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6" r:id="rId2"/>
    <p:sldId id="341" r:id="rId3"/>
    <p:sldId id="603" r:id="rId4"/>
    <p:sldId id="312" r:id="rId5"/>
    <p:sldId id="313" r:id="rId6"/>
    <p:sldId id="314" r:id="rId7"/>
    <p:sldId id="315" r:id="rId8"/>
    <p:sldId id="342" r:id="rId9"/>
    <p:sldId id="602" r:id="rId10"/>
    <p:sldId id="316" r:id="rId11"/>
    <p:sldId id="321" r:id="rId12"/>
    <p:sldId id="343" r:id="rId13"/>
    <p:sldId id="323" r:id="rId14"/>
    <p:sldId id="324" r:id="rId15"/>
    <p:sldId id="604" r:id="rId16"/>
    <p:sldId id="326" r:id="rId17"/>
    <p:sldId id="327" r:id="rId18"/>
    <p:sldId id="328" r:id="rId19"/>
    <p:sldId id="329" r:id="rId20"/>
    <p:sldId id="330" r:id="rId21"/>
    <p:sldId id="331" r:id="rId22"/>
    <p:sldId id="333" r:id="rId23"/>
    <p:sldId id="344" r:id="rId24"/>
    <p:sldId id="335" r:id="rId25"/>
    <p:sldId id="336" r:id="rId26"/>
    <p:sldId id="337" r:id="rId27"/>
    <p:sldId id="338" r:id="rId28"/>
    <p:sldId id="339" r:id="rId29"/>
    <p:sldId id="345" r:id="rId30"/>
    <p:sldId id="348" r:id="rId31"/>
    <p:sldId id="349" r:id="rId32"/>
    <p:sldId id="350" r:id="rId33"/>
    <p:sldId id="351" r:id="rId34"/>
    <p:sldId id="352" r:id="rId3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50" d="100"/>
          <a:sy n="150" d="100"/>
        </p:scale>
        <p:origin x="-240" y="-80"/>
      </p:cViewPr>
      <p:guideLst>
        <p:guide orient="horz"/>
        <p:guide/>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14/10/22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14/10/22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19</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20</a:t>
            </a:fld>
            <a:endParaRPr lang="en-US" altLang="ja-JP"/>
          </a:p>
        </p:txBody>
      </p:sp>
      <p:sp>
        <p:nvSpPr>
          <p:cNvPr id="780290" name="Rectangle 2"/>
          <p:cNvSpPr>
            <a:spLocks noGrp="1" noRot="1" noChangeAspect="1" noChangeArrowheads="1" noTextEdit="1"/>
          </p:cNvSpPr>
          <p:nvPr>
            <p:ph type="sldImg"/>
          </p:nvPr>
        </p:nvSpPr>
        <p:spPr>
          <a:xfrm>
            <a:off x="924638" y="684961"/>
            <a:ext cx="5010323" cy="3430642"/>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3B3A2-CC8F-4783-9F1F-9F49AA25FA2F}" type="slidenum">
              <a:rPr lang="ja-JP" altLang="en-US"/>
              <a:pPr/>
              <a:t>21</a:t>
            </a:fld>
            <a:endParaRPr lang="en-US" altLang="ja-JP"/>
          </a:p>
        </p:txBody>
      </p:sp>
      <p:sp>
        <p:nvSpPr>
          <p:cNvPr id="780290" name="Rectangle 2"/>
          <p:cNvSpPr>
            <a:spLocks noGrp="1" noRot="1" noChangeAspect="1" noChangeArrowheads="1" noTextEdit="1"/>
          </p:cNvSpPr>
          <p:nvPr>
            <p:ph type="sldImg"/>
          </p:nvPr>
        </p:nvSpPr>
        <p:spPr>
          <a:xfrm>
            <a:off x="1141413" y="684213"/>
            <a:ext cx="4576762" cy="3432175"/>
          </a:xfrm>
          <a:ln/>
        </p:spPr>
      </p:sp>
      <p:sp>
        <p:nvSpPr>
          <p:cNvPr id="780291" name="Rectangle 3"/>
          <p:cNvSpPr>
            <a:spLocks noGrp="1" noChangeArrowheads="1"/>
          </p:cNvSpPr>
          <p:nvPr>
            <p:ph type="body" idx="1"/>
          </p:nvPr>
        </p:nvSpPr>
        <p:spPr>
          <a:xfrm>
            <a:off x="684681" y="4343437"/>
            <a:ext cx="5488640" cy="4115603"/>
          </a:xfrm>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22</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F13EE-CBD2-4D23-A6F4-85843E33E783}" type="slidenum">
              <a:rPr lang="ja-JP" altLang="en-US"/>
              <a:pPr/>
              <a:t>24</a:t>
            </a:fld>
            <a:endParaRPr lang="en-US" altLang="ja-JP"/>
          </a:p>
        </p:txBody>
      </p:sp>
      <p:sp>
        <p:nvSpPr>
          <p:cNvPr id="770050" name="Rectangle 2"/>
          <p:cNvSpPr>
            <a:spLocks noGrp="1" noRot="1" noChangeAspect="1" noChangeArrowheads="1" noTextEdit="1"/>
          </p:cNvSpPr>
          <p:nvPr>
            <p:ph type="sldImg"/>
          </p:nvPr>
        </p:nvSpPr>
        <p:spPr>
          <a:xfrm>
            <a:off x="1144588" y="684213"/>
            <a:ext cx="4575175" cy="3432175"/>
          </a:xfrm>
          <a:ln/>
        </p:spPr>
      </p:sp>
      <p:sp>
        <p:nvSpPr>
          <p:cNvPr id="770051" name="Rectangle 3"/>
          <p:cNvSpPr>
            <a:spLocks noGrp="1" noChangeArrowheads="1"/>
          </p:cNvSpPr>
          <p:nvPr>
            <p:ph type="body" idx="1"/>
          </p:nvPr>
        </p:nvSpPr>
        <p:spPr>
          <a:xfrm>
            <a:off x="915041" y="4343440"/>
            <a:ext cx="5027920" cy="4115603"/>
          </a:xfrm>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1E10-845B-4D08-9EDB-751F4239C3A9}" type="slidenum">
              <a:rPr lang="ja-JP" altLang="en-US"/>
              <a:pPr/>
              <a:t>25</a:t>
            </a:fld>
            <a:endParaRPr lang="en-US" altLang="ja-JP"/>
          </a:p>
        </p:txBody>
      </p:sp>
      <p:sp>
        <p:nvSpPr>
          <p:cNvPr id="772098" name="Rectangle 2"/>
          <p:cNvSpPr>
            <a:spLocks noGrp="1" noRot="1" noChangeAspect="1" noChangeArrowheads="1" noTextEdit="1"/>
          </p:cNvSpPr>
          <p:nvPr>
            <p:ph type="sldImg"/>
          </p:nvPr>
        </p:nvSpPr>
        <p:spPr>
          <a:xfrm>
            <a:off x="1144588" y="684213"/>
            <a:ext cx="4575175" cy="3432175"/>
          </a:xfrm>
          <a:ln/>
        </p:spPr>
      </p:sp>
      <p:sp>
        <p:nvSpPr>
          <p:cNvPr id="772099" name="Rectangle 3"/>
          <p:cNvSpPr>
            <a:spLocks noGrp="1" noChangeArrowheads="1"/>
          </p:cNvSpPr>
          <p:nvPr>
            <p:ph type="body" idx="1"/>
          </p:nvPr>
        </p:nvSpPr>
        <p:spPr>
          <a:xfrm>
            <a:off x="915041" y="4343440"/>
            <a:ext cx="5027920" cy="4115603"/>
          </a:xfrm>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1E10-845B-4D08-9EDB-751F4239C3A9}" type="slidenum">
              <a:rPr lang="ja-JP" altLang="en-US"/>
              <a:pPr/>
              <a:t>26</a:t>
            </a:fld>
            <a:endParaRPr lang="en-US" altLang="ja-JP"/>
          </a:p>
        </p:txBody>
      </p:sp>
      <p:sp>
        <p:nvSpPr>
          <p:cNvPr id="772098" name="Rectangle 2"/>
          <p:cNvSpPr>
            <a:spLocks noGrp="1" noRot="1" noChangeAspect="1" noChangeArrowheads="1" noTextEdit="1"/>
          </p:cNvSpPr>
          <p:nvPr>
            <p:ph type="sldImg"/>
          </p:nvPr>
        </p:nvSpPr>
        <p:spPr>
          <a:xfrm>
            <a:off x="1144588" y="684213"/>
            <a:ext cx="4575175" cy="3432175"/>
          </a:xfrm>
          <a:ln/>
        </p:spPr>
      </p:sp>
      <p:sp>
        <p:nvSpPr>
          <p:cNvPr id="772099" name="Rectangle 3"/>
          <p:cNvSpPr>
            <a:spLocks noGrp="1" noChangeArrowheads="1"/>
          </p:cNvSpPr>
          <p:nvPr>
            <p:ph type="body" idx="1"/>
          </p:nvPr>
        </p:nvSpPr>
        <p:spPr>
          <a:xfrm>
            <a:off x="915041" y="4343440"/>
            <a:ext cx="5027920" cy="4115603"/>
          </a:xfrm>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1E10-845B-4D08-9EDB-751F4239C3A9}" type="slidenum">
              <a:rPr lang="ja-JP" altLang="en-US"/>
              <a:pPr/>
              <a:t>27</a:t>
            </a:fld>
            <a:endParaRPr lang="en-US" altLang="ja-JP"/>
          </a:p>
        </p:txBody>
      </p:sp>
      <p:sp>
        <p:nvSpPr>
          <p:cNvPr id="772098" name="Rectangle 2"/>
          <p:cNvSpPr>
            <a:spLocks noGrp="1" noRot="1" noChangeAspect="1" noChangeArrowheads="1" noTextEdit="1"/>
          </p:cNvSpPr>
          <p:nvPr>
            <p:ph type="sldImg"/>
          </p:nvPr>
        </p:nvSpPr>
        <p:spPr>
          <a:xfrm>
            <a:off x="1144588" y="684213"/>
            <a:ext cx="4575175" cy="3432175"/>
          </a:xfrm>
          <a:ln/>
        </p:spPr>
      </p:sp>
      <p:sp>
        <p:nvSpPr>
          <p:cNvPr id="772099" name="Rectangle 3"/>
          <p:cNvSpPr>
            <a:spLocks noGrp="1" noChangeArrowheads="1"/>
          </p:cNvSpPr>
          <p:nvPr>
            <p:ph type="body" idx="1"/>
          </p:nvPr>
        </p:nvSpPr>
        <p:spPr>
          <a:xfrm>
            <a:off x="915041" y="4343440"/>
            <a:ext cx="5027920" cy="4115603"/>
          </a:xfrm>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28</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31</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32</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33</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34</a:t>
            </a:fld>
            <a:endParaRPr lang="en-US" altLang="ja-JP"/>
          </a:p>
        </p:txBody>
      </p:sp>
      <p:sp>
        <p:nvSpPr>
          <p:cNvPr id="761858" name="Rectangle 2"/>
          <p:cNvSpPr>
            <a:spLocks noGrp="1" noRot="1" noChangeAspect="1" noChangeArrowheads="1" noTextEdit="1"/>
          </p:cNvSpPr>
          <p:nvPr>
            <p:ph type="sldImg"/>
          </p:nvPr>
        </p:nvSpPr>
        <p:spPr>
          <a:xfrm>
            <a:off x="934105" y="685221"/>
            <a:ext cx="4991372" cy="3430449"/>
          </a:xfrm>
          <a:ln/>
        </p:spPr>
      </p:sp>
      <p:sp>
        <p:nvSpPr>
          <p:cNvPr id="761859" name="Rectangle 3"/>
          <p:cNvSpPr>
            <a:spLocks noGrp="1" noChangeArrowheads="1"/>
          </p:cNvSpPr>
          <p:nvPr>
            <p:ph type="body" idx="1"/>
          </p:nvPr>
        </p:nvSpPr>
        <p:spPr>
          <a:xfrm>
            <a:off x="684680" y="4343441"/>
            <a:ext cx="5488640" cy="4115603"/>
          </a:xfrm>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11</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13</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14</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16</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17</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18</a:t>
            </a:fld>
            <a:endParaRPr lang="en-US" altLang="ja-JP"/>
          </a:p>
        </p:txBody>
      </p:sp>
      <p:sp>
        <p:nvSpPr>
          <p:cNvPr id="761858" name="Rectangle 2"/>
          <p:cNvSpPr>
            <a:spLocks noGrp="1" noRot="1" noChangeAspect="1" noChangeArrowheads="1" noTextEdit="1"/>
          </p:cNvSpPr>
          <p:nvPr>
            <p:ph type="sldImg"/>
          </p:nvPr>
        </p:nvSpPr>
        <p:spPr>
          <a:xfrm>
            <a:off x="1141413" y="684213"/>
            <a:ext cx="4576762" cy="3432175"/>
          </a:xfrm>
          <a:ln/>
        </p:spPr>
      </p:sp>
      <p:sp>
        <p:nvSpPr>
          <p:cNvPr id="761859" name="Rectangle 3"/>
          <p:cNvSpPr>
            <a:spLocks noGrp="1" noChangeArrowheads="1"/>
          </p:cNvSpPr>
          <p:nvPr>
            <p:ph type="body" idx="1"/>
          </p:nvPr>
        </p:nvSpPr>
        <p:spPr>
          <a:xfrm>
            <a:off x="684681" y="4343440"/>
            <a:ext cx="5488640" cy="4115603"/>
          </a:xfrm>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GI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13.jpg"/><Relationship Id="rId13" Type="http://schemas.openxmlformats.org/officeDocument/2006/relationships/image" Target="../media/image16.jpg"/><Relationship Id="rId14" Type="http://schemas.openxmlformats.org/officeDocument/2006/relationships/image" Target="../media/image14.jpg"/><Relationship Id="rId1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6.jpg"/><Relationship Id="rId7" Type="http://schemas.openxmlformats.org/officeDocument/2006/relationships/image" Target="../media/image27.jpg"/><Relationship Id="rId8" Type="http://schemas.openxmlformats.org/officeDocument/2006/relationships/image" Target="../media/image28.jpg"/><Relationship Id="rId9" Type="http://schemas.openxmlformats.org/officeDocument/2006/relationships/image" Target="../media/image23.png"/><Relationship Id="rId10"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仮想化</a:t>
            </a:r>
            <a:r>
              <a:rPr kumimoji="1" lang="ja-JP" altLang="en-US" dirty="0" smtClean="0"/>
              <a:t>と</a:t>
            </a:r>
            <a:r>
              <a:rPr kumimoji="1" lang="en-US" altLang="ja-JP" dirty="0" smtClean="0"/>
              <a:t>SDI</a:t>
            </a:r>
            <a:endParaRPr kumimoji="1" lang="ja-JP" altLang="en-US" dirty="0"/>
          </a:p>
        </p:txBody>
      </p:sp>
      <p:sp>
        <p:nvSpPr>
          <p:cNvPr id="4" name="サブタイトル 3"/>
          <p:cNvSpPr>
            <a:spLocks noGrp="1"/>
          </p:cNvSpPr>
          <p:nvPr>
            <p:ph type="subTitle" idx="1"/>
          </p:nvPr>
        </p:nvSpPr>
        <p:spPr>
          <a:xfrm>
            <a:off x="685800" y="4089400"/>
            <a:ext cx="7772400" cy="566005"/>
          </a:xfrm>
        </p:spPr>
        <p:txBody>
          <a:bodyPr/>
          <a:lstStyle/>
          <a:p>
            <a:r>
              <a:rPr kumimoji="1" lang="en-US" altLang="ja-JP" dirty="0" smtClean="0"/>
              <a:t>2014</a:t>
            </a:r>
            <a:r>
              <a:rPr kumimoji="1" lang="ja-JP" altLang="en-US" dirty="0" smtClean="0"/>
              <a:t>年</a:t>
            </a:r>
            <a:r>
              <a:rPr kumimoji="1" lang="en-US" altLang="ja-JP" dirty="0" smtClean="0"/>
              <a:t>10</a:t>
            </a:r>
            <a:r>
              <a:rPr kumimoji="1" lang="ja-JP" altLang="en-US" dirty="0" smtClean="0"/>
              <a:t>月</a:t>
            </a:r>
            <a:r>
              <a:rPr kumimoji="1" lang="en-US" altLang="ja-JP" dirty="0" smtClean="0"/>
              <a:t>22</a:t>
            </a:r>
            <a:r>
              <a:rPr kumimoji="1" lang="ja-JP" altLang="en-US" dirty="0" smtClean="0"/>
              <a:t>日</a:t>
            </a:r>
            <a:endParaRPr kumimoji="1" lang="ja-JP" altLang="en-US" dirty="0"/>
          </a:p>
        </p:txBody>
      </p:sp>
    </p:spTree>
    <p:extLst>
      <p:ext uri="{BB962C8B-B14F-4D97-AF65-F5344CB8AC3E}">
        <p14:creationId xmlns:p14="http://schemas.microsoft.com/office/powerpoint/2010/main" val="29011313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仮想化と</a:t>
            </a:r>
            <a:r>
              <a:rPr kumimoji="1" lang="en-US" altLang="ja-JP" dirty="0" err="1" smtClean="0">
                <a:effectLst/>
              </a:rPr>
              <a:t>SDx</a:t>
            </a:r>
            <a:endParaRPr kumimoji="1" lang="ja-JP" altLang="en-US" dirty="0">
              <a:effectLst/>
            </a:endParaRPr>
          </a:p>
        </p:txBody>
      </p:sp>
      <p:sp>
        <p:nvSpPr>
          <p:cNvPr id="90" name="正方形/長方形 89"/>
          <p:cNvSpPr/>
          <p:nvPr/>
        </p:nvSpPr>
        <p:spPr bwMode="auto">
          <a:xfrm>
            <a:off x="457200" y="5334000"/>
            <a:ext cx="1524000" cy="457200"/>
          </a:xfrm>
          <a:prstGeom prst="rect">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HW</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6" name="正方形/長方形 95"/>
          <p:cNvSpPr/>
          <p:nvPr/>
        </p:nvSpPr>
        <p:spPr bwMode="auto">
          <a:xfrm>
            <a:off x="457200" y="4419600"/>
            <a:ext cx="1524000" cy="762000"/>
          </a:xfrm>
          <a:prstGeom prst="rect">
            <a:avLst/>
          </a:prstGeom>
          <a:solidFill>
            <a:srgbClr val="FF99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HV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7" name="正方形/長方形 96"/>
          <p:cNvSpPr/>
          <p:nvPr/>
        </p:nvSpPr>
        <p:spPr bwMode="auto">
          <a:xfrm>
            <a:off x="457200" y="3657600"/>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8" name="正方形/長方形 97"/>
          <p:cNvSpPr/>
          <p:nvPr/>
        </p:nvSpPr>
        <p:spPr bwMode="auto">
          <a:xfrm>
            <a:off x="990600" y="3657600"/>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9" name="正方形/長方形 98"/>
          <p:cNvSpPr/>
          <p:nvPr/>
        </p:nvSpPr>
        <p:spPr bwMode="auto">
          <a:xfrm>
            <a:off x="1524000" y="3657600"/>
            <a:ext cx="457200" cy="457200"/>
          </a:xfrm>
          <a:prstGeom prst="rect">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00" name="正方形/長方形 99"/>
          <p:cNvSpPr/>
          <p:nvPr/>
        </p:nvSpPr>
        <p:spPr bwMode="auto">
          <a:xfrm>
            <a:off x="457200" y="3124200"/>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正方形/長方形 100"/>
          <p:cNvSpPr/>
          <p:nvPr/>
        </p:nvSpPr>
        <p:spPr bwMode="auto">
          <a:xfrm>
            <a:off x="990600" y="3124200"/>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2" name="正方形/長方形 101"/>
          <p:cNvSpPr/>
          <p:nvPr/>
        </p:nvSpPr>
        <p:spPr bwMode="auto">
          <a:xfrm>
            <a:off x="1524000" y="3124200"/>
            <a:ext cx="457200" cy="4572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3" name="正方形/長方形 92"/>
          <p:cNvSpPr/>
          <p:nvPr/>
        </p:nvSpPr>
        <p:spPr bwMode="auto">
          <a:xfrm>
            <a:off x="4572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4" name="正方形/長方形 93"/>
          <p:cNvSpPr/>
          <p:nvPr/>
        </p:nvSpPr>
        <p:spPr bwMode="auto">
          <a:xfrm>
            <a:off x="9906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95" name="正方形/長方形 94"/>
          <p:cNvSpPr/>
          <p:nvPr/>
        </p:nvSpPr>
        <p:spPr bwMode="auto">
          <a:xfrm>
            <a:off x="15240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6" name="テキスト ボックス 125"/>
          <p:cNvSpPr txBox="1"/>
          <p:nvPr/>
        </p:nvSpPr>
        <p:spPr>
          <a:xfrm>
            <a:off x="1143000" y="6096000"/>
            <a:ext cx="7764553" cy="523220"/>
          </a:xfrm>
          <a:prstGeom prst="rect">
            <a:avLst/>
          </a:prstGeom>
          <a:noFill/>
        </p:spPr>
        <p:txBody>
          <a:bodyPr wrap="none" rtlCol="0">
            <a:spAutoFit/>
          </a:bodyPr>
          <a:lstStyle/>
          <a:p>
            <a:pPr algn="r"/>
            <a:r>
              <a:rPr kumimoji="1" lang="en-US" altLang="ja-JP" sz="1400" dirty="0" smtClean="0">
                <a:solidFill>
                  <a:schemeClr val="tx1">
                    <a:lumMod val="50000"/>
                    <a:lumOff val="50000"/>
                  </a:schemeClr>
                </a:solidFill>
                <a:effectLst/>
                <a:latin typeface="Arial"/>
                <a:ea typeface="ＤＦＰ太丸ゴシック体"/>
                <a:cs typeface="Arial"/>
              </a:rPr>
              <a:t>AP: Application / OS: Operating System / VM: Virtual Machine / HV: Hypervisor / HW: Hardware</a:t>
            </a:r>
          </a:p>
          <a:p>
            <a:pPr algn="r"/>
            <a:r>
              <a:rPr kumimoji="1" lang="en-US" altLang="ja-JP" sz="1400" dirty="0" smtClean="0">
                <a:solidFill>
                  <a:schemeClr val="tx1">
                    <a:lumMod val="50000"/>
                    <a:lumOff val="50000"/>
                  </a:schemeClr>
                </a:solidFill>
                <a:effectLst/>
                <a:latin typeface="Arial"/>
                <a:ea typeface="ＤＦＰ太丸ゴシック体"/>
                <a:cs typeface="Arial"/>
              </a:rPr>
              <a:t>SV: Server / ST: Storage / NW: Network</a:t>
            </a:r>
          </a:p>
        </p:txBody>
      </p:sp>
      <p:grpSp>
        <p:nvGrpSpPr>
          <p:cNvPr id="3" name="図形グループ 2"/>
          <p:cNvGrpSpPr/>
          <p:nvPr/>
        </p:nvGrpSpPr>
        <p:grpSpPr>
          <a:xfrm>
            <a:off x="1981200" y="1066800"/>
            <a:ext cx="6339647" cy="4724400"/>
            <a:chOff x="1981200" y="1066800"/>
            <a:chExt cx="6339647" cy="4724400"/>
          </a:xfrm>
          <a:effectLst>
            <a:outerShdw blurRad="50800" dist="38100" dir="2700000" algn="tl" rotWithShape="0">
              <a:prstClr val="black">
                <a:alpha val="40000"/>
              </a:prstClr>
            </a:outerShdw>
          </a:effectLst>
        </p:grpSpPr>
        <p:sp>
          <p:nvSpPr>
            <p:cNvPr id="7" name="角丸四角形 6"/>
            <p:cNvSpPr/>
            <p:nvPr/>
          </p:nvSpPr>
          <p:spPr bwMode="auto">
            <a:xfrm>
              <a:off x="2971800" y="2667000"/>
              <a:ext cx="5334000" cy="1828800"/>
            </a:xfrm>
            <a:prstGeom prst="roundRect">
              <a:avLst>
                <a:gd name="adj" fmla="val 0"/>
              </a:avLst>
            </a:prstGeom>
            <a:solidFill>
              <a:schemeClr val="accent2">
                <a:lumMod val="60000"/>
                <a:lumOff val="40000"/>
                <a:alpha val="5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3124200" y="5334000"/>
              <a:ext cx="457200" cy="457200"/>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7" name="正方形/長方形 106"/>
            <p:cNvSpPr/>
            <p:nvPr/>
          </p:nvSpPr>
          <p:spPr bwMode="auto">
            <a:xfrm>
              <a:off x="3657600" y="5334000"/>
              <a:ext cx="457200" cy="457200"/>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2" name="正方形/長方形 111"/>
            <p:cNvSpPr/>
            <p:nvPr/>
          </p:nvSpPr>
          <p:spPr bwMode="auto">
            <a:xfrm>
              <a:off x="4191000" y="5334000"/>
              <a:ext cx="457200" cy="457200"/>
            </a:xfrm>
            <a:prstGeom prst="rect">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SV</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0" name="正方形/長方形 119"/>
            <p:cNvSpPr/>
            <p:nvPr/>
          </p:nvSpPr>
          <p:spPr bwMode="auto">
            <a:xfrm>
              <a:off x="3124200" y="4419600"/>
              <a:ext cx="1524000" cy="762000"/>
            </a:xfrm>
            <a:prstGeom prst="rect">
              <a:avLst/>
            </a:prstGeom>
            <a:solidFill>
              <a:srgbClr val="FF99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サーバー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b="0" i="0" u="none" strike="noStrike" cap="none" normalizeH="0" baseline="0" dirty="0" smtClean="0">
                  <a:ln>
                    <a:noFill/>
                  </a:ln>
                  <a:solidFill>
                    <a:schemeClr val="bg1"/>
                  </a:solidFill>
                  <a:effectLst/>
                  <a:latin typeface="Arial" charset="0"/>
                  <a:ea typeface="HG丸ｺﾞｼｯｸM-PRO" pitchFamily="50" charset="-128"/>
                </a:rPr>
                <a:t>仮想化</a:t>
              </a:r>
              <a:endParaRPr kumimoji="0" lang="en-US" altLang="ja-JP"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1" name="正方形/長方形 130"/>
            <p:cNvSpPr/>
            <p:nvPr/>
          </p:nvSpPr>
          <p:spPr bwMode="auto">
            <a:xfrm>
              <a:off x="31242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2" name="正方形/長方形 131"/>
            <p:cNvSpPr/>
            <p:nvPr/>
          </p:nvSpPr>
          <p:spPr bwMode="auto">
            <a:xfrm>
              <a:off x="36576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3" name="正方形/長方形 132"/>
            <p:cNvSpPr/>
            <p:nvPr/>
          </p:nvSpPr>
          <p:spPr bwMode="auto">
            <a:xfrm>
              <a:off x="4191000" y="4191000"/>
              <a:ext cx="457200" cy="4572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37" name="正方形/長方形 136"/>
            <p:cNvSpPr/>
            <p:nvPr/>
          </p:nvSpPr>
          <p:spPr bwMode="auto">
            <a:xfrm>
              <a:off x="4876800" y="4419600"/>
              <a:ext cx="1524000" cy="762000"/>
            </a:xfrm>
            <a:prstGeom prst="rect">
              <a:avLst/>
            </a:prstGeom>
            <a:solidFill>
              <a:srgbClr val="FF99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ストレージ</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lang="ja-JP" altLang="en-US" dirty="0" smtClean="0">
                  <a:solidFill>
                    <a:schemeClr val="bg1"/>
                  </a:solidFill>
                </a:rPr>
                <a:t>仮想化</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44" name="正方形/長方形 143"/>
            <p:cNvSpPr/>
            <p:nvPr/>
          </p:nvSpPr>
          <p:spPr bwMode="auto">
            <a:xfrm>
              <a:off x="6604000" y="4419600"/>
              <a:ext cx="1524000" cy="762000"/>
            </a:xfrm>
            <a:prstGeom prst="rect">
              <a:avLst/>
            </a:prstGeom>
            <a:solidFill>
              <a:srgbClr val="FF99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ネットワーク</a:t>
              </a:r>
              <a:endParaRPr lang="en-US" altLang="ja-JP" dirty="0">
                <a:solidFill>
                  <a:schemeClr val="bg1"/>
                </a:solidFill>
              </a:endParaRPr>
            </a:p>
            <a:p>
              <a:pPr marL="0" marR="0" indent="0" algn="ctr" defTabSz="914400" rtl="0" eaLnBrk="1" fontAlgn="base" latinLnBrk="0" hangingPunct="1">
                <a:lnSpc>
                  <a:spcPct val="100000"/>
                </a:lnSpc>
                <a:spcAft>
                  <a:spcPct val="0"/>
                </a:spcAft>
                <a:buClrTx/>
                <a:buSzTx/>
                <a:buFontTx/>
                <a:buNone/>
                <a:tabLst/>
              </a:pPr>
              <a:r>
                <a:rPr lang="ja-JP" altLang="en-US" dirty="0" smtClean="0">
                  <a:solidFill>
                    <a:schemeClr val="bg1"/>
                  </a:solidFill>
                </a:rPr>
                <a:t>仮想化</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4" name="フローチャート: 磁気ディスク 3"/>
            <p:cNvSpPr/>
            <p:nvPr/>
          </p:nvSpPr>
          <p:spPr bwMode="auto">
            <a:xfrm>
              <a:off x="48768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48" name="フローチャート: 磁気ディスク 147"/>
            <p:cNvSpPr/>
            <p:nvPr/>
          </p:nvSpPr>
          <p:spPr bwMode="auto">
            <a:xfrm>
              <a:off x="4876800" y="5334000"/>
              <a:ext cx="457200" cy="457200"/>
            </a:xfrm>
            <a:prstGeom prst="flowChartMagneticDisk">
              <a:avLst/>
            </a:prstGeom>
            <a:solidFill>
              <a:srgbClr val="800000"/>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49" name="フローチャート: 磁気ディスク 148"/>
            <p:cNvSpPr/>
            <p:nvPr/>
          </p:nvSpPr>
          <p:spPr bwMode="auto">
            <a:xfrm>
              <a:off x="5410200" y="5334000"/>
              <a:ext cx="457200" cy="457200"/>
            </a:xfrm>
            <a:prstGeom prst="flowChartMagneticDisk">
              <a:avLst/>
            </a:prstGeom>
            <a:solidFill>
              <a:srgbClr val="800000"/>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50" name="フローチャート: 磁気ディスク 149"/>
            <p:cNvSpPr/>
            <p:nvPr/>
          </p:nvSpPr>
          <p:spPr bwMode="auto">
            <a:xfrm>
              <a:off x="5943600" y="5334000"/>
              <a:ext cx="457200" cy="457200"/>
            </a:xfrm>
            <a:prstGeom prst="flowChartMagneticDisk">
              <a:avLst/>
            </a:prstGeom>
            <a:solidFill>
              <a:srgbClr val="800000"/>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151" name="フローチャート: 磁気ディスク 150"/>
            <p:cNvSpPr/>
            <p:nvPr/>
          </p:nvSpPr>
          <p:spPr bwMode="auto">
            <a:xfrm>
              <a:off x="54102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52" name="フローチャート: 磁気ディスク 151"/>
            <p:cNvSpPr/>
            <p:nvPr/>
          </p:nvSpPr>
          <p:spPr bwMode="auto">
            <a:xfrm>
              <a:off x="5943600" y="4191000"/>
              <a:ext cx="457200" cy="4572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a:solidFill>
                    <a:schemeClr val="bg1"/>
                  </a:solidFill>
                </a:rPr>
                <a:t>ST</a:t>
              </a:r>
              <a:endParaRPr lang="ja-JP" altLang="en-US" dirty="0">
                <a:solidFill>
                  <a:schemeClr val="bg1"/>
                </a:solidFill>
              </a:endParaRPr>
            </a:p>
          </p:txBody>
        </p:sp>
        <p:sp>
          <p:nvSpPr>
            <p:cNvPr id="6" name="角丸四角形 5"/>
            <p:cNvSpPr/>
            <p:nvPr/>
          </p:nvSpPr>
          <p:spPr bwMode="auto">
            <a:xfrm>
              <a:off x="7162800" y="5334000"/>
              <a:ext cx="457200" cy="457200"/>
            </a:xfrm>
            <a:prstGeom prst="roundRect">
              <a:avLst>
                <a:gd name="adj" fmla="val 33333"/>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3" name="角丸四角形 152"/>
            <p:cNvSpPr/>
            <p:nvPr/>
          </p:nvSpPr>
          <p:spPr bwMode="auto">
            <a:xfrm>
              <a:off x="7696200" y="5334000"/>
              <a:ext cx="457200" cy="457200"/>
            </a:xfrm>
            <a:prstGeom prst="roundRect">
              <a:avLst>
                <a:gd name="adj" fmla="val 33333"/>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4" name="角丸四角形 153"/>
            <p:cNvSpPr/>
            <p:nvPr/>
          </p:nvSpPr>
          <p:spPr bwMode="auto">
            <a:xfrm>
              <a:off x="6629400" y="5334000"/>
              <a:ext cx="457200" cy="457200"/>
            </a:xfrm>
            <a:prstGeom prst="roundRect">
              <a:avLst>
                <a:gd name="adj" fmla="val 33333"/>
              </a:avLst>
            </a:prstGeom>
            <a:solidFill>
              <a:srgbClr val="800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5" name="角丸四角形 154"/>
            <p:cNvSpPr/>
            <p:nvPr/>
          </p:nvSpPr>
          <p:spPr bwMode="auto">
            <a:xfrm>
              <a:off x="71628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6" name="角丸四角形 155"/>
            <p:cNvSpPr/>
            <p:nvPr/>
          </p:nvSpPr>
          <p:spPr bwMode="auto">
            <a:xfrm>
              <a:off x="76962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57" name="角丸四角形 156"/>
            <p:cNvSpPr/>
            <p:nvPr/>
          </p:nvSpPr>
          <p:spPr bwMode="auto">
            <a:xfrm>
              <a:off x="6629400" y="4191000"/>
              <a:ext cx="457200" cy="4572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grpSp>
          <p:nvGrpSpPr>
            <p:cNvPr id="158" name="図形グループ 157"/>
            <p:cNvGrpSpPr/>
            <p:nvPr/>
          </p:nvGrpSpPr>
          <p:grpSpPr>
            <a:xfrm>
              <a:off x="3733800" y="1066800"/>
              <a:ext cx="304800" cy="609600"/>
              <a:chOff x="2057400" y="5105400"/>
              <a:chExt cx="304800" cy="609600"/>
            </a:xfrm>
          </p:grpSpPr>
          <p:sp>
            <p:nvSpPr>
              <p:cNvPr id="159" name="円/楕円 158"/>
              <p:cNvSpPr/>
              <p:nvPr/>
            </p:nvSpPr>
            <p:spPr bwMode="auto">
              <a:xfrm>
                <a:off x="2057400" y="5105400"/>
                <a:ext cx="304800" cy="304800"/>
              </a:xfrm>
              <a:prstGeom prst="ellipse">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0" name="フローチャート: 論理積ゲート 159"/>
              <p:cNvSpPr/>
              <p:nvPr/>
            </p:nvSpPr>
            <p:spPr bwMode="auto">
              <a:xfrm rot="16200000">
                <a:off x="2057400" y="5410200"/>
                <a:ext cx="304800" cy="304800"/>
              </a:xfrm>
              <a:prstGeom prst="flowChartDelay">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161" name="図形グループ 160"/>
            <p:cNvGrpSpPr/>
            <p:nvPr/>
          </p:nvGrpSpPr>
          <p:grpSpPr>
            <a:xfrm>
              <a:off x="5486400" y="1066800"/>
              <a:ext cx="304800" cy="609600"/>
              <a:chOff x="3733800" y="5105400"/>
              <a:chExt cx="304800" cy="609600"/>
            </a:xfrm>
          </p:grpSpPr>
          <p:sp>
            <p:nvSpPr>
              <p:cNvPr id="162" name="円/楕円 161"/>
              <p:cNvSpPr/>
              <p:nvPr/>
            </p:nvSpPr>
            <p:spPr bwMode="auto">
              <a:xfrm>
                <a:off x="3733800" y="5105400"/>
                <a:ext cx="304800" cy="304800"/>
              </a:xfrm>
              <a:prstGeom prst="ellipse">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フローチャート: 論理積ゲート 162"/>
              <p:cNvSpPr/>
              <p:nvPr/>
            </p:nvSpPr>
            <p:spPr bwMode="auto">
              <a:xfrm rot="16200000">
                <a:off x="3733800" y="5410200"/>
                <a:ext cx="304800" cy="304800"/>
              </a:xfrm>
              <a:prstGeom prst="flowChartDelay">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164" name="図形グループ 163"/>
            <p:cNvGrpSpPr/>
            <p:nvPr/>
          </p:nvGrpSpPr>
          <p:grpSpPr>
            <a:xfrm>
              <a:off x="7162800" y="1066800"/>
              <a:ext cx="304800" cy="609600"/>
              <a:chOff x="5334000" y="5105400"/>
              <a:chExt cx="304800" cy="609600"/>
            </a:xfrm>
          </p:grpSpPr>
          <p:sp>
            <p:nvSpPr>
              <p:cNvPr id="165" name="円/楕円 164"/>
              <p:cNvSpPr/>
              <p:nvPr/>
            </p:nvSpPr>
            <p:spPr bwMode="auto">
              <a:xfrm>
                <a:off x="5334000" y="5105400"/>
                <a:ext cx="304800" cy="304800"/>
              </a:xfrm>
              <a:prstGeom prst="ellipse">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フローチャート: 論理積ゲート 165"/>
              <p:cNvSpPr/>
              <p:nvPr/>
            </p:nvSpPr>
            <p:spPr bwMode="auto">
              <a:xfrm rot="16200000">
                <a:off x="5334000" y="5410200"/>
                <a:ext cx="304800" cy="304800"/>
              </a:xfrm>
              <a:prstGeom prst="flowChartDelay">
                <a:avLst/>
              </a:prstGeom>
              <a:solidFill>
                <a:schemeClr val="tx1">
                  <a:lumMod val="50000"/>
                  <a:lumOff val="50000"/>
                </a:schemeClr>
              </a:solidFill>
              <a:ln>
                <a:no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68" name="フローチャート: 磁気ディスク 167"/>
            <p:cNvSpPr/>
            <p:nvPr/>
          </p:nvSpPr>
          <p:spPr bwMode="auto">
            <a:xfrm>
              <a:off x="31242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69" name="角丸四角形 168"/>
            <p:cNvSpPr/>
            <p:nvPr/>
          </p:nvSpPr>
          <p:spPr bwMode="auto">
            <a:xfrm>
              <a:off x="39624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71" name="フローチャート: 磁気ディスク 170"/>
            <p:cNvSpPr/>
            <p:nvPr/>
          </p:nvSpPr>
          <p:spPr bwMode="auto">
            <a:xfrm>
              <a:off x="65532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72" name="角丸四角形 171"/>
            <p:cNvSpPr/>
            <p:nvPr/>
          </p:nvSpPr>
          <p:spPr bwMode="auto">
            <a:xfrm>
              <a:off x="73914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74" name="フローチャート: 磁気ディスク 173"/>
            <p:cNvSpPr/>
            <p:nvPr/>
          </p:nvSpPr>
          <p:spPr bwMode="auto">
            <a:xfrm>
              <a:off x="4876800" y="3124200"/>
              <a:ext cx="685800" cy="381000"/>
            </a:xfrm>
            <a:prstGeom prst="flowChartMagneticDisk">
              <a:avLst/>
            </a:prstGeom>
            <a:solidFill>
              <a:srgbClr val="996633">
                <a:alpha val="70000"/>
              </a:srgbClr>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dirty="0" smtClean="0">
                  <a:solidFill>
                    <a:schemeClr val="bg1"/>
                  </a:solidFill>
                </a:rPr>
                <a:t>ST</a:t>
              </a:r>
              <a:endParaRPr lang="ja-JP" altLang="en-US" dirty="0">
                <a:solidFill>
                  <a:schemeClr val="bg1"/>
                </a:solidFill>
              </a:endParaRPr>
            </a:p>
          </p:txBody>
        </p:sp>
        <p:sp>
          <p:nvSpPr>
            <p:cNvPr id="175" name="角丸四角形 174"/>
            <p:cNvSpPr/>
            <p:nvPr/>
          </p:nvSpPr>
          <p:spPr bwMode="auto">
            <a:xfrm>
              <a:off x="5715000" y="3124200"/>
              <a:ext cx="685800" cy="381000"/>
            </a:xfrm>
            <a:prstGeom prst="roundRect">
              <a:avLst>
                <a:gd name="adj" fmla="val 33333"/>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US" altLang="ja-JP" sz="900" dirty="0">
                  <a:solidFill>
                    <a:schemeClr val="bg1"/>
                  </a:solidFill>
                </a:rPr>
                <a:t>NW</a:t>
              </a:r>
              <a:endParaRPr lang="ja-JP" altLang="en-US" sz="900" dirty="0">
                <a:solidFill>
                  <a:schemeClr val="bg1"/>
                </a:solidFill>
              </a:endParaRPr>
            </a:p>
          </p:txBody>
        </p:sp>
        <p:sp>
          <p:nvSpPr>
            <p:cNvPr id="180" name="正方形/長方形 179"/>
            <p:cNvSpPr/>
            <p:nvPr/>
          </p:nvSpPr>
          <p:spPr bwMode="auto">
            <a:xfrm>
              <a:off x="31242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1" name="正方形/長方形 180"/>
            <p:cNvSpPr/>
            <p:nvPr/>
          </p:nvSpPr>
          <p:spPr bwMode="auto">
            <a:xfrm>
              <a:off x="36576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2" name="正方形/長方形 181"/>
            <p:cNvSpPr/>
            <p:nvPr/>
          </p:nvSpPr>
          <p:spPr bwMode="auto">
            <a:xfrm>
              <a:off x="41910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83" name="正方形/長方形 182"/>
            <p:cNvSpPr/>
            <p:nvPr/>
          </p:nvSpPr>
          <p:spPr bwMode="auto">
            <a:xfrm>
              <a:off x="31242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4" name="正方形/長方形 183"/>
            <p:cNvSpPr/>
            <p:nvPr/>
          </p:nvSpPr>
          <p:spPr bwMode="auto">
            <a:xfrm>
              <a:off x="36576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5" name="正方形/長方形 184"/>
            <p:cNvSpPr/>
            <p:nvPr/>
          </p:nvSpPr>
          <p:spPr bwMode="auto">
            <a:xfrm>
              <a:off x="41910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6" name="正方形/長方形 185"/>
            <p:cNvSpPr/>
            <p:nvPr/>
          </p:nvSpPr>
          <p:spPr bwMode="auto">
            <a:xfrm>
              <a:off x="3124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7" name="正方形/長方形 186"/>
            <p:cNvSpPr/>
            <p:nvPr/>
          </p:nvSpPr>
          <p:spPr bwMode="auto">
            <a:xfrm>
              <a:off x="3657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8" name="正方形/長方形 187"/>
            <p:cNvSpPr/>
            <p:nvPr/>
          </p:nvSpPr>
          <p:spPr bwMode="auto">
            <a:xfrm>
              <a:off x="41910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89" name="正方形/長方形 188"/>
            <p:cNvSpPr/>
            <p:nvPr/>
          </p:nvSpPr>
          <p:spPr bwMode="auto">
            <a:xfrm>
              <a:off x="48768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0" name="正方形/長方形 189"/>
            <p:cNvSpPr/>
            <p:nvPr/>
          </p:nvSpPr>
          <p:spPr bwMode="auto">
            <a:xfrm>
              <a:off x="54102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1" name="正方形/長方形 190"/>
            <p:cNvSpPr/>
            <p:nvPr/>
          </p:nvSpPr>
          <p:spPr bwMode="auto">
            <a:xfrm>
              <a:off x="59436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192" name="正方形/長方形 191"/>
            <p:cNvSpPr/>
            <p:nvPr/>
          </p:nvSpPr>
          <p:spPr bwMode="auto">
            <a:xfrm>
              <a:off x="48768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3" name="正方形/長方形 192"/>
            <p:cNvSpPr/>
            <p:nvPr/>
          </p:nvSpPr>
          <p:spPr bwMode="auto">
            <a:xfrm>
              <a:off x="54102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4" name="正方形/長方形 193"/>
            <p:cNvSpPr/>
            <p:nvPr/>
          </p:nvSpPr>
          <p:spPr bwMode="auto">
            <a:xfrm>
              <a:off x="59436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5" name="正方形/長方形 194"/>
            <p:cNvSpPr/>
            <p:nvPr/>
          </p:nvSpPr>
          <p:spPr bwMode="auto">
            <a:xfrm>
              <a:off x="48768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6" name="正方形/長方形 195"/>
            <p:cNvSpPr/>
            <p:nvPr/>
          </p:nvSpPr>
          <p:spPr bwMode="auto">
            <a:xfrm>
              <a:off x="5410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7" name="正方形/長方形 196"/>
            <p:cNvSpPr/>
            <p:nvPr/>
          </p:nvSpPr>
          <p:spPr bwMode="auto">
            <a:xfrm>
              <a:off x="5943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8" name="正方形/長方形 197"/>
            <p:cNvSpPr/>
            <p:nvPr/>
          </p:nvSpPr>
          <p:spPr bwMode="auto">
            <a:xfrm>
              <a:off x="65532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99" name="正方形/長方形 198"/>
            <p:cNvSpPr/>
            <p:nvPr/>
          </p:nvSpPr>
          <p:spPr bwMode="auto">
            <a:xfrm>
              <a:off x="70866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0" name="正方形/長方形 199"/>
            <p:cNvSpPr/>
            <p:nvPr/>
          </p:nvSpPr>
          <p:spPr bwMode="auto">
            <a:xfrm>
              <a:off x="7620000" y="2286000"/>
              <a:ext cx="457200" cy="304800"/>
            </a:xfrm>
            <a:prstGeom prst="rect">
              <a:avLst/>
            </a:prstGeom>
            <a:solidFill>
              <a:srgbClr val="0080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dirty="0" smtClean="0">
                  <a:solidFill>
                    <a:schemeClr val="bg1"/>
                  </a:solidFill>
                </a:rPr>
                <a:t>OS</a:t>
              </a:r>
              <a:endParaRPr kumimoji="0" lang="ja-JP" altLang="en-US" sz="1200" b="0" i="0" u="none" strike="noStrike" cap="none" normalizeH="0" baseline="0" dirty="0" smtClean="0">
                <a:ln>
                  <a:noFill/>
                </a:ln>
                <a:solidFill>
                  <a:schemeClr val="bg1"/>
                </a:solidFill>
                <a:effectLst/>
              </a:endParaRPr>
            </a:p>
          </p:txBody>
        </p:sp>
        <p:sp>
          <p:nvSpPr>
            <p:cNvPr id="201" name="正方形/長方形 200"/>
            <p:cNvSpPr/>
            <p:nvPr/>
          </p:nvSpPr>
          <p:spPr bwMode="auto">
            <a:xfrm>
              <a:off x="65532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2" name="正方形/長方形 201"/>
            <p:cNvSpPr/>
            <p:nvPr/>
          </p:nvSpPr>
          <p:spPr bwMode="auto">
            <a:xfrm>
              <a:off x="70866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3" name="正方形/長方形 202"/>
            <p:cNvSpPr/>
            <p:nvPr/>
          </p:nvSpPr>
          <p:spPr bwMode="auto">
            <a:xfrm>
              <a:off x="7620000" y="1905000"/>
              <a:ext cx="457200" cy="304800"/>
            </a:xfrm>
            <a:prstGeom prst="rect">
              <a:avLst/>
            </a:prstGeom>
            <a:solidFill>
              <a:srgbClr val="0000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AP</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4" name="正方形/長方形 203"/>
            <p:cNvSpPr/>
            <p:nvPr/>
          </p:nvSpPr>
          <p:spPr bwMode="auto">
            <a:xfrm>
              <a:off x="65532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5" name="正方形/長方形 204"/>
            <p:cNvSpPr/>
            <p:nvPr/>
          </p:nvSpPr>
          <p:spPr bwMode="auto">
            <a:xfrm>
              <a:off x="70866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6" name="正方形/長方形 205"/>
            <p:cNvSpPr/>
            <p:nvPr/>
          </p:nvSpPr>
          <p:spPr bwMode="auto">
            <a:xfrm>
              <a:off x="7620000" y="2743200"/>
              <a:ext cx="457200" cy="304800"/>
            </a:xfrm>
            <a:prstGeom prst="rect">
              <a:avLst/>
            </a:prstGeom>
            <a:solidFill>
              <a:srgbClr val="996633">
                <a:alpha val="70000"/>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VM</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 name="上矢印 7"/>
            <p:cNvSpPr/>
            <p:nvPr/>
          </p:nvSpPr>
          <p:spPr bwMode="auto">
            <a:xfrm>
              <a:off x="51816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上矢印 206"/>
            <p:cNvSpPr/>
            <p:nvPr/>
          </p:nvSpPr>
          <p:spPr bwMode="auto">
            <a:xfrm>
              <a:off x="34290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上矢印 207"/>
            <p:cNvSpPr/>
            <p:nvPr/>
          </p:nvSpPr>
          <p:spPr bwMode="auto">
            <a:xfrm>
              <a:off x="6934200" y="3581400"/>
              <a:ext cx="914400" cy="533400"/>
            </a:xfrm>
            <a:prstGeom prst="upArrow">
              <a:avLst/>
            </a:prstGeom>
            <a:solidFill>
              <a:schemeClr val="accent6">
                <a:lumMod val="75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0" name="直線コネクタ 9"/>
            <p:cNvCxnSpPr/>
            <p:nvPr/>
          </p:nvCxnSpPr>
          <p:spPr bwMode="auto">
            <a:xfrm flipV="1">
              <a:off x="1981200" y="1905000"/>
              <a:ext cx="1143000" cy="1219200"/>
            </a:xfrm>
            <a:prstGeom prst="line">
              <a:avLst/>
            </a:prstGeom>
            <a:solidFill>
              <a:schemeClr val="bg1"/>
            </a:solidFill>
            <a:ln w="38100" cap="flat" cmpd="sng" algn="ctr">
              <a:no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直線コネクタ 208"/>
            <p:cNvCxnSpPr/>
            <p:nvPr/>
          </p:nvCxnSpPr>
          <p:spPr bwMode="auto">
            <a:xfrm>
              <a:off x="1981200" y="5791200"/>
              <a:ext cx="1143000" cy="0"/>
            </a:xfrm>
            <a:prstGeom prst="line">
              <a:avLst/>
            </a:prstGeom>
            <a:solidFill>
              <a:schemeClr val="bg1"/>
            </a:solidFill>
            <a:ln w="38100" cap="flat" cmpd="sng" algn="ctr">
              <a:no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p:cNvSpPr txBox="1"/>
            <p:nvPr/>
          </p:nvSpPr>
          <p:spPr>
            <a:xfrm>
              <a:off x="2971800" y="3653135"/>
              <a:ext cx="5349047" cy="400110"/>
            </a:xfrm>
            <a:prstGeom prst="rect">
              <a:avLst/>
            </a:prstGeom>
            <a:noFill/>
            <a:ln>
              <a:noFill/>
            </a:ln>
          </p:spPr>
          <p:txBody>
            <a:bodyPr wrap="square" rtlCol="0">
              <a:spAutoFit/>
            </a:bodyPr>
            <a:lstStyle/>
            <a:p>
              <a:pPr algn="ctr"/>
              <a:r>
                <a:rPr kumimoji="1" lang="ja-JP" altLang="en-US" sz="2000" dirty="0" smtClean="0">
                  <a:ln w="12700">
                    <a:noFill/>
                    <a:prstDash val="solid"/>
                  </a:ln>
                  <a:solidFill>
                    <a:schemeClr val="bg1"/>
                  </a:solidFill>
                  <a:latin typeface="+mj-ea"/>
                  <a:ea typeface="+mj-ea"/>
                  <a:cs typeface="Arial Black"/>
                </a:rPr>
                <a:t>クラウド</a:t>
              </a:r>
              <a:r>
                <a:rPr kumimoji="1" lang="en-US" altLang="ja-JP" sz="2000" dirty="0" smtClean="0">
                  <a:ln w="12700">
                    <a:noFill/>
                    <a:prstDash val="solid"/>
                  </a:ln>
                  <a:solidFill>
                    <a:schemeClr val="bg1"/>
                  </a:solidFill>
                  <a:latin typeface="+mj-ea"/>
                  <a:ea typeface="+mj-ea"/>
                  <a:cs typeface="Arial Black"/>
                </a:rPr>
                <a:t>OS</a:t>
              </a:r>
              <a:r>
                <a:rPr kumimoji="1" lang="ja-JP" altLang="en-US" sz="2000" dirty="0" smtClean="0">
                  <a:ln w="12700">
                    <a:noFill/>
                    <a:prstDash val="solid"/>
                  </a:ln>
                  <a:solidFill>
                    <a:schemeClr val="bg1"/>
                  </a:solidFill>
                  <a:latin typeface="+mj-ea"/>
                  <a:ea typeface="+mj-ea"/>
                  <a:cs typeface="Arial Black"/>
                </a:rPr>
                <a:t>（仮想資源の一元管理）</a:t>
              </a:r>
              <a:r>
                <a:rPr kumimoji="1" lang="en-US" altLang="ja-JP" sz="2000" dirty="0" smtClean="0">
                  <a:ln w="12700">
                    <a:noFill/>
                    <a:prstDash val="solid"/>
                  </a:ln>
                  <a:solidFill>
                    <a:schemeClr val="bg1"/>
                  </a:solidFill>
                  <a:latin typeface="+mj-ea"/>
                  <a:ea typeface="+mj-ea"/>
                  <a:cs typeface="Arial Black"/>
                </a:rPr>
                <a:t>= </a:t>
              </a:r>
              <a:r>
                <a:rPr kumimoji="1" lang="en-US" altLang="ja-JP" sz="2000" dirty="0" err="1" smtClean="0">
                  <a:ln w="12700">
                    <a:noFill/>
                    <a:prstDash val="solid"/>
                  </a:ln>
                  <a:solidFill>
                    <a:schemeClr val="bg1"/>
                  </a:solidFill>
                  <a:latin typeface="+mj-ea"/>
                  <a:ea typeface="+mj-ea"/>
                  <a:cs typeface="Arial Black"/>
                </a:rPr>
                <a:t>IaaS</a:t>
              </a:r>
              <a:endParaRPr kumimoji="1" lang="ja-JP" altLang="en-US" sz="2000" dirty="0">
                <a:ln w="12700">
                  <a:noFill/>
                  <a:prstDash val="solid"/>
                </a:ln>
                <a:solidFill>
                  <a:schemeClr val="bg1"/>
                </a:solidFill>
                <a:latin typeface="+mj-ea"/>
                <a:ea typeface="+mj-ea"/>
                <a:cs typeface="Arial Black"/>
              </a:endParaRPr>
            </a:p>
          </p:txBody>
        </p:sp>
      </p:grpSp>
      <p:sp>
        <p:nvSpPr>
          <p:cNvPr id="5" name="四角形吹き出し 4"/>
          <p:cNvSpPr/>
          <p:nvPr/>
        </p:nvSpPr>
        <p:spPr>
          <a:xfrm>
            <a:off x="406400" y="1058333"/>
            <a:ext cx="2455333" cy="753533"/>
          </a:xfrm>
          <a:prstGeom prst="wedgeRectCallout">
            <a:avLst>
              <a:gd name="adj1" fmla="val 58133"/>
              <a:gd name="adj2" fmla="val 58006"/>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200" dirty="0">
                <a:solidFill>
                  <a:srgbClr val="FFFFFF"/>
                </a:solidFill>
                <a:latin typeface="HG丸ｺﾞｼｯｸM-PRO"/>
                <a:ea typeface="HG丸ｺﾞｼｯｸM-PRO"/>
                <a:cs typeface="HG丸ｺﾞｼｯｸM-PRO"/>
              </a:rPr>
              <a:t>システム資源全体を仮想化し</a:t>
            </a:r>
            <a:endParaRPr kumimoji="0"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lang="ja-JP" altLang="en-US" sz="1200" dirty="0">
                <a:solidFill>
                  <a:srgbClr val="FFFFFF"/>
                </a:solidFill>
                <a:latin typeface="HG丸ｺﾞｼｯｸM-PRO"/>
                <a:ea typeface="HG丸ｺﾞｼｯｸM-PRO"/>
                <a:cs typeface="HG丸ｺﾞｼｯｸM-PRO"/>
              </a:rPr>
              <a:t>それらの組合せを動的に定義</a:t>
            </a:r>
            <a:endParaRPr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kumimoji="0" lang="en-US" altLang="ja-JP" sz="1000" dirty="0">
                <a:solidFill>
                  <a:srgbClr val="FFFFFF"/>
                </a:solidFill>
                <a:latin typeface="Arial Black"/>
                <a:ea typeface="HG丸ｺﾞｼｯｸM-PRO"/>
                <a:cs typeface="Arial Black"/>
              </a:rPr>
              <a:t>SDI </a:t>
            </a:r>
            <a:r>
              <a:rPr kumimoji="0" lang="en-US" altLang="ja-JP" sz="1000" dirty="0">
                <a:solidFill>
                  <a:srgbClr val="FFFFFF"/>
                </a:solidFill>
                <a:latin typeface="Arial"/>
                <a:ea typeface="HG丸ｺﾞｼｯｸM-PRO"/>
                <a:cs typeface="Arial"/>
              </a:rPr>
              <a:t>(</a:t>
            </a:r>
            <a:r>
              <a:rPr kumimoji="0" lang="en-US" altLang="ja-JP" sz="1000" dirty="0">
                <a:solidFill>
                  <a:srgbClr val="FFFFFF"/>
                </a:solidFill>
                <a:latin typeface="Arial Black"/>
                <a:ea typeface="HG丸ｺﾞｼｯｸM-PRO"/>
                <a:cs typeface="Arial Black"/>
              </a:rPr>
              <a:t>S</a:t>
            </a:r>
            <a:r>
              <a:rPr kumimoji="0" lang="en-US" altLang="ja-JP" sz="1000" dirty="0">
                <a:solidFill>
                  <a:srgbClr val="FFFFFF"/>
                </a:solidFill>
                <a:latin typeface="Arial"/>
                <a:ea typeface="HG丸ｺﾞｼｯｸM-PRO"/>
                <a:cs typeface="Arial"/>
              </a:rPr>
              <a:t>oftware</a:t>
            </a:r>
            <a:r>
              <a:rPr kumimoji="0" lang="en-US" altLang="ja-JP" sz="1000" dirty="0">
                <a:solidFill>
                  <a:srgbClr val="FFFFFF"/>
                </a:solidFill>
                <a:latin typeface="Arial Black"/>
                <a:ea typeface="HG丸ｺﾞｼｯｸM-PRO"/>
                <a:cs typeface="Arial Black"/>
              </a:rPr>
              <a:t>-D</a:t>
            </a:r>
            <a:r>
              <a:rPr kumimoji="0" lang="en-US" altLang="ja-JP" sz="1000" dirty="0">
                <a:solidFill>
                  <a:srgbClr val="FFFFFF"/>
                </a:solidFill>
                <a:latin typeface="Arial"/>
                <a:ea typeface="HG丸ｺﾞｼｯｸM-PRO"/>
                <a:cs typeface="Arial"/>
              </a:rPr>
              <a:t>efined Infrastructure)</a:t>
            </a:r>
            <a:endParaRPr kumimoji="0" lang="ja-JP" altLang="en-US" sz="1000" dirty="0">
              <a:solidFill>
                <a:srgbClr val="FFFFFF"/>
              </a:solidFill>
              <a:latin typeface="Arial"/>
              <a:ea typeface="HG丸ｺﾞｼｯｸM-PRO"/>
              <a:cs typeface="Arial"/>
            </a:endParaRPr>
          </a:p>
        </p:txBody>
      </p:sp>
      <p:sp>
        <p:nvSpPr>
          <p:cNvPr id="89" name="四角形吹き出し 88"/>
          <p:cNvSpPr/>
          <p:nvPr/>
        </p:nvSpPr>
        <p:spPr>
          <a:xfrm>
            <a:off x="406400" y="2069571"/>
            <a:ext cx="2455333" cy="753533"/>
          </a:xfrm>
          <a:prstGeom prst="wedgeRectCallout">
            <a:avLst>
              <a:gd name="adj1" fmla="val -17040"/>
              <a:gd name="adj2" fmla="val 73736"/>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914400" fontAlgn="base">
              <a:spcBef>
                <a:spcPct val="20000"/>
              </a:spcBef>
              <a:spcAft>
                <a:spcPct val="0"/>
              </a:spcAft>
            </a:pPr>
            <a:r>
              <a:rPr kumimoji="0" lang="ja-JP" altLang="en-US" sz="1200" dirty="0">
                <a:solidFill>
                  <a:srgbClr val="FFFFFF"/>
                </a:solidFill>
                <a:latin typeface="HG丸ｺﾞｼｯｸM-PRO"/>
                <a:ea typeface="HG丸ｺﾞｼｯｸM-PRO"/>
                <a:cs typeface="HG丸ｺﾞｼｯｸM-PRO"/>
              </a:rPr>
              <a:t>単一のシステム資源を仮想化し</a:t>
            </a:r>
            <a:endParaRPr kumimoji="0" lang="en-US" altLang="ja-JP" sz="1200" dirty="0">
              <a:solidFill>
                <a:srgbClr val="FFFFFF"/>
              </a:solidFill>
              <a:latin typeface="HG丸ｺﾞｼｯｸM-PRO"/>
              <a:ea typeface="HG丸ｺﾞｼｯｸM-PRO"/>
              <a:cs typeface="HG丸ｺﾞｼｯｸM-PRO"/>
            </a:endParaRPr>
          </a:p>
          <a:p>
            <a:pPr algn="ctr" defTabSz="914400" fontAlgn="base">
              <a:spcBef>
                <a:spcPct val="20000"/>
              </a:spcBef>
              <a:spcAft>
                <a:spcPct val="0"/>
              </a:spcAft>
            </a:pPr>
            <a:r>
              <a:rPr lang="ja-JP" altLang="en-US" sz="1200" dirty="0">
                <a:solidFill>
                  <a:srgbClr val="FFFFFF"/>
                </a:solidFill>
                <a:latin typeface="HG丸ｺﾞｼｯｸM-PRO"/>
                <a:ea typeface="HG丸ｺﾞｼｯｸM-PRO"/>
                <a:cs typeface="HG丸ｺﾞｼｯｸM-PRO"/>
              </a:rPr>
              <a:t>その組合せを動的に定義</a:t>
            </a:r>
            <a:endParaRPr kumimoji="0" lang="ja-JP" altLang="en-US" sz="1200" dirty="0">
              <a:solidFill>
                <a:srgbClr val="FFFFFF"/>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1696617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6" name="円/楕円 4035"/>
          <p:cNvSpPr/>
          <p:nvPr/>
        </p:nvSpPr>
        <p:spPr bwMode="auto">
          <a:xfrm>
            <a:off x="571500" y="4155151"/>
            <a:ext cx="7997825" cy="2438400"/>
          </a:xfrm>
          <a:prstGeom prst="ellipse">
            <a:avLst/>
          </a:prstGeom>
          <a:solidFill>
            <a:srgbClr val="0000FF"/>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0834" name="Rectangle 2"/>
          <p:cNvSpPr>
            <a:spLocks noGrp="1" noChangeArrowheads="1"/>
          </p:cNvSpPr>
          <p:nvPr>
            <p:ph type="title"/>
          </p:nvPr>
        </p:nvSpPr>
        <p:spPr/>
        <p:txBody>
          <a:bodyPr/>
          <a:lstStyle/>
          <a:p>
            <a:r>
              <a:rPr lang="en-US" altLang="ja-JP" sz="2800" dirty="0" smtClean="0">
                <a:ea typeface="ＭＳ Ｐゴシック" pitchFamily="50" charset="-128"/>
              </a:rPr>
              <a:t>Software-defined Infrastructure</a:t>
            </a:r>
            <a:r>
              <a:rPr lang="ja-JP" altLang="en-US" sz="2800" dirty="0" smtClean="0">
                <a:ea typeface="ＭＳ Ｐゴシック" pitchFamily="50" charset="-128"/>
              </a:rPr>
              <a:t>とは</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p:cNvSpPr txBox="1"/>
          <p:nvPr/>
        </p:nvSpPr>
        <p:spPr>
          <a:xfrm>
            <a:off x="838200" y="4840950"/>
            <a:ext cx="1600200" cy="1077218"/>
          </a:xfrm>
          <a:prstGeom prst="rect">
            <a:avLst/>
          </a:prstGeom>
          <a:noFill/>
        </p:spPr>
        <p:txBody>
          <a:bodyPr wrap="square" rtlCol="0">
            <a:spAutoFit/>
          </a:bodyPr>
          <a:lstStyle/>
          <a:p>
            <a:pPr algn="ctr"/>
            <a:r>
              <a:rPr kumimoji="1" lang="ja-JP" altLang="en-US" sz="3600" dirty="0" smtClean="0">
                <a:solidFill>
                  <a:schemeClr val="bg1"/>
                </a:solidFill>
                <a:effectLst/>
                <a:latin typeface="HGP創英角ｺﾞｼｯｸUB"/>
                <a:ea typeface="HGP創英角ｺﾞｼｯｸUB"/>
                <a:cs typeface="HGP創英角ｺﾞｼｯｸUB"/>
              </a:rPr>
              <a:t>物　理</a:t>
            </a:r>
          </a:p>
          <a:p>
            <a:pPr algn="ctr"/>
            <a:r>
              <a:rPr kumimoji="1" lang="ja-JP" altLang="en-US" sz="2800" dirty="0" smtClean="0">
                <a:solidFill>
                  <a:schemeClr val="bg1"/>
                </a:solidFill>
                <a:effectLst/>
                <a:latin typeface="HGP創英角ｺﾞｼｯｸUB"/>
                <a:ea typeface="HGP創英角ｺﾞｼｯｸUB"/>
                <a:cs typeface="HGP創英角ｺﾞｼｯｸUB"/>
              </a:rPr>
              <a:t>リソース</a:t>
            </a:r>
            <a:endParaRPr kumimoji="1" lang="en-US" altLang="ja-JP" sz="2800" dirty="0" smtClean="0">
              <a:solidFill>
                <a:schemeClr val="bg1"/>
              </a:solidFill>
              <a:effectLst/>
              <a:latin typeface="HGP創英角ｺﾞｼｯｸUB"/>
              <a:ea typeface="HGP創英角ｺﾞｼｯｸUB"/>
              <a:cs typeface="HGP創英角ｺﾞｼｯｸUB"/>
            </a:endParaRPr>
          </a:p>
        </p:txBody>
      </p:sp>
      <p:sp>
        <p:nvSpPr>
          <p:cNvPr id="13" name="角丸四角形 12"/>
          <p:cNvSpPr/>
          <p:nvPr/>
        </p:nvSpPr>
        <p:spPr bwMode="auto">
          <a:xfrm>
            <a:off x="2546710" y="5450550"/>
            <a:ext cx="5454290" cy="609600"/>
          </a:xfrm>
          <a:prstGeom prst="roundRect">
            <a:avLst>
              <a:gd name="adj" fmla="val 50000"/>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ネットワーク</a:t>
            </a:r>
          </a:p>
        </p:txBody>
      </p:sp>
      <p:grpSp>
        <p:nvGrpSpPr>
          <p:cNvPr id="4" name="図形グループ 3"/>
          <p:cNvGrpSpPr/>
          <p:nvPr/>
        </p:nvGrpSpPr>
        <p:grpSpPr>
          <a:xfrm>
            <a:off x="2570763" y="4690110"/>
            <a:ext cx="5430237" cy="912840"/>
            <a:chOff x="2546710" y="4572000"/>
            <a:chExt cx="5835290" cy="1143000"/>
          </a:xfrm>
        </p:grpSpPr>
        <p:pic>
          <p:nvPicPr>
            <p:cNvPr id="97" name="Picture 117" descr="MCj043163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710" y="4583699"/>
              <a:ext cx="990600" cy="1131301"/>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17" descr="MCj043163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110" y="4583699"/>
              <a:ext cx="990600" cy="1131301"/>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17" descr="MCj043163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510" y="4583699"/>
              <a:ext cx="990600" cy="1131301"/>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67" descr="C:\Users\Shoji\AppData\Local\Microsoft\Windows\Temporary Internet Files\Content.IE5\BC0G8ADK\MC900433050[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128110" y="4695715"/>
              <a:ext cx="1187090" cy="1019285"/>
            </a:xfrm>
            <a:prstGeom prst="rect">
              <a:avLst/>
            </a:prstGeom>
            <a:noFill/>
            <a:extLst>
              <a:ext uri="{909E8E84-426E-40dd-AFC4-6F175D3DCCD1}">
                <a14:hiddenFill xmlns:a14="http://schemas.microsoft.com/office/drawing/2010/main">
                  <a:solidFill>
                    <a:srgbClr val="FFFFFF"/>
                  </a:solidFill>
                </a14:hiddenFill>
              </a:ext>
            </a:extLst>
          </p:spPr>
        </p:pic>
        <p:grpSp>
          <p:nvGrpSpPr>
            <p:cNvPr id="1877" name="Group 207"/>
            <p:cNvGrpSpPr>
              <a:grpSpLocks/>
            </p:cNvGrpSpPr>
            <p:nvPr/>
          </p:nvGrpSpPr>
          <p:grpSpPr bwMode="auto">
            <a:xfrm>
              <a:off x="4680310" y="4572000"/>
              <a:ext cx="685800" cy="1143000"/>
              <a:chOff x="2668" y="1574"/>
              <a:chExt cx="754" cy="1172"/>
            </a:xfrm>
          </p:grpSpPr>
          <p:sp>
            <p:nvSpPr>
              <p:cNvPr id="2106" name="Freeform 7"/>
              <p:cNvSpPr>
                <a:spLocks/>
              </p:cNvSpPr>
              <p:nvPr/>
            </p:nvSpPr>
            <p:spPr bwMode="auto">
              <a:xfrm>
                <a:off x="2668" y="1574"/>
                <a:ext cx="754" cy="1172"/>
              </a:xfrm>
              <a:custGeom>
                <a:avLst/>
                <a:gdLst>
                  <a:gd name="T0" fmla="*/ 390 w 754"/>
                  <a:gd name="T1" fmla="*/ 0 h 1172"/>
                  <a:gd name="T2" fmla="*/ 0 w 754"/>
                  <a:gd name="T3" fmla="*/ 228 h 1172"/>
                  <a:gd name="T4" fmla="*/ 0 w 754"/>
                  <a:gd name="T5" fmla="*/ 964 h 1172"/>
                  <a:gd name="T6" fmla="*/ 360 w 754"/>
                  <a:gd name="T7" fmla="*/ 1172 h 1172"/>
                  <a:gd name="T8" fmla="*/ 364 w 754"/>
                  <a:gd name="T9" fmla="*/ 1172 h 1172"/>
                  <a:gd name="T10" fmla="*/ 364 w 754"/>
                  <a:gd name="T11" fmla="*/ 1172 h 1172"/>
                  <a:gd name="T12" fmla="*/ 368 w 754"/>
                  <a:gd name="T13" fmla="*/ 1172 h 1172"/>
                  <a:gd name="T14" fmla="*/ 376 w 754"/>
                  <a:gd name="T15" fmla="*/ 1168 h 1172"/>
                  <a:gd name="T16" fmla="*/ 432 w 754"/>
                  <a:gd name="T17" fmla="*/ 1136 h 1172"/>
                  <a:gd name="T18" fmla="*/ 754 w 754"/>
                  <a:gd name="T19" fmla="*/ 948 h 1172"/>
                  <a:gd name="T20" fmla="*/ 754 w 754"/>
                  <a:gd name="T21" fmla="*/ 212 h 1172"/>
                  <a:gd name="T22" fmla="*/ 390 w 754"/>
                  <a:gd name="T23"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4" h="1172">
                    <a:moveTo>
                      <a:pt x="390" y="0"/>
                    </a:moveTo>
                    <a:lnTo>
                      <a:pt x="0" y="228"/>
                    </a:lnTo>
                    <a:lnTo>
                      <a:pt x="0" y="964"/>
                    </a:lnTo>
                    <a:lnTo>
                      <a:pt x="360" y="1172"/>
                    </a:lnTo>
                    <a:lnTo>
                      <a:pt x="364" y="1172"/>
                    </a:lnTo>
                    <a:lnTo>
                      <a:pt x="364" y="1172"/>
                    </a:lnTo>
                    <a:lnTo>
                      <a:pt x="368" y="1172"/>
                    </a:lnTo>
                    <a:lnTo>
                      <a:pt x="376" y="1168"/>
                    </a:lnTo>
                    <a:lnTo>
                      <a:pt x="432" y="1136"/>
                    </a:lnTo>
                    <a:lnTo>
                      <a:pt x="754" y="948"/>
                    </a:lnTo>
                    <a:lnTo>
                      <a:pt x="754" y="212"/>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07" name="Freeform 8"/>
              <p:cNvSpPr>
                <a:spLocks/>
              </p:cNvSpPr>
              <p:nvPr/>
            </p:nvSpPr>
            <p:spPr bwMode="auto">
              <a:xfrm>
                <a:off x="2686" y="2312"/>
                <a:ext cx="718" cy="416"/>
              </a:xfrm>
              <a:custGeom>
                <a:avLst/>
                <a:gdLst>
                  <a:gd name="T0" fmla="*/ 0 w 718"/>
                  <a:gd name="T1" fmla="*/ 216 h 416"/>
                  <a:gd name="T2" fmla="*/ 372 w 718"/>
                  <a:gd name="T3" fmla="*/ 0 h 416"/>
                  <a:gd name="T4" fmla="*/ 718 w 718"/>
                  <a:gd name="T5" fmla="*/ 200 h 416"/>
                  <a:gd name="T6" fmla="*/ 346 w 718"/>
                  <a:gd name="T7" fmla="*/ 416 h 416"/>
                  <a:gd name="T8" fmla="*/ 0 w 718"/>
                  <a:gd name="T9" fmla="*/ 216 h 416"/>
                </a:gdLst>
                <a:ahLst/>
                <a:cxnLst>
                  <a:cxn ang="0">
                    <a:pos x="T0" y="T1"/>
                  </a:cxn>
                  <a:cxn ang="0">
                    <a:pos x="T2" y="T3"/>
                  </a:cxn>
                  <a:cxn ang="0">
                    <a:pos x="T4" y="T5"/>
                  </a:cxn>
                  <a:cxn ang="0">
                    <a:pos x="T6" y="T7"/>
                  </a:cxn>
                  <a:cxn ang="0">
                    <a:pos x="T8" y="T9"/>
                  </a:cxn>
                </a:cxnLst>
                <a:rect l="0" t="0" r="r" b="b"/>
                <a:pathLst>
                  <a:path w="718" h="416">
                    <a:moveTo>
                      <a:pt x="0" y="216"/>
                    </a:moveTo>
                    <a:lnTo>
                      <a:pt x="372" y="0"/>
                    </a:lnTo>
                    <a:lnTo>
                      <a:pt x="718" y="200"/>
                    </a:lnTo>
                    <a:lnTo>
                      <a:pt x="346" y="416"/>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08" name="Freeform 9"/>
              <p:cNvSpPr>
                <a:spLocks/>
              </p:cNvSpPr>
              <p:nvPr/>
            </p:nvSpPr>
            <p:spPr bwMode="auto">
              <a:xfrm>
                <a:off x="2686" y="1596"/>
                <a:ext cx="372" cy="932"/>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09" name="Freeform 10"/>
              <p:cNvSpPr>
                <a:spLocks/>
              </p:cNvSpPr>
              <p:nvPr/>
            </p:nvSpPr>
            <p:spPr bwMode="auto">
              <a:xfrm>
                <a:off x="3050" y="2400"/>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0" name="Freeform 11"/>
              <p:cNvSpPr>
                <a:spLocks/>
              </p:cNvSpPr>
              <p:nvPr/>
            </p:nvSpPr>
            <p:spPr bwMode="auto">
              <a:xfrm>
                <a:off x="2752" y="2228"/>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1" name="Freeform 12"/>
              <p:cNvSpPr>
                <a:spLocks/>
              </p:cNvSpPr>
              <p:nvPr/>
            </p:nvSpPr>
            <p:spPr bwMode="auto">
              <a:xfrm>
                <a:off x="2752" y="2426"/>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2" name="Freeform 13"/>
              <p:cNvSpPr>
                <a:spLocks/>
              </p:cNvSpPr>
              <p:nvPr/>
            </p:nvSpPr>
            <p:spPr bwMode="auto">
              <a:xfrm>
                <a:off x="2774" y="2446"/>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3" name="Freeform 14"/>
              <p:cNvSpPr>
                <a:spLocks/>
              </p:cNvSpPr>
              <p:nvPr/>
            </p:nvSpPr>
            <p:spPr bwMode="auto">
              <a:xfrm>
                <a:off x="2774" y="2446"/>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4" name="Freeform 15"/>
              <p:cNvSpPr>
                <a:spLocks/>
              </p:cNvSpPr>
              <p:nvPr/>
            </p:nvSpPr>
            <p:spPr bwMode="auto">
              <a:xfrm>
                <a:off x="2774" y="2460"/>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5" name="Freeform 16"/>
              <p:cNvSpPr>
                <a:spLocks/>
              </p:cNvSpPr>
              <p:nvPr/>
            </p:nvSpPr>
            <p:spPr bwMode="auto">
              <a:xfrm>
                <a:off x="3034" y="2598"/>
                <a:ext cx="8" cy="34"/>
              </a:xfrm>
              <a:custGeom>
                <a:avLst/>
                <a:gdLst>
                  <a:gd name="T0" fmla="*/ 0 w 8"/>
                  <a:gd name="T1" fmla="*/ 30 h 34"/>
                  <a:gd name="T2" fmla="*/ 2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2"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6" name="Freeform 17"/>
              <p:cNvSpPr>
                <a:spLocks/>
              </p:cNvSpPr>
              <p:nvPr/>
            </p:nvSpPr>
            <p:spPr bwMode="auto">
              <a:xfrm>
                <a:off x="3034" y="2598"/>
                <a:ext cx="2" cy="30"/>
              </a:xfrm>
              <a:custGeom>
                <a:avLst/>
                <a:gdLst>
                  <a:gd name="T0" fmla="*/ 0 w 2"/>
                  <a:gd name="T1" fmla="*/ 30 h 30"/>
                  <a:gd name="T2" fmla="*/ 2 w 2"/>
                  <a:gd name="T3" fmla="*/ 30 h 30"/>
                  <a:gd name="T4" fmla="*/ 2 w 2"/>
                  <a:gd name="T5" fmla="*/ 0 h 30"/>
                  <a:gd name="T6" fmla="*/ 2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2" y="30"/>
                    </a:lnTo>
                    <a:lnTo>
                      <a:pt x="2" y="0"/>
                    </a:lnTo>
                    <a:lnTo>
                      <a:pt x="2"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7" name="Freeform 18"/>
              <p:cNvSpPr>
                <a:spLocks/>
              </p:cNvSpPr>
              <p:nvPr/>
            </p:nvSpPr>
            <p:spPr bwMode="auto">
              <a:xfrm>
                <a:off x="3034" y="262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8" name="Freeform 19"/>
              <p:cNvSpPr>
                <a:spLocks/>
              </p:cNvSpPr>
              <p:nvPr/>
            </p:nvSpPr>
            <p:spPr bwMode="auto">
              <a:xfrm>
                <a:off x="3024" y="2590"/>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19" name="Freeform 20"/>
              <p:cNvSpPr>
                <a:spLocks/>
              </p:cNvSpPr>
              <p:nvPr/>
            </p:nvSpPr>
            <p:spPr bwMode="auto">
              <a:xfrm>
                <a:off x="3024" y="259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0" name="Freeform 21"/>
              <p:cNvSpPr>
                <a:spLocks/>
              </p:cNvSpPr>
              <p:nvPr/>
            </p:nvSpPr>
            <p:spPr bwMode="auto">
              <a:xfrm>
                <a:off x="3024" y="262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1" name="Freeform 22"/>
              <p:cNvSpPr>
                <a:spLocks/>
              </p:cNvSpPr>
              <p:nvPr/>
            </p:nvSpPr>
            <p:spPr bwMode="auto">
              <a:xfrm>
                <a:off x="3014" y="25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2" name="Freeform 23"/>
              <p:cNvSpPr>
                <a:spLocks/>
              </p:cNvSpPr>
              <p:nvPr/>
            </p:nvSpPr>
            <p:spPr bwMode="auto">
              <a:xfrm>
                <a:off x="3014" y="258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3" name="Freeform 24"/>
              <p:cNvSpPr>
                <a:spLocks/>
              </p:cNvSpPr>
              <p:nvPr/>
            </p:nvSpPr>
            <p:spPr bwMode="auto">
              <a:xfrm>
                <a:off x="3014" y="261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4" name="Freeform 25"/>
              <p:cNvSpPr>
                <a:spLocks/>
              </p:cNvSpPr>
              <p:nvPr/>
            </p:nvSpPr>
            <p:spPr bwMode="auto">
              <a:xfrm>
                <a:off x="3002" y="25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5" name="Freeform 26"/>
              <p:cNvSpPr>
                <a:spLocks/>
              </p:cNvSpPr>
              <p:nvPr/>
            </p:nvSpPr>
            <p:spPr bwMode="auto">
              <a:xfrm>
                <a:off x="3002" y="25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6" name="Freeform 27"/>
              <p:cNvSpPr>
                <a:spLocks/>
              </p:cNvSpPr>
              <p:nvPr/>
            </p:nvSpPr>
            <p:spPr bwMode="auto">
              <a:xfrm>
                <a:off x="3002" y="260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7" name="Freeform 28"/>
              <p:cNvSpPr>
                <a:spLocks/>
              </p:cNvSpPr>
              <p:nvPr/>
            </p:nvSpPr>
            <p:spPr bwMode="auto">
              <a:xfrm>
                <a:off x="2992" y="257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8" name="Freeform 29"/>
              <p:cNvSpPr>
                <a:spLocks/>
              </p:cNvSpPr>
              <p:nvPr/>
            </p:nvSpPr>
            <p:spPr bwMode="auto">
              <a:xfrm>
                <a:off x="2992" y="257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29" name="Freeform 30"/>
              <p:cNvSpPr>
                <a:spLocks/>
              </p:cNvSpPr>
              <p:nvPr/>
            </p:nvSpPr>
            <p:spPr bwMode="auto">
              <a:xfrm>
                <a:off x="2992" y="260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0" name="Freeform 31"/>
              <p:cNvSpPr>
                <a:spLocks/>
              </p:cNvSpPr>
              <p:nvPr/>
            </p:nvSpPr>
            <p:spPr bwMode="auto">
              <a:xfrm>
                <a:off x="2982" y="256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1" name="Freeform 32"/>
              <p:cNvSpPr>
                <a:spLocks/>
              </p:cNvSpPr>
              <p:nvPr/>
            </p:nvSpPr>
            <p:spPr bwMode="auto">
              <a:xfrm>
                <a:off x="2982" y="2566"/>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2" name="Freeform 33"/>
              <p:cNvSpPr>
                <a:spLocks/>
              </p:cNvSpPr>
              <p:nvPr/>
            </p:nvSpPr>
            <p:spPr bwMode="auto">
              <a:xfrm>
                <a:off x="2982" y="2596"/>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3" name="Freeform 34"/>
              <p:cNvSpPr>
                <a:spLocks/>
              </p:cNvSpPr>
              <p:nvPr/>
            </p:nvSpPr>
            <p:spPr bwMode="auto">
              <a:xfrm>
                <a:off x="2970" y="256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4" name="Freeform 35"/>
              <p:cNvSpPr>
                <a:spLocks/>
              </p:cNvSpPr>
              <p:nvPr/>
            </p:nvSpPr>
            <p:spPr bwMode="auto">
              <a:xfrm>
                <a:off x="2970" y="256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5" name="Freeform 36"/>
              <p:cNvSpPr>
                <a:spLocks/>
              </p:cNvSpPr>
              <p:nvPr/>
            </p:nvSpPr>
            <p:spPr bwMode="auto">
              <a:xfrm>
                <a:off x="2970" y="259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6" name="Freeform 37"/>
              <p:cNvSpPr>
                <a:spLocks/>
              </p:cNvSpPr>
              <p:nvPr/>
            </p:nvSpPr>
            <p:spPr bwMode="auto">
              <a:xfrm>
                <a:off x="2960" y="255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7" name="Freeform 38"/>
              <p:cNvSpPr>
                <a:spLocks/>
              </p:cNvSpPr>
              <p:nvPr/>
            </p:nvSpPr>
            <p:spPr bwMode="auto">
              <a:xfrm>
                <a:off x="2960" y="255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8" name="Freeform 39"/>
              <p:cNvSpPr>
                <a:spLocks/>
              </p:cNvSpPr>
              <p:nvPr/>
            </p:nvSpPr>
            <p:spPr bwMode="auto">
              <a:xfrm>
                <a:off x="2960" y="2584"/>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39" name="Freeform 40"/>
              <p:cNvSpPr>
                <a:spLocks/>
              </p:cNvSpPr>
              <p:nvPr/>
            </p:nvSpPr>
            <p:spPr bwMode="auto">
              <a:xfrm>
                <a:off x="2948" y="254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0" name="Rectangle 41"/>
              <p:cNvSpPr>
                <a:spLocks noChangeArrowheads="1"/>
              </p:cNvSpPr>
              <p:nvPr/>
            </p:nvSpPr>
            <p:spPr bwMode="auto">
              <a:xfrm>
                <a:off x="2948" y="254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1" name="Freeform 42"/>
              <p:cNvSpPr>
                <a:spLocks/>
              </p:cNvSpPr>
              <p:nvPr/>
            </p:nvSpPr>
            <p:spPr bwMode="auto">
              <a:xfrm>
                <a:off x="2948" y="257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2" name="Freeform 43"/>
              <p:cNvSpPr>
                <a:spLocks/>
              </p:cNvSpPr>
              <p:nvPr/>
            </p:nvSpPr>
            <p:spPr bwMode="auto">
              <a:xfrm>
                <a:off x="2938" y="2542"/>
                <a:ext cx="8" cy="34"/>
              </a:xfrm>
              <a:custGeom>
                <a:avLst/>
                <a:gdLst>
                  <a:gd name="T0" fmla="*/ 0 w 8"/>
                  <a:gd name="T1" fmla="*/ 30 h 34"/>
                  <a:gd name="T2" fmla="*/ 0 w 8"/>
                  <a:gd name="T3" fmla="*/ 0 h 34"/>
                  <a:gd name="T4" fmla="*/ 8 w 8"/>
                  <a:gd name="T5" fmla="*/ 4 h 34"/>
                  <a:gd name="T6" fmla="*/ 6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3" name="Rectangle 44"/>
              <p:cNvSpPr>
                <a:spLocks noChangeArrowheads="1"/>
              </p:cNvSpPr>
              <p:nvPr/>
            </p:nvSpPr>
            <p:spPr bwMode="auto">
              <a:xfrm>
                <a:off x="2938" y="254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4" name="Freeform 45"/>
              <p:cNvSpPr>
                <a:spLocks/>
              </p:cNvSpPr>
              <p:nvPr/>
            </p:nvSpPr>
            <p:spPr bwMode="auto">
              <a:xfrm>
                <a:off x="2938" y="257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5" name="Freeform 46"/>
              <p:cNvSpPr>
                <a:spLocks/>
              </p:cNvSpPr>
              <p:nvPr/>
            </p:nvSpPr>
            <p:spPr bwMode="auto">
              <a:xfrm>
                <a:off x="2928" y="253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6" name="Freeform 47"/>
              <p:cNvSpPr>
                <a:spLocks/>
              </p:cNvSpPr>
              <p:nvPr/>
            </p:nvSpPr>
            <p:spPr bwMode="auto">
              <a:xfrm>
                <a:off x="2928" y="253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7" name="Freeform 48"/>
              <p:cNvSpPr>
                <a:spLocks/>
              </p:cNvSpPr>
              <p:nvPr/>
            </p:nvSpPr>
            <p:spPr bwMode="auto">
              <a:xfrm>
                <a:off x="2928" y="256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8" name="Freeform 49"/>
              <p:cNvSpPr>
                <a:spLocks/>
              </p:cNvSpPr>
              <p:nvPr/>
            </p:nvSpPr>
            <p:spPr bwMode="auto">
              <a:xfrm>
                <a:off x="2916" y="25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49" name="Freeform 50"/>
              <p:cNvSpPr>
                <a:spLocks/>
              </p:cNvSpPr>
              <p:nvPr/>
            </p:nvSpPr>
            <p:spPr bwMode="auto">
              <a:xfrm>
                <a:off x="2916" y="252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0" name="Freeform 51"/>
              <p:cNvSpPr>
                <a:spLocks/>
              </p:cNvSpPr>
              <p:nvPr/>
            </p:nvSpPr>
            <p:spPr bwMode="auto">
              <a:xfrm>
                <a:off x="2916" y="256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1" name="Freeform 52"/>
              <p:cNvSpPr>
                <a:spLocks/>
              </p:cNvSpPr>
              <p:nvPr/>
            </p:nvSpPr>
            <p:spPr bwMode="auto">
              <a:xfrm>
                <a:off x="2754" y="2430"/>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2" name="Freeform 53"/>
              <p:cNvSpPr>
                <a:spLocks/>
              </p:cNvSpPr>
              <p:nvPr/>
            </p:nvSpPr>
            <p:spPr bwMode="auto">
              <a:xfrm>
                <a:off x="2768" y="2442"/>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3" name="Freeform 54"/>
              <p:cNvSpPr>
                <a:spLocks/>
              </p:cNvSpPr>
              <p:nvPr/>
            </p:nvSpPr>
            <p:spPr bwMode="auto">
              <a:xfrm>
                <a:off x="2752" y="2432"/>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4" name="Freeform 55"/>
              <p:cNvSpPr>
                <a:spLocks/>
              </p:cNvSpPr>
              <p:nvPr/>
            </p:nvSpPr>
            <p:spPr bwMode="auto">
              <a:xfrm>
                <a:off x="2752" y="2434"/>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5" name="Freeform 56"/>
              <p:cNvSpPr>
                <a:spLocks/>
              </p:cNvSpPr>
              <p:nvPr/>
            </p:nvSpPr>
            <p:spPr bwMode="auto">
              <a:xfrm>
                <a:off x="3050" y="2338"/>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6" name="Freeform 57"/>
              <p:cNvSpPr>
                <a:spLocks/>
              </p:cNvSpPr>
              <p:nvPr/>
            </p:nvSpPr>
            <p:spPr bwMode="auto">
              <a:xfrm>
                <a:off x="2752" y="2166"/>
                <a:ext cx="636" cy="368"/>
              </a:xfrm>
              <a:custGeom>
                <a:avLst/>
                <a:gdLst>
                  <a:gd name="T0" fmla="*/ 0 w 636"/>
                  <a:gd name="T1" fmla="*/ 198 h 368"/>
                  <a:gd name="T2" fmla="*/ 340 w 636"/>
                  <a:gd name="T3" fmla="*/ 0 h 368"/>
                  <a:gd name="T4" fmla="*/ 636 w 636"/>
                  <a:gd name="T5" fmla="*/ 172 h 368"/>
                  <a:gd name="T6" fmla="*/ 298 w 636"/>
                  <a:gd name="T7" fmla="*/ 368 h 368"/>
                  <a:gd name="T8" fmla="*/ 0 w 636"/>
                  <a:gd name="T9" fmla="*/ 198 h 368"/>
                </a:gdLst>
                <a:ahLst/>
                <a:cxnLst>
                  <a:cxn ang="0">
                    <a:pos x="T0" y="T1"/>
                  </a:cxn>
                  <a:cxn ang="0">
                    <a:pos x="T2" y="T3"/>
                  </a:cxn>
                  <a:cxn ang="0">
                    <a:pos x="T4" y="T5"/>
                  </a:cxn>
                  <a:cxn ang="0">
                    <a:pos x="T6" y="T7"/>
                  </a:cxn>
                  <a:cxn ang="0">
                    <a:pos x="T8" y="T9"/>
                  </a:cxn>
                </a:cxnLst>
                <a:rect l="0" t="0" r="r" b="b"/>
                <a:pathLst>
                  <a:path w="636" h="368">
                    <a:moveTo>
                      <a:pt x="0" y="198"/>
                    </a:moveTo>
                    <a:lnTo>
                      <a:pt x="340" y="0"/>
                    </a:lnTo>
                    <a:lnTo>
                      <a:pt x="636" y="172"/>
                    </a:lnTo>
                    <a:lnTo>
                      <a:pt x="298" y="368"/>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7" name="Freeform 58"/>
              <p:cNvSpPr>
                <a:spLocks/>
              </p:cNvSpPr>
              <p:nvPr/>
            </p:nvSpPr>
            <p:spPr bwMode="auto">
              <a:xfrm>
                <a:off x="2752" y="2364"/>
                <a:ext cx="298" cy="216"/>
              </a:xfrm>
              <a:custGeom>
                <a:avLst/>
                <a:gdLst>
                  <a:gd name="T0" fmla="*/ 298 w 298"/>
                  <a:gd name="T1" fmla="*/ 170 h 216"/>
                  <a:gd name="T2" fmla="*/ 298 w 298"/>
                  <a:gd name="T3" fmla="*/ 216 h 216"/>
                  <a:gd name="T4" fmla="*/ 0 w 298"/>
                  <a:gd name="T5" fmla="*/ 44 h 216"/>
                  <a:gd name="T6" fmla="*/ 0 w 298"/>
                  <a:gd name="T7" fmla="*/ 0 h 216"/>
                  <a:gd name="T8" fmla="*/ 298 w 298"/>
                  <a:gd name="T9" fmla="*/ 170 h 216"/>
                </a:gdLst>
                <a:ahLst/>
                <a:cxnLst>
                  <a:cxn ang="0">
                    <a:pos x="T0" y="T1"/>
                  </a:cxn>
                  <a:cxn ang="0">
                    <a:pos x="T2" y="T3"/>
                  </a:cxn>
                  <a:cxn ang="0">
                    <a:pos x="T4" y="T5"/>
                  </a:cxn>
                  <a:cxn ang="0">
                    <a:pos x="T6" y="T7"/>
                  </a:cxn>
                  <a:cxn ang="0">
                    <a:pos x="T8" y="T9"/>
                  </a:cxn>
                </a:cxnLst>
                <a:rect l="0" t="0" r="r" b="b"/>
                <a:pathLst>
                  <a:path w="298" h="216">
                    <a:moveTo>
                      <a:pt x="298" y="170"/>
                    </a:moveTo>
                    <a:lnTo>
                      <a:pt x="298" y="216"/>
                    </a:lnTo>
                    <a:lnTo>
                      <a:pt x="0" y="44"/>
                    </a:lnTo>
                    <a:lnTo>
                      <a:pt x="0" y="0"/>
                    </a:lnTo>
                    <a:lnTo>
                      <a:pt x="298" y="17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8" name="Freeform 59"/>
              <p:cNvSpPr>
                <a:spLocks/>
              </p:cNvSpPr>
              <p:nvPr/>
            </p:nvSpPr>
            <p:spPr bwMode="auto">
              <a:xfrm>
                <a:off x="2774" y="2384"/>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59" name="Rectangle 60"/>
              <p:cNvSpPr>
                <a:spLocks noChangeArrowheads="1"/>
              </p:cNvSpPr>
              <p:nvPr/>
            </p:nvSpPr>
            <p:spPr bwMode="auto">
              <a:xfrm>
                <a:off x="2774" y="2384"/>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0" name="Freeform 61"/>
              <p:cNvSpPr>
                <a:spLocks/>
              </p:cNvSpPr>
              <p:nvPr/>
            </p:nvSpPr>
            <p:spPr bwMode="auto">
              <a:xfrm>
                <a:off x="2774" y="2398"/>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1" name="Freeform 62"/>
              <p:cNvSpPr>
                <a:spLocks/>
              </p:cNvSpPr>
              <p:nvPr/>
            </p:nvSpPr>
            <p:spPr bwMode="auto">
              <a:xfrm>
                <a:off x="3034" y="2534"/>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2" name="Freeform 63"/>
              <p:cNvSpPr>
                <a:spLocks/>
              </p:cNvSpPr>
              <p:nvPr/>
            </p:nvSpPr>
            <p:spPr bwMode="auto">
              <a:xfrm>
                <a:off x="3034" y="2534"/>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3" name="Freeform 64"/>
              <p:cNvSpPr>
                <a:spLocks/>
              </p:cNvSpPr>
              <p:nvPr/>
            </p:nvSpPr>
            <p:spPr bwMode="auto">
              <a:xfrm>
                <a:off x="3034" y="25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4" name="Freeform 65"/>
              <p:cNvSpPr>
                <a:spLocks/>
              </p:cNvSpPr>
              <p:nvPr/>
            </p:nvSpPr>
            <p:spPr bwMode="auto">
              <a:xfrm>
                <a:off x="3024" y="25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5" name="Freeform 66"/>
              <p:cNvSpPr>
                <a:spLocks/>
              </p:cNvSpPr>
              <p:nvPr/>
            </p:nvSpPr>
            <p:spPr bwMode="auto">
              <a:xfrm>
                <a:off x="3024" y="252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6" name="Freeform 67"/>
              <p:cNvSpPr>
                <a:spLocks/>
              </p:cNvSpPr>
              <p:nvPr/>
            </p:nvSpPr>
            <p:spPr bwMode="auto">
              <a:xfrm>
                <a:off x="3024" y="255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7" name="Freeform 68"/>
              <p:cNvSpPr>
                <a:spLocks/>
              </p:cNvSpPr>
              <p:nvPr/>
            </p:nvSpPr>
            <p:spPr bwMode="auto">
              <a:xfrm>
                <a:off x="3014" y="252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8" name="Freeform 69"/>
              <p:cNvSpPr>
                <a:spLocks/>
              </p:cNvSpPr>
              <p:nvPr/>
            </p:nvSpPr>
            <p:spPr bwMode="auto">
              <a:xfrm>
                <a:off x="3014" y="252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69" name="Freeform 70"/>
              <p:cNvSpPr>
                <a:spLocks/>
              </p:cNvSpPr>
              <p:nvPr/>
            </p:nvSpPr>
            <p:spPr bwMode="auto">
              <a:xfrm>
                <a:off x="3014" y="255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0" name="Freeform 71"/>
              <p:cNvSpPr>
                <a:spLocks/>
              </p:cNvSpPr>
              <p:nvPr/>
            </p:nvSpPr>
            <p:spPr bwMode="auto">
              <a:xfrm>
                <a:off x="3002" y="251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1" name="Freeform 72"/>
              <p:cNvSpPr>
                <a:spLocks/>
              </p:cNvSpPr>
              <p:nvPr/>
            </p:nvSpPr>
            <p:spPr bwMode="auto">
              <a:xfrm>
                <a:off x="3002" y="251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2" name="Freeform 73"/>
              <p:cNvSpPr>
                <a:spLocks/>
              </p:cNvSpPr>
              <p:nvPr/>
            </p:nvSpPr>
            <p:spPr bwMode="auto">
              <a:xfrm>
                <a:off x="3002" y="254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3" name="Freeform 74"/>
              <p:cNvSpPr>
                <a:spLocks/>
              </p:cNvSpPr>
              <p:nvPr/>
            </p:nvSpPr>
            <p:spPr bwMode="auto">
              <a:xfrm>
                <a:off x="2992" y="251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4" name="Freeform 75"/>
              <p:cNvSpPr>
                <a:spLocks/>
              </p:cNvSpPr>
              <p:nvPr/>
            </p:nvSpPr>
            <p:spPr bwMode="auto">
              <a:xfrm>
                <a:off x="2992" y="251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5" name="Freeform 76"/>
              <p:cNvSpPr>
                <a:spLocks/>
              </p:cNvSpPr>
              <p:nvPr/>
            </p:nvSpPr>
            <p:spPr bwMode="auto">
              <a:xfrm>
                <a:off x="2992" y="254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6" name="Freeform 77"/>
              <p:cNvSpPr>
                <a:spLocks/>
              </p:cNvSpPr>
              <p:nvPr/>
            </p:nvSpPr>
            <p:spPr bwMode="auto">
              <a:xfrm>
                <a:off x="2982" y="250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7" name="Freeform 78"/>
              <p:cNvSpPr>
                <a:spLocks/>
              </p:cNvSpPr>
              <p:nvPr/>
            </p:nvSpPr>
            <p:spPr bwMode="auto">
              <a:xfrm>
                <a:off x="2982" y="2504"/>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8" name="Freeform 79"/>
              <p:cNvSpPr>
                <a:spLocks/>
              </p:cNvSpPr>
              <p:nvPr/>
            </p:nvSpPr>
            <p:spPr bwMode="auto">
              <a:xfrm>
                <a:off x="2982" y="2534"/>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79" name="Freeform 80"/>
              <p:cNvSpPr>
                <a:spLocks/>
              </p:cNvSpPr>
              <p:nvPr/>
            </p:nvSpPr>
            <p:spPr bwMode="auto">
              <a:xfrm>
                <a:off x="2970" y="249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0" name="Rectangle 81"/>
              <p:cNvSpPr>
                <a:spLocks noChangeArrowheads="1"/>
              </p:cNvSpPr>
              <p:nvPr/>
            </p:nvSpPr>
            <p:spPr bwMode="auto">
              <a:xfrm>
                <a:off x="2970" y="249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1" name="Freeform 82"/>
              <p:cNvSpPr>
                <a:spLocks/>
              </p:cNvSpPr>
              <p:nvPr/>
            </p:nvSpPr>
            <p:spPr bwMode="auto">
              <a:xfrm>
                <a:off x="2970" y="252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2" name="Freeform 83"/>
              <p:cNvSpPr>
                <a:spLocks/>
              </p:cNvSpPr>
              <p:nvPr/>
            </p:nvSpPr>
            <p:spPr bwMode="auto">
              <a:xfrm>
                <a:off x="2960" y="249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3" name="Freeform 84"/>
              <p:cNvSpPr>
                <a:spLocks/>
              </p:cNvSpPr>
              <p:nvPr/>
            </p:nvSpPr>
            <p:spPr bwMode="auto">
              <a:xfrm>
                <a:off x="2960" y="249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4" name="Freeform 85"/>
              <p:cNvSpPr>
                <a:spLocks/>
              </p:cNvSpPr>
              <p:nvPr/>
            </p:nvSpPr>
            <p:spPr bwMode="auto">
              <a:xfrm>
                <a:off x="2960" y="252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5" name="Freeform 86"/>
              <p:cNvSpPr>
                <a:spLocks/>
              </p:cNvSpPr>
              <p:nvPr/>
            </p:nvSpPr>
            <p:spPr bwMode="auto">
              <a:xfrm>
                <a:off x="2948" y="248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6" name="Freeform 87"/>
              <p:cNvSpPr>
                <a:spLocks/>
              </p:cNvSpPr>
              <p:nvPr/>
            </p:nvSpPr>
            <p:spPr bwMode="auto">
              <a:xfrm>
                <a:off x="2948" y="248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7" name="Freeform 88"/>
              <p:cNvSpPr>
                <a:spLocks/>
              </p:cNvSpPr>
              <p:nvPr/>
            </p:nvSpPr>
            <p:spPr bwMode="auto">
              <a:xfrm>
                <a:off x="2948" y="251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8" name="Freeform 89"/>
              <p:cNvSpPr>
                <a:spLocks/>
              </p:cNvSpPr>
              <p:nvPr/>
            </p:nvSpPr>
            <p:spPr bwMode="auto">
              <a:xfrm>
                <a:off x="2938" y="2478"/>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89" name="Freeform 90"/>
              <p:cNvSpPr>
                <a:spLocks/>
              </p:cNvSpPr>
              <p:nvPr/>
            </p:nvSpPr>
            <p:spPr bwMode="auto">
              <a:xfrm>
                <a:off x="2938" y="24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0" name="Freeform 91"/>
              <p:cNvSpPr>
                <a:spLocks/>
              </p:cNvSpPr>
              <p:nvPr/>
            </p:nvSpPr>
            <p:spPr bwMode="auto">
              <a:xfrm>
                <a:off x="2938" y="250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1" name="Freeform 92"/>
              <p:cNvSpPr>
                <a:spLocks/>
              </p:cNvSpPr>
              <p:nvPr/>
            </p:nvSpPr>
            <p:spPr bwMode="auto">
              <a:xfrm>
                <a:off x="2928" y="247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2" name="Freeform 93"/>
              <p:cNvSpPr>
                <a:spLocks/>
              </p:cNvSpPr>
              <p:nvPr/>
            </p:nvSpPr>
            <p:spPr bwMode="auto">
              <a:xfrm>
                <a:off x="2928" y="247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3" name="Freeform 94"/>
              <p:cNvSpPr>
                <a:spLocks/>
              </p:cNvSpPr>
              <p:nvPr/>
            </p:nvSpPr>
            <p:spPr bwMode="auto">
              <a:xfrm>
                <a:off x="2928" y="250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4" name="Freeform 95"/>
              <p:cNvSpPr>
                <a:spLocks/>
              </p:cNvSpPr>
              <p:nvPr/>
            </p:nvSpPr>
            <p:spPr bwMode="auto">
              <a:xfrm>
                <a:off x="2916" y="246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5" name="Freeform 96"/>
              <p:cNvSpPr>
                <a:spLocks/>
              </p:cNvSpPr>
              <p:nvPr/>
            </p:nvSpPr>
            <p:spPr bwMode="auto">
              <a:xfrm>
                <a:off x="2916" y="246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6" name="Freeform 97"/>
              <p:cNvSpPr>
                <a:spLocks/>
              </p:cNvSpPr>
              <p:nvPr/>
            </p:nvSpPr>
            <p:spPr bwMode="auto">
              <a:xfrm>
                <a:off x="2916" y="249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7" name="Freeform 98"/>
              <p:cNvSpPr>
                <a:spLocks/>
              </p:cNvSpPr>
              <p:nvPr/>
            </p:nvSpPr>
            <p:spPr bwMode="auto">
              <a:xfrm>
                <a:off x="2754" y="2368"/>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8" name="Freeform 99"/>
              <p:cNvSpPr>
                <a:spLocks/>
              </p:cNvSpPr>
              <p:nvPr/>
            </p:nvSpPr>
            <p:spPr bwMode="auto">
              <a:xfrm>
                <a:off x="2768" y="2378"/>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99" name="Freeform 100"/>
              <p:cNvSpPr>
                <a:spLocks/>
              </p:cNvSpPr>
              <p:nvPr/>
            </p:nvSpPr>
            <p:spPr bwMode="auto">
              <a:xfrm>
                <a:off x="2752" y="2370"/>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0" name="Freeform 101"/>
              <p:cNvSpPr>
                <a:spLocks/>
              </p:cNvSpPr>
              <p:nvPr/>
            </p:nvSpPr>
            <p:spPr bwMode="auto">
              <a:xfrm>
                <a:off x="2752" y="2372"/>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1" name="Freeform 102"/>
              <p:cNvSpPr>
                <a:spLocks/>
              </p:cNvSpPr>
              <p:nvPr/>
            </p:nvSpPr>
            <p:spPr bwMode="auto">
              <a:xfrm>
                <a:off x="3050" y="2274"/>
                <a:ext cx="338" cy="244"/>
              </a:xfrm>
              <a:custGeom>
                <a:avLst/>
                <a:gdLst>
                  <a:gd name="T0" fmla="*/ 0 w 338"/>
                  <a:gd name="T1" fmla="*/ 198 h 244"/>
                  <a:gd name="T2" fmla="*/ 338 w 338"/>
                  <a:gd name="T3" fmla="*/ 0 h 244"/>
                  <a:gd name="T4" fmla="*/ 338 w 338"/>
                  <a:gd name="T5" fmla="*/ 46 h 244"/>
                  <a:gd name="T6" fmla="*/ 0 w 338"/>
                  <a:gd name="T7" fmla="*/ 244 h 244"/>
                  <a:gd name="T8" fmla="*/ 0 w 338"/>
                  <a:gd name="T9" fmla="*/ 198 h 244"/>
                </a:gdLst>
                <a:ahLst/>
                <a:cxnLst>
                  <a:cxn ang="0">
                    <a:pos x="T0" y="T1"/>
                  </a:cxn>
                  <a:cxn ang="0">
                    <a:pos x="T2" y="T3"/>
                  </a:cxn>
                  <a:cxn ang="0">
                    <a:pos x="T4" y="T5"/>
                  </a:cxn>
                  <a:cxn ang="0">
                    <a:pos x="T6" y="T7"/>
                  </a:cxn>
                  <a:cxn ang="0">
                    <a:pos x="T8" y="T9"/>
                  </a:cxn>
                </a:cxnLst>
                <a:rect l="0" t="0" r="r" b="b"/>
                <a:pathLst>
                  <a:path w="338" h="244">
                    <a:moveTo>
                      <a:pt x="0" y="198"/>
                    </a:moveTo>
                    <a:lnTo>
                      <a:pt x="338" y="0"/>
                    </a:lnTo>
                    <a:lnTo>
                      <a:pt x="338" y="46"/>
                    </a:lnTo>
                    <a:lnTo>
                      <a:pt x="0" y="244"/>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2" name="Freeform 103"/>
              <p:cNvSpPr>
                <a:spLocks/>
              </p:cNvSpPr>
              <p:nvPr/>
            </p:nvSpPr>
            <p:spPr bwMode="auto">
              <a:xfrm>
                <a:off x="2752" y="2104"/>
                <a:ext cx="636" cy="368"/>
              </a:xfrm>
              <a:custGeom>
                <a:avLst/>
                <a:gdLst>
                  <a:gd name="T0" fmla="*/ 0 w 636"/>
                  <a:gd name="T1" fmla="*/ 196 h 368"/>
                  <a:gd name="T2" fmla="*/ 340 w 636"/>
                  <a:gd name="T3" fmla="*/ 0 h 368"/>
                  <a:gd name="T4" fmla="*/ 636 w 636"/>
                  <a:gd name="T5" fmla="*/ 170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0"/>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3" name="Freeform 104"/>
              <p:cNvSpPr>
                <a:spLocks/>
              </p:cNvSpPr>
              <p:nvPr/>
            </p:nvSpPr>
            <p:spPr bwMode="auto">
              <a:xfrm>
                <a:off x="2752" y="2300"/>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4" name="Freeform 105"/>
              <p:cNvSpPr>
                <a:spLocks/>
              </p:cNvSpPr>
              <p:nvPr/>
            </p:nvSpPr>
            <p:spPr bwMode="auto">
              <a:xfrm>
                <a:off x="2774" y="2320"/>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5" name="Freeform 106"/>
              <p:cNvSpPr>
                <a:spLocks/>
              </p:cNvSpPr>
              <p:nvPr/>
            </p:nvSpPr>
            <p:spPr bwMode="auto">
              <a:xfrm>
                <a:off x="2774" y="2320"/>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6" name="Freeform 107"/>
              <p:cNvSpPr>
                <a:spLocks/>
              </p:cNvSpPr>
              <p:nvPr/>
            </p:nvSpPr>
            <p:spPr bwMode="auto">
              <a:xfrm>
                <a:off x="2774" y="2334"/>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7" name="Freeform 108"/>
              <p:cNvSpPr>
                <a:spLocks/>
              </p:cNvSpPr>
              <p:nvPr/>
            </p:nvSpPr>
            <p:spPr bwMode="auto">
              <a:xfrm>
                <a:off x="3034" y="2472"/>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8" name="Freeform 109"/>
              <p:cNvSpPr>
                <a:spLocks/>
              </p:cNvSpPr>
              <p:nvPr/>
            </p:nvSpPr>
            <p:spPr bwMode="auto">
              <a:xfrm>
                <a:off x="3034" y="2472"/>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09" name="Freeform 110"/>
              <p:cNvSpPr>
                <a:spLocks/>
              </p:cNvSpPr>
              <p:nvPr/>
            </p:nvSpPr>
            <p:spPr bwMode="auto">
              <a:xfrm>
                <a:off x="3034" y="250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0" name="Freeform 111"/>
              <p:cNvSpPr>
                <a:spLocks/>
              </p:cNvSpPr>
              <p:nvPr/>
            </p:nvSpPr>
            <p:spPr bwMode="auto">
              <a:xfrm>
                <a:off x="3024" y="246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1" name="Freeform 112"/>
              <p:cNvSpPr>
                <a:spLocks/>
              </p:cNvSpPr>
              <p:nvPr/>
            </p:nvSpPr>
            <p:spPr bwMode="auto">
              <a:xfrm>
                <a:off x="3024" y="246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2" name="Freeform 113"/>
              <p:cNvSpPr>
                <a:spLocks/>
              </p:cNvSpPr>
              <p:nvPr/>
            </p:nvSpPr>
            <p:spPr bwMode="auto">
              <a:xfrm>
                <a:off x="3024" y="249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3" name="Freeform 114"/>
              <p:cNvSpPr>
                <a:spLocks/>
              </p:cNvSpPr>
              <p:nvPr/>
            </p:nvSpPr>
            <p:spPr bwMode="auto">
              <a:xfrm>
                <a:off x="3014" y="246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4" name="Rectangle 115"/>
              <p:cNvSpPr>
                <a:spLocks noChangeArrowheads="1"/>
              </p:cNvSpPr>
              <p:nvPr/>
            </p:nvSpPr>
            <p:spPr bwMode="auto">
              <a:xfrm>
                <a:off x="3014" y="246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5" name="Freeform 116"/>
              <p:cNvSpPr>
                <a:spLocks/>
              </p:cNvSpPr>
              <p:nvPr/>
            </p:nvSpPr>
            <p:spPr bwMode="auto">
              <a:xfrm>
                <a:off x="3014" y="24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6" name="Freeform 117"/>
              <p:cNvSpPr>
                <a:spLocks/>
              </p:cNvSpPr>
              <p:nvPr/>
            </p:nvSpPr>
            <p:spPr bwMode="auto">
              <a:xfrm>
                <a:off x="3002" y="245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7" name="Rectangle 118"/>
              <p:cNvSpPr>
                <a:spLocks noChangeArrowheads="1"/>
              </p:cNvSpPr>
              <p:nvPr/>
            </p:nvSpPr>
            <p:spPr bwMode="auto">
              <a:xfrm>
                <a:off x="3002" y="245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8" name="Freeform 119"/>
              <p:cNvSpPr>
                <a:spLocks/>
              </p:cNvSpPr>
              <p:nvPr/>
            </p:nvSpPr>
            <p:spPr bwMode="auto">
              <a:xfrm>
                <a:off x="3002" y="248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19" name="Freeform 120"/>
              <p:cNvSpPr>
                <a:spLocks/>
              </p:cNvSpPr>
              <p:nvPr/>
            </p:nvSpPr>
            <p:spPr bwMode="auto">
              <a:xfrm>
                <a:off x="2992" y="24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0" name="Freeform 121"/>
              <p:cNvSpPr>
                <a:spLocks/>
              </p:cNvSpPr>
              <p:nvPr/>
            </p:nvSpPr>
            <p:spPr bwMode="auto">
              <a:xfrm>
                <a:off x="2992" y="244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1" name="Freeform 122"/>
              <p:cNvSpPr>
                <a:spLocks/>
              </p:cNvSpPr>
              <p:nvPr/>
            </p:nvSpPr>
            <p:spPr bwMode="auto">
              <a:xfrm>
                <a:off x="2992" y="247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2" name="Freeform 123"/>
              <p:cNvSpPr>
                <a:spLocks/>
              </p:cNvSpPr>
              <p:nvPr/>
            </p:nvSpPr>
            <p:spPr bwMode="auto">
              <a:xfrm>
                <a:off x="2982" y="244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3" name="Freeform 124"/>
              <p:cNvSpPr>
                <a:spLocks/>
              </p:cNvSpPr>
              <p:nvPr/>
            </p:nvSpPr>
            <p:spPr bwMode="auto">
              <a:xfrm>
                <a:off x="2982" y="2440"/>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4" name="Freeform 125"/>
              <p:cNvSpPr>
                <a:spLocks/>
              </p:cNvSpPr>
              <p:nvPr/>
            </p:nvSpPr>
            <p:spPr bwMode="auto">
              <a:xfrm>
                <a:off x="2982" y="2472"/>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5" name="Freeform 126"/>
              <p:cNvSpPr>
                <a:spLocks/>
              </p:cNvSpPr>
              <p:nvPr/>
            </p:nvSpPr>
            <p:spPr bwMode="auto">
              <a:xfrm>
                <a:off x="2970" y="243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6" name="Freeform 127"/>
              <p:cNvSpPr>
                <a:spLocks/>
              </p:cNvSpPr>
              <p:nvPr/>
            </p:nvSpPr>
            <p:spPr bwMode="auto">
              <a:xfrm>
                <a:off x="2970" y="24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7" name="Freeform 128"/>
              <p:cNvSpPr>
                <a:spLocks/>
              </p:cNvSpPr>
              <p:nvPr/>
            </p:nvSpPr>
            <p:spPr bwMode="auto">
              <a:xfrm>
                <a:off x="2970" y="24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8" name="Freeform 129"/>
              <p:cNvSpPr>
                <a:spLocks/>
              </p:cNvSpPr>
              <p:nvPr/>
            </p:nvSpPr>
            <p:spPr bwMode="auto">
              <a:xfrm>
                <a:off x="2960" y="242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29" name="Freeform 130"/>
              <p:cNvSpPr>
                <a:spLocks/>
              </p:cNvSpPr>
              <p:nvPr/>
            </p:nvSpPr>
            <p:spPr bwMode="auto">
              <a:xfrm>
                <a:off x="2960" y="242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0" name="Freeform 131"/>
              <p:cNvSpPr>
                <a:spLocks/>
              </p:cNvSpPr>
              <p:nvPr/>
            </p:nvSpPr>
            <p:spPr bwMode="auto">
              <a:xfrm>
                <a:off x="2960" y="245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1" name="Freeform 132"/>
              <p:cNvSpPr>
                <a:spLocks/>
              </p:cNvSpPr>
              <p:nvPr/>
            </p:nvSpPr>
            <p:spPr bwMode="auto">
              <a:xfrm>
                <a:off x="2948" y="242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2" name="Freeform 133"/>
              <p:cNvSpPr>
                <a:spLocks/>
              </p:cNvSpPr>
              <p:nvPr/>
            </p:nvSpPr>
            <p:spPr bwMode="auto">
              <a:xfrm>
                <a:off x="2948" y="242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3" name="Freeform 134"/>
              <p:cNvSpPr>
                <a:spLocks/>
              </p:cNvSpPr>
              <p:nvPr/>
            </p:nvSpPr>
            <p:spPr bwMode="auto">
              <a:xfrm>
                <a:off x="2948" y="245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4" name="Freeform 135"/>
              <p:cNvSpPr>
                <a:spLocks/>
              </p:cNvSpPr>
              <p:nvPr/>
            </p:nvSpPr>
            <p:spPr bwMode="auto">
              <a:xfrm>
                <a:off x="2938" y="2416"/>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5" name="Freeform 136"/>
              <p:cNvSpPr>
                <a:spLocks/>
              </p:cNvSpPr>
              <p:nvPr/>
            </p:nvSpPr>
            <p:spPr bwMode="auto">
              <a:xfrm>
                <a:off x="2938" y="241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6" name="Freeform 137"/>
              <p:cNvSpPr>
                <a:spLocks/>
              </p:cNvSpPr>
              <p:nvPr/>
            </p:nvSpPr>
            <p:spPr bwMode="auto">
              <a:xfrm>
                <a:off x="2938" y="244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7" name="Freeform 138"/>
              <p:cNvSpPr>
                <a:spLocks/>
              </p:cNvSpPr>
              <p:nvPr/>
            </p:nvSpPr>
            <p:spPr bwMode="auto">
              <a:xfrm>
                <a:off x="2928" y="241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8" name="Freeform 139"/>
              <p:cNvSpPr>
                <a:spLocks/>
              </p:cNvSpPr>
              <p:nvPr/>
            </p:nvSpPr>
            <p:spPr bwMode="auto">
              <a:xfrm>
                <a:off x="2928" y="241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39" name="Freeform 140"/>
              <p:cNvSpPr>
                <a:spLocks/>
              </p:cNvSpPr>
              <p:nvPr/>
            </p:nvSpPr>
            <p:spPr bwMode="auto">
              <a:xfrm>
                <a:off x="2928" y="244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0" name="Freeform 141"/>
              <p:cNvSpPr>
                <a:spLocks/>
              </p:cNvSpPr>
              <p:nvPr/>
            </p:nvSpPr>
            <p:spPr bwMode="auto">
              <a:xfrm>
                <a:off x="2916" y="240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1" name="Rectangle 142"/>
              <p:cNvSpPr>
                <a:spLocks noChangeArrowheads="1"/>
              </p:cNvSpPr>
              <p:nvPr/>
            </p:nvSpPr>
            <p:spPr bwMode="auto">
              <a:xfrm>
                <a:off x="2916" y="240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2" name="Freeform 143"/>
              <p:cNvSpPr>
                <a:spLocks/>
              </p:cNvSpPr>
              <p:nvPr/>
            </p:nvSpPr>
            <p:spPr bwMode="auto">
              <a:xfrm>
                <a:off x="2916" y="243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3" name="Freeform 144"/>
              <p:cNvSpPr>
                <a:spLocks/>
              </p:cNvSpPr>
              <p:nvPr/>
            </p:nvSpPr>
            <p:spPr bwMode="auto">
              <a:xfrm>
                <a:off x="2754" y="2306"/>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4" name="Freeform 145"/>
              <p:cNvSpPr>
                <a:spLocks/>
              </p:cNvSpPr>
              <p:nvPr/>
            </p:nvSpPr>
            <p:spPr bwMode="auto">
              <a:xfrm>
                <a:off x="2768" y="2316"/>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5" name="Freeform 146"/>
              <p:cNvSpPr>
                <a:spLocks/>
              </p:cNvSpPr>
              <p:nvPr/>
            </p:nvSpPr>
            <p:spPr bwMode="auto">
              <a:xfrm>
                <a:off x="2752" y="2308"/>
                <a:ext cx="18" cy="10"/>
              </a:xfrm>
              <a:custGeom>
                <a:avLst/>
                <a:gdLst>
                  <a:gd name="T0" fmla="*/ 0 w 18"/>
                  <a:gd name="T1" fmla="*/ 0 h 10"/>
                  <a:gd name="T2" fmla="*/ 4 w 18"/>
                  <a:gd name="T3" fmla="*/ 0 h 10"/>
                  <a:gd name="T4" fmla="*/ 18 w 18"/>
                  <a:gd name="T5" fmla="*/ 8 h 10"/>
                  <a:gd name="T6" fmla="*/ 16 w 18"/>
                  <a:gd name="T7" fmla="*/ 10 h 10"/>
                  <a:gd name="T8" fmla="*/ 0 w 18"/>
                  <a:gd name="T9" fmla="*/ 0 h 10"/>
                </a:gdLst>
                <a:ahLst/>
                <a:cxnLst>
                  <a:cxn ang="0">
                    <a:pos x="T0" y="T1"/>
                  </a:cxn>
                  <a:cxn ang="0">
                    <a:pos x="T2" y="T3"/>
                  </a:cxn>
                  <a:cxn ang="0">
                    <a:pos x="T4" y="T5"/>
                  </a:cxn>
                  <a:cxn ang="0">
                    <a:pos x="T6" y="T7"/>
                  </a:cxn>
                  <a:cxn ang="0">
                    <a:pos x="T8" y="T9"/>
                  </a:cxn>
                </a:cxnLst>
                <a:rect l="0" t="0" r="r" b="b"/>
                <a:pathLst>
                  <a:path w="18" h="10">
                    <a:moveTo>
                      <a:pt x="0" y="0"/>
                    </a:moveTo>
                    <a:lnTo>
                      <a:pt x="4" y="0"/>
                    </a:lnTo>
                    <a:lnTo>
                      <a:pt x="18" y="8"/>
                    </a:lnTo>
                    <a:lnTo>
                      <a:pt x="16" y="10"/>
                    </a:lnTo>
                    <a:lnTo>
                      <a:pt x="0" y="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6" name="Freeform 147"/>
              <p:cNvSpPr>
                <a:spLocks/>
              </p:cNvSpPr>
              <p:nvPr/>
            </p:nvSpPr>
            <p:spPr bwMode="auto">
              <a:xfrm>
                <a:off x="2752" y="2308"/>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7" name="Freeform 148"/>
              <p:cNvSpPr>
                <a:spLocks/>
              </p:cNvSpPr>
              <p:nvPr/>
            </p:nvSpPr>
            <p:spPr bwMode="auto">
              <a:xfrm>
                <a:off x="3050" y="2212"/>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8" name="Freeform 149"/>
              <p:cNvSpPr>
                <a:spLocks/>
              </p:cNvSpPr>
              <p:nvPr/>
            </p:nvSpPr>
            <p:spPr bwMode="auto">
              <a:xfrm>
                <a:off x="2752" y="2040"/>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49" name="Freeform 150"/>
              <p:cNvSpPr>
                <a:spLocks/>
              </p:cNvSpPr>
              <p:nvPr/>
            </p:nvSpPr>
            <p:spPr bwMode="auto">
              <a:xfrm>
                <a:off x="2752" y="2238"/>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0" name="Freeform 151"/>
              <p:cNvSpPr>
                <a:spLocks/>
              </p:cNvSpPr>
              <p:nvPr/>
            </p:nvSpPr>
            <p:spPr bwMode="auto">
              <a:xfrm>
                <a:off x="2774" y="2258"/>
                <a:ext cx="98" cy="72"/>
              </a:xfrm>
              <a:custGeom>
                <a:avLst/>
                <a:gdLst>
                  <a:gd name="T0" fmla="*/ 0 w 98"/>
                  <a:gd name="T1" fmla="*/ 14 h 72"/>
                  <a:gd name="T2" fmla="*/ 0 w 98"/>
                  <a:gd name="T3" fmla="*/ 0 h 72"/>
                  <a:gd name="T4" fmla="*/ 98 w 98"/>
                  <a:gd name="T5" fmla="*/ 58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8"/>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1" name="Freeform 152"/>
              <p:cNvSpPr>
                <a:spLocks/>
              </p:cNvSpPr>
              <p:nvPr/>
            </p:nvSpPr>
            <p:spPr bwMode="auto">
              <a:xfrm>
                <a:off x="2774" y="2258"/>
                <a:ext cx="2" cy="14"/>
              </a:xfrm>
              <a:custGeom>
                <a:avLst/>
                <a:gdLst>
                  <a:gd name="T0" fmla="*/ 0 w 2"/>
                  <a:gd name="T1" fmla="*/ 14 h 14"/>
                  <a:gd name="T2" fmla="*/ 2 w 2"/>
                  <a:gd name="T3" fmla="*/ 14 h 14"/>
                  <a:gd name="T4" fmla="*/ 2 w 2"/>
                  <a:gd name="T5" fmla="*/ 2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4"/>
                    </a:lnTo>
                    <a:lnTo>
                      <a:pt x="2" y="2"/>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2" name="Freeform 153"/>
              <p:cNvSpPr>
                <a:spLocks/>
              </p:cNvSpPr>
              <p:nvPr/>
            </p:nvSpPr>
            <p:spPr bwMode="auto">
              <a:xfrm>
                <a:off x="2774" y="2272"/>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3" name="Freeform 154"/>
              <p:cNvSpPr>
                <a:spLocks/>
              </p:cNvSpPr>
              <p:nvPr/>
            </p:nvSpPr>
            <p:spPr bwMode="auto">
              <a:xfrm>
                <a:off x="3034" y="2410"/>
                <a:ext cx="8" cy="34"/>
              </a:xfrm>
              <a:custGeom>
                <a:avLst/>
                <a:gdLst>
                  <a:gd name="T0" fmla="*/ 0 w 8"/>
                  <a:gd name="T1" fmla="*/ 30 h 34"/>
                  <a:gd name="T2" fmla="*/ 2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2"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4" name="Freeform 155"/>
              <p:cNvSpPr>
                <a:spLocks/>
              </p:cNvSpPr>
              <p:nvPr/>
            </p:nvSpPr>
            <p:spPr bwMode="auto">
              <a:xfrm>
                <a:off x="3034" y="2410"/>
                <a:ext cx="2" cy="30"/>
              </a:xfrm>
              <a:custGeom>
                <a:avLst/>
                <a:gdLst>
                  <a:gd name="T0" fmla="*/ 0 w 2"/>
                  <a:gd name="T1" fmla="*/ 30 h 30"/>
                  <a:gd name="T2" fmla="*/ 2 w 2"/>
                  <a:gd name="T3" fmla="*/ 30 h 30"/>
                  <a:gd name="T4" fmla="*/ 2 w 2"/>
                  <a:gd name="T5" fmla="*/ 0 h 30"/>
                  <a:gd name="T6" fmla="*/ 2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2" y="30"/>
                    </a:lnTo>
                    <a:lnTo>
                      <a:pt x="2" y="0"/>
                    </a:lnTo>
                    <a:lnTo>
                      <a:pt x="2"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5" name="Freeform 156"/>
              <p:cNvSpPr>
                <a:spLocks/>
              </p:cNvSpPr>
              <p:nvPr/>
            </p:nvSpPr>
            <p:spPr bwMode="auto">
              <a:xfrm>
                <a:off x="3034" y="244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6" name="Freeform 157"/>
              <p:cNvSpPr>
                <a:spLocks/>
              </p:cNvSpPr>
              <p:nvPr/>
            </p:nvSpPr>
            <p:spPr bwMode="auto">
              <a:xfrm>
                <a:off x="3024" y="240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7" name="Freeform 158"/>
              <p:cNvSpPr>
                <a:spLocks/>
              </p:cNvSpPr>
              <p:nvPr/>
            </p:nvSpPr>
            <p:spPr bwMode="auto">
              <a:xfrm>
                <a:off x="3024" y="240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8" name="Freeform 159"/>
              <p:cNvSpPr>
                <a:spLocks/>
              </p:cNvSpPr>
              <p:nvPr/>
            </p:nvSpPr>
            <p:spPr bwMode="auto">
              <a:xfrm>
                <a:off x="3024" y="243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59" name="Freeform 160"/>
              <p:cNvSpPr>
                <a:spLocks/>
              </p:cNvSpPr>
              <p:nvPr/>
            </p:nvSpPr>
            <p:spPr bwMode="auto">
              <a:xfrm>
                <a:off x="3014" y="23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0" name="Freeform 161"/>
              <p:cNvSpPr>
                <a:spLocks/>
              </p:cNvSpPr>
              <p:nvPr/>
            </p:nvSpPr>
            <p:spPr bwMode="auto">
              <a:xfrm>
                <a:off x="3014" y="239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1" name="Freeform 162"/>
              <p:cNvSpPr>
                <a:spLocks/>
              </p:cNvSpPr>
              <p:nvPr/>
            </p:nvSpPr>
            <p:spPr bwMode="auto">
              <a:xfrm>
                <a:off x="3014" y="242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2" name="Freeform 163"/>
              <p:cNvSpPr>
                <a:spLocks/>
              </p:cNvSpPr>
              <p:nvPr/>
            </p:nvSpPr>
            <p:spPr bwMode="auto">
              <a:xfrm>
                <a:off x="3002" y="239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3" name="Freeform 164"/>
              <p:cNvSpPr>
                <a:spLocks/>
              </p:cNvSpPr>
              <p:nvPr/>
            </p:nvSpPr>
            <p:spPr bwMode="auto">
              <a:xfrm>
                <a:off x="3002" y="239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4" name="Freeform 165"/>
              <p:cNvSpPr>
                <a:spLocks/>
              </p:cNvSpPr>
              <p:nvPr/>
            </p:nvSpPr>
            <p:spPr bwMode="auto">
              <a:xfrm>
                <a:off x="3002" y="242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5" name="Freeform 166"/>
              <p:cNvSpPr>
                <a:spLocks/>
              </p:cNvSpPr>
              <p:nvPr/>
            </p:nvSpPr>
            <p:spPr bwMode="auto">
              <a:xfrm>
                <a:off x="2992" y="23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6" name="Freeform 167"/>
              <p:cNvSpPr>
                <a:spLocks/>
              </p:cNvSpPr>
              <p:nvPr/>
            </p:nvSpPr>
            <p:spPr bwMode="auto">
              <a:xfrm>
                <a:off x="2992" y="238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7" name="Freeform 168"/>
              <p:cNvSpPr>
                <a:spLocks/>
              </p:cNvSpPr>
              <p:nvPr/>
            </p:nvSpPr>
            <p:spPr bwMode="auto">
              <a:xfrm>
                <a:off x="2992" y="241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8" name="Freeform 169"/>
              <p:cNvSpPr>
                <a:spLocks/>
              </p:cNvSpPr>
              <p:nvPr/>
            </p:nvSpPr>
            <p:spPr bwMode="auto">
              <a:xfrm>
                <a:off x="2982" y="237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69" name="Freeform 170"/>
              <p:cNvSpPr>
                <a:spLocks/>
              </p:cNvSpPr>
              <p:nvPr/>
            </p:nvSpPr>
            <p:spPr bwMode="auto">
              <a:xfrm>
                <a:off x="2982" y="2378"/>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0" name="Freeform 171"/>
              <p:cNvSpPr>
                <a:spLocks/>
              </p:cNvSpPr>
              <p:nvPr/>
            </p:nvSpPr>
            <p:spPr bwMode="auto">
              <a:xfrm>
                <a:off x="2982" y="2408"/>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1" name="Freeform 172"/>
              <p:cNvSpPr>
                <a:spLocks/>
              </p:cNvSpPr>
              <p:nvPr/>
            </p:nvSpPr>
            <p:spPr bwMode="auto">
              <a:xfrm>
                <a:off x="2970" y="237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2" name="Freeform 173"/>
              <p:cNvSpPr>
                <a:spLocks/>
              </p:cNvSpPr>
              <p:nvPr/>
            </p:nvSpPr>
            <p:spPr bwMode="auto">
              <a:xfrm>
                <a:off x="2970" y="237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3" name="Freeform 174"/>
              <p:cNvSpPr>
                <a:spLocks/>
              </p:cNvSpPr>
              <p:nvPr/>
            </p:nvSpPr>
            <p:spPr bwMode="auto">
              <a:xfrm>
                <a:off x="2970" y="240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4" name="Freeform 175"/>
              <p:cNvSpPr>
                <a:spLocks/>
              </p:cNvSpPr>
              <p:nvPr/>
            </p:nvSpPr>
            <p:spPr bwMode="auto">
              <a:xfrm>
                <a:off x="2960" y="236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5" name="Freeform 176"/>
              <p:cNvSpPr>
                <a:spLocks/>
              </p:cNvSpPr>
              <p:nvPr/>
            </p:nvSpPr>
            <p:spPr bwMode="auto">
              <a:xfrm>
                <a:off x="2960" y="236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6" name="Freeform 177"/>
              <p:cNvSpPr>
                <a:spLocks/>
              </p:cNvSpPr>
              <p:nvPr/>
            </p:nvSpPr>
            <p:spPr bwMode="auto">
              <a:xfrm>
                <a:off x="2960" y="239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7" name="Freeform 178"/>
              <p:cNvSpPr>
                <a:spLocks/>
              </p:cNvSpPr>
              <p:nvPr/>
            </p:nvSpPr>
            <p:spPr bwMode="auto">
              <a:xfrm>
                <a:off x="2948" y="236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8" name="Rectangle 179"/>
              <p:cNvSpPr>
                <a:spLocks noChangeArrowheads="1"/>
              </p:cNvSpPr>
              <p:nvPr/>
            </p:nvSpPr>
            <p:spPr bwMode="auto">
              <a:xfrm>
                <a:off x="2948" y="236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79" name="Freeform 180"/>
              <p:cNvSpPr>
                <a:spLocks/>
              </p:cNvSpPr>
              <p:nvPr/>
            </p:nvSpPr>
            <p:spPr bwMode="auto">
              <a:xfrm>
                <a:off x="2948" y="239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0" name="Freeform 181"/>
              <p:cNvSpPr>
                <a:spLocks/>
              </p:cNvSpPr>
              <p:nvPr/>
            </p:nvSpPr>
            <p:spPr bwMode="auto">
              <a:xfrm>
                <a:off x="2938" y="2354"/>
                <a:ext cx="8" cy="34"/>
              </a:xfrm>
              <a:custGeom>
                <a:avLst/>
                <a:gdLst>
                  <a:gd name="T0" fmla="*/ 0 w 8"/>
                  <a:gd name="T1" fmla="*/ 30 h 34"/>
                  <a:gd name="T2" fmla="*/ 0 w 8"/>
                  <a:gd name="T3" fmla="*/ 0 h 34"/>
                  <a:gd name="T4" fmla="*/ 8 w 8"/>
                  <a:gd name="T5" fmla="*/ 4 h 34"/>
                  <a:gd name="T6" fmla="*/ 6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1" name="Rectangle 182"/>
              <p:cNvSpPr>
                <a:spLocks noChangeArrowheads="1"/>
              </p:cNvSpPr>
              <p:nvPr/>
            </p:nvSpPr>
            <p:spPr bwMode="auto">
              <a:xfrm>
                <a:off x="2938" y="235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2" name="Freeform 183"/>
              <p:cNvSpPr>
                <a:spLocks/>
              </p:cNvSpPr>
              <p:nvPr/>
            </p:nvSpPr>
            <p:spPr bwMode="auto">
              <a:xfrm>
                <a:off x="2938" y="238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3" name="Freeform 184"/>
              <p:cNvSpPr>
                <a:spLocks/>
              </p:cNvSpPr>
              <p:nvPr/>
            </p:nvSpPr>
            <p:spPr bwMode="auto">
              <a:xfrm>
                <a:off x="2928" y="23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4" name="Freeform 185"/>
              <p:cNvSpPr>
                <a:spLocks/>
              </p:cNvSpPr>
              <p:nvPr/>
            </p:nvSpPr>
            <p:spPr bwMode="auto">
              <a:xfrm>
                <a:off x="2928" y="234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5" name="Freeform 186"/>
              <p:cNvSpPr>
                <a:spLocks/>
              </p:cNvSpPr>
              <p:nvPr/>
            </p:nvSpPr>
            <p:spPr bwMode="auto">
              <a:xfrm>
                <a:off x="2928" y="237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6" name="Freeform 187"/>
              <p:cNvSpPr>
                <a:spLocks/>
              </p:cNvSpPr>
              <p:nvPr/>
            </p:nvSpPr>
            <p:spPr bwMode="auto">
              <a:xfrm>
                <a:off x="2916" y="23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7" name="Freeform 188"/>
              <p:cNvSpPr>
                <a:spLocks/>
              </p:cNvSpPr>
              <p:nvPr/>
            </p:nvSpPr>
            <p:spPr bwMode="auto">
              <a:xfrm>
                <a:off x="2916" y="234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8" name="Freeform 189"/>
              <p:cNvSpPr>
                <a:spLocks/>
              </p:cNvSpPr>
              <p:nvPr/>
            </p:nvSpPr>
            <p:spPr bwMode="auto">
              <a:xfrm>
                <a:off x="2916" y="237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89" name="Freeform 190"/>
              <p:cNvSpPr>
                <a:spLocks/>
              </p:cNvSpPr>
              <p:nvPr/>
            </p:nvSpPr>
            <p:spPr bwMode="auto">
              <a:xfrm>
                <a:off x="2754" y="2242"/>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0" name="Freeform 191"/>
              <p:cNvSpPr>
                <a:spLocks/>
              </p:cNvSpPr>
              <p:nvPr/>
            </p:nvSpPr>
            <p:spPr bwMode="auto">
              <a:xfrm>
                <a:off x="2768" y="2254"/>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1" name="Freeform 192"/>
              <p:cNvSpPr>
                <a:spLocks/>
              </p:cNvSpPr>
              <p:nvPr/>
            </p:nvSpPr>
            <p:spPr bwMode="auto">
              <a:xfrm>
                <a:off x="2752" y="2244"/>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2" name="Freeform 193"/>
              <p:cNvSpPr>
                <a:spLocks/>
              </p:cNvSpPr>
              <p:nvPr/>
            </p:nvSpPr>
            <p:spPr bwMode="auto">
              <a:xfrm>
                <a:off x="2752" y="2246"/>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3" name="Freeform 194"/>
              <p:cNvSpPr>
                <a:spLocks/>
              </p:cNvSpPr>
              <p:nvPr/>
            </p:nvSpPr>
            <p:spPr bwMode="auto">
              <a:xfrm>
                <a:off x="3050" y="2150"/>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4" name="Freeform 195"/>
              <p:cNvSpPr>
                <a:spLocks/>
              </p:cNvSpPr>
              <p:nvPr/>
            </p:nvSpPr>
            <p:spPr bwMode="auto">
              <a:xfrm>
                <a:off x="2752" y="1978"/>
                <a:ext cx="636" cy="368"/>
              </a:xfrm>
              <a:custGeom>
                <a:avLst/>
                <a:gdLst>
                  <a:gd name="T0" fmla="*/ 0 w 636"/>
                  <a:gd name="T1" fmla="*/ 196 h 368"/>
                  <a:gd name="T2" fmla="*/ 340 w 636"/>
                  <a:gd name="T3" fmla="*/ 0 h 368"/>
                  <a:gd name="T4" fmla="*/ 636 w 636"/>
                  <a:gd name="T5" fmla="*/ 172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2"/>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5" name="Freeform 196"/>
              <p:cNvSpPr>
                <a:spLocks/>
              </p:cNvSpPr>
              <p:nvPr/>
            </p:nvSpPr>
            <p:spPr bwMode="auto">
              <a:xfrm>
                <a:off x="2752" y="2174"/>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6" name="Freeform 197"/>
              <p:cNvSpPr>
                <a:spLocks/>
              </p:cNvSpPr>
              <p:nvPr/>
            </p:nvSpPr>
            <p:spPr bwMode="auto">
              <a:xfrm>
                <a:off x="2774" y="2196"/>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7" name="Rectangle 198"/>
              <p:cNvSpPr>
                <a:spLocks noChangeArrowheads="1"/>
              </p:cNvSpPr>
              <p:nvPr/>
            </p:nvSpPr>
            <p:spPr bwMode="auto">
              <a:xfrm>
                <a:off x="2774" y="2196"/>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8" name="Freeform 199"/>
              <p:cNvSpPr>
                <a:spLocks/>
              </p:cNvSpPr>
              <p:nvPr/>
            </p:nvSpPr>
            <p:spPr bwMode="auto">
              <a:xfrm>
                <a:off x="2774" y="2210"/>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299" name="Freeform 200"/>
              <p:cNvSpPr>
                <a:spLocks/>
              </p:cNvSpPr>
              <p:nvPr/>
            </p:nvSpPr>
            <p:spPr bwMode="auto">
              <a:xfrm>
                <a:off x="3034" y="2346"/>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00" name="Freeform 201"/>
              <p:cNvSpPr>
                <a:spLocks/>
              </p:cNvSpPr>
              <p:nvPr/>
            </p:nvSpPr>
            <p:spPr bwMode="auto">
              <a:xfrm>
                <a:off x="3034" y="2346"/>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01" name="Freeform 202"/>
              <p:cNvSpPr>
                <a:spLocks/>
              </p:cNvSpPr>
              <p:nvPr/>
            </p:nvSpPr>
            <p:spPr bwMode="auto">
              <a:xfrm>
                <a:off x="3034" y="237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02" name="Freeform 203"/>
              <p:cNvSpPr>
                <a:spLocks/>
              </p:cNvSpPr>
              <p:nvPr/>
            </p:nvSpPr>
            <p:spPr bwMode="auto">
              <a:xfrm>
                <a:off x="3024" y="23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03" name="Freeform 204"/>
              <p:cNvSpPr>
                <a:spLocks/>
              </p:cNvSpPr>
              <p:nvPr/>
            </p:nvSpPr>
            <p:spPr bwMode="auto">
              <a:xfrm>
                <a:off x="3024" y="234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04" name="Freeform 205"/>
              <p:cNvSpPr>
                <a:spLocks/>
              </p:cNvSpPr>
              <p:nvPr/>
            </p:nvSpPr>
            <p:spPr bwMode="auto">
              <a:xfrm>
                <a:off x="3024" y="237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05" name="Freeform 206"/>
              <p:cNvSpPr>
                <a:spLocks/>
              </p:cNvSpPr>
              <p:nvPr/>
            </p:nvSpPr>
            <p:spPr bwMode="auto">
              <a:xfrm>
                <a:off x="3014" y="233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grpSp>
          <p:nvGrpSpPr>
            <p:cNvPr id="1878" name="Group 408"/>
            <p:cNvGrpSpPr>
              <a:grpSpLocks/>
            </p:cNvGrpSpPr>
            <p:nvPr/>
          </p:nvGrpSpPr>
          <p:grpSpPr bwMode="auto">
            <a:xfrm>
              <a:off x="4756712" y="4720239"/>
              <a:ext cx="578473" cy="628065"/>
              <a:chOff x="2752" y="1726"/>
              <a:chExt cx="636" cy="644"/>
            </a:xfrm>
          </p:grpSpPr>
          <p:sp>
            <p:nvSpPr>
              <p:cNvPr id="1906" name="Freeform 208"/>
              <p:cNvSpPr>
                <a:spLocks/>
              </p:cNvSpPr>
              <p:nvPr/>
            </p:nvSpPr>
            <p:spPr bwMode="auto">
              <a:xfrm>
                <a:off x="3014" y="23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07" name="Freeform 209"/>
              <p:cNvSpPr>
                <a:spLocks/>
              </p:cNvSpPr>
              <p:nvPr/>
            </p:nvSpPr>
            <p:spPr bwMode="auto">
              <a:xfrm>
                <a:off x="3014" y="236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08" name="Freeform 210"/>
              <p:cNvSpPr>
                <a:spLocks/>
              </p:cNvSpPr>
              <p:nvPr/>
            </p:nvSpPr>
            <p:spPr bwMode="auto">
              <a:xfrm>
                <a:off x="3002" y="23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09" name="Freeform 211"/>
              <p:cNvSpPr>
                <a:spLocks/>
              </p:cNvSpPr>
              <p:nvPr/>
            </p:nvSpPr>
            <p:spPr bwMode="auto">
              <a:xfrm>
                <a:off x="3002" y="232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0" name="Freeform 212"/>
              <p:cNvSpPr>
                <a:spLocks/>
              </p:cNvSpPr>
              <p:nvPr/>
            </p:nvSpPr>
            <p:spPr bwMode="auto">
              <a:xfrm>
                <a:off x="3002" y="235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1" name="Freeform 213"/>
              <p:cNvSpPr>
                <a:spLocks/>
              </p:cNvSpPr>
              <p:nvPr/>
            </p:nvSpPr>
            <p:spPr bwMode="auto">
              <a:xfrm>
                <a:off x="2992" y="232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2" name="Freeform 214"/>
              <p:cNvSpPr>
                <a:spLocks/>
              </p:cNvSpPr>
              <p:nvPr/>
            </p:nvSpPr>
            <p:spPr bwMode="auto">
              <a:xfrm>
                <a:off x="2992" y="232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3" name="Freeform 215"/>
              <p:cNvSpPr>
                <a:spLocks/>
              </p:cNvSpPr>
              <p:nvPr/>
            </p:nvSpPr>
            <p:spPr bwMode="auto">
              <a:xfrm>
                <a:off x="2992" y="2352"/>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4" name="Freeform 216"/>
              <p:cNvSpPr>
                <a:spLocks/>
              </p:cNvSpPr>
              <p:nvPr/>
            </p:nvSpPr>
            <p:spPr bwMode="auto">
              <a:xfrm>
                <a:off x="2982" y="231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5" name="Freeform 217"/>
              <p:cNvSpPr>
                <a:spLocks/>
              </p:cNvSpPr>
              <p:nvPr/>
            </p:nvSpPr>
            <p:spPr bwMode="auto">
              <a:xfrm>
                <a:off x="2982" y="2316"/>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6" name="Freeform 218"/>
              <p:cNvSpPr>
                <a:spLocks/>
              </p:cNvSpPr>
              <p:nvPr/>
            </p:nvSpPr>
            <p:spPr bwMode="auto">
              <a:xfrm>
                <a:off x="2982" y="2346"/>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7" name="Freeform 219"/>
              <p:cNvSpPr>
                <a:spLocks/>
              </p:cNvSpPr>
              <p:nvPr/>
            </p:nvSpPr>
            <p:spPr bwMode="auto">
              <a:xfrm>
                <a:off x="2970" y="231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8" name="Rectangle 220"/>
              <p:cNvSpPr>
                <a:spLocks noChangeArrowheads="1"/>
              </p:cNvSpPr>
              <p:nvPr/>
            </p:nvSpPr>
            <p:spPr bwMode="auto">
              <a:xfrm>
                <a:off x="2970" y="231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19" name="Freeform 221"/>
              <p:cNvSpPr>
                <a:spLocks/>
              </p:cNvSpPr>
              <p:nvPr/>
            </p:nvSpPr>
            <p:spPr bwMode="auto">
              <a:xfrm>
                <a:off x="2970" y="234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0" name="Freeform 222"/>
              <p:cNvSpPr>
                <a:spLocks/>
              </p:cNvSpPr>
              <p:nvPr/>
            </p:nvSpPr>
            <p:spPr bwMode="auto">
              <a:xfrm>
                <a:off x="2960" y="23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1" name="Freeform 223"/>
              <p:cNvSpPr>
                <a:spLocks/>
              </p:cNvSpPr>
              <p:nvPr/>
            </p:nvSpPr>
            <p:spPr bwMode="auto">
              <a:xfrm>
                <a:off x="2960" y="230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2" name="Freeform 224"/>
              <p:cNvSpPr>
                <a:spLocks/>
              </p:cNvSpPr>
              <p:nvPr/>
            </p:nvSpPr>
            <p:spPr bwMode="auto">
              <a:xfrm>
                <a:off x="2960" y="233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3" name="Freeform 225"/>
              <p:cNvSpPr>
                <a:spLocks/>
              </p:cNvSpPr>
              <p:nvPr/>
            </p:nvSpPr>
            <p:spPr bwMode="auto">
              <a:xfrm>
                <a:off x="2948" y="229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4" name="Freeform 226"/>
              <p:cNvSpPr>
                <a:spLocks/>
              </p:cNvSpPr>
              <p:nvPr/>
            </p:nvSpPr>
            <p:spPr bwMode="auto">
              <a:xfrm>
                <a:off x="2948" y="22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5" name="Freeform 227"/>
              <p:cNvSpPr>
                <a:spLocks/>
              </p:cNvSpPr>
              <p:nvPr/>
            </p:nvSpPr>
            <p:spPr bwMode="auto">
              <a:xfrm>
                <a:off x="2948" y="232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6" name="Freeform 228"/>
              <p:cNvSpPr>
                <a:spLocks/>
              </p:cNvSpPr>
              <p:nvPr/>
            </p:nvSpPr>
            <p:spPr bwMode="auto">
              <a:xfrm>
                <a:off x="2938" y="2290"/>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7" name="Freeform 229"/>
              <p:cNvSpPr>
                <a:spLocks/>
              </p:cNvSpPr>
              <p:nvPr/>
            </p:nvSpPr>
            <p:spPr bwMode="auto">
              <a:xfrm>
                <a:off x="2938" y="229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8" name="Freeform 230"/>
              <p:cNvSpPr>
                <a:spLocks/>
              </p:cNvSpPr>
              <p:nvPr/>
            </p:nvSpPr>
            <p:spPr bwMode="auto">
              <a:xfrm>
                <a:off x="2938" y="232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29" name="Freeform 231"/>
              <p:cNvSpPr>
                <a:spLocks/>
              </p:cNvSpPr>
              <p:nvPr/>
            </p:nvSpPr>
            <p:spPr bwMode="auto">
              <a:xfrm>
                <a:off x="2928" y="22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0" name="Freeform 232"/>
              <p:cNvSpPr>
                <a:spLocks/>
              </p:cNvSpPr>
              <p:nvPr/>
            </p:nvSpPr>
            <p:spPr bwMode="auto">
              <a:xfrm>
                <a:off x="2928" y="228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1" name="Freeform 233"/>
              <p:cNvSpPr>
                <a:spLocks/>
              </p:cNvSpPr>
              <p:nvPr/>
            </p:nvSpPr>
            <p:spPr bwMode="auto">
              <a:xfrm>
                <a:off x="2928" y="231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2" name="Freeform 234"/>
              <p:cNvSpPr>
                <a:spLocks/>
              </p:cNvSpPr>
              <p:nvPr/>
            </p:nvSpPr>
            <p:spPr bwMode="auto">
              <a:xfrm>
                <a:off x="2916" y="22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3" name="Freeform 235"/>
              <p:cNvSpPr>
                <a:spLocks/>
              </p:cNvSpPr>
              <p:nvPr/>
            </p:nvSpPr>
            <p:spPr bwMode="auto">
              <a:xfrm>
                <a:off x="2916" y="22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4" name="Freeform 236"/>
              <p:cNvSpPr>
                <a:spLocks/>
              </p:cNvSpPr>
              <p:nvPr/>
            </p:nvSpPr>
            <p:spPr bwMode="auto">
              <a:xfrm>
                <a:off x="2916" y="230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5" name="Freeform 237"/>
              <p:cNvSpPr>
                <a:spLocks/>
              </p:cNvSpPr>
              <p:nvPr/>
            </p:nvSpPr>
            <p:spPr bwMode="auto">
              <a:xfrm>
                <a:off x="2754" y="2180"/>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6" name="Freeform 238"/>
              <p:cNvSpPr>
                <a:spLocks/>
              </p:cNvSpPr>
              <p:nvPr/>
            </p:nvSpPr>
            <p:spPr bwMode="auto">
              <a:xfrm>
                <a:off x="2768" y="2190"/>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7" name="Freeform 239"/>
              <p:cNvSpPr>
                <a:spLocks/>
              </p:cNvSpPr>
              <p:nvPr/>
            </p:nvSpPr>
            <p:spPr bwMode="auto">
              <a:xfrm>
                <a:off x="2752" y="2182"/>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8" name="Freeform 240"/>
              <p:cNvSpPr>
                <a:spLocks/>
              </p:cNvSpPr>
              <p:nvPr/>
            </p:nvSpPr>
            <p:spPr bwMode="auto">
              <a:xfrm>
                <a:off x="2752" y="2184"/>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39" name="Freeform 241"/>
              <p:cNvSpPr>
                <a:spLocks/>
              </p:cNvSpPr>
              <p:nvPr/>
            </p:nvSpPr>
            <p:spPr bwMode="auto">
              <a:xfrm>
                <a:off x="3050" y="2086"/>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0" name="Freeform 242"/>
              <p:cNvSpPr>
                <a:spLocks/>
              </p:cNvSpPr>
              <p:nvPr/>
            </p:nvSpPr>
            <p:spPr bwMode="auto">
              <a:xfrm>
                <a:off x="2752" y="1914"/>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1" name="Freeform 243"/>
              <p:cNvSpPr>
                <a:spLocks/>
              </p:cNvSpPr>
              <p:nvPr/>
            </p:nvSpPr>
            <p:spPr bwMode="auto">
              <a:xfrm>
                <a:off x="2752" y="2112"/>
                <a:ext cx="298" cy="216"/>
              </a:xfrm>
              <a:custGeom>
                <a:avLst/>
                <a:gdLst>
                  <a:gd name="T0" fmla="*/ 298 w 298"/>
                  <a:gd name="T1" fmla="*/ 172 h 216"/>
                  <a:gd name="T2" fmla="*/ 298 w 298"/>
                  <a:gd name="T3" fmla="*/ 216 h 216"/>
                  <a:gd name="T4" fmla="*/ 0 w 298"/>
                  <a:gd name="T5" fmla="*/ 46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2" name="Freeform 244"/>
              <p:cNvSpPr>
                <a:spLocks/>
              </p:cNvSpPr>
              <p:nvPr/>
            </p:nvSpPr>
            <p:spPr bwMode="auto">
              <a:xfrm>
                <a:off x="2774" y="2132"/>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3" name="Freeform 245"/>
              <p:cNvSpPr>
                <a:spLocks/>
              </p:cNvSpPr>
              <p:nvPr/>
            </p:nvSpPr>
            <p:spPr bwMode="auto">
              <a:xfrm>
                <a:off x="2774" y="2132"/>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4" name="Freeform 246"/>
              <p:cNvSpPr>
                <a:spLocks/>
              </p:cNvSpPr>
              <p:nvPr/>
            </p:nvSpPr>
            <p:spPr bwMode="auto">
              <a:xfrm>
                <a:off x="2774" y="2146"/>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5" name="Freeform 247"/>
              <p:cNvSpPr>
                <a:spLocks/>
              </p:cNvSpPr>
              <p:nvPr/>
            </p:nvSpPr>
            <p:spPr bwMode="auto">
              <a:xfrm>
                <a:off x="3034" y="2284"/>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6" name="Freeform 248"/>
              <p:cNvSpPr>
                <a:spLocks/>
              </p:cNvSpPr>
              <p:nvPr/>
            </p:nvSpPr>
            <p:spPr bwMode="auto">
              <a:xfrm>
                <a:off x="3034" y="2284"/>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7" name="Freeform 249"/>
              <p:cNvSpPr>
                <a:spLocks/>
              </p:cNvSpPr>
              <p:nvPr/>
            </p:nvSpPr>
            <p:spPr bwMode="auto">
              <a:xfrm>
                <a:off x="3034" y="231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8" name="Freeform 250"/>
              <p:cNvSpPr>
                <a:spLocks/>
              </p:cNvSpPr>
              <p:nvPr/>
            </p:nvSpPr>
            <p:spPr bwMode="auto">
              <a:xfrm>
                <a:off x="3024" y="22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49" name="Freeform 251"/>
              <p:cNvSpPr>
                <a:spLocks/>
              </p:cNvSpPr>
              <p:nvPr/>
            </p:nvSpPr>
            <p:spPr bwMode="auto">
              <a:xfrm>
                <a:off x="3024" y="227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0" name="Freeform 252"/>
              <p:cNvSpPr>
                <a:spLocks/>
              </p:cNvSpPr>
              <p:nvPr/>
            </p:nvSpPr>
            <p:spPr bwMode="auto">
              <a:xfrm>
                <a:off x="3024" y="2308"/>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1" name="Freeform 253"/>
              <p:cNvSpPr>
                <a:spLocks/>
              </p:cNvSpPr>
              <p:nvPr/>
            </p:nvSpPr>
            <p:spPr bwMode="auto">
              <a:xfrm>
                <a:off x="3014" y="227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2" name="Rectangle 254"/>
              <p:cNvSpPr>
                <a:spLocks noChangeArrowheads="1"/>
              </p:cNvSpPr>
              <p:nvPr/>
            </p:nvSpPr>
            <p:spPr bwMode="auto">
              <a:xfrm>
                <a:off x="3014" y="227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3" name="Freeform 255"/>
              <p:cNvSpPr>
                <a:spLocks/>
              </p:cNvSpPr>
              <p:nvPr/>
            </p:nvSpPr>
            <p:spPr bwMode="auto">
              <a:xfrm>
                <a:off x="3014" y="23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4" name="Freeform 256"/>
              <p:cNvSpPr>
                <a:spLocks/>
              </p:cNvSpPr>
              <p:nvPr/>
            </p:nvSpPr>
            <p:spPr bwMode="auto">
              <a:xfrm>
                <a:off x="3002" y="226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5" name="Rectangle 257"/>
              <p:cNvSpPr>
                <a:spLocks noChangeArrowheads="1"/>
              </p:cNvSpPr>
              <p:nvPr/>
            </p:nvSpPr>
            <p:spPr bwMode="auto">
              <a:xfrm>
                <a:off x="3002" y="226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6" name="Freeform 258"/>
              <p:cNvSpPr>
                <a:spLocks/>
              </p:cNvSpPr>
              <p:nvPr/>
            </p:nvSpPr>
            <p:spPr bwMode="auto">
              <a:xfrm>
                <a:off x="3002" y="229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7" name="Freeform 259"/>
              <p:cNvSpPr>
                <a:spLocks/>
              </p:cNvSpPr>
              <p:nvPr/>
            </p:nvSpPr>
            <p:spPr bwMode="auto">
              <a:xfrm>
                <a:off x="2992" y="22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8" name="Freeform 260"/>
              <p:cNvSpPr>
                <a:spLocks/>
              </p:cNvSpPr>
              <p:nvPr/>
            </p:nvSpPr>
            <p:spPr bwMode="auto">
              <a:xfrm>
                <a:off x="2992" y="225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59" name="Freeform 261"/>
              <p:cNvSpPr>
                <a:spLocks/>
              </p:cNvSpPr>
              <p:nvPr/>
            </p:nvSpPr>
            <p:spPr bwMode="auto">
              <a:xfrm>
                <a:off x="2992" y="22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0" name="Freeform 262"/>
              <p:cNvSpPr>
                <a:spLocks/>
              </p:cNvSpPr>
              <p:nvPr/>
            </p:nvSpPr>
            <p:spPr bwMode="auto">
              <a:xfrm>
                <a:off x="2982" y="22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1" name="Freeform 263"/>
              <p:cNvSpPr>
                <a:spLocks/>
              </p:cNvSpPr>
              <p:nvPr/>
            </p:nvSpPr>
            <p:spPr bwMode="auto">
              <a:xfrm>
                <a:off x="2982" y="2252"/>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2" name="Freeform 264"/>
              <p:cNvSpPr>
                <a:spLocks/>
              </p:cNvSpPr>
              <p:nvPr/>
            </p:nvSpPr>
            <p:spPr bwMode="auto">
              <a:xfrm>
                <a:off x="2982" y="2282"/>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3" name="Freeform 265"/>
              <p:cNvSpPr>
                <a:spLocks/>
              </p:cNvSpPr>
              <p:nvPr/>
            </p:nvSpPr>
            <p:spPr bwMode="auto">
              <a:xfrm>
                <a:off x="2970" y="224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4" name="Freeform 266"/>
              <p:cNvSpPr>
                <a:spLocks/>
              </p:cNvSpPr>
              <p:nvPr/>
            </p:nvSpPr>
            <p:spPr bwMode="auto">
              <a:xfrm>
                <a:off x="2970" y="224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5" name="Freeform 267"/>
              <p:cNvSpPr>
                <a:spLocks/>
              </p:cNvSpPr>
              <p:nvPr/>
            </p:nvSpPr>
            <p:spPr bwMode="auto">
              <a:xfrm>
                <a:off x="2970" y="227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6" name="Freeform 268"/>
              <p:cNvSpPr>
                <a:spLocks/>
              </p:cNvSpPr>
              <p:nvPr/>
            </p:nvSpPr>
            <p:spPr bwMode="auto">
              <a:xfrm>
                <a:off x="2960" y="224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7" name="Freeform 269"/>
              <p:cNvSpPr>
                <a:spLocks/>
              </p:cNvSpPr>
              <p:nvPr/>
            </p:nvSpPr>
            <p:spPr bwMode="auto">
              <a:xfrm>
                <a:off x="2960" y="224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8" name="Freeform 270"/>
              <p:cNvSpPr>
                <a:spLocks/>
              </p:cNvSpPr>
              <p:nvPr/>
            </p:nvSpPr>
            <p:spPr bwMode="auto">
              <a:xfrm>
                <a:off x="2960" y="227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69" name="Freeform 271"/>
              <p:cNvSpPr>
                <a:spLocks/>
              </p:cNvSpPr>
              <p:nvPr/>
            </p:nvSpPr>
            <p:spPr bwMode="auto">
              <a:xfrm>
                <a:off x="2948" y="223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0" name="Freeform 272"/>
              <p:cNvSpPr>
                <a:spLocks/>
              </p:cNvSpPr>
              <p:nvPr/>
            </p:nvSpPr>
            <p:spPr bwMode="auto">
              <a:xfrm>
                <a:off x="2948" y="22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1" name="Freeform 273"/>
              <p:cNvSpPr>
                <a:spLocks/>
              </p:cNvSpPr>
              <p:nvPr/>
            </p:nvSpPr>
            <p:spPr bwMode="auto">
              <a:xfrm>
                <a:off x="2948" y="22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2" name="Freeform 274"/>
              <p:cNvSpPr>
                <a:spLocks/>
              </p:cNvSpPr>
              <p:nvPr/>
            </p:nvSpPr>
            <p:spPr bwMode="auto">
              <a:xfrm>
                <a:off x="2938" y="2228"/>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3" name="Freeform 275"/>
              <p:cNvSpPr>
                <a:spLocks/>
              </p:cNvSpPr>
              <p:nvPr/>
            </p:nvSpPr>
            <p:spPr bwMode="auto">
              <a:xfrm>
                <a:off x="2938" y="222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4" name="Freeform 276"/>
              <p:cNvSpPr>
                <a:spLocks/>
              </p:cNvSpPr>
              <p:nvPr/>
            </p:nvSpPr>
            <p:spPr bwMode="auto">
              <a:xfrm>
                <a:off x="2938" y="225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5" name="Freeform 277"/>
              <p:cNvSpPr>
                <a:spLocks/>
              </p:cNvSpPr>
              <p:nvPr/>
            </p:nvSpPr>
            <p:spPr bwMode="auto">
              <a:xfrm>
                <a:off x="2928" y="2222"/>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6" name="Rectangle 278"/>
              <p:cNvSpPr>
                <a:spLocks noChangeArrowheads="1"/>
              </p:cNvSpPr>
              <p:nvPr/>
            </p:nvSpPr>
            <p:spPr bwMode="auto">
              <a:xfrm>
                <a:off x="2928" y="222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7" name="Freeform 279"/>
              <p:cNvSpPr>
                <a:spLocks/>
              </p:cNvSpPr>
              <p:nvPr/>
            </p:nvSpPr>
            <p:spPr bwMode="auto">
              <a:xfrm>
                <a:off x="2928" y="2252"/>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8" name="Freeform 280"/>
              <p:cNvSpPr>
                <a:spLocks/>
              </p:cNvSpPr>
              <p:nvPr/>
            </p:nvSpPr>
            <p:spPr bwMode="auto">
              <a:xfrm>
                <a:off x="2916" y="221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79" name="Rectangle 281"/>
              <p:cNvSpPr>
                <a:spLocks noChangeArrowheads="1"/>
              </p:cNvSpPr>
              <p:nvPr/>
            </p:nvSpPr>
            <p:spPr bwMode="auto">
              <a:xfrm>
                <a:off x="2916" y="221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0" name="Freeform 282"/>
              <p:cNvSpPr>
                <a:spLocks/>
              </p:cNvSpPr>
              <p:nvPr/>
            </p:nvSpPr>
            <p:spPr bwMode="auto">
              <a:xfrm>
                <a:off x="2916" y="224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1" name="Freeform 283"/>
              <p:cNvSpPr>
                <a:spLocks/>
              </p:cNvSpPr>
              <p:nvPr/>
            </p:nvSpPr>
            <p:spPr bwMode="auto">
              <a:xfrm>
                <a:off x="2754" y="2118"/>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2" name="Freeform 284"/>
              <p:cNvSpPr>
                <a:spLocks/>
              </p:cNvSpPr>
              <p:nvPr/>
            </p:nvSpPr>
            <p:spPr bwMode="auto">
              <a:xfrm>
                <a:off x="2768" y="2128"/>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3" name="Freeform 285"/>
              <p:cNvSpPr>
                <a:spLocks/>
              </p:cNvSpPr>
              <p:nvPr/>
            </p:nvSpPr>
            <p:spPr bwMode="auto">
              <a:xfrm>
                <a:off x="2752" y="2118"/>
                <a:ext cx="18" cy="12"/>
              </a:xfrm>
              <a:custGeom>
                <a:avLst/>
                <a:gdLst>
                  <a:gd name="T0" fmla="*/ 0 w 18"/>
                  <a:gd name="T1" fmla="*/ 2 h 12"/>
                  <a:gd name="T2" fmla="*/ 4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4"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4" name="Freeform 286"/>
              <p:cNvSpPr>
                <a:spLocks/>
              </p:cNvSpPr>
              <p:nvPr/>
            </p:nvSpPr>
            <p:spPr bwMode="auto">
              <a:xfrm>
                <a:off x="2752" y="2120"/>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5" name="Freeform 287"/>
              <p:cNvSpPr>
                <a:spLocks/>
              </p:cNvSpPr>
              <p:nvPr/>
            </p:nvSpPr>
            <p:spPr bwMode="auto">
              <a:xfrm>
                <a:off x="3050" y="2024"/>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6" name="Freeform 288"/>
              <p:cNvSpPr>
                <a:spLocks/>
              </p:cNvSpPr>
              <p:nvPr/>
            </p:nvSpPr>
            <p:spPr bwMode="auto">
              <a:xfrm>
                <a:off x="2752" y="1852"/>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7" name="Freeform 289"/>
              <p:cNvSpPr>
                <a:spLocks/>
              </p:cNvSpPr>
              <p:nvPr/>
            </p:nvSpPr>
            <p:spPr bwMode="auto">
              <a:xfrm>
                <a:off x="2752" y="2050"/>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8" name="Freeform 290"/>
              <p:cNvSpPr>
                <a:spLocks/>
              </p:cNvSpPr>
              <p:nvPr/>
            </p:nvSpPr>
            <p:spPr bwMode="auto">
              <a:xfrm>
                <a:off x="2774" y="2070"/>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89" name="Rectangle 291"/>
              <p:cNvSpPr>
                <a:spLocks noChangeArrowheads="1"/>
              </p:cNvSpPr>
              <p:nvPr/>
            </p:nvSpPr>
            <p:spPr bwMode="auto">
              <a:xfrm>
                <a:off x="2774" y="2070"/>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0" name="Freeform 292"/>
              <p:cNvSpPr>
                <a:spLocks/>
              </p:cNvSpPr>
              <p:nvPr/>
            </p:nvSpPr>
            <p:spPr bwMode="auto">
              <a:xfrm>
                <a:off x="2774" y="2084"/>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1" name="Freeform 293"/>
              <p:cNvSpPr>
                <a:spLocks/>
              </p:cNvSpPr>
              <p:nvPr/>
            </p:nvSpPr>
            <p:spPr bwMode="auto">
              <a:xfrm>
                <a:off x="3034" y="2220"/>
                <a:ext cx="8" cy="36"/>
              </a:xfrm>
              <a:custGeom>
                <a:avLst/>
                <a:gdLst>
                  <a:gd name="T0" fmla="*/ 0 w 8"/>
                  <a:gd name="T1" fmla="*/ 32 h 36"/>
                  <a:gd name="T2" fmla="*/ 2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2" name="Freeform 294"/>
              <p:cNvSpPr>
                <a:spLocks/>
              </p:cNvSpPr>
              <p:nvPr/>
            </p:nvSpPr>
            <p:spPr bwMode="auto">
              <a:xfrm>
                <a:off x="3034" y="2220"/>
                <a:ext cx="2" cy="32"/>
              </a:xfrm>
              <a:custGeom>
                <a:avLst/>
                <a:gdLst>
                  <a:gd name="T0" fmla="*/ 0 w 2"/>
                  <a:gd name="T1" fmla="*/ 32 h 32"/>
                  <a:gd name="T2" fmla="*/ 2 w 2"/>
                  <a:gd name="T3" fmla="*/ 32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3" name="Freeform 295"/>
              <p:cNvSpPr>
                <a:spLocks/>
              </p:cNvSpPr>
              <p:nvPr/>
            </p:nvSpPr>
            <p:spPr bwMode="auto">
              <a:xfrm>
                <a:off x="3034" y="22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4" name="Freeform 296"/>
              <p:cNvSpPr>
                <a:spLocks/>
              </p:cNvSpPr>
              <p:nvPr/>
            </p:nvSpPr>
            <p:spPr bwMode="auto">
              <a:xfrm>
                <a:off x="3024" y="221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5" name="Freeform 297"/>
              <p:cNvSpPr>
                <a:spLocks/>
              </p:cNvSpPr>
              <p:nvPr/>
            </p:nvSpPr>
            <p:spPr bwMode="auto">
              <a:xfrm>
                <a:off x="3024" y="22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6" name="Freeform 298"/>
              <p:cNvSpPr>
                <a:spLocks/>
              </p:cNvSpPr>
              <p:nvPr/>
            </p:nvSpPr>
            <p:spPr bwMode="auto">
              <a:xfrm>
                <a:off x="3024" y="224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7" name="Freeform 299"/>
              <p:cNvSpPr>
                <a:spLocks/>
              </p:cNvSpPr>
              <p:nvPr/>
            </p:nvSpPr>
            <p:spPr bwMode="auto">
              <a:xfrm>
                <a:off x="3014" y="22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8" name="Freeform 300"/>
              <p:cNvSpPr>
                <a:spLocks/>
              </p:cNvSpPr>
              <p:nvPr/>
            </p:nvSpPr>
            <p:spPr bwMode="auto">
              <a:xfrm>
                <a:off x="3014" y="22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99" name="Freeform 301"/>
              <p:cNvSpPr>
                <a:spLocks/>
              </p:cNvSpPr>
              <p:nvPr/>
            </p:nvSpPr>
            <p:spPr bwMode="auto">
              <a:xfrm>
                <a:off x="3014" y="223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0" name="Freeform 302"/>
              <p:cNvSpPr>
                <a:spLocks/>
              </p:cNvSpPr>
              <p:nvPr/>
            </p:nvSpPr>
            <p:spPr bwMode="auto">
              <a:xfrm>
                <a:off x="3002" y="220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1" name="Freeform 303"/>
              <p:cNvSpPr>
                <a:spLocks/>
              </p:cNvSpPr>
              <p:nvPr/>
            </p:nvSpPr>
            <p:spPr bwMode="auto">
              <a:xfrm>
                <a:off x="3002" y="220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2" name="Freeform 304"/>
              <p:cNvSpPr>
                <a:spLocks/>
              </p:cNvSpPr>
              <p:nvPr/>
            </p:nvSpPr>
            <p:spPr bwMode="auto">
              <a:xfrm>
                <a:off x="3002" y="223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3" name="Freeform 305"/>
              <p:cNvSpPr>
                <a:spLocks/>
              </p:cNvSpPr>
              <p:nvPr/>
            </p:nvSpPr>
            <p:spPr bwMode="auto">
              <a:xfrm>
                <a:off x="2992" y="21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4" name="Freeform 306"/>
              <p:cNvSpPr>
                <a:spLocks/>
              </p:cNvSpPr>
              <p:nvPr/>
            </p:nvSpPr>
            <p:spPr bwMode="auto">
              <a:xfrm>
                <a:off x="2992" y="21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5" name="Freeform 307"/>
              <p:cNvSpPr>
                <a:spLocks/>
              </p:cNvSpPr>
              <p:nvPr/>
            </p:nvSpPr>
            <p:spPr bwMode="auto">
              <a:xfrm>
                <a:off x="2992" y="222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6" name="Freeform 308"/>
              <p:cNvSpPr>
                <a:spLocks/>
              </p:cNvSpPr>
              <p:nvPr/>
            </p:nvSpPr>
            <p:spPr bwMode="auto">
              <a:xfrm>
                <a:off x="2982" y="219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7" name="Freeform 309"/>
              <p:cNvSpPr>
                <a:spLocks/>
              </p:cNvSpPr>
              <p:nvPr/>
            </p:nvSpPr>
            <p:spPr bwMode="auto">
              <a:xfrm>
                <a:off x="2982" y="2190"/>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8" name="Freeform 310"/>
              <p:cNvSpPr>
                <a:spLocks/>
              </p:cNvSpPr>
              <p:nvPr/>
            </p:nvSpPr>
            <p:spPr bwMode="auto">
              <a:xfrm>
                <a:off x="2982" y="2220"/>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09" name="Freeform 311"/>
              <p:cNvSpPr>
                <a:spLocks/>
              </p:cNvSpPr>
              <p:nvPr/>
            </p:nvSpPr>
            <p:spPr bwMode="auto">
              <a:xfrm>
                <a:off x="2970" y="218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0" name="Freeform 312"/>
              <p:cNvSpPr>
                <a:spLocks/>
              </p:cNvSpPr>
              <p:nvPr/>
            </p:nvSpPr>
            <p:spPr bwMode="auto">
              <a:xfrm>
                <a:off x="2970" y="218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1" name="Freeform 313"/>
              <p:cNvSpPr>
                <a:spLocks/>
              </p:cNvSpPr>
              <p:nvPr/>
            </p:nvSpPr>
            <p:spPr bwMode="auto">
              <a:xfrm>
                <a:off x="2970" y="2214"/>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2" name="Freeform 314"/>
              <p:cNvSpPr>
                <a:spLocks/>
              </p:cNvSpPr>
              <p:nvPr/>
            </p:nvSpPr>
            <p:spPr bwMode="auto">
              <a:xfrm>
                <a:off x="2960" y="2178"/>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3" name="Rectangle 315"/>
              <p:cNvSpPr>
                <a:spLocks noChangeArrowheads="1"/>
              </p:cNvSpPr>
              <p:nvPr/>
            </p:nvSpPr>
            <p:spPr bwMode="auto">
              <a:xfrm>
                <a:off x="2960" y="217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4" name="Freeform 316"/>
              <p:cNvSpPr>
                <a:spLocks/>
              </p:cNvSpPr>
              <p:nvPr/>
            </p:nvSpPr>
            <p:spPr bwMode="auto">
              <a:xfrm>
                <a:off x="2960" y="2208"/>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5" name="Freeform 317"/>
              <p:cNvSpPr>
                <a:spLocks/>
              </p:cNvSpPr>
              <p:nvPr/>
            </p:nvSpPr>
            <p:spPr bwMode="auto">
              <a:xfrm>
                <a:off x="2948" y="2172"/>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6" name="Rectangle 318"/>
              <p:cNvSpPr>
                <a:spLocks noChangeArrowheads="1"/>
              </p:cNvSpPr>
              <p:nvPr/>
            </p:nvSpPr>
            <p:spPr bwMode="auto">
              <a:xfrm>
                <a:off x="2948" y="217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7" name="Freeform 319"/>
              <p:cNvSpPr>
                <a:spLocks/>
              </p:cNvSpPr>
              <p:nvPr/>
            </p:nvSpPr>
            <p:spPr bwMode="auto">
              <a:xfrm>
                <a:off x="2948" y="220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8" name="Freeform 320"/>
              <p:cNvSpPr>
                <a:spLocks/>
              </p:cNvSpPr>
              <p:nvPr/>
            </p:nvSpPr>
            <p:spPr bwMode="auto">
              <a:xfrm>
                <a:off x="2938" y="2164"/>
                <a:ext cx="8" cy="36"/>
              </a:xfrm>
              <a:custGeom>
                <a:avLst/>
                <a:gdLst>
                  <a:gd name="T0" fmla="*/ 0 w 8"/>
                  <a:gd name="T1" fmla="*/ 32 h 36"/>
                  <a:gd name="T2" fmla="*/ 0 w 8"/>
                  <a:gd name="T3" fmla="*/ 0 h 36"/>
                  <a:gd name="T4" fmla="*/ 8 w 8"/>
                  <a:gd name="T5" fmla="*/ 6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19" name="Freeform 321"/>
              <p:cNvSpPr>
                <a:spLocks/>
              </p:cNvSpPr>
              <p:nvPr/>
            </p:nvSpPr>
            <p:spPr bwMode="auto">
              <a:xfrm>
                <a:off x="2938" y="216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0" name="Freeform 322"/>
              <p:cNvSpPr>
                <a:spLocks/>
              </p:cNvSpPr>
              <p:nvPr/>
            </p:nvSpPr>
            <p:spPr bwMode="auto">
              <a:xfrm>
                <a:off x="2938" y="219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1" name="Freeform 323"/>
              <p:cNvSpPr>
                <a:spLocks/>
              </p:cNvSpPr>
              <p:nvPr/>
            </p:nvSpPr>
            <p:spPr bwMode="auto">
              <a:xfrm>
                <a:off x="2928" y="21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2" name="Freeform 324"/>
              <p:cNvSpPr>
                <a:spLocks/>
              </p:cNvSpPr>
              <p:nvPr/>
            </p:nvSpPr>
            <p:spPr bwMode="auto">
              <a:xfrm>
                <a:off x="2928" y="215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3" name="Freeform 325"/>
              <p:cNvSpPr>
                <a:spLocks/>
              </p:cNvSpPr>
              <p:nvPr/>
            </p:nvSpPr>
            <p:spPr bwMode="auto">
              <a:xfrm>
                <a:off x="2928" y="21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4" name="Freeform 326"/>
              <p:cNvSpPr>
                <a:spLocks/>
              </p:cNvSpPr>
              <p:nvPr/>
            </p:nvSpPr>
            <p:spPr bwMode="auto">
              <a:xfrm>
                <a:off x="2916" y="21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5" name="Freeform 327"/>
              <p:cNvSpPr>
                <a:spLocks/>
              </p:cNvSpPr>
              <p:nvPr/>
            </p:nvSpPr>
            <p:spPr bwMode="auto">
              <a:xfrm>
                <a:off x="2916" y="21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6" name="Freeform 328"/>
              <p:cNvSpPr>
                <a:spLocks/>
              </p:cNvSpPr>
              <p:nvPr/>
            </p:nvSpPr>
            <p:spPr bwMode="auto">
              <a:xfrm>
                <a:off x="2916" y="21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7" name="Freeform 329"/>
              <p:cNvSpPr>
                <a:spLocks/>
              </p:cNvSpPr>
              <p:nvPr/>
            </p:nvSpPr>
            <p:spPr bwMode="auto">
              <a:xfrm>
                <a:off x="2754" y="2054"/>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8" name="Freeform 330"/>
              <p:cNvSpPr>
                <a:spLocks/>
              </p:cNvSpPr>
              <p:nvPr/>
            </p:nvSpPr>
            <p:spPr bwMode="auto">
              <a:xfrm>
                <a:off x="2768" y="2066"/>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29" name="Freeform 331"/>
              <p:cNvSpPr>
                <a:spLocks/>
              </p:cNvSpPr>
              <p:nvPr/>
            </p:nvSpPr>
            <p:spPr bwMode="auto">
              <a:xfrm>
                <a:off x="2752" y="2056"/>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0" name="Freeform 332"/>
              <p:cNvSpPr>
                <a:spLocks/>
              </p:cNvSpPr>
              <p:nvPr/>
            </p:nvSpPr>
            <p:spPr bwMode="auto">
              <a:xfrm>
                <a:off x="2752" y="2058"/>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1" name="Freeform 333"/>
              <p:cNvSpPr>
                <a:spLocks/>
              </p:cNvSpPr>
              <p:nvPr/>
            </p:nvSpPr>
            <p:spPr bwMode="auto">
              <a:xfrm>
                <a:off x="3050" y="1962"/>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2" name="Freeform 334"/>
              <p:cNvSpPr>
                <a:spLocks/>
              </p:cNvSpPr>
              <p:nvPr/>
            </p:nvSpPr>
            <p:spPr bwMode="auto">
              <a:xfrm>
                <a:off x="2752" y="1790"/>
                <a:ext cx="636" cy="368"/>
              </a:xfrm>
              <a:custGeom>
                <a:avLst/>
                <a:gdLst>
                  <a:gd name="T0" fmla="*/ 0 w 636"/>
                  <a:gd name="T1" fmla="*/ 196 h 368"/>
                  <a:gd name="T2" fmla="*/ 340 w 636"/>
                  <a:gd name="T3" fmla="*/ 0 h 368"/>
                  <a:gd name="T4" fmla="*/ 636 w 636"/>
                  <a:gd name="T5" fmla="*/ 172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2"/>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3" name="Freeform 335"/>
              <p:cNvSpPr>
                <a:spLocks/>
              </p:cNvSpPr>
              <p:nvPr/>
            </p:nvSpPr>
            <p:spPr bwMode="auto">
              <a:xfrm>
                <a:off x="2752" y="1986"/>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4" name="Freeform 336"/>
              <p:cNvSpPr>
                <a:spLocks/>
              </p:cNvSpPr>
              <p:nvPr/>
            </p:nvSpPr>
            <p:spPr bwMode="auto">
              <a:xfrm>
                <a:off x="2774" y="2008"/>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5" name="Freeform 337"/>
              <p:cNvSpPr>
                <a:spLocks/>
              </p:cNvSpPr>
              <p:nvPr/>
            </p:nvSpPr>
            <p:spPr bwMode="auto">
              <a:xfrm>
                <a:off x="2774" y="2008"/>
                <a:ext cx="2" cy="14"/>
              </a:xfrm>
              <a:custGeom>
                <a:avLst/>
                <a:gdLst>
                  <a:gd name="T0" fmla="*/ 0 w 2"/>
                  <a:gd name="T1" fmla="*/ 14 h 14"/>
                  <a:gd name="T2" fmla="*/ 2 w 2"/>
                  <a:gd name="T3" fmla="*/ 12 h 14"/>
                  <a:gd name="T4" fmla="*/ 2 w 2"/>
                  <a:gd name="T5" fmla="*/ 0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2"/>
                    </a:lnTo>
                    <a:lnTo>
                      <a:pt x="2" y="0"/>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6" name="Freeform 338"/>
              <p:cNvSpPr>
                <a:spLocks/>
              </p:cNvSpPr>
              <p:nvPr/>
            </p:nvSpPr>
            <p:spPr bwMode="auto">
              <a:xfrm>
                <a:off x="2774" y="2020"/>
                <a:ext cx="98" cy="60"/>
              </a:xfrm>
              <a:custGeom>
                <a:avLst/>
                <a:gdLst>
                  <a:gd name="T0" fmla="*/ 98 w 98"/>
                  <a:gd name="T1" fmla="*/ 60 h 60"/>
                  <a:gd name="T2" fmla="*/ 98 w 98"/>
                  <a:gd name="T3" fmla="*/ 56 h 60"/>
                  <a:gd name="T4" fmla="*/ 2 w 98"/>
                  <a:gd name="T5" fmla="*/ 0 h 60"/>
                  <a:gd name="T6" fmla="*/ 0 w 98"/>
                  <a:gd name="T7" fmla="*/ 2 h 60"/>
                  <a:gd name="T8" fmla="*/ 98 w 98"/>
                  <a:gd name="T9" fmla="*/ 60 h 60"/>
                </a:gdLst>
                <a:ahLst/>
                <a:cxnLst>
                  <a:cxn ang="0">
                    <a:pos x="T0" y="T1"/>
                  </a:cxn>
                  <a:cxn ang="0">
                    <a:pos x="T2" y="T3"/>
                  </a:cxn>
                  <a:cxn ang="0">
                    <a:pos x="T4" y="T5"/>
                  </a:cxn>
                  <a:cxn ang="0">
                    <a:pos x="T6" y="T7"/>
                  </a:cxn>
                  <a:cxn ang="0">
                    <a:pos x="T8" y="T9"/>
                  </a:cxn>
                </a:cxnLst>
                <a:rect l="0" t="0" r="r" b="b"/>
                <a:pathLst>
                  <a:path w="98" h="60">
                    <a:moveTo>
                      <a:pt x="98" y="60"/>
                    </a:moveTo>
                    <a:lnTo>
                      <a:pt x="98" y="56"/>
                    </a:lnTo>
                    <a:lnTo>
                      <a:pt x="2" y="0"/>
                    </a:lnTo>
                    <a:lnTo>
                      <a:pt x="0" y="2"/>
                    </a:lnTo>
                    <a:lnTo>
                      <a:pt x="98" y="6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7" name="Freeform 339"/>
              <p:cNvSpPr>
                <a:spLocks/>
              </p:cNvSpPr>
              <p:nvPr/>
            </p:nvSpPr>
            <p:spPr bwMode="auto">
              <a:xfrm>
                <a:off x="3034" y="2158"/>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8" name="Freeform 340"/>
              <p:cNvSpPr>
                <a:spLocks/>
              </p:cNvSpPr>
              <p:nvPr/>
            </p:nvSpPr>
            <p:spPr bwMode="auto">
              <a:xfrm>
                <a:off x="3034" y="2158"/>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39" name="Freeform 341"/>
              <p:cNvSpPr>
                <a:spLocks/>
              </p:cNvSpPr>
              <p:nvPr/>
            </p:nvSpPr>
            <p:spPr bwMode="auto">
              <a:xfrm>
                <a:off x="3034" y="21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0" name="Freeform 342"/>
              <p:cNvSpPr>
                <a:spLocks/>
              </p:cNvSpPr>
              <p:nvPr/>
            </p:nvSpPr>
            <p:spPr bwMode="auto">
              <a:xfrm>
                <a:off x="3024" y="21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1" name="Freeform 343"/>
              <p:cNvSpPr>
                <a:spLocks/>
              </p:cNvSpPr>
              <p:nvPr/>
            </p:nvSpPr>
            <p:spPr bwMode="auto">
              <a:xfrm>
                <a:off x="3024" y="21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2" name="Freeform 344"/>
              <p:cNvSpPr>
                <a:spLocks/>
              </p:cNvSpPr>
              <p:nvPr/>
            </p:nvSpPr>
            <p:spPr bwMode="auto">
              <a:xfrm>
                <a:off x="3024" y="21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3" name="Freeform 345"/>
              <p:cNvSpPr>
                <a:spLocks/>
              </p:cNvSpPr>
              <p:nvPr/>
            </p:nvSpPr>
            <p:spPr bwMode="auto">
              <a:xfrm>
                <a:off x="3014" y="21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4" name="Freeform 346"/>
              <p:cNvSpPr>
                <a:spLocks/>
              </p:cNvSpPr>
              <p:nvPr/>
            </p:nvSpPr>
            <p:spPr bwMode="auto">
              <a:xfrm>
                <a:off x="3014" y="214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5" name="Freeform 347"/>
              <p:cNvSpPr>
                <a:spLocks/>
              </p:cNvSpPr>
              <p:nvPr/>
            </p:nvSpPr>
            <p:spPr bwMode="auto">
              <a:xfrm>
                <a:off x="3014" y="217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6" name="Freeform 348"/>
              <p:cNvSpPr>
                <a:spLocks/>
              </p:cNvSpPr>
              <p:nvPr/>
            </p:nvSpPr>
            <p:spPr bwMode="auto">
              <a:xfrm>
                <a:off x="3002" y="21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7" name="Freeform 349"/>
              <p:cNvSpPr>
                <a:spLocks/>
              </p:cNvSpPr>
              <p:nvPr/>
            </p:nvSpPr>
            <p:spPr bwMode="auto">
              <a:xfrm>
                <a:off x="3002" y="214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8" name="Freeform 350"/>
              <p:cNvSpPr>
                <a:spLocks/>
              </p:cNvSpPr>
              <p:nvPr/>
            </p:nvSpPr>
            <p:spPr bwMode="auto">
              <a:xfrm>
                <a:off x="3002" y="2170"/>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49" name="Freeform 351"/>
              <p:cNvSpPr>
                <a:spLocks/>
              </p:cNvSpPr>
              <p:nvPr/>
            </p:nvSpPr>
            <p:spPr bwMode="auto">
              <a:xfrm>
                <a:off x="2992" y="2134"/>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0" name="Rectangle 352"/>
              <p:cNvSpPr>
                <a:spLocks noChangeArrowheads="1"/>
              </p:cNvSpPr>
              <p:nvPr/>
            </p:nvSpPr>
            <p:spPr bwMode="auto">
              <a:xfrm>
                <a:off x="2992" y="213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1" name="Freeform 353"/>
              <p:cNvSpPr>
                <a:spLocks/>
              </p:cNvSpPr>
              <p:nvPr/>
            </p:nvSpPr>
            <p:spPr bwMode="auto">
              <a:xfrm>
                <a:off x="2992" y="2164"/>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2" name="Freeform 354"/>
              <p:cNvSpPr>
                <a:spLocks/>
              </p:cNvSpPr>
              <p:nvPr/>
            </p:nvSpPr>
            <p:spPr bwMode="auto">
              <a:xfrm>
                <a:off x="2982" y="212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3" name="Freeform 355"/>
              <p:cNvSpPr>
                <a:spLocks/>
              </p:cNvSpPr>
              <p:nvPr/>
            </p:nvSpPr>
            <p:spPr bwMode="auto">
              <a:xfrm>
                <a:off x="2982" y="2128"/>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4" name="Freeform 356"/>
              <p:cNvSpPr>
                <a:spLocks/>
              </p:cNvSpPr>
              <p:nvPr/>
            </p:nvSpPr>
            <p:spPr bwMode="auto">
              <a:xfrm>
                <a:off x="2982" y="2158"/>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5" name="Freeform 357"/>
              <p:cNvSpPr>
                <a:spLocks/>
              </p:cNvSpPr>
              <p:nvPr/>
            </p:nvSpPr>
            <p:spPr bwMode="auto">
              <a:xfrm>
                <a:off x="2970" y="2120"/>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6" name="Freeform 358"/>
              <p:cNvSpPr>
                <a:spLocks/>
              </p:cNvSpPr>
              <p:nvPr/>
            </p:nvSpPr>
            <p:spPr bwMode="auto">
              <a:xfrm>
                <a:off x="2970" y="212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7" name="Freeform 359"/>
              <p:cNvSpPr>
                <a:spLocks/>
              </p:cNvSpPr>
              <p:nvPr/>
            </p:nvSpPr>
            <p:spPr bwMode="auto">
              <a:xfrm>
                <a:off x="2970" y="21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8" name="Freeform 360"/>
              <p:cNvSpPr>
                <a:spLocks/>
              </p:cNvSpPr>
              <p:nvPr/>
            </p:nvSpPr>
            <p:spPr bwMode="auto">
              <a:xfrm>
                <a:off x="2960" y="21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59" name="Freeform 361"/>
              <p:cNvSpPr>
                <a:spLocks/>
              </p:cNvSpPr>
              <p:nvPr/>
            </p:nvSpPr>
            <p:spPr bwMode="auto">
              <a:xfrm>
                <a:off x="2960" y="21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0" name="Freeform 362"/>
              <p:cNvSpPr>
                <a:spLocks/>
              </p:cNvSpPr>
              <p:nvPr/>
            </p:nvSpPr>
            <p:spPr bwMode="auto">
              <a:xfrm>
                <a:off x="2960" y="214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1" name="Freeform 363"/>
              <p:cNvSpPr>
                <a:spLocks/>
              </p:cNvSpPr>
              <p:nvPr/>
            </p:nvSpPr>
            <p:spPr bwMode="auto">
              <a:xfrm>
                <a:off x="2948" y="210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2" name="Freeform 364"/>
              <p:cNvSpPr>
                <a:spLocks/>
              </p:cNvSpPr>
              <p:nvPr/>
            </p:nvSpPr>
            <p:spPr bwMode="auto">
              <a:xfrm>
                <a:off x="2948" y="21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3" name="Freeform 365"/>
              <p:cNvSpPr>
                <a:spLocks/>
              </p:cNvSpPr>
              <p:nvPr/>
            </p:nvSpPr>
            <p:spPr bwMode="auto">
              <a:xfrm>
                <a:off x="2948" y="213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4" name="Freeform 366"/>
              <p:cNvSpPr>
                <a:spLocks/>
              </p:cNvSpPr>
              <p:nvPr/>
            </p:nvSpPr>
            <p:spPr bwMode="auto">
              <a:xfrm>
                <a:off x="2938" y="2102"/>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5" name="Freeform 367"/>
              <p:cNvSpPr>
                <a:spLocks/>
              </p:cNvSpPr>
              <p:nvPr/>
            </p:nvSpPr>
            <p:spPr bwMode="auto">
              <a:xfrm>
                <a:off x="2938" y="210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6" name="Freeform 368"/>
              <p:cNvSpPr>
                <a:spLocks/>
              </p:cNvSpPr>
              <p:nvPr/>
            </p:nvSpPr>
            <p:spPr bwMode="auto">
              <a:xfrm>
                <a:off x="2938" y="21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7" name="Freeform 369"/>
              <p:cNvSpPr>
                <a:spLocks/>
              </p:cNvSpPr>
              <p:nvPr/>
            </p:nvSpPr>
            <p:spPr bwMode="auto">
              <a:xfrm>
                <a:off x="2928" y="20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8" name="Freeform 370"/>
              <p:cNvSpPr>
                <a:spLocks/>
              </p:cNvSpPr>
              <p:nvPr/>
            </p:nvSpPr>
            <p:spPr bwMode="auto">
              <a:xfrm>
                <a:off x="2928" y="20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69" name="Freeform 371"/>
              <p:cNvSpPr>
                <a:spLocks/>
              </p:cNvSpPr>
              <p:nvPr/>
            </p:nvSpPr>
            <p:spPr bwMode="auto">
              <a:xfrm>
                <a:off x="2928" y="212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0" name="Freeform 372"/>
              <p:cNvSpPr>
                <a:spLocks/>
              </p:cNvSpPr>
              <p:nvPr/>
            </p:nvSpPr>
            <p:spPr bwMode="auto">
              <a:xfrm>
                <a:off x="2916" y="209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1" name="Freeform 373"/>
              <p:cNvSpPr>
                <a:spLocks/>
              </p:cNvSpPr>
              <p:nvPr/>
            </p:nvSpPr>
            <p:spPr bwMode="auto">
              <a:xfrm>
                <a:off x="2916" y="209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2" name="Freeform 374"/>
              <p:cNvSpPr>
                <a:spLocks/>
              </p:cNvSpPr>
              <p:nvPr/>
            </p:nvSpPr>
            <p:spPr bwMode="auto">
              <a:xfrm>
                <a:off x="2916" y="212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3" name="Freeform 375"/>
              <p:cNvSpPr>
                <a:spLocks/>
              </p:cNvSpPr>
              <p:nvPr/>
            </p:nvSpPr>
            <p:spPr bwMode="auto">
              <a:xfrm>
                <a:off x="2754" y="1992"/>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4" name="Freeform 376"/>
              <p:cNvSpPr>
                <a:spLocks/>
              </p:cNvSpPr>
              <p:nvPr/>
            </p:nvSpPr>
            <p:spPr bwMode="auto">
              <a:xfrm>
                <a:off x="2768" y="2002"/>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5" name="Freeform 377"/>
              <p:cNvSpPr>
                <a:spLocks/>
              </p:cNvSpPr>
              <p:nvPr/>
            </p:nvSpPr>
            <p:spPr bwMode="auto">
              <a:xfrm>
                <a:off x="2752" y="1994"/>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6" name="Freeform 378"/>
              <p:cNvSpPr>
                <a:spLocks/>
              </p:cNvSpPr>
              <p:nvPr/>
            </p:nvSpPr>
            <p:spPr bwMode="auto">
              <a:xfrm>
                <a:off x="2752" y="1996"/>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7" name="Freeform 379"/>
              <p:cNvSpPr>
                <a:spLocks/>
              </p:cNvSpPr>
              <p:nvPr/>
            </p:nvSpPr>
            <p:spPr bwMode="auto">
              <a:xfrm>
                <a:off x="3050" y="1898"/>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8" name="Freeform 380"/>
              <p:cNvSpPr>
                <a:spLocks/>
              </p:cNvSpPr>
              <p:nvPr/>
            </p:nvSpPr>
            <p:spPr bwMode="auto">
              <a:xfrm>
                <a:off x="2752" y="1726"/>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79" name="Freeform 381"/>
              <p:cNvSpPr>
                <a:spLocks/>
              </p:cNvSpPr>
              <p:nvPr/>
            </p:nvSpPr>
            <p:spPr bwMode="auto">
              <a:xfrm>
                <a:off x="2752" y="1924"/>
                <a:ext cx="298" cy="216"/>
              </a:xfrm>
              <a:custGeom>
                <a:avLst/>
                <a:gdLst>
                  <a:gd name="T0" fmla="*/ 298 w 298"/>
                  <a:gd name="T1" fmla="*/ 172 h 216"/>
                  <a:gd name="T2" fmla="*/ 298 w 298"/>
                  <a:gd name="T3" fmla="*/ 216 h 216"/>
                  <a:gd name="T4" fmla="*/ 0 w 298"/>
                  <a:gd name="T5" fmla="*/ 46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0" name="Freeform 382"/>
              <p:cNvSpPr>
                <a:spLocks/>
              </p:cNvSpPr>
              <p:nvPr/>
            </p:nvSpPr>
            <p:spPr bwMode="auto">
              <a:xfrm>
                <a:off x="2774" y="1944"/>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1" name="Freeform 383"/>
              <p:cNvSpPr>
                <a:spLocks/>
              </p:cNvSpPr>
              <p:nvPr/>
            </p:nvSpPr>
            <p:spPr bwMode="auto">
              <a:xfrm>
                <a:off x="2774" y="1944"/>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2" name="Freeform 384"/>
              <p:cNvSpPr>
                <a:spLocks/>
              </p:cNvSpPr>
              <p:nvPr/>
            </p:nvSpPr>
            <p:spPr bwMode="auto">
              <a:xfrm>
                <a:off x="2774" y="1958"/>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3" name="Freeform 385"/>
              <p:cNvSpPr>
                <a:spLocks/>
              </p:cNvSpPr>
              <p:nvPr/>
            </p:nvSpPr>
            <p:spPr bwMode="auto">
              <a:xfrm>
                <a:off x="3034" y="2096"/>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4" name="Freeform 386"/>
              <p:cNvSpPr>
                <a:spLocks/>
              </p:cNvSpPr>
              <p:nvPr/>
            </p:nvSpPr>
            <p:spPr bwMode="auto">
              <a:xfrm>
                <a:off x="3034" y="2096"/>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5" name="Freeform 387"/>
              <p:cNvSpPr>
                <a:spLocks/>
              </p:cNvSpPr>
              <p:nvPr/>
            </p:nvSpPr>
            <p:spPr bwMode="auto">
              <a:xfrm>
                <a:off x="3034" y="212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6" name="Freeform 388"/>
              <p:cNvSpPr>
                <a:spLocks/>
              </p:cNvSpPr>
              <p:nvPr/>
            </p:nvSpPr>
            <p:spPr bwMode="auto">
              <a:xfrm>
                <a:off x="3024" y="209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7" name="Rectangle 389"/>
              <p:cNvSpPr>
                <a:spLocks noChangeArrowheads="1"/>
              </p:cNvSpPr>
              <p:nvPr/>
            </p:nvSpPr>
            <p:spPr bwMode="auto">
              <a:xfrm>
                <a:off x="3024" y="20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8" name="Freeform 390"/>
              <p:cNvSpPr>
                <a:spLocks/>
              </p:cNvSpPr>
              <p:nvPr/>
            </p:nvSpPr>
            <p:spPr bwMode="auto">
              <a:xfrm>
                <a:off x="3024" y="21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89" name="Freeform 391"/>
              <p:cNvSpPr>
                <a:spLocks/>
              </p:cNvSpPr>
              <p:nvPr/>
            </p:nvSpPr>
            <p:spPr bwMode="auto">
              <a:xfrm>
                <a:off x="3014" y="208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0" name="Rectangle 392"/>
              <p:cNvSpPr>
                <a:spLocks noChangeArrowheads="1"/>
              </p:cNvSpPr>
              <p:nvPr/>
            </p:nvSpPr>
            <p:spPr bwMode="auto">
              <a:xfrm>
                <a:off x="3014" y="20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1" name="Freeform 393"/>
              <p:cNvSpPr>
                <a:spLocks/>
              </p:cNvSpPr>
              <p:nvPr/>
            </p:nvSpPr>
            <p:spPr bwMode="auto">
              <a:xfrm>
                <a:off x="3014" y="211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2" name="Freeform 394"/>
              <p:cNvSpPr>
                <a:spLocks/>
              </p:cNvSpPr>
              <p:nvPr/>
            </p:nvSpPr>
            <p:spPr bwMode="auto">
              <a:xfrm>
                <a:off x="3002" y="20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3" name="Freeform 395"/>
              <p:cNvSpPr>
                <a:spLocks/>
              </p:cNvSpPr>
              <p:nvPr/>
            </p:nvSpPr>
            <p:spPr bwMode="auto">
              <a:xfrm>
                <a:off x="3002" y="20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4" name="Freeform 396"/>
              <p:cNvSpPr>
                <a:spLocks/>
              </p:cNvSpPr>
              <p:nvPr/>
            </p:nvSpPr>
            <p:spPr bwMode="auto">
              <a:xfrm>
                <a:off x="3002" y="210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5" name="Freeform 397"/>
              <p:cNvSpPr>
                <a:spLocks/>
              </p:cNvSpPr>
              <p:nvPr/>
            </p:nvSpPr>
            <p:spPr bwMode="auto">
              <a:xfrm>
                <a:off x="2992" y="20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6" name="Freeform 398"/>
              <p:cNvSpPr>
                <a:spLocks/>
              </p:cNvSpPr>
              <p:nvPr/>
            </p:nvSpPr>
            <p:spPr bwMode="auto">
              <a:xfrm>
                <a:off x="2992" y="20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7" name="Freeform 399"/>
              <p:cNvSpPr>
                <a:spLocks/>
              </p:cNvSpPr>
              <p:nvPr/>
            </p:nvSpPr>
            <p:spPr bwMode="auto">
              <a:xfrm>
                <a:off x="2992" y="21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8" name="Freeform 400"/>
              <p:cNvSpPr>
                <a:spLocks/>
              </p:cNvSpPr>
              <p:nvPr/>
            </p:nvSpPr>
            <p:spPr bwMode="auto">
              <a:xfrm>
                <a:off x="2982" y="20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099" name="Freeform 401"/>
              <p:cNvSpPr>
                <a:spLocks/>
              </p:cNvSpPr>
              <p:nvPr/>
            </p:nvSpPr>
            <p:spPr bwMode="auto">
              <a:xfrm>
                <a:off x="2982" y="2064"/>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00" name="Freeform 402"/>
              <p:cNvSpPr>
                <a:spLocks/>
              </p:cNvSpPr>
              <p:nvPr/>
            </p:nvSpPr>
            <p:spPr bwMode="auto">
              <a:xfrm>
                <a:off x="2982" y="2094"/>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01" name="Freeform 403"/>
              <p:cNvSpPr>
                <a:spLocks/>
              </p:cNvSpPr>
              <p:nvPr/>
            </p:nvSpPr>
            <p:spPr bwMode="auto">
              <a:xfrm>
                <a:off x="2970" y="20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02" name="Freeform 404"/>
              <p:cNvSpPr>
                <a:spLocks/>
              </p:cNvSpPr>
              <p:nvPr/>
            </p:nvSpPr>
            <p:spPr bwMode="auto">
              <a:xfrm>
                <a:off x="2970" y="205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03" name="Freeform 405"/>
              <p:cNvSpPr>
                <a:spLocks/>
              </p:cNvSpPr>
              <p:nvPr/>
            </p:nvSpPr>
            <p:spPr bwMode="auto">
              <a:xfrm>
                <a:off x="2970" y="20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04" name="Freeform 406"/>
              <p:cNvSpPr>
                <a:spLocks/>
              </p:cNvSpPr>
              <p:nvPr/>
            </p:nvSpPr>
            <p:spPr bwMode="auto">
              <a:xfrm>
                <a:off x="2960" y="20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105" name="Freeform 407"/>
              <p:cNvSpPr>
                <a:spLocks/>
              </p:cNvSpPr>
              <p:nvPr/>
            </p:nvSpPr>
            <p:spPr bwMode="auto">
              <a:xfrm>
                <a:off x="2960" y="20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sp>
          <p:nvSpPr>
            <p:cNvPr id="1879" name="Freeform 409"/>
            <p:cNvSpPr>
              <a:spLocks/>
            </p:cNvSpPr>
            <p:nvPr/>
          </p:nvSpPr>
          <p:spPr bwMode="auto">
            <a:xfrm>
              <a:off x="4945898" y="5067430"/>
              <a:ext cx="5457" cy="5852"/>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0" name="Freeform 410"/>
            <p:cNvSpPr>
              <a:spLocks/>
            </p:cNvSpPr>
            <p:nvPr/>
          </p:nvSpPr>
          <p:spPr bwMode="auto">
            <a:xfrm>
              <a:off x="4934984" y="5032321"/>
              <a:ext cx="7276" cy="35109"/>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1" name="Freeform 411"/>
            <p:cNvSpPr>
              <a:spLocks/>
            </p:cNvSpPr>
            <p:nvPr/>
          </p:nvSpPr>
          <p:spPr bwMode="auto">
            <a:xfrm>
              <a:off x="4934984" y="5032321"/>
              <a:ext cx="1819" cy="31208"/>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2" name="Freeform 412"/>
            <p:cNvSpPr>
              <a:spLocks/>
            </p:cNvSpPr>
            <p:nvPr/>
          </p:nvSpPr>
          <p:spPr bwMode="auto">
            <a:xfrm>
              <a:off x="4934984" y="5061578"/>
              <a:ext cx="7276" cy="5852"/>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3" name="Freeform 413"/>
            <p:cNvSpPr>
              <a:spLocks/>
            </p:cNvSpPr>
            <p:nvPr/>
          </p:nvSpPr>
          <p:spPr bwMode="auto">
            <a:xfrm>
              <a:off x="4925888" y="5026469"/>
              <a:ext cx="7276" cy="35109"/>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4" name="Freeform 414"/>
            <p:cNvSpPr>
              <a:spLocks/>
            </p:cNvSpPr>
            <p:nvPr/>
          </p:nvSpPr>
          <p:spPr bwMode="auto">
            <a:xfrm>
              <a:off x="4925888" y="5026469"/>
              <a:ext cx="1819" cy="31208"/>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5" name="Freeform 415"/>
            <p:cNvSpPr>
              <a:spLocks/>
            </p:cNvSpPr>
            <p:nvPr/>
          </p:nvSpPr>
          <p:spPr bwMode="auto">
            <a:xfrm>
              <a:off x="4925888" y="5055727"/>
              <a:ext cx="5457" cy="5852"/>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6" name="Freeform 416"/>
            <p:cNvSpPr>
              <a:spLocks/>
            </p:cNvSpPr>
            <p:nvPr/>
          </p:nvSpPr>
          <p:spPr bwMode="auto">
            <a:xfrm>
              <a:off x="4916793" y="5020618"/>
              <a:ext cx="5457" cy="33159"/>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7" name="Rectangle 417"/>
            <p:cNvSpPr>
              <a:spLocks noChangeArrowheads="1"/>
            </p:cNvSpPr>
            <p:nvPr/>
          </p:nvSpPr>
          <p:spPr bwMode="auto">
            <a:xfrm>
              <a:off x="4916793" y="5020618"/>
              <a:ext cx="1819" cy="2925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8" name="Freeform 418"/>
            <p:cNvSpPr>
              <a:spLocks/>
            </p:cNvSpPr>
            <p:nvPr/>
          </p:nvSpPr>
          <p:spPr bwMode="auto">
            <a:xfrm>
              <a:off x="4916793" y="5049875"/>
              <a:ext cx="5457" cy="3901"/>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89" name="Freeform 419"/>
            <p:cNvSpPr>
              <a:spLocks/>
            </p:cNvSpPr>
            <p:nvPr/>
          </p:nvSpPr>
          <p:spPr bwMode="auto">
            <a:xfrm>
              <a:off x="4905878" y="5014766"/>
              <a:ext cx="7276" cy="33159"/>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0" name="Rectangle 420"/>
            <p:cNvSpPr>
              <a:spLocks noChangeArrowheads="1"/>
            </p:cNvSpPr>
            <p:nvPr/>
          </p:nvSpPr>
          <p:spPr bwMode="auto">
            <a:xfrm>
              <a:off x="4905878" y="5014766"/>
              <a:ext cx="1819" cy="2925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1" name="Freeform 421"/>
            <p:cNvSpPr>
              <a:spLocks/>
            </p:cNvSpPr>
            <p:nvPr/>
          </p:nvSpPr>
          <p:spPr bwMode="auto">
            <a:xfrm>
              <a:off x="4905878" y="5044024"/>
              <a:ext cx="7276" cy="3901"/>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2" name="Freeform 422"/>
            <p:cNvSpPr>
              <a:spLocks/>
            </p:cNvSpPr>
            <p:nvPr/>
          </p:nvSpPr>
          <p:spPr bwMode="auto">
            <a:xfrm>
              <a:off x="4758531" y="4919191"/>
              <a:ext cx="16372" cy="21456"/>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3" name="Freeform 423"/>
            <p:cNvSpPr>
              <a:spLocks/>
            </p:cNvSpPr>
            <p:nvPr/>
          </p:nvSpPr>
          <p:spPr bwMode="auto">
            <a:xfrm>
              <a:off x="4771265" y="4928944"/>
              <a:ext cx="1819" cy="9753"/>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4" name="Freeform 424"/>
            <p:cNvSpPr>
              <a:spLocks/>
            </p:cNvSpPr>
            <p:nvPr/>
          </p:nvSpPr>
          <p:spPr bwMode="auto">
            <a:xfrm>
              <a:off x="4756712" y="4919191"/>
              <a:ext cx="16372" cy="11703"/>
            </a:xfrm>
            <a:custGeom>
              <a:avLst/>
              <a:gdLst>
                <a:gd name="T0" fmla="*/ 0 w 18"/>
                <a:gd name="T1" fmla="*/ 2 h 12"/>
                <a:gd name="T2" fmla="*/ 4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4"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5" name="Freeform 425"/>
            <p:cNvSpPr>
              <a:spLocks/>
            </p:cNvSpPr>
            <p:nvPr/>
          </p:nvSpPr>
          <p:spPr bwMode="auto">
            <a:xfrm>
              <a:off x="4756712" y="4921142"/>
              <a:ext cx="14553" cy="17555"/>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6" name="Freeform 426"/>
            <p:cNvSpPr>
              <a:spLocks/>
            </p:cNvSpPr>
            <p:nvPr/>
          </p:nvSpPr>
          <p:spPr bwMode="auto">
            <a:xfrm>
              <a:off x="5011386" y="4788507"/>
              <a:ext cx="338352" cy="908939"/>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7" name="Freeform 427"/>
            <p:cNvSpPr>
              <a:spLocks/>
            </p:cNvSpPr>
            <p:nvPr/>
          </p:nvSpPr>
          <p:spPr bwMode="auto">
            <a:xfrm>
              <a:off x="5011386" y="4997212"/>
              <a:ext cx="3638" cy="700234"/>
            </a:xfrm>
            <a:custGeom>
              <a:avLst/>
              <a:gdLst>
                <a:gd name="T0" fmla="*/ 0 w 4"/>
                <a:gd name="T1" fmla="*/ 2 h 718"/>
                <a:gd name="T2" fmla="*/ 4 w 4"/>
                <a:gd name="T3" fmla="*/ 0 h 718"/>
                <a:gd name="T4" fmla="*/ 4 w 4"/>
                <a:gd name="T5" fmla="*/ 716 h 718"/>
                <a:gd name="T6" fmla="*/ 0 w 4"/>
                <a:gd name="T7" fmla="*/ 718 h 718"/>
                <a:gd name="T8" fmla="*/ 0 w 4"/>
                <a:gd name="T9" fmla="*/ 2 h 718"/>
              </a:gdLst>
              <a:ahLst/>
              <a:cxnLst>
                <a:cxn ang="0">
                  <a:pos x="T0" y="T1"/>
                </a:cxn>
                <a:cxn ang="0">
                  <a:pos x="T2" y="T3"/>
                </a:cxn>
                <a:cxn ang="0">
                  <a:pos x="T4" y="T5"/>
                </a:cxn>
                <a:cxn ang="0">
                  <a:pos x="T6" y="T7"/>
                </a:cxn>
                <a:cxn ang="0">
                  <a:pos x="T8" y="T9"/>
                </a:cxn>
              </a:cxnLst>
              <a:rect l="0" t="0" r="r" b="b"/>
              <a:pathLst>
                <a:path w="4" h="718">
                  <a:moveTo>
                    <a:pt x="0" y="2"/>
                  </a:moveTo>
                  <a:lnTo>
                    <a:pt x="4" y="0"/>
                  </a:lnTo>
                  <a:lnTo>
                    <a:pt x="4" y="716"/>
                  </a:lnTo>
                  <a:lnTo>
                    <a:pt x="0" y="718"/>
                  </a:lnTo>
                  <a:lnTo>
                    <a:pt x="0" y="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8" name="Freeform 428"/>
            <p:cNvSpPr>
              <a:spLocks/>
            </p:cNvSpPr>
            <p:nvPr/>
          </p:nvSpPr>
          <p:spPr bwMode="auto">
            <a:xfrm>
              <a:off x="4745798" y="4868478"/>
              <a:ext cx="9095" cy="624164"/>
            </a:xfrm>
            <a:custGeom>
              <a:avLst/>
              <a:gdLst>
                <a:gd name="T0" fmla="*/ 0 w 10"/>
                <a:gd name="T1" fmla="*/ 6 h 640"/>
                <a:gd name="T2" fmla="*/ 10 w 10"/>
                <a:gd name="T3" fmla="*/ 0 h 640"/>
                <a:gd name="T4" fmla="*/ 10 w 10"/>
                <a:gd name="T5" fmla="*/ 632 h 640"/>
                <a:gd name="T6" fmla="*/ 0 w 10"/>
                <a:gd name="T7" fmla="*/ 640 h 640"/>
                <a:gd name="T8" fmla="*/ 0 w 10"/>
                <a:gd name="T9" fmla="*/ 6 h 640"/>
              </a:gdLst>
              <a:ahLst/>
              <a:cxnLst>
                <a:cxn ang="0">
                  <a:pos x="T0" y="T1"/>
                </a:cxn>
                <a:cxn ang="0">
                  <a:pos x="T2" y="T3"/>
                </a:cxn>
                <a:cxn ang="0">
                  <a:pos x="T4" y="T5"/>
                </a:cxn>
                <a:cxn ang="0">
                  <a:pos x="T6" y="T7"/>
                </a:cxn>
                <a:cxn ang="0">
                  <a:pos x="T8" y="T9"/>
                </a:cxn>
              </a:cxnLst>
              <a:rect l="0" t="0" r="r" b="b"/>
              <a:pathLst>
                <a:path w="10" h="640">
                  <a:moveTo>
                    <a:pt x="0" y="6"/>
                  </a:moveTo>
                  <a:lnTo>
                    <a:pt x="10" y="0"/>
                  </a:lnTo>
                  <a:lnTo>
                    <a:pt x="10" y="632"/>
                  </a:lnTo>
                  <a:lnTo>
                    <a:pt x="0" y="64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899" name="Freeform 429"/>
            <p:cNvSpPr>
              <a:spLocks/>
            </p:cNvSpPr>
            <p:nvPr/>
          </p:nvSpPr>
          <p:spPr bwMode="auto">
            <a:xfrm>
              <a:off x="4696682" y="4593456"/>
              <a:ext cx="653056" cy="405706"/>
            </a:xfrm>
            <a:custGeom>
              <a:avLst/>
              <a:gdLst>
                <a:gd name="T0" fmla="*/ 0 w 718"/>
                <a:gd name="T1" fmla="*/ 216 h 416"/>
                <a:gd name="T2" fmla="*/ 372 w 718"/>
                <a:gd name="T3" fmla="*/ 0 h 416"/>
                <a:gd name="T4" fmla="*/ 718 w 718"/>
                <a:gd name="T5" fmla="*/ 200 h 416"/>
                <a:gd name="T6" fmla="*/ 346 w 718"/>
                <a:gd name="T7" fmla="*/ 416 h 416"/>
                <a:gd name="T8" fmla="*/ 0 w 718"/>
                <a:gd name="T9" fmla="*/ 216 h 416"/>
              </a:gdLst>
              <a:ahLst/>
              <a:cxnLst>
                <a:cxn ang="0">
                  <a:pos x="T0" y="T1"/>
                </a:cxn>
                <a:cxn ang="0">
                  <a:pos x="T2" y="T3"/>
                </a:cxn>
                <a:cxn ang="0">
                  <a:pos x="T4" y="T5"/>
                </a:cxn>
                <a:cxn ang="0">
                  <a:pos x="T6" y="T7"/>
                </a:cxn>
                <a:cxn ang="0">
                  <a:pos x="T8" y="T9"/>
                </a:cxn>
              </a:cxnLst>
              <a:rect l="0" t="0" r="r" b="b"/>
              <a:pathLst>
                <a:path w="718" h="416">
                  <a:moveTo>
                    <a:pt x="0" y="216"/>
                  </a:moveTo>
                  <a:lnTo>
                    <a:pt x="372" y="0"/>
                  </a:lnTo>
                  <a:lnTo>
                    <a:pt x="718" y="200"/>
                  </a:lnTo>
                  <a:lnTo>
                    <a:pt x="346" y="416"/>
                  </a:lnTo>
                  <a:lnTo>
                    <a:pt x="0" y="21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00" name="Freeform 430"/>
            <p:cNvSpPr>
              <a:spLocks/>
            </p:cNvSpPr>
            <p:nvPr/>
          </p:nvSpPr>
          <p:spPr bwMode="auto">
            <a:xfrm>
              <a:off x="4696682" y="4802160"/>
              <a:ext cx="318342" cy="197002"/>
            </a:xfrm>
            <a:custGeom>
              <a:avLst/>
              <a:gdLst>
                <a:gd name="T0" fmla="*/ 0 w 350"/>
                <a:gd name="T1" fmla="*/ 2 h 202"/>
                <a:gd name="T2" fmla="*/ 6 w 350"/>
                <a:gd name="T3" fmla="*/ 0 h 202"/>
                <a:gd name="T4" fmla="*/ 350 w 350"/>
                <a:gd name="T5" fmla="*/ 200 h 202"/>
                <a:gd name="T6" fmla="*/ 346 w 350"/>
                <a:gd name="T7" fmla="*/ 202 h 202"/>
                <a:gd name="T8" fmla="*/ 0 w 350"/>
                <a:gd name="T9" fmla="*/ 2 h 202"/>
              </a:gdLst>
              <a:ahLst/>
              <a:cxnLst>
                <a:cxn ang="0">
                  <a:pos x="T0" y="T1"/>
                </a:cxn>
                <a:cxn ang="0">
                  <a:pos x="T2" y="T3"/>
                </a:cxn>
                <a:cxn ang="0">
                  <a:pos x="T4" y="T5"/>
                </a:cxn>
                <a:cxn ang="0">
                  <a:pos x="T6" y="T7"/>
                </a:cxn>
                <a:cxn ang="0">
                  <a:pos x="T8" y="T9"/>
                </a:cxn>
              </a:cxnLst>
              <a:rect l="0" t="0" r="r" b="b"/>
              <a:pathLst>
                <a:path w="350" h="202">
                  <a:moveTo>
                    <a:pt x="0" y="2"/>
                  </a:moveTo>
                  <a:lnTo>
                    <a:pt x="6" y="0"/>
                  </a:lnTo>
                  <a:lnTo>
                    <a:pt x="350" y="200"/>
                  </a:lnTo>
                  <a:lnTo>
                    <a:pt x="346" y="20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01" name="Freeform 431"/>
            <p:cNvSpPr>
              <a:spLocks/>
            </p:cNvSpPr>
            <p:nvPr/>
          </p:nvSpPr>
          <p:spPr bwMode="auto">
            <a:xfrm>
              <a:off x="4745798" y="5484840"/>
              <a:ext cx="211015" cy="132635"/>
            </a:xfrm>
            <a:custGeom>
              <a:avLst/>
              <a:gdLst>
                <a:gd name="T0" fmla="*/ 0 w 232"/>
                <a:gd name="T1" fmla="*/ 8 h 136"/>
                <a:gd name="T2" fmla="*/ 10 w 232"/>
                <a:gd name="T3" fmla="*/ 0 h 136"/>
                <a:gd name="T4" fmla="*/ 232 w 232"/>
                <a:gd name="T5" fmla="*/ 130 h 136"/>
                <a:gd name="T6" fmla="*/ 222 w 232"/>
                <a:gd name="T7" fmla="*/ 136 h 136"/>
                <a:gd name="T8" fmla="*/ 0 w 232"/>
                <a:gd name="T9" fmla="*/ 8 h 136"/>
              </a:gdLst>
              <a:ahLst/>
              <a:cxnLst>
                <a:cxn ang="0">
                  <a:pos x="T0" y="T1"/>
                </a:cxn>
                <a:cxn ang="0">
                  <a:pos x="T2" y="T3"/>
                </a:cxn>
                <a:cxn ang="0">
                  <a:pos x="T4" y="T5"/>
                </a:cxn>
                <a:cxn ang="0">
                  <a:pos x="T6" y="T7"/>
                </a:cxn>
                <a:cxn ang="0">
                  <a:pos x="T8" y="T9"/>
                </a:cxn>
              </a:cxnLst>
              <a:rect l="0" t="0" r="r" b="b"/>
              <a:pathLst>
                <a:path w="232" h="136">
                  <a:moveTo>
                    <a:pt x="0" y="8"/>
                  </a:moveTo>
                  <a:lnTo>
                    <a:pt x="10" y="0"/>
                  </a:lnTo>
                  <a:lnTo>
                    <a:pt x="232" y="130"/>
                  </a:lnTo>
                  <a:lnTo>
                    <a:pt x="222" y="136"/>
                  </a:lnTo>
                  <a:lnTo>
                    <a:pt x="0" y="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02" name="Freeform 432"/>
            <p:cNvSpPr>
              <a:spLocks noEditPoints="1"/>
            </p:cNvSpPr>
            <p:nvPr/>
          </p:nvSpPr>
          <p:spPr bwMode="auto">
            <a:xfrm>
              <a:off x="4696682" y="4804111"/>
              <a:ext cx="314704" cy="893334"/>
            </a:xfrm>
            <a:custGeom>
              <a:avLst/>
              <a:gdLst>
                <a:gd name="T0" fmla="*/ 0 w 346"/>
                <a:gd name="T1" fmla="*/ 0 h 916"/>
                <a:gd name="T2" fmla="*/ 0 w 346"/>
                <a:gd name="T3" fmla="*/ 716 h 916"/>
                <a:gd name="T4" fmla="*/ 346 w 346"/>
                <a:gd name="T5" fmla="*/ 916 h 916"/>
                <a:gd name="T6" fmla="*/ 346 w 346"/>
                <a:gd name="T7" fmla="*/ 200 h 916"/>
                <a:gd name="T8" fmla="*/ 0 w 346"/>
                <a:gd name="T9" fmla="*/ 0 h 916"/>
                <a:gd name="T10" fmla="*/ 276 w 346"/>
                <a:gd name="T11" fmla="*/ 834 h 916"/>
                <a:gd name="T12" fmla="*/ 54 w 346"/>
                <a:gd name="T13" fmla="*/ 706 h 916"/>
                <a:gd name="T14" fmla="*/ 54 w 346"/>
                <a:gd name="T15" fmla="*/ 72 h 916"/>
                <a:gd name="T16" fmla="*/ 276 w 346"/>
                <a:gd name="T17" fmla="*/ 200 h 916"/>
                <a:gd name="T18" fmla="*/ 276 w 346"/>
                <a:gd name="T19" fmla="*/ 834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916">
                  <a:moveTo>
                    <a:pt x="0" y="0"/>
                  </a:moveTo>
                  <a:lnTo>
                    <a:pt x="0" y="716"/>
                  </a:lnTo>
                  <a:lnTo>
                    <a:pt x="346" y="916"/>
                  </a:lnTo>
                  <a:lnTo>
                    <a:pt x="346" y="200"/>
                  </a:lnTo>
                  <a:lnTo>
                    <a:pt x="0" y="0"/>
                  </a:lnTo>
                  <a:close/>
                  <a:moveTo>
                    <a:pt x="276" y="834"/>
                  </a:moveTo>
                  <a:lnTo>
                    <a:pt x="54" y="706"/>
                  </a:lnTo>
                  <a:lnTo>
                    <a:pt x="54" y="72"/>
                  </a:lnTo>
                  <a:lnTo>
                    <a:pt x="276" y="200"/>
                  </a:lnTo>
                  <a:lnTo>
                    <a:pt x="276" y="8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03" name="Freeform 433"/>
            <p:cNvSpPr>
              <a:spLocks/>
            </p:cNvSpPr>
            <p:nvPr/>
          </p:nvSpPr>
          <p:spPr bwMode="auto">
            <a:xfrm>
              <a:off x="4814923" y="4887983"/>
              <a:ext cx="69126" cy="54614"/>
            </a:xfrm>
            <a:custGeom>
              <a:avLst/>
              <a:gdLst>
                <a:gd name="T0" fmla="*/ 76 w 76"/>
                <a:gd name="T1" fmla="*/ 44 h 56"/>
                <a:gd name="T2" fmla="*/ 76 w 76"/>
                <a:gd name="T3" fmla="*/ 56 h 56"/>
                <a:gd name="T4" fmla="*/ 0 w 76"/>
                <a:gd name="T5" fmla="*/ 12 h 56"/>
                <a:gd name="T6" fmla="*/ 0 w 76"/>
                <a:gd name="T7" fmla="*/ 0 h 56"/>
                <a:gd name="T8" fmla="*/ 76 w 76"/>
                <a:gd name="T9" fmla="*/ 44 h 56"/>
              </a:gdLst>
              <a:ahLst/>
              <a:cxnLst>
                <a:cxn ang="0">
                  <a:pos x="T0" y="T1"/>
                </a:cxn>
                <a:cxn ang="0">
                  <a:pos x="T2" y="T3"/>
                </a:cxn>
                <a:cxn ang="0">
                  <a:pos x="T4" y="T5"/>
                </a:cxn>
                <a:cxn ang="0">
                  <a:pos x="T6" y="T7"/>
                </a:cxn>
                <a:cxn ang="0">
                  <a:pos x="T8" y="T9"/>
                </a:cxn>
              </a:cxnLst>
              <a:rect l="0" t="0" r="r" b="b"/>
              <a:pathLst>
                <a:path w="76" h="56">
                  <a:moveTo>
                    <a:pt x="76" y="44"/>
                  </a:moveTo>
                  <a:lnTo>
                    <a:pt x="76" y="56"/>
                  </a:lnTo>
                  <a:lnTo>
                    <a:pt x="0" y="12"/>
                  </a:lnTo>
                  <a:lnTo>
                    <a:pt x="0" y="0"/>
                  </a:lnTo>
                  <a:lnTo>
                    <a:pt x="76" y="44"/>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04" name="Freeform 434"/>
            <p:cNvSpPr>
              <a:spLocks/>
            </p:cNvSpPr>
            <p:nvPr/>
          </p:nvSpPr>
          <p:spPr bwMode="auto">
            <a:xfrm>
              <a:off x="4814923" y="4886032"/>
              <a:ext cx="72764" cy="44862"/>
            </a:xfrm>
            <a:custGeom>
              <a:avLst/>
              <a:gdLst>
                <a:gd name="T0" fmla="*/ 0 w 80"/>
                <a:gd name="T1" fmla="*/ 2 h 46"/>
                <a:gd name="T2" fmla="*/ 4 w 80"/>
                <a:gd name="T3" fmla="*/ 0 h 46"/>
                <a:gd name="T4" fmla="*/ 80 w 80"/>
                <a:gd name="T5" fmla="*/ 44 h 46"/>
                <a:gd name="T6" fmla="*/ 76 w 80"/>
                <a:gd name="T7" fmla="*/ 46 h 46"/>
                <a:gd name="T8" fmla="*/ 0 w 80"/>
                <a:gd name="T9" fmla="*/ 2 h 46"/>
              </a:gdLst>
              <a:ahLst/>
              <a:cxnLst>
                <a:cxn ang="0">
                  <a:pos x="T0" y="T1"/>
                </a:cxn>
                <a:cxn ang="0">
                  <a:pos x="T2" y="T3"/>
                </a:cxn>
                <a:cxn ang="0">
                  <a:pos x="T4" y="T5"/>
                </a:cxn>
                <a:cxn ang="0">
                  <a:pos x="T6" y="T7"/>
                </a:cxn>
                <a:cxn ang="0">
                  <a:pos x="T8" y="T9"/>
                </a:cxn>
              </a:cxnLst>
              <a:rect l="0" t="0" r="r" b="b"/>
              <a:pathLst>
                <a:path w="80" h="46">
                  <a:moveTo>
                    <a:pt x="0" y="2"/>
                  </a:moveTo>
                  <a:lnTo>
                    <a:pt x="4" y="0"/>
                  </a:lnTo>
                  <a:lnTo>
                    <a:pt x="80" y="44"/>
                  </a:lnTo>
                  <a:lnTo>
                    <a:pt x="76" y="46"/>
                  </a:lnTo>
                  <a:lnTo>
                    <a:pt x="0" y="2"/>
                  </a:lnTo>
                  <a:close/>
                </a:path>
              </a:pathLst>
            </a:custGeom>
            <a:solidFill>
              <a:srgbClr val="FFD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1905" name="Freeform 435"/>
            <p:cNvSpPr>
              <a:spLocks/>
            </p:cNvSpPr>
            <p:nvPr/>
          </p:nvSpPr>
          <p:spPr bwMode="auto">
            <a:xfrm>
              <a:off x="4884049" y="4928944"/>
              <a:ext cx="3638" cy="13654"/>
            </a:xfrm>
            <a:custGeom>
              <a:avLst/>
              <a:gdLst>
                <a:gd name="T0" fmla="*/ 0 w 4"/>
                <a:gd name="T1" fmla="*/ 2 h 14"/>
                <a:gd name="T2" fmla="*/ 4 w 4"/>
                <a:gd name="T3" fmla="*/ 0 h 14"/>
                <a:gd name="T4" fmla="*/ 4 w 4"/>
                <a:gd name="T5" fmla="*/ 12 h 14"/>
                <a:gd name="T6" fmla="*/ 0 w 4"/>
                <a:gd name="T7" fmla="*/ 14 h 14"/>
                <a:gd name="T8" fmla="*/ 0 w 4"/>
                <a:gd name="T9" fmla="*/ 2 h 14"/>
              </a:gdLst>
              <a:ahLst/>
              <a:cxnLst>
                <a:cxn ang="0">
                  <a:pos x="T0" y="T1"/>
                </a:cxn>
                <a:cxn ang="0">
                  <a:pos x="T2" y="T3"/>
                </a:cxn>
                <a:cxn ang="0">
                  <a:pos x="T4" y="T5"/>
                </a:cxn>
                <a:cxn ang="0">
                  <a:pos x="T6" y="T7"/>
                </a:cxn>
                <a:cxn ang="0">
                  <a:pos x="T8" y="T9"/>
                </a:cxn>
              </a:cxnLst>
              <a:rect l="0" t="0" r="r" b="b"/>
              <a:pathLst>
                <a:path w="4" h="14">
                  <a:moveTo>
                    <a:pt x="0" y="2"/>
                  </a:moveTo>
                  <a:lnTo>
                    <a:pt x="4" y="0"/>
                  </a:lnTo>
                  <a:lnTo>
                    <a:pt x="4" y="12"/>
                  </a:lnTo>
                  <a:lnTo>
                    <a:pt x="0" y="14"/>
                  </a:lnTo>
                  <a:lnTo>
                    <a:pt x="0" y="2"/>
                  </a:lnTo>
                  <a:close/>
                </a:path>
              </a:pathLst>
            </a:custGeom>
            <a:solidFill>
              <a:srgbClr val="B38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nvGrpSpPr>
            <p:cNvPr id="2307" name="Group 207"/>
            <p:cNvGrpSpPr>
              <a:grpSpLocks/>
            </p:cNvGrpSpPr>
            <p:nvPr/>
          </p:nvGrpSpPr>
          <p:grpSpPr bwMode="auto">
            <a:xfrm>
              <a:off x="5061310" y="4572000"/>
              <a:ext cx="685800" cy="1143000"/>
              <a:chOff x="2668" y="1574"/>
              <a:chExt cx="754" cy="1172"/>
            </a:xfrm>
          </p:grpSpPr>
          <p:sp>
            <p:nvSpPr>
              <p:cNvPr id="2536" name="Freeform 7"/>
              <p:cNvSpPr>
                <a:spLocks/>
              </p:cNvSpPr>
              <p:nvPr/>
            </p:nvSpPr>
            <p:spPr bwMode="auto">
              <a:xfrm>
                <a:off x="2668" y="1574"/>
                <a:ext cx="754" cy="1172"/>
              </a:xfrm>
              <a:custGeom>
                <a:avLst/>
                <a:gdLst>
                  <a:gd name="T0" fmla="*/ 390 w 754"/>
                  <a:gd name="T1" fmla="*/ 0 h 1172"/>
                  <a:gd name="T2" fmla="*/ 0 w 754"/>
                  <a:gd name="T3" fmla="*/ 228 h 1172"/>
                  <a:gd name="T4" fmla="*/ 0 w 754"/>
                  <a:gd name="T5" fmla="*/ 964 h 1172"/>
                  <a:gd name="T6" fmla="*/ 360 w 754"/>
                  <a:gd name="T7" fmla="*/ 1172 h 1172"/>
                  <a:gd name="T8" fmla="*/ 364 w 754"/>
                  <a:gd name="T9" fmla="*/ 1172 h 1172"/>
                  <a:gd name="T10" fmla="*/ 364 w 754"/>
                  <a:gd name="T11" fmla="*/ 1172 h 1172"/>
                  <a:gd name="T12" fmla="*/ 368 w 754"/>
                  <a:gd name="T13" fmla="*/ 1172 h 1172"/>
                  <a:gd name="T14" fmla="*/ 376 w 754"/>
                  <a:gd name="T15" fmla="*/ 1168 h 1172"/>
                  <a:gd name="T16" fmla="*/ 432 w 754"/>
                  <a:gd name="T17" fmla="*/ 1136 h 1172"/>
                  <a:gd name="T18" fmla="*/ 754 w 754"/>
                  <a:gd name="T19" fmla="*/ 948 h 1172"/>
                  <a:gd name="T20" fmla="*/ 754 w 754"/>
                  <a:gd name="T21" fmla="*/ 212 h 1172"/>
                  <a:gd name="T22" fmla="*/ 390 w 754"/>
                  <a:gd name="T23"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4" h="1172">
                    <a:moveTo>
                      <a:pt x="390" y="0"/>
                    </a:moveTo>
                    <a:lnTo>
                      <a:pt x="0" y="228"/>
                    </a:lnTo>
                    <a:lnTo>
                      <a:pt x="0" y="964"/>
                    </a:lnTo>
                    <a:lnTo>
                      <a:pt x="360" y="1172"/>
                    </a:lnTo>
                    <a:lnTo>
                      <a:pt x="364" y="1172"/>
                    </a:lnTo>
                    <a:lnTo>
                      <a:pt x="364" y="1172"/>
                    </a:lnTo>
                    <a:lnTo>
                      <a:pt x="368" y="1172"/>
                    </a:lnTo>
                    <a:lnTo>
                      <a:pt x="376" y="1168"/>
                    </a:lnTo>
                    <a:lnTo>
                      <a:pt x="432" y="1136"/>
                    </a:lnTo>
                    <a:lnTo>
                      <a:pt x="754" y="948"/>
                    </a:lnTo>
                    <a:lnTo>
                      <a:pt x="754" y="212"/>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37" name="Freeform 8"/>
              <p:cNvSpPr>
                <a:spLocks/>
              </p:cNvSpPr>
              <p:nvPr/>
            </p:nvSpPr>
            <p:spPr bwMode="auto">
              <a:xfrm>
                <a:off x="2686" y="2312"/>
                <a:ext cx="718" cy="416"/>
              </a:xfrm>
              <a:custGeom>
                <a:avLst/>
                <a:gdLst>
                  <a:gd name="T0" fmla="*/ 0 w 718"/>
                  <a:gd name="T1" fmla="*/ 216 h 416"/>
                  <a:gd name="T2" fmla="*/ 372 w 718"/>
                  <a:gd name="T3" fmla="*/ 0 h 416"/>
                  <a:gd name="T4" fmla="*/ 718 w 718"/>
                  <a:gd name="T5" fmla="*/ 200 h 416"/>
                  <a:gd name="T6" fmla="*/ 346 w 718"/>
                  <a:gd name="T7" fmla="*/ 416 h 416"/>
                  <a:gd name="T8" fmla="*/ 0 w 718"/>
                  <a:gd name="T9" fmla="*/ 216 h 416"/>
                </a:gdLst>
                <a:ahLst/>
                <a:cxnLst>
                  <a:cxn ang="0">
                    <a:pos x="T0" y="T1"/>
                  </a:cxn>
                  <a:cxn ang="0">
                    <a:pos x="T2" y="T3"/>
                  </a:cxn>
                  <a:cxn ang="0">
                    <a:pos x="T4" y="T5"/>
                  </a:cxn>
                  <a:cxn ang="0">
                    <a:pos x="T6" y="T7"/>
                  </a:cxn>
                  <a:cxn ang="0">
                    <a:pos x="T8" y="T9"/>
                  </a:cxn>
                </a:cxnLst>
                <a:rect l="0" t="0" r="r" b="b"/>
                <a:pathLst>
                  <a:path w="718" h="416">
                    <a:moveTo>
                      <a:pt x="0" y="216"/>
                    </a:moveTo>
                    <a:lnTo>
                      <a:pt x="372" y="0"/>
                    </a:lnTo>
                    <a:lnTo>
                      <a:pt x="718" y="200"/>
                    </a:lnTo>
                    <a:lnTo>
                      <a:pt x="346" y="416"/>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38" name="Freeform 9"/>
              <p:cNvSpPr>
                <a:spLocks/>
              </p:cNvSpPr>
              <p:nvPr/>
            </p:nvSpPr>
            <p:spPr bwMode="auto">
              <a:xfrm>
                <a:off x="2686" y="1596"/>
                <a:ext cx="372" cy="932"/>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39" name="Freeform 10"/>
              <p:cNvSpPr>
                <a:spLocks/>
              </p:cNvSpPr>
              <p:nvPr/>
            </p:nvSpPr>
            <p:spPr bwMode="auto">
              <a:xfrm>
                <a:off x="3050" y="2400"/>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0" name="Freeform 11"/>
              <p:cNvSpPr>
                <a:spLocks/>
              </p:cNvSpPr>
              <p:nvPr/>
            </p:nvSpPr>
            <p:spPr bwMode="auto">
              <a:xfrm>
                <a:off x="2752" y="2228"/>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1" name="Freeform 12"/>
              <p:cNvSpPr>
                <a:spLocks/>
              </p:cNvSpPr>
              <p:nvPr/>
            </p:nvSpPr>
            <p:spPr bwMode="auto">
              <a:xfrm>
                <a:off x="2752" y="2426"/>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2" name="Freeform 13"/>
              <p:cNvSpPr>
                <a:spLocks/>
              </p:cNvSpPr>
              <p:nvPr/>
            </p:nvSpPr>
            <p:spPr bwMode="auto">
              <a:xfrm>
                <a:off x="2774" y="2446"/>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3" name="Freeform 14"/>
              <p:cNvSpPr>
                <a:spLocks/>
              </p:cNvSpPr>
              <p:nvPr/>
            </p:nvSpPr>
            <p:spPr bwMode="auto">
              <a:xfrm>
                <a:off x="2774" y="2446"/>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4" name="Freeform 15"/>
              <p:cNvSpPr>
                <a:spLocks/>
              </p:cNvSpPr>
              <p:nvPr/>
            </p:nvSpPr>
            <p:spPr bwMode="auto">
              <a:xfrm>
                <a:off x="2774" y="2460"/>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5" name="Freeform 16"/>
              <p:cNvSpPr>
                <a:spLocks/>
              </p:cNvSpPr>
              <p:nvPr/>
            </p:nvSpPr>
            <p:spPr bwMode="auto">
              <a:xfrm>
                <a:off x="3034" y="2598"/>
                <a:ext cx="8" cy="34"/>
              </a:xfrm>
              <a:custGeom>
                <a:avLst/>
                <a:gdLst>
                  <a:gd name="T0" fmla="*/ 0 w 8"/>
                  <a:gd name="T1" fmla="*/ 30 h 34"/>
                  <a:gd name="T2" fmla="*/ 2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2"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6" name="Freeform 17"/>
              <p:cNvSpPr>
                <a:spLocks/>
              </p:cNvSpPr>
              <p:nvPr/>
            </p:nvSpPr>
            <p:spPr bwMode="auto">
              <a:xfrm>
                <a:off x="3034" y="2598"/>
                <a:ext cx="2" cy="30"/>
              </a:xfrm>
              <a:custGeom>
                <a:avLst/>
                <a:gdLst>
                  <a:gd name="T0" fmla="*/ 0 w 2"/>
                  <a:gd name="T1" fmla="*/ 30 h 30"/>
                  <a:gd name="T2" fmla="*/ 2 w 2"/>
                  <a:gd name="T3" fmla="*/ 30 h 30"/>
                  <a:gd name="T4" fmla="*/ 2 w 2"/>
                  <a:gd name="T5" fmla="*/ 0 h 30"/>
                  <a:gd name="T6" fmla="*/ 2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2" y="30"/>
                    </a:lnTo>
                    <a:lnTo>
                      <a:pt x="2" y="0"/>
                    </a:lnTo>
                    <a:lnTo>
                      <a:pt x="2"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7" name="Freeform 18"/>
              <p:cNvSpPr>
                <a:spLocks/>
              </p:cNvSpPr>
              <p:nvPr/>
            </p:nvSpPr>
            <p:spPr bwMode="auto">
              <a:xfrm>
                <a:off x="3034" y="262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8" name="Freeform 19"/>
              <p:cNvSpPr>
                <a:spLocks/>
              </p:cNvSpPr>
              <p:nvPr/>
            </p:nvSpPr>
            <p:spPr bwMode="auto">
              <a:xfrm>
                <a:off x="3024" y="2590"/>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49" name="Freeform 20"/>
              <p:cNvSpPr>
                <a:spLocks/>
              </p:cNvSpPr>
              <p:nvPr/>
            </p:nvSpPr>
            <p:spPr bwMode="auto">
              <a:xfrm>
                <a:off x="3024" y="259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0" name="Freeform 21"/>
              <p:cNvSpPr>
                <a:spLocks/>
              </p:cNvSpPr>
              <p:nvPr/>
            </p:nvSpPr>
            <p:spPr bwMode="auto">
              <a:xfrm>
                <a:off x="3024" y="262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1" name="Freeform 22"/>
              <p:cNvSpPr>
                <a:spLocks/>
              </p:cNvSpPr>
              <p:nvPr/>
            </p:nvSpPr>
            <p:spPr bwMode="auto">
              <a:xfrm>
                <a:off x="3014" y="25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2" name="Freeform 23"/>
              <p:cNvSpPr>
                <a:spLocks/>
              </p:cNvSpPr>
              <p:nvPr/>
            </p:nvSpPr>
            <p:spPr bwMode="auto">
              <a:xfrm>
                <a:off x="3014" y="258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3" name="Freeform 24"/>
              <p:cNvSpPr>
                <a:spLocks/>
              </p:cNvSpPr>
              <p:nvPr/>
            </p:nvSpPr>
            <p:spPr bwMode="auto">
              <a:xfrm>
                <a:off x="3014" y="261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4" name="Freeform 25"/>
              <p:cNvSpPr>
                <a:spLocks/>
              </p:cNvSpPr>
              <p:nvPr/>
            </p:nvSpPr>
            <p:spPr bwMode="auto">
              <a:xfrm>
                <a:off x="3002" y="25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5" name="Freeform 26"/>
              <p:cNvSpPr>
                <a:spLocks/>
              </p:cNvSpPr>
              <p:nvPr/>
            </p:nvSpPr>
            <p:spPr bwMode="auto">
              <a:xfrm>
                <a:off x="3002" y="25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6" name="Freeform 27"/>
              <p:cNvSpPr>
                <a:spLocks/>
              </p:cNvSpPr>
              <p:nvPr/>
            </p:nvSpPr>
            <p:spPr bwMode="auto">
              <a:xfrm>
                <a:off x="3002" y="260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7" name="Freeform 28"/>
              <p:cNvSpPr>
                <a:spLocks/>
              </p:cNvSpPr>
              <p:nvPr/>
            </p:nvSpPr>
            <p:spPr bwMode="auto">
              <a:xfrm>
                <a:off x="2992" y="257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8" name="Freeform 29"/>
              <p:cNvSpPr>
                <a:spLocks/>
              </p:cNvSpPr>
              <p:nvPr/>
            </p:nvSpPr>
            <p:spPr bwMode="auto">
              <a:xfrm>
                <a:off x="2992" y="257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59" name="Freeform 30"/>
              <p:cNvSpPr>
                <a:spLocks/>
              </p:cNvSpPr>
              <p:nvPr/>
            </p:nvSpPr>
            <p:spPr bwMode="auto">
              <a:xfrm>
                <a:off x="2992" y="260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0" name="Freeform 31"/>
              <p:cNvSpPr>
                <a:spLocks/>
              </p:cNvSpPr>
              <p:nvPr/>
            </p:nvSpPr>
            <p:spPr bwMode="auto">
              <a:xfrm>
                <a:off x="2982" y="256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1" name="Freeform 32"/>
              <p:cNvSpPr>
                <a:spLocks/>
              </p:cNvSpPr>
              <p:nvPr/>
            </p:nvSpPr>
            <p:spPr bwMode="auto">
              <a:xfrm>
                <a:off x="2982" y="2566"/>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2" name="Freeform 33"/>
              <p:cNvSpPr>
                <a:spLocks/>
              </p:cNvSpPr>
              <p:nvPr/>
            </p:nvSpPr>
            <p:spPr bwMode="auto">
              <a:xfrm>
                <a:off x="2982" y="2596"/>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3" name="Freeform 34"/>
              <p:cNvSpPr>
                <a:spLocks/>
              </p:cNvSpPr>
              <p:nvPr/>
            </p:nvSpPr>
            <p:spPr bwMode="auto">
              <a:xfrm>
                <a:off x="2970" y="256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4" name="Freeform 35"/>
              <p:cNvSpPr>
                <a:spLocks/>
              </p:cNvSpPr>
              <p:nvPr/>
            </p:nvSpPr>
            <p:spPr bwMode="auto">
              <a:xfrm>
                <a:off x="2970" y="256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5" name="Freeform 36"/>
              <p:cNvSpPr>
                <a:spLocks/>
              </p:cNvSpPr>
              <p:nvPr/>
            </p:nvSpPr>
            <p:spPr bwMode="auto">
              <a:xfrm>
                <a:off x="2970" y="259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6" name="Freeform 37"/>
              <p:cNvSpPr>
                <a:spLocks/>
              </p:cNvSpPr>
              <p:nvPr/>
            </p:nvSpPr>
            <p:spPr bwMode="auto">
              <a:xfrm>
                <a:off x="2960" y="255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7" name="Freeform 38"/>
              <p:cNvSpPr>
                <a:spLocks/>
              </p:cNvSpPr>
              <p:nvPr/>
            </p:nvSpPr>
            <p:spPr bwMode="auto">
              <a:xfrm>
                <a:off x="2960" y="255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8" name="Freeform 39"/>
              <p:cNvSpPr>
                <a:spLocks/>
              </p:cNvSpPr>
              <p:nvPr/>
            </p:nvSpPr>
            <p:spPr bwMode="auto">
              <a:xfrm>
                <a:off x="2960" y="2584"/>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69" name="Freeform 40"/>
              <p:cNvSpPr>
                <a:spLocks/>
              </p:cNvSpPr>
              <p:nvPr/>
            </p:nvSpPr>
            <p:spPr bwMode="auto">
              <a:xfrm>
                <a:off x="2948" y="254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0" name="Rectangle 41"/>
              <p:cNvSpPr>
                <a:spLocks noChangeArrowheads="1"/>
              </p:cNvSpPr>
              <p:nvPr/>
            </p:nvSpPr>
            <p:spPr bwMode="auto">
              <a:xfrm>
                <a:off x="2948" y="254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1" name="Freeform 42"/>
              <p:cNvSpPr>
                <a:spLocks/>
              </p:cNvSpPr>
              <p:nvPr/>
            </p:nvSpPr>
            <p:spPr bwMode="auto">
              <a:xfrm>
                <a:off x="2948" y="257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2" name="Freeform 43"/>
              <p:cNvSpPr>
                <a:spLocks/>
              </p:cNvSpPr>
              <p:nvPr/>
            </p:nvSpPr>
            <p:spPr bwMode="auto">
              <a:xfrm>
                <a:off x="2938" y="2542"/>
                <a:ext cx="8" cy="34"/>
              </a:xfrm>
              <a:custGeom>
                <a:avLst/>
                <a:gdLst>
                  <a:gd name="T0" fmla="*/ 0 w 8"/>
                  <a:gd name="T1" fmla="*/ 30 h 34"/>
                  <a:gd name="T2" fmla="*/ 0 w 8"/>
                  <a:gd name="T3" fmla="*/ 0 h 34"/>
                  <a:gd name="T4" fmla="*/ 8 w 8"/>
                  <a:gd name="T5" fmla="*/ 4 h 34"/>
                  <a:gd name="T6" fmla="*/ 6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3" name="Rectangle 44"/>
              <p:cNvSpPr>
                <a:spLocks noChangeArrowheads="1"/>
              </p:cNvSpPr>
              <p:nvPr/>
            </p:nvSpPr>
            <p:spPr bwMode="auto">
              <a:xfrm>
                <a:off x="2938" y="254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4" name="Freeform 45"/>
              <p:cNvSpPr>
                <a:spLocks/>
              </p:cNvSpPr>
              <p:nvPr/>
            </p:nvSpPr>
            <p:spPr bwMode="auto">
              <a:xfrm>
                <a:off x="2938" y="257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5" name="Freeform 46"/>
              <p:cNvSpPr>
                <a:spLocks/>
              </p:cNvSpPr>
              <p:nvPr/>
            </p:nvSpPr>
            <p:spPr bwMode="auto">
              <a:xfrm>
                <a:off x="2928" y="253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6" name="Freeform 47"/>
              <p:cNvSpPr>
                <a:spLocks/>
              </p:cNvSpPr>
              <p:nvPr/>
            </p:nvSpPr>
            <p:spPr bwMode="auto">
              <a:xfrm>
                <a:off x="2928" y="253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7" name="Freeform 48"/>
              <p:cNvSpPr>
                <a:spLocks/>
              </p:cNvSpPr>
              <p:nvPr/>
            </p:nvSpPr>
            <p:spPr bwMode="auto">
              <a:xfrm>
                <a:off x="2928" y="256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8" name="Freeform 49"/>
              <p:cNvSpPr>
                <a:spLocks/>
              </p:cNvSpPr>
              <p:nvPr/>
            </p:nvSpPr>
            <p:spPr bwMode="auto">
              <a:xfrm>
                <a:off x="2916" y="25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79" name="Freeform 50"/>
              <p:cNvSpPr>
                <a:spLocks/>
              </p:cNvSpPr>
              <p:nvPr/>
            </p:nvSpPr>
            <p:spPr bwMode="auto">
              <a:xfrm>
                <a:off x="2916" y="252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0" name="Freeform 51"/>
              <p:cNvSpPr>
                <a:spLocks/>
              </p:cNvSpPr>
              <p:nvPr/>
            </p:nvSpPr>
            <p:spPr bwMode="auto">
              <a:xfrm>
                <a:off x="2916" y="256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1" name="Freeform 52"/>
              <p:cNvSpPr>
                <a:spLocks/>
              </p:cNvSpPr>
              <p:nvPr/>
            </p:nvSpPr>
            <p:spPr bwMode="auto">
              <a:xfrm>
                <a:off x="2754" y="2430"/>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2" name="Freeform 53"/>
              <p:cNvSpPr>
                <a:spLocks/>
              </p:cNvSpPr>
              <p:nvPr/>
            </p:nvSpPr>
            <p:spPr bwMode="auto">
              <a:xfrm>
                <a:off x="2768" y="2442"/>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3" name="Freeform 54"/>
              <p:cNvSpPr>
                <a:spLocks/>
              </p:cNvSpPr>
              <p:nvPr/>
            </p:nvSpPr>
            <p:spPr bwMode="auto">
              <a:xfrm>
                <a:off x="2752" y="2432"/>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4" name="Freeform 55"/>
              <p:cNvSpPr>
                <a:spLocks/>
              </p:cNvSpPr>
              <p:nvPr/>
            </p:nvSpPr>
            <p:spPr bwMode="auto">
              <a:xfrm>
                <a:off x="2752" y="2434"/>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5" name="Freeform 56"/>
              <p:cNvSpPr>
                <a:spLocks/>
              </p:cNvSpPr>
              <p:nvPr/>
            </p:nvSpPr>
            <p:spPr bwMode="auto">
              <a:xfrm>
                <a:off x="3050" y="2338"/>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6" name="Freeform 57"/>
              <p:cNvSpPr>
                <a:spLocks/>
              </p:cNvSpPr>
              <p:nvPr/>
            </p:nvSpPr>
            <p:spPr bwMode="auto">
              <a:xfrm>
                <a:off x="2752" y="2166"/>
                <a:ext cx="636" cy="368"/>
              </a:xfrm>
              <a:custGeom>
                <a:avLst/>
                <a:gdLst>
                  <a:gd name="T0" fmla="*/ 0 w 636"/>
                  <a:gd name="T1" fmla="*/ 198 h 368"/>
                  <a:gd name="T2" fmla="*/ 340 w 636"/>
                  <a:gd name="T3" fmla="*/ 0 h 368"/>
                  <a:gd name="T4" fmla="*/ 636 w 636"/>
                  <a:gd name="T5" fmla="*/ 172 h 368"/>
                  <a:gd name="T6" fmla="*/ 298 w 636"/>
                  <a:gd name="T7" fmla="*/ 368 h 368"/>
                  <a:gd name="T8" fmla="*/ 0 w 636"/>
                  <a:gd name="T9" fmla="*/ 198 h 368"/>
                </a:gdLst>
                <a:ahLst/>
                <a:cxnLst>
                  <a:cxn ang="0">
                    <a:pos x="T0" y="T1"/>
                  </a:cxn>
                  <a:cxn ang="0">
                    <a:pos x="T2" y="T3"/>
                  </a:cxn>
                  <a:cxn ang="0">
                    <a:pos x="T4" y="T5"/>
                  </a:cxn>
                  <a:cxn ang="0">
                    <a:pos x="T6" y="T7"/>
                  </a:cxn>
                  <a:cxn ang="0">
                    <a:pos x="T8" y="T9"/>
                  </a:cxn>
                </a:cxnLst>
                <a:rect l="0" t="0" r="r" b="b"/>
                <a:pathLst>
                  <a:path w="636" h="368">
                    <a:moveTo>
                      <a:pt x="0" y="198"/>
                    </a:moveTo>
                    <a:lnTo>
                      <a:pt x="340" y="0"/>
                    </a:lnTo>
                    <a:lnTo>
                      <a:pt x="636" y="172"/>
                    </a:lnTo>
                    <a:lnTo>
                      <a:pt x="298" y="368"/>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7" name="Freeform 58"/>
              <p:cNvSpPr>
                <a:spLocks/>
              </p:cNvSpPr>
              <p:nvPr/>
            </p:nvSpPr>
            <p:spPr bwMode="auto">
              <a:xfrm>
                <a:off x="2752" y="2364"/>
                <a:ext cx="298" cy="216"/>
              </a:xfrm>
              <a:custGeom>
                <a:avLst/>
                <a:gdLst>
                  <a:gd name="T0" fmla="*/ 298 w 298"/>
                  <a:gd name="T1" fmla="*/ 170 h 216"/>
                  <a:gd name="T2" fmla="*/ 298 w 298"/>
                  <a:gd name="T3" fmla="*/ 216 h 216"/>
                  <a:gd name="T4" fmla="*/ 0 w 298"/>
                  <a:gd name="T5" fmla="*/ 44 h 216"/>
                  <a:gd name="T6" fmla="*/ 0 w 298"/>
                  <a:gd name="T7" fmla="*/ 0 h 216"/>
                  <a:gd name="T8" fmla="*/ 298 w 298"/>
                  <a:gd name="T9" fmla="*/ 170 h 216"/>
                </a:gdLst>
                <a:ahLst/>
                <a:cxnLst>
                  <a:cxn ang="0">
                    <a:pos x="T0" y="T1"/>
                  </a:cxn>
                  <a:cxn ang="0">
                    <a:pos x="T2" y="T3"/>
                  </a:cxn>
                  <a:cxn ang="0">
                    <a:pos x="T4" y="T5"/>
                  </a:cxn>
                  <a:cxn ang="0">
                    <a:pos x="T6" y="T7"/>
                  </a:cxn>
                  <a:cxn ang="0">
                    <a:pos x="T8" y="T9"/>
                  </a:cxn>
                </a:cxnLst>
                <a:rect l="0" t="0" r="r" b="b"/>
                <a:pathLst>
                  <a:path w="298" h="216">
                    <a:moveTo>
                      <a:pt x="298" y="170"/>
                    </a:moveTo>
                    <a:lnTo>
                      <a:pt x="298" y="216"/>
                    </a:lnTo>
                    <a:lnTo>
                      <a:pt x="0" y="44"/>
                    </a:lnTo>
                    <a:lnTo>
                      <a:pt x="0" y="0"/>
                    </a:lnTo>
                    <a:lnTo>
                      <a:pt x="298" y="17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8" name="Freeform 59"/>
              <p:cNvSpPr>
                <a:spLocks/>
              </p:cNvSpPr>
              <p:nvPr/>
            </p:nvSpPr>
            <p:spPr bwMode="auto">
              <a:xfrm>
                <a:off x="2774" y="2384"/>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89" name="Rectangle 60"/>
              <p:cNvSpPr>
                <a:spLocks noChangeArrowheads="1"/>
              </p:cNvSpPr>
              <p:nvPr/>
            </p:nvSpPr>
            <p:spPr bwMode="auto">
              <a:xfrm>
                <a:off x="2774" y="2384"/>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0" name="Freeform 61"/>
              <p:cNvSpPr>
                <a:spLocks/>
              </p:cNvSpPr>
              <p:nvPr/>
            </p:nvSpPr>
            <p:spPr bwMode="auto">
              <a:xfrm>
                <a:off x="2774" y="2398"/>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1" name="Freeform 62"/>
              <p:cNvSpPr>
                <a:spLocks/>
              </p:cNvSpPr>
              <p:nvPr/>
            </p:nvSpPr>
            <p:spPr bwMode="auto">
              <a:xfrm>
                <a:off x="3034" y="2534"/>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2" name="Freeform 63"/>
              <p:cNvSpPr>
                <a:spLocks/>
              </p:cNvSpPr>
              <p:nvPr/>
            </p:nvSpPr>
            <p:spPr bwMode="auto">
              <a:xfrm>
                <a:off x="3034" y="2534"/>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3" name="Freeform 64"/>
              <p:cNvSpPr>
                <a:spLocks/>
              </p:cNvSpPr>
              <p:nvPr/>
            </p:nvSpPr>
            <p:spPr bwMode="auto">
              <a:xfrm>
                <a:off x="3034" y="25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4" name="Freeform 65"/>
              <p:cNvSpPr>
                <a:spLocks/>
              </p:cNvSpPr>
              <p:nvPr/>
            </p:nvSpPr>
            <p:spPr bwMode="auto">
              <a:xfrm>
                <a:off x="3024" y="25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5" name="Freeform 66"/>
              <p:cNvSpPr>
                <a:spLocks/>
              </p:cNvSpPr>
              <p:nvPr/>
            </p:nvSpPr>
            <p:spPr bwMode="auto">
              <a:xfrm>
                <a:off x="3024" y="252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6" name="Freeform 67"/>
              <p:cNvSpPr>
                <a:spLocks/>
              </p:cNvSpPr>
              <p:nvPr/>
            </p:nvSpPr>
            <p:spPr bwMode="auto">
              <a:xfrm>
                <a:off x="3024" y="255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7" name="Freeform 68"/>
              <p:cNvSpPr>
                <a:spLocks/>
              </p:cNvSpPr>
              <p:nvPr/>
            </p:nvSpPr>
            <p:spPr bwMode="auto">
              <a:xfrm>
                <a:off x="3014" y="252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8" name="Freeform 69"/>
              <p:cNvSpPr>
                <a:spLocks/>
              </p:cNvSpPr>
              <p:nvPr/>
            </p:nvSpPr>
            <p:spPr bwMode="auto">
              <a:xfrm>
                <a:off x="3014" y="252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99" name="Freeform 70"/>
              <p:cNvSpPr>
                <a:spLocks/>
              </p:cNvSpPr>
              <p:nvPr/>
            </p:nvSpPr>
            <p:spPr bwMode="auto">
              <a:xfrm>
                <a:off x="3014" y="255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0" name="Freeform 71"/>
              <p:cNvSpPr>
                <a:spLocks/>
              </p:cNvSpPr>
              <p:nvPr/>
            </p:nvSpPr>
            <p:spPr bwMode="auto">
              <a:xfrm>
                <a:off x="3002" y="251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1" name="Freeform 72"/>
              <p:cNvSpPr>
                <a:spLocks/>
              </p:cNvSpPr>
              <p:nvPr/>
            </p:nvSpPr>
            <p:spPr bwMode="auto">
              <a:xfrm>
                <a:off x="3002" y="251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2" name="Freeform 73"/>
              <p:cNvSpPr>
                <a:spLocks/>
              </p:cNvSpPr>
              <p:nvPr/>
            </p:nvSpPr>
            <p:spPr bwMode="auto">
              <a:xfrm>
                <a:off x="3002" y="254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3" name="Freeform 74"/>
              <p:cNvSpPr>
                <a:spLocks/>
              </p:cNvSpPr>
              <p:nvPr/>
            </p:nvSpPr>
            <p:spPr bwMode="auto">
              <a:xfrm>
                <a:off x="2992" y="251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4" name="Freeform 75"/>
              <p:cNvSpPr>
                <a:spLocks/>
              </p:cNvSpPr>
              <p:nvPr/>
            </p:nvSpPr>
            <p:spPr bwMode="auto">
              <a:xfrm>
                <a:off x="2992" y="251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5" name="Freeform 76"/>
              <p:cNvSpPr>
                <a:spLocks/>
              </p:cNvSpPr>
              <p:nvPr/>
            </p:nvSpPr>
            <p:spPr bwMode="auto">
              <a:xfrm>
                <a:off x="2992" y="254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6" name="Freeform 77"/>
              <p:cNvSpPr>
                <a:spLocks/>
              </p:cNvSpPr>
              <p:nvPr/>
            </p:nvSpPr>
            <p:spPr bwMode="auto">
              <a:xfrm>
                <a:off x="2982" y="250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7" name="Freeform 78"/>
              <p:cNvSpPr>
                <a:spLocks/>
              </p:cNvSpPr>
              <p:nvPr/>
            </p:nvSpPr>
            <p:spPr bwMode="auto">
              <a:xfrm>
                <a:off x="2982" y="2504"/>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8" name="Freeform 79"/>
              <p:cNvSpPr>
                <a:spLocks/>
              </p:cNvSpPr>
              <p:nvPr/>
            </p:nvSpPr>
            <p:spPr bwMode="auto">
              <a:xfrm>
                <a:off x="2982" y="2534"/>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09" name="Freeform 80"/>
              <p:cNvSpPr>
                <a:spLocks/>
              </p:cNvSpPr>
              <p:nvPr/>
            </p:nvSpPr>
            <p:spPr bwMode="auto">
              <a:xfrm>
                <a:off x="2970" y="249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0" name="Rectangle 81"/>
              <p:cNvSpPr>
                <a:spLocks noChangeArrowheads="1"/>
              </p:cNvSpPr>
              <p:nvPr/>
            </p:nvSpPr>
            <p:spPr bwMode="auto">
              <a:xfrm>
                <a:off x="2970" y="249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1" name="Freeform 82"/>
              <p:cNvSpPr>
                <a:spLocks/>
              </p:cNvSpPr>
              <p:nvPr/>
            </p:nvSpPr>
            <p:spPr bwMode="auto">
              <a:xfrm>
                <a:off x="2970" y="252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2" name="Freeform 83"/>
              <p:cNvSpPr>
                <a:spLocks/>
              </p:cNvSpPr>
              <p:nvPr/>
            </p:nvSpPr>
            <p:spPr bwMode="auto">
              <a:xfrm>
                <a:off x="2960" y="249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3" name="Freeform 84"/>
              <p:cNvSpPr>
                <a:spLocks/>
              </p:cNvSpPr>
              <p:nvPr/>
            </p:nvSpPr>
            <p:spPr bwMode="auto">
              <a:xfrm>
                <a:off x="2960" y="249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4" name="Freeform 85"/>
              <p:cNvSpPr>
                <a:spLocks/>
              </p:cNvSpPr>
              <p:nvPr/>
            </p:nvSpPr>
            <p:spPr bwMode="auto">
              <a:xfrm>
                <a:off x="2960" y="252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5" name="Freeform 86"/>
              <p:cNvSpPr>
                <a:spLocks/>
              </p:cNvSpPr>
              <p:nvPr/>
            </p:nvSpPr>
            <p:spPr bwMode="auto">
              <a:xfrm>
                <a:off x="2948" y="248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6" name="Freeform 87"/>
              <p:cNvSpPr>
                <a:spLocks/>
              </p:cNvSpPr>
              <p:nvPr/>
            </p:nvSpPr>
            <p:spPr bwMode="auto">
              <a:xfrm>
                <a:off x="2948" y="248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7" name="Freeform 88"/>
              <p:cNvSpPr>
                <a:spLocks/>
              </p:cNvSpPr>
              <p:nvPr/>
            </p:nvSpPr>
            <p:spPr bwMode="auto">
              <a:xfrm>
                <a:off x="2948" y="251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8" name="Freeform 89"/>
              <p:cNvSpPr>
                <a:spLocks/>
              </p:cNvSpPr>
              <p:nvPr/>
            </p:nvSpPr>
            <p:spPr bwMode="auto">
              <a:xfrm>
                <a:off x="2938" y="2478"/>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19" name="Freeform 90"/>
              <p:cNvSpPr>
                <a:spLocks/>
              </p:cNvSpPr>
              <p:nvPr/>
            </p:nvSpPr>
            <p:spPr bwMode="auto">
              <a:xfrm>
                <a:off x="2938" y="24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0" name="Freeform 91"/>
              <p:cNvSpPr>
                <a:spLocks/>
              </p:cNvSpPr>
              <p:nvPr/>
            </p:nvSpPr>
            <p:spPr bwMode="auto">
              <a:xfrm>
                <a:off x="2938" y="250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1" name="Freeform 92"/>
              <p:cNvSpPr>
                <a:spLocks/>
              </p:cNvSpPr>
              <p:nvPr/>
            </p:nvSpPr>
            <p:spPr bwMode="auto">
              <a:xfrm>
                <a:off x="2928" y="247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2" name="Freeform 93"/>
              <p:cNvSpPr>
                <a:spLocks/>
              </p:cNvSpPr>
              <p:nvPr/>
            </p:nvSpPr>
            <p:spPr bwMode="auto">
              <a:xfrm>
                <a:off x="2928" y="247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3" name="Freeform 94"/>
              <p:cNvSpPr>
                <a:spLocks/>
              </p:cNvSpPr>
              <p:nvPr/>
            </p:nvSpPr>
            <p:spPr bwMode="auto">
              <a:xfrm>
                <a:off x="2928" y="250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4" name="Freeform 95"/>
              <p:cNvSpPr>
                <a:spLocks/>
              </p:cNvSpPr>
              <p:nvPr/>
            </p:nvSpPr>
            <p:spPr bwMode="auto">
              <a:xfrm>
                <a:off x="2916" y="246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5" name="Freeform 96"/>
              <p:cNvSpPr>
                <a:spLocks/>
              </p:cNvSpPr>
              <p:nvPr/>
            </p:nvSpPr>
            <p:spPr bwMode="auto">
              <a:xfrm>
                <a:off x="2916" y="246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6" name="Freeform 97"/>
              <p:cNvSpPr>
                <a:spLocks/>
              </p:cNvSpPr>
              <p:nvPr/>
            </p:nvSpPr>
            <p:spPr bwMode="auto">
              <a:xfrm>
                <a:off x="2916" y="249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7" name="Freeform 98"/>
              <p:cNvSpPr>
                <a:spLocks/>
              </p:cNvSpPr>
              <p:nvPr/>
            </p:nvSpPr>
            <p:spPr bwMode="auto">
              <a:xfrm>
                <a:off x="2754" y="2368"/>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8" name="Freeform 99"/>
              <p:cNvSpPr>
                <a:spLocks/>
              </p:cNvSpPr>
              <p:nvPr/>
            </p:nvSpPr>
            <p:spPr bwMode="auto">
              <a:xfrm>
                <a:off x="2768" y="2378"/>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29" name="Freeform 100"/>
              <p:cNvSpPr>
                <a:spLocks/>
              </p:cNvSpPr>
              <p:nvPr/>
            </p:nvSpPr>
            <p:spPr bwMode="auto">
              <a:xfrm>
                <a:off x="2752" y="2370"/>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0" name="Freeform 101"/>
              <p:cNvSpPr>
                <a:spLocks/>
              </p:cNvSpPr>
              <p:nvPr/>
            </p:nvSpPr>
            <p:spPr bwMode="auto">
              <a:xfrm>
                <a:off x="2752" y="2372"/>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1" name="Freeform 102"/>
              <p:cNvSpPr>
                <a:spLocks/>
              </p:cNvSpPr>
              <p:nvPr/>
            </p:nvSpPr>
            <p:spPr bwMode="auto">
              <a:xfrm>
                <a:off x="3050" y="2274"/>
                <a:ext cx="338" cy="244"/>
              </a:xfrm>
              <a:custGeom>
                <a:avLst/>
                <a:gdLst>
                  <a:gd name="T0" fmla="*/ 0 w 338"/>
                  <a:gd name="T1" fmla="*/ 198 h 244"/>
                  <a:gd name="T2" fmla="*/ 338 w 338"/>
                  <a:gd name="T3" fmla="*/ 0 h 244"/>
                  <a:gd name="T4" fmla="*/ 338 w 338"/>
                  <a:gd name="T5" fmla="*/ 46 h 244"/>
                  <a:gd name="T6" fmla="*/ 0 w 338"/>
                  <a:gd name="T7" fmla="*/ 244 h 244"/>
                  <a:gd name="T8" fmla="*/ 0 w 338"/>
                  <a:gd name="T9" fmla="*/ 198 h 244"/>
                </a:gdLst>
                <a:ahLst/>
                <a:cxnLst>
                  <a:cxn ang="0">
                    <a:pos x="T0" y="T1"/>
                  </a:cxn>
                  <a:cxn ang="0">
                    <a:pos x="T2" y="T3"/>
                  </a:cxn>
                  <a:cxn ang="0">
                    <a:pos x="T4" y="T5"/>
                  </a:cxn>
                  <a:cxn ang="0">
                    <a:pos x="T6" y="T7"/>
                  </a:cxn>
                  <a:cxn ang="0">
                    <a:pos x="T8" y="T9"/>
                  </a:cxn>
                </a:cxnLst>
                <a:rect l="0" t="0" r="r" b="b"/>
                <a:pathLst>
                  <a:path w="338" h="244">
                    <a:moveTo>
                      <a:pt x="0" y="198"/>
                    </a:moveTo>
                    <a:lnTo>
                      <a:pt x="338" y="0"/>
                    </a:lnTo>
                    <a:lnTo>
                      <a:pt x="338" y="46"/>
                    </a:lnTo>
                    <a:lnTo>
                      <a:pt x="0" y="244"/>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2" name="Freeform 103"/>
              <p:cNvSpPr>
                <a:spLocks/>
              </p:cNvSpPr>
              <p:nvPr/>
            </p:nvSpPr>
            <p:spPr bwMode="auto">
              <a:xfrm>
                <a:off x="2752" y="2104"/>
                <a:ext cx="636" cy="368"/>
              </a:xfrm>
              <a:custGeom>
                <a:avLst/>
                <a:gdLst>
                  <a:gd name="T0" fmla="*/ 0 w 636"/>
                  <a:gd name="T1" fmla="*/ 196 h 368"/>
                  <a:gd name="T2" fmla="*/ 340 w 636"/>
                  <a:gd name="T3" fmla="*/ 0 h 368"/>
                  <a:gd name="T4" fmla="*/ 636 w 636"/>
                  <a:gd name="T5" fmla="*/ 170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0"/>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3" name="Freeform 104"/>
              <p:cNvSpPr>
                <a:spLocks/>
              </p:cNvSpPr>
              <p:nvPr/>
            </p:nvSpPr>
            <p:spPr bwMode="auto">
              <a:xfrm>
                <a:off x="2752" y="2300"/>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4" name="Freeform 105"/>
              <p:cNvSpPr>
                <a:spLocks/>
              </p:cNvSpPr>
              <p:nvPr/>
            </p:nvSpPr>
            <p:spPr bwMode="auto">
              <a:xfrm>
                <a:off x="2774" y="2320"/>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5" name="Freeform 106"/>
              <p:cNvSpPr>
                <a:spLocks/>
              </p:cNvSpPr>
              <p:nvPr/>
            </p:nvSpPr>
            <p:spPr bwMode="auto">
              <a:xfrm>
                <a:off x="2774" y="2320"/>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6" name="Freeform 107"/>
              <p:cNvSpPr>
                <a:spLocks/>
              </p:cNvSpPr>
              <p:nvPr/>
            </p:nvSpPr>
            <p:spPr bwMode="auto">
              <a:xfrm>
                <a:off x="2774" y="2334"/>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7" name="Freeform 108"/>
              <p:cNvSpPr>
                <a:spLocks/>
              </p:cNvSpPr>
              <p:nvPr/>
            </p:nvSpPr>
            <p:spPr bwMode="auto">
              <a:xfrm>
                <a:off x="3034" y="2472"/>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8" name="Freeform 109"/>
              <p:cNvSpPr>
                <a:spLocks/>
              </p:cNvSpPr>
              <p:nvPr/>
            </p:nvSpPr>
            <p:spPr bwMode="auto">
              <a:xfrm>
                <a:off x="3034" y="2472"/>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39" name="Freeform 110"/>
              <p:cNvSpPr>
                <a:spLocks/>
              </p:cNvSpPr>
              <p:nvPr/>
            </p:nvSpPr>
            <p:spPr bwMode="auto">
              <a:xfrm>
                <a:off x="3034" y="250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0" name="Freeform 111"/>
              <p:cNvSpPr>
                <a:spLocks/>
              </p:cNvSpPr>
              <p:nvPr/>
            </p:nvSpPr>
            <p:spPr bwMode="auto">
              <a:xfrm>
                <a:off x="3024" y="246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1" name="Freeform 112"/>
              <p:cNvSpPr>
                <a:spLocks/>
              </p:cNvSpPr>
              <p:nvPr/>
            </p:nvSpPr>
            <p:spPr bwMode="auto">
              <a:xfrm>
                <a:off x="3024" y="246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2" name="Freeform 113"/>
              <p:cNvSpPr>
                <a:spLocks/>
              </p:cNvSpPr>
              <p:nvPr/>
            </p:nvSpPr>
            <p:spPr bwMode="auto">
              <a:xfrm>
                <a:off x="3024" y="249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3" name="Freeform 114"/>
              <p:cNvSpPr>
                <a:spLocks/>
              </p:cNvSpPr>
              <p:nvPr/>
            </p:nvSpPr>
            <p:spPr bwMode="auto">
              <a:xfrm>
                <a:off x="3014" y="246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4" name="Rectangle 115"/>
              <p:cNvSpPr>
                <a:spLocks noChangeArrowheads="1"/>
              </p:cNvSpPr>
              <p:nvPr/>
            </p:nvSpPr>
            <p:spPr bwMode="auto">
              <a:xfrm>
                <a:off x="3014" y="246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5" name="Freeform 116"/>
              <p:cNvSpPr>
                <a:spLocks/>
              </p:cNvSpPr>
              <p:nvPr/>
            </p:nvSpPr>
            <p:spPr bwMode="auto">
              <a:xfrm>
                <a:off x="3014" y="24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6" name="Freeform 117"/>
              <p:cNvSpPr>
                <a:spLocks/>
              </p:cNvSpPr>
              <p:nvPr/>
            </p:nvSpPr>
            <p:spPr bwMode="auto">
              <a:xfrm>
                <a:off x="3002" y="245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7" name="Rectangle 118"/>
              <p:cNvSpPr>
                <a:spLocks noChangeArrowheads="1"/>
              </p:cNvSpPr>
              <p:nvPr/>
            </p:nvSpPr>
            <p:spPr bwMode="auto">
              <a:xfrm>
                <a:off x="3002" y="245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8" name="Freeform 119"/>
              <p:cNvSpPr>
                <a:spLocks/>
              </p:cNvSpPr>
              <p:nvPr/>
            </p:nvSpPr>
            <p:spPr bwMode="auto">
              <a:xfrm>
                <a:off x="3002" y="248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49" name="Freeform 120"/>
              <p:cNvSpPr>
                <a:spLocks/>
              </p:cNvSpPr>
              <p:nvPr/>
            </p:nvSpPr>
            <p:spPr bwMode="auto">
              <a:xfrm>
                <a:off x="2992" y="24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0" name="Freeform 121"/>
              <p:cNvSpPr>
                <a:spLocks/>
              </p:cNvSpPr>
              <p:nvPr/>
            </p:nvSpPr>
            <p:spPr bwMode="auto">
              <a:xfrm>
                <a:off x="2992" y="244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1" name="Freeform 122"/>
              <p:cNvSpPr>
                <a:spLocks/>
              </p:cNvSpPr>
              <p:nvPr/>
            </p:nvSpPr>
            <p:spPr bwMode="auto">
              <a:xfrm>
                <a:off x="2992" y="247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2" name="Freeform 123"/>
              <p:cNvSpPr>
                <a:spLocks/>
              </p:cNvSpPr>
              <p:nvPr/>
            </p:nvSpPr>
            <p:spPr bwMode="auto">
              <a:xfrm>
                <a:off x="2982" y="244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3" name="Freeform 124"/>
              <p:cNvSpPr>
                <a:spLocks/>
              </p:cNvSpPr>
              <p:nvPr/>
            </p:nvSpPr>
            <p:spPr bwMode="auto">
              <a:xfrm>
                <a:off x="2982" y="2440"/>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4" name="Freeform 125"/>
              <p:cNvSpPr>
                <a:spLocks/>
              </p:cNvSpPr>
              <p:nvPr/>
            </p:nvSpPr>
            <p:spPr bwMode="auto">
              <a:xfrm>
                <a:off x="2982" y="2472"/>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5" name="Freeform 126"/>
              <p:cNvSpPr>
                <a:spLocks/>
              </p:cNvSpPr>
              <p:nvPr/>
            </p:nvSpPr>
            <p:spPr bwMode="auto">
              <a:xfrm>
                <a:off x="2970" y="243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6" name="Freeform 127"/>
              <p:cNvSpPr>
                <a:spLocks/>
              </p:cNvSpPr>
              <p:nvPr/>
            </p:nvSpPr>
            <p:spPr bwMode="auto">
              <a:xfrm>
                <a:off x="2970" y="24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7" name="Freeform 128"/>
              <p:cNvSpPr>
                <a:spLocks/>
              </p:cNvSpPr>
              <p:nvPr/>
            </p:nvSpPr>
            <p:spPr bwMode="auto">
              <a:xfrm>
                <a:off x="2970" y="24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8" name="Freeform 129"/>
              <p:cNvSpPr>
                <a:spLocks/>
              </p:cNvSpPr>
              <p:nvPr/>
            </p:nvSpPr>
            <p:spPr bwMode="auto">
              <a:xfrm>
                <a:off x="2960" y="242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59" name="Freeform 130"/>
              <p:cNvSpPr>
                <a:spLocks/>
              </p:cNvSpPr>
              <p:nvPr/>
            </p:nvSpPr>
            <p:spPr bwMode="auto">
              <a:xfrm>
                <a:off x="2960" y="242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0" name="Freeform 131"/>
              <p:cNvSpPr>
                <a:spLocks/>
              </p:cNvSpPr>
              <p:nvPr/>
            </p:nvSpPr>
            <p:spPr bwMode="auto">
              <a:xfrm>
                <a:off x="2960" y="245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1" name="Freeform 132"/>
              <p:cNvSpPr>
                <a:spLocks/>
              </p:cNvSpPr>
              <p:nvPr/>
            </p:nvSpPr>
            <p:spPr bwMode="auto">
              <a:xfrm>
                <a:off x="2948" y="242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2" name="Freeform 133"/>
              <p:cNvSpPr>
                <a:spLocks/>
              </p:cNvSpPr>
              <p:nvPr/>
            </p:nvSpPr>
            <p:spPr bwMode="auto">
              <a:xfrm>
                <a:off x="2948" y="242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3" name="Freeform 134"/>
              <p:cNvSpPr>
                <a:spLocks/>
              </p:cNvSpPr>
              <p:nvPr/>
            </p:nvSpPr>
            <p:spPr bwMode="auto">
              <a:xfrm>
                <a:off x="2948" y="245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4" name="Freeform 135"/>
              <p:cNvSpPr>
                <a:spLocks/>
              </p:cNvSpPr>
              <p:nvPr/>
            </p:nvSpPr>
            <p:spPr bwMode="auto">
              <a:xfrm>
                <a:off x="2938" y="2416"/>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5" name="Freeform 136"/>
              <p:cNvSpPr>
                <a:spLocks/>
              </p:cNvSpPr>
              <p:nvPr/>
            </p:nvSpPr>
            <p:spPr bwMode="auto">
              <a:xfrm>
                <a:off x="2938" y="241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6" name="Freeform 137"/>
              <p:cNvSpPr>
                <a:spLocks/>
              </p:cNvSpPr>
              <p:nvPr/>
            </p:nvSpPr>
            <p:spPr bwMode="auto">
              <a:xfrm>
                <a:off x="2938" y="244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7" name="Freeform 138"/>
              <p:cNvSpPr>
                <a:spLocks/>
              </p:cNvSpPr>
              <p:nvPr/>
            </p:nvSpPr>
            <p:spPr bwMode="auto">
              <a:xfrm>
                <a:off x="2928" y="241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8" name="Freeform 139"/>
              <p:cNvSpPr>
                <a:spLocks/>
              </p:cNvSpPr>
              <p:nvPr/>
            </p:nvSpPr>
            <p:spPr bwMode="auto">
              <a:xfrm>
                <a:off x="2928" y="241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69" name="Freeform 140"/>
              <p:cNvSpPr>
                <a:spLocks/>
              </p:cNvSpPr>
              <p:nvPr/>
            </p:nvSpPr>
            <p:spPr bwMode="auto">
              <a:xfrm>
                <a:off x="2928" y="244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0" name="Freeform 141"/>
              <p:cNvSpPr>
                <a:spLocks/>
              </p:cNvSpPr>
              <p:nvPr/>
            </p:nvSpPr>
            <p:spPr bwMode="auto">
              <a:xfrm>
                <a:off x="2916" y="240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1" name="Rectangle 142"/>
              <p:cNvSpPr>
                <a:spLocks noChangeArrowheads="1"/>
              </p:cNvSpPr>
              <p:nvPr/>
            </p:nvSpPr>
            <p:spPr bwMode="auto">
              <a:xfrm>
                <a:off x="2916" y="240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2" name="Freeform 143"/>
              <p:cNvSpPr>
                <a:spLocks/>
              </p:cNvSpPr>
              <p:nvPr/>
            </p:nvSpPr>
            <p:spPr bwMode="auto">
              <a:xfrm>
                <a:off x="2916" y="243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3" name="Freeform 144"/>
              <p:cNvSpPr>
                <a:spLocks/>
              </p:cNvSpPr>
              <p:nvPr/>
            </p:nvSpPr>
            <p:spPr bwMode="auto">
              <a:xfrm>
                <a:off x="2754" y="2306"/>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4" name="Freeform 145"/>
              <p:cNvSpPr>
                <a:spLocks/>
              </p:cNvSpPr>
              <p:nvPr/>
            </p:nvSpPr>
            <p:spPr bwMode="auto">
              <a:xfrm>
                <a:off x="2768" y="2316"/>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5" name="Freeform 146"/>
              <p:cNvSpPr>
                <a:spLocks/>
              </p:cNvSpPr>
              <p:nvPr/>
            </p:nvSpPr>
            <p:spPr bwMode="auto">
              <a:xfrm>
                <a:off x="2752" y="2308"/>
                <a:ext cx="18" cy="10"/>
              </a:xfrm>
              <a:custGeom>
                <a:avLst/>
                <a:gdLst>
                  <a:gd name="T0" fmla="*/ 0 w 18"/>
                  <a:gd name="T1" fmla="*/ 0 h 10"/>
                  <a:gd name="T2" fmla="*/ 4 w 18"/>
                  <a:gd name="T3" fmla="*/ 0 h 10"/>
                  <a:gd name="T4" fmla="*/ 18 w 18"/>
                  <a:gd name="T5" fmla="*/ 8 h 10"/>
                  <a:gd name="T6" fmla="*/ 16 w 18"/>
                  <a:gd name="T7" fmla="*/ 10 h 10"/>
                  <a:gd name="T8" fmla="*/ 0 w 18"/>
                  <a:gd name="T9" fmla="*/ 0 h 10"/>
                </a:gdLst>
                <a:ahLst/>
                <a:cxnLst>
                  <a:cxn ang="0">
                    <a:pos x="T0" y="T1"/>
                  </a:cxn>
                  <a:cxn ang="0">
                    <a:pos x="T2" y="T3"/>
                  </a:cxn>
                  <a:cxn ang="0">
                    <a:pos x="T4" y="T5"/>
                  </a:cxn>
                  <a:cxn ang="0">
                    <a:pos x="T6" y="T7"/>
                  </a:cxn>
                  <a:cxn ang="0">
                    <a:pos x="T8" y="T9"/>
                  </a:cxn>
                </a:cxnLst>
                <a:rect l="0" t="0" r="r" b="b"/>
                <a:pathLst>
                  <a:path w="18" h="10">
                    <a:moveTo>
                      <a:pt x="0" y="0"/>
                    </a:moveTo>
                    <a:lnTo>
                      <a:pt x="4" y="0"/>
                    </a:lnTo>
                    <a:lnTo>
                      <a:pt x="18" y="8"/>
                    </a:lnTo>
                    <a:lnTo>
                      <a:pt x="16" y="10"/>
                    </a:lnTo>
                    <a:lnTo>
                      <a:pt x="0" y="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6" name="Freeform 147"/>
              <p:cNvSpPr>
                <a:spLocks/>
              </p:cNvSpPr>
              <p:nvPr/>
            </p:nvSpPr>
            <p:spPr bwMode="auto">
              <a:xfrm>
                <a:off x="2752" y="2308"/>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7" name="Freeform 148"/>
              <p:cNvSpPr>
                <a:spLocks/>
              </p:cNvSpPr>
              <p:nvPr/>
            </p:nvSpPr>
            <p:spPr bwMode="auto">
              <a:xfrm>
                <a:off x="3050" y="2212"/>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8" name="Freeform 149"/>
              <p:cNvSpPr>
                <a:spLocks/>
              </p:cNvSpPr>
              <p:nvPr/>
            </p:nvSpPr>
            <p:spPr bwMode="auto">
              <a:xfrm>
                <a:off x="2752" y="2040"/>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79" name="Freeform 150"/>
              <p:cNvSpPr>
                <a:spLocks/>
              </p:cNvSpPr>
              <p:nvPr/>
            </p:nvSpPr>
            <p:spPr bwMode="auto">
              <a:xfrm>
                <a:off x="2752" y="2238"/>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0" name="Freeform 151"/>
              <p:cNvSpPr>
                <a:spLocks/>
              </p:cNvSpPr>
              <p:nvPr/>
            </p:nvSpPr>
            <p:spPr bwMode="auto">
              <a:xfrm>
                <a:off x="2774" y="2258"/>
                <a:ext cx="98" cy="72"/>
              </a:xfrm>
              <a:custGeom>
                <a:avLst/>
                <a:gdLst>
                  <a:gd name="T0" fmla="*/ 0 w 98"/>
                  <a:gd name="T1" fmla="*/ 14 h 72"/>
                  <a:gd name="T2" fmla="*/ 0 w 98"/>
                  <a:gd name="T3" fmla="*/ 0 h 72"/>
                  <a:gd name="T4" fmla="*/ 98 w 98"/>
                  <a:gd name="T5" fmla="*/ 58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8"/>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1" name="Freeform 152"/>
              <p:cNvSpPr>
                <a:spLocks/>
              </p:cNvSpPr>
              <p:nvPr/>
            </p:nvSpPr>
            <p:spPr bwMode="auto">
              <a:xfrm>
                <a:off x="2774" y="2258"/>
                <a:ext cx="2" cy="14"/>
              </a:xfrm>
              <a:custGeom>
                <a:avLst/>
                <a:gdLst>
                  <a:gd name="T0" fmla="*/ 0 w 2"/>
                  <a:gd name="T1" fmla="*/ 14 h 14"/>
                  <a:gd name="T2" fmla="*/ 2 w 2"/>
                  <a:gd name="T3" fmla="*/ 14 h 14"/>
                  <a:gd name="T4" fmla="*/ 2 w 2"/>
                  <a:gd name="T5" fmla="*/ 2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4"/>
                    </a:lnTo>
                    <a:lnTo>
                      <a:pt x="2" y="2"/>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2" name="Freeform 153"/>
              <p:cNvSpPr>
                <a:spLocks/>
              </p:cNvSpPr>
              <p:nvPr/>
            </p:nvSpPr>
            <p:spPr bwMode="auto">
              <a:xfrm>
                <a:off x="2774" y="2272"/>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3" name="Freeform 154"/>
              <p:cNvSpPr>
                <a:spLocks/>
              </p:cNvSpPr>
              <p:nvPr/>
            </p:nvSpPr>
            <p:spPr bwMode="auto">
              <a:xfrm>
                <a:off x="3034" y="2410"/>
                <a:ext cx="8" cy="34"/>
              </a:xfrm>
              <a:custGeom>
                <a:avLst/>
                <a:gdLst>
                  <a:gd name="T0" fmla="*/ 0 w 8"/>
                  <a:gd name="T1" fmla="*/ 30 h 34"/>
                  <a:gd name="T2" fmla="*/ 2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2"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4" name="Freeform 155"/>
              <p:cNvSpPr>
                <a:spLocks/>
              </p:cNvSpPr>
              <p:nvPr/>
            </p:nvSpPr>
            <p:spPr bwMode="auto">
              <a:xfrm>
                <a:off x="3034" y="2410"/>
                <a:ext cx="2" cy="30"/>
              </a:xfrm>
              <a:custGeom>
                <a:avLst/>
                <a:gdLst>
                  <a:gd name="T0" fmla="*/ 0 w 2"/>
                  <a:gd name="T1" fmla="*/ 30 h 30"/>
                  <a:gd name="T2" fmla="*/ 2 w 2"/>
                  <a:gd name="T3" fmla="*/ 30 h 30"/>
                  <a:gd name="T4" fmla="*/ 2 w 2"/>
                  <a:gd name="T5" fmla="*/ 0 h 30"/>
                  <a:gd name="T6" fmla="*/ 2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2" y="30"/>
                    </a:lnTo>
                    <a:lnTo>
                      <a:pt x="2" y="0"/>
                    </a:lnTo>
                    <a:lnTo>
                      <a:pt x="2"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5" name="Freeform 156"/>
              <p:cNvSpPr>
                <a:spLocks/>
              </p:cNvSpPr>
              <p:nvPr/>
            </p:nvSpPr>
            <p:spPr bwMode="auto">
              <a:xfrm>
                <a:off x="3034" y="244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6" name="Freeform 157"/>
              <p:cNvSpPr>
                <a:spLocks/>
              </p:cNvSpPr>
              <p:nvPr/>
            </p:nvSpPr>
            <p:spPr bwMode="auto">
              <a:xfrm>
                <a:off x="3024" y="240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7" name="Freeform 158"/>
              <p:cNvSpPr>
                <a:spLocks/>
              </p:cNvSpPr>
              <p:nvPr/>
            </p:nvSpPr>
            <p:spPr bwMode="auto">
              <a:xfrm>
                <a:off x="3024" y="240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8" name="Freeform 159"/>
              <p:cNvSpPr>
                <a:spLocks/>
              </p:cNvSpPr>
              <p:nvPr/>
            </p:nvSpPr>
            <p:spPr bwMode="auto">
              <a:xfrm>
                <a:off x="3024" y="243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89" name="Freeform 160"/>
              <p:cNvSpPr>
                <a:spLocks/>
              </p:cNvSpPr>
              <p:nvPr/>
            </p:nvSpPr>
            <p:spPr bwMode="auto">
              <a:xfrm>
                <a:off x="3014" y="23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0" name="Freeform 161"/>
              <p:cNvSpPr>
                <a:spLocks/>
              </p:cNvSpPr>
              <p:nvPr/>
            </p:nvSpPr>
            <p:spPr bwMode="auto">
              <a:xfrm>
                <a:off x="3014" y="239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1" name="Freeform 162"/>
              <p:cNvSpPr>
                <a:spLocks/>
              </p:cNvSpPr>
              <p:nvPr/>
            </p:nvSpPr>
            <p:spPr bwMode="auto">
              <a:xfrm>
                <a:off x="3014" y="242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2" name="Freeform 163"/>
              <p:cNvSpPr>
                <a:spLocks/>
              </p:cNvSpPr>
              <p:nvPr/>
            </p:nvSpPr>
            <p:spPr bwMode="auto">
              <a:xfrm>
                <a:off x="3002" y="239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3" name="Freeform 164"/>
              <p:cNvSpPr>
                <a:spLocks/>
              </p:cNvSpPr>
              <p:nvPr/>
            </p:nvSpPr>
            <p:spPr bwMode="auto">
              <a:xfrm>
                <a:off x="3002" y="239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4" name="Freeform 165"/>
              <p:cNvSpPr>
                <a:spLocks/>
              </p:cNvSpPr>
              <p:nvPr/>
            </p:nvSpPr>
            <p:spPr bwMode="auto">
              <a:xfrm>
                <a:off x="3002" y="242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5" name="Freeform 166"/>
              <p:cNvSpPr>
                <a:spLocks/>
              </p:cNvSpPr>
              <p:nvPr/>
            </p:nvSpPr>
            <p:spPr bwMode="auto">
              <a:xfrm>
                <a:off x="2992" y="23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6" name="Freeform 167"/>
              <p:cNvSpPr>
                <a:spLocks/>
              </p:cNvSpPr>
              <p:nvPr/>
            </p:nvSpPr>
            <p:spPr bwMode="auto">
              <a:xfrm>
                <a:off x="2992" y="238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7" name="Freeform 168"/>
              <p:cNvSpPr>
                <a:spLocks/>
              </p:cNvSpPr>
              <p:nvPr/>
            </p:nvSpPr>
            <p:spPr bwMode="auto">
              <a:xfrm>
                <a:off x="2992" y="241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8" name="Freeform 169"/>
              <p:cNvSpPr>
                <a:spLocks/>
              </p:cNvSpPr>
              <p:nvPr/>
            </p:nvSpPr>
            <p:spPr bwMode="auto">
              <a:xfrm>
                <a:off x="2982" y="237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699" name="Freeform 170"/>
              <p:cNvSpPr>
                <a:spLocks/>
              </p:cNvSpPr>
              <p:nvPr/>
            </p:nvSpPr>
            <p:spPr bwMode="auto">
              <a:xfrm>
                <a:off x="2982" y="2378"/>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0" name="Freeform 171"/>
              <p:cNvSpPr>
                <a:spLocks/>
              </p:cNvSpPr>
              <p:nvPr/>
            </p:nvSpPr>
            <p:spPr bwMode="auto">
              <a:xfrm>
                <a:off x="2982" y="2408"/>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1" name="Freeform 172"/>
              <p:cNvSpPr>
                <a:spLocks/>
              </p:cNvSpPr>
              <p:nvPr/>
            </p:nvSpPr>
            <p:spPr bwMode="auto">
              <a:xfrm>
                <a:off x="2970" y="237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2" name="Freeform 173"/>
              <p:cNvSpPr>
                <a:spLocks/>
              </p:cNvSpPr>
              <p:nvPr/>
            </p:nvSpPr>
            <p:spPr bwMode="auto">
              <a:xfrm>
                <a:off x="2970" y="237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3" name="Freeform 174"/>
              <p:cNvSpPr>
                <a:spLocks/>
              </p:cNvSpPr>
              <p:nvPr/>
            </p:nvSpPr>
            <p:spPr bwMode="auto">
              <a:xfrm>
                <a:off x="2970" y="240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4" name="Freeform 175"/>
              <p:cNvSpPr>
                <a:spLocks/>
              </p:cNvSpPr>
              <p:nvPr/>
            </p:nvSpPr>
            <p:spPr bwMode="auto">
              <a:xfrm>
                <a:off x="2960" y="236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5" name="Freeform 176"/>
              <p:cNvSpPr>
                <a:spLocks/>
              </p:cNvSpPr>
              <p:nvPr/>
            </p:nvSpPr>
            <p:spPr bwMode="auto">
              <a:xfrm>
                <a:off x="2960" y="236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6" name="Freeform 177"/>
              <p:cNvSpPr>
                <a:spLocks/>
              </p:cNvSpPr>
              <p:nvPr/>
            </p:nvSpPr>
            <p:spPr bwMode="auto">
              <a:xfrm>
                <a:off x="2960" y="239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7" name="Freeform 178"/>
              <p:cNvSpPr>
                <a:spLocks/>
              </p:cNvSpPr>
              <p:nvPr/>
            </p:nvSpPr>
            <p:spPr bwMode="auto">
              <a:xfrm>
                <a:off x="2948" y="236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8" name="Rectangle 179"/>
              <p:cNvSpPr>
                <a:spLocks noChangeArrowheads="1"/>
              </p:cNvSpPr>
              <p:nvPr/>
            </p:nvSpPr>
            <p:spPr bwMode="auto">
              <a:xfrm>
                <a:off x="2948" y="236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09" name="Freeform 180"/>
              <p:cNvSpPr>
                <a:spLocks/>
              </p:cNvSpPr>
              <p:nvPr/>
            </p:nvSpPr>
            <p:spPr bwMode="auto">
              <a:xfrm>
                <a:off x="2948" y="239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0" name="Freeform 181"/>
              <p:cNvSpPr>
                <a:spLocks/>
              </p:cNvSpPr>
              <p:nvPr/>
            </p:nvSpPr>
            <p:spPr bwMode="auto">
              <a:xfrm>
                <a:off x="2938" y="2354"/>
                <a:ext cx="8" cy="34"/>
              </a:xfrm>
              <a:custGeom>
                <a:avLst/>
                <a:gdLst>
                  <a:gd name="T0" fmla="*/ 0 w 8"/>
                  <a:gd name="T1" fmla="*/ 30 h 34"/>
                  <a:gd name="T2" fmla="*/ 0 w 8"/>
                  <a:gd name="T3" fmla="*/ 0 h 34"/>
                  <a:gd name="T4" fmla="*/ 8 w 8"/>
                  <a:gd name="T5" fmla="*/ 4 h 34"/>
                  <a:gd name="T6" fmla="*/ 6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1" name="Rectangle 182"/>
              <p:cNvSpPr>
                <a:spLocks noChangeArrowheads="1"/>
              </p:cNvSpPr>
              <p:nvPr/>
            </p:nvSpPr>
            <p:spPr bwMode="auto">
              <a:xfrm>
                <a:off x="2938" y="235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2" name="Freeform 183"/>
              <p:cNvSpPr>
                <a:spLocks/>
              </p:cNvSpPr>
              <p:nvPr/>
            </p:nvSpPr>
            <p:spPr bwMode="auto">
              <a:xfrm>
                <a:off x="2938" y="238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3" name="Freeform 184"/>
              <p:cNvSpPr>
                <a:spLocks/>
              </p:cNvSpPr>
              <p:nvPr/>
            </p:nvSpPr>
            <p:spPr bwMode="auto">
              <a:xfrm>
                <a:off x="2928" y="23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4" name="Freeform 185"/>
              <p:cNvSpPr>
                <a:spLocks/>
              </p:cNvSpPr>
              <p:nvPr/>
            </p:nvSpPr>
            <p:spPr bwMode="auto">
              <a:xfrm>
                <a:off x="2928" y="234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5" name="Freeform 186"/>
              <p:cNvSpPr>
                <a:spLocks/>
              </p:cNvSpPr>
              <p:nvPr/>
            </p:nvSpPr>
            <p:spPr bwMode="auto">
              <a:xfrm>
                <a:off x="2928" y="237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6" name="Freeform 187"/>
              <p:cNvSpPr>
                <a:spLocks/>
              </p:cNvSpPr>
              <p:nvPr/>
            </p:nvSpPr>
            <p:spPr bwMode="auto">
              <a:xfrm>
                <a:off x="2916" y="23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7" name="Freeform 188"/>
              <p:cNvSpPr>
                <a:spLocks/>
              </p:cNvSpPr>
              <p:nvPr/>
            </p:nvSpPr>
            <p:spPr bwMode="auto">
              <a:xfrm>
                <a:off x="2916" y="234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8" name="Freeform 189"/>
              <p:cNvSpPr>
                <a:spLocks/>
              </p:cNvSpPr>
              <p:nvPr/>
            </p:nvSpPr>
            <p:spPr bwMode="auto">
              <a:xfrm>
                <a:off x="2916" y="237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19" name="Freeform 190"/>
              <p:cNvSpPr>
                <a:spLocks/>
              </p:cNvSpPr>
              <p:nvPr/>
            </p:nvSpPr>
            <p:spPr bwMode="auto">
              <a:xfrm>
                <a:off x="2754" y="2242"/>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0" name="Freeform 191"/>
              <p:cNvSpPr>
                <a:spLocks/>
              </p:cNvSpPr>
              <p:nvPr/>
            </p:nvSpPr>
            <p:spPr bwMode="auto">
              <a:xfrm>
                <a:off x="2768" y="2254"/>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1" name="Freeform 192"/>
              <p:cNvSpPr>
                <a:spLocks/>
              </p:cNvSpPr>
              <p:nvPr/>
            </p:nvSpPr>
            <p:spPr bwMode="auto">
              <a:xfrm>
                <a:off x="2752" y="2244"/>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2" name="Freeform 193"/>
              <p:cNvSpPr>
                <a:spLocks/>
              </p:cNvSpPr>
              <p:nvPr/>
            </p:nvSpPr>
            <p:spPr bwMode="auto">
              <a:xfrm>
                <a:off x="2752" y="2246"/>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3" name="Freeform 194"/>
              <p:cNvSpPr>
                <a:spLocks/>
              </p:cNvSpPr>
              <p:nvPr/>
            </p:nvSpPr>
            <p:spPr bwMode="auto">
              <a:xfrm>
                <a:off x="3050" y="2150"/>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4" name="Freeform 195"/>
              <p:cNvSpPr>
                <a:spLocks/>
              </p:cNvSpPr>
              <p:nvPr/>
            </p:nvSpPr>
            <p:spPr bwMode="auto">
              <a:xfrm>
                <a:off x="2752" y="1978"/>
                <a:ext cx="636" cy="368"/>
              </a:xfrm>
              <a:custGeom>
                <a:avLst/>
                <a:gdLst>
                  <a:gd name="T0" fmla="*/ 0 w 636"/>
                  <a:gd name="T1" fmla="*/ 196 h 368"/>
                  <a:gd name="T2" fmla="*/ 340 w 636"/>
                  <a:gd name="T3" fmla="*/ 0 h 368"/>
                  <a:gd name="T4" fmla="*/ 636 w 636"/>
                  <a:gd name="T5" fmla="*/ 172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2"/>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5" name="Freeform 196"/>
              <p:cNvSpPr>
                <a:spLocks/>
              </p:cNvSpPr>
              <p:nvPr/>
            </p:nvSpPr>
            <p:spPr bwMode="auto">
              <a:xfrm>
                <a:off x="2752" y="2174"/>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6" name="Freeform 197"/>
              <p:cNvSpPr>
                <a:spLocks/>
              </p:cNvSpPr>
              <p:nvPr/>
            </p:nvSpPr>
            <p:spPr bwMode="auto">
              <a:xfrm>
                <a:off x="2774" y="2196"/>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7" name="Rectangle 198"/>
              <p:cNvSpPr>
                <a:spLocks noChangeArrowheads="1"/>
              </p:cNvSpPr>
              <p:nvPr/>
            </p:nvSpPr>
            <p:spPr bwMode="auto">
              <a:xfrm>
                <a:off x="2774" y="2196"/>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8" name="Freeform 199"/>
              <p:cNvSpPr>
                <a:spLocks/>
              </p:cNvSpPr>
              <p:nvPr/>
            </p:nvSpPr>
            <p:spPr bwMode="auto">
              <a:xfrm>
                <a:off x="2774" y="2210"/>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29" name="Freeform 200"/>
              <p:cNvSpPr>
                <a:spLocks/>
              </p:cNvSpPr>
              <p:nvPr/>
            </p:nvSpPr>
            <p:spPr bwMode="auto">
              <a:xfrm>
                <a:off x="3034" y="2346"/>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30" name="Freeform 201"/>
              <p:cNvSpPr>
                <a:spLocks/>
              </p:cNvSpPr>
              <p:nvPr/>
            </p:nvSpPr>
            <p:spPr bwMode="auto">
              <a:xfrm>
                <a:off x="3034" y="2346"/>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31" name="Freeform 202"/>
              <p:cNvSpPr>
                <a:spLocks/>
              </p:cNvSpPr>
              <p:nvPr/>
            </p:nvSpPr>
            <p:spPr bwMode="auto">
              <a:xfrm>
                <a:off x="3034" y="237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32" name="Freeform 203"/>
              <p:cNvSpPr>
                <a:spLocks/>
              </p:cNvSpPr>
              <p:nvPr/>
            </p:nvSpPr>
            <p:spPr bwMode="auto">
              <a:xfrm>
                <a:off x="3024" y="23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33" name="Freeform 204"/>
              <p:cNvSpPr>
                <a:spLocks/>
              </p:cNvSpPr>
              <p:nvPr/>
            </p:nvSpPr>
            <p:spPr bwMode="auto">
              <a:xfrm>
                <a:off x="3024" y="234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34" name="Freeform 205"/>
              <p:cNvSpPr>
                <a:spLocks/>
              </p:cNvSpPr>
              <p:nvPr/>
            </p:nvSpPr>
            <p:spPr bwMode="auto">
              <a:xfrm>
                <a:off x="3024" y="237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35" name="Freeform 206"/>
              <p:cNvSpPr>
                <a:spLocks/>
              </p:cNvSpPr>
              <p:nvPr/>
            </p:nvSpPr>
            <p:spPr bwMode="auto">
              <a:xfrm>
                <a:off x="3014" y="233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grpSp>
          <p:nvGrpSpPr>
            <p:cNvPr id="2308" name="Group 408"/>
            <p:cNvGrpSpPr>
              <a:grpSpLocks/>
            </p:cNvGrpSpPr>
            <p:nvPr/>
          </p:nvGrpSpPr>
          <p:grpSpPr bwMode="auto">
            <a:xfrm>
              <a:off x="5137712" y="4720239"/>
              <a:ext cx="578473" cy="628065"/>
              <a:chOff x="2752" y="1726"/>
              <a:chExt cx="636" cy="644"/>
            </a:xfrm>
          </p:grpSpPr>
          <p:sp>
            <p:nvSpPr>
              <p:cNvPr id="2336" name="Freeform 208"/>
              <p:cNvSpPr>
                <a:spLocks/>
              </p:cNvSpPr>
              <p:nvPr/>
            </p:nvSpPr>
            <p:spPr bwMode="auto">
              <a:xfrm>
                <a:off x="3014" y="23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37" name="Freeform 209"/>
              <p:cNvSpPr>
                <a:spLocks/>
              </p:cNvSpPr>
              <p:nvPr/>
            </p:nvSpPr>
            <p:spPr bwMode="auto">
              <a:xfrm>
                <a:off x="3014" y="236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38" name="Freeform 210"/>
              <p:cNvSpPr>
                <a:spLocks/>
              </p:cNvSpPr>
              <p:nvPr/>
            </p:nvSpPr>
            <p:spPr bwMode="auto">
              <a:xfrm>
                <a:off x="3002" y="23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39" name="Freeform 211"/>
              <p:cNvSpPr>
                <a:spLocks/>
              </p:cNvSpPr>
              <p:nvPr/>
            </p:nvSpPr>
            <p:spPr bwMode="auto">
              <a:xfrm>
                <a:off x="3002" y="232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0" name="Freeform 212"/>
              <p:cNvSpPr>
                <a:spLocks/>
              </p:cNvSpPr>
              <p:nvPr/>
            </p:nvSpPr>
            <p:spPr bwMode="auto">
              <a:xfrm>
                <a:off x="3002" y="235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1" name="Freeform 213"/>
              <p:cNvSpPr>
                <a:spLocks/>
              </p:cNvSpPr>
              <p:nvPr/>
            </p:nvSpPr>
            <p:spPr bwMode="auto">
              <a:xfrm>
                <a:off x="2992" y="232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2" name="Freeform 214"/>
              <p:cNvSpPr>
                <a:spLocks/>
              </p:cNvSpPr>
              <p:nvPr/>
            </p:nvSpPr>
            <p:spPr bwMode="auto">
              <a:xfrm>
                <a:off x="2992" y="232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3" name="Freeform 215"/>
              <p:cNvSpPr>
                <a:spLocks/>
              </p:cNvSpPr>
              <p:nvPr/>
            </p:nvSpPr>
            <p:spPr bwMode="auto">
              <a:xfrm>
                <a:off x="2992" y="2352"/>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4" name="Freeform 216"/>
              <p:cNvSpPr>
                <a:spLocks/>
              </p:cNvSpPr>
              <p:nvPr/>
            </p:nvSpPr>
            <p:spPr bwMode="auto">
              <a:xfrm>
                <a:off x="2982" y="231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5" name="Freeform 217"/>
              <p:cNvSpPr>
                <a:spLocks/>
              </p:cNvSpPr>
              <p:nvPr/>
            </p:nvSpPr>
            <p:spPr bwMode="auto">
              <a:xfrm>
                <a:off x="2982" y="2316"/>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6" name="Freeform 218"/>
              <p:cNvSpPr>
                <a:spLocks/>
              </p:cNvSpPr>
              <p:nvPr/>
            </p:nvSpPr>
            <p:spPr bwMode="auto">
              <a:xfrm>
                <a:off x="2982" y="2346"/>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7" name="Freeform 219"/>
              <p:cNvSpPr>
                <a:spLocks/>
              </p:cNvSpPr>
              <p:nvPr/>
            </p:nvSpPr>
            <p:spPr bwMode="auto">
              <a:xfrm>
                <a:off x="2970" y="231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8" name="Rectangle 220"/>
              <p:cNvSpPr>
                <a:spLocks noChangeArrowheads="1"/>
              </p:cNvSpPr>
              <p:nvPr/>
            </p:nvSpPr>
            <p:spPr bwMode="auto">
              <a:xfrm>
                <a:off x="2970" y="231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49" name="Freeform 221"/>
              <p:cNvSpPr>
                <a:spLocks/>
              </p:cNvSpPr>
              <p:nvPr/>
            </p:nvSpPr>
            <p:spPr bwMode="auto">
              <a:xfrm>
                <a:off x="2970" y="234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0" name="Freeform 222"/>
              <p:cNvSpPr>
                <a:spLocks/>
              </p:cNvSpPr>
              <p:nvPr/>
            </p:nvSpPr>
            <p:spPr bwMode="auto">
              <a:xfrm>
                <a:off x="2960" y="23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1" name="Freeform 223"/>
              <p:cNvSpPr>
                <a:spLocks/>
              </p:cNvSpPr>
              <p:nvPr/>
            </p:nvSpPr>
            <p:spPr bwMode="auto">
              <a:xfrm>
                <a:off x="2960" y="230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2" name="Freeform 224"/>
              <p:cNvSpPr>
                <a:spLocks/>
              </p:cNvSpPr>
              <p:nvPr/>
            </p:nvSpPr>
            <p:spPr bwMode="auto">
              <a:xfrm>
                <a:off x="2960" y="233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3" name="Freeform 225"/>
              <p:cNvSpPr>
                <a:spLocks/>
              </p:cNvSpPr>
              <p:nvPr/>
            </p:nvSpPr>
            <p:spPr bwMode="auto">
              <a:xfrm>
                <a:off x="2948" y="229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4" name="Freeform 226"/>
              <p:cNvSpPr>
                <a:spLocks/>
              </p:cNvSpPr>
              <p:nvPr/>
            </p:nvSpPr>
            <p:spPr bwMode="auto">
              <a:xfrm>
                <a:off x="2948" y="22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5" name="Freeform 227"/>
              <p:cNvSpPr>
                <a:spLocks/>
              </p:cNvSpPr>
              <p:nvPr/>
            </p:nvSpPr>
            <p:spPr bwMode="auto">
              <a:xfrm>
                <a:off x="2948" y="232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6" name="Freeform 228"/>
              <p:cNvSpPr>
                <a:spLocks/>
              </p:cNvSpPr>
              <p:nvPr/>
            </p:nvSpPr>
            <p:spPr bwMode="auto">
              <a:xfrm>
                <a:off x="2938" y="2290"/>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7" name="Freeform 229"/>
              <p:cNvSpPr>
                <a:spLocks/>
              </p:cNvSpPr>
              <p:nvPr/>
            </p:nvSpPr>
            <p:spPr bwMode="auto">
              <a:xfrm>
                <a:off x="2938" y="229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8" name="Freeform 230"/>
              <p:cNvSpPr>
                <a:spLocks/>
              </p:cNvSpPr>
              <p:nvPr/>
            </p:nvSpPr>
            <p:spPr bwMode="auto">
              <a:xfrm>
                <a:off x="2938" y="232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59" name="Freeform 231"/>
              <p:cNvSpPr>
                <a:spLocks/>
              </p:cNvSpPr>
              <p:nvPr/>
            </p:nvSpPr>
            <p:spPr bwMode="auto">
              <a:xfrm>
                <a:off x="2928" y="22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0" name="Freeform 232"/>
              <p:cNvSpPr>
                <a:spLocks/>
              </p:cNvSpPr>
              <p:nvPr/>
            </p:nvSpPr>
            <p:spPr bwMode="auto">
              <a:xfrm>
                <a:off x="2928" y="228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1" name="Freeform 233"/>
              <p:cNvSpPr>
                <a:spLocks/>
              </p:cNvSpPr>
              <p:nvPr/>
            </p:nvSpPr>
            <p:spPr bwMode="auto">
              <a:xfrm>
                <a:off x="2928" y="231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2" name="Freeform 234"/>
              <p:cNvSpPr>
                <a:spLocks/>
              </p:cNvSpPr>
              <p:nvPr/>
            </p:nvSpPr>
            <p:spPr bwMode="auto">
              <a:xfrm>
                <a:off x="2916" y="22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3" name="Freeform 235"/>
              <p:cNvSpPr>
                <a:spLocks/>
              </p:cNvSpPr>
              <p:nvPr/>
            </p:nvSpPr>
            <p:spPr bwMode="auto">
              <a:xfrm>
                <a:off x="2916" y="22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4" name="Freeform 236"/>
              <p:cNvSpPr>
                <a:spLocks/>
              </p:cNvSpPr>
              <p:nvPr/>
            </p:nvSpPr>
            <p:spPr bwMode="auto">
              <a:xfrm>
                <a:off x="2916" y="230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5" name="Freeform 237"/>
              <p:cNvSpPr>
                <a:spLocks/>
              </p:cNvSpPr>
              <p:nvPr/>
            </p:nvSpPr>
            <p:spPr bwMode="auto">
              <a:xfrm>
                <a:off x="2754" y="2180"/>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6" name="Freeform 238"/>
              <p:cNvSpPr>
                <a:spLocks/>
              </p:cNvSpPr>
              <p:nvPr/>
            </p:nvSpPr>
            <p:spPr bwMode="auto">
              <a:xfrm>
                <a:off x="2768" y="2190"/>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7" name="Freeform 239"/>
              <p:cNvSpPr>
                <a:spLocks/>
              </p:cNvSpPr>
              <p:nvPr/>
            </p:nvSpPr>
            <p:spPr bwMode="auto">
              <a:xfrm>
                <a:off x="2752" y="2182"/>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8" name="Freeform 240"/>
              <p:cNvSpPr>
                <a:spLocks/>
              </p:cNvSpPr>
              <p:nvPr/>
            </p:nvSpPr>
            <p:spPr bwMode="auto">
              <a:xfrm>
                <a:off x="2752" y="2184"/>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69" name="Freeform 241"/>
              <p:cNvSpPr>
                <a:spLocks/>
              </p:cNvSpPr>
              <p:nvPr/>
            </p:nvSpPr>
            <p:spPr bwMode="auto">
              <a:xfrm>
                <a:off x="3050" y="2086"/>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0" name="Freeform 242"/>
              <p:cNvSpPr>
                <a:spLocks/>
              </p:cNvSpPr>
              <p:nvPr/>
            </p:nvSpPr>
            <p:spPr bwMode="auto">
              <a:xfrm>
                <a:off x="2752" y="1914"/>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1" name="Freeform 243"/>
              <p:cNvSpPr>
                <a:spLocks/>
              </p:cNvSpPr>
              <p:nvPr/>
            </p:nvSpPr>
            <p:spPr bwMode="auto">
              <a:xfrm>
                <a:off x="2752" y="2112"/>
                <a:ext cx="298" cy="216"/>
              </a:xfrm>
              <a:custGeom>
                <a:avLst/>
                <a:gdLst>
                  <a:gd name="T0" fmla="*/ 298 w 298"/>
                  <a:gd name="T1" fmla="*/ 172 h 216"/>
                  <a:gd name="T2" fmla="*/ 298 w 298"/>
                  <a:gd name="T3" fmla="*/ 216 h 216"/>
                  <a:gd name="T4" fmla="*/ 0 w 298"/>
                  <a:gd name="T5" fmla="*/ 46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2" name="Freeform 244"/>
              <p:cNvSpPr>
                <a:spLocks/>
              </p:cNvSpPr>
              <p:nvPr/>
            </p:nvSpPr>
            <p:spPr bwMode="auto">
              <a:xfrm>
                <a:off x="2774" y="2132"/>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3" name="Freeform 245"/>
              <p:cNvSpPr>
                <a:spLocks/>
              </p:cNvSpPr>
              <p:nvPr/>
            </p:nvSpPr>
            <p:spPr bwMode="auto">
              <a:xfrm>
                <a:off x="2774" y="2132"/>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4" name="Freeform 246"/>
              <p:cNvSpPr>
                <a:spLocks/>
              </p:cNvSpPr>
              <p:nvPr/>
            </p:nvSpPr>
            <p:spPr bwMode="auto">
              <a:xfrm>
                <a:off x="2774" y="2146"/>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5" name="Freeform 247"/>
              <p:cNvSpPr>
                <a:spLocks/>
              </p:cNvSpPr>
              <p:nvPr/>
            </p:nvSpPr>
            <p:spPr bwMode="auto">
              <a:xfrm>
                <a:off x="3034" y="2284"/>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6" name="Freeform 248"/>
              <p:cNvSpPr>
                <a:spLocks/>
              </p:cNvSpPr>
              <p:nvPr/>
            </p:nvSpPr>
            <p:spPr bwMode="auto">
              <a:xfrm>
                <a:off x="3034" y="2284"/>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7" name="Freeform 249"/>
              <p:cNvSpPr>
                <a:spLocks/>
              </p:cNvSpPr>
              <p:nvPr/>
            </p:nvSpPr>
            <p:spPr bwMode="auto">
              <a:xfrm>
                <a:off x="3034" y="231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8" name="Freeform 250"/>
              <p:cNvSpPr>
                <a:spLocks/>
              </p:cNvSpPr>
              <p:nvPr/>
            </p:nvSpPr>
            <p:spPr bwMode="auto">
              <a:xfrm>
                <a:off x="3024" y="22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79" name="Freeform 251"/>
              <p:cNvSpPr>
                <a:spLocks/>
              </p:cNvSpPr>
              <p:nvPr/>
            </p:nvSpPr>
            <p:spPr bwMode="auto">
              <a:xfrm>
                <a:off x="3024" y="227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0" name="Freeform 252"/>
              <p:cNvSpPr>
                <a:spLocks/>
              </p:cNvSpPr>
              <p:nvPr/>
            </p:nvSpPr>
            <p:spPr bwMode="auto">
              <a:xfrm>
                <a:off x="3024" y="2308"/>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1" name="Freeform 253"/>
              <p:cNvSpPr>
                <a:spLocks/>
              </p:cNvSpPr>
              <p:nvPr/>
            </p:nvSpPr>
            <p:spPr bwMode="auto">
              <a:xfrm>
                <a:off x="3014" y="227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2" name="Rectangle 254"/>
              <p:cNvSpPr>
                <a:spLocks noChangeArrowheads="1"/>
              </p:cNvSpPr>
              <p:nvPr/>
            </p:nvSpPr>
            <p:spPr bwMode="auto">
              <a:xfrm>
                <a:off x="3014" y="227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3" name="Freeform 255"/>
              <p:cNvSpPr>
                <a:spLocks/>
              </p:cNvSpPr>
              <p:nvPr/>
            </p:nvSpPr>
            <p:spPr bwMode="auto">
              <a:xfrm>
                <a:off x="3014" y="23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4" name="Freeform 256"/>
              <p:cNvSpPr>
                <a:spLocks/>
              </p:cNvSpPr>
              <p:nvPr/>
            </p:nvSpPr>
            <p:spPr bwMode="auto">
              <a:xfrm>
                <a:off x="3002" y="226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5" name="Rectangle 257"/>
              <p:cNvSpPr>
                <a:spLocks noChangeArrowheads="1"/>
              </p:cNvSpPr>
              <p:nvPr/>
            </p:nvSpPr>
            <p:spPr bwMode="auto">
              <a:xfrm>
                <a:off x="3002" y="226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6" name="Freeform 258"/>
              <p:cNvSpPr>
                <a:spLocks/>
              </p:cNvSpPr>
              <p:nvPr/>
            </p:nvSpPr>
            <p:spPr bwMode="auto">
              <a:xfrm>
                <a:off x="3002" y="229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7" name="Freeform 259"/>
              <p:cNvSpPr>
                <a:spLocks/>
              </p:cNvSpPr>
              <p:nvPr/>
            </p:nvSpPr>
            <p:spPr bwMode="auto">
              <a:xfrm>
                <a:off x="2992" y="22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8" name="Freeform 260"/>
              <p:cNvSpPr>
                <a:spLocks/>
              </p:cNvSpPr>
              <p:nvPr/>
            </p:nvSpPr>
            <p:spPr bwMode="auto">
              <a:xfrm>
                <a:off x="2992" y="225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89" name="Freeform 261"/>
              <p:cNvSpPr>
                <a:spLocks/>
              </p:cNvSpPr>
              <p:nvPr/>
            </p:nvSpPr>
            <p:spPr bwMode="auto">
              <a:xfrm>
                <a:off x="2992" y="22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0" name="Freeform 262"/>
              <p:cNvSpPr>
                <a:spLocks/>
              </p:cNvSpPr>
              <p:nvPr/>
            </p:nvSpPr>
            <p:spPr bwMode="auto">
              <a:xfrm>
                <a:off x="2982" y="22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1" name="Freeform 263"/>
              <p:cNvSpPr>
                <a:spLocks/>
              </p:cNvSpPr>
              <p:nvPr/>
            </p:nvSpPr>
            <p:spPr bwMode="auto">
              <a:xfrm>
                <a:off x="2982" y="2252"/>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2" name="Freeform 264"/>
              <p:cNvSpPr>
                <a:spLocks/>
              </p:cNvSpPr>
              <p:nvPr/>
            </p:nvSpPr>
            <p:spPr bwMode="auto">
              <a:xfrm>
                <a:off x="2982" y="2282"/>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3" name="Freeform 265"/>
              <p:cNvSpPr>
                <a:spLocks/>
              </p:cNvSpPr>
              <p:nvPr/>
            </p:nvSpPr>
            <p:spPr bwMode="auto">
              <a:xfrm>
                <a:off x="2970" y="224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4" name="Freeform 266"/>
              <p:cNvSpPr>
                <a:spLocks/>
              </p:cNvSpPr>
              <p:nvPr/>
            </p:nvSpPr>
            <p:spPr bwMode="auto">
              <a:xfrm>
                <a:off x="2970" y="224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5" name="Freeform 267"/>
              <p:cNvSpPr>
                <a:spLocks/>
              </p:cNvSpPr>
              <p:nvPr/>
            </p:nvSpPr>
            <p:spPr bwMode="auto">
              <a:xfrm>
                <a:off x="2970" y="227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6" name="Freeform 268"/>
              <p:cNvSpPr>
                <a:spLocks/>
              </p:cNvSpPr>
              <p:nvPr/>
            </p:nvSpPr>
            <p:spPr bwMode="auto">
              <a:xfrm>
                <a:off x="2960" y="224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7" name="Freeform 269"/>
              <p:cNvSpPr>
                <a:spLocks/>
              </p:cNvSpPr>
              <p:nvPr/>
            </p:nvSpPr>
            <p:spPr bwMode="auto">
              <a:xfrm>
                <a:off x="2960" y="224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8" name="Freeform 270"/>
              <p:cNvSpPr>
                <a:spLocks/>
              </p:cNvSpPr>
              <p:nvPr/>
            </p:nvSpPr>
            <p:spPr bwMode="auto">
              <a:xfrm>
                <a:off x="2960" y="227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99" name="Freeform 271"/>
              <p:cNvSpPr>
                <a:spLocks/>
              </p:cNvSpPr>
              <p:nvPr/>
            </p:nvSpPr>
            <p:spPr bwMode="auto">
              <a:xfrm>
                <a:off x="2948" y="223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0" name="Freeform 272"/>
              <p:cNvSpPr>
                <a:spLocks/>
              </p:cNvSpPr>
              <p:nvPr/>
            </p:nvSpPr>
            <p:spPr bwMode="auto">
              <a:xfrm>
                <a:off x="2948" y="22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1" name="Freeform 273"/>
              <p:cNvSpPr>
                <a:spLocks/>
              </p:cNvSpPr>
              <p:nvPr/>
            </p:nvSpPr>
            <p:spPr bwMode="auto">
              <a:xfrm>
                <a:off x="2948" y="22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2" name="Freeform 274"/>
              <p:cNvSpPr>
                <a:spLocks/>
              </p:cNvSpPr>
              <p:nvPr/>
            </p:nvSpPr>
            <p:spPr bwMode="auto">
              <a:xfrm>
                <a:off x="2938" y="2228"/>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3" name="Freeform 275"/>
              <p:cNvSpPr>
                <a:spLocks/>
              </p:cNvSpPr>
              <p:nvPr/>
            </p:nvSpPr>
            <p:spPr bwMode="auto">
              <a:xfrm>
                <a:off x="2938" y="222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4" name="Freeform 276"/>
              <p:cNvSpPr>
                <a:spLocks/>
              </p:cNvSpPr>
              <p:nvPr/>
            </p:nvSpPr>
            <p:spPr bwMode="auto">
              <a:xfrm>
                <a:off x="2938" y="225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5" name="Freeform 277"/>
              <p:cNvSpPr>
                <a:spLocks/>
              </p:cNvSpPr>
              <p:nvPr/>
            </p:nvSpPr>
            <p:spPr bwMode="auto">
              <a:xfrm>
                <a:off x="2928" y="2222"/>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6" name="Rectangle 278"/>
              <p:cNvSpPr>
                <a:spLocks noChangeArrowheads="1"/>
              </p:cNvSpPr>
              <p:nvPr/>
            </p:nvSpPr>
            <p:spPr bwMode="auto">
              <a:xfrm>
                <a:off x="2928" y="222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7" name="Freeform 279"/>
              <p:cNvSpPr>
                <a:spLocks/>
              </p:cNvSpPr>
              <p:nvPr/>
            </p:nvSpPr>
            <p:spPr bwMode="auto">
              <a:xfrm>
                <a:off x="2928" y="2252"/>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8" name="Freeform 280"/>
              <p:cNvSpPr>
                <a:spLocks/>
              </p:cNvSpPr>
              <p:nvPr/>
            </p:nvSpPr>
            <p:spPr bwMode="auto">
              <a:xfrm>
                <a:off x="2916" y="221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09" name="Rectangle 281"/>
              <p:cNvSpPr>
                <a:spLocks noChangeArrowheads="1"/>
              </p:cNvSpPr>
              <p:nvPr/>
            </p:nvSpPr>
            <p:spPr bwMode="auto">
              <a:xfrm>
                <a:off x="2916" y="221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0" name="Freeform 282"/>
              <p:cNvSpPr>
                <a:spLocks/>
              </p:cNvSpPr>
              <p:nvPr/>
            </p:nvSpPr>
            <p:spPr bwMode="auto">
              <a:xfrm>
                <a:off x="2916" y="224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1" name="Freeform 283"/>
              <p:cNvSpPr>
                <a:spLocks/>
              </p:cNvSpPr>
              <p:nvPr/>
            </p:nvSpPr>
            <p:spPr bwMode="auto">
              <a:xfrm>
                <a:off x="2754" y="2118"/>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2" name="Freeform 284"/>
              <p:cNvSpPr>
                <a:spLocks/>
              </p:cNvSpPr>
              <p:nvPr/>
            </p:nvSpPr>
            <p:spPr bwMode="auto">
              <a:xfrm>
                <a:off x="2768" y="2128"/>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3" name="Freeform 285"/>
              <p:cNvSpPr>
                <a:spLocks/>
              </p:cNvSpPr>
              <p:nvPr/>
            </p:nvSpPr>
            <p:spPr bwMode="auto">
              <a:xfrm>
                <a:off x="2752" y="2118"/>
                <a:ext cx="18" cy="12"/>
              </a:xfrm>
              <a:custGeom>
                <a:avLst/>
                <a:gdLst>
                  <a:gd name="T0" fmla="*/ 0 w 18"/>
                  <a:gd name="T1" fmla="*/ 2 h 12"/>
                  <a:gd name="T2" fmla="*/ 4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4"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4" name="Freeform 286"/>
              <p:cNvSpPr>
                <a:spLocks/>
              </p:cNvSpPr>
              <p:nvPr/>
            </p:nvSpPr>
            <p:spPr bwMode="auto">
              <a:xfrm>
                <a:off x="2752" y="2120"/>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5" name="Freeform 287"/>
              <p:cNvSpPr>
                <a:spLocks/>
              </p:cNvSpPr>
              <p:nvPr/>
            </p:nvSpPr>
            <p:spPr bwMode="auto">
              <a:xfrm>
                <a:off x="3050" y="2024"/>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6" name="Freeform 288"/>
              <p:cNvSpPr>
                <a:spLocks/>
              </p:cNvSpPr>
              <p:nvPr/>
            </p:nvSpPr>
            <p:spPr bwMode="auto">
              <a:xfrm>
                <a:off x="2752" y="1852"/>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7" name="Freeform 289"/>
              <p:cNvSpPr>
                <a:spLocks/>
              </p:cNvSpPr>
              <p:nvPr/>
            </p:nvSpPr>
            <p:spPr bwMode="auto">
              <a:xfrm>
                <a:off x="2752" y="2050"/>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8" name="Freeform 290"/>
              <p:cNvSpPr>
                <a:spLocks/>
              </p:cNvSpPr>
              <p:nvPr/>
            </p:nvSpPr>
            <p:spPr bwMode="auto">
              <a:xfrm>
                <a:off x="2774" y="2070"/>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19" name="Rectangle 291"/>
              <p:cNvSpPr>
                <a:spLocks noChangeArrowheads="1"/>
              </p:cNvSpPr>
              <p:nvPr/>
            </p:nvSpPr>
            <p:spPr bwMode="auto">
              <a:xfrm>
                <a:off x="2774" y="2070"/>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0" name="Freeform 292"/>
              <p:cNvSpPr>
                <a:spLocks/>
              </p:cNvSpPr>
              <p:nvPr/>
            </p:nvSpPr>
            <p:spPr bwMode="auto">
              <a:xfrm>
                <a:off x="2774" y="2084"/>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1" name="Freeform 293"/>
              <p:cNvSpPr>
                <a:spLocks/>
              </p:cNvSpPr>
              <p:nvPr/>
            </p:nvSpPr>
            <p:spPr bwMode="auto">
              <a:xfrm>
                <a:off x="3034" y="2220"/>
                <a:ext cx="8" cy="36"/>
              </a:xfrm>
              <a:custGeom>
                <a:avLst/>
                <a:gdLst>
                  <a:gd name="T0" fmla="*/ 0 w 8"/>
                  <a:gd name="T1" fmla="*/ 32 h 36"/>
                  <a:gd name="T2" fmla="*/ 2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2" name="Freeform 294"/>
              <p:cNvSpPr>
                <a:spLocks/>
              </p:cNvSpPr>
              <p:nvPr/>
            </p:nvSpPr>
            <p:spPr bwMode="auto">
              <a:xfrm>
                <a:off x="3034" y="2220"/>
                <a:ext cx="2" cy="32"/>
              </a:xfrm>
              <a:custGeom>
                <a:avLst/>
                <a:gdLst>
                  <a:gd name="T0" fmla="*/ 0 w 2"/>
                  <a:gd name="T1" fmla="*/ 32 h 32"/>
                  <a:gd name="T2" fmla="*/ 2 w 2"/>
                  <a:gd name="T3" fmla="*/ 32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3" name="Freeform 295"/>
              <p:cNvSpPr>
                <a:spLocks/>
              </p:cNvSpPr>
              <p:nvPr/>
            </p:nvSpPr>
            <p:spPr bwMode="auto">
              <a:xfrm>
                <a:off x="3034" y="22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4" name="Freeform 296"/>
              <p:cNvSpPr>
                <a:spLocks/>
              </p:cNvSpPr>
              <p:nvPr/>
            </p:nvSpPr>
            <p:spPr bwMode="auto">
              <a:xfrm>
                <a:off x="3024" y="221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5" name="Freeform 297"/>
              <p:cNvSpPr>
                <a:spLocks/>
              </p:cNvSpPr>
              <p:nvPr/>
            </p:nvSpPr>
            <p:spPr bwMode="auto">
              <a:xfrm>
                <a:off x="3024" y="22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6" name="Freeform 298"/>
              <p:cNvSpPr>
                <a:spLocks/>
              </p:cNvSpPr>
              <p:nvPr/>
            </p:nvSpPr>
            <p:spPr bwMode="auto">
              <a:xfrm>
                <a:off x="3024" y="224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7" name="Freeform 299"/>
              <p:cNvSpPr>
                <a:spLocks/>
              </p:cNvSpPr>
              <p:nvPr/>
            </p:nvSpPr>
            <p:spPr bwMode="auto">
              <a:xfrm>
                <a:off x="3014" y="22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8" name="Freeform 300"/>
              <p:cNvSpPr>
                <a:spLocks/>
              </p:cNvSpPr>
              <p:nvPr/>
            </p:nvSpPr>
            <p:spPr bwMode="auto">
              <a:xfrm>
                <a:off x="3014" y="22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29" name="Freeform 301"/>
              <p:cNvSpPr>
                <a:spLocks/>
              </p:cNvSpPr>
              <p:nvPr/>
            </p:nvSpPr>
            <p:spPr bwMode="auto">
              <a:xfrm>
                <a:off x="3014" y="223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0" name="Freeform 302"/>
              <p:cNvSpPr>
                <a:spLocks/>
              </p:cNvSpPr>
              <p:nvPr/>
            </p:nvSpPr>
            <p:spPr bwMode="auto">
              <a:xfrm>
                <a:off x="3002" y="220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1" name="Freeform 303"/>
              <p:cNvSpPr>
                <a:spLocks/>
              </p:cNvSpPr>
              <p:nvPr/>
            </p:nvSpPr>
            <p:spPr bwMode="auto">
              <a:xfrm>
                <a:off x="3002" y="220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2" name="Freeform 304"/>
              <p:cNvSpPr>
                <a:spLocks/>
              </p:cNvSpPr>
              <p:nvPr/>
            </p:nvSpPr>
            <p:spPr bwMode="auto">
              <a:xfrm>
                <a:off x="3002" y="223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3" name="Freeform 305"/>
              <p:cNvSpPr>
                <a:spLocks/>
              </p:cNvSpPr>
              <p:nvPr/>
            </p:nvSpPr>
            <p:spPr bwMode="auto">
              <a:xfrm>
                <a:off x="2992" y="21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4" name="Freeform 306"/>
              <p:cNvSpPr>
                <a:spLocks/>
              </p:cNvSpPr>
              <p:nvPr/>
            </p:nvSpPr>
            <p:spPr bwMode="auto">
              <a:xfrm>
                <a:off x="2992" y="21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5" name="Freeform 307"/>
              <p:cNvSpPr>
                <a:spLocks/>
              </p:cNvSpPr>
              <p:nvPr/>
            </p:nvSpPr>
            <p:spPr bwMode="auto">
              <a:xfrm>
                <a:off x="2992" y="222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6" name="Freeform 308"/>
              <p:cNvSpPr>
                <a:spLocks/>
              </p:cNvSpPr>
              <p:nvPr/>
            </p:nvSpPr>
            <p:spPr bwMode="auto">
              <a:xfrm>
                <a:off x="2982" y="219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7" name="Freeform 309"/>
              <p:cNvSpPr>
                <a:spLocks/>
              </p:cNvSpPr>
              <p:nvPr/>
            </p:nvSpPr>
            <p:spPr bwMode="auto">
              <a:xfrm>
                <a:off x="2982" y="2190"/>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8" name="Freeform 310"/>
              <p:cNvSpPr>
                <a:spLocks/>
              </p:cNvSpPr>
              <p:nvPr/>
            </p:nvSpPr>
            <p:spPr bwMode="auto">
              <a:xfrm>
                <a:off x="2982" y="2220"/>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39" name="Freeform 311"/>
              <p:cNvSpPr>
                <a:spLocks/>
              </p:cNvSpPr>
              <p:nvPr/>
            </p:nvSpPr>
            <p:spPr bwMode="auto">
              <a:xfrm>
                <a:off x="2970" y="218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0" name="Freeform 312"/>
              <p:cNvSpPr>
                <a:spLocks/>
              </p:cNvSpPr>
              <p:nvPr/>
            </p:nvSpPr>
            <p:spPr bwMode="auto">
              <a:xfrm>
                <a:off x="2970" y="218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1" name="Freeform 313"/>
              <p:cNvSpPr>
                <a:spLocks/>
              </p:cNvSpPr>
              <p:nvPr/>
            </p:nvSpPr>
            <p:spPr bwMode="auto">
              <a:xfrm>
                <a:off x="2970" y="2214"/>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2" name="Freeform 314"/>
              <p:cNvSpPr>
                <a:spLocks/>
              </p:cNvSpPr>
              <p:nvPr/>
            </p:nvSpPr>
            <p:spPr bwMode="auto">
              <a:xfrm>
                <a:off x="2960" y="2178"/>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3" name="Rectangle 315"/>
              <p:cNvSpPr>
                <a:spLocks noChangeArrowheads="1"/>
              </p:cNvSpPr>
              <p:nvPr/>
            </p:nvSpPr>
            <p:spPr bwMode="auto">
              <a:xfrm>
                <a:off x="2960" y="217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4" name="Freeform 316"/>
              <p:cNvSpPr>
                <a:spLocks/>
              </p:cNvSpPr>
              <p:nvPr/>
            </p:nvSpPr>
            <p:spPr bwMode="auto">
              <a:xfrm>
                <a:off x="2960" y="2208"/>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5" name="Freeform 317"/>
              <p:cNvSpPr>
                <a:spLocks/>
              </p:cNvSpPr>
              <p:nvPr/>
            </p:nvSpPr>
            <p:spPr bwMode="auto">
              <a:xfrm>
                <a:off x="2948" y="2172"/>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6" name="Rectangle 318"/>
              <p:cNvSpPr>
                <a:spLocks noChangeArrowheads="1"/>
              </p:cNvSpPr>
              <p:nvPr/>
            </p:nvSpPr>
            <p:spPr bwMode="auto">
              <a:xfrm>
                <a:off x="2948" y="217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7" name="Freeform 319"/>
              <p:cNvSpPr>
                <a:spLocks/>
              </p:cNvSpPr>
              <p:nvPr/>
            </p:nvSpPr>
            <p:spPr bwMode="auto">
              <a:xfrm>
                <a:off x="2948" y="220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8" name="Freeform 320"/>
              <p:cNvSpPr>
                <a:spLocks/>
              </p:cNvSpPr>
              <p:nvPr/>
            </p:nvSpPr>
            <p:spPr bwMode="auto">
              <a:xfrm>
                <a:off x="2938" y="2164"/>
                <a:ext cx="8" cy="36"/>
              </a:xfrm>
              <a:custGeom>
                <a:avLst/>
                <a:gdLst>
                  <a:gd name="T0" fmla="*/ 0 w 8"/>
                  <a:gd name="T1" fmla="*/ 32 h 36"/>
                  <a:gd name="T2" fmla="*/ 0 w 8"/>
                  <a:gd name="T3" fmla="*/ 0 h 36"/>
                  <a:gd name="T4" fmla="*/ 8 w 8"/>
                  <a:gd name="T5" fmla="*/ 6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49" name="Freeform 321"/>
              <p:cNvSpPr>
                <a:spLocks/>
              </p:cNvSpPr>
              <p:nvPr/>
            </p:nvSpPr>
            <p:spPr bwMode="auto">
              <a:xfrm>
                <a:off x="2938" y="216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0" name="Freeform 322"/>
              <p:cNvSpPr>
                <a:spLocks/>
              </p:cNvSpPr>
              <p:nvPr/>
            </p:nvSpPr>
            <p:spPr bwMode="auto">
              <a:xfrm>
                <a:off x="2938" y="219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1" name="Freeform 323"/>
              <p:cNvSpPr>
                <a:spLocks/>
              </p:cNvSpPr>
              <p:nvPr/>
            </p:nvSpPr>
            <p:spPr bwMode="auto">
              <a:xfrm>
                <a:off x="2928" y="21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2" name="Freeform 324"/>
              <p:cNvSpPr>
                <a:spLocks/>
              </p:cNvSpPr>
              <p:nvPr/>
            </p:nvSpPr>
            <p:spPr bwMode="auto">
              <a:xfrm>
                <a:off x="2928" y="215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3" name="Freeform 325"/>
              <p:cNvSpPr>
                <a:spLocks/>
              </p:cNvSpPr>
              <p:nvPr/>
            </p:nvSpPr>
            <p:spPr bwMode="auto">
              <a:xfrm>
                <a:off x="2928" y="21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4" name="Freeform 326"/>
              <p:cNvSpPr>
                <a:spLocks/>
              </p:cNvSpPr>
              <p:nvPr/>
            </p:nvSpPr>
            <p:spPr bwMode="auto">
              <a:xfrm>
                <a:off x="2916" y="21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5" name="Freeform 327"/>
              <p:cNvSpPr>
                <a:spLocks/>
              </p:cNvSpPr>
              <p:nvPr/>
            </p:nvSpPr>
            <p:spPr bwMode="auto">
              <a:xfrm>
                <a:off x="2916" y="21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6" name="Freeform 328"/>
              <p:cNvSpPr>
                <a:spLocks/>
              </p:cNvSpPr>
              <p:nvPr/>
            </p:nvSpPr>
            <p:spPr bwMode="auto">
              <a:xfrm>
                <a:off x="2916" y="21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7" name="Freeform 329"/>
              <p:cNvSpPr>
                <a:spLocks/>
              </p:cNvSpPr>
              <p:nvPr/>
            </p:nvSpPr>
            <p:spPr bwMode="auto">
              <a:xfrm>
                <a:off x="2754" y="2054"/>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8" name="Freeform 330"/>
              <p:cNvSpPr>
                <a:spLocks/>
              </p:cNvSpPr>
              <p:nvPr/>
            </p:nvSpPr>
            <p:spPr bwMode="auto">
              <a:xfrm>
                <a:off x="2768" y="2066"/>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59" name="Freeform 331"/>
              <p:cNvSpPr>
                <a:spLocks/>
              </p:cNvSpPr>
              <p:nvPr/>
            </p:nvSpPr>
            <p:spPr bwMode="auto">
              <a:xfrm>
                <a:off x="2752" y="2056"/>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0" name="Freeform 332"/>
              <p:cNvSpPr>
                <a:spLocks/>
              </p:cNvSpPr>
              <p:nvPr/>
            </p:nvSpPr>
            <p:spPr bwMode="auto">
              <a:xfrm>
                <a:off x="2752" y="2058"/>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1" name="Freeform 333"/>
              <p:cNvSpPr>
                <a:spLocks/>
              </p:cNvSpPr>
              <p:nvPr/>
            </p:nvSpPr>
            <p:spPr bwMode="auto">
              <a:xfrm>
                <a:off x="3050" y="1962"/>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2" name="Freeform 334"/>
              <p:cNvSpPr>
                <a:spLocks/>
              </p:cNvSpPr>
              <p:nvPr/>
            </p:nvSpPr>
            <p:spPr bwMode="auto">
              <a:xfrm>
                <a:off x="2752" y="1790"/>
                <a:ext cx="636" cy="368"/>
              </a:xfrm>
              <a:custGeom>
                <a:avLst/>
                <a:gdLst>
                  <a:gd name="T0" fmla="*/ 0 w 636"/>
                  <a:gd name="T1" fmla="*/ 196 h 368"/>
                  <a:gd name="T2" fmla="*/ 340 w 636"/>
                  <a:gd name="T3" fmla="*/ 0 h 368"/>
                  <a:gd name="T4" fmla="*/ 636 w 636"/>
                  <a:gd name="T5" fmla="*/ 172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2"/>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3" name="Freeform 335"/>
              <p:cNvSpPr>
                <a:spLocks/>
              </p:cNvSpPr>
              <p:nvPr/>
            </p:nvSpPr>
            <p:spPr bwMode="auto">
              <a:xfrm>
                <a:off x="2752" y="1986"/>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4" name="Freeform 336"/>
              <p:cNvSpPr>
                <a:spLocks/>
              </p:cNvSpPr>
              <p:nvPr/>
            </p:nvSpPr>
            <p:spPr bwMode="auto">
              <a:xfrm>
                <a:off x="2774" y="2008"/>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5" name="Freeform 337"/>
              <p:cNvSpPr>
                <a:spLocks/>
              </p:cNvSpPr>
              <p:nvPr/>
            </p:nvSpPr>
            <p:spPr bwMode="auto">
              <a:xfrm>
                <a:off x="2774" y="2008"/>
                <a:ext cx="2" cy="14"/>
              </a:xfrm>
              <a:custGeom>
                <a:avLst/>
                <a:gdLst>
                  <a:gd name="T0" fmla="*/ 0 w 2"/>
                  <a:gd name="T1" fmla="*/ 14 h 14"/>
                  <a:gd name="T2" fmla="*/ 2 w 2"/>
                  <a:gd name="T3" fmla="*/ 12 h 14"/>
                  <a:gd name="T4" fmla="*/ 2 w 2"/>
                  <a:gd name="T5" fmla="*/ 0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2"/>
                    </a:lnTo>
                    <a:lnTo>
                      <a:pt x="2" y="0"/>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6" name="Freeform 338"/>
              <p:cNvSpPr>
                <a:spLocks/>
              </p:cNvSpPr>
              <p:nvPr/>
            </p:nvSpPr>
            <p:spPr bwMode="auto">
              <a:xfrm>
                <a:off x="2774" y="2020"/>
                <a:ext cx="98" cy="60"/>
              </a:xfrm>
              <a:custGeom>
                <a:avLst/>
                <a:gdLst>
                  <a:gd name="T0" fmla="*/ 98 w 98"/>
                  <a:gd name="T1" fmla="*/ 60 h 60"/>
                  <a:gd name="T2" fmla="*/ 98 w 98"/>
                  <a:gd name="T3" fmla="*/ 56 h 60"/>
                  <a:gd name="T4" fmla="*/ 2 w 98"/>
                  <a:gd name="T5" fmla="*/ 0 h 60"/>
                  <a:gd name="T6" fmla="*/ 0 w 98"/>
                  <a:gd name="T7" fmla="*/ 2 h 60"/>
                  <a:gd name="T8" fmla="*/ 98 w 98"/>
                  <a:gd name="T9" fmla="*/ 60 h 60"/>
                </a:gdLst>
                <a:ahLst/>
                <a:cxnLst>
                  <a:cxn ang="0">
                    <a:pos x="T0" y="T1"/>
                  </a:cxn>
                  <a:cxn ang="0">
                    <a:pos x="T2" y="T3"/>
                  </a:cxn>
                  <a:cxn ang="0">
                    <a:pos x="T4" y="T5"/>
                  </a:cxn>
                  <a:cxn ang="0">
                    <a:pos x="T6" y="T7"/>
                  </a:cxn>
                  <a:cxn ang="0">
                    <a:pos x="T8" y="T9"/>
                  </a:cxn>
                </a:cxnLst>
                <a:rect l="0" t="0" r="r" b="b"/>
                <a:pathLst>
                  <a:path w="98" h="60">
                    <a:moveTo>
                      <a:pt x="98" y="60"/>
                    </a:moveTo>
                    <a:lnTo>
                      <a:pt x="98" y="56"/>
                    </a:lnTo>
                    <a:lnTo>
                      <a:pt x="2" y="0"/>
                    </a:lnTo>
                    <a:lnTo>
                      <a:pt x="0" y="2"/>
                    </a:lnTo>
                    <a:lnTo>
                      <a:pt x="98" y="6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7" name="Freeform 339"/>
              <p:cNvSpPr>
                <a:spLocks/>
              </p:cNvSpPr>
              <p:nvPr/>
            </p:nvSpPr>
            <p:spPr bwMode="auto">
              <a:xfrm>
                <a:off x="3034" y="2158"/>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8" name="Freeform 340"/>
              <p:cNvSpPr>
                <a:spLocks/>
              </p:cNvSpPr>
              <p:nvPr/>
            </p:nvSpPr>
            <p:spPr bwMode="auto">
              <a:xfrm>
                <a:off x="3034" y="2158"/>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69" name="Freeform 341"/>
              <p:cNvSpPr>
                <a:spLocks/>
              </p:cNvSpPr>
              <p:nvPr/>
            </p:nvSpPr>
            <p:spPr bwMode="auto">
              <a:xfrm>
                <a:off x="3034" y="21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0" name="Freeform 342"/>
              <p:cNvSpPr>
                <a:spLocks/>
              </p:cNvSpPr>
              <p:nvPr/>
            </p:nvSpPr>
            <p:spPr bwMode="auto">
              <a:xfrm>
                <a:off x="3024" y="21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1" name="Freeform 343"/>
              <p:cNvSpPr>
                <a:spLocks/>
              </p:cNvSpPr>
              <p:nvPr/>
            </p:nvSpPr>
            <p:spPr bwMode="auto">
              <a:xfrm>
                <a:off x="3024" y="21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2" name="Freeform 344"/>
              <p:cNvSpPr>
                <a:spLocks/>
              </p:cNvSpPr>
              <p:nvPr/>
            </p:nvSpPr>
            <p:spPr bwMode="auto">
              <a:xfrm>
                <a:off x="3024" y="21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3" name="Freeform 345"/>
              <p:cNvSpPr>
                <a:spLocks/>
              </p:cNvSpPr>
              <p:nvPr/>
            </p:nvSpPr>
            <p:spPr bwMode="auto">
              <a:xfrm>
                <a:off x="3014" y="21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4" name="Freeform 346"/>
              <p:cNvSpPr>
                <a:spLocks/>
              </p:cNvSpPr>
              <p:nvPr/>
            </p:nvSpPr>
            <p:spPr bwMode="auto">
              <a:xfrm>
                <a:off x="3014" y="214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5" name="Freeform 347"/>
              <p:cNvSpPr>
                <a:spLocks/>
              </p:cNvSpPr>
              <p:nvPr/>
            </p:nvSpPr>
            <p:spPr bwMode="auto">
              <a:xfrm>
                <a:off x="3014" y="217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6" name="Freeform 348"/>
              <p:cNvSpPr>
                <a:spLocks/>
              </p:cNvSpPr>
              <p:nvPr/>
            </p:nvSpPr>
            <p:spPr bwMode="auto">
              <a:xfrm>
                <a:off x="3002" y="21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7" name="Freeform 349"/>
              <p:cNvSpPr>
                <a:spLocks/>
              </p:cNvSpPr>
              <p:nvPr/>
            </p:nvSpPr>
            <p:spPr bwMode="auto">
              <a:xfrm>
                <a:off x="3002" y="214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8" name="Freeform 350"/>
              <p:cNvSpPr>
                <a:spLocks/>
              </p:cNvSpPr>
              <p:nvPr/>
            </p:nvSpPr>
            <p:spPr bwMode="auto">
              <a:xfrm>
                <a:off x="3002" y="2170"/>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79" name="Freeform 351"/>
              <p:cNvSpPr>
                <a:spLocks/>
              </p:cNvSpPr>
              <p:nvPr/>
            </p:nvSpPr>
            <p:spPr bwMode="auto">
              <a:xfrm>
                <a:off x="2992" y="2134"/>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0" name="Rectangle 352"/>
              <p:cNvSpPr>
                <a:spLocks noChangeArrowheads="1"/>
              </p:cNvSpPr>
              <p:nvPr/>
            </p:nvSpPr>
            <p:spPr bwMode="auto">
              <a:xfrm>
                <a:off x="2992" y="213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1" name="Freeform 353"/>
              <p:cNvSpPr>
                <a:spLocks/>
              </p:cNvSpPr>
              <p:nvPr/>
            </p:nvSpPr>
            <p:spPr bwMode="auto">
              <a:xfrm>
                <a:off x="2992" y="2164"/>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2" name="Freeform 354"/>
              <p:cNvSpPr>
                <a:spLocks/>
              </p:cNvSpPr>
              <p:nvPr/>
            </p:nvSpPr>
            <p:spPr bwMode="auto">
              <a:xfrm>
                <a:off x="2982" y="212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3" name="Freeform 355"/>
              <p:cNvSpPr>
                <a:spLocks/>
              </p:cNvSpPr>
              <p:nvPr/>
            </p:nvSpPr>
            <p:spPr bwMode="auto">
              <a:xfrm>
                <a:off x="2982" y="2128"/>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4" name="Freeform 356"/>
              <p:cNvSpPr>
                <a:spLocks/>
              </p:cNvSpPr>
              <p:nvPr/>
            </p:nvSpPr>
            <p:spPr bwMode="auto">
              <a:xfrm>
                <a:off x="2982" y="2158"/>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5" name="Freeform 357"/>
              <p:cNvSpPr>
                <a:spLocks/>
              </p:cNvSpPr>
              <p:nvPr/>
            </p:nvSpPr>
            <p:spPr bwMode="auto">
              <a:xfrm>
                <a:off x="2970" y="2120"/>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6" name="Freeform 358"/>
              <p:cNvSpPr>
                <a:spLocks/>
              </p:cNvSpPr>
              <p:nvPr/>
            </p:nvSpPr>
            <p:spPr bwMode="auto">
              <a:xfrm>
                <a:off x="2970" y="212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7" name="Freeform 359"/>
              <p:cNvSpPr>
                <a:spLocks/>
              </p:cNvSpPr>
              <p:nvPr/>
            </p:nvSpPr>
            <p:spPr bwMode="auto">
              <a:xfrm>
                <a:off x="2970" y="21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8" name="Freeform 360"/>
              <p:cNvSpPr>
                <a:spLocks/>
              </p:cNvSpPr>
              <p:nvPr/>
            </p:nvSpPr>
            <p:spPr bwMode="auto">
              <a:xfrm>
                <a:off x="2960" y="21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89" name="Freeform 361"/>
              <p:cNvSpPr>
                <a:spLocks/>
              </p:cNvSpPr>
              <p:nvPr/>
            </p:nvSpPr>
            <p:spPr bwMode="auto">
              <a:xfrm>
                <a:off x="2960" y="21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0" name="Freeform 362"/>
              <p:cNvSpPr>
                <a:spLocks/>
              </p:cNvSpPr>
              <p:nvPr/>
            </p:nvSpPr>
            <p:spPr bwMode="auto">
              <a:xfrm>
                <a:off x="2960" y="214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1" name="Freeform 363"/>
              <p:cNvSpPr>
                <a:spLocks/>
              </p:cNvSpPr>
              <p:nvPr/>
            </p:nvSpPr>
            <p:spPr bwMode="auto">
              <a:xfrm>
                <a:off x="2948" y="210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2" name="Freeform 364"/>
              <p:cNvSpPr>
                <a:spLocks/>
              </p:cNvSpPr>
              <p:nvPr/>
            </p:nvSpPr>
            <p:spPr bwMode="auto">
              <a:xfrm>
                <a:off x="2948" y="21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3" name="Freeform 365"/>
              <p:cNvSpPr>
                <a:spLocks/>
              </p:cNvSpPr>
              <p:nvPr/>
            </p:nvSpPr>
            <p:spPr bwMode="auto">
              <a:xfrm>
                <a:off x="2948" y="213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4" name="Freeform 366"/>
              <p:cNvSpPr>
                <a:spLocks/>
              </p:cNvSpPr>
              <p:nvPr/>
            </p:nvSpPr>
            <p:spPr bwMode="auto">
              <a:xfrm>
                <a:off x="2938" y="2102"/>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5" name="Freeform 367"/>
              <p:cNvSpPr>
                <a:spLocks/>
              </p:cNvSpPr>
              <p:nvPr/>
            </p:nvSpPr>
            <p:spPr bwMode="auto">
              <a:xfrm>
                <a:off x="2938" y="210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6" name="Freeform 368"/>
              <p:cNvSpPr>
                <a:spLocks/>
              </p:cNvSpPr>
              <p:nvPr/>
            </p:nvSpPr>
            <p:spPr bwMode="auto">
              <a:xfrm>
                <a:off x="2938" y="21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7" name="Freeform 369"/>
              <p:cNvSpPr>
                <a:spLocks/>
              </p:cNvSpPr>
              <p:nvPr/>
            </p:nvSpPr>
            <p:spPr bwMode="auto">
              <a:xfrm>
                <a:off x="2928" y="20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8" name="Freeform 370"/>
              <p:cNvSpPr>
                <a:spLocks/>
              </p:cNvSpPr>
              <p:nvPr/>
            </p:nvSpPr>
            <p:spPr bwMode="auto">
              <a:xfrm>
                <a:off x="2928" y="20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499" name="Freeform 371"/>
              <p:cNvSpPr>
                <a:spLocks/>
              </p:cNvSpPr>
              <p:nvPr/>
            </p:nvSpPr>
            <p:spPr bwMode="auto">
              <a:xfrm>
                <a:off x="2928" y="212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0" name="Freeform 372"/>
              <p:cNvSpPr>
                <a:spLocks/>
              </p:cNvSpPr>
              <p:nvPr/>
            </p:nvSpPr>
            <p:spPr bwMode="auto">
              <a:xfrm>
                <a:off x="2916" y="209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1" name="Freeform 373"/>
              <p:cNvSpPr>
                <a:spLocks/>
              </p:cNvSpPr>
              <p:nvPr/>
            </p:nvSpPr>
            <p:spPr bwMode="auto">
              <a:xfrm>
                <a:off x="2916" y="209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2" name="Freeform 374"/>
              <p:cNvSpPr>
                <a:spLocks/>
              </p:cNvSpPr>
              <p:nvPr/>
            </p:nvSpPr>
            <p:spPr bwMode="auto">
              <a:xfrm>
                <a:off x="2916" y="212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3" name="Freeform 375"/>
              <p:cNvSpPr>
                <a:spLocks/>
              </p:cNvSpPr>
              <p:nvPr/>
            </p:nvSpPr>
            <p:spPr bwMode="auto">
              <a:xfrm>
                <a:off x="2754" y="1992"/>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4" name="Freeform 376"/>
              <p:cNvSpPr>
                <a:spLocks/>
              </p:cNvSpPr>
              <p:nvPr/>
            </p:nvSpPr>
            <p:spPr bwMode="auto">
              <a:xfrm>
                <a:off x="2768" y="2002"/>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5" name="Freeform 377"/>
              <p:cNvSpPr>
                <a:spLocks/>
              </p:cNvSpPr>
              <p:nvPr/>
            </p:nvSpPr>
            <p:spPr bwMode="auto">
              <a:xfrm>
                <a:off x="2752" y="1994"/>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6" name="Freeform 378"/>
              <p:cNvSpPr>
                <a:spLocks/>
              </p:cNvSpPr>
              <p:nvPr/>
            </p:nvSpPr>
            <p:spPr bwMode="auto">
              <a:xfrm>
                <a:off x="2752" y="1996"/>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7" name="Freeform 379"/>
              <p:cNvSpPr>
                <a:spLocks/>
              </p:cNvSpPr>
              <p:nvPr/>
            </p:nvSpPr>
            <p:spPr bwMode="auto">
              <a:xfrm>
                <a:off x="3050" y="1898"/>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8" name="Freeform 380"/>
              <p:cNvSpPr>
                <a:spLocks/>
              </p:cNvSpPr>
              <p:nvPr/>
            </p:nvSpPr>
            <p:spPr bwMode="auto">
              <a:xfrm>
                <a:off x="2752" y="1726"/>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09" name="Freeform 381"/>
              <p:cNvSpPr>
                <a:spLocks/>
              </p:cNvSpPr>
              <p:nvPr/>
            </p:nvSpPr>
            <p:spPr bwMode="auto">
              <a:xfrm>
                <a:off x="2752" y="1924"/>
                <a:ext cx="298" cy="216"/>
              </a:xfrm>
              <a:custGeom>
                <a:avLst/>
                <a:gdLst>
                  <a:gd name="T0" fmla="*/ 298 w 298"/>
                  <a:gd name="T1" fmla="*/ 172 h 216"/>
                  <a:gd name="T2" fmla="*/ 298 w 298"/>
                  <a:gd name="T3" fmla="*/ 216 h 216"/>
                  <a:gd name="T4" fmla="*/ 0 w 298"/>
                  <a:gd name="T5" fmla="*/ 46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0" name="Freeform 382"/>
              <p:cNvSpPr>
                <a:spLocks/>
              </p:cNvSpPr>
              <p:nvPr/>
            </p:nvSpPr>
            <p:spPr bwMode="auto">
              <a:xfrm>
                <a:off x="2774" y="1944"/>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1" name="Freeform 383"/>
              <p:cNvSpPr>
                <a:spLocks/>
              </p:cNvSpPr>
              <p:nvPr/>
            </p:nvSpPr>
            <p:spPr bwMode="auto">
              <a:xfrm>
                <a:off x="2774" y="1944"/>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2" name="Freeform 384"/>
              <p:cNvSpPr>
                <a:spLocks/>
              </p:cNvSpPr>
              <p:nvPr/>
            </p:nvSpPr>
            <p:spPr bwMode="auto">
              <a:xfrm>
                <a:off x="2774" y="1958"/>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3" name="Freeform 385"/>
              <p:cNvSpPr>
                <a:spLocks/>
              </p:cNvSpPr>
              <p:nvPr/>
            </p:nvSpPr>
            <p:spPr bwMode="auto">
              <a:xfrm>
                <a:off x="3034" y="2096"/>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4" name="Freeform 386"/>
              <p:cNvSpPr>
                <a:spLocks/>
              </p:cNvSpPr>
              <p:nvPr/>
            </p:nvSpPr>
            <p:spPr bwMode="auto">
              <a:xfrm>
                <a:off x="3034" y="2096"/>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5" name="Freeform 387"/>
              <p:cNvSpPr>
                <a:spLocks/>
              </p:cNvSpPr>
              <p:nvPr/>
            </p:nvSpPr>
            <p:spPr bwMode="auto">
              <a:xfrm>
                <a:off x="3034" y="212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6" name="Freeform 388"/>
              <p:cNvSpPr>
                <a:spLocks/>
              </p:cNvSpPr>
              <p:nvPr/>
            </p:nvSpPr>
            <p:spPr bwMode="auto">
              <a:xfrm>
                <a:off x="3024" y="209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7" name="Rectangle 389"/>
              <p:cNvSpPr>
                <a:spLocks noChangeArrowheads="1"/>
              </p:cNvSpPr>
              <p:nvPr/>
            </p:nvSpPr>
            <p:spPr bwMode="auto">
              <a:xfrm>
                <a:off x="3024" y="20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8" name="Freeform 390"/>
              <p:cNvSpPr>
                <a:spLocks/>
              </p:cNvSpPr>
              <p:nvPr/>
            </p:nvSpPr>
            <p:spPr bwMode="auto">
              <a:xfrm>
                <a:off x="3024" y="21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19" name="Freeform 391"/>
              <p:cNvSpPr>
                <a:spLocks/>
              </p:cNvSpPr>
              <p:nvPr/>
            </p:nvSpPr>
            <p:spPr bwMode="auto">
              <a:xfrm>
                <a:off x="3014" y="208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0" name="Rectangle 392"/>
              <p:cNvSpPr>
                <a:spLocks noChangeArrowheads="1"/>
              </p:cNvSpPr>
              <p:nvPr/>
            </p:nvSpPr>
            <p:spPr bwMode="auto">
              <a:xfrm>
                <a:off x="3014" y="20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1" name="Freeform 393"/>
              <p:cNvSpPr>
                <a:spLocks/>
              </p:cNvSpPr>
              <p:nvPr/>
            </p:nvSpPr>
            <p:spPr bwMode="auto">
              <a:xfrm>
                <a:off x="3014" y="211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2" name="Freeform 394"/>
              <p:cNvSpPr>
                <a:spLocks/>
              </p:cNvSpPr>
              <p:nvPr/>
            </p:nvSpPr>
            <p:spPr bwMode="auto">
              <a:xfrm>
                <a:off x="3002" y="20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3" name="Freeform 395"/>
              <p:cNvSpPr>
                <a:spLocks/>
              </p:cNvSpPr>
              <p:nvPr/>
            </p:nvSpPr>
            <p:spPr bwMode="auto">
              <a:xfrm>
                <a:off x="3002" y="20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4" name="Freeform 396"/>
              <p:cNvSpPr>
                <a:spLocks/>
              </p:cNvSpPr>
              <p:nvPr/>
            </p:nvSpPr>
            <p:spPr bwMode="auto">
              <a:xfrm>
                <a:off x="3002" y="210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5" name="Freeform 397"/>
              <p:cNvSpPr>
                <a:spLocks/>
              </p:cNvSpPr>
              <p:nvPr/>
            </p:nvSpPr>
            <p:spPr bwMode="auto">
              <a:xfrm>
                <a:off x="2992" y="20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6" name="Freeform 398"/>
              <p:cNvSpPr>
                <a:spLocks/>
              </p:cNvSpPr>
              <p:nvPr/>
            </p:nvSpPr>
            <p:spPr bwMode="auto">
              <a:xfrm>
                <a:off x="2992" y="20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7" name="Freeform 399"/>
              <p:cNvSpPr>
                <a:spLocks/>
              </p:cNvSpPr>
              <p:nvPr/>
            </p:nvSpPr>
            <p:spPr bwMode="auto">
              <a:xfrm>
                <a:off x="2992" y="21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8" name="Freeform 400"/>
              <p:cNvSpPr>
                <a:spLocks/>
              </p:cNvSpPr>
              <p:nvPr/>
            </p:nvSpPr>
            <p:spPr bwMode="auto">
              <a:xfrm>
                <a:off x="2982" y="20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29" name="Freeform 401"/>
              <p:cNvSpPr>
                <a:spLocks/>
              </p:cNvSpPr>
              <p:nvPr/>
            </p:nvSpPr>
            <p:spPr bwMode="auto">
              <a:xfrm>
                <a:off x="2982" y="2064"/>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30" name="Freeform 402"/>
              <p:cNvSpPr>
                <a:spLocks/>
              </p:cNvSpPr>
              <p:nvPr/>
            </p:nvSpPr>
            <p:spPr bwMode="auto">
              <a:xfrm>
                <a:off x="2982" y="2094"/>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31" name="Freeform 403"/>
              <p:cNvSpPr>
                <a:spLocks/>
              </p:cNvSpPr>
              <p:nvPr/>
            </p:nvSpPr>
            <p:spPr bwMode="auto">
              <a:xfrm>
                <a:off x="2970" y="20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32" name="Freeform 404"/>
              <p:cNvSpPr>
                <a:spLocks/>
              </p:cNvSpPr>
              <p:nvPr/>
            </p:nvSpPr>
            <p:spPr bwMode="auto">
              <a:xfrm>
                <a:off x="2970" y="205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33" name="Freeform 405"/>
              <p:cNvSpPr>
                <a:spLocks/>
              </p:cNvSpPr>
              <p:nvPr/>
            </p:nvSpPr>
            <p:spPr bwMode="auto">
              <a:xfrm>
                <a:off x="2970" y="20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34" name="Freeform 406"/>
              <p:cNvSpPr>
                <a:spLocks/>
              </p:cNvSpPr>
              <p:nvPr/>
            </p:nvSpPr>
            <p:spPr bwMode="auto">
              <a:xfrm>
                <a:off x="2960" y="20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535" name="Freeform 407"/>
              <p:cNvSpPr>
                <a:spLocks/>
              </p:cNvSpPr>
              <p:nvPr/>
            </p:nvSpPr>
            <p:spPr bwMode="auto">
              <a:xfrm>
                <a:off x="2960" y="20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sp>
          <p:nvSpPr>
            <p:cNvPr id="2309" name="Freeform 409"/>
            <p:cNvSpPr>
              <a:spLocks/>
            </p:cNvSpPr>
            <p:nvPr/>
          </p:nvSpPr>
          <p:spPr bwMode="auto">
            <a:xfrm>
              <a:off x="5326898" y="5067430"/>
              <a:ext cx="5457" cy="5852"/>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0" name="Freeform 410"/>
            <p:cNvSpPr>
              <a:spLocks/>
            </p:cNvSpPr>
            <p:nvPr/>
          </p:nvSpPr>
          <p:spPr bwMode="auto">
            <a:xfrm>
              <a:off x="5315984" y="5032321"/>
              <a:ext cx="7276" cy="35109"/>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1" name="Freeform 411"/>
            <p:cNvSpPr>
              <a:spLocks/>
            </p:cNvSpPr>
            <p:nvPr/>
          </p:nvSpPr>
          <p:spPr bwMode="auto">
            <a:xfrm>
              <a:off x="5315984" y="5032321"/>
              <a:ext cx="1819" cy="31208"/>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2" name="Freeform 412"/>
            <p:cNvSpPr>
              <a:spLocks/>
            </p:cNvSpPr>
            <p:nvPr/>
          </p:nvSpPr>
          <p:spPr bwMode="auto">
            <a:xfrm>
              <a:off x="5315984" y="5061578"/>
              <a:ext cx="7276" cy="5852"/>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3" name="Freeform 413"/>
            <p:cNvSpPr>
              <a:spLocks/>
            </p:cNvSpPr>
            <p:nvPr/>
          </p:nvSpPr>
          <p:spPr bwMode="auto">
            <a:xfrm>
              <a:off x="5306888" y="5026469"/>
              <a:ext cx="7276" cy="35109"/>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4" name="Freeform 414"/>
            <p:cNvSpPr>
              <a:spLocks/>
            </p:cNvSpPr>
            <p:nvPr/>
          </p:nvSpPr>
          <p:spPr bwMode="auto">
            <a:xfrm>
              <a:off x="5306888" y="5026469"/>
              <a:ext cx="1819" cy="31208"/>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5" name="Freeform 415"/>
            <p:cNvSpPr>
              <a:spLocks/>
            </p:cNvSpPr>
            <p:nvPr/>
          </p:nvSpPr>
          <p:spPr bwMode="auto">
            <a:xfrm>
              <a:off x="5306888" y="5055727"/>
              <a:ext cx="5457" cy="5852"/>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6" name="Freeform 416"/>
            <p:cNvSpPr>
              <a:spLocks/>
            </p:cNvSpPr>
            <p:nvPr/>
          </p:nvSpPr>
          <p:spPr bwMode="auto">
            <a:xfrm>
              <a:off x="5297793" y="5020618"/>
              <a:ext cx="5457" cy="33159"/>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7" name="Rectangle 417"/>
            <p:cNvSpPr>
              <a:spLocks noChangeArrowheads="1"/>
            </p:cNvSpPr>
            <p:nvPr/>
          </p:nvSpPr>
          <p:spPr bwMode="auto">
            <a:xfrm>
              <a:off x="5297793" y="5020618"/>
              <a:ext cx="1819" cy="2925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8" name="Freeform 418"/>
            <p:cNvSpPr>
              <a:spLocks/>
            </p:cNvSpPr>
            <p:nvPr/>
          </p:nvSpPr>
          <p:spPr bwMode="auto">
            <a:xfrm>
              <a:off x="5297793" y="5049875"/>
              <a:ext cx="5457" cy="3901"/>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19" name="Freeform 419"/>
            <p:cNvSpPr>
              <a:spLocks/>
            </p:cNvSpPr>
            <p:nvPr/>
          </p:nvSpPr>
          <p:spPr bwMode="auto">
            <a:xfrm>
              <a:off x="5286878" y="5014766"/>
              <a:ext cx="7276" cy="33159"/>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0" name="Rectangle 420"/>
            <p:cNvSpPr>
              <a:spLocks noChangeArrowheads="1"/>
            </p:cNvSpPr>
            <p:nvPr/>
          </p:nvSpPr>
          <p:spPr bwMode="auto">
            <a:xfrm>
              <a:off x="5286878" y="5014766"/>
              <a:ext cx="1819" cy="2925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1" name="Freeform 421"/>
            <p:cNvSpPr>
              <a:spLocks/>
            </p:cNvSpPr>
            <p:nvPr/>
          </p:nvSpPr>
          <p:spPr bwMode="auto">
            <a:xfrm>
              <a:off x="5286878" y="5044024"/>
              <a:ext cx="7276" cy="3901"/>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2" name="Freeform 422"/>
            <p:cNvSpPr>
              <a:spLocks/>
            </p:cNvSpPr>
            <p:nvPr/>
          </p:nvSpPr>
          <p:spPr bwMode="auto">
            <a:xfrm>
              <a:off x="5139531" y="4919191"/>
              <a:ext cx="16372" cy="21456"/>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3" name="Freeform 423"/>
            <p:cNvSpPr>
              <a:spLocks/>
            </p:cNvSpPr>
            <p:nvPr/>
          </p:nvSpPr>
          <p:spPr bwMode="auto">
            <a:xfrm>
              <a:off x="5152265" y="4928944"/>
              <a:ext cx="1819" cy="9753"/>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4" name="Freeform 424"/>
            <p:cNvSpPr>
              <a:spLocks/>
            </p:cNvSpPr>
            <p:nvPr/>
          </p:nvSpPr>
          <p:spPr bwMode="auto">
            <a:xfrm>
              <a:off x="5137712" y="4919191"/>
              <a:ext cx="16372" cy="11703"/>
            </a:xfrm>
            <a:custGeom>
              <a:avLst/>
              <a:gdLst>
                <a:gd name="T0" fmla="*/ 0 w 18"/>
                <a:gd name="T1" fmla="*/ 2 h 12"/>
                <a:gd name="T2" fmla="*/ 4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4"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5" name="Freeform 425"/>
            <p:cNvSpPr>
              <a:spLocks/>
            </p:cNvSpPr>
            <p:nvPr/>
          </p:nvSpPr>
          <p:spPr bwMode="auto">
            <a:xfrm>
              <a:off x="5137712" y="4921142"/>
              <a:ext cx="14553" cy="17555"/>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6" name="Freeform 426"/>
            <p:cNvSpPr>
              <a:spLocks/>
            </p:cNvSpPr>
            <p:nvPr/>
          </p:nvSpPr>
          <p:spPr bwMode="auto">
            <a:xfrm>
              <a:off x="5392386" y="4788507"/>
              <a:ext cx="338352" cy="908939"/>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7" name="Freeform 427"/>
            <p:cNvSpPr>
              <a:spLocks/>
            </p:cNvSpPr>
            <p:nvPr/>
          </p:nvSpPr>
          <p:spPr bwMode="auto">
            <a:xfrm>
              <a:off x="5392386" y="4997212"/>
              <a:ext cx="3638" cy="700234"/>
            </a:xfrm>
            <a:custGeom>
              <a:avLst/>
              <a:gdLst>
                <a:gd name="T0" fmla="*/ 0 w 4"/>
                <a:gd name="T1" fmla="*/ 2 h 718"/>
                <a:gd name="T2" fmla="*/ 4 w 4"/>
                <a:gd name="T3" fmla="*/ 0 h 718"/>
                <a:gd name="T4" fmla="*/ 4 w 4"/>
                <a:gd name="T5" fmla="*/ 716 h 718"/>
                <a:gd name="T6" fmla="*/ 0 w 4"/>
                <a:gd name="T7" fmla="*/ 718 h 718"/>
                <a:gd name="T8" fmla="*/ 0 w 4"/>
                <a:gd name="T9" fmla="*/ 2 h 718"/>
              </a:gdLst>
              <a:ahLst/>
              <a:cxnLst>
                <a:cxn ang="0">
                  <a:pos x="T0" y="T1"/>
                </a:cxn>
                <a:cxn ang="0">
                  <a:pos x="T2" y="T3"/>
                </a:cxn>
                <a:cxn ang="0">
                  <a:pos x="T4" y="T5"/>
                </a:cxn>
                <a:cxn ang="0">
                  <a:pos x="T6" y="T7"/>
                </a:cxn>
                <a:cxn ang="0">
                  <a:pos x="T8" y="T9"/>
                </a:cxn>
              </a:cxnLst>
              <a:rect l="0" t="0" r="r" b="b"/>
              <a:pathLst>
                <a:path w="4" h="718">
                  <a:moveTo>
                    <a:pt x="0" y="2"/>
                  </a:moveTo>
                  <a:lnTo>
                    <a:pt x="4" y="0"/>
                  </a:lnTo>
                  <a:lnTo>
                    <a:pt x="4" y="716"/>
                  </a:lnTo>
                  <a:lnTo>
                    <a:pt x="0" y="718"/>
                  </a:lnTo>
                  <a:lnTo>
                    <a:pt x="0" y="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8" name="Freeform 428"/>
            <p:cNvSpPr>
              <a:spLocks/>
            </p:cNvSpPr>
            <p:nvPr/>
          </p:nvSpPr>
          <p:spPr bwMode="auto">
            <a:xfrm>
              <a:off x="5126798" y="4868478"/>
              <a:ext cx="9095" cy="624164"/>
            </a:xfrm>
            <a:custGeom>
              <a:avLst/>
              <a:gdLst>
                <a:gd name="T0" fmla="*/ 0 w 10"/>
                <a:gd name="T1" fmla="*/ 6 h 640"/>
                <a:gd name="T2" fmla="*/ 10 w 10"/>
                <a:gd name="T3" fmla="*/ 0 h 640"/>
                <a:gd name="T4" fmla="*/ 10 w 10"/>
                <a:gd name="T5" fmla="*/ 632 h 640"/>
                <a:gd name="T6" fmla="*/ 0 w 10"/>
                <a:gd name="T7" fmla="*/ 640 h 640"/>
                <a:gd name="T8" fmla="*/ 0 w 10"/>
                <a:gd name="T9" fmla="*/ 6 h 640"/>
              </a:gdLst>
              <a:ahLst/>
              <a:cxnLst>
                <a:cxn ang="0">
                  <a:pos x="T0" y="T1"/>
                </a:cxn>
                <a:cxn ang="0">
                  <a:pos x="T2" y="T3"/>
                </a:cxn>
                <a:cxn ang="0">
                  <a:pos x="T4" y="T5"/>
                </a:cxn>
                <a:cxn ang="0">
                  <a:pos x="T6" y="T7"/>
                </a:cxn>
                <a:cxn ang="0">
                  <a:pos x="T8" y="T9"/>
                </a:cxn>
              </a:cxnLst>
              <a:rect l="0" t="0" r="r" b="b"/>
              <a:pathLst>
                <a:path w="10" h="640">
                  <a:moveTo>
                    <a:pt x="0" y="6"/>
                  </a:moveTo>
                  <a:lnTo>
                    <a:pt x="10" y="0"/>
                  </a:lnTo>
                  <a:lnTo>
                    <a:pt x="10" y="632"/>
                  </a:lnTo>
                  <a:lnTo>
                    <a:pt x="0" y="64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29" name="Freeform 429"/>
            <p:cNvSpPr>
              <a:spLocks/>
            </p:cNvSpPr>
            <p:nvPr/>
          </p:nvSpPr>
          <p:spPr bwMode="auto">
            <a:xfrm>
              <a:off x="5077682" y="4593456"/>
              <a:ext cx="653056" cy="405706"/>
            </a:xfrm>
            <a:custGeom>
              <a:avLst/>
              <a:gdLst>
                <a:gd name="T0" fmla="*/ 0 w 718"/>
                <a:gd name="T1" fmla="*/ 216 h 416"/>
                <a:gd name="T2" fmla="*/ 372 w 718"/>
                <a:gd name="T3" fmla="*/ 0 h 416"/>
                <a:gd name="T4" fmla="*/ 718 w 718"/>
                <a:gd name="T5" fmla="*/ 200 h 416"/>
                <a:gd name="T6" fmla="*/ 346 w 718"/>
                <a:gd name="T7" fmla="*/ 416 h 416"/>
                <a:gd name="T8" fmla="*/ 0 w 718"/>
                <a:gd name="T9" fmla="*/ 216 h 416"/>
              </a:gdLst>
              <a:ahLst/>
              <a:cxnLst>
                <a:cxn ang="0">
                  <a:pos x="T0" y="T1"/>
                </a:cxn>
                <a:cxn ang="0">
                  <a:pos x="T2" y="T3"/>
                </a:cxn>
                <a:cxn ang="0">
                  <a:pos x="T4" y="T5"/>
                </a:cxn>
                <a:cxn ang="0">
                  <a:pos x="T6" y="T7"/>
                </a:cxn>
                <a:cxn ang="0">
                  <a:pos x="T8" y="T9"/>
                </a:cxn>
              </a:cxnLst>
              <a:rect l="0" t="0" r="r" b="b"/>
              <a:pathLst>
                <a:path w="718" h="416">
                  <a:moveTo>
                    <a:pt x="0" y="216"/>
                  </a:moveTo>
                  <a:lnTo>
                    <a:pt x="372" y="0"/>
                  </a:lnTo>
                  <a:lnTo>
                    <a:pt x="718" y="200"/>
                  </a:lnTo>
                  <a:lnTo>
                    <a:pt x="346" y="416"/>
                  </a:lnTo>
                  <a:lnTo>
                    <a:pt x="0" y="21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30" name="Freeform 430"/>
            <p:cNvSpPr>
              <a:spLocks/>
            </p:cNvSpPr>
            <p:nvPr/>
          </p:nvSpPr>
          <p:spPr bwMode="auto">
            <a:xfrm>
              <a:off x="5077682" y="4802160"/>
              <a:ext cx="318342" cy="197002"/>
            </a:xfrm>
            <a:custGeom>
              <a:avLst/>
              <a:gdLst>
                <a:gd name="T0" fmla="*/ 0 w 350"/>
                <a:gd name="T1" fmla="*/ 2 h 202"/>
                <a:gd name="T2" fmla="*/ 6 w 350"/>
                <a:gd name="T3" fmla="*/ 0 h 202"/>
                <a:gd name="T4" fmla="*/ 350 w 350"/>
                <a:gd name="T5" fmla="*/ 200 h 202"/>
                <a:gd name="T6" fmla="*/ 346 w 350"/>
                <a:gd name="T7" fmla="*/ 202 h 202"/>
                <a:gd name="T8" fmla="*/ 0 w 350"/>
                <a:gd name="T9" fmla="*/ 2 h 202"/>
              </a:gdLst>
              <a:ahLst/>
              <a:cxnLst>
                <a:cxn ang="0">
                  <a:pos x="T0" y="T1"/>
                </a:cxn>
                <a:cxn ang="0">
                  <a:pos x="T2" y="T3"/>
                </a:cxn>
                <a:cxn ang="0">
                  <a:pos x="T4" y="T5"/>
                </a:cxn>
                <a:cxn ang="0">
                  <a:pos x="T6" y="T7"/>
                </a:cxn>
                <a:cxn ang="0">
                  <a:pos x="T8" y="T9"/>
                </a:cxn>
              </a:cxnLst>
              <a:rect l="0" t="0" r="r" b="b"/>
              <a:pathLst>
                <a:path w="350" h="202">
                  <a:moveTo>
                    <a:pt x="0" y="2"/>
                  </a:moveTo>
                  <a:lnTo>
                    <a:pt x="6" y="0"/>
                  </a:lnTo>
                  <a:lnTo>
                    <a:pt x="350" y="200"/>
                  </a:lnTo>
                  <a:lnTo>
                    <a:pt x="346" y="20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31" name="Freeform 431"/>
            <p:cNvSpPr>
              <a:spLocks/>
            </p:cNvSpPr>
            <p:nvPr/>
          </p:nvSpPr>
          <p:spPr bwMode="auto">
            <a:xfrm>
              <a:off x="5126798" y="5484840"/>
              <a:ext cx="211015" cy="132635"/>
            </a:xfrm>
            <a:custGeom>
              <a:avLst/>
              <a:gdLst>
                <a:gd name="T0" fmla="*/ 0 w 232"/>
                <a:gd name="T1" fmla="*/ 8 h 136"/>
                <a:gd name="T2" fmla="*/ 10 w 232"/>
                <a:gd name="T3" fmla="*/ 0 h 136"/>
                <a:gd name="T4" fmla="*/ 232 w 232"/>
                <a:gd name="T5" fmla="*/ 130 h 136"/>
                <a:gd name="T6" fmla="*/ 222 w 232"/>
                <a:gd name="T7" fmla="*/ 136 h 136"/>
                <a:gd name="T8" fmla="*/ 0 w 232"/>
                <a:gd name="T9" fmla="*/ 8 h 136"/>
              </a:gdLst>
              <a:ahLst/>
              <a:cxnLst>
                <a:cxn ang="0">
                  <a:pos x="T0" y="T1"/>
                </a:cxn>
                <a:cxn ang="0">
                  <a:pos x="T2" y="T3"/>
                </a:cxn>
                <a:cxn ang="0">
                  <a:pos x="T4" y="T5"/>
                </a:cxn>
                <a:cxn ang="0">
                  <a:pos x="T6" y="T7"/>
                </a:cxn>
                <a:cxn ang="0">
                  <a:pos x="T8" y="T9"/>
                </a:cxn>
              </a:cxnLst>
              <a:rect l="0" t="0" r="r" b="b"/>
              <a:pathLst>
                <a:path w="232" h="136">
                  <a:moveTo>
                    <a:pt x="0" y="8"/>
                  </a:moveTo>
                  <a:lnTo>
                    <a:pt x="10" y="0"/>
                  </a:lnTo>
                  <a:lnTo>
                    <a:pt x="232" y="130"/>
                  </a:lnTo>
                  <a:lnTo>
                    <a:pt x="222" y="136"/>
                  </a:lnTo>
                  <a:lnTo>
                    <a:pt x="0" y="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32" name="Freeform 432"/>
            <p:cNvSpPr>
              <a:spLocks noEditPoints="1"/>
            </p:cNvSpPr>
            <p:nvPr/>
          </p:nvSpPr>
          <p:spPr bwMode="auto">
            <a:xfrm>
              <a:off x="5077682" y="4804111"/>
              <a:ext cx="314704" cy="893334"/>
            </a:xfrm>
            <a:custGeom>
              <a:avLst/>
              <a:gdLst>
                <a:gd name="T0" fmla="*/ 0 w 346"/>
                <a:gd name="T1" fmla="*/ 0 h 916"/>
                <a:gd name="T2" fmla="*/ 0 w 346"/>
                <a:gd name="T3" fmla="*/ 716 h 916"/>
                <a:gd name="T4" fmla="*/ 346 w 346"/>
                <a:gd name="T5" fmla="*/ 916 h 916"/>
                <a:gd name="T6" fmla="*/ 346 w 346"/>
                <a:gd name="T7" fmla="*/ 200 h 916"/>
                <a:gd name="T8" fmla="*/ 0 w 346"/>
                <a:gd name="T9" fmla="*/ 0 h 916"/>
                <a:gd name="T10" fmla="*/ 276 w 346"/>
                <a:gd name="T11" fmla="*/ 834 h 916"/>
                <a:gd name="T12" fmla="*/ 54 w 346"/>
                <a:gd name="T13" fmla="*/ 706 h 916"/>
                <a:gd name="T14" fmla="*/ 54 w 346"/>
                <a:gd name="T15" fmla="*/ 72 h 916"/>
                <a:gd name="T16" fmla="*/ 276 w 346"/>
                <a:gd name="T17" fmla="*/ 200 h 916"/>
                <a:gd name="T18" fmla="*/ 276 w 346"/>
                <a:gd name="T19" fmla="*/ 834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916">
                  <a:moveTo>
                    <a:pt x="0" y="0"/>
                  </a:moveTo>
                  <a:lnTo>
                    <a:pt x="0" y="716"/>
                  </a:lnTo>
                  <a:lnTo>
                    <a:pt x="346" y="916"/>
                  </a:lnTo>
                  <a:lnTo>
                    <a:pt x="346" y="200"/>
                  </a:lnTo>
                  <a:lnTo>
                    <a:pt x="0" y="0"/>
                  </a:lnTo>
                  <a:close/>
                  <a:moveTo>
                    <a:pt x="276" y="834"/>
                  </a:moveTo>
                  <a:lnTo>
                    <a:pt x="54" y="706"/>
                  </a:lnTo>
                  <a:lnTo>
                    <a:pt x="54" y="72"/>
                  </a:lnTo>
                  <a:lnTo>
                    <a:pt x="276" y="200"/>
                  </a:lnTo>
                  <a:lnTo>
                    <a:pt x="276" y="8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33" name="Freeform 433"/>
            <p:cNvSpPr>
              <a:spLocks/>
            </p:cNvSpPr>
            <p:nvPr/>
          </p:nvSpPr>
          <p:spPr bwMode="auto">
            <a:xfrm>
              <a:off x="5195923" y="4887983"/>
              <a:ext cx="69126" cy="54614"/>
            </a:xfrm>
            <a:custGeom>
              <a:avLst/>
              <a:gdLst>
                <a:gd name="T0" fmla="*/ 76 w 76"/>
                <a:gd name="T1" fmla="*/ 44 h 56"/>
                <a:gd name="T2" fmla="*/ 76 w 76"/>
                <a:gd name="T3" fmla="*/ 56 h 56"/>
                <a:gd name="T4" fmla="*/ 0 w 76"/>
                <a:gd name="T5" fmla="*/ 12 h 56"/>
                <a:gd name="T6" fmla="*/ 0 w 76"/>
                <a:gd name="T7" fmla="*/ 0 h 56"/>
                <a:gd name="T8" fmla="*/ 76 w 76"/>
                <a:gd name="T9" fmla="*/ 44 h 56"/>
              </a:gdLst>
              <a:ahLst/>
              <a:cxnLst>
                <a:cxn ang="0">
                  <a:pos x="T0" y="T1"/>
                </a:cxn>
                <a:cxn ang="0">
                  <a:pos x="T2" y="T3"/>
                </a:cxn>
                <a:cxn ang="0">
                  <a:pos x="T4" y="T5"/>
                </a:cxn>
                <a:cxn ang="0">
                  <a:pos x="T6" y="T7"/>
                </a:cxn>
                <a:cxn ang="0">
                  <a:pos x="T8" y="T9"/>
                </a:cxn>
              </a:cxnLst>
              <a:rect l="0" t="0" r="r" b="b"/>
              <a:pathLst>
                <a:path w="76" h="56">
                  <a:moveTo>
                    <a:pt x="76" y="44"/>
                  </a:moveTo>
                  <a:lnTo>
                    <a:pt x="76" y="56"/>
                  </a:lnTo>
                  <a:lnTo>
                    <a:pt x="0" y="12"/>
                  </a:lnTo>
                  <a:lnTo>
                    <a:pt x="0" y="0"/>
                  </a:lnTo>
                  <a:lnTo>
                    <a:pt x="76" y="44"/>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34" name="Freeform 434"/>
            <p:cNvSpPr>
              <a:spLocks/>
            </p:cNvSpPr>
            <p:nvPr/>
          </p:nvSpPr>
          <p:spPr bwMode="auto">
            <a:xfrm>
              <a:off x="5195923" y="4886032"/>
              <a:ext cx="72764" cy="44862"/>
            </a:xfrm>
            <a:custGeom>
              <a:avLst/>
              <a:gdLst>
                <a:gd name="T0" fmla="*/ 0 w 80"/>
                <a:gd name="T1" fmla="*/ 2 h 46"/>
                <a:gd name="T2" fmla="*/ 4 w 80"/>
                <a:gd name="T3" fmla="*/ 0 h 46"/>
                <a:gd name="T4" fmla="*/ 80 w 80"/>
                <a:gd name="T5" fmla="*/ 44 h 46"/>
                <a:gd name="T6" fmla="*/ 76 w 80"/>
                <a:gd name="T7" fmla="*/ 46 h 46"/>
                <a:gd name="T8" fmla="*/ 0 w 80"/>
                <a:gd name="T9" fmla="*/ 2 h 46"/>
              </a:gdLst>
              <a:ahLst/>
              <a:cxnLst>
                <a:cxn ang="0">
                  <a:pos x="T0" y="T1"/>
                </a:cxn>
                <a:cxn ang="0">
                  <a:pos x="T2" y="T3"/>
                </a:cxn>
                <a:cxn ang="0">
                  <a:pos x="T4" y="T5"/>
                </a:cxn>
                <a:cxn ang="0">
                  <a:pos x="T6" y="T7"/>
                </a:cxn>
                <a:cxn ang="0">
                  <a:pos x="T8" y="T9"/>
                </a:cxn>
              </a:cxnLst>
              <a:rect l="0" t="0" r="r" b="b"/>
              <a:pathLst>
                <a:path w="80" h="46">
                  <a:moveTo>
                    <a:pt x="0" y="2"/>
                  </a:moveTo>
                  <a:lnTo>
                    <a:pt x="4" y="0"/>
                  </a:lnTo>
                  <a:lnTo>
                    <a:pt x="80" y="44"/>
                  </a:lnTo>
                  <a:lnTo>
                    <a:pt x="76" y="46"/>
                  </a:lnTo>
                  <a:lnTo>
                    <a:pt x="0" y="2"/>
                  </a:lnTo>
                  <a:close/>
                </a:path>
              </a:pathLst>
            </a:custGeom>
            <a:solidFill>
              <a:srgbClr val="FFD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335" name="Freeform 435"/>
            <p:cNvSpPr>
              <a:spLocks/>
            </p:cNvSpPr>
            <p:nvPr/>
          </p:nvSpPr>
          <p:spPr bwMode="auto">
            <a:xfrm>
              <a:off x="5265049" y="4928944"/>
              <a:ext cx="3638" cy="13654"/>
            </a:xfrm>
            <a:custGeom>
              <a:avLst/>
              <a:gdLst>
                <a:gd name="T0" fmla="*/ 0 w 4"/>
                <a:gd name="T1" fmla="*/ 2 h 14"/>
                <a:gd name="T2" fmla="*/ 4 w 4"/>
                <a:gd name="T3" fmla="*/ 0 h 14"/>
                <a:gd name="T4" fmla="*/ 4 w 4"/>
                <a:gd name="T5" fmla="*/ 12 h 14"/>
                <a:gd name="T6" fmla="*/ 0 w 4"/>
                <a:gd name="T7" fmla="*/ 14 h 14"/>
                <a:gd name="T8" fmla="*/ 0 w 4"/>
                <a:gd name="T9" fmla="*/ 2 h 14"/>
              </a:gdLst>
              <a:ahLst/>
              <a:cxnLst>
                <a:cxn ang="0">
                  <a:pos x="T0" y="T1"/>
                </a:cxn>
                <a:cxn ang="0">
                  <a:pos x="T2" y="T3"/>
                </a:cxn>
                <a:cxn ang="0">
                  <a:pos x="T4" y="T5"/>
                </a:cxn>
                <a:cxn ang="0">
                  <a:pos x="T6" y="T7"/>
                </a:cxn>
                <a:cxn ang="0">
                  <a:pos x="T8" y="T9"/>
                </a:cxn>
              </a:cxnLst>
              <a:rect l="0" t="0" r="r" b="b"/>
              <a:pathLst>
                <a:path w="4" h="14">
                  <a:moveTo>
                    <a:pt x="0" y="2"/>
                  </a:moveTo>
                  <a:lnTo>
                    <a:pt x="4" y="0"/>
                  </a:lnTo>
                  <a:lnTo>
                    <a:pt x="4" y="12"/>
                  </a:lnTo>
                  <a:lnTo>
                    <a:pt x="0" y="14"/>
                  </a:lnTo>
                  <a:lnTo>
                    <a:pt x="0" y="2"/>
                  </a:lnTo>
                  <a:close/>
                </a:path>
              </a:pathLst>
            </a:custGeom>
            <a:solidFill>
              <a:srgbClr val="B38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nvGrpSpPr>
            <p:cNvPr id="2737" name="Group 207"/>
            <p:cNvGrpSpPr>
              <a:grpSpLocks/>
            </p:cNvGrpSpPr>
            <p:nvPr/>
          </p:nvGrpSpPr>
          <p:grpSpPr bwMode="auto">
            <a:xfrm>
              <a:off x="5442310" y="4572000"/>
              <a:ext cx="685800" cy="1143000"/>
              <a:chOff x="2668" y="1574"/>
              <a:chExt cx="754" cy="1172"/>
            </a:xfrm>
          </p:grpSpPr>
          <p:sp>
            <p:nvSpPr>
              <p:cNvPr id="2966" name="Freeform 7"/>
              <p:cNvSpPr>
                <a:spLocks/>
              </p:cNvSpPr>
              <p:nvPr/>
            </p:nvSpPr>
            <p:spPr bwMode="auto">
              <a:xfrm>
                <a:off x="2668" y="1574"/>
                <a:ext cx="754" cy="1172"/>
              </a:xfrm>
              <a:custGeom>
                <a:avLst/>
                <a:gdLst>
                  <a:gd name="T0" fmla="*/ 390 w 754"/>
                  <a:gd name="T1" fmla="*/ 0 h 1172"/>
                  <a:gd name="T2" fmla="*/ 0 w 754"/>
                  <a:gd name="T3" fmla="*/ 228 h 1172"/>
                  <a:gd name="T4" fmla="*/ 0 w 754"/>
                  <a:gd name="T5" fmla="*/ 964 h 1172"/>
                  <a:gd name="T6" fmla="*/ 360 w 754"/>
                  <a:gd name="T7" fmla="*/ 1172 h 1172"/>
                  <a:gd name="T8" fmla="*/ 364 w 754"/>
                  <a:gd name="T9" fmla="*/ 1172 h 1172"/>
                  <a:gd name="T10" fmla="*/ 364 w 754"/>
                  <a:gd name="T11" fmla="*/ 1172 h 1172"/>
                  <a:gd name="T12" fmla="*/ 368 w 754"/>
                  <a:gd name="T13" fmla="*/ 1172 h 1172"/>
                  <a:gd name="T14" fmla="*/ 376 w 754"/>
                  <a:gd name="T15" fmla="*/ 1168 h 1172"/>
                  <a:gd name="T16" fmla="*/ 432 w 754"/>
                  <a:gd name="T17" fmla="*/ 1136 h 1172"/>
                  <a:gd name="T18" fmla="*/ 754 w 754"/>
                  <a:gd name="T19" fmla="*/ 948 h 1172"/>
                  <a:gd name="T20" fmla="*/ 754 w 754"/>
                  <a:gd name="T21" fmla="*/ 212 h 1172"/>
                  <a:gd name="T22" fmla="*/ 390 w 754"/>
                  <a:gd name="T23"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4" h="1172">
                    <a:moveTo>
                      <a:pt x="390" y="0"/>
                    </a:moveTo>
                    <a:lnTo>
                      <a:pt x="0" y="228"/>
                    </a:lnTo>
                    <a:lnTo>
                      <a:pt x="0" y="964"/>
                    </a:lnTo>
                    <a:lnTo>
                      <a:pt x="360" y="1172"/>
                    </a:lnTo>
                    <a:lnTo>
                      <a:pt x="364" y="1172"/>
                    </a:lnTo>
                    <a:lnTo>
                      <a:pt x="364" y="1172"/>
                    </a:lnTo>
                    <a:lnTo>
                      <a:pt x="368" y="1172"/>
                    </a:lnTo>
                    <a:lnTo>
                      <a:pt x="376" y="1168"/>
                    </a:lnTo>
                    <a:lnTo>
                      <a:pt x="432" y="1136"/>
                    </a:lnTo>
                    <a:lnTo>
                      <a:pt x="754" y="948"/>
                    </a:lnTo>
                    <a:lnTo>
                      <a:pt x="754" y="212"/>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67" name="Freeform 8"/>
              <p:cNvSpPr>
                <a:spLocks/>
              </p:cNvSpPr>
              <p:nvPr/>
            </p:nvSpPr>
            <p:spPr bwMode="auto">
              <a:xfrm>
                <a:off x="2686" y="2312"/>
                <a:ext cx="718" cy="416"/>
              </a:xfrm>
              <a:custGeom>
                <a:avLst/>
                <a:gdLst>
                  <a:gd name="T0" fmla="*/ 0 w 718"/>
                  <a:gd name="T1" fmla="*/ 216 h 416"/>
                  <a:gd name="T2" fmla="*/ 372 w 718"/>
                  <a:gd name="T3" fmla="*/ 0 h 416"/>
                  <a:gd name="T4" fmla="*/ 718 w 718"/>
                  <a:gd name="T5" fmla="*/ 200 h 416"/>
                  <a:gd name="T6" fmla="*/ 346 w 718"/>
                  <a:gd name="T7" fmla="*/ 416 h 416"/>
                  <a:gd name="T8" fmla="*/ 0 w 718"/>
                  <a:gd name="T9" fmla="*/ 216 h 416"/>
                </a:gdLst>
                <a:ahLst/>
                <a:cxnLst>
                  <a:cxn ang="0">
                    <a:pos x="T0" y="T1"/>
                  </a:cxn>
                  <a:cxn ang="0">
                    <a:pos x="T2" y="T3"/>
                  </a:cxn>
                  <a:cxn ang="0">
                    <a:pos x="T4" y="T5"/>
                  </a:cxn>
                  <a:cxn ang="0">
                    <a:pos x="T6" y="T7"/>
                  </a:cxn>
                  <a:cxn ang="0">
                    <a:pos x="T8" y="T9"/>
                  </a:cxn>
                </a:cxnLst>
                <a:rect l="0" t="0" r="r" b="b"/>
                <a:pathLst>
                  <a:path w="718" h="416">
                    <a:moveTo>
                      <a:pt x="0" y="216"/>
                    </a:moveTo>
                    <a:lnTo>
                      <a:pt x="372" y="0"/>
                    </a:lnTo>
                    <a:lnTo>
                      <a:pt x="718" y="200"/>
                    </a:lnTo>
                    <a:lnTo>
                      <a:pt x="346" y="416"/>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68" name="Freeform 9"/>
              <p:cNvSpPr>
                <a:spLocks/>
              </p:cNvSpPr>
              <p:nvPr/>
            </p:nvSpPr>
            <p:spPr bwMode="auto">
              <a:xfrm>
                <a:off x="2686" y="1596"/>
                <a:ext cx="372" cy="932"/>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69" name="Freeform 10"/>
              <p:cNvSpPr>
                <a:spLocks/>
              </p:cNvSpPr>
              <p:nvPr/>
            </p:nvSpPr>
            <p:spPr bwMode="auto">
              <a:xfrm>
                <a:off x="3050" y="2400"/>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0" name="Freeform 11"/>
              <p:cNvSpPr>
                <a:spLocks/>
              </p:cNvSpPr>
              <p:nvPr/>
            </p:nvSpPr>
            <p:spPr bwMode="auto">
              <a:xfrm>
                <a:off x="2752" y="2228"/>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1" name="Freeform 12"/>
              <p:cNvSpPr>
                <a:spLocks/>
              </p:cNvSpPr>
              <p:nvPr/>
            </p:nvSpPr>
            <p:spPr bwMode="auto">
              <a:xfrm>
                <a:off x="2752" y="2426"/>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2" name="Freeform 13"/>
              <p:cNvSpPr>
                <a:spLocks/>
              </p:cNvSpPr>
              <p:nvPr/>
            </p:nvSpPr>
            <p:spPr bwMode="auto">
              <a:xfrm>
                <a:off x="2774" y="2446"/>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3" name="Freeform 14"/>
              <p:cNvSpPr>
                <a:spLocks/>
              </p:cNvSpPr>
              <p:nvPr/>
            </p:nvSpPr>
            <p:spPr bwMode="auto">
              <a:xfrm>
                <a:off x="2774" y="2446"/>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4" name="Freeform 15"/>
              <p:cNvSpPr>
                <a:spLocks/>
              </p:cNvSpPr>
              <p:nvPr/>
            </p:nvSpPr>
            <p:spPr bwMode="auto">
              <a:xfrm>
                <a:off x="2774" y="2460"/>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5" name="Freeform 16"/>
              <p:cNvSpPr>
                <a:spLocks/>
              </p:cNvSpPr>
              <p:nvPr/>
            </p:nvSpPr>
            <p:spPr bwMode="auto">
              <a:xfrm>
                <a:off x="3034" y="2598"/>
                <a:ext cx="8" cy="34"/>
              </a:xfrm>
              <a:custGeom>
                <a:avLst/>
                <a:gdLst>
                  <a:gd name="T0" fmla="*/ 0 w 8"/>
                  <a:gd name="T1" fmla="*/ 30 h 34"/>
                  <a:gd name="T2" fmla="*/ 2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2"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6" name="Freeform 17"/>
              <p:cNvSpPr>
                <a:spLocks/>
              </p:cNvSpPr>
              <p:nvPr/>
            </p:nvSpPr>
            <p:spPr bwMode="auto">
              <a:xfrm>
                <a:off x="3034" y="2598"/>
                <a:ext cx="2" cy="30"/>
              </a:xfrm>
              <a:custGeom>
                <a:avLst/>
                <a:gdLst>
                  <a:gd name="T0" fmla="*/ 0 w 2"/>
                  <a:gd name="T1" fmla="*/ 30 h 30"/>
                  <a:gd name="T2" fmla="*/ 2 w 2"/>
                  <a:gd name="T3" fmla="*/ 30 h 30"/>
                  <a:gd name="T4" fmla="*/ 2 w 2"/>
                  <a:gd name="T5" fmla="*/ 0 h 30"/>
                  <a:gd name="T6" fmla="*/ 2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2" y="30"/>
                    </a:lnTo>
                    <a:lnTo>
                      <a:pt x="2" y="0"/>
                    </a:lnTo>
                    <a:lnTo>
                      <a:pt x="2"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7" name="Freeform 18"/>
              <p:cNvSpPr>
                <a:spLocks/>
              </p:cNvSpPr>
              <p:nvPr/>
            </p:nvSpPr>
            <p:spPr bwMode="auto">
              <a:xfrm>
                <a:off x="3034" y="262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8" name="Freeform 19"/>
              <p:cNvSpPr>
                <a:spLocks/>
              </p:cNvSpPr>
              <p:nvPr/>
            </p:nvSpPr>
            <p:spPr bwMode="auto">
              <a:xfrm>
                <a:off x="3024" y="2590"/>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79" name="Freeform 20"/>
              <p:cNvSpPr>
                <a:spLocks/>
              </p:cNvSpPr>
              <p:nvPr/>
            </p:nvSpPr>
            <p:spPr bwMode="auto">
              <a:xfrm>
                <a:off x="3024" y="259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0" name="Freeform 21"/>
              <p:cNvSpPr>
                <a:spLocks/>
              </p:cNvSpPr>
              <p:nvPr/>
            </p:nvSpPr>
            <p:spPr bwMode="auto">
              <a:xfrm>
                <a:off x="3024" y="262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1" name="Freeform 22"/>
              <p:cNvSpPr>
                <a:spLocks/>
              </p:cNvSpPr>
              <p:nvPr/>
            </p:nvSpPr>
            <p:spPr bwMode="auto">
              <a:xfrm>
                <a:off x="3014" y="25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2" name="Freeform 23"/>
              <p:cNvSpPr>
                <a:spLocks/>
              </p:cNvSpPr>
              <p:nvPr/>
            </p:nvSpPr>
            <p:spPr bwMode="auto">
              <a:xfrm>
                <a:off x="3014" y="258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3" name="Freeform 24"/>
              <p:cNvSpPr>
                <a:spLocks/>
              </p:cNvSpPr>
              <p:nvPr/>
            </p:nvSpPr>
            <p:spPr bwMode="auto">
              <a:xfrm>
                <a:off x="3014" y="261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4" name="Freeform 25"/>
              <p:cNvSpPr>
                <a:spLocks/>
              </p:cNvSpPr>
              <p:nvPr/>
            </p:nvSpPr>
            <p:spPr bwMode="auto">
              <a:xfrm>
                <a:off x="3002" y="25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5" name="Freeform 26"/>
              <p:cNvSpPr>
                <a:spLocks/>
              </p:cNvSpPr>
              <p:nvPr/>
            </p:nvSpPr>
            <p:spPr bwMode="auto">
              <a:xfrm>
                <a:off x="3002" y="25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6" name="Freeform 27"/>
              <p:cNvSpPr>
                <a:spLocks/>
              </p:cNvSpPr>
              <p:nvPr/>
            </p:nvSpPr>
            <p:spPr bwMode="auto">
              <a:xfrm>
                <a:off x="3002" y="260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7" name="Freeform 28"/>
              <p:cNvSpPr>
                <a:spLocks/>
              </p:cNvSpPr>
              <p:nvPr/>
            </p:nvSpPr>
            <p:spPr bwMode="auto">
              <a:xfrm>
                <a:off x="2992" y="257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8" name="Freeform 29"/>
              <p:cNvSpPr>
                <a:spLocks/>
              </p:cNvSpPr>
              <p:nvPr/>
            </p:nvSpPr>
            <p:spPr bwMode="auto">
              <a:xfrm>
                <a:off x="2992" y="257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89" name="Freeform 30"/>
              <p:cNvSpPr>
                <a:spLocks/>
              </p:cNvSpPr>
              <p:nvPr/>
            </p:nvSpPr>
            <p:spPr bwMode="auto">
              <a:xfrm>
                <a:off x="2992" y="260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0" name="Freeform 31"/>
              <p:cNvSpPr>
                <a:spLocks/>
              </p:cNvSpPr>
              <p:nvPr/>
            </p:nvSpPr>
            <p:spPr bwMode="auto">
              <a:xfrm>
                <a:off x="2982" y="256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1" name="Freeform 32"/>
              <p:cNvSpPr>
                <a:spLocks/>
              </p:cNvSpPr>
              <p:nvPr/>
            </p:nvSpPr>
            <p:spPr bwMode="auto">
              <a:xfrm>
                <a:off x="2982" y="2566"/>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2" name="Freeform 33"/>
              <p:cNvSpPr>
                <a:spLocks/>
              </p:cNvSpPr>
              <p:nvPr/>
            </p:nvSpPr>
            <p:spPr bwMode="auto">
              <a:xfrm>
                <a:off x="2982" y="2596"/>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3" name="Freeform 34"/>
              <p:cNvSpPr>
                <a:spLocks/>
              </p:cNvSpPr>
              <p:nvPr/>
            </p:nvSpPr>
            <p:spPr bwMode="auto">
              <a:xfrm>
                <a:off x="2970" y="256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4" name="Freeform 35"/>
              <p:cNvSpPr>
                <a:spLocks/>
              </p:cNvSpPr>
              <p:nvPr/>
            </p:nvSpPr>
            <p:spPr bwMode="auto">
              <a:xfrm>
                <a:off x="2970" y="256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5" name="Freeform 36"/>
              <p:cNvSpPr>
                <a:spLocks/>
              </p:cNvSpPr>
              <p:nvPr/>
            </p:nvSpPr>
            <p:spPr bwMode="auto">
              <a:xfrm>
                <a:off x="2970" y="259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6" name="Freeform 37"/>
              <p:cNvSpPr>
                <a:spLocks/>
              </p:cNvSpPr>
              <p:nvPr/>
            </p:nvSpPr>
            <p:spPr bwMode="auto">
              <a:xfrm>
                <a:off x="2960" y="255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7" name="Freeform 38"/>
              <p:cNvSpPr>
                <a:spLocks/>
              </p:cNvSpPr>
              <p:nvPr/>
            </p:nvSpPr>
            <p:spPr bwMode="auto">
              <a:xfrm>
                <a:off x="2960" y="255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8" name="Freeform 39"/>
              <p:cNvSpPr>
                <a:spLocks/>
              </p:cNvSpPr>
              <p:nvPr/>
            </p:nvSpPr>
            <p:spPr bwMode="auto">
              <a:xfrm>
                <a:off x="2960" y="2584"/>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99" name="Freeform 40"/>
              <p:cNvSpPr>
                <a:spLocks/>
              </p:cNvSpPr>
              <p:nvPr/>
            </p:nvSpPr>
            <p:spPr bwMode="auto">
              <a:xfrm>
                <a:off x="2948" y="254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0" name="Rectangle 41"/>
              <p:cNvSpPr>
                <a:spLocks noChangeArrowheads="1"/>
              </p:cNvSpPr>
              <p:nvPr/>
            </p:nvSpPr>
            <p:spPr bwMode="auto">
              <a:xfrm>
                <a:off x="2948" y="254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1" name="Freeform 42"/>
              <p:cNvSpPr>
                <a:spLocks/>
              </p:cNvSpPr>
              <p:nvPr/>
            </p:nvSpPr>
            <p:spPr bwMode="auto">
              <a:xfrm>
                <a:off x="2948" y="257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2" name="Freeform 43"/>
              <p:cNvSpPr>
                <a:spLocks/>
              </p:cNvSpPr>
              <p:nvPr/>
            </p:nvSpPr>
            <p:spPr bwMode="auto">
              <a:xfrm>
                <a:off x="2938" y="2542"/>
                <a:ext cx="8" cy="34"/>
              </a:xfrm>
              <a:custGeom>
                <a:avLst/>
                <a:gdLst>
                  <a:gd name="T0" fmla="*/ 0 w 8"/>
                  <a:gd name="T1" fmla="*/ 30 h 34"/>
                  <a:gd name="T2" fmla="*/ 0 w 8"/>
                  <a:gd name="T3" fmla="*/ 0 h 34"/>
                  <a:gd name="T4" fmla="*/ 8 w 8"/>
                  <a:gd name="T5" fmla="*/ 4 h 34"/>
                  <a:gd name="T6" fmla="*/ 6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3" name="Rectangle 44"/>
              <p:cNvSpPr>
                <a:spLocks noChangeArrowheads="1"/>
              </p:cNvSpPr>
              <p:nvPr/>
            </p:nvSpPr>
            <p:spPr bwMode="auto">
              <a:xfrm>
                <a:off x="2938" y="254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4" name="Freeform 45"/>
              <p:cNvSpPr>
                <a:spLocks/>
              </p:cNvSpPr>
              <p:nvPr/>
            </p:nvSpPr>
            <p:spPr bwMode="auto">
              <a:xfrm>
                <a:off x="2938" y="257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5" name="Freeform 46"/>
              <p:cNvSpPr>
                <a:spLocks/>
              </p:cNvSpPr>
              <p:nvPr/>
            </p:nvSpPr>
            <p:spPr bwMode="auto">
              <a:xfrm>
                <a:off x="2928" y="253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6" name="Freeform 47"/>
              <p:cNvSpPr>
                <a:spLocks/>
              </p:cNvSpPr>
              <p:nvPr/>
            </p:nvSpPr>
            <p:spPr bwMode="auto">
              <a:xfrm>
                <a:off x="2928" y="253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7" name="Freeform 48"/>
              <p:cNvSpPr>
                <a:spLocks/>
              </p:cNvSpPr>
              <p:nvPr/>
            </p:nvSpPr>
            <p:spPr bwMode="auto">
              <a:xfrm>
                <a:off x="2928" y="256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8" name="Freeform 49"/>
              <p:cNvSpPr>
                <a:spLocks/>
              </p:cNvSpPr>
              <p:nvPr/>
            </p:nvSpPr>
            <p:spPr bwMode="auto">
              <a:xfrm>
                <a:off x="2916" y="25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09" name="Freeform 50"/>
              <p:cNvSpPr>
                <a:spLocks/>
              </p:cNvSpPr>
              <p:nvPr/>
            </p:nvSpPr>
            <p:spPr bwMode="auto">
              <a:xfrm>
                <a:off x="2916" y="252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0" name="Freeform 51"/>
              <p:cNvSpPr>
                <a:spLocks/>
              </p:cNvSpPr>
              <p:nvPr/>
            </p:nvSpPr>
            <p:spPr bwMode="auto">
              <a:xfrm>
                <a:off x="2916" y="256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1" name="Freeform 52"/>
              <p:cNvSpPr>
                <a:spLocks/>
              </p:cNvSpPr>
              <p:nvPr/>
            </p:nvSpPr>
            <p:spPr bwMode="auto">
              <a:xfrm>
                <a:off x="2754" y="2430"/>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2" name="Freeform 53"/>
              <p:cNvSpPr>
                <a:spLocks/>
              </p:cNvSpPr>
              <p:nvPr/>
            </p:nvSpPr>
            <p:spPr bwMode="auto">
              <a:xfrm>
                <a:off x="2768" y="2442"/>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3" name="Freeform 54"/>
              <p:cNvSpPr>
                <a:spLocks/>
              </p:cNvSpPr>
              <p:nvPr/>
            </p:nvSpPr>
            <p:spPr bwMode="auto">
              <a:xfrm>
                <a:off x="2752" y="2432"/>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4" name="Freeform 55"/>
              <p:cNvSpPr>
                <a:spLocks/>
              </p:cNvSpPr>
              <p:nvPr/>
            </p:nvSpPr>
            <p:spPr bwMode="auto">
              <a:xfrm>
                <a:off x="2752" y="2434"/>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5" name="Freeform 56"/>
              <p:cNvSpPr>
                <a:spLocks/>
              </p:cNvSpPr>
              <p:nvPr/>
            </p:nvSpPr>
            <p:spPr bwMode="auto">
              <a:xfrm>
                <a:off x="3050" y="2338"/>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6" name="Freeform 57"/>
              <p:cNvSpPr>
                <a:spLocks/>
              </p:cNvSpPr>
              <p:nvPr/>
            </p:nvSpPr>
            <p:spPr bwMode="auto">
              <a:xfrm>
                <a:off x="2752" y="2166"/>
                <a:ext cx="636" cy="368"/>
              </a:xfrm>
              <a:custGeom>
                <a:avLst/>
                <a:gdLst>
                  <a:gd name="T0" fmla="*/ 0 w 636"/>
                  <a:gd name="T1" fmla="*/ 198 h 368"/>
                  <a:gd name="T2" fmla="*/ 340 w 636"/>
                  <a:gd name="T3" fmla="*/ 0 h 368"/>
                  <a:gd name="T4" fmla="*/ 636 w 636"/>
                  <a:gd name="T5" fmla="*/ 172 h 368"/>
                  <a:gd name="T6" fmla="*/ 298 w 636"/>
                  <a:gd name="T7" fmla="*/ 368 h 368"/>
                  <a:gd name="T8" fmla="*/ 0 w 636"/>
                  <a:gd name="T9" fmla="*/ 198 h 368"/>
                </a:gdLst>
                <a:ahLst/>
                <a:cxnLst>
                  <a:cxn ang="0">
                    <a:pos x="T0" y="T1"/>
                  </a:cxn>
                  <a:cxn ang="0">
                    <a:pos x="T2" y="T3"/>
                  </a:cxn>
                  <a:cxn ang="0">
                    <a:pos x="T4" y="T5"/>
                  </a:cxn>
                  <a:cxn ang="0">
                    <a:pos x="T6" y="T7"/>
                  </a:cxn>
                  <a:cxn ang="0">
                    <a:pos x="T8" y="T9"/>
                  </a:cxn>
                </a:cxnLst>
                <a:rect l="0" t="0" r="r" b="b"/>
                <a:pathLst>
                  <a:path w="636" h="368">
                    <a:moveTo>
                      <a:pt x="0" y="198"/>
                    </a:moveTo>
                    <a:lnTo>
                      <a:pt x="340" y="0"/>
                    </a:lnTo>
                    <a:lnTo>
                      <a:pt x="636" y="172"/>
                    </a:lnTo>
                    <a:lnTo>
                      <a:pt x="298" y="368"/>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7" name="Freeform 58"/>
              <p:cNvSpPr>
                <a:spLocks/>
              </p:cNvSpPr>
              <p:nvPr/>
            </p:nvSpPr>
            <p:spPr bwMode="auto">
              <a:xfrm>
                <a:off x="2752" y="2364"/>
                <a:ext cx="298" cy="216"/>
              </a:xfrm>
              <a:custGeom>
                <a:avLst/>
                <a:gdLst>
                  <a:gd name="T0" fmla="*/ 298 w 298"/>
                  <a:gd name="T1" fmla="*/ 170 h 216"/>
                  <a:gd name="T2" fmla="*/ 298 w 298"/>
                  <a:gd name="T3" fmla="*/ 216 h 216"/>
                  <a:gd name="T4" fmla="*/ 0 w 298"/>
                  <a:gd name="T5" fmla="*/ 44 h 216"/>
                  <a:gd name="T6" fmla="*/ 0 w 298"/>
                  <a:gd name="T7" fmla="*/ 0 h 216"/>
                  <a:gd name="T8" fmla="*/ 298 w 298"/>
                  <a:gd name="T9" fmla="*/ 170 h 216"/>
                </a:gdLst>
                <a:ahLst/>
                <a:cxnLst>
                  <a:cxn ang="0">
                    <a:pos x="T0" y="T1"/>
                  </a:cxn>
                  <a:cxn ang="0">
                    <a:pos x="T2" y="T3"/>
                  </a:cxn>
                  <a:cxn ang="0">
                    <a:pos x="T4" y="T5"/>
                  </a:cxn>
                  <a:cxn ang="0">
                    <a:pos x="T6" y="T7"/>
                  </a:cxn>
                  <a:cxn ang="0">
                    <a:pos x="T8" y="T9"/>
                  </a:cxn>
                </a:cxnLst>
                <a:rect l="0" t="0" r="r" b="b"/>
                <a:pathLst>
                  <a:path w="298" h="216">
                    <a:moveTo>
                      <a:pt x="298" y="170"/>
                    </a:moveTo>
                    <a:lnTo>
                      <a:pt x="298" y="216"/>
                    </a:lnTo>
                    <a:lnTo>
                      <a:pt x="0" y="44"/>
                    </a:lnTo>
                    <a:lnTo>
                      <a:pt x="0" y="0"/>
                    </a:lnTo>
                    <a:lnTo>
                      <a:pt x="298" y="17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8" name="Freeform 59"/>
              <p:cNvSpPr>
                <a:spLocks/>
              </p:cNvSpPr>
              <p:nvPr/>
            </p:nvSpPr>
            <p:spPr bwMode="auto">
              <a:xfrm>
                <a:off x="2774" y="2384"/>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19" name="Rectangle 60"/>
              <p:cNvSpPr>
                <a:spLocks noChangeArrowheads="1"/>
              </p:cNvSpPr>
              <p:nvPr/>
            </p:nvSpPr>
            <p:spPr bwMode="auto">
              <a:xfrm>
                <a:off x="2774" y="2384"/>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0" name="Freeform 61"/>
              <p:cNvSpPr>
                <a:spLocks/>
              </p:cNvSpPr>
              <p:nvPr/>
            </p:nvSpPr>
            <p:spPr bwMode="auto">
              <a:xfrm>
                <a:off x="2774" y="2398"/>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1" name="Freeform 62"/>
              <p:cNvSpPr>
                <a:spLocks/>
              </p:cNvSpPr>
              <p:nvPr/>
            </p:nvSpPr>
            <p:spPr bwMode="auto">
              <a:xfrm>
                <a:off x="3034" y="2534"/>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2" name="Freeform 63"/>
              <p:cNvSpPr>
                <a:spLocks/>
              </p:cNvSpPr>
              <p:nvPr/>
            </p:nvSpPr>
            <p:spPr bwMode="auto">
              <a:xfrm>
                <a:off x="3034" y="2534"/>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3" name="Freeform 64"/>
              <p:cNvSpPr>
                <a:spLocks/>
              </p:cNvSpPr>
              <p:nvPr/>
            </p:nvSpPr>
            <p:spPr bwMode="auto">
              <a:xfrm>
                <a:off x="3034" y="25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4" name="Freeform 65"/>
              <p:cNvSpPr>
                <a:spLocks/>
              </p:cNvSpPr>
              <p:nvPr/>
            </p:nvSpPr>
            <p:spPr bwMode="auto">
              <a:xfrm>
                <a:off x="3024" y="25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5" name="Freeform 66"/>
              <p:cNvSpPr>
                <a:spLocks/>
              </p:cNvSpPr>
              <p:nvPr/>
            </p:nvSpPr>
            <p:spPr bwMode="auto">
              <a:xfrm>
                <a:off x="3024" y="252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6" name="Freeform 67"/>
              <p:cNvSpPr>
                <a:spLocks/>
              </p:cNvSpPr>
              <p:nvPr/>
            </p:nvSpPr>
            <p:spPr bwMode="auto">
              <a:xfrm>
                <a:off x="3024" y="255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7" name="Freeform 68"/>
              <p:cNvSpPr>
                <a:spLocks/>
              </p:cNvSpPr>
              <p:nvPr/>
            </p:nvSpPr>
            <p:spPr bwMode="auto">
              <a:xfrm>
                <a:off x="3014" y="252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8" name="Freeform 69"/>
              <p:cNvSpPr>
                <a:spLocks/>
              </p:cNvSpPr>
              <p:nvPr/>
            </p:nvSpPr>
            <p:spPr bwMode="auto">
              <a:xfrm>
                <a:off x="3014" y="252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29" name="Freeform 70"/>
              <p:cNvSpPr>
                <a:spLocks/>
              </p:cNvSpPr>
              <p:nvPr/>
            </p:nvSpPr>
            <p:spPr bwMode="auto">
              <a:xfrm>
                <a:off x="3014" y="255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0" name="Freeform 71"/>
              <p:cNvSpPr>
                <a:spLocks/>
              </p:cNvSpPr>
              <p:nvPr/>
            </p:nvSpPr>
            <p:spPr bwMode="auto">
              <a:xfrm>
                <a:off x="3002" y="251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1" name="Freeform 72"/>
              <p:cNvSpPr>
                <a:spLocks/>
              </p:cNvSpPr>
              <p:nvPr/>
            </p:nvSpPr>
            <p:spPr bwMode="auto">
              <a:xfrm>
                <a:off x="3002" y="251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2" name="Freeform 73"/>
              <p:cNvSpPr>
                <a:spLocks/>
              </p:cNvSpPr>
              <p:nvPr/>
            </p:nvSpPr>
            <p:spPr bwMode="auto">
              <a:xfrm>
                <a:off x="3002" y="254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3" name="Freeform 74"/>
              <p:cNvSpPr>
                <a:spLocks/>
              </p:cNvSpPr>
              <p:nvPr/>
            </p:nvSpPr>
            <p:spPr bwMode="auto">
              <a:xfrm>
                <a:off x="2992" y="251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4" name="Freeform 75"/>
              <p:cNvSpPr>
                <a:spLocks/>
              </p:cNvSpPr>
              <p:nvPr/>
            </p:nvSpPr>
            <p:spPr bwMode="auto">
              <a:xfrm>
                <a:off x="2992" y="251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5" name="Freeform 76"/>
              <p:cNvSpPr>
                <a:spLocks/>
              </p:cNvSpPr>
              <p:nvPr/>
            </p:nvSpPr>
            <p:spPr bwMode="auto">
              <a:xfrm>
                <a:off x="2992" y="254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6" name="Freeform 77"/>
              <p:cNvSpPr>
                <a:spLocks/>
              </p:cNvSpPr>
              <p:nvPr/>
            </p:nvSpPr>
            <p:spPr bwMode="auto">
              <a:xfrm>
                <a:off x="2982" y="250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7" name="Freeform 78"/>
              <p:cNvSpPr>
                <a:spLocks/>
              </p:cNvSpPr>
              <p:nvPr/>
            </p:nvSpPr>
            <p:spPr bwMode="auto">
              <a:xfrm>
                <a:off x="2982" y="2504"/>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8" name="Freeform 79"/>
              <p:cNvSpPr>
                <a:spLocks/>
              </p:cNvSpPr>
              <p:nvPr/>
            </p:nvSpPr>
            <p:spPr bwMode="auto">
              <a:xfrm>
                <a:off x="2982" y="2534"/>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39" name="Freeform 80"/>
              <p:cNvSpPr>
                <a:spLocks/>
              </p:cNvSpPr>
              <p:nvPr/>
            </p:nvSpPr>
            <p:spPr bwMode="auto">
              <a:xfrm>
                <a:off x="2970" y="249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0" name="Rectangle 81"/>
              <p:cNvSpPr>
                <a:spLocks noChangeArrowheads="1"/>
              </p:cNvSpPr>
              <p:nvPr/>
            </p:nvSpPr>
            <p:spPr bwMode="auto">
              <a:xfrm>
                <a:off x="2970" y="249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1" name="Freeform 82"/>
              <p:cNvSpPr>
                <a:spLocks/>
              </p:cNvSpPr>
              <p:nvPr/>
            </p:nvSpPr>
            <p:spPr bwMode="auto">
              <a:xfrm>
                <a:off x="2970" y="252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2" name="Freeform 83"/>
              <p:cNvSpPr>
                <a:spLocks/>
              </p:cNvSpPr>
              <p:nvPr/>
            </p:nvSpPr>
            <p:spPr bwMode="auto">
              <a:xfrm>
                <a:off x="2960" y="249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3" name="Freeform 84"/>
              <p:cNvSpPr>
                <a:spLocks/>
              </p:cNvSpPr>
              <p:nvPr/>
            </p:nvSpPr>
            <p:spPr bwMode="auto">
              <a:xfrm>
                <a:off x="2960" y="249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4" name="Freeform 85"/>
              <p:cNvSpPr>
                <a:spLocks/>
              </p:cNvSpPr>
              <p:nvPr/>
            </p:nvSpPr>
            <p:spPr bwMode="auto">
              <a:xfrm>
                <a:off x="2960" y="252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5" name="Freeform 86"/>
              <p:cNvSpPr>
                <a:spLocks/>
              </p:cNvSpPr>
              <p:nvPr/>
            </p:nvSpPr>
            <p:spPr bwMode="auto">
              <a:xfrm>
                <a:off x="2948" y="248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6" name="Freeform 87"/>
              <p:cNvSpPr>
                <a:spLocks/>
              </p:cNvSpPr>
              <p:nvPr/>
            </p:nvSpPr>
            <p:spPr bwMode="auto">
              <a:xfrm>
                <a:off x="2948" y="248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7" name="Freeform 88"/>
              <p:cNvSpPr>
                <a:spLocks/>
              </p:cNvSpPr>
              <p:nvPr/>
            </p:nvSpPr>
            <p:spPr bwMode="auto">
              <a:xfrm>
                <a:off x="2948" y="251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8" name="Freeform 89"/>
              <p:cNvSpPr>
                <a:spLocks/>
              </p:cNvSpPr>
              <p:nvPr/>
            </p:nvSpPr>
            <p:spPr bwMode="auto">
              <a:xfrm>
                <a:off x="2938" y="2478"/>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49" name="Freeform 90"/>
              <p:cNvSpPr>
                <a:spLocks/>
              </p:cNvSpPr>
              <p:nvPr/>
            </p:nvSpPr>
            <p:spPr bwMode="auto">
              <a:xfrm>
                <a:off x="2938" y="24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0" name="Freeform 91"/>
              <p:cNvSpPr>
                <a:spLocks/>
              </p:cNvSpPr>
              <p:nvPr/>
            </p:nvSpPr>
            <p:spPr bwMode="auto">
              <a:xfrm>
                <a:off x="2938" y="250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1" name="Freeform 92"/>
              <p:cNvSpPr>
                <a:spLocks/>
              </p:cNvSpPr>
              <p:nvPr/>
            </p:nvSpPr>
            <p:spPr bwMode="auto">
              <a:xfrm>
                <a:off x="2928" y="247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2" name="Freeform 93"/>
              <p:cNvSpPr>
                <a:spLocks/>
              </p:cNvSpPr>
              <p:nvPr/>
            </p:nvSpPr>
            <p:spPr bwMode="auto">
              <a:xfrm>
                <a:off x="2928" y="247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3" name="Freeform 94"/>
              <p:cNvSpPr>
                <a:spLocks/>
              </p:cNvSpPr>
              <p:nvPr/>
            </p:nvSpPr>
            <p:spPr bwMode="auto">
              <a:xfrm>
                <a:off x="2928" y="250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4" name="Freeform 95"/>
              <p:cNvSpPr>
                <a:spLocks/>
              </p:cNvSpPr>
              <p:nvPr/>
            </p:nvSpPr>
            <p:spPr bwMode="auto">
              <a:xfrm>
                <a:off x="2916" y="246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5" name="Freeform 96"/>
              <p:cNvSpPr>
                <a:spLocks/>
              </p:cNvSpPr>
              <p:nvPr/>
            </p:nvSpPr>
            <p:spPr bwMode="auto">
              <a:xfrm>
                <a:off x="2916" y="246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6" name="Freeform 97"/>
              <p:cNvSpPr>
                <a:spLocks/>
              </p:cNvSpPr>
              <p:nvPr/>
            </p:nvSpPr>
            <p:spPr bwMode="auto">
              <a:xfrm>
                <a:off x="2916" y="249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7" name="Freeform 98"/>
              <p:cNvSpPr>
                <a:spLocks/>
              </p:cNvSpPr>
              <p:nvPr/>
            </p:nvSpPr>
            <p:spPr bwMode="auto">
              <a:xfrm>
                <a:off x="2754" y="2368"/>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8" name="Freeform 99"/>
              <p:cNvSpPr>
                <a:spLocks/>
              </p:cNvSpPr>
              <p:nvPr/>
            </p:nvSpPr>
            <p:spPr bwMode="auto">
              <a:xfrm>
                <a:off x="2768" y="2378"/>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59" name="Freeform 100"/>
              <p:cNvSpPr>
                <a:spLocks/>
              </p:cNvSpPr>
              <p:nvPr/>
            </p:nvSpPr>
            <p:spPr bwMode="auto">
              <a:xfrm>
                <a:off x="2752" y="2370"/>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0" name="Freeform 101"/>
              <p:cNvSpPr>
                <a:spLocks/>
              </p:cNvSpPr>
              <p:nvPr/>
            </p:nvSpPr>
            <p:spPr bwMode="auto">
              <a:xfrm>
                <a:off x="2752" y="2372"/>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1" name="Freeform 102"/>
              <p:cNvSpPr>
                <a:spLocks/>
              </p:cNvSpPr>
              <p:nvPr/>
            </p:nvSpPr>
            <p:spPr bwMode="auto">
              <a:xfrm>
                <a:off x="3050" y="2274"/>
                <a:ext cx="338" cy="244"/>
              </a:xfrm>
              <a:custGeom>
                <a:avLst/>
                <a:gdLst>
                  <a:gd name="T0" fmla="*/ 0 w 338"/>
                  <a:gd name="T1" fmla="*/ 198 h 244"/>
                  <a:gd name="T2" fmla="*/ 338 w 338"/>
                  <a:gd name="T3" fmla="*/ 0 h 244"/>
                  <a:gd name="T4" fmla="*/ 338 w 338"/>
                  <a:gd name="T5" fmla="*/ 46 h 244"/>
                  <a:gd name="T6" fmla="*/ 0 w 338"/>
                  <a:gd name="T7" fmla="*/ 244 h 244"/>
                  <a:gd name="T8" fmla="*/ 0 w 338"/>
                  <a:gd name="T9" fmla="*/ 198 h 244"/>
                </a:gdLst>
                <a:ahLst/>
                <a:cxnLst>
                  <a:cxn ang="0">
                    <a:pos x="T0" y="T1"/>
                  </a:cxn>
                  <a:cxn ang="0">
                    <a:pos x="T2" y="T3"/>
                  </a:cxn>
                  <a:cxn ang="0">
                    <a:pos x="T4" y="T5"/>
                  </a:cxn>
                  <a:cxn ang="0">
                    <a:pos x="T6" y="T7"/>
                  </a:cxn>
                  <a:cxn ang="0">
                    <a:pos x="T8" y="T9"/>
                  </a:cxn>
                </a:cxnLst>
                <a:rect l="0" t="0" r="r" b="b"/>
                <a:pathLst>
                  <a:path w="338" h="244">
                    <a:moveTo>
                      <a:pt x="0" y="198"/>
                    </a:moveTo>
                    <a:lnTo>
                      <a:pt x="338" y="0"/>
                    </a:lnTo>
                    <a:lnTo>
                      <a:pt x="338" y="46"/>
                    </a:lnTo>
                    <a:lnTo>
                      <a:pt x="0" y="244"/>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2" name="Freeform 103"/>
              <p:cNvSpPr>
                <a:spLocks/>
              </p:cNvSpPr>
              <p:nvPr/>
            </p:nvSpPr>
            <p:spPr bwMode="auto">
              <a:xfrm>
                <a:off x="2752" y="2104"/>
                <a:ext cx="636" cy="368"/>
              </a:xfrm>
              <a:custGeom>
                <a:avLst/>
                <a:gdLst>
                  <a:gd name="T0" fmla="*/ 0 w 636"/>
                  <a:gd name="T1" fmla="*/ 196 h 368"/>
                  <a:gd name="T2" fmla="*/ 340 w 636"/>
                  <a:gd name="T3" fmla="*/ 0 h 368"/>
                  <a:gd name="T4" fmla="*/ 636 w 636"/>
                  <a:gd name="T5" fmla="*/ 170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0"/>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3" name="Freeform 104"/>
              <p:cNvSpPr>
                <a:spLocks/>
              </p:cNvSpPr>
              <p:nvPr/>
            </p:nvSpPr>
            <p:spPr bwMode="auto">
              <a:xfrm>
                <a:off x="2752" y="2300"/>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4" name="Freeform 105"/>
              <p:cNvSpPr>
                <a:spLocks/>
              </p:cNvSpPr>
              <p:nvPr/>
            </p:nvSpPr>
            <p:spPr bwMode="auto">
              <a:xfrm>
                <a:off x="2774" y="2320"/>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5" name="Freeform 106"/>
              <p:cNvSpPr>
                <a:spLocks/>
              </p:cNvSpPr>
              <p:nvPr/>
            </p:nvSpPr>
            <p:spPr bwMode="auto">
              <a:xfrm>
                <a:off x="2774" y="2320"/>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6" name="Freeform 107"/>
              <p:cNvSpPr>
                <a:spLocks/>
              </p:cNvSpPr>
              <p:nvPr/>
            </p:nvSpPr>
            <p:spPr bwMode="auto">
              <a:xfrm>
                <a:off x="2774" y="2334"/>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7" name="Freeform 108"/>
              <p:cNvSpPr>
                <a:spLocks/>
              </p:cNvSpPr>
              <p:nvPr/>
            </p:nvSpPr>
            <p:spPr bwMode="auto">
              <a:xfrm>
                <a:off x="3034" y="2472"/>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8" name="Freeform 109"/>
              <p:cNvSpPr>
                <a:spLocks/>
              </p:cNvSpPr>
              <p:nvPr/>
            </p:nvSpPr>
            <p:spPr bwMode="auto">
              <a:xfrm>
                <a:off x="3034" y="2472"/>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69" name="Freeform 110"/>
              <p:cNvSpPr>
                <a:spLocks/>
              </p:cNvSpPr>
              <p:nvPr/>
            </p:nvSpPr>
            <p:spPr bwMode="auto">
              <a:xfrm>
                <a:off x="3034" y="250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0" name="Freeform 111"/>
              <p:cNvSpPr>
                <a:spLocks/>
              </p:cNvSpPr>
              <p:nvPr/>
            </p:nvSpPr>
            <p:spPr bwMode="auto">
              <a:xfrm>
                <a:off x="3024" y="246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1" name="Freeform 112"/>
              <p:cNvSpPr>
                <a:spLocks/>
              </p:cNvSpPr>
              <p:nvPr/>
            </p:nvSpPr>
            <p:spPr bwMode="auto">
              <a:xfrm>
                <a:off x="3024" y="246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2" name="Freeform 113"/>
              <p:cNvSpPr>
                <a:spLocks/>
              </p:cNvSpPr>
              <p:nvPr/>
            </p:nvSpPr>
            <p:spPr bwMode="auto">
              <a:xfrm>
                <a:off x="3024" y="249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3" name="Freeform 114"/>
              <p:cNvSpPr>
                <a:spLocks/>
              </p:cNvSpPr>
              <p:nvPr/>
            </p:nvSpPr>
            <p:spPr bwMode="auto">
              <a:xfrm>
                <a:off x="3014" y="246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4" name="Rectangle 115"/>
              <p:cNvSpPr>
                <a:spLocks noChangeArrowheads="1"/>
              </p:cNvSpPr>
              <p:nvPr/>
            </p:nvSpPr>
            <p:spPr bwMode="auto">
              <a:xfrm>
                <a:off x="3014" y="246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5" name="Freeform 116"/>
              <p:cNvSpPr>
                <a:spLocks/>
              </p:cNvSpPr>
              <p:nvPr/>
            </p:nvSpPr>
            <p:spPr bwMode="auto">
              <a:xfrm>
                <a:off x="3014" y="24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6" name="Freeform 117"/>
              <p:cNvSpPr>
                <a:spLocks/>
              </p:cNvSpPr>
              <p:nvPr/>
            </p:nvSpPr>
            <p:spPr bwMode="auto">
              <a:xfrm>
                <a:off x="3002" y="245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7" name="Rectangle 118"/>
              <p:cNvSpPr>
                <a:spLocks noChangeArrowheads="1"/>
              </p:cNvSpPr>
              <p:nvPr/>
            </p:nvSpPr>
            <p:spPr bwMode="auto">
              <a:xfrm>
                <a:off x="3002" y="245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8" name="Freeform 119"/>
              <p:cNvSpPr>
                <a:spLocks/>
              </p:cNvSpPr>
              <p:nvPr/>
            </p:nvSpPr>
            <p:spPr bwMode="auto">
              <a:xfrm>
                <a:off x="3002" y="248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79" name="Freeform 120"/>
              <p:cNvSpPr>
                <a:spLocks/>
              </p:cNvSpPr>
              <p:nvPr/>
            </p:nvSpPr>
            <p:spPr bwMode="auto">
              <a:xfrm>
                <a:off x="2992" y="24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0" name="Freeform 121"/>
              <p:cNvSpPr>
                <a:spLocks/>
              </p:cNvSpPr>
              <p:nvPr/>
            </p:nvSpPr>
            <p:spPr bwMode="auto">
              <a:xfrm>
                <a:off x="2992" y="244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1" name="Freeform 122"/>
              <p:cNvSpPr>
                <a:spLocks/>
              </p:cNvSpPr>
              <p:nvPr/>
            </p:nvSpPr>
            <p:spPr bwMode="auto">
              <a:xfrm>
                <a:off x="2992" y="247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2" name="Freeform 123"/>
              <p:cNvSpPr>
                <a:spLocks/>
              </p:cNvSpPr>
              <p:nvPr/>
            </p:nvSpPr>
            <p:spPr bwMode="auto">
              <a:xfrm>
                <a:off x="2982" y="244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3" name="Freeform 124"/>
              <p:cNvSpPr>
                <a:spLocks/>
              </p:cNvSpPr>
              <p:nvPr/>
            </p:nvSpPr>
            <p:spPr bwMode="auto">
              <a:xfrm>
                <a:off x="2982" y="2440"/>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4" name="Freeform 125"/>
              <p:cNvSpPr>
                <a:spLocks/>
              </p:cNvSpPr>
              <p:nvPr/>
            </p:nvSpPr>
            <p:spPr bwMode="auto">
              <a:xfrm>
                <a:off x="2982" y="2472"/>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5" name="Freeform 126"/>
              <p:cNvSpPr>
                <a:spLocks/>
              </p:cNvSpPr>
              <p:nvPr/>
            </p:nvSpPr>
            <p:spPr bwMode="auto">
              <a:xfrm>
                <a:off x="2970" y="243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6" name="Freeform 127"/>
              <p:cNvSpPr>
                <a:spLocks/>
              </p:cNvSpPr>
              <p:nvPr/>
            </p:nvSpPr>
            <p:spPr bwMode="auto">
              <a:xfrm>
                <a:off x="2970" y="24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7" name="Freeform 128"/>
              <p:cNvSpPr>
                <a:spLocks/>
              </p:cNvSpPr>
              <p:nvPr/>
            </p:nvSpPr>
            <p:spPr bwMode="auto">
              <a:xfrm>
                <a:off x="2970" y="24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8" name="Freeform 129"/>
              <p:cNvSpPr>
                <a:spLocks/>
              </p:cNvSpPr>
              <p:nvPr/>
            </p:nvSpPr>
            <p:spPr bwMode="auto">
              <a:xfrm>
                <a:off x="2960" y="242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89" name="Freeform 130"/>
              <p:cNvSpPr>
                <a:spLocks/>
              </p:cNvSpPr>
              <p:nvPr/>
            </p:nvSpPr>
            <p:spPr bwMode="auto">
              <a:xfrm>
                <a:off x="2960" y="242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0" name="Freeform 131"/>
              <p:cNvSpPr>
                <a:spLocks/>
              </p:cNvSpPr>
              <p:nvPr/>
            </p:nvSpPr>
            <p:spPr bwMode="auto">
              <a:xfrm>
                <a:off x="2960" y="245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1" name="Freeform 132"/>
              <p:cNvSpPr>
                <a:spLocks/>
              </p:cNvSpPr>
              <p:nvPr/>
            </p:nvSpPr>
            <p:spPr bwMode="auto">
              <a:xfrm>
                <a:off x="2948" y="242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2" name="Freeform 133"/>
              <p:cNvSpPr>
                <a:spLocks/>
              </p:cNvSpPr>
              <p:nvPr/>
            </p:nvSpPr>
            <p:spPr bwMode="auto">
              <a:xfrm>
                <a:off x="2948" y="242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3" name="Freeform 134"/>
              <p:cNvSpPr>
                <a:spLocks/>
              </p:cNvSpPr>
              <p:nvPr/>
            </p:nvSpPr>
            <p:spPr bwMode="auto">
              <a:xfrm>
                <a:off x="2948" y="245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4" name="Freeform 135"/>
              <p:cNvSpPr>
                <a:spLocks/>
              </p:cNvSpPr>
              <p:nvPr/>
            </p:nvSpPr>
            <p:spPr bwMode="auto">
              <a:xfrm>
                <a:off x="2938" y="2416"/>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5" name="Freeform 136"/>
              <p:cNvSpPr>
                <a:spLocks/>
              </p:cNvSpPr>
              <p:nvPr/>
            </p:nvSpPr>
            <p:spPr bwMode="auto">
              <a:xfrm>
                <a:off x="2938" y="241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6" name="Freeform 137"/>
              <p:cNvSpPr>
                <a:spLocks/>
              </p:cNvSpPr>
              <p:nvPr/>
            </p:nvSpPr>
            <p:spPr bwMode="auto">
              <a:xfrm>
                <a:off x="2938" y="244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7" name="Freeform 138"/>
              <p:cNvSpPr>
                <a:spLocks/>
              </p:cNvSpPr>
              <p:nvPr/>
            </p:nvSpPr>
            <p:spPr bwMode="auto">
              <a:xfrm>
                <a:off x="2928" y="241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8" name="Freeform 139"/>
              <p:cNvSpPr>
                <a:spLocks/>
              </p:cNvSpPr>
              <p:nvPr/>
            </p:nvSpPr>
            <p:spPr bwMode="auto">
              <a:xfrm>
                <a:off x="2928" y="241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099" name="Freeform 140"/>
              <p:cNvSpPr>
                <a:spLocks/>
              </p:cNvSpPr>
              <p:nvPr/>
            </p:nvSpPr>
            <p:spPr bwMode="auto">
              <a:xfrm>
                <a:off x="2928" y="244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0" name="Freeform 141"/>
              <p:cNvSpPr>
                <a:spLocks/>
              </p:cNvSpPr>
              <p:nvPr/>
            </p:nvSpPr>
            <p:spPr bwMode="auto">
              <a:xfrm>
                <a:off x="2916" y="240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1" name="Rectangle 142"/>
              <p:cNvSpPr>
                <a:spLocks noChangeArrowheads="1"/>
              </p:cNvSpPr>
              <p:nvPr/>
            </p:nvSpPr>
            <p:spPr bwMode="auto">
              <a:xfrm>
                <a:off x="2916" y="240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2" name="Freeform 143"/>
              <p:cNvSpPr>
                <a:spLocks/>
              </p:cNvSpPr>
              <p:nvPr/>
            </p:nvSpPr>
            <p:spPr bwMode="auto">
              <a:xfrm>
                <a:off x="2916" y="243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3" name="Freeform 144"/>
              <p:cNvSpPr>
                <a:spLocks/>
              </p:cNvSpPr>
              <p:nvPr/>
            </p:nvSpPr>
            <p:spPr bwMode="auto">
              <a:xfrm>
                <a:off x="2754" y="2306"/>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4" name="Freeform 145"/>
              <p:cNvSpPr>
                <a:spLocks/>
              </p:cNvSpPr>
              <p:nvPr/>
            </p:nvSpPr>
            <p:spPr bwMode="auto">
              <a:xfrm>
                <a:off x="2768" y="2316"/>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5" name="Freeform 146"/>
              <p:cNvSpPr>
                <a:spLocks/>
              </p:cNvSpPr>
              <p:nvPr/>
            </p:nvSpPr>
            <p:spPr bwMode="auto">
              <a:xfrm>
                <a:off x="2752" y="2308"/>
                <a:ext cx="18" cy="10"/>
              </a:xfrm>
              <a:custGeom>
                <a:avLst/>
                <a:gdLst>
                  <a:gd name="T0" fmla="*/ 0 w 18"/>
                  <a:gd name="T1" fmla="*/ 0 h 10"/>
                  <a:gd name="T2" fmla="*/ 4 w 18"/>
                  <a:gd name="T3" fmla="*/ 0 h 10"/>
                  <a:gd name="T4" fmla="*/ 18 w 18"/>
                  <a:gd name="T5" fmla="*/ 8 h 10"/>
                  <a:gd name="T6" fmla="*/ 16 w 18"/>
                  <a:gd name="T7" fmla="*/ 10 h 10"/>
                  <a:gd name="T8" fmla="*/ 0 w 18"/>
                  <a:gd name="T9" fmla="*/ 0 h 10"/>
                </a:gdLst>
                <a:ahLst/>
                <a:cxnLst>
                  <a:cxn ang="0">
                    <a:pos x="T0" y="T1"/>
                  </a:cxn>
                  <a:cxn ang="0">
                    <a:pos x="T2" y="T3"/>
                  </a:cxn>
                  <a:cxn ang="0">
                    <a:pos x="T4" y="T5"/>
                  </a:cxn>
                  <a:cxn ang="0">
                    <a:pos x="T6" y="T7"/>
                  </a:cxn>
                  <a:cxn ang="0">
                    <a:pos x="T8" y="T9"/>
                  </a:cxn>
                </a:cxnLst>
                <a:rect l="0" t="0" r="r" b="b"/>
                <a:pathLst>
                  <a:path w="18" h="10">
                    <a:moveTo>
                      <a:pt x="0" y="0"/>
                    </a:moveTo>
                    <a:lnTo>
                      <a:pt x="4" y="0"/>
                    </a:lnTo>
                    <a:lnTo>
                      <a:pt x="18" y="8"/>
                    </a:lnTo>
                    <a:lnTo>
                      <a:pt x="16" y="10"/>
                    </a:lnTo>
                    <a:lnTo>
                      <a:pt x="0" y="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6" name="Freeform 147"/>
              <p:cNvSpPr>
                <a:spLocks/>
              </p:cNvSpPr>
              <p:nvPr/>
            </p:nvSpPr>
            <p:spPr bwMode="auto">
              <a:xfrm>
                <a:off x="2752" y="2308"/>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7" name="Freeform 148"/>
              <p:cNvSpPr>
                <a:spLocks/>
              </p:cNvSpPr>
              <p:nvPr/>
            </p:nvSpPr>
            <p:spPr bwMode="auto">
              <a:xfrm>
                <a:off x="3050" y="2212"/>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8" name="Freeform 149"/>
              <p:cNvSpPr>
                <a:spLocks/>
              </p:cNvSpPr>
              <p:nvPr/>
            </p:nvSpPr>
            <p:spPr bwMode="auto">
              <a:xfrm>
                <a:off x="2752" y="2040"/>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09" name="Freeform 150"/>
              <p:cNvSpPr>
                <a:spLocks/>
              </p:cNvSpPr>
              <p:nvPr/>
            </p:nvSpPr>
            <p:spPr bwMode="auto">
              <a:xfrm>
                <a:off x="2752" y="2238"/>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0" name="Freeform 151"/>
              <p:cNvSpPr>
                <a:spLocks/>
              </p:cNvSpPr>
              <p:nvPr/>
            </p:nvSpPr>
            <p:spPr bwMode="auto">
              <a:xfrm>
                <a:off x="2774" y="2258"/>
                <a:ext cx="98" cy="72"/>
              </a:xfrm>
              <a:custGeom>
                <a:avLst/>
                <a:gdLst>
                  <a:gd name="T0" fmla="*/ 0 w 98"/>
                  <a:gd name="T1" fmla="*/ 14 h 72"/>
                  <a:gd name="T2" fmla="*/ 0 w 98"/>
                  <a:gd name="T3" fmla="*/ 0 h 72"/>
                  <a:gd name="T4" fmla="*/ 98 w 98"/>
                  <a:gd name="T5" fmla="*/ 58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8"/>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1" name="Freeform 152"/>
              <p:cNvSpPr>
                <a:spLocks/>
              </p:cNvSpPr>
              <p:nvPr/>
            </p:nvSpPr>
            <p:spPr bwMode="auto">
              <a:xfrm>
                <a:off x="2774" y="2258"/>
                <a:ext cx="2" cy="14"/>
              </a:xfrm>
              <a:custGeom>
                <a:avLst/>
                <a:gdLst>
                  <a:gd name="T0" fmla="*/ 0 w 2"/>
                  <a:gd name="T1" fmla="*/ 14 h 14"/>
                  <a:gd name="T2" fmla="*/ 2 w 2"/>
                  <a:gd name="T3" fmla="*/ 14 h 14"/>
                  <a:gd name="T4" fmla="*/ 2 w 2"/>
                  <a:gd name="T5" fmla="*/ 2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4"/>
                    </a:lnTo>
                    <a:lnTo>
                      <a:pt x="2" y="2"/>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2" name="Freeform 153"/>
              <p:cNvSpPr>
                <a:spLocks/>
              </p:cNvSpPr>
              <p:nvPr/>
            </p:nvSpPr>
            <p:spPr bwMode="auto">
              <a:xfrm>
                <a:off x="2774" y="2272"/>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3" name="Freeform 154"/>
              <p:cNvSpPr>
                <a:spLocks/>
              </p:cNvSpPr>
              <p:nvPr/>
            </p:nvSpPr>
            <p:spPr bwMode="auto">
              <a:xfrm>
                <a:off x="3034" y="2410"/>
                <a:ext cx="8" cy="34"/>
              </a:xfrm>
              <a:custGeom>
                <a:avLst/>
                <a:gdLst>
                  <a:gd name="T0" fmla="*/ 0 w 8"/>
                  <a:gd name="T1" fmla="*/ 30 h 34"/>
                  <a:gd name="T2" fmla="*/ 2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2"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4" name="Freeform 155"/>
              <p:cNvSpPr>
                <a:spLocks/>
              </p:cNvSpPr>
              <p:nvPr/>
            </p:nvSpPr>
            <p:spPr bwMode="auto">
              <a:xfrm>
                <a:off x="3034" y="2410"/>
                <a:ext cx="2" cy="30"/>
              </a:xfrm>
              <a:custGeom>
                <a:avLst/>
                <a:gdLst>
                  <a:gd name="T0" fmla="*/ 0 w 2"/>
                  <a:gd name="T1" fmla="*/ 30 h 30"/>
                  <a:gd name="T2" fmla="*/ 2 w 2"/>
                  <a:gd name="T3" fmla="*/ 30 h 30"/>
                  <a:gd name="T4" fmla="*/ 2 w 2"/>
                  <a:gd name="T5" fmla="*/ 0 h 30"/>
                  <a:gd name="T6" fmla="*/ 2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2" y="30"/>
                    </a:lnTo>
                    <a:lnTo>
                      <a:pt x="2" y="0"/>
                    </a:lnTo>
                    <a:lnTo>
                      <a:pt x="2"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5" name="Freeform 156"/>
              <p:cNvSpPr>
                <a:spLocks/>
              </p:cNvSpPr>
              <p:nvPr/>
            </p:nvSpPr>
            <p:spPr bwMode="auto">
              <a:xfrm>
                <a:off x="3034" y="244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6" name="Freeform 157"/>
              <p:cNvSpPr>
                <a:spLocks/>
              </p:cNvSpPr>
              <p:nvPr/>
            </p:nvSpPr>
            <p:spPr bwMode="auto">
              <a:xfrm>
                <a:off x="3024" y="240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7" name="Freeform 158"/>
              <p:cNvSpPr>
                <a:spLocks/>
              </p:cNvSpPr>
              <p:nvPr/>
            </p:nvSpPr>
            <p:spPr bwMode="auto">
              <a:xfrm>
                <a:off x="3024" y="240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8" name="Freeform 159"/>
              <p:cNvSpPr>
                <a:spLocks/>
              </p:cNvSpPr>
              <p:nvPr/>
            </p:nvSpPr>
            <p:spPr bwMode="auto">
              <a:xfrm>
                <a:off x="3024" y="243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19" name="Freeform 160"/>
              <p:cNvSpPr>
                <a:spLocks/>
              </p:cNvSpPr>
              <p:nvPr/>
            </p:nvSpPr>
            <p:spPr bwMode="auto">
              <a:xfrm>
                <a:off x="3014" y="23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0" name="Freeform 161"/>
              <p:cNvSpPr>
                <a:spLocks/>
              </p:cNvSpPr>
              <p:nvPr/>
            </p:nvSpPr>
            <p:spPr bwMode="auto">
              <a:xfrm>
                <a:off x="3014" y="239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1" name="Freeform 162"/>
              <p:cNvSpPr>
                <a:spLocks/>
              </p:cNvSpPr>
              <p:nvPr/>
            </p:nvSpPr>
            <p:spPr bwMode="auto">
              <a:xfrm>
                <a:off x="3014" y="242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2" name="Freeform 163"/>
              <p:cNvSpPr>
                <a:spLocks/>
              </p:cNvSpPr>
              <p:nvPr/>
            </p:nvSpPr>
            <p:spPr bwMode="auto">
              <a:xfrm>
                <a:off x="3002" y="239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3" name="Freeform 164"/>
              <p:cNvSpPr>
                <a:spLocks/>
              </p:cNvSpPr>
              <p:nvPr/>
            </p:nvSpPr>
            <p:spPr bwMode="auto">
              <a:xfrm>
                <a:off x="3002" y="239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4" name="Freeform 165"/>
              <p:cNvSpPr>
                <a:spLocks/>
              </p:cNvSpPr>
              <p:nvPr/>
            </p:nvSpPr>
            <p:spPr bwMode="auto">
              <a:xfrm>
                <a:off x="3002" y="242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5" name="Freeform 166"/>
              <p:cNvSpPr>
                <a:spLocks/>
              </p:cNvSpPr>
              <p:nvPr/>
            </p:nvSpPr>
            <p:spPr bwMode="auto">
              <a:xfrm>
                <a:off x="2992" y="23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6" name="Freeform 167"/>
              <p:cNvSpPr>
                <a:spLocks/>
              </p:cNvSpPr>
              <p:nvPr/>
            </p:nvSpPr>
            <p:spPr bwMode="auto">
              <a:xfrm>
                <a:off x="2992" y="238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7" name="Freeform 168"/>
              <p:cNvSpPr>
                <a:spLocks/>
              </p:cNvSpPr>
              <p:nvPr/>
            </p:nvSpPr>
            <p:spPr bwMode="auto">
              <a:xfrm>
                <a:off x="2992" y="241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8" name="Freeform 169"/>
              <p:cNvSpPr>
                <a:spLocks/>
              </p:cNvSpPr>
              <p:nvPr/>
            </p:nvSpPr>
            <p:spPr bwMode="auto">
              <a:xfrm>
                <a:off x="2982" y="237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29" name="Freeform 170"/>
              <p:cNvSpPr>
                <a:spLocks/>
              </p:cNvSpPr>
              <p:nvPr/>
            </p:nvSpPr>
            <p:spPr bwMode="auto">
              <a:xfrm>
                <a:off x="2982" y="2378"/>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0" name="Freeform 171"/>
              <p:cNvSpPr>
                <a:spLocks/>
              </p:cNvSpPr>
              <p:nvPr/>
            </p:nvSpPr>
            <p:spPr bwMode="auto">
              <a:xfrm>
                <a:off x="2982" y="2408"/>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1" name="Freeform 172"/>
              <p:cNvSpPr>
                <a:spLocks/>
              </p:cNvSpPr>
              <p:nvPr/>
            </p:nvSpPr>
            <p:spPr bwMode="auto">
              <a:xfrm>
                <a:off x="2970" y="237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2" name="Freeform 173"/>
              <p:cNvSpPr>
                <a:spLocks/>
              </p:cNvSpPr>
              <p:nvPr/>
            </p:nvSpPr>
            <p:spPr bwMode="auto">
              <a:xfrm>
                <a:off x="2970" y="237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3" name="Freeform 174"/>
              <p:cNvSpPr>
                <a:spLocks/>
              </p:cNvSpPr>
              <p:nvPr/>
            </p:nvSpPr>
            <p:spPr bwMode="auto">
              <a:xfrm>
                <a:off x="2970" y="240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4" name="Freeform 175"/>
              <p:cNvSpPr>
                <a:spLocks/>
              </p:cNvSpPr>
              <p:nvPr/>
            </p:nvSpPr>
            <p:spPr bwMode="auto">
              <a:xfrm>
                <a:off x="2960" y="236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5" name="Freeform 176"/>
              <p:cNvSpPr>
                <a:spLocks/>
              </p:cNvSpPr>
              <p:nvPr/>
            </p:nvSpPr>
            <p:spPr bwMode="auto">
              <a:xfrm>
                <a:off x="2960" y="236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6" name="Freeform 177"/>
              <p:cNvSpPr>
                <a:spLocks/>
              </p:cNvSpPr>
              <p:nvPr/>
            </p:nvSpPr>
            <p:spPr bwMode="auto">
              <a:xfrm>
                <a:off x="2960" y="239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7" name="Freeform 178"/>
              <p:cNvSpPr>
                <a:spLocks/>
              </p:cNvSpPr>
              <p:nvPr/>
            </p:nvSpPr>
            <p:spPr bwMode="auto">
              <a:xfrm>
                <a:off x="2948" y="236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8" name="Rectangle 179"/>
              <p:cNvSpPr>
                <a:spLocks noChangeArrowheads="1"/>
              </p:cNvSpPr>
              <p:nvPr/>
            </p:nvSpPr>
            <p:spPr bwMode="auto">
              <a:xfrm>
                <a:off x="2948" y="236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39" name="Freeform 180"/>
              <p:cNvSpPr>
                <a:spLocks/>
              </p:cNvSpPr>
              <p:nvPr/>
            </p:nvSpPr>
            <p:spPr bwMode="auto">
              <a:xfrm>
                <a:off x="2948" y="239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0" name="Freeform 181"/>
              <p:cNvSpPr>
                <a:spLocks/>
              </p:cNvSpPr>
              <p:nvPr/>
            </p:nvSpPr>
            <p:spPr bwMode="auto">
              <a:xfrm>
                <a:off x="2938" y="2354"/>
                <a:ext cx="8" cy="34"/>
              </a:xfrm>
              <a:custGeom>
                <a:avLst/>
                <a:gdLst>
                  <a:gd name="T0" fmla="*/ 0 w 8"/>
                  <a:gd name="T1" fmla="*/ 30 h 34"/>
                  <a:gd name="T2" fmla="*/ 0 w 8"/>
                  <a:gd name="T3" fmla="*/ 0 h 34"/>
                  <a:gd name="T4" fmla="*/ 8 w 8"/>
                  <a:gd name="T5" fmla="*/ 4 h 34"/>
                  <a:gd name="T6" fmla="*/ 6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1" name="Rectangle 182"/>
              <p:cNvSpPr>
                <a:spLocks noChangeArrowheads="1"/>
              </p:cNvSpPr>
              <p:nvPr/>
            </p:nvSpPr>
            <p:spPr bwMode="auto">
              <a:xfrm>
                <a:off x="2938" y="235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2" name="Freeform 183"/>
              <p:cNvSpPr>
                <a:spLocks/>
              </p:cNvSpPr>
              <p:nvPr/>
            </p:nvSpPr>
            <p:spPr bwMode="auto">
              <a:xfrm>
                <a:off x="2938" y="238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3" name="Freeform 184"/>
              <p:cNvSpPr>
                <a:spLocks/>
              </p:cNvSpPr>
              <p:nvPr/>
            </p:nvSpPr>
            <p:spPr bwMode="auto">
              <a:xfrm>
                <a:off x="2928" y="23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4" name="Freeform 185"/>
              <p:cNvSpPr>
                <a:spLocks/>
              </p:cNvSpPr>
              <p:nvPr/>
            </p:nvSpPr>
            <p:spPr bwMode="auto">
              <a:xfrm>
                <a:off x="2928" y="234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5" name="Freeform 186"/>
              <p:cNvSpPr>
                <a:spLocks/>
              </p:cNvSpPr>
              <p:nvPr/>
            </p:nvSpPr>
            <p:spPr bwMode="auto">
              <a:xfrm>
                <a:off x="2928" y="237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6" name="Freeform 187"/>
              <p:cNvSpPr>
                <a:spLocks/>
              </p:cNvSpPr>
              <p:nvPr/>
            </p:nvSpPr>
            <p:spPr bwMode="auto">
              <a:xfrm>
                <a:off x="2916" y="23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7" name="Freeform 188"/>
              <p:cNvSpPr>
                <a:spLocks/>
              </p:cNvSpPr>
              <p:nvPr/>
            </p:nvSpPr>
            <p:spPr bwMode="auto">
              <a:xfrm>
                <a:off x="2916" y="234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8" name="Freeform 189"/>
              <p:cNvSpPr>
                <a:spLocks/>
              </p:cNvSpPr>
              <p:nvPr/>
            </p:nvSpPr>
            <p:spPr bwMode="auto">
              <a:xfrm>
                <a:off x="2916" y="237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49" name="Freeform 190"/>
              <p:cNvSpPr>
                <a:spLocks/>
              </p:cNvSpPr>
              <p:nvPr/>
            </p:nvSpPr>
            <p:spPr bwMode="auto">
              <a:xfrm>
                <a:off x="2754" y="2242"/>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0" name="Freeform 191"/>
              <p:cNvSpPr>
                <a:spLocks/>
              </p:cNvSpPr>
              <p:nvPr/>
            </p:nvSpPr>
            <p:spPr bwMode="auto">
              <a:xfrm>
                <a:off x="2768" y="2254"/>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1" name="Freeform 192"/>
              <p:cNvSpPr>
                <a:spLocks/>
              </p:cNvSpPr>
              <p:nvPr/>
            </p:nvSpPr>
            <p:spPr bwMode="auto">
              <a:xfrm>
                <a:off x="2752" y="2244"/>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2" name="Freeform 193"/>
              <p:cNvSpPr>
                <a:spLocks/>
              </p:cNvSpPr>
              <p:nvPr/>
            </p:nvSpPr>
            <p:spPr bwMode="auto">
              <a:xfrm>
                <a:off x="2752" y="2246"/>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3" name="Freeform 194"/>
              <p:cNvSpPr>
                <a:spLocks/>
              </p:cNvSpPr>
              <p:nvPr/>
            </p:nvSpPr>
            <p:spPr bwMode="auto">
              <a:xfrm>
                <a:off x="3050" y="2150"/>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4" name="Freeform 195"/>
              <p:cNvSpPr>
                <a:spLocks/>
              </p:cNvSpPr>
              <p:nvPr/>
            </p:nvSpPr>
            <p:spPr bwMode="auto">
              <a:xfrm>
                <a:off x="2752" y="1978"/>
                <a:ext cx="636" cy="368"/>
              </a:xfrm>
              <a:custGeom>
                <a:avLst/>
                <a:gdLst>
                  <a:gd name="T0" fmla="*/ 0 w 636"/>
                  <a:gd name="T1" fmla="*/ 196 h 368"/>
                  <a:gd name="T2" fmla="*/ 340 w 636"/>
                  <a:gd name="T3" fmla="*/ 0 h 368"/>
                  <a:gd name="T4" fmla="*/ 636 w 636"/>
                  <a:gd name="T5" fmla="*/ 172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2"/>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5" name="Freeform 196"/>
              <p:cNvSpPr>
                <a:spLocks/>
              </p:cNvSpPr>
              <p:nvPr/>
            </p:nvSpPr>
            <p:spPr bwMode="auto">
              <a:xfrm>
                <a:off x="2752" y="2174"/>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6" name="Freeform 197"/>
              <p:cNvSpPr>
                <a:spLocks/>
              </p:cNvSpPr>
              <p:nvPr/>
            </p:nvSpPr>
            <p:spPr bwMode="auto">
              <a:xfrm>
                <a:off x="2774" y="2196"/>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7" name="Rectangle 198"/>
              <p:cNvSpPr>
                <a:spLocks noChangeArrowheads="1"/>
              </p:cNvSpPr>
              <p:nvPr/>
            </p:nvSpPr>
            <p:spPr bwMode="auto">
              <a:xfrm>
                <a:off x="2774" y="2196"/>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8" name="Freeform 199"/>
              <p:cNvSpPr>
                <a:spLocks/>
              </p:cNvSpPr>
              <p:nvPr/>
            </p:nvSpPr>
            <p:spPr bwMode="auto">
              <a:xfrm>
                <a:off x="2774" y="2210"/>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59" name="Freeform 200"/>
              <p:cNvSpPr>
                <a:spLocks/>
              </p:cNvSpPr>
              <p:nvPr/>
            </p:nvSpPr>
            <p:spPr bwMode="auto">
              <a:xfrm>
                <a:off x="3034" y="2346"/>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60" name="Freeform 201"/>
              <p:cNvSpPr>
                <a:spLocks/>
              </p:cNvSpPr>
              <p:nvPr/>
            </p:nvSpPr>
            <p:spPr bwMode="auto">
              <a:xfrm>
                <a:off x="3034" y="2346"/>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61" name="Freeform 202"/>
              <p:cNvSpPr>
                <a:spLocks/>
              </p:cNvSpPr>
              <p:nvPr/>
            </p:nvSpPr>
            <p:spPr bwMode="auto">
              <a:xfrm>
                <a:off x="3034" y="237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62" name="Freeform 203"/>
              <p:cNvSpPr>
                <a:spLocks/>
              </p:cNvSpPr>
              <p:nvPr/>
            </p:nvSpPr>
            <p:spPr bwMode="auto">
              <a:xfrm>
                <a:off x="3024" y="23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63" name="Freeform 204"/>
              <p:cNvSpPr>
                <a:spLocks/>
              </p:cNvSpPr>
              <p:nvPr/>
            </p:nvSpPr>
            <p:spPr bwMode="auto">
              <a:xfrm>
                <a:off x="3024" y="234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64" name="Freeform 205"/>
              <p:cNvSpPr>
                <a:spLocks/>
              </p:cNvSpPr>
              <p:nvPr/>
            </p:nvSpPr>
            <p:spPr bwMode="auto">
              <a:xfrm>
                <a:off x="3024" y="237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3165" name="Freeform 206"/>
              <p:cNvSpPr>
                <a:spLocks/>
              </p:cNvSpPr>
              <p:nvPr/>
            </p:nvSpPr>
            <p:spPr bwMode="auto">
              <a:xfrm>
                <a:off x="3014" y="233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grpSp>
          <p:nvGrpSpPr>
            <p:cNvPr id="2738" name="Group 408"/>
            <p:cNvGrpSpPr>
              <a:grpSpLocks/>
            </p:cNvGrpSpPr>
            <p:nvPr/>
          </p:nvGrpSpPr>
          <p:grpSpPr bwMode="auto">
            <a:xfrm>
              <a:off x="5518712" y="4720239"/>
              <a:ext cx="578473" cy="628065"/>
              <a:chOff x="2752" y="1726"/>
              <a:chExt cx="636" cy="644"/>
            </a:xfrm>
          </p:grpSpPr>
          <p:sp>
            <p:nvSpPr>
              <p:cNvPr id="2766" name="Freeform 208"/>
              <p:cNvSpPr>
                <a:spLocks/>
              </p:cNvSpPr>
              <p:nvPr/>
            </p:nvSpPr>
            <p:spPr bwMode="auto">
              <a:xfrm>
                <a:off x="3014" y="23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67" name="Freeform 209"/>
              <p:cNvSpPr>
                <a:spLocks/>
              </p:cNvSpPr>
              <p:nvPr/>
            </p:nvSpPr>
            <p:spPr bwMode="auto">
              <a:xfrm>
                <a:off x="3014" y="236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68" name="Freeform 210"/>
              <p:cNvSpPr>
                <a:spLocks/>
              </p:cNvSpPr>
              <p:nvPr/>
            </p:nvSpPr>
            <p:spPr bwMode="auto">
              <a:xfrm>
                <a:off x="3002" y="23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69" name="Freeform 211"/>
              <p:cNvSpPr>
                <a:spLocks/>
              </p:cNvSpPr>
              <p:nvPr/>
            </p:nvSpPr>
            <p:spPr bwMode="auto">
              <a:xfrm>
                <a:off x="3002" y="232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0" name="Freeform 212"/>
              <p:cNvSpPr>
                <a:spLocks/>
              </p:cNvSpPr>
              <p:nvPr/>
            </p:nvSpPr>
            <p:spPr bwMode="auto">
              <a:xfrm>
                <a:off x="3002" y="235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1" name="Freeform 213"/>
              <p:cNvSpPr>
                <a:spLocks/>
              </p:cNvSpPr>
              <p:nvPr/>
            </p:nvSpPr>
            <p:spPr bwMode="auto">
              <a:xfrm>
                <a:off x="2992" y="232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2" name="Freeform 214"/>
              <p:cNvSpPr>
                <a:spLocks/>
              </p:cNvSpPr>
              <p:nvPr/>
            </p:nvSpPr>
            <p:spPr bwMode="auto">
              <a:xfrm>
                <a:off x="2992" y="232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3" name="Freeform 215"/>
              <p:cNvSpPr>
                <a:spLocks/>
              </p:cNvSpPr>
              <p:nvPr/>
            </p:nvSpPr>
            <p:spPr bwMode="auto">
              <a:xfrm>
                <a:off x="2992" y="2352"/>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4" name="Freeform 216"/>
              <p:cNvSpPr>
                <a:spLocks/>
              </p:cNvSpPr>
              <p:nvPr/>
            </p:nvSpPr>
            <p:spPr bwMode="auto">
              <a:xfrm>
                <a:off x="2982" y="231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5" name="Freeform 217"/>
              <p:cNvSpPr>
                <a:spLocks/>
              </p:cNvSpPr>
              <p:nvPr/>
            </p:nvSpPr>
            <p:spPr bwMode="auto">
              <a:xfrm>
                <a:off x="2982" y="2316"/>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6" name="Freeform 218"/>
              <p:cNvSpPr>
                <a:spLocks/>
              </p:cNvSpPr>
              <p:nvPr/>
            </p:nvSpPr>
            <p:spPr bwMode="auto">
              <a:xfrm>
                <a:off x="2982" y="2346"/>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7" name="Freeform 219"/>
              <p:cNvSpPr>
                <a:spLocks/>
              </p:cNvSpPr>
              <p:nvPr/>
            </p:nvSpPr>
            <p:spPr bwMode="auto">
              <a:xfrm>
                <a:off x="2970" y="231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8" name="Rectangle 220"/>
              <p:cNvSpPr>
                <a:spLocks noChangeArrowheads="1"/>
              </p:cNvSpPr>
              <p:nvPr/>
            </p:nvSpPr>
            <p:spPr bwMode="auto">
              <a:xfrm>
                <a:off x="2970" y="231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79" name="Freeform 221"/>
              <p:cNvSpPr>
                <a:spLocks/>
              </p:cNvSpPr>
              <p:nvPr/>
            </p:nvSpPr>
            <p:spPr bwMode="auto">
              <a:xfrm>
                <a:off x="2970" y="234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0" name="Freeform 222"/>
              <p:cNvSpPr>
                <a:spLocks/>
              </p:cNvSpPr>
              <p:nvPr/>
            </p:nvSpPr>
            <p:spPr bwMode="auto">
              <a:xfrm>
                <a:off x="2960" y="23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1" name="Freeform 223"/>
              <p:cNvSpPr>
                <a:spLocks/>
              </p:cNvSpPr>
              <p:nvPr/>
            </p:nvSpPr>
            <p:spPr bwMode="auto">
              <a:xfrm>
                <a:off x="2960" y="230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2" name="Freeform 224"/>
              <p:cNvSpPr>
                <a:spLocks/>
              </p:cNvSpPr>
              <p:nvPr/>
            </p:nvSpPr>
            <p:spPr bwMode="auto">
              <a:xfrm>
                <a:off x="2960" y="233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3" name="Freeform 225"/>
              <p:cNvSpPr>
                <a:spLocks/>
              </p:cNvSpPr>
              <p:nvPr/>
            </p:nvSpPr>
            <p:spPr bwMode="auto">
              <a:xfrm>
                <a:off x="2948" y="229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4" name="Freeform 226"/>
              <p:cNvSpPr>
                <a:spLocks/>
              </p:cNvSpPr>
              <p:nvPr/>
            </p:nvSpPr>
            <p:spPr bwMode="auto">
              <a:xfrm>
                <a:off x="2948" y="22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5" name="Freeform 227"/>
              <p:cNvSpPr>
                <a:spLocks/>
              </p:cNvSpPr>
              <p:nvPr/>
            </p:nvSpPr>
            <p:spPr bwMode="auto">
              <a:xfrm>
                <a:off x="2948" y="232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6" name="Freeform 228"/>
              <p:cNvSpPr>
                <a:spLocks/>
              </p:cNvSpPr>
              <p:nvPr/>
            </p:nvSpPr>
            <p:spPr bwMode="auto">
              <a:xfrm>
                <a:off x="2938" y="2290"/>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7" name="Freeform 229"/>
              <p:cNvSpPr>
                <a:spLocks/>
              </p:cNvSpPr>
              <p:nvPr/>
            </p:nvSpPr>
            <p:spPr bwMode="auto">
              <a:xfrm>
                <a:off x="2938" y="229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8" name="Freeform 230"/>
              <p:cNvSpPr>
                <a:spLocks/>
              </p:cNvSpPr>
              <p:nvPr/>
            </p:nvSpPr>
            <p:spPr bwMode="auto">
              <a:xfrm>
                <a:off x="2938" y="232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89" name="Freeform 231"/>
              <p:cNvSpPr>
                <a:spLocks/>
              </p:cNvSpPr>
              <p:nvPr/>
            </p:nvSpPr>
            <p:spPr bwMode="auto">
              <a:xfrm>
                <a:off x="2928" y="22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0" name="Freeform 232"/>
              <p:cNvSpPr>
                <a:spLocks/>
              </p:cNvSpPr>
              <p:nvPr/>
            </p:nvSpPr>
            <p:spPr bwMode="auto">
              <a:xfrm>
                <a:off x="2928" y="228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1" name="Freeform 233"/>
              <p:cNvSpPr>
                <a:spLocks/>
              </p:cNvSpPr>
              <p:nvPr/>
            </p:nvSpPr>
            <p:spPr bwMode="auto">
              <a:xfrm>
                <a:off x="2928" y="231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2" name="Freeform 234"/>
              <p:cNvSpPr>
                <a:spLocks/>
              </p:cNvSpPr>
              <p:nvPr/>
            </p:nvSpPr>
            <p:spPr bwMode="auto">
              <a:xfrm>
                <a:off x="2916" y="22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3" name="Freeform 235"/>
              <p:cNvSpPr>
                <a:spLocks/>
              </p:cNvSpPr>
              <p:nvPr/>
            </p:nvSpPr>
            <p:spPr bwMode="auto">
              <a:xfrm>
                <a:off x="2916" y="22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4" name="Freeform 236"/>
              <p:cNvSpPr>
                <a:spLocks/>
              </p:cNvSpPr>
              <p:nvPr/>
            </p:nvSpPr>
            <p:spPr bwMode="auto">
              <a:xfrm>
                <a:off x="2916" y="230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5" name="Freeform 237"/>
              <p:cNvSpPr>
                <a:spLocks/>
              </p:cNvSpPr>
              <p:nvPr/>
            </p:nvSpPr>
            <p:spPr bwMode="auto">
              <a:xfrm>
                <a:off x="2754" y="2180"/>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6" name="Freeform 238"/>
              <p:cNvSpPr>
                <a:spLocks/>
              </p:cNvSpPr>
              <p:nvPr/>
            </p:nvSpPr>
            <p:spPr bwMode="auto">
              <a:xfrm>
                <a:off x="2768" y="2190"/>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7" name="Freeform 239"/>
              <p:cNvSpPr>
                <a:spLocks/>
              </p:cNvSpPr>
              <p:nvPr/>
            </p:nvSpPr>
            <p:spPr bwMode="auto">
              <a:xfrm>
                <a:off x="2752" y="2182"/>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8" name="Freeform 240"/>
              <p:cNvSpPr>
                <a:spLocks/>
              </p:cNvSpPr>
              <p:nvPr/>
            </p:nvSpPr>
            <p:spPr bwMode="auto">
              <a:xfrm>
                <a:off x="2752" y="2184"/>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99" name="Freeform 241"/>
              <p:cNvSpPr>
                <a:spLocks/>
              </p:cNvSpPr>
              <p:nvPr/>
            </p:nvSpPr>
            <p:spPr bwMode="auto">
              <a:xfrm>
                <a:off x="3050" y="2086"/>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0" name="Freeform 242"/>
              <p:cNvSpPr>
                <a:spLocks/>
              </p:cNvSpPr>
              <p:nvPr/>
            </p:nvSpPr>
            <p:spPr bwMode="auto">
              <a:xfrm>
                <a:off x="2752" y="1914"/>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1" name="Freeform 243"/>
              <p:cNvSpPr>
                <a:spLocks/>
              </p:cNvSpPr>
              <p:nvPr/>
            </p:nvSpPr>
            <p:spPr bwMode="auto">
              <a:xfrm>
                <a:off x="2752" y="2112"/>
                <a:ext cx="298" cy="216"/>
              </a:xfrm>
              <a:custGeom>
                <a:avLst/>
                <a:gdLst>
                  <a:gd name="T0" fmla="*/ 298 w 298"/>
                  <a:gd name="T1" fmla="*/ 172 h 216"/>
                  <a:gd name="T2" fmla="*/ 298 w 298"/>
                  <a:gd name="T3" fmla="*/ 216 h 216"/>
                  <a:gd name="T4" fmla="*/ 0 w 298"/>
                  <a:gd name="T5" fmla="*/ 46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2" name="Freeform 244"/>
              <p:cNvSpPr>
                <a:spLocks/>
              </p:cNvSpPr>
              <p:nvPr/>
            </p:nvSpPr>
            <p:spPr bwMode="auto">
              <a:xfrm>
                <a:off x="2774" y="2132"/>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3" name="Freeform 245"/>
              <p:cNvSpPr>
                <a:spLocks/>
              </p:cNvSpPr>
              <p:nvPr/>
            </p:nvSpPr>
            <p:spPr bwMode="auto">
              <a:xfrm>
                <a:off x="2774" y="2132"/>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4" name="Freeform 246"/>
              <p:cNvSpPr>
                <a:spLocks/>
              </p:cNvSpPr>
              <p:nvPr/>
            </p:nvSpPr>
            <p:spPr bwMode="auto">
              <a:xfrm>
                <a:off x="2774" y="2146"/>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5" name="Freeform 247"/>
              <p:cNvSpPr>
                <a:spLocks/>
              </p:cNvSpPr>
              <p:nvPr/>
            </p:nvSpPr>
            <p:spPr bwMode="auto">
              <a:xfrm>
                <a:off x="3034" y="2284"/>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6" name="Freeform 248"/>
              <p:cNvSpPr>
                <a:spLocks/>
              </p:cNvSpPr>
              <p:nvPr/>
            </p:nvSpPr>
            <p:spPr bwMode="auto">
              <a:xfrm>
                <a:off x="3034" y="2284"/>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7" name="Freeform 249"/>
              <p:cNvSpPr>
                <a:spLocks/>
              </p:cNvSpPr>
              <p:nvPr/>
            </p:nvSpPr>
            <p:spPr bwMode="auto">
              <a:xfrm>
                <a:off x="3034" y="231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8" name="Freeform 250"/>
              <p:cNvSpPr>
                <a:spLocks/>
              </p:cNvSpPr>
              <p:nvPr/>
            </p:nvSpPr>
            <p:spPr bwMode="auto">
              <a:xfrm>
                <a:off x="3024" y="22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09" name="Freeform 251"/>
              <p:cNvSpPr>
                <a:spLocks/>
              </p:cNvSpPr>
              <p:nvPr/>
            </p:nvSpPr>
            <p:spPr bwMode="auto">
              <a:xfrm>
                <a:off x="3024" y="227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0" name="Freeform 252"/>
              <p:cNvSpPr>
                <a:spLocks/>
              </p:cNvSpPr>
              <p:nvPr/>
            </p:nvSpPr>
            <p:spPr bwMode="auto">
              <a:xfrm>
                <a:off x="3024" y="2308"/>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1" name="Freeform 253"/>
              <p:cNvSpPr>
                <a:spLocks/>
              </p:cNvSpPr>
              <p:nvPr/>
            </p:nvSpPr>
            <p:spPr bwMode="auto">
              <a:xfrm>
                <a:off x="3014" y="227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2" name="Rectangle 254"/>
              <p:cNvSpPr>
                <a:spLocks noChangeArrowheads="1"/>
              </p:cNvSpPr>
              <p:nvPr/>
            </p:nvSpPr>
            <p:spPr bwMode="auto">
              <a:xfrm>
                <a:off x="3014" y="227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3" name="Freeform 255"/>
              <p:cNvSpPr>
                <a:spLocks/>
              </p:cNvSpPr>
              <p:nvPr/>
            </p:nvSpPr>
            <p:spPr bwMode="auto">
              <a:xfrm>
                <a:off x="3014" y="23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4" name="Freeform 256"/>
              <p:cNvSpPr>
                <a:spLocks/>
              </p:cNvSpPr>
              <p:nvPr/>
            </p:nvSpPr>
            <p:spPr bwMode="auto">
              <a:xfrm>
                <a:off x="3002" y="226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5" name="Rectangle 257"/>
              <p:cNvSpPr>
                <a:spLocks noChangeArrowheads="1"/>
              </p:cNvSpPr>
              <p:nvPr/>
            </p:nvSpPr>
            <p:spPr bwMode="auto">
              <a:xfrm>
                <a:off x="3002" y="226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6" name="Freeform 258"/>
              <p:cNvSpPr>
                <a:spLocks/>
              </p:cNvSpPr>
              <p:nvPr/>
            </p:nvSpPr>
            <p:spPr bwMode="auto">
              <a:xfrm>
                <a:off x="3002" y="229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7" name="Freeform 259"/>
              <p:cNvSpPr>
                <a:spLocks/>
              </p:cNvSpPr>
              <p:nvPr/>
            </p:nvSpPr>
            <p:spPr bwMode="auto">
              <a:xfrm>
                <a:off x="2992" y="22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8" name="Freeform 260"/>
              <p:cNvSpPr>
                <a:spLocks/>
              </p:cNvSpPr>
              <p:nvPr/>
            </p:nvSpPr>
            <p:spPr bwMode="auto">
              <a:xfrm>
                <a:off x="2992" y="225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19" name="Freeform 261"/>
              <p:cNvSpPr>
                <a:spLocks/>
              </p:cNvSpPr>
              <p:nvPr/>
            </p:nvSpPr>
            <p:spPr bwMode="auto">
              <a:xfrm>
                <a:off x="2992" y="22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0" name="Freeform 262"/>
              <p:cNvSpPr>
                <a:spLocks/>
              </p:cNvSpPr>
              <p:nvPr/>
            </p:nvSpPr>
            <p:spPr bwMode="auto">
              <a:xfrm>
                <a:off x="2982" y="22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1" name="Freeform 263"/>
              <p:cNvSpPr>
                <a:spLocks/>
              </p:cNvSpPr>
              <p:nvPr/>
            </p:nvSpPr>
            <p:spPr bwMode="auto">
              <a:xfrm>
                <a:off x="2982" y="2252"/>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2" name="Freeform 264"/>
              <p:cNvSpPr>
                <a:spLocks/>
              </p:cNvSpPr>
              <p:nvPr/>
            </p:nvSpPr>
            <p:spPr bwMode="auto">
              <a:xfrm>
                <a:off x="2982" y="2282"/>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3" name="Freeform 265"/>
              <p:cNvSpPr>
                <a:spLocks/>
              </p:cNvSpPr>
              <p:nvPr/>
            </p:nvSpPr>
            <p:spPr bwMode="auto">
              <a:xfrm>
                <a:off x="2970" y="224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4" name="Freeform 266"/>
              <p:cNvSpPr>
                <a:spLocks/>
              </p:cNvSpPr>
              <p:nvPr/>
            </p:nvSpPr>
            <p:spPr bwMode="auto">
              <a:xfrm>
                <a:off x="2970" y="224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5" name="Freeform 267"/>
              <p:cNvSpPr>
                <a:spLocks/>
              </p:cNvSpPr>
              <p:nvPr/>
            </p:nvSpPr>
            <p:spPr bwMode="auto">
              <a:xfrm>
                <a:off x="2970" y="227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6" name="Freeform 268"/>
              <p:cNvSpPr>
                <a:spLocks/>
              </p:cNvSpPr>
              <p:nvPr/>
            </p:nvSpPr>
            <p:spPr bwMode="auto">
              <a:xfrm>
                <a:off x="2960" y="224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7" name="Freeform 269"/>
              <p:cNvSpPr>
                <a:spLocks/>
              </p:cNvSpPr>
              <p:nvPr/>
            </p:nvSpPr>
            <p:spPr bwMode="auto">
              <a:xfrm>
                <a:off x="2960" y="224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8" name="Freeform 270"/>
              <p:cNvSpPr>
                <a:spLocks/>
              </p:cNvSpPr>
              <p:nvPr/>
            </p:nvSpPr>
            <p:spPr bwMode="auto">
              <a:xfrm>
                <a:off x="2960" y="227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29" name="Freeform 271"/>
              <p:cNvSpPr>
                <a:spLocks/>
              </p:cNvSpPr>
              <p:nvPr/>
            </p:nvSpPr>
            <p:spPr bwMode="auto">
              <a:xfrm>
                <a:off x="2948" y="223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0" name="Freeform 272"/>
              <p:cNvSpPr>
                <a:spLocks/>
              </p:cNvSpPr>
              <p:nvPr/>
            </p:nvSpPr>
            <p:spPr bwMode="auto">
              <a:xfrm>
                <a:off x="2948" y="22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1" name="Freeform 273"/>
              <p:cNvSpPr>
                <a:spLocks/>
              </p:cNvSpPr>
              <p:nvPr/>
            </p:nvSpPr>
            <p:spPr bwMode="auto">
              <a:xfrm>
                <a:off x="2948" y="22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2" name="Freeform 274"/>
              <p:cNvSpPr>
                <a:spLocks/>
              </p:cNvSpPr>
              <p:nvPr/>
            </p:nvSpPr>
            <p:spPr bwMode="auto">
              <a:xfrm>
                <a:off x="2938" y="2228"/>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3" name="Freeform 275"/>
              <p:cNvSpPr>
                <a:spLocks/>
              </p:cNvSpPr>
              <p:nvPr/>
            </p:nvSpPr>
            <p:spPr bwMode="auto">
              <a:xfrm>
                <a:off x="2938" y="222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4" name="Freeform 276"/>
              <p:cNvSpPr>
                <a:spLocks/>
              </p:cNvSpPr>
              <p:nvPr/>
            </p:nvSpPr>
            <p:spPr bwMode="auto">
              <a:xfrm>
                <a:off x="2938" y="225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5" name="Freeform 277"/>
              <p:cNvSpPr>
                <a:spLocks/>
              </p:cNvSpPr>
              <p:nvPr/>
            </p:nvSpPr>
            <p:spPr bwMode="auto">
              <a:xfrm>
                <a:off x="2928" y="2222"/>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6" name="Rectangle 278"/>
              <p:cNvSpPr>
                <a:spLocks noChangeArrowheads="1"/>
              </p:cNvSpPr>
              <p:nvPr/>
            </p:nvSpPr>
            <p:spPr bwMode="auto">
              <a:xfrm>
                <a:off x="2928" y="222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7" name="Freeform 279"/>
              <p:cNvSpPr>
                <a:spLocks/>
              </p:cNvSpPr>
              <p:nvPr/>
            </p:nvSpPr>
            <p:spPr bwMode="auto">
              <a:xfrm>
                <a:off x="2928" y="2252"/>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8" name="Freeform 280"/>
              <p:cNvSpPr>
                <a:spLocks/>
              </p:cNvSpPr>
              <p:nvPr/>
            </p:nvSpPr>
            <p:spPr bwMode="auto">
              <a:xfrm>
                <a:off x="2916" y="221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39" name="Rectangle 281"/>
              <p:cNvSpPr>
                <a:spLocks noChangeArrowheads="1"/>
              </p:cNvSpPr>
              <p:nvPr/>
            </p:nvSpPr>
            <p:spPr bwMode="auto">
              <a:xfrm>
                <a:off x="2916" y="221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0" name="Freeform 282"/>
              <p:cNvSpPr>
                <a:spLocks/>
              </p:cNvSpPr>
              <p:nvPr/>
            </p:nvSpPr>
            <p:spPr bwMode="auto">
              <a:xfrm>
                <a:off x="2916" y="224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1" name="Freeform 283"/>
              <p:cNvSpPr>
                <a:spLocks/>
              </p:cNvSpPr>
              <p:nvPr/>
            </p:nvSpPr>
            <p:spPr bwMode="auto">
              <a:xfrm>
                <a:off x="2754" y="2118"/>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2" name="Freeform 284"/>
              <p:cNvSpPr>
                <a:spLocks/>
              </p:cNvSpPr>
              <p:nvPr/>
            </p:nvSpPr>
            <p:spPr bwMode="auto">
              <a:xfrm>
                <a:off x="2768" y="2128"/>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3" name="Freeform 285"/>
              <p:cNvSpPr>
                <a:spLocks/>
              </p:cNvSpPr>
              <p:nvPr/>
            </p:nvSpPr>
            <p:spPr bwMode="auto">
              <a:xfrm>
                <a:off x="2752" y="2118"/>
                <a:ext cx="18" cy="12"/>
              </a:xfrm>
              <a:custGeom>
                <a:avLst/>
                <a:gdLst>
                  <a:gd name="T0" fmla="*/ 0 w 18"/>
                  <a:gd name="T1" fmla="*/ 2 h 12"/>
                  <a:gd name="T2" fmla="*/ 4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4"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4" name="Freeform 286"/>
              <p:cNvSpPr>
                <a:spLocks/>
              </p:cNvSpPr>
              <p:nvPr/>
            </p:nvSpPr>
            <p:spPr bwMode="auto">
              <a:xfrm>
                <a:off x="2752" y="2120"/>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5" name="Freeform 287"/>
              <p:cNvSpPr>
                <a:spLocks/>
              </p:cNvSpPr>
              <p:nvPr/>
            </p:nvSpPr>
            <p:spPr bwMode="auto">
              <a:xfrm>
                <a:off x="3050" y="2024"/>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6" name="Freeform 288"/>
              <p:cNvSpPr>
                <a:spLocks/>
              </p:cNvSpPr>
              <p:nvPr/>
            </p:nvSpPr>
            <p:spPr bwMode="auto">
              <a:xfrm>
                <a:off x="2752" y="1852"/>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7" name="Freeform 289"/>
              <p:cNvSpPr>
                <a:spLocks/>
              </p:cNvSpPr>
              <p:nvPr/>
            </p:nvSpPr>
            <p:spPr bwMode="auto">
              <a:xfrm>
                <a:off x="2752" y="2050"/>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8" name="Freeform 290"/>
              <p:cNvSpPr>
                <a:spLocks/>
              </p:cNvSpPr>
              <p:nvPr/>
            </p:nvSpPr>
            <p:spPr bwMode="auto">
              <a:xfrm>
                <a:off x="2774" y="2070"/>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49" name="Rectangle 291"/>
              <p:cNvSpPr>
                <a:spLocks noChangeArrowheads="1"/>
              </p:cNvSpPr>
              <p:nvPr/>
            </p:nvSpPr>
            <p:spPr bwMode="auto">
              <a:xfrm>
                <a:off x="2774" y="2070"/>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0" name="Freeform 292"/>
              <p:cNvSpPr>
                <a:spLocks/>
              </p:cNvSpPr>
              <p:nvPr/>
            </p:nvSpPr>
            <p:spPr bwMode="auto">
              <a:xfrm>
                <a:off x="2774" y="2084"/>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1" name="Freeform 293"/>
              <p:cNvSpPr>
                <a:spLocks/>
              </p:cNvSpPr>
              <p:nvPr/>
            </p:nvSpPr>
            <p:spPr bwMode="auto">
              <a:xfrm>
                <a:off x="3034" y="2220"/>
                <a:ext cx="8" cy="36"/>
              </a:xfrm>
              <a:custGeom>
                <a:avLst/>
                <a:gdLst>
                  <a:gd name="T0" fmla="*/ 0 w 8"/>
                  <a:gd name="T1" fmla="*/ 32 h 36"/>
                  <a:gd name="T2" fmla="*/ 2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2" name="Freeform 294"/>
              <p:cNvSpPr>
                <a:spLocks/>
              </p:cNvSpPr>
              <p:nvPr/>
            </p:nvSpPr>
            <p:spPr bwMode="auto">
              <a:xfrm>
                <a:off x="3034" y="2220"/>
                <a:ext cx="2" cy="32"/>
              </a:xfrm>
              <a:custGeom>
                <a:avLst/>
                <a:gdLst>
                  <a:gd name="T0" fmla="*/ 0 w 2"/>
                  <a:gd name="T1" fmla="*/ 32 h 32"/>
                  <a:gd name="T2" fmla="*/ 2 w 2"/>
                  <a:gd name="T3" fmla="*/ 32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3" name="Freeform 295"/>
              <p:cNvSpPr>
                <a:spLocks/>
              </p:cNvSpPr>
              <p:nvPr/>
            </p:nvSpPr>
            <p:spPr bwMode="auto">
              <a:xfrm>
                <a:off x="3034" y="22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4" name="Freeform 296"/>
              <p:cNvSpPr>
                <a:spLocks/>
              </p:cNvSpPr>
              <p:nvPr/>
            </p:nvSpPr>
            <p:spPr bwMode="auto">
              <a:xfrm>
                <a:off x="3024" y="221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5" name="Freeform 297"/>
              <p:cNvSpPr>
                <a:spLocks/>
              </p:cNvSpPr>
              <p:nvPr/>
            </p:nvSpPr>
            <p:spPr bwMode="auto">
              <a:xfrm>
                <a:off x="3024" y="22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6" name="Freeform 298"/>
              <p:cNvSpPr>
                <a:spLocks/>
              </p:cNvSpPr>
              <p:nvPr/>
            </p:nvSpPr>
            <p:spPr bwMode="auto">
              <a:xfrm>
                <a:off x="3024" y="224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7" name="Freeform 299"/>
              <p:cNvSpPr>
                <a:spLocks/>
              </p:cNvSpPr>
              <p:nvPr/>
            </p:nvSpPr>
            <p:spPr bwMode="auto">
              <a:xfrm>
                <a:off x="3014" y="22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8" name="Freeform 300"/>
              <p:cNvSpPr>
                <a:spLocks/>
              </p:cNvSpPr>
              <p:nvPr/>
            </p:nvSpPr>
            <p:spPr bwMode="auto">
              <a:xfrm>
                <a:off x="3014" y="22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59" name="Freeform 301"/>
              <p:cNvSpPr>
                <a:spLocks/>
              </p:cNvSpPr>
              <p:nvPr/>
            </p:nvSpPr>
            <p:spPr bwMode="auto">
              <a:xfrm>
                <a:off x="3014" y="223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0" name="Freeform 302"/>
              <p:cNvSpPr>
                <a:spLocks/>
              </p:cNvSpPr>
              <p:nvPr/>
            </p:nvSpPr>
            <p:spPr bwMode="auto">
              <a:xfrm>
                <a:off x="3002" y="220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1" name="Freeform 303"/>
              <p:cNvSpPr>
                <a:spLocks/>
              </p:cNvSpPr>
              <p:nvPr/>
            </p:nvSpPr>
            <p:spPr bwMode="auto">
              <a:xfrm>
                <a:off x="3002" y="220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2" name="Freeform 304"/>
              <p:cNvSpPr>
                <a:spLocks/>
              </p:cNvSpPr>
              <p:nvPr/>
            </p:nvSpPr>
            <p:spPr bwMode="auto">
              <a:xfrm>
                <a:off x="3002" y="223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3" name="Freeform 305"/>
              <p:cNvSpPr>
                <a:spLocks/>
              </p:cNvSpPr>
              <p:nvPr/>
            </p:nvSpPr>
            <p:spPr bwMode="auto">
              <a:xfrm>
                <a:off x="2992" y="21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4" name="Freeform 306"/>
              <p:cNvSpPr>
                <a:spLocks/>
              </p:cNvSpPr>
              <p:nvPr/>
            </p:nvSpPr>
            <p:spPr bwMode="auto">
              <a:xfrm>
                <a:off x="2992" y="21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5" name="Freeform 307"/>
              <p:cNvSpPr>
                <a:spLocks/>
              </p:cNvSpPr>
              <p:nvPr/>
            </p:nvSpPr>
            <p:spPr bwMode="auto">
              <a:xfrm>
                <a:off x="2992" y="222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6" name="Freeform 308"/>
              <p:cNvSpPr>
                <a:spLocks/>
              </p:cNvSpPr>
              <p:nvPr/>
            </p:nvSpPr>
            <p:spPr bwMode="auto">
              <a:xfrm>
                <a:off x="2982" y="219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7" name="Freeform 309"/>
              <p:cNvSpPr>
                <a:spLocks/>
              </p:cNvSpPr>
              <p:nvPr/>
            </p:nvSpPr>
            <p:spPr bwMode="auto">
              <a:xfrm>
                <a:off x="2982" y="2190"/>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8" name="Freeform 310"/>
              <p:cNvSpPr>
                <a:spLocks/>
              </p:cNvSpPr>
              <p:nvPr/>
            </p:nvSpPr>
            <p:spPr bwMode="auto">
              <a:xfrm>
                <a:off x="2982" y="2220"/>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69" name="Freeform 311"/>
              <p:cNvSpPr>
                <a:spLocks/>
              </p:cNvSpPr>
              <p:nvPr/>
            </p:nvSpPr>
            <p:spPr bwMode="auto">
              <a:xfrm>
                <a:off x="2970" y="218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0" name="Freeform 312"/>
              <p:cNvSpPr>
                <a:spLocks/>
              </p:cNvSpPr>
              <p:nvPr/>
            </p:nvSpPr>
            <p:spPr bwMode="auto">
              <a:xfrm>
                <a:off x="2970" y="218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1" name="Freeform 313"/>
              <p:cNvSpPr>
                <a:spLocks/>
              </p:cNvSpPr>
              <p:nvPr/>
            </p:nvSpPr>
            <p:spPr bwMode="auto">
              <a:xfrm>
                <a:off x="2970" y="2214"/>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2" name="Freeform 314"/>
              <p:cNvSpPr>
                <a:spLocks/>
              </p:cNvSpPr>
              <p:nvPr/>
            </p:nvSpPr>
            <p:spPr bwMode="auto">
              <a:xfrm>
                <a:off x="2960" y="2178"/>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3" name="Rectangle 315"/>
              <p:cNvSpPr>
                <a:spLocks noChangeArrowheads="1"/>
              </p:cNvSpPr>
              <p:nvPr/>
            </p:nvSpPr>
            <p:spPr bwMode="auto">
              <a:xfrm>
                <a:off x="2960" y="217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4" name="Freeform 316"/>
              <p:cNvSpPr>
                <a:spLocks/>
              </p:cNvSpPr>
              <p:nvPr/>
            </p:nvSpPr>
            <p:spPr bwMode="auto">
              <a:xfrm>
                <a:off x="2960" y="2208"/>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5" name="Freeform 317"/>
              <p:cNvSpPr>
                <a:spLocks/>
              </p:cNvSpPr>
              <p:nvPr/>
            </p:nvSpPr>
            <p:spPr bwMode="auto">
              <a:xfrm>
                <a:off x="2948" y="2172"/>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6" name="Rectangle 318"/>
              <p:cNvSpPr>
                <a:spLocks noChangeArrowheads="1"/>
              </p:cNvSpPr>
              <p:nvPr/>
            </p:nvSpPr>
            <p:spPr bwMode="auto">
              <a:xfrm>
                <a:off x="2948" y="217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7" name="Freeform 319"/>
              <p:cNvSpPr>
                <a:spLocks/>
              </p:cNvSpPr>
              <p:nvPr/>
            </p:nvSpPr>
            <p:spPr bwMode="auto">
              <a:xfrm>
                <a:off x="2948" y="220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8" name="Freeform 320"/>
              <p:cNvSpPr>
                <a:spLocks/>
              </p:cNvSpPr>
              <p:nvPr/>
            </p:nvSpPr>
            <p:spPr bwMode="auto">
              <a:xfrm>
                <a:off x="2938" y="2164"/>
                <a:ext cx="8" cy="36"/>
              </a:xfrm>
              <a:custGeom>
                <a:avLst/>
                <a:gdLst>
                  <a:gd name="T0" fmla="*/ 0 w 8"/>
                  <a:gd name="T1" fmla="*/ 32 h 36"/>
                  <a:gd name="T2" fmla="*/ 0 w 8"/>
                  <a:gd name="T3" fmla="*/ 0 h 36"/>
                  <a:gd name="T4" fmla="*/ 8 w 8"/>
                  <a:gd name="T5" fmla="*/ 6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79" name="Freeform 321"/>
              <p:cNvSpPr>
                <a:spLocks/>
              </p:cNvSpPr>
              <p:nvPr/>
            </p:nvSpPr>
            <p:spPr bwMode="auto">
              <a:xfrm>
                <a:off x="2938" y="216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0" name="Freeform 322"/>
              <p:cNvSpPr>
                <a:spLocks/>
              </p:cNvSpPr>
              <p:nvPr/>
            </p:nvSpPr>
            <p:spPr bwMode="auto">
              <a:xfrm>
                <a:off x="2938" y="219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1" name="Freeform 323"/>
              <p:cNvSpPr>
                <a:spLocks/>
              </p:cNvSpPr>
              <p:nvPr/>
            </p:nvSpPr>
            <p:spPr bwMode="auto">
              <a:xfrm>
                <a:off x="2928" y="21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2" name="Freeform 324"/>
              <p:cNvSpPr>
                <a:spLocks/>
              </p:cNvSpPr>
              <p:nvPr/>
            </p:nvSpPr>
            <p:spPr bwMode="auto">
              <a:xfrm>
                <a:off x="2928" y="215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3" name="Freeform 325"/>
              <p:cNvSpPr>
                <a:spLocks/>
              </p:cNvSpPr>
              <p:nvPr/>
            </p:nvSpPr>
            <p:spPr bwMode="auto">
              <a:xfrm>
                <a:off x="2928" y="21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4" name="Freeform 326"/>
              <p:cNvSpPr>
                <a:spLocks/>
              </p:cNvSpPr>
              <p:nvPr/>
            </p:nvSpPr>
            <p:spPr bwMode="auto">
              <a:xfrm>
                <a:off x="2916" y="21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5" name="Freeform 327"/>
              <p:cNvSpPr>
                <a:spLocks/>
              </p:cNvSpPr>
              <p:nvPr/>
            </p:nvSpPr>
            <p:spPr bwMode="auto">
              <a:xfrm>
                <a:off x="2916" y="21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6" name="Freeform 328"/>
              <p:cNvSpPr>
                <a:spLocks/>
              </p:cNvSpPr>
              <p:nvPr/>
            </p:nvSpPr>
            <p:spPr bwMode="auto">
              <a:xfrm>
                <a:off x="2916" y="21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7" name="Freeform 329"/>
              <p:cNvSpPr>
                <a:spLocks/>
              </p:cNvSpPr>
              <p:nvPr/>
            </p:nvSpPr>
            <p:spPr bwMode="auto">
              <a:xfrm>
                <a:off x="2754" y="2054"/>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8" name="Freeform 330"/>
              <p:cNvSpPr>
                <a:spLocks/>
              </p:cNvSpPr>
              <p:nvPr/>
            </p:nvSpPr>
            <p:spPr bwMode="auto">
              <a:xfrm>
                <a:off x="2768" y="2066"/>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89" name="Freeform 331"/>
              <p:cNvSpPr>
                <a:spLocks/>
              </p:cNvSpPr>
              <p:nvPr/>
            </p:nvSpPr>
            <p:spPr bwMode="auto">
              <a:xfrm>
                <a:off x="2752" y="2056"/>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0" name="Freeform 332"/>
              <p:cNvSpPr>
                <a:spLocks/>
              </p:cNvSpPr>
              <p:nvPr/>
            </p:nvSpPr>
            <p:spPr bwMode="auto">
              <a:xfrm>
                <a:off x="2752" y="2058"/>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1" name="Freeform 333"/>
              <p:cNvSpPr>
                <a:spLocks/>
              </p:cNvSpPr>
              <p:nvPr/>
            </p:nvSpPr>
            <p:spPr bwMode="auto">
              <a:xfrm>
                <a:off x="3050" y="1962"/>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2" name="Freeform 334"/>
              <p:cNvSpPr>
                <a:spLocks/>
              </p:cNvSpPr>
              <p:nvPr/>
            </p:nvSpPr>
            <p:spPr bwMode="auto">
              <a:xfrm>
                <a:off x="2752" y="1790"/>
                <a:ext cx="636" cy="368"/>
              </a:xfrm>
              <a:custGeom>
                <a:avLst/>
                <a:gdLst>
                  <a:gd name="T0" fmla="*/ 0 w 636"/>
                  <a:gd name="T1" fmla="*/ 196 h 368"/>
                  <a:gd name="T2" fmla="*/ 340 w 636"/>
                  <a:gd name="T3" fmla="*/ 0 h 368"/>
                  <a:gd name="T4" fmla="*/ 636 w 636"/>
                  <a:gd name="T5" fmla="*/ 172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2"/>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3" name="Freeform 335"/>
              <p:cNvSpPr>
                <a:spLocks/>
              </p:cNvSpPr>
              <p:nvPr/>
            </p:nvSpPr>
            <p:spPr bwMode="auto">
              <a:xfrm>
                <a:off x="2752" y="1986"/>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4" name="Freeform 336"/>
              <p:cNvSpPr>
                <a:spLocks/>
              </p:cNvSpPr>
              <p:nvPr/>
            </p:nvSpPr>
            <p:spPr bwMode="auto">
              <a:xfrm>
                <a:off x="2774" y="2008"/>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5" name="Freeform 337"/>
              <p:cNvSpPr>
                <a:spLocks/>
              </p:cNvSpPr>
              <p:nvPr/>
            </p:nvSpPr>
            <p:spPr bwMode="auto">
              <a:xfrm>
                <a:off x="2774" y="2008"/>
                <a:ext cx="2" cy="14"/>
              </a:xfrm>
              <a:custGeom>
                <a:avLst/>
                <a:gdLst>
                  <a:gd name="T0" fmla="*/ 0 w 2"/>
                  <a:gd name="T1" fmla="*/ 14 h 14"/>
                  <a:gd name="T2" fmla="*/ 2 w 2"/>
                  <a:gd name="T3" fmla="*/ 12 h 14"/>
                  <a:gd name="T4" fmla="*/ 2 w 2"/>
                  <a:gd name="T5" fmla="*/ 0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2"/>
                    </a:lnTo>
                    <a:lnTo>
                      <a:pt x="2" y="0"/>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6" name="Freeform 338"/>
              <p:cNvSpPr>
                <a:spLocks/>
              </p:cNvSpPr>
              <p:nvPr/>
            </p:nvSpPr>
            <p:spPr bwMode="auto">
              <a:xfrm>
                <a:off x="2774" y="2020"/>
                <a:ext cx="98" cy="60"/>
              </a:xfrm>
              <a:custGeom>
                <a:avLst/>
                <a:gdLst>
                  <a:gd name="T0" fmla="*/ 98 w 98"/>
                  <a:gd name="T1" fmla="*/ 60 h 60"/>
                  <a:gd name="T2" fmla="*/ 98 w 98"/>
                  <a:gd name="T3" fmla="*/ 56 h 60"/>
                  <a:gd name="T4" fmla="*/ 2 w 98"/>
                  <a:gd name="T5" fmla="*/ 0 h 60"/>
                  <a:gd name="T6" fmla="*/ 0 w 98"/>
                  <a:gd name="T7" fmla="*/ 2 h 60"/>
                  <a:gd name="T8" fmla="*/ 98 w 98"/>
                  <a:gd name="T9" fmla="*/ 60 h 60"/>
                </a:gdLst>
                <a:ahLst/>
                <a:cxnLst>
                  <a:cxn ang="0">
                    <a:pos x="T0" y="T1"/>
                  </a:cxn>
                  <a:cxn ang="0">
                    <a:pos x="T2" y="T3"/>
                  </a:cxn>
                  <a:cxn ang="0">
                    <a:pos x="T4" y="T5"/>
                  </a:cxn>
                  <a:cxn ang="0">
                    <a:pos x="T6" y="T7"/>
                  </a:cxn>
                  <a:cxn ang="0">
                    <a:pos x="T8" y="T9"/>
                  </a:cxn>
                </a:cxnLst>
                <a:rect l="0" t="0" r="r" b="b"/>
                <a:pathLst>
                  <a:path w="98" h="60">
                    <a:moveTo>
                      <a:pt x="98" y="60"/>
                    </a:moveTo>
                    <a:lnTo>
                      <a:pt x="98" y="56"/>
                    </a:lnTo>
                    <a:lnTo>
                      <a:pt x="2" y="0"/>
                    </a:lnTo>
                    <a:lnTo>
                      <a:pt x="0" y="2"/>
                    </a:lnTo>
                    <a:lnTo>
                      <a:pt x="98" y="6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7" name="Freeform 339"/>
              <p:cNvSpPr>
                <a:spLocks/>
              </p:cNvSpPr>
              <p:nvPr/>
            </p:nvSpPr>
            <p:spPr bwMode="auto">
              <a:xfrm>
                <a:off x="3034" y="2158"/>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8" name="Freeform 340"/>
              <p:cNvSpPr>
                <a:spLocks/>
              </p:cNvSpPr>
              <p:nvPr/>
            </p:nvSpPr>
            <p:spPr bwMode="auto">
              <a:xfrm>
                <a:off x="3034" y="2158"/>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899" name="Freeform 341"/>
              <p:cNvSpPr>
                <a:spLocks/>
              </p:cNvSpPr>
              <p:nvPr/>
            </p:nvSpPr>
            <p:spPr bwMode="auto">
              <a:xfrm>
                <a:off x="3034" y="21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0" name="Freeform 342"/>
              <p:cNvSpPr>
                <a:spLocks/>
              </p:cNvSpPr>
              <p:nvPr/>
            </p:nvSpPr>
            <p:spPr bwMode="auto">
              <a:xfrm>
                <a:off x="3024" y="21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1" name="Freeform 343"/>
              <p:cNvSpPr>
                <a:spLocks/>
              </p:cNvSpPr>
              <p:nvPr/>
            </p:nvSpPr>
            <p:spPr bwMode="auto">
              <a:xfrm>
                <a:off x="3024" y="21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2" name="Freeform 344"/>
              <p:cNvSpPr>
                <a:spLocks/>
              </p:cNvSpPr>
              <p:nvPr/>
            </p:nvSpPr>
            <p:spPr bwMode="auto">
              <a:xfrm>
                <a:off x="3024" y="21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3" name="Freeform 345"/>
              <p:cNvSpPr>
                <a:spLocks/>
              </p:cNvSpPr>
              <p:nvPr/>
            </p:nvSpPr>
            <p:spPr bwMode="auto">
              <a:xfrm>
                <a:off x="3014" y="21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4" name="Freeform 346"/>
              <p:cNvSpPr>
                <a:spLocks/>
              </p:cNvSpPr>
              <p:nvPr/>
            </p:nvSpPr>
            <p:spPr bwMode="auto">
              <a:xfrm>
                <a:off x="3014" y="214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5" name="Freeform 347"/>
              <p:cNvSpPr>
                <a:spLocks/>
              </p:cNvSpPr>
              <p:nvPr/>
            </p:nvSpPr>
            <p:spPr bwMode="auto">
              <a:xfrm>
                <a:off x="3014" y="217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6" name="Freeform 348"/>
              <p:cNvSpPr>
                <a:spLocks/>
              </p:cNvSpPr>
              <p:nvPr/>
            </p:nvSpPr>
            <p:spPr bwMode="auto">
              <a:xfrm>
                <a:off x="3002" y="21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7" name="Freeform 349"/>
              <p:cNvSpPr>
                <a:spLocks/>
              </p:cNvSpPr>
              <p:nvPr/>
            </p:nvSpPr>
            <p:spPr bwMode="auto">
              <a:xfrm>
                <a:off x="3002" y="214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8" name="Freeform 350"/>
              <p:cNvSpPr>
                <a:spLocks/>
              </p:cNvSpPr>
              <p:nvPr/>
            </p:nvSpPr>
            <p:spPr bwMode="auto">
              <a:xfrm>
                <a:off x="3002" y="2170"/>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09" name="Freeform 351"/>
              <p:cNvSpPr>
                <a:spLocks/>
              </p:cNvSpPr>
              <p:nvPr/>
            </p:nvSpPr>
            <p:spPr bwMode="auto">
              <a:xfrm>
                <a:off x="2992" y="2134"/>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0" name="Rectangle 352"/>
              <p:cNvSpPr>
                <a:spLocks noChangeArrowheads="1"/>
              </p:cNvSpPr>
              <p:nvPr/>
            </p:nvSpPr>
            <p:spPr bwMode="auto">
              <a:xfrm>
                <a:off x="2992" y="213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1" name="Freeform 353"/>
              <p:cNvSpPr>
                <a:spLocks/>
              </p:cNvSpPr>
              <p:nvPr/>
            </p:nvSpPr>
            <p:spPr bwMode="auto">
              <a:xfrm>
                <a:off x="2992" y="2164"/>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2" name="Freeform 354"/>
              <p:cNvSpPr>
                <a:spLocks/>
              </p:cNvSpPr>
              <p:nvPr/>
            </p:nvSpPr>
            <p:spPr bwMode="auto">
              <a:xfrm>
                <a:off x="2982" y="212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3" name="Freeform 355"/>
              <p:cNvSpPr>
                <a:spLocks/>
              </p:cNvSpPr>
              <p:nvPr/>
            </p:nvSpPr>
            <p:spPr bwMode="auto">
              <a:xfrm>
                <a:off x="2982" y="2128"/>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4" name="Freeform 356"/>
              <p:cNvSpPr>
                <a:spLocks/>
              </p:cNvSpPr>
              <p:nvPr/>
            </p:nvSpPr>
            <p:spPr bwMode="auto">
              <a:xfrm>
                <a:off x="2982" y="2158"/>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5" name="Freeform 357"/>
              <p:cNvSpPr>
                <a:spLocks/>
              </p:cNvSpPr>
              <p:nvPr/>
            </p:nvSpPr>
            <p:spPr bwMode="auto">
              <a:xfrm>
                <a:off x="2970" y="2120"/>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6" name="Freeform 358"/>
              <p:cNvSpPr>
                <a:spLocks/>
              </p:cNvSpPr>
              <p:nvPr/>
            </p:nvSpPr>
            <p:spPr bwMode="auto">
              <a:xfrm>
                <a:off x="2970" y="212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7" name="Freeform 359"/>
              <p:cNvSpPr>
                <a:spLocks/>
              </p:cNvSpPr>
              <p:nvPr/>
            </p:nvSpPr>
            <p:spPr bwMode="auto">
              <a:xfrm>
                <a:off x="2970" y="21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8" name="Freeform 360"/>
              <p:cNvSpPr>
                <a:spLocks/>
              </p:cNvSpPr>
              <p:nvPr/>
            </p:nvSpPr>
            <p:spPr bwMode="auto">
              <a:xfrm>
                <a:off x="2960" y="21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19" name="Freeform 361"/>
              <p:cNvSpPr>
                <a:spLocks/>
              </p:cNvSpPr>
              <p:nvPr/>
            </p:nvSpPr>
            <p:spPr bwMode="auto">
              <a:xfrm>
                <a:off x="2960" y="21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0" name="Freeform 362"/>
              <p:cNvSpPr>
                <a:spLocks/>
              </p:cNvSpPr>
              <p:nvPr/>
            </p:nvSpPr>
            <p:spPr bwMode="auto">
              <a:xfrm>
                <a:off x="2960" y="214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1" name="Freeform 363"/>
              <p:cNvSpPr>
                <a:spLocks/>
              </p:cNvSpPr>
              <p:nvPr/>
            </p:nvSpPr>
            <p:spPr bwMode="auto">
              <a:xfrm>
                <a:off x="2948" y="210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2" name="Freeform 364"/>
              <p:cNvSpPr>
                <a:spLocks/>
              </p:cNvSpPr>
              <p:nvPr/>
            </p:nvSpPr>
            <p:spPr bwMode="auto">
              <a:xfrm>
                <a:off x="2948" y="21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3" name="Freeform 365"/>
              <p:cNvSpPr>
                <a:spLocks/>
              </p:cNvSpPr>
              <p:nvPr/>
            </p:nvSpPr>
            <p:spPr bwMode="auto">
              <a:xfrm>
                <a:off x="2948" y="213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4" name="Freeform 366"/>
              <p:cNvSpPr>
                <a:spLocks/>
              </p:cNvSpPr>
              <p:nvPr/>
            </p:nvSpPr>
            <p:spPr bwMode="auto">
              <a:xfrm>
                <a:off x="2938" y="2102"/>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5" name="Freeform 367"/>
              <p:cNvSpPr>
                <a:spLocks/>
              </p:cNvSpPr>
              <p:nvPr/>
            </p:nvSpPr>
            <p:spPr bwMode="auto">
              <a:xfrm>
                <a:off x="2938" y="210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6" name="Freeform 368"/>
              <p:cNvSpPr>
                <a:spLocks/>
              </p:cNvSpPr>
              <p:nvPr/>
            </p:nvSpPr>
            <p:spPr bwMode="auto">
              <a:xfrm>
                <a:off x="2938" y="21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7" name="Freeform 369"/>
              <p:cNvSpPr>
                <a:spLocks/>
              </p:cNvSpPr>
              <p:nvPr/>
            </p:nvSpPr>
            <p:spPr bwMode="auto">
              <a:xfrm>
                <a:off x="2928" y="20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8" name="Freeform 370"/>
              <p:cNvSpPr>
                <a:spLocks/>
              </p:cNvSpPr>
              <p:nvPr/>
            </p:nvSpPr>
            <p:spPr bwMode="auto">
              <a:xfrm>
                <a:off x="2928" y="20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29" name="Freeform 371"/>
              <p:cNvSpPr>
                <a:spLocks/>
              </p:cNvSpPr>
              <p:nvPr/>
            </p:nvSpPr>
            <p:spPr bwMode="auto">
              <a:xfrm>
                <a:off x="2928" y="212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0" name="Freeform 372"/>
              <p:cNvSpPr>
                <a:spLocks/>
              </p:cNvSpPr>
              <p:nvPr/>
            </p:nvSpPr>
            <p:spPr bwMode="auto">
              <a:xfrm>
                <a:off x="2916" y="209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1" name="Freeform 373"/>
              <p:cNvSpPr>
                <a:spLocks/>
              </p:cNvSpPr>
              <p:nvPr/>
            </p:nvSpPr>
            <p:spPr bwMode="auto">
              <a:xfrm>
                <a:off x="2916" y="209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2" name="Freeform 374"/>
              <p:cNvSpPr>
                <a:spLocks/>
              </p:cNvSpPr>
              <p:nvPr/>
            </p:nvSpPr>
            <p:spPr bwMode="auto">
              <a:xfrm>
                <a:off x="2916" y="212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3" name="Freeform 375"/>
              <p:cNvSpPr>
                <a:spLocks/>
              </p:cNvSpPr>
              <p:nvPr/>
            </p:nvSpPr>
            <p:spPr bwMode="auto">
              <a:xfrm>
                <a:off x="2754" y="1992"/>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4" name="Freeform 376"/>
              <p:cNvSpPr>
                <a:spLocks/>
              </p:cNvSpPr>
              <p:nvPr/>
            </p:nvSpPr>
            <p:spPr bwMode="auto">
              <a:xfrm>
                <a:off x="2768" y="2002"/>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5" name="Freeform 377"/>
              <p:cNvSpPr>
                <a:spLocks/>
              </p:cNvSpPr>
              <p:nvPr/>
            </p:nvSpPr>
            <p:spPr bwMode="auto">
              <a:xfrm>
                <a:off x="2752" y="1994"/>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6" name="Freeform 378"/>
              <p:cNvSpPr>
                <a:spLocks/>
              </p:cNvSpPr>
              <p:nvPr/>
            </p:nvSpPr>
            <p:spPr bwMode="auto">
              <a:xfrm>
                <a:off x="2752" y="1996"/>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7" name="Freeform 379"/>
              <p:cNvSpPr>
                <a:spLocks/>
              </p:cNvSpPr>
              <p:nvPr/>
            </p:nvSpPr>
            <p:spPr bwMode="auto">
              <a:xfrm>
                <a:off x="3050" y="1898"/>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8" name="Freeform 380"/>
              <p:cNvSpPr>
                <a:spLocks/>
              </p:cNvSpPr>
              <p:nvPr/>
            </p:nvSpPr>
            <p:spPr bwMode="auto">
              <a:xfrm>
                <a:off x="2752" y="1726"/>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39" name="Freeform 381"/>
              <p:cNvSpPr>
                <a:spLocks/>
              </p:cNvSpPr>
              <p:nvPr/>
            </p:nvSpPr>
            <p:spPr bwMode="auto">
              <a:xfrm>
                <a:off x="2752" y="1924"/>
                <a:ext cx="298" cy="216"/>
              </a:xfrm>
              <a:custGeom>
                <a:avLst/>
                <a:gdLst>
                  <a:gd name="T0" fmla="*/ 298 w 298"/>
                  <a:gd name="T1" fmla="*/ 172 h 216"/>
                  <a:gd name="T2" fmla="*/ 298 w 298"/>
                  <a:gd name="T3" fmla="*/ 216 h 216"/>
                  <a:gd name="T4" fmla="*/ 0 w 298"/>
                  <a:gd name="T5" fmla="*/ 46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0" name="Freeform 382"/>
              <p:cNvSpPr>
                <a:spLocks/>
              </p:cNvSpPr>
              <p:nvPr/>
            </p:nvSpPr>
            <p:spPr bwMode="auto">
              <a:xfrm>
                <a:off x="2774" y="1944"/>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1" name="Freeform 383"/>
              <p:cNvSpPr>
                <a:spLocks/>
              </p:cNvSpPr>
              <p:nvPr/>
            </p:nvSpPr>
            <p:spPr bwMode="auto">
              <a:xfrm>
                <a:off x="2774" y="1944"/>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2" name="Freeform 384"/>
              <p:cNvSpPr>
                <a:spLocks/>
              </p:cNvSpPr>
              <p:nvPr/>
            </p:nvSpPr>
            <p:spPr bwMode="auto">
              <a:xfrm>
                <a:off x="2774" y="1958"/>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3" name="Freeform 385"/>
              <p:cNvSpPr>
                <a:spLocks/>
              </p:cNvSpPr>
              <p:nvPr/>
            </p:nvSpPr>
            <p:spPr bwMode="auto">
              <a:xfrm>
                <a:off x="3034" y="2096"/>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4" name="Freeform 386"/>
              <p:cNvSpPr>
                <a:spLocks/>
              </p:cNvSpPr>
              <p:nvPr/>
            </p:nvSpPr>
            <p:spPr bwMode="auto">
              <a:xfrm>
                <a:off x="3034" y="2096"/>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5" name="Freeform 387"/>
              <p:cNvSpPr>
                <a:spLocks/>
              </p:cNvSpPr>
              <p:nvPr/>
            </p:nvSpPr>
            <p:spPr bwMode="auto">
              <a:xfrm>
                <a:off x="3034" y="212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6" name="Freeform 388"/>
              <p:cNvSpPr>
                <a:spLocks/>
              </p:cNvSpPr>
              <p:nvPr/>
            </p:nvSpPr>
            <p:spPr bwMode="auto">
              <a:xfrm>
                <a:off x="3024" y="209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7" name="Rectangle 389"/>
              <p:cNvSpPr>
                <a:spLocks noChangeArrowheads="1"/>
              </p:cNvSpPr>
              <p:nvPr/>
            </p:nvSpPr>
            <p:spPr bwMode="auto">
              <a:xfrm>
                <a:off x="3024" y="20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8" name="Freeform 390"/>
              <p:cNvSpPr>
                <a:spLocks/>
              </p:cNvSpPr>
              <p:nvPr/>
            </p:nvSpPr>
            <p:spPr bwMode="auto">
              <a:xfrm>
                <a:off x="3024" y="21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49" name="Freeform 391"/>
              <p:cNvSpPr>
                <a:spLocks/>
              </p:cNvSpPr>
              <p:nvPr/>
            </p:nvSpPr>
            <p:spPr bwMode="auto">
              <a:xfrm>
                <a:off x="3014" y="208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0" name="Rectangle 392"/>
              <p:cNvSpPr>
                <a:spLocks noChangeArrowheads="1"/>
              </p:cNvSpPr>
              <p:nvPr/>
            </p:nvSpPr>
            <p:spPr bwMode="auto">
              <a:xfrm>
                <a:off x="3014" y="20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1" name="Freeform 393"/>
              <p:cNvSpPr>
                <a:spLocks/>
              </p:cNvSpPr>
              <p:nvPr/>
            </p:nvSpPr>
            <p:spPr bwMode="auto">
              <a:xfrm>
                <a:off x="3014" y="211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2" name="Freeform 394"/>
              <p:cNvSpPr>
                <a:spLocks/>
              </p:cNvSpPr>
              <p:nvPr/>
            </p:nvSpPr>
            <p:spPr bwMode="auto">
              <a:xfrm>
                <a:off x="3002" y="20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3" name="Freeform 395"/>
              <p:cNvSpPr>
                <a:spLocks/>
              </p:cNvSpPr>
              <p:nvPr/>
            </p:nvSpPr>
            <p:spPr bwMode="auto">
              <a:xfrm>
                <a:off x="3002" y="20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4" name="Freeform 396"/>
              <p:cNvSpPr>
                <a:spLocks/>
              </p:cNvSpPr>
              <p:nvPr/>
            </p:nvSpPr>
            <p:spPr bwMode="auto">
              <a:xfrm>
                <a:off x="3002" y="210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5" name="Freeform 397"/>
              <p:cNvSpPr>
                <a:spLocks/>
              </p:cNvSpPr>
              <p:nvPr/>
            </p:nvSpPr>
            <p:spPr bwMode="auto">
              <a:xfrm>
                <a:off x="2992" y="20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6" name="Freeform 398"/>
              <p:cNvSpPr>
                <a:spLocks/>
              </p:cNvSpPr>
              <p:nvPr/>
            </p:nvSpPr>
            <p:spPr bwMode="auto">
              <a:xfrm>
                <a:off x="2992" y="20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7" name="Freeform 399"/>
              <p:cNvSpPr>
                <a:spLocks/>
              </p:cNvSpPr>
              <p:nvPr/>
            </p:nvSpPr>
            <p:spPr bwMode="auto">
              <a:xfrm>
                <a:off x="2992" y="21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8" name="Freeform 400"/>
              <p:cNvSpPr>
                <a:spLocks/>
              </p:cNvSpPr>
              <p:nvPr/>
            </p:nvSpPr>
            <p:spPr bwMode="auto">
              <a:xfrm>
                <a:off x="2982" y="20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59" name="Freeform 401"/>
              <p:cNvSpPr>
                <a:spLocks/>
              </p:cNvSpPr>
              <p:nvPr/>
            </p:nvSpPr>
            <p:spPr bwMode="auto">
              <a:xfrm>
                <a:off x="2982" y="2064"/>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60" name="Freeform 402"/>
              <p:cNvSpPr>
                <a:spLocks/>
              </p:cNvSpPr>
              <p:nvPr/>
            </p:nvSpPr>
            <p:spPr bwMode="auto">
              <a:xfrm>
                <a:off x="2982" y="2094"/>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61" name="Freeform 403"/>
              <p:cNvSpPr>
                <a:spLocks/>
              </p:cNvSpPr>
              <p:nvPr/>
            </p:nvSpPr>
            <p:spPr bwMode="auto">
              <a:xfrm>
                <a:off x="2970" y="20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62" name="Freeform 404"/>
              <p:cNvSpPr>
                <a:spLocks/>
              </p:cNvSpPr>
              <p:nvPr/>
            </p:nvSpPr>
            <p:spPr bwMode="auto">
              <a:xfrm>
                <a:off x="2970" y="205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63" name="Freeform 405"/>
              <p:cNvSpPr>
                <a:spLocks/>
              </p:cNvSpPr>
              <p:nvPr/>
            </p:nvSpPr>
            <p:spPr bwMode="auto">
              <a:xfrm>
                <a:off x="2970" y="20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64" name="Freeform 406"/>
              <p:cNvSpPr>
                <a:spLocks/>
              </p:cNvSpPr>
              <p:nvPr/>
            </p:nvSpPr>
            <p:spPr bwMode="auto">
              <a:xfrm>
                <a:off x="2960" y="20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965" name="Freeform 407"/>
              <p:cNvSpPr>
                <a:spLocks/>
              </p:cNvSpPr>
              <p:nvPr/>
            </p:nvSpPr>
            <p:spPr bwMode="auto">
              <a:xfrm>
                <a:off x="2960" y="20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sp>
          <p:nvSpPr>
            <p:cNvPr id="2739" name="Freeform 409"/>
            <p:cNvSpPr>
              <a:spLocks/>
            </p:cNvSpPr>
            <p:nvPr/>
          </p:nvSpPr>
          <p:spPr bwMode="auto">
            <a:xfrm>
              <a:off x="5707898" y="5067430"/>
              <a:ext cx="5457" cy="5852"/>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0" name="Freeform 410"/>
            <p:cNvSpPr>
              <a:spLocks/>
            </p:cNvSpPr>
            <p:nvPr/>
          </p:nvSpPr>
          <p:spPr bwMode="auto">
            <a:xfrm>
              <a:off x="5696984" y="5032321"/>
              <a:ext cx="7276" cy="35109"/>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1" name="Freeform 411"/>
            <p:cNvSpPr>
              <a:spLocks/>
            </p:cNvSpPr>
            <p:nvPr/>
          </p:nvSpPr>
          <p:spPr bwMode="auto">
            <a:xfrm>
              <a:off x="5696984" y="5032321"/>
              <a:ext cx="1819" cy="31208"/>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2" name="Freeform 412"/>
            <p:cNvSpPr>
              <a:spLocks/>
            </p:cNvSpPr>
            <p:nvPr/>
          </p:nvSpPr>
          <p:spPr bwMode="auto">
            <a:xfrm>
              <a:off x="5696984" y="5061578"/>
              <a:ext cx="7276" cy="5852"/>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3" name="Freeform 413"/>
            <p:cNvSpPr>
              <a:spLocks/>
            </p:cNvSpPr>
            <p:nvPr/>
          </p:nvSpPr>
          <p:spPr bwMode="auto">
            <a:xfrm>
              <a:off x="5687888" y="5026469"/>
              <a:ext cx="7276" cy="35109"/>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4" name="Freeform 414"/>
            <p:cNvSpPr>
              <a:spLocks/>
            </p:cNvSpPr>
            <p:nvPr/>
          </p:nvSpPr>
          <p:spPr bwMode="auto">
            <a:xfrm>
              <a:off x="5687888" y="5026469"/>
              <a:ext cx="1819" cy="31208"/>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5" name="Freeform 415"/>
            <p:cNvSpPr>
              <a:spLocks/>
            </p:cNvSpPr>
            <p:nvPr/>
          </p:nvSpPr>
          <p:spPr bwMode="auto">
            <a:xfrm>
              <a:off x="5687888" y="5055727"/>
              <a:ext cx="5457" cy="5852"/>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6" name="Freeform 416"/>
            <p:cNvSpPr>
              <a:spLocks/>
            </p:cNvSpPr>
            <p:nvPr/>
          </p:nvSpPr>
          <p:spPr bwMode="auto">
            <a:xfrm>
              <a:off x="5678793" y="5020618"/>
              <a:ext cx="5457" cy="33159"/>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7" name="Rectangle 417"/>
            <p:cNvSpPr>
              <a:spLocks noChangeArrowheads="1"/>
            </p:cNvSpPr>
            <p:nvPr/>
          </p:nvSpPr>
          <p:spPr bwMode="auto">
            <a:xfrm>
              <a:off x="5678793" y="5020618"/>
              <a:ext cx="1819" cy="2925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8" name="Freeform 418"/>
            <p:cNvSpPr>
              <a:spLocks/>
            </p:cNvSpPr>
            <p:nvPr/>
          </p:nvSpPr>
          <p:spPr bwMode="auto">
            <a:xfrm>
              <a:off x="5678793" y="5049875"/>
              <a:ext cx="5457" cy="3901"/>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49" name="Freeform 419"/>
            <p:cNvSpPr>
              <a:spLocks/>
            </p:cNvSpPr>
            <p:nvPr/>
          </p:nvSpPr>
          <p:spPr bwMode="auto">
            <a:xfrm>
              <a:off x="5667878" y="5014766"/>
              <a:ext cx="7276" cy="33159"/>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0" name="Rectangle 420"/>
            <p:cNvSpPr>
              <a:spLocks noChangeArrowheads="1"/>
            </p:cNvSpPr>
            <p:nvPr/>
          </p:nvSpPr>
          <p:spPr bwMode="auto">
            <a:xfrm>
              <a:off x="5667878" y="5014766"/>
              <a:ext cx="1819" cy="2925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1" name="Freeform 421"/>
            <p:cNvSpPr>
              <a:spLocks/>
            </p:cNvSpPr>
            <p:nvPr/>
          </p:nvSpPr>
          <p:spPr bwMode="auto">
            <a:xfrm>
              <a:off x="5667878" y="5044024"/>
              <a:ext cx="7276" cy="3901"/>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2" name="Freeform 422"/>
            <p:cNvSpPr>
              <a:spLocks/>
            </p:cNvSpPr>
            <p:nvPr/>
          </p:nvSpPr>
          <p:spPr bwMode="auto">
            <a:xfrm>
              <a:off x="5520531" y="4919191"/>
              <a:ext cx="16372" cy="21456"/>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3" name="Freeform 423"/>
            <p:cNvSpPr>
              <a:spLocks/>
            </p:cNvSpPr>
            <p:nvPr/>
          </p:nvSpPr>
          <p:spPr bwMode="auto">
            <a:xfrm>
              <a:off x="5533265" y="4928944"/>
              <a:ext cx="1819" cy="9753"/>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4" name="Freeform 424"/>
            <p:cNvSpPr>
              <a:spLocks/>
            </p:cNvSpPr>
            <p:nvPr/>
          </p:nvSpPr>
          <p:spPr bwMode="auto">
            <a:xfrm>
              <a:off x="5518712" y="4919191"/>
              <a:ext cx="16372" cy="11703"/>
            </a:xfrm>
            <a:custGeom>
              <a:avLst/>
              <a:gdLst>
                <a:gd name="T0" fmla="*/ 0 w 18"/>
                <a:gd name="T1" fmla="*/ 2 h 12"/>
                <a:gd name="T2" fmla="*/ 4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4"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5" name="Freeform 425"/>
            <p:cNvSpPr>
              <a:spLocks/>
            </p:cNvSpPr>
            <p:nvPr/>
          </p:nvSpPr>
          <p:spPr bwMode="auto">
            <a:xfrm>
              <a:off x="5518712" y="4921142"/>
              <a:ext cx="14553" cy="17555"/>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6" name="Freeform 426"/>
            <p:cNvSpPr>
              <a:spLocks/>
            </p:cNvSpPr>
            <p:nvPr/>
          </p:nvSpPr>
          <p:spPr bwMode="auto">
            <a:xfrm>
              <a:off x="5773386" y="4788507"/>
              <a:ext cx="338352" cy="908939"/>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7" name="Freeform 427"/>
            <p:cNvSpPr>
              <a:spLocks/>
            </p:cNvSpPr>
            <p:nvPr/>
          </p:nvSpPr>
          <p:spPr bwMode="auto">
            <a:xfrm>
              <a:off x="5773386" y="4997212"/>
              <a:ext cx="3638" cy="700234"/>
            </a:xfrm>
            <a:custGeom>
              <a:avLst/>
              <a:gdLst>
                <a:gd name="T0" fmla="*/ 0 w 4"/>
                <a:gd name="T1" fmla="*/ 2 h 718"/>
                <a:gd name="T2" fmla="*/ 4 w 4"/>
                <a:gd name="T3" fmla="*/ 0 h 718"/>
                <a:gd name="T4" fmla="*/ 4 w 4"/>
                <a:gd name="T5" fmla="*/ 716 h 718"/>
                <a:gd name="T6" fmla="*/ 0 w 4"/>
                <a:gd name="T7" fmla="*/ 718 h 718"/>
                <a:gd name="T8" fmla="*/ 0 w 4"/>
                <a:gd name="T9" fmla="*/ 2 h 718"/>
              </a:gdLst>
              <a:ahLst/>
              <a:cxnLst>
                <a:cxn ang="0">
                  <a:pos x="T0" y="T1"/>
                </a:cxn>
                <a:cxn ang="0">
                  <a:pos x="T2" y="T3"/>
                </a:cxn>
                <a:cxn ang="0">
                  <a:pos x="T4" y="T5"/>
                </a:cxn>
                <a:cxn ang="0">
                  <a:pos x="T6" y="T7"/>
                </a:cxn>
                <a:cxn ang="0">
                  <a:pos x="T8" y="T9"/>
                </a:cxn>
              </a:cxnLst>
              <a:rect l="0" t="0" r="r" b="b"/>
              <a:pathLst>
                <a:path w="4" h="718">
                  <a:moveTo>
                    <a:pt x="0" y="2"/>
                  </a:moveTo>
                  <a:lnTo>
                    <a:pt x="4" y="0"/>
                  </a:lnTo>
                  <a:lnTo>
                    <a:pt x="4" y="716"/>
                  </a:lnTo>
                  <a:lnTo>
                    <a:pt x="0" y="718"/>
                  </a:lnTo>
                  <a:lnTo>
                    <a:pt x="0" y="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8" name="Freeform 428"/>
            <p:cNvSpPr>
              <a:spLocks/>
            </p:cNvSpPr>
            <p:nvPr/>
          </p:nvSpPr>
          <p:spPr bwMode="auto">
            <a:xfrm>
              <a:off x="5507798" y="4868478"/>
              <a:ext cx="9095" cy="624164"/>
            </a:xfrm>
            <a:custGeom>
              <a:avLst/>
              <a:gdLst>
                <a:gd name="T0" fmla="*/ 0 w 10"/>
                <a:gd name="T1" fmla="*/ 6 h 640"/>
                <a:gd name="T2" fmla="*/ 10 w 10"/>
                <a:gd name="T3" fmla="*/ 0 h 640"/>
                <a:gd name="T4" fmla="*/ 10 w 10"/>
                <a:gd name="T5" fmla="*/ 632 h 640"/>
                <a:gd name="T6" fmla="*/ 0 w 10"/>
                <a:gd name="T7" fmla="*/ 640 h 640"/>
                <a:gd name="T8" fmla="*/ 0 w 10"/>
                <a:gd name="T9" fmla="*/ 6 h 640"/>
              </a:gdLst>
              <a:ahLst/>
              <a:cxnLst>
                <a:cxn ang="0">
                  <a:pos x="T0" y="T1"/>
                </a:cxn>
                <a:cxn ang="0">
                  <a:pos x="T2" y="T3"/>
                </a:cxn>
                <a:cxn ang="0">
                  <a:pos x="T4" y="T5"/>
                </a:cxn>
                <a:cxn ang="0">
                  <a:pos x="T6" y="T7"/>
                </a:cxn>
                <a:cxn ang="0">
                  <a:pos x="T8" y="T9"/>
                </a:cxn>
              </a:cxnLst>
              <a:rect l="0" t="0" r="r" b="b"/>
              <a:pathLst>
                <a:path w="10" h="640">
                  <a:moveTo>
                    <a:pt x="0" y="6"/>
                  </a:moveTo>
                  <a:lnTo>
                    <a:pt x="10" y="0"/>
                  </a:lnTo>
                  <a:lnTo>
                    <a:pt x="10" y="632"/>
                  </a:lnTo>
                  <a:lnTo>
                    <a:pt x="0" y="64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59" name="Freeform 429"/>
            <p:cNvSpPr>
              <a:spLocks/>
            </p:cNvSpPr>
            <p:nvPr/>
          </p:nvSpPr>
          <p:spPr bwMode="auto">
            <a:xfrm>
              <a:off x="5458682" y="4593456"/>
              <a:ext cx="653056" cy="405706"/>
            </a:xfrm>
            <a:custGeom>
              <a:avLst/>
              <a:gdLst>
                <a:gd name="T0" fmla="*/ 0 w 718"/>
                <a:gd name="T1" fmla="*/ 216 h 416"/>
                <a:gd name="T2" fmla="*/ 372 w 718"/>
                <a:gd name="T3" fmla="*/ 0 h 416"/>
                <a:gd name="T4" fmla="*/ 718 w 718"/>
                <a:gd name="T5" fmla="*/ 200 h 416"/>
                <a:gd name="T6" fmla="*/ 346 w 718"/>
                <a:gd name="T7" fmla="*/ 416 h 416"/>
                <a:gd name="T8" fmla="*/ 0 w 718"/>
                <a:gd name="T9" fmla="*/ 216 h 416"/>
              </a:gdLst>
              <a:ahLst/>
              <a:cxnLst>
                <a:cxn ang="0">
                  <a:pos x="T0" y="T1"/>
                </a:cxn>
                <a:cxn ang="0">
                  <a:pos x="T2" y="T3"/>
                </a:cxn>
                <a:cxn ang="0">
                  <a:pos x="T4" y="T5"/>
                </a:cxn>
                <a:cxn ang="0">
                  <a:pos x="T6" y="T7"/>
                </a:cxn>
                <a:cxn ang="0">
                  <a:pos x="T8" y="T9"/>
                </a:cxn>
              </a:cxnLst>
              <a:rect l="0" t="0" r="r" b="b"/>
              <a:pathLst>
                <a:path w="718" h="416">
                  <a:moveTo>
                    <a:pt x="0" y="216"/>
                  </a:moveTo>
                  <a:lnTo>
                    <a:pt x="372" y="0"/>
                  </a:lnTo>
                  <a:lnTo>
                    <a:pt x="718" y="200"/>
                  </a:lnTo>
                  <a:lnTo>
                    <a:pt x="346" y="416"/>
                  </a:lnTo>
                  <a:lnTo>
                    <a:pt x="0" y="21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60" name="Freeform 430"/>
            <p:cNvSpPr>
              <a:spLocks/>
            </p:cNvSpPr>
            <p:nvPr/>
          </p:nvSpPr>
          <p:spPr bwMode="auto">
            <a:xfrm>
              <a:off x="5458682" y="4802160"/>
              <a:ext cx="318342" cy="197002"/>
            </a:xfrm>
            <a:custGeom>
              <a:avLst/>
              <a:gdLst>
                <a:gd name="T0" fmla="*/ 0 w 350"/>
                <a:gd name="T1" fmla="*/ 2 h 202"/>
                <a:gd name="T2" fmla="*/ 6 w 350"/>
                <a:gd name="T3" fmla="*/ 0 h 202"/>
                <a:gd name="T4" fmla="*/ 350 w 350"/>
                <a:gd name="T5" fmla="*/ 200 h 202"/>
                <a:gd name="T6" fmla="*/ 346 w 350"/>
                <a:gd name="T7" fmla="*/ 202 h 202"/>
                <a:gd name="T8" fmla="*/ 0 w 350"/>
                <a:gd name="T9" fmla="*/ 2 h 202"/>
              </a:gdLst>
              <a:ahLst/>
              <a:cxnLst>
                <a:cxn ang="0">
                  <a:pos x="T0" y="T1"/>
                </a:cxn>
                <a:cxn ang="0">
                  <a:pos x="T2" y="T3"/>
                </a:cxn>
                <a:cxn ang="0">
                  <a:pos x="T4" y="T5"/>
                </a:cxn>
                <a:cxn ang="0">
                  <a:pos x="T6" y="T7"/>
                </a:cxn>
                <a:cxn ang="0">
                  <a:pos x="T8" y="T9"/>
                </a:cxn>
              </a:cxnLst>
              <a:rect l="0" t="0" r="r" b="b"/>
              <a:pathLst>
                <a:path w="350" h="202">
                  <a:moveTo>
                    <a:pt x="0" y="2"/>
                  </a:moveTo>
                  <a:lnTo>
                    <a:pt x="6" y="0"/>
                  </a:lnTo>
                  <a:lnTo>
                    <a:pt x="350" y="200"/>
                  </a:lnTo>
                  <a:lnTo>
                    <a:pt x="346" y="20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61" name="Freeform 431"/>
            <p:cNvSpPr>
              <a:spLocks/>
            </p:cNvSpPr>
            <p:nvPr/>
          </p:nvSpPr>
          <p:spPr bwMode="auto">
            <a:xfrm>
              <a:off x="5507798" y="5484840"/>
              <a:ext cx="211015" cy="132635"/>
            </a:xfrm>
            <a:custGeom>
              <a:avLst/>
              <a:gdLst>
                <a:gd name="T0" fmla="*/ 0 w 232"/>
                <a:gd name="T1" fmla="*/ 8 h 136"/>
                <a:gd name="T2" fmla="*/ 10 w 232"/>
                <a:gd name="T3" fmla="*/ 0 h 136"/>
                <a:gd name="T4" fmla="*/ 232 w 232"/>
                <a:gd name="T5" fmla="*/ 130 h 136"/>
                <a:gd name="T6" fmla="*/ 222 w 232"/>
                <a:gd name="T7" fmla="*/ 136 h 136"/>
                <a:gd name="T8" fmla="*/ 0 w 232"/>
                <a:gd name="T9" fmla="*/ 8 h 136"/>
              </a:gdLst>
              <a:ahLst/>
              <a:cxnLst>
                <a:cxn ang="0">
                  <a:pos x="T0" y="T1"/>
                </a:cxn>
                <a:cxn ang="0">
                  <a:pos x="T2" y="T3"/>
                </a:cxn>
                <a:cxn ang="0">
                  <a:pos x="T4" y="T5"/>
                </a:cxn>
                <a:cxn ang="0">
                  <a:pos x="T6" y="T7"/>
                </a:cxn>
                <a:cxn ang="0">
                  <a:pos x="T8" y="T9"/>
                </a:cxn>
              </a:cxnLst>
              <a:rect l="0" t="0" r="r" b="b"/>
              <a:pathLst>
                <a:path w="232" h="136">
                  <a:moveTo>
                    <a:pt x="0" y="8"/>
                  </a:moveTo>
                  <a:lnTo>
                    <a:pt x="10" y="0"/>
                  </a:lnTo>
                  <a:lnTo>
                    <a:pt x="232" y="130"/>
                  </a:lnTo>
                  <a:lnTo>
                    <a:pt x="222" y="136"/>
                  </a:lnTo>
                  <a:lnTo>
                    <a:pt x="0" y="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62" name="Freeform 432"/>
            <p:cNvSpPr>
              <a:spLocks noEditPoints="1"/>
            </p:cNvSpPr>
            <p:nvPr/>
          </p:nvSpPr>
          <p:spPr bwMode="auto">
            <a:xfrm>
              <a:off x="5458682" y="4804111"/>
              <a:ext cx="314704" cy="893334"/>
            </a:xfrm>
            <a:custGeom>
              <a:avLst/>
              <a:gdLst>
                <a:gd name="T0" fmla="*/ 0 w 346"/>
                <a:gd name="T1" fmla="*/ 0 h 916"/>
                <a:gd name="T2" fmla="*/ 0 w 346"/>
                <a:gd name="T3" fmla="*/ 716 h 916"/>
                <a:gd name="T4" fmla="*/ 346 w 346"/>
                <a:gd name="T5" fmla="*/ 916 h 916"/>
                <a:gd name="T6" fmla="*/ 346 w 346"/>
                <a:gd name="T7" fmla="*/ 200 h 916"/>
                <a:gd name="T8" fmla="*/ 0 w 346"/>
                <a:gd name="T9" fmla="*/ 0 h 916"/>
                <a:gd name="T10" fmla="*/ 276 w 346"/>
                <a:gd name="T11" fmla="*/ 834 h 916"/>
                <a:gd name="T12" fmla="*/ 54 w 346"/>
                <a:gd name="T13" fmla="*/ 706 h 916"/>
                <a:gd name="T14" fmla="*/ 54 w 346"/>
                <a:gd name="T15" fmla="*/ 72 h 916"/>
                <a:gd name="T16" fmla="*/ 276 w 346"/>
                <a:gd name="T17" fmla="*/ 200 h 916"/>
                <a:gd name="T18" fmla="*/ 276 w 346"/>
                <a:gd name="T19" fmla="*/ 834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916">
                  <a:moveTo>
                    <a:pt x="0" y="0"/>
                  </a:moveTo>
                  <a:lnTo>
                    <a:pt x="0" y="716"/>
                  </a:lnTo>
                  <a:lnTo>
                    <a:pt x="346" y="916"/>
                  </a:lnTo>
                  <a:lnTo>
                    <a:pt x="346" y="200"/>
                  </a:lnTo>
                  <a:lnTo>
                    <a:pt x="0" y="0"/>
                  </a:lnTo>
                  <a:close/>
                  <a:moveTo>
                    <a:pt x="276" y="834"/>
                  </a:moveTo>
                  <a:lnTo>
                    <a:pt x="54" y="706"/>
                  </a:lnTo>
                  <a:lnTo>
                    <a:pt x="54" y="72"/>
                  </a:lnTo>
                  <a:lnTo>
                    <a:pt x="276" y="200"/>
                  </a:lnTo>
                  <a:lnTo>
                    <a:pt x="276" y="8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63" name="Freeform 433"/>
            <p:cNvSpPr>
              <a:spLocks/>
            </p:cNvSpPr>
            <p:nvPr/>
          </p:nvSpPr>
          <p:spPr bwMode="auto">
            <a:xfrm>
              <a:off x="5576923" y="4887983"/>
              <a:ext cx="69126" cy="54614"/>
            </a:xfrm>
            <a:custGeom>
              <a:avLst/>
              <a:gdLst>
                <a:gd name="T0" fmla="*/ 76 w 76"/>
                <a:gd name="T1" fmla="*/ 44 h 56"/>
                <a:gd name="T2" fmla="*/ 76 w 76"/>
                <a:gd name="T3" fmla="*/ 56 h 56"/>
                <a:gd name="T4" fmla="*/ 0 w 76"/>
                <a:gd name="T5" fmla="*/ 12 h 56"/>
                <a:gd name="T6" fmla="*/ 0 w 76"/>
                <a:gd name="T7" fmla="*/ 0 h 56"/>
                <a:gd name="T8" fmla="*/ 76 w 76"/>
                <a:gd name="T9" fmla="*/ 44 h 56"/>
              </a:gdLst>
              <a:ahLst/>
              <a:cxnLst>
                <a:cxn ang="0">
                  <a:pos x="T0" y="T1"/>
                </a:cxn>
                <a:cxn ang="0">
                  <a:pos x="T2" y="T3"/>
                </a:cxn>
                <a:cxn ang="0">
                  <a:pos x="T4" y="T5"/>
                </a:cxn>
                <a:cxn ang="0">
                  <a:pos x="T6" y="T7"/>
                </a:cxn>
                <a:cxn ang="0">
                  <a:pos x="T8" y="T9"/>
                </a:cxn>
              </a:cxnLst>
              <a:rect l="0" t="0" r="r" b="b"/>
              <a:pathLst>
                <a:path w="76" h="56">
                  <a:moveTo>
                    <a:pt x="76" y="44"/>
                  </a:moveTo>
                  <a:lnTo>
                    <a:pt x="76" y="56"/>
                  </a:lnTo>
                  <a:lnTo>
                    <a:pt x="0" y="12"/>
                  </a:lnTo>
                  <a:lnTo>
                    <a:pt x="0" y="0"/>
                  </a:lnTo>
                  <a:lnTo>
                    <a:pt x="76" y="44"/>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64" name="Freeform 434"/>
            <p:cNvSpPr>
              <a:spLocks/>
            </p:cNvSpPr>
            <p:nvPr/>
          </p:nvSpPr>
          <p:spPr bwMode="auto">
            <a:xfrm>
              <a:off x="5576923" y="4886032"/>
              <a:ext cx="72764" cy="44862"/>
            </a:xfrm>
            <a:custGeom>
              <a:avLst/>
              <a:gdLst>
                <a:gd name="T0" fmla="*/ 0 w 80"/>
                <a:gd name="T1" fmla="*/ 2 h 46"/>
                <a:gd name="T2" fmla="*/ 4 w 80"/>
                <a:gd name="T3" fmla="*/ 0 h 46"/>
                <a:gd name="T4" fmla="*/ 80 w 80"/>
                <a:gd name="T5" fmla="*/ 44 h 46"/>
                <a:gd name="T6" fmla="*/ 76 w 80"/>
                <a:gd name="T7" fmla="*/ 46 h 46"/>
                <a:gd name="T8" fmla="*/ 0 w 80"/>
                <a:gd name="T9" fmla="*/ 2 h 46"/>
              </a:gdLst>
              <a:ahLst/>
              <a:cxnLst>
                <a:cxn ang="0">
                  <a:pos x="T0" y="T1"/>
                </a:cxn>
                <a:cxn ang="0">
                  <a:pos x="T2" y="T3"/>
                </a:cxn>
                <a:cxn ang="0">
                  <a:pos x="T4" y="T5"/>
                </a:cxn>
                <a:cxn ang="0">
                  <a:pos x="T6" y="T7"/>
                </a:cxn>
                <a:cxn ang="0">
                  <a:pos x="T8" y="T9"/>
                </a:cxn>
              </a:cxnLst>
              <a:rect l="0" t="0" r="r" b="b"/>
              <a:pathLst>
                <a:path w="80" h="46">
                  <a:moveTo>
                    <a:pt x="0" y="2"/>
                  </a:moveTo>
                  <a:lnTo>
                    <a:pt x="4" y="0"/>
                  </a:lnTo>
                  <a:lnTo>
                    <a:pt x="80" y="44"/>
                  </a:lnTo>
                  <a:lnTo>
                    <a:pt x="76" y="46"/>
                  </a:lnTo>
                  <a:lnTo>
                    <a:pt x="0" y="2"/>
                  </a:lnTo>
                  <a:close/>
                </a:path>
              </a:pathLst>
            </a:custGeom>
            <a:solidFill>
              <a:srgbClr val="FFD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2765" name="Freeform 435"/>
            <p:cNvSpPr>
              <a:spLocks/>
            </p:cNvSpPr>
            <p:nvPr/>
          </p:nvSpPr>
          <p:spPr bwMode="auto">
            <a:xfrm>
              <a:off x="5646049" y="4928944"/>
              <a:ext cx="3638" cy="13654"/>
            </a:xfrm>
            <a:custGeom>
              <a:avLst/>
              <a:gdLst>
                <a:gd name="T0" fmla="*/ 0 w 4"/>
                <a:gd name="T1" fmla="*/ 2 h 14"/>
                <a:gd name="T2" fmla="*/ 4 w 4"/>
                <a:gd name="T3" fmla="*/ 0 h 14"/>
                <a:gd name="T4" fmla="*/ 4 w 4"/>
                <a:gd name="T5" fmla="*/ 12 h 14"/>
                <a:gd name="T6" fmla="*/ 0 w 4"/>
                <a:gd name="T7" fmla="*/ 14 h 14"/>
                <a:gd name="T8" fmla="*/ 0 w 4"/>
                <a:gd name="T9" fmla="*/ 2 h 14"/>
              </a:gdLst>
              <a:ahLst/>
              <a:cxnLst>
                <a:cxn ang="0">
                  <a:pos x="T0" y="T1"/>
                </a:cxn>
                <a:cxn ang="0">
                  <a:pos x="T2" y="T3"/>
                </a:cxn>
                <a:cxn ang="0">
                  <a:pos x="T4" y="T5"/>
                </a:cxn>
                <a:cxn ang="0">
                  <a:pos x="T6" y="T7"/>
                </a:cxn>
                <a:cxn ang="0">
                  <a:pos x="T8" y="T9"/>
                </a:cxn>
              </a:cxnLst>
              <a:rect l="0" t="0" r="r" b="b"/>
              <a:pathLst>
                <a:path w="4" h="14">
                  <a:moveTo>
                    <a:pt x="0" y="2"/>
                  </a:moveTo>
                  <a:lnTo>
                    <a:pt x="4" y="0"/>
                  </a:lnTo>
                  <a:lnTo>
                    <a:pt x="4" y="12"/>
                  </a:lnTo>
                  <a:lnTo>
                    <a:pt x="0" y="14"/>
                  </a:lnTo>
                  <a:lnTo>
                    <a:pt x="0" y="2"/>
                  </a:lnTo>
                  <a:close/>
                </a:path>
              </a:pathLst>
            </a:custGeom>
            <a:solidFill>
              <a:srgbClr val="B38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pic>
          <p:nvPicPr>
            <p:cNvPr id="3166" name="Picture 467" descr="C:\Users\Shoji\AppData\Local\Microsoft\Windows\Temporary Internet Files\Content.IE5\BC0G8ADK\MC900433050[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661510" y="4695715"/>
              <a:ext cx="1187090" cy="1019285"/>
            </a:xfrm>
            <a:prstGeom prst="rect">
              <a:avLst/>
            </a:prstGeom>
            <a:noFill/>
            <a:extLst>
              <a:ext uri="{909E8E84-426E-40dd-AFC4-6F175D3DCCD1}">
                <a14:hiddenFill xmlns:a14="http://schemas.microsoft.com/office/drawing/2010/main">
                  <a:solidFill>
                    <a:srgbClr val="FFFFFF"/>
                  </a:solidFill>
                </a14:hiddenFill>
              </a:ext>
            </a:extLst>
          </p:spPr>
        </p:pic>
        <p:pic>
          <p:nvPicPr>
            <p:cNvPr id="3167" name="Picture 467" descr="C:\Users\Shoji\AppData\Local\Microsoft\Windows\Temporary Internet Files\Content.IE5\BC0G8ADK\MC900433050[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194910" y="4695715"/>
              <a:ext cx="1187090" cy="1019285"/>
            </a:xfrm>
            <a:prstGeom prst="rect">
              <a:avLst/>
            </a:prstGeom>
            <a:noFill/>
            <a:extLst>
              <a:ext uri="{909E8E84-426E-40dd-AFC4-6F175D3DCCD1}">
                <a14:hiddenFill xmlns:a14="http://schemas.microsoft.com/office/drawing/2010/main">
                  <a:solidFill>
                    <a:srgbClr val="FFFFFF"/>
                  </a:solidFill>
                </a14:hiddenFill>
              </a:ext>
            </a:extLst>
          </p:spPr>
        </p:pic>
      </p:grpSp>
      <p:sp>
        <p:nvSpPr>
          <p:cNvPr id="4045" name="テキスト ボックス 4044"/>
          <p:cNvSpPr txBox="1"/>
          <p:nvPr/>
        </p:nvSpPr>
        <p:spPr>
          <a:xfrm>
            <a:off x="3016205" y="6114720"/>
            <a:ext cx="3080110" cy="461665"/>
          </a:xfrm>
          <a:prstGeom prst="rect">
            <a:avLst/>
          </a:prstGeom>
          <a:noFill/>
        </p:spPr>
        <p:txBody>
          <a:bodyPr wrap="square" rtlCol="0">
            <a:spAutoFit/>
          </a:bodyPr>
          <a:lstStyle/>
          <a:p>
            <a:pPr algn="ctr"/>
            <a:r>
              <a:rPr kumimoji="1" lang="ja-JP" altLang="en-US" sz="2400" dirty="0" smtClean="0">
                <a:solidFill>
                  <a:schemeClr val="bg1"/>
                </a:solidFill>
                <a:effectLst/>
                <a:latin typeface="HGP創英角ｺﾞｼｯｸUB"/>
                <a:ea typeface="HGP創英角ｺﾞｼｯｸUB"/>
                <a:cs typeface="HGP創英角ｺﾞｼｯｸUB"/>
              </a:rPr>
              <a:t>リソース・プール</a:t>
            </a:r>
            <a:endParaRPr kumimoji="1" lang="en-US" altLang="ja-JP" sz="2400" dirty="0" smtClean="0">
              <a:solidFill>
                <a:schemeClr val="bg1"/>
              </a:solidFill>
              <a:effectLst/>
              <a:latin typeface="HGP創英角ｺﾞｼｯｸUB"/>
              <a:ea typeface="HGP創英角ｺﾞｼｯｸUB"/>
              <a:cs typeface="HGP創英角ｺﾞｼｯｸUB"/>
            </a:endParaRPr>
          </a:p>
        </p:txBody>
      </p:sp>
      <p:sp>
        <p:nvSpPr>
          <p:cNvPr id="4043" name="角丸四角形吹き出し 4042"/>
          <p:cNvSpPr/>
          <p:nvPr/>
        </p:nvSpPr>
        <p:spPr bwMode="auto">
          <a:xfrm>
            <a:off x="533400" y="878550"/>
            <a:ext cx="2058987" cy="2514600"/>
          </a:xfrm>
          <a:prstGeom prst="wedgeRoundRectCallout">
            <a:avLst>
              <a:gd name="adj1" fmla="val -20555"/>
              <a:gd name="adj2" fmla="val 70220"/>
              <a:gd name="adj3" fmla="val 16667"/>
            </a:avLst>
          </a:prstGeom>
          <a:solidFill>
            <a:srgbClr val="3366FF"/>
          </a:soli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057" name="角丸四角形 4056"/>
          <p:cNvSpPr/>
          <p:nvPr/>
        </p:nvSpPr>
        <p:spPr bwMode="auto">
          <a:xfrm>
            <a:off x="763587" y="2783550"/>
            <a:ext cx="1524000" cy="457200"/>
          </a:xfrm>
          <a:prstGeom prst="roundRect">
            <a:avLst>
              <a:gd name="adj" fmla="val 50000"/>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ネットワーク</a:t>
            </a:r>
          </a:p>
        </p:txBody>
      </p:sp>
      <p:pic>
        <p:nvPicPr>
          <p:cNvPr id="4058" name="Picture 117" descr="MCj043163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88" y="2152740"/>
            <a:ext cx="685800" cy="783209"/>
          </a:xfrm>
          <a:prstGeom prst="rect">
            <a:avLst/>
          </a:prstGeom>
          <a:noFill/>
          <a:extLst>
            <a:ext uri="{909E8E84-426E-40dd-AFC4-6F175D3DCCD1}">
              <a14:hiddenFill xmlns:a14="http://schemas.microsoft.com/office/drawing/2010/main">
                <a:solidFill>
                  <a:srgbClr val="FFFFFF"/>
                </a:solidFill>
              </a14:hiddenFill>
            </a:ext>
          </a:extLst>
        </p:spPr>
      </p:pic>
      <p:grpSp>
        <p:nvGrpSpPr>
          <p:cNvPr id="4059" name="グループ化 2488"/>
          <p:cNvGrpSpPr/>
          <p:nvPr/>
        </p:nvGrpSpPr>
        <p:grpSpPr>
          <a:xfrm>
            <a:off x="1296987" y="2097750"/>
            <a:ext cx="533400" cy="838200"/>
            <a:chOff x="2581945" y="1131094"/>
            <a:chExt cx="1196975" cy="1860550"/>
          </a:xfrm>
        </p:grpSpPr>
        <p:grpSp>
          <p:nvGrpSpPr>
            <p:cNvPr id="4060" name="Group 207"/>
            <p:cNvGrpSpPr>
              <a:grpSpLocks/>
            </p:cNvGrpSpPr>
            <p:nvPr/>
          </p:nvGrpSpPr>
          <p:grpSpPr bwMode="auto">
            <a:xfrm>
              <a:off x="2581945" y="1131094"/>
              <a:ext cx="1196975" cy="1860550"/>
              <a:chOff x="2668" y="1574"/>
              <a:chExt cx="754" cy="1172"/>
            </a:xfrm>
          </p:grpSpPr>
          <p:sp>
            <p:nvSpPr>
              <p:cNvPr id="4289" name="Freeform 7"/>
              <p:cNvSpPr>
                <a:spLocks/>
              </p:cNvSpPr>
              <p:nvPr/>
            </p:nvSpPr>
            <p:spPr bwMode="auto">
              <a:xfrm>
                <a:off x="2668" y="1574"/>
                <a:ext cx="754" cy="1172"/>
              </a:xfrm>
              <a:custGeom>
                <a:avLst/>
                <a:gdLst>
                  <a:gd name="T0" fmla="*/ 390 w 754"/>
                  <a:gd name="T1" fmla="*/ 0 h 1172"/>
                  <a:gd name="T2" fmla="*/ 0 w 754"/>
                  <a:gd name="T3" fmla="*/ 228 h 1172"/>
                  <a:gd name="T4" fmla="*/ 0 w 754"/>
                  <a:gd name="T5" fmla="*/ 964 h 1172"/>
                  <a:gd name="T6" fmla="*/ 360 w 754"/>
                  <a:gd name="T7" fmla="*/ 1172 h 1172"/>
                  <a:gd name="T8" fmla="*/ 364 w 754"/>
                  <a:gd name="T9" fmla="*/ 1172 h 1172"/>
                  <a:gd name="T10" fmla="*/ 364 w 754"/>
                  <a:gd name="T11" fmla="*/ 1172 h 1172"/>
                  <a:gd name="T12" fmla="*/ 368 w 754"/>
                  <a:gd name="T13" fmla="*/ 1172 h 1172"/>
                  <a:gd name="T14" fmla="*/ 376 w 754"/>
                  <a:gd name="T15" fmla="*/ 1168 h 1172"/>
                  <a:gd name="T16" fmla="*/ 432 w 754"/>
                  <a:gd name="T17" fmla="*/ 1136 h 1172"/>
                  <a:gd name="T18" fmla="*/ 754 w 754"/>
                  <a:gd name="T19" fmla="*/ 948 h 1172"/>
                  <a:gd name="T20" fmla="*/ 754 w 754"/>
                  <a:gd name="T21" fmla="*/ 212 h 1172"/>
                  <a:gd name="T22" fmla="*/ 390 w 754"/>
                  <a:gd name="T23" fmla="*/ 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4" h="1172">
                    <a:moveTo>
                      <a:pt x="390" y="0"/>
                    </a:moveTo>
                    <a:lnTo>
                      <a:pt x="0" y="228"/>
                    </a:lnTo>
                    <a:lnTo>
                      <a:pt x="0" y="964"/>
                    </a:lnTo>
                    <a:lnTo>
                      <a:pt x="360" y="1172"/>
                    </a:lnTo>
                    <a:lnTo>
                      <a:pt x="364" y="1172"/>
                    </a:lnTo>
                    <a:lnTo>
                      <a:pt x="364" y="1172"/>
                    </a:lnTo>
                    <a:lnTo>
                      <a:pt x="368" y="1172"/>
                    </a:lnTo>
                    <a:lnTo>
                      <a:pt x="376" y="1168"/>
                    </a:lnTo>
                    <a:lnTo>
                      <a:pt x="432" y="1136"/>
                    </a:lnTo>
                    <a:lnTo>
                      <a:pt x="754" y="948"/>
                    </a:lnTo>
                    <a:lnTo>
                      <a:pt x="754" y="212"/>
                    </a:lnTo>
                    <a:lnTo>
                      <a:pt x="3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0" name="Freeform 8"/>
              <p:cNvSpPr>
                <a:spLocks/>
              </p:cNvSpPr>
              <p:nvPr/>
            </p:nvSpPr>
            <p:spPr bwMode="auto">
              <a:xfrm>
                <a:off x="2686" y="2312"/>
                <a:ext cx="718" cy="416"/>
              </a:xfrm>
              <a:custGeom>
                <a:avLst/>
                <a:gdLst>
                  <a:gd name="T0" fmla="*/ 0 w 718"/>
                  <a:gd name="T1" fmla="*/ 216 h 416"/>
                  <a:gd name="T2" fmla="*/ 372 w 718"/>
                  <a:gd name="T3" fmla="*/ 0 h 416"/>
                  <a:gd name="T4" fmla="*/ 718 w 718"/>
                  <a:gd name="T5" fmla="*/ 200 h 416"/>
                  <a:gd name="T6" fmla="*/ 346 w 718"/>
                  <a:gd name="T7" fmla="*/ 416 h 416"/>
                  <a:gd name="T8" fmla="*/ 0 w 718"/>
                  <a:gd name="T9" fmla="*/ 216 h 416"/>
                </a:gdLst>
                <a:ahLst/>
                <a:cxnLst>
                  <a:cxn ang="0">
                    <a:pos x="T0" y="T1"/>
                  </a:cxn>
                  <a:cxn ang="0">
                    <a:pos x="T2" y="T3"/>
                  </a:cxn>
                  <a:cxn ang="0">
                    <a:pos x="T4" y="T5"/>
                  </a:cxn>
                  <a:cxn ang="0">
                    <a:pos x="T6" y="T7"/>
                  </a:cxn>
                  <a:cxn ang="0">
                    <a:pos x="T8" y="T9"/>
                  </a:cxn>
                </a:cxnLst>
                <a:rect l="0" t="0" r="r" b="b"/>
                <a:pathLst>
                  <a:path w="718" h="416">
                    <a:moveTo>
                      <a:pt x="0" y="216"/>
                    </a:moveTo>
                    <a:lnTo>
                      <a:pt x="372" y="0"/>
                    </a:lnTo>
                    <a:lnTo>
                      <a:pt x="718" y="200"/>
                    </a:lnTo>
                    <a:lnTo>
                      <a:pt x="346" y="416"/>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1" name="Freeform 9"/>
              <p:cNvSpPr>
                <a:spLocks/>
              </p:cNvSpPr>
              <p:nvPr/>
            </p:nvSpPr>
            <p:spPr bwMode="auto">
              <a:xfrm>
                <a:off x="2686" y="1596"/>
                <a:ext cx="372" cy="932"/>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2" name="Freeform 10"/>
              <p:cNvSpPr>
                <a:spLocks/>
              </p:cNvSpPr>
              <p:nvPr/>
            </p:nvSpPr>
            <p:spPr bwMode="auto">
              <a:xfrm>
                <a:off x="3050" y="2400"/>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3" name="Freeform 11"/>
              <p:cNvSpPr>
                <a:spLocks/>
              </p:cNvSpPr>
              <p:nvPr/>
            </p:nvSpPr>
            <p:spPr bwMode="auto">
              <a:xfrm>
                <a:off x="2752" y="2228"/>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4" name="Freeform 12"/>
              <p:cNvSpPr>
                <a:spLocks/>
              </p:cNvSpPr>
              <p:nvPr/>
            </p:nvSpPr>
            <p:spPr bwMode="auto">
              <a:xfrm>
                <a:off x="2752" y="2426"/>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5" name="Freeform 13"/>
              <p:cNvSpPr>
                <a:spLocks/>
              </p:cNvSpPr>
              <p:nvPr/>
            </p:nvSpPr>
            <p:spPr bwMode="auto">
              <a:xfrm>
                <a:off x="2774" y="2446"/>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6" name="Freeform 14"/>
              <p:cNvSpPr>
                <a:spLocks/>
              </p:cNvSpPr>
              <p:nvPr/>
            </p:nvSpPr>
            <p:spPr bwMode="auto">
              <a:xfrm>
                <a:off x="2774" y="2446"/>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7" name="Freeform 15"/>
              <p:cNvSpPr>
                <a:spLocks/>
              </p:cNvSpPr>
              <p:nvPr/>
            </p:nvSpPr>
            <p:spPr bwMode="auto">
              <a:xfrm>
                <a:off x="2774" y="2460"/>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8" name="Freeform 16"/>
              <p:cNvSpPr>
                <a:spLocks/>
              </p:cNvSpPr>
              <p:nvPr/>
            </p:nvSpPr>
            <p:spPr bwMode="auto">
              <a:xfrm>
                <a:off x="3034" y="2598"/>
                <a:ext cx="8" cy="34"/>
              </a:xfrm>
              <a:custGeom>
                <a:avLst/>
                <a:gdLst>
                  <a:gd name="T0" fmla="*/ 0 w 8"/>
                  <a:gd name="T1" fmla="*/ 30 h 34"/>
                  <a:gd name="T2" fmla="*/ 2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2"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99" name="Freeform 17"/>
              <p:cNvSpPr>
                <a:spLocks/>
              </p:cNvSpPr>
              <p:nvPr/>
            </p:nvSpPr>
            <p:spPr bwMode="auto">
              <a:xfrm>
                <a:off x="3034" y="2598"/>
                <a:ext cx="2" cy="30"/>
              </a:xfrm>
              <a:custGeom>
                <a:avLst/>
                <a:gdLst>
                  <a:gd name="T0" fmla="*/ 0 w 2"/>
                  <a:gd name="T1" fmla="*/ 30 h 30"/>
                  <a:gd name="T2" fmla="*/ 2 w 2"/>
                  <a:gd name="T3" fmla="*/ 30 h 30"/>
                  <a:gd name="T4" fmla="*/ 2 w 2"/>
                  <a:gd name="T5" fmla="*/ 0 h 30"/>
                  <a:gd name="T6" fmla="*/ 2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2" y="30"/>
                    </a:lnTo>
                    <a:lnTo>
                      <a:pt x="2" y="0"/>
                    </a:lnTo>
                    <a:lnTo>
                      <a:pt x="2"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0" name="Freeform 18"/>
              <p:cNvSpPr>
                <a:spLocks/>
              </p:cNvSpPr>
              <p:nvPr/>
            </p:nvSpPr>
            <p:spPr bwMode="auto">
              <a:xfrm>
                <a:off x="3034" y="262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1" name="Freeform 19"/>
              <p:cNvSpPr>
                <a:spLocks/>
              </p:cNvSpPr>
              <p:nvPr/>
            </p:nvSpPr>
            <p:spPr bwMode="auto">
              <a:xfrm>
                <a:off x="3024" y="2590"/>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2" name="Freeform 20"/>
              <p:cNvSpPr>
                <a:spLocks/>
              </p:cNvSpPr>
              <p:nvPr/>
            </p:nvSpPr>
            <p:spPr bwMode="auto">
              <a:xfrm>
                <a:off x="3024" y="259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3" name="Freeform 21"/>
              <p:cNvSpPr>
                <a:spLocks/>
              </p:cNvSpPr>
              <p:nvPr/>
            </p:nvSpPr>
            <p:spPr bwMode="auto">
              <a:xfrm>
                <a:off x="3024" y="262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4" name="Freeform 22"/>
              <p:cNvSpPr>
                <a:spLocks/>
              </p:cNvSpPr>
              <p:nvPr/>
            </p:nvSpPr>
            <p:spPr bwMode="auto">
              <a:xfrm>
                <a:off x="3014" y="25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5" name="Freeform 23"/>
              <p:cNvSpPr>
                <a:spLocks/>
              </p:cNvSpPr>
              <p:nvPr/>
            </p:nvSpPr>
            <p:spPr bwMode="auto">
              <a:xfrm>
                <a:off x="3014" y="258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6" name="Freeform 24"/>
              <p:cNvSpPr>
                <a:spLocks/>
              </p:cNvSpPr>
              <p:nvPr/>
            </p:nvSpPr>
            <p:spPr bwMode="auto">
              <a:xfrm>
                <a:off x="3014" y="261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7" name="Freeform 25"/>
              <p:cNvSpPr>
                <a:spLocks/>
              </p:cNvSpPr>
              <p:nvPr/>
            </p:nvSpPr>
            <p:spPr bwMode="auto">
              <a:xfrm>
                <a:off x="3002" y="25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8" name="Freeform 26"/>
              <p:cNvSpPr>
                <a:spLocks/>
              </p:cNvSpPr>
              <p:nvPr/>
            </p:nvSpPr>
            <p:spPr bwMode="auto">
              <a:xfrm>
                <a:off x="3002" y="25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09" name="Freeform 27"/>
              <p:cNvSpPr>
                <a:spLocks/>
              </p:cNvSpPr>
              <p:nvPr/>
            </p:nvSpPr>
            <p:spPr bwMode="auto">
              <a:xfrm>
                <a:off x="3002" y="260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0" name="Freeform 28"/>
              <p:cNvSpPr>
                <a:spLocks/>
              </p:cNvSpPr>
              <p:nvPr/>
            </p:nvSpPr>
            <p:spPr bwMode="auto">
              <a:xfrm>
                <a:off x="2992" y="257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1" name="Freeform 29"/>
              <p:cNvSpPr>
                <a:spLocks/>
              </p:cNvSpPr>
              <p:nvPr/>
            </p:nvSpPr>
            <p:spPr bwMode="auto">
              <a:xfrm>
                <a:off x="2992" y="257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2" name="Freeform 30"/>
              <p:cNvSpPr>
                <a:spLocks/>
              </p:cNvSpPr>
              <p:nvPr/>
            </p:nvSpPr>
            <p:spPr bwMode="auto">
              <a:xfrm>
                <a:off x="2992" y="260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3" name="Freeform 31"/>
              <p:cNvSpPr>
                <a:spLocks/>
              </p:cNvSpPr>
              <p:nvPr/>
            </p:nvSpPr>
            <p:spPr bwMode="auto">
              <a:xfrm>
                <a:off x="2982" y="256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4" name="Freeform 32"/>
              <p:cNvSpPr>
                <a:spLocks/>
              </p:cNvSpPr>
              <p:nvPr/>
            </p:nvSpPr>
            <p:spPr bwMode="auto">
              <a:xfrm>
                <a:off x="2982" y="2566"/>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5" name="Freeform 33"/>
              <p:cNvSpPr>
                <a:spLocks/>
              </p:cNvSpPr>
              <p:nvPr/>
            </p:nvSpPr>
            <p:spPr bwMode="auto">
              <a:xfrm>
                <a:off x="2982" y="2596"/>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6" name="Freeform 34"/>
              <p:cNvSpPr>
                <a:spLocks/>
              </p:cNvSpPr>
              <p:nvPr/>
            </p:nvSpPr>
            <p:spPr bwMode="auto">
              <a:xfrm>
                <a:off x="2970" y="256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7" name="Freeform 35"/>
              <p:cNvSpPr>
                <a:spLocks/>
              </p:cNvSpPr>
              <p:nvPr/>
            </p:nvSpPr>
            <p:spPr bwMode="auto">
              <a:xfrm>
                <a:off x="2970" y="256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8" name="Freeform 36"/>
              <p:cNvSpPr>
                <a:spLocks/>
              </p:cNvSpPr>
              <p:nvPr/>
            </p:nvSpPr>
            <p:spPr bwMode="auto">
              <a:xfrm>
                <a:off x="2970" y="259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19" name="Freeform 37"/>
              <p:cNvSpPr>
                <a:spLocks/>
              </p:cNvSpPr>
              <p:nvPr/>
            </p:nvSpPr>
            <p:spPr bwMode="auto">
              <a:xfrm>
                <a:off x="2960" y="255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0" name="Freeform 38"/>
              <p:cNvSpPr>
                <a:spLocks/>
              </p:cNvSpPr>
              <p:nvPr/>
            </p:nvSpPr>
            <p:spPr bwMode="auto">
              <a:xfrm>
                <a:off x="2960" y="255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1" name="Freeform 39"/>
              <p:cNvSpPr>
                <a:spLocks/>
              </p:cNvSpPr>
              <p:nvPr/>
            </p:nvSpPr>
            <p:spPr bwMode="auto">
              <a:xfrm>
                <a:off x="2960" y="2584"/>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2" name="Freeform 40"/>
              <p:cNvSpPr>
                <a:spLocks/>
              </p:cNvSpPr>
              <p:nvPr/>
            </p:nvSpPr>
            <p:spPr bwMode="auto">
              <a:xfrm>
                <a:off x="2948" y="254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3" name="Rectangle 41"/>
              <p:cNvSpPr>
                <a:spLocks noChangeArrowheads="1"/>
              </p:cNvSpPr>
              <p:nvPr/>
            </p:nvSpPr>
            <p:spPr bwMode="auto">
              <a:xfrm>
                <a:off x="2948" y="254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4" name="Freeform 42"/>
              <p:cNvSpPr>
                <a:spLocks/>
              </p:cNvSpPr>
              <p:nvPr/>
            </p:nvSpPr>
            <p:spPr bwMode="auto">
              <a:xfrm>
                <a:off x="2948" y="257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5" name="Freeform 43"/>
              <p:cNvSpPr>
                <a:spLocks/>
              </p:cNvSpPr>
              <p:nvPr/>
            </p:nvSpPr>
            <p:spPr bwMode="auto">
              <a:xfrm>
                <a:off x="2938" y="2542"/>
                <a:ext cx="8" cy="34"/>
              </a:xfrm>
              <a:custGeom>
                <a:avLst/>
                <a:gdLst>
                  <a:gd name="T0" fmla="*/ 0 w 8"/>
                  <a:gd name="T1" fmla="*/ 30 h 34"/>
                  <a:gd name="T2" fmla="*/ 0 w 8"/>
                  <a:gd name="T3" fmla="*/ 0 h 34"/>
                  <a:gd name="T4" fmla="*/ 8 w 8"/>
                  <a:gd name="T5" fmla="*/ 4 h 34"/>
                  <a:gd name="T6" fmla="*/ 6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6" name="Rectangle 44"/>
              <p:cNvSpPr>
                <a:spLocks noChangeArrowheads="1"/>
              </p:cNvSpPr>
              <p:nvPr/>
            </p:nvSpPr>
            <p:spPr bwMode="auto">
              <a:xfrm>
                <a:off x="2938" y="254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7" name="Freeform 45"/>
              <p:cNvSpPr>
                <a:spLocks/>
              </p:cNvSpPr>
              <p:nvPr/>
            </p:nvSpPr>
            <p:spPr bwMode="auto">
              <a:xfrm>
                <a:off x="2938" y="257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8" name="Freeform 46"/>
              <p:cNvSpPr>
                <a:spLocks/>
              </p:cNvSpPr>
              <p:nvPr/>
            </p:nvSpPr>
            <p:spPr bwMode="auto">
              <a:xfrm>
                <a:off x="2928" y="253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29" name="Freeform 47"/>
              <p:cNvSpPr>
                <a:spLocks/>
              </p:cNvSpPr>
              <p:nvPr/>
            </p:nvSpPr>
            <p:spPr bwMode="auto">
              <a:xfrm>
                <a:off x="2928" y="253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0" name="Freeform 48"/>
              <p:cNvSpPr>
                <a:spLocks/>
              </p:cNvSpPr>
              <p:nvPr/>
            </p:nvSpPr>
            <p:spPr bwMode="auto">
              <a:xfrm>
                <a:off x="2928" y="256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1" name="Freeform 49"/>
              <p:cNvSpPr>
                <a:spLocks/>
              </p:cNvSpPr>
              <p:nvPr/>
            </p:nvSpPr>
            <p:spPr bwMode="auto">
              <a:xfrm>
                <a:off x="2916" y="25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2" name="Freeform 50"/>
              <p:cNvSpPr>
                <a:spLocks/>
              </p:cNvSpPr>
              <p:nvPr/>
            </p:nvSpPr>
            <p:spPr bwMode="auto">
              <a:xfrm>
                <a:off x="2916" y="252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3" name="Freeform 51"/>
              <p:cNvSpPr>
                <a:spLocks/>
              </p:cNvSpPr>
              <p:nvPr/>
            </p:nvSpPr>
            <p:spPr bwMode="auto">
              <a:xfrm>
                <a:off x="2916" y="256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4" name="Freeform 52"/>
              <p:cNvSpPr>
                <a:spLocks/>
              </p:cNvSpPr>
              <p:nvPr/>
            </p:nvSpPr>
            <p:spPr bwMode="auto">
              <a:xfrm>
                <a:off x="2754" y="2430"/>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5" name="Freeform 53"/>
              <p:cNvSpPr>
                <a:spLocks/>
              </p:cNvSpPr>
              <p:nvPr/>
            </p:nvSpPr>
            <p:spPr bwMode="auto">
              <a:xfrm>
                <a:off x="2768" y="2442"/>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6" name="Freeform 54"/>
              <p:cNvSpPr>
                <a:spLocks/>
              </p:cNvSpPr>
              <p:nvPr/>
            </p:nvSpPr>
            <p:spPr bwMode="auto">
              <a:xfrm>
                <a:off x="2752" y="2432"/>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7" name="Freeform 55"/>
              <p:cNvSpPr>
                <a:spLocks/>
              </p:cNvSpPr>
              <p:nvPr/>
            </p:nvSpPr>
            <p:spPr bwMode="auto">
              <a:xfrm>
                <a:off x="2752" y="2434"/>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8" name="Freeform 56"/>
              <p:cNvSpPr>
                <a:spLocks/>
              </p:cNvSpPr>
              <p:nvPr/>
            </p:nvSpPr>
            <p:spPr bwMode="auto">
              <a:xfrm>
                <a:off x="3050" y="2338"/>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39" name="Freeform 57"/>
              <p:cNvSpPr>
                <a:spLocks/>
              </p:cNvSpPr>
              <p:nvPr/>
            </p:nvSpPr>
            <p:spPr bwMode="auto">
              <a:xfrm>
                <a:off x="2752" y="2166"/>
                <a:ext cx="636" cy="368"/>
              </a:xfrm>
              <a:custGeom>
                <a:avLst/>
                <a:gdLst>
                  <a:gd name="T0" fmla="*/ 0 w 636"/>
                  <a:gd name="T1" fmla="*/ 198 h 368"/>
                  <a:gd name="T2" fmla="*/ 340 w 636"/>
                  <a:gd name="T3" fmla="*/ 0 h 368"/>
                  <a:gd name="T4" fmla="*/ 636 w 636"/>
                  <a:gd name="T5" fmla="*/ 172 h 368"/>
                  <a:gd name="T6" fmla="*/ 298 w 636"/>
                  <a:gd name="T7" fmla="*/ 368 h 368"/>
                  <a:gd name="T8" fmla="*/ 0 w 636"/>
                  <a:gd name="T9" fmla="*/ 198 h 368"/>
                </a:gdLst>
                <a:ahLst/>
                <a:cxnLst>
                  <a:cxn ang="0">
                    <a:pos x="T0" y="T1"/>
                  </a:cxn>
                  <a:cxn ang="0">
                    <a:pos x="T2" y="T3"/>
                  </a:cxn>
                  <a:cxn ang="0">
                    <a:pos x="T4" y="T5"/>
                  </a:cxn>
                  <a:cxn ang="0">
                    <a:pos x="T6" y="T7"/>
                  </a:cxn>
                  <a:cxn ang="0">
                    <a:pos x="T8" y="T9"/>
                  </a:cxn>
                </a:cxnLst>
                <a:rect l="0" t="0" r="r" b="b"/>
                <a:pathLst>
                  <a:path w="636" h="368">
                    <a:moveTo>
                      <a:pt x="0" y="198"/>
                    </a:moveTo>
                    <a:lnTo>
                      <a:pt x="340" y="0"/>
                    </a:lnTo>
                    <a:lnTo>
                      <a:pt x="636" y="172"/>
                    </a:lnTo>
                    <a:lnTo>
                      <a:pt x="298" y="368"/>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0" name="Freeform 58"/>
              <p:cNvSpPr>
                <a:spLocks/>
              </p:cNvSpPr>
              <p:nvPr/>
            </p:nvSpPr>
            <p:spPr bwMode="auto">
              <a:xfrm>
                <a:off x="2752" y="2364"/>
                <a:ext cx="298" cy="216"/>
              </a:xfrm>
              <a:custGeom>
                <a:avLst/>
                <a:gdLst>
                  <a:gd name="T0" fmla="*/ 298 w 298"/>
                  <a:gd name="T1" fmla="*/ 170 h 216"/>
                  <a:gd name="T2" fmla="*/ 298 w 298"/>
                  <a:gd name="T3" fmla="*/ 216 h 216"/>
                  <a:gd name="T4" fmla="*/ 0 w 298"/>
                  <a:gd name="T5" fmla="*/ 44 h 216"/>
                  <a:gd name="T6" fmla="*/ 0 w 298"/>
                  <a:gd name="T7" fmla="*/ 0 h 216"/>
                  <a:gd name="T8" fmla="*/ 298 w 298"/>
                  <a:gd name="T9" fmla="*/ 170 h 216"/>
                </a:gdLst>
                <a:ahLst/>
                <a:cxnLst>
                  <a:cxn ang="0">
                    <a:pos x="T0" y="T1"/>
                  </a:cxn>
                  <a:cxn ang="0">
                    <a:pos x="T2" y="T3"/>
                  </a:cxn>
                  <a:cxn ang="0">
                    <a:pos x="T4" y="T5"/>
                  </a:cxn>
                  <a:cxn ang="0">
                    <a:pos x="T6" y="T7"/>
                  </a:cxn>
                  <a:cxn ang="0">
                    <a:pos x="T8" y="T9"/>
                  </a:cxn>
                </a:cxnLst>
                <a:rect l="0" t="0" r="r" b="b"/>
                <a:pathLst>
                  <a:path w="298" h="216">
                    <a:moveTo>
                      <a:pt x="298" y="170"/>
                    </a:moveTo>
                    <a:lnTo>
                      <a:pt x="298" y="216"/>
                    </a:lnTo>
                    <a:lnTo>
                      <a:pt x="0" y="44"/>
                    </a:lnTo>
                    <a:lnTo>
                      <a:pt x="0" y="0"/>
                    </a:lnTo>
                    <a:lnTo>
                      <a:pt x="298" y="17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1" name="Freeform 59"/>
              <p:cNvSpPr>
                <a:spLocks/>
              </p:cNvSpPr>
              <p:nvPr/>
            </p:nvSpPr>
            <p:spPr bwMode="auto">
              <a:xfrm>
                <a:off x="2774" y="2384"/>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2" name="Rectangle 60"/>
              <p:cNvSpPr>
                <a:spLocks noChangeArrowheads="1"/>
              </p:cNvSpPr>
              <p:nvPr/>
            </p:nvSpPr>
            <p:spPr bwMode="auto">
              <a:xfrm>
                <a:off x="2774" y="2384"/>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3" name="Freeform 61"/>
              <p:cNvSpPr>
                <a:spLocks/>
              </p:cNvSpPr>
              <p:nvPr/>
            </p:nvSpPr>
            <p:spPr bwMode="auto">
              <a:xfrm>
                <a:off x="2774" y="2398"/>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4" name="Freeform 62"/>
              <p:cNvSpPr>
                <a:spLocks/>
              </p:cNvSpPr>
              <p:nvPr/>
            </p:nvSpPr>
            <p:spPr bwMode="auto">
              <a:xfrm>
                <a:off x="3034" y="2534"/>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5" name="Freeform 63"/>
              <p:cNvSpPr>
                <a:spLocks/>
              </p:cNvSpPr>
              <p:nvPr/>
            </p:nvSpPr>
            <p:spPr bwMode="auto">
              <a:xfrm>
                <a:off x="3034" y="2534"/>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6" name="Freeform 64"/>
              <p:cNvSpPr>
                <a:spLocks/>
              </p:cNvSpPr>
              <p:nvPr/>
            </p:nvSpPr>
            <p:spPr bwMode="auto">
              <a:xfrm>
                <a:off x="3034" y="25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7" name="Freeform 65"/>
              <p:cNvSpPr>
                <a:spLocks/>
              </p:cNvSpPr>
              <p:nvPr/>
            </p:nvSpPr>
            <p:spPr bwMode="auto">
              <a:xfrm>
                <a:off x="3024" y="25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8" name="Freeform 66"/>
              <p:cNvSpPr>
                <a:spLocks/>
              </p:cNvSpPr>
              <p:nvPr/>
            </p:nvSpPr>
            <p:spPr bwMode="auto">
              <a:xfrm>
                <a:off x="3024" y="252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49" name="Freeform 67"/>
              <p:cNvSpPr>
                <a:spLocks/>
              </p:cNvSpPr>
              <p:nvPr/>
            </p:nvSpPr>
            <p:spPr bwMode="auto">
              <a:xfrm>
                <a:off x="3024" y="255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0" name="Freeform 68"/>
              <p:cNvSpPr>
                <a:spLocks/>
              </p:cNvSpPr>
              <p:nvPr/>
            </p:nvSpPr>
            <p:spPr bwMode="auto">
              <a:xfrm>
                <a:off x="3014" y="252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1" name="Freeform 69"/>
              <p:cNvSpPr>
                <a:spLocks/>
              </p:cNvSpPr>
              <p:nvPr/>
            </p:nvSpPr>
            <p:spPr bwMode="auto">
              <a:xfrm>
                <a:off x="3014" y="252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2" name="Freeform 70"/>
              <p:cNvSpPr>
                <a:spLocks/>
              </p:cNvSpPr>
              <p:nvPr/>
            </p:nvSpPr>
            <p:spPr bwMode="auto">
              <a:xfrm>
                <a:off x="3014" y="255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3" name="Freeform 71"/>
              <p:cNvSpPr>
                <a:spLocks/>
              </p:cNvSpPr>
              <p:nvPr/>
            </p:nvSpPr>
            <p:spPr bwMode="auto">
              <a:xfrm>
                <a:off x="3002" y="251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4" name="Freeform 72"/>
              <p:cNvSpPr>
                <a:spLocks/>
              </p:cNvSpPr>
              <p:nvPr/>
            </p:nvSpPr>
            <p:spPr bwMode="auto">
              <a:xfrm>
                <a:off x="3002" y="251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5" name="Freeform 73"/>
              <p:cNvSpPr>
                <a:spLocks/>
              </p:cNvSpPr>
              <p:nvPr/>
            </p:nvSpPr>
            <p:spPr bwMode="auto">
              <a:xfrm>
                <a:off x="3002" y="254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6" name="Freeform 74"/>
              <p:cNvSpPr>
                <a:spLocks/>
              </p:cNvSpPr>
              <p:nvPr/>
            </p:nvSpPr>
            <p:spPr bwMode="auto">
              <a:xfrm>
                <a:off x="2992" y="251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7" name="Freeform 75"/>
              <p:cNvSpPr>
                <a:spLocks/>
              </p:cNvSpPr>
              <p:nvPr/>
            </p:nvSpPr>
            <p:spPr bwMode="auto">
              <a:xfrm>
                <a:off x="2992" y="251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8" name="Freeform 76"/>
              <p:cNvSpPr>
                <a:spLocks/>
              </p:cNvSpPr>
              <p:nvPr/>
            </p:nvSpPr>
            <p:spPr bwMode="auto">
              <a:xfrm>
                <a:off x="2992" y="254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59" name="Freeform 77"/>
              <p:cNvSpPr>
                <a:spLocks/>
              </p:cNvSpPr>
              <p:nvPr/>
            </p:nvSpPr>
            <p:spPr bwMode="auto">
              <a:xfrm>
                <a:off x="2982" y="250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0" name="Freeform 78"/>
              <p:cNvSpPr>
                <a:spLocks/>
              </p:cNvSpPr>
              <p:nvPr/>
            </p:nvSpPr>
            <p:spPr bwMode="auto">
              <a:xfrm>
                <a:off x="2982" y="2504"/>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1" name="Freeform 79"/>
              <p:cNvSpPr>
                <a:spLocks/>
              </p:cNvSpPr>
              <p:nvPr/>
            </p:nvSpPr>
            <p:spPr bwMode="auto">
              <a:xfrm>
                <a:off x="2982" y="2534"/>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2" name="Freeform 80"/>
              <p:cNvSpPr>
                <a:spLocks/>
              </p:cNvSpPr>
              <p:nvPr/>
            </p:nvSpPr>
            <p:spPr bwMode="auto">
              <a:xfrm>
                <a:off x="2970" y="2498"/>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3" name="Rectangle 81"/>
              <p:cNvSpPr>
                <a:spLocks noChangeArrowheads="1"/>
              </p:cNvSpPr>
              <p:nvPr/>
            </p:nvSpPr>
            <p:spPr bwMode="auto">
              <a:xfrm>
                <a:off x="2970" y="249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4" name="Freeform 82"/>
              <p:cNvSpPr>
                <a:spLocks/>
              </p:cNvSpPr>
              <p:nvPr/>
            </p:nvSpPr>
            <p:spPr bwMode="auto">
              <a:xfrm>
                <a:off x="2970" y="252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5" name="Freeform 83"/>
              <p:cNvSpPr>
                <a:spLocks/>
              </p:cNvSpPr>
              <p:nvPr/>
            </p:nvSpPr>
            <p:spPr bwMode="auto">
              <a:xfrm>
                <a:off x="2960" y="249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6" name="Freeform 84"/>
              <p:cNvSpPr>
                <a:spLocks/>
              </p:cNvSpPr>
              <p:nvPr/>
            </p:nvSpPr>
            <p:spPr bwMode="auto">
              <a:xfrm>
                <a:off x="2960" y="249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7" name="Freeform 85"/>
              <p:cNvSpPr>
                <a:spLocks/>
              </p:cNvSpPr>
              <p:nvPr/>
            </p:nvSpPr>
            <p:spPr bwMode="auto">
              <a:xfrm>
                <a:off x="2960" y="252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8" name="Freeform 86"/>
              <p:cNvSpPr>
                <a:spLocks/>
              </p:cNvSpPr>
              <p:nvPr/>
            </p:nvSpPr>
            <p:spPr bwMode="auto">
              <a:xfrm>
                <a:off x="2948" y="248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69" name="Freeform 87"/>
              <p:cNvSpPr>
                <a:spLocks/>
              </p:cNvSpPr>
              <p:nvPr/>
            </p:nvSpPr>
            <p:spPr bwMode="auto">
              <a:xfrm>
                <a:off x="2948" y="248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0" name="Freeform 88"/>
              <p:cNvSpPr>
                <a:spLocks/>
              </p:cNvSpPr>
              <p:nvPr/>
            </p:nvSpPr>
            <p:spPr bwMode="auto">
              <a:xfrm>
                <a:off x="2948" y="251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1" name="Freeform 89"/>
              <p:cNvSpPr>
                <a:spLocks/>
              </p:cNvSpPr>
              <p:nvPr/>
            </p:nvSpPr>
            <p:spPr bwMode="auto">
              <a:xfrm>
                <a:off x="2938" y="2478"/>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2" name="Freeform 90"/>
              <p:cNvSpPr>
                <a:spLocks/>
              </p:cNvSpPr>
              <p:nvPr/>
            </p:nvSpPr>
            <p:spPr bwMode="auto">
              <a:xfrm>
                <a:off x="2938" y="24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3" name="Freeform 91"/>
              <p:cNvSpPr>
                <a:spLocks/>
              </p:cNvSpPr>
              <p:nvPr/>
            </p:nvSpPr>
            <p:spPr bwMode="auto">
              <a:xfrm>
                <a:off x="2938" y="250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4" name="Freeform 92"/>
              <p:cNvSpPr>
                <a:spLocks/>
              </p:cNvSpPr>
              <p:nvPr/>
            </p:nvSpPr>
            <p:spPr bwMode="auto">
              <a:xfrm>
                <a:off x="2928" y="247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5" name="Freeform 93"/>
              <p:cNvSpPr>
                <a:spLocks/>
              </p:cNvSpPr>
              <p:nvPr/>
            </p:nvSpPr>
            <p:spPr bwMode="auto">
              <a:xfrm>
                <a:off x="2928" y="247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6" name="Freeform 94"/>
              <p:cNvSpPr>
                <a:spLocks/>
              </p:cNvSpPr>
              <p:nvPr/>
            </p:nvSpPr>
            <p:spPr bwMode="auto">
              <a:xfrm>
                <a:off x="2928" y="250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7" name="Freeform 95"/>
              <p:cNvSpPr>
                <a:spLocks/>
              </p:cNvSpPr>
              <p:nvPr/>
            </p:nvSpPr>
            <p:spPr bwMode="auto">
              <a:xfrm>
                <a:off x="2916" y="246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8" name="Freeform 96"/>
              <p:cNvSpPr>
                <a:spLocks/>
              </p:cNvSpPr>
              <p:nvPr/>
            </p:nvSpPr>
            <p:spPr bwMode="auto">
              <a:xfrm>
                <a:off x="2916" y="246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79" name="Freeform 97"/>
              <p:cNvSpPr>
                <a:spLocks/>
              </p:cNvSpPr>
              <p:nvPr/>
            </p:nvSpPr>
            <p:spPr bwMode="auto">
              <a:xfrm>
                <a:off x="2916" y="249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0" name="Freeform 98"/>
              <p:cNvSpPr>
                <a:spLocks/>
              </p:cNvSpPr>
              <p:nvPr/>
            </p:nvSpPr>
            <p:spPr bwMode="auto">
              <a:xfrm>
                <a:off x="2754" y="2368"/>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1" name="Freeform 99"/>
              <p:cNvSpPr>
                <a:spLocks/>
              </p:cNvSpPr>
              <p:nvPr/>
            </p:nvSpPr>
            <p:spPr bwMode="auto">
              <a:xfrm>
                <a:off x="2768" y="2378"/>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2" name="Freeform 100"/>
              <p:cNvSpPr>
                <a:spLocks/>
              </p:cNvSpPr>
              <p:nvPr/>
            </p:nvSpPr>
            <p:spPr bwMode="auto">
              <a:xfrm>
                <a:off x="2752" y="2370"/>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3" name="Freeform 101"/>
              <p:cNvSpPr>
                <a:spLocks/>
              </p:cNvSpPr>
              <p:nvPr/>
            </p:nvSpPr>
            <p:spPr bwMode="auto">
              <a:xfrm>
                <a:off x="2752" y="2372"/>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4" name="Freeform 102"/>
              <p:cNvSpPr>
                <a:spLocks/>
              </p:cNvSpPr>
              <p:nvPr/>
            </p:nvSpPr>
            <p:spPr bwMode="auto">
              <a:xfrm>
                <a:off x="3050" y="2274"/>
                <a:ext cx="338" cy="244"/>
              </a:xfrm>
              <a:custGeom>
                <a:avLst/>
                <a:gdLst>
                  <a:gd name="T0" fmla="*/ 0 w 338"/>
                  <a:gd name="T1" fmla="*/ 198 h 244"/>
                  <a:gd name="T2" fmla="*/ 338 w 338"/>
                  <a:gd name="T3" fmla="*/ 0 h 244"/>
                  <a:gd name="T4" fmla="*/ 338 w 338"/>
                  <a:gd name="T5" fmla="*/ 46 h 244"/>
                  <a:gd name="T6" fmla="*/ 0 w 338"/>
                  <a:gd name="T7" fmla="*/ 244 h 244"/>
                  <a:gd name="T8" fmla="*/ 0 w 338"/>
                  <a:gd name="T9" fmla="*/ 198 h 244"/>
                </a:gdLst>
                <a:ahLst/>
                <a:cxnLst>
                  <a:cxn ang="0">
                    <a:pos x="T0" y="T1"/>
                  </a:cxn>
                  <a:cxn ang="0">
                    <a:pos x="T2" y="T3"/>
                  </a:cxn>
                  <a:cxn ang="0">
                    <a:pos x="T4" y="T5"/>
                  </a:cxn>
                  <a:cxn ang="0">
                    <a:pos x="T6" y="T7"/>
                  </a:cxn>
                  <a:cxn ang="0">
                    <a:pos x="T8" y="T9"/>
                  </a:cxn>
                </a:cxnLst>
                <a:rect l="0" t="0" r="r" b="b"/>
                <a:pathLst>
                  <a:path w="338" h="244">
                    <a:moveTo>
                      <a:pt x="0" y="198"/>
                    </a:moveTo>
                    <a:lnTo>
                      <a:pt x="338" y="0"/>
                    </a:lnTo>
                    <a:lnTo>
                      <a:pt x="338" y="46"/>
                    </a:lnTo>
                    <a:lnTo>
                      <a:pt x="0" y="244"/>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5" name="Freeform 103"/>
              <p:cNvSpPr>
                <a:spLocks/>
              </p:cNvSpPr>
              <p:nvPr/>
            </p:nvSpPr>
            <p:spPr bwMode="auto">
              <a:xfrm>
                <a:off x="2752" y="2104"/>
                <a:ext cx="636" cy="368"/>
              </a:xfrm>
              <a:custGeom>
                <a:avLst/>
                <a:gdLst>
                  <a:gd name="T0" fmla="*/ 0 w 636"/>
                  <a:gd name="T1" fmla="*/ 196 h 368"/>
                  <a:gd name="T2" fmla="*/ 340 w 636"/>
                  <a:gd name="T3" fmla="*/ 0 h 368"/>
                  <a:gd name="T4" fmla="*/ 636 w 636"/>
                  <a:gd name="T5" fmla="*/ 170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0"/>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6" name="Freeform 104"/>
              <p:cNvSpPr>
                <a:spLocks/>
              </p:cNvSpPr>
              <p:nvPr/>
            </p:nvSpPr>
            <p:spPr bwMode="auto">
              <a:xfrm>
                <a:off x="2752" y="2300"/>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7" name="Freeform 105"/>
              <p:cNvSpPr>
                <a:spLocks/>
              </p:cNvSpPr>
              <p:nvPr/>
            </p:nvSpPr>
            <p:spPr bwMode="auto">
              <a:xfrm>
                <a:off x="2774" y="2320"/>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8" name="Freeform 106"/>
              <p:cNvSpPr>
                <a:spLocks/>
              </p:cNvSpPr>
              <p:nvPr/>
            </p:nvSpPr>
            <p:spPr bwMode="auto">
              <a:xfrm>
                <a:off x="2774" y="2320"/>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89" name="Freeform 107"/>
              <p:cNvSpPr>
                <a:spLocks/>
              </p:cNvSpPr>
              <p:nvPr/>
            </p:nvSpPr>
            <p:spPr bwMode="auto">
              <a:xfrm>
                <a:off x="2774" y="2334"/>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0" name="Freeform 108"/>
              <p:cNvSpPr>
                <a:spLocks/>
              </p:cNvSpPr>
              <p:nvPr/>
            </p:nvSpPr>
            <p:spPr bwMode="auto">
              <a:xfrm>
                <a:off x="3034" y="2472"/>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1" name="Freeform 109"/>
              <p:cNvSpPr>
                <a:spLocks/>
              </p:cNvSpPr>
              <p:nvPr/>
            </p:nvSpPr>
            <p:spPr bwMode="auto">
              <a:xfrm>
                <a:off x="3034" y="2472"/>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2" name="Freeform 110"/>
              <p:cNvSpPr>
                <a:spLocks/>
              </p:cNvSpPr>
              <p:nvPr/>
            </p:nvSpPr>
            <p:spPr bwMode="auto">
              <a:xfrm>
                <a:off x="3034" y="250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3" name="Freeform 111"/>
              <p:cNvSpPr>
                <a:spLocks/>
              </p:cNvSpPr>
              <p:nvPr/>
            </p:nvSpPr>
            <p:spPr bwMode="auto">
              <a:xfrm>
                <a:off x="3024" y="246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4" name="Freeform 112"/>
              <p:cNvSpPr>
                <a:spLocks/>
              </p:cNvSpPr>
              <p:nvPr/>
            </p:nvSpPr>
            <p:spPr bwMode="auto">
              <a:xfrm>
                <a:off x="3024" y="246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5" name="Freeform 113"/>
              <p:cNvSpPr>
                <a:spLocks/>
              </p:cNvSpPr>
              <p:nvPr/>
            </p:nvSpPr>
            <p:spPr bwMode="auto">
              <a:xfrm>
                <a:off x="3024" y="249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6" name="Freeform 114"/>
              <p:cNvSpPr>
                <a:spLocks/>
              </p:cNvSpPr>
              <p:nvPr/>
            </p:nvSpPr>
            <p:spPr bwMode="auto">
              <a:xfrm>
                <a:off x="3014" y="2460"/>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7" name="Rectangle 115"/>
              <p:cNvSpPr>
                <a:spLocks noChangeArrowheads="1"/>
              </p:cNvSpPr>
              <p:nvPr/>
            </p:nvSpPr>
            <p:spPr bwMode="auto">
              <a:xfrm>
                <a:off x="3014" y="246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8" name="Freeform 116"/>
              <p:cNvSpPr>
                <a:spLocks/>
              </p:cNvSpPr>
              <p:nvPr/>
            </p:nvSpPr>
            <p:spPr bwMode="auto">
              <a:xfrm>
                <a:off x="3014" y="24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399" name="Freeform 117"/>
              <p:cNvSpPr>
                <a:spLocks/>
              </p:cNvSpPr>
              <p:nvPr/>
            </p:nvSpPr>
            <p:spPr bwMode="auto">
              <a:xfrm>
                <a:off x="3002" y="245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0" name="Rectangle 118"/>
              <p:cNvSpPr>
                <a:spLocks noChangeArrowheads="1"/>
              </p:cNvSpPr>
              <p:nvPr/>
            </p:nvSpPr>
            <p:spPr bwMode="auto">
              <a:xfrm>
                <a:off x="3002" y="245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1" name="Freeform 119"/>
              <p:cNvSpPr>
                <a:spLocks/>
              </p:cNvSpPr>
              <p:nvPr/>
            </p:nvSpPr>
            <p:spPr bwMode="auto">
              <a:xfrm>
                <a:off x="3002" y="248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2" name="Freeform 120"/>
              <p:cNvSpPr>
                <a:spLocks/>
              </p:cNvSpPr>
              <p:nvPr/>
            </p:nvSpPr>
            <p:spPr bwMode="auto">
              <a:xfrm>
                <a:off x="2992" y="24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3" name="Freeform 121"/>
              <p:cNvSpPr>
                <a:spLocks/>
              </p:cNvSpPr>
              <p:nvPr/>
            </p:nvSpPr>
            <p:spPr bwMode="auto">
              <a:xfrm>
                <a:off x="2992" y="244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4" name="Freeform 122"/>
              <p:cNvSpPr>
                <a:spLocks/>
              </p:cNvSpPr>
              <p:nvPr/>
            </p:nvSpPr>
            <p:spPr bwMode="auto">
              <a:xfrm>
                <a:off x="2992" y="247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5" name="Freeform 123"/>
              <p:cNvSpPr>
                <a:spLocks/>
              </p:cNvSpPr>
              <p:nvPr/>
            </p:nvSpPr>
            <p:spPr bwMode="auto">
              <a:xfrm>
                <a:off x="2982" y="244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6" name="Freeform 124"/>
              <p:cNvSpPr>
                <a:spLocks/>
              </p:cNvSpPr>
              <p:nvPr/>
            </p:nvSpPr>
            <p:spPr bwMode="auto">
              <a:xfrm>
                <a:off x="2982" y="2440"/>
                <a:ext cx="2" cy="32"/>
              </a:xfrm>
              <a:custGeom>
                <a:avLst/>
                <a:gdLst>
                  <a:gd name="T0" fmla="*/ 0 w 2"/>
                  <a:gd name="T1" fmla="*/ 32 h 32"/>
                  <a:gd name="T2" fmla="*/ 0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7" name="Freeform 125"/>
              <p:cNvSpPr>
                <a:spLocks/>
              </p:cNvSpPr>
              <p:nvPr/>
            </p:nvSpPr>
            <p:spPr bwMode="auto">
              <a:xfrm>
                <a:off x="2982" y="2472"/>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8" name="Freeform 126"/>
              <p:cNvSpPr>
                <a:spLocks/>
              </p:cNvSpPr>
              <p:nvPr/>
            </p:nvSpPr>
            <p:spPr bwMode="auto">
              <a:xfrm>
                <a:off x="2970" y="243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09" name="Freeform 127"/>
              <p:cNvSpPr>
                <a:spLocks/>
              </p:cNvSpPr>
              <p:nvPr/>
            </p:nvSpPr>
            <p:spPr bwMode="auto">
              <a:xfrm>
                <a:off x="2970" y="24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0" name="Freeform 128"/>
              <p:cNvSpPr>
                <a:spLocks/>
              </p:cNvSpPr>
              <p:nvPr/>
            </p:nvSpPr>
            <p:spPr bwMode="auto">
              <a:xfrm>
                <a:off x="2970" y="24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1" name="Freeform 129"/>
              <p:cNvSpPr>
                <a:spLocks/>
              </p:cNvSpPr>
              <p:nvPr/>
            </p:nvSpPr>
            <p:spPr bwMode="auto">
              <a:xfrm>
                <a:off x="2960" y="242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2" name="Freeform 130"/>
              <p:cNvSpPr>
                <a:spLocks/>
              </p:cNvSpPr>
              <p:nvPr/>
            </p:nvSpPr>
            <p:spPr bwMode="auto">
              <a:xfrm>
                <a:off x="2960" y="242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3" name="Freeform 131"/>
              <p:cNvSpPr>
                <a:spLocks/>
              </p:cNvSpPr>
              <p:nvPr/>
            </p:nvSpPr>
            <p:spPr bwMode="auto">
              <a:xfrm>
                <a:off x="2960" y="245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4" name="Freeform 132"/>
              <p:cNvSpPr>
                <a:spLocks/>
              </p:cNvSpPr>
              <p:nvPr/>
            </p:nvSpPr>
            <p:spPr bwMode="auto">
              <a:xfrm>
                <a:off x="2948" y="242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5" name="Freeform 133"/>
              <p:cNvSpPr>
                <a:spLocks/>
              </p:cNvSpPr>
              <p:nvPr/>
            </p:nvSpPr>
            <p:spPr bwMode="auto">
              <a:xfrm>
                <a:off x="2948" y="242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6" name="Freeform 134"/>
              <p:cNvSpPr>
                <a:spLocks/>
              </p:cNvSpPr>
              <p:nvPr/>
            </p:nvSpPr>
            <p:spPr bwMode="auto">
              <a:xfrm>
                <a:off x="2948" y="245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7" name="Freeform 135"/>
              <p:cNvSpPr>
                <a:spLocks/>
              </p:cNvSpPr>
              <p:nvPr/>
            </p:nvSpPr>
            <p:spPr bwMode="auto">
              <a:xfrm>
                <a:off x="2938" y="2416"/>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8" name="Freeform 136"/>
              <p:cNvSpPr>
                <a:spLocks/>
              </p:cNvSpPr>
              <p:nvPr/>
            </p:nvSpPr>
            <p:spPr bwMode="auto">
              <a:xfrm>
                <a:off x="2938" y="241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19" name="Freeform 137"/>
              <p:cNvSpPr>
                <a:spLocks/>
              </p:cNvSpPr>
              <p:nvPr/>
            </p:nvSpPr>
            <p:spPr bwMode="auto">
              <a:xfrm>
                <a:off x="2938" y="244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0" name="Freeform 138"/>
              <p:cNvSpPr>
                <a:spLocks/>
              </p:cNvSpPr>
              <p:nvPr/>
            </p:nvSpPr>
            <p:spPr bwMode="auto">
              <a:xfrm>
                <a:off x="2928" y="241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1" name="Freeform 139"/>
              <p:cNvSpPr>
                <a:spLocks/>
              </p:cNvSpPr>
              <p:nvPr/>
            </p:nvSpPr>
            <p:spPr bwMode="auto">
              <a:xfrm>
                <a:off x="2928" y="241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2" name="Freeform 140"/>
              <p:cNvSpPr>
                <a:spLocks/>
              </p:cNvSpPr>
              <p:nvPr/>
            </p:nvSpPr>
            <p:spPr bwMode="auto">
              <a:xfrm>
                <a:off x="2928" y="2440"/>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3" name="Freeform 141"/>
              <p:cNvSpPr>
                <a:spLocks/>
              </p:cNvSpPr>
              <p:nvPr/>
            </p:nvSpPr>
            <p:spPr bwMode="auto">
              <a:xfrm>
                <a:off x="2916" y="2404"/>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4" name="Rectangle 142"/>
              <p:cNvSpPr>
                <a:spLocks noChangeArrowheads="1"/>
              </p:cNvSpPr>
              <p:nvPr/>
            </p:nvSpPr>
            <p:spPr bwMode="auto">
              <a:xfrm>
                <a:off x="2916" y="240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5" name="Freeform 143"/>
              <p:cNvSpPr>
                <a:spLocks/>
              </p:cNvSpPr>
              <p:nvPr/>
            </p:nvSpPr>
            <p:spPr bwMode="auto">
              <a:xfrm>
                <a:off x="2916" y="243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6" name="Freeform 144"/>
              <p:cNvSpPr>
                <a:spLocks/>
              </p:cNvSpPr>
              <p:nvPr/>
            </p:nvSpPr>
            <p:spPr bwMode="auto">
              <a:xfrm>
                <a:off x="2754" y="2306"/>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7" name="Freeform 145"/>
              <p:cNvSpPr>
                <a:spLocks/>
              </p:cNvSpPr>
              <p:nvPr/>
            </p:nvSpPr>
            <p:spPr bwMode="auto">
              <a:xfrm>
                <a:off x="2768" y="2316"/>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8" name="Freeform 146"/>
              <p:cNvSpPr>
                <a:spLocks/>
              </p:cNvSpPr>
              <p:nvPr/>
            </p:nvSpPr>
            <p:spPr bwMode="auto">
              <a:xfrm>
                <a:off x="2752" y="2308"/>
                <a:ext cx="18" cy="10"/>
              </a:xfrm>
              <a:custGeom>
                <a:avLst/>
                <a:gdLst>
                  <a:gd name="T0" fmla="*/ 0 w 18"/>
                  <a:gd name="T1" fmla="*/ 0 h 10"/>
                  <a:gd name="T2" fmla="*/ 4 w 18"/>
                  <a:gd name="T3" fmla="*/ 0 h 10"/>
                  <a:gd name="T4" fmla="*/ 18 w 18"/>
                  <a:gd name="T5" fmla="*/ 8 h 10"/>
                  <a:gd name="T6" fmla="*/ 16 w 18"/>
                  <a:gd name="T7" fmla="*/ 10 h 10"/>
                  <a:gd name="T8" fmla="*/ 0 w 18"/>
                  <a:gd name="T9" fmla="*/ 0 h 10"/>
                </a:gdLst>
                <a:ahLst/>
                <a:cxnLst>
                  <a:cxn ang="0">
                    <a:pos x="T0" y="T1"/>
                  </a:cxn>
                  <a:cxn ang="0">
                    <a:pos x="T2" y="T3"/>
                  </a:cxn>
                  <a:cxn ang="0">
                    <a:pos x="T4" y="T5"/>
                  </a:cxn>
                  <a:cxn ang="0">
                    <a:pos x="T6" y="T7"/>
                  </a:cxn>
                  <a:cxn ang="0">
                    <a:pos x="T8" y="T9"/>
                  </a:cxn>
                </a:cxnLst>
                <a:rect l="0" t="0" r="r" b="b"/>
                <a:pathLst>
                  <a:path w="18" h="10">
                    <a:moveTo>
                      <a:pt x="0" y="0"/>
                    </a:moveTo>
                    <a:lnTo>
                      <a:pt x="4" y="0"/>
                    </a:lnTo>
                    <a:lnTo>
                      <a:pt x="18" y="8"/>
                    </a:lnTo>
                    <a:lnTo>
                      <a:pt x="16" y="10"/>
                    </a:lnTo>
                    <a:lnTo>
                      <a:pt x="0" y="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29" name="Freeform 147"/>
              <p:cNvSpPr>
                <a:spLocks/>
              </p:cNvSpPr>
              <p:nvPr/>
            </p:nvSpPr>
            <p:spPr bwMode="auto">
              <a:xfrm>
                <a:off x="2752" y="2308"/>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0" name="Freeform 148"/>
              <p:cNvSpPr>
                <a:spLocks/>
              </p:cNvSpPr>
              <p:nvPr/>
            </p:nvSpPr>
            <p:spPr bwMode="auto">
              <a:xfrm>
                <a:off x="3050" y="2212"/>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1" name="Freeform 149"/>
              <p:cNvSpPr>
                <a:spLocks/>
              </p:cNvSpPr>
              <p:nvPr/>
            </p:nvSpPr>
            <p:spPr bwMode="auto">
              <a:xfrm>
                <a:off x="2752" y="2040"/>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2" name="Freeform 150"/>
              <p:cNvSpPr>
                <a:spLocks/>
              </p:cNvSpPr>
              <p:nvPr/>
            </p:nvSpPr>
            <p:spPr bwMode="auto">
              <a:xfrm>
                <a:off x="2752" y="2238"/>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3" name="Freeform 151"/>
              <p:cNvSpPr>
                <a:spLocks/>
              </p:cNvSpPr>
              <p:nvPr/>
            </p:nvSpPr>
            <p:spPr bwMode="auto">
              <a:xfrm>
                <a:off x="2774" y="2258"/>
                <a:ext cx="98" cy="72"/>
              </a:xfrm>
              <a:custGeom>
                <a:avLst/>
                <a:gdLst>
                  <a:gd name="T0" fmla="*/ 0 w 98"/>
                  <a:gd name="T1" fmla="*/ 14 h 72"/>
                  <a:gd name="T2" fmla="*/ 0 w 98"/>
                  <a:gd name="T3" fmla="*/ 0 h 72"/>
                  <a:gd name="T4" fmla="*/ 98 w 98"/>
                  <a:gd name="T5" fmla="*/ 58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8"/>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4" name="Freeform 152"/>
              <p:cNvSpPr>
                <a:spLocks/>
              </p:cNvSpPr>
              <p:nvPr/>
            </p:nvSpPr>
            <p:spPr bwMode="auto">
              <a:xfrm>
                <a:off x="2774" y="2258"/>
                <a:ext cx="2" cy="14"/>
              </a:xfrm>
              <a:custGeom>
                <a:avLst/>
                <a:gdLst>
                  <a:gd name="T0" fmla="*/ 0 w 2"/>
                  <a:gd name="T1" fmla="*/ 14 h 14"/>
                  <a:gd name="T2" fmla="*/ 2 w 2"/>
                  <a:gd name="T3" fmla="*/ 14 h 14"/>
                  <a:gd name="T4" fmla="*/ 2 w 2"/>
                  <a:gd name="T5" fmla="*/ 2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4"/>
                    </a:lnTo>
                    <a:lnTo>
                      <a:pt x="2" y="2"/>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5" name="Freeform 153"/>
              <p:cNvSpPr>
                <a:spLocks/>
              </p:cNvSpPr>
              <p:nvPr/>
            </p:nvSpPr>
            <p:spPr bwMode="auto">
              <a:xfrm>
                <a:off x="2774" y="2272"/>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6" name="Freeform 154"/>
              <p:cNvSpPr>
                <a:spLocks/>
              </p:cNvSpPr>
              <p:nvPr/>
            </p:nvSpPr>
            <p:spPr bwMode="auto">
              <a:xfrm>
                <a:off x="3034" y="2410"/>
                <a:ext cx="8" cy="34"/>
              </a:xfrm>
              <a:custGeom>
                <a:avLst/>
                <a:gdLst>
                  <a:gd name="T0" fmla="*/ 0 w 8"/>
                  <a:gd name="T1" fmla="*/ 30 h 34"/>
                  <a:gd name="T2" fmla="*/ 2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2"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7" name="Freeform 155"/>
              <p:cNvSpPr>
                <a:spLocks/>
              </p:cNvSpPr>
              <p:nvPr/>
            </p:nvSpPr>
            <p:spPr bwMode="auto">
              <a:xfrm>
                <a:off x="3034" y="2410"/>
                <a:ext cx="2" cy="30"/>
              </a:xfrm>
              <a:custGeom>
                <a:avLst/>
                <a:gdLst>
                  <a:gd name="T0" fmla="*/ 0 w 2"/>
                  <a:gd name="T1" fmla="*/ 30 h 30"/>
                  <a:gd name="T2" fmla="*/ 2 w 2"/>
                  <a:gd name="T3" fmla="*/ 30 h 30"/>
                  <a:gd name="T4" fmla="*/ 2 w 2"/>
                  <a:gd name="T5" fmla="*/ 0 h 30"/>
                  <a:gd name="T6" fmla="*/ 2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2" y="30"/>
                    </a:lnTo>
                    <a:lnTo>
                      <a:pt x="2" y="0"/>
                    </a:lnTo>
                    <a:lnTo>
                      <a:pt x="2"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8" name="Freeform 156"/>
              <p:cNvSpPr>
                <a:spLocks/>
              </p:cNvSpPr>
              <p:nvPr/>
            </p:nvSpPr>
            <p:spPr bwMode="auto">
              <a:xfrm>
                <a:off x="3034" y="244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39" name="Freeform 157"/>
              <p:cNvSpPr>
                <a:spLocks/>
              </p:cNvSpPr>
              <p:nvPr/>
            </p:nvSpPr>
            <p:spPr bwMode="auto">
              <a:xfrm>
                <a:off x="3024" y="240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0" name="Freeform 158"/>
              <p:cNvSpPr>
                <a:spLocks/>
              </p:cNvSpPr>
              <p:nvPr/>
            </p:nvSpPr>
            <p:spPr bwMode="auto">
              <a:xfrm>
                <a:off x="3024" y="240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1" name="Freeform 159"/>
              <p:cNvSpPr>
                <a:spLocks/>
              </p:cNvSpPr>
              <p:nvPr/>
            </p:nvSpPr>
            <p:spPr bwMode="auto">
              <a:xfrm>
                <a:off x="3024" y="2434"/>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2" name="Freeform 160"/>
              <p:cNvSpPr>
                <a:spLocks/>
              </p:cNvSpPr>
              <p:nvPr/>
            </p:nvSpPr>
            <p:spPr bwMode="auto">
              <a:xfrm>
                <a:off x="3014" y="23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3" name="Freeform 161"/>
              <p:cNvSpPr>
                <a:spLocks/>
              </p:cNvSpPr>
              <p:nvPr/>
            </p:nvSpPr>
            <p:spPr bwMode="auto">
              <a:xfrm>
                <a:off x="3014" y="239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4" name="Freeform 162"/>
              <p:cNvSpPr>
                <a:spLocks/>
              </p:cNvSpPr>
              <p:nvPr/>
            </p:nvSpPr>
            <p:spPr bwMode="auto">
              <a:xfrm>
                <a:off x="3014" y="242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5" name="Freeform 163"/>
              <p:cNvSpPr>
                <a:spLocks/>
              </p:cNvSpPr>
              <p:nvPr/>
            </p:nvSpPr>
            <p:spPr bwMode="auto">
              <a:xfrm>
                <a:off x="3002" y="239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6" name="Freeform 164"/>
              <p:cNvSpPr>
                <a:spLocks/>
              </p:cNvSpPr>
              <p:nvPr/>
            </p:nvSpPr>
            <p:spPr bwMode="auto">
              <a:xfrm>
                <a:off x="3002" y="239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7" name="Freeform 165"/>
              <p:cNvSpPr>
                <a:spLocks/>
              </p:cNvSpPr>
              <p:nvPr/>
            </p:nvSpPr>
            <p:spPr bwMode="auto">
              <a:xfrm>
                <a:off x="3002" y="242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8" name="Freeform 166"/>
              <p:cNvSpPr>
                <a:spLocks/>
              </p:cNvSpPr>
              <p:nvPr/>
            </p:nvSpPr>
            <p:spPr bwMode="auto">
              <a:xfrm>
                <a:off x="2992" y="23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49" name="Freeform 167"/>
              <p:cNvSpPr>
                <a:spLocks/>
              </p:cNvSpPr>
              <p:nvPr/>
            </p:nvSpPr>
            <p:spPr bwMode="auto">
              <a:xfrm>
                <a:off x="2992" y="238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0" name="Freeform 168"/>
              <p:cNvSpPr>
                <a:spLocks/>
              </p:cNvSpPr>
              <p:nvPr/>
            </p:nvSpPr>
            <p:spPr bwMode="auto">
              <a:xfrm>
                <a:off x="2992" y="241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1" name="Freeform 169"/>
              <p:cNvSpPr>
                <a:spLocks/>
              </p:cNvSpPr>
              <p:nvPr/>
            </p:nvSpPr>
            <p:spPr bwMode="auto">
              <a:xfrm>
                <a:off x="2982" y="237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2" name="Freeform 170"/>
              <p:cNvSpPr>
                <a:spLocks/>
              </p:cNvSpPr>
              <p:nvPr/>
            </p:nvSpPr>
            <p:spPr bwMode="auto">
              <a:xfrm>
                <a:off x="2982" y="2378"/>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3" name="Freeform 171"/>
              <p:cNvSpPr>
                <a:spLocks/>
              </p:cNvSpPr>
              <p:nvPr/>
            </p:nvSpPr>
            <p:spPr bwMode="auto">
              <a:xfrm>
                <a:off x="2982" y="2408"/>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4" name="Freeform 172"/>
              <p:cNvSpPr>
                <a:spLocks/>
              </p:cNvSpPr>
              <p:nvPr/>
            </p:nvSpPr>
            <p:spPr bwMode="auto">
              <a:xfrm>
                <a:off x="2970" y="237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5" name="Freeform 173"/>
              <p:cNvSpPr>
                <a:spLocks/>
              </p:cNvSpPr>
              <p:nvPr/>
            </p:nvSpPr>
            <p:spPr bwMode="auto">
              <a:xfrm>
                <a:off x="2970" y="237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6" name="Freeform 174"/>
              <p:cNvSpPr>
                <a:spLocks/>
              </p:cNvSpPr>
              <p:nvPr/>
            </p:nvSpPr>
            <p:spPr bwMode="auto">
              <a:xfrm>
                <a:off x="2970" y="240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7" name="Freeform 175"/>
              <p:cNvSpPr>
                <a:spLocks/>
              </p:cNvSpPr>
              <p:nvPr/>
            </p:nvSpPr>
            <p:spPr bwMode="auto">
              <a:xfrm>
                <a:off x="2960" y="236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8" name="Freeform 176"/>
              <p:cNvSpPr>
                <a:spLocks/>
              </p:cNvSpPr>
              <p:nvPr/>
            </p:nvSpPr>
            <p:spPr bwMode="auto">
              <a:xfrm>
                <a:off x="2960" y="236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59" name="Freeform 177"/>
              <p:cNvSpPr>
                <a:spLocks/>
              </p:cNvSpPr>
              <p:nvPr/>
            </p:nvSpPr>
            <p:spPr bwMode="auto">
              <a:xfrm>
                <a:off x="2960" y="2396"/>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0" name="Freeform 178"/>
              <p:cNvSpPr>
                <a:spLocks/>
              </p:cNvSpPr>
              <p:nvPr/>
            </p:nvSpPr>
            <p:spPr bwMode="auto">
              <a:xfrm>
                <a:off x="2948" y="236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1" name="Rectangle 179"/>
              <p:cNvSpPr>
                <a:spLocks noChangeArrowheads="1"/>
              </p:cNvSpPr>
              <p:nvPr/>
            </p:nvSpPr>
            <p:spPr bwMode="auto">
              <a:xfrm>
                <a:off x="2948" y="236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2" name="Freeform 180"/>
              <p:cNvSpPr>
                <a:spLocks/>
              </p:cNvSpPr>
              <p:nvPr/>
            </p:nvSpPr>
            <p:spPr bwMode="auto">
              <a:xfrm>
                <a:off x="2948" y="239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3" name="Freeform 181"/>
              <p:cNvSpPr>
                <a:spLocks/>
              </p:cNvSpPr>
              <p:nvPr/>
            </p:nvSpPr>
            <p:spPr bwMode="auto">
              <a:xfrm>
                <a:off x="2938" y="2354"/>
                <a:ext cx="8" cy="34"/>
              </a:xfrm>
              <a:custGeom>
                <a:avLst/>
                <a:gdLst>
                  <a:gd name="T0" fmla="*/ 0 w 8"/>
                  <a:gd name="T1" fmla="*/ 30 h 34"/>
                  <a:gd name="T2" fmla="*/ 0 w 8"/>
                  <a:gd name="T3" fmla="*/ 0 h 34"/>
                  <a:gd name="T4" fmla="*/ 8 w 8"/>
                  <a:gd name="T5" fmla="*/ 4 h 34"/>
                  <a:gd name="T6" fmla="*/ 6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4" name="Rectangle 182"/>
              <p:cNvSpPr>
                <a:spLocks noChangeArrowheads="1"/>
              </p:cNvSpPr>
              <p:nvPr/>
            </p:nvSpPr>
            <p:spPr bwMode="auto">
              <a:xfrm>
                <a:off x="2938" y="235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5" name="Freeform 183"/>
              <p:cNvSpPr>
                <a:spLocks/>
              </p:cNvSpPr>
              <p:nvPr/>
            </p:nvSpPr>
            <p:spPr bwMode="auto">
              <a:xfrm>
                <a:off x="2938" y="238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6" name="Freeform 184"/>
              <p:cNvSpPr>
                <a:spLocks/>
              </p:cNvSpPr>
              <p:nvPr/>
            </p:nvSpPr>
            <p:spPr bwMode="auto">
              <a:xfrm>
                <a:off x="2928" y="23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7" name="Freeform 185"/>
              <p:cNvSpPr>
                <a:spLocks/>
              </p:cNvSpPr>
              <p:nvPr/>
            </p:nvSpPr>
            <p:spPr bwMode="auto">
              <a:xfrm>
                <a:off x="2928" y="234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8" name="Freeform 186"/>
              <p:cNvSpPr>
                <a:spLocks/>
              </p:cNvSpPr>
              <p:nvPr/>
            </p:nvSpPr>
            <p:spPr bwMode="auto">
              <a:xfrm>
                <a:off x="2928" y="2378"/>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69" name="Freeform 187"/>
              <p:cNvSpPr>
                <a:spLocks/>
              </p:cNvSpPr>
              <p:nvPr/>
            </p:nvSpPr>
            <p:spPr bwMode="auto">
              <a:xfrm>
                <a:off x="2916" y="23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0" name="Freeform 188"/>
              <p:cNvSpPr>
                <a:spLocks/>
              </p:cNvSpPr>
              <p:nvPr/>
            </p:nvSpPr>
            <p:spPr bwMode="auto">
              <a:xfrm>
                <a:off x="2916" y="234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1" name="Freeform 189"/>
              <p:cNvSpPr>
                <a:spLocks/>
              </p:cNvSpPr>
              <p:nvPr/>
            </p:nvSpPr>
            <p:spPr bwMode="auto">
              <a:xfrm>
                <a:off x="2916" y="237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2" name="Freeform 190"/>
              <p:cNvSpPr>
                <a:spLocks/>
              </p:cNvSpPr>
              <p:nvPr/>
            </p:nvSpPr>
            <p:spPr bwMode="auto">
              <a:xfrm>
                <a:off x="2754" y="2242"/>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3" name="Freeform 191"/>
              <p:cNvSpPr>
                <a:spLocks/>
              </p:cNvSpPr>
              <p:nvPr/>
            </p:nvSpPr>
            <p:spPr bwMode="auto">
              <a:xfrm>
                <a:off x="2768" y="2254"/>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4" name="Freeform 192"/>
              <p:cNvSpPr>
                <a:spLocks/>
              </p:cNvSpPr>
              <p:nvPr/>
            </p:nvSpPr>
            <p:spPr bwMode="auto">
              <a:xfrm>
                <a:off x="2752" y="2244"/>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5" name="Freeform 193"/>
              <p:cNvSpPr>
                <a:spLocks/>
              </p:cNvSpPr>
              <p:nvPr/>
            </p:nvSpPr>
            <p:spPr bwMode="auto">
              <a:xfrm>
                <a:off x="2752" y="2246"/>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6" name="Freeform 194"/>
              <p:cNvSpPr>
                <a:spLocks/>
              </p:cNvSpPr>
              <p:nvPr/>
            </p:nvSpPr>
            <p:spPr bwMode="auto">
              <a:xfrm>
                <a:off x="3050" y="2150"/>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7" name="Freeform 195"/>
              <p:cNvSpPr>
                <a:spLocks/>
              </p:cNvSpPr>
              <p:nvPr/>
            </p:nvSpPr>
            <p:spPr bwMode="auto">
              <a:xfrm>
                <a:off x="2752" y="1978"/>
                <a:ext cx="636" cy="368"/>
              </a:xfrm>
              <a:custGeom>
                <a:avLst/>
                <a:gdLst>
                  <a:gd name="T0" fmla="*/ 0 w 636"/>
                  <a:gd name="T1" fmla="*/ 196 h 368"/>
                  <a:gd name="T2" fmla="*/ 340 w 636"/>
                  <a:gd name="T3" fmla="*/ 0 h 368"/>
                  <a:gd name="T4" fmla="*/ 636 w 636"/>
                  <a:gd name="T5" fmla="*/ 172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2"/>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8" name="Freeform 196"/>
              <p:cNvSpPr>
                <a:spLocks/>
              </p:cNvSpPr>
              <p:nvPr/>
            </p:nvSpPr>
            <p:spPr bwMode="auto">
              <a:xfrm>
                <a:off x="2752" y="2174"/>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79" name="Freeform 197"/>
              <p:cNvSpPr>
                <a:spLocks/>
              </p:cNvSpPr>
              <p:nvPr/>
            </p:nvSpPr>
            <p:spPr bwMode="auto">
              <a:xfrm>
                <a:off x="2774" y="2196"/>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80" name="Rectangle 198"/>
              <p:cNvSpPr>
                <a:spLocks noChangeArrowheads="1"/>
              </p:cNvSpPr>
              <p:nvPr/>
            </p:nvSpPr>
            <p:spPr bwMode="auto">
              <a:xfrm>
                <a:off x="2774" y="2196"/>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81" name="Freeform 199"/>
              <p:cNvSpPr>
                <a:spLocks/>
              </p:cNvSpPr>
              <p:nvPr/>
            </p:nvSpPr>
            <p:spPr bwMode="auto">
              <a:xfrm>
                <a:off x="2774" y="2210"/>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82" name="Freeform 200"/>
              <p:cNvSpPr>
                <a:spLocks/>
              </p:cNvSpPr>
              <p:nvPr/>
            </p:nvSpPr>
            <p:spPr bwMode="auto">
              <a:xfrm>
                <a:off x="3034" y="2346"/>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83" name="Freeform 201"/>
              <p:cNvSpPr>
                <a:spLocks/>
              </p:cNvSpPr>
              <p:nvPr/>
            </p:nvSpPr>
            <p:spPr bwMode="auto">
              <a:xfrm>
                <a:off x="3034" y="2346"/>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84" name="Freeform 202"/>
              <p:cNvSpPr>
                <a:spLocks/>
              </p:cNvSpPr>
              <p:nvPr/>
            </p:nvSpPr>
            <p:spPr bwMode="auto">
              <a:xfrm>
                <a:off x="3034" y="237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85" name="Freeform 203"/>
              <p:cNvSpPr>
                <a:spLocks/>
              </p:cNvSpPr>
              <p:nvPr/>
            </p:nvSpPr>
            <p:spPr bwMode="auto">
              <a:xfrm>
                <a:off x="3024" y="23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86" name="Freeform 204"/>
              <p:cNvSpPr>
                <a:spLocks/>
              </p:cNvSpPr>
              <p:nvPr/>
            </p:nvSpPr>
            <p:spPr bwMode="auto">
              <a:xfrm>
                <a:off x="3024" y="234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87" name="Freeform 205"/>
              <p:cNvSpPr>
                <a:spLocks/>
              </p:cNvSpPr>
              <p:nvPr/>
            </p:nvSpPr>
            <p:spPr bwMode="auto">
              <a:xfrm>
                <a:off x="3024" y="237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488" name="Freeform 206"/>
              <p:cNvSpPr>
                <a:spLocks/>
              </p:cNvSpPr>
              <p:nvPr/>
            </p:nvSpPr>
            <p:spPr bwMode="auto">
              <a:xfrm>
                <a:off x="3014" y="233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grpSp>
          <p:nvGrpSpPr>
            <p:cNvPr id="4061" name="Group 408"/>
            <p:cNvGrpSpPr>
              <a:grpSpLocks/>
            </p:cNvGrpSpPr>
            <p:nvPr/>
          </p:nvGrpSpPr>
          <p:grpSpPr bwMode="auto">
            <a:xfrm>
              <a:off x="2715295" y="1372394"/>
              <a:ext cx="1009650" cy="1022350"/>
              <a:chOff x="2752" y="1726"/>
              <a:chExt cx="636" cy="644"/>
            </a:xfrm>
          </p:grpSpPr>
          <p:sp>
            <p:nvSpPr>
              <p:cNvPr id="4089" name="Freeform 208"/>
              <p:cNvSpPr>
                <a:spLocks/>
              </p:cNvSpPr>
              <p:nvPr/>
            </p:nvSpPr>
            <p:spPr bwMode="auto">
              <a:xfrm>
                <a:off x="3014" y="23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0" name="Freeform 209"/>
              <p:cNvSpPr>
                <a:spLocks/>
              </p:cNvSpPr>
              <p:nvPr/>
            </p:nvSpPr>
            <p:spPr bwMode="auto">
              <a:xfrm>
                <a:off x="3014" y="236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1" name="Freeform 210"/>
              <p:cNvSpPr>
                <a:spLocks/>
              </p:cNvSpPr>
              <p:nvPr/>
            </p:nvSpPr>
            <p:spPr bwMode="auto">
              <a:xfrm>
                <a:off x="3002" y="232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2" name="Freeform 211"/>
              <p:cNvSpPr>
                <a:spLocks/>
              </p:cNvSpPr>
              <p:nvPr/>
            </p:nvSpPr>
            <p:spPr bwMode="auto">
              <a:xfrm>
                <a:off x="3002" y="232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3" name="Freeform 212"/>
              <p:cNvSpPr>
                <a:spLocks/>
              </p:cNvSpPr>
              <p:nvPr/>
            </p:nvSpPr>
            <p:spPr bwMode="auto">
              <a:xfrm>
                <a:off x="3002" y="235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4" name="Freeform 213"/>
              <p:cNvSpPr>
                <a:spLocks/>
              </p:cNvSpPr>
              <p:nvPr/>
            </p:nvSpPr>
            <p:spPr bwMode="auto">
              <a:xfrm>
                <a:off x="2992" y="232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5" name="Freeform 214"/>
              <p:cNvSpPr>
                <a:spLocks/>
              </p:cNvSpPr>
              <p:nvPr/>
            </p:nvSpPr>
            <p:spPr bwMode="auto">
              <a:xfrm>
                <a:off x="2992" y="2322"/>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6" name="Freeform 215"/>
              <p:cNvSpPr>
                <a:spLocks/>
              </p:cNvSpPr>
              <p:nvPr/>
            </p:nvSpPr>
            <p:spPr bwMode="auto">
              <a:xfrm>
                <a:off x="2992" y="2352"/>
                <a:ext cx="6" cy="6"/>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7" name="Freeform 216"/>
              <p:cNvSpPr>
                <a:spLocks/>
              </p:cNvSpPr>
              <p:nvPr/>
            </p:nvSpPr>
            <p:spPr bwMode="auto">
              <a:xfrm>
                <a:off x="2982" y="2316"/>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8" name="Freeform 217"/>
              <p:cNvSpPr>
                <a:spLocks/>
              </p:cNvSpPr>
              <p:nvPr/>
            </p:nvSpPr>
            <p:spPr bwMode="auto">
              <a:xfrm>
                <a:off x="2982" y="2316"/>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99" name="Freeform 218"/>
              <p:cNvSpPr>
                <a:spLocks/>
              </p:cNvSpPr>
              <p:nvPr/>
            </p:nvSpPr>
            <p:spPr bwMode="auto">
              <a:xfrm>
                <a:off x="2982" y="2346"/>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0" name="Freeform 219"/>
              <p:cNvSpPr>
                <a:spLocks/>
              </p:cNvSpPr>
              <p:nvPr/>
            </p:nvSpPr>
            <p:spPr bwMode="auto">
              <a:xfrm>
                <a:off x="2970" y="231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1" name="Rectangle 220"/>
              <p:cNvSpPr>
                <a:spLocks noChangeArrowheads="1"/>
              </p:cNvSpPr>
              <p:nvPr/>
            </p:nvSpPr>
            <p:spPr bwMode="auto">
              <a:xfrm>
                <a:off x="2970" y="231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2" name="Freeform 221"/>
              <p:cNvSpPr>
                <a:spLocks/>
              </p:cNvSpPr>
              <p:nvPr/>
            </p:nvSpPr>
            <p:spPr bwMode="auto">
              <a:xfrm>
                <a:off x="2970" y="234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3" name="Freeform 222"/>
              <p:cNvSpPr>
                <a:spLocks/>
              </p:cNvSpPr>
              <p:nvPr/>
            </p:nvSpPr>
            <p:spPr bwMode="auto">
              <a:xfrm>
                <a:off x="2960" y="230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4" name="Freeform 223"/>
              <p:cNvSpPr>
                <a:spLocks/>
              </p:cNvSpPr>
              <p:nvPr/>
            </p:nvSpPr>
            <p:spPr bwMode="auto">
              <a:xfrm>
                <a:off x="2960" y="2302"/>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5" name="Freeform 224"/>
              <p:cNvSpPr>
                <a:spLocks/>
              </p:cNvSpPr>
              <p:nvPr/>
            </p:nvSpPr>
            <p:spPr bwMode="auto">
              <a:xfrm>
                <a:off x="2960" y="233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6" name="Freeform 225"/>
              <p:cNvSpPr>
                <a:spLocks/>
              </p:cNvSpPr>
              <p:nvPr/>
            </p:nvSpPr>
            <p:spPr bwMode="auto">
              <a:xfrm>
                <a:off x="2948" y="229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7" name="Freeform 226"/>
              <p:cNvSpPr>
                <a:spLocks/>
              </p:cNvSpPr>
              <p:nvPr/>
            </p:nvSpPr>
            <p:spPr bwMode="auto">
              <a:xfrm>
                <a:off x="2948" y="22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8" name="Freeform 227"/>
              <p:cNvSpPr>
                <a:spLocks/>
              </p:cNvSpPr>
              <p:nvPr/>
            </p:nvSpPr>
            <p:spPr bwMode="auto">
              <a:xfrm>
                <a:off x="2948" y="232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09" name="Freeform 228"/>
              <p:cNvSpPr>
                <a:spLocks/>
              </p:cNvSpPr>
              <p:nvPr/>
            </p:nvSpPr>
            <p:spPr bwMode="auto">
              <a:xfrm>
                <a:off x="2938" y="2290"/>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0" name="Freeform 229"/>
              <p:cNvSpPr>
                <a:spLocks/>
              </p:cNvSpPr>
              <p:nvPr/>
            </p:nvSpPr>
            <p:spPr bwMode="auto">
              <a:xfrm>
                <a:off x="2938" y="229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1" name="Freeform 230"/>
              <p:cNvSpPr>
                <a:spLocks/>
              </p:cNvSpPr>
              <p:nvPr/>
            </p:nvSpPr>
            <p:spPr bwMode="auto">
              <a:xfrm>
                <a:off x="2938" y="232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2" name="Freeform 231"/>
              <p:cNvSpPr>
                <a:spLocks/>
              </p:cNvSpPr>
              <p:nvPr/>
            </p:nvSpPr>
            <p:spPr bwMode="auto">
              <a:xfrm>
                <a:off x="2928" y="228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3" name="Freeform 232"/>
              <p:cNvSpPr>
                <a:spLocks/>
              </p:cNvSpPr>
              <p:nvPr/>
            </p:nvSpPr>
            <p:spPr bwMode="auto">
              <a:xfrm>
                <a:off x="2928" y="228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4" name="Freeform 233"/>
              <p:cNvSpPr>
                <a:spLocks/>
              </p:cNvSpPr>
              <p:nvPr/>
            </p:nvSpPr>
            <p:spPr bwMode="auto">
              <a:xfrm>
                <a:off x="2928" y="2314"/>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5" name="Freeform 234"/>
              <p:cNvSpPr>
                <a:spLocks/>
              </p:cNvSpPr>
              <p:nvPr/>
            </p:nvSpPr>
            <p:spPr bwMode="auto">
              <a:xfrm>
                <a:off x="2916" y="22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6" name="Freeform 235"/>
              <p:cNvSpPr>
                <a:spLocks/>
              </p:cNvSpPr>
              <p:nvPr/>
            </p:nvSpPr>
            <p:spPr bwMode="auto">
              <a:xfrm>
                <a:off x="2916" y="227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7" name="Freeform 236"/>
              <p:cNvSpPr>
                <a:spLocks/>
              </p:cNvSpPr>
              <p:nvPr/>
            </p:nvSpPr>
            <p:spPr bwMode="auto">
              <a:xfrm>
                <a:off x="2916" y="230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8" name="Freeform 237"/>
              <p:cNvSpPr>
                <a:spLocks/>
              </p:cNvSpPr>
              <p:nvPr/>
            </p:nvSpPr>
            <p:spPr bwMode="auto">
              <a:xfrm>
                <a:off x="2754" y="2180"/>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19" name="Freeform 238"/>
              <p:cNvSpPr>
                <a:spLocks/>
              </p:cNvSpPr>
              <p:nvPr/>
            </p:nvSpPr>
            <p:spPr bwMode="auto">
              <a:xfrm>
                <a:off x="2768" y="2190"/>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0" name="Freeform 239"/>
              <p:cNvSpPr>
                <a:spLocks/>
              </p:cNvSpPr>
              <p:nvPr/>
            </p:nvSpPr>
            <p:spPr bwMode="auto">
              <a:xfrm>
                <a:off x="2752" y="2182"/>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1" name="Freeform 240"/>
              <p:cNvSpPr>
                <a:spLocks/>
              </p:cNvSpPr>
              <p:nvPr/>
            </p:nvSpPr>
            <p:spPr bwMode="auto">
              <a:xfrm>
                <a:off x="2752" y="2184"/>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2" name="Freeform 241"/>
              <p:cNvSpPr>
                <a:spLocks/>
              </p:cNvSpPr>
              <p:nvPr/>
            </p:nvSpPr>
            <p:spPr bwMode="auto">
              <a:xfrm>
                <a:off x="3050" y="2086"/>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3" name="Freeform 242"/>
              <p:cNvSpPr>
                <a:spLocks/>
              </p:cNvSpPr>
              <p:nvPr/>
            </p:nvSpPr>
            <p:spPr bwMode="auto">
              <a:xfrm>
                <a:off x="2752" y="1914"/>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4" name="Freeform 243"/>
              <p:cNvSpPr>
                <a:spLocks/>
              </p:cNvSpPr>
              <p:nvPr/>
            </p:nvSpPr>
            <p:spPr bwMode="auto">
              <a:xfrm>
                <a:off x="2752" y="2112"/>
                <a:ext cx="298" cy="216"/>
              </a:xfrm>
              <a:custGeom>
                <a:avLst/>
                <a:gdLst>
                  <a:gd name="T0" fmla="*/ 298 w 298"/>
                  <a:gd name="T1" fmla="*/ 172 h 216"/>
                  <a:gd name="T2" fmla="*/ 298 w 298"/>
                  <a:gd name="T3" fmla="*/ 216 h 216"/>
                  <a:gd name="T4" fmla="*/ 0 w 298"/>
                  <a:gd name="T5" fmla="*/ 46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5" name="Freeform 244"/>
              <p:cNvSpPr>
                <a:spLocks/>
              </p:cNvSpPr>
              <p:nvPr/>
            </p:nvSpPr>
            <p:spPr bwMode="auto">
              <a:xfrm>
                <a:off x="2774" y="2132"/>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6" name="Freeform 245"/>
              <p:cNvSpPr>
                <a:spLocks/>
              </p:cNvSpPr>
              <p:nvPr/>
            </p:nvSpPr>
            <p:spPr bwMode="auto">
              <a:xfrm>
                <a:off x="2774" y="2132"/>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7" name="Freeform 246"/>
              <p:cNvSpPr>
                <a:spLocks/>
              </p:cNvSpPr>
              <p:nvPr/>
            </p:nvSpPr>
            <p:spPr bwMode="auto">
              <a:xfrm>
                <a:off x="2774" y="2146"/>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8" name="Freeform 247"/>
              <p:cNvSpPr>
                <a:spLocks/>
              </p:cNvSpPr>
              <p:nvPr/>
            </p:nvSpPr>
            <p:spPr bwMode="auto">
              <a:xfrm>
                <a:off x="3034" y="2284"/>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29" name="Freeform 248"/>
              <p:cNvSpPr>
                <a:spLocks/>
              </p:cNvSpPr>
              <p:nvPr/>
            </p:nvSpPr>
            <p:spPr bwMode="auto">
              <a:xfrm>
                <a:off x="3034" y="2284"/>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0" name="Freeform 249"/>
              <p:cNvSpPr>
                <a:spLocks/>
              </p:cNvSpPr>
              <p:nvPr/>
            </p:nvSpPr>
            <p:spPr bwMode="auto">
              <a:xfrm>
                <a:off x="3034" y="231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1" name="Freeform 250"/>
              <p:cNvSpPr>
                <a:spLocks/>
              </p:cNvSpPr>
              <p:nvPr/>
            </p:nvSpPr>
            <p:spPr bwMode="auto">
              <a:xfrm>
                <a:off x="3024" y="227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2" name="Freeform 251"/>
              <p:cNvSpPr>
                <a:spLocks/>
              </p:cNvSpPr>
              <p:nvPr/>
            </p:nvSpPr>
            <p:spPr bwMode="auto">
              <a:xfrm>
                <a:off x="3024" y="227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3" name="Freeform 252"/>
              <p:cNvSpPr>
                <a:spLocks/>
              </p:cNvSpPr>
              <p:nvPr/>
            </p:nvSpPr>
            <p:spPr bwMode="auto">
              <a:xfrm>
                <a:off x="3024" y="2308"/>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4" name="Freeform 253"/>
              <p:cNvSpPr>
                <a:spLocks/>
              </p:cNvSpPr>
              <p:nvPr/>
            </p:nvSpPr>
            <p:spPr bwMode="auto">
              <a:xfrm>
                <a:off x="3014" y="2272"/>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5" name="Rectangle 254"/>
              <p:cNvSpPr>
                <a:spLocks noChangeArrowheads="1"/>
              </p:cNvSpPr>
              <p:nvPr/>
            </p:nvSpPr>
            <p:spPr bwMode="auto">
              <a:xfrm>
                <a:off x="3014" y="227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6" name="Freeform 255"/>
              <p:cNvSpPr>
                <a:spLocks/>
              </p:cNvSpPr>
              <p:nvPr/>
            </p:nvSpPr>
            <p:spPr bwMode="auto">
              <a:xfrm>
                <a:off x="3014" y="23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7" name="Freeform 256"/>
              <p:cNvSpPr>
                <a:spLocks/>
              </p:cNvSpPr>
              <p:nvPr/>
            </p:nvSpPr>
            <p:spPr bwMode="auto">
              <a:xfrm>
                <a:off x="3002" y="226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8" name="Rectangle 257"/>
              <p:cNvSpPr>
                <a:spLocks noChangeArrowheads="1"/>
              </p:cNvSpPr>
              <p:nvPr/>
            </p:nvSpPr>
            <p:spPr bwMode="auto">
              <a:xfrm>
                <a:off x="3002" y="226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39" name="Freeform 258"/>
              <p:cNvSpPr>
                <a:spLocks/>
              </p:cNvSpPr>
              <p:nvPr/>
            </p:nvSpPr>
            <p:spPr bwMode="auto">
              <a:xfrm>
                <a:off x="3002" y="229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0" name="Freeform 259"/>
              <p:cNvSpPr>
                <a:spLocks/>
              </p:cNvSpPr>
              <p:nvPr/>
            </p:nvSpPr>
            <p:spPr bwMode="auto">
              <a:xfrm>
                <a:off x="2992" y="22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1" name="Freeform 260"/>
              <p:cNvSpPr>
                <a:spLocks/>
              </p:cNvSpPr>
              <p:nvPr/>
            </p:nvSpPr>
            <p:spPr bwMode="auto">
              <a:xfrm>
                <a:off x="2992" y="225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2" name="Freeform 261"/>
              <p:cNvSpPr>
                <a:spLocks/>
              </p:cNvSpPr>
              <p:nvPr/>
            </p:nvSpPr>
            <p:spPr bwMode="auto">
              <a:xfrm>
                <a:off x="2992" y="22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3" name="Freeform 262"/>
              <p:cNvSpPr>
                <a:spLocks/>
              </p:cNvSpPr>
              <p:nvPr/>
            </p:nvSpPr>
            <p:spPr bwMode="auto">
              <a:xfrm>
                <a:off x="2982" y="22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4" name="Freeform 263"/>
              <p:cNvSpPr>
                <a:spLocks/>
              </p:cNvSpPr>
              <p:nvPr/>
            </p:nvSpPr>
            <p:spPr bwMode="auto">
              <a:xfrm>
                <a:off x="2982" y="2252"/>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5" name="Freeform 264"/>
              <p:cNvSpPr>
                <a:spLocks/>
              </p:cNvSpPr>
              <p:nvPr/>
            </p:nvSpPr>
            <p:spPr bwMode="auto">
              <a:xfrm>
                <a:off x="2982" y="2282"/>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6" name="Freeform 265"/>
              <p:cNvSpPr>
                <a:spLocks/>
              </p:cNvSpPr>
              <p:nvPr/>
            </p:nvSpPr>
            <p:spPr bwMode="auto">
              <a:xfrm>
                <a:off x="2970" y="224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7" name="Freeform 266"/>
              <p:cNvSpPr>
                <a:spLocks/>
              </p:cNvSpPr>
              <p:nvPr/>
            </p:nvSpPr>
            <p:spPr bwMode="auto">
              <a:xfrm>
                <a:off x="2970" y="224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8" name="Freeform 267"/>
              <p:cNvSpPr>
                <a:spLocks/>
              </p:cNvSpPr>
              <p:nvPr/>
            </p:nvSpPr>
            <p:spPr bwMode="auto">
              <a:xfrm>
                <a:off x="2970" y="2276"/>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49" name="Freeform 268"/>
              <p:cNvSpPr>
                <a:spLocks/>
              </p:cNvSpPr>
              <p:nvPr/>
            </p:nvSpPr>
            <p:spPr bwMode="auto">
              <a:xfrm>
                <a:off x="2960" y="224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0" name="Freeform 269"/>
              <p:cNvSpPr>
                <a:spLocks/>
              </p:cNvSpPr>
              <p:nvPr/>
            </p:nvSpPr>
            <p:spPr bwMode="auto">
              <a:xfrm>
                <a:off x="2960" y="2240"/>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1" name="Freeform 270"/>
              <p:cNvSpPr>
                <a:spLocks/>
              </p:cNvSpPr>
              <p:nvPr/>
            </p:nvSpPr>
            <p:spPr bwMode="auto">
              <a:xfrm>
                <a:off x="2960" y="2270"/>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2" name="Freeform 271"/>
              <p:cNvSpPr>
                <a:spLocks/>
              </p:cNvSpPr>
              <p:nvPr/>
            </p:nvSpPr>
            <p:spPr bwMode="auto">
              <a:xfrm>
                <a:off x="2948" y="223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3" name="Freeform 272"/>
              <p:cNvSpPr>
                <a:spLocks/>
              </p:cNvSpPr>
              <p:nvPr/>
            </p:nvSpPr>
            <p:spPr bwMode="auto">
              <a:xfrm>
                <a:off x="2948" y="2234"/>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4" name="Freeform 273"/>
              <p:cNvSpPr>
                <a:spLocks/>
              </p:cNvSpPr>
              <p:nvPr/>
            </p:nvSpPr>
            <p:spPr bwMode="auto">
              <a:xfrm>
                <a:off x="2948" y="2264"/>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5" name="Freeform 274"/>
              <p:cNvSpPr>
                <a:spLocks/>
              </p:cNvSpPr>
              <p:nvPr/>
            </p:nvSpPr>
            <p:spPr bwMode="auto">
              <a:xfrm>
                <a:off x="2938" y="2228"/>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6" name="Freeform 275"/>
              <p:cNvSpPr>
                <a:spLocks/>
              </p:cNvSpPr>
              <p:nvPr/>
            </p:nvSpPr>
            <p:spPr bwMode="auto">
              <a:xfrm>
                <a:off x="2938" y="2228"/>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7" name="Freeform 276"/>
              <p:cNvSpPr>
                <a:spLocks/>
              </p:cNvSpPr>
              <p:nvPr/>
            </p:nvSpPr>
            <p:spPr bwMode="auto">
              <a:xfrm>
                <a:off x="2938" y="225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8" name="Freeform 277"/>
              <p:cNvSpPr>
                <a:spLocks/>
              </p:cNvSpPr>
              <p:nvPr/>
            </p:nvSpPr>
            <p:spPr bwMode="auto">
              <a:xfrm>
                <a:off x="2928" y="2222"/>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59" name="Rectangle 278"/>
              <p:cNvSpPr>
                <a:spLocks noChangeArrowheads="1"/>
              </p:cNvSpPr>
              <p:nvPr/>
            </p:nvSpPr>
            <p:spPr bwMode="auto">
              <a:xfrm>
                <a:off x="2928" y="222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0" name="Freeform 279"/>
              <p:cNvSpPr>
                <a:spLocks/>
              </p:cNvSpPr>
              <p:nvPr/>
            </p:nvSpPr>
            <p:spPr bwMode="auto">
              <a:xfrm>
                <a:off x="2928" y="2252"/>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1" name="Freeform 280"/>
              <p:cNvSpPr>
                <a:spLocks/>
              </p:cNvSpPr>
              <p:nvPr/>
            </p:nvSpPr>
            <p:spPr bwMode="auto">
              <a:xfrm>
                <a:off x="2916" y="2216"/>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2" name="Rectangle 281"/>
              <p:cNvSpPr>
                <a:spLocks noChangeArrowheads="1"/>
              </p:cNvSpPr>
              <p:nvPr/>
            </p:nvSpPr>
            <p:spPr bwMode="auto">
              <a:xfrm>
                <a:off x="2916" y="2216"/>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3" name="Freeform 282"/>
              <p:cNvSpPr>
                <a:spLocks/>
              </p:cNvSpPr>
              <p:nvPr/>
            </p:nvSpPr>
            <p:spPr bwMode="auto">
              <a:xfrm>
                <a:off x="2916" y="224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4" name="Freeform 283"/>
              <p:cNvSpPr>
                <a:spLocks/>
              </p:cNvSpPr>
              <p:nvPr/>
            </p:nvSpPr>
            <p:spPr bwMode="auto">
              <a:xfrm>
                <a:off x="2754" y="2118"/>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5" name="Freeform 284"/>
              <p:cNvSpPr>
                <a:spLocks/>
              </p:cNvSpPr>
              <p:nvPr/>
            </p:nvSpPr>
            <p:spPr bwMode="auto">
              <a:xfrm>
                <a:off x="2768" y="2128"/>
                <a:ext cx="2" cy="10"/>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6" name="Freeform 285"/>
              <p:cNvSpPr>
                <a:spLocks/>
              </p:cNvSpPr>
              <p:nvPr/>
            </p:nvSpPr>
            <p:spPr bwMode="auto">
              <a:xfrm>
                <a:off x="2752" y="2118"/>
                <a:ext cx="18" cy="12"/>
              </a:xfrm>
              <a:custGeom>
                <a:avLst/>
                <a:gdLst>
                  <a:gd name="T0" fmla="*/ 0 w 18"/>
                  <a:gd name="T1" fmla="*/ 2 h 12"/>
                  <a:gd name="T2" fmla="*/ 4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4"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7" name="Freeform 286"/>
              <p:cNvSpPr>
                <a:spLocks/>
              </p:cNvSpPr>
              <p:nvPr/>
            </p:nvSpPr>
            <p:spPr bwMode="auto">
              <a:xfrm>
                <a:off x="2752" y="2120"/>
                <a:ext cx="16" cy="18"/>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8" name="Freeform 287"/>
              <p:cNvSpPr>
                <a:spLocks/>
              </p:cNvSpPr>
              <p:nvPr/>
            </p:nvSpPr>
            <p:spPr bwMode="auto">
              <a:xfrm>
                <a:off x="3050" y="2024"/>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69" name="Freeform 288"/>
              <p:cNvSpPr>
                <a:spLocks/>
              </p:cNvSpPr>
              <p:nvPr/>
            </p:nvSpPr>
            <p:spPr bwMode="auto">
              <a:xfrm>
                <a:off x="2752" y="1852"/>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0" name="Freeform 289"/>
              <p:cNvSpPr>
                <a:spLocks/>
              </p:cNvSpPr>
              <p:nvPr/>
            </p:nvSpPr>
            <p:spPr bwMode="auto">
              <a:xfrm>
                <a:off x="2752" y="2050"/>
                <a:ext cx="298" cy="216"/>
              </a:xfrm>
              <a:custGeom>
                <a:avLst/>
                <a:gdLst>
                  <a:gd name="T0" fmla="*/ 298 w 298"/>
                  <a:gd name="T1" fmla="*/ 172 h 216"/>
                  <a:gd name="T2" fmla="*/ 298 w 298"/>
                  <a:gd name="T3" fmla="*/ 216 h 216"/>
                  <a:gd name="T4" fmla="*/ 0 w 298"/>
                  <a:gd name="T5" fmla="*/ 44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4"/>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1" name="Freeform 290"/>
              <p:cNvSpPr>
                <a:spLocks/>
              </p:cNvSpPr>
              <p:nvPr/>
            </p:nvSpPr>
            <p:spPr bwMode="auto">
              <a:xfrm>
                <a:off x="2774" y="2070"/>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2" name="Rectangle 291"/>
              <p:cNvSpPr>
                <a:spLocks noChangeArrowheads="1"/>
              </p:cNvSpPr>
              <p:nvPr/>
            </p:nvSpPr>
            <p:spPr bwMode="auto">
              <a:xfrm>
                <a:off x="2774" y="2070"/>
                <a:ext cx="2" cy="1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3" name="Freeform 292"/>
              <p:cNvSpPr>
                <a:spLocks/>
              </p:cNvSpPr>
              <p:nvPr/>
            </p:nvSpPr>
            <p:spPr bwMode="auto">
              <a:xfrm>
                <a:off x="2774" y="2084"/>
                <a:ext cx="98" cy="58"/>
              </a:xfrm>
              <a:custGeom>
                <a:avLst/>
                <a:gdLst>
                  <a:gd name="T0" fmla="*/ 98 w 98"/>
                  <a:gd name="T1" fmla="*/ 58 h 58"/>
                  <a:gd name="T2" fmla="*/ 98 w 98"/>
                  <a:gd name="T3" fmla="*/ 56 h 58"/>
                  <a:gd name="T4" fmla="*/ 2 w 98"/>
                  <a:gd name="T5" fmla="*/ 0 h 58"/>
                  <a:gd name="T6" fmla="*/ 0 w 98"/>
                  <a:gd name="T7" fmla="*/ 0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0"/>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4" name="Freeform 293"/>
              <p:cNvSpPr>
                <a:spLocks/>
              </p:cNvSpPr>
              <p:nvPr/>
            </p:nvSpPr>
            <p:spPr bwMode="auto">
              <a:xfrm>
                <a:off x="3034" y="2220"/>
                <a:ext cx="8" cy="36"/>
              </a:xfrm>
              <a:custGeom>
                <a:avLst/>
                <a:gdLst>
                  <a:gd name="T0" fmla="*/ 0 w 8"/>
                  <a:gd name="T1" fmla="*/ 32 h 36"/>
                  <a:gd name="T2" fmla="*/ 2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5" name="Freeform 294"/>
              <p:cNvSpPr>
                <a:spLocks/>
              </p:cNvSpPr>
              <p:nvPr/>
            </p:nvSpPr>
            <p:spPr bwMode="auto">
              <a:xfrm>
                <a:off x="3034" y="2220"/>
                <a:ext cx="2" cy="32"/>
              </a:xfrm>
              <a:custGeom>
                <a:avLst/>
                <a:gdLst>
                  <a:gd name="T0" fmla="*/ 0 w 2"/>
                  <a:gd name="T1" fmla="*/ 32 h 32"/>
                  <a:gd name="T2" fmla="*/ 2 w 2"/>
                  <a:gd name="T3" fmla="*/ 32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6" name="Freeform 295"/>
              <p:cNvSpPr>
                <a:spLocks/>
              </p:cNvSpPr>
              <p:nvPr/>
            </p:nvSpPr>
            <p:spPr bwMode="auto">
              <a:xfrm>
                <a:off x="3034" y="22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7" name="Freeform 296"/>
              <p:cNvSpPr>
                <a:spLocks/>
              </p:cNvSpPr>
              <p:nvPr/>
            </p:nvSpPr>
            <p:spPr bwMode="auto">
              <a:xfrm>
                <a:off x="3024" y="221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8" name="Freeform 297"/>
              <p:cNvSpPr>
                <a:spLocks/>
              </p:cNvSpPr>
              <p:nvPr/>
            </p:nvSpPr>
            <p:spPr bwMode="auto">
              <a:xfrm>
                <a:off x="3024" y="22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79" name="Freeform 298"/>
              <p:cNvSpPr>
                <a:spLocks/>
              </p:cNvSpPr>
              <p:nvPr/>
            </p:nvSpPr>
            <p:spPr bwMode="auto">
              <a:xfrm>
                <a:off x="3024" y="2246"/>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0" name="Freeform 299"/>
              <p:cNvSpPr>
                <a:spLocks/>
              </p:cNvSpPr>
              <p:nvPr/>
            </p:nvSpPr>
            <p:spPr bwMode="auto">
              <a:xfrm>
                <a:off x="3014" y="220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1" name="Freeform 300"/>
              <p:cNvSpPr>
                <a:spLocks/>
              </p:cNvSpPr>
              <p:nvPr/>
            </p:nvSpPr>
            <p:spPr bwMode="auto">
              <a:xfrm>
                <a:off x="3014" y="22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2" name="Freeform 301"/>
              <p:cNvSpPr>
                <a:spLocks/>
              </p:cNvSpPr>
              <p:nvPr/>
            </p:nvSpPr>
            <p:spPr bwMode="auto">
              <a:xfrm>
                <a:off x="3014" y="2238"/>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3" name="Freeform 302"/>
              <p:cNvSpPr>
                <a:spLocks/>
              </p:cNvSpPr>
              <p:nvPr/>
            </p:nvSpPr>
            <p:spPr bwMode="auto">
              <a:xfrm>
                <a:off x="3002" y="220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4" name="Freeform 303"/>
              <p:cNvSpPr>
                <a:spLocks/>
              </p:cNvSpPr>
              <p:nvPr/>
            </p:nvSpPr>
            <p:spPr bwMode="auto">
              <a:xfrm>
                <a:off x="3002" y="220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5" name="Freeform 304"/>
              <p:cNvSpPr>
                <a:spLocks/>
              </p:cNvSpPr>
              <p:nvPr/>
            </p:nvSpPr>
            <p:spPr bwMode="auto">
              <a:xfrm>
                <a:off x="3002" y="223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6" name="Freeform 305"/>
              <p:cNvSpPr>
                <a:spLocks/>
              </p:cNvSpPr>
              <p:nvPr/>
            </p:nvSpPr>
            <p:spPr bwMode="auto">
              <a:xfrm>
                <a:off x="2992" y="21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7" name="Freeform 306"/>
              <p:cNvSpPr>
                <a:spLocks/>
              </p:cNvSpPr>
              <p:nvPr/>
            </p:nvSpPr>
            <p:spPr bwMode="auto">
              <a:xfrm>
                <a:off x="2992" y="21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8" name="Freeform 307"/>
              <p:cNvSpPr>
                <a:spLocks/>
              </p:cNvSpPr>
              <p:nvPr/>
            </p:nvSpPr>
            <p:spPr bwMode="auto">
              <a:xfrm>
                <a:off x="2992" y="222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89" name="Freeform 308"/>
              <p:cNvSpPr>
                <a:spLocks/>
              </p:cNvSpPr>
              <p:nvPr/>
            </p:nvSpPr>
            <p:spPr bwMode="auto">
              <a:xfrm>
                <a:off x="2982" y="219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0" name="Freeform 309"/>
              <p:cNvSpPr>
                <a:spLocks/>
              </p:cNvSpPr>
              <p:nvPr/>
            </p:nvSpPr>
            <p:spPr bwMode="auto">
              <a:xfrm>
                <a:off x="2982" y="2190"/>
                <a:ext cx="2" cy="32"/>
              </a:xfrm>
              <a:custGeom>
                <a:avLst/>
                <a:gdLst>
                  <a:gd name="T0" fmla="*/ 0 w 2"/>
                  <a:gd name="T1" fmla="*/ 32 h 32"/>
                  <a:gd name="T2" fmla="*/ 0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1" name="Freeform 310"/>
              <p:cNvSpPr>
                <a:spLocks/>
              </p:cNvSpPr>
              <p:nvPr/>
            </p:nvSpPr>
            <p:spPr bwMode="auto">
              <a:xfrm>
                <a:off x="2982" y="2220"/>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2" name="Freeform 311"/>
              <p:cNvSpPr>
                <a:spLocks/>
              </p:cNvSpPr>
              <p:nvPr/>
            </p:nvSpPr>
            <p:spPr bwMode="auto">
              <a:xfrm>
                <a:off x="2970" y="2184"/>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3" name="Freeform 312"/>
              <p:cNvSpPr>
                <a:spLocks/>
              </p:cNvSpPr>
              <p:nvPr/>
            </p:nvSpPr>
            <p:spPr bwMode="auto">
              <a:xfrm>
                <a:off x="2970" y="2184"/>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4" name="Freeform 313"/>
              <p:cNvSpPr>
                <a:spLocks/>
              </p:cNvSpPr>
              <p:nvPr/>
            </p:nvSpPr>
            <p:spPr bwMode="auto">
              <a:xfrm>
                <a:off x="2970" y="2214"/>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5" name="Freeform 314"/>
              <p:cNvSpPr>
                <a:spLocks/>
              </p:cNvSpPr>
              <p:nvPr/>
            </p:nvSpPr>
            <p:spPr bwMode="auto">
              <a:xfrm>
                <a:off x="2960" y="2178"/>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6" name="Rectangle 315"/>
              <p:cNvSpPr>
                <a:spLocks noChangeArrowheads="1"/>
              </p:cNvSpPr>
              <p:nvPr/>
            </p:nvSpPr>
            <p:spPr bwMode="auto">
              <a:xfrm>
                <a:off x="2960" y="2178"/>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7" name="Freeform 316"/>
              <p:cNvSpPr>
                <a:spLocks/>
              </p:cNvSpPr>
              <p:nvPr/>
            </p:nvSpPr>
            <p:spPr bwMode="auto">
              <a:xfrm>
                <a:off x="2960" y="2208"/>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8" name="Freeform 317"/>
              <p:cNvSpPr>
                <a:spLocks/>
              </p:cNvSpPr>
              <p:nvPr/>
            </p:nvSpPr>
            <p:spPr bwMode="auto">
              <a:xfrm>
                <a:off x="2948" y="2172"/>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199" name="Rectangle 318"/>
              <p:cNvSpPr>
                <a:spLocks noChangeArrowheads="1"/>
              </p:cNvSpPr>
              <p:nvPr/>
            </p:nvSpPr>
            <p:spPr bwMode="auto">
              <a:xfrm>
                <a:off x="2948" y="2172"/>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0" name="Freeform 319"/>
              <p:cNvSpPr>
                <a:spLocks/>
              </p:cNvSpPr>
              <p:nvPr/>
            </p:nvSpPr>
            <p:spPr bwMode="auto">
              <a:xfrm>
                <a:off x="2948" y="220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1" name="Freeform 320"/>
              <p:cNvSpPr>
                <a:spLocks/>
              </p:cNvSpPr>
              <p:nvPr/>
            </p:nvSpPr>
            <p:spPr bwMode="auto">
              <a:xfrm>
                <a:off x="2938" y="2164"/>
                <a:ext cx="8" cy="36"/>
              </a:xfrm>
              <a:custGeom>
                <a:avLst/>
                <a:gdLst>
                  <a:gd name="T0" fmla="*/ 0 w 8"/>
                  <a:gd name="T1" fmla="*/ 32 h 36"/>
                  <a:gd name="T2" fmla="*/ 0 w 8"/>
                  <a:gd name="T3" fmla="*/ 0 h 36"/>
                  <a:gd name="T4" fmla="*/ 8 w 8"/>
                  <a:gd name="T5" fmla="*/ 6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2" name="Freeform 321"/>
              <p:cNvSpPr>
                <a:spLocks/>
              </p:cNvSpPr>
              <p:nvPr/>
            </p:nvSpPr>
            <p:spPr bwMode="auto">
              <a:xfrm>
                <a:off x="2938" y="216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3" name="Freeform 322"/>
              <p:cNvSpPr>
                <a:spLocks/>
              </p:cNvSpPr>
              <p:nvPr/>
            </p:nvSpPr>
            <p:spPr bwMode="auto">
              <a:xfrm>
                <a:off x="2938" y="219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4" name="Freeform 323"/>
              <p:cNvSpPr>
                <a:spLocks/>
              </p:cNvSpPr>
              <p:nvPr/>
            </p:nvSpPr>
            <p:spPr bwMode="auto">
              <a:xfrm>
                <a:off x="2928" y="2158"/>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5" name="Freeform 324"/>
              <p:cNvSpPr>
                <a:spLocks/>
              </p:cNvSpPr>
              <p:nvPr/>
            </p:nvSpPr>
            <p:spPr bwMode="auto">
              <a:xfrm>
                <a:off x="2928" y="2158"/>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6" name="Freeform 325"/>
              <p:cNvSpPr>
                <a:spLocks/>
              </p:cNvSpPr>
              <p:nvPr/>
            </p:nvSpPr>
            <p:spPr bwMode="auto">
              <a:xfrm>
                <a:off x="2928" y="2190"/>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7" name="Freeform 326"/>
              <p:cNvSpPr>
                <a:spLocks/>
              </p:cNvSpPr>
              <p:nvPr/>
            </p:nvSpPr>
            <p:spPr bwMode="auto">
              <a:xfrm>
                <a:off x="2916" y="21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8" name="Freeform 327"/>
              <p:cNvSpPr>
                <a:spLocks/>
              </p:cNvSpPr>
              <p:nvPr/>
            </p:nvSpPr>
            <p:spPr bwMode="auto">
              <a:xfrm>
                <a:off x="2916" y="21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09" name="Freeform 328"/>
              <p:cNvSpPr>
                <a:spLocks/>
              </p:cNvSpPr>
              <p:nvPr/>
            </p:nvSpPr>
            <p:spPr bwMode="auto">
              <a:xfrm>
                <a:off x="2916" y="21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0" name="Freeform 329"/>
              <p:cNvSpPr>
                <a:spLocks/>
              </p:cNvSpPr>
              <p:nvPr/>
            </p:nvSpPr>
            <p:spPr bwMode="auto">
              <a:xfrm>
                <a:off x="2754" y="2054"/>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1" name="Freeform 330"/>
              <p:cNvSpPr>
                <a:spLocks/>
              </p:cNvSpPr>
              <p:nvPr/>
            </p:nvSpPr>
            <p:spPr bwMode="auto">
              <a:xfrm>
                <a:off x="2768" y="2066"/>
                <a:ext cx="2" cy="10"/>
              </a:xfrm>
              <a:custGeom>
                <a:avLst/>
                <a:gdLst>
                  <a:gd name="T0" fmla="*/ 0 w 2"/>
                  <a:gd name="T1" fmla="*/ 0 h 10"/>
                  <a:gd name="T2" fmla="*/ 2 w 2"/>
                  <a:gd name="T3" fmla="*/ 0 h 10"/>
                  <a:gd name="T4" fmla="*/ 2 w 2"/>
                  <a:gd name="T5" fmla="*/ 8 h 10"/>
                  <a:gd name="T6" fmla="*/ 0 w 2"/>
                  <a:gd name="T7" fmla="*/ 10 h 10"/>
                  <a:gd name="T8" fmla="*/ 0 w 2"/>
                  <a:gd name="T9" fmla="*/ 0 h 10"/>
                </a:gdLst>
                <a:ahLst/>
                <a:cxnLst>
                  <a:cxn ang="0">
                    <a:pos x="T0" y="T1"/>
                  </a:cxn>
                  <a:cxn ang="0">
                    <a:pos x="T2" y="T3"/>
                  </a:cxn>
                  <a:cxn ang="0">
                    <a:pos x="T4" y="T5"/>
                  </a:cxn>
                  <a:cxn ang="0">
                    <a:pos x="T6" y="T7"/>
                  </a:cxn>
                  <a:cxn ang="0">
                    <a:pos x="T8" y="T9"/>
                  </a:cxn>
                </a:cxnLst>
                <a:rect l="0" t="0" r="r" b="b"/>
                <a:pathLst>
                  <a:path w="2" h="10">
                    <a:moveTo>
                      <a:pt x="0" y="0"/>
                    </a:moveTo>
                    <a:lnTo>
                      <a:pt x="2" y="0"/>
                    </a:lnTo>
                    <a:lnTo>
                      <a:pt x="2" y="8"/>
                    </a:lnTo>
                    <a:lnTo>
                      <a:pt x="0" y="10"/>
                    </a:lnTo>
                    <a:lnTo>
                      <a:pt x="0" y="0"/>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2" name="Freeform 331"/>
              <p:cNvSpPr>
                <a:spLocks/>
              </p:cNvSpPr>
              <p:nvPr/>
            </p:nvSpPr>
            <p:spPr bwMode="auto">
              <a:xfrm>
                <a:off x="2752" y="2056"/>
                <a:ext cx="18" cy="10"/>
              </a:xfrm>
              <a:custGeom>
                <a:avLst/>
                <a:gdLst>
                  <a:gd name="T0" fmla="*/ 0 w 18"/>
                  <a:gd name="T1" fmla="*/ 2 h 10"/>
                  <a:gd name="T2" fmla="*/ 4 w 18"/>
                  <a:gd name="T3" fmla="*/ 0 h 10"/>
                  <a:gd name="T4" fmla="*/ 18 w 18"/>
                  <a:gd name="T5" fmla="*/ 10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10"/>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3" name="Freeform 332"/>
              <p:cNvSpPr>
                <a:spLocks/>
              </p:cNvSpPr>
              <p:nvPr/>
            </p:nvSpPr>
            <p:spPr bwMode="auto">
              <a:xfrm>
                <a:off x="2752" y="2058"/>
                <a:ext cx="16" cy="18"/>
              </a:xfrm>
              <a:custGeom>
                <a:avLst/>
                <a:gdLst>
                  <a:gd name="T0" fmla="*/ 16 w 16"/>
                  <a:gd name="T1" fmla="*/ 8 h 18"/>
                  <a:gd name="T2" fmla="*/ 16 w 16"/>
                  <a:gd name="T3" fmla="*/ 18 h 18"/>
                  <a:gd name="T4" fmla="*/ 0 w 16"/>
                  <a:gd name="T5" fmla="*/ 10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10"/>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4" name="Freeform 333"/>
              <p:cNvSpPr>
                <a:spLocks/>
              </p:cNvSpPr>
              <p:nvPr/>
            </p:nvSpPr>
            <p:spPr bwMode="auto">
              <a:xfrm>
                <a:off x="3050" y="1962"/>
                <a:ext cx="338" cy="242"/>
              </a:xfrm>
              <a:custGeom>
                <a:avLst/>
                <a:gdLst>
                  <a:gd name="T0" fmla="*/ 0 w 338"/>
                  <a:gd name="T1" fmla="*/ 196 h 242"/>
                  <a:gd name="T2" fmla="*/ 338 w 338"/>
                  <a:gd name="T3" fmla="*/ 0 h 242"/>
                  <a:gd name="T4" fmla="*/ 338 w 338"/>
                  <a:gd name="T5" fmla="*/ 44 h 242"/>
                  <a:gd name="T6" fmla="*/ 0 w 338"/>
                  <a:gd name="T7" fmla="*/ 242 h 242"/>
                  <a:gd name="T8" fmla="*/ 0 w 338"/>
                  <a:gd name="T9" fmla="*/ 196 h 242"/>
                </a:gdLst>
                <a:ahLst/>
                <a:cxnLst>
                  <a:cxn ang="0">
                    <a:pos x="T0" y="T1"/>
                  </a:cxn>
                  <a:cxn ang="0">
                    <a:pos x="T2" y="T3"/>
                  </a:cxn>
                  <a:cxn ang="0">
                    <a:pos x="T4" y="T5"/>
                  </a:cxn>
                  <a:cxn ang="0">
                    <a:pos x="T6" y="T7"/>
                  </a:cxn>
                  <a:cxn ang="0">
                    <a:pos x="T8" y="T9"/>
                  </a:cxn>
                </a:cxnLst>
                <a:rect l="0" t="0" r="r" b="b"/>
                <a:pathLst>
                  <a:path w="338" h="242">
                    <a:moveTo>
                      <a:pt x="0" y="196"/>
                    </a:moveTo>
                    <a:lnTo>
                      <a:pt x="338" y="0"/>
                    </a:lnTo>
                    <a:lnTo>
                      <a:pt x="338" y="44"/>
                    </a:lnTo>
                    <a:lnTo>
                      <a:pt x="0" y="242"/>
                    </a:lnTo>
                    <a:lnTo>
                      <a:pt x="0"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5" name="Freeform 334"/>
              <p:cNvSpPr>
                <a:spLocks/>
              </p:cNvSpPr>
              <p:nvPr/>
            </p:nvSpPr>
            <p:spPr bwMode="auto">
              <a:xfrm>
                <a:off x="2752" y="1790"/>
                <a:ext cx="636" cy="368"/>
              </a:xfrm>
              <a:custGeom>
                <a:avLst/>
                <a:gdLst>
                  <a:gd name="T0" fmla="*/ 0 w 636"/>
                  <a:gd name="T1" fmla="*/ 196 h 368"/>
                  <a:gd name="T2" fmla="*/ 340 w 636"/>
                  <a:gd name="T3" fmla="*/ 0 h 368"/>
                  <a:gd name="T4" fmla="*/ 636 w 636"/>
                  <a:gd name="T5" fmla="*/ 172 h 368"/>
                  <a:gd name="T6" fmla="*/ 298 w 636"/>
                  <a:gd name="T7" fmla="*/ 368 h 368"/>
                  <a:gd name="T8" fmla="*/ 0 w 636"/>
                  <a:gd name="T9" fmla="*/ 196 h 368"/>
                </a:gdLst>
                <a:ahLst/>
                <a:cxnLst>
                  <a:cxn ang="0">
                    <a:pos x="T0" y="T1"/>
                  </a:cxn>
                  <a:cxn ang="0">
                    <a:pos x="T2" y="T3"/>
                  </a:cxn>
                  <a:cxn ang="0">
                    <a:pos x="T4" y="T5"/>
                  </a:cxn>
                  <a:cxn ang="0">
                    <a:pos x="T6" y="T7"/>
                  </a:cxn>
                  <a:cxn ang="0">
                    <a:pos x="T8" y="T9"/>
                  </a:cxn>
                </a:cxnLst>
                <a:rect l="0" t="0" r="r" b="b"/>
                <a:pathLst>
                  <a:path w="636" h="368">
                    <a:moveTo>
                      <a:pt x="0" y="196"/>
                    </a:moveTo>
                    <a:lnTo>
                      <a:pt x="340" y="0"/>
                    </a:lnTo>
                    <a:lnTo>
                      <a:pt x="636" y="172"/>
                    </a:lnTo>
                    <a:lnTo>
                      <a:pt x="298" y="368"/>
                    </a:lnTo>
                    <a:lnTo>
                      <a:pt x="0" y="19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6" name="Freeform 335"/>
              <p:cNvSpPr>
                <a:spLocks/>
              </p:cNvSpPr>
              <p:nvPr/>
            </p:nvSpPr>
            <p:spPr bwMode="auto">
              <a:xfrm>
                <a:off x="2752" y="1986"/>
                <a:ext cx="298" cy="218"/>
              </a:xfrm>
              <a:custGeom>
                <a:avLst/>
                <a:gdLst>
                  <a:gd name="T0" fmla="*/ 298 w 298"/>
                  <a:gd name="T1" fmla="*/ 172 h 218"/>
                  <a:gd name="T2" fmla="*/ 298 w 298"/>
                  <a:gd name="T3" fmla="*/ 218 h 218"/>
                  <a:gd name="T4" fmla="*/ 0 w 298"/>
                  <a:gd name="T5" fmla="*/ 46 h 218"/>
                  <a:gd name="T6" fmla="*/ 0 w 298"/>
                  <a:gd name="T7" fmla="*/ 0 h 218"/>
                  <a:gd name="T8" fmla="*/ 298 w 298"/>
                  <a:gd name="T9" fmla="*/ 172 h 218"/>
                </a:gdLst>
                <a:ahLst/>
                <a:cxnLst>
                  <a:cxn ang="0">
                    <a:pos x="T0" y="T1"/>
                  </a:cxn>
                  <a:cxn ang="0">
                    <a:pos x="T2" y="T3"/>
                  </a:cxn>
                  <a:cxn ang="0">
                    <a:pos x="T4" y="T5"/>
                  </a:cxn>
                  <a:cxn ang="0">
                    <a:pos x="T6" y="T7"/>
                  </a:cxn>
                  <a:cxn ang="0">
                    <a:pos x="T8" y="T9"/>
                  </a:cxn>
                </a:cxnLst>
                <a:rect l="0" t="0" r="r" b="b"/>
                <a:pathLst>
                  <a:path w="298" h="218">
                    <a:moveTo>
                      <a:pt x="298" y="172"/>
                    </a:moveTo>
                    <a:lnTo>
                      <a:pt x="298" y="218"/>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7" name="Freeform 336"/>
              <p:cNvSpPr>
                <a:spLocks/>
              </p:cNvSpPr>
              <p:nvPr/>
            </p:nvSpPr>
            <p:spPr bwMode="auto">
              <a:xfrm>
                <a:off x="2774" y="2008"/>
                <a:ext cx="98" cy="72"/>
              </a:xfrm>
              <a:custGeom>
                <a:avLst/>
                <a:gdLst>
                  <a:gd name="T0" fmla="*/ 0 w 98"/>
                  <a:gd name="T1" fmla="*/ 14 h 72"/>
                  <a:gd name="T2" fmla="*/ 0 w 98"/>
                  <a:gd name="T3" fmla="*/ 0 h 72"/>
                  <a:gd name="T4" fmla="*/ 98 w 98"/>
                  <a:gd name="T5" fmla="*/ 56 h 72"/>
                  <a:gd name="T6" fmla="*/ 98 w 98"/>
                  <a:gd name="T7" fmla="*/ 72 h 72"/>
                  <a:gd name="T8" fmla="*/ 0 w 98"/>
                  <a:gd name="T9" fmla="*/ 14 h 72"/>
                </a:gdLst>
                <a:ahLst/>
                <a:cxnLst>
                  <a:cxn ang="0">
                    <a:pos x="T0" y="T1"/>
                  </a:cxn>
                  <a:cxn ang="0">
                    <a:pos x="T2" y="T3"/>
                  </a:cxn>
                  <a:cxn ang="0">
                    <a:pos x="T4" y="T5"/>
                  </a:cxn>
                  <a:cxn ang="0">
                    <a:pos x="T6" y="T7"/>
                  </a:cxn>
                  <a:cxn ang="0">
                    <a:pos x="T8" y="T9"/>
                  </a:cxn>
                </a:cxnLst>
                <a:rect l="0" t="0" r="r" b="b"/>
                <a:pathLst>
                  <a:path w="98" h="72">
                    <a:moveTo>
                      <a:pt x="0" y="14"/>
                    </a:moveTo>
                    <a:lnTo>
                      <a:pt x="0" y="0"/>
                    </a:lnTo>
                    <a:lnTo>
                      <a:pt x="98" y="56"/>
                    </a:lnTo>
                    <a:lnTo>
                      <a:pt x="98" y="7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8" name="Freeform 337"/>
              <p:cNvSpPr>
                <a:spLocks/>
              </p:cNvSpPr>
              <p:nvPr/>
            </p:nvSpPr>
            <p:spPr bwMode="auto">
              <a:xfrm>
                <a:off x="2774" y="2008"/>
                <a:ext cx="2" cy="14"/>
              </a:xfrm>
              <a:custGeom>
                <a:avLst/>
                <a:gdLst>
                  <a:gd name="T0" fmla="*/ 0 w 2"/>
                  <a:gd name="T1" fmla="*/ 14 h 14"/>
                  <a:gd name="T2" fmla="*/ 2 w 2"/>
                  <a:gd name="T3" fmla="*/ 12 h 14"/>
                  <a:gd name="T4" fmla="*/ 2 w 2"/>
                  <a:gd name="T5" fmla="*/ 0 h 14"/>
                  <a:gd name="T6" fmla="*/ 0 w 2"/>
                  <a:gd name="T7" fmla="*/ 0 h 14"/>
                  <a:gd name="T8" fmla="*/ 0 w 2"/>
                  <a:gd name="T9" fmla="*/ 14 h 14"/>
                </a:gdLst>
                <a:ahLst/>
                <a:cxnLst>
                  <a:cxn ang="0">
                    <a:pos x="T0" y="T1"/>
                  </a:cxn>
                  <a:cxn ang="0">
                    <a:pos x="T2" y="T3"/>
                  </a:cxn>
                  <a:cxn ang="0">
                    <a:pos x="T4" y="T5"/>
                  </a:cxn>
                  <a:cxn ang="0">
                    <a:pos x="T6" y="T7"/>
                  </a:cxn>
                  <a:cxn ang="0">
                    <a:pos x="T8" y="T9"/>
                  </a:cxn>
                </a:cxnLst>
                <a:rect l="0" t="0" r="r" b="b"/>
                <a:pathLst>
                  <a:path w="2" h="14">
                    <a:moveTo>
                      <a:pt x="0" y="14"/>
                    </a:moveTo>
                    <a:lnTo>
                      <a:pt x="2" y="12"/>
                    </a:lnTo>
                    <a:lnTo>
                      <a:pt x="2" y="0"/>
                    </a:lnTo>
                    <a:lnTo>
                      <a:pt x="0" y="0"/>
                    </a:lnTo>
                    <a:lnTo>
                      <a:pt x="0" y="1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19" name="Freeform 338"/>
              <p:cNvSpPr>
                <a:spLocks/>
              </p:cNvSpPr>
              <p:nvPr/>
            </p:nvSpPr>
            <p:spPr bwMode="auto">
              <a:xfrm>
                <a:off x="2774" y="2020"/>
                <a:ext cx="98" cy="60"/>
              </a:xfrm>
              <a:custGeom>
                <a:avLst/>
                <a:gdLst>
                  <a:gd name="T0" fmla="*/ 98 w 98"/>
                  <a:gd name="T1" fmla="*/ 60 h 60"/>
                  <a:gd name="T2" fmla="*/ 98 w 98"/>
                  <a:gd name="T3" fmla="*/ 56 h 60"/>
                  <a:gd name="T4" fmla="*/ 2 w 98"/>
                  <a:gd name="T5" fmla="*/ 0 h 60"/>
                  <a:gd name="T6" fmla="*/ 0 w 98"/>
                  <a:gd name="T7" fmla="*/ 2 h 60"/>
                  <a:gd name="T8" fmla="*/ 98 w 98"/>
                  <a:gd name="T9" fmla="*/ 60 h 60"/>
                </a:gdLst>
                <a:ahLst/>
                <a:cxnLst>
                  <a:cxn ang="0">
                    <a:pos x="T0" y="T1"/>
                  </a:cxn>
                  <a:cxn ang="0">
                    <a:pos x="T2" y="T3"/>
                  </a:cxn>
                  <a:cxn ang="0">
                    <a:pos x="T4" y="T5"/>
                  </a:cxn>
                  <a:cxn ang="0">
                    <a:pos x="T6" y="T7"/>
                  </a:cxn>
                  <a:cxn ang="0">
                    <a:pos x="T8" y="T9"/>
                  </a:cxn>
                </a:cxnLst>
                <a:rect l="0" t="0" r="r" b="b"/>
                <a:pathLst>
                  <a:path w="98" h="60">
                    <a:moveTo>
                      <a:pt x="98" y="60"/>
                    </a:moveTo>
                    <a:lnTo>
                      <a:pt x="98" y="56"/>
                    </a:lnTo>
                    <a:lnTo>
                      <a:pt x="2" y="0"/>
                    </a:lnTo>
                    <a:lnTo>
                      <a:pt x="0" y="2"/>
                    </a:lnTo>
                    <a:lnTo>
                      <a:pt x="98" y="6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0" name="Freeform 339"/>
              <p:cNvSpPr>
                <a:spLocks/>
              </p:cNvSpPr>
              <p:nvPr/>
            </p:nvSpPr>
            <p:spPr bwMode="auto">
              <a:xfrm>
                <a:off x="3034" y="2158"/>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1" name="Freeform 340"/>
              <p:cNvSpPr>
                <a:spLocks/>
              </p:cNvSpPr>
              <p:nvPr/>
            </p:nvSpPr>
            <p:spPr bwMode="auto">
              <a:xfrm>
                <a:off x="3034" y="2158"/>
                <a:ext cx="2" cy="32"/>
              </a:xfrm>
              <a:custGeom>
                <a:avLst/>
                <a:gdLst>
                  <a:gd name="T0" fmla="*/ 0 w 2"/>
                  <a:gd name="T1" fmla="*/ 32 h 32"/>
                  <a:gd name="T2" fmla="*/ 2 w 2"/>
                  <a:gd name="T3" fmla="*/ 30 h 32"/>
                  <a:gd name="T4" fmla="*/ 2 w 2"/>
                  <a:gd name="T5" fmla="*/ 2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2" name="Freeform 341"/>
              <p:cNvSpPr>
                <a:spLocks/>
              </p:cNvSpPr>
              <p:nvPr/>
            </p:nvSpPr>
            <p:spPr bwMode="auto">
              <a:xfrm>
                <a:off x="3034" y="21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3" name="Freeform 342"/>
              <p:cNvSpPr>
                <a:spLocks/>
              </p:cNvSpPr>
              <p:nvPr/>
            </p:nvSpPr>
            <p:spPr bwMode="auto">
              <a:xfrm>
                <a:off x="3024" y="2152"/>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4" name="Freeform 343"/>
              <p:cNvSpPr>
                <a:spLocks/>
              </p:cNvSpPr>
              <p:nvPr/>
            </p:nvSpPr>
            <p:spPr bwMode="auto">
              <a:xfrm>
                <a:off x="3024" y="21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5" name="Freeform 344"/>
              <p:cNvSpPr>
                <a:spLocks/>
              </p:cNvSpPr>
              <p:nvPr/>
            </p:nvSpPr>
            <p:spPr bwMode="auto">
              <a:xfrm>
                <a:off x="3024" y="2182"/>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6" name="Freeform 345"/>
              <p:cNvSpPr>
                <a:spLocks/>
              </p:cNvSpPr>
              <p:nvPr/>
            </p:nvSpPr>
            <p:spPr bwMode="auto">
              <a:xfrm>
                <a:off x="3014" y="214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7" name="Freeform 346"/>
              <p:cNvSpPr>
                <a:spLocks/>
              </p:cNvSpPr>
              <p:nvPr/>
            </p:nvSpPr>
            <p:spPr bwMode="auto">
              <a:xfrm>
                <a:off x="3014" y="2146"/>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8" name="Freeform 347"/>
              <p:cNvSpPr>
                <a:spLocks/>
              </p:cNvSpPr>
              <p:nvPr/>
            </p:nvSpPr>
            <p:spPr bwMode="auto">
              <a:xfrm>
                <a:off x="3014" y="217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29" name="Freeform 348"/>
              <p:cNvSpPr>
                <a:spLocks/>
              </p:cNvSpPr>
              <p:nvPr/>
            </p:nvSpPr>
            <p:spPr bwMode="auto">
              <a:xfrm>
                <a:off x="3002" y="214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0" name="Freeform 349"/>
              <p:cNvSpPr>
                <a:spLocks/>
              </p:cNvSpPr>
              <p:nvPr/>
            </p:nvSpPr>
            <p:spPr bwMode="auto">
              <a:xfrm>
                <a:off x="3002" y="214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1" name="Freeform 350"/>
              <p:cNvSpPr>
                <a:spLocks/>
              </p:cNvSpPr>
              <p:nvPr/>
            </p:nvSpPr>
            <p:spPr bwMode="auto">
              <a:xfrm>
                <a:off x="3002" y="2170"/>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2" name="Freeform 351"/>
              <p:cNvSpPr>
                <a:spLocks/>
              </p:cNvSpPr>
              <p:nvPr/>
            </p:nvSpPr>
            <p:spPr bwMode="auto">
              <a:xfrm>
                <a:off x="2992" y="2134"/>
                <a:ext cx="6" cy="36"/>
              </a:xfrm>
              <a:custGeom>
                <a:avLst/>
                <a:gdLst>
                  <a:gd name="T0" fmla="*/ 0 w 6"/>
                  <a:gd name="T1" fmla="*/ 30 h 36"/>
                  <a:gd name="T2" fmla="*/ 0 w 6"/>
                  <a:gd name="T3" fmla="*/ 0 h 36"/>
                  <a:gd name="T4" fmla="*/ 6 w 6"/>
                  <a:gd name="T5" fmla="*/ 4 h 36"/>
                  <a:gd name="T6" fmla="*/ 6 w 6"/>
                  <a:gd name="T7" fmla="*/ 36 h 36"/>
                  <a:gd name="T8" fmla="*/ 0 w 6"/>
                  <a:gd name="T9" fmla="*/ 30 h 36"/>
                </a:gdLst>
                <a:ahLst/>
                <a:cxnLst>
                  <a:cxn ang="0">
                    <a:pos x="T0" y="T1"/>
                  </a:cxn>
                  <a:cxn ang="0">
                    <a:pos x="T2" y="T3"/>
                  </a:cxn>
                  <a:cxn ang="0">
                    <a:pos x="T4" y="T5"/>
                  </a:cxn>
                  <a:cxn ang="0">
                    <a:pos x="T6" y="T7"/>
                  </a:cxn>
                  <a:cxn ang="0">
                    <a:pos x="T8" y="T9"/>
                  </a:cxn>
                </a:cxnLst>
                <a:rect l="0" t="0" r="r" b="b"/>
                <a:pathLst>
                  <a:path w="6" h="36">
                    <a:moveTo>
                      <a:pt x="0" y="30"/>
                    </a:moveTo>
                    <a:lnTo>
                      <a:pt x="0" y="0"/>
                    </a:lnTo>
                    <a:lnTo>
                      <a:pt x="6" y="4"/>
                    </a:lnTo>
                    <a:lnTo>
                      <a:pt x="6" y="36"/>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3" name="Rectangle 352"/>
              <p:cNvSpPr>
                <a:spLocks noChangeArrowheads="1"/>
              </p:cNvSpPr>
              <p:nvPr/>
            </p:nvSpPr>
            <p:spPr bwMode="auto">
              <a:xfrm>
                <a:off x="2992" y="213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4" name="Freeform 353"/>
              <p:cNvSpPr>
                <a:spLocks/>
              </p:cNvSpPr>
              <p:nvPr/>
            </p:nvSpPr>
            <p:spPr bwMode="auto">
              <a:xfrm>
                <a:off x="2992" y="2164"/>
                <a:ext cx="6" cy="6"/>
              </a:xfrm>
              <a:custGeom>
                <a:avLst/>
                <a:gdLst>
                  <a:gd name="T0" fmla="*/ 6 w 6"/>
                  <a:gd name="T1" fmla="*/ 6 h 6"/>
                  <a:gd name="T2" fmla="*/ 6 w 6"/>
                  <a:gd name="T3" fmla="*/ 2 h 6"/>
                  <a:gd name="T4" fmla="*/ 2 w 6"/>
                  <a:gd name="T5" fmla="*/ 0 h 6"/>
                  <a:gd name="T6" fmla="*/ 0 w 6"/>
                  <a:gd name="T7" fmla="*/ 0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0"/>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5" name="Freeform 354"/>
              <p:cNvSpPr>
                <a:spLocks/>
              </p:cNvSpPr>
              <p:nvPr/>
            </p:nvSpPr>
            <p:spPr bwMode="auto">
              <a:xfrm>
                <a:off x="2982" y="2128"/>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6" name="Freeform 355"/>
              <p:cNvSpPr>
                <a:spLocks/>
              </p:cNvSpPr>
              <p:nvPr/>
            </p:nvSpPr>
            <p:spPr bwMode="auto">
              <a:xfrm>
                <a:off x="2982" y="2128"/>
                <a:ext cx="2" cy="30"/>
              </a:xfrm>
              <a:custGeom>
                <a:avLst/>
                <a:gdLst>
                  <a:gd name="T0" fmla="*/ 0 w 2"/>
                  <a:gd name="T1" fmla="*/ 30 h 30"/>
                  <a:gd name="T2" fmla="*/ 0 w 2"/>
                  <a:gd name="T3" fmla="*/ 30 h 30"/>
                  <a:gd name="T4" fmla="*/ 2 w 2"/>
                  <a:gd name="T5" fmla="*/ 0 h 30"/>
                  <a:gd name="T6" fmla="*/ 0 w 2"/>
                  <a:gd name="T7" fmla="*/ 0 h 30"/>
                  <a:gd name="T8" fmla="*/ 0 w 2"/>
                  <a:gd name="T9" fmla="*/ 30 h 30"/>
                </a:gdLst>
                <a:ahLst/>
                <a:cxnLst>
                  <a:cxn ang="0">
                    <a:pos x="T0" y="T1"/>
                  </a:cxn>
                  <a:cxn ang="0">
                    <a:pos x="T2" y="T3"/>
                  </a:cxn>
                  <a:cxn ang="0">
                    <a:pos x="T4" y="T5"/>
                  </a:cxn>
                  <a:cxn ang="0">
                    <a:pos x="T6" y="T7"/>
                  </a:cxn>
                  <a:cxn ang="0">
                    <a:pos x="T8" y="T9"/>
                  </a:cxn>
                </a:cxnLst>
                <a:rect l="0" t="0" r="r" b="b"/>
                <a:pathLst>
                  <a:path w="2" h="30">
                    <a:moveTo>
                      <a:pt x="0" y="30"/>
                    </a:moveTo>
                    <a:lnTo>
                      <a:pt x="0" y="30"/>
                    </a:lnTo>
                    <a:lnTo>
                      <a:pt x="2" y="0"/>
                    </a:lnTo>
                    <a:lnTo>
                      <a:pt x="0" y="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7" name="Freeform 356"/>
              <p:cNvSpPr>
                <a:spLocks/>
              </p:cNvSpPr>
              <p:nvPr/>
            </p:nvSpPr>
            <p:spPr bwMode="auto">
              <a:xfrm>
                <a:off x="2982" y="2158"/>
                <a:ext cx="6" cy="4"/>
              </a:xfrm>
              <a:custGeom>
                <a:avLst/>
                <a:gdLst>
                  <a:gd name="T0" fmla="*/ 6 w 6"/>
                  <a:gd name="T1" fmla="*/ 4 h 4"/>
                  <a:gd name="T2" fmla="*/ 6 w 6"/>
                  <a:gd name="T3" fmla="*/ 2 h 4"/>
                  <a:gd name="T4" fmla="*/ 0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0"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8" name="Freeform 357"/>
              <p:cNvSpPr>
                <a:spLocks/>
              </p:cNvSpPr>
              <p:nvPr/>
            </p:nvSpPr>
            <p:spPr bwMode="auto">
              <a:xfrm>
                <a:off x="2970" y="2120"/>
                <a:ext cx="8" cy="36"/>
              </a:xfrm>
              <a:custGeom>
                <a:avLst/>
                <a:gdLst>
                  <a:gd name="T0" fmla="*/ 0 w 8"/>
                  <a:gd name="T1" fmla="*/ 32 h 36"/>
                  <a:gd name="T2" fmla="*/ 0 w 8"/>
                  <a:gd name="T3" fmla="*/ 0 h 36"/>
                  <a:gd name="T4" fmla="*/ 8 w 8"/>
                  <a:gd name="T5" fmla="*/ 6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6"/>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39" name="Freeform 358"/>
              <p:cNvSpPr>
                <a:spLocks/>
              </p:cNvSpPr>
              <p:nvPr/>
            </p:nvSpPr>
            <p:spPr bwMode="auto">
              <a:xfrm>
                <a:off x="2970" y="212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0" name="Freeform 359"/>
              <p:cNvSpPr>
                <a:spLocks/>
              </p:cNvSpPr>
              <p:nvPr/>
            </p:nvSpPr>
            <p:spPr bwMode="auto">
              <a:xfrm>
                <a:off x="2970" y="2152"/>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1" name="Freeform 360"/>
              <p:cNvSpPr>
                <a:spLocks/>
              </p:cNvSpPr>
              <p:nvPr/>
            </p:nvSpPr>
            <p:spPr bwMode="auto">
              <a:xfrm>
                <a:off x="2960" y="211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2" name="Freeform 361"/>
              <p:cNvSpPr>
                <a:spLocks/>
              </p:cNvSpPr>
              <p:nvPr/>
            </p:nvSpPr>
            <p:spPr bwMode="auto">
              <a:xfrm>
                <a:off x="2960" y="2114"/>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3" name="Freeform 362"/>
              <p:cNvSpPr>
                <a:spLocks/>
              </p:cNvSpPr>
              <p:nvPr/>
            </p:nvSpPr>
            <p:spPr bwMode="auto">
              <a:xfrm>
                <a:off x="2960" y="2146"/>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4" name="Freeform 363"/>
              <p:cNvSpPr>
                <a:spLocks/>
              </p:cNvSpPr>
              <p:nvPr/>
            </p:nvSpPr>
            <p:spPr bwMode="auto">
              <a:xfrm>
                <a:off x="2948" y="210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5" name="Freeform 364"/>
              <p:cNvSpPr>
                <a:spLocks/>
              </p:cNvSpPr>
              <p:nvPr/>
            </p:nvSpPr>
            <p:spPr bwMode="auto">
              <a:xfrm>
                <a:off x="2948" y="210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6" name="Freeform 365"/>
              <p:cNvSpPr>
                <a:spLocks/>
              </p:cNvSpPr>
              <p:nvPr/>
            </p:nvSpPr>
            <p:spPr bwMode="auto">
              <a:xfrm>
                <a:off x="2948" y="213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7" name="Freeform 366"/>
              <p:cNvSpPr>
                <a:spLocks/>
              </p:cNvSpPr>
              <p:nvPr/>
            </p:nvSpPr>
            <p:spPr bwMode="auto">
              <a:xfrm>
                <a:off x="2938" y="2102"/>
                <a:ext cx="8" cy="36"/>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8" name="Freeform 367"/>
              <p:cNvSpPr>
                <a:spLocks/>
              </p:cNvSpPr>
              <p:nvPr/>
            </p:nvSpPr>
            <p:spPr bwMode="auto">
              <a:xfrm>
                <a:off x="2938" y="210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49" name="Freeform 368"/>
              <p:cNvSpPr>
                <a:spLocks/>
              </p:cNvSpPr>
              <p:nvPr/>
            </p:nvSpPr>
            <p:spPr bwMode="auto">
              <a:xfrm>
                <a:off x="2938" y="2132"/>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0" name="Freeform 369"/>
              <p:cNvSpPr>
                <a:spLocks/>
              </p:cNvSpPr>
              <p:nvPr/>
            </p:nvSpPr>
            <p:spPr bwMode="auto">
              <a:xfrm>
                <a:off x="2928" y="2096"/>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1" name="Freeform 370"/>
              <p:cNvSpPr>
                <a:spLocks/>
              </p:cNvSpPr>
              <p:nvPr/>
            </p:nvSpPr>
            <p:spPr bwMode="auto">
              <a:xfrm>
                <a:off x="2928" y="2096"/>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2" name="Freeform 371"/>
              <p:cNvSpPr>
                <a:spLocks/>
              </p:cNvSpPr>
              <p:nvPr/>
            </p:nvSpPr>
            <p:spPr bwMode="auto">
              <a:xfrm>
                <a:off x="2928" y="2126"/>
                <a:ext cx="6" cy="6"/>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3" name="Freeform 372"/>
              <p:cNvSpPr>
                <a:spLocks/>
              </p:cNvSpPr>
              <p:nvPr/>
            </p:nvSpPr>
            <p:spPr bwMode="auto">
              <a:xfrm>
                <a:off x="2916" y="2090"/>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4" name="Freeform 373"/>
              <p:cNvSpPr>
                <a:spLocks/>
              </p:cNvSpPr>
              <p:nvPr/>
            </p:nvSpPr>
            <p:spPr bwMode="auto">
              <a:xfrm>
                <a:off x="2916" y="2090"/>
                <a:ext cx="2" cy="32"/>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5" name="Freeform 374"/>
              <p:cNvSpPr>
                <a:spLocks/>
              </p:cNvSpPr>
              <p:nvPr/>
            </p:nvSpPr>
            <p:spPr bwMode="auto">
              <a:xfrm>
                <a:off x="2916" y="2120"/>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6" name="Freeform 375"/>
              <p:cNvSpPr>
                <a:spLocks/>
              </p:cNvSpPr>
              <p:nvPr/>
            </p:nvSpPr>
            <p:spPr bwMode="auto">
              <a:xfrm>
                <a:off x="2754" y="1992"/>
                <a:ext cx="18" cy="22"/>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7" name="Freeform 376"/>
              <p:cNvSpPr>
                <a:spLocks/>
              </p:cNvSpPr>
              <p:nvPr/>
            </p:nvSpPr>
            <p:spPr bwMode="auto">
              <a:xfrm>
                <a:off x="2768" y="2002"/>
                <a:ext cx="2" cy="12"/>
              </a:xfrm>
              <a:custGeom>
                <a:avLst/>
                <a:gdLst>
                  <a:gd name="T0" fmla="*/ 0 w 2"/>
                  <a:gd name="T1" fmla="*/ 2 h 12"/>
                  <a:gd name="T2" fmla="*/ 2 w 2"/>
                  <a:gd name="T3" fmla="*/ 0 h 12"/>
                  <a:gd name="T4" fmla="*/ 2 w 2"/>
                  <a:gd name="T5" fmla="*/ 10 h 12"/>
                  <a:gd name="T6" fmla="*/ 0 w 2"/>
                  <a:gd name="T7" fmla="*/ 12 h 12"/>
                  <a:gd name="T8" fmla="*/ 0 w 2"/>
                  <a:gd name="T9" fmla="*/ 2 h 12"/>
                </a:gdLst>
                <a:ahLst/>
                <a:cxnLst>
                  <a:cxn ang="0">
                    <a:pos x="T0" y="T1"/>
                  </a:cxn>
                  <a:cxn ang="0">
                    <a:pos x="T2" y="T3"/>
                  </a:cxn>
                  <a:cxn ang="0">
                    <a:pos x="T4" y="T5"/>
                  </a:cxn>
                  <a:cxn ang="0">
                    <a:pos x="T6" y="T7"/>
                  </a:cxn>
                  <a:cxn ang="0">
                    <a:pos x="T8" y="T9"/>
                  </a:cxn>
                </a:cxnLst>
                <a:rect l="0" t="0" r="r" b="b"/>
                <a:pathLst>
                  <a:path w="2" h="12">
                    <a:moveTo>
                      <a:pt x="0" y="2"/>
                    </a:moveTo>
                    <a:lnTo>
                      <a:pt x="2" y="0"/>
                    </a:lnTo>
                    <a:lnTo>
                      <a:pt x="2" y="10"/>
                    </a:lnTo>
                    <a:lnTo>
                      <a:pt x="0" y="12"/>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8" name="Freeform 377"/>
              <p:cNvSpPr>
                <a:spLocks/>
              </p:cNvSpPr>
              <p:nvPr/>
            </p:nvSpPr>
            <p:spPr bwMode="auto">
              <a:xfrm>
                <a:off x="2752" y="1994"/>
                <a:ext cx="18" cy="10"/>
              </a:xfrm>
              <a:custGeom>
                <a:avLst/>
                <a:gdLst>
                  <a:gd name="T0" fmla="*/ 0 w 18"/>
                  <a:gd name="T1" fmla="*/ 2 h 10"/>
                  <a:gd name="T2" fmla="*/ 4 w 18"/>
                  <a:gd name="T3" fmla="*/ 0 h 10"/>
                  <a:gd name="T4" fmla="*/ 18 w 18"/>
                  <a:gd name="T5" fmla="*/ 8 h 10"/>
                  <a:gd name="T6" fmla="*/ 16 w 18"/>
                  <a:gd name="T7" fmla="*/ 10 h 10"/>
                  <a:gd name="T8" fmla="*/ 0 w 18"/>
                  <a:gd name="T9" fmla="*/ 2 h 10"/>
                </a:gdLst>
                <a:ahLst/>
                <a:cxnLst>
                  <a:cxn ang="0">
                    <a:pos x="T0" y="T1"/>
                  </a:cxn>
                  <a:cxn ang="0">
                    <a:pos x="T2" y="T3"/>
                  </a:cxn>
                  <a:cxn ang="0">
                    <a:pos x="T4" y="T5"/>
                  </a:cxn>
                  <a:cxn ang="0">
                    <a:pos x="T6" y="T7"/>
                  </a:cxn>
                  <a:cxn ang="0">
                    <a:pos x="T8" y="T9"/>
                  </a:cxn>
                </a:cxnLst>
                <a:rect l="0" t="0" r="r" b="b"/>
                <a:pathLst>
                  <a:path w="18" h="10">
                    <a:moveTo>
                      <a:pt x="0" y="2"/>
                    </a:moveTo>
                    <a:lnTo>
                      <a:pt x="4" y="0"/>
                    </a:lnTo>
                    <a:lnTo>
                      <a:pt x="18" y="8"/>
                    </a:lnTo>
                    <a:lnTo>
                      <a:pt x="16" y="10"/>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59" name="Freeform 378"/>
              <p:cNvSpPr>
                <a:spLocks/>
              </p:cNvSpPr>
              <p:nvPr/>
            </p:nvSpPr>
            <p:spPr bwMode="auto">
              <a:xfrm>
                <a:off x="2752" y="1996"/>
                <a:ext cx="16" cy="18"/>
              </a:xfrm>
              <a:custGeom>
                <a:avLst/>
                <a:gdLst>
                  <a:gd name="T0" fmla="*/ 16 w 16"/>
                  <a:gd name="T1" fmla="*/ 8 h 18"/>
                  <a:gd name="T2" fmla="*/ 16 w 16"/>
                  <a:gd name="T3" fmla="*/ 18 h 18"/>
                  <a:gd name="T4" fmla="*/ 0 w 16"/>
                  <a:gd name="T5" fmla="*/ 8 h 18"/>
                  <a:gd name="T6" fmla="*/ 0 w 16"/>
                  <a:gd name="T7" fmla="*/ 0 h 18"/>
                  <a:gd name="T8" fmla="*/ 16 w 16"/>
                  <a:gd name="T9" fmla="*/ 8 h 18"/>
                </a:gdLst>
                <a:ahLst/>
                <a:cxnLst>
                  <a:cxn ang="0">
                    <a:pos x="T0" y="T1"/>
                  </a:cxn>
                  <a:cxn ang="0">
                    <a:pos x="T2" y="T3"/>
                  </a:cxn>
                  <a:cxn ang="0">
                    <a:pos x="T4" y="T5"/>
                  </a:cxn>
                  <a:cxn ang="0">
                    <a:pos x="T6" y="T7"/>
                  </a:cxn>
                  <a:cxn ang="0">
                    <a:pos x="T8" y="T9"/>
                  </a:cxn>
                </a:cxnLst>
                <a:rect l="0" t="0" r="r" b="b"/>
                <a:pathLst>
                  <a:path w="16" h="18">
                    <a:moveTo>
                      <a:pt x="16" y="8"/>
                    </a:moveTo>
                    <a:lnTo>
                      <a:pt x="16" y="18"/>
                    </a:lnTo>
                    <a:lnTo>
                      <a:pt x="0" y="8"/>
                    </a:lnTo>
                    <a:lnTo>
                      <a:pt x="0" y="0"/>
                    </a:lnTo>
                    <a:lnTo>
                      <a:pt x="16" y="8"/>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0" name="Freeform 379"/>
              <p:cNvSpPr>
                <a:spLocks/>
              </p:cNvSpPr>
              <p:nvPr/>
            </p:nvSpPr>
            <p:spPr bwMode="auto">
              <a:xfrm>
                <a:off x="3050" y="1898"/>
                <a:ext cx="338" cy="242"/>
              </a:xfrm>
              <a:custGeom>
                <a:avLst/>
                <a:gdLst>
                  <a:gd name="T0" fmla="*/ 0 w 338"/>
                  <a:gd name="T1" fmla="*/ 198 h 242"/>
                  <a:gd name="T2" fmla="*/ 338 w 338"/>
                  <a:gd name="T3" fmla="*/ 0 h 242"/>
                  <a:gd name="T4" fmla="*/ 338 w 338"/>
                  <a:gd name="T5" fmla="*/ 46 h 242"/>
                  <a:gd name="T6" fmla="*/ 0 w 338"/>
                  <a:gd name="T7" fmla="*/ 242 h 242"/>
                  <a:gd name="T8" fmla="*/ 0 w 338"/>
                  <a:gd name="T9" fmla="*/ 198 h 242"/>
                </a:gdLst>
                <a:ahLst/>
                <a:cxnLst>
                  <a:cxn ang="0">
                    <a:pos x="T0" y="T1"/>
                  </a:cxn>
                  <a:cxn ang="0">
                    <a:pos x="T2" y="T3"/>
                  </a:cxn>
                  <a:cxn ang="0">
                    <a:pos x="T4" y="T5"/>
                  </a:cxn>
                  <a:cxn ang="0">
                    <a:pos x="T6" y="T7"/>
                  </a:cxn>
                  <a:cxn ang="0">
                    <a:pos x="T8" y="T9"/>
                  </a:cxn>
                </a:cxnLst>
                <a:rect l="0" t="0" r="r" b="b"/>
                <a:pathLst>
                  <a:path w="338" h="242">
                    <a:moveTo>
                      <a:pt x="0" y="198"/>
                    </a:moveTo>
                    <a:lnTo>
                      <a:pt x="338" y="0"/>
                    </a:lnTo>
                    <a:lnTo>
                      <a:pt x="338" y="46"/>
                    </a:lnTo>
                    <a:lnTo>
                      <a:pt x="0" y="242"/>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1" name="Freeform 380"/>
              <p:cNvSpPr>
                <a:spLocks/>
              </p:cNvSpPr>
              <p:nvPr/>
            </p:nvSpPr>
            <p:spPr bwMode="auto">
              <a:xfrm>
                <a:off x="2752" y="1726"/>
                <a:ext cx="636" cy="370"/>
              </a:xfrm>
              <a:custGeom>
                <a:avLst/>
                <a:gdLst>
                  <a:gd name="T0" fmla="*/ 0 w 636"/>
                  <a:gd name="T1" fmla="*/ 198 h 370"/>
                  <a:gd name="T2" fmla="*/ 340 w 636"/>
                  <a:gd name="T3" fmla="*/ 0 h 370"/>
                  <a:gd name="T4" fmla="*/ 636 w 636"/>
                  <a:gd name="T5" fmla="*/ 172 h 370"/>
                  <a:gd name="T6" fmla="*/ 298 w 636"/>
                  <a:gd name="T7" fmla="*/ 370 h 370"/>
                  <a:gd name="T8" fmla="*/ 0 w 636"/>
                  <a:gd name="T9" fmla="*/ 198 h 370"/>
                </a:gdLst>
                <a:ahLst/>
                <a:cxnLst>
                  <a:cxn ang="0">
                    <a:pos x="T0" y="T1"/>
                  </a:cxn>
                  <a:cxn ang="0">
                    <a:pos x="T2" y="T3"/>
                  </a:cxn>
                  <a:cxn ang="0">
                    <a:pos x="T4" y="T5"/>
                  </a:cxn>
                  <a:cxn ang="0">
                    <a:pos x="T6" y="T7"/>
                  </a:cxn>
                  <a:cxn ang="0">
                    <a:pos x="T8" y="T9"/>
                  </a:cxn>
                </a:cxnLst>
                <a:rect l="0" t="0" r="r" b="b"/>
                <a:pathLst>
                  <a:path w="636" h="370">
                    <a:moveTo>
                      <a:pt x="0" y="198"/>
                    </a:moveTo>
                    <a:lnTo>
                      <a:pt x="340" y="0"/>
                    </a:lnTo>
                    <a:lnTo>
                      <a:pt x="636" y="172"/>
                    </a:lnTo>
                    <a:lnTo>
                      <a:pt x="298" y="370"/>
                    </a:lnTo>
                    <a:lnTo>
                      <a:pt x="0" y="19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2" name="Freeform 381"/>
              <p:cNvSpPr>
                <a:spLocks/>
              </p:cNvSpPr>
              <p:nvPr/>
            </p:nvSpPr>
            <p:spPr bwMode="auto">
              <a:xfrm>
                <a:off x="2752" y="1924"/>
                <a:ext cx="298" cy="216"/>
              </a:xfrm>
              <a:custGeom>
                <a:avLst/>
                <a:gdLst>
                  <a:gd name="T0" fmla="*/ 298 w 298"/>
                  <a:gd name="T1" fmla="*/ 172 h 216"/>
                  <a:gd name="T2" fmla="*/ 298 w 298"/>
                  <a:gd name="T3" fmla="*/ 216 h 216"/>
                  <a:gd name="T4" fmla="*/ 0 w 298"/>
                  <a:gd name="T5" fmla="*/ 46 h 216"/>
                  <a:gd name="T6" fmla="*/ 0 w 298"/>
                  <a:gd name="T7" fmla="*/ 0 h 216"/>
                  <a:gd name="T8" fmla="*/ 298 w 298"/>
                  <a:gd name="T9" fmla="*/ 172 h 216"/>
                </a:gdLst>
                <a:ahLst/>
                <a:cxnLst>
                  <a:cxn ang="0">
                    <a:pos x="T0" y="T1"/>
                  </a:cxn>
                  <a:cxn ang="0">
                    <a:pos x="T2" y="T3"/>
                  </a:cxn>
                  <a:cxn ang="0">
                    <a:pos x="T4" y="T5"/>
                  </a:cxn>
                  <a:cxn ang="0">
                    <a:pos x="T6" y="T7"/>
                  </a:cxn>
                  <a:cxn ang="0">
                    <a:pos x="T8" y="T9"/>
                  </a:cxn>
                </a:cxnLst>
                <a:rect l="0" t="0" r="r" b="b"/>
                <a:pathLst>
                  <a:path w="298" h="216">
                    <a:moveTo>
                      <a:pt x="298" y="172"/>
                    </a:moveTo>
                    <a:lnTo>
                      <a:pt x="298" y="216"/>
                    </a:lnTo>
                    <a:lnTo>
                      <a:pt x="0" y="46"/>
                    </a:lnTo>
                    <a:lnTo>
                      <a:pt x="0" y="0"/>
                    </a:lnTo>
                    <a:lnTo>
                      <a:pt x="298" y="17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3" name="Freeform 382"/>
              <p:cNvSpPr>
                <a:spLocks/>
              </p:cNvSpPr>
              <p:nvPr/>
            </p:nvSpPr>
            <p:spPr bwMode="auto">
              <a:xfrm>
                <a:off x="2774" y="1944"/>
                <a:ext cx="98" cy="72"/>
              </a:xfrm>
              <a:custGeom>
                <a:avLst/>
                <a:gdLst>
                  <a:gd name="T0" fmla="*/ 0 w 98"/>
                  <a:gd name="T1" fmla="*/ 16 h 72"/>
                  <a:gd name="T2" fmla="*/ 0 w 98"/>
                  <a:gd name="T3" fmla="*/ 0 h 72"/>
                  <a:gd name="T4" fmla="*/ 98 w 98"/>
                  <a:gd name="T5" fmla="*/ 58 h 72"/>
                  <a:gd name="T6" fmla="*/ 98 w 98"/>
                  <a:gd name="T7" fmla="*/ 72 h 72"/>
                  <a:gd name="T8" fmla="*/ 0 w 98"/>
                  <a:gd name="T9" fmla="*/ 16 h 72"/>
                </a:gdLst>
                <a:ahLst/>
                <a:cxnLst>
                  <a:cxn ang="0">
                    <a:pos x="T0" y="T1"/>
                  </a:cxn>
                  <a:cxn ang="0">
                    <a:pos x="T2" y="T3"/>
                  </a:cxn>
                  <a:cxn ang="0">
                    <a:pos x="T4" y="T5"/>
                  </a:cxn>
                  <a:cxn ang="0">
                    <a:pos x="T6" y="T7"/>
                  </a:cxn>
                  <a:cxn ang="0">
                    <a:pos x="T8" y="T9"/>
                  </a:cxn>
                </a:cxnLst>
                <a:rect l="0" t="0" r="r" b="b"/>
                <a:pathLst>
                  <a:path w="98" h="72">
                    <a:moveTo>
                      <a:pt x="0" y="16"/>
                    </a:moveTo>
                    <a:lnTo>
                      <a:pt x="0" y="0"/>
                    </a:lnTo>
                    <a:lnTo>
                      <a:pt x="98" y="58"/>
                    </a:lnTo>
                    <a:lnTo>
                      <a:pt x="98" y="7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4" name="Freeform 383"/>
              <p:cNvSpPr>
                <a:spLocks/>
              </p:cNvSpPr>
              <p:nvPr/>
            </p:nvSpPr>
            <p:spPr bwMode="auto">
              <a:xfrm>
                <a:off x="2774" y="1944"/>
                <a:ext cx="2" cy="16"/>
              </a:xfrm>
              <a:custGeom>
                <a:avLst/>
                <a:gdLst>
                  <a:gd name="T0" fmla="*/ 0 w 2"/>
                  <a:gd name="T1" fmla="*/ 16 h 16"/>
                  <a:gd name="T2" fmla="*/ 2 w 2"/>
                  <a:gd name="T3" fmla="*/ 14 h 16"/>
                  <a:gd name="T4" fmla="*/ 2 w 2"/>
                  <a:gd name="T5" fmla="*/ 2 h 16"/>
                  <a:gd name="T6" fmla="*/ 0 w 2"/>
                  <a:gd name="T7" fmla="*/ 0 h 16"/>
                  <a:gd name="T8" fmla="*/ 0 w 2"/>
                  <a:gd name="T9" fmla="*/ 16 h 16"/>
                </a:gdLst>
                <a:ahLst/>
                <a:cxnLst>
                  <a:cxn ang="0">
                    <a:pos x="T0" y="T1"/>
                  </a:cxn>
                  <a:cxn ang="0">
                    <a:pos x="T2" y="T3"/>
                  </a:cxn>
                  <a:cxn ang="0">
                    <a:pos x="T4" y="T5"/>
                  </a:cxn>
                  <a:cxn ang="0">
                    <a:pos x="T6" y="T7"/>
                  </a:cxn>
                  <a:cxn ang="0">
                    <a:pos x="T8" y="T9"/>
                  </a:cxn>
                </a:cxnLst>
                <a:rect l="0" t="0" r="r" b="b"/>
                <a:pathLst>
                  <a:path w="2" h="16">
                    <a:moveTo>
                      <a:pt x="0" y="16"/>
                    </a:moveTo>
                    <a:lnTo>
                      <a:pt x="2" y="14"/>
                    </a:lnTo>
                    <a:lnTo>
                      <a:pt x="2" y="2"/>
                    </a:lnTo>
                    <a:lnTo>
                      <a:pt x="0"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5" name="Freeform 384"/>
              <p:cNvSpPr>
                <a:spLocks/>
              </p:cNvSpPr>
              <p:nvPr/>
            </p:nvSpPr>
            <p:spPr bwMode="auto">
              <a:xfrm>
                <a:off x="2774" y="1958"/>
                <a:ext cx="98" cy="58"/>
              </a:xfrm>
              <a:custGeom>
                <a:avLst/>
                <a:gdLst>
                  <a:gd name="T0" fmla="*/ 98 w 98"/>
                  <a:gd name="T1" fmla="*/ 58 h 58"/>
                  <a:gd name="T2" fmla="*/ 98 w 98"/>
                  <a:gd name="T3" fmla="*/ 56 h 58"/>
                  <a:gd name="T4" fmla="*/ 2 w 98"/>
                  <a:gd name="T5" fmla="*/ 0 h 58"/>
                  <a:gd name="T6" fmla="*/ 0 w 98"/>
                  <a:gd name="T7" fmla="*/ 2 h 58"/>
                  <a:gd name="T8" fmla="*/ 98 w 98"/>
                  <a:gd name="T9" fmla="*/ 58 h 58"/>
                </a:gdLst>
                <a:ahLst/>
                <a:cxnLst>
                  <a:cxn ang="0">
                    <a:pos x="T0" y="T1"/>
                  </a:cxn>
                  <a:cxn ang="0">
                    <a:pos x="T2" y="T3"/>
                  </a:cxn>
                  <a:cxn ang="0">
                    <a:pos x="T4" y="T5"/>
                  </a:cxn>
                  <a:cxn ang="0">
                    <a:pos x="T6" y="T7"/>
                  </a:cxn>
                  <a:cxn ang="0">
                    <a:pos x="T8" y="T9"/>
                  </a:cxn>
                </a:cxnLst>
                <a:rect l="0" t="0" r="r" b="b"/>
                <a:pathLst>
                  <a:path w="98" h="58">
                    <a:moveTo>
                      <a:pt x="98" y="58"/>
                    </a:moveTo>
                    <a:lnTo>
                      <a:pt x="98" y="56"/>
                    </a:lnTo>
                    <a:lnTo>
                      <a:pt x="2" y="0"/>
                    </a:lnTo>
                    <a:lnTo>
                      <a:pt x="0" y="2"/>
                    </a:lnTo>
                    <a:lnTo>
                      <a:pt x="98" y="5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6" name="Freeform 385"/>
              <p:cNvSpPr>
                <a:spLocks/>
              </p:cNvSpPr>
              <p:nvPr/>
            </p:nvSpPr>
            <p:spPr bwMode="auto">
              <a:xfrm>
                <a:off x="3034" y="2096"/>
                <a:ext cx="8" cy="36"/>
              </a:xfrm>
              <a:custGeom>
                <a:avLst/>
                <a:gdLst>
                  <a:gd name="T0" fmla="*/ 0 w 8"/>
                  <a:gd name="T1" fmla="*/ 32 h 36"/>
                  <a:gd name="T2" fmla="*/ 2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2"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7" name="Freeform 386"/>
              <p:cNvSpPr>
                <a:spLocks/>
              </p:cNvSpPr>
              <p:nvPr/>
            </p:nvSpPr>
            <p:spPr bwMode="auto">
              <a:xfrm>
                <a:off x="3034" y="2096"/>
                <a:ext cx="2" cy="32"/>
              </a:xfrm>
              <a:custGeom>
                <a:avLst/>
                <a:gdLst>
                  <a:gd name="T0" fmla="*/ 0 w 2"/>
                  <a:gd name="T1" fmla="*/ 32 h 32"/>
                  <a:gd name="T2" fmla="*/ 2 w 2"/>
                  <a:gd name="T3" fmla="*/ 30 h 32"/>
                  <a:gd name="T4" fmla="*/ 2 w 2"/>
                  <a:gd name="T5" fmla="*/ 0 h 32"/>
                  <a:gd name="T6" fmla="*/ 2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2"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8" name="Freeform 387"/>
              <p:cNvSpPr>
                <a:spLocks/>
              </p:cNvSpPr>
              <p:nvPr/>
            </p:nvSpPr>
            <p:spPr bwMode="auto">
              <a:xfrm>
                <a:off x="3034" y="2126"/>
                <a:ext cx="8" cy="6"/>
              </a:xfrm>
              <a:custGeom>
                <a:avLst/>
                <a:gdLst>
                  <a:gd name="T0" fmla="*/ 8 w 8"/>
                  <a:gd name="T1" fmla="*/ 6 h 6"/>
                  <a:gd name="T2" fmla="*/ 8 w 8"/>
                  <a:gd name="T3" fmla="*/ 2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2"/>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69" name="Freeform 388"/>
              <p:cNvSpPr>
                <a:spLocks/>
              </p:cNvSpPr>
              <p:nvPr/>
            </p:nvSpPr>
            <p:spPr bwMode="auto">
              <a:xfrm>
                <a:off x="3024" y="2090"/>
                <a:ext cx="8" cy="34"/>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0" name="Rectangle 389"/>
              <p:cNvSpPr>
                <a:spLocks noChangeArrowheads="1"/>
              </p:cNvSpPr>
              <p:nvPr/>
            </p:nvSpPr>
            <p:spPr bwMode="auto">
              <a:xfrm>
                <a:off x="3024" y="2090"/>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1" name="Freeform 390"/>
              <p:cNvSpPr>
                <a:spLocks/>
              </p:cNvSpPr>
              <p:nvPr/>
            </p:nvSpPr>
            <p:spPr bwMode="auto">
              <a:xfrm>
                <a:off x="3024" y="2120"/>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2" name="Freeform 391"/>
              <p:cNvSpPr>
                <a:spLocks/>
              </p:cNvSpPr>
              <p:nvPr/>
            </p:nvSpPr>
            <p:spPr bwMode="auto">
              <a:xfrm>
                <a:off x="3014" y="2084"/>
                <a:ext cx="6" cy="34"/>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3" name="Rectangle 392"/>
              <p:cNvSpPr>
                <a:spLocks noChangeArrowheads="1"/>
              </p:cNvSpPr>
              <p:nvPr/>
            </p:nvSpPr>
            <p:spPr bwMode="auto">
              <a:xfrm>
                <a:off x="3014" y="2084"/>
                <a:ext cx="2" cy="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4" name="Freeform 393"/>
              <p:cNvSpPr>
                <a:spLocks/>
              </p:cNvSpPr>
              <p:nvPr/>
            </p:nvSpPr>
            <p:spPr bwMode="auto">
              <a:xfrm>
                <a:off x="3014" y="2114"/>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5" name="Freeform 394"/>
              <p:cNvSpPr>
                <a:spLocks/>
              </p:cNvSpPr>
              <p:nvPr/>
            </p:nvSpPr>
            <p:spPr bwMode="auto">
              <a:xfrm>
                <a:off x="3002" y="2076"/>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6" name="Freeform 395"/>
              <p:cNvSpPr>
                <a:spLocks/>
              </p:cNvSpPr>
              <p:nvPr/>
            </p:nvSpPr>
            <p:spPr bwMode="auto">
              <a:xfrm>
                <a:off x="3002" y="2076"/>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7" name="Freeform 396"/>
              <p:cNvSpPr>
                <a:spLocks/>
              </p:cNvSpPr>
              <p:nvPr/>
            </p:nvSpPr>
            <p:spPr bwMode="auto">
              <a:xfrm>
                <a:off x="3002" y="2108"/>
                <a:ext cx="8" cy="4"/>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8" name="Freeform 397"/>
              <p:cNvSpPr>
                <a:spLocks/>
              </p:cNvSpPr>
              <p:nvPr/>
            </p:nvSpPr>
            <p:spPr bwMode="auto">
              <a:xfrm>
                <a:off x="2992" y="2070"/>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79" name="Freeform 398"/>
              <p:cNvSpPr>
                <a:spLocks/>
              </p:cNvSpPr>
              <p:nvPr/>
            </p:nvSpPr>
            <p:spPr bwMode="auto">
              <a:xfrm>
                <a:off x="2992" y="2070"/>
                <a:ext cx="2" cy="32"/>
              </a:xfrm>
              <a:custGeom>
                <a:avLst/>
                <a:gdLst>
                  <a:gd name="T0" fmla="*/ 0 w 2"/>
                  <a:gd name="T1" fmla="*/ 32 h 32"/>
                  <a:gd name="T2" fmla="*/ 2 w 2"/>
                  <a:gd name="T3" fmla="*/ 32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2"/>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80" name="Freeform 399"/>
              <p:cNvSpPr>
                <a:spLocks/>
              </p:cNvSpPr>
              <p:nvPr/>
            </p:nvSpPr>
            <p:spPr bwMode="auto">
              <a:xfrm>
                <a:off x="2992" y="2102"/>
                <a:ext cx="6" cy="4"/>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81" name="Freeform 400"/>
              <p:cNvSpPr>
                <a:spLocks/>
              </p:cNvSpPr>
              <p:nvPr/>
            </p:nvSpPr>
            <p:spPr bwMode="auto">
              <a:xfrm>
                <a:off x="2982" y="2064"/>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82" name="Freeform 401"/>
              <p:cNvSpPr>
                <a:spLocks/>
              </p:cNvSpPr>
              <p:nvPr/>
            </p:nvSpPr>
            <p:spPr bwMode="auto">
              <a:xfrm>
                <a:off x="2982" y="2064"/>
                <a:ext cx="2" cy="32"/>
              </a:xfrm>
              <a:custGeom>
                <a:avLst/>
                <a:gdLst>
                  <a:gd name="T0" fmla="*/ 0 w 2"/>
                  <a:gd name="T1" fmla="*/ 32 h 32"/>
                  <a:gd name="T2" fmla="*/ 0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0"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83" name="Freeform 402"/>
              <p:cNvSpPr>
                <a:spLocks/>
              </p:cNvSpPr>
              <p:nvPr/>
            </p:nvSpPr>
            <p:spPr bwMode="auto">
              <a:xfrm>
                <a:off x="2982" y="2094"/>
                <a:ext cx="6" cy="6"/>
              </a:xfrm>
              <a:custGeom>
                <a:avLst/>
                <a:gdLst>
                  <a:gd name="T0" fmla="*/ 6 w 6"/>
                  <a:gd name="T1" fmla="*/ 6 h 6"/>
                  <a:gd name="T2" fmla="*/ 6 w 6"/>
                  <a:gd name="T3" fmla="*/ 4 h 6"/>
                  <a:gd name="T4" fmla="*/ 0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0"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84" name="Freeform 403"/>
              <p:cNvSpPr>
                <a:spLocks/>
              </p:cNvSpPr>
              <p:nvPr/>
            </p:nvSpPr>
            <p:spPr bwMode="auto">
              <a:xfrm>
                <a:off x="2970" y="2058"/>
                <a:ext cx="8" cy="36"/>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85" name="Freeform 404"/>
              <p:cNvSpPr>
                <a:spLocks/>
              </p:cNvSpPr>
              <p:nvPr/>
            </p:nvSpPr>
            <p:spPr bwMode="auto">
              <a:xfrm>
                <a:off x="2970" y="2058"/>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86" name="Freeform 405"/>
              <p:cNvSpPr>
                <a:spLocks/>
              </p:cNvSpPr>
              <p:nvPr/>
            </p:nvSpPr>
            <p:spPr bwMode="auto">
              <a:xfrm>
                <a:off x="2970" y="2088"/>
                <a:ext cx="8" cy="6"/>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87" name="Freeform 406"/>
              <p:cNvSpPr>
                <a:spLocks/>
              </p:cNvSpPr>
              <p:nvPr/>
            </p:nvSpPr>
            <p:spPr bwMode="auto">
              <a:xfrm>
                <a:off x="2960" y="2052"/>
                <a:ext cx="6" cy="36"/>
              </a:xfrm>
              <a:custGeom>
                <a:avLst/>
                <a:gdLst>
                  <a:gd name="T0" fmla="*/ 0 w 6"/>
                  <a:gd name="T1" fmla="*/ 32 h 36"/>
                  <a:gd name="T2" fmla="*/ 0 w 6"/>
                  <a:gd name="T3" fmla="*/ 0 h 36"/>
                  <a:gd name="T4" fmla="*/ 6 w 6"/>
                  <a:gd name="T5" fmla="*/ 4 h 36"/>
                  <a:gd name="T6" fmla="*/ 6 w 6"/>
                  <a:gd name="T7" fmla="*/ 36 h 36"/>
                  <a:gd name="T8" fmla="*/ 0 w 6"/>
                  <a:gd name="T9" fmla="*/ 32 h 36"/>
                </a:gdLst>
                <a:ahLst/>
                <a:cxnLst>
                  <a:cxn ang="0">
                    <a:pos x="T0" y="T1"/>
                  </a:cxn>
                  <a:cxn ang="0">
                    <a:pos x="T2" y="T3"/>
                  </a:cxn>
                  <a:cxn ang="0">
                    <a:pos x="T4" y="T5"/>
                  </a:cxn>
                  <a:cxn ang="0">
                    <a:pos x="T6" y="T7"/>
                  </a:cxn>
                  <a:cxn ang="0">
                    <a:pos x="T8" y="T9"/>
                  </a:cxn>
                </a:cxnLst>
                <a:rect l="0" t="0" r="r" b="b"/>
                <a:pathLst>
                  <a:path w="6" h="36">
                    <a:moveTo>
                      <a:pt x="0" y="32"/>
                    </a:moveTo>
                    <a:lnTo>
                      <a:pt x="0" y="0"/>
                    </a:lnTo>
                    <a:lnTo>
                      <a:pt x="6"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288" name="Freeform 407"/>
              <p:cNvSpPr>
                <a:spLocks/>
              </p:cNvSpPr>
              <p:nvPr/>
            </p:nvSpPr>
            <p:spPr bwMode="auto">
              <a:xfrm>
                <a:off x="2960" y="2052"/>
                <a:ext cx="2" cy="32"/>
              </a:xfrm>
              <a:custGeom>
                <a:avLst/>
                <a:gdLst>
                  <a:gd name="T0" fmla="*/ 0 w 2"/>
                  <a:gd name="T1" fmla="*/ 32 h 32"/>
                  <a:gd name="T2" fmla="*/ 2 w 2"/>
                  <a:gd name="T3" fmla="*/ 30 h 32"/>
                  <a:gd name="T4" fmla="*/ 2 w 2"/>
                  <a:gd name="T5" fmla="*/ 2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2"/>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sp>
          <p:nvSpPr>
            <p:cNvPr id="4062" name="Freeform 409"/>
            <p:cNvSpPr>
              <a:spLocks/>
            </p:cNvSpPr>
            <p:nvPr/>
          </p:nvSpPr>
          <p:spPr bwMode="auto">
            <a:xfrm>
              <a:off x="3045495" y="1937544"/>
              <a:ext cx="9525" cy="9525"/>
            </a:xfrm>
            <a:custGeom>
              <a:avLst/>
              <a:gdLst>
                <a:gd name="T0" fmla="*/ 6 w 6"/>
                <a:gd name="T1" fmla="*/ 6 h 6"/>
                <a:gd name="T2" fmla="*/ 6 w 6"/>
                <a:gd name="T3" fmla="*/ 4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4"/>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63" name="Freeform 410"/>
            <p:cNvSpPr>
              <a:spLocks/>
            </p:cNvSpPr>
            <p:nvPr/>
          </p:nvSpPr>
          <p:spPr bwMode="auto">
            <a:xfrm>
              <a:off x="3026445" y="1880394"/>
              <a:ext cx="12700" cy="57150"/>
            </a:xfrm>
            <a:custGeom>
              <a:avLst/>
              <a:gdLst>
                <a:gd name="T0" fmla="*/ 0 w 8"/>
                <a:gd name="T1" fmla="*/ 32 h 36"/>
                <a:gd name="T2" fmla="*/ 0 w 8"/>
                <a:gd name="T3" fmla="*/ 0 h 36"/>
                <a:gd name="T4" fmla="*/ 8 w 8"/>
                <a:gd name="T5" fmla="*/ 4 h 36"/>
                <a:gd name="T6" fmla="*/ 8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8"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64" name="Freeform 411"/>
            <p:cNvSpPr>
              <a:spLocks/>
            </p:cNvSpPr>
            <p:nvPr/>
          </p:nvSpPr>
          <p:spPr bwMode="auto">
            <a:xfrm>
              <a:off x="3026445" y="1880394"/>
              <a:ext cx="3175" cy="50800"/>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65" name="Freeform 412"/>
            <p:cNvSpPr>
              <a:spLocks/>
            </p:cNvSpPr>
            <p:nvPr/>
          </p:nvSpPr>
          <p:spPr bwMode="auto">
            <a:xfrm>
              <a:off x="3026445" y="1928019"/>
              <a:ext cx="12700" cy="9525"/>
            </a:xfrm>
            <a:custGeom>
              <a:avLst/>
              <a:gdLst>
                <a:gd name="T0" fmla="*/ 8 w 8"/>
                <a:gd name="T1" fmla="*/ 6 h 6"/>
                <a:gd name="T2" fmla="*/ 8 w 8"/>
                <a:gd name="T3" fmla="*/ 4 h 6"/>
                <a:gd name="T4" fmla="*/ 2 w 8"/>
                <a:gd name="T5" fmla="*/ 0 h 6"/>
                <a:gd name="T6" fmla="*/ 0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8" y="4"/>
                  </a:lnTo>
                  <a:lnTo>
                    <a:pt x="2" y="0"/>
                  </a:lnTo>
                  <a:lnTo>
                    <a:pt x="0" y="2"/>
                  </a:lnTo>
                  <a:lnTo>
                    <a:pt x="8"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66" name="Freeform 413"/>
            <p:cNvSpPr>
              <a:spLocks/>
            </p:cNvSpPr>
            <p:nvPr/>
          </p:nvSpPr>
          <p:spPr bwMode="auto">
            <a:xfrm>
              <a:off x="3010570" y="1870869"/>
              <a:ext cx="12700" cy="57150"/>
            </a:xfrm>
            <a:custGeom>
              <a:avLst/>
              <a:gdLst>
                <a:gd name="T0" fmla="*/ 0 w 8"/>
                <a:gd name="T1" fmla="*/ 32 h 36"/>
                <a:gd name="T2" fmla="*/ 0 w 8"/>
                <a:gd name="T3" fmla="*/ 0 h 36"/>
                <a:gd name="T4" fmla="*/ 8 w 8"/>
                <a:gd name="T5" fmla="*/ 4 h 36"/>
                <a:gd name="T6" fmla="*/ 6 w 8"/>
                <a:gd name="T7" fmla="*/ 36 h 36"/>
                <a:gd name="T8" fmla="*/ 0 w 8"/>
                <a:gd name="T9" fmla="*/ 32 h 36"/>
              </a:gdLst>
              <a:ahLst/>
              <a:cxnLst>
                <a:cxn ang="0">
                  <a:pos x="T0" y="T1"/>
                </a:cxn>
                <a:cxn ang="0">
                  <a:pos x="T2" y="T3"/>
                </a:cxn>
                <a:cxn ang="0">
                  <a:pos x="T4" y="T5"/>
                </a:cxn>
                <a:cxn ang="0">
                  <a:pos x="T6" y="T7"/>
                </a:cxn>
                <a:cxn ang="0">
                  <a:pos x="T8" y="T9"/>
                </a:cxn>
              </a:cxnLst>
              <a:rect l="0" t="0" r="r" b="b"/>
              <a:pathLst>
                <a:path w="8" h="36">
                  <a:moveTo>
                    <a:pt x="0" y="32"/>
                  </a:moveTo>
                  <a:lnTo>
                    <a:pt x="0" y="0"/>
                  </a:lnTo>
                  <a:lnTo>
                    <a:pt x="8" y="4"/>
                  </a:lnTo>
                  <a:lnTo>
                    <a:pt x="6" y="36"/>
                  </a:lnTo>
                  <a:lnTo>
                    <a:pt x="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67" name="Freeform 414"/>
            <p:cNvSpPr>
              <a:spLocks/>
            </p:cNvSpPr>
            <p:nvPr/>
          </p:nvSpPr>
          <p:spPr bwMode="auto">
            <a:xfrm>
              <a:off x="3010570" y="1870869"/>
              <a:ext cx="3175" cy="50800"/>
            </a:xfrm>
            <a:custGeom>
              <a:avLst/>
              <a:gdLst>
                <a:gd name="T0" fmla="*/ 0 w 2"/>
                <a:gd name="T1" fmla="*/ 32 h 32"/>
                <a:gd name="T2" fmla="*/ 2 w 2"/>
                <a:gd name="T3" fmla="*/ 30 h 32"/>
                <a:gd name="T4" fmla="*/ 2 w 2"/>
                <a:gd name="T5" fmla="*/ 0 h 32"/>
                <a:gd name="T6" fmla="*/ 0 w 2"/>
                <a:gd name="T7" fmla="*/ 0 h 32"/>
                <a:gd name="T8" fmla="*/ 0 w 2"/>
                <a:gd name="T9" fmla="*/ 32 h 32"/>
              </a:gdLst>
              <a:ahLst/>
              <a:cxnLst>
                <a:cxn ang="0">
                  <a:pos x="T0" y="T1"/>
                </a:cxn>
                <a:cxn ang="0">
                  <a:pos x="T2" y="T3"/>
                </a:cxn>
                <a:cxn ang="0">
                  <a:pos x="T4" y="T5"/>
                </a:cxn>
                <a:cxn ang="0">
                  <a:pos x="T6" y="T7"/>
                </a:cxn>
                <a:cxn ang="0">
                  <a:pos x="T8" y="T9"/>
                </a:cxn>
              </a:cxnLst>
              <a:rect l="0" t="0" r="r" b="b"/>
              <a:pathLst>
                <a:path w="2" h="32">
                  <a:moveTo>
                    <a:pt x="0" y="32"/>
                  </a:moveTo>
                  <a:lnTo>
                    <a:pt x="2" y="30"/>
                  </a:lnTo>
                  <a:lnTo>
                    <a:pt x="2" y="0"/>
                  </a:lnTo>
                  <a:lnTo>
                    <a:pt x="0" y="0"/>
                  </a:lnTo>
                  <a:lnTo>
                    <a:pt x="0"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68" name="Freeform 415"/>
            <p:cNvSpPr>
              <a:spLocks/>
            </p:cNvSpPr>
            <p:nvPr/>
          </p:nvSpPr>
          <p:spPr bwMode="auto">
            <a:xfrm>
              <a:off x="3010570" y="1918494"/>
              <a:ext cx="9525" cy="9525"/>
            </a:xfrm>
            <a:custGeom>
              <a:avLst/>
              <a:gdLst>
                <a:gd name="T0" fmla="*/ 6 w 6"/>
                <a:gd name="T1" fmla="*/ 6 h 6"/>
                <a:gd name="T2" fmla="*/ 6 w 6"/>
                <a:gd name="T3" fmla="*/ 2 h 6"/>
                <a:gd name="T4" fmla="*/ 2 w 6"/>
                <a:gd name="T5" fmla="*/ 0 h 6"/>
                <a:gd name="T6" fmla="*/ 0 w 6"/>
                <a:gd name="T7" fmla="*/ 2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6" y="2"/>
                  </a:lnTo>
                  <a:lnTo>
                    <a:pt x="2" y="0"/>
                  </a:lnTo>
                  <a:lnTo>
                    <a:pt x="0" y="2"/>
                  </a:lnTo>
                  <a:lnTo>
                    <a:pt x="6" y="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69" name="Freeform 416"/>
            <p:cNvSpPr>
              <a:spLocks/>
            </p:cNvSpPr>
            <p:nvPr/>
          </p:nvSpPr>
          <p:spPr bwMode="auto">
            <a:xfrm>
              <a:off x="2994695" y="1861344"/>
              <a:ext cx="9525" cy="53975"/>
            </a:xfrm>
            <a:custGeom>
              <a:avLst/>
              <a:gdLst>
                <a:gd name="T0" fmla="*/ 0 w 6"/>
                <a:gd name="T1" fmla="*/ 30 h 34"/>
                <a:gd name="T2" fmla="*/ 0 w 6"/>
                <a:gd name="T3" fmla="*/ 0 h 34"/>
                <a:gd name="T4" fmla="*/ 6 w 6"/>
                <a:gd name="T5" fmla="*/ 4 h 34"/>
                <a:gd name="T6" fmla="*/ 6 w 6"/>
                <a:gd name="T7" fmla="*/ 34 h 34"/>
                <a:gd name="T8" fmla="*/ 0 w 6"/>
                <a:gd name="T9" fmla="*/ 30 h 34"/>
              </a:gdLst>
              <a:ahLst/>
              <a:cxnLst>
                <a:cxn ang="0">
                  <a:pos x="T0" y="T1"/>
                </a:cxn>
                <a:cxn ang="0">
                  <a:pos x="T2" y="T3"/>
                </a:cxn>
                <a:cxn ang="0">
                  <a:pos x="T4" y="T5"/>
                </a:cxn>
                <a:cxn ang="0">
                  <a:pos x="T6" y="T7"/>
                </a:cxn>
                <a:cxn ang="0">
                  <a:pos x="T8" y="T9"/>
                </a:cxn>
              </a:cxnLst>
              <a:rect l="0" t="0" r="r" b="b"/>
              <a:pathLst>
                <a:path w="6" h="34">
                  <a:moveTo>
                    <a:pt x="0" y="30"/>
                  </a:moveTo>
                  <a:lnTo>
                    <a:pt x="0" y="0"/>
                  </a:lnTo>
                  <a:lnTo>
                    <a:pt x="6" y="4"/>
                  </a:lnTo>
                  <a:lnTo>
                    <a:pt x="6"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0" name="Rectangle 417"/>
            <p:cNvSpPr>
              <a:spLocks noChangeArrowheads="1"/>
            </p:cNvSpPr>
            <p:nvPr/>
          </p:nvSpPr>
          <p:spPr bwMode="auto">
            <a:xfrm>
              <a:off x="2994695" y="1861344"/>
              <a:ext cx="3175" cy="476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1" name="Freeform 418"/>
            <p:cNvSpPr>
              <a:spLocks/>
            </p:cNvSpPr>
            <p:nvPr/>
          </p:nvSpPr>
          <p:spPr bwMode="auto">
            <a:xfrm>
              <a:off x="2994695" y="1908969"/>
              <a:ext cx="9525" cy="6350"/>
            </a:xfrm>
            <a:custGeom>
              <a:avLst/>
              <a:gdLst>
                <a:gd name="T0" fmla="*/ 6 w 6"/>
                <a:gd name="T1" fmla="*/ 4 h 4"/>
                <a:gd name="T2" fmla="*/ 6 w 6"/>
                <a:gd name="T3" fmla="*/ 2 h 4"/>
                <a:gd name="T4" fmla="*/ 2 w 6"/>
                <a:gd name="T5" fmla="*/ 0 h 4"/>
                <a:gd name="T6" fmla="*/ 0 w 6"/>
                <a:gd name="T7" fmla="*/ 0 h 4"/>
                <a:gd name="T8" fmla="*/ 6 w 6"/>
                <a:gd name="T9" fmla="*/ 4 h 4"/>
              </a:gdLst>
              <a:ahLst/>
              <a:cxnLst>
                <a:cxn ang="0">
                  <a:pos x="T0" y="T1"/>
                </a:cxn>
                <a:cxn ang="0">
                  <a:pos x="T2" y="T3"/>
                </a:cxn>
                <a:cxn ang="0">
                  <a:pos x="T4" y="T5"/>
                </a:cxn>
                <a:cxn ang="0">
                  <a:pos x="T6" y="T7"/>
                </a:cxn>
                <a:cxn ang="0">
                  <a:pos x="T8" y="T9"/>
                </a:cxn>
              </a:cxnLst>
              <a:rect l="0" t="0" r="r" b="b"/>
              <a:pathLst>
                <a:path w="6" h="4">
                  <a:moveTo>
                    <a:pt x="6" y="4"/>
                  </a:moveTo>
                  <a:lnTo>
                    <a:pt x="6" y="2"/>
                  </a:lnTo>
                  <a:lnTo>
                    <a:pt x="2" y="0"/>
                  </a:lnTo>
                  <a:lnTo>
                    <a:pt x="0" y="0"/>
                  </a:lnTo>
                  <a:lnTo>
                    <a:pt x="6"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2" name="Freeform 419"/>
            <p:cNvSpPr>
              <a:spLocks/>
            </p:cNvSpPr>
            <p:nvPr/>
          </p:nvSpPr>
          <p:spPr bwMode="auto">
            <a:xfrm>
              <a:off x="2975645" y="1851819"/>
              <a:ext cx="12700" cy="53975"/>
            </a:xfrm>
            <a:custGeom>
              <a:avLst/>
              <a:gdLst>
                <a:gd name="T0" fmla="*/ 0 w 8"/>
                <a:gd name="T1" fmla="*/ 30 h 34"/>
                <a:gd name="T2" fmla="*/ 0 w 8"/>
                <a:gd name="T3" fmla="*/ 0 h 34"/>
                <a:gd name="T4" fmla="*/ 8 w 8"/>
                <a:gd name="T5" fmla="*/ 4 h 34"/>
                <a:gd name="T6" fmla="*/ 8 w 8"/>
                <a:gd name="T7" fmla="*/ 34 h 34"/>
                <a:gd name="T8" fmla="*/ 0 w 8"/>
                <a:gd name="T9" fmla="*/ 30 h 34"/>
              </a:gdLst>
              <a:ahLst/>
              <a:cxnLst>
                <a:cxn ang="0">
                  <a:pos x="T0" y="T1"/>
                </a:cxn>
                <a:cxn ang="0">
                  <a:pos x="T2" y="T3"/>
                </a:cxn>
                <a:cxn ang="0">
                  <a:pos x="T4" y="T5"/>
                </a:cxn>
                <a:cxn ang="0">
                  <a:pos x="T6" y="T7"/>
                </a:cxn>
                <a:cxn ang="0">
                  <a:pos x="T8" y="T9"/>
                </a:cxn>
              </a:cxnLst>
              <a:rect l="0" t="0" r="r" b="b"/>
              <a:pathLst>
                <a:path w="8" h="34">
                  <a:moveTo>
                    <a:pt x="0" y="30"/>
                  </a:moveTo>
                  <a:lnTo>
                    <a:pt x="0" y="0"/>
                  </a:lnTo>
                  <a:lnTo>
                    <a:pt x="8" y="4"/>
                  </a:lnTo>
                  <a:lnTo>
                    <a:pt x="8" y="34"/>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3" name="Rectangle 420"/>
            <p:cNvSpPr>
              <a:spLocks noChangeArrowheads="1"/>
            </p:cNvSpPr>
            <p:nvPr/>
          </p:nvSpPr>
          <p:spPr bwMode="auto">
            <a:xfrm>
              <a:off x="2975645" y="1851819"/>
              <a:ext cx="3175" cy="476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4" name="Freeform 421"/>
            <p:cNvSpPr>
              <a:spLocks/>
            </p:cNvSpPr>
            <p:nvPr/>
          </p:nvSpPr>
          <p:spPr bwMode="auto">
            <a:xfrm>
              <a:off x="2975645" y="1899444"/>
              <a:ext cx="12700" cy="6350"/>
            </a:xfrm>
            <a:custGeom>
              <a:avLst/>
              <a:gdLst>
                <a:gd name="T0" fmla="*/ 8 w 8"/>
                <a:gd name="T1" fmla="*/ 4 h 4"/>
                <a:gd name="T2" fmla="*/ 8 w 8"/>
                <a:gd name="T3" fmla="*/ 2 h 4"/>
                <a:gd name="T4" fmla="*/ 2 w 8"/>
                <a:gd name="T5" fmla="*/ 0 h 4"/>
                <a:gd name="T6" fmla="*/ 0 w 8"/>
                <a:gd name="T7" fmla="*/ 0 h 4"/>
                <a:gd name="T8" fmla="*/ 8 w 8"/>
                <a:gd name="T9" fmla="*/ 4 h 4"/>
              </a:gdLst>
              <a:ahLst/>
              <a:cxnLst>
                <a:cxn ang="0">
                  <a:pos x="T0" y="T1"/>
                </a:cxn>
                <a:cxn ang="0">
                  <a:pos x="T2" y="T3"/>
                </a:cxn>
                <a:cxn ang="0">
                  <a:pos x="T4" y="T5"/>
                </a:cxn>
                <a:cxn ang="0">
                  <a:pos x="T6" y="T7"/>
                </a:cxn>
                <a:cxn ang="0">
                  <a:pos x="T8" y="T9"/>
                </a:cxn>
              </a:cxnLst>
              <a:rect l="0" t="0" r="r" b="b"/>
              <a:pathLst>
                <a:path w="8" h="4">
                  <a:moveTo>
                    <a:pt x="8" y="4"/>
                  </a:moveTo>
                  <a:lnTo>
                    <a:pt x="8" y="2"/>
                  </a:lnTo>
                  <a:lnTo>
                    <a:pt x="2" y="0"/>
                  </a:lnTo>
                  <a:lnTo>
                    <a:pt x="0" y="0"/>
                  </a:lnTo>
                  <a:lnTo>
                    <a:pt x="8" y="4"/>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5" name="Freeform 422"/>
            <p:cNvSpPr>
              <a:spLocks/>
            </p:cNvSpPr>
            <p:nvPr/>
          </p:nvSpPr>
          <p:spPr bwMode="auto">
            <a:xfrm>
              <a:off x="2718470" y="1696244"/>
              <a:ext cx="28575" cy="34925"/>
            </a:xfrm>
            <a:custGeom>
              <a:avLst/>
              <a:gdLst>
                <a:gd name="T0" fmla="*/ 18 w 18"/>
                <a:gd name="T1" fmla="*/ 10 h 22"/>
                <a:gd name="T2" fmla="*/ 18 w 18"/>
                <a:gd name="T3" fmla="*/ 22 h 22"/>
                <a:gd name="T4" fmla="*/ 0 w 18"/>
                <a:gd name="T5" fmla="*/ 12 h 22"/>
                <a:gd name="T6" fmla="*/ 0 w 18"/>
                <a:gd name="T7" fmla="*/ 0 h 22"/>
                <a:gd name="T8" fmla="*/ 18 w 18"/>
                <a:gd name="T9" fmla="*/ 10 h 22"/>
              </a:gdLst>
              <a:ahLst/>
              <a:cxnLst>
                <a:cxn ang="0">
                  <a:pos x="T0" y="T1"/>
                </a:cxn>
                <a:cxn ang="0">
                  <a:pos x="T2" y="T3"/>
                </a:cxn>
                <a:cxn ang="0">
                  <a:pos x="T4" y="T5"/>
                </a:cxn>
                <a:cxn ang="0">
                  <a:pos x="T6" y="T7"/>
                </a:cxn>
                <a:cxn ang="0">
                  <a:pos x="T8" y="T9"/>
                </a:cxn>
              </a:cxnLst>
              <a:rect l="0" t="0" r="r" b="b"/>
              <a:pathLst>
                <a:path w="18" h="22">
                  <a:moveTo>
                    <a:pt x="18" y="10"/>
                  </a:moveTo>
                  <a:lnTo>
                    <a:pt x="18" y="22"/>
                  </a:lnTo>
                  <a:lnTo>
                    <a:pt x="0" y="12"/>
                  </a:lnTo>
                  <a:lnTo>
                    <a:pt x="0" y="0"/>
                  </a:lnTo>
                  <a:lnTo>
                    <a:pt x="1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6" name="Freeform 423"/>
            <p:cNvSpPr>
              <a:spLocks/>
            </p:cNvSpPr>
            <p:nvPr/>
          </p:nvSpPr>
          <p:spPr bwMode="auto">
            <a:xfrm>
              <a:off x="2740695" y="1712119"/>
              <a:ext cx="3175" cy="15875"/>
            </a:xfrm>
            <a:custGeom>
              <a:avLst/>
              <a:gdLst>
                <a:gd name="T0" fmla="*/ 0 w 2"/>
                <a:gd name="T1" fmla="*/ 2 h 10"/>
                <a:gd name="T2" fmla="*/ 2 w 2"/>
                <a:gd name="T3" fmla="*/ 0 h 10"/>
                <a:gd name="T4" fmla="*/ 2 w 2"/>
                <a:gd name="T5" fmla="*/ 10 h 10"/>
                <a:gd name="T6" fmla="*/ 0 w 2"/>
                <a:gd name="T7" fmla="*/ 10 h 10"/>
                <a:gd name="T8" fmla="*/ 0 w 2"/>
                <a:gd name="T9" fmla="*/ 2 h 10"/>
              </a:gdLst>
              <a:ahLst/>
              <a:cxnLst>
                <a:cxn ang="0">
                  <a:pos x="T0" y="T1"/>
                </a:cxn>
                <a:cxn ang="0">
                  <a:pos x="T2" y="T3"/>
                </a:cxn>
                <a:cxn ang="0">
                  <a:pos x="T4" y="T5"/>
                </a:cxn>
                <a:cxn ang="0">
                  <a:pos x="T6" y="T7"/>
                </a:cxn>
                <a:cxn ang="0">
                  <a:pos x="T8" y="T9"/>
                </a:cxn>
              </a:cxnLst>
              <a:rect l="0" t="0" r="r" b="b"/>
              <a:pathLst>
                <a:path w="2" h="10">
                  <a:moveTo>
                    <a:pt x="0" y="2"/>
                  </a:moveTo>
                  <a:lnTo>
                    <a:pt x="2" y="0"/>
                  </a:lnTo>
                  <a:lnTo>
                    <a:pt x="2" y="10"/>
                  </a:lnTo>
                  <a:lnTo>
                    <a:pt x="0" y="10"/>
                  </a:lnTo>
                  <a:lnTo>
                    <a:pt x="0" y="2"/>
                  </a:lnTo>
                  <a:close/>
                </a:path>
              </a:pathLst>
            </a:custGeom>
            <a:solidFill>
              <a:srgbClr val="725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7" name="Freeform 424"/>
            <p:cNvSpPr>
              <a:spLocks/>
            </p:cNvSpPr>
            <p:nvPr/>
          </p:nvSpPr>
          <p:spPr bwMode="auto">
            <a:xfrm>
              <a:off x="2715295" y="1696244"/>
              <a:ext cx="28575" cy="19050"/>
            </a:xfrm>
            <a:custGeom>
              <a:avLst/>
              <a:gdLst>
                <a:gd name="T0" fmla="*/ 0 w 18"/>
                <a:gd name="T1" fmla="*/ 2 h 12"/>
                <a:gd name="T2" fmla="*/ 4 w 18"/>
                <a:gd name="T3" fmla="*/ 0 h 12"/>
                <a:gd name="T4" fmla="*/ 18 w 18"/>
                <a:gd name="T5" fmla="*/ 10 h 12"/>
                <a:gd name="T6" fmla="*/ 16 w 18"/>
                <a:gd name="T7" fmla="*/ 12 h 12"/>
                <a:gd name="T8" fmla="*/ 0 w 18"/>
                <a:gd name="T9" fmla="*/ 2 h 12"/>
              </a:gdLst>
              <a:ahLst/>
              <a:cxnLst>
                <a:cxn ang="0">
                  <a:pos x="T0" y="T1"/>
                </a:cxn>
                <a:cxn ang="0">
                  <a:pos x="T2" y="T3"/>
                </a:cxn>
                <a:cxn ang="0">
                  <a:pos x="T4" y="T5"/>
                </a:cxn>
                <a:cxn ang="0">
                  <a:pos x="T6" y="T7"/>
                </a:cxn>
                <a:cxn ang="0">
                  <a:pos x="T8" y="T9"/>
                </a:cxn>
              </a:cxnLst>
              <a:rect l="0" t="0" r="r" b="b"/>
              <a:pathLst>
                <a:path w="18" h="12">
                  <a:moveTo>
                    <a:pt x="0" y="2"/>
                  </a:moveTo>
                  <a:lnTo>
                    <a:pt x="4" y="0"/>
                  </a:lnTo>
                  <a:lnTo>
                    <a:pt x="18" y="10"/>
                  </a:lnTo>
                  <a:lnTo>
                    <a:pt x="16" y="12"/>
                  </a:lnTo>
                  <a:lnTo>
                    <a:pt x="0" y="2"/>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8" name="Freeform 425"/>
            <p:cNvSpPr>
              <a:spLocks/>
            </p:cNvSpPr>
            <p:nvPr/>
          </p:nvSpPr>
          <p:spPr bwMode="auto">
            <a:xfrm>
              <a:off x="2715295" y="1699419"/>
              <a:ext cx="25400" cy="28575"/>
            </a:xfrm>
            <a:custGeom>
              <a:avLst/>
              <a:gdLst>
                <a:gd name="T0" fmla="*/ 16 w 16"/>
                <a:gd name="T1" fmla="*/ 10 h 18"/>
                <a:gd name="T2" fmla="*/ 16 w 16"/>
                <a:gd name="T3" fmla="*/ 18 h 18"/>
                <a:gd name="T4" fmla="*/ 0 w 16"/>
                <a:gd name="T5" fmla="*/ 10 h 18"/>
                <a:gd name="T6" fmla="*/ 0 w 16"/>
                <a:gd name="T7" fmla="*/ 0 h 18"/>
                <a:gd name="T8" fmla="*/ 16 w 16"/>
                <a:gd name="T9" fmla="*/ 10 h 18"/>
              </a:gdLst>
              <a:ahLst/>
              <a:cxnLst>
                <a:cxn ang="0">
                  <a:pos x="T0" y="T1"/>
                </a:cxn>
                <a:cxn ang="0">
                  <a:pos x="T2" y="T3"/>
                </a:cxn>
                <a:cxn ang="0">
                  <a:pos x="T4" y="T5"/>
                </a:cxn>
                <a:cxn ang="0">
                  <a:pos x="T6" y="T7"/>
                </a:cxn>
                <a:cxn ang="0">
                  <a:pos x="T8" y="T9"/>
                </a:cxn>
              </a:cxnLst>
              <a:rect l="0" t="0" r="r" b="b"/>
              <a:pathLst>
                <a:path w="16" h="18">
                  <a:moveTo>
                    <a:pt x="16" y="10"/>
                  </a:moveTo>
                  <a:lnTo>
                    <a:pt x="16" y="18"/>
                  </a:lnTo>
                  <a:lnTo>
                    <a:pt x="0" y="10"/>
                  </a:lnTo>
                  <a:lnTo>
                    <a:pt x="0" y="0"/>
                  </a:lnTo>
                  <a:lnTo>
                    <a:pt x="16" y="10"/>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79" name="Freeform 426"/>
            <p:cNvSpPr>
              <a:spLocks/>
            </p:cNvSpPr>
            <p:nvPr/>
          </p:nvSpPr>
          <p:spPr bwMode="auto">
            <a:xfrm>
              <a:off x="3159795" y="1483519"/>
              <a:ext cx="590550" cy="1479550"/>
            </a:xfrm>
            <a:custGeom>
              <a:avLst/>
              <a:gdLst>
                <a:gd name="T0" fmla="*/ 0 w 372"/>
                <a:gd name="T1" fmla="*/ 216 h 932"/>
                <a:gd name="T2" fmla="*/ 372 w 372"/>
                <a:gd name="T3" fmla="*/ 0 h 932"/>
                <a:gd name="T4" fmla="*/ 372 w 372"/>
                <a:gd name="T5" fmla="*/ 716 h 932"/>
                <a:gd name="T6" fmla="*/ 0 w 372"/>
                <a:gd name="T7" fmla="*/ 932 h 932"/>
                <a:gd name="T8" fmla="*/ 0 w 372"/>
                <a:gd name="T9" fmla="*/ 216 h 932"/>
              </a:gdLst>
              <a:ahLst/>
              <a:cxnLst>
                <a:cxn ang="0">
                  <a:pos x="T0" y="T1"/>
                </a:cxn>
                <a:cxn ang="0">
                  <a:pos x="T2" y="T3"/>
                </a:cxn>
                <a:cxn ang="0">
                  <a:pos x="T4" y="T5"/>
                </a:cxn>
                <a:cxn ang="0">
                  <a:pos x="T6" y="T7"/>
                </a:cxn>
                <a:cxn ang="0">
                  <a:pos x="T8" y="T9"/>
                </a:cxn>
              </a:cxnLst>
              <a:rect l="0" t="0" r="r" b="b"/>
              <a:pathLst>
                <a:path w="372" h="932">
                  <a:moveTo>
                    <a:pt x="0" y="216"/>
                  </a:moveTo>
                  <a:lnTo>
                    <a:pt x="372" y="0"/>
                  </a:lnTo>
                  <a:lnTo>
                    <a:pt x="372" y="716"/>
                  </a:lnTo>
                  <a:lnTo>
                    <a:pt x="0" y="932"/>
                  </a:lnTo>
                  <a:lnTo>
                    <a:pt x="0" y="216"/>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80" name="Freeform 427"/>
            <p:cNvSpPr>
              <a:spLocks/>
            </p:cNvSpPr>
            <p:nvPr/>
          </p:nvSpPr>
          <p:spPr bwMode="auto">
            <a:xfrm>
              <a:off x="3159795" y="1823244"/>
              <a:ext cx="6350" cy="1139825"/>
            </a:xfrm>
            <a:custGeom>
              <a:avLst/>
              <a:gdLst>
                <a:gd name="T0" fmla="*/ 0 w 4"/>
                <a:gd name="T1" fmla="*/ 2 h 718"/>
                <a:gd name="T2" fmla="*/ 4 w 4"/>
                <a:gd name="T3" fmla="*/ 0 h 718"/>
                <a:gd name="T4" fmla="*/ 4 w 4"/>
                <a:gd name="T5" fmla="*/ 716 h 718"/>
                <a:gd name="T6" fmla="*/ 0 w 4"/>
                <a:gd name="T7" fmla="*/ 718 h 718"/>
                <a:gd name="T8" fmla="*/ 0 w 4"/>
                <a:gd name="T9" fmla="*/ 2 h 718"/>
              </a:gdLst>
              <a:ahLst/>
              <a:cxnLst>
                <a:cxn ang="0">
                  <a:pos x="T0" y="T1"/>
                </a:cxn>
                <a:cxn ang="0">
                  <a:pos x="T2" y="T3"/>
                </a:cxn>
                <a:cxn ang="0">
                  <a:pos x="T4" y="T5"/>
                </a:cxn>
                <a:cxn ang="0">
                  <a:pos x="T6" y="T7"/>
                </a:cxn>
                <a:cxn ang="0">
                  <a:pos x="T8" y="T9"/>
                </a:cxn>
              </a:cxnLst>
              <a:rect l="0" t="0" r="r" b="b"/>
              <a:pathLst>
                <a:path w="4" h="718">
                  <a:moveTo>
                    <a:pt x="0" y="2"/>
                  </a:moveTo>
                  <a:lnTo>
                    <a:pt x="4" y="0"/>
                  </a:lnTo>
                  <a:lnTo>
                    <a:pt x="4" y="716"/>
                  </a:lnTo>
                  <a:lnTo>
                    <a:pt x="0" y="718"/>
                  </a:lnTo>
                  <a:lnTo>
                    <a:pt x="0" y="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81" name="Freeform 428"/>
            <p:cNvSpPr>
              <a:spLocks/>
            </p:cNvSpPr>
            <p:nvPr/>
          </p:nvSpPr>
          <p:spPr bwMode="auto">
            <a:xfrm>
              <a:off x="2696245" y="1613694"/>
              <a:ext cx="15875" cy="1016000"/>
            </a:xfrm>
            <a:custGeom>
              <a:avLst/>
              <a:gdLst>
                <a:gd name="T0" fmla="*/ 0 w 10"/>
                <a:gd name="T1" fmla="*/ 6 h 640"/>
                <a:gd name="T2" fmla="*/ 10 w 10"/>
                <a:gd name="T3" fmla="*/ 0 h 640"/>
                <a:gd name="T4" fmla="*/ 10 w 10"/>
                <a:gd name="T5" fmla="*/ 632 h 640"/>
                <a:gd name="T6" fmla="*/ 0 w 10"/>
                <a:gd name="T7" fmla="*/ 640 h 640"/>
                <a:gd name="T8" fmla="*/ 0 w 10"/>
                <a:gd name="T9" fmla="*/ 6 h 640"/>
              </a:gdLst>
              <a:ahLst/>
              <a:cxnLst>
                <a:cxn ang="0">
                  <a:pos x="T0" y="T1"/>
                </a:cxn>
                <a:cxn ang="0">
                  <a:pos x="T2" y="T3"/>
                </a:cxn>
                <a:cxn ang="0">
                  <a:pos x="T4" y="T5"/>
                </a:cxn>
                <a:cxn ang="0">
                  <a:pos x="T6" y="T7"/>
                </a:cxn>
                <a:cxn ang="0">
                  <a:pos x="T8" y="T9"/>
                </a:cxn>
              </a:cxnLst>
              <a:rect l="0" t="0" r="r" b="b"/>
              <a:pathLst>
                <a:path w="10" h="640">
                  <a:moveTo>
                    <a:pt x="0" y="6"/>
                  </a:moveTo>
                  <a:lnTo>
                    <a:pt x="10" y="0"/>
                  </a:lnTo>
                  <a:lnTo>
                    <a:pt x="10" y="632"/>
                  </a:lnTo>
                  <a:lnTo>
                    <a:pt x="0" y="64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82" name="Freeform 429"/>
            <p:cNvSpPr>
              <a:spLocks/>
            </p:cNvSpPr>
            <p:nvPr/>
          </p:nvSpPr>
          <p:spPr bwMode="auto">
            <a:xfrm>
              <a:off x="2610520" y="1166019"/>
              <a:ext cx="1139825" cy="660400"/>
            </a:xfrm>
            <a:custGeom>
              <a:avLst/>
              <a:gdLst>
                <a:gd name="T0" fmla="*/ 0 w 718"/>
                <a:gd name="T1" fmla="*/ 216 h 416"/>
                <a:gd name="T2" fmla="*/ 372 w 718"/>
                <a:gd name="T3" fmla="*/ 0 h 416"/>
                <a:gd name="T4" fmla="*/ 718 w 718"/>
                <a:gd name="T5" fmla="*/ 200 h 416"/>
                <a:gd name="T6" fmla="*/ 346 w 718"/>
                <a:gd name="T7" fmla="*/ 416 h 416"/>
                <a:gd name="T8" fmla="*/ 0 w 718"/>
                <a:gd name="T9" fmla="*/ 216 h 416"/>
              </a:gdLst>
              <a:ahLst/>
              <a:cxnLst>
                <a:cxn ang="0">
                  <a:pos x="T0" y="T1"/>
                </a:cxn>
                <a:cxn ang="0">
                  <a:pos x="T2" y="T3"/>
                </a:cxn>
                <a:cxn ang="0">
                  <a:pos x="T4" y="T5"/>
                </a:cxn>
                <a:cxn ang="0">
                  <a:pos x="T6" y="T7"/>
                </a:cxn>
                <a:cxn ang="0">
                  <a:pos x="T8" y="T9"/>
                </a:cxn>
              </a:cxnLst>
              <a:rect l="0" t="0" r="r" b="b"/>
              <a:pathLst>
                <a:path w="718" h="416">
                  <a:moveTo>
                    <a:pt x="0" y="216"/>
                  </a:moveTo>
                  <a:lnTo>
                    <a:pt x="372" y="0"/>
                  </a:lnTo>
                  <a:lnTo>
                    <a:pt x="718" y="200"/>
                  </a:lnTo>
                  <a:lnTo>
                    <a:pt x="346" y="416"/>
                  </a:lnTo>
                  <a:lnTo>
                    <a:pt x="0" y="216"/>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83" name="Freeform 430"/>
            <p:cNvSpPr>
              <a:spLocks/>
            </p:cNvSpPr>
            <p:nvPr/>
          </p:nvSpPr>
          <p:spPr bwMode="auto">
            <a:xfrm>
              <a:off x="2610520" y="1505744"/>
              <a:ext cx="555625" cy="320675"/>
            </a:xfrm>
            <a:custGeom>
              <a:avLst/>
              <a:gdLst>
                <a:gd name="T0" fmla="*/ 0 w 350"/>
                <a:gd name="T1" fmla="*/ 2 h 202"/>
                <a:gd name="T2" fmla="*/ 6 w 350"/>
                <a:gd name="T3" fmla="*/ 0 h 202"/>
                <a:gd name="T4" fmla="*/ 350 w 350"/>
                <a:gd name="T5" fmla="*/ 200 h 202"/>
                <a:gd name="T6" fmla="*/ 346 w 350"/>
                <a:gd name="T7" fmla="*/ 202 h 202"/>
                <a:gd name="T8" fmla="*/ 0 w 350"/>
                <a:gd name="T9" fmla="*/ 2 h 202"/>
              </a:gdLst>
              <a:ahLst/>
              <a:cxnLst>
                <a:cxn ang="0">
                  <a:pos x="T0" y="T1"/>
                </a:cxn>
                <a:cxn ang="0">
                  <a:pos x="T2" y="T3"/>
                </a:cxn>
                <a:cxn ang="0">
                  <a:pos x="T4" y="T5"/>
                </a:cxn>
                <a:cxn ang="0">
                  <a:pos x="T6" y="T7"/>
                </a:cxn>
                <a:cxn ang="0">
                  <a:pos x="T8" y="T9"/>
                </a:cxn>
              </a:cxnLst>
              <a:rect l="0" t="0" r="r" b="b"/>
              <a:pathLst>
                <a:path w="350" h="202">
                  <a:moveTo>
                    <a:pt x="0" y="2"/>
                  </a:moveTo>
                  <a:lnTo>
                    <a:pt x="6" y="0"/>
                  </a:lnTo>
                  <a:lnTo>
                    <a:pt x="350" y="200"/>
                  </a:lnTo>
                  <a:lnTo>
                    <a:pt x="346" y="20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84" name="Freeform 431"/>
            <p:cNvSpPr>
              <a:spLocks/>
            </p:cNvSpPr>
            <p:nvPr/>
          </p:nvSpPr>
          <p:spPr bwMode="auto">
            <a:xfrm>
              <a:off x="2696245" y="2616994"/>
              <a:ext cx="368300" cy="215900"/>
            </a:xfrm>
            <a:custGeom>
              <a:avLst/>
              <a:gdLst>
                <a:gd name="T0" fmla="*/ 0 w 232"/>
                <a:gd name="T1" fmla="*/ 8 h 136"/>
                <a:gd name="T2" fmla="*/ 10 w 232"/>
                <a:gd name="T3" fmla="*/ 0 h 136"/>
                <a:gd name="T4" fmla="*/ 232 w 232"/>
                <a:gd name="T5" fmla="*/ 130 h 136"/>
                <a:gd name="T6" fmla="*/ 222 w 232"/>
                <a:gd name="T7" fmla="*/ 136 h 136"/>
                <a:gd name="T8" fmla="*/ 0 w 232"/>
                <a:gd name="T9" fmla="*/ 8 h 136"/>
              </a:gdLst>
              <a:ahLst/>
              <a:cxnLst>
                <a:cxn ang="0">
                  <a:pos x="T0" y="T1"/>
                </a:cxn>
                <a:cxn ang="0">
                  <a:pos x="T2" y="T3"/>
                </a:cxn>
                <a:cxn ang="0">
                  <a:pos x="T4" y="T5"/>
                </a:cxn>
                <a:cxn ang="0">
                  <a:pos x="T6" y="T7"/>
                </a:cxn>
                <a:cxn ang="0">
                  <a:pos x="T8" y="T9"/>
                </a:cxn>
              </a:cxnLst>
              <a:rect l="0" t="0" r="r" b="b"/>
              <a:pathLst>
                <a:path w="232" h="136">
                  <a:moveTo>
                    <a:pt x="0" y="8"/>
                  </a:moveTo>
                  <a:lnTo>
                    <a:pt x="10" y="0"/>
                  </a:lnTo>
                  <a:lnTo>
                    <a:pt x="232" y="130"/>
                  </a:lnTo>
                  <a:lnTo>
                    <a:pt x="222" y="136"/>
                  </a:lnTo>
                  <a:lnTo>
                    <a:pt x="0" y="8"/>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85" name="Freeform 432"/>
            <p:cNvSpPr>
              <a:spLocks noEditPoints="1"/>
            </p:cNvSpPr>
            <p:nvPr/>
          </p:nvSpPr>
          <p:spPr bwMode="auto">
            <a:xfrm>
              <a:off x="2610520" y="1508919"/>
              <a:ext cx="549275" cy="1454150"/>
            </a:xfrm>
            <a:custGeom>
              <a:avLst/>
              <a:gdLst>
                <a:gd name="T0" fmla="*/ 0 w 346"/>
                <a:gd name="T1" fmla="*/ 0 h 916"/>
                <a:gd name="T2" fmla="*/ 0 w 346"/>
                <a:gd name="T3" fmla="*/ 716 h 916"/>
                <a:gd name="T4" fmla="*/ 346 w 346"/>
                <a:gd name="T5" fmla="*/ 916 h 916"/>
                <a:gd name="T6" fmla="*/ 346 w 346"/>
                <a:gd name="T7" fmla="*/ 200 h 916"/>
                <a:gd name="T8" fmla="*/ 0 w 346"/>
                <a:gd name="T9" fmla="*/ 0 h 916"/>
                <a:gd name="T10" fmla="*/ 276 w 346"/>
                <a:gd name="T11" fmla="*/ 834 h 916"/>
                <a:gd name="T12" fmla="*/ 54 w 346"/>
                <a:gd name="T13" fmla="*/ 706 h 916"/>
                <a:gd name="T14" fmla="*/ 54 w 346"/>
                <a:gd name="T15" fmla="*/ 72 h 916"/>
                <a:gd name="T16" fmla="*/ 276 w 346"/>
                <a:gd name="T17" fmla="*/ 200 h 916"/>
                <a:gd name="T18" fmla="*/ 276 w 346"/>
                <a:gd name="T19" fmla="*/ 834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916">
                  <a:moveTo>
                    <a:pt x="0" y="0"/>
                  </a:moveTo>
                  <a:lnTo>
                    <a:pt x="0" y="716"/>
                  </a:lnTo>
                  <a:lnTo>
                    <a:pt x="346" y="916"/>
                  </a:lnTo>
                  <a:lnTo>
                    <a:pt x="346" y="200"/>
                  </a:lnTo>
                  <a:lnTo>
                    <a:pt x="0" y="0"/>
                  </a:lnTo>
                  <a:close/>
                  <a:moveTo>
                    <a:pt x="276" y="834"/>
                  </a:moveTo>
                  <a:lnTo>
                    <a:pt x="54" y="706"/>
                  </a:lnTo>
                  <a:lnTo>
                    <a:pt x="54" y="72"/>
                  </a:lnTo>
                  <a:lnTo>
                    <a:pt x="276" y="200"/>
                  </a:lnTo>
                  <a:lnTo>
                    <a:pt x="276" y="8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86" name="Freeform 433"/>
            <p:cNvSpPr>
              <a:spLocks/>
            </p:cNvSpPr>
            <p:nvPr/>
          </p:nvSpPr>
          <p:spPr bwMode="auto">
            <a:xfrm>
              <a:off x="2816895" y="1645444"/>
              <a:ext cx="120650" cy="88900"/>
            </a:xfrm>
            <a:custGeom>
              <a:avLst/>
              <a:gdLst>
                <a:gd name="T0" fmla="*/ 76 w 76"/>
                <a:gd name="T1" fmla="*/ 44 h 56"/>
                <a:gd name="T2" fmla="*/ 76 w 76"/>
                <a:gd name="T3" fmla="*/ 56 h 56"/>
                <a:gd name="T4" fmla="*/ 0 w 76"/>
                <a:gd name="T5" fmla="*/ 12 h 56"/>
                <a:gd name="T6" fmla="*/ 0 w 76"/>
                <a:gd name="T7" fmla="*/ 0 h 56"/>
                <a:gd name="T8" fmla="*/ 76 w 76"/>
                <a:gd name="T9" fmla="*/ 44 h 56"/>
              </a:gdLst>
              <a:ahLst/>
              <a:cxnLst>
                <a:cxn ang="0">
                  <a:pos x="T0" y="T1"/>
                </a:cxn>
                <a:cxn ang="0">
                  <a:pos x="T2" y="T3"/>
                </a:cxn>
                <a:cxn ang="0">
                  <a:pos x="T4" y="T5"/>
                </a:cxn>
                <a:cxn ang="0">
                  <a:pos x="T6" y="T7"/>
                </a:cxn>
                <a:cxn ang="0">
                  <a:pos x="T8" y="T9"/>
                </a:cxn>
              </a:cxnLst>
              <a:rect l="0" t="0" r="r" b="b"/>
              <a:pathLst>
                <a:path w="76" h="56">
                  <a:moveTo>
                    <a:pt x="76" y="44"/>
                  </a:moveTo>
                  <a:lnTo>
                    <a:pt x="76" y="56"/>
                  </a:lnTo>
                  <a:lnTo>
                    <a:pt x="0" y="12"/>
                  </a:lnTo>
                  <a:lnTo>
                    <a:pt x="0" y="0"/>
                  </a:lnTo>
                  <a:lnTo>
                    <a:pt x="76" y="44"/>
                  </a:lnTo>
                  <a:close/>
                </a:path>
              </a:pathLst>
            </a:custGeom>
            <a:solidFill>
              <a:srgbClr val="E1B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87" name="Freeform 434"/>
            <p:cNvSpPr>
              <a:spLocks/>
            </p:cNvSpPr>
            <p:nvPr/>
          </p:nvSpPr>
          <p:spPr bwMode="auto">
            <a:xfrm>
              <a:off x="2816895" y="1642269"/>
              <a:ext cx="127000" cy="73025"/>
            </a:xfrm>
            <a:custGeom>
              <a:avLst/>
              <a:gdLst>
                <a:gd name="T0" fmla="*/ 0 w 80"/>
                <a:gd name="T1" fmla="*/ 2 h 46"/>
                <a:gd name="T2" fmla="*/ 4 w 80"/>
                <a:gd name="T3" fmla="*/ 0 h 46"/>
                <a:gd name="T4" fmla="*/ 80 w 80"/>
                <a:gd name="T5" fmla="*/ 44 h 46"/>
                <a:gd name="T6" fmla="*/ 76 w 80"/>
                <a:gd name="T7" fmla="*/ 46 h 46"/>
                <a:gd name="T8" fmla="*/ 0 w 80"/>
                <a:gd name="T9" fmla="*/ 2 h 46"/>
              </a:gdLst>
              <a:ahLst/>
              <a:cxnLst>
                <a:cxn ang="0">
                  <a:pos x="T0" y="T1"/>
                </a:cxn>
                <a:cxn ang="0">
                  <a:pos x="T2" y="T3"/>
                </a:cxn>
                <a:cxn ang="0">
                  <a:pos x="T4" y="T5"/>
                </a:cxn>
                <a:cxn ang="0">
                  <a:pos x="T6" y="T7"/>
                </a:cxn>
                <a:cxn ang="0">
                  <a:pos x="T8" y="T9"/>
                </a:cxn>
              </a:cxnLst>
              <a:rect l="0" t="0" r="r" b="b"/>
              <a:pathLst>
                <a:path w="80" h="46">
                  <a:moveTo>
                    <a:pt x="0" y="2"/>
                  </a:moveTo>
                  <a:lnTo>
                    <a:pt x="4" y="0"/>
                  </a:lnTo>
                  <a:lnTo>
                    <a:pt x="80" y="44"/>
                  </a:lnTo>
                  <a:lnTo>
                    <a:pt x="76" y="46"/>
                  </a:lnTo>
                  <a:lnTo>
                    <a:pt x="0" y="2"/>
                  </a:lnTo>
                  <a:close/>
                </a:path>
              </a:pathLst>
            </a:custGeom>
            <a:solidFill>
              <a:srgbClr val="FFD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sp>
          <p:nvSpPr>
            <p:cNvPr id="4088" name="Freeform 435"/>
            <p:cNvSpPr>
              <a:spLocks/>
            </p:cNvSpPr>
            <p:nvPr/>
          </p:nvSpPr>
          <p:spPr bwMode="auto">
            <a:xfrm>
              <a:off x="2937545" y="1712119"/>
              <a:ext cx="6350" cy="22225"/>
            </a:xfrm>
            <a:custGeom>
              <a:avLst/>
              <a:gdLst>
                <a:gd name="T0" fmla="*/ 0 w 4"/>
                <a:gd name="T1" fmla="*/ 2 h 14"/>
                <a:gd name="T2" fmla="*/ 4 w 4"/>
                <a:gd name="T3" fmla="*/ 0 h 14"/>
                <a:gd name="T4" fmla="*/ 4 w 4"/>
                <a:gd name="T5" fmla="*/ 12 h 14"/>
                <a:gd name="T6" fmla="*/ 0 w 4"/>
                <a:gd name="T7" fmla="*/ 14 h 14"/>
                <a:gd name="T8" fmla="*/ 0 w 4"/>
                <a:gd name="T9" fmla="*/ 2 h 14"/>
              </a:gdLst>
              <a:ahLst/>
              <a:cxnLst>
                <a:cxn ang="0">
                  <a:pos x="T0" y="T1"/>
                </a:cxn>
                <a:cxn ang="0">
                  <a:pos x="T2" y="T3"/>
                </a:cxn>
                <a:cxn ang="0">
                  <a:pos x="T4" y="T5"/>
                </a:cxn>
                <a:cxn ang="0">
                  <a:pos x="T6" y="T7"/>
                </a:cxn>
                <a:cxn ang="0">
                  <a:pos x="T8" y="T9"/>
                </a:cxn>
              </a:cxnLst>
              <a:rect l="0" t="0" r="r" b="b"/>
              <a:pathLst>
                <a:path w="4" h="14">
                  <a:moveTo>
                    <a:pt x="0" y="2"/>
                  </a:moveTo>
                  <a:lnTo>
                    <a:pt x="4" y="0"/>
                  </a:lnTo>
                  <a:lnTo>
                    <a:pt x="4" y="12"/>
                  </a:lnTo>
                  <a:lnTo>
                    <a:pt x="0" y="14"/>
                  </a:lnTo>
                  <a:lnTo>
                    <a:pt x="0" y="2"/>
                  </a:lnTo>
                  <a:close/>
                </a:path>
              </a:pathLst>
            </a:custGeom>
            <a:solidFill>
              <a:srgbClr val="B382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endParaRPr lang="ja-JP" altLang="en-US"/>
            </a:p>
          </p:txBody>
        </p:sp>
      </p:grpSp>
      <p:pic>
        <p:nvPicPr>
          <p:cNvPr id="4489" name="Picture 467" descr="C:\Users\Shoji\AppData\Local\Microsoft\Windows\Temporary Internet Files\Content.IE5\BC0G8ADK\MC900433050[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525587" y="2173950"/>
            <a:ext cx="914400" cy="785142"/>
          </a:xfrm>
          <a:prstGeom prst="rect">
            <a:avLst/>
          </a:prstGeom>
          <a:noFill/>
          <a:extLst>
            <a:ext uri="{909E8E84-426E-40dd-AFC4-6F175D3DCCD1}">
              <a14:hiddenFill xmlns:a14="http://schemas.microsoft.com/office/drawing/2010/main">
                <a:solidFill>
                  <a:srgbClr val="FFFFFF"/>
                </a:solidFill>
              </a14:hiddenFill>
            </a:ext>
          </a:extLst>
        </p:spPr>
      </p:pic>
      <p:sp>
        <p:nvSpPr>
          <p:cNvPr id="4924" name="テキスト ボックス 4923"/>
          <p:cNvSpPr txBox="1"/>
          <p:nvPr/>
        </p:nvSpPr>
        <p:spPr>
          <a:xfrm>
            <a:off x="763587" y="954750"/>
            <a:ext cx="1600200" cy="400110"/>
          </a:xfrm>
          <a:prstGeom prst="rect">
            <a:avLst/>
          </a:prstGeom>
          <a:noFill/>
        </p:spPr>
        <p:txBody>
          <a:bodyPr wrap="square" rtlCol="0">
            <a:spAutoFit/>
          </a:bodyPr>
          <a:lstStyle/>
          <a:p>
            <a:pPr algn="ctr"/>
            <a:r>
              <a:rPr kumimoji="1" lang="ja-JP" altLang="en-US" sz="2000" dirty="0" smtClean="0">
                <a:solidFill>
                  <a:schemeClr val="bg1"/>
                </a:solidFill>
                <a:effectLst/>
                <a:latin typeface="HGP創英角ｺﾞｼｯｸUB"/>
                <a:ea typeface="HGP創英角ｺﾞｼｯｸUB"/>
                <a:cs typeface="HGP創英角ｺﾞｼｯｸUB"/>
              </a:rPr>
              <a:t>仮想リソース</a:t>
            </a:r>
            <a:endParaRPr kumimoji="1" lang="en-US" altLang="ja-JP" sz="2000" dirty="0" smtClean="0">
              <a:solidFill>
                <a:schemeClr val="bg1"/>
              </a:solidFill>
              <a:effectLst/>
              <a:latin typeface="HGP創英角ｺﾞｼｯｸUB"/>
              <a:ea typeface="HGP創英角ｺﾞｼｯｸUB"/>
              <a:cs typeface="HGP創英角ｺﾞｼｯｸUB"/>
            </a:endParaRPr>
          </a:p>
        </p:txBody>
      </p:sp>
      <p:sp>
        <p:nvSpPr>
          <p:cNvPr id="5" name="ホームベース 4"/>
          <p:cNvSpPr/>
          <p:nvPr/>
        </p:nvSpPr>
        <p:spPr bwMode="auto">
          <a:xfrm>
            <a:off x="1295400" y="3926550"/>
            <a:ext cx="2438400" cy="685800"/>
          </a:xfrm>
          <a:prstGeom prst="homePlate">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　ソフトウエア</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smtClean="0">
                <a:solidFill>
                  <a:schemeClr val="bg1"/>
                </a:solidFill>
                <a:latin typeface="Arial" charset="0"/>
                <a:ea typeface="HG丸ｺﾞｼｯｸM-PRO" pitchFamily="50" charset="-128"/>
              </a:rPr>
              <a:t>    Software-defined</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306" name="Picture 7" descr="j04339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62175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534987" y="1335750"/>
            <a:ext cx="2057400" cy="646331"/>
          </a:xfrm>
          <a:prstGeom prst="rect">
            <a:avLst/>
          </a:prstGeom>
          <a:noFill/>
        </p:spPr>
        <p:txBody>
          <a:bodyPr wrap="square" rtlCol="0">
            <a:spAutoFit/>
          </a:bodyPr>
          <a:lstStyle/>
          <a:p>
            <a:pPr algn="ctr"/>
            <a:r>
              <a:rPr kumimoji="1" lang="ja-JP" altLang="en-US" sz="1200" dirty="0" smtClean="0">
                <a:solidFill>
                  <a:schemeClr val="bg1"/>
                </a:solidFill>
              </a:rPr>
              <a:t>必要とするリソースを</a:t>
            </a:r>
          </a:p>
          <a:p>
            <a:pPr algn="ctr"/>
            <a:r>
              <a:rPr lang="ja-JP" altLang="en-US" sz="1200" dirty="0" smtClean="0">
                <a:solidFill>
                  <a:schemeClr val="bg1"/>
                </a:solidFill>
              </a:rPr>
              <a:t>物理構成に関わらず</a:t>
            </a:r>
          </a:p>
          <a:p>
            <a:pPr algn="ctr"/>
            <a:r>
              <a:rPr kumimoji="1" lang="ja-JP" altLang="en-US" sz="1200" dirty="0" smtClean="0">
                <a:solidFill>
                  <a:schemeClr val="bg1"/>
                </a:solidFill>
              </a:rPr>
              <a:t>柔軟に調達・変更可能</a:t>
            </a:r>
            <a:endParaRPr kumimoji="1" lang="ja-JP" altLang="en-US" sz="1200" dirty="0">
              <a:solidFill>
                <a:schemeClr val="bg1"/>
              </a:solidFill>
            </a:endParaRPr>
          </a:p>
        </p:txBody>
      </p:sp>
      <p:sp>
        <p:nvSpPr>
          <p:cNvPr id="9" name="角丸四角形 8"/>
          <p:cNvSpPr/>
          <p:nvPr/>
        </p:nvSpPr>
        <p:spPr bwMode="auto">
          <a:xfrm>
            <a:off x="3124200" y="878550"/>
            <a:ext cx="5486400" cy="2514600"/>
          </a:xfrm>
          <a:prstGeom prst="roundRect">
            <a:avLst>
              <a:gd name="adj" fmla="val 12627"/>
            </a:avLst>
          </a:prstGeom>
          <a:solidFill>
            <a:srgbClr val="008000"/>
          </a:solidFill>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228600" marR="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ja-JP" altLang="en-US"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スピードとアジリティ</a:t>
            </a:r>
          </a:p>
          <a:p>
            <a:pPr lvl="1">
              <a:spcBef>
                <a:spcPct val="20000"/>
              </a:spcBef>
            </a:pPr>
            <a:r>
              <a:rPr kumimoji="0" lang="ja-JP" altLang="en-US" sz="1200" dirty="0" smtClean="0">
                <a:solidFill>
                  <a:schemeClr val="bg1"/>
                </a:solidFill>
                <a:latin typeface="HG丸ｺﾞｼｯｸM-PRO"/>
                <a:ea typeface="HG丸ｺﾞｼｯｸM-PRO"/>
                <a:cs typeface="HG丸ｺﾞｼｯｸM-PRO"/>
              </a:rPr>
              <a:t>システム・リソースの調達や構成の変更を物理作業を伴わず柔軟・迅速にできる</a:t>
            </a:r>
            <a:endParaRPr kumimoji="0" lang="ja-JP" altLang="en-US" sz="1200" b="0" i="0" u="none" strike="noStrike" cap="none" normalizeH="0" baseline="0" dirty="0" smtClean="0">
              <a:ln>
                <a:noFill/>
              </a:ln>
              <a:solidFill>
                <a:schemeClr val="bg1"/>
              </a:solidFill>
              <a:effectLst/>
              <a:latin typeface="HG丸ｺﾞｼｯｸM-PRO"/>
              <a:ea typeface="HG丸ｺﾞｼｯｸM-PRO"/>
              <a:cs typeface="HG丸ｺﾞｼｯｸM-PRO"/>
            </a:endParaRPr>
          </a:p>
          <a:p>
            <a:pPr marL="228600" marR="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ja-JP" altLang="en-US" dirty="0" smtClean="0">
                <a:solidFill>
                  <a:schemeClr val="bg1"/>
                </a:solidFill>
                <a:latin typeface="HGP創英角ｺﾞｼｯｸUB"/>
                <a:ea typeface="HGP創英角ｺﾞｼｯｸUB"/>
                <a:cs typeface="HGP創英角ｺﾞｼｯｸUB"/>
              </a:rPr>
              <a:t>機器構成の変更や障害による影響の最小化</a:t>
            </a:r>
          </a:p>
          <a:p>
            <a:pPr lvl="1">
              <a:spcBef>
                <a:spcPct val="20000"/>
              </a:spcBef>
            </a:pPr>
            <a:r>
              <a:rPr kumimoji="0" lang="ja-JP" altLang="en-US" sz="1200" dirty="0" smtClean="0">
                <a:solidFill>
                  <a:schemeClr val="bg1"/>
                </a:solidFill>
                <a:latin typeface="HG丸ｺﾞｼｯｸM-PRO"/>
                <a:ea typeface="HG丸ｺﾞｼｯｸM-PRO"/>
                <a:cs typeface="HG丸ｺﾞｼｯｸM-PRO"/>
              </a:rPr>
              <a:t>物理リソース（リソース・プール）での構成</a:t>
            </a:r>
            <a:r>
              <a:rPr kumimoji="0" lang="ja-JP" altLang="en-US" sz="1200" dirty="0">
                <a:solidFill>
                  <a:schemeClr val="bg1"/>
                </a:solidFill>
                <a:latin typeface="HG丸ｺﾞｼｯｸM-PRO"/>
                <a:ea typeface="HG丸ｺﾞｼｯｸM-PRO"/>
                <a:cs typeface="HG丸ｺﾞｼｯｸM-PRO"/>
              </a:rPr>
              <a:t>変更や</a:t>
            </a:r>
            <a:r>
              <a:rPr kumimoji="0" lang="ja-JP" altLang="en-US" sz="1200" dirty="0" smtClean="0">
                <a:solidFill>
                  <a:schemeClr val="bg1"/>
                </a:solidFill>
                <a:latin typeface="HG丸ｺﾞｼｯｸM-PRO"/>
                <a:ea typeface="HG丸ｺﾞｼｯｸM-PRO"/>
                <a:cs typeface="HG丸ｺﾞｼｯｸM-PRO"/>
              </a:rPr>
              <a:t>障害による影響を回避、または、局所化できる</a:t>
            </a:r>
          </a:p>
          <a:p>
            <a:pPr marL="228600" marR="0" indent="-228600" algn="l" defTabSz="914400" rtl="0" eaLnBrk="1" fontAlgn="base" latinLnBrk="0" hangingPunct="1">
              <a:lnSpc>
                <a:spcPct val="100000"/>
              </a:lnSpc>
              <a:spcBef>
                <a:spcPct val="20000"/>
              </a:spcBef>
              <a:spcAft>
                <a:spcPct val="0"/>
              </a:spcAft>
              <a:buClrTx/>
              <a:buSzTx/>
              <a:buFont typeface="+mj-lt"/>
              <a:buAutoNum type="arabicPeriod"/>
              <a:tabLst/>
            </a:pPr>
            <a:r>
              <a:rPr kumimoji="0" lang="ja-JP" altLang="en-US" b="0" i="0" u="none" strike="noStrike" cap="none" normalizeH="0" baseline="0" dirty="0" smtClean="0">
                <a:ln>
                  <a:noFill/>
                </a:ln>
                <a:solidFill>
                  <a:schemeClr val="bg1"/>
                </a:solidFill>
                <a:effectLst/>
                <a:latin typeface="HGP創英角ｺﾞｼｯｸUB"/>
                <a:ea typeface="HGP創英角ｺﾞｼｯｸUB"/>
                <a:cs typeface="HGP創英角ｺﾞｼｯｸUB"/>
              </a:rPr>
              <a:t>運用の自動化</a:t>
            </a:r>
          </a:p>
          <a:p>
            <a:pPr lvl="1">
              <a:spcBef>
                <a:spcPct val="20000"/>
              </a:spcBef>
            </a:pPr>
            <a:r>
              <a:rPr kumimoji="0" lang="ja-JP" altLang="en-US" sz="1200" dirty="0" smtClean="0">
                <a:solidFill>
                  <a:schemeClr val="bg1"/>
                </a:solidFill>
                <a:latin typeface="HG丸ｺﾞｼｯｸM-PRO"/>
                <a:ea typeface="HG丸ｺﾞｼｯｸM-PRO"/>
                <a:cs typeface="HG丸ｺﾞｼｯｸM-PRO"/>
              </a:rPr>
              <a:t>物理的な作業を伴わずソフトウェアの設定を変えることで、システム全体の構成変更や運用管理ができる</a:t>
            </a:r>
            <a:endParaRPr kumimoji="0" lang="ja-JP" altLang="en-US" sz="1200" b="0" i="0" u="none" strike="noStrike" cap="none" normalizeH="0" baseline="0" dirty="0" smtClean="0">
              <a:ln>
                <a:noFill/>
              </a:ln>
              <a:solidFill>
                <a:schemeClr val="bg1"/>
              </a:solidFill>
              <a:effectLst/>
              <a:latin typeface="HG丸ｺﾞｼｯｸM-PRO"/>
              <a:ea typeface="HG丸ｺﾞｼｯｸM-PRO"/>
              <a:cs typeface="HG丸ｺﾞｼｯｸM-PRO"/>
            </a:endParaRPr>
          </a:p>
        </p:txBody>
      </p:sp>
      <p:sp>
        <p:nvSpPr>
          <p:cNvPr id="19" name="角丸四角形 18"/>
          <p:cNvSpPr/>
          <p:nvPr/>
        </p:nvSpPr>
        <p:spPr bwMode="auto">
          <a:xfrm>
            <a:off x="6248400" y="3621750"/>
            <a:ext cx="2362200" cy="1066800"/>
          </a:xfrm>
          <a:prstGeom prst="roundRect">
            <a:avLst>
              <a:gd name="adj" fmla="val 30556"/>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Software-defined Networking</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の登場で全リソースで</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rPr>
              <a:t>SD</a:t>
            </a:r>
            <a:r>
              <a:rPr kumimoji="0" lang="ja-JP" altLang="en-US" sz="1400" dirty="0" smtClean="0">
                <a:solidFill>
                  <a:schemeClr val="bg1"/>
                </a:solidFill>
              </a:rPr>
              <a:t>化に見通し</a:t>
            </a:r>
            <a:endParaRPr kumimoji="0" lang="ja-JP" altLang="en-US" sz="1400" b="0" i="0" u="none" strike="noStrike" cap="none" normalizeH="0" baseline="0" dirty="0" smtClean="0">
              <a:ln>
                <a:noFill/>
              </a:ln>
              <a:solidFill>
                <a:schemeClr val="bg1"/>
              </a:solidFill>
              <a:effectLst/>
            </a:endParaRPr>
          </a:p>
        </p:txBody>
      </p:sp>
      <p:sp>
        <p:nvSpPr>
          <p:cNvPr id="11" name="爆発 1 10"/>
          <p:cNvSpPr/>
          <p:nvPr/>
        </p:nvSpPr>
        <p:spPr bwMode="auto">
          <a:xfrm>
            <a:off x="3276600" y="3240750"/>
            <a:ext cx="3200400" cy="1600200"/>
          </a:xfrm>
          <a:prstGeom prst="irregularSeal1">
            <a:avLst/>
          </a:prstGeom>
          <a:solidFill>
            <a:srgbClr val="FFFF66"/>
          </a:solidFill>
          <a:ln>
            <a:solidFill>
              <a:srgbClr val="FF6600"/>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0000"/>
                </a:solidFill>
                <a:effectLst/>
                <a:latin typeface="HGP創英角ｺﾞｼｯｸUB"/>
                <a:ea typeface="HGP創英角ｺﾞｼｯｸUB"/>
                <a:cs typeface="HGP創英角ｺﾞｼｯｸUB"/>
              </a:rPr>
              <a:t>ネットワークの仮想化</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dirty="0" smtClean="0">
                <a:solidFill>
                  <a:srgbClr val="FF0000"/>
                </a:solidFill>
                <a:latin typeface="HGP創英角ｺﾞｼｯｸUB"/>
                <a:ea typeface="HGP創英角ｺﾞｼｯｸUB"/>
                <a:cs typeface="HGP創英角ｺﾞｼｯｸUB"/>
              </a:rPr>
              <a:t>ボトルネック！</a:t>
            </a:r>
            <a:endParaRPr kumimoji="0" lang="ja-JP" altLang="en-US" sz="1800" b="0" i="0" u="none" strike="noStrike" cap="none" normalizeH="0" baseline="0" dirty="0" smtClean="0">
              <a:ln>
                <a:noFill/>
              </a:ln>
              <a:solidFill>
                <a:srgbClr val="FF0000"/>
              </a:solidFill>
              <a:effectLst/>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1686600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仮想化の種類</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7414512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仮想化の種類</a:t>
            </a:r>
            <a:r>
              <a:rPr lang="en-US" altLang="ja-JP" sz="2800" dirty="0" smtClean="0">
                <a:ea typeface="ＭＳ Ｐゴシック" pitchFamily="50" charset="-128"/>
              </a:rPr>
              <a:t>(</a:t>
            </a:r>
            <a:r>
              <a:rPr lang="ja-JP" altLang="en-US" sz="2800" dirty="0" smtClean="0">
                <a:ea typeface="ＭＳ Ｐゴシック" pitchFamily="50" charset="-128"/>
              </a:rPr>
              <a:t>システム資源の構成要素から考える</a:t>
            </a:r>
            <a:r>
              <a:rPr lang="en-US" altLang="ja-JP"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角丸四角形 20"/>
          <p:cNvSpPr/>
          <p:nvPr/>
        </p:nvSpPr>
        <p:spPr bwMode="auto">
          <a:xfrm>
            <a:off x="381000" y="2926475"/>
            <a:ext cx="1371601" cy="838200"/>
          </a:xfrm>
          <a:prstGeom prst="roundRect">
            <a:avLst>
              <a:gd name="adj" fmla="val 0"/>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仮想化</a:t>
            </a:r>
          </a:p>
        </p:txBody>
      </p:sp>
      <p:sp>
        <p:nvSpPr>
          <p:cNvPr id="154" name="角丸四角形 153"/>
          <p:cNvSpPr/>
          <p:nvPr/>
        </p:nvSpPr>
        <p:spPr bwMode="auto">
          <a:xfrm>
            <a:off x="3352799" y="869075"/>
            <a:ext cx="3429000" cy="381000"/>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サーバーの仮想化</a:t>
            </a:r>
          </a:p>
        </p:txBody>
      </p:sp>
      <p:cxnSp>
        <p:nvCxnSpPr>
          <p:cNvPr id="23" name="カギ線コネクタ 22"/>
          <p:cNvCxnSpPr>
            <a:stCxn id="21" idx="3"/>
            <a:endCxn id="154" idx="1"/>
          </p:cNvCxnSpPr>
          <p:nvPr/>
        </p:nvCxnSpPr>
        <p:spPr bwMode="auto">
          <a:xfrm flipV="1">
            <a:off x="1752601" y="1059575"/>
            <a:ext cx="1600198" cy="2286000"/>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55" name="角丸四角形 154"/>
          <p:cNvSpPr/>
          <p:nvPr/>
        </p:nvSpPr>
        <p:spPr bwMode="auto">
          <a:xfrm>
            <a:off x="3352799" y="2732219"/>
            <a:ext cx="3429000" cy="381000"/>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クライアントの仮想化</a:t>
            </a:r>
          </a:p>
        </p:txBody>
      </p:sp>
      <p:sp>
        <p:nvSpPr>
          <p:cNvPr id="157" name="角丸四角形 156"/>
          <p:cNvSpPr/>
          <p:nvPr/>
        </p:nvSpPr>
        <p:spPr bwMode="auto">
          <a:xfrm>
            <a:off x="3352799" y="4637698"/>
            <a:ext cx="3429000" cy="3810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ストレージの仮想化</a:t>
            </a:r>
          </a:p>
        </p:txBody>
      </p:sp>
      <p:sp>
        <p:nvSpPr>
          <p:cNvPr id="158" name="角丸四角形 157"/>
          <p:cNvSpPr/>
          <p:nvPr/>
        </p:nvSpPr>
        <p:spPr bwMode="auto">
          <a:xfrm>
            <a:off x="3340099" y="5602900"/>
            <a:ext cx="3429000" cy="381000"/>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ネットワークの仮想化</a:t>
            </a:r>
          </a:p>
        </p:txBody>
      </p:sp>
      <p:cxnSp>
        <p:nvCxnSpPr>
          <p:cNvPr id="165" name="カギ線コネクタ 164"/>
          <p:cNvCxnSpPr>
            <a:stCxn id="21" idx="3"/>
            <a:endCxn id="155" idx="1"/>
          </p:cNvCxnSpPr>
          <p:nvPr/>
        </p:nvCxnSpPr>
        <p:spPr bwMode="auto">
          <a:xfrm flipV="1">
            <a:off x="1752601" y="2922719"/>
            <a:ext cx="1600198" cy="422856"/>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6" name="カギ線コネクタ 175"/>
          <p:cNvCxnSpPr>
            <a:stCxn id="21" idx="3"/>
            <a:endCxn id="168" idx="1"/>
          </p:cNvCxnSpPr>
          <p:nvPr/>
        </p:nvCxnSpPr>
        <p:spPr bwMode="auto">
          <a:xfrm>
            <a:off x="1752601" y="3345575"/>
            <a:ext cx="1600198" cy="525888"/>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9" name="カギ線コネクタ 178"/>
          <p:cNvCxnSpPr>
            <a:stCxn id="21" idx="3"/>
            <a:endCxn id="157" idx="1"/>
          </p:cNvCxnSpPr>
          <p:nvPr/>
        </p:nvCxnSpPr>
        <p:spPr bwMode="auto">
          <a:xfrm>
            <a:off x="1752601" y="3345575"/>
            <a:ext cx="1600198" cy="1482623"/>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82" name="カギ線コネクタ 181"/>
          <p:cNvCxnSpPr>
            <a:stCxn id="21" idx="3"/>
            <a:endCxn id="158" idx="1"/>
          </p:cNvCxnSpPr>
          <p:nvPr/>
        </p:nvCxnSpPr>
        <p:spPr bwMode="auto">
          <a:xfrm>
            <a:off x="1752601" y="3345575"/>
            <a:ext cx="1587498" cy="2447825"/>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2" name="角丸四角形 31"/>
          <p:cNvSpPr/>
          <p:nvPr/>
        </p:nvSpPr>
        <p:spPr bwMode="auto">
          <a:xfrm>
            <a:off x="3352800" y="1801361"/>
            <a:ext cx="3429000" cy="381000"/>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デスクトップの仮想化</a:t>
            </a:r>
          </a:p>
        </p:txBody>
      </p:sp>
      <p:sp>
        <p:nvSpPr>
          <p:cNvPr id="168" name="角丸四角形 167"/>
          <p:cNvSpPr/>
          <p:nvPr/>
        </p:nvSpPr>
        <p:spPr bwMode="auto">
          <a:xfrm>
            <a:off x="3352799" y="3680963"/>
            <a:ext cx="3429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アプリケーションの仮想化</a:t>
            </a:r>
          </a:p>
        </p:txBody>
      </p:sp>
      <p:cxnSp>
        <p:nvCxnSpPr>
          <p:cNvPr id="28" name="カギ線コネクタ 27"/>
          <p:cNvCxnSpPr>
            <a:stCxn id="21" idx="3"/>
            <a:endCxn id="32" idx="1"/>
          </p:cNvCxnSpPr>
          <p:nvPr/>
        </p:nvCxnSpPr>
        <p:spPr bwMode="auto">
          <a:xfrm flipV="1">
            <a:off x="1752601" y="1991861"/>
            <a:ext cx="1600199" cy="1353714"/>
          </a:xfrm>
          <a:prstGeom prst="bentConnector3">
            <a:avLst>
              <a:gd name="adj1" fmla="val 50000"/>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63" name="角丸四角形 162"/>
          <p:cNvSpPr/>
          <p:nvPr/>
        </p:nvSpPr>
        <p:spPr bwMode="auto">
          <a:xfrm>
            <a:off x="5798048" y="601776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smtClean="0">
                <a:solidFill>
                  <a:schemeClr val="bg1"/>
                </a:solidFill>
                <a:latin typeface="Arial"/>
                <a:ea typeface="HGP創英角ｺﾞｼｯｸUB" pitchFamily="50" charset="-128"/>
                <a:cs typeface="Arial"/>
              </a:rPr>
              <a:t>仮想</a:t>
            </a:r>
            <a:r>
              <a:rPr lang="en-US" altLang="ja-JP" sz="1050" dirty="0" smtClean="0">
                <a:solidFill>
                  <a:schemeClr val="bg1"/>
                </a:solidFill>
                <a:latin typeface="Arial"/>
                <a:ea typeface="HGP創英角ｺﾞｼｯｸUB" pitchFamily="50" charset="-128"/>
                <a:cs typeface="Arial"/>
              </a:rPr>
              <a:t>LAN(VLAN</a:t>
            </a: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164" name="角丸四角形 163"/>
          <p:cNvSpPr/>
          <p:nvPr/>
        </p:nvSpPr>
        <p:spPr bwMode="auto">
          <a:xfrm>
            <a:off x="5793099" y="6263778"/>
            <a:ext cx="2895600" cy="220609"/>
          </a:xfrm>
          <a:prstGeom prst="roundRect">
            <a:avLst>
              <a:gd name="adj" fmla="val 0"/>
            </a:avLst>
          </a:prstGeom>
          <a:solidFill>
            <a:srgbClr val="00800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a:ea typeface="HGP創英角ｺﾞｼｯｸUB" pitchFamily="50" charset="-128"/>
                <a:cs typeface="Arial"/>
              </a:rPr>
              <a:t>SDN(Software-Defined Networking)</a:t>
            </a:r>
            <a:endParaRPr kumimoji="0" lang="ja-JP" altLang="en-US" sz="1050" b="0" i="0" u="none" strike="noStrike" cap="none" normalizeH="0" baseline="0" dirty="0" smtClean="0">
              <a:ln>
                <a:noFill/>
              </a:ln>
              <a:solidFill>
                <a:schemeClr val="bg1"/>
              </a:solidFill>
              <a:effectLst/>
              <a:latin typeface="Arial"/>
              <a:ea typeface="HGP創英角ｺﾞｼｯｸUB" pitchFamily="50" charset="-128"/>
              <a:cs typeface="Arial"/>
            </a:endParaRPr>
          </a:p>
        </p:txBody>
      </p:sp>
      <p:cxnSp>
        <p:nvCxnSpPr>
          <p:cNvPr id="185" name="カギ線コネクタ 184"/>
          <p:cNvCxnSpPr>
            <a:stCxn id="158" idx="2"/>
            <a:endCxn id="163" idx="1"/>
          </p:cNvCxnSpPr>
          <p:nvPr/>
        </p:nvCxnSpPr>
        <p:spPr bwMode="auto">
          <a:xfrm rot="16200000" flipH="1">
            <a:off x="5354237" y="5684261"/>
            <a:ext cx="144173" cy="743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90" name="カギ線コネクタ 189"/>
          <p:cNvCxnSpPr>
            <a:stCxn id="158" idx="2"/>
            <a:endCxn id="164" idx="1"/>
          </p:cNvCxnSpPr>
          <p:nvPr/>
        </p:nvCxnSpPr>
        <p:spPr bwMode="auto">
          <a:xfrm rot="16200000" flipH="1">
            <a:off x="5228758" y="5809741"/>
            <a:ext cx="390183" cy="7385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72" name="角丸四角形 171"/>
          <p:cNvSpPr/>
          <p:nvPr/>
        </p:nvSpPr>
        <p:spPr bwMode="auto">
          <a:xfrm>
            <a:off x="5792815" y="5052566"/>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050" dirty="0">
                <a:solidFill>
                  <a:schemeClr val="bg1"/>
                </a:solidFill>
                <a:latin typeface="HGP創英角ｺﾞｼｯｸUB" pitchFamily="50" charset="-128"/>
                <a:ea typeface="HGP創英角ｺﾞｼｯｸUB" pitchFamily="50" charset="-128"/>
              </a:rPr>
              <a:t>ブロック・レベル</a:t>
            </a: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の仮想化</a:t>
            </a:r>
          </a:p>
        </p:txBody>
      </p:sp>
      <p:sp>
        <p:nvSpPr>
          <p:cNvPr id="174" name="角丸四角形 173"/>
          <p:cNvSpPr/>
          <p:nvPr/>
        </p:nvSpPr>
        <p:spPr bwMode="auto">
          <a:xfrm>
            <a:off x="5798048" y="5306567"/>
            <a:ext cx="2895600" cy="220609"/>
          </a:xfrm>
          <a:prstGeom prst="roundRect">
            <a:avLst>
              <a:gd name="adj" fmla="val 0"/>
            </a:avLst>
          </a:prstGeom>
          <a:solidFill>
            <a:schemeClr val="accent6">
              <a:lumMod val="75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ファイル・レベルの仮想化</a:t>
            </a:r>
          </a:p>
        </p:txBody>
      </p:sp>
      <p:cxnSp>
        <p:nvCxnSpPr>
          <p:cNvPr id="175" name="カギ線コネクタ 174"/>
          <p:cNvCxnSpPr>
            <a:stCxn id="157" idx="2"/>
            <a:endCxn id="172" idx="1"/>
          </p:cNvCxnSpPr>
          <p:nvPr/>
        </p:nvCxnSpPr>
        <p:spPr bwMode="auto">
          <a:xfrm rot="16200000" flipH="1">
            <a:off x="5357971" y="4728026"/>
            <a:ext cx="144173" cy="725516"/>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77" name="カギ線コネクタ 176"/>
          <p:cNvCxnSpPr>
            <a:stCxn id="157" idx="2"/>
            <a:endCxn id="174" idx="1"/>
          </p:cNvCxnSpPr>
          <p:nvPr/>
        </p:nvCxnSpPr>
        <p:spPr bwMode="auto">
          <a:xfrm rot="16200000" flipH="1">
            <a:off x="5233586" y="4852410"/>
            <a:ext cx="398174" cy="7307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35" name="角丸四角形 34"/>
          <p:cNvSpPr/>
          <p:nvPr/>
        </p:nvSpPr>
        <p:spPr bwMode="auto">
          <a:xfrm>
            <a:off x="5811748" y="4095831"/>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a:solidFill>
                  <a:schemeClr val="bg1"/>
                </a:solidFill>
                <a:latin typeface="HGP創英角ｺﾞｼｯｸUB" pitchFamily="50" charset="-128"/>
                <a:ea typeface="HGP創英角ｺﾞｼｯｸUB" pitchFamily="50" charset="-128"/>
              </a:rPr>
              <a:t>画面転送方式</a:t>
            </a:r>
          </a:p>
        </p:txBody>
      </p:sp>
      <p:sp>
        <p:nvSpPr>
          <p:cNvPr id="36" name="角丸四角形 35"/>
          <p:cNvSpPr/>
          <p:nvPr/>
        </p:nvSpPr>
        <p:spPr bwMode="auto">
          <a:xfrm>
            <a:off x="5811748" y="4349832"/>
            <a:ext cx="2895600" cy="220609"/>
          </a:xfrm>
          <a:prstGeom prst="roundRect">
            <a:avLst>
              <a:gd name="adj" fmla="val 0"/>
            </a:avLst>
          </a:prstGeom>
          <a:solidFill>
            <a:schemeClr val="tx2">
              <a:lumMod val="60000"/>
              <a:lumOff val="40000"/>
            </a:schemeClr>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37" name="カギ線コネクタ 36"/>
          <p:cNvCxnSpPr>
            <a:stCxn id="168" idx="2"/>
            <a:endCxn id="35" idx="1"/>
          </p:cNvCxnSpPr>
          <p:nvPr/>
        </p:nvCxnSpPr>
        <p:spPr bwMode="auto">
          <a:xfrm rot="16200000" flipH="1">
            <a:off x="5367437" y="3761824"/>
            <a:ext cx="144173"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38" name="カギ線コネクタ 37"/>
          <p:cNvCxnSpPr>
            <a:stCxn id="168" idx="2"/>
            <a:endCxn id="36" idx="1"/>
          </p:cNvCxnSpPr>
          <p:nvPr/>
        </p:nvCxnSpPr>
        <p:spPr bwMode="auto">
          <a:xfrm rot="16200000" flipH="1">
            <a:off x="5240436" y="3888825"/>
            <a:ext cx="398174" cy="744449"/>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65" name="角丸四角形 64"/>
          <p:cNvSpPr/>
          <p:nvPr/>
        </p:nvSpPr>
        <p:spPr bwMode="auto">
          <a:xfrm>
            <a:off x="5812606" y="3147087"/>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アプリケーション方式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66" name="角丸四角形 65"/>
          <p:cNvSpPr/>
          <p:nvPr/>
        </p:nvSpPr>
        <p:spPr bwMode="auto">
          <a:xfrm>
            <a:off x="5812606" y="3401088"/>
            <a:ext cx="2895600" cy="220609"/>
          </a:xfrm>
          <a:prstGeom prst="roundRect">
            <a:avLst>
              <a:gd name="adj" fmla="val 0"/>
            </a:avLst>
          </a:prstGeom>
          <a:solidFill>
            <a:srgbClr val="3366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ストリーミング方式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67" name="カギ線コネクタ 66"/>
          <p:cNvCxnSpPr>
            <a:stCxn id="155" idx="2"/>
            <a:endCxn id="65" idx="1"/>
          </p:cNvCxnSpPr>
          <p:nvPr/>
        </p:nvCxnSpPr>
        <p:spPr bwMode="auto">
          <a:xfrm rot="16200000" flipH="1">
            <a:off x="5367866" y="2812651"/>
            <a:ext cx="144173"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68" name="カギ線コネクタ 67"/>
          <p:cNvCxnSpPr>
            <a:stCxn id="155" idx="2"/>
            <a:endCxn id="66" idx="1"/>
          </p:cNvCxnSpPr>
          <p:nvPr/>
        </p:nvCxnSpPr>
        <p:spPr bwMode="auto">
          <a:xfrm rot="16200000" flipH="1">
            <a:off x="5240865" y="2939652"/>
            <a:ext cx="398174" cy="745307"/>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47" name="角丸四角形 46"/>
          <p:cNvSpPr/>
          <p:nvPr/>
        </p:nvSpPr>
        <p:spPr bwMode="auto">
          <a:xfrm>
            <a:off x="5791199" y="128394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ハイパーバイザー方式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48" name="角丸四角形 47"/>
          <p:cNvSpPr/>
          <p:nvPr/>
        </p:nvSpPr>
        <p:spPr bwMode="auto">
          <a:xfrm>
            <a:off x="5791199" y="1529953"/>
            <a:ext cx="2895600" cy="220609"/>
          </a:xfrm>
          <a:prstGeom prst="roundRect">
            <a:avLst>
              <a:gd name="adj" fmla="val 0"/>
            </a:avLst>
          </a:prstGeom>
          <a:solidFill>
            <a:srgbClr val="000090"/>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コンテナ方式</a:t>
            </a:r>
            <a:r>
              <a:rPr lang="en-US" altLang="ja-JP" sz="1050" dirty="0" smtClean="0">
                <a:solidFill>
                  <a:schemeClr val="bg1"/>
                </a:solidFill>
                <a:latin typeface="HGP創英角ｺﾞｼｯｸUB" pitchFamily="50" charset="-128"/>
                <a:ea typeface="HGP創英角ｺﾞｼｯｸUB" pitchFamily="50" charset="-128"/>
              </a:rPr>
              <a:t>/OS</a:t>
            </a:r>
            <a:r>
              <a:rPr lang="ja-JP" altLang="en-US" sz="1050" dirty="0" smtClean="0">
                <a:solidFill>
                  <a:schemeClr val="bg1"/>
                </a:solidFill>
                <a:latin typeface="HGP創英角ｺﾞｼｯｸUB" pitchFamily="50" charset="-128"/>
                <a:ea typeface="HGP創英角ｺﾞｼｯｸUB" pitchFamily="50" charset="-128"/>
              </a:rPr>
              <a:t>の仮想化</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49" name="カギ線コネクタ 48"/>
          <p:cNvCxnSpPr>
            <a:stCxn id="154" idx="2"/>
            <a:endCxn id="47" idx="1"/>
          </p:cNvCxnSpPr>
          <p:nvPr/>
        </p:nvCxnSpPr>
        <p:spPr bwMode="auto">
          <a:xfrm rot="16200000" flipH="1">
            <a:off x="5357163" y="960211"/>
            <a:ext cx="14417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50" name="カギ線コネクタ 49"/>
          <p:cNvCxnSpPr>
            <a:stCxn id="154" idx="2"/>
            <a:endCxn id="48" idx="1"/>
          </p:cNvCxnSpPr>
          <p:nvPr/>
        </p:nvCxnSpPr>
        <p:spPr bwMode="auto">
          <a:xfrm rot="16200000" flipH="1">
            <a:off x="5234158" y="1083216"/>
            <a:ext cx="390183"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
        <p:nvSpPr>
          <p:cNvPr id="107" name="角丸四角形 106"/>
          <p:cNvSpPr/>
          <p:nvPr/>
        </p:nvSpPr>
        <p:spPr bwMode="auto">
          <a:xfrm>
            <a:off x="5791200" y="221432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仮想</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sp>
        <p:nvSpPr>
          <p:cNvPr id="108" name="角丸四角形 107"/>
          <p:cNvSpPr/>
          <p:nvPr/>
        </p:nvSpPr>
        <p:spPr bwMode="auto">
          <a:xfrm>
            <a:off x="5791200" y="2460335"/>
            <a:ext cx="2895600" cy="220609"/>
          </a:xfrm>
          <a:prstGeom prst="roundRect">
            <a:avLst>
              <a:gd name="adj" fmla="val 0"/>
            </a:avLst>
          </a:prstGeom>
          <a:solidFill>
            <a:srgbClr val="0000FF"/>
          </a:solidFill>
          <a:ln w="12700" cmpd="sng">
            <a:noFill/>
            <a:headEnd type="none" w="med" len="med"/>
            <a:tailEnd type="none" w="med" len="med"/>
          </a:ln>
          <a:effectLst>
            <a:outerShdw blurRad="50800" dist="38100" dir="2700000" algn="tl" rotWithShape="0">
              <a:prstClr val="black">
                <a:alpha val="40000"/>
              </a:prstClr>
            </a:outerShdw>
          </a:effectLs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050" dirty="0" smtClean="0">
                <a:solidFill>
                  <a:schemeClr val="bg1"/>
                </a:solidFill>
                <a:latin typeface="HGP創英角ｺﾞｼｯｸUB" pitchFamily="50" charset="-128"/>
                <a:ea typeface="HGP創英角ｺﾞｼｯｸUB" pitchFamily="50" charset="-128"/>
              </a:rPr>
              <a:t>ブレード</a:t>
            </a:r>
            <a:r>
              <a:rPr lang="en-US" altLang="ja-JP" sz="1050" dirty="0" smtClean="0">
                <a:solidFill>
                  <a:schemeClr val="bg1"/>
                </a:solidFill>
                <a:latin typeface="HGP創英角ｺﾞｼｯｸUB" pitchFamily="50" charset="-128"/>
                <a:ea typeface="HGP創英角ｺﾞｼｯｸUB" pitchFamily="50" charset="-128"/>
              </a:rPr>
              <a:t>PC</a:t>
            </a:r>
            <a:r>
              <a:rPr lang="ja-JP" altLang="en-US" sz="1050" dirty="0" smtClean="0">
                <a:solidFill>
                  <a:schemeClr val="bg1"/>
                </a:solidFill>
                <a:latin typeface="HGP創英角ｺﾞｼｯｸUB" pitchFamily="50" charset="-128"/>
                <a:ea typeface="HGP創英角ｺﾞｼｯｸUB" pitchFamily="50" charset="-128"/>
              </a:rPr>
              <a:t>方式</a:t>
            </a:r>
            <a:endParaRPr lang="ja-JP" altLang="en-US" sz="1050" dirty="0">
              <a:solidFill>
                <a:schemeClr val="bg1"/>
              </a:solidFill>
              <a:latin typeface="HGP創英角ｺﾞｼｯｸUB" pitchFamily="50" charset="-128"/>
              <a:ea typeface="HGP創英角ｺﾞｼｯｸUB" pitchFamily="50" charset="-128"/>
            </a:endParaRPr>
          </a:p>
        </p:txBody>
      </p:sp>
      <p:cxnSp>
        <p:nvCxnSpPr>
          <p:cNvPr id="109" name="カギ線コネクタ 108"/>
          <p:cNvCxnSpPr>
            <a:stCxn id="32" idx="2"/>
            <a:endCxn id="107" idx="1"/>
          </p:cNvCxnSpPr>
          <p:nvPr/>
        </p:nvCxnSpPr>
        <p:spPr bwMode="auto">
          <a:xfrm rot="16200000" flipH="1">
            <a:off x="5358116" y="1891545"/>
            <a:ext cx="14226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cxnSp>
        <p:nvCxnSpPr>
          <p:cNvPr id="110" name="カギ線コネクタ 109"/>
          <p:cNvCxnSpPr>
            <a:stCxn id="32" idx="2"/>
            <a:endCxn id="108" idx="1"/>
          </p:cNvCxnSpPr>
          <p:nvPr/>
        </p:nvCxnSpPr>
        <p:spPr bwMode="auto">
          <a:xfrm rot="16200000" flipH="1">
            <a:off x="5235111" y="2014550"/>
            <a:ext cx="388279" cy="723900"/>
          </a:xfrm>
          <a:prstGeom prst="bentConnector2">
            <a:avLst/>
          </a:prstGeom>
          <a:ln>
            <a:solidFill>
              <a:srgbClr val="33ACBD"/>
            </a:solidFill>
            <a:headEnd type="none" w="med" len="med"/>
            <a:tailEnd type="none" w="med" len="med"/>
          </a:ln>
          <a:extLst/>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8526650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par>
                                <p:cTn id="8" presetID="22" presetClass="entr" presetSubtype="8"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wipe(left)">
                                      <p:cBhvr>
                                        <p:cTn id="10" dur="500"/>
                                        <p:tgtEl>
                                          <p:spTgt spid="176"/>
                                        </p:tgtEl>
                                      </p:cBhvr>
                                    </p:animEffect>
                                  </p:childTnLst>
                                </p:cTn>
                              </p:par>
                              <p:par>
                                <p:cTn id="11" presetID="22" presetClass="entr" presetSubtype="8" fill="hold" nodeType="withEffect">
                                  <p:stCondLst>
                                    <p:cond delay="0"/>
                                  </p:stCondLst>
                                  <p:childTnLst>
                                    <p:set>
                                      <p:cBhvr>
                                        <p:cTn id="12" dur="1" fill="hold">
                                          <p:stCondLst>
                                            <p:cond delay="0"/>
                                          </p:stCondLst>
                                        </p:cTn>
                                        <p:tgtEl>
                                          <p:spTgt spid="179"/>
                                        </p:tgtEl>
                                        <p:attrNameLst>
                                          <p:attrName>style.visibility</p:attrName>
                                        </p:attrNameLst>
                                      </p:cBhvr>
                                      <p:to>
                                        <p:strVal val="visible"/>
                                      </p:to>
                                    </p:set>
                                    <p:animEffect transition="in" filter="wipe(left)">
                                      <p:cBhvr>
                                        <p:cTn id="13" dur="500"/>
                                        <p:tgtEl>
                                          <p:spTgt spid="179"/>
                                        </p:tgtEl>
                                      </p:cBhvr>
                                    </p:animEffect>
                                  </p:childTnLst>
                                </p:cTn>
                              </p:par>
                              <p:par>
                                <p:cTn id="14" presetID="22" presetClass="entr" presetSubtype="8" fill="hold" nodeType="withEffect">
                                  <p:stCondLst>
                                    <p:cond delay="0"/>
                                  </p:stCondLst>
                                  <p:childTnLst>
                                    <p:set>
                                      <p:cBhvr>
                                        <p:cTn id="15" dur="1" fill="hold">
                                          <p:stCondLst>
                                            <p:cond delay="0"/>
                                          </p:stCondLst>
                                        </p:cTn>
                                        <p:tgtEl>
                                          <p:spTgt spid="182"/>
                                        </p:tgtEl>
                                        <p:attrNameLst>
                                          <p:attrName>style.visibility</p:attrName>
                                        </p:attrNameLst>
                                      </p:cBhvr>
                                      <p:to>
                                        <p:strVal val="visible"/>
                                      </p:to>
                                    </p:set>
                                    <p:animEffect transition="in" filter="wipe(left)">
                                      <p:cBhvr>
                                        <p:cTn id="16" dur="500"/>
                                        <p:tgtEl>
                                          <p:spTgt spid="182"/>
                                        </p:tgtEl>
                                      </p:cBhvr>
                                    </p:animEffect>
                                  </p:childTnLst>
                                </p:cTn>
                              </p:par>
                              <p:par>
                                <p:cTn id="17" presetID="2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wipe(left)">
                                      <p:cBhvr>
                                        <p:cTn id="25" dur="500"/>
                                        <p:tgtEl>
                                          <p:spTgt spid="1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8"/>
                                        </p:tgtEl>
                                        <p:attrNameLst>
                                          <p:attrName>style.visibility</p:attrName>
                                        </p:attrNameLst>
                                      </p:cBhvr>
                                      <p:to>
                                        <p:strVal val="visible"/>
                                      </p:to>
                                    </p:set>
                                    <p:animEffect transition="in" filter="wipe(left)">
                                      <p:cBhvr>
                                        <p:cTn id="28" dur="500"/>
                                        <p:tgtEl>
                                          <p:spTgt spid="16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wipe(left)">
                                      <p:cBhvr>
                                        <p:cTn id="31" dur="500"/>
                                        <p:tgtEl>
                                          <p:spTgt spid="15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wipe(left)">
                                      <p:cBhvr>
                                        <p:cTn id="34" dur="500"/>
                                        <p:tgtEl>
                                          <p:spTgt spid="15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wipe(left)">
                                      <p:cBhvr>
                                        <p:cTn id="39" dur="500"/>
                                        <p:tgtEl>
                                          <p:spTgt spid="16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par>
                                <p:cTn id="43" presetID="22" presetClass="entr" presetSubtype="8" fill="hold" nodeType="withEffect">
                                  <p:stCondLst>
                                    <p:cond delay="0"/>
                                  </p:stCondLst>
                                  <p:childTnLst>
                                    <p:set>
                                      <p:cBhvr>
                                        <p:cTn id="44" dur="1" fill="hold">
                                          <p:stCondLst>
                                            <p:cond delay="0"/>
                                          </p:stCondLst>
                                        </p:cTn>
                                        <p:tgtEl>
                                          <p:spTgt spid="185"/>
                                        </p:tgtEl>
                                        <p:attrNameLst>
                                          <p:attrName>style.visibility</p:attrName>
                                        </p:attrNameLst>
                                      </p:cBhvr>
                                      <p:to>
                                        <p:strVal val="visible"/>
                                      </p:to>
                                    </p:set>
                                    <p:animEffect transition="in" filter="wipe(left)">
                                      <p:cBhvr>
                                        <p:cTn id="45" dur="500"/>
                                        <p:tgtEl>
                                          <p:spTgt spid="185"/>
                                        </p:tgtEl>
                                      </p:cBhvr>
                                    </p:animEffect>
                                  </p:childTnLst>
                                </p:cTn>
                              </p:par>
                              <p:par>
                                <p:cTn id="46" presetID="22" presetClass="entr" presetSubtype="8" fill="hold" nodeType="withEffect">
                                  <p:stCondLst>
                                    <p:cond delay="0"/>
                                  </p:stCondLst>
                                  <p:childTnLst>
                                    <p:set>
                                      <p:cBhvr>
                                        <p:cTn id="47" dur="1" fill="hold">
                                          <p:stCondLst>
                                            <p:cond delay="0"/>
                                          </p:stCondLst>
                                        </p:cTn>
                                        <p:tgtEl>
                                          <p:spTgt spid="190"/>
                                        </p:tgtEl>
                                        <p:attrNameLst>
                                          <p:attrName>style.visibility</p:attrName>
                                        </p:attrNameLst>
                                      </p:cBhvr>
                                      <p:to>
                                        <p:strVal val="visible"/>
                                      </p:to>
                                    </p:set>
                                    <p:animEffect transition="in" filter="wipe(left)">
                                      <p:cBhvr>
                                        <p:cTn id="48" dur="500"/>
                                        <p:tgtEl>
                                          <p:spTgt spid="19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2"/>
                                        </p:tgtEl>
                                        <p:attrNameLst>
                                          <p:attrName>style.visibility</p:attrName>
                                        </p:attrNameLst>
                                      </p:cBhvr>
                                      <p:to>
                                        <p:strVal val="visible"/>
                                      </p:to>
                                    </p:set>
                                    <p:animEffect transition="in" filter="wipe(left)">
                                      <p:cBhvr>
                                        <p:cTn id="51" dur="500"/>
                                        <p:tgtEl>
                                          <p:spTgt spid="17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74"/>
                                        </p:tgtEl>
                                        <p:attrNameLst>
                                          <p:attrName>style.visibility</p:attrName>
                                        </p:attrNameLst>
                                      </p:cBhvr>
                                      <p:to>
                                        <p:strVal val="visible"/>
                                      </p:to>
                                    </p:set>
                                    <p:animEffect transition="in" filter="wipe(left)">
                                      <p:cBhvr>
                                        <p:cTn id="54" dur="500"/>
                                        <p:tgtEl>
                                          <p:spTgt spid="174"/>
                                        </p:tgtEl>
                                      </p:cBhvr>
                                    </p:animEffect>
                                  </p:childTnLst>
                                </p:cTn>
                              </p:par>
                              <p:par>
                                <p:cTn id="55" presetID="22" presetClass="entr" presetSubtype="8" fill="hold" nodeType="withEffect">
                                  <p:stCondLst>
                                    <p:cond delay="0"/>
                                  </p:stCondLst>
                                  <p:childTnLst>
                                    <p:set>
                                      <p:cBhvr>
                                        <p:cTn id="56" dur="1" fill="hold">
                                          <p:stCondLst>
                                            <p:cond delay="0"/>
                                          </p:stCondLst>
                                        </p:cTn>
                                        <p:tgtEl>
                                          <p:spTgt spid="175"/>
                                        </p:tgtEl>
                                        <p:attrNameLst>
                                          <p:attrName>style.visibility</p:attrName>
                                        </p:attrNameLst>
                                      </p:cBhvr>
                                      <p:to>
                                        <p:strVal val="visible"/>
                                      </p:to>
                                    </p:set>
                                    <p:animEffect transition="in" filter="wipe(left)">
                                      <p:cBhvr>
                                        <p:cTn id="57" dur="500"/>
                                        <p:tgtEl>
                                          <p:spTgt spid="175"/>
                                        </p:tgtEl>
                                      </p:cBhvr>
                                    </p:animEffect>
                                  </p:childTnLst>
                                </p:cTn>
                              </p:par>
                              <p:par>
                                <p:cTn id="58" presetID="22" presetClass="entr" presetSubtype="8"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wipe(left)">
                                      <p:cBhvr>
                                        <p:cTn id="60" dur="500"/>
                                        <p:tgtEl>
                                          <p:spTgt spid="17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par>
                                <p:cTn id="67" presetID="22" presetClass="entr" presetSubtype="8"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par>
                                <p:cTn id="70" presetID="22" presetClass="entr" presetSubtype="8"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left)">
                                      <p:cBhvr>
                                        <p:cTn id="75" dur="500"/>
                                        <p:tgtEl>
                                          <p:spTgt spid="6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left)">
                                      <p:cBhvr>
                                        <p:cTn id="78" dur="500"/>
                                        <p:tgtEl>
                                          <p:spTgt spid="66"/>
                                        </p:tgtEl>
                                      </p:cBhvr>
                                    </p:animEffect>
                                  </p:childTnLst>
                                </p:cTn>
                              </p:par>
                              <p:par>
                                <p:cTn id="79" presetID="22" presetClass="entr" presetSubtype="8"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left)">
                                      <p:cBhvr>
                                        <p:cTn id="81" dur="500"/>
                                        <p:tgtEl>
                                          <p:spTgt spid="67"/>
                                        </p:tgtEl>
                                      </p:cBhvr>
                                    </p:animEffect>
                                  </p:childTnLst>
                                </p:cTn>
                              </p:par>
                              <p:par>
                                <p:cTn id="82" presetID="22" presetClass="entr" presetSubtype="8" fill="hold"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left)">
                                      <p:cBhvr>
                                        <p:cTn id="84" dur="500"/>
                                        <p:tgtEl>
                                          <p:spTgt spid="68"/>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500"/>
                                        <p:tgtEl>
                                          <p:spTgt spid="48"/>
                                        </p:tgtEl>
                                      </p:cBhvr>
                                    </p:animEffect>
                                  </p:childTnLst>
                                </p:cTn>
                              </p:par>
                              <p:par>
                                <p:cTn id="91" presetID="22" presetClass="entr" presetSubtype="8"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left)">
                                      <p:cBhvr>
                                        <p:cTn id="93" dur="500"/>
                                        <p:tgtEl>
                                          <p:spTgt spid="49"/>
                                        </p:tgtEl>
                                      </p:cBhvr>
                                    </p:animEffect>
                                  </p:childTnLst>
                                </p:cTn>
                              </p:par>
                              <p:par>
                                <p:cTn id="94" presetID="22" presetClass="entr" presetSubtype="8" fill="hold"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left)">
                                      <p:cBhvr>
                                        <p:cTn id="96" dur="500"/>
                                        <p:tgtEl>
                                          <p:spTgt spid="50"/>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07"/>
                                        </p:tgtEl>
                                        <p:attrNameLst>
                                          <p:attrName>style.visibility</p:attrName>
                                        </p:attrNameLst>
                                      </p:cBhvr>
                                      <p:to>
                                        <p:strVal val="visible"/>
                                      </p:to>
                                    </p:set>
                                    <p:animEffect transition="in" filter="wipe(left)">
                                      <p:cBhvr>
                                        <p:cTn id="99" dur="500"/>
                                        <p:tgtEl>
                                          <p:spTgt spid="107"/>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08"/>
                                        </p:tgtEl>
                                        <p:attrNameLst>
                                          <p:attrName>style.visibility</p:attrName>
                                        </p:attrNameLst>
                                      </p:cBhvr>
                                      <p:to>
                                        <p:strVal val="visible"/>
                                      </p:to>
                                    </p:set>
                                    <p:animEffect transition="in" filter="wipe(left)">
                                      <p:cBhvr>
                                        <p:cTn id="102" dur="500"/>
                                        <p:tgtEl>
                                          <p:spTgt spid="108"/>
                                        </p:tgtEl>
                                      </p:cBhvr>
                                    </p:animEffect>
                                  </p:childTnLst>
                                </p:cTn>
                              </p:par>
                              <p:par>
                                <p:cTn id="103" presetID="22" presetClass="entr" presetSubtype="8" fill="hold" nodeType="with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wipe(left)">
                                      <p:cBhvr>
                                        <p:cTn id="105" dur="500"/>
                                        <p:tgtEl>
                                          <p:spTgt spid="109"/>
                                        </p:tgtEl>
                                      </p:cBhvr>
                                    </p:animEffect>
                                  </p:childTnLst>
                                </p:cTn>
                              </p:par>
                              <p:par>
                                <p:cTn id="106" presetID="22" presetClass="entr" presetSubtype="8" fill="hold" nodeType="withEffect">
                                  <p:stCondLst>
                                    <p:cond delay="0"/>
                                  </p:stCondLst>
                                  <p:childTnLst>
                                    <p:set>
                                      <p:cBhvr>
                                        <p:cTn id="107" dur="1" fill="hold">
                                          <p:stCondLst>
                                            <p:cond delay="0"/>
                                          </p:stCondLst>
                                        </p:cTn>
                                        <p:tgtEl>
                                          <p:spTgt spid="110"/>
                                        </p:tgtEl>
                                        <p:attrNameLst>
                                          <p:attrName>style.visibility</p:attrName>
                                        </p:attrNameLst>
                                      </p:cBhvr>
                                      <p:to>
                                        <p:strVal val="visible"/>
                                      </p:to>
                                    </p:set>
                                    <p:animEffect transition="in" filter="wipe(left)">
                                      <p:cBhvr>
                                        <p:cTn id="10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7" grpId="0" animBg="1"/>
      <p:bldP spid="158" grpId="0" animBg="1"/>
      <p:bldP spid="32" grpId="0" animBg="1"/>
      <p:bldP spid="168" grpId="0" animBg="1"/>
      <p:bldP spid="163" grpId="0" animBg="1"/>
      <p:bldP spid="164" grpId="0" animBg="1"/>
      <p:bldP spid="172" grpId="0" animBg="1"/>
      <p:bldP spid="174" grpId="0" animBg="1"/>
      <p:bldP spid="35" grpId="0" animBg="1"/>
      <p:bldP spid="36" grpId="0" animBg="1"/>
      <p:bldP spid="65" grpId="0" animBg="1"/>
      <p:bldP spid="66" grpId="0" animBg="1"/>
      <p:bldP spid="47" grpId="0" animBg="1"/>
      <p:bldP spid="48" grpId="0" animBg="1"/>
      <p:bldP spid="107" grpId="0" animBg="1"/>
      <p:bldP spid="10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a:stCxn id="75" idx="2"/>
          </p:cNvCxnSpPr>
          <p:nvPr/>
        </p:nvCxnSpPr>
        <p:spPr bwMode="auto">
          <a:xfrm>
            <a:off x="1758906" y="2600286"/>
            <a:ext cx="0" cy="222624"/>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線コネクタ 95"/>
          <p:cNvCxnSpPr>
            <a:stCxn id="88" idx="2"/>
            <a:endCxn id="74" idx="0"/>
          </p:cNvCxnSpPr>
          <p:nvPr/>
        </p:nvCxnSpPr>
        <p:spPr bwMode="auto">
          <a:xfrm flipH="1">
            <a:off x="2513013" y="2601129"/>
            <a:ext cx="4719" cy="11929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線コネクタ 96"/>
          <p:cNvCxnSpPr>
            <a:stCxn id="92" idx="2"/>
          </p:cNvCxnSpPr>
          <p:nvPr/>
        </p:nvCxnSpPr>
        <p:spPr bwMode="auto">
          <a:xfrm flipH="1">
            <a:off x="3279385" y="2601129"/>
            <a:ext cx="347" cy="22178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角丸四角形 1"/>
          <p:cNvSpPr/>
          <p:nvPr/>
        </p:nvSpPr>
        <p:spPr bwMode="auto">
          <a:xfrm>
            <a:off x="1219200" y="3361635"/>
            <a:ext cx="2587625" cy="3049493"/>
          </a:xfrm>
          <a:prstGeom prst="roundRect">
            <a:avLst>
              <a:gd name="adj" fmla="val 3633"/>
            </a:avLst>
          </a:prstGeom>
          <a:solidFill>
            <a:srgbClr val="FFFF99"/>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0834" name="Rectangle 2"/>
          <p:cNvSpPr>
            <a:spLocks noGrp="1" noChangeArrowheads="1"/>
          </p:cNvSpPr>
          <p:nvPr>
            <p:ph type="title"/>
          </p:nvPr>
        </p:nvSpPr>
        <p:spPr>
          <a:xfrm>
            <a:off x="457200" y="212388"/>
            <a:ext cx="8686800" cy="416221"/>
          </a:xfrm>
        </p:spPr>
        <p:txBody>
          <a:bodyPr/>
          <a:lstStyle/>
          <a:p>
            <a:r>
              <a:rPr lang="ja-JP" altLang="en-US" sz="2800" dirty="0" smtClean="0">
                <a:ea typeface="ＭＳ Ｐゴシック" pitchFamily="50" charset="-128"/>
              </a:rPr>
              <a:t>サーバーの仮想化</a:t>
            </a:r>
            <a:r>
              <a:rPr lang="en-US" altLang="ja-JP" sz="2800" dirty="0" smtClean="0">
                <a:ea typeface="ＭＳ Ｐゴシック" pitchFamily="50" charset="-128"/>
              </a:rPr>
              <a:t> 1</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正方形/長方形 52"/>
          <p:cNvSpPr/>
          <p:nvPr/>
        </p:nvSpPr>
        <p:spPr bwMode="auto">
          <a:xfrm>
            <a:off x="1385003" y="4501280"/>
            <a:ext cx="2239292" cy="614449"/>
          </a:xfrm>
          <a:prstGeom prst="rect">
            <a:avLst/>
          </a:prstGeom>
          <a:gradFill>
            <a:gsLst>
              <a:gs pos="0">
                <a:srgbClr val="FF9900"/>
              </a:gs>
              <a:gs pos="100000">
                <a:srgbClr val="C00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endParaRPr lang="en-US" altLang="ja-JP" sz="1600" dirty="0" smtClean="0">
              <a:solidFill>
                <a:schemeClr val="bg1"/>
              </a:solidFill>
              <a:latin typeface="HGP創英角ｺﾞｼｯｸUB" pitchFamily="50" charset="-128"/>
              <a:ea typeface="HGP創英角ｺﾞｼｯｸUB" pitchFamily="50" charset="-128"/>
            </a:endParaRPr>
          </a:p>
          <a:p>
            <a:pPr algn="ctr">
              <a:lnSpc>
                <a:spcPts val="1400"/>
              </a:lnSpc>
              <a:spcBef>
                <a:spcPts val="0"/>
              </a:spcBef>
            </a:pPr>
            <a:r>
              <a:rPr lang="ja-JP" altLang="en-US" sz="1600" dirty="0" smtClean="0">
                <a:solidFill>
                  <a:schemeClr val="bg1"/>
                </a:solidFill>
                <a:latin typeface="HGP創英角ｺﾞｼｯｸUB" pitchFamily="50" charset="-128"/>
                <a:ea typeface="HGP創英角ｺﾞｼｯｸUB" pitchFamily="50" charset="-128"/>
              </a:rPr>
              <a:t>ハイパーバイザー</a:t>
            </a:r>
            <a:endParaRPr lang="en-US" altLang="ja-JP" sz="1600" dirty="0" smtClean="0">
              <a:solidFill>
                <a:schemeClr val="bg1"/>
              </a:solidFill>
              <a:latin typeface="HGP創英角ｺﾞｼｯｸUB" pitchFamily="50" charset="-128"/>
              <a:ea typeface="HGP創英角ｺﾞｼｯｸUB" pitchFamily="50" charset="-128"/>
            </a:endParaRPr>
          </a:p>
        </p:txBody>
      </p:sp>
      <p:sp>
        <p:nvSpPr>
          <p:cNvPr id="56" name="角丸四角形 55"/>
          <p:cNvSpPr/>
          <p:nvPr/>
        </p:nvSpPr>
        <p:spPr bwMode="auto">
          <a:xfrm>
            <a:off x="1385003" y="5127397"/>
            <a:ext cx="2239291" cy="1207532"/>
          </a:xfrm>
          <a:prstGeom prst="roundRect">
            <a:avLst>
              <a:gd name="adj" fmla="val 508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59" name="テキスト ボックス 58"/>
          <p:cNvSpPr txBox="1"/>
          <p:nvPr/>
        </p:nvSpPr>
        <p:spPr>
          <a:xfrm>
            <a:off x="1892846" y="5399749"/>
            <a:ext cx="1245052" cy="701731"/>
          </a:xfrm>
          <a:prstGeom prst="rect">
            <a:avLst/>
          </a:prstGeom>
          <a:noFill/>
        </p:spPr>
        <p:txBody>
          <a:bodyPr wrap="none" rtlCol="0">
            <a:spAutoFit/>
          </a:bodyPr>
          <a:lstStyle/>
          <a:p>
            <a:pPr algn="ctr"/>
            <a:r>
              <a:rPr kumimoji="1" lang="ja-JP" altLang="en-US" sz="1800" dirty="0" smtClean="0">
                <a:solidFill>
                  <a:schemeClr val="bg1"/>
                </a:solidFill>
                <a:latin typeface="HGP創英角ｺﾞｼｯｸUB" pitchFamily="50" charset="-128"/>
                <a:ea typeface="HGP創英角ｺﾞｼｯｸUB" pitchFamily="50" charset="-128"/>
              </a:rPr>
              <a:t>サーバー</a:t>
            </a:r>
            <a:endParaRPr kumimoji="1" lang="en-US" altLang="ja-JP" sz="1800" dirty="0" smtClean="0">
              <a:solidFill>
                <a:schemeClr val="bg1"/>
              </a:solidFill>
              <a:latin typeface="HGP創英角ｺﾞｼｯｸUB" pitchFamily="50" charset="-128"/>
              <a:ea typeface="HGP創英角ｺﾞｼｯｸUB" pitchFamily="50" charset="-128"/>
            </a:endParaRPr>
          </a:p>
          <a:p>
            <a:pPr algn="ctr"/>
            <a:r>
              <a:rPr kumimoji="1" lang="ja-JP" altLang="en-US" sz="1800" dirty="0" smtClean="0">
                <a:solidFill>
                  <a:schemeClr val="bg1"/>
                </a:solidFill>
                <a:latin typeface="HGP創英角ｺﾞｼｯｸUB" pitchFamily="50" charset="-128"/>
                <a:ea typeface="HGP創英角ｺﾞｼｯｸUB" pitchFamily="50" charset="-128"/>
              </a:rPr>
              <a:t>物理マシン</a:t>
            </a:r>
            <a:endParaRPr kumimoji="1" lang="ja-JP" altLang="en-US" sz="1800" dirty="0">
              <a:solidFill>
                <a:schemeClr val="bg1"/>
              </a:solidFill>
              <a:latin typeface="HGP創英角ｺﾞｼｯｸUB" pitchFamily="50" charset="-128"/>
              <a:ea typeface="HGP創英角ｺﾞｼｯｸUB" pitchFamily="50" charset="-128"/>
            </a:endParaRPr>
          </a:p>
        </p:txBody>
      </p:sp>
      <p:sp>
        <p:nvSpPr>
          <p:cNvPr id="61" name="角丸四角形 60"/>
          <p:cNvSpPr/>
          <p:nvPr/>
        </p:nvSpPr>
        <p:spPr bwMode="auto">
          <a:xfrm>
            <a:off x="1447800" y="4022592"/>
            <a:ext cx="612999" cy="642756"/>
          </a:xfrm>
          <a:prstGeom prst="roundRect">
            <a:avLst>
              <a:gd name="adj" fmla="val 832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66" name="角丸四角形 65"/>
          <p:cNvSpPr/>
          <p:nvPr/>
        </p:nvSpPr>
        <p:spPr bwMode="auto">
          <a:xfrm>
            <a:off x="2206401" y="4023213"/>
            <a:ext cx="612999" cy="642756"/>
          </a:xfrm>
          <a:prstGeom prst="roundRect">
            <a:avLst>
              <a:gd name="adj" fmla="val 832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0" name="角丸四角形 69"/>
          <p:cNvSpPr/>
          <p:nvPr/>
        </p:nvSpPr>
        <p:spPr bwMode="auto">
          <a:xfrm>
            <a:off x="2968401" y="4023435"/>
            <a:ext cx="612999" cy="642756"/>
          </a:xfrm>
          <a:prstGeom prst="roundRect">
            <a:avLst>
              <a:gd name="adj" fmla="val 8320"/>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4" name="角丸四角形 73"/>
          <p:cNvSpPr/>
          <p:nvPr/>
        </p:nvSpPr>
        <p:spPr bwMode="auto">
          <a:xfrm>
            <a:off x="1219201" y="2720420"/>
            <a:ext cx="2587624" cy="490309"/>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smtClean="0">
                <a:solidFill>
                  <a:schemeClr val="bg1"/>
                </a:solidFill>
                <a:latin typeface="+mj-lt"/>
                <a:ea typeface="HGP創英角ｺﾞｼｯｸUB" pitchFamily="50" charset="-128"/>
              </a:rPr>
              <a:t>ネットワーク</a:t>
            </a:r>
            <a:endParaRPr lang="ja-JP" altLang="en-US" sz="1800" dirty="0">
              <a:solidFill>
                <a:schemeClr val="bg1"/>
              </a:solidFill>
              <a:latin typeface="+mj-lt"/>
              <a:ea typeface="HGP創英角ｺﾞｼｯｸUB" pitchFamily="50" charset="-128"/>
            </a:endParaRPr>
          </a:p>
        </p:txBody>
      </p:sp>
      <p:sp>
        <p:nvSpPr>
          <p:cNvPr id="75" name="角丸四角形 74"/>
          <p:cNvSpPr/>
          <p:nvPr/>
        </p:nvSpPr>
        <p:spPr bwMode="auto">
          <a:xfrm>
            <a:off x="1392971" y="1679067"/>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8" name="テキスト ボックス 77"/>
          <p:cNvSpPr txBox="1"/>
          <p:nvPr/>
        </p:nvSpPr>
        <p:spPr>
          <a:xfrm>
            <a:off x="1368425" y="1986680"/>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sp>
        <p:nvSpPr>
          <p:cNvPr id="88" name="角丸四角形 87"/>
          <p:cNvSpPr/>
          <p:nvPr/>
        </p:nvSpPr>
        <p:spPr bwMode="auto">
          <a:xfrm>
            <a:off x="2151797" y="1679910"/>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0" name="テキスト ボックス 89"/>
          <p:cNvSpPr txBox="1"/>
          <p:nvPr/>
        </p:nvSpPr>
        <p:spPr>
          <a:xfrm>
            <a:off x="2127251" y="1987523"/>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sp>
        <p:nvSpPr>
          <p:cNvPr id="92" name="角丸四角形 91"/>
          <p:cNvSpPr/>
          <p:nvPr/>
        </p:nvSpPr>
        <p:spPr bwMode="auto">
          <a:xfrm>
            <a:off x="2913797" y="1679910"/>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4" name="テキスト ボックス 93"/>
          <p:cNvSpPr txBox="1"/>
          <p:nvPr/>
        </p:nvSpPr>
        <p:spPr>
          <a:xfrm>
            <a:off x="2889251" y="1987523"/>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cxnSp>
        <p:nvCxnSpPr>
          <p:cNvPr id="108" name="直線コネクタ 107"/>
          <p:cNvCxnSpPr>
            <a:stCxn id="74" idx="2"/>
            <a:endCxn id="2" idx="0"/>
          </p:cNvCxnSpPr>
          <p:nvPr/>
        </p:nvCxnSpPr>
        <p:spPr bwMode="auto">
          <a:xfrm>
            <a:off x="2513013" y="3210729"/>
            <a:ext cx="0" cy="150906"/>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テキスト ボックス 42"/>
          <p:cNvSpPr txBox="1"/>
          <p:nvPr/>
        </p:nvSpPr>
        <p:spPr>
          <a:xfrm>
            <a:off x="1546874" y="924729"/>
            <a:ext cx="1988445" cy="627864"/>
          </a:xfrm>
          <a:prstGeom prst="rect">
            <a:avLst/>
          </a:prstGeom>
          <a:noFill/>
        </p:spPr>
        <p:txBody>
          <a:bodyPr wrap="none" rtlCol="0">
            <a:spAutoFit/>
          </a:bodyPr>
          <a:lstStyle/>
          <a:p>
            <a:pPr algn="ctr"/>
            <a:r>
              <a:rPr kumimoji="1" lang="ja-JP" altLang="en-US" sz="1800" dirty="0" smtClean="0">
                <a:solidFill>
                  <a:srgbClr val="0000CC"/>
                </a:solidFill>
                <a:latin typeface="HGP創英角ｺﾞｼｯｸUB" pitchFamily="50" charset="-128"/>
                <a:ea typeface="HGP創英角ｺﾞｼｯｸUB" pitchFamily="50" charset="-128"/>
              </a:rPr>
              <a:t>サーバーの仮想化</a:t>
            </a:r>
            <a:endParaRPr kumimoji="1" lang="en-US" altLang="ja-JP" sz="1800" dirty="0" smtClean="0">
              <a:solidFill>
                <a:srgbClr val="0000CC"/>
              </a:solidFill>
              <a:latin typeface="HGP創英角ｺﾞｼｯｸUB" pitchFamily="50" charset="-128"/>
              <a:ea typeface="HGP創英角ｺﾞｼｯｸUB" pitchFamily="50" charset="-128"/>
            </a:endParaRPr>
          </a:p>
          <a:p>
            <a:pPr algn="ctr"/>
            <a:r>
              <a:rPr kumimoji="1" lang="en-US" altLang="ja-JP" sz="1400" dirty="0" smtClean="0">
                <a:solidFill>
                  <a:srgbClr val="0000CC"/>
                </a:solidFill>
                <a:latin typeface="HGP創英角ｺﾞｼｯｸUB" pitchFamily="50" charset="-128"/>
                <a:ea typeface="HGP創英角ｺﾞｼｯｸUB" pitchFamily="50" charset="-128"/>
              </a:rPr>
              <a:t>(</a:t>
            </a:r>
            <a:r>
              <a:rPr kumimoji="1" lang="ja-JP" altLang="en-US" sz="1400" dirty="0" smtClean="0">
                <a:solidFill>
                  <a:srgbClr val="0000CC"/>
                </a:solidFill>
                <a:latin typeface="HGP創英角ｺﾞｼｯｸUB" pitchFamily="50" charset="-128"/>
                <a:ea typeface="HGP創英角ｺﾞｼｯｸUB" pitchFamily="50" charset="-128"/>
              </a:rPr>
              <a:t>ハイパーバイザー方式</a:t>
            </a:r>
            <a:r>
              <a:rPr kumimoji="1" lang="en-US" altLang="ja-JP" sz="1400" dirty="0" smtClean="0">
                <a:solidFill>
                  <a:srgbClr val="0000CC"/>
                </a:solidFill>
                <a:latin typeface="HGP創英角ｺﾞｼｯｸUB" pitchFamily="50" charset="-128"/>
                <a:ea typeface="HGP創英角ｺﾞｼｯｸUB" pitchFamily="50" charset="-128"/>
              </a:rPr>
              <a:t>)</a:t>
            </a:r>
            <a:endParaRPr kumimoji="1" lang="ja-JP" altLang="en-US" sz="1400" dirty="0">
              <a:solidFill>
                <a:srgbClr val="0000CC"/>
              </a:solidFill>
              <a:latin typeface="HGP創英角ｺﾞｼｯｸUB" pitchFamily="50" charset="-128"/>
              <a:ea typeface="HGP創英角ｺﾞｼｯｸUB" pitchFamily="50" charset="-128"/>
            </a:endParaRPr>
          </a:p>
        </p:txBody>
      </p:sp>
      <p:sp>
        <p:nvSpPr>
          <p:cNvPr id="119" name="正方形/長方形 118"/>
          <p:cNvSpPr/>
          <p:nvPr/>
        </p:nvSpPr>
        <p:spPr bwMode="auto">
          <a:xfrm>
            <a:off x="1385003" y="3662236"/>
            <a:ext cx="732420" cy="331770"/>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サーバー</a:t>
            </a:r>
            <a:r>
              <a:rPr lang="en-US" altLang="ja-JP" sz="800" dirty="0" smtClean="0">
                <a:solidFill>
                  <a:schemeClr val="bg1"/>
                </a:solidFill>
                <a:latin typeface="HGP創英角ｺﾞｼｯｸUB" pitchFamily="50" charset="-128"/>
                <a:ea typeface="HGP創英角ｺﾞｼｯｸUB" pitchFamily="50" charset="-128"/>
              </a:rPr>
              <a:t>OS</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122" name="正方形/長方形 121"/>
          <p:cNvSpPr/>
          <p:nvPr/>
        </p:nvSpPr>
        <p:spPr bwMode="auto">
          <a:xfrm>
            <a:off x="2143830" y="3663080"/>
            <a:ext cx="732420" cy="331770"/>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サーバー</a:t>
            </a:r>
            <a:r>
              <a:rPr lang="en-US" altLang="ja-JP" sz="800" dirty="0" smtClean="0">
                <a:solidFill>
                  <a:schemeClr val="bg1"/>
                </a:solidFill>
                <a:latin typeface="HGP創英角ｺﾞｼｯｸUB" pitchFamily="50" charset="-128"/>
                <a:ea typeface="HGP創英角ｺﾞｼｯｸUB" pitchFamily="50" charset="-128"/>
              </a:rPr>
              <a:t>OS</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125" name="正方形/長方形 124"/>
          <p:cNvSpPr/>
          <p:nvPr/>
        </p:nvSpPr>
        <p:spPr bwMode="auto">
          <a:xfrm>
            <a:off x="2891874" y="3662235"/>
            <a:ext cx="732420" cy="331770"/>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サーバー</a:t>
            </a:r>
            <a:r>
              <a:rPr lang="en-US" altLang="ja-JP" sz="800" dirty="0" smtClean="0">
                <a:solidFill>
                  <a:schemeClr val="bg1"/>
                </a:solidFill>
                <a:latin typeface="HGP創英角ｺﾞｼｯｸUB" pitchFamily="50" charset="-128"/>
                <a:ea typeface="HGP創英角ｺﾞｼｯｸUB" pitchFamily="50" charset="-128"/>
              </a:rPr>
              <a:t>OS</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64" name="テキスト ボックス 63"/>
          <p:cNvSpPr txBox="1"/>
          <p:nvPr/>
        </p:nvSpPr>
        <p:spPr>
          <a:xfrm>
            <a:off x="1385435" y="4120280"/>
            <a:ext cx="723275" cy="4124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サーバー</a:t>
            </a:r>
            <a:endParaRPr kumimoji="1" lang="en-US" altLang="ja-JP" sz="1000" dirty="0" smtClean="0">
              <a:solidFill>
                <a:schemeClr val="bg1"/>
              </a:solidFill>
              <a:latin typeface="HGP創英角ｺﾞｼｯｸUB" pitchFamily="50" charset="-128"/>
              <a:ea typeface="HGP創英角ｺﾞｼｯｸUB" pitchFamily="50" charset="-128"/>
            </a:endParaRPr>
          </a:p>
          <a:p>
            <a:pPr algn="ctr"/>
            <a:r>
              <a:rPr kumimoji="1" lang="ja-JP" altLang="en-US" sz="900" dirty="0" smtClean="0">
                <a:solidFill>
                  <a:schemeClr val="bg1"/>
                </a:solidFill>
                <a:latin typeface="HGP創英角ｺﾞｼｯｸUB" pitchFamily="50" charset="-128"/>
                <a:ea typeface="HGP創英角ｺﾞｼｯｸUB" pitchFamily="50" charset="-128"/>
              </a:rPr>
              <a:t>仮想マシン</a:t>
            </a:r>
            <a:endParaRPr kumimoji="1" lang="en-US" altLang="ja-JP" sz="900" dirty="0" smtClean="0">
              <a:solidFill>
                <a:schemeClr val="bg1"/>
              </a:solidFill>
              <a:latin typeface="HGP創英角ｺﾞｼｯｸUB" pitchFamily="50" charset="-128"/>
              <a:ea typeface="HGP創英角ｺﾞｼｯｸUB" pitchFamily="50" charset="-128"/>
            </a:endParaRPr>
          </a:p>
        </p:txBody>
      </p:sp>
      <p:sp>
        <p:nvSpPr>
          <p:cNvPr id="69" name="テキスト ボックス 68"/>
          <p:cNvSpPr txBox="1"/>
          <p:nvPr/>
        </p:nvSpPr>
        <p:spPr>
          <a:xfrm>
            <a:off x="2143011" y="4132569"/>
            <a:ext cx="723275" cy="4124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サーバー</a:t>
            </a:r>
            <a:endParaRPr kumimoji="1" lang="en-US" altLang="ja-JP" sz="1000" dirty="0" smtClean="0">
              <a:solidFill>
                <a:schemeClr val="bg1"/>
              </a:solidFill>
              <a:latin typeface="HGP創英角ｺﾞｼｯｸUB" pitchFamily="50" charset="-128"/>
              <a:ea typeface="HGP創英角ｺﾞｼｯｸUB" pitchFamily="50" charset="-128"/>
            </a:endParaRPr>
          </a:p>
          <a:p>
            <a:pPr algn="ctr"/>
            <a:r>
              <a:rPr kumimoji="1" lang="ja-JP" altLang="en-US" sz="900" dirty="0" smtClean="0">
                <a:solidFill>
                  <a:schemeClr val="bg1"/>
                </a:solidFill>
                <a:latin typeface="HGP創英角ｺﾞｼｯｸUB" pitchFamily="50" charset="-128"/>
                <a:ea typeface="HGP創英角ｺﾞｼｯｸUB" pitchFamily="50" charset="-128"/>
              </a:rPr>
              <a:t>仮想マシン</a:t>
            </a:r>
            <a:endParaRPr kumimoji="1" lang="ja-JP" altLang="en-US" sz="900" dirty="0">
              <a:solidFill>
                <a:schemeClr val="bg1"/>
              </a:solidFill>
              <a:latin typeface="HGP創英角ｺﾞｼｯｸUB" pitchFamily="50" charset="-128"/>
              <a:ea typeface="HGP創英角ｺﾞｼｯｸUB" pitchFamily="50" charset="-128"/>
            </a:endParaRPr>
          </a:p>
        </p:txBody>
      </p:sp>
      <p:sp>
        <p:nvSpPr>
          <p:cNvPr id="73" name="テキスト ボックス 72"/>
          <p:cNvSpPr txBox="1"/>
          <p:nvPr/>
        </p:nvSpPr>
        <p:spPr>
          <a:xfrm>
            <a:off x="2906261" y="4132791"/>
            <a:ext cx="723275" cy="4124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サーバー</a:t>
            </a:r>
            <a:endParaRPr kumimoji="1" lang="en-US" altLang="ja-JP" sz="1000" dirty="0" smtClean="0">
              <a:solidFill>
                <a:schemeClr val="bg1"/>
              </a:solidFill>
              <a:latin typeface="HGP創英角ｺﾞｼｯｸUB" pitchFamily="50" charset="-128"/>
              <a:ea typeface="HGP創英角ｺﾞｼｯｸUB" pitchFamily="50" charset="-128"/>
            </a:endParaRPr>
          </a:p>
          <a:p>
            <a:pPr algn="ctr"/>
            <a:r>
              <a:rPr kumimoji="1" lang="ja-JP" altLang="en-US" sz="900" dirty="0" smtClean="0">
                <a:solidFill>
                  <a:schemeClr val="bg1"/>
                </a:solidFill>
                <a:latin typeface="HGP創英角ｺﾞｼｯｸUB" pitchFamily="50" charset="-128"/>
                <a:ea typeface="HGP創英角ｺﾞｼｯｸUB" pitchFamily="50" charset="-128"/>
              </a:rPr>
              <a:t>仮想マシン</a:t>
            </a:r>
            <a:endParaRPr kumimoji="1" lang="ja-JP" altLang="en-US" sz="900" dirty="0">
              <a:solidFill>
                <a:schemeClr val="bg1"/>
              </a:solidFill>
              <a:latin typeface="HGP創英角ｺﾞｼｯｸUB" pitchFamily="50" charset="-128"/>
              <a:ea typeface="HGP創英角ｺﾞｼｯｸUB" pitchFamily="50" charset="-128"/>
            </a:endParaRPr>
          </a:p>
        </p:txBody>
      </p:sp>
      <p:cxnSp>
        <p:nvCxnSpPr>
          <p:cNvPr id="93" name="直線コネクタ 92"/>
          <p:cNvCxnSpPr>
            <a:stCxn id="117" idx="2"/>
          </p:cNvCxnSpPr>
          <p:nvPr/>
        </p:nvCxnSpPr>
        <p:spPr bwMode="auto">
          <a:xfrm>
            <a:off x="5876881" y="2596931"/>
            <a:ext cx="0" cy="222624"/>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線コネクタ 94"/>
          <p:cNvCxnSpPr>
            <a:stCxn id="126" idx="2"/>
            <a:endCxn id="116" idx="0"/>
          </p:cNvCxnSpPr>
          <p:nvPr/>
        </p:nvCxnSpPr>
        <p:spPr bwMode="auto">
          <a:xfrm flipH="1">
            <a:off x="6630988" y="2597774"/>
            <a:ext cx="4719" cy="11929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コネクタ 97"/>
          <p:cNvCxnSpPr>
            <a:stCxn id="128" idx="2"/>
          </p:cNvCxnSpPr>
          <p:nvPr/>
        </p:nvCxnSpPr>
        <p:spPr bwMode="auto">
          <a:xfrm flipH="1">
            <a:off x="7397360" y="2597774"/>
            <a:ext cx="347" cy="22178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角丸四角形 98"/>
          <p:cNvSpPr/>
          <p:nvPr/>
        </p:nvSpPr>
        <p:spPr bwMode="auto">
          <a:xfrm>
            <a:off x="5337175" y="3358280"/>
            <a:ext cx="2587625" cy="3049493"/>
          </a:xfrm>
          <a:prstGeom prst="roundRect">
            <a:avLst>
              <a:gd name="adj" fmla="val 3633"/>
            </a:avLst>
          </a:prstGeom>
          <a:solidFill>
            <a:srgbClr val="FFFF99"/>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角丸四角形 100"/>
          <p:cNvSpPr/>
          <p:nvPr/>
        </p:nvSpPr>
        <p:spPr bwMode="auto">
          <a:xfrm>
            <a:off x="5502978" y="5124042"/>
            <a:ext cx="2239291" cy="1207532"/>
          </a:xfrm>
          <a:prstGeom prst="roundRect">
            <a:avLst>
              <a:gd name="adj" fmla="val 508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2" name="テキスト ボックス 101"/>
          <p:cNvSpPr txBox="1"/>
          <p:nvPr/>
        </p:nvSpPr>
        <p:spPr>
          <a:xfrm>
            <a:off x="6010821" y="5396394"/>
            <a:ext cx="1245052" cy="701731"/>
          </a:xfrm>
          <a:prstGeom prst="rect">
            <a:avLst/>
          </a:prstGeom>
          <a:noFill/>
        </p:spPr>
        <p:txBody>
          <a:bodyPr wrap="none" rtlCol="0">
            <a:spAutoFit/>
          </a:bodyPr>
          <a:lstStyle/>
          <a:p>
            <a:pPr algn="ctr"/>
            <a:r>
              <a:rPr kumimoji="1" lang="ja-JP" altLang="en-US" sz="1800" dirty="0" smtClean="0">
                <a:solidFill>
                  <a:schemeClr val="bg1"/>
                </a:solidFill>
                <a:latin typeface="HGP創英角ｺﾞｼｯｸUB" pitchFamily="50" charset="-128"/>
                <a:ea typeface="HGP創英角ｺﾞｼｯｸUB" pitchFamily="50" charset="-128"/>
              </a:rPr>
              <a:t>サーバー</a:t>
            </a:r>
            <a:endParaRPr kumimoji="1" lang="en-US" altLang="ja-JP" sz="1800" dirty="0" smtClean="0">
              <a:solidFill>
                <a:schemeClr val="bg1"/>
              </a:solidFill>
              <a:latin typeface="HGP創英角ｺﾞｼｯｸUB" pitchFamily="50" charset="-128"/>
              <a:ea typeface="HGP創英角ｺﾞｼｯｸUB" pitchFamily="50" charset="-128"/>
            </a:endParaRPr>
          </a:p>
          <a:p>
            <a:pPr algn="ctr"/>
            <a:r>
              <a:rPr kumimoji="1" lang="ja-JP" altLang="en-US" sz="1800" dirty="0" smtClean="0">
                <a:solidFill>
                  <a:schemeClr val="bg1"/>
                </a:solidFill>
                <a:latin typeface="HGP創英角ｺﾞｼｯｸUB" pitchFamily="50" charset="-128"/>
                <a:ea typeface="HGP創英角ｺﾞｼｯｸUB" pitchFamily="50" charset="-128"/>
              </a:rPr>
              <a:t>物理マシン</a:t>
            </a:r>
            <a:endParaRPr kumimoji="1" lang="ja-JP" altLang="en-US" sz="1800" dirty="0">
              <a:solidFill>
                <a:schemeClr val="bg1"/>
              </a:solidFill>
              <a:latin typeface="HGP創英角ｺﾞｼｯｸUB" pitchFamily="50" charset="-128"/>
              <a:ea typeface="HGP創英角ｺﾞｼｯｸUB" pitchFamily="50" charset="-128"/>
            </a:endParaRPr>
          </a:p>
        </p:txBody>
      </p:sp>
      <p:sp>
        <p:nvSpPr>
          <p:cNvPr id="116" name="角丸四角形 115"/>
          <p:cNvSpPr/>
          <p:nvPr/>
        </p:nvSpPr>
        <p:spPr bwMode="auto">
          <a:xfrm>
            <a:off x="5337176" y="2717065"/>
            <a:ext cx="2587624" cy="490309"/>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smtClean="0">
                <a:solidFill>
                  <a:schemeClr val="bg1"/>
                </a:solidFill>
                <a:latin typeface="+mj-lt"/>
                <a:ea typeface="HGP創英角ｺﾞｼｯｸUB" pitchFamily="50" charset="-128"/>
              </a:rPr>
              <a:t>ネットワーク</a:t>
            </a:r>
            <a:endParaRPr lang="ja-JP" altLang="en-US" sz="1800" dirty="0">
              <a:solidFill>
                <a:schemeClr val="bg1"/>
              </a:solidFill>
              <a:latin typeface="+mj-lt"/>
              <a:ea typeface="HGP創英角ｺﾞｼｯｸUB" pitchFamily="50" charset="-128"/>
            </a:endParaRPr>
          </a:p>
        </p:txBody>
      </p:sp>
      <p:sp>
        <p:nvSpPr>
          <p:cNvPr id="117" name="角丸四角形 116"/>
          <p:cNvSpPr/>
          <p:nvPr/>
        </p:nvSpPr>
        <p:spPr bwMode="auto">
          <a:xfrm>
            <a:off x="5510946" y="1675712"/>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18" name="テキスト ボックス 117"/>
          <p:cNvSpPr txBox="1"/>
          <p:nvPr/>
        </p:nvSpPr>
        <p:spPr>
          <a:xfrm>
            <a:off x="5486400" y="1983325"/>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sp>
        <p:nvSpPr>
          <p:cNvPr id="126" name="角丸四角形 125"/>
          <p:cNvSpPr/>
          <p:nvPr/>
        </p:nvSpPr>
        <p:spPr bwMode="auto">
          <a:xfrm>
            <a:off x="6269772" y="1676555"/>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27" name="テキスト ボックス 126"/>
          <p:cNvSpPr txBox="1"/>
          <p:nvPr/>
        </p:nvSpPr>
        <p:spPr>
          <a:xfrm>
            <a:off x="6245226" y="1984168"/>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sp>
        <p:nvSpPr>
          <p:cNvPr id="128" name="角丸四角形 127"/>
          <p:cNvSpPr/>
          <p:nvPr/>
        </p:nvSpPr>
        <p:spPr bwMode="auto">
          <a:xfrm>
            <a:off x="7031772" y="1676555"/>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29" name="テキスト ボックス 128"/>
          <p:cNvSpPr txBox="1"/>
          <p:nvPr/>
        </p:nvSpPr>
        <p:spPr>
          <a:xfrm>
            <a:off x="7007226" y="1984168"/>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cxnSp>
        <p:nvCxnSpPr>
          <p:cNvPr id="130" name="直線コネクタ 129"/>
          <p:cNvCxnSpPr>
            <a:stCxn id="116" idx="2"/>
            <a:endCxn id="99" idx="0"/>
          </p:cNvCxnSpPr>
          <p:nvPr/>
        </p:nvCxnSpPr>
        <p:spPr bwMode="auto">
          <a:xfrm>
            <a:off x="6630988" y="3207374"/>
            <a:ext cx="0" cy="150906"/>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正方形/長方形 143"/>
          <p:cNvSpPr/>
          <p:nvPr/>
        </p:nvSpPr>
        <p:spPr bwMode="auto">
          <a:xfrm>
            <a:off x="5486400" y="3967880"/>
            <a:ext cx="2286000" cy="1123514"/>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endParaRPr lang="en-US" altLang="ja-JP" sz="1600" dirty="0" smtClean="0">
              <a:solidFill>
                <a:schemeClr val="bg1"/>
              </a:solidFill>
              <a:latin typeface="HGP創英角ｺﾞｼｯｸUB" pitchFamily="50" charset="-128"/>
              <a:ea typeface="HGP創英角ｺﾞｼｯｸUB" pitchFamily="50" charset="-128"/>
            </a:endParaRPr>
          </a:p>
          <a:p>
            <a:pPr algn="ctr">
              <a:spcBef>
                <a:spcPts val="0"/>
              </a:spcBef>
            </a:pPr>
            <a:endParaRPr lang="en-US" altLang="ja-JP" sz="1600" dirty="0" smtClean="0">
              <a:solidFill>
                <a:schemeClr val="bg1"/>
              </a:solidFill>
              <a:latin typeface="HGP創英角ｺﾞｼｯｸUB" pitchFamily="50" charset="-128"/>
              <a:ea typeface="HGP創英角ｺﾞｼｯｸUB" pitchFamily="50" charset="-128"/>
            </a:endParaRPr>
          </a:p>
          <a:p>
            <a:pPr algn="ctr">
              <a:spcBef>
                <a:spcPts val="0"/>
              </a:spcBef>
            </a:pPr>
            <a:r>
              <a:rPr lang="ja-JP" altLang="en-US" sz="1600" dirty="0" smtClean="0">
                <a:solidFill>
                  <a:schemeClr val="bg1"/>
                </a:solidFill>
                <a:latin typeface="HGP創英角ｺﾞｼｯｸUB" pitchFamily="50" charset="-128"/>
                <a:ea typeface="HGP創英角ｺﾞｼｯｸUB" pitchFamily="50" charset="-128"/>
              </a:rPr>
              <a:t>サーバー</a:t>
            </a:r>
            <a:r>
              <a:rPr lang="en-US" altLang="ja-JP" sz="1600" dirty="0" smtClean="0">
                <a:solidFill>
                  <a:schemeClr val="bg1"/>
                </a:solidFill>
                <a:latin typeface="HGP創英角ｺﾞｼｯｸUB" pitchFamily="50" charset="-128"/>
                <a:ea typeface="HGP創英角ｺﾞｼｯｸUB" pitchFamily="50" charset="-128"/>
              </a:rPr>
              <a:t>OS</a:t>
            </a:r>
          </a:p>
        </p:txBody>
      </p:sp>
      <p:sp>
        <p:nvSpPr>
          <p:cNvPr id="155" name="テキスト ボックス 154"/>
          <p:cNvSpPr txBox="1"/>
          <p:nvPr/>
        </p:nvSpPr>
        <p:spPr>
          <a:xfrm>
            <a:off x="5439060" y="919880"/>
            <a:ext cx="2381181" cy="627864"/>
          </a:xfrm>
          <a:prstGeom prst="rect">
            <a:avLst/>
          </a:prstGeom>
          <a:noFill/>
        </p:spPr>
        <p:txBody>
          <a:bodyPr wrap="none" rtlCol="0">
            <a:spAutoFit/>
          </a:bodyPr>
          <a:lstStyle/>
          <a:p>
            <a:pPr algn="ctr"/>
            <a:r>
              <a:rPr kumimoji="1" lang="ja-JP" altLang="en-US" sz="1800" dirty="0" smtClean="0">
                <a:solidFill>
                  <a:srgbClr val="0000CC"/>
                </a:solidFill>
                <a:latin typeface="HGP創英角ｺﾞｼｯｸUB" pitchFamily="50" charset="-128"/>
                <a:ea typeface="HGP創英角ｺﾞｼｯｸUB" pitchFamily="50" charset="-128"/>
              </a:rPr>
              <a:t>サーバーの仮想化</a:t>
            </a:r>
            <a:endParaRPr kumimoji="1" lang="en-US" altLang="ja-JP" sz="1800" dirty="0" smtClean="0">
              <a:solidFill>
                <a:srgbClr val="0000CC"/>
              </a:solidFill>
              <a:latin typeface="HGP創英角ｺﾞｼｯｸUB" pitchFamily="50" charset="-128"/>
              <a:ea typeface="HGP創英角ｺﾞｼｯｸUB" pitchFamily="50" charset="-128"/>
            </a:endParaRPr>
          </a:p>
          <a:p>
            <a:pPr algn="ctr"/>
            <a:r>
              <a:rPr kumimoji="1" lang="en-US" altLang="ja-JP" sz="1400" dirty="0" smtClean="0">
                <a:solidFill>
                  <a:srgbClr val="0000CC"/>
                </a:solidFill>
                <a:latin typeface="HGP創英角ｺﾞｼｯｸUB" pitchFamily="50" charset="-128"/>
                <a:ea typeface="HGP創英角ｺﾞｼｯｸUB" pitchFamily="50" charset="-128"/>
              </a:rPr>
              <a:t>(</a:t>
            </a:r>
            <a:r>
              <a:rPr kumimoji="1" lang="ja-JP" altLang="en-US" sz="1400" dirty="0" smtClean="0">
                <a:solidFill>
                  <a:srgbClr val="0000CC"/>
                </a:solidFill>
                <a:latin typeface="HGP創英角ｺﾞｼｯｸUB" pitchFamily="50" charset="-128"/>
                <a:ea typeface="HGP創英角ｺﾞｼｯｸUB" pitchFamily="50" charset="-128"/>
              </a:rPr>
              <a:t>コンテナ方式</a:t>
            </a:r>
            <a:r>
              <a:rPr kumimoji="1" lang="en-US" altLang="ja-JP" sz="1400" dirty="0" smtClean="0">
                <a:solidFill>
                  <a:srgbClr val="0000CC"/>
                </a:solidFill>
                <a:latin typeface="HGP創英角ｺﾞｼｯｸUB" pitchFamily="50" charset="-128"/>
                <a:ea typeface="HGP創英角ｺﾞｼｯｸUB" pitchFamily="50" charset="-128"/>
              </a:rPr>
              <a:t>/OS</a:t>
            </a:r>
            <a:r>
              <a:rPr kumimoji="1" lang="ja-JP" altLang="en-US" sz="1400" dirty="0" smtClean="0">
                <a:solidFill>
                  <a:srgbClr val="0000CC"/>
                </a:solidFill>
                <a:latin typeface="HGP創英角ｺﾞｼｯｸUB" pitchFamily="50" charset="-128"/>
                <a:ea typeface="HGP創英角ｺﾞｼｯｸUB" pitchFamily="50" charset="-128"/>
              </a:rPr>
              <a:t>の仮想化</a:t>
            </a:r>
            <a:r>
              <a:rPr kumimoji="1" lang="en-US" altLang="ja-JP" sz="1400" dirty="0" smtClean="0">
                <a:solidFill>
                  <a:srgbClr val="0000CC"/>
                </a:solidFill>
                <a:latin typeface="HGP創英角ｺﾞｼｯｸUB" pitchFamily="50" charset="-128"/>
                <a:ea typeface="HGP創英角ｺﾞｼｯｸUB" pitchFamily="50" charset="-128"/>
              </a:rPr>
              <a:t>)</a:t>
            </a:r>
            <a:endParaRPr kumimoji="1" lang="ja-JP" altLang="en-US" sz="1400" dirty="0">
              <a:solidFill>
                <a:srgbClr val="0000CC"/>
              </a:solidFill>
              <a:latin typeface="HGP創英角ｺﾞｼｯｸUB" pitchFamily="50" charset="-128"/>
              <a:ea typeface="HGP創英角ｺﾞｼｯｸUB" pitchFamily="50" charset="-128"/>
            </a:endParaRPr>
          </a:p>
        </p:txBody>
      </p:sp>
      <p:sp>
        <p:nvSpPr>
          <p:cNvPr id="51" name="正方形/長方形 50"/>
          <p:cNvSpPr/>
          <p:nvPr/>
        </p:nvSpPr>
        <p:spPr bwMode="auto">
          <a:xfrm>
            <a:off x="5562600" y="4120280"/>
            <a:ext cx="2133600" cy="457200"/>
          </a:xfrm>
          <a:prstGeom prst="rect">
            <a:avLst/>
          </a:prstGeom>
          <a:gradFill>
            <a:gsLst>
              <a:gs pos="0">
                <a:srgbClr val="FF9900"/>
              </a:gs>
              <a:gs pos="100000">
                <a:srgbClr val="C00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endParaRPr lang="en-US" altLang="ja-JP" sz="1600" dirty="0" smtClean="0">
              <a:solidFill>
                <a:schemeClr val="bg1"/>
              </a:solidFill>
              <a:latin typeface="HGP創英角ｺﾞｼｯｸUB" pitchFamily="50" charset="-128"/>
              <a:ea typeface="HGP創英角ｺﾞｼｯｸUB" pitchFamily="50" charset="-128"/>
            </a:endParaRPr>
          </a:p>
          <a:p>
            <a:pPr algn="ctr">
              <a:lnSpc>
                <a:spcPts val="1400"/>
              </a:lnSpc>
              <a:spcBef>
                <a:spcPts val="0"/>
              </a:spcBef>
            </a:pPr>
            <a:r>
              <a:rPr lang="ja-JP" altLang="en-US" sz="1400" dirty="0" smtClean="0">
                <a:solidFill>
                  <a:schemeClr val="bg1"/>
                </a:solidFill>
                <a:latin typeface="HGP創英角ｺﾞｼｯｸUB" pitchFamily="50" charset="-128"/>
                <a:ea typeface="HGP創英角ｺﾞｼｯｸUB" pitchFamily="50" charset="-128"/>
              </a:rPr>
              <a:t>コンテナ管理ソフトウェア</a:t>
            </a:r>
            <a:endParaRPr lang="ja-JP" altLang="en-US" sz="1400" dirty="0">
              <a:solidFill>
                <a:schemeClr val="bg1"/>
              </a:solidFill>
              <a:latin typeface="HGP創英角ｺﾞｼｯｸUB" pitchFamily="50" charset="-128"/>
              <a:ea typeface="HGP創英角ｺﾞｼｯｸUB" pitchFamily="50" charset="-128"/>
            </a:endParaRPr>
          </a:p>
        </p:txBody>
      </p:sp>
      <p:sp>
        <p:nvSpPr>
          <p:cNvPr id="151" name="角丸四角形 150"/>
          <p:cNvSpPr/>
          <p:nvPr/>
        </p:nvSpPr>
        <p:spPr bwMode="auto">
          <a:xfrm>
            <a:off x="5638800" y="3663080"/>
            <a:ext cx="609600" cy="609600"/>
          </a:xfrm>
          <a:prstGeom prst="roundRect">
            <a:avLst>
              <a:gd name="adj" fmla="val 5084"/>
            </a:avLst>
          </a:prstGeom>
          <a:solidFill>
            <a:srgbClr val="CCFF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800" dirty="0" smtClean="0">
                <a:solidFill>
                  <a:srgbClr val="127C5E"/>
                </a:solidFill>
              </a:rPr>
              <a:t>コンテナ</a:t>
            </a:r>
            <a:endParaRPr lang="ja-JP" altLang="en-US" sz="800" dirty="0">
              <a:solidFill>
                <a:srgbClr val="127C5E"/>
              </a:solidFill>
            </a:endParaRPr>
          </a:p>
        </p:txBody>
      </p:sp>
      <p:sp>
        <p:nvSpPr>
          <p:cNvPr id="152" name="角丸四角形 151"/>
          <p:cNvSpPr/>
          <p:nvPr/>
        </p:nvSpPr>
        <p:spPr bwMode="auto">
          <a:xfrm>
            <a:off x="6324600" y="3663080"/>
            <a:ext cx="609600" cy="609600"/>
          </a:xfrm>
          <a:prstGeom prst="roundRect">
            <a:avLst>
              <a:gd name="adj" fmla="val 5084"/>
            </a:avLst>
          </a:prstGeom>
          <a:solidFill>
            <a:srgbClr val="CCFF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800" dirty="0" smtClean="0">
                <a:solidFill>
                  <a:srgbClr val="127C5E"/>
                </a:solidFill>
              </a:rPr>
              <a:t>コンテナ</a:t>
            </a:r>
            <a:endParaRPr lang="ja-JP" altLang="en-US" sz="800" dirty="0">
              <a:solidFill>
                <a:srgbClr val="127C5E"/>
              </a:solidFill>
            </a:endParaRPr>
          </a:p>
        </p:txBody>
      </p:sp>
      <p:sp>
        <p:nvSpPr>
          <p:cNvPr id="153" name="角丸四角形 152"/>
          <p:cNvSpPr/>
          <p:nvPr/>
        </p:nvSpPr>
        <p:spPr bwMode="auto">
          <a:xfrm>
            <a:off x="7010400" y="3663080"/>
            <a:ext cx="609600" cy="609600"/>
          </a:xfrm>
          <a:prstGeom prst="roundRect">
            <a:avLst>
              <a:gd name="adj" fmla="val 5084"/>
            </a:avLst>
          </a:prstGeom>
          <a:solidFill>
            <a:srgbClr val="CCFF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800" dirty="0" smtClean="0">
                <a:solidFill>
                  <a:srgbClr val="127C5E"/>
                </a:solidFill>
              </a:rPr>
              <a:t>コンテナ</a:t>
            </a:r>
            <a:endParaRPr lang="ja-JP" altLang="en-US" sz="800" dirty="0">
              <a:solidFill>
                <a:srgbClr val="127C5E"/>
              </a:solidFill>
            </a:endParaRPr>
          </a:p>
        </p:txBody>
      </p:sp>
    </p:spTree>
    <p:extLst>
      <p:ext uri="{BB962C8B-B14F-4D97-AF65-F5344CB8AC3E}">
        <p14:creationId xmlns:p14="http://schemas.microsoft.com/office/powerpoint/2010/main" val="2473081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a:t>
            </a:r>
            <a:r>
              <a:rPr kumimoji="1" lang="en-US" altLang="ja-JP" dirty="0" err="1" smtClean="0"/>
              <a:t>Docker</a:t>
            </a:r>
            <a:r>
              <a:rPr kumimoji="1" lang="ja-JP" altLang="en-US" dirty="0" smtClean="0"/>
              <a:t>」</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15</a:t>
            </a:fld>
            <a:endParaRPr kumimoji="1" lang="ja-JP" altLang="en-US"/>
          </a:p>
        </p:txBody>
      </p:sp>
      <p:sp>
        <p:nvSpPr>
          <p:cNvPr id="4" name="正方形/長方形 3"/>
          <p:cNvSpPr/>
          <p:nvPr/>
        </p:nvSpPr>
        <p:spPr>
          <a:xfrm>
            <a:off x="626534"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45067" y="1456868"/>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897468"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73666" y="2464765"/>
            <a:ext cx="916709" cy="435504"/>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56631"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51831" y="3334655"/>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08316"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73666"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73666"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02164"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78362" y="2464765"/>
            <a:ext cx="916709" cy="43550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13012"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78362"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78362"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09519" y="1321764"/>
            <a:ext cx="1049865" cy="1921934"/>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185717" y="2464765"/>
            <a:ext cx="916709" cy="435504"/>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20367" y="294297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185717" y="1939832"/>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185717" y="1414899"/>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4" name="角丸四角形 63"/>
          <p:cNvSpPr/>
          <p:nvPr/>
        </p:nvSpPr>
        <p:spPr bwMode="auto">
          <a:xfrm>
            <a:off x="626534" y="438245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異なる</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でも可</a:t>
            </a:r>
          </a:p>
        </p:txBody>
      </p:sp>
      <p:sp>
        <p:nvSpPr>
          <p:cNvPr id="65" name="角丸四角形 64"/>
          <p:cNvSpPr/>
          <p:nvPr/>
        </p:nvSpPr>
        <p:spPr bwMode="auto">
          <a:xfrm>
            <a:off x="626534" y="4827141"/>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ディスク・メモリ消費大</a:t>
            </a:r>
          </a:p>
        </p:txBody>
      </p:sp>
      <p:sp>
        <p:nvSpPr>
          <p:cNvPr id="68" name="角丸四角形 67"/>
          <p:cNvSpPr/>
          <p:nvPr/>
        </p:nvSpPr>
        <p:spPr bwMode="auto">
          <a:xfrm>
            <a:off x="626534" y="52686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a:t>
            </a:r>
          </a:p>
        </p:txBody>
      </p:sp>
      <p:sp>
        <p:nvSpPr>
          <p:cNvPr id="70" name="角丸四角形 69"/>
          <p:cNvSpPr/>
          <p:nvPr/>
        </p:nvSpPr>
        <p:spPr bwMode="auto">
          <a:xfrm>
            <a:off x="626534" y="5979874"/>
            <a:ext cx="3776134" cy="396044"/>
          </a:xfrm>
          <a:prstGeom prst="roundRect">
            <a:avLst>
              <a:gd name="adj" fmla="val 0"/>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構成の自由度が高い仮想化技術</a:t>
            </a:r>
          </a:p>
        </p:txBody>
      </p:sp>
      <p:sp>
        <p:nvSpPr>
          <p:cNvPr id="72" name="下矢印 71"/>
          <p:cNvSpPr/>
          <p:nvPr/>
        </p:nvSpPr>
        <p:spPr>
          <a:xfrm>
            <a:off x="2235200" y="5709458"/>
            <a:ext cx="590539" cy="270416"/>
          </a:xfrm>
          <a:prstGeom prst="down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grpSp>
        <p:nvGrpSpPr>
          <p:cNvPr id="79" name="図形グループ 78"/>
          <p:cNvGrpSpPr/>
          <p:nvPr/>
        </p:nvGrpSpPr>
        <p:grpSpPr>
          <a:xfrm>
            <a:off x="4712847" y="843166"/>
            <a:ext cx="3782306" cy="5532752"/>
            <a:chOff x="4712847" y="843166"/>
            <a:chExt cx="3782306" cy="5532752"/>
          </a:xfrm>
        </p:grpSpPr>
        <p:sp>
          <p:nvSpPr>
            <p:cNvPr id="28" name="正方形/長方形 27"/>
            <p:cNvSpPr/>
            <p:nvPr/>
          </p:nvSpPr>
          <p:spPr>
            <a:xfrm>
              <a:off x="4715933" y="1581250"/>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34466" y="1516498"/>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4986867" y="1414898"/>
              <a:ext cx="3293533" cy="182879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46030" y="3836364"/>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53104" y="2796776"/>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384848" y="3332479"/>
              <a:ext cx="472330" cy="400110"/>
            </a:xfrm>
            <a:prstGeom prst="rect">
              <a:avLst/>
            </a:prstGeom>
            <a:noFill/>
          </p:spPr>
          <p:txBody>
            <a:bodyPr wrap="none" rtlCol="0">
              <a:spAutoFit/>
            </a:bodyPr>
            <a:lstStyle/>
            <a:p>
              <a:pPr algn="ctr"/>
              <a:r>
                <a:rPr kumimoji="1" lang="en-US" altLang="ja-JP" sz="2000" dirty="0" smtClean="0">
                  <a:solidFill>
                    <a:srgbClr val="FFFFFF"/>
                  </a:solidFill>
                </a:rPr>
                <a:t>OS</a:t>
              </a:r>
              <a:endParaRPr kumimoji="1" lang="ja-JP" altLang="en-US" sz="2000" dirty="0">
                <a:solidFill>
                  <a:srgbClr val="FFFFFF"/>
                </a:solidFill>
              </a:endParaRPr>
            </a:p>
          </p:txBody>
        </p:sp>
        <p:sp>
          <p:nvSpPr>
            <p:cNvPr id="48" name="正方形/長方形 47"/>
            <p:cNvSpPr/>
            <p:nvPr/>
          </p:nvSpPr>
          <p:spPr>
            <a:xfrm>
              <a:off x="511830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68170"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18035" y="1321764"/>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195438"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195438"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28372" y="1939832"/>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28372" y="1414899"/>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298427" y="1981801"/>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298427" y="1456868"/>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46336"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294250"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56873" y="2515567"/>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6" name="角丸四角形 65"/>
            <p:cNvSpPr/>
            <p:nvPr/>
          </p:nvSpPr>
          <p:spPr bwMode="auto">
            <a:xfrm>
              <a:off x="4712847" y="438245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同じ</a:t>
              </a:r>
              <a:r>
                <a:rPr kumimoji="0" lang="en-US" altLang="ja-JP" b="0" i="0" u="none" strike="noStrike" cap="none" normalizeH="0" dirty="0" smtClean="0">
                  <a:ln>
                    <a:noFill/>
                  </a:ln>
                  <a:solidFill>
                    <a:schemeClr val="bg1"/>
                  </a:solidFill>
                  <a:effectLst/>
                  <a:latin typeface="+mn-lt"/>
                  <a:ea typeface="+mn-ea"/>
                </a:rPr>
                <a:t>OS</a:t>
              </a:r>
              <a:endParaRPr kumimoji="0" lang="ja-JP" altLang="en-US" b="0" i="0" u="none" strike="noStrike" cap="none" normalizeH="0" dirty="0" smtClean="0">
                <a:ln>
                  <a:noFill/>
                </a:ln>
                <a:solidFill>
                  <a:schemeClr val="bg1"/>
                </a:solidFill>
                <a:effectLst/>
                <a:latin typeface="+mn-lt"/>
                <a:ea typeface="+mn-ea"/>
              </a:endParaRPr>
            </a:p>
          </p:txBody>
        </p:sp>
        <p:sp>
          <p:nvSpPr>
            <p:cNvPr id="67" name="角丸四角形 66"/>
            <p:cNvSpPr/>
            <p:nvPr/>
          </p:nvSpPr>
          <p:spPr bwMode="auto">
            <a:xfrm>
              <a:off x="4712847" y="4827141"/>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ディスク・メモリ</a:t>
              </a:r>
              <a:r>
                <a:rPr kumimoji="0" lang="ja-JP" altLang="en-US" dirty="0" smtClean="0">
                  <a:solidFill>
                    <a:schemeClr val="bg1"/>
                  </a:solidFill>
                  <a:latin typeface="+mn-lt"/>
                  <a:ea typeface="+mn-ea"/>
                </a:rPr>
                <a:t>消費小</a:t>
              </a:r>
              <a:endParaRPr kumimoji="0" lang="ja-JP" altLang="en-US" dirty="0">
                <a:solidFill>
                  <a:schemeClr val="bg1"/>
                </a:solidFill>
                <a:latin typeface="+mn-lt"/>
                <a:ea typeface="+mn-ea"/>
              </a:endParaRPr>
            </a:p>
          </p:txBody>
        </p:sp>
        <p:sp>
          <p:nvSpPr>
            <p:cNvPr id="69" name="角丸四角形 68"/>
            <p:cNvSpPr/>
            <p:nvPr/>
          </p:nvSpPr>
          <p:spPr bwMode="auto">
            <a:xfrm>
              <a:off x="4712847" y="52686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構成はハードウェアに依存しない</a:t>
              </a:r>
            </a:p>
          </p:txBody>
        </p:sp>
        <p:sp>
          <p:nvSpPr>
            <p:cNvPr id="71" name="角丸四角形 70"/>
            <p:cNvSpPr/>
            <p:nvPr/>
          </p:nvSpPr>
          <p:spPr bwMode="auto">
            <a:xfrm>
              <a:off x="4715933" y="5979874"/>
              <a:ext cx="3779220" cy="396044"/>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軽量・可搬性の高い仮想化技術</a:t>
              </a:r>
            </a:p>
          </p:txBody>
        </p:sp>
        <p:sp>
          <p:nvSpPr>
            <p:cNvPr id="73" name="下矢印 72"/>
            <p:cNvSpPr/>
            <p:nvPr/>
          </p:nvSpPr>
          <p:spPr>
            <a:xfrm>
              <a:off x="6341707" y="5709458"/>
              <a:ext cx="590539" cy="270416"/>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195438"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7" name="正方形/長方形 76"/>
            <p:cNvSpPr/>
            <p:nvPr/>
          </p:nvSpPr>
          <p:spPr>
            <a:xfrm>
              <a:off x="6228372" y="2227463"/>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sp>
          <p:nvSpPr>
            <p:cNvPr id="78" name="正方形/長方形 77"/>
            <p:cNvSpPr/>
            <p:nvPr/>
          </p:nvSpPr>
          <p:spPr>
            <a:xfrm>
              <a:off x="7298427" y="2269432"/>
              <a:ext cx="790497" cy="261866"/>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ライブラリ</a:t>
              </a:r>
              <a:endParaRPr kumimoji="1" lang="ja-JP" altLang="en-US" sz="9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350119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762000" y="1690350"/>
            <a:ext cx="3657600" cy="2133600"/>
          </a:xfrm>
          <a:prstGeom prst="roundRect">
            <a:avLst>
              <a:gd name="adj" fmla="val 5883"/>
            </a:avLst>
          </a:prstGeom>
          <a:solidFill>
            <a:schemeClr val="bg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100" dirty="0"/>
              <a:t>各仮想マシン（</a:t>
            </a:r>
            <a:r>
              <a:rPr lang="en-US" altLang="ja-JP" sz="1100" dirty="0"/>
              <a:t>VM</a:t>
            </a:r>
            <a:r>
              <a:rPr lang="ja-JP" altLang="en-US" sz="1100" dirty="0"/>
              <a:t>）にカーネルも含めて完全に</a:t>
            </a:r>
            <a:r>
              <a:rPr lang="en-US" altLang="ja-JP" sz="1100" dirty="0"/>
              <a:t>OS</a:t>
            </a:r>
            <a:r>
              <a:rPr lang="ja-JP" altLang="en-US" sz="1100" dirty="0"/>
              <a:t>をインストールする必要があるため、かなりサイズが大きくなるが、自由度・柔軟性も高くなる。</a:t>
            </a:r>
            <a:endParaRPr lang="en-US" altLang="ja-JP" sz="1100" dirty="0"/>
          </a:p>
          <a:p>
            <a:pPr marL="171450" indent="-171450">
              <a:buFont typeface="Wingdings" charset="2"/>
              <a:buChar char="v"/>
            </a:pPr>
            <a:r>
              <a:rPr lang="ja-JP" altLang="en-US" sz="1100" dirty="0"/>
              <a:t>各</a:t>
            </a:r>
            <a:r>
              <a:rPr lang="en-US" altLang="ja-JP" sz="1100" dirty="0"/>
              <a:t>VM</a:t>
            </a:r>
            <a:r>
              <a:rPr lang="ja-JP" altLang="en-US" sz="1100" dirty="0"/>
              <a:t>には独自のカーネルがあるため、好きな</a:t>
            </a:r>
            <a:r>
              <a:rPr lang="en-US" altLang="ja-JP" sz="1100" dirty="0"/>
              <a:t>OS</a:t>
            </a:r>
            <a:r>
              <a:rPr lang="ja-JP" altLang="en-US" sz="1100" dirty="0"/>
              <a:t>をインストールでき、それぞれの</a:t>
            </a:r>
            <a:r>
              <a:rPr lang="en-US" altLang="ja-JP" sz="1100" dirty="0"/>
              <a:t>VM</a:t>
            </a:r>
            <a:r>
              <a:rPr lang="ja-JP" altLang="en-US" sz="1100" dirty="0"/>
              <a:t>の</a:t>
            </a:r>
            <a:r>
              <a:rPr lang="en-US" altLang="ja-JP" sz="1100" dirty="0"/>
              <a:t>OS</a:t>
            </a:r>
            <a:r>
              <a:rPr lang="ja-JP" altLang="en-US" sz="1100" dirty="0"/>
              <a:t>は完全に独立した環境で実行される。</a:t>
            </a:r>
            <a:endParaRPr lang="en-US" altLang="ja-JP" sz="1100" dirty="0"/>
          </a:p>
          <a:p>
            <a:pPr marL="171450" indent="-171450">
              <a:buFont typeface="Wingdings" charset="2"/>
              <a:buChar char="v"/>
            </a:pPr>
            <a:r>
              <a:rPr lang="ja-JP" altLang="en-US" sz="1100" dirty="0"/>
              <a:t>自由度が高く柔軟性も高いことから、一般企業で好まれる傾向がある</a:t>
            </a:r>
            <a:r>
              <a:rPr lang="ja-JP" altLang="en-US" sz="1100" dirty="0" smtClean="0"/>
              <a:t>。</a:t>
            </a:r>
            <a:endParaRPr lang="en-US" altLang="ja-JP" sz="1100" dirty="0"/>
          </a:p>
          <a:p>
            <a:pPr marL="171450" indent="-171450">
              <a:buFont typeface="Wingdings" charset="2"/>
              <a:buChar char="v"/>
            </a:pPr>
            <a:r>
              <a:rPr lang="en-US" altLang="ja-JP" sz="1100" dirty="0" err="1"/>
              <a:t>Vmware</a:t>
            </a:r>
            <a:r>
              <a:rPr lang="en-US" altLang="ja-JP" sz="1100" dirty="0"/>
              <a:t> </a:t>
            </a:r>
            <a:r>
              <a:rPr lang="en-US" altLang="ja-JP" sz="1100" dirty="0" err="1"/>
              <a:t>ESXi</a:t>
            </a:r>
            <a:r>
              <a:rPr lang="ja-JP" altLang="en-US" sz="1100" dirty="0"/>
              <a:t>、</a:t>
            </a:r>
            <a:r>
              <a:rPr lang="en-US" altLang="ja-JP" sz="1100" dirty="0" err="1"/>
              <a:t>Xen</a:t>
            </a:r>
            <a:r>
              <a:rPr lang="en-US" altLang="ja-JP" sz="1100" dirty="0"/>
              <a:t> Server</a:t>
            </a:r>
            <a:r>
              <a:rPr lang="ja-JP" altLang="en-US" sz="1100" dirty="0"/>
              <a:t>、</a:t>
            </a:r>
            <a:r>
              <a:rPr lang="en-US" altLang="ja-JP" sz="1100" dirty="0"/>
              <a:t>Hyper-V</a:t>
            </a:r>
            <a:r>
              <a:rPr lang="ja-JP" altLang="en-US" sz="1100" dirty="0"/>
              <a:t>など</a:t>
            </a:r>
          </a:p>
        </p:txBody>
      </p:sp>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サーバーの仮想化</a:t>
            </a:r>
            <a:r>
              <a:rPr lang="en-US" altLang="ja-JP" sz="2800" dirty="0" smtClean="0">
                <a:ea typeface="ＭＳ Ｐゴシック" pitchFamily="50" charset="-128"/>
              </a:rPr>
              <a:t> 3</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テキスト ボックス 42"/>
          <p:cNvSpPr txBox="1"/>
          <p:nvPr/>
        </p:nvSpPr>
        <p:spPr>
          <a:xfrm>
            <a:off x="1546874" y="1009399"/>
            <a:ext cx="1988445" cy="627864"/>
          </a:xfrm>
          <a:prstGeom prst="rect">
            <a:avLst/>
          </a:prstGeom>
          <a:noFill/>
        </p:spPr>
        <p:txBody>
          <a:bodyPr wrap="none" rtlCol="0">
            <a:spAutoFit/>
          </a:bodyPr>
          <a:lstStyle/>
          <a:p>
            <a:pPr algn="ctr"/>
            <a:r>
              <a:rPr kumimoji="1" lang="ja-JP" altLang="en-US" sz="1800" dirty="0" smtClean="0">
                <a:solidFill>
                  <a:srgbClr val="0000CC"/>
                </a:solidFill>
                <a:latin typeface="HGP創英角ｺﾞｼｯｸUB" pitchFamily="50" charset="-128"/>
                <a:ea typeface="HGP創英角ｺﾞｼｯｸUB" pitchFamily="50" charset="-128"/>
              </a:rPr>
              <a:t>サーバーの仮想化</a:t>
            </a:r>
            <a:endParaRPr kumimoji="1" lang="en-US" altLang="ja-JP" sz="1800" dirty="0" smtClean="0">
              <a:solidFill>
                <a:srgbClr val="0000CC"/>
              </a:solidFill>
              <a:latin typeface="HGP創英角ｺﾞｼｯｸUB" pitchFamily="50" charset="-128"/>
              <a:ea typeface="HGP創英角ｺﾞｼｯｸUB" pitchFamily="50" charset="-128"/>
            </a:endParaRPr>
          </a:p>
          <a:p>
            <a:pPr algn="ctr"/>
            <a:r>
              <a:rPr kumimoji="1" lang="en-US" altLang="ja-JP" sz="1400" dirty="0" smtClean="0">
                <a:solidFill>
                  <a:srgbClr val="0000CC"/>
                </a:solidFill>
                <a:latin typeface="HGP創英角ｺﾞｼｯｸUB" pitchFamily="50" charset="-128"/>
                <a:ea typeface="HGP創英角ｺﾞｼｯｸUB" pitchFamily="50" charset="-128"/>
              </a:rPr>
              <a:t>(</a:t>
            </a:r>
            <a:r>
              <a:rPr kumimoji="1" lang="ja-JP" altLang="en-US" sz="1400" dirty="0" smtClean="0">
                <a:solidFill>
                  <a:srgbClr val="0000CC"/>
                </a:solidFill>
                <a:latin typeface="HGP創英角ｺﾞｼｯｸUB" pitchFamily="50" charset="-128"/>
                <a:ea typeface="HGP創英角ｺﾞｼｯｸUB" pitchFamily="50" charset="-128"/>
              </a:rPr>
              <a:t>ハイパーバイザー方式</a:t>
            </a:r>
            <a:r>
              <a:rPr kumimoji="1" lang="en-US" altLang="ja-JP" sz="1400" dirty="0" smtClean="0">
                <a:solidFill>
                  <a:srgbClr val="0000CC"/>
                </a:solidFill>
                <a:latin typeface="HGP創英角ｺﾞｼｯｸUB" pitchFamily="50" charset="-128"/>
                <a:ea typeface="HGP創英角ｺﾞｼｯｸUB" pitchFamily="50" charset="-128"/>
              </a:rPr>
              <a:t>)</a:t>
            </a:r>
            <a:endParaRPr kumimoji="1" lang="ja-JP" altLang="en-US" sz="1400" dirty="0">
              <a:solidFill>
                <a:srgbClr val="0000CC"/>
              </a:solidFill>
              <a:latin typeface="HGP創英角ｺﾞｼｯｸUB" pitchFamily="50" charset="-128"/>
              <a:ea typeface="HGP創英角ｺﾞｼｯｸUB" pitchFamily="50" charset="-128"/>
            </a:endParaRPr>
          </a:p>
        </p:txBody>
      </p:sp>
      <p:sp>
        <p:nvSpPr>
          <p:cNvPr id="155" name="テキスト ボックス 154"/>
          <p:cNvSpPr txBox="1"/>
          <p:nvPr/>
        </p:nvSpPr>
        <p:spPr>
          <a:xfrm>
            <a:off x="5439060" y="1004550"/>
            <a:ext cx="2381181" cy="627864"/>
          </a:xfrm>
          <a:prstGeom prst="rect">
            <a:avLst/>
          </a:prstGeom>
          <a:noFill/>
        </p:spPr>
        <p:txBody>
          <a:bodyPr wrap="none" rtlCol="0">
            <a:spAutoFit/>
          </a:bodyPr>
          <a:lstStyle/>
          <a:p>
            <a:pPr algn="ctr"/>
            <a:r>
              <a:rPr kumimoji="1" lang="ja-JP" altLang="en-US" sz="1800" dirty="0" smtClean="0">
                <a:solidFill>
                  <a:srgbClr val="0000CC"/>
                </a:solidFill>
                <a:latin typeface="HGP創英角ｺﾞｼｯｸUB" pitchFamily="50" charset="-128"/>
                <a:ea typeface="HGP創英角ｺﾞｼｯｸUB" pitchFamily="50" charset="-128"/>
              </a:rPr>
              <a:t>サーバーの仮想化</a:t>
            </a:r>
            <a:endParaRPr kumimoji="1" lang="en-US" altLang="ja-JP" sz="1800" dirty="0" smtClean="0">
              <a:solidFill>
                <a:srgbClr val="0000CC"/>
              </a:solidFill>
              <a:latin typeface="HGP創英角ｺﾞｼｯｸUB" pitchFamily="50" charset="-128"/>
              <a:ea typeface="HGP創英角ｺﾞｼｯｸUB" pitchFamily="50" charset="-128"/>
            </a:endParaRPr>
          </a:p>
          <a:p>
            <a:pPr algn="ctr"/>
            <a:r>
              <a:rPr kumimoji="1" lang="en-US" altLang="ja-JP" sz="1400" dirty="0" smtClean="0">
                <a:solidFill>
                  <a:srgbClr val="0000CC"/>
                </a:solidFill>
                <a:latin typeface="HGP創英角ｺﾞｼｯｸUB" pitchFamily="50" charset="-128"/>
                <a:ea typeface="HGP創英角ｺﾞｼｯｸUB" pitchFamily="50" charset="-128"/>
              </a:rPr>
              <a:t>(</a:t>
            </a:r>
            <a:r>
              <a:rPr kumimoji="1" lang="ja-JP" altLang="en-US" sz="1400" dirty="0" smtClean="0">
                <a:solidFill>
                  <a:srgbClr val="0000CC"/>
                </a:solidFill>
                <a:latin typeface="HGP創英角ｺﾞｼｯｸUB" pitchFamily="50" charset="-128"/>
                <a:ea typeface="HGP創英角ｺﾞｼｯｸUB" pitchFamily="50" charset="-128"/>
              </a:rPr>
              <a:t>コンテナ方式</a:t>
            </a:r>
            <a:r>
              <a:rPr kumimoji="1" lang="en-US" altLang="ja-JP" sz="1400" dirty="0" smtClean="0">
                <a:solidFill>
                  <a:srgbClr val="0000CC"/>
                </a:solidFill>
                <a:latin typeface="HGP創英角ｺﾞｼｯｸUB" pitchFamily="50" charset="-128"/>
                <a:ea typeface="HGP創英角ｺﾞｼｯｸUB" pitchFamily="50" charset="-128"/>
              </a:rPr>
              <a:t>/OS</a:t>
            </a:r>
            <a:r>
              <a:rPr kumimoji="1" lang="ja-JP" altLang="en-US" sz="1400" dirty="0" smtClean="0">
                <a:solidFill>
                  <a:srgbClr val="0000CC"/>
                </a:solidFill>
                <a:latin typeface="HGP創英角ｺﾞｼｯｸUB" pitchFamily="50" charset="-128"/>
                <a:ea typeface="HGP創英角ｺﾞｼｯｸUB" pitchFamily="50" charset="-128"/>
              </a:rPr>
              <a:t>の仮想化</a:t>
            </a:r>
            <a:r>
              <a:rPr kumimoji="1" lang="en-US" altLang="ja-JP" sz="1400" dirty="0" smtClean="0">
                <a:solidFill>
                  <a:srgbClr val="0000CC"/>
                </a:solidFill>
                <a:latin typeface="HGP創英角ｺﾞｼｯｸUB" pitchFamily="50" charset="-128"/>
                <a:ea typeface="HGP創英角ｺﾞｼｯｸUB" pitchFamily="50" charset="-128"/>
              </a:rPr>
              <a:t>)</a:t>
            </a:r>
            <a:endParaRPr kumimoji="1" lang="ja-JP" altLang="en-US" sz="1400" dirty="0">
              <a:solidFill>
                <a:srgbClr val="0000CC"/>
              </a:solidFill>
              <a:latin typeface="HGP創英角ｺﾞｼｯｸUB" pitchFamily="50" charset="-128"/>
              <a:ea typeface="HGP創英角ｺﾞｼｯｸUB" pitchFamily="50" charset="-128"/>
            </a:endParaRPr>
          </a:p>
        </p:txBody>
      </p:sp>
      <p:sp>
        <p:nvSpPr>
          <p:cNvPr id="7" name="角丸四角形 6"/>
          <p:cNvSpPr/>
          <p:nvPr/>
        </p:nvSpPr>
        <p:spPr bwMode="auto">
          <a:xfrm>
            <a:off x="762000" y="4357350"/>
            <a:ext cx="3657600" cy="381000"/>
          </a:xfrm>
          <a:prstGeom prst="roundRect">
            <a:avLst/>
          </a:prstGeom>
          <a:solidFill>
            <a:srgbClr val="008000"/>
          </a:solidFill>
          <a:ln>
            <a:solidFill>
              <a:srgbClr val="0000FF"/>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ハードウェア環境を仮想化</a:t>
            </a:r>
          </a:p>
        </p:txBody>
      </p:sp>
      <p:sp>
        <p:nvSpPr>
          <p:cNvPr id="55" name="角丸四角形 54"/>
          <p:cNvSpPr/>
          <p:nvPr/>
        </p:nvSpPr>
        <p:spPr bwMode="auto">
          <a:xfrm>
            <a:off x="4800600" y="4357350"/>
            <a:ext cx="3657600" cy="381000"/>
          </a:xfrm>
          <a:prstGeom prst="roundRect">
            <a:avLst/>
          </a:prstGeom>
          <a:solidFill>
            <a:srgbClr val="0000FF"/>
          </a:solidFill>
          <a:ln>
            <a:solidFill>
              <a:srgbClr val="127C5E"/>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環境を仮想化</a:t>
            </a:r>
          </a:p>
        </p:txBody>
      </p:sp>
      <p:sp>
        <p:nvSpPr>
          <p:cNvPr id="57" name="角丸四角形 56"/>
          <p:cNvSpPr/>
          <p:nvPr/>
        </p:nvSpPr>
        <p:spPr bwMode="auto">
          <a:xfrm>
            <a:off x="762000" y="4814550"/>
            <a:ext cx="3657600" cy="381000"/>
          </a:xfrm>
          <a:prstGeom prst="roundRect">
            <a:avLst/>
          </a:prstGeom>
          <a:solidFill>
            <a:srgbClr val="008000"/>
          </a:solidFill>
          <a:ln>
            <a:solidFill>
              <a:srgbClr val="0000FF"/>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異なる</a:t>
            </a: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が共存</a:t>
            </a:r>
          </a:p>
        </p:txBody>
      </p:sp>
      <p:sp>
        <p:nvSpPr>
          <p:cNvPr id="58" name="角丸四角形 57"/>
          <p:cNvSpPr/>
          <p:nvPr/>
        </p:nvSpPr>
        <p:spPr bwMode="auto">
          <a:xfrm>
            <a:off x="4800600" y="4814550"/>
            <a:ext cx="3657600" cy="381000"/>
          </a:xfrm>
          <a:prstGeom prst="roundRect">
            <a:avLst/>
          </a:prstGeom>
          <a:solidFill>
            <a:srgbClr val="0000FF"/>
          </a:solidFill>
          <a:ln>
            <a:solidFill>
              <a:srgbClr val="127C5E"/>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同じ</a:t>
            </a: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r>
              <a:rPr lang="ja-JP" altLang="en-US" sz="1200" dirty="0" smtClean="0">
                <a:solidFill>
                  <a:schemeClr val="bg1"/>
                </a:solidFill>
              </a:rPr>
              <a:t>のみ</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共存</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カーネルが同じなら異なるディストリビューションは可能</a:t>
            </a: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0" name="角丸四角形 59"/>
          <p:cNvSpPr/>
          <p:nvPr/>
        </p:nvSpPr>
        <p:spPr bwMode="auto">
          <a:xfrm>
            <a:off x="762000" y="5271750"/>
            <a:ext cx="3657600" cy="381000"/>
          </a:xfrm>
          <a:prstGeom prst="roundRect">
            <a:avLst/>
          </a:prstGeom>
          <a:solidFill>
            <a:srgbClr val="008000"/>
          </a:solidFill>
          <a:ln>
            <a:solidFill>
              <a:srgbClr val="0000FF"/>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OS</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を起動させることで起ち上げ</a:t>
            </a:r>
          </a:p>
        </p:txBody>
      </p:sp>
      <p:sp>
        <p:nvSpPr>
          <p:cNvPr id="62" name="角丸四角形 61"/>
          <p:cNvSpPr/>
          <p:nvPr/>
        </p:nvSpPr>
        <p:spPr bwMode="auto">
          <a:xfrm>
            <a:off x="4800600" y="5271750"/>
            <a:ext cx="3657600" cy="381000"/>
          </a:xfrm>
          <a:prstGeom prst="roundRect">
            <a:avLst/>
          </a:prstGeom>
          <a:solidFill>
            <a:srgbClr val="0000FF"/>
          </a:solidFill>
          <a:ln>
            <a:solidFill>
              <a:srgbClr val="127C5E"/>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プロセスを起動させてることで起ち上げ</a:t>
            </a:r>
          </a:p>
        </p:txBody>
      </p:sp>
      <p:sp>
        <p:nvSpPr>
          <p:cNvPr id="63" name="角丸四角形 62"/>
          <p:cNvSpPr/>
          <p:nvPr/>
        </p:nvSpPr>
        <p:spPr bwMode="auto">
          <a:xfrm>
            <a:off x="762000" y="5728950"/>
            <a:ext cx="3657600" cy="381000"/>
          </a:xfrm>
          <a:prstGeom prst="roundRect">
            <a:avLst/>
          </a:prstGeom>
          <a:solidFill>
            <a:srgbClr val="008000"/>
          </a:solidFill>
          <a:ln>
            <a:solidFill>
              <a:srgbClr val="0000FF"/>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ネットワークは仮想ハードウェア経由</a:t>
            </a:r>
          </a:p>
        </p:txBody>
      </p:sp>
      <p:sp>
        <p:nvSpPr>
          <p:cNvPr id="65" name="角丸四角形 64"/>
          <p:cNvSpPr/>
          <p:nvPr/>
        </p:nvSpPr>
        <p:spPr bwMode="auto">
          <a:xfrm>
            <a:off x="4800600" y="5728950"/>
            <a:ext cx="3657600" cy="381000"/>
          </a:xfrm>
          <a:prstGeom prst="roundRect">
            <a:avLst/>
          </a:prstGeom>
          <a:solidFill>
            <a:srgbClr val="0000FF"/>
          </a:solidFill>
          <a:ln>
            <a:solidFill>
              <a:srgbClr val="127C5E"/>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ネットワークは仮想インターフェイス経由</a:t>
            </a:r>
          </a:p>
        </p:txBody>
      </p:sp>
      <p:sp>
        <p:nvSpPr>
          <p:cNvPr id="67" name="角丸四角形 66"/>
          <p:cNvSpPr/>
          <p:nvPr/>
        </p:nvSpPr>
        <p:spPr bwMode="auto">
          <a:xfrm>
            <a:off x="4800600" y="1690350"/>
            <a:ext cx="3657600" cy="2133600"/>
          </a:xfrm>
          <a:prstGeom prst="roundRect">
            <a:avLst>
              <a:gd name="adj" fmla="val 5883"/>
            </a:avLst>
          </a:prstGeom>
          <a:solidFill>
            <a:schemeClr val="bg1"/>
          </a:solidFill>
          <a:ln w="38100" cap="flat" cmpd="sng" algn="ctr">
            <a:solidFill>
              <a:srgbClr val="127C5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en-US" altLang="ja-JP" sz="1100" dirty="0"/>
              <a:t>1</a:t>
            </a:r>
            <a:r>
              <a:rPr lang="ja-JP" altLang="en-US" sz="1100" dirty="0"/>
              <a:t>つの</a:t>
            </a:r>
            <a:r>
              <a:rPr lang="ja-JP" altLang="en-US" sz="1100" dirty="0" smtClean="0"/>
              <a:t>カーネルで</a:t>
            </a:r>
            <a:r>
              <a:rPr lang="en-US" altLang="ja-JP" sz="1100" dirty="0" smtClean="0"/>
              <a:t>OS</a:t>
            </a:r>
            <a:r>
              <a:rPr lang="ja-JP" altLang="en-US" sz="1100" dirty="0"/>
              <a:t>の複数のインスタンスを実行</a:t>
            </a:r>
            <a:r>
              <a:rPr lang="ja-JP" altLang="en-US" sz="1100" dirty="0" smtClean="0"/>
              <a:t>。</a:t>
            </a:r>
            <a:endParaRPr lang="en-US" altLang="ja-JP" sz="1100" dirty="0"/>
          </a:p>
          <a:p>
            <a:pPr marL="171450" indent="-171450">
              <a:buFont typeface="Wingdings" charset="2"/>
              <a:buChar char="v"/>
            </a:pPr>
            <a:r>
              <a:rPr lang="ja-JP" altLang="en-US" sz="1100" dirty="0"/>
              <a:t>各インスタンスは完全に独立した環境で</a:t>
            </a:r>
            <a:r>
              <a:rPr lang="ja-JP" altLang="en-US" sz="1100" dirty="0" smtClean="0"/>
              <a:t>実行されるため、</a:t>
            </a:r>
            <a:r>
              <a:rPr lang="ja-JP" altLang="en-US" sz="1100" dirty="0"/>
              <a:t>あるコンテナが別のコンテナのファイルにアクセスするリスクがなく、安全性が高い。</a:t>
            </a:r>
          </a:p>
          <a:p>
            <a:pPr marL="171450" indent="-171450">
              <a:buFont typeface="Wingdings" charset="2"/>
              <a:buChar char="v"/>
            </a:pPr>
            <a:r>
              <a:rPr lang="ja-JP" altLang="en-US" sz="1100" dirty="0"/>
              <a:t>全てが同じカーネル上で実行されるため、リソースの利用</a:t>
            </a:r>
            <a:r>
              <a:rPr lang="ja-JP" altLang="en-US" sz="1100" dirty="0" smtClean="0"/>
              <a:t>効率は高く</a:t>
            </a:r>
            <a:r>
              <a:rPr lang="ja-JP" altLang="en-US" sz="1100" dirty="0"/>
              <a:t>、カーネルにパッチを当てる際もひとつで済むことなど運用管理負担が少ないため、仮想ホスティング事業者に好まれる</a:t>
            </a:r>
            <a:r>
              <a:rPr lang="ja-JP" altLang="en-US" sz="1100" dirty="0" smtClean="0"/>
              <a:t>。</a:t>
            </a:r>
            <a:endParaRPr lang="en-US" altLang="ja-JP" sz="1100" dirty="0"/>
          </a:p>
          <a:p>
            <a:pPr marL="171450" indent="-171450">
              <a:buFont typeface="Wingdings" charset="2"/>
              <a:buChar char="v"/>
            </a:pPr>
            <a:r>
              <a:rPr lang="ja-JP" altLang="en-US" sz="1100" dirty="0"/>
              <a:t>独立した製品として、</a:t>
            </a:r>
            <a:r>
              <a:rPr lang="en-US" altLang="ja-JP" sz="1100" dirty="0" err="1"/>
              <a:t>Docker</a:t>
            </a:r>
            <a:r>
              <a:rPr lang="ja-JP" altLang="en-US" sz="1100" dirty="0"/>
              <a:t>、</a:t>
            </a:r>
            <a:r>
              <a:rPr lang="en-US" altLang="ja-JP" sz="1100" dirty="0"/>
              <a:t>Parallels </a:t>
            </a:r>
            <a:r>
              <a:rPr lang="en-US" altLang="ja-JP" sz="1100" dirty="0" err="1"/>
              <a:t>Virtuozzo</a:t>
            </a:r>
            <a:r>
              <a:rPr lang="en-US" altLang="ja-JP" sz="1100" dirty="0"/>
              <a:t> Containers</a:t>
            </a:r>
            <a:r>
              <a:rPr lang="ja-JP" altLang="en-US" sz="1100" dirty="0"/>
              <a:t>など、</a:t>
            </a:r>
            <a:r>
              <a:rPr lang="en-US" altLang="ja-JP" sz="1100" dirty="0"/>
              <a:t>Linux</a:t>
            </a:r>
            <a:r>
              <a:rPr lang="ja-JP" altLang="en-US" sz="1100" dirty="0"/>
              <a:t>の機能として、</a:t>
            </a:r>
            <a:r>
              <a:rPr lang="fr-FR" altLang="ja-JP" sz="1100" dirty="0"/>
              <a:t>LXC</a:t>
            </a:r>
            <a:r>
              <a:rPr lang="ja-JP" altLang="fr-FR" sz="1100" dirty="0"/>
              <a:t>（</a:t>
            </a:r>
            <a:r>
              <a:rPr lang="fr-FR" altLang="ja-JP" sz="1100" dirty="0" err="1"/>
              <a:t>LinuX</a:t>
            </a:r>
            <a:r>
              <a:rPr lang="fr-FR" altLang="ja-JP" sz="1100" dirty="0"/>
              <a:t> Containers</a:t>
            </a:r>
            <a:r>
              <a:rPr lang="ja-JP" altLang="fr-FR" sz="1100" dirty="0"/>
              <a:t>）</a:t>
            </a:r>
            <a:r>
              <a:rPr lang="ja-JP" altLang="en-US" sz="1100" dirty="0" smtClean="0"/>
              <a:t>。</a:t>
            </a:r>
            <a:endParaRPr lang="ja-JP" altLang="en-US" sz="1100" dirty="0"/>
          </a:p>
        </p:txBody>
      </p:sp>
      <p:sp>
        <p:nvSpPr>
          <p:cNvPr id="68" name="角丸四角形 67"/>
          <p:cNvSpPr/>
          <p:nvPr/>
        </p:nvSpPr>
        <p:spPr bwMode="auto">
          <a:xfrm>
            <a:off x="762000" y="3900150"/>
            <a:ext cx="3657600" cy="381000"/>
          </a:xfrm>
          <a:prstGeom prst="roundRect">
            <a:avLst/>
          </a:prstGeom>
          <a:solidFill>
            <a:srgbClr val="008000"/>
          </a:solidFill>
          <a:ln>
            <a:solidFill>
              <a:srgbClr val="0000FF"/>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Virtual Machine (VM)</a:t>
            </a:r>
            <a:r>
              <a:rPr kumimoji="0" lang="en-US" altLang="ja-JP" sz="1200" b="0" i="0" u="none" strike="noStrike" cap="none" normalizeH="0" dirty="0" smtClean="0">
                <a:ln>
                  <a:noFill/>
                </a:ln>
                <a:solidFill>
                  <a:schemeClr val="bg1"/>
                </a:solidFill>
                <a:effectLst/>
                <a:latin typeface="Arial" charset="0"/>
                <a:ea typeface="HG丸ｺﾞｼｯｸM-PRO" pitchFamily="50" charset="-128"/>
              </a:rPr>
              <a:t> </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1" name="角丸四角形 70"/>
          <p:cNvSpPr/>
          <p:nvPr/>
        </p:nvSpPr>
        <p:spPr bwMode="auto">
          <a:xfrm>
            <a:off x="4800600" y="3900150"/>
            <a:ext cx="3657600" cy="381000"/>
          </a:xfrm>
          <a:prstGeom prst="roundRect">
            <a:avLst/>
          </a:prstGeom>
          <a:solidFill>
            <a:srgbClr val="0000FF"/>
          </a:solidFill>
          <a:ln>
            <a:solidFill>
              <a:srgbClr val="127C5E"/>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1200" dirty="0" smtClean="0"/>
              <a:t>Container (</a:t>
            </a:r>
            <a:r>
              <a:rPr lang="en-US" altLang="ja-JP" sz="1200" dirty="0"/>
              <a:t>CT</a:t>
            </a:r>
            <a:r>
              <a:rPr lang="en-US" altLang="ja-JP" sz="1200" dirty="0" smtClean="0"/>
              <a:t>)  / Virtual Environment (</a:t>
            </a:r>
            <a:r>
              <a:rPr lang="en-US" altLang="ja-JP" sz="1200" dirty="0"/>
              <a:t>VE</a:t>
            </a:r>
            <a:r>
              <a:rPr lang="en-US" altLang="ja-JP" sz="1200" dirty="0" smtClean="0"/>
              <a:t>)</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Tree>
    <p:extLst>
      <p:ext uri="{BB962C8B-B14F-4D97-AF65-F5344CB8AC3E}">
        <p14:creationId xmlns:p14="http://schemas.microsoft.com/office/powerpoint/2010/main" val="735059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デスクトップの仮想化</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8" name="グループ化 8"/>
          <p:cNvGrpSpPr/>
          <p:nvPr/>
        </p:nvGrpSpPr>
        <p:grpSpPr>
          <a:xfrm>
            <a:off x="1219200" y="919880"/>
            <a:ext cx="2587625" cy="5486399"/>
            <a:chOff x="5337175" y="1066800"/>
            <a:chExt cx="2587625" cy="5486399"/>
          </a:xfrm>
        </p:grpSpPr>
        <p:sp>
          <p:nvSpPr>
            <p:cNvPr id="120" name="角丸四角形 119"/>
            <p:cNvSpPr/>
            <p:nvPr/>
          </p:nvSpPr>
          <p:spPr bwMode="auto">
            <a:xfrm>
              <a:off x="5337175" y="3503706"/>
              <a:ext cx="2587625" cy="3049493"/>
            </a:xfrm>
            <a:prstGeom prst="roundRect">
              <a:avLst>
                <a:gd name="adj" fmla="val 3633"/>
              </a:avLst>
            </a:prstGeom>
            <a:solidFill>
              <a:srgbClr val="FFFF99"/>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502978" y="4648200"/>
              <a:ext cx="2239292" cy="609600"/>
            </a:xfrm>
            <a:prstGeom prst="rect">
              <a:avLst/>
            </a:prstGeom>
            <a:gradFill>
              <a:gsLst>
                <a:gs pos="0">
                  <a:srgbClr val="FF9900"/>
                </a:gs>
                <a:gs pos="100000">
                  <a:srgbClr val="C00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endParaRPr lang="en-US" altLang="ja-JP" sz="1600" dirty="0" smtClean="0">
                <a:solidFill>
                  <a:schemeClr val="bg1"/>
                </a:solidFill>
                <a:latin typeface="HGP創英角ｺﾞｼｯｸUB" pitchFamily="50" charset="-128"/>
                <a:ea typeface="HGP創英角ｺﾞｼｯｸUB" pitchFamily="50" charset="-128"/>
              </a:endParaRPr>
            </a:p>
            <a:p>
              <a:pPr algn="ctr">
                <a:lnSpc>
                  <a:spcPts val="1400"/>
                </a:lnSpc>
                <a:spcBef>
                  <a:spcPts val="0"/>
                </a:spcBef>
              </a:pPr>
              <a:r>
                <a:rPr lang="ja-JP" altLang="en-US" sz="1600" dirty="0" smtClean="0">
                  <a:solidFill>
                    <a:schemeClr val="bg1"/>
                  </a:solidFill>
                  <a:latin typeface="HGP創英角ｺﾞｼｯｸUB" pitchFamily="50" charset="-128"/>
                  <a:ea typeface="HGP創英角ｺﾞｼｯｸUB" pitchFamily="50" charset="-128"/>
                </a:rPr>
                <a:t>仮想化ソフトウェア</a:t>
              </a:r>
              <a:endParaRPr lang="ja-JP" altLang="en-US" sz="1600" dirty="0">
                <a:solidFill>
                  <a:schemeClr val="bg1"/>
                </a:solidFill>
                <a:latin typeface="HGP創英角ｺﾞｼｯｸUB" pitchFamily="50" charset="-128"/>
                <a:ea typeface="HGP創英角ｺﾞｼｯｸUB" pitchFamily="50" charset="-128"/>
              </a:endParaRPr>
            </a:p>
          </p:txBody>
        </p:sp>
        <p:sp>
          <p:nvSpPr>
            <p:cNvPr id="123" name="角丸四角形 122"/>
            <p:cNvSpPr/>
            <p:nvPr/>
          </p:nvSpPr>
          <p:spPr bwMode="auto">
            <a:xfrm>
              <a:off x="5502978" y="5269468"/>
              <a:ext cx="2239291" cy="1207532"/>
            </a:xfrm>
            <a:prstGeom prst="roundRect">
              <a:avLst>
                <a:gd name="adj" fmla="val 508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24" name="テキスト ボックス 123"/>
            <p:cNvSpPr txBox="1"/>
            <p:nvPr/>
          </p:nvSpPr>
          <p:spPr>
            <a:xfrm>
              <a:off x="6010820" y="5546669"/>
              <a:ext cx="1245052" cy="701731"/>
            </a:xfrm>
            <a:prstGeom prst="rect">
              <a:avLst/>
            </a:prstGeom>
            <a:noFill/>
          </p:spPr>
          <p:txBody>
            <a:bodyPr wrap="none" rtlCol="0">
              <a:spAutoFit/>
            </a:bodyPr>
            <a:lstStyle/>
            <a:p>
              <a:pPr algn="ctr"/>
              <a:r>
                <a:rPr kumimoji="1" lang="ja-JP" altLang="en-US" sz="1800" dirty="0" smtClean="0">
                  <a:solidFill>
                    <a:schemeClr val="bg1"/>
                  </a:solidFill>
                  <a:latin typeface="HGP創英角ｺﾞｼｯｸUB" pitchFamily="50" charset="-128"/>
                  <a:ea typeface="HGP創英角ｺﾞｼｯｸUB" pitchFamily="50" charset="-128"/>
                </a:rPr>
                <a:t>サーバー</a:t>
              </a:r>
              <a:endParaRPr kumimoji="1" lang="en-US" altLang="ja-JP" sz="1800" dirty="0" smtClean="0">
                <a:solidFill>
                  <a:schemeClr val="bg1"/>
                </a:solidFill>
                <a:latin typeface="HGP創英角ｺﾞｼｯｸUB" pitchFamily="50" charset="-128"/>
                <a:ea typeface="HGP創英角ｺﾞｼｯｸUB" pitchFamily="50" charset="-128"/>
              </a:endParaRPr>
            </a:p>
            <a:p>
              <a:pPr algn="ctr"/>
              <a:r>
                <a:rPr kumimoji="1" lang="ja-JP" altLang="en-US" sz="1800" dirty="0" smtClean="0">
                  <a:solidFill>
                    <a:schemeClr val="bg1"/>
                  </a:solidFill>
                  <a:latin typeface="HGP創英角ｺﾞｼｯｸUB" pitchFamily="50" charset="-128"/>
                  <a:ea typeface="HGP創英角ｺﾞｼｯｸUB" pitchFamily="50" charset="-128"/>
                </a:rPr>
                <a:t>物理マシン</a:t>
              </a:r>
              <a:endParaRPr kumimoji="1" lang="ja-JP" altLang="en-US" sz="1800" dirty="0">
                <a:solidFill>
                  <a:schemeClr val="bg1"/>
                </a:solidFill>
                <a:latin typeface="HGP創英角ｺﾞｼｯｸUB" pitchFamily="50" charset="-128"/>
                <a:ea typeface="HGP創英角ｺﾞｼｯｸUB" pitchFamily="50" charset="-128"/>
              </a:endParaRPr>
            </a:p>
          </p:txBody>
        </p:sp>
        <p:sp>
          <p:nvSpPr>
            <p:cNvPr id="126" name="角丸四角形 125"/>
            <p:cNvSpPr/>
            <p:nvPr/>
          </p:nvSpPr>
          <p:spPr bwMode="auto">
            <a:xfrm>
              <a:off x="5562600" y="4170617"/>
              <a:ext cx="612999" cy="642756"/>
            </a:xfrm>
            <a:prstGeom prst="roundRect">
              <a:avLst>
                <a:gd name="adj" fmla="val 8320"/>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27" name="角丸四角形 126"/>
            <p:cNvSpPr/>
            <p:nvPr/>
          </p:nvSpPr>
          <p:spPr bwMode="auto">
            <a:xfrm>
              <a:off x="6321201" y="4171238"/>
              <a:ext cx="612999" cy="642756"/>
            </a:xfrm>
            <a:prstGeom prst="roundRect">
              <a:avLst>
                <a:gd name="adj" fmla="val 8320"/>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28" name="角丸四角形 127"/>
            <p:cNvSpPr/>
            <p:nvPr/>
          </p:nvSpPr>
          <p:spPr bwMode="auto">
            <a:xfrm>
              <a:off x="7083201" y="4171460"/>
              <a:ext cx="612999" cy="642756"/>
            </a:xfrm>
            <a:prstGeom prst="roundRect">
              <a:avLst>
                <a:gd name="adj" fmla="val 8320"/>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29" name="正方形/長方形 128"/>
            <p:cNvSpPr/>
            <p:nvPr/>
          </p:nvSpPr>
          <p:spPr bwMode="auto">
            <a:xfrm>
              <a:off x="5499579" y="3810001"/>
              <a:ext cx="732420" cy="332030"/>
            </a:xfrm>
            <a:prstGeom prst="rect">
              <a:avLst/>
            </a:prstGeom>
            <a:solidFill>
              <a:schemeClr val="accent6">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クライアント</a:t>
              </a:r>
              <a:endParaRPr lang="en-US" altLang="ja-JP" sz="800" dirty="0" smtClean="0">
                <a:solidFill>
                  <a:schemeClr val="bg1"/>
                </a:solidFill>
                <a:latin typeface="HGP創英角ｺﾞｼｯｸUB" pitchFamily="50" charset="-128"/>
                <a:ea typeface="HGP創英角ｺﾞｼｯｸUB" pitchFamily="50" charset="-128"/>
              </a:endParaRPr>
            </a:p>
            <a:p>
              <a:pPr algn="ctr">
                <a:spcBef>
                  <a:spcPts val="0"/>
                </a:spcBef>
              </a:pPr>
              <a:r>
                <a:rPr lang="en-US" altLang="ja-JP" sz="800" dirty="0" smtClean="0">
                  <a:solidFill>
                    <a:schemeClr val="bg1"/>
                  </a:solidFill>
                  <a:latin typeface="HGP創英角ｺﾞｼｯｸUB" pitchFamily="50" charset="-128"/>
                  <a:ea typeface="HGP創英角ｺﾞｼｯｸUB" pitchFamily="50" charset="-128"/>
                </a:rPr>
                <a:t>OS</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130" name="正方形/長方形 129"/>
            <p:cNvSpPr/>
            <p:nvPr/>
          </p:nvSpPr>
          <p:spPr bwMode="auto">
            <a:xfrm>
              <a:off x="6258406" y="3810845"/>
              <a:ext cx="732420" cy="332030"/>
            </a:xfrm>
            <a:prstGeom prst="rect">
              <a:avLst/>
            </a:prstGeom>
            <a:solidFill>
              <a:schemeClr val="accent6">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クライアント</a:t>
              </a:r>
              <a:endParaRPr lang="en-US" altLang="ja-JP" sz="800" dirty="0" smtClean="0">
                <a:solidFill>
                  <a:schemeClr val="bg1"/>
                </a:solidFill>
                <a:latin typeface="HGP創英角ｺﾞｼｯｸUB" pitchFamily="50" charset="-128"/>
                <a:ea typeface="HGP創英角ｺﾞｼｯｸUB" pitchFamily="50" charset="-128"/>
              </a:endParaRPr>
            </a:p>
            <a:p>
              <a:pPr algn="ctr">
                <a:spcBef>
                  <a:spcPts val="0"/>
                </a:spcBef>
              </a:pPr>
              <a:r>
                <a:rPr lang="en-US" altLang="ja-JP" sz="800" dirty="0" smtClean="0">
                  <a:solidFill>
                    <a:schemeClr val="bg1"/>
                  </a:solidFill>
                  <a:latin typeface="HGP創英角ｺﾞｼｯｸUB" pitchFamily="50" charset="-128"/>
                  <a:ea typeface="HGP創英角ｺﾞｼｯｸUB" pitchFamily="50" charset="-128"/>
                </a:rPr>
                <a:t>OS</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132" name="正方形/長方形 131"/>
            <p:cNvSpPr/>
            <p:nvPr/>
          </p:nvSpPr>
          <p:spPr bwMode="auto">
            <a:xfrm>
              <a:off x="7006450" y="3810000"/>
              <a:ext cx="732420" cy="332030"/>
            </a:xfrm>
            <a:prstGeom prst="rect">
              <a:avLst/>
            </a:prstGeom>
            <a:solidFill>
              <a:schemeClr val="accent6">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クライアント</a:t>
              </a:r>
              <a:endParaRPr lang="en-US" altLang="ja-JP" sz="800" dirty="0" smtClean="0">
                <a:solidFill>
                  <a:schemeClr val="bg1"/>
                </a:solidFill>
                <a:latin typeface="HGP創英角ｺﾞｼｯｸUB" pitchFamily="50" charset="-128"/>
                <a:ea typeface="HGP創英角ｺﾞｼｯｸUB" pitchFamily="50" charset="-128"/>
              </a:endParaRPr>
            </a:p>
            <a:p>
              <a:pPr algn="ctr">
                <a:spcBef>
                  <a:spcPts val="0"/>
                </a:spcBef>
              </a:pPr>
              <a:r>
                <a:rPr lang="en-US" altLang="ja-JP" sz="800" dirty="0" smtClean="0">
                  <a:solidFill>
                    <a:schemeClr val="bg1"/>
                  </a:solidFill>
                  <a:latin typeface="HGP創英角ｺﾞｼｯｸUB" pitchFamily="50" charset="-128"/>
                  <a:ea typeface="HGP創英角ｺﾞｼｯｸUB" pitchFamily="50" charset="-128"/>
                </a:rPr>
                <a:t>OS</a:t>
              </a:r>
              <a:endParaRPr lang="ja-JP" altLang="en-US" sz="800" dirty="0" smtClean="0">
                <a:solidFill>
                  <a:schemeClr val="bg1"/>
                </a:solidFill>
                <a:latin typeface="HGP創英角ｺﾞｼｯｸUB" pitchFamily="50" charset="-128"/>
                <a:ea typeface="HGP創英角ｺﾞｼｯｸUB" pitchFamily="50" charset="-128"/>
              </a:endParaRPr>
            </a:p>
          </p:txBody>
        </p:sp>
        <p:cxnSp>
          <p:nvCxnSpPr>
            <p:cNvPr id="133" name="直線コネクタ 132"/>
            <p:cNvCxnSpPr>
              <a:stCxn id="142" idx="2"/>
            </p:cNvCxnSpPr>
            <p:nvPr/>
          </p:nvCxnSpPr>
          <p:spPr bwMode="auto">
            <a:xfrm>
              <a:off x="5876881" y="2742357"/>
              <a:ext cx="0" cy="222624"/>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コネクタ 137"/>
            <p:cNvCxnSpPr>
              <a:stCxn id="145" idx="2"/>
              <a:endCxn id="141" idx="0"/>
            </p:cNvCxnSpPr>
            <p:nvPr/>
          </p:nvCxnSpPr>
          <p:spPr bwMode="auto">
            <a:xfrm flipH="1">
              <a:off x="6630988" y="2743200"/>
              <a:ext cx="4719" cy="11929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コネクタ 138"/>
            <p:cNvCxnSpPr>
              <a:stCxn id="147" idx="2"/>
            </p:cNvCxnSpPr>
            <p:nvPr/>
          </p:nvCxnSpPr>
          <p:spPr bwMode="auto">
            <a:xfrm flipH="1">
              <a:off x="7397360" y="2743200"/>
              <a:ext cx="347" cy="22178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角丸四角形 140"/>
            <p:cNvSpPr/>
            <p:nvPr/>
          </p:nvSpPr>
          <p:spPr bwMode="auto">
            <a:xfrm>
              <a:off x="5337176" y="2862491"/>
              <a:ext cx="2587624" cy="490309"/>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smtClean="0">
                  <a:solidFill>
                    <a:schemeClr val="bg1"/>
                  </a:solidFill>
                  <a:latin typeface="+mj-lt"/>
                  <a:ea typeface="HGP創英角ｺﾞｼｯｸUB" pitchFamily="50" charset="-128"/>
                </a:rPr>
                <a:t>ネットワーク</a:t>
              </a:r>
              <a:endParaRPr lang="ja-JP" altLang="en-US" sz="1800" dirty="0">
                <a:solidFill>
                  <a:schemeClr val="bg1"/>
                </a:solidFill>
                <a:latin typeface="+mj-lt"/>
                <a:ea typeface="HGP創英角ｺﾞｼｯｸUB" pitchFamily="50" charset="-128"/>
              </a:endParaRPr>
            </a:p>
          </p:txBody>
        </p:sp>
        <p:sp>
          <p:nvSpPr>
            <p:cNvPr id="142" name="角丸四角形 141"/>
            <p:cNvSpPr/>
            <p:nvPr/>
          </p:nvSpPr>
          <p:spPr bwMode="auto">
            <a:xfrm>
              <a:off x="5510946" y="1821138"/>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4" name="テキスト ボックス 143"/>
            <p:cNvSpPr txBox="1"/>
            <p:nvPr/>
          </p:nvSpPr>
          <p:spPr>
            <a:xfrm>
              <a:off x="5486400" y="1821759"/>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sp>
          <p:nvSpPr>
            <p:cNvPr id="145" name="角丸四角形 144"/>
            <p:cNvSpPr/>
            <p:nvPr/>
          </p:nvSpPr>
          <p:spPr bwMode="auto">
            <a:xfrm>
              <a:off x="6269772" y="1821981"/>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6" name="テキスト ボックス 145"/>
            <p:cNvSpPr txBox="1"/>
            <p:nvPr/>
          </p:nvSpPr>
          <p:spPr>
            <a:xfrm>
              <a:off x="6245226" y="1822602"/>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sp>
          <p:nvSpPr>
            <p:cNvPr id="147" name="角丸四角形 146"/>
            <p:cNvSpPr/>
            <p:nvPr/>
          </p:nvSpPr>
          <p:spPr bwMode="auto">
            <a:xfrm>
              <a:off x="7031772" y="1821981"/>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8" name="テキスト ボックス 147"/>
            <p:cNvSpPr txBox="1"/>
            <p:nvPr/>
          </p:nvSpPr>
          <p:spPr>
            <a:xfrm>
              <a:off x="7007226" y="1822602"/>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cxnSp>
          <p:nvCxnSpPr>
            <p:cNvPr id="149" name="直線コネクタ 148"/>
            <p:cNvCxnSpPr>
              <a:stCxn id="141" idx="2"/>
              <a:endCxn id="120" idx="0"/>
            </p:cNvCxnSpPr>
            <p:nvPr/>
          </p:nvCxnSpPr>
          <p:spPr bwMode="auto">
            <a:xfrm>
              <a:off x="6630988" y="3352800"/>
              <a:ext cx="0" cy="150906"/>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正方形/長方形 149"/>
            <p:cNvSpPr/>
            <p:nvPr/>
          </p:nvSpPr>
          <p:spPr bwMode="auto">
            <a:xfrm>
              <a:off x="5613028" y="2098758"/>
              <a:ext cx="530758"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画面</a:t>
              </a:r>
            </a:p>
          </p:txBody>
        </p:sp>
        <p:sp>
          <p:nvSpPr>
            <p:cNvPr id="151" name="テキスト ボックス 150"/>
            <p:cNvSpPr txBox="1"/>
            <p:nvPr/>
          </p:nvSpPr>
          <p:spPr>
            <a:xfrm>
              <a:off x="5520076" y="1066800"/>
              <a:ext cx="2245927" cy="646331"/>
            </a:xfrm>
            <a:prstGeom prst="rect">
              <a:avLst/>
            </a:prstGeom>
            <a:noFill/>
          </p:spPr>
          <p:txBody>
            <a:bodyPr wrap="none" rtlCol="0">
              <a:spAutoFit/>
            </a:bodyPr>
            <a:lstStyle/>
            <a:p>
              <a:pPr algn="ctr"/>
              <a:r>
                <a:rPr kumimoji="1" lang="ja-JP" altLang="en-US" sz="1800" dirty="0" smtClean="0">
                  <a:solidFill>
                    <a:srgbClr val="0000CC"/>
                  </a:solidFill>
                  <a:latin typeface="Arial"/>
                  <a:ea typeface="HGP創英角ｺﾞｼｯｸUB" pitchFamily="50" charset="-128"/>
                  <a:cs typeface="Arial"/>
                </a:rPr>
                <a:t>デスクトップの仮想化</a:t>
              </a:r>
              <a:endParaRPr kumimoji="1" lang="en-US" altLang="ja-JP" sz="1800" dirty="0" smtClean="0">
                <a:solidFill>
                  <a:srgbClr val="0000CC"/>
                </a:solidFill>
                <a:latin typeface="Arial"/>
                <a:ea typeface="HGP創英角ｺﾞｼｯｸUB" pitchFamily="50" charset="-128"/>
                <a:cs typeface="Arial"/>
              </a:endParaRPr>
            </a:p>
            <a:p>
              <a:pPr algn="ctr"/>
              <a:r>
                <a:rPr kumimoji="1" lang="en-US" altLang="ja-JP" sz="1800" dirty="0" smtClean="0">
                  <a:solidFill>
                    <a:srgbClr val="0000CC"/>
                  </a:solidFill>
                  <a:latin typeface="Arial"/>
                  <a:ea typeface="HGP創英角ｺﾞｼｯｸUB" pitchFamily="50" charset="-128"/>
                  <a:cs typeface="Arial"/>
                </a:rPr>
                <a:t>(</a:t>
              </a:r>
              <a:r>
                <a:rPr kumimoji="1" lang="ja-JP" altLang="en-US" sz="1800" dirty="0" smtClean="0">
                  <a:solidFill>
                    <a:srgbClr val="0000CC"/>
                  </a:solidFill>
                  <a:latin typeface="Arial"/>
                  <a:ea typeface="HGP創英角ｺﾞｼｯｸUB" pitchFamily="50" charset="-128"/>
                  <a:cs typeface="Arial"/>
                </a:rPr>
                <a:t>仮想</a:t>
              </a:r>
              <a:r>
                <a:rPr kumimoji="1" lang="en-US" altLang="ja-JP" sz="1800" dirty="0" smtClean="0">
                  <a:solidFill>
                    <a:srgbClr val="0000CC"/>
                  </a:solidFill>
                  <a:latin typeface="Arial"/>
                  <a:ea typeface="HGP創英角ｺﾞｼｯｸUB" pitchFamily="50" charset="-128"/>
                  <a:cs typeface="Arial"/>
                </a:rPr>
                <a:t>PC</a:t>
              </a:r>
              <a:r>
                <a:rPr kumimoji="1" lang="ja-JP" altLang="en-US" sz="1800" dirty="0" smtClean="0">
                  <a:solidFill>
                    <a:srgbClr val="0000CC"/>
                  </a:solidFill>
                  <a:latin typeface="Arial"/>
                  <a:ea typeface="HGP創英角ｺﾞｼｯｸUB" pitchFamily="50" charset="-128"/>
                  <a:cs typeface="Arial"/>
                </a:rPr>
                <a:t>方式</a:t>
              </a:r>
              <a:r>
                <a:rPr lang="en-US" altLang="ja-JP" dirty="0" smtClean="0">
                  <a:solidFill>
                    <a:srgbClr val="0000CC"/>
                  </a:solidFill>
                  <a:latin typeface="Arial"/>
                  <a:ea typeface="HGP創英角ｺﾞｼｯｸUB" pitchFamily="50" charset="-128"/>
                  <a:cs typeface="Arial"/>
                </a:rPr>
                <a:t>/VDI</a:t>
              </a:r>
              <a:r>
                <a:rPr kumimoji="1" lang="en-US" altLang="ja-JP" sz="1800" dirty="0" smtClean="0">
                  <a:solidFill>
                    <a:srgbClr val="0000CC"/>
                  </a:solidFill>
                  <a:latin typeface="Arial"/>
                  <a:ea typeface="HGP創英角ｺﾞｼｯｸUB" pitchFamily="50" charset="-128"/>
                  <a:cs typeface="Arial"/>
                </a:rPr>
                <a:t>)</a:t>
              </a:r>
              <a:endParaRPr kumimoji="1" lang="ja-JP" altLang="en-US" sz="1400" dirty="0" smtClean="0">
                <a:solidFill>
                  <a:srgbClr val="0000CC"/>
                </a:solidFill>
                <a:latin typeface="Arial"/>
                <a:ea typeface="HGP創英角ｺﾞｼｯｸUB" pitchFamily="50" charset="-128"/>
                <a:cs typeface="Arial"/>
              </a:endParaRPr>
            </a:p>
          </p:txBody>
        </p:sp>
        <p:sp>
          <p:nvSpPr>
            <p:cNvPr id="152" name="正方形/長方形 151"/>
            <p:cNvSpPr/>
            <p:nvPr/>
          </p:nvSpPr>
          <p:spPr bwMode="auto">
            <a:xfrm>
              <a:off x="5613028" y="2291058"/>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a:solidFill>
                    <a:schemeClr val="bg1"/>
                  </a:solidFill>
                  <a:latin typeface="HGP創英角ｺﾞｼｯｸUB" pitchFamily="50" charset="-128"/>
                  <a:ea typeface="HGP創英角ｺﾞｼｯｸUB" pitchFamily="50" charset="-128"/>
                </a:rPr>
                <a:t>KB</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153" name="正方形/長方形 152"/>
            <p:cNvSpPr/>
            <p:nvPr/>
          </p:nvSpPr>
          <p:spPr bwMode="auto">
            <a:xfrm>
              <a:off x="5613028" y="2469546"/>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マウス</a:t>
              </a:r>
            </a:p>
          </p:txBody>
        </p:sp>
        <p:sp>
          <p:nvSpPr>
            <p:cNvPr id="154" name="正方形/長方形 153"/>
            <p:cNvSpPr/>
            <p:nvPr/>
          </p:nvSpPr>
          <p:spPr bwMode="auto">
            <a:xfrm>
              <a:off x="6380675" y="2107531"/>
              <a:ext cx="530758"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画面</a:t>
              </a:r>
            </a:p>
          </p:txBody>
        </p:sp>
        <p:sp>
          <p:nvSpPr>
            <p:cNvPr id="155" name="正方形/長方形 154"/>
            <p:cNvSpPr/>
            <p:nvPr/>
          </p:nvSpPr>
          <p:spPr bwMode="auto">
            <a:xfrm>
              <a:off x="6380675" y="2299831"/>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a:solidFill>
                    <a:schemeClr val="bg1"/>
                  </a:solidFill>
                  <a:latin typeface="HGP創英角ｺﾞｼｯｸUB" pitchFamily="50" charset="-128"/>
                  <a:ea typeface="HGP創英角ｺﾞｼｯｸUB" pitchFamily="50" charset="-128"/>
                </a:rPr>
                <a:t>KB</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156" name="正方形/長方形 155"/>
            <p:cNvSpPr/>
            <p:nvPr/>
          </p:nvSpPr>
          <p:spPr bwMode="auto">
            <a:xfrm>
              <a:off x="6380675" y="2478319"/>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マウス</a:t>
              </a:r>
            </a:p>
          </p:txBody>
        </p:sp>
        <p:sp>
          <p:nvSpPr>
            <p:cNvPr id="157" name="正方形/長方形 156"/>
            <p:cNvSpPr/>
            <p:nvPr/>
          </p:nvSpPr>
          <p:spPr bwMode="auto">
            <a:xfrm>
              <a:off x="7142675" y="2107531"/>
              <a:ext cx="530758"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画面</a:t>
              </a:r>
            </a:p>
          </p:txBody>
        </p:sp>
        <p:sp>
          <p:nvSpPr>
            <p:cNvPr id="158" name="正方形/長方形 157"/>
            <p:cNvSpPr/>
            <p:nvPr/>
          </p:nvSpPr>
          <p:spPr bwMode="auto">
            <a:xfrm>
              <a:off x="7142675" y="2299831"/>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a:solidFill>
                    <a:schemeClr val="bg1"/>
                  </a:solidFill>
                  <a:latin typeface="HGP創英角ｺﾞｼｯｸUB" pitchFamily="50" charset="-128"/>
                  <a:ea typeface="HGP創英角ｺﾞｼｯｸUB" pitchFamily="50" charset="-128"/>
                </a:rPr>
                <a:t>KB</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159" name="正方形/長方形 158"/>
            <p:cNvSpPr/>
            <p:nvPr/>
          </p:nvSpPr>
          <p:spPr bwMode="auto">
            <a:xfrm>
              <a:off x="7142675" y="2478319"/>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マウス</a:t>
              </a:r>
            </a:p>
          </p:txBody>
        </p:sp>
        <p:sp>
          <p:nvSpPr>
            <p:cNvPr id="161" name="テキスト ボックス 160"/>
            <p:cNvSpPr txBox="1"/>
            <p:nvPr/>
          </p:nvSpPr>
          <p:spPr>
            <a:xfrm>
              <a:off x="5489799" y="4267200"/>
              <a:ext cx="748923" cy="397032"/>
            </a:xfrm>
            <a:prstGeom prst="rect">
              <a:avLst/>
            </a:prstGeom>
            <a:noFill/>
          </p:spPr>
          <p:txBody>
            <a:bodyPr wrap="non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クライアント</a:t>
              </a:r>
              <a:endParaRPr kumimoji="1" lang="en-US" altLang="ja-JP" sz="900" dirty="0" smtClean="0">
                <a:solidFill>
                  <a:schemeClr val="bg1"/>
                </a:solidFill>
                <a:latin typeface="HGP創英角ｺﾞｼｯｸUB" pitchFamily="50" charset="-128"/>
                <a:ea typeface="HGP創英角ｺﾞｼｯｸUB" pitchFamily="50" charset="-128"/>
              </a:endParaRPr>
            </a:p>
            <a:p>
              <a:pPr algn="ctr"/>
              <a:r>
                <a:rPr kumimoji="1" lang="ja-JP" altLang="en-US" sz="900" dirty="0" smtClean="0">
                  <a:solidFill>
                    <a:schemeClr val="bg1"/>
                  </a:solidFill>
                  <a:latin typeface="HGP創英角ｺﾞｼｯｸUB" pitchFamily="50" charset="-128"/>
                  <a:ea typeface="HGP創英角ｺﾞｼｯｸUB" pitchFamily="50" charset="-128"/>
                </a:rPr>
                <a:t>仮想マシン</a:t>
              </a:r>
              <a:endParaRPr kumimoji="1" lang="ja-JP" altLang="en-US" sz="900" dirty="0">
                <a:solidFill>
                  <a:schemeClr val="bg1"/>
                </a:solidFill>
                <a:latin typeface="HGP創英角ｺﾞｼｯｸUB" pitchFamily="50" charset="-128"/>
                <a:ea typeface="HGP創英角ｺﾞｼｯｸUB" pitchFamily="50" charset="-128"/>
              </a:endParaRPr>
            </a:p>
          </p:txBody>
        </p:sp>
        <p:sp>
          <p:nvSpPr>
            <p:cNvPr id="162" name="テキスト ボックス 161"/>
            <p:cNvSpPr txBox="1"/>
            <p:nvPr/>
          </p:nvSpPr>
          <p:spPr>
            <a:xfrm>
              <a:off x="6248401" y="4267821"/>
              <a:ext cx="748923" cy="397032"/>
            </a:xfrm>
            <a:prstGeom prst="rect">
              <a:avLst/>
            </a:prstGeom>
            <a:noFill/>
          </p:spPr>
          <p:txBody>
            <a:bodyPr wrap="non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クライアント</a:t>
              </a:r>
              <a:endParaRPr kumimoji="1" lang="en-US" altLang="ja-JP" sz="900" dirty="0" smtClean="0">
                <a:solidFill>
                  <a:schemeClr val="bg1"/>
                </a:solidFill>
                <a:latin typeface="HGP創英角ｺﾞｼｯｸUB" pitchFamily="50" charset="-128"/>
                <a:ea typeface="HGP創英角ｺﾞｼｯｸUB" pitchFamily="50" charset="-128"/>
              </a:endParaRPr>
            </a:p>
            <a:p>
              <a:pPr algn="ctr"/>
              <a:r>
                <a:rPr kumimoji="1" lang="ja-JP" altLang="en-US" sz="900" dirty="0" smtClean="0">
                  <a:solidFill>
                    <a:schemeClr val="bg1"/>
                  </a:solidFill>
                  <a:latin typeface="HGP創英角ｺﾞｼｯｸUB" pitchFamily="50" charset="-128"/>
                  <a:ea typeface="HGP創英角ｺﾞｼｯｸUB" pitchFamily="50" charset="-128"/>
                </a:rPr>
                <a:t>仮想マシン</a:t>
              </a:r>
              <a:endParaRPr kumimoji="1" lang="ja-JP" altLang="en-US" sz="900" dirty="0">
                <a:solidFill>
                  <a:schemeClr val="bg1"/>
                </a:solidFill>
                <a:latin typeface="HGP創英角ｺﾞｼｯｸUB" pitchFamily="50" charset="-128"/>
                <a:ea typeface="HGP創英角ｺﾞｼｯｸUB" pitchFamily="50" charset="-128"/>
              </a:endParaRPr>
            </a:p>
          </p:txBody>
        </p:sp>
        <p:sp>
          <p:nvSpPr>
            <p:cNvPr id="163" name="テキスト ボックス 162"/>
            <p:cNvSpPr txBox="1"/>
            <p:nvPr/>
          </p:nvSpPr>
          <p:spPr>
            <a:xfrm>
              <a:off x="7010400" y="4268043"/>
              <a:ext cx="748923" cy="397032"/>
            </a:xfrm>
            <a:prstGeom prst="rect">
              <a:avLst/>
            </a:prstGeom>
            <a:noFill/>
          </p:spPr>
          <p:txBody>
            <a:bodyPr wrap="non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クライアント</a:t>
              </a:r>
              <a:endParaRPr kumimoji="1" lang="en-US" altLang="ja-JP" sz="900" dirty="0" smtClean="0">
                <a:solidFill>
                  <a:schemeClr val="bg1"/>
                </a:solidFill>
                <a:latin typeface="HGP創英角ｺﾞｼｯｸUB" pitchFamily="50" charset="-128"/>
                <a:ea typeface="HGP創英角ｺﾞｼｯｸUB" pitchFamily="50" charset="-128"/>
              </a:endParaRPr>
            </a:p>
            <a:p>
              <a:pPr algn="ctr"/>
              <a:r>
                <a:rPr kumimoji="1" lang="ja-JP" altLang="en-US" sz="900" dirty="0" smtClean="0">
                  <a:solidFill>
                    <a:schemeClr val="bg1"/>
                  </a:solidFill>
                  <a:latin typeface="HGP創英角ｺﾞｼｯｸUB" pitchFamily="50" charset="-128"/>
                  <a:ea typeface="HGP創英角ｺﾞｼｯｸUB" pitchFamily="50" charset="-128"/>
                </a:rPr>
                <a:t>仮想マシン</a:t>
              </a:r>
              <a:endParaRPr kumimoji="1" lang="ja-JP" altLang="en-US" sz="900" dirty="0">
                <a:solidFill>
                  <a:schemeClr val="bg1"/>
                </a:solidFill>
                <a:latin typeface="HGP創英角ｺﾞｼｯｸUB" pitchFamily="50" charset="-128"/>
                <a:ea typeface="HGP創英角ｺﾞｼｯｸUB" pitchFamily="50" charset="-128"/>
              </a:endParaRPr>
            </a:p>
          </p:txBody>
        </p:sp>
      </p:grpSp>
      <p:sp>
        <p:nvSpPr>
          <p:cNvPr id="164" name="Text Box 51"/>
          <p:cNvSpPr txBox="1">
            <a:spLocks noChangeArrowheads="1"/>
          </p:cNvSpPr>
          <p:nvPr/>
        </p:nvSpPr>
        <p:spPr bwMode="auto">
          <a:xfrm>
            <a:off x="1385003" y="1468000"/>
            <a:ext cx="2283053"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ts val="0"/>
              </a:spcBef>
            </a:pPr>
            <a:r>
              <a:rPr lang="en-US" altLang="ja-JP" sz="800" dirty="0" smtClean="0">
                <a:solidFill>
                  <a:srgbClr val="0000FF"/>
                </a:solidFill>
                <a:latin typeface="Arial" pitchFamily="34" charset="0"/>
                <a:ea typeface="HGP創英角ｺﾞｼｯｸUB" pitchFamily="50" charset="-128"/>
                <a:cs typeface="Arial" pitchFamily="34" charset="0"/>
              </a:rPr>
              <a:t>VDI :</a:t>
            </a:r>
            <a:r>
              <a:rPr lang="ja-JP" altLang="en-US" sz="800" dirty="0">
                <a:solidFill>
                  <a:srgbClr val="0000FF"/>
                </a:solidFill>
                <a:latin typeface="Arial" pitchFamily="34" charset="0"/>
                <a:ea typeface="HGP創英角ｺﾞｼｯｸUB" pitchFamily="50" charset="-128"/>
                <a:cs typeface="Arial" pitchFamily="34" charset="0"/>
              </a:rPr>
              <a:t>　</a:t>
            </a:r>
            <a:r>
              <a:rPr lang="en-US" altLang="ja-JP" sz="800" dirty="0" smtClean="0">
                <a:solidFill>
                  <a:srgbClr val="0000FF"/>
                </a:solidFill>
                <a:latin typeface="Arial" pitchFamily="34" charset="0"/>
                <a:ea typeface="HGP創英角ｺﾞｼｯｸUB" pitchFamily="50" charset="-128"/>
                <a:cs typeface="Arial" pitchFamily="34" charset="0"/>
              </a:rPr>
              <a:t>Virtual Desktop </a:t>
            </a:r>
            <a:r>
              <a:rPr lang="en-US" altLang="ja-JP" sz="800" dirty="0">
                <a:solidFill>
                  <a:srgbClr val="0000FF"/>
                </a:solidFill>
                <a:latin typeface="Arial" pitchFamily="34" charset="0"/>
                <a:ea typeface="HGP創英角ｺﾞｼｯｸUB" pitchFamily="50" charset="-128"/>
                <a:cs typeface="Arial" pitchFamily="34" charset="0"/>
              </a:rPr>
              <a:t> </a:t>
            </a:r>
            <a:r>
              <a:rPr lang="en-US" altLang="ja-JP" sz="800" dirty="0" smtClean="0">
                <a:solidFill>
                  <a:srgbClr val="0000FF"/>
                </a:solidFill>
                <a:latin typeface="Arial" pitchFamily="34" charset="0"/>
                <a:ea typeface="HGP創英角ｺﾞｼｯｸUB" pitchFamily="50" charset="-128"/>
                <a:cs typeface="Arial" pitchFamily="34" charset="0"/>
              </a:rPr>
              <a:t>Infrastructure</a:t>
            </a:r>
            <a:endParaRPr lang="ja-JP" altLang="en-US" sz="800" dirty="0">
              <a:solidFill>
                <a:srgbClr val="0000FF"/>
              </a:solidFill>
              <a:latin typeface="Arial" pitchFamily="34" charset="0"/>
              <a:ea typeface="HGP創英角ｺﾞｼｯｸUB" pitchFamily="50" charset="-128"/>
              <a:cs typeface="Arial" pitchFamily="34" charset="0"/>
            </a:endParaRPr>
          </a:p>
        </p:txBody>
      </p:sp>
      <p:sp>
        <p:nvSpPr>
          <p:cNvPr id="166" name="角丸四角形 165"/>
          <p:cNvSpPr/>
          <p:nvPr/>
        </p:nvSpPr>
        <p:spPr bwMode="auto">
          <a:xfrm>
            <a:off x="5335587" y="3356786"/>
            <a:ext cx="2587625" cy="3049493"/>
          </a:xfrm>
          <a:prstGeom prst="roundRect">
            <a:avLst>
              <a:gd name="adj" fmla="val 3633"/>
            </a:avLst>
          </a:prstGeom>
          <a:solidFill>
            <a:srgbClr val="FFFF99"/>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角丸四角形 167"/>
          <p:cNvSpPr/>
          <p:nvPr/>
        </p:nvSpPr>
        <p:spPr bwMode="auto">
          <a:xfrm>
            <a:off x="5501390" y="4044080"/>
            <a:ext cx="747009" cy="2286000"/>
          </a:xfrm>
          <a:prstGeom prst="roundRect">
            <a:avLst>
              <a:gd name="adj" fmla="val 508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600" dirty="0" smtClean="0"/>
              <a:t>物理</a:t>
            </a:r>
            <a:endParaRPr lang="en-US" altLang="ja-JP" sz="1600" dirty="0" smtClean="0"/>
          </a:p>
          <a:p>
            <a:pPr algn="ctr"/>
            <a:r>
              <a:rPr lang="ja-JP" altLang="en-US" sz="1200" dirty="0" smtClean="0"/>
              <a:t>マシン</a:t>
            </a:r>
            <a:endParaRPr lang="en-US" altLang="ja-JP" sz="1200" dirty="0" smtClean="0"/>
          </a:p>
          <a:p>
            <a:pPr algn="ctr"/>
            <a:endParaRPr lang="en-US" altLang="ja-JP" sz="1200" dirty="0" smtClean="0"/>
          </a:p>
          <a:p>
            <a:pPr algn="ctr"/>
            <a:r>
              <a:rPr lang="ja-JP" altLang="en-US" sz="800" dirty="0" smtClean="0"/>
              <a:t>ブレード</a:t>
            </a:r>
            <a:r>
              <a:rPr lang="en-US" altLang="ja-JP" sz="800" dirty="0" smtClean="0"/>
              <a:t>PC</a:t>
            </a:r>
            <a:endParaRPr lang="ja-JP" altLang="en-US" sz="800" dirty="0"/>
          </a:p>
        </p:txBody>
      </p:sp>
      <p:cxnSp>
        <p:nvCxnSpPr>
          <p:cNvPr id="179" name="直線コネクタ 178"/>
          <p:cNvCxnSpPr>
            <a:stCxn id="185" idx="2"/>
          </p:cNvCxnSpPr>
          <p:nvPr/>
        </p:nvCxnSpPr>
        <p:spPr bwMode="auto">
          <a:xfrm>
            <a:off x="5875293" y="2595437"/>
            <a:ext cx="0" cy="222624"/>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直線コネクタ 180"/>
          <p:cNvCxnSpPr>
            <a:stCxn id="187" idx="2"/>
            <a:endCxn id="183" idx="0"/>
          </p:cNvCxnSpPr>
          <p:nvPr/>
        </p:nvCxnSpPr>
        <p:spPr bwMode="auto">
          <a:xfrm flipH="1">
            <a:off x="6629400" y="2596280"/>
            <a:ext cx="4719" cy="11929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直線コネクタ 181"/>
          <p:cNvCxnSpPr>
            <a:stCxn id="190" idx="2"/>
          </p:cNvCxnSpPr>
          <p:nvPr/>
        </p:nvCxnSpPr>
        <p:spPr bwMode="auto">
          <a:xfrm flipH="1">
            <a:off x="7395772" y="2596280"/>
            <a:ext cx="347" cy="22178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角丸四角形 182"/>
          <p:cNvSpPr/>
          <p:nvPr/>
        </p:nvSpPr>
        <p:spPr bwMode="auto">
          <a:xfrm>
            <a:off x="5335588" y="2715571"/>
            <a:ext cx="2587624" cy="490309"/>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smtClean="0">
                <a:solidFill>
                  <a:schemeClr val="bg1"/>
                </a:solidFill>
                <a:latin typeface="+mj-lt"/>
                <a:ea typeface="HGP創英角ｺﾞｼｯｸUB" pitchFamily="50" charset="-128"/>
              </a:rPr>
              <a:t>ネットワーク</a:t>
            </a:r>
            <a:endParaRPr lang="ja-JP" altLang="en-US" sz="1800" dirty="0">
              <a:solidFill>
                <a:schemeClr val="bg1"/>
              </a:solidFill>
              <a:latin typeface="+mj-lt"/>
              <a:ea typeface="HGP創英角ｺﾞｼｯｸUB" pitchFamily="50" charset="-128"/>
            </a:endParaRPr>
          </a:p>
        </p:txBody>
      </p:sp>
      <p:sp>
        <p:nvSpPr>
          <p:cNvPr id="185" name="角丸四角形 184"/>
          <p:cNvSpPr/>
          <p:nvPr/>
        </p:nvSpPr>
        <p:spPr bwMode="auto">
          <a:xfrm>
            <a:off x="5509358" y="1674218"/>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86" name="テキスト ボックス 185"/>
          <p:cNvSpPr txBox="1"/>
          <p:nvPr/>
        </p:nvSpPr>
        <p:spPr>
          <a:xfrm>
            <a:off x="5484812" y="1674839"/>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sp>
        <p:nvSpPr>
          <p:cNvPr id="187" name="角丸四角形 186"/>
          <p:cNvSpPr/>
          <p:nvPr/>
        </p:nvSpPr>
        <p:spPr bwMode="auto">
          <a:xfrm>
            <a:off x="6268184" y="1675061"/>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89" name="テキスト ボックス 188"/>
          <p:cNvSpPr txBox="1"/>
          <p:nvPr/>
        </p:nvSpPr>
        <p:spPr>
          <a:xfrm>
            <a:off x="6243638" y="1675682"/>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sp>
        <p:nvSpPr>
          <p:cNvPr id="190" name="角丸四角形 189"/>
          <p:cNvSpPr/>
          <p:nvPr/>
        </p:nvSpPr>
        <p:spPr bwMode="auto">
          <a:xfrm>
            <a:off x="7030184" y="1675061"/>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91" name="テキスト ボックス 190"/>
          <p:cNvSpPr txBox="1"/>
          <p:nvPr/>
        </p:nvSpPr>
        <p:spPr>
          <a:xfrm>
            <a:off x="7005638" y="1675682"/>
            <a:ext cx="803425" cy="246221"/>
          </a:xfrm>
          <a:prstGeom prst="rect">
            <a:avLst/>
          </a:prstGeom>
          <a:noFill/>
        </p:spPr>
        <p:txBody>
          <a:bodyPr wrap="none" rtlCol="0">
            <a:spAutoFit/>
          </a:bodyPr>
          <a:lstStyle/>
          <a:p>
            <a:pPr algn="ctr"/>
            <a:r>
              <a:rPr kumimoji="1" lang="ja-JP" altLang="en-US" sz="1000" dirty="0" smtClean="0">
                <a:solidFill>
                  <a:schemeClr val="bg1"/>
                </a:solidFill>
                <a:latin typeface="HGP創英角ｺﾞｼｯｸUB" pitchFamily="50" charset="-128"/>
                <a:ea typeface="HGP創英角ｺﾞｼｯｸUB" pitchFamily="50" charset="-128"/>
              </a:rPr>
              <a:t>クライアント</a:t>
            </a:r>
            <a:endParaRPr kumimoji="1" lang="ja-JP" altLang="en-US" sz="1000" dirty="0">
              <a:solidFill>
                <a:schemeClr val="bg1"/>
              </a:solidFill>
              <a:latin typeface="HGP創英角ｺﾞｼｯｸUB" pitchFamily="50" charset="-128"/>
              <a:ea typeface="HGP創英角ｺﾞｼｯｸUB" pitchFamily="50" charset="-128"/>
            </a:endParaRPr>
          </a:p>
        </p:txBody>
      </p:sp>
      <p:cxnSp>
        <p:nvCxnSpPr>
          <p:cNvPr id="195" name="直線コネクタ 194"/>
          <p:cNvCxnSpPr>
            <a:stCxn id="183" idx="2"/>
            <a:endCxn id="166" idx="0"/>
          </p:cNvCxnSpPr>
          <p:nvPr/>
        </p:nvCxnSpPr>
        <p:spPr bwMode="auto">
          <a:xfrm>
            <a:off x="6629400" y="3205880"/>
            <a:ext cx="0" cy="150906"/>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7" name="正方形/長方形 196"/>
          <p:cNvSpPr/>
          <p:nvPr/>
        </p:nvSpPr>
        <p:spPr bwMode="auto">
          <a:xfrm>
            <a:off x="5611440" y="1951838"/>
            <a:ext cx="530758"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画面</a:t>
            </a:r>
          </a:p>
        </p:txBody>
      </p:sp>
      <p:sp>
        <p:nvSpPr>
          <p:cNvPr id="199" name="テキスト ボックス 198"/>
          <p:cNvSpPr txBox="1"/>
          <p:nvPr/>
        </p:nvSpPr>
        <p:spPr>
          <a:xfrm>
            <a:off x="5535169" y="919880"/>
            <a:ext cx="2212565" cy="646331"/>
          </a:xfrm>
          <a:prstGeom prst="rect">
            <a:avLst/>
          </a:prstGeom>
          <a:noFill/>
        </p:spPr>
        <p:txBody>
          <a:bodyPr wrap="none" rtlCol="0">
            <a:spAutoFit/>
          </a:bodyPr>
          <a:lstStyle/>
          <a:p>
            <a:pPr algn="ctr"/>
            <a:r>
              <a:rPr kumimoji="1" lang="ja-JP" altLang="en-US" sz="1800" dirty="0" smtClean="0">
                <a:solidFill>
                  <a:srgbClr val="0000CC"/>
                </a:solidFill>
                <a:latin typeface="Arial"/>
                <a:ea typeface="HGP創英角ｺﾞｼｯｸUB" pitchFamily="50" charset="-128"/>
                <a:cs typeface="Arial"/>
              </a:rPr>
              <a:t>デスクトップの仮想化</a:t>
            </a:r>
            <a:endParaRPr kumimoji="1" lang="en-US" altLang="ja-JP" sz="1800" dirty="0" smtClean="0">
              <a:solidFill>
                <a:srgbClr val="0000CC"/>
              </a:solidFill>
              <a:latin typeface="Arial"/>
              <a:ea typeface="HGP創英角ｺﾞｼｯｸUB" pitchFamily="50" charset="-128"/>
              <a:cs typeface="Arial"/>
            </a:endParaRPr>
          </a:p>
          <a:p>
            <a:pPr algn="ctr"/>
            <a:r>
              <a:rPr kumimoji="1" lang="en-US" altLang="ja-JP" sz="1800" dirty="0" smtClean="0">
                <a:solidFill>
                  <a:srgbClr val="0000CC"/>
                </a:solidFill>
                <a:latin typeface="Arial"/>
                <a:ea typeface="HGP創英角ｺﾞｼｯｸUB" pitchFamily="50" charset="-128"/>
                <a:cs typeface="Arial"/>
              </a:rPr>
              <a:t>(</a:t>
            </a:r>
            <a:r>
              <a:rPr kumimoji="1" lang="ja-JP" altLang="en-US" sz="1800" dirty="0" smtClean="0">
                <a:solidFill>
                  <a:srgbClr val="0000CC"/>
                </a:solidFill>
                <a:latin typeface="Arial"/>
                <a:ea typeface="HGP創英角ｺﾞｼｯｸUB" pitchFamily="50" charset="-128"/>
                <a:cs typeface="Arial"/>
              </a:rPr>
              <a:t>ブレード</a:t>
            </a:r>
            <a:r>
              <a:rPr kumimoji="1" lang="en-US" altLang="ja-JP" sz="1800" dirty="0" smtClean="0">
                <a:solidFill>
                  <a:srgbClr val="0000CC"/>
                </a:solidFill>
                <a:latin typeface="Arial"/>
                <a:ea typeface="HGP創英角ｺﾞｼｯｸUB" pitchFamily="50" charset="-128"/>
                <a:cs typeface="Arial"/>
              </a:rPr>
              <a:t>PC</a:t>
            </a:r>
            <a:r>
              <a:rPr kumimoji="1" lang="ja-JP" altLang="en-US" sz="1800" dirty="0" smtClean="0">
                <a:solidFill>
                  <a:srgbClr val="0000CC"/>
                </a:solidFill>
                <a:latin typeface="Arial"/>
                <a:ea typeface="HGP創英角ｺﾞｼｯｸUB" pitchFamily="50" charset="-128"/>
                <a:cs typeface="Arial"/>
              </a:rPr>
              <a:t>方式</a:t>
            </a:r>
            <a:r>
              <a:rPr kumimoji="1" lang="en-US" altLang="ja-JP" sz="1800" dirty="0" smtClean="0">
                <a:solidFill>
                  <a:srgbClr val="0000CC"/>
                </a:solidFill>
                <a:latin typeface="Arial"/>
                <a:ea typeface="HGP創英角ｺﾞｼｯｸUB" pitchFamily="50" charset="-128"/>
                <a:cs typeface="Arial"/>
              </a:rPr>
              <a:t>)</a:t>
            </a:r>
            <a:endParaRPr kumimoji="1" lang="ja-JP" altLang="en-US" sz="1400" dirty="0" smtClean="0">
              <a:solidFill>
                <a:srgbClr val="0000CC"/>
              </a:solidFill>
              <a:latin typeface="Arial"/>
              <a:ea typeface="HGP創英角ｺﾞｼｯｸUB" pitchFamily="50" charset="-128"/>
              <a:cs typeface="Arial"/>
            </a:endParaRPr>
          </a:p>
        </p:txBody>
      </p:sp>
      <p:sp>
        <p:nvSpPr>
          <p:cNvPr id="201" name="正方形/長方形 200"/>
          <p:cNvSpPr/>
          <p:nvPr/>
        </p:nvSpPr>
        <p:spPr bwMode="auto">
          <a:xfrm>
            <a:off x="5611440" y="2144138"/>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a:solidFill>
                  <a:schemeClr val="bg1"/>
                </a:solidFill>
                <a:latin typeface="HGP創英角ｺﾞｼｯｸUB" pitchFamily="50" charset="-128"/>
                <a:ea typeface="HGP創英角ｺﾞｼｯｸUB" pitchFamily="50" charset="-128"/>
              </a:rPr>
              <a:t>KB</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203" name="正方形/長方形 202"/>
          <p:cNvSpPr/>
          <p:nvPr/>
        </p:nvSpPr>
        <p:spPr bwMode="auto">
          <a:xfrm>
            <a:off x="5611440" y="2322626"/>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マウス</a:t>
            </a:r>
          </a:p>
        </p:txBody>
      </p:sp>
      <p:sp>
        <p:nvSpPr>
          <p:cNvPr id="205" name="正方形/長方形 204"/>
          <p:cNvSpPr/>
          <p:nvPr/>
        </p:nvSpPr>
        <p:spPr bwMode="auto">
          <a:xfrm>
            <a:off x="6379087" y="1960611"/>
            <a:ext cx="530758"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画面</a:t>
            </a:r>
          </a:p>
        </p:txBody>
      </p:sp>
      <p:sp>
        <p:nvSpPr>
          <p:cNvPr id="210" name="正方形/長方形 209"/>
          <p:cNvSpPr/>
          <p:nvPr/>
        </p:nvSpPr>
        <p:spPr bwMode="auto">
          <a:xfrm>
            <a:off x="6379087" y="2152911"/>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a:solidFill>
                  <a:schemeClr val="bg1"/>
                </a:solidFill>
                <a:latin typeface="HGP創英角ｺﾞｼｯｸUB" pitchFamily="50" charset="-128"/>
                <a:ea typeface="HGP創英角ｺﾞｼｯｸUB" pitchFamily="50" charset="-128"/>
              </a:rPr>
              <a:t>KB</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211" name="正方形/長方形 210"/>
          <p:cNvSpPr/>
          <p:nvPr/>
        </p:nvSpPr>
        <p:spPr bwMode="auto">
          <a:xfrm>
            <a:off x="6379087" y="2331399"/>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マウス</a:t>
            </a:r>
          </a:p>
        </p:txBody>
      </p:sp>
      <p:sp>
        <p:nvSpPr>
          <p:cNvPr id="212" name="正方形/長方形 211"/>
          <p:cNvSpPr/>
          <p:nvPr/>
        </p:nvSpPr>
        <p:spPr bwMode="auto">
          <a:xfrm>
            <a:off x="7141087" y="1960611"/>
            <a:ext cx="530758"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画面</a:t>
            </a:r>
          </a:p>
        </p:txBody>
      </p:sp>
      <p:sp>
        <p:nvSpPr>
          <p:cNvPr id="214" name="正方形/長方形 213"/>
          <p:cNvSpPr/>
          <p:nvPr/>
        </p:nvSpPr>
        <p:spPr bwMode="auto">
          <a:xfrm>
            <a:off x="7141087" y="2152911"/>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a:solidFill>
                  <a:schemeClr val="bg1"/>
                </a:solidFill>
                <a:latin typeface="HGP創英角ｺﾞｼｯｸUB" pitchFamily="50" charset="-128"/>
                <a:ea typeface="HGP創英角ｺﾞｼｯｸUB" pitchFamily="50" charset="-128"/>
              </a:rPr>
              <a:t>KB</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215" name="正方形/長方形 214"/>
          <p:cNvSpPr/>
          <p:nvPr/>
        </p:nvSpPr>
        <p:spPr bwMode="auto">
          <a:xfrm>
            <a:off x="7141087" y="2331399"/>
            <a:ext cx="525095" cy="188681"/>
          </a:xfrm>
          <a:prstGeom prst="rect">
            <a:avLst/>
          </a:prstGeom>
          <a:solidFill>
            <a:srgbClr val="6B6BC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マウス</a:t>
            </a:r>
          </a:p>
        </p:txBody>
      </p:sp>
      <p:sp>
        <p:nvSpPr>
          <p:cNvPr id="221" name="正方形/長方形 220"/>
          <p:cNvSpPr/>
          <p:nvPr/>
        </p:nvSpPr>
        <p:spPr bwMode="auto">
          <a:xfrm>
            <a:off x="5503529" y="3663081"/>
            <a:ext cx="732420" cy="332030"/>
          </a:xfrm>
          <a:prstGeom prst="rect">
            <a:avLst/>
          </a:prstGeom>
          <a:solidFill>
            <a:srgbClr val="E46C0A"/>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クライアント</a:t>
            </a:r>
            <a:endParaRPr lang="en-US" altLang="ja-JP" sz="800" dirty="0" smtClean="0">
              <a:solidFill>
                <a:schemeClr val="bg1"/>
              </a:solidFill>
              <a:latin typeface="HGP創英角ｺﾞｼｯｸUB" pitchFamily="50" charset="-128"/>
              <a:ea typeface="HGP創英角ｺﾞｼｯｸUB" pitchFamily="50" charset="-128"/>
            </a:endParaRPr>
          </a:p>
          <a:p>
            <a:pPr algn="ctr">
              <a:spcBef>
                <a:spcPts val="0"/>
              </a:spcBef>
            </a:pPr>
            <a:r>
              <a:rPr lang="en-US" altLang="ja-JP" sz="800" dirty="0" smtClean="0">
                <a:solidFill>
                  <a:schemeClr val="bg1"/>
                </a:solidFill>
                <a:latin typeface="HGP創英角ｺﾞｼｯｸUB" pitchFamily="50" charset="-128"/>
                <a:ea typeface="HGP創英角ｺﾞｼｯｸUB" pitchFamily="50" charset="-128"/>
              </a:rPr>
              <a:t>OS</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222" name="正方形/長方形 221"/>
          <p:cNvSpPr/>
          <p:nvPr/>
        </p:nvSpPr>
        <p:spPr bwMode="auto">
          <a:xfrm>
            <a:off x="6262356" y="3663925"/>
            <a:ext cx="732420" cy="332030"/>
          </a:xfrm>
          <a:prstGeom prst="rect">
            <a:avLst/>
          </a:prstGeom>
          <a:solidFill>
            <a:srgbClr val="E46C0A"/>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クライアント</a:t>
            </a:r>
            <a:endParaRPr lang="en-US" altLang="ja-JP" sz="800" dirty="0" smtClean="0">
              <a:solidFill>
                <a:schemeClr val="bg1"/>
              </a:solidFill>
              <a:latin typeface="HGP創英角ｺﾞｼｯｸUB" pitchFamily="50" charset="-128"/>
              <a:ea typeface="HGP創英角ｺﾞｼｯｸUB" pitchFamily="50" charset="-128"/>
            </a:endParaRPr>
          </a:p>
          <a:p>
            <a:pPr algn="ctr">
              <a:spcBef>
                <a:spcPts val="0"/>
              </a:spcBef>
            </a:pPr>
            <a:r>
              <a:rPr lang="en-US" altLang="ja-JP" sz="800" dirty="0" smtClean="0">
                <a:solidFill>
                  <a:schemeClr val="bg1"/>
                </a:solidFill>
                <a:latin typeface="HGP創英角ｺﾞｼｯｸUB" pitchFamily="50" charset="-128"/>
                <a:ea typeface="HGP創英角ｺﾞｼｯｸUB" pitchFamily="50" charset="-128"/>
              </a:rPr>
              <a:t>OS</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223" name="正方形/長方形 222"/>
          <p:cNvSpPr/>
          <p:nvPr/>
        </p:nvSpPr>
        <p:spPr bwMode="auto">
          <a:xfrm>
            <a:off x="7010400" y="3663080"/>
            <a:ext cx="732420" cy="332030"/>
          </a:xfrm>
          <a:prstGeom prst="rect">
            <a:avLst/>
          </a:prstGeom>
          <a:solidFill>
            <a:srgbClr val="E46C0A"/>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HGP創英角ｺﾞｼｯｸUB" pitchFamily="50" charset="-128"/>
                <a:ea typeface="HGP創英角ｺﾞｼｯｸUB" pitchFamily="50" charset="-128"/>
              </a:rPr>
              <a:t>クライアント</a:t>
            </a:r>
            <a:endParaRPr lang="en-US" altLang="ja-JP" sz="800" dirty="0" smtClean="0">
              <a:solidFill>
                <a:schemeClr val="bg1"/>
              </a:solidFill>
              <a:latin typeface="HGP創英角ｺﾞｼｯｸUB" pitchFamily="50" charset="-128"/>
              <a:ea typeface="HGP創英角ｺﾞｼｯｸUB" pitchFamily="50" charset="-128"/>
            </a:endParaRPr>
          </a:p>
          <a:p>
            <a:pPr algn="ctr">
              <a:spcBef>
                <a:spcPts val="0"/>
              </a:spcBef>
            </a:pPr>
            <a:r>
              <a:rPr lang="en-US" altLang="ja-JP" sz="800" dirty="0" smtClean="0">
                <a:solidFill>
                  <a:schemeClr val="bg1"/>
                </a:solidFill>
                <a:latin typeface="HGP創英角ｺﾞｼｯｸUB" pitchFamily="50" charset="-128"/>
                <a:ea typeface="HGP創英角ｺﾞｼｯｸUB" pitchFamily="50" charset="-128"/>
              </a:rPr>
              <a:t>OS</a:t>
            </a:r>
            <a:endParaRPr lang="ja-JP" altLang="en-US" sz="800" dirty="0" smtClean="0">
              <a:solidFill>
                <a:schemeClr val="bg1"/>
              </a:solidFill>
              <a:latin typeface="HGP創英角ｺﾞｼｯｸUB" pitchFamily="50" charset="-128"/>
              <a:ea typeface="HGP創英角ｺﾞｼｯｸUB" pitchFamily="50" charset="-128"/>
            </a:endParaRPr>
          </a:p>
        </p:txBody>
      </p:sp>
      <p:sp>
        <p:nvSpPr>
          <p:cNvPr id="226" name="角丸四角形 225"/>
          <p:cNvSpPr/>
          <p:nvPr/>
        </p:nvSpPr>
        <p:spPr bwMode="auto">
          <a:xfrm>
            <a:off x="6255895" y="4044080"/>
            <a:ext cx="747009" cy="2286000"/>
          </a:xfrm>
          <a:prstGeom prst="roundRect">
            <a:avLst>
              <a:gd name="adj" fmla="val 508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600" dirty="0" smtClean="0"/>
              <a:t>物理</a:t>
            </a:r>
            <a:endParaRPr lang="en-US" altLang="ja-JP" sz="1600" dirty="0" smtClean="0"/>
          </a:p>
          <a:p>
            <a:pPr algn="ctr"/>
            <a:r>
              <a:rPr lang="ja-JP" altLang="en-US" sz="1200" dirty="0" smtClean="0"/>
              <a:t>マシン</a:t>
            </a:r>
            <a:endParaRPr lang="en-US" altLang="ja-JP" sz="1200" dirty="0" smtClean="0"/>
          </a:p>
          <a:p>
            <a:pPr algn="ctr"/>
            <a:endParaRPr lang="en-US" altLang="ja-JP" sz="1200" dirty="0" smtClean="0"/>
          </a:p>
          <a:p>
            <a:pPr algn="ctr"/>
            <a:r>
              <a:rPr lang="ja-JP" altLang="en-US" sz="800" dirty="0" smtClean="0"/>
              <a:t>ブレード</a:t>
            </a:r>
            <a:r>
              <a:rPr lang="en-US" altLang="ja-JP" sz="800" dirty="0" smtClean="0"/>
              <a:t>PC</a:t>
            </a:r>
            <a:endParaRPr lang="ja-JP" altLang="en-US" sz="800" dirty="0"/>
          </a:p>
        </p:txBody>
      </p:sp>
      <p:sp>
        <p:nvSpPr>
          <p:cNvPr id="227" name="角丸四角形 226"/>
          <p:cNvSpPr/>
          <p:nvPr/>
        </p:nvSpPr>
        <p:spPr bwMode="auto">
          <a:xfrm>
            <a:off x="7010400" y="4044080"/>
            <a:ext cx="747009" cy="2286000"/>
          </a:xfrm>
          <a:prstGeom prst="roundRect">
            <a:avLst>
              <a:gd name="adj" fmla="val 508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600" dirty="0" smtClean="0"/>
              <a:t>物理</a:t>
            </a:r>
            <a:endParaRPr lang="en-US" altLang="ja-JP" sz="1600" dirty="0" smtClean="0"/>
          </a:p>
          <a:p>
            <a:pPr algn="ctr"/>
            <a:r>
              <a:rPr lang="ja-JP" altLang="en-US" sz="1200" dirty="0" smtClean="0"/>
              <a:t>マシン</a:t>
            </a:r>
            <a:endParaRPr lang="en-US" altLang="ja-JP" sz="1200" dirty="0" smtClean="0"/>
          </a:p>
          <a:p>
            <a:pPr algn="ctr"/>
            <a:endParaRPr lang="en-US" altLang="ja-JP" sz="1200" dirty="0" smtClean="0"/>
          </a:p>
          <a:p>
            <a:pPr algn="ctr"/>
            <a:r>
              <a:rPr lang="ja-JP" altLang="en-US" sz="800" dirty="0" smtClean="0"/>
              <a:t>ブレード</a:t>
            </a:r>
            <a:r>
              <a:rPr lang="en-US" altLang="ja-JP" sz="800" dirty="0" smtClean="0"/>
              <a:t>PC</a:t>
            </a:r>
            <a:endParaRPr lang="ja-JP" altLang="en-US" sz="800" dirty="0"/>
          </a:p>
        </p:txBody>
      </p:sp>
    </p:spTree>
    <p:extLst>
      <p:ext uri="{BB962C8B-B14F-4D97-AF65-F5344CB8AC3E}">
        <p14:creationId xmlns:p14="http://schemas.microsoft.com/office/powerpoint/2010/main" val="27289565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アプリケーションの仮想化</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テキスト ボックス 154"/>
          <p:cNvSpPr txBox="1"/>
          <p:nvPr/>
        </p:nvSpPr>
        <p:spPr>
          <a:xfrm>
            <a:off x="1125995" y="916262"/>
            <a:ext cx="25939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アプリケーションの仮想化</a:t>
            </a:r>
          </a:p>
          <a:p>
            <a:pPr algn="ctr">
              <a:spcBef>
                <a:spcPts val="0"/>
              </a:spcBef>
            </a:pPr>
            <a:r>
              <a:rPr kumimoji="1" lang="ja-JP" altLang="en-US" sz="1800" dirty="0">
                <a:solidFill>
                  <a:srgbClr val="0000CC"/>
                </a:solidFill>
                <a:latin typeface="Arial"/>
                <a:ea typeface="HGP創英角ｺﾞｼｯｸUB" pitchFamily="50" charset="-128"/>
                <a:cs typeface="Arial"/>
              </a:rPr>
              <a:t>（画面転送方式</a:t>
            </a:r>
            <a:r>
              <a:rPr kumimoji="1" lang="ja-JP" altLang="en-US" sz="1800" dirty="0" smtClean="0">
                <a:solidFill>
                  <a:srgbClr val="0000CC"/>
                </a:solidFill>
                <a:latin typeface="Arial"/>
                <a:ea typeface="HGP創英角ｺﾞｼｯｸUB" pitchFamily="50" charset="-128"/>
                <a:cs typeface="Arial"/>
              </a:rPr>
              <a:t>）</a:t>
            </a:r>
            <a:endParaRPr kumimoji="1" lang="ja-JP" altLang="en-US" sz="1800" dirty="0">
              <a:solidFill>
                <a:srgbClr val="0000CC"/>
              </a:solidFill>
              <a:latin typeface="Arial"/>
              <a:ea typeface="HGP創英角ｺﾞｼｯｸUB" pitchFamily="50" charset="-128"/>
              <a:cs typeface="Arial"/>
            </a:endParaRPr>
          </a:p>
        </p:txBody>
      </p:sp>
      <p:sp>
        <p:nvSpPr>
          <p:cNvPr id="77" name="角丸四角形 76"/>
          <p:cNvSpPr/>
          <p:nvPr/>
        </p:nvSpPr>
        <p:spPr bwMode="auto">
          <a:xfrm>
            <a:off x="1143000" y="3348319"/>
            <a:ext cx="2587625" cy="3049493"/>
          </a:xfrm>
          <a:prstGeom prst="roundRect">
            <a:avLst>
              <a:gd name="adj" fmla="val 3633"/>
            </a:avLst>
          </a:prstGeom>
          <a:solidFill>
            <a:srgbClr val="FFFF99"/>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丸ｺﾞｼｯｸM-PRO" pitchFamily="50" charset="-128"/>
              <a:cs typeface="Arial"/>
            </a:endParaRPr>
          </a:p>
        </p:txBody>
      </p:sp>
      <p:sp>
        <p:nvSpPr>
          <p:cNvPr id="78" name="正方形/長方形 77"/>
          <p:cNvSpPr/>
          <p:nvPr/>
        </p:nvSpPr>
        <p:spPr bwMode="auto">
          <a:xfrm>
            <a:off x="1295400" y="3883213"/>
            <a:ext cx="2286000" cy="609600"/>
          </a:xfrm>
          <a:prstGeom prst="rect">
            <a:avLst/>
          </a:prstGeom>
          <a:gradFill>
            <a:gsLst>
              <a:gs pos="0">
                <a:srgbClr val="FF9900"/>
              </a:gs>
              <a:gs pos="100000">
                <a:srgbClr val="C00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endParaRPr lang="en-US" altLang="ja-JP" sz="1600" dirty="0" smtClean="0">
              <a:solidFill>
                <a:schemeClr val="bg1"/>
              </a:solidFill>
              <a:latin typeface="Arial"/>
              <a:ea typeface="HGP創英角ｺﾞｼｯｸUB" pitchFamily="50" charset="-128"/>
              <a:cs typeface="Arial"/>
            </a:endParaRPr>
          </a:p>
          <a:p>
            <a:pPr algn="ctr">
              <a:lnSpc>
                <a:spcPts val="1400"/>
              </a:lnSpc>
              <a:spcBef>
                <a:spcPts val="0"/>
              </a:spcBef>
            </a:pPr>
            <a:r>
              <a:rPr lang="ja-JP" altLang="en-US" sz="1600" dirty="0" smtClean="0">
                <a:solidFill>
                  <a:schemeClr val="bg1"/>
                </a:solidFill>
                <a:latin typeface="Arial"/>
                <a:ea typeface="HGP創英角ｺﾞｼｯｸUB" pitchFamily="50" charset="-128"/>
                <a:cs typeface="Arial"/>
              </a:rPr>
              <a:t>ターミナルモニター</a:t>
            </a:r>
            <a:endParaRPr lang="en-US" altLang="ja-JP" sz="1600" dirty="0" smtClean="0">
              <a:solidFill>
                <a:schemeClr val="bg1"/>
              </a:solidFill>
              <a:latin typeface="Arial"/>
              <a:ea typeface="HGP創英角ｺﾞｼｯｸUB" pitchFamily="50" charset="-128"/>
              <a:cs typeface="Arial"/>
            </a:endParaRPr>
          </a:p>
        </p:txBody>
      </p:sp>
      <p:sp>
        <p:nvSpPr>
          <p:cNvPr id="79" name="角丸四角形 78"/>
          <p:cNvSpPr/>
          <p:nvPr/>
        </p:nvSpPr>
        <p:spPr bwMode="auto">
          <a:xfrm>
            <a:off x="1308803" y="5114081"/>
            <a:ext cx="2239291" cy="1207532"/>
          </a:xfrm>
          <a:prstGeom prst="roundRect">
            <a:avLst>
              <a:gd name="adj" fmla="val 508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latin typeface="Arial"/>
              <a:cs typeface="Arial"/>
            </a:endParaRPr>
          </a:p>
        </p:txBody>
      </p:sp>
      <p:sp>
        <p:nvSpPr>
          <p:cNvPr id="80" name="テキスト ボックス 79"/>
          <p:cNvSpPr txBox="1"/>
          <p:nvPr/>
        </p:nvSpPr>
        <p:spPr>
          <a:xfrm>
            <a:off x="1816645" y="5391282"/>
            <a:ext cx="1245052" cy="646331"/>
          </a:xfrm>
          <a:prstGeom prst="rect">
            <a:avLst/>
          </a:prstGeom>
          <a:noFill/>
        </p:spPr>
        <p:txBody>
          <a:bodyPr wrap="none" rtlCol="0">
            <a:spAutoFit/>
          </a:bodyPr>
          <a:lstStyle/>
          <a:p>
            <a:pPr algn="ctr"/>
            <a:r>
              <a:rPr kumimoji="1" lang="ja-JP" altLang="en-US" sz="1800" dirty="0" smtClean="0">
                <a:solidFill>
                  <a:schemeClr val="bg1"/>
                </a:solidFill>
                <a:latin typeface="Arial"/>
                <a:ea typeface="HGP創英角ｺﾞｼｯｸUB" pitchFamily="50" charset="-128"/>
                <a:cs typeface="Arial"/>
              </a:rPr>
              <a:t>サーバー</a:t>
            </a:r>
            <a:endParaRPr kumimoji="1" lang="en-US" altLang="ja-JP" sz="1800" dirty="0" smtClean="0">
              <a:solidFill>
                <a:schemeClr val="bg1"/>
              </a:solidFill>
              <a:latin typeface="Arial"/>
              <a:ea typeface="HGP創英角ｺﾞｼｯｸUB" pitchFamily="50" charset="-128"/>
              <a:cs typeface="Arial"/>
            </a:endParaRPr>
          </a:p>
          <a:p>
            <a:pPr algn="ctr"/>
            <a:r>
              <a:rPr kumimoji="1" lang="ja-JP" altLang="en-US" sz="1800" dirty="0" smtClean="0">
                <a:solidFill>
                  <a:schemeClr val="bg1"/>
                </a:solidFill>
                <a:latin typeface="Arial"/>
                <a:ea typeface="HGP創英角ｺﾞｼｯｸUB" pitchFamily="50" charset="-128"/>
                <a:cs typeface="Arial"/>
              </a:rPr>
              <a:t>物理マシン</a:t>
            </a:r>
            <a:endParaRPr kumimoji="1" lang="ja-JP" altLang="en-US" sz="1800" dirty="0">
              <a:solidFill>
                <a:schemeClr val="bg1"/>
              </a:solidFill>
              <a:latin typeface="Arial"/>
              <a:ea typeface="HGP創英角ｺﾞｼｯｸUB" pitchFamily="50" charset="-128"/>
              <a:cs typeface="Arial"/>
            </a:endParaRPr>
          </a:p>
        </p:txBody>
      </p:sp>
      <p:cxnSp>
        <p:nvCxnSpPr>
          <p:cNvPr id="87" name="直線コネクタ 86"/>
          <p:cNvCxnSpPr>
            <a:stCxn id="91" idx="2"/>
          </p:cNvCxnSpPr>
          <p:nvPr/>
        </p:nvCxnSpPr>
        <p:spPr bwMode="auto">
          <a:xfrm>
            <a:off x="1682706" y="2586970"/>
            <a:ext cx="0" cy="222624"/>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直線コネクタ 87"/>
          <p:cNvCxnSpPr>
            <a:stCxn id="93" idx="2"/>
            <a:endCxn id="90" idx="0"/>
          </p:cNvCxnSpPr>
          <p:nvPr/>
        </p:nvCxnSpPr>
        <p:spPr bwMode="auto">
          <a:xfrm flipH="1">
            <a:off x="2436813" y="2587813"/>
            <a:ext cx="4719" cy="11929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直線コネクタ 88"/>
          <p:cNvCxnSpPr>
            <a:stCxn id="95" idx="2"/>
          </p:cNvCxnSpPr>
          <p:nvPr/>
        </p:nvCxnSpPr>
        <p:spPr bwMode="auto">
          <a:xfrm flipH="1">
            <a:off x="3203185" y="2587813"/>
            <a:ext cx="347" cy="22178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角丸四角形 89"/>
          <p:cNvSpPr/>
          <p:nvPr/>
        </p:nvSpPr>
        <p:spPr bwMode="auto">
          <a:xfrm>
            <a:off x="1143001" y="2707104"/>
            <a:ext cx="2587624" cy="490309"/>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smtClean="0">
                <a:solidFill>
                  <a:schemeClr val="bg1"/>
                </a:solidFill>
                <a:latin typeface="Arial"/>
                <a:ea typeface="HGP創英角ｺﾞｼｯｸUB" pitchFamily="50" charset="-128"/>
                <a:cs typeface="Arial"/>
              </a:rPr>
              <a:t>ネットワーク</a:t>
            </a:r>
            <a:endParaRPr lang="ja-JP" altLang="en-US" sz="1800" dirty="0">
              <a:solidFill>
                <a:schemeClr val="bg1"/>
              </a:solidFill>
              <a:latin typeface="Arial"/>
              <a:ea typeface="HGP創英角ｺﾞｼｯｸUB" pitchFamily="50" charset="-128"/>
              <a:cs typeface="Arial"/>
            </a:endParaRPr>
          </a:p>
        </p:txBody>
      </p:sp>
      <p:sp>
        <p:nvSpPr>
          <p:cNvPr id="91" name="角丸四角形 90"/>
          <p:cNvSpPr/>
          <p:nvPr/>
        </p:nvSpPr>
        <p:spPr bwMode="auto">
          <a:xfrm>
            <a:off x="1316771" y="1665751"/>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latin typeface="Arial"/>
              <a:cs typeface="Arial"/>
            </a:endParaRPr>
          </a:p>
        </p:txBody>
      </p:sp>
      <p:sp>
        <p:nvSpPr>
          <p:cNvPr id="92" name="テキスト ボックス 91"/>
          <p:cNvSpPr txBox="1"/>
          <p:nvPr/>
        </p:nvSpPr>
        <p:spPr>
          <a:xfrm>
            <a:off x="1292225" y="1666372"/>
            <a:ext cx="803425" cy="246221"/>
          </a:xfrm>
          <a:prstGeom prst="rect">
            <a:avLst/>
          </a:prstGeom>
          <a:noFill/>
        </p:spPr>
        <p:txBody>
          <a:bodyPr wrap="none" rtlCol="0">
            <a:spAutoFit/>
          </a:bodyPr>
          <a:lstStyle/>
          <a:p>
            <a:pPr algn="ctr"/>
            <a:r>
              <a:rPr kumimoji="1" lang="ja-JP" altLang="en-US" sz="1000" dirty="0" smtClean="0">
                <a:solidFill>
                  <a:schemeClr val="bg1"/>
                </a:solidFill>
                <a:latin typeface="Arial"/>
                <a:ea typeface="HGP創英角ｺﾞｼｯｸUB" pitchFamily="50" charset="-128"/>
                <a:cs typeface="Arial"/>
              </a:rPr>
              <a:t>クライアント</a:t>
            </a:r>
            <a:endParaRPr kumimoji="1" lang="ja-JP" altLang="en-US" sz="1000" dirty="0">
              <a:solidFill>
                <a:schemeClr val="bg1"/>
              </a:solidFill>
              <a:latin typeface="Arial"/>
              <a:ea typeface="HGP創英角ｺﾞｼｯｸUB" pitchFamily="50" charset="-128"/>
              <a:cs typeface="Arial"/>
            </a:endParaRPr>
          </a:p>
        </p:txBody>
      </p:sp>
      <p:sp>
        <p:nvSpPr>
          <p:cNvPr id="93" name="角丸四角形 92"/>
          <p:cNvSpPr/>
          <p:nvPr/>
        </p:nvSpPr>
        <p:spPr bwMode="auto">
          <a:xfrm>
            <a:off x="2075597" y="1666594"/>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latin typeface="Arial"/>
              <a:cs typeface="Arial"/>
            </a:endParaRPr>
          </a:p>
        </p:txBody>
      </p:sp>
      <p:sp>
        <p:nvSpPr>
          <p:cNvPr id="94" name="テキスト ボックス 93"/>
          <p:cNvSpPr txBox="1"/>
          <p:nvPr/>
        </p:nvSpPr>
        <p:spPr>
          <a:xfrm>
            <a:off x="2051051" y="1667215"/>
            <a:ext cx="803425" cy="246221"/>
          </a:xfrm>
          <a:prstGeom prst="rect">
            <a:avLst/>
          </a:prstGeom>
          <a:noFill/>
        </p:spPr>
        <p:txBody>
          <a:bodyPr wrap="none" rtlCol="0">
            <a:spAutoFit/>
          </a:bodyPr>
          <a:lstStyle/>
          <a:p>
            <a:pPr algn="ctr"/>
            <a:r>
              <a:rPr kumimoji="1" lang="ja-JP" altLang="en-US" sz="1000" dirty="0" smtClean="0">
                <a:solidFill>
                  <a:schemeClr val="bg1"/>
                </a:solidFill>
                <a:latin typeface="Arial"/>
                <a:ea typeface="HGP創英角ｺﾞｼｯｸUB" pitchFamily="50" charset="-128"/>
                <a:cs typeface="Arial"/>
              </a:rPr>
              <a:t>クライアント</a:t>
            </a:r>
            <a:endParaRPr kumimoji="1" lang="ja-JP" altLang="en-US" sz="1000" dirty="0">
              <a:solidFill>
                <a:schemeClr val="bg1"/>
              </a:solidFill>
              <a:latin typeface="Arial"/>
              <a:ea typeface="HGP創英角ｺﾞｼｯｸUB" pitchFamily="50" charset="-128"/>
              <a:cs typeface="Arial"/>
            </a:endParaRPr>
          </a:p>
        </p:txBody>
      </p:sp>
      <p:sp>
        <p:nvSpPr>
          <p:cNvPr id="95" name="角丸四角形 94"/>
          <p:cNvSpPr/>
          <p:nvPr/>
        </p:nvSpPr>
        <p:spPr bwMode="auto">
          <a:xfrm>
            <a:off x="2837597" y="1666594"/>
            <a:ext cx="731869"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latin typeface="Arial"/>
              <a:cs typeface="Arial"/>
            </a:endParaRPr>
          </a:p>
        </p:txBody>
      </p:sp>
      <p:sp>
        <p:nvSpPr>
          <p:cNvPr id="96" name="テキスト ボックス 95"/>
          <p:cNvSpPr txBox="1"/>
          <p:nvPr/>
        </p:nvSpPr>
        <p:spPr>
          <a:xfrm>
            <a:off x="2813051" y="1667215"/>
            <a:ext cx="803425" cy="246221"/>
          </a:xfrm>
          <a:prstGeom prst="rect">
            <a:avLst/>
          </a:prstGeom>
          <a:noFill/>
        </p:spPr>
        <p:txBody>
          <a:bodyPr wrap="none" rtlCol="0">
            <a:spAutoFit/>
          </a:bodyPr>
          <a:lstStyle/>
          <a:p>
            <a:pPr algn="ctr"/>
            <a:r>
              <a:rPr kumimoji="1" lang="ja-JP" altLang="en-US" sz="1000" dirty="0" smtClean="0">
                <a:solidFill>
                  <a:schemeClr val="bg1"/>
                </a:solidFill>
                <a:latin typeface="Arial"/>
                <a:ea typeface="HGP創英角ｺﾞｼｯｸUB" pitchFamily="50" charset="-128"/>
                <a:cs typeface="Arial"/>
              </a:rPr>
              <a:t>クライアント</a:t>
            </a:r>
            <a:endParaRPr kumimoji="1" lang="ja-JP" altLang="en-US" sz="1000" dirty="0">
              <a:solidFill>
                <a:schemeClr val="bg1"/>
              </a:solidFill>
              <a:latin typeface="Arial"/>
              <a:ea typeface="HGP創英角ｺﾞｼｯｸUB" pitchFamily="50" charset="-128"/>
              <a:cs typeface="Arial"/>
            </a:endParaRPr>
          </a:p>
        </p:txBody>
      </p:sp>
      <p:cxnSp>
        <p:nvCxnSpPr>
          <p:cNvPr id="97" name="直線コネクタ 96"/>
          <p:cNvCxnSpPr>
            <a:stCxn id="90" idx="2"/>
            <a:endCxn id="77" idx="0"/>
          </p:cNvCxnSpPr>
          <p:nvPr/>
        </p:nvCxnSpPr>
        <p:spPr bwMode="auto">
          <a:xfrm>
            <a:off x="2436813" y="3197413"/>
            <a:ext cx="0" cy="150906"/>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正方形/長方形 97"/>
          <p:cNvSpPr/>
          <p:nvPr/>
        </p:nvSpPr>
        <p:spPr bwMode="auto">
          <a:xfrm>
            <a:off x="1418853" y="1943371"/>
            <a:ext cx="530758" cy="188681"/>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Arial"/>
                <a:ea typeface="HGP創英角ｺﾞｼｯｸUB" pitchFamily="50" charset="-128"/>
                <a:cs typeface="Arial"/>
              </a:rPr>
              <a:t>画面</a:t>
            </a:r>
          </a:p>
        </p:txBody>
      </p:sp>
      <p:sp>
        <p:nvSpPr>
          <p:cNvPr id="102" name="正方形/長方形 101"/>
          <p:cNvSpPr/>
          <p:nvPr/>
        </p:nvSpPr>
        <p:spPr bwMode="auto">
          <a:xfrm>
            <a:off x="1418853" y="2135671"/>
            <a:ext cx="525095" cy="188681"/>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a:solidFill>
                  <a:schemeClr val="bg1"/>
                </a:solidFill>
                <a:latin typeface="Arial"/>
                <a:ea typeface="HGP創英角ｺﾞｼｯｸUB" pitchFamily="50" charset="-128"/>
                <a:cs typeface="Arial"/>
              </a:rPr>
              <a:t>KB</a:t>
            </a:r>
            <a:endParaRPr lang="ja-JP" altLang="en-US" sz="800" dirty="0" smtClean="0">
              <a:solidFill>
                <a:schemeClr val="bg1"/>
              </a:solidFill>
              <a:latin typeface="Arial"/>
              <a:ea typeface="HGP創英角ｺﾞｼｯｸUB" pitchFamily="50" charset="-128"/>
              <a:cs typeface="Arial"/>
            </a:endParaRPr>
          </a:p>
        </p:txBody>
      </p:sp>
      <p:sp>
        <p:nvSpPr>
          <p:cNvPr id="103" name="正方形/長方形 102"/>
          <p:cNvSpPr/>
          <p:nvPr/>
        </p:nvSpPr>
        <p:spPr bwMode="auto">
          <a:xfrm>
            <a:off x="1418853" y="2314159"/>
            <a:ext cx="525095" cy="188681"/>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Arial"/>
                <a:ea typeface="HGP創英角ｺﾞｼｯｸUB" pitchFamily="50" charset="-128"/>
                <a:cs typeface="Arial"/>
              </a:rPr>
              <a:t>マウス</a:t>
            </a:r>
          </a:p>
        </p:txBody>
      </p:sp>
      <p:sp>
        <p:nvSpPr>
          <p:cNvPr id="119" name="正方形/長方形 118"/>
          <p:cNvSpPr/>
          <p:nvPr/>
        </p:nvSpPr>
        <p:spPr bwMode="auto">
          <a:xfrm>
            <a:off x="2186500" y="1952144"/>
            <a:ext cx="530758" cy="188681"/>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Arial"/>
                <a:ea typeface="HGP創英角ｺﾞｼｯｸUB" pitchFamily="50" charset="-128"/>
                <a:cs typeface="Arial"/>
              </a:rPr>
              <a:t>画面</a:t>
            </a:r>
          </a:p>
        </p:txBody>
      </p:sp>
      <p:sp>
        <p:nvSpPr>
          <p:cNvPr id="120" name="正方形/長方形 119"/>
          <p:cNvSpPr/>
          <p:nvPr/>
        </p:nvSpPr>
        <p:spPr bwMode="auto">
          <a:xfrm>
            <a:off x="2186500" y="2144444"/>
            <a:ext cx="525095" cy="188681"/>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a:solidFill>
                  <a:schemeClr val="bg1"/>
                </a:solidFill>
                <a:latin typeface="Arial"/>
                <a:ea typeface="HGP創英角ｺﾞｼｯｸUB" pitchFamily="50" charset="-128"/>
                <a:cs typeface="Arial"/>
              </a:rPr>
              <a:t>KB</a:t>
            </a:r>
            <a:endParaRPr lang="ja-JP" altLang="en-US" sz="800" dirty="0" smtClean="0">
              <a:solidFill>
                <a:schemeClr val="bg1"/>
              </a:solidFill>
              <a:latin typeface="Arial"/>
              <a:ea typeface="HGP創英角ｺﾞｼｯｸUB" pitchFamily="50" charset="-128"/>
              <a:cs typeface="Arial"/>
            </a:endParaRPr>
          </a:p>
        </p:txBody>
      </p:sp>
      <p:sp>
        <p:nvSpPr>
          <p:cNvPr id="121" name="正方形/長方形 120"/>
          <p:cNvSpPr/>
          <p:nvPr/>
        </p:nvSpPr>
        <p:spPr bwMode="auto">
          <a:xfrm>
            <a:off x="2186500" y="2322932"/>
            <a:ext cx="525095" cy="188681"/>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Arial"/>
                <a:ea typeface="HGP創英角ｺﾞｼｯｸUB" pitchFamily="50" charset="-128"/>
                <a:cs typeface="Arial"/>
              </a:rPr>
              <a:t>マウス</a:t>
            </a:r>
          </a:p>
        </p:txBody>
      </p:sp>
      <p:sp>
        <p:nvSpPr>
          <p:cNvPr id="122" name="正方形/長方形 121"/>
          <p:cNvSpPr/>
          <p:nvPr/>
        </p:nvSpPr>
        <p:spPr bwMode="auto">
          <a:xfrm>
            <a:off x="2948500" y="1952144"/>
            <a:ext cx="530758" cy="188681"/>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Arial"/>
                <a:ea typeface="HGP創英角ｺﾞｼｯｸUB" pitchFamily="50" charset="-128"/>
                <a:cs typeface="Arial"/>
              </a:rPr>
              <a:t>画面</a:t>
            </a:r>
          </a:p>
        </p:txBody>
      </p:sp>
      <p:sp>
        <p:nvSpPr>
          <p:cNvPr id="123" name="正方形/長方形 122"/>
          <p:cNvSpPr/>
          <p:nvPr/>
        </p:nvSpPr>
        <p:spPr bwMode="auto">
          <a:xfrm>
            <a:off x="2948500" y="2144444"/>
            <a:ext cx="525095" cy="188681"/>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a:solidFill>
                  <a:schemeClr val="bg1"/>
                </a:solidFill>
                <a:latin typeface="Arial"/>
                <a:ea typeface="HGP創英角ｺﾞｼｯｸUB" pitchFamily="50" charset="-128"/>
                <a:cs typeface="Arial"/>
              </a:rPr>
              <a:t>KB</a:t>
            </a:r>
            <a:endParaRPr lang="ja-JP" altLang="en-US" sz="800" dirty="0" smtClean="0">
              <a:solidFill>
                <a:schemeClr val="bg1"/>
              </a:solidFill>
              <a:latin typeface="Arial"/>
              <a:ea typeface="HGP創英角ｺﾞｼｯｸUB" pitchFamily="50" charset="-128"/>
              <a:cs typeface="Arial"/>
            </a:endParaRPr>
          </a:p>
        </p:txBody>
      </p:sp>
      <p:sp>
        <p:nvSpPr>
          <p:cNvPr id="124" name="正方形/長方形 123"/>
          <p:cNvSpPr/>
          <p:nvPr/>
        </p:nvSpPr>
        <p:spPr bwMode="auto">
          <a:xfrm>
            <a:off x="2948500" y="2322932"/>
            <a:ext cx="525095" cy="188681"/>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Arial"/>
                <a:ea typeface="HGP創英角ｺﾞｼｯｸUB" pitchFamily="50" charset="-128"/>
                <a:cs typeface="Arial"/>
              </a:rPr>
              <a:t>マウス</a:t>
            </a:r>
          </a:p>
        </p:txBody>
      </p:sp>
      <p:sp>
        <p:nvSpPr>
          <p:cNvPr id="129" name="角丸四角形 128"/>
          <p:cNvSpPr/>
          <p:nvPr/>
        </p:nvSpPr>
        <p:spPr bwMode="auto">
          <a:xfrm>
            <a:off x="1371600" y="3622706"/>
            <a:ext cx="609600" cy="336707"/>
          </a:xfrm>
          <a:prstGeom prst="roundRect">
            <a:avLst>
              <a:gd name="adj" fmla="val 832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700" dirty="0" smtClean="0">
                <a:latin typeface="Arial"/>
                <a:ea typeface="HGP創英角ｺﾞｼｯｸUB" pitchFamily="50" charset="-128"/>
                <a:cs typeface="Arial"/>
              </a:rPr>
              <a:t>アプリ</a:t>
            </a:r>
          </a:p>
          <a:p>
            <a:pPr algn="ctr">
              <a:spcBef>
                <a:spcPts val="0"/>
              </a:spcBef>
            </a:pPr>
            <a:r>
              <a:rPr lang="ja-JP" altLang="en-US" sz="700" dirty="0" smtClean="0">
                <a:latin typeface="Arial"/>
                <a:ea typeface="HGP創英角ｺﾞｼｯｸUB" pitchFamily="50" charset="-128"/>
                <a:cs typeface="Arial"/>
              </a:rPr>
              <a:t>ケーション</a:t>
            </a:r>
            <a:endParaRPr lang="ja-JP" altLang="en-US" sz="700" dirty="0">
              <a:latin typeface="Arial"/>
              <a:ea typeface="HGP創英角ｺﾞｼｯｸUB" pitchFamily="50" charset="-128"/>
              <a:cs typeface="Arial"/>
            </a:endParaRPr>
          </a:p>
        </p:txBody>
      </p:sp>
      <p:sp>
        <p:nvSpPr>
          <p:cNvPr id="138" name="角丸四角形 137"/>
          <p:cNvSpPr/>
          <p:nvPr/>
        </p:nvSpPr>
        <p:spPr bwMode="auto">
          <a:xfrm>
            <a:off x="2133600" y="3622706"/>
            <a:ext cx="609600" cy="336707"/>
          </a:xfrm>
          <a:prstGeom prst="roundRect">
            <a:avLst>
              <a:gd name="adj" fmla="val 832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700" dirty="0" smtClean="0">
                <a:latin typeface="Arial"/>
                <a:ea typeface="HGP創英角ｺﾞｼｯｸUB" pitchFamily="50" charset="-128"/>
                <a:cs typeface="Arial"/>
              </a:rPr>
              <a:t>アプリ</a:t>
            </a:r>
          </a:p>
          <a:p>
            <a:pPr algn="ctr">
              <a:spcBef>
                <a:spcPts val="0"/>
              </a:spcBef>
            </a:pPr>
            <a:r>
              <a:rPr lang="ja-JP" altLang="en-US" sz="700" dirty="0" smtClean="0">
                <a:latin typeface="Arial"/>
                <a:ea typeface="HGP創英角ｺﾞｼｯｸUB" pitchFamily="50" charset="-128"/>
                <a:cs typeface="Arial"/>
              </a:rPr>
              <a:t>ケーション</a:t>
            </a:r>
            <a:endParaRPr lang="ja-JP" altLang="en-US" sz="700" dirty="0">
              <a:latin typeface="Arial"/>
              <a:ea typeface="HGP創英角ｺﾞｼｯｸUB" pitchFamily="50" charset="-128"/>
              <a:cs typeface="Arial"/>
            </a:endParaRPr>
          </a:p>
        </p:txBody>
      </p:sp>
      <p:sp>
        <p:nvSpPr>
          <p:cNvPr id="139" name="角丸四角形 138"/>
          <p:cNvSpPr/>
          <p:nvPr/>
        </p:nvSpPr>
        <p:spPr bwMode="auto">
          <a:xfrm>
            <a:off x="2895600" y="3622706"/>
            <a:ext cx="609600" cy="336707"/>
          </a:xfrm>
          <a:prstGeom prst="roundRect">
            <a:avLst>
              <a:gd name="adj" fmla="val 832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700" dirty="0" smtClean="0">
                <a:latin typeface="Arial"/>
                <a:ea typeface="HGP創英角ｺﾞｼｯｸUB" pitchFamily="50" charset="-128"/>
                <a:cs typeface="Arial"/>
              </a:rPr>
              <a:t>アプリ</a:t>
            </a:r>
          </a:p>
          <a:p>
            <a:pPr algn="ctr">
              <a:spcBef>
                <a:spcPts val="0"/>
              </a:spcBef>
            </a:pPr>
            <a:r>
              <a:rPr lang="ja-JP" altLang="en-US" sz="700" dirty="0" smtClean="0">
                <a:latin typeface="Arial"/>
                <a:ea typeface="HGP創英角ｺﾞｼｯｸUB" pitchFamily="50" charset="-128"/>
                <a:cs typeface="Arial"/>
              </a:rPr>
              <a:t>ケーション</a:t>
            </a:r>
            <a:endParaRPr lang="ja-JP" altLang="en-US" sz="700" dirty="0">
              <a:latin typeface="Arial"/>
              <a:ea typeface="HGP創英角ｺﾞｼｯｸUB" pitchFamily="50" charset="-128"/>
              <a:cs typeface="Arial"/>
            </a:endParaRPr>
          </a:p>
        </p:txBody>
      </p:sp>
      <p:grpSp>
        <p:nvGrpSpPr>
          <p:cNvPr id="3" name="図形グループ 2"/>
          <p:cNvGrpSpPr/>
          <p:nvPr/>
        </p:nvGrpSpPr>
        <p:grpSpPr>
          <a:xfrm>
            <a:off x="5105400" y="911413"/>
            <a:ext cx="2915442" cy="5486398"/>
            <a:chOff x="5105400" y="1066800"/>
            <a:chExt cx="2915442" cy="5486398"/>
          </a:xfrm>
        </p:grpSpPr>
        <p:grpSp>
          <p:nvGrpSpPr>
            <p:cNvPr id="2" name="グループ化 1"/>
            <p:cNvGrpSpPr/>
            <p:nvPr/>
          </p:nvGrpSpPr>
          <p:grpSpPr>
            <a:xfrm>
              <a:off x="5105400" y="1066800"/>
              <a:ext cx="2915442" cy="5486398"/>
              <a:chOff x="5935809" y="1066800"/>
              <a:chExt cx="2915442" cy="5486398"/>
            </a:xfrm>
          </p:grpSpPr>
          <p:sp>
            <p:nvSpPr>
              <p:cNvPr id="297" name="角丸四角形 296"/>
              <p:cNvSpPr/>
              <p:nvPr/>
            </p:nvSpPr>
            <p:spPr bwMode="auto">
              <a:xfrm>
                <a:off x="6523655" y="1737008"/>
                <a:ext cx="2231323" cy="921219"/>
              </a:xfrm>
              <a:prstGeom prst="roundRect">
                <a:avLst>
                  <a:gd name="adj" fmla="val 8320"/>
                </a:avLst>
              </a:prstGeom>
              <a:gradFill>
                <a:gsLst>
                  <a:gs pos="0">
                    <a:srgbClr val="FF9900">
                      <a:lumMod val="95000"/>
                      <a:lumOff val="5000"/>
                    </a:srgbClr>
                  </a:gs>
                  <a:gs pos="80000">
                    <a:srgbClr val="FF9900">
                      <a:lumMod val="76000"/>
                    </a:srgbClr>
                  </a:gs>
                  <a:gs pos="100000">
                    <a:srgbClr val="FF9900">
                      <a:lumMod val="71000"/>
                    </a:srgbClr>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latin typeface="Arial"/>
                  <a:cs typeface="Arial"/>
                </a:endParaRPr>
              </a:p>
            </p:txBody>
          </p:sp>
          <p:sp>
            <p:nvSpPr>
              <p:cNvPr id="284" name="フローチャート : 磁気ディスク 283"/>
              <p:cNvSpPr/>
              <p:nvPr/>
            </p:nvSpPr>
            <p:spPr bwMode="auto">
              <a:xfrm>
                <a:off x="6248401" y="4880807"/>
                <a:ext cx="2587624" cy="1672391"/>
              </a:xfrm>
              <a:prstGeom prst="flowChartMagneticDisk">
                <a:avLst/>
              </a:prstGeom>
              <a:solidFill>
                <a:srgbClr val="FF990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ts val="1800"/>
                  </a:lnSpc>
                  <a:spcBef>
                    <a:spcPts val="0"/>
                  </a:spcBef>
                  <a:spcAft>
                    <a:spcPct val="0"/>
                  </a:spcAft>
                  <a:buClrTx/>
                  <a:buSzTx/>
                  <a:buFontTx/>
                  <a:buNone/>
                  <a:tabLst/>
                </a:pPr>
                <a:endParaRPr kumimoji="0" lang="ja-JP" altLang="en-US" sz="1600" b="0" i="0" u="none" strike="noStrike" cap="none" normalizeH="0" baseline="0" dirty="0" smtClean="0">
                  <a:ln>
                    <a:noFill/>
                  </a:ln>
                  <a:solidFill>
                    <a:schemeClr val="bg1"/>
                  </a:solidFill>
                  <a:effectLst/>
                  <a:latin typeface="Arial"/>
                  <a:ea typeface="HGP創英角ｺﾞｼｯｸUB" pitchFamily="50" charset="-128"/>
                  <a:cs typeface="Arial"/>
                </a:endParaRPr>
              </a:p>
            </p:txBody>
          </p:sp>
          <p:cxnSp>
            <p:nvCxnSpPr>
              <p:cNvPr id="244" name="直線コネクタ 243"/>
              <p:cNvCxnSpPr>
                <a:endCxn id="252" idx="0"/>
              </p:cNvCxnSpPr>
              <p:nvPr/>
            </p:nvCxnSpPr>
            <p:spPr bwMode="auto">
              <a:xfrm flipH="1">
                <a:off x="7542213" y="2743200"/>
                <a:ext cx="4719" cy="119291"/>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 name="角丸四角形 245"/>
              <p:cNvSpPr/>
              <p:nvPr/>
            </p:nvSpPr>
            <p:spPr bwMode="auto">
              <a:xfrm>
                <a:off x="6248400" y="3500770"/>
                <a:ext cx="2587625" cy="1311498"/>
              </a:xfrm>
              <a:prstGeom prst="roundRect">
                <a:avLst>
                  <a:gd name="adj" fmla="val 3633"/>
                </a:avLst>
              </a:prstGeom>
              <a:solidFill>
                <a:srgbClr val="FFFF99"/>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丸ｺﾞｼｯｸM-PRO" pitchFamily="50" charset="-128"/>
                  <a:cs typeface="Arial"/>
                </a:endParaRPr>
              </a:p>
            </p:txBody>
          </p:sp>
          <p:sp>
            <p:nvSpPr>
              <p:cNvPr id="252" name="角丸四角形 251"/>
              <p:cNvSpPr/>
              <p:nvPr/>
            </p:nvSpPr>
            <p:spPr bwMode="auto">
              <a:xfrm>
                <a:off x="6248401" y="2862491"/>
                <a:ext cx="2587624" cy="490309"/>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smtClean="0">
                    <a:solidFill>
                      <a:schemeClr val="bg1"/>
                    </a:solidFill>
                    <a:latin typeface="Arial"/>
                    <a:ea typeface="HGP創英角ｺﾞｼｯｸUB" pitchFamily="50" charset="-128"/>
                    <a:cs typeface="Arial"/>
                  </a:rPr>
                  <a:t>ネットワーク</a:t>
                </a:r>
                <a:endParaRPr lang="ja-JP" altLang="en-US" sz="1800" dirty="0">
                  <a:solidFill>
                    <a:schemeClr val="bg1"/>
                  </a:solidFill>
                  <a:latin typeface="Arial"/>
                  <a:ea typeface="HGP創英角ｺﾞｼｯｸUB" pitchFamily="50" charset="-128"/>
                  <a:cs typeface="Arial"/>
                </a:endParaRPr>
              </a:p>
            </p:txBody>
          </p:sp>
          <p:sp>
            <p:nvSpPr>
              <p:cNvPr id="253" name="角丸四角形 252"/>
              <p:cNvSpPr/>
              <p:nvPr/>
            </p:nvSpPr>
            <p:spPr bwMode="auto">
              <a:xfrm>
                <a:off x="6422171" y="1821138"/>
                <a:ext cx="2231323" cy="921219"/>
              </a:xfrm>
              <a:prstGeom prst="roundRect">
                <a:avLst>
                  <a:gd name="adj" fmla="val 8320"/>
                </a:avLst>
              </a:prstGeom>
              <a:gradFill>
                <a:gsLst>
                  <a:gs pos="0">
                    <a:srgbClr val="FF9900"/>
                  </a:gs>
                  <a:gs pos="80000">
                    <a:srgbClr val="FF9900"/>
                  </a:gs>
                  <a:gs pos="100000">
                    <a:srgbClr val="FF9900"/>
                  </a:gs>
                </a:gsLs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latin typeface="Arial"/>
                  <a:cs typeface="Arial"/>
                </a:endParaRPr>
              </a:p>
            </p:txBody>
          </p:sp>
          <p:sp>
            <p:nvSpPr>
              <p:cNvPr id="256" name="テキスト ボックス 255"/>
              <p:cNvSpPr txBox="1"/>
              <p:nvPr/>
            </p:nvSpPr>
            <p:spPr>
              <a:xfrm>
                <a:off x="7156451" y="1822602"/>
                <a:ext cx="803425" cy="246221"/>
              </a:xfrm>
              <a:prstGeom prst="rect">
                <a:avLst/>
              </a:prstGeom>
              <a:noFill/>
            </p:spPr>
            <p:txBody>
              <a:bodyPr wrap="none" rtlCol="0">
                <a:spAutoFit/>
              </a:bodyPr>
              <a:lstStyle/>
              <a:p>
                <a:pPr algn="ctr"/>
                <a:r>
                  <a:rPr kumimoji="1" lang="ja-JP" altLang="en-US" sz="1000" dirty="0" smtClean="0">
                    <a:solidFill>
                      <a:schemeClr val="bg1"/>
                    </a:solidFill>
                    <a:latin typeface="Arial"/>
                    <a:ea typeface="HGP創英角ｺﾞｼｯｸUB" pitchFamily="50" charset="-128"/>
                    <a:cs typeface="Arial"/>
                  </a:rPr>
                  <a:t>クライアント</a:t>
                </a:r>
                <a:endParaRPr kumimoji="1" lang="ja-JP" altLang="en-US" sz="1000" dirty="0">
                  <a:solidFill>
                    <a:schemeClr val="bg1"/>
                  </a:solidFill>
                  <a:latin typeface="Arial"/>
                  <a:ea typeface="HGP創英角ｺﾞｼｯｸUB" pitchFamily="50" charset="-128"/>
                  <a:cs typeface="Arial"/>
                </a:endParaRPr>
              </a:p>
            </p:txBody>
          </p:sp>
          <p:cxnSp>
            <p:nvCxnSpPr>
              <p:cNvPr id="259" name="直線コネクタ 258"/>
              <p:cNvCxnSpPr>
                <a:stCxn id="252" idx="2"/>
                <a:endCxn id="246" idx="0"/>
              </p:cNvCxnSpPr>
              <p:nvPr/>
            </p:nvCxnSpPr>
            <p:spPr bwMode="auto">
              <a:xfrm>
                <a:off x="7542213" y="3352800"/>
                <a:ext cx="0" cy="147970"/>
              </a:xfrm>
              <a:prstGeom prst="line">
                <a:avLst/>
              </a:prstGeom>
              <a:solidFill>
                <a:schemeClr val="bg1"/>
              </a:solidFill>
              <a:ln w="38100" cap="flat" cmpd="sng" algn="ctr">
                <a:solidFill>
                  <a:srgbClr val="33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2" name="テキスト ボックス 261"/>
              <p:cNvSpPr txBox="1"/>
              <p:nvPr/>
            </p:nvSpPr>
            <p:spPr>
              <a:xfrm>
                <a:off x="6257272" y="1066800"/>
                <a:ext cx="25939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（ストリーミング方式）</a:t>
                </a:r>
                <a:endParaRPr kumimoji="1" lang="ja-JP" altLang="en-US" sz="1400" dirty="0" smtClean="0">
                  <a:solidFill>
                    <a:srgbClr val="0000CC"/>
                  </a:solidFill>
                  <a:latin typeface="Arial"/>
                  <a:ea typeface="HGP創英角ｺﾞｼｯｸUB" pitchFamily="50" charset="-128"/>
                  <a:cs typeface="Arial"/>
                </a:endParaRPr>
              </a:p>
            </p:txBody>
          </p:sp>
          <p:sp>
            <p:nvSpPr>
              <p:cNvPr id="277" name="正方形/長方形 276"/>
              <p:cNvSpPr/>
              <p:nvPr/>
            </p:nvSpPr>
            <p:spPr bwMode="auto">
              <a:xfrm>
                <a:off x="6492583" y="2097293"/>
                <a:ext cx="2099639" cy="559469"/>
              </a:xfrm>
              <a:prstGeom prst="rect">
                <a:avLst/>
              </a:prstGeom>
              <a:gradFill>
                <a:gsLst>
                  <a:gs pos="0">
                    <a:srgbClr val="FF9900"/>
                  </a:gs>
                  <a:gs pos="100000">
                    <a:srgbClr val="C00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endParaRPr lang="ja-JP" altLang="en-US" sz="1600" dirty="0">
                  <a:solidFill>
                    <a:schemeClr val="bg1"/>
                  </a:solidFill>
                  <a:latin typeface="Arial"/>
                  <a:ea typeface="HGP創英角ｺﾞｼｯｸUB" pitchFamily="50" charset="-128"/>
                  <a:cs typeface="Arial"/>
                </a:endParaRPr>
              </a:p>
            </p:txBody>
          </p:sp>
          <p:sp>
            <p:nvSpPr>
              <p:cNvPr id="278" name="角丸四角形 277"/>
              <p:cNvSpPr/>
              <p:nvPr/>
            </p:nvSpPr>
            <p:spPr bwMode="auto">
              <a:xfrm>
                <a:off x="6790185" y="2195204"/>
                <a:ext cx="752027" cy="395596"/>
              </a:xfrm>
              <a:prstGeom prst="roundRect">
                <a:avLst>
                  <a:gd name="adj" fmla="val 8320"/>
                </a:avLst>
              </a:prstGeom>
              <a:solidFill>
                <a:schemeClr val="accent2">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algn="ctr">
                  <a:spcBef>
                    <a:spcPts val="0"/>
                  </a:spcBef>
                </a:pPr>
                <a:endParaRPr lang="ja-JP" altLang="en-US" sz="1000" dirty="0">
                  <a:latin typeface="Arial"/>
                  <a:ea typeface="HGP創英角ｺﾞｼｯｸUB" pitchFamily="50" charset="-128"/>
                  <a:cs typeface="Arial"/>
                </a:endParaRPr>
              </a:p>
            </p:txBody>
          </p:sp>
          <p:sp>
            <p:nvSpPr>
              <p:cNvPr id="280" name="角丸四角形 279"/>
              <p:cNvSpPr/>
              <p:nvPr/>
            </p:nvSpPr>
            <p:spPr bwMode="auto">
              <a:xfrm>
                <a:off x="6920979" y="2294835"/>
                <a:ext cx="470422" cy="196334"/>
              </a:xfrm>
              <a:prstGeom prst="roundRect">
                <a:avLst>
                  <a:gd name="adj" fmla="val 832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endParaRPr lang="ja-JP" altLang="en-US" sz="1000" dirty="0">
                  <a:latin typeface="Arial"/>
                  <a:ea typeface="HGP創英角ｺﾞｼｯｸUB" pitchFamily="50" charset="-128"/>
                  <a:cs typeface="Arial"/>
                </a:endParaRPr>
              </a:p>
            </p:txBody>
          </p:sp>
          <p:sp>
            <p:nvSpPr>
              <p:cNvPr id="282" name="角丸四角形 281"/>
              <p:cNvSpPr/>
              <p:nvPr/>
            </p:nvSpPr>
            <p:spPr bwMode="auto">
              <a:xfrm>
                <a:off x="6378965" y="5568153"/>
                <a:ext cx="755651" cy="756446"/>
              </a:xfrm>
              <a:prstGeom prst="roundRect">
                <a:avLst>
                  <a:gd name="adj" fmla="val 8320"/>
                </a:avLst>
              </a:prstGeom>
              <a:solidFill>
                <a:schemeClr val="accent2">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algn="ctr">
                  <a:spcBef>
                    <a:spcPts val="0"/>
                  </a:spcBef>
                </a:pPr>
                <a:r>
                  <a:rPr lang="ja-JP" altLang="en-US" sz="1000" dirty="0" smtClean="0">
                    <a:latin typeface="Arial"/>
                    <a:ea typeface="HGP創英角ｺﾞｼｯｸUB" pitchFamily="50" charset="-128"/>
                    <a:cs typeface="Arial"/>
                  </a:rPr>
                  <a:t>実行環境</a:t>
                </a:r>
                <a:endParaRPr lang="ja-JP" altLang="en-US" sz="1000" dirty="0">
                  <a:latin typeface="Arial"/>
                  <a:ea typeface="HGP創英角ｺﾞｼｯｸUB" pitchFamily="50" charset="-128"/>
                  <a:cs typeface="Arial"/>
                </a:endParaRPr>
              </a:p>
            </p:txBody>
          </p:sp>
          <p:sp>
            <p:nvSpPr>
              <p:cNvPr id="283" name="角丸四角形 282"/>
              <p:cNvSpPr/>
              <p:nvPr/>
            </p:nvSpPr>
            <p:spPr bwMode="auto">
              <a:xfrm>
                <a:off x="6449108" y="5683093"/>
                <a:ext cx="590930" cy="336707"/>
              </a:xfrm>
              <a:prstGeom prst="roundRect">
                <a:avLst>
                  <a:gd name="adj" fmla="val 832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700" dirty="0" smtClean="0">
                    <a:latin typeface="Arial"/>
                    <a:ea typeface="HGP創英角ｺﾞｼｯｸUB" pitchFamily="50" charset="-128"/>
                    <a:cs typeface="Arial"/>
                  </a:rPr>
                  <a:t>アプリ</a:t>
                </a:r>
              </a:p>
              <a:p>
                <a:pPr algn="ctr">
                  <a:spcBef>
                    <a:spcPts val="0"/>
                  </a:spcBef>
                </a:pPr>
                <a:r>
                  <a:rPr lang="ja-JP" altLang="en-US" sz="700" dirty="0" smtClean="0">
                    <a:latin typeface="Arial"/>
                    <a:ea typeface="HGP創英角ｺﾞｼｯｸUB" pitchFamily="50" charset="-128"/>
                    <a:cs typeface="Arial"/>
                  </a:rPr>
                  <a:t>ケーション</a:t>
                </a:r>
                <a:endParaRPr lang="ja-JP" altLang="en-US" sz="700" dirty="0">
                  <a:latin typeface="Arial"/>
                  <a:ea typeface="HGP創英角ｺﾞｼｯｸUB" pitchFamily="50" charset="-128"/>
                  <a:cs typeface="Arial"/>
                </a:endParaRPr>
              </a:p>
            </p:txBody>
          </p:sp>
          <p:cxnSp>
            <p:nvCxnSpPr>
              <p:cNvPr id="285" name="直線コネクタ 284"/>
              <p:cNvCxnSpPr>
                <a:endCxn id="246" idx="2"/>
              </p:cNvCxnSpPr>
              <p:nvPr/>
            </p:nvCxnSpPr>
            <p:spPr bwMode="auto">
              <a:xfrm flipH="1" flipV="1">
                <a:off x="7542213" y="4812268"/>
                <a:ext cx="4721" cy="188104"/>
              </a:xfrm>
              <a:prstGeom prst="line">
                <a:avLst/>
              </a:prstGeom>
              <a:solidFill>
                <a:schemeClr val="bg1"/>
              </a:solidFill>
              <a:ln w="38100" cap="flat" cmpd="sng" algn="ctr">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 name="正方形/長方形 285"/>
              <p:cNvSpPr/>
              <p:nvPr/>
            </p:nvSpPr>
            <p:spPr bwMode="auto">
              <a:xfrm>
                <a:off x="6316809" y="4000175"/>
                <a:ext cx="2438400" cy="571825"/>
              </a:xfrm>
              <a:prstGeom prst="rect">
                <a:avLst/>
              </a:prstGeom>
              <a:gradFill>
                <a:gsLst>
                  <a:gs pos="0">
                    <a:srgbClr val="FF9900"/>
                  </a:gs>
                  <a:gs pos="100000">
                    <a:srgbClr val="C00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600" dirty="0" smtClean="0">
                    <a:solidFill>
                      <a:schemeClr val="bg1"/>
                    </a:solidFill>
                    <a:latin typeface="Arial"/>
                    <a:ea typeface="HGP創英角ｺﾞｼｯｸUB" pitchFamily="50" charset="-128"/>
                    <a:cs typeface="Arial"/>
                  </a:rPr>
                  <a:t>配信管理機能</a:t>
                </a:r>
                <a:endParaRPr lang="ja-JP" altLang="en-US" sz="1600" dirty="0">
                  <a:solidFill>
                    <a:schemeClr val="bg1"/>
                  </a:solidFill>
                  <a:latin typeface="Arial"/>
                  <a:ea typeface="HGP創英角ｺﾞｼｯｸUB" pitchFamily="50" charset="-128"/>
                  <a:cs typeface="Arial"/>
                </a:endParaRPr>
              </a:p>
            </p:txBody>
          </p:sp>
          <p:sp>
            <p:nvSpPr>
              <p:cNvPr id="287" name="角丸四角形 286"/>
              <p:cNvSpPr/>
              <p:nvPr/>
            </p:nvSpPr>
            <p:spPr bwMode="auto">
              <a:xfrm>
                <a:off x="7147271" y="5568153"/>
                <a:ext cx="755651" cy="756446"/>
              </a:xfrm>
              <a:prstGeom prst="roundRect">
                <a:avLst>
                  <a:gd name="adj" fmla="val 8320"/>
                </a:avLst>
              </a:prstGeom>
              <a:solidFill>
                <a:schemeClr val="accent2">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algn="ctr">
                  <a:spcBef>
                    <a:spcPts val="0"/>
                  </a:spcBef>
                </a:pPr>
                <a:r>
                  <a:rPr lang="ja-JP" altLang="en-US" sz="1000" dirty="0" smtClean="0">
                    <a:latin typeface="Arial"/>
                    <a:ea typeface="HGP創英角ｺﾞｼｯｸUB" pitchFamily="50" charset="-128"/>
                    <a:cs typeface="Arial"/>
                  </a:rPr>
                  <a:t>実行環境</a:t>
                </a:r>
                <a:endParaRPr lang="ja-JP" altLang="en-US" sz="1000" dirty="0">
                  <a:latin typeface="Arial"/>
                  <a:ea typeface="HGP創英角ｺﾞｼｯｸUB" pitchFamily="50" charset="-128"/>
                  <a:cs typeface="Arial"/>
                </a:endParaRPr>
              </a:p>
            </p:txBody>
          </p:sp>
          <p:sp>
            <p:nvSpPr>
              <p:cNvPr id="288" name="角丸四角形 287"/>
              <p:cNvSpPr/>
              <p:nvPr/>
            </p:nvSpPr>
            <p:spPr bwMode="auto">
              <a:xfrm>
                <a:off x="7217414" y="5683093"/>
                <a:ext cx="590930" cy="336707"/>
              </a:xfrm>
              <a:prstGeom prst="roundRect">
                <a:avLst>
                  <a:gd name="adj" fmla="val 832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700" dirty="0" smtClean="0">
                    <a:latin typeface="Arial"/>
                    <a:ea typeface="HGP創英角ｺﾞｼｯｸUB" pitchFamily="50" charset="-128"/>
                    <a:cs typeface="Arial"/>
                  </a:rPr>
                  <a:t>アプリ</a:t>
                </a:r>
              </a:p>
              <a:p>
                <a:pPr algn="ctr">
                  <a:spcBef>
                    <a:spcPts val="0"/>
                  </a:spcBef>
                </a:pPr>
                <a:r>
                  <a:rPr lang="ja-JP" altLang="en-US" sz="700" dirty="0" smtClean="0">
                    <a:latin typeface="Arial"/>
                    <a:ea typeface="HGP創英角ｺﾞｼｯｸUB" pitchFamily="50" charset="-128"/>
                    <a:cs typeface="Arial"/>
                  </a:rPr>
                  <a:t>ケーション</a:t>
                </a:r>
                <a:endParaRPr lang="ja-JP" altLang="en-US" sz="700" dirty="0">
                  <a:latin typeface="Arial"/>
                  <a:ea typeface="HGP創英角ｺﾞｼｯｸUB" pitchFamily="50" charset="-128"/>
                  <a:cs typeface="Arial"/>
                </a:endParaRPr>
              </a:p>
            </p:txBody>
          </p:sp>
          <p:sp>
            <p:nvSpPr>
              <p:cNvPr id="289" name="角丸四角形 288"/>
              <p:cNvSpPr/>
              <p:nvPr/>
            </p:nvSpPr>
            <p:spPr bwMode="auto">
              <a:xfrm>
                <a:off x="7931149" y="5562600"/>
                <a:ext cx="755651" cy="756446"/>
              </a:xfrm>
              <a:prstGeom prst="roundRect">
                <a:avLst>
                  <a:gd name="adj" fmla="val 8320"/>
                </a:avLst>
              </a:prstGeom>
              <a:solidFill>
                <a:schemeClr val="accent2">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algn="ctr">
                  <a:spcBef>
                    <a:spcPts val="0"/>
                  </a:spcBef>
                </a:pPr>
                <a:r>
                  <a:rPr lang="ja-JP" altLang="en-US" sz="1000" dirty="0" smtClean="0">
                    <a:latin typeface="Arial"/>
                    <a:ea typeface="HGP創英角ｺﾞｼｯｸUB" pitchFamily="50" charset="-128"/>
                    <a:cs typeface="Arial"/>
                  </a:rPr>
                  <a:t>実行環境</a:t>
                </a:r>
                <a:endParaRPr lang="ja-JP" altLang="en-US" sz="1000" dirty="0">
                  <a:latin typeface="Arial"/>
                  <a:ea typeface="HGP創英角ｺﾞｼｯｸUB" pitchFamily="50" charset="-128"/>
                  <a:cs typeface="Arial"/>
                </a:endParaRPr>
              </a:p>
            </p:txBody>
          </p:sp>
          <p:sp>
            <p:nvSpPr>
              <p:cNvPr id="290" name="角丸四角形 289"/>
              <p:cNvSpPr/>
              <p:nvPr/>
            </p:nvSpPr>
            <p:spPr bwMode="auto">
              <a:xfrm>
                <a:off x="8001292" y="5677540"/>
                <a:ext cx="590930" cy="336707"/>
              </a:xfrm>
              <a:prstGeom prst="roundRect">
                <a:avLst>
                  <a:gd name="adj" fmla="val 832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700" dirty="0" smtClean="0">
                    <a:latin typeface="Arial"/>
                    <a:ea typeface="HGP創英角ｺﾞｼｯｸUB" pitchFamily="50" charset="-128"/>
                    <a:cs typeface="Arial"/>
                  </a:rPr>
                  <a:t>アプリ</a:t>
                </a:r>
              </a:p>
              <a:p>
                <a:pPr algn="ctr">
                  <a:spcBef>
                    <a:spcPts val="0"/>
                  </a:spcBef>
                </a:pPr>
                <a:r>
                  <a:rPr lang="ja-JP" altLang="en-US" sz="700" dirty="0" smtClean="0">
                    <a:latin typeface="Arial"/>
                    <a:ea typeface="HGP創英角ｺﾞｼｯｸUB" pitchFamily="50" charset="-128"/>
                    <a:cs typeface="Arial"/>
                  </a:rPr>
                  <a:t>ケーション</a:t>
                </a:r>
                <a:endParaRPr lang="ja-JP" altLang="en-US" sz="700" dirty="0">
                  <a:latin typeface="Arial"/>
                  <a:ea typeface="HGP創英角ｺﾞｼｯｸUB" pitchFamily="50" charset="-128"/>
                  <a:cs typeface="Arial"/>
                </a:endParaRPr>
              </a:p>
            </p:txBody>
          </p:sp>
          <p:sp>
            <p:nvSpPr>
              <p:cNvPr id="291" name="テキスト ボックス 290"/>
              <p:cNvSpPr txBox="1"/>
              <p:nvPr/>
            </p:nvSpPr>
            <p:spPr>
              <a:xfrm>
                <a:off x="6808424" y="5000372"/>
                <a:ext cx="1487908" cy="307777"/>
              </a:xfrm>
              <a:prstGeom prst="rect">
                <a:avLst/>
              </a:prstGeom>
              <a:noFill/>
            </p:spPr>
            <p:txBody>
              <a:bodyPr wrap="none" rtlCol="0">
                <a:spAutoFit/>
              </a:bodyPr>
              <a:lstStyle/>
              <a:p>
                <a:pPr algn="ctr"/>
                <a:r>
                  <a:rPr kumimoji="1" lang="ja-JP" altLang="en-US" sz="1400" dirty="0" smtClean="0">
                    <a:solidFill>
                      <a:schemeClr val="bg1"/>
                    </a:solidFill>
                    <a:latin typeface="Arial"/>
                    <a:ea typeface="HGP創英角ｺﾞｼｯｸUB" pitchFamily="50" charset="-128"/>
                    <a:cs typeface="Arial"/>
                  </a:rPr>
                  <a:t>ファイル・サーバー</a:t>
                </a:r>
              </a:p>
            </p:txBody>
          </p:sp>
          <p:sp>
            <p:nvSpPr>
              <p:cNvPr id="13" name="角丸四角形吹き出し 12"/>
              <p:cNvSpPr/>
              <p:nvPr/>
            </p:nvSpPr>
            <p:spPr bwMode="auto">
              <a:xfrm>
                <a:off x="5935809" y="1685783"/>
                <a:ext cx="872615" cy="380733"/>
              </a:xfrm>
              <a:prstGeom prst="wedgeRoundRectCallout">
                <a:avLst>
                  <a:gd name="adj1" fmla="val 34281"/>
                  <a:gd name="adj2" fmla="val 100280"/>
                  <a:gd name="adj3" fmla="val 16667"/>
                </a:avLst>
              </a:prstGeom>
              <a:solidFill>
                <a:srgbClr val="C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Arial"/>
                    <a:ea typeface="HGP創英角ｺﾞｼｯｸUB" pitchFamily="50" charset="-128"/>
                    <a:cs typeface="Arial"/>
                  </a:rPr>
                  <a:t>ランタイム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Arial"/>
                    <a:ea typeface="HGP創英角ｺﾞｼｯｸUB" pitchFamily="50" charset="-128"/>
                    <a:cs typeface="Arial"/>
                  </a:rPr>
                  <a:t>実行環境</a:t>
                </a:r>
              </a:p>
            </p:txBody>
          </p:sp>
          <p:sp>
            <p:nvSpPr>
              <p:cNvPr id="292" name="角丸四角形吹き出し 291"/>
              <p:cNvSpPr/>
              <p:nvPr/>
            </p:nvSpPr>
            <p:spPr bwMode="auto">
              <a:xfrm>
                <a:off x="5944588" y="4906320"/>
                <a:ext cx="872615" cy="558363"/>
              </a:xfrm>
              <a:prstGeom prst="wedgeRoundRectCallout">
                <a:avLst>
                  <a:gd name="adj1" fmla="val 18975"/>
                  <a:gd name="adj2" fmla="val 68999"/>
                  <a:gd name="adj3" fmla="val 16667"/>
                </a:avLst>
              </a:prstGeom>
              <a:solidFill>
                <a:schemeClr val="accent2">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a:ea typeface="HGP創英角ｺﾞｼｯｸUB" pitchFamily="50" charset="-128"/>
                    <a:cs typeface="Arial"/>
                  </a:rPr>
                  <a:t>DLL</a:t>
                </a:r>
                <a:r>
                  <a:rPr lang="ja-JP" altLang="en-US" sz="800" dirty="0" smtClean="0">
                    <a:solidFill>
                      <a:schemeClr val="bg1"/>
                    </a:solidFill>
                    <a:latin typeface="Arial"/>
                    <a:ea typeface="HGP創英角ｺﾞｼｯｸUB" pitchFamily="50" charset="-128"/>
                    <a:cs typeface="Arial"/>
                  </a:rPr>
                  <a:t>設定</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a:ea typeface="HGP創英角ｺﾞｼｯｸUB" pitchFamily="50" charset="-128"/>
                    <a:cs typeface="Arial"/>
                  </a:rPr>
                  <a:t>OS</a:t>
                </a:r>
                <a:r>
                  <a:rPr kumimoji="0" lang="ja-JP" altLang="en-US" sz="800" b="0" i="0" u="none" strike="noStrike" cap="none" normalizeH="0" baseline="0" dirty="0" smtClean="0">
                    <a:ln>
                      <a:noFill/>
                    </a:ln>
                    <a:solidFill>
                      <a:schemeClr val="bg1"/>
                    </a:solidFill>
                    <a:effectLst/>
                    <a:latin typeface="Arial"/>
                    <a:ea typeface="HGP創英角ｺﾞｼｯｸUB" pitchFamily="50" charset="-128"/>
                    <a:cs typeface="Arial"/>
                  </a:rPr>
                  <a:t>サービス</a:t>
                </a:r>
              </a:p>
              <a:p>
                <a:pPr marL="0" marR="0" indent="0" algn="ctr" defTabSz="914400" rtl="0" eaLnBrk="1" fontAlgn="base" latinLnBrk="0" hangingPunct="1">
                  <a:lnSpc>
                    <a:spcPct val="100000"/>
                  </a:lnSpc>
                  <a:spcBef>
                    <a:spcPts val="0"/>
                  </a:spcBef>
                  <a:spcAft>
                    <a:spcPct val="0"/>
                  </a:spcAft>
                  <a:buClrTx/>
                  <a:buSzTx/>
                  <a:buFontTx/>
                  <a:buNone/>
                  <a:tabLst/>
                </a:pPr>
                <a:r>
                  <a:rPr lang="ja-JP" altLang="en-US" sz="800" dirty="0" smtClean="0">
                    <a:solidFill>
                      <a:schemeClr val="bg1"/>
                    </a:solidFill>
                    <a:latin typeface="Arial"/>
                    <a:ea typeface="HGP創英角ｺﾞｼｯｸUB" pitchFamily="50" charset="-128"/>
                    <a:cs typeface="Arial"/>
                  </a:rPr>
                  <a:t>レジストリ設定</a:t>
                </a:r>
                <a:endParaRPr kumimoji="0" lang="en-US" altLang="ja-JP" sz="800" b="0" i="0" u="none" strike="noStrike" cap="none" normalizeH="0" baseline="0" dirty="0" smtClean="0">
                  <a:ln>
                    <a:noFill/>
                  </a:ln>
                  <a:solidFill>
                    <a:schemeClr val="bg1"/>
                  </a:solidFill>
                  <a:effectLst/>
                  <a:latin typeface="Arial"/>
                  <a:ea typeface="HGP創英角ｺﾞｼｯｸUB" pitchFamily="50" charset="-128"/>
                  <a:cs typeface="Arial"/>
                </a:endParaRPr>
              </a:p>
            </p:txBody>
          </p:sp>
          <p:sp>
            <p:nvSpPr>
              <p:cNvPr id="293" name="角丸四角形 292"/>
              <p:cNvSpPr/>
              <p:nvPr/>
            </p:nvSpPr>
            <p:spPr bwMode="auto">
              <a:xfrm>
                <a:off x="7553773" y="2195204"/>
                <a:ext cx="752027" cy="395596"/>
              </a:xfrm>
              <a:prstGeom prst="roundRect">
                <a:avLst>
                  <a:gd name="adj" fmla="val 8320"/>
                </a:avLst>
              </a:prstGeom>
              <a:solidFill>
                <a:schemeClr val="accent2">
                  <a:lumMod val="60000"/>
                  <a:lumOff val="4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b" anchorCtr="0" compatLnSpc="1">
                <a:prstTxWarp prst="textNoShape">
                  <a:avLst/>
                </a:prstTxWarp>
              </a:bodyPr>
              <a:lstStyle/>
              <a:p>
                <a:pPr algn="ctr">
                  <a:spcBef>
                    <a:spcPts val="0"/>
                  </a:spcBef>
                </a:pPr>
                <a:endParaRPr lang="ja-JP" altLang="en-US" sz="1000" dirty="0">
                  <a:latin typeface="Arial"/>
                  <a:ea typeface="HGP創英角ｺﾞｼｯｸUB" pitchFamily="50" charset="-128"/>
                  <a:cs typeface="Arial"/>
                </a:endParaRPr>
              </a:p>
            </p:txBody>
          </p:sp>
          <p:sp>
            <p:nvSpPr>
              <p:cNvPr id="294" name="角丸四角形 293"/>
              <p:cNvSpPr/>
              <p:nvPr/>
            </p:nvSpPr>
            <p:spPr bwMode="auto">
              <a:xfrm>
                <a:off x="7684567" y="2294835"/>
                <a:ext cx="470422" cy="196334"/>
              </a:xfrm>
              <a:prstGeom prst="roundRect">
                <a:avLst>
                  <a:gd name="adj" fmla="val 832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endParaRPr lang="ja-JP" altLang="en-US" sz="1000" dirty="0">
                  <a:latin typeface="Arial"/>
                  <a:ea typeface="HGP創英角ｺﾞｼｯｸUB" pitchFamily="50" charset="-128"/>
                  <a:cs typeface="Arial"/>
                </a:endParaRPr>
              </a:p>
            </p:txBody>
          </p:sp>
        </p:grpSp>
        <p:sp>
          <p:nvSpPr>
            <p:cNvPr id="140" name="テキスト ボックス 139"/>
            <p:cNvSpPr txBox="1"/>
            <p:nvPr/>
          </p:nvSpPr>
          <p:spPr>
            <a:xfrm>
              <a:off x="6209310" y="3505200"/>
              <a:ext cx="992580" cy="369332"/>
            </a:xfrm>
            <a:prstGeom prst="rect">
              <a:avLst/>
            </a:prstGeom>
            <a:noFill/>
          </p:spPr>
          <p:txBody>
            <a:bodyPr wrap="none" rtlCol="0">
              <a:spAutoFit/>
            </a:bodyPr>
            <a:lstStyle/>
            <a:p>
              <a:pPr algn="ctr"/>
              <a:r>
                <a:rPr kumimoji="1" lang="ja-JP" altLang="en-US" sz="1800" dirty="0" smtClean="0">
                  <a:solidFill>
                    <a:srgbClr val="0000CC"/>
                  </a:solidFill>
                  <a:latin typeface="Arial"/>
                  <a:ea typeface="HGP創英角ｺﾞｼｯｸUB" pitchFamily="50" charset="-128"/>
                  <a:cs typeface="Arial"/>
                </a:rPr>
                <a:t>サーバー</a:t>
              </a:r>
              <a:endParaRPr kumimoji="1" lang="ja-JP" altLang="en-US" sz="1800" dirty="0">
                <a:solidFill>
                  <a:srgbClr val="0000CC"/>
                </a:solidFill>
                <a:latin typeface="Arial"/>
                <a:ea typeface="HGP創英角ｺﾞｼｯｸUB" pitchFamily="50" charset="-128"/>
                <a:cs typeface="Arial"/>
              </a:endParaRPr>
            </a:p>
          </p:txBody>
        </p:sp>
      </p:grpSp>
      <p:sp>
        <p:nvSpPr>
          <p:cNvPr id="141" name="正方形/長方形 140"/>
          <p:cNvSpPr/>
          <p:nvPr/>
        </p:nvSpPr>
        <p:spPr bwMode="auto">
          <a:xfrm>
            <a:off x="1295400" y="4492813"/>
            <a:ext cx="2286000" cy="609600"/>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600" dirty="0" smtClean="0">
                <a:solidFill>
                  <a:schemeClr val="bg1"/>
                </a:solidFill>
                <a:latin typeface="Arial"/>
                <a:ea typeface="HGP創英角ｺﾞｼｯｸUB" pitchFamily="50" charset="-128"/>
                <a:cs typeface="Arial"/>
              </a:rPr>
              <a:t>サーバー</a:t>
            </a:r>
            <a:r>
              <a:rPr lang="en-US" altLang="ja-JP" sz="1600" dirty="0" smtClean="0">
                <a:solidFill>
                  <a:schemeClr val="bg1"/>
                </a:solidFill>
                <a:latin typeface="Arial"/>
                <a:ea typeface="HGP創英角ｺﾞｼｯｸUB" pitchFamily="50" charset="-128"/>
                <a:cs typeface="Arial"/>
              </a:rPr>
              <a:t>OS</a:t>
            </a:r>
            <a:endParaRPr lang="ja-JP" altLang="en-US" sz="1600" dirty="0" smtClean="0">
              <a:solidFill>
                <a:schemeClr val="bg1"/>
              </a:solidFill>
              <a:latin typeface="Arial"/>
              <a:ea typeface="HGP創英角ｺﾞｼｯｸUB" pitchFamily="50" charset="-128"/>
              <a:cs typeface="Arial"/>
            </a:endParaRPr>
          </a:p>
        </p:txBody>
      </p:sp>
    </p:spTree>
    <p:extLst>
      <p:ext uri="{BB962C8B-B14F-4D97-AF65-F5344CB8AC3E}">
        <p14:creationId xmlns:p14="http://schemas.microsoft.com/office/powerpoint/2010/main" val="2103111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smtClean="0">
                <a:ea typeface="ＭＳ Ｐゴシック" pitchFamily="50" charset="-128"/>
              </a:rPr>
              <a:t>クライアントの仮想化</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テキスト ボックス 276"/>
          <p:cNvSpPr txBox="1"/>
          <p:nvPr/>
        </p:nvSpPr>
        <p:spPr>
          <a:xfrm>
            <a:off x="1307289" y="902946"/>
            <a:ext cx="2380780"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（アプリケーション方式）</a:t>
            </a:r>
            <a:endParaRPr kumimoji="1" lang="ja-JP" altLang="en-US" sz="1400" dirty="0" smtClean="0">
              <a:solidFill>
                <a:srgbClr val="0000CC"/>
              </a:solidFill>
              <a:latin typeface="Arial"/>
              <a:ea typeface="HGP創英角ｺﾞｼｯｸUB" pitchFamily="50" charset="-128"/>
              <a:cs typeface="Arial"/>
            </a:endParaRPr>
          </a:p>
        </p:txBody>
      </p:sp>
      <p:sp>
        <p:nvSpPr>
          <p:cNvPr id="114" name="角丸四角形 113"/>
          <p:cNvSpPr/>
          <p:nvPr/>
        </p:nvSpPr>
        <p:spPr bwMode="auto">
          <a:xfrm>
            <a:off x="1219200" y="1657283"/>
            <a:ext cx="2587625" cy="4732061"/>
          </a:xfrm>
          <a:prstGeom prst="roundRect">
            <a:avLst>
              <a:gd name="adj" fmla="val 3633"/>
            </a:avLst>
          </a:prstGeom>
          <a:solidFill>
            <a:srgbClr val="FFFF99"/>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丸ｺﾞｼｯｸM-PRO" pitchFamily="50" charset="-128"/>
              <a:cs typeface="Arial"/>
            </a:endParaRPr>
          </a:p>
        </p:txBody>
      </p:sp>
      <p:sp>
        <p:nvSpPr>
          <p:cNvPr id="115" name="正方形/長方形 114"/>
          <p:cNvSpPr/>
          <p:nvPr/>
        </p:nvSpPr>
        <p:spPr bwMode="auto">
          <a:xfrm>
            <a:off x="1371600" y="4179546"/>
            <a:ext cx="1086846" cy="491724"/>
          </a:xfrm>
          <a:prstGeom prst="rect">
            <a:avLst/>
          </a:prstGeom>
          <a:gradFill>
            <a:gsLst>
              <a:gs pos="0">
                <a:srgbClr val="FF9900"/>
              </a:gs>
              <a:gs pos="100000">
                <a:srgbClr val="C00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200" dirty="0" smtClean="0">
                <a:solidFill>
                  <a:schemeClr val="bg1"/>
                </a:solidFill>
                <a:latin typeface="Arial"/>
                <a:ea typeface="HGP創英角ｺﾞｼｯｸUB" pitchFamily="50" charset="-128"/>
                <a:cs typeface="Arial"/>
              </a:rPr>
              <a:t>仮想化</a:t>
            </a:r>
          </a:p>
          <a:p>
            <a:pPr algn="ctr">
              <a:spcBef>
                <a:spcPts val="0"/>
              </a:spcBef>
            </a:pPr>
            <a:r>
              <a:rPr lang="ja-JP" altLang="en-US" sz="1200" dirty="0">
                <a:solidFill>
                  <a:schemeClr val="bg1"/>
                </a:solidFill>
                <a:latin typeface="Arial"/>
                <a:ea typeface="HGP創英角ｺﾞｼｯｸUB" pitchFamily="50" charset="-128"/>
                <a:cs typeface="Arial"/>
              </a:rPr>
              <a:t>ソフトウェア</a:t>
            </a:r>
          </a:p>
        </p:txBody>
      </p:sp>
      <p:sp>
        <p:nvSpPr>
          <p:cNvPr id="116" name="角丸四角形 115"/>
          <p:cNvSpPr/>
          <p:nvPr/>
        </p:nvSpPr>
        <p:spPr bwMode="auto">
          <a:xfrm>
            <a:off x="1385003" y="5093946"/>
            <a:ext cx="2239291" cy="1219199"/>
          </a:xfrm>
          <a:prstGeom prst="roundRect">
            <a:avLst>
              <a:gd name="adj" fmla="val 508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latin typeface="Arial"/>
              <a:cs typeface="Arial"/>
            </a:endParaRPr>
          </a:p>
        </p:txBody>
      </p:sp>
      <p:sp>
        <p:nvSpPr>
          <p:cNvPr id="126" name="テキスト ボックス 125"/>
          <p:cNvSpPr txBox="1"/>
          <p:nvPr/>
        </p:nvSpPr>
        <p:spPr>
          <a:xfrm>
            <a:off x="1841149" y="5486614"/>
            <a:ext cx="1348446" cy="369332"/>
          </a:xfrm>
          <a:prstGeom prst="rect">
            <a:avLst/>
          </a:prstGeom>
          <a:noFill/>
        </p:spPr>
        <p:txBody>
          <a:bodyPr wrap="none" rtlCol="0">
            <a:spAutoFit/>
          </a:bodyPr>
          <a:lstStyle/>
          <a:p>
            <a:pPr algn="ctr"/>
            <a:r>
              <a:rPr kumimoji="1" lang="ja-JP" altLang="en-US" sz="1800" dirty="0" smtClean="0">
                <a:solidFill>
                  <a:schemeClr val="bg1"/>
                </a:solidFill>
                <a:latin typeface="Arial"/>
                <a:ea typeface="HGP創英角ｺﾞｼｯｸUB" pitchFamily="50" charset="-128"/>
                <a:cs typeface="Arial"/>
              </a:rPr>
              <a:t>プロセッサー</a:t>
            </a:r>
            <a:endParaRPr kumimoji="1" lang="ja-JP" altLang="en-US" sz="1800" dirty="0">
              <a:solidFill>
                <a:schemeClr val="bg1"/>
              </a:solidFill>
              <a:latin typeface="Arial"/>
              <a:ea typeface="HGP創英角ｺﾞｼｯｸUB" pitchFamily="50" charset="-128"/>
              <a:cs typeface="Arial"/>
            </a:endParaRPr>
          </a:p>
        </p:txBody>
      </p:sp>
      <p:sp>
        <p:nvSpPr>
          <p:cNvPr id="127" name="テキスト ボックス 126"/>
          <p:cNvSpPr txBox="1"/>
          <p:nvPr/>
        </p:nvSpPr>
        <p:spPr>
          <a:xfrm>
            <a:off x="1843740" y="1725433"/>
            <a:ext cx="1293945" cy="369332"/>
          </a:xfrm>
          <a:prstGeom prst="rect">
            <a:avLst/>
          </a:prstGeom>
          <a:noFill/>
        </p:spPr>
        <p:txBody>
          <a:bodyPr wrap="none" rtlCol="0">
            <a:spAutoFit/>
          </a:bodyPr>
          <a:lstStyle/>
          <a:p>
            <a:pPr algn="ctr"/>
            <a:r>
              <a:rPr kumimoji="1" lang="ja-JP" altLang="en-US" sz="1800" dirty="0" smtClean="0">
                <a:solidFill>
                  <a:srgbClr val="0000CC"/>
                </a:solidFill>
                <a:latin typeface="Arial"/>
                <a:ea typeface="HGP創英角ｺﾞｼｯｸUB" pitchFamily="50" charset="-128"/>
                <a:cs typeface="Arial"/>
              </a:rPr>
              <a:t>クライアント</a:t>
            </a:r>
            <a:endParaRPr kumimoji="1" lang="ja-JP" altLang="en-US" sz="1800" dirty="0">
              <a:solidFill>
                <a:srgbClr val="0000CC"/>
              </a:solidFill>
              <a:latin typeface="Arial"/>
              <a:ea typeface="HGP創英角ｺﾞｼｯｸUB" pitchFamily="50" charset="-128"/>
              <a:cs typeface="Arial"/>
            </a:endParaRPr>
          </a:p>
        </p:txBody>
      </p:sp>
      <p:sp>
        <p:nvSpPr>
          <p:cNvPr id="128" name="正方形/長方形 127"/>
          <p:cNvSpPr/>
          <p:nvPr/>
        </p:nvSpPr>
        <p:spPr bwMode="auto">
          <a:xfrm>
            <a:off x="1371067" y="4636745"/>
            <a:ext cx="2253227" cy="425775"/>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Arial"/>
                <a:ea typeface="HGP創英角ｺﾞｼｯｸUB" pitchFamily="50" charset="-128"/>
                <a:cs typeface="Arial"/>
              </a:rPr>
              <a:t>オペレーティング・システム</a:t>
            </a:r>
            <a:endParaRPr lang="en-US" altLang="ja-JP" sz="1400" dirty="0" smtClean="0">
              <a:solidFill>
                <a:schemeClr val="bg1"/>
              </a:solidFill>
              <a:latin typeface="Arial"/>
              <a:ea typeface="HGP創英角ｺﾞｼｯｸUB" pitchFamily="50" charset="-128"/>
              <a:cs typeface="Arial"/>
            </a:endParaRPr>
          </a:p>
          <a:p>
            <a:pPr algn="ctr">
              <a:lnSpc>
                <a:spcPts val="1400"/>
              </a:lnSpc>
              <a:spcBef>
                <a:spcPts val="0"/>
              </a:spcBef>
            </a:pPr>
            <a:r>
              <a:rPr lang="ja-JP" altLang="en-US" sz="1000" dirty="0" smtClean="0">
                <a:solidFill>
                  <a:schemeClr val="bg1"/>
                </a:solidFill>
                <a:latin typeface="Arial"/>
                <a:ea typeface="HGP創英角ｺﾞｼｯｸUB" pitchFamily="50" charset="-128"/>
                <a:cs typeface="Arial"/>
              </a:rPr>
              <a:t>（ホストＯＳ）</a:t>
            </a:r>
            <a:endParaRPr lang="ja-JP" altLang="en-US" sz="1000" dirty="0">
              <a:solidFill>
                <a:schemeClr val="bg1"/>
              </a:solidFill>
              <a:latin typeface="Arial"/>
              <a:ea typeface="HGP創英角ｺﾞｼｯｸUB" pitchFamily="50" charset="-128"/>
              <a:cs typeface="Arial"/>
            </a:endParaRPr>
          </a:p>
        </p:txBody>
      </p:sp>
      <p:sp>
        <p:nvSpPr>
          <p:cNvPr id="130" name="正方形/長方形 129"/>
          <p:cNvSpPr/>
          <p:nvPr/>
        </p:nvSpPr>
        <p:spPr bwMode="auto">
          <a:xfrm>
            <a:off x="2490713" y="2198345"/>
            <a:ext cx="1133581" cy="2438401"/>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Arial"/>
                <a:ea typeface="HGP創英角ｺﾞｼｯｸUB" pitchFamily="50" charset="-128"/>
                <a:cs typeface="Arial"/>
              </a:rPr>
              <a:t>アプリケーション</a:t>
            </a:r>
            <a:endParaRPr lang="ja-JP" altLang="en-US" sz="1000" dirty="0">
              <a:solidFill>
                <a:schemeClr val="bg1"/>
              </a:solidFill>
              <a:latin typeface="Arial"/>
              <a:ea typeface="HGP創英角ｺﾞｼｯｸUB" pitchFamily="50" charset="-128"/>
              <a:cs typeface="Arial"/>
            </a:endParaRPr>
          </a:p>
        </p:txBody>
      </p:sp>
      <p:sp>
        <p:nvSpPr>
          <p:cNvPr id="131" name="正方形/長方形 130"/>
          <p:cNvSpPr/>
          <p:nvPr/>
        </p:nvSpPr>
        <p:spPr bwMode="auto">
          <a:xfrm>
            <a:off x="1371600" y="3417546"/>
            <a:ext cx="1079878" cy="457200"/>
          </a:xfrm>
          <a:prstGeom prst="rect">
            <a:avLst/>
          </a:prstGeom>
          <a:gradFill>
            <a:gsLst>
              <a:gs pos="0">
                <a:srgbClr val="92D050"/>
              </a:gs>
              <a:gs pos="100000">
                <a:srgbClr val="00B05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pPr>
            <a:r>
              <a:rPr lang="ja-JP" altLang="en-US" sz="1400" dirty="0" smtClean="0">
                <a:solidFill>
                  <a:schemeClr val="bg1"/>
                </a:solidFill>
                <a:latin typeface="Arial"/>
                <a:ea typeface="HGP創英角ｺﾞｼｯｸUB" pitchFamily="50" charset="-128"/>
                <a:cs typeface="Arial"/>
              </a:rPr>
              <a:t>ＯＳ</a:t>
            </a:r>
            <a:endParaRPr lang="en-US" altLang="ja-JP" sz="1400" dirty="0" smtClean="0">
              <a:solidFill>
                <a:schemeClr val="bg1"/>
              </a:solidFill>
              <a:latin typeface="Arial"/>
              <a:ea typeface="HGP創英角ｺﾞｼｯｸUB" pitchFamily="50" charset="-128"/>
              <a:cs typeface="Arial"/>
            </a:endParaRPr>
          </a:p>
          <a:p>
            <a:pPr algn="ctr">
              <a:lnSpc>
                <a:spcPts val="1400"/>
              </a:lnSpc>
            </a:pPr>
            <a:r>
              <a:rPr lang="ja-JP" altLang="en-US" sz="800" dirty="0" smtClean="0">
                <a:solidFill>
                  <a:schemeClr val="bg1"/>
                </a:solidFill>
                <a:latin typeface="Arial"/>
                <a:ea typeface="HGP創英角ｺﾞｼｯｸUB" pitchFamily="50" charset="-128"/>
                <a:cs typeface="Arial"/>
              </a:rPr>
              <a:t>（ゲストＯＳ）</a:t>
            </a:r>
            <a:endParaRPr lang="ja-JP" altLang="en-US" sz="800" dirty="0">
              <a:solidFill>
                <a:schemeClr val="bg1"/>
              </a:solidFill>
              <a:latin typeface="Arial"/>
              <a:ea typeface="HGP創英角ｺﾞｼｯｸUB" pitchFamily="50" charset="-128"/>
              <a:cs typeface="Arial"/>
            </a:endParaRPr>
          </a:p>
        </p:txBody>
      </p:sp>
      <p:sp>
        <p:nvSpPr>
          <p:cNvPr id="152" name="正方形/長方形 151"/>
          <p:cNvSpPr/>
          <p:nvPr/>
        </p:nvSpPr>
        <p:spPr bwMode="auto">
          <a:xfrm>
            <a:off x="1371067" y="2198344"/>
            <a:ext cx="1079878" cy="1219202"/>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Arial"/>
                <a:ea typeface="HGP創英角ｺﾞｼｯｸUB" pitchFamily="50" charset="-128"/>
                <a:cs typeface="Arial"/>
              </a:rPr>
              <a:t>アプリケーション</a:t>
            </a:r>
            <a:endParaRPr lang="ja-JP" altLang="en-US" sz="1000" dirty="0">
              <a:solidFill>
                <a:schemeClr val="bg1"/>
              </a:solidFill>
              <a:latin typeface="Arial"/>
              <a:ea typeface="HGP創英角ｺﾞｼｯｸUB" pitchFamily="50" charset="-128"/>
              <a:cs typeface="Arial"/>
            </a:endParaRPr>
          </a:p>
        </p:txBody>
      </p:sp>
      <p:grpSp>
        <p:nvGrpSpPr>
          <p:cNvPr id="2" name="グループ化 1"/>
          <p:cNvGrpSpPr/>
          <p:nvPr/>
        </p:nvGrpSpPr>
        <p:grpSpPr>
          <a:xfrm>
            <a:off x="5331641" y="862723"/>
            <a:ext cx="2587625" cy="5486398"/>
            <a:chOff x="5331641" y="1026577"/>
            <a:chExt cx="2587625" cy="5486398"/>
          </a:xfrm>
        </p:grpSpPr>
        <p:sp>
          <p:nvSpPr>
            <p:cNvPr id="136" name="テキスト ボックス 135"/>
            <p:cNvSpPr txBox="1"/>
            <p:nvPr/>
          </p:nvSpPr>
          <p:spPr>
            <a:xfrm>
              <a:off x="5366831" y="1026577"/>
              <a:ext cx="2486579" cy="646331"/>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クライアントの仮想化</a:t>
              </a:r>
            </a:p>
            <a:p>
              <a:pPr algn="ctr">
                <a:spcBef>
                  <a:spcPts val="0"/>
                </a:spcBef>
              </a:pPr>
              <a:r>
                <a:rPr kumimoji="1" lang="ja-JP" altLang="en-US" sz="1800" dirty="0" smtClean="0">
                  <a:solidFill>
                    <a:srgbClr val="0000CC"/>
                  </a:solidFill>
                  <a:latin typeface="Arial"/>
                  <a:ea typeface="HGP創英角ｺﾞｼｯｸUB" pitchFamily="50" charset="-128"/>
                  <a:cs typeface="Arial"/>
                </a:rPr>
                <a:t>（ハイパーバイザー方式）</a:t>
              </a:r>
              <a:endParaRPr kumimoji="1" lang="ja-JP" altLang="en-US" sz="1400" dirty="0" smtClean="0">
                <a:solidFill>
                  <a:srgbClr val="0000CC"/>
                </a:solidFill>
                <a:latin typeface="Arial"/>
                <a:ea typeface="HGP創英角ｺﾞｼｯｸUB" pitchFamily="50" charset="-128"/>
                <a:cs typeface="Arial"/>
              </a:endParaRPr>
            </a:p>
          </p:txBody>
        </p:sp>
        <p:sp>
          <p:nvSpPr>
            <p:cNvPr id="137" name="角丸四角形 136"/>
            <p:cNvSpPr/>
            <p:nvPr/>
          </p:nvSpPr>
          <p:spPr bwMode="auto">
            <a:xfrm>
              <a:off x="5331641" y="1780914"/>
              <a:ext cx="2587625" cy="4732061"/>
            </a:xfrm>
            <a:prstGeom prst="roundRect">
              <a:avLst>
                <a:gd name="adj" fmla="val 3633"/>
              </a:avLst>
            </a:prstGeom>
            <a:solidFill>
              <a:srgbClr val="FFFF99"/>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丸ｺﾞｼｯｸM-PRO" pitchFamily="50" charset="-128"/>
                <a:cs typeface="Arial"/>
              </a:endParaRPr>
            </a:p>
          </p:txBody>
        </p:sp>
        <p:sp>
          <p:nvSpPr>
            <p:cNvPr id="138" name="正方形/長方形 137"/>
            <p:cNvSpPr/>
            <p:nvPr/>
          </p:nvSpPr>
          <p:spPr bwMode="auto">
            <a:xfrm>
              <a:off x="5486400" y="4539733"/>
              <a:ext cx="2285999" cy="682825"/>
            </a:xfrm>
            <a:prstGeom prst="rect">
              <a:avLst/>
            </a:prstGeom>
            <a:gradFill>
              <a:gsLst>
                <a:gs pos="0">
                  <a:srgbClr val="FF9900"/>
                </a:gs>
                <a:gs pos="100000">
                  <a:srgbClr val="C00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400" dirty="0" smtClean="0">
                  <a:solidFill>
                    <a:schemeClr val="bg1"/>
                  </a:solidFill>
                  <a:latin typeface="Arial"/>
                  <a:ea typeface="HGP創英角ｺﾞｼｯｸUB" pitchFamily="50" charset="-128"/>
                  <a:cs typeface="Arial"/>
                </a:rPr>
                <a:t>仮想化ソフトウェア</a:t>
              </a:r>
              <a:r>
                <a:rPr lang="en-US" altLang="ja-JP" sz="1400" dirty="0" smtClean="0">
                  <a:solidFill>
                    <a:schemeClr val="bg1"/>
                  </a:solidFill>
                  <a:latin typeface="Arial"/>
                  <a:ea typeface="HGP創英角ｺﾞｼｯｸUB" pitchFamily="50" charset="-128"/>
                  <a:cs typeface="Arial"/>
                </a:rPr>
                <a:t/>
              </a:r>
              <a:br>
                <a:rPr lang="en-US" altLang="ja-JP" sz="1400" dirty="0" smtClean="0">
                  <a:solidFill>
                    <a:schemeClr val="bg1"/>
                  </a:solidFill>
                  <a:latin typeface="Arial"/>
                  <a:ea typeface="HGP創英角ｺﾞｼｯｸUB" pitchFamily="50" charset="-128"/>
                  <a:cs typeface="Arial"/>
                </a:rPr>
              </a:br>
              <a:r>
                <a:rPr lang="en-US" altLang="ja-JP" sz="1000" dirty="0" smtClean="0">
                  <a:solidFill>
                    <a:schemeClr val="bg1"/>
                  </a:solidFill>
                  <a:latin typeface="Arial"/>
                  <a:ea typeface="HGP創英角ｺﾞｼｯｸUB" pitchFamily="50" charset="-128"/>
                  <a:cs typeface="Arial"/>
                </a:rPr>
                <a:t>(</a:t>
              </a:r>
              <a:r>
                <a:rPr lang="ja-JP" altLang="en-US" sz="1000" dirty="0" smtClean="0">
                  <a:solidFill>
                    <a:schemeClr val="bg1"/>
                  </a:solidFill>
                  <a:latin typeface="Arial"/>
                  <a:ea typeface="HGP創英角ｺﾞｼｯｸUB" pitchFamily="50" charset="-128"/>
                  <a:cs typeface="Arial"/>
                </a:rPr>
                <a:t>ハイパーバイザー</a:t>
              </a:r>
              <a:r>
                <a:rPr lang="en-US" altLang="ja-JP" sz="1000" dirty="0" smtClean="0">
                  <a:solidFill>
                    <a:schemeClr val="bg1"/>
                  </a:solidFill>
                  <a:latin typeface="Arial"/>
                  <a:ea typeface="HGP創英角ｺﾞｼｯｸUB" pitchFamily="50" charset="-128"/>
                  <a:cs typeface="Arial"/>
                </a:rPr>
                <a:t>)</a:t>
              </a:r>
              <a:endParaRPr lang="ja-JP" altLang="en-US" sz="1000" dirty="0">
                <a:solidFill>
                  <a:schemeClr val="bg1"/>
                </a:solidFill>
                <a:latin typeface="Arial"/>
                <a:ea typeface="HGP創英角ｺﾞｼｯｸUB" pitchFamily="50" charset="-128"/>
                <a:cs typeface="Arial"/>
              </a:endParaRPr>
            </a:p>
          </p:txBody>
        </p:sp>
        <p:sp>
          <p:nvSpPr>
            <p:cNvPr id="139" name="角丸四角形 138"/>
            <p:cNvSpPr/>
            <p:nvPr/>
          </p:nvSpPr>
          <p:spPr bwMode="auto">
            <a:xfrm>
              <a:off x="5497444" y="5257800"/>
              <a:ext cx="2274956" cy="1178976"/>
            </a:xfrm>
            <a:prstGeom prst="roundRect">
              <a:avLst>
                <a:gd name="adj" fmla="val 5084"/>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latin typeface="Arial"/>
                <a:cs typeface="Arial"/>
              </a:endParaRPr>
            </a:p>
          </p:txBody>
        </p:sp>
        <p:sp>
          <p:nvSpPr>
            <p:cNvPr id="142" name="テキスト ボックス 141"/>
            <p:cNvSpPr txBox="1"/>
            <p:nvPr/>
          </p:nvSpPr>
          <p:spPr>
            <a:xfrm>
              <a:off x="5943600" y="5650468"/>
              <a:ext cx="1348446" cy="369332"/>
            </a:xfrm>
            <a:prstGeom prst="rect">
              <a:avLst/>
            </a:prstGeom>
            <a:noFill/>
          </p:spPr>
          <p:txBody>
            <a:bodyPr wrap="none" rtlCol="0">
              <a:spAutoFit/>
            </a:bodyPr>
            <a:lstStyle/>
            <a:p>
              <a:pPr algn="ctr"/>
              <a:r>
                <a:rPr kumimoji="1" lang="ja-JP" altLang="en-US" sz="1800" dirty="0" smtClean="0">
                  <a:solidFill>
                    <a:schemeClr val="bg1"/>
                  </a:solidFill>
                  <a:latin typeface="Arial"/>
                  <a:ea typeface="HGP創英角ｺﾞｼｯｸUB" pitchFamily="50" charset="-128"/>
                  <a:cs typeface="Arial"/>
                </a:rPr>
                <a:t>プロセッサー</a:t>
              </a:r>
              <a:endParaRPr kumimoji="1" lang="ja-JP" altLang="en-US" sz="1800" dirty="0">
                <a:solidFill>
                  <a:schemeClr val="bg1"/>
                </a:solidFill>
                <a:latin typeface="Arial"/>
                <a:ea typeface="HGP創英角ｺﾞｼｯｸUB" pitchFamily="50" charset="-128"/>
                <a:cs typeface="Arial"/>
              </a:endParaRPr>
            </a:p>
          </p:txBody>
        </p:sp>
        <p:sp>
          <p:nvSpPr>
            <p:cNvPr id="143" name="テキスト ボックス 142"/>
            <p:cNvSpPr txBox="1"/>
            <p:nvPr/>
          </p:nvSpPr>
          <p:spPr>
            <a:xfrm>
              <a:off x="5956181" y="1849064"/>
              <a:ext cx="1293945" cy="369332"/>
            </a:xfrm>
            <a:prstGeom prst="rect">
              <a:avLst/>
            </a:prstGeom>
            <a:noFill/>
          </p:spPr>
          <p:txBody>
            <a:bodyPr wrap="none" rtlCol="0">
              <a:spAutoFit/>
            </a:bodyPr>
            <a:lstStyle/>
            <a:p>
              <a:pPr algn="ctr"/>
              <a:r>
                <a:rPr kumimoji="1" lang="ja-JP" altLang="en-US" sz="1800" dirty="0" smtClean="0">
                  <a:solidFill>
                    <a:srgbClr val="0000CC"/>
                  </a:solidFill>
                  <a:latin typeface="Arial"/>
                  <a:ea typeface="HGP創英角ｺﾞｼｯｸUB" pitchFamily="50" charset="-128"/>
                  <a:cs typeface="Arial"/>
                </a:rPr>
                <a:t>クライアント</a:t>
              </a:r>
              <a:endParaRPr kumimoji="1" lang="ja-JP" altLang="en-US" sz="1800" dirty="0">
                <a:solidFill>
                  <a:srgbClr val="0000CC"/>
                </a:solidFill>
                <a:latin typeface="Arial"/>
                <a:ea typeface="HGP創英角ｺﾞｼｯｸUB" pitchFamily="50" charset="-128"/>
                <a:cs typeface="Arial"/>
              </a:endParaRPr>
            </a:p>
          </p:txBody>
        </p:sp>
        <p:sp>
          <p:nvSpPr>
            <p:cNvPr id="146" name="正方形/長方形 145"/>
            <p:cNvSpPr/>
            <p:nvPr/>
          </p:nvSpPr>
          <p:spPr bwMode="auto">
            <a:xfrm>
              <a:off x="6629400" y="2362200"/>
              <a:ext cx="1130925" cy="1259424"/>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Arial"/>
                  <a:ea typeface="HGP創英角ｺﾞｼｯｸUB" pitchFamily="50" charset="-128"/>
                  <a:cs typeface="Arial"/>
                </a:rPr>
                <a:t>アプリケーション</a:t>
              </a:r>
              <a:endParaRPr lang="ja-JP" altLang="en-US" sz="1000" dirty="0">
                <a:solidFill>
                  <a:schemeClr val="bg1"/>
                </a:solidFill>
                <a:latin typeface="Arial"/>
                <a:ea typeface="HGP創英角ｺﾞｼｯｸUB" pitchFamily="50" charset="-128"/>
                <a:cs typeface="Arial"/>
              </a:endParaRPr>
            </a:p>
          </p:txBody>
        </p:sp>
        <p:sp>
          <p:nvSpPr>
            <p:cNvPr id="153" name="正方形/長方形 152"/>
            <p:cNvSpPr/>
            <p:nvPr/>
          </p:nvSpPr>
          <p:spPr bwMode="auto">
            <a:xfrm>
              <a:off x="6629400" y="3581400"/>
              <a:ext cx="1135146" cy="464457"/>
            </a:xfrm>
            <a:prstGeom prst="rect">
              <a:avLst/>
            </a:prstGeom>
            <a:gradFill>
              <a:gsLst>
                <a:gs pos="0">
                  <a:srgbClr val="92D050"/>
                </a:gs>
                <a:gs pos="100000">
                  <a:srgbClr val="00B05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Arial"/>
                  <a:ea typeface="HGP創英角ｺﾞｼｯｸUB" pitchFamily="50" charset="-128"/>
                  <a:cs typeface="Arial"/>
                </a:rPr>
                <a:t>ＯＳ</a:t>
              </a:r>
              <a:endParaRPr lang="ja-JP" altLang="en-US" sz="1400" dirty="0">
                <a:solidFill>
                  <a:schemeClr val="bg1"/>
                </a:solidFill>
                <a:latin typeface="Arial"/>
                <a:ea typeface="HGP創英角ｺﾞｼｯｸUB" pitchFamily="50" charset="-128"/>
                <a:cs typeface="Arial"/>
              </a:endParaRPr>
            </a:p>
          </p:txBody>
        </p:sp>
        <p:sp>
          <p:nvSpPr>
            <p:cNvPr id="155" name="正方形/長方形 154"/>
            <p:cNvSpPr/>
            <p:nvPr/>
          </p:nvSpPr>
          <p:spPr bwMode="auto">
            <a:xfrm>
              <a:off x="5497445" y="2362199"/>
              <a:ext cx="1131955" cy="1215511"/>
            </a:xfrm>
            <a:prstGeom prst="rect">
              <a:avLst/>
            </a:prstGeom>
            <a:gradFill>
              <a:gsLst>
                <a:gs pos="0">
                  <a:srgbClr val="92D050"/>
                </a:gs>
                <a:gs pos="100000">
                  <a:srgbClr val="00800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Arial"/>
                  <a:ea typeface="HGP創英角ｺﾞｼｯｸUB" pitchFamily="50" charset="-128"/>
                  <a:cs typeface="Arial"/>
                </a:rPr>
                <a:t>アプリケーション</a:t>
              </a:r>
              <a:endParaRPr lang="ja-JP" altLang="en-US" sz="1000" dirty="0">
                <a:solidFill>
                  <a:schemeClr val="bg1"/>
                </a:solidFill>
                <a:latin typeface="Arial"/>
                <a:ea typeface="HGP創英角ｺﾞｼｯｸUB" pitchFamily="50" charset="-128"/>
                <a:cs typeface="Arial"/>
              </a:endParaRPr>
            </a:p>
          </p:txBody>
        </p:sp>
        <p:sp>
          <p:nvSpPr>
            <p:cNvPr id="156" name="正方形/長方形 155"/>
            <p:cNvSpPr/>
            <p:nvPr/>
          </p:nvSpPr>
          <p:spPr bwMode="auto">
            <a:xfrm>
              <a:off x="5486400" y="3581400"/>
              <a:ext cx="1146436" cy="457200"/>
            </a:xfrm>
            <a:prstGeom prst="rect">
              <a:avLst/>
            </a:prstGeom>
            <a:gradFill>
              <a:gsLst>
                <a:gs pos="0">
                  <a:srgbClr val="92D050"/>
                </a:gs>
                <a:gs pos="100000">
                  <a:srgbClr val="00B050"/>
                </a:gs>
              </a:gsLst>
            </a:gra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400" dirty="0" smtClean="0">
                  <a:solidFill>
                    <a:schemeClr val="bg1"/>
                  </a:solidFill>
                  <a:latin typeface="Arial"/>
                  <a:ea typeface="HGP創英角ｺﾞｼｯｸUB" pitchFamily="50" charset="-128"/>
                  <a:cs typeface="Arial"/>
                </a:rPr>
                <a:t>ＯＳ</a:t>
              </a:r>
              <a:endParaRPr lang="ja-JP" altLang="en-US" sz="1400" dirty="0">
                <a:solidFill>
                  <a:schemeClr val="bg1"/>
                </a:solidFill>
                <a:latin typeface="Arial"/>
                <a:ea typeface="HGP創英角ｺﾞｼｯｸUB" pitchFamily="50" charset="-128"/>
                <a:cs typeface="Arial"/>
              </a:endParaRPr>
            </a:p>
          </p:txBody>
        </p:sp>
        <p:sp>
          <p:nvSpPr>
            <p:cNvPr id="36" name="正方形/長方形 35"/>
            <p:cNvSpPr/>
            <p:nvPr/>
          </p:nvSpPr>
          <p:spPr bwMode="auto">
            <a:xfrm>
              <a:off x="6629400" y="4038600"/>
              <a:ext cx="1143000" cy="544303"/>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Arial"/>
                  <a:ea typeface="HGP創英角ｺﾞｼｯｸUB" pitchFamily="50" charset="-128"/>
                  <a:cs typeface="Arial"/>
                </a:rPr>
                <a:t>仮想マシン</a:t>
              </a:r>
              <a:endParaRPr lang="ja-JP" altLang="en-US" sz="1000" dirty="0">
                <a:solidFill>
                  <a:schemeClr val="bg1"/>
                </a:solidFill>
                <a:latin typeface="Arial"/>
                <a:ea typeface="HGP創英角ｺﾞｼｯｸUB" pitchFamily="50" charset="-128"/>
                <a:cs typeface="Arial"/>
              </a:endParaRPr>
            </a:p>
          </p:txBody>
        </p:sp>
        <p:sp>
          <p:nvSpPr>
            <p:cNvPr id="37" name="正方形/長方形 36"/>
            <p:cNvSpPr/>
            <p:nvPr/>
          </p:nvSpPr>
          <p:spPr bwMode="auto">
            <a:xfrm>
              <a:off x="5486400" y="4038600"/>
              <a:ext cx="1146436" cy="535798"/>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Arial"/>
                  <a:ea typeface="HGP創英角ｺﾞｼｯｸUB" pitchFamily="50" charset="-128"/>
                  <a:cs typeface="Arial"/>
                </a:rPr>
                <a:t>仮想マシン</a:t>
              </a:r>
              <a:endParaRPr lang="ja-JP" altLang="en-US" sz="1000" dirty="0">
                <a:solidFill>
                  <a:schemeClr val="bg1"/>
                </a:solidFill>
                <a:latin typeface="Arial"/>
                <a:ea typeface="HGP創英角ｺﾞｼｯｸUB" pitchFamily="50" charset="-128"/>
                <a:cs typeface="Arial"/>
              </a:endParaRPr>
            </a:p>
          </p:txBody>
        </p:sp>
      </p:grpSp>
      <p:sp>
        <p:nvSpPr>
          <p:cNvPr id="35" name="正方形/長方形 34"/>
          <p:cNvSpPr/>
          <p:nvPr/>
        </p:nvSpPr>
        <p:spPr bwMode="auto">
          <a:xfrm>
            <a:off x="1371600" y="3874746"/>
            <a:ext cx="1079878" cy="304800"/>
          </a:xfrm>
          <a:prstGeom prst="rect">
            <a:avLst/>
          </a:prstGeom>
          <a:solidFill>
            <a:srgbClr val="0000FF"/>
          </a:solidFill>
          <a:ln w="19050" cap="flat" cmpd="sng" algn="ctr">
            <a:solidFill>
              <a:schemeClr val="bg1"/>
            </a:solid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lnSpc>
                <a:spcPts val="1400"/>
              </a:lnSpc>
              <a:spcBef>
                <a:spcPts val="0"/>
              </a:spcBef>
            </a:pPr>
            <a:r>
              <a:rPr lang="ja-JP" altLang="en-US" sz="1000" dirty="0" smtClean="0">
                <a:solidFill>
                  <a:schemeClr val="bg1"/>
                </a:solidFill>
                <a:latin typeface="Arial"/>
                <a:ea typeface="HGP創英角ｺﾞｼｯｸUB" pitchFamily="50" charset="-128"/>
                <a:cs typeface="Arial"/>
              </a:rPr>
              <a:t>仮想マシン</a:t>
            </a:r>
            <a:endParaRPr lang="ja-JP" altLang="en-US" sz="1000" dirty="0">
              <a:solidFill>
                <a:schemeClr val="bg1"/>
              </a:solidFill>
              <a:latin typeface="Arial"/>
              <a:ea typeface="HGP創英角ｺﾞｼｯｸUB" pitchFamily="50" charset="-128"/>
              <a:cs typeface="Arial"/>
            </a:endParaRPr>
          </a:p>
        </p:txBody>
      </p:sp>
    </p:spTree>
    <p:extLst>
      <p:ext uri="{BB962C8B-B14F-4D97-AF65-F5344CB8AC3E}">
        <p14:creationId xmlns:p14="http://schemas.microsoft.com/office/powerpoint/2010/main" val="30935975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545695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smtClean="0"/>
              <a:t>ストレージの仮想化　</a:t>
            </a:r>
            <a:r>
              <a:rPr lang="en-US" altLang="ja-JP" sz="2800" dirty="0" smtClean="0"/>
              <a:t>1</a:t>
            </a:r>
            <a:endParaRPr lang="ja-JP" altLang="en-US" sz="2800" dirty="0">
              <a:ea typeface="ＭＳ Ｐゴシック" pitchFamily="50" charset="-128"/>
            </a:endParaRPr>
          </a:p>
        </p:txBody>
      </p:sp>
      <p:pic>
        <p:nvPicPr>
          <p:cNvPr id="288" name="図 287"/>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90600"/>
            <a:ext cx="7086600" cy="2895600"/>
          </a:xfrm>
          <a:prstGeom prst="rect">
            <a:avLst/>
          </a:prstGeom>
          <a:noFill/>
          <a:ln>
            <a:noFill/>
          </a:ln>
        </p:spPr>
      </p:pic>
      <p:sp>
        <p:nvSpPr>
          <p:cNvPr id="3" name="正方形/長方形 2"/>
          <p:cNvSpPr/>
          <p:nvPr/>
        </p:nvSpPr>
        <p:spPr>
          <a:xfrm>
            <a:off x="989013" y="3962400"/>
            <a:ext cx="7162800" cy="572464"/>
          </a:xfrm>
          <a:prstGeom prst="rect">
            <a:avLst/>
          </a:prstGeom>
        </p:spPr>
        <p:txBody>
          <a:bodyPr wrap="square">
            <a:spAutoFit/>
          </a:bodyPr>
          <a:lstStyle/>
          <a:p>
            <a:pPr algn="ctr"/>
            <a:r>
              <a:rPr lang="ja-JP" altLang="ja-JP" dirty="0"/>
              <a:t>ストレージの業界団体である</a:t>
            </a:r>
            <a:r>
              <a:rPr lang="en-US" altLang="ja-JP" dirty="0"/>
              <a:t>SNIA</a:t>
            </a:r>
            <a:r>
              <a:rPr lang="ja-JP" altLang="ja-JP" dirty="0"/>
              <a:t>（</a:t>
            </a:r>
            <a:r>
              <a:rPr lang="en-US" altLang="ja-JP" dirty="0"/>
              <a:t>Storage Network Industry Association</a:t>
            </a:r>
            <a:r>
              <a:rPr lang="ja-JP" altLang="ja-JP" dirty="0" smtClean="0"/>
              <a:t>）</a:t>
            </a:r>
            <a:r>
              <a:rPr lang="ja-JP" altLang="en-US" dirty="0" smtClean="0"/>
              <a:t>による</a:t>
            </a:r>
            <a:endParaRPr lang="en-US" altLang="ja-JP" dirty="0" smtClean="0"/>
          </a:p>
          <a:p>
            <a:pPr algn="ctr"/>
            <a:r>
              <a:rPr lang="ja-JP" altLang="ja-JP" sz="1600" dirty="0" smtClean="0"/>
              <a:t>「</a:t>
            </a:r>
            <a:r>
              <a:rPr lang="ja-JP" altLang="ja-JP" sz="1600" dirty="0"/>
              <a:t>ストレージ仮想化技術の分類」 </a:t>
            </a:r>
            <a:endParaRPr lang="ja-JP" altLang="en-US" sz="1600" dirty="0"/>
          </a:p>
        </p:txBody>
      </p:sp>
      <p:sp>
        <p:nvSpPr>
          <p:cNvPr id="4" name="正方形/長方形 3"/>
          <p:cNvSpPr/>
          <p:nvPr/>
        </p:nvSpPr>
        <p:spPr>
          <a:xfrm>
            <a:off x="1179513" y="4724400"/>
            <a:ext cx="6781800" cy="1698927"/>
          </a:xfrm>
          <a:prstGeom prst="rect">
            <a:avLst/>
          </a:prstGeom>
        </p:spPr>
        <p:txBody>
          <a:bodyPr wrap="square">
            <a:spAutoFit/>
          </a:bodyPr>
          <a:lstStyle/>
          <a:p>
            <a:pPr marL="285750" indent="-285750">
              <a:buFont typeface="Wingdings" charset="2"/>
              <a:buChar char="l"/>
            </a:pPr>
            <a:r>
              <a:rPr lang="en-US" altLang="ja-JP" sz="1800" dirty="0"/>
              <a:t>Disk Virtualization </a:t>
            </a:r>
            <a:r>
              <a:rPr lang="ja-JP" altLang="ja-JP" sz="1800" dirty="0"/>
              <a:t>（ディスクの仮想化）</a:t>
            </a:r>
          </a:p>
          <a:p>
            <a:pPr marL="285750" indent="-285750">
              <a:buFont typeface="Wingdings" charset="2"/>
              <a:buChar char="l"/>
            </a:pPr>
            <a:r>
              <a:rPr lang="en-US" altLang="ja-JP" sz="1800" dirty="0">
                <a:solidFill>
                  <a:srgbClr val="3366FF"/>
                </a:solidFill>
              </a:rPr>
              <a:t>Block Virtualization </a:t>
            </a:r>
            <a:r>
              <a:rPr lang="ja-JP" altLang="ja-JP" sz="1800" dirty="0">
                <a:solidFill>
                  <a:srgbClr val="3366FF"/>
                </a:solidFill>
              </a:rPr>
              <a:t>（ブロックの仮想化）</a:t>
            </a:r>
          </a:p>
          <a:p>
            <a:pPr marL="285750" indent="-285750">
              <a:buFont typeface="Wingdings" charset="2"/>
              <a:buChar char="l"/>
            </a:pPr>
            <a:r>
              <a:rPr lang="en-US" altLang="ja-JP" sz="1800" dirty="0">
                <a:solidFill>
                  <a:srgbClr val="3366FF"/>
                </a:solidFill>
              </a:rPr>
              <a:t>File System Virtualization </a:t>
            </a:r>
            <a:r>
              <a:rPr lang="ja-JP" altLang="ja-JP" sz="1800" dirty="0">
                <a:solidFill>
                  <a:srgbClr val="3366FF"/>
                </a:solidFill>
              </a:rPr>
              <a:t>（ファイル・システムの仮想化）</a:t>
            </a:r>
          </a:p>
          <a:p>
            <a:pPr marL="285750" indent="-285750">
              <a:buFont typeface="Wingdings" charset="2"/>
              <a:buChar char="l"/>
            </a:pPr>
            <a:r>
              <a:rPr lang="en-US" altLang="ja-JP" sz="1800" dirty="0"/>
              <a:t>File Virtualization </a:t>
            </a:r>
            <a:r>
              <a:rPr lang="ja-JP" altLang="ja-JP" sz="1800" dirty="0"/>
              <a:t>（ファイルの仮想化）</a:t>
            </a:r>
          </a:p>
          <a:p>
            <a:pPr marL="285750" indent="-285750">
              <a:buFont typeface="Wingdings" charset="2"/>
              <a:buChar char="l"/>
            </a:pPr>
            <a:r>
              <a:rPr lang="en-US" altLang="ja-JP" sz="1800" dirty="0"/>
              <a:t>Tape Virtualization</a:t>
            </a:r>
            <a:r>
              <a:rPr lang="ja-JP" altLang="ja-JP" sz="1800" dirty="0"/>
              <a:t>（テープの仮想化）</a:t>
            </a:r>
          </a:p>
        </p:txBody>
      </p:sp>
    </p:spTree>
    <p:extLst>
      <p:ext uri="{BB962C8B-B14F-4D97-AF65-F5344CB8AC3E}">
        <p14:creationId xmlns:p14="http://schemas.microsoft.com/office/powerpoint/2010/main" val="1150167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ja-JP" altLang="en-US" sz="2800" dirty="0" smtClean="0"/>
              <a:t>ストレージの仮想化　</a:t>
            </a:r>
            <a:r>
              <a:rPr lang="en-US" altLang="ja-JP" sz="2800" dirty="0" smtClean="0"/>
              <a:t>2</a:t>
            </a:r>
            <a:endParaRPr lang="ja-JP" altLang="en-US" sz="2800" dirty="0">
              <a:ea typeface="ＭＳ Ｐゴシック" pitchFamily="50" charset="-128"/>
            </a:endParaRPr>
          </a:p>
        </p:txBody>
      </p:sp>
      <p:sp>
        <p:nvSpPr>
          <p:cNvPr id="779268" name="AutoShape 4"/>
          <p:cNvSpPr>
            <a:spLocks noChangeArrowheads="1"/>
          </p:cNvSpPr>
          <p:nvPr/>
        </p:nvSpPr>
        <p:spPr bwMode="auto">
          <a:xfrm>
            <a:off x="457200" y="4204950"/>
            <a:ext cx="8229600" cy="2286000"/>
          </a:xfrm>
          <a:prstGeom prst="roundRect">
            <a:avLst>
              <a:gd name="adj" fmla="val 7069"/>
            </a:avLst>
          </a:prstGeom>
          <a:solidFill>
            <a:srgbClr val="CCFFCC"/>
          </a:solidFill>
          <a:ln w="38100" algn="ctr">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269" name="Line 5"/>
          <p:cNvSpPr>
            <a:spLocks noChangeShapeType="1"/>
          </p:cNvSpPr>
          <p:nvPr/>
        </p:nvSpPr>
        <p:spPr bwMode="auto">
          <a:xfrm flipH="1">
            <a:off x="5867400" y="4128750"/>
            <a:ext cx="0" cy="381000"/>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79270" name="Line 6"/>
          <p:cNvSpPr>
            <a:spLocks noChangeShapeType="1"/>
          </p:cNvSpPr>
          <p:nvPr/>
        </p:nvSpPr>
        <p:spPr bwMode="auto">
          <a:xfrm>
            <a:off x="6705600" y="4128750"/>
            <a:ext cx="0" cy="381000"/>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79271" name="Line 7"/>
          <p:cNvSpPr>
            <a:spLocks noChangeShapeType="1"/>
          </p:cNvSpPr>
          <p:nvPr/>
        </p:nvSpPr>
        <p:spPr bwMode="auto">
          <a:xfrm>
            <a:off x="7467600" y="4052550"/>
            <a:ext cx="0" cy="457200"/>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79272" name="Text Box 8"/>
          <p:cNvSpPr txBox="1">
            <a:spLocks noChangeArrowheads="1"/>
          </p:cNvSpPr>
          <p:nvPr/>
        </p:nvSpPr>
        <p:spPr bwMode="auto">
          <a:xfrm>
            <a:off x="762000" y="4433550"/>
            <a:ext cx="3019977"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ja-JP" altLang="en-US" sz="2000" dirty="0" smtClean="0">
                <a:solidFill>
                  <a:srgbClr val="0000FF"/>
                </a:solidFill>
                <a:latin typeface="Arial" pitchFamily="34" charset="0"/>
                <a:ea typeface="HGP創英角ｺﾞｼｯｸUB" pitchFamily="50" charset="-128"/>
                <a:cs typeface="Arial" pitchFamily="34" charset="0"/>
              </a:rPr>
              <a:t>ファイル・システムの</a:t>
            </a:r>
            <a:r>
              <a:rPr lang="ja-JP" altLang="en-US" sz="2000" dirty="0">
                <a:solidFill>
                  <a:srgbClr val="0000FF"/>
                </a:solidFill>
                <a:latin typeface="Arial" pitchFamily="34" charset="0"/>
                <a:ea typeface="HGP創英角ｺﾞｼｯｸUB" pitchFamily="50" charset="-128"/>
                <a:cs typeface="Arial" pitchFamily="34" charset="0"/>
              </a:rPr>
              <a:t>仮想化</a:t>
            </a:r>
          </a:p>
        </p:txBody>
      </p:sp>
      <p:pic>
        <p:nvPicPr>
          <p:cNvPr id="779274"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5225713"/>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9275" name="Picture 8" descr="j04339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51495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9276" name="AutoShape 12"/>
          <p:cNvSpPr>
            <a:spLocks noChangeArrowheads="1"/>
          </p:cNvSpPr>
          <p:nvPr/>
        </p:nvSpPr>
        <p:spPr bwMode="auto">
          <a:xfrm>
            <a:off x="6096000" y="5500350"/>
            <a:ext cx="1219200" cy="685800"/>
          </a:xfrm>
          <a:prstGeom prst="roundRect">
            <a:avLst>
              <a:gd name="adj" fmla="val 8824"/>
            </a:avLst>
          </a:prstGeom>
          <a:solidFill>
            <a:srgbClr val="808080"/>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a:solidFill>
                <a:schemeClr val="bg1"/>
              </a:solidFill>
              <a:latin typeface="Arial" pitchFamily="34" charset="0"/>
              <a:ea typeface="HGP創英角ｺﾞｼｯｸUB" pitchFamily="50" charset="-128"/>
              <a:cs typeface="Arial" pitchFamily="34" charset="0"/>
            </a:endParaRPr>
          </a:p>
          <a:p>
            <a:pPr algn="ctr"/>
            <a:endParaRPr lang="ja-JP" altLang="en-US" sz="1000">
              <a:solidFill>
                <a:schemeClr val="bg1"/>
              </a:solidFill>
              <a:latin typeface="Arial" pitchFamily="34" charset="0"/>
              <a:ea typeface="HGP創英角ｺﾞｼｯｸUB" pitchFamily="50" charset="-128"/>
              <a:cs typeface="Arial" pitchFamily="34" charset="0"/>
            </a:endParaRPr>
          </a:p>
          <a:p>
            <a:pPr algn="ctr"/>
            <a:endParaRPr lang="ja-JP" altLang="en-US" sz="1400">
              <a:solidFill>
                <a:schemeClr val="bg1"/>
              </a:solidFill>
              <a:latin typeface="Arial" pitchFamily="34" charset="0"/>
              <a:ea typeface="HGP創英角ｺﾞｼｯｸUB" pitchFamily="50" charset="-128"/>
              <a:cs typeface="Arial" pitchFamily="34" charset="0"/>
            </a:endParaRPr>
          </a:p>
          <a:p>
            <a:pPr algn="ctr"/>
            <a:endParaRPr lang="ja-JP" altLang="en-US" sz="1400">
              <a:solidFill>
                <a:schemeClr val="bg1"/>
              </a:solidFill>
              <a:latin typeface="Arial" pitchFamily="34" charset="0"/>
              <a:ea typeface="HGP創英角ｺﾞｼｯｸUB" pitchFamily="50" charset="-128"/>
              <a:cs typeface="Arial" pitchFamily="34" charset="0"/>
            </a:endParaRPr>
          </a:p>
        </p:txBody>
      </p:sp>
      <p:sp>
        <p:nvSpPr>
          <p:cNvPr id="779277" name="AutoShape 13"/>
          <p:cNvSpPr>
            <a:spLocks noChangeArrowheads="1"/>
          </p:cNvSpPr>
          <p:nvPr/>
        </p:nvSpPr>
        <p:spPr bwMode="auto">
          <a:xfrm>
            <a:off x="6248400" y="5601950"/>
            <a:ext cx="914400" cy="457200"/>
          </a:xfrm>
          <a:prstGeom prst="can">
            <a:avLst>
              <a:gd name="adj" fmla="val 16204"/>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278" name="File"/>
          <p:cNvSpPr>
            <a:spLocks noEditPoints="1" noChangeArrowheads="1"/>
          </p:cNvSpPr>
          <p:nvPr/>
        </p:nvSpPr>
        <p:spPr bwMode="auto">
          <a:xfrm>
            <a:off x="6324600" y="5754350"/>
            <a:ext cx="190500" cy="20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1"/>
          </a:solidFill>
          <a:ln w="28575">
            <a:solidFill>
              <a:schemeClr val="bg1"/>
            </a:solidFill>
            <a:miter lim="800000"/>
            <a:headEnd/>
            <a:tailEnd/>
          </a:ln>
          <a:effectLst>
            <a:outerShdw dist="35921" dir="2700000" algn="ctr" rotWithShape="0">
              <a:srgbClr val="808080"/>
            </a:outerShdw>
          </a:effectLst>
        </p:spPr>
        <p:txBody>
          <a:bodyPr/>
          <a:lstStyle/>
          <a:p>
            <a:endParaRPr lang="ja-JP" altLang="en-US">
              <a:latin typeface="Arial" pitchFamily="34" charset="0"/>
              <a:ea typeface="HGP創英角ｺﾞｼｯｸUB" pitchFamily="50" charset="-128"/>
              <a:cs typeface="Arial" pitchFamily="34" charset="0"/>
            </a:endParaRPr>
          </a:p>
        </p:txBody>
      </p:sp>
      <p:sp>
        <p:nvSpPr>
          <p:cNvPr id="779279" name="File"/>
          <p:cNvSpPr>
            <a:spLocks noEditPoints="1" noChangeArrowheads="1"/>
          </p:cNvSpPr>
          <p:nvPr/>
        </p:nvSpPr>
        <p:spPr bwMode="auto">
          <a:xfrm>
            <a:off x="6591300" y="5754350"/>
            <a:ext cx="190500" cy="20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hlink"/>
          </a:solidFill>
          <a:ln w="28575">
            <a:solidFill>
              <a:schemeClr val="bg1"/>
            </a:solidFill>
            <a:miter lim="800000"/>
            <a:headEnd/>
            <a:tailEnd/>
          </a:ln>
          <a:effectLst>
            <a:outerShdw dist="35921" dir="2700000" algn="ctr" rotWithShape="0">
              <a:srgbClr val="808080"/>
            </a:outerShdw>
          </a:effectLst>
        </p:spPr>
        <p:txBody>
          <a:bodyPr/>
          <a:lstStyle/>
          <a:p>
            <a:endParaRPr lang="ja-JP" altLang="en-US">
              <a:latin typeface="Arial" pitchFamily="34" charset="0"/>
              <a:ea typeface="HGP創英角ｺﾞｼｯｸUB" pitchFamily="50" charset="-128"/>
              <a:cs typeface="Arial" pitchFamily="34" charset="0"/>
            </a:endParaRPr>
          </a:p>
        </p:txBody>
      </p:sp>
      <p:sp>
        <p:nvSpPr>
          <p:cNvPr id="779280" name="File"/>
          <p:cNvSpPr>
            <a:spLocks noEditPoints="1" noChangeArrowheads="1"/>
          </p:cNvSpPr>
          <p:nvPr/>
        </p:nvSpPr>
        <p:spPr bwMode="auto">
          <a:xfrm>
            <a:off x="6858000" y="5754350"/>
            <a:ext cx="190500" cy="20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6600"/>
          </a:solidFill>
          <a:ln w="28575">
            <a:solidFill>
              <a:schemeClr val="bg1"/>
            </a:solidFill>
            <a:miter lim="800000"/>
            <a:headEnd/>
            <a:tailEnd/>
          </a:ln>
          <a:effectLst>
            <a:outerShdw dist="35921" dir="2700000" algn="ctr" rotWithShape="0">
              <a:srgbClr val="808080"/>
            </a:outerShdw>
          </a:effectLst>
        </p:spPr>
        <p:txBody>
          <a:bodyPr/>
          <a:lstStyle/>
          <a:p>
            <a:endParaRPr lang="ja-JP" altLang="en-US">
              <a:latin typeface="Arial" pitchFamily="34" charset="0"/>
              <a:ea typeface="HGP創英角ｺﾞｼｯｸUB" pitchFamily="50" charset="-128"/>
              <a:cs typeface="Arial" pitchFamily="34" charset="0"/>
            </a:endParaRPr>
          </a:p>
        </p:txBody>
      </p:sp>
      <p:sp>
        <p:nvSpPr>
          <p:cNvPr id="779281" name="Rectangle 17"/>
          <p:cNvSpPr>
            <a:spLocks noChangeArrowheads="1"/>
          </p:cNvSpPr>
          <p:nvPr/>
        </p:nvSpPr>
        <p:spPr bwMode="auto">
          <a:xfrm>
            <a:off x="6069608" y="6167975"/>
            <a:ext cx="1298575"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200" dirty="0">
                <a:solidFill>
                  <a:schemeClr val="tx1"/>
                </a:solidFill>
                <a:latin typeface="Arial" pitchFamily="34" charset="0"/>
                <a:ea typeface="HGP創英角ｺﾞｼｯｸUB" pitchFamily="50" charset="-128"/>
                <a:cs typeface="Arial" pitchFamily="34" charset="0"/>
              </a:rPr>
              <a:t>ファイル・サーバー</a:t>
            </a:r>
          </a:p>
        </p:txBody>
      </p:sp>
      <p:cxnSp>
        <p:nvCxnSpPr>
          <p:cNvPr id="779282" name="AutoShape 18"/>
          <p:cNvCxnSpPr>
            <a:cxnSpLocks noChangeShapeType="1"/>
            <a:stCxn id="779276" idx="0"/>
          </p:cNvCxnSpPr>
          <p:nvPr/>
        </p:nvCxnSpPr>
        <p:spPr bwMode="auto">
          <a:xfrm flipV="1">
            <a:off x="6705600" y="5062200"/>
            <a:ext cx="0" cy="419100"/>
          </a:xfrm>
          <a:prstGeom prst="straightConnector1">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9283" name="Line 19"/>
          <p:cNvSpPr>
            <a:spLocks noChangeShapeType="1"/>
          </p:cNvSpPr>
          <p:nvPr/>
        </p:nvSpPr>
        <p:spPr bwMode="auto">
          <a:xfrm>
            <a:off x="7620000" y="5043150"/>
            <a:ext cx="228600" cy="334963"/>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79284" name="Line 20"/>
          <p:cNvSpPr>
            <a:spLocks noChangeShapeType="1"/>
          </p:cNvSpPr>
          <p:nvPr/>
        </p:nvSpPr>
        <p:spPr bwMode="auto">
          <a:xfrm flipH="1">
            <a:off x="5638800" y="5043150"/>
            <a:ext cx="228600" cy="334963"/>
          </a:xfrm>
          <a:prstGeom prst="line">
            <a:avLst/>
          </a:prstGeom>
          <a:noFill/>
          <a:ln w="381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79286" name="Text Box 22"/>
          <p:cNvSpPr txBox="1">
            <a:spLocks noChangeArrowheads="1"/>
          </p:cNvSpPr>
          <p:nvPr/>
        </p:nvSpPr>
        <p:spPr bwMode="auto">
          <a:xfrm>
            <a:off x="5029200" y="5957550"/>
            <a:ext cx="806450"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Arial" pitchFamily="34" charset="0"/>
                <a:ea typeface="HGP創英角ｺﾞｼｯｸUB" pitchFamily="50" charset="-128"/>
                <a:cs typeface="Arial" pitchFamily="34" charset="0"/>
              </a:rPr>
              <a:t>Windows</a:t>
            </a:r>
          </a:p>
        </p:txBody>
      </p:sp>
      <p:sp>
        <p:nvSpPr>
          <p:cNvPr id="779287" name="Text Box 23"/>
          <p:cNvSpPr txBox="1">
            <a:spLocks noChangeArrowheads="1"/>
          </p:cNvSpPr>
          <p:nvPr/>
        </p:nvSpPr>
        <p:spPr bwMode="auto">
          <a:xfrm>
            <a:off x="7620000" y="5957550"/>
            <a:ext cx="5461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latin typeface="Arial" pitchFamily="34" charset="0"/>
                <a:ea typeface="HGP創英角ｺﾞｼｯｸUB" pitchFamily="50" charset="-128"/>
                <a:cs typeface="Arial" pitchFamily="34" charset="0"/>
              </a:rPr>
              <a:t>Linux</a:t>
            </a:r>
          </a:p>
        </p:txBody>
      </p:sp>
      <p:sp>
        <p:nvSpPr>
          <p:cNvPr id="779289" name="AutoShape 25"/>
          <p:cNvSpPr>
            <a:spLocks noChangeArrowheads="1"/>
          </p:cNvSpPr>
          <p:nvPr/>
        </p:nvSpPr>
        <p:spPr bwMode="auto">
          <a:xfrm>
            <a:off x="457200" y="1614150"/>
            <a:ext cx="8229600" cy="2209800"/>
          </a:xfrm>
          <a:prstGeom prst="roundRect">
            <a:avLst>
              <a:gd name="adj" fmla="val 7069"/>
            </a:avLst>
          </a:prstGeom>
          <a:solidFill>
            <a:srgbClr val="FFFFCC"/>
          </a:solidFill>
          <a:ln w="38100" algn="ctr">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290" name="Text Box 26"/>
          <p:cNvSpPr txBox="1">
            <a:spLocks noChangeArrowheads="1"/>
          </p:cNvSpPr>
          <p:nvPr/>
        </p:nvSpPr>
        <p:spPr bwMode="auto">
          <a:xfrm>
            <a:off x="762000" y="1766550"/>
            <a:ext cx="203914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ja-JP" altLang="en-US" sz="2000" dirty="0" smtClean="0">
                <a:solidFill>
                  <a:srgbClr val="0000FF"/>
                </a:solidFill>
                <a:latin typeface="Arial" pitchFamily="34" charset="0"/>
                <a:ea typeface="HGP創英角ｺﾞｼｯｸUB" pitchFamily="50" charset="-128"/>
                <a:cs typeface="Arial" pitchFamily="34" charset="0"/>
              </a:rPr>
              <a:t>ブロックの</a:t>
            </a:r>
            <a:r>
              <a:rPr lang="ja-JP" altLang="en-US" sz="2000" dirty="0">
                <a:solidFill>
                  <a:srgbClr val="0000FF"/>
                </a:solidFill>
                <a:latin typeface="Arial" pitchFamily="34" charset="0"/>
                <a:ea typeface="HGP創英角ｺﾞｼｯｸUB" pitchFamily="50" charset="-128"/>
                <a:cs typeface="Arial" pitchFamily="34" charset="0"/>
              </a:rPr>
              <a:t>仮想化</a:t>
            </a:r>
          </a:p>
        </p:txBody>
      </p:sp>
      <p:sp>
        <p:nvSpPr>
          <p:cNvPr id="779291" name="AutoShape 27"/>
          <p:cNvSpPr>
            <a:spLocks noChangeArrowheads="1"/>
          </p:cNvSpPr>
          <p:nvPr/>
        </p:nvSpPr>
        <p:spPr bwMode="auto">
          <a:xfrm>
            <a:off x="5562600" y="2711113"/>
            <a:ext cx="2286000" cy="579438"/>
          </a:xfrm>
          <a:prstGeom prst="roundRect">
            <a:avLst>
              <a:gd name="adj" fmla="val 10417"/>
            </a:avLst>
          </a:prstGeom>
          <a:solidFill>
            <a:srgbClr val="C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dirty="0">
                <a:solidFill>
                  <a:schemeClr val="bg1"/>
                </a:solidFill>
                <a:latin typeface="Arial" pitchFamily="34" charset="0"/>
                <a:ea typeface="HGP創英角ｺﾞｼｯｸUB" pitchFamily="50" charset="-128"/>
                <a:cs typeface="Arial" pitchFamily="34" charset="0"/>
              </a:rPr>
              <a:t>スイッチ</a:t>
            </a:r>
          </a:p>
          <a:p>
            <a:pPr algn="ctr"/>
            <a:r>
              <a:rPr lang="en-US" altLang="ja-JP" sz="1200" dirty="0">
                <a:solidFill>
                  <a:schemeClr val="bg1"/>
                </a:solidFill>
                <a:latin typeface="Arial" pitchFamily="34" charset="0"/>
                <a:ea typeface="HGP創英角ｺﾞｼｯｸUB" pitchFamily="50" charset="-128"/>
                <a:cs typeface="Arial" pitchFamily="34" charset="0"/>
              </a:rPr>
              <a:t>FC</a:t>
            </a:r>
            <a:r>
              <a:rPr lang="ja-JP" altLang="en-US" sz="1200" dirty="0">
                <a:solidFill>
                  <a:schemeClr val="bg1"/>
                </a:solidFill>
                <a:latin typeface="Arial" pitchFamily="34" charset="0"/>
                <a:ea typeface="HGP創英角ｺﾞｼｯｸUB" pitchFamily="50" charset="-128"/>
                <a:cs typeface="Arial" pitchFamily="34" charset="0"/>
              </a:rPr>
              <a:t>や</a:t>
            </a:r>
            <a:r>
              <a:rPr lang="en-US" altLang="ja-JP" sz="1200" dirty="0" err="1">
                <a:solidFill>
                  <a:schemeClr val="bg1"/>
                </a:solidFill>
                <a:latin typeface="Arial" pitchFamily="34" charset="0"/>
                <a:ea typeface="HGP創英角ｺﾞｼｯｸUB" pitchFamily="50" charset="-128"/>
                <a:cs typeface="Arial" pitchFamily="34" charset="0"/>
              </a:rPr>
              <a:t>iSCSI</a:t>
            </a:r>
            <a:r>
              <a:rPr lang="ja-JP" altLang="en-US" sz="1200" dirty="0">
                <a:solidFill>
                  <a:schemeClr val="bg1"/>
                </a:solidFill>
                <a:latin typeface="Arial" pitchFamily="34" charset="0"/>
                <a:ea typeface="HGP創英角ｺﾞｼｯｸUB" pitchFamily="50" charset="-128"/>
                <a:cs typeface="Arial" pitchFamily="34" charset="0"/>
              </a:rPr>
              <a:t>などの高速接続</a:t>
            </a:r>
          </a:p>
        </p:txBody>
      </p:sp>
      <p:cxnSp>
        <p:nvCxnSpPr>
          <p:cNvPr id="779292" name="AutoShape 28"/>
          <p:cNvCxnSpPr>
            <a:cxnSpLocks noChangeShapeType="1"/>
            <a:endCxn id="779291" idx="0"/>
          </p:cNvCxnSpPr>
          <p:nvPr/>
        </p:nvCxnSpPr>
        <p:spPr bwMode="auto">
          <a:xfrm>
            <a:off x="5943600" y="2420600"/>
            <a:ext cx="762000" cy="2714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9293" name="AutoShape 29"/>
          <p:cNvCxnSpPr>
            <a:cxnSpLocks noChangeShapeType="1"/>
            <a:stCxn id="779291" idx="0"/>
          </p:cNvCxnSpPr>
          <p:nvPr/>
        </p:nvCxnSpPr>
        <p:spPr bwMode="auto">
          <a:xfrm flipV="1">
            <a:off x="6705600" y="2420600"/>
            <a:ext cx="0" cy="2714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9294" name="AutoShape 30"/>
          <p:cNvCxnSpPr>
            <a:cxnSpLocks noChangeShapeType="1"/>
            <a:stCxn id="779291" idx="0"/>
          </p:cNvCxnSpPr>
          <p:nvPr/>
        </p:nvCxnSpPr>
        <p:spPr bwMode="auto">
          <a:xfrm flipV="1">
            <a:off x="6705600" y="2420600"/>
            <a:ext cx="762000" cy="271463"/>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9295" name="AutoShape 31"/>
          <p:cNvCxnSpPr>
            <a:cxnSpLocks noChangeShapeType="1"/>
            <a:stCxn id="779380" idx="29"/>
            <a:endCxn id="779291" idx="2"/>
          </p:cNvCxnSpPr>
          <p:nvPr/>
        </p:nvCxnSpPr>
        <p:spPr bwMode="auto">
          <a:xfrm flipV="1">
            <a:off x="6689725" y="3309600"/>
            <a:ext cx="15875" cy="257175"/>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9296" name="AutoShape 32"/>
          <p:cNvCxnSpPr>
            <a:cxnSpLocks noChangeShapeType="1"/>
            <a:stCxn id="779332" idx="18"/>
            <a:endCxn id="779291" idx="2"/>
          </p:cNvCxnSpPr>
          <p:nvPr/>
        </p:nvCxnSpPr>
        <p:spPr bwMode="auto">
          <a:xfrm flipV="1">
            <a:off x="5867400" y="3309600"/>
            <a:ext cx="838200" cy="24130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9297" name="AutoShape 33"/>
          <p:cNvCxnSpPr>
            <a:cxnSpLocks noChangeShapeType="1"/>
            <a:stCxn id="779422" idx="18"/>
            <a:endCxn id="779291" idx="2"/>
          </p:cNvCxnSpPr>
          <p:nvPr/>
        </p:nvCxnSpPr>
        <p:spPr bwMode="auto">
          <a:xfrm flipH="1" flipV="1">
            <a:off x="6705600" y="3309600"/>
            <a:ext cx="838200" cy="241300"/>
          </a:xfrm>
          <a:prstGeom prst="straightConnector1">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9435" name="AutoShape 171"/>
          <p:cNvSpPr>
            <a:spLocks noChangeArrowheads="1"/>
          </p:cNvSpPr>
          <p:nvPr/>
        </p:nvSpPr>
        <p:spPr bwMode="auto">
          <a:xfrm>
            <a:off x="5562600" y="1690350"/>
            <a:ext cx="714375" cy="762000"/>
          </a:xfrm>
          <a:prstGeom prst="can">
            <a:avLst>
              <a:gd name="adj" fmla="val 15802"/>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36" name="Rectangle 172"/>
          <p:cNvSpPr>
            <a:spLocks noChangeArrowheads="1"/>
          </p:cNvSpPr>
          <p:nvPr/>
        </p:nvSpPr>
        <p:spPr bwMode="auto">
          <a:xfrm>
            <a:off x="5634038" y="19189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37" name="Rectangle 173"/>
          <p:cNvSpPr>
            <a:spLocks noChangeArrowheads="1"/>
          </p:cNvSpPr>
          <p:nvPr/>
        </p:nvSpPr>
        <p:spPr bwMode="auto">
          <a:xfrm>
            <a:off x="5776913" y="19189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38" name="Rectangle 174"/>
          <p:cNvSpPr>
            <a:spLocks noChangeArrowheads="1"/>
          </p:cNvSpPr>
          <p:nvPr/>
        </p:nvSpPr>
        <p:spPr bwMode="auto">
          <a:xfrm>
            <a:off x="5634038" y="20713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39" name="Rectangle 175"/>
          <p:cNvSpPr>
            <a:spLocks noChangeArrowheads="1"/>
          </p:cNvSpPr>
          <p:nvPr/>
        </p:nvSpPr>
        <p:spPr bwMode="auto">
          <a:xfrm>
            <a:off x="5776913" y="20713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0" name="Rectangle 176"/>
          <p:cNvSpPr>
            <a:spLocks noChangeArrowheads="1"/>
          </p:cNvSpPr>
          <p:nvPr/>
        </p:nvSpPr>
        <p:spPr bwMode="auto">
          <a:xfrm>
            <a:off x="5634038" y="22237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1" name="Rectangle 177"/>
          <p:cNvSpPr>
            <a:spLocks noChangeArrowheads="1"/>
          </p:cNvSpPr>
          <p:nvPr/>
        </p:nvSpPr>
        <p:spPr bwMode="auto">
          <a:xfrm>
            <a:off x="5776913" y="22237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2" name="Rectangle 178"/>
          <p:cNvSpPr>
            <a:spLocks noChangeArrowheads="1"/>
          </p:cNvSpPr>
          <p:nvPr/>
        </p:nvSpPr>
        <p:spPr bwMode="auto">
          <a:xfrm>
            <a:off x="5919788" y="22237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3" name="Rectangle 179"/>
          <p:cNvSpPr>
            <a:spLocks noChangeArrowheads="1"/>
          </p:cNvSpPr>
          <p:nvPr/>
        </p:nvSpPr>
        <p:spPr bwMode="auto">
          <a:xfrm>
            <a:off x="6062663" y="22237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4" name="Rectangle 180"/>
          <p:cNvSpPr>
            <a:spLocks noChangeArrowheads="1"/>
          </p:cNvSpPr>
          <p:nvPr/>
        </p:nvSpPr>
        <p:spPr bwMode="auto">
          <a:xfrm>
            <a:off x="5919788" y="20713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5" name="Rectangle 181"/>
          <p:cNvSpPr>
            <a:spLocks noChangeArrowheads="1"/>
          </p:cNvSpPr>
          <p:nvPr/>
        </p:nvSpPr>
        <p:spPr bwMode="auto">
          <a:xfrm>
            <a:off x="6062663" y="20713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6" name="Rectangle 182"/>
          <p:cNvSpPr>
            <a:spLocks noChangeArrowheads="1"/>
          </p:cNvSpPr>
          <p:nvPr/>
        </p:nvSpPr>
        <p:spPr bwMode="auto">
          <a:xfrm>
            <a:off x="5919788" y="19189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7" name="Rectangle 183"/>
          <p:cNvSpPr>
            <a:spLocks noChangeArrowheads="1"/>
          </p:cNvSpPr>
          <p:nvPr/>
        </p:nvSpPr>
        <p:spPr bwMode="auto">
          <a:xfrm>
            <a:off x="6062663" y="19189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8" name="AutoShape 184"/>
          <p:cNvSpPr>
            <a:spLocks noChangeArrowheads="1"/>
          </p:cNvSpPr>
          <p:nvPr/>
        </p:nvSpPr>
        <p:spPr bwMode="auto">
          <a:xfrm>
            <a:off x="6348413" y="1690350"/>
            <a:ext cx="714375" cy="762000"/>
          </a:xfrm>
          <a:prstGeom prst="can">
            <a:avLst>
              <a:gd name="adj" fmla="val 15802"/>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49" name="Rectangle 185"/>
          <p:cNvSpPr>
            <a:spLocks noChangeArrowheads="1"/>
          </p:cNvSpPr>
          <p:nvPr/>
        </p:nvSpPr>
        <p:spPr bwMode="auto">
          <a:xfrm>
            <a:off x="6419850" y="19189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0" name="Rectangle 186"/>
          <p:cNvSpPr>
            <a:spLocks noChangeArrowheads="1"/>
          </p:cNvSpPr>
          <p:nvPr/>
        </p:nvSpPr>
        <p:spPr bwMode="auto">
          <a:xfrm>
            <a:off x="6562725" y="19189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1" name="Rectangle 187"/>
          <p:cNvSpPr>
            <a:spLocks noChangeArrowheads="1"/>
          </p:cNvSpPr>
          <p:nvPr/>
        </p:nvSpPr>
        <p:spPr bwMode="auto">
          <a:xfrm>
            <a:off x="6419850" y="20713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2" name="Rectangle 188"/>
          <p:cNvSpPr>
            <a:spLocks noChangeArrowheads="1"/>
          </p:cNvSpPr>
          <p:nvPr/>
        </p:nvSpPr>
        <p:spPr bwMode="auto">
          <a:xfrm>
            <a:off x="6562725" y="20713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3" name="Rectangle 189"/>
          <p:cNvSpPr>
            <a:spLocks noChangeArrowheads="1"/>
          </p:cNvSpPr>
          <p:nvPr/>
        </p:nvSpPr>
        <p:spPr bwMode="auto">
          <a:xfrm>
            <a:off x="6419850" y="22237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4" name="Rectangle 190"/>
          <p:cNvSpPr>
            <a:spLocks noChangeArrowheads="1"/>
          </p:cNvSpPr>
          <p:nvPr/>
        </p:nvSpPr>
        <p:spPr bwMode="auto">
          <a:xfrm>
            <a:off x="6562725" y="22237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5" name="Rectangle 191"/>
          <p:cNvSpPr>
            <a:spLocks noChangeArrowheads="1"/>
          </p:cNvSpPr>
          <p:nvPr/>
        </p:nvSpPr>
        <p:spPr bwMode="auto">
          <a:xfrm>
            <a:off x="6705600" y="22237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6" name="Rectangle 192"/>
          <p:cNvSpPr>
            <a:spLocks noChangeArrowheads="1"/>
          </p:cNvSpPr>
          <p:nvPr/>
        </p:nvSpPr>
        <p:spPr bwMode="auto">
          <a:xfrm>
            <a:off x="6848475" y="22237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7" name="Rectangle 193"/>
          <p:cNvSpPr>
            <a:spLocks noChangeArrowheads="1"/>
          </p:cNvSpPr>
          <p:nvPr/>
        </p:nvSpPr>
        <p:spPr bwMode="auto">
          <a:xfrm>
            <a:off x="6705600" y="20713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8" name="Rectangle 194"/>
          <p:cNvSpPr>
            <a:spLocks noChangeArrowheads="1"/>
          </p:cNvSpPr>
          <p:nvPr/>
        </p:nvSpPr>
        <p:spPr bwMode="auto">
          <a:xfrm>
            <a:off x="6848475" y="20713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59" name="Rectangle 195"/>
          <p:cNvSpPr>
            <a:spLocks noChangeArrowheads="1"/>
          </p:cNvSpPr>
          <p:nvPr/>
        </p:nvSpPr>
        <p:spPr bwMode="auto">
          <a:xfrm>
            <a:off x="6705600" y="19189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0" name="Rectangle 196"/>
          <p:cNvSpPr>
            <a:spLocks noChangeArrowheads="1"/>
          </p:cNvSpPr>
          <p:nvPr/>
        </p:nvSpPr>
        <p:spPr bwMode="auto">
          <a:xfrm>
            <a:off x="6848475" y="19189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1" name="AutoShape 197"/>
          <p:cNvSpPr>
            <a:spLocks noChangeArrowheads="1"/>
          </p:cNvSpPr>
          <p:nvPr/>
        </p:nvSpPr>
        <p:spPr bwMode="auto">
          <a:xfrm>
            <a:off x="7134225" y="1690350"/>
            <a:ext cx="714375" cy="762000"/>
          </a:xfrm>
          <a:prstGeom prst="can">
            <a:avLst>
              <a:gd name="adj" fmla="val 15802"/>
            </a:avLst>
          </a:prstGeom>
          <a:solidFill>
            <a:srgbClr val="0066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2" name="Rectangle 198"/>
          <p:cNvSpPr>
            <a:spLocks noChangeArrowheads="1"/>
          </p:cNvSpPr>
          <p:nvPr/>
        </p:nvSpPr>
        <p:spPr bwMode="auto">
          <a:xfrm>
            <a:off x="7205663" y="19189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3" name="Rectangle 199"/>
          <p:cNvSpPr>
            <a:spLocks noChangeArrowheads="1"/>
          </p:cNvSpPr>
          <p:nvPr/>
        </p:nvSpPr>
        <p:spPr bwMode="auto">
          <a:xfrm>
            <a:off x="7348538" y="19189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4" name="Rectangle 200"/>
          <p:cNvSpPr>
            <a:spLocks noChangeArrowheads="1"/>
          </p:cNvSpPr>
          <p:nvPr/>
        </p:nvSpPr>
        <p:spPr bwMode="auto">
          <a:xfrm>
            <a:off x="7205663" y="20713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5" name="Rectangle 201"/>
          <p:cNvSpPr>
            <a:spLocks noChangeArrowheads="1"/>
          </p:cNvSpPr>
          <p:nvPr/>
        </p:nvSpPr>
        <p:spPr bwMode="auto">
          <a:xfrm>
            <a:off x="7348538" y="20713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6" name="Rectangle 202"/>
          <p:cNvSpPr>
            <a:spLocks noChangeArrowheads="1"/>
          </p:cNvSpPr>
          <p:nvPr/>
        </p:nvSpPr>
        <p:spPr bwMode="auto">
          <a:xfrm>
            <a:off x="7205663" y="22237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7" name="Rectangle 203"/>
          <p:cNvSpPr>
            <a:spLocks noChangeArrowheads="1"/>
          </p:cNvSpPr>
          <p:nvPr/>
        </p:nvSpPr>
        <p:spPr bwMode="auto">
          <a:xfrm>
            <a:off x="7348538" y="22237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8" name="Rectangle 204"/>
          <p:cNvSpPr>
            <a:spLocks noChangeArrowheads="1"/>
          </p:cNvSpPr>
          <p:nvPr/>
        </p:nvSpPr>
        <p:spPr bwMode="auto">
          <a:xfrm>
            <a:off x="7491413" y="22237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69" name="Rectangle 205"/>
          <p:cNvSpPr>
            <a:spLocks noChangeArrowheads="1"/>
          </p:cNvSpPr>
          <p:nvPr/>
        </p:nvSpPr>
        <p:spPr bwMode="auto">
          <a:xfrm>
            <a:off x="7634288" y="22237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70" name="Rectangle 206"/>
          <p:cNvSpPr>
            <a:spLocks noChangeArrowheads="1"/>
          </p:cNvSpPr>
          <p:nvPr/>
        </p:nvSpPr>
        <p:spPr bwMode="auto">
          <a:xfrm>
            <a:off x="7491413" y="20713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71" name="Rectangle 207"/>
          <p:cNvSpPr>
            <a:spLocks noChangeArrowheads="1"/>
          </p:cNvSpPr>
          <p:nvPr/>
        </p:nvSpPr>
        <p:spPr bwMode="auto">
          <a:xfrm>
            <a:off x="7634288" y="2071350"/>
            <a:ext cx="142875"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72" name="Rectangle 208"/>
          <p:cNvSpPr>
            <a:spLocks noChangeArrowheads="1"/>
          </p:cNvSpPr>
          <p:nvPr/>
        </p:nvSpPr>
        <p:spPr bwMode="auto">
          <a:xfrm>
            <a:off x="7491413" y="1918950"/>
            <a:ext cx="142875"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73" name="Rectangle 209"/>
          <p:cNvSpPr>
            <a:spLocks noChangeArrowheads="1"/>
          </p:cNvSpPr>
          <p:nvPr/>
        </p:nvSpPr>
        <p:spPr bwMode="auto">
          <a:xfrm>
            <a:off x="7634288" y="1918950"/>
            <a:ext cx="142875"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779475" name="AutoShape 211"/>
          <p:cNvSpPr>
            <a:spLocks noChangeArrowheads="1"/>
          </p:cNvSpPr>
          <p:nvPr/>
        </p:nvSpPr>
        <p:spPr bwMode="auto">
          <a:xfrm>
            <a:off x="465138" y="928350"/>
            <a:ext cx="8212137" cy="533400"/>
          </a:xfrm>
          <a:prstGeom prst="roundRect">
            <a:avLst>
              <a:gd name="adj" fmla="val 16667"/>
            </a:avLst>
          </a:prstGeom>
          <a:solidFill>
            <a:srgbClr val="0000FF"/>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buFont typeface="Wingdings" pitchFamily="2" charset="2"/>
              <a:buNone/>
            </a:pPr>
            <a:r>
              <a:rPr lang="ja-JP" altLang="en-US" sz="2000" dirty="0">
                <a:latin typeface="Arial" pitchFamily="34" charset="0"/>
                <a:ea typeface="HGP創英角ｺﾞｼｯｸUB" pitchFamily="50" charset="-128"/>
                <a:cs typeface="Arial" pitchFamily="34" charset="0"/>
              </a:rPr>
              <a:t>物理的なストレージ デバイスに論理的な構成を提供する技術</a:t>
            </a:r>
          </a:p>
        </p:txBody>
      </p:sp>
      <p:sp>
        <p:nvSpPr>
          <p:cNvPr id="213" name="角丸四角形 212"/>
          <p:cNvSpPr/>
          <p:nvPr/>
        </p:nvSpPr>
        <p:spPr bwMode="auto">
          <a:xfrm>
            <a:off x="5411788" y="4509750"/>
            <a:ext cx="2589212" cy="609600"/>
          </a:xfrm>
          <a:prstGeom prst="roundRect">
            <a:avLst>
              <a:gd name="adj" fmla="val 50000"/>
            </a:avLst>
          </a:prstGeom>
          <a:gradFill flip="none" rotWithShape="1">
            <a:gsLst>
              <a:gs pos="0">
                <a:srgbClr val="92D050"/>
              </a:gs>
              <a:gs pos="100000">
                <a:srgbClr val="00B050"/>
              </a:gs>
            </a:gsLst>
            <a:path path="shape">
              <a:fillToRect l="50000" t="50000" r="50000" b="50000"/>
            </a:path>
            <a:tileRect/>
          </a:gra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2800" dirty="0" smtClean="0">
                <a:solidFill>
                  <a:schemeClr val="bg1"/>
                </a:solidFill>
                <a:latin typeface="+mj-lt"/>
                <a:ea typeface="HGP創英角ｺﾞｼｯｸUB" pitchFamily="50" charset="-128"/>
              </a:rPr>
              <a:t>LAN</a:t>
            </a:r>
            <a:endParaRPr lang="ja-JP" altLang="en-US" sz="2800" dirty="0">
              <a:solidFill>
                <a:schemeClr val="bg1"/>
              </a:solidFill>
              <a:latin typeface="+mj-lt"/>
              <a:ea typeface="HGP創英角ｺﾞｼｯｸUB" pitchFamily="50" charset="-128"/>
            </a:endParaRPr>
          </a:p>
        </p:txBody>
      </p:sp>
      <p:sp>
        <p:nvSpPr>
          <p:cNvPr id="214" name="角丸四角形吹き出し 213"/>
          <p:cNvSpPr/>
          <p:nvPr/>
        </p:nvSpPr>
        <p:spPr bwMode="auto">
          <a:xfrm>
            <a:off x="7719078" y="4672196"/>
            <a:ext cx="1258384" cy="477317"/>
          </a:xfrm>
          <a:prstGeom prst="wedgeRoundRectCallout">
            <a:avLst>
              <a:gd name="adj1" fmla="val -70538"/>
              <a:gd name="adj2" fmla="val 78868"/>
              <a:gd name="adj3" fmla="val 16667"/>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NAS</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7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rPr>
              <a:t>Network</a:t>
            </a:r>
            <a:r>
              <a:rPr lang="ja-JP" altLang="en-US" sz="700" dirty="0">
                <a:solidFill>
                  <a:schemeClr val="bg1"/>
                </a:solidFill>
                <a:latin typeface="Arial" pitchFamily="34" charset="0"/>
                <a:ea typeface="HGP創英角ｺﾞｼｯｸUB" pitchFamily="50" charset="-128"/>
                <a:cs typeface="Arial" pitchFamily="34" charset="0"/>
              </a:rPr>
              <a:t> </a:t>
            </a:r>
            <a:r>
              <a:rPr lang="en-US" altLang="ja-JP" sz="700" dirty="0" smtClean="0">
                <a:solidFill>
                  <a:schemeClr val="bg1"/>
                </a:solidFill>
                <a:latin typeface="Arial" pitchFamily="34" charset="0"/>
                <a:ea typeface="HGP創英角ｺﾞｼｯｸUB" pitchFamily="50" charset="-128"/>
                <a:cs typeface="Arial" pitchFamily="34" charset="0"/>
              </a:rPr>
              <a:t>Attached Storage</a:t>
            </a:r>
            <a:endParaRPr kumimoji="0" lang="ja-JP" altLang="en-US" sz="7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15" name="角丸四角形吹き出し 214"/>
          <p:cNvSpPr/>
          <p:nvPr/>
        </p:nvSpPr>
        <p:spPr bwMode="auto">
          <a:xfrm>
            <a:off x="7719078" y="2420600"/>
            <a:ext cx="1258384" cy="477317"/>
          </a:xfrm>
          <a:prstGeom prst="wedgeRoundRectCallout">
            <a:avLst>
              <a:gd name="adj1" fmla="val -66715"/>
              <a:gd name="adj2" fmla="val -7367"/>
              <a:gd name="adj3" fmla="val 16667"/>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SAN</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Storage Area</a:t>
            </a:r>
            <a:r>
              <a:rPr kumimoji="0" lang="en-US" altLang="ja-JP" sz="800" b="0" i="0" u="none" strike="noStrike" cap="none" normalizeH="0" dirty="0" smtClean="0">
                <a:ln>
                  <a:noFill/>
                </a:ln>
                <a:solidFill>
                  <a:schemeClr val="bg1"/>
                </a:solidFill>
                <a:effectLst/>
                <a:latin typeface="Arial" pitchFamily="34" charset="0"/>
                <a:ea typeface="HGP創英角ｺﾞｼｯｸUB" pitchFamily="50" charset="-128"/>
                <a:cs typeface="Arial" pitchFamily="34" charset="0"/>
              </a:rPr>
              <a:t> Network</a:t>
            </a:r>
            <a:endParaRPr kumimoji="0" lang="ja-JP" altLang="en-US" sz="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grpSp>
        <p:nvGrpSpPr>
          <p:cNvPr id="779298" name="Group 34"/>
          <p:cNvGrpSpPr>
            <a:grpSpLocks/>
          </p:cNvGrpSpPr>
          <p:nvPr/>
        </p:nvGrpSpPr>
        <p:grpSpPr bwMode="auto">
          <a:xfrm>
            <a:off x="5486400" y="3473113"/>
            <a:ext cx="609600" cy="685800"/>
            <a:chOff x="2592" y="2112"/>
            <a:chExt cx="1120" cy="1166"/>
          </a:xfrm>
        </p:grpSpPr>
        <p:sp>
          <p:nvSpPr>
            <p:cNvPr id="779299" name="AutoShape 35"/>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0" name="Freeform 36"/>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1" name="Freeform 37"/>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2" name="Freeform 38"/>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3" name="Freeform 39"/>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4" name="Freeform 40"/>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5" name="Freeform 41"/>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6" name="Freeform 42"/>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7" name="Freeform 43"/>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8" name="Freeform 44"/>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09" name="Freeform 45"/>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0" name="Freeform 46"/>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1" name="Freeform 47"/>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2" name="Freeform 48"/>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3" name="Freeform 49"/>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4" name="Freeform 50"/>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5" name="Freeform 51"/>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6" name="Freeform 52"/>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7" name="Freeform 53"/>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8" name="Freeform 54"/>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19" name="Rectangle 55"/>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0" name="Freeform 56"/>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1" name="Freeform 57"/>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2" name="Freeform 58"/>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3" name="Freeform 59"/>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4" name="Freeform 60"/>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5" name="Freeform 61"/>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6" name="Freeform 62"/>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7" name="Freeform 6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8" name="Freeform 64"/>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29" name="Freeform 65"/>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0" name="Freeform 66"/>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1" name="Freeform 67"/>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2" name="Freeform 68"/>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3" name="Freeform 69"/>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4" name="Freeform 70"/>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5" name="Freeform 71"/>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6" name="Freeform 72"/>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7" name="Freeform 73"/>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8" name="Freeform 74"/>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39" name="Freeform 75"/>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40" name="Freeform 76"/>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41" name="Freeform 77"/>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42" name="Freeform 78"/>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79343" name="Group 79"/>
          <p:cNvGrpSpPr>
            <a:grpSpLocks/>
          </p:cNvGrpSpPr>
          <p:nvPr/>
        </p:nvGrpSpPr>
        <p:grpSpPr bwMode="auto">
          <a:xfrm>
            <a:off x="6324600" y="3473113"/>
            <a:ext cx="609600" cy="685800"/>
            <a:chOff x="2592" y="2112"/>
            <a:chExt cx="1120" cy="1166"/>
          </a:xfrm>
        </p:grpSpPr>
        <p:sp>
          <p:nvSpPr>
            <p:cNvPr id="779344" name="AutoShape 80"/>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45" name="Freeform 81"/>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46" name="Freeform 82"/>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47" name="Freeform 83"/>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48" name="Freeform 84"/>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49" name="Freeform 85"/>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0" name="Freeform 86"/>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1" name="Freeform 87"/>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2" name="Freeform 88"/>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3" name="Freeform 89"/>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4" name="Freeform 90"/>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5" name="Freeform 91"/>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6" name="Freeform 92"/>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7" name="Freeform 93"/>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8" name="Freeform 94"/>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59" name="Freeform 95"/>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0" name="Freeform 96"/>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1" name="Freeform 97"/>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2" name="Freeform 98"/>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3" name="Freeform 99"/>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4" name="Rectangle 100"/>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5" name="Freeform 101"/>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6" name="Freeform 102"/>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7" name="Freeform 103"/>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8" name="Freeform 104"/>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69" name="Freeform 105"/>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0" name="Freeform 106"/>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1" name="Freeform 107"/>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2" name="Freeform 108"/>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3" name="Freeform 109"/>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4" name="Freeform 110"/>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5" name="Freeform 111"/>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6" name="Freeform 112"/>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7" name="Freeform 113"/>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8" name="Freeform 114"/>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79" name="Freeform 115"/>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80" name="Freeform 116"/>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81" name="Freeform 117"/>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82" name="Freeform 118"/>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83" name="Freeform 119"/>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84" name="Freeform 120"/>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85" name="Freeform 121"/>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86" name="Freeform 122"/>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87" name="Freeform 123"/>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779388" name="Group 124"/>
          <p:cNvGrpSpPr>
            <a:grpSpLocks/>
          </p:cNvGrpSpPr>
          <p:nvPr/>
        </p:nvGrpSpPr>
        <p:grpSpPr bwMode="auto">
          <a:xfrm>
            <a:off x="7162800" y="3473113"/>
            <a:ext cx="609600" cy="685800"/>
            <a:chOff x="2592" y="2112"/>
            <a:chExt cx="1120" cy="1166"/>
          </a:xfrm>
        </p:grpSpPr>
        <p:sp>
          <p:nvSpPr>
            <p:cNvPr id="779389" name="AutoShape 125"/>
            <p:cNvSpPr>
              <a:spLocks noChangeAspect="1" noChangeArrowheads="1" noTextEdit="1"/>
            </p:cNvSpPr>
            <p:nvPr/>
          </p:nvSpPr>
          <p:spPr bwMode="auto">
            <a:xfrm>
              <a:off x="2592" y="2112"/>
              <a:ext cx="1120"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0" name="Freeform 126"/>
            <p:cNvSpPr>
              <a:spLocks/>
            </p:cNvSpPr>
            <p:nvPr/>
          </p:nvSpPr>
          <p:spPr bwMode="auto">
            <a:xfrm>
              <a:off x="2938" y="2216"/>
              <a:ext cx="746" cy="966"/>
            </a:xfrm>
            <a:custGeom>
              <a:avLst/>
              <a:gdLst>
                <a:gd name="T0" fmla="*/ 352 w 746"/>
                <a:gd name="T1" fmla="*/ 0 h 966"/>
                <a:gd name="T2" fmla="*/ 352 w 746"/>
                <a:gd name="T3" fmla="*/ 0 h 966"/>
                <a:gd name="T4" fmla="*/ 352 w 746"/>
                <a:gd name="T5" fmla="*/ 0 h 966"/>
                <a:gd name="T6" fmla="*/ 352 w 746"/>
                <a:gd name="T7" fmla="*/ 0 h 966"/>
                <a:gd name="T8" fmla="*/ 338 w 746"/>
                <a:gd name="T9" fmla="*/ 2 h 966"/>
                <a:gd name="T10" fmla="*/ 18 w 746"/>
                <a:gd name="T11" fmla="*/ 20 h 966"/>
                <a:gd name="T12" fmla="*/ 18 w 746"/>
                <a:gd name="T13" fmla="*/ 20 h 966"/>
                <a:gd name="T14" fmla="*/ 12 w 746"/>
                <a:gd name="T15" fmla="*/ 22 h 966"/>
                <a:gd name="T16" fmla="*/ 6 w 746"/>
                <a:gd name="T17" fmla="*/ 26 h 966"/>
                <a:gd name="T18" fmla="*/ 2 w 746"/>
                <a:gd name="T19" fmla="*/ 32 h 966"/>
                <a:gd name="T20" fmla="*/ 0 w 746"/>
                <a:gd name="T21" fmla="*/ 40 h 966"/>
                <a:gd name="T22" fmla="*/ 0 w 746"/>
                <a:gd name="T23" fmla="*/ 892 h 966"/>
                <a:gd name="T24" fmla="*/ 0 w 746"/>
                <a:gd name="T25" fmla="*/ 892 h 966"/>
                <a:gd name="T26" fmla="*/ 0 w 746"/>
                <a:gd name="T27" fmla="*/ 892 h 966"/>
                <a:gd name="T28" fmla="*/ 0 w 746"/>
                <a:gd name="T29" fmla="*/ 900 h 966"/>
                <a:gd name="T30" fmla="*/ 4 w 746"/>
                <a:gd name="T31" fmla="*/ 908 h 966"/>
                <a:gd name="T32" fmla="*/ 10 w 746"/>
                <a:gd name="T33" fmla="*/ 916 h 966"/>
                <a:gd name="T34" fmla="*/ 20 w 746"/>
                <a:gd name="T35" fmla="*/ 924 h 966"/>
                <a:gd name="T36" fmla="*/ 20 w 746"/>
                <a:gd name="T37" fmla="*/ 924 h 966"/>
                <a:gd name="T38" fmla="*/ 42 w 746"/>
                <a:gd name="T39" fmla="*/ 930 h 966"/>
                <a:gd name="T40" fmla="*/ 68 w 746"/>
                <a:gd name="T41" fmla="*/ 936 h 966"/>
                <a:gd name="T42" fmla="*/ 102 w 746"/>
                <a:gd name="T43" fmla="*/ 944 h 966"/>
                <a:gd name="T44" fmla="*/ 148 w 746"/>
                <a:gd name="T45" fmla="*/ 950 h 966"/>
                <a:gd name="T46" fmla="*/ 204 w 746"/>
                <a:gd name="T47" fmla="*/ 958 h 966"/>
                <a:gd name="T48" fmla="*/ 272 w 746"/>
                <a:gd name="T49" fmla="*/ 964 h 966"/>
                <a:gd name="T50" fmla="*/ 352 w 746"/>
                <a:gd name="T51" fmla="*/ 966 h 966"/>
                <a:gd name="T52" fmla="*/ 352 w 746"/>
                <a:gd name="T53" fmla="*/ 966 h 966"/>
                <a:gd name="T54" fmla="*/ 366 w 746"/>
                <a:gd name="T55" fmla="*/ 966 h 966"/>
                <a:gd name="T56" fmla="*/ 378 w 746"/>
                <a:gd name="T57" fmla="*/ 964 h 966"/>
                <a:gd name="T58" fmla="*/ 388 w 746"/>
                <a:gd name="T59" fmla="*/ 958 h 966"/>
                <a:gd name="T60" fmla="*/ 386 w 746"/>
                <a:gd name="T61" fmla="*/ 960 h 966"/>
                <a:gd name="T62" fmla="*/ 734 w 746"/>
                <a:gd name="T63" fmla="*/ 808 h 966"/>
                <a:gd name="T64" fmla="*/ 734 w 746"/>
                <a:gd name="T65" fmla="*/ 808 h 966"/>
                <a:gd name="T66" fmla="*/ 740 w 746"/>
                <a:gd name="T67" fmla="*/ 806 h 966"/>
                <a:gd name="T68" fmla="*/ 742 w 746"/>
                <a:gd name="T69" fmla="*/ 800 h 966"/>
                <a:gd name="T70" fmla="*/ 746 w 746"/>
                <a:gd name="T71" fmla="*/ 796 h 966"/>
                <a:gd name="T72" fmla="*/ 746 w 746"/>
                <a:gd name="T73" fmla="*/ 790 h 966"/>
                <a:gd name="T74" fmla="*/ 746 w 746"/>
                <a:gd name="T75" fmla="*/ 76 h 966"/>
                <a:gd name="T76" fmla="*/ 746 w 746"/>
                <a:gd name="T77" fmla="*/ 76 h 966"/>
                <a:gd name="T78" fmla="*/ 744 w 746"/>
                <a:gd name="T79" fmla="*/ 68 h 966"/>
                <a:gd name="T80" fmla="*/ 742 w 746"/>
                <a:gd name="T81" fmla="*/ 62 h 966"/>
                <a:gd name="T82" fmla="*/ 736 w 746"/>
                <a:gd name="T83" fmla="*/ 58 h 966"/>
                <a:gd name="T84" fmla="*/ 730 w 746"/>
                <a:gd name="T85" fmla="*/ 56 h 966"/>
                <a:gd name="T86" fmla="*/ 380 w 746"/>
                <a:gd name="T87" fmla="*/ 2 h 966"/>
                <a:gd name="T88" fmla="*/ 380 w 746"/>
                <a:gd name="T89" fmla="*/ 2 h 966"/>
                <a:gd name="T90" fmla="*/ 362 w 746"/>
                <a:gd name="T91" fmla="*/ 0 h 966"/>
                <a:gd name="T92" fmla="*/ 352 w 746"/>
                <a:gd name="T93" fmla="*/ 0 h 966"/>
                <a:gd name="T94" fmla="*/ 352 w 746"/>
                <a:gd name="T95"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1" name="Freeform 127"/>
            <p:cNvSpPr>
              <a:spLocks/>
            </p:cNvSpPr>
            <p:nvPr/>
          </p:nvSpPr>
          <p:spPr bwMode="auto">
            <a:xfrm>
              <a:off x="2962" y="2238"/>
              <a:ext cx="338" cy="920"/>
            </a:xfrm>
            <a:custGeom>
              <a:avLst/>
              <a:gdLst>
                <a:gd name="T0" fmla="*/ 0 w 338"/>
                <a:gd name="T1" fmla="*/ 20 h 920"/>
                <a:gd name="T2" fmla="*/ 0 w 338"/>
                <a:gd name="T3" fmla="*/ 20 h 920"/>
                <a:gd name="T4" fmla="*/ 0 w 338"/>
                <a:gd name="T5" fmla="*/ 872 h 920"/>
                <a:gd name="T6" fmla="*/ 0 w 338"/>
                <a:gd name="T7" fmla="*/ 872 h 920"/>
                <a:gd name="T8" fmla="*/ 0 w 338"/>
                <a:gd name="T9" fmla="*/ 876 h 920"/>
                <a:gd name="T10" fmla="*/ 2 w 338"/>
                <a:gd name="T11" fmla="*/ 878 h 920"/>
                <a:gd name="T12" fmla="*/ 4 w 338"/>
                <a:gd name="T13" fmla="*/ 878 h 920"/>
                <a:gd name="T14" fmla="*/ 4 w 338"/>
                <a:gd name="T15" fmla="*/ 878 h 920"/>
                <a:gd name="T16" fmla="*/ 34 w 338"/>
                <a:gd name="T17" fmla="*/ 888 h 920"/>
                <a:gd name="T18" fmla="*/ 60 w 338"/>
                <a:gd name="T19" fmla="*/ 894 h 920"/>
                <a:gd name="T20" fmla="*/ 92 w 338"/>
                <a:gd name="T21" fmla="*/ 900 h 920"/>
                <a:gd name="T22" fmla="*/ 136 w 338"/>
                <a:gd name="T23" fmla="*/ 906 h 920"/>
                <a:gd name="T24" fmla="*/ 188 w 338"/>
                <a:gd name="T25" fmla="*/ 912 h 920"/>
                <a:gd name="T26" fmla="*/ 254 w 338"/>
                <a:gd name="T27" fmla="*/ 916 h 920"/>
                <a:gd name="T28" fmla="*/ 330 w 338"/>
                <a:gd name="T29" fmla="*/ 920 h 920"/>
                <a:gd name="T30" fmla="*/ 330 w 338"/>
                <a:gd name="T31" fmla="*/ 920 h 920"/>
                <a:gd name="T32" fmla="*/ 338 w 338"/>
                <a:gd name="T33" fmla="*/ 920 h 920"/>
                <a:gd name="T34" fmla="*/ 338 w 338"/>
                <a:gd name="T35" fmla="*/ 0 h 920"/>
                <a:gd name="T36" fmla="*/ 338 w 338"/>
                <a:gd name="T37" fmla="*/ 0 h 920"/>
                <a:gd name="T38" fmla="*/ 330 w 338"/>
                <a:gd name="T39" fmla="*/ 0 h 920"/>
                <a:gd name="T40" fmla="*/ 330 w 338"/>
                <a:gd name="T41" fmla="*/ 0 h 920"/>
                <a:gd name="T42" fmla="*/ 0 w 338"/>
                <a:gd name="T43" fmla="*/ 20 h 920"/>
                <a:gd name="T44" fmla="*/ 0 w 338"/>
                <a:gd name="T45" fmla="*/ 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2" name="Freeform 128"/>
            <p:cNvSpPr>
              <a:spLocks/>
            </p:cNvSpPr>
            <p:nvPr/>
          </p:nvSpPr>
          <p:spPr bwMode="auto">
            <a:xfrm>
              <a:off x="2970" y="2240"/>
              <a:ext cx="328" cy="906"/>
            </a:xfrm>
            <a:custGeom>
              <a:avLst/>
              <a:gdLst>
                <a:gd name="T0" fmla="*/ 0 w 328"/>
                <a:gd name="T1" fmla="*/ 20 h 906"/>
                <a:gd name="T2" fmla="*/ 0 w 328"/>
                <a:gd name="T3" fmla="*/ 20 h 906"/>
                <a:gd name="T4" fmla="*/ 0 w 328"/>
                <a:gd name="T5" fmla="*/ 858 h 906"/>
                <a:gd name="T6" fmla="*/ 0 w 328"/>
                <a:gd name="T7" fmla="*/ 858 h 906"/>
                <a:gd name="T8" fmla="*/ 0 w 328"/>
                <a:gd name="T9" fmla="*/ 862 h 906"/>
                <a:gd name="T10" fmla="*/ 2 w 328"/>
                <a:gd name="T11" fmla="*/ 864 h 906"/>
                <a:gd name="T12" fmla="*/ 4 w 328"/>
                <a:gd name="T13" fmla="*/ 864 h 906"/>
                <a:gd name="T14" fmla="*/ 4 w 328"/>
                <a:gd name="T15" fmla="*/ 864 h 906"/>
                <a:gd name="T16" fmla="*/ 32 w 328"/>
                <a:gd name="T17" fmla="*/ 874 h 906"/>
                <a:gd name="T18" fmla="*/ 58 w 328"/>
                <a:gd name="T19" fmla="*/ 878 h 906"/>
                <a:gd name="T20" fmla="*/ 90 w 328"/>
                <a:gd name="T21" fmla="*/ 884 h 906"/>
                <a:gd name="T22" fmla="*/ 132 w 328"/>
                <a:gd name="T23" fmla="*/ 890 h 906"/>
                <a:gd name="T24" fmla="*/ 184 w 328"/>
                <a:gd name="T25" fmla="*/ 896 h 906"/>
                <a:gd name="T26" fmla="*/ 246 w 328"/>
                <a:gd name="T27" fmla="*/ 902 h 906"/>
                <a:gd name="T28" fmla="*/ 320 w 328"/>
                <a:gd name="T29" fmla="*/ 906 h 906"/>
                <a:gd name="T30" fmla="*/ 320 w 328"/>
                <a:gd name="T31" fmla="*/ 906 h 906"/>
                <a:gd name="T32" fmla="*/ 328 w 328"/>
                <a:gd name="T33" fmla="*/ 906 h 906"/>
                <a:gd name="T34" fmla="*/ 328 w 328"/>
                <a:gd name="T35" fmla="*/ 0 h 906"/>
                <a:gd name="T36" fmla="*/ 328 w 328"/>
                <a:gd name="T37" fmla="*/ 0 h 906"/>
                <a:gd name="T38" fmla="*/ 0 w 328"/>
                <a:gd name="T39" fmla="*/ 20 h 906"/>
                <a:gd name="T40" fmla="*/ 0 w 328"/>
                <a:gd name="T41" fmla="*/ 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3" name="Freeform 129"/>
            <p:cNvSpPr>
              <a:spLocks/>
            </p:cNvSpPr>
            <p:nvPr/>
          </p:nvSpPr>
          <p:spPr bwMode="auto">
            <a:xfrm>
              <a:off x="3346" y="2244"/>
              <a:ext cx="312" cy="896"/>
            </a:xfrm>
            <a:custGeom>
              <a:avLst/>
              <a:gdLst>
                <a:gd name="T0" fmla="*/ 0 w 312"/>
                <a:gd name="T1" fmla="*/ 0 h 896"/>
                <a:gd name="T2" fmla="*/ 0 w 312"/>
                <a:gd name="T3" fmla="*/ 896 h 896"/>
                <a:gd name="T4" fmla="*/ 0 w 312"/>
                <a:gd name="T5" fmla="*/ 896 h 896"/>
                <a:gd name="T6" fmla="*/ 312 w 312"/>
                <a:gd name="T7" fmla="*/ 758 h 896"/>
                <a:gd name="T8" fmla="*/ 312 w 312"/>
                <a:gd name="T9" fmla="*/ 758 h 896"/>
                <a:gd name="T10" fmla="*/ 312 w 312"/>
                <a:gd name="T11" fmla="*/ 48 h 896"/>
                <a:gd name="T12" fmla="*/ 312 w 312"/>
                <a:gd name="T13" fmla="*/ 48 h 896"/>
                <a:gd name="T14" fmla="*/ 0 w 312"/>
                <a:gd name="T15" fmla="*/ 0 h 896"/>
                <a:gd name="T16" fmla="*/ 0 w 312"/>
                <a:gd name="T17" fmla="*/ 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4" name="Freeform 130"/>
            <p:cNvSpPr>
              <a:spLocks/>
            </p:cNvSpPr>
            <p:nvPr/>
          </p:nvSpPr>
          <p:spPr bwMode="auto">
            <a:xfrm>
              <a:off x="3346" y="2284"/>
              <a:ext cx="312" cy="856"/>
            </a:xfrm>
            <a:custGeom>
              <a:avLst/>
              <a:gdLst>
                <a:gd name="T0" fmla="*/ 256 w 312"/>
                <a:gd name="T1" fmla="*/ 0 h 856"/>
                <a:gd name="T2" fmla="*/ 256 w 312"/>
                <a:gd name="T3" fmla="*/ 0 h 856"/>
                <a:gd name="T4" fmla="*/ 312 w 312"/>
                <a:gd name="T5" fmla="*/ 8 h 856"/>
                <a:gd name="T6" fmla="*/ 312 w 312"/>
                <a:gd name="T7" fmla="*/ 8 h 856"/>
                <a:gd name="T8" fmla="*/ 312 w 312"/>
                <a:gd name="T9" fmla="*/ 718 h 856"/>
                <a:gd name="T10" fmla="*/ 312 w 312"/>
                <a:gd name="T11" fmla="*/ 718 h 856"/>
                <a:gd name="T12" fmla="*/ 0 w 312"/>
                <a:gd name="T13" fmla="*/ 856 h 856"/>
                <a:gd name="T14" fmla="*/ 0 w 312"/>
                <a:gd name="T15" fmla="*/ 544 h 856"/>
                <a:gd name="T16" fmla="*/ 0 w 312"/>
                <a:gd name="T17" fmla="*/ 544 h 856"/>
                <a:gd name="T18" fmla="*/ 8 w 312"/>
                <a:gd name="T19" fmla="*/ 520 h 856"/>
                <a:gd name="T20" fmla="*/ 16 w 312"/>
                <a:gd name="T21" fmla="*/ 496 h 856"/>
                <a:gd name="T22" fmla="*/ 24 w 312"/>
                <a:gd name="T23" fmla="*/ 476 h 856"/>
                <a:gd name="T24" fmla="*/ 34 w 312"/>
                <a:gd name="T25" fmla="*/ 456 h 856"/>
                <a:gd name="T26" fmla="*/ 54 w 312"/>
                <a:gd name="T27" fmla="*/ 422 h 856"/>
                <a:gd name="T28" fmla="*/ 76 w 312"/>
                <a:gd name="T29" fmla="*/ 392 h 856"/>
                <a:gd name="T30" fmla="*/ 100 w 312"/>
                <a:gd name="T31" fmla="*/ 364 h 856"/>
                <a:gd name="T32" fmla="*/ 124 w 312"/>
                <a:gd name="T33" fmla="*/ 340 h 856"/>
                <a:gd name="T34" fmla="*/ 170 w 312"/>
                <a:gd name="T35" fmla="*/ 296 h 856"/>
                <a:gd name="T36" fmla="*/ 192 w 312"/>
                <a:gd name="T37" fmla="*/ 272 h 856"/>
                <a:gd name="T38" fmla="*/ 212 w 312"/>
                <a:gd name="T39" fmla="*/ 248 h 856"/>
                <a:gd name="T40" fmla="*/ 230 w 312"/>
                <a:gd name="T41" fmla="*/ 220 h 856"/>
                <a:gd name="T42" fmla="*/ 236 w 312"/>
                <a:gd name="T43" fmla="*/ 204 h 856"/>
                <a:gd name="T44" fmla="*/ 244 w 312"/>
                <a:gd name="T45" fmla="*/ 188 h 856"/>
                <a:gd name="T46" fmla="*/ 248 w 312"/>
                <a:gd name="T47" fmla="*/ 170 h 856"/>
                <a:gd name="T48" fmla="*/ 254 w 312"/>
                <a:gd name="T49" fmla="*/ 152 h 856"/>
                <a:gd name="T50" fmla="*/ 258 w 312"/>
                <a:gd name="T51" fmla="*/ 130 h 856"/>
                <a:gd name="T52" fmla="*/ 260 w 312"/>
                <a:gd name="T53" fmla="*/ 108 h 856"/>
                <a:gd name="T54" fmla="*/ 260 w 312"/>
                <a:gd name="T55" fmla="*/ 84 h 856"/>
                <a:gd name="T56" fmla="*/ 260 w 312"/>
                <a:gd name="T57" fmla="*/ 58 h 856"/>
                <a:gd name="T58" fmla="*/ 258 w 312"/>
                <a:gd name="T59" fmla="*/ 30 h 856"/>
                <a:gd name="T60" fmla="*/ 256 w 312"/>
                <a:gd name="T61" fmla="*/ 0 h 856"/>
                <a:gd name="T62" fmla="*/ 256 w 312"/>
                <a:gd name="T6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5" name="Freeform 131"/>
            <p:cNvSpPr>
              <a:spLocks/>
            </p:cNvSpPr>
            <p:nvPr/>
          </p:nvSpPr>
          <p:spPr bwMode="auto">
            <a:xfrm>
              <a:off x="3292" y="2238"/>
              <a:ext cx="42" cy="920"/>
            </a:xfrm>
            <a:custGeom>
              <a:avLst/>
              <a:gdLst>
                <a:gd name="T0" fmla="*/ 0 w 42"/>
                <a:gd name="T1" fmla="*/ 0 h 920"/>
                <a:gd name="T2" fmla="*/ 0 w 42"/>
                <a:gd name="T3" fmla="*/ 920 h 920"/>
                <a:gd name="T4" fmla="*/ 0 w 42"/>
                <a:gd name="T5" fmla="*/ 920 h 920"/>
                <a:gd name="T6" fmla="*/ 12 w 42"/>
                <a:gd name="T7" fmla="*/ 918 h 920"/>
                <a:gd name="T8" fmla="*/ 12 w 42"/>
                <a:gd name="T9" fmla="*/ 918 h 920"/>
                <a:gd name="T10" fmla="*/ 22 w 42"/>
                <a:gd name="T11" fmla="*/ 918 h 920"/>
                <a:gd name="T12" fmla="*/ 30 w 42"/>
                <a:gd name="T13" fmla="*/ 914 h 920"/>
                <a:gd name="T14" fmla="*/ 42 w 42"/>
                <a:gd name="T15" fmla="*/ 906 h 920"/>
                <a:gd name="T16" fmla="*/ 42 w 42"/>
                <a:gd name="T17" fmla="*/ 10 h 920"/>
                <a:gd name="T18" fmla="*/ 42 w 42"/>
                <a:gd name="T19" fmla="*/ 10 h 920"/>
                <a:gd name="T20" fmla="*/ 30 w 42"/>
                <a:gd name="T21" fmla="*/ 4 h 920"/>
                <a:gd name="T22" fmla="*/ 22 w 42"/>
                <a:gd name="T23" fmla="*/ 2 h 920"/>
                <a:gd name="T24" fmla="*/ 12 w 42"/>
                <a:gd name="T25" fmla="*/ 0 h 920"/>
                <a:gd name="T26" fmla="*/ 12 w 42"/>
                <a:gd name="T27" fmla="*/ 0 h 920"/>
                <a:gd name="T28" fmla="*/ 0 w 42"/>
                <a:gd name="T29" fmla="*/ 0 h 920"/>
                <a:gd name="T30" fmla="*/ 0 w 42"/>
                <a:gd name="T3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6" name="Freeform 132"/>
            <p:cNvSpPr>
              <a:spLocks/>
            </p:cNvSpPr>
            <p:nvPr/>
          </p:nvSpPr>
          <p:spPr bwMode="auto">
            <a:xfrm>
              <a:off x="3040" y="2496"/>
              <a:ext cx="32" cy="120"/>
            </a:xfrm>
            <a:custGeom>
              <a:avLst/>
              <a:gdLst>
                <a:gd name="T0" fmla="*/ 32 w 32"/>
                <a:gd name="T1" fmla="*/ 0 h 120"/>
                <a:gd name="T2" fmla="*/ 32 w 32"/>
                <a:gd name="T3" fmla="*/ 0 h 120"/>
                <a:gd name="T4" fmla="*/ 0 w 32"/>
                <a:gd name="T5" fmla="*/ 0 h 120"/>
                <a:gd name="T6" fmla="*/ 0 w 32"/>
                <a:gd name="T7" fmla="*/ 0 h 120"/>
                <a:gd name="T8" fmla="*/ 0 w 32"/>
                <a:gd name="T9" fmla="*/ 120 h 120"/>
                <a:gd name="T10" fmla="*/ 32 w 32"/>
                <a:gd name="T11" fmla="*/ 62 h 120"/>
                <a:gd name="T12" fmla="*/ 32 w 32"/>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7" name="Freeform 133"/>
            <p:cNvSpPr>
              <a:spLocks/>
            </p:cNvSpPr>
            <p:nvPr/>
          </p:nvSpPr>
          <p:spPr bwMode="auto">
            <a:xfrm>
              <a:off x="3044" y="2502"/>
              <a:ext cx="30" cy="112"/>
            </a:xfrm>
            <a:custGeom>
              <a:avLst/>
              <a:gdLst>
                <a:gd name="T0" fmla="*/ 30 w 30"/>
                <a:gd name="T1" fmla="*/ 0 h 112"/>
                <a:gd name="T2" fmla="*/ 30 w 30"/>
                <a:gd name="T3" fmla="*/ 0 h 112"/>
                <a:gd name="T4" fmla="*/ 0 w 30"/>
                <a:gd name="T5" fmla="*/ 0 h 112"/>
                <a:gd name="T6" fmla="*/ 0 w 30"/>
                <a:gd name="T7" fmla="*/ 0 h 112"/>
                <a:gd name="T8" fmla="*/ 0 w 30"/>
                <a:gd name="T9" fmla="*/ 112 h 112"/>
                <a:gd name="T10" fmla="*/ 30 w 30"/>
                <a:gd name="T11" fmla="*/ 58 h 112"/>
                <a:gd name="T12" fmla="*/ 30 w 30"/>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8" name="Freeform 134"/>
            <p:cNvSpPr>
              <a:spLocks/>
            </p:cNvSpPr>
            <p:nvPr/>
          </p:nvSpPr>
          <p:spPr bwMode="auto">
            <a:xfrm>
              <a:off x="3078" y="2496"/>
              <a:ext cx="188" cy="62"/>
            </a:xfrm>
            <a:custGeom>
              <a:avLst/>
              <a:gdLst>
                <a:gd name="T0" fmla="*/ 0 w 188"/>
                <a:gd name="T1" fmla="*/ 0 h 62"/>
                <a:gd name="T2" fmla="*/ 0 w 188"/>
                <a:gd name="T3" fmla="*/ 0 h 62"/>
                <a:gd name="T4" fmla="*/ 0 w 188"/>
                <a:gd name="T5" fmla="*/ 60 h 62"/>
                <a:gd name="T6" fmla="*/ 0 w 188"/>
                <a:gd name="T7" fmla="*/ 60 h 62"/>
                <a:gd name="T8" fmla="*/ 188 w 188"/>
                <a:gd name="T9" fmla="*/ 62 h 62"/>
                <a:gd name="T10" fmla="*/ 188 w 188"/>
                <a:gd name="T11" fmla="*/ 62 h 62"/>
                <a:gd name="T12" fmla="*/ 188 w 188"/>
                <a:gd name="T13" fmla="*/ 0 h 62"/>
                <a:gd name="T14" fmla="*/ 188 w 188"/>
                <a:gd name="T15" fmla="*/ 0 h 62"/>
                <a:gd name="T16" fmla="*/ 0 w 188"/>
                <a:gd name="T17" fmla="*/ 0 h 62"/>
                <a:gd name="T18" fmla="*/ 0 w 188"/>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399" name="Freeform 135"/>
            <p:cNvSpPr>
              <a:spLocks/>
            </p:cNvSpPr>
            <p:nvPr/>
          </p:nvSpPr>
          <p:spPr bwMode="auto">
            <a:xfrm>
              <a:off x="3084" y="2504"/>
              <a:ext cx="182" cy="56"/>
            </a:xfrm>
            <a:custGeom>
              <a:avLst/>
              <a:gdLst>
                <a:gd name="T0" fmla="*/ 0 w 182"/>
                <a:gd name="T1" fmla="*/ 0 h 56"/>
                <a:gd name="T2" fmla="*/ 0 w 182"/>
                <a:gd name="T3" fmla="*/ 0 h 56"/>
                <a:gd name="T4" fmla="*/ 0 w 182"/>
                <a:gd name="T5" fmla="*/ 54 h 56"/>
                <a:gd name="T6" fmla="*/ 0 w 182"/>
                <a:gd name="T7" fmla="*/ 54 h 56"/>
                <a:gd name="T8" fmla="*/ 182 w 182"/>
                <a:gd name="T9" fmla="*/ 56 h 56"/>
                <a:gd name="T10" fmla="*/ 182 w 182"/>
                <a:gd name="T11" fmla="*/ 56 h 56"/>
                <a:gd name="T12" fmla="*/ 182 w 182"/>
                <a:gd name="T13" fmla="*/ 0 h 56"/>
                <a:gd name="T14" fmla="*/ 182 w 182"/>
                <a:gd name="T15" fmla="*/ 0 h 56"/>
                <a:gd name="T16" fmla="*/ 0 w 182"/>
                <a:gd name="T17" fmla="*/ 0 h 56"/>
                <a:gd name="T18" fmla="*/ 0 w 182"/>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0" name="Freeform 136"/>
            <p:cNvSpPr>
              <a:spLocks/>
            </p:cNvSpPr>
            <p:nvPr/>
          </p:nvSpPr>
          <p:spPr bwMode="auto">
            <a:xfrm>
              <a:off x="3040" y="2562"/>
              <a:ext cx="226" cy="70"/>
            </a:xfrm>
            <a:custGeom>
              <a:avLst/>
              <a:gdLst>
                <a:gd name="T0" fmla="*/ 0 w 226"/>
                <a:gd name="T1" fmla="*/ 64 h 70"/>
                <a:gd name="T2" fmla="*/ 0 w 226"/>
                <a:gd name="T3" fmla="*/ 64 h 70"/>
                <a:gd name="T4" fmla="*/ 226 w 226"/>
                <a:gd name="T5" fmla="*/ 70 h 70"/>
                <a:gd name="T6" fmla="*/ 226 w 226"/>
                <a:gd name="T7" fmla="*/ 70 h 70"/>
                <a:gd name="T8" fmla="*/ 226 w 226"/>
                <a:gd name="T9" fmla="*/ 2 h 70"/>
                <a:gd name="T10" fmla="*/ 36 w 226"/>
                <a:gd name="T11" fmla="*/ 0 h 70"/>
                <a:gd name="T12" fmla="*/ 0 w 226"/>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1" name="Freeform 137"/>
            <p:cNvSpPr>
              <a:spLocks/>
            </p:cNvSpPr>
            <p:nvPr/>
          </p:nvSpPr>
          <p:spPr bwMode="auto">
            <a:xfrm>
              <a:off x="2986" y="2268"/>
              <a:ext cx="282" cy="202"/>
            </a:xfrm>
            <a:custGeom>
              <a:avLst/>
              <a:gdLst>
                <a:gd name="T0" fmla="*/ 282 w 282"/>
                <a:gd name="T1" fmla="*/ 202 h 202"/>
                <a:gd name="T2" fmla="*/ 0 w 282"/>
                <a:gd name="T3" fmla="*/ 202 h 202"/>
                <a:gd name="T4" fmla="*/ 0 w 282"/>
                <a:gd name="T5" fmla="*/ 16 h 202"/>
                <a:gd name="T6" fmla="*/ 282 w 282"/>
                <a:gd name="T7" fmla="*/ 0 h 202"/>
                <a:gd name="T8" fmla="*/ 282 w 282"/>
                <a:gd name="T9" fmla="*/ 202 h 202"/>
              </a:gdLst>
              <a:ahLst/>
              <a:cxnLst>
                <a:cxn ang="0">
                  <a:pos x="T0" y="T1"/>
                </a:cxn>
                <a:cxn ang="0">
                  <a:pos x="T2" y="T3"/>
                </a:cxn>
                <a:cxn ang="0">
                  <a:pos x="T4" y="T5"/>
                </a:cxn>
                <a:cxn ang="0">
                  <a:pos x="T6" y="T7"/>
                </a:cxn>
                <a:cxn ang="0">
                  <a:pos x="T8" y="T9"/>
                </a:cxn>
              </a:cxnLst>
              <a:rect l="0" t="0" r="r" b="b"/>
              <a:pathLst>
                <a:path w="282" h="202">
                  <a:moveTo>
                    <a:pt x="282" y="202"/>
                  </a:moveTo>
                  <a:lnTo>
                    <a:pt x="0" y="202"/>
                  </a:lnTo>
                  <a:lnTo>
                    <a:pt x="0" y="16"/>
                  </a:lnTo>
                  <a:lnTo>
                    <a:pt x="282" y="0"/>
                  </a:lnTo>
                  <a:lnTo>
                    <a:pt x="282" y="202"/>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2" name="Freeform 138"/>
            <p:cNvSpPr>
              <a:spLocks/>
            </p:cNvSpPr>
            <p:nvPr/>
          </p:nvSpPr>
          <p:spPr bwMode="auto">
            <a:xfrm>
              <a:off x="2994" y="2278"/>
              <a:ext cx="274" cy="182"/>
            </a:xfrm>
            <a:custGeom>
              <a:avLst/>
              <a:gdLst>
                <a:gd name="T0" fmla="*/ 274 w 274"/>
                <a:gd name="T1" fmla="*/ 182 h 182"/>
                <a:gd name="T2" fmla="*/ 0 w 274"/>
                <a:gd name="T3" fmla="*/ 182 h 182"/>
                <a:gd name="T4" fmla="*/ 0 w 274"/>
                <a:gd name="T5" fmla="*/ 12 h 182"/>
                <a:gd name="T6" fmla="*/ 274 w 274"/>
                <a:gd name="T7" fmla="*/ 0 h 182"/>
                <a:gd name="T8" fmla="*/ 274 w 274"/>
                <a:gd name="T9" fmla="*/ 182 h 182"/>
              </a:gdLst>
              <a:ahLst/>
              <a:cxnLst>
                <a:cxn ang="0">
                  <a:pos x="T0" y="T1"/>
                </a:cxn>
                <a:cxn ang="0">
                  <a:pos x="T2" y="T3"/>
                </a:cxn>
                <a:cxn ang="0">
                  <a:pos x="T4" y="T5"/>
                </a:cxn>
                <a:cxn ang="0">
                  <a:pos x="T6" y="T7"/>
                </a:cxn>
                <a:cxn ang="0">
                  <a:pos x="T8" y="T9"/>
                </a:cxn>
              </a:cxnLst>
              <a:rect l="0" t="0" r="r" b="b"/>
              <a:pathLst>
                <a:path w="274" h="182">
                  <a:moveTo>
                    <a:pt x="274" y="182"/>
                  </a:moveTo>
                  <a:lnTo>
                    <a:pt x="0" y="182"/>
                  </a:lnTo>
                  <a:lnTo>
                    <a:pt x="0" y="12"/>
                  </a:lnTo>
                  <a:lnTo>
                    <a:pt x="274" y="0"/>
                  </a:lnTo>
                  <a:lnTo>
                    <a:pt x="274" y="1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3" name="Freeform 139"/>
            <p:cNvSpPr>
              <a:spLocks/>
            </p:cNvSpPr>
            <p:nvPr/>
          </p:nvSpPr>
          <p:spPr bwMode="auto">
            <a:xfrm>
              <a:off x="2976" y="2492"/>
              <a:ext cx="48" cy="48"/>
            </a:xfrm>
            <a:custGeom>
              <a:avLst/>
              <a:gdLst>
                <a:gd name="T0" fmla="*/ 48 w 48"/>
                <a:gd name="T1" fmla="*/ 24 h 48"/>
                <a:gd name="T2" fmla="*/ 48 w 48"/>
                <a:gd name="T3" fmla="*/ 24 h 48"/>
                <a:gd name="T4" fmla="*/ 46 w 48"/>
                <a:gd name="T5" fmla="*/ 14 h 48"/>
                <a:gd name="T6" fmla="*/ 40 w 48"/>
                <a:gd name="T7" fmla="*/ 6 h 48"/>
                <a:gd name="T8" fmla="*/ 34 w 48"/>
                <a:gd name="T9" fmla="*/ 2 h 48"/>
                <a:gd name="T10" fmla="*/ 24 w 48"/>
                <a:gd name="T11" fmla="*/ 0 h 48"/>
                <a:gd name="T12" fmla="*/ 24 w 48"/>
                <a:gd name="T13" fmla="*/ 0 h 48"/>
                <a:gd name="T14" fmla="*/ 16 w 48"/>
                <a:gd name="T15" fmla="*/ 2 h 48"/>
                <a:gd name="T16" fmla="*/ 8 w 48"/>
                <a:gd name="T17" fmla="*/ 6 h 48"/>
                <a:gd name="T18" fmla="*/ 2 w 48"/>
                <a:gd name="T19" fmla="*/ 14 h 48"/>
                <a:gd name="T20" fmla="*/ 0 w 48"/>
                <a:gd name="T21" fmla="*/ 24 h 48"/>
                <a:gd name="T22" fmla="*/ 0 w 48"/>
                <a:gd name="T23" fmla="*/ 24 h 48"/>
                <a:gd name="T24" fmla="*/ 2 w 48"/>
                <a:gd name="T25" fmla="*/ 34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4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4" name="Freeform 140"/>
            <p:cNvSpPr>
              <a:spLocks/>
            </p:cNvSpPr>
            <p:nvPr/>
          </p:nvSpPr>
          <p:spPr bwMode="auto">
            <a:xfrm>
              <a:off x="2984" y="2500"/>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8 h 32"/>
                <a:gd name="T28" fmla="*/ 10 w 32"/>
                <a:gd name="T29" fmla="*/ 30 h 32"/>
                <a:gd name="T30" fmla="*/ 16 w 32"/>
                <a:gd name="T31" fmla="*/ 32 h 32"/>
                <a:gd name="T32" fmla="*/ 16 w 32"/>
                <a:gd name="T33" fmla="*/ 32 h 32"/>
                <a:gd name="T34" fmla="*/ 22 w 32"/>
                <a:gd name="T35" fmla="*/ 30 h 32"/>
                <a:gd name="T36" fmla="*/ 28 w 32"/>
                <a:gd name="T37" fmla="*/ 28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5" name="Freeform 141"/>
            <p:cNvSpPr>
              <a:spLocks/>
            </p:cNvSpPr>
            <p:nvPr/>
          </p:nvSpPr>
          <p:spPr bwMode="auto">
            <a:xfrm>
              <a:off x="2976" y="2550"/>
              <a:ext cx="48" cy="48"/>
            </a:xfrm>
            <a:custGeom>
              <a:avLst/>
              <a:gdLst>
                <a:gd name="T0" fmla="*/ 48 w 48"/>
                <a:gd name="T1" fmla="*/ 24 h 48"/>
                <a:gd name="T2" fmla="*/ 48 w 48"/>
                <a:gd name="T3" fmla="*/ 24 h 48"/>
                <a:gd name="T4" fmla="*/ 46 w 48"/>
                <a:gd name="T5" fmla="*/ 14 h 48"/>
                <a:gd name="T6" fmla="*/ 40 w 48"/>
                <a:gd name="T7" fmla="*/ 6 h 48"/>
                <a:gd name="T8" fmla="*/ 34 w 48"/>
                <a:gd name="T9" fmla="*/ 0 h 48"/>
                <a:gd name="T10" fmla="*/ 24 w 48"/>
                <a:gd name="T11" fmla="*/ 0 h 48"/>
                <a:gd name="T12" fmla="*/ 24 w 48"/>
                <a:gd name="T13" fmla="*/ 0 h 48"/>
                <a:gd name="T14" fmla="*/ 16 w 48"/>
                <a:gd name="T15" fmla="*/ 0 h 48"/>
                <a:gd name="T16" fmla="*/ 8 w 48"/>
                <a:gd name="T17" fmla="*/ 6 h 48"/>
                <a:gd name="T18" fmla="*/ 2 w 48"/>
                <a:gd name="T19" fmla="*/ 14 h 48"/>
                <a:gd name="T20" fmla="*/ 0 w 48"/>
                <a:gd name="T21" fmla="*/ 24 h 48"/>
                <a:gd name="T22" fmla="*/ 0 w 48"/>
                <a:gd name="T23" fmla="*/ 24 h 48"/>
                <a:gd name="T24" fmla="*/ 2 w 48"/>
                <a:gd name="T25" fmla="*/ 32 h 48"/>
                <a:gd name="T26" fmla="*/ 8 w 48"/>
                <a:gd name="T27" fmla="*/ 40 h 48"/>
                <a:gd name="T28" fmla="*/ 16 w 48"/>
                <a:gd name="T29" fmla="*/ 46 h 48"/>
                <a:gd name="T30" fmla="*/ 24 w 48"/>
                <a:gd name="T31" fmla="*/ 48 h 48"/>
                <a:gd name="T32" fmla="*/ 24 w 48"/>
                <a:gd name="T33" fmla="*/ 48 h 48"/>
                <a:gd name="T34" fmla="*/ 34 w 48"/>
                <a:gd name="T35" fmla="*/ 46 h 48"/>
                <a:gd name="T36" fmla="*/ 40 w 48"/>
                <a:gd name="T37" fmla="*/ 40 h 48"/>
                <a:gd name="T38" fmla="*/ 46 w 48"/>
                <a:gd name="T39" fmla="*/ 32 h 48"/>
                <a:gd name="T40" fmla="*/ 48 w 48"/>
                <a:gd name="T41" fmla="*/ 24 h 48"/>
                <a:gd name="T42" fmla="*/ 48 w 48"/>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6" name="Freeform 142"/>
            <p:cNvSpPr>
              <a:spLocks/>
            </p:cNvSpPr>
            <p:nvPr/>
          </p:nvSpPr>
          <p:spPr bwMode="auto">
            <a:xfrm>
              <a:off x="2984" y="2558"/>
              <a:ext cx="32" cy="32"/>
            </a:xfrm>
            <a:custGeom>
              <a:avLst/>
              <a:gdLst>
                <a:gd name="T0" fmla="*/ 32 w 32"/>
                <a:gd name="T1" fmla="*/ 16 h 32"/>
                <a:gd name="T2" fmla="*/ 32 w 32"/>
                <a:gd name="T3" fmla="*/ 16 h 32"/>
                <a:gd name="T4" fmla="*/ 30 w 32"/>
                <a:gd name="T5" fmla="*/ 10 h 32"/>
                <a:gd name="T6" fmla="*/ 28 w 32"/>
                <a:gd name="T7" fmla="*/ 4 h 32"/>
                <a:gd name="T8" fmla="*/ 22 w 32"/>
                <a:gd name="T9" fmla="*/ 0 h 32"/>
                <a:gd name="T10" fmla="*/ 16 w 32"/>
                <a:gd name="T11" fmla="*/ 0 h 32"/>
                <a:gd name="T12" fmla="*/ 16 w 32"/>
                <a:gd name="T13" fmla="*/ 0 h 32"/>
                <a:gd name="T14" fmla="*/ 10 w 32"/>
                <a:gd name="T15" fmla="*/ 0 h 32"/>
                <a:gd name="T16" fmla="*/ 6 w 32"/>
                <a:gd name="T17" fmla="*/ 4 h 32"/>
                <a:gd name="T18" fmla="*/ 2 w 32"/>
                <a:gd name="T19" fmla="*/ 10 h 32"/>
                <a:gd name="T20" fmla="*/ 0 w 32"/>
                <a:gd name="T21" fmla="*/ 16 h 32"/>
                <a:gd name="T22" fmla="*/ 0 w 32"/>
                <a:gd name="T23" fmla="*/ 16 h 32"/>
                <a:gd name="T24" fmla="*/ 2 w 32"/>
                <a:gd name="T25" fmla="*/ 22 h 32"/>
                <a:gd name="T26" fmla="*/ 6 w 32"/>
                <a:gd name="T27" fmla="*/ 26 h 32"/>
                <a:gd name="T28" fmla="*/ 10 w 32"/>
                <a:gd name="T29" fmla="*/ 30 h 32"/>
                <a:gd name="T30" fmla="*/ 16 w 32"/>
                <a:gd name="T31" fmla="*/ 32 h 32"/>
                <a:gd name="T32" fmla="*/ 16 w 32"/>
                <a:gd name="T33" fmla="*/ 32 h 32"/>
                <a:gd name="T34" fmla="*/ 22 w 32"/>
                <a:gd name="T35" fmla="*/ 30 h 32"/>
                <a:gd name="T36" fmla="*/ 28 w 32"/>
                <a:gd name="T37" fmla="*/ 26 h 32"/>
                <a:gd name="T38" fmla="*/ 30 w 32"/>
                <a:gd name="T39" fmla="*/ 22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7" name="Freeform 143"/>
            <p:cNvSpPr>
              <a:spLocks/>
            </p:cNvSpPr>
            <p:nvPr/>
          </p:nvSpPr>
          <p:spPr bwMode="auto">
            <a:xfrm>
              <a:off x="3010" y="2286"/>
              <a:ext cx="242" cy="78"/>
            </a:xfrm>
            <a:custGeom>
              <a:avLst/>
              <a:gdLst>
                <a:gd name="T0" fmla="*/ 242 w 242"/>
                <a:gd name="T1" fmla="*/ 70 h 78"/>
                <a:gd name="T2" fmla="*/ 0 w 242"/>
                <a:gd name="T3" fmla="*/ 78 h 78"/>
                <a:gd name="T4" fmla="*/ 0 w 242"/>
                <a:gd name="T5" fmla="*/ 14 h 78"/>
                <a:gd name="T6" fmla="*/ 242 w 242"/>
                <a:gd name="T7" fmla="*/ 0 h 78"/>
                <a:gd name="T8" fmla="*/ 242 w 242"/>
                <a:gd name="T9" fmla="*/ 70 h 78"/>
              </a:gdLst>
              <a:ahLst/>
              <a:cxnLst>
                <a:cxn ang="0">
                  <a:pos x="T0" y="T1"/>
                </a:cxn>
                <a:cxn ang="0">
                  <a:pos x="T2" y="T3"/>
                </a:cxn>
                <a:cxn ang="0">
                  <a:pos x="T4" y="T5"/>
                </a:cxn>
                <a:cxn ang="0">
                  <a:pos x="T6" y="T7"/>
                </a:cxn>
                <a:cxn ang="0">
                  <a:pos x="T8" y="T9"/>
                </a:cxn>
              </a:cxnLst>
              <a:rect l="0" t="0" r="r" b="b"/>
              <a:pathLst>
                <a:path w="242" h="78">
                  <a:moveTo>
                    <a:pt x="242" y="70"/>
                  </a:moveTo>
                  <a:lnTo>
                    <a:pt x="0" y="78"/>
                  </a:lnTo>
                  <a:lnTo>
                    <a:pt x="0" y="14"/>
                  </a:lnTo>
                  <a:lnTo>
                    <a:pt x="242" y="0"/>
                  </a:lnTo>
                  <a:lnTo>
                    <a:pt x="242" y="70"/>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8" name="Freeform 144"/>
            <p:cNvSpPr>
              <a:spLocks/>
            </p:cNvSpPr>
            <p:nvPr/>
          </p:nvSpPr>
          <p:spPr bwMode="auto">
            <a:xfrm>
              <a:off x="3010" y="2320"/>
              <a:ext cx="234" cy="36"/>
            </a:xfrm>
            <a:custGeom>
              <a:avLst/>
              <a:gdLst>
                <a:gd name="T0" fmla="*/ 234 w 234"/>
                <a:gd name="T1" fmla="*/ 28 h 36"/>
                <a:gd name="T2" fmla="*/ 0 w 234"/>
                <a:gd name="T3" fmla="*/ 36 h 36"/>
                <a:gd name="T4" fmla="*/ 0 w 234"/>
                <a:gd name="T5" fmla="*/ 12 h 36"/>
                <a:gd name="T6" fmla="*/ 234 w 234"/>
                <a:gd name="T7" fmla="*/ 0 h 36"/>
                <a:gd name="T8" fmla="*/ 234 w 234"/>
                <a:gd name="T9" fmla="*/ 28 h 36"/>
              </a:gdLst>
              <a:ahLst/>
              <a:cxnLst>
                <a:cxn ang="0">
                  <a:pos x="T0" y="T1"/>
                </a:cxn>
                <a:cxn ang="0">
                  <a:pos x="T2" y="T3"/>
                </a:cxn>
                <a:cxn ang="0">
                  <a:pos x="T4" y="T5"/>
                </a:cxn>
                <a:cxn ang="0">
                  <a:pos x="T6" y="T7"/>
                </a:cxn>
                <a:cxn ang="0">
                  <a:pos x="T8" y="T9"/>
                </a:cxn>
              </a:cxnLst>
              <a:rect l="0" t="0" r="r" b="b"/>
              <a:pathLst>
                <a:path w="234" h="36">
                  <a:moveTo>
                    <a:pt x="234" y="28"/>
                  </a:moveTo>
                  <a:lnTo>
                    <a:pt x="0" y="36"/>
                  </a:lnTo>
                  <a:lnTo>
                    <a:pt x="0" y="12"/>
                  </a:lnTo>
                  <a:lnTo>
                    <a:pt x="234" y="0"/>
                  </a:lnTo>
                  <a:lnTo>
                    <a:pt x="234"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09" name="Rectangle 145"/>
            <p:cNvSpPr>
              <a:spLocks noChangeArrowheads="1"/>
            </p:cNvSpPr>
            <p:nvPr/>
          </p:nvSpPr>
          <p:spPr bwMode="auto">
            <a:xfrm>
              <a:off x="3092" y="2522"/>
              <a:ext cx="174" cy="1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0" name="Freeform 146"/>
            <p:cNvSpPr>
              <a:spLocks/>
            </p:cNvSpPr>
            <p:nvPr/>
          </p:nvSpPr>
          <p:spPr bwMode="auto">
            <a:xfrm>
              <a:off x="3092" y="2514"/>
              <a:ext cx="174" cy="16"/>
            </a:xfrm>
            <a:custGeom>
              <a:avLst/>
              <a:gdLst>
                <a:gd name="T0" fmla="*/ 0 w 174"/>
                <a:gd name="T1" fmla="*/ 16 h 16"/>
                <a:gd name="T2" fmla="*/ 174 w 174"/>
                <a:gd name="T3" fmla="*/ 16 h 16"/>
                <a:gd name="T4" fmla="*/ 174 w 174"/>
                <a:gd name="T5" fmla="*/ 2 h 16"/>
                <a:gd name="T6" fmla="*/ 0 w 174"/>
                <a:gd name="T7" fmla="*/ 0 h 16"/>
                <a:gd name="T8" fmla="*/ 0 w 174"/>
                <a:gd name="T9" fmla="*/ 16 h 16"/>
              </a:gdLst>
              <a:ahLst/>
              <a:cxnLst>
                <a:cxn ang="0">
                  <a:pos x="T0" y="T1"/>
                </a:cxn>
                <a:cxn ang="0">
                  <a:pos x="T2" y="T3"/>
                </a:cxn>
                <a:cxn ang="0">
                  <a:pos x="T4" y="T5"/>
                </a:cxn>
                <a:cxn ang="0">
                  <a:pos x="T6" y="T7"/>
                </a:cxn>
                <a:cxn ang="0">
                  <a:pos x="T8" y="T9"/>
                </a:cxn>
              </a:cxnLst>
              <a:rect l="0" t="0" r="r" b="b"/>
              <a:pathLst>
                <a:path w="174" h="16">
                  <a:moveTo>
                    <a:pt x="0" y="16"/>
                  </a:moveTo>
                  <a:lnTo>
                    <a:pt x="174" y="16"/>
                  </a:lnTo>
                  <a:lnTo>
                    <a:pt x="174" y="2"/>
                  </a:lnTo>
                  <a:lnTo>
                    <a:pt x="0"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1" name="Freeform 147"/>
            <p:cNvSpPr>
              <a:spLocks/>
            </p:cNvSpPr>
            <p:nvPr/>
          </p:nvSpPr>
          <p:spPr bwMode="auto">
            <a:xfrm>
              <a:off x="3488" y="2810"/>
              <a:ext cx="170" cy="268"/>
            </a:xfrm>
            <a:custGeom>
              <a:avLst/>
              <a:gdLst>
                <a:gd name="T0" fmla="*/ 170 w 170"/>
                <a:gd name="T1" fmla="*/ 0 h 268"/>
                <a:gd name="T2" fmla="*/ 170 w 170"/>
                <a:gd name="T3" fmla="*/ 0 h 268"/>
                <a:gd name="T4" fmla="*/ 170 w 170"/>
                <a:gd name="T5" fmla="*/ 192 h 268"/>
                <a:gd name="T6" fmla="*/ 170 w 170"/>
                <a:gd name="T7" fmla="*/ 192 h 268"/>
                <a:gd name="T8" fmla="*/ 0 w 170"/>
                <a:gd name="T9" fmla="*/ 268 h 268"/>
                <a:gd name="T10" fmla="*/ 0 w 170"/>
                <a:gd name="T11" fmla="*/ 268 h 268"/>
                <a:gd name="T12" fmla="*/ 2 w 170"/>
                <a:gd name="T13" fmla="*/ 234 h 268"/>
                <a:gd name="T14" fmla="*/ 8 w 170"/>
                <a:gd name="T15" fmla="*/ 204 h 268"/>
                <a:gd name="T16" fmla="*/ 16 w 170"/>
                <a:gd name="T17" fmla="*/ 180 h 268"/>
                <a:gd name="T18" fmla="*/ 24 w 170"/>
                <a:gd name="T19" fmla="*/ 160 h 268"/>
                <a:gd name="T20" fmla="*/ 36 w 170"/>
                <a:gd name="T21" fmla="*/ 144 h 268"/>
                <a:gd name="T22" fmla="*/ 48 w 170"/>
                <a:gd name="T23" fmla="*/ 130 h 268"/>
                <a:gd name="T24" fmla="*/ 62 w 170"/>
                <a:gd name="T25" fmla="*/ 118 h 268"/>
                <a:gd name="T26" fmla="*/ 74 w 170"/>
                <a:gd name="T27" fmla="*/ 108 h 268"/>
                <a:gd name="T28" fmla="*/ 104 w 170"/>
                <a:gd name="T29" fmla="*/ 90 h 268"/>
                <a:gd name="T30" fmla="*/ 116 w 170"/>
                <a:gd name="T31" fmla="*/ 80 h 268"/>
                <a:gd name="T32" fmla="*/ 130 w 170"/>
                <a:gd name="T33" fmla="*/ 68 h 268"/>
                <a:gd name="T34" fmla="*/ 142 w 170"/>
                <a:gd name="T35" fmla="*/ 56 h 268"/>
                <a:gd name="T36" fmla="*/ 154 w 170"/>
                <a:gd name="T37" fmla="*/ 40 h 268"/>
                <a:gd name="T38" fmla="*/ 162 w 170"/>
                <a:gd name="T39" fmla="*/ 22 h 268"/>
                <a:gd name="T40" fmla="*/ 170 w 170"/>
                <a:gd name="T41" fmla="*/ 0 h 268"/>
                <a:gd name="T42" fmla="*/ 170 w 170"/>
                <a:gd name="T4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2" name="Freeform 148"/>
            <p:cNvSpPr>
              <a:spLocks/>
            </p:cNvSpPr>
            <p:nvPr/>
          </p:nvSpPr>
          <p:spPr bwMode="auto">
            <a:xfrm>
              <a:off x="2984" y="2660"/>
              <a:ext cx="126" cy="454"/>
            </a:xfrm>
            <a:custGeom>
              <a:avLst/>
              <a:gdLst>
                <a:gd name="T0" fmla="*/ 76 w 126"/>
                <a:gd name="T1" fmla="*/ 144 h 454"/>
                <a:gd name="T2" fmla="*/ 76 w 126"/>
                <a:gd name="T3" fmla="*/ 144 h 454"/>
                <a:gd name="T4" fmla="*/ 78 w 126"/>
                <a:gd name="T5" fmla="*/ 132 h 454"/>
                <a:gd name="T6" fmla="*/ 80 w 126"/>
                <a:gd name="T7" fmla="*/ 120 h 454"/>
                <a:gd name="T8" fmla="*/ 84 w 126"/>
                <a:gd name="T9" fmla="*/ 112 h 454"/>
                <a:gd name="T10" fmla="*/ 90 w 126"/>
                <a:gd name="T11" fmla="*/ 102 h 454"/>
                <a:gd name="T12" fmla="*/ 98 w 126"/>
                <a:gd name="T13" fmla="*/ 94 h 454"/>
                <a:gd name="T14" fmla="*/ 106 w 126"/>
                <a:gd name="T15" fmla="*/ 88 h 454"/>
                <a:gd name="T16" fmla="*/ 116 w 126"/>
                <a:gd name="T17" fmla="*/ 84 h 454"/>
                <a:gd name="T18" fmla="*/ 126 w 126"/>
                <a:gd name="T19" fmla="*/ 82 h 454"/>
                <a:gd name="T20" fmla="*/ 126 w 126"/>
                <a:gd name="T21" fmla="*/ 6 h 454"/>
                <a:gd name="T22" fmla="*/ 0 w 126"/>
                <a:gd name="T23" fmla="*/ 0 h 454"/>
                <a:gd name="T24" fmla="*/ 0 w 126"/>
                <a:gd name="T25" fmla="*/ 430 h 454"/>
                <a:gd name="T26" fmla="*/ 0 w 126"/>
                <a:gd name="T27" fmla="*/ 430 h 454"/>
                <a:gd name="T28" fmla="*/ 34 w 126"/>
                <a:gd name="T29" fmla="*/ 438 h 454"/>
                <a:gd name="T30" fmla="*/ 74 w 126"/>
                <a:gd name="T31" fmla="*/ 446 h 454"/>
                <a:gd name="T32" fmla="*/ 126 w 126"/>
                <a:gd name="T33" fmla="*/ 454 h 454"/>
                <a:gd name="T34" fmla="*/ 126 w 126"/>
                <a:gd name="T35" fmla="*/ 204 h 454"/>
                <a:gd name="T36" fmla="*/ 126 w 126"/>
                <a:gd name="T37" fmla="*/ 204 h 454"/>
                <a:gd name="T38" fmla="*/ 116 w 126"/>
                <a:gd name="T39" fmla="*/ 202 h 454"/>
                <a:gd name="T40" fmla="*/ 106 w 126"/>
                <a:gd name="T41" fmla="*/ 198 h 454"/>
                <a:gd name="T42" fmla="*/ 98 w 126"/>
                <a:gd name="T43" fmla="*/ 192 h 454"/>
                <a:gd name="T44" fmla="*/ 90 w 126"/>
                <a:gd name="T45" fmla="*/ 184 h 454"/>
                <a:gd name="T46" fmla="*/ 84 w 126"/>
                <a:gd name="T47" fmla="*/ 176 h 454"/>
                <a:gd name="T48" fmla="*/ 80 w 126"/>
                <a:gd name="T49" fmla="*/ 166 h 454"/>
                <a:gd name="T50" fmla="*/ 78 w 126"/>
                <a:gd name="T51" fmla="*/ 154 h 454"/>
                <a:gd name="T52" fmla="*/ 76 w 126"/>
                <a:gd name="T53" fmla="*/ 144 h 454"/>
                <a:gd name="T54" fmla="*/ 76 w 126"/>
                <a:gd name="T55" fmla="*/ 14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3" name="Freeform 149"/>
            <p:cNvSpPr>
              <a:spLocks/>
            </p:cNvSpPr>
            <p:nvPr/>
          </p:nvSpPr>
          <p:spPr bwMode="auto">
            <a:xfrm>
              <a:off x="3126" y="2666"/>
              <a:ext cx="146" cy="460"/>
            </a:xfrm>
            <a:custGeom>
              <a:avLst/>
              <a:gdLst>
                <a:gd name="T0" fmla="*/ 146 w 146"/>
                <a:gd name="T1" fmla="*/ 6 h 460"/>
                <a:gd name="T2" fmla="*/ 0 w 146"/>
                <a:gd name="T3" fmla="*/ 0 h 460"/>
                <a:gd name="T4" fmla="*/ 0 w 146"/>
                <a:gd name="T5" fmla="*/ 76 h 460"/>
                <a:gd name="T6" fmla="*/ 0 w 146"/>
                <a:gd name="T7" fmla="*/ 76 h 460"/>
                <a:gd name="T8" fmla="*/ 10 w 146"/>
                <a:gd name="T9" fmla="*/ 78 h 460"/>
                <a:gd name="T10" fmla="*/ 20 w 146"/>
                <a:gd name="T11" fmla="*/ 82 h 460"/>
                <a:gd name="T12" fmla="*/ 28 w 146"/>
                <a:gd name="T13" fmla="*/ 88 h 460"/>
                <a:gd name="T14" fmla="*/ 36 w 146"/>
                <a:gd name="T15" fmla="*/ 96 h 460"/>
                <a:gd name="T16" fmla="*/ 42 w 146"/>
                <a:gd name="T17" fmla="*/ 106 h 460"/>
                <a:gd name="T18" fmla="*/ 46 w 146"/>
                <a:gd name="T19" fmla="*/ 114 h 460"/>
                <a:gd name="T20" fmla="*/ 50 w 146"/>
                <a:gd name="T21" fmla="*/ 126 h 460"/>
                <a:gd name="T22" fmla="*/ 50 w 146"/>
                <a:gd name="T23" fmla="*/ 138 h 460"/>
                <a:gd name="T24" fmla="*/ 50 w 146"/>
                <a:gd name="T25" fmla="*/ 138 h 460"/>
                <a:gd name="T26" fmla="*/ 50 w 146"/>
                <a:gd name="T27" fmla="*/ 148 h 460"/>
                <a:gd name="T28" fmla="*/ 46 w 146"/>
                <a:gd name="T29" fmla="*/ 160 h 460"/>
                <a:gd name="T30" fmla="*/ 42 w 146"/>
                <a:gd name="T31" fmla="*/ 170 h 460"/>
                <a:gd name="T32" fmla="*/ 36 w 146"/>
                <a:gd name="T33" fmla="*/ 178 h 460"/>
                <a:gd name="T34" fmla="*/ 28 w 146"/>
                <a:gd name="T35" fmla="*/ 186 h 460"/>
                <a:gd name="T36" fmla="*/ 20 w 146"/>
                <a:gd name="T37" fmla="*/ 192 h 460"/>
                <a:gd name="T38" fmla="*/ 10 w 146"/>
                <a:gd name="T39" fmla="*/ 196 h 460"/>
                <a:gd name="T40" fmla="*/ 0 w 146"/>
                <a:gd name="T41" fmla="*/ 198 h 460"/>
                <a:gd name="T42" fmla="*/ 0 w 146"/>
                <a:gd name="T43" fmla="*/ 450 h 460"/>
                <a:gd name="T44" fmla="*/ 0 w 146"/>
                <a:gd name="T45" fmla="*/ 450 h 460"/>
                <a:gd name="T46" fmla="*/ 70 w 146"/>
                <a:gd name="T47" fmla="*/ 456 h 460"/>
                <a:gd name="T48" fmla="*/ 106 w 146"/>
                <a:gd name="T49" fmla="*/ 458 h 460"/>
                <a:gd name="T50" fmla="*/ 144 w 146"/>
                <a:gd name="T51" fmla="*/ 460 h 460"/>
                <a:gd name="T52" fmla="*/ 146 w 146"/>
                <a:gd name="T53" fmla="*/ 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4" name="Freeform 150"/>
            <p:cNvSpPr>
              <a:spLocks/>
            </p:cNvSpPr>
            <p:nvPr/>
          </p:nvSpPr>
          <p:spPr bwMode="auto">
            <a:xfrm>
              <a:off x="3078" y="2760"/>
              <a:ext cx="80" cy="86"/>
            </a:xfrm>
            <a:custGeom>
              <a:avLst/>
              <a:gdLst>
                <a:gd name="T0" fmla="*/ 80 w 80"/>
                <a:gd name="T1" fmla="*/ 44 h 86"/>
                <a:gd name="T2" fmla="*/ 80 w 80"/>
                <a:gd name="T3" fmla="*/ 44 h 86"/>
                <a:gd name="T4" fmla="*/ 78 w 80"/>
                <a:gd name="T5" fmla="*/ 34 h 86"/>
                <a:gd name="T6" fmla="*/ 76 w 80"/>
                <a:gd name="T7" fmla="*/ 26 h 86"/>
                <a:gd name="T8" fmla="*/ 74 w 80"/>
                <a:gd name="T9" fmla="*/ 20 h 86"/>
                <a:gd name="T10" fmla="*/ 68 w 80"/>
                <a:gd name="T11" fmla="*/ 14 h 86"/>
                <a:gd name="T12" fmla="*/ 62 w 80"/>
                <a:gd name="T13" fmla="*/ 8 h 86"/>
                <a:gd name="T14" fmla="*/ 56 w 80"/>
                <a:gd name="T15" fmla="*/ 4 h 86"/>
                <a:gd name="T16" fmla="*/ 48 w 80"/>
                <a:gd name="T17" fmla="*/ 2 h 86"/>
                <a:gd name="T18" fmla="*/ 40 w 80"/>
                <a:gd name="T19" fmla="*/ 0 h 86"/>
                <a:gd name="T20" fmla="*/ 40 w 80"/>
                <a:gd name="T21" fmla="*/ 0 h 86"/>
                <a:gd name="T22" fmla="*/ 32 w 80"/>
                <a:gd name="T23" fmla="*/ 2 h 86"/>
                <a:gd name="T24" fmla="*/ 24 w 80"/>
                <a:gd name="T25" fmla="*/ 4 h 86"/>
                <a:gd name="T26" fmla="*/ 18 w 80"/>
                <a:gd name="T27" fmla="*/ 8 h 86"/>
                <a:gd name="T28" fmla="*/ 12 w 80"/>
                <a:gd name="T29" fmla="*/ 14 h 86"/>
                <a:gd name="T30" fmla="*/ 8 w 80"/>
                <a:gd name="T31" fmla="*/ 20 h 86"/>
                <a:gd name="T32" fmla="*/ 4 w 80"/>
                <a:gd name="T33" fmla="*/ 26 h 86"/>
                <a:gd name="T34" fmla="*/ 2 w 80"/>
                <a:gd name="T35" fmla="*/ 34 h 86"/>
                <a:gd name="T36" fmla="*/ 0 w 80"/>
                <a:gd name="T37" fmla="*/ 44 h 86"/>
                <a:gd name="T38" fmla="*/ 0 w 80"/>
                <a:gd name="T39" fmla="*/ 44 h 86"/>
                <a:gd name="T40" fmla="*/ 2 w 80"/>
                <a:gd name="T41" fmla="*/ 52 h 86"/>
                <a:gd name="T42" fmla="*/ 4 w 80"/>
                <a:gd name="T43" fmla="*/ 60 h 86"/>
                <a:gd name="T44" fmla="*/ 8 w 80"/>
                <a:gd name="T45" fmla="*/ 66 h 86"/>
                <a:gd name="T46" fmla="*/ 12 w 80"/>
                <a:gd name="T47" fmla="*/ 74 h 86"/>
                <a:gd name="T48" fmla="*/ 18 w 80"/>
                <a:gd name="T49" fmla="*/ 78 h 86"/>
                <a:gd name="T50" fmla="*/ 24 w 80"/>
                <a:gd name="T51" fmla="*/ 82 h 86"/>
                <a:gd name="T52" fmla="*/ 32 w 80"/>
                <a:gd name="T53" fmla="*/ 84 h 86"/>
                <a:gd name="T54" fmla="*/ 40 w 80"/>
                <a:gd name="T55" fmla="*/ 86 h 86"/>
                <a:gd name="T56" fmla="*/ 40 w 80"/>
                <a:gd name="T57" fmla="*/ 86 h 86"/>
                <a:gd name="T58" fmla="*/ 48 w 80"/>
                <a:gd name="T59" fmla="*/ 84 h 86"/>
                <a:gd name="T60" fmla="*/ 56 w 80"/>
                <a:gd name="T61" fmla="*/ 82 h 86"/>
                <a:gd name="T62" fmla="*/ 62 w 80"/>
                <a:gd name="T63" fmla="*/ 78 h 86"/>
                <a:gd name="T64" fmla="*/ 68 w 80"/>
                <a:gd name="T65" fmla="*/ 74 h 86"/>
                <a:gd name="T66" fmla="*/ 74 w 80"/>
                <a:gd name="T67" fmla="*/ 66 h 86"/>
                <a:gd name="T68" fmla="*/ 76 w 80"/>
                <a:gd name="T69" fmla="*/ 60 h 86"/>
                <a:gd name="T70" fmla="*/ 78 w 80"/>
                <a:gd name="T71" fmla="*/ 52 h 86"/>
                <a:gd name="T72" fmla="*/ 80 w 80"/>
                <a:gd name="T73" fmla="*/ 44 h 86"/>
                <a:gd name="T74" fmla="*/ 80 w 80"/>
                <a:gd name="T75"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5" name="Freeform 151"/>
            <p:cNvSpPr>
              <a:spLocks/>
            </p:cNvSpPr>
            <p:nvPr/>
          </p:nvSpPr>
          <p:spPr bwMode="auto">
            <a:xfrm>
              <a:off x="3080" y="2770"/>
              <a:ext cx="64" cy="68"/>
            </a:xfrm>
            <a:custGeom>
              <a:avLst/>
              <a:gdLst>
                <a:gd name="T0" fmla="*/ 48 w 64"/>
                <a:gd name="T1" fmla="*/ 40 h 68"/>
                <a:gd name="T2" fmla="*/ 48 w 64"/>
                <a:gd name="T3" fmla="*/ 40 h 68"/>
                <a:gd name="T4" fmla="*/ 42 w 64"/>
                <a:gd name="T5" fmla="*/ 40 h 68"/>
                <a:gd name="T6" fmla="*/ 38 w 64"/>
                <a:gd name="T7" fmla="*/ 36 h 68"/>
                <a:gd name="T8" fmla="*/ 34 w 64"/>
                <a:gd name="T9" fmla="*/ 30 h 68"/>
                <a:gd name="T10" fmla="*/ 32 w 64"/>
                <a:gd name="T11" fmla="*/ 24 h 68"/>
                <a:gd name="T12" fmla="*/ 32 w 64"/>
                <a:gd name="T13" fmla="*/ 24 h 68"/>
                <a:gd name="T14" fmla="*/ 34 w 64"/>
                <a:gd name="T15" fmla="*/ 18 h 68"/>
                <a:gd name="T16" fmla="*/ 38 w 64"/>
                <a:gd name="T17" fmla="*/ 12 h 68"/>
                <a:gd name="T18" fmla="*/ 42 w 64"/>
                <a:gd name="T19" fmla="*/ 8 h 68"/>
                <a:gd name="T20" fmla="*/ 48 w 64"/>
                <a:gd name="T21" fmla="*/ 6 h 68"/>
                <a:gd name="T22" fmla="*/ 48 w 64"/>
                <a:gd name="T23" fmla="*/ 6 h 68"/>
                <a:gd name="T24" fmla="*/ 50 w 64"/>
                <a:gd name="T25" fmla="*/ 6 h 68"/>
                <a:gd name="T26" fmla="*/ 50 w 64"/>
                <a:gd name="T27" fmla="*/ 6 h 68"/>
                <a:gd name="T28" fmla="*/ 42 w 64"/>
                <a:gd name="T29" fmla="*/ 2 h 68"/>
                <a:gd name="T30" fmla="*/ 32 w 64"/>
                <a:gd name="T31" fmla="*/ 0 h 68"/>
                <a:gd name="T32" fmla="*/ 32 w 64"/>
                <a:gd name="T33" fmla="*/ 0 h 68"/>
                <a:gd name="T34" fmla="*/ 26 w 64"/>
                <a:gd name="T35" fmla="*/ 2 h 68"/>
                <a:gd name="T36" fmla="*/ 20 w 64"/>
                <a:gd name="T37" fmla="*/ 4 h 68"/>
                <a:gd name="T38" fmla="*/ 14 w 64"/>
                <a:gd name="T39" fmla="*/ 6 h 68"/>
                <a:gd name="T40" fmla="*/ 10 w 64"/>
                <a:gd name="T41" fmla="*/ 10 h 68"/>
                <a:gd name="T42" fmla="*/ 6 w 64"/>
                <a:gd name="T43" fmla="*/ 16 h 68"/>
                <a:gd name="T44" fmla="*/ 2 w 64"/>
                <a:gd name="T45" fmla="*/ 22 h 68"/>
                <a:gd name="T46" fmla="*/ 0 w 64"/>
                <a:gd name="T47" fmla="*/ 28 h 68"/>
                <a:gd name="T48" fmla="*/ 0 w 64"/>
                <a:gd name="T49" fmla="*/ 34 h 68"/>
                <a:gd name="T50" fmla="*/ 0 w 64"/>
                <a:gd name="T51" fmla="*/ 34 h 68"/>
                <a:gd name="T52" fmla="*/ 0 w 64"/>
                <a:gd name="T53" fmla="*/ 42 h 68"/>
                <a:gd name="T54" fmla="*/ 2 w 64"/>
                <a:gd name="T55" fmla="*/ 48 h 68"/>
                <a:gd name="T56" fmla="*/ 6 w 64"/>
                <a:gd name="T57" fmla="*/ 54 h 68"/>
                <a:gd name="T58" fmla="*/ 10 w 64"/>
                <a:gd name="T59" fmla="*/ 58 h 68"/>
                <a:gd name="T60" fmla="*/ 14 w 64"/>
                <a:gd name="T61" fmla="*/ 62 h 68"/>
                <a:gd name="T62" fmla="*/ 20 w 64"/>
                <a:gd name="T63" fmla="*/ 66 h 68"/>
                <a:gd name="T64" fmla="*/ 26 w 64"/>
                <a:gd name="T65" fmla="*/ 68 h 68"/>
                <a:gd name="T66" fmla="*/ 32 w 64"/>
                <a:gd name="T67" fmla="*/ 68 h 68"/>
                <a:gd name="T68" fmla="*/ 32 w 64"/>
                <a:gd name="T69" fmla="*/ 68 h 68"/>
                <a:gd name="T70" fmla="*/ 38 w 64"/>
                <a:gd name="T71" fmla="*/ 68 h 68"/>
                <a:gd name="T72" fmla="*/ 44 w 64"/>
                <a:gd name="T73" fmla="*/ 66 h 68"/>
                <a:gd name="T74" fmla="*/ 50 w 64"/>
                <a:gd name="T75" fmla="*/ 62 h 68"/>
                <a:gd name="T76" fmla="*/ 54 w 64"/>
                <a:gd name="T77" fmla="*/ 58 h 68"/>
                <a:gd name="T78" fmla="*/ 58 w 64"/>
                <a:gd name="T79" fmla="*/ 54 h 68"/>
                <a:gd name="T80" fmla="*/ 60 w 64"/>
                <a:gd name="T81" fmla="*/ 48 h 68"/>
                <a:gd name="T82" fmla="*/ 62 w 64"/>
                <a:gd name="T83" fmla="*/ 42 h 68"/>
                <a:gd name="T84" fmla="*/ 64 w 64"/>
                <a:gd name="T85" fmla="*/ 34 h 68"/>
                <a:gd name="T86" fmla="*/ 64 w 64"/>
                <a:gd name="T87" fmla="*/ 34 h 68"/>
                <a:gd name="T88" fmla="*/ 62 w 64"/>
                <a:gd name="T89" fmla="*/ 32 h 68"/>
                <a:gd name="T90" fmla="*/ 62 w 64"/>
                <a:gd name="T91" fmla="*/ 32 h 68"/>
                <a:gd name="T92" fmla="*/ 58 w 64"/>
                <a:gd name="T93" fmla="*/ 38 h 68"/>
                <a:gd name="T94" fmla="*/ 54 w 64"/>
                <a:gd name="T95" fmla="*/ 40 h 68"/>
                <a:gd name="T96" fmla="*/ 48 w 64"/>
                <a:gd name="T97" fmla="*/ 40 h 68"/>
                <a:gd name="T98" fmla="*/ 48 w 64"/>
                <a:gd name="T99"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6" name="Freeform 152"/>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7" name="Freeform 153"/>
            <p:cNvSpPr>
              <a:spLocks/>
            </p:cNvSpPr>
            <p:nvPr/>
          </p:nvSpPr>
          <p:spPr bwMode="auto">
            <a:xfrm>
              <a:off x="2998" y="2566"/>
              <a:ext cx="10" cy="8"/>
            </a:xfrm>
            <a:custGeom>
              <a:avLst/>
              <a:gdLst>
                <a:gd name="T0" fmla="*/ 10 w 10"/>
                <a:gd name="T1" fmla="*/ 4 h 8"/>
                <a:gd name="T2" fmla="*/ 10 w 10"/>
                <a:gd name="T3" fmla="*/ 4 h 8"/>
                <a:gd name="T4" fmla="*/ 8 w 10"/>
                <a:gd name="T5" fmla="*/ 8 h 8"/>
                <a:gd name="T6" fmla="*/ 4 w 10"/>
                <a:gd name="T7" fmla="*/ 8 h 8"/>
                <a:gd name="T8" fmla="*/ 4 w 10"/>
                <a:gd name="T9" fmla="*/ 8 h 8"/>
                <a:gd name="T10" fmla="*/ 2 w 10"/>
                <a:gd name="T11" fmla="*/ 8 h 8"/>
                <a:gd name="T12" fmla="*/ 0 w 10"/>
                <a:gd name="T13" fmla="*/ 4 h 8"/>
                <a:gd name="T14" fmla="*/ 0 w 10"/>
                <a:gd name="T15" fmla="*/ 4 h 8"/>
                <a:gd name="T16" fmla="*/ 2 w 10"/>
                <a:gd name="T17" fmla="*/ 0 h 8"/>
                <a:gd name="T18" fmla="*/ 4 w 10"/>
                <a:gd name="T19" fmla="*/ 0 h 8"/>
                <a:gd name="T20" fmla="*/ 4 w 10"/>
                <a:gd name="T21" fmla="*/ 0 h 8"/>
                <a:gd name="T22" fmla="*/ 8 w 10"/>
                <a:gd name="T23" fmla="*/ 0 h 8"/>
                <a:gd name="T24" fmla="*/ 10 w 10"/>
                <a:gd name="T25" fmla="*/ 4 h 8"/>
                <a:gd name="T26" fmla="*/ 10 w 10"/>
                <a:gd name="T2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8" name="Freeform 154"/>
            <p:cNvSpPr>
              <a:spLocks/>
            </p:cNvSpPr>
            <p:nvPr/>
          </p:nvSpPr>
          <p:spPr bwMode="auto">
            <a:xfrm>
              <a:off x="2998" y="2506"/>
              <a:ext cx="10" cy="10"/>
            </a:xfrm>
            <a:custGeom>
              <a:avLst/>
              <a:gdLst>
                <a:gd name="T0" fmla="*/ 10 w 10"/>
                <a:gd name="T1" fmla="*/ 6 h 10"/>
                <a:gd name="T2" fmla="*/ 10 w 10"/>
                <a:gd name="T3" fmla="*/ 6 h 10"/>
                <a:gd name="T4" fmla="*/ 8 w 10"/>
                <a:gd name="T5" fmla="*/ 8 h 10"/>
                <a:gd name="T6" fmla="*/ 4 w 10"/>
                <a:gd name="T7" fmla="*/ 10 h 10"/>
                <a:gd name="T8" fmla="*/ 4 w 10"/>
                <a:gd name="T9" fmla="*/ 10 h 10"/>
                <a:gd name="T10" fmla="*/ 2 w 10"/>
                <a:gd name="T11" fmla="*/ 8 h 10"/>
                <a:gd name="T12" fmla="*/ 0 w 10"/>
                <a:gd name="T13" fmla="*/ 6 h 10"/>
                <a:gd name="T14" fmla="*/ 0 w 10"/>
                <a:gd name="T15" fmla="*/ 6 h 10"/>
                <a:gd name="T16" fmla="*/ 2 w 10"/>
                <a:gd name="T17" fmla="*/ 2 h 10"/>
                <a:gd name="T18" fmla="*/ 4 w 10"/>
                <a:gd name="T19" fmla="*/ 0 h 10"/>
                <a:gd name="T20" fmla="*/ 4 w 10"/>
                <a:gd name="T21" fmla="*/ 0 h 10"/>
                <a:gd name="T22" fmla="*/ 8 w 10"/>
                <a:gd name="T23" fmla="*/ 2 h 10"/>
                <a:gd name="T24" fmla="*/ 10 w 10"/>
                <a:gd name="T25" fmla="*/ 6 h 10"/>
                <a:gd name="T26" fmla="*/ 10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19" name="Freeform 155"/>
            <p:cNvSpPr>
              <a:spLocks/>
            </p:cNvSpPr>
            <p:nvPr/>
          </p:nvSpPr>
          <p:spPr bwMode="auto">
            <a:xfrm>
              <a:off x="3010" y="2286"/>
              <a:ext cx="234" cy="40"/>
            </a:xfrm>
            <a:custGeom>
              <a:avLst/>
              <a:gdLst>
                <a:gd name="T0" fmla="*/ 234 w 234"/>
                <a:gd name="T1" fmla="*/ 26 h 40"/>
                <a:gd name="T2" fmla="*/ 0 w 234"/>
                <a:gd name="T3" fmla="*/ 40 h 40"/>
                <a:gd name="T4" fmla="*/ 0 w 234"/>
                <a:gd name="T5" fmla="*/ 14 h 40"/>
                <a:gd name="T6" fmla="*/ 234 w 234"/>
                <a:gd name="T7" fmla="*/ 0 h 40"/>
                <a:gd name="T8" fmla="*/ 234 w 234"/>
                <a:gd name="T9" fmla="*/ 26 h 40"/>
              </a:gdLst>
              <a:ahLst/>
              <a:cxnLst>
                <a:cxn ang="0">
                  <a:pos x="T0" y="T1"/>
                </a:cxn>
                <a:cxn ang="0">
                  <a:pos x="T2" y="T3"/>
                </a:cxn>
                <a:cxn ang="0">
                  <a:pos x="T4" y="T5"/>
                </a:cxn>
                <a:cxn ang="0">
                  <a:pos x="T6" y="T7"/>
                </a:cxn>
                <a:cxn ang="0">
                  <a:pos x="T8" y="T9"/>
                </a:cxn>
              </a:cxnLst>
              <a:rect l="0" t="0" r="r" b="b"/>
              <a:pathLst>
                <a:path w="234" h="40">
                  <a:moveTo>
                    <a:pt x="234" y="26"/>
                  </a:moveTo>
                  <a:lnTo>
                    <a:pt x="0" y="40"/>
                  </a:lnTo>
                  <a:lnTo>
                    <a:pt x="0" y="14"/>
                  </a:lnTo>
                  <a:lnTo>
                    <a:pt x="234" y="0"/>
                  </a:lnTo>
                  <a:lnTo>
                    <a:pt x="234"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0" name="Freeform 156"/>
            <p:cNvSpPr>
              <a:spLocks/>
            </p:cNvSpPr>
            <p:nvPr/>
          </p:nvSpPr>
          <p:spPr bwMode="auto">
            <a:xfrm>
              <a:off x="3372" y="2282"/>
              <a:ext cx="40" cy="66"/>
            </a:xfrm>
            <a:custGeom>
              <a:avLst/>
              <a:gdLst>
                <a:gd name="T0" fmla="*/ 40 w 40"/>
                <a:gd name="T1" fmla="*/ 32 h 66"/>
                <a:gd name="T2" fmla="*/ 40 w 40"/>
                <a:gd name="T3" fmla="*/ 32 h 66"/>
                <a:gd name="T4" fmla="*/ 38 w 40"/>
                <a:gd name="T5" fmla="*/ 46 h 66"/>
                <a:gd name="T6" fmla="*/ 34 w 40"/>
                <a:gd name="T7" fmla="*/ 56 h 66"/>
                <a:gd name="T8" fmla="*/ 28 w 40"/>
                <a:gd name="T9" fmla="*/ 62 h 66"/>
                <a:gd name="T10" fmla="*/ 24 w 40"/>
                <a:gd name="T11" fmla="*/ 64 h 66"/>
                <a:gd name="T12" fmla="*/ 20 w 40"/>
                <a:gd name="T13" fmla="*/ 66 h 66"/>
                <a:gd name="T14" fmla="*/ 20 w 40"/>
                <a:gd name="T15" fmla="*/ 66 h 66"/>
                <a:gd name="T16" fmla="*/ 16 w 40"/>
                <a:gd name="T17" fmla="*/ 64 h 66"/>
                <a:gd name="T18" fmla="*/ 12 w 40"/>
                <a:gd name="T19" fmla="*/ 62 h 66"/>
                <a:gd name="T20" fmla="*/ 6 w 40"/>
                <a:gd name="T21" fmla="*/ 56 h 66"/>
                <a:gd name="T22" fmla="*/ 2 w 40"/>
                <a:gd name="T23" fmla="*/ 46 h 66"/>
                <a:gd name="T24" fmla="*/ 0 w 40"/>
                <a:gd name="T25" fmla="*/ 32 h 66"/>
                <a:gd name="T26" fmla="*/ 0 w 40"/>
                <a:gd name="T27" fmla="*/ 32 h 66"/>
                <a:gd name="T28" fmla="*/ 2 w 40"/>
                <a:gd name="T29" fmla="*/ 20 h 66"/>
                <a:gd name="T30" fmla="*/ 6 w 40"/>
                <a:gd name="T31" fmla="*/ 10 h 66"/>
                <a:gd name="T32" fmla="*/ 12 w 40"/>
                <a:gd name="T33" fmla="*/ 2 h 66"/>
                <a:gd name="T34" fmla="*/ 16 w 40"/>
                <a:gd name="T35" fmla="*/ 0 h 66"/>
                <a:gd name="T36" fmla="*/ 20 w 40"/>
                <a:gd name="T37" fmla="*/ 0 h 66"/>
                <a:gd name="T38" fmla="*/ 20 w 40"/>
                <a:gd name="T39" fmla="*/ 0 h 66"/>
                <a:gd name="T40" fmla="*/ 24 w 40"/>
                <a:gd name="T41" fmla="*/ 0 h 66"/>
                <a:gd name="T42" fmla="*/ 28 w 40"/>
                <a:gd name="T43" fmla="*/ 2 h 66"/>
                <a:gd name="T44" fmla="*/ 34 w 40"/>
                <a:gd name="T45" fmla="*/ 10 h 66"/>
                <a:gd name="T46" fmla="*/ 38 w 40"/>
                <a:gd name="T47" fmla="*/ 20 h 66"/>
                <a:gd name="T48" fmla="*/ 40 w 40"/>
                <a:gd name="T49" fmla="*/ 32 h 66"/>
                <a:gd name="T50" fmla="*/ 40 w 40"/>
                <a:gd name="T5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1" name="Freeform 157"/>
            <p:cNvSpPr>
              <a:spLocks/>
            </p:cNvSpPr>
            <p:nvPr/>
          </p:nvSpPr>
          <p:spPr bwMode="auto">
            <a:xfrm>
              <a:off x="3424" y="2288"/>
              <a:ext cx="16" cy="28"/>
            </a:xfrm>
            <a:custGeom>
              <a:avLst/>
              <a:gdLst>
                <a:gd name="T0" fmla="*/ 16 w 16"/>
                <a:gd name="T1" fmla="*/ 14 h 28"/>
                <a:gd name="T2" fmla="*/ 16 w 16"/>
                <a:gd name="T3" fmla="*/ 14 h 28"/>
                <a:gd name="T4" fmla="*/ 16 w 16"/>
                <a:gd name="T5" fmla="*/ 18 h 28"/>
                <a:gd name="T6" fmla="*/ 14 w 16"/>
                <a:gd name="T7" fmla="*/ 24 h 28"/>
                <a:gd name="T8" fmla="*/ 12 w 16"/>
                <a:gd name="T9" fmla="*/ 26 h 28"/>
                <a:gd name="T10" fmla="*/ 8 w 16"/>
                <a:gd name="T11" fmla="*/ 28 h 28"/>
                <a:gd name="T12" fmla="*/ 8 w 16"/>
                <a:gd name="T13" fmla="*/ 28 h 28"/>
                <a:gd name="T14" fmla="*/ 6 w 16"/>
                <a:gd name="T15" fmla="*/ 26 h 28"/>
                <a:gd name="T16" fmla="*/ 2 w 16"/>
                <a:gd name="T17" fmla="*/ 24 h 28"/>
                <a:gd name="T18" fmla="*/ 2 w 16"/>
                <a:gd name="T19" fmla="*/ 18 h 28"/>
                <a:gd name="T20" fmla="*/ 0 w 16"/>
                <a:gd name="T21" fmla="*/ 14 h 28"/>
                <a:gd name="T22" fmla="*/ 0 w 16"/>
                <a:gd name="T23" fmla="*/ 14 h 28"/>
                <a:gd name="T24" fmla="*/ 2 w 16"/>
                <a:gd name="T25" fmla="*/ 8 h 28"/>
                <a:gd name="T26" fmla="*/ 2 w 16"/>
                <a:gd name="T27" fmla="*/ 4 h 28"/>
                <a:gd name="T28" fmla="*/ 6 w 16"/>
                <a:gd name="T29" fmla="*/ 0 h 28"/>
                <a:gd name="T30" fmla="*/ 8 w 16"/>
                <a:gd name="T31" fmla="*/ 0 h 28"/>
                <a:gd name="T32" fmla="*/ 8 w 16"/>
                <a:gd name="T33" fmla="*/ 0 h 28"/>
                <a:gd name="T34" fmla="*/ 12 w 16"/>
                <a:gd name="T35" fmla="*/ 0 h 28"/>
                <a:gd name="T36" fmla="*/ 14 w 16"/>
                <a:gd name="T37" fmla="*/ 4 h 28"/>
                <a:gd name="T38" fmla="*/ 16 w 16"/>
                <a:gd name="T39" fmla="*/ 8 h 28"/>
                <a:gd name="T40" fmla="*/ 16 w 16"/>
                <a:gd name="T41" fmla="*/ 14 h 28"/>
                <a:gd name="T42" fmla="*/ 16 w 16"/>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2" name="Freeform 158"/>
            <p:cNvSpPr>
              <a:spLocks noEditPoints="1"/>
            </p:cNvSpPr>
            <p:nvPr/>
          </p:nvSpPr>
          <p:spPr bwMode="auto">
            <a:xfrm>
              <a:off x="2950" y="2228"/>
              <a:ext cx="722" cy="942"/>
            </a:xfrm>
            <a:custGeom>
              <a:avLst/>
              <a:gdLst>
                <a:gd name="T0" fmla="*/ 706 w 722"/>
                <a:gd name="T1" fmla="*/ 772 h 942"/>
                <a:gd name="T2" fmla="*/ 398 w 722"/>
                <a:gd name="T3" fmla="*/ 22 h 942"/>
                <a:gd name="T4" fmla="*/ 706 w 722"/>
                <a:gd name="T5" fmla="*/ 70 h 942"/>
                <a:gd name="T6" fmla="*/ 382 w 722"/>
                <a:gd name="T7" fmla="*/ 914 h 942"/>
                <a:gd name="T8" fmla="*/ 364 w 722"/>
                <a:gd name="T9" fmla="*/ 922 h 942"/>
                <a:gd name="T10" fmla="*/ 364 w 722"/>
                <a:gd name="T11" fmla="*/ 922 h 942"/>
                <a:gd name="T12" fmla="*/ 356 w 722"/>
                <a:gd name="T13" fmla="*/ 924 h 942"/>
                <a:gd name="T14" fmla="*/ 356 w 722"/>
                <a:gd name="T15" fmla="*/ 16 h 942"/>
                <a:gd name="T16" fmla="*/ 364 w 722"/>
                <a:gd name="T17" fmla="*/ 16 h 942"/>
                <a:gd name="T18" fmla="*/ 382 w 722"/>
                <a:gd name="T19" fmla="*/ 914 h 942"/>
                <a:gd name="T20" fmla="*/ 348 w 722"/>
                <a:gd name="T21" fmla="*/ 926 h 942"/>
                <a:gd name="T22" fmla="*/ 342 w 722"/>
                <a:gd name="T23" fmla="*/ 926 h 942"/>
                <a:gd name="T24" fmla="*/ 198 w 722"/>
                <a:gd name="T25" fmla="*/ 918 h 942"/>
                <a:gd name="T26" fmla="*/ 98 w 722"/>
                <a:gd name="T27" fmla="*/ 904 h 942"/>
                <a:gd name="T28" fmla="*/ 38 w 722"/>
                <a:gd name="T29" fmla="*/ 892 h 942"/>
                <a:gd name="T30" fmla="*/ 20 w 722"/>
                <a:gd name="T31" fmla="*/ 886 h 942"/>
                <a:gd name="T32" fmla="*/ 16 w 722"/>
                <a:gd name="T33" fmla="*/ 882 h 942"/>
                <a:gd name="T34" fmla="*/ 16 w 722"/>
                <a:gd name="T35" fmla="*/ 36 h 942"/>
                <a:gd name="T36" fmla="*/ 342 w 722"/>
                <a:gd name="T37" fmla="*/ 16 h 942"/>
                <a:gd name="T38" fmla="*/ 348 w 722"/>
                <a:gd name="T39" fmla="*/ 16 h 942"/>
                <a:gd name="T40" fmla="*/ 716 w 722"/>
                <a:gd name="T41" fmla="*/ 56 h 942"/>
                <a:gd name="T42" fmla="*/ 366 w 722"/>
                <a:gd name="T43" fmla="*/ 0 h 942"/>
                <a:gd name="T44" fmla="*/ 340 w 722"/>
                <a:gd name="T45" fmla="*/ 0 h 942"/>
                <a:gd name="T46" fmla="*/ 8 w 722"/>
                <a:gd name="T47" fmla="*/ 20 h 942"/>
                <a:gd name="T48" fmla="*/ 2 w 722"/>
                <a:gd name="T49" fmla="*/ 22 h 942"/>
                <a:gd name="T50" fmla="*/ 0 w 722"/>
                <a:gd name="T51" fmla="*/ 880 h 942"/>
                <a:gd name="T52" fmla="*/ 0 w 722"/>
                <a:gd name="T53" fmla="*/ 886 h 942"/>
                <a:gd name="T54" fmla="*/ 6 w 722"/>
                <a:gd name="T55" fmla="*/ 896 h 942"/>
                <a:gd name="T56" fmla="*/ 14 w 722"/>
                <a:gd name="T57" fmla="*/ 900 h 942"/>
                <a:gd name="T58" fmla="*/ 60 w 722"/>
                <a:gd name="T59" fmla="*/ 912 h 942"/>
                <a:gd name="T60" fmla="*/ 140 w 722"/>
                <a:gd name="T61" fmla="*/ 928 h 942"/>
                <a:gd name="T62" fmla="*/ 262 w 722"/>
                <a:gd name="T63" fmla="*/ 940 h 942"/>
                <a:gd name="T64" fmla="*/ 342 w 722"/>
                <a:gd name="T65" fmla="*/ 942 h 942"/>
                <a:gd name="T66" fmla="*/ 360 w 722"/>
                <a:gd name="T67" fmla="*/ 940 h 942"/>
                <a:gd name="T68" fmla="*/ 370 w 722"/>
                <a:gd name="T69" fmla="*/ 936 h 942"/>
                <a:gd name="T70" fmla="*/ 718 w 722"/>
                <a:gd name="T71" fmla="*/ 786 h 942"/>
                <a:gd name="T72" fmla="*/ 720 w 722"/>
                <a:gd name="T73" fmla="*/ 782 h 942"/>
                <a:gd name="T74" fmla="*/ 722 w 722"/>
                <a:gd name="T75" fmla="*/ 64 h 942"/>
                <a:gd name="T76" fmla="*/ 720 w 722"/>
                <a:gd name="T77" fmla="*/ 58 h 942"/>
                <a:gd name="T78" fmla="*/ 716 w 722"/>
                <a:gd name="T79" fmla="*/ 56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3" name="Freeform 159"/>
            <p:cNvSpPr>
              <a:spLocks noEditPoints="1"/>
            </p:cNvSpPr>
            <p:nvPr/>
          </p:nvSpPr>
          <p:spPr bwMode="auto">
            <a:xfrm>
              <a:off x="3070" y="2754"/>
              <a:ext cx="96" cy="100"/>
            </a:xfrm>
            <a:custGeom>
              <a:avLst/>
              <a:gdLst>
                <a:gd name="T0" fmla="*/ 0 w 96"/>
                <a:gd name="T1" fmla="*/ 50 h 100"/>
                <a:gd name="T2" fmla="*/ 4 w 96"/>
                <a:gd name="T3" fmla="*/ 68 h 100"/>
                <a:gd name="T4" fmla="*/ 14 w 96"/>
                <a:gd name="T5" fmla="*/ 86 h 100"/>
                <a:gd name="T6" fmla="*/ 30 w 96"/>
                <a:gd name="T7" fmla="*/ 96 h 100"/>
                <a:gd name="T8" fmla="*/ 48 w 96"/>
                <a:gd name="T9" fmla="*/ 100 h 100"/>
                <a:gd name="T10" fmla="*/ 58 w 96"/>
                <a:gd name="T11" fmla="*/ 98 h 100"/>
                <a:gd name="T12" fmla="*/ 74 w 96"/>
                <a:gd name="T13" fmla="*/ 92 h 100"/>
                <a:gd name="T14" fmla="*/ 88 w 96"/>
                <a:gd name="T15" fmla="*/ 78 h 100"/>
                <a:gd name="T16" fmla="*/ 94 w 96"/>
                <a:gd name="T17" fmla="*/ 60 h 100"/>
                <a:gd name="T18" fmla="*/ 96 w 96"/>
                <a:gd name="T19" fmla="*/ 50 h 100"/>
                <a:gd name="T20" fmla="*/ 92 w 96"/>
                <a:gd name="T21" fmla="*/ 30 h 100"/>
                <a:gd name="T22" fmla="*/ 82 w 96"/>
                <a:gd name="T23" fmla="*/ 14 h 100"/>
                <a:gd name="T24" fmla="*/ 66 w 96"/>
                <a:gd name="T25" fmla="*/ 4 h 100"/>
                <a:gd name="T26" fmla="*/ 48 w 96"/>
                <a:gd name="T27" fmla="*/ 0 h 100"/>
                <a:gd name="T28" fmla="*/ 38 w 96"/>
                <a:gd name="T29" fmla="*/ 0 h 100"/>
                <a:gd name="T30" fmla="*/ 22 w 96"/>
                <a:gd name="T31" fmla="*/ 8 h 100"/>
                <a:gd name="T32" fmla="*/ 8 w 96"/>
                <a:gd name="T33" fmla="*/ 22 h 100"/>
                <a:gd name="T34" fmla="*/ 2 w 96"/>
                <a:gd name="T35" fmla="*/ 40 h 100"/>
                <a:gd name="T36" fmla="*/ 0 w 96"/>
                <a:gd name="T37" fmla="*/ 50 h 100"/>
                <a:gd name="T38" fmla="*/ 16 w 96"/>
                <a:gd name="T39" fmla="*/ 50 h 100"/>
                <a:gd name="T40" fmla="*/ 20 w 96"/>
                <a:gd name="T41" fmla="*/ 36 h 100"/>
                <a:gd name="T42" fmla="*/ 26 w 96"/>
                <a:gd name="T43" fmla="*/ 26 h 100"/>
                <a:gd name="T44" fmla="*/ 36 w 96"/>
                <a:gd name="T45" fmla="*/ 18 h 100"/>
                <a:gd name="T46" fmla="*/ 48 w 96"/>
                <a:gd name="T47" fmla="*/ 16 h 100"/>
                <a:gd name="T48" fmla="*/ 54 w 96"/>
                <a:gd name="T49" fmla="*/ 16 h 100"/>
                <a:gd name="T50" fmla="*/ 66 w 96"/>
                <a:gd name="T51" fmla="*/ 20 h 100"/>
                <a:gd name="T52" fmla="*/ 74 w 96"/>
                <a:gd name="T53" fmla="*/ 30 h 100"/>
                <a:gd name="T54" fmla="*/ 78 w 96"/>
                <a:gd name="T55" fmla="*/ 42 h 100"/>
                <a:gd name="T56" fmla="*/ 80 w 96"/>
                <a:gd name="T57" fmla="*/ 50 h 100"/>
                <a:gd name="T58" fmla="*/ 78 w 96"/>
                <a:gd name="T59" fmla="*/ 62 h 100"/>
                <a:gd name="T60" fmla="*/ 70 w 96"/>
                <a:gd name="T61" fmla="*/ 74 h 100"/>
                <a:gd name="T62" fmla="*/ 60 w 96"/>
                <a:gd name="T63" fmla="*/ 82 h 100"/>
                <a:gd name="T64" fmla="*/ 48 w 96"/>
                <a:gd name="T65" fmla="*/ 84 h 100"/>
                <a:gd name="T66" fmla="*/ 42 w 96"/>
                <a:gd name="T67" fmla="*/ 84 h 100"/>
                <a:gd name="T68" fmla="*/ 30 w 96"/>
                <a:gd name="T69" fmla="*/ 78 h 100"/>
                <a:gd name="T70" fmla="*/ 22 w 96"/>
                <a:gd name="T71" fmla="*/ 68 h 100"/>
                <a:gd name="T72" fmla="*/ 18 w 96"/>
                <a:gd name="T73" fmla="*/ 56 h 100"/>
                <a:gd name="T74" fmla="*/ 16 w 96"/>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4" name="Freeform 160"/>
            <p:cNvSpPr>
              <a:spLocks noEditPoints="1"/>
            </p:cNvSpPr>
            <p:nvPr/>
          </p:nvSpPr>
          <p:spPr bwMode="auto">
            <a:xfrm>
              <a:off x="3032" y="2490"/>
              <a:ext cx="240" cy="150"/>
            </a:xfrm>
            <a:custGeom>
              <a:avLst/>
              <a:gdLst>
                <a:gd name="T0" fmla="*/ 2 w 240"/>
                <a:gd name="T1" fmla="*/ 0 h 150"/>
                <a:gd name="T2" fmla="*/ 2 w 240"/>
                <a:gd name="T3" fmla="*/ 0 h 150"/>
                <a:gd name="T4" fmla="*/ 0 w 240"/>
                <a:gd name="T5" fmla="*/ 4 h 150"/>
                <a:gd name="T6" fmla="*/ 0 w 240"/>
                <a:gd name="T7" fmla="*/ 138 h 150"/>
                <a:gd name="T8" fmla="*/ 0 w 240"/>
                <a:gd name="T9" fmla="*/ 138 h 150"/>
                <a:gd name="T10" fmla="*/ 2 w 240"/>
                <a:gd name="T11" fmla="*/ 140 h 150"/>
                <a:gd name="T12" fmla="*/ 4 w 240"/>
                <a:gd name="T13" fmla="*/ 142 h 150"/>
                <a:gd name="T14" fmla="*/ 236 w 240"/>
                <a:gd name="T15" fmla="*/ 150 h 150"/>
                <a:gd name="T16" fmla="*/ 236 w 240"/>
                <a:gd name="T17" fmla="*/ 150 h 150"/>
                <a:gd name="T18" fmla="*/ 238 w 240"/>
                <a:gd name="T19" fmla="*/ 148 h 150"/>
                <a:gd name="T20" fmla="*/ 238 w 240"/>
                <a:gd name="T21" fmla="*/ 148 h 150"/>
                <a:gd name="T22" fmla="*/ 240 w 240"/>
                <a:gd name="T23" fmla="*/ 146 h 150"/>
                <a:gd name="T24" fmla="*/ 240 w 240"/>
                <a:gd name="T25" fmla="*/ 4 h 150"/>
                <a:gd name="T26" fmla="*/ 240 w 240"/>
                <a:gd name="T27" fmla="*/ 4 h 150"/>
                <a:gd name="T28" fmla="*/ 238 w 240"/>
                <a:gd name="T29" fmla="*/ 2 h 150"/>
                <a:gd name="T30" fmla="*/ 236 w 240"/>
                <a:gd name="T31" fmla="*/ 0 h 150"/>
                <a:gd name="T32" fmla="*/ 4 w 240"/>
                <a:gd name="T33" fmla="*/ 0 h 150"/>
                <a:gd name="T34" fmla="*/ 4 w 240"/>
                <a:gd name="T35" fmla="*/ 0 h 150"/>
                <a:gd name="T36" fmla="*/ 2 w 240"/>
                <a:gd name="T37" fmla="*/ 0 h 150"/>
                <a:gd name="T38" fmla="*/ 2 w 240"/>
                <a:gd name="T39" fmla="*/ 0 h 150"/>
                <a:gd name="T40" fmla="*/ 8 w 240"/>
                <a:gd name="T41" fmla="*/ 8 h 150"/>
                <a:gd name="T42" fmla="*/ 8 w 240"/>
                <a:gd name="T43" fmla="*/ 8 h 150"/>
                <a:gd name="T44" fmla="*/ 232 w 240"/>
                <a:gd name="T45" fmla="*/ 8 h 150"/>
                <a:gd name="T46" fmla="*/ 232 w 240"/>
                <a:gd name="T47" fmla="*/ 8 h 150"/>
                <a:gd name="T48" fmla="*/ 232 w 240"/>
                <a:gd name="T49" fmla="*/ 142 h 150"/>
                <a:gd name="T50" fmla="*/ 232 w 240"/>
                <a:gd name="T51" fmla="*/ 142 h 150"/>
                <a:gd name="T52" fmla="*/ 8 w 240"/>
                <a:gd name="T53" fmla="*/ 134 h 150"/>
                <a:gd name="T54" fmla="*/ 8 w 240"/>
                <a:gd name="T55" fmla="*/ 134 h 150"/>
                <a:gd name="T56" fmla="*/ 8 w 240"/>
                <a:gd name="T57" fmla="*/ 8 h 150"/>
                <a:gd name="T58" fmla="*/ 8 w 240"/>
                <a:gd name="T59" fmla="*/ 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5" name="Freeform 161"/>
            <p:cNvSpPr>
              <a:spLocks noEditPoints="1"/>
            </p:cNvSpPr>
            <p:nvPr/>
          </p:nvSpPr>
          <p:spPr bwMode="auto">
            <a:xfrm>
              <a:off x="2982" y="2264"/>
              <a:ext cx="290" cy="210"/>
            </a:xfrm>
            <a:custGeom>
              <a:avLst/>
              <a:gdLst>
                <a:gd name="T0" fmla="*/ 286 w 290"/>
                <a:gd name="T1" fmla="*/ 0 h 210"/>
                <a:gd name="T2" fmla="*/ 4 w 290"/>
                <a:gd name="T3" fmla="*/ 16 h 210"/>
                <a:gd name="T4" fmla="*/ 4 w 290"/>
                <a:gd name="T5" fmla="*/ 16 h 210"/>
                <a:gd name="T6" fmla="*/ 0 w 290"/>
                <a:gd name="T7" fmla="*/ 16 h 210"/>
                <a:gd name="T8" fmla="*/ 0 w 290"/>
                <a:gd name="T9" fmla="*/ 20 h 210"/>
                <a:gd name="T10" fmla="*/ 0 w 290"/>
                <a:gd name="T11" fmla="*/ 206 h 210"/>
                <a:gd name="T12" fmla="*/ 0 w 290"/>
                <a:gd name="T13" fmla="*/ 206 h 210"/>
                <a:gd name="T14" fmla="*/ 0 w 290"/>
                <a:gd name="T15" fmla="*/ 210 h 210"/>
                <a:gd name="T16" fmla="*/ 0 w 290"/>
                <a:gd name="T17" fmla="*/ 210 h 210"/>
                <a:gd name="T18" fmla="*/ 4 w 290"/>
                <a:gd name="T19" fmla="*/ 210 h 210"/>
                <a:gd name="T20" fmla="*/ 286 w 290"/>
                <a:gd name="T21" fmla="*/ 210 h 210"/>
                <a:gd name="T22" fmla="*/ 286 w 290"/>
                <a:gd name="T23" fmla="*/ 210 h 210"/>
                <a:gd name="T24" fmla="*/ 288 w 290"/>
                <a:gd name="T25" fmla="*/ 208 h 210"/>
                <a:gd name="T26" fmla="*/ 290 w 290"/>
                <a:gd name="T27" fmla="*/ 206 h 210"/>
                <a:gd name="T28" fmla="*/ 290 w 290"/>
                <a:gd name="T29" fmla="*/ 4 h 210"/>
                <a:gd name="T30" fmla="*/ 290 w 290"/>
                <a:gd name="T31" fmla="*/ 4 h 210"/>
                <a:gd name="T32" fmla="*/ 288 w 290"/>
                <a:gd name="T33" fmla="*/ 2 h 210"/>
                <a:gd name="T34" fmla="*/ 288 w 290"/>
                <a:gd name="T35" fmla="*/ 2 h 210"/>
                <a:gd name="T36" fmla="*/ 286 w 290"/>
                <a:gd name="T37" fmla="*/ 0 h 210"/>
                <a:gd name="T38" fmla="*/ 286 w 290"/>
                <a:gd name="T39" fmla="*/ 0 h 210"/>
                <a:gd name="T40" fmla="*/ 282 w 290"/>
                <a:gd name="T41" fmla="*/ 8 h 210"/>
                <a:gd name="T42" fmla="*/ 282 w 290"/>
                <a:gd name="T43" fmla="*/ 8 h 210"/>
                <a:gd name="T44" fmla="*/ 282 w 290"/>
                <a:gd name="T45" fmla="*/ 202 h 210"/>
                <a:gd name="T46" fmla="*/ 282 w 290"/>
                <a:gd name="T47" fmla="*/ 202 h 210"/>
                <a:gd name="T48" fmla="*/ 8 w 290"/>
                <a:gd name="T49" fmla="*/ 202 h 210"/>
                <a:gd name="T50" fmla="*/ 8 w 290"/>
                <a:gd name="T51" fmla="*/ 202 h 210"/>
                <a:gd name="T52" fmla="*/ 8 w 290"/>
                <a:gd name="T53" fmla="*/ 22 h 210"/>
                <a:gd name="T54" fmla="*/ 8 w 290"/>
                <a:gd name="T55" fmla="*/ 22 h 210"/>
                <a:gd name="T56" fmla="*/ 282 w 290"/>
                <a:gd name="T57" fmla="*/ 8 h 210"/>
                <a:gd name="T58" fmla="*/ 282 w 290"/>
                <a:gd name="T59" fmla="*/ 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6" name="Freeform 162"/>
            <p:cNvSpPr>
              <a:spLocks noEditPoints="1"/>
            </p:cNvSpPr>
            <p:nvPr/>
          </p:nvSpPr>
          <p:spPr bwMode="auto">
            <a:xfrm>
              <a:off x="3006" y="2282"/>
              <a:ext cx="250" cy="86"/>
            </a:xfrm>
            <a:custGeom>
              <a:avLst/>
              <a:gdLst>
                <a:gd name="T0" fmla="*/ 246 w 250"/>
                <a:gd name="T1" fmla="*/ 0 h 86"/>
                <a:gd name="T2" fmla="*/ 4 w 250"/>
                <a:gd name="T3" fmla="*/ 14 h 86"/>
                <a:gd name="T4" fmla="*/ 4 w 250"/>
                <a:gd name="T5" fmla="*/ 14 h 86"/>
                <a:gd name="T6" fmla="*/ 0 w 250"/>
                <a:gd name="T7" fmla="*/ 14 h 86"/>
                <a:gd name="T8" fmla="*/ 0 w 250"/>
                <a:gd name="T9" fmla="*/ 18 h 86"/>
                <a:gd name="T10" fmla="*/ 0 w 250"/>
                <a:gd name="T11" fmla="*/ 82 h 86"/>
                <a:gd name="T12" fmla="*/ 0 w 250"/>
                <a:gd name="T13" fmla="*/ 82 h 86"/>
                <a:gd name="T14" fmla="*/ 2 w 250"/>
                <a:gd name="T15" fmla="*/ 86 h 86"/>
                <a:gd name="T16" fmla="*/ 2 w 250"/>
                <a:gd name="T17" fmla="*/ 86 h 86"/>
                <a:gd name="T18" fmla="*/ 4 w 250"/>
                <a:gd name="T19" fmla="*/ 86 h 86"/>
                <a:gd name="T20" fmla="*/ 246 w 250"/>
                <a:gd name="T21" fmla="*/ 78 h 86"/>
                <a:gd name="T22" fmla="*/ 246 w 250"/>
                <a:gd name="T23" fmla="*/ 78 h 86"/>
                <a:gd name="T24" fmla="*/ 248 w 250"/>
                <a:gd name="T25" fmla="*/ 78 h 86"/>
                <a:gd name="T26" fmla="*/ 250 w 250"/>
                <a:gd name="T27" fmla="*/ 74 h 86"/>
                <a:gd name="T28" fmla="*/ 250 w 250"/>
                <a:gd name="T29" fmla="*/ 4 h 86"/>
                <a:gd name="T30" fmla="*/ 250 w 250"/>
                <a:gd name="T31" fmla="*/ 4 h 86"/>
                <a:gd name="T32" fmla="*/ 248 w 250"/>
                <a:gd name="T33" fmla="*/ 2 h 86"/>
                <a:gd name="T34" fmla="*/ 248 w 250"/>
                <a:gd name="T35" fmla="*/ 2 h 86"/>
                <a:gd name="T36" fmla="*/ 246 w 250"/>
                <a:gd name="T37" fmla="*/ 0 h 86"/>
                <a:gd name="T38" fmla="*/ 246 w 250"/>
                <a:gd name="T39" fmla="*/ 0 h 86"/>
                <a:gd name="T40" fmla="*/ 242 w 250"/>
                <a:gd name="T41" fmla="*/ 8 h 86"/>
                <a:gd name="T42" fmla="*/ 242 w 250"/>
                <a:gd name="T43" fmla="*/ 8 h 86"/>
                <a:gd name="T44" fmla="*/ 242 w 250"/>
                <a:gd name="T45" fmla="*/ 70 h 86"/>
                <a:gd name="T46" fmla="*/ 242 w 250"/>
                <a:gd name="T47" fmla="*/ 70 h 86"/>
                <a:gd name="T48" fmla="*/ 8 w 250"/>
                <a:gd name="T49" fmla="*/ 78 h 86"/>
                <a:gd name="T50" fmla="*/ 8 w 250"/>
                <a:gd name="T51" fmla="*/ 78 h 86"/>
                <a:gd name="T52" fmla="*/ 8 w 250"/>
                <a:gd name="T53" fmla="*/ 22 h 86"/>
                <a:gd name="T54" fmla="*/ 8 w 250"/>
                <a:gd name="T55" fmla="*/ 22 h 86"/>
                <a:gd name="T56" fmla="*/ 242 w 250"/>
                <a:gd name="T57" fmla="*/ 8 h 86"/>
                <a:gd name="T58" fmla="*/ 242 w 250"/>
                <a:gd name="T5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7" name="Freeform 163"/>
            <p:cNvSpPr>
              <a:spLocks/>
            </p:cNvSpPr>
            <p:nvPr/>
          </p:nvSpPr>
          <p:spPr bwMode="auto">
            <a:xfrm>
              <a:off x="3034" y="2494"/>
              <a:ext cx="46" cy="136"/>
            </a:xfrm>
            <a:custGeom>
              <a:avLst/>
              <a:gdLst>
                <a:gd name="T0" fmla="*/ 38 w 46"/>
                <a:gd name="T1" fmla="*/ 0 h 136"/>
                <a:gd name="T2" fmla="*/ 38 w 46"/>
                <a:gd name="T3" fmla="*/ 0 h 136"/>
                <a:gd name="T4" fmla="*/ 38 w 46"/>
                <a:gd name="T5" fmla="*/ 64 h 136"/>
                <a:gd name="T6" fmla="*/ 38 w 46"/>
                <a:gd name="T7" fmla="*/ 64 h 136"/>
                <a:gd name="T8" fmla="*/ 0 w 46"/>
                <a:gd name="T9" fmla="*/ 132 h 136"/>
                <a:gd name="T10" fmla="*/ 6 w 46"/>
                <a:gd name="T11" fmla="*/ 136 h 136"/>
                <a:gd name="T12" fmla="*/ 46 w 46"/>
                <a:gd name="T13" fmla="*/ 68 h 136"/>
                <a:gd name="T14" fmla="*/ 46 w 46"/>
                <a:gd name="T15" fmla="*/ 68 h 136"/>
                <a:gd name="T16" fmla="*/ 46 w 46"/>
                <a:gd name="T17" fmla="*/ 66 h 136"/>
                <a:gd name="T18" fmla="*/ 46 w 46"/>
                <a:gd name="T19" fmla="*/ 0 h 136"/>
                <a:gd name="T20" fmla="*/ 38 w 46"/>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8" name="Freeform 164"/>
            <p:cNvSpPr>
              <a:spLocks/>
            </p:cNvSpPr>
            <p:nvPr/>
          </p:nvSpPr>
          <p:spPr bwMode="auto">
            <a:xfrm>
              <a:off x="3076" y="2556"/>
              <a:ext cx="192" cy="10"/>
            </a:xfrm>
            <a:custGeom>
              <a:avLst/>
              <a:gdLst>
                <a:gd name="T0" fmla="*/ 0 w 192"/>
                <a:gd name="T1" fmla="*/ 8 h 10"/>
                <a:gd name="T2" fmla="*/ 192 w 192"/>
                <a:gd name="T3" fmla="*/ 10 h 10"/>
                <a:gd name="T4" fmla="*/ 192 w 192"/>
                <a:gd name="T5" fmla="*/ 2 h 10"/>
                <a:gd name="T6" fmla="*/ 0 w 192"/>
                <a:gd name="T7" fmla="*/ 0 h 10"/>
                <a:gd name="T8" fmla="*/ 0 w 192"/>
                <a:gd name="T9" fmla="*/ 8 h 10"/>
              </a:gdLst>
              <a:ahLst/>
              <a:cxnLst>
                <a:cxn ang="0">
                  <a:pos x="T0" y="T1"/>
                </a:cxn>
                <a:cxn ang="0">
                  <a:pos x="T2" y="T3"/>
                </a:cxn>
                <a:cxn ang="0">
                  <a:pos x="T4" y="T5"/>
                </a:cxn>
                <a:cxn ang="0">
                  <a:pos x="T6" y="T7"/>
                </a:cxn>
                <a:cxn ang="0">
                  <a:pos x="T8" y="T9"/>
                </a:cxn>
              </a:cxnLst>
              <a:rect l="0" t="0" r="r" b="b"/>
              <a:pathLst>
                <a:path w="192" h="10">
                  <a:moveTo>
                    <a:pt x="0" y="8"/>
                  </a:moveTo>
                  <a:lnTo>
                    <a:pt x="192" y="10"/>
                  </a:lnTo>
                  <a:lnTo>
                    <a:pt x="192" y="2"/>
                  </a:lnTo>
                  <a:lnTo>
                    <a:pt x="0"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29" name="Freeform 165"/>
            <p:cNvSpPr>
              <a:spLocks/>
            </p:cNvSpPr>
            <p:nvPr/>
          </p:nvSpPr>
          <p:spPr bwMode="auto">
            <a:xfrm>
              <a:off x="2986" y="2370"/>
              <a:ext cx="282" cy="18"/>
            </a:xfrm>
            <a:custGeom>
              <a:avLst/>
              <a:gdLst>
                <a:gd name="T0" fmla="*/ 0 w 282"/>
                <a:gd name="T1" fmla="*/ 10 h 18"/>
                <a:gd name="T2" fmla="*/ 0 w 282"/>
                <a:gd name="T3" fmla="*/ 18 h 18"/>
                <a:gd name="T4" fmla="*/ 282 w 282"/>
                <a:gd name="T5" fmla="*/ 8 h 18"/>
                <a:gd name="T6" fmla="*/ 282 w 282"/>
                <a:gd name="T7" fmla="*/ 0 h 18"/>
                <a:gd name="T8" fmla="*/ 0 w 282"/>
                <a:gd name="T9" fmla="*/ 10 h 18"/>
              </a:gdLst>
              <a:ahLst/>
              <a:cxnLst>
                <a:cxn ang="0">
                  <a:pos x="T0" y="T1"/>
                </a:cxn>
                <a:cxn ang="0">
                  <a:pos x="T2" y="T3"/>
                </a:cxn>
                <a:cxn ang="0">
                  <a:pos x="T4" y="T5"/>
                </a:cxn>
                <a:cxn ang="0">
                  <a:pos x="T6" y="T7"/>
                </a:cxn>
                <a:cxn ang="0">
                  <a:pos x="T8" y="T9"/>
                </a:cxn>
              </a:cxnLst>
              <a:rect l="0" t="0" r="r" b="b"/>
              <a:pathLst>
                <a:path w="282" h="18">
                  <a:moveTo>
                    <a:pt x="0" y="10"/>
                  </a:moveTo>
                  <a:lnTo>
                    <a:pt x="0" y="18"/>
                  </a:lnTo>
                  <a:lnTo>
                    <a:pt x="282" y="8"/>
                  </a:lnTo>
                  <a:lnTo>
                    <a:pt x="282" y="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30" name="Freeform 166"/>
            <p:cNvSpPr>
              <a:spLocks/>
            </p:cNvSpPr>
            <p:nvPr/>
          </p:nvSpPr>
          <p:spPr bwMode="auto">
            <a:xfrm>
              <a:off x="3010" y="2316"/>
              <a:ext cx="242" cy="20"/>
            </a:xfrm>
            <a:custGeom>
              <a:avLst/>
              <a:gdLst>
                <a:gd name="T0" fmla="*/ 0 w 242"/>
                <a:gd name="T1" fmla="*/ 12 h 20"/>
                <a:gd name="T2" fmla="*/ 0 w 242"/>
                <a:gd name="T3" fmla="*/ 20 h 20"/>
                <a:gd name="T4" fmla="*/ 242 w 242"/>
                <a:gd name="T5" fmla="*/ 8 h 20"/>
                <a:gd name="T6" fmla="*/ 242 w 242"/>
                <a:gd name="T7" fmla="*/ 0 h 20"/>
                <a:gd name="T8" fmla="*/ 0 w 242"/>
                <a:gd name="T9" fmla="*/ 12 h 20"/>
              </a:gdLst>
              <a:ahLst/>
              <a:cxnLst>
                <a:cxn ang="0">
                  <a:pos x="T0" y="T1"/>
                </a:cxn>
                <a:cxn ang="0">
                  <a:pos x="T2" y="T3"/>
                </a:cxn>
                <a:cxn ang="0">
                  <a:pos x="T4" y="T5"/>
                </a:cxn>
                <a:cxn ang="0">
                  <a:pos x="T6" y="T7"/>
                </a:cxn>
                <a:cxn ang="0">
                  <a:pos x="T8" y="T9"/>
                </a:cxn>
              </a:cxnLst>
              <a:rect l="0" t="0" r="r" b="b"/>
              <a:pathLst>
                <a:path w="242" h="20">
                  <a:moveTo>
                    <a:pt x="0" y="12"/>
                  </a:moveTo>
                  <a:lnTo>
                    <a:pt x="0" y="20"/>
                  </a:lnTo>
                  <a:lnTo>
                    <a:pt x="242" y="8"/>
                  </a:lnTo>
                  <a:lnTo>
                    <a:pt x="242"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31" name="Freeform 167"/>
            <p:cNvSpPr>
              <a:spLocks noEditPoints="1"/>
            </p:cNvSpPr>
            <p:nvPr/>
          </p:nvSpPr>
          <p:spPr bwMode="auto">
            <a:xfrm>
              <a:off x="2980" y="2496"/>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sp>
          <p:nvSpPr>
            <p:cNvPr id="779432" name="Freeform 168"/>
            <p:cNvSpPr>
              <a:spLocks noEditPoints="1"/>
            </p:cNvSpPr>
            <p:nvPr/>
          </p:nvSpPr>
          <p:spPr bwMode="auto">
            <a:xfrm>
              <a:off x="2980" y="2554"/>
              <a:ext cx="40" cy="40"/>
            </a:xfrm>
            <a:custGeom>
              <a:avLst/>
              <a:gdLst>
                <a:gd name="T0" fmla="*/ 0 w 40"/>
                <a:gd name="T1" fmla="*/ 20 h 40"/>
                <a:gd name="T2" fmla="*/ 0 w 40"/>
                <a:gd name="T3" fmla="*/ 20 h 40"/>
                <a:gd name="T4" fmla="*/ 2 w 40"/>
                <a:gd name="T5" fmla="*/ 28 h 40"/>
                <a:gd name="T6" fmla="*/ 6 w 40"/>
                <a:gd name="T7" fmla="*/ 34 h 40"/>
                <a:gd name="T8" fmla="*/ 12 w 40"/>
                <a:gd name="T9" fmla="*/ 38 h 40"/>
                <a:gd name="T10" fmla="*/ 20 w 40"/>
                <a:gd name="T11" fmla="*/ 40 h 40"/>
                <a:gd name="T12" fmla="*/ 20 w 40"/>
                <a:gd name="T13" fmla="*/ 40 h 40"/>
                <a:gd name="T14" fmla="*/ 28 w 40"/>
                <a:gd name="T15" fmla="*/ 38 h 40"/>
                <a:gd name="T16" fmla="*/ 34 w 40"/>
                <a:gd name="T17" fmla="*/ 34 h 40"/>
                <a:gd name="T18" fmla="*/ 38 w 40"/>
                <a:gd name="T19" fmla="*/ 28 h 40"/>
                <a:gd name="T20" fmla="*/ 40 w 40"/>
                <a:gd name="T21" fmla="*/ 20 h 40"/>
                <a:gd name="T22" fmla="*/ 40 w 40"/>
                <a:gd name="T23" fmla="*/ 20 h 40"/>
                <a:gd name="T24" fmla="*/ 38 w 40"/>
                <a:gd name="T25" fmla="*/ 12 h 40"/>
                <a:gd name="T26" fmla="*/ 34 w 40"/>
                <a:gd name="T27" fmla="*/ 6 h 40"/>
                <a:gd name="T28" fmla="*/ 28 w 40"/>
                <a:gd name="T29" fmla="*/ 0 h 40"/>
                <a:gd name="T30" fmla="*/ 20 w 40"/>
                <a:gd name="T31" fmla="*/ 0 h 40"/>
                <a:gd name="T32" fmla="*/ 20 w 40"/>
                <a:gd name="T33" fmla="*/ 0 h 40"/>
                <a:gd name="T34" fmla="*/ 12 w 40"/>
                <a:gd name="T35" fmla="*/ 0 h 40"/>
                <a:gd name="T36" fmla="*/ 6 w 40"/>
                <a:gd name="T37" fmla="*/ 6 h 40"/>
                <a:gd name="T38" fmla="*/ 2 w 40"/>
                <a:gd name="T39" fmla="*/ 12 h 40"/>
                <a:gd name="T40" fmla="*/ 0 w 40"/>
                <a:gd name="T41" fmla="*/ 20 h 40"/>
                <a:gd name="T42" fmla="*/ 0 w 40"/>
                <a:gd name="T43" fmla="*/ 20 h 40"/>
                <a:gd name="T44" fmla="*/ 8 w 40"/>
                <a:gd name="T45" fmla="*/ 20 h 40"/>
                <a:gd name="T46" fmla="*/ 8 w 40"/>
                <a:gd name="T47" fmla="*/ 20 h 40"/>
                <a:gd name="T48" fmla="*/ 10 w 40"/>
                <a:gd name="T49" fmla="*/ 14 h 40"/>
                <a:gd name="T50" fmla="*/ 12 w 40"/>
                <a:gd name="T51" fmla="*/ 10 h 40"/>
                <a:gd name="T52" fmla="*/ 16 w 40"/>
                <a:gd name="T53" fmla="*/ 8 h 40"/>
                <a:gd name="T54" fmla="*/ 20 w 40"/>
                <a:gd name="T55" fmla="*/ 8 h 40"/>
                <a:gd name="T56" fmla="*/ 20 w 40"/>
                <a:gd name="T57" fmla="*/ 8 h 40"/>
                <a:gd name="T58" fmla="*/ 24 w 40"/>
                <a:gd name="T59" fmla="*/ 8 h 40"/>
                <a:gd name="T60" fmla="*/ 28 w 40"/>
                <a:gd name="T61" fmla="*/ 10 h 40"/>
                <a:gd name="T62" fmla="*/ 32 w 40"/>
                <a:gd name="T63" fmla="*/ 14 h 40"/>
                <a:gd name="T64" fmla="*/ 32 w 40"/>
                <a:gd name="T65" fmla="*/ 20 h 40"/>
                <a:gd name="T66" fmla="*/ 32 w 40"/>
                <a:gd name="T67" fmla="*/ 20 h 40"/>
                <a:gd name="T68" fmla="*/ 32 w 40"/>
                <a:gd name="T69" fmla="*/ 24 h 40"/>
                <a:gd name="T70" fmla="*/ 28 w 40"/>
                <a:gd name="T71" fmla="*/ 28 h 40"/>
                <a:gd name="T72" fmla="*/ 24 w 40"/>
                <a:gd name="T73" fmla="*/ 30 h 40"/>
                <a:gd name="T74" fmla="*/ 20 w 40"/>
                <a:gd name="T75" fmla="*/ 32 h 40"/>
                <a:gd name="T76" fmla="*/ 20 w 40"/>
                <a:gd name="T77" fmla="*/ 32 h 40"/>
                <a:gd name="T78" fmla="*/ 16 w 40"/>
                <a:gd name="T79" fmla="*/ 30 h 40"/>
                <a:gd name="T80" fmla="*/ 12 w 40"/>
                <a:gd name="T81" fmla="*/ 28 h 40"/>
                <a:gd name="T82" fmla="*/ 10 w 40"/>
                <a:gd name="T83" fmla="*/ 24 h 40"/>
                <a:gd name="T84" fmla="*/ 8 w 40"/>
                <a:gd name="T85" fmla="*/ 20 h 40"/>
                <a:gd name="T86" fmla="*/ 8 w 40"/>
                <a:gd name="T8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Arial" pitchFamily="34" charset="0"/>
                <a:ea typeface="HGP創英角ｺﾞｼｯｸUB" pitchFamily="50" charset="-128"/>
                <a:cs typeface="Arial" pitchFamily="34" charset="0"/>
              </a:endParaRPr>
            </a:p>
          </p:txBody>
        </p:sp>
      </p:grpSp>
      <p:grpSp>
        <p:nvGrpSpPr>
          <p:cNvPr id="2" name="図形グループ 1"/>
          <p:cNvGrpSpPr/>
          <p:nvPr/>
        </p:nvGrpSpPr>
        <p:grpSpPr>
          <a:xfrm>
            <a:off x="5257800" y="3366750"/>
            <a:ext cx="533400" cy="533400"/>
            <a:chOff x="5257800" y="3429000"/>
            <a:chExt cx="533400" cy="533400"/>
          </a:xfrm>
        </p:grpSpPr>
        <p:sp>
          <p:nvSpPr>
            <p:cNvPr id="216" name="AutoShape 171"/>
            <p:cNvSpPr>
              <a:spLocks noChangeArrowheads="1"/>
            </p:cNvSpPr>
            <p:nvPr/>
          </p:nvSpPr>
          <p:spPr bwMode="auto">
            <a:xfrm>
              <a:off x="5257800" y="3429000"/>
              <a:ext cx="533400" cy="533400"/>
            </a:xfrm>
            <a:prstGeom prst="can">
              <a:avLst>
                <a:gd name="adj" fmla="val 15802"/>
              </a:avLst>
            </a:prstGeom>
            <a:solidFill>
              <a:srgbClr val="0066FF">
                <a:alpha val="70000"/>
              </a:srgbClr>
            </a:solidFill>
            <a:ln w="19050" cmpd="sng">
              <a:solidFill>
                <a:schemeClr val="bg1"/>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19" name="Rectangle 172"/>
            <p:cNvSpPr>
              <a:spLocks noChangeArrowheads="1"/>
            </p:cNvSpPr>
            <p:nvPr/>
          </p:nvSpPr>
          <p:spPr bwMode="auto">
            <a:xfrm>
              <a:off x="5334001" y="35814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0" name="Rectangle 172"/>
            <p:cNvSpPr>
              <a:spLocks noChangeArrowheads="1"/>
            </p:cNvSpPr>
            <p:nvPr/>
          </p:nvSpPr>
          <p:spPr bwMode="auto">
            <a:xfrm>
              <a:off x="5410200" y="35814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1" name="Rectangle 172"/>
            <p:cNvSpPr>
              <a:spLocks noChangeArrowheads="1"/>
            </p:cNvSpPr>
            <p:nvPr/>
          </p:nvSpPr>
          <p:spPr bwMode="auto">
            <a:xfrm>
              <a:off x="5486400" y="35814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2" name="Rectangle 172"/>
            <p:cNvSpPr>
              <a:spLocks noChangeArrowheads="1"/>
            </p:cNvSpPr>
            <p:nvPr/>
          </p:nvSpPr>
          <p:spPr bwMode="auto">
            <a:xfrm>
              <a:off x="5562600" y="35814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3" name="Rectangle 172"/>
            <p:cNvSpPr>
              <a:spLocks noChangeArrowheads="1"/>
            </p:cNvSpPr>
            <p:nvPr/>
          </p:nvSpPr>
          <p:spPr bwMode="auto">
            <a:xfrm>
              <a:off x="5638800" y="35814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4" name="Rectangle 172"/>
            <p:cNvSpPr>
              <a:spLocks noChangeArrowheads="1"/>
            </p:cNvSpPr>
            <p:nvPr/>
          </p:nvSpPr>
          <p:spPr bwMode="auto">
            <a:xfrm>
              <a:off x="5334001" y="36576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5" name="Rectangle 172"/>
            <p:cNvSpPr>
              <a:spLocks noChangeArrowheads="1"/>
            </p:cNvSpPr>
            <p:nvPr/>
          </p:nvSpPr>
          <p:spPr bwMode="auto">
            <a:xfrm>
              <a:off x="5410200" y="36576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6" name="Rectangle 172"/>
            <p:cNvSpPr>
              <a:spLocks noChangeArrowheads="1"/>
            </p:cNvSpPr>
            <p:nvPr/>
          </p:nvSpPr>
          <p:spPr bwMode="auto">
            <a:xfrm>
              <a:off x="5486400" y="36576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7" name="Rectangle 172"/>
            <p:cNvSpPr>
              <a:spLocks noChangeArrowheads="1"/>
            </p:cNvSpPr>
            <p:nvPr/>
          </p:nvSpPr>
          <p:spPr bwMode="auto">
            <a:xfrm>
              <a:off x="5562600" y="36576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8" name="Rectangle 172"/>
            <p:cNvSpPr>
              <a:spLocks noChangeArrowheads="1"/>
            </p:cNvSpPr>
            <p:nvPr/>
          </p:nvSpPr>
          <p:spPr bwMode="auto">
            <a:xfrm>
              <a:off x="5638800" y="36576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29" name="Rectangle 172"/>
            <p:cNvSpPr>
              <a:spLocks noChangeArrowheads="1"/>
            </p:cNvSpPr>
            <p:nvPr/>
          </p:nvSpPr>
          <p:spPr bwMode="auto">
            <a:xfrm>
              <a:off x="5334001" y="37338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30" name="Rectangle 172"/>
            <p:cNvSpPr>
              <a:spLocks noChangeArrowheads="1"/>
            </p:cNvSpPr>
            <p:nvPr/>
          </p:nvSpPr>
          <p:spPr bwMode="auto">
            <a:xfrm>
              <a:off x="5410200" y="37338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31" name="Rectangle 172"/>
            <p:cNvSpPr>
              <a:spLocks noChangeArrowheads="1"/>
            </p:cNvSpPr>
            <p:nvPr/>
          </p:nvSpPr>
          <p:spPr bwMode="auto">
            <a:xfrm>
              <a:off x="5486400" y="37338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32" name="Rectangle 172"/>
            <p:cNvSpPr>
              <a:spLocks noChangeArrowheads="1"/>
            </p:cNvSpPr>
            <p:nvPr/>
          </p:nvSpPr>
          <p:spPr bwMode="auto">
            <a:xfrm>
              <a:off x="5562600" y="37338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33" name="Rectangle 172"/>
            <p:cNvSpPr>
              <a:spLocks noChangeArrowheads="1"/>
            </p:cNvSpPr>
            <p:nvPr/>
          </p:nvSpPr>
          <p:spPr bwMode="auto">
            <a:xfrm>
              <a:off x="5638800" y="37338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34" name="Rectangle 172"/>
            <p:cNvSpPr>
              <a:spLocks noChangeArrowheads="1"/>
            </p:cNvSpPr>
            <p:nvPr/>
          </p:nvSpPr>
          <p:spPr bwMode="auto">
            <a:xfrm>
              <a:off x="5334001" y="38100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35" name="Rectangle 172"/>
            <p:cNvSpPr>
              <a:spLocks noChangeArrowheads="1"/>
            </p:cNvSpPr>
            <p:nvPr/>
          </p:nvSpPr>
          <p:spPr bwMode="auto">
            <a:xfrm>
              <a:off x="5410200" y="38100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36" name="Rectangle 172"/>
            <p:cNvSpPr>
              <a:spLocks noChangeArrowheads="1"/>
            </p:cNvSpPr>
            <p:nvPr/>
          </p:nvSpPr>
          <p:spPr bwMode="auto">
            <a:xfrm>
              <a:off x="5486400" y="38100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37" name="Rectangle 172"/>
            <p:cNvSpPr>
              <a:spLocks noChangeArrowheads="1"/>
            </p:cNvSpPr>
            <p:nvPr/>
          </p:nvSpPr>
          <p:spPr bwMode="auto">
            <a:xfrm>
              <a:off x="5562600" y="38100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38" name="Rectangle 172"/>
            <p:cNvSpPr>
              <a:spLocks noChangeArrowheads="1"/>
            </p:cNvSpPr>
            <p:nvPr/>
          </p:nvSpPr>
          <p:spPr bwMode="auto">
            <a:xfrm>
              <a:off x="5638800" y="3810000"/>
              <a:ext cx="76200" cy="76200"/>
            </a:xfrm>
            <a:prstGeom prst="rect">
              <a:avLst/>
            </a:prstGeom>
            <a:solidFill>
              <a:schemeClr val="hlink"/>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grpSp>
        <p:nvGrpSpPr>
          <p:cNvPr id="240" name="図形グループ 239"/>
          <p:cNvGrpSpPr/>
          <p:nvPr/>
        </p:nvGrpSpPr>
        <p:grpSpPr>
          <a:xfrm>
            <a:off x="6096000" y="3366750"/>
            <a:ext cx="533400" cy="533400"/>
            <a:chOff x="5257800" y="3429000"/>
            <a:chExt cx="533400" cy="533400"/>
          </a:xfrm>
        </p:grpSpPr>
        <p:sp>
          <p:nvSpPr>
            <p:cNvPr id="241" name="AutoShape 171"/>
            <p:cNvSpPr>
              <a:spLocks noChangeArrowheads="1"/>
            </p:cNvSpPr>
            <p:nvPr/>
          </p:nvSpPr>
          <p:spPr bwMode="auto">
            <a:xfrm>
              <a:off x="5257800" y="3429000"/>
              <a:ext cx="533400" cy="533400"/>
            </a:xfrm>
            <a:prstGeom prst="can">
              <a:avLst>
                <a:gd name="adj" fmla="val 15802"/>
              </a:avLst>
            </a:prstGeom>
            <a:solidFill>
              <a:srgbClr val="0066FF">
                <a:alpha val="70000"/>
              </a:srgbClr>
            </a:solidFill>
            <a:ln w="19050" cmpd="sng">
              <a:solidFill>
                <a:schemeClr val="bg1"/>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42" name="Rectangle 172"/>
            <p:cNvSpPr>
              <a:spLocks noChangeArrowheads="1"/>
            </p:cNvSpPr>
            <p:nvPr/>
          </p:nvSpPr>
          <p:spPr bwMode="auto">
            <a:xfrm>
              <a:off x="5334001" y="35814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43" name="Rectangle 172"/>
            <p:cNvSpPr>
              <a:spLocks noChangeArrowheads="1"/>
            </p:cNvSpPr>
            <p:nvPr/>
          </p:nvSpPr>
          <p:spPr bwMode="auto">
            <a:xfrm>
              <a:off x="5410200" y="35814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44" name="Rectangle 172"/>
            <p:cNvSpPr>
              <a:spLocks noChangeArrowheads="1"/>
            </p:cNvSpPr>
            <p:nvPr/>
          </p:nvSpPr>
          <p:spPr bwMode="auto">
            <a:xfrm>
              <a:off x="5486400" y="35814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45" name="Rectangle 172"/>
            <p:cNvSpPr>
              <a:spLocks noChangeArrowheads="1"/>
            </p:cNvSpPr>
            <p:nvPr/>
          </p:nvSpPr>
          <p:spPr bwMode="auto">
            <a:xfrm>
              <a:off x="5562600" y="35814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46" name="Rectangle 172"/>
            <p:cNvSpPr>
              <a:spLocks noChangeArrowheads="1"/>
            </p:cNvSpPr>
            <p:nvPr/>
          </p:nvSpPr>
          <p:spPr bwMode="auto">
            <a:xfrm>
              <a:off x="5638800" y="35814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47" name="Rectangle 172"/>
            <p:cNvSpPr>
              <a:spLocks noChangeArrowheads="1"/>
            </p:cNvSpPr>
            <p:nvPr/>
          </p:nvSpPr>
          <p:spPr bwMode="auto">
            <a:xfrm>
              <a:off x="5334001" y="36576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48" name="Rectangle 172"/>
            <p:cNvSpPr>
              <a:spLocks noChangeArrowheads="1"/>
            </p:cNvSpPr>
            <p:nvPr/>
          </p:nvSpPr>
          <p:spPr bwMode="auto">
            <a:xfrm>
              <a:off x="5410200" y="36576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49" name="Rectangle 172"/>
            <p:cNvSpPr>
              <a:spLocks noChangeArrowheads="1"/>
            </p:cNvSpPr>
            <p:nvPr/>
          </p:nvSpPr>
          <p:spPr bwMode="auto">
            <a:xfrm>
              <a:off x="5486400" y="36576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0" name="Rectangle 172"/>
            <p:cNvSpPr>
              <a:spLocks noChangeArrowheads="1"/>
            </p:cNvSpPr>
            <p:nvPr/>
          </p:nvSpPr>
          <p:spPr bwMode="auto">
            <a:xfrm>
              <a:off x="5562600" y="36576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1" name="Rectangle 172"/>
            <p:cNvSpPr>
              <a:spLocks noChangeArrowheads="1"/>
            </p:cNvSpPr>
            <p:nvPr/>
          </p:nvSpPr>
          <p:spPr bwMode="auto">
            <a:xfrm>
              <a:off x="5638800" y="36576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2" name="Rectangle 172"/>
            <p:cNvSpPr>
              <a:spLocks noChangeArrowheads="1"/>
            </p:cNvSpPr>
            <p:nvPr/>
          </p:nvSpPr>
          <p:spPr bwMode="auto">
            <a:xfrm>
              <a:off x="5334001" y="37338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3" name="Rectangle 172"/>
            <p:cNvSpPr>
              <a:spLocks noChangeArrowheads="1"/>
            </p:cNvSpPr>
            <p:nvPr/>
          </p:nvSpPr>
          <p:spPr bwMode="auto">
            <a:xfrm>
              <a:off x="5410200" y="37338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4" name="Rectangle 172"/>
            <p:cNvSpPr>
              <a:spLocks noChangeArrowheads="1"/>
            </p:cNvSpPr>
            <p:nvPr/>
          </p:nvSpPr>
          <p:spPr bwMode="auto">
            <a:xfrm>
              <a:off x="5486400" y="37338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5" name="Rectangle 172"/>
            <p:cNvSpPr>
              <a:spLocks noChangeArrowheads="1"/>
            </p:cNvSpPr>
            <p:nvPr/>
          </p:nvSpPr>
          <p:spPr bwMode="auto">
            <a:xfrm>
              <a:off x="5562600" y="37338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6" name="Rectangle 172"/>
            <p:cNvSpPr>
              <a:spLocks noChangeArrowheads="1"/>
            </p:cNvSpPr>
            <p:nvPr/>
          </p:nvSpPr>
          <p:spPr bwMode="auto">
            <a:xfrm>
              <a:off x="5638800" y="37338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7" name="Rectangle 172"/>
            <p:cNvSpPr>
              <a:spLocks noChangeArrowheads="1"/>
            </p:cNvSpPr>
            <p:nvPr/>
          </p:nvSpPr>
          <p:spPr bwMode="auto">
            <a:xfrm>
              <a:off x="5334001" y="38100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8" name="Rectangle 172"/>
            <p:cNvSpPr>
              <a:spLocks noChangeArrowheads="1"/>
            </p:cNvSpPr>
            <p:nvPr/>
          </p:nvSpPr>
          <p:spPr bwMode="auto">
            <a:xfrm>
              <a:off x="5410200" y="38100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59" name="Rectangle 172"/>
            <p:cNvSpPr>
              <a:spLocks noChangeArrowheads="1"/>
            </p:cNvSpPr>
            <p:nvPr/>
          </p:nvSpPr>
          <p:spPr bwMode="auto">
            <a:xfrm>
              <a:off x="5486400" y="38100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60" name="Rectangle 172"/>
            <p:cNvSpPr>
              <a:spLocks noChangeArrowheads="1"/>
            </p:cNvSpPr>
            <p:nvPr/>
          </p:nvSpPr>
          <p:spPr bwMode="auto">
            <a:xfrm>
              <a:off x="5562600" y="38100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61" name="Rectangle 172"/>
            <p:cNvSpPr>
              <a:spLocks noChangeArrowheads="1"/>
            </p:cNvSpPr>
            <p:nvPr/>
          </p:nvSpPr>
          <p:spPr bwMode="auto">
            <a:xfrm>
              <a:off x="5638800" y="3810000"/>
              <a:ext cx="76200" cy="76200"/>
            </a:xfrm>
            <a:prstGeom prst="rect">
              <a:avLst/>
            </a:prstGeom>
            <a:solidFill>
              <a:srgbClr val="FF9900"/>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grpSp>
        <p:nvGrpSpPr>
          <p:cNvPr id="262" name="図形グループ 261"/>
          <p:cNvGrpSpPr/>
          <p:nvPr/>
        </p:nvGrpSpPr>
        <p:grpSpPr>
          <a:xfrm>
            <a:off x="6934200" y="3366750"/>
            <a:ext cx="533400" cy="533400"/>
            <a:chOff x="5257800" y="3429000"/>
            <a:chExt cx="533400" cy="533400"/>
          </a:xfrm>
        </p:grpSpPr>
        <p:sp>
          <p:nvSpPr>
            <p:cNvPr id="263" name="AutoShape 171"/>
            <p:cNvSpPr>
              <a:spLocks noChangeArrowheads="1"/>
            </p:cNvSpPr>
            <p:nvPr/>
          </p:nvSpPr>
          <p:spPr bwMode="auto">
            <a:xfrm>
              <a:off x="5257800" y="3429000"/>
              <a:ext cx="533400" cy="533400"/>
            </a:xfrm>
            <a:prstGeom prst="can">
              <a:avLst>
                <a:gd name="adj" fmla="val 15802"/>
              </a:avLst>
            </a:prstGeom>
            <a:solidFill>
              <a:srgbClr val="0066FF">
                <a:alpha val="70000"/>
              </a:srgbClr>
            </a:solidFill>
            <a:ln w="19050" cmpd="sng">
              <a:solidFill>
                <a:schemeClr val="bg1"/>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64" name="Rectangle 172"/>
            <p:cNvSpPr>
              <a:spLocks noChangeArrowheads="1"/>
            </p:cNvSpPr>
            <p:nvPr/>
          </p:nvSpPr>
          <p:spPr bwMode="auto">
            <a:xfrm>
              <a:off x="5334001" y="35814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65" name="Rectangle 172"/>
            <p:cNvSpPr>
              <a:spLocks noChangeArrowheads="1"/>
            </p:cNvSpPr>
            <p:nvPr/>
          </p:nvSpPr>
          <p:spPr bwMode="auto">
            <a:xfrm>
              <a:off x="5410200" y="35814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66" name="Rectangle 172"/>
            <p:cNvSpPr>
              <a:spLocks noChangeArrowheads="1"/>
            </p:cNvSpPr>
            <p:nvPr/>
          </p:nvSpPr>
          <p:spPr bwMode="auto">
            <a:xfrm>
              <a:off x="5486400" y="35814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67" name="Rectangle 172"/>
            <p:cNvSpPr>
              <a:spLocks noChangeArrowheads="1"/>
            </p:cNvSpPr>
            <p:nvPr/>
          </p:nvSpPr>
          <p:spPr bwMode="auto">
            <a:xfrm>
              <a:off x="5562600" y="35814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68" name="Rectangle 172"/>
            <p:cNvSpPr>
              <a:spLocks noChangeArrowheads="1"/>
            </p:cNvSpPr>
            <p:nvPr/>
          </p:nvSpPr>
          <p:spPr bwMode="auto">
            <a:xfrm>
              <a:off x="5638800" y="35814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69" name="Rectangle 172"/>
            <p:cNvSpPr>
              <a:spLocks noChangeArrowheads="1"/>
            </p:cNvSpPr>
            <p:nvPr/>
          </p:nvSpPr>
          <p:spPr bwMode="auto">
            <a:xfrm>
              <a:off x="5334001" y="36576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0" name="Rectangle 172"/>
            <p:cNvSpPr>
              <a:spLocks noChangeArrowheads="1"/>
            </p:cNvSpPr>
            <p:nvPr/>
          </p:nvSpPr>
          <p:spPr bwMode="auto">
            <a:xfrm>
              <a:off x="5410200" y="36576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1" name="Rectangle 172"/>
            <p:cNvSpPr>
              <a:spLocks noChangeArrowheads="1"/>
            </p:cNvSpPr>
            <p:nvPr/>
          </p:nvSpPr>
          <p:spPr bwMode="auto">
            <a:xfrm>
              <a:off x="5486400" y="36576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2" name="Rectangle 172"/>
            <p:cNvSpPr>
              <a:spLocks noChangeArrowheads="1"/>
            </p:cNvSpPr>
            <p:nvPr/>
          </p:nvSpPr>
          <p:spPr bwMode="auto">
            <a:xfrm>
              <a:off x="5562600" y="36576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3" name="Rectangle 172"/>
            <p:cNvSpPr>
              <a:spLocks noChangeArrowheads="1"/>
            </p:cNvSpPr>
            <p:nvPr/>
          </p:nvSpPr>
          <p:spPr bwMode="auto">
            <a:xfrm>
              <a:off x="5638800" y="36576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4" name="Rectangle 172"/>
            <p:cNvSpPr>
              <a:spLocks noChangeArrowheads="1"/>
            </p:cNvSpPr>
            <p:nvPr/>
          </p:nvSpPr>
          <p:spPr bwMode="auto">
            <a:xfrm>
              <a:off x="5334001" y="37338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5" name="Rectangle 172"/>
            <p:cNvSpPr>
              <a:spLocks noChangeArrowheads="1"/>
            </p:cNvSpPr>
            <p:nvPr/>
          </p:nvSpPr>
          <p:spPr bwMode="auto">
            <a:xfrm>
              <a:off x="5410200" y="37338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6" name="Rectangle 172"/>
            <p:cNvSpPr>
              <a:spLocks noChangeArrowheads="1"/>
            </p:cNvSpPr>
            <p:nvPr/>
          </p:nvSpPr>
          <p:spPr bwMode="auto">
            <a:xfrm>
              <a:off x="5486400" y="37338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7" name="Rectangle 172"/>
            <p:cNvSpPr>
              <a:spLocks noChangeArrowheads="1"/>
            </p:cNvSpPr>
            <p:nvPr/>
          </p:nvSpPr>
          <p:spPr bwMode="auto">
            <a:xfrm>
              <a:off x="5562600" y="37338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8" name="Rectangle 172"/>
            <p:cNvSpPr>
              <a:spLocks noChangeArrowheads="1"/>
            </p:cNvSpPr>
            <p:nvPr/>
          </p:nvSpPr>
          <p:spPr bwMode="auto">
            <a:xfrm>
              <a:off x="5638800" y="37338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79" name="Rectangle 172"/>
            <p:cNvSpPr>
              <a:spLocks noChangeArrowheads="1"/>
            </p:cNvSpPr>
            <p:nvPr/>
          </p:nvSpPr>
          <p:spPr bwMode="auto">
            <a:xfrm>
              <a:off x="5334001" y="38100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80" name="Rectangle 172"/>
            <p:cNvSpPr>
              <a:spLocks noChangeArrowheads="1"/>
            </p:cNvSpPr>
            <p:nvPr/>
          </p:nvSpPr>
          <p:spPr bwMode="auto">
            <a:xfrm>
              <a:off x="5410200" y="38100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81" name="Rectangle 172"/>
            <p:cNvSpPr>
              <a:spLocks noChangeArrowheads="1"/>
            </p:cNvSpPr>
            <p:nvPr/>
          </p:nvSpPr>
          <p:spPr bwMode="auto">
            <a:xfrm>
              <a:off x="5486400" y="38100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82" name="Rectangle 172"/>
            <p:cNvSpPr>
              <a:spLocks noChangeArrowheads="1"/>
            </p:cNvSpPr>
            <p:nvPr/>
          </p:nvSpPr>
          <p:spPr bwMode="auto">
            <a:xfrm>
              <a:off x="5562600" y="38100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sp>
          <p:nvSpPr>
            <p:cNvPr id="283" name="Rectangle 172"/>
            <p:cNvSpPr>
              <a:spLocks noChangeArrowheads="1"/>
            </p:cNvSpPr>
            <p:nvPr/>
          </p:nvSpPr>
          <p:spPr bwMode="auto">
            <a:xfrm>
              <a:off x="5638800" y="3810000"/>
              <a:ext cx="76200" cy="76200"/>
            </a:xfrm>
            <a:prstGeom prst="rect">
              <a:avLst/>
            </a:prstGeom>
            <a:solidFill>
              <a:schemeClr val="accent1"/>
            </a:solidFill>
            <a:ln w="1905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Arial" pitchFamily="34" charset="0"/>
                <a:ea typeface="HGP創英角ｺﾞｼｯｸUB" pitchFamily="50" charset="-128"/>
                <a:cs typeface="Arial" pitchFamily="34" charset="0"/>
              </a:endParaRPr>
            </a:p>
          </p:txBody>
        </p:sp>
      </p:grpSp>
      <p:sp>
        <p:nvSpPr>
          <p:cNvPr id="284" name="File"/>
          <p:cNvSpPr>
            <a:spLocks noEditPoints="1" noChangeArrowheads="1"/>
          </p:cNvSpPr>
          <p:nvPr/>
        </p:nvSpPr>
        <p:spPr bwMode="auto">
          <a:xfrm>
            <a:off x="5448300" y="5576550"/>
            <a:ext cx="190500" cy="20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1"/>
          </a:solidFill>
          <a:ln w="12700" cmpd="sng">
            <a:solidFill>
              <a:schemeClr val="bg1"/>
            </a:solidFill>
            <a:prstDash val="sysDash"/>
            <a:miter lim="800000"/>
            <a:headEnd/>
            <a:tailEnd/>
          </a:ln>
          <a:effectLst>
            <a:outerShdw dist="35921" dir="2700000" algn="ctr" rotWithShape="0">
              <a:srgbClr val="808080"/>
            </a:outerShdw>
          </a:effectLst>
        </p:spPr>
        <p:txBody>
          <a:bodyPr/>
          <a:lstStyle/>
          <a:p>
            <a:endParaRPr lang="ja-JP" altLang="en-US">
              <a:latin typeface="Arial" pitchFamily="34" charset="0"/>
              <a:ea typeface="HGP創英角ｺﾞｼｯｸUB" pitchFamily="50" charset="-128"/>
              <a:cs typeface="Arial" pitchFamily="34" charset="0"/>
            </a:endParaRPr>
          </a:p>
        </p:txBody>
      </p:sp>
      <p:sp>
        <p:nvSpPr>
          <p:cNvPr id="285" name="File"/>
          <p:cNvSpPr>
            <a:spLocks noEditPoints="1" noChangeArrowheads="1"/>
          </p:cNvSpPr>
          <p:nvPr/>
        </p:nvSpPr>
        <p:spPr bwMode="auto">
          <a:xfrm>
            <a:off x="5715000" y="5576550"/>
            <a:ext cx="190500" cy="20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hlink"/>
          </a:solidFill>
          <a:ln w="12700" cmpd="sng">
            <a:solidFill>
              <a:schemeClr val="bg1"/>
            </a:solidFill>
            <a:prstDash val="sysDash"/>
            <a:miter lim="800000"/>
            <a:headEnd/>
            <a:tailEnd/>
          </a:ln>
          <a:effectLst>
            <a:outerShdw dist="35921" dir="2700000" algn="ctr" rotWithShape="0">
              <a:srgbClr val="808080"/>
            </a:outerShdw>
          </a:effectLst>
        </p:spPr>
        <p:txBody>
          <a:bodyPr/>
          <a:lstStyle/>
          <a:p>
            <a:endParaRPr lang="ja-JP" altLang="en-US">
              <a:latin typeface="Arial" pitchFamily="34" charset="0"/>
              <a:ea typeface="HGP創英角ｺﾞｼｯｸUB" pitchFamily="50" charset="-128"/>
              <a:cs typeface="Arial" pitchFamily="34" charset="0"/>
            </a:endParaRPr>
          </a:p>
        </p:txBody>
      </p:sp>
      <p:sp>
        <p:nvSpPr>
          <p:cNvPr id="286" name="File"/>
          <p:cNvSpPr>
            <a:spLocks noEditPoints="1" noChangeArrowheads="1"/>
          </p:cNvSpPr>
          <p:nvPr/>
        </p:nvSpPr>
        <p:spPr bwMode="auto">
          <a:xfrm>
            <a:off x="7543800" y="5576550"/>
            <a:ext cx="190500" cy="20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hlink"/>
          </a:solidFill>
          <a:ln w="12700" cmpd="sng">
            <a:solidFill>
              <a:schemeClr val="bg1"/>
            </a:solidFill>
            <a:prstDash val="sysDash"/>
            <a:miter lim="800000"/>
            <a:headEnd/>
            <a:tailEnd/>
          </a:ln>
          <a:effectLst>
            <a:outerShdw dist="35921" dir="2700000" algn="ctr" rotWithShape="0">
              <a:srgbClr val="808080"/>
            </a:outerShdw>
          </a:effectLst>
        </p:spPr>
        <p:txBody>
          <a:bodyPr/>
          <a:lstStyle/>
          <a:p>
            <a:endParaRPr lang="ja-JP" altLang="en-US">
              <a:latin typeface="Arial" pitchFamily="34" charset="0"/>
              <a:ea typeface="HGP創英角ｺﾞｼｯｸUB" pitchFamily="50" charset="-128"/>
              <a:cs typeface="Arial" pitchFamily="34" charset="0"/>
            </a:endParaRPr>
          </a:p>
        </p:txBody>
      </p:sp>
      <p:sp>
        <p:nvSpPr>
          <p:cNvPr id="287" name="File"/>
          <p:cNvSpPr>
            <a:spLocks noEditPoints="1" noChangeArrowheads="1"/>
          </p:cNvSpPr>
          <p:nvPr/>
        </p:nvSpPr>
        <p:spPr bwMode="auto">
          <a:xfrm>
            <a:off x="7810500" y="5576550"/>
            <a:ext cx="190500" cy="20320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6600"/>
          </a:solidFill>
          <a:ln w="12700" cmpd="sng">
            <a:solidFill>
              <a:schemeClr val="bg1"/>
            </a:solidFill>
            <a:prstDash val="sysDash"/>
            <a:miter lim="800000"/>
            <a:headEnd/>
            <a:tailEnd/>
          </a:ln>
          <a:effectLst>
            <a:outerShdw dist="35921" dir="2700000" algn="ctr" rotWithShape="0">
              <a:srgbClr val="808080"/>
            </a:outerShdw>
          </a:effectLst>
        </p:spPr>
        <p:txBody>
          <a:bodyPr/>
          <a:lstStyle/>
          <a:p>
            <a:endParaRPr lang="ja-JP" altLang="en-US">
              <a:latin typeface="Arial" pitchFamily="34" charset="0"/>
              <a:ea typeface="HGP創英角ｺﾞｼｯｸUB" pitchFamily="50" charset="-128"/>
              <a:cs typeface="Arial" pitchFamily="34" charset="0"/>
            </a:endParaRPr>
          </a:p>
        </p:txBody>
      </p:sp>
      <p:sp>
        <p:nvSpPr>
          <p:cNvPr id="288" name="Rectangle 4"/>
          <p:cNvSpPr>
            <a:spLocks noChangeArrowheads="1"/>
          </p:cNvSpPr>
          <p:nvPr/>
        </p:nvSpPr>
        <p:spPr bwMode="auto">
          <a:xfrm>
            <a:off x="713680" y="2137598"/>
            <a:ext cx="4696520" cy="1015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0975" indent="-180975">
              <a:spcBef>
                <a:spcPct val="0"/>
              </a:spcBef>
              <a:buFont typeface="Wingdings" pitchFamily="2" charset="2"/>
              <a:buChar char="l"/>
            </a:pPr>
            <a:r>
              <a:rPr lang="ja-JP" altLang="en-US" sz="1000" dirty="0">
                <a:solidFill>
                  <a:schemeClr val="tx1">
                    <a:lumMod val="50000"/>
                    <a:lumOff val="50000"/>
                  </a:schemeClr>
                </a:solidFill>
                <a:latin typeface="Arial" pitchFamily="34" charset="0"/>
                <a:ea typeface="HGP創英角ｺﾞｼｯｸUB" pitchFamily="50" charset="-128"/>
                <a:cs typeface="Arial" pitchFamily="34" charset="0"/>
              </a:rPr>
              <a:t>ローカル・ディスクと</a:t>
            </a:r>
            <a:r>
              <a:rPr lang="ja-JP" altLang="en-US" sz="1000" dirty="0" smtClean="0">
                <a:solidFill>
                  <a:schemeClr val="tx1">
                    <a:lumMod val="50000"/>
                    <a:lumOff val="50000"/>
                  </a:schemeClr>
                </a:solidFill>
                <a:latin typeface="Arial" pitchFamily="34" charset="0"/>
                <a:ea typeface="HGP創英角ｺﾞｼｯｸUB" pitchFamily="50" charset="-128"/>
                <a:cs typeface="Arial" pitchFamily="34" charset="0"/>
              </a:rPr>
              <a:t>同様のブロック</a:t>
            </a:r>
            <a:r>
              <a:rPr lang="ja-JP" altLang="en-US" sz="1000" dirty="0">
                <a:solidFill>
                  <a:schemeClr val="tx1">
                    <a:lumMod val="50000"/>
                    <a:lumOff val="50000"/>
                  </a:schemeClr>
                </a:solidFill>
                <a:latin typeface="Arial" pitchFamily="34" charset="0"/>
                <a:ea typeface="HGP創英角ｺﾞｼｯｸUB" pitchFamily="50" charset="-128"/>
                <a:cs typeface="Arial" pitchFamily="34" charset="0"/>
              </a:rPr>
              <a:t>（</a:t>
            </a:r>
            <a:r>
              <a:rPr lang="en-US" altLang="ja-JP" sz="1000" dirty="0">
                <a:solidFill>
                  <a:schemeClr val="tx1">
                    <a:lumMod val="50000"/>
                    <a:lumOff val="50000"/>
                  </a:schemeClr>
                </a:solidFill>
                <a:latin typeface="Arial" pitchFamily="34" charset="0"/>
                <a:ea typeface="HGP創英角ｺﾞｼｯｸUB" pitchFamily="50" charset="-128"/>
                <a:cs typeface="Arial" pitchFamily="34" charset="0"/>
              </a:rPr>
              <a:t>HDD</a:t>
            </a:r>
            <a:r>
              <a:rPr lang="ja-JP" altLang="en-US" sz="1000" dirty="0">
                <a:solidFill>
                  <a:schemeClr val="tx1">
                    <a:lumMod val="50000"/>
                    <a:lumOff val="50000"/>
                  </a:schemeClr>
                </a:solidFill>
                <a:latin typeface="Arial" pitchFamily="34" charset="0"/>
                <a:ea typeface="HGP創英角ｺﾞｼｯｸUB" pitchFamily="50" charset="-128"/>
                <a:cs typeface="Arial" pitchFamily="34" charset="0"/>
              </a:rPr>
              <a:t>上の物理的な位置に相当</a:t>
            </a:r>
            <a:r>
              <a:rPr lang="ja-JP" altLang="en-US" sz="1000" dirty="0" smtClean="0">
                <a:solidFill>
                  <a:schemeClr val="tx1">
                    <a:lumMod val="50000"/>
                    <a:lumOff val="50000"/>
                  </a:schemeClr>
                </a:solidFill>
                <a:latin typeface="Arial" pitchFamily="34" charset="0"/>
                <a:ea typeface="HGP創英角ｺﾞｼｯｸUB" pitchFamily="50" charset="-128"/>
                <a:cs typeface="Arial" pitchFamily="34" charset="0"/>
              </a:rPr>
              <a:t>）　Ｉ</a:t>
            </a:r>
            <a:r>
              <a:rPr lang="en-US" altLang="ja-JP" sz="1000" dirty="0">
                <a:solidFill>
                  <a:schemeClr val="tx1">
                    <a:lumMod val="50000"/>
                    <a:lumOff val="50000"/>
                  </a:schemeClr>
                </a:solidFill>
                <a:latin typeface="Arial" pitchFamily="34" charset="0"/>
                <a:ea typeface="HGP創英角ｺﾞｼｯｸUB" pitchFamily="50" charset="-128"/>
                <a:cs typeface="Arial" pitchFamily="34" charset="0"/>
              </a:rPr>
              <a:t>/</a:t>
            </a:r>
            <a:r>
              <a:rPr lang="ja-JP" altLang="en-US" sz="1000" dirty="0">
                <a:solidFill>
                  <a:schemeClr val="tx1">
                    <a:lumMod val="50000"/>
                    <a:lumOff val="50000"/>
                  </a:schemeClr>
                </a:solidFill>
                <a:latin typeface="Arial" pitchFamily="34" charset="0"/>
                <a:ea typeface="HGP創英角ｺﾞｼｯｸUB" pitchFamily="50" charset="-128"/>
                <a:cs typeface="Arial" pitchFamily="34" charset="0"/>
              </a:rPr>
              <a:t>Ｏに</a:t>
            </a:r>
            <a:r>
              <a:rPr lang="ja-JP" altLang="en-US" sz="1000" dirty="0" smtClean="0">
                <a:solidFill>
                  <a:schemeClr val="tx1">
                    <a:lumMod val="50000"/>
                    <a:lumOff val="50000"/>
                  </a:schemeClr>
                </a:solidFill>
                <a:latin typeface="Arial" pitchFamily="34" charset="0"/>
                <a:ea typeface="HGP創英角ｺﾞｼｯｸUB" pitchFamily="50" charset="-128"/>
                <a:cs typeface="Arial" pitchFamily="34" charset="0"/>
              </a:rPr>
              <a:t>対応。</a:t>
            </a:r>
            <a:endParaRPr lang="ja-JP" altLang="en-US" sz="1000" dirty="0">
              <a:solidFill>
                <a:schemeClr val="tx1">
                  <a:lumMod val="50000"/>
                  <a:lumOff val="50000"/>
                </a:schemeClr>
              </a:solidFill>
              <a:latin typeface="Arial" pitchFamily="34" charset="0"/>
              <a:ea typeface="HGP創英角ｺﾞｼｯｸUB" pitchFamily="50" charset="-128"/>
              <a:cs typeface="Arial" pitchFamily="34" charset="0"/>
            </a:endParaRPr>
          </a:p>
          <a:p>
            <a:pPr marL="180975" indent="-180975">
              <a:spcBef>
                <a:spcPct val="0"/>
              </a:spcBef>
              <a:buFont typeface="Wingdings" pitchFamily="2" charset="2"/>
              <a:buChar char="l"/>
            </a:pPr>
            <a:r>
              <a:rPr lang="ja-JP" altLang="en-US" sz="1000" dirty="0">
                <a:solidFill>
                  <a:schemeClr val="tx1">
                    <a:lumMod val="50000"/>
                    <a:lumOff val="50000"/>
                  </a:schemeClr>
                </a:solidFill>
                <a:latin typeface="Arial" pitchFamily="34" charset="0"/>
                <a:ea typeface="HGP創英角ｺﾞｼｯｸUB" pitchFamily="50" charset="-128"/>
                <a:cs typeface="Arial" pitchFamily="34" charset="0"/>
              </a:rPr>
              <a:t>ローカル・ディスクと同様に高速</a:t>
            </a:r>
            <a:r>
              <a:rPr lang="ja-JP" altLang="en-US" sz="1000" dirty="0" smtClean="0">
                <a:solidFill>
                  <a:schemeClr val="tx1">
                    <a:lumMod val="50000"/>
                    <a:lumOff val="50000"/>
                  </a:schemeClr>
                </a:solidFill>
                <a:latin typeface="Arial" pitchFamily="34" charset="0"/>
                <a:ea typeface="HGP創英角ｺﾞｼｯｸUB" pitchFamily="50" charset="-128"/>
                <a:cs typeface="Arial" pitchFamily="34" charset="0"/>
              </a:rPr>
              <a:t>な （</a:t>
            </a:r>
            <a:r>
              <a:rPr lang="en-US" altLang="ja-JP" sz="1000" dirty="0">
                <a:solidFill>
                  <a:schemeClr val="tx1">
                    <a:lumMod val="50000"/>
                    <a:lumOff val="50000"/>
                  </a:schemeClr>
                </a:solidFill>
                <a:latin typeface="Arial" pitchFamily="34" charset="0"/>
                <a:ea typeface="HGP創英角ｺﾞｼｯｸUB" pitchFamily="50" charset="-128"/>
                <a:cs typeface="Arial" pitchFamily="34" charset="0"/>
              </a:rPr>
              <a:t>FC</a:t>
            </a:r>
            <a:r>
              <a:rPr lang="ja-JP" altLang="en-US" sz="1000" dirty="0">
                <a:solidFill>
                  <a:schemeClr val="tx1">
                    <a:lumMod val="50000"/>
                    <a:lumOff val="50000"/>
                  </a:schemeClr>
                </a:solidFill>
                <a:latin typeface="Arial" pitchFamily="34" charset="0"/>
                <a:ea typeface="HGP創英角ｺﾞｼｯｸUB" pitchFamily="50" charset="-128"/>
                <a:cs typeface="Arial" pitchFamily="34" charset="0"/>
              </a:rPr>
              <a:t>プロトコル、</a:t>
            </a:r>
            <a:r>
              <a:rPr lang="en-US" altLang="ja-JP" sz="1000" dirty="0" err="1">
                <a:solidFill>
                  <a:schemeClr val="tx1">
                    <a:lumMod val="50000"/>
                    <a:lumOff val="50000"/>
                  </a:schemeClr>
                </a:solidFill>
                <a:latin typeface="Arial" pitchFamily="34" charset="0"/>
                <a:ea typeface="HGP創英角ｺﾞｼｯｸUB" pitchFamily="50" charset="-128"/>
                <a:cs typeface="Arial" pitchFamily="34" charset="0"/>
              </a:rPr>
              <a:t>iSCSI</a:t>
            </a:r>
            <a:r>
              <a:rPr lang="ja-JP" altLang="en-US" sz="1000" dirty="0">
                <a:solidFill>
                  <a:schemeClr val="tx1">
                    <a:lumMod val="50000"/>
                    <a:lumOff val="50000"/>
                  </a:schemeClr>
                </a:solidFill>
                <a:latin typeface="Arial" pitchFamily="34" charset="0"/>
                <a:ea typeface="HGP創英角ｺﾞｼｯｸUB" pitchFamily="50" charset="-128"/>
                <a:cs typeface="Arial" pitchFamily="34" charset="0"/>
              </a:rPr>
              <a:t>プロトコル</a:t>
            </a:r>
            <a:r>
              <a:rPr lang="ja-JP" altLang="en-US" sz="1000" dirty="0" smtClean="0">
                <a:solidFill>
                  <a:schemeClr val="tx1">
                    <a:lumMod val="50000"/>
                    <a:lumOff val="50000"/>
                  </a:schemeClr>
                </a:solidFill>
                <a:latin typeface="Arial" pitchFamily="34" charset="0"/>
                <a:ea typeface="HGP創英角ｺﾞｼｯｸUB" pitchFamily="50" charset="-128"/>
                <a:cs typeface="Arial" pitchFamily="34" charset="0"/>
              </a:rPr>
              <a:t>）</a:t>
            </a:r>
            <a:r>
              <a:rPr lang="en-US" altLang="en-US" sz="1000" dirty="0" smtClean="0">
                <a:solidFill>
                  <a:schemeClr val="tx1">
                    <a:lumMod val="50000"/>
                    <a:lumOff val="50000"/>
                  </a:schemeClr>
                </a:solidFill>
                <a:latin typeface="Arial" pitchFamily="34" charset="0"/>
                <a:ea typeface="HGP創英角ｺﾞｼｯｸUB" pitchFamily="50" charset="-128"/>
                <a:cs typeface="Arial" pitchFamily="34" charset="0"/>
              </a:rPr>
              <a:t>転送</a:t>
            </a:r>
            <a:r>
              <a:rPr lang="ja-JP" altLang="en-US" sz="1000" dirty="0" smtClean="0">
                <a:solidFill>
                  <a:schemeClr val="tx1">
                    <a:lumMod val="50000"/>
                    <a:lumOff val="50000"/>
                  </a:schemeClr>
                </a:solidFill>
                <a:latin typeface="Arial" pitchFamily="34" charset="0"/>
                <a:ea typeface="HGP創英角ｺﾞｼｯｸUB" pitchFamily="50" charset="-128"/>
                <a:cs typeface="Arial" pitchFamily="34" charset="0"/>
              </a:rPr>
              <a:t>。</a:t>
            </a:r>
            <a:endParaRPr lang="ja-JP" altLang="en-US" sz="1000" dirty="0">
              <a:solidFill>
                <a:schemeClr val="tx1">
                  <a:lumMod val="50000"/>
                  <a:lumOff val="50000"/>
                </a:schemeClr>
              </a:solidFill>
              <a:latin typeface="Arial" pitchFamily="34" charset="0"/>
              <a:ea typeface="HGP創英角ｺﾞｼｯｸUB" pitchFamily="50" charset="-128"/>
              <a:cs typeface="Arial" pitchFamily="34" charset="0"/>
            </a:endParaRPr>
          </a:p>
          <a:p>
            <a:pPr marL="180975" indent="-180975">
              <a:spcBef>
                <a:spcPct val="0"/>
              </a:spcBef>
              <a:buFont typeface="Wingdings" pitchFamily="2" charset="2"/>
              <a:buChar char="l"/>
            </a:pPr>
            <a:r>
              <a:rPr lang="ja-JP" altLang="en-US" sz="1000" dirty="0">
                <a:solidFill>
                  <a:schemeClr val="tx1">
                    <a:lumMod val="50000"/>
                    <a:lumOff val="50000"/>
                  </a:schemeClr>
                </a:solidFill>
                <a:latin typeface="Arial" pitchFamily="34" charset="0"/>
                <a:ea typeface="HGP創英角ｺﾞｼｯｸUB" pitchFamily="50" charset="-128"/>
                <a:cs typeface="Arial" pitchFamily="34" charset="0"/>
              </a:rPr>
              <a:t>複数のストレージデバイス上に散在するブロックをまとめて単一の論理ボリュームとし、サーバやアプリケーションから利用可能にする。</a:t>
            </a:r>
          </a:p>
          <a:p>
            <a:pPr marL="180975" indent="-180975">
              <a:spcBef>
                <a:spcPct val="0"/>
              </a:spcBef>
              <a:buFont typeface="Wingdings" pitchFamily="2" charset="2"/>
              <a:buChar char="l"/>
            </a:pPr>
            <a:r>
              <a:rPr lang="ja-JP" altLang="en-US" sz="1000" dirty="0">
                <a:solidFill>
                  <a:schemeClr val="tx1">
                    <a:lumMod val="50000"/>
                    <a:lumOff val="50000"/>
                  </a:schemeClr>
                </a:solidFill>
                <a:latin typeface="Arial" pitchFamily="34" charset="0"/>
                <a:ea typeface="HGP創英角ｺﾞｼｯｸUB" pitchFamily="50" charset="-128"/>
                <a:cs typeface="Arial" pitchFamily="34" charset="0"/>
              </a:rPr>
              <a:t>各サーバからは、通常のファイルシステムを通じて、専用の仮想ボリューム（論理ボリューム）としてアクセスできる。</a:t>
            </a:r>
          </a:p>
        </p:txBody>
      </p:sp>
      <p:sp>
        <p:nvSpPr>
          <p:cNvPr id="289" name="Rectangle 229"/>
          <p:cNvSpPr>
            <a:spLocks noChangeArrowheads="1"/>
          </p:cNvSpPr>
          <p:nvPr/>
        </p:nvSpPr>
        <p:spPr bwMode="auto">
          <a:xfrm>
            <a:off x="713679" y="4807631"/>
            <a:ext cx="4539969" cy="1015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0975" indent="-180975">
              <a:spcBef>
                <a:spcPct val="0"/>
              </a:spcBef>
              <a:buFont typeface="Wingdings" pitchFamily="2" charset="2"/>
              <a:buChar char="l"/>
            </a:pPr>
            <a:r>
              <a:rPr lang="en-US" altLang="ja-JP" sz="1000" dirty="0">
                <a:solidFill>
                  <a:srgbClr val="7F7F7F"/>
                </a:solidFill>
                <a:latin typeface="Arial" pitchFamily="34" charset="0"/>
                <a:ea typeface="HGP創英角ｺﾞｼｯｸUB" pitchFamily="50" charset="-128"/>
                <a:cs typeface="Arial" pitchFamily="34" charset="0"/>
              </a:rPr>
              <a:t>ファイル単位</a:t>
            </a:r>
            <a:r>
              <a:rPr lang="ja-JP" altLang="en-US" sz="1000" dirty="0">
                <a:solidFill>
                  <a:srgbClr val="7F7F7F"/>
                </a:solidFill>
                <a:latin typeface="Arial" pitchFamily="34" charset="0"/>
                <a:ea typeface="HGP創英角ｺﾞｼｯｸUB" pitchFamily="50" charset="-128"/>
                <a:cs typeface="Arial" pitchFamily="34" charset="0"/>
              </a:rPr>
              <a:t>で複数のサーバから共有する</a:t>
            </a:r>
            <a:r>
              <a:rPr lang="ja-JP" altLang="en-US" sz="1000" dirty="0" smtClean="0">
                <a:solidFill>
                  <a:srgbClr val="7F7F7F"/>
                </a:solidFill>
                <a:latin typeface="Arial" pitchFamily="34" charset="0"/>
                <a:ea typeface="HGP創英角ｺﾞｼｯｸUB" pitchFamily="50" charset="-128"/>
                <a:cs typeface="Arial" pitchFamily="34" charset="0"/>
              </a:rPr>
              <a:t>技術。</a:t>
            </a:r>
            <a:endParaRPr lang="ja-JP" altLang="en-US" sz="1000" dirty="0">
              <a:solidFill>
                <a:srgbClr val="7F7F7F"/>
              </a:solidFill>
              <a:latin typeface="Arial" pitchFamily="34" charset="0"/>
              <a:ea typeface="HGP創英角ｺﾞｼｯｸUB" pitchFamily="50" charset="-128"/>
              <a:cs typeface="Arial" pitchFamily="34" charset="0"/>
            </a:endParaRPr>
          </a:p>
          <a:p>
            <a:pPr marL="180975" indent="-180975">
              <a:spcBef>
                <a:spcPct val="0"/>
              </a:spcBef>
              <a:buFont typeface="Wingdings" pitchFamily="2" charset="2"/>
              <a:buChar char="l"/>
            </a:pPr>
            <a:r>
              <a:rPr lang="en-US" altLang="ja-JP" sz="1000" dirty="0" err="1">
                <a:solidFill>
                  <a:srgbClr val="7F7F7F"/>
                </a:solidFill>
                <a:latin typeface="Arial" pitchFamily="34" charset="0"/>
                <a:ea typeface="HGP創英角ｺﾞｼｯｸUB" pitchFamily="50" charset="-128"/>
                <a:cs typeface="Arial" pitchFamily="34" charset="0"/>
              </a:rPr>
              <a:t>LAN</a:t>
            </a:r>
            <a:r>
              <a:rPr lang="en-US" altLang="ja-JP" sz="1000" dirty="0" err="1" smtClean="0">
                <a:solidFill>
                  <a:srgbClr val="7F7F7F"/>
                </a:solidFill>
                <a:latin typeface="Arial" pitchFamily="34" charset="0"/>
                <a:ea typeface="HGP創英角ｺﾞｼｯｸUB" pitchFamily="50" charset="-128"/>
                <a:cs typeface="Arial" pitchFamily="34" charset="0"/>
              </a:rPr>
              <a:t>に</a:t>
            </a:r>
            <a:r>
              <a:rPr lang="ja-JP" altLang="en-US" sz="1000" dirty="0" smtClean="0">
                <a:solidFill>
                  <a:srgbClr val="7F7F7F"/>
                </a:solidFill>
                <a:latin typeface="Arial" pitchFamily="34" charset="0"/>
                <a:ea typeface="HGP創英角ｺﾞｼｯｸUB" pitchFamily="50" charset="-128"/>
                <a:cs typeface="Arial" pitchFamily="34" charset="0"/>
              </a:rPr>
              <a:t>、</a:t>
            </a:r>
            <a:r>
              <a:rPr lang="en-US" altLang="ja-JP" sz="1000" dirty="0" smtClean="0">
                <a:solidFill>
                  <a:srgbClr val="7F7F7F"/>
                </a:solidFill>
                <a:latin typeface="Arial" pitchFamily="34" charset="0"/>
                <a:ea typeface="HGP創英角ｺﾞｼｯｸUB" pitchFamily="50" charset="-128"/>
                <a:cs typeface="Arial" pitchFamily="34" charset="0"/>
              </a:rPr>
              <a:t>直接</a:t>
            </a:r>
            <a:r>
              <a:rPr lang="en-US" altLang="ja-JP" sz="1000" dirty="0">
                <a:solidFill>
                  <a:srgbClr val="7F7F7F"/>
                </a:solidFill>
                <a:latin typeface="Arial" pitchFamily="34" charset="0"/>
                <a:ea typeface="HGP創英角ｺﾞｼｯｸUB" pitchFamily="50" charset="-128"/>
                <a:cs typeface="Arial" pitchFamily="34" charset="0"/>
              </a:rPr>
              <a:t>接続される</a:t>
            </a:r>
            <a:r>
              <a:rPr lang="ja-JP" altLang="en-US" sz="1000" dirty="0">
                <a:solidFill>
                  <a:srgbClr val="7F7F7F"/>
                </a:solidFill>
                <a:latin typeface="Arial" pitchFamily="34" charset="0"/>
                <a:ea typeface="HGP創英角ｺﾞｼｯｸUB" pitchFamily="50" charset="-128"/>
                <a:cs typeface="Arial" pitchFamily="34" charset="0"/>
              </a:rPr>
              <a:t>。</a:t>
            </a:r>
          </a:p>
          <a:p>
            <a:pPr marL="180975" indent="-180975">
              <a:spcBef>
                <a:spcPct val="0"/>
              </a:spcBef>
              <a:buFont typeface="Wingdings" pitchFamily="2" charset="2"/>
              <a:buChar char="l"/>
            </a:pPr>
            <a:r>
              <a:rPr lang="en-US" altLang="ja-JP" sz="1000" dirty="0">
                <a:solidFill>
                  <a:srgbClr val="7F7F7F"/>
                </a:solidFill>
                <a:latin typeface="Arial" pitchFamily="34" charset="0"/>
                <a:ea typeface="HGP創英角ｺﾞｼｯｸUB" pitchFamily="50" charset="-128"/>
                <a:cs typeface="Arial" pitchFamily="34" charset="0"/>
              </a:rPr>
              <a:t>NFS</a:t>
            </a:r>
            <a:r>
              <a:rPr lang="ja-JP" altLang="en-US" sz="1000" dirty="0">
                <a:solidFill>
                  <a:srgbClr val="7F7F7F"/>
                </a:solidFill>
                <a:latin typeface="Arial" pitchFamily="34" charset="0"/>
                <a:ea typeface="HGP創英角ｺﾞｼｯｸUB" pitchFamily="50" charset="-128"/>
                <a:cs typeface="Arial" pitchFamily="34" charset="0"/>
              </a:rPr>
              <a:t>や</a:t>
            </a:r>
            <a:r>
              <a:rPr lang="en-US" altLang="ja-JP" sz="1000" dirty="0">
                <a:solidFill>
                  <a:srgbClr val="7F7F7F"/>
                </a:solidFill>
                <a:latin typeface="Arial" pitchFamily="34" charset="0"/>
                <a:ea typeface="HGP創英角ｺﾞｼｯｸUB" pitchFamily="50" charset="-128"/>
                <a:cs typeface="Arial" pitchFamily="34" charset="0"/>
              </a:rPr>
              <a:t>CIFS</a:t>
            </a:r>
            <a:r>
              <a:rPr lang="ja-JP" altLang="en-US" sz="1000" dirty="0">
                <a:solidFill>
                  <a:srgbClr val="7F7F7F"/>
                </a:solidFill>
                <a:latin typeface="Arial" pitchFamily="34" charset="0"/>
                <a:ea typeface="HGP創英角ｺﾞｼｯｸUB" pitchFamily="50" charset="-128"/>
                <a:cs typeface="Arial" pitchFamily="34" charset="0"/>
              </a:rPr>
              <a:t>といったファイル転送プロトコルを利用する。</a:t>
            </a:r>
          </a:p>
          <a:p>
            <a:pPr marL="180975" indent="-180975">
              <a:spcBef>
                <a:spcPct val="0"/>
              </a:spcBef>
              <a:buFont typeface="Wingdings" pitchFamily="2" charset="2"/>
              <a:buChar char="l"/>
            </a:pPr>
            <a:r>
              <a:rPr lang="ja-JP" altLang="en-US" sz="1000" dirty="0">
                <a:solidFill>
                  <a:srgbClr val="7F7F7F"/>
                </a:solidFill>
                <a:latin typeface="Arial" pitchFamily="34" charset="0"/>
                <a:ea typeface="HGP創英角ｺﾞｼｯｸUB" pitchFamily="50" charset="-128"/>
                <a:cs typeface="Arial" pitchFamily="34" charset="0"/>
              </a:rPr>
              <a:t>サーバ</a:t>
            </a:r>
            <a:r>
              <a:rPr lang="en-US" altLang="ja-JP" sz="1000" dirty="0">
                <a:solidFill>
                  <a:srgbClr val="7F7F7F"/>
                </a:solidFill>
                <a:latin typeface="Arial" pitchFamily="34" charset="0"/>
                <a:ea typeface="HGP創英角ｺﾞｼｯｸUB" pitchFamily="50" charset="-128"/>
                <a:cs typeface="Arial" pitchFamily="34" charset="0"/>
              </a:rPr>
              <a:t>OS</a:t>
            </a:r>
            <a:r>
              <a:rPr lang="ja-JP" altLang="en-US" sz="1000" dirty="0">
                <a:solidFill>
                  <a:srgbClr val="7F7F7F"/>
                </a:solidFill>
                <a:latin typeface="Arial" pitchFamily="34" charset="0"/>
                <a:ea typeface="HGP創英角ｺﾞｼｯｸUB" pitchFamily="50" charset="-128"/>
                <a:cs typeface="Arial" pitchFamily="34" charset="0"/>
              </a:rPr>
              <a:t>のファイルシステムの違いを吸収する仕組みや同時アクセスの排他制御などの仕組みを備え、サーバの</a:t>
            </a:r>
            <a:r>
              <a:rPr lang="en-US" altLang="ja-JP" sz="1000" dirty="0">
                <a:solidFill>
                  <a:srgbClr val="7F7F7F"/>
                </a:solidFill>
                <a:latin typeface="Arial" pitchFamily="34" charset="0"/>
                <a:ea typeface="HGP創英角ｺﾞｼｯｸUB" pitchFamily="50" charset="-128"/>
                <a:cs typeface="Arial" pitchFamily="34" charset="0"/>
              </a:rPr>
              <a:t>OS</a:t>
            </a:r>
            <a:r>
              <a:rPr lang="ja-JP" altLang="en-US" sz="1000" dirty="0">
                <a:solidFill>
                  <a:srgbClr val="7F7F7F"/>
                </a:solidFill>
                <a:latin typeface="Arial" pitchFamily="34" charset="0"/>
                <a:ea typeface="HGP創英角ｺﾞｼｯｸUB" pitchFamily="50" charset="-128"/>
                <a:cs typeface="Arial" pitchFamily="34" charset="0"/>
              </a:rPr>
              <a:t>が異なっていても同一ファイルシステムでファイルを共用できる。</a:t>
            </a:r>
          </a:p>
        </p:txBody>
      </p:sp>
    </p:spTree>
    <p:extLst>
      <p:ext uri="{BB962C8B-B14F-4D97-AF65-F5344CB8AC3E}">
        <p14:creationId xmlns:p14="http://schemas.microsoft.com/office/powerpoint/2010/main" val="30847295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wipe(down)">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wipe(down)">
                                      <p:cBhvr>
                                        <p:cTn id="12"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smtClean="0">
                <a:ea typeface="ＭＳ Ｐゴシック" pitchFamily="50" charset="-128"/>
              </a:rPr>
              <a:t>ネットワーク</a:t>
            </a:r>
            <a:r>
              <a:rPr lang="ja-JP" altLang="en-US" sz="2800" dirty="0" smtClean="0">
                <a:ea typeface="ＭＳ Ｐゴシック" pitchFamily="50" charset="-128"/>
              </a:rPr>
              <a:t>の仮想化</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テキスト ボックス 151"/>
          <p:cNvSpPr txBox="1"/>
          <p:nvPr/>
        </p:nvSpPr>
        <p:spPr>
          <a:xfrm>
            <a:off x="1344290" y="914400"/>
            <a:ext cx="2188219" cy="538609"/>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ネットワークの仮想化</a:t>
            </a:r>
            <a:endParaRPr kumimoji="1" lang="en-US" altLang="ja-JP" sz="1400" dirty="0" smtClean="0">
              <a:solidFill>
                <a:srgbClr val="0000CC"/>
              </a:solidFill>
              <a:latin typeface="Arial"/>
              <a:ea typeface="HGP創英角ｺﾞｼｯｸUB" pitchFamily="50" charset="-128"/>
              <a:cs typeface="Arial"/>
            </a:endParaRPr>
          </a:p>
          <a:p>
            <a:pPr algn="ctr">
              <a:spcBef>
                <a:spcPts val="0"/>
              </a:spcBef>
            </a:pPr>
            <a:r>
              <a:rPr kumimoji="1" lang="ja-JP" altLang="en-US" sz="1100" dirty="0" smtClean="0">
                <a:solidFill>
                  <a:srgbClr val="0000CC"/>
                </a:solidFill>
                <a:latin typeface="Arial"/>
                <a:ea typeface="HGP創英角ｺﾞｼｯｸUB" pitchFamily="50" charset="-128"/>
                <a:cs typeface="Arial"/>
              </a:rPr>
              <a:t>（仮想</a:t>
            </a:r>
            <a:r>
              <a:rPr kumimoji="1" lang="en-US" altLang="ja-JP" sz="1100" dirty="0" smtClean="0">
                <a:solidFill>
                  <a:srgbClr val="0000CC"/>
                </a:solidFill>
                <a:latin typeface="Arial"/>
                <a:ea typeface="HGP創英角ｺﾞｼｯｸUB" pitchFamily="50" charset="-128"/>
                <a:cs typeface="Arial"/>
              </a:rPr>
              <a:t>LAN</a:t>
            </a:r>
            <a:r>
              <a:rPr kumimoji="1" lang="ja-JP" altLang="en-US" sz="1100" dirty="0" smtClean="0">
                <a:solidFill>
                  <a:srgbClr val="0000CC"/>
                </a:solidFill>
                <a:latin typeface="Arial"/>
                <a:ea typeface="HGP創英角ｺﾞｼｯｸUB" pitchFamily="50" charset="-128"/>
                <a:cs typeface="Arial"/>
              </a:rPr>
              <a:t>／</a:t>
            </a:r>
            <a:r>
              <a:rPr kumimoji="1" lang="en-US" altLang="ja-JP" sz="1100" dirty="0" smtClean="0">
                <a:solidFill>
                  <a:srgbClr val="0000CC"/>
                </a:solidFill>
                <a:latin typeface="Arial"/>
                <a:ea typeface="HGP創英角ｺﾞｼｯｸUB" pitchFamily="50" charset="-128"/>
                <a:cs typeface="Arial"/>
              </a:rPr>
              <a:t>VLAN</a:t>
            </a:r>
            <a:r>
              <a:rPr kumimoji="1" lang="ja-JP" altLang="en-US" sz="1100" dirty="0" smtClean="0">
                <a:solidFill>
                  <a:srgbClr val="0000CC"/>
                </a:solidFill>
                <a:latin typeface="Arial"/>
                <a:ea typeface="HGP創英角ｺﾞｼｯｸUB" pitchFamily="50" charset="-128"/>
                <a:cs typeface="Arial"/>
              </a:rPr>
              <a:t>）</a:t>
            </a:r>
            <a:endParaRPr kumimoji="1" lang="ja-JP" altLang="en-US" sz="1100" dirty="0">
              <a:solidFill>
                <a:srgbClr val="0000CC"/>
              </a:solidFill>
              <a:latin typeface="Arial"/>
              <a:ea typeface="HGP創英角ｺﾞｼｯｸUB" pitchFamily="50" charset="-128"/>
              <a:cs typeface="Arial"/>
            </a:endParaRPr>
          </a:p>
        </p:txBody>
      </p:sp>
      <p:sp>
        <p:nvSpPr>
          <p:cNvPr id="195" name="角丸四角形 194"/>
          <p:cNvSpPr/>
          <p:nvPr/>
        </p:nvSpPr>
        <p:spPr bwMode="auto">
          <a:xfrm>
            <a:off x="10668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99" name="角丸四角形 198"/>
          <p:cNvSpPr/>
          <p:nvPr/>
        </p:nvSpPr>
        <p:spPr bwMode="auto">
          <a:xfrm>
            <a:off x="2054227" y="4785855"/>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203" name="角丸四角形 202"/>
          <p:cNvSpPr/>
          <p:nvPr/>
        </p:nvSpPr>
        <p:spPr bwMode="auto">
          <a:xfrm>
            <a:off x="30480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322" name="角丸四角形 321"/>
          <p:cNvSpPr/>
          <p:nvPr/>
        </p:nvSpPr>
        <p:spPr bwMode="auto">
          <a:xfrm>
            <a:off x="1524000" y="3870612"/>
            <a:ext cx="762000" cy="381000"/>
          </a:xfrm>
          <a:prstGeom prst="roundRect">
            <a:avLst>
              <a:gd name="adj" fmla="val 17623"/>
            </a:avLst>
          </a:prstGeom>
          <a:solidFill>
            <a:srgbClr val="008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A</a:t>
            </a:r>
            <a:endParaRPr lang="ja-JP" altLang="en-US" sz="1000" dirty="0">
              <a:solidFill>
                <a:schemeClr val="bg1"/>
              </a:solidFill>
              <a:latin typeface="+mj-lt"/>
              <a:ea typeface="HGP創英角ｺﾞｼｯｸUB" pitchFamily="50" charset="-128"/>
            </a:endParaRPr>
          </a:p>
        </p:txBody>
      </p:sp>
      <p:sp>
        <p:nvSpPr>
          <p:cNvPr id="69" name="角丸四角形 68"/>
          <p:cNvSpPr/>
          <p:nvPr/>
        </p:nvSpPr>
        <p:spPr bwMode="auto">
          <a:xfrm>
            <a:off x="15240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0" name="角丸四角形 69"/>
          <p:cNvSpPr/>
          <p:nvPr/>
        </p:nvSpPr>
        <p:spPr bwMode="auto">
          <a:xfrm>
            <a:off x="25146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1" name="角丸四角形 70"/>
          <p:cNvSpPr/>
          <p:nvPr/>
        </p:nvSpPr>
        <p:spPr bwMode="auto">
          <a:xfrm>
            <a:off x="3505200" y="4785012"/>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2" name="角丸四角形 71"/>
          <p:cNvSpPr/>
          <p:nvPr/>
        </p:nvSpPr>
        <p:spPr bwMode="auto">
          <a:xfrm>
            <a:off x="2590800" y="3870612"/>
            <a:ext cx="762000" cy="381000"/>
          </a:xfrm>
          <a:prstGeom prst="roundRect">
            <a:avLst>
              <a:gd name="adj" fmla="val 17623"/>
            </a:avLst>
          </a:prstGeom>
          <a:solidFill>
            <a:srgbClr val="008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B</a:t>
            </a:r>
            <a:endParaRPr lang="ja-JP" altLang="en-US" sz="1000" dirty="0">
              <a:solidFill>
                <a:schemeClr val="bg1"/>
              </a:solidFill>
              <a:latin typeface="+mj-lt"/>
              <a:ea typeface="HGP創英角ｺﾞｼｯｸUB" pitchFamily="50" charset="-128"/>
            </a:endParaRPr>
          </a:p>
        </p:txBody>
      </p:sp>
      <p:cxnSp>
        <p:nvCxnSpPr>
          <p:cNvPr id="4" name="カギ線コネクタ 3"/>
          <p:cNvCxnSpPr>
            <a:stCxn id="322" idx="2"/>
            <a:endCxn id="195" idx="0"/>
          </p:cNvCxnSpPr>
          <p:nvPr/>
        </p:nvCxnSpPr>
        <p:spPr bwMode="auto">
          <a:xfrm rot="5400000">
            <a:off x="1296194" y="4176206"/>
            <a:ext cx="533400" cy="684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カギ線コネクタ 74"/>
          <p:cNvCxnSpPr>
            <a:stCxn id="72" idx="2"/>
            <a:endCxn id="71" idx="0"/>
          </p:cNvCxnSpPr>
          <p:nvPr/>
        </p:nvCxnSpPr>
        <p:spPr bwMode="auto">
          <a:xfrm rot="16200000" flipH="1">
            <a:off x="3048793" y="4174618"/>
            <a:ext cx="533400" cy="6873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コネクタ 9"/>
          <p:cNvCxnSpPr>
            <a:stCxn id="322" idx="3"/>
            <a:endCxn id="72" idx="1"/>
          </p:cNvCxnSpPr>
          <p:nvPr/>
        </p:nvCxnSpPr>
        <p:spPr bwMode="auto">
          <a:xfrm>
            <a:off x="2286000" y="4061112"/>
            <a:ext cx="304800"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カギ線コネクタ 94"/>
          <p:cNvCxnSpPr>
            <a:stCxn id="322" idx="2"/>
            <a:endCxn id="69" idx="0"/>
          </p:cNvCxnSpPr>
          <p:nvPr/>
        </p:nvCxnSpPr>
        <p:spPr bwMode="auto">
          <a:xfrm rot="5400000">
            <a:off x="1524794" y="4404806"/>
            <a:ext cx="533400"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カギ線コネクタ 97"/>
          <p:cNvCxnSpPr>
            <a:stCxn id="72" idx="2"/>
            <a:endCxn id="203" idx="0"/>
          </p:cNvCxnSpPr>
          <p:nvPr/>
        </p:nvCxnSpPr>
        <p:spPr bwMode="auto">
          <a:xfrm rot="16200000" flipH="1">
            <a:off x="2820193" y="4403218"/>
            <a:ext cx="533400"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角丸四角形 134"/>
          <p:cNvSpPr/>
          <p:nvPr/>
        </p:nvSpPr>
        <p:spPr bwMode="auto">
          <a:xfrm>
            <a:off x="29718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角丸四角形 135"/>
          <p:cNvSpPr/>
          <p:nvPr/>
        </p:nvSpPr>
        <p:spPr bwMode="auto">
          <a:xfrm>
            <a:off x="19812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角丸四角形 136"/>
          <p:cNvSpPr/>
          <p:nvPr/>
        </p:nvSpPr>
        <p:spPr bwMode="auto">
          <a:xfrm>
            <a:off x="9906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角丸四角形 137"/>
          <p:cNvSpPr/>
          <p:nvPr/>
        </p:nvSpPr>
        <p:spPr bwMode="auto">
          <a:xfrm>
            <a:off x="10668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39" name="角丸四角形 138"/>
          <p:cNvSpPr/>
          <p:nvPr/>
        </p:nvSpPr>
        <p:spPr bwMode="auto">
          <a:xfrm>
            <a:off x="2054227" y="2716242"/>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5" name="角丸四角形 144"/>
          <p:cNvSpPr/>
          <p:nvPr/>
        </p:nvSpPr>
        <p:spPr bwMode="auto">
          <a:xfrm>
            <a:off x="30480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6" name="角丸四角形 145"/>
          <p:cNvSpPr/>
          <p:nvPr/>
        </p:nvSpPr>
        <p:spPr bwMode="auto">
          <a:xfrm>
            <a:off x="1066800" y="1752600"/>
            <a:ext cx="762000" cy="381000"/>
          </a:xfrm>
          <a:prstGeom prst="roundRect">
            <a:avLst>
              <a:gd name="adj" fmla="val 17623"/>
            </a:avLst>
          </a:prstGeom>
          <a:solidFill>
            <a:srgbClr val="800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endParaRPr lang="ja-JP" altLang="en-US" sz="1000" dirty="0">
              <a:solidFill>
                <a:schemeClr val="bg1"/>
              </a:solidFill>
              <a:latin typeface="+mj-lt"/>
              <a:ea typeface="HGP創英角ｺﾞｼｯｸUB" pitchFamily="50" charset="-128"/>
            </a:endParaRPr>
          </a:p>
        </p:txBody>
      </p:sp>
      <p:sp>
        <p:nvSpPr>
          <p:cNvPr id="147" name="角丸四角形 146"/>
          <p:cNvSpPr/>
          <p:nvPr/>
        </p:nvSpPr>
        <p:spPr bwMode="auto">
          <a:xfrm>
            <a:off x="15240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8" name="角丸四角形 147"/>
          <p:cNvSpPr/>
          <p:nvPr/>
        </p:nvSpPr>
        <p:spPr bwMode="auto">
          <a:xfrm>
            <a:off x="2514600" y="2715399"/>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49" name="角丸四角形 148"/>
          <p:cNvSpPr/>
          <p:nvPr/>
        </p:nvSpPr>
        <p:spPr bwMode="auto">
          <a:xfrm>
            <a:off x="35052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50" name="角丸四角形 149"/>
          <p:cNvSpPr/>
          <p:nvPr/>
        </p:nvSpPr>
        <p:spPr bwMode="auto">
          <a:xfrm>
            <a:off x="3048000" y="1752600"/>
            <a:ext cx="762000" cy="381000"/>
          </a:xfrm>
          <a:prstGeom prst="roundRect">
            <a:avLst>
              <a:gd name="adj" fmla="val 17623"/>
            </a:avLst>
          </a:prstGeom>
          <a:solidFill>
            <a:srgbClr val="660066"/>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endParaRPr lang="ja-JP" altLang="en-US" sz="1000" dirty="0">
              <a:solidFill>
                <a:schemeClr val="bg1"/>
              </a:solidFill>
              <a:latin typeface="+mj-lt"/>
              <a:ea typeface="HGP創英角ｺﾞｼｯｸUB" pitchFamily="50" charset="-128"/>
            </a:endParaRPr>
          </a:p>
        </p:txBody>
      </p:sp>
      <p:cxnSp>
        <p:nvCxnSpPr>
          <p:cNvPr id="151" name="カギ線コネクタ 150"/>
          <p:cNvCxnSpPr>
            <a:stCxn id="146" idx="2"/>
            <a:endCxn id="138" idx="0"/>
          </p:cNvCxnSpPr>
          <p:nvPr/>
        </p:nvCxnSpPr>
        <p:spPr bwMode="auto">
          <a:xfrm rot="5400000">
            <a:off x="1043395" y="2310993"/>
            <a:ext cx="5817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カギ線コネクタ 152"/>
          <p:cNvCxnSpPr>
            <a:stCxn id="150" idx="2"/>
            <a:endCxn id="149" idx="0"/>
          </p:cNvCxnSpPr>
          <p:nvPr/>
        </p:nvCxnSpPr>
        <p:spPr bwMode="auto">
          <a:xfrm rot="16200000" flipH="1">
            <a:off x="3253194" y="2309405"/>
            <a:ext cx="5817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カギ線コネクタ 154"/>
          <p:cNvCxnSpPr>
            <a:stCxn id="146" idx="2"/>
            <a:endCxn id="147" idx="0"/>
          </p:cNvCxnSpPr>
          <p:nvPr/>
        </p:nvCxnSpPr>
        <p:spPr bwMode="auto">
          <a:xfrm rot="16200000" flipH="1">
            <a:off x="1271994" y="2309405"/>
            <a:ext cx="5817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カギ線コネクタ 155"/>
          <p:cNvCxnSpPr>
            <a:stCxn id="150" idx="2"/>
            <a:endCxn id="145" idx="0"/>
          </p:cNvCxnSpPr>
          <p:nvPr/>
        </p:nvCxnSpPr>
        <p:spPr bwMode="auto">
          <a:xfrm rot="5400000">
            <a:off x="3024595" y="2310993"/>
            <a:ext cx="5817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5" name="角丸四角形 174"/>
          <p:cNvSpPr/>
          <p:nvPr/>
        </p:nvSpPr>
        <p:spPr bwMode="auto">
          <a:xfrm>
            <a:off x="2057400" y="1752600"/>
            <a:ext cx="762000" cy="381000"/>
          </a:xfrm>
          <a:prstGeom prst="roundRect">
            <a:avLst>
              <a:gd name="adj" fmla="val 17623"/>
            </a:avLst>
          </a:prstGeom>
          <a:solidFill>
            <a:srgbClr val="3366FF"/>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000" dirty="0" smtClean="0">
                <a:solidFill>
                  <a:schemeClr val="bg1"/>
                </a:solidFill>
                <a:latin typeface="+mj-lt"/>
                <a:ea typeface="HGP創英角ｺﾞｼｯｸUB" pitchFamily="50" charset="-128"/>
              </a:rPr>
              <a:t>スイッチ</a:t>
            </a:r>
            <a:endParaRPr lang="ja-JP" altLang="en-US" sz="1000" dirty="0">
              <a:solidFill>
                <a:schemeClr val="bg1"/>
              </a:solidFill>
              <a:latin typeface="+mj-lt"/>
              <a:ea typeface="HGP創英角ｺﾞｼｯｸUB" pitchFamily="50" charset="-128"/>
            </a:endParaRPr>
          </a:p>
        </p:txBody>
      </p:sp>
      <p:cxnSp>
        <p:nvCxnSpPr>
          <p:cNvPr id="176" name="カギ線コネクタ 175"/>
          <p:cNvCxnSpPr>
            <a:stCxn id="175" idx="2"/>
            <a:endCxn id="139" idx="0"/>
          </p:cNvCxnSpPr>
          <p:nvPr/>
        </p:nvCxnSpPr>
        <p:spPr bwMode="auto">
          <a:xfrm rot="5400000">
            <a:off x="2031986" y="2309828"/>
            <a:ext cx="582642" cy="230186"/>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カギ線コネクタ 176"/>
          <p:cNvCxnSpPr>
            <a:stCxn id="175" idx="2"/>
            <a:endCxn id="148" idx="0"/>
          </p:cNvCxnSpPr>
          <p:nvPr/>
        </p:nvCxnSpPr>
        <p:spPr bwMode="auto">
          <a:xfrm rot="16200000" flipH="1">
            <a:off x="2262594" y="2309405"/>
            <a:ext cx="5817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テキスト ボックス 192"/>
          <p:cNvSpPr txBox="1"/>
          <p:nvPr/>
        </p:nvSpPr>
        <p:spPr>
          <a:xfrm>
            <a:off x="3048000" y="3200400"/>
            <a:ext cx="770664" cy="276999"/>
          </a:xfrm>
          <a:prstGeom prst="rect">
            <a:avLst/>
          </a:prstGeom>
          <a:noFill/>
        </p:spPr>
        <p:txBody>
          <a:bodyPr wrap="none" rtlCol="0">
            <a:spAutoFit/>
          </a:bodyPr>
          <a:lstStyle/>
          <a:p>
            <a:pPr algn="ctr"/>
            <a:r>
              <a:rPr kumimoji="1" lang="en-US" altLang="ja-JP" dirty="0" smtClean="0">
                <a:solidFill>
                  <a:srgbClr val="660066"/>
                </a:solidFill>
              </a:rPr>
              <a:t>VLAN03</a:t>
            </a:r>
            <a:endParaRPr kumimoji="1" lang="ja-JP" altLang="en-US" dirty="0">
              <a:solidFill>
                <a:srgbClr val="660066"/>
              </a:solidFill>
            </a:endParaRPr>
          </a:p>
        </p:txBody>
      </p:sp>
      <p:sp>
        <p:nvSpPr>
          <p:cNvPr id="194" name="テキスト ボックス 193"/>
          <p:cNvSpPr txBox="1"/>
          <p:nvPr/>
        </p:nvSpPr>
        <p:spPr>
          <a:xfrm>
            <a:off x="1066800" y="3200400"/>
            <a:ext cx="770664" cy="276999"/>
          </a:xfrm>
          <a:prstGeom prst="rect">
            <a:avLst/>
          </a:prstGeom>
          <a:noFill/>
        </p:spPr>
        <p:txBody>
          <a:bodyPr wrap="none" rtlCol="0">
            <a:spAutoFit/>
          </a:bodyPr>
          <a:lstStyle/>
          <a:p>
            <a:pPr algn="ctr"/>
            <a:r>
              <a:rPr kumimoji="1" lang="en-US" altLang="ja-JP" dirty="0" smtClean="0">
                <a:solidFill>
                  <a:srgbClr val="800000"/>
                </a:solidFill>
              </a:rPr>
              <a:t>VLAN01</a:t>
            </a:r>
            <a:endParaRPr kumimoji="1" lang="ja-JP" altLang="en-US" dirty="0">
              <a:solidFill>
                <a:srgbClr val="800000"/>
              </a:solidFill>
            </a:endParaRPr>
          </a:p>
        </p:txBody>
      </p:sp>
      <p:sp>
        <p:nvSpPr>
          <p:cNvPr id="196" name="テキスト ボックス 195"/>
          <p:cNvSpPr txBox="1"/>
          <p:nvPr/>
        </p:nvSpPr>
        <p:spPr>
          <a:xfrm>
            <a:off x="2057400" y="3200400"/>
            <a:ext cx="770664" cy="276999"/>
          </a:xfrm>
          <a:prstGeom prst="rect">
            <a:avLst/>
          </a:prstGeom>
          <a:noFill/>
        </p:spPr>
        <p:txBody>
          <a:bodyPr wrap="none" rtlCol="0">
            <a:spAutoFit/>
          </a:bodyPr>
          <a:lstStyle/>
          <a:p>
            <a:pPr algn="ctr"/>
            <a:r>
              <a:rPr kumimoji="1" lang="en-US" altLang="ja-JP" dirty="0" smtClean="0">
                <a:solidFill>
                  <a:srgbClr val="0000FF"/>
                </a:solidFill>
              </a:rPr>
              <a:t>VLAN02</a:t>
            </a:r>
            <a:endParaRPr kumimoji="1" lang="ja-JP" altLang="en-US" dirty="0">
              <a:solidFill>
                <a:srgbClr val="0000FF"/>
              </a:solidFill>
            </a:endParaRPr>
          </a:p>
        </p:txBody>
      </p:sp>
      <p:cxnSp>
        <p:nvCxnSpPr>
          <p:cNvPr id="55" name="カギ線コネクタ 54"/>
          <p:cNvCxnSpPr>
            <a:stCxn id="72" idx="2"/>
            <a:endCxn id="70" idx="0"/>
          </p:cNvCxnSpPr>
          <p:nvPr/>
        </p:nvCxnSpPr>
        <p:spPr bwMode="auto">
          <a:xfrm rot="5400000">
            <a:off x="2553494" y="4366706"/>
            <a:ext cx="533400" cy="303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カギ線コネクタ 57"/>
          <p:cNvCxnSpPr>
            <a:stCxn id="322" idx="2"/>
            <a:endCxn id="199" idx="0"/>
          </p:cNvCxnSpPr>
          <p:nvPr/>
        </p:nvCxnSpPr>
        <p:spPr bwMode="auto">
          <a:xfrm rot="16200000" flipH="1">
            <a:off x="1789486" y="4367126"/>
            <a:ext cx="534243" cy="303214"/>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 name="上矢印 250"/>
          <p:cNvSpPr/>
          <p:nvPr/>
        </p:nvSpPr>
        <p:spPr bwMode="auto">
          <a:xfrm>
            <a:off x="2209800" y="3505200"/>
            <a:ext cx="457200" cy="228600"/>
          </a:xfrm>
          <a:prstGeom prst="upArrow">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2" name="六角形 251"/>
          <p:cNvSpPr/>
          <p:nvPr/>
        </p:nvSpPr>
        <p:spPr bwMode="auto">
          <a:xfrm>
            <a:off x="4038600" y="4191000"/>
            <a:ext cx="1066800" cy="228600"/>
          </a:xfrm>
          <a:prstGeom prst="hexagon">
            <a:avLst/>
          </a:prstGeom>
          <a:solidFill>
            <a:schemeClr val="tx1">
              <a:lumMod val="65000"/>
              <a:lumOff val="3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物理構成</a:t>
            </a:r>
          </a:p>
        </p:txBody>
      </p:sp>
      <p:sp>
        <p:nvSpPr>
          <p:cNvPr id="154" name="六角形 153"/>
          <p:cNvSpPr/>
          <p:nvPr/>
        </p:nvSpPr>
        <p:spPr bwMode="auto">
          <a:xfrm>
            <a:off x="4038600" y="51816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接続</a:t>
            </a:r>
          </a:p>
        </p:txBody>
      </p:sp>
      <p:sp>
        <p:nvSpPr>
          <p:cNvPr id="157" name="六角形 156"/>
          <p:cNvSpPr/>
          <p:nvPr/>
        </p:nvSpPr>
        <p:spPr bwMode="auto">
          <a:xfrm>
            <a:off x="4038600" y="54864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err="1" smtClean="0">
                <a:ln>
                  <a:noFill/>
                </a:ln>
                <a:solidFill>
                  <a:srgbClr val="FFFFFF"/>
                </a:solidFill>
                <a:effectLst/>
                <a:latin typeface="Arial" charset="0"/>
                <a:ea typeface="HG丸ｺﾞｼｯｸM-PRO" pitchFamily="50" charset="-128"/>
              </a:rPr>
              <a:t>QoS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58" name="六角形 157"/>
          <p:cNvSpPr/>
          <p:nvPr/>
        </p:nvSpPr>
        <p:spPr bwMode="auto">
          <a:xfrm>
            <a:off x="4038600" y="57912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機能</a:t>
            </a:r>
          </a:p>
        </p:txBody>
      </p:sp>
      <p:sp>
        <p:nvSpPr>
          <p:cNvPr id="159" name="六角形 158"/>
          <p:cNvSpPr/>
          <p:nvPr/>
        </p:nvSpPr>
        <p:spPr bwMode="auto">
          <a:xfrm>
            <a:off x="4038600" y="6096000"/>
            <a:ext cx="1066800" cy="228600"/>
          </a:xfrm>
          <a:prstGeom prst="hexagon">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制御</a:t>
            </a:r>
          </a:p>
        </p:txBody>
      </p:sp>
      <p:sp>
        <p:nvSpPr>
          <p:cNvPr id="160" name="六角形 159"/>
          <p:cNvSpPr/>
          <p:nvPr/>
        </p:nvSpPr>
        <p:spPr bwMode="auto">
          <a:xfrm>
            <a:off x="4038600" y="2286000"/>
            <a:ext cx="1066800" cy="228600"/>
          </a:xfrm>
          <a:prstGeom prst="hexagon">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論理構成</a:t>
            </a:r>
          </a:p>
        </p:txBody>
      </p:sp>
      <p:sp>
        <p:nvSpPr>
          <p:cNvPr id="253" name="角丸四角形 252"/>
          <p:cNvSpPr/>
          <p:nvPr/>
        </p:nvSpPr>
        <p:spPr bwMode="auto">
          <a:xfrm>
            <a:off x="990600" y="51816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論理的接続構成</a:t>
            </a:r>
          </a:p>
        </p:txBody>
      </p:sp>
      <p:sp>
        <p:nvSpPr>
          <p:cNvPr id="161" name="角丸四角形 160"/>
          <p:cNvSpPr/>
          <p:nvPr/>
        </p:nvSpPr>
        <p:spPr bwMode="auto">
          <a:xfrm>
            <a:off x="990600" y="5486400"/>
            <a:ext cx="2971800" cy="2286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パケットの種類に応じた優先順位</a:t>
            </a:r>
          </a:p>
        </p:txBody>
      </p:sp>
      <p:sp>
        <p:nvSpPr>
          <p:cNvPr id="162" name="角丸四角形 161"/>
          <p:cNvSpPr/>
          <p:nvPr/>
        </p:nvSpPr>
        <p:spPr bwMode="auto">
          <a:xfrm>
            <a:off x="990600" y="5791200"/>
            <a:ext cx="2971800" cy="2286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latin typeface="HG丸ｺﾞｼｯｸM-PRO"/>
                <a:ea typeface="HG丸ｺﾞｼｯｸM-PRO"/>
                <a:cs typeface="HG丸ｺﾞｼｯｸM-PRO"/>
              </a:rPr>
              <a:t>機器ごとに単一の機能</a:t>
            </a:r>
            <a:endPar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163" name="角丸四角形 162"/>
          <p:cNvSpPr/>
          <p:nvPr/>
        </p:nvSpPr>
        <p:spPr bwMode="auto">
          <a:xfrm>
            <a:off x="990600" y="6096000"/>
            <a:ext cx="2971800" cy="2286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機器ごとに個別・手動制御</a:t>
            </a:r>
          </a:p>
        </p:txBody>
      </p:sp>
      <p:grpSp>
        <p:nvGrpSpPr>
          <p:cNvPr id="2" name="図形グループ 1"/>
          <p:cNvGrpSpPr/>
          <p:nvPr/>
        </p:nvGrpSpPr>
        <p:grpSpPr>
          <a:xfrm>
            <a:off x="5181600" y="914400"/>
            <a:ext cx="2971800" cy="5410200"/>
            <a:chOff x="5181600" y="914400"/>
            <a:chExt cx="2971800" cy="5410200"/>
          </a:xfrm>
        </p:grpSpPr>
        <p:sp>
          <p:nvSpPr>
            <p:cNvPr id="74" name="角丸四角形 73"/>
            <p:cNvSpPr/>
            <p:nvPr/>
          </p:nvSpPr>
          <p:spPr bwMode="auto">
            <a:xfrm>
              <a:off x="53340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6" name="角丸四角形 75"/>
            <p:cNvSpPr/>
            <p:nvPr/>
          </p:nvSpPr>
          <p:spPr bwMode="auto">
            <a:xfrm>
              <a:off x="6321427" y="4785855"/>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7" name="角丸四角形 76"/>
            <p:cNvSpPr/>
            <p:nvPr/>
          </p:nvSpPr>
          <p:spPr bwMode="auto">
            <a:xfrm>
              <a:off x="7315200" y="4785012"/>
              <a:ext cx="307974" cy="243345"/>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78" name="角丸四角形 77"/>
            <p:cNvSpPr/>
            <p:nvPr/>
          </p:nvSpPr>
          <p:spPr bwMode="auto">
            <a:xfrm>
              <a:off x="5791200" y="3870612"/>
              <a:ext cx="762000" cy="381000"/>
            </a:xfrm>
            <a:prstGeom prst="roundRect">
              <a:avLst>
                <a:gd name="adj" fmla="val 17623"/>
              </a:avLst>
            </a:prstGeom>
            <a:solidFill>
              <a:srgbClr val="FF66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solidFill>
                    <a:schemeClr val="bg1"/>
                  </a:solidFill>
                  <a:latin typeface="+mj-lt"/>
                  <a:ea typeface="HGP創英角ｺﾞｼｯｸUB" pitchFamily="50" charset="-128"/>
                </a:rPr>
                <a:t>SDN</a:t>
              </a:r>
            </a:p>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A</a:t>
              </a:r>
              <a:endParaRPr lang="ja-JP" altLang="en-US" sz="1000" dirty="0">
                <a:solidFill>
                  <a:schemeClr val="bg1"/>
                </a:solidFill>
                <a:latin typeface="+mj-lt"/>
                <a:ea typeface="HGP創英角ｺﾞｼｯｸUB" pitchFamily="50" charset="-128"/>
              </a:endParaRPr>
            </a:p>
          </p:txBody>
        </p:sp>
        <p:sp>
          <p:nvSpPr>
            <p:cNvPr id="79" name="角丸四角形 78"/>
            <p:cNvSpPr/>
            <p:nvPr/>
          </p:nvSpPr>
          <p:spPr bwMode="auto">
            <a:xfrm>
              <a:off x="57912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80" name="角丸四角形 79"/>
            <p:cNvSpPr/>
            <p:nvPr/>
          </p:nvSpPr>
          <p:spPr bwMode="auto">
            <a:xfrm>
              <a:off x="6781800" y="4785012"/>
              <a:ext cx="307974" cy="243345"/>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81" name="角丸四角形 80"/>
            <p:cNvSpPr/>
            <p:nvPr/>
          </p:nvSpPr>
          <p:spPr bwMode="auto">
            <a:xfrm>
              <a:off x="7772400" y="4785012"/>
              <a:ext cx="307974" cy="243345"/>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82" name="角丸四角形 81"/>
            <p:cNvSpPr/>
            <p:nvPr/>
          </p:nvSpPr>
          <p:spPr bwMode="auto">
            <a:xfrm>
              <a:off x="6858000" y="3870612"/>
              <a:ext cx="762000" cy="381000"/>
            </a:xfrm>
            <a:prstGeom prst="roundRect">
              <a:avLst>
                <a:gd name="adj" fmla="val 17623"/>
              </a:avLst>
            </a:prstGeom>
            <a:solidFill>
              <a:srgbClr val="FF66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000" dirty="0" smtClean="0">
                  <a:solidFill>
                    <a:schemeClr val="bg1"/>
                  </a:solidFill>
                  <a:latin typeface="+mj-lt"/>
                  <a:ea typeface="HGP創英角ｺﾞｼｯｸUB" pitchFamily="50" charset="-128"/>
                </a:rPr>
                <a:t>SDN</a:t>
              </a:r>
            </a:p>
            <a:p>
              <a:pPr algn="ctr">
                <a:spcBef>
                  <a:spcPts val="0"/>
                </a:spcBef>
              </a:pPr>
              <a:r>
                <a:rPr lang="ja-JP" altLang="en-US" sz="1000" dirty="0" smtClean="0">
                  <a:solidFill>
                    <a:schemeClr val="bg1"/>
                  </a:solidFill>
                  <a:latin typeface="+mj-lt"/>
                  <a:ea typeface="HGP創英角ｺﾞｼｯｸUB" pitchFamily="50" charset="-128"/>
                </a:rPr>
                <a:t>スイッチ</a:t>
              </a:r>
              <a:r>
                <a:rPr lang="en-US" altLang="ja-JP" sz="1000" dirty="0" smtClean="0">
                  <a:solidFill>
                    <a:schemeClr val="bg1"/>
                  </a:solidFill>
                  <a:latin typeface="+mj-lt"/>
                  <a:ea typeface="HGP創英角ｺﾞｼｯｸUB" pitchFamily="50" charset="-128"/>
                </a:rPr>
                <a:t>B</a:t>
              </a:r>
              <a:endParaRPr lang="ja-JP" altLang="en-US" sz="1000" dirty="0">
                <a:solidFill>
                  <a:schemeClr val="bg1"/>
                </a:solidFill>
                <a:latin typeface="+mj-lt"/>
                <a:ea typeface="HGP創英角ｺﾞｼｯｸUB" pitchFamily="50" charset="-128"/>
              </a:endParaRPr>
            </a:p>
          </p:txBody>
        </p:sp>
        <p:cxnSp>
          <p:nvCxnSpPr>
            <p:cNvPr id="83" name="カギ線コネクタ 82"/>
            <p:cNvCxnSpPr>
              <a:stCxn id="78" idx="2"/>
              <a:endCxn id="74" idx="0"/>
            </p:cNvCxnSpPr>
            <p:nvPr/>
          </p:nvCxnSpPr>
          <p:spPr bwMode="auto">
            <a:xfrm rot="5400000">
              <a:off x="5563394" y="4176206"/>
              <a:ext cx="533400" cy="684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カギ線コネクタ 83"/>
            <p:cNvCxnSpPr>
              <a:stCxn id="82" idx="2"/>
              <a:endCxn id="81" idx="0"/>
            </p:cNvCxnSpPr>
            <p:nvPr/>
          </p:nvCxnSpPr>
          <p:spPr bwMode="auto">
            <a:xfrm rot="16200000" flipH="1">
              <a:off x="7315993" y="4174618"/>
              <a:ext cx="533400" cy="6873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コネクタ 84"/>
            <p:cNvCxnSpPr>
              <a:stCxn id="78" idx="3"/>
              <a:endCxn id="82" idx="1"/>
            </p:cNvCxnSpPr>
            <p:nvPr/>
          </p:nvCxnSpPr>
          <p:spPr bwMode="auto">
            <a:xfrm>
              <a:off x="6553200" y="4061112"/>
              <a:ext cx="304800"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カギ線コネクタ 85"/>
            <p:cNvCxnSpPr>
              <a:stCxn id="78" idx="2"/>
              <a:endCxn id="79" idx="0"/>
            </p:cNvCxnSpPr>
            <p:nvPr/>
          </p:nvCxnSpPr>
          <p:spPr bwMode="auto">
            <a:xfrm rot="5400000">
              <a:off x="5791994" y="4404806"/>
              <a:ext cx="533400"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カギ線コネクタ 86"/>
            <p:cNvCxnSpPr>
              <a:stCxn id="82" idx="2"/>
              <a:endCxn id="77" idx="0"/>
            </p:cNvCxnSpPr>
            <p:nvPr/>
          </p:nvCxnSpPr>
          <p:spPr bwMode="auto">
            <a:xfrm rot="16200000" flipH="1">
              <a:off x="7087393" y="4403218"/>
              <a:ext cx="533400"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カギ線コネクタ 87"/>
            <p:cNvCxnSpPr>
              <a:stCxn id="82" idx="2"/>
              <a:endCxn id="80" idx="0"/>
            </p:cNvCxnSpPr>
            <p:nvPr/>
          </p:nvCxnSpPr>
          <p:spPr bwMode="auto">
            <a:xfrm rot="5400000">
              <a:off x="6820694" y="4366706"/>
              <a:ext cx="533400" cy="3032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カギ線コネクタ 88"/>
            <p:cNvCxnSpPr>
              <a:stCxn id="78" idx="2"/>
              <a:endCxn id="76" idx="0"/>
            </p:cNvCxnSpPr>
            <p:nvPr/>
          </p:nvCxnSpPr>
          <p:spPr bwMode="auto">
            <a:xfrm rot="16200000" flipH="1">
              <a:off x="6056686" y="4367126"/>
              <a:ext cx="534243" cy="303214"/>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角丸四角形 89"/>
            <p:cNvSpPr/>
            <p:nvPr/>
          </p:nvSpPr>
          <p:spPr bwMode="auto">
            <a:xfrm>
              <a:off x="72390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1" name="角丸四角形 90"/>
            <p:cNvSpPr/>
            <p:nvPr/>
          </p:nvSpPr>
          <p:spPr bwMode="auto">
            <a:xfrm>
              <a:off x="62484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角丸四角形 91"/>
            <p:cNvSpPr/>
            <p:nvPr/>
          </p:nvSpPr>
          <p:spPr bwMode="auto">
            <a:xfrm>
              <a:off x="5257800" y="1600200"/>
              <a:ext cx="914400" cy="1600200"/>
            </a:xfrm>
            <a:prstGeom prst="roundRect">
              <a:avLst/>
            </a:prstGeom>
            <a:solidFill>
              <a:schemeClr val="bg1"/>
            </a:solidFill>
            <a:ln w="19050" cap="flat" cmpd="sng" algn="ctr">
              <a:solidFill>
                <a:srgbClr val="FF66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角丸四角形 92"/>
            <p:cNvSpPr/>
            <p:nvPr/>
          </p:nvSpPr>
          <p:spPr bwMode="auto">
            <a:xfrm>
              <a:off x="53340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4" name="角丸四角形 93"/>
            <p:cNvSpPr/>
            <p:nvPr/>
          </p:nvSpPr>
          <p:spPr bwMode="auto">
            <a:xfrm>
              <a:off x="6321427" y="2716242"/>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6" name="角丸四角形 95"/>
            <p:cNvSpPr/>
            <p:nvPr/>
          </p:nvSpPr>
          <p:spPr bwMode="auto">
            <a:xfrm>
              <a:off x="73152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97" name="角丸四角形 96"/>
            <p:cNvSpPr/>
            <p:nvPr/>
          </p:nvSpPr>
          <p:spPr bwMode="auto">
            <a:xfrm>
              <a:off x="5334000" y="2133600"/>
              <a:ext cx="762000" cy="228600"/>
            </a:xfrm>
            <a:prstGeom prst="roundRect">
              <a:avLst>
                <a:gd name="adj" fmla="val 17623"/>
              </a:avLst>
            </a:prstGeom>
            <a:solidFill>
              <a:srgbClr val="800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スイッチ</a:t>
              </a:r>
              <a:endParaRPr lang="ja-JP" altLang="en-US" sz="800" dirty="0">
                <a:solidFill>
                  <a:schemeClr val="bg1"/>
                </a:solidFill>
                <a:latin typeface="+mj-lt"/>
                <a:ea typeface="HGP創英角ｺﾞｼｯｸUB" pitchFamily="50" charset="-128"/>
              </a:endParaRPr>
            </a:p>
          </p:txBody>
        </p:sp>
        <p:sp>
          <p:nvSpPr>
            <p:cNvPr id="99" name="角丸四角形 98"/>
            <p:cNvSpPr/>
            <p:nvPr/>
          </p:nvSpPr>
          <p:spPr bwMode="auto">
            <a:xfrm>
              <a:off x="5791200" y="2715399"/>
              <a:ext cx="307974" cy="332601"/>
            </a:xfrm>
            <a:prstGeom prst="roundRect">
              <a:avLst>
                <a:gd name="adj" fmla="val 832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0" name="角丸四角形 99"/>
            <p:cNvSpPr/>
            <p:nvPr/>
          </p:nvSpPr>
          <p:spPr bwMode="auto">
            <a:xfrm>
              <a:off x="6781800" y="2715399"/>
              <a:ext cx="307974" cy="332601"/>
            </a:xfrm>
            <a:prstGeom prst="roundRect">
              <a:avLst>
                <a:gd name="adj" fmla="val 832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1" name="角丸四角形 100"/>
            <p:cNvSpPr/>
            <p:nvPr/>
          </p:nvSpPr>
          <p:spPr bwMode="auto">
            <a:xfrm>
              <a:off x="7772400" y="2715399"/>
              <a:ext cx="307974" cy="332601"/>
            </a:xfrm>
            <a:prstGeom prst="roundRect">
              <a:avLst>
                <a:gd name="adj" fmla="val 832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ja-JP" altLang="en-US"/>
            </a:p>
          </p:txBody>
        </p:sp>
        <p:sp>
          <p:nvSpPr>
            <p:cNvPr id="102" name="角丸四角形 101"/>
            <p:cNvSpPr/>
            <p:nvPr/>
          </p:nvSpPr>
          <p:spPr bwMode="auto">
            <a:xfrm>
              <a:off x="7315200" y="2133600"/>
              <a:ext cx="762000" cy="228600"/>
            </a:xfrm>
            <a:prstGeom prst="roundRect">
              <a:avLst>
                <a:gd name="adj" fmla="val 17623"/>
              </a:avLst>
            </a:prstGeom>
            <a:solidFill>
              <a:srgbClr val="660066"/>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スイッチ</a:t>
              </a:r>
              <a:endParaRPr lang="ja-JP" altLang="en-US" sz="800" dirty="0">
                <a:solidFill>
                  <a:schemeClr val="bg1"/>
                </a:solidFill>
                <a:latin typeface="+mj-lt"/>
                <a:ea typeface="HGP創英角ｺﾞｼｯｸUB" pitchFamily="50" charset="-128"/>
              </a:endParaRPr>
            </a:p>
          </p:txBody>
        </p:sp>
        <p:cxnSp>
          <p:nvCxnSpPr>
            <p:cNvPr id="103" name="カギ線コネクタ 102"/>
            <p:cNvCxnSpPr>
              <a:stCxn id="97" idx="2"/>
              <a:endCxn id="93" idx="0"/>
            </p:cNvCxnSpPr>
            <p:nvPr/>
          </p:nvCxnSpPr>
          <p:spPr bwMode="auto">
            <a:xfrm rot="5400000">
              <a:off x="5424895" y="2425293"/>
              <a:ext cx="3531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カギ線コネクタ 103"/>
            <p:cNvCxnSpPr>
              <a:stCxn id="102" idx="2"/>
              <a:endCxn id="101" idx="0"/>
            </p:cNvCxnSpPr>
            <p:nvPr/>
          </p:nvCxnSpPr>
          <p:spPr bwMode="auto">
            <a:xfrm rot="16200000" flipH="1">
              <a:off x="7634694" y="2423705"/>
              <a:ext cx="3531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カギ線コネクタ 104"/>
            <p:cNvCxnSpPr>
              <a:stCxn id="97" idx="2"/>
              <a:endCxn id="99" idx="0"/>
            </p:cNvCxnSpPr>
            <p:nvPr/>
          </p:nvCxnSpPr>
          <p:spPr bwMode="auto">
            <a:xfrm rot="16200000" flipH="1">
              <a:off x="5653494" y="2423705"/>
              <a:ext cx="3531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カギ線コネクタ 105"/>
            <p:cNvCxnSpPr>
              <a:stCxn id="102" idx="2"/>
              <a:endCxn id="96" idx="0"/>
            </p:cNvCxnSpPr>
            <p:nvPr/>
          </p:nvCxnSpPr>
          <p:spPr bwMode="auto">
            <a:xfrm rot="5400000">
              <a:off x="7406095" y="2425293"/>
              <a:ext cx="353199" cy="227013"/>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角丸四角形 106"/>
            <p:cNvSpPr/>
            <p:nvPr/>
          </p:nvSpPr>
          <p:spPr bwMode="auto">
            <a:xfrm>
              <a:off x="6324600" y="2133600"/>
              <a:ext cx="762000" cy="228600"/>
            </a:xfrm>
            <a:prstGeom prst="roundRect">
              <a:avLst>
                <a:gd name="adj" fmla="val 17623"/>
              </a:avLst>
            </a:prstGeom>
            <a:solidFill>
              <a:srgbClr val="3366FF"/>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スイッチ</a:t>
              </a:r>
              <a:endParaRPr lang="ja-JP" altLang="en-US" sz="800" dirty="0">
                <a:solidFill>
                  <a:schemeClr val="bg1"/>
                </a:solidFill>
                <a:latin typeface="+mj-lt"/>
                <a:ea typeface="HGP創英角ｺﾞｼｯｸUB" pitchFamily="50" charset="-128"/>
              </a:endParaRPr>
            </a:p>
          </p:txBody>
        </p:sp>
        <p:cxnSp>
          <p:nvCxnSpPr>
            <p:cNvPr id="108" name="カギ線コネクタ 107"/>
            <p:cNvCxnSpPr>
              <a:stCxn id="107" idx="2"/>
              <a:endCxn id="94" idx="0"/>
            </p:cNvCxnSpPr>
            <p:nvPr/>
          </p:nvCxnSpPr>
          <p:spPr bwMode="auto">
            <a:xfrm rot="5400000">
              <a:off x="6413486" y="2424128"/>
              <a:ext cx="354042" cy="230186"/>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カギ線コネクタ 109"/>
            <p:cNvCxnSpPr>
              <a:stCxn id="107" idx="2"/>
              <a:endCxn id="100" idx="0"/>
            </p:cNvCxnSpPr>
            <p:nvPr/>
          </p:nvCxnSpPr>
          <p:spPr bwMode="auto">
            <a:xfrm rot="16200000" flipH="1">
              <a:off x="6644094" y="2423705"/>
              <a:ext cx="353199" cy="230187"/>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テキスト ボックス 110"/>
            <p:cNvSpPr txBox="1"/>
            <p:nvPr/>
          </p:nvSpPr>
          <p:spPr>
            <a:xfrm>
              <a:off x="7394424" y="3200400"/>
              <a:ext cx="612217" cy="276999"/>
            </a:xfrm>
            <a:prstGeom prst="rect">
              <a:avLst/>
            </a:prstGeom>
            <a:noFill/>
          </p:spPr>
          <p:txBody>
            <a:bodyPr wrap="none" rtlCol="0">
              <a:spAutoFit/>
            </a:bodyPr>
            <a:lstStyle/>
            <a:p>
              <a:pPr algn="ctr"/>
              <a:r>
                <a:rPr kumimoji="1" lang="en-US" altLang="ja-JP" dirty="0" smtClean="0">
                  <a:solidFill>
                    <a:srgbClr val="660066"/>
                  </a:solidFill>
                </a:rPr>
                <a:t>NW03</a:t>
              </a:r>
              <a:endParaRPr kumimoji="1" lang="ja-JP" altLang="en-US" dirty="0">
                <a:solidFill>
                  <a:srgbClr val="660066"/>
                </a:solidFill>
              </a:endParaRPr>
            </a:p>
          </p:txBody>
        </p:sp>
        <p:sp>
          <p:nvSpPr>
            <p:cNvPr id="112" name="テキスト ボックス 111"/>
            <p:cNvSpPr txBox="1"/>
            <p:nvPr/>
          </p:nvSpPr>
          <p:spPr>
            <a:xfrm>
              <a:off x="5413223" y="3200400"/>
              <a:ext cx="612217" cy="276999"/>
            </a:xfrm>
            <a:prstGeom prst="rect">
              <a:avLst/>
            </a:prstGeom>
            <a:noFill/>
          </p:spPr>
          <p:txBody>
            <a:bodyPr wrap="none" rtlCol="0">
              <a:spAutoFit/>
            </a:bodyPr>
            <a:lstStyle/>
            <a:p>
              <a:pPr algn="ctr"/>
              <a:r>
                <a:rPr kumimoji="1" lang="en-US" altLang="ja-JP" dirty="0" smtClean="0">
                  <a:solidFill>
                    <a:srgbClr val="800000"/>
                  </a:solidFill>
                </a:rPr>
                <a:t>NW01</a:t>
              </a:r>
              <a:endParaRPr kumimoji="1" lang="ja-JP" altLang="en-US" dirty="0">
                <a:solidFill>
                  <a:srgbClr val="800000"/>
                </a:solidFill>
              </a:endParaRPr>
            </a:p>
          </p:txBody>
        </p:sp>
        <p:sp>
          <p:nvSpPr>
            <p:cNvPr id="113" name="テキスト ボックス 112"/>
            <p:cNvSpPr txBox="1"/>
            <p:nvPr/>
          </p:nvSpPr>
          <p:spPr>
            <a:xfrm>
              <a:off x="6403824" y="3200400"/>
              <a:ext cx="612217" cy="276999"/>
            </a:xfrm>
            <a:prstGeom prst="rect">
              <a:avLst/>
            </a:prstGeom>
            <a:noFill/>
          </p:spPr>
          <p:txBody>
            <a:bodyPr wrap="none" rtlCol="0">
              <a:spAutoFit/>
            </a:bodyPr>
            <a:lstStyle/>
            <a:p>
              <a:pPr algn="ctr"/>
              <a:r>
                <a:rPr kumimoji="1" lang="en-US" altLang="ja-JP" dirty="0" smtClean="0">
                  <a:solidFill>
                    <a:srgbClr val="0000FF"/>
                  </a:solidFill>
                </a:rPr>
                <a:t>NW02</a:t>
              </a:r>
              <a:endParaRPr kumimoji="1" lang="ja-JP" altLang="en-US" dirty="0">
                <a:solidFill>
                  <a:srgbClr val="0000FF"/>
                </a:solidFill>
              </a:endParaRPr>
            </a:p>
          </p:txBody>
        </p:sp>
        <p:sp>
          <p:nvSpPr>
            <p:cNvPr id="128" name="角丸四角形 127"/>
            <p:cNvSpPr/>
            <p:nvPr/>
          </p:nvSpPr>
          <p:spPr bwMode="auto">
            <a:xfrm>
              <a:off x="5334000" y="1752600"/>
              <a:ext cx="762000" cy="228600"/>
            </a:xfrm>
            <a:prstGeom prst="roundRect">
              <a:avLst>
                <a:gd name="adj" fmla="val 17623"/>
              </a:avLst>
            </a:prstGeom>
            <a:solidFill>
              <a:srgbClr val="800000"/>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負荷分散</a:t>
              </a:r>
              <a:endParaRPr lang="ja-JP" altLang="en-US" sz="800" dirty="0">
                <a:solidFill>
                  <a:schemeClr val="bg1"/>
                </a:solidFill>
                <a:latin typeface="+mj-lt"/>
                <a:ea typeface="HGP創英角ｺﾞｼｯｸUB" pitchFamily="50" charset="-128"/>
              </a:endParaRPr>
            </a:p>
          </p:txBody>
        </p:sp>
        <p:sp>
          <p:nvSpPr>
            <p:cNvPr id="129" name="角丸四角形 128"/>
            <p:cNvSpPr/>
            <p:nvPr/>
          </p:nvSpPr>
          <p:spPr bwMode="auto">
            <a:xfrm>
              <a:off x="7315200" y="1752600"/>
              <a:ext cx="762000" cy="228600"/>
            </a:xfrm>
            <a:prstGeom prst="roundRect">
              <a:avLst>
                <a:gd name="adj" fmla="val 17623"/>
              </a:avLst>
            </a:prstGeom>
            <a:solidFill>
              <a:srgbClr val="660066"/>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800" dirty="0" smtClean="0">
                  <a:solidFill>
                    <a:schemeClr val="bg1"/>
                  </a:solidFill>
                  <a:latin typeface="+mj-lt"/>
                  <a:ea typeface="HGP創英角ｺﾞｼｯｸUB" pitchFamily="50" charset="-128"/>
                </a:rPr>
                <a:t>ルーター</a:t>
              </a:r>
              <a:endParaRPr lang="ja-JP" altLang="en-US" sz="800" dirty="0">
                <a:solidFill>
                  <a:schemeClr val="bg1"/>
                </a:solidFill>
                <a:latin typeface="+mj-lt"/>
                <a:ea typeface="HGP創英角ｺﾞｼｯｸUB" pitchFamily="50" charset="-128"/>
              </a:endParaRPr>
            </a:p>
          </p:txBody>
        </p:sp>
        <p:sp>
          <p:nvSpPr>
            <p:cNvPr id="130" name="角丸四角形 129"/>
            <p:cNvSpPr/>
            <p:nvPr/>
          </p:nvSpPr>
          <p:spPr bwMode="auto">
            <a:xfrm>
              <a:off x="6324600" y="1752600"/>
              <a:ext cx="762000" cy="228600"/>
            </a:xfrm>
            <a:prstGeom prst="roundRect">
              <a:avLst>
                <a:gd name="adj" fmla="val 17623"/>
              </a:avLst>
            </a:prstGeom>
            <a:solidFill>
              <a:srgbClr val="3366FF"/>
            </a:solidFill>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800" dirty="0" smtClean="0">
                  <a:solidFill>
                    <a:schemeClr val="bg1"/>
                  </a:solidFill>
                  <a:latin typeface="+mj-lt"/>
                  <a:ea typeface="HGP創英角ｺﾞｼｯｸUB" pitchFamily="50" charset="-128"/>
                </a:rPr>
                <a:t>FW</a:t>
              </a:r>
              <a:endParaRPr lang="ja-JP" altLang="en-US" sz="800" dirty="0">
                <a:solidFill>
                  <a:schemeClr val="bg1"/>
                </a:solidFill>
                <a:latin typeface="+mj-lt"/>
                <a:ea typeface="HGP創英角ｺﾞｼｯｸUB" pitchFamily="50" charset="-128"/>
              </a:endParaRPr>
            </a:p>
          </p:txBody>
        </p:sp>
        <p:cxnSp>
          <p:nvCxnSpPr>
            <p:cNvPr id="245" name="直線コネクタ 244"/>
            <p:cNvCxnSpPr>
              <a:stCxn id="128" idx="2"/>
              <a:endCxn id="97" idx="0"/>
            </p:cNvCxnSpPr>
            <p:nvPr/>
          </p:nvCxnSpPr>
          <p:spPr bwMode="auto">
            <a:xfrm>
              <a:off x="5715000" y="1981200"/>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コネクタ 139"/>
            <p:cNvCxnSpPr>
              <a:stCxn id="130" idx="2"/>
              <a:endCxn id="107" idx="0"/>
            </p:cNvCxnSpPr>
            <p:nvPr/>
          </p:nvCxnSpPr>
          <p:spPr bwMode="auto">
            <a:xfrm>
              <a:off x="6705600" y="1981200"/>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コネクタ 140"/>
            <p:cNvCxnSpPr>
              <a:stCxn id="129" idx="2"/>
              <a:endCxn id="102" idx="0"/>
            </p:cNvCxnSpPr>
            <p:nvPr/>
          </p:nvCxnSpPr>
          <p:spPr bwMode="auto">
            <a:xfrm>
              <a:off x="7696200" y="1981200"/>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 name="上矢印 142"/>
            <p:cNvSpPr/>
            <p:nvPr/>
          </p:nvSpPr>
          <p:spPr bwMode="auto">
            <a:xfrm>
              <a:off x="6477000" y="3505200"/>
              <a:ext cx="457200" cy="228600"/>
            </a:xfrm>
            <a:prstGeom prst="upArrow">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角丸四角形 163"/>
            <p:cNvSpPr/>
            <p:nvPr/>
          </p:nvSpPr>
          <p:spPr bwMode="auto">
            <a:xfrm>
              <a:off x="5181600" y="51816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論理的接続構成</a:t>
              </a:r>
            </a:p>
          </p:txBody>
        </p:sp>
        <p:sp>
          <p:nvSpPr>
            <p:cNvPr id="165" name="角丸四角形 164"/>
            <p:cNvSpPr/>
            <p:nvPr/>
          </p:nvSpPr>
          <p:spPr bwMode="auto">
            <a:xfrm>
              <a:off x="5181600" y="54864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構成や帯域など広範に設定</a:t>
              </a:r>
            </a:p>
          </p:txBody>
        </p:sp>
        <p:sp>
          <p:nvSpPr>
            <p:cNvPr id="166" name="角丸四角形 165"/>
            <p:cNvSpPr/>
            <p:nvPr/>
          </p:nvSpPr>
          <p:spPr bwMode="auto">
            <a:xfrm>
              <a:off x="5181600" y="57912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丸ｺﾞｼｯｸM-PRO"/>
                  <a:ea typeface="HG丸ｺﾞｼｯｸM-PRO"/>
                  <a:cs typeface="HG丸ｺﾞｼｯｸM-PRO"/>
                </a:rPr>
                <a:t>機器に様々な機能設定・動的に変更</a:t>
              </a:r>
            </a:p>
          </p:txBody>
        </p:sp>
        <p:sp>
          <p:nvSpPr>
            <p:cNvPr id="167" name="角丸四角形 166"/>
            <p:cNvSpPr/>
            <p:nvPr/>
          </p:nvSpPr>
          <p:spPr bwMode="auto">
            <a:xfrm>
              <a:off x="5181600" y="6096000"/>
              <a:ext cx="2971800" cy="228600"/>
            </a:xfrm>
            <a:prstGeom prst="roundRect">
              <a:avLst>
                <a:gd name="adj" fmla="val 5000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rPr>
                <a:t>機器全体を集中制御・</a:t>
              </a:r>
              <a:r>
                <a:rPr kumimoji="0" lang="en-US" altLang="ja-JP" sz="1100" b="0" i="0" u="none" strike="noStrike" cap="none" normalizeH="0" baseline="0" dirty="0" smtClean="0">
                  <a:ln>
                    <a:noFill/>
                  </a:ln>
                  <a:solidFill>
                    <a:srgbClr val="FFFFFF"/>
                  </a:solidFill>
                  <a:effectLst/>
                  <a:latin typeface="HG丸ｺﾞｼｯｸM-PRO"/>
                  <a:ea typeface="HG丸ｺﾞｼｯｸM-PRO"/>
                  <a:cs typeface="HG丸ｺﾞｼｯｸM-PRO"/>
                </a:rPr>
                <a:t>API</a:t>
              </a:r>
              <a:r>
                <a:rPr kumimoji="0" lang="ja-JP" altLang="en-US" sz="1100" b="0" i="0" u="none" strike="noStrike" cap="none" normalizeH="0" baseline="0" dirty="0" smtClean="0">
                  <a:ln>
                    <a:noFill/>
                  </a:ln>
                  <a:solidFill>
                    <a:srgbClr val="FFFFFF"/>
                  </a:solidFill>
                  <a:effectLst/>
                  <a:latin typeface="HG丸ｺﾞｼｯｸM-PRO"/>
                  <a:ea typeface="HG丸ｺﾞｼｯｸM-PRO"/>
                  <a:cs typeface="HG丸ｺﾞｼｯｸM-PRO"/>
                </a:rPr>
                <a:t>経由で制御可能</a:t>
              </a:r>
            </a:p>
          </p:txBody>
        </p:sp>
        <p:sp>
          <p:nvSpPr>
            <p:cNvPr id="168" name="テキスト ボックス 167"/>
            <p:cNvSpPr txBox="1"/>
            <p:nvPr/>
          </p:nvSpPr>
          <p:spPr>
            <a:xfrm>
              <a:off x="5427046" y="914400"/>
              <a:ext cx="2557110" cy="538609"/>
            </a:xfrm>
            <a:prstGeom prst="rect">
              <a:avLst/>
            </a:prstGeom>
            <a:noFill/>
          </p:spPr>
          <p:txBody>
            <a:bodyPr wrap="none" rtlCol="0">
              <a:spAutoFit/>
            </a:bodyPr>
            <a:lstStyle/>
            <a:p>
              <a:pPr algn="ctr">
                <a:spcBef>
                  <a:spcPts val="0"/>
                </a:spcBef>
              </a:pPr>
              <a:r>
                <a:rPr kumimoji="1" lang="ja-JP" altLang="en-US" sz="1800" dirty="0" smtClean="0">
                  <a:solidFill>
                    <a:srgbClr val="0000CC"/>
                  </a:solidFill>
                  <a:latin typeface="Arial"/>
                  <a:ea typeface="HGP創英角ｺﾞｼｯｸUB" pitchFamily="50" charset="-128"/>
                  <a:cs typeface="Arial"/>
                </a:rPr>
                <a:t>ネットワークの仮想化</a:t>
              </a:r>
              <a:endParaRPr kumimoji="1" lang="en-US" altLang="ja-JP" sz="1400" dirty="0" smtClean="0">
                <a:solidFill>
                  <a:srgbClr val="0000CC"/>
                </a:solidFill>
                <a:latin typeface="Arial"/>
                <a:ea typeface="HGP創英角ｺﾞｼｯｸUB" pitchFamily="50" charset="-128"/>
                <a:cs typeface="Arial"/>
              </a:endParaRPr>
            </a:p>
            <a:p>
              <a:pPr algn="ctr">
                <a:spcBef>
                  <a:spcPts val="0"/>
                </a:spcBef>
              </a:pPr>
              <a:r>
                <a:rPr kumimoji="1" lang="ja-JP" altLang="en-US" sz="1100" dirty="0" smtClean="0">
                  <a:solidFill>
                    <a:srgbClr val="0000CC"/>
                  </a:solidFill>
                  <a:latin typeface="Arial"/>
                  <a:ea typeface="HGP創英角ｺﾞｼｯｸUB" pitchFamily="50" charset="-128"/>
                  <a:cs typeface="Arial"/>
                </a:rPr>
                <a:t>（</a:t>
              </a:r>
              <a:r>
                <a:rPr kumimoji="1" lang="en-US" altLang="ja-JP" sz="1100" dirty="0" smtClean="0">
                  <a:solidFill>
                    <a:srgbClr val="0000CC"/>
                  </a:solidFill>
                  <a:latin typeface="Arial"/>
                  <a:ea typeface="HGP創英角ｺﾞｼｯｸUB" pitchFamily="50" charset="-128"/>
                  <a:cs typeface="Arial"/>
                </a:rPr>
                <a:t>SDN: Software-defined Networking</a:t>
              </a:r>
              <a:r>
                <a:rPr kumimoji="1" lang="ja-JP" altLang="en-US" sz="1100" dirty="0" smtClean="0">
                  <a:solidFill>
                    <a:srgbClr val="0000CC"/>
                  </a:solidFill>
                  <a:latin typeface="Arial"/>
                  <a:ea typeface="HGP創英角ｺﾞｼｯｸUB" pitchFamily="50" charset="-128"/>
                  <a:cs typeface="Arial"/>
                </a:rPr>
                <a:t>）</a:t>
              </a:r>
              <a:endParaRPr kumimoji="1" lang="ja-JP" altLang="en-US" sz="1100" dirty="0">
                <a:solidFill>
                  <a:srgbClr val="0000CC"/>
                </a:solidFill>
                <a:latin typeface="Arial"/>
                <a:ea typeface="HGP創英角ｺﾞｼｯｸUB" pitchFamily="50" charset="-128"/>
                <a:cs typeface="Arial"/>
              </a:endParaRPr>
            </a:p>
          </p:txBody>
        </p:sp>
      </p:grpSp>
    </p:spTree>
    <p:extLst>
      <p:ext uri="{BB962C8B-B14F-4D97-AF65-F5344CB8AC3E}">
        <p14:creationId xmlns:p14="http://schemas.microsoft.com/office/powerpoint/2010/main" val="16514759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pitchFamily="34" charset="0"/>
                <a:ea typeface="HGP創英角ｺﾞｼｯｸUB" pitchFamily="50" charset="-128"/>
                <a:cs typeface="Arial" pitchFamily="34" charset="0"/>
              </a:rPr>
              <a:t>サーバーの仮想化</a:t>
            </a:r>
            <a:endParaRPr lang="en-US" altLang="ja-JP" sz="2400" dirty="0">
              <a:solidFill>
                <a:schemeClr val="bg1"/>
              </a:solidFill>
              <a:latin typeface="Arial" pitchFamily="34" charset="0"/>
              <a:ea typeface="HGP創英角ｺﾞｼｯｸUB" pitchFamily="50" charset="-128"/>
              <a:cs typeface="Arial" pitchFamily="34" charset="0"/>
            </a:endParaRPr>
          </a:p>
          <a:p>
            <a:pPr algn="r"/>
            <a:r>
              <a:rPr lang="ja-JP" altLang="en-US" sz="2400" dirty="0">
                <a:solidFill>
                  <a:schemeClr val="bg1"/>
                </a:solidFill>
                <a:latin typeface="Arial" pitchFamily="34" charset="0"/>
                <a:ea typeface="HGP創英角ｺﾞｼｯｸUB" pitchFamily="50" charset="-128"/>
                <a:cs typeface="Arial" pitchFamily="34" charset="0"/>
              </a:rPr>
              <a:t>そのメリットと課題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65594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／物理的</a:t>
            </a:r>
            <a:r>
              <a:rPr lang="ja-JP" altLang="en-US" sz="2800" dirty="0">
                <a:ea typeface="ＭＳ Ｐゴシック" pitchFamily="50" charset="-128"/>
              </a:rPr>
              <a:t>資源の</a:t>
            </a:r>
            <a:r>
              <a:rPr lang="ja-JP" altLang="en-US" sz="2800" dirty="0" smtClean="0">
                <a:ea typeface="ＭＳ Ｐゴシック" pitchFamily="50" charset="-128"/>
              </a:rPr>
              <a:t>削減</a:t>
            </a:r>
            <a:endParaRPr lang="ja-JP" altLang="en-US" sz="2800" dirty="0">
              <a:ea typeface="ＭＳ Ｐゴシック" pitchFamily="50" charset="-128"/>
            </a:endParaRPr>
          </a:p>
        </p:txBody>
      </p:sp>
      <p:sp>
        <p:nvSpPr>
          <p:cNvPr id="769027" name="AutoShape 3"/>
          <p:cNvSpPr>
            <a:spLocks noChangeArrowheads="1"/>
          </p:cNvSpPr>
          <p:nvPr/>
        </p:nvSpPr>
        <p:spPr bwMode="auto">
          <a:xfrm>
            <a:off x="388938" y="1080750"/>
            <a:ext cx="4191000" cy="5257800"/>
          </a:xfrm>
          <a:prstGeom prst="roundRect">
            <a:avLst>
              <a:gd name="adj" fmla="val 3472"/>
            </a:avLst>
          </a:prstGeom>
          <a:solidFill>
            <a:schemeClr val="bg1"/>
          </a:solidFill>
          <a:ln w="38100" algn="ctr">
            <a:solidFill>
              <a:srgbClr val="4168A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507" name="角丸四角形 2"/>
          <p:cNvSpPr>
            <a:spLocks noChangeArrowheads="1"/>
          </p:cNvSpPr>
          <p:nvPr/>
        </p:nvSpPr>
        <p:spPr bwMode="auto">
          <a:xfrm>
            <a:off x="657670" y="1580797"/>
            <a:ext cx="856810" cy="1928813"/>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9" name="角丸四角形 4"/>
          <p:cNvSpPr>
            <a:spLocks noChangeArrowheads="1"/>
          </p:cNvSpPr>
          <p:nvPr/>
        </p:nvSpPr>
        <p:spPr bwMode="auto">
          <a:xfrm>
            <a:off x="1575473" y="1580797"/>
            <a:ext cx="856810" cy="1928813"/>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1" name="角丸四角形 6"/>
          <p:cNvSpPr>
            <a:spLocks noChangeArrowheads="1"/>
          </p:cNvSpPr>
          <p:nvPr/>
        </p:nvSpPr>
        <p:spPr bwMode="auto">
          <a:xfrm>
            <a:off x="2493275" y="1580797"/>
            <a:ext cx="856810" cy="1928813"/>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13" name="角丸四角形 8"/>
          <p:cNvSpPr>
            <a:spLocks noChangeArrowheads="1"/>
          </p:cNvSpPr>
          <p:nvPr/>
        </p:nvSpPr>
        <p:spPr bwMode="auto">
          <a:xfrm>
            <a:off x="3410168" y="1580797"/>
            <a:ext cx="856810" cy="1928813"/>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508" name="角丸四角形 3"/>
          <p:cNvSpPr>
            <a:spLocks noChangeArrowheads="1"/>
          </p:cNvSpPr>
          <p:nvPr/>
        </p:nvSpPr>
        <p:spPr bwMode="auto">
          <a:xfrm>
            <a:off x="718193" y="2795249"/>
            <a:ext cx="734131" cy="642938"/>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lgn="ctr">
              <a:defRPr/>
            </a:pPr>
            <a:r>
              <a:rPr lang="en-US" altLang="ja-JP" sz="1200" dirty="0" smtClean="0">
                <a:solidFill>
                  <a:srgbClr val="FFFFFF"/>
                </a:solidFill>
                <a:effectLst>
                  <a:glow rad="63500">
                    <a:schemeClr val="accent3">
                      <a:satMod val="175000"/>
                      <a:alpha val="40000"/>
                    </a:schemeClr>
                  </a:glow>
                </a:effectLst>
                <a:latin typeface="Arial" pitchFamily="34" charset="0"/>
                <a:ea typeface="HGP創英角ｺﾞｼｯｸUB" pitchFamily="50" charset="-128"/>
                <a:cs typeface="Arial" pitchFamily="34" charset="0"/>
              </a:rPr>
              <a:t>CPU</a:t>
            </a:r>
          </a:p>
          <a:p>
            <a:pPr algn="ctr">
              <a:defRPr/>
            </a:pPr>
            <a:r>
              <a:rPr lang="ja-JP" altLang="en-US" sz="1200" dirty="0" smtClean="0">
                <a:solidFill>
                  <a:srgbClr val="FFFFFF"/>
                </a:solidFill>
                <a:effectLst>
                  <a:glow rad="63500">
                    <a:schemeClr val="accent3">
                      <a:satMod val="175000"/>
                      <a:alpha val="40000"/>
                    </a:schemeClr>
                  </a:glow>
                </a:effectLst>
                <a:latin typeface="Arial" pitchFamily="34" charset="0"/>
                <a:ea typeface="HGP創英角ｺﾞｼｯｸUB" pitchFamily="50" charset="-128"/>
                <a:cs typeface="Arial" pitchFamily="34" charset="0"/>
              </a:rPr>
              <a:t>使用率</a:t>
            </a:r>
            <a:endParaRPr lang="ja-JP" altLang="en-US" sz="1200" dirty="0">
              <a:solidFill>
                <a:srgbClr val="FFFFFF"/>
              </a:solidFill>
              <a:effectLst>
                <a:glow rad="63500">
                  <a:schemeClr val="accent3">
                    <a:satMod val="175000"/>
                    <a:alpha val="40000"/>
                  </a:schemeClr>
                </a:glow>
              </a:effectLst>
              <a:latin typeface="Arial" pitchFamily="34" charset="0"/>
              <a:ea typeface="HGP創英角ｺﾞｼｯｸUB" pitchFamily="50" charset="-128"/>
              <a:cs typeface="Arial" pitchFamily="34" charset="0"/>
            </a:endParaRPr>
          </a:p>
        </p:txBody>
      </p:sp>
      <p:sp>
        <p:nvSpPr>
          <p:cNvPr id="19" name="角丸四角形 3"/>
          <p:cNvSpPr>
            <a:spLocks noChangeArrowheads="1"/>
          </p:cNvSpPr>
          <p:nvPr/>
        </p:nvSpPr>
        <p:spPr bwMode="auto">
          <a:xfrm>
            <a:off x="3472282" y="2938119"/>
            <a:ext cx="733482" cy="500062"/>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0" name="角丸四角形 3"/>
          <p:cNvSpPr>
            <a:spLocks noChangeArrowheads="1"/>
          </p:cNvSpPr>
          <p:nvPr/>
        </p:nvSpPr>
        <p:spPr bwMode="auto">
          <a:xfrm>
            <a:off x="1636002" y="3152433"/>
            <a:ext cx="734132" cy="285748"/>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1" name="角丸四角形 3"/>
          <p:cNvSpPr>
            <a:spLocks noChangeArrowheads="1"/>
          </p:cNvSpPr>
          <p:nvPr/>
        </p:nvSpPr>
        <p:spPr bwMode="auto">
          <a:xfrm>
            <a:off x="2554471" y="2652367"/>
            <a:ext cx="733482" cy="785814"/>
          </a:xfrm>
          <a:prstGeom prst="roundRect">
            <a:avLst>
              <a:gd name="adj" fmla="val 11552"/>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grpSp>
        <p:nvGrpSpPr>
          <p:cNvPr id="769052" name="Group 28"/>
          <p:cNvGrpSpPr>
            <a:grpSpLocks/>
          </p:cNvGrpSpPr>
          <p:nvPr/>
        </p:nvGrpSpPr>
        <p:grpSpPr bwMode="auto">
          <a:xfrm>
            <a:off x="657225" y="3431839"/>
            <a:ext cx="3181350" cy="2430463"/>
            <a:chOff x="313" y="2345"/>
            <a:chExt cx="2004" cy="1531"/>
          </a:xfrm>
        </p:grpSpPr>
        <p:sp>
          <p:nvSpPr>
            <p:cNvPr id="22" name="角丸四角形 2"/>
            <p:cNvSpPr>
              <a:spLocks noChangeArrowheads="1"/>
            </p:cNvSpPr>
            <p:nvPr/>
          </p:nvSpPr>
          <p:spPr bwMode="auto">
            <a:xfrm>
              <a:off x="313" y="2661"/>
              <a:ext cx="540" cy="1215"/>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4" name="角丸四角形 4"/>
            <p:cNvSpPr>
              <a:spLocks noChangeArrowheads="1"/>
            </p:cNvSpPr>
            <p:nvPr/>
          </p:nvSpPr>
          <p:spPr bwMode="auto">
            <a:xfrm>
              <a:off x="891" y="2661"/>
              <a:ext cx="540" cy="1215"/>
            </a:xfrm>
            <a:prstGeom prst="roundRect">
              <a:avLst>
                <a:gd name="adj" fmla="val 16667"/>
              </a:avLst>
            </a:prstGeom>
            <a:solidFill>
              <a:srgbClr val="4168A7"/>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grpSp>
          <p:nvGrpSpPr>
            <p:cNvPr id="769059" name="Group 35"/>
            <p:cNvGrpSpPr>
              <a:grpSpLocks/>
            </p:cNvGrpSpPr>
            <p:nvPr/>
          </p:nvGrpSpPr>
          <p:grpSpPr bwMode="auto">
            <a:xfrm>
              <a:off x="351" y="2345"/>
              <a:ext cx="1966" cy="1486"/>
              <a:chOff x="360" y="2345"/>
              <a:chExt cx="2295" cy="1486"/>
            </a:xfrm>
          </p:grpSpPr>
          <p:sp>
            <p:nvSpPr>
              <p:cNvPr id="23" name="角丸四角形 3"/>
              <p:cNvSpPr>
                <a:spLocks noChangeArrowheads="1"/>
              </p:cNvSpPr>
              <p:nvPr/>
            </p:nvSpPr>
            <p:spPr bwMode="auto">
              <a:xfrm>
                <a:off x="360" y="3426"/>
                <a:ext cx="540" cy="405"/>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5" name="角丸四角形 3"/>
              <p:cNvSpPr>
                <a:spLocks noChangeArrowheads="1"/>
              </p:cNvSpPr>
              <p:nvPr/>
            </p:nvSpPr>
            <p:spPr bwMode="auto">
              <a:xfrm>
                <a:off x="1035" y="3516"/>
                <a:ext cx="540" cy="315"/>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6" name="角丸四角形 3"/>
              <p:cNvSpPr>
                <a:spLocks noChangeArrowheads="1"/>
              </p:cNvSpPr>
              <p:nvPr/>
            </p:nvSpPr>
            <p:spPr bwMode="auto">
              <a:xfrm>
                <a:off x="360" y="3201"/>
                <a:ext cx="540" cy="180"/>
              </a:xfrm>
              <a:prstGeom prst="roundRect">
                <a:avLst>
                  <a:gd name="adj" fmla="val 16667"/>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sp>
            <p:nvSpPr>
              <p:cNvPr id="27" name="角丸四角形 3"/>
              <p:cNvSpPr>
                <a:spLocks noChangeArrowheads="1"/>
              </p:cNvSpPr>
              <p:nvPr/>
            </p:nvSpPr>
            <p:spPr bwMode="auto">
              <a:xfrm>
                <a:off x="1035" y="2976"/>
                <a:ext cx="540" cy="495"/>
              </a:xfrm>
              <a:prstGeom prst="roundRect">
                <a:avLst>
                  <a:gd name="adj" fmla="val 10273"/>
                </a:avLst>
              </a:prstGeom>
              <a:solidFill>
                <a:srgbClr val="FF9933"/>
              </a:solidFill>
              <a:ln w="38100" algn="ctr">
                <a:noFill/>
                <a:round/>
                <a:headEnd/>
                <a:tailEnd/>
              </a:ln>
              <a:scene3d>
                <a:camera prst="orthographicFront"/>
                <a:lightRig rig="threePt" dir="t"/>
              </a:scene3d>
              <a:sp3d>
                <a:bevelT/>
              </a:sp3d>
            </p:spPr>
            <p:txBody>
              <a:bodyPr anchor="ctr"/>
              <a:lstStyle/>
              <a:p>
                <a:pPr>
                  <a:defRPr/>
                </a:pPr>
                <a:endParaRPr lang="ja-JP" altLang="en-US" sz="1400">
                  <a:latin typeface="Arial" pitchFamily="34" charset="0"/>
                  <a:ea typeface="HGP創英角ｺﾞｼｯｸUB" pitchFamily="50" charset="-128"/>
                  <a:cs typeface="Arial" pitchFamily="34" charset="0"/>
                </a:endParaRPr>
              </a:p>
            </p:txBody>
          </p:sp>
          <p:cxnSp>
            <p:nvCxnSpPr>
              <p:cNvPr id="11309" name="曲線コネクタ 28"/>
              <p:cNvCxnSpPr>
                <a:cxnSpLocks noChangeShapeType="1"/>
                <a:stCxn id="20" idx="2"/>
                <a:endCxn id="26" idx="0"/>
              </p:cNvCxnSpPr>
              <p:nvPr/>
            </p:nvCxnSpPr>
            <p:spPr bwMode="auto">
              <a:xfrm rot="5400000">
                <a:off x="540" y="2435"/>
                <a:ext cx="856" cy="675"/>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a:noFill/>
                  </a14:hiddenFill>
                </a:ext>
              </a:extLst>
            </p:spPr>
          </p:cxnSp>
          <p:cxnSp>
            <p:nvCxnSpPr>
              <p:cNvPr id="11310" name="曲線コネクタ 37"/>
              <p:cNvCxnSpPr>
                <a:cxnSpLocks noChangeShapeType="1"/>
                <a:stCxn id="21" idx="2"/>
                <a:endCxn id="27" idx="0"/>
              </p:cNvCxnSpPr>
              <p:nvPr/>
            </p:nvCxnSpPr>
            <p:spPr bwMode="auto">
              <a:xfrm rot="5400000">
                <a:off x="1327" y="2323"/>
                <a:ext cx="631" cy="675"/>
              </a:xfrm>
              <a:prstGeom prst="curvedConnector3">
                <a:avLst>
                  <a:gd name="adj1" fmla="val 50000"/>
                </a:avLst>
              </a:prstGeom>
              <a:noFill/>
              <a:ln w="38100" algn="ctr">
                <a:solidFill>
                  <a:srgbClr val="FFC000"/>
                </a:solidFill>
                <a:prstDash val="sysDot"/>
                <a:round/>
                <a:headEnd/>
                <a:tailEnd type="arrow" w="med" len="med"/>
              </a:ln>
              <a:extLst>
                <a:ext uri="{909E8E84-426E-40dd-AFC4-6F175D3DCCD1}">
                  <a14:hiddenFill xmlns:a14="http://schemas.microsoft.com/office/drawing/2010/main">
                    <a:noFill/>
                  </a14:hiddenFill>
                </a:ext>
              </a:extLst>
            </p:spPr>
          </p:cxnSp>
          <p:cxnSp>
            <p:nvCxnSpPr>
              <p:cNvPr id="11311" name="曲線コネクタ 40"/>
              <p:cNvCxnSpPr>
                <a:cxnSpLocks noChangeShapeType="1"/>
                <a:stCxn id="19" idx="2"/>
                <a:endCxn id="25" idx="3"/>
              </p:cNvCxnSpPr>
              <p:nvPr/>
            </p:nvCxnSpPr>
            <p:spPr bwMode="auto">
              <a:xfrm rot="5400000">
                <a:off x="1451" y="2469"/>
                <a:ext cx="1328" cy="1080"/>
              </a:xfrm>
              <a:prstGeom prst="curvedConnector2">
                <a:avLst/>
              </a:prstGeom>
              <a:noFill/>
              <a:ln w="38100" algn="ctr">
                <a:solidFill>
                  <a:srgbClr val="FFC000"/>
                </a:solidFill>
                <a:prstDash val="sysDot"/>
                <a:round/>
                <a:headEnd/>
                <a:tailEnd type="arrow" w="med" len="med"/>
              </a:ln>
              <a:extLst>
                <a:ext uri="{909E8E84-426E-40dd-AFC4-6F175D3DCCD1}">
                  <a14:hiddenFill xmlns:a14="http://schemas.microsoft.com/office/drawing/2010/main">
                    <a:noFill/>
                  </a14:hiddenFill>
                </a:ext>
              </a:extLst>
            </p:spPr>
          </p:cxnSp>
          <p:cxnSp>
            <p:nvCxnSpPr>
              <p:cNvPr id="11312" name="曲線コネクタ 43"/>
              <p:cNvCxnSpPr>
                <a:cxnSpLocks noChangeShapeType="1"/>
                <a:stCxn id="21508" idx="2"/>
                <a:endCxn id="23" idx="1"/>
              </p:cNvCxnSpPr>
              <p:nvPr/>
            </p:nvCxnSpPr>
            <p:spPr bwMode="auto">
              <a:xfrm rot="5400000">
                <a:off x="-147" y="2852"/>
                <a:ext cx="1283" cy="270"/>
              </a:xfrm>
              <a:prstGeom prst="curvedConnector4">
                <a:avLst>
                  <a:gd name="adj1" fmla="val 42111"/>
                  <a:gd name="adj2" fmla="val 162169"/>
                </a:avLst>
              </a:prstGeom>
              <a:noFill/>
              <a:ln w="38100" algn="ctr">
                <a:solidFill>
                  <a:srgbClr val="FFC000"/>
                </a:solidFill>
                <a:prstDash val="sysDot"/>
                <a:round/>
                <a:headEnd/>
                <a:tailEnd type="arrow" w="med" len="med"/>
              </a:ln>
              <a:extLst>
                <a:ext uri="{909E8E84-426E-40dd-AFC4-6F175D3DCCD1}">
                  <a14:hiddenFill xmlns:a14="http://schemas.microsoft.com/office/drawing/2010/main">
                    <a:noFill/>
                  </a14:hiddenFill>
                </a:ext>
              </a:extLst>
            </p:spPr>
          </p:cxnSp>
        </p:grpSp>
      </p:grpSp>
      <p:grpSp>
        <p:nvGrpSpPr>
          <p:cNvPr id="769077" name="Group 53"/>
          <p:cNvGrpSpPr>
            <a:grpSpLocks/>
          </p:cNvGrpSpPr>
          <p:nvPr/>
        </p:nvGrpSpPr>
        <p:grpSpPr bwMode="auto">
          <a:xfrm>
            <a:off x="2522538" y="3595350"/>
            <a:ext cx="1685925" cy="2362200"/>
            <a:chOff x="1680" y="2256"/>
            <a:chExt cx="1248" cy="1632"/>
          </a:xfrm>
        </p:grpSpPr>
        <p:sp>
          <p:nvSpPr>
            <p:cNvPr id="769078" name="Line 54"/>
            <p:cNvSpPr>
              <a:spLocks noChangeShapeType="1"/>
            </p:cNvSpPr>
            <p:nvPr/>
          </p:nvSpPr>
          <p:spPr bwMode="auto">
            <a:xfrm>
              <a:off x="2928" y="2256"/>
              <a:ext cx="0" cy="1632"/>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latin typeface="Arial" pitchFamily="34" charset="0"/>
                <a:ea typeface="HGP創英角ｺﾞｼｯｸUB" pitchFamily="50" charset="-128"/>
                <a:cs typeface="Arial" pitchFamily="34" charset="0"/>
              </a:endParaRPr>
            </a:p>
          </p:txBody>
        </p:sp>
        <p:sp>
          <p:nvSpPr>
            <p:cNvPr id="769079" name="AutoShape 55"/>
            <p:cNvSpPr>
              <a:spLocks noChangeArrowheads="1"/>
            </p:cNvSpPr>
            <p:nvPr/>
          </p:nvSpPr>
          <p:spPr bwMode="auto">
            <a:xfrm>
              <a:off x="1680" y="2688"/>
              <a:ext cx="1152" cy="1200"/>
            </a:xfrm>
            <a:prstGeom prst="leftArrow">
              <a:avLst>
                <a:gd name="adj1" fmla="val 67759"/>
                <a:gd name="adj2" fmla="val 45833"/>
              </a:avLst>
            </a:prstGeom>
            <a:solidFill>
              <a:srgbClr val="FF0000">
                <a:alpha val="70000"/>
              </a:srgbClr>
            </a:solidFill>
            <a:ln>
              <a:noFill/>
            </a:ln>
            <a:effectLst/>
            <a:extLs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latin typeface="Arial" pitchFamily="34" charset="0"/>
                <a:ea typeface="HGP創英角ｺﾞｼｯｸUB" pitchFamily="50" charset="-128"/>
                <a:cs typeface="Arial" pitchFamily="34" charset="0"/>
              </a:endParaRPr>
            </a:p>
          </p:txBody>
        </p:sp>
        <p:sp>
          <p:nvSpPr>
            <p:cNvPr id="769080" name="Text Box 56"/>
            <p:cNvSpPr txBox="1">
              <a:spLocks noChangeArrowheads="1"/>
            </p:cNvSpPr>
            <p:nvPr/>
          </p:nvSpPr>
          <p:spPr bwMode="auto">
            <a:xfrm>
              <a:off x="1872" y="2879"/>
              <a:ext cx="1056"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a:solidFill>
                    <a:schemeClr val="tx1"/>
                  </a:solidFill>
                  <a:latin typeface="Arial" charset="0"/>
                </a:defRPr>
              </a:lvl1pPr>
              <a:lvl2pPr marL="365125" indent="-185738">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kumimoji="1" lang="ja-JP" altLang="en-US" sz="2000">
                  <a:solidFill>
                    <a:schemeClr val="bg1"/>
                  </a:solidFill>
                  <a:latin typeface="Arial" pitchFamily="34" charset="0"/>
                  <a:ea typeface="HGP創英角ｺﾞｼｯｸUB" pitchFamily="50" charset="-128"/>
                  <a:cs typeface="Arial" pitchFamily="34" charset="0"/>
                </a:rPr>
                <a:t>サーバー</a:t>
              </a:r>
            </a:p>
            <a:p>
              <a:pPr algn="ctr"/>
              <a:r>
                <a:rPr kumimoji="1" lang="ja-JP" altLang="en-US" sz="2000">
                  <a:solidFill>
                    <a:schemeClr val="bg1"/>
                  </a:solidFill>
                  <a:latin typeface="Arial" pitchFamily="34" charset="0"/>
                  <a:ea typeface="HGP創英角ｺﾞｼｯｸUB" pitchFamily="50" charset="-128"/>
                  <a:cs typeface="Arial" pitchFamily="34" charset="0"/>
                </a:rPr>
                <a:t>集約</a:t>
              </a:r>
              <a:endParaRPr kumimoji="1" lang="en-US" altLang="ja-JP" sz="2000">
                <a:solidFill>
                  <a:schemeClr val="bg1"/>
                </a:solidFill>
                <a:latin typeface="Arial" pitchFamily="34" charset="0"/>
                <a:ea typeface="HGP創英角ｺﾞｼｯｸUB" pitchFamily="50" charset="-128"/>
                <a:cs typeface="Arial" pitchFamily="34" charset="0"/>
              </a:endParaRPr>
            </a:p>
          </p:txBody>
        </p:sp>
      </p:grpSp>
      <p:sp>
        <p:nvSpPr>
          <p:cNvPr id="769082" name="Text Box 58"/>
          <p:cNvSpPr txBox="1">
            <a:spLocks noChangeArrowheads="1"/>
          </p:cNvSpPr>
          <p:nvPr/>
        </p:nvSpPr>
        <p:spPr bwMode="auto">
          <a:xfrm>
            <a:off x="4884738" y="1918950"/>
            <a:ext cx="3962400" cy="32070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スペース活用の効率化</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設置スペースが削減され、土地や建物に関わるコストを削減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a:solidFill>
                  <a:srgbClr val="3333FF"/>
                </a:solidFill>
                <a:latin typeface="Arial" pitchFamily="34" charset="0"/>
                <a:ea typeface="HGP創英角ｺﾞｼｯｸUB" pitchFamily="50" charset="-128"/>
                <a:cs typeface="Arial" pitchFamily="34" charset="0"/>
              </a:rPr>
              <a:t>消費電力の削減</a:t>
            </a:r>
          </a:p>
          <a:p>
            <a:pPr lvl="1">
              <a:spcBef>
                <a:spcPct val="20000"/>
              </a:spcBef>
              <a:buFont typeface="Wingdings" pitchFamily="2" charset="2"/>
              <a:buNone/>
            </a:pPr>
            <a:r>
              <a:rPr lang="ja-JP" altLang="en-US" sz="1600" dirty="0">
                <a:solidFill>
                  <a:srgbClr val="3333FF"/>
                </a:solidFill>
                <a:latin typeface="Arial" pitchFamily="34" charset="0"/>
                <a:ea typeface="HGP創英角ｺﾞｼｯｸUB" pitchFamily="50" charset="-128"/>
                <a:cs typeface="Arial" pitchFamily="34" charset="0"/>
              </a:rPr>
              <a:t>サーバーの冷却に必要な空調装置、サーバー本体の電力</a:t>
            </a:r>
            <a:r>
              <a:rPr lang="ja-JP" altLang="en-US" sz="1600" dirty="0" smtClean="0">
                <a:solidFill>
                  <a:srgbClr val="3333FF"/>
                </a:solidFill>
                <a:latin typeface="Arial" pitchFamily="34" charset="0"/>
                <a:ea typeface="HGP創英角ｺﾞｼｯｸUB" pitchFamily="50" charset="-128"/>
                <a:cs typeface="Arial" pitchFamily="34" charset="0"/>
              </a:rPr>
              <a:t>消費・</a:t>
            </a:r>
            <a:r>
              <a:rPr lang="en-US" altLang="ja-JP" sz="1600" dirty="0" smtClean="0">
                <a:solidFill>
                  <a:srgbClr val="3333FF"/>
                </a:solidFill>
                <a:latin typeface="Arial" pitchFamily="34" charset="0"/>
                <a:ea typeface="HGP創英角ｺﾞｼｯｸUB" pitchFamily="50" charset="-128"/>
                <a:cs typeface="Arial" pitchFamily="34" charset="0"/>
              </a:rPr>
              <a:t>CO2</a:t>
            </a:r>
            <a:r>
              <a:rPr lang="ja-JP" altLang="en-US" sz="1600" dirty="0" smtClean="0">
                <a:solidFill>
                  <a:srgbClr val="3333FF"/>
                </a:solidFill>
                <a:latin typeface="Arial" pitchFamily="34" charset="0"/>
                <a:ea typeface="HGP創英角ｺﾞｼｯｸUB" pitchFamily="50" charset="-128"/>
                <a:cs typeface="Arial" pitchFamily="34" charset="0"/>
              </a:rPr>
              <a:t>を</a:t>
            </a:r>
            <a:r>
              <a:rPr lang="ja-JP" altLang="en-US" sz="1600" dirty="0">
                <a:solidFill>
                  <a:srgbClr val="3333FF"/>
                </a:solidFill>
                <a:latin typeface="Arial" pitchFamily="34" charset="0"/>
                <a:ea typeface="HGP創英角ｺﾞｼｯｸUB" pitchFamily="50" charset="-128"/>
                <a:cs typeface="Arial" pitchFamily="34" charset="0"/>
              </a:rPr>
              <a:t>削減</a:t>
            </a:r>
            <a:r>
              <a:rPr lang="ja-JP" altLang="en-US" sz="1600" dirty="0" smtClean="0">
                <a:solidFill>
                  <a:srgbClr val="3333FF"/>
                </a:solidFill>
                <a:latin typeface="Arial" pitchFamily="34" charset="0"/>
                <a:ea typeface="HGP創英角ｺﾞｼｯｸUB" pitchFamily="50" charset="-128"/>
                <a:cs typeface="Arial" pitchFamily="34" charset="0"/>
              </a:rPr>
              <a:t>できる</a:t>
            </a:r>
          </a:p>
          <a:p>
            <a:pPr lvl="1">
              <a:spcBef>
                <a:spcPct val="20000"/>
              </a:spcBef>
              <a:buFont typeface="Wingdings" pitchFamily="2" charset="2"/>
              <a:buNone/>
            </a:pPr>
            <a:endParaRPr lang="ja-JP" altLang="en-US" dirty="0" smtClean="0">
              <a:solidFill>
                <a:srgbClr val="3333FF"/>
              </a:solidFill>
              <a:latin typeface="Arial" pitchFamily="34" charset="0"/>
              <a:ea typeface="HGP創英角ｺﾞｼｯｸUB" pitchFamily="50" charset="-128"/>
              <a:cs typeface="Arial" pitchFamily="34" charset="0"/>
            </a:endParaRPr>
          </a:p>
          <a:p>
            <a:pPr>
              <a:spcBef>
                <a:spcPct val="20000"/>
              </a:spcBef>
              <a:buFont typeface="Wingdings" pitchFamily="2" charset="2"/>
              <a:buChar char="l"/>
            </a:pPr>
            <a:r>
              <a:rPr lang="ja-JP" altLang="en-US" sz="2000" u="sng" dirty="0" smtClean="0">
                <a:solidFill>
                  <a:srgbClr val="3333FF"/>
                </a:solidFill>
                <a:latin typeface="Arial" pitchFamily="34" charset="0"/>
                <a:ea typeface="HGP創英角ｺﾞｼｯｸUB" pitchFamily="50" charset="-128"/>
                <a:cs typeface="Arial" pitchFamily="34" charset="0"/>
              </a:rPr>
              <a:t>サーバーの稼働率向上</a:t>
            </a:r>
          </a:p>
          <a:p>
            <a:pPr lvl="1">
              <a:spcBef>
                <a:spcPct val="20000"/>
              </a:spcBef>
              <a:buFont typeface="Wingdings" pitchFamily="2" charset="2"/>
              <a:buNone/>
            </a:pPr>
            <a:r>
              <a:rPr lang="ja-JP" altLang="en-US" sz="1600" dirty="0" smtClean="0">
                <a:solidFill>
                  <a:srgbClr val="3333FF"/>
                </a:solidFill>
                <a:latin typeface="Arial" pitchFamily="34" charset="0"/>
                <a:ea typeface="HGP創英角ｺﾞｼｯｸUB" pitchFamily="50" charset="-128"/>
                <a:cs typeface="Arial" pitchFamily="34" charset="0"/>
              </a:rPr>
              <a:t>購入するサーバー台数を、減らすことができる</a:t>
            </a:r>
            <a:endParaRPr lang="ja-JP" altLang="en-US" sz="1600" dirty="0">
              <a:solidFill>
                <a:srgbClr val="3333FF"/>
              </a:solidFill>
              <a:latin typeface="Arial" pitchFamily="34" charset="0"/>
              <a:ea typeface="HGP創英角ｺﾞｼｯｸUB" pitchFamily="50" charset="-128"/>
              <a:cs typeface="Arial" pitchFamily="34" charset="0"/>
            </a:endParaRPr>
          </a:p>
        </p:txBody>
      </p:sp>
      <p:sp>
        <p:nvSpPr>
          <p:cNvPr id="769083" name="AutoShape 59"/>
          <p:cNvSpPr>
            <a:spLocks noChangeArrowheads="1"/>
          </p:cNvSpPr>
          <p:nvPr/>
        </p:nvSpPr>
        <p:spPr bwMode="auto">
          <a:xfrm>
            <a:off x="4732338" y="1080750"/>
            <a:ext cx="4114800" cy="533400"/>
          </a:xfrm>
          <a:prstGeom prst="roundRect">
            <a:avLst>
              <a:gd name="adj"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2000" dirty="0">
                <a:solidFill>
                  <a:schemeClr val="bg1"/>
                </a:solidFill>
                <a:latin typeface="Arial" pitchFamily="34" charset="0"/>
                <a:ea typeface="HGP創英角ｺﾞｼｯｸUB" pitchFamily="50" charset="-128"/>
                <a:cs typeface="Arial" pitchFamily="34" charset="0"/>
              </a:rPr>
              <a:t>物理的資源の削減</a:t>
            </a:r>
            <a:endParaRPr lang="en-US" altLang="ja-JP" sz="2000" dirty="0">
              <a:solidFill>
                <a:schemeClr val="bg1"/>
              </a:solidFill>
              <a:latin typeface="Arial" pitchFamily="34" charset="0"/>
              <a:ea typeface="HGP創英角ｺﾞｼｯｸUB" pitchFamily="50" charset="-128"/>
              <a:cs typeface="Arial" pitchFamily="34" charset="0"/>
            </a:endParaRPr>
          </a:p>
        </p:txBody>
      </p:sp>
      <p:sp>
        <p:nvSpPr>
          <p:cNvPr id="769084" name="Text Box 60"/>
          <p:cNvSpPr txBox="1">
            <a:spLocks noChangeArrowheads="1"/>
          </p:cNvSpPr>
          <p:nvPr/>
        </p:nvSpPr>
        <p:spPr bwMode="auto">
          <a:xfrm>
            <a:off x="5418138" y="1156950"/>
            <a:ext cx="18415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ja-JP" sz="2000" dirty="0">
              <a:solidFill>
                <a:schemeClr val="bg1"/>
              </a:solidFill>
              <a:latin typeface="Arial" pitchFamily="34" charset="0"/>
              <a:ea typeface="HGP創英角ｺﾞｼｯｸUB" pitchFamily="50" charset="-128"/>
              <a:cs typeface="Arial" pitchFamily="34" charset="0"/>
            </a:endParaRPr>
          </a:p>
        </p:txBody>
      </p:sp>
    </p:spTree>
    <p:extLst>
      <p:ext uri="{BB962C8B-B14F-4D97-AF65-F5344CB8AC3E}">
        <p14:creationId xmlns:p14="http://schemas.microsoft.com/office/powerpoint/2010/main" val="1741213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69052"/>
                                        </p:tgtEl>
                                        <p:attrNameLst>
                                          <p:attrName>style.visibility</p:attrName>
                                        </p:attrNameLst>
                                      </p:cBhvr>
                                      <p:to>
                                        <p:strVal val="visible"/>
                                      </p:to>
                                    </p:set>
                                    <p:animEffect transition="in" filter="wipe(up)">
                                      <p:cBhvr>
                                        <p:cTn id="7" dur="500"/>
                                        <p:tgtEl>
                                          <p:spTgt spid="769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769077"/>
                                        </p:tgtEl>
                                        <p:attrNameLst>
                                          <p:attrName>style.visibility</p:attrName>
                                        </p:attrNameLst>
                                      </p:cBhvr>
                                      <p:to>
                                        <p:strVal val="visible"/>
                                      </p:to>
                                    </p:set>
                                    <p:animEffect transition="in" filter="wipe(right)">
                                      <p:cBhvr>
                                        <p:cTn id="12" dur="500"/>
                                        <p:tgtEl>
                                          <p:spTgt spid="7690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9082"/>
                                        </p:tgtEl>
                                        <p:attrNameLst>
                                          <p:attrName>style.visibility</p:attrName>
                                        </p:attrNameLst>
                                      </p:cBhvr>
                                      <p:to>
                                        <p:strVal val="visible"/>
                                      </p:to>
                                    </p:set>
                                    <p:animEffect transition="in" filter="wipe(left)">
                                      <p:cBhvr>
                                        <p:cTn id="17" dur="500"/>
                                        <p:tgtEl>
                                          <p:spTgt spid="769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8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AutoShape 2"/>
          <p:cNvSpPr>
            <a:spLocks noChangeArrowheads="1"/>
          </p:cNvSpPr>
          <p:nvPr/>
        </p:nvSpPr>
        <p:spPr bwMode="auto">
          <a:xfrm>
            <a:off x="411163" y="1080750"/>
            <a:ext cx="4168775" cy="5257800"/>
          </a:xfrm>
          <a:prstGeom prst="roundRect">
            <a:avLst>
              <a:gd name="adj" fmla="val 3472"/>
            </a:avLst>
          </a:prstGeom>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latin typeface="HGP創英角ｺﾞｼｯｸUB" pitchFamily="50" charset="-128"/>
              <a:ea typeface="HGP創英角ｺﾞｼｯｸUB" pitchFamily="50" charset="-128"/>
            </a:endParaRPr>
          </a:p>
        </p:txBody>
      </p:sp>
      <p:sp>
        <p:nvSpPr>
          <p:cNvPr id="771075" name="Rectangle 3"/>
          <p:cNvSpPr>
            <a:spLocks noGrp="1" noChangeArrowheads="1"/>
          </p:cNvSpPr>
          <p:nvPr>
            <p:ph type="title"/>
          </p:nvPr>
        </p:nvSpPr>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／ソフトウエア管理への移行</a:t>
            </a:r>
            <a:endParaRPr lang="ja-JP" altLang="en-US" sz="2800" dirty="0">
              <a:ea typeface="ＭＳ Ｐゴシック" pitchFamily="50" charset="-128"/>
            </a:endParaRPr>
          </a:p>
        </p:txBody>
      </p:sp>
      <p:sp>
        <p:nvSpPr>
          <p:cNvPr id="771077" name="AutoShape 5"/>
          <p:cNvSpPr>
            <a:spLocks noChangeArrowheads="1"/>
          </p:cNvSpPr>
          <p:nvPr/>
        </p:nvSpPr>
        <p:spPr bwMode="auto">
          <a:xfrm>
            <a:off x="4724402" y="1072813"/>
            <a:ext cx="4114800" cy="838200"/>
          </a:xfrm>
          <a:prstGeom prst="roundRect">
            <a:avLst>
              <a:gd name="adj" fmla="val 16667"/>
            </a:avLst>
          </a:prstGeom>
          <a:solidFill>
            <a:srgbClr val="6699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endParaRPr lang="ja-JP" altLang="en-US">
              <a:latin typeface="HGP創英角ｺﾞｼｯｸUB" pitchFamily="50" charset="-128"/>
              <a:ea typeface="HGP創英角ｺﾞｼｯｸUB" pitchFamily="50" charset="-128"/>
            </a:endParaRPr>
          </a:p>
        </p:txBody>
      </p:sp>
      <p:sp>
        <p:nvSpPr>
          <p:cNvPr id="771078" name="Text Box 6"/>
          <p:cNvSpPr txBox="1">
            <a:spLocks noChangeArrowheads="1"/>
          </p:cNvSpPr>
          <p:nvPr/>
        </p:nvSpPr>
        <p:spPr bwMode="auto">
          <a:xfrm>
            <a:off x="4724402" y="1995150"/>
            <a:ext cx="4122738" cy="39211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a:spcBef>
                <a:spcPct val="0"/>
              </a:spcBef>
              <a:defRPr>
                <a:solidFill>
                  <a:schemeClr val="tx1"/>
                </a:solidFill>
                <a:latin typeface="Arial" charset="0"/>
              </a:defRPr>
            </a:lvl1pPr>
            <a:lvl2pPr marL="363538" indent="-7938">
              <a:spcBef>
                <a:spcPct val="0"/>
              </a:spcBef>
              <a:defRPr>
                <a:solidFill>
                  <a:schemeClr val="tx1"/>
                </a:solidFill>
                <a:latin typeface="Arial" charset="0"/>
              </a:defRPr>
            </a:lvl2pPr>
            <a:lvl3pPr marL="719138" indent="-176213">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20000"/>
              </a:spcBef>
              <a:buFont typeface="Wingdings" pitchFamily="2" charset="2"/>
              <a:buChar char="l"/>
            </a:pPr>
            <a:r>
              <a:rPr lang="ja-JP" altLang="en-US" sz="2000" u="sng" dirty="0">
                <a:solidFill>
                  <a:srgbClr val="669900"/>
                </a:solidFill>
                <a:latin typeface="HGP創英角ｺﾞｼｯｸUB" pitchFamily="50" charset="-128"/>
                <a:ea typeface="HGP創英角ｺﾞｼｯｸUB" pitchFamily="50" charset="-128"/>
              </a:rPr>
              <a:t>システムを簡単に稼動、複製できる</a:t>
            </a:r>
          </a:p>
          <a:p>
            <a:pPr lvl="1">
              <a:spcBef>
                <a:spcPct val="20000"/>
              </a:spcBef>
              <a:buFont typeface="Wingdings" pitchFamily="2" charset="2"/>
              <a:buNone/>
            </a:pPr>
            <a:r>
              <a:rPr lang="ja-JP" altLang="en-US" sz="1600" dirty="0">
                <a:solidFill>
                  <a:srgbClr val="669900"/>
                </a:solidFill>
                <a:latin typeface="HGP創英角ｺﾞｼｯｸUB" pitchFamily="50" charset="-128"/>
                <a:ea typeface="HGP創英角ｺﾞｼｯｸUB" pitchFamily="50" charset="-128"/>
              </a:rPr>
              <a:t>ハードウェアの導入作業が不要、ファイルの追加、設定だけでシステムが稼動</a:t>
            </a:r>
          </a:p>
          <a:p>
            <a:pPr>
              <a:spcBef>
                <a:spcPct val="20000"/>
              </a:spcBef>
              <a:buFont typeface="Wingdings" pitchFamily="2" charset="2"/>
              <a:buChar char="l"/>
            </a:pPr>
            <a:r>
              <a:rPr lang="ja-JP" altLang="en-US" sz="2000" u="sng" dirty="0">
                <a:solidFill>
                  <a:srgbClr val="669900"/>
                </a:solidFill>
                <a:latin typeface="HGP創英角ｺﾞｼｯｸUB" pitchFamily="50" charset="-128"/>
                <a:ea typeface="HGP創英角ｺﾞｼｯｸUB" pitchFamily="50" charset="-128"/>
              </a:rPr>
              <a:t>ダイナミックなリソースの割り当て</a:t>
            </a:r>
          </a:p>
          <a:p>
            <a:pPr lvl="1">
              <a:spcBef>
                <a:spcPct val="20000"/>
              </a:spcBef>
              <a:buFont typeface="Wingdings" pitchFamily="2" charset="2"/>
              <a:buNone/>
            </a:pPr>
            <a:r>
              <a:rPr lang="ja-JP" altLang="en-US" sz="1600" dirty="0">
                <a:solidFill>
                  <a:srgbClr val="669900"/>
                </a:solidFill>
                <a:latin typeface="HGP創英角ｺﾞｼｯｸUB" pitchFamily="50" charset="-128"/>
                <a:ea typeface="HGP創英角ｺﾞｼｯｸUB" pitchFamily="50" charset="-128"/>
              </a:rPr>
              <a:t>必要に応じて、システム・リソースの</a:t>
            </a:r>
            <a:r>
              <a:rPr lang="ja-JP" altLang="en-US" sz="1600" dirty="0" smtClean="0">
                <a:solidFill>
                  <a:srgbClr val="669900"/>
                </a:solidFill>
                <a:latin typeface="HGP創英角ｺﾞｼｯｸUB" pitchFamily="50" charset="-128"/>
                <a:ea typeface="HGP創英角ｺﾞｼｯｸUB" pitchFamily="50" charset="-128"/>
              </a:rPr>
              <a:t>割当て</a:t>
            </a:r>
            <a:r>
              <a:rPr lang="ja-JP" altLang="en-US" sz="1600" dirty="0">
                <a:solidFill>
                  <a:srgbClr val="669900"/>
                </a:solidFill>
                <a:latin typeface="HGP創英角ｺﾞｼｯｸUB" pitchFamily="50" charset="-128"/>
                <a:ea typeface="HGP創英角ｺﾞｼｯｸUB" pitchFamily="50" charset="-128"/>
              </a:rPr>
              <a:t>を即座に、また、ダイナミックに変更できる</a:t>
            </a:r>
          </a:p>
          <a:p>
            <a:pPr>
              <a:spcBef>
                <a:spcPct val="20000"/>
              </a:spcBef>
              <a:buFont typeface="Wingdings" pitchFamily="2" charset="2"/>
              <a:buChar char="l"/>
            </a:pPr>
            <a:r>
              <a:rPr lang="ja-JP" altLang="en-US" sz="2000" u="sng" dirty="0" smtClean="0">
                <a:solidFill>
                  <a:srgbClr val="669900"/>
                </a:solidFill>
                <a:latin typeface="HGP創英角ｺﾞｼｯｸUB" pitchFamily="50" charset="-128"/>
                <a:ea typeface="HGP創英角ｺﾞｼｯｸUB" pitchFamily="50" charset="-128"/>
              </a:rPr>
              <a:t>移行へ</a:t>
            </a:r>
            <a:r>
              <a:rPr lang="ja-JP" altLang="en-US" sz="2000" u="sng" dirty="0">
                <a:solidFill>
                  <a:srgbClr val="669900"/>
                </a:solidFill>
                <a:latin typeface="HGP創英角ｺﾞｼｯｸUB" pitchFamily="50" charset="-128"/>
                <a:ea typeface="HGP創英角ｺﾞｼｯｸUB" pitchFamily="50" charset="-128"/>
              </a:rPr>
              <a:t>の柔軟な対応</a:t>
            </a:r>
          </a:p>
          <a:p>
            <a:pPr lvl="1">
              <a:spcBef>
                <a:spcPct val="20000"/>
              </a:spcBef>
              <a:buFont typeface="Wingdings" pitchFamily="2" charset="2"/>
              <a:buNone/>
            </a:pPr>
            <a:r>
              <a:rPr lang="ja-JP" altLang="en-US" sz="1600" dirty="0">
                <a:solidFill>
                  <a:srgbClr val="669900"/>
                </a:solidFill>
                <a:latin typeface="HGP創英角ｺﾞｼｯｸUB" pitchFamily="50" charset="-128"/>
                <a:ea typeface="HGP創英角ｺﾞｼｯｸUB" pitchFamily="50" charset="-128"/>
              </a:rPr>
              <a:t>業務を停止させずに</a:t>
            </a:r>
            <a:r>
              <a:rPr lang="ja-JP" altLang="en-US" sz="1600" dirty="0" smtClean="0">
                <a:solidFill>
                  <a:srgbClr val="669900"/>
                </a:solidFill>
                <a:latin typeface="HGP創英角ｺﾞｼｯｸUB" pitchFamily="50" charset="-128"/>
                <a:ea typeface="HGP創英角ｺﾞｼｯｸUB" pitchFamily="50" charset="-128"/>
              </a:rPr>
              <a:t>システムを移行</a:t>
            </a:r>
            <a:r>
              <a:rPr lang="ja-JP" altLang="en-US" sz="1600" dirty="0">
                <a:solidFill>
                  <a:srgbClr val="669900"/>
                </a:solidFill>
                <a:latin typeface="HGP創英角ｺﾞｼｯｸUB" pitchFamily="50" charset="-128"/>
                <a:ea typeface="HGP創英角ｺﾞｼｯｸUB" pitchFamily="50" charset="-128"/>
              </a:rPr>
              <a:t>することができる</a:t>
            </a:r>
          </a:p>
          <a:p>
            <a:pPr>
              <a:spcBef>
                <a:spcPct val="20000"/>
              </a:spcBef>
              <a:buFont typeface="Wingdings" pitchFamily="2" charset="2"/>
              <a:buChar char="l"/>
            </a:pPr>
            <a:r>
              <a:rPr lang="ja-JP" altLang="en-US" sz="2000" u="sng" dirty="0">
                <a:solidFill>
                  <a:srgbClr val="669900"/>
                </a:solidFill>
                <a:latin typeface="HGP創英角ｺﾞｼｯｸUB" pitchFamily="50" charset="-128"/>
                <a:ea typeface="HGP創英角ｺﾞｼｯｸUB" pitchFamily="50" charset="-128"/>
              </a:rPr>
              <a:t>障害に伴うシステムの停止を回避</a:t>
            </a:r>
          </a:p>
          <a:p>
            <a:pPr lvl="1">
              <a:spcBef>
                <a:spcPct val="20000"/>
              </a:spcBef>
              <a:buFont typeface="Wingdings" pitchFamily="2" charset="2"/>
              <a:buNone/>
            </a:pPr>
            <a:r>
              <a:rPr lang="ja-JP" altLang="en-US" sz="1600" dirty="0">
                <a:solidFill>
                  <a:srgbClr val="669900"/>
                </a:solidFill>
                <a:latin typeface="HGP創英角ｺﾞｼｯｸUB" pitchFamily="50" charset="-128"/>
                <a:ea typeface="HGP創英角ｺﾞｼｯｸUB" pitchFamily="50" charset="-128"/>
              </a:rPr>
              <a:t>複数の仮想マシンを同時に稼動させることで、ひとつが停止しても代替仮想マシンが機能していれば、停止を</a:t>
            </a:r>
            <a:r>
              <a:rPr lang="ja-JP" altLang="en-US" sz="1600" dirty="0" smtClean="0">
                <a:solidFill>
                  <a:srgbClr val="669900"/>
                </a:solidFill>
                <a:latin typeface="HGP創英角ｺﾞｼｯｸUB" pitchFamily="50" charset="-128"/>
                <a:ea typeface="HGP創英角ｺﾞｼｯｸUB" pitchFamily="50" charset="-128"/>
              </a:rPr>
              <a:t>免れる</a:t>
            </a:r>
            <a:endParaRPr lang="ja-JP" altLang="en-US" sz="1600" dirty="0">
              <a:solidFill>
                <a:srgbClr val="669900"/>
              </a:solidFill>
              <a:latin typeface="HGP創英角ｺﾞｼｯｸUB" pitchFamily="50" charset="-128"/>
              <a:ea typeface="HGP創英角ｺﾞｼｯｸUB" pitchFamily="50" charset="-128"/>
            </a:endParaRPr>
          </a:p>
        </p:txBody>
      </p:sp>
      <p:sp>
        <p:nvSpPr>
          <p:cNvPr id="771079" name="Rectangle 7"/>
          <p:cNvSpPr>
            <a:spLocks noChangeArrowheads="1"/>
          </p:cNvSpPr>
          <p:nvPr/>
        </p:nvSpPr>
        <p:spPr bwMode="auto">
          <a:xfrm>
            <a:off x="5211765" y="1290300"/>
            <a:ext cx="291377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ja-JP" altLang="en-US" sz="2000" dirty="0" smtClean="0">
                <a:solidFill>
                  <a:schemeClr val="bg1"/>
                </a:solidFill>
                <a:latin typeface="HGP創英角ｺﾞｼｯｸUB" pitchFamily="50" charset="-128"/>
                <a:ea typeface="HGP創英角ｺﾞｼｯｸUB" pitchFamily="50" charset="-128"/>
              </a:rPr>
              <a:t>ソフトウェア管理</a:t>
            </a:r>
            <a:r>
              <a:rPr lang="ja-JP" altLang="en-US" sz="2000" dirty="0">
                <a:solidFill>
                  <a:schemeClr val="bg1"/>
                </a:solidFill>
                <a:latin typeface="HGP創英角ｺﾞｼｯｸUB" pitchFamily="50" charset="-128"/>
                <a:ea typeface="HGP創英角ｺﾞｼｯｸUB" pitchFamily="50" charset="-128"/>
              </a:rPr>
              <a:t>への移行</a:t>
            </a:r>
          </a:p>
        </p:txBody>
      </p:sp>
      <p:pic>
        <p:nvPicPr>
          <p:cNvPr id="77108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682625"/>
            <a:ext cx="11430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71081" name="Group 9"/>
          <p:cNvGrpSpPr>
            <a:grpSpLocks/>
          </p:cNvGrpSpPr>
          <p:nvPr/>
        </p:nvGrpSpPr>
        <p:grpSpPr bwMode="auto">
          <a:xfrm>
            <a:off x="1782763" y="4581188"/>
            <a:ext cx="2609850" cy="1530350"/>
            <a:chOff x="2199" y="2358"/>
            <a:chExt cx="1361" cy="964"/>
          </a:xfrm>
        </p:grpSpPr>
        <p:sp>
          <p:nvSpPr>
            <p:cNvPr id="771082" name="AutoShape 10"/>
            <p:cNvSpPr>
              <a:spLocks noChangeArrowheads="1"/>
            </p:cNvSpPr>
            <p:nvPr/>
          </p:nvSpPr>
          <p:spPr bwMode="auto">
            <a:xfrm>
              <a:off x="2199" y="2358"/>
              <a:ext cx="1361" cy="964"/>
            </a:xfrm>
            <a:prstGeom prst="roundRect">
              <a:avLst>
                <a:gd name="adj" fmla="val 16667"/>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endParaRPr lang="ja-JP" altLang="en-US">
                <a:latin typeface="HGP創英角ｺﾞｼｯｸUB" pitchFamily="50" charset="-128"/>
                <a:ea typeface="HGP創英角ｺﾞｼｯｸUB" pitchFamily="50" charset="-128"/>
              </a:endParaRPr>
            </a:p>
          </p:txBody>
        </p:sp>
        <p:pic>
          <p:nvPicPr>
            <p:cNvPr id="771083" name="Picture 11" descr="MCj043163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 y="2699"/>
              <a:ext cx="521" cy="595"/>
            </a:xfrm>
            <a:prstGeom prst="rect">
              <a:avLst/>
            </a:prstGeom>
            <a:noFill/>
            <a:extLst>
              <a:ext uri="{909E8E84-426E-40dd-AFC4-6F175D3DCCD1}">
                <a14:hiddenFill xmlns:a14="http://schemas.microsoft.com/office/drawing/2010/main">
                  <a:solidFill>
                    <a:srgbClr val="FFFFFF"/>
                  </a:solidFill>
                </a14:hiddenFill>
              </a:ext>
            </a:extLst>
          </p:spPr>
        </p:pic>
        <p:sp>
          <p:nvSpPr>
            <p:cNvPr id="771084" name="AutoShape 12"/>
            <p:cNvSpPr>
              <a:spLocks noChangeArrowheads="1"/>
            </p:cNvSpPr>
            <p:nvPr/>
          </p:nvSpPr>
          <p:spPr bwMode="auto">
            <a:xfrm>
              <a:off x="2852" y="3011"/>
              <a:ext cx="454" cy="240"/>
            </a:xfrm>
            <a:prstGeom prst="roundRect">
              <a:avLst>
                <a:gd name="adj" fmla="val 16667"/>
              </a:avLst>
            </a:prstGeom>
            <a:solidFill>
              <a:srgbClr val="9966FF"/>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000" dirty="0" smtClean="0">
                  <a:solidFill>
                    <a:schemeClr val="bg1"/>
                  </a:solidFill>
                  <a:latin typeface="HGP創英角ｺﾞｼｯｸUB" pitchFamily="50" charset="-128"/>
                  <a:ea typeface="HGP創英角ｺﾞｼｯｸUB" pitchFamily="50" charset="-128"/>
                </a:rPr>
                <a:t>メモリ</a:t>
              </a:r>
              <a:endParaRPr lang="ja-JP" altLang="en-US" sz="1000" dirty="0">
                <a:solidFill>
                  <a:schemeClr val="bg1"/>
                </a:solidFill>
                <a:latin typeface="HGP創英角ｺﾞｼｯｸUB" pitchFamily="50" charset="-128"/>
                <a:ea typeface="HGP創英角ｺﾞｼｯｸUB" pitchFamily="50" charset="-128"/>
              </a:endParaRPr>
            </a:p>
          </p:txBody>
        </p:sp>
        <p:grpSp>
          <p:nvGrpSpPr>
            <p:cNvPr id="771085" name="Group 13"/>
            <p:cNvGrpSpPr>
              <a:grpSpLocks/>
            </p:cNvGrpSpPr>
            <p:nvPr/>
          </p:nvGrpSpPr>
          <p:grpSpPr bwMode="auto">
            <a:xfrm>
              <a:off x="2342" y="2614"/>
              <a:ext cx="425" cy="384"/>
              <a:chOff x="5089" y="1392"/>
              <a:chExt cx="425" cy="384"/>
            </a:xfrm>
          </p:grpSpPr>
          <p:sp>
            <p:nvSpPr>
              <p:cNvPr id="771086" name="Freeform 14"/>
              <p:cNvSpPr>
                <a:spLocks/>
              </p:cNvSpPr>
              <p:nvPr/>
            </p:nvSpPr>
            <p:spPr bwMode="auto">
              <a:xfrm>
                <a:off x="5417" y="1731"/>
                <a:ext cx="18" cy="23"/>
              </a:xfrm>
              <a:custGeom>
                <a:avLst/>
                <a:gdLst>
                  <a:gd name="T0" fmla="*/ 0 w 37"/>
                  <a:gd name="T1" fmla="*/ 45 h 45"/>
                  <a:gd name="T2" fmla="*/ 6 w 37"/>
                  <a:gd name="T3" fmla="*/ 45 h 45"/>
                  <a:gd name="T4" fmla="*/ 11 w 37"/>
                  <a:gd name="T5" fmla="*/ 45 h 45"/>
                  <a:gd name="T6" fmla="*/ 14 w 37"/>
                  <a:gd name="T7" fmla="*/ 45 h 45"/>
                  <a:gd name="T8" fmla="*/ 18 w 37"/>
                  <a:gd name="T9" fmla="*/ 43 h 45"/>
                  <a:gd name="T10" fmla="*/ 21 w 37"/>
                  <a:gd name="T11" fmla="*/ 37 h 45"/>
                  <a:gd name="T12" fmla="*/ 26 w 37"/>
                  <a:gd name="T13" fmla="*/ 26 h 45"/>
                  <a:gd name="T14" fmla="*/ 31 w 37"/>
                  <a:gd name="T15" fmla="*/ 12 h 45"/>
                  <a:gd name="T16" fmla="*/ 37 w 37"/>
                  <a:gd name="T17" fmla="*/ 0 h 45"/>
                  <a:gd name="T18" fmla="*/ 19 w 37"/>
                  <a:gd name="T19" fmla="*/ 1 h 45"/>
                  <a:gd name="T20" fmla="*/ 14 w 37"/>
                  <a:gd name="T21" fmla="*/ 11 h 45"/>
                  <a:gd name="T22" fmla="*/ 10 w 37"/>
                  <a:gd name="T23" fmla="*/ 24 h 45"/>
                  <a:gd name="T24" fmla="*/ 4 w 37"/>
                  <a:gd name="T25" fmla="*/ 35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6" y="45"/>
                    </a:lnTo>
                    <a:lnTo>
                      <a:pt x="11" y="45"/>
                    </a:lnTo>
                    <a:lnTo>
                      <a:pt x="14" y="45"/>
                    </a:lnTo>
                    <a:lnTo>
                      <a:pt x="18" y="43"/>
                    </a:lnTo>
                    <a:lnTo>
                      <a:pt x="21" y="37"/>
                    </a:lnTo>
                    <a:lnTo>
                      <a:pt x="26" y="26"/>
                    </a:lnTo>
                    <a:lnTo>
                      <a:pt x="31" y="12"/>
                    </a:lnTo>
                    <a:lnTo>
                      <a:pt x="37" y="0"/>
                    </a:lnTo>
                    <a:lnTo>
                      <a:pt x="19" y="1"/>
                    </a:lnTo>
                    <a:lnTo>
                      <a:pt x="14" y="11"/>
                    </a:lnTo>
                    <a:lnTo>
                      <a:pt x="10" y="24"/>
                    </a:lnTo>
                    <a:lnTo>
                      <a:pt x="4" y="35"/>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87" name="Freeform 15"/>
              <p:cNvSpPr>
                <a:spLocks/>
              </p:cNvSpPr>
              <p:nvPr/>
            </p:nvSpPr>
            <p:spPr bwMode="auto">
              <a:xfrm>
                <a:off x="5105" y="1543"/>
                <a:ext cx="357" cy="188"/>
              </a:xfrm>
              <a:custGeom>
                <a:avLst/>
                <a:gdLst>
                  <a:gd name="T0" fmla="*/ 117 w 714"/>
                  <a:gd name="T1" fmla="*/ 325 h 377"/>
                  <a:gd name="T2" fmla="*/ 19 w 714"/>
                  <a:gd name="T3" fmla="*/ 0 h 377"/>
                  <a:gd name="T4" fmla="*/ 13 w 714"/>
                  <a:gd name="T5" fmla="*/ 10 h 377"/>
                  <a:gd name="T6" fmla="*/ 8 w 714"/>
                  <a:gd name="T7" fmla="*/ 20 h 377"/>
                  <a:gd name="T8" fmla="*/ 4 w 714"/>
                  <a:gd name="T9" fmla="*/ 30 h 377"/>
                  <a:gd name="T10" fmla="*/ 0 w 714"/>
                  <a:gd name="T11" fmla="*/ 35 h 377"/>
                  <a:gd name="T12" fmla="*/ 5 w 714"/>
                  <a:gd name="T13" fmla="*/ 53 h 377"/>
                  <a:gd name="T14" fmla="*/ 16 w 714"/>
                  <a:gd name="T15" fmla="*/ 91 h 377"/>
                  <a:gd name="T16" fmla="*/ 33 w 714"/>
                  <a:gd name="T17" fmla="*/ 143 h 377"/>
                  <a:gd name="T18" fmla="*/ 51 w 714"/>
                  <a:gd name="T19" fmla="*/ 203 h 377"/>
                  <a:gd name="T20" fmla="*/ 68 w 714"/>
                  <a:gd name="T21" fmla="*/ 263 h 377"/>
                  <a:gd name="T22" fmla="*/ 84 w 714"/>
                  <a:gd name="T23" fmla="*/ 316 h 377"/>
                  <a:gd name="T24" fmla="*/ 97 w 714"/>
                  <a:gd name="T25" fmla="*/ 356 h 377"/>
                  <a:gd name="T26" fmla="*/ 103 w 714"/>
                  <a:gd name="T27" fmla="*/ 377 h 377"/>
                  <a:gd name="T28" fmla="*/ 113 w 714"/>
                  <a:gd name="T29" fmla="*/ 377 h 377"/>
                  <a:gd name="T30" fmla="*/ 134 w 714"/>
                  <a:gd name="T31" fmla="*/ 374 h 377"/>
                  <a:gd name="T32" fmla="*/ 165 w 714"/>
                  <a:gd name="T33" fmla="*/ 373 h 377"/>
                  <a:gd name="T34" fmla="*/ 203 w 714"/>
                  <a:gd name="T35" fmla="*/ 371 h 377"/>
                  <a:gd name="T36" fmla="*/ 247 w 714"/>
                  <a:gd name="T37" fmla="*/ 369 h 377"/>
                  <a:gd name="T38" fmla="*/ 295 w 714"/>
                  <a:gd name="T39" fmla="*/ 365 h 377"/>
                  <a:gd name="T40" fmla="*/ 347 w 714"/>
                  <a:gd name="T41" fmla="*/ 363 h 377"/>
                  <a:gd name="T42" fmla="*/ 400 w 714"/>
                  <a:gd name="T43" fmla="*/ 359 h 377"/>
                  <a:gd name="T44" fmla="*/ 453 w 714"/>
                  <a:gd name="T45" fmla="*/ 356 h 377"/>
                  <a:gd name="T46" fmla="*/ 505 w 714"/>
                  <a:gd name="T47" fmla="*/ 354 h 377"/>
                  <a:gd name="T48" fmla="*/ 553 w 714"/>
                  <a:gd name="T49" fmla="*/ 350 h 377"/>
                  <a:gd name="T50" fmla="*/ 597 w 714"/>
                  <a:gd name="T51" fmla="*/ 348 h 377"/>
                  <a:gd name="T52" fmla="*/ 635 w 714"/>
                  <a:gd name="T53" fmla="*/ 346 h 377"/>
                  <a:gd name="T54" fmla="*/ 663 w 714"/>
                  <a:gd name="T55" fmla="*/ 344 h 377"/>
                  <a:gd name="T56" fmla="*/ 684 w 714"/>
                  <a:gd name="T57" fmla="*/ 342 h 377"/>
                  <a:gd name="T58" fmla="*/ 693 w 714"/>
                  <a:gd name="T59" fmla="*/ 342 h 377"/>
                  <a:gd name="T60" fmla="*/ 697 w 714"/>
                  <a:gd name="T61" fmla="*/ 334 h 377"/>
                  <a:gd name="T62" fmla="*/ 703 w 714"/>
                  <a:gd name="T63" fmla="*/ 324 h 377"/>
                  <a:gd name="T64" fmla="*/ 708 w 714"/>
                  <a:gd name="T65" fmla="*/ 311 h 377"/>
                  <a:gd name="T66" fmla="*/ 714 w 714"/>
                  <a:gd name="T67" fmla="*/ 299 h 377"/>
                  <a:gd name="T68" fmla="*/ 128 w 714"/>
                  <a:gd name="T69" fmla="*/ 334 h 377"/>
                  <a:gd name="T70" fmla="*/ 124 w 714"/>
                  <a:gd name="T71" fmla="*/ 333 h 377"/>
                  <a:gd name="T72" fmla="*/ 121 w 714"/>
                  <a:gd name="T73" fmla="*/ 332 h 377"/>
                  <a:gd name="T74" fmla="*/ 118 w 714"/>
                  <a:gd name="T75" fmla="*/ 328 h 377"/>
                  <a:gd name="T76" fmla="*/ 117 w 714"/>
                  <a:gd name="T77" fmla="*/ 32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4" h="377">
                    <a:moveTo>
                      <a:pt x="117" y="325"/>
                    </a:moveTo>
                    <a:lnTo>
                      <a:pt x="19" y="0"/>
                    </a:lnTo>
                    <a:lnTo>
                      <a:pt x="13" y="10"/>
                    </a:lnTo>
                    <a:lnTo>
                      <a:pt x="8" y="20"/>
                    </a:lnTo>
                    <a:lnTo>
                      <a:pt x="4" y="30"/>
                    </a:lnTo>
                    <a:lnTo>
                      <a:pt x="0" y="35"/>
                    </a:lnTo>
                    <a:lnTo>
                      <a:pt x="5" y="53"/>
                    </a:lnTo>
                    <a:lnTo>
                      <a:pt x="16" y="91"/>
                    </a:lnTo>
                    <a:lnTo>
                      <a:pt x="33" y="143"/>
                    </a:lnTo>
                    <a:lnTo>
                      <a:pt x="51" y="203"/>
                    </a:lnTo>
                    <a:lnTo>
                      <a:pt x="68" y="263"/>
                    </a:lnTo>
                    <a:lnTo>
                      <a:pt x="84" y="316"/>
                    </a:lnTo>
                    <a:lnTo>
                      <a:pt x="97" y="356"/>
                    </a:lnTo>
                    <a:lnTo>
                      <a:pt x="103" y="377"/>
                    </a:lnTo>
                    <a:lnTo>
                      <a:pt x="113" y="377"/>
                    </a:lnTo>
                    <a:lnTo>
                      <a:pt x="134" y="374"/>
                    </a:lnTo>
                    <a:lnTo>
                      <a:pt x="165" y="373"/>
                    </a:lnTo>
                    <a:lnTo>
                      <a:pt x="203" y="371"/>
                    </a:lnTo>
                    <a:lnTo>
                      <a:pt x="247" y="369"/>
                    </a:lnTo>
                    <a:lnTo>
                      <a:pt x="295" y="365"/>
                    </a:lnTo>
                    <a:lnTo>
                      <a:pt x="347" y="363"/>
                    </a:lnTo>
                    <a:lnTo>
                      <a:pt x="400" y="359"/>
                    </a:lnTo>
                    <a:lnTo>
                      <a:pt x="453" y="356"/>
                    </a:lnTo>
                    <a:lnTo>
                      <a:pt x="505" y="354"/>
                    </a:lnTo>
                    <a:lnTo>
                      <a:pt x="553" y="350"/>
                    </a:lnTo>
                    <a:lnTo>
                      <a:pt x="597" y="348"/>
                    </a:lnTo>
                    <a:lnTo>
                      <a:pt x="635" y="346"/>
                    </a:lnTo>
                    <a:lnTo>
                      <a:pt x="663" y="344"/>
                    </a:lnTo>
                    <a:lnTo>
                      <a:pt x="684" y="342"/>
                    </a:lnTo>
                    <a:lnTo>
                      <a:pt x="693" y="342"/>
                    </a:lnTo>
                    <a:lnTo>
                      <a:pt x="697" y="334"/>
                    </a:lnTo>
                    <a:lnTo>
                      <a:pt x="703" y="324"/>
                    </a:lnTo>
                    <a:lnTo>
                      <a:pt x="708" y="311"/>
                    </a:lnTo>
                    <a:lnTo>
                      <a:pt x="714" y="299"/>
                    </a:lnTo>
                    <a:lnTo>
                      <a:pt x="128" y="334"/>
                    </a:lnTo>
                    <a:lnTo>
                      <a:pt x="124" y="333"/>
                    </a:lnTo>
                    <a:lnTo>
                      <a:pt x="121" y="332"/>
                    </a:lnTo>
                    <a:lnTo>
                      <a:pt x="118" y="328"/>
                    </a:lnTo>
                    <a:lnTo>
                      <a:pt x="117" y="325"/>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88" name="Freeform 16"/>
              <p:cNvSpPr>
                <a:spLocks/>
              </p:cNvSpPr>
              <p:nvPr/>
            </p:nvSpPr>
            <p:spPr bwMode="auto">
              <a:xfrm>
                <a:off x="5177" y="1745"/>
                <a:ext cx="18" cy="22"/>
              </a:xfrm>
              <a:custGeom>
                <a:avLst/>
                <a:gdLst>
                  <a:gd name="T0" fmla="*/ 0 w 37"/>
                  <a:gd name="T1" fmla="*/ 44 h 44"/>
                  <a:gd name="T2" fmla="*/ 6 w 37"/>
                  <a:gd name="T3" fmla="*/ 44 h 44"/>
                  <a:gd name="T4" fmla="*/ 11 w 37"/>
                  <a:gd name="T5" fmla="*/ 43 h 44"/>
                  <a:gd name="T6" fmla="*/ 15 w 37"/>
                  <a:gd name="T7" fmla="*/ 43 h 44"/>
                  <a:gd name="T8" fmla="*/ 19 w 37"/>
                  <a:gd name="T9" fmla="*/ 43 h 44"/>
                  <a:gd name="T10" fmla="*/ 22 w 37"/>
                  <a:gd name="T11" fmla="*/ 37 h 44"/>
                  <a:gd name="T12" fmla="*/ 27 w 37"/>
                  <a:gd name="T13" fmla="*/ 27 h 44"/>
                  <a:gd name="T14" fmla="*/ 31 w 37"/>
                  <a:gd name="T15" fmla="*/ 14 h 44"/>
                  <a:gd name="T16" fmla="*/ 37 w 37"/>
                  <a:gd name="T17" fmla="*/ 0 h 44"/>
                  <a:gd name="T18" fmla="*/ 19 w 37"/>
                  <a:gd name="T19" fmla="*/ 1 h 44"/>
                  <a:gd name="T20" fmla="*/ 14 w 37"/>
                  <a:gd name="T21" fmla="*/ 13 h 44"/>
                  <a:gd name="T22" fmla="*/ 9 w 37"/>
                  <a:gd name="T23" fmla="*/ 25 h 44"/>
                  <a:gd name="T24" fmla="*/ 4 w 37"/>
                  <a:gd name="T25" fmla="*/ 35 h 44"/>
                  <a:gd name="T26" fmla="*/ 0 w 37"/>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4">
                    <a:moveTo>
                      <a:pt x="0" y="44"/>
                    </a:moveTo>
                    <a:lnTo>
                      <a:pt x="6" y="44"/>
                    </a:lnTo>
                    <a:lnTo>
                      <a:pt x="11" y="43"/>
                    </a:lnTo>
                    <a:lnTo>
                      <a:pt x="15" y="43"/>
                    </a:lnTo>
                    <a:lnTo>
                      <a:pt x="19" y="43"/>
                    </a:lnTo>
                    <a:lnTo>
                      <a:pt x="22" y="37"/>
                    </a:lnTo>
                    <a:lnTo>
                      <a:pt x="27" y="27"/>
                    </a:lnTo>
                    <a:lnTo>
                      <a:pt x="31" y="14"/>
                    </a:lnTo>
                    <a:lnTo>
                      <a:pt x="37" y="0"/>
                    </a:lnTo>
                    <a:lnTo>
                      <a:pt x="19" y="1"/>
                    </a:lnTo>
                    <a:lnTo>
                      <a:pt x="14" y="13"/>
                    </a:lnTo>
                    <a:lnTo>
                      <a:pt x="9" y="25"/>
                    </a:lnTo>
                    <a:lnTo>
                      <a:pt x="4" y="35"/>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89" name="Freeform 17"/>
              <p:cNvSpPr>
                <a:spLocks/>
              </p:cNvSpPr>
              <p:nvPr/>
            </p:nvSpPr>
            <p:spPr bwMode="auto">
              <a:xfrm>
                <a:off x="5376" y="1734"/>
                <a:ext cx="19" cy="22"/>
              </a:xfrm>
              <a:custGeom>
                <a:avLst/>
                <a:gdLst>
                  <a:gd name="T0" fmla="*/ 0 w 37"/>
                  <a:gd name="T1" fmla="*/ 45 h 45"/>
                  <a:gd name="T2" fmla="*/ 5 w 37"/>
                  <a:gd name="T3" fmla="*/ 45 h 45"/>
                  <a:gd name="T4" fmla="*/ 10 w 37"/>
                  <a:gd name="T5" fmla="*/ 44 h 45"/>
                  <a:gd name="T6" fmla="*/ 15 w 37"/>
                  <a:gd name="T7" fmla="*/ 44 h 45"/>
                  <a:gd name="T8" fmla="*/ 18 w 37"/>
                  <a:gd name="T9" fmla="*/ 44 h 45"/>
                  <a:gd name="T10" fmla="*/ 22 w 37"/>
                  <a:gd name="T11" fmla="*/ 37 h 45"/>
                  <a:gd name="T12" fmla="*/ 26 w 37"/>
                  <a:gd name="T13" fmla="*/ 27 h 45"/>
                  <a:gd name="T14" fmla="*/ 31 w 37"/>
                  <a:gd name="T15" fmla="*/ 14 h 45"/>
                  <a:gd name="T16" fmla="*/ 37 w 37"/>
                  <a:gd name="T17" fmla="*/ 0 h 45"/>
                  <a:gd name="T18" fmla="*/ 19 w 37"/>
                  <a:gd name="T19" fmla="*/ 1 h 45"/>
                  <a:gd name="T20" fmla="*/ 15 w 37"/>
                  <a:gd name="T21" fmla="*/ 13 h 45"/>
                  <a:gd name="T22" fmla="*/ 9 w 37"/>
                  <a:gd name="T23" fmla="*/ 24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5" y="45"/>
                    </a:lnTo>
                    <a:lnTo>
                      <a:pt x="10" y="44"/>
                    </a:lnTo>
                    <a:lnTo>
                      <a:pt x="15" y="44"/>
                    </a:lnTo>
                    <a:lnTo>
                      <a:pt x="18" y="44"/>
                    </a:lnTo>
                    <a:lnTo>
                      <a:pt x="22" y="37"/>
                    </a:lnTo>
                    <a:lnTo>
                      <a:pt x="26" y="27"/>
                    </a:lnTo>
                    <a:lnTo>
                      <a:pt x="31" y="14"/>
                    </a:lnTo>
                    <a:lnTo>
                      <a:pt x="37" y="0"/>
                    </a:lnTo>
                    <a:lnTo>
                      <a:pt x="19" y="1"/>
                    </a:lnTo>
                    <a:lnTo>
                      <a:pt x="15" y="13"/>
                    </a:lnTo>
                    <a:lnTo>
                      <a:pt x="9" y="24"/>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0" name="Freeform 18"/>
              <p:cNvSpPr>
                <a:spLocks/>
              </p:cNvSpPr>
              <p:nvPr/>
            </p:nvSpPr>
            <p:spPr bwMode="auto">
              <a:xfrm>
                <a:off x="5257" y="1741"/>
                <a:ext cx="18" cy="21"/>
              </a:xfrm>
              <a:custGeom>
                <a:avLst/>
                <a:gdLst>
                  <a:gd name="T0" fmla="*/ 0 w 37"/>
                  <a:gd name="T1" fmla="*/ 44 h 44"/>
                  <a:gd name="T2" fmla="*/ 6 w 37"/>
                  <a:gd name="T3" fmla="*/ 44 h 44"/>
                  <a:gd name="T4" fmla="*/ 11 w 37"/>
                  <a:gd name="T5" fmla="*/ 44 h 44"/>
                  <a:gd name="T6" fmla="*/ 15 w 37"/>
                  <a:gd name="T7" fmla="*/ 44 h 44"/>
                  <a:gd name="T8" fmla="*/ 19 w 37"/>
                  <a:gd name="T9" fmla="*/ 44 h 44"/>
                  <a:gd name="T10" fmla="*/ 22 w 37"/>
                  <a:gd name="T11" fmla="*/ 37 h 44"/>
                  <a:gd name="T12" fmla="*/ 27 w 37"/>
                  <a:gd name="T13" fmla="*/ 27 h 44"/>
                  <a:gd name="T14" fmla="*/ 31 w 37"/>
                  <a:gd name="T15" fmla="*/ 14 h 44"/>
                  <a:gd name="T16" fmla="*/ 37 w 37"/>
                  <a:gd name="T17" fmla="*/ 0 h 44"/>
                  <a:gd name="T18" fmla="*/ 19 w 37"/>
                  <a:gd name="T19" fmla="*/ 1 h 44"/>
                  <a:gd name="T20" fmla="*/ 14 w 37"/>
                  <a:gd name="T21" fmla="*/ 13 h 44"/>
                  <a:gd name="T22" fmla="*/ 9 w 37"/>
                  <a:gd name="T23" fmla="*/ 24 h 44"/>
                  <a:gd name="T24" fmla="*/ 4 w 37"/>
                  <a:gd name="T25" fmla="*/ 35 h 44"/>
                  <a:gd name="T26" fmla="*/ 0 w 37"/>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4">
                    <a:moveTo>
                      <a:pt x="0" y="44"/>
                    </a:moveTo>
                    <a:lnTo>
                      <a:pt x="6" y="44"/>
                    </a:lnTo>
                    <a:lnTo>
                      <a:pt x="11" y="44"/>
                    </a:lnTo>
                    <a:lnTo>
                      <a:pt x="15" y="44"/>
                    </a:lnTo>
                    <a:lnTo>
                      <a:pt x="19" y="44"/>
                    </a:lnTo>
                    <a:lnTo>
                      <a:pt x="22" y="37"/>
                    </a:lnTo>
                    <a:lnTo>
                      <a:pt x="27" y="27"/>
                    </a:lnTo>
                    <a:lnTo>
                      <a:pt x="31" y="14"/>
                    </a:lnTo>
                    <a:lnTo>
                      <a:pt x="37" y="0"/>
                    </a:lnTo>
                    <a:lnTo>
                      <a:pt x="19" y="1"/>
                    </a:lnTo>
                    <a:lnTo>
                      <a:pt x="14" y="13"/>
                    </a:lnTo>
                    <a:lnTo>
                      <a:pt x="9" y="24"/>
                    </a:lnTo>
                    <a:lnTo>
                      <a:pt x="4" y="35"/>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1" name="Freeform 19"/>
              <p:cNvSpPr>
                <a:spLocks/>
              </p:cNvSpPr>
              <p:nvPr/>
            </p:nvSpPr>
            <p:spPr bwMode="auto">
              <a:xfrm>
                <a:off x="5217" y="1743"/>
                <a:ext cx="18" cy="22"/>
              </a:xfrm>
              <a:custGeom>
                <a:avLst/>
                <a:gdLst>
                  <a:gd name="T0" fmla="*/ 0 w 36"/>
                  <a:gd name="T1" fmla="*/ 44 h 44"/>
                  <a:gd name="T2" fmla="*/ 6 w 36"/>
                  <a:gd name="T3" fmla="*/ 44 h 44"/>
                  <a:gd name="T4" fmla="*/ 10 w 36"/>
                  <a:gd name="T5" fmla="*/ 44 h 44"/>
                  <a:gd name="T6" fmla="*/ 14 w 36"/>
                  <a:gd name="T7" fmla="*/ 44 h 44"/>
                  <a:gd name="T8" fmla="*/ 17 w 36"/>
                  <a:gd name="T9" fmla="*/ 42 h 44"/>
                  <a:gd name="T10" fmla="*/ 21 w 36"/>
                  <a:gd name="T11" fmla="*/ 37 h 44"/>
                  <a:gd name="T12" fmla="*/ 25 w 36"/>
                  <a:gd name="T13" fmla="*/ 26 h 44"/>
                  <a:gd name="T14" fmla="*/ 30 w 36"/>
                  <a:gd name="T15" fmla="*/ 14 h 44"/>
                  <a:gd name="T16" fmla="*/ 36 w 36"/>
                  <a:gd name="T17" fmla="*/ 0 h 44"/>
                  <a:gd name="T18" fmla="*/ 18 w 36"/>
                  <a:gd name="T19" fmla="*/ 1 h 44"/>
                  <a:gd name="T20" fmla="*/ 14 w 36"/>
                  <a:gd name="T21" fmla="*/ 12 h 44"/>
                  <a:gd name="T22" fmla="*/ 8 w 36"/>
                  <a:gd name="T23" fmla="*/ 24 h 44"/>
                  <a:gd name="T24" fmla="*/ 3 w 36"/>
                  <a:gd name="T25" fmla="*/ 34 h 44"/>
                  <a:gd name="T26" fmla="*/ 0 w 36"/>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0" y="44"/>
                    </a:moveTo>
                    <a:lnTo>
                      <a:pt x="6" y="44"/>
                    </a:lnTo>
                    <a:lnTo>
                      <a:pt x="10" y="44"/>
                    </a:lnTo>
                    <a:lnTo>
                      <a:pt x="14" y="44"/>
                    </a:lnTo>
                    <a:lnTo>
                      <a:pt x="17" y="42"/>
                    </a:lnTo>
                    <a:lnTo>
                      <a:pt x="21" y="37"/>
                    </a:lnTo>
                    <a:lnTo>
                      <a:pt x="25" y="26"/>
                    </a:lnTo>
                    <a:lnTo>
                      <a:pt x="30" y="14"/>
                    </a:lnTo>
                    <a:lnTo>
                      <a:pt x="36" y="0"/>
                    </a:lnTo>
                    <a:lnTo>
                      <a:pt x="18" y="1"/>
                    </a:lnTo>
                    <a:lnTo>
                      <a:pt x="14" y="12"/>
                    </a:lnTo>
                    <a:lnTo>
                      <a:pt x="8" y="24"/>
                    </a:lnTo>
                    <a:lnTo>
                      <a:pt x="3" y="34"/>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2" name="Freeform 20"/>
              <p:cNvSpPr>
                <a:spLocks/>
              </p:cNvSpPr>
              <p:nvPr/>
            </p:nvSpPr>
            <p:spPr bwMode="auto">
              <a:xfrm>
                <a:off x="5296" y="1738"/>
                <a:ext cx="19" cy="23"/>
              </a:xfrm>
              <a:custGeom>
                <a:avLst/>
                <a:gdLst>
                  <a:gd name="T0" fmla="*/ 0 w 37"/>
                  <a:gd name="T1" fmla="*/ 45 h 45"/>
                  <a:gd name="T2" fmla="*/ 5 w 37"/>
                  <a:gd name="T3" fmla="*/ 44 h 45"/>
                  <a:gd name="T4" fmla="*/ 11 w 37"/>
                  <a:gd name="T5" fmla="*/ 44 h 45"/>
                  <a:gd name="T6" fmla="*/ 15 w 37"/>
                  <a:gd name="T7" fmla="*/ 44 h 45"/>
                  <a:gd name="T8" fmla="*/ 18 w 37"/>
                  <a:gd name="T9" fmla="*/ 44 h 45"/>
                  <a:gd name="T10" fmla="*/ 22 w 37"/>
                  <a:gd name="T11" fmla="*/ 37 h 45"/>
                  <a:gd name="T12" fmla="*/ 26 w 37"/>
                  <a:gd name="T13" fmla="*/ 27 h 45"/>
                  <a:gd name="T14" fmla="*/ 31 w 37"/>
                  <a:gd name="T15" fmla="*/ 14 h 45"/>
                  <a:gd name="T16" fmla="*/ 37 w 37"/>
                  <a:gd name="T17" fmla="*/ 0 h 45"/>
                  <a:gd name="T18" fmla="*/ 19 w 37"/>
                  <a:gd name="T19" fmla="*/ 2 h 45"/>
                  <a:gd name="T20" fmla="*/ 15 w 37"/>
                  <a:gd name="T21" fmla="*/ 13 h 45"/>
                  <a:gd name="T22" fmla="*/ 9 w 37"/>
                  <a:gd name="T23" fmla="*/ 25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5" y="44"/>
                    </a:lnTo>
                    <a:lnTo>
                      <a:pt x="11" y="44"/>
                    </a:lnTo>
                    <a:lnTo>
                      <a:pt x="15" y="44"/>
                    </a:lnTo>
                    <a:lnTo>
                      <a:pt x="18" y="44"/>
                    </a:lnTo>
                    <a:lnTo>
                      <a:pt x="22" y="37"/>
                    </a:lnTo>
                    <a:lnTo>
                      <a:pt x="26" y="27"/>
                    </a:lnTo>
                    <a:lnTo>
                      <a:pt x="31" y="14"/>
                    </a:lnTo>
                    <a:lnTo>
                      <a:pt x="37" y="0"/>
                    </a:lnTo>
                    <a:lnTo>
                      <a:pt x="19" y="2"/>
                    </a:lnTo>
                    <a:lnTo>
                      <a:pt x="15" y="13"/>
                    </a:lnTo>
                    <a:lnTo>
                      <a:pt x="9" y="25"/>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3" name="Freeform 21"/>
              <p:cNvSpPr>
                <a:spLocks/>
              </p:cNvSpPr>
              <p:nvPr/>
            </p:nvSpPr>
            <p:spPr bwMode="auto">
              <a:xfrm>
                <a:off x="5337" y="1736"/>
                <a:ext cx="18" cy="22"/>
              </a:xfrm>
              <a:custGeom>
                <a:avLst/>
                <a:gdLst>
                  <a:gd name="T0" fmla="*/ 0 w 37"/>
                  <a:gd name="T1" fmla="*/ 45 h 45"/>
                  <a:gd name="T2" fmla="*/ 6 w 37"/>
                  <a:gd name="T3" fmla="*/ 44 h 45"/>
                  <a:gd name="T4" fmla="*/ 11 w 37"/>
                  <a:gd name="T5" fmla="*/ 44 h 45"/>
                  <a:gd name="T6" fmla="*/ 14 w 37"/>
                  <a:gd name="T7" fmla="*/ 44 h 45"/>
                  <a:gd name="T8" fmla="*/ 18 w 37"/>
                  <a:gd name="T9" fmla="*/ 44 h 45"/>
                  <a:gd name="T10" fmla="*/ 21 w 37"/>
                  <a:gd name="T11" fmla="*/ 37 h 45"/>
                  <a:gd name="T12" fmla="*/ 26 w 37"/>
                  <a:gd name="T13" fmla="*/ 26 h 45"/>
                  <a:gd name="T14" fmla="*/ 31 w 37"/>
                  <a:gd name="T15" fmla="*/ 14 h 45"/>
                  <a:gd name="T16" fmla="*/ 37 w 37"/>
                  <a:gd name="T17" fmla="*/ 0 h 45"/>
                  <a:gd name="T18" fmla="*/ 19 w 37"/>
                  <a:gd name="T19" fmla="*/ 1 h 45"/>
                  <a:gd name="T20" fmla="*/ 14 w 37"/>
                  <a:gd name="T21" fmla="*/ 13 h 45"/>
                  <a:gd name="T22" fmla="*/ 9 w 37"/>
                  <a:gd name="T23" fmla="*/ 24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6" y="44"/>
                    </a:lnTo>
                    <a:lnTo>
                      <a:pt x="11" y="44"/>
                    </a:lnTo>
                    <a:lnTo>
                      <a:pt x="14" y="44"/>
                    </a:lnTo>
                    <a:lnTo>
                      <a:pt x="18" y="44"/>
                    </a:lnTo>
                    <a:lnTo>
                      <a:pt x="21" y="37"/>
                    </a:lnTo>
                    <a:lnTo>
                      <a:pt x="26" y="26"/>
                    </a:lnTo>
                    <a:lnTo>
                      <a:pt x="31" y="14"/>
                    </a:lnTo>
                    <a:lnTo>
                      <a:pt x="37" y="0"/>
                    </a:lnTo>
                    <a:lnTo>
                      <a:pt x="19" y="1"/>
                    </a:lnTo>
                    <a:lnTo>
                      <a:pt x="14" y="13"/>
                    </a:lnTo>
                    <a:lnTo>
                      <a:pt x="9" y="24"/>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4" name="Freeform 22"/>
              <p:cNvSpPr>
                <a:spLocks/>
              </p:cNvSpPr>
              <p:nvPr/>
            </p:nvSpPr>
            <p:spPr bwMode="auto">
              <a:xfrm>
                <a:off x="5280" y="1407"/>
                <a:ext cx="218" cy="222"/>
              </a:xfrm>
              <a:custGeom>
                <a:avLst/>
                <a:gdLst>
                  <a:gd name="T0" fmla="*/ 0 w 437"/>
                  <a:gd name="T1" fmla="*/ 197 h 444"/>
                  <a:gd name="T2" fmla="*/ 71 w 437"/>
                  <a:gd name="T3" fmla="*/ 192 h 444"/>
                  <a:gd name="T4" fmla="*/ 71 w 437"/>
                  <a:gd name="T5" fmla="*/ 80 h 444"/>
                  <a:gd name="T6" fmla="*/ 72 w 437"/>
                  <a:gd name="T7" fmla="*/ 77 h 444"/>
                  <a:gd name="T8" fmla="*/ 73 w 437"/>
                  <a:gd name="T9" fmla="*/ 75 h 444"/>
                  <a:gd name="T10" fmla="*/ 75 w 437"/>
                  <a:gd name="T11" fmla="*/ 74 h 444"/>
                  <a:gd name="T12" fmla="*/ 79 w 437"/>
                  <a:gd name="T13" fmla="*/ 72 h 444"/>
                  <a:gd name="T14" fmla="*/ 358 w 437"/>
                  <a:gd name="T15" fmla="*/ 72 h 444"/>
                  <a:gd name="T16" fmla="*/ 362 w 437"/>
                  <a:gd name="T17" fmla="*/ 74 h 444"/>
                  <a:gd name="T18" fmla="*/ 364 w 437"/>
                  <a:gd name="T19" fmla="*/ 75 h 444"/>
                  <a:gd name="T20" fmla="*/ 365 w 437"/>
                  <a:gd name="T21" fmla="*/ 77 h 444"/>
                  <a:gd name="T22" fmla="*/ 366 w 437"/>
                  <a:gd name="T23" fmla="*/ 80 h 444"/>
                  <a:gd name="T24" fmla="*/ 366 w 437"/>
                  <a:gd name="T25" fmla="*/ 361 h 444"/>
                  <a:gd name="T26" fmla="*/ 365 w 437"/>
                  <a:gd name="T27" fmla="*/ 364 h 444"/>
                  <a:gd name="T28" fmla="*/ 364 w 437"/>
                  <a:gd name="T29" fmla="*/ 366 h 444"/>
                  <a:gd name="T30" fmla="*/ 362 w 437"/>
                  <a:gd name="T31" fmla="*/ 368 h 444"/>
                  <a:gd name="T32" fmla="*/ 358 w 437"/>
                  <a:gd name="T33" fmla="*/ 369 h 444"/>
                  <a:gd name="T34" fmla="*/ 349 w 437"/>
                  <a:gd name="T35" fmla="*/ 369 h 444"/>
                  <a:gd name="T36" fmla="*/ 372 w 437"/>
                  <a:gd name="T37" fmla="*/ 444 h 444"/>
                  <a:gd name="T38" fmla="*/ 372 w 437"/>
                  <a:gd name="T39" fmla="*/ 437 h 444"/>
                  <a:gd name="T40" fmla="*/ 374 w 437"/>
                  <a:gd name="T41" fmla="*/ 437 h 444"/>
                  <a:gd name="T42" fmla="*/ 379 w 437"/>
                  <a:gd name="T43" fmla="*/ 437 h 444"/>
                  <a:gd name="T44" fmla="*/ 387 w 437"/>
                  <a:gd name="T45" fmla="*/ 437 h 444"/>
                  <a:gd name="T46" fmla="*/ 396 w 437"/>
                  <a:gd name="T47" fmla="*/ 437 h 444"/>
                  <a:gd name="T48" fmla="*/ 407 w 437"/>
                  <a:gd name="T49" fmla="*/ 437 h 444"/>
                  <a:gd name="T50" fmla="*/ 418 w 437"/>
                  <a:gd name="T51" fmla="*/ 437 h 444"/>
                  <a:gd name="T52" fmla="*/ 427 w 437"/>
                  <a:gd name="T53" fmla="*/ 437 h 444"/>
                  <a:gd name="T54" fmla="*/ 437 w 437"/>
                  <a:gd name="T55" fmla="*/ 437 h 444"/>
                  <a:gd name="T56" fmla="*/ 437 w 437"/>
                  <a:gd name="T57" fmla="*/ 361 h 444"/>
                  <a:gd name="T58" fmla="*/ 437 w 437"/>
                  <a:gd name="T59" fmla="*/ 218 h 444"/>
                  <a:gd name="T60" fmla="*/ 437 w 437"/>
                  <a:gd name="T61" fmla="*/ 76 h 444"/>
                  <a:gd name="T62" fmla="*/ 437 w 437"/>
                  <a:gd name="T63" fmla="*/ 0 h 444"/>
                  <a:gd name="T64" fmla="*/ 427 w 437"/>
                  <a:gd name="T65" fmla="*/ 0 h 444"/>
                  <a:gd name="T66" fmla="*/ 411 w 437"/>
                  <a:gd name="T67" fmla="*/ 0 h 444"/>
                  <a:gd name="T68" fmla="*/ 388 w 437"/>
                  <a:gd name="T69" fmla="*/ 0 h 444"/>
                  <a:gd name="T70" fmla="*/ 361 w 437"/>
                  <a:gd name="T71" fmla="*/ 0 h 444"/>
                  <a:gd name="T72" fmla="*/ 328 w 437"/>
                  <a:gd name="T73" fmla="*/ 0 h 444"/>
                  <a:gd name="T74" fmla="*/ 294 w 437"/>
                  <a:gd name="T75" fmla="*/ 0 h 444"/>
                  <a:gd name="T76" fmla="*/ 257 w 437"/>
                  <a:gd name="T77" fmla="*/ 0 h 444"/>
                  <a:gd name="T78" fmla="*/ 219 w 437"/>
                  <a:gd name="T79" fmla="*/ 0 h 444"/>
                  <a:gd name="T80" fmla="*/ 180 w 437"/>
                  <a:gd name="T81" fmla="*/ 0 h 444"/>
                  <a:gd name="T82" fmla="*/ 143 w 437"/>
                  <a:gd name="T83" fmla="*/ 0 h 444"/>
                  <a:gd name="T84" fmla="*/ 109 w 437"/>
                  <a:gd name="T85" fmla="*/ 0 h 444"/>
                  <a:gd name="T86" fmla="*/ 76 w 437"/>
                  <a:gd name="T87" fmla="*/ 0 h 444"/>
                  <a:gd name="T88" fmla="*/ 49 w 437"/>
                  <a:gd name="T89" fmla="*/ 0 h 444"/>
                  <a:gd name="T90" fmla="*/ 26 w 437"/>
                  <a:gd name="T91" fmla="*/ 0 h 444"/>
                  <a:gd name="T92" fmla="*/ 10 w 437"/>
                  <a:gd name="T93" fmla="*/ 0 h 444"/>
                  <a:gd name="T94" fmla="*/ 0 w 437"/>
                  <a:gd name="T95" fmla="*/ 0 h 444"/>
                  <a:gd name="T96" fmla="*/ 0 w 437"/>
                  <a:gd name="T97" fmla="*/ 36 h 444"/>
                  <a:gd name="T98" fmla="*/ 0 w 437"/>
                  <a:gd name="T99" fmla="*/ 94 h 444"/>
                  <a:gd name="T100" fmla="*/ 0 w 437"/>
                  <a:gd name="T101" fmla="*/ 154 h 444"/>
                  <a:gd name="T102" fmla="*/ 0 w 437"/>
                  <a:gd name="T103" fmla="*/ 19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7" h="444">
                    <a:moveTo>
                      <a:pt x="0" y="197"/>
                    </a:moveTo>
                    <a:lnTo>
                      <a:pt x="71" y="192"/>
                    </a:lnTo>
                    <a:lnTo>
                      <a:pt x="71" y="80"/>
                    </a:lnTo>
                    <a:lnTo>
                      <a:pt x="72" y="77"/>
                    </a:lnTo>
                    <a:lnTo>
                      <a:pt x="73" y="75"/>
                    </a:lnTo>
                    <a:lnTo>
                      <a:pt x="75" y="74"/>
                    </a:lnTo>
                    <a:lnTo>
                      <a:pt x="79" y="72"/>
                    </a:lnTo>
                    <a:lnTo>
                      <a:pt x="358" y="72"/>
                    </a:lnTo>
                    <a:lnTo>
                      <a:pt x="362" y="74"/>
                    </a:lnTo>
                    <a:lnTo>
                      <a:pt x="364" y="75"/>
                    </a:lnTo>
                    <a:lnTo>
                      <a:pt x="365" y="77"/>
                    </a:lnTo>
                    <a:lnTo>
                      <a:pt x="366" y="80"/>
                    </a:lnTo>
                    <a:lnTo>
                      <a:pt x="366" y="361"/>
                    </a:lnTo>
                    <a:lnTo>
                      <a:pt x="365" y="364"/>
                    </a:lnTo>
                    <a:lnTo>
                      <a:pt x="364" y="366"/>
                    </a:lnTo>
                    <a:lnTo>
                      <a:pt x="362" y="368"/>
                    </a:lnTo>
                    <a:lnTo>
                      <a:pt x="358" y="369"/>
                    </a:lnTo>
                    <a:lnTo>
                      <a:pt x="349" y="369"/>
                    </a:lnTo>
                    <a:lnTo>
                      <a:pt x="372" y="444"/>
                    </a:lnTo>
                    <a:lnTo>
                      <a:pt x="372" y="437"/>
                    </a:lnTo>
                    <a:lnTo>
                      <a:pt x="374" y="437"/>
                    </a:lnTo>
                    <a:lnTo>
                      <a:pt x="379" y="437"/>
                    </a:lnTo>
                    <a:lnTo>
                      <a:pt x="387" y="437"/>
                    </a:lnTo>
                    <a:lnTo>
                      <a:pt x="396" y="437"/>
                    </a:lnTo>
                    <a:lnTo>
                      <a:pt x="407" y="437"/>
                    </a:lnTo>
                    <a:lnTo>
                      <a:pt x="418" y="437"/>
                    </a:lnTo>
                    <a:lnTo>
                      <a:pt x="427" y="437"/>
                    </a:lnTo>
                    <a:lnTo>
                      <a:pt x="437" y="437"/>
                    </a:lnTo>
                    <a:lnTo>
                      <a:pt x="437" y="361"/>
                    </a:lnTo>
                    <a:lnTo>
                      <a:pt x="437" y="218"/>
                    </a:lnTo>
                    <a:lnTo>
                      <a:pt x="437" y="76"/>
                    </a:lnTo>
                    <a:lnTo>
                      <a:pt x="437" y="0"/>
                    </a:lnTo>
                    <a:lnTo>
                      <a:pt x="427" y="0"/>
                    </a:lnTo>
                    <a:lnTo>
                      <a:pt x="411" y="0"/>
                    </a:lnTo>
                    <a:lnTo>
                      <a:pt x="388" y="0"/>
                    </a:lnTo>
                    <a:lnTo>
                      <a:pt x="361" y="0"/>
                    </a:lnTo>
                    <a:lnTo>
                      <a:pt x="328" y="0"/>
                    </a:lnTo>
                    <a:lnTo>
                      <a:pt x="294" y="0"/>
                    </a:lnTo>
                    <a:lnTo>
                      <a:pt x="257" y="0"/>
                    </a:lnTo>
                    <a:lnTo>
                      <a:pt x="219" y="0"/>
                    </a:lnTo>
                    <a:lnTo>
                      <a:pt x="180" y="0"/>
                    </a:lnTo>
                    <a:lnTo>
                      <a:pt x="143" y="0"/>
                    </a:lnTo>
                    <a:lnTo>
                      <a:pt x="109" y="0"/>
                    </a:lnTo>
                    <a:lnTo>
                      <a:pt x="76" y="0"/>
                    </a:lnTo>
                    <a:lnTo>
                      <a:pt x="49" y="0"/>
                    </a:lnTo>
                    <a:lnTo>
                      <a:pt x="26" y="0"/>
                    </a:lnTo>
                    <a:lnTo>
                      <a:pt x="10" y="0"/>
                    </a:lnTo>
                    <a:lnTo>
                      <a:pt x="0" y="0"/>
                    </a:lnTo>
                    <a:lnTo>
                      <a:pt x="0" y="36"/>
                    </a:lnTo>
                    <a:lnTo>
                      <a:pt x="0" y="94"/>
                    </a:lnTo>
                    <a:lnTo>
                      <a:pt x="0" y="154"/>
                    </a:lnTo>
                    <a:lnTo>
                      <a:pt x="0" y="197"/>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5" name="Freeform 23"/>
              <p:cNvSpPr>
                <a:spLocks noEditPoints="1"/>
              </p:cNvSpPr>
              <p:nvPr/>
            </p:nvSpPr>
            <p:spPr bwMode="auto">
              <a:xfrm>
                <a:off x="5123" y="1514"/>
                <a:ext cx="341" cy="183"/>
              </a:xfrm>
              <a:custGeom>
                <a:avLst/>
                <a:gdLst>
                  <a:gd name="T0" fmla="*/ 11 w 682"/>
                  <a:gd name="T1" fmla="*/ 68 h 367"/>
                  <a:gd name="T2" fmla="*/ 39 w 682"/>
                  <a:gd name="T3" fmla="*/ 167 h 367"/>
                  <a:gd name="T4" fmla="*/ 72 w 682"/>
                  <a:gd name="T5" fmla="*/ 274 h 367"/>
                  <a:gd name="T6" fmla="*/ 95 w 682"/>
                  <a:gd name="T7" fmla="*/ 352 h 367"/>
                  <a:gd name="T8" fmla="*/ 107 w 682"/>
                  <a:gd name="T9" fmla="*/ 367 h 367"/>
                  <a:gd name="T10" fmla="*/ 150 w 682"/>
                  <a:gd name="T11" fmla="*/ 364 h 367"/>
                  <a:gd name="T12" fmla="*/ 221 w 682"/>
                  <a:gd name="T13" fmla="*/ 360 h 367"/>
                  <a:gd name="T14" fmla="*/ 311 w 682"/>
                  <a:gd name="T15" fmla="*/ 355 h 367"/>
                  <a:gd name="T16" fmla="*/ 409 w 682"/>
                  <a:gd name="T17" fmla="*/ 349 h 367"/>
                  <a:gd name="T18" fmla="*/ 506 w 682"/>
                  <a:gd name="T19" fmla="*/ 344 h 367"/>
                  <a:gd name="T20" fmla="*/ 592 w 682"/>
                  <a:gd name="T21" fmla="*/ 339 h 367"/>
                  <a:gd name="T22" fmla="*/ 659 w 682"/>
                  <a:gd name="T23" fmla="*/ 334 h 367"/>
                  <a:gd name="T24" fmla="*/ 674 w 682"/>
                  <a:gd name="T25" fmla="*/ 304 h 367"/>
                  <a:gd name="T26" fmla="*/ 645 w 682"/>
                  <a:gd name="T27" fmla="*/ 210 h 367"/>
                  <a:gd name="T28" fmla="*/ 613 w 682"/>
                  <a:gd name="T29" fmla="*/ 100 h 367"/>
                  <a:gd name="T30" fmla="*/ 588 w 682"/>
                  <a:gd name="T31" fmla="*/ 19 h 367"/>
                  <a:gd name="T32" fmla="*/ 573 w 682"/>
                  <a:gd name="T33" fmla="*/ 0 h 367"/>
                  <a:gd name="T34" fmla="*/ 526 w 682"/>
                  <a:gd name="T35" fmla="*/ 4 h 367"/>
                  <a:gd name="T36" fmla="*/ 450 w 682"/>
                  <a:gd name="T37" fmla="*/ 8 h 367"/>
                  <a:gd name="T38" fmla="*/ 357 w 682"/>
                  <a:gd name="T39" fmla="*/ 14 h 367"/>
                  <a:gd name="T40" fmla="*/ 257 w 682"/>
                  <a:gd name="T41" fmla="*/ 20 h 367"/>
                  <a:gd name="T42" fmla="*/ 160 w 682"/>
                  <a:gd name="T43" fmla="*/ 25 h 367"/>
                  <a:gd name="T44" fmla="*/ 76 w 682"/>
                  <a:gd name="T45" fmla="*/ 30 h 367"/>
                  <a:gd name="T46" fmla="*/ 17 w 682"/>
                  <a:gd name="T47" fmla="*/ 33 h 367"/>
                  <a:gd name="T48" fmla="*/ 570 w 682"/>
                  <a:gd name="T49" fmla="*/ 281 h 367"/>
                  <a:gd name="T50" fmla="*/ 568 w 682"/>
                  <a:gd name="T51" fmla="*/ 282 h 367"/>
                  <a:gd name="T52" fmla="*/ 564 w 682"/>
                  <a:gd name="T53" fmla="*/ 285 h 367"/>
                  <a:gd name="T54" fmla="*/ 183 w 682"/>
                  <a:gd name="T55" fmla="*/ 307 h 367"/>
                  <a:gd name="T56" fmla="*/ 179 w 682"/>
                  <a:gd name="T57" fmla="*/ 303 h 367"/>
                  <a:gd name="T58" fmla="*/ 111 w 682"/>
                  <a:gd name="T59" fmla="*/ 78 h 367"/>
                  <a:gd name="T60" fmla="*/ 110 w 682"/>
                  <a:gd name="T61" fmla="*/ 75 h 367"/>
                  <a:gd name="T62" fmla="*/ 112 w 682"/>
                  <a:gd name="T63" fmla="*/ 72 h 367"/>
                  <a:gd name="T64" fmla="*/ 114 w 682"/>
                  <a:gd name="T65" fmla="*/ 69 h 367"/>
                  <a:gd name="T66" fmla="*/ 118 w 682"/>
                  <a:gd name="T67" fmla="*/ 68 h 367"/>
                  <a:gd name="T68" fmla="*/ 499 w 682"/>
                  <a:gd name="T69" fmla="*/ 45 h 367"/>
                  <a:gd name="T70" fmla="*/ 503 w 682"/>
                  <a:gd name="T71" fmla="*/ 48 h 367"/>
                  <a:gd name="T72" fmla="*/ 571 w 682"/>
                  <a:gd name="T73" fmla="*/ 274 h 367"/>
                  <a:gd name="T74" fmla="*/ 571 w 682"/>
                  <a:gd name="T75" fmla="*/ 278 h 367"/>
                  <a:gd name="T76" fmla="*/ 570 w 682"/>
                  <a:gd name="T77" fmla="*/ 28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2" h="367">
                    <a:moveTo>
                      <a:pt x="0" y="35"/>
                    </a:moveTo>
                    <a:lnTo>
                      <a:pt x="11" y="68"/>
                    </a:lnTo>
                    <a:lnTo>
                      <a:pt x="23" y="114"/>
                    </a:lnTo>
                    <a:lnTo>
                      <a:pt x="39" y="167"/>
                    </a:lnTo>
                    <a:lnTo>
                      <a:pt x="55" y="221"/>
                    </a:lnTo>
                    <a:lnTo>
                      <a:pt x="72" y="274"/>
                    </a:lnTo>
                    <a:lnTo>
                      <a:pt x="84" y="319"/>
                    </a:lnTo>
                    <a:lnTo>
                      <a:pt x="95" y="352"/>
                    </a:lnTo>
                    <a:lnTo>
                      <a:pt x="99" y="367"/>
                    </a:lnTo>
                    <a:lnTo>
                      <a:pt x="107" y="367"/>
                    </a:lnTo>
                    <a:lnTo>
                      <a:pt x="125" y="365"/>
                    </a:lnTo>
                    <a:lnTo>
                      <a:pt x="150" y="364"/>
                    </a:lnTo>
                    <a:lnTo>
                      <a:pt x="183" y="362"/>
                    </a:lnTo>
                    <a:lnTo>
                      <a:pt x="221" y="360"/>
                    </a:lnTo>
                    <a:lnTo>
                      <a:pt x="264" y="357"/>
                    </a:lnTo>
                    <a:lnTo>
                      <a:pt x="311" y="355"/>
                    </a:lnTo>
                    <a:lnTo>
                      <a:pt x="359" y="352"/>
                    </a:lnTo>
                    <a:lnTo>
                      <a:pt x="409" y="349"/>
                    </a:lnTo>
                    <a:lnTo>
                      <a:pt x="457" y="346"/>
                    </a:lnTo>
                    <a:lnTo>
                      <a:pt x="506" y="344"/>
                    </a:lnTo>
                    <a:lnTo>
                      <a:pt x="550" y="341"/>
                    </a:lnTo>
                    <a:lnTo>
                      <a:pt x="592" y="339"/>
                    </a:lnTo>
                    <a:lnTo>
                      <a:pt x="629" y="337"/>
                    </a:lnTo>
                    <a:lnTo>
                      <a:pt x="659" y="334"/>
                    </a:lnTo>
                    <a:lnTo>
                      <a:pt x="682" y="333"/>
                    </a:lnTo>
                    <a:lnTo>
                      <a:pt x="674" y="304"/>
                    </a:lnTo>
                    <a:lnTo>
                      <a:pt x="661" y="262"/>
                    </a:lnTo>
                    <a:lnTo>
                      <a:pt x="645" y="210"/>
                    </a:lnTo>
                    <a:lnTo>
                      <a:pt x="629" y="155"/>
                    </a:lnTo>
                    <a:lnTo>
                      <a:pt x="613" y="100"/>
                    </a:lnTo>
                    <a:lnTo>
                      <a:pt x="599" y="53"/>
                    </a:lnTo>
                    <a:lnTo>
                      <a:pt x="588" y="19"/>
                    </a:lnTo>
                    <a:lnTo>
                      <a:pt x="583" y="0"/>
                    </a:lnTo>
                    <a:lnTo>
                      <a:pt x="573" y="0"/>
                    </a:lnTo>
                    <a:lnTo>
                      <a:pt x="554" y="1"/>
                    </a:lnTo>
                    <a:lnTo>
                      <a:pt x="526" y="4"/>
                    </a:lnTo>
                    <a:lnTo>
                      <a:pt x="492" y="6"/>
                    </a:lnTo>
                    <a:lnTo>
                      <a:pt x="450" y="8"/>
                    </a:lnTo>
                    <a:lnTo>
                      <a:pt x="405" y="10"/>
                    </a:lnTo>
                    <a:lnTo>
                      <a:pt x="357" y="14"/>
                    </a:lnTo>
                    <a:lnTo>
                      <a:pt x="308" y="16"/>
                    </a:lnTo>
                    <a:lnTo>
                      <a:pt x="257" y="20"/>
                    </a:lnTo>
                    <a:lnTo>
                      <a:pt x="207" y="22"/>
                    </a:lnTo>
                    <a:lnTo>
                      <a:pt x="160" y="25"/>
                    </a:lnTo>
                    <a:lnTo>
                      <a:pt x="115" y="28"/>
                    </a:lnTo>
                    <a:lnTo>
                      <a:pt x="76" y="30"/>
                    </a:lnTo>
                    <a:lnTo>
                      <a:pt x="43" y="32"/>
                    </a:lnTo>
                    <a:lnTo>
                      <a:pt x="17" y="33"/>
                    </a:lnTo>
                    <a:lnTo>
                      <a:pt x="0" y="35"/>
                    </a:lnTo>
                    <a:close/>
                    <a:moveTo>
                      <a:pt x="570" y="281"/>
                    </a:moveTo>
                    <a:lnTo>
                      <a:pt x="569" y="282"/>
                    </a:lnTo>
                    <a:lnTo>
                      <a:pt x="568" y="282"/>
                    </a:lnTo>
                    <a:lnTo>
                      <a:pt x="565" y="284"/>
                    </a:lnTo>
                    <a:lnTo>
                      <a:pt x="564" y="285"/>
                    </a:lnTo>
                    <a:lnTo>
                      <a:pt x="186" y="307"/>
                    </a:lnTo>
                    <a:lnTo>
                      <a:pt x="183" y="307"/>
                    </a:lnTo>
                    <a:lnTo>
                      <a:pt x="181" y="306"/>
                    </a:lnTo>
                    <a:lnTo>
                      <a:pt x="179" y="303"/>
                    </a:lnTo>
                    <a:lnTo>
                      <a:pt x="177" y="301"/>
                    </a:lnTo>
                    <a:lnTo>
                      <a:pt x="111" y="78"/>
                    </a:lnTo>
                    <a:lnTo>
                      <a:pt x="110" y="76"/>
                    </a:lnTo>
                    <a:lnTo>
                      <a:pt x="110" y="75"/>
                    </a:lnTo>
                    <a:lnTo>
                      <a:pt x="111" y="73"/>
                    </a:lnTo>
                    <a:lnTo>
                      <a:pt x="112" y="72"/>
                    </a:lnTo>
                    <a:lnTo>
                      <a:pt x="113" y="70"/>
                    </a:lnTo>
                    <a:lnTo>
                      <a:pt x="114" y="69"/>
                    </a:lnTo>
                    <a:lnTo>
                      <a:pt x="116" y="68"/>
                    </a:lnTo>
                    <a:lnTo>
                      <a:pt x="118" y="68"/>
                    </a:lnTo>
                    <a:lnTo>
                      <a:pt x="496" y="45"/>
                    </a:lnTo>
                    <a:lnTo>
                      <a:pt x="499" y="45"/>
                    </a:lnTo>
                    <a:lnTo>
                      <a:pt x="501" y="46"/>
                    </a:lnTo>
                    <a:lnTo>
                      <a:pt x="503" y="48"/>
                    </a:lnTo>
                    <a:lnTo>
                      <a:pt x="504" y="51"/>
                    </a:lnTo>
                    <a:lnTo>
                      <a:pt x="571" y="274"/>
                    </a:lnTo>
                    <a:lnTo>
                      <a:pt x="571" y="276"/>
                    </a:lnTo>
                    <a:lnTo>
                      <a:pt x="571" y="278"/>
                    </a:lnTo>
                    <a:lnTo>
                      <a:pt x="571" y="279"/>
                    </a:lnTo>
                    <a:lnTo>
                      <a:pt x="570" y="281"/>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6" name="Freeform 24"/>
              <p:cNvSpPr>
                <a:spLocks/>
              </p:cNvSpPr>
              <p:nvPr/>
            </p:nvSpPr>
            <p:spPr bwMode="auto">
              <a:xfrm>
                <a:off x="5323" y="1452"/>
                <a:ext cx="132" cy="132"/>
              </a:xfrm>
              <a:custGeom>
                <a:avLst/>
                <a:gdLst>
                  <a:gd name="T0" fmla="*/ 258 w 263"/>
                  <a:gd name="T1" fmla="*/ 264 h 264"/>
                  <a:gd name="T2" fmla="*/ 259 w 263"/>
                  <a:gd name="T3" fmla="*/ 264 h 264"/>
                  <a:gd name="T4" fmla="*/ 261 w 263"/>
                  <a:gd name="T5" fmla="*/ 264 h 264"/>
                  <a:gd name="T6" fmla="*/ 262 w 263"/>
                  <a:gd name="T7" fmla="*/ 264 h 264"/>
                  <a:gd name="T8" fmla="*/ 263 w 263"/>
                  <a:gd name="T9" fmla="*/ 264 h 264"/>
                  <a:gd name="T10" fmla="*/ 263 w 263"/>
                  <a:gd name="T11" fmla="*/ 217 h 264"/>
                  <a:gd name="T12" fmla="*/ 263 w 263"/>
                  <a:gd name="T13" fmla="*/ 131 h 264"/>
                  <a:gd name="T14" fmla="*/ 263 w 263"/>
                  <a:gd name="T15" fmla="*/ 45 h 264"/>
                  <a:gd name="T16" fmla="*/ 263 w 263"/>
                  <a:gd name="T17" fmla="*/ 0 h 264"/>
                  <a:gd name="T18" fmla="*/ 259 w 263"/>
                  <a:gd name="T19" fmla="*/ 0 h 264"/>
                  <a:gd name="T20" fmla="*/ 248 w 263"/>
                  <a:gd name="T21" fmla="*/ 0 h 264"/>
                  <a:gd name="T22" fmla="*/ 234 w 263"/>
                  <a:gd name="T23" fmla="*/ 0 h 264"/>
                  <a:gd name="T24" fmla="*/ 218 w 263"/>
                  <a:gd name="T25" fmla="*/ 0 h 264"/>
                  <a:gd name="T26" fmla="*/ 199 w 263"/>
                  <a:gd name="T27" fmla="*/ 0 h 264"/>
                  <a:gd name="T28" fmla="*/ 177 w 263"/>
                  <a:gd name="T29" fmla="*/ 0 h 264"/>
                  <a:gd name="T30" fmla="*/ 155 w 263"/>
                  <a:gd name="T31" fmla="*/ 0 h 264"/>
                  <a:gd name="T32" fmla="*/ 132 w 263"/>
                  <a:gd name="T33" fmla="*/ 0 h 264"/>
                  <a:gd name="T34" fmla="*/ 108 w 263"/>
                  <a:gd name="T35" fmla="*/ 0 h 264"/>
                  <a:gd name="T36" fmla="*/ 86 w 263"/>
                  <a:gd name="T37" fmla="*/ 0 h 264"/>
                  <a:gd name="T38" fmla="*/ 64 w 263"/>
                  <a:gd name="T39" fmla="*/ 0 h 264"/>
                  <a:gd name="T40" fmla="*/ 45 w 263"/>
                  <a:gd name="T41" fmla="*/ 0 h 264"/>
                  <a:gd name="T42" fmla="*/ 28 w 263"/>
                  <a:gd name="T43" fmla="*/ 0 h 264"/>
                  <a:gd name="T44" fmla="*/ 15 w 263"/>
                  <a:gd name="T45" fmla="*/ 0 h 264"/>
                  <a:gd name="T46" fmla="*/ 4 w 263"/>
                  <a:gd name="T47" fmla="*/ 0 h 264"/>
                  <a:gd name="T48" fmla="*/ 0 w 263"/>
                  <a:gd name="T49" fmla="*/ 0 h 264"/>
                  <a:gd name="T50" fmla="*/ 0 w 263"/>
                  <a:gd name="T51" fmla="*/ 17 h 264"/>
                  <a:gd name="T52" fmla="*/ 0 w 263"/>
                  <a:gd name="T53" fmla="*/ 46 h 264"/>
                  <a:gd name="T54" fmla="*/ 0 w 263"/>
                  <a:gd name="T55" fmla="*/ 77 h 264"/>
                  <a:gd name="T56" fmla="*/ 0 w 263"/>
                  <a:gd name="T57" fmla="*/ 103 h 264"/>
                  <a:gd name="T58" fmla="*/ 11 w 263"/>
                  <a:gd name="T59" fmla="*/ 102 h 264"/>
                  <a:gd name="T60" fmla="*/ 11 w 263"/>
                  <a:gd name="T61" fmla="*/ 19 h 264"/>
                  <a:gd name="T62" fmla="*/ 12 w 263"/>
                  <a:gd name="T63" fmla="*/ 16 h 264"/>
                  <a:gd name="T64" fmla="*/ 13 w 263"/>
                  <a:gd name="T65" fmla="*/ 13 h 264"/>
                  <a:gd name="T66" fmla="*/ 16 w 263"/>
                  <a:gd name="T67" fmla="*/ 12 h 264"/>
                  <a:gd name="T68" fmla="*/ 19 w 263"/>
                  <a:gd name="T69" fmla="*/ 11 h 264"/>
                  <a:gd name="T70" fmla="*/ 244 w 263"/>
                  <a:gd name="T71" fmla="*/ 11 h 264"/>
                  <a:gd name="T72" fmla="*/ 247 w 263"/>
                  <a:gd name="T73" fmla="*/ 12 h 264"/>
                  <a:gd name="T74" fmla="*/ 249 w 263"/>
                  <a:gd name="T75" fmla="*/ 13 h 264"/>
                  <a:gd name="T76" fmla="*/ 251 w 263"/>
                  <a:gd name="T77" fmla="*/ 16 h 264"/>
                  <a:gd name="T78" fmla="*/ 252 w 263"/>
                  <a:gd name="T79" fmla="*/ 19 h 264"/>
                  <a:gd name="T80" fmla="*/ 252 w 263"/>
                  <a:gd name="T81" fmla="*/ 243 h 264"/>
                  <a:gd name="T82" fmla="*/ 258 w 263"/>
                  <a:gd name="T8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264">
                    <a:moveTo>
                      <a:pt x="258" y="264"/>
                    </a:moveTo>
                    <a:lnTo>
                      <a:pt x="259" y="264"/>
                    </a:lnTo>
                    <a:lnTo>
                      <a:pt x="261" y="264"/>
                    </a:lnTo>
                    <a:lnTo>
                      <a:pt x="262" y="264"/>
                    </a:lnTo>
                    <a:lnTo>
                      <a:pt x="263" y="264"/>
                    </a:lnTo>
                    <a:lnTo>
                      <a:pt x="263" y="217"/>
                    </a:lnTo>
                    <a:lnTo>
                      <a:pt x="263" y="131"/>
                    </a:lnTo>
                    <a:lnTo>
                      <a:pt x="263" y="45"/>
                    </a:lnTo>
                    <a:lnTo>
                      <a:pt x="263" y="0"/>
                    </a:lnTo>
                    <a:lnTo>
                      <a:pt x="259" y="0"/>
                    </a:lnTo>
                    <a:lnTo>
                      <a:pt x="248" y="0"/>
                    </a:lnTo>
                    <a:lnTo>
                      <a:pt x="234" y="0"/>
                    </a:lnTo>
                    <a:lnTo>
                      <a:pt x="218" y="0"/>
                    </a:lnTo>
                    <a:lnTo>
                      <a:pt x="199" y="0"/>
                    </a:lnTo>
                    <a:lnTo>
                      <a:pt x="177" y="0"/>
                    </a:lnTo>
                    <a:lnTo>
                      <a:pt x="155" y="0"/>
                    </a:lnTo>
                    <a:lnTo>
                      <a:pt x="132" y="0"/>
                    </a:lnTo>
                    <a:lnTo>
                      <a:pt x="108" y="0"/>
                    </a:lnTo>
                    <a:lnTo>
                      <a:pt x="86" y="0"/>
                    </a:lnTo>
                    <a:lnTo>
                      <a:pt x="64" y="0"/>
                    </a:lnTo>
                    <a:lnTo>
                      <a:pt x="45" y="0"/>
                    </a:lnTo>
                    <a:lnTo>
                      <a:pt x="28" y="0"/>
                    </a:lnTo>
                    <a:lnTo>
                      <a:pt x="15" y="0"/>
                    </a:lnTo>
                    <a:lnTo>
                      <a:pt x="4" y="0"/>
                    </a:lnTo>
                    <a:lnTo>
                      <a:pt x="0" y="0"/>
                    </a:lnTo>
                    <a:lnTo>
                      <a:pt x="0" y="17"/>
                    </a:lnTo>
                    <a:lnTo>
                      <a:pt x="0" y="46"/>
                    </a:lnTo>
                    <a:lnTo>
                      <a:pt x="0" y="77"/>
                    </a:lnTo>
                    <a:lnTo>
                      <a:pt x="0" y="103"/>
                    </a:lnTo>
                    <a:lnTo>
                      <a:pt x="11" y="102"/>
                    </a:lnTo>
                    <a:lnTo>
                      <a:pt x="11" y="19"/>
                    </a:lnTo>
                    <a:lnTo>
                      <a:pt x="12" y="16"/>
                    </a:lnTo>
                    <a:lnTo>
                      <a:pt x="13" y="13"/>
                    </a:lnTo>
                    <a:lnTo>
                      <a:pt x="16" y="12"/>
                    </a:lnTo>
                    <a:lnTo>
                      <a:pt x="19" y="11"/>
                    </a:lnTo>
                    <a:lnTo>
                      <a:pt x="244" y="11"/>
                    </a:lnTo>
                    <a:lnTo>
                      <a:pt x="247" y="12"/>
                    </a:lnTo>
                    <a:lnTo>
                      <a:pt x="249" y="13"/>
                    </a:lnTo>
                    <a:lnTo>
                      <a:pt x="251" y="16"/>
                    </a:lnTo>
                    <a:lnTo>
                      <a:pt x="252" y="19"/>
                    </a:lnTo>
                    <a:lnTo>
                      <a:pt x="252" y="243"/>
                    </a:lnTo>
                    <a:lnTo>
                      <a:pt x="258" y="26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7" name="Freeform 25"/>
              <p:cNvSpPr>
                <a:spLocks noEditPoints="1"/>
              </p:cNvSpPr>
              <p:nvPr/>
            </p:nvSpPr>
            <p:spPr bwMode="auto">
              <a:xfrm>
                <a:off x="5178" y="1537"/>
                <a:ext cx="231" cy="130"/>
              </a:xfrm>
              <a:custGeom>
                <a:avLst/>
                <a:gdLst>
                  <a:gd name="T0" fmla="*/ 393 w 461"/>
                  <a:gd name="T1" fmla="*/ 3 h 262"/>
                  <a:gd name="T2" fmla="*/ 389 w 461"/>
                  <a:gd name="T3" fmla="*/ 0 h 262"/>
                  <a:gd name="T4" fmla="*/ 8 w 461"/>
                  <a:gd name="T5" fmla="*/ 23 h 262"/>
                  <a:gd name="T6" fmla="*/ 4 w 461"/>
                  <a:gd name="T7" fmla="*/ 24 h 262"/>
                  <a:gd name="T8" fmla="*/ 2 w 461"/>
                  <a:gd name="T9" fmla="*/ 27 h 262"/>
                  <a:gd name="T10" fmla="*/ 0 w 461"/>
                  <a:gd name="T11" fmla="*/ 30 h 262"/>
                  <a:gd name="T12" fmla="*/ 1 w 461"/>
                  <a:gd name="T13" fmla="*/ 33 h 262"/>
                  <a:gd name="T14" fmla="*/ 69 w 461"/>
                  <a:gd name="T15" fmla="*/ 258 h 262"/>
                  <a:gd name="T16" fmla="*/ 73 w 461"/>
                  <a:gd name="T17" fmla="*/ 262 h 262"/>
                  <a:gd name="T18" fmla="*/ 454 w 461"/>
                  <a:gd name="T19" fmla="*/ 240 h 262"/>
                  <a:gd name="T20" fmla="*/ 458 w 461"/>
                  <a:gd name="T21" fmla="*/ 237 h 262"/>
                  <a:gd name="T22" fmla="*/ 460 w 461"/>
                  <a:gd name="T23" fmla="*/ 236 h 262"/>
                  <a:gd name="T24" fmla="*/ 461 w 461"/>
                  <a:gd name="T25" fmla="*/ 233 h 262"/>
                  <a:gd name="T26" fmla="*/ 461 w 461"/>
                  <a:gd name="T27" fmla="*/ 229 h 262"/>
                  <a:gd name="T28" fmla="*/ 80 w 461"/>
                  <a:gd name="T29" fmla="*/ 246 h 262"/>
                  <a:gd name="T30" fmla="*/ 70 w 461"/>
                  <a:gd name="T31" fmla="*/ 211 h 262"/>
                  <a:gd name="T32" fmla="*/ 50 w 461"/>
                  <a:gd name="T33" fmla="*/ 144 h 262"/>
                  <a:gd name="T34" fmla="*/ 31 w 461"/>
                  <a:gd name="T35" fmla="*/ 76 h 262"/>
                  <a:gd name="T36" fmla="*/ 19 w 461"/>
                  <a:gd name="T37" fmla="*/ 38 h 262"/>
                  <a:gd name="T38" fmla="*/ 40 w 461"/>
                  <a:gd name="T39" fmla="*/ 37 h 262"/>
                  <a:gd name="T40" fmla="*/ 81 w 461"/>
                  <a:gd name="T41" fmla="*/ 35 h 262"/>
                  <a:gd name="T42" fmla="*/ 139 w 461"/>
                  <a:gd name="T43" fmla="*/ 31 h 262"/>
                  <a:gd name="T44" fmla="*/ 202 w 461"/>
                  <a:gd name="T45" fmla="*/ 27 h 262"/>
                  <a:gd name="T46" fmla="*/ 265 w 461"/>
                  <a:gd name="T47" fmla="*/ 23 h 262"/>
                  <a:gd name="T48" fmla="*/ 322 w 461"/>
                  <a:gd name="T49" fmla="*/ 20 h 262"/>
                  <a:gd name="T50" fmla="*/ 362 w 461"/>
                  <a:gd name="T51" fmla="*/ 17 h 262"/>
                  <a:gd name="T52" fmla="*/ 381 w 461"/>
                  <a:gd name="T53" fmla="*/ 16 h 262"/>
                  <a:gd name="T54" fmla="*/ 391 w 461"/>
                  <a:gd name="T55" fmla="*/ 51 h 262"/>
                  <a:gd name="T56" fmla="*/ 411 w 461"/>
                  <a:gd name="T57" fmla="*/ 118 h 262"/>
                  <a:gd name="T58" fmla="*/ 431 w 461"/>
                  <a:gd name="T59" fmla="*/ 186 h 262"/>
                  <a:gd name="T60" fmla="*/ 443 w 461"/>
                  <a:gd name="T61" fmla="*/ 224 h 262"/>
                  <a:gd name="T62" fmla="*/ 422 w 461"/>
                  <a:gd name="T63" fmla="*/ 225 h 262"/>
                  <a:gd name="T64" fmla="*/ 381 w 461"/>
                  <a:gd name="T65" fmla="*/ 227 h 262"/>
                  <a:gd name="T66" fmla="*/ 323 w 461"/>
                  <a:gd name="T67" fmla="*/ 231 h 262"/>
                  <a:gd name="T68" fmla="*/ 260 w 461"/>
                  <a:gd name="T69" fmla="*/ 234 h 262"/>
                  <a:gd name="T70" fmla="*/ 195 w 461"/>
                  <a:gd name="T71" fmla="*/ 239 h 262"/>
                  <a:gd name="T72" fmla="*/ 140 w 461"/>
                  <a:gd name="T73" fmla="*/ 242 h 262"/>
                  <a:gd name="T74" fmla="*/ 99 w 461"/>
                  <a:gd name="T75" fmla="*/ 244 h 262"/>
                  <a:gd name="T76" fmla="*/ 80 w 461"/>
                  <a:gd name="T77" fmla="*/ 2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262">
                    <a:moveTo>
                      <a:pt x="394" y="6"/>
                    </a:moveTo>
                    <a:lnTo>
                      <a:pt x="393" y="3"/>
                    </a:lnTo>
                    <a:lnTo>
                      <a:pt x="391" y="1"/>
                    </a:lnTo>
                    <a:lnTo>
                      <a:pt x="389" y="0"/>
                    </a:lnTo>
                    <a:lnTo>
                      <a:pt x="386" y="0"/>
                    </a:lnTo>
                    <a:lnTo>
                      <a:pt x="8" y="23"/>
                    </a:lnTo>
                    <a:lnTo>
                      <a:pt x="6" y="23"/>
                    </a:lnTo>
                    <a:lnTo>
                      <a:pt x="4" y="24"/>
                    </a:lnTo>
                    <a:lnTo>
                      <a:pt x="3" y="25"/>
                    </a:lnTo>
                    <a:lnTo>
                      <a:pt x="2" y="27"/>
                    </a:lnTo>
                    <a:lnTo>
                      <a:pt x="1" y="28"/>
                    </a:lnTo>
                    <a:lnTo>
                      <a:pt x="0" y="30"/>
                    </a:lnTo>
                    <a:lnTo>
                      <a:pt x="0" y="31"/>
                    </a:lnTo>
                    <a:lnTo>
                      <a:pt x="1" y="33"/>
                    </a:lnTo>
                    <a:lnTo>
                      <a:pt x="67" y="256"/>
                    </a:lnTo>
                    <a:lnTo>
                      <a:pt x="69" y="258"/>
                    </a:lnTo>
                    <a:lnTo>
                      <a:pt x="71" y="261"/>
                    </a:lnTo>
                    <a:lnTo>
                      <a:pt x="73" y="262"/>
                    </a:lnTo>
                    <a:lnTo>
                      <a:pt x="76" y="262"/>
                    </a:lnTo>
                    <a:lnTo>
                      <a:pt x="454" y="240"/>
                    </a:lnTo>
                    <a:lnTo>
                      <a:pt x="455" y="239"/>
                    </a:lnTo>
                    <a:lnTo>
                      <a:pt x="458" y="237"/>
                    </a:lnTo>
                    <a:lnTo>
                      <a:pt x="459" y="237"/>
                    </a:lnTo>
                    <a:lnTo>
                      <a:pt x="460" y="236"/>
                    </a:lnTo>
                    <a:lnTo>
                      <a:pt x="461" y="234"/>
                    </a:lnTo>
                    <a:lnTo>
                      <a:pt x="461" y="233"/>
                    </a:lnTo>
                    <a:lnTo>
                      <a:pt x="461" y="231"/>
                    </a:lnTo>
                    <a:lnTo>
                      <a:pt x="461" y="229"/>
                    </a:lnTo>
                    <a:lnTo>
                      <a:pt x="394" y="6"/>
                    </a:lnTo>
                    <a:close/>
                    <a:moveTo>
                      <a:pt x="80" y="246"/>
                    </a:moveTo>
                    <a:lnTo>
                      <a:pt x="77" y="234"/>
                    </a:lnTo>
                    <a:lnTo>
                      <a:pt x="70" y="211"/>
                    </a:lnTo>
                    <a:lnTo>
                      <a:pt x="61" y="180"/>
                    </a:lnTo>
                    <a:lnTo>
                      <a:pt x="50" y="144"/>
                    </a:lnTo>
                    <a:lnTo>
                      <a:pt x="40" y="108"/>
                    </a:lnTo>
                    <a:lnTo>
                      <a:pt x="31" y="76"/>
                    </a:lnTo>
                    <a:lnTo>
                      <a:pt x="23" y="52"/>
                    </a:lnTo>
                    <a:lnTo>
                      <a:pt x="19" y="38"/>
                    </a:lnTo>
                    <a:lnTo>
                      <a:pt x="26" y="38"/>
                    </a:lnTo>
                    <a:lnTo>
                      <a:pt x="40" y="37"/>
                    </a:lnTo>
                    <a:lnTo>
                      <a:pt x="58" y="36"/>
                    </a:lnTo>
                    <a:lnTo>
                      <a:pt x="81" y="35"/>
                    </a:lnTo>
                    <a:lnTo>
                      <a:pt x="109" y="32"/>
                    </a:lnTo>
                    <a:lnTo>
                      <a:pt x="139" y="31"/>
                    </a:lnTo>
                    <a:lnTo>
                      <a:pt x="170" y="29"/>
                    </a:lnTo>
                    <a:lnTo>
                      <a:pt x="202" y="27"/>
                    </a:lnTo>
                    <a:lnTo>
                      <a:pt x="234" y="25"/>
                    </a:lnTo>
                    <a:lnTo>
                      <a:pt x="265" y="23"/>
                    </a:lnTo>
                    <a:lnTo>
                      <a:pt x="295" y="22"/>
                    </a:lnTo>
                    <a:lnTo>
                      <a:pt x="322" y="20"/>
                    </a:lnTo>
                    <a:lnTo>
                      <a:pt x="345" y="18"/>
                    </a:lnTo>
                    <a:lnTo>
                      <a:pt x="362" y="17"/>
                    </a:lnTo>
                    <a:lnTo>
                      <a:pt x="375" y="16"/>
                    </a:lnTo>
                    <a:lnTo>
                      <a:pt x="381" y="16"/>
                    </a:lnTo>
                    <a:lnTo>
                      <a:pt x="384" y="28"/>
                    </a:lnTo>
                    <a:lnTo>
                      <a:pt x="391" y="51"/>
                    </a:lnTo>
                    <a:lnTo>
                      <a:pt x="400" y="82"/>
                    </a:lnTo>
                    <a:lnTo>
                      <a:pt x="411" y="118"/>
                    </a:lnTo>
                    <a:lnTo>
                      <a:pt x="422" y="153"/>
                    </a:lnTo>
                    <a:lnTo>
                      <a:pt x="431" y="186"/>
                    </a:lnTo>
                    <a:lnTo>
                      <a:pt x="438" y="210"/>
                    </a:lnTo>
                    <a:lnTo>
                      <a:pt x="443" y="224"/>
                    </a:lnTo>
                    <a:lnTo>
                      <a:pt x="436" y="224"/>
                    </a:lnTo>
                    <a:lnTo>
                      <a:pt x="422" y="225"/>
                    </a:lnTo>
                    <a:lnTo>
                      <a:pt x="404" y="226"/>
                    </a:lnTo>
                    <a:lnTo>
                      <a:pt x="381" y="227"/>
                    </a:lnTo>
                    <a:lnTo>
                      <a:pt x="353" y="229"/>
                    </a:lnTo>
                    <a:lnTo>
                      <a:pt x="323" y="231"/>
                    </a:lnTo>
                    <a:lnTo>
                      <a:pt x="292" y="233"/>
                    </a:lnTo>
                    <a:lnTo>
                      <a:pt x="260" y="234"/>
                    </a:lnTo>
                    <a:lnTo>
                      <a:pt x="227" y="236"/>
                    </a:lnTo>
                    <a:lnTo>
                      <a:pt x="195" y="239"/>
                    </a:lnTo>
                    <a:lnTo>
                      <a:pt x="166" y="240"/>
                    </a:lnTo>
                    <a:lnTo>
                      <a:pt x="140" y="242"/>
                    </a:lnTo>
                    <a:lnTo>
                      <a:pt x="117" y="243"/>
                    </a:lnTo>
                    <a:lnTo>
                      <a:pt x="99" y="244"/>
                    </a:lnTo>
                    <a:lnTo>
                      <a:pt x="86" y="246"/>
                    </a:lnTo>
                    <a:lnTo>
                      <a:pt x="80" y="24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8" name="Freeform 26"/>
              <p:cNvSpPr>
                <a:spLocks/>
              </p:cNvSpPr>
              <p:nvPr/>
            </p:nvSpPr>
            <p:spPr bwMode="auto">
              <a:xfrm>
                <a:off x="5289" y="1416"/>
                <a:ext cx="15" cy="16"/>
              </a:xfrm>
              <a:custGeom>
                <a:avLst/>
                <a:gdLst>
                  <a:gd name="T0" fmla="*/ 30 w 30"/>
                  <a:gd name="T1" fmla="*/ 15 h 31"/>
                  <a:gd name="T2" fmla="*/ 29 w 30"/>
                  <a:gd name="T3" fmla="*/ 22 h 31"/>
                  <a:gd name="T4" fmla="*/ 25 w 30"/>
                  <a:gd name="T5" fmla="*/ 27 h 31"/>
                  <a:gd name="T6" fmla="*/ 20 w 30"/>
                  <a:gd name="T7" fmla="*/ 30 h 31"/>
                  <a:gd name="T8" fmla="*/ 15 w 30"/>
                  <a:gd name="T9" fmla="*/ 31 h 31"/>
                  <a:gd name="T10" fmla="*/ 9 w 30"/>
                  <a:gd name="T11" fmla="*/ 30 h 31"/>
                  <a:gd name="T12" fmla="*/ 4 w 30"/>
                  <a:gd name="T13" fmla="*/ 27 h 31"/>
                  <a:gd name="T14" fmla="*/ 1 w 30"/>
                  <a:gd name="T15" fmla="*/ 22 h 31"/>
                  <a:gd name="T16" fmla="*/ 0 w 30"/>
                  <a:gd name="T17" fmla="*/ 15 h 31"/>
                  <a:gd name="T18" fmla="*/ 1 w 30"/>
                  <a:gd name="T19" fmla="*/ 9 h 31"/>
                  <a:gd name="T20" fmla="*/ 4 w 30"/>
                  <a:gd name="T21" fmla="*/ 5 h 31"/>
                  <a:gd name="T22" fmla="*/ 9 w 30"/>
                  <a:gd name="T23" fmla="*/ 1 h 31"/>
                  <a:gd name="T24" fmla="*/ 15 w 30"/>
                  <a:gd name="T25" fmla="*/ 0 h 31"/>
                  <a:gd name="T26" fmla="*/ 20 w 30"/>
                  <a:gd name="T27" fmla="*/ 1 h 31"/>
                  <a:gd name="T28" fmla="*/ 25 w 30"/>
                  <a:gd name="T29" fmla="*/ 5 h 31"/>
                  <a:gd name="T30" fmla="*/ 29 w 30"/>
                  <a:gd name="T31" fmla="*/ 9 h 31"/>
                  <a:gd name="T32" fmla="*/ 30 w 30"/>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5"/>
                    </a:moveTo>
                    <a:lnTo>
                      <a:pt x="29" y="22"/>
                    </a:lnTo>
                    <a:lnTo>
                      <a:pt x="25" y="27"/>
                    </a:lnTo>
                    <a:lnTo>
                      <a:pt x="20" y="30"/>
                    </a:lnTo>
                    <a:lnTo>
                      <a:pt x="15" y="31"/>
                    </a:lnTo>
                    <a:lnTo>
                      <a:pt x="9" y="30"/>
                    </a:lnTo>
                    <a:lnTo>
                      <a:pt x="4" y="27"/>
                    </a:lnTo>
                    <a:lnTo>
                      <a:pt x="1" y="22"/>
                    </a:lnTo>
                    <a:lnTo>
                      <a:pt x="0" y="15"/>
                    </a:lnTo>
                    <a:lnTo>
                      <a:pt x="1" y="9"/>
                    </a:lnTo>
                    <a:lnTo>
                      <a:pt x="4" y="5"/>
                    </a:lnTo>
                    <a:lnTo>
                      <a:pt x="9" y="1"/>
                    </a:lnTo>
                    <a:lnTo>
                      <a:pt x="15" y="0"/>
                    </a:lnTo>
                    <a:lnTo>
                      <a:pt x="20" y="1"/>
                    </a:lnTo>
                    <a:lnTo>
                      <a:pt x="25" y="5"/>
                    </a:lnTo>
                    <a:lnTo>
                      <a:pt x="29" y="9"/>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099" name="Freeform 27"/>
              <p:cNvSpPr>
                <a:spLocks/>
              </p:cNvSpPr>
              <p:nvPr/>
            </p:nvSpPr>
            <p:spPr bwMode="auto">
              <a:xfrm>
                <a:off x="5475" y="1416"/>
                <a:ext cx="15" cy="16"/>
              </a:xfrm>
              <a:custGeom>
                <a:avLst/>
                <a:gdLst>
                  <a:gd name="T0" fmla="*/ 29 w 29"/>
                  <a:gd name="T1" fmla="*/ 15 h 31"/>
                  <a:gd name="T2" fmla="*/ 28 w 29"/>
                  <a:gd name="T3" fmla="*/ 22 h 31"/>
                  <a:gd name="T4" fmla="*/ 25 w 29"/>
                  <a:gd name="T5" fmla="*/ 27 h 31"/>
                  <a:gd name="T6" fmla="*/ 20 w 29"/>
                  <a:gd name="T7" fmla="*/ 30 h 31"/>
                  <a:gd name="T8" fmla="*/ 15 w 29"/>
                  <a:gd name="T9" fmla="*/ 31 h 31"/>
                  <a:gd name="T10" fmla="*/ 9 w 29"/>
                  <a:gd name="T11" fmla="*/ 30 h 31"/>
                  <a:gd name="T12" fmla="*/ 4 w 29"/>
                  <a:gd name="T13" fmla="*/ 27 h 31"/>
                  <a:gd name="T14" fmla="*/ 1 w 29"/>
                  <a:gd name="T15" fmla="*/ 22 h 31"/>
                  <a:gd name="T16" fmla="*/ 0 w 29"/>
                  <a:gd name="T17" fmla="*/ 15 h 31"/>
                  <a:gd name="T18" fmla="*/ 1 w 29"/>
                  <a:gd name="T19" fmla="*/ 9 h 31"/>
                  <a:gd name="T20" fmla="*/ 4 w 29"/>
                  <a:gd name="T21" fmla="*/ 5 h 31"/>
                  <a:gd name="T22" fmla="*/ 9 w 29"/>
                  <a:gd name="T23" fmla="*/ 1 h 31"/>
                  <a:gd name="T24" fmla="*/ 15 w 29"/>
                  <a:gd name="T25" fmla="*/ 0 h 31"/>
                  <a:gd name="T26" fmla="*/ 20 w 29"/>
                  <a:gd name="T27" fmla="*/ 1 h 31"/>
                  <a:gd name="T28" fmla="*/ 25 w 29"/>
                  <a:gd name="T29" fmla="*/ 5 h 31"/>
                  <a:gd name="T30" fmla="*/ 28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8" y="22"/>
                    </a:lnTo>
                    <a:lnTo>
                      <a:pt x="25" y="27"/>
                    </a:lnTo>
                    <a:lnTo>
                      <a:pt x="20" y="30"/>
                    </a:lnTo>
                    <a:lnTo>
                      <a:pt x="15" y="31"/>
                    </a:lnTo>
                    <a:lnTo>
                      <a:pt x="9" y="30"/>
                    </a:lnTo>
                    <a:lnTo>
                      <a:pt x="4" y="27"/>
                    </a:lnTo>
                    <a:lnTo>
                      <a:pt x="1" y="22"/>
                    </a:lnTo>
                    <a:lnTo>
                      <a:pt x="0" y="15"/>
                    </a:lnTo>
                    <a:lnTo>
                      <a:pt x="1" y="9"/>
                    </a:lnTo>
                    <a:lnTo>
                      <a:pt x="4" y="5"/>
                    </a:lnTo>
                    <a:lnTo>
                      <a:pt x="9" y="1"/>
                    </a:lnTo>
                    <a:lnTo>
                      <a:pt x="15" y="0"/>
                    </a:lnTo>
                    <a:lnTo>
                      <a:pt x="20" y="1"/>
                    </a:lnTo>
                    <a:lnTo>
                      <a:pt x="25" y="5"/>
                    </a:lnTo>
                    <a:lnTo>
                      <a:pt x="28" y="9"/>
                    </a:lnTo>
                    <a:lnTo>
                      <a:pt x="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0" name="Freeform 28"/>
              <p:cNvSpPr>
                <a:spLocks/>
              </p:cNvSpPr>
              <p:nvPr/>
            </p:nvSpPr>
            <p:spPr bwMode="auto">
              <a:xfrm>
                <a:off x="5475" y="1600"/>
                <a:ext cx="15" cy="15"/>
              </a:xfrm>
              <a:custGeom>
                <a:avLst/>
                <a:gdLst>
                  <a:gd name="T0" fmla="*/ 29 w 29"/>
                  <a:gd name="T1" fmla="*/ 16 h 31"/>
                  <a:gd name="T2" fmla="*/ 28 w 29"/>
                  <a:gd name="T3" fmla="*/ 22 h 31"/>
                  <a:gd name="T4" fmla="*/ 25 w 29"/>
                  <a:gd name="T5" fmla="*/ 26 h 31"/>
                  <a:gd name="T6" fmla="*/ 20 w 29"/>
                  <a:gd name="T7" fmla="*/ 30 h 31"/>
                  <a:gd name="T8" fmla="*/ 15 w 29"/>
                  <a:gd name="T9" fmla="*/ 31 h 31"/>
                  <a:gd name="T10" fmla="*/ 9 w 29"/>
                  <a:gd name="T11" fmla="*/ 30 h 31"/>
                  <a:gd name="T12" fmla="*/ 4 w 29"/>
                  <a:gd name="T13" fmla="*/ 26 h 31"/>
                  <a:gd name="T14" fmla="*/ 1 w 29"/>
                  <a:gd name="T15" fmla="*/ 22 h 31"/>
                  <a:gd name="T16" fmla="*/ 0 w 29"/>
                  <a:gd name="T17" fmla="*/ 16 h 31"/>
                  <a:gd name="T18" fmla="*/ 1 w 29"/>
                  <a:gd name="T19" fmla="*/ 9 h 31"/>
                  <a:gd name="T20" fmla="*/ 4 w 29"/>
                  <a:gd name="T21" fmla="*/ 4 h 31"/>
                  <a:gd name="T22" fmla="*/ 9 w 29"/>
                  <a:gd name="T23" fmla="*/ 1 h 31"/>
                  <a:gd name="T24" fmla="*/ 15 w 29"/>
                  <a:gd name="T25" fmla="*/ 0 h 31"/>
                  <a:gd name="T26" fmla="*/ 20 w 29"/>
                  <a:gd name="T27" fmla="*/ 1 h 31"/>
                  <a:gd name="T28" fmla="*/ 25 w 29"/>
                  <a:gd name="T29" fmla="*/ 4 h 31"/>
                  <a:gd name="T30" fmla="*/ 28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8" y="22"/>
                    </a:lnTo>
                    <a:lnTo>
                      <a:pt x="25" y="26"/>
                    </a:lnTo>
                    <a:lnTo>
                      <a:pt x="20" y="30"/>
                    </a:lnTo>
                    <a:lnTo>
                      <a:pt x="15" y="31"/>
                    </a:lnTo>
                    <a:lnTo>
                      <a:pt x="9" y="30"/>
                    </a:lnTo>
                    <a:lnTo>
                      <a:pt x="4" y="26"/>
                    </a:lnTo>
                    <a:lnTo>
                      <a:pt x="1" y="22"/>
                    </a:lnTo>
                    <a:lnTo>
                      <a:pt x="0" y="16"/>
                    </a:lnTo>
                    <a:lnTo>
                      <a:pt x="1" y="9"/>
                    </a:lnTo>
                    <a:lnTo>
                      <a:pt x="4" y="4"/>
                    </a:lnTo>
                    <a:lnTo>
                      <a:pt x="9" y="1"/>
                    </a:lnTo>
                    <a:lnTo>
                      <a:pt x="15" y="0"/>
                    </a:lnTo>
                    <a:lnTo>
                      <a:pt x="20" y="1"/>
                    </a:lnTo>
                    <a:lnTo>
                      <a:pt x="25" y="4"/>
                    </a:lnTo>
                    <a:lnTo>
                      <a:pt x="28" y="9"/>
                    </a:lnTo>
                    <a:lnTo>
                      <a:pt x="2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1" name="Freeform 29"/>
              <p:cNvSpPr>
                <a:spLocks/>
              </p:cNvSpPr>
              <p:nvPr/>
            </p:nvSpPr>
            <p:spPr bwMode="auto">
              <a:xfrm>
                <a:off x="5188" y="1545"/>
                <a:ext cx="211" cy="104"/>
              </a:xfrm>
              <a:custGeom>
                <a:avLst/>
                <a:gdLst>
                  <a:gd name="T0" fmla="*/ 408 w 424"/>
                  <a:gd name="T1" fmla="*/ 209 h 209"/>
                  <a:gd name="T2" fmla="*/ 413 w 424"/>
                  <a:gd name="T3" fmla="*/ 209 h 209"/>
                  <a:gd name="T4" fmla="*/ 418 w 424"/>
                  <a:gd name="T5" fmla="*/ 208 h 209"/>
                  <a:gd name="T6" fmla="*/ 421 w 424"/>
                  <a:gd name="T7" fmla="*/ 208 h 209"/>
                  <a:gd name="T8" fmla="*/ 424 w 424"/>
                  <a:gd name="T9" fmla="*/ 208 h 209"/>
                  <a:gd name="T10" fmla="*/ 419 w 424"/>
                  <a:gd name="T11" fmla="*/ 194 h 209"/>
                  <a:gd name="T12" fmla="*/ 412 w 424"/>
                  <a:gd name="T13" fmla="*/ 170 h 209"/>
                  <a:gd name="T14" fmla="*/ 403 w 424"/>
                  <a:gd name="T15" fmla="*/ 137 h 209"/>
                  <a:gd name="T16" fmla="*/ 392 w 424"/>
                  <a:gd name="T17" fmla="*/ 102 h 209"/>
                  <a:gd name="T18" fmla="*/ 381 w 424"/>
                  <a:gd name="T19" fmla="*/ 66 h 209"/>
                  <a:gd name="T20" fmla="*/ 372 w 424"/>
                  <a:gd name="T21" fmla="*/ 35 h 209"/>
                  <a:gd name="T22" fmla="*/ 365 w 424"/>
                  <a:gd name="T23" fmla="*/ 12 h 209"/>
                  <a:gd name="T24" fmla="*/ 362 w 424"/>
                  <a:gd name="T25" fmla="*/ 0 h 209"/>
                  <a:gd name="T26" fmla="*/ 356 w 424"/>
                  <a:gd name="T27" fmla="*/ 0 h 209"/>
                  <a:gd name="T28" fmla="*/ 343 w 424"/>
                  <a:gd name="T29" fmla="*/ 1 h 209"/>
                  <a:gd name="T30" fmla="*/ 326 w 424"/>
                  <a:gd name="T31" fmla="*/ 2 h 209"/>
                  <a:gd name="T32" fmla="*/ 303 w 424"/>
                  <a:gd name="T33" fmla="*/ 4 h 209"/>
                  <a:gd name="T34" fmla="*/ 276 w 424"/>
                  <a:gd name="T35" fmla="*/ 6 h 209"/>
                  <a:gd name="T36" fmla="*/ 246 w 424"/>
                  <a:gd name="T37" fmla="*/ 7 h 209"/>
                  <a:gd name="T38" fmla="*/ 215 w 424"/>
                  <a:gd name="T39" fmla="*/ 9 h 209"/>
                  <a:gd name="T40" fmla="*/ 183 w 424"/>
                  <a:gd name="T41" fmla="*/ 11 h 209"/>
                  <a:gd name="T42" fmla="*/ 151 w 424"/>
                  <a:gd name="T43" fmla="*/ 13 h 209"/>
                  <a:gd name="T44" fmla="*/ 120 w 424"/>
                  <a:gd name="T45" fmla="*/ 15 h 209"/>
                  <a:gd name="T46" fmla="*/ 90 w 424"/>
                  <a:gd name="T47" fmla="*/ 16 h 209"/>
                  <a:gd name="T48" fmla="*/ 62 w 424"/>
                  <a:gd name="T49" fmla="*/ 19 h 209"/>
                  <a:gd name="T50" fmla="*/ 39 w 424"/>
                  <a:gd name="T51" fmla="*/ 20 h 209"/>
                  <a:gd name="T52" fmla="*/ 21 w 424"/>
                  <a:gd name="T53" fmla="*/ 21 h 209"/>
                  <a:gd name="T54" fmla="*/ 7 w 424"/>
                  <a:gd name="T55" fmla="*/ 22 h 209"/>
                  <a:gd name="T56" fmla="*/ 0 w 424"/>
                  <a:gd name="T57" fmla="*/ 22 h 209"/>
                  <a:gd name="T58" fmla="*/ 0 w 424"/>
                  <a:gd name="T59" fmla="*/ 24 h 209"/>
                  <a:gd name="T60" fmla="*/ 1 w 424"/>
                  <a:gd name="T61" fmla="*/ 27 h 209"/>
                  <a:gd name="T62" fmla="*/ 1 w 424"/>
                  <a:gd name="T63" fmla="*/ 29 h 209"/>
                  <a:gd name="T64" fmla="*/ 2 w 424"/>
                  <a:gd name="T65" fmla="*/ 32 h 209"/>
                  <a:gd name="T66" fmla="*/ 17 w 424"/>
                  <a:gd name="T67" fmla="*/ 31 h 209"/>
                  <a:gd name="T68" fmla="*/ 37 w 424"/>
                  <a:gd name="T69" fmla="*/ 30 h 209"/>
                  <a:gd name="T70" fmla="*/ 60 w 424"/>
                  <a:gd name="T71" fmla="*/ 29 h 209"/>
                  <a:gd name="T72" fmla="*/ 84 w 424"/>
                  <a:gd name="T73" fmla="*/ 28 h 209"/>
                  <a:gd name="T74" fmla="*/ 112 w 424"/>
                  <a:gd name="T75" fmla="*/ 26 h 209"/>
                  <a:gd name="T76" fmla="*/ 139 w 424"/>
                  <a:gd name="T77" fmla="*/ 24 h 209"/>
                  <a:gd name="T78" fmla="*/ 169 w 424"/>
                  <a:gd name="T79" fmla="*/ 22 h 209"/>
                  <a:gd name="T80" fmla="*/ 198 w 424"/>
                  <a:gd name="T81" fmla="*/ 21 h 209"/>
                  <a:gd name="T82" fmla="*/ 226 w 424"/>
                  <a:gd name="T83" fmla="*/ 19 h 209"/>
                  <a:gd name="T84" fmla="*/ 252 w 424"/>
                  <a:gd name="T85" fmla="*/ 17 h 209"/>
                  <a:gd name="T86" fmla="*/ 278 w 424"/>
                  <a:gd name="T87" fmla="*/ 16 h 209"/>
                  <a:gd name="T88" fmla="*/ 299 w 424"/>
                  <a:gd name="T89" fmla="*/ 15 h 209"/>
                  <a:gd name="T90" fmla="*/ 319 w 424"/>
                  <a:gd name="T91" fmla="*/ 14 h 209"/>
                  <a:gd name="T92" fmla="*/ 334 w 424"/>
                  <a:gd name="T93" fmla="*/ 13 h 209"/>
                  <a:gd name="T94" fmla="*/ 344 w 424"/>
                  <a:gd name="T95" fmla="*/ 12 h 209"/>
                  <a:gd name="T96" fmla="*/ 349 w 424"/>
                  <a:gd name="T97" fmla="*/ 12 h 209"/>
                  <a:gd name="T98" fmla="*/ 351 w 424"/>
                  <a:gd name="T99" fmla="*/ 21 h 209"/>
                  <a:gd name="T100" fmla="*/ 357 w 424"/>
                  <a:gd name="T101" fmla="*/ 41 h 209"/>
                  <a:gd name="T102" fmla="*/ 365 w 424"/>
                  <a:gd name="T103" fmla="*/ 68 h 209"/>
                  <a:gd name="T104" fmla="*/ 374 w 424"/>
                  <a:gd name="T105" fmla="*/ 98 h 209"/>
                  <a:gd name="T106" fmla="*/ 385 w 424"/>
                  <a:gd name="T107" fmla="*/ 130 h 209"/>
                  <a:gd name="T108" fmla="*/ 394 w 424"/>
                  <a:gd name="T109" fmla="*/ 162 h 209"/>
                  <a:gd name="T110" fmla="*/ 402 w 424"/>
                  <a:gd name="T111" fmla="*/ 189 h 209"/>
                  <a:gd name="T112" fmla="*/ 408 w 424"/>
                  <a:gd name="T113"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09">
                    <a:moveTo>
                      <a:pt x="408" y="209"/>
                    </a:moveTo>
                    <a:lnTo>
                      <a:pt x="413" y="209"/>
                    </a:lnTo>
                    <a:lnTo>
                      <a:pt x="418" y="208"/>
                    </a:lnTo>
                    <a:lnTo>
                      <a:pt x="421" y="208"/>
                    </a:lnTo>
                    <a:lnTo>
                      <a:pt x="424" y="208"/>
                    </a:lnTo>
                    <a:lnTo>
                      <a:pt x="419" y="194"/>
                    </a:lnTo>
                    <a:lnTo>
                      <a:pt x="412" y="170"/>
                    </a:lnTo>
                    <a:lnTo>
                      <a:pt x="403" y="137"/>
                    </a:lnTo>
                    <a:lnTo>
                      <a:pt x="392" y="102"/>
                    </a:lnTo>
                    <a:lnTo>
                      <a:pt x="381" y="66"/>
                    </a:lnTo>
                    <a:lnTo>
                      <a:pt x="372" y="35"/>
                    </a:lnTo>
                    <a:lnTo>
                      <a:pt x="365" y="12"/>
                    </a:lnTo>
                    <a:lnTo>
                      <a:pt x="362" y="0"/>
                    </a:lnTo>
                    <a:lnTo>
                      <a:pt x="356" y="0"/>
                    </a:lnTo>
                    <a:lnTo>
                      <a:pt x="343" y="1"/>
                    </a:lnTo>
                    <a:lnTo>
                      <a:pt x="326" y="2"/>
                    </a:lnTo>
                    <a:lnTo>
                      <a:pt x="303" y="4"/>
                    </a:lnTo>
                    <a:lnTo>
                      <a:pt x="276" y="6"/>
                    </a:lnTo>
                    <a:lnTo>
                      <a:pt x="246" y="7"/>
                    </a:lnTo>
                    <a:lnTo>
                      <a:pt x="215" y="9"/>
                    </a:lnTo>
                    <a:lnTo>
                      <a:pt x="183" y="11"/>
                    </a:lnTo>
                    <a:lnTo>
                      <a:pt x="151" y="13"/>
                    </a:lnTo>
                    <a:lnTo>
                      <a:pt x="120" y="15"/>
                    </a:lnTo>
                    <a:lnTo>
                      <a:pt x="90" y="16"/>
                    </a:lnTo>
                    <a:lnTo>
                      <a:pt x="62" y="19"/>
                    </a:lnTo>
                    <a:lnTo>
                      <a:pt x="39" y="20"/>
                    </a:lnTo>
                    <a:lnTo>
                      <a:pt x="21" y="21"/>
                    </a:lnTo>
                    <a:lnTo>
                      <a:pt x="7" y="22"/>
                    </a:lnTo>
                    <a:lnTo>
                      <a:pt x="0" y="22"/>
                    </a:lnTo>
                    <a:lnTo>
                      <a:pt x="0" y="24"/>
                    </a:lnTo>
                    <a:lnTo>
                      <a:pt x="1" y="27"/>
                    </a:lnTo>
                    <a:lnTo>
                      <a:pt x="1" y="29"/>
                    </a:lnTo>
                    <a:lnTo>
                      <a:pt x="2" y="32"/>
                    </a:lnTo>
                    <a:lnTo>
                      <a:pt x="17" y="31"/>
                    </a:lnTo>
                    <a:lnTo>
                      <a:pt x="37" y="30"/>
                    </a:lnTo>
                    <a:lnTo>
                      <a:pt x="60" y="29"/>
                    </a:lnTo>
                    <a:lnTo>
                      <a:pt x="84" y="28"/>
                    </a:lnTo>
                    <a:lnTo>
                      <a:pt x="112" y="26"/>
                    </a:lnTo>
                    <a:lnTo>
                      <a:pt x="139" y="24"/>
                    </a:lnTo>
                    <a:lnTo>
                      <a:pt x="169" y="22"/>
                    </a:lnTo>
                    <a:lnTo>
                      <a:pt x="198" y="21"/>
                    </a:lnTo>
                    <a:lnTo>
                      <a:pt x="226" y="19"/>
                    </a:lnTo>
                    <a:lnTo>
                      <a:pt x="252" y="17"/>
                    </a:lnTo>
                    <a:lnTo>
                      <a:pt x="278" y="16"/>
                    </a:lnTo>
                    <a:lnTo>
                      <a:pt x="299" y="15"/>
                    </a:lnTo>
                    <a:lnTo>
                      <a:pt x="319" y="14"/>
                    </a:lnTo>
                    <a:lnTo>
                      <a:pt x="334" y="13"/>
                    </a:lnTo>
                    <a:lnTo>
                      <a:pt x="344" y="12"/>
                    </a:lnTo>
                    <a:lnTo>
                      <a:pt x="349" y="12"/>
                    </a:lnTo>
                    <a:lnTo>
                      <a:pt x="351" y="21"/>
                    </a:lnTo>
                    <a:lnTo>
                      <a:pt x="357" y="41"/>
                    </a:lnTo>
                    <a:lnTo>
                      <a:pt x="365" y="68"/>
                    </a:lnTo>
                    <a:lnTo>
                      <a:pt x="374" y="98"/>
                    </a:lnTo>
                    <a:lnTo>
                      <a:pt x="385" y="130"/>
                    </a:lnTo>
                    <a:lnTo>
                      <a:pt x="394" y="162"/>
                    </a:lnTo>
                    <a:lnTo>
                      <a:pt x="402" y="189"/>
                    </a:lnTo>
                    <a:lnTo>
                      <a:pt x="408"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2" name="Freeform 30"/>
              <p:cNvSpPr>
                <a:spLocks/>
              </p:cNvSpPr>
              <p:nvPr/>
            </p:nvSpPr>
            <p:spPr bwMode="auto">
              <a:xfrm>
                <a:off x="5227" y="1552"/>
                <a:ext cx="137" cy="98"/>
              </a:xfrm>
              <a:custGeom>
                <a:avLst/>
                <a:gdLst>
                  <a:gd name="T0" fmla="*/ 51 w 276"/>
                  <a:gd name="T1" fmla="*/ 190 h 196"/>
                  <a:gd name="T2" fmla="*/ 52 w 276"/>
                  <a:gd name="T3" fmla="*/ 193 h 196"/>
                  <a:gd name="T4" fmla="*/ 55 w 276"/>
                  <a:gd name="T5" fmla="*/ 195 h 196"/>
                  <a:gd name="T6" fmla="*/ 57 w 276"/>
                  <a:gd name="T7" fmla="*/ 196 h 196"/>
                  <a:gd name="T8" fmla="*/ 59 w 276"/>
                  <a:gd name="T9" fmla="*/ 196 h 196"/>
                  <a:gd name="T10" fmla="*/ 269 w 276"/>
                  <a:gd name="T11" fmla="*/ 185 h 196"/>
                  <a:gd name="T12" fmla="*/ 270 w 276"/>
                  <a:gd name="T13" fmla="*/ 185 h 196"/>
                  <a:gd name="T14" fmla="*/ 272 w 276"/>
                  <a:gd name="T15" fmla="*/ 183 h 196"/>
                  <a:gd name="T16" fmla="*/ 273 w 276"/>
                  <a:gd name="T17" fmla="*/ 182 h 196"/>
                  <a:gd name="T18" fmla="*/ 274 w 276"/>
                  <a:gd name="T19" fmla="*/ 181 h 196"/>
                  <a:gd name="T20" fmla="*/ 276 w 276"/>
                  <a:gd name="T21" fmla="*/ 179 h 196"/>
                  <a:gd name="T22" fmla="*/ 276 w 276"/>
                  <a:gd name="T23" fmla="*/ 178 h 196"/>
                  <a:gd name="T24" fmla="*/ 276 w 276"/>
                  <a:gd name="T25" fmla="*/ 175 h 196"/>
                  <a:gd name="T26" fmla="*/ 276 w 276"/>
                  <a:gd name="T27" fmla="*/ 174 h 196"/>
                  <a:gd name="T28" fmla="*/ 225 w 276"/>
                  <a:gd name="T29" fmla="*/ 6 h 196"/>
                  <a:gd name="T30" fmla="*/ 224 w 276"/>
                  <a:gd name="T31" fmla="*/ 4 h 196"/>
                  <a:gd name="T32" fmla="*/ 223 w 276"/>
                  <a:gd name="T33" fmla="*/ 1 h 196"/>
                  <a:gd name="T34" fmla="*/ 220 w 276"/>
                  <a:gd name="T35" fmla="*/ 0 h 196"/>
                  <a:gd name="T36" fmla="*/ 217 w 276"/>
                  <a:gd name="T37" fmla="*/ 0 h 196"/>
                  <a:gd name="T38" fmla="*/ 7 w 276"/>
                  <a:gd name="T39" fmla="*/ 13 h 196"/>
                  <a:gd name="T40" fmla="*/ 6 w 276"/>
                  <a:gd name="T41" fmla="*/ 13 h 196"/>
                  <a:gd name="T42" fmla="*/ 4 w 276"/>
                  <a:gd name="T43" fmla="*/ 14 h 196"/>
                  <a:gd name="T44" fmla="*/ 3 w 276"/>
                  <a:gd name="T45" fmla="*/ 15 h 196"/>
                  <a:gd name="T46" fmla="*/ 2 w 276"/>
                  <a:gd name="T47" fmla="*/ 16 h 196"/>
                  <a:gd name="T48" fmla="*/ 0 w 276"/>
                  <a:gd name="T49" fmla="*/ 17 h 196"/>
                  <a:gd name="T50" fmla="*/ 0 w 276"/>
                  <a:gd name="T51" fmla="*/ 20 h 196"/>
                  <a:gd name="T52" fmla="*/ 0 w 276"/>
                  <a:gd name="T53" fmla="*/ 21 h 196"/>
                  <a:gd name="T54" fmla="*/ 0 w 276"/>
                  <a:gd name="T55" fmla="*/ 23 h 196"/>
                  <a:gd name="T56" fmla="*/ 51 w 276"/>
                  <a:gd name="T57" fmla="*/ 19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196">
                    <a:moveTo>
                      <a:pt x="51" y="190"/>
                    </a:move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3" name="Freeform 31"/>
              <p:cNvSpPr>
                <a:spLocks noEditPoints="1"/>
              </p:cNvSpPr>
              <p:nvPr/>
            </p:nvSpPr>
            <p:spPr bwMode="auto">
              <a:xfrm>
                <a:off x="5189" y="1550"/>
                <a:ext cx="202" cy="109"/>
              </a:xfrm>
              <a:custGeom>
                <a:avLst/>
                <a:gdLst>
                  <a:gd name="T0" fmla="*/ 400 w 406"/>
                  <a:gd name="T1" fmla="*/ 177 h 218"/>
                  <a:gd name="T2" fmla="*/ 383 w 406"/>
                  <a:gd name="T3" fmla="*/ 118 h 218"/>
                  <a:gd name="T4" fmla="*/ 363 w 406"/>
                  <a:gd name="T5" fmla="*/ 56 h 218"/>
                  <a:gd name="T6" fmla="*/ 349 w 406"/>
                  <a:gd name="T7" fmla="*/ 9 h 218"/>
                  <a:gd name="T8" fmla="*/ 342 w 406"/>
                  <a:gd name="T9" fmla="*/ 0 h 218"/>
                  <a:gd name="T10" fmla="*/ 317 w 406"/>
                  <a:gd name="T11" fmla="*/ 2 h 218"/>
                  <a:gd name="T12" fmla="*/ 276 w 406"/>
                  <a:gd name="T13" fmla="*/ 4 h 218"/>
                  <a:gd name="T14" fmla="*/ 224 w 406"/>
                  <a:gd name="T15" fmla="*/ 7 h 218"/>
                  <a:gd name="T16" fmla="*/ 167 w 406"/>
                  <a:gd name="T17" fmla="*/ 10 h 218"/>
                  <a:gd name="T18" fmla="*/ 110 w 406"/>
                  <a:gd name="T19" fmla="*/ 14 h 218"/>
                  <a:gd name="T20" fmla="*/ 58 w 406"/>
                  <a:gd name="T21" fmla="*/ 17 h 218"/>
                  <a:gd name="T22" fmla="*/ 15 w 406"/>
                  <a:gd name="T23" fmla="*/ 19 h 218"/>
                  <a:gd name="T24" fmla="*/ 6 w 406"/>
                  <a:gd name="T25" fmla="*/ 40 h 218"/>
                  <a:gd name="T26" fmla="*/ 23 w 406"/>
                  <a:gd name="T27" fmla="*/ 99 h 218"/>
                  <a:gd name="T28" fmla="*/ 43 w 406"/>
                  <a:gd name="T29" fmla="*/ 161 h 218"/>
                  <a:gd name="T30" fmla="*/ 57 w 406"/>
                  <a:gd name="T31" fmla="*/ 208 h 218"/>
                  <a:gd name="T32" fmla="*/ 64 w 406"/>
                  <a:gd name="T33" fmla="*/ 218 h 218"/>
                  <a:gd name="T34" fmla="*/ 89 w 406"/>
                  <a:gd name="T35" fmla="*/ 215 h 218"/>
                  <a:gd name="T36" fmla="*/ 131 w 406"/>
                  <a:gd name="T37" fmla="*/ 213 h 218"/>
                  <a:gd name="T38" fmla="*/ 182 w 406"/>
                  <a:gd name="T39" fmla="*/ 211 h 218"/>
                  <a:gd name="T40" fmla="*/ 239 w 406"/>
                  <a:gd name="T41" fmla="*/ 207 h 218"/>
                  <a:gd name="T42" fmla="*/ 296 w 406"/>
                  <a:gd name="T43" fmla="*/ 204 h 218"/>
                  <a:gd name="T44" fmla="*/ 348 w 406"/>
                  <a:gd name="T45" fmla="*/ 200 h 218"/>
                  <a:gd name="T46" fmla="*/ 391 w 406"/>
                  <a:gd name="T47" fmla="*/ 198 h 218"/>
                  <a:gd name="T48" fmla="*/ 78 w 406"/>
                  <a:gd name="T49" fmla="*/ 19 h 218"/>
                  <a:gd name="T50" fmla="*/ 80 w 406"/>
                  <a:gd name="T51" fmla="*/ 17 h 218"/>
                  <a:gd name="T52" fmla="*/ 83 w 406"/>
                  <a:gd name="T53" fmla="*/ 16 h 218"/>
                  <a:gd name="T54" fmla="*/ 296 w 406"/>
                  <a:gd name="T55" fmla="*/ 3 h 218"/>
                  <a:gd name="T56" fmla="*/ 300 w 406"/>
                  <a:gd name="T57" fmla="*/ 7 h 218"/>
                  <a:gd name="T58" fmla="*/ 352 w 406"/>
                  <a:gd name="T59" fmla="*/ 177 h 218"/>
                  <a:gd name="T60" fmla="*/ 352 w 406"/>
                  <a:gd name="T61" fmla="*/ 181 h 218"/>
                  <a:gd name="T62" fmla="*/ 350 w 406"/>
                  <a:gd name="T63" fmla="*/ 184 h 218"/>
                  <a:gd name="T64" fmla="*/ 348 w 406"/>
                  <a:gd name="T65" fmla="*/ 186 h 218"/>
                  <a:gd name="T66" fmla="*/ 345 w 406"/>
                  <a:gd name="T67" fmla="*/ 188 h 218"/>
                  <a:gd name="T68" fmla="*/ 133 w 406"/>
                  <a:gd name="T69" fmla="*/ 199 h 218"/>
                  <a:gd name="T70" fmla="*/ 128 w 406"/>
                  <a:gd name="T71" fmla="*/ 196 h 218"/>
                  <a:gd name="T72" fmla="*/ 76 w 406"/>
                  <a:gd name="T73" fmla="*/ 26 h 218"/>
                  <a:gd name="T74" fmla="*/ 76 w 406"/>
                  <a:gd name="T75" fmla="*/ 23 h 218"/>
                  <a:gd name="T76" fmla="*/ 78 w 406"/>
                  <a:gd name="T77" fmla="*/ 1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6" h="218">
                    <a:moveTo>
                      <a:pt x="406" y="197"/>
                    </a:moveTo>
                    <a:lnTo>
                      <a:pt x="400" y="177"/>
                    </a:lnTo>
                    <a:lnTo>
                      <a:pt x="392" y="150"/>
                    </a:lnTo>
                    <a:lnTo>
                      <a:pt x="383" y="118"/>
                    </a:lnTo>
                    <a:lnTo>
                      <a:pt x="372" y="86"/>
                    </a:lnTo>
                    <a:lnTo>
                      <a:pt x="363" y="56"/>
                    </a:lnTo>
                    <a:lnTo>
                      <a:pt x="355" y="29"/>
                    </a:lnTo>
                    <a:lnTo>
                      <a:pt x="349" y="9"/>
                    </a:lnTo>
                    <a:lnTo>
                      <a:pt x="347" y="0"/>
                    </a:lnTo>
                    <a:lnTo>
                      <a:pt x="342" y="0"/>
                    </a:lnTo>
                    <a:lnTo>
                      <a:pt x="332" y="1"/>
                    </a:lnTo>
                    <a:lnTo>
                      <a:pt x="317" y="2"/>
                    </a:lnTo>
                    <a:lnTo>
                      <a:pt x="297" y="3"/>
                    </a:lnTo>
                    <a:lnTo>
                      <a:pt x="276" y="4"/>
                    </a:lnTo>
                    <a:lnTo>
                      <a:pt x="250" y="5"/>
                    </a:lnTo>
                    <a:lnTo>
                      <a:pt x="224" y="7"/>
                    </a:lnTo>
                    <a:lnTo>
                      <a:pt x="196" y="9"/>
                    </a:lnTo>
                    <a:lnTo>
                      <a:pt x="167" y="10"/>
                    </a:lnTo>
                    <a:lnTo>
                      <a:pt x="137" y="12"/>
                    </a:lnTo>
                    <a:lnTo>
                      <a:pt x="110" y="14"/>
                    </a:lnTo>
                    <a:lnTo>
                      <a:pt x="82" y="16"/>
                    </a:lnTo>
                    <a:lnTo>
                      <a:pt x="58" y="17"/>
                    </a:lnTo>
                    <a:lnTo>
                      <a:pt x="35" y="18"/>
                    </a:lnTo>
                    <a:lnTo>
                      <a:pt x="15" y="19"/>
                    </a:lnTo>
                    <a:lnTo>
                      <a:pt x="0" y="20"/>
                    </a:lnTo>
                    <a:lnTo>
                      <a:pt x="6" y="40"/>
                    </a:lnTo>
                    <a:lnTo>
                      <a:pt x="14" y="68"/>
                    </a:lnTo>
                    <a:lnTo>
                      <a:pt x="23" y="99"/>
                    </a:lnTo>
                    <a:lnTo>
                      <a:pt x="34" y="131"/>
                    </a:lnTo>
                    <a:lnTo>
                      <a:pt x="43" y="161"/>
                    </a:lnTo>
                    <a:lnTo>
                      <a:pt x="51" y="189"/>
                    </a:lnTo>
                    <a:lnTo>
                      <a:pt x="57" y="208"/>
                    </a:lnTo>
                    <a:lnTo>
                      <a:pt x="59" y="218"/>
                    </a:lnTo>
                    <a:lnTo>
                      <a:pt x="64" y="218"/>
                    </a:lnTo>
                    <a:lnTo>
                      <a:pt x="74" y="216"/>
                    </a:lnTo>
                    <a:lnTo>
                      <a:pt x="89" y="215"/>
                    </a:lnTo>
                    <a:lnTo>
                      <a:pt x="109" y="214"/>
                    </a:lnTo>
                    <a:lnTo>
                      <a:pt x="131" y="213"/>
                    </a:lnTo>
                    <a:lnTo>
                      <a:pt x="156" y="212"/>
                    </a:lnTo>
                    <a:lnTo>
                      <a:pt x="182" y="211"/>
                    </a:lnTo>
                    <a:lnTo>
                      <a:pt x="210" y="208"/>
                    </a:lnTo>
                    <a:lnTo>
                      <a:pt x="239" y="207"/>
                    </a:lnTo>
                    <a:lnTo>
                      <a:pt x="269" y="205"/>
                    </a:lnTo>
                    <a:lnTo>
                      <a:pt x="296" y="204"/>
                    </a:lnTo>
                    <a:lnTo>
                      <a:pt x="324" y="201"/>
                    </a:lnTo>
                    <a:lnTo>
                      <a:pt x="348" y="200"/>
                    </a:lnTo>
                    <a:lnTo>
                      <a:pt x="371" y="199"/>
                    </a:lnTo>
                    <a:lnTo>
                      <a:pt x="391" y="198"/>
                    </a:lnTo>
                    <a:lnTo>
                      <a:pt x="406" y="197"/>
                    </a:lnTo>
                    <a:close/>
                    <a:moveTo>
                      <a:pt x="78" y="19"/>
                    </a:moveTo>
                    <a:lnTo>
                      <a:pt x="79" y="18"/>
                    </a:lnTo>
                    <a:lnTo>
                      <a:pt x="80" y="17"/>
                    </a:lnTo>
                    <a:lnTo>
                      <a:pt x="82" y="16"/>
                    </a:lnTo>
                    <a:lnTo>
                      <a:pt x="83" y="16"/>
                    </a:lnTo>
                    <a:lnTo>
                      <a:pt x="293" y="3"/>
                    </a:lnTo>
                    <a:lnTo>
                      <a:pt x="296" y="3"/>
                    </a:lnTo>
                    <a:lnTo>
                      <a:pt x="299" y="4"/>
                    </a:lnTo>
                    <a:lnTo>
                      <a:pt x="300" y="7"/>
                    </a:lnTo>
                    <a:lnTo>
                      <a:pt x="301" y="9"/>
                    </a:lnTo>
                    <a:lnTo>
                      <a:pt x="352" y="177"/>
                    </a:lnTo>
                    <a:lnTo>
                      <a:pt x="352" y="178"/>
                    </a:lnTo>
                    <a:lnTo>
                      <a:pt x="352" y="181"/>
                    </a:lnTo>
                    <a:lnTo>
                      <a:pt x="352" y="182"/>
                    </a:lnTo>
                    <a:lnTo>
                      <a:pt x="350" y="184"/>
                    </a:lnTo>
                    <a:lnTo>
                      <a:pt x="349" y="185"/>
                    </a:lnTo>
                    <a:lnTo>
                      <a:pt x="348" y="186"/>
                    </a:lnTo>
                    <a:lnTo>
                      <a:pt x="346" y="188"/>
                    </a:lnTo>
                    <a:lnTo>
                      <a:pt x="345" y="188"/>
                    </a:lnTo>
                    <a:lnTo>
                      <a:pt x="135" y="199"/>
                    </a:lnTo>
                    <a:lnTo>
                      <a:pt x="133" y="199"/>
                    </a:lnTo>
                    <a:lnTo>
                      <a:pt x="131" y="198"/>
                    </a:lnTo>
                    <a:lnTo>
                      <a:pt x="128" y="196"/>
                    </a:lnTo>
                    <a:lnTo>
                      <a:pt x="127" y="193"/>
                    </a:lnTo>
                    <a:lnTo>
                      <a:pt x="76" y="26"/>
                    </a:lnTo>
                    <a:lnTo>
                      <a:pt x="76" y="24"/>
                    </a:lnTo>
                    <a:lnTo>
                      <a:pt x="76" y="23"/>
                    </a:lnTo>
                    <a:lnTo>
                      <a:pt x="76" y="20"/>
                    </a:lnTo>
                    <a:lnTo>
                      <a:pt x="78" y="1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4" name="Freeform 32"/>
              <p:cNvSpPr>
                <a:spLocks noEditPoints="1"/>
              </p:cNvSpPr>
              <p:nvPr/>
            </p:nvSpPr>
            <p:spPr bwMode="auto">
              <a:xfrm>
                <a:off x="5227" y="1552"/>
                <a:ext cx="137" cy="98"/>
              </a:xfrm>
              <a:custGeom>
                <a:avLst/>
                <a:gdLst>
                  <a:gd name="T0" fmla="*/ 224 w 276"/>
                  <a:gd name="T1" fmla="*/ 4 h 196"/>
                  <a:gd name="T2" fmla="*/ 220 w 276"/>
                  <a:gd name="T3" fmla="*/ 0 h 196"/>
                  <a:gd name="T4" fmla="*/ 7 w 276"/>
                  <a:gd name="T5" fmla="*/ 13 h 196"/>
                  <a:gd name="T6" fmla="*/ 4 w 276"/>
                  <a:gd name="T7" fmla="*/ 14 h 196"/>
                  <a:gd name="T8" fmla="*/ 2 w 276"/>
                  <a:gd name="T9" fmla="*/ 16 h 196"/>
                  <a:gd name="T10" fmla="*/ 0 w 276"/>
                  <a:gd name="T11" fmla="*/ 20 h 196"/>
                  <a:gd name="T12" fmla="*/ 0 w 276"/>
                  <a:gd name="T13" fmla="*/ 23 h 196"/>
                  <a:gd name="T14" fmla="*/ 52 w 276"/>
                  <a:gd name="T15" fmla="*/ 193 h 196"/>
                  <a:gd name="T16" fmla="*/ 57 w 276"/>
                  <a:gd name="T17" fmla="*/ 196 h 196"/>
                  <a:gd name="T18" fmla="*/ 269 w 276"/>
                  <a:gd name="T19" fmla="*/ 185 h 196"/>
                  <a:gd name="T20" fmla="*/ 272 w 276"/>
                  <a:gd name="T21" fmla="*/ 183 h 196"/>
                  <a:gd name="T22" fmla="*/ 274 w 276"/>
                  <a:gd name="T23" fmla="*/ 181 h 196"/>
                  <a:gd name="T24" fmla="*/ 276 w 276"/>
                  <a:gd name="T25" fmla="*/ 178 h 196"/>
                  <a:gd name="T26" fmla="*/ 276 w 276"/>
                  <a:gd name="T27" fmla="*/ 174 h 196"/>
                  <a:gd name="T28" fmla="*/ 64 w 276"/>
                  <a:gd name="T29" fmla="*/ 180 h 196"/>
                  <a:gd name="T30" fmla="*/ 57 w 276"/>
                  <a:gd name="T31" fmla="*/ 155 h 196"/>
                  <a:gd name="T32" fmla="*/ 42 w 276"/>
                  <a:gd name="T33" fmla="*/ 106 h 196"/>
                  <a:gd name="T34" fmla="*/ 28 w 276"/>
                  <a:gd name="T35" fmla="*/ 58 h 196"/>
                  <a:gd name="T36" fmla="*/ 19 w 276"/>
                  <a:gd name="T37" fmla="*/ 28 h 196"/>
                  <a:gd name="T38" fmla="*/ 32 w 276"/>
                  <a:gd name="T39" fmla="*/ 27 h 196"/>
                  <a:gd name="T40" fmla="*/ 55 w 276"/>
                  <a:gd name="T41" fmla="*/ 26 h 196"/>
                  <a:gd name="T42" fmla="*/ 84 w 276"/>
                  <a:gd name="T43" fmla="*/ 24 h 196"/>
                  <a:gd name="T44" fmla="*/ 118 w 276"/>
                  <a:gd name="T45" fmla="*/ 22 h 196"/>
                  <a:gd name="T46" fmla="*/ 150 w 276"/>
                  <a:gd name="T47" fmla="*/ 20 h 196"/>
                  <a:gd name="T48" fmla="*/ 180 w 276"/>
                  <a:gd name="T49" fmla="*/ 19 h 196"/>
                  <a:gd name="T50" fmla="*/ 202 w 276"/>
                  <a:gd name="T51" fmla="*/ 17 h 196"/>
                  <a:gd name="T52" fmla="*/ 212 w 276"/>
                  <a:gd name="T53" fmla="*/ 16 h 196"/>
                  <a:gd name="T54" fmla="*/ 219 w 276"/>
                  <a:gd name="T55" fmla="*/ 43 h 196"/>
                  <a:gd name="T56" fmla="*/ 234 w 276"/>
                  <a:gd name="T57" fmla="*/ 90 h 196"/>
                  <a:gd name="T58" fmla="*/ 249 w 276"/>
                  <a:gd name="T59" fmla="*/ 140 h 196"/>
                  <a:gd name="T60" fmla="*/ 257 w 276"/>
                  <a:gd name="T61" fmla="*/ 168 h 196"/>
                  <a:gd name="T62" fmla="*/ 244 w 276"/>
                  <a:gd name="T63" fmla="*/ 170 h 196"/>
                  <a:gd name="T64" fmla="*/ 221 w 276"/>
                  <a:gd name="T65" fmla="*/ 171 h 196"/>
                  <a:gd name="T66" fmla="*/ 192 w 276"/>
                  <a:gd name="T67" fmla="*/ 173 h 196"/>
                  <a:gd name="T68" fmla="*/ 158 w 276"/>
                  <a:gd name="T69" fmla="*/ 174 h 196"/>
                  <a:gd name="T70" fmla="*/ 126 w 276"/>
                  <a:gd name="T71" fmla="*/ 177 h 196"/>
                  <a:gd name="T72" fmla="*/ 96 w 276"/>
                  <a:gd name="T73" fmla="*/ 179 h 196"/>
                  <a:gd name="T74" fmla="*/ 74 w 276"/>
                  <a:gd name="T75" fmla="*/ 180 h 196"/>
                  <a:gd name="T76" fmla="*/ 64 w 276"/>
                  <a:gd name="T77"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196">
                    <a:moveTo>
                      <a:pt x="225" y="6"/>
                    </a:move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close/>
                    <a:moveTo>
                      <a:pt x="64" y="180"/>
                    </a:moveTo>
                    <a:lnTo>
                      <a:pt x="61" y="171"/>
                    </a:lnTo>
                    <a:lnTo>
                      <a:pt x="57" y="155"/>
                    </a:lnTo>
                    <a:lnTo>
                      <a:pt x="50" y="132"/>
                    </a:lnTo>
                    <a:lnTo>
                      <a:pt x="42" y="106"/>
                    </a:lnTo>
                    <a:lnTo>
                      <a:pt x="35" y="81"/>
                    </a:lnTo>
                    <a:lnTo>
                      <a:pt x="28" y="58"/>
                    </a:lnTo>
                    <a:lnTo>
                      <a:pt x="22" y="39"/>
                    </a:lnTo>
                    <a:lnTo>
                      <a:pt x="19" y="28"/>
                    </a:lnTo>
                    <a:lnTo>
                      <a:pt x="23" y="28"/>
                    </a:lnTo>
                    <a:lnTo>
                      <a:pt x="32" y="27"/>
                    </a:lnTo>
                    <a:lnTo>
                      <a:pt x="42" y="27"/>
                    </a:lnTo>
                    <a:lnTo>
                      <a:pt x="55" y="26"/>
                    </a:lnTo>
                    <a:lnTo>
                      <a:pt x="69" y="24"/>
                    </a:lnTo>
                    <a:lnTo>
                      <a:pt x="84" y="24"/>
                    </a:lnTo>
                    <a:lnTo>
                      <a:pt x="101" y="23"/>
                    </a:lnTo>
                    <a:lnTo>
                      <a:pt x="118" y="22"/>
                    </a:lnTo>
                    <a:lnTo>
                      <a:pt x="134" y="21"/>
                    </a:lnTo>
                    <a:lnTo>
                      <a:pt x="150" y="20"/>
                    </a:lnTo>
                    <a:lnTo>
                      <a:pt x="166" y="20"/>
                    </a:lnTo>
                    <a:lnTo>
                      <a:pt x="180" y="19"/>
                    </a:lnTo>
                    <a:lnTo>
                      <a:pt x="192" y="17"/>
                    </a:lnTo>
                    <a:lnTo>
                      <a:pt x="202" y="17"/>
                    </a:lnTo>
                    <a:lnTo>
                      <a:pt x="209" y="16"/>
                    </a:lnTo>
                    <a:lnTo>
                      <a:pt x="212" y="16"/>
                    </a:lnTo>
                    <a:lnTo>
                      <a:pt x="215" y="26"/>
                    </a:lnTo>
                    <a:lnTo>
                      <a:pt x="219" y="43"/>
                    </a:lnTo>
                    <a:lnTo>
                      <a:pt x="226" y="65"/>
                    </a:lnTo>
                    <a:lnTo>
                      <a:pt x="234" y="90"/>
                    </a:lnTo>
                    <a:lnTo>
                      <a:pt x="241" y="117"/>
                    </a:lnTo>
                    <a:lnTo>
                      <a:pt x="249" y="140"/>
                    </a:lnTo>
                    <a:lnTo>
                      <a:pt x="254" y="158"/>
                    </a:lnTo>
                    <a:lnTo>
                      <a:pt x="257" y="168"/>
                    </a:lnTo>
                    <a:lnTo>
                      <a:pt x="253" y="168"/>
                    </a:lnTo>
                    <a:lnTo>
                      <a:pt x="244" y="170"/>
                    </a:lnTo>
                    <a:lnTo>
                      <a:pt x="234" y="170"/>
                    </a:lnTo>
                    <a:lnTo>
                      <a:pt x="221" y="171"/>
                    </a:lnTo>
                    <a:lnTo>
                      <a:pt x="206" y="172"/>
                    </a:lnTo>
                    <a:lnTo>
                      <a:pt x="192" y="173"/>
                    </a:lnTo>
                    <a:lnTo>
                      <a:pt x="175" y="173"/>
                    </a:lnTo>
                    <a:lnTo>
                      <a:pt x="158" y="174"/>
                    </a:lnTo>
                    <a:lnTo>
                      <a:pt x="142" y="175"/>
                    </a:lnTo>
                    <a:lnTo>
                      <a:pt x="126" y="177"/>
                    </a:lnTo>
                    <a:lnTo>
                      <a:pt x="110" y="178"/>
                    </a:lnTo>
                    <a:lnTo>
                      <a:pt x="96" y="179"/>
                    </a:lnTo>
                    <a:lnTo>
                      <a:pt x="84" y="179"/>
                    </a:lnTo>
                    <a:lnTo>
                      <a:pt x="74" y="180"/>
                    </a:lnTo>
                    <a:lnTo>
                      <a:pt x="67" y="180"/>
                    </a:lnTo>
                    <a:lnTo>
                      <a:pt x="64" y="18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5" name="Freeform 33"/>
              <p:cNvSpPr>
                <a:spLocks/>
              </p:cNvSpPr>
              <p:nvPr/>
            </p:nvSpPr>
            <p:spPr bwMode="auto">
              <a:xfrm>
                <a:off x="5236" y="1566"/>
                <a:ext cx="119" cy="76"/>
              </a:xfrm>
              <a:custGeom>
                <a:avLst/>
                <a:gdLst>
                  <a:gd name="T0" fmla="*/ 55 w 238"/>
                  <a:gd name="T1" fmla="*/ 138 h 152"/>
                  <a:gd name="T2" fmla="*/ 53 w 238"/>
                  <a:gd name="T3" fmla="*/ 131 h 152"/>
                  <a:gd name="T4" fmla="*/ 49 w 238"/>
                  <a:gd name="T5" fmla="*/ 117 h 152"/>
                  <a:gd name="T6" fmla="*/ 44 w 238"/>
                  <a:gd name="T7" fmla="*/ 100 h 152"/>
                  <a:gd name="T8" fmla="*/ 38 w 238"/>
                  <a:gd name="T9" fmla="*/ 79 h 152"/>
                  <a:gd name="T10" fmla="*/ 31 w 238"/>
                  <a:gd name="T11" fmla="*/ 57 h 152"/>
                  <a:gd name="T12" fmla="*/ 25 w 238"/>
                  <a:gd name="T13" fmla="*/ 36 h 152"/>
                  <a:gd name="T14" fmla="*/ 18 w 238"/>
                  <a:gd name="T15" fmla="*/ 16 h 152"/>
                  <a:gd name="T16" fmla="*/ 14 w 238"/>
                  <a:gd name="T17" fmla="*/ 0 h 152"/>
                  <a:gd name="T18" fmla="*/ 9 w 238"/>
                  <a:gd name="T19" fmla="*/ 0 h 152"/>
                  <a:gd name="T20" fmla="*/ 6 w 238"/>
                  <a:gd name="T21" fmla="*/ 0 h 152"/>
                  <a:gd name="T22" fmla="*/ 2 w 238"/>
                  <a:gd name="T23" fmla="*/ 0 h 152"/>
                  <a:gd name="T24" fmla="*/ 0 w 238"/>
                  <a:gd name="T25" fmla="*/ 0 h 152"/>
                  <a:gd name="T26" fmla="*/ 3 w 238"/>
                  <a:gd name="T27" fmla="*/ 11 h 152"/>
                  <a:gd name="T28" fmla="*/ 9 w 238"/>
                  <a:gd name="T29" fmla="*/ 30 h 152"/>
                  <a:gd name="T30" fmla="*/ 16 w 238"/>
                  <a:gd name="T31" fmla="*/ 53 h 152"/>
                  <a:gd name="T32" fmla="*/ 23 w 238"/>
                  <a:gd name="T33" fmla="*/ 78 h 152"/>
                  <a:gd name="T34" fmla="*/ 31 w 238"/>
                  <a:gd name="T35" fmla="*/ 104 h 152"/>
                  <a:gd name="T36" fmla="*/ 38 w 238"/>
                  <a:gd name="T37" fmla="*/ 127 h 152"/>
                  <a:gd name="T38" fmla="*/ 42 w 238"/>
                  <a:gd name="T39" fmla="*/ 143 h 152"/>
                  <a:gd name="T40" fmla="*/ 45 w 238"/>
                  <a:gd name="T41" fmla="*/ 152 h 152"/>
                  <a:gd name="T42" fmla="*/ 48 w 238"/>
                  <a:gd name="T43" fmla="*/ 152 h 152"/>
                  <a:gd name="T44" fmla="*/ 55 w 238"/>
                  <a:gd name="T45" fmla="*/ 152 h 152"/>
                  <a:gd name="T46" fmla="*/ 65 w 238"/>
                  <a:gd name="T47" fmla="*/ 151 h 152"/>
                  <a:gd name="T48" fmla="*/ 77 w 238"/>
                  <a:gd name="T49" fmla="*/ 151 h 152"/>
                  <a:gd name="T50" fmla="*/ 91 w 238"/>
                  <a:gd name="T51" fmla="*/ 150 h 152"/>
                  <a:gd name="T52" fmla="*/ 107 w 238"/>
                  <a:gd name="T53" fmla="*/ 149 h 152"/>
                  <a:gd name="T54" fmla="*/ 123 w 238"/>
                  <a:gd name="T55" fmla="*/ 147 h 152"/>
                  <a:gd name="T56" fmla="*/ 139 w 238"/>
                  <a:gd name="T57" fmla="*/ 146 h 152"/>
                  <a:gd name="T58" fmla="*/ 156 w 238"/>
                  <a:gd name="T59" fmla="*/ 145 h 152"/>
                  <a:gd name="T60" fmla="*/ 173 w 238"/>
                  <a:gd name="T61" fmla="*/ 145 h 152"/>
                  <a:gd name="T62" fmla="*/ 187 w 238"/>
                  <a:gd name="T63" fmla="*/ 144 h 152"/>
                  <a:gd name="T64" fmla="*/ 202 w 238"/>
                  <a:gd name="T65" fmla="*/ 143 h 152"/>
                  <a:gd name="T66" fmla="*/ 215 w 238"/>
                  <a:gd name="T67" fmla="*/ 142 h 152"/>
                  <a:gd name="T68" fmla="*/ 225 w 238"/>
                  <a:gd name="T69" fmla="*/ 142 h 152"/>
                  <a:gd name="T70" fmla="*/ 234 w 238"/>
                  <a:gd name="T71" fmla="*/ 140 h 152"/>
                  <a:gd name="T72" fmla="*/ 238 w 238"/>
                  <a:gd name="T73" fmla="*/ 140 h 152"/>
                  <a:gd name="T74" fmla="*/ 238 w 238"/>
                  <a:gd name="T75" fmla="*/ 138 h 152"/>
                  <a:gd name="T76" fmla="*/ 237 w 238"/>
                  <a:gd name="T77" fmla="*/ 136 h 152"/>
                  <a:gd name="T78" fmla="*/ 236 w 238"/>
                  <a:gd name="T79" fmla="*/ 132 h 152"/>
                  <a:gd name="T80" fmla="*/ 235 w 238"/>
                  <a:gd name="T81" fmla="*/ 128 h 152"/>
                  <a:gd name="T82" fmla="*/ 214 w 238"/>
                  <a:gd name="T83" fmla="*/ 129 h 152"/>
                  <a:gd name="T84" fmla="*/ 189 w 238"/>
                  <a:gd name="T85" fmla="*/ 130 h 152"/>
                  <a:gd name="T86" fmla="*/ 161 w 238"/>
                  <a:gd name="T87" fmla="*/ 131 h 152"/>
                  <a:gd name="T88" fmla="*/ 132 w 238"/>
                  <a:gd name="T89" fmla="*/ 134 h 152"/>
                  <a:gd name="T90" fmla="*/ 105 w 238"/>
                  <a:gd name="T91" fmla="*/ 135 h 152"/>
                  <a:gd name="T92" fmla="*/ 82 w 238"/>
                  <a:gd name="T93" fmla="*/ 136 h 152"/>
                  <a:gd name="T94" fmla="*/ 64 w 238"/>
                  <a:gd name="T95" fmla="*/ 137 h 152"/>
                  <a:gd name="T96" fmla="*/ 55 w 238"/>
                  <a:gd name="T97"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 h="152">
                    <a:moveTo>
                      <a:pt x="55" y="138"/>
                    </a:moveTo>
                    <a:lnTo>
                      <a:pt x="53" y="131"/>
                    </a:lnTo>
                    <a:lnTo>
                      <a:pt x="49" y="117"/>
                    </a:lnTo>
                    <a:lnTo>
                      <a:pt x="44" y="100"/>
                    </a:lnTo>
                    <a:lnTo>
                      <a:pt x="38" y="79"/>
                    </a:lnTo>
                    <a:lnTo>
                      <a:pt x="31" y="57"/>
                    </a:lnTo>
                    <a:lnTo>
                      <a:pt x="25" y="36"/>
                    </a:lnTo>
                    <a:lnTo>
                      <a:pt x="18" y="16"/>
                    </a:lnTo>
                    <a:lnTo>
                      <a:pt x="14" y="0"/>
                    </a:lnTo>
                    <a:lnTo>
                      <a:pt x="9" y="0"/>
                    </a:lnTo>
                    <a:lnTo>
                      <a:pt x="6" y="0"/>
                    </a:lnTo>
                    <a:lnTo>
                      <a:pt x="2" y="0"/>
                    </a:lnTo>
                    <a:lnTo>
                      <a:pt x="0" y="0"/>
                    </a:lnTo>
                    <a:lnTo>
                      <a:pt x="3" y="11"/>
                    </a:lnTo>
                    <a:lnTo>
                      <a:pt x="9" y="30"/>
                    </a:lnTo>
                    <a:lnTo>
                      <a:pt x="16" y="53"/>
                    </a:lnTo>
                    <a:lnTo>
                      <a:pt x="23" y="78"/>
                    </a:lnTo>
                    <a:lnTo>
                      <a:pt x="31" y="104"/>
                    </a:lnTo>
                    <a:lnTo>
                      <a:pt x="38" y="127"/>
                    </a:lnTo>
                    <a:lnTo>
                      <a:pt x="42" y="143"/>
                    </a:lnTo>
                    <a:lnTo>
                      <a:pt x="45" y="152"/>
                    </a:lnTo>
                    <a:lnTo>
                      <a:pt x="48" y="152"/>
                    </a:lnTo>
                    <a:lnTo>
                      <a:pt x="55" y="152"/>
                    </a:lnTo>
                    <a:lnTo>
                      <a:pt x="65" y="151"/>
                    </a:lnTo>
                    <a:lnTo>
                      <a:pt x="77" y="151"/>
                    </a:lnTo>
                    <a:lnTo>
                      <a:pt x="91" y="150"/>
                    </a:lnTo>
                    <a:lnTo>
                      <a:pt x="107" y="149"/>
                    </a:lnTo>
                    <a:lnTo>
                      <a:pt x="123" y="147"/>
                    </a:lnTo>
                    <a:lnTo>
                      <a:pt x="139" y="146"/>
                    </a:lnTo>
                    <a:lnTo>
                      <a:pt x="156" y="145"/>
                    </a:lnTo>
                    <a:lnTo>
                      <a:pt x="173" y="145"/>
                    </a:lnTo>
                    <a:lnTo>
                      <a:pt x="187" y="144"/>
                    </a:lnTo>
                    <a:lnTo>
                      <a:pt x="202" y="143"/>
                    </a:lnTo>
                    <a:lnTo>
                      <a:pt x="215" y="142"/>
                    </a:lnTo>
                    <a:lnTo>
                      <a:pt x="225" y="142"/>
                    </a:lnTo>
                    <a:lnTo>
                      <a:pt x="234" y="140"/>
                    </a:lnTo>
                    <a:lnTo>
                      <a:pt x="238" y="140"/>
                    </a:lnTo>
                    <a:lnTo>
                      <a:pt x="238" y="138"/>
                    </a:lnTo>
                    <a:lnTo>
                      <a:pt x="237" y="136"/>
                    </a:lnTo>
                    <a:lnTo>
                      <a:pt x="236" y="132"/>
                    </a:lnTo>
                    <a:lnTo>
                      <a:pt x="235" y="128"/>
                    </a:lnTo>
                    <a:lnTo>
                      <a:pt x="214" y="129"/>
                    </a:lnTo>
                    <a:lnTo>
                      <a:pt x="189" y="130"/>
                    </a:lnTo>
                    <a:lnTo>
                      <a:pt x="161" y="131"/>
                    </a:lnTo>
                    <a:lnTo>
                      <a:pt x="132" y="134"/>
                    </a:lnTo>
                    <a:lnTo>
                      <a:pt x="105" y="135"/>
                    </a:lnTo>
                    <a:lnTo>
                      <a:pt x="82" y="136"/>
                    </a:lnTo>
                    <a:lnTo>
                      <a:pt x="64" y="137"/>
                    </a:lnTo>
                    <a:lnTo>
                      <a:pt x="55"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6" name="Freeform 34"/>
              <p:cNvSpPr>
                <a:spLocks/>
              </p:cNvSpPr>
              <p:nvPr/>
            </p:nvSpPr>
            <p:spPr bwMode="auto">
              <a:xfrm>
                <a:off x="5243" y="1560"/>
                <a:ext cx="110" cy="75"/>
              </a:xfrm>
              <a:custGeom>
                <a:avLst/>
                <a:gdLst>
                  <a:gd name="T0" fmla="*/ 221 w 221"/>
                  <a:gd name="T1" fmla="*/ 140 h 150"/>
                  <a:gd name="T2" fmla="*/ 216 w 221"/>
                  <a:gd name="T3" fmla="*/ 124 h 150"/>
                  <a:gd name="T4" fmla="*/ 209 w 221"/>
                  <a:gd name="T5" fmla="*/ 104 h 150"/>
                  <a:gd name="T6" fmla="*/ 203 w 221"/>
                  <a:gd name="T7" fmla="*/ 82 h 150"/>
                  <a:gd name="T8" fmla="*/ 196 w 221"/>
                  <a:gd name="T9" fmla="*/ 59 h 150"/>
                  <a:gd name="T10" fmla="*/ 191 w 221"/>
                  <a:gd name="T11" fmla="*/ 38 h 150"/>
                  <a:gd name="T12" fmla="*/ 185 w 221"/>
                  <a:gd name="T13" fmla="*/ 21 h 150"/>
                  <a:gd name="T14" fmla="*/ 182 w 221"/>
                  <a:gd name="T15" fmla="*/ 7 h 150"/>
                  <a:gd name="T16" fmla="*/ 179 w 221"/>
                  <a:gd name="T17" fmla="*/ 0 h 150"/>
                  <a:gd name="T18" fmla="*/ 170 w 221"/>
                  <a:gd name="T19" fmla="*/ 1 h 150"/>
                  <a:gd name="T20" fmla="*/ 153 w 221"/>
                  <a:gd name="T21" fmla="*/ 3 h 150"/>
                  <a:gd name="T22" fmla="*/ 130 w 221"/>
                  <a:gd name="T23" fmla="*/ 4 h 150"/>
                  <a:gd name="T24" fmla="*/ 102 w 221"/>
                  <a:gd name="T25" fmla="*/ 5 h 150"/>
                  <a:gd name="T26" fmla="*/ 73 w 221"/>
                  <a:gd name="T27" fmla="*/ 7 h 150"/>
                  <a:gd name="T28" fmla="*/ 46 w 221"/>
                  <a:gd name="T29" fmla="*/ 8 h 150"/>
                  <a:gd name="T30" fmla="*/ 20 w 221"/>
                  <a:gd name="T31" fmla="*/ 11 h 150"/>
                  <a:gd name="T32" fmla="*/ 0 w 221"/>
                  <a:gd name="T33" fmla="*/ 12 h 150"/>
                  <a:gd name="T34" fmla="*/ 4 w 221"/>
                  <a:gd name="T35" fmla="*/ 28 h 150"/>
                  <a:gd name="T36" fmla="*/ 11 w 221"/>
                  <a:gd name="T37" fmla="*/ 48 h 150"/>
                  <a:gd name="T38" fmla="*/ 17 w 221"/>
                  <a:gd name="T39" fmla="*/ 69 h 150"/>
                  <a:gd name="T40" fmla="*/ 24 w 221"/>
                  <a:gd name="T41" fmla="*/ 91 h 150"/>
                  <a:gd name="T42" fmla="*/ 30 w 221"/>
                  <a:gd name="T43" fmla="*/ 112 h 150"/>
                  <a:gd name="T44" fmla="*/ 35 w 221"/>
                  <a:gd name="T45" fmla="*/ 129 h 150"/>
                  <a:gd name="T46" fmla="*/ 39 w 221"/>
                  <a:gd name="T47" fmla="*/ 143 h 150"/>
                  <a:gd name="T48" fmla="*/ 41 w 221"/>
                  <a:gd name="T49" fmla="*/ 150 h 150"/>
                  <a:gd name="T50" fmla="*/ 50 w 221"/>
                  <a:gd name="T51" fmla="*/ 149 h 150"/>
                  <a:gd name="T52" fmla="*/ 68 w 221"/>
                  <a:gd name="T53" fmla="*/ 148 h 150"/>
                  <a:gd name="T54" fmla="*/ 91 w 221"/>
                  <a:gd name="T55" fmla="*/ 147 h 150"/>
                  <a:gd name="T56" fmla="*/ 118 w 221"/>
                  <a:gd name="T57" fmla="*/ 146 h 150"/>
                  <a:gd name="T58" fmla="*/ 147 w 221"/>
                  <a:gd name="T59" fmla="*/ 143 h 150"/>
                  <a:gd name="T60" fmla="*/ 175 w 221"/>
                  <a:gd name="T61" fmla="*/ 142 h 150"/>
                  <a:gd name="T62" fmla="*/ 200 w 221"/>
                  <a:gd name="T63" fmla="*/ 141 h 150"/>
                  <a:gd name="T64" fmla="*/ 221 w 221"/>
                  <a:gd name="T65" fmla="*/ 14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150">
                    <a:moveTo>
                      <a:pt x="221" y="140"/>
                    </a:moveTo>
                    <a:lnTo>
                      <a:pt x="216" y="124"/>
                    </a:lnTo>
                    <a:lnTo>
                      <a:pt x="209" y="104"/>
                    </a:lnTo>
                    <a:lnTo>
                      <a:pt x="203" y="82"/>
                    </a:lnTo>
                    <a:lnTo>
                      <a:pt x="196" y="59"/>
                    </a:lnTo>
                    <a:lnTo>
                      <a:pt x="191" y="38"/>
                    </a:lnTo>
                    <a:lnTo>
                      <a:pt x="185" y="21"/>
                    </a:lnTo>
                    <a:lnTo>
                      <a:pt x="182" y="7"/>
                    </a:lnTo>
                    <a:lnTo>
                      <a:pt x="179" y="0"/>
                    </a:lnTo>
                    <a:lnTo>
                      <a:pt x="170" y="1"/>
                    </a:lnTo>
                    <a:lnTo>
                      <a:pt x="153" y="3"/>
                    </a:lnTo>
                    <a:lnTo>
                      <a:pt x="130" y="4"/>
                    </a:lnTo>
                    <a:lnTo>
                      <a:pt x="102" y="5"/>
                    </a:lnTo>
                    <a:lnTo>
                      <a:pt x="73" y="7"/>
                    </a:lnTo>
                    <a:lnTo>
                      <a:pt x="46" y="8"/>
                    </a:lnTo>
                    <a:lnTo>
                      <a:pt x="20" y="11"/>
                    </a:lnTo>
                    <a:lnTo>
                      <a:pt x="0" y="12"/>
                    </a:lnTo>
                    <a:lnTo>
                      <a:pt x="4" y="28"/>
                    </a:lnTo>
                    <a:lnTo>
                      <a:pt x="11" y="48"/>
                    </a:lnTo>
                    <a:lnTo>
                      <a:pt x="17" y="69"/>
                    </a:lnTo>
                    <a:lnTo>
                      <a:pt x="24" y="91"/>
                    </a:lnTo>
                    <a:lnTo>
                      <a:pt x="30" y="112"/>
                    </a:lnTo>
                    <a:lnTo>
                      <a:pt x="35" y="129"/>
                    </a:lnTo>
                    <a:lnTo>
                      <a:pt x="39" y="143"/>
                    </a:lnTo>
                    <a:lnTo>
                      <a:pt x="41" y="150"/>
                    </a:lnTo>
                    <a:lnTo>
                      <a:pt x="50" y="149"/>
                    </a:lnTo>
                    <a:lnTo>
                      <a:pt x="68" y="148"/>
                    </a:lnTo>
                    <a:lnTo>
                      <a:pt x="91" y="147"/>
                    </a:lnTo>
                    <a:lnTo>
                      <a:pt x="118" y="146"/>
                    </a:lnTo>
                    <a:lnTo>
                      <a:pt x="147" y="143"/>
                    </a:lnTo>
                    <a:lnTo>
                      <a:pt x="175" y="142"/>
                    </a:lnTo>
                    <a:lnTo>
                      <a:pt x="200" y="141"/>
                    </a:lnTo>
                    <a:lnTo>
                      <a:pt x="221" y="14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7" name="Freeform 35"/>
              <p:cNvSpPr>
                <a:spLocks noEditPoints="1"/>
              </p:cNvSpPr>
              <p:nvPr/>
            </p:nvSpPr>
            <p:spPr bwMode="auto">
              <a:xfrm>
                <a:off x="5178" y="1537"/>
                <a:ext cx="231" cy="130"/>
              </a:xfrm>
              <a:custGeom>
                <a:avLst/>
                <a:gdLst>
                  <a:gd name="T0" fmla="*/ 393 w 461"/>
                  <a:gd name="T1" fmla="*/ 3 h 262"/>
                  <a:gd name="T2" fmla="*/ 389 w 461"/>
                  <a:gd name="T3" fmla="*/ 0 h 262"/>
                  <a:gd name="T4" fmla="*/ 8 w 461"/>
                  <a:gd name="T5" fmla="*/ 23 h 262"/>
                  <a:gd name="T6" fmla="*/ 4 w 461"/>
                  <a:gd name="T7" fmla="*/ 24 h 262"/>
                  <a:gd name="T8" fmla="*/ 2 w 461"/>
                  <a:gd name="T9" fmla="*/ 27 h 262"/>
                  <a:gd name="T10" fmla="*/ 0 w 461"/>
                  <a:gd name="T11" fmla="*/ 30 h 262"/>
                  <a:gd name="T12" fmla="*/ 1 w 461"/>
                  <a:gd name="T13" fmla="*/ 33 h 262"/>
                  <a:gd name="T14" fmla="*/ 69 w 461"/>
                  <a:gd name="T15" fmla="*/ 258 h 262"/>
                  <a:gd name="T16" fmla="*/ 73 w 461"/>
                  <a:gd name="T17" fmla="*/ 262 h 262"/>
                  <a:gd name="T18" fmla="*/ 454 w 461"/>
                  <a:gd name="T19" fmla="*/ 240 h 262"/>
                  <a:gd name="T20" fmla="*/ 458 w 461"/>
                  <a:gd name="T21" fmla="*/ 237 h 262"/>
                  <a:gd name="T22" fmla="*/ 460 w 461"/>
                  <a:gd name="T23" fmla="*/ 236 h 262"/>
                  <a:gd name="T24" fmla="*/ 461 w 461"/>
                  <a:gd name="T25" fmla="*/ 233 h 262"/>
                  <a:gd name="T26" fmla="*/ 461 w 461"/>
                  <a:gd name="T27" fmla="*/ 229 h 262"/>
                  <a:gd name="T28" fmla="*/ 80 w 461"/>
                  <a:gd name="T29" fmla="*/ 246 h 262"/>
                  <a:gd name="T30" fmla="*/ 70 w 461"/>
                  <a:gd name="T31" fmla="*/ 211 h 262"/>
                  <a:gd name="T32" fmla="*/ 50 w 461"/>
                  <a:gd name="T33" fmla="*/ 144 h 262"/>
                  <a:gd name="T34" fmla="*/ 31 w 461"/>
                  <a:gd name="T35" fmla="*/ 76 h 262"/>
                  <a:gd name="T36" fmla="*/ 19 w 461"/>
                  <a:gd name="T37" fmla="*/ 38 h 262"/>
                  <a:gd name="T38" fmla="*/ 40 w 461"/>
                  <a:gd name="T39" fmla="*/ 37 h 262"/>
                  <a:gd name="T40" fmla="*/ 81 w 461"/>
                  <a:gd name="T41" fmla="*/ 35 h 262"/>
                  <a:gd name="T42" fmla="*/ 139 w 461"/>
                  <a:gd name="T43" fmla="*/ 31 h 262"/>
                  <a:gd name="T44" fmla="*/ 202 w 461"/>
                  <a:gd name="T45" fmla="*/ 27 h 262"/>
                  <a:gd name="T46" fmla="*/ 265 w 461"/>
                  <a:gd name="T47" fmla="*/ 23 h 262"/>
                  <a:gd name="T48" fmla="*/ 322 w 461"/>
                  <a:gd name="T49" fmla="*/ 20 h 262"/>
                  <a:gd name="T50" fmla="*/ 362 w 461"/>
                  <a:gd name="T51" fmla="*/ 17 h 262"/>
                  <a:gd name="T52" fmla="*/ 381 w 461"/>
                  <a:gd name="T53" fmla="*/ 16 h 262"/>
                  <a:gd name="T54" fmla="*/ 391 w 461"/>
                  <a:gd name="T55" fmla="*/ 51 h 262"/>
                  <a:gd name="T56" fmla="*/ 411 w 461"/>
                  <a:gd name="T57" fmla="*/ 118 h 262"/>
                  <a:gd name="T58" fmla="*/ 431 w 461"/>
                  <a:gd name="T59" fmla="*/ 186 h 262"/>
                  <a:gd name="T60" fmla="*/ 443 w 461"/>
                  <a:gd name="T61" fmla="*/ 224 h 262"/>
                  <a:gd name="T62" fmla="*/ 422 w 461"/>
                  <a:gd name="T63" fmla="*/ 225 h 262"/>
                  <a:gd name="T64" fmla="*/ 381 w 461"/>
                  <a:gd name="T65" fmla="*/ 227 h 262"/>
                  <a:gd name="T66" fmla="*/ 323 w 461"/>
                  <a:gd name="T67" fmla="*/ 231 h 262"/>
                  <a:gd name="T68" fmla="*/ 260 w 461"/>
                  <a:gd name="T69" fmla="*/ 234 h 262"/>
                  <a:gd name="T70" fmla="*/ 195 w 461"/>
                  <a:gd name="T71" fmla="*/ 239 h 262"/>
                  <a:gd name="T72" fmla="*/ 140 w 461"/>
                  <a:gd name="T73" fmla="*/ 242 h 262"/>
                  <a:gd name="T74" fmla="*/ 99 w 461"/>
                  <a:gd name="T75" fmla="*/ 244 h 262"/>
                  <a:gd name="T76" fmla="*/ 80 w 461"/>
                  <a:gd name="T77" fmla="*/ 2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262">
                    <a:moveTo>
                      <a:pt x="394" y="6"/>
                    </a:moveTo>
                    <a:lnTo>
                      <a:pt x="393" y="3"/>
                    </a:lnTo>
                    <a:lnTo>
                      <a:pt x="391" y="1"/>
                    </a:lnTo>
                    <a:lnTo>
                      <a:pt x="389" y="0"/>
                    </a:lnTo>
                    <a:lnTo>
                      <a:pt x="386" y="0"/>
                    </a:lnTo>
                    <a:lnTo>
                      <a:pt x="8" y="23"/>
                    </a:lnTo>
                    <a:lnTo>
                      <a:pt x="6" y="23"/>
                    </a:lnTo>
                    <a:lnTo>
                      <a:pt x="4" y="24"/>
                    </a:lnTo>
                    <a:lnTo>
                      <a:pt x="3" y="25"/>
                    </a:lnTo>
                    <a:lnTo>
                      <a:pt x="2" y="27"/>
                    </a:lnTo>
                    <a:lnTo>
                      <a:pt x="1" y="28"/>
                    </a:lnTo>
                    <a:lnTo>
                      <a:pt x="0" y="30"/>
                    </a:lnTo>
                    <a:lnTo>
                      <a:pt x="0" y="31"/>
                    </a:lnTo>
                    <a:lnTo>
                      <a:pt x="1" y="33"/>
                    </a:lnTo>
                    <a:lnTo>
                      <a:pt x="67" y="256"/>
                    </a:lnTo>
                    <a:lnTo>
                      <a:pt x="69" y="258"/>
                    </a:lnTo>
                    <a:lnTo>
                      <a:pt x="71" y="261"/>
                    </a:lnTo>
                    <a:lnTo>
                      <a:pt x="73" y="262"/>
                    </a:lnTo>
                    <a:lnTo>
                      <a:pt x="76" y="262"/>
                    </a:lnTo>
                    <a:lnTo>
                      <a:pt x="454" y="240"/>
                    </a:lnTo>
                    <a:lnTo>
                      <a:pt x="455" y="239"/>
                    </a:lnTo>
                    <a:lnTo>
                      <a:pt x="458" y="237"/>
                    </a:lnTo>
                    <a:lnTo>
                      <a:pt x="459" y="237"/>
                    </a:lnTo>
                    <a:lnTo>
                      <a:pt x="460" y="236"/>
                    </a:lnTo>
                    <a:lnTo>
                      <a:pt x="461" y="234"/>
                    </a:lnTo>
                    <a:lnTo>
                      <a:pt x="461" y="233"/>
                    </a:lnTo>
                    <a:lnTo>
                      <a:pt x="461" y="231"/>
                    </a:lnTo>
                    <a:lnTo>
                      <a:pt x="461" y="229"/>
                    </a:lnTo>
                    <a:lnTo>
                      <a:pt x="394" y="6"/>
                    </a:lnTo>
                    <a:close/>
                    <a:moveTo>
                      <a:pt x="80" y="246"/>
                    </a:moveTo>
                    <a:lnTo>
                      <a:pt x="77" y="234"/>
                    </a:lnTo>
                    <a:lnTo>
                      <a:pt x="70" y="211"/>
                    </a:lnTo>
                    <a:lnTo>
                      <a:pt x="61" y="180"/>
                    </a:lnTo>
                    <a:lnTo>
                      <a:pt x="50" y="144"/>
                    </a:lnTo>
                    <a:lnTo>
                      <a:pt x="40" y="108"/>
                    </a:lnTo>
                    <a:lnTo>
                      <a:pt x="31" y="76"/>
                    </a:lnTo>
                    <a:lnTo>
                      <a:pt x="23" y="52"/>
                    </a:lnTo>
                    <a:lnTo>
                      <a:pt x="19" y="38"/>
                    </a:lnTo>
                    <a:lnTo>
                      <a:pt x="26" y="38"/>
                    </a:lnTo>
                    <a:lnTo>
                      <a:pt x="40" y="37"/>
                    </a:lnTo>
                    <a:lnTo>
                      <a:pt x="58" y="36"/>
                    </a:lnTo>
                    <a:lnTo>
                      <a:pt x="81" y="35"/>
                    </a:lnTo>
                    <a:lnTo>
                      <a:pt x="109" y="32"/>
                    </a:lnTo>
                    <a:lnTo>
                      <a:pt x="139" y="31"/>
                    </a:lnTo>
                    <a:lnTo>
                      <a:pt x="170" y="29"/>
                    </a:lnTo>
                    <a:lnTo>
                      <a:pt x="202" y="27"/>
                    </a:lnTo>
                    <a:lnTo>
                      <a:pt x="234" y="25"/>
                    </a:lnTo>
                    <a:lnTo>
                      <a:pt x="265" y="23"/>
                    </a:lnTo>
                    <a:lnTo>
                      <a:pt x="295" y="22"/>
                    </a:lnTo>
                    <a:lnTo>
                      <a:pt x="322" y="20"/>
                    </a:lnTo>
                    <a:lnTo>
                      <a:pt x="345" y="18"/>
                    </a:lnTo>
                    <a:lnTo>
                      <a:pt x="362" y="17"/>
                    </a:lnTo>
                    <a:lnTo>
                      <a:pt x="375" y="16"/>
                    </a:lnTo>
                    <a:lnTo>
                      <a:pt x="381" y="16"/>
                    </a:lnTo>
                    <a:lnTo>
                      <a:pt x="384" y="28"/>
                    </a:lnTo>
                    <a:lnTo>
                      <a:pt x="391" y="51"/>
                    </a:lnTo>
                    <a:lnTo>
                      <a:pt x="400" y="82"/>
                    </a:lnTo>
                    <a:lnTo>
                      <a:pt x="411" y="118"/>
                    </a:lnTo>
                    <a:lnTo>
                      <a:pt x="422" y="153"/>
                    </a:lnTo>
                    <a:lnTo>
                      <a:pt x="431" y="186"/>
                    </a:lnTo>
                    <a:lnTo>
                      <a:pt x="438" y="210"/>
                    </a:lnTo>
                    <a:lnTo>
                      <a:pt x="443" y="224"/>
                    </a:lnTo>
                    <a:lnTo>
                      <a:pt x="436" y="224"/>
                    </a:lnTo>
                    <a:lnTo>
                      <a:pt x="422" y="225"/>
                    </a:lnTo>
                    <a:lnTo>
                      <a:pt x="404" y="226"/>
                    </a:lnTo>
                    <a:lnTo>
                      <a:pt x="381" y="227"/>
                    </a:lnTo>
                    <a:lnTo>
                      <a:pt x="353" y="229"/>
                    </a:lnTo>
                    <a:lnTo>
                      <a:pt x="323" y="231"/>
                    </a:lnTo>
                    <a:lnTo>
                      <a:pt x="292" y="233"/>
                    </a:lnTo>
                    <a:lnTo>
                      <a:pt x="260" y="234"/>
                    </a:lnTo>
                    <a:lnTo>
                      <a:pt x="227" y="236"/>
                    </a:lnTo>
                    <a:lnTo>
                      <a:pt x="195" y="239"/>
                    </a:lnTo>
                    <a:lnTo>
                      <a:pt x="166" y="240"/>
                    </a:lnTo>
                    <a:lnTo>
                      <a:pt x="140" y="242"/>
                    </a:lnTo>
                    <a:lnTo>
                      <a:pt x="117" y="243"/>
                    </a:lnTo>
                    <a:lnTo>
                      <a:pt x="99" y="244"/>
                    </a:lnTo>
                    <a:lnTo>
                      <a:pt x="86" y="246"/>
                    </a:lnTo>
                    <a:lnTo>
                      <a:pt x="8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8" name="Freeform 36"/>
              <p:cNvSpPr>
                <a:spLocks noEditPoints="1"/>
              </p:cNvSpPr>
              <p:nvPr/>
            </p:nvSpPr>
            <p:spPr bwMode="auto">
              <a:xfrm>
                <a:off x="5227" y="1552"/>
                <a:ext cx="137" cy="98"/>
              </a:xfrm>
              <a:custGeom>
                <a:avLst/>
                <a:gdLst>
                  <a:gd name="T0" fmla="*/ 224 w 276"/>
                  <a:gd name="T1" fmla="*/ 4 h 196"/>
                  <a:gd name="T2" fmla="*/ 220 w 276"/>
                  <a:gd name="T3" fmla="*/ 0 h 196"/>
                  <a:gd name="T4" fmla="*/ 7 w 276"/>
                  <a:gd name="T5" fmla="*/ 13 h 196"/>
                  <a:gd name="T6" fmla="*/ 4 w 276"/>
                  <a:gd name="T7" fmla="*/ 14 h 196"/>
                  <a:gd name="T8" fmla="*/ 2 w 276"/>
                  <a:gd name="T9" fmla="*/ 16 h 196"/>
                  <a:gd name="T10" fmla="*/ 0 w 276"/>
                  <a:gd name="T11" fmla="*/ 20 h 196"/>
                  <a:gd name="T12" fmla="*/ 0 w 276"/>
                  <a:gd name="T13" fmla="*/ 23 h 196"/>
                  <a:gd name="T14" fmla="*/ 52 w 276"/>
                  <a:gd name="T15" fmla="*/ 193 h 196"/>
                  <a:gd name="T16" fmla="*/ 57 w 276"/>
                  <a:gd name="T17" fmla="*/ 196 h 196"/>
                  <a:gd name="T18" fmla="*/ 269 w 276"/>
                  <a:gd name="T19" fmla="*/ 185 h 196"/>
                  <a:gd name="T20" fmla="*/ 272 w 276"/>
                  <a:gd name="T21" fmla="*/ 183 h 196"/>
                  <a:gd name="T22" fmla="*/ 274 w 276"/>
                  <a:gd name="T23" fmla="*/ 181 h 196"/>
                  <a:gd name="T24" fmla="*/ 276 w 276"/>
                  <a:gd name="T25" fmla="*/ 178 h 196"/>
                  <a:gd name="T26" fmla="*/ 276 w 276"/>
                  <a:gd name="T27" fmla="*/ 174 h 196"/>
                  <a:gd name="T28" fmla="*/ 64 w 276"/>
                  <a:gd name="T29" fmla="*/ 180 h 196"/>
                  <a:gd name="T30" fmla="*/ 57 w 276"/>
                  <a:gd name="T31" fmla="*/ 155 h 196"/>
                  <a:gd name="T32" fmla="*/ 42 w 276"/>
                  <a:gd name="T33" fmla="*/ 106 h 196"/>
                  <a:gd name="T34" fmla="*/ 28 w 276"/>
                  <a:gd name="T35" fmla="*/ 58 h 196"/>
                  <a:gd name="T36" fmla="*/ 19 w 276"/>
                  <a:gd name="T37" fmla="*/ 28 h 196"/>
                  <a:gd name="T38" fmla="*/ 32 w 276"/>
                  <a:gd name="T39" fmla="*/ 27 h 196"/>
                  <a:gd name="T40" fmla="*/ 55 w 276"/>
                  <a:gd name="T41" fmla="*/ 26 h 196"/>
                  <a:gd name="T42" fmla="*/ 84 w 276"/>
                  <a:gd name="T43" fmla="*/ 24 h 196"/>
                  <a:gd name="T44" fmla="*/ 118 w 276"/>
                  <a:gd name="T45" fmla="*/ 22 h 196"/>
                  <a:gd name="T46" fmla="*/ 150 w 276"/>
                  <a:gd name="T47" fmla="*/ 20 h 196"/>
                  <a:gd name="T48" fmla="*/ 180 w 276"/>
                  <a:gd name="T49" fmla="*/ 19 h 196"/>
                  <a:gd name="T50" fmla="*/ 202 w 276"/>
                  <a:gd name="T51" fmla="*/ 17 h 196"/>
                  <a:gd name="T52" fmla="*/ 212 w 276"/>
                  <a:gd name="T53" fmla="*/ 16 h 196"/>
                  <a:gd name="T54" fmla="*/ 219 w 276"/>
                  <a:gd name="T55" fmla="*/ 43 h 196"/>
                  <a:gd name="T56" fmla="*/ 234 w 276"/>
                  <a:gd name="T57" fmla="*/ 90 h 196"/>
                  <a:gd name="T58" fmla="*/ 249 w 276"/>
                  <a:gd name="T59" fmla="*/ 140 h 196"/>
                  <a:gd name="T60" fmla="*/ 257 w 276"/>
                  <a:gd name="T61" fmla="*/ 168 h 196"/>
                  <a:gd name="T62" fmla="*/ 244 w 276"/>
                  <a:gd name="T63" fmla="*/ 170 h 196"/>
                  <a:gd name="T64" fmla="*/ 221 w 276"/>
                  <a:gd name="T65" fmla="*/ 171 h 196"/>
                  <a:gd name="T66" fmla="*/ 192 w 276"/>
                  <a:gd name="T67" fmla="*/ 173 h 196"/>
                  <a:gd name="T68" fmla="*/ 158 w 276"/>
                  <a:gd name="T69" fmla="*/ 174 h 196"/>
                  <a:gd name="T70" fmla="*/ 126 w 276"/>
                  <a:gd name="T71" fmla="*/ 177 h 196"/>
                  <a:gd name="T72" fmla="*/ 96 w 276"/>
                  <a:gd name="T73" fmla="*/ 179 h 196"/>
                  <a:gd name="T74" fmla="*/ 74 w 276"/>
                  <a:gd name="T75" fmla="*/ 180 h 196"/>
                  <a:gd name="T76" fmla="*/ 64 w 276"/>
                  <a:gd name="T77"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196">
                    <a:moveTo>
                      <a:pt x="225" y="6"/>
                    </a:move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close/>
                    <a:moveTo>
                      <a:pt x="64" y="180"/>
                    </a:moveTo>
                    <a:lnTo>
                      <a:pt x="61" y="171"/>
                    </a:lnTo>
                    <a:lnTo>
                      <a:pt x="57" y="155"/>
                    </a:lnTo>
                    <a:lnTo>
                      <a:pt x="50" y="132"/>
                    </a:lnTo>
                    <a:lnTo>
                      <a:pt x="42" y="106"/>
                    </a:lnTo>
                    <a:lnTo>
                      <a:pt x="35" y="81"/>
                    </a:lnTo>
                    <a:lnTo>
                      <a:pt x="28" y="58"/>
                    </a:lnTo>
                    <a:lnTo>
                      <a:pt x="22" y="39"/>
                    </a:lnTo>
                    <a:lnTo>
                      <a:pt x="19" y="28"/>
                    </a:lnTo>
                    <a:lnTo>
                      <a:pt x="23" y="28"/>
                    </a:lnTo>
                    <a:lnTo>
                      <a:pt x="32" y="27"/>
                    </a:lnTo>
                    <a:lnTo>
                      <a:pt x="42" y="27"/>
                    </a:lnTo>
                    <a:lnTo>
                      <a:pt x="55" y="26"/>
                    </a:lnTo>
                    <a:lnTo>
                      <a:pt x="69" y="24"/>
                    </a:lnTo>
                    <a:lnTo>
                      <a:pt x="84" y="24"/>
                    </a:lnTo>
                    <a:lnTo>
                      <a:pt x="101" y="23"/>
                    </a:lnTo>
                    <a:lnTo>
                      <a:pt x="118" y="22"/>
                    </a:lnTo>
                    <a:lnTo>
                      <a:pt x="134" y="21"/>
                    </a:lnTo>
                    <a:lnTo>
                      <a:pt x="150" y="20"/>
                    </a:lnTo>
                    <a:lnTo>
                      <a:pt x="166" y="20"/>
                    </a:lnTo>
                    <a:lnTo>
                      <a:pt x="180" y="19"/>
                    </a:lnTo>
                    <a:lnTo>
                      <a:pt x="192" y="17"/>
                    </a:lnTo>
                    <a:lnTo>
                      <a:pt x="202" y="17"/>
                    </a:lnTo>
                    <a:lnTo>
                      <a:pt x="209" y="16"/>
                    </a:lnTo>
                    <a:lnTo>
                      <a:pt x="212" y="16"/>
                    </a:lnTo>
                    <a:lnTo>
                      <a:pt x="215" y="26"/>
                    </a:lnTo>
                    <a:lnTo>
                      <a:pt x="219" y="43"/>
                    </a:lnTo>
                    <a:lnTo>
                      <a:pt x="226" y="65"/>
                    </a:lnTo>
                    <a:lnTo>
                      <a:pt x="234" y="90"/>
                    </a:lnTo>
                    <a:lnTo>
                      <a:pt x="241" y="117"/>
                    </a:lnTo>
                    <a:lnTo>
                      <a:pt x="249" y="140"/>
                    </a:lnTo>
                    <a:lnTo>
                      <a:pt x="254" y="158"/>
                    </a:lnTo>
                    <a:lnTo>
                      <a:pt x="257" y="168"/>
                    </a:lnTo>
                    <a:lnTo>
                      <a:pt x="253" y="168"/>
                    </a:lnTo>
                    <a:lnTo>
                      <a:pt x="244" y="170"/>
                    </a:lnTo>
                    <a:lnTo>
                      <a:pt x="234" y="170"/>
                    </a:lnTo>
                    <a:lnTo>
                      <a:pt x="221" y="171"/>
                    </a:lnTo>
                    <a:lnTo>
                      <a:pt x="206" y="172"/>
                    </a:lnTo>
                    <a:lnTo>
                      <a:pt x="192" y="173"/>
                    </a:lnTo>
                    <a:lnTo>
                      <a:pt x="175" y="173"/>
                    </a:lnTo>
                    <a:lnTo>
                      <a:pt x="158" y="174"/>
                    </a:lnTo>
                    <a:lnTo>
                      <a:pt x="142" y="175"/>
                    </a:lnTo>
                    <a:lnTo>
                      <a:pt x="126" y="177"/>
                    </a:lnTo>
                    <a:lnTo>
                      <a:pt x="110" y="178"/>
                    </a:lnTo>
                    <a:lnTo>
                      <a:pt x="96" y="179"/>
                    </a:lnTo>
                    <a:lnTo>
                      <a:pt x="84" y="179"/>
                    </a:lnTo>
                    <a:lnTo>
                      <a:pt x="74" y="180"/>
                    </a:lnTo>
                    <a:lnTo>
                      <a:pt x="67" y="180"/>
                    </a:lnTo>
                    <a:lnTo>
                      <a:pt x="6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09" name="Freeform 37"/>
              <p:cNvSpPr>
                <a:spLocks noEditPoints="1"/>
              </p:cNvSpPr>
              <p:nvPr/>
            </p:nvSpPr>
            <p:spPr bwMode="auto">
              <a:xfrm>
                <a:off x="5089" y="1392"/>
                <a:ext cx="425" cy="384"/>
              </a:xfrm>
              <a:custGeom>
                <a:avLst/>
                <a:gdLst>
                  <a:gd name="T0" fmla="*/ 51 w 851"/>
                  <a:gd name="T1" fmla="*/ 248 h 767"/>
                  <a:gd name="T2" fmla="*/ 0 w 851"/>
                  <a:gd name="T3" fmla="*/ 337 h 767"/>
                  <a:gd name="T4" fmla="*/ 157 w 851"/>
                  <a:gd name="T5" fmla="*/ 756 h 767"/>
                  <a:gd name="T6" fmla="*/ 165 w 851"/>
                  <a:gd name="T7" fmla="*/ 767 h 767"/>
                  <a:gd name="T8" fmla="*/ 236 w 851"/>
                  <a:gd name="T9" fmla="*/ 751 h 767"/>
                  <a:gd name="T10" fmla="*/ 244 w 851"/>
                  <a:gd name="T11" fmla="*/ 763 h 767"/>
                  <a:gd name="T12" fmla="*/ 317 w 851"/>
                  <a:gd name="T13" fmla="*/ 747 h 767"/>
                  <a:gd name="T14" fmla="*/ 325 w 851"/>
                  <a:gd name="T15" fmla="*/ 758 h 767"/>
                  <a:gd name="T16" fmla="*/ 396 w 851"/>
                  <a:gd name="T17" fmla="*/ 742 h 767"/>
                  <a:gd name="T18" fmla="*/ 404 w 851"/>
                  <a:gd name="T19" fmla="*/ 754 h 767"/>
                  <a:gd name="T20" fmla="*/ 477 w 851"/>
                  <a:gd name="T21" fmla="*/ 739 h 767"/>
                  <a:gd name="T22" fmla="*/ 484 w 851"/>
                  <a:gd name="T23" fmla="*/ 749 h 767"/>
                  <a:gd name="T24" fmla="*/ 556 w 851"/>
                  <a:gd name="T25" fmla="*/ 734 h 767"/>
                  <a:gd name="T26" fmla="*/ 564 w 851"/>
                  <a:gd name="T27" fmla="*/ 744 h 767"/>
                  <a:gd name="T28" fmla="*/ 636 w 851"/>
                  <a:gd name="T29" fmla="*/ 729 h 767"/>
                  <a:gd name="T30" fmla="*/ 644 w 851"/>
                  <a:gd name="T31" fmla="*/ 741 h 767"/>
                  <a:gd name="T32" fmla="*/ 740 w 851"/>
                  <a:gd name="T33" fmla="*/ 674 h 767"/>
                  <a:gd name="T34" fmla="*/ 786 w 851"/>
                  <a:gd name="T35" fmla="*/ 583 h 767"/>
                  <a:gd name="T36" fmla="*/ 850 w 851"/>
                  <a:gd name="T37" fmla="*/ 9 h 767"/>
                  <a:gd name="T38" fmla="*/ 176 w 851"/>
                  <a:gd name="T39" fmla="*/ 750 h 767"/>
                  <a:gd name="T40" fmla="*/ 198 w 851"/>
                  <a:gd name="T41" fmla="*/ 743 h 767"/>
                  <a:gd name="T42" fmla="*/ 265 w 851"/>
                  <a:gd name="T43" fmla="*/ 726 h 767"/>
                  <a:gd name="T44" fmla="*/ 355 w 851"/>
                  <a:gd name="T45" fmla="*/ 741 h 767"/>
                  <a:gd name="T46" fmla="*/ 355 w 851"/>
                  <a:gd name="T47" fmla="*/ 698 h 767"/>
                  <a:gd name="T48" fmla="*/ 427 w 851"/>
                  <a:gd name="T49" fmla="*/ 736 h 767"/>
                  <a:gd name="T50" fmla="*/ 447 w 851"/>
                  <a:gd name="T51" fmla="*/ 706 h 767"/>
                  <a:gd name="T52" fmla="*/ 496 w 851"/>
                  <a:gd name="T53" fmla="*/ 733 h 767"/>
                  <a:gd name="T54" fmla="*/ 517 w 851"/>
                  <a:gd name="T55" fmla="*/ 725 h 767"/>
                  <a:gd name="T56" fmla="*/ 585 w 851"/>
                  <a:gd name="T57" fmla="*/ 707 h 767"/>
                  <a:gd name="T58" fmla="*/ 674 w 851"/>
                  <a:gd name="T59" fmla="*/ 722 h 767"/>
                  <a:gd name="T60" fmla="*/ 675 w 851"/>
                  <a:gd name="T61" fmla="*/ 680 h 767"/>
                  <a:gd name="T62" fmla="*/ 695 w 851"/>
                  <a:gd name="T63" fmla="*/ 646 h 767"/>
                  <a:gd name="T64" fmla="*/ 327 w 851"/>
                  <a:gd name="T65" fmla="*/ 667 h 767"/>
                  <a:gd name="T66" fmla="*/ 116 w 851"/>
                  <a:gd name="T67" fmla="*/ 618 h 767"/>
                  <a:gd name="T68" fmla="*/ 40 w 851"/>
                  <a:gd name="T69" fmla="*/ 322 h 767"/>
                  <a:gd name="T70" fmla="*/ 746 w 851"/>
                  <a:gd name="T71" fmla="*/ 601 h 767"/>
                  <a:gd name="T72" fmla="*/ 141 w 851"/>
                  <a:gd name="T73" fmla="*/ 518 h 767"/>
                  <a:gd name="T74" fmla="*/ 145 w 851"/>
                  <a:gd name="T75" fmla="*/ 274 h 767"/>
                  <a:gd name="T76" fmla="*/ 519 w 851"/>
                  <a:gd name="T77" fmla="*/ 252 h 767"/>
                  <a:gd name="T78" fmla="*/ 682 w 851"/>
                  <a:gd name="T79" fmla="*/ 344 h 767"/>
                  <a:gd name="T80" fmla="*/ 661 w 851"/>
                  <a:gd name="T81" fmla="*/ 583 h 767"/>
                  <a:gd name="T82" fmla="*/ 290 w 851"/>
                  <a:gd name="T83" fmla="*/ 604 h 767"/>
                  <a:gd name="T84" fmla="*/ 485 w 851"/>
                  <a:gd name="T85" fmla="*/ 132 h 767"/>
                  <a:gd name="T86" fmla="*/ 469 w 851"/>
                  <a:gd name="T87" fmla="*/ 137 h 767"/>
                  <a:gd name="T88" fmla="*/ 577 w 851"/>
                  <a:gd name="T89" fmla="*/ 120 h 767"/>
                  <a:gd name="T90" fmla="*/ 728 w 851"/>
                  <a:gd name="T91" fmla="*/ 120 h 767"/>
                  <a:gd name="T92" fmla="*/ 728 w 851"/>
                  <a:gd name="T93" fmla="*/ 384 h 767"/>
                  <a:gd name="T94" fmla="*/ 705 w 851"/>
                  <a:gd name="T95" fmla="*/ 147 h 767"/>
                  <a:gd name="T96" fmla="*/ 668 w 851"/>
                  <a:gd name="T97" fmla="*/ 212 h 767"/>
                  <a:gd name="T98" fmla="*/ 509 w 851"/>
                  <a:gd name="T99" fmla="*/ 147 h 767"/>
                  <a:gd name="T100" fmla="*/ 637 w 851"/>
                  <a:gd name="T101" fmla="*/ 147 h 767"/>
                  <a:gd name="T102" fmla="*/ 809 w 851"/>
                  <a:gd name="T103" fmla="*/ 468 h 767"/>
                  <a:gd name="T104" fmla="*/ 754 w 851"/>
                  <a:gd name="T105" fmla="*/ 475 h 767"/>
                  <a:gd name="T106" fmla="*/ 747 w 851"/>
                  <a:gd name="T107" fmla="*/ 108 h 767"/>
                  <a:gd name="T108" fmla="*/ 453 w 851"/>
                  <a:gd name="T109" fmla="*/ 111 h 767"/>
                  <a:gd name="T110" fmla="*/ 408 w 851"/>
                  <a:gd name="T111" fmla="*/ 31 h 767"/>
                  <a:gd name="T112" fmla="*/ 676 w 851"/>
                  <a:gd name="T113" fmla="*/ 31 h 767"/>
                  <a:gd name="T114" fmla="*/ 819 w 851"/>
                  <a:gd name="T115" fmla="*/ 24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1" h="767">
                    <a:moveTo>
                      <a:pt x="835" y="0"/>
                    </a:moveTo>
                    <a:lnTo>
                      <a:pt x="366" y="0"/>
                    </a:lnTo>
                    <a:lnTo>
                      <a:pt x="360" y="1"/>
                    </a:lnTo>
                    <a:lnTo>
                      <a:pt x="355" y="4"/>
                    </a:lnTo>
                    <a:lnTo>
                      <a:pt x="351" y="9"/>
                    </a:lnTo>
                    <a:lnTo>
                      <a:pt x="350" y="16"/>
                    </a:lnTo>
                    <a:lnTo>
                      <a:pt x="350" y="230"/>
                    </a:lnTo>
                    <a:lnTo>
                      <a:pt x="51" y="248"/>
                    </a:lnTo>
                    <a:lnTo>
                      <a:pt x="46" y="249"/>
                    </a:lnTo>
                    <a:lnTo>
                      <a:pt x="43" y="250"/>
                    </a:lnTo>
                    <a:lnTo>
                      <a:pt x="39" y="253"/>
                    </a:lnTo>
                    <a:lnTo>
                      <a:pt x="37" y="257"/>
                    </a:lnTo>
                    <a:lnTo>
                      <a:pt x="1" y="328"/>
                    </a:lnTo>
                    <a:lnTo>
                      <a:pt x="0" y="331"/>
                    </a:lnTo>
                    <a:lnTo>
                      <a:pt x="0" y="334"/>
                    </a:lnTo>
                    <a:lnTo>
                      <a:pt x="0" y="337"/>
                    </a:lnTo>
                    <a:lnTo>
                      <a:pt x="0" y="340"/>
                    </a:lnTo>
                    <a:lnTo>
                      <a:pt x="108" y="701"/>
                    </a:lnTo>
                    <a:lnTo>
                      <a:pt x="111" y="705"/>
                    </a:lnTo>
                    <a:lnTo>
                      <a:pt x="115" y="709"/>
                    </a:lnTo>
                    <a:lnTo>
                      <a:pt x="120" y="711"/>
                    </a:lnTo>
                    <a:lnTo>
                      <a:pt x="124" y="712"/>
                    </a:lnTo>
                    <a:lnTo>
                      <a:pt x="177" y="709"/>
                    </a:lnTo>
                    <a:lnTo>
                      <a:pt x="157" y="756"/>
                    </a:lnTo>
                    <a:lnTo>
                      <a:pt x="156" y="758"/>
                    </a:lnTo>
                    <a:lnTo>
                      <a:pt x="156" y="759"/>
                    </a:lnTo>
                    <a:lnTo>
                      <a:pt x="157" y="762"/>
                    </a:lnTo>
                    <a:lnTo>
                      <a:pt x="158" y="764"/>
                    </a:lnTo>
                    <a:lnTo>
                      <a:pt x="159" y="765"/>
                    </a:lnTo>
                    <a:lnTo>
                      <a:pt x="160" y="766"/>
                    </a:lnTo>
                    <a:lnTo>
                      <a:pt x="162" y="767"/>
                    </a:lnTo>
                    <a:lnTo>
                      <a:pt x="165" y="767"/>
                    </a:lnTo>
                    <a:lnTo>
                      <a:pt x="200" y="765"/>
                    </a:lnTo>
                    <a:lnTo>
                      <a:pt x="203" y="765"/>
                    </a:lnTo>
                    <a:lnTo>
                      <a:pt x="205" y="764"/>
                    </a:lnTo>
                    <a:lnTo>
                      <a:pt x="206" y="762"/>
                    </a:lnTo>
                    <a:lnTo>
                      <a:pt x="207" y="761"/>
                    </a:lnTo>
                    <a:lnTo>
                      <a:pt x="230" y="705"/>
                    </a:lnTo>
                    <a:lnTo>
                      <a:pt x="257" y="704"/>
                    </a:lnTo>
                    <a:lnTo>
                      <a:pt x="236" y="751"/>
                    </a:lnTo>
                    <a:lnTo>
                      <a:pt x="236" y="754"/>
                    </a:lnTo>
                    <a:lnTo>
                      <a:pt x="236" y="755"/>
                    </a:lnTo>
                    <a:lnTo>
                      <a:pt x="236" y="757"/>
                    </a:lnTo>
                    <a:lnTo>
                      <a:pt x="237" y="759"/>
                    </a:lnTo>
                    <a:lnTo>
                      <a:pt x="238" y="761"/>
                    </a:lnTo>
                    <a:lnTo>
                      <a:pt x="241" y="762"/>
                    </a:lnTo>
                    <a:lnTo>
                      <a:pt x="242" y="763"/>
                    </a:lnTo>
                    <a:lnTo>
                      <a:pt x="244" y="763"/>
                    </a:lnTo>
                    <a:lnTo>
                      <a:pt x="280" y="761"/>
                    </a:lnTo>
                    <a:lnTo>
                      <a:pt x="282" y="761"/>
                    </a:lnTo>
                    <a:lnTo>
                      <a:pt x="284" y="759"/>
                    </a:lnTo>
                    <a:lnTo>
                      <a:pt x="286" y="757"/>
                    </a:lnTo>
                    <a:lnTo>
                      <a:pt x="287" y="756"/>
                    </a:lnTo>
                    <a:lnTo>
                      <a:pt x="311" y="701"/>
                    </a:lnTo>
                    <a:lnTo>
                      <a:pt x="337" y="699"/>
                    </a:lnTo>
                    <a:lnTo>
                      <a:pt x="317" y="747"/>
                    </a:lnTo>
                    <a:lnTo>
                      <a:pt x="316" y="749"/>
                    </a:lnTo>
                    <a:lnTo>
                      <a:pt x="316" y="750"/>
                    </a:lnTo>
                    <a:lnTo>
                      <a:pt x="316" y="752"/>
                    </a:lnTo>
                    <a:lnTo>
                      <a:pt x="317" y="755"/>
                    </a:lnTo>
                    <a:lnTo>
                      <a:pt x="319" y="756"/>
                    </a:lnTo>
                    <a:lnTo>
                      <a:pt x="320" y="757"/>
                    </a:lnTo>
                    <a:lnTo>
                      <a:pt x="322" y="758"/>
                    </a:lnTo>
                    <a:lnTo>
                      <a:pt x="325" y="758"/>
                    </a:lnTo>
                    <a:lnTo>
                      <a:pt x="360" y="756"/>
                    </a:lnTo>
                    <a:lnTo>
                      <a:pt x="363" y="756"/>
                    </a:lnTo>
                    <a:lnTo>
                      <a:pt x="364" y="755"/>
                    </a:lnTo>
                    <a:lnTo>
                      <a:pt x="366" y="752"/>
                    </a:lnTo>
                    <a:lnTo>
                      <a:pt x="367" y="751"/>
                    </a:lnTo>
                    <a:lnTo>
                      <a:pt x="390" y="696"/>
                    </a:lnTo>
                    <a:lnTo>
                      <a:pt x="417" y="695"/>
                    </a:lnTo>
                    <a:lnTo>
                      <a:pt x="396" y="742"/>
                    </a:lnTo>
                    <a:lnTo>
                      <a:pt x="395" y="744"/>
                    </a:lnTo>
                    <a:lnTo>
                      <a:pt x="395" y="747"/>
                    </a:lnTo>
                    <a:lnTo>
                      <a:pt x="396" y="748"/>
                    </a:lnTo>
                    <a:lnTo>
                      <a:pt x="397" y="750"/>
                    </a:lnTo>
                    <a:lnTo>
                      <a:pt x="398" y="751"/>
                    </a:lnTo>
                    <a:lnTo>
                      <a:pt x="401" y="752"/>
                    </a:lnTo>
                    <a:lnTo>
                      <a:pt x="402" y="754"/>
                    </a:lnTo>
                    <a:lnTo>
                      <a:pt x="404" y="754"/>
                    </a:lnTo>
                    <a:lnTo>
                      <a:pt x="440" y="751"/>
                    </a:lnTo>
                    <a:lnTo>
                      <a:pt x="442" y="751"/>
                    </a:lnTo>
                    <a:lnTo>
                      <a:pt x="444" y="750"/>
                    </a:lnTo>
                    <a:lnTo>
                      <a:pt x="446" y="749"/>
                    </a:lnTo>
                    <a:lnTo>
                      <a:pt x="447" y="747"/>
                    </a:lnTo>
                    <a:lnTo>
                      <a:pt x="471" y="691"/>
                    </a:lnTo>
                    <a:lnTo>
                      <a:pt x="497" y="690"/>
                    </a:lnTo>
                    <a:lnTo>
                      <a:pt x="477" y="739"/>
                    </a:lnTo>
                    <a:lnTo>
                      <a:pt x="476" y="740"/>
                    </a:lnTo>
                    <a:lnTo>
                      <a:pt x="476" y="742"/>
                    </a:lnTo>
                    <a:lnTo>
                      <a:pt x="476" y="743"/>
                    </a:lnTo>
                    <a:lnTo>
                      <a:pt x="477" y="746"/>
                    </a:lnTo>
                    <a:lnTo>
                      <a:pt x="479" y="747"/>
                    </a:lnTo>
                    <a:lnTo>
                      <a:pt x="480" y="748"/>
                    </a:lnTo>
                    <a:lnTo>
                      <a:pt x="482" y="749"/>
                    </a:lnTo>
                    <a:lnTo>
                      <a:pt x="484" y="749"/>
                    </a:lnTo>
                    <a:lnTo>
                      <a:pt x="520" y="748"/>
                    </a:lnTo>
                    <a:lnTo>
                      <a:pt x="522" y="747"/>
                    </a:lnTo>
                    <a:lnTo>
                      <a:pt x="524" y="746"/>
                    </a:lnTo>
                    <a:lnTo>
                      <a:pt x="525" y="744"/>
                    </a:lnTo>
                    <a:lnTo>
                      <a:pt x="526" y="742"/>
                    </a:lnTo>
                    <a:lnTo>
                      <a:pt x="550" y="687"/>
                    </a:lnTo>
                    <a:lnTo>
                      <a:pt x="577" y="686"/>
                    </a:lnTo>
                    <a:lnTo>
                      <a:pt x="556" y="734"/>
                    </a:lnTo>
                    <a:lnTo>
                      <a:pt x="555" y="736"/>
                    </a:lnTo>
                    <a:lnTo>
                      <a:pt x="555" y="737"/>
                    </a:lnTo>
                    <a:lnTo>
                      <a:pt x="556" y="740"/>
                    </a:lnTo>
                    <a:lnTo>
                      <a:pt x="557" y="742"/>
                    </a:lnTo>
                    <a:lnTo>
                      <a:pt x="558" y="743"/>
                    </a:lnTo>
                    <a:lnTo>
                      <a:pt x="560" y="744"/>
                    </a:lnTo>
                    <a:lnTo>
                      <a:pt x="562" y="744"/>
                    </a:lnTo>
                    <a:lnTo>
                      <a:pt x="564" y="744"/>
                    </a:lnTo>
                    <a:lnTo>
                      <a:pt x="600" y="743"/>
                    </a:lnTo>
                    <a:lnTo>
                      <a:pt x="602" y="743"/>
                    </a:lnTo>
                    <a:lnTo>
                      <a:pt x="604" y="742"/>
                    </a:lnTo>
                    <a:lnTo>
                      <a:pt x="606" y="740"/>
                    </a:lnTo>
                    <a:lnTo>
                      <a:pt x="607" y="739"/>
                    </a:lnTo>
                    <a:lnTo>
                      <a:pt x="631" y="682"/>
                    </a:lnTo>
                    <a:lnTo>
                      <a:pt x="657" y="681"/>
                    </a:lnTo>
                    <a:lnTo>
                      <a:pt x="636" y="729"/>
                    </a:lnTo>
                    <a:lnTo>
                      <a:pt x="636" y="732"/>
                    </a:lnTo>
                    <a:lnTo>
                      <a:pt x="636" y="733"/>
                    </a:lnTo>
                    <a:lnTo>
                      <a:pt x="636" y="735"/>
                    </a:lnTo>
                    <a:lnTo>
                      <a:pt x="637" y="737"/>
                    </a:lnTo>
                    <a:lnTo>
                      <a:pt x="638" y="739"/>
                    </a:lnTo>
                    <a:lnTo>
                      <a:pt x="640" y="740"/>
                    </a:lnTo>
                    <a:lnTo>
                      <a:pt x="641" y="741"/>
                    </a:lnTo>
                    <a:lnTo>
                      <a:pt x="644" y="741"/>
                    </a:lnTo>
                    <a:lnTo>
                      <a:pt x="679" y="739"/>
                    </a:lnTo>
                    <a:lnTo>
                      <a:pt x="682" y="739"/>
                    </a:lnTo>
                    <a:lnTo>
                      <a:pt x="684" y="737"/>
                    </a:lnTo>
                    <a:lnTo>
                      <a:pt x="685" y="735"/>
                    </a:lnTo>
                    <a:lnTo>
                      <a:pt x="686" y="734"/>
                    </a:lnTo>
                    <a:lnTo>
                      <a:pt x="710" y="678"/>
                    </a:lnTo>
                    <a:lnTo>
                      <a:pt x="736" y="675"/>
                    </a:lnTo>
                    <a:lnTo>
                      <a:pt x="740" y="674"/>
                    </a:lnTo>
                    <a:lnTo>
                      <a:pt x="744" y="673"/>
                    </a:lnTo>
                    <a:lnTo>
                      <a:pt x="747" y="671"/>
                    </a:lnTo>
                    <a:lnTo>
                      <a:pt x="750" y="667"/>
                    </a:lnTo>
                    <a:lnTo>
                      <a:pt x="785" y="595"/>
                    </a:lnTo>
                    <a:lnTo>
                      <a:pt x="786" y="592"/>
                    </a:lnTo>
                    <a:lnTo>
                      <a:pt x="788" y="589"/>
                    </a:lnTo>
                    <a:lnTo>
                      <a:pt x="788" y="586"/>
                    </a:lnTo>
                    <a:lnTo>
                      <a:pt x="786" y="583"/>
                    </a:lnTo>
                    <a:lnTo>
                      <a:pt x="761" y="500"/>
                    </a:lnTo>
                    <a:lnTo>
                      <a:pt x="835" y="500"/>
                    </a:lnTo>
                    <a:lnTo>
                      <a:pt x="840" y="499"/>
                    </a:lnTo>
                    <a:lnTo>
                      <a:pt x="846" y="495"/>
                    </a:lnTo>
                    <a:lnTo>
                      <a:pt x="850" y="490"/>
                    </a:lnTo>
                    <a:lnTo>
                      <a:pt x="851" y="484"/>
                    </a:lnTo>
                    <a:lnTo>
                      <a:pt x="851" y="16"/>
                    </a:lnTo>
                    <a:lnTo>
                      <a:pt x="850" y="9"/>
                    </a:lnTo>
                    <a:lnTo>
                      <a:pt x="846" y="4"/>
                    </a:lnTo>
                    <a:lnTo>
                      <a:pt x="840" y="1"/>
                    </a:lnTo>
                    <a:lnTo>
                      <a:pt x="835" y="0"/>
                    </a:lnTo>
                    <a:close/>
                    <a:moveTo>
                      <a:pt x="195" y="749"/>
                    </a:moveTo>
                    <a:lnTo>
                      <a:pt x="191" y="749"/>
                    </a:lnTo>
                    <a:lnTo>
                      <a:pt x="187" y="749"/>
                    </a:lnTo>
                    <a:lnTo>
                      <a:pt x="182" y="750"/>
                    </a:lnTo>
                    <a:lnTo>
                      <a:pt x="176" y="750"/>
                    </a:lnTo>
                    <a:lnTo>
                      <a:pt x="180" y="741"/>
                    </a:lnTo>
                    <a:lnTo>
                      <a:pt x="185" y="731"/>
                    </a:lnTo>
                    <a:lnTo>
                      <a:pt x="190" y="719"/>
                    </a:lnTo>
                    <a:lnTo>
                      <a:pt x="195" y="707"/>
                    </a:lnTo>
                    <a:lnTo>
                      <a:pt x="213" y="706"/>
                    </a:lnTo>
                    <a:lnTo>
                      <a:pt x="207" y="720"/>
                    </a:lnTo>
                    <a:lnTo>
                      <a:pt x="203" y="733"/>
                    </a:lnTo>
                    <a:lnTo>
                      <a:pt x="198" y="743"/>
                    </a:lnTo>
                    <a:lnTo>
                      <a:pt x="195" y="749"/>
                    </a:lnTo>
                    <a:close/>
                    <a:moveTo>
                      <a:pt x="274" y="744"/>
                    </a:moveTo>
                    <a:lnTo>
                      <a:pt x="271" y="746"/>
                    </a:lnTo>
                    <a:lnTo>
                      <a:pt x="267" y="746"/>
                    </a:lnTo>
                    <a:lnTo>
                      <a:pt x="263" y="746"/>
                    </a:lnTo>
                    <a:lnTo>
                      <a:pt x="257" y="746"/>
                    </a:lnTo>
                    <a:lnTo>
                      <a:pt x="260" y="736"/>
                    </a:lnTo>
                    <a:lnTo>
                      <a:pt x="265" y="726"/>
                    </a:lnTo>
                    <a:lnTo>
                      <a:pt x="271" y="714"/>
                    </a:lnTo>
                    <a:lnTo>
                      <a:pt x="275" y="703"/>
                    </a:lnTo>
                    <a:lnTo>
                      <a:pt x="293" y="702"/>
                    </a:lnTo>
                    <a:lnTo>
                      <a:pt x="287" y="716"/>
                    </a:lnTo>
                    <a:lnTo>
                      <a:pt x="282" y="728"/>
                    </a:lnTo>
                    <a:lnTo>
                      <a:pt x="278" y="739"/>
                    </a:lnTo>
                    <a:lnTo>
                      <a:pt x="274" y="744"/>
                    </a:lnTo>
                    <a:close/>
                    <a:moveTo>
                      <a:pt x="355" y="741"/>
                    </a:moveTo>
                    <a:lnTo>
                      <a:pt x="351" y="741"/>
                    </a:lnTo>
                    <a:lnTo>
                      <a:pt x="347" y="741"/>
                    </a:lnTo>
                    <a:lnTo>
                      <a:pt x="342" y="741"/>
                    </a:lnTo>
                    <a:lnTo>
                      <a:pt x="336" y="741"/>
                    </a:lnTo>
                    <a:lnTo>
                      <a:pt x="340" y="732"/>
                    </a:lnTo>
                    <a:lnTo>
                      <a:pt x="345" y="721"/>
                    </a:lnTo>
                    <a:lnTo>
                      <a:pt x="350" y="710"/>
                    </a:lnTo>
                    <a:lnTo>
                      <a:pt x="355" y="698"/>
                    </a:lnTo>
                    <a:lnTo>
                      <a:pt x="373" y="697"/>
                    </a:lnTo>
                    <a:lnTo>
                      <a:pt x="367" y="711"/>
                    </a:lnTo>
                    <a:lnTo>
                      <a:pt x="363" y="724"/>
                    </a:lnTo>
                    <a:lnTo>
                      <a:pt x="358" y="734"/>
                    </a:lnTo>
                    <a:lnTo>
                      <a:pt x="355" y="741"/>
                    </a:lnTo>
                    <a:close/>
                    <a:moveTo>
                      <a:pt x="434" y="736"/>
                    </a:moveTo>
                    <a:lnTo>
                      <a:pt x="431" y="736"/>
                    </a:lnTo>
                    <a:lnTo>
                      <a:pt x="427" y="736"/>
                    </a:lnTo>
                    <a:lnTo>
                      <a:pt x="421" y="736"/>
                    </a:lnTo>
                    <a:lnTo>
                      <a:pt x="416" y="737"/>
                    </a:lnTo>
                    <a:lnTo>
                      <a:pt x="420" y="728"/>
                    </a:lnTo>
                    <a:lnTo>
                      <a:pt x="425" y="717"/>
                    </a:lnTo>
                    <a:lnTo>
                      <a:pt x="431" y="705"/>
                    </a:lnTo>
                    <a:lnTo>
                      <a:pt x="435" y="694"/>
                    </a:lnTo>
                    <a:lnTo>
                      <a:pt x="453" y="692"/>
                    </a:lnTo>
                    <a:lnTo>
                      <a:pt x="447" y="706"/>
                    </a:lnTo>
                    <a:lnTo>
                      <a:pt x="442" y="719"/>
                    </a:lnTo>
                    <a:lnTo>
                      <a:pt x="438" y="729"/>
                    </a:lnTo>
                    <a:lnTo>
                      <a:pt x="434" y="736"/>
                    </a:lnTo>
                    <a:close/>
                    <a:moveTo>
                      <a:pt x="514" y="732"/>
                    </a:moveTo>
                    <a:lnTo>
                      <a:pt x="510" y="732"/>
                    </a:lnTo>
                    <a:lnTo>
                      <a:pt x="507" y="732"/>
                    </a:lnTo>
                    <a:lnTo>
                      <a:pt x="502" y="732"/>
                    </a:lnTo>
                    <a:lnTo>
                      <a:pt x="496" y="733"/>
                    </a:lnTo>
                    <a:lnTo>
                      <a:pt x="500" y="724"/>
                    </a:lnTo>
                    <a:lnTo>
                      <a:pt x="505" y="712"/>
                    </a:lnTo>
                    <a:lnTo>
                      <a:pt x="510" y="701"/>
                    </a:lnTo>
                    <a:lnTo>
                      <a:pt x="515" y="689"/>
                    </a:lnTo>
                    <a:lnTo>
                      <a:pt x="533" y="688"/>
                    </a:lnTo>
                    <a:lnTo>
                      <a:pt x="527" y="702"/>
                    </a:lnTo>
                    <a:lnTo>
                      <a:pt x="522" y="714"/>
                    </a:lnTo>
                    <a:lnTo>
                      <a:pt x="517" y="725"/>
                    </a:lnTo>
                    <a:lnTo>
                      <a:pt x="514" y="732"/>
                    </a:lnTo>
                    <a:close/>
                    <a:moveTo>
                      <a:pt x="594" y="727"/>
                    </a:moveTo>
                    <a:lnTo>
                      <a:pt x="591" y="727"/>
                    </a:lnTo>
                    <a:lnTo>
                      <a:pt x="586" y="727"/>
                    </a:lnTo>
                    <a:lnTo>
                      <a:pt x="581" y="728"/>
                    </a:lnTo>
                    <a:lnTo>
                      <a:pt x="576" y="728"/>
                    </a:lnTo>
                    <a:lnTo>
                      <a:pt x="580" y="719"/>
                    </a:lnTo>
                    <a:lnTo>
                      <a:pt x="585" y="707"/>
                    </a:lnTo>
                    <a:lnTo>
                      <a:pt x="591" y="696"/>
                    </a:lnTo>
                    <a:lnTo>
                      <a:pt x="595" y="684"/>
                    </a:lnTo>
                    <a:lnTo>
                      <a:pt x="613" y="683"/>
                    </a:lnTo>
                    <a:lnTo>
                      <a:pt x="607" y="697"/>
                    </a:lnTo>
                    <a:lnTo>
                      <a:pt x="602" y="710"/>
                    </a:lnTo>
                    <a:lnTo>
                      <a:pt x="598" y="720"/>
                    </a:lnTo>
                    <a:lnTo>
                      <a:pt x="594" y="727"/>
                    </a:lnTo>
                    <a:close/>
                    <a:moveTo>
                      <a:pt x="674" y="722"/>
                    </a:moveTo>
                    <a:lnTo>
                      <a:pt x="670" y="724"/>
                    </a:lnTo>
                    <a:lnTo>
                      <a:pt x="667" y="724"/>
                    </a:lnTo>
                    <a:lnTo>
                      <a:pt x="662" y="724"/>
                    </a:lnTo>
                    <a:lnTo>
                      <a:pt x="656" y="724"/>
                    </a:lnTo>
                    <a:lnTo>
                      <a:pt x="660" y="714"/>
                    </a:lnTo>
                    <a:lnTo>
                      <a:pt x="666" y="703"/>
                    </a:lnTo>
                    <a:lnTo>
                      <a:pt x="670" y="690"/>
                    </a:lnTo>
                    <a:lnTo>
                      <a:pt x="675" y="680"/>
                    </a:lnTo>
                    <a:lnTo>
                      <a:pt x="693" y="679"/>
                    </a:lnTo>
                    <a:lnTo>
                      <a:pt x="687" y="691"/>
                    </a:lnTo>
                    <a:lnTo>
                      <a:pt x="682" y="705"/>
                    </a:lnTo>
                    <a:lnTo>
                      <a:pt x="677" y="716"/>
                    </a:lnTo>
                    <a:lnTo>
                      <a:pt x="674" y="722"/>
                    </a:lnTo>
                    <a:close/>
                    <a:moveTo>
                      <a:pt x="725" y="644"/>
                    </a:moveTo>
                    <a:lnTo>
                      <a:pt x="716" y="644"/>
                    </a:lnTo>
                    <a:lnTo>
                      <a:pt x="695" y="646"/>
                    </a:lnTo>
                    <a:lnTo>
                      <a:pt x="667" y="648"/>
                    </a:lnTo>
                    <a:lnTo>
                      <a:pt x="629" y="650"/>
                    </a:lnTo>
                    <a:lnTo>
                      <a:pt x="585" y="652"/>
                    </a:lnTo>
                    <a:lnTo>
                      <a:pt x="537" y="656"/>
                    </a:lnTo>
                    <a:lnTo>
                      <a:pt x="485" y="658"/>
                    </a:lnTo>
                    <a:lnTo>
                      <a:pt x="432" y="661"/>
                    </a:lnTo>
                    <a:lnTo>
                      <a:pt x="379" y="665"/>
                    </a:lnTo>
                    <a:lnTo>
                      <a:pt x="327" y="667"/>
                    </a:lnTo>
                    <a:lnTo>
                      <a:pt x="279" y="671"/>
                    </a:lnTo>
                    <a:lnTo>
                      <a:pt x="235" y="673"/>
                    </a:lnTo>
                    <a:lnTo>
                      <a:pt x="197" y="675"/>
                    </a:lnTo>
                    <a:lnTo>
                      <a:pt x="166" y="676"/>
                    </a:lnTo>
                    <a:lnTo>
                      <a:pt x="145" y="679"/>
                    </a:lnTo>
                    <a:lnTo>
                      <a:pt x="135" y="679"/>
                    </a:lnTo>
                    <a:lnTo>
                      <a:pt x="129" y="658"/>
                    </a:lnTo>
                    <a:lnTo>
                      <a:pt x="116" y="618"/>
                    </a:lnTo>
                    <a:lnTo>
                      <a:pt x="100" y="565"/>
                    </a:lnTo>
                    <a:lnTo>
                      <a:pt x="83" y="505"/>
                    </a:lnTo>
                    <a:lnTo>
                      <a:pt x="65" y="445"/>
                    </a:lnTo>
                    <a:lnTo>
                      <a:pt x="48" y="393"/>
                    </a:lnTo>
                    <a:lnTo>
                      <a:pt x="37" y="355"/>
                    </a:lnTo>
                    <a:lnTo>
                      <a:pt x="32" y="337"/>
                    </a:lnTo>
                    <a:lnTo>
                      <a:pt x="36" y="332"/>
                    </a:lnTo>
                    <a:lnTo>
                      <a:pt x="40" y="322"/>
                    </a:lnTo>
                    <a:lnTo>
                      <a:pt x="45" y="312"/>
                    </a:lnTo>
                    <a:lnTo>
                      <a:pt x="51" y="302"/>
                    </a:lnTo>
                    <a:lnTo>
                      <a:pt x="149" y="627"/>
                    </a:lnTo>
                    <a:lnTo>
                      <a:pt x="150" y="630"/>
                    </a:lnTo>
                    <a:lnTo>
                      <a:pt x="153" y="634"/>
                    </a:lnTo>
                    <a:lnTo>
                      <a:pt x="156" y="635"/>
                    </a:lnTo>
                    <a:lnTo>
                      <a:pt x="160" y="636"/>
                    </a:lnTo>
                    <a:lnTo>
                      <a:pt x="746" y="601"/>
                    </a:lnTo>
                    <a:lnTo>
                      <a:pt x="740" y="613"/>
                    </a:lnTo>
                    <a:lnTo>
                      <a:pt x="735" y="626"/>
                    </a:lnTo>
                    <a:lnTo>
                      <a:pt x="729" y="636"/>
                    </a:lnTo>
                    <a:lnTo>
                      <a:pt x="725" y="644"/>
                    </a:lnTo>
                    <a:close/>
                    <a:moveTo>
                      <a:pt x="168" y="611"/>
                    </a:moveTo>
                    <a:lnTo>
                      <a:pt x="164" y="596"/>
                    </a:lnTo>
                    <a:lnTo>
                      <a:pt x="153" y="563"/>
                    </a:lnTo>
                    <a:lnTo>
                      <a:pt x="141" y="518"/>
                    </a:lnTo>
                    <a:lnTo>
                      <a:pt x="124" y="465"/>
                    </a:lnTo>
                    <a:lnTo>
                      <a:pt x="108" y="411"/>
                    </a:lnTo>
                    <a:lnTo>
                      <a:pt x="92" y="358"/>
                    </a:lnTo>
                    <a:lnTo>
                      <a:pt x="80" y="312"/>
                    </a:lnTo>
                    <a:lnTo>
                      <a:pt x="69" y="279"/>
                    </a:lnTo>
                    <a:lnTo>
                      <a:pt x="86" y="277"/>
                    </a:lnTo>
                    <a:lnTo>
                      <a:pt x="112" y="276"/>
                    </a:lnTo>
                    <a:lnTo>
                      <a:pt x="145" y="274"/>
                    </a:lnTo>
                    <a:lnTo>
                      <a:pt x="184" y="272"/>
                    </a:lnTo>
                    <a:lnTo>
                      <a:pt x="229" y="269"/>
                    </a:lnTo>
                    <a:lnTo>
                      <a:pt x="276" y="266"/>
                    </a:lnTo>
                    <a:lnTo>
                      <a:pt x="326" y="264"/>
                    </a:lnTo>
                    <a:lnTo>
                      <a:pt x="377" y="260"/>
                    </a:lnTo>
                    <a:lnTo>
                      <a:pt x="426" y="258"/>
                    </a:lnTo>
                    <a:lnTo>
                      <a:pt x="474" y="254"/>
                    </a:lnTo>
                    <a:lnTo>
                      <a:pt x="519" y="252"/>
                    </a:lnTo>
                    <a:lnTo>
                      <a:pt x="561" y="250"/>
                    </a:lnTo>
                    <a:lnTo>
                      <a:pt x="595" y="248"/>
                    </a:lnTo>
                    <a:lnTo>
                      <a:pt x="623" y="245"/>
                    </a:lnTo>
                    <a:lnTo>
                      <a:pt x="642" y="244"/>
                    </a:lnTo>
                    <a:lnTo>
                      <a:pt x="652" y="244"/>
                    </a:lnTo>
                    <a:lnTo>
                      <a:pt x="657" y="263"/>
                    </a:lnTo>
                    <a:lnTo>
                      <a:pt x="668" y="297"/>
                    </a:lnTo>
                    <a:lnTo>
                      <a:pt x="682" y="344"/>
                    </a:lnTo>
                    <a:lnTo>
                      <a:pt x="698" y="399"/>
                    </a:lnTo>
                    <a:lnTo>
                      <a:pt x="714" y="454"/>
                    </a:lnTo>
                    <a:lnTo>
                      <a:pt x="730" y="506"/>
                    </a:lnTo>
                    <a:lnTo>
                      <a:pt x="743" y="548"/>
                    </a:lnTo>
                    <a:lnTo>
                      <a:pt x="751" y="577"/>
                    </a:lnTo>
                    <a:lnTo>
                      <a:pt x="728" y="578"/>
                    </a:lnTo>
                    <a:lnTo>
                      <a:pt x="698" y="581"/>
                    </a:lnTo>
                    <a:lnTo>
                      <a:pt x="661" y="583"/>
                    </a:lnTo>
                    <a:lnTo>
                      <a:pt x="619" y="585"/>
                    </a:lnTo>
                    <a:lnTo>
                      <a:pt x="575" y="588"/>
                    </a:lnTo>
                    <a:lnTo>
                      <a:pt x="526" y="590"/>
                    </a:lnTo>
                    <a:lnTo>
                      <a:pt x="478" y="593"/>
                    </a:lnTo>
                    <a:lnTo>
                      <a:pt x="428" y="596"/>
                    </a:lnTo>
                    <a:lnTo>
                      <a:pt x="380" y="599"/>
                    </a:lnTo>
                    <a:lnTo>
                      <a:pt x="333" y="601"/>
                    </a:lnTo>
                    <a:lnTo>
                      <a:pt x="290" y="604"/>
                    </a:lnTo>
                    <a:lnTo>
                      <a:pt x="252" y="606"/>
                    </a:lnTo>
                    <a:lnTo>
                      <a:pt x="219" y="608"/>
                    </a:lnTo>
                    <a:lnTo>
                      <a:pt x="194" y="609"/>
                    </a:lnTo>
                    <a:lnTo>
                      <a:pt x="176" y="611"/>
                    </a:lnTo>
                    <a:lnTo>
                      <a:pt x="168" y="611"/>
                    </a:lnTo>
                    <a:close/>
                    <a:moveTo>
                      <a:pt x="713" y="131"/>
                    </a:moveTo>
                    <a:lnTo>
                      <a:pt x="488" y="131"/>
                    </a:lnTo>
                    <a:lnTo>
                      <a:pt x="485" y="132"/>
                    </a:lnTo>
                    <a:lnTo>
                      <a:pt x="482" y="133"/>
                    </a:lnTo>
                    <a:lnTo>
                      <a:pt x="481" y="136"/>
                    </a:lnTo>
                    <a:lnTo>
                      <a:pt x="480" y="139"/>
                    </a:lnTo>
                    <a:lnTo>
                      <a:pt x="480" y="222"/>
                    </a:lnTo>
                    <a:lnTo>
                      <a:pt x="469" y="223"/>
                    </a:lnTo>
                    <a:lnTo>
                      <a:pt x="469" y="197"/>
                    </a:lnTo>
                    <a:lnTo>
                      <a:pt x="469" y="166"/>
                    </a:lnTo>
                    <a:lnTo>
                      <a:pt x="469" y="137"/>
                    </a:lnTo>
                    <a:lnTo>
                      <a:pt x="469" y="120"/>
                    </a:lnTo>
                    <a:lnTo>
                      <a:pt x="473" y="120"/>
                    </a:lnTo>
                    <a:lnTo>
                      <a:pt x="484" y="120"/>
                    </a:lnTo>
                    <a:lnTo>
                      <a:pt x="497" y="120"/>
                    </a:lnTo>
                    <a:lnTo>
                      <a:pt x="514" y="120"/>
                    </a:lnTo>
                    <a:lnTo>
                      <a:pt x="533" y="120"/>
                    </a:lnTo>
                    <a:lnTo>
                      <a:pt x="555" y="120"/>
                    </a:lnTo>
                    <a:lnTo>
                      <a:pt x="577" y="120"/>
                    </a:lnTo>
                    <a:lnTo>
                      <a:pt x="601" y="120"/>
                    </a:lnTo>
                    <a:lnTo>
                      <a:pt x="624" y="120"/>
                    </a:lnTo>
                    <a:lnTo>
                      <a:pt x="646" y="120"/>
                    </a:lnTo>
                    <a:lnTo>
                      <a:pt x="668" y="120"/>
                    </a:lnTo>
                    <a:lnTo>
                      <a:pt x="687" y="120"/>
                    </a:lnTo>
                    <a:lnTo>
                      <a:pt x="703" y="120"/>
                    </a:lnTo>
                    <a:lnTo>
                      <a:pt x="717" y="120"/>
                    </a:lnTo>
                    <a:lnTo>
                      <a:pt x="728" y="120"/>
                    </a:lnTo>
                    <a:lnTo>
                      <a:pt x="732" y="120"/>
                    </a:lnTo>
                    <a:lnTo>
                      <a:pt x="732" y="165"/>
                    </a:lnTo>
                    <a:lnTo>
                      <a:pt x="732" y="251"/>
                    </a:lnTo>
                    <a:lnTo>
                      <a:pt x="732" y="337"/>
                    </a:lnTo>
                    <a:lnTo>
                      <a:pt x="732" y="384"/>
                    </a:lnTo>
                    <a:lnTo>
                      <a:pt x="731" y="384"/>
                    </a:lnTo>
                    <a:lnTo>
                      <a:pt x="730" y="384"/>
                    </a:lnTo>
                    <a:lnTo>
                      <a:pt x="728" y="384"/>
                    </a:lnTo>
                    <a:lnTo>
                      <a:pt x="727" y="384"/>
                    </a:lnTo>
                    <a:lnTo>
                      <a:pt x="721" y="363"/>
                    </a:lnTo>
                    <a:lnTo>
                      <a:pt x="721" y="139"/>
                    </a:lnTo>
                    <a:lnTo>
                      <a:pt x="720" y="136"/>
                    </a:lnTo>
                    <a:lnTo>
                      <a:pt x="718" y="133"/>
                    </a:lnTo>
                    <a:lnTo>
                      <a:pt x="716" y="132"/>
                    </a:lnTo>
                    <a:lnTo>
                      <a:pt x="713" y="131"/>
                    </a:lnTo>
                    <a:close/>
                    <a:moveTo>
                      <a:pt x="705" y="147"/>
                    </a:moveTo>
                    <a:lnTo>
                      <a:pt x="705" y="168"/>
                    </a:lnTo>
                    <a:lnTo>
                      <a:pt x="705" y="209"/>
                    </a:lnTo>
                    <a:lnTo>
                      <a:pt x="705" y="260"/>
                    </a:lnTo>
                    <a:lnTo>
                      <a:pt x="705" y="310"/>
                    </a:lnTo>
                    <a:lnTo>
                      <a:pt x="678" y="223"/>
                    </a:lnTo>
                    <a:lnTo>
                      <a:pt x="676" y="218"/>
                    </a:lnTo>
                    <a:lnTo>
                      <a:pt x="672" y="214"/>
                    </a:lnTo>
                    <a:lnTo>
                      <a:pt x="668" y="212"/>
                    </a:lnTo>
                    <a:lnTo>
                      <a:pt x="662" y="212"/>
                    </a:lnTo>
                    <a:lnTo>
                      <a:pt x="496" y="221"/>
                    </a:lnTo>
                    <a:lnTo>
                      <a:pt x="496" y="203"/>
                    </a:lnTo>
                    <a:lnTo>
                      <a:pt x="496" y="181"/>
                    </a:lnTo>
                    <a:lnTo>
                      <a:pt x="496" y="160"/>
                    </a:lnTo>
                    <a:lnTo>
                      <a:pt x="496" y="147"/>
                    </a:lnTo>
                    <a:lnTo>
                      <a:pt x="501" y="147"/>
                    </a:lnTo>
                    <a:lnTo>
                      <a:pt x="509" y="147"/>
                    </a:lnTo>
                    <a:lnTo>
                      <a:pt x="519" y="147"/>
                    </a:lnTo>
                    <a:lnTo>
                      <a:pt x="533" y="147"/>
                    </a:lnTo>
                    <a:lnTo>
                      <a:pt x="548" y="147"/>
                    </a:lnTo>
                    <a:lnTo>
                      <a:pt x="564" y="147"/>
                    </a:lnTo>
                    <a:lnTo>
                      <a:pt x="583" y="147"/>
                    </a:lnTo>
                    <a:lnTo>
                      <a:pt x="601" y="147"/>
                    </a:lnTo>
                    <a:lnTo>
                      <a:pt x="618" y="147"/>
                    </a:lnTo>
                    <a:lnTo>
                      <a:pt x="637" y="147"/>
                    </a:lnTo>
                    <a:lnTo>
                      <a:pt x="653" y="147"/>
                    </a:lnTo>
                    <a:lnTo>
                      <a:pt x="668" y="147"/>
                    </a:lnTo>
                    <a:lnTo>
                      <a:pt x="682" y="147"/>
                    </a:lnTo>
                    <a:lnTo>
                      <a:pt x="692" y="147"/>
                    </a:lnTo>
                    <a:lnTo>
                      <a:pt x="700" y="147"/>
                    </a:lnTo>
                    <a:lnTo>
                      <a:pt x="705" y="147"/>
                    </a:lnTo>
                    <a:close/>
                    <a:moveTo>
                      <a:pt x="819" y="468"/>
                    </a:moveTo>
                    <a:lnTo>
                      <a:pt x="809" y="468"/>
                    </a:lnTo>
                    <a:lnTo>
                      <a:pt x="800" y="468"/>
                    </a:lnTo>
                    <a:lnTo>
                      <a:pt x="789" y="468"/>
                    </a:lnTo>
                    <a:lnTo>
                      <a:pt x="778" y="468"/>
                    </a:lnTo>
                    <a:lnTo>
                      <a:pt x="769" y="468"/>
                    </a:lnTo>
                    <a:lnTo>
                      <a:pt x="761" y="468"/>
                    </a:lnTo>
                    <a:lnTo>
                      <a:pt x="756" y="468"/>
                    </a:lnTo>
                    <a:lnTo>
                      <a:pt x="754" y="468"/>
                    </a:lnTo>
                    <a:lnTo>
                      <a:pt x="754" y="475"/>
                    </a:lnTo>
                    <a:lnTo>
                      <a:pt x="731" y="400"/>
                    </a:lnTo>
                    <a:lnTo>
                      <a:pt x="740" y="400"/>
                    </a:lnTo>
                    <a:lnTo>
                      <a:pt x="744" y="399"/>
                    </a:lnTo>
                    <a:lnTo>
                      <a:pt x="746" y="397"/>
                    </a:lnTo>
                    <a:lnTo>
                      <a:pt x="747" y="395"/>
                    </a:lnTo>
                    <a:lnTo>
                      <a:pt x="748" y="392"/>
                    </a:lnTo>
                    <a:lnTo>
                      <a:pt x="748" y="111"/>
                    </a:lnTo>
                    <a:lnTo>
                      <a:pt x="747" y="108"/>
                    </a:lnTo>
                    <a:lnTo>
                      <a:pt x="746" y="106"/>
                    </a:lnTo>
                    <a:lnTo>
                      <a:pt x="744" y="105"/>
                    </a:lnTo>
                    <a:lnTo>
                      <a:pt x="740" y="103"/>
                    </a:lnTo>
                    <a:lnTo>
                      <a:pt x="461" y="103"/>
                    </a:lnTo>
                    <a:lnTo>
                      <a:pt x="457" y="105"/>
                    </a:lnTo>
                    <a:lnTo>
                      <a:pt x="455" y="106"/>
                    </a:lnTo>
                    <a:lnTo>
                      <a:pt x="454" y="108"/>
                    </a:lnTo>
                    <a:lnTo>
                      <a:pt x="453" y="111"/>
                    </a:lnTo>
                    <a:lnTo>
                      <a:pt x="453" y="223"/>
                    </a:lnTo>
                    <a:lnTo>
                      <a:pt x="382" y="228"/>
                    </a:lnTo>
                    <a:lnTo>
                      <a:pt x="382" y="185"/>
                    </a:lnTo>
                    <a:lnTo>
                      <a:pt x="382" y="125"/>
                    </a:lnTo>
                    <a:lnTo>
                      <a:pt x="382" y="67"/>
                    </a:lnTo>
                    <a:lnTo>
                      <a:pt x="382" y="31"/>
                    </a:lnTo>
                    <a:lnTo>
                      <a:pt x="392" y="31"/>
                    </a:lnTo>
                    <a:lnTo>
                      <a:pt x="408" y="31"/>
                    </a:lnTo>
                    <a:lnTo>
                      <a:pt x="431" y="31"/>
                    </a:lnTo>
                    <a:lnTo>
                      <a:pt x="458" y="31"/>
                    </a:lnTo>
                    <a:lnTo>
                      <a:pt x="491" y="31"/>
                    </a:lnTo>
                    <a:lnTo>
                      <a:pt x="525" y="31"/>
                    </a:lnTo>
                    <a:lnTo>
                      <a:pt x="562" y="31"/>
                    </a:lnTo>
                    <a:lnTo>
                      <a:pt x="601" y="31"/>
                    </a:lnTo>
                    <a:lnTo>
                      <a:pt x="639" y="31"/>
                    </a:lnTo>
                    <a:lnTo>
                      <a:pt x="676" y="31"/>
                    </a:lnTo>
                    <a:lnTo>
                      <a:pt x="710" y="31"/>
                    </a:lnTo>
                    <a:lnTo>
                      <a:pt x="743" y="31"/>
                    </a:lnTo>
                    <a:lnTo>
                      <a:pt x="770" y="31"/>
                    </a:lnTo>
                    <a:lnTo>
                      <a:pt x="793" y="31"/>
                    </a:lnTo>
                    <a:lnTo>
                      <a:pt x="809" y="31"/>
                    </a:lnTo>
                    <a:lnTo>
                      <a:pt x="819" y="31"/>
                    </a:lnTo>
                    <a:lnTo>
                      <a:pt x="819" y="107"/>
                    </a:lnTo>
                    <a:lnTo>
                      <a:pt x="819" y="249"/>
                    </a:lnTo>
                    <a:lnTo>
                      <a:pt x="819" y="392"/>
                    </a:lnTo>
                    <a:lnTo>
                      <a:pt x="819" y="4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10" name="Freeform 38"/>
              <p:cNvSpPr>
                <a:spLocks/>
              </p:cNvSpPr>
              <p:nvPr/>
            </p:nvSpPr>
            <p:spPr bwMode="auto">
              <a:xfrm>
                <a:off x="5337" y="1466"/>
                <a:ext cx="104" cy="81"/>
              </a:xfrm>
              <a:custGeom>
                <a:avLst/>
                <a:gdLst>
                  <a:gd name="T0" fmla="*/ 209 w 209"/>
                  <a:gd name="T1" fmla="*/ 0 h 163"/>
                  <a:gd name="T2" fmla="*/ 204 w 209"/>
                  <a:gd name="T3" fmla="*/ 0 h 163"/>
                  <a:gd name="T4" fmla="*/ 196 w 209"/>
                  <a:gd name="T5" fmla="*/ 0 h 163"/>
                  <a:gd name="T6" fmla="*/ 186 w 209"/>
                  <a:gd name="T7" fmla="*/ 0 h 163"/>
                  <a:gd name="T8" fmla="*/ 172 w 209"/>
                  <a:gd name="T9" fmla="*/ 0 h 163"/>
                  <a:gd name="T10" fmla="*/ 157 w 209"/>
                  <a:gd name="T11" fmla="*/ 0 h 163"/>
                  <a:gd name="T12" fmla="*/ 141 w 209"/>
                  <a:gd name="T13" fmla="*/ 0 h 163"/>
                  <a:gd name="T14" fmla="*/ 122 w 209"/>
                  <a:gd name="T15" fmla="*/ 0 h 163"/>
                  <a:gd name="T16" fmla="*/ 105 w 209"/>
                  <a:gd name="T17" fmla="*/ 0 h 163"/>
                  <a:gd name="T18" fmla="*/ 87 w 209"/>
                  <a:gd name="T19" fmla="*/ 0 h 163"/>
                  <a:gd name="T20" fmla="*/ 68 w 209"/>
                  <a:gd name="T21" fmla="*/ 0 h 163"/>
                  <a:gd name="T22" fmla="*/ 52 w 209"/>
                  <a:gd name="T23" fmla="*/ 0 h 163"/>
                  <a:gd name="T24" fmla="*/ 37 w 209"/>
                  <a:gd name="T25" fmla="*/ 0 h 163"/>
                  <a:gd name="T26" fmla="*/ 23 w 209"/>
                  <a:gd name="T27" fmla="*/ 0 h 163"/>
                  <a:gd name="T28" fmla="*/ 13 w 209"/>
                  <a:gd name="T29" fmla="*/ 0 h 163"/>
                  <a:gd name="T30" fmla="*/ 5 w 209"/>
                  <a:gd name="T31" fmla="*/ 0 h 163"/>
                  <a:gd name="T32" fmla="*/ 0 w 209"/>
                  <a:gd name="T33" fmla="*/ 0 h 163"/>
                  <a:gd name="T34" fmla="*/ 0 w 209"/>
                  <a:gd name="T35" fmla="*/ 3 h 163"/>
                  <a:gd name="T36" fmla="*/ 0 w 209"/>
                  <a:gd name="T37" fmla="*/ 5 h 163"/>
                  <a:gd name="T38" fmla="*/ 0 w 209"/>
                  <a:gd name="T39" fmla="*/ 8 h 163"/>
                  <a:gd name="T40" fmla="*/ 0 w 209"/>
                  <a:gd name="T41" fmla="*/ 13 h 163"/>
                  <a:gd name="T42" fmla="*/ 9 w 209"/>
                  <a:gd name="T43" fmla="*/ 13 h 163"/>
                  <a:gd name="T44" fmla="*/ 21 w 209"/>
                  <a:gd name="T45" fmla="*/ 13 h 163"/>
                  <a:gd name="T46" fmla="*/ 34 w 209"/>
                  <a:gd name="T47" fmla="*/ 13 h 163"/>
                  <a:gd name="T48" fmla="*/ 47 w 209"/>
                  <a:gd name="T49" fmla="*/ 13 h 163"/>
                  <a:gd name="T50" fmla="*/ 62 w 209"/>
                  <a:gd name="T51" fmla="*/ 13 h 163"/>
                  <a:gd name="T52" fmla="*/ 79 w 209"/>
                  <a:gd name="T53" fmla="*/ 13 h 163"/>
                  <a:gd name="T54" fmla="*/ 95 w 209"/>
                  <a:gd name="T55" fmla="*/ 13 h 163"/>
                  <a:gd name="T56" fmla="*/ 111 w 209"/>
                  <a:gd name="T57" fmla="*/ 13 h 163"/>
                  <a:gd name="T58" fmla="*/ 126 w 209"/>
                  <a:gd name="T59" fmla="*/ 13 h 163"/>
                  <a:gd name="T60" fmla="*/ 141 w 209"/>
                  <a:gd name="T61" fmla="*/ 13 h 163"/>
                  <a:gd name="T62" fmla="*/ 155 w 209"/>
                  <a:gd name="T63" fmla="*/ 13 h 163"/>
                  <a:gd name="T64" fmla="*/ 167 w 209"/>
                  <a:gd name="T65" fmla="*/ 13 h 163"/>
                  <a:gd name="T66" fmla="*/ 178 w 209"/>
                  <a:gd name="T67" fmla="*/ 13 h 163"/>
                  <a:gd name="T68" fmla="*/ 187 w 209"/>
                  <a:gd name="T69" fmla="*/ 13 h 163"/>
                  <a:gd name="T70" fmla="*/ 194 w 209"/>
                  <a:gd name="T71" fmla="*/ 13 h 163"/>
                  <a:gd name="T72" fmla="*/ 197 w 209"/>
                  <a:gd name="T73" fmla="*/ 13 h 163"/>
                  <a:gd name="T74" fmla="*/ 197 w 209"/>
                  <a:gd name="T75" fmla="*/ 26 h 163"/>
                  <a:gd name="T76" fmla="*/ 197 w 209"/>
                  <a:gd name="T77" fmla="*/ 51 h 163"/>
                  <a:gd name="T78" fmla="*/ 197 w 209"/>
                  <a:gd name="T79" fmla="*/ 86 h 163"/>
                  <a:gd name="T80" fmla="*/ 197 w 209"/>
                  <a:gd name="T81" fmla="*/ 124 h 163"/>
                  <a:gd name="T82" fmla="*/ 209 w 209"/>
                  <a:gd name="T83" fmla="*/ 163 h 163"/>
                  <a:gd name="T84" fmla="*/ 209 w 209"/>
                  <a:gd name="T85" fmla="*/ 113 h 163"/>
                  <a:gd name="T86" fmla="*/ 209 w 209"/>
                  <a:gd name="T87" fmla="*/ 62 h 163"/>
                  <a:gd name="T88" fmla="*/ 209 w 209"/>
                  <a:gd name="T89" fmla="*/ 21 h 163"/>
                  <a:gd name="T90" fmla="*/ 209 w 209"/>
                  <a:gd name="T9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163">
                    <a:moveTo>
                      <a:pt x="209" y="0"/>
                    </a:moveTo>
                    <a:lnTo>
                      <a:pt x="204" y="0"/>
                    </a:lnTo>
                    <a:lnTo>
                      <a:pt x="196" y="0"/>
                    </a:lnTo>
                    <a:lnTo>
                      <a:pt x="186" y="0"/>
                    </a:lnTo>
                    <a:lnTo>
                      <a:pt x="172" y="0"/>
                    </a:lnTo>
                    <a:lnTo>
                      <a:pt x="157" y="0"/>
                    </a:lnTo>
                    <a:lnTo>
                      <a:pt x="141" y="0"/>
                    </a:lnTo>
                    <a:lnTo>
                      <a:pt x="122" y="0"/>
                    </a:lnTo>
                    <a:lnTo>
                      <a:pt x="105" y="0"/>
                    </a:lnTo>
                    <a:lnTo>
                      <a:pt x="87" y="0"/>
                    </a:lnTo>
                    <a:lnTo>
                      <a:pt x="68" y="0"/>
                    </a:lnTo>
                    <a:lnTo>
                      <a:pt x="52" y="0"/>
                    </a:lnTo>
                    <a:lnTo>
                      <a:pt x="37" y="0"/>
                    </a:lnTo>
                    <a:lnTo>
                      <a:pt x="23" y="0"/>
                    </a:lnTo>
                    <a:lnTo>
                      <a:pt x="13" y="0"/>
                    </a:lnTo>
                    <a:lnTo>
                      <a:pt x="5" y="0"/>
                    </a:lnTo>
                    <a:lnTo>
                      <a:pt x="0" y="0"/>
                    </a:lnTo>
                    <a:lnTo>
                      <a:pt x="0" y="3"/>
                    </a:lnTo>
                    <a:lnTo>
                      <a:pt x="0" y="5"/>
                    </a:lnTo>
                    <a:lnTo>
                      <a:pt x="0" y="8"/>
                    </a:lnTo>
                    <a:lnTo>
                      <a:pt x="0" y="13"/>
                    </a:lnTo>
                    <a:lnTo>
                      <a:pt x="9" y="13"/>
                    </a:lnTo>
                    <a:lnTo>
                      <a:pt x="21" y="13"/>
                    </a:lnTo>
                    <a:lnTo>
                      <a:pt x="34" y="13"/>
                    </a:lnTo>
                    <a:lnTo>
                      <a:pt x="47" y="13"/>
                    </a:lnTo>
                    <a:lnTo>
                      <a:pt x="62" y="13"/>
                    </a:lnTo>
                    <a:lnTo>
                      <a:pt x="79" y="13"/>
                    </a:lnTo>
                    <a:lnTo>
                      <a:pt x="95" y="13"/>
                    </a:lnTo>
                    <a:lnTo>
                      <a:pt x="111" y="13"/>
                    </a:lnTo>
                    <a:lnTo>
                      <a:pt x="126" y="13"/>
                    </a:lnTo>
                    <a:lnTo>
                      <a:pt x="141" y="13"/>
                    </a:lnTo>
                    <a:lnTo>
                      <a:pt x="155" y="13"/>
                    </a:lnTo>
                    <a:lnTo>
                      <a:pt x="167" y="13"/>
                    </a:lnTo>
                    <a:lnTo>
                      <a:pt x="178" y="13"/>
                    </a:lnTo>
                    <a:lnTo>
                      <a:pt x="187" y="13"/>
                    </a:lnTo>
                    <a:lnTo>
                      <a:pt x="194" y="13"/>
                    </a:lnTo>
                    <a:lnTo>
                      <a:pt x="197" y="13"/>
                    </a:lnTo>
                    <a:lnTo>
                      <a:pt x="197" y="26"/>
                    </a:lnTo>
                    <a:lnTo>
                      <a:pt x="197" y="51"/>
                    </a:lnTo>
                    <a:lnTo>
                      <a:pt x="197" y="86"/>
                    </a:lnTo>
                    <a:lnTo>
                      <a:pt x="197" y="124"/>
                    </a:lnTo>
                    <a:lnTo>
                      <a:pt x="209" y="163"/>
                    </a:lnTo>
                    <a:lnTo>
                      <a:pt x="209" y="113"/>
                    </a:lnTo>
                    <a:lnTo>
                      <a:pt x="209" y="62"/>
                    </a:lnTo>
                    <a:lnTo>
                      <a:pt x="209" y="21"/>
                    </a:lnTo>
                    <a:lnTo>
                      <a:pt x="2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11" name="Freeform 39"/>
              <p:cNvSpPr>
                <a:spLocks/>
              </p:cNvSpPr>
              <p:nvPr/>
            </p:nvSpPr>
            <p:spPr bwMode="auto">
              <a:xfrm>
                <a:off x="5337" y="1472"/>
                <a:ext cx="98" cy="55"/>
              </a:xfrm>
              <a:custGeom>
                <a:avLst/>
                <a:gdLst>
                  <a:gd name="T0" fmla="*/ 0 w 197"/>
                  <a:gd name="T1" fmla="*/ 0 h 111"/>
                  <a:gd name="T2" fmla="*/ 0 w 197"/>
                  <a:gd name="T3" fmla="*/ 15 h 111"/>
                  <a:gd name="T4" fmla="*/ 0 w 197"/>
                  <a:gd name="T5" fmla="*/ 31 h 111"/>
                  <a:gd name="T6" fmla="*/ 0 w 197"/>
                  <a:gd name="T7" fmla="*/ 47 h 111"/>
                  <a:gd name="T8" fmla="*/ 0 w 197"/>
                  <a:gd name="T9" fmla="*/ 61 h 111"/>
                  <a:gd name="T10" fmla="*/ 166 w 197"/>
                  <a:gd name="T11" fmla="*/ 52 h 111"/>
                  <a:gd name="T12" fmla="*/ 172 w 197"/>
                  <a:gd name="T13" fmla="*/ 52 h 111"/>
                  <a:gd name="T14" fmla="*/ 176 w 197"/>
                  <a:gd name="T15" fmla="*/ 54 h 111"/>
                  <a:gd name="T16" fmla="*/ 180 w 197"/>
                  <a:gd name="T17" fmla="*/ 58 h 111"/>
                  <a:gd name="T18" fmla="*/ 182 w 197"/>
                  <a:gd name="T19" fmla="*/ 63 h 111"/>
                  <a:gd name="T20" fmla="*/ 197 w 197"/>
                  <a:gd name="T21" fmla="*/ 111 h 111"/>
                  <a:gd name="T22" fmla="*/ 197 w 197"/>
                  <a:gd name="T23" fmla="*/ 73 h 111"/>
                  <a:gd name="T24" fmla="*/ 197 w 197"/>
                  <a:gd name="T25" fmla="*/ 38 h 111"/>
                  <a:gd name="T26" fmla="*/ 197 w 197"/>
                  <a:gd name="T27" fmla="*/ 13 h 111"/>
                  <a:gd name="T28" fmla="*/ 197 w 197"/>
                  <a:gd name="T29" fmla="*/ 0 h 111"/>
                  <a:gd name="T30" fmla="*/ 194 w 197"/>
                  <a:gd name="T31" fmla="*/ 0 h 111"/>
                  <a:gd name="T32" fmla="*/ 187 w 197"/>
                  <a:gd name="T33" fmla="*/ 0 h 111"/>
                  <a:gd name="T34" fmla="*/ 178 w 197"/>
                  <a:gd name="T35" fmla="*/ 0 h 111"/>
                  <a:gd name="T36" fmla="*/ 167 w 197"/>
                  <a:gd name="T37" fmla="*/ 0 h 111"/>
                  <a:gd name="T38" fmla="*/ 155 w 197"/>
                  <a:gd name="T39" fmla="*/ 0 h 111"/>
                  <a:gd name="T40" fmla="*/ 141 w 197"/>
                  <a:gd name="T41" fmla="*/ 0 h 111"/>
                  <a:gd name="T42" fmla="*/ 126 w 197"/>
                  <a:gd name="T43" fmla="*/ 0 h 111"/>
                  <a:gd name="T44" fmla="*/ 111 w 197"/>
                  <a:gd name="T45" fmla="*/ 0 h 111"/>
                  <a:gd name="T46" fmla="*/ 95 w 197"/>
                  <a:gd name="T47" fmla="*/ 0 h 111"/>
                  <a:gd name="T48" fmla="*/ 79 w 197"/>
                  <a:gd name="T49" fmla="*/ 0 h 111"/>
                  <a:gd name="T50" fmla="*/ 62 w 197"/>
                  <a:gd name="T51" fmla="*/ 0 h 111"/>
                  <a:gd name="T52" fmla="*/ 47 w 197"/>
                  <a:gd name="T53" fmla="*/ 0 h 111"/>
                  <a:gd name="T54" fmla="*/ 34 w 197"/>
                  <a:gd name="T55" fmla="*/ 0 h 111"/>
                  <a:gd name="T56" fmla="*/ 21 w 197"/>
                  <a:gd name="T57" fmla="*/ 0 h 111"/>
                  <a:gd name="T58" fmla="*/ 9 w 197"/>
                  <a:gd name="T59" fmla="*/ 0 h 111"/>
                  <a:gd name="T60" fmla="*/ 0 w 197"/>
                  <a:gd name="T6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111">
                    <a:moveTo>
                      <a:pt x="0" y="0"/>
                    </a:moveTo>
                    <a:lnTo>
                      <a:pt x="0" y="15"/>
                    </a:lnTo>
                    <a:lnTo>
                      <a:pt x="0" y="31"/>
                    </a:lnTo>
                    <a:lnTo>
                      <a:pt x="0" y="47"/>
                    </a:lnTo>
                    <a:lnTo>
                      <a:pt x="0" y="61"/>
                    </a:lnTo>
                    <a:lnTo>
                      <a:pt x="166" y="52"/>
                    </a:lnTo>
                    <a:lnTo>
                      <a:pt x="172" y="52"/>
                    </a:lnTo>
                    <a:lnTo>
                      <a:pt x="176" y="54"/>
                    </a:lnTo>
                    <a:lnTo>
                      <a:pt x="180" y="58"/>
                    </a:lnTo>
                    <a:lnTo>
                      <a:pt x="182" y="63"/>
                    </a:lnTo>
                    <a:lnTo>
                      <a:pt x="197" y="111"/>
                    </a:lnTo>
                    <a:lnTo>
                      <a:pt x="197" y="73"/>
                    </a:lnTo>
                    <a:lnTo>
                      <a:pt x="197" y="38"/>
                    </a:lnTo>
                    <a:lnTo>
                      <a:pt x="197" y="13"/>
                    </a:lnTo>
                    <a:lnTo>
                      <a:pt x="197" y="0"/>
                    </a:lnTo>
                    <a:lnTo>
                      <a:pt x="194" y="0"/>
                    </a:lnTo>
                    <a:lnTo>
                      <a:pt x="187" y="0"/>
                    </a:lnTo>
                    <a:lnTo>
                      <a:pt x="178" y="0"/>
                    </a:lnTo>
                    <a:lnTo>
                      <a:pt x="167" y="0"/>
                    </a:lnTo>
                    <a:lnTo>
                      <a:pt x="155" y="0"/>
                    </a:lnTo>
                    <a:lnTo>
                      <a:pt x="141" y="0"/>
                    </a:lnTo>
                    <a:lnTo>
                      <a:pt x="126" y="0"/>
                    </a:lnTo>
                    <a:lnTo>
                      <a:pt x="111" y="0"/>
                    </a:lnTo>
                    <a:lnTo>
                      <a:pt x="95" y="0"/>
                    </a:lnTo>
                    <a:lnTo>
                      <a:pt x="79" y="0"/>
                    </a:lnTo>
                    <a:lnTo>
                      <a:pt x="62" y="0"/>
                    </a:lnTo>
                    <a:lnTo>
                      <a:pt x="47" y="0"/>
                    </a:lnTo>
                    <a:lnTo>
                      <a:pt x="34" y="0"/>
                    </a:lnTo>
                    <a:lnTo>
                      <a:pt x="21" y="0"/>
                    </a:lnTo>
                    <a:lnTo>
                      <a:pt x="9" y="0"/>
                    </a:lnTo>
                    <a:lnTo>
                      <a:pt x="0"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grpSp>
        <p:sp>
          <p:nvSpPr>
            <p:cNvPr id="771112" name="AutoShape 40"/>
            <p:cNvSpPr>
              <a:spLocks noChangeArrowheads="1"/>
            </p:cNvSpPr>
            <p:nvPr/>
          </p:nvSpPr>
          <p:spPr bwMode="auto">
            <a:xfrm>
              <a:off x="2852" y="2614"/>
              <a:ext cx="454" cy="369"/>
            </a:xfrm>
            <a:prstGeom prst="can">
              <a:avLst>
                <a:gd name="adj" fmla="val 14815"/>
              </a:avLst>
            </a:prstGeom>
            <a:solidFill>
              <a:srgbClr val="FF9900"/>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 typeface="Wingdings" pitchFamily="2" charset="2"/>
                <a:buNone/>
              </a:pPr>
              <a:r>
                <a:rPr kumimoji="1" lang="ja-JP" altLang="en-US" sz="1000">
                  <a:solidFill>
                    <a:schemeClr val="bg1"/>
                  </a:solidFill>
                  <a:latin typeface="HGP創英角ｺﾞｼｯｸUB" pitchFamily="50" charset="-128"/>
                  <a:ea typeface="HGP創英角ｺﾞｼｯｸUB" pitchFamily="50" charset="-128"/>
                </a:rPr>
                <a:t>ストレージ</a:t>
              </a:r>
            </a:p>
          </p:txBody>
        </p:sp>
        <p:sp>
          <p:nvSpPr>
            <p:cNvPr id="771113" name="Text Box 41"/>
            <p:cNvSpPr txBox="1">
              <a:spLocks noChangeArrowheads="1"/>
            </p:cNvSpPr>
            <p:nvPr/>
          </p:nvSpPr>
          <p:spPr bwMode="auto">
            <a:xfrm>
              <a:off x="2442" y="2753"/>
              <a:ext cx="243"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 typeface="Wingdings" pitchFamily="2" charset="2"/>
                <a:buNone/>
              </a:pPr>
              <a:r>
                <a:rPr kumimoji="1" lang="en-US" altLang="ja-JP" dirty="0">
                  <a:solidFill>
                    <a:schemeClr val="bg1"/>
                  </a:solidFill>
                  <a:effectLst>
                    <a:glow rad="101600">
                      <a:schemeClr val="accent2">
                        <a:satMod val="175000"/>
                        <a:alpha val="40000"/>
                      </a:schemeClr>
                    </a:glow>
                  </a:effectLst>
                  <a:latin typeface="HGP創英角ｺﾞｼｯｸUB" pitchFamily="50" charset="-128"/>
                  <a:ea typeface="HGP創英角ｺﾞｼｯｸUB" pitchFamily="50" charset="-128"/>
                </a:rPr>
                <a:t>CPU</a:t>
              </a:r>
            </a:p>
          </p:txBody>
        </p:sp>
        <p:sp>
          <p:nvSpPr>
            <p:cNvPr id="771114" name="Text Box 42"/>
            <p:cNvSpPr txBox="1">
              <a:spLocks noChangeArrowheads="1"/>
            </p:cNvSpPr>
            <p:nvPr/>
          </p:nvSpPr>
          <p:spPr bwMode="auto">
            <a:xfrm>
              <a:off x="2433" y="2404"/>
              <a:ext cx="88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buFont typeface="Wingdings" pitchFamily="2" charset="2"/>
                <a:buNone/>
              </a:pPr>
              <a:r>
                <a:rPr kumimoji="1" lang="ja-JP" altLang="en-US" sz="1400">
                  <a:solidFill>
                    <a:srgbClr val="40458C"/>
                  </a:solidFill>
                  <a:latin typeface="HGP創英角ｺﾞｼｯｸUB" pitchFamily="50" charset="-128"/>
                  <a:ea typeface="HGP創英角ｺﾞｼｯｸUB" pitchFamily="50" charset="-128"/>
                </a:rPr>
                <a:t>ＩＴシステム・リソース</a:t>
              </a:r>
            </a:p>
          </p:txBody>
        </p:sp>
      </p:grpSp>
      <p:grpSp>
        <p:nvGrpSpPr>
          <p:cNvPr id="771115" name="Group 43"/>
          <p:cNvGrpSpPr>
            <a:grpSpLocks/>
          </p:cNvGrpSpPr>
          <p:nvPr/>
        </p:nvGrpSpPr>
        <p:grpSpPr bwMode="auto">
          <a:xfrm>
            <a:off x="3538538" y="2015788"/>
            <a:ext cx="811212" cy="720725"/>
            <a:chOff x="243" y="2670"/>
            <a:chExt cx="511" cy="454"/>
          </a:xfrm>
        </p:grpSpPr>
        <p:sp>
          <p:nvSpPr>
            <p:cNvPr id="771116" name="AutoShape 44"/>
            <p:cNvSpPr>
              <a:spLocks noChangeArrowheads="1"/>
            </p:cNvSpPr>
            <p:nvPr/>
          </p:nvSpPr>
          <p:spPr bwMode="auto">
            <a:xfrm>
              <a:off x="243" y="2670"/>
              <a:ext cx="511" cy="454"/>
            </a:xfrm>
            <a:prstGeom prst="roundRect">
              <a:avLst>
                <a:gd name="adj" fmla="val 16667"/>
              </a:avLst>
            </a:prstGeom>
            <a:solidFill>
              <a:srgbClr val="FFFFFF"/>
            </a:solidFill>
            <a:ln w="28575" algn="ctr">
              <a:solidFill>
                <a:schemeClr va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創英角ｺﾞｼｯｸUB" pitchFamily="50" charset="-128"/>
                <a:ea typeface="HGP創英角ｺﾞｼｯｸUB" pitchFamily="50" charset="-128"/>
              </a:endParaRPr>
            </a:p>
          </p:txBody>
        </p:sp>
        <p:pic>
          <p:nvPicPr>
            <p:cNvPr id="771117" name="Picture 45"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 y="2768"/>
              <a:ext cx="276" cy="340"/>
            </a:xfrm>
            <a:prstGeom prst="rect">
              <a:avLst/>
            </a:prstGeom>
            <a:noFill/>
            <a:extLst>
              <a:ext uri="{909E8E84-426E-40dd-AFC4-6F175D3DCCD1}">
                <a14:hiddenFill xmlns:a14="http://schemas.microsoft.com/office/drawing/2010/main">
                  <a:solidFill>
                    <a:srgbClr val="FFFFFF"/>
                  </a:solidFill>
                </a14:hiddenFill>
              </a:ext>
            </a:extLst>
          </p:spPr>
        </p:pic>
        <p:sp>
          <p:nvSpPr>
            <p:cNvPr id="771118" name="AutoShape 46"/>
            <p:cNvSpPr>
              <a:spLocks noChangeArrowheads="1"/>
            </p:cNvSpPr>
            <p:nvPr/>
          </p:nvSpPr>
          <p:spPr bwMode="auto">
            <a:xfrm>
              <a:off x="544" y="2946"/>
              <a:ext cx="165" cy="137"/>
            </a:xfrm>
            <a:prstGeom prst="roundRect">
              <a:avLst>
                <a:gd name="adj" fmla="val 16667"/>
              </a:avLst>
            </a:prstGeom>
            <a:solidFill>
              <a:srgbClr val="9966FF"/>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a:solidFill>
                  <a:schemeClr val="bg1"/>
                </a:solidFill>
                <a:latin typeface="HGP創英角ｺﾞｼｯｸUB" pitchFamily="50" charset="-128"/>
                <a:ea typeface="HGP創英角ｺﾞｼｯｸUB" pitchFamily="50" charset="-128"/>
              </a:endParaRPr>
            </a:p>
          </p:txBody>
        </p:sp>
        <p:grpSp>
          <p:nvGrpSpPr>
            <p:cNvPr id="771119" name="Group 47"/>
            <p:cNvGrpSpPr>
              <a:grpSpLocks/>
            </p:cNvGrpSpPr>
            <p:nvPr/>
          </p:nvGrpSpPr>
          <p:grpSpPr bwMode="auto">
            <a:xfrm>
              <a:off x="274" y="2719"/>
              <a:ext cx="225" cy="220"/>
              <a:chOff x="5089" y="1392"/>
              <a:chExt cx="425" cy="384"/>
            </a:xfrm>
          </p:grpSpPr>
          <p:sp>
            <p:nvSpPr>
              <p:cNvPr id="771120" name="Freeform 48"/>
              <p:cNvSpPr>
                <a:spLocks/>
              </p:cNvSpPr>
              <p:nvPr/>
            </p:nvSpPr>
            <p:spPr bwMode="auto">
              <a:xfrm>
                <a:off x="5417" y="1731"/>
                <a:ext cx="18" cy="23"/>
              </a:xfrm>
              <a:custGeom>
                <a:avLst/>
                <a:gdLst>
                  <a:gd name="T0" fmla="*/ 0 w 37"/>
                  <a:gd name="T1" fmla="*/ 45 h 45"/>
                  <a:gd name="T2" fmla="*/ 6 w 37"/>
                  <a:gd name="T3" fmla="*/ 45 h 45"/>
                  <a:gd name="T4" fmla="*/ 11 w 37"/>
                  <a:gd name="T5" fmla="*/ 45 h 45"/>
                  <a:gd name="T6" fmla="*/ 14 w 37"/>
                  <a:gd name="T7" fmla="*/ 45 h 45"/>
                  <a:gd name="T8" fmla="*/ 18 w 37"/>
                  <a:gd name="T9" fmla="*/ 43 h 45"/>
                  <a:gd name="T10" fmla="*/ 21 w 37"/>
                  <a:gd name="T11" fmla="*/ 37 h 45"/>
                  <a:gd name="T12" fmla="*/ 26 w 37"/>
                  <a:gd name="T13" fmla="*/ 26 h 45"/>
                  <a:gd name="T14" fmla="*/ 31 w 37"/>
                  <a:gd name="T15" fmla="*/ 12 h 45"/>
                  <a:gd name="T16" fmla="*/ 37 w 37"/>
                  <a:gd name="T17" fmla="*/ 0 h 45"/>
                  <a:gd name="T18" fmla="*/ 19 w 37"/>
                  <a:gd name="T19" fmla="*/ 1 h 45"/>
                  <a:gd name="T20" fmla="*/ 14 w 37"/>
                  <a:gd name="T21" fmla="*/ 11 h 45"/>
                  <a:gd name="T22" fmla="*/ 10 w 37"/>
                  <a:gd name="T23" fmla="*/ 24 h 45"/>
                  <a:gd name="T24" fmla="*/ 4 w 37"/>
                  <a:gd name="T25" fmla="*/ 35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6" y="45"/>
                    </a:lnTo>
                    <a:lnTo>
                      <a:pt x="11" y="45"/>
                    </a:lnTo>
                    <a:lnTo>
                      <a:pt x="14" y="45"/>
                    </a:lnTo>
                    <a:lnTo>
                      <a:pt x="18" y="43"/>
                    </a:lnTo>
                    <a:lnTo>
                      <a:pt x="21" y="37"/>
                    </a:lnTo>
                    <a:lnTo>
                      <a:pt x="26" y="26"/>
                    </a:lnTo>
                    <a:lnTo>
                      <a:pt x="31" y="12"/>
                    </a:lnTo>
                    <a:lnTo>
                      <a:pt x="37" y="0"/>
                    </a:lnTo>
                    <a:lnTo>
                      <a:pt x="19" y="1"/>
                    </a:lnTo>
                    <a:lnTo>
                      <a:pt x="14" y="11"/>
                    </a:lnTo>
                    <a:lnTo>
                      <a:pt x="10" y="24"/>
                    </a:lnTo>
                    <a:lnTo>
                      <a:pt x="4" y="35"/>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21" name="Freeform 49"/>
              <p:cNvSpPr>
                <a:spLocks/>
              </p:cNvSpPr>
              <p:nvPr/>
            </p:nvSpPr>
            <p:spPr bwMode="auto">
              <a:xfrm>
                <a:off x="5105" y="1543"/>
                <a:ext cx="357" cy="188"/>
              </a:xfrm>
              <a:custGeom>
                <a:avLst/>
                <a:gdLst>
                  <a:gd name="T0" fmla="*/ 117 w 714"/>
                  <a:gd name="T1" fmla="*/ 325 h 377"/>
                  <a:gd name="T2" fmla="*/ 19 w 714"/>
                  <a:gd name="T3" fmla="*/ 0 h 377"/>
                  <a:gd name="T4" fmla="*/ 13 w 714"/>
                  <a:gd name="T5" fmla="*/ 10 h 377"/>
                  <a:gd name="T6" fmla="*/ 8 w 714"/>
                  <a:gd name="T7" fmla="*/ 20 h 377"/>
                  <a:gd name="T8" fmla="*/ 4 w 714"/>
                  <a:gd name="T9" fmla="*/ 30 h 377"/>
                  <a:gd name="T10" fmla="*/ 0 w 714"/>
                  <a:gd name="T11" fmla="*/ 35 h 377"/>
                  <a:gd name="T12" fmla="*/ 5 w 714"/>
                  <a:gd name="T13" fmla="*/ 53 h 377"/>
                  <a:gd name="T14" fmla="*/ 16 w 714"/>
                  <a:gd name="T15" fmla="*/ 91 h 377"/>
                  <a:gd name="T16" fmla="*/ 33 w 714"/>
                  <a:gd name="T17" fmla="*/ 143 h 377"/>
                  <a:gd name="T18" fmla="*/ 51 w 714"/>
                  <a:gd name="T19" fmla="*/ 203 h 377"/>
                  <a:gd name="T20" fmla="*/ 68 w 714"/>
                  <a:gd name="T21" fmla="*/ 263 h 377"/>
                  <a:gd name="T22" fmla="*/ 84 w 714"/>
                  <a:gd name="T23" fmla="*/ 316 h 377"/>
                  <a:gd name="T24" fmla="*/ 97 w 714"/>
                  <a:gd name="T25" fmla="*/ 356 h 377"/>
                  <a:gd name="T26" fmla="*/ 103 w 714"/>
                  <a:gd name="T27" fmla="*/ 377 h 377"/>
                  <a:gd name="T28" fmla="*/ 113 w 714"/>
                  <a:gd name="T29" fmla="*/ 377 h 377"/>
                  <a:gd name="T30" fmla="*/ 134 w 714"/>
                  <a:gd name="T31" fmla="*/ 374 h 377"/>
                  <a:gd name="T32" fmla="*/ 165 w 714"/>
                  <a:gd name="T33" fmla="*/ 373 h 377"/>
                  <a:gd name="T34" fmla="*/ 203 w 714"/>
                  <a:gd name="T35" fmla="*/ 371 h 377"/>
                  <a:gd name="T36" fmla="*/ 247 w 714"/>
                  <a:gd name="T37" fmla="*/ 369 h 377"/>
                  <a:gd name="T38" fmla="*/ 295 w 714"/>
                  <a:gd name="T39" fmla="*/ 365 h 377"/>
                  <a:gd name="T40" fmla="*/ 347 w 714"/>
                  <a:gd name="T41" fmla="*/ 363 h 377"/>
                  <a:gd name="T42" fmla="*/ 400 w 714"/>
                  <a:gd name="T43" fmla="*/ 359 h 377"/>
                  <a:gd name="T44" fmla="*/ 453 w 714"/>
                  <a:gd name="T45" fmla="*/ 356 h 377"/>
                  <a:gd name="T46" fmla="*/ 505 w 714"/>
                  <a:gd name="T47" fmla="*/ 354 h 377"/>
                  <a:gd name="T48" fmla="*/ 553 w 714"/>
                  <a:gd name="T49" fmla="*/ 350 h 377"/>
                  <a:gd name="T50" fmla="*/ 597 w 714"/>
                  <a:gd name="T51" fmla="*/ 348 h 377"/>
                  <a:gd name="T52" fmla="*/ 635 w 714"/>
                  <a:gd name="T53" fmla="*/ 346 h 377"/>
                  <a:gd name="T54" fmla="*/ 663 w 714"/>
                  <a:gd name="T55" fmla="*/ 344 h 377"/>
                  <a:gd name="T56" fmla="*/ 684 w 714"/>
                  <a:gd name="T57" fmla="*/ 342 h 377"/>
                  <a:gd name="T58" fmla="*/ 693 w 714"/>
                  <a:gd name="T59" fmla="*/ 342 h 377"/>
                  <a:gd name="T60" fmla="*/ 697 w 714"/>
                  <a:gd name="T61" fmla="*/ 334 h 377"/>
                  <a:gd name="T62" fmla="*/ 703 w 714"/>
                  <a:gd name="T63" fmla="*/ 324 h 377"/>
                  <a:gd name="T64" fmla="*/ 708 w 714"/>
                  <a:gd name="T65" fmla="*/ 311 h 377"/>
                  <a:gd name="T66" fmla="*/ 714 w 714"/>
                  <a:gd name="T67" fmla="*/ 299 h 377"/>
                  <a:gd name="T68" fmla="*/ 128 w 714"/>
                  <a:gd name="T69" fmla="*/ 334 h 377"/>
                  <a:gd name="T70" fmla="*/ 124 w 714"/>
                  <a:gd name="T71" fmla="*/ 333 h 377"/>
                  <a:gd name="T72" fmla="*/ 121 w 714"/>
                  <a:gd name="T73" fmla="*/ 332 h 377"/>
                  <a:gd name="T74" fmla="*/ 118 w 714"/>
                  <a:gd name="T75" fmla="*/ 328 h 377"/>
                  <a:gd name="T76" fmla="*/ 117 w 714"/>
                  <a:gd name="T77" fmla="*/ 32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4" h="377">
                    <a:moveTo>
                      <a:pt x="117" y="325"/>
                    </a:moveTo>
                    <a:lnTo>
                      <a:pt x="19" y="0"/>
                    </a:lnTo>
                    <a:lnTo>
                      <a:pt x="13" y="10"/>
                    </a:lnTo>
                    <a:lnTo>
                      <a:pt x="8" y="20"/>
                    </a:lnTo>
                    <a:lnTo>
                      <a:pt x="4" y="30"/>
                    </a:lnTo>
                    <a:lnTo>
                      <a:pt x="0" y="35"/>
                    </a:lnTo>
                    <a:lnTo>
                      <a:pt x="5" y="53"/>
                    </a:lnTo>
                    <a:lnTo>
                      <a:pt x="16" y="91"/>
                    </a:lnTo>
                    <a:lnTo>
                      <a:pt x="33" y="143"/>
                    </a:lnTo>
                    <a:lnTo>
                      <a:pt x="51" y="203"/>
                    </a:lnTo>
                    <a:lnTo>
                      <a:pt x="68" y="263"/>
                    </a:lnTo>
                    <a:lnTo>
                      <a:pt x="84" y="316"/>
                    </a:lnTo>
                    <a:lnTo>
                      <a:pt x="97" y="356"/>
                    </a:lnTo>
                    <a:lnTo>
                      <a:pt x="103" y="377"/>
                    </a:lnTo>
                    <a:lnTo>
                      <a:pt x="113" y="377"/>
                    </a:lnTo>
                    <a:lnTo>
                      <a:pt x="134" y="374"/>
                    </a:lnTo>
                    <a:lnTo>
                      <a:pt x="165" y="373"/>
                    </a:lnTo>
                    <a:lnTo>
                      <a:pt x="203" y="371"/>
                    </a:lnTo>
                    <a:lnTo>
                      <a:pt x="247" y="369"/>
                    </a:lnTo>
                    <a:lnTo>
                      <a:pt x="295" y="365"/>
                    </a:lnTo>
                    <a:lnTo>
                      <a:pt x="347" y="363"/>
                    </a:lnTo>
                    <a:lnTo>
                      <a:pt x="400" y="359"/>
                    </a:lnTo>
                    <a:lnTo>
                      <a:pt x="453" y="356"/>
                    </a:lnTo>
                    <a:lnTo>
                      <a:pt x="505" y="354"/>
                    </a:lnTo>
                    <a:lnTo>
                      <a:pt x="553" y="350"/>
                    </a:lnTo>
                    <a:lnTo>
                      <a:pt x="597" y="348"/>
                    </a:lnTo>
                    <a:lnTo>
                      <a:pt x="635" y="346"/>
                    </a:lnTo>
                    <a:lnTo>
                      <a:pt x="663" y="344"/>
                    </a:lnTo>
                    <a:lnTo>
                      <a:pt x="684" y="342"/>
                    </a:lnTo>
                    <a:lnTo>
                      <a:pt x="693" y="342"/>
                    </a:lnTo>
                    <a:lnTo>
                      <a:pt x="697" y="334"/>
                    </a:lnTo>
                    <a:lnTo>
                      <a:pt x="703" y="324"/>
                    </a:lnTo>
                    <a:lnTo>
                      <a:pt x="708" y="311"/>
                    </a:lnTo>
                    <a:lnTo>
                      <a:pt x="714" y="299"/>
                    </a:lnTo>
                    <a:lnTo>
                      <a:pt x="128" y="334"/>
                    </a:lnTo>
                    <a:lnTo>
                      <a:pt x="124" y="333"/>
                    </a:lnTo>
                    <a:lnTo>
                      <a:pt x="121" y="332"/>
                    </a:lnTo>
                    <a:lnTo>
                      <a:pt x="118" y="328"/>
                    </a:lnTo>
                    <a:lnTo>
                      <a:pt x="117" y="325"/>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22" name="Freeform 50"/>
              <p:cNvSpPr>
                <a:spLocks/>
              </p:cNvSpPr>
              <p:nvPr/>
            </p:nvSpPr>
            <p:spPr bwMode="auto">
              <a:xfrm>
                <a:off x="5177" y="1745"/>
                <a:ext cx="18" cy="22"/>
              </a:xfrm>
              <a:custGeom>
                <a:avLst/>
                <a:gdLst>
                  <a:gd name="T0" fmla="*/ 0 w 37"/>
                  <a:gd name="T1" fmla="*/ 44 h 44"/>
                  <a:gd name="T2" fmla="*/ 6 w 37"/>
                  <a:gd name="T3" fmla="*/ 44 h 44"/>
                  <a:gd name="T4" fmla="*/ 11 w 37"/>
                  <a:gd name="T5" fmla="*/ 43 h 44"/>
                  <a:gd name="T6" fmla="*/ 15 w 37"/>
                  <a:gd name="T7" fmla="*/ 43 h 44"/>
                  <a:gd name="T8" fmla="*/ 19 w 37"/>
                  <a:gd name="T9" fmla="*/ 43 h 44"/>
                  <a:gd name="T10" fmla="*/ 22 w 37"/>
                  <a:gd name="T11" fmla="*/ 37 h 44"/>
                  <a:gd name="T12" fmla="*/ 27 w 37"/>
                  <a:gd name="T13" fmla="*/ 27 h 44"/>
                  <a:gd name="T14" fmla="*/ 31 w 37"/>
                  <a:gd name="T15" fmla="*/ 14 h 44"/>
                  <a:gd name="T16" fmla="*/ 37 w 37"/>
                  <a:gd name="T17" fmla="*/ 0 h 44"/>
                  <a:gd name="T18" fmla="*/ 19 w 37"/>
                  <a:gd name="T19" fmla="*/ 1 h 44"/>
                  <a:gd name="T20" fmla="*/ 14 w 37"/>
                  <a:gd name="T21" fmla="*/ 13 h 44"/>
                  <a:gd name="T22" fmla="*/ 9 w 37"/>
                  <a:gd name="T23" fmla="*/ 25 h 44"/>
                  <a:gd name="T24" fmla="*/ 4 w 37"/>
                  <a:gd name="T25" fmla="*/ 35 h 44"/>
                  <a:gd name="T26" fmla="*/ 0 w 37"/>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4">
                    <a:moveTo>
                      <a:pt x="0" y="44"/>
                    </a:moveTo>
                    <a:lnTo>
                      <a:pt x="6" y="44"/>
                    </a:lnTo>
                    <a:lnTo>
                      <a:pt x="11" y="43"/>
                    </a:lnTo>
                    <a:lnTo>
                      <a:pt x="15" y="43"/>
                    </a:lnTo>
                    <a:lnTo>
                      <a:pt x="19" y="43"/>
                    </a:lnTo>
                    <a:lnTo>
                      <a:pt x="22" y="37"/>
                    </a:lnTo>
                    <a:lnTo>
                      <a:pt x="27" y="27"/>
                    </a:lnTo>
                    <a:lnTo>
                      <a:pt x="31" y="14"/>
                    </a:lnTo>
                    <a:lnTo>
                      <a:pt x="37" y="0"/>
                    </a:lnTo>
                    <a:lnTo>
                      <a:pt x="19" y="1"/>
                    </a:lnTo>
                    <a:lnTo>
                      <a:pt x="14" y="13"/>
                    </a:lnTo>
                    <a:lnTo>
                      <a:pt x="9" y="25"/>
                    </a:lnTo>
                    <a:lnTo>
                      <a:pt x="4" y="35"/>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23" name="Freeform 51"/>
              <p:cNvSpPr>
                <a:spLocks/>
              </p:cNvSpPr>
              <p:nvPr/>
            </p:nvSpPr>
            <p:spPr bwMode="auto">
              <a:xfrm>
                <a:off x="5376" y="1734"/>
                <a:ext cx="19" cy="22"/>
              </a:xfrm>
              <a:custGeom>
                <a:avLst/>
                <a:gdLst>
                  <a:gd name="T0" fmla="*/ 0 w 37"/>
                  <a:gd name="T1" fmla="*/ 45 h 45"/>
                  <a:gd name="T2" fmla="*/ 5 w 37"/>
                  <a:gd name="T3" fmla="*/ 45 h 45"/>
                  <a:gd name="T4" fmla="*/ 10 w 37"/>
                  <a:gd name="T5" fmla="*/ 44 h 45"/>
                  <a:gd name="T6" fmla="*/ 15 w 37"/>
                  <a:gd name="T7" fmla="*/ 44 h 45"/>
                  <a:gd name="T8" fmla="*/ 18 w 37"/>
                  <a:gd name="T9" fmla="*/ 44 h 45"/>
                  <a:gd name="T10" fmla="*/ 22 w 37"/>
                  <a:gd name="T11" fmla="*/ 37 h 45"/>
                  <a:gd name="T12" fmla="*/ 26 w 37"/>
                  <a:gd name="T13" fmla="*/ 27 h 45"/>
                  <a:gd name="T14" fmla="*/ 31 w 37"/>
                  <a:gd name="T15" fmla="*/ 14 h 45"/>
                  <a:gd name="T16" fmla="*/ 37 w 37"/>
                  <a:gd name="T17" fmla="*/ 0 h 45"/>
                  <a:gd name="T18" fmla="*/ 19 w 37"/>
                  <a:gd name="T19" fmla="*/ 1 h 45"/>
                  <a:gd name="T20" fmla="*/ 15 w 37"/>
                  <a:gd name="T21" fmla="*/ 13 h 45"/>
                  <a:gd name="T22" fmla="*/ 9 w 37"/>
                  <a:gd name="T23" fmla="*/ 24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5" y="45"/>
                    </a:lnTo>
                    <a:lnTo>
                      <a:pt x="10" y="44"/>
                    </a:lnTo>
                    <a:lnTo>
                      <a:pt x="15" y="44"/>
                    </a:lnTo>
                    <a:lnTo>
                      <a:pt x="18" y="44"/>
                    </a:lnTo>
                    <a:lnTo>
                      <a:pt x="22" y="37"/>
                    </a:lnTo>
                    <a:lnTo>
                      <a:pt x="26" y="27"/>
                    </a:lnTo>
                    <a:lnTo>
                      <a:pt x="31" y="14"/>
                    </a:lnTo>
                    <a:lnTo>
                      <a:pt x="37" y="0"/>
                    </a:lnTo>
                    <a:lnTo>
                      <a:pt x="19" y="1"/>
                    </a:lnTo>
                    <a:lnTo>
                      <a:pt x="15" y="13"/>
                    </a:lnTo>
                    <a:lnTo>
                      <a:pt x="9" y="24"/>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24" name="Freeform 52"/>
              <p:cNvSpPr>
                <a:spLocks/>
              </p:cNvSpPr>
              <p:nvPr/>
            </p:nvSpPr>
            <p:spPr bwMode="auto">
              <a:xfrm>
                <a:off x="5257" y="1741"/>
                <a:ext cx="18" cy="21"/>
              </a:xfrm>
              <a:custGeom>
                <a:avLst/>
                <a:gdLst>
                  <a:gd name="T0" fmla="*/ 0 w 37"/>
                  <a:gd name="T1" fmla="*/ 44 h 44"/>
                  <a:gd name="T2" fmla="*/ 6 w 37"/>
                  <a:gd name="T3" fmla="*/ 44 h 44"/>
                  <a:gd name="T4" fmla="*/ 11 w 37"/>
                  <a:gd name="T5" fmla="*/ 44 h 44"/>
                  <a:gd name="T6" fmla="*/ 15 w 37"/>
                  <a:gd name="T7" fmla="*/ 44 h 44"/>
                  <a:gd name="T8" fmla="*/ 19 w 37"/>
                  <a:gd name="T9" fmla="*/ 44 h 44"/>
                  <a:gd name="T10" fmla="*/ 22 w 37"/>
                  <a:gd name="T11" fmla="*/ 37 h 44"/>
                  <a:gd name="T12" fmla="*/ 27 w 37"/>
                  <a:gd name="T13" fmla="*/ 27 h 44"/>
                  <a:gd name="T14" fmla="*/ 31 w 37"/>
                  <a:gd name="T15" fmla="*/ 14 h 44"/>
                  <a:gd name="T16" fmla="*/ 37 w 37"/>
                  <a:gd name="T17" fmla="*/ 0 h 44"/>
                  <a:gd name="T18" fmla="*/ 19 w 37"/>
                  <a:gd name="T19" fmla="*/ 1 h 44"/>
                  <a:gd name="T20" fmla="*/ 14 w 37"/>
                  <a:gd name="T21" fmla="*/ 13 h 44"/>
                  <a:gd name="T22" fmla="*/ 9 w 37"/>
                  <a:gd name="T23" fmla="*/ 24 h 44"/>
                  <a:gd name="T24" fmla="*/ 4 w 37"/>
                  <a:gd name="T25" fmla="*/ 35 h 44"/>
                  <a:gd name="T26" fmla="*/ 0 w 37"/>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4">
                    <a:moveTo>
                      <a:pt x="0" y="44"/>
                    </a:moveTo>
                    <a:lnTo>
                      <a:pt x="6" y="44"/>
                    </a:lnTo>
                    <a:lnTo>
                      <a:pt x="11" y="44"/>
                    </a:lnTo>
                    <a:lnTo>
                      <a:pt x="15" y="44"/>
                    </a:lnTo>
                    <a:lnTo>
                      <a:pt x="19" y="44"/>
                    </a:lnTo>
                    <a:lnTo>
                      <a:pt x="22" y="37"/>
                    </a:lnTo>
                    <a:lnTo>
                      <a:pt x="27" y="27"/>
                    </a:lnTo>
                    <a:lnTo>
                      <a:pt x="31" y="14"/>
                    </a:lnTo>
                    <a:lnTo>
                      <a:pt x="37" y="0"/>
                    </a:lnTo>
                    <a:lnTo>
                      <a:pt x="19" y="1"/>
                    </a:lnTo>
                    <a:lnTo>
                      <a:pt x="14" y="13"/>
                    </a:lnTo>
                    <a:lnTo>
                      <a:pt x="9" y="24"/>
                    </a:lnTo>
                    <a:lnTo>
                      <a:pt x="4" y="35"/>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25" name="Freeform 53"/>
              <p:cNvSpPr>
                <a:spLocks/>
              </p:cNvSpPr>
              <p:nvPr/>
            </p:nvSpPr>
            <p:spPr bwMode="auto">
              <a:xfrm>
                <a:off x="5217" y="1743"/>
                <a:ext cx="18" cy="22"/>
              </a:xfrm>
              <a:custGeom>
                <a:avLst/>
                <a:gdLst>
                  <a:gd name="T0" fmla="*/ 0 w 36"/>
                  <a:gd name="T1" fmla="*/ 44 h 44"/>
                  <a:gd name="T2" fmla="*/ 6 w 36"/>
                  <a:gd name="T3" fmla="*/ 44 h 44"/>
                  <a:gd name="T4" fmla="*/ 10 w 36"/>
                  <a:gd name="T5" fmla="*/ 44 h 44"/>
                  <a:gd name="T6" fmla="*/ 14 w 36"/>
                  <a:gd name="T7" fmla="*/ 44 h 44"/>
                  <a:gd name="T8" fmla="*/ 17 w 36"/>
                  <a:gd name="T9" fmla="*/ 42 h 44"/>
                  <a:gd name="T10" fmla="*/ 21 w 36"/>
                  <a:gd name="T11" fmla="*/ 37 h 44"/>
                  <a:gd name="T12" fmla="*/ 25 w 36"/>
                  <a:gd name="T13" fmla="*/ 26 h 44"/>
                  <a:gd name="T14" fmla="*/ 30 w 36"/>
                  <a:gd name="T15" fmla="*/ 14 h 44"/>
                  <a:gd name="T16" fmla="*/ 36 w 36"/>
                  <a:gd name="T17" fmla="*/ 0 h 44"/>
                  <a:gd name="T18" fmla="*/ 18 w 36"/>
                  <a:gd name="T19" fmla="*/ 1 h 44"/>
                  <a:gd name="T20" fmla="*/ 14 w 36"/>
                  <a:gd name="T21" fmla="*/ 12 h 44"/>
                  <a:gd name="T22" fmla="*/ 8 w 36"/>
                  <a:gd name="T23" fmla="*/ 24 h 44"/>
                  <a:gd name="T24" fmla="*/ 3 w 36"/>
                  <a:gd name="T25" fmla="*/ 34 h 44"/>
                  <a:gd name="T26" fmla="*/ 0 w 36"/>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0" y="44"/>
                    </a:moveTo>
                    <a:lnTo>
                      <a:pt x="6" y="44"/>
                    </a:lnTo>
                    <a:lnTo>
                      <a:pt x="10" y="44"/>
                    </a:lnTo>
                    <a:lnTo>
                      <a:pt x="14" y="44"/>
                    </a:lnTo>
                    <a:lnTo>
                      <a:pt x="17" y="42"/>
                    </a:lnTo>
                    <a:lnTo>
                      <a:pt x="21" y="37"/>
                    </a:lnTo>
                    <a:lnTo>
                      <a:pt x="25" y="26"/>
                    </a:lnTo>
                    <a:lnTo>
                      <a:pt x="30" y="14"/>
                    </a:lnTo>
                    <a:lnTo>
                      <a:pt x="36" y="0"/>
                    </a:lnTo>
                    <a:lnTo>
                      <a:pt x="18" y="1"/>
                    </a:lnTo>
                    <a:lnTo>
                      <a:pt x="14" y="12"/>
                    </a:lnTo>
                    <a:lnTo>
                      <a:pt x="8" y="24"/>
                    </a:lnTo>
                    <a:lnTo>
                      <a:pt x="3" y="34"/>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26" name="Freeform 54"/>
              <p:cNvSpPr>
                <a:spLocks/>
              </p:cNvSpPr>
              <p:nvPr/>
            </p:nvSpPr>
            <p:spPr bwMode="auto">
              <a:xfrm>
                <a:off x="5296" y="1738"/>
                <a:ext cx="19" cy="23"/>
              </a:xfrm>
              <a:custGeom>
                <a:avLst/>
                <a:gdLst>
                  <a:gd name="T0" fmla="*/ 0 w 37"/>
                  <a:gd name="T1" fmla="*/ 45 h 45"/>
                  <a:gd name="T2" fmla="*/ 5 w 37"/>
                  <a:gd name="T3" fmla="*/ 44 h 45"/>
                  <a:gd name="T4" fmla="*/ 11 w 37"/>
                  <a:gd name="T5" fmla="*/ 44 h 45"/>
                  <a:gd name="T6" fmla="*/ 15 w 37"/>
                  <a:gd name="T7" fmla="*/ 44 h 45"/>
                  <a:gd name="T8" fmla="*/ 18 w 37"/>
                  <a:gd name="T9" fmla="*/ 44 h 45"/>
                  <a:gd name="T10" fmla="*/ 22 w 37"/>
                  <a:gd name="T11" fmla="*/ 37 h 45"/>
                  <a:gd name="T12" fmla="*/ 26 w 37"/>
                  <a:gd name="T13" fmla="*/ 27 h 45"/>
                  <a:gd name="T14" fmla="*/ 31 w 37"/>
                  <a:gd name="T15" fmla="*/ 14 h 45"/>
                  <a:gd name="T16" fmla="*/ 37 w 37"/>
                  <a:gd name="T17" fmla="*/ 0 h 45"/>
                  <a:gd name="T18" fmla="*/ 19 w 37"/>
                  <a:gd name="T19" fmla="*/ 2 h 45"/>
                  <a:gd name="T20" fmla="*/ 15 w 37"/>
                  <a:gd name="T21" fmla="*/ 13 h 45"/>
                  <a:gd name="T22" fmla="*/ 9 w 37"/>
                  <a:gd name="T23" fmla="*/ 25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5" y="44"/>
                    </a:lnTo>
                    <a:lnTo>
                      <a:pt x="11" y="44"/>
                    </a:lnTo>
                    <a:lnTo>
                      <a:pt x="15" y="44"/>
                    </a:lnTo>
                    <a:lnTo>
                      <a:pt x="18" y="44"/>
                    </a:lnTo>
                    <a:lnTo>
                      <a:pt x="22" y="37"/>
                    </a:lnTo>
                    <a:lnTo>
                      <a:pt x="26" y="27"/>
                    </a:lnTo>
                    <a:lnTo>
                      <a:pt x="31" y="14"/>
                    </a:lnTo>
                    <a:lnTo>
                      <a:pt x="37" y="0"/>
                    </a:lnTo>
                    <a:lnTo>
                      <a:pt x="19" y="2"/>
                    </a:lnTo>
                    <a:lnTo>
                      <a:pt x="15" y="13"/>
                    </a:lnTo>
                    <a:lnTo>
                      <a:pt x="9" y="25"/>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27" name="Freeform 55"/>
              <p:cNvSpPr>
                <a:spLocks/>
              </p:cNvSpPr>
              <p:nvPr/>
            </p:nvSpPr>
            <p:spPr bwMode="auto">
              <a:xfrm>
                <a:off x="5337" y="1736"/>
                <a:ext cx="18" cy="22"/>
              </a:xfrm>
              <a:custGeom>
                <a:avLst/>
                <a:gdLst>
                  <a:gd name="T0" fmla="*/ 0 w 37"/>
                  <a:gd name="T1" fmla="*/ 45 h 45"/>
                  <a:gd name="T2" fmla="*/ 6 w 37"/>
                  <a:gd name="T3" fmla="*/ 44 h 45"/>
                  <a:gd name="T4" fmla="*/ 11 w 37"/>
                  <a:gd name="T5" fmla="*/ 44 h 45"/>
                  <a:gd name="T6" fmla="*/ 14 w 37"/>
                  <a:gd name="T7" fmla="*/ 44 h 45"/>
                  <a:gd name="T8" fmla="*/ 18 w 37"/>
                  <a:gd name="T9" fmla="*/ 44 h 45"/>
                  <a:gd name="T10" fmla="*/ 21 w 37"/>
                  <a:gd name="T11" fmla="*/ 37 h 45"/>
                  <a:gd name="T12" fmla="*/ 26 w 37"/>
                  <a:gd name="T13" fmla="*/ 26 h 45"/>
                  <a:gd name="T14" fmla="*/ 31 w 37"/>
                  <a:gd name="T15" fmla="*/ 14 h 45"/>
                  <a:gd name="T16" fmla="*/ 37 w 37"/>
                  <a:gd name="T17" fmla="*/ 0 h 45"/>
                  <a:gd name="T18" fmla="*/ 19 w 37"/>
                  <a:gd name="T19" fmla="*/ 1 h 45"/>
                  <a:gd name="T20" fmla="*/ 14 w 37"/>
                  <a:gd name="T21" fmla="*/ 13 h 45"/>
                  <a:gd name="T22" fmla="*/ 9 w 37"/>
                  <a:gd name="T23" fmla="*/ 24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6" y="44"/>
                    </a:lnTo>
                    <a:lnTo>
                      <a:pt x="11" y="44"/>
                    </a:lnTo>
                    <a:lnTo>
                      <a:pt x="14" y="44"/>
                    </a:lnTo>
                    <a:lnTo>
                      <a:pt x="18" y="44"/>
                    </a:lnTo>
                    <a:lnTo>
                      <a:pt x="21" y="37"/>
                    </a:lnTo>
                    <a:lnTo>
                      <a:pt x="26" y="26"/>
                    </a:lnTo>
                    <a:lnTo>
                      <a:pt x="31" y="14"/>
                    </a:lnTo>
                    <a:lnTo>
                      <a:pt x="37" y="0"/>
                    </a:lnTo>
                    <a:lnTo>
                      <a:pt x="19" y="1"/>
                    </a:lnTo>
                    <a:lnTo>
                      <a:pt x="14" y="13"/>
                    </a:lnTo>
                    <a:lnTo>
                      <a:pt x="9" y="24"/>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28" name="Freeform 56"/>
              <p:cNvSpPr>
                <a:spLocks/>
              </p:cNvSpPr>
              <p:nvPr/>
            </p:nvSpPr>
            <p:spPr bwMode="auto">
              <a:xfrm>
                <a:off x="5280" y="1407"/>
                <a:ext cx="218" cy="222"/>
              </a:xfrm>
              <a:custGeom>
                <a:avLst/>
                <a:gdLst>
                  <a:gd name="T0" fmla="*/ 0 w 437"/>
                  <a:gd name="T1" fmla="*/ 197 h 444"/>
                  <a:gd name="T2" fmla="*/ 71 w 437"/>
                  <a:gd name="T3" fmla="*/ 192 h 444"/>
                  <a:gd name="T4" fmla="*/ 71 w 437"/>
                  <a:gd name="T5" fmla="*/ 80 h 444"/>
                  <a:gd name="T6" fmla="*/ 72 w 437"/>
                  <a:gd name="T7" fmla="*/ 77 h 444"/>
                  <a:gd name="T8" fmla="*/ 73 w 437"/>
                  <a:gd name="T9" fmla="*/ 75 h 444"/>
                  <a:gd name="T10" fmla="*/ 75 w 437"/>
                  <a:gd name="T11" fmla="*/ 74 h 444"/>
                  <a:gd name="T12" fmla="*/ 79 w 437"/>
                  <a:gd name="T13" fmla="*/ 72 h 444"/>
                  <a:gd name="T14" fmla="*/ 358 w 437"/>
                  <a:gd name="T15" fmla="*/ 72 h 444"/>
                  <a:gd name="T16" fmla="*/ 362 w 437"/>
                  <a:gd name="T17" fmla="*/ 74 h 444"/>
                  <a:gd name="T18" fmla="*/ 364 w 437"/>
                  <a:gd name="T19" fmla="*/ 75 h 444"/>
                  <a:gd name="T20" fmla="*/ 365 w 437"/>
                  <a:gd name="T21" fmla="*/ 77 h 444"/>
                  <a:gd name="T22" fmla="*/ 366 w 437"/>
                  <a:gd name="T23" fmla="*/ 80 h 444"/>
                  <a:gd name="T24" fmla="*/ 366 w 437"/>
                  <a:gd name="T25" fmla="*/ 361 h 444"/>
                  <a:gd name="T26" fmla="*/ 365 w 437"/>
                  <a:gd name="T27" fmla="*/ 364 h 444"/>
                  <a:gd name="T28" fmla="*/ 364 w 437"/>
                  <a:gd name="T29" fmla="*/ 366 h 444"/>
                  <a:gd name="T30" fmla="*/ 362 w 437"/>
                  <a:gd name="T31" fmla="*/ 368 h 444"/>
                  <a:gd name="T32" fmla="*/ 358 w 437"/>
                  <a:gd name="T33" fmla="*/ 369 h 444"/>
                  <a:gd name="T34" fmla="*/ 349 w 437"/>
                  <a:gd name="T35" fmla="*/ 369 h 444"/>
                  <a:gd name="T36" fmla="*/ 372 w 437"/>
                  <a:gd name="T37" fmla="*/ 444 h 444"/>
                  <a:gd name="T38" fmla="*/ 372 w 437"/>
                  <a:gd name="T39" fmla="*/ 437 h 444"/>
                  <a:gd name="T40" fmla="*/ 374 w 437"/>
                  <a:gd name="T41" fmla="*/ 437 h 444"/>
                  <a:gd name="T42" fmla="*/ 379 w 437"/>
                  <a:gd name="T43" fmla="*/ 437 h 444"/>
                  <a:gd name="T44" fmla="*/ 387 w 437"/>
                  <a:gd name="T45" fmla="*/ 437 h 444"/>
                  <a:gd name="T46" fmla="*/ 396 w 437"/>
                  <a:gd name="T47" fmla="*/ 437 h 444"/>
                  <a:gd name="T48" fmla="*/ 407 w 437"/>
                  <a:gd name="T49" fmla="*/ 437 h 444"/>
                  <a:gd name="T50" fmla="*/ 418 w 437"/>
                  <a:gd name="T51" fmla="*/ 437 h 444"/>
                  <a:gd name="T52" fmla="*/ 427 w 437"/>
                  <a:gd name="T53" fmla="*/ 437 h 444"/>
                  <a:gd name="T54" fmla="*/ 437 w 437"/>
                  <a:gd name="T55" fmla="*/ 437 h 444"/>
                  <a:gd name="T56" fmla="*/ 437 w 437"/>
                  <a:gd name="T57" fmla="*/ 361 h 444"/>
                  <a:gd name="T58" fmla="*/ 437 w 437"/>
                  <a:gd name="T59" fmla="*/ 218 h 444"/>
                  <a:gd name="T60" fmla="*/ 437 w 437"/>
                  <a:gd name="T61" fmla="*/ 76 h 444"/>
                  <a:gd name="T62" fmla="*/ 437 w 437"/>
                  <a:gd name="T63" fmla="*/ 0 h 444"/>
                  <a:gd name="T64" fmla="*/ 427 w 437"/>
                  <a:gd name="T65" fmla="*/ 0 h 444"/>
                  <a:gd name="T66" fmla="*/ 411 w 437"/>
                  <a:gd name="T67" fmla="*/ 0 h 444"/>
                  <a:gd name="T68" fmla="*/ 388 w 437"/>
                  <a:gd name="T69" fmla="*/ 0 h 444"/>
                  <a:gd name="T70" fmla="*/ 361 w 437"/>
                  <a:gd name="T71" fmla="*/ 0 h 444"/>
                  <a:gd name="T72" fmla="*/ 328 w 437"/>
                  <a:gd name="T73" fmla="*/ 0 h 444"/>
                  <a:gd name="T74" fmla="*/ 294 w 437"/>
                  <a:gd name="T75" fmla="*/ 0 h 444"/>
                  <a:gd name="T76" fmla="*/ 257 w 437"/>
                  <a:gd name="T77" fmla="*/ 0 h 444"/>
                  <a:gd name="T78" fmla="*/ 219 w 437"/>
                  <a:gd name="T79" fmla="*/ 0 h 444"/>
                  <a:gd name="T80" fmla="*/ 180 w 437"/>
                  <a:gd name="T81" fmla="*/ 0 h 444"/>
                  <a:gd name="T82" fmla="*/ 143 w 437"/>
                  <a:gd name="T83" fmla="*/ 0 h 444"/>
                  <a:gd name="T84" fmla="*/ 109 w 437"/>
                  <a:gd name="T85" fmla="*/ 0 h 444"/>
                  <a:gd name="T86" fmla="*/ 76 w 437"/>
                  <a:gd name="T87" fmla="*/ 0 h 444"/>
                  <a:gd name="T88" fmla="*/ 49 w 437"/>
                  <a:gd name="T89" fmla="*/ 0 h 444"/>
                  <a:gd name="T90" fmla="*/ 26 w 437"/>
                  <a:gd name="T91" fmla="*/ 0 h 444"/>
                  <a:gd name="T92" fmla="*/ 10 w 437"/>
                  <a:gd name="T93" fmla="*/ 0 h 444"/>
                  <a:gd name="T94" fmla="*/ 0 w 437"/>
                  <a:gd name="T95" fmla="*/ 0 h 444"/>
                  <a:gd name="T96" fmla="*/ 0 w 437"/>
                  <a:gd name="T97" fmla="*/ 36 h 444"/>
                  <a:gd name="T98" fmla="*/ 0 w 437"/>
                  <a:gd name="T99" fmla="*/ 94 h 444"/>
                  <a:gd name="T100" fmla="*/ 0 w 437"/>
                  <a:gd name="T101" fmla="*/ 154 h 444"/>
                  <a:gd name="T102" fmla="*/ 0 w 437"/>
                  <a:gd name="T103" fmla="*/ 19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7" h="444">
                    <a:moveTo>
                      <a:pt x="0" y="197"/>
                    </a:moveTo>
                    <a:lnTo>
                      <a:pt x="71" y="192"/>
                    </a:lnTo>
                    <a:lnTo>
                      <a:pt x="71" y="80"/>
                    </a:lnTo>
                    <a:lnTo>
                      <a:pt x="72" y="77"/>
                    </a:lnTo>
                    <a:lnTo>
                      <a:pt x="73" y="75"/>
                    </a:lnTo>
                    <a:lnTo>
                      <a:pt x="75" y="74"/>
                    </a:lnTo>
                    <a:lnTo>
                      <a:pt x="79" y="72"/>
                    </a:lnTo>
                    <a:lnTo>
                      <a:pt x="358" y="72"/>
                    </a:lnTo>
                    <a:lnTo>
                      <a:pt x="362" y="74"/>
                    </a:lnTo>
                    <a:lnTo>
                      <a:pt x="364" y="75"/>
                    </a:lnTo>
                    <a:lnTo>
                      <a:pt x="365" y="77"/>
                    </a:lnTo>
                    <a:lnTo>
                      <a:pt x="366" y="80"/>
                    </a:lnTo>
                    <a:lnTo>
                      <a:pt x="366" y="361"/>
                    </a:lnTo>
                    <a:lnTo>
                      <a:pt x="365" y="364"/>
                    </a:lnTo>
                    <a:lnTo>
                      <a:pt x="364" y="366"/>
                    </a:lnTo>
                    <a:lnTo>
                      <a:pt x="362" y="368"/>
                    </a:lnTo>
                    <a:lnTo>
                      <a:pt x="358" y="369"/>
                    </a:lnTo>
                    <a:lnTo>
                      <a:pt x="349" y="369"/>
                    </a:lnTo>
                    <a:lnTo>
                      <a:pt x="372" y="444"/>
                    </a:lnTo>
                    <a:lnTo>
                      <a:pt x="372" y="437"/>
                    </a:lnTo>
                    <a:lnTo>
                      <a:pt x="374" y="437"/>
                    </a:lnTo>
                    <a:lnTo>
                      <a:pt x="379" y="437"/>
                    </a:lnTo>
                    <a:lnTo>
                      <a:pt x="387" y="437"/>
                    </a:lnTo>
                    <a:lnTo>
                      <a:pt x="396" y="437"/>
                    </a:lnTo>
                    <a:lnTo>
                      <a:pt x="407" y="437"/>
                    </a:lnTo>
                    <a:lnTo>
                      <a:pt x="418" y="437"/>
                    </a:lnTo>
                    <a:lnTo>
                      <a:pt x="427" y="437"/>
                    </a:lnTo>
                    <a:lnTo>
                      <a:pt x="437" y="437"/>
                    </a:lnTo>
                    <a:lnTo>
                      <a:pt x="437" y="361"/>
                    </a:lnTo>
                    <a:lnTo>
                      <a:pt x="437" y="218"/>
                    </a:lnTo>
                    <a:lnTo>
                      <a:pt x="437" y="76"/>
                    </a:lnTo>
                    <a:lnTo>
                      <a:pt x="437" y="0"/>
                    </a:lnTo>
                    <a:lnTo>
                      <a:pt x="427" y="0"/>
                    </a:lnTo>
                    <a:lnTo>
                      <a:pt x="411" y="0"/>
                    </a:lnTo>
                    <a:lnTo>
                      <a:pt x="388" y="0"/>
                    </a:lnTo>
                    <a:lnTo>
                      <a:pt x="361" y="0"/>
                    </a:lnTo>
                    <a:lnTo>
                      <a:pt x="328" y="0"/>
                    </a:lnTo>
                    <a:lnTo>
                      <a:pt x="294" y="0"/>
                    </a:lnTo>
                    <a:lnTo>
                      <a:pt x="257" y="0"/>
                    </a:lnTo>
                    <a:lnTo>
                      <a:pt x="219" y="0"/>
                    </a:lnTo>
                    <a:lnTo>
                      <a:pt x="180" y="0"/>
                    </a:lnTo>
                    <a:lnTo>
                      <a:pt x="143" y="0"/>
                    </a:lnTo>
                    <a:lnTo>
                      <a:pt x="109" y="0"/>
                    </a:lnTo>
                    <a:lnTo>
                      <a:pt x="76" y="0"/>
                    </a:lnTo>
                    <a:lnTo>
                      <a:pt x="49" y="0"/>
                    </a:lnTo>
                    <a:lnTo>
                      <a:pt x="26" y="0"/>
                    </a:lnTo>
                    <a:lnTo>
                      <a:pt x="10" y="0"/>
                    </a:lnTo>
                    <a:lnTo>
                      <a:pt x="0" y="0"/>
                    </a:lnTo>
                    <a:lnTo>
                      <a:pt x="0" y="36"/>
                    </a:lnTo>
                    <a:lnTo>
                      <a:pt x="0" y="94"/>
                    </a:lnTo>
                    <a:lnTo>
                      <a:pt x="0" y="154"/>
                    </a:lnTo>
                    <a:lnTo>
                      <a:pt x="0" y="197"/>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29" name="Freeform 57"/>
              <p:cNvSpPr>
                <a:spLocks noEditPoints="1"/>
              </p:cNvSpPr>
              <p:nvPr/>
            </p:nvSpPr>
            <p:spPr bwMode="auto">
              <a:xfrm>
                <a:off x="5123" y="1514"/>
                <a:ext cx="341" cy="183"/>
              </a:xfrm>
              <a:custGeom>
                <a:avLst/>
                <a:gdLst>
                  <a:gd name="T0" fmla="*/ 11 w 682"/>
                  <a:gd name="T1" fmla="*/ 68 h 367"/>
                  <a:gd name="T2" fmla="*/ 39 w 682"/>
                  <a:gd name="T3" fmla="*/ 167 h 367"/>
                  <a:gd name="T4" fmla="*/ 72 w 682"/>
                  <a:gd name="T5" fmla="*/ 274 h 367"/>
                  <a:gd name="T6" fmla="*/ 95 w 682"/>
                  <a:gd name="T7" fmla="*/ 352 h 367"/>
                  <a:gd name="T8" fmla="*/ 107 w 682"/>
                  <a:gd name="T9" fmla="*/ 367 h 367"/>
                  <a:gd name="T10" fmla="*/ 150 w 682"/>
                  <a:gd name="T11" fmla="*/ 364 h 367"/>
                  <a:gd name="T12" fmla="*/ 221 w 682"/>
                  <a:gd name="T13" fmla="*/ 360 h 367"/>
                  <a:gd name="T14" fmla="*/ 311 w 682"/>
                  <a:gd name="T15" fmla="*/ 355 h 367"/>
                  <a:gd name="T16" fmla="*/ 409 w 682"/>
                  <a:gd name="T17" fmla="*/ 349 h 367"/>
                  <a:gd name="T18" fmla="*/ 506 w 682"/>
                  <a:gd name="T19" fmla="*/ 344 h 367"/>
                  <a:gd name="T20" fmla="*/ 592 w 682"/>
                  <a:gd name="T21" fmla="*/ 339 h 367"/>
                  <a:gd name="T22" fmla="*/ 659 w 682"/>
                  <a:gd name="T23" fmla="*/ 334 h 367"/>
                  <a:gd name="T24" fmla="*/ 674 w 682"/>
                  <a:gd name="T25" fmla="*/ 304 h 367"/>
                  <a:gd name="T26" fmla="*/ 645 w 682"/>
                  <a:gd name="T27" fmla="*/ 210 h 367"/>
                  <a:gd name="T28" fmla="*/ 613 w 682"/>
                  <a:gd name="T29" fmla="*/ 100 h 367"/>
                  <a:gd name="T30" fmla="*/ 588 w 682"/>
                  <a:gd name="T31" fmla="*/ 19 h 367"/>
                  <a:gd name="T32" fmla="*/ 573 w 682"/>
                  <a:gd name="T33" fmla="*/ 0 h 367"/>
                  <a:gd name="T34" fmla="*/ 526 w 682"/>
                  <a:gd name="T35" fmla="*/ 4 h 367"/>
                  <a:gd name="T36" fmla="*/ 450 w 682"/>
                  <a:gd name="T37" fmla="*/ 8 h 367"/>
                  <a:gd name="T38" fmla="*/ 357 w 682"/>
                  <a:gd name="T39" fmla="*/ 14 h 367"/>
                  <a:gd name="T40" fmla="*/ 257 w 682"/>
                  <a:gd name="T41" fmla="*/ 20 h 367"/>
                  <a:gd name="T42" fmla="*/ 160 w 682"/>
                  <a:gd name="T43" fmla="*/ 25 h 367"/>
                  <a:gd name="T44" fmla="*/ 76 w 682"/>
                  <a:gd name="T45" fmla="*/ 30 h 367"/>
                  <a:gd name="T46" fmla="*/ 17 w 682"/>
                  <a:gd name="T47" fmla="*/ 33 h 367"/>
                  <a:gd name="T48" fmla="*/ 570 w 682"/>
                  <a:gd name="T49" fmla="*/ 281 h 367"/>
                  <a:gd name="T50" fmla="*/ 568 w 682"/>
                  <a:gd name="T51" fmla="*/ 282 h 367"/>
                  <a:gd name="T52" fmla="*/ 564 w 682"/>
                  <a:gd name="T53" fmla="*/ 285 h 367"/>
                  <a:gd name="T54" fmla="*/ 183 w 682"/>
                  <a:gd name="T55" fmla="*/ 307 h 367"/>
                  <a:gd name="T56" fmla="*/ 179 w 682"/>
                  <a:gd name="T57" fmla="*/ 303 h 367"/>
                  <a:gd name="T58" fmla="*/ 111 w 682"/>
                  <a:gd name="T59" fmla="*/ 78 h 367"/>
                  <a:gd name="T60" fmla="*/ 110 w 682"/>
                  <a:gd name="T61" fmla="*/ 75 h 367"/>
                  <a:gd name="T62" fmla="*/ 112 w 682"/>
                  <a:gd name="T63" fmla="*/ 72 h 367"/>
                  <a:gd name="T64" fmla="*/ 114 w 682"/>
                  <a:gd name="T65" fmla="*/ 69 h 367"/>
                  <a:gd name="T66" fmla="*/ 118 w 682"/>
                  <a:gd name="T67" fmla="*/ 68 h 367"/>
                  <a:gd name="T68" fmla="*/ 499 w 682"/>
                  <a:gd name="T69" fmla="*/ 45 h 367"/>
                  <a:gd name="T70" fmla="*/ 503 w 682"/>
                  <a:gd name="T71" fmla="*/ 48 h 367"/>
                  <a:gd name="T72" fmla="*/ 571 w 682"/>
                  <a:gd name="T73" fmla="*/ 274 h 367"/>
                  <a:gd name="T74" fmla="*/ 571 w 682"/>
                  <a:gd name="T75" fmla="*/ 278 h 367"/>
                  <a:gd name="T76" fmla="*/ 570 w 682"/>
                  <a:gd name="T77" fmla="*/ 28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2" h="367">
                    <a:moveTo>
                      <a:pt x="0" y="35"/>
                    </a:moveTo>
                    <a:lnTo>
                      <a:pt x="11" y="68"/>
                    </a:lnTo>
                    <a:lnTo>
                      <a:pt x="23" y="114"/>
                    </a:lnTo>
                    <a:lnTo>
                      <a:pt x="39" y="167"/>
                    </a:lnTo>
                    <a:lnTo>
                      <a:pt x="55" y="221"/>
                    </a:lnTo>
                    <a:lnTo>
                      <a:pt x="72" y="274"/>
                    </a:lnTo>
                    <a:lnTo>
                      <a:pt x="84" y="319"/>
                    </a:lnTo>
                    <a:lnTo>
                      <a:pt x="95" y="352"/>
                    </a:lnTo>
                    <a:lnTo>
                      <a:pt x="99" y="367"/>
                    </a:lnTo>
                    <a:lnTo>
                      <a:pt x="107" y="367"/>
                    </a:lnTo>
                    <a:lnTo>
                      <a:pt x="125" y="365"/>
                    </a:lnTo>
                    <a:lnTo>
                      <a:pt x="150" y="364"/>
                    </a:lnTo>
                    <a:lnTo>
                      <a:pt x="183" y="362"/>
                    </a:lnTo>
                    <a:lnTo>
                      <a:pt x="221" y="360"/>
                    </a:lnTo>
                    <a:lnTo>
                      <a:pt x="264" y="357"/>
                    </a:lnTo>
                    <a:lnTo>
                      <a:pt x="311" y="355"/>
                    </a:lnTo>
                    <a:lnTo>
                      <a:pt x="359" y="352"/>
                    </a:lnTo>
                    <a:lnTo>
                      <a:pt x="409" y="349"/>
                    </a:lnTo>
                    <a:lnTo>
                      <a:pt x="457" y="346"/>
                    </a:lnTo>
                    <a:lnTo>
                      <a:pt x="506" y="344"/>
                    </a:lnTo>
                    <a:lnTo>
                      <a:pt x="550" y="341"/>
                    </a:lnTo>
                    <a:lnTo>
                      <a:pt x="592" y="339"/>
                    </a:lnTo>
                    <a:lnTo>
                      <a:pt x="629" y="337"/>
                    </a:lnTo>
                    <a:lnTo>
                      <a:pt x="659" y="334"/>
                    </a:lnTo>
                    <a:lnTo>
                      <a:pt x="682" y="333"/>
                    </a:lnTo>
                    <a:lnTo>
                      <a:pt x="674" y="304"/>
                    </a:lnTo>
                    <a:lnTo>
                      <a:pt x="661" y="262"/>
                    </a:lnTo>
                    <a:lnTo>
                      <a:pt x="645" y="210"/>
                    </a:lnTo>
                    <a:lnTo>
                      <a:pt x="629" y="155"/>
                    </a:lnTo>
                    <a:lnTo>
                      <a:pt x="613" y="100"/>
                    </a:lnTo>
                    <a:lnTo>
                      <a:pt x="599" y="53"/>
                    </a:lnTo>
                    <a:lnTo>
                      <a:pt x="588" y="19"/>
                    </a:lnTo>
                    <a:lnTo>
                      <a:pt x="583" y="0"/>
                    </a:lnTo>
                    <a:lnTo>
                      <a:pt x="573" y="0"/>
                    </a:lnTo>
                    <a:lnTo>
                      <a:pt x="554" y="1"/>
                    </a:lnTo>
                    <a:lnTo>
                      <a:pt x="526" y="4"/>
                    </a:lnTo>
                    <a:lnTo>
                      <a:pt x="492" y="6"/>
                    </a:lnTo>
                    <a:lnTo>
                      <a:pt x="450" y="8"/>
                    </a:lnTo>
                    <a:lnTo>
                      <a:pt x="405" y="10"/>
                    </a:lnTo>
                    <a:lnTo>
                      <a:pt x="357" y="14"/>
                    </a:lnTo>
                    <a:lnTo>
                      <a:pt x="308" y="16"/>
                    </a:lnTo>
                    <a:lnTo>
                      <a:pt x="257" y="20"/>
                    </a:lnTo>
                    <a:lnTo>
                      <a:pt x="207" y="22"/>
                    </a:lnTo>
                    <a:lnTo>
                      <a:pt x="160" y="25"/>
                    </a:lnTo>
                    <a:lnTo>
                      <a:pt x="115" y="28"/>
                    </a:lnTo>
                    <a:lnTo>
                      <a:pt x="76" y="30"/>
                    </a:lnTo>
                    <a:lnTo>
                      <a:pt x="43" y="32"/>
                    </a:lnTo>
                    <a:lnTo>
                      <a:pt x="17" y="33"/>
                    </a:lnTo>
                    <a:lnTo>
                      <a:pt x="0" y="35"/>
                    </a:lnTo>
                    <a:close/>
                    <a:moveTo>
                      <a:pt x="570" y="281"/>
                    </a:moveTo>
                    <a:lnTo>
                      <a:pt x="569" y="282"/>
                    </a:lnTo>
                    <a:lnTo>
                      <a:pt x="568" y="282"/>
                    </a:lnTo>
                    <a:lnTo>
                      <a:pt x="565" y="284"/>
                    </a:lnTo>
                    <a:lnTo>
                      <a:pt x="564" y="285"/>
                    </a:lnTo>
                    <a:lnTo>
                      <a:pt x="186" y="307"/>
                    </a:lnTo>
                    <a:lnTo>
                      <a:pt x="183" y="307"/>
                    </a:lnTo>
                    <a:lnTo>
                      <a:pt x="181" y="306"/>
                    </a:lnTo>
                    <a:lnTo>
                      <a:pt x="179" y="303"/>
                    </a:lnTo>
                    <a:lnTo>
                      <a:pt x="177" y="301"/>
                    </a:lnTo>
                    <a:lnTo>
                      <a:pt x="111" y="78"/>
                    </a:lnTo>
                    <a:lnTo>
                      <a:pt x="110" y="76"/>
                    </a:lnTo>
                    <a:lnTo>
                      <a:pt x="110" y="75"/>
                    </a:lnTo>
                    <a:lnTo>
                      <a:pt x="111" y="73"/>
                    </a:lnTo>
                    <a:lnTo>
                      <a:pt x="112" y="72"/>
                    </a:lnTo>
                    <a:lnTo>
                      <a:pt x="113" y="70"/>
                    </a:lnTo>
                    <a:lnTo>
                      <a:pt x="114" y="69"/>
                    </a:lnTo>
                    <a:lnTo>
                      <a:pt x="116" y="68"/>
                    </a:lnTo>
                    <a:lnTo>
                      <a:pt x="118" y="68"/>
                    </a:lnTo>
                    <a:lnTo>
                      <a:pt x="496" y="45"/>
                    </a:lnTo>
                    <a:lnTo>
                      <a:pt x="499" y="45"/>
                    </a:lnTo>
                    <a:lnTo>
                      <a:pt x="501" y="46"/>
                    </a:lnTo>
                    <a:lnTo>
                      <a:pt x="503" y="48"/>
                    </a:lnTo>
                    <a:lnTo>
                      <a:pt x="504" y="51"/>
                    </a:lnTo>
                    <a:lnTo>
                      <a:pt x="571" y="274"/>
                    </a:lnTo>
                    <a:lnTo>
                      <a:pt x="571" y="276"/>
                    </a:lnTo>
                    <a:lnTo>
                      <a:pt x="571" y="278"/>
                    </a:lnTo>
                    <a:lnTo>
                      <a:pt x="571" y="279"/>
                    </a:lnTo>
                    <a:lnTo>
                      <a:pt x="570" y="281"/>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0" name="Freeform 58"/>
              <p:cNvSpPr>
                <a:spLocks/>
              </p:cNvSpPr>
              <p:nvPr/>
            </p:nvSpPr>
            <p:spPr bwMode="auto">
              <a:xfrm>
                <a:off x="5323" y="1452"/>
                <a:ext cx="132" cy="132"/>
              </a:xfrm>
              <a:custGeom>
                <a:avLst/>
                <a:gdLst>
                  <a:gd name="T0" fmla="*/ 258 w 263"/>
                  <a:gd name="T1" fmla="*/ 264 h 264"/>
                  <a:gd name="T2" fmla="*/ 259 w 263"/>
                  <a:gd name="T3" fmla="*/ 264 h 264"/>
                  <a:gd name="T4" fmla="*/ 261 w 263"/>
                  <a:gd name="T5" fmla="*/ 264 h 264"/>
                  <a:gd name="T6" fmla="*/ 262 w 263"/>
                  <a:gd name="T7" fmla="*/ 264 h 264"/>
                  <a:gd name="T8" fmla="*/ 263 w 263"/>
                  <a:gd name="T9" fmla="*/ 264 h 264"/>
                  <a:gd name="T10" fmla="*/ 263 w 263"/>
                  <a:gd name="T11" fmla="*/ 217 h 264"/>
                  <a:gd name="T12" fmla="*/ 263 w 263"/>
                  <a:gd name="T13" fmla="*/ 131 h 264"/>
                  <a:gd name="T14" fmla="*/ 263 w 263"/>
                  <a:gd name="T15" fmla="*/ 45 h 264"/>
                  <a:gd name="T16" fmla="*/ 263 w 263"/>
                  <a:gd name="T17" fmla="*/ 0 h 264"/>
                  <a:gd name="T18" fmla="*/ 259 w 263"/>
                  <a:gd name="T19" fmla="*/ 0 h 264"/>
                  <a:gd name="T20" fmla="*/ 248 w 263"/>
                  <a:gd name="T21" fmla="*/ 0 h 264"/>
                  <a:gd name="T22" fmla="*/ 234 w 263"/>
                  <a:gd name="T23" fmla="*/ 0 h 264"/>
                  <a:gd name="T24" fmla="*/ 218 w 263"/>
                  <a:gd name="T25" fmla="*/ 0 h 264"/>
                  <a:gd name="T26" fmla="*/ 199 w 263"/>
                  <a:gd name="T27" fmla="*/ 0 h 264"/>
                  <a:gd name="T28" fmla="*/ 177 w 263"/>
                  <a:gd name="T29" fmla="*/ 0 h 264"/>
                  <a:gd name="T30" fmla="*/ 155 w 263"/>
                  <a:gd name="T31" fmla="*/ 0 h 264"/>
                  <a:gd name="T32" fmla="*/ 132 w 263"/>
                  <a:gd name="T33" fmla="*/ 0 h 264"/>
                  <a:gd name="T34" fmla="*/ 108 w 263"/>
                  <a:gd name="T35" fmla="*/ 0 h 264"/>
                  <a:gd name="T36" fmla="*/ 86 w 263"/>
                  <a:gd name="T37" fmla="*/ 0 h 264"/>
                  <a:gd name="T38" fmla="*/ 64 w 263"/>
                  <a:gd name="T39" fmla="*/ 0 h 264"/>
                  <a:gd name="T40" fmla="*/ 45 w 263"/>
                  <a:gd name="T41" fmla="*/ 0 h 264"/>
                  <a:gd name="T42" fmla="*/ 28 w 263"/>
                  <a:gd name="T43" fmla="*/ 0 h 264"/>
                  <a:gd name="T44" fmla="*/ 15 w 263"/>
                  <a:gd name="T45" fmla="*/ 0 h 264"/>
                  <a:gd name="T46" fmla="*/ 4 w 263"/>
                  <a:gd name="T47" fmla="*/ 0 h 264"/>
                  <a:gd name="T48" fmla="*/ 0 w 263"/>
                  <a:gd name="T49" fmla="*/ 0 h 264"/>
                  <a:gd name="T50" fmla="*/ 0 w 263"/>
                  <a:gd name="T51" fmla="*/ 17 h 264"/>
                  <a:gd name="T52" fmla="*/ 0 w 263"/>
                  <a:gd name="T53" fmla="*/ 46 h 264"/>
                  <a:gd name="T54" fmla="*/ 0 w 263"/>
                  <a:gd name="T55" fmla="*/ 77 h 264"/>
                  <a:gd name="T56" fmla="*/ 0 w 263"/>
                  <a:gd name="T57" fmla="*/ 103 h 264"/>
                  <a:gd name="T58" fmla="*/ 11 w 263"/>
                  <a:gd name="T59" fmla="*/ 102 h 264"/>
                  <a:gd name="T60" fmla="*/ 11 w 263"/>
                  <a:gd name="T61" fmla="*/ 19 h 264"/>
                  <a:gd name="T62" fmla="*/ 12 w 263"/>
                  <a:gd name="T63" fmla="*/ 16 h 264"/>
                  <a:gd name="T64" fmla="*/ 13 w 263"/>
                  <a:gd name="T65" fmla="*/ 13 h 264"/>
                  <a:gd name="T66" fmla="*/ 16 w 263"/>
                  <a:gd name="T67" fmla="*/ 12 h 264"/>
                  <a:gd name="T68" fmla="*/ 19 w 263"/>
                  <a:gd name="T69" fmla="*/ 11 h 264"/>
                  <a:gd name="T70" fmla="*/ 244 w 263"/>
                  <a:gd name="T71" fmla="*/ 11 h 264"/>
                  <a:gd name="T72" fmla="*/ 247 w 263"/>
                  <a:gd name="T73" fmla="*/ 12 h 264"/>
                  <a:gd name="T74" fmla="*/ 249 w 263"/>
                  <a:gd name="T75" fmla="*/ 13 h 264"/>
                  <a:gd name="T76" fmla="*/ 251 w 263"/>
                  <a:gd name="T77" fmla="*/ 16 h 264"/>
                  <a:gd name="T78" fmla="*/ 252 w 263"/>
                  <a:gd name="T79" fmla="*/ 19 h 264"/>
                  <a:gd name="T80" fmla="*/ 252 w 263"/>
                  <a:gd name="T81" fmla="*/ 243 h 264"/>
                  <a:gd name="T82" fmla="*/ 258 w 263"/>
                  <a:gd name="T8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264">
                    <a:moveTo>
                      <a:pt x="258" y="264"/>
                    </a:moveTo>
                    <a:lnTo>
                      <a:pt x="259" y="264"/>
                    </a:lnTo>
                    <a:lnTo>
                      <a:pt x="261" y="264"/>
                    </a:lnTo>
                    <a:lnTo>
                      <a:pt x="262" y="264"/>
                    </a:lnTo>
                    <a:lnTo>
                      <a:pt x="263" y="264"/>
                    </a:lnTo>
                    <a:lnTo>
                      <a:pt x="263" y="217"/>
                    </a:lnTo>
                    <a:lnTo>
                      <a:pt x="263" y="131"/>
                    </a:lnTo>
                    <a:lnTo>
                      <a:pt x="263" y="45"/>
                    </a:lnTo>
                    <a:lnTo>
                      <a:pt x="263" y="0"/>
                    </a:lnTo>
                    <a:lnTo>
                      <a:pt x="259" y="0"/>
                    </a:lnTo>
                    <a:lnTo>
                      <a:pt x="248" y="0"/>
                    </a:lnTo>
                    <a:lnTo>
                      <a:pt x="234" y="0"/>
                    </a:lnTo>
                    <a:lnTo>
                      <a:pt x="218" y="0"/>
                    </a:lnTo>
                    <a:lnTo>
                      <a:pt x="199" y="0"/>
                    </a:lnTo>
                    <a:lnTo>
                      <a:pt x="177" y="0"/>
                    </a:lnTo>
                    <a:lnTo>
                      <a:pt x="155" y="0"/>
                    </a:lnTo>
                    <a:lnTo>
                      <a:pt x="132" y="0"/>
                    </a:lnTo>
                    <a:lnTo>
                      <a:pt x="108" y="0"/>
                    </a:lnTo>
                    <a:lnTo>
                      <a:pt x="86" y="0"/>
                    </a:lnTo>
                    <a:lnTo>
                      <a:pt x="64" y="0"/>
                    </a:lnTo>
                    <a:lnTo>
                      <a:pt x="45" y="0"/>
                    </a:lnTo>
                    <a:lnTo>
                      <a:pt x="28" y="0"/>
                    </a:lnTo>
                    <a:lnTo>
                      <a:pt x="15" y="0"/>
                    </a:lnTo>
                    <a:lnTo>
                      <a:pt x="4" y="0"/>
                    </a:lnTo>
                    <a:lnTo>
                      <a:pt x="0" y="0"/>
                    </a:lnTo>
                    <a:lnTo>
                      <a:pt x="0" y="17"/>
                    </a:lnTo>
                    <a:lnTo>
                      <a:pt x="0" y="46"/>
                    </a:lnTo>
                    <a:lnTo>
                      <a:pt x="0" y="77"/>
                    </a:lnTo>
                    <a:lnTo>
                      <a:pt x="0" y="103"/>
                    </a:lnTo>
                    <a:lnTo>
                      <a:pt x="11" y="102"/>
                    </a:lnTo>
                    <a:lnTo>
                      <a:pt x="11" y="19"/>
                    </a:lnTo>
                    <a:lnTo>
                      <a:pt x="12" y="16"/>
                    </a:lnTo>
                    <a:lnTo>
                      <a:pt x="13" y="13"/>
                    </a:lnTo>
                    <a:lnTo>
                      <a:pt x="16" y="12"/>
                    </a:lnTo>
                    <a:lnTo>
                      <a:pt x="19" y="11"/>
                    </a:lnTo>
                    <a:lnTo>
                      <a:pt x="244" y="11"/>
                    </a:lnTo>
                    <a:lnTo>
                      <a:pt x="247" y="12"/>
                    </a:lnTo>
                    <a:lnTo>
                      <a:pt x="249" y="13"/>
                    </a:lnTo>
                    <a:lnTo>
                      <a:pt x="251" y="16"/>
                    </a:lnTo>
                    <a:lnTo>
                      <a:pt x="252" y="19"/>
                    </a:lnTo>
                    <a:lnTo>
                      <a:pt x="252" y="243"/>
                    </a:lnTo>
                    <a:lnTo>
                      <a:pt x="258" y="26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1" name="Freeform 59"/>
              <p:cNvSpPr>
                <a:spLocks noEditPoints="1"/>
              </p:cNvSpPr>
              <p:nvPr/>
            </p:nvSpPr>
            <p:spPr bwMode="auto">
              <a:xfrm>
                <a:off x="5178" y="1537"/>
                <a:ext cx="231" cy="130"/>
              </a:xfrm>
              <a:custGeom>
                <a:avLst/>
                <a:gdLst>
                  <a:gd name="T0" fmla="*/ 393 w 461"/>
                  <a:gd name="T1" fmla="*/ 3 h 262"/>
                  <a:gd name="T2" fmla="*/ 389 w 461"/>
                  <a:gd name="T3" fmla="*/ 0 h 262"/>
                  <a:gd name="T4" fmla="*/ 8 w 461"/>
                  <a:gd name="T5" fmla="*/ 23 h 262"/>
                  <a:gd name="T6" fmla="*/ 4 w 461"/>
                  <a:gd name="T7" fmla="*/ 24 h 262"/>
                  <a:gd name="T8" fmla="*/ 2 w 461"/>
                  <a:gd name="T9" fmla="*/ 27 h 262"/>
                  <a:gd name="T10" fmla="*/ 0 w 461"/>
                  <a:gd name="T11" fmla="*/ 30 h 262"/>
                  <a:gd name="T12" fmla="*/ 1 w 461"/>
                  <a:gd name="T13" fmla="*/ 33 h 262"/>
                  <a:gd name="T14" fmla="*/ 69 w 461"/>
                  <a:gd name="T15" fmla="*/ 258 h 262"/>
                  <a:gd name="T16" fmla="*/ 73 w 461"/>
                  <a:gd name="T17" fmla="*/ 262 h 262"/>
                  <a:gd name="T18" fmla="*/ 454 w 461"/>
                  <a:gd name="T19" fmla="*/ 240 h 262"/>
                  <a:gd name="T20" fmla="*/ 458 w 461"/>
                  <a:gd name="T21" fmla="*/ 237 h 262"/>
                  <a:gd name="T22" fmla="*/ 460 w 461"/>
                  <a:gd name="T23" fmla="*/ 236 h 262"/>
                  <a:gd name="T24" fmla="*/ 461 w 461"/>
                  <a:gd name="T25" fmla="*/ 233 h 262"/>
                  <a:gd name="T26" fmla="*/ 461 w 461"/>
                  <a:gd name="T27" fmla="*/ 229 h 262"/>
                  <a:gd name="T28" fmla="*/ 80 w 461"/>
                  <a:gd name="T29" fmla="*/ 246 h 262"/>
                  <a:gd name="T30" fmla="*/ 70 w 461"/>
                  <a:gd name="T31" fmla="*/ 211 h 262"/>
                  <a:gd name="T32" fmla="*/ 50 w 461"/>
                  <a:gd name="T33" fmla="*/ 144 h 262"/>
                  <a:gd name="T34" fmla="*/ 31 w 461"/>
                  <a:gd name="T35" fmla="*/ 76 h 262"/>
                  <a:gd name="T36" fmla="*/ 19 w 461"/>
                  <a:gd name="T37" fmla="*/ 38 h 262"/>
                  <a:gd name="T38" fmla="*/ 40 w 461"/>
                  <a:gd name="T39" fmla="*/ 37 h 262"/>
                  <a:gd name="T40" fmla="*/ 81 w 461"/>
                  <a:gd name="T41" fmla="*/ 35 h 262"/>
                  <a:gd name="T42" fmla="*/ 139 w 461"/>
                  <a:gd name="T43" fmla="*/ 31 h 262"/>
                  <a:gd name="T44" fmla="*/ 202 w 461"/>
                  <a:gd name="T45" fmla="*/ 27 h 262"/>
                  <a:gd name="T46" fmla="*/ 265 w 461"/>
                  <a:gd name="T47" fmla="*/ 23 h 262"/>
                  <a:gd name="T48" fmla="*/ 322 w 461"/>
                  <a:gd name="T49" fmla="*/ 20 h 262"/>
                  <a:gd name="T50" fmla="*/ 362 w 461"/>
                  <a:gd name="T51" fmla="*/ 17 h 262"/>
                  <a:gd name="T52" fmla="*/ 381 w 461"/>
                  <a:gd name="T53" fmla="*/ 16 h 262"/>
                  <a:gd name="T54" fmla="*/ 391 w 461"/>
                  <a:gd name="T55" fmla="*/ 51 h 262"/>
                  <a:gd name="T56" fmla="*/ 411 w 461"/>
                  <a:gd name="T57" fmla="*/ 118 h 262"/>
                  <a:gd name="T58" fmla="*/ 431 w 461"/>
                  <a:gd name="T59" fmla="*/ 186 h 262"/>
                  <a:gd name="T60" fmla="*/ 443 w 461"/>
                  <a:gd name="T61" fmla="*/ 224 h 262"/>
                  <a:gd name="T62" fmla="*/ 422 w 461"/>
                  <a:gd name="T63" fmla="*/ 225 h 262"/>
                  <a:gd name="T64" fmla="*/ 381 w 461"/>
                  <a:gd name="T65" fmla="*/ 227 h 262"/>
                  <a:gd name="T66" fmla="*/ 323 w 461"/>
                  <a:gd name="T67" fmla="*/ 231 h 262"/>
                  <a:gd name="T68" fmla="*/ 260 w 461"/>
                  <a:gd name="T69" fmla="*/ 234 h 262"/>
                  <a:gd name="T70" fmla="*/ 195 w 461"/>
                  <a:gd name="T71" fmla="*/ 239 h 262"/>
                  <a:gd name="T72" fmla="*/ 140 w 461"/>
                  <a:gd name="T73" fmla="*/ 242 h 262"/>
                  <a:gd name="T74" fmla="*/ 99 w 461"/>
                  <a:gd name="T75" fmla="*/ 244 h 262"/>
                  <a:gd name="T76" fmla="*/ 80 w 461"/>
                  <a:gd name="T77" fmla="*/ 2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262">
                    <a:moveTo>
                      <a:pt x="394" y="6"/>
                    </a:moveTo>
                    <a:lnTo>
                      <a:pt x="393" y="3"/>
                    </a:lnTo>
                    <a:lnTo>
                      <a:pt x="391" y="1"/>
                    </a:lnTo>
                    <a:lnTo>
                      <a:pt x="389" y="0"/>
                    </a:lnTo>
                    <a:lnTo>
                      <a:pt x="386" y="0"/>
                    </a:lnTo>
                    <a:lnTo>
                      <a:pt x="8" y="23"/>
                    </a:lnTo>
                    <a:lnTo>
                      <a:pt x="6" y="23"/>
                    </a:lnTo>
                    <a:lnTo>
                      <a:pt x="4" y="24"/>
                    </a:lnTo>
                    <a:lnTo>
                      <a:pt x="3" y="25"/>
                    </a:lnTo>
                    <a:lnTo>
                      <a:pt x="2" y="27"/>
                    </a:lnTo>
                    <a:lnTo>
                      <a:pt x="1" y="28"/>
                    </a:lnTo>
                    <a:lnTo>
                      <a:pt x="0" y="30"/>
                    </a:lnTo>
                    <a:lnTo>
                      <a:pt x="0" y="31"/>
                    </a:lnTo>
                    <a:lnTo>
                      <a:pt x="1" y="33"/>
                    </a:lnTo>
                    <a:lnTo>
                      <a:pt x="67" y="256"/>
                    </a:lnTo>
                    <a:lnTo>
                      <a:pt x="69" y="258"/>
                    </a:lnTo>
                    <a:lnTo>
                      <a:pt x="71" y="261"/>
                    </a:lnTo>
                    <a:lnTo>
                      <a:pt x="73" y="262"/>
                    </a:lnTo>
                    <a:lnTo>
                      <a:pt x="76" y="262"/>
                    </a:lnTo>
                    <a:lnTo>
                      <a:pt x="454" y="240"/>
                    </a:lnTo>
                    <a:lnTo>
                      <a:pt x="455" y="239"/>
                    </a:lnTo>
                    <a:lnTo>
                      <a:pt x="458" y="237"/>
                    </a:lnTo>
                    <a:lnTo>
                      <a:pt x="459" y="237"/>
                    </a:lnTo>
                    <a:lnTo>
                      <a:pt x="460" y="236"/>
                    </a:lnTo>
                    <a:lnTo>
                      <a:pt x="461" y="234"/>
                    </a:lnTo>
                    <a:lnTo>
                      <a:pt x="461" y="233"/>
                    </a:lnTo>
                    <a:lnTo>
                      <a:pt x="461" y="231"/>
                    </a:lnTo>
                    <a:lnTo>
                      <a:pt x="461" y="229"/>
                    </a:lnTo>
                    <a:lnTo>
                      <a:pt x="394" y="6"/>
                    </a:lnTo>
                    <a:close/>
                    <a:moveTo>
                      <a:pt x="80" y="246"/>
                    </a:moveTo>
                    <a:lnTo>
                      <a:pt x="77" y="234"/>
                    </a:lnTo>
                    <a:lnTo>
                      <a:pt x="70" y="211"/>
                    </a:lnTo>
                    <a:lnTo>
                      <a:pt x="61" y="180"/>
                    </a:lnTo>
                    <a:lnTo>
                      <a:pt x="50" y="144"/>
                    </a:lnTo>
                    <a:lnTo>
                      <a:pt x="40" y="108"/>
                    </a:lnTo>
                    <a:lnTo>
                      <a:pt x="31" y="76"/>
                    </a:lnTo>
                    <a:lnTo>
                      <a:pt x="23" y="52"/>
                    </a:lnTo>
                    <a:lnTo>
                      <a:pt x="19" y="38"/>
                    </a:lnTo>
                    <a:lnTo>
                      <a:pt x="26" y="38"/>
                    </a:lnTo>
                    <a:lnTo>
                      <a:pt x="40" y="37"/>
                    </a:lnTo>
                    <a:lnTo>
                      <a:pt x="58" y="36"/>
                    </a:lnTo>
                    <a:lnTo>
                      <a:pt x="81" y="35"/>
                    </a:lnTo>
                    <a:lnTo>
                      <a:pt x="109" y="32"/>
                    </a:lnTo>
                    <a:lnTo>
                      <a:pt x="139" y="31"/>
                    </a:lnTo>
                    <a:lnTo>
                      <a:pt x="170" y="29"/>
                    </a:lnTo>
                    <a:lnTo>
                      <a:pt x="202" y="27"/>
                    </a:lnTo>
                    <a:lnTo>
                      <a:pt x="234" y="25"/>
                    </a:lnTo>
                    <a:lnTo>
                      <a:pt x="265" y="23"/>
                    </a:lnTo>
                    <a:lnTo>
                      <a:pt x="295" y="22"/>
                    </a:lnTo>
                    <a:lnTo>
                      <a:pt x="322" y="20"/>
                    </a:lnTo>
                    <a:lnTo>
                      <a:pt x="345" y="18"/>
                    </a:lnTo>
                    <a:lnTo>
                      <a:pt x="362" y="17"/>
                    </a:lnTo>
                    <a:lnTo>
                      <a:pt x="375" y="16"/>
                    </a:lnTo>
                    <a:lnTo>
                      <a:pt x="381" y="16"/>
                    </a:lnTo>
                    <a:lnTo>
                      <a:pt x="384" y="28"/>
                    </a:lnTo>
                    <a:lnTo>
                      <a:pt x="391" y="51"/>
                    </a:lnTo>
                    <a:lnTo>
                      <a:pt x="400" y="82"/>
                    </a:lnTo>
                    <a:lnTo>
                      <a:pt x="411" y="118"/>
                    </a:lnTo>
                    <a:lnTo>
                      <a:pt x="422" y="153"/>
                    </a:lnTo>
                    <a:lnTo>
                      <a:pt x="431" y="186"/>
                    </a:lnTo>
                    <a:lnTo>
                      <a:pt x="438" y="210"/>
                    </a:lnTo>
                    <a:lnTo>
                      <a:pt x="443" y="224"/>
                    </a:lnTo>
                    <a:lnTo>
                      <a:pt x="436" y="224"/>
                    </a:lnTo>
                    <a:lnTo>
                      <a:pt x="422" y="225"/>
                    </a:lnTo>
                    <a:lnTo>
                      <a:pt x="404" y="226"/>
                    </a:lnTo>
                    <a:lnTo>
                      <a:pt x="381" y="227"/>
                    </a:lnTo>
                    <a:lnTo>
                      <a:pt x="353" y="229"/>
                    </a:lnTo>
                    <a:lnTo>
                      <a:pt x="323" y="231"/>
                    </a:lnTo>
                    <a:lnTo>
                      <a:pt x="292" y="233"/>
                    </a:lnTo>
                    <a:lnTo>
                      <a:pt x="260" y="234"/>
                    </a:lnTo>
                    <a:lnTo>
                      <a:pt x="227" y="236"/>
                    </a:lnTo>
                    <a:lnTo>
                      <a:pt x="195" y="239"/>
                    </a:lnTo>
                    <a:lnTo>
                      <a:pt x="166" y="240"/>
                    </a:lnTo>
                    <a:lnTo>
                      <a:pt x="140" y="242"/>
                    </a:lnTo>
                    <a:lnTo>
                      <a:pt x="117" y="243"/>
                    </a:lnTo>
                    <a:lnTo>
                      <a:pt x="99" y="244"/>
                    </a:lnTo>
                    <a:lnTo>
                      <a:pt x="86" y="246"/>
                    </a:lnTo>
                    <a:lnTo>
                      <a:pt x="80" y="24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2" name="Freeform 60"/>
              <p:cNvSpPr>
                <a:spLocks/>
              </p:cNvSpPr>
              <p:nvPr/>
            </p:nvSpPr>
            <p:spPr bwMode="auto">
              <a:xfrm>
                <a:off x="5289" y="1416"/>
                <a:ext cx="15" cy="16"/>
              </a:xfrm>
              <a:custGeom>
                <a:avLst/>
                <a:gdLst>
                  <a:gd name="T0" fmla="*/ 30 w 30"/>
                  <a:gd name="T1" fmla="*/ 15 h 31"/>
                  <a:gd name="T2" fmla="*/ 29 w 30"/>
                  <a:gd name="T3" fmla="*/ 22 h 31"/>
                  <a:gd name="T4" fmla="*/ 25 w 30"/>
                  <a:gd name="T5" fmla="*/ 27 h 31"/>
                  <a:gd name="T6" fmla="*/ 20 w 30"/>
                  <a:gd name="T7" fmla="*/ 30 h 31"/>
                  <a:gd name="T8" fmla="*/ 15 w 30"/>
                  <a:gd name="T9" fmla="*/ 31 h 31"/>
                  <a:gd name="T10" fmla="*/ 9 w 30"/>
                  <a:gd name="T11" fmla="*/ 30 h 31"/>
                  <a:gd name="T12" fmla="*/ 4 w 30"/>
                  <a:gd name="T13" fmla="*/ 27 h 31"/>
                  <a:gd name="T14" fmla="*/ 1 w 30"/>
                  <a:gd name="T15" fmla="*/ 22 h 31"/>
                  <a:gd name="T16" fmla="*/ 0 w 30"/>
                  <a:gd name="T17" fmla="*/ 15 h 31"/>
                  <a:gd name="T18" fmla="*/ 1 w 30"/>
                  <a:gd name="T19" fmla="*/ 9 h 31"/>
                  <a:gd name="T20" fmla="*/ 4 w 30"/>
                  <a:gd name="T21" fmla="*/ 5 h 31"/>
                  <a:gd name="T22" fmla="*/ 9 w 30"/>
                  <a:gd name="T23" fmla="*/ 1 h 31"/>
                  <a:gd name="T24" fmla="*/ 15 w 30"/>
                  <a:gd name="T25" fmla="*/ 0 h 31"/>
                  <a:gd name="T26" fmla="*/ 20 w 30"/>
                  <a:gd name="T27" fmla="*/ 1 h 31"/>
                  <a:gd name="T28" fmla="*/ 25 w 30"/>
                  <a:gd name="T29" fmla="*/ 5 h 31"/>
                  <a:gd name="T30" fmla="*/ 29 w 30"/>
                  <a:gd name="T31" fmla="*/ 9 h 31"/>
                  <a:gd name="T32" fmla="*/ 30 w 30"/>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5"/>
                    </a:moveTo>
                    <a:lnTo>
                      <a:pt x="29" y="22"/>
                    </a:lnTo>
                    <a:lnTo>
                      <a:pt x="25" y="27"/>
                    </a:lnTo>
                    <a:lnTo>
                      <a:pt x="20" y="30"/>
                    </a:lnTo>
                    <a:lnTo>
                      <a:pt x="15" y="31"/>
                    </a:lnTo>
                    <a:lnTo>
                      <a:pt x="9" y="30"/>
                    </a:lnTo>
                    <a:lnTo>
                      <a:pt x="4" y="27"/>
                    </a:lnTo>
                    <a:lnTo>
                      <a:pt x="1" y="22"/>
                    </a:lnTo>
                    <a:lnTo>
                      <a:pt x="0" y="15"/>
                    </a:lnTo>
                    <a:lnTo>
                      <a:pt x="1" y="9"/>
                    </a:lnTo>
                    <a:lnTo>
                      <a:pt x="4" y="5"/>
                    </a:lnTo>
                    <a:lnTo>
                      <a:pt x="9" y="1"/>
                    </a:lnTo>
                    <a:lnTo>
                      <a:pt x="15" y="0"/>
                    </a:lnTo>
                    <a:lnTo>
                      <a:pt x="20" y="1"/>
                    </a:lnTo>
                    <a:lnTo>
                      <a:pt x="25" y="5"/>
                    </a:lnTo>
                    <a:lnTo>
                      <a:pt x="29" y="9"/>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3" name="Freeform 61"/>
              <p:cNvSpPr>
                <a:spLocks/>
              </p:cNvSpPr>
              <p:nvPr/>
            </p:nvSpPr>
            <p:spPr bwMode="auto">
              <a:xfrm>
                <a:off x="5475" y="1416"/>
                <a:ext cx="15" cy="16"/>
              </a:xfrm>
              <a:custGeom>
                <a:avLst/>
                <a:gdLst>
                  <a:gd name="T0" fmla="*/ 29 w 29"/>
                  <a:gd name="T1" fmla="*/ 15 h 31"/>
                  <a:gd name="T2" fmla="*/ 28 w 29"/>
                  <a:gd name="T3" fmla="*/ 22 h 31"/>
                  <a:gd name="T4" fmla="*/ 25 w 29"/>
                  <a:gd name="T5" fmla="*/ 27 h 31"/>
                  <a:gd name="T6" fmla="*/ 20 w 29"/>
                  <a:gd name="T7" fmla="*/ 30 h 31"/>
                  <a:gd name="T8" fmla="*/ 15 w 29"/>
                  <a:gd name="T9" fmla="*/ 31 h 31"/>
                  <a:gd name="T10" fmla="*/ 9 w 29"/>
                  <a:gd name="T11" fmla="*/ 30 h 31"/>
                  <a:gd name="T12" fmla="*/ 4 w 29"/>
                  <a:gd name="T13" fmla="*/ 27 h 31"/>
                  <a:gd name="T14" fmla="*/ 1 w 29"/>
                  <a:gd name="T15" fmla="*/ 22 h 31"/>
                  <a:gd name="T16" fmla="*/ 0 w 29"/>
                  <a:gd name="T17" fmla="*/ 15 h 31"/>
                  <a:gd name="T18" fmla="*/ 1 w 29"/>
                  <a:gd name="T19" fmla="*/ 9 h 31"/>
                  <a:gd name="T20" fmla="*/ 4 w 29"/>
                  <a:gd name="T21" fmla="*/ 5 h 31"/>
                  <a:gd name="T22" fmla="*/ 9 w 29"/>
                  <a:gd name="T23" fmla="*/ 1 h 31"/>
                  <a:gd name="T24" fmla="*/ 15 w 29"/>
                  <a:gd name="T25" fmla="*/ 0 h 31"/>
                  <a:gd name="T26" fmla="*/ 20 w 29"/>
                  <a:gd name="T27" fmla="*/ 1 h 31"/>
                  <a:gd name="T28" fmla="*/ 25 w 29"/>
                  <a:gd name="T29" fmla="*/ 5 h 31"/>
                  <a:gd name="T30" fmla="*/ 28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8" y="22"/>
                    </a:lnTo>
                    <a:lnTo>
                      <a:pt x="25" y="27"/>
                    </a:lnTo>
                    <a:lnTo>
                      <a:pt x="20" y="30"/>
                    </a:lnTo>
                    <a:lnTo>
                      <a:pt x="15" y="31"/>
                    </a:lnTo>
                    <a:lnTo>
                      <a:pt x="9" y="30"/>
                    </a:lnTo>
                    <a:lnTo>
                      <a:pt x="4" y="27"/>
                    </a:lnTo>
                    <a:lnTo>
                      <a:pt x="1" y="22"/>
                    </a:lnTo>
                    <a:lnTo>
                      <a:pt x="0" y="15"/>
                    </a:lnTo>
                    <a:lnTo>
                      <a:pt x="1" y="9"/>
                    </a:lnTo>
                    <a:lnTo>
                      <a:pt x="4" y="5"/>
                    </a:lnTo>
                    <a:lnTo>
                      <a:pt x="9" y="1"/>
                    </a:lnTo>
                    <a:lnTo>
                      <a:pt x="15" y="0"/>
                    </a:lnTo>
                    <a:lnTo>
                      <a:pt x="20" y="1"/>
                    </a:lnTo>
                    <a:lnTo>
                      <a:pt x="25" y="5"/>
                    </a:lnTo>
                    <a:lnTo>
                      <a:pt x="28" y="9"/>
                    </a:lnTo>
                    <a:lnTo>
                      <a:pt x="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4" name="Freeform 62"/>
              <p:cNvSpPr>
                <a:spLocks/>
              </p:cNvSpPr>
              <p:nvPr/>
            </p:nvSpPr>
            <p:spPr bwMode="auto">
              <a:xfrm>
                <a:off x="5475" y="1600"/>
                <a:ext cx="15" cy="15"/>
              </a:xfrm>
              <a:custGeom>
                <a:avLst/>
                <a:gdLst>
                  <a:gd name="T0" fmla="*/ 29 w 29"/>
                  <a:gd name="T1" fmla="*/ 16 h 31"/>
                  <a:gd name="T2" fmla="*/ 28 w 29"/>
                  <a:gd name="T3" fmla="*/ 22 h 31"/>
                  <a:gd name="T4" fmla="*/ 25 w 29"/>
                  <a:gd name="T5" fmla="*/ 26 h 31"/>
                  <a:gd name="T6" fmla="*/ 20 w 29"/>
                  <a:gd name="T7" fmla="*/ 30 h 31"/>
                  <a:gd name="T8" fmla="*/ 15 w 29"/>
                  <a:gd name="T9" fmla="*/ 31 h 31"/>
                  <a:gd name="T10" fmla="*/ 9 w 29"/>
                  <a:gd name="T11" fmla="*/ 30 h 31"/>
                  <a:gd name="T12" fmla="*/ 4 w 29"/>
                  <a:gd name="T13" fmla="*/ 26 h 31"/>
                  <a:gd name="T14" fmla="*/ 1 w 29"/>
                  <a:gd name="T15" fmla="*/ 22 h 31"/>
                  <a:gd name="T16" fmla="*/ 0 w 29"/>
                  <a:gd name="T17" fmla="*/ 16 h 31"/>
                  <a:gd name="T18" fmla="*/ 1 w 29"/>
                  <a:gd name="T19" fmla="*/ 9 h 31"/>
                  <a:gd name="T20" fmla="*/ 4 w 29"/>
                  <a:gd name="T21" fmla="*/ 4 h 31"/>
                  <a:gd name="T22" fmla="*/ 9 w 29"/>
                  <a:gd name="T23" fmla="*/ 1 h 31"/>
                  <a:gd name="T24" fmla="*/ 15 w 29"/>
                  <a:gd name="T25" fmla="*/ 0 h 31"/>
                  <a:gd name="T26" fmla="*/ 20 w 29"/>
                  <a:gd name="T27" fmla="*/ 1 h 31"/>
                  <a:gd name="T28" fmla="*/ 25 w 29"/>
                  <a:gd name="T29" fmla="*/ 4 h 31"/>
                  <a:gd name="T30" fmla="*/ 28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8" y="22"/>
                    </a:lnTo>
                    <a:lnTo>
                      <a:pt x="25" y="26"/>
                    </a:lnTo>
                    <a:lnTo>
                      <a:pt x="20" y="30"/>
                    </a:lnTo>
                    <a:lnTo>
                      <a:pt x="15" y="31"/>
                    </a:lnTo>
                    <a:lnTo>
                      <a:pt x="9" y="30"/>
                    </a:lnTo>
                    <a:lnTo>
                      <a:pt x="4" y="26"/>
                    </a:lnTo>
                    <a:lnTo>
                      <a:pt x="1" y="22"/>
                    </a:lnTo>
                    <a:lnTo>
                      <a:pt x="0" y="16"/>
                    </a:lnTo>
                    <a:lnTo>
                      <a:pt x="1" y="9"/>
                    </a:lnTo>
                    <a:lnTo>
                      <a:pt x="4" y="4"/>
                    </a:lnTo>
                    <a:lnTo>
                      <a:pt x="9" y="1"/>
                    </a:lnTo>
                    <a:lnTo>
                      <a:pt x="15" y="0"/>
                    </a:lnTo>
                    <a:lnTo>
                      <a:pt x="20" y="1"/>
                    </a:lnTo>
                    <a:lnTo>
                      <a:pt x="25" y="4"/>
                    </a:lnTo>
                    <a:lnTo>
                      <a:pt x="28" y="9"/>
                    </a:lnTo>
                    <a:lnTo>
                      <a:pt x="2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5" name="Freeform 63"/>
              <p:cNvSpPr>
                <a:spLocks/>
              </p:cNvSpPr>
              <p:nvPr/>
            </p:nvSpPr>
            <p:spPr bwMode="auto">
              <a:xfrm>
                <a:off x="5188" y="1545"/>
                <a:ext cx="211" cy="104"/>
              </a:xfrm>
              <a:custGeom>
                <a:avLst/>
                <a:gdLst>
                  <a:gd name="T0" fmla="*/ 408 w 424"/>
                  <a:gd name="T1" fmla="*/ 209 h 209"/>
                  <a:gd name="T2" fmla="*/ 413 w 424"/>
                  <a:gd name="T3" fmla="*/ 209 h 209"/>
                  <a:gd name="T4" fmla="*/ 418 w 424"/>
                  <a:gd name="T5" fmla="*/ 208 h 209"/>
                  <a:gd name="T6" fmla="*/ 421 w 424"/>
                  <a:gd name="T7" fmla="*/ 208 h 209"/>
                  <a:gd name="T8" fmla="*/ 424 w 424"/>
                  <a:gd name="T9" fmla="*/ 208 h 209"/>
                  <a:gd name="T10" fmla="*/ 419 w 424"/>
                  <a:gd name="T11" fmla="*/ 194 h 209"/>
                  <a:gd name="T12" fmla="*/ 412 w 424"/>
                  <a:gd name="T13" fmla="*/ 170 h 209"/>
                  <a:gd name="T14" fmla="*/ 403 w 424"/>
                  <a:gd name="T15" fmla="*/ 137 h 209"/>
                  <a:gd name="T16" fmla="*/ 392 w 424"/>
                  <a:gd name="T17" fmla="*/ 102 h 209"/>
                  <a:gd name="T18" fmla="*/ 381 w 424"/>
                  <a:gd name="T19" fmla="*/ 66 h 209"/>
                  <a:gd name="T20" fmla="*/ 372 w 424"/>
                  <a:gd name="T21" fmla="*/ 35 h 209"/>
                  <a:gd name="T22" fmla="*/ 365 w 424"/>
                  <a:gd name="T23" fmla="*/ 12 h 209"/>
                  <a:gd name="T24" fmla="*/ 362 w 424"/>
                  <a:gd name="T25" fmla="*/ 0 h 209"/>
                  <a:gd name="T26" fmla="*/ 356 w 424"/>
                  <a:gd name="T27" fmla="*/ 0 h 209"/>
                  <a:gd name="T28" fmla="*/ 343 w 424"/>
                  <a:gd name="T29" fmla="*/ 1 h 209"/>
                  <a:gd name="T30" fmla="*/ 326 w 424"/>
                  <a:gd name="T31" fmla="*/ 2 h 209"/>
                  <a:gd name="T32" fmla="*/ 303 w 424"/>
                  <a:gd name="T33" fmla="*/ 4 h 209"/>
                  <a:gd name="T34" fmla="*/ 276 w 424"/>
                  <a:gd name="T35" fmla="*/ 6 h 209"/>
                  <a:gd name="T36" fmla="*/ 246 w 424"/>
                  <a:gd name="T37" fmla="*/ 7 h 209"/>
                  <a:gd name="T38" fmla="*/ 215 w 424"/>
                  <a:gd name="T39" fmla="*/ 9 h 209"/>
                  <a:gd name="T40" fmla="*/ 183 w 424"/>
                  <a:gd name="T41" fmla="*/ 11 h 209"/>
                  <a:gd name="T42" fmla="*/ 151 w 424"/>
                  <a:gd name="T43" fmla="*/ 13 h 209"/>
                  <a:gd name="T44" fmla="*/ 120 w 424"/>
                  <a:gd name="T45" fmla="*/ 15 h 209"/>
                  <a:gd name="T46" fmla="*/ 90 w 424"/>
                  <a:gd name="T47" fmla="*/ 16 h 209"/>
                  <a:gd name="T48" fmla="*/ 62 w 424"/>
                  <a:gd name="T49" fmla="*/ 19 h 209"/>
                  <a:gd name="T50" fmla="*/ 39 w 424"/>
                  <a:gd name="T51" fmla="*/ 20 h 209"/>
                  <a:gd name="T52" fmla="*/ 21 w 424"/>
                  <a:gd name="T53" fmla="*/ 21 h 209"/>
                  <a:gd name="T54" fmla="*/ 7 w 424"/>
                  <a:gd name="T55" fmla="*/ 22 h 209"/>
                  <a:gd name="T56" fmla="*/ 0 w 424"/>
                  <a:gd name="T57" fmla="*/ 22 h 209"/>
                  <a:gd name="T58" fmla="*/ 0 w 424"/>
                  <a:gd name="T59" fmla="*/ 24 h 209"/>
                  <a:gd name="T60" fmla="*/ 1 w 424"/>
                  <a:gd name="T61" fmla="*/ 27 h 209"/>
                  <a:gd name="T62" fmla="*/ 1 w 424"/>
                  <a:gd name="T63" fmla="*/ 29 h 209"/>
                  <a:gd name="T64" fmla="*/ 2 w 424"/>
                  <a:gd name="T65" fmla="*/ 32 h 209"/>
                  <a:gd name="T66" fmla="*/ 17 w 424"/>
                  <a:gd name="T67" fmla="*/ 31 h 209"/>
                  <a:gd name="T68" fmla="*/ 37 w 424"/>
                  <a:gd name="T69" fmla="*/ 30 h 209"/>
                  <a:gd name="T70" fmla="*/ 60 w 424"/>
                  <a:gd name="T71" fmla="*/ 29 h 209"/>
                  <a:gd name="T72" fmla="*/ 84 w 424"/>
                  <a:gd name="T73" fmla="*/ 28 h 209"/>
                  <a:gd name="T74" fmla="*/ 112 w 424"/>
                  <a:gd name="T75" fmla="*/ 26 h 209"/>
                  <a:gd name="T76" fmla="*/ 139 w 424"/>
                  <a:gd name="T77" fmla="*/ 24 h 209"/>
                  <a:gd name="T78" fmla="*/ 169 w 424"/>
                  <a:gd name="T79" fmla="*/ 22 h 209"/>
                  <a:gd name="T80" fmla="*/ 198 w 424"/>
                  <a:gd name="T81" fmla="*/ 21 h 209"/>
                  <a:gd name="T82" fmla="*/ 226 w 424"/>
                  <a:gd name="T83" fmla="*/ 19 h 209"/>
                  <a:gd name="T84" fmla="*/ 252 w 424"/>
                  <a:gd name="T85" fmla="*/ 17 h 209"/>
                  <a:gd name="T86" fmla="*/ 278 w 424"/>
                  <a:gd name="T87" fmla="*/ 16 h 209"/>
                  <a:gd name="T88" fmla="*/ 299 w 424"/>
                  <a:gd name="T89" fmla="*/ 15 h 209"/>
                  <a:gd name="T90" fmla="*/ 319 w 424"/>
                  <a:gd name="T91" fmla="*/ 14 h 209"/>
                  <a:gd name="T92" fmla="*/ 334 w 424"/>
                  <a:gd name="T93" fmla="*/ 13 h 209"/>
                  <a:gd name="T94" fmla="*/ 344 w 424"/>
                  <a:gd name="T95" fmla="*/ 12 h 209"/>
                  <a:gd name="T96" fmla="*/ 349 w 424"/>
                  <a:gd name="T97" fmla="*/ 12 h 209"/>
                  <a:gd name="T98" fmla="*/ 351 w 424"/>
                  <a:gd name="T99" fmla="*/ 21 h 209"/>
                  <a:gd name="T100" fmla="*/ 357 w 424"/>
                  <a:gd name="T101" fmla="*/ 41 h 209"/>
                  <a:gd name="T102" fmla="*/ 365 w 424"/>
                  <a:gd name="T103" fmla="*/ 68 h 209"/>
                  <a:gd name="T104" fmla="*/ 374 w 424"/>
                  <a:gd name="T105" fmla="*/ 98 h 209"/>
                  <a:gd name="T106" fmla="*/ 385 w 424"/>
                  <a:gd name="T107" fmla="*/ 130 h 209"/>
                  <a:gd name="T108" fmla="*/ 394 w 424"/>
                  <a:gd name="T109" fmla="*/ 162 h 209"/>
                  <a:gd name="T110" fmla="*/ 402 w 424"/>
                  <a:gd name="T111" fmla="*/ 189 h 209"/>
                  <a:gd name="T112" fmla="*/ 408 w 424"/>
                  <a:gd name="T113"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09">
                    <a:moveTo>
                      <a:pt x="408" y="209"/>
                    </a:moveTo>
                    <a:lnTo>
                      <a:pt x="413" y="209"/>
                    </a:lnTo>
                    <a:lnTo>
                      <a:pt x="418" y="208"/>
                    </a:lnTo>
                    <a:lnTo>
                      <a:pt x="421" y="208"/>
                    </a:lnTo>
                    <a:lnTo>
                      <a:pt x="424" y="208"/>
                    </a:lnTo>
                    <a:lnTo>
                      <a:pt x="419" y="194"/>
                    </a:lnTo>
                    <a:lnTo>
                      <a:pt x="412" y="170"/>
                    </a:lnTo>
                    <a:lnTo>
                      <a:pt x="403" y="137"/>
                    </a:lnTo>
                    <a:lnTo>
                      <a:pt x="392" y="102"/>
                    </a:lnTo>
                    <a:lnTo>
                      <a:pt x="381" y="66"/>
                    </a:lnTo>
                    <a:lnTo>
                      <a:pt x="372" y="35"/>
                    </a:lnTo>
                    <a:lnTo>
                      <a:pt x="365" y="12"/>
                    </a:lnTo>
                    <a:lnTo>
                      <a:pt x="362" y="0"/>
                    </a:lnTo>
                    <a:lnTo>
                      <a:pt x="356" y="0"/>
                    </a:lnTo>
                    <a:lnTo>
                      <a:pt x="343" y="1"/>
                    </a:lnTo>
                    <a:lnTo>
                      <a:pt x="326" y="2"/>
                    </a:lnTo>
                    <a:lnTo>
                      <a:pt x="303" y="4"/>
                    </a:lnTo>
                    <a:lnTo>
                      <a:pt x="276" y="6"/>
                    </a:lnTo>
                    <a:lnTo>
                      <a:pt x="246" y="7"/>
                    </a:lnTo>
                    <a:lnTo>
                      <a:pt x="215" y="9"/>
                    </a:lnTo>
                    <a:lnTo>
                      <a:pt x="183" y="11"/>
                    </a:lnTo>
                    <a:lnTo>
                      <a:pt x="151" y="13"/>
                    </a:lnTo>
                    <a:lnTo>
                      <a:pt x="120" y="15"/>
                    </a:lnTo>
                    <a:lnTo>
                      <a:pt x="90" y="16"/>
                    </a:lnTo>
                    <a:lnTo>
                      <a:pt x="62" y="19"/>
                    </a:lnTo>
                    <a:lnTo>
                      <a:pt x="39" y="20"/>
                    </a:lnTo>
                    <a:lnTo>
                      <a:pt x="21" y="21"/>
                    </a:lnTo>
                    <a:lnTo>
                      <a:pt x="7" y="22"/>
                    </a:lnTo>
                    <a:lnTo>
                      <a:pt x="0" y="22"/>
                    </a:lnTo>
                    <a:lnTo>
                      <a:pt x="0" y="24"/>
                    </a:lnTo>
                    <a:lnTo>
                      <a:pt x="1" y="27"/>
                    </a:lnTo>
                    <a:lnTo>
                      <a:pt x="1" y="29"/>
                    </a:lnTo>
                    <a:lnTo>
                      <a:pt x="2" y="32"/>
                    </a:lnTo>
                    <a:lnTo>
                      <a:pt x="17" y="31"/>
                    </a:lnTo>
                    <a:lnTo>
                      <a:pt x="37" y="30"/>
                    </a:lnTo>
                    <a:lnTo>
                      <a:pt x="60" y="29"/>
                    </a:lnTo>
                    <a:lnTo>
                      <a:pt x="84" y="28"/>
                    </a:lnTo>
                    <a:lnTo>
                      <a:pt x="112" y="26"/>
                    </a:lnTo>
                    <a:lnTo>
                      <a:pt x="139" y="24"/>
                    </a:lnTo>
                    <a:lnTo>
                      <a:pt x="169" y="22"/>
                    </a:lnTo>
                    <a:lnTo>
                      <a:pt x="198" y="21"/>
                    </a:lnTo>
                    <a:lnTo>
                      <a:pt x="226" y="19"/>
                    </a:lnTo>
                    <a:lnTo>
                      <a:pt x="252" y="17"/>
                    </a:lnTo>
                    <a:lnTo>
                      <a:pt x="278" y="16"/>
                    </a:lnTo>
                    <a:lnTo>
                      <a:pt x="299" y="15"/>
                    </a:lnTo>
                    <a:lnTo>
                      <a:pt x="319" y="14"/>
                    </a:lnTo>
                    <a:lnTo>
                      <a:pt x="334" y="13"/>
                    </a:lnTo>
                    <a:lnTo>
                      <a:pt x="344" y="12"/>
                    </a:lnTo>
                    <a:lnTo>
                      <a:pt x="349" y="12"/>
                    </a:lnTo>
                    <a:lnTo>
                      <a:pt x="351" y="21"/>
                    </a:lnTo>
                    <a:lnTo>
                      <a:pt x="357" y="41"/>
                    </a:lnTo>
                    <a:lnTo>
                      <a:pt x="365" y="68"/>
                    </a:lnTo>
                    <a:lnTo>
                      <a:pt x="374" y="98"/>
                    </a:lnTo>
                    <a:lnTo>
                      <a:pt x="385" y="130"/>
                    </a:lnTo>
                    <a:lnTo>
                      <a:pt x="394" y="162"/>
                    </a:lnTo>
                    <a:lnTo>
                      <a:pt x="402" y="189"/>
                    </a:lnTo>
                    <a:lnTo>
                      <a:pt x="408"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6" name="Freeform 64"/>
              <p:cNvSpPr>
                <a:spLocks/>
              </p:cNvSpPr>
              <p:nvPr/>
            </p:nvSpPr>
            <p:spPr bwMode="auto">
              <a:xfrm>
                <a:off x="5227" y="1552"/>
                <a:ext cx="137" cy="98"/>
              </a:xfrm>
              <a:custGeom>
                <a:avLst/>
                <a:gdLst>
                  <a:gd name="T0" fmla="*/ 51 w 276"/>
                  <a:gd name="T1" fmla="*/ 190 h 196"/>
                  <a:gd name="T2" fmla="*/ 52 w 276"/>
                  <a:gd name="T3" fmla="*/ 193 h 196"/>
                  <a:gd name="T4" fmla="*/ 55 w 276"/>
                  <a:gd name="T5" fmla="*/ 195 h 196"/>
                  <a:gd name="T6" fmla="*/ 57 w 276"/>
                  <a:gd name="T7" fmla="*/ 196 h 196"/>
                  <a:gd name="T8" fmla="*/ 59 w 276"/>
                  <a:gd name="T9" fmla="*/ 196 h 196"/>
                  <a:gd name="T10" fmla="*/ 269 w 276"/>
                  <a:gd name="T11" fmla="*/ 185 h 196"/>
                  <a:gd name="T12" fmla="*/ 270 w 276"/>
                  <a:gd name="T13" fmla="*/ 185 h 196"/>
                  <a:gd name="T14" fmla="*/ 272 w 276"/>
                  <a:gd name="T15" fmla="*/ 183 h 196"/>
                  <a:gd name="T16" fmla="*/ 273 w 276"/>
                  <a:gd name="T17" fmla="*/ 182 h 196"/>
                  <a:gd name="T18" fmla="*/ 274 w 276"/>
                  <a:gd name="T19" fmla="*/ 181 h 196"/>
                  <a:gd name="T20" fmla="*/ 276 w 276"/>
                  <a:gd name="T21" fmla="*/ 179 h 196"/>
                  <a:gd name="T22" fmla="*/ 276 w 276"/>
                  <a:gd name="T23" fmla="*/ 178 h 196"/>
                  <a:gd name="T24" fmla="*/ 276 w 276"/>
                  <a:gd name="T25" fmla="*/ 175 h 196"/>
                  <a:gd name="T26" fmla="*/ 276 w 276"/>
                  <a:gd name="T27" fmla="*/ 174 h 196"/>
                  <a:gd name="T28" fmla="*/ 225 w 276"/>
                  <a:gd name="T29" fmla="*/ 6 h 196"/>
                  <a:gd name="T30" fmla="*/ 224 w 276"/>
                  <a:gd name="T31" fmla="*/ 4 h 196"/>
                  <a:gd name="T32" fmla="*/ 223 w 276"/>
                  <a:gd name="T33" fmla="*/ 1 h 196"/>
                  <a:gd name="T34" fmla="*/ 220 w 276"/>
                  <a:gd name="T35" fmla="*/ 0 h 196"/>
                  <a:gd name="T36" fmla="*/ 217 w 276"/>
                  <a:gd name="T37" fmla="*/ 0 h 196"/>
                  <a:gd name="T38" fmla="*/ 7 w 276"/>
                  <a:gd name="T39" fmla="*/ 13 h 196"/>
                  <a:gd name="T40" fmla="*/ 6 w 276"/>
                  <a:gd name="T41" fmla="*/ 13 h 196"/>
                  <a:gd name="T42" fmla="*/ 4 w 276"/>
                  <a:gd name="T43" fmla="*/ 14 h 196"/>
                  <a:gd name="T44" fmla="*/ 3 w 276"/>
                  <a:gd name="T45" fmla="*/ 15 h 196"/>
                  <a:gd name="T46" fmla="*/ 2 w 276"/>
                  <a:gd name="T47" fmla="*/ 16 h 196"/>
                  <a:gd name="T48" fmla="*/ 0 w 276"/>
                  <a:gd name="T49" fmla="*/ 17 h 196"/>
                  <a:gd name="T50" fmla="*/ 0 w 276"/>
                  <a:gd name="T51" fmla="*/ 20 h 196"/>
                  <a:gd name="T52" fmla="*/ 0 w 276"/>
                  <a:gd name="T53" fmla="*/ 21 h 196"/>
                  <a:gd name="T54" fmla="*/ 0 w 276"/>
                  <a:gd name="T55" fmla="*/ 23 h 196"/>
                  <a:gd name="T56" fmla="*/ 51 w 276"/>
                  <a:gd name="T57" fmla="*/ 19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196">
                    <a:moveTo>
                      <a:pt x="51" y="190"/>
                    </a:move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7" name="Freeform 65"/>
              <p:cNvSpPr>
                <a:spLocks noEditPoints="1"/>
              </p:cNvSpPr>
              <p:nvPr/>
            </p:nvSpPr>
            <p:spPr bwMode="auto">
              <a:xfrm>
                <a:off x="5189" y="1550"/>
                <a:ext cx="202" cy="109"/>
              </a:xfrm>
              <a:custGeom>
                <a:avLst/>
                <a:gdLst>
                  <a:gd name="T0" fmla="*/ 400 w 406"/>
                  <a:gd name="T1" fmla="*/ 177 h 218"/>
                  <a:gd name="T2" fmla="*/ 383 w 406"/>
                  <a:gd name="T3" fmla="*/ 118 h 218"/>
                  <a:gd name="T4" fmla="*/ 363 w 406"/>
                  <a:gd name="T5" fmla="*/ 56 h 218"/>
                  <a:gd name="T6" fmla="*/ 349 w 406"/>
                  <a:gd name="T7" fmla="*/ 9 h 218"/>
                  <a:gd name="T8" fmla="*/ 342 w 406"/>
                  <a:gd name="T9" fmla="*/ 0 h 218"/>
                  <a:gd name="T10" fmla="*/ 317 w 406"/>
                  <a:gd name="T11" fmla="*/ 2 h 218"/>
                  <a:gd name="T12" fmla="*/ 276 w 406"/>
                  <a:gd name="T13" fmla="*/ 4 h 218"/>
                  <a:gd name="T14" fmla="*/ 224 w 406"/>
                  <a:gd name="T15" fmla="*/ 7 h 218"/>
                  <a:gd name="T16" fmla="*/ 167 w 406"/>
                  <a:gd name="T17" fmla="*/ 10 h 218"/>
                  <a:gd name="T18" fmla="*/ 110 w 406"/>
                  <a:gd name="T19" fmla="*/ 14 h 218"/>
                  <a:gd name="T20" fmla="*/ 58 w 406"/>
                  <a:gd name="T21" fmla="*/ 17 h 218"/>
                  <a:gd name="T22" fmla="*/ 15 w 406"/>
                  <a:gd name="T23" fmla="*/ 19 h 218"/>
                  <a:gd name="T24" fmla="*/ 6 w 406"/>
                  <a:gd name="T25" fmla="*/ 40 h 218"/>
                  <a:gd name="T26" fmla="*/ 23 w 406"/>
                  <a:gd name="T27" fmla="*/ 99 h 218"/>
                  <a:gd name="T28" fmla="*/ 43 w 406"/>
                  <a:gd name="T29" fmla="*/ 161 h 218"/>
                  <a:gd name="T30" fmla="*/ 57 w 406"/>
                  <a:gd name="T31" fmla="*/ 208 h 218"/>
                  <a:gd name="T32" fmla="*/ 64 w 406"/>
                  <a:gd name="T33" fmla="*/ 218 h 218"/>
                  <a:gd name="T34" fmla="*/ 89 w 406"/>
                  <a:gd name="T35" fmla="*/ 215 h 218"/>
                  <a:gd name="T36" fmla="*/ 131 w 406"/>
                  <a:gd name="T37" fmla="*/ 213 h 218"/>
                  <a:gd name="T38" fmla="*/ 182 w 406"/>
                  <a:gd name="T39" fmla="*/ 211 h 218"/>
                  <a:gd name="T40" fmla="*/ 239 w 406"/>
                  <a:gd name="T41" fmla="*/ 207 h 218"/>
                  <a:gd name="T42" fmla="*/ 296 w 406"/>
                  <a:gd name="T43" fmla="*/ 204 h 218"/>
                  <a:gd name="T44" fmla="*/ 348 w 406"/>
                  <a:gd name="T45" fmla="*/ 200 h 218"/>
                  <a:gd name="T46" fmla="*/ 391 w 406"/>
                  <a:gd name="T47" fmla="*/ 198 h 218"/>
                  <a:gd name="T48" fmla="*/ 78 w 406"/>
                  <a:gd name="T49" fmla="*/ 19 h 218"/>
                  <a:gd name="T50" fmla="*/ 80 w 406"/>
                  <a:gd name="T51" fmla="*/ 17 h 218"/>
                  <a:gd name="T52" fmla="*/ 83 w 406"/>
                  <a:gd name="T53" fmla="*/ 16 h 218"/>
                  <a:gd name="T54" fmla="*/ 296 w 406"/>
                  <a:gd name="T55" fmla="*/ 3 h 218"/>
                  <a:gd name="T56" fmla="*/ 300 w 406"/>
                  <a:gd name="T57" fmla="*/ 7 h 218"/>
                  <a:gd name="T58" fmla="*/ 352 w 406"/>
                  <a:gd name="T59" fmla="*/ 177 h 218"/>
                  <a:gd name="T60" fmla="*/ 352 w 406"/>
                  <a:gd name="T61" fmla="*/ 181 h 218"/>
                  <a:gd name="T62" fmla="*/ 350 w 406"/>
                  <a:gd name="T63" fmla="*/ 184 h 218"/>
                  <a:gd name="T64" fmla="*/ 348 w 406"/>
                  <a:gd name="T65" fmla="*/ 186 h 218"/>
                  <a:gd name="T66" fmla="*/ 345 w 406"/>
                  <a:gd name="T67" fmla="*/ 188 h 218"/>
                  <a:gd name="T68" fmla="*/ 133 w 406"/>
                  <a:gd name="T69" fmla="*/ 199 h 218"/>
                  <a:gd name="T70" fmla="*/ 128 w 406"/>
                  <a:gd name="T71" fmla="*/ 196 h 218"/>
                  <a:gd name="T72" fmla="*/ 76 w 406"/>
                  <a:gd name="T73" fmla="*/ 26 h 218"/>
                  <a:gd name="T74" fmla="*/ 76 w 406"/>
                  <a:gd name="T75" fmla="*/ 23 h 218"/>
                  <a:gd name="T76" fmla="*/ 78 w 406"/>
                  <a:gd name="T77" fmla="*/ 1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6" h="218">
                    <a:moveTo>
                      <a:pt x="406" y="197"/>
                    </a:moveTo>
                    <a:lnTo>
                      <a:pt x="400" y="177"/>
                    </a:lnTo>
                    <a:lnTo>
                      <a:pt x="392" y="150"/>
                    </a:lnTo>
                    <a:lnTo>
                      <a:pt x="383" y="118"/>
                    </a:lnTo>
                    <a:lnTo>
                      <a:pt x="372" y="86"/>
                    </a:lnTo>
                    <a:lnTo>
                      <a:pt x="363" y="56"/>
                    </a:lnTo>
                    <a:lnTo>
                      <a:pt x="355" y="29"/>
                    </a:lnTo>
                    <a:lnTo>
                      <a:pt x="349" y="9"/>
                    </a:lnTo>
                    <a:lnTo>
                      <a:pt x="347" y="0"/>
                    </a:lnTo>
                    <a:lnTo>
                      <a:pt x="342" y="0"/>
                    </a:lnTo>
                    <a:lnTo>
                      <a:pt x="332" y="1"/>
                    </a:lnTo>
                    <a:lnTo>
                      <a:pt x="317" y="2"/>
                    </a:lnTo>
                    <a:lnTo>
                      <a:pt x="297" y="3"/>
                    </a:lnTo>
                    <a:lnTo>
                      <a:pt x="276" y="4"/>
                    </a:lnTo>
                    <a:lnTo>
                      <a:pt x="250" y="5"/>
                    </a:lnTo>
                    <a:lnTo>
                      <a:pt x="224" y="7"/>
                    </a:lnTo>
                    <a:lnTo>
                      <a:pt x="196" y="9"/>
                    </a:lnTo>
                    <a:lnTo>
                      <a:pt x="167" y="10"/>
                    </a:lnTo>
                    <a:lnTo>
                      <a:pt x="137" y="12"/>
                    </a:lnTo>
                    <a:lnTo>
                      <a:pt x="110" y="14"/>
                    </a:lnTo>
                    <a:lnTo>
                      <a:pt x="82" y="16"/>
                    </a:lnTo>
                    <a:lnTo>
                      <a:pt x="58" y="17"/>
                    </a:lnTo>
                    <a:lnTo>
                      <a:pt x="35" y="18"/>
                    </a:lnTo>
                    <a:lnTo>
                      <a:pt x="15" y="19"/>
                    </a:lnTo>
                    <a:lnTo>
                      <a:pt x="0" y="20"/>
                    </a:lnTo>
                    <a:lnTo>
                      <a:pt x="6" y="40"/>
                    </a:lnTo>
                    <a:lnTo>
                      <a:pt x="14" y="68"/>
                    </a:lnTo>
                    <a:lnTo>
                      <a:pt x="23" y="99"/>
                    </a:lnTo>
                    <a:lnTo>
                      <a:pt x="34" y="131"/>
                    </a:lnTo>
                    <a:lnTo>
                      <a:pt x="43" y="161"/>
                    </a:lnTo>
                    <a:lnTo>
                      <a:pt x="51" y="189"/>
                    </a:lnTo>
                    <a:lnTo>
                      <a:pt x="57" y="208"/>
                    </a:lnTo>
                    <a:lnTo>
                      <a:pt x="59" y="218"/>
                    </a:lnTo>
                    <a:lnTo>
                      <a:pt x="64" y="218"/>
                    </a:lnTo>
                    <a:lnTo>
                      <a:pt x="74" y="216"/>
                    </a:lnTo>
                    <a:lnTo>
                      <a:pt x="89" y="215"/>
                    </a:lnTo>
                    <a:lnTo>
                      <a:pt x="109" y="214"/>
                    </a:lnTo>
                    <a:lnTo>
                      <a:pt x="131" y="213"/>
                    </a:lnTo>
                    <a:lnTo>
                      <a:pt x="156" y="212"/>
                    </a:lnTo>
                    <a:lnTo>
                      <a:pt x="182" y="211"/>
                    </a:lnTo>
                    <a:lnTo>
                      <a:pt x="210" y="208"/>
                    </a:lnTo>
                    <a:lnTo>
                      <a:pt x="239" y="207"/>
                    </a:lnTo>
                    <a:lnTo>
                      <a:pt x="269" y="205"/>
                    </a:lnTo>
                    <a:lnTo>
                      <a:pt x="296" y="204"/>
                    </a:lnTo>
                    <a:lnTo>
                      <a:pt x="324" y="201"/>
                    </a:lnTo>
                    <a:lnTo>
                      <a:pt x="348" y="200"/>
                    </a:lnTo>
                    <a:lnTo>
                      <a:pt x="371" y="199"/>
                    </a:lnTo>
                    <a:lnTo>
                      <a:pt x="391" y="198"/>
                    </a:lnTo>
                    <a:lnTo>
                      <a:pt x="406" y="197"/>
                    </a:lnTo>
                    <a:close/>
                    <a:moveTo>
                      <a:pt x="78" y="19"/>
                    </a:moveTo>
                    <a:lnTo>
                      <a:pt x="79" y="18"/>
                    </a:lnTo>
                    <a:lnTo>
                      <a:pt x="80" y="17"/>
                    </a:lnTo>
                    <a:lnTo>
                      <a:pt x="82" y="16"/>
                    </a:lnTo>
                    <a:lnTo>
                      <a:pt x="83" y="16"/>
                    </a:lnTo>
                    <a:lnTo>
                      <a:pt x="293" y="3"/>
                    </a:lnTo>
                    <a:lnTo>
                      <a:pt x="296" y="3"/>
                    </a:lnTo>
                    <a:lnTo>
                      <a:pt x="299" y="4"/>
                    </a:lnTo>
                    <a:lnTo>
                      <a:pt x="300" y="7"/>
                    </a:lnTo>
                    <a:lnTo>
                      <a:pt x="301" y="9"/>
                    </a:lnTo>
                    <a:lnTo>
                      <a:pt x="352" y="177"/>
                    </a:lnTo>
                    <a:lnTo>
                      <a:pt x="352" y="178"/>
                    </a:lnTo>
                    <a:lnTo>
                      <a:pt x="352" y="181"/>
                    </a:lnTo>
                    <a:lnTo>
                      <a:pt x="352" y="182"/>
                    </a:lnTo>
                    <a:lnTo>
                      <a:pt x="350" y="184"/>
                    </a:lnTo>
                    <a:lnTo>
                      <a:pt x="349" y="185"/>
                    </a:lnTo>
                    <a:lnTo>
                      <a:pt x="348" y="186"/>
                    </a:lnTo>
                    <a:lnTo>
                      <a:pt x="346" y="188"/>
                    </a:lnTo>
                    <a:lnTo>
                      <a:pt x="345" y="188"/>
                    </a:lnTo>
                    <a:lnTo>
                      <a:pt x="135" y="199"/>
                    </a:lnTo>
                    <a:lnTo>
                      <a:pt x="133" y="199"/>
                    </a:lnTo>
                    <a:lnTo>
                      <a:pt x="131" y="198"/>
                    </a:lnTo>
                    <a:lnTo>
                      <a:pt x="128" y="196"/>
                    </a:lnTo>
                    <a:lnTo>
                      <a:pt x="127" y="193"/>
                    </a:lnTo>
                    <a:lnTo>
                      <a:pt x="76" y="26"/>
                    </a:lnTo>
                    <a:lnTo>
                      <a:pt x="76" y="24"/>
                    </a:lnTo>
                    <a:lnTo>
                      <a:pt x="76" y="23"/>
                    </a:lnTo>
                    <a:lnTo>
                      <a:pt x="76" y="20"/>
                    </a:lnTo>
                    <a:lnTo>
                      <a:pt x="78" y="1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8" name="Freeform 66"/>
              <p:cNvSpPr>
                <a:spLocks noEditPoints="1"/>
              </p:cNvSpPr>
              <p:nvPr/>
            </p:nvSpPr>
            <p:spPr bwMode="auto">
              <a:xfrm>
                <a:off x="5227" y="1552"/>
                <a:ext cx="137" cy="98"/>
              </a:xfrm>
              <a:custGeom>
                <a:avLst/>
                <a:gdLst>
                  <a:gd name="T0" fmla="*/ 224 w 276"/>
                  <a:gd name="T1" fmla="*/ 4 h 196"/>
                  <a:gd name="T2" fmla="*/ 220 w 276"/>
                  <a:gd name="T3" fmla="*/ 0 h 196"/>
                  <a:gd name="T4" fmla="*/ 7 w 276"/>
                  <a:gd name="T5" fmla="*/ 13 h 196"/>
                  <a:gd name="T6" fmla="*/ 4 w 276"/>
                  <a:gd name="T7" fmla="*/ 14 h 196"/>
                  <a:gd name="T8" fmla="*/ 2 w 276"/>
                  <a:gd name="T9" fmla="*/ 16 h 196"/>
                  <a:gd name="T10" fmla="*/ 0 w 276"/>
                  <a:gd name="T11" fmla="*/ 20 h 196"/>
                  <a:gd name="T12" fmla="*/ 0 w 276"/>
                  <a:gd name="T13" fmla="*/ 23 h 196"/>
                  <a:gd name="T14" fmla="*/ 52 w 276"/>
                  <a:gd name="T15" fmla="*/ 193 h 196"/>
                  <a:gd name="T16" fmla="*/ 57 w 276"/>
                  <a:gd name="T17" fmla="*/ 196 h 196"/>
                  <a:gd name="T18" fmla="*/ 269 w 276"/>
                  <a:gd name="T19" fmla="*/ 185 h 196"/>
                  <a:gd name="T20" fmla="*/ 272 w 276"/>
                  <a:gd name="T21" fmla="*/ 183 h 196"/>
                  <a:gd name="T22" fmla="*/ 274 w 276"/>
                  <a:gd name="T23" fmla="*/ 181 h 196"/>
                  <a:gd name="T24" fmla="*/ 276 w 276"/>
                  <a:gd name="T25" fmla="*/ 178 h 196"/>
                  <a:gd name="T26" fmla="*/ 276 w 276"/>
                  <a:gd name="T27" fmla="*/ 174 h 196"/>
                  <a:gd name="T28" fmla="*/ 64 w 276"/>
                  <a:gd name="T29" fmla="*/ 180 h 196"/>
                  <a:gd name="T30" fmla="*/ 57 w 276"/>
                  <a:gd name="T31" fmla="*/ 155 h 196"/>
                  <a:gd name="T32" fmla="*/ 42 w 276"/>
                  <a:gd name="T33" fmla="*/ 106 h 196"/>
                  <a:gd name="T34" fmla="*/ 28 w 276"/>
                  <a:gd name="T35" fmla="*/ 58 h 196"/>
                  <a:gd name="T36" fmla="*/ 19 w 276"/>
                  <a:gd name="T37" fmla="*/ 28 h 196"/>
                  <a:gd name="T38" fmla="*/ 32 w 276"/>
                  <a:gd name="T39" fmla="*/ 27 h 196"/>
                  <a:gd name="T40" fmla="*/ 55 w 276"/>
                  <a:gd name="T41" fmla="*/ 26 h 196"/>
                  <a:gd name="T42" fmla="*/ 84 w 276"/>
                  <a:gd name="T43" fmla="*/ 24 h 196"/>
                  <a:gd name="T44" fmla="*/ 118 w 276"/>
                  <a:gd name="T45" fmla="*/ 22 h 196"/>
                  <a:gd name="T46" fmla="*/ 150 w 276"/>
                  <a:gd name="T47" fmla="*/ 20 h 196"/>
                  <a:gd name="T48" fmla="*/ 180 w 276"/>
                  <a:gd name="T49" fmla="*/ 19 h 196"/>
                  <a:gd name="T50" fmla="*/ 202 w 276"/>
                  <a:gd name="T51" fmla="*/ 17 h 196"/>
                  <a:gd name="T52" fmla="*/ 212 w 276"/>
                  <a:gd name="T53" fmla="*/ 16 h 196"/>
                  <a:gd name="T54" fmla="*/ 219 w 276"/>
                  <a:gd name="T55" fmla="*/ 43 h 196"/>
                  <a:gd name="T56" fmla="*/ 234 w 276"/>
                  <a:gd name="T57" fmla="*/ 90 h 196"/>
                  <a:gd name="T58" fmla="*/ 249 w 276"/>
                  <a:gd name="T59" fmla="*/ 140 h 196"/>
                  <a:gd name="T60" fmla="*/ 257 w 276"/>
                  <a:gd name="T61" fmla="*/ 168 h 196"/>
                  <a:gd name="T62" fmla="*/ 244 w 276"/>
                  <a:gd name="T63" fmla="*/ 170 h 196"/>
                  <a:gd name="T64" fmla="*/ 221 w 276"/>
                  <a:gd name="T65" fmla="*/ 171 h 196"/>
                  <a:gd name="T66" fmla="*/ 192 w 276"/>
                  <a:gd name="T67" fmla="*/ 173 h 196"/>
                  <a:gd name="T68" fmla="*/ 158 w 276"/>
                  <a:gd name="T69" fmla="*/ 174 h 196"/>
                  <a:gd name="T70" fmla="*/ 126 w 276"/>
                  <a:gd name="T71" fmla="*/ 177 h 196"/>
                  <a:gd name="T72" fmla="*/ 96 w 276"/>
                  <a:gd name="T73" fmla="*/ 179 h 196"/>
                  <a:gd name="T74" fmla="*/ 74 w 276"/>
                  <a:gd name="T75" fmla="*/ 180 h 196"/>
                  <a:gd name="T76" fmla="*/ 64 w 276"/>
                  <a:gd name="T77"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196">
                    <a:moveTo>
                      <a:pt x="225" y="6"/>
                    </a:move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close/>
                    <a:moveTo>
                      <a:pt x="64" y="180"/>
                    </a:moveTo>
                    <a:lnTo>
                      <a:pt x="61" y="171"/>
                    </a:lnTo>
                    <a:lnTo>
                      <a:pt x="57" y="155"/>
                    </a:lnTo>
                    <a:lnTo>
                      <a:pt x="50" y="132"/>
                    </a:lnTo>
                    <a:lnTo>
                      <a:pt x="42" y="106"/>
                    </a:lnTo>
                    <a:lnTo>
                      <a:pt x="35" y="81"/>
                    </a:lnTo>
                    <a:lnTo>
                      <a:pt x="28" y="58"/>
                    </a:lnTo>
                    <a:lnTo>
                      <a:pt x="22" y="39"/>
                    </a:lnTo>
                    <a:lnTo>
                      <a:pt x="19" y="28"/>
                    </a:lnTo>
                    <a:lnTo>
                      <a:pt x="23" y="28"/>
                    </a:lnTo>
                    <a:lnTo>
                      <a:pt x="32" y="27"/>
                    </a:lnTo>
                    <a:lnTo>
                      <a:pt x="42" y="27"/>
                    </a:lnTo>
                    <a:lnTo>
                      <a:pt x="55" y="26"/>
                    </a:lnTo>
                    <a:lnTo>
                      <a:pt x="69" y="24"/>
                    </a:lnTo>
                    <a:lnTo>
                      <a:pt x="84" y="24"/>
                    </a:lnTo>
                    <a:lnTo>
                      <a:pt x="101" y="23"/>
                    </a:lnTo>
                    <a:lnTo>
                      <a:pt x="118" y="22"/>
                    </a:lnTo>
                    <a:lnTo>
                      <a:pt x="134" y="21"/>
                    </a:lnTo>
                    <a:lnTo>
                      <a:pt x="150" y="20"/>
                    </a:lnTo>
                    <a:lnTo>
                      <a:pt x="166" y="20"/>
                    </a:lnTo>
                    <a:lnTo>
                      <a:pt x="180" y="19"/>
                    </a:lnTo>
                    <a:lnTo>
                      <a:pt x="192" y="17"/>
                    </a:lnTo>
                    <a:lnTo>
                      <a:pt x="202" y="17"/>
                    </a:lnTo>
                    <a:lnTo>
                      <a:pt x="209" y="16"/>
                    </a:lnTo>
                    <a:lnTo>
                      <a:pt x="212" y="16"/>
                    </a:lnTo>
                    <a:lnTo>
                      <a:pt x="215" y="26"/>
                    </a:lnTo>
                    <a:lnTo>
                      <a:pt x="219" y="43"/>
                    </a:lnTo>
                    <a:lnTo>
                      <a:pt x="226" y="65"/>
                    </a:lnTo>
                    <a:lnTo>
                      <a:pt x="234" y="90"/>
                    </a:lnTo>
                    <a:lnTo>
                      <a:pt x="241" y="117"/>
                    </a:lnTo>
                    <a:lnTo>
                      <a:pt x="249" y="140"/>
                    </a:lnTo>
                    <a:lnTo>
                      <a:pt x="254" y="158"/>
                    </a:lnTo>
                    <a:lnTo>
                      <a:pt x="257" y="168"/>
                    </a:lnTo>
                    <a:lnTo>
                      <a:pt x="253" y="168"/>
                    </a:lnTo>
                    <a:lnTo>
                      <a:pt x="244" y="170"/>
                    </a:lnTo>
                    <a:lnTo>
                      <a:pt x="234" y="170"/>
                    </a:lnTo>
                    <a:lnTo>
                      <a:pt x="221" y="171"/>
                    </a:lnTo>
                    <a:lnTo>
                      <a:pt x="206" y="172"/>
                    </a:lnTo>
                    <a:lnTo>
                      <a:pt x="192" y="173"/>
                    </a:lnTo>
                    <a:lnTo>
                      <a:pt x="175" y="173"/>
                    </a:lnTo>
                    <a:lnTo>
                      <a:pt x="158" y="174"/>
                    </a:lnTo>
                    <a:lnTo>
                      <a:pt x="142" y="175"/>
                    </a:lnTo>
                    <a:lnTo>
                      <a:pt x="126" y="177"/>
                    </a:lnTo>
                    <a:lnTo>
                      <a:pt x="110" y="178"/>
                    </a:lnTo>
                    <a:lnTo>
                      <a:pt x="96" y="179"/>
                    </a:lnTo>
                    <a:lnTo>
                      <a:pt x="84" y="179"/>
                    </a:lnTo>
                    <a:lnTo>
                      <a:pt x="74" y="180"/>
                    </a:lnTo>
                    <a:lnTo>
                      <a:pt x="67" y="180"/>
                    </a:lnTo>
                    <a:lnTo>
                      <a:pt x="64" y="18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39" name="Freeform 67"/>
              <p:cNvSpPr>
                <a:spLocks/>
              </p:cNvSpPr>
              <p:nvPr/>
            </p:nvSpPr>
            <p:spPr bwMode="auto">
              <a:xfrm>
                <a:off x="5236" y="1566"/>
                <a:ext cx="119" cy="76"/>
              </a:xfrm>
              <a:custGeom>
                <a:avLst/>
                <a:gdLst>
                  <a:gd name="T0" fmla="*/ 55 w 238"/>
                  <a:gd name="T1" fmla="*/ 138 h 152"/>
                  <a:gd name="T2" fmla="*/ 53 w 238"/>
                  <a:gd name="T3" fmla="*/ 131 h 152"/>
                  <a:gd name="T4" fmla="*/ 49 w 238"/>
                  <a:gd name="T5" fmla="*/ 117 h 152"/>
                  <a:gd name="T6" fmla="*/ 44 w 238"/>
                  <a:gd name="T7" fmla="*/ 100 h 152"/>
                  <a:gd name="T8" fmla="*/ 38 w 238"/>
                  <a:gd name="T9" fmla="*/ 79 h 152"/>
                  <a:gd name="T10" fmla="*/ 31 w 238"/>
                  <a:gd name="T11" fmla="*/ 57 h 152"/>
                  <a:gd name="T12" fmla="*/ 25 w 238"/>
                  <a:gd name="T13" fmla="*/ 36 h 152"/>
                  <a:gd name="T14" fmla="*/ 18 w 238"/>
                  <a:gd name="T15" fmla="*/ 16 h 152"/>
                  <a:gd name="T16" fmla="*/ 14 w 238"/>
                  <a:gd name="T17" fmla="*/ 0 h 152"/>
                  <a:gd name="T18" fmla="*/ 9 w 238"/>
                  <a:gd name="T19" fmla="*/ 0 h 152"/>
                  <a:gd name="T20" fmla="*/ 6 w 238"/>
                  <a:gd name="T21" fmla="*/ 0 h 152"/>
                  <a:gd name="T22" fmla="*/ 2 w 238"/>
                  <a:gd name="T23" fmla="*/ 0 h 152"/>
                  <a:gd name="T24" fmla="*/ 0 w 238"/>
                  <a:gd name="T25" fmla="*/ 0 h 152"/>
                  <a:gd name="T26" fmla="*/ 3 w 238"/>
                  <a:gd name="T27" fmla="*/ 11 h 152"/>
                  <a:gd name="T28" fmla="*/ 9 w 238"/>
                  <a:gd name="T29" fmla="*/ 30 h 152"/>
                  <a:gd name="T30" fmla="*/ 16 w 238"/>
                  <a:gd name="T31" fmla="*/ 53 h 152"/>
                  <a:gd name="T32" fmla="*/ 23 w 238"/>
                  <a:gd name="T33" fmla="*/ 78 h 152"/>
                  <a:gd name="T34" fmla="*/ 31 w 238"/>
                  <a:gd name="T35" fmla="*/ 104 h 152"/>
                  <a:gd name="T36" fmla="*/ 38 w 238"/>
                  <a:gd name="T37" fmla="*/ 127 h 152"/>
                  <a:gd name="T38" fmla="*/ 42 w 238"/>
                  <a:gd name="T39" fmla="*/ 143 h 152"/>
                  <a:gd name="T40" fmla="*/ 45 w 238"/>
                  <a:gd name="T41" fmla="*/ 152 h 152"/>
                  <a:gd name="T42" fmla="*/ 48 w 238"/>
                  <a:gd name="T43" fmla="*/ 152 h 152"/>
                  <a:gd name="T44" fmla="*/ 55 w 238"/>
                  <a:gd name="T45" fmla="*/ 152 h 152"/>
                  <a:gd name="T46" fmla="*/ 65 w 238"/>
                  <a:gd name="T47" fmla="*/ 151 h 152"/>
                  <a:gd name="T48" fmla="*/ 77 w 238"/>
                  <a:gd name="T49" fmla="*/ 151 h 152"/>
                  <a:gd name="T50" fmla="*/ 91 w 238"/>
                  <a:gd name="T51" fmla="*/ 150 h 152"/>
                  <a:gd name="T52" fmla="*/ 107 w 238"/>
                  <a:gd name="T53" fmla="*/ 149 h 152"/>
                  <a:gd name="T54" fmla="*/ 123 w 238"/>
                  <a:gd name="T55" fmla="*/ 147 h 152"/>
                  <a:gd name="T56" fmla="*/ 139 w 238"/>
                  <a:gd name="T57" fmla="*/ 146 h 152"/>
                  <a:gd name="T58" fmla="*/ 156 w 238"/>
                  <a:gd name="T59" fmla="*/ 145 h 152"/>
                  <a:gd name="T60" fmla="*/ 173 w 238"/>
                  <a:gd name="T61" fmla="*/ 145 h 152"/>
                  <a:gd name="T62" fmla="*/ 187 w 238"/>
                  <a:gd name="T63" fmla="*/ 144 h 152"/>
                  <a:gd name="T64" fmla="*/ 202 w 238"/>
                  <a:gd name="T65" fmla="*/ 143 h 152"/>
                  <a:gd name="T66" fmla="*/ 215 w 238"/>
                  <a:gd name="T67" fmla="*/ 142 h 152"/>
                  <a:gd name="T68" fmla="*/ 225 w 238"/>
                  <a:gd name="T69" fmla="*/ 142 h 152"/>
                  <a:gd name="T70" fmla="*/ 234 w 238"/>
                  <a:gd name="T71" fmla="*/ 140 h 152"/>
                  <a:gd name="T72" fmla="*/ 238 w 238"/>
                  <a:gd name="T73" fmla="*/ 140 h 152"/>
                  <a:gd name="T74" fmla="*/ 238 w 238"/>
                  <a:gd name="T75" fmla="*/ 138 h 152"/>
                  <a:gd name="T76" fmla="*/ 237 w 238"/>
                  <a:gd name="T77" fmla="*/ 136 h 152"/>
                  <a:gd name="T78" fmla="*/ 236 w 238"/>
                  <a:gd name="T79" fmla="*/ 132 h 152"/>
                  <a:gd name="T80" fmla="*/ 235 w 238"/>
                  <a:gd name="T81" fmla="*/ 128 h 152"/>
                  <a:gd name="T82" fmla="*/ 214 w 238"/>
                  <a:gd name="T83" fmla="*/ 129 h 152"/>
                  <a:gd name="T84" fmla="*/ 189 w 238"/>
                  <a:gd name="T85" fmla="*/ 130 h 152"/>
                  <a:gd name="T86" fmla="*/ 161 w 238"/>
                  <a:gd name="T87" fmla="*/ 131 h 152"/>
                  <a:gd name="T88" fmla="*/ 132 w 238"/>
                  <a:gd name="T89" fmla="*/ 134 h 152"/>
                  <a:gd name="T90" fmla="*/ 105 w 238"/>
                  <a:gd name="T91" fmla="*/ 135 h 152"/>
                  <a:gd name="T92" fmla="*/ 82 w 238"/>
                  <a:gd name="T93" fmla="*/ 136 h 152"/>
                  <a:gd name="T94" fmla="*/ 64 w 238"/>
                  <a:gd name="T95" fmla="*/ 137 h 152"/>
                  <a:gd name="T96" fmla="*/ 55 w 238"/>
                  <a:gd name="T97"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 h="152">
                    <a:moveTo>
                      <a:pt x="55" y="138"/>
                    </a:moveTo>
                    <a:lnTo>
                      <a:pt x="53" y="131"/>
                    </a:lnTo>
                    <a:lnTo>
                      <a:pt x="49" y="117"/>
                    </a:lnTo>
                    <a:lnTo>
                      <a:pt x="44" y="100"/>
                    </a:lnTo>
                    <a:lnTo>
                      <a:pt x="38" y="79"/>
                    </a:lnTo>
                    <a:lnTo>
                      <a:pt x="31" y="57"/>
                    </a:lnTo>
                    <a:lnTo>
                      <a:pt x="25" y="36"/>
                    </a:lnTo>
                    <a:lnTo>
                      <a:pt x="18" y="16"/>
                    </a:lnTo>
                    <a:lnTo>
                      <a:pt x="14" y="0"/>
                    </a:lnTo>
                    <a:lnTo>
                      <a:pt x="9" y="0"/>
                    </a:lnTo>
                    <a:lnTo>
                      <a:pt x="6" y="0"/>
                    </a:lnTo>
                    <a:lnTo>
                      <a:pt x="2" y="0"/>
                    </a:lnTo>
                    <a:lnTo>
                      <a:pt x="0" y="0"/>
                    </a:lnTo>
                    <a:lnTo>
                      <a:pt x="3" y="11"/>
                    </a:lnTo>
                    <a:lnTo>
                      <a:pt x="9" y="30"/>
                    </a:lnTo>
                    <a:lnTo>
                      <a:pt x="16" y="53"/>
                    </a:lnTo>
                    <a:lnTo>
                      <a:pt x="23" y="78"/>
                    </a:lnTo>
                    <a:lnTo>
                      <a:pt x="31" y="104"/>
                    </a:lnTo>
                    <a:lnTo>
                      <a:pt x="38" y="127"/>
                    </a:lnTo>
                    <a:lnTo>
                      <a:pt x="42" y="143"/>
                    </a:lnTo>
                    <a:lnTo>
                      <a:pt x="45" y="152"/>
                    </a:lnTo>
                    <a:lnTo>
                      <a:pt x="48" y="152"/>
                    </a:lnTo>
                    <a:lnTo>
                      <a:pt x="55" y="152"/>
                    </a:lnTo>
                    <a:lnTo>
                      <a:pt x="65" y="151"/>
                    </a:lnTo>
                    <a:lnTo>
                      <a:pt x="77" y="151"/>
                    </a:lnTo>
                    <a:lnTo>
                      <a:pt x="91" y="150"/>
                    </a:lnTo>
                    <a:lnTo>
                      <a:pt x="107" y="149"/>
                    </a:lnTo>
                    <a:lnTo>
                      <a:pt x="123" y="147"/>
                    </a:lnTo>
                    <a:lnTo>
                      <a:pt x="139" y="146"/>
                    </a:lnTo>
                    <a:lnTo>
                      <a:pt x="156" y="145"/>
                    </a:lnTo>
                    <a:lnTo>
                      <a:pt x="173" y="145"/>
                    </a:lnTo>
                    <a:lnTo>
                      <a:pt x="187" y="144"/>
                    </a:lnTo>
                    <a:lnTo>
                      <a:pt x="202" y="143"/>
                    </a:lnTo>
                    <a:lnTo>
                      <a:pt x="215" y="142"/>
                    </a:lnTo>
                    <a:lnTo>
                      <a:pt x="225" y="142"/>
                    </a:lnTo>
                    <a:lnTo>
                      <a:pt x="234" y="140"/>
                    </a:lnTo>
                    <a:lnTo>
                      <a:pt x="238" y="140"/>
                    </a:lnTo>
                    <a:lnTo>
                      <a:pt x="238" y="138"/>
                    </a:lnTo>
                    <a:lnTo>
                      <a:pt x="237" y="136"/>
                    </a:lnTo>
                    <a:lnTo>
                      <a:pt x="236" y="132"/>
                    </a:lnTo>
                    <a:lnTo>
                      <a:pt x="235" y="128"/>
                    </a:lnTo>
                    <a:lnTo>
                      <a:pt x="214" y="129"/>
                    </a:lnTo>
                    <a:lnTo>
                      <a:pt x="189" y="130"/>
                    </a:lnTo>
                    <a:lnTo>
                      <a:pt x="161" y="131"/>
                    </a:lnTo>
                    <a:lnTo>
                      <a:pt x="132" y="134"/>
                    </a:lnTo>
                    <a:lnTo>
                      <a:pt x="105" y="135"/>
                    </a:lnTo>
                    <a:lnTo>
                      <a:pt x="82" y="136"/>
                    </a:lnTo>
                    <a:lnTo>
                      <a:pt x="64" y="137"/>
                    </a:lnTo>
                    <a:lnTo>
                      <a:pt x="55"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40" name="Freeform 68"/>
              <p:cNvSpPr>
                <a:spLocks/>
              </p:cNvSpPr>
              <p:nvPr/>
            </p:nvSpPr>
            <p:spPr bwMode="auto">
              <a:xfrm>
                <a:off x="5243" y="1560"/>
                <a:ext cx="110" cy="75"/>
              </a:xfrm>
              <a:custGeom>
                <a:avLst/>
                <a:gdLst>
                  <a:gd name="T0" fmla="*/ 221 w 221"/>
                  <a:gd name="T1" fmla="*/ 140 h 150"/>
                  <a:gd name="T2" fmla="*/ 216 w 221"/>
                  <a:gd name="T3" fmla="*/ 124 h 150"/>
                  <a:gd name="T4" fmla="*/ 209 w 221"/>
                  <a:gd name="T5" fmla="*/ 104 h 150"/>
                  <a:gd name="T6" fmla="*/ 203 w 221"/>
                  <a:gd name="T7" fmla="*/ 82 h 150"/>
                  <a:gd name="T8" fmla="*/ 196 w 221"/>
                  <a:gd name="T9" fmla="*/ 59 h 150"/>
                  <a:gd name="T10" fmla="*/ 191 w 221"/>
                  <a:gd name="T11" fmla="*/ 38 h 150"/>
                  <a:gd name="T12" fmla="*/ 185 w 221"/>
                  <a:gd name="T13" fmla="*/ 21 h 150"/>
                  <a:gd name="T14" fmla="*/ 182 w 221"/>
                  <a:gd name="T15" fmla="*/ 7 h 150"/>
                  <a:gd name="T16" fmla="*/ 179 w 221"/>
                  <a:gd name="T17" fmla="*/ 0 h 150"/>
                  <a:gd name="T18" fmla="*/ 170 w 221"/>
                  <a:gd name="T19" fmla="*/ 1 h 150"/>
                  <a:gd name="T20" fmla="*/ 153 w 221"/>
                  <a:gd name="T21" fmla="*/ 3 h 150"/>
                  <a:gd name="T22" fmla="*/ 130 w 221"/>
                  <a:gd name="T23" fmla="*/ 4 h 150"/>
                  <a:gd name="T24" fmla="*/ 102 w 221"/>
                  <a:gd name="T25" fmla="*/ 5 h 150"/>
                  <a:gd name="T26" fmla="*/ 73 w 221"/>
                  <a:gd name="T27" fmla="*/ 7 h 150"/>
                  <a:gd name="T28" fmla="*/ 46 w 221"/>
                  <a:gd name="T29" fmla="*/ 8 h 150"/>
                  <a:gd name="T30" fmla="*/ 20 w 221"/>
                  <a:gd name="T31" fmla="*/ 11 h 150"/>
                  <a:gd name="T32" fmla="*/ 0 w 221"/>
                  <a:gd name="T33" fmla="*/ 12 h 150"/>
                  <a:gd name="T34" fmla="*/ 4 w 221"/>
                  <a:gd name="T35" fmla="*/ 28 h 150"/>
                  <a:gd name="T36" fmla="*/ 11 w 221"/>
                  <a:gd name="T37" fmla="*/ 48 h 150"/>
                  <a:gd name="T38" fmla="*/ 17 w 221"/>
                  <a:gd name="T39" fmla="*/ 69 h 150"/>
                  <a:gd name="T40" fmla="*/ 24 w 221"/>
                  <a:gd name="T41" fmla="*/ 91 h 150"/>
                  <a:gd name="T42" fmla="*/ 30 w 221"/>
                  <a:gd name="T43" fmla="*/ 112 h 150"/>
                  <a:gd name="T44" fmla="*/ 35 w 221"/>
                  <a:gd name="T45" fmla="*/ 129 h 150"/>
                  <a:gd name="T46" fmla="*/ 39 w 221"/>
                  <a:gd name="T47" fmla="*/ 143 h 150"/>
                  <a:gd name="T48" fmla="*/ 41 w 221"/>
                  <a:gd name="T49" fmla="*/ 150 h 150"/>
                  <a:gd name="T50" fmla="*/ 50 w 221"/>
                  <a:gd name="T51" fmla="*/ 149 h 150"/>
                  <a:gd name="T52" fmla="*/ 68 w 221"/>
                  <a:gd name="T53" fmla="*/ 148 h 150"/>
                  <a:gd name="T54" fmla="*/ 91 w 221"/>
                  <a:gd name="T55" fmla="*/ 147 h 150"/>
                  <a:gd name="T56" fmla="*/ 118 w 221"/>
                  <a:gd name="T57" fmla="*/ 146 h 150"/>
                  <a:gd name="T58" fmla="*/ 147 w 221"/>
                  <a:gd name="T59" fmla="*/ 143 h 150"/>
                  <a:gd name="T60" fmla="*/ 175 w 221"/>
                  <a:gd name="T61" fmla="*/ 142 h 150"/>
                  <a:gd name="T62" fmla="*/ 200 w 221"/>
                  <a:gd name="T63" fmla="*/ 141 h 150"/>
                  <a:gd name="T64" fmla="*/ 221 w 221"/>
                  <a:gd name="T65" fmla="*/ 14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150">
                    <a:moveTo>
                      <a:pt x="221" y="140"/>
                    </a:moveTo>
                    <a:lnTo>
                      <a:pt x="216" y="124"/>
                    </a:lnTo>
                    <a:lnTo>
                      <a:pt x="209" y="104"/>
                    </a:lnTo>
                    <a:lnTo>
                      <a:pt x="203" y="82"/>
                    </a:lnTo>
                    <a:lnTo>
                      <a:pt x="196" y="59"/>
                    </a:lnTo>
                    <a:lnTo>
                      <a:pt x="191" y="38"/>
                    </a:lnTo>
                    <a:lnTo>
                      <a:pt x="185" y="21"/>
                    </a:lnTo>
                    <a:lnTo>
                      <a:pt x="182" y="7"/>
                    </a:lnTo>
                    <a:lnTo>
                      <a:pt x="179" y="0"/>
                    </a:lnTo>
                    <a:lnTo>
                      <a:pt x="170" y="1"/>
                    </a:lnTo>
                    <a:lnTo>
                      <a:pt x="153" y="3"/>
                    </a:lnTo>
                    <a:lnTo>
                      <a:pt x="130" y="4"/>
                    </a:lnTo>
                    <a:lnTo>
                      <a:pt x="102" y="5"/>
                    </a:lnTo>
                    <a:lnTo>
                      <a:pt x="73" y="7"/>
                    </a:lnTo>
                    <a:lnTo>
                      <a:pt x="46" y="8"/>
                    </a:lnTo>
                    <a:lnTo>
                      <a:pt x="20" y="11"/>
                    </a:lnTo>
                    <a:lnTo>
                      <a:pt x="0" y="12"/>
                    </a:lnTo>
                    <a:lnTo>
                      <a:pt x="4" y="28"/>
                    </a:lnTo>
                    <a:lnTo>
                      <a:pt x="11" y="48"/>
                    </a:lnTo>
                    <a:lnTo>
                      <a:pt x="17" y="69"/>
                    </a:lnTo>
                    <a:lnTo>
                      <a:pt x="24" y="91"/>
                    </a:lnTo>
                    <a:lnTo>
                      <a:pt x="30" y="112"/>
                    </a:lnTo>
                    <a:lnTo>
                      <a:pt x="35" y="129"/>
                    </a:lnTo>
                    <a:lnTo>
                      <a:pt x="39" y="143"/>
                    </a:lnTo>
                    <a:lnTo>
                      <a:pt x="41" y="150"/>
                    </a:lnTo>
                    <a:lnTo>
                      <a:pt x="50" y="149"/>
                    </a:lnTo>
                    <a:lnTo>
                      <a:pt x="68" y="148"/>
                    </a:lnTo>
                    <a:lnTo>
                      <a:pt x="91" y="147"/>
                    </a:lnTo>
                    <a:lnTo>
                      <a:pt x="118" y="146"/>
                    </a:lnTo>
                    <a:lnTo>
                      <a:pt x="147" y="143"/>
                    </a:lnTo>
                    <a:lnTo>
                      <a:pt x="175" y="142"/>
                    </a:lnTo>
                    <a:lnTo>
                      <a:pt x="200" y="141"/>
                    </a:lnTo>
                    <a:lnTo>
                      <a:pt x="221" y="14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41" name="Freeform 69"/>
              <p:cNvSpPr>
                <a:spLocks noEditPoints="1"/>
              </p:cNvSpPr>
              <p:nvPr/>
            </p:nvSpPr>
            <p:spPr bwMode="auto">
              <a:xfrm>
                <a:off x="5178" y="1537"/>
                <a:ext cx="231" cy="130"/>
              </a:xfrm>
              <a:custGeom>
                <a:avLst/>
                <a:gdLst>
                  <a:gd name="T0" fmla="*/ 393 w 461"/>
                  <a:gd name="T1" fmla="*/ 3 h 262"/>
                  <a:gd name="T2" fmla="*/ 389 w 461"/>
                  <a:gd name="T3" fmla="*/ 0 h 262"/>
                  <a:gd name="T4" fmla="*/ 8 w 461"/>
                  <a:gd name="T5" fmla="*/ 23 h 262"/>
                  <a:gd name="T6" fmla="*/ 4 w 461"/>
                  <a:gd name="T7" fmla="*/ 24 h 262"/>
                  <a:gd name="T8" fmla="*/ 2 w 461"/>
                  <a:gd name="T9" fmla="*/ 27 h 262"/>
                  <a:gd name="T10" fmla="*/ 0 w 461"/>
                  <a:gd name="T11" fmla="*/ 30 h 262"/>
                  <a:gd name="T12" fmla="*/ 1 w 461"/>
                  <a:gd name="T13" fmla="*/ 33 h 262"/>
                  <a:gd name="T14" fmla="*/ 69 w 461"/>
                  <a:gd name="T15" fmla="*/ 258 h 262"/>
                  <a:gd name="T16" fmla="*/ 73 w 461"/>
                  <a:gd name="T17" fmla="*/ 262 h 262"/>
                  <a:gd name="T18" fmla="*/ 454 w 461"/>
                  <a:gd name="T19" fmla="*/ 240 h 262"/>
                  <a:gd name="T20" fmla="*/ 458 w 461"/>
                  <a:gd name="T21" fmla="*/ 237 h 262"/>
                  <a:gd name="T22" fmla="*/ 460 w 461"/>
                  <a:gd name="T23" fmla="*/ 236 h 262"/>
                  <a:gd name="T24" fmla="*/ 461 w 461"/>
                  <a:gd name="T25" fmla="*/ 233 h 262"/>
                  <a:gd name="T26" fmla="*/ 461 w 461"/>
                  <a:gd name="T27" fmla="*/ 229 h 262"/>
                  <a:gd name="T28" fmla="*/ 80 w 461"/>
                  <a:gd name="T29" fmla="*/ 246 h 262"/>
                  <a:gd name="T30" fmla="*/ 70 w 461"/>
                  <a:gd name="T31" fmla="*/ 211 h 262"/>
                  <a:gd name="T32" fmla="*/ 50 w 461"/>
                  <a:gd name="T33" fmla="*/ 144 h 262"/>
                  <a:gd name="T34" fmla="*/ 31 w 461"/>
                  <a:gd name="T35" fmla="*/ 76 h 262"/>
                  <a:gd name="T36" fmla="*/ 19 w 461"/>
                  <a:gd name="T37" fmla="*/ 38 h 262"/>
                  <a:gd name="T38" fmla="*/ 40 w 461"/>
                  <a:gd name="T39" fmla="*/ 37 h 262"/>
                  <a:gd name="T40" fmla="*/ 81 w 461"/>
                  <a:gd name="T41" fmla="*/ 35 h 262"/>
                  <a:gd name="T42" fmla="*/ 139 w 461"/>
                  <a:gd name="T43" fmla="*/ 31 h 262"/>
                  <a:gd name="T44" fmla="*/ 202 w 461"/>
                  <a:gd name="T45" fmla="*/ 27 h 262"/>
                  <a:gd name="T46" fmla="*/ 265 w 461"/>
                  <a:gd name="T47" fmla="*/ 23 h 262"/>
                  <a:gd name="T48" fmla="*/ 322 w 461"/>
                  <a:gd name="T49" fmla="*/ 20 h 262"/>
                  <a:gd name="T50" fmla="*/ 362 w 461"/>
                  <a:gd name="T51" fmla="*/ 17 h 262"/>
                  <a:gd name="T52" fmla="*/ 381 w 461"/>
                  <a:gd name="T53" fmla="*/ 16 h 262"/>
                  <a:gd name="T54" fmla="*/ 391 w 461"/>
                  <a:gd name="T55" fmla="*/ 51 h 262"/>
                  <a:gd name="T56" fmla="*/ 411 w 461"/>
                  <a:gd name="T57" fmla="*/ 118 h 262"/>
                  <a:gd name="T58" fmla="*/ 431 w 461"/>
                  <a:gd name="T59" fmla="*/ 186 h 262"/>
                  <a:gd name="T60" fmla="*/ 443 w 461"/>
                  <a:gd name="T61" fmla="*/ 224 h 262"/>
                  <a:gd name="T62" fmla="*/ 422 w 461"/>
                  <a:gd name="T63" fmla="*/ 225 h 262"/>
                  <a:gd name="T64" fmla="*/ 381 w 461"/>
                  <a:gd name="T65" fmla="*/ 227 h 262"/>
                  <a:gd name="T66" fmla="*/ 323 w 461"/>
                  <a:gd name="T67" fmla="*/ 231 h 262"/>
                  <a:gd name="T68" fmla="*/ 260 w 461"/>
                  <a:gd name="T69" fmla="*/ 234 h 262"/>
                  <a:gd name="T70" fmla="*/ 195 w 461"/>
                  <a:gd name="T71" fmla="*/ 239 h 262"/>
                  <a:gd name="T72" fmla="*/ 140 w 461"/>
                  <a:gd name="T73" fmla="*/ 242 h 262"/>
                  <a:gd name="T74" fmla="*/ 99 w 461"/>
                  <a:gd name="T75" fmla="*/ 244 h 262"/>
                  <a:gd name="T76" fmla="*/ 80 w 461"/>
                  <a:gd name="T77" fmla="*/ 2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262">
                    <a:moveTo>
                      <a:pt x="394" y="6"/>
                    </a:moveTo>
                    <a:lnTo>
                      <a:pt x="393" y="3"/>
                    </a:lnTo>
                    <a:lnTo>
                      <a:pt x="391" y="1"/>
                    </a:lnTo>
                    <a:lnTo>
                      <a:pt x="389" y="0"/>
                    </a:lnTo>
                    <a:lnTo>
                      <a:pt x="386" y="0"/>
                    </a:lnTo>
                    <a:lnTo>
                      <a:pt x="8" y="23"/>
                    </a:lnTo>
                    <a:lnTo>
                      <a:pt x="6" y="23"/>
                    </a:lnTo>
                    <a:lnTo>
                      <a:pt x="4" y="24"/>
                    </a:lnTo>
                    <a:lnTo>
                      <a:pt x="3" y="25"/>
                    </a:lnTo>
                    <a:lnTo>
                      <a:pt x="2" y="27"/>
                    </a:lnTo>
                    <a:lnTo>
                      <a:pt x="1" y="28"/>
                    </a:lnTo>
                    <a:lnTo>
                      <a:pt x="0" y="30"/>
                    </a:lnTo>
                    <a:lnTo>
                      <a:pt x="0" y="31"/>
                    </a:lnTo>
                    <a:lnTo>
                      <a:pt x="1" y="33"/>
                    </a:lnTo>
                    <a:lnTo>
                      <a:pt x="67" y="256"/>
                    </a:lnTo>
                    <a:lnTo>
                      <a:pt x="69" y="258"/>
                    </a:lnTo>
                    <a:lnTo>
                      <a:pt x="71" y="261"/>
                    </a:lnTo>
                    <a:lnTo>
                      <a:pt x="73" y="262"/>
                    </a:lnTo>
                    <a:lnTo>
                      <a:pt x="76" y="262"/>
                    </a:lnTo>
                    <a:lnTo>
                      <a:pt x="454" y="240"/>
                    </a:lnTo>
                    <a:lnTo>
                      <a:pt x="455" y="239"/>
                    </a:lnTo>
                    <a:lnTo>
                      <a:pt x="458" y="237"/>
                    </a:lnTo>
                    <a:lnTo>
                      <a:pt x="459" y="237"/>
                    </a:lnTo>
                    <a:lnTo>
                      <a:pt x="460" y="236"/>
                    </a:lnTo>
                    <a:lnTo>
                      <a:pt x="461" y="234"/>
                    </a:lnTo>
                    <a:lnTo>
                      <a:pt x="461" y="233"/>
                    </a:lnTo>
                    <a:lnTo>
                      <a:pt x="461" y="231"/>
                    </a:lnTo>
                    <a:lnTo>
                      <a:pt x="461" y="229"/>
                    </a:lnTo>
                    <a:lnTo>
                      <a:pt x="394" y="6"/>
                    </a:lnTo>
                    <a:close/>
                    <a:moveTo>
                      <a:pt x="80" y="246"/>
                    </a:moveTo>
                    <a:lnTo>
                      <a:pt x="77" y="234"/>
                    </a:lnTo>
                    <a:lnTo>
                      <a:pt x="70" y="211"/>
                    </a:lnTo>
                    <a:lnTo>
                      <a:pt x="61" y="180"/>
                    </a:lnTo>
                    <a:lnTo>
                      <a:pt x="50" y="144"/>
                    </a:lnTo>
                    <a:lnTo>
                      <a:pt x="40" y="108"/>
                    </a:lnTo>
                    <a:lnTo>
                      <a:pt x="31" y="76"/>
                    </a:lnTo>
                    <a:lnTo>
                      <a:pt x="23" y="52"/>
                    </a:lnTo>
                    <a:lnTo>
                      <a:pt x="19" y="38"/>
                    </a:lnTo>
                    <a:lnTo>
                      <a:pt x="26" y="38"/>
                    </a:lnTo>
                    <a:lnTo>
                      <a:pt x="40" y="37"/>
                    </a:lnTo>
                    <a:lnTo>
                      <a:pt x="58" y="36"/>
                    </a:lnTo>
                    <a:lnTo>
                      <a:pt x="81" y="35"/>
                    </a:lnTo>
                    <a:lnTo>
                      <a:pt x="109" y="32"/>
                    </a:lnTo>
                    <a:lnTo>
                      <a:pt x="139" y="31"/>
                    </a:lnTo>
                    <a:lnTo>
                      <a:pt x="170" y="29"/>
                    </a:lnTo>
                    <a:lnTo>
                      <a:pt x="202" y="27"/>
                    </a:lnTo>
                    <a:lnTo>
                      <a:pt x="234" y="25"/>
                    </a:lnTo>
                    <a:lnTo>
                      <a:pt x="265" y="23"/>
                    </a:lnTo>
                    <a:lnTo>
                      <a:pt x="295" y="22"/>
                    </a:lnTo>
                    <a:lnTo>
                      <a:pt x="322" y="20"/>
                    </a:lnTo>
                    <a:lnTo>
                      <a:pt x="345" y="18"/>
                    </a:lnTo>
                    <a:lnTo>
                      <a:pt x="362" y="17"/>
                    </a:lnTo>
                    <a:lnTo>
                      <a:pt x="375" y="16"/>
                    </a:lnTo>
                    <a:lnTo>
                      <a:pt x="381" y="16"/>
                    </a:lnTo>
                    <a:lnTo>
                      <a:pt x="384" y="28"/>
                    </a:lnTo>
                    <a:lnTo>
                      <a:pt x="391" y="51"/>
                    </a:lnTo>
                    <a:lnTo>
                      <a:pt x="400" y="82"/>
                    </a:lnTo>
                    <a:lnTo>
                      <a:pt x="411" y="118"/>
                    </a:lnTo>
                    <a:lnTo>
                      <a:pt x="422" y="153"/>
                    </a:lnTo>
                    <a:lnTo>
                      <a:pt x="431" y="186"/>
                    </a:lnTo>
                    <a:lnTo>
                      <a:pt x="438" y="210"/>
                    </a:lnTo>
                    <a:lnTo>
                      <a:pt x="443" y="224"/>
                    </a:lnTo>
                    <a:lnTo>
                      <a:pt x="436" y="224"/>
                    </a:lnTo>
                    <a:lnTo>
                      <a:pt x="422" y="225"/>
                    </a:lnTo>
                    <a:lnTo>
                      <a:pt x="404" y="226"/>
                    </a:lnTo>
                    <a:lnTo>
                      <a:pt x="381" y="227"/>
                    </a:lnTo>
                    <a:lnTo>
                      <a:pt x="353" y="229"/>
                    </a:lnTo>
                    <a:lnTo>
                      <a:pt x="323" y="231"/>
                    </a:lnTo>
                    <a:lnTo>
                      <a:pt x="292" y="233"/>
                    </a:lnTo>
                    <a:lnTo>
                      <a:pt x="260" y="234"/>
                    </a:lnTo>
                    <a:lnTo>
                      <a:pt x="227" y="236"/>
                    </a:lnTo>
                    <a:lnTo>
                      <a:pt x="195" y="239"/>
                    </a:lnTo>
                    <a:lnTo>
                      <a:pt x="166" y="240"/>
                    </a:lnTo>
                    <a:lnTo>
                      <a:pt x="140" y="242"/>
                    </a:lnTo>
                    <a:lnTo>
                      <a:pt x="117" y="243"/>
                    </a:lnTo>
                    <a:lnTo>
                      <a:pt x="99" y="244"/>
                    </a:lnTo>
                    <a:lnTo>
                      <a:pt x="86" y="246"/>
                    </a:lnTo>
                    <a:lnTo>
                      <a:pt x="8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42" name="Freeform 70"/>
              <p:cNvSpPr>
                <a:spLocks noEditPoints="1"/>
              </p:cNvSpPr>
              <p:nvPr/>
            </p:nvSpPr>
            <p:spPr bwMode="auto">
              <a:xfrm>
                <a:off x="5227" y="1552"/>
                <a:ext cx="137" cy="98"/>
              </a:xfrm>
              <a:custGeom>
                <a:avLst/>
                <a:gdLst>
                  <a:gd name="T0" fmla="*/ 224 w 276"/>
                  <a:gd name="T1" fmla="*/ 4 h 196"/>
                  <a:gd name="T2" fmla="*/ 220 w 276"/>
                  <a:gd name="T3" fmla="*/ 0 h 196"/>
                  <a:gd name="T4" fmla="*/ 7 w 276"/>
                  <a:gd name="T5" fmla="*/ 13 h 196"/>
                  <a:gd name="T6" fmla="*/ 4 w 276"/>
                  <a:gd name="T7" fmla="*/ 14 h 196"/>
                  <a:gd name="T8" fmla="*/ 2 w 276"/>
                  <a:gd name="T9" fmla="*/ 16 h 196"/>
                  <a:gd name="T10" fmla="*/ 0 w 276"/>
                  <a:gd name="T11" fmla="*/ 20 h 196"/>
                  <a:gd name="T12" fmla="*/ 0 w 276"/>
                  <a:gd name="T13" fmla="*/ 23 h 196"/>
                  <a:gd name="T14" fmla="*/ 52 w 276"/>
                  <a:gd name="T15" fmla="*/ 193 h 196"/>
                  <a:gd name="T16" fmla="*/ 57 w 276"/>
                  <a:gd name="T17" fmla="*/ 196 h 196"/>
                  <a:gd name="T18" fmla="*/ 269 w 276"/>
                  <a:gd name="T19" fmla="*/ 185 h 196"/>
                  <a:gd name="T20" fmla="*/ 272 w 276"/>
                  <a:gd name="T21" fmla="*/ 183 h 196"/>
                  <a:gd name="T22" fmla="*/ 274 w 276"/>
                  <a:gd name="T23" fmla="*/ 181 h 196"/>
                  <a:gd name="T24" fmla="*/ 276 w 276"/>
                  <a:gd name="T25" fmla="*/ 178 h 196"/>
                  <a:gd name="T26" fmla="*/ 276 w 276"/>
                  <a:gd name="T27" fmla="*/ 174 h 196"/>
                  <a:gd name="T28" fmla="*/ 64 w 276"/>
                  <a:gd name="T29" fmla="*/ 180 h 196"/>
                  <a:gd name="T30" fmla="*/ 57 w 276"/>
                  <a:gd name="T31" fmla="*/ 155 h 196"/>
                  <a:gd name="T32" fmla="*/ 42 w 276"/>
                  <a:gd name="T33" fmla="*/ 106 h 196"/>
                  <a:gd name="T34" fmla="*/ 28 w 276"/>
                  <a:gd name="T35" fmla="*/ 58 h 196"/>
                  <a:gd name="T36" fmla="*/ 19 w 276"/>
                  <a:gd name="T37" fmla="*/ 28 h 196"/>
                  <a:gd name="T38" fmla="*/ 32 w 276"/>
                  <a:gd name="T39" fmla="*/ 27 h 196"/>
                  <a:gd name="T40" fmla="*/ 55 w 276"/>
                  <a:gd name="T41" fmla="*/ 26 h 196"/>
                  <a:gd name="T42" fmla="*/ 84 w 276"/>
                  <a:gd name="T43" fmla="*/ 24 h 196"/>
                  <a:gd name="T44" fmla="*/ 118 w 276"/>
                  <a:gd name="T45" fmla="*/ 22 h 196"/>
                  <a:gd name="T46" fmla="*/ 150 w 276"/>
                  <a:gd name="T47" fmla="*/ 20 h 196"/>
                  <a:gd name="T48" fmla="*/ 180 w 276"/>
                  <a:gd name="T49" fmla="*/ 19 h 196"/>
                  <a:gd name="T50" fmla="*/ 202 w 276"/>
                  <a:gd name="T51" fmla="*/ 17 h 196"/>
                  <a:gd name="T52" fmla="*/ 212 w 276"/>
                  <a:gd name="T53" fmla="*/ 16 h 196"/>
                  <a:gd name="T54" fmla="*/ 219 w 276"/>
                  <a:gd name="T55" fmla="*/ 43 h 196"/>
                  <a:gd name="T56" fmla="*/ 234 w 276"/>
                  <a:gd name="T57" fmla="*/ 90 h 196"/>
                  <a:gd name="T58" fmla="*/ 249 w 276"/>
                  <a:gd name="T59" fmla="*/ 140 h 196"/>
                  <a:gd name="T60" fmla="*/ 257 w 276"/>
                  <a:gd name="T61" fmla="*/ 168 h 196"/>
                  <a:gd name="T62" fmla="*/ 244 w 276"/>
                  <a:gd name="T63" fmla="*/ 170 h 196"/>
                  <a:gd name="T64" fmla="*/ 221 w 276"/>
                  <a:gd name="T65" fmla="*/ 171 h 196"/>
                  <a:gd name="T66" fmla="*/ 192 w 276"/>
                  <a:gd name="T67" fmla="*/ 173 h 196"/>
                  <a:gd name="T68" fmla="*/ 158 w 276"/>
                  <a:gd name="T69" fmla="*/ 174 h 196"/>
                  <a:gd name="T70" fmla="*/ 126 w 276"/>
                  <a:gd name="T71" fmla="*/ 177 h 196"/>
                  <a:gd name="T72" fmla="*/ 96 w 276"/>
                  <a:gd name="T73" fmla="*/ 179 h 196"/>
                  <a:gd name="T74" fmla="*/ 74 w 276"/>
                  <a:gd name="T75" fmla="*/ 180 h 196"/>
                  <a:gd name="T76" fmla="*/ 64 w 276"/>
                  <a:gd name="T77"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196">
                    <a:moveTo>
                      <a:pt x="225" y="6"/>
                    </a:move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close/>
                    <a:moveTo>
                      <a:pt x="64" y="180"/>
                    </a:moveTo>
                    <a:lnTo>
                      <a:pt x="61" y="171"/>
                    </a:lnTo>
                    <a:lnTo>
                      <a:pt x="57" y="155"/>
                    </a:lnTo>
                    <a:lnTo>
                      <a:pt x="50" y="132"/>
                    </a:lnTo>
                    <a:lnTo>
                      <a:pt x="42" y="106"/>
                    </a:lnTo>
                    <a:lnTo>
                      <a:pt x="35" y="81"/>
                    </a:lnTo>
                    <a:lnTo>
                      <a:pt x="28" y="58"/>
                    </a:lnTo>
                    <a:lnTo>
                      <a:pt x="22" y="39"/>
                    </a:lnTo>
                    <a:lnTo>
                      <a:pt x="19" y="28"/>
                    </a:lnTo>
                    <a:lnTo>
                      <a:pt x="23" y="28"/>
                    </a:lnTo>
                    <a:lnTo>
                      <a:pt x="32" y="27"/>
                    </a:lnTo>
                    <a:lnTo>
                      <a:pt x="42" y="27"/>
                    </a:lnTo>
                    <a:lnTo>
                      <a:pt x="55" y="26"/>
                    </a:lnTo>
                    <a:lnTo>
                      <a:pt x="69" y="24"/>
                    </a:lnTo>
                    <a:lnTo>
                      <a:pt x="84" y="24"/>
                    </a:lnTo>
                    <a:lnTo>
                      <a:pt x="101" y="23"/>
                    </a:lnTo>
                    <a:lnTo>
                      <a:pt x="118" y="22"/>
                    </a:lnTo>
                    <a:lnTo>
                      <a:pt x="134" y="21"/>
                    </a:lnTo>
                    <a:lnTo>
                      <a:pt x="150" y="20"/>
                    </a:lnTo>
                    <a:lnTo>
                      <a:pt x="166" y="20"/>
                    </a:lnTo>
                    <a:lnTo>
                      <a:pt x="180" y="19"/>
                    </a:lnTo>
                    <a:lnTo>
                      <a:pt x="192" y="17"/>
                    </a:lnTo>
                    <a:lnTo>
                      <a:pt x="202" y="17"/>
                    </a:lnTo>
                    <a:lnTo>
                      <a:pt x="209" y="16"/>
                    </a:lnTo>
                    <a:lnTo>
                      <a:pt x="212" y="16"/>
                    </a:lnTo>
                    <a:lnTo>
                      <a:pt x="215" y="26"/>
                    </a:lnTo>
                    <a:lnTo>
                      <a:pt x="219" y="43"/>
                    </a:lnTo>
                    <a:lnTo>
                      <a:pt x="226" y="65"/>
                    </a:lnTo>
                    <a:lnTo>
                      <a:pt x="234" y="90"/>
                    </a:lnTo>
                    <a:lnTo>
                      <a:pt x="241" y="117"/>
                    </a:lnTo>
                    <a:lnTo>
                      <a:pt x="249" y="140"/>
                    </a:lnTo>
                    <a:lnTo>
                      <a:pt x="254" y="158"/>
                    </a:lnTo>
                    <a:lnTo>
                      <a:pt x="257" y="168"/>
                    </a:lnTo>
                    <a:lnTo>
                      <a:pt x="253" y="168"/>
                    </a:lnTo>
                    <a:lnTo>
                      <a:pt x="244" y="170"/>
                    </a:lnTo>
                    <a:lnTo>
                      <a:pt x="234" y="170"/>
                    </a:lnTo>
                    <a:lnTo>
                      <a:pt x="221" y="171"/>
                    </a:lnTo>
                    <a:lnTo>
                      <a:pt x="206" y="172"/>
                    </a:lnTo>
                    <a:lnTo>
                      <a:pt x="192" y="173"/>
                    </a:lnTo>
                    <a:lnTo>
                      <a:pt x="175" y="173"/>
                    </a:lnTo>
                    <a:lnTo>
                      <a:pt x="158" y="174"/>
                    </a:lnTo>
                    <a:lnTo>
                      <a:pt x="142" y="175"/>
                    </a:lnTo>
                    <a:lnTo>
                      <a:pt x="126" y="177"/>
                    </a:lnTo>
                    <a:lnTo>
                      <a:pt x="110" y="178"/>
                    </a:lnTo>
                    <a:lnTo>
                      <a:pt x="96" y="179"/>
                    </a:lnTo>
                    <a:lnTo>
                      <a:pt x="84" y="179"/>
                    </a:lnTo>
                    <a:lnTo>
                      <a:pt x="74" y="180"/>
                    </a:lnTo>
                    <a:lnTo>
                      <a:pt x="67" y="180"/>
                    </a:lnTo>
                    <a:lnTo>
                      <a:pt x="6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43" name="Freeform 71"/>
              <p:cNvSpPr>
                <a:spLocks noEditPoints="1"/>
              </p:cNvSpPr>
              <p:nvPr/>
            </p:nvSpPr>
            <p:spPr bwMode="auto">
              <a:xfrm>
                <a:off x="5089" y="1392"/>
                <a:ext cx="425" cy="384"/>
              </a:xfrm>
              <a:custGeom>
                <a:avLst/>
                <a:gdLst>
                  <a:gd name="T0" fmla="*/ 51 w 851"/>
                  <a:gd name="T1" fmla="*/ 248 h 767"/>
                  <a:gd name="T2" fmla="*/ 0 w 851"/>
                  <a:gd name="T3" fmla="*/ 337 h 767"/>
                  <a:gd name="T4" fmla="*/ 157 w 851"/>
                  <a:gd name="T5" fmla="*/ 756 h 767"/>
                  <a:gd name="T6" fmla="*/ 165 w 851"/>
                  <a:gd name="T7" fmla="*/ 767 h 767"/>
                  <a:gd name="T8" fmla="*/ 236 w 851"/>
                  <a:gd name="T9" fmla="*/ 751 h 767"/>
                  <a:gd name="T10" fmla="*/ 244 w 851"/>
                  <a:gd name="T11" fmla="*/ 763 h 767"/>
                  <a:gd name="T12" fmla="*/ 317 w 851"/>
                  <a:gd name="T13" fmla="*/ 747 h 767"/>
                  <a:gd name="T14" fmla="*/ 325 w 851"/>
                  <a:gd name="T15" fmla="*/ 758 h 767"/>
                  <a:gd name="T16" fmla="*/ 396 w 851"/>
                  <a:gd name="T17" fmla="*/ 742 h 767"/>
                  <a:gd name="T18" fmla="*/ 404 w 851"/>
                  <a:gd name="T19" fmla="*/ 754 h 767"/>
                  <a:gd name="T20" fmla="*/ 477 w 851"/>
                  <a:gd name="T21" fmla="*/ 739 h 767"/>
                  <a:gd name="T22" fmla="*/ 484 w 851"/>
                  <a:gd name="T23" fmla="*/ 749 h 767"/>
                  <a:gd name="T24" fmla="*/ 556 w 851"/>
                  <a:gd name="T25" fmla="*/ 734 h 767"/>
                  <a:gd name="T26" fmla="*/ 564 w 851"/>
                  <a:gd name="T27" fmla="*/ 744 h 767"/>
                  <a:gd name="T28" fmla="*/ 636 w 851"/>
                  <a:gd name="T29" fmla="*/ 729 h 767"/>
                  <a:gd name="T30" fmla="*/ 644 w 851"/>
                  <a:gd name="T31" fmla="*/ 741 h 767"/>
                  <a:gd name="T32" fmla="*/ 740 w 851"/>
                  <a:gd name="T33" fmla="*/ 674 h 767"/>
                  <a:gd name="T34" fmla="*/ 786 w 851"/>
                  <a:gd name="T35" fmla="*/ 583 h 767"/>
                  <a:gd name="T36" fmla="*/ 850 w 851"/>
                  <a:gd name="T37" fmla="*/ 9 h 767"/>
                  <a:gd name="T38" fmla="*/ 176 w 851"/>
                  <a:gd name="T39" fmla="*/ 750 h 767"/>
                  <a:gd name="T40" fmla="*/ 198 w 851"/>
                  <a:gd name="T41" fmla="*/ 743 h 767"/>
                  <a:gd name="T42" fmla="*/ 265 w 851"/>
                  <a:gd name="T43" fmla="*/ 726 h 767"/>
                  <a:gd name="T44" fmla="*/ 355 w 851"/>
                  <a:gd name="T45" fmla="*/ 741 h 767"/>
                  <a:gd name="T46" fmla="*/ 355 w 851"/>
                  <a:gd name="T47" fmla="*/ 698 h 767"/>
                  <a:gd name="T48" fmla="*/ 427 w 851"/>
                  <a:gd name="T49" fmla="*/ 736 h 767"/>
                  <a:gd name="T50" fmla="*/ 447 w 851"/>
                  <a:gd name="T51" fmla="*/ 706 h 767"/>
                  <a:gd name="T52" fmla="*/ 496 w 851"/>
                  <a:gd name="T53" fmla="*/ 733 h 767"/>
                  <a:gd name="T54" fmla="*/ 517 w 851"/>
                  <a:gd name="T55" fmla="*/ 725 h 767"/>
                  <a:gd name="T56" fmla="*/ 585 w 851"/>
                  <a:gd name="T57" fmla="*/ 707 h 767"/>
                  <a:gd name="T58" fmla="*/ 674 w 851"/>
                  <a:gd name="T59" fmla="*/ 722 h 767"/>
                  <a:gd name="T60" fmla="*/ 675 w 851"/>
                  <a:gd name="T61" fmla="*/ 680 h 767"/>
                  <a:gd name="T62" fmla="*/ 695 w 851"/>
                  <a:gd name="T63" fmla="*/ 646 h 767"/>
                  <a:gd name="T64" fmla="*/ 327 w 851"/>
                  <a:gd name="T65" fmla="*/ 667 h 767"/>
                  <a:gd name="T66" fmla="*/ 116 w 851"/>
                  <a:gd name="T67" fmla="*/ 618 h 767"/>
                  <a:gd name="T68" fmla="*/ 40 w 851"/>
                  <a:gd name="T69" fmla="*/ 322 h 767"/>
                  <a:gd name="T70" fmla="*/ 746 w 851"/>
                  <a:gd name="T71" fmla="*/ 601 h 767"/>
                  <a:gd name="T72" fmla="*/ 141 w 851"/>
                  <a:gd name="T73" fmla="*/ 518 h 767"/>
                  <a:gd name="T74" fmla="*/ 145 w 851"/>
                  <a:gd name="T75" fmla="*/ 274 h 767"/>
                  <a:gd name="T76" fmla="*/ 519 w 851"/>
                  <a:gd name="T77" fmla="*/ 252 h 767"/>
                  <a:gd name="T78" fmla="*/ 682 w 851"/>
                  <a:gd name="T79" fmla="*/ 344 h 767"/>
                  <a:gd name="T80" fmla="*/ 661 w 851"/>
                  <a:gd name="T81" fmla="*/ 583 h 767"/>
                  <a:gd name="T82" fmla="*/ 290 w 851"/>
                  <a:gd name="T83" fmla="*/ 604 h 767"/>
                  <a:gd name="T84" fmla="*/ 485 w 851"/>
                  <a:gd name="T85" fmla="*/ 132 h 767"/>
                  <a:gd name="T86" fmla="*/ 469 w 851"/>
                  <a:gd name="T87" fmla="*/ 137 h 767"/>
                  <a:gd name="T88" fmla="*/ 577 w 851"/>
                  <a:gd name="T89" fmla="*/ 120 h 767"/>
                  <a:gd name="T90" fmla="*/ 728 w 851"/>
                  <a:gd name="T91" fmla="*/ 120 h 767"/>
                  <a:gd name="T92" fmla="*/ 728 w 851"/>
                  <a:gd name="T93" fmla="*/ 384 h 767"/>
                  <a:gd name="T94" fmla="*/ 705 w 851"/>
                  <a:gd name="T95" fmla="*/ 147 h 767"/>
                  <a:gd name="T96" fmla="*/ 668 w 851"/>
                  <a:gd name="T97" fmla="*/ 212 h 767"/>
                  <a:gd name="T98" fmla="*/ 509 w 851"/>
                  <a:gd name="T99" fmla="*/ 147 h 767"/>
                  <a:gd name="T100" fmla="*/ 637 w 851"/>
                  <a:gd name="T101" fmla="*/ 147 h 767"/>
                  <a:gd name="T102" fmla="*/ 809 w 851"/>
                  <a:gd name="T103" fmla="*/ 468 h 767"/>
                  <a:gd name="T104" fmla="*/ 754 w 851"/>
                  <a:gd name="T105" fmla="*/ 475 h 767"/>
                  <a:gd name="T106" fmla="*/ 747 w 851"/>
                  <a:gd name="T107" fmla="*/ 108 h 767"/>
                  <a:gd name="T108" fmla="*/ 453 w 851"/>
                  <a:gd name="T109" fmla="*/ 111 h 767"/>
                  <a:gd name="T110" fmla="*/ 408 w 851"/>
                  <a:gd name="T111" fmla="*/ 31 h 767"/>
                  <a:gd name="T112" fmla="*/ 676 w 851"/>
                  <a:gd name="T113" fmla="*/ 31 h 767"/>
                  <a:gd name="T114" fmla="*/ 819 w 851"/>
                  <a:gd name="T115" fmla="*/ 24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1" h="767">
                    <a:moveTo>
                      <a:pt x="835" y="0"/>
                    </a:moveTo>
                    <a:lnTo>
                      <a:pt x="366" y="0"/>
                    </a:lnTo>
                    <a:lnTo>
                      <a:pt x="360" y="1"/>
                    </a:lnTo>
                    <a:lnTo>
                      <a:pt x="355" y="4"/>
                    </a:lnTo>
                    <a:lnTo>
                      <a:pt x="351" y="9"/>
                    </a:lnTo>
                    <a:lnTo>
                      <a:pt x="350" y="16"/>
                    </a:lnTo>
                    <a:lnTo>
                      <a:pt x="350" y="230"/>
                    </a:lnTo>
                    <a:lnTo>
                      <a:pt x="51" y="248"/>
                    </a:lnTo>
                    <a:lnTo>
                      <a:pt x="46" y="249"/>
                    </a:lnTo>
                    <a:lnTo>
                      <a:pt x="43" y="250"/>
                    </a:lnTo>
                    <a:lnTo>
                      <a:pt x="39" y="253"/>
                    </a:lnTo>
                    <a:lnTo>
                      <a:pt x="37" y="257"/>
                    </a:lnTo>
                    <a:lnTo>
                      <a:pt x="1" y="328"/>
                    </a:lnTo>
                    <a:lnTo>
                      <a:pt x="0" y="331"/>
                    </a:lnTo>
                    <a:lnTo>
                      <a:pt x="0" y="334"/>
                    </a:lnTo>
                    <a:lnTo>
                      <a:pt x="0" y="337"/>
                    </a:lnTo>
                    <a:lnTo>
                      <a:pt x="0" y="340"/>
                    </a:lnTo>
                    <a:lnTo>
                      <a:pt x="108" y="701"/>
                    </a:lnTo>
                    <a:lnTo>
                      <a:pt x="111" y="705"/>
                    </a:lnTo>
                    <a:lnTo>
                      <a:pt x="115" y="709"/>
                    </a:lnTo>
                    <a:lnTo>
                      <a:pt x="120" y="711"/>
                    </a:lnTo>
                    <a:lnTo>
                      <a:pt x="124" y="712"/>
                    </a:lnTo>
                    <a:lnTo>
                      <a:pt x="177" y="709"/>
                    </a:lnTo>
                    <a:lnTo>
                      <a:pt x="157" y="756"/>
                    </a:lnTo>
                    <a:lnTo>
                      <a:pt x="156" y="758"/>
                    </a:lnTo>
                    <a:lnTo>
                      <a:pt x="156" y="759"/>
                    </a:lnTo>
                    <a:lnTo>
                      <a:pt x="157" y="762"/>
                    </a:lnTo>
                    <a:lnTo>
                      <a:pt x="158" y="764"/>
                    </a:lnTo>
                    <a:lnTo>
                      <a:pt x="159" y="765"/>
                    </a:lnTo>
                    <a:lnTo>
                      <a:pt x="160" y="766"/>
                    </a:lnTo>
                    <a:lnTo>
                      <a:pt x="162" y="767"/>
                    </a:lnTo>
                    <a:lnTo>
                      <a:pt x="165" y="767"/>
                    </a:lnTo>
                    <a:lnTo>
                      <a:pt x="200" y="765"/>
                    </a:lnTo>
                    <a:lnTo>
                      <a:pt x="203" y="765"/>
                    </a:lnTo>
                    <a:lnTo>
                      <a:pt x="205" y="764"/>
                    </a:lnTo>
                    <a:lnTo>
                      <a:pt x="206" y="762"/>
                    </a:lnTo>
                    <a:lnTo>
                      <a:pt x="207" y="761"/>
                    </a:lnTo>
                    <a:lnTo>
                      <a:pt x="230" y="705"/>
                    </a:lnTo>
                    <a:lnTo>
                      <a:pt x="257" y="704"/>
                    </a:lnTo>
                    <a:lnTo>
                      <a:pt x="236" y="751"/>
                    </a:lnTo>
                    <a:lnTo>
                      <a:pt x="236" y="754"/>
                    </a:lnTo>
                    <a:lnTo>
                      <a:pt x="236" y="755"/>
                    </a:lnTo>
                    <a:lnTo>
                      <a:pt x="236" y="757"/>
                    </a:lnTo>
                    <a:lnTo>
                      <a:pt x="237" y="759"/>
                    </a:lnTo>
                    <a:lnTo>
                      <a:pt x="238" y="761"/>
                    </a:lnTo>
                    <a:lnTo>
                      <a:pt x="241" y="762"/>
                    </a:lnTo>
                    <a:lnTo>
                      <a:pt x="242" y="763"/>
                    </a:lnTo>
                    <a:lnTo>
                      <a:pt x="244" y="763"/>
                    </a:lnTo>
                    <a:lnTo>
                      <a:pt x="280" y="761"/>
                    </a:lnTo>
                    <a:lnTo>
                      <a:pt x="282" y="761"/>
                    </a:lnTo>
                    <a:lnTo>
                      <a:pt x="284" y="759"/>
                    </a:lnTo>
                    <a:lnTo>
                      <a:pt x="286" y="757"/>
                    </a:lnTo>
                    <a:lnTo>
                      <a:pt x="287" y="756"/>
                    </a:lnTo>
                    <a:lnTo>
                      <a:pt x="311" y="701"/>
                    </a:lnTo>
                    <a:lnTo>
                      <a:pt x="337" y="699"/>
                    </a:lnTo>
                    <a:lnTo>
                      <a:pt x="317" y="747"/>
                    </a:lnTo>
                    <a:lnTo>
                      <a:pt x="316" y="749"/>
                    </a:lnTo>
                    <a:lnTo>
                      <a:pt x="316" y="750"/>
                    </a:lnTo>
                    <a:lnTo>
                      <a:pt x="316" y="752"/>
                    </a:lnTo>
                    <a:lnTo>
                      <a:pt x="317" y="755"/>
                    </a:lnTo>
                    <a:lnTo>
                      <a:pt x="319" y="756"/>
                    </a:lnTo>
                    <a:lnTo>
                      <a:pt x="320" y="757"/>
                    </a:lnTo>
                    <a:lnTo>
                      <a:pt x="322" y="758"/>
                    </a:lnTo>
                    <a:lnTo>
                      <a:pt x="325" y="758"/>
                    </a:lnTo>
                    <a:lnTo>
                      <a:pt x="360" y="756"/>
                    </a:lnTo>
                    <a:lnTo>
                      <a:pt x="363" y="756"/>
                    </a:lnTo>
                    <a:lnTo>
                      <a:pt x="364" y="755"/>
                    </a:lnTo>
                    <a:lnTo>
                      <a:pt x="366" y="752"/>
                    </a:lnTo>
                    <a:lnTo>
                      <a:pt x="367" y="751"/>
                    </a:lnTo>
                    <a:lnTo>
                      <a:pt x="390" y="696"/>
                    </a:lnTo>
                    <a:lnTo>
                      <a:pt x="417" y="695"/>
                    </a:lnTo>
                    <a:lnTo>
                      <a:pt x="396" y="742"/>
                    </a:lnTo>
                    <a:lnTo>
                      <a:pt x="395" y="744"/>
                    </a:lnTo>
                    <a:lnTo>
                      <a:pt x="395" y="747"/>
                    </a:lnTo>
                    <a:lnTo>
                      <a:pt x="396" y="748"/>
                    </a:lnTo>
                    <a:lnTo>
                      <a:pt x="397" y="750"/>
                    </a:lnTo>
                    <a:lnTo>
                      <a:pt x="398" y="751"/>
                    </a:lnTo>
                    <a:lnTo>
                      <a:pt x="401" y="752"/>
                    </a:lnTo>
                    <a:lnTo>
                      <a:pt x="402" y="754"/>
                    </a:lnTo>
                    <a:lnTo>
                      <a:pt x="404" y="754"/>
                    </a:lnTo>
                    <a:lnTo>
                      <a:pt x="440" y="751"/>
                    </a:lnTo>
                    <a:lnTo>
                      <a:pt x="442" y="751"/>
                    </a:lnTo>
                    <a:lnTo>
                      <a:pt x="444" y="750"/>
                    </a:lnTo>
                    <a:lnTo>
                      <a:pt x="446" y="749"/>
                    </a:lnTo>
                    <a:lnTo>
                      <a:pt x="447" y="747"/>
                    </a:lnTo>
                    <a:lnTo>
                      <a:pt x="471" y="691"/>
                    </a:lnTo>
                    <a:lnTo>
                      <a:pt x="497" y="690"/>
                    </a:lnTo>
                    <a:lnTo>
                      <a:pt x="477" y="739"/>
                    </a:lnTo>
                    <a:lnTo>
                      <a:pt x="476" y="740"/>
                    </a:lnTo>
                    <a:lnTo>
                      <a:pt x="476" y="742"/>
                    </a:lnTo>
                    <a:lnTo>
                      <a:pt x="476" y="743"/>
                    </a:lnTo>
                    <a:lnTo>
                      <a:pt x="477" y="746"/>
                    </a:lnTo>
                    <a:lnTo>
                      <a:pt x="479" y="747"/>
                    </a:lnTo>
                    <a:lnTo>
                      <a:pt x="480" y="748"/>
                    </a:lnTo>
                    <a:lnTo>
                      <a:pt x="482" y="749"/>
                    </a:lnTo>
                    <a:lnTo>
                      <a:pt x="484" y="749"/>
                    </a:lnTo>
                    <a:lnTo>
                      <a:pt x="520" y="748"/>
                    </a:lnTo>
                    <a:lnTo>
                      <a:pt x="522" y="747"/>
                    </a:lnTo>
                    <a:lnTo>
                      <a:pt x="524" y="746"/>
                    </a:lnTo>
                    <a:lnTo>
                      <a:pt x="525" y="744"/>
                    </a:lnTo>
                    <a:lnTo>
                      <a:pt x="526" y="742"/>
                    </a:lnTo>
                    <a:lnTo>
                      <a:pt x="550" y="687"/>
                    </a:lnTo>
                    <a:lnTo>
                      <a:pt x="577" y="686"/>
                    </a:lnTo>
                    <a:lnTo>
                      <a:pt x="556" y="734"/>
                    </a:lnTo>
                    <a:lnTo>
                      <a:pt x="555" y="736"/>
                    </a:lnTo>
                    <a:lnTo>
                      <a:pt x="555" y="737"/>
                    </a:lnTo>
                    <a:lnTo>
                      <a:pt x="556" y="740"/>
                    </a:lnTo>
                    <a:lnTo>
                      <a:pt x="557" y="742"/>
                    </a:lnTo>
                    <a:lnTo>
                      <a:pt x="558" y="743"/>
                    </a:lnTo>
                    <a:lnTo>
                      <a:pt x="560" y="744"/>
                    </a:lnTo>
                    <a:lnTo>
                      <a:pt x="562" y="744"/>
                    </a:lnTo>
                    <a:lnTo>
                      <a:pt x="564" y="744"/>
                    </a:lnTo>
                    <a:lnTo>
                      <a:pt x="600" y="743"/>
                    </a:lnTo>
                    <a:lnTo>
                      <a:pt x="602" y="743"/>
                    </a:lnTo>
                    <a:lnTo>
                      <a:pt x="604" y="742"/>
                    </a:lnTo>
                    <a:lnTo>
                      <a:pt x="606" y="740"/>
                    </a:lnTo>
                    <a:lnTo>
                      <a:pt x="607" y="739"/>
                    </a:lnTo>
                    <a:lnTo>
                      <a:pt x="631" y="682"/>
                    </a:lnTo>
                    <a:lnTo>
                      <a:pt x="657" y="681"/>
                    </a:lnTo>
                    <a:lnTo>
                      <a:pt x="636" y="729"/>
                    </a:lnTo>
                    <a:lnTo>
                      <a:pt x="636" y="732"/>
                    </a:lnTo>
                    <a:lnTo>
                      <a:pt x="636" y="733"/>
                    </a:lnTo>
                    <a:lnTo>
                      <a:pt x="636" y="735"/>
                    </a:lnTo>
                    <a:lnTo>
                      <a:pt x="637" y="737"/>
                    </a:lnTo>
                    <a:lnTo>
                      <a:pt x="638" y="739"/>
                    </a:lnTo>
                    <a:lnTo>
                      <a:pt x="640" y="740"/>
                    </a:lnTo>
                    <a:lnTo>
                      <a:pt x="641" y="741"/>
                    </a:lnTo>
                    <a:lnTo>
                      <a:pt x="644" y="741"/>
                    </a:lnTo>
                    <a:lnTo>
                      <a:pt x="679" y="739"/>
                    </a:lnTo>
                    <a:lnTo>
                      <a:pt x="682" y="739"/>
                    </a:lnTo>
                    <a:lnTo>
                      <a:pt x="684" y="737"/>
                    </a:lnTo>
                    <a:lnTo>
                      <a:pt x="685" y="735"/>
                    </a:lnTo>
                    <a:lnTo>
                      <a:pt x="686" y="734"/>
                    </a:lnTo>
                    <a:lnTo>
                      <a:pt x="710" y="678"/>
                    </a:lnTo>
                    <a:lnTo>
                      <a:pt x="736" y="675"/>
                    </a:lnTo>
                    <a:lnTo>
                      <a:pt x="740" y="674"/>
                    </a:lnTo>
                    <a:lnTo>
                      <a:pt x="744" y="673"/>
                    </a:lnTo>
                    <a:lnTo>
                      <a:pt x="747" y="671"/>
                    </a:lnTo>
                    <a:lnTo>
                      <a:pt x="750" y="667"/>
                    </a:lnTo>
                    <a:lnTo>
                      <a:pt x="785" y="595"/>
                    </a:lnTo>
                    <a:lnTo>
                      <a:pt x="786" y="592"/>
                    </a:lnTo>
                    <a:lnTo>
                      <a:pt x="788" y="589"/>
                    </a:lnTo>
                    <a:lnTo>
                      <a:pt x="788" y="586"/>
                    </a:lnTo>
                    <a:lnTo>
                      <a:pt x="786" y="583"/>
                    </a:lnTo>
                    <a:lnTo>
                      <a:pt x="761" y="500"/>
                    </a:lnTo>
                    <a:lnTo>
                      <a:pt x="835" y="500"/>
                    </a:lnTo>
                    <a:lnTo>
                      <a:pt x="840" y="499"/>
                    </a:lnTo>
                    <a:lnTo>
                      <a:pt x="846" y="495"/>
                    </a:lnTo>
                    <a:lnTo>
                      <a:pt x="850" y="490"/>
                    </a:lnTo>
                    <a:lnTo>
                      <a:pt x="851" y="484"/>
                    </a:lnTo>
                    <a:lnTo>
                      <a:pt x="851" y="16"/>
                    </a:lnTo>
                    <a:lnTo>
                      <a:pt x="850" y="9"/>
                    </a:lnTo>
                    <a:lnTo>
                      <a:pt x="846" y="4"/>
                    </a:lnTo>
                    <a:lnTo>
                      <a:pt x="840" y="1"/>
                    </a:lnTo>
                    <a:lnTo>
                      <a:pt x="835" y="0"/>
                    </a:lnTo>
                    <a:close/>
                    <a:moveTo>
                      <a:pt x="195" y="749"/>
                    </a:moveTo>
                    <a:lnTo>
                      <a:pt x="191" y="749"/>
                    </a:lnTo>
                    <a:lnTo>
                      <a:pt x="187" y="749"/>
                    </a:lnTo>
                    <a:lnTo>
                      <a:pt x="182" y="750"/>
                    </a:lnTo>
                    <a:lnTo>
                      <a:pt x="176" y="750"/>
                    </a:lnTo>
                    <a:lnTo>
                      <a:pt x="180" y="741"/>
                    </a:lnTo>
                    <a:lnTo>
                      <a:pt x="185" y="731"/>
                    </a:lnTo>
                    <a:lnTo>
                      <a:pt x="190" y="719"/>
                    </a:lnTo>
                    <a:lnTo>
                      <a:pt x="195" y="707"/>
                    </a:lnTo>
                    <a:lnTo>
                      <a:pt x="213" y="706"/>
                    </a:lnTo>
                    <a:lnTo>
                      <a:pt x="207" y="720"/>
                    </a:lnTo>
                    <a:lnTo>
                      <a:pt x="203" y="733"/>
                    </a:lnTo>
                    <a:lnTo>
                      <a:pt x="198" y="743"/>
                    </a:lnTo>
                    <a:lnTo>
                      <a:pt x="195" y="749"/>
                    </a:lnTo>
                    <a:close/>
                    <a:moveTo>
                      <a:pt x="274" y="744"/>
                    </a:moveTo>
                    <a:lnTo>
                      <a:pt x="271" y="746"/>
                    </a:lnTo>
                    <a:lnTo>
                      <a:pt x="267" y="746"/>
                    </a:lnTo>
                    <a:lnTo>
                      <a:pt x="263" y="746"/>
                    </a:lnTo>
                    <a:lnTo>
                      <a:pt x="257" y="746"/>
                    </a:lnTo>
                    <a:lnTo>
                      <a:pt x="260" y="736"/>
                    </a:lnTo>
                    <a:lnTo>
                      <a:pt x="265" y="726"/>
                    </a:lnTo>
                    <a:lnTo>
                      <a:pt x="271" y="714"/>
                    </a:lnTo>
                    <a:lnTo>
                      <a:pt x="275" y="703"/>
                    </a:lnTo>
                    <a:lnTo>
                      <a:pt x="293" y="702"/>
                    </a:lnTo>
                    <a:lnTo>
                      <a:pt x="287" y="716"/>
                    </a:lnTo>
                    <a:lnTo>
                      <a:pt x="282" y="728"/>
                    </a:lnTo>
                    <a:lnTo>
                      <a:pt x="278" y="739"/>
                    </a:lnTo>
                    <a:lnTo>
                      <a:pt x="274" y="744"/>
                    </a:lnTo>
                    <a:close/>
                    <a:moveTo>
                      <a:pt x="355" y="741"/>
                    </a:moveTo>
                    <a:lnTo>
                      <a:pt x="351" y="741"/>
                    </a:lnTo>
                    <a:lnTo>
                      <a:pt x="347" y="741"/>
                    </a:lnTo>
                    <a:lnTo>
                      <a:pt x="342" y="741"/>
                    </a:lnTo>
                    <a:lnTo>
                      <a:pt x="336" y="741"/>
                    </a:lnTo>
                    <a:lnTo>
                      <a:pt x="340" y="732"/>
                    </a:lnTo>
                    <a:lnTo>
                      <a:pt x="345" y="721"/>
                    </a:lnTo>
                    <a:lnTo>
                      <a:pt x="350" y="710"/>
                    </a:lnTo>
                    <a:lnTo>
                      <a:pt x="355" y="698"/>
                    </a:lnTo>
                    <a:lnTo>
                      <a:pt x="373" y="697"/>
                    </a:lnTo>
                    <a:lnTo>
                      <a:pt x="367" y="711"/>
                    </a:lnTo>
                    <a:lnTo>
                      <a:pt x="363" y="724"/>
                    </a:lnTo>
                    <a:lnTo>
                      <a:pt x="358" y="734"/>
                    </a:lnTo>
                    <a:lnTo>
                      <a:pt x="355" y="741"/>
                    </a:lnTo>
                    <a:close/>
                    <a:moveTo>
                      <a:pt x="434" y="736"/>
                    </a:moveTo>
                    <a:lnTo>
                      <a:pt x="431" y="736"/>
                    </a:lnTo>
                    <a:lnTo>
                      <a:pt x="427" y="736"/>
                    </a:lnTo>
                    <a:lnTo>
                      <a:pt x="421" y="736"/>
                    </a:lnTo>
                    <a:lnTo>
                      <a:pt x="416" y="737"/>
                    </a:lnTo>
                    <a:lnTo>
                      <a:pt x="420" y="728"/>
                    </a:lnTo>
                    <a:lnTo>
                      <a:pt x="425" y="717"/>
                    </a:lnTo>
                    <a:lnTo>
                      <a:pt x="431" y="705"/>
                    </a:lnTo>
                    <a:lnTo>
                      <a:pt x="435" y="694"/>
                    </a:lnTo>
                    <a:lnTo>
                      <a:pt x="453" y="692"/>
                    </a:lnTo>
                    <a:lnTo>
                      <a:pt x="447" y="706"/>
                    </a:lnTo>
                    <a:lnTo>
                      <a:pt x="442" y="719"/>
                    </a:lnTo>
                    <a:lnTo>
                      <a:pt x="438" y="729"/>
                    </a:lnTo>
                    <a:lnTo>
                      <a:pt x="434" y="736"/>
                    </a:lnTo>
                    <a:close/>
                    <a:moveTo>
                      <a:pt x="514" y="732"/>
                    </a:moveTo>
                    <a:lnTo>
                      <a:pt x="510" y="732"/>
                    </a:lnTo>
                    <a:lnTo>
                      <a:pt x="507" y="732"/>
                    </a:lnTo>
                    <a:lnTo>
                      <a:pt x="502" y="732"/>
                    </a:lnTo>
                    <a:lnTo>
                      <a:pt x="496" y="733"/>
                    </a:lnTo>
                    <a:lnTo>
                      <a:pt x="500" y="724"/>
                    </a:lnTo>
                    <a:lnTo>
                      <a:pt x="505" y="712"/>
                    </a:lnTo>
                    <a:lnTo>
                      <a:pt x="510" y="701"/>
                    </a:lnTo>
                    <a:lnTo>
                      <a:pt x="515" y="689"/>
                    </a:lnTo>
                    <a:lnTo>
                      <a:pt x="533" y="688"/>
                    </a:lnTo>
                    <a:lnTo>
                      <a:pt x="527" y="702"/>
                    </a:lnTo>
                    <a:lnTo>
                      <a:pt x="522" y="714"/>
                    </a:lnTo>
                    <a:lnTo>
                      <a:pt x="517" y="725"/>
                    </a:lnTo>
                    <a:lnTo>
                      <a:pt x="514" y="732"/>
                    </a:lnTo>
                    <a:close/>
                    <a:moveTo>
                      <a:pt x="594" y="727"/>
                    </a:moveTo>
                    <a:lnTo>
                      <a:pt x="591" y="727"/>
                    </a:lnTo>
                    <a:lnTo>
                      <a:pt x="586" y="727"/>
                    </a:lnTo>
                    <a:lnTo>
                      <a:pt x="581" y="728"/>
                    </a:lnTo>
                    <a:lnTo>
                      <a:pt x="576" y="728"/>
                    </a:lnTo>
                    <a:lnTo>
                      <a:pt x="580" y="719"/>
                    </a:lnTo>
                    <a:lnTo>
                      <a:pt x="585" y="707"/>
                    </a:lnTo>
                    <a:lnTo>
                      <a:pt x="591" y="696"/>
                    </a:lnTo>
                    <a:lnTo>
                      <a:pt x="595" y="684"/>
                    </a:lnTo>
                    <a:lnTo>
                      <a:pt x="613" y="683"/>
                    </a:lnTo>
                    <a:lnTo>
                      <a:pt x="607" y="697"/>
                    </a:lnTo>
                    <a:lnTo>
                      <a:pt x="602" y="710"/>
                    </a:lnTo>
                    <a:lnTo>
                      <a:pt x="598" y="720"/>
                    </a:lnTo>
                    <a:lnTo>
                      <a:pt x="594" y="727"/>
                    </a:lnTo>
                    <a:close/>
                    <a:moveTo>
                      <a:pt x="674" y="722"/>
                    </a:moveTo>
                    <a:lnTo>
                      <a:pt x="670" y="724"/>
                    </a:lnTo>
                    <a:lnTo>
                      <a:pt x="667" y="724"/>
                    </a:lnTo>
                    <a:lnTo>
                      <a:pt x="662" y="724"/>
                    </a:lnTo>
                    <a:lnTo>
                      <a:pt x="656" y="724"/>
                    </a:lnTo>
                    <a:lnTo>
                      <a:pt x="660" y="714"/>
                    </a:lnTo>
                    <a:lnTo>
                      <a:pt x="666" y="703"/>
                    </a:lnTo>
                    <a:lnTo>
                      <a:pt x="670" y="690"/>
                    </a:lnTo>
                    <a:lnTo>
                      <a:pt x="675" y="680"/>
                    </a:lnTo>
                    <a:lnTo>
                      <a:pt x="693" y="679"/>
                    </a:lnTo>
                    <a:lnTo>
                      <a:pt x="687" y="691"/>
                    </a:lnTo>
                    <a:lnTo>
                      <a:pt x="682" y="705"/>
                    </a:lnTo>
                    <a:lnTo>
                      <a:pt x="677" y="716"/>
                    </a:lnTo>
                    <a:lnTo>
                      <a:pt x="674" y="722"/>
                    </a:lnTo>
                    <a:close/>
                    <a:moveTo>
                      <a:pt x="725" y="644"/>
                    </a:moveTo>
                    <a:lnTo>
                      <a:pt x="716" y="644"/>
                    </a:lnTo>
                    <a:lnTo>
                      <a:pt x="695" y="646"/>
                    </a:lnTo>
                    <a:lnTo>
                      <a:pt x="667" y="648"/>
                    </a:lnTo>
                    <a:lnTo>
                      <a:pt x="629" y="650"/>
                    </a:lnTo>
                    <a:lnTo>
                      <a:pt x="585" y="652"/>
                    </a:lnTo>
                    <a:lnTo>
                      <a:pt x="537" y="656"/>
                    </a:lnTo>
                    <a:lnTo>
                      <a:pt x="485" y="658"/>
                    </a:lnTo>
                    <a:lnTo>
                      <a:pt x="432" y="661"/>
                    </a:lnTo>
                    <a:lnTo>
                      <a:pt x="379" y="665"/>
                    </a:lnTo>
                    <a:lnTo>
                      <a:pt x="327" y="667"/>
                    </a:lnTo>
                    <a:lnTo>
                      <a:pt x="279" y="671"/>
                    </a:lnTo>
                    <a:lnTo>
                      <a:pt x="235" y="673"/>
                    </a:lnTo>
                    <a:lnTo>
                      <a:pt x="197" y="675"/>
                    </a:lnTo>
                    <a:lnTo>
                      <a:pt x="166" y="676"/>
                    </a:lnTo>
                    <a:lnTo>
                      <a:pt x="145" y="679"/>
                    </a:lnTo>
                    <a:lnTo>
                      <a:pt x="135" y="679"/>
                    </a:lnTo>
                    <a:lnTo>
                      <a:pt x="129" y="658"/>
                    </a:lnTo>
                    <a:lnTo>
                      <a:pt x="116" y="618"/>
                    </a:lnTo>
                    <a:lnTo>
                      <a:pt x="100" y="565"/>
                    </a:lnTo>
                    <a:lnTo>
                      <a:pt x="83" y="505"/>
                    </a:lnTo>
                    <a:lnTo>
                      <a:pt x="65" y="445"/>
                    </a:lnTo>
                    <a:lnTo>
                      <a:pt x="48" y="393"/>
                    </a:lnTo>
                    <a:lnTo>
                      <a:pt x="37" y="355"/>
                    </a:lnTo>
                    <a:lnTo>
                      <a:pt x="32" y="337"/>
                    </a:lnTo>
                    <a:lnTo>
                      <a:pt x="36" y="332"/>
                    </a:lnTo>
                    <a:lnTo>
                      <a:pt x="40" y="322"/>
                    </a:lnTo>
                    <a:lnTo>
                      <a:pt x="45" y="312"/>
                    </a:lnTo>
                    <a:lnTo>
                      <a:pt x="51" y="302"/>
                    </a:lnTo>
                    <a:lnTo>
                      <a:pt x="149" y="627"/>
                    </a:lnTo>
                    <a:lnTo>
                      <a:pt x="150" y="630"/>
                    </a:lnTo>
                    <a:lnTo>
                      <a:pt x="153" y="634"/>
                    </a:lnTo>
                    <a:lnTo>
                      <a:pt x="156" y="635"/>
                    </a:lnTo>
                    <a:lnTo>
                      <a:pt x="160" y="636"/>
                    </a:lnTo>
                    <a:lnTo>
                      <a:pt x="746" y="601"/>
                    </a:lnTo>
                    <a:lnTo>
                      <a:pt x="740" y="613"/>
                    </a:lnTo>
                    <a:lnTo>
                      <a:pt x="735" y="626"/>
                    </a:lnTo>
                    <a:lnTo>
                      <a:pt x="729" y="636"/>
                    </a:lnTo>
                    <a:lnTo>
                      <a:pt x="725" y="644"/>
                    </a:lnTo>
                    <a:close/>
                    <a:moveTo>
                      <a:pt x="168" y="611"/>
                    </a:moveTo>
                    <a:lnTo>
                      <a:pt x="164" y="596"/>
                    </a:lnTo>
                    <a:lnTo>
                      <a:pt x="153" y="563"/>
                    </a:lnTo>
                    <a:lnTo>
                      <a:pt x="141" y="518"/>
                    </a:lnTo>
                    <a:lnTo>
                      <a:pt x="124" y="465"/>
                    </a:lnTo>
                    <a:lnTo>
                      <a:pt x="108" y="411"/>
                    </a:lnTo>
                    <a:lnTo>
                      <a:pt x="92" y="358"/>
                    </a:lnTo>
                    <a:lnTo>
                      <a:pt x="80" y="312"/>
                    </a:lnTo>
                    <a:lnTo>
                      <a:pt x="69" y="279"/>
                    </a:lnTo>
                    <a:lnTo>
                      <a:pt x="86" y="277"/>
                    </a:lnTo>
                    <a:lnTo>
                      <a:pt x="112" y="276"/>
                    </a:lnTo>
                    <a:lnTo>
                      <a:pt x="145" y="274"/>
                    </a:lnTo>
                    <a:lnTo>
                      <a:pt x="184" y="272"/>
                    </a:lnTo>
                    <a:lnTo>
                      <a:pt x="229" y="269"/>
                    </a:lnTo>
                    <a:lnTo>
                      <a:pt x="276" y="266"/>
                    </a:lnTo>
                    <a:lnTo>
                      <a:pt x="326" y="264"/>
                    </a:lnTo>
                    <a:lnTo>
                      <a:pt x="377" y="260"/>
                    </a:lnTo>
                    <a:lnTo>
                      <a:pt x="426" y="258"/>
                    </a:lnTo>
                    <a:lnTo>
                      <a:pt x="474" y="254"/>
                    </a:lnTo>
                    <a:lnTo>
                      <a:pt x="519" y="252"/>
                    </a:lnTo>
                    <a:lnTo>
                      <a:pt x="561" y="250"/>
                    </a:lnTo>
                    <a:lnTo>
                      <a:pt x="595" y="248"/>
                    </a:lnTo>
                    <a:lnTo>
                      <a:pt x="623" y="245"/>
                    </a:lnTo>
                    <a:lnTo>
                      <a:pt x="642" y="244"/>
                    </a:lnTo>
                    <a:lnTo>
                      <a:pt x="652" y="244"/>
                    </a:lnTo>
                    <a:lnTo>
                      <a:pt x="657" y="263"/>
                    </a:lnTo>
                    <a:lnTo>
                      <a:pt x="668" y="297"/>
                    </a:lnTo>
                    <a:lnTo>
                      <a:pt x="682" y="344"/>
                    </a:lnTo>
                    <a:lnTo>
                      <a:pt x="698" y="399"/>
                    </a:lnTo>
                    <a:lnTo>
                      <a:pt x="714" y="454"/>
                    </a:lnTo>
                    <a:lnTo>
                      <a:pt x="730" y="506"/>
                    </a:lnTo>
                    <a:lnTo>
                      <a:pt x="743" y="548"/>
                    </a:lnTo>
                    <a:lnTo>
                      <a:pt x="751" y="577"/>
                    </a:lnTo>
                    <a:lnTo>
                      <a:pt x="728" y="578"/>
                    </a:lnTo>
                    <a:lnTo>
                      <a:pt x="698" y="581"/>
                    </a:lnTo>
                    <a:lnTo>
                      <a:pt x="661" y="583"/>
                    </a:lnTo>
                    <a:lnTo>
                      <a:pt x="619" y="585"/>
                    </a:lnTo>
                    <a:lnTo>
                      <a:pt x="575" y="588"/>
                    </a:lnTo>
                    <a:lnTo>
                      <a:pt x="526" y="590"/>
                    </a:lnTo>
                    <a:lnTo>
                      <a:pt x="478" y="593"/>
                    </a:lnTo>
                    <a:lnTo>
                      <a:pt x="428" y="596"/>
                    </a:lnTo>
                    <a:lnTo>
                      <a:pt x="380" y="599"/>
                    </a:lnTo>
                    <a:lnTo>
                      <a:pt x="333" y="601"/>
                    </a:lnTo>
                    <a:lnTo>
                      <a:pt x="290" y="604"/>
                    </a:lnTo>
                    <a:lnTo>
                      <a:pt x="252" y="606"/>
                    </a:lnTo>
                    <a:lnTo>
                      <a:pt x="219" y="608"/>
                    </a:lnTo>
                    <a:lnTo>
                      <a:pt x="194" y="609"/>
                    </a:lnTo>
                    <a:lnTo>
                      <a:pt x="176" y="611"/>
                    </a:lnTo>
                    <a:lnTo>
                      <a:pt x="168" y="611"/>
                    </a:lnTo>
                    <a:close/>
                    <a:moveTo>
                      <a:pt x="713" y="131"/>
                    </a:moveTo>
                    <a:lnTo>
                      <a:pt x="488" y="131"/>
                    </a:lnTo>
                    <a:lnTo>
                      <a:pt x="485" y="132"/>
                    </a:lnTo>
                    <a:lnTo>
                      <a:pt x="482" y="133"/>
                    </a:lnTo>
                    <a:lnTo>
                      <a:pt x="481" y="136"/>
                    </a:lnTo>
                    <a:lnTo>
                      <a:pt x="480" y="139"/>
                    </a:lnTo>
                    <a:lnTo>
                      <a:pt x="480" y="222"/>
                    </a:lnTo>
                    <a:lnTo>
                      <a:pt x="469" y="223"/>
                    </a:lnTo>
                    <a:lnTo>
                      <a:pt x="469" y="197"/>
                    </a:lnTo>
                    <a:lnTo>
                      <a:pt x="469" y="166"/>
                    </a:lnTo>
                    <a:lnTo>
                      <a:pt x="469" y="137"/>
                    </a:lnTo>
                    <a:lnTo>
                      <a:pt x="469" y="120"/>
                    </a:lnTo>
                    <a:lnTo>
                      <a:pt x="473" y="120"/>
                    </a:lnTo>
                    <a:lnTo>
                      <a:pt x="484" y="120"/>
                    </a:lnTo>
                    <a:lnTo>
                      <a:pt x="497" y="120"/>
                    </a:lnTo>
                    <a:lnTo>
                      <a:pt x="514" y="120"/>
                    </a:lnTo>
                    <a:lnTo>
                      <a:pt x="533" y="120"/>
                    </a:lnTo>
                    <a:lnTo>
                      <a:pt x="555" y="120"/>
                    </a:lnTo>
                    <a:lnTo>
                      <a:pt x="577" y="120"/>
                    </a:lnTo>
                    <a:lnTo>
                      <a:pt x="601" y="120"/>
                    </a:lnTo>
                    <a:lnTo>
                      <a:pt x="624" y="120"/>
                    </a:lnTo>
                    <a:lnTo>
                      <a:pt x="646" y="120"/>
                    </a:lnTo>
                    <a:lnTo>
                      <a:pt x="668" y="120"/>
                    </a:lnTo>
                    <a:lnTo>
                      <a:pt x="687" y="120"/>
                    </a:lnTo>
                    <a:lnTo>
                      <a:pt x="703" y="120"/>
                    </a:lnTo>
                    <a:lnTo>
                      <a:pt x="717" y="120"/>
                    </a:lnTo>
                    <a:lnTo>
                      <a:pt x="728" y="120"/>
                    </a:lnTo>
                    <a:lnTo>
                      <a:pt x="732" y="120"/>
                    </a:lnTo>
                    <a:lnTo>
                      <a:pt x="732" y="165"/>
                    </a:lnTo>
                    <a:lnTo>
                      <a:pt x="732" y="251"/>
                    </a:lnTo>
                    <a:lnTo>
                      <a:pt x="732" y="337"/>
                    </a:lnTo>
                    <a:lnTo>
                      <a:pt x="732" y="384"/>
                    </a:lnTo>
                    <a:lnTo>
                      <a:pt x="731" y="384"/>
                    </a:lnTo>
                    <a:lnTo>
                      <a:pt x="730" y="384"/>
                    </a:lnTo>
                    <a:lnTo>
                      <a:pt x="728" y="384"/>
                    </a:lnTo>
                    <a:lnTo>
                      <a:pt x="727" y="384"/>
                    </a:lnTo>
                    <a:lnTo>
                      <a:pt x="721" y="363"/>
                    </a:lnTo>
                    <a:lnTo>
                      <a:pt x="721" y="139"/>
                    </a:lnTo>
                    <a:lnTo>
                      <a:pt x="720" y="136"/>
                    </a:lnTo>
                    <a:lnTo>
                      <a:pt x="718" y="133"/>
                    </a:lnTo>
                    <a:lnTo>
                      <a:pt x="716" y="132"/>
                    </a:lnTo>
                    <a:lnTo>
                      <a:pt x="713" y="131"/>
                    </a:lnTo>
                    <a:close/>
                    <a:moveTo>
                      <a:pt x="705" y="147"/>
                    </a:moveTo>
                    <a:lnTo>
                      <a:pt x="705" y="168"/>
                    </a:lnTo>
                    <a:lnTo>
                      <a:pt x="705" y="209"/>
                    </a:lnTo>
                    <a:lnTo>
                      <a:pt x="705" y="260"/>
                    </a:lnTo>
                    <a:lnTo>
                      <a:pt x="705" y="310"/>
                    </a:lnTo>
                    <a:lnTo>
                      <a:pt x="678" y="223"/>
                    </a:lnTo>
                    <a:lnTo>
                      <a:pt x="676" y="218"/>
                    </a:lnTo>
                    <a:lnTo>
                      <a:pt x="672" y="214"/>
                    </a:lnTo>
                    <a:lnTo>
                      <a:pt x="668" y="212"/>
                    </a:lnTo>
                    <a:lnTo>
                      <a:pt x="662" y="212"/>
                    </a:lnTo>
                    <a:lnTo>
                      <a:pt x="496" y="221"/>
                    </a:lnTo>
                    <a:lnTo>
                      <a:pt x="496" y="203"/>
                    </a:lnTo>
                    <a:lnTo>
                      <a:pt x="496" y="181"/>
                    </a:lnTo>
                    <a:lnTo>
                      <a:pt x="496" y="160"/>
                    </a:lnTo>
                    <a:lnTo>
                      <a:pt x="496" y="147"/>
                    </a:lnTo>
                    <a:lnTo>
                      <a:pt x="501" y="147"/>
                    </a:lnTo>
                    <a:lnTo>
                      <a:pt x="509" y="147"/>
                    </a:lnTo>
                    <a:lnTo>
                      <a:pt x="519" y="147"/>
                    </a:lnTo>
                    <a:lnTo>
                      <a:pt x="533" y="147"/>
                    </a:lnTo>
                    <a:lnTo>
                      <a:pt x="548" y="147"/>
                    </a:lnTo>
                    <a:lnTo>
                      <a:pt x="564" y="147"/>
                    </a:lnTo>
                    <a:lnTo>
                      <a:pt x="583" y="147"/>
                    </a:lnTo>
                    <a:lnTo>
                      <a:pt x="601" y="147"/>
                    </a:lnTo>
                    <a:lnTo>
                      <a:pt x="618" y="147"/>
                    </a:lnTo>
                    <a:lnTo>
                      <a:pt x="637" y="147"/>
                    </a:lnTo>
                    <a:lnTo>
                      <a:pt x="653" y="147"/>
                    </a:lnTo>
                    <a:lnTo>
                      <a:pt x="668" y="147"/>
                    </a:lnTo>
                    <a:lnTo>
                      <a:pt x="682" y="147"/>
                    </a:lnTo>
                    <a:lnTo>
                      <a:pt x="692" y="147"/>
                    </a:lnTo>
                    <a:lnTo>
                      <a:pt x="700" y="147"/>
                    </a:lnTo>
                    <a:lnTo>
                      <a:pt x="705" y="147"/>
                    </a:lnTo>
                    <a:close/>
                    <a:moveTo>
                      <a:pt x="819" y="468"/>
                    </a:moveTo>
                    <a:lnTo>
                      <a:pt x="809" y="468"/>
                    </a:lnTo>
                    <a:lnTo>
                      <a:pt x="800" y="468"/>
                    </a:lnTo>
                    <a:lnTo>
                      <a:pt x="789" y="468"/>
                    </a:lnTo>
                    <a:lnTo>
                      <a:pt x="778" y="468"/>
                    </a:lnTo>
                    <a:lnTo>
                      <a:pt x="769" y="468"/>
                    </a:lnTo>
                    <a:lnTo>
                      <a:pt x="761" y="468"/>
                    </a:lnTo>
                    <a:lnTo>
                      <a:pt x="756" y="468"/>
                    </a:lnTo>
                    <a:lnTo>
                      <a:pt x="754" y="468"/>
                    </a:lnTo>
                    <a:lnTo>
                      <a:pt x="754" y="475"/>
                    </a:lnTo>
                    <a:lnTo>
                      <a:pt x="731" y="400"/>
                    </a:lnTo>
                    <a:lnTo>
                      <a:pt x="740" y="400"/>
                    </a:lnTo>
                    <a:lnTo>
                      <a:pt x="744" y="399"/>
                    </a:lnTo>
                    <a:lnTo>
                      <a:pt x="746" y="397"/>
                    </a:lnTo>
                    <a:lnTo>
                      <a:pt x="747" y="395"/>
                    </a:lnTo>
                    <a:lnTo>
                      <a:pt x="748" y="392"/>
                    </a:lnTo>
                    <a:lnTo>
                      <a:pt x="748" y="111"/>
                    </a:lnTo>
                    <a:lnTo>
                      <a:pt x="747" y="108"/>
                    </a:lnTo>
                    <a:lnTo>
                      <a:pt x="746" y="106"/>
                    </a:lnTo>
                    <a:lnTo>
                      <a:pt x="744" y="105"/>
                    </a:lnTo>
                    <a:lnTo>
                      <a:pt x="740" y="103"/>
                    </a:lnTo>
                    <a:lnTo>
                      <a:pt x="461" y="103"/>
                    </a:lnTo>
                    <a:lnTo>
                      <a:pt x="457" y="105"/>
                    </a:lnTo>
                    <a:lnTo>
                      <a:pt x="455" y="106"/>
                    </a:lnTo>
                    <a:lnTo>
                      <a:pt x="454" y="108"/>
                    </a:lnTo>
                    <a:lnTo>
                      <a:pt x="453" y="111"/>
                    </a:lnTo>
                    <a:lnTo>
                      <a:pt x="453" y="223"/>
                    </a:lnTo>
                    <a:lnTo>
                      <a:pt x="382" y="228"/>
                    </a:lnTo>
                    <a:lnTo>
                      <a:pt x="382" y="185"/>
                    </a:lnTo>
                    <a:lnTo>
                      <a:pt x="382" y="125"/>
                    </a:lnTo>
                    <a:lnTo>
                      <a:pt x="382" y="67"/>
                    </a:lnTo>
                    <a:lnTo>
                      <a:pt x="382" y="31"/>
                    </a:lnTo>
                    <a:lnTo>
                      <a:pt x="392" y="31"/>
                    </a:lnTo>
                    <a:lnTo>
                      <a:pt x="408" y="31"/>
                    </a:lnTo>
                    <a:lnTo>
                      <a:pt x="431" y="31"/>
                    </a:lnTo>
                    <a:lnTo>
                      <a:pt x="458" y="31"/>
                    </a:lnTo>
                    <a:lnTo>
                      <a:pt x="491" y="31"/>
                    </a:lnTo>
                    <a:lnTo>
                      <a:pt x="525" y="31"/>
                    </a:lnTo>
                    <a:lnTo>
                      <a:pt x="562" y="31"/>
                    </a:lnTo>
                    <a:lnTo>
                      <a:pt x="601" y="31"/>
                    </a:lnTo>
                    <a:lnTo>
                      <a:pt x="639" y="31"/>
                    </a:lnTo>
                    <a:lnTo>
                      <a:pt x="676" y="31"/>
                    </a:lnTo>
                    <a:lnTo>
                      <a:pt x="710" y="31"/>
                    </a:lnTo>
                    <a:lnTo>
                      <a:pt x="743" y="31"/>
                    </a:lnTo>
                    <a:lnTo>
                      <a:pt x="770" y="31"/>
                    </a:lnTo>
                    <a:lnTo>
                      <a:pt x="793" y="31"/>
                    </a:lnTo>
                    <a:lnTo>
                      <a:pt x="809" y="31"/>
                    </a:lnTo>
                    <a:lnTo>
                      <a:pt x="819" y="31"/>
                    </a:lnTo>
                    <a:lnTo>
                      <a:pt x="819" y="107"/>
                    </a:lnTo>
                    <a:lnTo>
                      <a:pt x="819" y="249"/>
                    </a:lnTo>
                    <a:lnTo>
                      <a:pt x="819" y="392"/>
                    </a:lnTo>
                    <a:lnTo>
                      <a:pt x="819" y="4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44" name="Freeform 72"/>
              <p:cNvSpPr>
                <a:spLocks/>
              </p:cNvSpPr>
              <p:nvPr/>
            </p:nvSpPr>
            <p:spPr bwMode="auto">
              <a:xfrm>
                <a:off x="5337" y="1466"/>
                <a:ext cx="104" cy="81"/>
              </a:xfrm>
              <a:custGeom>
                <a:avLst/>
                <a:gdLst>
                  <a:gd name="T0" fmla="*/ 209 w 209"/>
                  <a:gd name="T1" fmla="*/ 0 h 163"/>
                  <a:gd name="T2" fmla="*/ 204 w 209"/>
                  <a:gd name="T3" fmla="*/ 0 h 163"/>
                  <a:gd name="T4" fmla="*/ 196 w 209"/>
                  <a:gd name="T5" fmla="*/ 0 h 163"/>
                  <a:gd name="T6" fmla="*/ 186 w 209"/>
                  <a:gd name="T7" fmla="*/ 0 h 163"/>
                  <a:gd name="T8" fmla="*/ 172 w 209"/>
                  <a:gd name="T9" fmla="*/ 0 h 163"/>
                  <a:gd name="T10" fmla="*/ 157 w 209"/>
                  <a:gd name="T11" fmla="*/ 0 h 163"/>
                  <a:gd name="T12" fmla="*/ 141 w 209"/>
                  <a:gd name="T13" fmla="*/ 0 h 163"/>
                  <a:gd name="T14" fmla="*/ 122 w 209"/>
                  <a:gd name="T15" fmla="*/ 0 h 163"/>
                  <a:gd name="T16" fmla="*/ 105 w 209"/>
                  <a:gd name="T17" fmla="*/ 0 h 163"/>
                  <a:gd name="T18" fmla="*/ 87 w 209"/>
                  <a:gd name="T19" fmla="*/ 0 h 163"/>
                  <a:gd name="T20" fmla="*/ 68 w 209"/>
                  <a:gd name="T21" fmla="*/ 0 h 163"/>
                  <a:gd name="T22" fmla="*/ 52 w 209"/>
                  <a:gd name="T23" fmla="*/ 0 h 163"/>
                  <a:gd name="T24" fmla="*/ 37 w 209"/>
                  <a:gd name="T25" fmla="*/ 0 h 163"/>
                  <a:gd name="T26" fmla="*/ 23 w 209"/>
                  <a:gd name="T27" fmla="*/ 0 h 163"/>
                  <a:gd name="T28" fmla="*/ 13 w 209"/>
                  <a:gd name="T29" fmla="*/ 0 h 163"/>
                  <a:gd name="T30" fmla="*/ 5 w 209"/>
                  <a:gd name="T31" fmla="*/ 0 h 163"/>
                  <a:gd name="T32" fmla="*/ 0 w 209"/>
                  <a:gd name="T33" fmla="*/ 0 h 163"/>
                  <a:gd name="T34" fmla="*/ 0 w 209"/>
                  <a:gd name="T35" fmla="*/ 3 h 163"/>
                  <a:gd name="T36" fmla="*/ 0 w 209"/>
                  <a:gd name="T37" fmla="*/ 5 h 163"/>
                  <a:gd name="T38" fmla="*/ 0 w 209"/>
                  <a:gd name="T39" fmla="*/ 8 h 163"/>
                  <a:gd name="T40" fmla="*/ 0 w 209"/>
                  <a:gd name="T41" fmla="*/ 13 h 163"/>
                  <a:gd name="T42" fmla="*/ 9 w 209"/>
                  <a:gd name="T43" fmla="*/ 13 h 163"/>
                  <a:gd name="T44" fmla="*/ 21 w 209"/>
                  <a:gd name="T45" fmla="*/ 13 h 163"/>
                  <a:gd name="T46" fmla="*/ 34 w 209"/>
                  <a:gd name="T47" fmla="*/ 13 h 163"/>
                  <a:gd name="T48" fmla="*/ 47 w 209"/>
                  <a:gd name="T49" fmla="*/ 13 h 163"/>
                  <a:gd name="T50" fmla="*/ 62 w 209"/>
                  <a:gd name="T51" fmla="*/ 13 h 163"/>
                  <a:gd name="T52" fmla="*/ 79 w 209"/>
                  <a:gd name="T53" fmla="*/ 13 h 163"/>
                  <a:gd name="T54" fmla="*/ 95 w 209"/>
                  <a:gd name="T55" fmla="*/ 13 h 163"/>
                  <a:gd name="T56" fmla="*/ 111 w 209"/>
                  <a:gd name="T57" fmla="*/ 13 h 163"/>
                  <a:gd name="T58" fmla="*/ 126 w 209"/>
                  <a:gd name="T59" fmla="*/ 13 h 163"/>
                  <a:gd name="T60" fmla="*/ 141 w 209"/>
                  <a:gd name="T61" fmla="*/ 13 h 163"/>
                  <a:gd name="T62" fmla="*/ 155 w 209"/>
                  <a:gd name="T63" fmla="*/ 13 h 163"/>
                  <a:gd name="T64" fmla="*/ 167 w 209"/>
                  <a:gd name="T65" fmla="*/ 13 h 163"/>
                  <a:gd name="T66" fmla="*/ 178 w 209"/>
                  <a:gd name="T67" fmla="*/ 13 h 163"/>
                  <a:gd name="T68" fmla="*/ 187 w 209"/>
                  <a:gd name="T69" fmla="*/ 13 h 163"/>
                  <a:gd name="T70" fmla="*/ 194 w 209"/>
                  <a:gd name="T71" fmla="*/ 13 h 163"/>
                  <a:gd name="T72" fmla="*/ 197 w 209"/>
                  <a:gd name="T73" fmla="*/ 13 h 163"/>
                  <a:gd name="T74" fmla="*/ 197 w 209"/>
                  <a:gd name="T75" fmla="*/ 26 h 163"/>
                  <a:gd name="T76" fmla="*/ 197 w 209"/>
                  <a:gd name="T77" fmla="*/ 51 h 163"/>
                  <a:gd name="T78" fmla="*/ 197 w 209"/>
                  <a:gd name="T79" fmla="*/ 86 h 163"/>
                  <a:gd name="T80" fmla="*/ 197 w 209"/>
                  <a:gd name="T81" fmla="*/ 124 h 163"/>
                  <a:gd name="T82" fmla="*/ 209 w 209"/>
                  <a:gd name="T83" fmla="*/ 163 h 163"/>
                  <a:gd name="T84" fmla="*/ 209 w 209"/>
                  <a:gd name="T85" fmla="*/ 113 h 163"/>
                  <a:gd name="T86" fmla="*/ 209 w 209"/>
                  <a:gd name="T87" fmla="*/ 62 h 163"/>
                  <a:gd name="T88" fmla="*/ 209 w 209"/>
                  <a:gd name="T89" fmla="*/ 21 h 163"/>
                  <a:gd name="T90" fmla="*/ 209 w 209"/>
                  <a:gd name="T9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163">
                    <a:moveTo>
                      <a:pt x="209" y="0"/>
                    </a:moveTo>
                    <a:lnTo>
                      <a:pt x="204" y="0"/>
                    </a:lnTo>
                    <a:lnTo>
                      <a:pt x="196" y="0"/>
                    </a:lnTo>
                    <a:lnTo>
                      <a:pt x="186" y="0"/>
                    </a:lnTo>
                    <a:lnTo>
                      <a:pt x="172" y="0"/>
                    </a:lnTo>
                    <a:lnTo>
                      <a:pt x="157" y="0"/>
                    </a:lnTo>
                    <a:lnTo>
                      <a:pt x="141" y="0"/>
                    </a:lnTo>
                    <a:lnTo>
                      <a:pt x="122" y="0"/>
                    </a:lnTo>
                    <a:lnTo>
                      <a:pt x="105" y="0"/>
                    </a:lnTo>
                    <a:lnTo>
                      <a:pt x="87" y="0"/>
                    </a:lnTo>
                    <a:lnTo>
                      <a:pt x="68" y="0"/>
                    </a:lnTo>
                    <a:lnTo>
                      <a:pt x="52" y="0"/>
                    </a:lnTo>
                    <a:lnTo>
                      <a:pt x="37" y="0"/>
                    </a:lnTo>
                    <a:lnTo>
                      <a:pt x="23" y="0"/>
                    </a:lnTo>
                    <a:lnTo>
                      <a:pt x="13" y="0"/>
                    </a:lnTo>
                    <a:lnTo>
                      <a:pt x="5" y="0"/>
                    </a:lnTo>
                    <a:lnTo>
                      <a:pt x="0" y="0"/>
                    </a:lnTo>
                    <a:lnTo>
                      <a:pt x="0" y="3"/>
                    </a:lnTo>
                    <a:lnTo>
                      <a:pt x="0" y="5"/>
                    </a:lnTo>
                    <a:lnTo>
                      <a:pt x="0" y="8"/>
                    </a:lnTo>
                    <a:lnTo>
                      <a:pt x="0" y="13"/>
                    </a:lnTo>
                    <a:lnTo>
                      <a:pt x="9" y="13"/>
                    </a:lnTo>
                    <a:lnTo>
                      <a:pt x="21" y="13"/>
                    </a:lnTo>
                    <a:lnTo>
                      <a:pt x="34" y="13"/>
                    </a:lnTo>
                    <a:lnTo>
                      <a:pt x="47" y="13"/>
                    </a:lnTo>
                    <a:lnTo>
                      <a:pt x="62" y="13"/>
                    </a:lnTo>
                    <a:lnTo>
                      <a:pt x="79" y="13"/>
                    </a:lnTo>
                    <a:lnTo>
                      <a:pt x="95" y="13"/>
                    </a:lnTo>
                    <a:lnTo>
                      <a:pt x="111" y="13"/>
                    </a:lnTo>
                    <a:lnTo>
                      <a:pt x="126" y="13"/>
                    </a:lnTo>
                    <a:lnTo>
                      <a:pt x="141" y="13"/>
                    </a:lnTo>
                    <a:lnTo>
                      <a:pt x="155" y="13"/>
                    </a:lnTo>
                    <a:lnTo>
                      <a:pt x="167" y="13"/>
                    </a:lnTo>
                    <a:lnTo>
                      <a:pt x="178" y="13"/>
                    </a:lnTo>
                    <a:lnTo>
                      <a:pt x="187" y="13"/>
                    </a:lnTo>
                    <a:lnTo>
                      <a:pt x="194" y="13"/>
                    </a:lnTo>
                    <a:lnTo>
                      <a:pt x="197" y="13"/>
                    </a:lnTo>
                    <a:lnTo>
                      <a:pt x="197" y="26"/>
                    </a:lnTo>
                    <a:lnTo>
                      <a:pt x="197" y="51"/>
                    </a:lnTo>
                    <a:lnTo>
                      <a:pt x="197" y="86"/>
                    </a:lnTo>
                    <a:lnTo>
                      <a:pt x="197" y="124"/>
                    </a:lnTo>
                    <a:lnTo>
                      <a:pt x="209" y="163"/>
                    </a:lnTo>
                    <a:lnTo>
                      <a:pt x="209" y="113"/>
                    </a:lnTo>
                    <a:lnTo>
                      <a:pt x="209" y="62"/>
                    </a:lnTo>
                    <a:lnTo>
                      <a:pt x="209" y="21"/>
                    </a:lnTo>
                    <a:lnTo>
                      <a:pt x="2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45" name="Freeform 73"/>
              <p:cNvSpPr>
                <a:spLocks/>
              </p:cNvSpPr>
              <p:nvPr/>
            </p:nvSpPr>
            <p:spPr bwMode="auto">
              <a:xfrm>
                <a:off x="5337" y="1472"/>
                <a:ext cx="98" cy="55"/>
              </a:xfrm>
              <a:custGeom>
                <a:avLst/>
                <a:gdLst>
                  <a:gd name="T0" fmla="*/ 0 w 197"/>
                  <a:gd name="T1" fmla="*/ 0 h 111"/>
                  <a:gd name="T2" fmla="*/ 0 w 197"/>
                  <a:gd name="T3" fmla="*/ 15 h 111"/>
                  <a:gd name="T4" fmla="*/ 0 w 197"/>
                  <a:gd name="T5" fmla="*/ 31 h 111"/>
                  <a:gd name="T6" fmla="*/ 0 w 197"/>
                  <a:gd name="T7" fmla="*/ 47 h 111"/>
                  <a:gd name="T8" fmla="*/ 0 w 197"/>
                  <a:gd name="T9" fmla="*/ 61 h 111"/>
                  <a:gd name="T10" fmla="*/ 166 w 197"/>
                  <a:gd name="T11" fmla="*/ 52 h 111"/>
                  <a:gd name="T12" fmla="*/ 172 w 197"/>
                  <a:gd name="T13" fmla="*/ 52 h 111"/>
                  <a:gd name="T14" fmla="*/ 176 w 197"/>
                  <a:gd name="T15" fmla="*/ 54 h 111"/>
                  <a:gd name="T16" fmla="*/ 180 w 197"/>
                  <a:gd name="T17" fmla="*/ 58 h 111"/>
                  <a:gd name="T18" fmla="*/ 182 w 197"/>
                  <a:gd name="T19" fmla="*/ 63 h 111"/>
                  <a:gd name="T20" fmla="*/ 197 w 197"/>
                  <a:gd name="T21" fmla="*/ 111 h 111"/>
                  <a:gd name="T22" fmla="*/ 197 w 197"/>
                  <a:gd name="T23" fmla="*/ 73 h 111"/>
                  <a:gd name="T24" fmla="*/ 197 w 197"/>
                  <a:gd name="T25" fmla="*/ 38 h 111"/>
                  <a:gd name="T26" fmla="*/ 197 w 197"/>
                  <a:gd name="T27" fmla="*/ 13 h 111"/>
                  <a:gd name="T28" fmla="*/ 197 w 197"/>
                  <a:gd name="T29" fmla="*/ 0 h 111"/>
                  <a:gd name="T30" fmla="*/ 194 w 197"/>
                  <a:gd name="T31" fmla="*/ 0 h 111"/>
                  <a:gd name="T32" fmla="*/ 187 w 197"/>
                  <a:gd name="T33" fmla="*/ 0 h 111"/>
                  <a:gd name="T34" fmla="*/ 178 w 197"/>
                  <a:gd name="T35" fmla="*/ 0 h 111"/>
                  <a:gd name="T36" fmla="*/ 167 w 197"/>
                  <a:gd name="T37" fmla="*/ 0 h 111"/>
                  <a:gd name="T38" fmla="*/ 155 w 197"/>
                  <a:gd name="T39" fmla="*/ 0 h 111"/>
                  <a:gd name="T40" fmla="*/ 141 w 197"/>
                  <a:gd name="T41" fmla="*/ 0 h 111"/>
                  <a:gd name="T42" fmla="*/ 126 w 197"/>
                  <a:gd name="T43" fmla="*/ 0 h 111"/>
                  <a:gd name="T44" fmla="*/ 111 w 197"/>
                  <a:gd name="T45" fmla="*/ 0 h 111"/>
                  <a:gd name="T46" fmla="*/ 95 w 197"/>
                  <a:gd name="T47" fmla="*/ 0 h 111"/>
                  <a:gd name="T48" fmla="*/ 79 w 197"/>
                  <a:gd name="T49" fmla="*/ 0 h 111"/>
                  <a:gd name="T50" fmla="*/ 62 w 197"/>
                  <a:gd name="T51" fmla="*/ 0 h 111"/>
                  <a:gd name="T52" fmla="*/ 47 w 197"/>
                  <a:gd name="T53" fmla="*/ 0 h 111"/>
                  <a:gd name="T54" fmla="*/ 34 w 197"/>
                  <a:gd name="T55" fmla="*/ 0 h 111"/>
                  <a:gd name="T56" fmla="*/ 21 w 197"/>
                  <a:gd name="T57" fmla="*/ 0 h 111"/>
                  <a:gd name="T58" fmla="*/ 9 w 197"/>
                  <a:gd name="T59" fmla="*/ 0 h 111"/>
                  <a:gd name="T60" fmla="*/ 0 w 197"/>
                  <a:gd name="T6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111">
                    <a:moveTo>
                      <a:pt x="0" y="0"/>
                    </a:moveTo>
                    <a:lnTo>
                      <a:pt x="0" y="15"/>
                    </a:lnTo>
                    <a:lnTo>
                      <a:pt x="0" y="31"/>
                    </a:lnTo>
                    <a:lnTo>
                      <a:pt x="0" y="47"/>
                    </a:lnTo>
                    <a:lnTo>
                      <a:pt x="0" y="61"/>
                    </a:lnTo>
                    <a:lnTo>
                      <a:pt x="166" y="52"/>
                    </a:lnTo>
                    <a:lnTo>
                      <a:pt x="172" y="52"/>
                    </a:lnTo>
                    <a:lnTo>
                      <a:pt x="176" y="54"/>
                    </a:lnTo>
                    <a:lnTo>
                      <a:pt x="180" y="58"/>
                    </a:lnTo>
                    <a:lnTo>
                      <a:pt x="182" y="63"/>
                    </a:lnTo>
                    <a:lnTo>
                      <a:pt x="197" y="111"/>
                    </a:lnTo>
                    <a:lnTo>
                      <a:pt x="197" y="73"/>
                    </a:lnTo>
                    <a:lnTo>
                      <a:pt x="197" y="38"/>
                    </a:lnTo>
                    <a:lnTo>
                      <a:pt x="197" y="13"/>
                    </a:lnTo>
                    <a:lnTo>
                      <a:pt x="197" y="0"/>
                    </a:lnTo>
                    <a:lnTo>
                      <a:pt x="194" y="0"/>
                    </a:lnTo>
                    <a:lnTo>
                      <a:pt x="187" y="0"/>
                    </a:lnTo>
                    <a:lnTo>
                      <a:pt x="178" y="0"/>
                    </a:lnTo>
                    <a:lnTo>
                      <a:pt x="167" y="0"/>
                    </a:lnTo>
                    <a:lnTo>
                      <a:pt x="155" y="0"/>
                    </a:lnTo>
                    <a:lnTo>
                      <a:pt x="141" y="0"/>
                    </a:lnTo>
                    <a:lnTo>
                      <a:pt x="126" y="0"/>
                    </a:lnTo>
                    <a:lnTo>
                      <a:pt x="111" y="0"/>
                    </a:lnTo>
                    <a:lnTo>
                      <a:pt x="95" y="0"/>
                    </a:lnTo>
                    <a:lnTo>
                      <a:pt x="79" y="0"/>
                    </a:lnTo>
                    <a:lnTo>
                      <a:pt x="62" y="0"/>
                    </a:lnTo>
                    <a:lnTo>
                      <a:pt x="47" y="0"/>
                    </a:lnTo>
                    <a:lnTo>
                      <a:pt x="34" y="0"/>
                    </a:lnTo>
                    <a:lnTo>
                      <a:pt x="21" y="0"/>
                    </a:lnTo>
                    <a:lnTo>
                      <a:pt x="9" y="0"/>
                    </a:lnTo>
                    <a:lnTo>
                      <a:pt x="0"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grpSp>
        <p:sp>
          <p:nvSpPr>
            <p:cNvPr id="771146" name="AutoShape 74"/>
            <p:cNvSpPr>
              <a:spLocks noChangeArrowheads="1"/>
            </p:cNvSpPr>
            <p:nvPr/>
          </p:nvSpPr>
          <p:spPr bwMode="auto">
            <a:xfrm>
              <a:off x="544" y="2719"/>
              <a:ext cx="165" cy="211"/>
            </a:xfrm>
            <a:prstGeom prst="can">
              <a:avLst>
                <a:gd name="adj" fmla="val 18945"/>
              </a:avLst>
            </a:prstGeom>
            <a:solidFill>
              <a:srgbClr val="FF9900"/>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 typeface="Wingdings" pitchFamily="2" charset="2"/>
                <a:buNone/>
              </a:pPr>
              <a:endParaRPr kumimoji="1" lang="ja-JP" altLang="en-US" sz="1000">
                <a:solidFill>
                  <a:schemeClr val="bg1"/>
                </a:solidFill>
                <a:latin typeface="HGP創英角ｺﾞｼｯｸUB" pitchFamily="50" charset="-128"/>
                <a:ea typeface="HGP創英角ｺﾞｼｯｸUB" pitchFamily="50" charset="-128"/>
              </a:endParaRPr>
            </a:p>
          </p:txBody>
        </p:sp>
      </p:grpSp>
      <p:grpSp>
        <p:nvGrpSpPr>
          <p:cNvPr id="771147" name="Group 75"/>
          <p:cNvGrpSpPr>
            <a:grpSpLocks/>
          </p:cNvGrpSpPr>
          <p:nvPr/>
        </p:nvGrpSpPr>
        <p:grpSpPr bwMode="auto">
          <a:xfrm>
            <a:off x="1782763" y="2015788"/>
            <a:ext cx="811212" cy="720725"/>
            <a:chOff x="243" y="2670"/>
            <a:chExt cx="511" cy="454"/>
          </a:xfrm>
        </p:grpSpPr>
        <p:sp>
          <p:nvSpPr>
            <p:cNvPr id="771148" name="AutoShape 76"/>
            <p:cNvSpPr>
              <a:spLocks noChangeArrowheads="1"/>
            </p:cNvSpPr>
            <p:nvPr/>
          </p:nvSpPr>
          <p:spPr bwMode="auto">
            <a:xfrm>
              <a:off x="243" y="2670"/>
              <a:ext cx="511" cy="454"/>
            </a:xfrm>
            <a:prstGeom prst="roundRect">
              <a:avLst>
                <a:gd name="adj" fmla="val 16667"/>
              </a:avLst>
            </a:prstGeom>
            <a:solidFill>
              <a:srgbClr val="FFFFFF"/>
            </a:solidFill>
            <a:ln w="28575" algn="ctr">
              <a:solidFill>
                <a:schemeClr va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創英角ｺﾞｼｯｸUB" pitchFamily="50" charset="-128"/>
                <a:ea typeface="HGP創英角ｺﾞｼｯｸUB" pitchFamily="50" charset="-128"/>
              </a:endParaRPr>
            </a:p>
          </p:txBody>
        </p:sp>
        <p:pic>
          <p:nvPicPr>
            <p:cNvPr id="771149" name="Picture 7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 y="2768"/>
              <a:ext cx="276" cy="340"/>
            </a:xfrm>
            <a:prstGeom prst="rect">
              <a:avLst/>
            </a:prstGeom>
            <a:noFill/>
            <a:extLst>
              <a:ext uri="{909E8E84-426E-40dd-AFC4-6F175D3DCCD1}">
                <a14:hiddenFill xmlns:a14="http://schemas.microsoft.com/office/drawing/2010/main">
                  <a:solidFill>
                    <a:srgbClr val="FFFFFF"/>
                  </a:solidFill>
                </a14:hiddenFill>
              </a:ext>
            </a:extLst>
          </p:spPr>
        </p:pic>
        <p:sp>
          <p:nvSpPr>
            <p:cNvPr id="771150" name="AutoShape 78"/>
            <p:cNvSpPr>
              <a:spLocks noChangeArrowheads="1"/>
            </p:cNvSpPr>
            <p:nvPr/>
          </p:nvSpPr>
          <p:spPr bwMode="auto">
            <a:xfrm>
              <a:off x="544" y="2946"/>
              <a:ext cx="165" cy="137"/>
            </a:xfrm>
            <a:prstGeom prst="roundRect">
              <a:avLst>
                <a:gd name="adj" fmla="val 16667"/>
              </a:avLst>
            </a:prstGeom>
            <a:solidFill>
              <a:srgbClr val="9966FF"/>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a:solidFill>
                  <a:schemeClr val="bg1"/>
                </a:solidFill>
                <a:latin typeface="HGP創英角ｺﾞｼｯｸUB" pitchFamily="50" charset="-128"/>
                <a:ea typeface="HGP創英角ｺﾞｼｯｸUB" pitchFamily="50" charset="-128"/>
              </a:endParaRPr>
            </a:p>
          </p:txBody>
        </p:sp>
        <p:grpSp>
          <p:nvGrpSpPr>
            <p:cNvPr id="771151" name="Group 79"/>
            <p:cNvGrpSpPr>
              <a:grpSpLocks/>
            </p:cNvGrpSpPr>
            <p:nvPr/>
          </p:nvGrpSpPr>
          <p:grpSpPr bwMode="auto">
            <a:xfrm>
              <a:off x="274" y="2719"/>
              <a:ext cx="225" cy="220"/>
              <a:chOff x="5089" y="1392"/>
              <a:chExt cx="425" cy="384"/>
            </a:xfrm>
          </p:grpSpPr>
          <p:sp>
            <p:nvSpPr>
              <p:cNvPr id="771152" name="Freeform 80"/>
              <p:cNvSpPr>
                <a:spLocks/>
              </p:cNvSpPr>
              <p:nvPr/>
            </p:nvSpPr>
            <p:spPr bwMode="auto">
              <a:xfrm>
                <a:off x="5417" y="1731"/>
                <a:ext cx="18" cy="23"/>
              </a:xfrm>
              <a:custGeom>
                <a:avLst/>
                <a:gdLst>
                  <a:gd name="T0" fmla="*/ 0 w 37"/>
                  <a:gd name="T1" fmla="*/ 45 h 45"/>
                  <a:gd name="T2" fmla="*/ 6 w 37"/>
                  <a:gd name="T3" fmla="*/ 45 h 45"/>
                  <a:gd name="T4" fmla="*/ 11 w 37"/>
                  <a:gd name="T5" fmla="*/ 45 h 45"/>
                  <a:gd name="T6" fmla="*/ 14 w 37"/>
                  <a:gd name="T7" fmla="*/ 45 h 45"/>
                  <a:gd name="T8" fmla="*/ 18 w 37"/>
                  <a:gd name="T9" fmla="*/ 43 h 45"/>
                  <a:gd name="T10" fmla="*/ 21 w 37"/>
                  <a:gd name="T11" fmla="*/ 37 h 45"/>
                  <a:gd name="T12" fmla="*/ 26 w 37"/>
                  <a:gd name="T13" fmla="*/ 26 h 45"/>
                  <a:gd name="T14" fmla="*/ 31 w 37"/>
                  <a:gd name="T15" fmla="*/ 12 h 45"/>
                  <a:gd name="T16" fmla="*/ 37 w 37"/>
                  <a:gd name="T17" fmla="*/ 0 h 45"/>
                  <a:gd name="T18" fmla="*/ 19 w 37"/>
                  <a:gd name="T19" fmla="*/ 1 h 45"/>
                  <a:gd name="T20" fmla="*/ 14 w 37"/>
                  <a:gd name="T21" fmla="*/ 11 h 45"/>
                  <a:gd name="T22" fmla="*/ 10 w 37"/>
                  <a:gd name="T23" fmla="*/ 24 h 45"/>
                  <a:gd name="T24" fmla="*/ 4 w 37"/>
                  <a:gd name="T25" fmla="*/ 35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6" y="45"/>
                    </a:lnTo>
                    <a:lnTo>
                      <a:pt x="11" y="45"/>
                    </a:lnTo>
                    <a:lnTo>
                      <a:pt x="14" y="45"/>
                    </a:lnTo>
                    <a:lnTo>
                      <a:pt x="18" y="43"/>
                    </a:lnTo>
                    <a:lnTo>
                      <a:pt x="21" y="37"/>
                    </a:lnTo>
                    <a:lnTo>
                      <a:pt x="26" y="26"/>
                    </a:lnTo>
                    <a:lnTo>
                      <a:pt x="31" y="12"/>
                    </a:lnTo>
                    <a:lnTo>
                      <a:pt x="37" y="0"/>
                    </a:lnTo>
                    <a:lnTo>
                      <a:pt x="19" y="1"/>
                    </a:lnTo>
                    <a:lnTo>
                      <a:pt x="14" y="11"/>
                    </a:lnTo>
                    <a:lnTo>
                      <a:pt x="10" y="24"/>
                    </a:lnTo>
                    <a:lnTo>
                      <a:pt x="4" y="35"/>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53" name="Freeform 81"/>
              <p:cNvSpPr>
                <a:spLocks/>
              </p:cNvSpPr>
              <p:nvPr/>
            </p:nvSpPr>
            <p:spPr bwMode="auto">
              <a:xfrm>
                <a:off x="5105" y="1543"/>
                <a:ext cx="357" cy="188"/>
              </a:xfrm>
              <a:custGeom>
                <a:avLst/>
                <a:gdLst>
                  <a:gd name="T0" fmla="*/ 117 w 714"/>
                  <a:gd name="T1" fmla="*/ 325 h 377"/>
                  <a:gd name="T2" fmla="*/ 19 w 714"/>
                  <a:gd name="T3" fmla="*/ 0 h 377"/>
                  <a:gd name="T4" fmla="*/ 13 w 714"/>
                  <a:gd name="T5" fmla="*/ 10 h 377"/>
                  <a:gd name="T6" fmla="*/ 8 w 714"/>
                  <a:gd name="T7" fmla="*/ 20 h 377"/>
                  <a:gd name="T8" fmla="*/ 4 w 714"/>
                  <a:gd name="T9" fmla="*/ 30 h 377"/>
                  <a:gd name="T10" fmla="*/ 0 w 714"/>
                  <a:gd name="T11" fmla="*/ 35 h 377"/>
                  <a:gd name="T12" fmla="*/ 5 w 714"/>
                  <a:gd name="T13" fmla="*/ 53 h 377"/>
                  <a:gd name="T14" fmla="*/ 16 w 714"/>
                  <a:gd name="T15" fmla="*/ 91 h 377"/>
                  <a:gd name="T16" fmla="*/ 33 w 714"/>
                  <a:gd name="T17" fmla="*/ 143 h 377"/>
                  <a:gd name="T18" fmla="*/ 51 w 714"/>
                  <a:gd name="T19" fmla="*/ 203 h 377"/>
                  <a:gd name="T20" fmla="*/ 68 w 714"/>
                  <a:gd name="T21" fmla="*/ 263 h 377"/>
                  <a:gd name="T22" fmla="*/ 84 w 714"/>
                  <a:gd name="T23" fmla="*/ 316 h 377"/>
                  <a:gd name="T24" fmla="*/ 97 w 714"/>
                  <a:gd name="T25" fmla="*/ 356 h 377"/>
                  <a:gd name="T26" fmla="*/ 103 w 714"/>
                  <a:gd name="T27" fmla="*/ 377 h 377"/>
                  <a:gd name="T28" fmla="*/ 113 w 714"/>
                  <a:gd name="T29" fmla="*/ 377 h 377"/>
                  <a:gd name="T30" fmla="*/ 134 w 714"/>
                  <a:gd name="T31" fmla="*/ 374 h 377"/>
                  <a:gd name="T32" fmla="*/ 165 w 714"/>
                  <a:gd name="T33" fmla="*/ 373 h 377"/>
                  <a:gd name="T34" fmla="*/ 203 w 714"/>
                  <a:gd name="T35" fmla="*/ 371 h 377"/>
                  <a:gd name="T36" fmla="*/ 247 w 714"/>
                  <a:gd name="T37" fmla="*/ 369 h 377"/>
                  <a:gd name="T38" fmla="*/ 295 w 714"/>
                  <a:gd name="T39" fmla="*/ 365 h 377"/>
                  <a:gd name="T40" fmla="*/ 347 w 714"/>
                  <a:gd name="T41" fmla="*/ 363 h 377"/>
                  <a:gd name="T42" fmla="*/ 400 w 714"/>
                  <a:gd name="T43" fmla="*/ 359 h 377"/>
                  <a:gd name="T44" fmla="*/ 453 w 714"/>
                  <a:gd name="T45" fmla="*/ 356 h 377"/>
                  <a:gd name="T46" fmla="*/ 505 w 714"/>
                  <a:gd name="T47" fmla="*/ 354 h 377"/>
                  <a:gd name="T48" fmla="*/ 553 w 714"/>
                  <a:gd name="T49" fmla="*/ 350 h 377"/>
                  <a:gd name="T50" fmla="*/ 597 w 714"/>
                  <a:gd name="T51" fmla="*/ 348 h 377"/>
                  <a:gd name="T52" fmla="*/ 635 w 714"/>
                  <a:gd name="T53" fmla="*/ 346 h 377"/>
                  <a:gd name="T54" fmla="*/ 663 w 714"/>
                  <a:gd name="T55" fmla="*/ 344 h 377"/>
                  <a:gd name="T56" fmla="*/ 684 w 714"/>
                  <a:gd name="T57" fmla="*/ 342 h 377"/>
                  <a:gd name="T58" fmla="*/ 693 w 714"/>
                  <a:gd name="T59" fmla="*/ 342 h 377"/>
                  <a:gd name="T60" fmla="*/ 697 w 714"/>
                  <a:gd name="T61" fmla="*/ 334 h 377"/>
                  <a:gd name="T62" fmla="*/ 703 w 714"/>
                  <a:gd name="T63" fmla="*/ 324 h 377"/>
                  <a:gd name="T64" fmla="*/ 708 w 714"/>
                  <a:gd name="T65" fmla="*/ 311 h 377"/>
                  <a:gd name="T66" fmla="*/ 714 w 714"/>
                  <a:gd name="T67" fmla="*/ 299 h 377"/>
                  <a:gd name="T68" fmla="*/ 128 w 714"/>
                  <a:gd name="T69" fmla="*/ 334 h 377"/>
                  <a:gd name="T70" fmla="*/ 124 w 714"/>
                  <a:gd name="T71" fmla="*/ 333 h 377"/>
                  <a:gd name="T72" fmla="*/ 121 w 714"/>
                  <a:gd name="T73" fmla="*/ 332 h 377"/>
                  <a:gd name="T74" fmla="*/ 118 w 714"/>
                  <a:gd name="T75" fmla="*/ 328 h 377"/>
                  <a:gd name="T76" fmla="*/ 117 w 714"/>
                  <a:gd name="T77" fmla="*/ 32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4" h="377">
                    <a:moveTo>
                      <a:pt x="117" y="325"/>
                    </a:moveTo>
                    <a:lnTo>
                      <a:pt x="19" y="0"/>
                    </a:lnTo>
                    <a:lnTo>
                      <a:pt x="13" y="10"/>
                    </a:lnTo>
                    <a:lnTo>
                      <a:pt x="8" y="20"/>
                    </a:lnTo>
                    <a:lnTo>
                      <a:pt x="4" y="30"/>
                    </a:lnTo>
                    <a:lnTo>
                      <a:pt x="0" y="35"/>
                    </a:lnTo>
                    <a:lnTo>
                      <a:pt x="5" y="53"/>
                    </a:lnTo>
                    <a:lnTo>
                      <a:pt x="16" y="91"/>
                    </a:lnTo>
                    <a:lnTo>
                      <a:pt x="33" y="143"/>
                    </a:lnTo>
                    <a:lnTo>
                      <a:pt x="51" y="203"/>
                    </a:lnTo>
                    <a:lnTo>
                      <a:pt x="68" y="263"/>
                    </a:lnTo>
                    <a:lnTo>
                      <a:pt x="84" y="316"/>
                    </a:lnTo>
                    <a:lnTo>
                      <a:pt x="97" y="356"/>
                    </a:lnTo>
                    <a:lnTo>
                      <a:pt x="103" y="377"/>
                    </a:lnTo>
                    <a:lnTo>
                      <a:pt x="113" y="377"/>
                    </a:lnTo>
                    <a:lnTo>
                      <a:pt x="134" y="374"/>
                    </a:lnTo>
                    <a:lnTo>
                      <a:pt x="165" y="373"/>
                    </a:lnTo>
                    <a:lnTo>
                      <a:pt x="203" y="371"/>
                    </a:lnTo>
                    <a:lnTo>
                      <a:pt x="247" y="369"/>
                    </a:lnTo>
                    <a:lnTo>
                      <a:pt x="295" y="365"/>
                    </a:lnTo>
                    <a:lnTo>
                      <a:pt x="347" y="363"/>
                    </a:lnTo>
                    <a:lnTo>
                      <a:pt x="400" y="359"/>
                    </a:lnTo>
                    <a:lnTo>
                      <a:pt x="453" y="356"/>
                    </a:lnTo>
                    <a:lnTo>
                      <a:pt x="505" y="354"/>
                    </a:lnTo>
                    <a:lnTo>
                      <a:pt x="553" y="350"/>
                    </a:lnTo>
                    <a:lnTo>
                      <a:pt x="597" y="348"/>
                    </a:lnTo>
                    <a:lnTo>
                      <a:pt x="635" y="346"/>
                    </a:lnTo>
                    <a:lnTo>
                      <a:pt x="663" y="344"/>
                    </a:lnTo>
                    <a:lnTo>
                      <a:pt x="684" y="342"/>
                    </a:lnTo>
                    <a:lnTo>
                      <a:pt x="693" y="342"/>
                    </a:lnTo>
                    <a:lnTo>
                      <a:pt x="697" y="334"/>
                    </a:lnTo>
                    <a:lnTo>
                      <a:pt x="703" y="324"/>
                    </a:lnTo>
                    <a:lnTo>
                      <a:pt x="708" y="311"/>
                    </a:lnTo>
                    <a:lnTo>
                      <a:pt x="714" y="299"/>
                    </a:lnTo>
                    <a:lnTo>
                      <a:pt x="128" y="334"/>
                    </a:lnTo>
                    <a:lnTo>
                      <a:pt x="124" y="333"/>
                    </a:lnTo>
                    <a:lnTo>
                      <a:pt x="121" y="332"/>
                    </a:lnTo>
                    <a:lnTo>
                      <a:pt x="118" y="328"/>
                    </a:lnTo>
                    <a:lnTo>
                      <a:pt x="117" y="325"/>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54" name="Freeform 82"/>
              <p:cNvSpPr>
                <a:spLocks/>
              </p:cNvSpPr>
              <p:nvPr/>
            </p:nvSpPr>
            <p:spPr bwMode="auto">
              <a:xfrm>
                <a:off x="5177" y="1745"/>
                <a:ext cx="18" cy="22"/>
              </a:xfrm>
              <a:custGeom>
                <a:avLst/>
                <a:gdLst>
                  <a:gd name="T0" fmla="*/ 0 w 37"/>
                  <a:gd name="T1" fmla="*/ 44 h 44"/>
                  <a:gd name="T2" fmla="*/ 6 w 37"/>
                  <a:gd name="T3" fmla="*/ 44 h 44"/>
                  <a:gd name="T4" fmla="*/ 11 w 37"/>
                  <a:gd name="T5" fmla="*/ 43 h 44"/>
                  <a:gd name="T6" fmla="*/ 15 w 37"/>
                  <a:gd name="T7" fmla="*/ 43 h 44"/>
                  <a:gd name="T8" fmla="*/ 19 w 37"/>
                  <a:gd name="T9" fmla="*/ 43 h 44"/>
                  <a:gd name="T10" fmla="*/ 22 w 37"/>
                  <a:gd name="T11" fmla="*/ 37 h 44"/>
                  <a:gd name="T12" fmla="*/ 27 w 37"/>
                  <a:gd name="T13" fmla="*/ 27 h 44"/>
                  <a:gd name="T14" fmla="*/ 31 w 37"/>
                  <a:gd name="T15" fmla="*/ 14 h 44"/>
                  <a:gd name="T16" fmla="*/ 37 w 37"/>
                  <a:gd name="T17" fmla="*/ 0 h 44"/>
                  <a:gd name="T18" fmla="*/ 19 w 37"/>
                  <a:gd name="T19" fmla="*/ 1 h 44"/>
                  <a:gd name="T20" fmla="*/ 14 w 37"/>
                  <a:gd name="T21" fmla="*/ 13 h 44"/>
                  <a:gd name="T22" fmla="*/ 9 w 37"/>
                  <a:gd name="T23" fmla="*/ 25 h 44"/>
                  <a:gd name="T24" fmla="*/ 4 w 37"/>
                  <a:gd name="T25" fmla="*/ 35 h 44"/>
                  <a:gd name="T26" fmla="*/ 0 w 37"/>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4">
                    <a:moveTo>
                      <a:pt x="0" y="44"/>
                    </a:moveTo>
                    <a:lnTo>
                      <a:pt x="6" y="44"/>
                    </a:lnTo>
                    <a:lnTo>
                      <a:pt x="11" y="43"/>
                    </a:lnTo>
                    <a:lnTo>
                      <a:pt x="15" y="43"/>
                    </a:lnTo>
                    <a:lnTo>
                      <a:pt x="19" y="43"/>
                    </a:lnTo>
                    <a:lnTo>
                      <a:pt x="22" y="37"/>
                    </a:lnTo>
                    <a:lnTo>
                      <a:pt x="27" y="27"/>
                    </a:lnTo>
                    <a:lnTo>
                      <a:pt x="31" y="14"/>
                    </a:lnTo>
                    <a:lnTo>
                      <a:pt x="37" y="0"/>
                    </a:lnTo>
                    <a:lnTo>
                      <a:pt x="19" y="1"/>
                    </a:lnTo>
                    <a:lnTo>
                      <a:pt x="14" y="13"/>
                    </a:lnTo>
                    <a:lnTo>
                      <a:pt x="9" y="25"/>
                    </a:lnTo>
                    <a:lnTo>
                      <a:pt x="4" y="35"/>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55" name="Freeform 83"/>
              <p:cNvSpPr>
                <a:spLocks/>
              </p:cNvSpPr>
              <p:nvPr/>
            </p:nvSpPr>
            <p:spPr bwMode="auto">
              <a:xfrm>
                <a:off x="5376" y="1734"/>
                <a:ext cx="19" cy="22"/>
              </a:xfrm>
              <a:custGeom>
                <a:avLst/>
                <a:gdLst>
                  <a:gd name="T0" fmla="*/ 0 w 37"/>
                  <a:gd name="T1" fmla="*/ 45 h 45"/>
                  <a:gd name="T2" fmla="*/ 5 w 37"/>
                  <a:gd name="T3" fmla="*/ 45 h 45"/>
                  <a:gd name="T4" fmla="*/ 10 w 37"/>
                  <a:gd name="T5" fmla="*/ 44 h 45"/>
                  <a:gd name="T6" fmla="*/ 15 w 37"/>
                  <a:gd name="T7" fmla="*/ 44 h 45"/>
                  <a:gd name="T8" fmla="*/ 18 w 37"/>
                  <a:gd name="T9" fmla="*/ 44 h 45"/>
                  <a:gd name="T10" fmla="*/ 22 w 37"/>
                  <a:gd name="T11" fmla="*/ 37 h 45"/>
                  <a:gd name="T12" fmla="*/ 26 w 37"/>
                  <a:gd name="T13" fmla="*/ 27 h 45"/>
                  <a:gd name="T14" fmla="*/ 31 w 37"/>
                  <a:gd name="T15" fmla="*/ 14 h 45"/>
                  <a:gd name="T16" fmla="*/ 37 w 37"/>
                  <a:gd name="T17" fmla="*/ 0 h 45"/>
                  <a:gd name="T18" fmla="*/ 19 w 37"/>
                  <a:gd name="T19" fmla="*/ 1 h 45"/>
                  <a:gd name="T20" fmla="*/ 15 w 37"/>
                  <a:gd name="T21" fmla="*/ 13 h 45"/>
                  <a:gd name="T22" fmla="*/ 9 w 37"/>
                  <a:gd name="T23" fmla="*/ 24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5" y="45"/>
                    </a:lnTo>
                    <a:lnTo>
                      <a:pt x="10" y="44"/>
                    </a:lnTo>
                    <a:lnTo>
                      <a:pt x="15" y="44"/>
                    </a:lnTo>
                    <a:lnTo>
                      <a:pt x="18" y="44"/>
                    </a:lnTo>
                    <a:lnTo>
                      <a:pt x="22" y="37"/>
                    </a:lnTo>
                    <a:lnTo>
                      <a:pt x="26" y="27"/>
                    </a:lnTo>
                    <a:lnTo>
                      <a:pt x="31" y="14"/>
                    </a:lnTo>
                    <a:lnTo>
                      <a:pt x="37" y="0"/>
                    </a:lnTo>
                    <a:lnTo>
                      <a:pt x="19" y="1"/>
                    </a:lnTo>
                    <a:lnTo>
                      <a:pt x="15" y="13"/>
                    </a:lnTo>
                    <a:lnTo>
                      <a:pt x="9" y="24"/>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56" name="Freeform 84"/>
              <p:cNvSpPr>
                <a:spLocks/>
              </p:cNvSpPr>
              <p:nvPr/>
            </p:nvSpPr>
            <p:spPr bwMode="auto">
              <a:xfrm>
                <a:off x="5257" y="1741"/>
                <a:ext cx="18" cy="21"/>
              </a:xfrm>
              <a:custGeom>
                <a:avLst/>
                <a:gdLst>
                  <a:gd name="T0" fmla="*/ 0 w 37"/>
                  <a:gd name="T1" fmla="*/ 44 h 44"/>
                  <a:gd name="T2" fmla="*/ 6 w 37"/>
                  <a:gd name="T3" fmla="*/ 44 h 44"/>
                  <a:gd name="T4" fmla="*/ 11 w 37"/>
                  <a:gd name="T5" fmla="*/ 44 h 44"/>
                  <a:gd name="T6" fmla="*/ 15 w 37"/>
                  <a:gd name="T7" fmla="*/ 44 h 44"/>
                  <a:gd name="T8" fmla="*/ 19 w 37"/>
                  <a:gd name="T9" fmla="*/ 44 h 44"/>
                  <a:gd name="T10" fmla="*/ 22 w 37"/>
                  <a:gd name="T11" fmla="*/ 37 h 44"/>
                  <a:gd name="T12" fmla="*/ 27 w 37"/>
                  <a:gd name="T13" fmla="*/ 27 h 44"/>
                  <a:gd name="T14" fmla="*/ 31 w 37"/>
                  <a:gd name="T15" fmla="*/ 14 h 44"/>
                  <a:gd name="T16" fmla="*/ 37 w 37"/>
                  <a:gd name="T17" fmla="*/ 0 h 44"/>
                  <a:gd name="T18" fmla="*/ 19 w 37"/>
                  <a:gd name="T19" fmla="*/ 1 h 44"/>
                  <a:gd name="T20" fmla="*/ 14 w 37"/>
                  <a:gd name="T21" fmla="*/ 13 h 44"/>
                  <a:gd name="T22" fmla="*/ 9 w 37"/>
                  <a:gd name="T23" fmla="*/ 24 h 44"/>
                  <a:gd name="T24" fmla="*/ 4 w 37"/>
                  <a:gd name="T25" fmla="*/ 35 h 44"/>
                  <a:gd name="T26" fmla="*/ 0 w 37"/>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4">
                    <a:moveTo>
                      <a:pt x="0" y="44"/>
                    </a:moveTo>
                    <a:lnTo>
                      <a:pt x="6" y="44"/>
                    </a:lnTo>
                    <a:lnTo>
                      <a:pt x="11" y="44"/>
                    </a:lnTo>
                    <a:lnTo>
                      <a:pt x="15" y="44"/>
                    </a:lnTo>
                    <a:lnTo>
                      <a:pt x="19" y="44"/>
                    </a:lnTo>
                    <a:lnTo>
                      <a:pt x="22" y="37"/>
                    </a:lnTo>
                    <a:lnTo>
                      <a:pt x="27" y="27"/>
                    </a:lnTo>
                    <a:lnTo>
                      <a:pt x="31" y="14"/>
                    </a:lnTo>
                    <a:lnTo>
                      <a:pt x="37" y="0"/>
                    </a:lnTo>
                    <a:lnTo>
                      <a:pt x="19" y="1"/>
                    </a:lnTo>
                    <a:lnTo>
                      <a:pt x="14" y="13"/>
                    </a:lnTo>
                    <a:lnTo>
                      <a:pt x="9" y="24"/>
                    </a:lnTo>
                    <a:lnTo>
                      <a:pt x="4" y="35"/>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57" name="Freeform 85"/>
              <p:cNvSpPr>
                <a:spLocks/>
              </p:cNvSpPr>
              <p:nvPr/>
            </p:nvSpPr>
            <p:spPr bwMode="auto">
              <a:xfrm>
                <a:off x="5217" y="1743"/>
                <a:ext cx="18" cy="22"/>
              </a:xfrm>
              <a:custGeom>
                <a:avLst/>
                <a:gdLst>
                  <a:gd name="T0" fmla="*/ 0 w 36"/>
                  <a:gd name="T1" fmla="*/ 44 h 44"/>
                  <a:gd name="T2" fmla="*/ 6 w 36"/>
                  <a:gd name="T3" fmla="*/ 44 h 44"/>
                  <a:gd name="T4" fmla="*/ 10 w 36"/>
                  <a:gd name="T5" fmla="*/ 44 h 44"/>
                  <a:gd name="T6" fmla="*/ 14 w 36"/>
                  <a:gd name="T7" fmla="*/ 44 h 44"/>
                  <a:gd name="T8" fmla="*/ 17 w 36"/>
                  <a:gd name="T9" fmla="*/ 42 h 44"/>
                  <a:gd name="T10" fmla="*/ 21 w 36"/>
                  <a:gd name="T11" fmla="*/ 37 h 44"/>
                  <a:gd name="T12" fmla="*/ 25 w 36"/>
                  <a:gd name="T13" fmla="*/ 26 h 44"/>
                  <a:gd name="T14" fmla="*/ 30 w 36"/>
                  <a:gd name="T15" fmla="*/ 14 h 44"/>
                  <a:gd name="T16" fmla="*/ 36 w 36"/>
                  <a:gd name="T17" fmla="*/ 0 h 44"/>
                  <a:gd name="T18" fmla="*/ 18 w 36"/>
                  <a:gd name="T19" fmla="*/ 1 h 44"/>
                  <a:gd name="T20" fmla="*/ 14 w 36"/>
                  <a:gd name="T21" fmla="*/ 12 h 44"/>
                  <a:gd name="T22" fmla="*/ 8 w 36"/>
                  <a:gd name="T23" fmla="*/ 24 h 44"/>
                  <a:gd name="T24" fmla="*/ 3 w 36"/>
                  <a:gd name="T25" fmla="*/ 34 h 44"/>
                  <a:gd name="T26" fmla="*/ 0 w 36"/>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0" y="44"/>
                    </a:moveTo>
                    <a:lnTo>
                      <a:pt x="6" y="44"/>
                    </a:lnTo>
                    <a:lnTo>
                      <a:pt x="10" y="44"/>
                    </a:lnTo>
                    <a:lnTo>
                      <a:pt x="14" y="44"/>
                    </a:lnTo>
                    <a:lnTo>
                      <a:pt x="17" y="42"/>
                    </a:lnTo>
                    <a:lnTo>
                      <a:pt x="21" y="37"/>
                    </a:lnTo>
                    <a:lnTo>
                      <a:pt x="25" y="26"/>
                    </a:lnTo>
                    <a:lnTo>
                      <a:pt x="30" y="14"/>
                    </a:lnTo>
                    <a:lnTo>
                      <a:pt x="36" y="0"/>
                    </a:lnTo>
                    <a:lnTo>
                      <a:pt x="18" y="1"/>
                    </a:lnTo>
                    <a:lnTo>
                      <a:pt x="14" y="12"/>
                    </a:lnTo>
                    <a:lnTo>
                      <a:pt x="8" y="24"/>
                    </a:lnTo>
                    <a:lnTo>
                      <a:pt x="3" y="34"/>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58" name="Freeform 86"/>
              <p:cNvSpPr>
                <a:spLocks/>
              </p:cNvSpPr>
              <p:nvPr/>
            </p:nvSpPr>
            <p:spPr bwMode="auto">
              <a:xfrm>
                <a:off x="5296" y="1738"/>
                <a:ext cx="19" cy="23"/>
              </a:xfrm>
              <a:custGeom>
                <a:avLst/>
                <a:gdLst>
                  <a:gd name="T0" fmla="*/ 0 w 37"/>
                  <a:gd name="T1" fmla="*/ 45 h 45"/>
                  <a:gd name="T2" fmla="*/ 5 w 37"/>
                  <a:gd name="T3" fmla="*/ 44 h 45"/>
                  <a:gd name="T4" fmla="*/ 11 w 37"/>
                  <a:gd name="T5" fmla="*/ 44 h 45"/>
                  <a:gd name="T6" fmla="*/ 15 w 37"/>
                  <a:gd name="T7" fmla="*/ 44 h 45"/>
                  <a:gd name="T8" fmla="*/ 18 w 37"/>
                  <a:gd name="T9" fmla="*/ 44 h 45"/>
                  <a:gd name="T10" fmla="*/ 22 w 37"/>
                  <a:gd name="T11" fmla="*/ 37 h 45"/>
                  <a:gd name="T12" fmla="*/ 26 w 37"/>
                  <a:gd name="T13" fmla="*/ 27 h 45"/>
                  <a:gd name="T14" fmla="*/ 31 w 37"/>
                  <a:gd name="T15" fmla="*/ 14 h 45"/>
                  <a:gd name="T16" fmla="*/ 37 w 37"/>
                  <a:gd name="T17" fmla="*/ 0 h 45"/>
                  <a:gd name="T18" fmla="*/ 19 w 37"/>
                  <a:gd name="T19" fmla="*/ 2 h 45"/>
                  <a:gd name="T20" fmla="*/ 15 w 37"/>
                  <a:gd name="T21" fmla="*/ 13 h 45"/>
                  <a:gd name="T22" fmla="*/ 9 w 37"/>
                  <a:gd name="T23" fmla="*/ 25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5" y="44"/>
                    </a:lnTo>
                    <a:lnTo>
                      <a:pt x="11" y="44"/>
                    </a:lnTo>
                    <a:lnTo>
                      <a:pt x="15" y="44"/>
                    </a:lnTo>
                    <a:lnTo>
                      <a:pt x="18" y="44"/>
                    </a:lnTo>
                    <a:lnTo>
                      <a:pt x="22" y="37"/>
                    </a:lnTo>
                    <a:lnTo>
                      <a:pt x="26" y="27"/>
                    </a:lnTo>
                    <a:lnTo>
                      <a:pt x="31" y="14"/>
                    </a:lnTo>
                    <a:lnTo>
                      <a:pt x="37" y="0"/>
                    </a:lnTo>
                    <a:lnTo>
                      <a:pt x="19" y="2"/>
                    </a:lnTo>
                    <a:lnTo>
                      <a:pt x="15" y="13"/>
                    </a:lnTo>
                    <a:lnTo>
                      <a:pt x="9" y="25"/>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59" name="Freeform 87"/>
              <p:cNvSpPr>
                <a:spLocks/>
              </p:cNvSpPr>
              <p:nvPr/>
            </p:nvSpPr>
            <p:spPr bwMode="auto">
              <a:xfrm>
                <a:off x="5337" y="1736"/>
                <a:ext cx="18" cy="22"/>
              </a:xfrm>
              <a:custGeom>
                <a:avLst/>
                <a:gdLst>
                  <a:gd name="T0" fmla="*/ 0 w 37"/>
                  <a:gd name="T1" fmla="*/ 45 h 45"/>
                  <a:gd name="T2" fmla="*/ 6 w 37"/>
                  <a:gd name="T3" fmla="*/ 44 h 45"/>
                  <a:gd name="T4" fmla="*/ 11 w 37"/>
                  <a:gd name="T5" fmla="*/ 44 h 45"/>
                  <a:gd name="T6" fmla="*/ 14 w 37"/>
                  <a:gd name="T7" fmla="*/ 44 h 45"/>
                  <a:gd name="T8" fmla="*/ 18 w 37"/>
                  <a:gd name="T9" fmla="*/ 44 h 45"/>
                  <a:gd name="T10" fmla="*/ 21 w 37"/>
                  <a:gd name="T11" fmla="*/ 37 h 45"/>
                  <a:gd name="T12" fmla="*/ 26 w 37"/>
                  <a:gd name="T13" fmla="*/ 26 h 45"/>
                  <a:gd name="T14" fmla="*/ 31 w 37"/>
                  <a:gd name="T15" fmla="*/ 14 h 45"/>
                  <a:gd name="T16" fmla="*/ 37 w 37"/>
                  <a:gd name="T17" fmla="*/ 0 h 45"/>
                  <a:gd name="T18" fmla="*/ 19 w 37"/>
                  <a:gd name="T19" fmla="*/ 1 h 45"/>
                  <a:gd name="T20" fmla="*/ 14 w 37"/>
                  <a:gd name="T21" fmla="*/ 13 h 45"/>
                  <a:gd name="T22" fmla="*/ 9 w 37"/>
                  <a:gd name="T23" fmla="*/ 24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6" y="44"/>
                    </a:lnTo>
                    <a:lnTo>
                      <a:pt x="11" y="44"/>
                    </a:lnTo>
                    <a:lnTo>
                      <a:pt x="14" y="44"/>
                    </a:lnTo>
                    <a:lnTo>
                      <a:pt x="18" y="44"/>
                    </a:lnTo>
                    <a:lnTo>
                      <a:pt x="21" y="37"/>
                    </a:lnTo>
                    <a:lnTo>
                      <a:pt x="26" y="26"/>
                    </a:lnTo>
                    <a:lnTo>
                      <a:pt x="31" y="14"/>
                    </a:lnTo>
                    <a:lnTo>
                      <a:pt x="37" y="0"/>
                    </a:lnTo>
                    <a:lnTo>
                      <a:pt x="19" y="1"/>
                    </a:lnTo>
                    <a:lnTo>
                      <a:pt x="14" y="13"/>
                    </a:lnTo>
                    <a:lnTo>
                      <a:pt x="9" y="24"/>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0" name="Freeform 88"/>
              <p:cNvSpPr>
                <a:spLocks/>
              </p:cNvSpPr>
              <p:nvPr/>
            </p:nvSpPr>
            <p:spPr bwMode="auto">
              <a:xfrm>
                <a:off x="5280" y="1407"/>
                <a:ext cx="218" cy="222"/>
              </a:xfrm>
              <a:custGeom>
                <a:avLst/>
                <a:gdLst>
                  <a:gd name="T0" fmla="*/ 0 w 437"/>
                  <a:gd name="T1" fmla="*/ 197 h 444"/>
                  <a:gd name="T2" fmla="*/ 71 w 437"/>
                  <a:gd name="T3" fmla="*/ 192 h 444"/>
                  <a:gd name="T4" fmla="*/ 71 w 437"/>
                  <a:gd name="T5" fmla="*/ 80 h 444"/>
                  <a:gd name="T6" fmla="*/ 72 w 437"/>
                  <a:gd name="T7" fmla="*/ 77 h 444"/>
                  <a:gd name="T8" fmla="*/ 73 w 437"/>
                  <a:gd name="T9" fmla="*/ 75 h 444"/>
                  <a:gd name="T10" fmla="*/ 75 w 437"/>
                  <a:gd name="T11" fmla="*/ 74 h 444"/>
                  <a:gd name="T12" fmla="*/ 79 w 437"/>
                  <a:gd name="T13" fmla="*/ 72 h 444"/>
                  <a:gd name="T14" fmla="*/ 358 w 437"/>
                  <a:gd name="T15" fmla="*/ 72 h 444"/>
                  <a:gd name="T16" fmla="*/ 362 w 437"/>
                  <a:gd name="T17" fmla="*/ 74 h 444"/>
                  <a:gd name="T18" fmla="*/ 364 w 437"/>
                  <a:gd name="T19" fmla="*/ 75 h 444"/>
                  <a:gd name="T20" fmla="*/ 365 w 437"/>
                  <a:gd name="T21" fmla="*/ 77 h 444"/>
                  <a:gd name="T22" fmla="*/ 366 w 437"/>
                  <a:gd name="T23" fmla="*/ 80 h 444"/>
                  <a:gd name="T24" fmla="*/ 366 w 437"/>
                  <a:gd name="T25" fmla="*/ 361 h 444"/>
                  <a:gd name="T26" fmla="*/ 365 w 437"/>
                  <a:gd name="T27" fmla="*/ 364 h 444"/>
                  <a:gd name="T28" fmla="*/ 364 w 437"/>
                  <a:gd name="T29" fmla="*/ 366 h 444"/>
                  <a:gd name="T30" fmla="*/ 362 w 437"/>
                  <a:gd name="T31" fmla="*/ 368 h 444"/>
                  <a:gd name="T32" fmla="*/ 358 w 437"/>
                  <a:gd name="T33" fmla="*/ 369 h 444"/>
                  <a:gd name="T34" fmla="*/ 349 w 437"/>
                  <a:gd name="T35" fmla="*/ 369 h 444"/>
                  <a:gd name="T36" fmla="*/ 372 w 437"/>
                  <a:gd name="T37" fmla="*/ 444 h 444"/>
                  <a:gd name="T38" fmla="*/ 372 w 437"/>
                  <a:gd name="T39" fmla="*/ 437 h 444"/>
                  <a:gd name="T40" fmla="*/ 374 w 437"/>
                  <a:gd name="T41" fmla="*/ 437 h 444"/>
                  <a:gd name="T42" fmla="*/ 379 w 437"/>
                  <a:gd name="T43" fmla="*/ 437 h 444"/>
                  <a:gd name="T44" fmla="*/ 387 w 437"/>
                  <a:gd name="T45" fmla="*/ 437 h 444"/>
                  <a:gd name="T46" fmla="*/ 396 w 437"/>
                  <a:gd name="T47" fmla="*/ 437 h 444"/>
                  <a:gd name="T48" fmla="*/ 407 w 437"/>
                  <a:gd name="T49" fmla="*/ 437 h 444"/>
                  <a:gd name="T50" fmla="*/ 418 w 437"/>
                  <a:gd name="T51" fmla="*/ 437 h 444"/>
                  <a:gd name="T52" fmla="*/ 427 w 437"/>
                  <a:gd name="T53" fmla="*/ 437 h 444"/>
                  <a:gd name="T54" fmla="*/ 437 w 437"/>
                  <a:gd name="T55" fmla="*/ 437 h 444"/>
                  <a:gd name="T56" fmla="*/ 437 w 437"/>
                  <a:gd name="T57" fmla="*/ 361 h 444"/>
                  <a:gd name="T58" fmla="*/ 437 w 437"/>
                  <a:gd name="T59" fmla="*/ 218 h 444"/>
                  <a:gd name="T60" fmla="*/ 437 w 437"/>
                  <a:gd name="T61" fmla="*/ 76 h 444"/>
                  <a:gd name="T62" fmla="*/ 437 w 437"/>
                  <a:gd name="T63" fmla="*/ 0 h 444"/>
                  <a:gd name="T64" fmla="*/ 427 w 437"/>
                  <a:gd name="T65" fmla="*/ 0 h 444"/>
                  <a:gd name="T66" fmla="*/ 411 w 437"/>
                  <a:gd name="T67" fmla="*/ 0 h 444"/>
                  <a:gd name="T68" fmla="*/ 388 w 437"/>
                  <a:gd name="T69" fmla="*/ 0 h 444"/>
                  <a:gd name="T70" fmla="*/ 361 w 437"/>
                  <a:gd name="T71" fmla="*/ 0 h 444"/>
                  <a:gd name="T72" fmla="*/ 328 w 437"/>
                  <a:gd name="T73" fmla="*/ 0 h 444"/>
                  <a:gd name="T74" fmla="*/ 294 w 437"/>
                  <a:gd name="T75" fmla="*/ 0 h 444"/>
                  <a:gd name="T76" fmla="*/ 257 w 437"/>
                  <a:gd name="T77" fmla="*/ 0 h 444"/>
                  <a:gd name="T78" fmla="*/ 219 w 437"/>
                  <a:gd name="T79" fmla="*/ 0 h 444"/>
                  <a:gd name="T80" fmla="*/ 180 w 437"/>
                  <a:gd name="T81" fmla="*/ 0 h 444"/>
                  <a:gd name="T82" fmla="*/ 143 w 437"/>
                  <a:gd name="T83" fmla="*/ 0 h 444"/>
                  <a:gd name="T84" fmla="*/ 109 w 437"/>
                  <a:gd name="T85" fmla="*/ 0 h 444"/>
                  <a:gd name="T86" fmla="*/ 76 w 437"/>
                  <a:gd name="T87" fmla="*/ 0 h 444"/>
                  <a:gd name="T88" fmla="*/ 49 w 437"/>
                  <a:gd name="T89" fmla="*/ 0 h 444"/>
                  <a:gd name="T90" fmla="*/ 26 w 437"/>
                  <a:gd name="T91" fmla="*/ 0 h 444"/>
                  <a:gd name="T92" fmla="*/ 10 w 437"/>
                  <a:gd name="T93" fmla="*/ 0 h 444"/>
                  <a:gd name="T94" fmla="*/ 0 w 437"/>
                  <a:gd name="T95" fmla="*/ 0 h 444"/>
                  <a:gd name="T96" fmla="*/ 0 w 437"/>
                  <a:gd name="T97" fmla="*/ 36 h 444"/>
                  <a:gd name="T98" fmla="*/ 0 w 437"/>
                  <a:gd name="T99" fmla="*/ 94 h 444"/>
                  <a:gd name="T100" fmla="*/ 0 w 437"/>
                  <a:gd name="T101" fmla="*/ 154 h 444"/>
                  <a:gd name="T102" fmla="*/ 0 w 437"/>
                  <a:gd name="T103" fmla="*/ 19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7" h="444">
                    <a:moveTo>
                      <a:pt x="0" y="197"/>
                    </a:moveTo>
                    <a:lnTo>
                      <a:pt x="71" y="192"/>
                    </a:lnTo>
                    <a:lnTo>
                      <a:pt x="71" y="80"/>
                    </a:lnTo>
                    <a:lnTo>
                      <a:pt x="72" y="77"/>
                    </a:lnTo>
                    <a:lnTo>
                      <a:pt x="73" y="75"/>
                    </a:lnTo>
                    <a:lnTo>
                      <a:pt x="75" y="74"/>
                    </a:lnTo>
                    <a:lnTo>
                      <a:pt x="79" y="72"/>
                    </a:lnTo>
                    <a:lnTo>
                      <a:pt x="358" y="72"/>
                    </a:lnTo>
                    <a:lnTo>
                      <a:pt x="362" y="74"/>
                    </a:lnTo>
                    <a:lnTo>
                      <a:pt x="364" y="75"/>
                    </a:lnTo>
                    <a:lnTo>
                      <a:pt x="365" y="77"/>
                    </a:lnTo>
                    <a:lnTo>
                      <a:pt x="366" y="80"/>
                    </a:lnTo>
                    <a:lnTo>
                      <a:pt x="366" y="361"/>
                    </a:lnTo>
                    <a:lnTo>
                      <a:pt x="365" y="364"/>
                    </a:lnTo>
                    <a:lnTo>
                      <a:pt x="364" y="366"/>
                    </a:lnTo>
                    <a:lnTo>
                      <a:pt x="362" y="368"/>
                    </a:lnTo>
                    <a:lnTo>
                      <a:pt x="358" y="369"/>
                    </a:lnTo>
                    <a:lnTo>
                      <a:pt x="349" y="369"/>
                    </a:lnTo>
                    <a:lnTo>
                      <a:pt x="372" y="444"/>
                    </a:lnTo>
                    <a:lnTo>
                      <a:pt x="372" y="437"/>
                    </a:lnTo>
                    <a:lnTo>
                      <a:pt x="374" y="437"/>
                    </a:lnTo>
                    <a:lnTo>
                      <a:pt x="379" y="437"/>
                    </a:lnTo>
                    <a:lnTo>
                      <a:pt x="387" y="437"/>
                    </a:lnTo>
                    <a:lnTo>
                      <a:pt x="396" y="437"/>
                    </a:lnTo>
                    <a:lnTo>
                      <a:pt x="407" y="437"/>
                    </a:lnTo>
                    <a:lnTo>
                      <a:pt x="418" y="437"/>
                    </a:lnTo>
                    <a:lnTo>
                      <a:pt x="427" y="437"/>
                    </a:lnTo>
                    <a:lnTo>
                      <a:pt x="437" y="437"/>
                    </a:lnTo>
                    <a:lnTo>
                      <a:pt x="437" y="361"/>
                    </a:lnTo>
                    <a:lnTo>
                      <a:pt x="437" y="218"/>
                    </a:lnTo>
                    <a:lnTo>
                      <a:pt x="437" y="76"/>
                    </a:lnTo>
                    <a:lnTo>
                      <a:pt x="437" y="0"/>
                    </a:lnTo>
                    <a:lnTo>
                      <a:pt x="427" y="0"/>
                    </a:lnTo>
                    <a:lnTo>
                      <a:pt x="411" y="0"/>
                    </a:lnTo>
                    <a:lnTo>
                      <a:pt x="388" y="0"/>
                    </a:lnTo>
                    <a:lnTo>
                      <a:pt x="361" y="0"/>
                    </a:lnTo>
                    <a:lnTo>
                      <a:pt x="328" y="0"/>
                    </a:lnTo>
                    <a:lnTo>
                      <a:pt x="294" y="0"/>
                    </a:lnTo>
                    <a:lnTo>
                      <a:pt x="257" y="0"/>
                    </a:lnTo>
                    <a:lnTo>
                      <a:pt x="219" y="0"/>
                    </a:lnTo>
                    <a:lnTo>
                      <a:pt x="180" y="0"/>
                    </a:lnTo>
                    <a:lnTo>
                      <a:pt x="143" y="0"/>
                    </a:lnTo>
                    <a:lnTo>
                      <a:pt x="109" y="0"/>
                    </a:lnTo>
                    <a:lnTo>
                      <a:pt x="76" y="0"/>
                    </a:lnTo>
                    <a:lnTo>
                      <a:pt x="49" y="0"/>
                    </a:lnTo>
                    <a:lnTo>
                      <a:pt x="26" y="0"/>
                    </a:lnTo>
                    <a:lnTo>
                      <a:pt x="10" y="0"/>
                    </a:lnTo>
                    <a:lnTo>
                      <a:pt x="0" y="0"/>
                    </a:lnTo>
                    <a:lnTo>
                      <a:pt x="0" y="36"/>
                    </a:lnTo>
                    <a:lnTo>
                      <a:pt x="0" y="94"/>
                    </a:lnTo>
                    <a:lnTo>
                      <a:pt x="0" y="154"/>
                    </a:lnTo>
                    <a:lnTo>
                      <a:pt x="0" y="197"/>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1" name="Freeform 89"/>
              <p:cNvSpPr>
                <a:spLocks noEditPoints="1"/>
              </p:cNvSpPr>
              <p:nvPr/>
            </p:nvSpPr>
            <p:spPr bwMode="auto">
              <a:xfrm>
                <a:off x="5123" y="1514"/>
                <a:ext cx="341" cy="183"/>
              </a:xfrm>
              <a:custGeom>
                <a:avLst/>
                <a:gdLst>
                  <a:gd name="T0" fmla="*/ 11 w 682"/>
                  <a:gd name="T1" fmla="*/ 68 h 367"/>
                  <a:gd name="T2" fmla="*/ 39 w 682"/>
                  <a:gd name="T3" fmla="*/ 167 h 367"/>
                  <a:gd name="T4" fmla="*/ 72 w 682"/>
                  <a:gd name="T5" fmla="*/ 274 h 367"/>
                  <a:gd name="T6" fmla="*/ 95 w 682"/>
                  <a:gd name="T7" fmla="*/ 352 h 367"/>
                  <a:gd name="T8" fmla="*/ 107 w 682"/>
                  <a:gd name="T9" fmla="*/ 367 h 367"/>
                  <a:gd name="T10" fmla="*/ 150 w 682"/>
                  <a:gd name="T11" fmla="*/ 364 h 367"/>
                  <a:gd name="T12" fmla="*/ 221 w 682"/>
                  <a:gd name="T13" fmla="*/ 360 h 367"/>
                  <a:gd name="T14" fmla="*/ 311 w 682"/>
                  <a:gd name="T15" fmla="*/ 355 h 367"/>
                  <a:gd name="T16" fmla="*/ 409 w 682"/>
                  <a:gd name="T17" fmla="*/ 349 h 367"/>
                  <a:gd name="T18" fmla="*/ 506 w 682"/>
                  <a:gd name="T19" fmla="*/ 344 h 367"/>
                  <a:gd name="T20" fmla="*/ 592 w 682"/>
                  <a:gd name="T21" fmla="*/ 339 h 367"/>
                  <a:gd name="T22" fmla="*/ 659 w 682"/>
                  <a:gd name="T23" fmla="*/ 334 h 367"/>
                  <a:gd name="T24" fmla="*/ 674 w 682"/>
                  <a:gd name="T25" fmla="*/ 304 h 367"/>
                  <a:gd name="T26" fmla="*/ 645 w 682"/>
                  <a:gd name="T27" fmla="*/ 210 h 367"/>
                  <a:gd name="T28" fmla="*/ 613 w 682"/>
                  <a:gd name="T29" fmla="*/ 100 h 367"/>
                  <a:gd name="T30" fmla="*/ 588 w 682"/>
                  <a:gd name="T31" fmla="*/ 19 h 367"/>
                  <a:gd name="T32" fmla="*/ 573 w 682"/>
                  <a:gd name="T33" fmla="*/ 0 h 367"/>
                  <a:gd name="T34" fmla="*/ 526 w 682"/>
                  <a:gd name="T35" fmla="*/ 4 h 367"/>
                  <a:gd name="T36" fmla="*/ 450 w 682"/>
                  <a:gd name="T37" fmla="*/ 8 h 367"/>
                  <a:gd name="T38" fmla="*/ 357 w 682"/>
                  <a:gd name="T39" fmla="*/ 14 h 367"/>
                  <a:gd name="T40" fmla="*/ 257 w 682"/>
                  <a:gd name="T41" fmla="*/ 20 h 367"/>
                  <a:gd name="T42" fmla="*/ 160 w 682"/>
                  <a:gd name="T43" fmla="*/ 25 h 367"/>
                  <a:gd name="T44" fmla="*/ 76 w 682"/>
                  <a:gd name="T45" fmla="*/ 30 h 367"/>
                  <a:gd name="T46" fmla="*/ 17 w 682"/>
                  <a:gd name="T47" fmla="*/ 33 h 367"/>
                  <a:gd name="T48" fmla="*/ 570 w 682"/>
                  <a:gd name="T49" fmla="*/ 281 h 367"/>
                  <a:gd name="T50" fmla="*/ 568 w 682"/>
                  <a:gd name="T51" fmla="*/ 282 h 367"/>
                  <a:gd name="T52" fmla="*/ 564 w 682"/>
                  <a:gd name="T53" fmla="*/ 285 h 367"/>
                  <a:gd name="T54" fmla="*/ 183 w 682"/>
                  <a:gd name="T55" fmla="*/ 307 h 367"/>
                  <a:gd name="T56" fmla="*/ 179 w 682"/>
                  <a:gd name="T57" fmla="*/ 303 h 367"/>
                  <a:gd name="T58" fmla="*/ 111 w 682"/>
                  <a:gd name="T59" fmla="*/ 78 h 367"/>
                  <a:gd name="T60" fmla="*/ 110 w 682"/>
                  <a:gd name="T61" fmla="*/ 75 h 367"/>
                  <a:gd name="T62" fmla="*/ 112 w 682"/>
                  <a:gd name="T63" fmla="*/ 72 h 367"/>
                  <a:gd name="T64" fmla="*/ 114 w 682"/>
                  <a:gd name="T65" fmla="*/ 69 h 367"/>
                  <a:gd name="T66" fmla="*/ 118 w 682"/>
                  <a:gd name="T67" fmla="*/ 68 h 367"/>
                  <a:gd name="T68" fmla="*/ 499 w 682"/>
                  <a:gd name="T69" fmla="*/ 45 h 367"/>
                  <a:gd name="T70" fmla="*/ 503 w 682"/>
                  <a:gd name="T71" fmla="*/ 48 h 367"/>
                  <a:gd name="T72" fmla="*/ 571 w 682"/>
                  <a:gd name="T73" fmla="*/ 274 h 367"/>
                  <a:gd name="T74" fmla="*/ 571 w 682"/>
                  <a:gd name="T75" fmla="*/ 278 h 367"/>
                  <a:gd name="T76" fmla="*/ 570 w 682"/>
                  <a:gd name="T77" fmla="*/ 28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2" h="367">
                    <a:moveTo>
                      <a:pt x="0" y="35"/>
                    </a:moveTo>
                    <a:lnTo>
                      <a:pt x="11" y="68"/>
                    </a:lnTo>
                    <a:lnTo>
                      <a:pt x="23" y="114"/>
                    </a:lnTo>
                    <a:lnTo>
                      <a:pt x="39" y="167"/>
                    </a:lnTo>
                    <a:lnTo>
                      <a:pt x="55" y="221"/>
                    </a:lnTo>
                    <a:lnTo>
                      <a:pt x="72" y="274"/>
                    </a:lnTo>
                    <a:lnTo>
                      <a:pt x="84" y="319"/>
                    </a:lnTo>
                    <a:lnTo>
                      <a:pt x="95" y="352"/>
                    </a:lnTo>
                    <a:lnTo>
                      <a:pt x="99" y="367"/>
                    </a:lnTo>
                    <a:lnTo>
                      <a:pt x="107" y="367"/>
                    </a:lnTo>
                    <a:lnTo>
                      <a:pt x="125" y="365"/>
                    </a:lnTo>
                    <a:lnTo>
                      <a:pt x="150" y="364"/>
                    </a:lnTo>
                    <a:lnTo>
                      <a:pt x="183" y="362"/>
                    </a:lnTo>
                    <a:lnTo>
                      <a:pt x="221" y="360"/>
                    </a:lnTo>
                    <a:lnTo>
                      <a:pt x="264" y="357"/>
                    </a:lnTo>
                    <a:lnTo>
                      <a:pt x="311" y="355"/>
                    </a:lnTo>
                    <a:lnTo>
                      <a:pt x="359" y="352"/>
                    </a:lnTo>
                    <a:lnTo>
                      <a:pt x="409" y="349"/>
                    </a:lnTo>
                    <a:lnTo>
                      <a:pt x="457" y="346"/>
                    </a:lnTo>
                    <a:lnTo>
                      <a:pt x="506" y="344"/>
                    </a:lnTo>
                    <a:lnTo>
                      <a:pt x="550" y="341"/>
                    </a:lnTo>
                    <a:lnTo>
                      <a:pt x="592" y="339"/>
                    </a:lnTo>
                    <a:lnTo>
                      <a:pt x="629" y="337"/>
                    </a:lnTo>
                    <a:lnTo>
                      <a:pt x="659" y="334"/>
                    </a:lnTo>
                    <a:lnTo>
                      <a:pt x="682" y="333"/>
                    </a:lnTo>
                    <a:lnTo>
                      <a:pt x="674" y="304"/>
                    </a:lnTo>
                    <a:lnTo>
                      <a:pt x="661" y="262"/>
                    </a:lnTo>
                    <a:lnTo>
                      <a:pt x="645" y="210"/>
                    </a:lnTo>
                    <a:lnTo>
                      <a:pt x="629" y="155"/>
                    </a:lnTo>
                    <a:lnTo>
                      <a:pt x="613" y="100"/>
                    </a:lnTo>
                    <a:lnTo>
                      <a:pt x="599" y="53"/>
                    </a:lnTo>
                    <a:lnTo>
                      <a:pt x="588" y="19"/>
                    </a:lnTo>
                    <a:lnTo>
                      <a:pt x="583" y="0"/>
                    </a:lnTo>
                    <a:lnTo>
                      <a:pt x="573" y="0"/>
                    </a:lnTo>
                    <a:lnTo>
                      <a:pt x="554" y="1"/>
                    </a:lnTo>
                    <a:lnTo>
                      <a:pt x="526" y="4"/>
                    </a:lnTo>
                    <a:lnTo>
                      <a:pt x="492" y="6"/>
                    </a:lnTo>
                    <a:lnTo>
                      <a:pt x="450" y="8"/>
                    </a:lnTo>
                    <a:lnTo>
                      <a:pt x="405" y="10"/>
                    </a:lnTo>
                    <a:lnTo>
                      <a:pt x="357" y="14"/>
                    </a:lnTo>
                    <a:lnTo>
                      <a:pt x="308" y="16"/>
                    </a:lnTo>
                    <a:lnTo>
                      <a:pt x="257" y="20"/>
                    </a:lnTo>
                    <a:lnTo>
                      <a:pt x="207" y="22"/>
                    </a:lnTo>
                    <a:lnTo>
                      <a:pt x="160" y="25"/>
                    </a:lnTo>
                    <a:lnTo>
                      <a:pt x="115" y="28"/>
                    </a:lnTo>
                    <a:lnTo>
                      <a:pt x="76" y="30"/>
                    </a:lnTo>
                    <a:lnTo>
                      <a:pt x="43" y="32"/>
                    </a:lnTo>
                    <a:lnTo>
                      <a:pt x="17" y="33"/>
                    </a:lnTo>
                    <a:lnTo>
                      <a:pt x="0" y="35"/>
                    </a:lnTo>
                    <a:close/>
                    <a:moveTo>
                      <a:pt x="570" y="281"/>
                    </a:moveTo>
                    <a:lnTo>
                      <a:pt x="569" y="282"/>
                    </a:lnTo>
                    <a:lnTo>
                      <a:pt x="568" y="282"/>
                    </a:lnTo>
                    <a:lnTo>
                      <a:pt x="565" y="284"/>
                    </a:lnTo>
                    <a:lnTo>
                      <a:pt x="564" y="285"/>
                    </a:lnTo>
                    <a:lnTo>
                      <a:pt x="186" y="307"/>
                    </a:lnTo>
                    <a:lnTo>
                      <a:pt x="183" y="307"/>
                    </a:lnTo>
                    <a:lnTo>
                      <a:pt x="181" y="306"/>
                    </a:lnTo>
                    <a:lnTo>
                      <a:pt x="179" y="303"/>
                    </a:lnTo>
                    <a:lnTo>
                      <a:pt x="177" y="301"/>
                    </a:lnTo>
                    <a:lnTo>
                      <a:pt x="111" y="78"/>
                    </a:lnTo>
                    <a:lnTo>
                      <a:pt x="110" y="76"/>
                    </a:lnTo>
                    <a:lnTo>
                      <a:pt x="110" y="75"/>
                    </a:lnTo>
                    <a:lnTo>
                      <a:pt x="111" y="73"/>
                    </a:lnTo>
                    <a:lnTo>
                      <a:pt x="112" y="72"/>
                    </a:lnTo>
                    <a:lnTo>
                      <a:pt x="113" y="70"/>
                    </a:lnTo>
                    <a:lnTo>
                      <a:pt x="114" y="69"/>
                    </a:lnTo>
                    <a:lnTo>
                      <a:pt x="116" y="68"/>
                    </a:lnTo>
                    <a:lnTo>
                      <a:pt x="118" y="68"/>
                    </a:lnTo>
                    <a:lnTo>
                      <a:pt x="496" y="45"/>
                    </a:lnTo>
                    <a:lnTo>
                      <a:pt x="499" y="45"/>
                    </a:lnTo>
                    <a:lnTo>
                      <a:pt x="501" y="46"/>
                    </a:lnTo>
                    <a:lnTo>
                      <a:pt x="503" y="48"/>
                    </a:lnTo>
                    <a:lnTo>
                      <a:pt x="504" y="51"/>
                    </a:lnTo>
                    <a:lnTo>
                      <a:pt x="571" y="274"/>
                    </a:lnTo>
                    <a:lnTo>
                      <a:pt x="571" y="276"/>
                    </a:lnTo>
                    <a:lnTo>
                      <a:pt x="571" y="278"/>
                    </a:lnTo>
                    <a:lnTo>
                      <a:pt x="571" y="279"/>
                    </a:lnTo>
                    <a:lnTo>
                      <a:pt x="570" y="281"/>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2" name="Freeform 90"/>
              <p:cNvSpPr>
                <a:spLocks/>
              </p:cNvSpPr>
              <p:nvPr/>
            </p:nvSpPr>
            <p:spPr bwMode="auto">
              <a:xfrm>
                <a:off x="5323" y="1452"/>
                <a:ext cx="132" cy="132"/>
              </a:xfrm>
              <a:custGeom>
                <a:avLst/>
                <a:gdLst>
                  <a:gd name="T0" fmla="*/ 258 w 263"/>
                  <a:gd name="T1" fmla="*/ 264 h 264"/>
                  <a:gd name="T2" fmla="*/ 259 w 263"/>
                  <a:gd name="T3" fmla="*/ 264 h 264"/>
                  <a:gd name="T4" fmla="*/ 261 w 263"/>
                  <a:gd name="T5" fmla="*/ 264 h 264"/>
                  <a:gd name="T6" fmla="*/ 262 w 263"/>
                  <a:gd name="T7" fmla="*/ 264 h 264"/>
                  <a:gd name="T8" fmla="*/ 263 w 263"/>
                  <a:gd name="T9" fmla="*/ 264 h 264"/>
                  <a:gd name="T10" fmla="*/ 263 w 263"/>
                  <a:gd name="T11" fmla="*/ 217 h 264"/>
                  <a:gd name="T12" fmla="*/ 263 w 263"/>
                  <a:gd name="T13" fmla="*/ 131 h 264"/>
                  <a:gd name="T14" fmla="*/ 263 w 263"/>
                  <a:gd name="T15" fmla="*/ 45 h 264"/>
                  <a:gd name="T16" fmla="*/ 263 w 263"/>
                  <a:gd name="T17" fmla="*/ 0 h 264"/>
                  <a:gd name="T18" fmla="*/ 259 w 263"/>
                  <a:gd name="T19" fmla="*/ 0 h 264"/>
                  <a:gd name="T20" fmla="*/ 248 w 263"/>
                  <a:gd name="T21" fmla="*/ 0 h 264"/>
                  <a:gd name="T22" fmla="*/ 234 w 263"/>
                  <a:gd name="T23" fmla="*/ 0 h 264"/>
                  <a:gd name="T24" fmla="*/ 218 w 263"/>
                  <a:gd name="T25" fmla="*/ 0 h 264"/>
                  <a:gd name="T26" fmla="*/ 199 w 263"/>
                  <a:gd name="T27" fmla="*/ 0 h 264"/>
                  <a:gd name="T28" fmla="*/ 177 w 263"/>
                  <a:gd name="T29" fmla="*/ 0 h 264"/>
                  <a:gd name="T30" fmla="*/ 155 w 263"/>
                  <a:gd name="T31" fmla="*/ 0 h 264"/>
                  <a:gd name="T32" fmla="*/ 132 w 263"/>
                  <a:gd name="T33" fmla="*/ 0 h 264"/>
                  <a:gd name="T34" fmla="*/ 108 w 263"/>
                  <a:gd name="T35" fmla="*/ 0 h 264"/>
                  <a:gd name="T36" fmla="*/ 86 w 263"/>
                  <a:gd name="T37" fmla="*/ 0 h 264"/>
                  <a:gd name="T38" fmla="*/ 64 w 263"/>
                  <a:gd name="T39" fmla="*/ 0 h 264"/>
                  <a:gd name="T40" fmla="*/ 45 w 263"/>
                  <a:gd name="T41" fmla="*/ 0 h 264"/>
                  <a:gd name="T42" fmla="*/ 28 w 263"/>
                  <a:gd name="T43" fmla="*/ 0 h 264"/>
                  <a:gd name="T44" fmla="*/ 15 w 263"/>
                  <a:gd name="T45" fmla="*/ 0 h 264"/>
                  <a:gd name="T46" fmla="*/ 4 w 263"/>
                  <a:gd name="T47" fmla="*/ 0 h 264"/>
                  <a:gd name="T48" fmla="*/ 0 w 263"/>
                  <a:gd name="T49" fmla="*/ 0 h 264"/>
                  <a:gd name="T50" fmla="*/ 0 w 263"/>
                  <a:gd name="T51" fmla="*/ 17 h 264"/>
                  <a:gd name="T52" fmla="*/ 0 w 263"/>
                  <a:gd name="T53" fmla="*/ 46 h 264"/>
                  <a:gd name="T54" fmla="*/ 0 w 263"/>
                  <a:gd name="T55" fmla="*/ 77 h 264"/>
                  <a:gd name="T56" fmla="*/ 0 w 263"/>
                  <a:gd name="T57" fmla="*/ 103 h 264"/>
                  <a:gd name="T58" fmla="*/ 11 w 263"/>
                  <a:gd name="T59" fmla="*/ 102 h 264"/>
                  <a:gd name="T60" fmla="*/ 11 w 263"/>
                  <a:gd name="T61" fmla="*/ 19 h 264"/>
                  <a:gd name="T62" fmla="*/ 12 w 263"/>
                  <a:gd name="T63" fmla="*/ 16 h 264"/>
                  <a:gd name="T64" fmla="*/ 13 w 263"/>
                  <a:gd name="T65" fmla="*/ 13 h 264"/>
                  <a:gd name="T66" fmla="*/ 16 w 263"/>
                  <a:gd name="T67" fmla="*/ 12 h 264"/>
                  <a:gd name="T68" fmla="*/ 19 w 263"/>
                  <a:gd name="T69" fmla="*/ 11 h 264"/>
                  <a:gd name="T70" fmla="*/ 244 w 263"/>
                  <a:gd name="T71" fmla="*/ 11 h 264"/>
                  <a:gd name="T72" fmla="*/ 247 w 263"/>
                  <a:gd name="T73" fmla="*/ 12 h 264"/>
                  <a:gd name="T74" fmla="*/ 249 w 263"/>
                  <a:gd name="T75" fmla="*/ 13 h 264"/>
                  <a:gd name="T76" fmla="*/ 251 w 263"/>
                  <a:gd name="T77" fmla="*/ 16 h 264"/>
                  <a:gd name="T78" fmla="*/ 252 w 263"/>
                  <a:gd name="T79" fmla="*/ 19 h 264"/>
                  <a:gd name="T80" fmla="*/ 252 w 263"/>
                  <a:gd name="T81" fmla="*/ 243 h 264"/>
                  <a:gd name="T82" fmla="*/ 258 w 263"/>
                  <a:gd name="T8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264">
                    <a:moveTo>
                      <a:pt x="258" y="264"/>
                    </a:moveTo>
                    <a:lnTo>
                      <a:pt x="259" y="264"/>
                    </a:lnTo>
                    <a:lnTo>
                      <a:pt x="261" y="264"/>
                    </a:lnTo>
                    <a:lnTo>
                      <a:pt x="262" y="264"/>
                    </a:lnTo>
                    <a:lnTo>
                      <a:pt x="263" y="264"/>
                    </a:lnTo>
                    <a:lnTo>
                      <a:pt x="263" y="217"/>
                    </a:lnTo>
                    <a:lnTo>
                      <a:pt x="263" y="131"/>
                    </a:lnTo>
                    <a:lnTo>
                      <a:pt x="263" y="45"/>
                    </a:lnTo>
                    <a:lnTo>
                      <a:pt x="263" y="0"/>
                    </a:lnTo>
                    <a:lnTo>
                      <a:pt x="259" y="0"/>
                    </a:lnTo>
                    <a:lnTo>
                      <a:pt x="248" y="0"/>
                    </a:lnTo>
                    <a:lnTo>
                      <a:pt x="234" y="0"/>
                    </a:lnTo>
                    <a:lnTo>
                      <a:pt x="218" y="0"/>
                    </a:lnTo>
                    <a:lnTo>
                      <a:pt x="199" y="0"/>
                    </a:lnTo>
                    <a:lnTo>
                      <a:pt x="177" y="0"/>
                    </a:lnTo>
                    <a:lnTo>
                      <a:pt x="155" y="0"/>
                    </a:lnTo>
                    <a:lnTo>
                      <a:pt x="132" y="0"/>
                    </a:lnTo>
                    <a:lnTo>
                      <a:pt x="108" y="0"/>
                    </a:lnTo>
                    <a:lnTo>
                      <a:pt x="86" y="0"/>
                    </a:lnTo>
                    <a:lnTo>
                      <a:pt x="64" y="0"/>
                    </a:lnTo>
                    <a:lnTo>
                      <a:pt x="45" y="0"/>
                    </a:lnTo>
                    <a:lnTo>
                      <a:pt x="28" y="0"/>
                    </a:lnTo>
                    <a:lnTo>
                      <a:pt x="15" y="0"/>
                    </a:lnTo>
                    <a:lnTo>
                      <a:pt x="4" y="0"/>
                    </a:lnTo>
                    <a:lnTo>
                      <a:pt x="0" y="0"/>
                    </a:lnTo>
                    <a:lnTo>
                      <a:pt x="0" y="17"/>
                    </a:lnTo>
                    <a:lnTo>
                      <a:pt x="0" y="46"/>
                    </a:lnTo>
                    <a:lnTo>
                      <a:pt x="0" y="77"/>
                    </a:lnTo>
                    <a:lnTo>
                      <a:pt x="0" y="103"/>
                    </a:lnTo>
                    <a:lnTo>
                      <a:pt x="11" y="102"/>
                    </a:lnTo>
                    <a:lnTo>
                      <a:pt x="11" y="19"/>
                    </a:lnTo>
                    <a:lnTo>
                      <a:pt x="12" y="16"/>
                    </a:lnTo>
                    <a:lnTo>
                      <a:pt x="13" y="13"/>
                    </a:lnTo>
                    <a:lnTo>
                      <a:pt x="16" y="12"/>
                    </a:lnTo>
                    <a:lnTo>
                      <a:pt x="19" y="11"/>
                    </a:lnTo>
                    <a:lnTo>
                      <a:pt x="244" y="11"/>
                    </a:lnTo>
                    <a:lnTo>
                      <a:pt x="247" y="12"/>
                    </a:lnTo>
                    <a:lnTo>
                      <a:pt x="249" y="13"/>
                    </a:lnTo>
                    <a:lnTo>
                      <a:pt x="251" y="16"/>
                    </a:lnTo>
                    <a:lnTo>
                      <a:pt x="252" y="19"/>
                    </a:lnTo>
                    <a:lnTo>
                      <a:pt x="252" y="243"/>
                    </a:lnTo>
                    <a:lnTo>
                      <a:pt x="258" y="26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3" name="Freeform 91"/>
              <p:cNvSpPr>
                <a:spLocks noEditPoints="1"/>
              </p:cNvSpPr>
              <p:nvPr/>
            </p:nvSpPr>
            <p:spPr bwMode="auto">
              <a:xfrm>
                <a:off x="5178" y="1537"/>
                <a:ext cx="231" cy="130"/>
              </a:xfrm>
              <a:custGeom>
                <a:avLst/>
                <a:gdLst>
                  <a:gd name="T0" fmla="*/ 393 w 461"/>
                  <a:gd name="T1" fmla="*/ 3 h 262"/>
                  <a:gd name="T2" fmla="*/ 389 w 461"/>
                  <a:gd name="T3" fmla="*/ 0 h 262"/>
                  <a:gd name="T4" fmla="*/ 8 w 461"/>
                  <a:gd name="T5" fmla="*/ 23 h 262"/>
                  <a:gd name="T6" fmla="*/ 4 w 461"/>
                  <a:gd name="T7" fmla="*/ 24 h 262"/>
                  <a:gd name="T8" fmla="*/ 2 w 461"/>
                  <a:gd name="T9" fmla="*/ 27 h 262"/>
                  <a:gd name="T10" fmla="*/ 0 w 461"/>
                  <a:gd name="T11" fmla="*/ 30 h 262"/>
                  <a:gd name="T12" fmla="*/ 1 w 461"/>
                  <a:gd name="T13" fmla="*/ 33 h 262"/>
                  <a:gd name="T14" fmla="*/ 69 w 461"/>
                  <a:gd name="T15" fmla="*/ 258 h 262"/>
                  <a:gd name="T16" fmla="*/ 73 w 461"/>
                  <a:gd name="T17" fmla="*/ 262 h 262"/>
                  <a:gd name="T18" fmla="*/ 454 w 461"/>
                  <a:gd name="T19" fmla="*/ 240 h 262"/>
                  <a:gd name="T20" fmla="*/ 458 w 461"/>
                  <a:gd name="T21" fmla="*/ 237 h 262"/>
                  <a:gd name="T22" fmla="*/ 460 w 461"/>
                  <a:gd name="T23" fmla="*/ 236 h 262"/>
                  <a:gd name="T24" fmla="*/ 461 w 461"/>
                  <a:gd name="T25" fmla="*/ 233 h 262"/>
                  <a:gd name="T26" fmla="*/ 461 w 461"/>
                  <a:gd name="T27" fmla="*/ 229 h 262"/>
                  <a:gd name="T28" fmla="*/ 80 w 461"/>
                  <a:gd name="T29" fmla="*/ 246 h 262"/>
                  <a:gd name="T30" fmla="*/ 70 w 461"/>
                  <a:gd name="T31" fmla="*/ 211 h 262"/>
                  <a:gd name="T32" fmla="*/ 50 w 461"/>
                  <a:gd name="T33" fmla="*/ 144 h 262"/>
                  <a:gd name="T34" fmla="*/ 31 w 461"/>
                  <a:gd name="T35" fmla="*/ 76 h 262"/>
                  <a:gd name="T36" fmla="*/ 19 w 461"/>
                  <a:gd name="T37" fmla="*/ 38 h 262"/>
                  <a:gd name="T38" fmla="*/ 40 w 461"/>
                  <a:gd name="T39" fmla="*/ 37 h 262"/>
                  <a:gd name="T40" fmla="*/ 81 w 461"/>
                  <a:gd name="T41" fmla="*/ 35 h 262"/>
                  <a:gd name="T42" fmla="*/ 139 w 461"/>
                  <a:gd name="T43" fmla="*/ 31 h 262"/>
                  <a:gd name="T44" fmla="*/ 202 w 461"/>
                  <a:gd name="T45" fmla="*/ 27 h 262"/>
                  <a:gd name="T46" fmla="*/ 265 w 461"/>
                  <a:gd name="T47" fmla="*/ 23 h 262"/>
                  <a:gd name="T48" fmla="*/ 322 w 461"/>
                  <a:gd name="T49" fmla="*/ 20 h 262"/>
                  <a:gd name="T50" fmla="*/ 362 w 461"/>
                  <a:gd name="T51" fmla="*/ 17 h 262"/>
                  <a:gd name="T52" fmla="*/ 381 w 461"/>
                  <a:gd name="T53" fmla="*/ 16 h 262"/>
                  <a:gd name="T54" fmla="*/ 391 w 461"/>
                  <a:gd name="T55" fmla="*/ 51 h 262"/>
                  <a:gd name="T56" fmla="*/ 411 w 461"/>
                  <a:gd name="T57" fmla="*/ 118 h 262"/>
                  <a:gd name="T58" fmla="*/ 431 w 461"/>
                  <a:gd name="T59" fmla="*/ 186 h 262"/>
                  <a:gd name="T60" fmla="*/ 443 w 461"/>
                  <a:gd name="T61" fmla="*/ 224 h 262"/>
                  <a:gd name="T62" fmla="*/ 422 w 461"/>
                  <a:gd name="T63" fmla="*/ 225 h 262"/>
                  <a:gd name="T64" fmla="*/ 381 w 461"/>
                  <a:gd name="T65" fmla="*/ 227 h 262"/>
                  <a:gd name="T66" fmla="*/ 323 w 461"/>
                  <a:gd name="T67" fmla="*/ 231 h 262"/>
                  <a:gd name="T68" fmla="*/ 260 w 461"/>
                  <a:gd name="T69" fmla="*/ 234 h 262"/>
                  <a:gd name="T70" fmla="*/ 195 w 461"/>
                  <a:gd name="T71" fmla="*/ 239 h 262"/>
                  <a:gd name="T72" fmla="*/ 140 w 461"/>
                  <a:gd name="T73" fmla="*/ 242 h 262"/>
                  <a:gd name="T74" fmla="*/ 99 w 461"/>
                  <a:gd name="T75" fmla="*/ 244 h 262"/>
                  <a:gd name="T76" fmla="*/ 80 w 461"/>
                  <a:gd name="T77" fmla="*/ 2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262">
                    <a:moveTo>
                      <a:pt x="394" y="6"/>
                    </a:moveTo>
                    <a:lnTo>
                      <a:pt x="393" y="3"/>
                    </a:lnTo>
                    <a:lnTo>
                      <a:pt x="391" y="1"/>
                    </a:lnTo>
                    <a:lnTo>
                      <a:pt x="389" y="0"/>
                    </a:lnTo>
                    <a:lnTo>
                      <a:pt x="386" y="0"/>
                    </a:lnTo>
                    <a:lnTo>
                      <a:pt x="8" y="23"/>
                    </a:lnTo>
                    <a:lnTo>
                      <a:pt x="6" y="23"/>
                    </a:lnTo>
                    <a:lnTo>
                      <a:pt x="4" y="24"/>
                    </a:lnTo>
                    <a:lnTo>
                      <a:pt x="3" y="25"/>
                    </a:lnTo>
                    <a:lnTo>
                      <a:pt x="2" y="27"/>
                    </a:lnTo>
                    <a:lnTo>
                      <a:pt x="1" y="28"/>
                    </a:lnTo>
                    <a:lnTo>
                      <a:pt x="0" y="30"/>
                    </a:lnTo>
                    <a:lnTo>
                      <a:pt x="0" y="31"/>
                    </a:lnTo>
                    <a:lnTo>
                      <a:pt x="1" y="33"/>
                    </a:lnTo>
                    <a:lnTo>
                      <a:pt x="67" y="256"/>
                    </a:lnTo>
                    <a:lnTo>
                      <a:pt x="69" y="258"/>
                    </a:lnTo>
                    <a:lnTo>
                      <a:pt x="71" y="261"/>
                    </a:lnTo>
                    <a:lnTo>
                      <a:pt x="73" y="262"/>
                    </a:lnTo>
                    <a:lnTo>
                      <a:pt x="76" y="262"/>
                    </a:lnTo>
                    <a:lnTo>
                      <a:pt x="454" y="240"/>
                    </a:lnTo>
                    <a:lnTo>
                      <a:pt x="455" y="239"/>
                    </a:lnTo>
                    <a:lnTo>
                      <a:pt x="458" y="237"/>
                    </a:lnTo>
                    <a:lnTo>
                      <a:pt x="459" y="237"/>
                    </a:lnTo>
                    <a:lnTo>
                      <a:pt x="460" y="236"/>
                    </a:lnTo>
                    <a:lnTo>
                      <a:pt x="461" y="234"/>
                    </a:lnTo>
                    <a:lnTo>
                      <a:pt x="461" y="233"/>
                    </a:lnTo>
                    <a:lnTo>
                      <a:pt x="461" y="231"/>
                    </a:lnTo>
                    <a:lnTo>
                      <a:pt x="461" y="229"/>
                    </a:lnTo>
                    <a:lnTo>
                      <a:pt x="394" y="6"/>
                    </a:lnTo>
                    <a:close/>
                    <a:moveTo>
                      <a:pt x="80" y="246"/>
                    </a:moveTo>
                    <a:lnTo>
                      <a:pt x="77" y="234"/>
                    </a:lnTo>
                    <a:lnTo>
                      <a:pt x="70" y="211"/>
                    </a:lnTo>
                    <a:lnTo>
                      <a:pt x="61" y="180"/>
                    </a:lnTo>
                    <a:lnTo>
                      <a:pt x="50" y="144"/>
                    </a:lnTo>
                    <a:lnTo>
                      <a:pt x="40" y="108"/>
                    </a:lnTo>
                    <a:lnTo>
                      <a:pt x="31" y="76"/>
                    </a:lnTo>
                    <a:lnTo>
                      <a:pt x="23" y="52"/>
                    </a:lnTo>
                    <a:lnTo>
                      <a:pt x="19" y="38"/>
                    </a:lnTo>
                    <a:lnTo>
                      <a:pt x="26" y="38"/>
                    </a:lnTo>
                    <a:lnTo>
                      <a:pt x="40" y="37"/>
                    </a:lnTo>
                    <a:lnTo>
                      <a:pt x="58" y="36"/>
                    </a:lnTo>
                    <a:lnTo>
                      <a:pt x="81" y="35"/>
                    </a:lnTo>
                    <a:lnTo>
                      <a:pt x="109" y="32"/>
                    </a:lnTo>
                    <a:lnTo>
                      <a:pt x="139" y="31"/>
                    </a:lnTo>
                    <a:lnTo>
                      <a:pt x="170" y="29"/>
                    </a:lnTo>
                    <a:lnTo>
                      <a:pt x="202" y="27"/>
                    </a:lnTo>
                    <a:lnTo>
                      <a:pt x="234" y="25"/>
                    </a:lnTo>
                    <a:lnTo>
                      <a:pt x="265" y="23"/>
                    </a:lnTo>
                    <a:lnTo>
                      <a:pt x="295" y="22"/>
                    </a:lnTo>
                    <a:lnTo>
                      <a:pt x="322" y="20"/>
                    </a:lnTo>
                    <a:lnTo>
                      <a:pt x="345" y="18"/>
                    </a:lnTo>
                    <a:lnTo>
                      <a:pt x="362" y="17"/>
                    </a:lnTo>
                    <a:lnTo>
                      <a:pt x="375" y="16"/>
                    </a:lnTo>
                    <a:lnTo>
                      <a:pt x="381" y="16"/>
                    </a:lnTo>
                    <a:lnTo>
                      <a:pt x="384" y="28"/>
                    </a:lnTo>
                    <a:lnTo>
                      <a:pt x="391" y="51"/>
                    </a:lnTo>
                    <a:lnTo>
                      <a:pt x="400" y="82"/>
                    </a:lnTo>
                    <a:lnTo>
                      <a:pt x="411" y="118"/>
                    </a:lnTo>
                    <a:lnTo>
                      <a:pt x="422" y="153"/>
                    </a:lnTo>
                    <a:lnTo>
                      <a:pt x="431" y="186"/>
                    </a:lnTo>
                    <a:lnTo>
                      <a:pt x="438" y="210"/>
                    </a:lnTo>
                    <a:lnTo>
                      <a:pt x="443" y="224"/>
                    </a:lnTo>
                    <a:lnTo>
                      <a:pt x="436" y="224"/>
                    </a:lnTo>
                    <a:lnTo>
                      <a:pt x="422" y="225"/>
                    </a:lnTo>
                    <a:lnTo>
                      <a:pt x="404" y="226"/>
                    </a:lnTo>
                    <a:lnTo>
                      <a:pt x="381" y="227"/>
                    </a:lnTo>
                    <a:lnTo>
                      <a:pt x="353" y="229"/>
                    </a:lnTo>
                    <a:lnTo>
                      <a:pt x="323" y="231"/>
                    </a:lnTo>
                    <a:lnTo>
                      <a:pt x="292" y="233"/>
                    </a:lnTo>
                    <a:lnTo>
                      <a:pt x="260" y="234"/>
                    </a:lnTo>
                    <a:lnTo>
                      <a:pt x="227" y="236"/>
                    </a:lnTo>
                    <a:lnTo>
                      <a:pt x="195" y="239"/>
                    </a:lnTo>
                    <a:lnTo>
                      <a:pt x="166" y="240"/>
                    </a:lnTo>
                    <a:lnTo>
                      <a:pt x="140" y="242"/>
                    </a:lnTo>
                    <a:lnTo>
                      <a:pt x="117" y="243"/>
                    </a:lnTo>
                    <a:lnTo>
                      <a:pt x="99" y="244"/>
                    </a:lnTo>
                    <a:lnTo>
                      <a:pt x="86" y="246"/>
                    </a:lnTo>
                    <a:lnTo>
                      <a:pt x="80" y="24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4" name="Freeform 92"/>
              <p:cNvSpPr>
                <a:spLocks/>
              </p:cNvSpPr>
              <p:nvPr/>
            </p:nvSpPr>
            <p:spPr bwMode="auto">
              <a:xfrm>
                <a:off x="5289" y="1416"/>
                <a:ext cx="15" cy="16"/>
              </a:xfrm>
              <a:custGeom>
                <a:avLst/>
                <a:gdLst>
                  <a:gd name="T0" fmla="*/ 30 w 30"/>
                  <a:gd name="T1" fmla="*/ 15 h 31"/>
                  <a:gd name="T2" fmla="*/ 29 w 30"/>
                  <a:gd name="T3" fmla="*/ 22 h 31"/>
                  <a:gd name="T4" fmla="*/ 25 w 30"/>
                  <a:gd name="T5" fmla="*/ 27 h 31"/>
                  <a:gd name="T6" fmla="*/ 20 w 30"/>
                  <a:gd name="T7" fmla="*/ 30 h 31"/>
                  <a:gd name="T8" fmla="*/ 15 w 30"/>
                  <a:gd name="T9" fmla="*/ 31 h 31"/>
                  <a:gd name="T10" fmla="*/ 9 w 30"/>
                  <a:gd name="T11" fmla="*/ 30 h 31"/>
                  <a:gd name="T12" fmla="*/ 4 w 30"/>
                  <a:gd name="T13" fmla="*/ 27 h 31"/>
                  <a:gd name="T14" fmla="*/ 1 w 30"/>
                  <a:gd name="T15" fmla="*/ 22 h 31"/>
                  <a:gd name="T16" fmla="*/ 0 w 30"/>
                  <a:gd name="T17" fmla="*/ 15 h 31"/>
                  <a:gd name="T18" fmla="*/ 1 w 30"/>
                  <a:gd name="T19" fmla="*/ 9 h 31"/>
                  <a:gd name="T20" fmla="*/ 4 w 30"/>
                  <a:gd name="T21" fmla="*/ 5 h 31"/>
                  <a:gd name="T22" fmla="*/ 9 w 30"/>
                  <a:gd name="T23" fmla="*/ 1 h 31"/>
                  <a:gd name="T24" fmla="*/ 15 w 30"/>
                  <a:gd name="T25" fmla="*/ 0 h 31"/>
                  <a:gd name="T26" fmla="*/ 20 w 30"/>
                  <a:gd name="T27" fmla="*/ 1 h 31"/>
                  <a:gd name="T28" fmla="*/ 25 w 30"/>
                  <a:gd name="T29" fmla="*/ 5 h 31"/>
                  <a:gd name="T30" fmla="*/ 29 w 30"/>
                  <a:gd name="T31" fmla="*/ 9 h 31"/>
                  <a:gd name="T32" fmla="*/ 30 w 30"/>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5"/>
                    </a:moveTo>
                    <a:lnTo>
                      <a:pt x="29" y="22"/>
                    </a:lnTo>
                    <a:lnTo>
                      <a:pt x="25" y="27"/>
                    </a:lnTo>
                    <a:lnTo>
                      <a:pt x="20" y="30"/>
                    </a:lnTo>
                    <a:lnTo>
                      <a:pt x="15" y="31"/>
                    </a:lnTo>
                    <a:lnTo>
                      <a:pt x="9" y="30"/>
                    </a:lnTo>
                    <a:lnTo>
                      <a:pt x="4" y="27"/>
                    </a:lnTo>
                    <a:lnTo>
                      <a:pt x="1" y="22"/>
                    </a:lnTo>
                    <a:lnTo>
                      <a:pt x="0" y="15"/>
                    </a:lnTo>
                    <a:lnTo>
                      <a:pt x="1" y="9"/>
                    </a:lnTo>
                    <a:lnTo>
                      <a:pt x="4" y="5"/>
                    </a:lnTo>
                    <a:lnTo>
                      <a:pt x="9" y="1"/>
                    </a:lnTo>
                    <a:lnTo>
                      <a:pt x="15" y="0"/>
                    </a:lnTo>
                    <a:lnTo>
                      <a:pt x="20" y="1"/>
                    </a:lnTo>
                    <a:lnTo>
                      <a:pt x="25" y="5"/>
                    </a:lnTo>
                    <a:lnTo>
                      <a:pt x="29" y="9"/>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5" name="Freeform 93"/>
              <p:cNvSpPr>
                <a:spLocks/>
              </p:cNvSpPr>
              <p:nvPr/>
            </p:nvSpPr>
            <p:spPr bwMode="auto">
              <a:xfrm>
                <a:off x="5475" y="1416"/>
                <a:ext cx="15" cy="16"/>
              </a:xfrm>
              <a:custGeom>
                <a:avLst/>
                <a:gdLst>
                  <a:gd name="T0" fmla="*/ 29 w 29"/>
                  <a:gd name="T1" fmla="*/ 15 h 31"/>
                  <a:gd name="T2" fmla="*/ 28 w 29"/>
                  <a:gd name="T3" fmla="*/ 22 h 31"/>
                  <a:gd name="T4" fmla="*/ 25 w 29"/>
                  <a:gd name="T5" fmla="*/ 27 h 31"/>
                  <a:gd name="T6" fmla="*/ 20 w 29"/>
                  <a:gd name="T7" fmla="*/ 30 h 31"/>
                  <a:gd name="T8" fmla="*/ 15 w 29"/>
                  <a:gd name="T9" fmla="*/ 31 h 31"/>
                  <a:gd name="T10" fmla="*/ 9 w 29"/>
                  <a:gd name="T11" fmla="*/ 30 h 31"/>
                  <a:gd name="T12" fmla="*/ 4 w 29"/>
                  <a:gd name="T13" fmla="*/ 27 h 31"/>
                  <a:gd name="T14" fmla="*/ 1 w 29"/>
                  <a:gd name="T15" fmla="*/ 22 h 31"/>
                  <a:gd name="T16" fmla="*/ 0 w 29"/>
                  <a:gd name="T17" fmla="*/ 15 h 31"/>
                  <a:gd name="T18" fmla="*/ 1 w 29"/>
                  <a:gd name="T19" fmla="*/ 9 h 31"/>
                  <a:gd name="T20" fmla="*/ 4 w 29"/>
                  <a:gd name="T21" fmla="*/ 5 h 31"/>
                  <a:gd name="T22" fmla="*/ 9 w 29"/>
                  <a:gd name="T23" fmla="*/ 1 h 31"/>
                  <a:gd name="T24" fmla="*/ 15 w 29"/>
                  <a:gd name="T25" fmla="*/ 0 h 31"/>
                  <a:gd name="T26" fmla="*/ 20 w 29"/>
                  <a:gd name="T27" fmla="*/ 1 h 31"/>
                  <a:gd name="T28" fmla="*/ 25 w 29"/>
                  <a:gd name="T29" fmla="*/ 5 h 31"/>
                  <a:gd name="T30" fmla="*/ 28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8" y="22"/>
                    </a:lnTo>
                    <a:lnTo>
                      <a:pt x="25" y="27"/>
                    </a:lnTo>
                    <a:lnTo>
                      <a:pt x="20" y="30"/>
                    </a:lnTo>
                    <a:lnTo>
                      <a:pt x="15" y="31"/>
                    </a:lnTo>
                    <a:lnTo>
                      <a:pt x="9" y="30"/>
                    </a:lnTo>
                    <a:lnTo>
                      <a:pt x="4" y="27"/>
                    </a:lnTo>
                    <a:lnTo>
                      <a:pt x="1" y="22"/>
                    </a:lnTo>
                    <a:lnTo>
                      <a:pt x="0" y="15"/>
                    </a:lnTo>
                    <a:lnTo>
                      <a:pt x="1" y="9"/>
                    </a:lnTo>
                    <a:lnTo>
                      <a:pt x="4" y="5"/>
                    </a:lnTo>
                    <a:lnTo>
                      <a:pt x="9" y="1"/>
                    </a:lnTo>
                    <a:lnTo>
                      <a:pt x="15" y="0"/>
                    </a:lnTo>
                    <a:lnTo>
                      <a:pt x="20" y="1"/>
                    </a:lnTo>
                    <a:lnTo>
                      <a:pt x="25" y="5"/>
                    </a:lnTo>
                    <a:lnTo>
                      <a:pt x="28" y="9"/>
                    </a:lnTo>
                    <a:lnTo>
                      <a:pt x="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6" name="Freeform 94"/>
              <p:cNvSpPr>
                <a:spLocks/>
              </p:cNvSpPr>
              <p:nvPr/>
            </p:nvSpPr>
            <p:spPr bwMode="auto">
              <a:xfrm>
                <a:off x="5475" y="1600"/>
                <a:ext cx="15" cy="15"/>
              </a:xfrm>
              <a:custGeom>
                <a:avLst/>
                <a:gdLst>
                  <a:gd name="T0" fmla="*/ 29 w 29"/>
                  <a:gd name="T1" fmla="*/ 16 h 31"/>
                  <a:gd name="T2" fmla="*/ 28 w 29"/>
                  <a:gd name="T3" fmla="*/ 22 h 31"/>
                  <a:gd name="T4" fmla="*/ 25 w 29"/>
                  <a:gd name="T5" fmla="*/ 26 h 31"/>
                  <a:gd name="T6" fmla="*/ 20 w 29"/>
                  <a:gd name="T7" fmla="*/ 30 h 31"/>
                  <a:gd name="T8" fmla="*/ 15 w 29"/>
                  <a:gd name="T9" fmla="*/ 31 h 31"/>
                  <a:gd name="T10" fmla="*/ 9 w 29"/>
                  <a:gd name="T11" fmla="*/ 30 h 31"/>
                  <a:gd name="T12" fmla="*/ 4 w 29"/>
                  <a:gd name="T13" fmla="*/ 26 h 31"/>
                  <a:gd name="T14" fmla="*/ 1 w 29"/>
                  <a:gd name="T15" fmla="*/ 22 h 31"/>
                  <a:gd name="T16" fmla="*/ 0 w 29"/>
                  <a:gd name="T17" fmla="*/ 16 h 31"/>
                  <a:gd name="T18" fmla="*/ 1 w 29"/>
                  <a:gd name="T19" fmla="*/ 9 h 31"/>
                  <a:gd name="T20" fmla="*/ 4 w 29"/>
                  <a:gd name="T21" fmla="*/ 4 h 31"/>
                  <a:gd name="T22" fmla="*/ 9 w 29"/>
                  <a:gd name="T23" fmla="*/ 1 h 31"/>
                  <a:gd name="T24" fmla="*/ 15 w 29"/>
                  <a:gd name="T25" fmla="*/ 0 h 31"/>
                  <a:gd name="T26" fmla="*/ 20 w 29"/>
                  <a:gd name="T27" fmla="*/ 1 h 31"/>
                  <a:gd name="T28" fmla="*/ 25 w 29"/>
                  <a:gd name="T29" fmla="*/ 4 h 31"/>
                  <a:gd name="T30" fmla="*/ 28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8" y="22"/>
                    </a:lnTo>
                    <a:lnTo>
                      <a:pt x="25" y="26"/>
                    </a:lnTo>
                    <a:lnTo>
                      <a:pt x="20" y="30"/>
                    </a:lnTo>
                    <a:lnTo>
                      <a:pt x="15" y="31"/>
                    </a:lnTo>
                    <a:lnTo>
                      <a:pt x="9" y="30"/>
                    </a:lnTo>
                    <a:lnTo>
                      <a:pt x="4" y="26"/>
                    </a:lnTo>
                    <a:lnTo>
                      <a:pt x="1" y="22"/>
                    </a:lnTo>
                    <a:lnTo>
                      <a:pt x="0" y="16"/>
                    </a:lnTo>
                    <a:lnTo>
                      <a:pt x="1" y="9"/>
                    </a:lnTo>
                    <a:lnTo>
                      <a:pt x="4" y="4"/>
                    </a:lnTo>
                    <a:lnTo>
                      <a:pt x="9" y="1"/>
                    </a:lnTo>
                    <a:lnTo>
                      <a:pt x="15" y="0"/>
                    </a:lnTo>
                    <a:lnTo>
                      <a:pt x="20" y="1"/>
                    </a:lnTo>
                    <a:lnTo>
                      <a:pt x="25" y="4"/>
                    </a:lnTo>
                    <a:lnTo>
                      <a:pt x="28" y="9"/>
                    </a:lnTo>
                    <a:lnTo>
                      <a:pt x="2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7" name="Freeform 95"/>
              <p:cNvSpPr>
                <a:spLocks/>
              </p:cNvSpPr>
              <p:nvPr/>
            </p:nvSpPr>
            <p:spPr bwMode="auto">
              <a:xfrm>
                <a:off x="5188" y="1545"/>
                <a:ext cx="211" cy="104"/>
              </a:xfrm>
              <a:custGeom>
                <a:avLst/>
                <a:gdLst>
                  <a:gd name="T0" fmla="*/ 408 w 424"/>
                  <a:gd name="T1" fmla="*/ 209 h 209"/>
                  <a:gd name="T2" fmla="*/ 413 w 424"/>
                  <a:gd name="T3" fmla="*/ 209 h 209"/>
                  <a:gd name="T4" fmla="*/ 418 w 424"/>
                  <a:gd name="T5" fmla="*/ 208 h 209"/>
                  <a:gd name="T6" fmla="*/ 421 w 424"/>
                  <a:gd name="T7" fmla="*/ 208 h 209"/>
                  <a:gd name="T8" fmla="*/ 424 w 424"/>
                  <a:gd name="T9" fmla="*/ 208 h 209"/>
                  <a:gd name="T10" fmla="*/ 419 w 424"/>
                  <a:gd name="T11" fmla="*/ 194 h 209"/>
                  <a:gd name="T12" fmla="*/ 412 w 424"/>
                  <a:gd name="T13" fmla="*/ 170 h 209"/>
                  <a:gd name="T14" fmla="*/ 403 w 424"/>
                  <a:gd name="T15" fmla="*/ 137 h 209"/>
                  <a:gd name="T16" fmla="*/ 392 w 424"/>
                  <a:gd name="T17" fmla="*/ 102 h 209"/>
                  <a:gd name="T18" fmla="*/ 381 w 424"/>
                  <a:gd name="T19" fmla="*/ 66 h 209"/>
                  <a:gd name="T20" fmla="*/ 372 w 424"/>
                  <a:gd name="T21" fmla="*/ 35 h 209"/>
                  <a:gd name="T22" fmla="*/ 365 w 424"/>
                  <a:gd name="T23" fmla="*/ 12 h 209"/>
                  <a:gd name="T24" fmla="*/ 362 w 424"/>
                  <a:gd name="T25" fmla="*/ 0 h 209"/>
                  <a:gd name="T26" fmla="*/ 356 w 424"/>
                  <a:gd name="T27" fmla="*/ 0 h 209"/>
                  <a:gd name="T28" fmla="*/ 343 w 424"/>
                  <a:gd name="T29" fmla="*/ 1 h 209"/>
                  <a:gd name="T30" fmla="*/ 326 w 424"/>
                  <a:gd name="T31" fmla="*/ 2 h 209"/>
                  <a:gd name="T32" fmla="*/ 303 w 424"/>
                  <a:gd name="T33" fmla="*/ 4 h 209"/>
                  <a:gd name="T34" fmla="*/ 276 w 424"/>
                  <a:gd name="T35" fmla="*/ 6 h 209"/>
                  <a:gd name="T36" fmla="*/ 246 w 424"/>
                  <a:gd name="T37" fmla="*/ 7 h 209"/>
                  <a:gd name="T38" fmla="*/ 215 w 424"/>
                  <a:gd name="T39" fmla="*/ 9 h 209"/>
                  <a:gd name="T40" fmla="*/ 183 w 424"/>
                  <a:gd name="T41" fmla="*/ 11 h 209"/>
                  <a:gd name="T42" fmla="*/ 151 w 424"/>
                  <a:gd name="T43" fmla="*/ 13 h 209"/>
                  <a:gd name="T44" fmla="*/ 120 w 424"/>
                  <a:gd name="T45" fmla="*/ 15 h 209"/>
                  <a:gd name="T46" fmla="*/ 90 w 424"/>
                  <a:gd name="T47" fmla="*/ 16 h 209"/>
                  <a:gd name="T48" fmla="*/ 62 w 424"/>
                  <a:gd name="T49" fmla="*/ 19 h 209"/>
                  <a:gd name="T50" fmla="*/ 39 w 424"/>
                  <a:gd name="T51" fmla="*/ 20 h 209"/>
                  <a:gd name="T52" fmla="*/ 21 w 424"/>
                  <a:gd name="T53" fmla="*/ 21 h 209"/>
                  <a:gd name="T54" fmla="*/ 7 w 424"/>
                  <a:gd name="T55" fmla="*/ 22 h 209"/>
                  <a:gd name="T56" fmla="*/ 0 w 424"/>
                  <a:gd name="T57" fmla="*/ 22 h 209"/>
                  <a:gd name="T58" fmla="*/ 0 w 424"/>
                  <a:gd name="T59" fmla="*/ 24 h 209"/>
                  <a:gd name="T60" fmla="*/ 1 w 424"/>
                  <a:gd name="T61" fmla="*/ 27 h 209"/>
                  <a:gd name="T62" fmla="*/ 1 w 424"/>
                  <a:gd name="T63" fmla="*/ 29 h 209"/>
                  <a:gd name="T64" fmla="*/ 2 w 424"/>
                  <a:gd name="T65" fmla="*/ 32 h 209"/>
                  <a:gd name="T66" fmla="*/ 17 w 424"/>
                  <a:gd name="T67" fmla="*/ 31 h 209"/>
                  <a:gd name="T68" fmla="*/ 37 w 424"/>
                  <a:gd name="T69" fmla="*/ 30 h 209"/>
                  <a:gd name="T70" fmla="*/ 60 w 424"/>
                  <a:gd name="T71" fmla="*/ 29 h 209"/>
                  <a:gd name="T72" fmla="*/ 84 w 424"/>
                  <a:gd name="T73" fmla="*/ 28 h 209"/>
                  <a:gd name="T74" fmla="*/ 112 w 424"/>
                  <a:gd name="T75" fmla="*/ 26 h 209"/>
                  <a:gd name="T76" fmla="*/ 139 w 424"/>
                  <a:gd name="T77" fmla="*/ 24 h 209"/>
                  <a:gd name="T78" fmla="*/ 169 w 424"/>
                  <a:gd name="T79" fmla="*/ 22 h 209"/>
                  <a:gd name="T80" fmla="*/ 198 w 424"/>
                  <a:gd name="T81" fmla="*/ 21 h 209"/>
                  <a:gd name="T82" fmla="*/ 226 w 424"/>
                  <a:gd name="T83" fmla="*/ 19 h 209"/>
                  <a:gd name="T84" fmla="*/ 252 w 424"/>
                  <a:gd name="T85" fmla="*/ 17 h 209"/>
                  <a:gd name="T86" fmla="*/ 278 w 424"/>
                  <a:gd name="T87" fmla="*/ 16 h 209"/>
                  <a:gd name="T88" fmla="*/ 299 w 424"/>
                  <a:gd name="T89" fmla="*/ 15 h 209"/>
                  <a:gd name="T90" fmla="*/ 319 w 424"/>
                  <a:gd name="T91" fmla="*/ 14 h 209"/>
                  <a:gd name="T92" fmla="*/ 334 w 424"/>
                  <a:gd name="T93" fmla="*/ 13 h 209"/>
                  <a:gd name="T94" fmla="*/ 344 w 424"/>
                  <a:gd name="T95" fmla="*/ 12 h 209"/>
                  <a:gd name="T96" fmla="*/ 349 w 424"/>
                  <a:gd name="T97" fmla="*/ 12 h 209"/>
                  <a:gd name="T98" fmla="*/ 351 w 424"/>
                  <a:gd name="T99" fmla="*/ 21 h 209"/>
                  <a:gd name="T100" fmla="*/ 357 w 424"/>
                  <a:gd name="T101" fmla="*/ 41 h 209"/>
                  <a:gd name="T102" fmla="*/ 365 w 424"/>
                  <a:gd name="T103" fmla="*/ 68 h 209"/>
                  <a:gd name="T104" fmla="*/ 374 w 424"/>
                  <a:gd name="T105" fmla="*/ 98 h 209"/>
                  <a:gd name="T106" fmla="*/ 385 w 424"/>
                  <a:gd name="T107" fmla="*/ 130 h 209"/>
                  <a:gd name="T108" fmla="*/ 394 w 424"/>
                  <a:gd name="T109" fmla="*/ 162 h 209"/>
                  <a:gd name="T110" fmla="*/ 402 w 424"/>
                  <a:gd name="T111" fmla="*/ 189 h 209"/>
                  <a:gd name="T112" fmla="*/ 408 w 424"/>
                  <a:gd name="T113"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09">
                    <a:moveTo>
                      <a:pt x="408" y="209"/>
                    </a:moveTo>
                    <a:lnTo>
                      <a:pt x="413" y="209"/>
                    </a:lnTo>
                    <a:lnTo>
                      <a:pt x="418" y="208"/>
                    </a:lnTo>
                    <a:lnTo>
                      <a:pt x="421" y="208"/>
                    </a:lnTo>
                    <a:lnTo>
                      <a:pt x="424" y="208"/>
                    </a:lnTo>
                    <a:lnTo>
                      <a:pt x="419" y="194"/>
                    </a:lnTo>
                    <a:lnTo>
                      <a:pt x="412" y="170"/>
                    </a:lnTo>
                    <a:lnTo>
                      <a:pt x="403" y="137"/>
                    </a:lnTo>
                    <a:lnTo>
                      <a:pt x="392" y="102"/>
                    </a:lnTo>
                    <a:lnTo>
                      <a:pt x="381" y="66"/>
                    </a:lnTo>
                    <a:lnTo>
                      <a:pt x="372" y="35"/>
                    </a:lnTo>
                    <a:lnTo>
                      <a:pt x="365" y="12"/>
                    </a:lnTo>
                    <a:lnTo>
                      <a:pt x="362" y="0"/>
                    </a:lnTo>
                    <a:lnTo>
                      <a:pt x="356" y="0"/>
                    </a:lnTo>
                    <a:lnTo>
                      <a:pt x="343" y="1"/>
                    </a:lnTo>
                    <a:lnTo>
                      <a:pt x="326" y="2"/>
                    </a:lnTo>
                    <a:lnTo>
                      <a:pt x="303" y="4"/>
                    </a:lnTo>
                    <a:lnTo>
                      <a:pt x="276" y="6"/>
                    </a:lnTo>
                    <a:lnTo>
                      <a:pt x="246" y="7"/>
                    </a:lnTo>
                    <a:lnTo>
                      <a:pt x="215" y="9"/>
                    </a:lnTo>
                    <a:lnTo>
                      <a:pt x="183" y="11"/>
                    </a:lnTo>
                    <a:lnTo>
                      <a:pt x="151" y="13"/>
                    </a:lnTo>
                    <a:lnTo>
                      <a:pt x="120" y="15"/>
                    </a:lnTo>
                    <a:lnTo>
                      <a:pt x="90" y="16"/>
                    </a:lnTo>
                    <a:lnTo>
                      <a:pt x="62" y="19"/>
                    </a:lnTo>
                    <a:lnTo>
                      <a:pt x="39" y="20"/>
                    </a:lnTo>
                    <a:lnTo>
                      <a:pt x="21" y="21"/>
                    </a:lnTo>
                    <a:lnTo>
                      <a:pt x="7" y="22"/>
                    </a:lnTo>
                    <a:lnTo>
                      <a:pt x="0" y="22"/>
                    </a:lnTo>
                    <a:lnTo>
                      <a:pt x="0" y="24"/>
                    </a:lnTo>
                    <a:lnTo>
                      <a:pt x="1" y="27"/>
                    </a:lnTo>
                    <a:lnTo>
                      <a:pt x="1" y="29"/>
                    </a:lnTo>
                    <a:lnTo>
                      <a:pt x="2" y="32"/>
                    </a:lnTo>
                    <a:lnTo>
                      <a:pt x="17" y="31"/>
                    </a:lnTo>
                    <a:lnTo>
                      <a:pt x="37" y="30"/>
                    </a:lnTo>
                    <a:lnTo>
                      <a:pt x="60" y="29"/>
                    </a:lnTo>
                    <a:lnTo>
                      <a:pt x="84" y="28"/>
                    </a:lnTo>
                    <a:lnTo>
                      <a:pt x="112" y="26"/>
                    </a:lnTo>
                    <a:lnTo>
                      <a:pt x="139" y="24"/>
                    </a:lnTo>
                    <a:lnTo>
                      <a:pt x="169" y="22"/>
                    </a:lnTo>
                    <a:lnTo>
                      <a:pt x="198" y="21"/>
                    </a:lnTo>
                    <a:lnTo>
                      <a:pt x="226" y="19"/>
                    </a:lnTo>
                    <a:lnTo>
                      <a:pt x="252" y="17"/>
                    </a:lnTo>
                    <a:lnTo>
                      <a:pt x="278" y="16"/>
                    </a:lnTo>
                    <a:lnTo>
                      <a:pt x="299" y="15"/>
                    </a:lnTo>
                    <a:lnTo>
                      <a:pt x="319" y="14"/>
                    </a:lnTo>
                    <a:lnTo>
                      <a:pt x="334" y="13"/>
                    </a:lnTo>
                    <a:lnTo>
                      <a:pt x="344" y="12"/>
                    </a:lnTo>
                    <a:lnTo>
                      <a:pt x="349" y="12"/>
                    </a:lnTo>
                    <a:lnTo>
                      <a:pt x="351" y="21"/>
                    </a:lnTo>
                    <a:lnTo>
                      <a:pt x="357" y="41"/>
                    </a:lnTo>
                    <a:lnTo>
                      <a:pt x="365" y="68"/>
                    </a:lnTo>
                    <a:lnTo>
                      <a:pt x="374" y="98"/>
                    </a:lnTo>
                    <a:lnTo>
                      <a:pt x="385" y="130"/>
                    </a:lnTo>
                    <a:lnTo>
                      <a:pt x="394" y="162"/>
                    </a:lnTo>
                    <a:lnTo>
                      <a:pt x="402" y="189"/>
                    </a:lnTo>
                    <a:lnTo>
                      <a:pt x="408"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8" name="Freeform 96"/>
              <p:cNvSpPr>
                <a:spLocks/>
              </p:cNvSpPr>
              <p:nvPr/>
            </p:nvSpPr>
            <p:spPr bwMode="auto">
              <a:xfrm>
                <a:off x="5227" y="1552"/>
                <a:ext cx="137" cy="98"/>
              </a:xfrm>
              <a:custGeom>
                <a:avLst/>
                <a:gdLst>
                  <a:gd name="T0" fmla="*/ 51 w 276"/>
                  <a:gd name="T1" fmla="*/ 190 h 196"/>
                  <a:gd name="T2" fmla="*/ 52 w 276"/>
                  <a:gd name="T3" fmla="*/ 193 h 196"/>
                  <a:gd name="T4" fmla="*/ 55 w 276"/>
                  <a:gd name="T5" fmla="*/ 195 h 196"/>
                  <a:gd name="T6" fmla="*/ 57 w 276"/>
                  <a:gd name="T7" fmla="*/ 196 h 196"/>
                  <a:gd name="T8" fmla="*/ 59 w 276"/>
                  <a:gd name="T9" fmla="*/ 196 h 196"/>
                  <a:gd name="T10" fmla="*/ 269 w 276"/>
                  <a:gd name="T11" fmla="*/ 185 h 196"/>
                  <a:gd name="T12" fmla="*/ 270 w 276"/>
                  <a:gd name="T13" fmla="*/ 185 h 196"/>
                  <a:gd name="T14" fmla="*/ 272 w 276"/>
                  <a:gd name="T15" fmla="*/ 183 h 196"/>
                  <a:gd name="T16" fmla="*/ 273 w 276"/>
                  <a:gd name="T17" fmla="*/ 182 h 196"/>
                  <a:gd name="T18" fmla="*/ 274 w 276"/>
                  <a:gd name="T19" fmla="*/ 181 h 196"/>
                  <a:gd name="T20" fmla="*/ 276 w 276"/>
                  <a:gd name="T21" fmla="*/ 179 h 196"/>
                  <a:gd name="T22" fmla="*/ 276 w 276"/>
                  <a:gd name="T23" fmla="*/ 178 h 196"/>
                  <a:gd name="T24" fmla="*/ 276 w 276"/>
                  <a:gd name="T25" fmla="*/ 175 h 196"/>
                  <a:gd name="T26" fmla="*/ 276 w 276"/>
                  <a:gd name="T27" fmla="*/ 174 h 196"/>
                  <a:gd name="T28" fmla="*/ 225 w 276"/>
                  <a:gd name="T29" fmla="*/ 6 h 196"/>
                  <a:gd name="T30" fmla="*/ 224 w 276"/>
                  <a:gd name="T31" fmla="*/ 4 h 196"/>
                  <a:gd name="T32" fmla="*/ 223 w 276"/>
                  <a:gd name="T33" fmla="*/ 1 h 196"/>
                  <a:gd name="T34" fmla="*/ 220 w 276"/>
                  <a:gd name="T35" fmla="*/ 0 h 196"/>
                  <a:gd name="T36" fmla="*/ 217 w 276"/>
                  <a:gd name="T37" fmla="*/ 0 h 196"/>
                  <a:gd name="T38" fmla="*/ 7 w 276"/>
                  <a:gd name="T39" fmla="*/ 13 h 196"/>
                  <a:gd name="T40" fmla="*/ 6 w 276"/>
                  <a:gd name="T41" fmla="*/ 13 h 196"/>
                  <a:gd name="T42" fmla="*/ 4 w 276"/>
                  <a:gd name="T43" fmla="*/ 14 h 196"/>
                  <a:gd name="T44" fmla="*/ 3 w 276"/>
                  <a:gd name="T45" fmla="*/ 15 h 196"/>
                  <a:gd name="T46" fmla="*/ 2 w 276"/>
                  <a:gd name="T47" fmla="*/ 16 h 196"/>
                  <a:gd name="T48" fmla="*/ 0 w 276"/>
                  <a:gd name="T49" fmla="*/ 17 h 196"/>
                  <a:gd name="T50" fmla="*/ 0 w 276"/>
                  <a:gd name="T51" fmla="*/ 20 h 196"/>
                  <a:gd name="T52" fmla="*/ 0 w 276"/>
                  <a:gd name="T53" fmla="*/ 21 h 196"/>
                  <a:gd name="T54" fmla="*/ 0 w 276"/>
                  <a:gd name="T55" fmla="*/ 23 h 196"/>
                  <a:gd name="T56" fmla="*/ 51 w 276"/>
                  <a:gd name="T57" fmla="*/ 19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196">
                    <a:moveTo>
                      <a:pt x="51" y="190"/>
                    </a:move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69" name="Freeform 97"/>
              <p:cNvSpPr>
                <a:spLocks noEditPoints="1"/>
              </p:cNvSpPr>
              <p:nvPr/>
            </p:nvSpPr>
            <p:spPr bwMode="auto">
              <a:xfrm>
                <a:off x="5189" y="1550"/>
                <a:ext cx="202" cy="109"/>
              </a:xfrm>
              <a:custGeom>
                <a:avLst/>
                <a:gdLst>
                  <a:gd name="T0" fmla="*/ 400 w 406"/>
                  <a:gd name="T1" fmla="*/ 177 h 218"/>
                  <a:gd name="T2" fmla="*/ 383 w 406"/>
                  <a:gd name="T3" fmla="*/ 118 h 218"/>
                  <a:gd name="T4" fmla="*/ 363 w 406"/>
                  <a:gd name="T5" fmla="*/ 56 h 218"/>
                  <a:gd name="T6" fmla="*/ 349 w 406"/>
                  <a:gd name="T7" fmla="*/ 9 h 218"/>
                  <a:gd name="T8" fmla="*/ 342 w 406"/>
                  <a:gd name="T9" fmla="*/ 0 h 218"/>
                  <a:gd name="T10" fmla="*/ 317 w 406"/>
                  <a:gd name="T11" fmla="*/ 2 h 218"/>
                  <a:gd name="T12" fmla="*/ 276 w 406"/>
                  <a:gd name="T13" fmla="*/ 4 h 218"/>
                  <a:gd name="T14" fmla="*/ 224 w 406"/>
                  <a:gd name="T15" fmla="*/ 7 h 218"/>
                  <a:gd name="T16" fmla="*/ 167 w 406"/>
                  <a:gd name="T17" fmla="*/ 10 h 218"/>
                  <a:gd name="T18" fmla="*/ 110 w 406"/>
                  <a:gd name="T19" fmla="*/ 14 h 218"/>
                  <a:gd name="T20" fmla="*/ 58 w 406"/>
                  <a:gd name="T21" fmla="*/ 17 h 218"/>
                  <a:gd name="T22" fmla="*/ 15 w 406"/>
                  <a:gd name="T23" fmla="*/ 19 h 218"/>
                  <a:gd name="T24" fmla="*/ 6 w 406"/>
                  <a:gd name="T25" fmla="*/ 40 h 218"/>
                  <a:gd name="T26" fmla="*/ 23 w 406"/>
                  <a:gd name="T27" fmla="*/ 99 h 218"/>
                  <a:gd name="T28" fmla="*/ 43 w 406"/>
                  <a:gd name="T29" fmla="*/ 161 h 218"/>
                  <a:gd name="T30" fmla="*/ 57 w 406"/>
                  <a:gd name="T31" fmla="*/ 208 h 218"/>
                  <a:gd name="T32" fmla="*/ 64 w 406"/>
                  <a:gd name="T33" fmla="*/ 218 h 218"/>
                  <a:gd name="T34" fmla="*/ 89 w 406"/>
                  <a:gd name="T35" fmla="*/ 215 h 218"/>
                  <a:gd name="T36" fmla="*/ 131 w 406"/>
                  <a:gd name="T37" fmla="*/ 213 h 218"/>
                  <a:gd name="T38" fmla="*/ 182 w 406"/>
                  <a:gd name="T39" fmla="*/ 211 h 218"/>
                  <a:gd name="T40" fmla="*/ 239 w 406"/>
                  <a:gd name="T41" fmla="*/ 207 h 218"/>
                  <a:gd name="T42" fmla="*/ 296 w 406"/>
                  <a:gd name="T43" fmla="*/ 204 h 218"/>
                  <a:gd name="T44" fmla="*/ 348 w 406"/>
                  <a:gd name="T45" fmla="*/ 200 h 218"/>
                  <a:gd name="T46" fmla="*/ 391 w 406"/>
                  <a:gd name="T47" fmla="*/ 198 h 218"/>
                  <a:gd name="T48" fmla="*/ 78 w 406"/>
                  <a:gd name="T49" fmla="*/ 19 h 218"/>
                  <a:gd name="T50" fmla="*/ 80 w 406"/>
                  <a:gd name="T51" fmla="*/ 17 h 218"/>
                  <a:gd name="T52" fmla="*/ 83 w 406"/>
                  <a:gd name="T53" fmla="*/ 16 h 218"/>
                  <a:gd name="T54" fmla="*/ 296 w 406"/>
                  <a:gd name="T55" fmla="*/ 3 h 218"/>
                  <a:gd name="T56" fmla="*/ 300 w 406"/>
                  <a:gd name="T57" fmla="*/ 7 h 218"/>
                  <a:gd name="T58" fmla="*/ 352 w 406"/>
                  <a:gd name="T59" fmla="*/ 177 h 218"/>
                  <a:gd name="T60" fmla="*/ 352 w 406"/>
                  <a:gd name="T61" fmla="*/ 181 h 218"/>
                  <a:gd name="T62" fmla="*/ 350 w 406"/>
                  <a:gd name="T63" fmla="*/ 184 h 218"/>
                  <a:gd name="T64" fmla="*/ 348 w 406"/>
                  <a:gd name="T65" fmla="*/ 186 h 218"/>
                  <a:gd name="T66" fmla="*/ 345 w 406"/>
                  <a:gd name="T67" fmla="*/ 188 h 218"/>
                  <a:gd name="T68" fmla="*/ 133 w 406"/>
                  <a:gd name="T69" fmla="*/ 199 h 218"/>
                  <a:gd name="T70" fmla="*/ 128 w 406"/>
                  <a:gd name="T71" fmla="*/ 196 h 218"/>
                  <a:gd name="T72" fmla="*/ 76 w 406"/>
                  <a:gd name="T73" fmla="*/ 26 h 218"/>
                  <a:gd name="T74" fmla="*/ 76 w 406"/>
                  <a:gd name="T75" fmla="*/ 23 h 218"/>
                  <a:gd name="T76" fmla="*/ 78 w 406"/>
                  <a:gd name="T77" fmla="*/ 1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6" h="218">
                    <a:moveTo>
                      <a:pt x="406" y="197"/>
                    </a:moveTo>
                    <a:lnTo>
                      <a:pt x="400" y="177"/>
                    </a:lnTo>
                    <a:lnTo>
                      <a:pt x="392" y="150"/>
                    </a:lnTo>
                    <a:lnTo>
                      <a:pt x="383" y="118"/>
                    </a:lnTo>
                    <a:lnTo>
                      <a:pt x="372" y="86"/>
                    </a:lnTo>
                    <a:lnTo>
                      <a:pt x="363" y="56"/>
                    </a:lnTo>
                    <a:lnTo>
                      <a:pt x="355" y="29"/>
                    </a:lnTo>
                    <a:lnTo>
                      <a:pt x="349" y="9"/>
                    </a:lnTo>
                    <a:lnTo>
                      <a:pt x="347" y="0"/>
                    </a:lnTo>
                    <a:lnTo>
                      <a:pt x="342" y="0"/>
                    </a:lnTo>
                    <a:lnTo>
                      <a:pt x="332" y="1"/>
                    </a:lnTo>
                    <a:lnTo>
                      <a:pt x="317" y="2"/>
                    </a:lnTo>
                    <a:lnTo>
                      <a:pt x="297" y="3"/>
                    </a:lnTo>
                    <a:lnTo>
                      <a:pt x="276" y="4"/>
                    </a:lnTo>
                    <a:lnTo>
                      <a:pt x="250" y="5"/>
                    </a:lnTo>
                    <a:lnTo>
                      <a:pt x="224" y="7"/>
                    </a:lnTo>
                    <a:lnTo>
                      <a:pt x="196" y="9"/>
                    </a:lnTo>
                    <a:lnTo>
                      <a:pt x="167" y="10"/>
                    </a:lnTo>
                    <a:lnTo>
                      <a:pt x="137" y="12"/>
                    </a:lnTo>
                    <a:lnTo>
                      <a:pt x="110" y="14"/>
                    </a:lnTo>
                    <a:lnTo>
                      <a:pt x="82" y="16"/>
                    </a:lnTo>
                    <a:lnTo>
                      <a:pt x="58" y="17"/>
                    </a:lnTo>
                    <a:lnTo>
                      <a:pt x="35" y="18"/>
                    </a:lnTo>
                    <a:lnTo>
                      <a:pt x="15" y="19"/>
                    </a:lnTo>
                    <a:lnTo>
                      <a:pt x="0" y="20"/>
                    </a:lnTo>
                    <a:lnTo>
                      <a:pt x="6" y="40"/>
                    </a:lnTo>
                    <a:lnTo>
                      <a:pt x="14" y="68"/>
                    </a:lnTo>
                    <a:lnTo>
                      <a:pt x="23" y="99"/>
                    </a:lnTo>
                    <a:lnTo>
                      <a:pt x="34" y="131"/>
                    </a:lnTo>
                    <a:lnTo>
                      <a:pt x="43" y="161"/>
                    </a:lnTo>
                    <a:lnTo>
                      <a:pt x="51" y="189"/>
                    </a:lnTo>
                    <a:lnTo>
                      <a:pt x="57" y="208"/>
                    </a:lnTo>
                    <a:lnTo>
                      <a:pt x="59" y="218"/>
                    </a:lnTo>
                    <a:lnTo>
                      <a:pt x="64" y="218"/>
                    </a:lnTo>
                    <a:lnTo>
                      <a:pt x="74" y="216"/>
                    </a:lnTo>
                    <a:lnTo>
                      <a:pt x="89" y="215"/>
                    </a:lnTo>
                    <a:lnTo>
                      <a:pt x="109" y="214"/>
                    </a:lnTo>
                    <a:lnTo>
                      <a:pt x="131" y="213"/>
                    </a:lnTo>
                    <a:lnTo>
                      <a:pt x="156" y="212"/>
                    </a:lnTo>
                    <a:lnTo>
                      <a:pt x="182" y="211"/>
                    </a:lnTo>
                    <a:lnTo>
                      <a:pt x="210" y="208"/>
                    </a:lnTo>
                    <a:lnTo>
                      <a:pt x="239" y="207"/>
                    </a:lnTo>
                    <a:lnTo>
                      <a:pt x="269" y="205"/>
                    </a:lnTo>
                    <a:lnTo>
                      <a:pt x="296" y="204"/>
                    </a:lnTo>
                    <a:lnTo>
                      <a:pt x="324" y="201"/>
                    </a:lnTo>
                    <a:lnTo>
                      <a:pt x="348" y="200"/>
                    </a:lnTo>
                    <a:lnTo>
                      <a:pt x="371" y="199"/>
                    </a:lnTo>
                    <a:lnTo>
                      <a:pt x="391" y="198"/>
                    </a:lnTo>
                    <a:lnTo>
                      <a:pt x="406" y="197"/>
                    </a:lnTo>
                    <a:close/>
                    <a:moveTo>
                      <a:pt x="78" y="19"/>
                    </a:moveTo>
                    <a:lnTo>
                      <a:pt x="79" y="18"/>
                    </a:lnTo>
                    <a:lnTo>
                      <a:pt x="80" y="17"/>
                    </a:lnTo>
                    <a:lnTo>
                      <a:pt x="82" y="16"/>
                    </a:lnTo>
                    <a:lnTo>
                      <a:pt x="83" y="16"/>
                    </a:lnTo>
                    <a:lnTo>
                      <a:pt x="293" y="3"/>
                    </a:lnTo>
                    <a:lnTo>
                      <a:pt x="296" y="3"/>
                    </a:lnTo>
                    <a:lnTo>
                      <a:pt x="299" y="4"/>
                    </a:lnTo>
                    <a:lnTo>
                      <a:pt x="300" y="7"/>
                    </a:lnTo>
                    <a:lnTo>
                      <a:pt x="301" y="9"/>
                    </a:lnTo>
                    <a:lnTo>
                      <a:pt x="352" y="177"/>
                    </a:lnTo>
                    <a:lnTo>
                      <a:pt x="352" y="178"/>
                    </a:lnTo>
                    <a:lnTo>
                      <a:pt x="352" y="181"/>
                    </a:lnTo>
                    <a:lnTo>
                      <a:pt x="352" y="182"/>
                    </a:lnTo>
                    <a:lnTo>
                      <a:pt x="350" y="184"/>
                    </a:lnTo>
                    <a:lnTo>
                      <a:pt x="349" y="185"/>
                    </a:lnTo>
                    <a:lnTo>
                      <a:pt x="348" y="186"/>
                    </a:lnTo>
                    <a:lnTo>
                      <a:pt x="346" y="188"/>
                    </a:lnTo>
                    <a:lnTo>
                      <a:pt x="345" y="188"/>
                    </a:lnTo>
                    <a:lnTo>
                      <a:pt x="135" y="199"/>
                    </a:lnTo>
                    <a:lnTo>
                      <a:pt x="133" y="199"/>
                    </a:lnTo>
                    <a:lnTo>
                      <a:pt x="131" y="198"/>
                    </a:lnTo>
                    <a:lnTo>
                      <a:pt x="128" y="196"/>
                    </a:lnTo>
                    <a:lnTo>
                      <a:pt x="127" y="193"/>
                    </a:lnTo>
                    <a:lnTo>
                      <a:pt x="76" y="26"/>
                    </a:lnTo>
                    <a:lnTo>
                      <a:pt x="76" y="24"/>
                    </a:lnTo>
                    <a:lnTo>
                      <a:pt x="76" y="23"/>
                    </a:lnTo>
                    <a:lnTo>
                      <a:pt x="76" y="20"/>
                    </a:lnTo>
                    <a:lnTo>
                      <a:pt x="78" y="1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70" name="Freeform 98"/>
              <p:cNvSpPr>
                <a:spLocks noEditPoints="1"/>
              </p:cNvSpPr>
              <p:nvPr/>
            </p:nvSpPr>
            <p:spPr bwMode="auto">
              <a:xfrm>
                <a:off x="5227" y="1552"/>
                <a:ext cx="137" cy="98"/>
              </a:xfrm>
              <a:custGeom>
                <a:avLst/>
                <a:gdLst>
                  <a:gd name="T0" fmla="*/ 224 w 276"/>
                  <a:gd name="T1" fmla="*/ 4 h 196"/>
                  <a:gd name="T2" fmla="*/ 220 w 276"/>
                  <a:gd name="T3" fmla="*/ 0 h 196"/>
                  <a:gd name="T4" fmla="*/ 7 w 276"/>
                  <a:gd name="T5" fmla="*/ 13 h 196"/>
                  <a:gd name="T6" fmla="*/ 4 w 276"/>
                  <a:gd name="T7" fmla="*/ 14 h 196"/>
                  <a:gd name="T8" fmla="*/ 2 w 276"/>
                  <a:gd name="T9" fmla="*/ 16 h 196"/>
                  <a:gd name="T10" fmla="*/ 0 w 276"/>
                  <a:gd name="T11" fmla="*/ 20 h 196"/>
                  <a:gd name="T12" fmla="*/ 0 w 276"/>
                  <a:gd name="T13" fmla="*/ 23 h 196"/>
                  <a:gd name="T14" fmla="*/ 52 w 276"/>
                  <a:gd name="T15" fmla="*/ 193 h 196"/>
                  <a:gd name="T16" fmla="*/ 57 w 276"/>
                  <a:gd name="T17" fmla="*/ 196 h 196"/>
                  <a:gd name="T18" fmla="*/ 269 w 276"/>
                  <a:gd name="T19" fmla="*/ 185 h 196"/>
                  <a:gd name="T20" fmla="*/ 272 w 276"/>
                  <a:gd name="T21" fmla="*/ 183 h 196"/>
                  <a:gd name="T22" fmla="*/ 274 w 276"/>
                  <a:gd name="T23" fmla="*/ 181 h 196"/>
                  <a:gd name="T24" fmla="*/ 276 w 276"/>
                  <a:gd name="T25" fmla="*/ 178 h 196"/>
                  <a:gd name="T26" fmla="*/ 276 w 276"/>
                  <a:gd name="T27" fmla="*/ 174 h 196"/>
                  <a:gd name="T28" fmla="*/ 64 w 276"/>
                  <a:gd name="T29" fmla="*/ 180 h 196"/>
                  <a:gd name="T30" fmla="*/ 57 w 276"/>
                  <a:gd name="T31" fmla="*/ 155 h 196"/>
                  <a:gd name="T32" fmla="*/ 42 w 276"/>
                  <a:gd name="T33" fmla="*/ 106 h 196"/>
                  <a:gd name="T34" fmla="*/ 28 w 276"/>
                  <a:gd name="T35" fmla="*/ 58 h 196"/>
                  <a:gd name="T36" fmla="*/ 19 w 276"/>
                  <a:gd name="T37" fmla="*/ 28 h 196"/>
                  <a:gd name="T38" fmla="*/ 32 w 276"/>
                  <a:gd name="T39" fmla="*/ 27 h 196"/>
                  <a:gd name="T40" fmla="*/ 55 w 276"/>
                  <a:gd name="T41" fmla="*/ 26 h 196"/>
                  <a:gd name="T42" fmla="*/ 84 w 276"/>
                  <a:gd name="T43" fmla="*/ 24 h 196"/>
                  <a:gd name="T44" fmla="*/ 118 w 276"/>
                  <a:gd name="T45" fmla="*/ 22 h 196"/>
                  <a:gd name="T46" fmla="*/ 150 w 276"/>
                  <a:gd name="T47" fmla="*/ 20 h 196"/>
                  <a:gd name="T48" fmla="*/ 180 w 276"/>
                  <a:gd name="T49" fmla="*/ 19 h 196"/>
                  <a:gd name="T50" fmla="*/ 202 w 276"/>
                  <a:gd name="T51" fmla="*/ 17 h 196"/>
                  <a:gd name="T52" fmla="*/ 212 w 276"/>
                  <a:gd name="T53" fmla="*/ 16 h 196"/>
                  <a:gd name="T54" fmla="*/ 219 w 276"/>
                  <a:gd name="T55" fmla="*/ 43 h 196"/>
                  <a:gd name="T56" fmla="*/ 234 w 276"/>
                  <a:gd name="T57" fmla="*/ 90 h 196"/>
                  <a:gd name="T58" fmla="*/ 249 w 276"/>
                  <a:gd name="T59" fmla="*/ 140 h 196"/>
                  <a:gd name="T60" fmla="*/ 257 w 276"/>
                  <a:gd name="T61" fmla="*/ 168 h 196"/>
                  <a:gd name="T62" fmla="*/ 244 w 276"/>
                  <a:gd name="T63" fmla="*/ 170 h 196"/>
                  <a:gd name="T64" fmla="*/ 221 w 276"/>
                  <a:gd name="T65" fmla="*/ 171 h 196"/>
                  <a:gd name="T66" fmla="*/ 192 w 276"/>
                  <a:gd name="T67" fmla="*/ 173 h 196"/>
                  <a:gd name="T68" fmla="*/ 158 w 276"/>
                  <a:gd name="T69" fmla="*/ 174 h 196"/>
                  <a:gd name="T70" fmla="*/ 126 w 276"/>
                  <a:gd name="T71" fmla="*/ 177 h 196"/>
                  <a:gd name="T72" fmla="*/ 96 w 276"/>
                  <a:gd name="T73" fmla="*/ 179 h 196"/>
                  <a:gd name="T74" fmla="*/ 74 w 276"/>
                  <a:gd name="T75" fmla="*/ 180 h 196"/>
                  <a:gd name="T76" fmla="*/ 64 w 276"/>
                  <a:gd name="T77"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196">
                    <a:moveTo>
                      <a:pt x="225" y="6"/>
                    </a:move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close/>
                    <a:moveTo>
                      <a:pt x="64" y="180"/>
                    </a:moveTo>
                    <a:lnTo>
                      <a:pt x="61" y="171"/>
                    </a:lnTo>
                    <a:lnTo>
                      <a:pt x="57" y="155"/>
                    </a:lnTo>
                    <a:lnTo>
                      <a:pt x="50" y="132"/>
                    </a:lnTo>
                    <a:lnTo>
                      <a:pt x="42" y="106"/>
                    </a:lnTo>
                    <a:lnTo>
                      <a:pt x="35" y="81"/>
                    </a:lnTo>
                    <a:lnTo>
                      <a:pt x="28" y="58"/>
                    </a:lnTo>
                    <a:lnTo>
                      <a:pt x="22" y="39"/>
                    </a:lnTo>
                    <a:lnTo>
                      <a:pt x="19" y="28"/>
                    </a:lnTo>
                    <a:lnTo>
                      <a:pt x="23" y="28"/>
                    </a:lnTo>
                    <a:lnTo>
                      <a:pt x="32" y="27"/>
                    </a:lnTo>
                    <a:lnTo>
                      <a:pt x="42" y="27"/>
                    </a:lnTo>
                    <a:lnTo>
                      <a:pt x="55" y="26"/>
                    </a:lnTo>
                    <a:lnTo>
                      <a:pt x="69" y="24"/>
                    </a:lnTo>
                    <a:lnTo>
                      <a:pt x="84" y="24"/>
                    </a:lnTo>
                    <a:lnTo>
                      <a:pt x="101" y="23"/>
                    </a:lnTo>
                    <a:lnTo>
                      <a:pt x="118" y="22"/>
                    </a:lnTo>
                    <a:lnTo>
                      <a:pt x="134" y="21"/>
                    </a:lnTo>
                    <a:lnTo>
                      <a:pt x="150" y="20"/>
                    </a:lnTo>
                    <a:lnTo>
                      <a:pt x="166" y="20"/>
                    </a:lnTo>
                    <a:lnTo>
                      <a:pt x="180" y="19"/>
                    </a:lnTo>
                    <a:lnTo>
                      <a:pt x="192" y="17"/>
                    </a:lnTo>
                    <a:lnTo>
                      <a:pt x="202" y="17"/>
                    </a:lnTo>
                    <a:lnTo>
                      <a:pt x="209" y="16"/>
                    </a:lnTo>
                    <a:lnTo>
                      <a:pt x="212" y="16"/>
                    </a:lnTo>
                    <a:lnTo>
                      <a:pt x="215" y="26"/>
                    </a:lnTo>
                    <a:lnTo>
                      <a:pt x="219" y="43"/>
                    </a:lnTo>
                    <a:lnTo>
                      <a:pt x="226" y="65"/>
                    </a:lnTo>
                    <a:lnTo>
                      <a:pt x="234" y="90"/>
                    </a:lnTo>
                    <a:lnTo>
                      <a:pt x="241" y="117"/>
                    </a:lnTo>
                    <a:lnTo>
                      <a:pt x="249" y="140"/>
                    </a:lnTo>
                    <a:lnTo>
                      <a:pt x="254" y="158"/>
                    </a:lnTo>
                    <a:lnTo>
                      <a:pt x="257" y="168"/>
                    </a:lnTo>
                    <a:lnTo>
                      <a:pt x="253" y="168"/>
                    </a:lnTo>
                    <a:lnTo>
                      <a:pt x="244" y="170"/>
                    </a:lnTo>
                    <a:lnTo>
                      <a:pt x="234" y="170"/>
                    </a:lnTo>
                    <a:lnTo>
                      <a:pt x="221" y="171"/>
                    </a:lnTo>
                    <a:lnTo>
                      <a:pt x="206" y="172"/>
                    </a:lnTo>
                    <a:lnTo>
                      <a:pt x="192" y="173"/>
                    </a:lnTo>
                    <a:lnTo>
                      <a:pt x="175" y="173"/>
                    </a:lnTo>
                    <a:lnTo>
                      <a:pt x="158" y="174"/>
                    </a:lnTo>
                    <a:lnTo>
                      <a:pt x="142" y="175"/>
                    </a:lnTo>
                    <a:lnTo>
                      <a:pt x="126" y="177"/>
                    </a:lnTo>
                    <a:lnTo>
                      <a:pt x="110" y="178"/>
                    </a:lnTo>
                    <a:lnTo>
                      <a:pt x="96" y="179"/>
                    </a:lnTo>
                    <a:lnTo>
                      <a:pt x="84" y="179"/>
                    </a:lnTo>
                    <a:lnTo>
                      <a:pt x="74" y="180"/>
                    </a:lnTo>
                    <a:lnTo>
                      <a:pt x="67" y="180"/>
                    </a:lnTo>
                    <a:lnTo>
                      <a:pt x="64" y="18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71" name="Freeform 99"/>
              <p:cNvSpPr>
                <a:spLocks/>
              </p:cNvSpPr>
              <p:nvPr/>
            </p:nvSpPr>
            <p:spPr bwMode="auto">
              <a:xfrm>
                <a:off x="5236" y="1566"/>
                <a:ext cx="119" cy="76"/>
              </a:xfrm>
              <a:custGeom>
                <a:avLst/>
                <a:gdLst>
                  <a:gd name="T0" fmla="*/ 55 w 238"/>
                  <a:gd name="T1" fmla="*/ 138 h 152"/>
                  <a:gd name="T2" fmla="*/ 53 w 238"/>
                  <a:gd name="T3" fmla="*/ 131 h 152"/>
                  <a:gd name="T4" fmla="*/ 49 w 238"/>
                  <a:gd name="T5" fmla="*/ 117 h 152"/>
                  <a:gd name="T6" fmla="*/ 44 w 238"/>
                  <a:gd name="T7" fmla="*/ 100 h 152"/>
                  <a:gd name="T8" fmla="*/ 38 w 238"/>
                  <a:gd name="T9" fmla="*/ 79 h 152"/>
                  <a:gd name="T10" fmla="*/ 31 w 238"/>
                  <a:gd name="T11" fmla="*/ 57 h 152"/>
                  <a:gd name="T12" fmla="*/ 25 w 238"/>
                  <a:gd name="T13" fmla="*/ 36 h 152"/>
                  <a:gd name="T14" fmla="*/ 18 w 238"/>
                  <a:gd name="T15" fmla="*/ 16 h 152"/>
                  <a:gd name="T16" fmla="*/ 14 w 238"/>
                  <a:gd name="T17" fmla="*/ 0 h 152"/>
                  <a:gd name="T18" fmla="*/ 9 w 238"/>
                  <a:gd name="T19" fmla="*/ 0 h 152"/>
                  <a:gd name="T20" fmla="*/ 6 w 238"/>
                  <a:gd name="T21" fmla="*/ 0 h 152"/>
                  <a:gd name="T22" fmla="*/ 2 w 238"/>
                  <a:gd name="T23" fmla="*/ 0 h 152"/>
                  <a:gd name="T24" fmla="*/ 0 w 238"/>
                  <a:gd name="T25" fmla="*/ 0 h 152"/>
                  <a:gd name="T26" fmla="*/ 3 w 238"/>
                  <a:gd name="T27" fmla="*/ 11 h 152"/>
                  <a:gd name="T28" fmla="*/ 9 w 238"/>
                  <a:gd name="T29" fmla="*/ 30 h 152"/>
                  <a:gd name="T30" fmla="*/ 16 w 238"/>
                  <a:gd name="T31" fmla="*/ 53 h 152"/>
                  <a:gd name="T32" fmla="*/ 23 w 238"/>
                  <a:gd name="T33" fmla="*/ 78 h 152"/>
                  <a:gd name="T34" fmla="*/ 31 w 238"/>
                  <a:gd name="T35" fmla="*/ 104 h 152"/>
                  <a:gd name="T36" fmla="*/ 38 w 238"/>
                  <a:gd name="T37" fmla="*/ 127 h 152"/>
                  <a:gd name="T38" fmla="*/ 42 w 238"/>
                  <a:gd name="T39" fmla="*/ 143 h 152"/>
                  <a:gd name="T40" fmla="*/ 45 w 238"/>
                  <a:gd name="T41" fmla="*/ 152 h 152"/>
                  <a:gd name="T42" fmla="*/ 48 w 238"/>
                  <a:gd name="T43" fmla="*/ 152 h 152"/>
                  <a:gd name="T44" fmla="*/ 55 w 238"/>
                  <a:gd name="T45" fmla="*/ 152 h 152"/>
                  <a:gd name="T46" fmla="*/ 65 w 238"/>
                  <a:gd name="T47" fmla="*/ 151 h 152"/>
                  <a:gd name="T48" fmla="*/ 77 w 238"/>
                  <a:gd name="T49" fmla="*/ 151 h 152"/>
                  <a:gd name="T50" fmla="*/ 91 w 238"/>
                  <a:gd name="T51" fmla="*/ 150 h 152"/>
                  <a:gd name="T52" fmla="*/ 107 w 238"/>
                  <a:gd name="T53" fmla="*/ 149 h 152"/>
                  <a:gd name="T54" fmla="*/ 123 w 238"/>
                  <a:gd name="T55" fmla="*/ 147 h 152"/>
                  <a:gd name="T56" fmla="*/ 139 w 238"/>
                  <a:gd name="T57" fmla="*/ 146 h 152"/>
                  <a:gd name="T58" fmla="*/ 156 w 238"/>
                  <a:gd name="T59" fmla="*/ 145 h 152"/>
                  <a:gd name="T60" fmla="*/ 173 w 238"/>
                  <a:gd name="T61" fmla="*/ 145 h 152"/>
                  <a:gd name="T62" fmla="*/ 187 w 238"/>
                  <a:gd name="T63" fmla="*/ 144 h 152"/>
                  <a:gd name="T64" fmla="*/ 202 w 238"/>
                  <a:gd name="T65" fmla="*/ 143 h 152"/>
                  <a:gd name="T66" fmla="*/ 215 w 238"/>
                  <a:gd name="T67" fmla="*/ 142 h 152"/>
                  <a:gd name="T68" fmla="*/ 225 w 238"/>
                  <a:gd name="T69" fmla="*/ 142 h 152"/>
                  <a:gd name="T70" fmla="*/ 234 w 238"/>
                  <a:gd name="T71" fmla="*/ 140 h 152"/>
                  <a:gd name="T72" fmla="*/ 238 w 238"/>
                  <a:gd name="T73" fmla="*/ 140 h 152"/>
                  <a:gd name="T74" fmla="*/ 238 w 238"/>
                  <a:gd name="T75" fmla="*/ 138 h 152"/>
                  <a:gd name="T76" fmla="*/ 237 w 238"/>
                  <a:gd name="T77" fmla="*/ 136 h 152"/>
                  <a:gd name="T78" fmla="*/ 236 w 238"/>
                  <a:gd name="T79" fmla="*/ 132 h 152"/>
                  <a:gd name="T80" fmla="*/ 235 w 238"/>
                  <a:gd name="T81" fmla="*/ 128 h 152"/>
                  <a:gd name="T82" fmla="*/ 214 w 238"/>
                  <a:gd name="T83" fmla="*/ 129 h 152"/>
                  <a:gd name="T84" fmla="*/ 189 w 238"/>
                  <a:gd name="T85" fmla="*/ 130 h 152"/>
                  <a:gd name="T86" fmla="*/ 161 w 238"/>
                  <a:gd name="T87" fmla="*/ 131 h 152"/>
                  <a:gd name="T88" fmla="*/ 132 w 238"/>
                  <a:gd name="T89" fmla="*/ 134 h 152"/>
                  <a:gd name="T90" fmla="*/ 105 w 238"/>
                  <a:gd name="T91" fmla="*/ 135 h 152"/>
                  <a:gd name="T92" fmla="*/ 82 w 238"/>
                  <a:gd name="T93" fmla="*/ 136 h 152"/>
                  <a:gd name="T94" fmla="*/ 64 w 238"/>
                  <a:gd name="T95" fmla="*/ 137 h 152"/>
                  <a:gd name="T96" fmla="*/ 55 w 238"/>
                  <a:gd name="T97"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 h="152">
                    <a:moveTo>
                      <a:pt x="55" y="138"/>
                    </a:moveTo>
                    <a:lnTo>
                      <a:pt x="53" y="131"/>
                    </a:lnTo>
                    <a:lnTo>
                      <a:pt x="49" y="117"/>
                    </a:lnTo>
                    <a:lnTo>
                      <a:pt x="44" y="100"/>
                    </a:lnTo>
                    <a:lnTo>
                      <a:pt x="38" y="79"/>
                    </a:lnTo>
                    <a:lnTo>
                      <a:pt x="31" y="57"/>
                    </a:lnTo>
                    <a:lnTo>
                      <a:pt x="25" y="36"/>
                    </a:lnTo>
                    <a:lnTo>
                      <a:pt x="18" y="16"/>
                    </a:lnTo>
                    <a:lnTo>
                      <a:pt x="14" y="0"/>
                    </a:lnTo>
                    <a:lnTo>
                      <a:pt x="9" y="0"/>
                    </a:lnTo>
                    <a:lnTo>
                      <a:pt x="6" y="0"/>
                    </a:lnTo>
                    <a:lnTo>
                      <a:pt x="2" y="0"/>
                    </a:lnTo>
                    <a:lnTo>
                      <a:pt x="0" y="0"/>
                    </a:lnTo>
                    <a:lnTo>
                      <a:pt x="3" y="11"/>
                    </a:lnTo>
                    <a:lnTo>
                      <a:pt x="9" y="30"/>
                    </a:lnTo>
                    <a:lnTo>
                      <a:pt x="16" y="53"/>
                    </a:lnTo>
                    <a:lnTo>
                      <a:pt x="23" y="78"/>
                    </a:lnTo>
                    <a:lnTo>
                      <a:pt x="31" y="104"/>
                    </a:lnTo>
                    <a:lnTo>
                      <a:pt x="38" y="127"/>
                    </a:lnTo>
                    <a:lnTo>
                      <a:pt x="42" y="143"/>
                    </a:lnTo>
                    <a:lnTo>
                      <a:pt x="45" y="152"/>
                    </a:lnTo>
                    <a:lnTo>
                      <a:pt x="48" y="152"/>
                    </a:lnTo>
                    <a:lnTo>
                      <a:pt x="55" y="152"/>
                    </a:lnTo>
                    <a:lnTo>
                      <a:pt x="65" y="151"/>
                    </a:lnTo>
                    <a:lnTo>
                      <a:pt x="77" y="151"/>
                    </a:lnTo>
                    <a:lnTo>
                      <a:pt x="91" y="150"/>
                    </a:lnTo>
                    <a:lnTo>
                      <a:pt x="107" y="149"/>
                    </a:lnTo>
                    <a:lnTo>
                      <a:pt x="123" y="147"/>
                    </a:lnTo>
                    <a:lnTo>
                      <a:pt x="139" y="146"/>
                    </a:lnTo>
                    <a:lnTo>
                      <a:pt x="156" y="145"/>
                    </a:lnTo>
                    <a:lnTo>
                      <a:pt x="173" y="145"/>
                    </a:lnTo>
                    <a:lnTo>
                      <a:pt x="187" y="144"/>
                    </a:lnTo>
                    <a:lnTo>
                      <a:pt x="202" y="143"/>
                    </a:lnTo>
                    <a:lnTo>
                      <a:pt x="215" y="142"/>
                    </a:lnTo>
                    <a:lnTo>
                      <a:pt x="225" y="142"/>
                    </a:lnTo>
                    <a:lnTo>
                      <a:pt x="234" y="140"/>
                    </a:lnTo>
                    <a:lnTo>
                      <a:pt x="238" y="140"/>
                    </a:lnTo>
                    <a:lnTo>
                      <a:pt x="238" y="138"/>
                    </a:lnTo>
                    <a:lnTo>
                      <a:pt x="237" y="136"/>
                    </a:lnTo>
                    <a:lnTo>
                      <a:pt x="236" y="132"/>
                    </a:lnTo>
                    <a:lnTo>
                      <a:pt x="235" y="128"/>
                    </a:lnTo>
                    <a:lnTo>
                      <a:pt x="214" y="129"/>
                    </a:lnTo>
                    <a:lnTo>
                      <a:pt x="189" y="130"/>
                    </a:lnTo>
                    <a:lnTo>
                      <a:pt x="161" y="131"/>
                    </a:lnTo>
                    <a:lnTo>
                      <a:pt x="132" y="134"/>
                    </a:lnTo>
                    <a:lnTo>
                      <a:pt x="105" y="135"/>
                    </a:lnTo>
                    <a:lnTo>
                      <a:pt x="82" y="136"/>
                    </a:lnTo>
                    <a:lnTo>
                      <a:pt x="64" y="137"/>
                    </a:lnTo>
                    <a:lnTo>
                      <a:pt x="55"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72" name="Freeform 100"/>
              <p:cNvSpPr>
                <a:spLocks/>
              </p:cNvSpPr>
              <p:nvPr/>
            </p:nvSpPr>
            <p:spPr bwMode="auto">
              <a:xfrm>
                <a:off x="5243" y="1560"/>
                <a:ext cx="110" cy="75"/>
              </a:xfrm>
              <a:custGeom>
                <a:avLst/>
                <a:gdLst>
                  <a:gd name="T0" fmla="*/ 221 w 221"/>
                  <a:gd name="T1" fmla="*/ 140 h 150"/>
                  <a:gd name="T2" fmla="*/ 216 w 221"/>
                  <a:gd name="T3" fmla="*/ 124 h 150"/>
                  <a:gd name="T4" fmla="*/ 209 w 221"/>
                  <a:gd name="T5" fmla="*/ 104 h 150"/>
                  <a:gd name="T6" fmla="*/ 203 w 221"/>
                  <a:gd name="T7" fmla="*/ 82 h 150"/>
                  <a:gd name="T8" fmla="*/ 196 w 221"/>
                  <a:gd name="T9" fmla="*/ 59 h 150"/>
                  <a:gd name="T10" fmla="*/ 191 w 221"/>
                  <a:gd name="T11" fmla="*/ 38 h 150"/>
                  <a:gd name="T12" fmla="*/ 185 w 221"/>
                  <a:gd name="T13" fmla="*/ 21 h 150"/>
                  <a:gd name="T14" fmla="*/ 182 w 221"/>
                  <a:gd name="T15" fmla="*/ 7 h 150"/>
                  <a:gd name="T16" fmla="*/ 179 w 221"/>
                  <a:gd name="T17" fmla="*/ 0 h 150"/>
                  <a:gd name="T18" fmla="*/ 170 w 221"/>
                  <a:gd name="T19" fmla="*/ 1 h 150"/>
                  <a:gd name="T20" fmla="*/ 153 w 221"/>
                  <a:gd name="T21" fmla="*/ 3 h 150"/>
                  <a:gd name="T22" fmla="*/ 130 w 221"/>
                  <a:gd name="T23" fmla="*/ 4 h 150"/>
                  <a:gd name="T24" fmla="*/ 102 w 221"/>
                  <a:gd name="T25" fmla="*/ 5 h 150"/>
                  <a:gd name="T26" fmla="*/ 73 w 221"/>
                  <a:gd name="T27" fmla="*/ 7 h 150"/>
                  <a:gd name="T28" fmla="*/ 46 w 221"/>
                  <a:gd name="T29" fmla="*/ 8 h 150"/>
                  <a:gd name="T30" fmla="*/ 20 w 221"/>
                  <a:gd name="T31" fmla="*/ 11 h 150"/>
                  <a:gd name="T32" fmla="*/ 0 w 221"/>
                  <a:gd name="T33" fmla="*/ 12 h 150"/>
                  <a:gd name="T34" fmla="*/ 4 w 221"/>
                  <a:gd name="T35" fmla="*/ 28 h 150"/>
                  <a:gd name="T36" fmla="*/ 11 w 221"/>
                  <a:gd name="T37" fmla="*/ 48 h 150"/>
                  <a:gd name="T38" fmla="*/ 17 w 221"/>
                  <a:gd name="T39" fmla="*/ 69 h 150"/>
                  <a:gd name="T40" fmla="*/ 24 w 221"/>
                  <a:gd name="T41" fmla="*/ 91 h 150"/>
                  <a:gd name="T42" fmla="*/ 30 w 221"/>
                  <a:gd name="T43" fmla="*/ 112 h 150"/>
                  <a:gd name="T44" fmla="*/ 35 w 221"/>
                  <a:gd name="T45" fmla="*/ 129 h 150"/>
                  <a:gd name="T46" fmla="*/ 39 w 221"/>
                  <a:gd name="T47" fmla="*/ 143 h 150"/>
                  <a:gd name="T48" fmla="*/ 41 w 221"/>
                  <a:gd name="T49" fmla="*/ 150 h 150"/>
                  <a:gd name="T50" fmla="*/ 50 w 221"/>
                  <a:gd name="T51" fmla="*/ 149 h 150"/>
                  <a:gd name="T52" fmla="*/ 68 w 221"/>
                  <a:gd name="T53" fmla="*/ 148 h 150"/>
                  <a:gd name="T54" fmla="*/ 91 w 221"/>
                  <a:gd name="T55" fmla="*/ 147 h 150"/>
                  <a:gd name="T56" fmla="*/ 118 w 221"/>
                  <a:gd name="T57" fmla="*/ 146 h 150"/>
                  <a:gd name="T58" fmla="*/ 147 w 221"/>
                  <a:gd name="T59" fmla="*/ 143 h 150"/>
                  <a:gd name="T60" fmla="*/ 175 w 221"/>
                  <a:gd name="T61" fmla="*/ 142 h 150"/>
                  <a:gd name="T62" fmla="*/ 200 w 221"/>
                  <a:gd name="T63" fmla="*/ 141 h 150"/>
                  <a:gd name="T64" fmla="*/ 221 w 221"/>
                  <a:gd name="T65" fmla="*/ 14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150">
                    <a:moveTo>
                      <a:pt x="221" y="140"/>
                    </a:moveTo>
                    <a:lnTo>
                      <a:pt x="216" y="124"/>
                    </a:lnTo>
                    <a:lnTo>
                      <a:pt x="209" y="104"/>
                    </a:lnTo>
                    <a:lnTo>
                      <a:pt x="203" y="82"/>
                    </a:lnTo>
                    <a:lnTo>
                      <a:pt x="196" y="59"/>
                    </a:lnTo>
                    <a:lnTo>
                      <a:pt x="191" y="38"/>
                    </a:lnTo>
                    <a:lnTo>
                      <a:pt x="185" y="21"/>
                    </a:lnTo>
                    <a:lnTo>
                      <a:pt x="182" y="7"/>
                    </a:lnTo>
                    <a:lnTo>
                      <a:pt x="179" y="0"/>
                    </a:lnTo>
                    <a:lnTo>
                      <a:pt x="170" y="1"/>
                    </a:lnTo>
                    <a:lnTo>
                      <a:pt x="153" y="3"/>
                    </a:lnTo>
                    <a:lnTo>
                      <a:pt x="130" y="4"/>
                    </a:lnTo>
                    <a:lnTo>
                      <a:pt x="102" y="5"/>
                    </a:lnTo>
                    <a:lnTo>
                      <a:pt x="73" y="7"/>
                    </a:lnTo>
                    <a:lnTo>
                      <a:pt x="46" y="8"/>
                    </a:lnTo>
                    <a:lnTo>
                      <a:pt x="20" y="11"/>
                    </a:lnTo>
                    <a:lnTo>
                      <a:pt x="0" y="12"/>
                    </a:lnTo>
                    <a:lnTo>
                      <a:pt x="4" y="28"/>
                    </a:lnTo>
                    <a:lnTo>
                      <a:pt x="11" y="48"/>
                    </a:lnTo>
                    <a:lnTo>
                      <a:pt x="17" y="69"/>
                    </a:lnTo>
                    <a:lnTo>
                      <a:pt x="24" y="91"/>
                    </a:lnTo>
                    <a:lnTo>
                      <a:pt x="30" y="112"/>
                    </a:lnTo>
                    <a:lnTo>
                      <a:pt x="35" y="129"/>
                    </a:lnTo>
                    <a:lnTo>
                      <a:pt x="39" y="143"/>
                    </a:lnTo>
                    <a:lnTo>
                      <a:pt x="41" y="150"/>
                    </a:lnTo>
                    <a:lnTo>
                      <a:pt x="50" y="149"/>
                    </a:lnTo>
                    <a:lnTo>
                      <a:pt x="68" y="148"/>
                    </a:lnTo>
                    <a:lnTo>
                      <a:pt x="91" y="147"/>
                    </a:lnTo>
                    <a:lnTo>
                      <a:pt x="118" y="146"/>
                    </a:lnTo>
                    <a:lnTo>
                      <a:pt x="147" y="143"/>
                    </a:lnTo>
                    <a:lnTo>
                      <a:pt x="175" y="142"/>
                    </a:lnTo>
                    <a:lnTo>
                      <a:pt x="200" y="141"/>
                    </a:lnTo>
                    <a:lnTo>
                      <a:pt x="221" y="14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73" name="Freeform 101"/>
              <p:cNvSpPr>
                <a:spLocks noEditPoints="1"/>
              </p:cNvSpPr>
              <p:nvPr/>
            </p:nvSpPr>
            <p:spPr bwMode="auto">
              <a:xfrm>
                <a:off x="5178" y="1537"/>
                <a:ext cx="231" cy="130"/>
              </a:xfrm>
              <a:custGeom>
                <a:avLst/>
                <a:gdLst>
                  <a:gd name="T0" fmla="*/ 393 w 461"/>
                  <a:gd name="T1" fmla="*/ 3 h 262"/>
                  <a:gd name="T2" fmla="*/ 389 w 461"/>
                  <a:gd name="T3" fmla="*/ 0 h 262"/>
                  <a:gd name="T4" fmla="*/ 8 w 461"/>
                  <a:gd name="T5" fmla="*/ 23 h 262"/>
                  <a:gd name="T6" fmla="*/ 4 w 461"/>
                  <a:gd name="T7" fmla="*/ 24 h 262"/>
                  <a:gd name="T8" fmla="*/ 2 w 461"/>
                  <a:gd name="T9" fmla="*/ 27 h 262"/>
                  <a:gd name="T10" fmla="*/ 0 w 461"/>
                  <a:gd name="T11" fmla="*/ 30 h 262"/>
                  <a:gd name="T12" fmla="*/ 1 w 461"/>
                  <a:gd name="T13" fmla="*/ 33 h 262"/>
                  <a:gd name="T14" fmla="*/ 69 w 461"/>
                  <a:gd name="T15" fmla="*/ 258 h 262"/>
                  <a:gd name="T16" fmla="*/ 73 w 461"/>
                  <a:gd name="T17" fmla="*/ 262 h 262"/>
                  <a:gd name="T18" fmla="*/ 454 w 461"/>
                  <a:gd name="T19" fmla="*/ 240 h 262"/>
                  <a:gd name="T20" fmla="*/ 458 w 461"/>
                  <a:gd name="T21" fmla="*/ 237 h 262"/>
                  <a:gd name="T22" fmla="*/ 460 w 461"/>
                  <a:gd name="T23" fmla="*/ 236 h 262"/>
                  <a:gd name="T24" fmla="*/ 461 w 461"/>
                  <a:gd name="T25" fmla="*/ 233 h 262"/>
                  <a:gd name="T26" fmla="*/ 461 w 461"/>
                  <a:gd name="T27" fmla="*/ 229 h 262"/>
                  <a:gd name="T28" fmla="*/ 80 w 461"/>
                  <a:gd name="T29" fmla="*/ 246 h 262"/>
                  <a:gd name="T30" fmla="*/ 70 w 461"/>
                  <a:gd name="T31" fmla="*/ 211 h 262"/>
                  <a:gd name="T32" fmla="*/ 50 w 461"/>
                  <a:gd name="T33" fmla="*/ 144 h 262"/>
                  <a:gd name="T34" fmla="*/ 31 w 461"/>
                  <a:gd name="T35" fmla="*/ 76 h 262"/>
                  <a:gd name="T36" fmla="*/ 19 w 461"/>
                  <a:gd name="T37" fmla="*/ 38 h 262"/>
                  <a:gd name="T38" fmla="*/ 40 w 461"/>
                  <a:gd name="T39" fmla="*/ 37 h 262"/>
                  <a:gd name="T40" fmla="*/ 81 w 461"/>
                  <a:gd name="T41" fmla="*/ 35 h 262"/>
                  <a:gd name="T42" fmla="*/ 139 w 461"/>
                  <a:gd name="T43" fmla="*/ 31 h 262"/>
                  <a:gd name="T44" fmla="*/ 202 w 461"/>
                  <a:gd name="T45" fmla="*/ 27 h 262"/>
                  <a:gd name="T46" fmla="*/ 265 w 461"/>
                  <a:gd name="T47" fmla="*/ 23 h 262"/>
                  <a:gd name="T48" fmla="*/ 322 w 461"/>
                  <a:gd name="T49" fmla="*/ 20 h 262"/>
                  <a:gd name="T50" fmla="*/ 362 w 461"/>
                  <a:gd name="T51" fmla="*/ 17 h 262"/>
                  <a:gd name="T52" fmla="*/ 381 w 461"/>
                  <a:gd name="T53" fmla="*/ 16 h 262"/>
                  <a:gd name="T54" fmla="*/ 391 w 461"/>
                  <a:gd name="T55" fmla="*/ 51 h 262"/>
                  <a:gd name="T56" fmla="*/ 411 w 461"/>
                  <a:gd name="T57" fmla="*/ 118 h 262"/>
                  <a:gd name="T58" fmla="*/ 431 w 461"/>
                  <a:gd name="T59" fmla="*/ 186 h 262"/>
                  <a:gd name="T60" fmla="*/ 443 w 461"/>
                  <a:gd name="T61" fmla="*/ 224 h 262"/>
                  <a:gd name="T62" fmla="*/ 422 w 461"/>
                  <a:gd name="T63" fmla="*/ 225 h 262"/>
                  <a:gd name="T64" fmla="*/ 381 w 461"/>
                  <a:gd name="T65" fmla="*/ 227 h 262"/>
                  <a:gd name="T66" fmla="*/ 323 w 461"/>
                  <a:gd name="T67" fmla="*/ 231 h 262"/>
                  <a:gd name="T68" fmla="*/ 260 w 461"/>
                  <a:gd name="T69" fmla="*/ 234 h 262"/>
                  <a:gd name="T70" fmla="*/ 195 w 461"/>
                  <a:gd name="T71" fmla="*/ 239 h 262"/>
                  <a:gd name="T72" fmla="*/ 140 w 461"/>
                  <a:gd name="T73" fmla="*/ 242 h 262"/>
                  <a:gd name="T74" fmla="*/ 99 w 461"/>
                  <a:gd name="T75" fmla="*/ 244 h 262"/>
                  <a:gd name="T76" fmla="*/ 80 w 461"/>
                  <a:gd name="T77" fmla="*/ 2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262">
                    <a:moveTo>
                      <a:pt x="394" y="6"/>
                    </a:moveTo>
                    <a:lnTo>
                      <a:pt x="393" y="3"/>
                    </a:lnTo>
                    <a:lnTo>
                      <a:pt x="391" y="1"/>
                    </a:lnTo>
                    <a:lnTo>
                      <a:pt x="389" y="0"/>
                    </a:lnTo>
                    <a:lnTo>
                      <a:pt x="386" y="0"/>
                    </a:lnTo>
                    <a:lnTo>
                      <a:pt x="8" y="23"/>
                    </a:lnTo>
                    <a:lnTo>
                      <a:pt x="6" y="23"/>
                    </a:lnTo>
                    <a:lnTo>
                      <a:pt x="4" y="24"/>
                    </a:lnTo>
                    <a:lnTo>
                      <a:pt x="3" y="25"/>
                    </a:lnTo>
                    <a:lnTo>
                      <a:pt x="2" y="27"/>
                    </a:lnTo>
                    <a:lnTo>
                      <a:pt x="1" y="28"/>
                    </a:lnTo>
                    <a:lnTo>
                      <a:pt x="0" y="30"/>
                    </a:lnTo>
                    <a:lnTo>
                      <a:pt x="0" y="31"/>
                    </a:lnTo>
                    <a:lnTo>
                      <a:pt x="1" y="33"/>
                    </a:lnTo>
                    <a:lnTo>
                      <a:pt x="67" y="256"/>
                    </a:lnTo>
                    <a:lnTo>
                      <a:pt x="69" y="258"/>
                    </a:lnTo>
                    <a:lnTo>
                      <a:pt x="71" y="261"/>
                    </a:lnTo>
                    <a:lnTo>
                      <a:pt x="73" y="262"/>
                    </a:lnTo>
                    <a:lnTo>
                      <a:pt x="76" y="262"/>
                    </a:lnTo>
                    <a:lnTo>
                      <a:pt x="454" y="240"/>
                    </a:lnTo>
                    <a:lnTo>
                      <a:pt x="455" y="239"/>
                    </a:lnTo>
                    <a:lnTo>
                      <a:pt x="458" y="237"/>
                    </a:lnTo>
                    <a:lnTo>
                      <a:pt x="459" y="237"/>
                    </a:lnTo>
                    <a:lnTo>
                      <a:pt x="460" y="236"/>
                    </a:lnTo>
                    <a:lnTo>
                      <a:pt x="461" y="234"/>
                    </a:lnTo>
                    <a:lnTo>
                      <a:pt x="461" y="233"/>
                    </a:lnTo>
                    <a:lnTo>
                      <a:pt x="461" y="231"/>
                    </a:lnTo>
                    <a:lnTo>
                      <a:pt x="461" y="229"/>
                    </a:lnTo>
                    <a:lnTo>
                      <a:pt x="394" y="6"/>
                    </a:lnTo>
                    <a:close/>
                    <a:moveTo>
                      <a:pt x="80" y="246"/>
                    </a:moveTo>
                    <a:lnTo>
                      <a:pt x="77" y="234"/>
                    </a:lnTo>
                    <a:lnTo>
                      <a:pt x="70" y="211"/>
                    </a:lnTo>
                    <a:lnTo>
                      <a:pt x="61" y="180"/>
                    </a:lnTo>
                    <a:lnTo>
                      <a:pt x="50" y="144"/>
                    </a:lnTo>
                    <a:lnTo>
                      <a:pt x="40" y="108"/>
                    </a:lnTo>
                    <a:lnTo>
                      <a:pt x="31" y="76"/>
                    </a:lnTo>
                    <a:lnTo>
                      <a:pt x="23" y="52"/>
                    </a:lnTo>
                    <a:lnTo>
                      <a:pt x="19" y="38"/>
                    </a:lnTo>
                    <a:lnTo>
                      <a:pt x="26" y="38"/>
                    </a:lnTo>
                    <a:lnTo>
                      <a:pt x="40" y="37"/>
                    </a:lnTo>
                    <a:lnTo>
                      <a:pt x="58" y="36"/>
                    </a:lnTo>
                    <a:lnTo>
                      <a:pt x="81" y="35"/>
                    </a:lnTo>
                    <a:lnTo>
                      <a:pt x="109" y="32"/>
                    </a:lnTo>
                    <a:lnTo>
                      <a:pt x="139" y="31"/>
                    </a:lnTo>
                    <a:lnTo>
                      <a:pt x="170" y="29"/>
                    </a:lnTo>
                    <a:lnTo>
                      <a:pt x="202" y="27"/>
                    </a:lnTo>
                    <a:lnTo>
                      <a:pt x="234" y="25"/>
                    </a:lnTo>
                    <a:lnTo>
                      <a:pt x="265" y="23"/>
                    </a:lnTo>
                    <a:lnTo>
                      <a:pt x="295" y="22"/>
                    </a:lnTo>
                    <a:lnTo>
                      <a:pt x="322" y="20"/>
                    </a:lnTo>
                    <a:lnTo>
                      <a:pt x="345" y="18"/>
                    </a:lnTo>
                    <a:lnTo>
                      <a:pt x="362" y="17"/>
                    </a:lnTo>
                    <a:lnTo>
                      <a:pt x="375" y="16"/>
                    </a:lnTo>
                    <a:lnTo>
                      <a:pt x="381" y="16"/>
                    </a:lnTo>
                    <a:lnTo>
                      <a:pt x="384" y="28"/>
                    </a:lnTo>
                    <a:lnTo>
                      <a:pt x="391" y="51"/>
                    </a:lnTo>
                    <a:lnTo>
                      <a:pt x="400" y="82"/>
                    </a:lnTo>
                    <a:lnTo>
                      <a:pt x="411" y="118"/>
                    </a:lnTo>
                    <a:lnTo>
                      <a:pt x="422" y="153"/>
                    </a:lnTo>
                    <a:lnTo>
                      <a:pt x="431" y="186"/>
                    </a:lnTo>
                    <a:lnTo>
                      <a:pt x="438" y="210"/>
                    </a:lnTo>
                    <a:lnTo>
                      <a:pt x="443" y="224"/>
                    </a:lnTo>
                    <a:lnTo>
                      <a:pt x="436" y="224"/>
                    </a:lnTo>
                    <a:lnTo>
                      <a:pt x="422" y="225"/>
                    </a:lnTo>
                    <a:lnTo>
                      <a:pt x="404" y="226"/>
                    </a:lnTo>
                    <a:lnTo>
                      <a:pt x="381" y="227"/>
                    </a:lnTo>
                    <a:lnTo>
                      <a:pt x="353" y="229"/>
                    </a:lnTo>
                    <a:lnTo>
                      <a:pt x="323" y="231"/>
                    </a:lnTo>
                    <a:lnTo>
                      <a:pt x="292" y="233"/>
                    </a:lnTo>
                    <a:lnTo>
                      <a:pt x="260" y="234"/>
                    </a:lnTo>
                    <a:lnTo>
                      <a:pt x="227" y="236"/>
                    </a:lnTo>
                    <a:lnTo>
                      <a:pt x="195" y="239"/>
                    </a:lnTo>
                    <a:lnTo>
                      <a:pt x="166" y="240"/>
                    </a:lnTo>
                    <a:lnTo>
                      <a:pt x="140" y="242"/>
                    </a:lnTo>
                    <a:lnTo>
                      <a:pt x="117" y="243"/>
                    </a:lnTo>
                    <a:lnTo>
                      <a:pt x="99" y="244"/>
                    </a:lnTo>
                    <a:lnTo>
                      <a:pt x="86" y="246"/>
                    </a:lnTo>
                    <a:lnTo>
                      <a:pt x="8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74" name="Freeform 102"/>
              <p:cNvSpPr>
                <a:spLocks noEditPoints="1"/>
              </p:cNvSpPr>
              <p:nvPr/>
            </p:nvSpPr>
            <p:spPr bwMode="auto">
              <a:xfrm>
                <a:off x="5227" y="1552"/>
                <a:ext cx="137" cy="98"/>
              </a:xfrm>
              <a:custGeom>
                <a:avLst/>
                <a:gdLst>
                  <a:gd name="T0" fmla="*/ 224 w 276"/>
                  <a:gd name="T1" fmla="*/ 4 h 196"/>
                  <a:gd name="T2" fmla="*/ 220 w 276"/>
                  <a:gd name="T3" fmla="*/ 0 h 196"/>
                  <a:gd name="T4" fmla="*/ 7 w 276"/>
                  <a:gd name="T5" fmla="*/ 13 h 196"/>
                  <a:gd name="T6" fmla="*/ 4 w 276"/>
                  <a:gd name="T7" fmla="*/ 14 h 196"/>
                  <a:gd name="T8" fmla="*/ 2 w 276"/>
                  <a:gd name="T9" fmla="*/ 16 h 196"/>
                  <a:gd name="T10" fmla="*/ 0 w 276"/>
                  <a:gd name="T11" fmla="*/ 20 h 196"/>
                  <a:gd name="T12" fmla="*/ 0 w 276"/>
                  <a:gd name="T13" fmla="*/ 23 h 196"/>
                  <a:gd name="T14" fmla="*/ 52 w 276"/>
                  <a:gd name="T15" fmla="*/ 193 h 196"/>
                  <a:gd name="T16" fmla="*/ 57 w 276"/>
                  <a:gd name="T17" fmla="*/ 196 h 196"/>
                  <a:gd name="T18" fmla="*/ 269 w 276"/>
                  <a:gd name="T19" fmla="*/ 185 h 196"/>
                  <a:gd name="T20" fmla="*/ 272 w 276"/>
                  <a:gd name="T21" fmla="*/ 183 h 196"/>
                  <a:gd name="T22" fmla="*/ 274 w 276"/>
                  <a:gd name="T23" fmla="*/ 181 h 196"/>
                  <a:gd name="T24" fmla="*/ 276 w 276"/>
                  <a:gd name="T25" fmla="*/ 178 h 196"/>
                  <a:gd name="T26" fmla="*/ 276 w 276"/>
                  <a:gd name="T27" fmla="*/ 174 h 196"/>
                  <a:gd name="T28" fmla="*/ 64 w 276"/>
                  <a:gd name="T29" fmla="*/ 180 h 196"/>
                  <a:gd name="T30" fmla="*/ 57 w 276"/>
                  <a:gd name="T31" fmla="*/ 155 h 196"/>
                  <a:gd name="T32" fmla="*/ 42 w 276"/>
                  <a:gd name="T33" fmla="*/ 106 h 196"/>
                  <a:gd name="T34" fmla="*/ 28 w 276"/>
                  <a:gd name="T35" fmla="*/ 58 h 196"/>
                  <a:gd name="T36" fmla="*/ 19 w 276"/>
                  <a:gd name="T37" fmla="*/ 28 h 196"/>
                  <a:gd name="T38" fmla="*/ 32 w 276"/>
                  <a:gd name="T39" fmla="*/ 27 h 196"/>
                  <a:gd name="T40" fmla="*/ 55 w 276"/>
                  <a:gd name="T41" fmla="*/ 26 h 196"/>
                  <a:gd name="T42" fmla="*/ 84 w 276"/>
                  <a:gd name="T43" fmla="*/ 24 h 196"/>
                  <a:gd name="T44" fmla="*/ 118 w 276"/>
                  <a:gd name="T45" fmla="*/ 22 h 196"/>
                  <a:gd name="T46" fmla="*/ 150 w 276"/>
                  <a:gd name="T47" fmla="*/ 20 h 196"/>
                  <a:gd name="T48" fmla="*/ 180 w 276"/>
                  <a:gd name="T49" fmla="*/ 19 h 196"/>
                  <a:gd name="T50" fmla="*/ 202 w 276"/>
                  <a:gd name="T51" fmla="*/ 17 h 196"/>
                  <a:gd name="T52" fmla="*/ 212 w 276"/>
                  <a:gd name="T53" fmla="*/ 16 h 196"/>
                  <a:gd name="T54" fmla="*/ 219 w 276"/>
                  <a:gd name="T55" fmla="*/ 43 h 196"/>
                  <a:gd name="T56" fmla="*/ 234 w 276"/>
                  <a:gd name="T57" fmla="*/ 90 h 196"/>
                  <a:gd name="T58" fmla="*/ 249 w 276"/>
                  <a:gd name="T59" fmla="*/ 140 h 196"/>
                  <a:gd name="T60" fmla="*/ 257 w 276"/>
                  <a:gd name="T61" fmla="*/ 168 h 196"/>
                  <a:gd name="T62" fmla="*/ 244 w 276"/>
                  <a:gd name="T63" fmla="*/ 170 h 196"/>
                  <a:gd name="T64" fmla="*/ 221 w 276"/>
                  <a:gd name="T65" fmla="*/ 171 h 196"/>
                  <a:gd name="T66" fmla="*/ 192 w 276"/>
                  <a:gd name="T67" fmla="*/ 173 h 196"/>
                  <a:gd name="T68" fmla="*/ 158 w 276"/>
                  <a:gd name="T69" fmla="*/ 174 h 196"/>
                  <a:gd name="T70" fmla="*/ 126 w 276"/>
                  <a:gd name="T71" fmla="*/ 177 h 196"/>
                  <a:gd name="T72" fmla="*/ 96 w 276"/>
                  <a:gd name="T73" fmla="*/ 179 h 196"/>
                  <a:gd name="T74" fmla="*/ 74 w 276"/>
                  <a:gd name="T75" fmla="*/ 180 h 196"/>
                  <a:gd name="T76" fmla="*/ 64 w 276"/>
                  <a:gd name="T77"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196">
                    <a:moveTo>
                      <a:pt x="225" y="6"/>
                    </a:move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close/>
                    <a:moveTo>
                      <a:pt x="64" y="180"/>
                    </a:moveTo>
                    <a:lnTo>
                      <a:pt x="61" y="171"/>
                    </a:lnTo>
                    <a:lnTo>
                      <a:pt x="57" y="155"/>
                    </a:lnTo>
                    <a:lnTo>
                      <a:pt x="50" y="132"/>
                    </a:lnTo>
                    <a:lnTo>
                      <a:pt x="42" y="106"/>
                    </a:lnTo>
                    <a:lnTo>
                      <a:pt x="35" y="81"/>
                    </a:lnTo>
                    <a:lnTo>
                      <a:pt x="28" y="58"/>
                    </a:lnTo>
                    <a:lnTo>
                      <a:pt x="22" y="39"/>
                    </a:lnTo>
                    <a:lnTo>
                      <a:pt x="19" y="28"/>
                    </a:lnTo>
                    <a:lnTo>
                      <a:pt x="23" y="28"/>
                    </a:lnTo>
                    <a:lnTo>
                      <a:pt x="32" y="27"/>
                    </a:lnTo>
                    <a:lnTo>
                      <a:pt x="42" y="27"/>
                    </a:lnTo>
                    <a:lnTo>
                      <a:pt x="55" y="26"/>
                    </a:lnTo>
                    <a:lnTo>
                      <a:pt x="69" y="24"/>
                    </a:lnTo>
                    <a:lnTo>
                      <a:pt x="84" y="24"/>
                    </a:lnTo>
                    <a:lnTo>
                      <a:pt x="101" y="23"/>
                    </a:lnTo>
                    <a:lnTo>
                      <a:pt x="118" y="22"/>
                    </a:lnTo>
                    <a:lnTo>
                      <a:pt x="134" y="21"/>
                    </a:lnTo>
                    <a:lnTo>
                      <a:pt x="150" y="20"/>
                    </a:lnTo>
                    <a:lnTo>
                      <a:pt x="166" y="20"/>
                    </a:lnTo>
                    <a:lnTo>
                      <a:pt x="180" y="19"/>
                    </a:lnTo>
                    <a:lnTo>
                      <a:pt x="192" y="17"/>
                    </a:lnTo>
                    <a:lnTo>
                      <a:pt x="202" y="17"/>
                    </a:lnTo>
                    <a:lnTo>
                      <a:pt x="209" y="16"/>
                    </a:lnTo>
                    <a:lnTo>
                      <a:pt x="212" y="16"/>
                    </a:lnTo>
                    <a:lnTo>
                      <a:pt x="215" y="26"/>
                    </a:lnTo>
                    <a:lnTo>
                      <a:pt x="219" y="43"/>
                    </a:lnTo>
                    <a:lnTo>
                      <a:pt x="226" y="65"/>
                    </a:lnTo>
                    <a:lnTo>
                      <a:pt x="234" y="90"/>
                    </a:lnTo>
                    <a:lnTo>
                      <a:pt x="241" y="117"/>
                    </a:lnTo>
                    <a:lnTo>
                      <a:pt x="249" y="140"/>
                    </a:lnTo>
                    <a:lnTo>
                      <a:pt x="254" y="158"/>
                    </a:lnTo>
                    <a:lnTo>
                      <a:pt x="257" y="168"/>
                    </a:lnTo>
                    <a:lnTo>
                      <a:pt x="253" y="168"/>
                    </a:lnTo>
                    <a:lnTo>
                      <a:pt x="244" y="170"/>
                    </a:lnTo>
                    <a:lnTo>
                      <a:pt x="234" y="170"/>
                    </a:lnTo>
                    <a:lnTo>
                      <a:pt x="221" y="171"/>
                    </a:lnTo>
                    <a:lnTo>
                      <a:pt x="206" y="172"/>
                    </a:lnTo>
                    <a:lnTo>
                      <a:pt x="192" y="173"/>
                    </a:lnTo>
                    <a:lnTo>
                      <a:pt x="175" y="173"/>
                    </a:lnTo>
                    <a:lnTo>
                      <a:pt x="158" y="174"/>
                    </a:lnTo>
                    <a:lnTo>
                      <a:pt x="142" y="175"/>
                    </a:lnTo>
                    <a:lnTo>
                      <a:pt x="126" y="177"/>
                    </a:lnTo>
                    <a:lnTo>
                      <a:pt x="110" y="178"/>
                    </a:lnTo>
                    <a:lnTo>
                      <a:pt x="96" y="179"/>
                    </a:lnTo>
                    <a:lnTo>
                      <a:pt x="84" y="179"/>
                    </a:lnTo>
                    <a:lnTo>
                      <a:pt x="74" y="180"/>
                    </a:lnTo>
                    <a:lnTo>
                      <a:pt x="67" y="180"/>
                    </a:lnTo>
                    <a:lnTo>
                      <a:pt x="6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75" name="Freeform 103"/>
              <p:cNvSpPr>
                <a:spLocks noEditPoints="1"/>
              </p:cNvSpPr>
              <p:nvPr/>
            </p:nvSpPr>
            <p:spPr bwMode="auto">
              <a:xfrm>
                <a:off x="5089" y="1392"/>
                <a:ext cx="425" cy="384"/>
              </a:xfrm>
              <a:custGeom>
                <a:avLst/>
                <a:gdLst>
                  <a:gd name="T0" fmla="*/ 51 w 851"/>
                  <a:gd name="T1" fmla="*/ 248 h 767"/>
                  <a:gd name="T2" fmla="*/ 0 w 851"/>
                  <a:gd name="T3" fmla="*/ 337 h 767"/>
                  <a:gd name="T4" fmla="*/ 157 w 851"/>
                  <a:gd name="T5" fmla="*/ 756 h 767"/>
                  <a:gd name="T6" fmla="*/ 165 w 851"/>
                  <a:gd name="T7" fmla="*/ 767 h 767"/>
                  <a:gd name="T8" fmla="*/ 236 w 851"/>
                  <a:gd name="T9" fmla="*/ 751 h 767"/>
                  <a:gd name="T10" fmla="*/ 244 w 851"/>
                  <a:gd name="T11" fmla="*/ 763 h 767"/>
                  <a:gd name="T12" fmla="*/ 317 w 851"/>
                  <a:gd name="T13" fmla="*/ 747 h 767"/>
                  <a:gd name="T14" fmla="*/ 325 w 851"/>
                  <a:gd name="T15" fmla="*/ 758 h 767"/>
                  <a:gd name="T16" fmla="*/ 396 w 851"/>
                  <a:gd name="T17" fmla="*/ 742 h 767"/>
                  <a:gd name="T18" fmla="*/ 404 w 851"/>
                  <a:gd name="T19" fmla="*/ 754 h 767"/>
                  <a:gd name="T20" fmla="*/ 477 w 851"/>
                  <a:gd name="T21" fmla="*/ 739 h 767"/>
                  <a:gd name="T22" fmla="*/ 484 w 851"/>
                  <a:gd name="T23" fmla="*/ 749 h 767"/>
                  <a:gd name="T24" fmla="*/ 556 w 851"/>
                  <a:gd name="T25" fmla="*/ 734 h 767"/>
                  <a:gd name="T26" fmla="*/ 564 w 851"/>
                  <a:gd name="T27" fmla="*/ 744 h 767"/>
                  <a:gd name="T28" fmla="*/ 636 w 851"/>
                  <a:gd name="T29" fmla="*/ 729 h 767"/>
                  <a:gd name="T30" fmla="*/ 644 w 851"/>
                  <a:gd name="T31" fmla="*/ 741 h 767"/>
                  <a:gd name="T32" fmla="*/ 740 w 851"/>
                  <a:gd name="T33" fmla="*/ 674 h 767"/>
                  <a:gd name="T34" fmla="*/ 786 w 851"/>
                  <a:gd name="T35" fmla="*/ 583 h 767"/>
                  <a:gd name="T36" fmla="*/ 850 w 851"/>
                  <a:gd name="T37" fmla="*/ 9 h 767"/>
                  <a:gd name="T38" fmla="*/ 176 w 851"/>
                  <a:gd name="T39" fmla="*/ 750 h 767"/>
                  <a:gd name="T40" fmla="*/ 198 w 851"/>
                  <a:gd name="T41" fmla="*/ 743 h 767"/>
                  <a:gd name="T42" fmla="*/ 265 w 851"/>
                  <a:gd name="T43" fmla="*/ 726 h 767"/>
                  <a:gd name="T44" fmla="*/ 355 w 851"/>
                  <a:gd name="T45" fmla="*/ 741 h 767"/>
                  <a:gd name="T46" fmla="*/ 355 w 851"/>
                  <a:gd name="T47" fmla="*/ 698 h 767"/>
                  <a:gd name="T48" fmla="*/ 427 w 851"/>
                  <a:gd name="T49" fmla="*/ 736 h 767"/>
                  <a:gd name="T50" fmla="*/ 447 w 851"/>
                  <a:gd name="T51" fmla="*/ 706 h 767"/>
                  <a:gd name="T52" fmla="*/ 496 w 851"/>
                  <a:gd name="T53" fmla="*/ 733 h 767"/>
                  <a:gd name="T54" fmla="*/ 517 w 851"/>
                  <a:gd name="T55" fmla="*/ 725 h 767"/>
                  <a:gd name="T56" fmla="*/ 585 w 851"/>
                  <a:gd name="T57" fmla="*/ 707 h 767"/>
                  <a:gd name="T58" fmla="*/ 674 w 851"/>
                  <a:gd name="T59" fmla="*/ 722 h 767"/>
                  <a:gd name="T60" fmla="*/ 675 w 851"/>
                  <a:gd name="T61" fmla="*/ 680 h 767"/>
                  <a:gd name="T62" fmla="*/ 695 w 851"/>
                  <a:gd name="T63" fmla="*/ 646 h 767"/>
                  <a:gd name="T64" fmla="*/ 327 w 851"/>
                  <a:gd name="T65" fmla="*/ 667 h 767"/>
                  <a:gd name="T66" fmla="*/ 116 w 851"/>
                  <a:gd name="T67" fmla="*/ 618 h 767"/>
                  <a:gd name="T68" fmla="*/ 40 w 851"/>
                  <a:gd name="T69" fmla="*/ 322 h 767"/>
                  <a:gd name="T70" fmla="*/ 746 w 851"/>
                  <a:gd name="T71" fmla="*/ 601 h 767"/>
                  <a:gd name="T72" fmla="*/ 141 w 851"/>
                  <a:gd name="T73" fmla="*/ 518 h 767"/>
                  <a:gd name="T74" fmla="*/ 145 w 851"/>
                  <a:gd name="T75" fmla="*/ 274 h 767"/>
                  <a:gd name="T76" fmla="*/ 519 w 851"/>
                  <a:gd name="T77" fmla="*/ 252 h 767"/>
                  <a:gd name="T78" fmla="*/ 682 w 851"/>
                  <a:gd name="T79" fmla="*/ 344 h 767"/>
                  <a:gd name="T80" fmla="*/ 661 w 851"/>
                  <a:gd name="T81" fmla="*/ 583 h 767"/>
                  <a:gd name="T82" fmla="*/ 290 w 851"/>
                  <a:gd name="T83" fmla="*/ 604 h 767"/>
                  <a:gd name="T84" fmla="*/ 485 w 851"/>
                  <a:gd name="T85" fmla="*/ 132 h 767"/>
                  <a:gd name="T86" fmla="*/ 469 w 851"/>
                  <a:gd name="T87" fmla="*/ 137 h 767"/>
                  <a:gd name="T88" fmla="*/ 577 w 851"/>
                  <a:gd name="T89" fmla="*/ 120 h 767"/>
                  <a:gd name="T90" fmla="*/ 728 w 851"/>
                  <a:gd name="T91" fmla="*/ 120 h 767"/>
                  <a:gd name="T92" fmla="*/ 728 w 851"/>
                  <a:gd name="T93" fmla="*/ 384 h 767"/>
                  <a:gd name="T94" fmla="*/ 705 w 851"/>
                  <a:gd name="T95" fmla="*/ 147 h 767"/>
                  <a:gd name="T96" fmla="*/ 668 w 851"/>
                  <a:gd name="T97" fmla="*/ 212 h 767"/>
                  <a:gd name="T98" fmla="*/ 509 w 851"/>
                  <a:gd name="T99" fmla="*/ 147 h 767"/>
                  <a:gd name="T100" fmla="*/ 637 w 851"/>
                  <a:gd name="T101" fmla="*/ 147 h 767"/>
                  <a:gd name="T102" fmla="*/ 809 w 851"/>
                  <a:gd name="T103" fmla="*/ 468 h 767"/>
                  <a:gd name="T104" fmla="*/ 754 w 851"/>
                  <a:gd name="T105" fmla="*/ 475 h 767"/>
                  <a:gd name="T106" fmla="*/ 747 w 851"/>
                  <a:gd name="T107" fmla="*/ 108 h 767"/>
                  <a:gd name="T108" fmla="*/ 453 w 851"/>
                  <a:gd name="T109" fmla="*/ 111 h 767"/>
                  <a:gd name="T110" fmla="*/ 408 w 851"/>
                  <a:gd name="T111" fmla="*/ 31 h 767"/>
                  <a:gd name="T112" fmla="*/ 676 w 851"/>
                  <a:gd name="T113" fmla="*/ 31 h 767"/>
                  <a:gd name="T114" fmla="*/ 819 w 851"/>
                  <a:gd name="T115" fmla="*/ 24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1" h="767">
                    <a:moveTo>
                      <a:pt x="835" y="0"/>
                    </a:moveTo>
                    <a:lnTo>
                      <a:pt x="366" y="0"/>
                    </a:lnTo>
                    <a:lnTo>
                      <a:pt x="360" y="1"/>
                    </a:lnTo>
                    <a:lnTo>
                      <a:pt x="355" y="4"/>
                    </a:lnTo>
                    <a:lnTo>
                      <a:pt x="351" y="9"/>
                    </a:lnTo>
                    <a:lnTo>
                      <a:pt x="350" y="16"/>
                    </a:lnTo>
                    <a:lnTo>
                      <a:pt x="350" y="230"/>
                    </a:lnTo>
                    <a:lnTo>
                      <a:pt x="51" y="248"/>
                    </a:lnTo>
                    <a:lnTo>
                      <a:pt x="46" y="249"/>
                    </a:lnTo>
                    <a:lnTo>
                      <a:pt x="43" y="250"/>
                    </a:lnTo>
                    <a:lnTo>
                      <a:pt x="39" y="253"/>
                    </a:lnTo>
                    <a:lnTo>
                      <a:pt x="37" y="257"/>
                    </a:lnTo>
                    <a:lnTo>
                      <a:pt x="1" y="328"/>
                    </a:lnTo>
                    <a:lnTo>
                      <a:pt x="0" y="331"/>
                    </a:lnTo>
                    <a:lnTo>
                      <a:pt x="0" y="334"/>
                    </a:lnTo>
                    <a:lnTo>
                      <a:pt x="0" y="337"/>
                    </a:lnTo>
                    <a:lnTo>
                      <a:pt x="0" y="340"/>
                    </a:lnTo>
                    <a:lnTo>
                      <a:pt x="108" y="701"/>
                    </a:lnTo>
                    <a:lnTo>
                      <a:pt x="111" y="705"/>
                    </a:lnTo>
                    <a:lnTo>
                      <a:pt x="115" y="709"/>
                    </a:lnTo>
                    <a:lnTo>
                      <a:pt x="120" y="711"/>
                    </a:lnTo>
                    <a:lnTo>
                      <a:pt x="124" y="712"/>
                    </a:lnTo>
                    <a:lnTo>
                      <a:pt x="177" y="709"/>
                    </a:lnTo>
                    <a:lnTo>
                      <a:pt x="157" y="756"/>
                    </a:lnTo>
                    <a:lnTo>
                      <a:pt x="156" y="758"/>
                    </a:lnTo>
                    <a:lnTo>
                      <a:pt x="156" y="759"/>
                    </a:lnTo>
                    <a:lnTo>
                      <a:pt x="157" y="762"/>
                    </a:lnTo>
                    <a:lnTo>
                      <a:pt x="158" y="764"/>
                    </a:lnTo>
                    <a:lnTo>
                      <a:pt x="159" y="765"/>
                    </a:lnTo>
                    <a:lnTo>
                      <a:pt x="160" y="766"/>
                    </a:lnTo>
                    <a:lnTo>
                      <a:pt x="162" y="767"/>
                    </a:lnTo>
                    <a:lnTo>
                      <a:pt x="165" y="767"/>
                    </a:lnTo>
                    <a:lnTo>
                      <a:pt x="200" y="765"/>
                    </a:lnTo>
                    <a:lnTo>
                      <a:pt x="203" y="765"/>
                    </a:lnTo>
                    <a:lnTo>
                      <a:pt x="205" y="764"/>
                    </a:lnTo>
                    <a:lnTo>
                      <a:pt x="206" y="762"/>
                    </a:lnTo>
                    <a:lnTo>
                      <a:pt x="207" y="761"/>
                    </a:lnTo>
                    <a:lnTo>
                      <a:pt x="230" y="705"/>
                    </a:lnTo>
                    <a:lnTo>
                      <a:pt x="257" y="704"/>
                    </a:lnTo>
                    <a:lnTo>
                      <a:pt x="236" y="751"/>
                    </a:lnTo>
                    <a:lnTo>
                      <a:pt x="236" y="754"/>
                    </a:lnTo>
                    <a:lnTo>
                      <a:pt x="236" y="755"/>
                    </a:lnTo>
                    <a:lnTo>
                      <a:pt x="236" y="757"/>
                    </a:lnTo>
                    <a:lnTo>
                      <a:pt x="237" y="759"/>
                    </a:lnTo>
                    <a:lnTo>
                      <a:pt x="238" y="761"/>
                    </a:lnTo>
                    <a:lnTo>
                      <a:pt x="241" y="762"/>
                    </a:lnTo>
                    <a:lnTo>
                      <a:pt x="242" y="763"/>
                    </a:lnTo>
                    <a:lnTo>
                      <a:pt x="244" y="763"/>
                    </a:lnTo>
                    <a:lnTo>
                      <a:pt x="280" y="761"/>
                    </a:lnTo>
                    <a:lnTo>
                      <a:pt x="282" y="761"/>
                    </a:lnTo>
                    <a:lnTo>
                      <a:pt x="284" y="759"/>
                    </a:lnTo>
                    <a:lnTo>
                      <a:pt x="286" y="757"/>
                    </a:lnTo>
                    <a:lnTo>
                      <a:pt x="287" y="756"/>
                    </a:lnTo>
                    <a:lnTo>
                      <a:pt x="311" y="701"/>
                    </a:lnTo>
                    <a:lnTo>
                      <a:pt x="337" y="699"/>
                    </a:lnTo>
                    <a:lnTo>
                      <a:pt x="317" y="747"/>
                    </a:lnTo>
                    <a:lnTo>
                      <a:pt x="316" y="749"/>
                    </a:lnTo>
                    <a:lnTo>
                      <a:pt x="316" y="750"/>
                    </a:lnTo>
                    <a:lnTo>
                      <a:pt x="316" y="752"/>
                    </a:lnTo>
                    <a:lnTo>
                      <a:pt x="317" y="755"/>
                    </a:lnTo>
                    <a:lnTo>
                      <a:pt x="319" y="756"/>
                    </a:lnTo>
                    <a:lnTo>
                      <a:pt x="320" y="757"/>
                    </a:lnTo>
                    <a:lnTo>
                      <a:pt x="322" y="758"/>
                    </a:lnTo>
                    <a:lnTo>
                      <a:pt x="325" y="758"/>
                    </a:lnTo>
                    <a:lnTo>
                      <a:pt x="360" y="756"/>
                    </a:lnTo>
                    <a:lnTo>
                      <a:pt x="363" y="756"/>
                    </a:lnTo>
                    <a:lnTo>
                      <a:pt x="364" y="755"/>
                    </a:lnTo>
                    <a:lnTo>
                      <a:pt x="366" y="752"/>
                    </a:lnTo>
                    <a:lnTo>
                      <a:pt x="367" y="751"/>
                    </a:lnTo>
                    <a:lnTo>
                      <a:pt x="390" y="696"/>
                    </a:lnTo>
                    <a:lnTo>
                      <a:pt x="417" y="695"/>
                    </a:lnTo>
                    <a:lnTo>
                      <a:pt x="396" y="742"/>
                    </a:lnTo>
                    <a:lnTo>
                      <a:pt x="395" y="744"/>
                    </a:lnTo>
                    <a:lnTo>
                      <a:pt x="395" y="747"/>
                    </a:lnTo>
                    <a:lnTo>
                      <a:pt x="396" y="748"/>
                    </a:lnTo>
                    <a:lnTo>
                      <a:pt x="397" y="750"/>
                    </a:lnTo>
                    <a:lnTo>
                      <a:pt x="398" y="751"/>
                    </a:lnTo>
                    <a:lnTo>
                      <a:pt x="401" y="752"/>
                    </a:lnTo>
                    <a:lnTo>
                      <a:pt x="402" y="754"/>
                    </a:lnTo>
                    <a:lnTo>
                      <a:pt x="404" y="754"/>
                    </a:lnTo>
                    <a:lnTo>
                      <a:pt x="440" y="751"/>
                    </a:lnTo>
                    <a:lnTo>
                      <a:pt x="442" y="751"/>
                    </a:lnTo>
                    <a:lnTo>
                      <a:pt x="444" y="750"/>
                    </a:lnTo>
                    <a:lnTo>
                      <a:pt x="446" y="749"/>
                    </a:lnTo>
                    <a:lnTo>
                      <a:pt x="447" y="747"/>
                    </a:lnTo>
                    <a:lnTo>
                      <a:pt x="471" y="691"/>
                    </a:lnTo>
                    <a:lnTo>
                      <a:pt x="497" y="690"/>
                    </a:lnTo>
                    <a:lnTo>
                      <a:pt x="477" y="739"/>
                    </a:lnTo>
                    <a:lnTo>
                      <a:pt x="476" y="740"/>
                    </a:lnTo>
                    <a:lnTo>
                      <a:pt x="476" y="742"/>
                    </a:lnTo>
                    <a:lnTo>
                      <a:pt x="476" y="743"/>
                    </a:lnTo>
                    <a:lnTo>
                      <a:pt x="477" y="746"/>
                    </a:lnTo>
                    <a:lnTo>
                      <a:pt x="479" y="747"/>
                    </a:lnTo>
                    <a:lnTo>
                      <a:pt x="480" y="748"/>
                    </a:lnTo>
                    <a:lnTo>
                      <a:pt x="482" y="749"/>
                    </a:lnTo>
                    <a:lnTo>
                      <a:pt x="484" y="749"/>
                    </a:lnTo>
                    <a:lnTo>
                      <a:pt x="520" y="748"/>
                    </a:lnTo>
                    <a:lnTo>
                      <a:pt x="522" y="747"/>
                    </a:lnTo>
                    <a:lnTo>
                      <a:pt x="524" y="746"/>
                    </a:lnTo>
                    <a:lnTo>
                      <a:pt x="525" y="744"/>
                    </a:lnTo>
                    <a:lnTo>
                      <a:pt x="526" y="742"/>
                    </a:lnTo>
                    <a:lnTo>
                      <a:pt x="550" y="687"/>
                    </a:lnTo>
                    <a:lnTo>
                      <a:pt x="577" y="686"/>
                    </a:lnTo>
                    <a:lnTo>
                      <a:pt x="556" y="734"/>
                    </a:lnTo>
                    <a:lnTo>
                      <a:pt x="555" y="736"/>
                    </a:lnTo>
                    <a:lnTo>
                      <a:pt x="555" y="737"/>
                    </a:lnTo>
                    <a:lnTo>
                      <a:pt x="556" y="740"/>
                    </a:lnTo>
                    <a:lnTo>
                      <a:pt x="557" y="742"/>
                    </a:lnTo>
                    <a:lnTo>
                      <a:pt x="558" y="743"/>
                    </a:lnTo>
                    <a:lnTo>
                      <a:pt x="560" y="744"/>
                    </a:lnTo>
                    <a:lnTo>
                      <a:pt x="562" y="744"/>
                    </a:lnTo>
                    <a:lnTo>
                      <a:pt x="564" y="744"/>
                    </a:lnTo>
                    <a:lnTo>
                      <a:pt x="600" y="743"/>
                    </a:lnTo>
                    <a:lnTo>
                      <a:pt x="602" y="743"/>
                    </a:lnTo>
                    <a:lnTo>
                      <a:pt x="604" y="742"/>
                    </a:lnTo>
                    <a:lnTo>
                      <a:pt x="606" y="740"/>
                    </a:lnTo>
                    <a:lnTo>
                      <a:pt x="607" y="739"/>
                    </a:lnTo>
                    <a:lnTo>
                      <a:pt x="631" y="682"/>
                    </a:lnTo>
                    <a:lnTo>
                      <a:pt x="657" y="681"/>
                    </a:lnTo>
                    <a:lnTo>
                      <a:pt x="636" y="729"/>
                    </a:lnTo>
                    <a:lnTo>
                      <a:pt x="636" y="732"/>
                    </a:lnTo>
                    <a:lnTo>
                      <a:pt x="636" y="733"/>
                    </a:lnTo>
                    <a:lnTo>
                      <a:pt x="636" y="735"/>
                    </a:lnTo>
                    <a:lnTo>
                      <a:pt x="637" y="737"/>
                    </a:lnTo>
                    <a:lnTo>
                      <a:pt x="638" y="739"/>
                    </a:lnTo>
                    <a:lnTo>
                      <a:pt x="640" y="740"/>
                    </a:lnTo>
                    <a:lnTo>
                      <a:pt x="641" y="741"/>
                    </a:lnTo>
                    <a:lnTo>
                      <a:pt x="644" y="741"/>
                    </a:lnTo>
                    <a:lnTo>
                      <a:pt x="679" y="739"/>
                    </a:lnTo>
                    <a:lnTo>
                      <a:pt x="682" y="739"/>
                    </a:lnTo>
                    <a:lnTo>
                      <a:pt x="684" y="737"/>
                    </a:lnTo>
                    <a:lnTo>
                      <a:pt x="685" y="735"/>
                    </a:lnTo>
                    <a:lnTo>
                      <a:pt x="686" y="734"/>
                    </a:lnTo>
                    <a:lnTo>
                      <a:pt x="710" y="678"/>
                    </a:lnTo>
                    <a:lnTo>
                      <a:pt x="736" y="675"/>
                    </a:lnTo>
                    <a:lnTo>
                      <a:pt x="740" y="674"/>
                    </a:lnTo>
                    <a:lnTo>
                      <a:pt x="744" y="673"/>
                    </a:lnTo>
                    <a:lnTo>
                      <a:pt x="747" y="671"/>
                    </a:lnTo>
                    <a:lnTo>
                      <a:pt x="750" y="667"/>
                    </a:lnTo>
                    <a:lnTo>
                      <a:pt x="785" y="595"/>
                    </a:lnTo>
                    <a:lnTo>
                      <a:pt x="786" y="592"/>
                    </a:lnTo>
                    <a:lnTo>
                      <a:pt x="788" y="589"/>
                    </a:lnTo>
                    <a:lnTo>
                      <a:pt x="788" y="586"/>
                    </a:lnTo>
                    <a:lnTo>
                      <a:pt x="786" y="583"/>
                    </a:lnTo>
                    <a:lnTo>
                      <a:pt x="761" y="500"/>
                    </a:lnTo>
                    <a:lnTo>
                      <a:pt x="835" y="500"/>
                    </a:lnTo>
                    <a:lnTo>
                      <a:pt x="840" y="499"/>
                    </a:lnTo>
                    <a:lnTo>
                      <a:pt x="846" y="495"/>
                    </a:lnTo>
                    <a:lnTo>
                      <a:pt x="850" y="490"/>
                    </a:lnTo>
                    <a:lnTo>
                      <a:pt x="851" y="484"/>
                    </a:lnTo>
                    <a:lnTo>
                      <a:pt x="851" y="16"/>
                    </a:lnTo>
                    <a:lnTo>
                      <a:pt x="850" y="9"/>
                    </a:lnTo>
                    <a:lnTo>
                      <a:pt x="846" y="4"/>
                    </a:lnTo>
                    <a:lnTo>
                      <a:pt x="840" y="1"/>
                    </a:lnTo>
                    <a:lnTo>
                      <a:pt x="835" y="0"/>
                    </a:lnTo>
                    <a:close/>
                    <a:moveTo>
                      <a:pt x="195" y="749"/>
                    </a:moveTo>
                    <a:lnTo>
                      <a:pt x="191" y="749"/>
                    </a:lnTo>
                    <a:lnTo>
                      <a:pt x="187" y="749"/>
                    </a:lnTo>
                    <a:lnTo>
                      <a:pt x="182" y="750"/>
                    </a:lnTo>
                    <a:lnTo>
                      <a:pt x="176" y="750"/>
                    </a:lnTo>
                    <a:lnTo>
                      <a:pt x="180" y="741"/>
                    </a:lnTo>
                    <a:lnTo>
                      <a:pt x="185" y="731"/>
                    </a:lnTo>
                    <a:lnTo>
                      <a:pt x="190" y="719"/>
                    </a:lnTo>
                    <a:lnTo>
                      <a:pt x="195" y="707"/>
                    </a:lnTo>
                    <a:lnTo>
                      <a:pt x="213" y="706"/>
                    </a:lnTo>
                    <a:lnTo>
                      <a:pt x="207" y="720"/>
                    </a:lnTo>
                    <a:lnTo>
                      <a:pt x="203" y="733"/>
                    </a:lnTo>
                    <a:lnTo>
                      <a:pt x="198" y="743"/>
                    </a:lnTo>
                    <a:lnTo>
                      <a:pt x="195" y="749"/>
                    </a:lnTo>
                    <a:close/>
                    <a:moveTo>
                      <a:pt x="274" y="744"/>
                    </a:moveTo>
                    <a:lnTo>
                      <a:pt x="271" y="746"/>
                    </a:lnTo>
                    <a:lnTo>
                      <a:pt x="267" y="746"/>
                    </a:lnTo>
                    <a:lnTo>
                      <a:pt x="263" y="746"/>
                    </a:lnTo>
                    <a:lnTo>
                      <a:pt x="257" y="746"/>
                    </a:lnTo>
                    <a:lnTo>
                      <a:pt x="260" y="736"/>
                    </a:lnTo>
                    <a:lnTo>
                      <a:pt x="265" y="726"/>
                    </a:lnTo>
                    <a:lnTo>
                      <a:pt x="271" y="714"/>
                    </a:lnTo>
                    <a:lnTo>
                      <a:pt x="275" y="703"/>
                    </a:lnTo>
                    <a:lnTo>
                      <a:pt x="293" y="702"/>
                    </a:lnTo>
                    <a:lnTo>
                      <a:pt x="287" y="716"/>
                    </a:lnTo>
                    <a:lnTo>
                      <a:pt x="282" y="728"/>
                    </a:lnTo>
                    <a:lnTo>
                      <a:pt x="278" y="739"/>
                    </a:lnTo>
                    <a:lnTo>
                      <a:pt x="274" y="744"/>
                    </a:lnTo>
                    <a:close/>
                    <a:moveTo>
                      <a:pt x="355" y="741"/>
                    </a:moveTo>
                    <a:lnTo>
                      <a:pt x="351" y="741"/>
                    </a:lnTo>
                    <a:lnTo>
                      <a:pt x="347" y="741"/>
                    </a:lnTo>
                    <a:lnTo>
                      <a:pt x="342" y="741"/>
                    </a:lnTo>
                    <a:lnTo>
                      <a:pt x="336" y="741"/>
                    </a:lnTo>
                    <a:lnTo>
                      <a:pt x="340" y="732"/>
                    </a:lnTo>
                    <a:lnTo>
                      <a:pt x="345" y="721"/>
                    </a:lnTo>
                    <a:lnTo>
                      <a:pt x="350" y="710"/>
                    </a:lnTo>
                    <a:lnTo>
                      <a:pt x="355" y="698"/>
                    </a:lnTo>
                    <a:lnTo>
                      <a:pt x="373" y="697"/>
                    </a:lnTo>
                    <a:lnTo>
                      <a:pt x="367" y="711"/>
                    </a:lnTo>
                    <a:lnTo>
                      <a:pt x="363" y="724"/>
                    </a:lnTo>
                    <a:lnTo>
                      <a:pt x="358" y="734"/>
                    </a:lnTo>
                    <a:lnTo>
                      <a:pt x="355" y="741"/>
                    </a:lnTo>
                    <a:close/>
                    <a:moveTo>
                      <a:pt x="434" y="736"/>
                    </a:moveTo>
                    <a:lnTo>
                      <a:pt x="431" y="736"/>
                    </a:lnTo>
                    <a:lnTo>
                      <a:pt x="427" y="736"/>
                    </a:lnTo>
                    <a:lnTo>
                      <a:pt x="421" y="736"/>
                    </a:lnTo>
                    <a:lnTo>
                      <a:pt x="416" y="737"/>
                    </a:lnTo>
                    <a:lnTo>
                      <a:pt x="420" y="728"/>
                    </a:lnTo>
                    <a:lnTo>
                      <a:pt x="425" y="717"/>
                    </a:lnTo>
                    <a:lnTo>
                      <a:pt x="431" y="705"/>
                    </a:lnTo>
                    <a:lnTo>
                      <a:pt x="435" y="694"/>
                    </a:lnTo>
                    <a:lnTo>
                      <a:pt x="453" y="692"/>
                    </a:lnTo>
                    <a:lnTo>
                      <a:pt x="447" y="706"/>
                    </a:lnTo>
                    <a:lnTo>
                      <a:pt x="442" y="719"/>
                    </a:lnTo>
                    <a:lnTo>
                      <a:pt x="438" y="729"/>
                    </a:lnTo>
                    <a:lnTo>
                      <a:pt x="434" y="736"/>
                    </a:lnTo>
                    <a:close/>
                    <a:moveTo>
                      <a:pt x="514" y="732"/>
                    </a:moveTo>
                    <a:lnTo>
                      <a:pt x="510" y="732"/>
                    </a:lnTo>
                    <a:lnTo>
                      <a:pt x="507" y="732"/>
                    </a:lnTo>
                    <a:lnTo>
                      <a:pt x="502" y="732"/>
                    </a:lnTo>
                    <a:lnTo>
                      <a:pt x="496" y="733"/>
                    </a:lnTo>
                    <a:lnTo>
                      <a:pt x="500" y="724"/>
                    </a:lnTo>
                    <a:lnTo>
                      <a:pt x="505" y="712"/>
                    </a:lnTo>
                    <a:lnTo>
                      <a:pt x="510" y="701"/>
                    </a:lnTo>
                    <a:lnTo>
                      <a:pt x="515" y="689"/>
                    </a:lnTo>
                    <a:lnTo>
                      <a:pt x="533" y="688"/>
                    </a:lnTo>
                    <a:lnTo>
                      <a:pt x="527" y="702"/>
                    </a:lnTo>
                    <a:lnTo>
                      <a:pt x="522" y="714"/>
                    </a:lnTo>
                    <a:lnTo>
                      <a:pt x="517" y="725"/>
                    </a:lnTo>
                    <a:lnTo>
                      <a:pt x="514" y="732"/>
                    </a:lnTo>
                    <a:close/>
                    <a:moveTo>
                      <a:pt x="594" y="727"/>
                    </a:moveTo>
                    <a:lnTo>
                      <a:pt x="591" y="727"/>
                    </a:lnTo>
                    <a:lnTo>
                      <a:pt x="586" y="727"/>
                    </a:lnTo>
                    <a:lnTo>
                      <a:pt x="581" y="728"/>
                    </a:lnTo>
                    <a:lnTo>
                      <a:pt x="576" y="728"/>
                    </a:lnTo>
                    <a:lnTo>
                      <a:pt x="580" y="719"/>
                    </a:lnTo>
                    <a:lnTo>
                      <a:pt x="585" y="707"/>
                    </a:lnTo>
                    <a:lnTo>
                      <a:pt x="591" y="696"/>
                    </a:lnTo>
                    <a:lnTo>
                      <a:pt x="595" y="684"/>
                    </a:lnTo>
                    <a:lnTo>
                      <a:pt x="613" y="683"/>
                    </a:lnTo>
                    <a:lnTo>
                      <a:pt x="607" y="697"/>
                    </a:lnTo>
                    <a:lnTo>
                      <a:pt x="602" y="710"/>
                    </a:lnTo>
                    <a:lnTo>
                      <a:pt x="598" y="720"/>
                    </a:lnTo>
                    <a:lnTo>
                      <a:pt x="594" y="727"/>
                    </a:lnTo>
                    <a:close/>
                    <a:moveTo>
                      <a:pt x="674" y="722"/>
                    </a:moveTo>
                    <a:lnTo>
                      <a:pt x="670" y="724"/>
                    </a:lnTo>
                    <a:lnTo>
                      <a:pt x="667" y="724"/>
                    </a:lnTo>
                    <a:lnTo>
                      <a:pt x="662" y="724"/>
                    </a:lnTo>
                    <a:lnTo>
                      <a:pt x="656" y="724"/>
                    </a:lnTo>
                    <a:lnTo>
                      <a:pt x="660" y="714"/>
                    </a:lnTo>
                    <a:lnTo>
                      <a:pt x="666" y="703"/>
                    </a:lnTo>
                    <a:lnTo>
                      <a:pt x="670" y="690"/>
                    </a:lnTo>
                    <a:lnTo>
                      <a:pt x="675" y="680"/>
                    </a:lnTo>
                    <a:lnTo>
                      <a:pt x="693" y="679"/>
                    </a:lnTo>
                    <a:lnTo>
                      <a:pt x="687" y="691"/>
                    </a:lnTo>
                    <a:lnTo>
                      <a:pt x="682" y="705"/>
                    </a:lnTo>
                    <a:lnTo>
                      <a:pt x="677" y="716"/>
                    </a:lnTo>
                    <a:lnTo>
                      <a:pt x="674" y="722"/>
                    </a:lnTo>
                    <a:close/>
                    <a:moveTo>
                      <a:pt x="725" y="644"/>
                    </a:moveTo>
                    <a:lnTo>
                      <a:pt x="716" y="644"/>
                    </a:lnTo>
                    <a:lnTo>
                      <a:pt x="695" y="646"/>
                    </a:lnTo>
                    <a:lnTo>
                      <a:pt x="667" y="648"/>
                    </a:lnTo>
                    <a:lnTo>
                      <a:pt x="629" y="650"/>
                    </a:lnTo>
                    <a:lnTo>
                      <a:pt x="585" y="652"/>
                    </a:lnTo>
                    <a:lnTo>
                      <a:pt x="537" y="656"/>
                    </a:lnTo>
                    <a:lnTo>
                      <a:pt x="485" y="658"/>
                    </a:lnTo>
                    <a:lnTo>
                      <a:pt x="432" y="661"/>
                    </a:lnTo>
                    <a:lnTo>
                      <a:pt x="379" y="665"/>
                    </a:lnTo>
                    <a:lnTo>
                      <a:pt x="327" y="667"/>
                    </a:lnTo>
                    <a:lnTo>
                      <a:pt x="279" y="671"/>
                    </a:lnTo>
                    <a:lnTo>
                      <a:pt x="235" y="673"/>
                    </a:lnTo>
                    <a:lnTo>
                      <a:pt x="197" y="675"/>
                    </a:lnTo>
                    <a:lnTo>
                      <a:pt x="166" y="676"/>
                    </a:lnTo>
                    <a:lnTo>
                      <a:pt x="145" y="679"/>
                    </a:lnTo>
                    <a:lnTo>
                      <a:pt x="135" y="679"/>
                    </a:lnTo>
                    <a:lnTo>
                      <a:pt x="129" y="658"/>
                    </a:lnTo>
                    <a:lnTo>
                      <a:pt x="116" y="618"/>
                    </a:lnTo>
                    <a:lnTo>
                      <a:pt x="100" y="565"/>
                    </a:lnTo>
                    <a:lnTo>
                      <a:pt x="83" y="505"/>
                    </a:lnTo>
                    <a:lnTo>
                      <a:pt x="65" y="445"/>
                    </a:lnTo>
                    <a:lnTo>
                      <a:pt x="48" y="393"/>
                    </a:lnTo>
                    <a:lnTo>
                      <a:pt x="37" y="355"/>
                    </a:lnTo>
                    <a:lnTo>
                      <a:pt x="32" y="337"/>
                    </a:lnTo>
                    <a:lnTo>
                      <a:pt x="36" y="332"/>
                    </a:lnTo>
                    <a:lnTo>
                      <a:pt x="40" y="322"/>
                    </a:lnTo>
                    <a:lnTo>
                      <a:pt x="45" y="312"/>
                    </a:lnTo>
                    <a:lnTo>
                      <a:pt x="51" y="302"/>
                    </a:lnTo>
                    <a:lnTo>
                      <a:pt x="149" y="627"/>
                    </a:lnTo>
                    <a:lnTo>
                      <a:pt x="150" y="630"/>
                    </a:lnTo>
                    <a:lnTo>
                      <a:pt x="153" y="634"/>
                    </a:lnTo>
                    <a:lnTo>
                      <a:pt x="156" y="635"/>
                    </a:lnTo>
                    <a:lnTo>
                      <a:pt x="160" y="636"/>
                    </a:lnTo>
                    <a:lnTo>
                      <a:pt x="746" y="601"/>
                    </a:lnTo>
                    <a:lnTo>
                      <a:pt x="740" y="613"/>
                    </a:lnTo>
                    <a:lnTo>
                      <a:pt x="735" y="626"/>
                    </a:lnTo>
                    <a:lnTo>
                      <a:pt x="729" y="636"/>
                    </a:lnTo>
                    <a:lnTo>
                      <a:pt x="725" y="644"/>
                    </a:lnTo>
                    <a:close/>
                    <a:moveTo>
                      <a:pt x="168" y="611"/>
                    </a:moveTo>
                    <a:lnTo>
                      <a:pt x="164" y="596"/>
                    </a:lnTo>
                    <a:lnTo>
                      <a:pt x="153" y="563"/>
                    </a:lnTo>
                    <a:lnTo>
                      <a:pt x="141" y="518"/>
                    </a:lnTo>
                    <a:lnTo>
                      <a:pt x="124" y="465"/>
                    </a:lnTo>
                    <a:lnTo>
                      <a:pt x="108" y="411"/>
                    </a:lnTo>
                    <a:lnTo>
                      <a:pt x="92" y="358"/>
                    </a:lnTo>
                    <a:lnTo>
                      <a:pt x="80" y="312"/>
                    </a:lnTo>
                    <a:lnTo>
                      <a:pt x="69" y="279"/>
                    </a:lnTo>
                    <a:lnTo>
                      <a:pt x="86" y="277"/>
                    </a:lnTo>
                    <a:lnTo>
                      <a:pt x="112" y="276"/>
                    </a:lnTo>
                    <a:lnTo>
                      <a:pt x="145" y="274"/>
                    </a:lnTo>
                    <a:lnTo>
                      <a:pt x="184" y="272"/>
                    </a:lnTo>
                    <a:lnTo>
                      <a:pt x="229" y="269"/>
                    </a:lnTo>
                    <a:lnTo>
                      <a:pt x="276" y="266"/>
                    </a:lnTo>
                    <a:lnTo>
                      <a:pt x="326" y="264"/>
                    </a:lnTo>
                    <a:lnTo>
                      <a:pt x="377" y="260"/>
                    </a:lnTo>
                    <a:lnTo>
                      <a:pt x="426" y="258"/>
                    </a:lnTo>
                    <a:lnTo>
                      <a:pt x="474" y="254"/>
                    </a:lnTo>
                    <a:lnTo>
                      <a:pt x="519" y="252"/>
                    </a:lnTo>
                    <a:lnTo>
                      <a:pt x="561" y="250"/>
                    </a:lnTo>
                    <a:lnTo>
                      <a:pt x="595" y="248"/>
                    </a:lnTo>
                    <a:lnTo>
                      <a:pt x="623" y="245"/>
                    </a:lnTo>
                    <a:lnTo>
                      <a:pt x="642" y="244"/>
                    </a:lnTo>
                    <a:lnTo>
                      <a:pt x="652" y="244"/>
                    </a:lnTo>
                    <a:lnTo>
                      <a:pt x="657" y="263"/>
                    </a:lnTo>
                    <a:lnTo>
                      <a:pt x="668" y="297"/>
                    </a:lnTo>
                    <a:lnTo>
                      <a:pt x="682" y="344"/>
                    </a:lnTo>
                    <a:lnTo>
                      <a:pt x="698" y="399"/>
                    </a:lnTo>
                    <a:lnTo>
                      <a:pt x="714" y="454"/>
                    </a:lnTo>
                    <a:lnTo>
                      <a:pt x="730" y="506"/>
                    </a:lnTo>
                    <a:lnTo>
                      <a:pt x="743" y="548"/>
                    </a:lnTo>
                    <a:lnTo>
                      <a:pt x="751" y="577"/>
                    </a:lnTo>
                    <a:lnTo>
                      <a:pt x="728" y="578"/>
                    </a:lnTo>
                    <a:lnTo>
                      <a:pt x="698" y="581"/>
                    </a:lnTo>
                    <a:lnTo>
                      <a:pt x="661" y="583"/>
                    </a:lnTo>
                    <a:lnTo>
                      <a:pt x="619" y="585"/>
                    </a:lnTo>
                    <a:lnTo>
                      <a:pt x="575" y="588"/>
                    </a:lnTo>
                    <a:lnTo>
                      <a:pt x="526" y="590"/>
                    </a:lnTo>
                    <a:lnTo>
                      <a:pt x="478" y="593"/>
                    </a:lnTo>
                    <a:lnTo>
                      <a:pt x="428" y="596"/>
                    </a:lnTo>
                    <a:lnTo>
                      <a:pt x="380" y="599"/>
                    </a:lnTo>
                    <a:lnTo>
                      <a:pt x="333" y="601"/>
                    </a:lnTo>
                    <a:lnTo>
                      <a:pt x="290" y="604"/>
                    </a:lnTo>
                    <a:lnTo>
                      <a:pt x="252" y="606"/>
                    </a:lnTo>
                    <a:lnTo>
                      <a:pt x="219" y="608"/>
                    </a:lnTo>
                    <a:lnTo>
                      <a:pt x="194" y="609"/>
                    </a:lnTo>
                    <a:lnTo>
                      <a:pt x="176" y="611"/>
                    </a:lnTo>
                    <a:lnTo>
                      <a:pt x="168" y="611"/>
                    </a:lnTo>
                    <a:close/>
                    <a:moveTo>
                      <a:pt x="713" y="131"/>
                    </a:moveTo>
                    <a:lnTo>
                      <a:pt x="488" y="131"/>
                    </a:lnTo>
                    <a:lnTo>
                      <a:pt x="485" y="132"/>
                    </a:lnTo>
                    <a:lnTo>
                      <a:pt x="482" y="133"/>
                    </a:lnTo>
                    <a:lnTo>
                      <a:pt x="481" y="136"/>
                    </a:lnTo>
                    <a:lnTo>
                      <a:pt x="480" y="139"/>
                    </a:lnTo>
                    <a:lnTo>
                      <a:pt x="480" y="222"/>
                    </a:lnTo>
                    <a:lnTo>
                      <a:pt x="469" y="223"/>
                    </a:lnTo>
                    <a:lnTo>
                      <a:pt x="469" y="197"/>
                    </a:lnTo>
                    <a:lnTo>
                      <a:pt x="469" y="166"/>
                    </a:lnTo>
                    <a:lnTo>
                      <a:pt x="469" y="137"/>
                    </a:lnTo>
                    <a:lnTo>
                      <a:pt x="469" y="120"/>
                    </a:lnTo>
                    <a:lnTo>
                      <a:pt x="473" y="120"/>
                    </a:lnTo>
                    <a:lnTo>
                      <a:pt x="484" y="120"/>
                    </a:lnTo>
                    <a:lnTo>
                      <a:pt x="497" y="120"/>
                    </a:lnTo>
                    <a:lnTo>
                      <a:pt x="514" y="120"/>
                    </a:lnTo>
                    <a:lnTo>
                      <a:pt x="533" y="120"/>
                    </a:lnTo>
                    <a:lnTo>
                      <a:pt x="555" y="120"/>
                    </a:lnTo>
                    <a:lnTo>
                      <a:pt x="577" y="120"/>
                    </a:lnTo>
                    <a:lnTo>
                      <a:pt x="601" y="120"/>
                    </a:lnTo>
                    <a:lnTo>
                      <a:pt x="624" y="120"/>
                    </a:lnTo>
                    <a:lnTo>
                      <a:pt x="646" y="120"/>
                    </a:lnTo>
                    <a:lnTo>
                      <a:pt x="668" y="120"/>
                    </a:lnTo>
                    <a:lnTo>
                      <a:pt x="687" y="120"/>
                    </a:lnTo>
                    <a:lnTo>
                      <a:pt x="703" y="120"/>
                    </a:lnTo>
                    <a:lnTo>
                      <a:pt x="717" y="120"/>
                    </a:lnTo>
                    <a:lnTo>
                      <a:pt x="728" y="120"/>
                    </a:lnTo>
                    <a:lnTo>
                      <a:pt x="732" y="120"/>
                    </a:lnTo>
                    <a:lnTo>
                      <a:pt x="732" y="165"/>
                    </a:lnTo>
                    <a:lnTo>
                      <a:pt x="732" y="251"/>
                    </a:lnTo>
                    <a:lnTo>
                      <a:pt x="732" y="337"/>
                    </a:lnTo>
                    <a:lnTo>
                      <a:pt x="732" y="384"/>
                    </a:lnTo>
                    <a:lnTo>
                      <a:pt x="731" y="384"/>
                    </a:lnTo>
                    <a:lnTo>
                      <a:pt x="730" y="384"/>
                    </a:lnTo>
                    <a:lnTo>
                      <a:pt x="728" y="384"/>
                    </a:lnTo>
                    <a:lnTo>
                      <a:pt x="727" y="384"/>
                    </a:lnTo>
                    <a:lnTo>
                      <a:pt x="721" y="363"/>
                    </a:lnTo>
                    <a:lnTo>
                      <a:pt x="721" y="139"/>
                    </a:lnTo>
                    <a:lnTo>
                      <a:pt x="720" y="136"/>
                    </a:lnTo>
                    <a:lnTo>
                      <a:pt x="718" y="133"/>
                    </a:lnTo>
                    <a:lnTo>
                      <a:pt x="716" y="132"/>
                    </a:lnTo>
                    <a:lnTo>
                      <a:pt x="713" y="131"/>
                    </a:lnTo>
                    <a:close/>
                    <a:moveTo>
                      <a:pt x="705" y="147"/>
                    </a:moveTo>
                    <a:lnTo>
                      <a:pt x="705" y="168"/>
                    </a:lnTo>
                    <a:lnTo>
                      <a:pt x="705" y="209"/>
                    </a:lnTo>
                    <a:lnTo>
                      <a:pt x="705" y="260"/>
                    </a:lnTo>
                    <a:lnTo>
                      <a:pt x="705" y="310"/>
                    </a:lnTo>
                    <a:lnTo>
                      <a:pt x="678" y="223"/>
                    </a:lnTo>
                    <a:lnTo>
                      <a:pt x="676" y="218"/>
                    </a:lnTo>
                    <a:lnTo>
                      <a:pt x="672" y="214"/>
                    </a:lnTo>
                    <a:lnTo>
                      <a:pt x="668" y="212"/>
                    </a:lnTo>
                    <a:lnTo>
                      <a:pt x="662" y="212"/>
                    </a:lnTo>
                    <a:lnTo>
                      <a:pt x="496" y="221"/>
                    </a:lnTo>
                    <a:lnTo>
                      <a:pt x="496" y="203"/>
                    </a:lnTo>
                    <a:lnTo>
                      <a:pt x="496" y="181"/>
                    </a:lnTo>
                    <a:lnTo>
                      <a:pt x="496" y="160"/>
                    </a:lnTo>
                    <a:lnTo>
                      <a:pt x="496" y="147"/>
                    </a:lnTo>
                    <a:lnTo>
                      <a:pt x="501" y="147"/>
                    </a:lnTo>
                    <a:lnTo>
                      <a:pt x="509" y="147"/>
                    </a:lnTo>
                    <a:lnTo>
                      <a:pt x="519" y="147"/>
                    </a:lnTo>
                    <a:lnTo>
                      <a:pt x="533" y="147"/>
                    </a:lnTo>
                    <a:lnTo>
                      <a:pt x="548" y="147"/>
                    </a:lnTo>
                    <a:lnTo>
                      <a:pt x="564" y="147"/>
                    </a:lnTo>
                    <a:lnTo>
                      <a:pt x="583" y="147"/>
                    </a:lnTo>
                    <a:lnTo>
                      <a:pt x="601" y="147"/>
                    </a:lnTo>
                    <a:lnTo>
                      <a:pt x="618" y="147"/>
                    </a:lnTo>
                    <a:lnTo>
                      <a:pt x="637" y="147"/>
                    </a:lnTo>
                    <a:lnTo>
                      <a:pt x="653" y="147"/>
                    </a:lnTo>
                    <a:lnTo>
                      <a:pt x="668" y="147"/>
                    </a:lnTo>
                    <a:lnTo>
                      <a:pt x="682" y="147"/>
                    </a:lnTo>
                    <a:lnTo>
                      <a:pt x="692" y="147"/>
                    </a:lnTo>
                    <a:lnTo>
                      <a:pt x="700" y="147"/>
                    </a:lnTo>
                    <a:lnTo>
                      <a:pt x="705" y="147"/>
                    </a:lnTo>
                    <a:close/>
                    <a:moveTo>
                      <a:pt x="819" y="468"/>
                    </a:moveTo>
                    <a:lnTo>
                      <a:pt x="809" y="468"/>
                    </a:lnTo>
                    <a:lnTo>
                      <a:pt x="800" y="468"/>
                    </a:lnTo>
                    <a:lnTo>
                      <a:pt x="789" y="468"/>
                    </a:lnTo>
                    <a:lnTo>
                      <a:pt x="778" y="468"/>
                    </a:lnTo>
                    <a:lnTo>
                      <a:pt x="769" y="468"/>
                    </a:lnTo>
                    <a:lnTo>
                      <a:pt x="761" y="468"/>
                    </a:lnTo>
                    <a:lnTo>
                      <a:pt x="756" y="468"/>
                    </a:lnTo>
                    <a:lnTo>
                      <a:pt x="754" y="468"/>
                    </a:lnTo>
                    <a:lnTo>
                      <a:pt x="754" y="475"/>
                    </a:lnTo>
                    <a:lnTo>
                      <a:pt x="731" y="400"/>
                    </a:lnTo>
                    <a:lnTo>
                      <a:pt x="740" y="400"/>
                    </a:lnTo>
                    <a:lnTo>
                      <a:pt x="744" y="399"/>
                    </a:lnTo>
                    <a:lnTo>
                      <a:pt x="746" y="397"/>
                    </a:lnTo>
                    <a:lnTo>
                      <a:pt x="747" y="395"/>
                    </a:lnTo>
                    <a:lnTo>
                      <a:pt x="748" y="392"/>
                    </a:lnTo>
                    <a:lnTo>
                      <a:pt x="748" y="111"/>
                    </a:lnTo>
                    <a:lnTo>
                      <a:pt x="747" y="108"/>
                    </a:lnTo>
                    <a:lnTo>
                      <a:pt x="746" y="106"/>
                    </a:lnTo>
                    <a:lnTo>
                      <a:pt x="744" y="105"/>
                    </a:lnTo>
                    <a:lnTo>
                      <a:pt x="740" y="103"/>
                    </a:lnTo>
                    <a:lnTo>
                      <a:pt x="461" y="103"/>
                    </a:lnTo>
                    <a:lnTo>
                      <a:pt x="457" y="105"/>
                    </a:lnTo>
                    <a:lnTo>
                      <a:pt x="455" y="106"/>
                    </a:lnTo>
                    <a:lnTo>
                      <a:pt x="454" y="108"/>
                    </a:lnTo>
                    <a:lnTo>
                      <a:pt x="453" y="111"/>
                    </a:lnTo>
                    <a:lnTo>
                      <a:pt x="453" y="223"/>
                    </a:lnTo>
                    <a:lnTo>
                      <a:pt x="382" y="228"/>
                    </a:lnTo>
                    <a:lnTo>
                      <a:pt x="382" y="185"/>
                    </a:lnTo>
                    <a:lnTo>
                      <a:pt x="382" y="125"/>
                    </a:lnTo>
                    <a:lnTo>
                      <a:pt x="382" y="67"/>
                    </a:lnTo>
                    <a:lnTo>
                      <a:pt x="382" y="31"/>
                    </a:lnTo>
                    <a:lnTo>
                      <a:pt x="392" y="31"/>
                    </a:lnTo>
                    <a:lnTo>
                      <a:pt x="408" y="31"/>
                    </a:lnTo>
                    <a:lnTo>
                      <a:pt x="431" y="31"/>
                    </a:lnTo>
                    <a:lnTo>
                      <a:pt x="458" y="31"/>
                    </a:lnTo>
                    <a:lnTo>
                      <a:pt x="491" y="31"/>
                    </a:lnTo>
                    <a:lnTo>
                      <a:pt x="525" y="31"/>
                    </a:lnTo>
                    <a:lnTo>
                      <a:pt x="562" y="31"/>
                    </a:lnTo>
                    <a:lnTo>
                      <a:pt x="601" y="31"/>
                    </a:lnTo>
                    <a:lnTo>
                      <a:pt x="639" y="31"/>
                    </a:lnTo>
                    <a:lnTo>
                      <a:pt x="676" y="31"/>
                    </a:lnTo>
                    <a:lnTo>
                      <a:pt x="710" y="31"/>
                    </a:lnTo>
                    <a:lnTo>
                      <a:pt x="743" y="31"/>
                    </a:lnTo>
                    <a:lnTo>
                      <a:pt x="770" y="31"/>
                    </a:lnTo>
                    <a:lnTo>
                      <a:pt x="793" y="31"/>
                    </a:lnTo>
                    <a:lnTo>
                      <a:pt x="809" y="31"/>
                    </a:lnTo>
                    <a:lnTo>
                      <a:pt x="819" y="31"/>
                    </a:lnTo>
                    <a:lnTo>
                      <a:pt x="819" y="107"/>
                    </a:lnTo>
                    <a:lnTo>
                      <a:pt x="819" y="249"/>
                    </a:lnTo>
                    <a:lnTo>
                      <a:pt x="819" y="392"/>
                    </a:lnTo>
                    <a:lnTo>
                      <a:pt x="819" y="4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76" name="Freeform 104"/>
              <p:cNvSpPr>
                <a:spLocks/>
              </p:cNvSpPr>
              <p:nvPr/>
            </p:nvSpPr>
            <p:spPr bwMode="auto">
              <a:xfrm>
                <a:off x="5337" y="1466"/>
                <a:ext cx="104" cy="81"/>
              </a:xfrm>
              <a:custGeom>
                <a:avLst/>
                <a:gdLst>
                  <a:gd name="T0" fmla="*/ 209 w 209"/>
                  <a:gd name="T1" fmla="*/ 0 h 163"/>
                  <a:gd name="T2" fmla="*/ 204 w 209"/>
                  <a:gd name="T3" fmla="*/ 0 h 163"/>
                  <a:gd name="T4" fmla="*/ 196 w 209"/>
                  <a:gd name="T5" fmla="*/ 0 h 163"/>
                  <a:gd name="T6" fmla="*/ 186 w 209"/>
                  <a:gd name="T7" fmla="*/ 0 h 163"/>
                  <a:gd name="T8" fmla="*/ 172 w 209"/>
                  <a:gd name="T9" fmla="*/ 0 h 163"/>
                  <a:gd name="T10" fmla="*/ 157 w 209"/>
                  <a:gd name="T11" fmla="*/ 0 h 163"/>
                  <a:gd name="T12" fmla="*/ 141 w 209"/>
                  <a:gd name="T13" fmla="*/ 0 h 163"/>
                  <a:gd name="T14" fmla="*/ 122 w 209"/>
                  <a:gd name="T15" fmla="*/ 0 h 163"/>
                  <a:gd name="T16" fmla="*/ 105 w 209"/>
                  <a:gd name="T17" fmla="*/ 0 h 163"/>
                  <a:gd name="T18" fmla="*/ 87 w 209"/>
                  <a:gd name="T19" fmla="*/ 0 h 163"/>
                  <a:gd name="T20" fmla="*/ 68 w 209"/>
                  <a:gd name="T21" fmla="*/ 0 h 163"/>
                  <a:gd name="T22" fmla="*/ 52 w 209"/>
                  <a:gd name="T23" fmla="*/ 0 h 163"/>
                  <a:gd name="T24" fmla="*/ 37 w 209"/>
                  <a:gd name="T25" fmla="*/ 0 h 163"/>
                  <a:gd name="T26" fmla="*/ 23 w 209"/>
                  <a:gd name="T27" fmla="*/ 0 h 163"/>
                  <a:gd name="T28" fmla="*/ 13 w 209"/>
                  <a:gd name="T29" fmla="*/ 0 h 163"/>
                  <a:gd name="T30" fmla="*/ 5 w 209"/>
                  <a:gd name="T31" fmla="*/ 0 h 163"/>
                  <a:gd name="T32" fmla="*/ 0 w 209"/>
                  <a:gd name="T33" fmla="*/ 0 h 163"/>
                  <a:gd name="T34" fmla="*/ 0 w 209"/>
                  <a:gd name="T35" fmla="*/ 3 h 163"/>
                  <a:gd name="T36" fmla="*/ 0 w 209"/>
                  <a:gd name="T37" fmla="*/ 5 h 163"/>
                  <a:gd name="T38" fmla="*/ 0 w 209"/>
                  <a:gd name="T39" fmla="*/ 8 h 163"/>
                  <a:gd name="T40" fmla="*/ 0 w 209"/>
                  <a:gd name="T41" fmla="*/ 13 h 163"/>
                  <a:gd name="T42" fmla="*/ 9 w 209"/>
                  <a:gd name="T43" fmla="*/ 13 h 163"/>
                  <a:gd name="T44" fmla="*/ 21 w 209"/>
                  <a:gd name="T45" fmla="*/ 13 h 163"/>
                  <a:gd name="T46" fmla="*/ 34 w 209"/>
                  <a:gd name="T47" fmla="*/ 13 h 163"/>
                  <a:gd name="T48" fmla="*/ 47 w 209"/>
                  <a:gd name="T49" fmla="*/ 13 h 163"/>
                  <a:gd name="T50" fmla="*/ 62 w 209"/>
                  <a:gd name="T51" fmla="*/ 13 h 163"/>
                  <a:gd name="T52" fmla="*/ 79 w 209"/>
                  <a:gd name="T53" fmla="*/ 13 h 163"/>
                  <a:gd name="T54" fmla="*/ 95 w 209"/>
                  <a:gd name="T55" fmla="*/ 13 h 163"/>
                  <a:gd name="T56" fmla="*/ 111 w 209"/>
                  <a:gd name="T57" fmla="*/ 13 h 163"/>
                  <a:gd name="T58" fmla="*/ 126 w 209"/>
                  <a:gd name="T59" fmla="*/ 13 h 163"/>
                  <a:gd name="T60" fmla="*/ 141 w 209"/>
                  <a:gd name="T61" fmla="*/ 13 h 163"/>
                  <a:gd name="T62" fmla="*/ 155 w 209"/>
                  <a:gd name="T63" fmla="*/ 13 h 163"/>
                  <a:gd name="T64" fmla="*/ 167 w 209"/>
                  <a:gd name="T65" fmla="*/ 13 h 163"/>
                  <a:gd name="T66" fmla="*/ 178 w 209"/>
                  <a:gd name="T67" fmla="*/ 13 h 163"/>
                  <a:gd name="T68" fmla="*/ 187 w 209"/>
                  <a:gd name="T69" fmla="*/ 13 h 163"/>
                  <a:gd name="T70" fmla="*/ 194 w 209"/>
                  <a:gd name="T71" fmla="*/ 13 h 163"/>
                  <a:gd name="T72" fmla="*/ 197 w 209"/>
                  <a:gd name="T73" fmla="*/ 13 h 163"/>
                  <a:gd name="T74" fmla="*/ 197 w 209"/>
                  <a:gd name="T75" fmla="*/ 26 h 163"/>
                  <a:gd name="T76" fmla="*/ 197 w 209"/>
                  <a:gd name="T77" fmla="*/ 51 h 163"/>
                  <a:gd name="T78" fmla="*/ 197 w 209"/>
                  <a:gd name="T79" fmla="*/ 86 h 163"/>
                  <a:gd name="T80" fmla="*/ 197 w 209"/>
                  <a:gd name="T81" fmla="*/ 124 h 163"/>
                  <a:gd name="T82" fmla="*/ 209 w 209"/>
                  <a:gd name="T83" fmla="*/ 163 h 163"/>
                  <a:gd name="T84" fmla="*/ 209 w 209"/>
                  <a:gd name="T85" fmla="*/ 113 h 163"/>
                  <a:gd name="T86" fmla="*/ 209 w 209"/>
                  <a:gd name="T87" fmla="*/ 62 h 163"/>
                  <a:gd name="T88" fmla="*/ 209 w 209"/>
                  <a:gd name="T89" fmla="*/ 21 h 163"/>
                  <a:gd name="T90" fmla="*/ 209 w 209"/>
                  <a:gd name="T9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163">
                    <a:moveTo>
                      <a:pt x="209" y="0"/>
                    </a:moveTo>
                    <a:lnTo>
                      <a:pt x="204" y="0"/>
                    </a:lnTo>
                    <a:lnTo>
                      <a:pt x="196" y="0"/>
                    </a:lnTo>
                    <a:lnTo>
                      <a:pt x="186" y="0"/>
                    </a:lnTo>
                    <a:lnTo>
                      <a:pt x="172" y="0"/>
                    </a:lnTo>
                    <a:lnTo>
                      <a:pt x="157" y="0"/>
                    </a:lnTo>
                    <a:lnTo>
                      <a:pt x="141" y="0"/>
                    </a:lnTo>
                    <a:lnTo>
                      <a:pt x="122" y="0"/>
                    </a:lnTo>
                    <a:lnTo>
                      <a:pt x="105" y="0"/>
                    </a:lnTo>
                    <a:lnTo>
                      <a:pt x="87" y="0"/>
                    </a:lnTo>
                    <a:lnTo>
                      <a:pt x="68" y="0"/>
                    </a:lnTo>
                    <a:lnTo>
                      <a:pt x="52" y="0"/>
                    </a:lnTo>
                    <a:lnTo>
                      <a:pt x="37" y="0"/>
                    </a:lnTo>
                    <a:lnTo>
                      <a:pt x="23" y="0"/>
                    </a:lnTo>
                    <a:lnTo>
                      <a:pt x="13" y="0"/>
                    </a:lnTo>
                    <a:lnTo>
                      <a:pt x="5" y="0"/>
                    </a:lnTo>
                    <a:lnTo>
                      <a:pt x="0" y="0"/>
                    </a:lnTo>
                    <a:lnTo>
                      <a:pt x="0" y="3"/>
                    </a:lnTo>
                    <a:lnTo>
                      <a:pt x="0" y="5"/>
                    </a:lnTo>
                    <a:lnTo>
                      <a:pt x="0" y="8"/>
                    </a:lnTo>
                    <a:lnTo>
                      <a:pt x="0" y="13"/>
                    </a:lnTo>
                    <a:lnTo>
                      <a:pt x="9" y="13"/>
                    </a:lnTo>
                    <a:lnTo>
                      <a:pt x="21" y="13"/>
                    </a:lnTo>
                    <a:lnTo>
                      <a:pt x="34" y="13"/>
                    </a:lnTo>
                    <a:lnTo>
                      <a:pt x="47" y="13"/>
                    </a:lnTo>
                    <a:lnTo>
                      <a:pt x="62" y="13"/>
                    </a:lnTo>
                    <a:lnTo>
                      <a:pt x="79" y="13"/>
                    </a:lnTo>
                    <a:lnTo>
                      <a:pt x="95" y="13"/>
                    </a:lnTo>
                    <a:lnTo>
                      <a:pt x="111" y="13"/>
                    </a:lnTo>
                    <a:lnTo>
                      <a:pt x="126" y="13"/>
                    </a:lnTo>
                    <a:lnTo>
                      <a:pt x="141" y="13"/>
                    </a:lnTo>
                    <a:lnTo>
                      <a:pt x="155" y="13"/>
                    </a:lnTo>
                    <a:lnTo>
                      <a:pt x="167" y="13"/>
                    </a:lnTo>
                    <a:lnTo>
                      <a:pt x="178" y="13"/>
                    </a:lnTo>
                    <a:lnTo>
                      <a:pt x="187" y="13"/>
                    </a:lnTo>
                    <a:lnTo>
                      <a:pt x="194" y="13"/>
                    </a:lnTo>
                    <a:lnTo>
                      <a:pt x="197" y="13"/>
                    </a:lnTo>
                    <a:lnTo>
                      <a:pt x="197" y="26"/>
                    </a:lnTo>
                    <a:lnTo>
                      <a:pt x="197" y="51"/>
                    </a:lnTo>
                    <a:lnTo>
                      <a:pt x="197" y="86"/>
                    </a:lnTo>
                    <a:lnTo>
                      <a:pt x="197" y="124"/>
                    </a:lnTo>
                    <a:lnTo>
                      <a:pt x="209" y="163"/>
                    </a:lnTo>
                    <a:lnTo>
                      <a:pt x="209" y="113"/>
                    </a:lnTo>
                    <a:lnTo>
                      <a:pt x="209" y="62"/>
                    </a:lnTo>
                    <a:lnTo>
                      <a:pt x="209" y="21"/>
                    </a:lnTo>
                    <a:lnTo>
                      <a:pt x="2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77" name="Freeform 105"/>
              <p:cNvSpPr>
                <a:spLocks/>
              </p:cNvSpPr>
              <p:nvPr/>
            </p:nvSpPr>
            <p:spPr bwMode="auto">
              <a:xfrm>
                <a:off x="5337" y="1472"/>
                <a:ext cx="98" cy="55"/>
              </a:xfrm>
              <a:custGeom>
                <a:avLst/>
                <a:gdLst>
                  <a:gd name="T0" fmla="*/ 0 w 197"/>
                  <a:gd name="T1" fmla="*/ 0 h 111"/>
                  <a:gd name="T2" fmla="*/ 0 w 197"/>
                  <a:gd name="T3" fmla="*/ 15 h 111"/>
                  <a:gd name="T4" fmla="*/ 0 w 197"/>
                  <a:gd name="T5" fmla="*/ 31 h 111"/>
                  <a:gd name="T6" fmla="*/ 0 w 197"/>
                  <a:gd name="T7" fmla="*/ 47 h 111"/>
                  <a:gd name="T8" fmla="*/ 0 w 197"/>
                  <a:gd name="T9" fmla="*/ 61 h 111"/>
                  <a:gd name="T10" fmla="*/ 166 w 197"/>
                  <a:gd name="T11" fmla="*/ 52 h 111"/>
                  <a:gd name="T12" fmla="*/ 172 w 197"/>
                  <a:gd name="T13" fmla="*/ 52 h 111"/>
                  <a:gd name="T14" fmla="*/ 176 w 197"/>
                  <a:gd name="T15" fmla="*/ 54 h 111"/>
                  <a:gd name="T16" fmla="*/ 180 w 197"/>
                  <a:gd name="T17" fmla="*/ 58 h 111"/>
                  <a:gd name="T18" fmla="*/ 182 w 197"/>
                  <a:gd name="T19" fmla="*/ 63 h 111"/>
                  <a:gd name="T20" fmla="*/ 197 w 197"/>
                  <a:gd name="T21" fmla="*/ 111 h 111"/>
                  <a:gd name="T22" fmla="*/ 197 w 197"/>
                  <a:gd name="T23" fmla="*/ 73 h 111"/>
                  <a:gd name="T24" fmla="*/ 197 w 197"/>
                  <a:gd name="T25" fmla="*/ 38 h 111"/>
                  <a:gd name="T26" fmla="*/ 197 w 197"/>
                  <a:gd name="T27" fmla="*/ 13 h 111"/>
                  <a:gd name="T28" fmla="*/ 197 w 197"/>
                  <a:gd name="T29" fmla="*/ 0 h 111"/>
                  <a:gd name="T30" fmla="*/ 194 w 197"/>
                  <a:gd name="T31" fmla="*/ 0 h 111"/>
                  <a:gd name="T32" fmla="*/ 187 w 197"/>
                  <a:gd name="T33" fmla="*/ 0 h 111"/>
                  <a:gd name="T34" fmla="*/ 178 w 197"/>
                  <a:gd name="T35" fmla="*/ 0 h 111"/>
                  <a:gd name="T36" fmla="*/ 167 w 197"/>
                  <a:gd name="T37" fmla="*/ 0 h 111"/>
                  <a:gd name="T38" fmla="*/ 155 w 197"/>
                  <a:gd name="T39" fmla="*/ 0 h 111"/>
                  <a:gd name="T40" fmla="*/ 141 w 197"/>
                  <a:gd name="T41" fmla="*/ 0 h 111"/>
                  <a:gd name="T42" fmla="*/ 126 w 197"/>
                  <a:gd name="T43" fmla="*/ 0 h 111"/>
                  <a:gd name="T44" fmla="*/ 111 w 197"/>
                  <a:gd name="T45" fmla="*/ 0 h 111"/>
                  <a:gd name="T46" fmla="*/ 95 w 197"/>
                  <a:gd name="T47" fmla="*/ 0 h 111"/>
                  <a:gd name="T48" fmla="*/ 79 w 197"/>
                  <a:gd name="T49" fmla="*/ 0 h 111"/>
                  <a:gd name="T50" fmla="*/ 62 w 197"/>
                  <a:gd name="T51" fmla="*/ 0 h 111"/>
                  <a:gd name="T52" fmla="*/ 47 w 197"/>
                  <a:gd name="T53" fmla="*/ 0 h 111"/>
                  <a:gd name="T54" fmla="*/ 34 w 197"/>
                  <a:gd name="T55" fmla="*/ 0 h 111"/>
                  <a:gd name="T56" fmla="*/ 21 w 197"/>
                  <a:gd name="T57" fmla="*/ 0 h 111"/>
                  <a:gd name="T58" fmla="*/ 9 w 197"/>
                  <a:gd name="T59" fmla="*/ 0 h 111"/>
                  <a:gd name="T60" fmla="*/ 0 w 197"/>
                  <a:gd name="T6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111">
                    <a:moveTo>
                      <a:pt x="0" y="0"/>
                    </a:moveTo>
                    <a:lnTo>
                      <a:pt x="0" y="15"/>
                    </a:lnTo>
                    <a:lnTo>
                      <a:pt x="0" y="31"/>
                    </a:lnTo>
                    <a:lnTo>
                      <a:pt x="0" y="47"/>
                    </a:lnTo>
                    <a:lnTo>
                      <a:pt x="0" y="61"/>
                    </a:lnTo>
                    <a:lnTo>
                      <a:pt x="166" y="52"/>
                    </a:lnTo>
                    <a:lnTo>
                      <a:pt x="172" y="52"/>
                    </a:lnTo>
                    <a:lnTo>
                      <a:pt x="176" y="54"/>
                    </a:lnTo>
                    <a:lnTo>
                      <a:pt x="180" y="58"/>
                    </a:lnTo>
                    <a:lnTo>
                      <a:pt x="182" y="63"/>
                    </a:lnTo>
                    <a:lnTo>
                      <a:pt x="197" y="111"/>
                    </a:lnTo>
                    <a:lnTo>
                      <a:pt x="197" y="73"/>
                    </a:lnTo>
                    <a:lnTo>
                      <a:pt x="197" y="38"/>
                    </a:lnTo>
                    <a:lnTo>
                      <a:pt x="197" y="13"/>
                    </a:lnTo>
                    <a:lnTo>
                      <a:pt x="197" y="0"/>
                    </a:lnTo>
                    <a:lnTo>
                      <a:pt x="194" y="0"/>
                    </a:lnTo>
                    <a:lnTo>
                      <a:pt x="187" y="0"/>
                    </a:lnTo>
                    <a:lnTo>
                      <a:pt x="178" y="0"/>
                    </a:lnTo>
                    <a:lnTo>
                      <a:pt x="167" y="0"/>
                    </a:lnTo>
                    <a:lnTo>
                      <a:pt x="155" y="0"/>
                    </a:lnTo>
                    <a:lnTo>
                      <a:pt x="141" y="0"/>
                    </a:lnTo>
                    <a:lnTo>
                      <a:pt x="126" y="0"/>
                    </a:lnTo>
                    <a:lnTo>
                      <a:pt x="111" y="0"/>
                    </a:lnTo>
                    <a:lnTo>
                      <a:pt x="95" y="0"/>
                    </a:lnTo>
                    <a:lnTo>
                      <a:pt x="79" y="0"/>
                    </a:lnTo>
                    <a:lnTo>
                      <a:pt x="62" y="0"/>
                    </a:lnTo>
                    <a:lnTo>
                      <a:pt x="47" y="0"/>
                    </a:lnTo>
                    <a:lnTo>
                      <a:pt x="34" y="0"/>
                    </a:lnTo>
                    <a:lnTo>
                      <a:pt x="21" y="0"/>
                    </a:lnTo>
                    <a:lnTo>
                      <a:pt x="9" y="0"/>
                    </a:lnTo>
                    <a:lnTo>
                      <a:pt x="0"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grpSp>
        <p:sp>
          <p:nvSpPr>
            <p:cNvPr id="771178" name="AutoShape 106"/>
            <p:cNvSpPr>
              <a:spLocks noChangeArrowheads="1"/>
            </p:cNvSpPr>
            <p:nvPr/>
          </p:nvSpPr>
          <p:spPr bwMode="auto">
            <a:xfrm>
              <a:off x="544" y="2719"/>
              <a:ext cx="165" cy="211"/>
            </a:xfrm>
            <a:prstGeom prst="can">
              <a:avLst>
                <a:gd name="adj" fmla="val 18945"/>
              </a:avLst>
            </a:prstGeom>
            <a:solidFill>
              <a:srgbClr val="FF9900"/>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 typeface="Wingdings" pitchFamily="2" charset="2"/>
                <a:buNone/>
              </a:pPr>
              <a:endParaRPr kumimoji="1" lang="ja-JP" altLang="en-US" sz="1000">
                <a:solidFill>
                  <a:schemeClr val="bg1"/>
                </a:solidFill>
                <a:latin typeface="HGP創英角ｺﾞｼｯｸUB" pitchFamily="50" charset="-128"/>
                <a:ea typeface="HGP創英角ｺﾞｼｯｸUB" pitchFamily="50" charset="-128"/>
              </a:endParaRPr>
            </a:p>
          </p:txBody>
        </p:sp>
      </p:grpSp>
      <p:grpSp>
        <p:nvGrpSpPr>
          <p:cNvPr id="771179" name="Group 107"/>
          <p:cNvGrpSpPr>
            <a:grpSpLocks/>
          </p:cNvGrpSpPr>
          <p:nvPr/>
        </p:nvGrpSpPr>
        <p:grpSpPr bwMode="auto">
          <a:xfrm>
            <a:off x="2682875" y="2015788"/>
            <a:ext cx="811213" cy="720725"/>
            <a:chOff x="243" y="2670"/>
            <a:chExt cx="511" cy="454"/>
          </a:xfrm>
        </p:grpSpPr>
        <p:sp>
          <p:nvSpPr>
            <p:cNvPr id="771180" name="AutoShape 108"/>
            <p:cNvSpPr>
              <a:spLocks noChangeArrowheads="1"/>
            </p:cNvSpPr>
            <p:nvPr/>
          </p:nvSpPr>
          <p:spPr bwMode="auto">
            <a:xfrm>
              <a:off x="243" y="2670"/>
              <a:ext cx="511" cy="454"/>
            </a:xfrm>
            <a:prstGeom prst="roundRect">
              <a:avLst>
                <a:gd name="adj" fmla="val 16667"/>
              </a:avLst>
            </a:prstGeom>
            <a:solidFill>
              <a:srgbClr val="FFFFFF"/>
            </a:solidFill>
            <a:ln w="28575" algn="ctr">
              <a:solidFill>
                <a:schemeClr va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創英角ｺﾞｼｯｸUB" pitchFamily="50" charset="-128"/>
                <a:ea typeface="HGP創英角ｺﾞｼｯｸUB" pitchFamily="50" charset="-128"/>
              </a:endParaRPr>
            </a:p>
          </p:txBody>
        </p:sp>
        <p:pic>
          <p:nvPicPr>
            <p:cNvPr id="771181" name="Picture 109"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 y="2768"/>
              <a:ext cx="276" cy="340"/>
            </a:xfrm>
            <a:prstGeom prst="rect">
              <a:avLst/>
            </a:prstGeom>
            <a:noFill/>
            <a:extLst>
              <a:ext uri="{909E8E84-426E-40dd-AFC4-6F175D3DCCD1}">
                <a14:hiddenFill xmlns:a14="http://schemas.microsoft.com/office/drawing/2010/main">
                  <a:solidFill>
                    <a:srgbClr val="FFFFFF"/>
                  </a:solidFill>
                </a14:hiddenFill>
              </a:ext>
            </a:extLst>
          </p:spPr>
        </p:pic>
        <p:sp>
          <p:nvSpPr>
            <p:cNvPr id="771182" name="AutoShape 110"/>
            <p:cNvSpPr>
              <a:spLocks noChangeArrowheads="1"/>
            </p:cNvSpPr>
            <p:nvPr/>
          </p:nvSpPr>
          <p:spPr bwMode="auto">
            <a:xfrm>
              <a:off x="544" y="2946"/>
              <a:ext cx="165" cy="137"/>
            </a:xfrm>
            <a:prstGeom prst="roundRect">
              <a:avLst>
                <a:gd name="adj" fmla="val 16667"/>
              </a:avLst>
            </a:prstGeom>
            <a:solidFill>
              <a:srgbClr val="9966FF"/>
            </a:solidFill>
            <a:ln w="381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000">
                <a:solidFill>
                  <a:schemeClr val="bg1"/>
                </a:solidFill>
                <a:latin typeface="HGP創英角ｺﾞｼｯｸUB" pitchFamily="50" charset="-128"/>
                <a:ea typeface="HGP創英角ｺﾞｼｯｸUB" pitchFamily="50" charset="-128"/>
              </a:endParaRPr>
            </a:p>
          </p:txBody>
        </p:sp>
        <p:grpSp>
          <p:nvGrpSpPr>
            <p:cNvPr id="771183" name="Group 111"/>
            <p:cNvGrpSpPr>
              <a:grpSpLocks/>
            </p:cNvGrpSpPr>
            <p:nvPr/>
          </p:nvGrpSpPr>
          <p:grpSpPr bwMode="auto">
            <a:xfrm>
              <a:off x="274" y="2719"/>
              <a:ext cx="225" cy="220"/>
              <a:chOff x="5089" y="1392"/>
              <a:chExt cx="425" cy="384"/>
            </a:xfrm>
          </p:grpSpPr>
          <p:sp>
            <p:nvSpPr>
              <p:cNvPr id="771184" name="Freeform 112"/>
              <p:cNvSpPr>
                <a:spLocks/>
              </p:cNvSpPr>
              <p:nvPr/>
            </p:nvSpPr>
            <p:spPr bwMode="auto">
              <a:xfrm>
                <a:off x="5417" y="1731"/>
                <a:ext cx="18" cy="23"/>
              </a:xfrm>
              <a:custGeom>
                <a:avLst/>
                <a:gdLst>
                  <a:gd name="T0" fmla="*/ 0 w 37"/>
                  <a:gd name="T1" fmla="*/ 45 h 45"/>
                  <a:gd name="T2" fmla="*/ 6 w 37"/>
                  <a:gd name="T3" fmla="*/ 45 h 45"/>
                  <a:gd name="T4" fmla="*/ 11 w 37"/>
                  <a:gd name="T5" fmla="*/ 45 h 45"/>
                  <a:gd name="T6" fmla="*/ 14 w 37"/>
                  <a:gd name="T7" fmla="*/ 45 h 45"/>
                  <a:gd name="T8" fmla="*/ 18 w 37"/>
                  <a:gd name="T9" fmla="*/ 43 h 45"/>
                  <a:gd name="T10" fmla="*/ 21 w 37"/>
                  <a:gd name="T11" fmla="*/ 37 h 45"/>
                  <a:gd name="T12" fmla="*/ 26 w 37"/>
                  <a:gd name="T13" fmla="*/ 26 h 45"/>
                  <a:gd name="T14" fmla="*/ 31 w 37"/>
                  <a:gd name="T15" fmla="*/ 12 h 45"/>
                  <a:gd name="T16" fmla="*/ 37 w 37"/>
                  <a:gd name="T17" fmla="*/ 0 h 45"/>
                  <a:gd name="T18" fmla="*/ 19 w 37"/>
                  <a:gd name="T19" fmla="*/ 1 h 45"/>
                  <a:gd name="T20" fmla="*/ 14 w 37"/>
                  <a:gd name="T21" fmla="*/ 11 h 45"/>
                  <a:gd name="T22" fmla="*/ 10 w 37"/>
                  <a:gd name="T23" fmla="*/ 24 h 45"/>
                  <a:gd name="T24" fmla="*/ 4 w 37"/>
                  <a:gd name="T25" fmla="*/ 35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6" y="45"/>
                    </a:lnTo>
                    <a:lnTo>
                      <a:pt x="11" y="45"/>
                    </a:lnTo>
                    <a:lnTo>
                      <a:pt x="14" y="45"/>
                    </a:lnTo>
                    <a:lnTo>
                      <a:pt x="18" y="43"/>
                    </a:lnTo>
                    <a:lnTo>
                      <a:pt x="21" y="37"/>
                    </a:lnTo>
                    <a:lnTo>
                      <a:pt x="26" y="26"/>
                    </a:lnTo>
                    <a:lnTo>
                      <a:pt x="31" y="12"/>
                    </a:lnTo>
                    <a:lnTo>
                      <a:pt x="37" y="0"/>
                    </a:lnTo>
                    <a:lnTo>
                      <a:pt x="19" y="1"/>
                    </a:lnTo>
                    <a:lnTo>
                      <a:pt x="14" y="11"/>
                    </a:lnTo>
                    <a:lnTo>
                      <a:pt x="10" y="24"/>
                    </a:lnTo>
                    <a:lnTo>
                      <a:pt x="4" y="35"/>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85" name="Freeform 113"/>
              <p:cNvSpPr>
                <a:spLocks/>
              </p:cNvSpPr>
              <p:nvPr/>
            </p:nvSpPr>
            <p:spPr bwMode="auto">
              <a:xfrm>
                <a:off x="5105" y="1543"/>
                <a:ext cx="357" cy="188"/>
              </a:xfrm>
              <a:custGeom>
                <a:avLst/>
                <a:gdLst>
                  <a:gd name="T0" fmla="*/ 117 w 714"/>
                  <a:gd name="T1" fmla="*/ 325 h 377"/>
                  <a:gd name="T2" fmla="*/ 19 w 714"/>
                  <a:gd name="T3" fmla="*/ 0 h 377"/>
                  <a:gd name="T4" fmla="*/ 13 w 714"/>
                  <a:gd name="T5" fmla="*/ 10 h 377"/>
                  <a:gd name="T6" fmla="*/ 8 w 714"/>
                  <a:gd name="T7" fmla="*/ 20 h 377"/>
                  <a:gd name="T8" fmla="*/ 4 w 714"/>
                  <a:gd name="T9" fmla="*/ 30 h 377"/>
                  <a:gd name="T10" fmla="*/ 0 w 714"/>
                  <a:gd name="T11" fmla="*/ 35 h 377"/>
                  <a:gd name="T12" fmla="*/ 5 w 714"/>
                  <a:gd name="T13" fmla="*/ 53 h 377"/>
                  <a:gd name="T14" fmla="*/ 16 w 714"/>
                  <a:gd name="T15" fmla="*/ 91 h 377"/>
                  <a:gd name="T16" fmla="*/ 33 w 714"/>
                  <a:gd name="T17" fmla="*/ 143 h 377"/>
                  <a:gd name="T18" fmla="*/ 51 w 714"/>
                  <a:gd name="T19" fmla="*/ 203 h 377"/>
                  <a:gd name="T20" fmla="*/ 68 w 714"/>
                  <a:gd name="T21" fmla="*/ 263 h 377"/>
                  <a:gd name="T22" fmla="*/ 84 w 714"/>
                  <a:gd name="T23" fmla="*/ 316 h 377"/>
                  <a:gd name="T24" fmla="*/ 97 w 714"/>
                  <a:gd name="T25" fmla="*/ 356 h 377"/>
                  <a:gd name="T26" fmla="*/ 103 w 714"/>
                  <a:gd name="T27" fmla="*/ 377 h 377"/>
                  <a:gd name="T28" fmla="*/ 113 w 714"/>
                  <a:gd name="T29" fmla="*/ 377 h 377"/>
                  <a:gd name="T30" fmla="*/ 134 w 714"/>
                  <a:gd name="T31" fmla="*/ 374 h 377"/>
                  <a:gd name="T32" fmla="*/ 165 w 714"/>
                  <a:gd name="T33" fmla="*/ 373 h 377"/>
                  <a:gd name="T34" fmla="*/ 203 w 714"/>
                  <a:gd name="T35" fmla="*/ 371 h 377"/>
                  <a:gd name="T36" fmla="*/ 247 w 714"/>
                  <a:gd name="T37" fmla="*/ 369 h 377"/>
                  <a:gd name="T38" fmla="*/ 295 w 714"/>
                  <a:gd name="T39" fmla="*/ 365 h 377"/>
                  <a:gd name="T40" fmla="*/ 347 w 714"/>
                  <a:gd name="T41" fmla="*/ 363 h 377"/>
                  <a:gd name="T42" fmla="*/ 400 w 714"/>
                  <a:gd name="T43" fmla="*/ 359 h 377"/>
                  <a:gd name="T44" fmla="*/ 453 w 714"/>
                  <a:gd name="T45" fmla="*/ 356 h 377"/>
                  <a:gd name="T46" fmla="*/ 505 w 714"/>
                  <a:gd name="T47" fmla="*/ 354 h 377"/>
                  <a:gd name="T48" fmla="*/ 553 w 714"/>
                  <a:gd name="T49" fmla="*/ 350 h 377"/>
                  <a:gd name="T50" fmla="*/ 597 w 714"/>
                  <a:gd name="T51" fmla="*/ 348 h 377"/>
                  <a:gd name="T52" fmla="*/ 635 w 714"/>
                  <a:gd name="T53" fmla="*/ 346 h 377"/>
                  <a:gd name="T54" fmla="*/ 663 w 714"/>
                  <a:gd name="T55" fmla="*/ 344 h 377"/>
                  <a:gd name="T56" fmla="*/ 684 w 714"/>
                  <a:gd name="T57" fmla="*/ 342 h 377"/>
                  <a:gd name="T58" fmla="*/ 693 w 714"/>
                  <a:gd name="T59" fmla="*/ 342 h 377"/>
                  <a:gd name="T60" fmla="*/ 697 w 714"/>
                  <a:gd name="T61" fmla="*/ 334 h 377"/>
                  <a:gd name="T62" fmla="*/ 703 w 714"/>
                  <a:gd name="T63" fmla="*/ 324 h 377"/>
                  <a:gd name="T64" fmla="*/ 708 w 714"/>
                  <a:gd name="T65" fmla="*/ 311 h 377"/>
                  <a:gd name="T66" fmla="*/ 714 w 714"/>
                  <a:gd name="T67" fmla="*/ 299 h 377"/>
                  <a:gd name="T68" fmla="*/ 128 w 714"/>
                  <a:gd name="T69" fmla="*/ 334 h 377"/>
                  <a:gd name="T70" fmla="*/ 124 w 714"/>
                  <a:gd name="T71" fmla="*/ 333 h 377"/>
                  <a:gd name="T72" fmla="*/ 121 w 714"/>
                  <a:gd name="T73" fmla="*/ 332 h 377"/>
                  <a:gd name="T74" fmla="*/ 118 w 714"/>
                  <a:gd name="T75" fmla="*/ 328 h 377"/>
                  <a:gd name="T76" fmla="*/ 117 w 714"/>
                  <a:gd name="T77" fmla="*/ 32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4" h="377">
                    <a:moveTo>
                      <a:pt x="117" y="325"/>
                    </a:moveTo>
                    <a:lnTo>
                      <a:pt x="19" y="0"/>
                    </a:lnTo>
                    <a:lnTo>
                      <a:pt x="13" y="10"/>
                    </a:lnTo>
                    <a:lnTo>
                      <a:pt x="8" y="20"/>
                    </a:lnTo>
                    <a:lnTo>
                      <a:pt x="4" y="30"/>
                    </a:lnTo>
                    <a:lnTo>
                      <a:pt x="0" y="35"/>
                    </a:lnTo>
                    <a:lnTo>
                      <a:pt x="5" y="53"/>
                    </a:lnTo>
                    <a:lnTo>
                      <a:pt x="16" y="91"/>
                    </a:lnTo>
                    <a:lnTo>
                      <a:pt x="33" y="143"/>
                    </a:lnTo>
                    <a:lnTo>
                      <a:pt x="51" y="203"/>
                    </a:lnTo>
                    <a:lnTo>
                      <a:pt x="68" y="263"/>
                    </a:lnTo>
                    <a:lnTo>
                      <a:pt x="84" y="316"/>
                    </a:lnTo>
                    <a:lnTo>
                      <a:pt x="97" y="356"/>
                    </a:lnTo>
                    <a:lnTo>
                      <a:pt x="103" y="377"/>
                    </a:lnTo>
                    <a:lnTo>
                      <a:pt x="113" y="377"/>
                    </a:lnTo>
                    <a:lnTo>
                      <a:pt x="134" y="374"/>
                    </a:lnTo>
                    <a:lnTo>
                      <a:pt x="165" y="373"/>
                    </a:lnTo>
                    <a:lnTo>
                      <a:pt x="203" y="371"/>
                    </a:lnTo>
                    <a:lnTo>
                      <a:pt x="247" y="369"/>
                    </a:lnTo>
                    <a:lnTo>
                      <a:pt x="295" y="365"/>
                    </a:lnTo>
                    <a:lnTo>
                      <a:pt x="347" y="363"/>
                    </a:lnTo>
                    <a:lnTo>
                      <a:pt x="400" y="359"/>
                    </a:lnTo>
                    <a:lnTo>
                      <a:pt x="453" y="356"/>
                    </a:lnTo>
                    <a:lnTo>
                      <a:pt x="505" y="354"/>
                    </a:lnTo>
                    <a:lnTo>
                      <a:pt x="553" y="350"/>
                    </a:lnTo>
                    <a:lnTo>
                      <a:pt x="597" y="348"/>
                    </a:lnTo>
                    <a:lnTo>
                      <a:pt x="635" y="346"/>
                    </a:lnTo>
                    <a:lnTo>
                      <a:pt x="663" y="344"/>
                    </a:lnTo>
                    <a:lnTo>
                      <a:pt x="684" y="342"/>
                    </a:lnTo>
                    <a:lnTo>
                      <a:pt x="693" y="342"/>
                    </a:lnTo>
                    <a:lnTo>
                      <a:pt x="697" y="334"/>
                    </a:lnTo>
                    <a:lnTo>
                      <a:pt x="703" y="324"/>
                    </a:lnTo>
                    <a:lnTo>
                      <a:pt x="708" y="311"/>
                    </a:lnTo>
                    <a:lnTo>
                      <a:pt x="714" y="299"/>
                    </a:lnTo>
                    <a:lnTo>
                      <a:pt x="128" y="334"/>
                    </a:lnTo>
                    <a:lnTo>
                      <a:pt x="124" y="333"/>
                    </a:lnTo>
                    <a:lnTo>
                      <a:pt x="121" y="332"/>
                    </a:lnTo>
                    <a:lnTo>
                      <a:pt x="118" y="328"/>
                    </a:lnTo>
                    <a:lnTo>
                      <a:pt x="117" y="325"/>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86" name="Freeform 114"/>
              <p:cNvSpPr>
                <a:spLocks/>
              </p:cNvSpPr>
              <p:nvPr/>
            </p:nvSpPr>
            <p:spPr bwMode="auto">
              <a:xfrm>
                <a:off x="5177" y="1745"/>
                <a:ext cx="18" cy="22"/>
              </a:xfrm>
              <a:custGeom>
                <a:avLst/>
                <a:gdLst>
                  <a:gd name="T0" fmla="*/ 0 w 37"/>
                  <a:gd name="T1" fmla="*/ 44 h 44"/>
                  <a:gd name="T2" fmla="*/ 6 w 37"/>
                  <a:gd name="T3" fmla="*/ 44 h 44"/>
                  <a:gd name="T4" fmla="*/ 11 w 37"/>
                  <a:gd name="T5" fmla="*/ 43 h 44"/>
                  <a:gd name="T6" fmla="*/ 15 w 37"/>
                  <a:gd name="T7" fmla="*/ 43 h 44"/>
                  <a:gd name="T8" fmla="*/ 19 w 37"/>
                  <a:gd name="T9" fmla="*/ 43 h 44"/>
                  <a:gd name="T10" fmla="*/ 22 w 37"/>
                  <a:gd name="T11" fmla="*/ 37 h 44"/>
                  <a:gd name="T12" fmla="*/ 27 w 37"/>
                  <a:gd name="T13" fmla="*/ 27 h 44"/>
                  <a:gd name="T14" fmla="*/ 31 w 37"/>
                  <a:gd name="T15" fmla="*/ 14 h 44"/>
                  <a:gd name="T16" fmla="*/ 37 w 37"/>
                  <a:gd name="T17" fmla="*/ 0 h 44"/>
                  <a:gd name="T18" fmla="*/ 19 w 37"/>
                  <a:gd name="T19" fmla="*/ 1 h 44"/>
                  <a:gd name="T20" fmla="*/ 14 w 37"/>
                  <a:gd name="T21" fmla="*/ 13 h 44"/>
                  <a:gd name="T22" fmla="*/ 9 w 37"/>
                  <a:gd name="T23" fmla="*/ 25 h 44"/>
                  <a:gd name="T24" fmla="*/ 4 w 37"/>
                  <a:gd name="T25" fmla="*/ 35 h 44"/>
                  <a:gd name="T26" fmla="*/ 0 w 37"/>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4">
                    <a:moveTo>
                      <a:pt x="0" y="44"/>
                    </a:moveTo>
                    <a:lnTo>
                      <a:pt x="6" y="44"/>
                    </a:lnTo>
                    <a:lnTo>
                      <a:pt x="11" y="43"/>
                    </a:lnTo>
                    <a:lnTo>
                      <a:pt x="15" y="43"/>
                    </a:lnTo>
                    <a:lnTo>
                      <a:pt x="19" y="43"/>
                    </a:lnTo>
                    <a:lnTo>
                      <a:pt x="22" y="37"/>
                    </a:lnTo>
                    <a:lnTo>
                      <a:pt x="27" y="27"/>
                    </a:lnTo>
                    <a:lnTo>
                      <a:pt x="31" y="14"/>
                    </a:lnTo>
                    <a:lnTo>
                      <a:pt x="37" y="0"/>
                    </a:lnTo>
                    <a:lnTo>
                      <a:pt x="19" y="1"/>
                    </a:lnTo>
                    <a:lnTo>
                      <a:pt x="14" y="13"/>
                    </a:lnTo>
                    <a:lnTo>
                      <a:pt x="9" y="25"/>
                    </a:lnTo>
                    <a:lnTo>
                      <a:pt x="4" y="35"/>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87" name="Freeform 115"/>
              <p:cNvSpPr>
                <a:spLocks/>
              </p:cNvSpPr>
              <p:nvPr/>
            </p:nvSpPr>
            <p:spPr bwMode="auto">
              <a:xfrm>
                <a:off x="5376" y="1734"/>
                <a:ext cx="19" cy="22"/>
              </a:xfrm>
              <a:custGeom>
                <a:avLst/>
                <a:gdLst>
                  <a:gd name="T0" fmla="*/ 0 w 37"/>
                  <a:gd name="T1" fmla="*/ 45 h 45"/>
                  <a:gd name="T2" fmla="*/ 5 w 37"/>
                  <a:gd name="T3" fmla="*/ 45 h 45"/>
                  <a:gd name="T4" fmla="*/ 10 w 37"/>
                  <a:gd name="T5" fmla="*/ 44 h 45"/>
                  <a:gd name="T6" fmla="*/ 15 w 37"/>
                  <a:gd name="T7" fmla="*/ 44 h 45"/>
                  <a:gd name="T8" fmla="*/ 18 w 37"/>
                  <a:gd name="T9" fmla="*/ 44 h 45"/>
                  <a:gd name="T10" fmla="*/ 22 w 37"/>
                  <a:gd name="T11" fmla="*/ 37 h 45"/>
                  <a:gd name="T12" fmla="*/ 26 w 37"/>
                  <a:gd name="T13" fmla="*/ 27 h 45"/>
                  <a:gd name="T14" fmla="*/ 31 w 37"/>
                  <a:gd name="T15" fmla="*/ 14 h 45"/>
                  <a:gd name="T16" fmla="*/ 37 w 37"/>
                  <a:gd name="T17" fmla="*/ 0 h 45"/>
                  <a:gd name="T18" fmla="*/ 19 w 37"/>
                  <a:gd name="T19" fmla="*/ 1 h 45"/>
                  <a:gd name="T20" fmla="*/ 15 w 37"/>
                  <a:gd name="T21" fmla="*/ 13 h 45"/>
                  <a:gd name="T22" fmla="*/ 9 w 37"/>
                  <a:gd name="T23" fmla="*/ 24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5" y="45"/>
                    </a:lnTo>
                    <a:lnTo>
                      <a:pt x="10" y="44"/>
                    </a:lnTo>
                    <a:lnTo>
                      <a:pt x="15" y="44"/>
                    </a:lnTo>
                    <a:lnTo>
                      <a:pt x="18" y="44"/>
                    </a:lnTo>
                    <a:lnTo>
                      <a:pt x="22" y="37"/>
                    </a:lnTo>
                    <a:lnTo>
                      <a:pt x="26" y="27"/>
                    </a:lnTo>
                    <a:lnTo>
                      <a:pt x="31" y="14"/>
                    </a:lnTo>
                    <a:lnTo>
                      <a:pt x="37" y="0"/>
                    </a:lnTo>
                    <a:lnTo>
                      <a:pt x="19" y="1"/>
                    </a:lnTo>
                    <a:lnTo>
                      <a:pt x="15" y="13"/>
                    </a:lnTo>
                    <a:lnTo>
                      <a:pt x="9" y="24"/>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88" name="Freeform 116"/>
              <p:cNvSpPr>
                <a:spLocks/>
              </p:cNvSpPr>
              <p:nvPr/>
            </p:nvSpPr>
            <p:spPr bwMode="auto">
              <a:xfrm>
                <a:off x="5257" y="1741"/>
                <a:ext cx="18" cy="21"/>
              </a:xfrm>
              <a:custGeom>
                <a:avLst/>
                <a:gdLst>
                  <a:gd name="T0" fmla="*/ 0 w 37"/>
                  <a:gd name="T1" fmla="*/ 44 h 44"/>
                  <a:gd name="T2" fmla="*/ 6 w 37"/>
                  <a:gd name="T3" fmla="*/ 44 h 44"/>
                  <a:gd name="T4" fmla="*/ 11 w 37"/>
                  <a:gd name="T5" fmla="*/ 44 h 44"/>
                  <a:gd name="T6" fmla="*/ 15 w 37"/>
                  <a:gd name="T7" fmla="*/ 44 h 44"/>
                  <a:gd name="T8" fmla="*/ 19 w 37"/>
                  <a:gd name="T9" fmla="*/ 44 h 44"/>
                  <a:gd name="T10" fmla="*/ 22 w 37"/>
                  <a:gd name="T11" fmla="*/ 37 h 44"/>
                  <a:gd name="T12" fmla="*/ 27 w 37"/>
                  <a:gd name="T13" fmla="*/ 27 h 44"/>
                  <a:gd name="T14" fmla="*/ 31 w 37"/>
                  <a:gd name="T15" fmla="*/ 14 h 44"/>
                  <a:gd name="T16" fmla="*/ 37 w 37"/>
                  <a:gd name="T17" fmla="*/ 0 h 44"/>
                  <a:gd name="T18" fmla="*/ 19 w 37"/>
                  <a:gd name="T19" fmla="*/ 1 h 44"/>
                  <a:gd name="T20" fmla="*/ 14 w 37"/>
                  <a:gd name="T21" fmla="*/ 13 h 44"/>
                  <a:gd name="T22" fmla="*/ 9 w 37"/>
                  <a:gd name="T23" fmla="*/ 24 h 44"/>
                  <a:gd name="T24" fmla="*/ 4 w 37"/>
                  <a:gd name="T25" fmla="*/ 35 h 44"/>
                  <a:gd name="T26" fmla="*/ 0 w 37"/>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4">
                    <a:moveTo>
                      <a:pt x="0" y="44"/>
                    </a:moveTo>
                    <a:lnTo>
                      <a:pt x="6" y="44"/>
                    </a:lnTo>
                    <a:lnTo>
                      <a:pt x="11" y="44"/>
                    </a:lnTo>
                    <a:lnTo>
                      <a:pt x="15" y="44"/>
                    </a:lnTo>
                    <a:lnTo>
                      <a:pt x="19" y="44"/>
                    </a:lnTo>
                    <a:lnTo>
                      <a:pt x="22" y="37"/>
                    </a:lnTo>
                    <a:lnTo>
                      <a:pt x="27" y="27"/>
                    </a:lnTo>
                    <a:lnTo>
                      <a:pt x="31" y="14"/>
                    </a:lnTo>
                    <a:lnTo>
                      <a:pt x="37" y="0"/>
                    </a:lnTo>
                    <a:lnTo>
                      <a:pt x="19" y="1"/>
                    </a:lnTo>
                    <a:lnTo>
                      <a:pt x="14" y="13"/>
                    </a:lnTo>
                    <a:lnTo>
                      <a:pt x="9" y="24"/>
                    </a:lnTo>
                    <a:lnTo>
                      <a:pt x="4" y="35"/>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89" name="Freeform 117"/>
              <p:cNvSpPr>
                <a:spLocks/>
              </p:cNvSpPr>
              <p:nvPr/>
            </p:nvSpPr>
            <p:spPr bwMode="auto">
              <a:xfrm>
                <a:off x="5217" y="1743"/>
                <a:ext cx="18" cy="22"/>
              </a:xfrm>
              <a:custGeom>
                <a:avLst/>
                <a:gdLst>
                  <a:gd name="T0" fmla="*/ 0 w 36"/>
                  <a:gd name="T1" fmla="*/ 44 h 44"/>
                  <a:gd name="T2" fmla="*/ 6 w 36"/>
                  <a:gd name="T3" fmla="*/ 44 h 44"/>
                  <a:gd name="T4" fmla="*/ 10 w 36"/>
                  <a:gd name="T5" fmla="*/ 44 h 44"/>
                  <a:gd name="T6" fmla="*/ 14 w 36"/>
                  <a:gd name="T7" fmla="*/ 44 h 44"/>
                  <a:gd name="T8" fmla="*/ 17 w 36"/>
                  <a:gd name="T9" fmla="*/ 42 h 44"/>
                  <a:gd name="T10" fmla="*/ 21 w 36"/>
                  <a:gd name="T11" fmla="*/ 37 h 44"/>
                  <a:gd name="T12" fmla="*/ 25 w 36"/>
                  <a:gd name="T13" fmla="*/ 26 h 44"/>
                  <a:gd name="T14" fmla="*/ 30 w 36"/>
                  <a:gd name="T15" fmla="*/ 14 h 44"/>
                  <a:gd name="T16" fmla="*/ 36 w 36"/>
                  <a:gd name="T17" fmla="*/ 0 h 44"/>
                  <a:gd name="T18" fmla="*/ 18 w 36"/>
                  <a:gd name="T19" fmla="*/ 1 h 44"/>
                  <a:gd name="T20" fmla="*/ 14 w 36"/>
                  <a:gd name="T21" fmla="*/ 12 h 44"/>
                  <a:gd name="T22" fmla="*/ 8 w 36"/>
                  <a:gd name="T23" fmla="*/ 24 h 44"/>
                  <a:gd name="T24" fmla="*/ 3 w 36"/>
                  <a:gd name="T25" fmla="*/ 34 h 44"/>
                  <a:gd name="T26" fmla="*/ 0 w 36"/>
                  <a:gd name="T2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0" y="44"/>
                    </a:moveTo>
                    <a:lnTo>
                      <a:pt x="6" y="44"/>
                    </a:lnTo>
                    <a:lnTo>
                      <a:pt x="10" y="44"/>
                    </a:lnTo>
                    <a:lnTo>
                      <a:pt x="14" y="44"/>
                    </a:lnTo>
                    <a:lnTo>
                      <a:pt x="17" y="42"/>
                    </a:lnTo>
                    <a:lnTo>
                      <a:pt x="21" y="37"/>
                    </a:lnTo>
                    <a:lnTo>
                      <a:pt x="25" y="26"/>
                    </a:lnTo>
                    <a:lnTo>
                      <a:pt x="30" y="14"/>
                    </a:lnTo>
                    <a:lnTo>
                      <a:pt x="36" y="0"/>
                    </a:lnTo>
                    <a:lnTo>
                      <a:pt x="18" y="1"/>
                    </a:lnTo>
                    <a:lnTo>
                      <a:pt x="14" y="12"/>
                    </a:lnTo>
                    <a:lnTo>
                      <a:pt x="8" y="24"/>
                    </a:lnTo>
                    <a:lnTo>
                      <a:pt x="3" y="34"/>
                    </a:lnTo>
                    <a:lnTo>
                      <a:pt x="0" y="4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0" name="Freeform 118"/>
              <p:cNvSpPr>
                <a:spLocks/>
              </p:cNvSpPr>
              <p:nvPr/>
            </p:nvSpPr>
            <p:spPr bwMode="auto">
              <a:xfrm>
                <a:off x="5296" y="1738"/>
                <a:ext cx="19" cy="23"/>
              </a:xfrm>
              <a:custGeom>
                <a:avLst/>
                <a:gdLst>
                  <a:gd name="T0" fmla="*/ 0 w 37"/>
                  <a:gd name="T1" fmla="*/ 45 h 45"/>
                  <a:gd name="T2" fmla="*/ 5 w 37"/>
                  <a:gd name="T3" fmla="*/ 44 h 45"/>
                  <a:gd name="T4" fmla="*/ 11 w 37"/>
                  <a:gd name="T5" fmla="*/ 44 h 45"/>
                  <a:gd name="T6" fmla="*/ 15 w 37"/>
                  <a:gd name="T7" fmla="*/ 44 h 45"/>
                  <a:gd name="T8" fmla="*/ 18 w 37"/>
                  <a:gd name="T9" fmla="*/ 44 h 45"/>
                  <a:gd name="T10" fmla="*/ 22 w 37"/>
                  <a:gd name="T11" fmla="*/ 37 h 45"/>
                  <a:gd name="T12" fmla="*/ 26 w 37"/>
                  <a:gd name="T13" fmla="*/ 27 h 45"/>
                  <a:gd name="T14" fmla="*/ 31 w 37"/>
                  <a:gd name="T15" fmla="*/ 14 h 45"/>
                  <a:gd name="T16" fmla="*/ 37 w 37"/>
                  <a:gd name="T17" fmla="*/ 0 h 45"/>
                  <a:gd name="T18" fmla="*/ 19 w 37"/>
                  <a:gd name="T19" fmla="*/ 2 h 45"/>
                  <a:gd name="T20" fmla="*/ 15 w 37"/>
                  <a:gd name="T21" fmla="*/ 13 h 45"/>
                  <a:gd name="T22" fmla="*/ 9 w 37"/>
                  <a:gd name="T23" fmla="*/ 25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5" y="44"/>
                    </a:lnTo>
                    <a:lnTo>
                      <a:pt x="11" y="44"/>
                    </a:lnTo>
                    <a:lnTo>
                      <a:pt x="15" y="44"/>
                    </a:lnTo>
                    <a:lnTo>
                      <a:pt x="18" y="44"/>
                    </a:lnTo>
                    <a:lnTo>
                      <a:pt x="22" y="37"/>
                    </a:lnTo>
                    <a:lnTo>
                      <a:pt x="26" y="27"/>
                    </a:lnTo>
                    <a:lnTo>
                      <a:pt x="31" y="14"/>
                    </a:lnTo>
                    <a:lnTo>
                      <a:pt x="37" y="0"/>
                    </a:lnTo>
                    <a:lnTo>
                      <a:pt x="19" y="2"/>
                    </a:lnTo>
                    <a:lnTo>
                      <a:pt x="15" y="13"/>
                    </a:lnTo>
                    <a:lnTo>
                      <a:pt x="9" y="25"/>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1" name="Freeform 119"/>
              <p:cNvSpPr>
                <a:spLocks/>
              </p:cNvSpPr>
              <p:nvPr/>
            </p:nvSpPr>
            <p:spPr bwMode="auto">
              <a:xfrm>
                <a:off x="5337" y="1736"/>
                <a:ext cx="18" cy="22"/>
              </a:xfrm>
              <a:custGeom>
                <a:avLst/>
                <a:gdLst>
                  <a:gd name="T0" fmla="*/ 0 w 37"/>
                  <a:gd name="T1" fmla="*/ 45 h 45"/>
                  <a:gd name="T2" fmla="*/ 6 w 37"/>
                  <a:gd name="T3" fmla="*/ 44 h 45"/>
                  <a:gd name="T4" fmla="*/ 11 w 37"/>
                  <a:gd name="T5" fmla="*/ 44 h 45"/>
                  <a:gd name="T6" fmla="*/ 14 w 37"/>
                  <a:gd name="T7" fmla="*/ 44 h 45"/>
                  <a:gd name="T8" fmla="*/ 18 w 37"/>
                  <a:gd name="T9" fmla="*/ 44 h 45"/>
                  <a:gd name="T10" fmla="*/ 21 w 37"/>
                  <a:gd name="T11" fmla="*/ 37 h 45"/>
                  <a:gd name="T12" fmla="*/ 26 w 37"/>
                  <a:gd name="T13" fmla="*/ 26 h 45"/>
                  <a:gd name="T14" fmla="*/ 31 w 37"/>
                  <a:gd name="T15" fmla="*/ 14 h 45"/>
                  <a:gd name="T16" fmla="*/ 37 w 37"/>
                  <a:gd name="T17" fmla="*/ 0 h 45"/>
                  <a:gd name="T18" fmla="*/ 19 w 37"/>
                  <a:gd name="T19" fmla="*/ 1 h 45"/>
                  <a:gd name="T20" fmla="*/ 14 w 37"/>
                  <a:gd name="T21" fmla="*/ 13 h 45"/>
                  <a:gd name="T22" fmla="*/ 9 w 37"/>
                  <a:gd name="T23" fmla="*/ 24 h 45"/>
                  <a:gd name="T24" fmla="*/ 4 w 37"/>
                  <a:gd name="T25" fmla="*/ 36 h 45"/>
                  <a:gd name="T26" fmla="*/ 0 w 37"/>
                  <a:gd name="T2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5">
                    <a:moveTo>
                      <a:pt x="0" y="45"/>
                    </a:moveTo>
                    <a:lnTo>
                      <a:pt x="6" y="44"/>
                    </a:lnTo>
                    <a:lnTo>
                      <a:pt x="11" y="44"/>
                    </a:lnTo>
                    <a:lnTo>
                      <a:pt x="14" y="44"/>
                    </a:lnTo>
                    <a:lnTo>
                      <a:pt x="18" y="44"/>
                    </a:lnTo>
                    <a:lnTo>
                      <a:pt x="21" y="37"/>
                    </a:lnTo>
                    <a:lnTo>
                      <a:pt x="26" y="26"/>
                    </a:lnTo>
                    <a:lnTo>
                      <a:pt x="31" y="14"/>
                    </a:lnTo>
                    <a:lnTo>
                      <a:pt x="37" y="0"/>
                    </a:lnTo>
                    <a:lnTo>
                      <a:pt x="19" y="1"/>
                    </a:lnTo>
                    <a:lnTo>
                      <a:pt x="14" y="13"/>
                    </a:lnTo>
                    <a:lnTo>
                      <a:pt x="9" y="24"/>
                    </a:lnTo>
                    <a:lnTo>
                      <a:pt x="4" y="36"/>
                    </a:lnTo>
                    <a:lnTo>
                      <a:pt x="0" y="45"/>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2" name="Freeform 120"/>
              <p:cNvSpPr>
                <a:spLocks/>
              </p:cNvSpPr>
              <p:nvPr/>
            </p:nvSpPr>
            <p:spPr bwMode="auto">
              <a:xfrm>
                <a:off x="5280" y="1407"/>
                <a:ext cx="218" cy="222"/>
              </a:xfrm>
              <a:custGeom>
                <a:avLst/>
                <a:gdLst>
                  <a:gd name="T0" fmla="*/ 0 w 437"/>
                  <a:gd name="T1" fmla="*/ 197 h 444"/>
                  <a:gd name="T2" fmla="*/ 71 w 437"/>
                  <a:gd name="T3" fmla="*/ 192 h 444"/>
                  <a:gd name="T4" fmla="*/ 71 w 437"/>
                  <a:gd name="T5" fmla="*/ 80 h 444"/>
                  <a:gd name="T6" fmla="*/ 72 w 437"/>
                  <a:gd name="T7" fmla="*/ 77 h 444"/>
                  <a:gd name="T8" fmla="*/ 73 w 437"/>
                  <a:gd name="T9" fmla="*/ 75 h 444"/>
                  <a:gd name="T10" fmla="*/ 75 w 437"/>
                  <a:gd name="T11" fmla="*/ 74 h 444"/>
                  <a:gd name="T12" fmla="*/ 79 w 437"/>
                  <a:gd name="T13" fmla="*/ 72 h 444"/>
                  <a:gd name="T14" fmla="*/ 358 w 437"/>
                  <a:gd name="T15" fmla="*/ 72 h 444"/>
                  <a:gd name="T16" fmla="*/ 362 w 437"/>
                  <a:gd name="T17" fmla="*/ 74 h 444"/>
                  <a:gd name="T18" fmla="*/ 364 w 437"/>
                  <a:gd name="T19" fmla="*/ 75 h 444"/>
                  <a:gd name="T20" fmla="*/ 365 w 437"/>
                  <a:gd name="T21" fmla="*/ 77 h 444"/>
                  <a:gd name="T22" fmla="*/ 366 w 437"/>
                  <a:gd name="T23" fmla="*/ 80 h 444"/>
                  <a:gd name="T24" fmla="*/ 366 w 437"/>
                  <a:gd name="T25" fmla="*/ 361 h 444"/>
                  <a:gd name="T26" fmla="*/ 365 w 437"/>
                  <a:gd name="T27" fmla="*/ 364 h 444"/>
                  <a:gd name="T28" fmla="*/ 364 w 437"/>
                  <a:gd name="T29" fmla="*/ 366 h 444"/>
                  <a:gd name="T30" fmla="*/ 362 w 437"/>
                  <a:gd name="T31" fmla="*/ 368 h 444"/>
                  <a:gd name="T32" fmla="*/ 358 w 437"/>
                  <a:gd name="T33" fmla="*/ 369 h 444"/>
                  <a:gd name="T34" fmla="*/ 349 w 437"/>
                  <a:gd name="T35" fmla="*/ 369 h 444"/>
                  <a:gd name="T36" fmla="*/ 372 w 437"/>
                  <a:gd name="T37" fmla="*/ 444 h 444"/>
                  <a:gd name="T38" fmla="*/ 372 w 437"/>
                  <a:gd name="T39" fmla="*/ 437 h 444"/>
                  <a:gd name="T40" fmla="*/ 374 w 437"/>
                  <a:gd name="T41" fmla="*/ 437 h 444"/>
                  <a:gd name="T42" fmla="*/ 379 w 437"/>
                  <a:gd name="T43" fmla="*/ 437 h 444"/>
                  <a:gd name="T44" fmla="*/ 387 w 437"/>
                  <a:gd name="T45" fmla="*/ 437 h 444"/>
                  <a:gd name="T46" fmla="*/ 396 w 437"/>
                  <a:gd name="T47" fmla="*/ 437 h 444"/>
                  <a:gd name="T48" fmla="*/ 407 w 437"/>
                  <a:gd name="T49" fmla="*/ 437 h 444"/>
                  <a:gd name="T50" fmla="*/ 418 w 437"/>
                  <a:gd name="T51" fmla="*/ 437 h 444"/>
                  <a:gd name="T52" fmla="*/ 427 w 437"/>
                  <a:gd name="T53" fmla="*/ 437 h 444"/>
                  <a:gd name="T54" fmla="*/ 437 w 437"/>
                  <a:gd name="T55" fmla="*/ 437 h 444"/>
                  <a:gd name="T56" fmla="*/ 437 w 437"/>
                  <a:gd name="T57" fmla="*/ 361 h 444"/>
                  <a:gd name="T58" fmla="*/ 437 w 437"/>
                  <a:gd name="T59" fmla="*/ 218 h 444"/>
                  <a:gd name="T60" fmla="*/ 437 w 437"/>
                  <a:gd name="T61" fmla="*/ 76 h 444"/>
                  <a:gd name="T62" fmla="*/ 437 w 437"/>
                  <a:gd name="T63" fmla="*/ 0 h 444"/>
                  <a:gd name="T64" fmla="*/ 427 w 437"/>
                  <a:gd name="T65" fmla="*/ 0 h 444"/>
                  <a:gd name="T66" fmla="*/ 411 w 437"/>
                  <a:gd name="T67" fmla="*/ 0 h 444"/>
                  <a:gd name="T68" fmla="*/ 388 w 437"/>
                  <a:gd name="T69" fmla="*/ 0 h 444"/>
                  <a:gd name="T70" fmla="*/ 361 w 437"/>
                  <a:gd name="T71" fmla="*/ 0 h 444"/>
                  <a:gd name="T72" fmla="*/ 328 w 437"/>
                  <a:gd name="T73" fmla="*/ 0 h 444"/>
                  <a:gd name="T74" fmla="*/ 294 w 437"/>
                  <a:gd name="T75" fmla="*/ 0 h 444"/>
                  <a:gd name="T76" fmla="*/ 257 w 437"/>
                  <a:gd name="T77" fmla="*/ 0 h 444"/>
                  <a:gd name="T78" fmla="*/ 219 w 437"/>
                  <a:gd name="T79" fmla="*/ 0 h 444"/>
                  <a:gd name="T80" fmla="*/ 180 w 437"/>
                  <a:gd name="T81" fmla="*/ 0 h 444"/>
                  <a:gd name="T82" fmla="*/ 143 w 437"/>
                  <a:gd name="T83" fmla="*/ 0 h 444"/>
                  <a:gd name="T84" fmla="*/ 109 w 437"/>
                  <a:gd name="T85" fmla="*/ 0 h 444"/>
                  <a:gd name="T86" fmla="*/ 76 w 437"/>
                  <a:gd name="T87" fmla="*/ 0 h 444"/>
                  <a:gd name="T88" fmla="*/ 49 w 437"/>
                  <a:gd name="T89" fmla="*/ 0 h 444"/>
                  <a:gd name="T90" fmla="*/ 26 w 437"/>
                  <a:gd name="T91" fmla="*/ 0 h 444"/>
                  <a:gd name="T92" fmla="*/ 10 w 437"/>
                  <a:gd name="T93" fmla="*/ 0 h 444"/>
                  <a:gd name="T94" fmla="*/ 0 w 437"/>
                  <a:gd name="T95" fmla="*/ 0 h 444"/>
                  <a:gd name="T96" fmla="*/ 0 w 437"/>
                  <a:gd name="T97" fmla="*/ 36 h 444"/>
                  <a:gd name="T98" fmla="*/ 0 w 437"/>
                  <a:gd name="T99" fmla="*/ 94 h 444"/>
                  <a:gd name="T100" fmla="*/ 0 w 437"/>
                  <a:gd name="T101" fmla="*/ 154 h 444"/>
                  <a:gd name="T102" fmla="*/ 0 w 437"/>
                  <a:gd name="T103" fmla="*/ 19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7" h="444">
                    <a:moveTo>
                      <a:pt x="0" y="197"/>
                    </a:moveTo>
                    <a:lnTo>
                      <a:pt x="71" y="192"/>
                    </a:lnTo>
                    <a:lnTo>
                      <a:pt x="71" y="80"/>
                    </a:lnTo>
                    <a:lnTo>
                      <a:pt x="72" y="77"/>
                    </a:lnTo>
                    <a:lnTo>
                      <a:pt x="73" y="75"/>
                    </a:lnTo>
                    <a:lnTo>
                      <a:pt x="75" y="74"/>
                    </a:lnTo>
                    <a:lnTo>
                      <a:pt x="79" y="72"/>
                    </a:lnTo>
                    <a:lnTo>
                      <a:pt x="358" y="72"/>
                    </a:lnTo>
                    <a:lnTo>
                      <a:pt x="362" y="74"/>
                    </a:lnTo>
                    <a:lnTo>
                      <a:pt x="364" y="75"/>
                    </a:lnTo>
                    <a:lnTo>
                      <a:pt x="365" y="77"/>
                    </a:lnTo>
                    <a:lnTo>
                      <a:pt x="366" y="80"/>
                    </a:lnTo>
                    <a:lnTo>
                      <a:pt x="366" y="361"/>
                    </a:lnTo>
                    <a:lnTo>
                      <a:pt x="365" y="364"/>
                    </a:lnTo>
                    <a:lnTo>
                      <a:pt x="364" y="366"/>
                    </a:lnTo>
                    <a:lnTo>
                      <a:pt x="362" y="368"/>
                    </a:lnTo>
                    <a:lnTo>
                      <a:pt x="358" y="369"/>
                    </a:lnTo>
                    <a:lnTo>
                      <a:pt x="349" y="369"/>
                    </a:lnTo>
                    <a:lnTo>
                      <a:pt x="372" y="444"/>
                    </a:lnTo>
                    <a:lnTo>
                      <a:pt x="372" y="437"/>
                    </a:lnTo>
                    <a:lnTo>
                      <a:pt x="374" y="437"/>
                    </a:lnTo>
                    <a:lnTo>
                      <a:pt x="379" y="437"/>
                    </a:lnTo>
                    <a:lnTo>
                      <a:pt x="387" y="437"/>
                    </a:lnTo>
                    <a:lnTo>
                      <a:pt x="396" y="437"/>
                    </a:lnTo>
                    <a:lnTo>
                      <a:pt x="407" y="437"/>
                    </a:lnTo>
                    <a:lnTo>
                      <a:pt x="418" y="437"/>
                    </a:lnTo>
                    <a:lnTo>
                      <a:pt x="427" y="437"/>
                    </a:lnTo>
                    <a:lnTo>
                      <a:pt x="437" y="437"/>
                    </a:lnTo>
                    <a:lnTo>
                      <a:pt x="437" y="361"/>
                    </a:lnTo>
                    <a:lnTo>
                      <a:pt x="437" y="218"/>
                    </a:lnTo>
                    <a:lnTo>
                      <a:pt x="437" y="76"/>
                    </a:lnTo>
                    <a:lnTo>
                      <a:pt x="437" y="0"/>
                    </a:lnTo>
                    <a:lnTo>
                      <a:pt x="427" y="0"/>
                    </a:lnTo>
                    <a:lnTo>
                      <a:pt x="411" y="0"/>
                    </a:lnTo>
                    <a:lnTo>
                      <a:pt x="388" y="0"/>
                    </a:lnTo>
                    <a:lnTo>
                      <a:pt x="361" y="0"/>
                    </a:lnTo>
                    <a:lnTo>
                      <a:pt x="328" y="0"/>
                    </a:lnTo>
                    <a:lnTo>
                      <a:pt x="294" y="0"/>
                    </a:lnTo>
                    <a:lnTo>
                      <a:pt x="257" y="0"/>
                    </a:lnTo>
                    <a:lnTo>
                      <a:pt x="219" y="0"/>
                    </a:lnTo>
                    <a:lnTo>
                      <a:pt x="180" y="0"/>
                    </a:lnTo>
                    <a:lnTo>
                      <a:pt x="143" y="0"/>
                    </a:lnTo>
                    <a:lnTo>
                      <a:pt x="109" y="0"/>
                    </a:lnTo>
                    <a:lnTo>
                      <a:pt x="76" y="0"/>
                    </a:lnTo>
                    <a:lnTo>
                      <a:pt x="49" y="0"/>
                    </a:lnTo>
                    <a:lnTo>
                      <a:pt x="26" y="0"/>
                    </a:lnTo>
                    <a:lnTo>
                      <a:pt x="10" y="0"/>
                    </a:lnTo>
                    <a:lnTo>
                      <a:pt x="0" y="0"/>
                    </a:lnTo>
                    <a:lnTo>
                      <a:pt x="0" y="36"/>
                    </a:lnTo>
                    <a:lnTo>
                      <a:pt x="0" y="94"/>
                    </a:lnTo>
                    <a:lnTo>
                      <a:pt x="0" y="154"/>
                    </a:lnTo>
                    <a:lnTo>
                      <a:pt x="0" y="197"/>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3" name="Freeform 121"/>
              <p:cNvSpPr>
                <a:spLocks noEditPoints="1"/>
              </p:cNvSpPr>
              <p:nvPr/>
            </p:nvSpPr>
            <p:spPr bwMode="auto">
              <a:xfrm>
                <a:off x="5123" y="1514"/>
                <a:ext cx="341" cy="183"/>
              </a:xfrm>
              <a:custGeom>
                <a:avLst/>
                <a:gdLst>
                  <a:gd name="T0" fmla="*/ 11 w 682"/>
                  <a:gd name="T1" fmla="*/ 68 h 367"/>
                  <a:gd name="T2" fmla="*/ 39 w 682"/>
                  <a:gd name="T3" fmla="*/ 167 h 367"/>
                  <a:gd name="T4" fmla="*/ 72 w 682"/>
                  <a:gd name="T5" fmla="*/ 274 h 367"/>
                  <a:gd name="T6" fmla="*/ 95 w 682"/>
                  <a:gd name="T7" fmla="*/ 352 h 367"/>
                  <a:gd name="T8" fmla="*/ 107 w 682"/>
                  <a:gd name="T9" fmla="*/ 367 h 367"/>
                  <a:gd name="T10" fmla="*/ 150 w 682"/>
                  <a:gd name="T11" fmla="*/ 364 h 367"/>
                  <a:gd name="T12" fmla="*/ 221 w 682"/>
                  <a:gd name="T13" fmla="*/ 360 h 367"/>
                  <a:gd name="T14" fmla="*/ 311 w 682"/>
                  <a:gd name="T15" fmla="*/ 355 h 367"/>
                  <a:gd name="T16" fmla="*/ 409 w 682"/>
                  <a:gd name="T17" fmla="*/ 349 h 367"/>
                  <a:gd name="T18" fmla="*/ 506 w 682"/>
                  <a:gd name="T19" fmla="*/ 344 h 367"/>
                  <a:gd name="T20" fmla="*/ 592 w 682"/>
                  <a:gd name="T21" fmla="*/ 339 h 367"/>
                  <a:gd name="T22" fmla="*/ 659 w 682"/>
                  <a:gd name="T23" fmla="*/ 334 h 367"/>
                  <a:gd name="T24" fmla="*/ 674 w 682"/>
                  <a:gd name="T25" fmla="*/ 304 h 367"/>
                  <a:gd name="T26" fmla="*/ 645 w 682"/>
                  <a:gd name="T27" fmla="*/ 210 h 367"/>
                  <a:gd name="T28" fmla="*/ 613 w 682"/>
                  <a:gd name="T29" fmla="*/ 100 h 367"/>
                  <a:gd name="T30" fmla="*/ 588 w 682"/>
                  <a:gd name="T31" fmla="*/ 19 h 367"/>
                  <a:gd name="T32" fmla="*/ 573 w 682"/>
                  <a:gd name="T33" fmla="*/ 0 h 367"/>
                  <a:gd name="T34" fmla="*/ 526 w 682"/>
                  <a:gd name="T35" fmla="*/ 4 h 367"/>
                  <a:gd name="T36" fmla="*/ 450 w 682"/>
                  <a:gd name="T37" fmla="*/ 8 h 367"/>
                  <a:gd name="T38" fmla="*/ 357 w 682"/>
                  <a:gd name="T39" fmla="*/ 14 h 367"/>
                  <a:gd name="T40" fmla="*/ 257 w 682"/>
                  <a:gd name="T41" fmla="*/ 20 h 367"/>
                  <a:gd name="T42" fmla="*/ 160 w 682"/>
                  <a:gd name="T43" fmla="*/ 25 h 367"/>
                  <a:gd name="T44" fmla="*/ 76 w 682"/>
                  <a:gd name="T45" fmla="*/ 30 h 367"/>
                  <a:gd name="T46" fmla="*/ 17 w 682"/>
                  <a:gd name="T47" fmla="*/ 33 h 367"/>
                  <a:gd name="T48" fmla="*/ 570 w 682"/>
                  <a:gd name="T49" fmla="*/ 281 h 367"/>
                  <a:gd name="T50" fmla="*/ 568 w 682"/>
                  <a:gd name="T51" fmla="*/ 282 h 367"/>
                  <a:gd name="T52" fmla="*/ 564 w 682"/>
                  <a:gd name="T53" fmla="*/ 285 h 367"/>
                  <a:gd name="T54" fmla="*/ 183 w 682"/>
                  <a:gd name="T55" fmla="*/ 307 h 367"/>
                  <a:gd name="T56" fmla="*/ 179 w 682"/>
                  <a:gd name="T57" fmla="*/ 303 h 367"/>
                  <a:gd name="T58" fmla="*/ 111 w 682"/>
                  <a:gd name="T59" fmla="*/ 78 h 367"/>
                  <a:gd name="T60" fmla="*/ 110 w 682"/>
                  <a:gd name="T61" fmla="*/ 75 h 367"/>
                  <a:gd name="T62" fmla="*/ 112 w 682"/>
                  <a:gd name="T63" fmla="*/ 72 h 367"/>
                  <a:gd name="T64" fmla="*/ 114 w 682"/>
                  <a:gd name="T65" fmla="*/ 69 h 367"/>
                  <a:gd name="T66" fmla="*/ 118 w 682"/>
                  <a:gd name="T67" fmla="*/ 68 h 367"/>
                  <a:gd name="T68" fmla="*/ 499 w 682"/>
                  <a:gd name="T69" fmla="*/ 45 h 367"/>
                  <a:gd name="T70" fmla="*/ 503 w 682"/>
                  <a:gd name="T71" fmla="*/ 48 h 367"/>
                  <a:gd name="T72" fmla="*/ 571 w 682"/>
                  <a:gd name="T73" fmla="*/ 274 h 367"/>
                  <a:gd name="T74" fmla="*/ 571 w 682"/>
                  <a:gd name="T75" fmla="*/ 278 h 367"/>
                  <a:gd name="T76" fmla="*/ 570 w 682"/>
                  <a:gd name="T77" fmla="*/ 28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2" h="367">
                    <a:moveTo>
                      <a:pt x="0" y="35"/>
                    </a:moveTo>
                    <a:lnTo>
                      <a:pt x="11" y="68"/>
                    </a:lnTo>
                    <a:lnTo>
                      <a:pt x="23" y="114"/>
                    </a:lnTo>
                    <a:lnTo>
                      <a:pt x="39" y="167"/>
                    </a:lnTo>
                    <a:lnTo>
                      <a:pt x="55" y="221"/>
                    </a:lnTo>
                    <a:lnTo>
                      <a:pt x="72" y="274"/>
                    </a:lnTo>
                    <a:lnTo>
                      <a:pt x="84" y="319"/>
                    </a:lnTo>
                    <a:lnTo>
                      <a:pt x="95" y="352"/>
                    </a:lnTo>
                    <a:lnTo>
                      <a:pt x="99" y="367"/>
                    </a:lnTo>
                    <a:lnTo>
                      <a:pt x="107" y="367"/>
                    </a:lnTo>
                    <a:lnTo>
                      <a:pt x="125" y="365"/>
                    </a:lnTo>
                    <a:lnTo>
                      <a:pt x="150" y="364"/>
                    </a:lnTo>
                    <a:lnTo>
                      <a:pt x="183" y="362"/>
                    </a:lnTo>
                    <a:lnTo>
                      <a:pt x="221" y="360"/>
                    </a:lnTo>
                    <a:lnTo>
                      <a:pt x="264" y="357"/>
                    </a:lnTo>
                    <a:lnTo>
                      <a:pt x="311" y="355"/>
                    </a:lnTo>
                    <a:lnTo>
                      <a:pt x="359" y="352"/>
                    </a:lnTo>
                    <a:lnTo>
                      <a:pt x="409" y="349"/>
                    </a:lnTo>
                    <a:lnTo>
                      <a:pt x="457" y="346"/>
                    </a:lnTo>
                    <a:lnTo>
                      <a:pt x="506" y="344"/>
                    </a:lnTo>
                    <a:lnTo>
                      <a:pt x="550" y="341"/>
                    </a:lnTo>
                    <a:lnTo>
                      <a:pt x="592" y="339"/>
                    </a:lnTo>
                    <a:lnTo>
                      <a:pt x="629" y="337"/>
                    </a:lnTo>
                    <a:lnTo>
                      <a:pt x="659" y="334"/>
                    </a:lnTo>
                    <a:lnTo>
                      <a:pt x="682" y="333"/>
                    </a:lnTo>
                    <a:lnTo>
                      <a:pt x="674" y="304"/>
                    </a:lnTo>
                    <a:lnTo>
                      <a:pt x="661" y="262"/>
                    </a:lnTo>
                    <a:lnTo>
                      <a:pt x="645" y="210"/>
                    </a:lnTo>
                    <a:lnTo>
                      <a:pt x="629" y="155"/>
                    </a:lnTo>
                    <a:lnTo>
                      <a:pt x="613" y="100"/>
                    </a:lnTo>
                    <a:lnTo>
                      <a:pt x="599" y="53"/>
                    </a:lnTo>
                    <a:lnTo>
                      <a:pt x="588" y="19"/>
                    </a:lnTo>
                    <a:lnTo>
                      <a:pt x="583" y="0"/>
                    </a:lnTo>
                    <a:lnTo>
                      <a:pt x="573" y="0"/>
                    </a:lnTo>
                    <a:lnTo>
                      <a:pt x="554" y="1"/>
                    </a:lnTo>
                    <a:lnTo>
                      <a:pt x="526" y="4"/>
                    </a:lnTo>
                    <a:lnTo>
                      <a:pt x="492" y="6"/>
                    </a:lnTo>
                    <a:lnTo>
                      <a:pt x="450" y="8"/>
                    </a:lnTo>
                    <a:lnTo>
                      <a:pt x="405" y="10"/>
                    </a:lnTo>
                    <a:lnTo>
                      <a:pt x="357" y="14"/>
                    </a:lnTo>
                    <a:lnTo>
                      <a:pt x="308" y="16"/>
                    </a:lnTo>
                    <a:lnTo>
                      <a:pt x="257" y="20"/>
                    </a:lnTo>
                    <a:lnTo>
                      <a:pt x="207" y="22"/>
                    </a:lnTo>
                    <a:lnTo>
                      <a:pt x="160" y="25"/>
                    </a:lnTo>
                    <a:lnTo>
                      <a:pt x="115" y="28"/>
                    </a:lnTo>
                    <a:lnTo>
                      <a:pt x="76" y="30"/>
                    </a:lnTo>
                    <a:lnTo>
                      <a:pt x="43" y="32"/>
                    </a:lnTo>
                    <a:lnTo>
                      <a:pt x="17" y="33"/>
                    </a:lnTo>
                    <a:lnTo>
                      <a:pt x="0" y="35"/>
                    </a:lnTo>
                    <a:close/>
                    <a:moveTo>
                      <a:pt x="570" y="281"/>
                    </a:moveTo>
                    <a:lnTo>
                      <a:pt x="569" y="282"/>
                    </a:lnTo>
                    <a:lnTo>
                      <a:pt x="568" y="282"/>
                    </a:lnTo>
                    <a:lnTo>
                      <a:pt x="565" y="284"/>
                    </a:lnTo>
                    <a:lnTo>
                      <a:pt x="564" y="285"/>
                    </a:lnTo>
                    <a:lnTo>
                      <a:pt x="186" y="307"/>
                    </a:lnTo>
                    <a:lnTo>
                      <a:pt x="183" y="307"/>
                    </a:lnTo>
                    <a:lnTo>
                      <a:pt x="181" y="306"/>
                    </a:lnTo>
                    <a:lnTo>
                      <a:pt x="179" y="303"/>
                    </a:lnTo>
                    <a:lnTo>
                      <a:pt x="177" y="301"/>
                    </a:lnTo>
                    <a:lnTo>
                      <a:pt x="111" y="78"/>
                    </a:lnTo>
                    <a:lnTo>
                      <a:pt x="110" y="76"/>
                    </a:lnTo>
                    <a:lnTo>
                      <a:pt x="110" y="75"/>
                    </a:lnTo>
                    <a:lnTo>
                      <a:pt x="111" y="73"/>
                    </a:lnTo>
                    <a:lnTo>
                      <a:pt x="112" y="72"/>
                    </a:lnTo>
                    <a:lnTo>
                      <a:pt x="113" y="70"/>
                    </a:lnTo>
                    <a:lnTo>
                      <a:pt x="114" y="69"/>
                    </a:lnTo>
                    <a:lnTo>
                      <a:pt x="116" y="68"/>
                    </a:lnTo>
                    <a:lnTo>
                      <a:pt x="118" y="68"/>
                    </a:lnTo>
                    <a:lnTo>
                      <a:pt x="496" y="45"/>
                    </a:lnTo>
                    <a:lnTo>
                      <a:pt x="499" y="45"/>
                    </a:lnTo>
                    <a:lnTo>
                      <a:pt x="501" y="46"/>
                    </a:lnTo>
                    <a:lnTo>
                      <a:pt x="503" y="48"/>
                    </a:lnTo>
                    <a:lnTo>
                      <a:pt x="504" y="51"/>
                    </a:lnTo>
                    <a:lnTo>
                      <a:pt x="571" y="274"/>
                    </a:lnTo>
                    <a:lnTo>
                      <a:pt x="571" y="276"/>
                    </a:lnTo>
                    <a:lnTo>
                      <a:pt x="571" y="278"/>
                    </a:lnTo>
                    <a:lnTo>
                      <a:pt x="571" y="279"/>
                    </a:lnTo>
                    <a:lnTo>
                      <a:pt x="570" y="281"/>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4" name="Freeform 122"/>
              <p:cNvSpPr>
                <a:spLocks/>
              </p:cNvSpPr>
              <p:nvPr/>
            </p:nvSpPr>
            <p:spPr bwMode="auto">
              <a:xfrm>
                <a:off x="5323" y="1452"/>
                <a:ext cx="132" cy="132"/>
              </a:xfrm>
              <a:custGeom>
                <a:avLst/>
                <a:gdLst>
                  <a:gd name="T0" fmla="*/ 258 w 263"/>
                  <a:gd name="T1" fmla="*/ 264 h 264"/>
                  <a:gd name="T2" fmla="*/ 259 w 263"/>
                  <a:gd name="T3" fmla="*/ 264 h 264"/>
                  <a:gd name="T4" fmla="*/ 261 w 263"/>
                  <a:gd name="T5" fmla="*/ 264 h 264"/>
                  <a:gd name="T6" fmla="*/ 262 w 263"/>
                  <a:gd name="T7" fmla="*/ 264 h 264"/>
                  <a:gd name="T8" fmla="*/ 263 w 263"/>
                  <a:gd name="T9" fmla="*/ 264 h 264"/>
                  <a:gd name="T10" fmla="*/ 263 w 263"/>
                  <a:gd name="T11" fmla="*/ 217 h 264"/>
                  <a:gd name="T12" fmla="*/ 263 w 263"/>
                  <a:gd name="T13" fmla="*/ 131 h 264"/>
                  <a:gd name="T14" fmla="*/ 263 w 263"/>
                  <a:gd name="T15" fmla="*/ 45 h 264"/>
                  <a:gd name="T16" fmla="*/ 263 w 263"/>
                  <a:gd name="T17" fmla="*/ 0 h 264"/>
                  <a:gd name="T18" fmla="*/ 259 w 263"/>
                  <a:gd name="T19" fmla="*/ 0 h 264"/>
                  <a:gd name="T20" fmla="*/ 248 w 263"/>
                  <a:gd name="T21" fmla="*/ 0 h 264"/>
                  <a:gd name="T22" fmla="*/ 234 w 263"/>
                  <a:gd name="T23" fmla="*/ 0 h 264"/>
                  <a:gd name="T24" fmla="*/ 218 w 263"/>
                  <a:gd name="T25" fmla="*/ 0 h 264"/>
                  <a:gd name="T26" fmla="*/ 199 w 263"/>
                  <a:gd name="T27" fmla="*/ 0 h 264"/>
                  <a:gd name="T28" fmla="*/ 177 w 263"/>
                  <a:gd name="T29" fmla="*/ 0 h 264"/>
                  <a:gd name="T30" fmla="*/ 155 w 263"/>
                  <a:gd name="T31" fmla="*/ 0 h 264"/>
                  <a:gd name="T32" fmla="*/ 132 w 263"/>
                  <a:gd name="T33" fmla="*/ 0 h 264"/>
                  <a:gd name="T34" fmla="*/ 108 w 263"/>
                  <a:gd name="T35" fmla="*/ 0 h 264"/>
                  <a:gd name="T36" fmla="*/ 86 w 263"/>
                  <a:gd name="T37" fmla="*/ 0 h 264"/>
                  <a:gd name="T38" fmla="*/ 64 w 263"/>
                  <a:gd name="T39" fmla="*/ 0 h 264"/>
                  <a:gd name="T40" fmla="*/ 45 w 263"/>
                  <a:gd name="T41" fmla="*/ 0 h 264"/>
                  <a:gd name="T42" fmla="*/ 28 w 263"/>
                  <a:gd name="T43" fmla="*/ 0 h 264"/>
                  <a:gd name="T44" fmla="*/ 15 w 263"/>
                  <a:gd name="T45" fmla="*/ 0 h 264"/>
                  <a:gd name="T46" fmla="*/ 4 w 263"/>
                  <a:gd name="T47" fmla="*/ 0 h 264"/>
                  <a:gd name="T48" fmla="*/ 0 w 263"/>
                  <a:gd name="T49" fmla="*/ 0 h 264"/>
                  <a:gd name="T50" fmla="*/ 0 w 263"/>
                  <a:gd name="T51" fmla="*/ 17 h 264"/>
                  <a:gd name="T52" fmla="*/ 0 w 263"/>
                  <a:gd name="T53" fmla="*/ 46 h 264"/>
                  <a:gd name="T54" fmla="*/ 0 w 263"/>
                  <a:gd name="T55" fmla="*/ 77 h 264"/>
                  <a:gd name="T56" fmla="*/ 0 w 263"/>
                  <a:gd name="T57" fmla="*/ 103 h 264"/>
                  <a:gd name="T58" fmla="*/ 11 w 263"/>
                  <a:gd name="T59" fmla="*/ 102 h 264"/>
                  <a:gd name="T60" fmla="*/ 11 w 263"/>
                  <a:gd name="T61" fmla="*/ 19 h 264"/>
                  <a:gd name="T62" fmla="*/ 12 w 263"/>
                  <a:gd name="T63" fmla="*/ 16 h 264"/>
                  <a:gd name="T64" fmla="*/ 13 w 263"/>
                  <a:gd name="T65" fmla="*/ 13 h 264"/>
                  <a:gd name="T66" fmla="*/ 16 w 263"/>
                  <a:gd name="T67" fmla="*/ 12 h 264"/>
                  <a:gd name="T68" fmla="*/ 19 w 263"/>
                  <a:gd name="T69" fmla="*/ 11 h 264"/>
                  <a:gd name="T70" fmla="*/ 244 w 263"/>
                  <a:gd name="T71" fmla="*/ 11 h 264"/>
                  <a:gd name="T72" fmla="*/ 247 w 263"/>
                  <a:gd name="T73" fmla="*/ 12 h 264"/>
                  <a:gd name="T74" fmla="*/ 249 w 263"/>
                  <a:gd name="T75" fmla="*/ 13 h 264"/>
                  <a:gd name="T76" fmla="*/ 251 w 263"/>
                  <a:gd name="T77" fmla="*/ 16 h 264"/>
                  <a:gd name="T78" fmla="*/ 252 w 263"/>
                  <a:gd name="T79" fmla="*/ 19 h 264"/>
                  <a:gd name="T80" fmla="*/ 252 w 263"/>
                  <a:gd name="T81" fmla="*/ 243 h 264"/>
                  <a:gd name="T82" fmla="*/ 258 w 263"/>
                  <a:gd name="T8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 h="264">
                    <a:moveTo>
                      <a:pt x="258" y="264"/>
                    </a:moveTo>
                    <a:lnTo>
                      <a:pt x="259" y="264"/>
                    </a:lnTo>
                    <a:lnTo>
                      <a:pt x="261" y="264"/>
                    </a:lnTo>
                    <a:lnTo>
                      <a:pt x="262" y="264"/>
                    </a:lnTo>
                    <a:lnTo>
                      <a:pt x="263" y="264"/>
                    </a:lnTo>
                    <a:lnTo>
                      <a:pt x="263" y="217"/>
                    </a:lnTo>
                    <a:lnTo>
                      <a:pt x="263" y="131"/>
                    </a:lnTo>
                    <a:lnTo>
                      <a:pt x="263" y="45"/>
                    </a:lnTo>
                    <a:lnTo>
                      <a:pt x="263" y="0"/>
                    </a:lnTo>
                    <a:lnTo>
                      <a:pt x="259" y="0"/>
                    </a:lnTo>
                    <a:lnTo>
                      <a:pt x="248" y="0"/>
                    </a:lnTo>
                    <a:lnTo>
                      <a:pt x="234" y="0"/>
                    </a:lnTo>
                    <a:lnTo>
                      <a:pt x="218" y="0"/>
                    </a:lnTo>
                    <a:lnTo>
                      <a:pt x="199" y="0"/>
                    </a:lnTo>
                    <a:lnTo>
                      <a:pt x="177" y="0"/>
                    </a:lnTo>
                    <a:lnTo>
                      <a:pt x="155" y="0"/>
                    </a:lnTo>
                    <a:lnTo>
                      <a:pt x="132" y="0"/>
                    </a:lnTo>
                    <a:lnTo>
                      <a:pt x="108" y="0"/>
                    </a:lnTo>
                    <a:lnTo>
                      <a:pt x="86" y="0"/>
                    </a:lnTo>
                    <a:lnTo>
                      <a:pt x="64" y="0"/>
                    </a:lnTo>
                    <a:lnTo>
                      <a:pt x="45" y="0"/>
                    </a:lnTo>
                    <a:lnTo>
                      <a:pt x="28" y="0"/>
                    </a:lnTo>
                    <a:lnTo>
                      <a:pt x="15" y="0"/>
                    </a:lnTo>
                    <a:lnTo>
                      <a:pt x="4" y="0"/>
                    </a:lnTo>
                    <a:lnTo>
                      <a:pt x="0" y="0"/>
                    </a:lnTo>
                    <a:lnTo>
                      <a:pt x="0" y="17"/>
                    </a:lnTo>
                    <a:lnTo>
                      <a:pt x="0" y="46"/>
                    </a:lnTo>
                    <a:lnTo>
                      <a:pt x="0" y="77"/>
                    </a:lnTo>
                    <a:lnTo>
                      <a:pt x="0" y="103"/>
                    </a:lnTo>
                    <a:lnTo>
                      <a:pt x="11" y="102"/>
                    </a:lnTo>
                    <a:lnTo>
                      <a:pt x="11" y="19"/>
                    </a:lnTo>
                    <a:lnTo>
                      <a:pt x="12" y="16"/>
                    </a:lnTo>
                    <a:lnTo>
                      <a:pt x="13" y="13"/>
                    </a:lnTo>
                    <a:lnTo>
                      <a:pt x="16" y="12"/>
                    </a:lnTo>
                    <a:lnTo>
                      <a:pt x="19" y="11"/>
                    </a:lnTo>
                    <a:lnTo>
                      <a:pt x="244" y="11"/>
                    </a:lnTo>
                    <a:lnTo>
                      <a:pt x="247" y="12"/>
                    </a:lnTo>
                    <a:lnTo>
                      <a:pt x="249" y="13"/>
                    </a:lnTo>
                    <a:lnTo>
                      <a:pt x="251" y="16"/>
                    </a:lnTo>
                    <a:lnTo>
                      <a:pt x="252" y="19"/>
                    </a:lnTo>
                    <a:lnTo>
                      <a:pt x="252" y="243"/>
                    </a:lnTo>
                    <a:lnTo>
                      <a:pt x="258" y="264"/>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5" name="Freeform 123"/>
              <p:cNvSpPr>
                <a:spLocks noEditPoints="1"/>
              </p:cNvSpPr>
              <p:nvPr/>
            </p:nvSpPr>
            <p:spPr bwMode="auto">
              <a:xfrm>
                <a:off x="5178" y="1537"/>
                <a:ext cx="231" cy="130"/>
              </a:xfrm>
              <a:custGeom>
                <a:avLst/>
                <a:gdLst>
                  <a:gd name="T0" fmla="*/ 393 w 461"/>
                  <a:gd name="T1" fmla="*/ 3 h 262"/>
                  <a:gd name="T2" fmla="*/ 389 w 461"/>
                  <a:gd name="T3" fmla="*/ 0 h 262"/>
                  <a:gd name="T4" fmla="*/ 8 w 461"/>
                  <a:gd name="T5" fmla="*/ 23 h 262"/>
                  <a:gd name="T6" fmla="*/ 4 w 461"/>
                  <a:gd name="T7" fmla="*/ 24 h 262"/>
                  <a:gd name="T8" fmla="*/ 2 w 461"/>
                  <a:gd name="T9" fmla="*/ 27 h 262"/>
                  <a:gd name="T10" fmla="*/ 0 w 461"/>
                  <a:gd name="T11" fmla="*/ 30 h 262"/>
                  <a:gd name="T12" fmla="*/ 1 w 461"/>
                  <a:gd name="T13" fmla="*/ 33 h 262"/>
                  <a:gd name="T14" fmla="*/ 69 w 461"/>
                  <a:gd name="T15" fmla="*/ 258 h 262"/>
                  <a:gd name="T16" fmla="*/ 73 w 461"/>
                  <a:gd name="T17" fmla="*/ 262 h 262"/>
                  <a:gd name="T18" fmla="*/ 454 w 461"/>
                  <a:gd name="T19" fmla="*/ 240 h 262"/>
                  <a:gd name="T20" fmla="*/ 458 w 461"/>
                  <a:gd name="T21" fmla="*/ 237 h 262"/>
                  <a:gd name="T22" fmla="*/ 460 w 461"/>
                  <a:gd name="T23" fmla="*/ 236 h 262"/>
                  <a:gd name="T24" fmla="*/ 461 w 461"/>
                  <a:gd name="T25" fmla="*/ 233 h 262"/>
                  <a:gd name="T26" fmla="*/ 461 w 461"/>
                  <a:gd name="T27" fmla="*/ 229 h 262"/>
                  <a:gd name="T28" fmla="*/ 80 w 461"/>
                  <a:gd name="T29" fmla="*/ 246 h 262"/>
                  <a:gd name="T30" fmla="*/ 70 w 461"/>
                  <a:gd name="T31" fmla="*/ 211 h 262"/>
                  <a:gd name="T32" fmla="*/ 50 w 461"/>
                  <a:gd name="T33" fmla="*/ 144 h 262"/>
                  <a:gd name="T34" fmla="*/ 31 w 461"/>
                  <a:gd name="T35" fmla="*/ 76 h 262"/>
                  <a:gd name="T36" fmla="*/ 19 w 461"/>
                  <a:gd name="T37" fmla="*/ 38 h 262"/>
                  <a:gd name="T38" fmla="*/ 40 w 461"/>
                  <a:gd name="T39" fmla="*/ 37 h 262"/>
                  <a:gd name="T40" fmla="*/ 81 w 461"/>
                  <a:gd name="T41" fmla="*/ 35 h 262"/>
                  <a:gd name="T42" fmla="*/ 139 w 461"/>
                  <a:gd name="T43" fmla="*/ 31 h 262"/>
                  <a:gd name="T44" fmla="*/ 202 w 461"/>
                  <a:gd name="T45" fmla="*/ 27 h 262"/>
                  <a:gd name="T46" fmla="*/ 265 w 461"/>
                  <a:gd name="T47" fmla="*/ 23 h 262"/>
                  <a:gd name="T48" fmla="*/ 322 w 461"/>
                  <a:gd name="T49" fmla="*/ 20 h 262"/>
                  <a:gd name="T50" fmla="*/ 362 w 461"/>
                  <a:gd name="T51" fmla="*/ 17 h 262"/>
                  <a:gd name="T52" fmla="*/ 381 w 461"/>
                  <a:gd name="T53" fmla="*/ 16 h 262"/>
                  <a:gd name="T54" fmla="*/ 391 w 461"/>
                  <a:gd name="T55" fmla="*/ 51 h 262"/>
                  <a:gd name="T56" fmla="*/ 411 w 461"/>
                  <a:gd name="T57" fmla="*/ 118 h 262"/>
                  <a:gd name="T58" fmla="*/ 431 w 461"/>
                  <a:gd name="T59" fmla="*/ 186 h 262"/>
                  <a:gd name="T60" fmla="*/ 443 w 461"/>
                  <a:gd name="T61" fmla="*/ 224 h 262"/>
                  <a:gd name="T62" fmla="*/ 422 w 461"/>
                  <a:gd name="T63" fmla="*/ 225 h 262"/>
                  <a:gd name="T64" fmla="*/ 381 w 461"/>
                  <a:gd name="T65" fmla="*/ 227 h 262"/>
                  <a:gd name="T66" fmla="*/ 323 w 461"/>
                  <a:gd name="T67" fmla="*/ 231 h 262"/>
                  <a:gd name="T68" fmla="*/ 260 w 461"/>
                  <a:gd name="T69" fmla="*/ 234 h 262"/>
                  <a:gd name="T70" fmla="*/ 195 w 461"/>
                  <a:gd name="T71" fmla="*/ 239 h 262"/>
                  <a:gd name="T72" fmla="*/ 140 w 461"/>
                  <a:gd name="T73" fmla="*/ 242 h 262"/>
                  <a:gd name="T74" fmla="*/ 99 w 461"/>
                  <a:gd name="T75" fmla="*/ 244 h 262"/>
                  <a:gd name="T76" fmla="*/ 80 w 461"/>
                  <a:gd name="T77" fmla="*/ 2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262">
                    <a:moveTo>
                      <a:pt x="394" y="6"/>
                    </a:moveTo>
                    <a:lnTo>
                      <a:pt x="393" y="3"/>
                    </a:lnTo>
                    <a:lnTo>
                      <a:pt x="391" y="1"/>
                    </a:lnTo>
                    <a:lnTo>
                      <a:pt x="389" y="0"/>
                    </a:lnTo>
                    <a:lnTo>
                      <a:pt x="386" y="0"/>
                    </a:lnTo>
                    <a:lnTo>
                      <a:pt x="8" y="23"/>
                    </a:lnTo>
                    <a:lnTo>
                      <a:pt x="6" y="23"/>
                    </a:lnTo>
                    <a:lnTo>
                      <a:pt x="4" y="24"/>
                    </a:lnTo>
                    <a:lnTo>
                      <a:pt x="3" y="25"/>
                    </a:lnTo>
                    <a:lnTo>
                      <a:pt x="2" y="27"/>
                    </a:lnTo>
                    <a:lnTo>
                      <a:pt x="1" y="28"/>
                    </a:lnTo>
                    <a:lnTo>
                      <a:pt x="0" y="30"/>
                    </a:lnTo>
                    <a:lnTo>
                      <a:pt x="0" y="31"/>
                    </a:lnTo>
                    <a:lnTo>
                      <a:pt x="1" y="33"/>
                    </a:lnTo>
                    <a:lnTo>
                      <a:pt x="67" y="256"/>
                    </a:lnTo>
                    <a:lnTo>
                      <a:pt x="69" y="258"/>
                    </a:lnTo>
                    <a:lnTo>
                      <a:pt x="71" y="261"/>
                    </a:lnTo>
                    <a:lnTo>
                      <a:pt x="73" y="262"/>
                    </a:lnTo>
                    <a:lnTo>
                      <a:pt x="76" y="262"/>
                    </a:lnTo>
                    <a:lnTo>
                      <a:pt x="454" y="240"/>
                    </a:lnTo>
                    <a:lnTo>
                      <a:pt x="455" y="239"/>
                    </a:lnTo>
                    <a:lnTo>
                      <a:pt x="458" y="237"/>
                    </a:lnTo>
                    <a:lnTo>
                      <a:pt x="459" y="237"/>
                    </a:lnTo>
                    <a:lnTo>
                      <a:pt x="460" y="236"/>
                    </a:lnTo>
                    <a:lnTo>
                      <a:pt x="461" y="234"/>
                    </a:lnTo>
                    <a:lnTo>
                      <a:pt x="461" y="233"/>
                    </a:lnTo>
                    <a:lnTo>
                      <a:pt x="461" y="231"/>
                    </a:lnTo>
                    <a:lnTo>
                      <a:pt x="461" y="229"/>
                    </a:lnTo>
                    <a:lnTo>
                      <a:pt x="394" y="6"/>
                    </a:lnTo>
                    <a:close/>
                    <a:moveTo>
                      <a:pt x="80" y="246"/>
                    </a:moveTo>
                    <a:lnTo>
                      <a:pt x="77" y="234"/>
                    </a:lnTo>
                    <a:lnTo>
                      <a:pt x="70" y="211"/>
                    </a:lnTo>
                    <a:lnTo>
                      <a:pt x="61" y="180"/>
                    </a:lnTo>
                    <a:lnTo>
                      <a:pt x="50" y="144"/>
                    </a:lnTo>
                    <a:lnTo>
                      <a:pt x="40" y="108"/>
                    </a:lnTo>
                    <a:lnTo>
                      <a:pt x="31" y="76"/>
                    </a:lnTo>
                    <a:lnTo>
                      <a:pt x="23" y="52"/>
                    </a:lnTo>
                    <a:lnTo>
                      <a:pt x="19" y="38"/>
                    </a:lnTo>
                    <a:lnTo>
                      <a:pt x="26" y="38"/>
                    </a:lnTo>
                    <a:lnTo>
                      <a:pt x="40" y="37"/>
                    </a:lnTo>
                    <a:lnTo>
                      <a:pt x="58" y="36"/>
                    </a:lnTo>
                    <a:lnTo>
                      <a:pt x="81" y="35"/>
                    </a:lnTo>
                    <a:lnTo>
                      <a:pt x="109" y="32"/>
                    </a:lnTo>
                    <a:lnTo>
                      <a:pt x="139" y="31"/>
                    </a:lnTo>
                    <a:lnTo>
                      <a:pt x="170" y="29"/>
                    </a:lnTo>
                    <a:lnTo>
                      <a:pt x="202" y="27"/>
                    </a:lnTo>
                    <a:lnTo>
                      <a:pt x="234" y="25"/>
                    </a:lnTo>
                    <a:lnTo>
                      <a:pt x="265" y="23"/>
                    </a:lnTo>
                    <a:lnTo>
                      <a:pt x="295" y="22"/>
                    </a:lnTo>
                    <a:lnTo>
                      <a:pt x="322" y="20"/>
                    </a:lnTo>
                    <a:lnTo>
                      <a:pt x="345" y="18"/>
                    </a:lnTo>
                    <a:lnTo>
                      <a:pt x="362" y="17"/>
                    </a:lnTo>
                    <a:lnTo>
                      <a:pt x="375" y="16"/>
                    </a:lnTo>
                    <a:lnTo>
                      <a:pt x="381" y="16"/>
                    </a:lnTo>
                    <a:lnTo>
                      <a:pt x="384" y="28"/>
                    </a:lnTo>
                    <a:lnTo>
                      <a:pt x="391" y="51"/>
                    </a:lnTo>
                    <a:lnTo>
                      <a:pt x="400" y="82"/>
                    </a:lnTo>
                    <a:lnTo>
                      <a:pt x="411" y="118"/>
                    </a:lnTo>
                    <a:lnTo>
                      <a:pt x="422" y="153"/>
                    </a:lnTo>
                    <a:lnTo>
                      <a:pt x="431" y="186"/>
                    </a:lnTo>
                    <a:lnTo>
                      <a:pt x="438" y="210"/>
                    </a:lnTo>
                    <a:lnTo>
                      <a:pt x="443" y="224"/>
                    </a:lnTo>
                    <a:lnTo>
                      <a:pt x="436" y="224"/>
                    </a:lnTo>
                    <a:lnTo>
                      <a:pt x="422" y="225"/>
                    </a:lnTo>
                    <a:lnTo>
                      <a:pt x="404" y="226"/>
                    </a:lnTo>
                    <a:lnTo>
                      <a:pt x="381" y="227"/>
                    </a:lnTo>
                    <a:lnTo>
                      <a:pt x="353" y="229"/>
                    </a:lnTo>
                    <a:lnTo>
                      <a:pt x="323" y="231"/>
                    </a:lnTo>
                    <a:lnTo>
                      <a:pt x="292" y="233"/>
                    </a:lnTo>
                    <a:lnTo>
                      <a:pt x="260" y="234"/>
                    </a:lnTo>
                    <a:lnTo>
                      <a:pt x="227" y="236"/>
                    </a:lnTo>
                    <a:lnTo>
                      <a:pt x="195" y="239"/>
                    </a:lnTo>
                    <a:lnTo>
                      <a:pt x="166" y="240"/>
                    </a:lnTo>
                    <a:lnTo>
                      <a:pt x="140" y="242"/>
                    </a:lnTo>
                    <a:lnTo>
                      <a:pt x="117" y="243"/>
                    </a:lnTo>
                    <a:lnTo>
                      <a:pt x="99" y="244"/>
                    </a:lnTo>
                    <a:lnTo>
                      <a:pt x="86" y="246"/>
                    </a:lnTo>
                    <a:lnTo>
                      <a:pt x="80" y="246"/>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6" name="Freeform 124"/>
              <p:cNvSpPr>
                <a:spLocks/>
              </p:cNvSpPr>
              <p:nvPr/>
            </p:nvSpPr>
            <p:spPr bwMode="auto">
              <a:xfrm>
                <a:off x="5289" y="1416"/>
                <a:ext cx="15" cy="16"/>
              </a:xfrm>
              <a:custGeom>
                <a:avLst/>
                <a:gdLst>
                  <a:gd name="T0" fmla="*/ 30 w 30"/>
                  <a:gd name="T1" fmla="*/ 15 h 31"/>
                  <a:gd name="T2" fmla="*/ 29 w 30"/>
                  <a:gd name="T3" fmla="*/ 22 h 31"/>
                  <a:gd name="T4" fmla="*/ 25 w 30"/>
                  <a:gd name="T5" fmla="*/ 27 h 31"/>
                  <a:gd name="T6" fmla="*/ 20 w 30"/>
                  <a:gd name="T7" fmla="*/ 30 h 31"/>
                  <a:gd name="T8" fmla="*/ 15 w 30"/>
                  <a:gd name="T9" fmla="*/ 31 h 31"/>
                  <a:gd name="T10" fmla="*/ 9 w 30"/>
                  <a:gd name="T11" fmla="*/ 30 h 31"/>
                  <a:gd name="T12" fmla="*/ 4 w 30"/>
                  <a:gd name="T13" fmla="*/ 27 h 31"/>
                  <a:gd name="T14" fmla="*/ 1 w 30"/>
                  <a:gd name="T15" fmla="*/ 22 h 31"/>
                  <a:gd name="T16" fmla="*/ 0 w 30"/>
                  <a:gd name="T17" fmla="*/ 15 h 31"/>
                  <a:gd name="T18" fmla="*/ 1 w 30"/>
                  <a:gd name="T19" fmla="*/ 9 h 31"/>
                  <a:gd name="T20" fmla="*/ 4 w 30"/>
                  <a:gd name="T21" fmla="*/ 5 h 31"/>
                  <a:gd name="T22" fmla="*/ 9 w 30"/>
                  <a:gd name="T23" fmla="*/ 1 h 31"/>
                  <a:gd name="T24" fmla="*/ 15 w 30"/>
                  <a:gd name="T25" fmla="*/ 0 h 31"/>
                  <a:gd name="T26" fmla="*/ 20 w 30"/>
                  <a:gd name="T27" fmla="*/ 1 h 31"/>
                  <a:gd name="T28" fmla="*/ 25 w 30"/>
                  <a:gd name="T29" fmla="*/ 5 h 31"/>
                  <a:gd name="T30" fmla="*/ 29 w 30"/>
                  <a:gd name="T31" fmla="*/ 9 h 31"/>
                  <a:gd name="T32" fmla="*/ 30 w 30"/>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1">
                    <a:moveTo>
                      <a:pt x="30" y="15"/>
                    </a:moveTo>
                    <a:lnTo>
                      <a:pt x="29" y="22"/>
                    </a:lnTo>
                    <a:lnTo>
                      <a:pt x="25" y="27"/>
                    </a:lnTo>
                    <a:lnTo>
                      <a:pt x="20" y="30"/>
                    </a:lnTo>
                    <a:lnTo>
                      <a:pt x="15" y="31"/>
                    </a:lnTo>
                    <a:lnTo>
                      <a:pt x="9" y="30"/>
                    </a:lnTo>
                    <a:lnTo>
                      <a:pt x="4" y="27"/>
                    </a:lnTo>
                    <a:lnTo>
                      <a:pt x="1" y="22"/>
                    </a:lnTo>
                    <a:lnTo>
                      <a:pt x="0" y="15"/>
                    </a:lnTo>
                    <a:lnTo>
                      <a:pt x="1" y="9"/>
                    </a:lnTo>
                    <a:lnTo>
                      <a:pt x="4" y="5"/>
                    </a:lnTo>
                    <a:lnTo>
                      <a:pt x="9" y="1"/>
                    </a:lnTo>
                    <a:lnTo>
                      <a:pt x="15" y="0"/>
                    </a:lnTo>
                    <a:lnTo>
                      <a:pt x="20" y="1"/>
                    </a:lnTo>
                    <a:lnTo>
                      <a:pt x="25" y="5"/>
                    </a:lnTo>
                    <a:lnTo>
                      <a:pt x="29" y="9"/>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7" name="Freeform 125"/>
              <p:cNvSpPr>
                <a:spLocks/>
              </p:cNvSpPr>
              <p:nvPr/>
            </p:nvSpPr>
            <p:spPr bwMode="auto">
              <a:xfrm>
                <a:off x="5475" y="1416"/>
                <a:ext cx="15" cy="16"/>
              </a:xfrm>
              <a:custGeom>
                <a:avLst/>
                <a:gdLst>
                  <a:gd name="T0" fmla="*/ 29 w 29"/>
                  <a:gd name="T1" fmla="*/ 15 h 31"/>
                  <a:gd name="T2" fmla="*/ 28 w 29"/>
                  <a:gd name="T3" fmla="*/ 22 h 31"/>
                  <a:gd name="T4" fmla="*/ 25 w 29"/>
                  <a:gd name="T5" fmla="*/ 27 h 31"/>
                  <a:gd name="T6" fmla="*/ 20 w 29"/>
                  <a:gd name="T7" fmla="*/ 30 h 31"/>
                  <a:gd name="T8" fmla="*/ 15 w 29"/>
                  <a:gd name="T9" fmla="*/ 31 h 31"/>
                  <a:gd name="T10" fmla="*/ 9 w 29"/>
                  <a:gd name="T11" fmla="*/ 30 h 31"/>
                  <a:gd name="T12" fmla="*/ 4 w 29"/>
                  <a:gd name="T13" fmla="*/ 27 h 31"/>
                  <a:gd name="T14" fmla="*/ 1 w 29"/>
                  <a:gd name="T15" fmla="*/ 22 h 31"/>
                  <a:gd name="T16" fmla="*/ 0 w 29"/>
                  <a:gd name="T17" fmla="*/ 15 h 31"/>
                  <a:gd name="T18" fmla="*/ 1 w 29"/>
                  <a:gd name="T19" fmla="*/ 9 h 31"/>
                  <a:gd name="T20" fmla="*/ 4 w 29"/>
                  <a:gd name="T21" fmla="*/ 5 h 31"/>
                  <a:gd name="T22" fmla="*/ 9 w 29"/>
                  <a:gd name="T23" fmla="*/ 1 h 31"/>
                  <a:gd name="T24" fmla="*/ 15 w 29"/>
                  <a:gd name="T25" fmla="*/ 0 h 31"/>
                  <a:gd name="T26" fmla="*/ 20 w 29"/>
                  <a:gd name="T27" fmla="*/ 1 h 31"/>
                  <a:gd name="T28" fmla="*/ 25 w 29"/>
                  <a:gd name="T29" fmla="*/ 5 h 31"/>
                  <a:gd name="T30" fmla="*/ 28 w 29"/>
                  <a:gd name="T31" fmla="*/ 9 h 31"/>
                  <a:gd name="T32" fmla="*/ 29 w 29"/>
                  <a:gd name="T3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5"/>
                    </a:moveTo>
                    <a:lnTo>
                      <a:pt x="28" y="22"/>
                    </a:lnTo>
                    <a:lnTo>
                      <a:pt x="25" y="27"/>
                    </a:lnTo>
                    <a:lnTo>
                      <a:pt x="20" y="30"/>
                    </a:lnTo>
                    <a:lnTo>
                      <a:pt x="15" y="31"/>
                    </a:lnTo>
                    <a:lnTo>
                      <a:pt x="9" y="30"/>
                    </a:lnTo>
                    <a:lnTo>
                      <a:pt x="4" y="27"/>
                    </a:lnTo>
                    <a:lnTo>
                      <a:pt x="1" y="22"/>
                    </a:lnTo>
                    <a:lnTo>
                      <a:pt x="0" y="15"/>
                    </a:lnTo>
                    <a:lnTo>
                      <a:pt x="1" y="9"/>
                    </a:lnTo>
                    <a:lnTo>
                      <a:pt x="4" y="5"/>
                    </a:lnTo>
                    <a:lnTo>
                      <a:pt x="9" y="1"/>
                    </a:lnTo>
                    <a:lnTo>
                      <a:pt x="15" y="0"/>
                    </a:lnTo>
                    <a:lnTo>
                      <a:pt x="20" y="1"/>
                    </a:lnTo>
                    <a:lnTo>
                      <a:pt x="25" y="5"/>
                    </a:lnTo>
                    <a:lnTo>
                      <a:pt x="28" y="9"/>
                    </a:lnTo>
                    <a:lnTo>
                      <a:pt x="29"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8" name="Freeform 126"/>
              <p:cNvSpPr>
                <a:spLocks/>
              </p:cNvSpPr>
              <p:nvPr/>
            </p:nvSpPr>
            <p:spPr bwMode="auto">
              <a:xfrm>
                <a:off x="5475" y="1600"/>
                <a:ext cx="15" cy="15"/>
              </a:xfrm>
              <a:custGeom>
                <a:avLst/>
                <a:gdLst>
                  <a:gd name="T0" fmla="*/ 29 w 29"/>
                  <a:gd name="T1" fmla="*/ 16 h 31"/>
                  <a:gd name="T2" fmla="*/ 28 w 29"/>
                  <a:gd name="T3" fmla="*/ 22 h 31"/>
                  <a:gd name="T4" fmla="*/ 25 w 29"/>
                  <a:gd name="T5" fmla="*/ 26 h 31"/>
                  <a:gd name="T6" fmla="*/ 20 w 29"/>
                  <a:gd name="T7" fmla="*/ 30 h 31"/>
                  <a:gd name="T8" fmla="*/ 15 w 29"/>
                  <a:gd name="T9" fmla="*/ 31 h 31"/>
                  <a:gd name="T10" fmla="*/ 9 w 29"/>
                  <a:gd name="T11" fmla="*/ 30 h 31"/>
                  <a:gd name="T12" fmla="*/ 4 w 29"/>
                  <a:gd name="T13" fmla="*/ 26 h 31"/>
                  <a:gd name="T14" fmla="*/ 1 w 29"/>
                  <a:gd name="T15" fmla="*/ 22 h 31"/>
                  <a:gd name="T16" fmla="*/ 0 w 29"/>
                  <a:gd name="T17" fmla="*/ 16 h 31"/>
                  <a:gd name="T18" fmla="*/ 1 w 29"/>
                  <a:gd name="T19" fmla="*/ 9 h 31"/>
                  <a:gd name="T20" fmla="*/ 4 w 29"/>
                  <a:gd name="T21" fmla="*/ 4 h 31"/>
                  <a:gd name="T22" fmla="*/ 9 w 29"/>
                  <a:gd name="T23" fmla="*/ 1 h 31"/>
                  <a:gd name="T24" fmla="*/ 15 w 29"/>
                  <a:gd name="T25" fmla="*/ 0 h 31"/>
                  <a:gd name="T26" fmla="*/ 20 w 29"/>
                  <a:gd name="T27" fmla="*/ 1 h 31"/>
                  <a:gd name="T28" fmla="*/ 25 w 29"/>
                  <a:gd name="T29" fmla="*/ 4 h 31"/>
                  <a:gd name="T30" fmla="*/ 28 w 29"/>
                  <a:gd name="T31" fmla="*/ 9 h 31"/>
                  <a:gd name="T32" fmla="*/ 29 w 29"/>
                  <a:gd name="T3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1">
                    <a:moveTo>
                      <a:pt x="29" y="16"/>
                    </a:moveTo>
                    <a:lnTo>
                      <a:pt x="28" y="22"/>
                    </a:lnTo>
                    <a:lnTo>
                      <a:pt x="25" y="26"/>
                    </a:lnTo>
                    <a:lnTo>
                      <a:pt x="20" y="30"/>
                    </a:lnTo>
                    <a:lnTo>
                      <a:pt x="15" y="31"/>
                    </a:lnTo>
                    <a:lnTo>
                      <a:pt x="9" y="30"/>
                    </a:lnTo>
                    <a:lnTo>
                      <a:pt x="4" y="26"/>
                    </a:lnTo>
                    <a:lnTo>
                      <a:pt x="1" y="22"/>
                    </a:lnTo>
                    <a:lnTo>
                      <a:pt x="0" y="16"/>
                    </a:lnTo>
                    <a:lnTo>
                      <a:pt x="1" y="9"/>
                    </a:lnTo>
                    <a:lnTo>
                      <a:pt x="4" y="4"/>
                    </a:lnTo>
                    <a:lnTo>
                      <a:pt x="9" y="1"/>
                    </a:lnTo>
                    <a:lnTo>
                      <a:pt x="15" y="0"/>
                    </a:lnTo>
                    <a:lnTo>
                      <a:pt x="20" y="1"/>
                    </a:lnTo>
                    <a:lnTo>
                      <a:pt x="25" y="4"/>
                    </a:lnTo>
                    <a:lnTo>
                      <a:pt x="28" y="9"/>
                    </a:lnTo>
                    <a:lnTo>
                      <a:pt x="2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199" name="Freeform 127"/>
              <p:cNvSpPr>
                <a:spLocks/>
              </p:cNvSpPr>
              <p:nvPr/>
            </p:nvSpPr>
            <p:spPr bwMode="auto">
              <a:xfrm>
                <a:off x="5188" y="1545"/>
                <a:ext cx="211" cy="104"/>
              </a:xfrm>
              <a:custGeom>
                <a:avLst/>
                <a:gdLst>
                  <a:gd name="T0" fmla="*/ 408 w 424"/>
                  <a:gd name="T1" fmla="*/ 209 h 209"/>
                  <a:gd name="T2" fmla="*/ 413 w 424"/>
                  <a:gd name="T3" fmla="*/ 209 h 209"/>
                  <a:gd name="T4" fmla="*/ 418 w 424"/>
                  <a:gd name="T5" fmla="*/ 208 h 209"/>
                  <a:gd name="T6" fmla="*/ 421 w 424"/>
                  <a:gd name="T7" fmla="*/ 208 h 209"/>
                  <a:gd name="T8" fmla="*/ 424 w 424"/>
                  <a:gd name="T9" fmla="*/ 208 h 209"/>
                  <a:gd name="T10" fmla="*/ 419 w 424"/>
                  <a:gd name="T11" fmla="*/ 194 h 209"/>
                  <a:gd name="T12" fmla="*/ 412 w 424"/>
                  <a:gd name="T13" fmla="*/ 170 h 209"/>
                  <a:gd name="T14" fmla="*/ 403 w 424"/>
                  <a:gd name="T15" fmla="*/ 137 h 209"/>
                  <a:gd name="T16" fmla="*/ 392 w 424"/>
                  <a:gd name="T17" fmla="*/ 102 h 209"/>
                  <a:gd name="T18" fmla="*/ 381 w 424"/>
                  <a:gd name="T19" fmla="*/ 66 h 209"/>
                  <a:gd name="T20" fmla="*/ 372 w 424"/>
                  <a:gd name="T21" fmla="*/ 35 h 209"/>
                  <a:gd name="T22" fmla="*/ 365 w 424"/>
                  <a:gd name="T23" fmla="*/ 12 h 209"/>
                  <a:gd name="T24" fmla="*/ 362 w 424"/>
                  <a:gd name="T25" fmla="*/ 0 h 209"/>
                  <a:gd name="T26" fmla="*/ 356 w 424"/>
                  <a:gd name="T27" fmla="*/ 0 h 209"/>
                  <a:gd name="T28" fmla="*/ 343 w 424"/>
                  <a:gd name="T29" fmla="*/ 1 h 209"/>
                  <a:gd name="T30" fmla="*/ 326 w 424"/>
                  <a:gd name="T31" fmla="*/ 2 h 209"/>
                  <a:gd name="T32" fmla="*/ 303 w 424"/>
                  <a:gd name="T33" fmla="*/ 4 h 209"/>
                  <a:gd name="T34" fmla="*/ 276 w 424"/>
                  <a:gd name="T35" fmla="*/ 6 h 209"/>
                  <a:gd name="T36" fmla="*/ 246 w 424"/>
                  <a:gd name="T37" fmla="*/ 7 h 209"/>
                  <a:gd name="T38" fmla="*/ 215 w 424"/>
                  <a:gd name="T39" fmla="*/ 9 h 209"/>
                  <a:gd name="T40" fmla="*/ 183 w 424"/>
                  <a:gd name="T41" fmla="*/ 11 h 209"/>
                  <a:gd name="T42" fmla="*/ 151 w 424"/>
                  <a:gd name="T43" fmla="*/ 13 h 209"/>
                  <a:gd name="T44" fmla="*/ 120 w 424"/>
                  <a:gd name="T45" fmla="*/ 15 h 209"/>
                  <a:gd name="T46" fmla="*/ 90 w 424"/>
                  <a:gd name="T47" fmla="*/ 16 h 209"/>
                  <a:gd name="T48" fmla="*/ 62 w 424"/>
                  <a:gd name="T49" fmla="*/ 19 h 209"/>
                  <a:gd name="T50" fmla="*/ 39 w 424"/>
                  <a:gd name="T51" fmla="*/ 20 h 209"/>
                  <a:gd name="T52" fmla="*/ 21 w 424"/>
                  <a:gd name="T53" fmla="*/ 21 h 209"/>
                  <a:gd name="T54" fmla="*/ 7 w 424"/>
                  <a:gd name="T55" fmla="*/ 22 h 209"/>
                  <a:gd name="T56" fmla="*/ 0 w 424"/>
                  <a:gd name="T57" fmla="*/ 22 h 209"/>
                  <a:gd name="T58" fmla="*/ 0 w 424"/>
                  <a:gd name="T59" fmla="*/ 24 h 209"/>
                  <a:gd name="T60" fmla="*/ 1 w 424"/>
                  <a:gd name="T61" fmla="*/ 27 h 209"/>
                  <a:gd name="T62" fmla="*/ 1 w 424"/>
                  <a:gd name="T63" fmla="*/ 29 h 209"/>
                  <a:gd name="T64" fmla="*/ 2 w 424"/>
                  <a:gd name="T65" fmla="*/ 32 h 209"/>
                  <a:gd name="T66" fmla="*/ 17 w 424"/>
                  <a:gd name="T67" fmla="*/ 31 h 209"/>
                  <a:gd name="T68" fmla="*/ 37 w 424"/>
                  <a:gd name="T69" fmla="*/ 30 h 209"/>
                  <a:gd name="T70" fmla="*/ 60 w 424"/>
                  <a:gd name="T71" fmla="*/ 29 h 209"/>
                  <a:gd name="T72" fmla="*/ 84 w 424"/>
                  <a:gd name="T73" fmla="*/ 28 h 209"/>
                  <a:gd name="T74" fmla="*/ 112 w 424"/>
                  <a:gd name="T75" fmla="*/ 26 h 209"/>
                  <a:gd name="T76" fmla="*/ 139 w 424"/>
                  <a:gd name="T77" fmla="*/ 24 h 209"/>
                  <a:gd name="T78" fmla="*/ 169 w 424"/>
                  <a:gd name="T79" fmla="*/ 22 h 209"/>
                  <a:gd name="T80" fmla="*/ 198 w 424"/>
                  <a:gd name="T81" fmla="*/ 21 h 209"/>
                  <a:gd name="T82" fmla="*/ 226 w 424"/>
                  <a:gd name="T83" fmla="*/ 19 h 209"/>
                  <a:gd name="T84" fmla="*/ 252 w 424"/>
                  <a:gd name="T85" fmla="*/ 17 h 209"/>
                  <a:gd name="T86" fmla="*/ 278 w 424"/>
                  <a:gd name="T87" fmla="*/ 16 h 209"/>
                  <a:gd name="T88" fmla="*/ 299 w 424"/>
                  <a:gd name="T89" fmla="*/ 15 h 209"/>
                  <a:gd name="T90" fmla="*/ 319 w 424"/>
                  <a:gd name="T91" fmla="*/ 14 h 209"/>
                  <a:gd name="T92" fmla="*/ 334 w 424"/>
                  <a:gd name="T93" fmla="*/ 13 h 209"/>
                  <a:gd name="T94" fmla="*/ 344 w 424"/>
                  <a:gd name="T95" fmla="*/ 12 h 209"/>
                  <a:gd name="T96" fmla="*/ 349 w 424"/>
                  <a:gd name="T97" fmla="*/ 12 h 209"/>
                  <a:gd name="T98" fmla="*/ 351 w 424"/>
                  <a:gd name="T99" fmla="*/ 21 h 209"/>
                  <a:gd name="T100" fmla="*/ 357 w 424"/>
                  <a:gd name="T101" fmla="*/ 41 h 209"/>
                  <a:gd name="T102" fmla="*/ 365 w 424"/>
                  <a:gd name="T103" fmla="*/ 68 h 209"/>
                  <a:gd name="T104" fmla="*/ 374 w 424"/>
                  <a:gd name="T105" fmla="*/ 98 h 209"/>
                  <a:gd name="T106" fmla="*/ 385 w 424"/>
                  <a:gd name="T107" fmla="*/ 130 h 209"/>
                  <a:gd name="T108" fmla="*/ 394 w 424"/>
                  <a:gd name="T109" fmla="*/ 162 h 209"/>
                  <a:gd name="T110" fmla="*/ 402 w 424"/>
                  <a:gd name="T111" fmla="*/ 189 h 209"/>
                  <a:gd name="T112" fmla="*/ 408 w 424"/>
                  <a:gd name="T113"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4" h="209">
                    <a:moveTo>
                      <a:pt x="408" y="209"/>
                    </a:moveTo>
                    <a:lnTo>
                      <a:pt x="413" y="209"/>
                    </a:lnTo>
                    <a:lnTo>
                      <a:pt x="418" y="208"/>
                    </a:lnTo>
                    <a:lnTo>
                      <a:pt x="421" y="208"/>
                    </a:lnTo>
                    <a:lnTo>
                      <a:pt x="424" y="208"/>
                    </a:lnTo>
                    <a:lnTo>
                      <a:pt x="419" y="194"/>
                    </a:lnTo>
                    <a:lnTo>
                      <a:pt x="412" y="170"/>
                    </a:lnTo>
                    <a:lnTo>
                      <a:pt x="403" y="137"/>
                    </a:lnTo>
                    <a:lnTo>
                      <a:pt x="392" y="102"/>
                    </a:lnTo>
                    <a:lnTo>
                      <a:pt x="381" y="66"/>
                    </a:lnTo>
                    <a:lnTo>
                      <a:pt x="372" y="35"/>
                    </a:lnTo>
                    <a:lnTo>
                      <a:pt x="365" y="12"/>
                    </a:lnTo>
                    <a:lnTo>
                      <a:pt x="362" y="0"/>
                    </a:lnTo>
                    <a:lnTo>
                      <a:pt x="356" y="0"/>
                    </a:lnTo>
                    <a:lnTo>
                      <a:pt x="343" y="1"/>
                    </a:lnTo>
                    <a:lnTo>
                      <a:pt x="326" y="2"/>
                    </a:lnTo>
                    <a:lnTo>
                      <a:pt x="303" y="4"/>
                    </a:lnTo>
                    <a:lnTo>
                      <a:pt x="276" y="6"/>
                    </a:lnTo>
                    <a:lnTo>
                      <a:pt x="246" y="7"/>
                    </a:lnTo>
                    <a:lnTo>
                      <a:pt x="215" y="9"/>
                    </a:lnTo>
                    <a:lnTo>
                      <a:pt x="183" y="11"/>
                    </a:lnTo>
                    <a:lnTo>
                      <a:pt x="151" y="13"/>
                    </a:lnTo>
                    <a:lnTo>
                      <a:pt x="120" y="15"/>
                    </a:lnTo>
                    <a:lnTo>
                      <a:pt x="90" y="16"/>
                    </a:lnTo>
                    <a:lnTo>
                      <a:pt x="62" y="19"/>
                    </a:lnTo>
                    <a:lnTo>
                      <a:pt x="39" y="20"/>
                    </a:lnTo>
                    <a:lnTo>
                      <a:pt x="21" y="21"/>
                    </a:lnTo>
                    <a:lnTo>
                      <a:pt x="7" y="22"/>
                    </a:lnTo>
                    <a:lnTo>
                      <a:pt x="0" y="22"/>
                    </a:lnTo>
                    <a:lnTo>
                      <a:pt x="0" y="24"/>
                    </a:lnTo>
                    <a:lnTo>
                      <a:pt x="1" y="27"/>
                    </a:lnTo>
                    <a:lnTo>
                      <a:pt x="1" y="29"/>
                    </a:lnTo>
                    <a:lnTo>
                      <a:pt x="2" y="32"/>
                    </a:lnTo>
                    <a:lnTo>
                      <a:pt x="17" y="31"/>
                    </a:lnTo>
                    <a:lnTo>
                      <a:pt x="37" y="30"/>
                    </a:lnTo>
                    <a:lnTo>
                      <a:pt x="60" y="29"/>
                    </a:lnTo>
                    <a:lnTo>
                      <a:pt x="84" y="28"/>
                    </a:lnTo>
                    <a:lnTo>
                      <a:pt x="112" y="26"/>
                    </a:lnTo>
                    <a:lnTo>
                      <a:pt x="139" y="24"/>
                    </a:lnTo>
                    <a:lnTo>
                      <a:pt x="169" y="22"/>
                    </a:lnTo>
                    <a:lnTo>
                      <a:pt x="198" y="21"/>
                    </a:lnTo>
                    <a:lnTo>
                      <a:pt x="226" y="19"/>
                    </a:lnTo>
                    <a:lnTo>
                      <a:pt x="252" y="17"/>
                    </a:lnTo>
                    <a:lnTo>
                      <a:pt x="278" y="16"/>
                    </a:lnTo>
                    <a:lnTo>
                      <a:pt x="299" y="15"/>
                    </a:lnTo>
                    <a:lnTo>
                      <a:pt x="319" y="14"/>
                    </a:lnTo>
                    <a:lnTo>
                      <a:pt x="334" y="13"/>
                    </a:lnTo>
                    <a:lnTo>
                      <a:pt x="344" y="12"/>
                    </a:lnTo>
                    <a:lnTo>
                      <a:pt x="349" y="12"/>
                    </a:lnTo>
                    <a:lnTo>
                      <a:pt x="351" y="21"/>
                    </a:lnTo>
                    <a:lnTo>
                      <a:pt x="357" y="41"/>
                    </a:lnTo>
                    <a:lnTo>
                      <a:pt x="365" y="68"/>
                    </a:lnTo>
                    <a:lnTo>
                      <a:pt x="374" y="98"/>
                    </a:lnTo>
                    <a:lnTo>
                      <a:pt x="385" y="130"/>
                    </a:lnTo>
                    <a:lnTo>
                      <a:pt x="394" y="162"/>
                    </a:lnTo>
                    <a:lnTo>
                      <a:pt x="402" y="189"/>
                    </a:lnTo>
                    <a:lnTo>
                      <a:pt x="408" y="2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0" name="Freeform 128"/>
              <p:cNvSpPr>
                <a:spLocks/>
              </p:cNvSpPr>
              <p:nvPr/>
            </p:nvSpPr>
            <p:spPr bwMode="auto">
              <a:xfrm>
                <a:off x="5227" y="1552"/>
                <a:ext cx="137" cy="98"/>
              </a:xfrm>
              <a:custGeom>
                <a:avLst/>
                <a:gdLst>
                  <a:gd name="T0" fmla="*/ 51 w 276"/>
                  <a:gd name="T1" fmla="*/ 190 h 196"/>
                  <a:gd name="T2" fmla="*/ 52 w 276"/>
                  <a:gd name="T3" fmla="*/ 193 h 196"/>
                  <a:gd name="T4" fmla="*/ 55 w 276"/>
                  <a:gd name="T5" fmla="*/ 195 h 196"/>
                  <a:gd name="T6" fmla="*/ 57 w 276"/>
                  <a:gd name="T7" fmla="*/ 196 h 196"/>
                  <a:gd name="T8" fmla="*/ 59 w 276"/>
                  <a:gd name="T9" fmla="*/ 196 h 196"/>
                  <a:gd name="T10" fmla="*/ 269 w 276"/>
                  <a:gd name="T11" fmla="*/ 185 h 196"/>
                  <a:gd name="T12" fmla="*/ 270 w 276"/>
                  <a:gd name="T13" fmla="*/ 185 h 196"/>
                  <a:gd name="T14" fmla="*/ 272 w 276"/>
                  <a:gd name="T15" fmla="*/ 183 h 196"/>
                  <a:gd name="T16" fmla="*/ 273 w 276"/>
                  <a:gd name="T17" fmla="*/ 182 h 196"/>
                  <a:gd name="T18" fmla="*/ 274 w 276"/>
                  <a:gd name="T19" fmla="*/ 181 h 196"/>
                  <a:gd name="T20" fmla="*/ 276 w 276"/>
                  <a:gd name="T21" fmla="*/ 179 h 196"/>
                  <a:gd name="T22" fmla="*/ 276 w 276"/>
                  <a:gd name="T23" fmla="*/ 178 h 196"/>
                  <a:gd name="T24" fmla="*/ 276 w 276"/>
                  <a:gd name="T25" fmla="*/ 175 h 196"/>
                  <a:gd name="T26" fmla="*/ 276 w 276"/>
                  <a:gd name="T27" fmla="*/ 174 h 196"/>
                  <a:gd name="T28" fmla="*/ 225 w 276"/>
                  <a:gd name="T29" fmla="*/ 6 h 196"/>
                  <a:gd name="T30" fmla="*/ 224 w 276"/>
                  <a:gd name="T31" fmla="*/ 4 h 196"/>
                  <a:gd name="T32" fmla="*/ 223 w 276"/>
                  <a:gd name="T33" fmla="*/ 1 h 196"/>
                  <a:gd name="T34" fmla="*/ 220 w 276"/>
                  <a:gd name="T35" fmla="*/ 0 h 196"/>
                  <a:gd name="T36" fmla="*/ 217 w 276"/>
                  <a:gd name="T37" fmla="*/ 0 h 196"/>
                  <a:gd name="T38" fmla="*/ 7 w 276"/>
                  <a:gd name="T39" fmla="*/ 13 h 196"/>
                  <a:gd name="T40" fmla="*/ 6 w 276"/>
                  <a:gd name="T41" fmla="*/ 13 h 196"/>
                  <a:gd name="T42" fmla="*/ 4 w 276"/>
                  <a:gd name="T43" fmla="*/ 14 h 196"/>
                  <a:gd name="T44" fmla="*/ 3 w 276"/>
                  <a:gd name="T45" fmla="*/ 15 h 196"/>
                  <a:gd name="T46" fmla="*/ 2 w 276"/>
                  <a:gd name="T47" fmla="*/ 16 h 196"/>
                  <a:gd name="T48" fmla="*/ 0 w 276"/>
                  <a:gd name="T49" fmla="*/ 17 h 196"/>
                  <a:gd name="T50" fmla="*/ 0 w 276"/>
                  <a:gd name="T51" fmla="*/ 20 h 196"/>
                  <a:gd name="T52" fmla="*/ 0 w 276"/>
                  <a:gd name="T53" fmla="*/ 21 h 196"/>
                  <a:gd name="T54" fmla="*/ 0 w 276"/>
                  <a:gd name="T55" fmla="*/ 23 h 196"/>
                  <a:gd name="T56" fmla="*/ 51 w 276"/>
                  <a:gd name="T57" fmla="*/ 19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 h="196">
                    <a:moveTo>
                      <a:pt x="51" y="190"/>
                    </a:move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1" name="Freeform 129"/>
              <p:cNvSpPr>
                <a:spLocks noEditPoints="1"/>
              </p:cNvSpPr>
              <p:nvPr/>
            </p:nvSpPr>
            <p:spPr bwMode="auto">
              <a:xfrm>
                <a:off x="5189" y="1550"/>
                <a:ext cx="202" cy="109"/>
              </a:xfrm>
              <a:custGeom>
                <a:avLst/>
                <a:gdLst>
                  <a:gd name="T0" fmla="*/ 400 w 406"/>
                  <a:gd name="T1" fmla="*/ 177 h 218"/>
                  <a:gd name="T2" fmla="*/ 383 w 406"/>
                  <a:gd name="T3" fmla="*/ 118 h 218"/>
                  <a:gd name="T4" fmla="*/ 363 w 406"/>
                  <a:gd name="T5" fmla="*/ 56 h 218"/>
                  <a:gd name="T6" fmla="*/ 349 w 406"/>
                  <a:gd name="T7" fmla="*/ 9 h 218"/>
                  <a:gd name="T8" fmla="*/ 342 w 406"/>
                  <a:gd name="T9" fmla="*/ 0 h 218"/>
                  <a:gd name="T10" fmla="*/ 317 w 406"/>
                  <a:gd name="T11" fmla="*/ 2 h 218"/>
                  <a:gd name="T12" fmla="*/ 276 w 406"/>
                  <a:gd name="T13" fmla="*/ 4 h 218"/>
                  <a:gd name="T14" fmla="*/ 224 w 406"/>
                  <a:gd name="T15" fmla="*/ 7 h 218"/>
                  <a:gd name="T16" fmla="*/ 167 w 406"/>
                  <a:gd name="T17" fmla="*/ 10 h 218"/>
                  <a:gd name="T18" fmla="*/ 110 w 406"/>
                  <a:gd name="T19" fmla="*/ 14 h 218"/>
                  <a:gd name="T20" fmla="*/ 58 w 406"/>
                  <a:gd name="T21" fmla="*/ 17 h 218"/>
                  <a:gd name="T22" fmla="*/ 15 w 406"/>
                  <a:gd name="T23" fmla="*/ 19 h 218"/>
                  <a:gd name="T24" fmla="*/ 6 w 406"/>
                  <a:gd name="T25" fmla="*/ 40 h 218"/>
                  <a:gd name="T26" fmla="*/ 23 w 406"/>
                  <a:gd name="T27" fmla="*/ 99 h 218"/>
                  <a:gd name="T28" fmla="*/ 43 w 406"/>
                  <a:gd name="T29" fmla="*/ 161 h 218"/>
                  <a:gd name="T30" fmla="*/ 57 w 406"/>
                  <a:gd name="T31" fmla="*/ 208 h 218"/>
                  <a:gd name="T32" fmla="*/ 64 w 406"/>
                  <a:gd name="T33" fmla="*/ 218 h 218"/>
                  <a:gd name="T34" fmla="*/ 89 w 406"/>
                  <a:gd name="T35" fmla="*/ 215 h 218"/>
                  <a:gd name="T36" fmla="*/ 131 w 406"/>
                  <a:gd name="T37" fmla="*/ 213 h 218"/>
                  <a:gd name="T38" fmla="*/ 182 w 406"/>
                  <a:gd name="T39" fmla="*/ 211 h 218"/>
                  <a:gd name="T40" fmla="*/ 239 w 406"/>
                  <a:gd name="T41" fmla="*/ 207 h 218"/>
                  <a:gd name="T42" fmla="*/ 296 w 406"/>
                  <a:gd name="T43" fmla="*/ 204 h 218"/>
                  <a:gd name="T44" fmla="*/ 348 w 406"/>
                  <a:gd name="T45" fmla="*/ 200 h 218"/>
                  <a:gd name="T46" fmla="*/ 391 w 406"/>
                  <a:gd name="T47" fmla="*/ 198 h 218"/>
                  <a:gd name="T48" fmla="*/ 78 w 406"/>
                  <a:gd name="T49" fmla="*/ 19 h 218"/>
                  <a:gd name="T50" fmla="*/ 80 w 406"/>
                  <a:gd name="T51" fmla="*/ 17 h 218"/>
                  <a:gd name="T52" fmla="*/ 83 w 406"/>
                  <a:gd name="T53" fmla="*/ 16 h 218"/>
                  <a:gd name="T54" fmla="*/ 296 w 406"/>
                  <a:gd name="T55" fmla="*/ 3 h 218"/>
                  <a:gd name="T56" fmla="*/ 300 w 406"/>
                  <a:gd name="T57" fmla="*/ 7 h 218"/>
                  <a:gd name="T58" fmla="*/ 352 w 406"/>
                  <a:gd name="T59" fmla="*/ 177 h 218"/>
                  <a:gd name="T60" fmla="*/ 352 w 406"/>
                  <a:gd name="T61" fmla="*/ 181 h 218"/>
                  <a:gd name="T62" fmla="*/ 350 w 406"/>
                  <a:gd name="T63" fmla="*/ 184 h 218"/>
                  <a:gd name="T64" fmla="*/ 348 w 406"/>
                  <a:gd name="T65" fmla="*/ 186 h 218"/>
                  <a:gd name="T66" fmla="*/ 345 w 406"/>
                  <a:gd name="T67" fmla="*/ 188 h 218"/>
                  <a:gd name="T68" fmla="*/ 133 w 406"/>
                  <a:gd name="T69" fmla="*/ 199 h 218"/>
                  <a:gd name="T70" fmla="*/ 128 w 406"/>
                  <a:gd name="T71" fmla="*/ 196 h 218"/>
                  <a:gd name="T72" fmla="*/ 76 w 406"/>
                  <a:gd name="T73" fmla="*/ 26 h 218"/>
                  <a:gd name="T74" fmla="*/ 76 w 406"/>
                  <a:gd name="T75" fmla="*/ 23 h 218"/>
                  <a:gd name="T76" fmla="*/ 78 w 406"/>
                  <a:gd name="T77" fmla="*/ 1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6" h="218">
                    <a:moveTo>
                      <a:pt x="406" y="197"/>
                    </a:moveTo>
                    <a:lnTo>
                      <a:pt x="400" y="177"/>
                    </a:lnTo>
                    <a:lnTo>
                      <a:pt x="392" y="150"/>
                    </a:lnTo>
                    <a:lnTo>
                      <a:pt x="383" y="118"/>
                    </a:lnTo>
                    <a:lnTo>
                      <a:pt x="372" y="86"/>
                    </a:lnTo>
                    <a:lnTo>
                      <a:pt x="363" y="56"/>
                    </a:lnTo>
                    <a:lnTo>
                      <a:pt x="355" y="29"/>
                    </a:lnTo>
                    <a:lnTo>
                      <a:pt x="349" y="9"/>
                    </a:lnTo>
                    <a:lnTo>
                      <a:pt x="347" y="0"/>
                    </a:lnTo>
                    <a:lnTo>
                      <a:pt x="342" y="0"/>
                    </a:lnTo>
                    <a:lnTo>
                      <a:pt x="332" y="1"/>
                    </a:lnTo>
                    <a:lnTo>
                      <a:pt x="317" y="2"/>
                    </a:lnTo>
                    <a:lnTo>
                      <a:pt x="297" y="3"/>
                    </a:lnTo>
                    <a:lnTo>
                      <a:pt x="276" y="4"/>
                    </a:lnTo>
                    <a:lnTo>
                      <a:pt x="250" y="5"/>
                    </a:lnTo>
                    <a:lnTo>
                      <a:pt x="224" y="7"/>
                    </a:lnTo>
                    <a:lnTo>
                      <a:pt x="196" y="9"/>
                    </a:lnTo>
                    <a:lnTo>
                      <a:pt x="167" y="10"/>
                    </a:lnTo>
                    <a:lnTo>
                      <a:pt x="137" y="12"/>
                    </a:lnTo>
                    <a:lnTo>
                      <a:pt x="110" y="14"/>
                    </a:lnTo>
                    <a:lnTo>
                      <a:pt x="82" y="16"/>
                    </a:lnTo>
                    <a:lnTo>
                      <a:pt x="58" y="17"/>
                    </a:lnTo>
                    <a:lnTo>
                      <a:pt x="35" y="18"/>
                    </a:lnTo>
                    <a:lnTo>
                      <a:pt x="15" y="19"/>
                    </a:lnTo>
                    <a:lnTo>
                      <a:pt x="0" y="20"/>
                    </a:lnTo>
                    <a:lnTo>
                      <a:pt x="6" y="40"/>
                    </a:lnTo>
                    <a:lnTo>
                      <a:pt x="14" y="68"/>
                    </a:lnTo>
                    <a:lnTo>
                      <a:pt x="23" y="99"/>
                    </a:lnTo>
                    <a:lnTo>
                      <a:pt x="34" y="131"/>
                    </a:lnTo>
                    <a:lnTo>
                      <a:pt x="43" y="161"/>
                    </a:lnTo>
                    <a:lnTo>
                      <a:pt x="51" y="189"/>
                    </a:lnTo>
                    <a:lnTo>
                      <a:pt x="57" y="208"/>
                    </a:lnTo>
                    <a:lnTo>
                      <a:pt x="59" y="218"/>
                    </a:lnTo>
                    <a:lnTo>
                      <a:pt x="64" y="218"/>
                    </a:lnTo>
                    <a:lnTo>
                      <a:pt x="74" y="216"/>
                    </a:lnTo>
                    <a:lnTo>
                      <a:pt x="89" y="215"/>
                    </a:lnTo>
                    <a:lnTo>
                      <a:pt x="109" y="214"/>
                    </a:lnTo>
                    <a:lnTo>
                      <a:pt x="131" y="213"/>
                    </a:lnTo>
                    <a:lnTo>
                      <a:pt x="156" y="212"/>
                    </a:lnTo>
                    <a:lnTo>
                      <a:pt x="182" y="211"/>
                    </a:lnTo>
                    <a:lnTo>
                      <a:pt x="210" y="208"/>
                    </a:lnTo>
                    <a:lnTo>
                      <a:pt x="239" y="207"/>
                    </a:lnTo>
                    <a:lnTo>
                      <a:pt x="269" y="205"/>
                    </a:lnTo>
                    <a:lnTo>
                      <a:pt x="296" y="204"/>
                    </a:lnTo>
                    <a:lnTo>
                      <a:pt x="324" y="201"/>
                    </a:lnTo>
                    <a:lnTo>
                      <a:pt x="348" y="200"/>
                    </a:lnTo>
                    <a:lnTo>
                      <a:pt x="371" y="199"/>
                    </a:lnTo>
                    <a:lnTo>
                      <a:pt x="391" y="198"/>
                    </a:lnTo>
                    <a:lnTo>
                      <a:pt x="406" y="197"/>
                    </a:lnTo>
                    <a:close/>
                    <a:moveTo>
                      <a:pt x="78" y="19"/>
                    </a:moveTo>
                    <a:lnTo>
                      <a:pt x="79" y="18"/>
                    </a:lnTo>
                    <a:lnTo>
                      <a:pt x="80" y="17"/>
                    </a:lnTo>
                    <a:lnTo>
                      <a:pt x="82" y="16"/>
                    </a:lnTo>
                    <a:lnTo>
                      <a:pt x="83" y="16"/>
                    </a:lnTo>
                    <a:lnTo>
                      <a:pt x="293" y="3"/>
                    </a:lnTo>
                    <a:lnTo>
                      <a:pt x="296" y="3"/>
                    </a:lnTo>
                    <a:lnTo>
                      <a:pt x="299" y="4"/>
                    </a:lnTo>
                    <a:lnTo>
                      <a:pt x="300" y="7"/>
                    </a:lnTo>
                    <a:lnTo>
                      <a:pt x="301" y="9"/>
                    </a:lnTo>
                    <a:lnTo>
                      <a:pt x="352" y="177"/>
                    </a:lnTo>
                    <a:lnTo>
                      <a:pt x="352" y="178"/>
                    </a:lnTo>
                    <a:lnTo>
                      <a:pt x="352" y="181"/>
                    </a:lnTo>
                    <a:lnTo>
                      <a:pt x="352" y="182"/>
                    </a:lnTo>
                    <a:lnTo>
                      <a:pt x="350" y="184"/>
                    </a:lnTo>
                    <a:lnTo>
                      <a:pt x="349" y="185"/>
                    </a:lnTo>
                    <a:lnTo>
                      <a:pt x="348" y="186"/>
                    </a:lnTo>
                    <a:lnTo>
                      <a:pt x="346" y="188"/>
                    </a:lnTo>
                    <a:lnTo>
                      <a:pt x="345" y="188"/>
                    </a:lnTo>
                    <a:lnTo>
                      <a:pt x="135" y="199"/>
                    </a:lnTo>
                    <a:lnTo>
                      <a:pt x="133" y="199"/>
                    </a:lnTo>
                    <a:lnTo>
                      <a:pt x="131" y="198"/>
                    </a:lnTo>
                    <a:lnTo>
                      <a:pt x="128" y="196"/>
                    </a:lnTo>
                    <a:lnTo>
                      <a:pt x="127" y="193"/>
                    </a:lnTo>
                    <a:lnTo>
                      <a:pt x="76" y="26"/>
                    </a:lnTo>
                    <a:lnTo>
                      <a:pt x="76" y="24"/>
                    </a:lnTo>
                    <a:lnTo>
                      <a:pt x="76" y="23"/>
                    </a:lnTo>
                    <a:lnTo>
                      <a:pt x="76" y="20"/>
                    </a:lnTo>
                    <a:lnTo>
                      <a:pt x="78" y="19"/>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2" name="Freeform 130"/>
              <p:cNvSpPr>
                <a:spLocks noEditPoints="1"/>
              </p:cNvSpPr>
              <p:nvPr/>
            </p:nvSpPr>
            <p:spPr bwMode="auto">
              <a:xfrm>
                <a:off x="5227" y="1552"/>
                <a:ext cx="137" cy="98"/>
              </a:xfrm>
              <a:custGeom>
                <a:avLst/>
                <a:gdLst>
                  <a:gd name="T0" fmla="*/ 224 w 276"/>
                  <a:gd name="T1" fmla="*/ 4 h 196"/>
                  <a:gd name="T2" fmla="*/ 220 w 276"/>
                  <a:gd name="T3" fmla="*/ 0 h 196"/>
                  <a:gd name="T4" fmla="*/ 7 w 276"/>
                  <a:gd name="T5" fmla="*/ 13 h 196"/>
                  <a:gd name="T6" fmla="*/ 4 w 276"/>
                  <a:gd name="T7" fmla="*/ 14 h 196"/>
                  <a:gd name="T8" fmla="*/ 2 w 276"/>
                  <a:gd name="T9" fmla="*/ 16 h 196"/>
                  <a:gd name="T10" fmla="*/ 0 w 276"/>
                  <a:gd name="T11" fmla="*/ 20 h 196"/>
                  <a:gd name="T12" fmla="*/ 0 w 276"/>
                  <a:gd name="T13" fmla="*/ 23 h 196"/>
                  <a:gd name="T14" fmla="*/ 52 w 276"/>
                  <a:gd name="T15" fmla="*/ 193 h 196"/>
                  <a:gd name="T16" fmla="*/ 57 w 276"/>
                  <a:gd name="T17" fmla="*/ 196 h 196"/>
                  <a:gd name="T18" fmla="*/ 269 w 276"/>
                  <a:gd name="T19" fmla="*/ 185 h 196"/>
                  <a:gd name="T20" fmla="*/ 272 w 276"/>
                  <a:gd name="T21" fmla="*/ 183 h 196"/>
                  <a:gd name="T22" fmla="*/ 274 w 276"/>
                  <a:gd name="T23" fmla="*/ 181 h 196"/>
                  <a:gd name="T24" fmla="*/ 276 w 276"/>
                  <a:gd name="T25" fmla="*/ 178 h 196"/>
                  <a:gd name="T26" fmla="*/ 276 w 276"/>
                  <a:gd name="T27" fmla="*/ 174 h 196"/>
                  <a:gd name="T28" fmla="*/ 64 w 276"/>
                  <a:gd name="T29" fmla="*/ 180 h 196"/>
                  <a:gd name="T30" fmla="*/ 57 w 276"/>
                  <a:gd name="T31" fmla="*/ 155 h 196"/>
                  <a:gd name="T32" fmla="*/ 42 w 276"/>
                  <a:gd name="T33" fmla="*/ 106 h 196"/>
                  <a:gd name="T34" fmla="*/ 28 w 276"/>
                  <a:gd name="T35" fmla="*/ 58 h 196"/>
                  <a:gd name="T36" fmla="*/ 19 w 276"/>
                  <a:gd name="T37" fmla="*/ 28 h 196"/>
                  <a:gd name="T38" fmla="*/ 32 w 276"/>
                  <a:gd name="T39" fmla="*/ 27 h 196"/>
                  <a:gd name="T40" fmla="*/ 55 w 276"/>
                  <a:gd name="T41" fmla="*/ 26 h 196"/>
                  <a:gd name="T42" fmla="*/ 84 w 276"/>
                  <a:gd name="T43" fmla="*/ 24 h 196"/>
                  <a:gd name="T44" fmla="*/ 118 w 276"/>
                  <a:gd name="T45" fmla="*/ 22 h 196"/>
                  <a:gd name="T46" fmla="*/ 150 w 276"/>
                  <a:gd name="T47" fmla="*/ 20 h 196"/>
                  <a:gd name="T48" fmla="*/ 180 w 276"/>
                  <a:gd name="T49" fmla="*/ 19 h 196"/>
                  <a:gd name="T50" fmla="*/ 202 w 276"/>
                  <a:gd name="T51" fmla="*/ 17 h 196"/>
                  <a:gd name="T52" fmla="*/ 212 w 276"/>
                  <a:gd name="T53" fmla="*/ 16 h 196"/>
                  <a:gd name="T54" fmla="*/ 219 w 276"/>
                  <a:gd name="T55" fmla="*/ 43 h 196"/>
                  <a:gd name="T56" fmla="*/ 234 w 276"/>
                  <a:gd name="T57" fmla="*/ 90 h 196"/>
                  <a:gd name="T58" fmla="*/ 249 w 276"/>
                  <a:gd name="T59" fmla="*/ 140 h 196"/>
                  <a:gd name="T60" fmla="*/ 257 w 276"/>
                  <a:gd name="T61" fmla="*/ 168 h 196"/>
                  <a:gd name="T62" fmla="*/ 244 w 276"/>
                  <a:gd name="T63" fmla="*/ 170 h 196"/>
                  <a:gd name="T64" fmla="*/ 221 w 276"/>
                  <a:gd name="T65" fmla="*/ 171 h 196"/>
                  <a:gd name="T66" fmla="*/ 192 w 276"/>
                  <a:gd name="T67" fmla="*/ 173 h 196"/>
                  <a:gd name="T68" fmla="*/ 158 w 276"/>
                  <a:gd name="T69" fmla="*/ 174 h 196"/>
                  <a:gd name="T70" fmla="*/ 126 w 276"/>
                  <a:gd name="T71" fmla="*/ 177 h 196"/>
                  <a:gd name="T72" fmla="*/ 96 w 276"/>
                  <a:gd name="T73" fmla="*/ 179 h 196"/>
                  <a:gd name="T74" fmla="*/ 74 w 276"/>
                  <a:gd name="T75" fmla="*/ 180 h 196"/>
                  <a:gd name="T76" fmla="*/ 64 w 276"/>
                  <a:gd name="T77"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196">
                    <a:moveTo>
                      <a:pt x="225" y="6"/>
                    </a:move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close/>
                    <a:moveTo>
                      <a:pt x="64" y="180"/>
                    </a:moveTo>
                    <a:lnTo>
                      <a:pt x="61" y="171"/>
                    </a:lnTo>
                    <a:lnTo>
                      <a:pt x="57" y="155"/>
                    </a:lnTo>
                    <a:lnTo>
                      <a:pt x="50" y="132"/>
                    </a:lnTo>
                    <a:lnTo>
                      <a:pt x="42" y="106"/>
                    </a:lnTo>
                    <a:lnTo>
                      <a:pt x="35" y="81"/>
                    </a:lnTo>
                    <a:lnTo>
                      <a:pt x="28" y="58"/>
                    </a:lnTo>
                    <a:lnTo>
                      <a:pt x="22" y="39"/>
                    </a:lnTo>
                    <a:lnTo>
                      <a:pt x="19" y="28"/>
                    </a:lnTo>
                    <a:lnTo>
                      <a:pt x="23" y="28"/>
                    </a:lnTo>
                    <a:lnTo>
                      <a:pt x="32" y="27"/>
                    </a:lnTo>
                    <a:lnTo>
                      <a:pt x="42" y="27"/>
                    </a:lnTo>
                    <a:lnTo>
                      <a:pt x="55" y="26"/>
                    </a:lnTo>
                    <a:lnTo>
                      <a:pt x="69" y="24"/>
                    </a:lnTo>
                    <a:lnTo>
                      <a:pt x="84" y="24"/>
                    </a:lnTo>
                    <a:lnTo>
                      <a:pt x="101" y="23"/>
                    </a:lnTo>
                    <a:lnTo>
                      <a:pt x="118" y="22"/>
                    </a:lnTo>
                    <a:lnTo>
                      <a:pt x="134" y="21"/>
                    </a:lnTo>
                    <a:lnTo>
                      <a:pt x="150" y="20"/>
                    </a:lnTo>
                    <a:lnTo>
                      <a:pt x="166" y="20"/>
                    </a:lnTo>
                    <a:lnTo>
                      <a:pt x="180" y="19"/>
                    </a:lnTo>
                    <a:lnTo>
                      <a:pt x="192" y="17"/>
                    </a:lnTo>
                    <a:lnTo>
                      <a:pt x="202" y="17"/>
                    </a:lnTo>
                    <a:lnTo>
                      <a:pt x="209" y="16"/>
                    </a:lnTo>
                    <a:lnTo>
                      <a:pt x="212" y="16"/>
                    </a:lnTo>
                    <a:lnTo>
                      <a:pt x="215" y="26"/>
                    </a:lnTo>
                    <a:lnTo>
                      <a:pt x="219" y="43"/>
                    </a:lnTo>
                    <a:lnTo>
                      <a:pt x="226" y="65"/>
                    </a:lnTo>
                    <a:lnTo>
                      <a:pt x="234" y="90"/>
                    </a:lnTo>
                    <a:lnTo>
                      <a:pt x="241" y="117"/>
                    </a:lnTo>
                    <a:lnTo>
                      <a:pt x="249" y="140"/>
                    </a:lnTo>
                    <a:lnTo>
                      <a:pt x="254" y="158"/>
                    </a:lnTo>
                    <a:lnTo>
                      <a:pt x="257" y="168"/>
                    </a:lnTo>
                    <a:lnTo>
                      <a:pt x="253" y="168"/>
                    </a:lnTo>
                    <a:lnTo>
                      <a:pt x="244" y="170"/>
                    </a:lnTo>
                    <a:lnTo>
                      <a:pt x="234" y="170"/>
                    </a:lnTo>
                    <a:lnTo>
                      <a:pt x="221" y="171"/>
                    </a:lnTo>
                    <a:lnTo>
                      <a:pt x="206" y="172"/>
                    </a:lnTo>
                    <a:lnTo>
                      <a:pt x="192" y="173"/>
                    </a:lnTo>
                    <a:lnTo>
                      <a:pt x="175" y="173"/>
                    </a:lnTo>
                    <a:lnTo>
                      <a:pt x="158" y="174"/>
                    </a:lnTo>
                    <a:lnTo>
                      <a:pt x="142" y="175"/>
                    </a:lnTo>
                    <a:lnTo>
                      <a:pt x="126" y="177"/>
                    </a:lnTo>
                    <a:lnTo>
                      <a:pt x="110" y="178"/>
                    </a:lnTo>
                    <a:lnTo>
                      <a:pt x="96" y="179"/>
                    </a:lnTo>
                    <a:lnTo>
                      <a:pt x="84" y="179"/>
                    </a:lnTo>
                    <a:lnTo>
                      <a:pt x="74" y="180"/>
                    </a:lnTo>
                    <a:lnTo>
                      <a:pt x="67" y="180"/>
                    </a:lnTo>
                    <a:lnTo>
                      <a:pt x="64" y="18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3" name="Freeform 131"/>
              <p:cNvSpPr>
                <a:spLocks/>
              </p:cNvSpPr>
              <p:nvPr/>
            </p:nvSpPr>
            <p:spPr bwMode="auto">
              <a:xfrm>
                <a:off x="5236" y="1566"/>
                <a:ext cx="119" cy="76"/>
              </a:xfrm>
              <a:custGeom>
                <a:avLst/>
                <a:gdLst>
                  <a:gd name="T0" fmla="*/ 55 w 238"/>
                  <a:gd name="T1" fmla="*/ 138 h 152"/>
                  <a:gd name="T2" fmla="*/ 53 w 238"/>
                  <a:gd name="T3" fmla="*/ 131 h 152"/>
                  <a:gd name="T4" fmla="*/ 49 w 238"/>
                  <a:gd name="T5" fmla="*/ 117 h 152"/>
                  <a:gd name="T6" fmla="*/ 44 w 238"/>
                  <a:gd name="T7" fmla="*/ 100 h 152"/>
                  <a:gd name="T8" fmla="*/ 38 w 238"/>
                  <a:gd name="T9" fmla="*/ 79 h 152"/>
                  <a:gd name="T10" fmla="*/ 31 w 238"/>
                  <a:gd name="T11" fmla="*/ 57 h 152"/>
                  <a:gd name="T12" fmla="*/ 25 w 238"/>
                  <a:gd name="T13" fmla="*/ 36 h 152"/>
                  <a:gd name="T14" fmla="*/ 18 w 238"/>
                  <a:gd name="T15" fmla="*/ 16 h 152"/>
                  <a:gd name="T16" fmla="*/ 14 w 238"/>
                  <a:gd name="T17" fmla="*/ 0 h 152"/>
                  <a:gd name="T18" fmla="*/ 9 w 238"/>
                  <a:gd name="T19" fmla="*/ 0 h 152"/>
                  <a:gd name="T20" fmla="*/ 6 w 238"/>
                  <a:gd name="T21" fmla="*/ 0 h 152"/>
                  <a:gd name="T22" fmla="*/ 2 w 238"/>
                  <a:gd name="T23" fmla="*/ 0 h 152"/>
                  <a:gd name="T24" fmla="*/ 0 w 238"/>
                  <a:gd name="T25" fmla="*/ 0 h 152"/>
                  <a:gd name="T26" fmla="*/ 3 w 238"/>
                  <a:gd name="T27" fmla="*/ 11 h 152"/>
                  <a:gd name="T28" fmla="*/ 9 w 238"/>
                  <a:gd name="T29" fmla="*/ 30 h 152"/>
                  <a:gd name="T30" fmla="*/ 16 w 238"/>
                  <a:gd name="T31" fmla="*/ 53 h 152"/>
                  <a:gd name="T32" fmla="*/ 23 w 238"/>
                  <a:gd name="T33" fmla="*/ 78 h 152"/>
                  <a:gd name="T34" fmla="*/ 31 w 238"/>
                  <a:gd name="T35" fmla="*/ 104 h 152"/>
                  <a:gd name="T36" fmla="*/ 38 w 238"/>
                  <a:gd name="T37" fmla="*/ 127 h 152"/>
                  <a:gd name="T38" fmla="*/ 42 w 238"/>
                  <a:gd name="T39" fmla="*/ 143 h 152"/>
                  <a:gd name="T40" fmla="*/ 45 w 238"/>
                  <a:gd name="T41" fmla="*/ 152 h 152"/>
                  <a:gd name="T42" fmla="*/ 48 w 238"/>
                  <a:gd name="T43" fmla="*/ 152 h 152"/>
                  <a:gd name="T44" fmla="*/ 55 w 238"/>
                  <a:gd name="T45" fmla="*/ 152 h 152"/>
                  <a:gd name="T46" fmla="*/ 65 w 238"/>
                  <a:gd name="T47" fmla="*/ 151 h 152"/>
                  <a:gd name="T48" fmla="*/ 77 w 238"/>
                  <a:gd name="T49" fmla="*/ 151 h 152"/>
                  <a:gd name="T50" fmla="*/ 91 w 238"/>
                  <a:gd name="T51" fmla="*/ 150 h 152"/>
                  <a:gd name="T52" fmla="*/ 107 w 238"/>
                  <a:gd name="T53" fmla="*/ 149 h 152"/>
                  <a:gd name="T54" fmla="*/ 123 w 238"/>
                  <a:gd name="T55" fmla="*/ 147 h 152"/>
                  <a:gd name="T56" fmla="*/ 139 w 238"/>
                  <a:gd name="T57" fmla="*/ 146 h 152"/>
                  <a:gd name="T58" fmla="*/ 156 w 238"/>
                  <a:gd name="T59" fmla="*/ 145 h 152"/>
                  <a:gd name="T60" fmla="*/ 173 w 238"/>
                  <a:gd name="T61" fmla="*/ 145 h 152"/>
                  <a:gd name="T62" fmla="*/ 187 w 238"/>
                  <a:gd name="T63" fmla="*/ 144 h 152"/>
                  <a:gd name="T64" fmla="*/ 202 w 238"/>
                  <a:gd name="T65" fmla="*/ 143 h 152"/>
                  <a:gd name="T66" fmla="*/ 215 w 238"/>
                  <a:gd name="T67" fmla="*/ 142 h 152"/>
                  <a:gd name="T68" fmla="*/ 225 w 238"/>
                  <a:gd name="T69" fmla="*/ 142 h 152"/>
                  <a:gd name="T70" fmla="*/ 234 w 238"/>
                  <a:gd name="T71" fmla="*/ 140 h 152"/>
                  <a:gd name="T72" fmla="*/ 238 w 238"/>
                  <a:gd name="T73" fmla="*/ 140 h 152"/>
                  <a:gd name="T74" fmla="*/ 238 w 238"/>
                  <a:gd name="T75" fmla="*/ 138 h 152"/>
                  <a:gd name="T76" fmla="*/ 237 w 238"/>
                  <a:gd name="T77" fmla="*/ 136 h 152"/>
                  <a:gd name="T78" fmla="*/ 236 w 238"/>
                  <a:gd name="T79" fmla="*/ 132 h 152"/>
                  <a:gd name="T80" fmla="*/ 235 w 238"/>
                  <a:gd name="T81" fmla="*/ 128 h 152"/>
                  <a:gd name="T82" fmla="*/ 214 w 238"/>
                  <a:gd name="T83" fmla="*/ 129 h 152"/>
                  <a:gd name="T84" fmla="*/ 189 w 238"/>
                  <a:gd name="T85" fmla="*/ 130 h 152"/>
                  <a:gd name="T86" fmla="*/ 161 w 238"/>
                  <a:gd name="T87" fmla="*/ 131 h 152"/>
                  <a:gd name="T88" fmla="*/ 132 w 238"/>
                  <a:gd name="T89" fmla="*/ 134 h 152"/>
                  <a:gd name="T90" fmla="*/ 105 w 238"/>
                  <a:gd name="T91" fmla="*/ 135 h 152"/>
                  <a:gd name="T92" fmla="*/ 82 w 238"/>
                  <a:gd name="T93" fmla="*/ 136 h 152"/>
                  <a:gd name="T94" fmla="*/ 64 w 238"/>
                  <a:gd name="T95" fmla="*/ 137 h 152"/>
                  <a:gd name="T96" fmla="*/ 55 w 238"/>
                  <a:gd name="T97"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 h="152">
                    <a:moveTo>
                      <a:pt x="55" y="138"/>
                    </a:moveTo>
                    <a:lnTo>
                      <a:pt x="53" y="131"/>
                    </a:lnTo>
                    <a:lnTo>
                      <a:pt x="49" y="117"/>
                    </a:lnTo>
                    <a:lnTo>
                      <a:pt x="44" y="100"/>
                    </a:lnTo>
                    <a:lnTo>
                      <a:pt x="38" y="79"/>
                    </a:lnTo>
                    <a:lnTo>
                      <a:pt x="31" y="57"/>
                    </a:lnTo>
                    <a:lnTo>
                      <a:pt x="25" y="36"/>
                    </a:lnTo>
                    <a:lnTo>
                      <a:pt x="18" y="16"/>
                    </a:lnTo>
                    <a:lnTo>
                      <a:pt x="14" y="0"/>
                    </a:lnTo>
                    <a:lnTo>
                      <a:pt x="9" y="0"/>
                    </a:lnTo>
                    <a:lnTo>
                      <a:pt x="6" y="0"/>
                    </a:lnTo>
                    <a:lnTo>
                      <a:pt x="2" y="0"/>
                    </a:lnTo>
                    <a:lnTo>
                      <a:pt x="0" y="0"/>
                    </a:lnTo>
                    <a:lnTo>
                      <a:pt x="3" y="11"/>
                    </a:lnTo>
                    <a:lnTo>
                      <a:pt x="9" y="30"/>
                    </a:lnTo>
                    <a:lnTo>
                      <a:pt x="16" y="53"/>
                    </a:lnTo>
                    <a:lnTo>
                      <a:pt x="23" y="78"/>
                    </a:lnTo>
                    <a:lnTo>
                      <a:pt x="31" y="104"/>
                    </a:lnTo>
                    <a:lnTo>
                      <a:pt x="38" y="127"/>
                    </a:lnTo>
                    <a:lnTo>
                      <a:pt x="42" y="143"/>
                    </a:lnTo>
                    <a:lnTo>
                      <a:pt x="45" y="152"/>
                    </a:lnTo>
                    <a:lnTo>
                      <a:pt x="48" y="152"/>
                    </a:lnTo>
                    <a:lnTo>
                      <a:pt x="55" y="152"/>
                    </a:lnTo>
                    <a:lnTo>
                      <a:pt x="65" y="151"/>
                    </a:lnTo>
                    <a:lnTo>
                      <a:pt x="77" y="151"/>
                    </a:lnTo>
                    <a:lnTo>
                      <a:pt x="91" y="150"/>
                    </a:lnTo>
                    <a:lnTo>
                      <a:pt x="107" y="149"/>
                    </a:lnTo>
                    <a:lnTo>
                      <a:pt x="123" y="147"/>
                    </a:lnTo>
                    <a:lnTo>
                      <a:pt x="139" y="146"/>
                    </a:lnTo>
                    <a:lnTo>
                      <a:pt x="156" y="145"/>
                    </a:lnTo>
                    <a:lnTo>
                      <a:pt x="173" y="145"/>
                    </a:lnTo>
                    <a:lnTo>
                      <a:pt x="187" y="144"/>
                    </a:lnTo>
                    <a:lnTo>
                      <a:pt x="202" y="143"/>
                    </a:lnTo>
                    <a:lnTo>
                      <a:pt x="215" y="142"/>
                    </a:lnTo>
                    <a:lnTo>
                      <a:pt x="225" y="142"/>
                    </a:lnTo>
                    <a:lnTo>
                      <a:pt x="234" y="140"/>
                    </a:lnTo>
                    <a:lnTo>
                      <a:pt x="238" y="140"/>
                    </a:lnTo>
                    <a:lnTo>
                      <a:pt x="238" y="138"/>
                    </a:lnTo>
                    <a:lnTo>
                      <a:pt x="237" y="136"/>
                    </a:lnTo>
                    <a:lnTo>
                      <a:pt x="236" y="132"/>
                    </a:lnTo>
                    <a:lnTo>
                      <a:pt x="235" y="128"/>
                    </a:lnTo>
                    <a:lnTo>
                      <a:pt x="214" y="129"/>
                    </a:lnTo>
                    <a:lnTo>
                      <a:pt x="189" y="130"/>
                    </a:lnTo>
                    <a:lnTo>
                      <a:pt x="161" y="131"/>
                    </a:lnTo>
                    <a:lnTo>
                      <a:pt x="132" y="134"/>
                    </a:lnTo>
                    <a:lnTo>
                      <a:pt x="105" y="135"/>
                    </a:lnTo>
                    <a:lnTo>
                      <a:pt x="82" y="136"/>
                    </a:lnTo>
                    <a:lnTo>
                      <a:pt x="64" y="137"/>
                    </a:lnTo>
                    <a:lnTo>
                      <a:pt x="55"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4" name="Freeform 132"/>
              <p:cNvSpPr>
                <a:spLocks/>
              </p:cNvSpPr>
              <p:nvPr/>
            </p:nvSpPr>
            <p:spPr bwMode="auto">
              <a:xfrm>
                <a:off x="5243" y="1560"/>
                <a:ext cx="110" cy="75"/>
              </a:xfrm>
              <a:custGeom>
                <a:avLst/>
                <a:gdLst>
                  <a:gd name="T0" fmla="*/ 221 w 221"/>
                  <a:gd name="T1" fmla="*/ 140 h 150"/>
                  <a:gd name="T2" fmla="*/ 216 w 221"/>
                  <a:gd name="T3" fmla="*/ 124 h 150"/>
                  <a:gd name="T4" fmla="*/ 209 w 221"/>
                  <a:gd name="T5" fmla="*/ 104 h 150"/>
                  <a:gd name="T6" fmla="*/ 203 w 221"/>
                  <a:gd name="T7" fmla="*/ 82 h 150"/>
                  <a:gd name="T8" fmla="*/ 196 w 221"/>
                  <a:gd name="T9" fmla="*/ 59 h 150"/>
                  <a:gd name="T10" fmla="*/ 191 w 221"/>
                  <a:gd name="T11" fmla="*/ 38 h 150"/>
                  <a:gd name="T12" fmla="*/ 185 w 221"/>
                  <a:gd name="T13" fmla="*/ 21 h 150"/>
                  <a:gd name="T14" fmla="*/ 182 w 221"/>
                  <a:gd name="T15" fmla="*/ 7 h 150"/>
                  <a:gd name="T16" fmla="*/ 179 w 221"/>
                  <a:gd name="T17" fmla="*/ 0 h 150"/>
                  <a:gd name="T18" fmla="*/ 170 w 221"/>
                  <a:gd name="T19" fmla="*/ 1 h 150"/>
                  <a:gd name="T20" fmla="*/ 153 w 221"/>
                  <a:gd name="T21" fmla="*/ 3 h 150"/>
                  <a:gd name="T22" fmla="*/ 130 w 221"/>
                  <a:gd name="T23" fmla="*/ 4 h 150"/>
                  <a:gd name="T24" fmla="*/ 102 w 221"/>
                  <a:gd name="T25" fmla="*/ 5 h 150"/>
                  <a:gd name="T26" fmla="*/ 73 w 221"/>
                  <a:gd name="T27" fmla="*/ 7 h 150"/>
                  <a:gd name="T28" fmla="*/ 46 w 221"/>
                  <a:gd name="T29" fmla="*/ 8 h 150"/>
                  <a:gd name="T30" fmla="*/ 20 w 221"/>
                  <a:gd name="T31" fmla="*/ 11 h 150"/>
                  <a:gd name="T32" fmla="*/ 0 w 221"/>
                  <a:gd name="T33" fmla="*/ 12 h 150"/>
                  <a:gd name="T34" fmla="*/ 4 w 221"/>
                  <a:gd name="T35" fmla="*/ 28 h 150"/>
                  <a:gd name="T36" fmla="*/ 11 w 221"/>
                  <a:gd name="T37" fmla="*/ 48 h 150"/>
                  <a:gd name="T38" fmla="*/ 17 w 221"/>
                  <a:gd name="T39" fmla="*/ 69 h 150"/>
                  <a:gd name="T40" fmla="*/ 24 w 221"/>
                  <a:gd name="T41" fmla="*/ 91 h 150"/>
                  <a:gd name="T42" fmla="*/ 30 w 221"/>
                  <a:gd name="T43" fmla="*/ 112 h 150"/>
                  <a:gd name="T44" fmla="*/ 35 w 221"/>
                  <a:gd name="T45" fmla="*/ 129 h 150"/>
                  <a:gd name="T46" fmla="*/ 39 w 221"/>
                  <a:gd name="T47" fmla="*/ 143 h 150"/>
                  <a:gd name="T48" fmla="*/ 41 w 221"/>
                  <a:gd name="T49" fmla="*/ 150 h 150"/>
                  <a:gd name="T50" fmla="*/ 50 w 221"/>
                  <a:gd name="T51" fmla="*/ 149 h 150"/>
                  <a:gd name="T52" fmla="*/ 68 w 221"/>
                  <a:gd name="T53" fmla="*/ 148 h 150"/>
                  <a:gd name="T54" fmla="*/ 91 w 221"/>
                  <a:gd name="T55" fmla="*/ 147 h 150"/>
                  <a:gd name="T56" fmla="*/ 118 w 221"/>
                  <a:gd name="T57" fmla="*/ 146 h 150"/>
                  <a:gd name="T58" fmla="*/ 147 w 221"/>
                  <a:gd name="T59" fmla="*/ 143 h 150"/>
                  <a:gd name="T60" fmla="*/ 175 w 221"/>
                  <a:gd name="T61" fmla="*/ 142 h 150"/>
                  <a:gd name="T62" fmla="*/ 200 w 221"/>
                  <a:gd name="T63" fmla="*/ 141 h 150"/>
                  <a:gd name="T64" fmla="*/ 221 w 221"/>
                  <a:gd name="T65" fmla="*/ 14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150">
                    <a:moveTo>
                      <a:pt x="221" y="140"/>
                    </a:moveTo>
                    <a:lnTo>
                      <a:pt x="216" y="124"/>
                    </a:lnTo>
                    <a:lnTo>
                      <a:pt x="209" y="104"/>
                    </a:lnTo>
                    <a:lnTo>
                      <a:pt x="203" y="82"/>
                    </a:lnTo>
                    <a:lnTo>
                      <a:pt x="196" y="59"/>
                    </a:lnTo>
                    <a:lnTo>
                      <a:pt x="191" y="38"/>
                    </a:lnTo>
                    <a:lnTo>
                      <a:pt x="185" y="21"/>
                    </a:lnTo>
                    <a:lnTo>
                      <a:pt x="182" y="7"/>
                    </a:lnTo>
                    <a:lnTo>
                      <a:pt x="179" y="0"/>
                    </a:lnTo>
                    <a:lnTo>
                      <a:pt x="170" y="1"/>
                    </a:lnTo>
                    <a:lnTo>
                      <a:pt x="153" y="3"/>
                    </a:lnTo>
                    <a:lnTo>
                      <a:pt x="130" y="4"/>
                    </a:lnTo>
                    <a:lnTo>
                      <a:pt x="102" y="5"/>
                    </a:lnTo>
                    <a:lnTo>
                      <a:pt x="73" y="7"/>
                    </a:lnTo>
                    <a:lnTo>
                      <a:pt x="46" y="8"/>
                    </a:lnTo>
                    <a:lnTo>
                      <a:pt x="20" y="11"/>
                    </a:lnTo>
                    <a:lnTo>
                      <a:pt x="0" y="12"/>
                    </a:lnTo>
                    <a:lnTo>
                      <a:pt x="4" y="28"/>
                    </a:lnTo>
                    <a:lnTo>
                      <a:pt x="11" y="48"/>
                    </a:lnTo>
                    <a:lnTo>
                      <a:pt x="17" y="69"/>
                    </a:lnTo>
                    <a:lnTo>
                      <a:pt x="24" y="91"/>
                    </a:lnTo>
                    <a:lnTo>
                      <a:pt x="30" y="112"/>
                    </a:lnTo>
                    <a:lnTo>
                      <a:pt x="35" y="129"/>
                    </a:lnTo>
                    <a:lnTo>
                      <a:pt x="39" y="143"/>
                    </a:lnTo>
                    <a:lnTo>
                      <a:pt x="41" y="150"/>
                    </a:lnTo>
                    <a:lnTo>
                      <a:pt x="50" y="149"/>
                    </a:lnTo>
                    <a:lnTo>
                      <a:pt x="68" y="148"/>
                    </a:lnTo>
                    <a:lnTo>
                      <a:pt x="91" y="147"/>
                    </a:lnTo>
                    <a:lnTo>
                      <a:pt x="118" y="146"/>
                    </a:lnTo>
                    <a:lnTo>
                      <a:pt x="147" y="143"/>
                    </a:lnTo>
                    <a:lnTo>
                      <a:pt x="175" y="142"/>
                    </a:lnTo>
                    <a:lnTo>
                      <a:pt x="200" y="141"/>
                    </a:lnTo>
                    <a:lnTo>
                      <a:pt x="221" y="14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5" name="Freeform 133"/>
              <p:cNvSpPr>
                <a:spLocks noEditPoints="1"/>
              </p:cNvSpPr>
              <p:nvPr/>
            </p:nvSpPr>
            <p:spPr bwMode="auto">
              <a:xfrm>
                <a:off x="5178" y="1537"/>
                <a:ext cx="231" cy="130"/>
              </a:xfrm>
              <a:custGeom>
                <a:avLst/>
                <a:gdLst>
                  <a:gd name="T0" fmla="*/ 393 w 461"/>
                  <a:gd name="T1" fmla="*/ 3 h 262"/>
                  <a:gd name="T2" fmla="*/ 389 w 461"/>
                  <a:gd name="T3" fmla="*/ 0 h 262"/>
                  <a:gd name="T4" fmla="*/ 8 w 461"/>
                  <a:gd name="T5" fmla="*/ 23 h 262"/>
                  <a:gd name="T6" fmla="*/ 4 w 461"/>
                  <a:gd name="T7" fmla="*/ 24 h 262"/>
                  <a:gd name="T8" fmla="*/ 2 w 461"/>
                  <a:gd name="T9" fmla="*/ 27 h 262"/>
                  <a:gd name="T10" fmla="*/ 0 w 461"/>
                  <a:gd name="T11" fmla="*/ 30 h 262"/>
                  <a:gd name="T12" fmla="*/ 1 w 461"/>
                  <a:gd name="T13" fmla="*/ 33 h 262"/>
                  <a:gd name="T14" fmla="*/ 69 w 461"/>
                  <a:gd name="T15" fmla="*/ 258 h 262"/>
                  <a:gd name="T16" fmla="*/ 73 w 461"/>
                  <a:gd name="T17" fmla="*/ 262 h 262"/>
                  <a:gd name="T18" fmla="*/ 454 w 461"/>
                  <a:gd name="T19" fmla="*/ 240 h 262"/>
                  <a:gd name="T20" fmla="*/ 458 w 461"/>
                  <a:gd name="T21" fmla="*/ 237 h 262"/>
                  <a:gd name="T22" fmla="*/ 460 w 461"/>
                  <a:gd name="T23" fmla="*/ 236 h 262"/>
                  <a:gd name="T24" fmla="*/ 461 w 461"/>
                  <a:gd name="T25" fmla="*/ 233 h 262"/>
                  <a:gd name="T26" fmla="*/ 461 w 461"/>
                  <a:gd name="T27" fmla="*/ 229 h 262"/>
                  <a:gd name="T28" fmla="*/ 80 w 461"/>
                  <a:gd name="T29" fmla="*/ 246 h 262"/>
                  <a:gd name="T30" fmla="*/ 70 w 461"/>
                  <a:gd name="T31" fmla="*/ 211 h 262"/>
                  <a:gd name="T32" fmla="*/ 50 w 461"/>
                  <a:gd name="T33" fmla="*/ 144 h 262"/>
                  <a:gd name="T34" fmla="*/ 31 w 461"/>
                  <a:gd name="T35" fmla="*/ 76 h 262"/>
                  <a:gd name="T36" fmla="*/ 19 w 461"/>
                  <a:gd name="T37" fmla="*/ 38 h 262"/>
                  <a:gd name="T38" fmla="*/ 40 w 461"/>
                  <a:gd name="T39" fmla="*/ 37 h 262"/>
                  <a:gd name="T40" fmla="*/ 81 w 461"/>
                  <a:gd name="T41" fmla="*/ 35 h 262"/>
                  <a:gd name="T42" fmla="*/ 139 w 461"/>
                  <a:gd name="T43" fmla="*/ 31 h 262"/>
                  <a:gd name="T44" fmla="*/ 202 w 461"/>
                  <a:gd name="T45" fmla="*/ 27 h 262"/>
                  <a:gd name="T46" fmla="*/ 265 w 461"/>
                  <a:gd name="T47" fmla="*/ 23 h 262"/>
                  <a:gd name="T48" fmla="*/ 322 w 461"/>
                  <a:gd name="T49" fmla="*/ 20 h 262"/>
                  <a:gd name="T50" fmla="*/ 362 w 461"/>
                  <a:gd name="T51" fmla="*/ 17 h 262"/>
                  <a:gd name="T52" fmla="*/ 381 w 461"/>
                  <a:gd name="T53" fmla="*/ 16 h 262"/>
                  <a:gd name="T54" fmla="*/ 391 w 461"/>
                  <a:gd name="T55" fmla="*/ 51 h 262"/>
                  <a:gd name="T56" fmla="*/ 411 w 461"/>
                  <a:gd name="T57" fmla="*/ 118 h 262"/>
                  <a:gd name="T58" fmla="*/ 431 w 461"/>
                  <a:gd name="T59" fmla="*/ 186 h 262"/>
                  <a:gd name="T60" fmla="*/ 443 w 461"/>
                  <a:gd name="T61" fmla="*/ 224 h 262"/>
                  <a:gd name="T62" fmla="*/ 422 w 461"/>
                  <a:gd name="T63" fmla="*/ 225 h 262"/>
                  <a:gd name="T64" fmla="*/ 381 w 461"/>
                  <a:gd name="T65" fmla="*/ 227 h 262"/>
                  <a:gd name="T66" fmla="*/ 323 w 461"/>
                  <a:gd name="T67" fmla="*/ 231 h 262"/>
                  <a:gd name="T68" fmla="*/ 260 w 461"/>
                  <a:gd name="T69" fmla="*/ 234 h 262"/>
                  <a:gd name="T70" fmla="*/ 195 w 461"/>
                  <a:gd name="T71" fmla="*/ 239 h 262"/>
                  <a:gd name="T72" fmla="*/ 140 w 461"/>
                  <a:gd name="T73" fmla="*/ 242 h 262"/>
                  <a:gd name="T74" fmla="*/ 99 w 461"/>
                  <a:gd name="T75" fmla="*/ 244 h 262"/>
                  <a:gd name="T76" fmla="*/ 80 w 461"/>
                  <a:gd name="T77" fmla="*/ 2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262">
                    <a:moveTo>
                      <a:pt x="394" y="6"/>
                    </a:moveTo>
                    <a:lnTo>
                      <a:pt x="393" y="3"/>
                    </a:lnTo>
                    <a:lnTo>
                      <a:pt x="391" y="1"/>
                    </a:lnTo>
                    <a:lnTo>
                      <a:pt x="389" y="0"/>
                    </a:lnTo>
                    <a:lnTo>
                      <a:pt x="386" y="0"/>
                    </a:lnTo>
                    <a:lnTo>
                      <a:pt x="8" y="23"/>
                    </a:lnTo>
                    <a:lnTo>
                      <a:pt x="6" y="23"/>
                    </a:lnTo>
                    <a:lnTo>
                      <a:pt x="4" y="24"/>
                    </a:lnTo>
                    <a:lnTo>
                      <a:pt x="3" y="25"/>
                    </a:lnTo>
                    <a:lnTo>
                      <a:pt x="2" y="27"/>
                    </a:lnTo>
                    <a:lnTo>
                      <a:pt x="1" y="28"/>
                    </a:lnTo>
                    <a:lnTo>
                      <a:pt x="0" y="30"/>
                    </a:lnTo>
                    <a:lnTo>
                      <a:pt x="0" y="31"/>
                    </a:lnTo>
                    <a:lnTo>
                      <a:pt x="1" y="33"/>
                    </a:lnTo>
                    <a:lnTo>
                      <a:pt x="67" y="256"/>
                    </a:lnTo>
                    <a:lnTo>
                      <a:pt x="69" y="258"/>
                    </a:lnTo>
                    <a:lnTo>
                      <a:pt x="71" y="261"/>
                    </a:lnTo>
                    <a:lnTo>
                      <a:pt x="73" y="262"/>
                    </a:lnTo>
                    <a:lnTo>
                      <a:pt x="76" y="262"/>
                    </a:lnTo>
                    <a:lnTo>
                      <a:pt x="454" y="240"/>
                    </a:lnTo>
                    <a:lnTo>
                      <a:pt x="455" y="239"/>
                    </a:lnTo>
                    <a:lnTo>
                      <a:pt x="458" y="237"/>
                    </a:lnTo>
                    <a:lnTo>
                      <a:pt x="459" y="237"/>
                    </a:lnTo>
                    <a:lnTo>
                      <a:pt x="460" y="236"/>
                    </a:lnTo>
                    <a:lnTo>
                      <a:pt x="461" y="234"/>
                    </a:lnTo>
                    <a:lnTo>
                      <a:pt x="461" y="233"/>
                    </a:lnTo>
                    <a:lnTo>
                      <a:pt x="461" y="231"/>
                    </a:lnTo>
                    <a:lnTo>
                      <a:pt x="461" y="229"/>
                    </a:lnTo>
                    <a:lnTo>
                      <a:pt x="394" y="6"/>
                    </a:lnTo>
                    <a:close/>
                    <a:moveTo>
                      <a:pt x="80" y="246"/>
                    </a:moveTo>
                    <a:lnTo>
                      <a:pt x="77" y="234"/>
                    </a:lnTo>
                    <a:lnTo>
                      <a:pt x="70" y="211"/>
                    </a:lnTo>
                    <a:lnTo>
                      <a:pt x="61" y="180"/>
                    </a:lnTo>
                    <a:lnTo>
                      <a:pt x="50" y="144"/>
                    </a:lnTo>
                    <a:lnTo>
                      <a:pt x="40" y="108"/>
                    </a:lnTo>
                    <a:lnTo>
                      <a:pt x="31" y="76"/>
                    </a:lnTo>
                    <a:lnTo>
                      <a:pt x="23" y="52"/>
                    </a:lnTo>
                    <a:lnTo>
                      <a:pt x="19" y="38"/>
                    </a:lnTo>
                    <a:lnTo>
                      <a:pt x="26" y="38"/>
                    </a:lnTo>
                    <a:lnTo>
                      <a:pt x="40" y="37"/>
                    </a:lnTo>
                    <a:lnTo>
                      <a:pt x="58" y="36"/>
                    </a:lnTo>
                    <a:lnTo>
                      <a:pt x="81" y="35"/>
                    </a:lnTo>
                    <a:lnTo>
                      <a:pt x="109" y="32"/>
                    </a:lnTo>
                    <a:lnTo>
                      <a:pt x="139" y="31"/>
                    </a:lnTo>
                    <a:lnTo>
                      <a:pt x="170" y="29"/>
                    </a:lnTo>
                    <a:lnTo>
                      <a:pt x="202" y="27"/>
                    </a:lnTo>
                    <a:lnTo>
                      <a:pt x="234" y="25"/>
                    </a:lnTo>
                    <a:lnTo>
                      <a:pt x="265" y="23"/>
                    </a:lnTo>
                    <a:lnTo>
                      <a:pt x="295" y="22"/>
                    </a:lnTo>
                    <a:lnTo>
                      <a:pt x="322" y="20"/>
                    </a:lnTo>
                    <a:lnTo>
                      <a:pt x="345" y="18"/>
                    </a:lnTo>
                    <a:lnTo>
                      <a:pt x="362" y="17"/>
                    </a:lnTo>
                    <a:lnTo>
                      <a:pt x="375" y="16"/>
                    </a:lnTo>
                    <a:lnTo>
                      <a:pt x="381" y="16"/>
                    </a:lnTo>
                    <a:lnTo>
                      <a:pt x="384" y="28"/>
                    </a:lnTo>
                    <a:lnTo>
                      <a:pt x="391" y="51"/>
                    </a:lnTo>
                    <a:lnTo>
                      <a:pt x="400" y="82"/>
                    </a:lnTo>
                    <a:lnTo>
                      <a:pt x="411" y="118"/>
                    </a:lnTo>
                    <a:lnTo>
                      <a:pt x="422" y="153"/>
                    </a:lnTo>
                    <a:lnTo>
                      <a:pt x="431" y="186"/>
                    </a:lnTo>
                    <a:lnTo>
                      <a:pt x="438" y="210"/>
                    </a:lnTo>
                    <a:lnTo>
                      <a:pt x="443" y="224"/>
                    </a:lnTo>
                    <a:lnTo>
                      <a:pt x="436" y="224"/>
                    </a:lnTo>
                    <a:lnTo>
                      <a:pt x="422" y="225"/>
                    </a:lnTo>
                    <a:lnTo>
                      <a:pt x="404" y="226"/>
                    </a:lnTo>
                    <a:lnTo>
                      <a:pt x="381" y="227"/>
                    </a:lnTo>
                    <a:lnTo>
                      <a:pt x="353" y="229"/>
                    </a:lnTo>
                    <a:lnTo>
                      <a:pt x="323" y="231"/>
                    </a:lnTo>
                    <a:lnTo>
                      <a:pt x="292" y="233"/>
                    </a:lnTo>
                    <a:lnTo>
                      <a:pt x="260" y="234"/>
                    </a:lnTo>
                    <a:lnTo>
                      <a:pt x="227" y="236"/>
                    </a:lnTo>
                    <a:lnTo>
                      <a:pt x="195" y="239"/>
                    </a:lnTo>
                    <a:lnTo>
                      <a:pt x="166" y="240"/>
                    </a:lnTo>
                    <a:lnTo>
                      <a:pt x="140" y="242"/>
                    </a:lnTo>
                    <a:lnTo>
                      <a:pt x="117" y="243"/>
                    </a:lnTo>
                    <a:lnTo>
                      <a:pt x="99" y="244"/>
                    </a:lnTo>
                    <a:lnTo>
                      <a:pt x="86" y="246"/>
                    </a:lnTo>
                    <a:lnTo>
                      <a:pt x="8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6" name="Freeform 134"/>
              <p:cNvSpPr>
                <a:spLocks noEditPoints="1"/>
              </p:cNvSpPr>
              <p:nvPr/>
            </p:nvSpPr>
            <p:spPr bwMode="auto">
              <a:xfrm>
                <a:off x="5227" y="1552"/>
                <a:ext cx="137" cy="98"/>
              </a:xfrm>
              <a:custGeom>
                <a:avLst/>
                <a:gdLst>
                  <a:gd name="T0" fmla="*/ 224 w 276"/>
                  <a:gd name="T1" fmla="*/ 4 h 196"/>
                  <a:gd name="T2" fmla="*/ 220 w 276"/>
                  <a:gd name="T3" fmla="*/ 0 h 196"/>
                  <a:gd name="T4" fmla="*/ 7 w 276"/>
                  <a:gd name="T5" fmla="*/ 13 h 196"/>
                  <a:gd name="T6" fmla="*/ 4 w 276"/>
                  <a:gd name="T7" fmla="*/ 14 h 196"/>
                  <a:gd name="T8" fmla="*/ 2 w 276"/>
                  <a:gd name="T9" fmla="*/ 16 h 196"/>
                  <a:gd name="T10" fmla="*/ 0 w 276"/>
                  <a:gd name="T11" fmla="*/ 20 h 196"/>
                  <a:gd name="T12" fmla="*/ 0 w 276"/>
                  <a:gd name="T13" fmla="*/ 23 h 196"/>
                  <a:gd name="T14" fmla="*/ 52 w 276"/>
                  <a:gd name="T15" fmla="*/ 193 h 196"/>
                  <a:gd name="T16" fmla="*/ 57 w 276"/>
                  <a:gd name="T17" fmla="*/ 196 h 196"/>
                  <a:gd name="T18" fmla="*/ 269 w 276"/>
                  <a:gd name="T19" fmla="*/ 185 h 196"/>
                  <a:gd name="T20" fmla="*/ 272 w 276"/>
                  <a:gd name="T21" fmla="*/ 183 h 196"/>
                  <a:gd name="T22" fmla="*/ 274 w 276"/>
                  <a:gd name="T23" fmla="*/ 181 h 196"/>
                  <a:gd name="T24" fmla="*/ 276 w 276"/>
                  <a:gd name="T25" fmla="*/ 178 h 196"/>
                  <a:gd name="T26" fmla="*/ 276 w 276"/>
                  <a:gd name="T27" fmla="*/ 174 h 196"/>
                  <a:gd name="T28" fmla="*/ 64 w 276"/>
                  <a:gd name="T29" fmla="*/ 180 h 196"/>
                  <a:gd name="T30" fmla="*/ 57 w 276"/>
                  <a:gd name="T31" fmla="*/ 155 h 196"/>
                  <a:gd name="T32" fmla="*/ 42 w 276"/>
                  <a:gd name="T33" fmla="*/ 106 h 196"/>
                  <a:gd name="T34" fmla="*/ 28 w 276"/>
                  <a:gd name="T35" fmla="*/ 58 h 196"/>
                  <a:gd name="T36" fmla="*/ 19 w 276"/>
                  <a:gd name="T37" fmla="*/ 28 h 196"/>
                  <a:gd name="T38" fmla="*/ 32 w 276"/>
                  <a:gd name="T39" fmla="*/ 27 h 196"/>
                  <a:gd name="T40" fmla="*/ 55 w 276"/>
                  <a:gd name="T41" fmla="*/ 26 h 196"/>
                  <a:gd name="T42" fmla="*/ 84 w 276"/>
                  <a:gd name="T43" fmla="*/ 24 h 196"/>
                  <a:gd name="T44" fmla="*/ 118 w 276"/>
                  <a:gd name="T45" fmla="*/ 22 h 196"/>
                  <a:gd name="T46" fmla="*/ 150 w 276"/>
                  <a:gd name="T47" fmla="*/ 20 h 196"/>
                  <a:gd name="T48" fmla="*/ 180 w 276"/>
                  <a:gd name="T49" fmla="*/ 19 h 196"/>
                  <a:gd name="T50" fmla="*/ 202 w 276"/>
                  <a:gd name="T51" fmla="*/ 17 h 196"/>
                  <a:gd name="T52" fmla="*/ 212 w 276"/>
                  <a:gd name="T53" fmla="*/ 16 h 196"/>
                  <a:gd name="T54" fmla="*/ 219 w 276"/>
                  <a:gd name="T55" fmla="*/ 43 h 196"/>
                  <a:gd name="T56" fmla="*/ 234 w 276"/>
                  <a:gd name="T57" fmla="*/ 90 h 196"/>
                  <a:gd name="T58" fmla="*/ 249 w 276"/>
                  <a:gd name="T59" fmla="*/ 140 h 196"/>
                  <a:gd name="T60" fmla="*/ 257 w 276"/>
                  <a:gd name="T61" fmla="*/ 168 h 196"/>
                  <a:gd name="T62" fmla="*/ 244 w 276"/>
                  <a:gd name="T63" fmla="*/ 170 h 196"/>
                  <a:gd name="T64" fmla="*/ 221 w 276"/>
                  <a:gd name="T65" fmla="*/ 171 h 196"/>
                  <a:gd name="T66" fmla="*/ 192 w 276"/>
                  <a:gd name="T67" fmla="*/ 173 h 196"/>
                  <a:gd name="T68" fmla="*/ 158 w 276"/>
                  <a:gd name="T69" fmla="*/ 174 h 196"/>
                  <a:gd name="T70" fmla="*/ 126 w 276"/>
                  <a:gd name="T71" fmla="*/ 177 h 196"/>
                  <a:gd name="T72" fmla="*/ 96 w 276"/>
                  <a:gd name="T73" fmla="*/ 179 h 196"/>
                  <a:gd name="T74" fmla="*/ 74 w 276"/>
                  <a:gd name="T75" fmla="*/ 180 h 196"/>
                  <a:gd name="T76" fmla="*/ 64 w 276"/>
                  <a:gd name="T77"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196">
                    <a:moveTo>
                      <a:pt x="225" y="6"/>
                    </a:moveTo>
                    <a:lnTo>
                      <a:pt x="224" y="4"/>
                    </a:lnTo>
                    <a:lnTo>
                      <a:pt x="223" y="1"/>
                    </a:lnTo>
                    <a:lnTo>
                      <a:pt x="220" y="0"/>
                    </a:lnTo>
                    <a:lnTo>
                      <a:pt x="217" y="0"/>
                    </a:lnTo>
                    <a:lnTo>
                      <a:pt x="7" y="13"/>
                    </a:lnTo>
                    <a:lnTo>
                      <a:pt x="6" y="13"/>
                    </a:lnTo>
                    <a:lnTo>
                      <a:pt x="4" y="14"/>
                    </a:lnTo>
                    <a:lnTo>
                      <a:pt x="3" y="15"/>
                    </a:lnTo>
                    <a:lnTo>
                      <a:pt x="2" y="16"/>
                    </a:lnTo>
                    <a:lnTo>
                      <a:pt x="0" y="17"/>
                    </a:lnTo>
                    <a:lnTo>
                      <a:pt x="0" y="20"/>
                    </a:lnTo>
                    <a:lnTo>
                      <a:pt x="0" y="21"/>
                    </a:lnTo>
                    <a:lnTo>
                      <a:pt x="0" y="23"/>
                    </a:lnTo>
                    <a:lnTo>
                      <a:pt x="51" y="190"/>
                    </a:lnTo>
                    <a:lnTo>
                      <a:pt x="52" y="193"/>
                    </a:lnTo>
                    <a:lnTo>
                      <a:pt x="55" y="195"/>
                    </a:lnTo>
                    <a:lnTo>
                      <a:pt x="57" y="196"/>
                    </a:lnTo>
                    <a:lnTo>
                      <a:pt x="59" y="196"/>
                    </a:lnTo>
                    <a:lnTo>
                      <a:pt x="269" y="185"/>
                    </a:lnTo>
                    <a:lnTo>
                      <a:pt x="270" y="185"/>
                    </a:lnTo>
                    <a:lnTo>
                      <a:pt x="272" y="183"/>
                    </a:lnTo>
                    <a:lnTo>
                      <a:pt x="273" y="182"/>
                    </a:lnTo>
                    <a:lnTo>
                      <a:pt x="274" y="181"/>
                    </a:lnTo>
                    <a:lnTo>
                      <a:pt x="276" y="179"/>
                    </a:lnTo>
                    <a:lnTo>
                      <a:pt x="276" y="178"/>
                    </a:lnTo>
                    <a:lnTo>
                      <a:pt x="276" y="175"/>
                    </a:lnTo>
                    <a:lnTo>
                      <a:pt x="276" y="174"/>
                    </a:lnTo>
                    <a:lnTo>
                      <a:pt x="225" y="6"/>
                    </a:lnTo>
                    <a:close/>
                    <a:moveTo>
                      <a:pt x="64" y="180"/>
                    </a:moveTo>
                    <a:lnTo>
                      <a:pt x="61" y="171"/>
                    </a:lnTo>
                    <a:lnTo>
                      <a:pt x="57" y="155"/>
                    </a:lnTo>
                    <a:lnTo>
                      <a:pt x="50" y="132"/>
                    </a:lnTo>
                    <a:lnTo>
                      <a:pt x="42" y="106"/>
                    </a:lnTo>
                    <a:lnTo>
                      <a:pt x="35" y="81"/>
                    </a:lnTo>
                    <a:lnTo>
                      <a:pt x="28" y="58"/>
                    </a:lnTo>
                    <a:lnTo>
                      <a:pt x="22" y="39"/>
                    </a:lnTo>
                    <a:lnTo>
                      <a:pt x="19" y="28"/>
                    </a:lnTo>
                    <a:lnTo>
                      <a:pt x="23" y="28"/>
                    </a:lnTo>
                    <a:lnTo>
                      <a:pt x="32" y="27"/>
                    </a:lnTo>
                    <a:lnTo>
                      <a:pt x="42" y="27"/>
                    </a:lnTo>
                    <a:lnTo>
                      <a:pt x="55" y="26"/>
                    </a:lnTo>
                    <a:lnTo>
                      <a:pt x="69" y="24"/>
                    </a:lnTo>
                    <a:lnTo>
                      <a:pt x="84" y="24"/>
                    </a:lnTo>
                    <a:lnTo>
                      <a:pt x="101" y="23"/>
                    </a:lnTo>
                    <a:lnTo>
                      <a:pt x="118" y="22"/>
                    </a:lnTo>
                    <a:lnTo>
                      <a:pt x="134" y="21"/>
                    </a:lnTo>
                    <a:lnTo>
                      <a:pt x="150" y="20"/>
                    </a:lnTo>
                    <a:lnTo>
                      <a:pt x="166" y="20"/>
                    </a:lnTo>
                    <a:lnTo>
                      <a:pt x="180" y="19"/>
                    </a:lnTo>
                    <a:lnTo>
                      <a:pt x="192" y="17"/>
                    </a:lnTo>
                    <a:lnTo>
                      <a:pt x="202" y="17"/>
                    </a:lnTo>
                    <a:lnTo>
                      <a:pt x="209" y="16"/>
                    </a:lnTo>
                    <a:lnTo>
                      <a:pt x="212" y="16"/>
                    </a:lnTo>
                    <a:lnTo>
                      <a:pt x="215" y="26"/>
                    </a:lnTo>
                    <a:lnTo>
                      <a:pt x="219" y="43"/>
                    </a:lnTo>
                    <a:lnTo>
                      <a:pt x="226" y="65"/>
                    </a:lnTo>
                    <a:lnTo>
                      <a:pt x="234" y="90"/>
                    </a:lnTo>
                    <a:lnTo>
                      <a:pt x="241" y="117"/>
                    </a:lnTo>
                    <a:lnTo>
                      <a:pt x="249" y="140"/>
                    </a:lnTo>
                    <a:lnTo>
                      <a:pt x="254" y="158"/>
                    </a:lnTo>
                    <a:lnTo>
                      <a:pt x="257" y="168"/>
                    </a:lnTo>
                    <a:lnTo>
                      <a:pt x="253" y="168"/>
                    </a:lnTo>
                    <a:lnTo>
                      <a:pt x="244" y="170"/>
                    </a:lnTo>
                    <a:lnTo>
                      <a:pt x="234" y="170"/>
                    </a:lnTo>
                    <a:lnTo>
                      <a:pt x="221" y="171"/>
                    </a:lnTo>
                    <a:lnTo>
                      <a:pt x="206" y="172"/>
                    </a:lnTo>
                    <a:lnTo>
                      <a:pt x="192" y="173"/>
                    </a:lnTo>
                    <a:lnTo>
                      <a:pt x="175" y="173"/>
                    </a:lnTo>
                    <a:lnTo>
                      <a:pt x="158" y="174"/>
                    </a:lnTo>
                    <a:lnTo>
                      <a:pt x="142" y="175"/>
                    </a:lnTo>
                    <a:lnTo>
                      <a:pt x="126" y="177"/>
                    </a:lnTo>
                    <a:lnTo>
                      <a:pt x="110" y="178"/>
                    </a:lnTo>
                    <a:lnTo>
                      <a:pt x="96" y="179"/>
                    </a:lnTo>
                    <a:lnTo>
                      <a:pt x="84" y="179"/>
                    </a:lnTo>
                    <a:lnTo>
                      <a:pt x="74" y="180"/>
                    </a:lnTo>
                    <a:lnTo>
                      <a:pt x="67" y="180"/>
                    </a:lnTo>
                    <a:lnTo>
                      <a:pt x="64"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7" name="Freeform 135"/>
              <p:cNvSpPr>
                <a:spLocks noEditPoints="1"/>
              </p:cNvSpPr>
              <p:nvPr/>
            </p:nvSpPr>
            <p:spPr bwMode="auto">
              <a:xfrm>
                <a:off x="5089" y="1392"/>
                <a:ext cx="425" cy="384"/>
              </a:xfrm>
              <a:custGeom>
                <a:avLst/>
                <a:gdLst>
                  <a:gd name="T0" fmla="*/ 51 w 851"/>
                  <a:gd name="T1" fmla="*/ 248 h 767"/>
                  <a:gd name="T2" fmla="*/ 0 w 851"/>
                  <a:gd name="T3" fmla="*/ 337 h 767"/>
                  <a:gd name="T4" fmla="*/ 157 w 851"/>
                  <a:gd name="T5" fmla="*/ 756 h 767"/>
                  <a:gd name="T6" fmla="*/ 165 w 851"/>
                  <a:gd name="T7" fmla="*/ 767 h 767"/>
                  <a:gd name="T8" fmla="*/ 236 w 851"/>
                  <a:gd name="T9" fmla="*/ 751 h 767"/>
                  <a:gd name="T10" fmla="*/ 244 w 851"/>
                  <a:gd name="T11" fmla="*/ 763 h 767"/>
                  <a:gd name="T12" fmla="*/ 317 w 851"/>
                  <a:gd name="T13" fmla="*/ 747 h 767"/>
                  <a:gd name="T14" fmla="*/ 325 w 851"/>
                  <a:gd name="T15" fmla="*/ 758 h 767"/>
                  <a:gd name="T16" fmla="*/ 396 w 851"/>
                  <a:gd name="T17" fmla="*/ 742 h 767"/>
                  <a:gd name="T18" fmla="*/ 404 w 851"/>
                  <a:gd name="T19" fmla="*/ 754 h 767"/>
                  <a:gd name="T20" fmla="*/ 477 w 851"/>
                  <a:gd name="T21" fmla="*/ 739 h 767"/>
                  <a:gd name="T22" fmla="*/ 484 w 851"/>
                  <a:gd name="T23" fmla="*/ 749 h 767"/>
                  <a:gd name="T24" fmla="*/ 556 w 851"/>
                  <a:gd name="T25" fmla="*/ 734 h 767"/>
                  <a:gd name="T26" fmla="*/ 564 w 851"/>
                  <a:gd name="T27" fmla="*/ 744 h 767"/>
                  <a:gd name="T28" fmla="*/ 636 w 851"/>
                  <a:gd name="T29" fmla="*/ 729 h 767"/>
                  <a:gd name="T30" fmla="*/ 644 w 851"/>
                  <a:gd name="T31" fmla="*/ 741 h 767"/>
                  <a:gd name="T32" fmla="*/ 740 w 851"/>
                  <a:gd name="T33" fmla="*/ 674 h 767"/>
                  <a:gd name="T34" fmla="*/ 786 w 851"/>
                  <a:gd name="T35" fmla="*/ 583 h 767"/>
                  <a:gd name="T36" fmla="*/ 850 w 851"/>
                  <a:gd name="T37" fmla="*/ 9 h 767"/>
                  <a:gd name="T38" fmla="*/ 176 w 851"/>
                  <a:gd name="T39" fmla="*/ 750 h 767"/>
                  <a:gd name="T40" fmla="*/ 198 w 851"/>
                  <a:gd name="T41" fmla="*/ 743 h 767"/>
                  <a:gd name="T42" fmla="*/ 265 w 851"/>
                  <a:gd name="T43" fmla="*/ 726 h 767"/>
                  <a:gd name="T44" fmla="*/ 355 w 851"/>
                  <a:gd name="T45" fmla="*/ 741 h 767"/>
                  <a:gd name="T46" fmla="*/ 355 w 851"/>
                  <a:gd name="T47" fmla="*/ 698 h 767"/>
                  <a:gd name="T48" fmla="*/ 427 w 851"/>
                  <a:gd name="T49" fmla="*/ 736 h 767"/>
                  <a:gd name="T50" fmla="*/ 447 w 851"/>
                  <a:gd name="T51" fmla="*/ 706 h 767"/>
                  <a:gd name="T52" fmla="*/ 496 w 851"/>
                  <a:gd name="T53" fmla="*/ 733 h 767"/>
                  <a:gd name="T54" fmla="*/ 517 w 851"/>
                  <a:gd name="T55" fmla="*/ 725 h 767"/>
                  <a:gd name="T56" fmla="*/ 585 w 851"/>
                  <a:gd name="T57" fmla="*/ 707 h 767"/>
                  <a:gd name="T58" fmla="*/ 674 w 851"/>
                  <a:gd name="T59" fmla="*/ 722 h 767"/>
                  <a:gd name="T60" fmla="*/ 675 w 851"/>
                  <a:gd name="T61" fmla="*/ 680 h 767"/>
                  <a:gd name="T62" fmla="*/ 695 w 851"/>
                  <a:gd name="T63" fmla="*/ 646 h 767"/>
                  <a:gd name="T64" fmla="*/ 327 w 851"/>
                  <a:gd name="T65" fmla="*/ 667 h 767"/>
                  <a:gd name="T66" fmla="*/ 116 w 851"/>
                  <a:gd name="T67" fmla="*/ 618 h 767"/>
                  <a:gd name="T68" fmla="*/ 40 w 851"/>
                  <a:gd name="T69" fmla="*/ 322 h 767"/>
                  <a:gd name="T70" fmla="*/ 746 w 851"/>
                  <a:gd name="T71" fmla="*/ 601 h 767"/>
                  <a:gd name="T72" fmla="*/ 141 w 851"/>
                  <a:gd name="T73" fmla="*/ 518 h 767"/>
                  <a:gd name="T74" fmla="*/ 145 w 851"/>
                  <a:gd name="T75" fmla="*/ 274 h 767"/>
                  <a:gd name="T76" fmla="*/ 519 w 851"/>
                  <a:gd name="T77" fmla="*/ 252 h 767"/>
                  <a:gd name="T78" fmla="*/ 682 w 851"/>
                  <a:gd name="T79" fmla="*/ 344 h 767"/>
                  <a:gd name="T80" fmla="*/ 661 w 851"/>
                  <a:gd name="T81" fmla="*/ 583 h 767"/>
                  <a:gd name="T82" fmla="*/ 290 w 851"/>
                  <a:gd name="T83" fmla="*/ 604 h 767"/>
                  <a:gd name="T84" fmla="*/ 485 w 851"/>
                  <a:gd name="T85" fmla="*/ 132 h 767"/>
                  <a:gd name="T86" fmla="*/ 469 w 851"/>
                  <a:gd name="T87" fmla="*/ 137 h 767"/>
                  <a:gd name="T88" fmla="*/ 577 w 851"/>
                  <a:gd name="T89" fmla="*/ 120 h 767"/>
                  <a:gd name="T90" fmla="*/ 728 w 851"/>
                  <a:gd name="T91" fmla="*/ 120 h 767"/>
                  <a:gd name="T92" fmla="*/ 728 w 851"/>
                  <a:gd name="T93" fmla="*/ 384 h 767"/>
                  <a:gd name="T94" fmla="*/ 705 w 851"/>
                  <a:gd name="T95" fmla="*/ 147 h 767"/>
                  <a:gd name="T96" fmla="*/ 668 w 851"/>
                  <a:gd name="T97" fmla="*/ 212 h 767"/>
                  <a:gd name="T98" fmla="*/ 509 w 851"/>
                  <a:gd name="T99" fmla="*/ 147 h 767"/>
                  <a:gd name="T100" fmla="*/ 637 w 851"/>
                  <a:gd name="T101" fmla="*/ 147 h 767"/>
                  <a:gd name="T102" fmla="*/ 809 w 851"/>
                  <a:gd name="T103" fmla="*/ 468 h 767"/>
                  <a:gd name="T104" fmla="*/ 754 w 851"/>
                  <a:gd name="T105" fmla="*/ 475 h 767"/>
                  <a:gd name="T106" fmla="*/ 747 w 851"/>
                  <a:gd name="T107" fmla="*/ 108 h 767"/>
                  <a:gd name="T108" fmla="*/ 453 w 851"/>
                  <a:gd name="T109" fmla="*/ 111 h 767"/>
                  <a:gd name="T110" fmla="*/ 408 w 851"/>
                  <a:gd name="T111" fmla="*/ 31 h 767"/>
                  <a:gd name="T112" fmla="*/ 676 w 851"/>
                  <a:gd name="T113" fmla="*/ 31 h 767"/>
                  <a:gd name="T114" fmla="*/ 819 w 851"/>
                  <a:gd name="T115" fmla="*/ 249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1" h="767">
                    <a:moveTo>
                      <a:pt x="835" y="0"/>
                    </a:moveTo>
                    <a:lnTo>
                      <a:pt x="366" y="0"/>
                    </a:lnTo>
                    <a:lnTo>
                      <a:pt x="360" y="1"/>
                    </a:lnTo>
                    <a:lnTo>
                      <a:pt x="355" y="4"/>
                    </a:lnTo>
                    <a:lnTo>
                      <a:pt x="351" y="9"/>
                    </a:lnTo>
                    <a:lnTo>
                      <a:pt x="350" y="16"/>
                    </a:lnTo>
                    <a:lnTo>
                      <a:pt x="350" y="230"/>
                    </a:lnTo>
                    <a:lnTo>
                      <a:pt x="51" y="248"/>
                    </a:lnTo>
                    <a:lnTo>
                      <a:pt x="46" y="249"/>
                    </a:lnTo>
                    <a:lnTo>
                      <a:pt x="43" y="250"/>
                    </a:lnTo>
                    <a:lnTo>
                      <a:pt x="39" y="253"/>
                    </a:lnTo>
                    <a:lnTo>
                      <a:pt x="37" y="257"/>
                    </a:lnTo>
                    <a:lnTo>
                      <a:pt x="1" y="328"/>
                    </a:lnTo>
                    <a:lnTo>
                      <a:pt x="0" y="331"/>
                    </a:lnTo>
                    <a:lnTo>
                      <a:pt x="0" y="334"/>
                    </a:lnTo>
                    <a:lnTo>
                      <a:pt x="0" y="337"/>
                    </a:lnTo>
                    <a:lnTo>
                      <a:pt x="0" y="340"/>
                    </a:lnTo>
                    <a:lnTo>
                      <a:pt x="108" y="701"/>
                    </a:lnTo>
                    <a:lnTo>
                      <a:pt x="111" y="705"/>
                    </a:lnTo>
                    <a:lnTo>
                      <a:pt x="115" y="709"/>
                    </a:lnTo>
                    <a:lnTo>
                      <a:pt x="120" y="711"/>
                    </a:lnTo>
                    <a:lnTo>
                      <a:pt x="124" y="712"/>
                    </a:lnTo>
                    <a:lnTo>
                      <a:pt x="177" y="709"/>
                    </a:lnTo>
                    <a:lnTo>
                      <a:pt x="157" y="756"/>
                    </a:lnTo>
                    <a:lnTo>
                      <a:pt x="156" y="758"/>
                    </a:lnTo>
                    <a:lnTo>
                      <a:pt x="156" y="759"/>
                    </a:lnTo>
                    <a:lnTo>
                      <a:pt x="157" y="762"/>
                    </a:lnTo>
                    <a:lnTo>
                      <a:pt x="158" y="764"/>
                    </a:lnTo>
                    <a:lnTo>
                      <a:pt x="159" y="765"/>
                    </a:lnTo>
                    <a:lnTo>
                      <a:pt x="160" y="766"/>
                    </a:lnTo>
                    <a:lnTo>
                      <a:pt x="162" y="767"/>
                    </a:lnTo>
                    <a:lnTo>
                      <a:pt x="165" y="767"/>
                    </a:lnTo>
                    <a:lnTo>
                      <a:pt x="200" y="765"/>
                    </a:lnTo>
                    <a:lnTo>
                      <a:pt x="203" y="765"/>
                    </a:lnTo>
                    <a:lnTo>
                      <a:pt x="205" y="764"/>
                    </a:lnTo>
                    <a:lnTo>
                      <a:pt x="206" y="762"/>
                    </a:lnTo>
                    <a:lnTo>
                      <a:pt x="207" y="761"/>
                    </a:lnTo>
                    <a:lnTo>
                      <a:pt x="230" y="705"/>
                    </a:lnTo>
                    <a:lnTo>
                      <a:pt x="257" y="704"/>
                    </a:lnTo>
                    <a:lnTo>
                      <a:pt x="236" y="751"/>
                    </a:lnTo>
                    <a:lnTo>
                      <a:pt x="236" y="754"/>
                    </a:lnTo>
                    <a:lnTo>
                      <a:pt x="236" y="755"/>
                    </a:lnTo>
                    <a:lnTo>
                      <a:pt x="236" y="757"/>
                    </a:lnTo>
                    <a:lnTo>
                      <a:pt x="237" y="759"/>
                    </a:lnTo>
                    <a:lnTo>
                      <a:pt x="238" y="761"/>
                    </a:lnTo>
                    <a:lnTo>
                      <a:pt x="241" y="762"/>
                    </a:lnTo>
                    <a:lnTo>
                      <a:pt x="242" y="763"/>
                    </a:lnTo>
                    <a:lnTo>
                      <a:pt x="244" y="763"/>
                    </a:lnTo>
                    <a:lnTo>
                      <a:pt x="280" y="761"/>
                    </a:lnTo>
                    <a:lnTo>
                      <a:pt x="282" y="761"/>
                    </a:lnTo>
                    <a:lnTo>
                      <a:pt x="284" y="759"/>
                    </a:lnTo>
                    <a:lnTo>
                      <a:pt x="286" y="757"/>
                    </a:lnTo>
                    <a:lnTo>
                      <a:pt x="287" y="756"/>
                    </a:lnTo>
                    <a:lnTo>
                      <a:pt x="311" y="701"/>
                    </a:lnTo>
                    <a:lnTo>
                      <a:pt x="337" y="699"/>
                    </a:lnTo>
                    <a:lnTo>
                      <a:pt x="317" y="747"/>
                    </a:lnTo>
                    <a:lnTo>
                      <a:pt x="316" y="749"/>
                    </a:lnTo>
                    <a:lnTo>
                      <a:pt x="316" y="750"/>
                    </a:lnTo>
                    <a:lnTo>
                      <a:pt x="316" y="752"/>
                    </a:lnTo>
                    <a:lnTo>
                      <a:pt x="317" y="755"/>
                    </a:lnTo>
                    <a:lnTo>
                      <a:pt x="319" y="756"/>
                    </a:lnTo>
                    <a:lnTo>
                      <a:pt x="320" y="757"/>
                    </a:lnTo>
                    <a:lnTo>
                      <a:pt x="322" y="758"/>
                    </a:lnTo>
                    <a:lnTo>
                      <a:pt x="325" y="758"/>
                    </a:lnTo>
                    <a:lnTo>
                      <a:pt x="360" y="756"/>
                    </a:lnTo>
                    <a:lnTo>
                      <a:pt x="363" y="756"/>
                    </a:lnTo>
                    <a:lnTo>
                      <a:pt x="364" y="755"/>
                    </a:lnTo>
                    <a:lnTo>
                      <a:pt x="366" y="752"/>
                    </a:lnTo>
                    <a:lnTo>
                      <a:pt x="367" y="751"/>
                    </a:lnTo>
                    <a:lnTo>
                      <a:pt x="390" y="696"/>
                    </a:lnTo>
                    <a:lnTo>
                      <a:pt x="417" y="695"/>
                    </a:lnTo>
                    <a:lnTo>
                      <a:pt x="396" y="742"/>
                    </a:lnTo>
                    <a:lnTo>
                      <a:pt x="395" y="744"/>
                    </a:lnTo>
                    <a:lnTo>
                      <a:pt x="395" y="747"/>
                    </a:lnTo>
                    <a:lnTo>
                      <a:pt x="396" y="748"/>
                    </a:lnTo>
                    <a:lnTo>
                      <a:pt x="397" y="750"/>
                    </a:lnTo>
                    <a:lnTo>
                      <a:pt x="398" y="751"/>
                    </a:lnTo>
                    <a:lnTo>
                      <a:pt x="401" y="752"/>
                    </a:lnTo>
                    <a:lnTo>
                      <a:pt x="402" y="754"/>
                    </a:lnTo>
                    <a:lnTo>
                      <a:pt x="404" y="754"/>
                    </a:lnTo>
                    <a:lnTo>
                      <a:pt x="440" y="751"/>
                    </a:lnTo>
                    <a:lnTo>
                      <a:pt x="442" y="751"/>
                    </a:lnTo>
                    <a:lnTo>
                      <a:pt x="444" y="750"/>
                    </a:lnTo>
                    <a:lnTo>
                      <a:pt x="446" y="749"/>
                    </a:lnTo>
                    <a:lnTo>
                      <a:pt x="447" y="747"/>
                    </a:lnTo>
                    <a:lnTo>
                      <a:pt x="471" y="691"/>
                    </a:lnTo>
                    <a:lnTo>
                      <a:pt x="497" y="690"/>
                    </a:lnTo>
                    <a:lnTo>
                      <a:pt x="477" y="739"/>
                    </a:lnTo>
                    <a:lnTo>
                      <a:pt x="476" y="740"/>
                    </a:lnTo>
                    <a:lnTo>
                      <a:pt x="476" y="742"/>
                    </a:lnTo>
                    <a:lnTo>
                      <a:pt x="476" y="743"/>
                    </a:lnTo>
                    <a:lnTo>
                      <a:pt x="477" y="746"/>
                    </a:lnTo>
                    <a:lnTo>
                      <a:pt x="479" y="747"/>
                    </a:lnTo>
                    <a:lnTo>
                      <a:pt x="480" y="748"/>
                    </a:lnTo>
                    <a:lnTo>
                      <a:pt x="482" y="749"/>
                    </a:lnTo>
                    <a:lnTo>
                      <a:pt x="484" y="749"/>
                    </a:lnTo>
                    <a:lnTo>
                      <a:pt x="520" y="748"/>
                    </a:lnTo>
                    <a:lnTo>
                      <a:pt x="522" y="747"/>
                    </a:lnTo>
                    <a:lnTo>
                      <a:pt x="524" y="746"/>
                    </a:lnTo>
                    <a:lnTo>
                      <a:pt x="525" y="744"/>
                    </a:lnTo>
                    <a:lnTo>
                      <a:pt x="526" y="742"/>
                    </a:lnTo>
                    <a:lnTo>
                      <a:pt x="550" y="687"/>
                    </a:lnTo>
                    <a:lnTo>
                      <a:pt x="577" y="686"/>
                    </a:lnTo>
                    <a:lnTo>
                      <a:pt x="556" y="734"/>
                    </a:lnTo>
                    <a:lnTo>
                      <a:pt x="555" y="736"/>
                    </a:lnTo>
                    <a:lnTo>
                      <a:pt x="555" y="737"/>
                    </a:lnTo>
                    <a:lnTo>
                      <a:pt x="556" y="740"/>
                    </a:lnTo>
                    <a:lnTo>
                      <a:pt x="557" y="742"/>
                    </a:lnTo>
                    <a:lnTo>
                      <a:pt x="558" y="743"/>
                    </a:lnTo>
                    <a:lnTo>
                      <a:pt x="560" y="744"/>
                    </a:lnTo>
                    <a:lnTo>
                      <a:pt x="562" y="744"/>
                    </a:lnTo>
                    <a:lnTo>
                      <a:pt x="564" y="744"/>
                    </a:lnTo>
                    <a:lnTo>
                      <a:pt x="600" y="743"/>
                    </a:lnTo>
                    <a:lnTo>
                      <a:pt x="602" y="743"/>
                    </a:lnTo>
                    <a:lnTo>
                      <a:pt x="604" y="742"/>
                    </a:lnTo>
                    <a:lnTo>
                      <a:pt x="606" y="740"/>
                    </a:lnTo>
                    <a:lnTo>
                      <a:pt x="607" y="739"/>
                    </a:lnTo>
                    <a:lnTo>
                      <a:pt x="631" y="682"/>
                    </a:lnTo>
                    <a:lnTo>
                      <a:pt x="657" y="681"/>
                    </a:lnTo>
                    <a:lnTo>
                      <a:pt x="636" y="729"/>
                    </a:lnTo>
                    <a:lnTo>
                      <a:pt x="636" y="732"/>
                    </a:lnTo>
                    <a:lnTo>
                      <a:pt x="636" y="733"/>
                    </a:lnTo>
                    <a:lnTo>
                      <a:pt x="636" y="735"/>
                    </a:lnTo>
                    <a:lnTo>
                      <a:pt x="637" y="737"/>
                    </a:lnTo>
                    <a:lnTo>
                      <a:pt x="638" y="739"/>
                    </a:lnTo>
                    <a:lnTo>
                      <a:pt x="640" y="740"/>
                    </a:lnTo>
                    <a:lnTo>
                      <a:pt x="641" y="741"/>
                    </a:lnTo>
                    <a:lnTo>
                      <a:pt x="644" y="741"/>
                    </a:lnTo>
                    <a:lnTo>
                      <a:pt x="679" y="739"/>
                    </a:lnTo>
                    <a:lnTo>
                      <a:pt x="682" y="739"/>
                    </a:lnTo>
                    <a:lnTo>
                      <a:pt x="684" y="737"/>
                    </a:lnTo>
                    <a:lnTo>
                      <a:pt x="685" y="735"/>
                    </a:lnTo>
                    <a:lnTo>
                      <a:pt x="686" y="734"/>
                    </a:lnTo>
                    <a:lnTo>
                      <a:pt x="710" y="678"/>
                    </a:lnTo>
                    <a:lnTo>
                      <a:pt x="736" y="675"/>
                    </a:lnTo>
                    <a:lnTo>
                      <a:pt x="740" y="674"/>
                    </a:lnTo>
                    <a:lnTo>
                      <a:pt x="744" y="673"/>
                    </a:lnTo>
                    <a:lnTo>
                      <a:pt x="747" y="671"/>
                    </a:lnTo>
                    <a:lnTo>
                      <a:pt x="750" y="667"/>
                    </a:lnTo>
                    <a:lnTo>
                      <a:pt x="785" y="595"/>
                    </a:lnTo>
                    <a:lnTo>
                      <a:pt x="786" y="592"/>
                    </a:lnTo>
                    <a:lnTo>
                      <a:pt x="788" y="589"/>
                    </a:lnTo>
                    <a:lnTo>
                      <a:pt x="788" y="586"/>
                    </a:lnTo>
                    <a:lnTo>
                      <a:pt x="786" y="583"/>
                    </a:lnTo>
                    <a:lnTo>
                      <a:pt x="761" y="500"/>
                    </a:lnTo>
                    <a:lnTo>
                      <a:pt x="835" y="500"/>
                    </a:lnTo>
                    <a:lnTo>
                      <a:pt x="840" y="499"/>
                    </a:lnTo>
                    <a:lnTo>
                      <a:pt x="846" y="495"/>
                    </a:lnTo>
                    <a:lnTo>
                      <a:pt x="850" y="490"/>
                    </a:lnTo>
                    <a:lnTo>
                      <a:pt x="851" y="484"/>
                    </a:lnTo>
                    <a:lnTo>
                      <a:pt x="851" y="16"/>
                    </a:lnTo>
                    <a:lnTo>
                      <a:pt x="850" y="9"/>
                    </a:lnTo>
                    <a:lnTo>
                      <a:pt x="846" y="4"/>
                    </a:lnTo>
                    <a:lnTo>
                      <a:pt x="840" y="1"/>
                    </a:lnTo>
                    <a:lnTo>
                      <a:pt x="835" y="0"/>
                    </a:lnTo>
                    <a:close/>
                    <a:moveTo>
                      <a:pt x="195" y="749"/>
                    </a:moveTo>
                    <a:lnTo>
                      <a:pt x="191" y="749"/>
                    </a:lnTo>
                    <a:lnTo>
                      <a:pt x="187" y="749"/>
                    </a:lnTo>
                    <a:lnTo>
                      <a:pt x="182" y="750"/>
                    </a:lnTo>
                    <a:lnTo>
                      <a:pt x="176" y="750"/>
                    </a:lnTo>
                    <a:lnTo>
                      <a:pt x="180" y="741"/>
                    </a:lnTo>
                    <a:lnTo>
                      <a:pt x="185" y="731"/>
                    </a:lnTo>
                    <a:lnTo>
                      <a:pt x="190" y="719"/>
                    </a:lnTo>
                    <a:lnTo>
                      <a:pt x="195" y="707"/>
                    </a:lnTo>
                    <a:lnTo>
                      <a:pt x="213" y="706"/>
                    </a:lnTo>
                    <a:lnTo>
                      <a:pt x="207" y="720"/>
                    </a:lnTo>
                    <a:lnTo>
                      <a:pt x="203" y="733"/>
                    </a:lnTo>
                    <a:lnTo>
                      <a:pt x="198" y="743"/>
                    </a:lnTo>
                    <a:lnTo>
                      <a:pt x="195" y="749"/>
                    </a:lnTo>
                    <a:close/>
                    <a:moveTo>
                      <a:pt x="274" y="744"/>
                    </a:moveTo>
                    <a:lnTo>
                      <a:pt x="271" y="746"/>
                    </a:lnTo>
                    <a:lnTo>
                      <a:pt x="267" y="746"/>
                    </a:lnTo>
                    <a:lnTo>
                      <a:pt x="263" y="746"/>
                    </a:lnTo>
                    <a:lnTo>
                      <a:pt x="257" y="746"/>
                    </a:lnTo>
                    <a:lnTo>
                      <a:pt x="260" y="736"/>
                    </a:lnTo>
                    <a:lnTo>
                      <a:pt x="265" y="726"/>
                    </a:lnTo>
                    <a:lnTo>
                      <a:pt x="271" y="714"/>
                    </a:lnTo>
                    <a:lnTo>
                      <a:pt x="275" y="703"/>
                    </a:lnTo>
                    <a:lnTo>
                      <a:pt x="293" y="702"/>
                    </a:lnTo>
                    <a:lnTo>
                      <a:pt x="287" y="716"/>
                    </a:lnTo>
                    <a:lnTo>
                      <a:pt x="282" y="728"/>
                    </a:lnTo>
                    <a:lnTo>
                      <a:pt x="278" y="739"/>
                    </a:lnTo>
                    <a:lnTo>
                      <a:pt x="274" y="744"/>
                    </a:lnTo>
                    <a:close/>
                    <a:moveTo>
                      <a:pt x="355" y="741"/>
                    </a:moveTo>
                    <a:lnTo>
                      <a:pt x="351" y="741"/>
                    </a:lnTo>
                    <a:lnTo>
                      <a:pt x="347" y="741"/>
                    </a:lnTo>
                    <a:lnTo>
                      <a:pt x="342" y="741"/>
                    </a:lnTo>
                    <a:lnTo>
                      <a:pt x="336" y="741"/>
                    </a:lnTo>
                    <a:lnTo>
                      <a:pt x="340" y="732"/>
                    </a:lnTo>
                    <a:lnTo>
                      <a:pt x="345" y="721"/>
                    </a:lnTo>
                    <a:lnTo>
                      <a:pt x="350" y="710"/>
                    </a:lnTo>
                    <a:lnTo>
                      <a:pt x="355" y="698"/>
                    </a:lnTo>
                    <a:lnTo>
                      <a:pt x="373" y="697"/>
                    </a:lnTo>
                    <a:lnTo>
                      <a:pt x="367" y="711"/>
                    </a:lnTo>
                    <a:lnTo>
                      <a:pt x="363" y="724"/>
                    </a:lnTo>
                    <a:lnTo>
                      <a:pt x="358" y="734"/>
                    </a:lnTo>
                    <a:lnTo>
                      <a:pt x="355" y="741"/>
                    </a:lnTo>
                    <a:close/>
                    <a:moveTo>
                      <a:pt x="434" y="736"/>
                    </a:moveTo>
                    <a:lnTo>
                      <a:pt x="431" y="736"/>
                    </a:lnTo>
                    <a:lnTo>
                      <a:pt x="427" y="736"/>
                    </a:lnTo>
                    <a:lnTo>
                      <a:pt x="421" y="736"/>
                    </a:lnTo>
                    <a:lnTo>
                      <a:pt x="416" y="737"/>
                    </a:lnTo>
                    <a:lnTo>
                      <a:pt x="420" y="728"/>
                    </a:lnTo>
                    <a:lnTo>
                      <a:pt x="425" y="717"/>
                    </a:lnTo>
                    <a:lnTo>
                      <a:pt x="431" y="705"/>
                    </a:lnTo>
                    <a:lnTo>
                      <a:pt x="435" y="694"/>
                    </a:lnTo>
                    <a:lnTo>
                      <a:pt x="453" y="692"/>
                    </a:lnTo>
                    <a:lnTo>
                      <a:pt x="447" y="706"/>
                    </a:lnTo>
                    <a:lnTo>
                      <a:pt x="442" y="719"/>
                    </a:lnTo>
                    <a:lnTo>
                      <a:pt x="438" y="729"/>
                    </a:lnTo>
                    <a:lnTo>
                      <a:pt x="434" y="736"/>
                    </a:lnTo>
                    <a:close/>
                    <a:moveTo>
                      <a:pt x="514" y="732"/>
                    </a:moveTo>
                    <a:lnTo>
                      <a:pt x="510" y="732"/>
                    </a:lnTo>
                    <a:lnTo>
                      <a:pt x="507" y="732"/>
                    </a:lnTo>
                    <a:lnTo>
                      <a:pt x="502" y="732"/>
                    </a:lnTo>
                    <a:lnTo>
                      <a:pt x="496" y="733"/>
                    </a:lnTo>
                    <a:lnTo>
                      <a:pt x="500" y="724"/>
                    </a:lnTo>
                    <a:lnTo>
                      <a:pt x="505" y="712"/>
                    </a:lnTo>
                    <a:lnTo>
                      <a:pt x="510" y="701"/>
                    </a:lnTo>
                    <a:lnTo>
                      <a:pt x="515" y="689"/>
                    </a:lnTo>
                    <a:lnTo>
                      <a:pt x="533" y="688"/>
                    </a:lnTo>
                    <a:lnTo>
                      <a:pt x="527" y="702"/>
                    </a:lnTo>
                    <a:lnTo>
                      <a:pt x="522" y="714"/>
                    </a:lnTo>
                    <a:lnTo>
                      <a:pt x="517" y="725"/>
                    </a:lnTo>
                    <a:lnTo>
                      <a:pt x="514" y="732"/>
                    </a:lnTo>
                    <a:close/>
                    <a:moveTo>
                      <a:pt x="594" y="727"/>
                    </a:moveTo>
                    <a:lnTo>
                      <a:pt x="591" y="727"/>
                    </a:lnTo>
                    <a:lnTo>
                      <a:pt x="586" y="727"/>
                    </a:lnTo>
                    <a:lnTo>
                      <a:pt x="581" y="728"/>
                    </a:lnTo>
                    <a:lnTo>
                      <a:pt x="576" y="728"/>
                    </a:lnTo>
                    <a:lnTo>
                      <a:pt x="580" y="719"/>
                    </a:lnTo>
                    <a:lnTo>
                      <a:pt x="585" y="707"/>
                    </a:lnTo>
                    <a:lnTo>
                      <a:pt x="591" y="696"/>
                    </a:lnTo>
                    <a:lnTo>
                      <a:pt x="595" y="684"/>
                    </a:lnTo>
                    <a:lnTo>
                      <a:pt x="613" y="683"/>
                    </a:lnTo>
                    <a:lnTo>
                      <a:pt x="607" y="697"/>
                    </a:lnTo>
                    <a:lnTo>
                      <a:pt x="602" y="710"/>
                    </a:lnTo>
                    <a:lnTo>
                      <a:pt x="598" y="720"/>
                    </a:lnTo>
                    <a:lnTo>
                      <a:pt x="594" y="727"/>
                    </a:lnTo>
                    <a:close/>
                    <a:moveTo>
                      <a:pt x="674" y="722"/>
                    </a:moveTo>
                    <a:lnTo>
                      <a:pt x="670" y="724"/>
                    </a:lnTo>
                    <a:lnTo>
                      <a:pt x="667" y="724"/>
                    </a:lnTo>
                    <a:lnTo>
                      <a:pt x="662" y="724"/>
                    </a:lnTo>
                    <a:lnTo>
                      <a:pt x="656" y="724"/>
                    </a:lnTo>
                    <a:lnTo>
                      <a:pt x="660" y="714"/>
                    </a:lnTo>
                    <a:lnTo>
                      <a:pt x="666" y="703"/>
                    </a:lnTo>
                    <a:lnTo>
                      <a:pt x="670" y="690"/>
                    </a:lnTo>
                    <a:lnTo>
                      <a:pt x="675" y="680"/>
                    </a:lnTo>
                    <a:lnTo>
                      <a:pt x="693" y="679"/>
                    </a:lnTo>
                    <a:lnTo>
                      <a:pt x="687" y="691"/>
                    </a:lnTo>
                    <a:lnTo>
                      <a:pt x="682" y="705"/>
                    </a:lnTo>
                    <a:lnTo>
                      <a:pt x="677" y="716"/>
                    </a:lnTo>
                    <a:lnTo>
                      <a:pt x="674" y="722"/>
                    </a:lnTo>
                    <a:close/>
                    <a:moveTo>
                      <a:pt x="725" y="644"/>
                    </a:moveTo>
                    <a:lnTo>
                      <a:pt x="716" y="644"/>
                    </a:lnTo>
                    <a:lnTo>
                      <a:pt x="695" y="646"/>
                    </a:lnTo>
                    <a:lnTo>
                      <a:pt x="667" y="648"/>
                    </a:lnTo>
                    <a:lnTo>
                      <a:pt x="629" y="650"/>
                    </a:lnTo>
                    <a:lnTo>
                      <a:pt x="585" y="652"/>
                    </a:lnTo>
                    <a:lnTo>
                      <a:pt x="537" y="656"/>
                    </a:lnTo>
                    <a:lnTo>
                      <a:pt x="485" y="658"/>
                    </a:lnTo>
                    <a:lnTo>
                      <a:pt x="432" y="661"/>
                    </a:lnTo>
                    <a:lnTo>
                      <a:pt x="379" y="665"/>
                    </a:lnTo>
                    <a:lnTo>
                      <a:pt x="327" y="667"/>
                    </a:lnTo>
                    <a:lnTo>
                      <a:pt x="279" y="671"/>
                    </a:lnTo>
                    <a:lnTo>
                      <a:pt x="235" y="673"/>
                    </a:lnTo>
                    <a:lnTo>
                      <a:pt x="197" y="675"/>
                    </a:lnTo>
                    <a:lnTo>
                      <a:pt x="166" y="676"/>
                    </a:lnTo>
                    <a:lnTo>
                      <a:pt x="145" y="679"/>
                    </a:lnTo>
                    <a:lnTo>
                      <a:pt x="135" y="679"/>
                    </a:lnTo>
                    <a:lnTo>
                      <a:pt x="129" y="658"/>
                    </a:lnTo>
                    <a:lnTo>
                      <a:pt x="116" y="618"/>
                    </a:lnTo>
                    <a:lnTo>
                      <a:pt x="100" y="565"/>
                    </a:lnTo>
                    <a:lnTo>
                      <a:pt x="83" y="505"/>
                    </a:lnTo>
                    <a:lnTo>
                      <a:pt x="65" y="445"/>
                    </a:lnTo>
                    <a:lnTo>
                      <a:pt x="48" y="393"/>
                    </a:lnTo>
                    <a:lnTo>
                      <a:pt x="37" y="355"/>
                    </a:lnTo>
                    <a:lnTo>
                      <a:pt x="32" y="337"/>
                    </a:lnTo>
                    <a:lnTo>
                      <a:pt x="36" y="332"/>
                    </a:lnTo>
                    <a:lnTo>
                      <a:pt x="40" y="322"/>
                    </a:lnTo>
                    <a:lnTo>
                      <a:pt x="45" y="312"/>
                    </a:lnTo>
                    <a:lnTo>
                      <a:pt x="51" y="302"/>
                    </a:lnTo>
                    <a:lnTo>
                      <a:pt x="149" y="627"/>
                    </a:lnTo>
                    <a:lnTo>
                      <a:pt x="150" y="630"/>
                    </a:lnTo>
                    <a:lnTo>
                      <a:pt x="153" y="634"/>
                    </a:lnTo>
                    <a:lnTo>
                      <a:pt x="156" y="635"/>
                    </a:lnTo>
                    <a:lnTo>
                      <a:pt x="160" y="636"/>
                    </a:lnTo>
                    <a:lnTo>
                      <a:pt x="746" y="601"/>
                    </a:lnTo>
                    <a:lnTo>
                      <a:pt x="740" y="613"/>
                    </a:lnTo>
                    <a:lnTo>
                      <a:pt x="735" y="626"/>
                    </a:lnTo>
                    <a:lnTo>
                      <a:pt x="729" y="636"/>
                    </a:lnTo>
                    <a:lnTo>
                      <a:pt x="725" y="644"/>
                    </a:lnTo>
                    <a:close/>
                    <a:moveTo>
                      <a:pt x="168" y="611"/>
                    </a:moveTo>
                    <a:lnTo>
                      <a:pt x="164" y="596"/>
                    </a:lnTo>
                    <a:lnTo>
                      <a:pt x="153" y="563"/>
                    </a:lnTo>
                    <a:lnTo>
                      <a:pt x="141" y="518"/>
                    </a:lnTo>
                    <a:lnTo>
                      <a:pt x="124" y="465"/>
                    </a:lnTo>
                    <a:lnTo>
                      <a:pt x="108" y="411"/>
                    </a:lnTo>
                    <a:lnTo>
                      <a:pt x="92" y="358"/>
                    </a:lnTo>
                    <a:lnTo>
                      <a:pt x="80" y="312"/>
                    </a:lnTo>
                    <a:lnTo>
                      <a:pt x="69" y="279"/>
                    </a:lnTo>
                    <a:lnTo>
                      <a:pt x="86" y="277"/>
                    </a:lnTo>
                    <a:lnTo>
                      <a:pt x="112" y="276"/>
                    </a:lnTo>
                    <a:lnTo>
                      <a:pt x="145" y="274"/>
                    </a:lnTo>
                    <a:lnTo>
                      <a:pt x="184" y="272"/>
                    </a:lnTo>
                    <a:lnTo>
                      <a:pt x="229" y="269"/>
                    </a:lnTo>
                    <a:lnTo>
                      <a:pt x="276" y="266"/>
                    </a:lnTo>
                    <a:lnTo>
                      <a:pt x="326" y="264"/>
                    </a:lnTo>
                    <a:lnTo>
                      <a:pt x="377" y="260"/>
                    </a:lnTo>
                    <a:lnTo>
                      <a:pt x="426" y="258"/>
                    </a:lnTo>
                    <a:lnTo>
                      <a:pt x="474" y="254"/>
                    </a:lnTo>
                    <a:lnTo>
                      <a:pt x="519" y="252"/>
                    </a:lnTo>
                    <a:lnTo>
                      <a:pt x="561" y="250"/>
                    </a:lnTo>
                    <a:lnTo>
                      <a:pt x="595" y="248"/>
                    </a:lnTo>
                    <a:lnTo>
                      <a:pt x="623" y="245"/>
                    </a:lnTo>
                    <a:lnTo>
                      <a:pt x="642" y="244"/>
                    </a:lnTo>
                    <a:lnTo>
                      <a:pt x="652" y="244"/>
                    </a:lnTo>
                    <a:lnTo>
                      <a:pt x="657" y="263"/>
                    </a:lnTo>
                    <a:lnTo>
                      <a:pt x="668" y="297"/>
                    </a:lnTo>
                    <a:lnTo>
                      <a:pt x="682" y="344"/>
                    </a:lnTo>
                    <a:lnTo>
                      <a:pt x="698" y="399"/>
                    </a:lnTo>
                    <a:lnTo>
                      <a:pt x="714" y="454"/>
                    </a:lnTo>
                    <a:lnTo>
                      <a:pt x="730" y="506"/>
                    </a:lnTo>
                    <a:lnTo>
                      <a:pt x="743" y="548"/>
                    </a:lnTo>
                    <a:lnTo>
                      <a:pt x="751" y="577"/>
                    </a:lnTo>
                    <a:lnTo>
                      <a:pt x="728" y="578"/>
                    </a:lnTo>
                    <a:lnTo>
                      <a:pt x="698" y="581"/>
                    </a:lnTo>
                    <a:lnTo>
                      <a:pt x="661" y="583"/>
                    </a:lnTo>
                    <a:lnTo>
                      <a:pt x="619" y="585"/>
                    </a:lnTo>
                    <a:lnTo>
                      <a:pt x="575" y="588"/>
                    </a:lnTo>
                    <a:lnTo>
                      <a:pt x="526" y="590"/>
                    </a:lnTo>
                    <a:lnTo>
                      <a:pt x="478" y="593"/>
                    </a:lnTo>
                    <a:lnTo>
                      <a:pt x="428" y="596"/>
                    </a:lnTo>
                    <a:lnTo>
                      <a:pt x="380" y="599"/>
                    </a:lnTo>
                    <a:lnTo>
                      <a:pt x="333" y="601"/>
                    </a:lnTo>
                    <a:lnTo>
                      <a:pt x="290" y="604"/>
                    </a:lnTo>
                    <a:lnTo>
                      <a:pt x="252" y="606"/>
                    </a:lnTo>
                    <a:lnTo>
                      <a:pt x="219" y="608"/>
                    </a:lnTo>
                    <a:lnTo>
                      <a:pt x="194" y="609"/>
                    </a:lnTo>
                    <a:lnTo>
                      <a:pt x="176" y="611"/>
                    </a:lnTo>
                    <a:lnTo>
                      <a:pt x="168" y="611"/>
                    </a:lnTo>
                    <a:close/>
                    <a:moveTo>
                      <a:pt x="713" y="131"/>
                    </a:moveTo>
                    <a:lnTo>
                      <a:pt x="488" y="131"/>
                    </a:lnTo>
                    <a:lnTo>
                      <a:pt x="485" y="132"/>
                    </a:lnTo>
                    <a:lnTo>
                      <a:pt x="482" y="133"/>
                    </a:lnTo>
                    <a:lnTo>
                      <a:pt x="481" y="136"/>
                    </a:lnTo>
                    <a:lnTo>
                      <a:pt x="480" y="139"/>
                    </a:lnTo>
                    <a:lnTo>
                      <a:pt x="480" y="222"/>
                    </a:lnTo>
                    <a:lnTo>
                      <a:pt x="469" y="223"/>
                    </a:lnTo>
                    <a:lnTo>
                      <a:pt x="469" y="197"/>
                    </a:lnTo>
                    <a:lnTo>
                      <a:pt x="469" y="166"/>
                    </a:lnTo>
                    <a:lnTo>
                      <a:pt x="469" y="137"/>
                    </a:lnTo>
                    <a:lnTo>
                      <a:pt x="469" y="120"/>
                    </a:lnTo>
                    <a:lnTo>
                      <a:pt x="473" y="120"/>
                    </a:lnTo>
                    <a:lnTo>
                      <a:pt x="484" y="120"/>
                    </a:lnTo>
                    <a:lnTo>
                      <a:pt x="497" y="120"/>
                    </a:lnTo>
                    <a:lnTo>
                      <a:pt x="514" y="120"/>
                    </a:lnTo>
                    <a:lnTo>
                      <a:pt x="533" y="120"/>
                    </a:lnTo>
                    <a:lnTo>
                      <a:pt x="555" y="120"/>
                    </a:lnTo>
                    <a:lnTo>
                      <a:pt x="577" y="120"/>
                    </a:lnTo>
                    <a:lnTo>
                      <a:pt x="601" y="120"/>
                    </a:lnTo>
                    <a:lnTo>
                      <a:pt x="624" y="120"/>
                    </a:lnTo>
                    <a:lnTo>
                      <a:pt x="646" y="120"/>
                    </a:lnTo>
                    <a:lnTo>
                      <a:pt x="668" y="120"/>
                    </a:lnTo>
                    <a:lnTo>
                      <a:pt x="687" y="120"/>
                    </a:lnTo>
                    <a:lnTo>
                      <a:pt x="703" y="120"/>
                    </a:lnTo>
                    <a:lnTo>
                      <a:pt x="717" y="120"/>
                    </a:lnTo>
                    <a:lnTo>
                      <a:pt x="728" y="120"/>
                    </a:lnTo>
                    <a:lnTo>
                      <a:pt x="732" y="120"/>
                    </a:lnTo>
                    <a:lnTo>
                      <a:pt x="732" y="165"/>
                    </a:lnTo>
                    <a:lnTo>
                      <a:pt x="732" y="251"/>
                    </a:lnTo>
                    <a:lnTo>
                      <a:pt x="732" y="337"/>
                    </a:lnTo>
                    <a:lnTo>
                      <a:pt x="732" y="384"/>
                    </a:lnTo>
                    <a:lnTo>
                      <a:pt x="731" y="384"/>
                    </a:lnTo>
                    <a:lnTo>
                      <a:pt x="730" y="384"/>
                    </a:lnTo>
                    <a:lnTo>
                      <a:pt x="728" y="384"/>
                    </a:lnTo>
                    <a:lnTo>
                      <a:pt x="727" y="384"/>
                    </a:lnTo>
                    <a:lnTo>
                      <a:pt x="721" y="363"/>
                    </a:lnTo>
                    <a:lnTo>
                      <a:pt x="721" y="139"/>
                    </a:lnTo>
                    <a:lnTo>
                      <a:pt x="720" y="136"/>
                    </a:lnTo>
                    <a:lnTo>
                      <a:pt x="718" y="133"/>
                    </a:lnTo>
                    <a:lnTo>
                      <a:pt x="716" y="132"/>
                    </a:lnTo>
                    <a:lnTo>
                      <a:pt x="713" y="131"/>
                    </a:lnTo>
                    <a:close/>
                    <a:moveTo>
                      <a:pt x="705" y="147"/>
                    </a:moveTo>
                    <a:lnTo>
                      <a:pt x="705" y="168"/>
                    </a:lnTo>
                    <a:lnTo>
                      <a:pt x="705" y="209"/>
                    </a:lnTo>
                    <a:lnTo>
                      <a:pt x="705" y="260"/>
                    </a:lnTo>
                    <a:lnTo>
                      <a:pt x="705" y="310"/>
                    </a:lnTo>
                    <a:lnTo>
                      <a:pt x="678" y="223"/>
                    </a:lnTo>
                    <a:lnTo>
                      <a:pt x="676" y="218"/>
                    </a:lnTo>
                    <a:lnTo>
                      <a:pt x="672" y="214"/>
                    </a:lnTo>
                    <a:lnTo>
                      <a:pt x="668" y="212"/>
                    </a:lnTo>
                    <a:lnTo>
                      <a:pt x="662" y="212"/>
                    </a:lnTo>
                    <a:lnTo>
                      <a:pt x="496" y="221"/>
                    </a:lnTo>
                    <a:lnTo>
                      <a:pt x="496" y="203"/>
                    </a:lnTo>
                    <a:lnTo>
                      <a:pt x="496" y="181"/>
                    </a:lnTo>
                    <a:lnTo>
                      <a:pt x="496" y="160"/>
                    </a:lnTo>
                    <a:lnTo>
                      <a:pt x="496" y="147"/>
                    </a:lnTo>
                    <a:lnTo>
                      <a:pt x="501" y="147"/>
                    </a:lnTo>
                    <a:lnTo>
                      <a:pt x="509" y="147"/>
                    </a:lnTo>
                    <a:lnTo>
                      <a:pt x="519" y="147"/>
                    </a:lnTo>
                    <a:lnTo>
                      <a:pt x="533" y="147"/>
                    </a:lnTo>
                    <a:lnTo>
                      <a:pt x="548" y="147"/>
                    </a:lnTo>
                    <a:lnTo>
                      <a:pt x="564" y="147"/>
                    </a:lnTo>
                    <a:lnTo>
                      <a:pt x="583" y="147"/>
                    </a:lnTo>
                    <a:lnTo>
                      <a:pt x="601" y="147"/>
                    </a:lnTo>
                    <a:lnTo>
                      <a:pt x="618" y="147"/>
                    </a:lnTo>
                    <a:lnTo>
                      <a:pt x="637" y="147"/>
                    </a:lnTo>
                    <a:lnTo>
                      <a:pt x="653" y="147"/>
                    </a:lnTo>
                    <a:lnTo>
                      <a:pt x="668" y="147"/>
                    </a:lnTo>
                    <a:lnTo>
                      <a:pt x="682" y="147"/>
                    </a:lnTo>
                    <a:lnTo>
                      <a:pt x="692" y="147"/>
                    </a:lnTo>
                    <a:lnTo>
                      <a:pt x="700" y="147"/>
                    </a:lnTo>
                    <a:lnTo>
                      <a:pt x="705" y="147"/>
                    </a:lnTo>
                    <a:close/>
                    <a:moveTo>
                      <a:pt x="819" y="468"/>
                    </a:moveTo>
                    <a:lnTo>
                      <a:pt x="809" y="468"/>
                    </a:lnTo>
                    <a:lnTo>
                      <a:pt x="800" y="468"/>
                    </a:lnTo>
                    <a:lnTo>
                      <a:pt x="789" y="468"/>
                    </a:lnTo>
                    <a:lnTo>
                      <a:pt x="778" y="468"/>
                    </a:lnTo>
                    <a:lnTo>
                      <a:pt x="769" y="468"/>
                    </a:lnTo>
                    <a:lnTo>
                      <a:pt x="761" y="468"/>
                    </a:lnTo>
                    <a:lnTo>
                      <a:pt x="756" y="468"/>
                    </a:lnTo>
                    <a:lnTo>
                      <a:pt x="754" y="468"/>
                    </a:lnTo>
                    <a:lnTo>
                      <a:pt x="754" y="475"/>
                    </a:lnTo>
                    <a:lnTo>
                      <a:pt x="731" y="400"/>
                    </a:lnTo>
                    <a:lnTo>
                      <a:pt x="740" y="400"/>
                    </a:lnTo>
                    <a:lnTo>
                      <a:pt x="744" y="399"/>
                    </a:lnTo>
                    <a:lnTo>
                      <a:pt x="746" y="397"/>
                    </a:lnTo>
                    <a:lnTo>
                      <a:pt x="747" y="395"/>
                    </a:lnTo>
                    <a:lnTo>
                      <a:pt x="748" y="392"/>
                    </a:lnTo>
                    <a:lnTo>
                      <a:pt x="748" y="111"/>
                    </a:lnTo>
                    <a:lnTo>
                      <a:pt x="747" y="108"/>
                    </a:lnTo>
                    <a:lnTo>
                      <a:pt x="746" y="106"/>
                    </a:lnTo>
                    <a:lnTo>
                      <a:pt x="744" y="105"/>
                    </a:lnTo>
                    <a:lnTo>
                      <a:pt x="740" y="103"/>
                    </a:lnTo>
                    <a:lnTo>
                      <a:pt x="461" y="103"/>
                    </a:lnTo>
                    <a:lnTo>
                      <a:pt x="457" y="105"/>
                    </a:lnTo>
                    <a:lnTo>
                      <a:pt x="455" y="106"/>
                    </a:lnTo>
                    <a:lnTo>
                      <a:pt x="454" y="108"/>
                    </a:lnTo>
                    <a:lnTo>
                      <a:pt x="453" y="111"/>
                    </a:lnTo>
                    <a:lnTo>
                      <a:pt x="453" y="223"/>
                    </a:lnTo>
                    <a:lnTo>
                      <a:pt x="382" y="228"/>
                    </a:lnTo>
                    <a:lnTo>
                      <a:pt x="382" y="185"/>
                    </a:lnTo>
                    <a:lnTo>
                      <a:pt x="382" y="125"/>
                    </a:lnTo>
                    <a:lnTo>
                      <a:pt x="382" y="67"/>
                    </a:lnTo>
                    <a:lnTo>
                      <a:pt x="382" y="31"/>
                    </a:lnTo>
                    <a:lnTo>
                      <a:pt x="392" y="31"/>
                    </a:lnTo>
                    <a:lnTo>
                      <a:pt x="408" y="31"/>
                    </a:lnTo>
                    <a:lnTo>
                      <a:pt x="431" y="31"/>
                    </a:lnTo>
                    <a:lnTo>
                      <a:pt x="458" y="31"/>
                    </a:lnTo>
                    <a:lnTo>
                      <a:pt x="491" y="31"/>
                    </a:lnTo>
                    <a:lnTo>
                      <a:pt x="525" y="31"/>
                    </a:lnTo>
                    <a:lnTo>
                      <a:pt x="562" y="31"/>
                    </a:lnTo>
                    <a:lnTo>
                      <a:pt x="601" y="31"/>
                    </a:lnTo>
                    <a:lnTo>
                      <a:pt x="639" y="31"/>
                    </a:lnTo>
                    <a:lnTo>
                      <a:pt x="676" y="31"/>
                    </a:lnTo>
                    <a:lnTo>
                      <a:pt x="710" y="31"/>
                    </a:lnTo>
                    <a:lnTo>
                      <a:pt x="743" y="31"/>
                    </a:lnTo>
                    <a:lnTo>
                      <a:pt x="770" y="31"/>
                    </a:lnTo>
                    <a:lnTo>
                      <a:pt x="793" y="31"/>
                    </a:lnTo>
                    <a:lnTo>
                      <a:pt x="809" y="31"/>
                    </a:lnTo>
                    <a:lnTo>
                      <a:pt x="819" y="31"/>
                    </a:lnTo>
                    <a:lnTo>
                      <a:pt x="819" y="107"/>
                    </a:lnTo>
                    <a:lnTo>
                      <a:pt x="819" y="249"/>
                    </a:lnTo>
                    <a:lnTo>
                      <a:pt x="819" y="392"/>
                    </a:lnTo>
                    <a:lnTo>
                      <a:pt x="819" y="4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8" name="Freeform 136"/>
              <p:cNvSpPr>
                <a:spLocks/>
              </p:cNvSpPr>
              <p:nvPr/>
            </p:nvSpPr>
            <p:spPr bwMode="auto">
              <a:xfrm>
                <a:off x="5337" y="1466"/>
                <a:ext cx="104" cy="81"/>
              </a:xfrm>
              <a:custGeom>
                <a:avLst/>
                <a:gdLst>
                  <a:gd name="T0" fmla="*/ 209 w 209"/>
                  <a:gd name="T1" fmla="*/ 0 h 163"/>
                  <a:gd name="T2" fmla="*/ 204 w 209"/>
                  <a:gd name="T3" fmla="*/ 0 h 163"/>
                  <a:gd name="T4" fmla="*/ 196 w 209"/>
                  <a:gd name="T5" fmla="*/ 0 h 163"/>
                  <a:gd name="T6" fmla="*/ 186 w 209"/>
                  <a:gd name="T7" fmla="*/ 0 h 163"/>
                  <a:gd name="T8" fmla="*/ 172 w 209"/>
                  <a:gd name="T9" fmla="*/ 0 h 163"/>
                  <a:gd name="T10" fmla="*/ 157 w 209"/>
                  <a:gd name="T11" fmla="*/ 0 h 163"/>
                  <a:gd name="T12" fmla="*/ 141 w 209"/>
                  <a:gd name="T13" fmla="*/ 0 h 163"/>
                  <a:gd name="T14" fmla="*/ 122 w 209"/>
                  <a:gd name="T15" fmla="*/ 0 h 163"/>
                  <a:gd name="T16" fmla="*/ 105 w 209"/>
                  <a:gd name="T17" fmla="*/ 0 h 163"/>
                  <a:gd name="T18" fmla="*/ 87 w 209"/>
                  <a:gd name="T19" fmla="*/ 0 h 163"/>
                  <a:gd name="T20" fmla="*/ 68 w 209"/>
                  <a:gd name="T21" fmla="*/ 0 h 163"/>
                  <a:gd name="T22" fmla="*/ 52 w 209"/>
                  <a:gd name="T23" fmla="*/ 0 h 163"/>
                  <a:gd name="T24" fmla="*/ 37 w 209"/>
                  <a:gd name="T25" fmla="*/ 0 h 163"/>
                  <a:gd name="T26" fmla="*/ 23 w 209"/>
                  <a:gd name="T27" fmla="*/ 0 h 163"/>
                  <a:gd name="T28" fmla="*/ 13 w 209"/>
                  <a:gd name="T29" fmla="*/ 0 h 163"/>
                  <a:gd name="T30" fmla="*/ 5 w 209"/>
                  <a:gd name="T31" fmla="*/ 0 h 163"/>
                  <a:gd name="T32" fmla="*/ 0 w 209"/>
                  <a:gd name="T33" fmla="*/ 0 h 163"/>
                  <a:gd name="T34" fmla="*/ 0 w 209"/>
                  <a:gd name="T35" fmla="*/ 3 h 163"/>
                  <a:gd name="T36" fmla="*/ 0 w 209"/>
                  <a:gd name="T37" fmla="*/ 5 h 163"/>
                  <a:gd name="T38" fmla="*/ 0 w 209"/>
                  <a:gd name="T39" fmla="*/ 8 h 163"/>
                  <a:gd name="T40" fmla="*/ 0 w 209"/>
                  <a:gd name="T41" fmla="*/ 13 h 163"/>
                  <a:gd name="T42" fmla="*/ 9 w 209"/>
                  <a:gd name="T43" fmla="*/ 13 h 163"/>
                  <a:gd name="T44" fmla="*/ 21 w 209"/>
                  <a:gd name="T45" fmla="*/ 13 h 163"/>
                  <a:gd name="T46" fmla="*/ 34 w 209"/>
                  <a:gd name="T47" fmla="*/ 13 h 163"/>
                  <a:gd name="T48" fmla="*/ 47 w 209"/>
                  <a:gd name="T49" fmla="*/ 13 h 163"/>
                  <a:gd name="T50" fmla="*/ 62 w 209"/>
                  <a:gd name="T51" fmla="*/ 13 h 163"/>
                  <a:gd name="T52" fmla="*/ 79 w 209"/>
                  <a:gd name="T53" fmla="*/ 13 h 163"/>
                  <a:gd name="T54" fmla="*/ 95 w 209"/>
                  <a:gd name="T55" fmla="*/ 13 h 163"/>
                  <a:gd name="T56" fmla="*/ 111 w 209"/>
                  <a:gd name="T57" fmla="*/ 13 h 163"/>
                  <a:gd name="T58" fmla="*/ 126 w 209"/>
                  <a:gd name="T59" fmla="*/ 13 h 163"/>
                  <a:gd name="T60" fmla="*/ 141 w 209"/>
                  <a:gd name="T61" fmla="*/ 13 h 163"/>
                  <a:gd name="T62" fmla="*/ 155 w 209"/>
                  <a:gd name="T63" fmla="*/ 13 h 163"/>
                  <a:gd name="T64" fmla="*/ 167 w 209"/>
                  <a:gd name="T65" fmla="*/ 13 h 163"/>
                  <a:gd name="T66" fmla="*/ 178 w 209"/>
                  <a:gd name="T67" fmla="*/ 13 h 163"/>
                  <a:gd name="T68" fmla="*/ 187 w 209"/>
                  <a:gd name="T69" fmla="*/ 13 h 163"/>
                  <a:gd name="T70" fmla="*/ 194 w 209"/>
                  <a:gd name="T71" fmla="*/ 13 h 163"/>
                  <a:gd name="T72" fmla="*/ 197 w 209"/>
                  <a:gd name="T73" fmla="*/ 13 h 163"/>
                  <a:gd name="T74" fmla="*/ 197 w 209"/>
                  <a:gd name="T75" fmla="*/ 26 h 163"/>
                  <a:gd name="T76" fmla="*/ 197 w 209"/>
                  <a:gd name="T77" fmla="*/ 51 h 163"/>
                  <a:gd name="T78" fmla="*/ 197 w 209"/>
                  <a:gd name="T79" fmla="*/ 86 h 163"/>
                  <a:gd name="T80" fmla="*/ 197 w 209"/>
                  <a:gd name="T81" fmla="*/ 124 h 163"/>
                  <a:gd name="T82" fmla="*/ 209 w 209"/>
                  <a:gd name="T83" fmla="*/ 163 h 163"/>
                  <a:gd name="T84" fmla="*/ 209 w 209"/>
                  <a:gd name="T85" fmla="*/ 113 h 163"/>
                  <a:gd name="T86" fmla="*/ 209 w 209"/>
                  <a:gd name="T87" fmla="*/ 62 h 163"/>
                  <a:gd name="T88" fmla="*/ 209 w 209"/>
                  <a:gd name="T89" fmla="*/ 21 h 163"/>
                  <a:gd name="T90" fmla="*/ 209 w 209"/>
                  <a:gd name="T9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163">
                    <a:moveTo>
                      <a:pt x="209" y="0"/>
                    </a:moveTo>
                    <a:lnTo>
                      <a:pt x="204" y="0"/>
                    </a:lnTo>
                    <a:lnTo>
                      <a:pt x="196" y="0"/>
                    </a:lnTo>
                    <a:lnTo>
                      <a:pt x="186" y="0"/>
                    </a:lnTo>
                    <a:lnTo>
                      <a:pt x="172" y="0"/>
                    </a:lnTo>
                    <a:lnTo>
                      <a:pt x="157" y="0"/>
                    </a:lnTo>
                    <a:lnTo>
                      <a:pt x="141" y="0"/>
                    </a:lnTo>
                    <a:lnTo>
                      <a:pt x="122" y="0"/>
                    </a:lnTo>
                    <a:lnTo>
                      <a:pt x="105" y="0"/>
                    </a:lnTo>
                    <a:lnTo>
                      <a:pt x="87" y="0"/>
                    </a:lnTo>
                    <a:lnTo>
                      <a:pt x="68" y="0"/>
                    </a:lnTo>
                    <a:lnTo>
                      <a:pt x="52" y="0"/>
                    </a:lnTo>
                    <a:lnTo>
                      <a:pt x="37" y="0"/>
                    </a:lnTo>
                    <a:lnTo>
                      <a:pt x="23" y="0"/>
                    </a:lnTo>
                    <a:lnTo>
                      <a:pt x="13" y="0"/>
                    </a:lnTo>
                    <a:lnTo>
                      <a:pt x="5" y="0"/>
                    </a:lnTo>
                    <a:lnTo>
                      <a:pt x="0" y="0"/>
                    </a:lnTo>
                    <a:lnTo>
                      <a:pt x="0" y="3"/>
                    </a:lnTo>
                    <a:lnTo>
                      <a:pt x="0" y="5"/>
                    </a:lnTo>
                    <a:lnTo>
                      <a:pt x="0" y="8"/>
                    </a:lnTo>
                    <a:lnTo>
                      <a:pt x="0" y="13"/>
                    </a:lnTo>
                    <a:lnTo>
                      <a:pt x="9" y="13"/>
                    </a:lnTo>
                    <a:lnTo>
                      <a:pt x="21" y="13"/>
                    </a:lnTo>
                    <a:lnTo>
                      <a:pt x="34" y="13"/>
                    </a:lnTo>
                    <a:lnTo>
                      <a:pt x="47" y="13"/>
                    </a:lnTo>
                    <a:lnTo>
                      <a:pt x="62" y="13"/>
                    </a:lnTo>
                    <a:lnTo>
                      <a:pt x="79" y="13"/>
                    </a:lnTo>
                    <a:lnTo>
                      <a:pt x="95" y="13"/>
                    </a:lnTo>
                    <a:lnTo>
                      <a:pt x="111" y="13"/>
                    </a:lnTo>
                    <a:lnTo>
                      <a:pt x="126" y="13"/>
                    </a:lnTo>
                    <a:lnTo>
                      <a:pt x="141" y="13"/>
                    </a:lnTo>
                    <a:lnTo>
                      <a:pt x="155" y="13"/>
                    </a:lnTo>
                    <a:lnTo>
                      <a:pt x="167" y="13"/>
                    </a:lnTo>
                    <a:lnTo>
                      <a:pt x="178" y="13"/>
                    </a:lnTo>
                    <a:lnTo>
                      <a:pt x="187" y="13"/>
                    </a:lnTo>
                    <a:lnTo>
                      <a:pt x="194" y="13"/>
                    </a:lnTo>
                    <a:lnTo>
                      <a:pt x="197" y="13"/>
                    </a:lnTo>
                    <a:lnTo>
                      <a:pt x="197" y="26"/>
                    </a:lnTo>
                    <a:lnTo>
                      <a:pt x="197" y="51"/>
                    </a:lnTo>
                    <a:lnTo>
                      <a:pt x="197" y="86"/>
                    </a:lnTo>
                    <a:lnTo>
                      <a:pt x="197" y="124"/>
                    </a:lnTo>
                    <a:lnTo>
                      <a:pt x="209" y="163"/>
                    </a:lnTo>
                    <a:lnTo>
                      <a:pt x="209" y="113"/>
                    </a:lnTo>
                    <a:lnTo>
                      <a:pt x="209" y="62"/>
                    </a:lnTo>
                    <a:lnTo>
                      <a:pt x="209" y="21"/>
                    </a:lnTo>
                    <a:lnTo>
                      <a:pt x="2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sp>
            <p:nvSpPr>
              <p:cNvPr id="771209" name="Freeform 137"/>
              <p:cNvSpPr>
                <a:spLocks/>
              </p:cNvSpPr>
              <p:nvPr/>
            </p:nvSpPr>
            <p:spPr bwMode="auto">
              <a:xfrm>
                <a:off x="5337" y="1472"/>
                <a:ext cx="98" cy="55"/>
              </a:xfrm>
              <a:custGeom>
                <a:avLst/>
                <a:gdLst>
                  <a:gd name="T0" fmla="*/ 0 w 197"/>
                  <a:gd name="T1" fmla="*/ 0 h 111"/>
                  <a:gd name="T2" fmla="*/ 0 w 197"/>
                  <a:gd name="T3" fmla="*/ 15 h 111"/>
                  <a:gd name="T4" fmla="*/ 0 w 197"/>
                  <a:gd name="T5" fmla="*/ 31 h 111"/>
                  <a:gd name="T6" fmla="*/ 0 w 197"/>
                  <a:gd name="T7" fmla="*/ 47 h 111"/>
                  <a:gd name="T8" fmla="*/ 0 w 197"/>
                  <a:gd name="T9" fmla="*/ 61 h 111"/>
                  <a:gd name="T10" fmla="*/ 166 w 197"/>
                  <a:gd name="T11" fmla="*/ 52 h 111"/>
                  <a:gd name="T12" fmla="*/ 172 w 197"/>
                  <a:gd name="T13" fmla="*/ 52 h 111"/>
                  <a:gd name="T14" fmla="*/ 176 w 197"/>
                  <a:gd name="T15" fmla="*/ 54 h 111"/>
                  <a:gd name="T16" fmla="*/ 180 w 197"/>
                  <a:gd name="T17" fmla="*/ 58 h 111"/>
                  <a:gd name="T18" fmla="*/ 182 w 197"/>
                  <a:gd name="T19" fmla="*/ 63 h 111"/>
                  <a:gd name="T20" fmla="*/ 197 w 197"/>
                  <a:gd name="T21" fmla="*/ 111 h 111"/>
                  <a:gd name="T22" fmla="*/ 197 w 197"/>
                  <a:gd name="T23" fmla="*/ 73 h 111"/>
                  <a:gd name="T24" fmla="*/ 197 w 197"/>
                  <a:gd name="T25" fmla="*/ 38 h 111"/>
                  <a:gd name="T26" fmla="*/ 197 w 197"/>
                  <a:gd name="T27" fmla="*/ 13 h 111"/>
                  <a:gd name="T28" fmla="*/ 197 w 197"/>
                  <a:gd name="T29" fmla="*/ 0 h 111"/>
                  <a:gd name="T30" fmla="*/ 194 w 197"/>
                  <a:gd name="T31" fmla="*/ 0 h 111"/>
                  <a:gd name="T32" fmla="*/ 187 w 197"/>
                  <a:gd name="T33" fmla="*/ 0 h 111"/>
                  <a:gd name="T34" fmla="*/ 178 w 197"/>
                  <a:gd name="T35" fmla="*/ 0 h 111"/>
                  <a:gd name="T36" fmla="*/ 167 w 197"/>
                  <a:gd name="T37" fmla="*/ 0 h 111"/>
                  <a:gd name="T38" fmla="*/ 155 w 197"/>
                  <a:gd name="T39" fmla="*/ 0 h 111"/>
                  <a:gd name="T40" fmla="*/ 141 w 197"/>
                  <a:gd name="T41" fmla="*/ 0 h 111"/>
                  <a:gd name="T42" fmla="*/ 126 w 197"/>
                  <a:gd name="T43" fmla="*/ 0 h 111"/>
                  <a:gd name="T44" fmla="*/ 111 w 197"/>
                  <a:gd name="T45" fmla="*/ 0 h 111"/>
                  <a:gd name="T46" fmla="*/ 95 w 197"/>
                  <a:gd name="T47" fmla="*/ 0 h 111"/>
                  <a:gd name="T48" fmla="*/ 79 w 197"/>
                  <a:gd name="T49" fmla="*/ 0 h 111"/>
                  <a:gd name="T50" fmla="*/ 62 w 197"/>
                  <a:gd name="T51" fmla="*/ 0 h 111"/>
                  <a:gd name="T52" fmla="*/ 47 w 197"/>
                  <a:gd name="T53" fmla="*/ 0 h 111"/>
                  <a:gd name="T54" fmla="*/ 34 w 197"/>
                  <a:gd name="T55" fmla="*/ 0 h 111"/>
                  <a:gd name="T56" fmla="*/ 21 w 197"/>
                  <a:gd name="T57" fmla="*/ 0 h 111"/>
                  <a:gd name="T58" fmla="*/ 9 w 197"/>
                  <a:gd name="T59" fmla="*/ 0 h 111"/>
                  <a:gd name="T60" fmla="*/ 0 w 197"/>
                  <a:gd name="T6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111">
                    <a:moveTo>
                      <a:pt x="0" y="0"/>
                    </a:moveTo>
                    <a:lnTo>
                      <a:pt x="0" y="15"/>
                    </a:lnTo>
                    <a:lnTo>
                      <a:pt x="0" y="31"/>
                    </a:lnTo>
                    <a:lnTo>
                      <a:pt x="0" y="47"/>
                    </a:lnTo>
                    <a:lnTo>
                      <a:pt x="0" y="61"/>
                    </a:lnTo>
                    <a:lnTo>
                      <a:pt x="166" y="52"/>
                    </a:lnTo>
                    <a:lnTo>
                      <a:pt x="172" y="52"/>
                    </a:lnTo>
                    <a:lnTo>
                      <a:pt x="176" y="54"/>
                    </a:lnTo>
                    <a:lnTo>
                      <a:pt x="180" y="58"/>
                    </a:lnTo>
                    <a:lnTo>
                      <a:pt x="182" y="63"/>
                    </a:lnTo>
                    <a:lnTo>
                      <a:pt x="197" y="111"/>
                    </a:lnTo>
                    <a:lnTo>
                      <a:pt x="197" y="73"/>
                    </a:lnTo>
                    <a:lnTo>
                      <a:pt x="197" y="38"/>
                    </a:lnTo>
                    <a:lnTo>
                      <a:pt x="197" y="13"/>
                    </a:lnTo>
                    <a:lnTo>
                      <a:pt x="197" y="0"/>
                    </a:lnTo>
                    <a:lnTo>
                      <a:pt x="194" y="0"/>
                    </a:lnTo>
                    <a:lnTo>
                      <a:pt x="187" y="0"/>
                    </a:lnTo>
                    <a:lnTo>
                      <a:pt x="178" y="0"/>
                    </a:lnTo>
                    <a:lnTo>
                      <a:pt x="167" y="0"/>
                    </a:lnTo>
                    <a:lnTo>
                      <a:pt x="155" y="0"/>
                    </a:lnTo>
                    <a:lnTo>
                      <a:pt x="141" y="0"/>
                    </a:lnTo>
                    <a:lnTo>
                      <a:pt x="126" y="0"/>
                    </a:lnTo>
                    <a:lnTo>
                      <a:pt x="111" y="0"/>
                    </a:lnTo>
                    <a:lnTo>
                      <a:pt x="95" y="0"/>
                    </a:lnTo>
                    <a:lnTo>
                      <a:pt x="79" y="0"/>
                    </a:lnTo>
                    <a:lnTo>
                      <a:pt x="62" y="0"/>
                    </a:lnTo>
                    <a:lnTo>
                      <a:pt x="47" y="0"/>
                    </a:lnTo>
                    <a:lnTo>
                      <a:pt x="34" y="0"/>
                    </a:lnTo>
                    <a:lnTo>
                      <a:pt x="21" y="0"/>
                    </a:lnTo>
                    <a:lnTo>
                      <a:pt x="9" y="0"/>
                    </a:lnTo>
                    <a:lnTo>
                      <a:pt x="0" y="0"/>
                    </a:lnTo>
                    <a:close/>
                  </a:path>
                </a:pathLst>
              </a:custGeom>
              <a:solidFill>
                <a:srgbClr val="3F9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HGP創英角ｺﾞｼｯｸUB" pitchFamily="50" charset="-128"/>
                  <a:ea typeface="HGP創英角ｺﾞｼｯｸUB" pitchFamily="50" charset="-128"/>
                </a:endParaRPr>
              </a:p>
            </p:txBody>
          </p:sp>
        </p:grpSp>
        <p:sp>
          <p:nvSpPr>
            <p:cNvPr id="771210" name="AutoShape 138"/>
            <p:cNvSpPr>
              <a:spLocks noChangeArrowheads="1"/>
            </p:cNvSpPr>
            <p:nvPr/>
          </p:nvSpPr>
          <p:spPr bwMode="auto">
            <a:xfrm>
              <a:off x="544" y="2719"/>
              <a:ext cx="165" cy="211"/>
            </a:xfrm>
            <a:prstGeom prst="can">
              <a:avLst>
                <a:gd name="adj" fmla="val 18945"/>
              </a:avLst>
            </a:prstGeom>
            <a:solidFill>
              <a:srgbClr val="FF9900"/>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 typeface="Wingdings" pitchFamily="2" charset="2"/>
                <a:buNone/>
              </a:pPr>
              <a:endParaRPr kumimoji="1" lang="ja-JP" altLang="en-US" sz="1000">
                <a:solidFill>
                  <a:schemeClr val="bg1"/>
                </a:solidFill>
                <a:latin typeface="HGP創英角ｺﾞｼｯｸUB" pitchFamily="50" charset="-128"/>
                <a:ea typeface="HGP創英角ｺﾞｼｯｸUB" pitchFamily="50" charset="-128"/>
              </a:endParaRPr>
            </a:p>
          </p:txBody>
        </p:sp>
      </p:grpSp>
      <p:sp>
        <p:nvSpPr>
          <p:cNvPr id="771211" name="AutoShape 139"/>
          <p:cNvSpPr>
            <a:spLocks noChangeArrowheads="1"/>
          </p:cNvSpPr>
          <p:nvPr/>
        </p:nvSpPr>
        <p:spPr bwMode="auto">
          <a:xfrm>
            <a:off x="1782763" y="3771563"/>
            <a:ext cx="2609850" cy="493712"/>
          </a:xfrm>
          <a:prstGeom prst="roundRect">
            <a:avLst>
              <a:gd name="adj" fmla="val 16667"/>
            </a:avLst>
          </a:prstGeom>
          <a:solidFill>
            <a:srgbClr val="C000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800">
                <a:solidFill>
                  <a:schemeClr val="bg1"/>
                </a:solidFill>
                <a:latin typeface="HGP創英角ｺﾞｼｯｸUB" pitchFamily="50" charset="-128"/>
                <a:ea typeface="HGP創英角ｺﾞｼｯｸUB" pitchFamily="50" charset="-128"/>
              </a:rPr>
              <a:t>仮想化ソフトウェア</a:t>
            </a:r>
          </a:p>
        </p:txBody>
      </p:sp>
      <p:cxnSp>
        <p:nvCxnSpPr>
          <p:cNvPr id="771212" name="AutoShape 140"/>
          <p:cNvCxnSpPr>
            <a:cxnSpLocks noChangeShapeType="1"/>
            <a:stCxn id="771211" idx="0"/>
            <a:endCxn id="771148" idx="2"/>
          </p:cNvCxnSpPr>
          <p:nvPr/>
        </p:nvCxnSpPr>
        <p:spPr bwMode="auto">
          <a:xfrm rot="5400000" flipH="1">
            <a:off x="2137569" y="2802394"/>
            <a:ext cx="1001713" cy="898525"/>
          </a:xfrm>
          <a:prstGeom prst="curvedConnector3">
            <a:avLst>
              <a:gd name="adj1" fmla="val 16796"/>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1213" name="AutoShape 141"/>
          <p:cNvCxnSpPr>
            <a:cxnSpLocks noChangeShapeType="1"/>
            <a:stCxn id="771211" idx="0"/>
            <a:endCxn id="771116" idx="2"/>
          </p:cNvCxnSpPr>
          <p:nvPr/>
        </p:nvCxnSpPr>
        <p:spPr bwMode="auto">
          <a:xfrm rot="16200000">
            <a:off x="3015456" y="2823032"/>
            <a:ext cx="1001713" cy="857250"/>
          </a:xfrm>
          <a:prstGeom prst="curvedConnector3">
            <a:avLst>
              <a:gd name="adj1" fmla="val 12991"/>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1214" name="AutoShape 142"/>
          <p:cNvCxnSpPr>
            <a:cxnSpLocks noChangeShapeType="1"/>
            <a:stCxn id="771211" idx="0"/>
            <a:endCxn id="771180" idx="2"/>
          </p:cNvCxnSpPr>
          <p:nvPr/>
        </p:nvCxnSpPr>
        <p:spPr bwMode="auto">
          <a:xfrm rot="16200000">
            <a:off x="2587625" y="3250863"/>
            <a:ext cx="1001713" cy="1587"/>
          </a:xfrm>
          <a:prstGeom prst="curvedConnector3">
            <a:avLst>
              <a:gd name="adj1" fmla="val 49764"/>
            </a:avLst>
          </a:prstGeom>
          <a:noFill/>
          <a:ln w="28575" cap="sq">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1215" name="AutoShape 143"/>
          <p:cNvSpPr>
            <a:spLocks noChangeArrowheads="1"/>
          </p:cNvSpPr>
          <p:nvPr/>
        </p:nvSpPr>
        <p:spPr bwMode="auto">
          <a:xfrm>
            <a:off x="1827213" y="2960350"/>
            <a:ext cx="720725" cy="495300"/>
          </a:xfrm>
          <a:prstGeom prst="foldedCorner">
            <a:avLst>
              <a:gd name="adj" fmla="val 12500"/>
            </a:avLst>
          </a:prstGeom>
          <a:solidFill>
            <a:srgbClr val="FFFFFF"/>
          </a:solidFill>
          <a:ln w="12700" cap="sq">
            <a:solidFill>
              <a:schemeClr val="hlink"/>
            </a:solidFill>
            <a:round/>
            <a:headEnd/>
            <a:tailEnd/>
          </a:ln>
          <a:effectLst>
            <a:outerShdw dist="107763" dir="2700000" algn="ctr" rotWithShape="0">
              <a:schemeClr val="bg2">
                <a:alpha val="50000"/>
              </a:schemeClr>
            </a:outerShdw>
          </a:effectLst>
        </p:spPr>
        <p:txBody>
          <a:bodyPr wrap="none" anchor="ctr"/>
          <a:lstStyle/>
          <a:p>
            <a:pPr algn="ctr">
              <a:spcBef>
                <a:spcPct val="0"/>
              </a:spcBef>
              <a:buFont typeface="Wingdings" pitchFamily="2" charset="2"/>
              <a:buNone/>
            </a:pPr>
            <a:r>
              <a:rPr kumimoji="1" lang="en-US" altLang="ja-JP" sz="800">
                <a:solidFill>
                  <a:srgbClr val="40458C"/>
                </a:solidFill>
                <a:latin typeface="HGP創英角ｺﾞｼｯｸUB" pitchFamily="50" charset="-128"/>
                <a:ea typeface="HGP創英角ｺﾞｼｯｸUB" pitchFamily="50" charset="-128"/>
              </a:rPr>
              <a:t>SYSTEM-A</a:t>
            </a:r>
          </a:p>
          <a:p>
            <a:pPr algn="ctr">
              <a:spcBef>
                <a:spcPct val="0"/>
              </a:spcBef>
              <a:buFont typeface="Wingdings" pitchFamily="2" charset="2"/>
              <a:buNone/>
            </a:pPr>
            <a:r>
              <a:rPr kumimoji="1" lang="en-US" altLang="ja-JP" sz="800">
                <a:solidFill>
                  <a:srgbClr val="40458C"/>
                </a:solidFill>
                <a:latin typeface="HGP創英角ｺﾞｼｯｸUB" pitchFamily="50" charset="-128"/>
                <a:ea typeface="HGP創英角ｺﾞｼｯｸUB" pitchFamily="50" charset="-128"/>
              </a:rPr>
              <a:t>CPU:XXXXX</a:t>
            </a:r>
          </a:p>
          <a:p>
            <a:pPr algn="ctr">
              <a:spcBef>
                <a:spcPct val="0"/>
              </a:spcBef>
              <a:buFont typeface="Wingdings" pitchFamily="2" charset="2"/>
              <a:buNone/>
            </a:pPr>
            <a:r>
              <a:rPr kumimoji="1" lang="en-US" altLang="ja-JP" sz="800">
                <a:solidFill>
                  <a:srgbClr val="40458C"/>
                </a:solidFill>
                <a:latin typeface="HGP創英角ｺﾞｼｯｸUB" pitchFamily="50" charset="-128"/>
                <a:ea typeface="HGP創英角ｺﾞｼｯｸUB" pitchFamily="50" charset="-128"/>
              </a:rPr>
              <a:t>DISK:XXXX</a:t>
            </a:r>
          </a:p>
        </p:txBody>
      </p:sp>
      <p:sp>
        <p:nvSpPr>
          <p:cNvPr id="771216" name="AutoShape 144"/>
          <p:cNvSpPr>
            <a:spLocks noChangeArrowheads="1"/>
          </p:cNvSpPr>
          <p:nvPr/>
        </p:nvSpPr>
        <p:spPr bwMode="auto">
          <a:xfrm>
            <a:off x="2727325" y="2960350"/>
            <a:ext cx="720725" cy="495300"/>
          </a:xfrm>
          <a:prstGeom prst="foldedCorner">
            <a:avLst>
              <a:gd name="adj" fmla="val 12500"/>
            </a:avLst>
          </a:prstGeom>
          <a:solidFill>
            <a:srgbClr val="FFFFFF"/>
          </a:solidFill>
          <a:ln w="12700" cap="sq">
            <a:solidFill>
              <a:schemeClr val="hlink"/>
            </a:solidFill>
            <a:round/>
            <a:headEnd/>
            <a:tailEnd/>
          </a:ln>
          <a:effectLst>
            <a:outerShdw dist="107763" dir="2700000" algn="ctr" rotWithShape="0">
              <a:schemeClr val="bg2">
                <a:alpha val="50000"/>
              </a:schemeClr>
            </a:outerShdw>
          </a:effectLst>
        </p:spPr>
        <p:txBody>
          <a:bodyPr wrap="none" anchor="ctr"/>
          <a:lstStyle/>
          <a:p>
            <a:pPr algn="ctr">
              <a:spcBef>
                <a:spcPct val="0"/>
              </a:spcBef>
              <a:buFont typeface="Wingdings" pitchFamily="2" charset="2"/>
              <a:buNone/>
            </a:pPr>
            <a:r>
              <a:rPr kumimoji="1" lang="en-US" altLang="ja-JP" sz="800">
                <a:solidFill>
                  <a:srgbClr val="40458C"/>
                </a:solidFill>
                <a:latin typeface="HGP創英角ｺﾞｼｯｸUB" pitchFamily="50" charset="-128"/>
                <a:ea typeface="HGP創英角ｺﾞｼｯｸUB" pitchFamily="50" charset="-128"/>
              </a:rPr>
              <a:t>SYSTEM-B</a:t>
            </a:r>
          </a:p>
          <a:p>
            <a:pPr algn="ctr">
              <a:spcBef>
                <a:spcPct val="0"/>
              </a:spcBef>
              <a:buFont typeface="Wingdings" pitchFamily="2" charset="2"/>
              <a:buNone/>
            </a:pPr>
            <a:r>
              <a:rPr kumimoji="1" lang="en-US" altLang="ja-JP" sz="800">
                <a:solidFill>
                  <a:srgbClr val="40458C"/>
                </a:solidFill>
                <a:latin typeface="HGP創英角ｺﾞｼｯｸUB" pitchFamily="50" charset="-128"/>
                <a:ea typeface="HGP創英角ｺﾞｼｯｸUB" pitchFamily="50" charset="-128"/>
              </a:rPr>
              <a:t>CPU:XXXXX</a:t>
            </a:r>
          </a:p>
          <a:p>
            <a:pPr algn="ctr">
              <a:spcBef>
                <a:spcPct val="0"/>
              </a:spcBef>
              <a:buFont typeface="Wingdings" pitchFamily="2" charset="2"/>
              <a:buNone/>
            </a:pPr>
            <a:r>
              <a:rPr kumimoji="1" lang="en-US" altLang="ja-JP" sz="800">
                <a:solidFill>
                  <a:srgbClr val="40458C"/>
                </a:solidFill>
                <a:latin typeface="HGP創英角ｺﾞｼｯｸUB" pitchFamily="50" charset="-128"/>
                <a:ea typeface="HGP創英角ｺﾞｼｯｸUB" pitchFamily="50" charset="-128"/>
              </a:rPr>
              <a:t>DISK:XXXX</a:t>
            </a:r>
          </a:p>
        </p:txBody>
      </p:sp>
      <p:sp>
        <p:nvSpPr>
          <p:cNvPr id="771217" name="AutoShape 145"/>
          <p:cNvSpPr>
            <a:spLocks noChangeArrowheads="1"/>
          </p:cNvSpPr>
          <p:nvPr/>
        </p:nvSpPr>
        <p:spPr bwMode="auto">
          <a:xfrm>
            <a:off x="3582988" y="2960350"/>
            <a:ext cx="720725" cy="495300"/>
          </a:xfrm>
          <a:prstGeom prst="foldedCorner">
            <a:avLst>
              <a:gd name="adj" fmla="val 12500"/>
            </a:avLst>
          </a:prstGeom>
          <a:solidFill>
            <a:srgbClr val="FFFFFF"/>
          </a:solidFill>
          <a:ln w="12700" cap="sq">
            <a:solidFill>
              <a:schemeClr val="hlink"/>
            </a:solidFill>
            <a:round/>
            <a:headEnd/>
            <a:tailEnd/>
          </a:ln>
          <a:effectLst>
            <a:outerShdw dist="107763" dir="2700000" algn="ctr" rotWithShape="0">
              <a:schemeClr val="bg2">
                <a:alpha val="50000"/>
              </a:schemeClr>
            </a:outerShdw>
          </a:effectLst>
        </p:spPr>
        <p:txBody>
          <a:bodyPr wrap="none" anchor="ctr"/>
          <a:lstStyle/>
          <a:p>
            <a:pPr algn="ctr">
              <a:spcBef>
                <a:spcPct val="0"/>
              </a:spcBef>
              <a:buFont typeface="Wingdings" pitchFamily="2" charset="2"/>
              <a:buNone/>
            </a:pPr>
            <a:r>
              <a:rPr kumimoji="1" lang="en-US" altLang="ja-JP" sz="800">
                <a:solidFill>
                  <a:srgbClr val="40458C"/>
                </a:solidFill>
                <a:latin typeface="HGP創英角ｺﾞｼｯｸUB" pitchFamily="50" charset="-128"/>
                <a:ea typeface="HGP創英角ｺﾞｼｯｸUB" pitchFamily="50" charset="-128"/>
              </a:rPr>
              <a:t>SYSTEM-C</a:t>
            </a:r>
          </a:p>
          <a:p>
            <a:pPr algn="ctr">
              <a:spcBef>
                <a:spcPct val="0"/>
              </a:spcBef>
              <a:buFont typeface="Wingdings" pitchFamily="2" charset="2"/>
              <a:buNone/>
            </a:pPr>
            <a:r>
              <a:rPr kumimoji="1" lang="en-US" altLang="ja-JP" sz="800">
                <a:solidFill>
                  <a:srgbClr val="40458C"/>
                </a:solidFill>
                <a:latin typeface="HGP創英角ｺﾞｼｯｸUB" pitchFamily="50" charset="-128"/>
                <a:ea typeface="HGP創英角ｺﾞｼｯｸUB" pitchFamily="50" charset="-128"/>
              </a:rPr>
              <a:t>CPU:XXXXX</a:t>
            </a:r>
          </a:p>
          <a:p>
            <a:pPr algn="ctr">
              <a:spcBef>
                <a:spcPct val="0"/>
              </a:spcBef>
              <a:buFont typeface="Wingdings" pitchFamily="2" charset="2"/>
              <a:buNone/>
            </a:pPr>
            <a:r>
              <a:rPr kumimoji="1" lang="en-US" altLang="ja-JP" sz="800">
                <a:solidFill>
                  <a:srgbClr val="40458C"/>
                </a:solidFill>
                <a:latin typeface="HGP創英角ｺﾞｼｯｸUB" pitchFamily="50" charset="-128"/>
                <a:ea typeface="HGP創英角ｺﾞｼｯｸUB" pitchFamily="50" charset="-128"/>
              </a:rPr>
              <a:t>DISK:XXXX</a:t>
            </a:r>
          </a:p>
        </p:txBody>
      </p:sp>
      <p:sp>
        <p:nvSpPr>
          <p:cNvPr id="771218" name="AutoShape 146"/>
          <p:cNvSpPr>
            <a:spLocks noChangeArrowheads="1"/>
          </p:cNvSpPr>
          <p:nvPr/>
        </p:nvSpPr>
        <p:spPr bwMode="auto">
          <a:xfrm>
            <a:off x="2906713" y="4222413"/>
            <a:ext cx="360362" cy="449262"/>
          </a:xfrm>
          <a:prstGeom prst="upDownArrow">
            <a:avLst>
              <a:gd name="adj1" fmla="val 41713"/>
              <a:gd name="adj2" fmla="val 39207"/>
            </a:avLst>
          </a:prstGeom>
          <a:solidFill>
            <a:srgbClr val="FF99FF"/>
          </a:solidFill>
          <a:ln w="28575" cap="sq"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HGP創英角ｺﾞｼｯｸUB" pitchFamily="50" charset="-128"/>
              <a:ea typeface="HGP創英角ｺﾞｼｯｸUB" pitchFamily="50" charset="-128"/>
            </a:endParaRPr>
          </a:p>
        </p:txBody>
      </p:sp>
      <p:sp>
        <p:nvSpPr>
          <p:cNvPr id="771219" name="AutoShape 147"/>
          <p:cNvSpPr>
            <a:spLocks noChangeArrowheads="1"/>
          </p:cNvSpPr>
          <p:nvPr/>
        </p:nvSpPr>
        <p:spPr bwMode="auto">
          <a:xfrm>
            <a:off x="746125" y="2961938"/>
            <a:ext cx="944563" cy="495300"/>
          </a:xfrm>
          <a:prstGeom prst="homePlate">
            <a:avLst>
              <a:gd name="adj" fmla="val 47676"/>
            </a:avLst>
          </a:prstGeom>
          <a:solidFill>
            <a:schemeClr val="accent5">
              <a:lumMod val="75000"/>
            </a:schemeClr>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spcBef>
                <a:spcPct val="0"/>
              </a:spcBef>
              <a:buFont typeface="Wingdings" pitchFamily="2" charset="2"/>
              <a:buNone/>
            </a:pPr>
            <a:r>
              <a:rPr kumimoji="1" lang="ja-JP" altLang="en-US" sz="1400" dirty="0" smtClean="0">
                <a:solidFill>
                  <a:srgbClr val="FFFFFF"/>
                </a:solidFill>
                <a:latin typeface="HGP創英角ｺﾞｼｯｸUB" pitchFamily="50" charset="-128"/>
                <a:ea typeface="HGP創英角ｺﾞｼｯｸUB" pitchFamily="50" charset="-128"/>
              </a:rPr>
              <a:t>設定</a:t>
            </a:r>
            <a:endParaRPr kumimoji="1" lang="en-US" altLang="ja-JP" sz="1400" dirty="0" smtClean="0">
              <a:solidFill>
                <a:srgbClr val="FFFFFF"/>
              </a:solidFill>
              <a:latin typeface="HGP創英角ｺﾞｼｯｸUB" pitchFamily="50" charset="-128"/>
              <a:ea typeface="HGP創英角ｺﾞｼｯｸUB" pitchFamily="50" charset="-128"/>
            </a:endParaRPr>
          </a:p>
          <a:p>
            <a:pPr algn="ctr">
              <a:spcBef>
                <a:spcPct val="0"/>
              </a:spcBef>
              <a:buFont typeface="Wingdings" pitchFamily="2" charset="2"/>
              <a:buNone/>
            </a:pPr>
            <a:r>
              <a:rPr kumimoji="1" lang="ja-JP" altLang="en-US" sz="1400" dirty="0" smtClean="0">
                <a:solidFill>
                  <a:srgbClr val="FFFFFF"/>
                </a:solidFill>
                <a:latin typeface="HGP創英角ｺﾞｼｯｸUB" pitchFamily="50" charset="-128"/>
                <a:ea typeface="HGP創英角ｺﾞｼｯｸUB" pitchFamily="50" charset="-128"/>
              </a:rPr>
              <a:t>ファイル</a:t>
            </a:r>
            <a:endParaRPr kumimoji="1" lang="ja-JP" altLang="en-US" sz="1400" dirty="0">
              <a:solidFill>
                <a:srgbClr val="FFFFFF"/>
              </a:solidFill>
              <a:latin typeface="HGP創英角ｺﾞｼｯｸUB" pitchFamily="50" charset="-128"/>
              <a:ea typeface="HGP創英角ｺﾞｼｯｸUB" pitchFamily="50" charset="-128"/>
            </a:endParaRPr>
          </a:p>
        </p:txBody>
      </p:sp>
      <p:sp>
        <p:nvSpPr>
          <p:cNvPr id="771220" name="AutoShape 148"/>
          <p:cNvSpPr>
            <a:spLocks noChangeArrowheads="1"/>
          </p:cNvSpPr>
          <p:nvPr/>
        </p:nvSpPr>
        <p:spPr bwMode="auto">
          <a:xfrm>
            <a:off x="746125" y="2106275"/>
            <a:ext cx="944563" cy="495300"/>
          </a:xfrm>
          <a:prstGeom prst="homePlate">
            <a:avLst>
              <a:gd name="adj" fmla="val 47676"/>
            </a:avLst>
          </a:prstGeom>
          <a:solidFill>
            <a:srgbClr val="3366FF"/>
          </a:solidFill>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a:spcBef>
                <a:spcPct val="0"/>
              </a:spcBef>
              <a:buFont typeface="Wingdings" pitchFamily="2" charset="2"/>
              <a:buNone/>
            </a:pPr>
            <a:r>
              <a:rPr kumimoji="1" lang="ja-JP" altLang="en-US" sz="1400">
                <a:solidFill>
                  <a:srgbClr val="FFFFFF"/>
                </a:solidFill>
                <a:latin typeface="HGP創英角ｺﾞｼｯｸUB" pitchFamily="50" charset="-128"/>
                <a:ea typeface="HGP創英角ｺﾞｼｯｸUB" pitchFamily="50" charset="-128"/>
              </a:rPr>
              <a:t>仮想</a:t>
            </a:r>
          </a:p>
          <a:p>
            <a:pPr algn="ctr">
              <a:spcBef>
                <a:spcPct val="0"/>
              </a:spcBef>
              <a:buFont typeface="Wingdings" pitchFamily="2" charset="2"/>
              <a:buNone/>
            </a:pPr>
            <a:r>
              <a:rPr kumimoji="1" lang="ja-JP" altLang="en-US" sz="1400">
                <a:solidFill>
                  <a:srgbClr val="FFFFFF"/>
                </a:solidFill>
                <a:latin typeface="HGP創英角ｺﾞｼｯｸUB" pitchFamily="50" charset="-128"/>
                <a:ea typeface="HGP創英角ｺﾞｼｯｸUB" pitchFamily="50" charset="-128"/>
              </a:rPr>
              <a:t>マシン</a:t>
            </a:r>
          </a:p>
        </p:txBody>
      </p:sp>
      <p:sp>
        <p:nvSpPr>
          <p:cNvPr id="771221" name="AutoShape 149"/>
          <p:cNvSpPr>
            <a:spLocks noChangeArrowheads="1"/>
          </p:cNvSpPr>
          <p:nvPr/>
        </p:nvSpPr>
        <p:spPr bwMode="auto">
          <a:xfrm>
            <a:off x="341313" y="3816013"/>
            <a:ext cx="1619250" cy="719137"/>
          </a:xfrm>
          <a:prstGeom prst="wedgeRoundRectCallout">
            <a:avLst>
              <a:gd name="adj1" fmla="val -1963"/>
              <a:gd name="adj2" fmla="val -106514"/>
              <a:gd name="adj3"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0"/>
              </a:spcBef>
              <a:buFont typeface="Wingdings" pitchFamily="2" charset="2"/>
              <a:buNone/>
            </a:pPr>
            <a:r>
              <a:rPr kumimoji="1" lang="ja-JP" altLang="en-US" sz="1200" b="1" u="sng" dirty="0">
                <a:solidFill>
                  <a:srgbClr val="FFFFFF"/>
                </a:solidFill>
                <a:latin typeface="HGP創英角ｺﾞｼｯｸUB" pitchFamily="50" charset="-128"/>
                <a:ea typeface="HGP創英角ｺﾞｼｯｸUB" pitchFamily="50" charset="-128"/>
              </a:rPr>
              <a:t>定義ファイル</a:t>
            </a:r>
            <a:r>
              <a:rPr kumimoji="1" lang="ja-JP" altLang="en-US" sz="1200" dirty="0" smtClean="0">
                <a:solidFill>
                  <a:srgbClr val="FFFFFF"/>
                </a:solidFill>
                <a:latin typeface="HGP創英角ｺﾞｼｯｸUB" pitchFamily="50" charset="-128"/>
                <a:ea typeface="HGP創英角ｺﾞｼｯｸUB" pitchFamily="50" charset="-128"/>
              </a:rPr>
              <a:t>を変更</a:t>
            </a:r>
            <a:endParaRPr kumimoji="1" lang="en-US" altLang="ja-JP" sz="1200" dirty="0" smtClean="0">
              <a:solidFill>
                <a:srgbClr val="FFFFFF"/>
              </a:solidFill>
              <a:latin typeface="HGP創英角ｺﾞｼｯｸUB" pitchFamily="50" charset="-128"/>
              <a:ea typeface="HGP創英角ｺﾞｼｯｸUB" pitchFamily="50" charset="-128"/>
            </a:endParaRPr>
          </a:p>
          <a:p>
            <a:pPr algn="ctr">
              <a:spcBef>
                <a:spcPct val="0"/>
              </a:spcBef>
              <a:buFont typeface="Wingdings" pitchFamily="2" charset="2"/>
              <a:buNone/>
            </a:pPr>
            <a:r>
              <a:rPr kumimoji="1" lang="ja-JP" altLang="en-US" sz="1200" dirty="0" smtClean="0">
                <a:solidFill>
                  <a:srgbClr val="FFFFFF"/>
                </a:solidFill>
                <a:latin typeface="HGP創英角ｺﾞｼｯｸUB" pitchFamily="50" charset="-128"/>
                <a:ea typeface="HGP創英角ｺﾞｼｯｸUB" pitchFamily="50" charset="-128"/>
              </a:rPr>
              <a:t>すれば</a:t>
            </a:r>
            <a:r>
              <a:rPr kumimoji="1" lang="ja-JP" altLang="en-US" sz="1200" dirty="0">
                <a:solidFill>
                  <a:srgbClr val="FFFFFF"/>
                </a:solidFill>
                <a:latin typeface="HGP創英角ｺﾞｼｯｸUB" pitchFamily="50" charset="-128"/>
                <a:ea typeface="HGP創英角ｺﾞｼｯｸUB" pitchFamily="50" charset="-128"/>
              </a:rPr>
              <a:t>仮想</a:t>
            </a:r>
            <a:r>
              <a:rPr kumimoji="1" lang="ja-JP" altLang="en-US" sz="1200" dirty="0" smtClean="0">
                <a:solidFill>
                  <a:srgbClr val="FFFFFF"/>
                </a:solidFill>
                <a:latin typeface="HGP創英角ｺﾞｼｯｸUB" pitchFamily="50" charset="-128"/>
                <a:ea typeface="HGP創英角ｺﾞｼｯｸUB" pitchFamily="50" charset="-128"/>
              </a:rPr>
              <a:t>マシン</a:t>
            </a:r>
            <a:endParaRPr kumimoji="1" lang="en-US" altLang="ja-JP" sz="1200" dirty="0" smtClean="0">
              <a:solidFill>
                <a:srgbClr val="FFFFFF"/>
              </a:solidFill>
              <a:latin typeface="HGP創英角ｺﾞｼｯｸUB" pitchFamily="50" charset="-128"/>
              <a:ea typeface="HGP創英角ｺﾞｼｯｸUB" pitchFamily="50" charset="-128"/>
            </a:endParaRPr>
          </a:p>
          <a:p>
            <a:pPr algn="ctr">
              <a:spcBef>
                <a:spcPct val="0"/>
              </a:spcBef>
              <a:buFont typeface="Wingdings" pitchFamily="2" charset="2"/>
              <a:buNone/>
            </a:pPr>
            <a:r>
              <a:rPr kumimoji="1" lang="ja-JP" altLang="en-US" sz="1200" dirty="0" smtClean="0">
                <a:solidFill>
                  <a:srgbClr val="FFFFFF"/>
                </a:solidFill>
                <a:latin typeface="HGP創英角ｺﾞｼｯｸUB" pitchFamily="50" charset="-128"/>
                <a:ea typeface="HGP創英角ｺﾞｼｯｸUB" pitchFamily="50" charset="-128"/>
              </a:rPr>
              <a:t>の</a:t>
            </a:r>
            <a:r>
              <a:rPr kumimoji="1" lang="ja-JP" altLang="en-US" sz="1200" dirty="0">
                <a:solidFill>
                  <a:srgbClr val="FFFFFF"/>
                </a:solidFill>
                <a:latin typeface="HGP創英角ｺﾞｼｯｸUB" pitchFamily="50" charset="-128"/>
                <a:ea typeface="HGP創英角ｺﾞｼｯｸUB" pitchFamily="50" charset="-128"/>
              </a:rPr>
              <a:t>構成変更が可能</a:t>
            </a:r>
          </a:p>
        </p:txBody>
      </p:sp>
      <p:sp>
        <p:nvSpPr>
          <p:cNvPr id="771222" name="AutoShape 150"/>
          <p:cNvSpPr>
            <a:spLocks noChangeArrowheads="1"/>
          </p:cNvSpPr>
          <p:nvPr/>
        </p:nvSpPr>
        <p:spPr bwMode="auto">
          <a:xfrm>
            <a:off x="1916113" y="980738"/>
            <a:ext cx="2070100" cy="719137"/>
          </a:xfrm>
          <a:prstGeom prst="wedgeRoundRectCallout">
            <a:avLst>
              <a:gd name="adj1" fmla="val -70704"/>
              <a:gd name="adj2" fmla="val 82449"/>
              <a:gd name="adj3"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anchor="ctr"/>
          <a:lstStyle/>
          <a:p>
            <a:pPr>
              <a:spcBef>
                <a:spcPct val="0"/>
              </a:spcBef>
              <a:buFont typeface="Wingdings" pitchFamily="2" charset="2"/>
              <a:buNone/>
            </a:pPr>
            <a:r>
              <a:rPr kumimoji="1" lang="ja-JP" altLang="en-US" sz="1200" b="1" u="sng" dirty="0">
                <a:solidFill>
                  <a:srgbClr val="FFFFFF"/>
                </a:solidFill>
                <a:latin typeface="HGP創英角ｺﾞｼｯｸUB" pitchFamily="50" charset="-128"/>
                <a:ea typeface="HGP創英角ｺﾞｼｯｸUB" pitchFamily="50" charset="-128"/>
              </a:rPr>
              <a:t>定義ファイル</a:t>
            </a:r>
            <a:r>
              <a:rPr kumimoji="1" lang="ja-JP" altLang="en-US" sz="1200" dirty="0">
                <a:solidFill>
                  <a:srgbClr val="FFFFFF"/>
                </a:solidFill>
                <a:latin typeface="HGP創英角ｺﾞｼｯｸUB" pitchFamily="50" charset="-128"/>
                <a:ea typeface="HGP創英角ｺﾞｼｯｸUB" pitchFamily="50" charset="-128"/>
              </a:rPr>
              <a:t>を追加すれば、仮想マシンの追加が可能</a:t>
            </a:r>
          </a:p>
        </p:txBody>
      </p:sp>
    </p:spTree>
    <p:extLst>
      <p:ext uri="{BB962C8B-B14F-4D97-AF65-F5344CB8AC3E}">
        <p14:creationId xmlns:p14="http://schemas.microsoft.com/office/powerpoint/2010/main" val="26848231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1078"/>
                                        </p:tgtEl>
                                        <p:attrNameLst>
                                          <p:attrName>style.visibility</p:attrName>
                                        </p:attrNameLst>
                                      </p:cBhvr>
                                      <p:to>
                                        <p:strVal val="visible"/>
                                      </p:to>
                                    </p:set>
                                    <p:animEffect transition="in" filter="wipe(left)">
                                      <p:cBhvr>
                                        <p:cTn id="7" dur="500"/>
                                        <p:tgtEl>
                                          <p:spTgt spid="771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0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3"/>
          <p:cNvSpPr>
            <a:spLocks noGrp="1" noChangeArrowheads="1"/>
          </p:cNvSpPr>
          <p:nvPr>
            <p:ph type="title"/>
          </p:nvPr>
        </p:nvSpPr>
        <p:spPr/>
        <p:txBody>
          <a:bodyPr/>
          <a:lstStyle/>
          <a:p>
            <a:r>
              <a:rPr lang="ja-JP" altLang="en-US" sz="2800" dirty="0" smtClean="0">
                <a:ea typeface="ＭＳ Ｐゴシック" pitchFamily="50" charset="-128"/>
              </a:rPr>
              <a:t>サーバー</a:t>
            </a:r>
            <a:r>
              <a:rPr lang="ja-JP" altLang="en-US" sz="2800" dirty="0">
                <a:ea typeface="ＭＳ Ｐゴシック" pitchFamily="50" charset="-128"/>
              </a:rPr>
              <a:t>の仮想化</a:t>
            </a:r>
            <a:r>
              <a:rPr lang="ja-JP" altLang="en-US" sz="2800" dirty="0" smtClean="0">
                <a:ea typeface="ＭＳ Ｐゴシック" pitchFamily="50" charset="-128"/>
              </a:rPr>
              <a:t>／ライブマイグレーション</a:t>
            </a:r>
            <a:endParaRPr lang="ja-JP" altLang="en-US" sz="2800" dirty="0">
              <a:ea typeface="ＭＳ Ｐゴシック" pitchFamily="50" charset="-128"/>
            </a:endParaRPr>
          </a:p>
        </p:txBody>
      </p:sp>
      <p:grpSp>
        <p:nvGrpSpPr>
          <p:cNvPr id="3" name="図形グループ 2"/>
          <p:cNvGrpSpPr/>
          <p:nvPr/>
        </p:nvGrpSpPr>
        <p:grpSpPr>
          <a:xfrm>
            <a:off x="533399" y="1233150"/>
            <a:ext cx="990601" cy="1371600"/>
            <a:chOff x="533399" y="2362200"/>
            <a:chExt cx="990601" cy="1371600"/>
          </a:xfrm>
        </p:grpSpPr>
        <p:sp>
          <p:nvSpPr>
            <p:cNvPr id="152" name="角丸四角形 151"/>
            <p:cNvSpPr/>
            <p:nvPr/>
          </p:nvSpPr>
          <p:spPr bwMode="auto">
            <a:xfrm>
              <a:off x="533399" y="2362200"/>
              <a:ext cx="457200" cy="13716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a:ea typeface="HGP創英角ｺﾞｼｯｸUB"/>
                  <a:cs typeface="Arial"/>
                </a:rPr>
                <a:t>VM</a:t>
              </a:r>
              <a:r>
                <a:rPr kumimoji="0" lang="ja-JP" altLang="en-US" dirty="0" smtClean="0">
                  <a:solidFill>
                    <a:srgbClr val="FFFFFF"/>
                  </a:solidFill>
                  <a:latin typeface="Arial"/>
                  <a:ea typeface="HGP創英角ｺﾞｼｯｸUB"/>
                  <a:cs typeface="Arial"/>
                </a:rPr>
                <a:t>・</a:t>
              </a:r>
              <a:r>
                <a:rPr kumimoji="0" lang="en-US" altLang="ja-JP" sz="1800" dirty="0" smtClean="0">
                  <a:solidFill>
                    <a:srgbClr val="FFFFFF"/>
                  </a:solidFill>
                  <a:latin typeface="Arial"/>
                  <a:ea typeface="HGP創英角ｺﾞｼｯｸUB"/>
                  <a:cs typeface="Arial"/>
                </a:rPr>
                <a:t>A</a:t>
              </a:r>
            </a:p>
          </p:txBody>
        </p:sp>
        <p:sp>
          <p:nvSpPr>
            <p:cNvPr id="154" name="角丸四角形 153"/>
            <p:cNvSpPr/>
            <p:nvPr/>
          </p:nvSpPr>
          <p:spPr bwMode="auto">
            <a:xfrm>
              <a:off x="1066800" y="2362200"/>
              <a:ext cx="457200" cy="13716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a:ea typeface="HGP創英角ｺﾞｼｯｸUB"/>
                  <a:cs typeface="Arial"/>
                </a:rPr>
                <a:t>VM</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rgbClr val="FFFFFF"/>
                  </a:solidFill>
                  <a:latin typeface="Arial"/>
                  <a:ea typeface="HGP創英角ｺﾞｼｯｸUB"/>
                  <a:cs typeface="Arial"/>
                </a:rPr>
                <a:t>・</a:t>
              </a:r>
              <a:r>
                <a:rPr kumimoji="0" lang="en-US" altLang="ja-JP" sz="1800" dirty="0" smtClean="0">
                  <a:solidFill>
                    <a:srgbClr val="FFFFFF"/>
                  </a:solidFill>
                  <a:latin typeface="Arial"/>
                  <a:ea typeface="HGP創英角ｺﾞｼｯｸUB"/>
                  <a:cs typeface="Arial"/>
                </a:rPr>
                <a:t>B</a:t>
              </a:r>
            </a:p>
          </p:txBody>
        </p:sp>
      </p:grpSp>
      <p:sp>
        <p:nvSpPr>
          <p:cNvPr id="2" name="フローチャート: 磁気ディスク 1"/>
          <p:cNvSpPr/>
          <p:nvPr/>
        </p:nvSpPr>
        <p:spPr bwMode="auto">
          <a:xfrm>
            <a:off x="3276600" y="3366750"/>
            <a:ext cx="2590800" cy="12954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角丸四角形 161"/>
          <p:cNvSpPr/>
          <p:nvPr/>
        </p:nvSpPr>
        <p:spPr bwMode="auto">
          <a:xfrm>
            <a:off x="6400801" y="3366750"/>
            <a:ext cx="2209800" cy="1295400"/>
          </a:xfrm>
          <a:prstGeom prst="roundRect">
            <a:avLst>
              <a:gd name="adj" fmla="val 8179"/>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dirty="0" smtClean="0">
                <a:solidFill>
                  <a:srgbClr val="FFFFFF"/>
                </a:solidFill>
                <a:latin typeface="HGP創英角ｺﾞｼｯｸUB"/>
                <a:ea typeface="HGP創英角ｺﾞｼｯｸUB"/>
                <a:cs typeface="HGP創英角ｺﾞｼｯｸUB"/>
              </a:rPr>
              <a:t>物理</a:t>
            </a:r>
            <a:endParaRPr kumimoji="0" lang="en-US" altLang="ja-JP" sz="28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dirty="0" smtClean="0">
                <a:solidFill>
                  <a:srgbClr val="FFFFFF"/>
                </a:solidFill>
                <a:latin typeface="HGP創英角ｺﾞｼｯｸUB"/>
                <a:ea typeface="HGP創英角ｺﾞｼｯｸUB"/>
                <a:cs typeface="HGP創英角ｺﾞｼｯｸUB"/>
              </a:rPr>
              <a:t>マシン</a:t>
            </a:r>
            <a:endParaRPr kumimoji="0" lang="ja-JP" altLang="en-US" sz="2800" b="0" i="0" u="none" strike="noStrike" cap="none" normalizeH="0" baseline="0" dirty="0" smtClean="0">
              <a:ln>
                <a:noFill/>
              </a:ln>
              <a:solidFill>
                <a:srgbClr val="FFFFFF"/>
              </a:solidFill>
              <a:effectLst/>
              <a:latin typeface="Arial"/>
              <a:ea typeface="HGP創英角ｺﾞｼｯｸUB"/>
              <a:cs typeface="Arial"/>
            </a:endParaRPr>
          </a:p>
        </p:txBody>
      </p:sp>
      <p:sp>
        <p:nvSpPr>
          <p:cNvPr id="164" name="AutoShape 139"/>
          <p:cNvSpPr>
            <a:spLocks noChangeArrowheads="1"/>
          </p:cNvSpPr>
          <p:nvPr/>
        </p:nvSpPr>
        <p:spPr bwMode="auto">
          <a:xfrm>
            <a:off x="6400801" y="2757150"/>
            <a:ext cx="2209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800" dirty="0">
                <a:solidFill>
                  <a:schemeClr val="bg1"/>
                </a:solidFill>
                <a:latin typeface="HGP創英角ｺﾞｼｯｸUB" pitchFamily="50" charset="-128"/>
                <a:ea typeface="HGP創英角ｺﾞｼｯｸUB" pitchFamily="50" charset="-128"/>
              </a:rPr>
              <a:t>仮想化ソフトウェア</a:t>
            </a:r>
          </a:p>
        </p:txBody>
      </p:sp>
      <p:sp>
        <p:nvSpPr>
          <p:cNvPr id="165" name="角丸四角形 164"/>
          <p:cNvSpPr/>
          <p:nvPr/>
        </p:nvSpPr>
        <p:spPr bwMode="auto">
          <a:xfrm>
            <a:off x="8153400" y="1233150"/>
            <a:ext cx="457200" cy="1371600"/>
          </a:xfrm>
          <a:prstGeom prst="roundRect">
            <a:avLst>
              <a:gd name="adj" fmla="val 8179"/>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a:ea typeface="HGP創英角ｺﾞｼｯｸUB"/>
                <a:cs typeface="Arial"/>
              </a:rPr>
              <a:t>VM</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rgbClr val="FFFFFF"/>
                </a:solidFill>
                <a:latin typeface="Arial"/>
                <a:ea typeface="HGP創英角ｺﾞｼｯｸUB"/>
                <a:cs typeface="Arial"/>
              </a:rPr>
              <a:t>・</a:t>
            </a:r>
            <a:r>
              <a:rPr kumimoji="0" lang="en-US" altLang="ja-JP" sz="1800" dirty="0" smtClean="0">
                <a:solidFill>
                  <a:srgbClr val="FFFFFF"/>
                </a:solidFill>
                <a:latin typeface="Arial"/>
                <a:ea typeface="HGP創英角ｺﾞｼｯｸUB"/>
                <a:cs typeface="Arial"/>
              </a:rPr>
              <a:t>Y</a:t>
            </a:r>
          </a:p>
        </p:txBody>
      </p:sp>
      <p:sp>
        <p:nvSpPr>
          <p:cNvPr id="166" name="角丸四角形 165"/>
          <p:cNvSpPr/>
          <p:nvPr/>
        </p:nvSpPr>
        <p:spPr bwMode="auto">
          <a:xfrm>
            <a:off x="7620000" y="1233150"/>
            <a:ext cx="457200" cy="1371600"/>
          </a:xfrm>
          <a:prstGeom prst="roundRect">
            <a:avLst>
              <a:gd name="adj" fmla="val 8179"/>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a:ea typeface="HGP創英角ｺﾞｼｯｸUB"/>
                <a:cs typeface="Arial"/>
              </a:rPr>
              <a:t>VM</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rgbClr val="FFFFFF"/>
                </a:solidFill>
                <a:latin typeface="Arial"/>
                <a:ea typeface="HGP創英角ｺﾞｼｯｸUB"/>
                <a:cs typeface="Arial"/>
              </a:rPr>
              <a:t>・</a:t>
            </a:r>
            <a:endParaRPr kumimoji="0" lang="en-US" altLang="ja-JP" sz="1800" dirty="0" smtClean="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Z</a:t>
            </a:r>
          </a:p>
        </p:txBody>
      </p:sp>
      <p:sp>
        <p:nvSpPr>
          <p:cNvPr id="167" name="角丸四角形 166"/>
          <p:cNvSpPr/>
          <p:nvPr/>
        </p:nvSpPr>
        <p:spPr bwMode="auto">
          <a:xfrm flipH="1">
            <a:off x="3886201" y="3900150"/>
            <a:ext cx="304799"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dirty="0" smtClean="0">
                <a:solidFill>
                  <a:srgbClr val="FFFFFF"/>
                </a:solidFill>
                <a:latin typeface="Arial"/>
                <a:ea typeface="HGP創英角ｺﾞｼｯｸUB"/>
                <a:cs typeface="Arial"/>
              </a:rPr>
              <a:t>A</a:t>
            </a:r>
          </a:p>
        </p:txBody>
      </p:sp>
      <p:sp>
        <p:nvSpPr>
          <p:cNvPr id="168" name="角丸四角形 167"/>
          <p:cNvSpPr/>
          <p:nvPr/>
        </p:nvSpPr>
        <p:spPr bwMode="auto">
          <a:xfrm flipH="1">
            <a:off x="4419600" y="3900150"/>
            <a:ext cx="304799"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dirty="0" smtClean="0">
                <a:solidFill>
                  <a:srgbClr val="FFFFFF"/>
                </a:solidFill>
                <a:latin typeface="Arial"/>
                <a:ea typeface="HGP創英角ｺﾞｼｯｸUB"/>
                <a:cs typeface="Arial"/>
              </a:rPr>
              <a:t>B</a:t>
            </a:r>
          </a:p>
        </p:txBody>
      </p:sp>
      <p:sp>
        <p:nvSpPr>
          <p:cNvPr id="171" name="角丸四角形 170"/>
          <p:cNvSpPr/>
          <p:nvPr/>
        </p:nvSpPr>
        <p:spPr bwMode="auto">
          <a:xfrm flipH="1">
            <a:off x="4419600" y="4281150"/>
            <a:ext cx="304799" cy="304800"/>
          </a:xfrm>
          <a:prstGeom prst="roundRect">
            <a:avLst>
              <a:gd name="adj" fmla="val 8179"/>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dirty="0" smtClean="0">
                <a:solidFill>
                  <a:srgbClr val="FFFFFF"/>
                </a:solidFill>
                <a:latin typeface="Arial"/>
                <a:ea typeface="HGP創英角ｺﾞｼｯｸUB"/>
                <a:cs typeface="Arial"/>
              </a:rPr>
              <a:t>Y</a:t>
            </a:r>
          </a:p>
        </p:txBody>
      </p:sp>
      <p:sp>
        <p:nvSpPr>
          <p:cNvPr id="172" name="角丸四角形 171"/>
          <p:cNvSpPr/>
          <p:nvPr/>
        </p:nvSpPr>
        <p:spPr bwMode="auto">
          <a:xfrm flipH="1">
            <a:off x="4953000" y="4281150"/>
            <a:ext cx="304799" cy="304800"/>
          </a:xfrm>
          <a:prstGeom prst="roundRect">
            <a:avLst>
              <a:gd name="adj" fmla="val 8179"/>
            </a:avLst>
          </a:prstGeom>
          <a:solidFill>
            <a:srgbClr val="33CC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dirty="0" smtClean="0">
                <a:solidFill>
                  <a:srgbClr val="FFFFFF"/>
                </a:solidFill>
                <a:latin typeface="Arial"/>
                <a:ea typeface="HGP創英角ｺﾞｼｯｸUB"/>
                <a:cs typeface="Arial"/>
              </a:rPr>
              <a:t>Z</a:t>
            </a:r>
          </a:p>
        </p:txBody>
      </p:sp>
      <p:grpSp>
        <p:nvGrpSpPr>
          <p:cNvPr id="5" name="図形グループ 4"/>
          <p:cNvGrpSpPr/>
          <p:nvPr/>
        </p:nvGrpSpPr>
        <p:grpSpPr>
          <a:xfrm>
            <a:off x="533400" y="2757150"/>
            <a:ext cx="2743200" cy="1905000"/>
            <a:chOff x="533400" y="3810000"/>
            <a:chExt cx="2743200" cy="1905000"/>
          </a:xfrm>
        </p:grpSpPr>
        <p:sp>
          <p:nvSpPr>
            <p:cNvPr id="151" name="角丸四角形 150"/>
            <p:cNvSpPr/>
            <p:nvPr/>
          </p:nvSpPr>
          <p:spPr bwMode="auto">
            <a:xfrm>
              <a:off x="533400" y="4419600"/>
              <a:ext cx="2209800" cy="1295400"/>
            </a:xfrm>
            <a:prstGeom prst="roundRect">
              <a:avLst>
                <a:gd name="adj" fmla="val 8179"/>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dirty="0" smtClean="0">
                  <a:solidFill>
                    <a:srgbClr val="FFFFFF"/>
                  </a:solidFill>
                  <a:latin typeface="HGP創英角ｺﾞｼｯｸUB"/>
                  <a:ea typeface="HGP創英角ｺﾞｼｯｸUB"/>
                  <a:cs typeface="HGP創英角ｺﾞｼｯｸUB"/>
                </a:rPr>
                <a:t>物理</a:t>
              </a:r>
              <a:endParaRPr kumimoji="0" lang="en-US" altLang="ja-JP" sz="28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dirty="0" smtClean="0">
                  <a:solidFill>
                    <a:srgbClr val="FFFFFF"/>
                  </a:solidFill>
                  <a:latin typeface="HGP創英角ｺﾞｼｯｸUB"/>
                  <a:ea typeface="HGP創英角ｺﾞｼｯｸUB"/>
                  <a:cs typeface="HGP創英角ｺﾞｼｯｸUB"/>
                </a:rPr>
                <a:t>マシン</a:t>
              </a:r>
              <a:endParaRPr kumimoji="0" lang="ja-JP" altLang="en-US" sz="2800" b="0" i="0" u="none" strike="noStrike" cap="none" normalizeH="0" baseline="0" dirty="0" smtClean="0">
                <a:ln>
                  <a:noFill/>
                </a:ln>
                <a:solidFill>
                  <a:srgbClr val="FFFFFF"/>
                </a:solidFill>
                <a:effectLst/>
                <a:latin typeface="Arial"/>
                <a:ea typeface="HGP創英角ｺﾞｼｯｸUB"/>
                <a:cs typeface="Arial"/>
              </a:endParaRPr>
            </a:p>
          </p:txBody>
        </p:sp>
        <p:cxnSp>
          <p:nvCxnSpPr>
            <p:cNvPr id="4" name="直線コネクタ 3"/>
            <p:cNvCxnSpPr>
              <a:stCxn id="151" idx="3"/>
              <a:endCxn id="2" idx="2"/>
            </p:cNvCxnSpPr>
            <p:nvPr/>
          </p:nvCxnSpPr>
          <p:spPr bwMode="auto">
            <a:xfrm flipV="1">
              <a:off x="2743200" y="5061075"/>
              <a:ext cx="533400" cy="6225"/>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AutoShape 139"/>
            <p:cNvSpPr>
              <a:spLocks noChangeArrowheads="1"/>
            </p:cNvSpPr>
            <p:nvPr/>
          </p:nvSpPr>
          <p:spPr bwMode="auto">
            <a:xfrm>
              <a:off x="533400" y="3810000"/>
              <a:ext cx="2209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800" dirty="0">
                  <a:solidFill>
                    <a:schemeClr val="bg1"/>
                  </a:solidFill>
                  <a:latin typeface="HGP創英角ｺﾞｼｯｸUB" pitchFamily="50" charset="-128"/>
                  <a:ea typeface="HGP創英角ｺﾞｼｯｸUB" pitchFamily="50" charset="-128"/>
                </a:rPr>
                <a:t>仮想化ソフトウェア</a:t>
              </a:r>
            </a:p>
          </p:txBody>
        </p:sp>
      </p:grpSp>
      <p:cxnSp>
        <p:nvCxnSpPr>
          <p:cNvPr id="6" name="直線コネクタ 5"/>
          <p:cNvCxnSpPr>
            <a:stCxn id="2" idx="4"/>
            <a:endCxn id="162" idx="1"/>
          </p:cNvCxnSpPr>
          <p:nvPr/>
        </p:nvCxnSpPr>
        <p:spPr bwMode="auto">
          <a:xfrm>
            <a:off x="5867400" y="4014450"/>
            <a:ext cx="533401"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左右矢印 6"/>
          <p:cNvSpPr/>
          <p:nvPr/>
        </p:nvSpPr>
        <p:spPr bwMode="auto">
          <a:xfrm>
            <a:off x="2819400" y="2757150"/>
            <a:ext cx="3505200" cy="609600"/>
          </a:xfrm>
          <a:prstGeom prst="leftRightArrow">
            <a:avLst/>
          </a:prstGeom>
          <a:solidFill>
            <a:srgbClr val="80000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latin typeface="Arial"/>
                <a:ea typeface="HGP創英角ｺﾞｼｯｸUB"/>
                <a:cs typeface="Arial"/>
              </a:rPr>
              <a:t>Hart</a:t>
            </a:r>
            <a:r>
              <a:rPr kumimoji="0" lang="en-US" altLang="ja-JP" sz="1200" b="0" i="0" u="none" strike="noStrike" cap="none" normalizeH="0" dirty="0" smtClean="0">
                <a:ln>
                  <a:noFill/>
                </a:ln>
                <a:solidFill>
                  <a:srgbClr val="FFFFFF"/>
                </a:solidFill>
                <a:latin typeface="Arial"/>
                <a:ea typeface="HGP創英角ｺﾞｼｯｸUB"/>
                <a:cs typeface="Arial"/>
              </a:rPr>
              <a:t> Beat (</a:t>
            </a:r>
            <a:r>
              <a:rPr kumimoji="0" lang="ja-JP" altLang="en-US" sz="1200" b="0" i="0" u="none" strike="noStrike" cap="none" normalizeH="0" dirty="0" smtClean="0">
                <a:ln>
                  <a:noFill/>
                </a:ln>
                <a:solidFill>
                  <a:srgbClr val="FFFFFF"/>
                </a:solidFill>
                <a:latin typeface="Arial"/>
                <a:ea typeface="HGP創英角ｺﾞｼｯｸUB"/>
                <a:cs typeface="Arial"/>
              </a:rPr>
              <a:t>死活状況</a:t>
            </a:r>
            <a:r>
              <a:rPr kumimoji="0" lang="en-US" altLang="ja-JP" sz="1200" b="0" i="0" u="none" strike="noStrike" cap="none" normalizeH="0" dirty="0" smtClean="0">
                <a:ln>
                  <a:noFill/>
                </a:ln>
                <a:solidFill>
                  <a:srgbClr val="FFFFFF"/>
                </a:solidFill>
                <a:latin typeface="Arial"/>
                <a:ea typeface="HGP創英角ｺﾞｼｯｸUB"/>
                <a:cs typeface="Arial"/>
              </a:rPr>
              <a:t>) </a:t>
            </a:r>
            <a:r>
              <a:rPr kumimoji="0" lang="ja-JP" altLang="en-US" sz="1200" b="0" i="0" u="none" strike="noStrike" cap="none" normalizeH="0" dirty="0" smtClean="0">
                <a:ln>
                  <a:noFill/>
                </a:ln>
                <a:solidFill>
                  <a:srgbClr val="FFFFFF"/>
                </a:solidFill>
                <a:latin typeface="Arial"/>
                <a:ea typeface="HGP創英角ｺﾞｼｯｸUB"/>
                <a:cs typeface="Arial"/>
              </a:rPr>
              <a:t>をモニター</a:t>
            </a:r>
            <a:endParaRPr kumimoji="0" lang="ja-JP" altLang="en-US" sz="1200" b="0" i="0" u="none" strike="noStrike" cap="none" normalizeH="0" baseline="0" dirty="0" smtClean="0">
              <a:ln>
                <a:noFill/>
              </a:ln>
              <a:solidFill>
                <a:srgbClr val="FFFFFF"/>
              </a:solidFill>
              <a:latin typeface="Arial"/>
              <a:ea typeface="HGP創英角ｺﾞｼｯｸUB"/>
              <a:cs typeface="Arial"/>
            </a:endParaRPr>
          </a:p>
        </p:txBody>
      </p:sp>
      <p:sp>
        <p:nvSpPr>
          <p:cNvPr id="9" name="角丸四角形吹き出し 8"/>
          <p:cNvSpPr/>
          <p:nvPr/>
        </p:nvSpPr>
        <p:spPr bwMode="auto">
          <a:xfrm>
            <a:off x="3124200" y="1233150"/>
            <a:ext cx="2895600" cy="838200"/>
          </a:xfrm>
          <a:prstGeom prst="wedgeRoundRectCallout">
            <a:avLst>
              <a:gd name="adj1" fmla="val 45322"/>
              <a:gd name="adj2" fmla="val 98448"/>
              <a:gd name="adj3" fmla="val 16667"/>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en-US" altLang="ja-JP" sz="2400" b="0" i="0" u="none" strike="noStrike" cap="none" normalizeH="0" baseline="0" dirty="0" smtClean="0">
                <a:ln>
                  <a:noFill/>
                </a:ln>
                <a:solidFill>
                  <a:srgbClr val="FFFFFF"/>
                </a:solidFill>
                <a:effectLst/>
                <a:latin typeface="Arial"/>
                <a:ea typeface="HGP創英角ｺﾞｼｯｸUB"/>
                <a:cs typeface="Arial"/>
              </a:rPr>
              <a:t>High</a:t>
            </a:r>
            <a:r>
              <a:rPr kumimoji="0" lang="en-US" altLang="ja-JP" sz="2400" b="0" i="0" u="none" strike="noStrike" cap="none" normalizeH="0" dirty="0" smtClean="0">
                <a:ln>
                  <a:noFill/>
                </a:ln>
                <a:solidFill>
                  <a:srgbClr val="FFFFFF"/>
                </a:solidFill>
                <a:effectLst/>
                <a:latin typeface="Arial"/>
                <a:ea typeface="HGP創英角ｺﾞｼｯｸUB"/>
                <a:cs typeface="Arial"/>
              </a:rPr>
              <a:t> Availability</a:t>
            </a:r>
            <a:endParaRPr kumimoji="0" lang="ja-JP" altLang="en-US" sz="2400" b="0" i="0" u="none" strike="noStrike" cap="none" normalizeH="0" baseline="0" dirty="0" smtClean="0">
              <a:ln>
                <a:noFill/>
              </a:ln>
              <a:solidFill>
                <a:srgbClr val="FFFFFF"/>
              </a:solidFill>
              <a:effectLst/>
              <a:latin typeface="Arial"/>
              <a:ea typeface="HGP創英角ｺﾞｼｯｸUB"/>
              <a:cs typeface="Arial"/>
            </a:endParaRPr>
          </a:p>
        </p:txBody>
      </p:sp>
      <p:cxnSp>
        <p:nvCxnSpPr>
          <p:cNvPr id="10" name="曲線コネクタ 9"/>
          <p:cNvCxnSpPr>
            <a:stCxn id="167" idx="0"/>
            <a:endCxn id="152" idx="2"/>
          </p:cNvCxnSpPr>
          <p:nvPr/>
        </p:nvCxnSpPr>
        <p:spPr bwMode="auto">
          <a:xfrm rot="16200000" flipV="1">
            <a:off x="1752600" y="1614149"/>
            <a:ext cx="1295400" cy="3276601"/>
          </a:xfrm>
          <a:prstGeom prst="curvedConnector3">
            <a:avLst>
              <a:gd name="adj1" fmla="val 50000"/>
            </a:avLst>
          </a:prstGeom>
          <a:solidFill>
            <a:schemeClr val="bg1"/>
          </a:solidFill>
          <a:ln w="28575" cap="flat" cmpd="sng" algn="ctr">
            <a:solidFill>
              <a:srgbClr val="660066"/>
            </a:solidFill>
            <a:prstDash val="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曲線コネクタ 23"/>
          <p:cNvCxnSpPr>
            <a:stCxn id="168" idx="0"/>
            <a:endCxn id="154" idx="2"/>
          </p:cNvCxnSpPr>
          <p:nvPr/>
        </p:nvCxnSpPr>
        <p:spPr bwMode="auto">
          <a:xfrm rot="16200000" flipV="1">
            <a:off x="2286000" y="1614150"/>
            <a:ext cx="1295400" cy="3276599"/>
          </a:xfrm>
          <a:prstGeom prst="curvedConnector3">
            <a:avLst>
              <a:gd name="adj1" fmla="val 50000"/>
            </a:avLst>
          </a:prstGeom>
          <a:solidFill>
            <a:schemeClr val="bg1"/>
          </a:solidFill>
          <a:ln w="28575" cap="flat" cmpd="sng" algn="ctr">
            <a:solidFill>
              <a:srgbClr val="660066"/>
            </a:solidFill>
            <a:prstDash val="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曲線コネクタ 28"/>
          <p:cNvCxnSpPr>
            <a:stCxn id="171" idx="2"/>
            <a:endCxn id="165" idx="2"/>
          </p:cNvCxnSpPr>
          <p:nvPr/>
        </p:nvCxnSpPr>
        <p:spPr bwMode="auto">
          <a:xfrm rot="5400000" flipH="1" flipV="1">
            <a:off x="5486399" y="1690349"/>
            <a:ext cx="1981200" cy="3810001"/>
          </a:xfrm>
          <a:prstGeom prst="curvedConnector3">
            <a:avLst>
              <a:gd name="adj1" fmla="val -11538"/>
            </a:avLst>
          </a:prstGeom>
          <a:solidFill>
            <a:schemeClr val="bg1"/>
          </a:solidFill>
          <a:ln w="28575" cap="flat" cmpd="sng" algn="ctr">
            <a:solidFill>
              <a:srgbClr val="660066"/>
            </a:solidFill>
            <a:prstDash val="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曲線コネクタ 31"/>
          <p:cNvCxnSpPr>
            <a:stCxn id="172" idx="1"/>
            <a:endCxn id="166" idx="2"/>
          </p:cNvCxnSpPr>
          <p:nvPr/>
        </p:nvCxnSpPr>
        <p:spPr bwMode="auto">
          <a:xfrm flipV="1">
            <a:off x="5257799" y="2604750"/>
            <a:ext cx="2590801" cy="1828800"/>
          </a:xfrm>
          <a:prstGeom prst="curvedConnector2">
            <a:avLst/>
          </a:prstGeom>
          <a:solidFill>
            <a:schemeClr val="bg1"/>
          </a:solidFill>
          <a:ln w="28575" cap="flat" cmpd="sng" algn="ctr">
            <a:solidFill>
              <a:srgbClr val="660066"/>
            </a:solidFill>
            <a:prstDash val="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曲線コネクタ 38"/>
          <p:cNvCxnSpPr>
            <a:stCxn id="167" idx="0"/>
            <a:endCxn id="50" idx="2"/>
          </p:cNvCxnSpPr>
          <p:nvPr/>
        </p:nvCxnSpPr>
        <p:spPr bwMode="auto">
          <a:xfrm rot="5400000" flipH="1" flipV="1">
            <a:off x="4686300" y="1957050"/>
            <a:ext cx="1295400" cy="2590800"/>
          </a:xfrm>
          <a:prstGeom prst="curvedConnector3">
            <a:avLst>
              <a:gd name="adj1" fmla="val 50000"/>
            </a:avLst>
          </a:prstGeom>
          <a:solidFill>
            <a:schemeClr val="bg1"/>
          </a:solidFill>
          <a:ln w="28575" cap="flat" cmpd="sng" algn="ctr">
            <a:solidFill>
              <a:srgbClr val="660066"/>
            </a:solidFill>
            <a:prstDash val="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曲線コネクタ 39"/>
          <p:cNvCxnSpPr>
            <a:stCxn id="168" idx="0"/>
            <a:endCxn id="51" idx="2"/>
          </p:cNvCxnSpPr>
          <p:nvPr/>
        </p:nvCxnSpPr>
        <p:spPr bwMode="auto">
          <a:xfrm rot="5400000" flipH="1" flipV="1">
            <a:off x="5219700" y="1957049"/>
            <a:ext cx="1295400" cy="2590802"/>
          </a:xfrm>
          <a:prstGeom prst="curvedConnector3">
            <a:avLst>
              <a:gd name="adj1" fmla="val 50000"/>
            </a:avLst>
          </a:prstGeom>
          <a:solidFill>
            <a:schemeClr val="bg1"/>
          </a:solidFill>
          <a:ln w="28575" cap="flat" cmpd="sng" algn="ctr">
            <a:solidFill>
              <a:srgbClr val="660066"/>
            </a:solidFill>
            <a:prstDash val="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9" name="図形グループ 48"/>
          <p:cNvGrpSpPr/>
          <p:nvPr/>
        </p:nvGrpSpPr>
        <p:grpSpPr>
          <a:xfrm>
            <a:off x="6400800" y="1233150"/>
            <a:ext cx="990601" cy="1371600"/>
            <a:chOff x="533399" y="2362200"/>
            <a:chExt cx="990601" cy="1371600"/>
          </a:xfrm>
          <a:noFill/>
        </p:grpSpPr>
        <p:sp>
          <p:nvSpPr>
            <p:cNvPr id="50" name="角丸四角形 49"/>
            <p:cNvSpPr/>
            <p:nvPr/>
          </p:nvSpPr>
          <p:spPr bwMode="auto">
            <a:xfrm>
              <a:off x="533399" y="2362200"/>
              <a:ext cx="457200" cy="13716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dirty="0" smtClean="0">
                  <a:solidFill>
                    <a:srgbClr val="FFFFFF"/>
                  </a:solidFill>
                  <a:latin typeface="Arial"/>
                  <a:ea typeface="HGP創英角ｺﾞｼｯｸUB"/>
                  <a:cs typeface="Arial"/>
                </a:rPr>
                <a:t>VM</a:t>
              </a:r>
            </a:p>
            <a:p>
              <a:pPr algn="ctr">
                <a:spcBef>
                  <a:spcPts val="0"/>
                </a:spcBef>
              </a:pPr>
              <a:r>
                <a:rPr lang="ja-JP" altLang="en-US" sz="1800" dirty="0" smtClean="0">
                  <a:solidFill>
                    <a:srgbClr val="FFFFFF"/>
                  </a:solidFill>
                  <a:latin typeface="Arial"/>
                  <a:ea typeface="HGP創英角ｺﾞｼｯｸUB"/>
                  <a:cs typeface="Arial"/>
                </a:rPr>
                <a:t>・</a:t>
              </a:r>
              <a:r>
                <a:rPr lang="en-US" altLang="ja-JP" sz="1800" dirty="0" smtClean="0">
                  <a:solidFill>
                    <a:srgbClr val="FFFFFF"/>
                  </a:solidFill>
                  <a:latin typeface="Arial"/>
                  <a:ea typeface="HGP創英角ｺﾞｼｯｸUB"/>
                  <a:cs typeface="Arial"/>
                </a:rPr>
                <a:t>A</a:t>
              </a:r>
              <a:endParaRPr lang="en-US" altLang="ja-JP" sz="1800" dirty="0">
                <a:solidFill>
                  <a:srgbClr val="FFFFFF"/>
                </a:solidFill>
                <a:latin typeface="Arial"/>
                <a:ea typeface="HGP創英角ｺﾞｼｯｸUB"/>
                <a:cs typeface="Arial"/>
              </a:endParaRPr>
            </a:p>
          </p:txBody>
        </p:sp>
        <p:sp>
          <p:nvSpPr>
            <p:cNvPr id="51" name="角丸四角形 50"/>
            <p:cNvSpPr/>
            <p:nvPr/>
          </p:nvSpPr>
          <p:spPr bwMode="auto">
            <a:xfrm>
              <a:off x="1066800" y="2362200"/>
              <a:ext cx="457200" cy="13716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dirty="0" smtClean="0">
                  <a:solidFill>
                    <a:srgbClr val="FFFFFF"/>
                  </a:solidFill>
                  <a:latin typeface="Arial"/>
                  <a:ea typeface="HGP創英角ｺﾞｼｯｸUB"/>
                  <a:cs typeface="Arial"/>
                </a:rPr>
                <a:t>VM</a:t>
              </a:r>
            </a:p>
            <a:p>
              <a:pPr algn="ctr">
                <a:spcBef>
                  <a:spcPts val="0"/>
                </a:spcBef>
              </a:pPr>
              <a:r>
                <a:rPr lang="ja-JP" altLang="en-US" sz="1800" dirty="0" smtClean="0">
                  <a:solidFill>
                    <a:srgbClr val="FFFFFF"/>
                  </a:solidFill>
                  <a:latin typeface="Arial"/>
                  <a:ea typeface="HGP創英角ｺﾞｼｯｸUB"/>
                  <a:cs typeface="Arial"/>
                </a:rPr>
                <a:t>・</a:t>
              </a:r>
              <a:r>
                <a:rPr lang="en-US" altLang="ja-JP" sz="1800" dirty="0" smtClean="0">
                  <a:solidFill>
                    <a:srgbClr val="FFFFFF"/>
                  </a:solidFill>
                  <a:latin typeface="Arial"/>
                  <a:ea typeface="HGP創英角ｺﾞｼｯｸUB"/>
                  <a:cs typeface="Arial"/>
                </a:rPr>
                <a:t>B</a:t>
              </a:r>
              <a:endParaRPr lang="en-US" altLang="ja-JP" sz="1800" dirty="0">
                <a:solidFill>
                  <a:srgbClr val="FFFFFF"/>
                </a:solidFill>
                <a:latin typeface="Arial"/>
                <a:ea typeface="HGP創英角ｺﾞｼｯｸUB"/>
                <a:cs typeface="Arial"/>
              </a:endParaRPr>
            </a:p>
          </p:txBody>
        </p:sp>
      </p:grpSp>
      <p:sp>
        <p:nvSpPr>
          <p:cNvPr id="8" name="角丸四角形 7"/>
          <p:cNvSpPr/>
          <p:nvPr/>
        </p:nvSpPr>
        <p:spPr bwMode="auto">
          <a:xfrm>
            <a:off x="533400" y="4966950"/>
            <a:ext cx="8077200" cy="762000"/>
          </a:xfrm>
          <a:prstGeom prst="roundRect">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rPr>
              <a:t>ライブ・マイグレーション</a:t>
            </a:r>
            <a:r>
              <a:rPr kumimoji="0" lang="en-US" altLang="ja-JP" sz="2400" b="0" i="0" u="none" strike="noStrike" cap="none" normalizeH="0" baseline="0" dirty="0" smtClean="0">
                <a:ln>
                  <a:noFill/>
                </a:ln>
                <a:solidFill>
                  <a:schemeClr val="bg1"/>
                </a:solidFill>
                <a:effectLst/>
              </a:rPr>
              <a:t>(Live Migration)</a:t>
            </a:r>
            <a:endParaRPr lang="en-US" altLang="ja-JP" sz="2400" dirty="0">
              <a:solidFill>
                <a:schemeClr val="bg1"/>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システムを停止させずに仮想マシンを移動させる技術</a:t>
            </a:r>
          </a:p>
        </p:txBody>
      </p:sp>
      <p:sp>
        <p:nvSpPr>
          <p:cNvPr id="47" name="角丸四角形 46"/>
          <p:cNvSpPr/>
          <p:nvPr/>
        </p:nvSpPr>
        <p:spPr bwMode="auto">
          <a:xfrm>
            <a:off x="533400" y="5805150"/>
            <a:ext cx="2438400" cy="609600"/>
          </a:xfrm>
          <a:prstGeom prst="roundRect">
            <a:avLst>
              <a:gd name="adj" fmla="val 50000"/>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物理マシンの障害による</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200" dirty="0" smtClean="0">
                <a:solidFill>
                  <a:schemeClr val="bg1"/>
                </a:solidFill>
                <a:latin typeface="Arial" charset="0"/>
                <a:ea typeface="HG丸ｺﾞｼｯｸM-PRO" pitchFamily="50" charset="-128"/>
              </a:rPr>
              <a:t>システム停止の回避</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48" name="角丸四角形 47"/>
          <p:cNvSpPr/>
          <p:nvPr/>
        </p:nvSpPr>
        <p:spPr bwMode="auto">
          <a:xfrm>
            <a:off x="3352800" y="5805150"/>
            <a:ext cx="2438400" cy="609600"/>
          </a:xfrm>
          <a:prstGeom prst="roundRect">
            <a:avLst>
              <a:gd name="adj" fmla="val 50000"/>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200" dirty="0" smtClean="0">
                <a:solidFill>
                  <a:schemeClr val="bg1"/>
                </a:solidFill>
                <a:latin typeface="Arial" charset="0"/>
                <a:ea typeface="HG丸ｺﾞｼｯｸM-PRO" pitchFamily="50" charset="-128"/>
              </a:rPr>
              <a:t>メンテナンスに伴う</a:t>
            </a:r>
            <a:endParaRPr lang="en-US" altLang="ja-JP" sz="1200" dirty="0" smtClean="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200" dirty="0" smtClean="0">
                <a:solidFill>
                  <a:schemeClr val="bg1"/>
                </a:solidFill>
                <a:latin typeface="Arial" charset="0"/>
                <a:ea typeface="HG丸ｺﾞｼｯｸM-PRO" pitchFamily="50" charset="-128"/>
              </a:rPr>
              <a:t>システム停止の回避</a:t>
            </a:r>
            <a:endParaRPr lang="en-US" altLang="ja-JP" sz="1200" dirty="0" smtClean="0">
              <a:solidFill>
                <a:schemeClr val="bg1"/>
              </a:solidFill>
              <a:latin typeface="Arial" charset="0"/>
              <a:ea typeface="HG丸ｺﾞｼｯｸM-PRO" pitchFamily="50" charset="-128"/>
            </a:endParaRPr>
          </a:p>
        </p:txBody>
      </p:sp>
      <p:sp>
        <p:nvSpPr>
          <p:cNvPr id="52" name="角丸四角形 51"/>
          <p:cNvSpPr/>
          <p:nvPr/>
        </p:nvSpPr>
        <p:spPr bwMode="auto">
          <a:xfrm>
            <a:off x="6172200" y="5805150"/>
            <a:ext cx="2438400" cy="609600"/>
          </a:xfrm>
          <a:prstGeom prst="roundRect">
            <a:avLst>
              <a:gd name="adj" fmla="val 50000"/>
            </a:avLst>
          </a:prstGeom>
          <a:solidFill>
            <a:srgbClr val="996633"/>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200" dirty="0" smtClean="0">
                <a:solidFill>
                  <a:schemeClr val="bg1"/>
                </a:solidFill>
                <a:latin typeface="Arial" charset="0"/>
                <a:ea typeface="HG丸ｺﾞｼｯｸM-PRO" pitchFamily="50" charset="-128"/>
              </a:rPr>
              <a:t>負荷の最適配分のための</a:t>
            </a:r>
            <a:endParaRPr lang="en-US" altLang="ja-JP" sz="1200" dirty="0" smtClean="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200" dirty="0" smtClean="0">
                <a:solidFill>
                  <a:schemeClr val="bg1"/>
                </a:solidFill>
                <a:latin typeface="Arial" charset="0"/>
                <a:ea typeface="HG丸ｺﾞｼｯｸM-PRO" pitchFamily="50" charset="-128"/>
              </a:rPr>
              <a:t>無停止での仮想マシンの移動</a:t>
            </a:r>
            <a:endParaRPr lang="en-US" altLang="ja-JP" sz="1200" dirty="0" smtClean="0">
              <a:solidFill>
                <a:schemeClr val="bg1"/>
              </a:solidFill>
              <a:latin typeface="Arial" charset="0"/>
              <a:ea typeface="HG丸ｺﾞｼｯｸM-PRO" pitchFamily="50" charset="-128"/>
            </a:endParaRPr>
          </a:p>
        </p:txBody>
      </p:sp>
    </p:spTree>
    <p:extLst>
      <p:ext uri="{BB962C8B-B14F-4D97-AF65-F5344CB8AC3E}">
        <p14:creationId xmlns:p14="http://schemas.microsoft.com/office/powerpoint/2010/main" val="286985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0"/>
                                          </p:stCondLst>
                                        </p:cTn>
                                        <p:tgtEl>
                                          <p:spTgt spid="24"/>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10"/>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31" presetClass="exit" presetSubtype="0" fill="hold" grpId="0" nodeType="withEffect">
                                  <p:stCondLst>
                                    <p:cond delay="0"/>
                                  </p:stCondLst>
                                  <p:childTnLst>
                                    <p:anim calcmode="lin" valueType="num">
                                      <p:cBhvr>
                                        <p:cTn id="15" dur="1000"/>
                                        <p:tgtEl>
                                          <p:spTgt spid="7"/>
                                        </p:tgtEl>
                                        <p:attrNameLst>
                                          <p:attrName>ppt_w</p:attrName>
                                        </p:attrNameLst>
                                      </p:cBhvr>
                                      <p:tavLst>
                                        <p:tav tm="0">
                                          <p:val>
                                            <p:strVal val="ppt_w"/>
                                          </p:val>
                                        </p:tav>
                                        <p:tav tm="100000">
                                          <p:val>
                                            <p:fltVal val="0"/>
                                          </p:val>
                                        </p:tav>
                                      </p:tavLst>
                                    </p:anim>
                                    <p:anim calcmode="lin" valueType="num">
                                      <p:cBhvr>
                                        <p:cTn id="16" dur="1000"/>
                                        <p:tgtEl>
                                          <p:spTgt spid="7"/>
                                        </p:tgtEl>
                                        <p:attrNameLst>
                                          <p:attrName>ppt_h</p:attrName>
                                        </p:attrNameLst>
                                      </p:cBhvr>
                                      <p:tavLst>
                                        <p:tav tm="0">
                                          <p:val>
                                            <p:strVal val="ppt_h"/>
                                          </p:val>
                                        </p:tav>
                                        <p:tav tm="100000">
                                          <p:val>
                                            <p:fltVal val="0"/>
                                          </p:val>
                                        </p:tav>
                                      </p:tavLst>
                                    </p:anim>
                                    <p:anim calcmode="lin" valueType="num">
                                      <p:cBhvr>
                                        <p:cTn id="17" dur="1000"/>
                                        <p:tgtEl>
                                          <p:spTgt spid="7"/>
                                        </p:tgtEl>
                                        <p:attrNameLst>
                                          <p:attrName>style.rotation</p:attrName>
                                        </p:attrNameLst>
                                      </p:cBhvr>
                                      <p:tavLst>
                                        <p:tav tm="0">
                                          <p:val>
                                            <p:fltVal val="0"/>
                                          </p:val>
                                        </p:tav>
                                        <p:tav tm="100000">
                                          <p:val>
                                            <p:fltVal val="90"/>
                                          </p:val>
                                        </p:tav>
                                      </p:tavLst>
                                    </p:anim>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down)">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2000"/>
                                        <p:tgtEl>
                                          <p:spTgt spid="47"/>
                                        </p:tgtEl>
                                      </p:cBhvr>
                                    </p:animEffect>
                                    <p:anim calcmode="lin" valueType="num">
                                      <p:cBhvr>
                                        <p:cTn id="49" dur="2000" fill="hold"/>
                                        <p:tgtEl>
                                          <p:spTgt spid="47"/>
                                        </p:tgtEl>
                                        <p:attrNameLst>
                                          <p:attrName>style.rotation</p:attrName>
                                        </p:attrNameLst>
                                      </p:cBhvr>
                                      <p:tavLst>
                                        <p:tav tm="0">
                                          <p:val>
                                            <p:fltVal val="720"/>
                                          </p:val>
                                        </p:tav>
                                        <p:tav tm="100000">
                                          <p:val>
                                            <p:fltVal val="0"/>
                                          </p:val>
                                        </p:tav>
                                      </p:tavLst>
                                    </p:anim>
                                    <p:anim calcmode="lin" valueType="num">
                                      <p:cBhvr>
                                        <p:cTn id="50" dur="2000" fill="hold"/>
                                        <p:tgtEl>
                                          <p:spTgt spid="47"/>
                                        </p:tgtEl>
                                        <p:attrNameLst>
                                          <p:attrName>ppt_h</p:attrName>
                                        </p:attrNameLst>
                                      </p:cBhvr>
                                      <p:tavLst>
                                        <p:tav tm="0">
                                          <p:val>
                                            <p:fltVal val="0"/>
                                          </p:val>
                                        </p:tav>
                                        <p:tav tm="100000">
                                          <p:val>
                                            <p:strVal val="#ppt_h"/>
                                          </p:val>
                                        </p:tav>
                                      </p:tavLst>
                                    </p:anim>
                                    <p:anim calcmode="lin" valueType="num">
                                      <p:cBhvr>
                                        <p:cTn id="51" dur="2000" fill="hold"/>
                                        <p:tgtEl>
                                          <p:spTgt spid="47"/>
                                        </p:tgtEl>
                                        <p:attrNameLst>
                                          <p:attrName>ppt_w</p:attrName>
                                        </p:attrNameLst>
                                      </p:cBhvr>
                                      <p:tavLst>
                                        <p:tav tm="0">
                                          <p:val>
                                            <p:fltVal val="0"/>
                                          </p:val>
                                        </p:tav>
                                        <p:tav tm="100000">
                                          <p:val>
                                            <p:strVal val="#ppt_w"/>
                                          </p:val>
                                        </p:tav>
                                      </p:tavLst>
                                    </p:anim>
                                  </p:childTnLst>
                                </p:cTn>
                              </p:par>
                              <p:par>
                                <p:cTn id="52" presetID="35"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2000"/>
                                        <p:tgtEl>
                                          <p:spTgt spid="48"/>
                                        </p:tgtEl>
                                      </p:cBhvr>
                                    </p:animEffect>
                                    <p:anim calcmode="lin" valueType="num">
                                      <p:cBhvr>
                                        <p:cTn id="55" dur="2000" fill="hold"/>
                                        <p:tgtEl>
                                          <p:spTgt spid="48"/>
                                        </p:tgtEl>
                                        <p:attrNameLst>
                                          <p:attrName>style.rotation</p:attrName>
                                        </p:attrNameLst>
                                      </p:cBhvr>
                                      <p:tavLst>
                                        <p:tav tm="0">
                                          <p:val>
                                            <p:fltVal val="720"/>
                                          </p:val>
                                        </p:tav>
                                        <p:tav tm="100000">
                                          <p:val>
                                            <p:fltVal val="0"/>
                                          </p:val>
                                        </p:tav>
                                      </p:tavLst>
                                    </p:anim>
                                    <p:anim calcmode="lin" valueType="num">
                                      <p:cBhvr>
                                        <p:cTn id="56" dur="2000" fill="hold"/>
                                        <p:tgtEl>
                                          <p:spTgt spid="48"/>
                                        </p:tgtEl>
                                        <p:attrNameLst>
                                          <p:attrName>ppt_h</p:attrName>
                                        </p:attrNameLst>
                                      </p:cBhvr>
                                      <p:tavLst>
                                        <p:tav tm="0">
                                          <p:val>
                                            <p:fltVal val="0"/>
                                          </p:val>
                                        </p:tav>
                                        <p:tav tm="100000">
                                          <p:val>
                                            <p:strVal val="#ppt_h"/>
                                          </p:val>
                                        </p:tav>
                                      </p:tavLst>
                                    </p:anim>
                                    <p:anim calcmode="lin" valueType="num">
                                      <p:cBhvr>
                                        <p:cTn id="57" dur="2000" fill="hold"/>
                                        <p:tgtEl>
                                          <p:spTgt spid="48"/>
                                        </p:tgtEl>
                                        <p:attrNameLst>
                                          <p:attrName>ppt_w</p:attrName>
                                        </p:attrNameLst>
                                      </p:cBhvr>
                                      <p:tavLst>
                                        <p:tav tm="0">
                                          <p:val>
                                            <p:fltVal val="0"/>
                                          </p:val>
                                        </p:tav>
                                        <p:tav tm="100000">
                                          <p:val>
                                            <p:strVal val="#ppt_w"/>
                                          </p:val>
                                        </p:tav>
                                      </p:tavLst>
                                    </p:anim>
                                  </p:childTnLst>
                                </p:cTn>
                              </p:par>
                              <p:par>
                                <p:cTn id="58" presetID="35"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2000"/>
                                        <p:tgtEl>
                                          <p:spTgt spid="52"/>
                                        </p:tgtEl>
                                      </p:cBhvr>
                                    </p:animEffect>
                                    <p:anim calcmode="lin" valueType="num">
                                      <p:cBhvr>
                                        <p:cTn id="61" dur="2000" fill="hold"/>
                                        <p:tgtEl>
                                          <p:spTgt spid="52"/>
                                        </p:tgtEl>
                                        <p:attrNameLst>
                                          <p:attrName>style.rotation</p:attrName>
                                        </p:attrNameLst>
                                      </p:cBhvr>
                                      <p:tavLst>
                                        <p:tav tm="0">
                                          <p:val>
                                            <p:fltVal val="720"/>
                                          </p:val>
                                        </p:tav>
                                        <p:tav tm="100000">
                                          <p:val>
                                            <p:fltVal val="0"/>
                                          </p:val>
                                        </p:tav>
                                      </p:tavLst>
                                    </p:anim>
                                    <p:anim calcmode="lin" valueType="num">
                                      <p:cBhvr>
                                        <p:cTn id="62" dur="2000" fill="hold"/>
                                        <p:tgtEl>
                                          <p:spTgt spid="52"/>
                                        </p:tgtEl>
                                        <p:attrNameLst>
                                          <p:attrName>ppt_h</p:attrName>
                                        </p:attrNameLst>
                                      </p:cBhvr>
                                      <p:tavLst>
                                        <p:tav tm="0">
                                          <p:val>
                                            <p:fltVal val="0"/>
                                          </p:val>
                                        </p:tav>
                                        <p:tav tm="100000">
                                          <p:val>
                                            <p:strVal val="#ppt_h"/>
                                          </p:val>
                                        </p:tav>
                                      </p:tavLst>
                                    </p:anim>
                                    <p:anim calcmode="lin" valueType="num">
                                      <p:cBhvr>
                                        <p:cTn id="63" dur="2000" fill="hold"/>
                                        <p:tgtEl>
                                          <p:spTgt spid="5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47" grpId="0" animBg="1"/>
      <p:bldP spid="48"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3"/>
          <p:cNvSpPr>
            <a:spLocks noGrp="1" noChangeArrowheads="1"/>
          </p:cNvSpPr>
          <p:nvPr>
            <p:ph type="title"/>
          </p:nvPr>
        </p:nvSpPr>
        <p:spPr>
          <a:xfrm>
            <a:off x="152400" y="152400"/>
            <a:ext cx="8991600" cy="533400"/>
          </a:xfrm>
        </p:spPr>
        <p:txBody>
          <a:bodyPr/>
          <a:lstStyle/>
          <a:p>
            <a:r>
              <a:rPr lang="ja-JP" altLang="en-US" sz="2800" dirty="0" smtClean="0">
                <a:ea typeface="ＭＳ Ｐゴシック" pitchFamily="50" charset="-128"/>
              </a:rPr>
              <a:t>サーバーの仮想化</a:t>
            </a:r>
            <a:r>
              <a:rPr lang="en-US" altLang="ja-JP" sz="2800" dirty="0" smtClean="0">
                <a:ea typeface="ＭＳ Ｐゴシック" pitchFamily="50" charset="-128"/>
              </a:rPr>
              <a:t> / </a:t>
            </a:r>
            <a:r>
              <a:rPr lang="en-US" altLang="ja-JP" sz="2400" dirty="0" smtClean="0">
                <a:ea typeface="ＭＳ Ｐゴシック" pitchFamily="50" charset="-128"/>
              </a:rPr>
              <a:t>BCP</a:t>
            </a:r>
            <a:r>
              <a:rPr lang="ja-JP" altLang="en-US" sz="2400" dirty="0" smtClean="0">
                <a:ea typeface="ＭＳ Ｐゴシック" pitchFamily="50" charset="-128"/>
              </a:rPr>
              <a:t>対策・仮想マシン・レプリケーション</a:t>
            </a:r>
            <a:endParaRPr lang="ja-JP" altLang="en-US" sz="2400" dirty="0">
              <a:ea typeface="ＭＳ Ｐゴシック" pitchFamily="50" charset="-128"/>
            </a:endParaRPr>
          </a:p>
        </p:txBody>
      </p:sp>
      <p:sp>
        <p:nvSpPr>
          <p:cNvPr id="4" name="角丸四角形 3"/>
          <p:cNvSpPr/>
          <p:nvPr/>
        </p:nvSpPr>
        <p:spPr bwMode="auto">
          <a:xfrm>
            <a:off x="533398"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5" name="角丸四角形 4"/>
          <p:cNvSpPr/>
          <p:nvPr/>
        </p:nvSpPr>
        <p:spPr bwMode="auto">
          <a:xfrm>
            <a:off x="1447800" y="298575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12" name="角丸四角形 11"/>
          <p:cNvSpPr/>
          <p:nvPr/>
        </p:nvSpPr>
        <p:spPr bwMode="auto">
          <a:xfrm>
            <a:off x="533400" y="3976350"/>
            <a:ext cx="1828800" cy="914400"/>
          </a:xfrm>
          <a:prstGeom prst="roundRect">
            <a:avLst>
              <a:gd name="adj" fmla="val 8179"/>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14" name="AutoShape 139"/>
          <p:cNvSpPr>
            <a:spLocks noChangeArrowheads="1"/>
          </p:cNvSpPr>
          <p:nvPr/>
        </p:nvSpPr>
        <p:spPr bwMode="auto">
          <a:xfrm>
            <a:off x="533400" y="3366750"/>
            <a:ext cx="1828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6" name="フローチャート: 磁気ディスク 5"/>
          <p:cNvSpPr/>
          <p:nvPr/>
        </p:nvSpPr>
        <p:spPr bwMode="auto">
          <a:xfrm>
            <a:off x="2057400" y="412875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sp>
        <p:nvSpPr>
          <p:cNvPr id="2" name="角丸四角形 1"/>
          <p:cNvSpPr/>
          <p:nvPr/>
        </p:nvSpPr>
        <p:spPr bwMode="auto">
          <a:xfrm>
            <a:off x="3505200" y="2071350"/>
            <a:ext cx="1447800" cy="3429000"/>
          </a:xfrm>
          <a:prstGeom prst="roundRect">
            <a:avLst>
              <a:gd name="adj" fmla="val 5000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5" name="図 24" descr="MC900441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852150"/>
            <a:ext cx="3276600" cy="3276600"/>
          </a:xfrm>
          <a:prstGeom prst="rect">
            <a:avLst/>
          </a:prstGeom>
        </p:spPr>
      </p:pic>
      <p:sp>
        <p:nvSpPr>
          <p:cNvPr id="64" name="角丸四角形 63"/>
          <p:cNvSpPr/>
          <p:nvPr/>
        </p:nvSpPr>
        <p:spPr bwMode="auto">
          <a:xfrm>
            <a:off x="533398"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5" name="角丸四角形 64"/>
          <p:cNvSpPr/>
          <p:nvPr/>
        </p:nvSpPr>
        <p:spPr bwMode="auto">
          <a:xfrm>
            <a:off x="1447800" y="2680950"/>
            <a:ext cx="914401" cy="304800"/>
          </a:xfrm>
          <a:prstGeom prst="roundRect">
            <a:avLst>
              <a:gd name="adj" fmla="val 8179"/>
            </a:avLst>
          </a:prstGeom>
          <a:solidFill>
            <a:schemeClr val="accent5">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grpSp>
        <p:nvGrpSpPr>
          <p:cNvPr id="771101" name="図形グループ 771100"/>
          <p:cNvGrpSpPr/>
          <p:nvPr/>
        </p:nvGrpSpPr>
        <p:grpSpPr>
          <a:xfrm>
            <a:off x="533400" y="2071350"/>
            <a:ext cx="2225040" cy="3624943"/>
            <a:chOff x="533400" y="2133600"/>
            <a:chExt cx="2225040" cy="3624943"/>
          </a:xfrm>
        </p:grpSpPr>
        <p:pic>
          <p:nvPicPr>
            <p:cNvPr id="771092" name="図 771091"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2133600"/>
              <a:ext cx="701040" cy="500743"/>
            </a:xfrm>
            <a:prstGeom prst="rect">
              <a:avLst/>
            </a:prstGeom>
          </p:spPr>
        </p:pic>
        <p:pic>
          <p:nvPicPr>
            <p:cNvPr id="58" name="図 57" descr="MM910001087 (1).GIF"/>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5257800"/>
              <a:ext cx="701040" cy="500743"/>
            </a:xfrm>
            <a:prstGeom prst="rect">
              <a:avLst/>
            </a:prstGeom>
          </p:spPr>
        </p:pic>
        <p:sp>
          <p:nvSpPr>
            <p:cNvPr id="771093" name="テキスト ボックス 771092"/>
            <p:cNvSpPr txBox="1"/>
            <p:nvPr/>
          </p:nvSpPr>
          <p:spPr>
            <a:xfrm>
              <a:off x="533400" y="2133600"/>
              <a:ext cx="1505540" cy="461665"/>
            </a:xfrm>
            <a:prstGeom prst="rect">
              <a:avLst/>
            </a:prstGeom>
            <a:noFill/>
          </p:spPr>
          <p:txBody>
            <a:bodyPr wrap="none" rtlCol="0">
              <a:spAutoFit/>
            </a:bodyPr>
            <a:lstStyle/>
            <a:p>
              <a:pPr>
                <a:spcBef>
                  <a:spcPts val="0"/>
                </a:spcBef>
              </a:pPr>
              <a:r>
                <a:rPr kumimoji="1" lang="ja-JP" altLang="en-US" sz="1200" dirty="0" smtClean="0">
                  <a:solidFill>
                    <a:srgbClr val="0000FF"/>
                  </a:solidFill>
                </a:rPr>
                <a:t>仮想マシン・イメージ</a:t>
              </a:r>
              <a:endParaRPr kumimoji="1" lang="en-US" altLang="ja-JP" sz="1200" dirty="0" smtClean="0">
                <a:solidFill>
                  <a:srgbClr val="0000FF"/>
                </a:solidFill>
              </a:endParaRPr>
            </a:p>
            <a:p>
              <a:pPr>
                <a:spcBef>
                  <a:spcPts val="0"/>
                </a:spcBef>
              </a:pPr>
              <a:r>
                <a:rPr kumimoji="1" lang="ja-JP" altLang="en-US" sz="1200" dirty="0" smtClean="0">
                  <a:solidFill>
                    <a:srgbClr val="0000FF"/>
                  </a:solidFill>
                </a:rPr>
                <a:t>のレプリケーション</a:t>
              </a:r>
              <a:endParaRPr kumimoji="1" lang="ja-JP" altLang="en-US" sz="1200" dirty="0">
                <a:solidFill>
                  <a:srgbClr val="0000FF"/>
                </a:solidFill>
              </a:endParaRPr>
            </a:p>
          </p:txBody>
        </p:sp>
        <p:sp>
          <p:nvSpPr>
            <p:cNvPr id="70" name="テキスト ボックス 69"/>
            <p:cNvSpPr txBox="1"/>
            <p:nvPr/>
          </p:nvSpPr>
          <p:spPr>
            <a:xfrm>
              <a:off x="533400" y="5257800"/>
              <a:ext cx="1225215" cy="461665"/>
            </a:xfrm>
            <a:prstGeom prst="rect">
              <a:avLst/>
            </a:prstGeom>
            <a:noFill/>
          </p:spPr>
          <p:txBody>
            <a:bodyPr wrap="none" rtlCol="0">
              <a:spAutoFit/>
            </a:bodyPr>
            <a:lstStyle/>
            <a:p>
              <a:pPr>
                <a:spcBef>
                  <a:spcPts val="0"/>
                </a:spcBef>
              </a:pPr>
              <a:r>
                <a:rPr kumimoji="1" lang="ja-JP" altLang="en-US" sz="1200" dirty="0" smtClean="0">
                  <a:solidFill>
                    <a:srgbClr val="3366FF"/>
                  </a:solidFill>
                </a:rPr>
                <a:t>データの</a:t>
              </a:r>
              <a:endParaRPr kumimoji="1" lang="en-US" altLang="ja-JP" sz="1200" dirty="0" smtClean="0">
                <a:solidFill>
                  <a:srgbClr val="3366FF"/>
                </a:solidFill>
              </a:endParaRPr>
            </a:p>
            <a:p>
              <a:pPr>
                <a:spcBef>
                  <a:spcPts val="0"/>
                </a:spcBef>
              </a:pPr>
              <a:r>
                <a:rPr kumimoji="1" lang="ja-JP" altLang="en-US" sz="1200" dirty="0" smtClean="0">
                  <a:solidFill>
                    <a:srgbClr val="3366FF"/>
                  </a:solidFill>
                </a:rPr>
                <a:t>レプリケーション</a:t>
              </a:r>
              <a:endParaRPr kumimoji="1" lang="ja-JP" altLang="en-US" sz="1200" dirty="0">
                <a:solidFill>
                  <a:srgbClr val="3366FF"/>
                </a:solidFill>
              </a:endParaRPr>
            </a:p>
          </p:txBody>
        </p:sp>
      </p:grpSp>
      <p:sp>
        <p:nvSpPr>
          <p:cNvPr id="771098" name="テキスト ボックス 771097"/>
          <p:cNvSpPr txBox="1"/>
          <p:nvPr/>
        </p:nvSpPr>
        <p:spPr>
          <a:xfrm>
            <a:off x="3733800" y="2985750"/>
            <a:ext cx="916236" cy="276999"/>
          </a:xfrm>
          <a:prstGeom prst="rect">
            <a:avLst/>
          </a:prstGeom>
          <a:noFill/>
        </p:spPr>
        <p:txBody>
          <a:bodyPr wrap="none" rtlCol="0">
            <a:spAutoFit/>
          </a:bodyPr>
          <a:lstStyle/>
          <a:p>
            <a:pPr algn="ctr"/>
            <a:r>
              <a:rPr kumimoji="1" lang="ja-JP" altLang="en-US" sz="1200" dirty="0" smtClean="0">
                <a:solidFill>
                  <a:srgbClr val="0000FF"/>
                </a:solidFill>
                <a:latin typeface="HGP創英角ｺﾞｼｯｸUB"/>
                <a:ea typeface="HGP創英角ｺﾞｼｯｸUB"/>
                <a:cs typeface="HGP創英角ｺﾞｼｯｸUB"/>
              </a:rPr>
              <a:t>ネットワーク</a:t>
            </a:r>
            <a:endParaRPr kumimoji="1" lang="ja-JP" altLang="en-US" sz="1200" dirty="0">
              <a:solidFill>
                <a:srgbClr val="0000FF"/>
              </a:solidFill>
              <a:latin typeface="HGP創英角ｺﾞｼｯｸUB"/>
              <a:ea typeface="HGP創英角ｺﾞｼｯｸUB"/>
              <a:cs typeface="HGP創英角ｺﾞｼｯｸUB"/>
            </a:endParaRPr>
          </a:p>
        </p:txBody>
      </p:sp>
      <p:grpSp>
        <p:nvGrpSpPr>
          <p:cNvPr id="771103" name="図形グループ 771102"/>
          <p:cNvGrpSpPr/>
          <p:nvPr/>
        </p:nvGrpSpPr>
        <p:grpSpPr>
          <a:xfrm>
            <a:off x="2362201" y="928350"/>
            <a:ext cx="6172197" cy="3613275"/>
            <a:chOff x="2362201" y="990600"/>
            <a:chExt cx="6172197" cy="3613275"/>
          </a:xfrm>
        </p:grpSpPr>
        <p:sp>
          <p:nvSpPr>
            <p:cNvPr id="26" name="角丸四角形 25"/>
            <p:cNvSpPr/>
            <p:nvPr/>
          </p:nvSpPr>
          <p:spPr bwMode="auto">
            <a:xfrm>
              <a:off x="6172198"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7" name="角丸四角形 26"/>
            <p:cNvSpPr/>
            <p:nvPr/>
          </p:nvSpPr>
          <p:spPr bwMode="auto">
            <a:xfrm>
              <a:off x="7086600" y="1600200"/>
              <a:ext cx="914401" cy="304800"/>
            </a:xfrm>
            <a:prstGeom prst="roundRect">
              <a:avLst>
                <a:gd name="adj" fmla="val 8179"/>
              </a:avLst>
            </a:prstGeom>
            <a:solidFill>
              <a:srgbClr val="3366FF">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8" name="角丸四角形 27"/>
            <p:cNvSpPr/>
            <p:nvPr/>
          </p:nvSpPr>
          <p:spPr bwMode="auto">
            <a:xfrm>
              <a:off x="6172198" y="2590800"/>
              <a:ext cx="1828800" cy="914400"/>
            </a:xfrm>
            <a:prstGeom prst="roundRect">
              <a:avLst>
                <a:gd name="adj" fmla="val 8179"/>
              </a:avLst>
            </a:prstGeom>
            <a:solidFill>
              <a:srgbClr val="127C5E">
                <a:alpha val="57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9" name="AutoShape 139"/>
            <p:cNvSpPr>
              <a:spLocks noChangeArrowheads="1"/>
            </p:cNvSpPr>
            <p:nvPr/>
          </p:nvSpPr>
          <p:spPr bwMode="auto">
            <a:xfrm>
              <a:off x="6172198" y="1981200"/>
              <a:ext cx="1828800" cy="533400"/>
            </a:xfrm>
            <a:prstGeom prst="roundRect">
              <a:avLst>
                <a:gd name="adj" fmla="val 16667"/>
              </a:avLst>
            </a:prstGeom>
            <a:solidFill>
              <a:srgbClr val="FF6600">
                <a:alpha val="58000"/>
              </a:srgbClr>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30" name="フローチャート: 磁気ディスク 29"/>
            <p:cNvSpPr/>
            <p:nvPr/>
          </p:nvSpPr>
          <p:spPr bwMode="auto">
            <a:xfrm>
              <a:off x="7696198" y="2743200"/>
              <a:ext cx="838200" cy="838200"/>
            </a:xfrm>
            <a:prstGeom prst="flowChartMagneticDisk">
              <a:avLst/>
            </a:prstGeom>
            <a:gradFill flip="none" rotWithShape="1">
              <a:gsLst>
                <a:gs pos="0">
                  <a:schemeClr val="accent2">
                    <a:tint val="50000"/>
                    <a:satMod val="300000"/>
                    <a:alpha val="65000"/>
                  </a:schemeClr>
                </a:gs>
                <a:gs pos="35000">
                  <a:schemeClr val="accent2">
                    <a:tint val="37000"/>
                    <a:satMod val="300000"/>
                    <a:alpha val="65000"/>
                  </a:schemeClr>
                </a:gs>
                <a:gs pos="100000">
                  <a:schemeClr val="accent2">
                    <a:tint val="15000"/>
                    <a:satMod val="350000"/>
                    <a:alpha val="65000"/>
                  </a:schemeClr>
                </a:gs>
              </a:gsLst>
              <a:lin ang="16200000" scaled="1"/>
              <a:tileRec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771072" name="曲線コネクタ 771071"/>
            <p:cNvCxnSpPr>
              <a:stCxn id="5" idx="3"/>
              <a:endCxn id="26" idx="1"/>
            </p:cNvCxnSpPr>
            <p:nvPr/>
          </p:nvCxnSpPr>
          <p:spPr bwMode="auto">
            <a:xfrm flipV="1">
              <a:off x="2362201" y="1752600"/>
              <a:ext cx="3809997" cy="1441575"/>
            </a:xfrm>
            <a:prstGeom prst="curvedConnector3">
              <a:avLst>
                <a:gd name="adj1" fmla="val 50000"/>
              </a:avLst>
            </a:prstGeom>
            <a:solidFill>
              <a:schemeClr val="bg1"/>
            </a:solidFill>
            <a:ln w="38100" cap="flat" cmpd="sng" algn="ctr">
              <a:solidFill>
                <a:srgbClr val="00CCFF"/>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曲線コネクタ 43"/>
            <p:cNvCxnSpPr>
              <a:stCxn id="6" idx="4"/>
              <a:endCxn id="30" idx="2"/>
            </p:cNvCxnSpPr>
            <p:nvPr/>
          </p:nvCxnSpPr>
          <p:spPr bwMode="auto">
            <a:xfrm flipV="1">
              <a:off x="2895600" y="3162300"/>
              <a:ext cx="4800598" cy="1441575"/>
            </a:xfrm>
            <a:prstGeom prst="curvedConnector3">
              <a:avLst>
                <a:gd name="adj1" fmla="val 50000"/>
              </a:avLst>
            </a:prstGeom>
            <a:solidFill>
              <a:schemeClr val="bg1"/>
            </a:solidFill>
            <a:ln w="38100" cap="flat" cmpd="sng" algn="ctr">
              <a:solidFill>
                <a:schemeClr val="accent6">
                  <a:lumMod val="40000"/>
                  <a:lumOff val="60000"/>
                </a:scheme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角丸四角形 67"/>
            <p:cNvSpPr/>
            <p:nvPr/>
          </p:nvSpPr>
          <p:spPr bwMode="auto">
            <a:xfrm>
              <a:off x="6172198"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9" name="角丸四角形 68"/>
            <p:cNvSpPr/>
            <p:nvPr/>
          </p:nvSpPr>
          <p:spPr bwMode="auto">
            <a:xfrm>
              <a:off x="7086600" y="1295400"/>
              <a:ext cx="914401" cy="304800"/>
            </a:xfrm>
            <a:prstGeom prst="roundRect">
              <a:avLst>
                <a:gd name="adj" fmla="val 8179"/>
              </a:avLst>
            </a:prstGeom>
            <a:solidFill>
              <a:srgbClr val="4597A0">
                <a:alpha val="64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71100" name="テキスト ボックス 771099"/>
            <p:cNvSpPr txBox="1"/>
            <p:nvPr/>
          </p:nvSpPr>
          <p:spPr>
            <a:xfrm>
              <a:off x="5943284" y="990600"/>
              <a:ext cx="2342709" cy="276999"/>
            </a:xfrm>
            <a:prstGeom prst="rect">
              <a:avLst/>
            </a:prstGeom>
            <a:noFill/>
          </p:spPr>
          <p:txBody>
            <a:bodyPr wrap="none" rtlCol="0">
              <a:spAutoFit/>
            </a:bodyPr>
            <a:lstStyle/>
            <a:p>
              <a:pPr algn="ctr"/>
              <a:r>
                <a:rPr kumimoji="1" lang="ja-JP" altLang="en-US" sz="1200" dirty="0" smtClean="0">
                  <a:solidFill>
                    <a:srgbClr val="0000FF"/>
                  </a:solidFill>
                </a:rPr>
                <a:t>クラウド基盤へのレプリケーション</a:t>
              </a:r>
              <a:endParaRPr kumimoji="1" lang="ja-JP" altLang="en-US" sz="1200" dirty="0">
                <a:solidFill>
                  <a:srgbClr val="0000FF"/>
                </a:solidFill>
              </a:endParaRPr>
            </a:p>
          </p:txBody>
        </p:sp>
      </p:grpSp>
      <p:grpSp>
        <p:nvGrpSpPr>
          <p:cNvPr id="771102" name="図形グループ 771101"/>
          <p:cNvGrpSpPr/>
          <p:nvPr/>
        </p:nvGrpSpPr>
        <p:grpSpPr>
          <a:xfrm>
            <a:off x="2362201" y="3131925"/>
            <a:ext cx="6172199" cy="3206625"/>
            <a:chOff x="2362201" y="3194175"/>
            <a:chExt cx="6172199" cy="3206625"/>
          </a:xfrm>
        </p:grpSpPr>
        <p:sp>
          <p:nvSpPr>
            <p:cNvPr id="20" name="角丸四角形 19"/>
            <p:cNvSpPr/>
            <p:nvPr/>
          </p:nvSpPr>
          <p:spPr bwMode="auto">
            <a:xfrm>
              <a:off x="6172200"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A</a:t>
              </a:r>
            </a:p>
          </p:txBody>
        </p:sp>
        <p:sp>
          <p:nvSpPr>
            <p:cNvPr id="21" name="角丸四角形 20"/>
            <p:cNvSpPr/>
            <p:nvPr/>
          </p:nvSpPr>
          <p:spPr bwMode="auto">
            <a:xfrm>
              <a:off x="7086602" y="4419600"/>
              <a:ext cx="914401" cy="304800"/>
            </a:xfrm>
            <a:prstGeom prst="roundRect">
              <a:avLst>
                <a:gd name="adj" fmla="val 817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VM B</a:t>
              </a:r>
            </a:p>
          </p:txBody>
        </p:sp>
        <p:sp>
          <p:nvSpPr>
            <p:cNvPr id="22" name="角丸四角形 21"/>
            <p:cNvSpPr/>
            <p:nvPr/>
          </p:nvSpPr>
          <p:spPr bwMode="auto">
            <a:xfrm>
              <a:off x="6172200" y="5410200"/>
              <a:ext cx="1828800" cy="914400"/>
            </a:xfrm>
            <a:prstGeom prst="roundRect">
              <a:avLst>
                <a:gd name="adj" fmla="val 8179"/>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物理</a:t>
              </a:r>
              <a:endParaRPr kumimoji="0" lang="en-US" altLang="ja-JP" sz="20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マシン</a:t>
              </a:r>
              <a:endParaRPr kumimoji="0" lang="ja-JP" altLang="en-US" sz="2000" b="0" i="0" u="none" strike="noStrike" cap="none" normalizeH="0" baseline="0" dirty="0" smtClean="0">
                <a:ln>
                  <a:noFill/>
                </a:ln>
                <a:solidFill>
                  <a:srgbClr val="FFFFFF"/>
                </a:solidFill>
                <a:effectLst/>
                <a:latin typeface="Arial"/>
                <a:ea typeface="HGP創英角ｺﾞｼｯｸUB"/>
                <a:cs typeface="Arial"/>
              </a:endParaRPr>
            </a:p>
          </p:txBody>
        </p:sp>
        <p:sp>
          <p:nvSpPr>
            <p:cNvPr id="23" name="AutoShape 139"/>
            <p:cNvSpPr>
              <a:spLocks noChangeArrowheads="1"/>
            </p:cNvSpPr>
            <p:nvPr/>
          </p:nvSpPr>
          <p:spPr bwMode="auto">
            <a:xfrm>
              <a:off x="6172200" y="4800600"/>
              <a:ext cx="1828800" cy="533400"/>
            </a:xfrm>
            <a:prstGeom prst="roundRect">
              <a:avLst>
                <a:gd name="adj" fmla="val 16667"/>
              </a:avLst>
            </a:prstGeom>
            <a:solidFill>
              <a:srgbClr val="FF6600"/>
            </a:solidFill>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a:r>
                <a:rPr lang="ja-JP" altLang="en-US" sz="1400" dirty="0">
                  <a:solidFill>
                    <a:schemeClr val="bg1"/>
                  </a:solidFill>
                  <a:latin typeface="HGP創英角ｺﾞｼｯｸUB" pitchFamily="50" charset="-128"/>
                  <a:ea typeface="HGP創英角ｺﾞｼｯｸUB" pitchFamily="50" charset="-128"/>
                </a:rPr>
                <a:t>仮想化ソフトウェア</a:t>
              </a:r>
            </a:p>
          </p:txBody>
        </p:sp>
        <p:sp>
          <p:nvSpPr>
            <p:cNvPr id="24" name="フローチャート: 磁気ディスク 23"/>
            <p:cNvSpPr/>
            <p:nvPr/>
          </p:nvSpPr>
          <p:spPr bwMode="auto">
            <a:xfrm>
              <a:off x="7696200" y="5562600"/>
              <a:ext cx="838200" cy="8382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glow rad="228600">
                      <a:schemeClr val="accent2">
                        <a:satMod val="175000"/>
                        <a:alpha val="40000"/>
                      </a:schemeClr>
                    </a:glow>
                  </a:effectLst>
                  <a:latin typeface="HGP創英角ｺﾞｼｯｸUB"/>
                  <a:ea typeface="HGP創英角ｺﾞｼｯｸUB"/>
                  <a:cs typeface="HGP創英角ｺﾞｼｯｸUB"/>
                </a:rPr>
                <a:t>データ</a:t>
              </a:r>
            </a:p>
          </p:txBody>
        </p:sp>
        <p:cxnSp>
          <p:nvCxnSpPr>
            <p:cNvPr id="38" name="曲線コネクタ 37"/>
            <p:cNvCxnSpPr>
              <a:stCxn id="5" idx="3"/>
              <a:endCxn id="20" idx="1"/>
            </p:cNvCxnSpPr>
            <p:nvPr/>
          </p:nvCxnSpPr>
          <p:spPr bwMode="auto">
            <a:xfrm>
              <a:off x="2362201" y="3194175"/>
              <a:ext cx="3809999" cy="1377825"/>
            </a:xfrm>
            <a:prstGeom prst="curvedConnector3">
              <a:avLst>
                <a:gd name="adj1" fmla="val 50000"/>
              </a:avLst>
            </a:prstGeom>
            <a:solidFill>
              <a:schemeClr val="bg1"/>
            </a:solidFill>
            <a:ln w="38100" cap="flat" cmpd="sng" algn="ctr">
              <a:solidFill>
                <a:srgbClr val="3366FF"/>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曲線コネクタ 46"/>
            <p:cNvCxnSpPr>
              <a:stCxn id="6" idx="4"/>
              <a:endCxn id="24" idx="2"/>
            </p:cNvCxnSpPr>
            <p:nvPr/>
          </p:nvCxnSpPr>
          <p:spPr bwMode="auto">
            <a:xfrm>
              <a:off x="2895600" y="4603875"/>
              <a:ext cx="4800600" cy="1377825"/>
            </a:xfrm>
            <a:prstGeom prst="curvedConnector3">
              <a:avLst/>
            </a:prstGeom>
            <a:solidFill>
              <a:schemeClr val="bg1"/>
            </a:solidFill>
            <a:ln w="38100" cap="flat" cmpd="sng" algn="ctr">
              <a:solidFill>
                <a:schemeClr val="accent6">
                  <a:lumMod val="60000"/>
                  <a:lumOff val="40000"/>
                </a:scheme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角丸四角形 65"/>
            <p:cNvSpPr/>
            <p:nvPr/>
          </p:nvSpPr>
          <p:spPr bwMode="auto">
            <a:xfrm>
              <a:off x="6172200"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67" name="角丸四角形 66"/>
            <p:cNvSpPr/>
            <p:nvPr/>
          </p:nvSpPr>
          <p:spPr bwMode="auto">
            <a:xfrm>
              <a:off x="7086602" y="4114800"/>
              <a:ext cx="914401" cy="304800"/>
            </a:xfrm>
            <a:prstGeom prst="roundRect">
              <a:avLst>
                <a:gd name="adj" fmla="val 8179"/>
              </a:avLst>
            </a:prstGeom>
            <a:solidFill>
              <a:srgbClr val="4597A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dirty="0" smtClean="0">
                  <a:solidFill>
                    <a:srgbClr val="FFFFFF"/>
                  </a:solidFill>
                  <a:latin typeface="Arial"/>
                  <a:ea typeface="HGP創英角ｺﾞｼｯｸUB"/>
                  <a:cs typeface="Arial"/>
                </a:rPr>
                <a:t>AP</a:t>
              </a:r>
            </a:p>
          </p:txBody>
        </p:sp>
        <p:sp>
          <p:nvSpPr>
            <p:cNvPr id="74" name="テキスト ボックス 73"/>
            <p:cNvSpPr txBox="1"/>
            <p:nvPr/>
          </p:nvSpPr>
          <p:spPr>
            <a:xfrm>
              <a:off x="5964166" y="3810000"/>
              <a:ext cx="2148545" cy="276999"/>
            </a:xfrm>
            <a:prstGeom prst="rect">
              <a:avLst/>
            </a:prstGeom>
            <a:noFill/>
          </p:spPr>
          <p:txBody>
            <a:bodyPr wrap="none" rtlCol="0">
              <a:spAutoFit/>
            </a:bodyPr>
            <a:lstStyle/>
            <a:p>
              <a:pPr algn="ctr"/>
              <a:r>
                <a:rPr kumimoji="1" lang="ja-JP" altLang="en-US" sz="1200" dirty="0" smtClean="0">
                  <a:solidFill>
                    <a:srgbClr val="0000FF"/>
                  </a:solidFill>
                </a:rPr>
                <a:t>個別基盤へのレプリケーション</a:t>
              </a:r>
              <a:endParaRPr kumimoji="1" lang="ja-JP" altLang="en-US" sz="1200" dirty="0">
                <a:solidFill>
                  <a:srgbClr val="0000FF"/>
                </a:solidFill>
              </a:endParaRPr>
            </a:p>
          </p:txBody>
        </p:sp>
      </p:grpSp>
    </p:spTree>
    <p:extLst>
      <p:ext uri="{BB962C8B-B14F-4D97-AF65-F5344CB8AC3E}">
        <p14:creationId xmlns:p14="http://schemas.microsoft.com/office/powerpoint/2010/main" val="164060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1101"/>
                                        </p:tgtEl>
                                        <p:attrNameLst>
                                          <p:attrName>style.visibility</p:attrName>
                                        </p:attrNameLst>
                                      </p:cBhvr>
                                      <p:to>
                                        <p:strVal val="visible"/>
                                      </p:to>
                                    </p:set>
                                    <p:animEffect transition="in" filter="wipe(left)">
                                      <p:cBhvr>
                                        <p:cTn id="7" dur="500"/>
                                        <p:tgtEl>
                                          <p:spTgt spid="771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1102"/>
                                        </p:tgtEl>
                                        <p:attrNameLst>
                                          <p:attrName>style.visibility</p:attrName>
                                        </p:attrNameLst>
                                      </p:cBhvr>
                                      <p:to>
                                        <p:strVal val="visible"/>
                                      </p:to>
                                    </p:set>
                                    <p:animEffect transition="in" filter="wipe(left)">
                                      <p:cBhvr>
                                        <p:cTn id="12" dur="500"/>
                                        <p:tgtEl>
                                          <p:spTgt spid="771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1103"/>
                                        </p:tgtEl>
                                        <p:attrNameLst>
                                          <p:attrName>style.visibility</p:attrName>
                                        </p:attrNameLst>
                                      </p:cBhvr>
                                      <p:to>
                                        <p:strVal val="visible"/>
                                      </p:to>
                                    </p:set>
                                    <p:animEffect transition="in" filter="wipe(left)">
                                      <p:cBhvr>
                                        <p:cTn id="17" dur="500"/>
                                        <p:tgtEl>
                                          <p:spTgt spid="77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sz="2800" dirty="0">
                <a:ea typeface="ＭＳ Ｐゴシック" pitchFamily="50" charset="-128"/>
              </a:rPr>
              <a:t>サーバーの仮想化</a:t>
            </a:r>
            <a:r>
              <a:rPr lang="ja-JP" altLang="en-US" sz="2800" dirty="0" smtClean="0">
                <a:ea typeface="ＭＳ Ｐゴシック" pitchFamily="50" charset="-128"/>
              </a:rPr>
              <a:t>／課題</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角丸四角形 1"/>
          <p:cNvSpPr/>
          <p:nvPr/>
        </p:nvSpPr>
        <p:spPr bwMode="auto">
          <a:xfrm>
            <a:off x="2286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4" name="角丸四角形 13"/>
          <p:cNvSpPr/>
          <p:nvPr/>
        </p:nvSpPr>
        <p:spPr bwMode="auto">
          <a:xfrm>
            <a:off x="20574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5" name="角丸四角形 14"/>
          <p:cNvSpPr/>
          <p:nvPr/>
        </p:nvSpPr>
        <p:spPr bwMode="auto">
          <a:xfrm>
            <a:off x="3352800" y="3512925"/>
            <a:ext cx="1131277" cy="6096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6" name="角丸四角形 15"/>
          <p:cNvSpPr/>
          <p:nvPr/>
        </p:nvSpPr>
        <p:spPr bwMode="auto">
          <a:xfrm>
            <a:off x="228600" y="4351125"/>
            <a:ext cx="6096000" cy="609600"/>
          </a:xfrm>
          <a:prstGeom prst="roundRect">
            <a:avLst>
              <a:gd name="adj" fmla="val 5000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Arial" charset="0"/>
                <a:ea typeface="HG丸ｺﾞｼｯｸM-PRO" pitchFamily="50" charset="-128"/>
              </a:rPr>
              <a:t>ネットワーク</a:t>
            </a:r>
          </a:p>
        </p:txBody>
      </p:sp>
      <p:sp>
        <p:nvSpPr>
          <p:cNvPr id="18" name="角丸四角形 17"/>
          <p:cNvSpPr/>
          <p:nvPr/>
        </p:nvSpPr>
        <p:spPr bwMode="auto">
          <a:xfrm>
            <a:off x="3352800" y="2065125"/>
            <a:ext cx="2971800" cy="1219200"/>
          </a:xfrm>
          <a:prstGeom prst="roundRect">
            <a:avLst>
              <a:gd name="adj" fmla="val 937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9" name="角丸四角形 18"/>
          <p:cNvSpPr/>
          <p:nvPr/>
        </p:nvSpPr>
        <p:spPr bwMode="auto">
          <a:xfrm>
            <a:off x="381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0" name="角丸四角形 19"/>
          <p:cNvSpPr/>
          <p:nvPr/>
        </p:nvSpPr>
        <p:spPr bwMode="auto">
          <a:xfrm>
            <a:off x="12954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1" name="角丸四角形 20"/>
          <p:cNvSpPr/>
          <p:nvPr/>
        </p:nvSpPr>
        <p:spPr bwMode="auto">
          <a:xfrm>
            <a:off x="22098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2" name="角丸四角形 21"/>
          <p:cNvSpPr/>
          <p:nvPr/>
        </p:nvSpPr>
        <p:spPr bwMode="auto">
          <a:xfrm>
            <a:off x="35052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3" name="角丸四角形 22"/>
          <p:cNvSpPr/>
          <p:nvPr/>
        </p:nvSpPr>
        <p:spPr bwMode="auto">
          <a:xfrm>
            <a:off x="44196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24" name="角丸四角形 23"/>
          <p:cNvSpPr/>
          <p:nvPr/>
        </p:nvSpPr>
        <p:spPr bwMode="auto">
          <a:xfrm>
            <a:off x="5334000" y="2217525"/>
            <a:ext cx="838200" cy="914400"/>
          </a:xfrm>
          <a:prstGeom prst="roundRect">
            <a:avLst>
              <a:gd name="adj" fmla="val 9375"/>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仮想</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マシン</a:t>
            </a:r>
          </a:p>
        </p:txBody>
      </p:sp>
      <p:sp>
        <p:nvSpPr>
          <p:cNvPr id="3" name="フローチャート: 磁気ディスク 2"/>
          <p:cNvSpPr/>
          <p:nvPr/>
        </p:nvSpPr>
        <p:spPr bwMode="auto">
          <a:xfrm>
            <a:off x="228600" y="5113125"/>
            <a:ext cx="1828800" cy="12954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Arial" charset="0"/>
                <a:ea typeface="HG丸ｺﾞｼｯｸM-PRO" pitchFamily="50" charset="-128"/>
              </a:rPr>
              <a:t>ストレージ</a:t>
            </a:r>
          </a:p>
        </p:txBody>
      </p:sp>
      <p:sp>
        <p:nvSpPr>
          <p:cNvPr id="4" name="角丸四角形吹き出し 3"/>
          <p:cNvSpPr/>
          <p:nvPr/>
        </p:nvSpPr>
        <p:spPr bwMode="auto">
          <a:xfrm>
            <a:off x="228600" y="998325"/>
            <a:ext cx="6096000" cy="914400"/>
          </a:xfrm>
          <a:prstGeom prst="wedgeRoundRectCallout">
            <a:avLst>
              <a:gd name="adj1" fmla="val -23437"/>
              <a:gd name="adj2" fmla="val 77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サーバー・スプロール</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未使用の仮想マシンの乱立。管理の複雑化とシステム資源の圧迫。運用ルール、管理方法により対応。</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7" name="角丸四角形吹き出し 26"/>
          <p:cNvSpPr/>
          <p:nvPr/>
        </p:nvSpPr>
        <p:spPr bwMode="auto">
          <a:xfrm>
            <a:off x="2438400" y="5189325"/>
            <a:ext cx="3886200" cy="1219200"/>
          </a:xfrm>
          <a:prstGeom prst="wedgeRoundRectCallout">
            <a:avLst>
              <a:gd name="adj1" fmla="val -66395"/>
              <a:gd name="adj2" fmla="val 2500"/>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ストレージ設計</a:t>
            </a: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ライブマイグレーション、ストレージ共有、ランダムアクセスの増大により</a:t>
            </a:r>
            <a:r>
              <a:rPr lang="en-US" altLang="ja-JP" sz="1200" dirty="0" smtClean="0">
                <a:solidFill>
                  <a:srgbClr val="FFFFFF"/>
                </a:solidFill>
              </a:rPr>
              <a:t>I/0</a:t>
            </a:r>
            <a:r>
              <a:rPr lang="ja-JP" altLang="en-US" sz="1200" dirty="0" smtClean="0">
                <a:solidFill>
                  <a:srgbClr val="FFFFFF"/>
                </a:solidFill>
              </a:rPr>
              <a:t>ボトルネックが発生しやすくなる。フラッシュ・ストレージなど</a:t>
            </a:r>
            <a:r>
              <a:rPr lang="en-US" altLang="ja-JP" sz="1200" dirty="0" smtClean="0">
                <a:solidFill>
                  <a:srgbClr val="FFFFFF"/>
                </a:solidFill>
              </a:rPr>
              <a:t>I/O</a:t>
            </a:r>
            <a:r>
              <a:rPr lang="ja-JP" altLang="en-US" sz="1200" dirty="0" smtClean="0">
                <a:solidFill>
                  <a:srgbClr val="FFFFFF"/>
                </a:solidFill>
              </a:rPr>
              <a:t>の高速化やボトルネックの生じにくい設計により対応。</a:t>
            </a:r>
            <a:endParaRPr lang="en-US" altLang="ja-JP" sz="1200" dirty="0" smtClean="0">
              <a:solidFill>
                <a:srgbClr val="FFFFFF"/>
              </a:solidFill>
            </a:endParaRPr>
          </a:p>
        </p:txBody>
      </p:sp>
      <p:sp>
        <p:nvSpPr>
          <p:cNvPr id="5" name="右大かっこ 4"/>
          <p:cNvSpPr/>
          <p:nvPr/>
        </p:nvSpPr>
        <p:spPr bwMode="auto">
          <a:xfrm>
            <a:off x="6477000" y="998325"/>
            <a:ext cx="152400" cy="5410200"/>
          </a:xfrm>
          <a:prstGeom prst="rightBracket">
            <a:avLst/>
          </a:prstGeom>
          <a:solidFill>
            <a:schemeClr val="bg1"/>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28" name="角丸四角形吹き出し 27"/>
          <p:cNvSpPr/>
          <p:nvPr/>
        </p:nvSpPr>
        <p:spPr bwMode="auto">
          <a:xfrm>
            <a:off x="6858000" y="998325"/>
            <a:ext cx="2133600" cy="2133600"/>
          </a:xfrm>
          <a:prstGeom prst="wedgeRoundRectCallout">
            <a:avLst>
              <a:gd name="adj1" fmla="val -65800"/>
              <a:gd name="adj2" fmla="val 2988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2000" dirty="0" smtClean="0">
                <a:solidFill>
                  <a:srgbClr val="FFFFFF"/>
                </a:solidFill>
              </a:rPr>
              <a:t>ポリシー管理</a:t>
            </a:r>
            <a:endParaRPr lang="en-US" altLang="ja-JP" sz="2000" dirty="0" smtClean="0">
              <a:solidFill>
                <a:srgbClr val="FFFFFF"/>
              </a:solidFill>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rgbClr val="FFFFFF"/>
                </a:solidFill>
              </a:rPr>
              <a:t>サーバーとネットワークが物理的に対応している場合は、ポリシーも管理しやすいが、それぞれが仮想化し追加や変更が頻繁に起こる場合、対応が複雑化。クラウド</a:t>
            </a:r>
            <a:r>
              <a:rPr lang="en-US" altLang="ja-JP" sz="1200" dirty="0" smtClean="0">
                <a:solidFill>
                  <a:srgbClr val="FFFFFF"/>
                </a:solidFill>
              </a:rPr>
              <a:t>OS</a:t>
            </a:r>
            <a:r>
              <a:rPr lang="ja-JP" altLang="en-US" sz="1200" dirty="0" smtClean="0">
                <a:solidFill>
                  <a:srgbClr val="FFFFFF"/>
                </a:solidFill>
              </a:rPr>
              <a:t>や自動化ツールにより対応。</a:t>
            </a:r>
            <a:endParaRPr lang="en-US" altLang="ja-JP" sz="1200" dirty="0" smtClean="0">
              <a:solidFill>
                <a:srgbClr val="FFFFFF"/>
              </a:solidFill>
            </a:endParaRPr>
          </a:p>
        </p:txBody>
      </p:sp>
      <p:cxnSp>
        <p:nvCxnSpPr>
          <p:cNvPr id="7" name="カギ線コネクタ 6"/>
          <p:cNvCxnSpPr>
            <a:stCxn id="2" idx="2"/>
            <a:endCxn id="14" idx="0"/>
          </p:cNvCxnSpPr>
          <p:nvPr/>
        </p:nvCxnSpPr>
        <p:spPr bwMode="auto">
          <a:xfrm rot="16200000" flipH="1">
            <a:off x="2054469" y="2944355"/>
            <a:ext cx="228600" cy="908539"/>
          </a:xfrm>
          <a:prstGeom prst="bentConnector3">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37" name="カギ線コネクタ 36"/>
          <p:cNvCxnSpPr>
            <a:stCxn id="18" idx="2"/>
            <a:endCxn id="15" idx="0"/>
          </p:cNvCxnSpPr>
          <p:nvPr/>
        </p:nvCxnSpPr>
        <p:spPr bwMode="auto">
          <a:xfrm rot="5400000">
            <a:off x="4264270" y="2938495"/>
            <a:ext cx="228600" cy="9202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48" name="カギ線コネクタ 47"/>
          <p:cNvCxnSpPr>
            <a:stCxn id="14" idx="2"/>
            <a:endCxn id="16" idx="0"/>
          </p:cNvCxnSpPr>
          <p:nvPr/>
        </p:nvCxnSpPr>
        <p:spPr bwMode="auto">
          <a:xfrm rot="16200000" flipH="1">
            <a:off x="2835519" y="3910044"/>
            <a:ext cx="228600" cy="653561"/>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51" name="カギ線コネクタ 50"/>
          <p:cNvCxnSpPr>
            <a:stCxn id="15" idx="2"/>
            <a:endCxn id="16" idx="0"/>
          </p:cNvCxnSpPr>
          <p:nvPr/>
        </p:nvCxnSpPr>
        <p:spPr bwMode="auto">
          <a:xfrm rot="5400000">
            <a:off x="3483220" y="3915906"/>
            <a:ext cx="228600" cy="641839"/>
          </a:xfrm>
          <a:prstGeom prst="bentConnector3">
            <a:avLst>
              <a:gd name="adj1" fmla="val 50000"/>
            </a:avLst>
          </a:prstGeom>
          <a:solidFill>
            <a:schemeClr val="bg1"/>
          </a:solidFill>
          <a:ln w="38100" cap="flat" cmpd="sng" algn="ctr">
            <a:solidFill>
              <a:srgbClr val="4168A7"/>
            </a:solidFill>
            <a:prstDash val="solid"/>
            <a:round/>
            <a:headEnd type="none" w="med" len="med"/>
            <a:tailEnd type="none" w="med" len="med"/>
          </a:ln>
          <a:effectLst/>
          <a:extLst/>
        </p:spPr>
      </p:cxnSp>
      <p:cxnSp>
        <p:nvCxnSpPr>
          <p:cNvPr id="237" name="直線コネクタ 236"/>
          <p:cNvCxnSpPr>
            <a:endCxn id="3" idx="1"/>
          </p:cNvCxnSpPr>
          <p:nvPr/>
        </p:nvCxnSpPr>
        <p:spPr bwMode="auto">
          <a:xfrm>
            <a:off x="1143000" y="4960725"/>
            <a:ext cx="0" cy="152400"/>
          </a:xfrm>
          <a:prstGeom prst="line">
            <a:avLst/>
          </a:prstGeom>
          <a:solidFill>
            <a:schemeClr val="bg1"/>
          </a:solidFill>
          <a:ln w="38100" cap="flat" cmpd="sng" algn="ctr">
            <a:solidFill>
              <a:srgbClr val="4168A7"/>
            </a:solidFill>
            <a:prstDash val="solid"/>
            <a:round/>
            <a:headEnd type="none" w="med" len="med"/>
            <a:tailEnd type="none" w="med" len="med"/>
          </a:ln>
          <a:effectLst/>
          <a:extLst/>
        </p:spPr>
      </p:cxnSp>
      <p:sp>
        <p:nvSpPr>
          <p:cNvPr id="244" name="テキスト ボックス 243"/>
          <p:cNvSpPr txBox="1"/>
          <p:nvPr/>
        </p:nvSpPr>
        <p:spPr>
          <a:xfrm>
            <a:off x="6781800" y="3992277"/>
            <a:ext cx="2209800" cy="2031325"/>
          </a:xfrm>
          <a:prstGeom prst="rect">
            <a:avLst/>
          </a:prstGeom>
          <a:noFill/>
        </p:spPr>
        <p:txBody>
          <a:bodyPr wrap="square" rtlCol="0">
            <a:spAutoFit/>
          </a:bodyPr>
          <a:lstStyle/>
          <a:p>
            <a:r>
              <a:rPr kumimoji="1" lang="ja-JP" altLang="en-US" sz="1400" dirty="0" smtClean="0">
                <a:solidFill>
                  <a:srgbClr val="800000"/>
                </a:solidFill>
              </a:rPr>
              <a:t>　物理システムを前提としたシステム設計とは考慮点が異なる点が多い。</a:t>
            </a:r>
            <a:endParaRPr kumimoji="1" lang="en-US" altLang="ja-JP" sz="1400" dirty="0">
              <a:solidFill>
                <a:srgbClr val="800000"/>
              </a:solidFill>
            </a:endParaRPr>
          </a:p>
          <a:p>
            <a:endParaRPr kumimoji="1" lang="en-US" altLang="ja-JP" sz="1400" dirty="0" smtClean="0">
              <a:solidFill>
                <a:srgbClr val="800000"/>
              </a:solidFill>
            </a:endParaRPr>
          </a:p>
          <a:p>
            <a:r>
              <a:rPr kumimoji="1" lang="ja-JP" altLang="en-US" sz="1400" dirty="0" smtClean="0">
                <a:solidFill>
                  <a:srgbClr val="800000"/>
                </a:solidFill>
              </a:rPr>
              <a:t>フラッシュ・ストレージ、</a:t>
            </a:r>
            <a:r>
              <a:rPr kumimoji="1" lang="en-US" altLang="ja-JP" sz="1400" dirty="0" smtClean="0">
                <a:solidFill>
                  <a:srgbClr val="800000"/>
                </a:solidFill>
              </a:rPr>
              <a:t>SDN</a:t>
            </a:r>
            <a:r>
              <a:rPr kumimoji="1" lang="ja-JP" altLang="en-US" sz="1400" dirty="0" smtClean="0">
                <a:solidFill>
                  <a:srgbClr val="800000"/>
                </a:solidFill>
              </a:rPr>
              <a:t>、クラウド</a:t>
            </a:r>
            <a:r>
              <a:rPr kumimoji="1" lang="en-US" altLang="ja-JP" sz="1400" dirty="0" smtClean="0">
                <a:solidFill>
                  <a:srgbClr val="800000"/>
                </a:solidFill>
              </a:rPr>
              <a:t>OS</a:t>
            </a:r>
            <a:r>
              <a:rPr kumimoji="1" lang="ja-JP" altLang="en-US" sz="1400" dirty="0" smtClean="0">
                <a:solidFill>
                  <a:srgbClr val="800000"/>
                </a:solidFill>
              </a:rPr>
              <a:t>など仮想化環境を最適化できるテクノロジーの活用を組み合わせた構築が必要。</a:t>
            </a:r>
            <a:endParaRPr kumimoji="1" lang="ja-JP" altLang="en-US" sz="1400" dirty="0">
              <a:solidFill>
                <a:srgbClr val="800000"/>
              </a:solidFill>
            </a:endParaRPr>
          </a:p>
        </p:txBody>
      </p:sp>
    </p:spTree>
    <p:extLst>
      <p:ext uri="{BB962C8B-B14F-4D97-AF65-F5344CB8AC3E}">
        <p14:creationId xmlns:p14="http://schemas.microsoft.com/office/powerpoint/2010/main" val="29730981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垂直統合システム</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240072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81000" y="1448594"/>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984250" y="1448594"/>
            <a:ext cx="1723549" cy="1015663"/>
          </a:xfrm>
          <a:prstGeom prst="rect">
            <a:avLst/>
          </a:prstGeom>
          <a:solidFill>
            <a:srgbClr val="3366FF"/>
          </a:solidFill>
          <a:ln>
            <a:solidFill>
              <a:srgbClr val="3366FF"/>
            </a:solidFill>
          </a:ln>
        </p:spPr>
        <p:txBody>
          <a:bodyPr wrap="none" rtlCol="0">
            <a:spAutoFit/>
          </a:bodyPr>
          <a:lstStyle/>
          <a:p>
            <a:r>
              <a:rPr kumimoji="1" lang="ja-JP" altLang="en-US" sz="6000" dirty="0" smtClean="0">
                <a:solidFill>
                  <a:schemeClr val="bg1"/>
                </a:solidFill>
                <a:latin typeface="ＤＦＰ太丸ゴシック体"/>
                <a:ea typeface="ＤＦＰ太丸ゴシック体"/>
                <a:cs typeface="ＤＦＰ太丸ゴシック体"/>
              </a:rPr>
              <a:t>仮想</a:t>
            </a:r>
            <a:endParaRPr kumimoji="1" lang="ja-JP" altLang="en-US" sz="6000" dirty="0">
              <a:solidFill>
                <a:schemeClr val="bg1"/>
              </a:solidFill>
              <a:latin typeface="ＤＦＰ太丸ゴシック体"/>
              <a:ea typeface="ＤＦＰ太丸ゴシック体"/>
              <a:cs typeface="ＤＦＰ太丸ゴシック体"/>
            </a:endParaRPr>
          </a:p>
        </p:txBody>
      </p:sp>
      <p:sp>
        <p:nvSpPr>
          <p:cNvPr id="8" name="正方形/長方形 7"/>
          <p:cNvSpPr/>
          <p:nvPr/>
        </p:nvSpPr>
        <p:spPr>
          <a:xfrm>
            <a:off x="1157550" y="2276556"/>
            <a:ext cx="1458778" cy="523220"/>
          </a:xfrm>
          <a:prstGeom prst="rect">
            <a:avLst/>
          </a:prstGeom>
          <a:noFill/>
          <a:ln>
            <a:noFill/>
          </a:ln>
        </p:spPr>
        <p:txBody>
          <a:bodyPr wrap="none">
            <a:spAutoFit/>
          </a:bodyPr>
          <a:lstStyle/>
          <a:p>
            <a:pPr algn="r"/>
            <a:r>
              <a:rPr lang="en-US" altLang="ja-JP" sz="2800" dirty="0" smtClean="0">
                <a:solidFill>
                  <a:schemeClr val="bg1"/>
                </a:solidFill>
                <a:latin typeface="Arial Black"/>
                <a:cs typeface="Arial Black"/>
              </a:rPr>
              <a:t>virtual</a:t>
            </a:r>
            <a:endParaRPr lang="en-US" altLang="ja-JP" sz="2800" dirty="0">
              <a:solidFill>
                <a:schemeClr val="bg1"/>
              </a:solidFill>
              <a:latin typeface="Arial Black"/>
              <a:cs typeface="Arial Black"/>
            </a:endParaRPr>
          </a:p>
        </p:txBody>
      </p:sp>
      <p:grpSp>
        <p:nvGrpSpPr>
          <p:cNvPr id="2" name="図形グループ 1"/>
          <p:cNvGrpSpPr/>
          <p:nvPr/>
        </p:nvGrpSpPr>
        <p:grpSpPr>
          <a:xfrm>
            <a:off x="3225800" y="1448594"/>
            <a:ext cx="5613400" cy="1440429"/>
            <a:chOff x="3225800" y="1448594"/>
            <a:chExt cx="5613400" cy="1440429"/>
          </a:xfrm>
        </p:grpSpPr>
        <p:sp>
          <p:nvSpPr>
            <p:cNvPr id="16" name="正方形/長方形 15"/>
            <p:cNvSpPr/>
            <p:nvPr/>
          </p:nvSpPr>
          <p:spPr>
            <a:xfrm>
              <a:off x="3454400" y="1448594"/>
              <a:ext cx="5384800" cy="1440429"/>
            </a:xfrm>
            <a:prstGeom prst="rect">
              <a:avLst/>
            </a:prstGeom>
            <a:solidFill>
              <a:srgbClr val="FFFF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p:cNvSpPr/>
            <p:nvPr/>
          </p:nvSpPr>
          <p:spPr>
            <a:xfrm>
              <a:off x="3556000" y="1906371"/>
              <a:ext cx="5283200" cy="892552"/>
            </a:xfrm>
            <a:prstGeom prst="rect">
              <a:avLst/>
            </a:prstGeom>
            <a:noFill/>
            <a:ln>
              <a:noFill/>
            </a:ln>
          </p:spPr>
          <p:txBody>
            <a:bodyPr wrap="square">
              <a:spAutoFit/>
            </a:bodyPr>
            <a:lstStyle/>
            <a:p>
              <a:pPr algn="ctr">
                <a:spcBef>
                  <a:spcPts val="0"/>
                </a:spcBef>
              </a:pPr>
              <a:r>
                <a:rPr lang="ja-JP" altLang="en-US" sz="2400" dirty="0" smtClean="0">
                  <a:solidFill>
                    <a:srgbClr val="0000FF"/>
                  </a:solidFill>
                  <a:effectLst/>
                </a:rPr>
                <a:t>表面</a:t>
              </a:r>
              <a:r>
                <a:rPr lang="ja-JP" altLang="en-US" sz="2400" dirty="0">
                  <a:solidFill>
                    <a:srgbClr val="0000FF"/>
                  </a:solidFill>
                  <a:effectLst/>
                </a:rPr>
                <a:t>または名目上はそうでない</a:t>
              </a:r>
              <a:r>
                <a:rPr lang="ja-JP" altLang="en-US" sz="2400" dirty="0" smtClean="0">
                  <a:solidFill>
                    <a:srgbClr val="0000FF"/>
                  </a:solidFill>
                  <a:effectLst/>
                </a:rPr>
                <a:t>が</a:t>
              </a:r>
              <a:endParaRPr lang="en-US" altLang="ja-JP" sz="2400" dirty="0" smtClean="0">
                <a:solidFill>
                  <a:srgbClr val="0000FF"/>
                </a:solidFill>
                <a:effectLst/>
              </a:endParaRPr>
            </a:p>
            <a:p>
              <a:pPr algn="ctr">
                <a:spcBef>
                  <a:spcPts val="0"/>
                </a:spcBef>
              </a:pPr>
              <a:r>
                <a:rPr lang="ja-JP" altLang="en-US" sz="2800" dirty="0" smtClean="0">
                  <a:solidFill>
                    <a:srgbClr val="0000FF"/>
                  </a:solidFill>
                  <a:effectLst/>
                </a:rPr>
                <a:t>事実上の</a:t>
              </a:r>
              <a:r>
                <a:rPr lang="en-US" altLang="ja-JP" sz="2800" dirty="0">
                  <a:solidFill>
                    <a:srgbClr val="0000FF"/>
                  </a:solidFill>
                  <a:effectLst/>
                </a:rPr>
                <a:t>/</a:t>
              </a:r>
              <a:r>
                <a:rPr lang="ja-JP" altLang="en-US" sz="2800" dirty="0" smtClean="0">
                  <a:solidFill>
                    <a:srgbClr val="0000FF"/>
                  </a:solidFill>
                  <a:effectLst/>
                </a:rPr>
                <a:t>実質上の</a:t>
              </a:r>
              <a:r>
                <a:rPr lang="en-US" altLang="ja-JP" sz="2800" dirty="0" smtClean="0">
                  <a:solidFill>
                    <a:srgbClr val="0000FF"/>
                  </a:solidFill>
                  <a:effectLst/>
                </a:rPr>
                <a:t>/</a:t>
              </a:r>
              <a:r>
                <a:rPr lang="ja-JP" altLang="en-US" sz="2800" dirty="0" smtClean="0">
                  <a:solidFill>
                    <a:srgbClr val="0000FF"/>
                  </a:solidFill>
                  <a:effectLst/>
                </a:rPr>
                <a:t>実際の</a:t>
              </a:r>
              <a:endParaRPr lang="en-US" altLang="ja-JP" sz="2800" dirty="0">
                <a:solidFill>
                  <a:srgbClr val="0000FF"/>
                </a:solidFill>
                <a:effectLst/>
              </a:endParaRPr>
            </a:p>
          </p:txBody>
        </p:sp>
        <p:sp>
          <p:nvSpPr>
            <p:cNvPr id="4" name="正方形/長方形 3"/>
            <p:cNvSpPr/>
            <p:nvPr/>
          </p:nvSpPr>
          <p:spPr>
            <a:xfrm>
              <a:off x="3454400" y="1448594"/>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6" name="右矢印 5"/>
            <p:cNvSpPr/>
            <p:nvPr/>
          </p:nvSpPr>
          <p:spPr>
            <a:xfrm>
              <a:off x="3225800" y="1885723"/>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 name="タイトル 10"/>
          <p:cNvSpPr>
            <a:spLocks noGrp="1"/>
          </p:cNvSpPr>
          <p:nvPr>
            <p:ph type="title"/>
          </p:nvPr>
        </p:nvSpPr>
        <p:spPr/>
        <p:txBody>
          <a:bodyPr/>
          <a:lstStyle/>
          <a:p>
            <a:r>
              <a:rPr kumimoji="1" lang="ja-JP" altLang="en-US" dirty="0" smtClean="0"/>
              <a:t>「仮想化」の本当の意味</a:t>
            </a:r>
            <a:endParaRPr kumimoji="1" lang="ja-JP" altLang="en-US" dirty="0"/>
          </a:p>
        </p:txBody>
      </p:sp>
      <p:grpSp>
        <p:nvGrpSpPr>
          <p:cNvPr id="5" name="図形グループ 4"/>
          <p:cNvGrpSpPr/>
          <p:nvPr/>
        </p:nvGrpSpPr>
        <p:grpSpPr>
          <a:xfrm>
            <a:off x="381000" y="2889024"/>
            <a:ext cx="8458200" cy="3040508"/>
            <a:chOff x="381000" y="2889024"/>
            <a:chExt cx="8458200" cy="3040508"/>
          </a:xfrm>
        </p:grpSpPr>
        <p:sp>
          <p:nvSpPr>
            <p:cNvPr id="20" name="正方形/長方形 19"/>
            <p:cNvSpPr/>
            <p:nvPr/>
          </p:nvSpPr>
          <p:spPr>
            <a:xfrm>
              <a:off x="3454400" y="4489103"/>
              <a:ext cx="5384800" cy="1440429"/>
            </a:xfrm>
            <a:prstGeom prst="rect">
              <a:avLst/>
            </a:prstGeom>
            <a:no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454400" y="4489103"/>
              <a:ext cx="5384800" cy="363211"/>
            </a:xfrm>
            <a:prstGeom prst="rect">
              <a:avLst/>
            </a:prstGeom>
            <a:solidFill>
              <a:srgbClr val="3366FF"/>
            </a:solidFill>
            <a:ln>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本来の意味</a:t>
              </a:r>
              <a:endParaRPr kumimoji="1" lang="ja-JP" altLang="en-US" sz="20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000" y="4489103"/>
              <a:ext cx="2897450" cy="1440429"/>
            </a:xfrm>
            <a:prstGeom prst="rect">
              <a:avLst/>
            </a:prstGeom>
            <a:solidFill>
              <a:srgbClr val="3366FF"/>
            </a:solidFill>
            <a:ln w="76200" cmpd="sng">
              <a:solidFill>
                <a:srgbClr val="3366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20700" y="4489103"/>
              <a:ext cx="2492990" cy="1415772"/>
            </a:xfrm>
            <a:prstGeom prst="rect">
              <a:avLst/>
            </a:prstGeom>
            <a:solidFill>
              <a:srgbClr val="3366FF"/>
            </a:solidFill>
            <a:ln>
              <a:solidFill>
                <a:srgbClr val="3366FF"/>
              </a:solidFill>
            </a:ln>
          </p:spPr>
          <p:txBody>
            <a:bodyPr wrap="none" rtlCol="0">
              <a:spAutoFit/>
            </a:bodyPr>
            <a:lstStyle/>
            <a:p>
              <a:pPr algn="ctr">
                <a:spcBef>
                  <a:spcPts val="0"/>
                </a:spcBef>
              </a:pPr>
              <a:r>
                <a:rPr kumimoji="1" lang="ja-JP" altLang="en-US" sz="6000" dirty="0" smtClean="0">
                  <a:solidFill>
                    <a:srgbClr val="FFFFFF"/>
                  </a:solidFill>
                  <a:latin typeface="ＤＦＰ太丸ゴシック体"/>
                  <a:ea typeface="ＤＦＰ太丸ゴシック体"/>
                  <a:cs typeface="ＤＦＰ太丸ゴシック体"/>
                </a:rPr>
                <a:t>仮想化</a:t>
              </a:r>
              <a:endParaRPr kumimoji="1" lang="en-US" altLang="ja-JP" sz="6000" dirty="0" smtClean="0">
                <a:solidFill>
                  <a:srgbClr val="FFFFFF"/>
                </a:solidFill>
                <a:latin typeface="ＤＦＰ太丸ゴシック体"/>
                <a:ea typeface="ＤＦＰ太丸ゴシック体"/>
                <a:cs typeface="ＤＦＰ太丸ゴシック体"/>
              </a:endParaRPr>
            </a:p>
            <a:p>
              <a:pPr algn="ctr">
                <a:spcBef>
                  <a:spcPts val="0"/>
                </a:spcBef>
              </a:pPr>
              <a:r>
                <a:rPr kumimoji="1" lang="en-US" altLang="ja-JP" sz="2400" dirty="0" smtClean="0">
                  <a:solidFill>
                    <a:srgbClr val="FFFFFF"/>
                  </a:solidFill>
                  <a:latin typeface="Arial Black"/>
                  <a:ea typeface="ＤＦＰ太丸ゴシック体"/>
                  <a:cs typeface="Arial Black"/>
                </a:rPr>
                <a:t>Virtualization</a:t>
              </a:r>
              <a:endParaRPr kumimoji="1" lang="ja-JP" altLang="en-US" sz="2400" dirty="0">
                <a:solidFill>
                  <a:srgbClr val="FFFFFF"/>
                </a:solidFill>
                <a:latin typeface="Arial Black"/>
                <a:ea typeface="ＤＦＰ太丸ゴシック体"/>
                <a:cs typeface="Arial Black"/>
              </a:endParaRPr>
            </a:p>
          </p:txBody>
        </p:sp>
        <p:sp>
          <p:nvSpPr>
            <p:cNvPr id="14" name="正方形/長方形 13"/>
            <p:cNvSpPr/>
            <p:nvPr/>
          </p:nvSpPr>
          <p:spPr>
            <a:xfrm>
              <a:off x="3505200" y="4950768"/>
              <a:ext cx="5257800" cy="954107"/>
            </a:xfrm>
            <a:prstGeom prst="rect">
              <a:avLst/>
            </a:prstGeom>
            <a:noFill/>
            <a:ln>
              <a:noFill/>
            </a:ln>
          </p:spPr>
          <p:txBody>
            <a:bodyPr wrap="square">
              <a:spAutoFit/>
            </a:bodyPr>
            <a:lstStyle/>
            <a:p>
              <a:pPr algn="ctr"/>
              <a:r>
                <a:rPr lang="ja-JP" altLang="en-US" sz="2800" dirty="0" smtClean="0">
                  <a:solidFill>
                    <a:srgbClr val="0000FF"/>
                  </a:solidFill>
                </a:rPr>
                <a:t>物理的実態とは異なるが、</a:t>
              </a:r>
              <a:endParaRPr lang="en-US" altLang="ja-JP" sz="2800" dirty="0" smtClean="0">
                <a:solidFill>
                  <a:srgbClr val="0000FF"/>
                </a:solidFill>
              </a:endParaRPr>
            </a:p>
            <a:p>
              <a:pPr algn="ctr"/>
              <a:r>
                <a:rPr lang="ja-JP" altLang="en-US" sz="2800" dirty="0" smtClean="0">
                  <a:solidFill>
                    <a:srgbClr val="0000FF"/>
                  </a:solidFill>
                </a:rPr>
                <a:t>実質的機能を実現する仕組み</a:t>
              </a:r>
              <a:endParaRPr lang="en-US" altLang="ja-JP" sz="2800" dirty="0">
                <a:solidFill>
                  <a:srgbClr val="0000FF"/>
                </a:solidFill>
              </a:endParaRPr>
            </a:p>
          </p:txBody>
        </p:sp>
        <p:sp>
          <p:nvSpPr>
            <p:cNvPr id="23" name="右矢印 22"/>
            <p:cNvSpPr/>
            <p:nvPr/>
          </p:nvSpPr>
          <p:spPr>
            <a:xfrm>
              <a:off x="3225800" y="4902200"/>
              <a:ext cx="330200" cy="578534"/>
            </a:xfrm>
            <a:prstGeom prst="rightArrow">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下矢印 9"/>
            <p:cNvSpPr/>
            <p:nvPr/>
          </p:nvSpPr>
          <p:spPr>
            <a:xfrm>
              <a:off x="1250950" y="2889024"/>
              <a:ext cx="1155700" cy="1704344"/>
            </a:xfrm>
            <a:prstGeom prst="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角丸四角形吹き出し 20"/>
          <p:cNvSpPr/>
          <p:nvPr/>
        </p:nvSpPr>
        <p:spPr>
          <a:xfrm>
            <a:off x="2707799" y="928511"/>
            <a:ext cx="1812595" cy="762264"/>
          </a:xfrm>
          <a:prstGeom prst="wedgeRoundRectCallout">
            <a:avLst>
              <a:gd name="adj1" fmla="val -52109"/>
              <a:gd name="adj2" fmla="val 101544"/>
              <a:gd name="adj3" fmla="val 16667"/>
            </a:avLst>
          </a:prstGeom>
          <a:solidFill>
            <a:srgbClr val="FF6666">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日本語での語感</a:t>
            </a:r>
            <a:endParaRPr kumimoji="1" lang="en-US" altLang="ja-JP" sz="1600" dirty="0" smtClean="0">
              <a:solidFill>
                <a:srgbClr val="FFFFFF"/>
              </a:solidFill>
              <a:latin typeface="ＭＳ Ｐゴシック"/>
              <a:ea typeface="ＭＳ Ｐゴシック"/>
              <a:cs typeface="ＭＳ Ｐゴシック"/>
            </a:endParaRP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虚像の</a:t>
            </a:r>
            <a:r>
              <a:rPr lang="en-US" altLang="ja-JP" sz="1600" dirty="0" smtClean="0">
                <a:solidFill>
                  <a:srgbClr val="FFFFFF"/>
                </a:solidFill>
                <a:latin typeface="ＭＳ Ｐゴシック"/>
                <a:ea typeface="ＭＳ Ｐゴシック"/>
                <a:cs typeface="ＭＳ Ｐゴシック"/>
              </a:rPr>
              <a:t>〜</a:t>
            </a:r>
          </a:p>
          <a:p>
            <a:pPr marL="171450" indent="-171450">
              <a:buFont typeface="Wingdings" charset="2"/>
              <a:buChar char="ü"/>
            </a:pPr>
            <a:r>
              <a:rPr lang="ja-JP" altLang="en-US" sz="1600" dirty="0" smtClean="0">
                <a:solidFill>
                  <a:srgbClr val="FFFFFF"/>
                </a:solidFill>
                <a:latin typeface="ＭＳ Ｐゴシック"/>
                <a:ea typeface="ＭＳ Ｐゴシック"/>
                <a:cs typeface="ＭＳ Ｐゴシック"/>
              </a:rPr>
              <a:t>実態のない</a:t>
            </a:r>
            <a:r>
              <a:rPr lang="en-US" altLang="ja-JP" sz="1600" dirty="0" smtClean="0">
                <a:solidFill>
                  <a:srgbClr val="FFFFFF"/>
                </a:solidFill>
                <a:latin typeface="ＭＳ Ｐゴシック"/>
                <a:ea typeface="ＭＳ Ｐゴシック"/>
                <a:cs typeface="ＭＳ Ｐゴシック"/>
              </a:rPr>
              <a:t>〜</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3454399" y="3057468"/>
            <a:ext cx="5427133" cy="1261884"/>
          </a:xfrm>
          <a:prstGeom prst="rect">
            <a:avLst/>
          </a:prstGeom>
        </p:spPr>
        <p:txBody>
          <a:bodyPr wrap="square">
            <a:spAutoFit/>
          </a:bodyPr>
          <a:lstStyle/>
          <a:p>
            <a:r>
              <a:rPr lang="en-US" altLang="ja-JP" sz="2000" dirty="0">
                <a:solidFill>
                  <a:srgbClr val="0000FF"/>
                </a:solidFill>
                <a:effectLst/>
              </a:rPr>
              <a:t>It was a virtual promise. </a:t>
            </a:r>
            <a:endParaRPr lang="en-US" altLang="ja-JP" sz="2000" dirty="0" smtClean="0">
              <a:solidFill>
                <a:srgbClr val="0000FF"/>
              </a:solidFill>
              <a:effectLst/>
            </a:endParaRPr>
          </a:p>
          <a:p>
            <a:r>
              <a:rPr lang="en-US" altLang="ja-JP" dirty="0">
                <a:solidFill>
                  <a:srgbClr val="0000FF"/>
                </a:solidFill>
                <a:effectLst/>
              </a:rPr>
              <a:t>　</a:t>
            </a:r>
            <a:r>
              <a:rPr lang="ja-JP" altLang="en-US" dirty="0" smtClean="0">
                <a:solidFill>
                  <a:srgbClr val="0000FF"/>
                </a:solidFill>
                <a:effectLst/>
              </a:rPr>
              <a:t>　</a:t>
            </a:r>
            <a:r>
              <a:rPr lang="ja-JP" altLang="en-US" sz="1800" dirty="0" smtClean="0">
                <a:solidFill>
                  <a:srgbClr val="0000FF"/>
                </a:solidFill>
                <a:effectLst/>
              </a:rPr>
              <a:t>（約束</a:t>
            </a:r>
            <a:r>
              <a:rPr lang="ja-JP" altLang="en-US" sz="1800" dirty="0">
                <a:solidFill>
                  <a:srgbClr val="0000FF"/>
                </a:solidFill>
                <a:effectLst/>
              </a:rPr>
              <a:t>で</a:t>
            </a:r>
            <a:r>
              <a:rPr lang="ja-JP" altLang="en-US" sz="1800" dirty="0" smtClean="0">
                <a:solidFill>
                  <a:srgbClr val="0000FF"/>
                </a:solidFill>
                <a:effectLst/>
              </a:rPr>
              <a:t>はないが）実際には約束</a:t>
            </a:r>
            <a:r>
              <a:rPr lang="ja-JP" altLang="en-US" sz="1800" dirty="0">
                <a:solidFill>
                  <a:srgbClr val="0000FF"/>
                </a:solidFill>
                <a:effectLst/>
              </a:rPr>
              <a:t>も同然</a:t>
            </a:r>
            <a:r>
              <a:rPr lang="ja-JP" altLang="en-US" sz="1800" dirty="0" smtClean="0">
                <a:solidFill>
                  <a:srgbClr val="0000FF"/>
                </a:solidFill>
                <a:effectLst/>
              </a:rPr>
              <a:t>だった。</a:t>
            </a:r>
            <a:endParaRPr lang="en-US" altLang="ja-JP" sz="1800" dirty="0">
              <a:solidFill>
                <a:srgbClr val="0000FF"/>
              </a:solidFill>
              <a:effectLst/>
            </a:endParaRPr>
          </a:p>
          <a:p>
            <a:r>
              <a:rPr lang="en-US" altLang="ja-JP" sz="2000" dirty="0">
                <a:solidFill>
                  <a:srgbClr val="0000FF"/>
                </a:solidFill>
                <a:effectLst/>
              </a:rPr>
              <a:t>He was the virtual leader of the movement. </a:t>
            </a:r>
            <a:endParaRPr lang="en-US" altLang="ja-JP" sz="2000" dirty="0" smtClean="0">
              <a:solidFill>
                <a:srgbClr val="0000FF"/>
              </a:solidFill>
              <a:effectLst/>
            </a:endParaRPr>
          </a:p>
          <a:p>
            <a:r>
              <a:rPr lang="ja-JP" altLang="en-US" sz="1800" dirty="0" smtClean="0">
                <a:solidFill>
                  <a:srgbClr val="0000FF"/>
                </a:solidFill>
                <a:effectLst/>
              </a:rPr>
              <a:t>　　彼</a:t>
            </a:r>
            <a:r>
              <a:rPr lang="ja-JP" altLang="en-US" sz="1800" dirty="0">
                <a:solidFill>
                  <a:srgbClr val="0000FF"/>
                </a:solidFill>
                <a:effectLst/>
              </a:rPr>
              <a:t>はその運動の事実上の指導者</a:t>
            </a:r>
            <a:r>
              <a:rPr lang="ja-JP" altLang="en-US" sz="1800" dirty="0" smtClean="0">
                <a:solidFill>
                  <a:srgbClr val="0000FF"/>
                </a:solidFill>
                <a:effectLst/>
              </a:rPr>
              <a:t>だった。</a:t>
            </a:r>
            <a:endParaRPr lang="ja-JP" altLang="en-US" sz="1800" dirty="0">
              <a:solidFill>
                <a:srgbClr val="0000FF"/>
              </a:solidFill>
              <a:effectLst/>
            </a:endParaRPr>
          </a:p>
        </p:txBody>
      </p:sp>
    </p:spTree>
    <p:extLst>
      <p:ext uri="{BB962C8B-B14F-4D97-AF65-F5344CB8AC3E}">
        <p14:creationId xmlns:p14="http://schemas.microsoft.com/office/powerpoint/2010/main" val="2055781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wipe(left)">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wipe(left)">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垂直統合システム</a:t>
            </a:r>
            <a:endParaRPr kumimoji="1" lang="ja-JP" altLang="en-US" dirty="0"/>
          </a:p>
        </p:txBody>
      </p:sp>
      <p:sp>
        <p:nvSpPr>
          <p:cNvPr id="4" name="角丸四角形 3"/>
          <p:cNvSpPr/>
          <p:nvPr/>
        </p:nvSpPr>
        <p:spPr bwMode="auto">
          <a:xfrm>
            <a:off x="381000" y="2909550"/>
            <a:ext cx="5715000" cy="1600200"/>
          </a:xfrm>
          <a:prstGeom prst="roundRect">
            <a:avLst>
              <a:gd name="adj" fmla="val 308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3519150"/>
            <a:ext cx="815885" cy="1073971"/>
          </a:xfrm>
          <a:prstGeom prst="rect">
            <a:avLst/>
          </a:prstGeom>
        </p:spPr>
      </p:pic>
      <p:pic>
        <p:nvPicPr>
          <p:cNvPr id="8" name="図 7"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1600" y="3519150"/>
            <a:ext cx="876300" cy="876300"/>
          </a:xfrm>
          <a:prstGeom prst="rect">
            <a:avLst/>
          </a:prstGeom>
        </p:spPr>
      </p:pic>
      <p:pic>
        <p:nvPicPr>
          <p:cNvPr id="9" name="図 8" descr="imgre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3519150"/>
            <a:ext cx="619252" cy="930570"/>
          </a:xfrm>
          <a:prstGeom prst="rect">
            <a:avLst/>
          </a:prstGeom>
        </p:spPr>
      </p:pic>
      <p:sp>
        <p:nvSpPr>
          <p:cNvPr id="12" name="テキスト ボックス 11"/>
          <p:cNvSpPr txBox="1"/>
          <p:nvPr/>
        </p:nvSpPr>
        <p:spPr>
          <a:xfrm>
            <a:off x="609600" y="3061950"/>
            <a:ext cx="2236510" cy="400110"/>
          </a:xfrm>
          <a:prstGeom prst="rect">
            <a:avLst/>
          </a:prstGeom>
          <a:noFill/>
        </p:spPr>
        <p:txBody>
          <a:bodyPr wrap="none" rtlCol="0">
            <a:spAutoFit/>
          </a:bodyPr>
          <a:lstStyle/>
          <a:p>
            <a:r>
              <a:rPr kumimoji="1" lang="ja-JP" altLang="en-US" sz="2000" dirty="0" smtClean="0">
                <a:solidFill>
                  <a:schemeClr val="bg1"/>
                </a:solidFill>
                <a:effectLst>
                  <a:glow rad="228600">
                    <a:schemeClr val="accent2">
                      <a:satMod val="175000"/>
                      <a:alpha val="40000"/>
                    </a:schemeClr>
                  </a:glow>
                </a:effectLst>
              </a:rPr>
              <a:t>垂直統合システム</a:t>
            </a:r>
            <a:endParaRPr kumimoji="1" lang="ja-JP" altLang="en-US" sz="2000" dirty="0">
              <a:solidFill>
                <a:schemeClr val="bg1"/>
              </a:solidFill>
              <a:effectLst>
                <a:glow rad="228600">
                  <a:schemeClr val="accent2">
                    <a:satMod val="175000"/>
                    <a:alpha val="40000"/>
                  </a:schemeClr>
                </a:glow>
              </a:effectLst>
            </a:endParaRPr>
          </a:p>
        </p:txBody>
      </p:sp>
      <p:sp>
        <p:nvSpPr>
          <p:cNvPr id="16" name="角丸四角形 15"/>
          <p:cNvSpPr/>
          <p:nvPr/>
        </p:nvSpPr>
        <p:spPr bwMode="auto">
          <a:xfrm>
            <a:off x="2209800" y="3595350"/>
            <a:ext cx="1752600" cy="457200"/>
          </a:xfrm>
          <a:prstGeom prst="roundRect">
            <a:avLst>
              <a:gd name="adj" fmla="val 50000"/>
            </a:avLst>
          </a:prstGeom>
          <a:solidFill>
            <a:srgbClr val="03800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様々な用途</a:t>
            </a:r>
          </a:p>
        </p:txBody>
      </p:sp>
      <p:grpSp>
        <p:nvGrpSpPr>
          <p:cNvPr id="27" name="図形グループ 26"/>
          <p:cNvGrpSpPr/>
          <p:nvPr/>
        </p:nvGrpSpPr>
        <p:grpSpPr>
          <a:xfrm>
            <a:off x="381000" y="1233150"/>
            <a:ext cx="5715000" cy="1600200"/>
            <a:chOff x="381000" y="1295400"/>
            <a:chExt cx="5715000" cy="1600200"/>
          </a:xfrm>
        </p:grpSpPr>
        <p:sp>
          <p:nvSpPr>
            <p:cNvPr id="3" name="角丸四角形 2"/>
            <p:cNvSpPr/>
            <p:nvPr/>
          </p:nvSpPr>
          <p:spPr bwMode="auto">
            <a:xfrm>
              <a:off x="381000" y="1295400"/>
              <a:ext cx="5715000" cy="1600200"/>
            </a:xfrm>
            <a:prstGeom prst="roundRect">
              <a:avLst>
                <a:gd name="adj" fmla="val 308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 name="図 9" descr="imag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1905000"/>
              <a:ext cx="471854" cy="914400"/>
            </a:xfrm>
            <a:prstGeom prst="rect">
              <a:avLst/>
            </a:prstGeom>
          </p:spPr>
        </p:pic>
        <p:sp>
          <p:nvSpPr>
            <p:cNvPr id="11" name="テキスト ボックス 10"/>
            <p:cNvSpPr txBox="1"/>
            <p:nvPr/>
          </p:nvSpPr>
          <p:spPr>
            <a:xfrm>
              <a:off x="609600" y="1447800"/>
              <a:ext cx="1980029" cy="400110"/>
            </a:xfrm>
            <a:prstGeom prst="rect">
              <a:avLst/>
            </a:prstGeom>
            <a:noFill/>
          </p:spPr>
          <p:txBody>
            <a:bodyPr wrap="none" rtlCol="0">
              <a:spAutoFit/>
            </a:bodyPr>
            <a:lstStyle/>
            <a:p>
              <a:r>
                <a:rPr kumimoji="1" lang="ja-JP" altLang="en-US" sz="2000" dirty="0" smtClean="0">
                  <a:solidFill>
                    <a:srgbClr val="3366FF"/>
                  </a:solidFill>
                </a:rPr>
                <a:t>アプライアンス</a:t>
              </a:r>
              <a:endParaRPr kumimoji="1" lang="ja-JP" altLang="en-US" sz="2000" dirty="0">
                <a:solidFill>
                  <a:srgbClr val="3366FF"/>
                </a:solidFill>
              </a:endParaRPr>
            </a:p>
          </p:txBody>
        </p:sp>
        <p:sp>
          <p:nvSpPr>
            <p:cNvPr id="14" name="角丸四角形 13"/>
            <p:cNvSpPr/>
            <p:nvPr/>
          </p:nvSpPr>
          <p:spPr bwMode="auto">
            <a:xfrm>
              <a:off x="2209800" y="1981200"/>
              <a:ext cx="1752600" cy="457200"/>
            </a:xfrm>
            <a:prstGeom prst="roundRect">
              <a:avLst>
                <a:gd name="adj" fmla="val 5000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特定の用途</a:t>
              </a:r>
            </a:p>
          </p:txBody>
        </p:sp>
        <p:sp>
          <p:nvSpPr>
            <p:cNvPr id="17" name="角丸四角形 16"/>
            <p:cNvSpPr/>
            <p:nvPr/>
          </p:nvSpPr>
          <p:spPr bwMode="auto">
            <a:xfrm>
              <a:off x="4114800" y="1981200"/>
              <a:ext cx="1752600" cy="4572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HG丸ｺﾞｼｯｸM-PRO"/>
                  <a:ea typeface="HG丸ｺﾞｼｯｸM-PRO"/>
                  <a:cs typeface="HG丸ｺﾞｼｯｸM-PRO"/>
                </a:rPr>
                <a:t>設定不要</a:t>
              </a:r>
            </a:p>
          </p:txBody>
        </p:sp>
      </p:grpSp>
      <p:grpSp>
        <p:nvGrpSpPr>
          <p:cNvPr id="29" name="図形グループ 28"/>
          <p:cNvGrpSpPr/>
          <p:nvPr/>
        </p:nvGrpSpPr>
        <p:grpSpPr>
          <a:xfrm>
            <a:off x="381000" y="4585950"/>
            <a:ext cx="5715000" cy="1600200"/>
            <a:chOff x="381000" y="4648200"/>
            <a:chExt cx="5715000" cy="1600200"/>
          </a:xfrm>
        </p:grpSpPr>
        <p:sp>
          <p:nvSpPr>
            <p:cNvPr id="5" name="角丸四角形 4"/>
            <p:cNvSpPr/>
            <p:nvPr/>
          </p:nvSpPr>
          <p:spPr bwMode="auto">
            <a:xfrm>
              <a:off x="381000" y="4648200"/>
              <a:ext cx="5715000" cy="1600200"/>
            </a:xfrm>
            <a:prstGeom prst="roundRect">
              <a:avLst>
                <a:gd name="adj" fmla="val 308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p:cNvPicPr>
              <a:picLocks noChangeAspect="1"/>
            </p:cNvPicPr>
            <p:nvPr/>
          </p:nvPicPr>
          <p:blipFill>
            <a:blip r:embed="rId6">
              <a:clrChange>
                <a:clrFrom>
                  <a:srgbClr val="FEFEFE"/>
                </a:clrFrom>
                <a:clrTo>
                  <a:srgbClr val="FEFEFE">
                    <a:alpha val="0"/>
                  </a:srgbClr>
                </a:clrTo>
              </a:clrChange>
            </a:blip>
            <a:stretch>
              <a:fillRect/>
            </a:stretch>
          </p:blipFill>
          <p:spPr>
            <a:xfrm>
              <a:off x="762000" y="5181600"/>
              <a:ext cx="1143000" cy="1002031"/>
            </a:xfrm>
            <a:prstGeom prst="rect">
              <a:avLst/>
            </a:prstGeom>
          </p:spPr>
        </p:pic>
        <p:sp>
          <p:nvSpPr>
            <p:cNvPr id="13" name="テキスト ボックス 12"/>
            <p:cNvSpPr txBox="1"/>
            <p:nvPr/>
          </p:nvSpPr>
          <p:spPr>
            <a:xfrm>
              <a:off x="609600" y="4800600"/>
              <a:ext cx="1723549" cy="400110"/>
            </a:xfrm>
            <a:prstGeom prst="rect">
              <a:avLst/>
            </a:prstGeom>
            <a:noFill/>
          </p:spPr>
          <p:txBody>
            <a:bodyPr wrap="none" rtlCol="0">
              <a:spAutoFit/>
            </a:bodyPr>
            <a:lstStyle/>
            <a:p>
              <a:r>
                <a:rPr kumimoji="1" lang="ja-JP" altLang="en-US" sz="2000" dirty="0" smtClean="0">
                  <a:solidFill>
                    <a:srgbClr val="3366FF"/>
                  </a:solidFill>
                </a:rPr>
                <a:t>汎用システム</a:t>
              </a:r>
              <a:endParaRPr kumimoji="1" lang="ja-JP" altLang="en-US" sz="2000" dirty="0">
                <a:solidFill>
                  <a:srgbClr val="3366FF"/>
                </a:solidFill>
              </a:endParaRPr>
            </a:p>
          </p:txBody>
        </p:sp>
        <p:sp>
          <p:nvSpPr>
            <p:cNvPr id="15" name="角丸四角形 14"/>
            <p:cNvSpPr/>
            <p:nvPr/>
          </p:nvSpPr>
          <p:spPr bwMode="auto">
            <a:xfrm>
              <a:off x="2209800" y="5334000"/>
              <a:ext cx="1752600" cy="457200"/>
            </a:xfrm>
            <a:prstGeom prst="roundRect">
              <a:avLst>
                <a:gd name="adj" fmla="val 50000"/>
              </a:avLst>
            </a:prstGeom>
            <a:solidFill>
              <a:srgbClr val="03800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様々な用途</a:t>
              </a:r>
            </a:p>
          </p:txBody>
        </p:sp>
        <p:sp>
          <p:nvSpPr>
            <p:cNvPr id="18" name="角丸四角形 17"/>
            <p:cNvSpPr/>
            <p:nvPr/>
          </p:nvSpPr>
          <p:spPr bwMode="auto">
            <a:xfrm>
              <a:off x="4114800" y="5334000"/>
              <a:ext cx="1752600" cy="457200"/>
            </a:xfrm>
            <a:prstGeom prst="roundRect">
              <a:avLst>
                <a:gd name="adj" fmla="val 50000"/>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設定複雑</a:t>
              </a:r>
            </a:p>
          </p:txBody>
        </p:sp>
      </p:grpSp>
      <p:sp>
        <p:nvSpPr>
          <p:cNvPr id="19" name="角丸四角形 18"/>
          <p:cNvSpPr/>
          <p:nvPr/>
        </p:nvSpPr>
        <p:spPr bwMode="auto">
          <a:xfrm>
            <a:off x="4114800" y="3595350"/>
            <a:ext cx="1752600" cy="457200"/>
          </a:xfrm>
          <a:prstGeom prst="roundRect">
            <a:avLst>
              <a:gd name="adj" fmla="val 50000"/>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設定容易</a:t>
            </a:r>
          </a:p>
        </p:txBody>
      </p:sp>
      <p:grpSp>
        <p:nvGrpSpPr>
          <p:cNvPr id="22" name="図形グループ 21"/>
          <p:cNvGrpSpPr/>
          <p:nvPr/>
        </p:nvGrpSpPr>
        <p:grpSpPr>
          <a:xfrm>
            <a:off x="6096000" y="1537950"/>
            <a:ext cx="2743200" cy="4762619"/>
            <a:chOff x="6096000" y="1600200"/>
            <a:chExt cx="2743200" cy="4762619"/>
          </a:xfrm>
        </p:grpSpPr>
        <p:sp>
          <p:nvSpPr>
            <p:cNvPr id="20" name="角丸四角形 19"/>
            <p:cNvSpPr/>
            <p:nvPr/>
          </p:nvSpPr>
          <p:spPr bwMode="auto">
            <a:xfrm>
              <a:off x="6553200" y="3886200"/>
              <a:ext cx="2286000" cy="838200"/>
            </a:xfrm>
            <a:prstGeom prst="roundRect">
              <a:avLst/>
            </a:prstGeom>
            <a:solidFill>
              <a:srgbClr val="00CCFF"/>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丸ｺﾞｼｯｸM-PRO"/>
                  <a:ea typeface="HG丸ｺﾞｼｯｸM-PRO"/>
                  <a:cs typeface="HG丸ｺﾞｼｯｸM-PRO"/>
                </a:rPr>
                <a:t>ハード</a:t>
              </a:r>
              <a:endParaRPr kumimoji="0" lang="en-US" altLang="ja-JP" sz="1600" b="0" i="0" u="none" strike="noStrike" cap="none" normalizeH="0" baseline="0" dirty="0" smtClean="0">
                <a:ln>
                  <a:noFill/>
                </a:ln>
                <a:solidFill>
                  <a:srgbClr val="FFFFFF"/>
                </a:solidFill>
                <a:effectLst/>
                <a:latin typeface="HG丸ｺﾞｼｯｸM-PRO"/>
                <a:ea typeface="HG丸ｺﾞｼｯｸM-PRO"/>
                <a:cs typeface="HG丸ｺﾞｼｯｸM-PRO"/>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HG丸ｺﾞｼｯｸM-PRO"/>
                  <a:ea typeface="HG丸ｺﾞｼｯｸM-PRO"/>
                  <a:cs typeface="HG丸ｺﾞｼｯｸM-PRO"/>
                </a:rPr>
                <a:t>ウエア</a:t>
              </a:r>
              <a:endParaRPr kumimoji="0" lang="ja-JP" altLang="en-US" sz="16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21" name="角丸四角形 20"/>
            <p:cNvSpPr/>
            <p:nvPr/>
          </p:nvSpPr>
          <p:spPr bwMode="auto">
            <a:xfrm>
              <a:off x="6553200" y="2743200"/>
              <a:ext cx="2286000" cy="838200"/>
            </a:xfrm>
            <a:prstGeom prst="roundRect">
              <a:avLst/>
            </a:prstGeom>
            <a:solidFill>
              <a:srgbClr val="CCFFCC"/>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127C5E"/>
                  </a:solidFill>
                  <a:latin typeface="HG丸ｺﾞｼｯｸM-PRO"/>
                  <a:ea typeface="HG丸ｺﾞｼｯｸM-PRO"/>
                  <a:cs typeface="HG丸ｺﾞｼｯｸM-PRO"/>
                </a:rPr>
                <a:t>ミドル</a:t>
              </a:r>
              <a:endParaRPr lang="en-US" altLang="ja-JP" sz="1600" dirty="0" smtClean="0">
                <a:solidFill>
                  <a:srgbClr val="127C5E"/>
                </a:solidFill>
                <a:latin typeface="HG丸ｺﾞｼｯｸM-PRO"/>
                <a:ea typeface="HG丸ｺﾞｼｯｸM-PRO"/>
                <a:cs typeface="HG丸ｺﾞｼｯｸM-PRO"/>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127C5E"/>
                  </a:solidFill>
                  <a:latin typeface="HG丸ｺﾞｼｯｸM-PRO"/>
                  <a:ea typeface="HG丸ｺﾞｼｯｸM-PRO"/>
                  <a:cs typeface="HG丸ｺﾞｼｯｸM-PRO"/>
                </a:rPr>
                <a:t>ウエア</a:t>
              </a:r>
              <a:endParaRPr kumimoji="0" lang="ja-JP" altLang="en-US" sz="1600" b="0" i="0" u="none" strike="noStrike" cap="none" normalizeH="0" baseline="0" dirty="0" smtClean="0">
                <a:ln>
                  <a:noFill/>
                </a:ln>
                <a:solidFill>
                  <a:srgbClr val="127C5E"/>
                </a:solidFill>
                <a:effectLst/>
                <a:latin typeface="HG丸ｺﾞｼｯｸM-PRO"/>
                <a:ea typeface="HG丸ｺﾞｼｯｸM-PRO"/>
                <a:cs typeface="HG丸ｺﾞｼｯｸM-PRO"/>
              </a:endParaRPr>
            </a:p>
          </p:txBody>
        </p:sp>
        <p:sp>
          <p:nvSpPr>
            <p:cNvPr id="23" name="角丸四角形 22"/>
            <p:cNvSpPr/>
            <p:nvPr/>
          </p:nvSpPr>
          <p:spPr bwMode="auto">
            <a:xfrm>
              <a:off x="6781800" y="3733800"/>
              <a:ext cx="533400" cy="1752600"/>
            </a:xfrm>
            <a:prstGeom prst="roundRect">
              <a:avLst/>
            </a:prstGeom>
            <a:solidFill>
              <a:schemeClr val="accent6">
                <a:lumMod val="40000"/>
                <a:lumOff val="6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角丸四角形 23"/>
            <p:cNvSpPr/>
            <p:nvPr/>
          </p:nvSpPr>
          <p:spPr bwMode="auto">
            <a:xfrm>
              <a:off x="8077200" y="1981200"/>
              <a:ext cx="533400" cy="2895600"/>
            </a:xfrm>
            <a:prstGeom prst="roundRect">
              <a:avLst/>
            </a:prstGeom>
            <a:solidFill>
              <a:srgbClr val="9C9CD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角丸四角形 24"/>
            <p:cNvSpPr/>
            <p:nvPr/>
          </p:nvSpPr>
          <p:spPr bwMode="auto">
            <a:xfrm>
              <a:off x="6705600" y="2133600"/>
              <a:ext cx="1981200" cy="3048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rgbClr val="FFFFFF"/>
                  </a:solidFill>
                  <a:latin typeface="HG丸ｺﾞｼｯｸM-PRO"/>
                  <a:ea typeface="HG丸ｺﾞｼｯｸM-PRO"/>
                  <a:cs typeface="HG丸ｺﾞｼｯｸM-PRO"/>
                </a:rPr>
                <a:t>プラットフォーム</a:t>
              </a:r>
              <a:r>
                <a:rPr lang="en-US" altLang="ja-JP" sz="800" dirty="0" smtClean="0">
                  <a:solidFill>
                    <a:srgbClr val="FFFFFF"/>
                  </a:solidFill>
                  <a:latin typeface="HG丸ｺﾞｼｯｸM-PRO"/>
                  <a:ea typeface="HG丸ｺﾞｼｯｸM-PRO"/>
                  <a:cs typeface="HG丸ｺﾞｼｯｸM-PRO"/>
                </a:rPr>
                <a:t> / </a:t>
              </a:r>
              <a:r>
                <a:rPr lang="en-US" altLang="ja-JP" sz="800" dirty="0" err="1" smtClean="0">
                  <a:solidFill>
                    <a:srgbClr val="FFFFFF"/>
                  </a:solidFill>
                  <a:latin typeface="HG丸ｺﾞｼｯｸM-PRO"/>
                  <a:ea typeface="HG丸ｺﾞｼｯｸM-PRO"/>
                  <a:cs typeface="HG丸ｺﾞｼｯｸM-PRO"/>
                </a:rPr>
                <a:t>PaaS</a:t>
              </a:r>
              <a:r>
                <a:rPr lang="ja-JP" altLang="en-US" sz="800" dirty="0" smtClean="0">
                  <a:solidFill>
                    <a:srgbClr val="FFFFFF"/>
                  </a:solidFill>
                  <a:latin typeface="HG丸ｺﾞｼｯｸM-PRO"/>
                  <a:ea typeface="HG丸ｺﾞｼｯｸM-PRO"/>
                  <a:cs typeface="HG丸ｺﾞｼｯｸM-PRO"/>
                </a:rPr>
                <a:t>型</a:t>
              </a:r>
              <a:endParaRPr kumimoji="0" lang="ja-JP" altLang="en-US" sz="800" b="0" i="0" u="none" strike="noStrike" cap="none" normalizeH="0" baseline="0" dirty="0" smtClean="0">
                <a:ln>
                  <a:noFill/>
                </a:ln>
                <a:solidFill>
                  <a:srgbClr val="FFFFFF"/>
                </a:solidFill>
                <a:effectLst/>
                <a:latin typeface="HG丸ｺﾞｼｯｸM-PRO"/>
                <a:ea typeface="HG丸ｺﾞｼｯｸM-PRO"/>
                <a:cs typeface="HG丸ｺﾞｼｯｸM-PRO"/>
              </a:endParaRPr>
            </a:p>
          </p:txBody>
        </p:sp>
        <p:sp>
          <p:nvSpPr>
            <p:cNvPr id="26" name="角丸四角形 25"/>
            <p:cNvSpPr/>
            <p:nvPr/>
          </p:nvSpPr>
          <p:spPr bwMode="auto">
            <a:xfrm>
              <a:off x="6705600" y="5029200"/>
              <a:ext cx="1981200" cy="3048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HG丸ｺﾞｼｯｸM-PRO"/>
                  <a:ea typeface="HG丸ｺﾞｼｯｸM-PRO"/>
                  <a:cs typeface="HG丸ｺﾞｼｯｸM-PRO"/>
                </a:rPr>
                <a:t>インフラストラクチャー</a:t>
              </a:r>
              <a:r>
                <a:rPr kumimoji="0" lang="en-US" altLang="ja-JP" sz="800" b="0" i="0" u="none" strike="noStrike" cap="none" normalizeH="0" baseline="0" dirty="0" smtClean="0">
                  <a:ln>
                    <a:noFill/>
                  </a:ln>
                  <a:solidFill>
                    <a:srgbClr val="FFFFFF"/>
                  </a:solidFill>
                  <a:effectLst/>
                  <a:latin typeface="HG丸ｺﾞｼｯｸM-PRO"/>
                  <a:ea typeface="HG丸ｺﾞｼｯｸM-PRO"/>
                  <a:cs typeface="HG丸ｺﾞｼｯｸM-PRO"/>
                </a:rPr>
                <a:t> / </a:t>
              </a:r>
              <a:r>
                <a:rPr kumimoji="0" lang="en-US" altLang="ja-JP" sz="800" b="0" i="0" u="none" strike="noStrike" cap="none" normalizeH="0" baseline="0" dirty="0" err="1" smtClean="0">
                  <a:ln>
                    <a:noFill/>
                  </a:ln>
                  <a:solidFill>
                    <a:srgbClr val="FFFFFF"/>
                  </a:solidFill>
                  <a:effectLst/>
                  <a:latin typeface="HG丸ｺﾞｼｯｸM-PRO"/>
                  <a:ea typeface="HG丸ｺﾞｼｯｸM-PRO"/>
                  <a:cs typeface="HG丸ｺﾞｼｯｸM-PRO"/>
                </a:rPr>
                <a:t>IaaS</a:t>
              </a:r>
              <a:r>
                <a:rPr kumimoji="0" lang="ja-JP" altLang="en-US" sz="800" b="0" i="0" u="none" strike="noStrike" cap="none" normalizeH="0" baseline="0" dirty="0" smtClean="0">
                  <a:ln>
                    <a:noFill/>
                  </a:ln>
                  <a:solidFill>
                    <a:srgbClr val="FFFFFF"/>
                  </a:solidFill>
                  <a:effectLst/>
                  <a:latin typeface="HG丸ｺﾞｼｯｸM-PRO"/>
                  <a:ea typeface="HG丸ｺﾞｼｯｸM-PRO"/>
                  <a:cs typeface="HG丸ｺﾞｼｯｸM-PRO"/>
                </a:rPr>
                <a:t>型</a:t>
              </a:r>
            </a:p>
          </p:txBody>
        </p:sp>
        <p:cxnSp>
          <p:nvCxnSpPr>
            <p:cNvPr id="28" name="カギ線コネクタ 27"/>
            <p:cNvCxnSpPr>
              <a:stCxn id="4" idx="3"/>
              <a:endCxn id="25" idx="1"/>
            </p:cNvCxnSpPr>
            <p:nvPr/>
          </p:nvCxnSpPr>
          <p:spPr bwMode="auto">
            <a:xfrm flipV="1">
              <a:off x="6096000" y="2286000"/>
              <a:ext cx="609600" cy="1479675"/>
            </a:xfrm>
            <a:prstGeom prst="bentConnector3">
              <a:avLst/>
            </a:prstGeom>
            <a:solidFill>
              <a:schemeClr val="bg1"/>
            </a:solidFill>
            <a:ln w="38100" cap="flat" cmpd="sng" algn="ctr">
              <a:solidFill>
                <a:srgbClr val="33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カギ線コネクタ 29"/>
            <p:cNvCxnSpPr>
              <a:stCxn id="4" idx="3"/>
              <a:endCxn id="26" idx="1"/>
            </p:cNvCxnSpPr>
            <p:nvPr/>
          </p:nvCxnSpPr>
          <p:spPr bwMode="auto">
            <a:xfrm>
              <a:off x="6096000" y="3765675"/>
              <a:ext cx="609600" cy="1415925"/>
            </a:xfrm>
            <a:prstGeom prst="bentConnector3">
              <a:avLst>
                <a:gd name="adj1" fmla="val 50000"/>
              </a:avLst>
            </a:prstGeom>
            <a:solidFill>
              <a:schemeClr val="bg1"/>
            </a:solidFill>
            <a:ln w="38100" cap="flat" cmpd="sng" algn="ctr">
              <a:solidFill>
                <a:srgbClr val="33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テキスト ボックス 52"/>
            <p:cNvSpPr txBox="1"/>
            <p:nvPr/>
          </p:nvSpPr>
          <p:spPr>
            <a:xfrm>
              <a:off x="6705600" y="5562600"/>
              <a:ext cx="2031325" cy="800219"/>
            </a:xfrm>
            <a:prstGeom prst="rect">
              <a:avLst/>
            </a:prstGeom>
            <a:noFill/>
          </p:spPr>
          <p:txBody>
            <a:bodyPr wrap="none" rtlCol="0">
              <a:spAutoFit/>
            </a:bodyPr>
            <a:lstStyle/>
            <a:p>
              <a:pPr marL="171450" indent="-171450">
                <a:buFont typeface="Wingdings" charset="2"/>
                <a:buChar char="Ø"/>
              </a:pPr>
              <a:r>
                <a:rPr kumimoji="1" lang="en-US" altLang="ja-JP" sz="1000" dirty="0" smtClean="0">
                  <a:solidFill>
                    <a:srgbClr val="0000FF"/>
                  </a:solidFill>
                </a:rPr>
                <a:t>IBM</a:t>
              </a:r>
              <a:r>
                <a:rPr kumimoji="1" lang="en-US" altLang="ja-JP" sz="1000" dirty="0">
                  <a:solidFill>
                    <a:srgbClr val="0000FF"/>
                  </a:solidFill>
                </a:rPr>
                <a:t> </a:t>
              </a:r>
              <a:r>
                <a:rPr kumimoji="1" lang="en-US" altLang="ja-JP" sz="1000" dirty="0" err="1" smtClean="0">
                  <a:solidFill>
                    <a:srgbClr val="0000FF"/>
                  </a:solidFill>
                </a:rPr>
                <a:t>PureFlex</a:t>
              </a:r>
              <a:r>
                <a:rPr kumimoji="1" lang="en-US" altLang="ja-JP" sz="1000" dirty="0">
                  <a:solidFill>
                    <a:srgbClr val="0000FF"/>
                  </a:solidFill>
                </a:rPr>
                <a:t> </a:t>
              </a:r>
              <a:r>
                <a:rPr kumimoji="1" lang="en-US" altLang="ja-JP" sz="1000" dirty="0" smtClean="0">
                  <a:solidFill>
                    <a:srgbClr val="0000FF"/>
                  </a:solidFill>
                </a:rPr>
                <a:t>Systems</a:t>
              </a:r>
            </a:p>
            <a:p>
              <a:pPr marL="171450" indent="-171450">
                <a:buFont typeface="Wingdings" charset="2"/>
                <a:buChar char="Ø"/>
              </a:pPr>
              <a:r>
                <a:rPr kumimoji="1" lang="en-US" altLang="ja-JP" sz="1000" dirty="0">
                  <a:solidFill>
                    <a:srgbClr val="0000FF"/>
                  </a:solidFill>
                </a:rPr>
                <a:t>Oracle </a:t>
              </a:r>
              <a:r>
                <a:rPr kumimoji="1" lang="en-US" altLang="ja-JP" sz="1000" dirty="0" err="1">
                  <a:solidFill>
                    <a:srgbClr val="0000FF"/>
                  </a:solidFill>
                </a:rPr>
                <a:t>Exalogic</a:t>
              </a:r>
              <a:r>
                <a:rPr kumimoji="1" lang="en-US" altLang="ja-JP" sz="1000" dirty="0">
                  <a:solidFill>
                    <a:srgbClr val="0000FF"/>
                  </a:solidFill>
                </a:rPr>
                <a:t> Elastic Cloud</a:t>
              </a:r>
              <a:endParaRPr kumimoji="1" lang="ja-JP" altLang="en-US" sz="1000" dirty="0">
                <a:solidFill>
                  <a:srgbClr val="0000FF"/>
                </a:solidFill>
              </a:endParaRPr>
            </a:p>
            <a:p>
              <a:pPr marL="171450" indent="-171450">
                <a:buFont typeface="Wingdings" charset="2"/>
                <a:buChar char="Ø"/>
              </a:pPr>
              <a:r>
                <a:rPr kumimoji="1" lang="en-US" altLang="ja-JP" sz="1000" dirty="0" err="1">
                  <a:solidFill>
                    <a:srgbClr val="0000FF"/>
                  </a:solidFill>
                </a:rPr>
                <a:t>Vblock</a:t>
              </a:r>
              <a:r>
                <a:rPr kumimoji="1" lang="en-US" altLang="ja-JP" sz="1000" dirty="0">
                  <a:solidFill>
                    <a:srgbClr val="0000FF"/>
                  </a:solidFill>
                </a:rPr>
                <a:t> </a:t>
              </a:r>
              <a:r>
                <a:rPr kumimoji="1" lang="en-US" altLang="ja-JP" sz="1000" dirty="0" err="1">
                  <a:solidFill>
                    <a:srgbClr val="0000FF"/>
                  </a:solidFill>
                </a:rPr>
                <a:t>Infrastructire</a:t>
              </a:r>
              <a:r>
                <a:rPr kumimoji="1" lang="en-US" altLang="ja-JP" sz="1000" dirty="0">
                  <a:solidFill>
                    <a:srgbClr val="0000FF"/>
                  </a:solidFill>
                </a:rPr>
                <a:t> Package</a:t>
              </a:r>
              <a:endParaRPr kumimoji="1" lang="ja-JP" altLang="en-US" sz="1000" dirty="0">
                <a:solidFill>
                  <a:srgbClr val="0000FF"/>
                </a:solidFill>
              </a:endParaRPr>
            </a:p>
            <a:p>
              <a:pPr marL="171450" indent="-171450">
                <a:buFont typeface="Wingdings" charset="2"/>
                <a:buChar char="Ø"/>
              </a:pPr>
              <a:r>
                <a:rPr kumimoji="1" lang="en-US" altLang="ja-JP" sz="1000" dirty="0">
                  <a:solidFill>
                    <a:srgbClr val="0000FF"/>
                  </a:solidFill>
                </a:rPr>
                <a:t>HP </a:t>
              </a:r>
              <a:r>
                <a:rPr kumimoji="1" lang="en-US" altLang="ja-JP" sz="1000" dirty="0" err="1">
                  <a:solidFill>
                    <a:srgbClr val="0000FF"/>
                  </a:solidFill>
                </a:rPr>
                <a:t>CloudSystem</a:t>
              </a:r>
              <a:r>
                <a:rPr kumimoji="1" lang="en-US" altLang="ja-JP" sz="1000" dirty="0">
                  <a:solidFill>
                    <a:srgbClr val="0000FF"/>
                  </a:solidFill>
                </a:rPr>
                <a:t> </a:t>
              </a:r>
              <a:r>
                <a:rPr kumimoji="1" lang="en-US" altLang="ja-JP" sz="1000" dirty="0" smtClean="0">
                  <a:solidFill>
                    <a:srgbClr val="0000FF"/>
                  </a:solidFill>
                </a:rPr>
                <a:t>Matrix</a:t>
              </a:r>
              <a:endParaRPr kumimoji="1" lang="ja-JP" altLang="en-US" sz="1000" dirty="0">
                <a:solidFill>
                  <a:srgbClr val="0000FF"/>
                </a:solidFill>
              </a:endParaRPr>
            </a:p>
          </p:txBody>
        </p:sp>
        <p:sp>
          <p:nvSpPr>
            <p:cNvPr id="57" name="テキスト ボックス 56"/>
            <p:cNvSpPr txBox="1"/>
            <p:nvPr/>
          </p:nvSpPr>
          <p:spPr>
            <a:xfrm>
              <a:off x="6553200" y="1600200"/>
              <a:ext cx="2031325" cy="430887"/>
            </a:xfrm>
            <a:prstGeom prst="rect">
              <a:avLst/>
            </a:prstGeom>
            <a:noFill/>
          </p:spPr>
          <p:txBody>
            <a:bodyPr wrap="none" rtlCol="0">
              <a:spAutoFit/>
            </a:bodyPr>
            <a:lstStyle/>
            <a:p>
              <a:pPr marL="171450" indent="-171450">
                <a:buFont typeface="Wingdings" charset="2"/>
                <a:buChar char="Ø"/>
              </a:pPr>
              <a:r>
                <a:rPr kumimoji="1" lang="en-US" altLang="ja-JP" sz="1000" dirty="0" smtClean="0">
                  <a:solidFill>
                    <a:srgbClr val="0000FF"/>
                  </a:solidFill>
                </a:rPr>
                <a:t>IBM </a:t>
              </a:r>
              <a:r>
                <a:rPr kumimoji="1" lang="en-US" altLang="ja-JP" sz="1000" dirty="0" err="1" smtClean="0">
                  <a:solidFill>
                    <a:srgbClr val="0000FF"/>
                  </a:solidFill>
                </a:rPr>
                <a:t>PureApplication</a:t>
              </a:r>
              <a:r>
                <a:rPr kumimoji="1" lang="en-US" altLang="ja-JP" sz="1000" dirty="0" smtClean="0">
                  <a:solidFill>
                    <a:srgbClr val="0000FF"/>
                  </a:solidFill>
                </a:rPr>
                <a:t> Systems</a:t>
              </a:r>
            </a:p>
            <a:p>
              <a:pPr marL="171450" indent="-171450">
                <a:buFont typeface="Wingdings" charset="2"/>
                <a:buChar char="Ø"/>
              </a:pPr>
              <a:r>
                <a:rPr kumimoji="1" lang="en-US" altLang="ja-JP" sz="1000" dirty="0" smtClean="0">
                  <a:solidFill>
                    <a:srgbClr val="0000FF"/>
                  </a:solidFill>
                </a:rPr>
                <a:t>Oracle </a:t>
              </a:r>
              <a:r>
                <a:rPr kumimoji="1" lang="en-US" altLang="ja-JP" sz="1000" dirty="0" err="1" smtClean="0">
                  <a:solidFill>
                    <a:srgbClr val="0000FF"/>
                  </a:solidFill>
                </a:rPr>
                <a:t>Exadata</a:t>
              </a:r>
              <a:r>
                <a:rPr kumimoji="1" lang="en-US" altLang="ja-JP" sz="1000" dirty="0" smtClean="0">
                  <a:solidFill>
                    <a:srgbClr val="0000FF"/>
                  </a:solidFill>
                </a:rPr>
                <a:t> </a:t>
              </a:r>
              <a:endParaRPr kumimoji="1" lang="ja-JP" altLang="en-US" sz="1000" dirty="0">
                <a:solidFill>
                  <a:srgbClr val="0000FF"/>
                </a:solidFill>
              </a:endParaRPr>
            </a:p>
          </p:txBody>
        </p:sp>
      </p:grpSp>
    </p:spTree>
    <p:extLst>
      <p:ext uri="{BB962C8B-B14F-4D97-AF65-F5344CB8AC3E}">
        <p14:creationId xmlns:p14="http://schemas.microsoft.com/office/powerpoint/2010/main" val="1804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ppt_y</p:attrName>
                                        </p:attrNameLst>
                                      </p:cBhvr>
                                      <p:tavLst>
                                        <p:tav tm="0">
                                          <p:val>
                                            <p:strVal val="#ppt_y-#ppt_h*1.125000"/>
                                          </p:val>
                                        </p:tav>
                                        <p:tav tm="100000">
                                          <p:val>
                                            <p:strVal val="#ppt_y"/>
                                          </p:val>
                                        </p:tav>
                                      </p:tavLst>
                                    </p:anim>
                                    <p:animEffect transition="in" filter="wipe(down)">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角丸四角形 61"/>
          <p:cNvSpPr/>
          <p:nvPr/>
        </p:nvSpPr>
        <p:spPr bwMode="auto">
          <a:xfrm>
            <a:off x="2209800" y="3048000"/>
            <a:ext cx="6705600" cy="1676400"/>
          </a:xfrm>
          <a:prstGeom prst="roundRect">
            <a:avLst>
              <a:gd name="adj" fmla="val 3087"/>
            </a:avLst>
          </a:prstGeom>
          <a:solidFill>
            <a:srgbClr val="CCFF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2" name="図形グループ 21"/>
          <p:cNvGrpSpPr/>
          <p:nvPr/>
        </p:nvGrpSpPr>
        <p:grpSpPr>
          <a:xfrm>
            <a:off x="228600" y="990600"/>
            <a:ext cx="8686800" cy="2514600"/>
            <a:chOff x="228600" y="990600"/>
            <a:chExt cx="8686800" cy="2514600"/>
          </a:xfrm>
        </p:grpSpPr>
        <p:grpSp>
          <p:nvGrpSpPr>
            <p:cNvPr id="20" name="図形グループ 19"/>
            <p:cNvGrpSpPr/>
            <p:nvPr/>
          </p:nvGrpSpPr>
          <p:grpSpPr>
            <a:xfrm>
              <a:off x="228600" y="990600"/>
              <a:ext cx="8686800" cy="2514600"/>
              <a:chOff x="228600" y="990600"/>
              <a:chExt cx="8686800" cy="2514600"/>
            </a:xfrm>
          </p:grpSpPr>
          <p:sp>
            <p:nvSpPr>
              <p:cNvPr id="14" name="角丸四角形 13"/>
              <p:cNvSpPr/>
              <p:nvPr/>
            </p:nvSpPr>
            <p:spPr bwMode="auto">
              <a:xfrm>
                <a:off x="2209800" y="990600"/>
                <a:ext cx="3352800" cy="1981200"/>
              </a:xfrm>
              <a:prstGeom prst="roundRect">
                <a:avLst>
                  <a:gd name="adj" fmla="val 3087"/>
                </a:avLst>
              </a:prstGeom>
              <a:solidFill>
                <a:srgbClr val="CCFFCC"/>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8" name="角丸四角形 87"/>
              <p:cNvSpPr/>
              <p:nvPr/>
            </p:nvSpPr>
            <p:spPr bwMode="auto">
              <a:xfrm>
                <a:off x="228600" y="990600"/>
                <a:ext cx="381000" cy="1981200"/>
              </a:xfrm>
              <a:prstGeom prst="roundRect">
                <a:avLst>
                  <a:gd name="adj" fmla="val 20865"/>
                </a:avLst>
              </a:prstGeom>
              <a:solidFill>
                <a:srgbClr val="CCFFCC"/>
              </a:solidFill>
              <a:ln>
                <a:solidFill>
                  <a:schemeClr val="bg1"/>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38006"/>
                    </a:solidFill>
                    <a:effectLst/>
                    <a:latin typeface="Arial" charset="0"/>
                    <a:ea typeface="HG丸ｺﾞｼｯｸM-PRO" pitchFamily="50" charset="-128"/>
                  </a:rPr>
                  <a:t>自律化</a:t>
                </a:r>
              </a:p>
            </p:txBody>
          </p:sp>
          <p:sp>
            <p:nvSpPr>
              <p:cNvPr id="91" name="角丸四角形 90"/>
              <p:cNvSpPr/>
              <p:nvPr/>
            </p:nvSpPr>
            <p:spPr bwMode="auto">
              <a:xfrm>
                <a:off x="685800" y="990600"/>
                <a:ext cx="1447800" cy="1981200"/>
              </a:xfrm>
              <a:prstGeom prst="roundRect">
                <a:avLst>
                  <a:gd name="adj" fmla="val 3087"/>
                </a:avLst>
              </a:prstGeom>
              <a:solidFill>
                <a:srgbClr val="CCFFCC"/>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8000"/>
                    </a:solidFill>
                    <a:effectLst/>
                    <a:latin typeface="Arial" charset="0"/>
                    <a:ea typeface="HG丸ｺﾞｼｯｸM-PRO" pitchFamily="50" charset="-128"/>
                  </a:rPr>
                  <a:t>仮想マシン、ミドルウェア、アプリケーションの稼働状況を監視し、運用パターンに沿って設定を調整する</a:t>
                </a: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 name="テキスト ボックス 14"/>
              <p:cNvSpPr txBox="1"/>
              <p:nvPr/>
            </p:nvSpPr>
            <p:spPr>
              <a:xfrm>
                <a:off x="4450378" y="1809690"/>
                <a:ext cx="369332" cy="400110"/>
              </a:xfrm>
              <a:prstGeom prst="rect">
                <a:avLst/>
              </a:prstGeom>
              <a:noFill/>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73" name="テキスト ボックス 72"/>
              <p:cNvSpPr txBox="1"/>
              <p:nvPr/>
            </p:nvSpPr>
            <p:spPr>
              <a:xfrm>
                <a:off x="6431578" y="1809690"/>
                <a:ext cx="369332" cy="400110"/>
              </a:xfrm>
              <a:prstGeom prst="rect">
                <a:avLst/>
              </a:prstGeom>
              <a:noFill/>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5344" name="角丸四角形 5343"/>
              <p:cNvSpPr/>
              <p:nvPr/>
            </p:nvSpPr>
            <p:spPr bwMode="auto">
              <a:xfrm>
                <a:off x="2743200" y="1676400"/>
                <a:ext cx="1508128" cy="685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コントローラー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306" name="角丸四角形 2305"/>
              <p:cNvSpPr/>
              <p:nvPr/>
            </p:nvSpPr>
            <p:spPr bwMode="auto">
              <a:xfrm>
                <a:off x="7010400" y="1676400"/>
                <a:ext cx="1524000" cy="685800"/>
              </a:xfrm>
              <a:prstGeom prst="roundRect">
                <a:avLst/>
              </a:prstGeom>
              <a:solidFill>
                <a:srgbClr val="03800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セルフ</a:t>
                </a: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サービス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ポータル</a:t>
                </a:r>
              </a:p>
            </p:txBody>
          </p:sp>
          <p:sp>
            <p:nvSpPr>
              <p:cNvPr id="10" name="フローチャート: 書類 9"/>
              <p:cNvSpPr/>
              <p:nvPr/>
            </p:nvSpPr>
            <p:spPr bwMode="auto">
              <a:xfrm>
                <a:off x="2286000" y="19050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書類 58"/>
              <p:cNvSpPr/>
              <p:nvPr/>
            </p:nvSpPr>
            <p:spPr bwMode="auto">
              <a:xfrm>
                <a:off x="2438400" y="17526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フローチャート: 書類 59"/>
              <p:cNvSpPr/>
              <p:nvPr/>
            </p:nvSpPr>
            <p:spPr bwMode="auto">
              <a:xfrm>
                <a:off x="2514600" y="20574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4038" name="Picture 7" descr="j0433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角丸四角形 68"/>
              <p:cNvSpPr/>
              <p:nvPr/>
            </p:nvSpPr>
            <p:spPr bwMode="auto">
              <a:xfrm>
                <a:off x="4808536" y="2209800"/>
                <a:ext cx="1516064" cy="304800"/>
              </a:xfrm>
              <a:prstGeom prst="roundRect">
                <a:avLst>
                  <a:gd name="adj" fmla="val 38889"/>
                </a:avLst>
              </a:prstGeom>
              <a:ln>
                <a:solidFill>
                  <a:schemeClr val="bg1"/>
                </a:solid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仮想リソース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0" name="角丸四角形 69"/>
              <p:cNvSpPr/>
              <p:nvPr/>
            </p:nvSpPr>
            <p:spPr bwMode="auto">
              <a:xfrm>
                <a:off x="4804568" y="1828800"/>
                <a:ext cx="1516064" cy="304800"/>
              </a:xfrm>
              <a:prstGeom prst="roundRect">
                <a:avLst>
                  <a:gd name="adj" fmla="val 38889"/>
                </a:avLst>
              </a:prstGeom>
              <a:solidFill>
                <a:schemeClr val="accent5">
                  <a:lumMod val="25000"/>
                </a:schemeClr>
              </a:solidFill>
              <a:ln>
                <a:solidFill>
                  <a:schemeClr val="bg1"/>
                </a:solid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ミドルウェア</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1" name="角丸四角形 70"/>
              <p:cNvSpPr/>
              <p:nvPr/>
            </p:nvSpPr>
            <p:spPr bwMode="auto">
              <a:xfrm>
                <a:off x="4804568" y="1447800"/>
                <a:ext cx="1516064" cy="304800"/>
              </a:xfrm>
              <a:prstGeom prst="roundRect">
                <a:avLst>
                  <a:gd name="adj" fmla="val 38889"/>
                </a:avLst>
              </a:prstGeom>
              <a:solidFill>
                <a:schemeClr val="accent5">
                  <a:lumMod val="50000"/>
                </a:schemeClr>
              </a:solidFill>
              <a:ln>
                <a:solidFill>
                  <a:schemeClr val="bg1"/>
                </a:solid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アプリケーション</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矢印コネクタ 75"/>
              <p:cNvCxnSpPr/>
              <p:nvPr/>
            </p:nvCxnSpPr>
            <p:spPr bwMode="auto">
              <a:xfrm>
                <a:off x="77724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角丸四角形 66"/>
              <p:cNvSpPr/>
              <p:nvPr/>
            </p:nvSpPr>
            <p:spPr bwMode="auto">
              <a:xfrm>
                <a:off x="3124200" y="26670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8" name="角丸四角形 67"/>
              <p:cNvSpPr/>
              <p:nvPr/>
            </p:nvSpPr>
            <p:spPr bwMode="auto">
              <a:xfrm>
                <a:off x="7391400" y="26670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rPr>
                  <a:t>運用管理者</a:t>
                </a:r>
                <a:endParaRPr kumimoji="1" lang="ja-JP" altLang="en-US" sz="1200" dirty="0">
                  <a:solidFill>
                    <a:srgbClr val="0000FF"/>
                  </a:solidFill>
                </a:endParaRPr>
              </a:p>
            </p:txBody>
          </p:sp>
        </p:grpSp>
        <p:sp>
          <p:nvSpPr>
            <p:cNvPr id="32" name="テキスト ボックス 31"/>
            <p:cNvSpPr txBox="1"/>
            <p:nvPr/>
          </p:nvSpPr>
          <p:spPr>
            <a:xfrm>
              <a:off x="2240615" y="1371600"/>
              <a:ext cx="1044877" cy="276999"/>
            </a:xfrm>
            <a:prstGeom prst="rect">
              <a:avLst/>
            </a:prstGeom>
            <a:noFill/>
          </p:spPr>
          <p:txBody>
            <a:bodyPr wrap="none" rtlCol="0">
              <a:spAutoFit/>
            </a:bodyPr>
            <a:lstStyle/>
            <a:p>
              <a:pPr algn="ctr"/>
              <a:r>
                <a:rPr kumimoji="1" lang="ja-JP" altLang="en-US" sz="1200" dirty="0" smtClean="0">
                  <a:solidFill>
                    <a:srgbClr val="0000FF"/>
                  </a:solidFill>
                </a:rPr>
                <a:t>運用パターン</a:t>
              </a:r>
              <a:endParaRPr kumimoji="1" lang="ja-JP" altLang="en-US" sz="1200" dirty="0">
                <a:solidFill>
                  <a:srgbClr val="0000FF"/>
                </a:solidFill>
              </a:endParaRPr>
            </a:p>
          </p:txBody>
        </p:sp>
      </p:grpSp>
      <p:sp>
        <p:nvSpPr>
          <p:cNvPr id="89" name="角丸四角形 88"/>
          <p:cNvSpPr/>
          <p:nvPr/>
        </p:nvSpPr>
        <p:spPr bwMode="auto">
          <a:xfrm>
            <a:off x="228600" y="3048000"/>
            <a:ext cx="381000" cy="1676400"/>
          </a:xfrm>
          <a:prstGeom prst="roundRect">
            <a:avLst>
              <a:gd name="adj" fmla="val 20865"/>
            </a:avLst>
          </a:prstGeom>
          <a:solidFill>
            <a:srgbClr val="CCFF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Arial" charset="0"/>
                <a:ea typeface="HG丸ｺﾞｼｯｸM-PRO" pitchFamily="50" charset="-128"/>
              </a:rPr>
              <a:t>自動化</a:t>
            </a:r>
            <a:endParaRPr lang="ja-JP" altLang="en-US" sz="2000" dirty="0">
              <a:solidFill>
                <a:srgbClr val="0000FF"/>
              </a:solidFill>
              <a:latin typeface="Arial" charset="0"/>
              <a:ea typeface="HG丸ｺﾞｼｯｸM-PRO" pitchFamily="50" charset="-128"/>
            </a:endParaRPr>
          </a:p>
        </p:txBody>
      </p:sp>
      <p:sp>
        <p:nvSpPr>
          <p:cNvPr id="92" name="角丸四角形 91"/>
          <p:cNvSpPr/>
          <p:nvPr/>
        </p:nvSpPr>
        <p:spPr bwMode="auto">
          <a:xfrm>
            <a:off x="685800" y="3048000"/>
            <a:ext cx="1447800" cy="1676400"/>
          </a:xfrm>
          <a:prstGeom prst="roundRect">
            <a:avLst>
              <a:gd name="adj" fmla="val 3087"/>
            </a:avLst>
          </a:prstGeom>
          <a:solidFill>
            <a:srgbClr val="CCFF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0000FF"/>
                </a:solidFill>
                <a:effectLst/>
                <a:latin typeface="Arial" charset="0"/>
                <a:ea typeface="HG丸ｺﾞｼｯｸM-PRO" pitchFamily="50" charset="-128"/>
              </a:rPr>
              <a:t>API</a:t>
            </a: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を介し、コントローラーやセルフポータルの操作に従って、プロビジョニングを行う</a:t>
            </a:r>
          </a:p>
        </p:txBody>
      </p:sp>
      <p:grpSp>
        <p:nvGrpSpPr>
          <p:cNvPr id="21" name="図形グループ 20"/>
          <p:cNvGrpSpPr/>
          <p:nvPr/>
        </p:nvGrpSpPr>
        <p:grpSpPr>
          <a:xfrm>
            <a:off x="5105400" y="381000"/>
            <a:ext cx="2362200" cy="990600"/>
            <a:chOff x="5105400" y="381000"/>
            <a:chExt cx="2362200" cy="990600"/>
          </a:xfrm>
        </p:grpSpPr>
        <p:sp>
          <p:nvSpPr>
            <p:cNvPr id="36" name="角丸四角形吹き出し 35"/>
            <p:cNvSpPr/>
            <p:nvPr/>
          </p:nvSpPr>
          <p:spPr bwMode="auto">
            <a:xfrm>
              <a:off x="5105400" y="381000"/>
              <a:ext cx="2209800" cy="990600"/>
            </a:xfrm>
            <a:prstGeom prst="wedgeRoundRectCallout">
              <a:avLst>
                <a:gd name="adj1" fmla="val -86733"/>
                <a:gd name="adj2" fmla="val 77885"/>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ハード・ソフト構成の管理</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システムの稼働監視</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アラートから異常の兆候を検知</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kumimoji="0" lang="ja-JP" altLang="en-US" sz="800" b="0" i="0" u="none" strike="noStrike" cap="none" normalizeH="0" baseline="0" dirty="0" smtClean="0">
                  <a:ln>
                    <a:noFill/>
                  </a:ln>
                  <a:solidFill>
                    <a:schemeClr val="bg1"/>
                  </a:solidFill>
                  <a:effectLst/>
                </a:rPr>
                <a:t>異常の原因を解析</a:t>
              </a:r>
              <a:endParaRPr kumimoji="0" lang="en-US" altLang="ja-JP" sz="800" b="0" i="0" u="none" strike="noStrike" cap="none" normalizeH="0" baseline="0" dirty="0" smtClean="0">
                <a:ln>
                  <a:noFill/>
                </a:ln>
                <a:solidFill>
                  <a:schemeClr val="bg1"/>
                </a:solidFill>
                <a:effectLst/>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800" dirty="0" smtClean="0">
                  <a:solidFill>
                    <a:schemeClr val="bg1"/>
                  </a:solidFill>
                </a:rPr>
                <a:t>解決策の選定</a:t>
              </a:r>
              <a:endParaRPr lang="en-US" altLang="ja-JP" sz="800" dirty="0" smtClean="0">
                <a:solidFill>
                  <a:schemeClr val="bg1"/>
                </a:solidFill>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800" dirty="0" smtClean="0">
                  <a:solidFill>
                    <a:schemeClr val="bg1"/>
                  </a:solidFill>
                </a:rPr>
                <a:t>解決策適用による影響範囲を確認</a:t>
              </a:r>
              <a:endParaRPr lang="en-US" altLang="ja-JP" sz="800" dirty="0" smtClean="0">
                <a:solidFill>
                  <a:schemeClr val="bg1"/>
                </a:solidFill>
              </a:endParaRPr>
            </a:p>
            <a:p>
              <a:pPr marL="171450" marR="0" indent="-171450" algn="l" defTabSz="914400" rtl="0" eaLnBrk="1" fontAlgn="base" latinLnBrk="0" hangingPunct="1">
                <a:lnSpc>
                  <a:spcPct val="100000"/>
                </a:lnSpc>
                <a:spcBef>
                  <a:spcPts val="0"/>
                </a:spcBef>
                <a:spcAft>
                  <a:spcPct val="0"/>
                </a:spcAft>
                <a:buClrTx/>
                <a:buSzTx/>
                <a:buFont typeface="Wingdings" charset="2"/>
                <a:buChar char="ü"/>
                <a:tabLst/>
              </a:pPr>
              <a:r>
                <a:rPr lang="ja-JP" altLang="en-US" sz="800" dirty="0" smtClean="0">
                  <a:solidFill>
                    <a:schemeClr val="bg1"/>
                  </a:solidFill>
                </a:rPr>
                <a:t>設定の変更やリソースの追加で対応</a:t>
              </a:r>
              <a:endParaRPr lang="en-US" altLang="ja-JP" sz="800" dirty="0" smtClean="0">
                <a:solidFill>
                  <a:schemeClr val="bg1"/>
                </a:solidFill>
              </a:endParaRPr>
            </a:p>
          </p:txBody>
        </p:sp>
        <p:sp>
          <p:nvSpPr>
            <p:cNvPr id="97" name="フローチャート: 書類 96"/>
            <p:cNvSpPr/>
            <p:nvPr/>
          </p:nvSpPr>
          <p:spPr bwMode="auto">
            <a:xfrm>
              <a:off x="6781800" y="457200"/>
              <a:ext cx="685800" cy="4572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484848"/>
                  </a:solidFill>
                  <a:effectLst/>
                  <a:latin typeface="Arial" charset="0"/>
                  <a:ea typeface="HG丸ｺﾞｼｯｸM-PRO" pitchFamily="50" charset="-128"/>
                </a:rPr>
                <a:t>運用</a:t>
              </a:r>
              <a:endParaRPr kumimoji="0" lang="en-US" altLang="ja-JP" sz="800" b="0" i="0" u="none" strike="noStrike" cap="none" normalizeH="0" baseline="0" dirty="0" smtClean="0">
                <a:ln>
                  <a:noFill/>
                </a:ln>
                <a:solidFill>
                  <a:srgbClr val="484848"/>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800" dirty="0" smtClean="0">
                  <a:solidFill>
                    <a:srgbClr val="484848"/>
                  </a:solidFill>
                  <a:latin typeface="Arial" charset="0"/>
                  <a:ea typeface="HG丸ｺﾞｼｯｸM-PRO" pitchFamily="50" charset="-128"/>
                </a:rPr>
                <a:t>パターン</a:t>
              </a:r>
              <a:endParaRPr kumimoji="0" lang="ja-JP" altLang="en-US" sz="800" b="0" i="0" u="none" strike="noStrike" cap="none" normalizeH="0" baseline="0" dirty="0" smtClean="0">
                <a:ln>
                  <a:noFill/>
                </a:ln>
                <a:solidFill>
                  <a:srgbClr val="484848"/>
                </a:solidFill>
                <a:effectLst/>
                <a:latin typeface="Arial" charset="0"/>
                <a:ea typeface="HG丸ｺﾞｼｯｸM-PRO" pitchFamily="50" charset="-128"/>
              </a:endParaRPr>
            </a:p>
          </p:txBody>
        </p:sp>
      </p:grpSp>
      <p:sp>
        <p:nvSpPr>
          <p:cNvPr id="63" name="角丸四角形 62"/>
          <p:cNvSpPr/>
          <p:nvPr/>
        </p:nvSpPr>
        <p:spPr bwMode="auto">
          <a:xfrm>
            <a:off x="2209800" y="4800600"/>
            <a:ext cx="6705600" cy="1600200"/>
          </a:xfrm>
          <a:prstGeom prst="roundRect">
            <a:avLst>
              <a:gd name="adj" fmla="val 3087"/>
            </a:avLst>
          </a:prstGeom>
          <a:solidFill>
            <a:srgbClr val="00CC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ja-JP" altLang="en-US" sz="2800" dirty="0" smtClean="0">
                <a:ea typeface="ＭＳ Ｐゴシック" pitchFamily="50" charset="-128"/>
              </a:rPr>
              <a:t>仮想化・自動化・自律化の関係</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5">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6">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54" name="角丸四角形 53"/>
          <p:cNvSpPr/>
          <p:nvPr/>
        </p:nvSpPr>
        <p:spPr bwMode="auto">
          <a:xfrm>
            <a:off x="3505200" y="4953000"/>
            <a:ext cx="1219200" cy="3048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5" name="角丸四角形 54"/>
          <p:cNvSpPr/>
          <p:nvPr/>
        </p:nvSpPr>
        <p:spPr bwMode="auto">
          <a:xfrm>
            <a:off x="4953000" y="4953000"/>
            <a:ext cx="1219200" cy="3048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6" name="角丸四角形 55"/>
          <p:cNvSpPr/>
          <p:nvPr/>
        </p:nvSpPr>
        <p:spPr bwMode="auto">
          <a:xfrm>
            <a:off x="6400800" y="4953000"/>
            <a:ext cx="1219200" cy="304800"/>
          </a:xfrm>
          <a:prstGeom prst="round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grpSp>
        <p:nvGrpSpPr>
          <p:cNvPr id="8" name="図形グループ 7"/>
          <p:cNvGrpSpPr/>
          <p:nvPr/>
        </p:nvGrpSpPr>
        <p:grpSpPr>
          <a:xfrm>
            <a:off x="4343400" y="2514600"/>
            <a:ext cx="2438400" cy="2286000"/>
            <a:chOff x="4343400" y="2514600"/>
            <a:chExt cx="2438400" cy="2286000"/>
          </a:xfrm>
        </p:grpSpPr>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rPr>
                <a:t>プロビジョニング</a:t>
              </a:r>
              <a:endParaRPr kumimoji="1" lang="ja-JP" altLang="en-US" sz="1400" dirty="0">
                <a:solidFill>
                  <a:srgbClr val="FFFFFF"/>
                </a:solidFill>
              </a:endParaRPr>
            </a:p>
          </p:txBody>
        </p:sp>
      </p:grpSp>
      <p:sp>
        <p:nvSpPr>
          <p:cNvPr id="90" name="角丸四角形 89"/>
          <p:cNvSpPr/>
          <p:nvPr/>
        </p:nvSpPr>
        <p:spPr bwMode="auto">
          <a:xfrm>
            <a:off x="228600" y="4800600"/>
            <a:ext cx="381000" cy="1600200"/>
          </a:xfrm>
          <a:prstGeom prst="roundRect">
            <a:avLst>
              <a:gd name="adj" fmla="val 20865"/>
            </a:avLst>
          </a:prstGeom>
          <a:solidFill>
            <a:srgbClr val="00CC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Arial" charset="0"/>
                <a:ea typeface="HG丸ｺﾞｼｯｸM-PRO" pitchFamily="50" charset="-128"/>
              </a:rPr>
              <a:t>仮想化</a:t>
            </a:r>
            <a:endParaRPr lang="ja-JP" altLang="en-US" sz="2000" dirty="0">
              <a:solidFill>
                <a:schemeClr val="bg1"/>
              </a:solidFill>
              <a:latin typeface="Arial" charset="0"/>
              <a:ea typeface="HG丸ｺﾞｼｯｸM-PRO" pitchFamily="50" charset="-128"/>
            </a:endParaRPr>
          </a:p>
        </p:txBody>
      </p:sp>
      <p:sp>
        <p:nvSpPr>
          <p:cNvPr id="93" name="角丸四角形 92"/>
          <p:cNvSpPr/>
          <p:nvPr/>
        </p:nvSpPr>
        <p:spPr bwMode="auto">
          <a:xfrm>
            <a:off x="685800" y="4800600"/>
            <a:ext cx="1447800" cy="1600200"/>
          </a:xfrm>
          <a:prstGeom prst="roundRect">
            <a:avLst>
              <a:gd name="adj" fmla="val 3087"/>
            </a:avLst>
          </a:prstGeom>
          <a:solidFill>
            <a:srgbClr val="00CC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物理リソースを管理し、ソフトウェアによる定義に従って仮想リソースを提供する</a:t>
            </a:r>
          </a:p>
        </p:txBody>
      </p:sp>
      <p:sp>
        <p:nvSpPr>
          <p:cNvPr id="34" name="角丸四角形 33"/>
          <p:cNvSpPr/>
          <p:nvPr/>
        </p:nvSpPr>
        <p:spPr bwMode="auto">
          <a:xfrm>
            <a:off x="2743200" y="5334000"/>
            <a:ext cx="5638800" cy="990600"/>
          </a:xfrm>
          <a:prstGeom prst="roundRect">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2909168" y="5562600"/>
            <a:ext cx="710451" cy="461665"/>
          </a:xfrm>
          <a:prstGeom prst="rect">
            <a:avLst/>
          </a:prstGeom>
          <a:noFill/>
        </p:spPr>
        <p:txBody>
          <a:bodyPr wrap="none" rtlCol="0">
            <a:spAutoFit/>
          </a:bodyPr>
          <a:lstStyle/>
          <a:p>
            <a:pPr algn="r"/>
            <a:r>
              <a:rPr kumimoji="1" lang="ja-JP" altLang="en-US" sz="1200" dirty="0" smtClean="0">
                <a:solidFill>
                  <a:srgbClr val="FFFFFF"/>
                </a:solidFill>
              </a:rPr>
              <a:t>リソース</a:t>
            </a:r>
            <a:endParaRPr kumimoji="1" lang="en-US" altLang="ja-JP" sz="1200" dirty="0" smtClean="0">
              <a:solidFill>
                <a:srgbClr val="FFFFFF"/>
              </a:solidFill>
            </a:endParaRPr>
          </a:p>
          <a:p>
            <a:pPr algn="r"/>
            <a:r>
              <a:rPr kumimoji="1" lang="ja-JP" altLang="en-US" sz="1200" dirty="0" smtClean="0">
                <a:solidFill>
                  <a:srgbClr val="FFFFFF"/>
                </a:solidFill>
              </a:rPr>
              <a:t>プール</a:t>
            </a:r>
            <a:endParaRPr kumimoji="1" lang="ja-JP" altLang="en-US" sz="1200" dirty="0">
              <a:solidFill>
                <a:srgbClr val="FFFFFF"/>
              </a:solidFill>
            </a:endParaRPr>
          </a:p>
        </p:txBody>
      </p:sp>
      <p:grpSp>
        <p:nvGrpSpPr>
          <p:cNvPr id="9" name="図形グループ 8"/>
          <p:cNvGrpSpPr/>
          <p:nvPr/>
        </p:nvGrpSpPr>
        <p:grpSpPr>
          <a:xfrm>
            <a:off x="2743200" y="3657600"/>
            <a:ext cx="5638800" cy="1295400"/>
            <a:chOff x="2743200" y="3657600"/>
            <a:chExt cx="5638800" cy="1295400"/>
          </a:xfrm>
        </p:grpSpPr>
        <p:sp>
          <p:nvSpPr>
            <p:cNvPr id="5" name="角丸四角形 4"/>
            <p:cNvSpPr/>
            <p:nvPr/>
          </p:nvSpPr>
          <p:spPr bwMode="auto">
            <a:xfrm>
              <a:off x="2743200" y="3657600"/>
              <a:ext cx="56388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rPr>
                <a:t>オーケストレーター</a:t>
              </a:r>
            </a:p>
          </p:txBody>
        </p: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5" name="角丸四角形 64"/>
            <p:cNvSpPr/>
            <p:nvPr/>
          </p:nvSpPr>
          <p:spPr bwMode="auto">
            <a:xfrm>
              <a:off x="5181600" y="44196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6" name="角丸四角形 65"/>
            <p:cNvSpPr/>
            <p:nvPr/>
          </p:nvSpPr>
          <p:spPr bwMode="auto">
            <a:xfrm>
              <a:off x="6629400" y="44196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grpSp>
      <p:sp>
        <p:nvSpPr>
          <p:cNvPr id="28" name="角丸四角形 27"/>
          <p:cNvSpPr/>
          <p:nvPr/>
        </p:nvSpPr>
        <p:spPr bwMode="auto">
          <a:xfrm>
            <a:off x="3001964" y="3505200"/>
            <a:ext cx="5121272" cy="304800"/>
          </a:xfrm>
          <a:prstGeom prst="round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API</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Tree>
    <p:extLst>
      <p:ext uri="{BB962C8B-B14F-4D97-AF65-F5344CB8AC3E}">
        <p14:creationId xmlns:p14="http://schemas.microsoft.com/office/powerpoint/2010/main" val="42501654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ppt_w</p:attrName>
                                        </p:attrNameLst>
                                      </p:cBhvr>
                                      <p:tavLst>
                                        <p:tav tm="0">
                                          <p:val>
                                            <p:fltVal val="0"/>
                                          </p:val>
                                        </p:tav>
                                        <p:tav tm="100000">
                                          <p:val>
                                            <p:strVal val="#ppt_w"/>
                                          </p:val>
                                        </p:tav>
                                      </p:tavLst>
                                    </p:anim>
                                    <p:anim calcmode="lin" valueType="num">
                                      <p:cBhvr>
                                        <p:cTn id="13" dur="500" fill="hold"/>
                                        <p:tgtEl>
                                          <p:spTgt spid="89"/>
                                        </p:tgtEl>
                                        <p:attrNameLst>
                                          <p:attrName>ppt_h</p:attrName>
                                        </p:attrNameLst>
                                      </p:cBhvr>
                                      <p:tavLst>
                                        <p:tav tm="0">
                                          <p:val>
                                            <p:fltVal val="0"/>
                                          </p:val>
                                        </p:tav>
                                        <p:tav tm="100000">
                                          <p:val>
                                            <p:strVal val="#ppt_h"/>
                                          </p:val>
                                        </p:tav>
                                      </p:tavLst>
                                    </p:anim>
                                    <p:animEffect transition="in" filter="fade">
                                      <p:cBhvr>
                                        <p:cTn id="14" dur="500"/>
                                        <p:tgtEl>
                                          <p:spTgt spid="8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 calcmode="lin" valueType="num">
                                      <p:cBhvr>
                                        <p:cTn id="17" dur="500" fill="hold"/>
                                        <p:tgtEl>
                                          <p:spTgt spid="92"/>
                                        </p:tgtEl>
                                        <p:attrNameLst>
                                          <p:attrName>ppt_w</p:attrName>
                                        </p:attrNameLst>
                                      </p:cBhvr>
                                      <p:tavLst>
                                        <p:tav tm="0">
                                          <p:val>
                                            <p:fltVal val="0"/>
                                          </p:val>
                                        </p:tav>
                                        <p:tav tm="100000">
                                          <p:val>
                                            <p:strVal val="#ppt_w"/>
                                          </p:val>
                                        </p:tav>
                                      </p:tavLst>
                                    </p:anim>
                                    <p:anim calcmode="lin" valueType="num">
                                      <p:cBhvr>
                                        <p:cTn id="18" dur="500" fill="hold"/>
                                        <p:tgtEl>
                                          <p:spTgt spid="92"/>
                                        </p:tgtEl>
                                        <p:attrNameLst>
                                          <p:attrName>ppt_h</p:attrName>
                                        </p:attrNameLst>
                                      </p:cBhvr>
                                      <p:tavLst>
                                        <p:tav tm="0">
                                          <p:val>
                                            <p:fltVal val="0"/>
                                          </p:val>
                                        </p:tav>
                                        <p:tav tm="100000">
                                          <p:val>
                                            <p:strVal val="#ppt_h"/>
                                          </p:val>
                                        </p:tav>
                                      </p:tavLst>
                                    </p:anim>
                                    <p:animEffect transition="in" filter="fade">
                                      <p:cBhvr>
                                        <p:cTn id="19" dur="500"/>
                                        <p:tgtEl>
                                          <p:spTgt spid="9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fltVal val="0"/>
                                          </p:val>
                                        </p:tav>
                                        <p:tav tm="100000">
                                          <p:val>
                                            <p:strVal val="#ppt_w"/>
                                          </p:val>
                                        </p:tav>
                                      </p:tavLst>
                                    </p:anim>
                                    <p:anim calcmode="lin" valueType="num">
                                      <p:cBhvr>
                                        <p:cTn id="23" dur="500" fill="hold"/>
                                        <p:tgtEl>
                                          <p:spTgt spid="62"/>
                                        </p:tgtEl>
                                        <p:attrNameLst>
                                          <p:attrName>ppt_h</p:attrName>
                                        </p:attrNameLst>
                                      </p:cBhvr>
                                      <p:tavLst>
                                        <p:tav tm="0">
                                          <p:val>
                                            <p:fltVal val="0"/>
                                          </p:val>
                                        </p:tav>
                                        <p:tav tm="100000">
                                          <p:val>
                                            <p:strVal val="#ppt_h"/>
                                          </p:val>
                                        </p:tav>
                                      </p:tavLst>
                                    </p:anim>
                                    <p:animEffect transition="in" filter="fade">
                                      <p:cBhvr>
                                        <p:cTn id="24" dur="500"/>
                                        <p:tgtEl>
                                          <p:spTgt spid="6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92"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bwMode="auto">
          <a:xfrm>
            <a:off x="2209800" y="990600"/>
            <a:ext cx="3352800" cy="1981200"/>
          </a:xfrm>
          <a:prstGeom prst="roundRect">
            <a:avLst>
              <a:gd name="adj" fmla="val 3087"/>
            </a:avLst>
          </a:prstGeom>
          <a:solidFill>
            <a:srgbClr val="CCFFCC"/>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3" name="二等辺三角形 1342"/>
          <p:cNvSpPr/>
          <p:nvPr/>
        </p:nvSpPr>
        <p:spPr bwMode="auto">
          <a:xfrm rot="5400000" flipH="1">
            <a:off x="56229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二等辺三角形 17"/>
          <p:cNvSpPr/>
          <p:nvPr/>
        </p:nvSpPr>
        <p:spPr bwMode="auto">
          <a:xfrm rot="16200000">
            <a:off x="4175128" y="1371601"/>
            <a:ext cx="1447800" cy="1295400"/>
          </a:xfrm>
          <a:prstGeom prst="triangle">
            <a:avLst/>
          </a:prstGeom>
          <a:gradFill flip="none" rotWithShape="1">
            <a:gsLst>
              <a:gs pos="0">
                <a:srgbClr val="3366FF"/>
              </a:gs>
              <a:gs pos="59000">
                <a:schemeClr val="bg1"/>
              </a:gs>
              <a:gs pos="25000">
                <a:srgbClr val="00CCFF"/>
              </a:gs>
            </a:gsLst>
            <a:lin ang="576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 name="テキスト ボックス 14"/>
          <p:cNvSpPr txBox="1"/>
          <p:nvPr/>
        </p:nvSpPr>
        <p:spPr>
          <a:xfrm>
            <a:off x="4450378" y="1809690"/>
            <a:ext cx="369332" cy="400110"/>
          </a:xfrm>
          <a:prstGeom prst="rect">
            <a:avLst/>
          </a:prstGeom>
          <a:noFill/>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73" name="テキスト ボックス 72"/>
          <p:cNvSpPr txBox="1"/>
          <p:nvPr/>
        </p:nvSpPr>
        <p:spPr>
          <a:xfrm>
            <a:off x="6431578" y="1809690"/>
            <a:ext cx="369332" cy="400110"/>
          </a:xfrm>
          <a:prstGeom prst="rect">
            <a:avLst/>
          </a:prstGeom>
          <a:noFill/>
        </p:spPr>
        <p:txBody>
          <a:bodyPr vert="eaVert" wrap="none" rtlCol="0">
            <a:spAutoFit/>
          </a:bodyPr>
          <a:lstStyle/>
          <a:p>
            <a:r>
              <a:rPr kumimoji="1" lang="ja-JP" altLang="en-US" sz="1200" dirty="0" smtClean="0">
                <a:solidFill>
                  <a:schemeClr val="bg1"/>
                </a:solidFill>
                <a:effectLst>
                  <a:glow rad="101600">
                    <a:schemeClr val="accent2">
                      <a:satMod val="175000"/>
                      <a:alpha val="40000"/>
                    </a:schemeClr>
                  </a:glow>
                </a:effectLst>
              </a:rPr>
              <a:t>監視</a:t>
            </a:r>
            <a:endParaRPr kumimoji="1" lang="ja-JP" altLang="en-US" sz="1200" dirty="0">
              <a:solidFill>
                <a:schemeClr val="bg1"/>
              </a:solidFill>
              <a:effectLst>
                <a:glow rad="101600">
                  <a:schemeClr val="accent2">
                    <a:satMod val="175000"/>
                    <a:alpha val="40000"/>
                  </a:schemeClr>
                </a:glow>
              </a:effectLst>
            </a:endParaRPr>
          </a:p>
        </p:txBody>
      </p:sp>
      <p:sp>
        <p:nvSpPr>
          <p:cNvPr id="62" name="角丸四角形 61"/>
          <p:cNvSpPr/>
          <p:nvPr/>
        </p:nvSpPr>
        <p:spPr bwMode="auto">
          <a:xfrm>
            <a:off x="2209800" y="3048000"/>
            <a:ext cx="6705600" cy="1676400"/>
          </a:xfrm>
          <a:prstGeom prst="roundRect">
            <a:avLst>
              <a:gd name="adj" fmla="val 3087"/>
            </a:avLst>
          </a:prstGeom>
          <a:solidFill>
            <a:srgbClr val="CCFF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角丸四角形 62"/>
          <p:cNvSpPr/>
          <p:nvPr/>
        </p:nvSpPr>
        <p:spPr bwMode="auto">
          <a:xfrm>
            <a:off x="2209800" y="4800600"/>
            <a:ext cx="6705600" cy="1600200"/>
          </a:xfrm>
          <a:prstGeom prst="roundRect">
            <a:avLst>
              <a:gd name="adj" fmla="val 3087"/>
            </a:avLst>
          </a:prstGeom>
          <a:solidFill>
            <a:srgbClr val="00CC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上矢印 29"/>
          <p:cNvSpPr/>
          <p:nvPr/>
        </p:nvSpPr>
        <p:spPr bwMode="auto">
          <a:xfrm>
            <a:off x="4343400" y="2514600"/>
            <a:ext cx="2438400" cy="2286000"/>
          </a:xfrm>
          <a:prstGeom prst="upArrow">
            <a:avLst>
              <a:gd name="adj1" fmla="val 63889"/>
              <a:gd name="adj2" fmla="val 36590"/>
            </a:avLst>
          </a:prstGeom>
          <a:solidFill>
            <a:srgbClr val="00CC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44" name="角丸四角形 5343"/>
          <p:cNvSpPr/>
          <p:nvPr/>
        </p:nvSpPr>
        <p:spPr bwMode="auto">
          <a:xfrm>
            <a:off x="2743200" y="1676400"/>
            <a:ext cx="1508128" cy="6858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コントローラー</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ja-JP" altLang="en-US" sz="2800" dirty="0" smtClean="0">
                <a:ea typeface="ＭＳ Ｐゴシック" pitchFamily="50" charset="-128"/>
              </a:rPr>
              <a:t>クラウド</a:t>
            </a:r>
            <a:r>
              <a:rPr lang="en-US" altLang="ja-JP" sz="2800" dirty="0" smtClean="0">
                <a:ea typeface="ＭＳ Ｐゴシック" pitchFamily="50" charset="-128"/>
              </a:rPr>
              <a:t>OS</a:t>
            </a:r>
            <a:r>
              <a:rPr lang="ja-JP" altLang="en-US" sz="2800" dirty="0" smtClean="0">
                <a:ea typeface="ＭＳ Ｐゴシック" pitchFamily="50" charset="-128"/>
              </a:rPr>
              <a:t>との関係</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角丸四角形 4"/>
          <p:cNvSpPr/>
          <p:nvPr/>
        </p:nvSpPr>
        <p:spPr bwMode="auto">
          <a:xfrm>
            <a:off x="2743200" y="3657600"/>
            <a:ext cx="5638800" cy="533400"/>
          </a:xfrm>
          <a:prstGeom prst="round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306" name="角丸四角形 2305"/>
          <p:cNvSpPr/>
          <p:nvPr/>
        </p:nvSpPr>
        <p:spPr bwMode="auto">
          <a:xfrm>
            <a:off x="7010400" y="1676400"/>
            <a:ext cx="1524000" cy="685800"/>
          </a:xfrm>
          <a:prstGeom prst="roundRect">
            <a:avLst/>
          </a:prstGeom>
          <a:solidFill>
            <a:srgbClr val="03800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セルフ</a:t>
            </a:r>
            <a:r>
              <a:rPr kumimoji="0" lang="en-US" altLang="ja-JP" sz="1200" b="0" i="0" u="none" strike="noStrike" cap="none" normalizeH="0" baseline="0" dirty="0" smtClean="0">
                <a:ln>
                  <a:noFill/>
                </a:ln>
                <a:solidFill>
                  <a:schemeClr val="bg1"/>
                </a:solidFill>
                <a:effectLst/>
                <a:latin typeface="Arial" charset="0"/>
                <a:ea typeface="HG丸ｺﾞｼｯｸM-PRO" pitchFamily="50" charset="-128"/>
              </a:rPr>
              <a:t>･</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サービス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ポータル</a:t>
            </a:r>
          </a:p>
        </p:txBody>
      </p:sp>
      <p:grpSp>
        <p:nvGrpSpPr>
          <p:cNvPr id="11" name="図形グループ 10"/>
          <p:cNvGrpSpPr/>
          <p:nvPr/>
        </p:nvGrpSpPr>
        <p:grpSpPr>
          <a:xfrm>
            <a:off x="5116285" y="5501372"/>
            <a:ext cx="979715" cy="567186"/>
            <a:chOff x="2895600" y="4800600"/>
            <a:chExt cx="1499094" cy="762000"/>
          </a:xfrm>
        </p:grpSpPr>
        <p:pic>
          <p:nvPicPr>
            <p:cNvPr id="5338" name="図 5337" descr="hdd.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800600"/>
              <a:ext cx="889494" cy="762000"/>
            </a:xfrm>
            <a:prstGeom prst="rect">
              <a:avLst/>
            </a:prstGeom>
          </p:spPr>
        </p:pic>
        <p:pic>
          <p:nvPicPr>
            <p:cNvPr id="5339" name="図 5338" descr="hdd.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4800600"/>
              <a:ext cx="889494" cy="762000"/>
            </a:xfrm>
            <a:prstGeom prst="rect">
              <a:avLst/>
            </a:prstGeom>
          </p:spPr>
        </p:pic>
        <p:pic>
          <p:nvPicPr>
            <p:cNvPr id="5340" name="図 5339" descr="hdd.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5200" y="4800600"/>
              <a:ext cx="889494" cy="762000"/>
            </a:xfrm>
            <a:prstGeom prst="rect">
              <a:avLst/>
            </a:prstGeom>
          </p:spPr>
        </p:pic>
      </p:grpSp>
      <p:pic>
        <p:nvPicPr>
          <p:cNvPr id="19" name="図 18"/>
          <p:cNvPicPr>
            <a:picLocks noChangeAspect="1"/>
          </p:cNvPicPr>
          <p:nvPr/>
        </p:nvPicPr>
        <p:blipFill>
          <a:blip r:embed="rId4">
            <a:clrChange>
              <a:clrFrom>
                <a:srgbClr val="FFFFFF"/>
              </a:clrFrom>
              <a:clrTo>
                <a:srgbClr val="FFFFFF">
                  <a:alpha val="0"/>
                </a:srgbClr>
              </a:clrTo>
            </a:clrChange>
          </a:blip>
          <a:stretch>
            <a:fillRect/>
          </a:stretch>
        </p:blipFill>
        <p:spPr>
          <a:xfrm>
            <a:off x="6553200" y="5410200"/>
            <a:ext cx="890908" cy="783790"/>
          </a:xfrm>
          <a:prstGeom prst="rect">
            <a:avLst/>
          </a:prstGeom>
        </p:spPr>
      </p:pic>
      <p:pic>
        <p:nvPicPr>
          <p:cNvPr id="4" name="図 3"/>
          <p:cNvPicPr>
            <a:picLocks noChangeAspect="1"/>
          </p:cNvPicPr>
          <p:nvPr/>
        </p:nvPicPr>
        <p:blipFill>
          <a:blip r:embed="rId5">
            <a:clrChange>
              <a:clrFrom>
                <a:srgbClr val="FEFEFE"/>
              </a:clrFrom>
              <a:clrTo>
                <a:srgbClr val="FEFEFE">
                  <a:alpha val="0"/>
                </a:srgbClr>
              </a:clrTo>
            </a:clrChange>
          </a:blip>
          <a:stretch>
            <a:fillRect/>
          </a:stretch>
        </p:blipFill>
        <p:spPr>
          <a:xfrm>
            <a:off x="3733800" y="5443239"/>
            <a:ext cx="831514" cy="728961"/>
          </a:xfrm>
          <a:prstGeom prst="rect">
            <a:avLst/>
          </a:prstGeom>
        </p:spPr>
      </p:pic>
      <p:sp>
        <p:nvSpPr>
          <p:cNvPr id="28" name="角丸四角形 27"/>
          <p:cNvSpPr/>
          <p:nvPr/>
        </p:nvSpPr>
        <p:spPr bwMode="auto">
          <a:xfrm>
            <a:off x="3001964" y="3505200"/>
            <a:ext cx="5121272" cy="304800"/>
          </a:xfrm>
          <a:prstGeom prst="round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API</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54" name="角丸四角形 53"/>
          <p:cNvSpPr/>
          <p:nvPr/>
        </p:nvSpPr>
        <p:spPr bwMode="auto">
          <a:xfrm>
            <a:off x="3505200" y="4953000"/>
            <a:ext cx="1219200" cy="3048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55" name="角丸四角形 54"/>
          <p:cNvSpPr/>
          <p:nvPr/>
        </p:nvSpPr>
        <p:spPr bwMode="auto">
          <a:xfrm>
            <a:off x="4953000" y="4953000"/>
            <a:ext cx="1219200" cy="3048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56" name="角丸四角形 55"/>
          <p:cNvSpPr/>
          <p:nvPr/>
        </p:nvSpPr>
        <p:spPr bwMode="auto">
          <a:xfrm>
            <a:off x="6400800" y="4953000"/>
            <a:ext cx="1219200" cy="30480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仮想化ソフト</a:t>
            </a:r>
            <a:endParaRPr kumimoji="0" lang="en-US" altLang="ja-JP" sz="12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7" name="正方形/長方形 6"/>
          <p:cNvSpPr/>
          <p:nvPr/>
        </p:nvSpPr>
        <p:spPr>
          <a:xfrm>
            <a:off x="3009900" y="3810000"/>
            <a:ext cx="5105399" cy="369332"/>
          </a:xfrm>
          <a:prstGeom prst="rect">
            <a:avLst/>
          </a:prstGeom>
        </p:spPr>
        <p:txBody>
          <a:bodyPr wrap="square">
            <a:spAutoFit/>
          </a:bodyPr>
          <a:lstStyle/>
          <a:p>
            <a:pPr lvl="0" algn="ctr"/>
            <a:r>
              <a:rPr lang="ja-JP" altLang="en-US" sz="1800" dirty="0">
                <a:solidFill>
                  <a:srgbClr val="FFFFFF"/>
                </a:solidFill>
              </a:rPr>
              <a:t>オーケストレーター</a:t>
            </a:r>
          </a:p>
        </p:txBody>
      </p:sp>
      <p:sp>
        <p:nvSpPr>
          <p:cNvPr id="10" name="フローチャート: 書類 9"/>
          <p:cNvSpPr/>
          <p:nvPr/>
        </p:nvSpPr>
        <p:spPr bwMode="auto">
          <a:xfrm>
            <a:off x="2286000" y="19050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書類 58"/>
          <p:cNvSpPr/>
          <p:nvPr/>
        </p:nvSpPr>
        <p:spPr bwMode="auto">
          <a:xfrm>
            <a:off x="2438400" y="17526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フローチャート: 書類 59"/>
          <p:cNvSpPr/>
          <p:nvPr/>
        </p:nvSpPr>
        <p:spPr bwMode="auto">
          <a:xfrm>
            <a:off x="2514600" y="2057400"/>
            <a:ext cx="457200" cy="381000"/>
          </a:xfrm>
          <a:prstGeom prst="flowChartDocumen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4038" name="Picture 7" descr="j04339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077200" y="1752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角丸四角形 68"/>
          <p:cNvSpPr/>
          <p:nvPr/>
        </p:nvSpPr>
        <p:spPr bwMode="auto">
          <a:xfrm>
            <a:off x="4808536" y="2209800"/>
            <a:ext cx="1516064" cy="304800"/>
          </a:xfrm>
          <a:prstGeom prst="roundRect">
            <a:avLst>
              <a:gd name="adj" fmla="val 38889"/>
            </a:avLst>
          </a:prstGeom>
          <a:ln>
            <a:solidFill>
              <a:srgbClr val="FFFFFF"/>
            </a:solid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仮想リソース</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0" name="角丸四角形 69"/>
          <p:cNvSpPr/>
          <p:nvPr/>
        </p:nvSpPr>
        <p:spPr bwMode="auto">
          <a:xfrm>
            <a:off x="4804568" y="1828800"/>
            <a:ext cx="1516064" cy="304800"/>
          </a:xfrm>
          <a:prstGeom prst="roundRect">
            <a:avLst>
              <a:gd name="adj" fmla="val 38889"/>
            </a:avLst>
          </a:prstGeom>
          <a:solidFill>
            <a:schemeClr val="accent5">
              <a:lumMod val="25000"/>
            </a:schemeClr>
          </a:solidFill>
          <a:ln>
            <a:solidFill>
              <a:srgbClr val="FFFFFF"/>
            </a:solid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ミドルウェア</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1" name="角丸四角形 70"/>
          <p:cNvSpPr/>
          <p:nvPr/>
        </p:nvSpPr>
        <p:spPr bwMode="auto">
          <a:xfrm>
            <a:off x="4804568" y="1447800"/>
            <a:ext cx="1516064" cy="304800"/>
          </a:xfrm>
          <a:prstGeom prst="roundRect">
            <a:avLst>
              <a:gd name="adj" fmla="val 38889"/>
            </a:avLst>
          </a:prstGeom>
          <a:solidFill>
            <a:schemeClr val="accent5">
              <a:lumMod val="50000"/>
            </a:schemeClr>
          </a:solidFill>
          <a:ln>
            <a:solidFill>
              <a:srgbClr val="FFFFFF"/>
            </a:solidFill>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アプリケーション</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7" name="直線矢印コネクタ 16"/>
          <p:cNvCxnSpPr/>
          <p:nvPr/>
        </p:nvCxnSpPr>
        <p:spPr bwMode="auto">
          <a:xfrm>
            <a:off x="35052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矢印コネクタ 75"/>
          <p:cNvCxnSpPr/>
          <p:nvPr/>
        </p:nvCxnSpPr>
        <p:spPr bwMode="auto">
          <a:xfrm>
            <a:off x="7772400" y="2362200"/>
            <a:ext cx="0" cy="1143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矢印コネクタ 76"/>
          <p:cNvCxnSpPr>
            <a:endCxn id="54" idx="0"/>
          </p:cNvCxnSpPr>
          <p:nvPr/>
        </p:nvCxnSpPr>
        <p:spPr bwMode="auto">
          <a:xfrm>
            <a:off x="41148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線矢印コネクタ 78"/>
          <p:cNvCxnSpPr/>
          <p:nvPr/>
        </p:nvCxnSpPr>
        <p:spPr bwMode="auto">
          <a:xfrm>
            <a:off x="55626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矢印コネクタ 79"/>
          <p:cNvCxnSpPr/>
          <p:nvPr/>
        </p:nvCxnSpPr>
        <p:spPr bwMode="auto">
          <a:xfrm>
            <a:off x="7010400" y="4191000"/>
            <a:ext cx="0" cy="7620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角丸四角形 63"/>
          <p:cNvSpPr/>
          <p:nvPr/>
        </p:nvSpPr>
        <p:spPr bwMode="auto">
          <a:xfrm>
            <a:off x="3733800" y="44196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5" name="角丸四角形 64"/>
          <p:cNvSpPr/>
          <p:nvPr/>
        </p:nvSpPr>
        <p:spPr bwMode="auto">
          <a:xfrm>
            <a:off x="5181600" y="44196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6" name="角丸四角形 65"/>
          <p:cNvSpPr/>
          <p:nvPr/>
        </p:nvSpPr>
        <p:spPr bwMode="auto">
          <a:xfrm>
            <a:off x="6629400" y="44196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7" name="角丸四角形 66"/>
          <p:cNvSpPr/>
          <p:nvPr/>
        </p:nvSpPr>
        <p:spPr bwMode="auto">
          <a:xfrm>
            <a:off x="3124200" y="26670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8" name="角丸四角形 67"/>
          <p:cNvSpPr/>
          <p:nvPr/>
        </p:nvSpPr>
        <p:spPr bwMode="auto">
          <a:xfrm>
            <a:off x="7391400" y="2667000"/>
            <a:ext cx="762000" cy="228600"/>
          </a:xfrm>
          <a:prstGeom prst="roundRect">
            <a:avLst>
              <a:gd name="adj" fmla="val 5000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操作</a:t>
            </a:r>
            <a:endParaRPr kumimoji="0" lang="en-US" altLang="ja-JP"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1" name="テキスト ボックス 30"/>
          <p:cNvSpPr txBox="1"/>
          <p:nvPr/>
        </p:nvSpPr>
        <p:spPr>
          <a:xfrm>
            <a:off x="4724400" y="3048000"/>
            <a:ext cx="1620957" cy="307777"/>
          </a:xfrm>
          <a:prstGeom prst="rect">
            <a:avLst/>
          </a:prstGeom>
          <a:noFill/>
        </p:spPr>
        <p:txBody>
          <a:bodyPr wrap="none" rtlCol="0">
            <a:spAutoFit/>
          </a:bodyPr>
          <a:lstStyle/>
          <a:p>
            <a:pPr algn="ctr"/>
            <a:r>
              <a:rPr kumimoji="1" lang="ja-JP" altLang="en-US" sz="1400" dirty="0" smtClean="0">
                <a:solidFill>
                  <a:srgbClr val="FFFFFF"/>
                </a:solidFill>
              </a:rPr>
              <a:t>プロビジョニング</a:t>
            </a:r>
            <a:endParaRPr kumimoji="1" lang="ja-JP" altLang="en-US" sz="1400" dirty="0">
              <a:solidFill>
                <a:srgbClr val="FFFFFF"/>
              </a:solidFill>
            </a:endParaRPr>
          </a:p>
        </p:txBody>
      </p:sp>
      <p:sp>
        <p:nvSpPr>
          <p:cNvPr id="32" name="テキスト ボックス 31"/>
          <p:cNvSpPr txBox="1"/>
          <p:nvPr/>
        </p:nvSpPr>
        <p:spPr>
          <a:xfrm>
            <a:off x="2240615" y="1371600"/>
            <a:ext cx="1044877" cy="276999"/>
          </a:xfrm>
          <a:prstGeom prst="rect">
            <a:avLst/>
          </a:prstGeom>
          <a:noFill/>
        </p:spPr>
        <p:txBody>
          <a:bodyPr wrap="none" rtlCol="0">
            <a:spAutoFit/>
          </a:bodyPr>
          <a:lstStyle/>
          <a:p>
            <a:pPr algn="ctr"/>
            <a:r>
              <a:rPr kumimoji="1" lang="ja-JP" altLang="en-US" sz="1200" dirty="0" smtClean="0">
                <a:solidFill>
                  <a:srgbClr val="0000FF"/>
                </a:solidFill>
              </a:rPr>
              <a:t>運用パターン</a:t>
            </a:r>
            <a:endParaRPr kumimoji="1" lang="ja-JP" altLang="en-US" sz="1200" dirty="0">
              <a:solidFill>
                <a:srgbClr val="0000FF"/>
              </a:solidFill>
            </a:endParaRPr>
          </a:p>
        </p:txBody>
      </p:sp>
      <p:sp>
        <p:nvSpPr>
          <p:cNvPr id="84" name="テキスト ボックス 83"/>
          <p:cNvSpPr txBox="1"/>
          <p:nvPr/>
        </p:nvSpPr>
        <p:spPr>
          <a:xfrm>
            <a:off x="7936880" y="1371600"/>
            <a:ext cx="954107" cy="276999"/>
          </a:xfrm>
          <a:prstGeom prst="rect">
            <a:avLst/>
          </a:prstGeom>
          <a:noFill/>
        </p:spPr>
        <p:txBody>
          <a:bodyPr wrap="none" rtlCol="0">
            <a:spAutoFit/>
          </a:bodyPr>
          <a:lstStyle/>
          <a:p>
            <a:pPr algn="ctr"/>
            <a:r>
              <a:rPr kumimoji="1" lang="ja-JP" altLang="en-US" sz="1200" dirty="0" smtClean="0">
                <a:solidFill>
                  <a:srgbClr val="0000FF"/>
                </a:solidFill>
              </a:rPr>
              <a:t>運用管理者</a:t>
            </a:r>
            <a:endParaRPr kumimoji="1" lang="ja-JP" altLang="en-US" sz="1200" dirty="0">
              <a:solidFill>
                <a:srgbClr val="0000FF"/>
              </a:solidFill>
            </a:endParaRPr>
          </a:p>
        </p:txBody>
      </p:sp>
      <p:sp>
        <p:nvSpPr>
          <p:cNvPr id="88" name="角丸四角形 87"/>
          <p:cNvSpPr/>
          <p:nvPr/>
        </p:nvSpPr>
        <p:spPr bwMode="auto">
          <a:xfrm>
            <a:off x="228600" y="990600"/>
            <a:ext cx="381000" cy="1981200"/>
          </a:xfrm>
          <a:prstGeom prst="roundRect">
            <a:avLst>
              <a:gd name="adj" fmla="val 20865"/>
            </a:avLst>
          </a:prstGeom>
          <a:solidFill>
            <a:srgbClr val="CCFFCC"/>
          </a:solidFill>
          <a:ln>
            <a:solidFill>
              <a:schemeClr val="bg1"/>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Arial" charset="0"/>
                <a:ea typeface="HG丸ｺﾞｼｯｸM-PRO" pitchFamily="50" charset="-128"/>
              </a:rPr>
              <a:t>自律化</a:t>
            </a:r>
          </a:p>
        </p:txBody>
      </p:sp>
      <p:sp>
        <p:nvSpPr>
          <p:cNvPr id="89" name="角丸四角形 88"/>
          <p:cNvSpPr/>
          <p:nvPr/>
        </p:nvSpPr>
        <p:spPr bwMode="auto">
          <a:xfrm>
            <a:off x="228600" y="3048000"/>
            <a:ext cx="381000" cy="1676400"/>
          </a:xfrm>
          <a:prstGeom prst="roundRect">
            <a:avLst>
              <a:gd name="adj" fmla="val 20865"/>
            </a:avLst>
          </a:prstGeom>
          <a:solidFill>
            <a:srgbClr val="CCFF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Arial" charset="0"/>
                <a:ea typeface="HG丸ｺﾞｼｯｸM-PRO" pitchFamily="50" charset="-128"/>
              </a:rPr>
              <a:t>自動化</a:t>
            </a:r>
            <a:endParaRPr lang="ja-JP" altLang="en-US" sz="2000" dirty="0">
              <a:solidFill>
                <a:srgbClr val="0000FF"/>
              </a:solidFill>
              <a:latin typeface="Arial" charset="0"/>
              <a:ea typeface="HG丸ｺﾞｼｯｸM-PRO" pitchFamily="50" charset="-128"/>
            </a:endParaRPr>
          </a:p>
        </p:txBody>
      </p:sp>
      <p:sp>
        <p:nvSpPr>
          <p:cNvPr id="90" name="角丸四角形 89"/>
          <p:cNvSpPr/>
          <p:nvPr/>
        </p:nvSpPr>
        <p:spPr bwMode="auto">
          <a:xfrm>
            <a:off x="228600" y="4800600"/>
            <a:ext cx="381000" cy="1600200"/>
          </a:xfrm>
          <a:prstGeom prst="roundRect">
            <a:avLst>
              <a:gd name="adj" fmla="val 20865"/>
            </a:avLst>
          </a:prstGeom>
          <a:solidFill>
            <a:srgbClr val="00CC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Arial" charset="0"/>
                <a:ea typeface="HG丸ｺﾞｼｯｸM-PRO" pitchFamily="50" charset="-128"/>
              </a:rPr>
              <a:t>仮想化</a:t>
            </a:r>
            <a:endParaRPr lang="ja-JP" altLang="en-US" sz="2000" dirty="0">
              <a:solidFill>
                <a:schemeClr val="bg1"/>
              </a:solidFill>
              <a:latin typeface="Arial" charset="0"/>
              <a:ea typeface="HG丸ｺﾞｼｯｸM-PRO" pitchFamily="50" charset="-128"/>
            </a:endParaRPr>
          </a:p>
        </p:txBody>
      </p:sp>
      <p:sp>
        <p:nvSpPr>
          <p:cNvPr id="91" name="角丸四角形 90"/>
          <p:cNvSpPr/>
          <p:nvPr/>
        </p:nvSpPr>
        <p:spPr bwMode="auto">
          <a:xfrm>
            <a:off x="685800" y="990600"/>
            <a:ext cx="1447800" cy="5410200"/>
          </a:xfrm>
          <a:prstGeom prst="roundRect">
            <a:avLst>
              <a:gd name="adj" fmla="val 3087"/>
            </a:avLst>
          </a:prstGeom>
          <a:solidFill>
            <a:srgbClr val="0099CC"/>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127C5E"/>
              </a:solidFill>
              <a:effectLst/>
              <a:latin typeface="Arial" charset="0"/>
              <a:ea typeface="HG丸ｺﾞｼｯｸM-PRO" pitchFamily="50" charset="-128"/>
            </a:endParaRPr>
          </a:p>
        </p:txBody>
      </p:sp>
      <p:sp>
        <p:nvSpPr>
          <p:cNvPr id="57" name="角丸四角形 56"/>
          <p:cNvSpPr/>
          <p:nvPr/>
        </p:nvSpPr>
        <p:spPr bwMode="auto">
          <a:xfrm>
            <a:off x="838200" y="1828800"/>
            <a:ext cx="1143000" cy="4495800"/>
          </a:xfrm>
          <a:prstGeom prst="roundRect">
            <a:avLst>
              <a:gd name="adj" fmla="val 3087"/>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92" name="角丸四角形 91"/>
          <p:cNvSpPr/>
          <p:nvPr/>
        </p:nvSpPr>
        <p:spPr bwMode="auto">
          <a:xfrm>
            <a:off x="990600" y="3048000"/>
            <a:ext cx="838200" cy="3276600"/>
          </a:xfrm>
          <a:prstGeom prst="roundRect">
            <a:avLst>
              <a:gd name="adj" fmla="val 3087"/>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 name="テキスト ボックス 1"/>
          <p:cNvSpPr txBox="1"/>
          <p:nvPr/>
        </p:nvSpPr>
        <p:spPr>
          <a:xfrm>
            <a:off x="990600" y="243840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58" name="テキスト ボックス 57"/>
          <p:cNvSpPr txBox="1"/>
          <p:nvPr/>
        </p:nvSpPr>
        <p:spPr>
          <a:xfrm>
            <a:off x="990600" y="1219200"/>
            <a:ext cx="812091" cy="400110"/>
          </a:xfrm>
          <a:prstGeom prst="rect">
            <a:avLst/>
          </a:prstGeom>
          <a:noFill/>
        </p:spPr>
        <p:txBody>
          <a:bodyPr wrap="none" rtlCol="0">
            <a:spAutoFit/>
          </a:bodyPr>
          <a:lstStyle/>
          <a:p>
            <a:pPr algn="ctr"/>
            <a:r>
              <a:rPr kumimoji="1" lang="en-US" altLang="ja-JP" sz="2000" dirty="0" err="1">
                <a:solidFill>
                  <a:srgbClr val="FFFFFF"/>
                </a:solidFill>
              </a:rPr>
              <a:t>S</a:t>
            </a:r>
            <a:r>
              <a:rPr kumimoji="1" lang="en-US" altLang="ja-JP" sz="2000" dirty="0" err="1" smtClean="0">
                <a:solidFill>
                  <a:srgbClr val="FFFFFF"/>
                </a:solidFill>
              </a:rPr>
              <a:t>aaS</a:t>
            </a:r>
            <a:endParaRPr kumimoji="1" lang="ja-JP" altLang="en-US" sz="2000" dirty="0">
              <a:solidFill>
                <a:srgbClr val="FFFFFF"/>
              </a:solidFill>
            </a:endParaRPr>
          </a:p>
        </p:txBody>
      </p:sp>
      <p:sp>
        <p:nvSpPr>
          <p:cNvPr id="61" name="角丸四角形 60"/>
          <p:cNvSpPr/>
          <p:nvPr/>
        </p:nvSpPr>
        <p:spPr bwMode="auto">
          <a:xfrm>
            <a:off x="2743200" y="5334000"/>
            <a:ext cx="5638800" cy="990600"/>
          </a:xfrm>
          <a:prstGeom prst="roundRect">
            <a:avLst/>
          </a:prstGeom>
          <a:noFill/>
          <a:ln w="19050" cap="flat" cmpd="sng" algn="ctr">
            <a:solidFill>
              <a:schemeClr val="bg1"/>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テキスト ボックス 71"/>
          <p:cNvSpPr txBox="1"/>
          <p:nvPr/>
        </p:nvSpPr>
        <p:spPr>
          <a:xfrm>
            <a:off x="2909168" y="5562600"/>
            <a:ext cx="710451" cy="461665"/>
          </a:xfrm>
          <a:prstGeom prst="rect">
            <a:avLst/>
          </a:prstGeom>
          <a:noFill/>
        </p:spPr>
        <p:txBody>
          <a:bodyPr wrap="none" rtlCol="0">
            <a:spAutoFit/>
          </a:bodyPr>
          <a:lstStyle/>
          <a:p>
            <a:pPr algn="r"/>
            <a:r>
              <a:rPr kumimoji="1" lang="ja-JP" altLang="en-US" sz="1200" dirty="0" smtClean="0">
                <a:solidFill>
                  <a:srgbClr val="FFFFFF"/>
                </a:solidFill>
              </a:rPr>
              <a:t>リソース</a:t>
            </a:r>
            <a:endParaRPr kumimoji="1" lang="en-US" altLang="ja-JP" sz="1200" dirty="0" smtClean="0">
              <a:solidFill>
                <a:srgbClr val="FFFFFF"/>
              </a:solidFill>
            </a:endParaRPr>
          </a:p>
          <a:p>
            <a:pPr algn="r"/>
            <a:r>
              <a:rPr kumimoji="1" lang="ja-JP" altLang="en-US" sz="1200" dirty="0" smtClean="0">
                <a:solidFill>
                  <a:srgbClr val="FFFFFF"/>
                </a:solidFill>
              </a:rPr>
              <a:t>プール</a:t>
            </a:r>
            <a:endParaRPr kumimoji="1" lang="ja-JP" altLang="en-US" sz="1200" dirty="0">
              <a:solidFill>
                <a:srgbClr val="FFFFFF"/>
              </a:solidFill>
            </a:endParaRPr>
          </a:p>
        </p:txBody>
      </p:sp>
      <p:grpSp>
        <p:nvGrpSpPr>
          <p:cNvPr id="6" name="図形グループ 5"/>
          <p:cNvGrpSpPr/>
          <p:nvPr/>
        </p:nvGrpSpPr>
        <p:grpSpPr>
          <a:xfrm>
            <a:off x="914400" y="2971800"/>
            <a:ext cx="8077200" cy="3505200"/>
            <a:chOff x="914400" y="2971800"/>
            <a:chExt cx="8077200" cy="3505200"/>
          </a:xfrm>
        </p:grpSpPr>
        <p:sp>
          <p:nvSpPr>
            <p:cNvPr id="74" name="角丸四角形 73"/>
            <p:cNvSpPr/>
            <p:nvPr/>
          </p:nvSpPr>
          <p:spPr bwMode="auto">
            <a:xfrm>
              <a:off x="914400" y="2971800"/>
              <a:ext cx="8077200" cy="3505200"/>
            </a:xfrm>
            <a:prstGeom prst="roundRect">
              <a:avLst>
                <a:gd name="adj" fmla="val 2174"/>
              </a:avLst>
            </a:prstGeom>
            <a:noFill/>
            <a:ln w="19050" cap="flat" cmpd="sng" algn="ctr">
              <a:solidFill>
                <a:srgbClr val="FF66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テキスト ボックス 2"/>
            <p:cNvSpPr txBox="1"/>
            <p:nvPr/>
          </p:nvSpPr>
          <p:spPr>
            <a:xfrm>
              <a:off x="7915933" y="2977471"/>
              <a:ext cx="1029661" cy="307777"/>
            </a:xfrm>
            <a:prstGeom prst="rect">
              <a:avLst/>
            </a:prstGeom>
            <a:noFill/>
          </p:spPr>
          <p:txBody>
            <a:bodyPr wrap="none" rtlCol="0">
              <a:spAutoFit/>
            </a:bodyPr>
            <a:lstStyle/>
            <a:p>
              <a:r>
                <a:rPr kumimoji="1" lang="ja-JP" altLang="en-US" sz="1400" dirty="0" smtClean="0">
                  <a:solidFill>
                    <a:srgbClr val="FF6600"/>
                  </a:solidFill>
                  <a:effectLst/>
                  <a:latin typeface="Arial"/>
                  <a:cs typeface="Arial"/>
                </a:rPr>
                <a:t>クラウド</a:t>
              </a:r>
              <a:r>
                <a:rPr kumimoji="1" lang="en-US" altLang="ja-JP" sz="1400" dirty="0" smtClean="0">
                  <a:solidFill>
                    <a:srgbClr val="FF6600"/>
                  </a:solidFill>
                  <a:effectLst/>
                  <a:latin typeface="Arial"/>
                  <a:cs typeface="Arial"/>
                </a:rPr>
                <a:t>OS</a:t>
              </a:r>
              <a:endParaRPr kumimoji="1" lang="ja-JP" altLang="en-US" sz="1400" dirty="0">
                <a:solidFill>
                  <a:srgbClr val="FF6600"/>
                </a:solidFill>
                <a:effectLst/>
                <a:latin typeface="Arial"/>
                <a:cs typeface="Arial"/>
              </a:endParaRPr>
            </a:p>
          </p:txBody>
        </p:sp>
      </p:grpSp>
    </p:spTree>
    <p:extLst>
      <p:ext uri="{BB962C8B-B14F-4D97-AF65-F5344CB8AC3E}">
        <p14:creationId xmlns:p14="http://schemas.microsoft.com/office/powerpoint/2010/main" val="42552557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457200" y="1156950"/>
            <a:ext cx="4038600" cy="5181600"/>
          </a:xfrm>
          <a:prstGeom prst="roundRect">
            <a:avLst>
              <a:gd name="adj" fmla="val 6290"/>
            </a:avLst>
          </a:prstGeom>
          <a:solidFill>
            <a:schemeClr val="bg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4" name="角丸四角形 53"/>
          <p:cNvSpPr/>
          <p:nvPr/>
        </p:nvSpPr>
        <p:spPr bwMode="auto">
          <a:xfrm>
            <a:off x="4648200" y="1156950"/>
            <a:ext cx="4038600" cy="5181600"/>
          </a:xfrm>
          <a:prstGeom prst="roundRect">
            <a:avLst>
              <a:gd name="adj" fmla="val 6290"/>
            </a:avLst>
          </a:prstGeom>
          <a:solidFill>
            <a:schemeClr val="bg1"/>
          </a:solidFill>
          <a:ln w="38100" cap="flat" cmpd="sng" algn="ctr">
            <a:solidFill>
              <a:srgbClr val="127C5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67" name="角丸四角形 66"/>
          <p:cNvSpPr/>
          <p:nvPr/>
        </p:nvSpPr>
        <p:spPr bwMode="auto">
          <a:xfrm>
            <a:off x="533400" y="1385550"/>
            <a:ext cx="3886200" cy="457200"/>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角丸四角形 67"/>
          <p:cNvSpPr/>
          <p:nvPr/>
        </p:nvSpPr>
        <p:spPr bwMode="auto">
          <a:xfrm>
            <a:off x="4724400" y="1385550"/>
            <a:ext cx="3886200" cy="457200"/>
          </a:xfrm>
          <a:prstGeom prst="roundRect">
            <a:avLst>
              <a:gd name="adj" fmla="val 0"/>
            </a:avLst>
          </a:prstGeom>
          <a:solidFill>
            <a:srgbClr val="127C5E"/>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60834" name="Rectangle 2"/>
          <p:cNvSpPr>
            <a:spLocks noGrp="1" noChangeArrowheads="1"/>
          </p:cNvSpPr>
          <p:nvPr>
            <p:ph type="title"/>
          </p:nvPr>
        </p:nvSpPr>
        <p:spPr>
          <a:xfrm>
            <a:off x="152400" y="152400"/>
            <a:ext cx="8229600" cy="533400"/>
          </a:xfrm>
        </p:spPr>
        <p:txBody>
          <a:bodyPr/>
          <a:lstStyle/>
          <a:p>
            <a:r>
              <a:rPr lang="en-US" altLang="ja-JP" sz="2800" dirty="0" err="1" smtClean="0">
                <a:ea typeface="ＭＳ Ｐゴシック" pitchFamily="50" charset="-128"/>
              </a:rPr>
              <a:t>IaaS</a:t>
            </a:r>
            <a:r>
              <a:rPr lang="ja-JP" altLang="en-US" sz="2800" dirty="0" smtClean="0">
                <a:ea typeface="ＭＳ Ｐゴシック" pitchFamily="50" charset="-128"/>
              </a:rPr>
              <a:t>基盤</a:t>
            </a:r>
            <a:r>
              <a:rPr lang="ja-JP" altLang="en-US" dirty="0" smtClean="0">
                <a:ea typeface="ＭＳ Ｐゴシック" pitchFamily="50" charset="-128"/>
              </a:rPr>
              <a:t>（</a:t>
            </a:r>
            <a:r>
              <a:rPr lang="ja-JP" altLang="en-US" sz="2800" dirty="0" smtClean="0">
                <a:ea typeface="ＭＳ Ｐゴシック" pitchFamily="50" charset="-128"/>
              </a:rPr>
              <a:t>クラウド</a:t>
            </a:r>
            <a:r>
              <a:rPr lang="en-US" altLang="ja-JP" sz="2800" dirty="0" smtClean="0">
                <a:ea typeface="ＭＳ Ｐゴシック" pitchFamily="50" charset="-128"/>
              </a:rPr>
              <a:t>OS</a:t>
            </a:r>
            <a:r>
              <a:rPr lang="ja-JP" altLang="en-US" sz="2800" dirty="0" smtClean="0">
                <a:ea typeface="ＭＳ Ｐゴシック" pitchFamily="50" charset="-128"/>
              </a:rPr>
              <a:t>）</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7" name="図 6"/>
          <p:cNvPicPr>
            <a:picLocks noChangeAspect="1"/>
          </p:cNvPicPr>
          <p:nvPr/>
        </p:nvPicPr>
        <p:blipFill>
          <a:blip r:embed="rId3"/>
          <a:stretch>
            <a:fillRect/>
          </a:stretch>
        </p:blipFill>
        <p:spPr>
          <a:xfrm>
            <a:off x="914400" y="3193171"/>
            <a:ext cx="3224631" cy="1164179"/>
          </a:xfrm>
          <a:prstGeom prst="rect">
            <a:avLst/>
          </a:prstGeom>
        </p:spPr>
      </p:pic>
      <p:pic>
        <p:nvPicPr>
          <p:cNvPr id="10" name="図 9"/>
          <p:cNvPicPr>
            <a:picLocks noChangeAspect="1"/>
          </p:cNvPicPr>
          <p:nvPr/>
        </p:nvPicPr>
        <p:blipFill>
          <a:blip r:embed="rId4"/>
          <a:stretch>
            <a:fillRect/>
          </a:stretch>
        </p:blipFill>
        <p:spPr>
          <a:xfrm>
            <a:off x="838200" y="4128750"/>
            <a:ext cx="3276600" cy="2076262"/>
          </a:xfrm>
          <a:prstGeom prst="rect">
            <a:avLst/>
          </a:prstGeom>
        </p:spPr>
      </p:pic>
      <p:pic>
        <p:nvPicPr>
          <p:cNvPr id="14" name="図 13"/>
          <p:cNvPicPr>
            <a:picLocks noChangeAspect="1"/>
          </p:cNvPicPr>
          <p:nvPr/>
        </p:nvPicPr>
        <p:blipFill>
          <a:blip r:embed="rId5"/>
          <a:stretch>
            <a:fillRect/>
          </a:stretch>
        </p:blipFill>
        <p:spPr>
          <a:xfrm>
            <a:off x="5046133" y="2642850"/>
            <a:ext cx="3183467" cy="1790700"/>
          </a:xfrm>
          <a:prstGeom prst="rect">
            <a:avLst/>
          </a:prstGeom>
        </p:spPr>
      </p:pic>
      <p:grpSp>
        <p:nvGrpSpPr>
          <p:cNvPr id="3" name="図形グループ 2"/>
          <p:cNvGrpSpPr/>
          <p:nvPr/>
        </p:nvGrpSpPr>
        <p:grpSpPr>
          <a:xfrm>
            <a:off x="4958896" y="4496070"/>
            <a:ext cx="3499304" cy="1385280"/>
            <a:chOff x="4958896" y="4558320"/>
            <a:chExt cx="3499304" cy="1385280"/>
          </a:xfrm>
        </p:grpSpPr>
        <p:pic>
          <p:nvPicPr>
            <p:cNvPr id="15" name="図 14"/>
            <p:cNvPicPr>
              <a:picLocks noChangeAspect="1"/>
            </p:cNvPicPr>
            <p:nvPr/>
          </p:nvPicPr>
          <p:blipFill>
            <a:blip r:embed="rId6"/>
            <a:stretch>
              <a:fillRect/>
            </a:stretch>
          </p:blipFill>
          <p:spPr>
            <a:xfrm>
              <a:off x="5416096" y="4558320"/>
              <a:ext cx="2514600" cy="470880"/>
            </a:xfrm>
            <a:prstGeom prst="rect">
              <a:avLst/>
            </a:prstGeom>
          </p:spPr>
        </p:pic>
        <p:pic>
          <p:nvPicPr>
            <p:cNvPr id="16" name="図 15"/>
            <p:cNvPicPr>
              <a:picLocks noChangeAspect="1"/>
            </p:cNvPicPr>
            <p:nvPr/>
          </p:nvPicPr>
          <p:blipFill>
            <a:blip r:embed="rId7">
              <a:clrChange>
                <a:clrFrom>
                  <a:srgbClr val="FFFFFF"/>
                </a:clrFrom>
                <a:clrTo>
                  <a:srgbClr val="FFFFFF">
                    <a:alpha val="0"/>
                  </a:srgbClr>
                </a:clrTo>
              </a:clrChange>
            </a:blip>
            <a:stretch>
              <a:fillRect/>
            </a:stretch>
          </p:blipFill>
          <p:spPr>
            <a:xfrm>
              <a:off x="4958896" y="4572000"/>
              <a:ext cx="3499304" cy="1351455"/>
            </a:xfrm>
            <a:prstGeom prst="rect">
              <a:avLst/>
            </a:prstGeom>
          </p:spPr>
        </p:pic>
        <p:pic>
          <p:nvPicPr>
            <p:cNvPr id="17" name="図 16"/>
            <p:cNvPicPr>
              <a:picLocks noChangeAspect="1"/>
            </p:cNvPicPr>
            <p:nvPr/>
          </p:nvPicPr>
          <p:blipFill>
            <a:blip r:embed="rId8"/>
            <a:stretch>
              <a:fillRect/>
            </a:stretch>
          </p:blipFill>
          <p:spPr>
            <a:xfrm>
              <a:off x="5492296" y="5486400"/>
              <a:ext cx="2592416" cy="457200"/>
            </a:xfrm>
            <a:prstGeom prst="rect">
              <a:avLst/>
            </a:prstGeom>
          </p:spPr>
        </p:pic>
      </p:grpSp>
      <p:sp>
        <p:nvSpPr>
          <p:cNvPr id="26" name="テキスト ボックス 25"/>
          <p:cNvSpPr txBox="1"/>
          <p:nvPr/>
        </p:nvSpPr>
        <p:spPr>
          <a:xfrm>
            <a:off x="6938598" y="3726571"/>
            <a:ext cx="1155535" cy="461665"/>
          </a:xfrm>
          <a:prstGeom prst="rect">
            <a:avLst/>
          </a:prstGeom>
          <a:noFill/>
        </p:spPr>
        <p:txBody>
          <a:bodyPr wrap="none" rtlCol="0">
            <a:spAutoFit/>
          </a:bodyPr>
          <a:lstStyle/>
          <a:p>
            <a:r>
              <a:rPr kumimoji="1" lang="en-US" altLang="ja-JP" sz="2400" dirty="0" err="1" smtClean="0">
                <a:solidFill>
                  <a:schemeClr val="accent1">
                    <a:lumMod val="75000"/>
                  </a:schemeClr>
                </a:solidFill>
              </a:rPr>
              <a:t>vCloud</a:t>
            </a:r>
            <a:endParaRPr kumimoji="1" lang="ja-JP" altLang="en-US" sz="2400" dirty="0">
              <a:solidFill>
                <a:schemeClr val="accent1">
                  <a:lumMod val="75000"/>
                </a:schemeClr>
              </a:solidFill>
            </a:endParaRPr>
          </a:p>
        </p:txBody>
      </p:sp>
      <p:sp>
        <p:nvSpPr>
          <p:cNvPr id="30" name="テキスト ボックス 29"/>
          <p:cNvSpPr txBox="1"/>
          <p:nvPr/>
        </p:nvSpPr>
        <p:spPr>
          <a:xfrm>
            <a:off x="839092" y="1381085"/>
            <a:ext cx="3298349" cy="461665"/>
          </a:xfrm>
          <a:prstGeom prst="rect">
            <a:avLst/>
          </a:prstGeom>
          <a:noFill/>
        </p:spPr>
        <p:txBody>
          <a:bodyPr wrap="none" rtlCol="0">
            <a:spAutoFit/>
          </a:bodyPr>
          <a:lstStyle/>
          <a:p>
            <a:pPr algn="ctr"/>
            <a:r>
              <a:rPr kumimoji="1" lang="en-US" altLang="ja-JP" sz="2400" dirty="0" smtClean="0">
                <a:solidFill>
                  <a:schemeClr val="bg1"/>
                </a:solidFill>
              </a:rPr>
              <a:t>Open Source Software</a:t>
            </a:r>
            <a:endParaRPr kumimoji="1" lang="ja-JP" altLang="en-US" sz="2400" dirty="0">
              <a:solidFill>
                <a:schemeClr val="bg1"/>
              </a:solidFill>
            </a:endParaRPr>
          </a:p>
        </p:txBody>
      </p:sp>
      <p:sp>
        <p:nvSpPr>
          <p:cNvPr id="65" name="テキスト ボックス 64"/>
          <p:cNvSpPr txBox="1"/>
          <p:nvPr/>
        </p:nvSpPr>
        <p:spPr>
          <a:xfrm>
            <a:off x="5758126" y="1381085"/>
            <a:ext cx="1689886" cy="461665"/>
          </a:xfrm>
          <a:prstGeom prst="rect">
            <a:avLst/>
          </a:prstGeom>
          <a:noFill/>
        </p:spPr>
        <p:txBody>
          <a:bodyPr wrap="none" rtlCol="0">
            <a:spAutoFit/>
          </a:bodyPr>
          <a:lstStyle/>
          <a:p>
            <a:pPr algn="ctr"/>
            <a:r>
              <a:rPr kumimoji="1" lang="en-US" altLang="ja-JP" sz="2400" dirty="0" smtClean="0">
                <a:solidFill>
                  <a:schemeClr val="bg1"/>
                </a:solidFill>
              </a:rPr>
              <a:t>Proprietary</a:t>
            </a:r>
            <a:endParaRPr kumimoji="1" lang="ja-JP" altLang="en-US" sz="2400" dirty="0">
              <a:solidFill>
                <a:schemeClr val="bg1"/>
              </a:solidFill>
            </a:endParaRPr>
          </a:p>
        </p:txBody>
      </p:sp>
      <p:sp>
        <p:nvSpPr>
          <p:cNvPr id="31" name="テキスト ボックス 30"/>
          <p:cNvSpPr txBox="1"/>
          <p:nvPr/>
        </p:nvSpPr>
        <p:spPr>
          <a:xfrm>
            <a:off x="5486400" y="2376150"/>
            <a:ext cx="2265188" cy="400110"/>
          </a:xfrm>
          <a:prstGeom prst="rect">
            <a:avLst/>
          </a:prstGeom>
          <a:noFill/>
        </p:spPr>
        <p:txBody>
          <a:bodyPr wrap="none" rtlCol="0">
            <a:spAutoFit/>
          </a:bodyPr>
          <a:lstStyle/>
          <a:p>
            <a:pPr algn="ctr"/>
            <a:r>
              <a:rPr kumimoji="1" lang="ja-JP" altLang="en-US" sz="2000" dirty="0" smtClean="0">
                <a:solidFill>
                  <a:srgbClr val="127C5E"/>
                </a:solidFill>
              </a:rPr>
              <a:t>独自</a:t>
            </a:r>
            <a:r>
              <a:rPr kumimoji="1" lang="en-US" altLang="ja-JP" sz="2000" dirty="0" smtClean="0">
                <a:solidFill>
                  <a:srgbClr val="127C5E"/>
                </a:solidFill>
              </a:rPr>
              <a:t>API</a:t>
            </a:r>
            <a:r>
              <a:rPr kumimoji="1" lang="ja-JP" altLang="en-US" sz="2000" dirty="0" smtClean="0">
                <a:solidFill>
                  <a:srgbClr val="127C5E"/>
                </a:solidFill>
              </a:rPr>
              <a:t>・個別</a:t>
            </a:r>
            <a:r>
              <a:rPr kumimoji="1" lang="en-US" altLang="ja-JP" sz="2000" dirty="0" smtClean="0">
                <a:solidFill>
                  <a:srgbClr val="127C5E"/>
                </a:solidFill>
              </a:rPr>
              <a:t>VM</a:t>
            </a:r>
          </a:p>
        </p:txBody>
      </p:sp>
      <p:sp>
        <p:nvSpPr>
          <p:cNvPr id="69" name="テキスト ボックス 68"/>
          <p:cNvSpPr txBox="1"/>
          <p:nvPr/>
        </p:nvSpPr>
        <p:spPr>
          <a:xfrm>
            <a:off x="766505" y="2376150"/>
            <a:ext cx="3475381" cy="400110"/>
          </a:xfrm>
          <a:prstGeom prst="rect">
            <a:avLst/>
          </a:prstGeom>
          <a:noFill/>
        </p:spPr>
        <p:txBody>
          <a:bodyPr wrap="none" rtlCol="0">
            <a:spAutoFit/>
          </a:bodyPr>
          <a:lstStyle/>
          <a:p>
            <a:pPr algn="ctr"/>
            <a:r>
              <a:rPr kumimoji="1" lang="en-US" altLang="ja-JP" sz="2000" dirty="0" smtClean="0">
                <a:solidFill>
                  <a:srgbClr val="0000FF"/>
                </a:solidFill>
              </a:rPr>
              <a:t>Amazon</a:t>
            </a:r>
            <a:r>
              <a:rPr kumimoji="1" lang="ja-JP" altLang="en-US" sz="2000" dirty="0" smtClean="0">
                <a:solidFill>
                  <a:srgbClr val="0000FF"/>
                </a:solidFill>
              </a:rPr>
              <a:t>互換</a:t>
            </a:r>
            <a:r>
              <a:rPr kumimoji="1" lang="en-US" altLang="ja-JP" sz="2000" dirty="0" smtClean="0">
                <a:solidFill>
                  <a:srgbClr val="0000FF"/>
                </a:solidFill>
              </a:rPr>
              <a:t>API</a:t>
            </a:r>
            <a:r>
              <a:rPr kumimoji="1" lang="ja-JP" altLang="en-US" sz="2000" dirty="0" smtClean="0">
                <a:solidFill>
                  <a:srgbClr val="0000FF"/>
                </a:solidFill>
              </a:rPr>
              <a:t>・マルチ</a:t>
            </a:r>
            <a:r>
              <a:rPr kumimoji="1" lang="en-US" altLang="ja-JP" sz="2000" dirty="0" smtClean="0">
                <a:solidFill>
                  <a:srgbClr val="0000FF"/>
                </a:solidFill>
              </a:rPr>
              <a:t>VM</a:t>
            </a:r>
          </a:p>
        </p:txBody>
      </p:sp>
    </p:spTree>
    <p:extLst>
      <p:ext uri="{BB962C8B-B14F-4D97-AF65-F5344CB8AC3E}">
        <p14:creationId xmlns:p14="http://schemas.microsoft.com/office/powerpoint/2010/main" val="14551042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角丸四角形 90"/>
          <p:cNvSpPr/>
          <p:nvPr/>
        </p:nvSpPr>
        <p:spPr bwMode="auto">
          <a:xfrm>
            <a:off x="685800" y="990600"/>
            <a:ext cx="1447800" cy="5410200"/>
          </a:xfrm>
          <a:prstGeom prst="roundRect">
            <a:avLst>
              <a:gd name="adj" fmla="val 3087"/>
            </a:avLst>
          </a:prstGeom>
          <a:solidFill>
            <a:srgbClr val="0099CC"/>
          </a:solidFill>
          <a:ln>
            <a:solidFill>
              <a:srgbClr val="FFFFF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127C5E"/>
              </a:solidFill>
              <a:effectLst/>
              <a:latin typeface="Arial" charset="0"/>
              <a:ea typeface="HG丸ｺﾞｼｯｸM-PRO" pitchFamily="50" charset="-128"/>
            </a:endParaRPr>
          </a:p>
        </p:txBody>
      </p:sp>
      <p:sp>
        <p:nvSpPr>
          <p:cNvPr id="57" name="角丸四角形 56"/>
          <p:cNvSpPr/>
          <p:nvPr/>
        </p:nvSpPr>
        <p:spPr bwMode="auto">
          <a:xfrm>
            <a:off x="838200" y="1828800"/>
            <a:ext cx="1143000" cy="4495800"/>
          </a:xfrm>
          <a:prstGeom prst="roundRect">
            <a:avLst>
              <a:gd name="adj" fmla="val 3087"/>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0000FF"/>
              </a:solidFill>
              <a:effectLst/>
              <a:latin typeface="Arial" charset="0"/>
              <a:ea typeface="HG丸ｺﾞｼｯｸM-PRO" pitchFamily="50" charset="-128"/>
            </a:endParaRPr>
          </a:p>
        </p:txBody>
      </p:sp>
      <p:sp>
        <p:nvSpPr>
          <p:cNvPr id="92" name="角丸四角形 91"/>
          <p:cNvSpPr/>
          <p:nvPr/>
        </p:nvSpPr>
        <p:spPr bwMode="auto">
          <a:xfrm>
            <a:off x="990600" y="3048000"/>
            <a:ext cx="838200" cy="3276600"/>
          </a:xfrm>
          <a:prstGeom prst="roundRect">
            <a:avLst>
              <a:gd name="adj" fmla="val 3087"/>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err="1" smtClean="0">
                <a:ln>
                  <a:noFill/>
                </a:ln>
                <a:solidFill>
                  <a:schemeClr val="bg1"/>
                </a:solidFill>
                <a:effectLst/>
                <a:latin typeface="Arial" charset="0"/>
                <a:ea typeface="HG丸ｺﾞｼｯｸM-PRO" pitchFamily="50" charset="-128"/>
              </a:rPr>
              <a:t>IaaS</a:t>
            </a:r>
            <a:endParaRPr kumimoji="0" lang="ja-JP" altLang="en-US" sz="20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23" name="直線コネクタ 22"/>
          <p:cNvCxnSpPr/>
          <p:nvPr/>
        </p:nvCxnSpPr>
        <p:spPr bwMode="auto">
          <a:xfrm>
            <a:off x="1905000" y="3048000"/>
            <a:ext cx="7010400" cy="0"/>
          </a:xfrm>
          <a:prstGeom prst="line">
            <a:avLst/>
          </a:prstGeom>
          <a:solidFill>
            <a:schemeClr val="bg1"/>
          </a:solidFill>
          <a:ln w="1905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0834" name="Rectangle 2"/>
          <p:cNvSpPr>
            <a:spLocks noGrp="1" noChangeArrowheads="1"/>
          </p:cNvSpPr>
          <p:nvPr>
            <p:ph type="title"/>
          </p:nvPr>
        </p:nvSpPr>
        <p:spPr>
          <a:xfrm>
            <a:off x="152400" y="152400"/>
            <a:ext cx="8229600" cy="533400"/>
          </a:xfrm>
        </p:spPr>
        <p:txBody>
          <a:bodyPr/>
          <a:lstStyle/>
          <a:p>
            <a:r>
              <a:rPr lang="ja-JP" altLang="en-US" sz="2800" dirty="0" smtClean="0">
                <a:ea typeface="ＭＳ Ｐゴシック" pitchFamily="50" charset="-128"/>
              </a:rPr>
              <a:t>製品やサービスの位置付け</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角丸四角形 87"/>
          <p:cNvSpPr/>
          <p:nvPr/>
        </p:nvSpPr>
        <p:spPr bwMode="auto">
          <a:xfrm>
            <a:off x="228600" y="990600"/>
            <a:ext cx="381000" cy="1981200"/>
          </a:xfrm>
          <a:prstGeom prst="roundRect">
            <a:avLst>
              <a:gd name="adj" fmla="val 20865"/>
            </a:avLst>
          </a:prstGeom>
          <a:solidFill>
            <a:srgbClr val="CCFFCC"/>
          </a:solidFill>
          <a:ln>
            <a:solidFill>
              <a:schemeClr val="bg1"/>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038006"/>
                </a:solidFill>
                <a:effectLst/>
                <a:latin typeface="Arial" charset="0"/>
                <a:ea typeface="HG丸ｺﾞｼｯｸM-PRO" pitchFamily="50" charset="-128"/>
              </a:rPr>
              <a:t>自律化</a:t>
            </a:r>
          </a:p>
        </p:txBody>
      </p:sp>
      <p:sp>
        <p:nvSpPr>
          <p:cNvPr id="89" name="角丸四角形 88"/>
          <p:cNvSpPr/>
          <p:nvPr/>
        </p:nvSpPr>
        <p:spPr bwMode="auto">
          <a:xfrm>
            <a:off x="228600" y="3048000"/>
            <a:ext cx="381000" cy="1676400"/>
          </a:xfrm>
          <a:prstGeom prst="roundRect">
            <a:avLst>
              <a:gd name="adj" fmla="val 20865"/>
            </a:avLst>
          </a:prstGeom>
          <a:solidFill>
            <a:srgbClr val="CCFF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rgbClr val="0000FF"/>
                </a:solidFill>
                <a:latin typeface="Arial" charset="0"/>
                <a:ea typeface="HG丸ｺﾞｼｯｸM-PRO" pitchFamily="50" charset="-128"/>
              </a:rPr>
              <a:t>自動化</a:t>
            </a:r>
            <a:endParaRPr lang="ja-JP" altLang="en-US" sz="2000" dirty="0">
              <a:solidFill>
                <a:srgbClr val="0000FF"/>
              </a:solidFill>
              <a:latin typeface="Arial" charset="0"/>
              <a:ea typeface="HG丸ｺﾞｼｯｸM-PRO" pitchFamily="50" charset="-128"/>
            </a:endParaRPr>
          </a:p>
        </p:txBody>
      </p:sp>
      <p:sp>
        <p:nvSpPr>
          <p:cNvPr id="90" name="角丸四角形 89"/>
          <p:cNvSpPr/>
          <p:nvPr/>
        </p:nvSpPr>
        <p:spPr bwMode="auto">
          <a:xfrm>
            <a:off x="228600" y="4800600"/>
            <a:ext cx="381000" cy="1600200"/>
          </a:xfrm>
          <a:prstGeom prst="roundRect">
            <a:avLst>
              <a:gd name="adj" fmla="val 20865"/>
            </a:avLst>
          </a:prstGeom>
          <a:solidFill>
            <a:srgbClr val="00CC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eaVert" wrap="square" lIns="91440" tIns="45720" rIns="91440" bIns="45720" numCol="1" rtlCol="0" anchor="ctr" anchorCtr="0" compatLnSpc="1">
            <a:prstTxWarp prst="textNoShape">
              <a:avLst/>
            </a:prstTxWarp>
          </a:bodyPr>
          <a:lstStyle/>
          <a:p>
            <a:pPr algn="ctr"/>
            <a:r>
              <a:rPr lang="ja-JP" altLang="en-US" sz="2000" dirty="0" smtClean="0">
                <a:solidFill>
                  <a:schemeClr val="bg1"/>
                </a:solidFill>
                <a:latin typeface="Arial" charset="0"/>
                <a:ea typeface="HG丸ｺﾞｼｯｸM-PRO" pitchFamily="50" charset="-128"/>
              </a:rPr>
              <a:t>仮想化</a:t>
            </a:r>
            <a:endParaRPr lang="ja-JP" altLang="en-US" sz="2000" dirty="0">
              <a:solidFill>
                <a:schemeClr val="bg1"/>
              </a:solidFill>
              <a:latin typeface="Arial" charset="0"/>
              <a:ea typeface="HG丸ｺﾞｼｯｸM-PRO" pitchFamily="50" charset="-128"/>
            </a:endParaRPr>
          </a:p>
        </p:txBody>
      </p:sp>
      <p:sp>
        <p:nvSpPr>
          <p:cNvPr id="2" name="テキスト ボックス 1"/>
          <p:cNvSpPr txBox="1"/>
          <p:nvPr/>
        </p:nvSpPr>
        <p:spPr>
          <a:xfrm>
            <a:off x="990600" y="2438400"/>
            <a:ext cx="812091" cy="400110"/>
          </a:xfrm>
          <a:prstGeom prst="rect">
            <a:avLst/>
          </a:prstGeom>
          <a:noFill/>
        </p:spPr>
        <p:txBody>
          <a:bodyPr wrap="none" rtlCol="0">
            <a:spAutoFit/>
          </a:bodyPr>
          <a:lstStyle/>
          <a:p>
            <a:pPr algn="ctr"/>
            <a:r>
              <a:rPr kumimoji="1" lang="en-US" altLang="ja-JP" sz="2000" dirty="0" err="1" smtClean="0">
                <a:solidFill>
                  <a:srgbClr val="FFFFFF"/>
                </a:solidFill>
              </a:rPr>
              <a:t>PaaS</a:t>
            </a:r>
            <a:endParaRPr kumimoji="1" lang="ja-JP" altLang="en-US" sz="2000" dirty="0">
              <a:solidFill>
                <a:srgbClr val="FFFFFF"/>
              </a:solidFill>
            </a:endParaRPr>
          </a:p>
        </p:txBody>
      </p:sp>
      <p:sp>
        <p:nvSpPr>
          <p:cNvPr id="58" name="テキスト ボックス 57"/>
          <p:cNvSpPr txBox="1"/>
          <p:nvPr/>
        </p:nvSpPr>
        <p:spPr>
          <a:xfrm>
            <a:off x="990600" y="1219200"/>
            <a:ext cx="812091" cy="400110"/>
          </a:xfrm>
          <a:prstGeom prst="rect">
            <a:avLst/>
          </a:prstGeom>
          <a:noFill/>
        </p:spPr>
        <p:txBody>
          <a:bodyPr wrap="none" rtlCol="0">
            <a:spAutoFit/>
          </a:bodyPr>
          <a:lstStyle/>
          <a:p>
            <a:pPr algn="ctr"/>
            <a:r>
              <a:rPr kumimoji="1" lang="en-US" altLang="ja-JP" sz="2000" dirty="0" err="1">
                <a:solidFill>
                  <a:srgbClr val="FFFFFF"/>
                </a:solidFill>
              </a:rPr>
              <a:t>S</a:t>
            </a:r>
            <a:r>
              <a:rPr kumimoji="1" lang="en-US" altLang="ja-JP" sz="2000" smtClean="0">
                <a:solidFill>
                  <a:srgbClr val="FFFFFF"/>
                </a:solidFill>
              </a:rPr>
              <a:t>aaS</a:t>
            </a:r>
            <a:endParaRPr kumimoji="1" lang="ja-JP" altLang="en-US" sz="2000" dirty="0">
              <a:solidFill>
                <a:srgbClr val="FFFFFF"/>
              </a:solidFill>
            </a:endParaRPr>
          </a:p>
        </p:txBody>
      </p:sp>
      <p:cxnSp>
        <p:nvCxnSpPr>
          <p:cNvPr id="98" name="直線コネクタ 97"/>
          <p:cNvCxnSpPr/>
          <p:nvPr/>
        </p:nvCxnSpPr>
        <p:spPr bwMode="auto">
          <a:xfrm>
            <a:off x="1905000" y="1828800"/>
            <a:ext cx="7010400" cy="0"/>
          </a:xfrm>
          <a:prstGeom prst="line">
            <a:avLst/>
          </a:prstGeom>
          <a:solidFill>
            <a:schemeClr val="bg1"/>
          </a:solidFill>
          <a:ln w="19050"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図形グループ 4"/>
          <p:cNvGrpSpPr/>
          <p:nvPr/>
        </p:nvGrpSpPr>
        <p:grpSpPr>
          <a:xfrm>
            <a:off x="6553200" y="1143000"/>
            <a:ext cx="2362200" cy="5257800"/>
            <a:chOff x="6553200" y="1143000"/>
            <a:chExt cx="2362200" cy="5257800"/>
          </a:xfrm>
        </p:grpSpPr>
        <p:sp>
          <p:nvSpPr>
            <p:cNvPr id="102" name="上矢印 101"/>
            <p:cNvSpPr/>
            <p:nvPr/>
          </p:nvSpPr>
          <p:spPr bwMode="auto">
            <a:xfrm>
              <a:off x="6553200" y="1828800"/>
              <a:ext cx="2362200" cy="4572000"/>
            </a:xfrm>
            <a:prstGeom prst="upArrow">
              <a:avLst>
                <a:gd name="adj1" fmla="val 76222"/>
                <a:gd name="adj2" fmla="val 20667"/>
              </a:avLst>
            </a:prstGeom>
            <a:gradFill>
              <a:gsLst>
                <a:gs pos="0">
                  <a:schemeClr val="accent2">
                    <a:tint val="50000"/>
                    <a:satMod val="300000"/>
                    <a:alpha val="72000"/>
                  </a:schemeClr>
                </a:gs>
                <a:gs pos="35000">
                  <a:schemeClr val="accent2">
                    <a:tint val="37000"/>
                    <a:satMod val="300000"/>
                    <a:alpha val="72000"/>
                  </a:schemeClr>
                </a:gs>
                <a:gs pos="100000">
                  <a:schemeClr val="accent2">
                    <a:tint val="15000"/>
                    <a:satMod val="350000"/>
                    <a:alpha val="92000"/>
                  </a:schemeClr>
                </a:gs>
              </a:gsLs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上矢印 102"/>
            <p:cNvSpPr/>
            <p:nvPr/>
          </p:nvSpPr>
          <p:spPr bwMode="auto">
            <a:xfrm>
              <a:off x="6781800" y="3048000"/>
              <a:ext cx="1905000" cy="3276600"/>
            </a:xfrm>
            <a:prstGeom prst="upArrow">
              <a:avLst>
                <a:gd name="adj1" fmla="val 76222"/>
                <a:gd name="adj2" fmla="val 3163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5" name="図 104"/>
            <p:cNvPicPr>
              <a:picLocks noChangeAspect="1"/>
            </p:cNvPicPr>
            <p:nvPr/>
          </p:nvPicPr>
          <p:blipFill>
            <a:blip r:embed="rId3">
              <a:clrChange>
                <a:clrFrom>
                  <a:srgbClr val="FFFFFF"/>
                </a:clrFrom>
                <a:clrTo>
                  <a:srgbClr val="FFFFFF">
                    <a:alpha val="0"/>
                  </a:srgbClr>
                </a:clrTo>
              </a:clrChange>
            </a:blip>
            <a:stretch>
              <a:fillRect/>
            </a:stretch>
          </p:blipFill>
          <p:spPr>
            <a:xfrm>
              <a:off x="7086600" y="5181600"/>
              <a:ext cx="1219200" cy="440164"/>
            </a:xfrm>
            <a:prstGeom prst="rect">
              <a:avLst/>
            </a:prstGeom>
          </p:spPr>
        </p:pic>
        <p:pic>
          <p:nvPicPr>
            <p:cNvPr id="106" name="図 105"/>
            <p:cNvPicPr>
              <a:picLocks noChangeAspect="1"/>
            </p:cNvPicPr>
            <p:nvPr/>
          </p:nvPicPr>
          <p:blipFill>
            <a:blip r:embed="rId4">
              <a:clrChange>
                <a:clrFrom>
                  <a:srgbClr val="FFFFFF"/>
                </a:clrFrom>
                <a:clrTo>
                  <a:srgbClr val="FFFFFF">
                    <a:alpha val="0"/>
                  </a:srgbClr>
                </a:clrTo>
              </a:clrChange>
            </a:blip>
            <a:stretch>
              <a:fillRect/>
            </a:stretch>
          </p:blipFill>
          <p:spPr>
            <a:xfrm>
              <a:off x="7086600" y="5410200"/>
              <a:ext cx="1295400" cy="820848"/>
            </a:xfrm>
            <a:prstGeom prst="rect">
              <a:avLst/>
            </a:prstGeom>
          </p:spPr>
        </p:pic>
        <p:pic>
          <p:nvPicPr>
            <p:cNvPr id="107" name="図 106"/>
            <p:cNvPicPr>
              <a:picLocks noChangeAspect="1"/>
            </p:cNvPicPr>
            <p:nvPr/>
          </p:nvPicPr>
          <p:blipFill>
            <a:blip r:embed="rId5">
              <a:clrChange>
                <a:clrFrom>
                  <a:srgbClr val="FFFFFF"/>
                </a:clrFrom>
                <a:clrTo>
                  <a:srgbClr val="FFFFFF">
                    <a:alpha val="0"/>
                  </a:srgbClr>
                </a:clrTo>
              </a:clrChange>
            </a:blip>
            <a:stretch>
              <a:fillRect/>
            </a:stretch>
          </p:blipFill>
          <p:spPr>
            <a:xfrm>
              <a:off x="7010400" y="3690938"/>
              <a:ext cx="1295400" cy="728662"/>
            </a:xfrm>
            <a:prstGeom prst="rect">
              <a:avLst/>
            </a:prstGeom>
          </p:spPr>
        </p:pic>
        <p:pic>
          <p:nvPicPr>
            <p:cNvPr id="4033" name="図 4032" descr="imag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7270" y="2425123"/>
              <a:ext cx="486008" cy="486008"/>
            </a:xfrm>
            <a:prstGeom prst="rect">
              <a:avLst/>
            </a:prstGeom>
          </p:spPr>
        </p:pic>
        <p:pic>
          <p:nvPicPr>
            <p:cNvPr id="4034" name="図 4033" descr="imag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8600" y="2438400"/>
              <a:ext cx="403721" cy="380999"/>
            </a:xfrm>
            <a:prstGeom prst="rect">
              <a:avLst/>
            </a:prstGeom>
          </p:spPr>
        </p:pic>
        <p:pic>
          <p:nvPicPr>
            <p:cNvPr id="4035" name="図 4034"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00" y="1828800"/>
              <a:ext cx="914400" cy="609600"/>
            </a:xfrm>
            <a:prstGeom prst="rect">
              <a:avLst/>
            </a:prstGeom>
          </p:spPr>
        </p:pic>
        <p:sp>
          <p:nvSpPr>
            <p:cNvPr id="108" name="テキスト ボックス 107"/>
            <p:cNvSpPr txBox="1"/>
            <p:nvPr/>
          </p:nvSpPr>
          <p:spPr>
            <a:xfrm>
              <a:off x="7721949" y="4071938"/>
              <a:ext cx="583851" cy="246221"/>
            </a:xfrm>
            <a:prstGeom prst="rect">
              <a:avLst/>
            </a:prstGeom>
            <a:noFill/>
          </p:spPr>
          <p:txBody>
            <a:bodyPr wrap="none" rtlCol="0">
              <a:spAutoFit/>
            </a:bodyPr>
            <a:lstStyle/>
            <a:p>
              <a:r>
                <a:rPr kumimoji="1" lang="en-US" altLang="ja-JP" sz="1000" dirty="0" err="1" smtClean="0">
                  <a:solidFill>
                    <a:srgbClr val="0099CC"/>
                  </a:solidFill>
                </a:rPr>
                <a:t>vCloud</a:t>
              </a:r>
              <a:endParaRPr kumimoji="1" lang="ja-JP" altLang="en-US" sz="1000" dirty="0">
                <a:solidFill>
                  <a:srgbClr val="0099CC"/>
                </a:solidFill>
              </a:endParaRPr>
            </a:p>
          </p:txBody>
        </p:sp>
        <p:sp>
          <p:nvSpPr>
            <p:cNvPr id="109" name="テキスト ボックス 108"/>
            <p:cNvSpPr txBox="1"/>
            <p:nvPr/>
          </p:nvSpPr>
          <p:spPr>
            <a:xfrm>
              <a:off x="7086600" y="2222956"/>
              <a:ext cx="1066800" cy="215444"/>
            </a:xfrm>
            <a:prstGeom prst="rect">
              <a:avLst/>
            </a:prstGeom>
            <a:noFill/>
          </p:spPr>
          <p:txBody>
            <a:bodyPr wrap="square" rtlCol="0">
              <a:spAutoFit/>
            </a:bodyPr>
            <a:lstStyle/>
            <a:p>
              <a:pPr algn="r"/>
              <a:r>
                <a:rPr kumimoji="1" lang="en-US" altLang="ja-JP" sz="800" dirty="0" smtClean="0">
                  <a:solidFill>
                    <a:schemeClr val="tx1"/>
                  </a:solidFill>
                </a:rPr>
                <a:t>Elastic Beanstalk</a:t>
              </a:r>
              <a:endParaRPr kumimoji="1" lang="ja-JP" altLang="en-US" sz="800" dirty="0">
                <a:solidFill>
                  <a:schemeClr val="tx1"/>
                </a:solidFill>
              </a:endParaRPr>
            </a:p>
          </p:txBody>
        </p:sp>
        <p:pic>
          <p:nvPicPr>
            <p:cNvPr id="112" name="図 111"/>
            <p:cNvPicPr>
              <a:picLocks noChangeAspect="1"/>
            </p:cNvPicPr>
            <p:nvPr/>
          </p:nvPicPr>
          <p:blipFill>
            <a:blip r:embed="rId9">
              <a:clrChange>
                <a:clrFrom>
                  <a:srgbClr val="FFFFFF"/>
                </a:clrFrom>
                <a:clrTo>
                  <a:srgbClr val="FFFFFF">
                    <a:alpha val="0"/>
                  </a:srgbClr>
                </a:clrTo>
              </a:clrChange>
            </a:blip>
            <a:stretch>
              <a:fillRect/>
            </a:stretch>
          </p:blipFill>
          <p:spPr>
            <a:xfrm>
              <a:off x="7162800" y="2895600"/>
              <a:ext cx="1095146" cy="233115"/>
            </a:xfrm>
            <a:prstGeom prst="rect">
              <a:avLst/>
            </a:prstGeom>
          </p:spPr>
        </p:pic>
        <p:pic>
          <p:nvPicPr>
            <p:cNvPr id="113" name="図 112"/>
            <p:cNvPicPr>
              <a:picLocks noChangeAspect="1"/>
            </p:cNvPicPr>
            <p:nvPr/>
          </p:nvPicPr>
          <p:blipFill>
            <a:blip r:embed="rId10">
              <a:clrChange>
                <a:clrFrom>
                  <a:srgbClr val="FFFFFF"/>
                </a:clrFrom>
                <a:clrTo>
                  <a:srgbClr val="FFFFFF">
                    <a:alpha val="0"/>
                  </a:srgbClr>
                </a:clrTo>
              </a:clrChange>
            </a:blip>
            <a:stretch>
              <a:fillRect/>
            </a:stretch>
          </p:blipFill>
          <p:spPr>
            <a:xfrm>
              <a:off x="6934200" y="4273972"/>
              <a:ext cx="1524000" cy="669055"/>
            </a:xfrm>
            <a:prstGeom prst="rect">
              <a:avLst/>
            </a:prstGeom>
          </p:spPr>
        </p:pic>
        <p:pic>
          <p:nvPicPr>
            <p:cNvPr id="114" name="図 113"/>
            <p:cNvPicPr>
              <a:picLocks noChangeAspect="1"/>
            </p:cNvPicPr>
            <p:nvPr/>
          </p:nvPicPr>
          <p:blipFill>
            <a:blip r:embed="rId11">
              <a:clrChange>
                <a:clrFrom>
                  <a:srgbClr val="FFFFFF"/>
                </a:clrFrom>
                <a:clrTo>
                  <a:srgbClr val="FFFFFF">
                    <a:alpha val="0"/>
                  </a:srgbClr>
                </a:clrTo>
              </a:clrChange>
            </a:blip>
            <a:stretch>
              <a:fillRect/>
            </a:stretch>
          </p:blipFill>
          <p:spPr>
            <a:xfrm>
              <a:off x="7166504" y="4726657"/>
              <a:ext cx="1129037" cy="226343"/>
            </a:xfrm>
            <a:prstGeom prst="rect">
              <a:avLst/>
            </a:prstGeom>
          </p:spPr>
        </p:pic>
        <p:pic>
          <p:nvPicPr>
            <p:cNvPr id="115" name="図 114"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000" y="3309938"/>
              <a:ext cx="914400" cy="609600"/>
            </a:xfrm>
            <a:prstGeom prst="rect">
              <a:avLst/>
            </a:prstGeom>
          </p:spPr>
        </p:pic>
        <p:sp>
          <p:nvSpPr>
            <p:cNvPr id="116" name="テキスト ボックス 115"/>
            <p:cNvSpPr txBox="1"/>
            <p:nvPr/>
          </p:nvSpPr>
          <p:spPr>
            <a:xfrm>
              <a:off x="6705600" y="1143000"/>
              <a:ext cx="2031325" cy="584776"/>
            </a:xfrm>
            <a:prstGeom prst="rect">
              <a:avLst/>
            </a:prstGeom>
            <a:noFill/>
          </p:spPr>
          <p:txBody>
            <a:bodyPr wrap="none" rtlCol="0">
              <a:spAutoFit/>
            </a:bodyPr>
            <a:lstStyle/>
            <a:p>
              <a:pPr algn="ctr">
                <a:spcBef>
                  <a:spcPts val="0"/>
                </a:spcBef>
              </a:pPr>
              <a:r>
                <a:rPr kumimoji="1" lang="ja-JP" altLang="en-US" sz="1600" dirty="0" smtClean="0">
                  <a:solidFill>
                    <a:srgbClr val="3366FF"/>
                  </a:solidFill>
                </a:rPr>
                <a:t>クラウド・サービス</a:t>
              </a:r>
              <a:endParaRPr kumimoji="1" lang="en-US" altLang="ja-JP" sz="1600" dirty="0" smtClean="0">
                <a:solidFill>
                  <a:srgbClr val="3366FF"/>
                </a:solidFill>
              </a:endParaRPr>
            </a:p>
            <a:p>
              <a:pPr algn="ctr">
                <a:spcBef>
                  <a:spcPts val="0"/>
                </a:spcBef>
              </a:pPr>
              <a:r>
                <a:rPr kumimoji="1" lang="ja-JP" altLang="en-US" sz="1600" dirty="0" smtClean="0">
                  <a:solidFill>
                    <a:srgbClr val="3366FF"/>
                  </a:solidFill>
                </a:rPr>
                <a:t>クラウド</a:t>
              </a:r>
              <a:r>
                <a:rPr kumimoji="1" lang="en-US" altLang="ja-JP" sz="1600" dirty="0" smtClean="0">
                  <a:solidFill>
                    <a:srgbClr val="3366FF"/>
                  </a:solidFill>
                </a:rPr>
                <a:t>OS</a:t>
              </a:r>
              <a:endParaRPr kumimoji="1" lang="ja-JP" altLang="en-US" sz="1600" dirty="0">
                <a:solidFill>
                  <a:srgbClr val="3366FF"/>
                </a:solidFill>
              </a:endParaRPr>
            </a:p>
          </p:txBody>
        </p:sp>
      </p:grpSp>
      <p:grpSp>
        <p:nvGrpSpPr>
          <p:cNvPr id="4" name="図形グループ 3"/>
          <p:cNvGrpSpPr/>
          <p:nvPr/>
        </p:nvGrpSpPr>
        <p:grpSpPr>
          <a:xfrm>
            <a:off x="2209800" y="1219200"/>
            <a:ext cx="4343400" cy="5181600"/>
            <a:chOff x="2209800" y="1219200"/>
            <a:chExt cx="4343400" cy="5181600"/>
          </a:xfrm>
        </p:grpSpPr>
        <p:sp>
          <p:nvSpPr>
            <p:cNvPr id="96" name="上矢印 95"/>
            <p:cNvSpPr/>
            <p:nvPr/>
          </p:nvSpPr>
          <p:spPr bwMode="auto">
            <a:xfrm>
              <a:off x="2209800" y="1828800"/>
              <a:ext cx="4343400" cy="4572000"/>
            </a:xfrm>
            <a:prstGeom prst="upArrow">
              <a:avLst>
                <a:gd name="adj1" fmla="val 76222"/>
                <a:gd name="adj2" fmla="val 11153"/>
              </a:avLst>
            </a:prstGeom>
            <a:gradFill>
              <a:gsLst>
                <a:gs pos="0">
                  <a:schemeClr val="accent2">
                    <a:tint val="50000"/>
                    <a:satMod val="300000"/>
                    <a:alpha val="72000"/>
                  </a:schemeClr>
                </a:gs>
                <a:gs pos="35000">
                  <a:schemeClr val="accent2">
                    <a:tint val="37000"/>
                    <a:satMod val="300000"/>
                    <a:alpha val="72000"/>
                  </a:schemeClr>
                </a:gs>
                <a:gs pos="100000">
                  <a:schemeClr val="accent2">
                    <a:tint val="15000"/>
                    <a:satMod val="350000"/>
                    <a:alpha val="92000"/>
                  </a:schemeClr>
                </a:gs>
              </a:gsLst>
            </a:gra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上矢印 5"/>
            <p:cNvSpPr/>
            <p:nvPr/>
          </p:nvSpPr>
          <p:spPr bwMode="auto">
            <a:xfrm>
              <a:off x="2438400" y="3048000"/>
              <a:ext cx="3810000" cy="3276600"/>
            </a:xfrm>
            <a:prstGeom prst="upArrow">
              <a:avLst>
                <a:gd name="adj1" fmla="val 76222"/>
                <a:gd name="adj2" fmla="val 17885"/>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8" name="図 7" descr="imgres.jpg"/>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5029200"/>
              <a:ext cx="868325" cy="1143000"/>
            </a:xfrm>
            <a:prstGeom prst="rect">
              <a:avLst/>
            </a:prstGeom>
          </p:spPr>
        </p:pic>
        <p:pic>
          <p:nvPicPr>
            <p:cNvPr id="9" name="図 8" descr="images.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7599" y="5029200"/>
              <a:ext cx="511175" cy="990600"/>
            </a:xfrm>
            <a:prstGeom prst="rect">
              <a:avLst/>
            </a:prstGeom>
          </p:spPr>
        </p:pic>
        <p:pic>
          <p:nvPicPr>
            <p:cNvPr id="13" name="図 12" descr="imgres.jpg"/>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5029200"/>
              <a:ext cx="1028700" cy="1028700"/>
            </a:xfrm>
            <a:prstGeom prst="rect">
              <a:avLst/>
            </a:prstGeom>
          </p:spPr>
        </p:pic>
        <p:sp>
          <p:nvSpPr>
            <p:cNvPr id="21" name="テキスト ボックス 20"/>
            <p:cNvSpPr txBox="1"/>
            <p:nvPr/>
          </p:nvSpPr>
          <p:spPr>
            <a:xfrm>
              <a:off x="2971800" y="4442091"/>
              <a:ext cx="595185" cy="461665"/>
            </a:xfrm>
            <a:prstGeom prst="rect">
              <a:avLst/>
            </a:prstGeom>
            <a:noFill/>
          </p:spPr>
          <p:txBody>
            <a:bodyPr wrap="none" rtlCol="0">
              <a:spAutoFit/>
            </a:bodyPr>
            <a:lstStyle/>
            <a:p>
              <a:r>
                <a:rPr kumimoji="1" lang="en-US" altLang="ja-JP" sz="800" dirty="0" smtClean="0">
                  <a:solidFill>
                    <a:srgbClr val="0000FF"/>
                  </a:solidFill>
                </a:rPr>
                <a:t>IBM</a:t>
              </a:r>
            </a:p>
            <a:p>
              <a:r>
                <a:rPr kumimoji="1" lang="en-US" altLang="ja-JP" sz="800" dirty="0" err="1" smtClean="0">
                  <a:solidFill>
                    <a:srgbClr val="0000FF"/>
                  </a:solidFill>
                </a:rPr>
                <a:t>PureFlex</a:t>
              </a:r>
              <a:endParaRPr kumimoji="1" lang="en-US" altLang="ja-JP" sz="800" dirty="0" smtClean="0">
                <a:solidFill>
                  <a:srgbClr val="0000FF"/>
                </a:solidFill>
              </a:endParaRPr>
            </a:p>
            <a:p>
              <a:r>
                <a:rPr kumimoji="1" lang="en-US" altLang="ja-JP" sz="800" dirty="0" smtClean="0">
                  <a:solidFill>
                    <a:srgbClr val="0000FF"/>
                  </a:solidFill>
                </a:rPr>
                <a:t>System</a:t>
              </a:r>
              <a:endParaRPr kumimoji="1" lang="ja-JP" altLang="en-US" sz="800" dirty="0">
                <a:solidFill>
                  <a:srgbClr val="0000FF"/>
                </a:solidFill>
              </a:endParaRPr>
            </a:p>
          </p:txBody>
        </p:sp>
        <p:sp>
          <p:nvSpPr>
            <p:cNvPr id="93" name="テキスト ボックス 92"/>
            <p:cNvSpPr txBox="1"/>
            <p:nvPr/>
          </p:nvSpPr>
          <p:spPr>
            <a:xfrm>
              <a:off x="3581400" y="4442091"/>
              <a:ext cx="783388" cy="510909"/>
            </a:xfrm>
            <a:prstGeom prst="rect">
              <a:avLst/>
            </a:prstGeom>
            <a:noFill/>
          </p:spPr>
          <p:txBody>
            <a:bodyPr wrap="none" rtlCol="0">
              <a:spAutoFit/>
            </a:bodyPr>
            <a:lstStyle/>
            <a:p>
              <a:r>
                <a:rPr kumimoji="1" lang="en-US" altLang="ja-JP" sz="800" dirty="0" smtClean="0">
                  <a:solidFill>
                    <a:srgbClr val="0000FF"/>
                  </a:solidFill>
                </a:rPr>
                <a:t>Oracle</a:t>
              </a:r>
            </a:p>
            <a:p>
              <a:r>
                <a:rPr kumimoji="1" lang="en-US" altLang="ja-JP" sz="800" dirty="0" err="1" smtClean="0">
                  <a:solidFill>
                    <a:srgbClr val="0000FF"/>
                  </a:solidFill>
                </a:rPr>
                <a:t>Exalogic</a:t>
              </a:r>
              <a:endParaRPr kumimoji="1" lang="en-US" altLang="ja-JP" sz="800" dirty="0">
                <a:solidFill>
                  <a:srgbClr val="0000FF"/>
                </a:solidFill>
              </a:endParaRPr>
            </a:p>
            <a:p>
              <a:r>
                <a:rPr kumimoji="1" lang="en-US" altLang="ja-JP" sz="800" dirty="0" smtClean="0">
                  <a:solidFill>
                    <a:srgbClr val="0000FF"/>
                  </a:solidFill>
                </a:rPr>
                <a:t>Elastic Cloud</a:t>
              </a:r>
              <a:endParaRPr kumimoji="1" lang="ja-JP" altLang="en-US" sz="800" dirty="0">
                <a:solidFill>
                  <a:srgbClr val="0000FF"/>
                </a:solidFill>
              </a:endParaRPr>
            </a:p>
          </p:txBody>
        </p:sp>
        <p:sp>
          <p:nvSpPr>
            <p:cNvPr id="94" name="テキスト ボックス 93"/>
            <p:cNvSpPr txBox="1"/>
            <p:nvPr/>
          </p:nvSpPr>
          <p:spPr>
            <a:xfrm>
              <a:off x="4267200" y="4442091"/>
              <a:ext cx="761747" cy="510909"/>
            </a:xfrm>
            <a:prstGeom prst="rect">
              <a:avLst/>
            </a:prstGeom>
            <a:noFill/>
          </p:spPr>
          <p:txBody>
            <a:bodyPr wrap="none" rtlCol="0">
              <a:spAutoFit/>
            </a:bodyPr>
            <a:lstStyle/>
            <a:p>
              <a:r>
                <a:rPr kumimoji="1" lang="en-US" altLang="ja-JP" sz="800" dirty="0" err="1" smtClean="0">
                  <a:solidFill>
                    <a:srgbClr val="0000FF"/>
                  </a:solidFill>
                </a:rPr>
                <a:t>Vblock</a:t>
              </a:r>
              <a:endParaRPr kumimoji="1" lang="en-US" altLang="ja-JP" sz="800" dirty="0" smtClean="0">
                <a:solidFill>
                  <a:srgbClr val="0000FF"/>
                </a:solidFill>
              </a:endParaRPr>
            </a:p>
            <a:p>
              <a:r>
                <a:rPr kumimoji="1" lang="en-US" altLang="ja-JP" sz="800" dirty="0" err="1" smtClean="0">
                  <a:solidFill>
                    <a:srgbClr val="0000FF"/>
                  </a:solidFill>
                </a:rPr>
                <a:t>Infrastructire</a:t>
              </a:r>
              <a:endParaRPr kumimoji="1" lang="en-US" altLang="ja-JP" sz="800" dirty="0" smtClean="0">
                <a:solidFill>
                  <a:srgbClr val="0000FF"/>
                </a:solidFill>
              </a:endParaRPr>
            </a:p>
            <a:p>
              <a:r>
                <a:rPr kumimoji="1" lang="en-US" altLang="ja-JP" sz="800" dirty="0" smtClean="0">
                  <a:solidFill>
                    <a:srgbClr val="0000FF"/>
                  </a:solidFill>
                </a:rPr>
                <a:t>Package</a:t>
              </a:r>
              <a:endParaRPr kumimoji="1" lang="ja-JP" altLang="en-US" sz="800" dirty="0">
                <a:solidFill>
                  <a:srgbClr val="0000FF"/>
                </a:solidFill>
              </a:endParaRPr>
            </a:p>
          </p:txBody>
        </p:sp>
        <p:sp>
          <p:nvSpPr>
            <p:cNvPr id="95" name="テキスト ボックス 94"/>
            <p:cNvSpPr txBox="1"/>
            <p:nvPr/>
          </p:nvSpPr>
          <p:spPr>
            <a:xfrm>
              <a:off x="4914781" y="4442091"/>
              <a:ext cx="800219" cy="510909"/>
            </a:xfrm>
            <a:prstGeom prst="rect">
              <a:avLst/>
            </a:prstGeom>
            <a:noFill/>
          </p:spPr>
          <p:txBody>
            <a:bodyPr wrap="none" rtlCol="0">
              <a:spAutoFit/>
            </a:bodyPr>
            <a:lstStyle/>
            <a:p>
              <a:r>
                <a:rPr kumimoji="1" lang="en-US" altLang="ja-JP" sz="800" dirty="0" smtClean="0">
                  <a:solidFill>
                    <a:srgbClr val="0000FF"/>
                  </a:solidFill>
                </a:rPr>
                <a:t>HP</a:t>
              </a:r>
            </a:p>
            <a:p>
              <a:r>
                <a:rPr kumimoji="1" lang="en-US" altLang="ja-JP" sz="800" dirty="0" err="1" smtClean="0">
                  <a:solidFill>
                    <a:srgbClr val="0000FF"/>
                  </a:solidFill>
                </a:rPr>
                <a:t>CloudSystem</a:t>
              </a:r>
              <a:endParaRPr kumimoji="1" lang="en-US" altLang="ja-JP" sz="800" dirty="0" smtClean="0">
                <a:solidFill>
                  <a:srgbClr val="0000FF"/>
                </a:solidFill>
              </a:endParaRPr>
            </a:p>
            <a:p>
              <a:r>
                <a:rPr kumimoji="1" lang="en-US" altLang="ja-JP" sz="800" dirty="0" smtClean="0">
                  <a:solidFill>
                    <a:srgbClr val="0000FF"/>
                  </a:solidFill>
                </a:rPr>
                <a:t>Matrix</a:t>
              </a:r>
              <a:endParaRPr kumimoji="1" lang="ja-JP" altLang="en-US" sz="800" dirty="0">
                <a:solidFill>
                  <a:srgbClr val="0000FF"/>
                </a:solidFill>
              </a:endParaRPr>
            </a:p>
          </p:txBody>
        </p:sp>
        <p:sp>
          <p:nvSpPr>
            <p:cNvPr id="97" name="テキスト ボックス 96"/>
            <p:cNvSpPr txBox="1"/>
            <p:nvPr/>
          </p:nvSpPr>
          <p:spPr>
            <a:xfrm>
              <a:off x="3657600" y="2133600"/>
              <a:ext cx="903262" cy="461665"/>
            </a:xfrm>
            <a:prstGeom prst="rect">
              <a:avLst/>
            </a:prstGeom>
            <a:noFill/>
          </p:spPr>
          <p:txBody>
            <a:bodyPr wrap="none" rtlCol="0">
              <a:spAutoFit/>
            </a:bodyPr>
            <a:lstStyle/>
            <a:p>
              <a:r>
                <a:rPr kumimoji="1" lang="en-US" altLang="ja-JP" sz="800" dirty="0" smtClean="0">
                  <a:solidFill>
                    <a:srgbClr val="000000"/>
                  </a:solidFill>
                  <a:effectLst/>
                </a:rPr>
                <a:t>IBM</a:t>
              </a:r>
            </a:p>
            <a:p>
              <a:r>
                <a:rPr kumimoji="1" lang="en-US" altLang="ja-JP" sz="800" dirty="0" err="1" smtClean="0">
                  <a:solidFill>
                    <a:srgbClr val="000000"/>
                  </a:solidFill>
                  <a:effectLst/>
                </a:rPr>
                <a:t>PureApplication</a:t>
              </a:r>
              <a:endParaRPr kumimoji="1" lang="en-US" altLang="ja-JP" sz="800" dirty="0" smtClean="0">
                <a:solidFill>
                  <a:srgbClr val="000000"/>
                </a:solidFill>
                <a:effectLst/>
              </a:endParaRPr>
            </a:p>
            <a:p>
              <a:r>
                <a:rPr kumimoji="1" lang="en-US" altLang="ja-JP" sz="800" dirty="0" smtClean="0">
                  <a:solidFill>
                    <a:srgbClr val="000000"/>
                  </a:solidFill>
                  <a:effectLst/>
                </a:rPr>
                <a:t>System</a:t>
              </a:r>
              <a:endParaRPr kumimoji="1" lang="ja-JP" altLang="en-US" sz="800" dirty="0">
                <a:solidFill>
                  <a:srgbClr val="000000"/>
                </a:solidFill>
                <a:effectLst/>
              </a:endParaRPr>
            </a:p>
          </p:txBody>
        </p:sp>
        <p:pic>
          <p:nvPicPr>
            <p:cNvPr id="100" name="図 99" descr="images.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3124200"/>
              <a:ext cx="511175" cy="990600"/>
            </a:xfrm>
            <a:prstGeom prst="rect">
              <a:avLst/>
            </a:prstGeom>
          </p:spPr>
        </p:pic>
        <p:sp>
          <p:nvSpPr>
            <p:cNvPr id="101" name="テキスト ボックス 100"/>
            <p:cNvSpPr txBox="1"/>
            <p:nvPr/>
          </p:nvSpPr>
          <p:spPr>
            <a:xfrm>
              <a:off x="4038600" y="3124200"/>
              <a:ext cx="569387" cy="363176"/>
            </a:xfrm>
            <a:prstGeom prst="rect">
              <a:avLst/>
            </a:prstGeom>
            <a:noFill/>
          </p:spPr>
          <p:txBody>
            <a:bodyPr wrap="none" rtlCol="0">
              <a:spAutoFit/>
            </a:bodyPr>
            <a:lstStyle/>
            <a:p>
              <a:r>
                <a:rPr kumimoji="1" lang="en-US" altLang="ja-JP" sz="800" dirty="0" smtClean="0">
                  <a:solidFill>
                    <a:srgbClr val="0000FF"/>
                  </a:solidFill>
                </a:rPr>
                <a:t>Oracle</a:t>
              </a:r>
            </a:p>
            <a:p>
              <a:r>
                <a:rPr kumimoji="1" lang="en-US" altLang="ja-JP" sz="800" dirty="0" err="1" smtClean="0">
                  <a:solidFill>
                    <a:srgbClr val="0000FF"/>
                  </a:solidFill>
                </a:rPr>
                <a:t>Exadata</a:t>
              </a:r>
              <a:endParaRPr kumimoji="1" lang="ja-JP" altLang="en-US" sz="800" dirty="0">
                <a:solidFill>
                  <a:srgbClr val="0000FF"/>
                </a:solidFill>
              </a:endParaRPr>
            </a:p>
          </p:txBody>
        </p:sp>
        <p:sp>
          <p:nvSpPr>
            <p:cNvPr id="26" name="角丸四角形吹き出し 25"/>
            <p:cNvSpPr/>
            <p:nvPr/>
          </p:nvSpPr>
          <p:spPr bwMode="auto">
            <a:xfrm>
              <a:off x="3124200" y="3505200"/>
              <a:ext cx="1295400" cy="533400"/>
            </a:xfrm>
            <a:prstGeom prst="wedgeRoundRectCallout">
              <a:avLst>
                <a:gd name="adj1" fmla="val 57598"/>
                <a:gd name="adj2" fmla="val -43849"/>
                <a:gd name="adj3" fmla="val 16667"/>
              </a:avLst>
            </a:prstGeom>
            <a:solidFill>
              <a:schemeClr val="accent6">
                <a:lumMod val="60000"/>
                <a:lumOff val="40000"/>
                <a:alpha val="72000"/>
              </a:schemeClr>
            </a:solidFill>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ミドルウェアをカバーするが自立化機能なし</a:t>
              </a:r>
            </a:p>
          </p:txBody>
        </p:sp>
        <p:sp>
          <p:nvSpPr>
            <p:cNvPr id="4036" name="テキスト ボックス 4035"/>
            <p:cNvSpPr txBox="1"/>
            <p:nvPr/>
          </p:nvSpPr>
          <p:spPr>
            <a:xfrm>
              <a:off x="3274050" y="1219200"/>
              <a:ext cx="2236510" cy="400110"/>
            </a:xfrm>
            <a:prstGeom prst="rect">
              <a:avLst/>
            </a:prstGeom>
            <a:noFill/>
          </p:spPr>
          <p:txBody>
            <a:bodyPr wrap="none" rtlCol="0">
              <a:spAutoFit/>
            </a:bodyPr>
            <a:lstStyle/>
            <a:p>
              <a:pPr algn="ctr"/>
              <a:r>
                <a:rPr kumimoji="1" lang="ja-JP" altLang="en-US" sz="2000" dirty="0" smtClean="0">
                  <a:solidFill>
                    <a:srgbClr val="3366FF"/>
                  </a:solidFill>
                </a:rPr>
                <a:t>垂直統合システム</a:t>
              </a:r>
              <a:endParaRPr kumimoji="1" lang="ja-JP" altLang="en-US" sz="2000" dirty="0">
                <a:solidFill>
                  <a:srgbClr val="3366FF"/>
                </a:solidFill>
              </a:endParaRPr>
            </a:p>
          </p:txBody>
        </p:sp>
        <p:pic>
          <p:nvPicPr>
            <p:cNvPr id="3" name="図 2"/>
            <p:cNvPicPr>
              <a:picLocks noChangeAspect="1"/>
            </p:cNvPicPr>
            <p:nvPr/>
          </p:nvPicPr>
          <p:blipFill>
            <a:blip r:embed="rId15">
              <a:clrChange>
                <a:clrFrom>
                  <a:srgbClr val="FFFFFF"/>
                </a:clrFrom>
                <a:clrTo>
                  <a:srgbClr val="FFFFFF">
                    <a:alpha val="0"/>
                  </a:srgbClr>
                </a:clrTo>
              </a:clrChange>
            </a:blip>
            <a:stretch>
              <a:fillRect/>
            </a:stretch>
          </p:blipFill>
          <p:spPr>
            <a:xfrm>
              <a:off x="3088660" y="4984750"/>
              <a:ext cx="416540" cy="1028854"/>
            </a:xfrm>
            <a:prstGeom prst="rect">
              <a:avLst/>
            </a:prstGeom>
          </p:spPr>
        </p:pic>
        <p:pic>
          <p:nvPicPr>
            <p:cNvPr id="48" name="図 47"/>
            <p:cNvPicPr>
              <a:picLocks noChangeAspect="1"/>
            </p:cNvPicPr>
            <p:nvPr/>
          </p:nvPicPr>
          <p:blipFill>
            <a:blip r:embed="rId15">
              <a:clrChange>
                <a:clrFrom>
                  <a:srgbClr val="FFFFFF"/>
                </a:clrFrom>
                <a:clrTo>
                  <a:srgbClr val="FFFFFF">
                    <a:alpha val="0"/>
                  </a:srgbClr>
                </a:clrTo>
              </a:clrChange>
            </a:blip>
            <a:stretch>
              <a:fillRect/>
            </a:stretch>
          </p:blipFill>
          <p:spPr>
            <a:xfrm>
              <a:off x="3241060" y="2133600"/>
              <a:ext cx="416540" cy="1028854"/>
            </a:xfrm>
            <a:prstGeom prst="rect">
              <a:avLst/>
            </a:prstGeom>
          </p:spPr>
        </p:pic>
        <p:pic>
          <p:nvPicPr>
            <p:cNvPr id="49" name="図 48"/>
            <p:cNvPicPr>
              <a:picLocks noChangeAspect="1"/>
            </p:cNvPicPr>
            <p:nvPr/>
          </p:nvPicPr>
          <p:blipFill>
            <a:blip r:embed="rId15">
              <a:clrChange>
                <a:clrFrom>
                  <a:srgbClr val="FFFFFF"/>
                </a:clrFrom>
                <a:clrTo>
                  <a:srgbClr val="FFFFFF">
                    <a:alpha val="0"/>
                  </a:srgbClr>
                </a:clrTo>
              </a:clrChange>
            </a:blip>
            <a:stretch>
              <a:fillRect/>
            </a:stretch>
          </p:blipFill>
          <p:spPr>
            <a:xfrm>
              <a:off x="5059325" y="2133600"/>
              <a:ext cx="416540" cy="1028854"/>
            </a:xfrm>
            <a:prstGeom prst="rect">
              <a:avLst/>
            </a:prstGeom>
          </p:spPr>
        </p:pic>
        <p:sp>
          <p:nvSpPr>
            <p:cNvPr id="51" name="テキスト ボックス 50"/>
            <p:cNvSpPr txBox="1"/>
            <p:nvPr/>
          </p:nvSpPr>
          <p:spPr>
            <a:xfrm>
              <a:off x="4462492" y="2563944"/>
              <a:ext cx="620683" cy="461665"/>
            </a:xfrm>
            <a:prstGeom prst="rect">
              <a:avLst/>
            </a:prstGeom>
            <a:noFill/>
          </p:spPr>
          <p:txBody>
            <a:bodyPr wrap="none" rtlCol="0">
              <a:spAutoFit/>
            </a:bodyPr>
            <a:lstStyle/>
            <a:p>
              <a:pPr algn="r"/>
              <a:r>
                <a:rPr kumimoji="1" lang="en-US" altLang="ja-JP" sz="800" dirty="0" smtClean="0">
                  <a:solidFill>
                    <a:srgbClr val="000000"/>
                  </a:solidFill>
                  <a:effectLst/>
                </a:rPr>
                <a:t>IBM</a:t>
              </a:r>
            </a:p>
            <a:p>
              <a:pPr algn="r"/>
              <a:r>
                <a:rPr kumimoji="1" lang="en-US" altLang="ja-JP" sz="800" dirty="0" err="1" smtClean="0">
                  <a:solidFill>
                    <a:srgbClr val="000000"/>
                  </a:solidFill>
                  <a:effectLst/>
                </a:rPr>
                <a:t>PureData</a:t>
              </a:r>
              <a:endParaRPr kumimoji="1" lang="en-US" altLang="ja-JP" sz="800" dirty="0" smtClean="0">
                <a:solidFill>
                  <a:srgbClr val="000000"/>
                </a:solidFill>
                <a:effectLst/>
              </a:endParaRPr>
            </a:p>
            <a:p>
              <a:pPr algn="r"/>
              <a:r>
                <a:rPr kumimoji="1" lang="en-US" altLang="ja-JP" sz="800" dirty="0" smtClean="0">
                  <a:solidFill>
                    <a:srgbClr val="000000"/>
                  </a:solidFill>
                  <a:effectLst/>
                </a:rPr>
                <a:t>System</a:t>
              </a:r>
              <a:endParaRPr kumimoji="1" lang="ja-JP" altLang="en-US" sz="800" dirty="0">
                <a:solidFill>
                  <a:srgbClr val="000000"/>
                </a:solidFill>
                <a:effectLst/>
              </a:endParaRPr>
            </a:p>
          </p:txBody>
        </p:sp>
      </p:grpSp>
    </p:spTree>
    <p:extLst>
      <p:ext uri="{BB962C8B-B14F-4D97-AF65-F5344CB8AC3E}">
        <p14:creationId xmlns:p14="http://schemas.microsoft.com/office/powerpoint/2010/main" val="4963726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bwMode="auto">
          <a:xfrm>
            <a:off x="762000" y="996046"/>
            <a:ext cx="7620000" cy="3890203"/>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7" name="角丸四角形 6"/>
          <p:cNvSpPr/>
          <p:nvPr/>
        </p:nvSpPr>
        <p:spPr bwMode="auto">
          <a:xfrm>
            <a:off x="762000" y="5114850"/>
            <a:ext cx="7620000" cy="1295400"/>
          </a:xfrm>
          <a:prstGeom prst="roundRect">
            <a:avLst>
              <a:gd name="adj" fmla="val 0"/>
            </a:avLst>
          </a:prstGeom>
          <a:solidFill>
            <a:schemeClr val="accent5">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endParaRPr kumimoji="0" lang="ja-JP" altLang="en-US" sz="1200">
              <a:solidFill>
                <a:srgbClr val="484848"/>
              </a:solidFill>
              <a:latin typeface="+mj-ea"/>
              <a:ea typeface="+mj-ea"/>
            </a:endParaRPr>
          </a:p>
        </p:txBody>
      </p:sp>
      <p:sp>
        <p:nvSpPr>
          <p:cNvPr id="8" name="正方形/長方形 7"/>
          <p:cNvSpPr/>
          <p:nvPr/>
        </p:nvSpPr>
        <p:spPr bwMode="auto">
          <a:xfrm>
            <a:off x="19050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9" name="正方形/長方形 8"/>
          <p:cNvSpPr/>
          <p:nvPr/>
        </p:nvSpPr>
        <p:spPr bwMode="auto">
          <a:xfrm>
            <a:off x="12954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0" name="正方形/長方形 9"/>
          <p:cNvSpPr/>
          <p:nvPr/>
        </p:nvSpPr>
        <p:spPr bwMode="auto">
          <a:xfrm>
            <a:off x="2514600" y="1685850"/>
            <a:ext cx="457200" cy="381000"/>
          </a:xfrm>
          <a:prstGeom prst="rect">
            <a:avLst/>
          </a:prstGeom>
          <a:solidFill>
            <a:srgbClr val="00FF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4" name="正方形/長方形 13"/>
          <p:cNvSpPr/>
          <p:nvPr/>
        </p:nvSpPr>
        <p:spPr bwMode="auto">
          <a:xfrm>
            <a:off x="3733800" y="1685850"/>
            <a:ext cx="1676400" cy="381000"/>
          </a:xfrm>
          <a:prstGeom prst="rect">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5" name="六角形 14"/>
          <p:cNvSpPr/>
          <p:nvPr/>
        </p:nvSpPr>
        <p:spPr bwMode="auto">
          <a:xfrm>
            <a:off x="6172200" y="1685850"/>
            <a:ext cx="1676400" cy="457200"/>
          </a:xfrm>
          <a:prstGeom prst="hexagon">
            <a:avLst>
              <a:gd name="adj" fmla="val 78140"/>
              <a:gd name="vf" fmla="val 115470"/>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6" name="正方形/長方形 15"/>
          <p:cNvSpPr/>
          <p:nvPr/>
        </p:nvSpPr>
        <p:spPr bwMode="auto">
          <a:xfrm>
            <a:off x="1295400" y="5419650"/>
            <a:ext cx="1676400" cy="381000"/>
          </a:xfrm>
          <a:prstGeom prst="rect">
            <a:avLst/>
          </a:prstGeom>
          <a:solidFill>
            <a:srgbClr val="03800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7" name="正方形/長方形 16"/>
          <p:cNvSpPr/>
          <p:nvPr/>
        </p:nvSpPr>
        <p:spPr bwMode="auto">
          <a:xfrm>
            <a:off x="43434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8" name="正方形/長方形 17"/>
          <p:cNvSpPr/>
          <p:nvPr/>
        </p:nvSpPr>
        <p:spPr bwMode="auto">
          <a:xfrm>
            <a:off x="37338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9" name="正方形/長方形 18"/>
          <p:cNvSpPr/>
          <p:nvPr/>
        </p:nvSpPr>
        <p:spPr bwMode="auto">
          <a:xfrm>
            <a:off x="4953000" y="5419650"/>
            <a:ext cx="457200" cy="381000"/>
          </a:xfrm>
          <a:prstGeom prst="rect">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0" name="正方形/長方形 19"/>
          <p:cNvSpPr/>
          <p:nvPr/>
        </p:nvSpPr>
        <p:spPr bwMode="auto">
          <a:xfrm>
            <a:off x="6172200" y="5419650"/>
            <a:ext cx="1676400" cy="381000"/>
          </a:xfrm>
          <a:prstGeom prst="rect">
            <a:avLst/>
          </a:prstGeom>
          <a:solidFill>
            <a:schemeClr val="accent5">
              <a:lumMod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1" name="テキスト ボックス 20"/>
          <p:cNvSpPr txBox="1"/>
          <p:nvPr/>
        </p:nvSpPr>
        <p:spPr>
          <a:xfrm>
            <a:off x="3171616" y="5876850"/>
            <a:ext cx="2800767" cy="461665"/>
          </a:xfrm>
          <a:prstGeom prst="rect">
            <a:avLst/>
          </a:prstGeom>
          <a:noFill/>
          <a:effectLst/>
        </p:spPr>
        <p:txBody>
          <a:bodyPr wrap="none" rtlCol="0">
            <a:spAutoFit/>
          </a:bodyPr>
          <a:lstStyle/>
          <a:p>
            <a:pPr algn="ctr"/>
            <a:r>
              <a:rPr kumimoji="1" lang="ja-JP" altLang="en-US" sz="2400" dirty="0" smtClean="0">
                <a:solidFill>
                  <a:srgbClr val="000090"/>
                </a:solidFill>
                <a:latin typeface="+mj-ea"/>
                <a:ea typeface="+mj-ea"/>
                <a:cs typeface="ＤＦＰ太丸ゴシック体"/>
              </a:rPr>
              <a:t>物理資源・物理機械</a:t>
            </a:r>
            <a:endParaRPr kumimoji="1" lang="ja-JP" altLang="en-US" sz="2400" dirty="0">
              <a:solidFill>
                <a:srgbClr val="000090"/>
              </a:solidFill>
              <a:latin typeface="+mj-ea"/>
              <a:ea typeface="+mj-ea"/>
              <a:cs typeface="ＤＦＰ太丸ゴシック体"/>
            </a:endParaRPr>
          </a:p>
        </p:txBody>
      </p:sp>
      <p:sp>
        <p:nvSpPr>
          <p:cNvPr id="23" name="テキスト ボックス 22"/>
          <p:cNvSpPr txBox="1"/>
          <p:nvPr/>
        </p:nvSpPr>
        <p:spPr>
          <a:xfrm>
            <a:off x="1219200" y="1194525"/>
            <a:ext cx="1826141" cy="338554"/>
          </a:xfrm>
          <a:prstGeom prst="rect">
            <a:avLst/>
          </a:prstGeom>
          <a:noFill/>
          <a:effectLst/>
        </p:spPr>
        <p:txBody>
          <a:bodyPr wrap="none" rtlCol="0">
            <a:spAutoFit/>
          </a:bodyPr>
          <a:lstStyle/>
          <a:p>
            <a:pPr algn="ctr"/>
            <a:r>
              <a:rPr kumimoji="1" lang="ja-JP" altLang="en-US" sz="1600" dirty="0" smtClean="0">
                <a:solidFill>
                  <a:srgbClr val="008000"/>
                </a:solidFill>
                <a:effectLst/>
                <a:latin typeface="+mj-ea"/>
                <a:ea typeface="+mj-ea"/>
                <a:cs typeface="ＤＦＰ太丸ゴシック体"/>
              </a:rPr>
              <a:t>サーバーの仮想化</a:t>
            </a:r>
            <a:endParaRPr kumimoji="1" lang="en-US" altLang="ja-JP" sz="1600" dirty="0" smtClean="0">
              <a:solidFill>
                <a:srgbClr val="008000"/>
              </a:solidFill>
              <a:effectLst/>
              <a:latin typeface="+mj-ea"/>
              <a:ea typeface="+mj-ea"/>
              <a:cs typeface="ＤＦＰ太丸ゴシック体"/>
            </a:endParaRPr>
          </a:p>
        </p:txBody>
      </p:sp>
      <p:sp>
        <p:nvSpPr>
          <p:cNvPr id="24" name="テキスト ボックス 23"/>
          <p:cNvSpPr txBox="1"/>
          <p:nvPr/>
        </p:nvSpPr>
        <p:spPr>
          <a:xfrm>
            <a:off x="3632078" y="1194525"/>
            <a:ext cx="1879842" cy="338554"/>
          </a:xfrm>
          <a:prstGeom prst="rect">
            <a:avLst/>
          </a:prstGeom>
          <a:noFill/>
          <a:effectLst/>
        </p:spPr>
        <p:txBody>
          <a:bodyPr wrap="none" rtlCol="0">
            <a:spAutoFit/>
          </a:bodyPr>
          <a:lstStyle/>
          <a:p>
            <a:pPr algn="ctr"/>
            <a:r>
              <a:rPr kumimoji="1" lang="ja-JP" altLang="en-US" sz="1600" dirty="0" smtClean="0">
                <a:solidFill>
                  <a:srgbClr val="3366FF"/>
                </a:solidFill>
                <a:effectLst/>
                <a:latin typeface="+mj-ea"/>
                <a:ea typeface="+mj-ea"/>
                <a:cs typeface="ＤＦＰ太丸ゴシック体"/>
              </a:rPr>
              <a:t>ストレージの仮想化</a:t>
            </a:r>
            <a:endParaRPr kumimoji="1" lang="en-US" altLang="ja-JP" sz="1600" dirty="0" smtClean="0">
              <a:solidFill>
                <a:srgbClr val="3366FF"/>
              </a:solidFill>
              <a:effectLst/>
              <a:latin typeface="+mj-ea"/>
              <a:ea typeface="+mj-ea"/>
              <a:cs typeface="ＤＦＰ太丸ゴシック体"/>
            </a:endParaRPr>
          </a:p>
        </p:txBody>
      </p:sp>
      <p:sp>
        <p:nvSpPr>
          <p:cNvPr id="25" name="テキスト ボックス 24"/>
          <p:cNvSpPr txBox="1"/>
          <p:nvPr/>
        </p:nvSpPr>
        <p:spPr>
          <a:xfrm>
            <a:off x="5968907" y="1042125"/>
            <a:ext cx="2133116" cy="584776"/>
          </a:xfrm>
          <a:prstGeom prst="rect">
            <a:avLst/>
          </a:prstGeom>
          <a:noFill/>
          <a:effectLst/>
        </p:spPr>
        <p:txBody>
          <a:bodyPr wrap="none" rtlCol="0">
            <a:spAutoFit/>
          </a:bodyPr>
          <a:lstStyle/>
          <a:p>
            <a:pPr algn="ctr"/>
            <a:r>
              <a:rPr kumimoji="1" lang="en-US" altLang="ja-JP" sz="1600" dirty="0" smtClean="0">
                <a:solidFill>
                  <a:srgbClr val="800000"/>
                </a:solidFill>
                <a:effectLst/>
                <a:latin typeface="+mj-ea"/>
                <a:ea typeface="+mj-ea"/>
                <a:cs typeface="ＤＦＰ太丸ゴシック体"/>
              </a:rPr>
              <a:t>Java</a:t>
            </a:r>
            <a:r>
              <a:rPr kumimoji="1" lang="ja-JP" altLang="en-US" sz="1600" dirty="0" smtClean="0">
                <a:solidFill>
                  <a:srgbClr val="800000"/>
                </a:solidFill>
                <a:effectLst/>
                <a:latin typeface="+mj-ea"/>
                <a:ea typeface="+mj-ea"/>
                <a:cs typeface="ＤＦＰ太丸ゴシック体"/>
              </a:rPr>
              <a:t>仮想マシン</a:t>
            </a:r>
            <a:endParaRPr kumimoji="1" lang="en-US" altLang="ja-JP" sz="1600" dirty="0" smtClean="0">
              <a:solidFill>
                <a:srgbClr val="800000"/>
              </a:solidFill>
              <a:effectLst/>
              <a:latin typeface="+mj-ea"/>
              <a:ea typeface="+mj-ea"/>
              <a:cs typeface="ＤＦＰ太丸ゴシック体"/>
            </a:endParaRPr>
          </a:p>
          <a:p>
            <a:pPr algn="ctr"/>
            <a:r>
              <a:rPr kumimoji="1" lang="ja-JP" altLang="en-US" sz="1600" dirty="0" smtClean="0">
                <a:solidFill>
                  <a:srgbClr val="800000"/>
                </a:solidFill>
                <a:effectLst/>
                <a:latin typeface="+mj-ea"/>
                <a:ea typeface="+mj-ea"/>
                <a:cs typeface="ＤＦＰ太丸ゴシック体"/>
              </a:rPr>
              <a:t>データベースの仮想化</a:t>
            </a:r>
            <a:endParaRPr kumimoji="1" lang="en-US" altLang="ja-JP" sz="1600" dirty="0" smtClean="0">
              <a:solidFill>
                <a:srgbClr val="800000"/>
              </a:solidFill>
              <a:effectLst/>
              <a:latin typeface="+mj-ea"/>
              <a:ea typeface="+mj-ea"/>
              <a:cs typeface="ＤＦＰ太丸ゴシック体"/>
            </a:endParaRPr>
          </a:p>
        </p:txBody>
      </p:sp>
      <p:sp>
        <p:nvSpPr>
          <p:cNvPr id="26" name="上矢印 25"/>
          <p:cNvSpPr/>
          <p:nvPr/>
        </p:nvSpPr>
        <p:spPr bwMode="auto">
          <a:xfrm>
            <a:off x="16764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7" name="上矢印 26"/>
          <p:cNvSpPr/>
          <p:nvPr/>
        </p:nvSpPr>
        <p:spPr bwMode="auto">
          <a:xfrm>
            <a:off x="41148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28" name="上矢印 27"/>
          <p:cNvSpPr/>
          <p:nvPr/>
        </p:nvSpPr>
        <p:spPr bwMode="auto">
          <a:xfrm>
            <a:off x="6553200" y="2219250"/>
            <a:ext cx="914400" cy="3124200"/>
          </a:xfrm>
          <a:prstGeom prst="upArrow">
            <a:avLst/>
          </a:prstGeom>
          <a:solidFill>
            <a:schemeClr val="accent5">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j-ea"/>
              <a:ea typeface="+mj-ea"/>
            </a:endParaRPr>
          </a:p>
        </p:txBody>
      </p:sp>
      <p:sp>
        <p:nvSpPr>
          <p:cNvPr id="11" name="正方形/長方形 10"/>
          <p:cNvSpPr/>
          <p:nvPr/>
        </p:nvSpPr>
        <p:spPr bwMode="auto">
          <a:xfrm>
            <a:off x="12954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パーティショニング</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800" dirty="0" smtClean="0">
                <a:solidFill>
                  <a:srgbClr val="FFFFFF"/>
                </a:solidFill>
                <a:latin typeface="+mj-ea"/>
                <a:ea typeface="+mj-ea"/>
                <a:cs typeface="ＤＦＰ太丸ゴシック体"/>
              </a:rPr>
              <a:t>分　割</a:t>
            </a:r>
            <a:endParaRPr kumimoji="0" lang="ja-JP" altLang="en-US" sz="1800" b="0" i="0" u="none" strike="noStrike" cap="none" normalizeH="0" baseline="0" dirty="0" smtClean="0">
              <a:ln>
                <a:noFill/>
              </a:ln>
              <a:solidFill>
                <a:srgbClr val="FFFFFF"/>
              </a:solidFill>
              <a:effectLst/>
              <a:latin typeface="+mj-ea"/>
              <a:ea typeface="+mj-ea"/>
              <a:cs typeface="ＤＦＰ太丸ゴシック体"/>
            </a:endParaRPr>
          </a:p>
        </p:txBody>
      </p:sp>
      <p:sp>
        <p:nvSpPr>
          <p:cNvPr id="12" name="正方形/長方形 11"/>
          <p:cNvSpPr/>
          <p:nvPr/>
        </p:nvSpPr>
        <p:spPr bwMode="auto">
          <a:xfrm>
            <a:off x="37338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アグリゲーション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lang="ja-JP" altLang="en-US" sz="1600" dirty="0" smtClean="0">
                <a:solidFill>
                  <a:srgbClr val="FFFFFF"/>
                </a:solidFill>
                <a:latin typeface="+mj-ea"/>
                <a:ea typeface="+mj-ea"/>
                <a:cs typeface="ＤＦＰ太丸ゴシック体"/>
              </a:rPr>
              <a:t>集　約</a:t>
            </a:r>
            <a:endParaRPr kumimoji="0" lang="ja-JP" altLang="en-US" sz="1600" b="0" i="0" u="none" strike="noStrike" cap="none" normalizeH="0" baseline="0" dirty="0" smtClean="0">
              <a:ln>
                <a:noFill/>
              </a:ln>
              <a:solidFill>
                <a:srgbClr val="FFFFFF"/>
              </a:solidFill>
              <a:effectLst/>
              <a:latin typeface="+mj-ea"/>
              <a:ea typeface="+mj-ea"/>
              <a:cs typeface="ＤＦＰ太丸ゴシック体"/>
            </a:endParaRPr>
          </a:p>
        </p:txBody>
      </p:sp>
      <p:sp>
        <p:nvSpPr>
          <p:cNvPr id="13" name="正方形/長方形 12"/>
          <p:cNvSpPr/>
          <p:nvPr/>
        </p:nvSpPr>
        <p:spPr bwMode="auto">
          <a:xfrm>
            <a:off x="6172200" y="3362250"/>
            <a:ext cx="1676400" cy="609600"/>
          </a:xfrm>
          <a:prstGeom prst="rect">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mj-ea"/>
                <a:ea typeface="+mj-ea"/>
                <a:cs typeface="ＤＦＰ太丸ゴシック体"/>
              </a:rPr>
              <a:t>エミュレーション</a:t>
            </a:r>
            <a:endParaRPr kumimoji="0" lang="en-US" altLang="ja-JP" sz="1200" b="0" i="0" u="none" strike="noStrike" cap="none" normalizeH="0" baseline="0" dirty="0" smtClean="0">
              <a:ln>
                <a:noFill/>
              </a:ln>
              <a:solidFill>
                <a:srgbClr val="FFFFFF"/>
              </a:solidFill>
              <a:effectLst/>
              <a:latin typeface="+mj-ea"/>
              <a:ea typeface="+mj-ea"/>
              <a:cs typeface="ＤＦＰ太丸ゴシック体"/>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j-ea"/>
                <a:ea typeface="+mj-ea"/>
                <a:cs typeface="ＤＦＰ太丸ゴシック体"/>
              </a:rPr>
              <a:t>模　倣</a:t>
            </a:r>
          </a:p>
        </p:txBody>
      </p:sp>
      <p:sp>
        <p:nvSpPr>
          <p:cNvPr id="22" name="テキスト ボックス 21"/>
          <p:cNvSpPr txBox="1"/>
          <p:nvPr/>
        </p:nvSpPr>
        <p:spPr>
          <a:xfrm>
            <a:off x="3039369" y="2828850"/>
            <a:ext cx="3065262" cy="461665"/>
          </a:xfrm>
          <a:prstGeom prst="rect">
            <a:avLst/>
          </a:prstGeom>
          <a:noFill/>
          <a:effectLst/>
        </p:spPr>
        <p:txBody>
          <a:bodyPr wrap="none" rtlCol="0">
            <a:spAutoFit/>
          </a:bodyPr>
          <a:lstStyle/>
          <a:p>
            <a:pPr algn="ctr"/>
            <a:r>
              <a:rPr kumimoji="1" lang="ja-JP" altLang="en-US" sz="2400" dirty="0" smtClean="0">
                <a:solidFill>
                  <a:srgbClr val="FF6600"/>
                </a:solidFill>
                <a:effectLst/>
                <a:latin typeface="+mj-ea"/>
                <a:ea typeface="+mj-ea"/>
                <a:cs typeface="ＤＦＰ太丸ゴシック体"/>
              </a:rPr>
              <a:t>仮想化</a:t>
            </a:r>
            <a:r>
              <a:rPr kumimoji="1" lang="en-US" altLang="ja-JP" sz="2400" dirty="0" smtClean="0">
                <a:solidFill>
                  <a:srgbClr val="FF6600"/>
                </a:solidFill>
                <a:effectLst/>
                <a:latin typeface="+mj-ea"/>
                <a:ea typeface="+mj-ea"/>
                <a:cs typeface="ＤＦＰ太丸ゴシック体"/>
              </a:rPr>
              <a:t> (Virtualization)</a:t>
            </a:r>
            <a:endParaRPr kumimoji="1" lang="ja-JP" altLang="en-US" sz="2400" dirty="0">
              <a:solidFill>
                <a:srgbClr val="FF6600"/>
              </a:solidFill>
              <a:effectLst/>
              <a:latin typeface="+mj-ea"/>
              <a:ea typeface="+mj-ea"/>
              <a:cs typeface="ＤＦＰ太丸ゴシック体"/>
            </a:endParaRPr>
          </a:p>
        </p:txBody>
      </p:sp>
      <p:sp>
        <p:nvSpPr>
          <p:cNvPr id="30" name="テキスト ボックス 29"/>
          <p:cNvSpPr txBox="1"/>
          <p:nvPr/>
        </p:nvSpPr>
        <p:spPr>
          <a:xfrm>
            <a:off x="1159972" y="4124250"/>
            <a:ext cx="1980029"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ひとつの物理資源を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複数の仮想資源に分割</a:t>
            </a:r>
            <a:endParaRPr kumimoji="1" lang="ja-JP" altLang="en-US" sz="1400" dirty="0">
              <a:solidFill>
                <a:srgbClr val="FF6600"/>
              </a:solidFill>
              <a:effectLst/>
              <a:latin typeface="+mj-ea"/>
              <a:ea typeface="+mj-ea"/>
              <a:cs typeface="ＤＦＰ太丸ゴシック体"/>
            </a:endParaRPr>
          </a:p>
        </p:txBody>
      </p:sp>
      <p:sp>
        <p:nvSpPr>
          <p:cNvPr id="31" name="テキスト ボックス 30"/>
          <p:cNvSpPr txBox="1"/>
          <p:nvPr/>
        </p:nvSpPr>
        <p:spPr>
          <a:xfrm>
            <a:off x="3492217" y="4124250"/>
            <a:ext cx="2159566"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複数の物理資源を</a:t>
            </a:r>
            <a:endParaRPr kumimoji="1" lang="en-US" altLang="ja-JP" sz="1400" dirty="0" smtClean="0">
              <a:solidFill>
                <a:srgbClr val="FF6600"/>
              </a:solidFill>
              <a:effectLst/>
              <a:latin typeface="+mj-ea"/>
              <a:ea typeface="+mj-ea"/>
              <a:cs typeface="ＤＦＰ太丸ゴシック体"/>
            </a:endParaRPr>
          </a:p>
          <a:p>
            <a:pPr algn="ctr"/>
            <a:r>
              <a:rPr kumimoji="1" lang="ja-JP" altLang="en-US" sz="1400" dirty="0" smtClean="0">
                <a:solidFill>
                  <a:srgbClr val="FF6600"/>
                </a:solidFill>
                <a:effectLst/>
                <a:latin typeface="+mj-ea"/>
                <a:ea typeface="+mj-ea"/>
                <a:cs typeface="ＤＦＰ太丸ゴシック体"/>
              </a:rPr>
              <a:t>ひとつの仮想資源に分割</a:t>
            </a:r>
            <a:endParaRPr kumimoji="1" lang="ja-JP" altLang="en-US" sz="1400" dirty="0">
              <a:solidFill>
                <a:srgbClr val="FF6600"/>
              </a:solidFill>
              <a:effectLst/>
              <a:latin typeface="+mj-ea"/>
              <a:ea typeface="+mj-ea"/>
              <a:cs typeface="ＤＦＰ太丸ゴシック体"/>
            </a:endParaRPr>
          </a:p>
        </p:txBody>
      </p:sp>
      <p:sp>
        <p:nvSpPr>
          <p:cNvPr id="32" name="テキスト ボックス 31"/>
          <p:cNvSpPr txBox="1"/>
          <p:nvPr/>
        </p:nvSpPr>
        <p:spPr>
          <a:xfrm>
            <a:off x="5987082" y="4124250"/>
            <a:ext cx="2072603" cy="523220"/>
          </a:xfrm>
          <a:prstGeom prst="rect">
            <a:avLst/>
          </a:prstGeom>
          <a:noFill/>
          <a:effectLst/>
        </p:spPr>
        <p:txBody>
          <a:bodyPr wrap="none" rtlCol="0">
            <a:spAutoFit/>
          </a:bodyPr>
          <a:lstStyle/>
          <a:p>
            <a:pPr algn="ctr"/>
            <a:r>
              <a:rPr kumimoji="1" lang="ja-JP" altLang="en-US" sz="1400" dirty="0" smtClean="0">
                <a:solidFill>
                  <a:srgbClr val="FF6600"/>
                </a:solidFill>
                <a:effectLst/>
                <a:latin typeface="+mj-ea"/>
                <a:ea typeface="+mj-ea"/>
                <a:cs typeface="ＤＦＰ太丸ゴシック体"/>
              </a:rPr>
              <a:t>ある物理資源を</a:t>
            </a:r>
          </a:p>
          <a:p>
            <a:pPr algn="ctr"/>
            <a:r>
              <a:rPr kumimoji="1" lang="ja-JP" altLang="en-US" sz="1400" dirty="0" smtClean="0">
                <a:solidFill>
                  <a:srgbClr val="FF6600"/>
                </a:solidFill>
                <a:effectLst/>
                <a:latin typeface="+mj-ea"/>
                <a:ea typeface="+mj-ea"/>
                <a:cs typeface="ＤＦＰ太丸ゴシック体"/>
              </a:rPr>
              <a:t>異なる資源に見せかける</a:t>
            </a:r>
            <a:endParaRPr kumimoji="1" lang="en-US" altLang="ja-JP" sz="1400" dirty="0" smtClean="0">
              <a:solidFill>
                <a:srgbClr val="FF6600"/>
              </a:solidFill>
              <a:effectLst/>
              <a:latin typeface="+mj-ea"/>
              <a:ea typeface="+mj-ea"/>
              <a:cs typeface="ＤＦＰ太丸ゴシック体"/>
            </a:endParaRPr>
          </a:p>
        </p:txBody>
      </p:sp>
      <p:sp>
        <p:nvSpPr>
          <p:cNvPr id="2" name="タイトル 1"/>
          <p:cNvSpPr>
            <a:spLocks noGrp="1"/>
          </p:cNvSpPr>
          <p:nvPr>
            <p:ph type="title"/>
          </p:nvPr>
        </p:nvSpPr>
        <p:spPr/>
        <p:txBody>
          <a:bodyPr/>
          <a:lstStyle/>
          <a:p>
            <a:r>
              <a:rPr kumimoji="1" lang="ja-JP" altLang="en-US" dirty="0" smtClean="0">
                <a:effectLst/>
              </a:rPr>
              <a:t>仮想化の</a:t>
            </a:r>
            <a:r>
              <a:rPr kumimoji="1" lang="en-US" altLang="ja-JP" dirty="0" smtClean="0">
                <a:effectLst/>
              </a:rPr>
              <a:t>3</a:t>
            </a:r>
            <a:r>
              <a:rPr kumimoji="1" lang="ja-JP" altLang="en-US" dirty="0" smtClean="0">
                <a:effectLst/>
              </a:rPr>
              <a:t>つのタイプ</a:t>
            </a:r>
            <a:endParaRPr kumimoji="1" lang="ja-JP" altLang="en-US" dirty="0">
              <a:effectLst/>
            </a:endParaRPr>
          </a:p>
        </p:txBody>
      </p:sp>
    </p:spTree>
    <p:extLst>
      <p:ext uri="{BB962C8B-B14F-4D97-AF65-F5344CB8AC3E}">
        <p14:creationId xmlns:p14="http://schemas.microsoft.com/office/powerpoint/2010/main" val="28503758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381000" y="838200"/>
            <a:ext cx="8458200" cy="3352800"/>
            <a:chOff x="381000" y="838200"/>
            <a:chExt cx="8458200" cy="3352800"/>
          </a:xfrm>
        </p:grpSpPr>
        <p:sp>
          <p:nvSpPr>
            <p:cNvPr id="10" name="正方形/長方形 9"/>
            <p:cNvSpPr/>
            <p:nvPr/>
          </p:nvSpPr>
          <p:spPr bwMode="auto">
            <a:xfrm>
              <a:off x="381000" y="838200"/>
              <a:ext cx="8458200" cy="3352800"/>
            </a:xfrm>
            <a:prstGeom prst="rect">
              <a:avLst/>
            </a:prstGeom>
            <a:solidFill>
              <a:schemeClr val="accent6">
                <a:lumMod val="20000"/>
                <a:lumOff val="80000"/>
                <a:alpha val="90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105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76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648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419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91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62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7338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5052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766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30480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8194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908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622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1336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9050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764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4478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2192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90600" y="327660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62000" y="327660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533400" y="327660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14300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9560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9580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647700" y="1676400"/>
              <a:ext cx="647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76300" y="1676400"/>
              <a:ext cx="21717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104900" y="1676400"/>
              <a:ext cx="3543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95400" y="1676400"/>
              <a:ext cx="7239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95400" y="1676400"/>
              <a:ext cx="38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62100" y="1676400"/>
              <a:ext cx="14859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90700" y="1676400"/>
              <a:ext cx="2857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95400" y="1676400"/>
              <a:ext cx="14097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247900" y="1676400"/>
              <a:ext cx="800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76500" y="1676400"/>
              <a:ext cx="21717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62300" y="1676400"/>
              <a:ext cx="14859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848100" y="1676400"/>
              <a:ext cx="8001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533900" y="1676400"/>
              <a:ext cx="1143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648200" y="1676400"/>
              <a:ext cx="571500" cy="160020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933700" y="1676400"/>
              <a:ext cx="114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3048000" y="1676400"/>
              <a:ext cx="5715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3048000" y="1676400"/>
              <a:ext cx="12573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3048000" y="1676400"/>
              <a:ext cx="1943100" cy="160020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95400" y="1676400"/>
              <a:ext cx="27813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95400" y="1676400"/>
              <a:ext cx="20955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95400" y="1676400"/>
              <a:ext cx="3467100" cy="160020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5715000" y="320040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solidFill>
              <a:schemeClr val="accent3">
                <a:lumMod val="20000"/>
                <a:lumOff val="80000"/>
              </a:schemeClr>
            </a:solidFill>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見かけ上</a:t>
              </a:r>
              <a:r>
                <a:rPr kumimoji="0" lang="en-US" altLang="ja-JP" sz="1800" b="0" i="0" u="none" strike="noStrike" cap="none" normalizeH="0" baseline="0" dirty="0" smtClean="0">
                  <a:ln>
                    <a:noFill/>
                  </a:ln>
                  <a:solidFill>
                    <a:srgbClr val="000090"/>
                  </a:solidFill>
                  <a:effectLst/>
                  <a:latin typeface="HG丸ｺﾞｼｯｸM-PRO"/>
                  <a:ea typeface="HG丸ｺﾞｼｯｸM-PRO"/>
                  <a:cs typeface="HG丸ｺﾞｼｯｸM-PRO"/>
                </a:rPr>
                <a:t>”</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000090"/>
                  </a:solidFill>
                  <a:effectLst/>
                  <a:latin typeface="HG丸ｺﾞｼｯｸM-PRO"/>
                  <a:ea typeface="HG丸ｺﾞｼｯｸM-PRO"/>
                  <a:cs typeface="HG丸ｺﾞｼｯｸM-PRO"/>
                </a:rPr>
                <a:t>同時使用できる</a:t>
              </a:r>
            </a:p>
          </p:txBody>
        </p:sp>
      </p:gr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(1)</a:t>
            </a:r>
            <a:r>
              <a:rPr kumimoji="1" lang="ja-JP" altLang="en-US" dirty="0" smtClean="0">
                <a:effectLst/>
              </a:rPr>
              <a:t>　</a:t>
            </a:r>
            <a:r>
              <a:rPr kumimoji="1" lang="ja-JP" altLang="en-US" sz="2800" dirty="0" smtClean="0">
                <a:effectLst/>
              </a:rPr>
              <a:t>コンピューターを共同利用する技術</a:t>
            </a:r>
            <a:endParaRPr kumimoji="1" lang="ja-JP" altLang="en-US" sz="2800" dirty="0">
              <a:effectLst/>
            </a:endParaRPr>
          </a:p>
        </p:txBody>
      </p:sp>
      <p:grpSp>
        <p:nvGrpSpPr>
          <p:cNvPr id="14" name="図形グループ 13"/>
          <p:cNvGrpSpPr/>
          <p:nvPr/>
        </p:nvGrpSpPr>
        <p:grpSpPr>
          <a:xfrm>
            <a:off x="381000" y="3962400"/>
            <a:ext cx="8458200" cy="2438400"/>
            <a:chOff x="381000" y="3962400"/>
            <a:chExt cx="8458200" cy="2438400"/>
          </a:xfrm>
        </p:grpSpPr>
        <p:sp>
          <p:nvSpPr>
            <p:cNvPr id="76" name="正方形/長方形 75"/>
            <p:cNvSpPr/>
            <p:nvPr/>
          </p:nvSpPr>
          <p:spPr bwMode="auto">
            <a:xfrm>
              <a:off x="381000" y="4191000"/>
              <a:ext cx="8458200" cy="2209800"/>
            </a:xfrm>
            <a:prstGeom prst="rect">
              <a:avLst/>
            </a:prstGeom>
            <a:solidFill>
              <a:srgbClr val="FFFF99">
                <a:alpha val="85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ホームベース 2"/>
            <p:cNvSpPr/>
            <p:nvPr/>
          </p:nvSpPr>
          <p:spPr bwMode="auto">
            <a:xfrm>
              <a:off x="3733800" y="4572000"/>
              <a:ext cx="18288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ホームベース 3"/>
            <p:cNvSpPr/>
            <p:nvPr/>
          </p:nvSpPr>
          <p:spPr bwMode="auto">
            <a:xfrm>
              <a:off x="2133600" y="4572000"/>
              <a:ext cx="18288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ホームベース 4"/>
            <p:cNvSpPr/>
            <p:nvPr/>
          </p:nvSpPr>
          <p:spPr bwMode="auto">
            <a:xfrm>
              <a:off x="533400" y="4572000"/>
              <a:ext cx="18288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6" name="図形グループ 55"/>
            <p:cNvGrpSpPr/>
            <p:nvPr/>
          </p:nvGrpSpPr>
          <p:grpSpPr>
            <a:xfrm>
              <a:off x="1143000" y="5562600"/>
              <a:ext cx="304800" cy="609600"/>
              <a:chOff x="2057400" y="5105400"/>
              <a:chExt cx="304800" cy="609600"/>
            </a:xfrm>
          </p:grpSpPr>
          <p:sp>
            <p:nvSpPr>
              <p:cNvPr id="48" name="円/楕円 4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フローチャート: 論理積ゲート 4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5" name="図形グループ 54"/>
            <p:cNvGrpSpPr/>
            <p:nvPr/>
          </p:nvGrpSpPr>
          <p:grpSpPr>
            <a:xfrm>
              <a:off x="2895600" y="5562600"/>
              <a:ext cx="304800" cy="609600"/>
              <a:chOff x="3733800" y="5105400"/>
              <a:chExt cx="304800" cy="609600"/>
            </a:xfrm>
          </p:grpSpPr>
          <p:sp>
            <p:nvSpPr>
              <p:cNvPr id="50" name="円/楕円 49"/>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1" name="フローチャート: 論理積ゲート 50"/>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54" name="図形グループ 53"/>
            <p:cNvGrpSpPr/>
            <p:nvPr/>
          </p:nvGrpSpPr>
          <p:grpSpPr>
            <a:xfrm>
              <a:off x="4495800" y="5562600"/>
              <a:ext cx="304800" cy="609600"/>
              <a:chOff x="5334000" y="5105400"/>
              <a:chExt cx="304800" cy="609600"/>
            </a:xfrm>
          </p:grpSpPr>
          <p:sp>
            <p:nvSpPr>
              <p:cNvPr id="52" name="円/楕円 51"/>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 name="フローチャート: 論理積ゲート 52"/>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67" name="直線矢印コネクタ 66"/>
            <p:cNvCxnSpPr>
              <a:endCxn id="48" idx="0"/>
            </p:cNvCxnSpPr>
            <p:nvPr/>
          </p:nvCxnSpPr>
          <p:spPr bwMode="auto">
            <a:xfrm>
              <a:off x="1295400" y="5029200"/>
              <a:ext cx="0" cy="533400"/>
            </a:xfrm>
            <a:prstGeom prst="straightConnector1">
              <a:avLst/>
            </a:prstGeom>
            <a:solidFill>
              <a:schemeClr val="bg1"/>
            </a:solidFill>
            <a:ln w="7620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矢印コネクタ 71"/>
            <p:cNvCxnSpPr>
              <a:endCxn id="50" idx="0"/>
            </p:cNvCxnSpPr>
            <p:nvPr/>
          </p:nvCxnSpPr>
          <p:spPr bwMode="auto">
            <a:xfrm>
              <a:off x="3048000" y="5029200"/>
              <a:ext cx="0" cy="533400"/>
            </a:xfrm>
            <a:prstGeom prst="straightConnector1">
              <a:avLst/>
            </a:prstGeom>
            <a:solidFill>
              <a:schemeClr val="bg1"/>
            </a:solidFill>
            <a:ln w="7620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矢印コネクタ 74"/>
            <p:cNvCxnSpPr>
              <a:endCxn id="52" idx="0"/>
            </p:cNvCxnSpPr>
            <p:nvPr/>
          </p:nvCxnSpPr>
          <p:spPr bwMode="auto">
            <a:xfrm>
              <a:off x="4648200" y="5029200"/>
              <a:ext cx="0" cy="533400"/>
            </a:xfrm>
            <a:prstGeom prst="straightConnector1">
              <a:avLst/>
            </a:prstGeom>
            <a:solidFill>
              <a:schemeClr val="bg1"/>
            </a:solidFill>
            <a:ln w="7620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 name="正方形/長方形 177"/>
            <p:cNvSpPr/>
            <p:nvPr/>
          </p:nvSpPr>
          <p:spPr bwMode="auto">
            <a:xfrm>
              <a:off x="533400" y="3962400"/>
              <a:ext cx="50292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高価なコンピューター（物理資源）</a:t>
              </a:r>
            </a:p>
          </p:txBody>
        </p:sp>
        <p:sp>
          <p:nvSpPr>
            <p:cNvPr id="73" name="テキスト ボックス 72"/>
            <p:cNvSpPr txBox="1"/>
            <p:nvPr/>
          </p:nvSpPr>
          <p:spPr>
            <a:xfrm>
              <a:off x="6096000" y="4648200"/>
              <a:ext cx="2271125" cy="400110"/>
            </a:xfrm>
            <a:prstGeom prst="rect">
              <a:avLst/>
            </a:prstGeom>
            <a:noFill/>
          </p:spPr>
          <p:txBody>
            <a:bodyPr wrap="none" rtlCol="0">
              <a:spAutoFit/>
            </a:bodyPr>
            <a:lstStyle/>
            <a:p>
              <a:r>
                <a:rPr kumimoji="1" lang="ja-JP" altLang="en-US" sz="2000" dirty="0" smtClean="0">
                  <a:solidFill>
                    <a:srgbClr val="000090"/>
                  </a:solidFill>
                  <a:latin typeface="ＤＦＰ太丸ゴシック体"/>
                  <a:ea typeface="ＤＦＰ太丸ゴシック体"/>
                  <a:cs typeface="ＤＦＰ太丸ゴシック体"/>
                </a:rPr>
                <a:t>バッチ（</a:t>
              </a:r>
              <a:r>
                <a:rPr kumimoji="1" lang="en-US" altLang="ja-JP" sz="2000" dirty="0" smtClean="0">
                  <a:solidFill>
                    <a:srgbClr val="000090"/>
                  </a:solidFill>
                  <a:latin typeface="ＤＦＰ太丸ゴシック体"/>
                  <a:ea typeface="ＤＦＰ太丸ゴシック体"/>
                  <a:cs typeface="ＤＦＰ太丸ゴシック体"/>
                </a:rPr>
                <a:t>Batch</a:t>
              </a:r>
              <a:r>
                <a:rPr kumimoji="1" lang="ja-JP" altLang="en-US" sz="2000" dirty="0" smtClean="0">
                  <a:solidFill>
                    <a:srgbClr val="000090"/>
                  </a:solidFill>
                  <a:latin typeface="ＤＦＰ太丸ゴシック体"/>
                  <a:ea typeface="ＤＦＰ太丸ゴシック体"/>
                  <a:cs typeface="ＤＦＰ太丸ゴシック体"/>
                </a:rPr>
                <a:t>）</a:t>
              </a:r>
              <a:endParaRPr kumimoji="1" lang="ja-JP" altLang="en-US" sz="2000" dirty="0">
                <a:solidFill>
                  <a:srgbClr val="000090"/>
                </a:solidFill>
                <a:latin typeface="ＤＦＰ太丸ゴシック体"/>
                <a:ea typeface="ＤＦＰ太丸ゴシック体"/>
                <a:cs typeface="ＤＦＰ太丸ゴシック体"/>
              </a:endParaRPr>
            </a:p>
          </p:txBody>
        </p:sp>
        <p:sp>
          <p:nvSpPr>
            <p:cNvPr id="74" name="角丸四角形吹き出し 73"/>
            <p:cNvSpPr/>
            <p:nvPr/>
          </p:nvSpPr>
          <p:spPr bwMode="auto">
            <a:xfrm>
              <a:off x="5867400" y="5410200"/>
              <a:ext cx="2667000" cy="762000"/>
            </a:xfrm>
            <a:prstGeom prst="wedgeRoundRectCallout">
              <a:avLst>
                <a:gd name="adj1" fmla="val -78928"/>
                <a:gd name="adj2" fmla="val 3612"/>
                <a:gd name="adj3" fmla="val 16667"/>
              </a:avLst>
            </a:prstGeom>
            <a:solidFill>
              <a:schemeClr val="accent5">
                <a:lumMod val="20000"/>
                <a:lumOff val="80000"/>
              </a:schemeClr>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ja-JP" altLang="en-US" sz="1800" dirty="0">
                  <a:solidFill>
                    <a:srgbClr val="800000"/>
                  </a:solidFill>
                  <a:latin typeface="Arial" charset="0"/>
                  <a:ea typeface="HG丸ｺﾞｼｯｸM-PRO" pitchFamily="50" charset="-128"/>
                </a:rPr>
                <a:t>前の処理が終わるまで</a:t>
              </a:r>
              <a:endParaRPr lang="en-US" altLang="ja-JP" sz="1800" dirty="0">
                <a:solidFill>
                  <a:srgbClr val="800000"/>
                </a:solidFill>
                <a:latin typeface="Arial" charset="0"/>
                <a:ea typeface="HG丸ｺﾞｼｯｸM-PRO" pitchFamily="50" charset="-128"/>
              </a:endParaRPr>
            </a:p>
            <a:p>
              <a:pPr algn="ctr">
                <a:spcBef>
                  <a:spcPts val="0"/>
                </a:spcBef>
              </a:pPr>
              <a:r>
                <a:rPr lang="ja-JP" altLang="en-US" sz="1800" dirty="0">
                  <a:solidFill>
                    <a:srgbClr val="800000"/>
                  </a:solidFill>
                  <a:latin typeface="Arial" charset="0"/>
                  <a:ea typeface="HG丸ｺﾞｼｯｸM-PRO" pitchFamily="50" charset="-128"/>
                </a:rPr>
                <a:t>待たなくてはならない</a:t>
              </a:r>
            </a:p>
          </p:txBody>
        </p:sp>
      </p:grpSp>
    </p:spTree>
    <p:extLst>
      <p:ext uri="{BB962C8B-B14F-4D97-AF65-F5344CB8AC3E}">
        <p14:creationId xmlns:p14="http://schemas.microsoft.com/office/powerpoint/2010/main" val="1474170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bwMode="auto">
          <a:xfrm>
            <a:off x="381000" y="838200"/>
            <a:ext cx="8458200" cy="5486400"/>
          </a:xfrm>
          <a:prstGeom prst="rect">
            <a:avLst/>
          </a:prstGeom>
          <a:solidFill>
            <a:srgbClr val="FDEADA">
              <a:alpha val="90000"/>
            </a:srgb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角丸四角形 11"/>
          <p:cNvSpPr/>
          <p:nvPr/>
        </p:nvSpPr>
        <p:spPr bwMode="auto">
          <a:xfrm>
            <a:off x="457200" y="3352800"/>
            <a:ext cx="5029200" cy="2209800"/>
          </a:xfrm>
          <a:prstGeom prst="roundRect">
            <a:avLst>
              <a:gd name="adj" fmla="val 5747"/>
            </a:avLst>
          </a:prstGeom>
          <a:solidFill>
            <a:srgbClr val="996633">
              <a:alpha val="70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ホームベース 5"/>
          <p:cNvSpPr/>
          <p:nvPr/>
        </p:nvSpPr>
        <p:spPr bwMode="auto">
          <a:xfrm>
            <a:off x="5057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ホームベース 6"/>
          <p:cNvSpPr/>
          <p:nvPr/>
        </p:nvSpPr>
        <p:spPr bwMode="auto">
          <a:xfrm>
            <a:off x="4828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ホームベース 7"/>
          <p:cNvSpPr/>
          <p:nvPr/>
        </p:nvSpPr>
        <p:spPr bwMode="auto">
          <a:xfrm>
            <a:off x="4599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ホームベース 29"/>
          <p:cNvSpPr/>
          <p:nvPr/>
        </p:nvSpPr>
        <p:spPr bwMode="auto">
          <a:xfrm>
            <a:off x="4371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ホームベース 30"/>
          <p:cNvSpPr/>
          <p:nvPr/>
        </p:nvSpPr>
        <p:spPr bwMode="auto">
          <a:xfrm>
            <a:off x="4142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ホームベース 31"/>
          <p:cNvSpPr/>
          <p:nvPr/>
        </p:nvSpPr>
        <p:spPr bwMode="auto">
          <a:xfrm>
            <a:off x="3914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ホームベース 32"/>
          <p:cNvSpPr/>
          <p:nvPr/>
        </p:nvSpPr>
        <p:spPr bwMode="auto">
          <a:xfrm>
            <a:off x="36855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ホームベース 33"/>
          <p:cNvSpPr/>
          <p:nvPr/>
        </p:nvSpPr>
        <p:spPr bwMode="auto">
          <a:xfrm>
            <a:off x="34569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ホームベース 34"/>
          <p:cNvSpPr/>
          <p:nvPr/>
        </p:nvSpPr>
        <p:spPr bwMode="auto">
          <a:xfrm>
            <a:off x="32283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ホームベース 35"/>
          <p:cNvSpPr/>
          <p:nvPr/>
        </p:nvSpPr>
        <p:spPr bwMode="auto">
          <a:xfrm>
            <a:off x="29997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ホームベース 36"/>
          <p:cNvSpPr/>
          <p:nvPr/>
        </p:nvSpPr>
        <p:spPr bwMode="auto">
          <a:xfrm>
            <a:off x="27711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ホームベース 37"/>
          <p:cNvSpPr/>
          <p:nvPr/>
        </p:nvSpPr>
        <p:spPr bwMode="auto">
          <a:xfrm>
            <a:off x="25425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ホームベース 38"/>
          <p:cNvSpPr/>
          <p:nvPr/>
        </p:nvSpPr>
        <p:spPr bwMode="auto">
          <a:xfrm>
            <a:off x="23139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ホームベース 39"/>
          <p:cNvSpPr/>
          <p:nvPr/>
        </p:nvSpPr>
        <p:spPr bwMode="auto">
          <a:xfrm>
            <a:off x="20853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ホームベース 40"/>
          <p:cNvSpPr/>
          <p:nvPr/>
        </p:nvSpPr>
        <p:spPr bwMode="auto">
          <a:xfrm>
            <a:off x="18567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ホームベース 41"/>
          <p:cNvSpPr/>
          <p:nvPr/>
        </p:nvSpPr>
        <p:spPr bwMode="auto">
          <a:xfrm>
            <a:off x="16281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ホームベース 42"/>
          <p:cNvSpPr/>
          <p:nvPr/>
        </p:nvSpPr>
        <p:spPr bwMode="auto">
          <a:xfrm>
            <a:off x="13995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ホームベース 43"/>
          <p:cNvSpPr/>
          <p:nvPr/>
        </p:nvSpPr>
        <p:spPr bwMode="auto">
          <a:xfrm>
            <a:off x="11709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ホームベース 44"/>
          <p:cNvSpPr/>
          <p:nvPr/>
        </p:nvSpPr>
        <p:spPr bwMode="auto">
          <a:xfrm>
            <a:off x="942310" y="4928580"/>
            <a:ext cx="457200" cy="457200"/>
          </a:xfrm>
          <a:prstGeom prst="homePlate">
            <a:avLst/>
          </a:prstGeom>
          <a:solidFill>
            <a:srgbClr val="00CC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ホームベース 45"/>
          <p:cNvSpPr/>
          <p:nvPr/>
        </p:nvSpPr>
        <p:spPr bwMode="auto">
          <a:xfrm>
            <a:off x="713710" y="4928580"/>
            <a:ext cx="457200" cy="457200"/>
          </a:xfrm>
          <a:prstGeom prst="homePlate">
            <a:avLst/>
          </a:prstGeom>
          <a:solidFill>
            <a:srgbClr val="00FF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ホームベース 46"/>
          <p:cNvSpPr/>
          <p:nvPr/>
        </p:nvSpPr>
        <p:spPr bwMode="auto">
          <a:xfrm>
            <a:off x="485110" y="4928580"/>
            <a:ext cx="457200" cy="457200"/>
          </a:xfrm>
          <a:prstGeom prst="homePlate">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57" name="図形グループ 56"/>
          <p:cNvGrpSpPr/>
          <p:nvPr/>
        </p:nvGrpSpPr>
        <p:grpSpPr>
          <a:xfrm>
            <a:off x="1094710" y="1066800"/>
            <a:ext cx="304800" cy="609600"/>
            <a:chOff x="2057400" y="5105400"/>
            <a:chExt cx="304800" cy="609600"/>
          </a:xfrm>
        </p:grpSpPr>
        <p:sp>
          <p:nvSpPr>
            <p:cNvPr id="58" name="円/楕円 57"/>
            <p:cNvSpPr/>
            <p:nvPr/>
          </p:nvSpPr>
          <p:spPr bwMode="auto">
            <a:xfrm>
              <a:off x="20574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フローチャート: 論理積ゲート 58"/>
            <p:cNvSpPr/>
            <p:nvPr/>
          </p:nvSpPr>
          <p:spPr bwMode="auto">
            <a:xfrm rot="16200000">
              <a:off x="20574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0" name="図形グループ 59"/>
          <p:cNvGrpSpPr/>
          <p:nvPr/>
        </p:nvGrpSpPr>
        <p:grpSpPr>
          <a:xfrm>
            <a:off x="2847310" y="1066800"/>
            <a:ext cx="304800" cy="609600"/>
            <a:chOff x="3733800" y="5105400"/>
            <a:chExt cx="304800" cy="609600"/>
          </a:xfrm>
        </p:grpSpPr>
        <p:sp>
          <p:nvSpPr>
            <p:cNvPr id="61" name="円/楕円 60"/>
            <p:cNvSpPr/>
            <p:nvPr/>
          </p:nvSpPr>
          <p:spPr bwMode="auto">
            <a:xfrm>
              <a:off x="37338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フローチャート: 論理積ゲート 61"/>
            <p:cNvSpPr/>
            <p:nvPr/>
          </p:nvSpPr>
          <p:spPr bwMode="auto">
            <a:xfrm rot="16200000">
              <a:off x="37338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63" name="図形グループ 62"/>
          <p:cNvGrpSpPr/>
          <p:nvPr/>
        </p:nvGrpSpPr>
        <p:grpSpPr>
          <a:xfrm>
            <a:off x="4447510" y="1066800"/>
            <a:ext cx="304800" cy="609600"/>
            <a:chOff x="5334000" y="5105400"/>
            <a:chExt cx="304800" cy="609600"/>
          </a:xfrm>
        </p:grpSpPr>
        <p:sp>
          <p:nvSpPr>
            <p:cNvPr id="64" name="円/楕円 63"/>
            <p:cNvSpPr/>
            <p:nvPr/>
          </p:nvSpPr>
          <p:spPr bwMode="auto">
            <a:xfrm>
              <a:off x="5334000" y="5105400"/>
              <a:ext cx="304800" cy="304800"/>
            </a:xfrm>
            <a:prstGeom prst="ellipse">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フローチャート: 論理積ゲート 64"/>
            <p:cNvSpPr/>
            <p:nvPr/>
          </p:nvSpPr>
          <p:spPr bwMode="auto">
            <a:xfrm rot="16200000">
              <a:off x="5334000" y="5410200"/>
              <a:ext cx="304800" cy="304800"/>
            </a:xfrm>
            <a:prstGeom prst="flowChartDelay">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cxnSp>
        <p:nvCxnSpPr>
          <p:cNvPr id="82" name="直線矢印コネクタ 81"/>
          <p:cNvCxnSpPr>
            <a:stCxn id="47" idx="0"/>
            <a:endCxn id="59" idx="1"/>
          </p:cNvCxnSpPr>
          <p:nvPr/>
        </p:nvCxnSpPr>
        <p:spPr bwMode="auto">
          <a:xfrm flipV="1">
            <a:off x="599410" y="1676400"/>
            <a:ext cx="647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46" idx="0"/>
            <a:endCxn id="62" idx="1"/>
          </p:cNvCxnSpPr>
          <p:nvPr/>
        </p:nvCxnSpPr>
        <p:spPr bwMode="auto">
          <a:xfrm flipV="1">
            <a:off x="828010" y="1676400"/>
            <a:ext cx="21717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45" idx="0"/>
            <a:endCxn id="65" idx="1"/>
          </p:cNvCxnSpPr>
          <p:nvPr/>
        </p:nvCxnSpPr>
        <p:spPr bwMode="auto">
          <a:xfrm flipV="1">
            <a:off x="1056610" y="1676400"/>
            <a:ext cx="3543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矢印コネクタ 92"/>
          <p:cNvCxnSpPr>
            <a:stCxn id="41" idx="0"/>
            <a:endCxn id="59" idx="1"/>
          </p:cNvCxnSpPr>
          <p:nvPr/>
        </p:nvCxnSpPr>
        <p:spPr bwMode="auto">
          <a:xfrm flipH="1" flipV="1">
            <a:off x="1247110" y="1676400"/>
            <a:ext cx="7239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線矢印コネクタ 93"/>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線矢印コネクタ 94"/>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直線矢印コネクタ 105"/>
          <p:cNvCxnSpPr>
            <a:stCxn id="44" idx="0"/>
            <a:endCxn id="59" idx="1"/>
          </p:cNvCxnSpPr>
          <p:nvPr/>
        </p:nvCxnSpPr>
        <p:spPr bwMode="auto">
          <a:xfrm flipH="1" flipV="1">
            <a:off x="1247110" y="1676400"/>
            <a:ext cx="38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直線矢印コネクタ 106"/>
          <p:cNvCxnSpPr>
            <a:stCxn id="43" idx="0"/>
            <a:endCxn id="62" idx="1"/>
          </p:cNvCxnSpPr>
          <p:nvPr/>
        </p:nvCxnSpPr>
        <p:spPr bwMode="auto">
          <a:xfrm flipV="1">
            <a:off x="1513810" y="1676400"/>
            <a:ext cx="14859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直線矢印コネクタ 107"/>
          <p:cNvCxnSpPr>
            <a:stCxn id="42" idx="0"/>
            <a:endCxn id="65" idx="1"/>
          </p:cNvCxnSpPr>
          <p:nvPr/>
        </p:nvCxnSpPr>
        <p:spPr bwMode="auto">
          <a:xfrm flipV="1">
            <a:off x="1742410" y="1676400"/>
            <a:ext cx="2857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線矢印コネクタ 108"/>
          <p:cNvCxnSpPr>
            <a:stCxn id="38" idx="0"/>
            <a:endCxn id="59" idx="1"/>
          </p:cNvCxnSpPr>
          <p:nvPr/>
        </p:nvCxnSpPr>
        <p:spPr bwMode="auto">
          <a:xfrm flipH="1" flipV="1">
            <a:off x="1247110" y="1676400"/>
            <a:ext cx="14097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矢印コネクタ 109"/>
          <p:cNvCxnSpPr>
            <a:stCxn id="40" idx="0"/>
            <a:endCxn id="62" idx="1"/>
          </p:cNvCxnSpPr>
          <p:nvPr/>
        </p:nvCxnSpPr>
        <p:spPr bwMode="auto">
          <a:xfrm flipV="1">
            <a:off x="2199610" y="1676400"/>
            <a:ext cx="800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矢印コネクタ 110"/>
          <p:cNvCxnSpPr>
            <a:stCxn id="39" idx="0"/>
            <a:endCxn id="65" idx="1"/>
          </p:cNvCxnSpPr>
          <p:nvPr/>
        </p:nvCxnSpPr>
        <p:spPr bwMode="auto">
          <a:xfrm flipV="1">
            <a:off x="2428210" y="1676400"/>
            <a:ext cx="21717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p:cNvCxnSpPr>
            <a:stCxn id="36" idx="0"/>
            <a:endCxn id="65" idx="1"/>
          </p:cNvCxnSpPr>
          <p:nvPr/>
        </p:nvCxnSpPr>
        <p:spPr bwMode="auto">
          <a:xfrm flipV="1">
            <a:off x="3114010" y="1676400"/>
            <a:ext cx="14859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p:cNvCxnSpPr>
            <a:stCxn id="33" idx="0"/>
            <a:endCxn id="65" idx="1"/>
          </p:cNvCxnSpPr>
          <p:nvPr/>
        </p:nvCxnSpPr>
        <p:spPr bwMode="auto">
          <a:xfrm flipV="1">
            <a:off x="3799810" y="1676400"/>
            <a:ext cx="8001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直線矢印コネクタ 143"/>
          <p:cNvCxnSpPr>
            <a:stCxn id="30" idx="0"/>
            <a:endCxn id="65" idx="1"/>
          </p:cNvCxnSpPr>
          <p:nvPr/>
        </p:nvCxnSpPr>
        <p:spPr bwMode="auto">
          <a:xfrm flipV="1">
            <a:off x="4485610" y="1676400"/>
            <a:ext cx="1143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直線矢印コネクタ 144"/>
          <p:cNvCxnSpPr>
            <a:stCxn id="6" idx="0"/>
            <a:endCxn id="65" idx="1"/>
          </p:cNvCxnSpPr>
          <p:nvPr/>
        </p:nvCxnSpPr>
        <p:spPr bwMode="auto">
          <a:xfrm flipH="1" flipV="1">
            <a:off x="4599910" y="1676400"/>
            <a:ext cx="571500" cy="3252180"/>
          </a:xfrm>
          <a:prstGeom prst="straightConnector1">
            <a:avLst/>
          </a:prstGeom>
          <a:solidFill>
            <a:schemeClr val="bg1"/>
          </a:solidFill>
          <a:ln w="6350" cap="flat" cmpd="sng" algn="ctr">
            <a:solidFill>
              <a:srgbClr val="00CCFF"/>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直線矢印コネクタ 149"/>
          <p:cNvCxnSpPr>
            <a:stCxn id="37" idx="0"/>
            <a:endCxn id="62" idx="1"/>
          </p:cNvCxnSpPr>
          <p:nvPr/>
        </p:nvCxnSpPr>
        <p:spPr bwMode="auto">
          <a:xfrm flipV="1">
            <a:off x="2885410" y="1676400"/>
            <a:ext cx="114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直線矢印コネクタ 150"/>
          <p:cNvCxnSpPr>
            <a:stCxn id="34" idx="0"/>
            <a:endCxn id="62" idx="1"/>
          </p:cNvCxnSpPr>
          <p:nvPr/>
        </p:nvCxnSpPr>
        <p:spPr bwMode="auto">
          <a:xfrm flipH="1" flipV="1">
            <a:off x="2999710" y="1676400"/>
            <a:ext cx="5715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31" idx="0"/>
            <a:endCxn id="62" idx="1"/>
          </p:cNvCxnSpPr>
          <p:nvPr/>
        </p:nvCxnSpPr>
        <p:spPr bwMode="auto">
          <a:xfrm flipH="1" flipV="1">
            <a:off x="2999710" y="1676400"/>
            <a:ext cx="12573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直線矢印コネクタ 158"/>
          <p:cNvCxnSpPr>
            <a:stCxn id="7" idx="0"/>
            <a:endCxn id="62" idx="1"/>
          </p:cNvCxnSpPr>
          <p:nvPr/>
        </p:nvCxnSpPr>
        <p:spPr bwMode="auto">
          <a:xfrm flipH="1" flipV="1">
            <a:off x="2999710" y="1676400"/>
            <a:ext cx="1943100" cy="3252180"/>
          </a:xfrm>
          <a:prstGeom prst="straightConnector1">
            <a:avLst/>
          </a:prstGeom>
          <a:solidFill>
            <a:schemeClr val="bg1"/>
          </a:solidFill>
          <a:ln w="6350" cap="flat" cmpd="sng" algn="ctr">
            <a:solidFill>
              <a:srgbClr val="00FF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直線矢印コネクタ 162"/>
          <p:cNvCxnSpPr>
            <a:stCxn id="32" idx="0"/>
            <a:endCxn id="59" idx="1"/>
          </p:cNvCxnSpPr>
          <p:nvPr/>
        </p:nvCxnSpPr>
        <p:spPr bwMode="auto">
          <a:xfrm flipH="1" flipV="1">
            <a:off x="1247110" y="1676400"/>
            <a:ext cx="27813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直線矢印コネクタ 163"/>
          <p:cNvCxnSpPr>
            <a:stCxn id="35" idx="0"/>
            <a:endCxn id="59" idx="1"/>
          </p:cNvCxnSpPr>
          <p:nvPr/>
        </p:nvCxnSpPr>
        <p:spPr bwMode="auto">
          <a:xfrm flipH="1" flipV="1">
            <a:off x="1247110" y="1676400"/>
            <a:ext cx="20955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直線矢印コネクタ 164"/>
          <p:cNvCxnSpPr>
            <a:stCxn id="8" idx="0"/>
            <a:endCxn id="59" idx="1"/>
          </p:cNvCxnSpPr>
          <p:nvPr/>
        </p:nvCxnSpPr>
        <p:spPr bwMode="auto">
          <a:xfrm flipH="1" flipV="1">
            <a:off x="1247110" y="1676400"/>
            <a:ext cx="3467100" cy="3252180"/>
          </a:xfrm>
          <a:prstGeom prst="straightConnector1">
            <a:avLst/>
          </a:prstGeom>
          <a:solidFill>
            <a:schemeClr val="bg1"/>
          </a:solidFill>
          <a:ln w="6350" cap="flat" cmpd="sng" algn="ctr">
            <a:solidFill>
              <a:srgbClr val="FF9900"/>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テキスト ボックス 1"/>
          <p:cNvSpPr txBox="1"/>
          <p:nvPr/>
        </p:nvSpPr>
        <p:spPr>
          <a:xfrm>
            <a:off x="5666710" y="4852380"/>
            <a:ext cx="3020090" cy="634020"/>
          </a:xfrm>
          <a:prstGeom prst="rect">
            <a:avLst/>
          </a:prstGeom>
          <a:noFill/>
        </p:spPr>
        <p:txBody>
          <a:bodyPr wrap="none" rtlCol="0">
            <a:spAutoFit/>
          </a:bodyPr>
          <a:lstStyle/>
          <a:p>
            <a:r>
              <a:rPr kumimoji="1" lang="ja-JP" altLang="en-US" sz="1600" dirty="0" smtClean="0">
                <a:solidFill>
                  <a:srgbClr val="0000FF"/>
                </a:solidFill>
                <a:latin typeface="ＤＦＰ太丸ゴシック体"/>
                <a:ea typeface="ＤＦＰ太丸ゴシック体"/>
                <a:cs typeface="ＤＦＰ太丸ゴシック体"/>
              </a:rPr>
              <a:t>タイムシェア（</a:t>
            </a:r>
            <a:r>
              <a:rPr kumimoji="1" lang="en-US" altLang="ja-JP" sz="1600" dirty="0" smtClean="0">
                <a:solidFill>
                  <a:srgbClr val="0000FF"/>
                </a:solidFill>
                <a:latin typeface="ＤＦＰ太丸ゴシック体"/>
                <a:ea typeface="ＤＦＰ太丸ゴシック体"/>
                <a:cs typeface="ＤＦＰ太丸ゴシック体"/>
              </a:rPr>
              <a:t>Time Share</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en-US" altLang="ja-JP" sz="1600" dirty="0" smtClean="0">
              <a:solidFill>
                <a:srgbClr val="0000FF"/>
              </a:solidFill>
              <a:latin typeface="ＤＦＰ太丸ゴシック体"/>
              <a:ea typeface="ＤＦＰ太丸ゴシック体"/>
              <a:cs typeface="ＤＦＰ太丸ゴシック体"/>
            </a:endParaRPr>
          </a:p>
          <a:p>
            <a:r>
              <a:rPr kumimoji="1" lang="ja-JP" altLang="en-US" sz="1600" dirty="0" smtClean="0">
                <a:solidFill>
                  <a:srgbClr val="0000FF"/>
                </a:solidFill>
                <a:latin typeface="ＤＦＰ太丸ゴシック体"/>
                <a:ea typeface="ＤＦＰ太丸ゴシック体"/>
                <a:cs typeface="ＤＦＰ太丸ゴシック体"/>
              </a:rPr>
              <a:t>モニター（</a:t>
            </a:r>
            <a:r>
              <a:rPr kumimoji="1" lang="en-US" altLang="ja-JP" sz="1600" dirty="0" smtClean="0">
                <a:solidFill>
                  <a:srgbClr val="0000FF"/>
                </a:solidFill>
                <a:latin typeface="ＤＦＰ太丸ゴシック体"/>
                <a:ea typeface="ＤＦＰ太丸ゴシック体"/>
                <a:cs typeface="ＤＦＰ太丸ゴシック体"/>
              </a:rPr>
              <a:t>Monitor</a:t>
            </a:r>
            <a:r>
              <a:rPr kumimoji="1" lang="ja-JP" altLang="en-US" sz="1600" dirty="0" smtClean="0">
                <a:solidFill>
                  <a:srgbClr val="0000FF"/>
                </a:solidFill>
                <a:latin typeface="ＤＦＰ太丸ゴシック体"/>
                <a:ea typeface="ＤＦＰ太丸ゴシック体"/>
                <a:cs typeface="ＤＦＰ太丸ゴシック体"/>
              </a:rPr>
              <a:t>）</a:t>
            </a:r>
            <a:endParaRPr kumimoji="1" lang="ja-JP" altLang="en-US" sz="1600" dirty="0">
              <a:solidFill>
                <a:srgbClr val="0000FF"/>
              </a:solidFill>
              <a:latin typeface="ＤＦＰ太丸ゴシック体"/>
              <a:ea typeface="ＤＦＰ太丸ゴシック体"/>
              <a:cs typeface="ＤＦＰ太丸ゴシック体"/>
            </a:endParaRPr>
          </a:p>
        </p:txBody>
      </p:sp>
      <p:sp>
        <p:nvSpPr>
          <p:cNvPr id="9" name="角丸四角形吹き出し 8"/>
          <p:cNvSpPr/>
          <p:nvPr/>
        </p:nvSpPr>
        <p:spPr bwMode="auto">
          <a:xfrm>
            <a:off x="5867400" y="1066800"/>
            <a:ext cx="2667000" cy="762000"/>
          </a:xfrm>
          <a:prstGeom prst="wedgeRoundRectCallout">
            <a:avLst>
              <a:gd name="adj1" fmla="val -76547"/>
              <a:gd name="adj2" fmla="val -13055"/>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000090"/>
                </a:solidFill>
                <a:latin typeface="HG丸ｺﾞｼｯｸM-PRO"/>
                <a:ea typeface="HG丸ｺﾞｼｯｸM-PRO"/>
                <a:cs typeface="HG丸ｺﾞｼｯｸM-PRO"/>
              </a:rPr>
              <a:t>“</a:t>
            </a:r>
            <a:r>
              <a:rPr lang="ja-JP" altLang="en-US" sz="1800" dirty="0">
                <a:solidFill>
                  <a:srgbClr val="000090"/>
                </a:solidFill>
                <a:latin typeface="HG丸ｺﾞｼｯｸM-PRO"/>
                <a:ea typeface="HG丸ｺﾞｼｯｸM-PRO"/>
                <a:cs typeface="HG丸ｺﾞｼｯｸM-PRO"/>
              </a:rPr>
              <a:t>見かけ上</a:t>
            </a:r>
            <a:r>
              <a:rPr lang="en-US" altLang="ja-JP" sz="1800" dirty="0" smtClean="0">
                <a:solidFill>
                  <a:srgbClr val="000090"/>
                </a:solidFill>
                <a:latin typeface="HG丸ｺﾞｼｯｸM-PRO"/>
                <a:ea typeface="HG丸ｺﾞｼｯｸM-PRO"/>
                <a:cs typeface="HG丸ｺﾞｼｯｸM-PRO"/>
              </a:rPr>
              <a:t>”</a:t>
            </a:r>
          </a:p>
          <a:p>
            <a:pPr algn="ctr">
              <a:spcBef>
                <a:spcPts val="0"/>
              </a:spcBef>
            </a:pPr>
            <a:r>
              <a:rPr lang="ja-JP" altLang="en-US" sz="1800" dirty="0" smtClean="0">
                <a:solidFill>
                  <a:srgbClr val="000090"/>
                </a:solidFill>
                <a:latin typeface="HG丸ｺﾞｼｯｸM-PRO"/>
                <a:ea typeface="HG丸ｺﾞｼｯｸM-PRO"/>
                <a:cs typeface="HG丸ｺﾞｼｯｸM-PRO"/>
              </a:rPr>
              <a:t>同時使用できる</a:t>
            </a:r>
            <a:endParaRPr lang="ja-JP" altLang="en-US" sz="1800" dirty="0">
              <a:solidFill>
                <a:srgbClr val="000090"/>
              </a:solidFill>
              <a:latin typeface="HG丸ｺﾞｼｯｸM-PRO"/>
              <a:ea typeface="HG丸ｺﾞｼｯｸM-PRO"/>
              <a:cs typeface="HG丸ｺﾞｼｯｸM-PRO"/>
            </a:endParaRPr>
          </a:p>
        </p:txBody>
      </p:sp>
      <p:sp>
        <p:nvSpPr>
          <p:cNvPr id="76" name="正方形/長方形 75"/>
          <p:cNvSpPr/>
          <p:nvPr/>
        </p:nvSpPr>
        <p:spPr bwMode="auto">
          <a:xfrm>
            <a:off x="485110" y="5638800"/>
            <a:ext cx="500129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コンピューター（物理資源）</a:t>
            </a:r>
          </a:p>
        </p:txBody>
      </p:sp>
      <p:sp>
        <p:nvSpPr>
          <p:cNvPr id="10" name="正方形/長方形 9"/>
          <p:cNvSpPr/>
          <p:nvPr/>
        </p:nvSpPr>
        <p:spPr bwMode="auto">
          <a:xfrm>
            <a:off x="609600" y="3505200"/>
            <a:ext cx="1371600" cy="381000"/>
          </a:xfrm>
          <a:prstGeom prst="rect">
            <a:avLst/>
          </a:prstGeom>
          <a:solidFill>
            <a:srgbClr val="FF66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8" name="正方形/長方形 77"/>
          <p:cNvSpPr/>
          <p:nvPr/>
        </p:nvSpPr>
        <p:spPr bwMode="auto">
          <a:xfrm>
            <a:off x="2286000" y="3505200"/>
            <a:ext cx="1371600" cy="381000"/>
          </a:xfrm>
          <a:prstGeom prst="rect">
            <a:avLst/>
          </a:prstGeom>
          <a:solidFill>
            <a:srgbClr val="008000">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79" name="正方形/長方形 78"/>
          <p:cNvSpPr/>
          <p:nvPr/>
        </p:nvSpPr>
        <p:spPr bwMode="auto">
          <a:xfrm>
            <a:off x="3962400" y="3505200"/>
            <a:ext cx="1371600" cy="381000"/>
          </a:xfrm>
          <a:prstGeom prst="rect">
            <a:avLst/>
          </a:prstGeom>
          <a:solidFill>
            <a:srgbClr val="00CCFF">
              <a:alpha val="58000"/>
            </a:srgbClr>
          </a:solidFill>
          <a:ln w="38100" cap="flat" cmpd="sng" algn="ctr">
            <a:solidFill>
              <a:srgbClr val="FFFFFF"/>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sz="1400" dirty="0" smtClean="0">
                <a:solidFill>
                  <a:srgbClr val="FFFFFF"/>
                </a:solidFill>
                <a:latin typeface="ＤＦＰ太丸ゴシック体"/>
                <a:ea typeface="ＤＦＰ太丸ゴシック体"/>
                <a:cs typeface="ＤＦＰ太丸ゴシック体"/>
              </a:rPr>
              <a:t>個別の</a:t>
            </a: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資源</a:t>
            </a:r>
          </a:p>
        </p:txBody>
      </p:sp>
      <p:sp>
        <p:nvSpPr>
          <p:cNvPr id="80" name="正方形/長方形 79"/>
          <p:cNvSpPr/>
          <p:nvPr/>
        </p:nvSpPr>
        <p:spPr bwMode="auto">
          <a:xfrm>
            <a:off x="609600" y="2743200"/>
            <a:ext cx="1371600" cy="381000"/>
          </a:xfrm>
          <a:prstGeom prst="rect">
            <a:avLst/>
          </a:prstGeom>
          <a:solidFill>
            <a:srgbClr val="FF66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1" name="正方形/長方形 80"/>
          <p:cNvSpPr/>
          <p:nvPr/>
        </p:nvSpPr>
        <p:spPr bwMode="auto">
          <a:xfrm>
            <a:off x="2286000" y="2743200"/>
            <a:ext cx="1371600" cy="381000"/>
          </a:xfrm>
          <a:prstGeom prst="rect">
            <a:avLst/>
          </a:prstGeom>
          <a:solidFill>
            <a:srgbClr val="008000">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5" name="正方形/長方形 84"/>
          <p:cNvSpPr/>
          <p:nvPr/>
        </p:nvSpPr>
        <p:spPr bwMode="auto">
          <a:xfrm>
            <a:off x="3962400" y="2743200"/>
            <a:ext cx="1371600" cy="381000"/>
          </a:xfrm>
          <a:prstGeom prst="rect">
            <a:avLst/>
          </a:prstGeom>
          <a:solidFill>
            <a:srgbClr val="00CCFF">
              <a:alpha val="58000"/>
            </a:srgbClr>
          </a:solidFill>
          <a:ln w="381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個別の</a:t>
            </a:r>
            <a:r>
              <a:rPr kumimoji="0" lang="en-US" altLang="ja-JP"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OS</a:t>
            </a:r>
            <a:endParaRPr kumimoji="0" lang="ja-JP" altLang="en-US" sz="14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p:txBody>
      </p:sp>
      <p:sp>
        <p:nvSpPr>
          <p:cNvPr id="86" name="角丸四角形吹き出し 85"/>
          <p:cNvSpPr/>
          <p:nvPr/>
        </p:nvSpPr>
        <p:spPr bwMode="auto">
          <a:xfrm>
            <a:off x="5867400" y="2514600"/>
            <a:ext cx="2667000" cy="990600"/>
          </a:xfrm>
          <a:prstGeom prst="wedgeRoundRectCallout">
            <a:avLst>
              <a:gd name="adj1" fmla="val -69880"/>
              <a:gd name="adj2" fmla="val 47201"/>
              <a:gd name="adj3" fmla="val 16667"/>
            </a:avLst>
          </a:prstGeom>
          <a:solidFill>
            <a:srgbClr val="0000FF"/>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pPr>
            <a:r>
              <a:rPr lang="en-US" altLang="ja-JP" sz="1800" dirty="0">
                <a:solidFill>
                  <a:srgbClr val="FFFFFF"/>
                </a:solidFill>
                <a:latin typeface="HG丸ｺﾞｼｯｸM-PRO"/>
                <a:ea typeface="HG丸ｺﾞｼｯｸM-PRO"/>
                <a:cs typeface="HG丸ｺﾞｼｯｸM-PRO"/>
              </a:rPr>
              <a:t>“</a:t>
            </a:r>
            <a:r>
              <a:rPr lang="ja-JP" altLang="en-US" sz="1800" dirty="0">
                <a:solidFill>
                  <a:srgbClr val="FFFFFF"/>
                </a:solidFill>
                <a:latin typeface="HG丸ｺﾞｼｯｸM-PRO"/>
                <a:ea typeface="HG丸ｺﾞｼｯｸM-PRO"/>
                <a:cs typeface="HG丸ｺﾞｼｯｸM-PRO"/>
              </a:rPr>
              <a:t>見かけ上</a:t>
            </a:r>
            <a:r>
              <a:rPr lang="en-US" altLang="ja-JP" sz="1800" dirty="0" smtClean="0">
                <a:solidFill>
                  <a:srgbClr val="FFFFFF"/>
                </a:solidFill>
                <a:latin typeface="HG丸ｺﾞｼｯｸM-PRO"/>
                <a:ea typeface="HG丸ｺﾞｼｯｸM-PRO"/>
                <a:cs typeface="HG丸ｺﾞｼｯｸM-PRO"/>
              </a:rPr>
              <a:t>”</a:t>
            </a:r>
          </a:p>
          <a:p>
            <a:pPr algn="ctr">
              <a:spcBef>
                <a:spcPts val="0"/>
              </a:spcBef>
            </a:pPr>
            <a:r>
              <a:rPr lang="ja-JP" altLang="en-US" sz="1800" dirty="0" smtClean="0">
                <a:solidFill>
                  <a:srgbClr val="FFFFFF"/>
                </a:solidFill>
                <a:latin typeface="HG丸ｺﾞｼｯｸM-PRO"/>
                <a:ea typeface="HG丸ｺﾞｼｯｸM-PRO"/>
                <a:cs typeface="HG丸ｺﾞｼｯｸM-PRO"/>
              </a:rPr>
              <a:t>別々の資源として</a:t>
            </a:r>
            <a:endParaRPr lang="en-US" altLang="ja-JP" sz="1800" dirty="0" smtClean="0">
              <a:solidFill>
                <a:srgbClr val="FFFFFF"/>
              </a:solidFill>
              <a:latin typeface="HG丸ｺﾞｼｯｸM-PRO"/>
              <a:ea typeface="HG丸ｺﾞｼｯｸM-PRO"/>
              <a:cs typeface="HG丸ｺﾞｼｯｸM-PRO"/>
            </a:endParaRPr>
          </a:p>
          <a:p>
            <a:pPr algn="ctr">
              <a:spcBef>
                <a:spcPts val="0"/>
              </a:spcBef>
            </a:pPr>
            <a:r>
              <a:rPr lang="ja-JP" altLang="en-US" sz="1800" dirty="0" smtClean="0">
                <a:solidFill>
                  <a:srgbClr val="FFFFFF"/>
                </a:solidFill>
                <a:latin typeface="HG丸ｺﾞｼｯｸM-PRO"/>
                <a:ea typeface="HG丸ｺﾞｼｯｸM-PRO"/>
                <a:cs typeface="HG丸ｺﾞｼｯｸM-PRO"/>
              </a:rPr>
              <a:t>使用できる</a:t>
            </a:r>
            <a:endParaRPr lang="ja-JP" altLang="en-US" sz="1800" dirty="0">
              <a:solidFill>
                <a:srgbClr val="FFFFFF"/>
              </a:solidFill>
              <a:latin typeface="HG丸ｺﾞｼｯｸM-PRO"/>
              <a:ea typeface="HG丸ｺﾞｼｯｸM-PRO"/>
              <a:cs typeface="HG丸ｺﾞｼｯｸM-PRO"/>
            </a:endParaRPr>
          </a:p>
        </p:txBody>
      </p:sp>
      <p:sp>
        <p:nvSpPr>
          <p:cNvPr id="11" name="タイトル 10"/>
          <p:cNvSpPr>
            <a:spLocks noGrp="1"/>
          </p:cNvSpPr>
          <p:nvPr>
            <p:ph type="title"/>
          </p:nvPr>
        </p:nvSpPr>
        <p:spPr>
          <a:xfrm>
            <a:off x="152400" y="152400"/>
            <a:ext cx="8991600" cy="533400"/>
          </a:xfrm>
        </p:spPr>
        <p:txBody>
          <a:bodyPr/>
          <a:lstStyle/>
          <a:p>
            <a:r>
              <a:rPr kumimoji="1" lang="ja-JP" altLang="en-US" dirty="0" smtClean="0">
                <a:effectLst/>
              </a:rPr>
              <a:t>仮想化の誕生</a:t>
            </a:r>
            <a:r>
              <a:rPr kumimoji="1" lang="en-US" altLang="ja-JP" dirty="0" smtClean="0">
                <a:effectLst/>
              </a:rPr>
              <a:t>(2) </a:t>
            </a:r>
            <a:r>
              <a:rPr kumimoji="1" lang="ja-JP" altLang="en-US" sz="2800" dirty="0" smtClean="0">
                <a:effectLst/>
              </a:rPr>
              <a:t>コンピューター</a:t>
            </a:r>
            <a:r>
              <a:rPr kumimoji="1" lang="ja-JP" altLang="en-US" sz="2800" dirty="0">
                <a:effectLst/>
              </a:rPr>
              <a:t>を共同利用する</a:t>
            </a:r>
            <a:r>
              <a:rPr kumimoji="1" lang="ja-JP" altLang="en-US" sz="2800" dirty="0" smtClean="0">
                <a:effectLst/>
              </a:rPr>
              <a:t>技術</a:t>
            </a:r>
            <a:endParaRPr kumimoji="1" lang="ja-JP" altLang="en-US" sz="2800" dirty="0">
              <a:effectLst/>
            </a:endParaRPr>
          </a:p>
        </p:txBody>
      </p:sp>
      <p:sp>
        <p:nvSpPr>
          <p:cNvPr id="13" name="テキスト ボックス 12"/>
          <p:cNvSpPr txBox="1"/>
          <p:nvPr/>
        </p:nvSpPr>
        <p:spPr>
          <a:xfrm>
            <a:off x="1295400" y="4124980"/>
            <a:ext cx="3416320" cy="523220"/>
          </a:xfrm>
          <a:prstGeom prst="rect">
            <a:avLst/>
          </a:prstGeom>
          <a:noFill/>
        </p:spPr>
        <p:txBody>
          <a:bodyPr wrap="none" rtlCol="0">
            <a:spAutoFit/>
          </a:bodyPr>
          <a:lstStyle/>
          <a:p>
            <a:r>
              <a:rPr kumimoji="1" lang="ja-JP" altLang="en-US" sz="2800" dirty="0" smtClean="0">
                <a:solidFill>
                  <a:srgbClr val="FFFFFF"/>
                </a:solidFill>
                <a:latin typeface="ＤＦＰ太丸ゴシック体"/>
                <a:ea typeface="ＤＦＰ太丸ゴシック体"/>
                <a:cs typeface="ＤＦＰ太丸ゴシック体"/>
              </a:rPr>
              <a:t>仮想化ソフトウェア</a:t>
            </a:r>
            <a:endParaRPr kumimoji="1" lang="ja-JP" altLang="en-US" sz="2800" dirty="0">
              <a:solidFill>
                <a:srgbClr val="FFFFFF"/>
              </a:solidFill>
              <a:latin typeface="ＤＦＰ太丸ゴシック体"/>
              <a:ea typeface="ＤＦＰ太丸ゴシック体"/>
              <a:cs typeface="ＤＦＰ太丸ゴシック体"/>
            </a:endParaRPr>
          </a:p>
        </p:txBody>
      </p:sp>
      <p:sp>
        <p:nvSpPr>
          <p:cNvPr id="89" name="テキスト ボックス 88"/>
          <p:cNvSpPr txBox="1"/>
          <p:nvPr/>
        </p:nvSpPr>
        <p:spPr>
          <a:xfrm>
            <a:off x="5638800" y="4191000"/>
            <a:ext cx="2941831" cy="338554"/>
          </a:xfrm>
          <a:prstGeom prst="rect">
            <a:avLst/>
          </a:prstGeom>
          <a:noFill/>
        </p:spPr>
        <p:txBody>
          <a:bodyPr wrap="none" rtlCol="0">
            <a:spAutoFit/>
          </a:bodyPr>
          <a:lstStyle/>
          <a:p>
            <a:pPr algn="ctr">
              <a:spcBef>
                <a:spcPts val="0"/>
              </a:spcBef>
            </a:pPr>
            <a:r>
              <a:rPr kumimoji="1" lang="ja-JP" altLang="en-US" sz="1600" dirty="0">
                <a:solidFill>
                  <a:srgbClr val="800000"/>
                </a:solidFill>
                <a:latin typeface="ＤＦＰ太丸ゴシック体"/>
                <a:ea typeface="ＤＦＰ太丸ゴシック体"/>
                <a:cs typeface="ＤＦＰ太丸ゴシック体"/>
              </a:rPr>
              <a:t>ハイパーバイザ </a:t>
            </a:r>
            <a:r>
              <a:rPr kumimoji="1" lang="en-US" altLang="ja-JP" sz="1600" dirty="0">
                <a:solidFill>
                  <a:srgbClr val="800000"/>
                </a:solidFill>
                <a:latin typeface="ＤＦＰ太丸ゴシック体"/>
                <a:ea typeface="ＤＦＰ太丸ゴシック体"/>
                <a:cs typeface="ＤＦＰ太丸ゴシック体"/>
              </a:rPr>
              <a:t>(</a:t>
            </a:r>
            <a:r>
              <a:rPr kumimoji="1" lang="en-US" altLang="ja-JP" sz="1600" dirty="0" smtClean="0">
                <a:solidFill>
                  <a:srgbClr val="800000"/>
                </a:solidFill>
                <a:latin typeface="ＤＦＰ太丸ゴシック体"/>
                <a:ea typeface="ＤＦＰ太丸ゴシック体"/>
                <a:cs typeface="ＤＦＰ太丸ゴシック体"/>
              </a:rPr>
              <a:t>hypervisor)</a:t>
            </a:r>
            <a:endParaRPr kumimoji="1" lang="ja-JP" altLang="en-US" sz="1600" dirty="0">
              <a:solidFill>
                <a:srgbClr val="80000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59326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500" fill="hold"/>
                                        <p:tgtEl>
                                          <p:spTgt spid="81"/>
                                        </p:tgtEl>
                                        <p:attrNameLst>
                                          <p:attrName>ppt_w</p:attrName>
                                        </p:attrNameLst>
                                      </p:cBhvr>
                                      <p:tavLst>
                                        <p:tav tm="0">
                                          <p:val>
                                            <p:fltVal val="0"/>
                                          </p:val>
                                        </p:tav>
                                        <p:tav tm="100000">
                                          <p:val>
                                            <p:strVal val="#ppt_w"/>
                                          </p:val>
                                        </p:tav>
                                      </p:tavLst>
                                    </p:anim>
                                    <p:anim calcmode="lin" valueType="num">
                                      <p:cBhvr>
                                        <p:cTn id="28" dur="500" fill="hold"/>
                                        <p:tgtEl>
                                          <p:spTgt spid="81"/>
                                        </p:tgtEl>
                                        <p:attrNameLst>
                                          <p:attrName>ppt_h</p:attrName>
                                        </p:attrNameLst>
                                      </p:cBhvr>
                                      <p:tavLst>
                                        <p:tav tm="0">
                                          <p:val>
                                            <p:fltVal val="0"/>
                                          </p:val>
                                        </p:tav>
                                        <p:tav tm="100000">
                                          <p:val>
                                            <p:strVal val="#ppt_h"/>
                                          </p:val>
                                        </p:tav>
                                      </p:tavLst>
                                    </p:anim>
                                    <p:animEffect transition="in" filter="fade">
                                      <p:cBhvr>
                                        <p:cTn id="29" dur="500"/>
                                        <p:tgtEl>
                                          <p:spTgt spid="8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 calcmode="lin" valueType="num">
                                      <p:cBhvr>
                                        <p:cTn id="32" dur="500" fill="hold"/>
                                        <p:tgtEl>
                                          <p:spTgt spid="85"/>
                                        </p:tgtEl>
                                        <p:attrNameLst>
                                          <p:attrName>ppt_w</p:attrName>
                                        </p:attrNameLst>
                                      </p:cBhvr>
                                      <p:tavLst>
                                        <p:tav tm="0">
                                          <p:val>
                                            <p:fltVal val="0"/>
                                          </p:val>
                                        </p:tav>
                                        <p:tav tm="100000">
                                          <p:val>
                                            <p:strVal val="#ppt_w"/>
                                          </p:val>
                                        </p:tav>
                                      </p:tavLst>
                                    </p:anim>
                                    <p:anim calcmode="lin" valueType="num">
                                      <p:cBhvr>
                                        <p:cTn id="33" dur="500" fill="hold"/>
                                        <p:tgtEl>
                                          <p:spTgt spid="85"/>
                                        </p:tgtEl>
                                        <p:attrNameLst>
                                          <p:attrName>ppt_h</p:attrName>
                                        </p:attrNameLst>
                                      </p:cBhvr>
                                      <p:tavLst>
                                        <p:tav tm="0">
                                          <p:val>
                                            <p:fltVal val="0"/>
                                          </p:val>
                                        </p:tav>
                                        <p:tav tm="100000">
                                          <p:val>
                                            <p:strVal val="#ppt_h"/>
                                          </p:val>
                                        </p:tav>
                                      </p:tavLst>
                                    </p:anim>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9"/>
                                        </p:tgtEl>
                                        <p:attrNameLst>
                                          <p:attrName>style.visibility</p:attrName>
                                        </p:attrNameLst>
                                      </p:cBhvr>
                                      <p:to>
                                        <p:strVal val="visible"/>
                                      </p:to>
                                    </p:set>
                                    <p:anim calcmode="lin" valueType="num">
                                      <p:cBhvr>
                                        <p:cTn id="49" dur="500" fill="hold"/>
                                        <p:tgtEl>
                                          <p:spTgt spid="89"/>
                                        </p:tgtEl>
                                        <p:attrNameLst>
                                          <p:attrName>ppt_w</p:attrName>
                                        </p:attrNameLst>
                                      </p:cBhvr>
                                      <p:tavLst>
                                        <p:tav tm="0">
                                          <p:val>
                                            <p:fltVal val="0"/>
                                          </p:val>
                                        </p:tav>
                                        <p:tav tm="100000">
                                          <p:val>
                                            <p:strVal val="#ppt_w"/>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Effect transition="in" filter="fade">
                                      <p:cBhvr>
                                        <p:cTn id="51" dur="500"/>
                                        <p:tgtEl>
                                          <p:spTgt spid="8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wipe(down)">
                                      <p:cBhvr>
                                        <p:cTn id="5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78" grpId="0" animBg="1"/>
      <p:bldP spid="79" grpId="0" animBg="1"/>
      <p:bldP spid="80" grpId="0" animBg="1"/>
      <p:bldP spid="81" grpId="0" animBg="1"/>
      <p:bldP spid="85" grpId="0" animBg="1"/>
      <p:bldP spid="86" grpId="0" animBg="1"/>
      <p:bldP spid="13"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effectLst/>
              </a:rPr>
              <a:t>仮想化の歴史</a:t>
            </a:r>
            <a:endParaRPr kumimoji="1" lang="ja-JP" altLang="en-US" dirty="0">
              <a:effectLst/>
            </a:endParaRPr>
          </a:p>
        </p:txBody>
      </p:sp>
      <p:sp>
        <p:nvSpPr>
          <p:cNvPr id="3" name="正方形/長方形 2"/>
          <p:cNvSpPr/>
          <p:nvPr/>
        </p:nvSpPr>
        <p:spPr bwMode="auto">
          <a:xfrm>
            <a:off x="3048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34" name="正方形/長方形 33"/>
          <p:cNvSpPr/>
          <p:nvPr/>
        </p:nvSpPr>
        <p:spPr bwMode="auto">
          <a:xfrm>
            <a:off x="8382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35" name="正方形/長方形 34"/>
          <p:cNvSpPr/>
          <p:nvPr/>
        </p:nvSpPr>
        <p:spPr bwMode="auto">
          <a:xfrm>
            <a:off x="1371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0" name="正方形/長方形 39"/>
          <p:cNvSpPr/>
          <p:nvPr/>
        </p:nvSpPr>
        <p:spPr bwMode="auto">
          <a:xfrm>
            <a:off x="3048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1" name="正方形/長方形 40"/>
          <p:cNvSpPr/>
          <p:nvPr/>
        </p:nvSpPr>
        <p:spPr bwMode="auto">
          <a:xfrm>
            <a:off x="8382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2" name="正方形/長方形 41"/>
          <p:cNvSpPr/>
          <p:nvPr/>
        </p:nvSpPr>
        <p:spPr bwMode="auto">
          <a:xfrm>
            <a:off x="1371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3" name="正方形/長方形 42"/>
          <p:cNvSpPr/>
          <p:nvPr/>
        </p:nvSpPr>
        <p:spPr bwMode="auto">
          <a:xfrm>
            <a:off x="304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4" name="正方形/長方形 43"/>
          <p:cNvSpPr/>
          <p:nvPr/>
        </p:nvSpPr>
        <p:spPr bwMode="auto">
          <a:xfrm>
            <a:off x="838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5" name="正方形/長方形 44"/>
          <p:cNvSpPr/>
          <p:nvPr/>
        </p:nvSpPr>
        <p:spPr bwMode="auto">
          <a:xfrm>
            <a:off x="1371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5" name="直線コネクタ 4"/>
          <p:cNvCxnSpPr/>
          <p:nvPr/>
        </p:nvCxnSpPr>
        <p:spPr bwMode="auto">
          <a:xfrm>
            <a:off x="3048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角丸四角形 107"/>
          <p:cNvSpPr/>
          <p:nvPr/>
        </p:nvSpPr>
        <p:spPr bwMode="auto">
          <a:xfrm>
            <a:off x="4572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j-ea"/>
                <a:ea typeface="+mj-ea"/>
                <a:cs typeface="ＤＦＰ太丸ゴシック体"/>
              </a:rPr>
              <a:t>分　散</a:t>
            </a:r>
          </a:p>
        </p:txBody>
      </p:sp>
      <p:sp>
        <p:nvSpPr>
          <p:cNvPr id="115" name="テキスト ボックス 114"/>
          <p:cNvSpPr txBox="1"/>
          <p:nvPr/>
        </p:nvSpPr>
        <p:spPr>
          <a:xfrm>
            <a:off x="652042"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〜1964</a:t>
            </a:r>
            <a:endParaRPr kumimoji="1" lang="ja-JP" altLang="en-US" sz="1800" dirty="0">
              <a:solidFill>
                <a:srgbClr val="0000FF"/>
              </a:solidFill>
              <a:effectLst/>
              <a:latin typeface="+mj-ea"/>
              <a:ea typeface="+mj-ea"/>
              <a:cs typeface="ＤＦＰ太丸ゴシック体"/>
            </a:endParaRPr>
          </a:p>
        </p:txBody>
      </p:sp>
      <p:sp>
        <p:nvSpPr>
          <p:cNvPr id="81" name="正方形/長方形 80"/>
          <p:cNvSpPr/>
          <p:nvPr/>
        </p:nvSpPr>
        <p:spPr bwMode="auto">
          <a:xfrm>
            <a:off x="55626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2" name="正方形/長方形 81"/>
          <p:cNvSpPr/>
          <p:nvPr/>
        </p:nvSpPr>
        <p:spPr bwMode="auto">
          <a:xfrm>
            <a:off x="60960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3" name="正方形/長方形 82"/>
          <p:cNvSpPr/>
          <p:nvPr/>
        </p:nvSpPr>
        <p:spPr bwMode="auto">
          <a:xfrm>
            <a:off x="6629400" y="3505200"/>
            <a:ext cx="4572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4" name="正方形/長方形 83"/>
          <p:cNvSpPr/>
          <p:nvPr/>
        </p:nvSpPr>
        <p:spPr bwMode="auto">
          <a:xfrm>
            <a:off x="5562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5" name="正方形/長方形 84"/>
          <p:cNvSpPr/>
          <p:nvPr/>
        </p:nvSpPr>
        <p:spPr bwMode="auto">
          <a:xfrm>
            <a:off x="6096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6" name="正方形/長方形 85"/>
          <p:cNvSpPr/>
          <p:nvPr/>
        </p:nvSpPr>
        <p:spPr bwMode="auto">
          <a:xfrm>
            <a:off x="6629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7" name="正方形/長方形 86"/>
          <p:cNvSpPr/>
          <p:nvPr/>
        </p:nvSpPr>
        <p:spPr bwMode="auto">
          <a:xfrm>
            <a:off x="5562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8" name="正方形/長方形 87"/>
          <p:cNvSpPr/>
          <p:nvPr/>
        </p:nvSpPr>
        <p:spPr bwMode="auto">
          <a:xfrm>
            <a:off x="6096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9" name="正方形/長方形 88"/>
          <p:cNvSpPr/>
          <p:nvPr/>
        </p:nvSpPr>
        <p:spPr bwMode="auto">
          <a:xfrm>
            <a:off x="6629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05" name="直線コネクタ 104"/>
          <p:cNvCxnSpPr/>
          <p:nvPr/>
        </p:nvCxnSpPr>
        <p:spPr bwMode="auto">
          <a:xfrm>
            <a:off x="55626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角丸四角形 109"/>
          <p:cNvSpPr/>
          <p:nvPr/>
        </p:nvSpPr>
        <p:spPr bwMode="auto">
          <a:xfrm>
            <a:off x="5715000" y="990600"/>
            <a:ext cx="1219200" cy="4572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rgbClr val="FFFFFF"/>
                </a:solidFill>
                <a:effectLst/>
                <a:latin typeface="+mj-ea"/>
                <a:ea typeface="+mj-ea"/>
                <a:cs typeface="ＤＦＰ太丸ゴシック体"/>
              </a:rPr>
              <a:t>分　散</a:t>
            </a:r>
          </a:p>
        </p:txBody>
      </p:sp>
      <p:sp>
        <p:nvSpPr>
          <p:cNvPr id="118" name="テキスト ボックス 117"/>
          <p:cNvSpPr txBox="1"/>
          <p:nvPr/>
        </p:nvSpPr>
        <p:spPr>
          <a:xfrm>
            <a:off x="5605996" y="1600200"/>
            <a:ext cx="1338828"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1980</a:t>
            </a:r>
            <a:r>
              <a:rPr kumimoji="1" lang="ja-JP" altLang="en-US" sz="1800" dirty="0" smtClean="0">
                <a:solidFill>
                  <a:srgbClr val="0000FF"/>
                </a:solidFill>
                <a:effectLst/>
                <a:latin typeface="+mj-ea"/>
                <a:ea typeface="+mj-ea"/>
                <a:cs typeface="ＤＦＰ太丸ゴシック体"/>
              </a:rPr>
              <a:t>年代</a:t>
            </a:r>
            <a:r>
              <a:rPr kumimoji="1" lang="en-US" altLang="ja-JP" sz="1800" dirty="0" smtClean="0">
                <a:solidFill>
                  <a:srgbClr val="0000FF"/>
                </a:solidFill>
                <a:effectLst/>
                <a:latin typeface="+mj-ea"/>
                <a:ea typeface="+mj-ea"/>
                <a:cs typeface="ＤＦＰ太丸ゴシック体"/>
              </a:rPr>
              <a:t>〜</a:t>
            </a:r>
            <a:endParaRPr kumimoji="1" lang="ja-JP" altLang="en-US" sz="1800" dirty="0">
              <a:solidFill>
                <a:srgbClr val="0000FF"/>
              </a:solidFill>
              <a:effectLst/>
              <a:latin typeface="+mj-ea"/>
              <a:ea typeface="+mj-ea"/>
              <a:cs typeface="ＤＦＰ太丸ゴシック体"/>
            </a:endParaRPr>
          </a:p>
        </p:txBody>
      </p:sp>
      <p:sp>
        <p:nvSpPr>
          <p:cNvPr id="121" name="テキスト ボックス 120"/>
          <p:cNvSpPr txBox="1"/>
          <p:nvPr/>
        </p:nvSpPr>
        <p:spPr>
          <a:xfrm>
            <a:off x="55841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安価なハード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運用負担の増大</a:t>
            </a:r>
            <a:endParaRPr kumimoji="1" lang="en-US" altLang="ja-JP" sz="1400" dirty="0" smtClean="0">
              <a:solidFill>
                <a:srgbClr val="0000FF"/>
              </a:solidFill>
              <a:effectLst/>
              <a:latin typeface="+mj-ea"/>
              <a:ea typeface="+mj-ea"/>
              <a:cs typeface="ＤＦＰ太丸ゴシック体"/>
            </a:endParaRPr>
          </a:p>
          <a:p>
            <a:pPr algn="ctr"/>
            <a:r>
              <a:rPr kumimoji="1" lang="en-US" altLang="ja-JP" sz="1400" dirty="0" smtClean="0">
                <a:solidFill>
                  <a:srgbClr val="0000FF"/>
                </a:solidFill>
                <a:effectLst/>
                <a:latin typeface="+mj-ea"/>
                <a:ea typeface="+mj-ea"/>
                <a:cs typeface="ＤＦＰ太丸ゴシック体"/>
              </a:rPr>
              <a:t>TCO</a:t>
            </a:r>
            <a:r>
              <a:rPr kumimoji="1" lang="ja-JP" altLang="en-US" sz="1400" dirty="0" smtClean="0">
                <a:solidFill>
                  <a:srgbClr val="0000FF"/>
                </a:solidFill>
                <a:effectLst/>
                <a:latin typeface="+mj-ea"/>
                <a:ea typeface="+mj-ea"/>
                <a:cs typeface="ＤＦＰ太丸ゴシック体"/>
              </a:rPr>
              <a:t>の増大</a:t>
            </a:r>
            <a:endParaRPr kumimoji="1" lang="en-US" altLang="ja-JP" sz="1400" dirty="0" smtClean="0">
              <a:solidFill>
                <a:srgbClr val="0000FF"/>
              </a:solidFill>
              <a:effectLst/>
              <a:latin typeface="+mj-ea"/>
              <a:ea typeface="+mj-ea"/>
              <a:cs typeface="ＤＦＰ太丸ゴシック体"/>
            </a:endParaRPr>
          </a:p>
        </p:txBody>
      </p:sp>
      <p:sp>
        <p:nvSpPr>
          <p:cNvPr id="125" name="テキスト ボックス 124"/>
          <p:cNvSpPr txBox="1"/>
          <p:nvPr/>
        </p:nvSpPr>
        <p:spPr>
          <a:xfrm>
            <a:off x="326342" y="5181600"/>
            <a:ext cx="1441420"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高価なハード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運用負担の増大</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コストの増大</a:t>
            </a:r>
            <a:endParaRPr kumimoji="1" lang="en-US" altLang="ja-JP" sz="1400" dirty="0" smtClean="0">
              <a:solidFill>
                <a:srgbClr val="0000FF"/>
              </a:solidFill>
              <a:effectLst/>
              <a:latin typeface="+mj-ea"/>
              <a:ea typeface="+mj-ea"/>
              <a:cs typeface="ＤＦＰ太丸ゴシック体"/>
            </a:endParaRPr>
          </a:p>
        </p:txBody>
      </p:sp>
      <p:sp>
        <p:nvSpPr>
          <p:cNvPr id="126" name="テキスト ボックス 125"/>
          <p:cNvSpPr txBox="1"/>
          <p:nvPr/>
        </p:nvSpPr>
        <p:spPr>
          <a:xfrm>
            <a:off x="1143000" y="6096000"/>
            <a:ext cx="7764553" cy="307777"/>
          </a:xfrm>
          <a:prstGeom prst="rect">
            <a:avLst/>
          </a:prstGeom>
          <a:noFill/>
        </p:spPr>
        <p:txBody>
          <a:bodyPr wrap="none" rtlCol="0">
            <a:spAutoFit/>
          </a:bodyPr>
          <a:lstStyle/>
          <a:p>
            <a:pPr algn="ctr"/>
            <a:r>
              <a:rPr kumimoji="1" lang="en-US" altLang="ja-JP" sz="1400" dirty="0" smtClean="0">
                <a:solidFill>
                  <a:schemeClr val="tx1">
                    <a:lumMod val="50000"/>
                    <a:lumOff val="50000"/>
                  </a:schemeClr>
                </a:solidFill>
                <a:effectLst/>
                <a:latin typeface="Arial"/>
                <a:ea typeface="ＤＦＰ太丸ゴシック体"/>
                <a:cs typeface="Arial"/>
              </a:rPr>
              <a:t>AP: Application / OS: Operating System / VM: Virtual Machine / HV: Hypervisor / HW: Hardware</a:t>
            </a:r>
          </a:p>
        </p:txBody>
      </p:sp>
      <p:sp>
        <p:nvSpPr>
          <p:cNvPr id="72" name="正方形/長方形 71"/>
          <p:cNvSpPr/>
          <p:nvPr/>
        </p:nvSpPr>
        <p:spPr bwMode="auto">
          <a:xfrm>
            <a:off x="2057400" y="3505200"/>
            <a:ext cx="1524000" cy="15240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75" name="正方形/長方形 74"/>
          <p:cNvSpPr/>
          <p:nvPr/>
        </p:nvSpPr>
        <p:spPr bwMode="auto">
          <a:xfrm>
            <a:off x="2057400" y="2971800"/>
            <a:ext cx="15240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78" name="正方形/長方形 77"/>
          <p:cNvSpPr/>
          <p:nvPr/>
        </p:nvSpPr>
        <p:spPr bwMode="auto">
          <a:xfrm>
            <a:off x="2057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79" name="正方形/長方形 78"/>
          <p:cNvSpPr/>
          <p:nvPr/>
        </p:nvSpPr>
        <p:spPr bwMode="auto">
          <a:xfrm>
            <a:off x="2590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80" name="正方形/長方形 79"/>
          <p:cNvSpPr/>
          <p:nvPr/>
        </p:nvSpPr>
        <p:spPr bwMode="auto">
          <a:xfrm>
            <a:off x="3124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04" name="直線コネクタ 103"/>
          <p:cNvCxnSpPr/>
          <p:nvPr/>
        </p:nvCxnSpPr>
        <p:spPr bwMode="auto">
          <a:xfrm>
            <a:off x="20574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角丸四角形 108"/>
          <p:cNvSpPr/>
          <p:nvPr/>
        </p:nvSpPr>
        <p:spPr bwMode="auto">
          <a:xfrm>
            <a:off x="22098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ja-JP" altLang="en-US" dirty="0" smtClean="0">
                <a:solidFill>
                  <a:srgbClr val="FFFFFF"/>
                </a:solidFill>
                <a:latin typeface="+mj-ea"/>
                <a:ea typeface="+mj-ea"/>
                <a:cs typeface="ＤＦＰ太丸ゴシック体"/>
              </a:rPr>
              <a:t>集　中</a:t>
            </a:r>
            <a:endParaRPr kumimoji="0" lang="ja-JP" altLang="en-US" b="0" i="0" u="none" strike="noStrike" cap="none" normalizeH="0" baseline="0" dirty="0" smtClean="0">
              <a:ln>
                <a:noFill/>
              </a:ln>
              <a:solidFill>
                <a:srgbClr val="FFFFFF"/>
              </a:solidFill>
              <a:effectLst/>
              <a:latin typeface="+mj-ea"/>
              <a:ea typeface="+mj-ea"/>
              <a:cs typeface="ＤＦＰ太丸ゴシック体"/>
            </a:endParaRPr>
          </a:p>
        </p:txBody>
      </p:sp>
      <p:sp>
        <p:nvSpPr>
          <p:cNvPr id="116" name="テキスト ボックス 115"/>
          <p:cNvSpPr txBox="1"/>
          <p:nvPr/>
        </p:nvSpPr>
        <p:spPr>
          <a:xfrm>
            <a:off x="2404642"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1964〜</a:t>
            </a:r>
            <a:endParaRPr kumimoji="1" lang="ja-JP" altLang="en-US" sz="1800" dirty="0">
              <a:solidFill>
                <a:srgbClr val="0000FF"/>
              </a:solidFill>
              <a:effectLst/>
              <a:latin typeface="+mj-ea"/>
              <a:ea typeface="+mj-ea"/>
              <a:cs typeface="ＤＦＰ太丸ゴシック体"/>
            </a:endParaRPr>
          </a:p>
        </p:txBody>
      </p:sp>
      <p:sp>
        <p:nvSpPr>
          <p:cNvPr id="124" name="テキスト ボックス 123"/>
          <p:cNvSpPr txBox="1"/>
          <p:nvPr/>
        </p:nvSpPr>
        <p:spPr>
          <a:xfrm>
            <a:off x="1981200" y="5181600"/>
            <a:ext cx="1620957"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高価なハード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資源の制約・競合</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障害時の影響拡大</a:t>
            </a:r>
            <a:endParaRPr kumimoji="1" lang="en-US" altLang="ja-JP" sz="1400" dirty="0" smtClean="0">
              <a:solidFill>
                <a:srgbClr val="0000FF"/>
              </a:solidFill>
              <a:effectLst/>
              <a:latin typeface="+mj-ea"/>
              <a:ea typeface="+mj-ea"/>
              <a:cs typeface="ＤＦＰ太丸ゴシック体"/>
            </a:endParaRPr>
          </a:p>
        </p:txBody>
      </p:sp>
      <p:sp>
        <p:nvSpPr>
          <p:cNvPr id="128" name="テキスト ボックス 127"/>
          <p:cNvSpPr txBox="1"/>
          <p:nvPr/>
        </p:nvSpPr>
        <p:spPr>
          <a:xfrm>
            <a:off x="2215208" y="1981200"/>
            <a:ext cx="1262410"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Arial"/>
              </a:rPr>
              <a:t>IBM S/360</a:t>
            </a:r>
            <a:endParaRPr kumimoji="1" lang="ja-JP" altLang="en-US" sz="1800" dirty="0">
              <a:solidFill>
                <a:srgbClr val="0000FF"/>
              </a:solidFill>
              <a:effectLst/>
              <a:latin typeface="+mj-ea"/>
              <a:ea typeface="+mj-ea"/>
              <a:cs typeface="Arial"/>
            </a:endParaRPr>
          </a:p>
        </p:txBody>
      </p:sp>
      <p:sp>
        <p:nvSpPr>
          <p:cNvPr id="46" name="正方形/長方形 45"/>
          <p:cNvSpPr/>
          <p:nvPr/>
        </p:nvSpPr>
        <p:spPr bwMode="auto">
          <a:xfrm>
            <a:off x="38100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2" name="正方形/長方形 51"/>
          <p:cNvSpPr/>
          <p:nvPr/>
        </p:nvSpPr>
        <p:spPr bwMode="auto">
          <a:xfrm>
            <a:off x="38100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mj-ea"/>
              <a:ea typeface="+mj-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HV</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3" name="正方形/長方形 52"/>
          <p:cNvSpPr/>
          <p:nvPr/>
        </p:nvSpPr>
        <p:spPr bwMode="auto">
          <a:xfrm>
            <a:off x="3810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4" name="正方形/長方形 53"/>
          <p:cNvSpPr/>
          <p:nvPr/>
        </p:nvSpPr>
        <p:spPr bwMode="auto">
          <a:xfrm>
            <a:off x="43434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5" name="正方形/長方形 54"/>
          <p:cNvSpPr/>
          <p:nvPr/>
        </p:nvSpPr>
        <p:spPr bwMode="auto">
          <a:xfrm>
            <a:off x="48768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6" name="正方形/長方形 55"/>
          <p:cNvSpPr/>
          <p:nvPr/>
        </p:nvSpPr>
        <p:spPr bwMode="auto">
          <a:xfrm>
            <a:off x="3810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7" name="正方形/長方形 56"/>
          <p:cNvSpPr/>
          <p:nvPr/>
        </p:nvSpPr>
        <p:spPr bwMode="auto">
          <a:xfrm>
            <a:off x="43434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8" name="正方形/長方形 57"/>
          <p:cNvSpPr/>
          <p:nvPr/>
        </p:nvSpPr>
        <p:spPr bwMode="auto">
          <a:xfrm>
            <a:off x="48768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9" name="正方形/長方形 48"/>
          <p:cNvSpPr/>
          <p:nvPr/>
        </p:nvSpPr>
        <p:spPr bwMode="auto">
          <a:xfrm>
            <a:off x="3810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0" name="正方形/長方形 49"/>
          <p:cNvSpPr/>
          <p:nvPr/>
        </p:nvSpPr>
        <p:spPr bwMode="auto">
          <a:xfrm>
            <a:off x="43434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51" name="正方形/長方形 50"/>
          <p:cNvSpPr/>
          <p:nvPr/>
        </p:nvSpPr>
        <p:spPr bwMode="auto">
          <a:xfrm>
            <a:off x="48768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13" name="直線コネクタ 112"/>
          <p:cNvCxnSpPr/>
          <p:nvPr/>
        </p:nvCxnSpPr>
        <p:spPr bwMode="auto">
          <a:xfrm>
            <a:off x="38100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角丸四角形 113"/>
          <p:cNvSpPr/>
          <p:nvPr/>
        </p:nvSpPr>
        <p:spPr bwMode="auto">
          <a:xfrm>
            <a:off x="39624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cs typeface="ＤＦＰ太丸ゴシック体"/>
              </a:rPr>
              <a:t>集中・分割</a:t>
            </a:r>
          </a:p>
        </p:txBody>
      </p:sp>
      <p:sp>
        <p:nvSpPr>
          <p:cNvPr id="117" name="テキスト ボックス 116"/>
          <p:cNvSpPr txBox="1"/>
          <p:nvPr/>
        </p:nvSpPr>
        <p:spPr>
          <a:xfrm>
            <a:off x="4084228"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1967〜</a:t>
            </a:r>
            <a:endParaRPr kumimoji="1" lang="ja-JP" altLang="en-US" sz="1800" dirty="0">
              <a:solidFill>
                <a:srgbClr val="0000FF"/>
              </a:solidFill>
              <a:effectLst/>
              <a:latin typeface="+mj-ea"/>
              <a:ea typeface="+mj-ea"/>
              <a:cs typeface="ＤＦＰ太丸ゴシック体"/>
            </a:endParaRPr>
          </a:p>
        </p:txBody>
      </p:sp>
      <p:sp>
        <p:nvSpPr>
          <p:cNvPr id="123" name="テキスト ボックス 122"/>
          <p:cNvSpPr txBox="1"/>
          <p:nvPr/>
        </p:nvSpPr>
        <p:spPr>
          <a:xfrm>
            <a:off x="3913336" y="5181600"/>
            <a:ext cx="1261884"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高価なハード</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自由度の制約</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コストの増大</a:t>
            </a:r>
            <a:endParaRPr kumimoji="1" lang="en-US" altLang="ja-JP" sz="1400" dirty="0" smtClean="0">
              <a:solidFill>
                <a:srgbClr val="0000FF"/>
              </a:solidFill>
              <a:effectLst/>
              <a:latin typeface="+mj-ea"/>
              <a:ea typeface="+mj-ea"/>
              <a:cs typeface="ＤＦＰ太丸ゴシック体"/>
            </a:endParaRPr>
          </a:p>
        </p:txBody>
      </p:sp>
      <p:sp>
        <p:nvSpPr>
          <p:cNvPr id="129" name="テキスト ボックス 128"/>
          <p:cNvSpPr txBox="1"/>
          <p:nvPr/>
        </p:nvSpPr>
        <p:spPr>
          <a:xfrm>
            <a:off x="3834804" y="1981200"/>
            <a:ext cx="1506317"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Arial"/>
              </a:rPr>
              <a:t>S/360 CP-</a:t>
            </a:r>
            <a:r>
              <a:rPr lang="en-US" altLang="ja-JP" dirty="0" smtClean="0">
                <a:solidFill>
                  <a:srgbClr val="0000FF"/>
                </a:solidFill>
                <a:effectLst/>
                <a:latin typeface="+mj-ea"/>
                <a:ea typeface="+mj-ea"/>
                <a:cs typeface="Arial"/>
              </a:rPr>
              <a:t>67</a:t>
            </a:r>
            <a:endParaRPr kumimoji="1" lang="ja-JP" altLang="en-US" sz="1800" dirty="0">
              <a:solidFill>
                <a:srgbClr val="0000FF"/>
              </a:solidFill>
              <a:effectLst/>
              <a:latin typeface="+mj-ea"/>
              <a:ea typeface="+mj-ea"/>
              <a:cs typeface="Arial"/>
            </a:endParaRPr>
          </a:p>
        </p:txBody>
      </p:sp>
      <p:sp>
        <p:nvSpPr>
          <p:cNvPr id="90" name="正方形/長方形 89"/>
          <p:cNvSpPr/>
          <p:nvPr/>
        </p:nvSpPr>
        <p:spPr bwMode="auto">
          <a:xfrm>
            <a:off x="7315200" y="4572000"/>
            <a:ext cx="1524000" cy="457200"/>
          </a:xfrm>
          <a:prstGeom prst="rect">
            <a:avLst/>
          </a:prstGeom>
          <a:solidFill>
            <a:srgbClr val="80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HW</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6" name="正方形/長方形 95"/>
          <p:cNvSpPr/>
          <p:nvPr/>
        </p:nvSpPr>
        <p:spPr bwMode="auto">
          <a:xfrm>
            <a:off x="7315200" y="3733800"/>
            <a:ext cx="1524000" cy="762000"/>
          </a:xfrm>
          <a:prstGeom prst="rect">
            <a:avLst/>
          </a:prstGeom>
          <a:solidFill>
            <a:srgbClr val="FF99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baseline="0" dirty="0" smtClean="0">
              <a:ln>
                <a:noFill/>
              </a:ln>
              <a:solidFill>
                <a:schemeClr val="bg1"/>
              </a:solidFill>
              <a:effectLst/>
              <a:latin typeface="+mj-ea"/>
              <a:ea typeface="+mj-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HV</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7" name="正方形/長方形 96"/>
          <p:cNvSpPr/>
          <p:nvPr/>
        </p:nvSpPr>
        <p:spPr bwMode="auto">
          <a:xfrm>
            <a:off x="73152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8" name="正方形/長方形 97"/>
          <p:cNvSpPr/>
          <p:nvPr/>
        </p:nvSpPr>
        <p:spPr bwMode="auto">
          <a:xfrm>
            <a:off x="78486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9" name="正方形/長方形 98"/>
          <p:cNvSpPr/>
          <p:nvPr/>
        </p:nvSpPr>
        <p:spPr bwMode="auto">
          <a:xfrm>
            <a:off x="8382000" y="2971800"/>
            <a:ext cx="457200" cy="457200"/>
          </a:xfrm>
          <a:prstGeom prst="rect">
            <a:avLst/>
          </a:prstGeom>
          <a:solidFill>
            <a:srgbClr val="008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mj-ea"/>
                <a:ea typeface="+mj-ea"/>
              </a:rPr>
              <a:t>OS</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100" name="正方形/長方形 99"/>
          <p:cNvSpPr/>
          <p:nvPr/>
        </p:nvSpPr>
        <p:spPr bwMode="auto">
          <a:xfrm>
            <a:off x="73152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101" name="正方形/長方形 100"/>
          <p:cNvSpPr/>
          <p:nvPr/>
        </p:nvSpPr>
        <p:spPr bwMode="auto">
          <a:xfrm>
            <a:off x="78486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102" name="正方形/長方形 101"/>
          <p:cNvSpPr/>
          <p:nvPr/>
        </p:nvSpPr>
        <p:spPr bwMode="auto">
          <a:xfrm>
            <a:off x="8382000" y="2438400"/>
            <a:ext cx="457200" cy="457200"/>
          </a:xfrm>
          <a:prstGeom prst="rect">
            <a:avLst/>
          </a:prstGeom>
          <a:solidFill>
            <a:srgbClr val="0000FF"/>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AP</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3" name="正方形/長方形 92"/>
          <p:cNvSpPr/>
          <p:nvPr/>
        </p:nvSpPr>
        <p:spPr bwMode="auto">
          <a:xfrm>
            <a:off x="73152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4" name="正方形/長方形 93"/>
          <p:cNvSpPr/>
          <p:nvPr/>
        </p:nvSpPr>
        <p:spPr bwMode="auto">
          <a:xfrm>
            <a:off x="78486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95" name="正方形/長方形 94"/>
          <p:cNvSpPr/>
          <p:nvPr/>
        </p:nvSpPr>
        <p:spPr bwMode="auto">
          <a:xfrm>
            <a:off x="8382000" y="3505200"/>
            <a:ext cx="457200" cy="457200"/>
          </a:xfrm>
          <a:prstGeom prst="rect">
            <a:avLst/>
          </a:prstGeom>
          <a:solidFill>
            <a:srgbClr val="996633">
              <a:alpha val="70000"/>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mj-ea"/>
                <a:ea typeface="+mj-ea"/>
              </a:rPr>
              <a:t>VM</a:t>
            </a:r>
            <a:endParaRPr kumimoji="0" lang="ja-JP" altLang="en-US" sz="1200" b="0" i="0" u="none" strike="noStrike" cap="none" normalizeH="0" baseline="0" dirty="0" smtClean="0">
              <a:ln>
                <a:noFill/>
              </a:ln>
              <a:solidFill>
                <a:schemeClr val="bg1"/>
              </a:solidFill>
              <a:effectLst/>
              <a:latin typeface="+mj-ea"/>
              <a:ea typeface="+mj-ea"/>
            </a:endParaRPr>
          </a:p>
        </p:txBody>
      </p:sp>
      <p:cxnSp>
        <p:nvCxnSpPr>
          <p:cNvPr id="106" name="直線コネクタ 105"/>
          <p:cNvCxnSpPr/>
          <p:nvPr/>
        </p:nvCxnSpPr>
        <p:spPr bwMode="auto">
          <a:xfrm>
            <a:off x="7315200" y="1219200"/>
            <a:ext cx="1676400" cy="0"/>
          </a:xfrm>
          <a:prstGeom prst="line">
            <a:avLst/>
          </a:prstGeom>
          <a:solidFill>
            <a:schemeClr val="bg1"/>
          </a:solidFill>
          <a:ln w="57150" cap="flat" cmpd="sng" algn="ctr">
            <a:solidFill>
              <a:srgbClr val="3366FF"/>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角丸四角形 110"/>
          <p:cNvSpPr/>
          <p:nvPr/>
        </p:nvSpPr>
        <p:spPr bwMode="auto">
          <a:xfrm>
            <a:off x="7467600" y="990600"/>
            <a:ext cx="1219200"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cs typeface="ＤＦＰ太丸ゴシック体"/>
              </a:rPr>
              <a:t>集中・集約</a:t>
            </a:r>
          </a:p>
        </p:txBody>
      </p:sp>
      <p:sp>
        <p:nvSpPr>
          <p:cNvPr id="119" name="テキスト ボックス 118"/>
          <p:cNvSpPr txBox="1"/>
          <p:nvPr/>
        </p:nvSpPr>
        <p:spPr>
          <a:xfrm>
            <a:off x="7638618" y="1600200"/>
            <a:ext cx="877163"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ＤＦＰ太丸ゴシック体"/>
              </a:rPr>
              <a:t>1999〜</a:t>
            </a:r>
            <a:endParaRPr kumimoji="1" lang="ja-JP" altLang="en-US" sz="1800" dirty="0">
              <a:solidFill>
                <a:srgbClr val="0000FF"/>
              </a:solidFill>
              <a:effectLst/>
              <a:latin typeface="+mj-ea"/>
              <a:ea typeface="+mj-ea"/>
              <a:cs typeface="ＤＦＰ太丸ゴシック体"/>
            </a:endParaRPr>
          </a:p>
        </p:txBody>
      </p:sp>
      <p:sp>
        <p:nvSpPr>
          <p:cNvPr id="122" name="テキスト ボックス 121"/>
          <p:cNvSpPr txBox="1"/>
          <p:nvPr/>
        </p:nvSpPr>
        <p:spPr>
          <a:xfrm>
            <a:off x="7239720" y="5181600"/>
            <a:ext cx="1674958" cy="738664"/>
          </a:xfrm>
          <a:prstGeom prst="rect">
            <a:avLst/>
          </a:prstGeom>
          <a:noFill/>
        </p:spPr>
        <p:txBody>
          <a:bodyPr wrap="none" rtlCol="0">
            <a:spAutoFit/>
          </a:bodyPr>
          <a:lstStyle/>
          <a:p>
            <a:pPr algn="ctr"/>
            <a:r>
              <a:rPr kumimoji="1" lang="ja-JP" altLang="en-US" sz="1400" dirty="0" smtClean="0">
                <a:solidFill>
                  <a:srgbClr val="0000FF"/>
                </a:solidFill>
                <a:effectLst/>
                <a:latin typeface="+mj-ea"/>
                <a:ea typeface="+mj-ea"/>
                <a:cs typeface="ＤＦＰ太丸ゴシック体"/>
              </a:rPr>
              <a:t>ハードの高性能化</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管理対象の増大</a:t>
            </a:r>
            <a:endParaRPr kumimoji="1" lang="en-US" altLang="ja-JP" sz="1400" dirty="0" smtClean="0">
              <a:solidFill>
                <a:srgbClr val="0000FF"/>
              </a:solidFill>
              <a:effectLst/>
              <a:latin typeface="+mj-ea"/>
              <a:ea typeface="+mj-ea"/>
              <a:cs typeface="ＤＦＰ太丸ゴシック体"/>
            </a:endParaRPr>
          </a:p>
          <a:p>
            <a:pPr algn="ctr"/>
            <a:r>
              <a:rPr kumimoji="1" lang="ja-JP" altLang="en-US" sz="1400" dirty="0" smtClean="0">
                <a:solidFill>
                  <a:srgbClr val="0000FF"/>
                </a:solidFill>
                <a:effectLst/>
                <a:latin typeface="+mj-ea"/>
                <a:ea typeface="+mj-ea"/>
                <a:cs typeface="ＤＦＰ太丸ゴシック体"/>
              </a:rPr>
              <a:t>インフラ負担の増大</a:t>
            </a:r>
            <a:endParaRPr kumimoji="1" lang="en-US" altLang="ja-JP" sz="1400" dirty="0" smtClean="0">
              <a:solidFill>
                <a:srgbClr val="0000FF"/>
              </a:solidFill>
              <a:effectLst/>
              <a:latin typeface="+mj-ea"/>
              <a:ea typeface="+mj-ea"/>
              <a:cs typeface="ＤＦＰ太丸ゴシック体"/>
            </a:endParaRPr>
          </a:p>
        </p:txBody>
      </p:sp>
      <p:sp>
        <p:nvSpPr>
          <p:cNvPr id="130" name="テキスト ボックス 129"/>
          <p:cNvSpPr txBox="1"/>
          <p:nvPr/>
        </p:nvSpPr>
        <p:spPr>
          <a:xfrm>
            <a:off x="7598493" y="1981200"/>
            <a:ext cx="957414" cy="369332"/>
          </a:xfrm>
          <a:prstGeom prst="rect">
            <a:avLst/>
          </a:prstGeom>
          <a:noFill/>
        </p:spPr>
        <p:txBody>
          <a:bodyPr wrap="none" rtlCol="0">
            <a:spAutoFit/>
          </a:bodyPr>
          <a:lstStyle/>
          <a:p>
            <a:pPr algn="ctr"/>
            <a:r>
              <a:rPr kumimoji="1" lang="en-US" altLang="ja-JP" sz="1800" dirty="0" smtClean="0">
                <a:solidFill>
                  <a:srgbClr val="0000FF"/>
                </a:solidFill>
                <a:effectLst/>
                <a:latin typeface="+mj-ea"/>
                <a:ea typeface="+mj-ea"/>
                <a:cs typeface="Arial"/>
              </a:rPr>
              <a:t>VMware </a:t>
            </a:r>
            <a:endParaRPr kumimoji="1" lang="ja-JP" altLang="en-US" sz="1800" dirty="0">
              <a:solidFill>
                <a:srgbClr val="0000FF"/>
              </a:solidFill>
              <a:effectLst/>
              <a:latin typeface="+mj-ea"/>
              <a:ea typeface="+mj-ea"/>
              <a:cs typeface="Arial"/>
            </a:endParaRPr>
          </a:p>
        </p:txBody>
      </p:sp>
    </p:spTree>
    <p:extLst>
      <p:ext uri="{BB962C8B-B14F-4D97-AF65-F5344CB8AC3E}">
        <p14:creationId xmlns:p14="http://schemas.microsoft.com/office/powerpoint/2010/main" val="22187762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仮想化から</a:t>
            </a:r>
            <a:r>
              <a:rPr lang="en-US" altLang="ja-JP" sz="2400" dirty="0" smtClean="0">
                <a:solidFill>
                  <a:srgbClr val="FFFFFF"/>
                </a:solidFill>
                <a:effectLst/>
                <a:latin typeface="Arial"/>
                <a:ea typeface="HGP創英角ｺﾞｼｯｸUB" pitchFamily="50" charset="-128"/>
                <a:cs typeface="Arial"/>
              </a:rPr>
              <a:t>SDI</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0088902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仮想化とは</a:t>
            </a:r>
            <a:endParaRPr kumimoji="1" lang="ja-JP" altLang="en-US" dirty="0"/>
          </a:p>
        </p:txBody>
      </p:sp>
      <p:sp>
        <p:nvSpPr>
          <p:cNvPr id="22" name="角丸四角形 21"/>
          <p:cNvSpPr/>
          <p:nvPr/>
        </p:nvSpPr>
        <p:spPr>
          <a:xfrm>
            <a:off x="457200" y="4101841"/>
            <a:ext cx="3886200"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709636" y="950712"/>
            <a:ext cx="530176" cy="1101571"/>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正方形/長方形 26"/>
          <p:cNvSpPr/>
          <p:nvPr/>
        </p:nvSpPr>
        <p:spPr>
          <a:xfrm>
            <a:off x="4572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28" name="正方形/長方形 27"/>
          <p:cNvSpPr/>
          <p:nvPr/>
        </p:nvSpPr>
        <p:spPr>
          <a:xfrm>
            <a:off x="179705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3149600" y="4895850"/>
            <a:ext cx="1028700" cy="14859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磁気ディスク 31"/>
          <p:cNvSpPr/>
          <p:nvPr/>
        </p:nvSpPr>
        <p:spPr>
          <a:xfrm>
            <a:off x="1038225"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33" name="正方形/長方形 32"/>
          <p:cNvSpPr/>
          <p:nvPr/>
        </p:nvSpPr>
        <p:spPr>
          <a:xfrm>
            <a:off x="520699"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34" name="正方形/長方形 33"/>
          <p:cNvSpPr/>
          <p:nvPr/>
        </p:nvSpPr>
        <p:spPr>
          <a:xfrm>
            <a:off x="520699"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35" name="正方形/長方形 34"/>
          <p:cNvSpPr/>
          <p:nvPr/>
        </p:nvSpPr>
        <p:spPr>
          <a:xfrm>
            <a:off x="520699" y="5422900"/>
            <a:ext cx="908051" cy="2286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36" name="正方形/長方形 35"/>
          <p:cNvSpPr/>
          <p:nvPr/>
        </p:nvSpPr>
        <p:spPr>
          <a:xfrm>
            <a:off x="520699" y="5130800"/>
            <a:ext cx="908051" cy="2286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grpSp>
        <p:nvGrpSpPr>
          <p:cNvPr id="43" name="図形グループ 42"/>
          <p:cNvGrpSpPr/>
          <p:nvPr/>
        </p:nvGrpSpPr>
        <p:grpSpPr>
          <a:xfrm>
            <a:off x="2046312" y="950712"/>
            <a:ext cx="530176" cy="1101571"/>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a:off x="3398862" y="950712"/>
            <a:ext cx="530176" cy="1101571"/>
            <a:chOff x="1946324" y="4125162"/>
            <a:chExt cx="969964" cy="2007872"/>
          </a:xfrm>
        </p:grpSpPr>
        <p:sp>
          <p:nvSpPr>
            <p:cNvPr id="47" name="円/楕円 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0" name="直線矢印コネクタ 49"/>
          <p:cNvCxnSpPr>
            <a:stCxn id="27" idx="0"/>
            <a:endCxn id="26" idx="1"/>
          </p:cNvCxnSpPr>
          <p:nvPr/>
        </p:nvCxnSpPr>
        <p:spPr>
          <a:xfrm flipV="1">
            <a:off x="971550" y="2052283"/>
            <a:ext cx="3176"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8" idx="0"/>
            <a:endCxn id="45" idx="1"/>
          </p:cNvCxnSpPr>
          <p:nvPr/>
        </p:nvCxnSpPr>
        <p:spPr>
          <a:xfrm flipV="1">
            <a:off x="231140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29" idx="0"/>
            <a:endCxn id="48" idx="1"/>
          </p:cNvCxnSpPr>
          <p:nvPr/>
        </p:nvCxnSpPr>
        <p:spPr>
          <a:xfrm flipV="1">
            <a:off x="3663950" y="2052283"/>
            <a:ext cx="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8" name="テキスト ボックス 57"/>
          <p:cNvSpPr txBox="1"/>
          <p:nvPr/>
        </p:nvSpPr>
        <p:spPr>
          <a:xfrm>
            <a:off x="596900" y="486770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cxnSp>
        <p:nvCxnSpPr>
          <p:cNvPr id="59" name="直線矢印コネクタ 58"/>
          <p:cNvCxnSpPr>
            <a:stCxn id="28" idx="0"/>
            <a:endCxn id="26" idx="1"/>
          </p:cNvCxnSpPr>
          <p:nvPr/>
        </p:nvCxnSpPr>
        <p:spPr>
          <a:xfrm flipH="1" flipV="1">
            <a:off x="974726" y="2052283"/>
            <a:ext cx="1336674"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直線矢印コネクタ 59"/>
          <p:cNvCxnSpPr>
            <a:stCxn id="29" idx="0"/>
            <a:endCxn id="45" idx="1"/>
          </p:cNvCxnSpPr>
          <p:nvPr/>
        </p:nvCxnSpPr>
        <p:spPr>
          <a:xfrm flipH="1" flipV="1">
            <a:off x="2311402" y="2052283"/>
            <a:ext cx="1352548"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stCxn id="27" idx="0"/>
            <a:endCxn id="48" idx="1"/>
          </p:cNvCxnSpPr>
          <p:nvPr/>
        </p:nvCxnSpPr>
        <p:spPr>
          <a:xfrm flipV="1">
            <a:off x="971550" y="2052283"/>
            <a:ext cx="2692402" cy="284356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688974" y="44262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1797050" y="44262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39" name="正方形/長方形 38"/>
          <p:cNvSpPr/>
          <p:nvPr/>
        </p:nvSpPr>
        <p:spPr>
          <a:xfrm>
            <a:off x="2965450" y="44198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 name="正方形/長方形 39"/>
          <p:cNvSpPr/>
          <p:nvPr/>
        </p:nvSpPr>
        <p:spPr>
          <a:xfrm>
            <a:off x="974724"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41" name="正方形/長方形 40"/>
          <p:cNvSpPr/>
          <p:nvPr/>
        </p:nvSpPr>
        <p:spPr>
          <a:xfrm>
            <a:off x="2127249" y="425475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42" name="正方形/長方形 41"/>
          <p:cNvSpPr/>
          <p:nvPr/>
        </p:nvSpPr>
        <p:spPr>
          <a:xfrm>
            <a:off x="3209924" y="4261109"/>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磁気ディスク 68"/>
          <p:cNvSpPr/>
          <p:nvPr/>
        </p:nvSpPr>
        <p:spPr>
          <a:xfrm>
            <a:off x="2387601" y="5727700"/>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70" name="正方形/長方形 69"/>
          <p:cNvSpPr/>
          <p:nvPr/>
        </p:nvSpPr>
        <p:spPr>
          <a:xfrm>
            <a:off x="1870075" y="605155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71" name="正方形/長方形 70"/>
          <p:cNvSpPr/>
          <p:nvPr/>
        </p:nvSpPr>
        <p:spPr>
          <a:xfrm>
            <a:off x="1870075" y="5727700"/>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72" name="正方形/長方形 71"/>
          <p:cNvSpPr/>
          <p:nvPr/>
        </p:nvSpPr>
        <p:spPr>
          <a:xfrm>
            <a:off x="1870075" y="5422900"/>
            <a:ext cx="908051" cy="228600"/>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73" name="正方形/長方形 72"/>
          <p:cNvSpPr/>
          <p:nvPr/>
        </p:nvSpPr>
        <p:spPr>
          <a:xfrm>
            <a:off x="1870075" y="5130800"/>
            <a:ext cx="908051" cy="228600"/>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1946276" y="48514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79" name="フローチャート: 磁気ディスク 78"/>
          <p:cNvSpPr/>
          <p:nvPr/>
        </p:nvSpPr>
        <p:spPr>
          <a:xfrm>
            <a:off x="3727452" y="572529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80" name="正方形/長方形 79"/>
          <p:cNvSpPr/>
          <p:nvPr/>
        </p:nvSpPr>
        <p:spPr>
          <a:xfrm>
            <a:off x="3209926" y="6049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81" name="正方形/長方形 80"/>
          <p:cNvSpPr/>
          <p:nvPr/>
        </p:nvSpPr>
        <p:spPr>
          <a:xfrm>
            <a:off x="3209926" y="57252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3209926" y="5420499"/>
            <a:ext cx="908051" cy="22860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OS</a:t>
            </a:r>
            <a:endParaRPr kumimoji="1" lang="ja-JP" altLang="en-US" sz="1000" dirty="0">
              <a:solidFill>
                <a:srgbClr val="FFFFFF"/>
              </a:solidFill>
              <a:latin typeface="ＭＳ Ｐゴシック"/>
              <a:ea typeface="ＭＳ Ｐゴシック"/>
              <a:cs typeface="ＭＳ Ｐゴシック"/>
            </a:endParaRPr>
          </a:p>
        </p:txBody>
      </p:sp>
      <p:sp>
        <p:nvSpPr>
          <p:cNvPr id="83" name="正方形/長方形 82"/>
          <p:cNvSpPr/>
          <p:nvPr/>
        </p:nvSpPr>
        <p:spPr>
          <a:xfrm>
            <a:off x="3209926" y="5128399"/>
            <a:ext cx="908051" cy="22860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アプリケーション</a:t>
            </a:r>
            <a:endParaRPr kumimoji="1" lang="ja-JP" altLang="en-US" sz="800" dirty="0">
              <a:solidFill>
                <a:srgbClr val="FFFFFF"/>
              </a:solidFill>
              <a:latin typeface="ＭＳ Ｐゴシック"/>
              <a:ea typeface="ＭＳ Ｐゴシック"/>
              <a:cs typeface="ＭＳ Ｐゴシック"/>
            </a:endParaRPr>
          </a:p>
        </p:txBody>
      </p:sp>
      <p:sp>
        <p:nvSpPr>
          <p:cNvPr id="84" name="テキスト ボックス 83"/>
          <p:cNvSpPr txBox="1"/>
          <p:nvPr/>
        </p:nvSpPr>
        <p:spPr>
          <a:xfrm>
            <a:off x="3286127" y="4865300"/>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85" name="テキスト ボックス 84"/>
          <p:cNvSpPr txBox="1"/>
          <p:nvPr/>
        </p:nvSpPr>
        <p:spPr>
          <a:xfrm>
            <a:off x="3671051" y="4081880"/>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189" name="テキスト ボックス 188"/>
          <p:cNvSpPr txBox="1"/>
          <p:nvPr/>
        </p:nvSpPr>
        <p:spPr>
          <a:xfrm>
            <a:off x="2989237" y="3835659"/>
            <a:ext cx="1415772" cy="246221"/>
          </a:xfrm>
          <a:prstGeom prst="rect">
            <a:avLst/>
          </a:prstGeom>
          <a:noFill/>
        </p:spPr>
        <p:txBody>
          <a:bodyPr wrap="none" rtlCol="0">
            <a:spAutoFit/>
          </a:bodyPr>
          <a:lstStyle/>
          <a:p>
            <a:pPr algn="r"/>
            <a:r>
              <a:rPr kumimoji="1" lang="ja-JP" altLang="en-US" sz="1000" dirty="0" smtClean="0">
                <a:solidFill>
                  <a:srgbClr val="0000FF"/>
                </a:solidFill>
              </a:rPr>
              <a:t>物理的な</a:t>
            </a:r>
            <a:r>
              <a:rPr lang="ja-JP" altLang="en-US" sz="1000" dirty="0" smtClean="0">
                <a:solidFill>
                  <a:srgbClr val="0000FF"/>
                </a:solidFill>
              </a:rPr>
              <a:t>システム資源</a:t>
            </a:r>
            <a:endParaRPr kumimoji="1" lang="ja-JP" altLang="en-US" sz="1000" dirty="0">
              <a:solidFill>
                <a:srgbClr val="0000FF"/>
              </a:solidFill>
            </a:endParaRPr>
          </a:p>
        </p:txBody>
      </p:sp>
      <p:grpSp>
        <p:nvGrpSpPr>
          <p:cNvPr id="3" name="図形グループ 2"/>
          <p:cNvGrpSpPr/>
          <p:nvPr/>
        </p:nvGrpSpPr>
        <p:grpSpPr>
          <a:xfrm>
            <a:off x="4723034" y="948311"/>
            <a:ext cx="4008216" cy="5496937"/>
            <a:chOff x="4723034" y="948311"/>
            <a:chExt cx="4008216" cy="5496937"/>
          </a:xfrm>
        </p:grpSpPr>
        <p:sp>
          <p:nvSpPr>
            <p:cNvPr id="190" name="角丸四角形 189"/>
            <p:cNvSpPr/>
            <p:nvPr/>
          </p:nvSpPr>
          <p:spPr>
            <a:xfrm>
              <a:off x="4732500" y="3937001"/>
              <a:ext cx="3998750" cy="331130"/>
            </a:xfrm>
            <a:prstGeom prst="roundRect">
              <a:avLst>
                <a:gd name="adj" fmla="val 1908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143" name="角丸四角形 142"/>
            <p:cNvSpPr/>
            <p:nvPr/>
          </p:nvSpPr>
          <p:spPr>
            <a:xfrm>
              <a:off x="4723034" y="4368343"/>
              <a:ext cx="4008216" cy="2076905"/>
            </a:xfrm>
            <a:prstGeom prst="roundRect">
              <a:avLst>
                <a:gd name="adj" fmla="val 3738"/>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86" name="角丸四角形 85"/>
            <p:cNvSpPr/>
            <p:nvPr/>
          </p:nvSpPr>
          <p:spPr>
            <a:xfrm>
              <a:off x="4810126" y="4628632"/>
              <a:ext cx="3802284" cy="622817"/>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7" name="図形グループ 86"/>
            <p:cNvGrpSpPr/>
            <p:nvPr/>
          </p:nvGrpSpPr>
          <p:grpSpPr>
            <a:xfrm>
              <a:off x="5065191" y="948311"/>
              <a:ext cx="530176" cy="1101571"/>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0" name="正方形/長方形 89"/>
            <p:cNvSpPr/>
            <p:nvPr/>
          </p:nvSpPr>
          <p:spPr>
            <a:xfrm>
              <a:off x="48069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91" name="正方形/長方形 90"/>
            <p:cNvSpPr/>
            <p:nvPr/>
          </p:nvSpPr>
          <p:spPr>
            <a:xfrm>
              <a:off x="609600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397750" y="5299849"/>
              <a:ext cx="1028700" cy="10223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フローチャート: 磁気ディスク 92"/>
            <p:cNvSpPr/>
            <p:nvPr/>
          </p:nvSpPr>
          <p:spPr>
            <a:xfrm>
              <a:off x="5387975"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94" name="正方形/長方形 93"/>
            <p:cNvSpPr/>
            <p:nvPr/>
          </p:nvSpPr>
          <p:spPr>
            <a:xfrm>
              <a:off x="4870449"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95" name="正方形/長方形 94"/>
            <p:cNvSpPr/>
            <p:nvPr/>
          </p:nvSpPr>
          <p:spPr>
            <a:xfrm>
              <a:off x="4870449"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grpSp>
          <p:nvGrpSpPr>
            <p:cNvPr id="98" name="図形グループ 97"/>
            <p:cNvGrpSpPr/>
            <p:nvPr/>
          </p:nvGrpSpPr>
          <p:grpSpPr>
            <a:xfrm>
              <a:off x="6345262" y="948311"/>
              <a:ext cx="530176" cy="1101571"/>
              <a:chOff x="1946324" y="4125162"/>
              <a:chExt cx="969964" cy="2007872"/>
            </a:xfrm>
          </p:grpSpPr>
          <p:sp>
            <p:nvSpPr>
              <p:cNvPr id="99" name="円/楕円 9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7647015" y="948311"/>
              <a:ext cx="530176" cy="1101571"/>
              <a:chOff x="1946324" y="4125162"/>
              <a:chExt cx="969964" cy="2007872"/>
            </a:xfrm>
          </p:grpSpPr>
          <p:sp>
            <p:nvSpPr>
              <p:cNvPr id="102" name="円/楕円 10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07" name="テキスト ボックス 106"/>
            <p:cNvSpPr txBox="1"/>
            <p:nvPr/>
          </p:nvSpPr>
          <p:spPr>
            <a:xfrm>
              <a:off x="4930377" y="5319752"/>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11" name="正方形/長方形 110"/>
            <p:cNvSpPr/>
            <p:nvPr/>
          </p:nvSpPr>
          <p:spPr>
            <a:xfrm>
              <a:off x="4977034"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2" name="正方形/長方形 111"/>
            <p:cNvSpPr/>
            <p:nvPr/>
          </p:nvSpPr>
          <p:spPr>
            <a:xfrm>
              <a:off x="6085110" y="49530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ファイヤウォール</a:t>
              </a:r>
              <a:endParaRPr kumimoji="1" lang="ja-JP" altLang="en-US" sz="800" dirty="0">
                <a:solidFill>
                  <a:srgbClr val="FFFFFF"/>
                </a:solidFill>
                <a:latin typeface="ＭＳ Ｐゴシック"/>
                <a:ea typeface="ＭＳ Ｐゴシック"/>
                <a:cs typeface="ＭＳ Ｐゴシック"/>
              </a:endParaRPr>
            </a:p>
          </p:txBody>
        </p:sp>
        <p:sp>
          <p:nvSpPr>
            <p:cNvPr id="113" name="正方形/長方形 112"/>
            <p:cNvSpPr/>
            <p:nvPr/>
          </p:nvSpPr>
          <p:spPr>
            <a:xfrm>
              <a:off x="7253510" y="49466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4" name="正方形/長方形 113"/>
            <p:cNvSpPr/>
            <p:nvPr/>
          </p:nvSpPr>
          <p:spPr>
            <a:xfrm>
              <a:off x="52627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スイッチ</a:t>
              </a:r>
              <a:endParaRPr kumimoji="1" lang="ja-JP" altLang="en-US" sz="8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415309" y="478155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負荷分散装置</a:t>
              </a:r>
              <a:endParaRPr kumimoji="1" lang="ja-JP" altLang="en-US" sz="800" dirty="0">
                <a:solidFill>
                  <a:srgbClr val="FFFFFF"/>
                </a:solidFill>
                <a:latin typeface="ＭＳ Ｐゴシック"/>
                <a:ea typeface="ＭＳ Ｐゴシック"/>
                <a:cs typeface="ＭＳ Ｐゴシック"/>
              </a:endParaRPr>
            </a:p>
          </p:txBody>
        </p:sp>
        <p:sp>
          <p:nvSpPr>
            <p:cNvPr id="116" name="正方形/長方形 115"/>
            <p:cNvSpPr/>
            <p:nvPr/>
          </p:nvSpPr>
          <p:spPr>
            <a:xfrm>
              <a:off x="7497984" y="4787900"/>
              <a:ext cx="908051"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ルーター</a:t>
              </a:r>
              <a:endParaRPr kumimoji="1" lang="ja-JP" altLang="en-US" sz="800" dirty="0">
                <a:solidFill>
                  <a:srgbClr val="FFFFFF"/>
                </a:solidFill>
                <a:latin typeface="ＭＳ Ｐゴシック"/>
                <a:ea typeface="ＭＳ Ｐゴシック"/>
                <a:cs typeface="ＭＳ Ｐゴシック"/>
              </a:endParaRPr>
            </a:p>
          </p:txBody>
        </p:sp>
        <p:sp>
          <p:nvSpPr>
            <p:cNvPr id="117" name="フローチャート: 磁気ディスク 116"/>
            <p:cNvSpPr/>
            <p:nvPr/>
          </p:nvSpPr>
          <p:spPr>
            <a:xfrm>
              <a:off x="6686551" y="5668149"/>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169025" y="599199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169025" y="5668149"/>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2" name="テキスト ボックス 121"/>
            <p:cNvSpPr txBox="1"/>
            <p:nvPr/>
          </p:nvSpPr>
          <p:spPr>
            <a:xfrm>
              <a:off x="6228953" y="53034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3" name="フローチャート: 磁気ディスク 122"/>
            <p:cNvSpPr/>
            <p:nvPr/>
          </p:nvSpPr>
          <p:spPr>
            <a:xfrm>
              <a:off x="7975602" y="5665748"/>
              <a:ext cx="654050" cy="71755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
          <p:nvSpPr>
            <p:cNvPr id="124" name="正方形/長方形 123"/>
            <p:cNvSpPr/>
            <p:nvPr/>
          </p:nvSpPr>
          <p:spPr>
            <a:xfrm>
              <a:off x="7458076" y="598959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CPU</a:t>
              </a: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7458076" y="5665748"/>
              <a:ext cx="454027" cy="228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メモリ</a:t>
              </a:r>
              <a:endParaRPr kumimoji="1" lang="ja-JP" altLang="en-US" sz="800" dirty="0">
                <a:solidFill>
                  <a:srgbClr val="FFFFFF"/>
                </a:solidFill>
                <a:latin typeface="ＭＳ Ｐゴシック"/>
                <a:ea typeface="ＭＳ Ｐゴシック"/>
                <a:cs typeface="ＭＳ Ｐゴシック"/>
              </a:endParaRPr>
            </a:p>
          </p:txBody>
        </p:sp>
        <p:sp>
          <p:nvSpPr>
            <p:cNvPr id="128" name="テキスト ボックス 127"/>
            <p:cNvSpPr txBox="1"/>
            <p:nvPr/>
          </p:nvSpPr>
          <p:spPr>
            <a:xfrm>
              <a:off x="7518004" y="5317351"/>
              <a:ext cx="788197" cy="276999"/>
            </a:xfrm>
            <a:prstGeom prst="rect">
              <a:avLst/>
            </a:prstGeom>
            <a:noFill/>
          </p:spPr>
          <p:txBody>
            <a:bodyPr wrap="none" rtlCol="0">
              <a:spAutoFit/>
            </a:bodyPr>
            <a:lstStyle/>
            <a:p>
              <a:pPr algn="ctr"/>
              <a:r>
                <a:rPr kumimoji="1" lang="ja-JP" altLang="en-US" sz="1200" dirty="0" smtClean="0">
                  <a:solidFill>
                    <a:srgbClr val="0000FF"/>
                  </a:solidFill>
                </a:rPr>
                <a:t>サーバー</a:t>
              </a:r>
              <a:endParaRPr kumimoji="1" lang="ja-JP" altLang="en-US" sz="1200" dirty="0">
                <a:solidFill>
                  <a:srgbClr val="0000FF"/>
                </a:solidFill>
              </a:endParaRPr>
            </a:p>
          </p:txBody>
        </p:sp>
        <p:sp>
          <p:nvSpPr>
            <p:cNvPr id="129" name="テキスト ボックス 128"/>
            <p:cNvSpPr txBox="1"/>
            <p:nvPr/>
          </p:nvSpPr>
          <p:spPr>
            <a:xfrm>
              <a:off x="7925177" y="4595453"/>
              <a:ext cx="710451" cy="215444"/>
            </a:xfrm>
            <a:prstGeom prst="rect">
              <a:avLst/>
            </a:prstGeom>
            <a:noFill/>
          </p:spPr>
          <p:txBody>
            <a:bodyPr wrap="none" rtlCol="0">
              <a:spAutoFit/>
            </a:bodyPr>
            <a:lstStyle/>
            <a:p>
              <a:pPr algn="ctr"/>
              <a:r>
                <a:rPr kumimoji="1" lang="ja-JP" altLang="en-US" sz="800" dirty="0" smtClean="0">
                  <a:solidFill>
                    <a:srgbClr val="0000FF"/>
                  </a:solidFill>
                </a:rPr>
                <a:t>ネットワーク</a:t>
              </a:r>
              <a:endParaRPr kumimoji="1" lang="ja-JP" altLang="en-US" sz="800" dirty="0">
                <a:solidFill>
                  <a:srgbClr val="0000FF"/>
                </a:solidFill>
              </a:endParaRPr>
            </a:p>
          </p:txBody>
        </p:sp>
        <p:sp>
          <p:nvSpPr>
            <p:cNvPr id="130" name="角丸四角形 129"/>
            <p:cNvSpPr/>
            <p:nvPr/>
          </p:nvSpPr>
          <p:spPr>
            <a:xfrm>
              <a:off x="4806950" y="2351138"/>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角丸四角形 137"/>
            <p:cNvSpPr/>
            <p:nvPr/>
          </p:nvSpPr>
          <p:spPr>
            <a:xfrm>
              <a:off x="6094636"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5625102" y="3929576"/>
              <a:ext cx="2119090" cy="338554"/>
            </a:xfrm>
            <a:prstGeom prst="rect">
              <a:avLst/>
            </a:prstGeom>
            <a:noFill/>
          </p:spPr>
          <p:txBody>
            <a:bodyPr wrap="none" rtlCol="0">
              <a:spAutoFit/>
            </a:bodyPr>
            <a:lstStyle/>
            <a:p>
              <a:pPr algn="ctr"/>
              <a:r>
                <a:rPr kumimoji="1" lang="ja-JP" altLang="en-US" sz="1600" dirty="0" smtClean="0">
                  <a:solidFill>
                    <a:schemeClr val="bg1"/>
                  </a:solidFill>
                </a:rPr>
                <a:t>仮想化（</a:t>
              </a:r>
              <a:r>
                <a:rPr kumimoji="1" lang="en-US" altLang="ja-JP" sz="1600" dirty="0" smtClean="0">
                  <a:solidFill>
                    <a:schemeClr val="bg1"/>
                  </a:solidFill>
                </a:rPr>
                <a:t>Virtualization</a:t>
              </a:r>
              <a:r>
                <a:rPr kumimoji="1" lang="ja-JP" altLang="en-US" sz="1600" dirty="0" smtClean="0">
                  <a:solidFill>
                    <a:schemeClr val="bg1"/>
                  </a:solidFill>
                </a:rPr>
                <a:t>）</a:t>
              </a:r>
              <a:endParaRPr kumimoji="1" lang="ja-JP" altLang="en-US" sz="1600" dirty="0">
                <a:solidFill>
                  <a:schemeClr val="bg1"/>
                </a:solidFill>
              </a:endParaRPr>
            </a:p>
          </p:txBody>
        </p:sp>
        <p:sp>
          <p:nvSpPr>
            <p:cNvPr id="147" name="正方形/長方形 146"/>
            <p:cNvSpPr/>
            <p:nvPr/>
          </p:nvSpPr>
          <p:spPr>
            <a:xfrm>
              <a:off x="4806950" y="2943617"/>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48" name="フローチャート: 磁気ディスク 147"/>
            <p:cNvSpPr/>
            <p:nvPr/>
          </p:nvSpPr>
          <p:spPr>
            <a:xfrm>
              <a:off x="5495925" y="3349511"/>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9" name="正方形/長方形 148"/>
            <p:cNvSpPr/>
            <p:nvPr/>
          </p:nvSpPr>
          <p:spPr>
            <a:xfrm>
              <a:off x="4870449" y="3575879"/>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0" name="正方形/長方形 149"/>
            <p:cNvSpPr/>
            <p:nvPr/>
          </p:nvSpPr>
          <p:spPr>
            <a:xfrm>
              <a:off x="4870449" y="3395678"/>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3" name="正方形/長方形 152"/>
            <p:cNvSpPr/>
            <p:nvPr/>
          </p:nvSpPr>
          <p:spPr>
            <a:xfrm>
              <a:off x="4870449" y="3019907"/>
              <a:ext cx="908051" cy="89843"/>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4876253" y="3167078"/>
              <a:ext cx="908051" cy="10777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5" name="正方形/長方形 154"/>
            <p:cNvSpPr/>
            <p:nvPr/>
          </p:nvSpPr>
          <p:spPr>
            <a:xfrm>
              <a:off x="6094636"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56" name="フローチャート: 磁気ディスク 155"/>
            <p:cNvSpPr/>
            <p:nvPr/>
          </p:nvSpPr>
          <p:spPr>
            <a:xfrm>
              <a:off x="6783611"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7" name="正方形/長方形 156"/>
            <p:cNvSpPr/>
            <p:nvPr/>
          </p:nvSpPr>
          <p:spPr>
            <a:xfrm>
              <a:off x="6158135"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8" name="正方形/長方形 157"/>
            <p:cNvSpPr/>
            <p:nvPr/>
          </p:nvSpPr>
          <p:spPr>
            <a:xfrm>
              <a:off x="6158135"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0" name="正方形/長方形 159"/>
            <p:cNvSpPr/>
            <p:nvPr/>
          </p:nvSpPr>
          <p:spPr>
            <a:xfrm>
              <a:off x="6158135" y="3012279"/>
              <a:ext cx="908051" cy="89843"/>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1" name="正方形/長方形 160"/>
            <p:cNvSpPr/>
            <p:nvPr/>
          </p:nvSpPr>
          <p:spPr>
            <a:xfrm>
              <a:off x="6163939" y="3159450"/>
              <a:ext cx="908051" cy="10777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2" name="角丸四角形 161"/>
            <p:cNvSpPr/>
            <p:nvPr/>
          </p:nvSpPr>
          <p:spPr>
            <a:xfrm>
              <a:off x="7381878" y="2347290"/>
              <a:ext cx="1227356" cy="501650"/>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正方形/長方形 165"/>
            <p:cNvSpPr/>
            <p:nvPr/>
          </p:nvSpPr>
          <p:spPr>
            <a:xfrm>
              <a:off x="7381878" y="2935989"/>
              <a:ext cx="1028700" cy="8461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sp>
          <p:nvSpPr>
            <p:cNvPr id="167" name="フローチャート: 磁気ディスク 166"/>
            <p:cNvSpPr/>
            <p:nvPr/>
          </p:nvSpPr>
          <p:spPr>
            <a:xfrm>
              <a:off x="8070853" y="3341883"/>
              <a:ext cx="557433" cy="452735"/>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8" name="正方形/長方形 167"/>
            <p:cNvSpPr/>
            <p:nvPr/>
          </p:nvSpPr>
          <p:spPr>
            <a:xfrm>
              <a:off x="7445377" y="3568251"/>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445377" y="3388050"/>
              <a:ext cx="537943" cy="143649"/>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1" name="正方形/長方形 170"/>
            <p:cNvSpPr/>
            <p:nvPr/>
          </p:nvSpPr>
          <p:spPr>
            <a:xfrm>
              <a:off x="7445377" y="3012279"/>
              <a:ext cx="908051" cy="89843"/>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2" name="正方形/長方形 171"/>
            <p:cNvSpPr/>
            <p:nvPr/>
          </p:nvSpPr>
          <p:spPr>
            <a:xfrm>
              <a:off x="7451181" y="3159450"/>
              <a:ext cx="908051" cy="107772"/>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00" dirty="0">
                <a:solidFill>
                  <a:srgbClr val="FFFFFF"/>
                </a:solidFill>
                <a:latin typeface="ＭＳ Ｐゴシック"/>
                <a:ea typeface="ＭＳ Ｐゴシック"/>
                <a:cs typeface="ＭＳ Ｐゴシック"/>
              </a:endParaRPr>
            </a:p>
          </p:txBody>
        </p:sp>
        <p:cxnSp>
          <p:nvCxnSpPr>
            <p:cNvPr id="173" name="直線矢印コネクタ 172"/>
            <p:cNvCxnSpPr>
              <a:stCxn id="147" idx="0"/>
              <a:endCxn id="89" idx="1"/>
            </p:cNvCxnSpPr>
            <p:nvPr/>
          </p:nvCxnSpPr>
          <p:spPr>
            <a:xfrm flipV="1">
              <a:off x="5321300" y="2049882"/>
              <a:ext cx="8981" cy="893735"/>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6" name="直線矢印コネクタ 175"/>
            <p:cNvCxnSpPr>
              <a:stCxn id="155" idx="0"/>
              <a:endCxn id="100" idx="1"/>
            </p:cNvCxnSpPr>
            <p:nvPr/>
          </p:nvCxnSpPr>
          <p:spPr>
            <a:xfrm flipV="1">
              <a:off x="6608986" y="2049882"/>
              <a:ext cx="1366"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9" name="直線矢印コネクタ 178"/>
            <p:cNvCxnSpPr>
              <a:stCxn id="166" idx="0"/>
              <a:endCxn id="103" idx="1"/>
            </p:cNvCxnSpPr>
            <p:nvPr/>
          </p:nvCxnSpPr>
          <p:spPr>
            <a:xfrm flipV="1">
              <a:off x="7896228" y="2049882"/>
              <a:ext cx="15877" cy="886107"/>
            </a:xfrm>
            <a:prstGeom prst="straightConnector1">
              <a:avLst/>
            </a:prstGeom>
            <a:ln w="12700" cmpd="sng">
              <a:solidFill>
                <a:schemeClr val="accent6"/>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1" name="正方形/長方形 130"/>
            <p:cNvSpPr/>
            <p:nvPr/>
          </p:nvSpPr>
          <p:spPr>
            <a:xfrm>
              <a:off x="5038724" y="25448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正方形/長方形 131"/>
            <p:cNvSpPr/>
            <p:nvPr/>
          </p:nvSpPr>
          <p:spPr>
            <a:xfrm>
              <a:off x="5400674" y="2561462"/>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4" name="正方形/長方形 133"/>
            <p:cNvSpPr/>
            <p:nvPr/>
          </p:nvSpPr>
          <p:spPr>
            <a:xfrm>
              <a:off x="5184501" y="243051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5" name="正方形/長方形 134"/>
            <p:cNvSpPr/>
            <p:nvPr/>
          </p:nvSpPr>
          <p:spPr>
            <a:xfrm>
              <a:off x="5557591" y="2424163"/>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9" name="正方形/長方形 138"/>
            <p:cNvSpPr/>
            <p:nvPr/>
          </p:nvSpPr>
          <p:spPr>
            <a:xfrm>
              <a:off x="6326410" y="254096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0" name="正方形/長方形 139"/>
            <p:cNvSpPr/>
            <p:nvPr/>
          </p:nvSpPr>
          <p:spPr>
            <a:xfrm>
              <a:off x="678996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1" name="正方形/長方形 140"/>
            <p:cNvSpPr/>
            <p:nvPr/>
          </p:nvSpPr>
          <p:spPr>
            <a:xfrm>
              <a:off x="6621688"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3" name="正方形/長方形 162"/>
            <p:cNvSpPr/>
            <p:nvPr/>
          </p:nvSpPr>
          <p:spPr>
            <a:xfrm>
              <a:off x="7613652" y="2420315"/>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4" name="正方形/長方形 163"/>
            <p:cNvSpPr/>
            <p:nvPr/>
          </p:nvSpPr>
          <p:spPr>
            <a:xfrm>
              <a:off x="8077206" y="24433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5" name="正方形/長方形 164"/>
            <p:cNvSpPr/>
            <p:nvPr/>
          </p:nvSpPr>
          <p:spPr>
            <a:xfrm>
              <a:off x="7829824" y="2557614"/>
              <a:ext cx="291555" cy="2286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82" name="上矢印 181"/>
            <p:cNvSpPr/>
            <p:nvPr/>
          </p:nvSpPr>
          <p:spPr>
            <a:xfrm>
              <a:off x="5181325" y="3724114"/>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上矢印 182"/>
            <p:cNvSpPr/>
            <p:nvPr/>
          </p:nvSpPr>
          <p:spPr>
            <a:xfrm>
              <a:off x="6414184" y="4220865"/>
              <a:ext cx="544734" cy="192385"/>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上矢印 183"/>
            <p:cNvSpPr/>
            <p:nvPr/>
          </p:nvSpPr>
          <p:spPr>
            <a:xfrm>
              <a:off x="7710953"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テキスト ボックス 184"/>
            <p:cNvSpPr txBox="1"/>
            <p:nvPr/>
          </p:nvSpPr>
          <p:spPr>
            <a:xfrm>
              <a:off x="5216040"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6" name="テキスト ボックス 185"/>
            <p:cNvSpPr txBox="1"/>
            <p:nvPr/>
          </p:nvSpPr>
          <p:spPr>
            <a:xfrm>
              <a:off x="6488595"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7" name="テキスト ボックス 186"/>
            <p:cNvSpPr txBox="1"/>
            <p:nvPr/>
          </p:nvSpPr>
          <p:spPr>
            <a:xfrm>
              <a:off x="7797440" y="2117010"/>
              <a:ext cx="915635" cy="246221"/>
            </a:xfrm>
            <a:prstGeom prst="rect">
              <a:avLst/>
            </a:prstGeom>
            <a:noFill/>
          </p:spPr>
          <p:txBody>
            <a:bodyPr wrap="none" rtlCol="0">
              <a:spAutoFit/>
            </a:bodyPr>
            <a:lstStyle/>
            <a:p>
              <a:pPr algn="r"/>
              <a:r>
                <a:rPr kumimoji="1" lang="ja-JP" altLang="en-US" sz="1000" dirty="0" smtClean="0">
                  <a:solidFill>
                    <a:schemeClr val="accent6">
                      <a:lumMod val="75000"/>
                    </a:schemeClr>
                  </a:solidFill>
                </a:rPr>
                <a:t>仮想システム</a:t>
              </a:r>
              <a:endParaRPr kumimoji="1" lang="ja-JP" altLang="en-US" sz="1000" dirty="0">
                <a:solidFill>
                  <a:schemeClr val="accent6">
                    <a:lumMod val="75000"/>
                  </a:schemeClr>
                </a:solidFill>
              </a:endParaRPr>
            </a:p>
          </p:txBody>
        </p:sp>
        <p:sp>
          <p:nvSpPr>
            <p:cNvPr id="188" name="テキスト ボックス 187"/>
            <p:cNvSpPr txBox="1"/>
            <p:nvPr/>
          </p:nvSpPr>
          <p:spPr>
            <a:xfrm>
              <a:off x="5114234" y="4368343"/>
              <a:ext cx="3127178" cy="246221"/>
            </a:xfrm>
            <a:prstGeom prst="rect">
              <a:avLst/>
            </a:prstGeom>
            <a:noFill/>
          </p:spPr>
          <p:txBody>
            <a:bodyPr wrap="none" rtlCol="0">
              <a:spAutoFit/>
            </a:bodyPr>
            <a:lstStyle/>
            <a:p>
              <a:pPr algn="ctr"/>
              <a:r>
                <a:rPr lang="ja-JP" altLang="en-US" sz="1000" dirty="0" smtClean="0">
                  <a:solidFill>
                    <a:srgbClr val="0000FF"/>
                  </a:solidFill>
                </a:rPr>
                <a:t>物理的なシステム資源のまとまり　＝　リソース・プール</a:t>
              </a:r>
              <a:endParaRPr kumimoji="1" lang="ja-JP" altLang="en-US" sz="1000" dirty="0">
                <a:solidFill>
                  <a:srgbClr val="0000FF"/>
                </a:solidFill>
              </a:endParaRPr>
            </a:p>
          </p:txBody>
        </p:sp>
        <p:sp>
          <p:nvSpPr>
            <p:cNvPr id="191" name="上矢印 190"/>
            <p:cNvSpPr/>
            <p:nvPr/>
          </p:nvSpPr>
          <p:spPr>
            <a:xfrm>
              <a:off x="6448427" y="3719193"/>
              <a:ext cx="544734" cy="281307"/>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352444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3286</TotalTime>
  <Words>2655</Words>
  <Application>Microsoft Macintosh PowerPoint</Application>
  <PresentationFormat>画面に合わせる (4:3)</PresentationFormat>
  <Paragraphs>923</Paragraphs>
  <Slides>34</Slides>
  <Notes>24</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NC標準テンプレート</vt:lpstr>
      <vt:lpstr>仮想化とSDI</vt:lpstr>
      <vt:lpstr>PowerPoint プレゼンテーション</vt:lpstr>
      <vt:lpstr>「仮想化」の本当の意味</vt:lpstr>
      <vt:lpstr>仮想化の3つのタイプ</vt:lpstr>
      <vt:lpstr>仮想化の誕生(1)　コンピューターを共同利用する技術</vt:lpstr>
      <vt:lpstr>仮想化の誕生(2) コンピューターを共同利用する技術</vt:lpstr>
      <vt:lpstr>仮想化の歴史</vt:lpstr>
      <vt:lpstr>PowerPoint プレゼンテーション</vt:lpstr>
      <vt:lpstr>仮想化とは</vt:lpstr>
      <vt:lpstr>仮想化とSDx</vt:lpstr>
      <vt:lpstr>Software-defined Infrastructureとは</vt:lpstr>
      <vt:lpstr>PowerPoint プレゼンテーション</vt:lpstr>
      <vt:lpstr>仮想化の種類(システム資源の構成要素から考える)</vt:lpstr>
      <vt:lpstr>サーバーの仮想化 1</vt:lpstr>
      <vt:lpstr>コンテナ型仮想化「Docker」</vt:lpstr>
      <vt:lpstr>サーバーの仮想化 3</vt:lpstr>
      <vt:lpstr>デスクトップの仮想化</vt:lpstr>
      <vt:lpstr>アプリケーションの仮想化</vt:lpstr>
      <vt:lpstr>クライアントの仮想化</vt:lpstr>
      <vt:lpstr>ストレージの仮想化　1</vt:lpstr>
      <vt:lpstr>ストレージの仮想化　2</vt:lpstr>
      <vt:lpstr>ネットワークの仮想化</vt:lpstr>
      <vt:lpstr>PowerPoint プレゼンテーション</vt:lpstr>
      <vt:lpstr>サーバーの仮想化／物理的資源の削減</vt:lpstr>
      <vt:lpstr>サーバーの仮想化／ソフトウエア管理への移行</vt:lpstr>
      <vt:lpstr>サーバーの仮想化／ライブマイグレーション</vt:lpstr>
      <vt:lpstr>サーバーの仮想化 / BCP対策・仮想マシン・レプリケーション</vt:lpstr>
      <vt:lpstr>サーバーの仮想化／課題</vt:lpstr>
      <vt:lpstr>PowerPoint プレゼンテーション</vt:lpstr>
      <vt:lpstr>垂直統合システム</vt:lpstr>
      <vt:lpstr>仮想化・自動化・自律化の関係</vt:lpstr>
      <vt:lpstr>クラウドOSとの関係</vt:lpstr>
      <vt:lpstr>IaaS基盤（クラウドOS）</vt:lpstr>
      <vt:lpstr>製品やサービスの位置付け</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Saito Masanori</cp:lastModifiedBy>
  <cp:revision>139</cp:revision>
  <dcterms:created xsi:type="dcterms:W3CDTF">2014-04-30T01:58:06Z</dcterms:created>
  <dcterms:modified xsi:type="dcterms:W3CDTF">2014-10-22T09:18:10Z</dcterms:modified>
</cp:coreProperties>
</file>