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503" r:id="rId2"/>
    <p:sldId id="548" r:id="rId3"/>
    <p:sldId id="547" r:id="rId4"/>
    <p:sldId id="550" r:id="rId5"/>
    <p:sldId id="551" r:id="rId6"/>
    <p:sldId id="556" r:id="rId7"/>
    <p:sldId id="552" r:id="rId8"/>
    <p:sldId id="554" r:id="rId9"/>
    <p:sldId id="555" r:id="rId10"/>
    <p:sldId id="513" r:id="rId11"/>
    <p:sldId id="538" r:id="rId12"/>
    <p:sldId id="537" r:id="rId13"/>
    <p:sldId id="557" r:id="rId14"/>
    <p:sldId id="558" r:id="rId15"/>
    <p:sldId id="517" r:id="rId16"/>
    <p:sldId id="562" r:id="rId17"/>
    <p:sldId id="525" r:id="rId18"/>
    <p:sldId id="559" r:id="rId19"/>
    <p:sldId id="533" r:id="rId20"/>
    <p:sldId id="560" r:id="rId21"/>
    <p:sldId id="526" r:id="rId22"/>
    <p:sldId id="518" r:id="rId23"/>
    <p:sldId id="521" r:id="rId24"/>
    <p:sldId id="534" r:id="rId25"/>
    <p:sldId id="535" r:id="rId26"/>
    <p:sldId id="536" r:id="rId27"/>
    <p:sldId id="546" r:id="rId28"/>
    <p:sldId id="540" r:id="rId29"/>
    <p:sldId id="541" r:id="rId30"/>
    <p:sldId id="542" r:id="rId31"/>
    <p:sldId id="543" r:id="rId32"/>
    <p:sldId id="544" r:id="rId33"/>
    <p:sldId id="545" r:id="rId3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BD2"/>
    <a:srgbClr val="FF6666"/>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28" autoAdjust="0"/>
  </p:normalViewPr>
  <p:slideViewPr>
    <p:cSldViewPr snapToGrid="0" snapToObjects="1" showGuides="1">
      <p:cViewPr>
        <p:scale>
          <a:sx n="77" d="100"/>
          <a:sy n="77" d="100"/>
        </p:scale>
        <p:origin x="-1704" y="472"/>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14/10/29</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14/10/29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ご案内していたセッションのタイトルは「機械学習・人工知能・ロボット」でしたが、ガートナーがこれらをまとめた言葉として「スマートマシン」というものがあります。最初にそちらの紹介から入り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1284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オンライン・ショップで「こちらの商品もいかがですか？」と表示されることがあります。これは、「レコメンデーション」機能と呼ばれています。</a:t>
            </a:r>
          </a:p>
          <a:p>
            <a:r>
              <a:rPr kumimoji="1" lang="ja-JP" altLang="ja-JP" sz="1200" kern="1200" dirty="0" smtClean="0">
                <a:solidFill>
                  <a:schemeClr val="tx1"/>
                </a:solidFill>
                <a:effectLst/>
                <a:latin typeface="+mn-lt"/>
                <a:ea typeface="+mn-ea"/>
                <a:cs typeface="+mn-cs"/>
              </a:rPr>
              <a:t>この機能は、オンライン・ショップの担当者が「</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と言う商品と</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という商品は関連があるから、</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を買った人は、</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も買う確率が高い」と考え、「</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を検索した人に</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を薦める」というルールを登録しておくことで実現できます。このようなルールをたくさん用意しておけば、いろいろな商品に対してレコメンデーションできるようになります。このアプローチが、「ルールベース」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を買う人は</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も買う確率が高いというのは、担当者の思い込みかもしれません。実は</a:t>
            </a:r>
            <a:r>
              <a:rPr kumimoji="1" lang="en-US" altLang="ja-JP" sz="1200" kern="1200" dirty="0" smtClean="0">
                <a:solidFill>
                  <a:schemeClr val="tx1"/>
                </a:solidFill>
                <a:effectLst/>
                <a:latin typeface="+mn-lt"/>
                <a:ea typeface="+mn-ea"/>
                <a:cs typeface="+mn-cs"/>
              </a:rPr>
              <a:t>C</a:t>
            </a:r>
            <a:r>
              <a:rPr kumimoji="1" lang="ja-JP" altLang="ja-JP" sz="1200" kern="1200" dirty="0" smtClean="0">
                <a:solidFill>
                  <a:schemeClr val="tx1"/>
                </a:solidFill>
                <a:effectLst/>
                <a:latin typeface="+mn-lt"/>
                <a:ea typeface="+mn-ea"/>
                <a:cs typeface="+mn-cs"/>
              </a:rPr>
              <a:t>を買う人の割合のほうが、もっと高いかも知れません。こういった場合、オンライン・ショップの過去の取引データを統計解析して、</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B</a:t>
            </a:r>
            <a:r>
              <a:rPr kumimoji="1" lang="ja-JP" altLang="ja-JP" sz="1200" kern="1200" dirty="0" smtClean="0">
                <a:solidFill>
                  <a:schemeClr val="tx1"/>
                </a:solidFill>
                <a:effectLst/>
                <a:latin typeface="+mn-lt"/>
                <a:ea typeface="+mn-ea"/>
                <a:cs typeface="+mn-cs"/>
              </a:rPr>
              <a:t>を一緒に買った人の割合と</a:t>
            </a:r>
            <a:r>
              <a:rPr kumimoji="1" lang="en-US" altLang="ja-JP" sz="1200" kern="1200" dirty="0" smtClean="0">
                <a:solidFill>
                  <a:schemeClr val="tx1"/>
                </a:solidFill>
                <a:effectLst/>
                <a:latin typeface="+mn-lt"/>
                <a:ea typeface="+mn-ea"/>
                <a:cs typeface="+mn-cs"/>
              </a:rPr>
              <a:t>A</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C</a:t>
            </a:r>
            <a:r>
              <a:rPr kumimoji="1" lang="ja-JP" altLang="ja-JP" sz="1200" kern="1200" dirty="0" smtClean="0">
                <a:solidFill>
                  <a:schemeClr val="tx1"/>
                </a:solidFill>
                <a:effectLst/>
                <a:latin typeface="+mn-lt"/>
                <a:ea typeface="+mn-ea"/>
                <a:cs typeface="+mn-cs"/>
              </a:rPr>
              <a:t>を一緒に買った人の割合を比較し、割合の高い方をルールにすれば、レコメンデーションの効果も上がります。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ただ、この方法は、商品数が多くなると大変な作業になります。そこで、これをコンピュータにやらせてしまおうというのが、統計処理による「機械学習」の考え方です。</a:t>
            </a:r>
            <a:r>
              <a:rPr kumimoji="1" lang="ja-JP" altLang="en-US" sz="1200" kern="1200" dirty="0" smtClean="0">
                <a:solidFill>
                  <a:schemeClr val="tx1"/>
                </a:solidFill>
                <a:effectLst/>
                <a:latin typeface="+mn-lt"/>
                <a:ea typeface="+mn-ea"/>
                <a:cs typeface="+mn-cs"/>
              </a:rPr>
              <a:t>過去のデータを自動的に解析させ、有効と思われる関連性が見つかったら、それをルールとして自動生成するのです。人間が介在するよりも遙かに効率があがります。これは、どのように学習を進めるかを人間が考え、商品間の関連のようなパラメータを自動的にリファインしていく考え方で、コンピュータ将棋などにも活用されています。</a:t>
            </a: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機械学習では、元になるデータが多ければ多いほど、学習の精度は上がります。</a:t>
            </a:r>
            <a:r>
              <a:rPr lang="ja-JP" altLang="en-US" dirty="0" smtClean="0"/>
              <a:t>そのために必要な大量のデータは、モバイルデバイスや</a:t>
            </a:r>
            <a:r>
              <a:rPr lang="en-US" altLang="ja-JP" dirty="0" err="1" smtClean="0"/>
              <a:t>IoT</a:t>
            </a:r>
            <a:r>
              <a:rPr lang="ja-JP" altLang="en-US" dirty="0" smtClean="0"/>
              <a:t>が生み出すビッグデータを利用します。</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このやり方は、レコメンデーション以外にも使われています。例えば、</a:t>
            </a:r>
            <a:r>
              <a:rPr kumimoji="1" lang="ja-JP" altLang="en-US" sz="1200" kern="1200" dirty="0" smtClean="0">
                <a:solidFill>
                  <a:schemeClr val="tx1"/>
                </a:solidFill>
                <a:effectLst/>
                <a:latin typeface="+mn-lt"/>
                <a:ea typeface="+mn-ea"/>
                <a:cs typeface="+mn-cs"/>
              </a:rPr>
              <a:t>スマホの音声認識などでは、日々ユーザーが利用する毎にデータが蓄積され、どんどん認識精度が上がっています。</a:t>
            </a:r>
            <a:r>
              <a:rPr kumimoji="1" lang="ja-JP" altLang="ja-JP" sz="1200" kern="1200" dirty="0" smtClean="0">
                <a:solidFill>
                  <a:schemeClr val="tx1"/>
                </a:solidFill>
                <a:effectLst/>
                <a:latin typeface="+mn-lt"/>
                <a:ea typeface="+mn-ea"/>
                <a:cs typeface="+mn-cs"/>
              </a:rPr>
              <a:t>機械翻訳の場合、日英仏の同じ文書を機械に読み込ませ、「私は貴方を愛しています。」、「</a:t>
            </a:r>
            <a:r>
              <a:rPr kumimoji="1" lang="en-US" altLang="ja-JP" sz="1200" kern="1200" dirty="0" smtClean="0">
                <a:solidFill>
                  <a:schemeClr val="tx1"/>
                </a:solidFill>
                <a:effectLst/>
                <a:latin typeface="+mn-lt"/>
                <a:ea typeface="+mn-ea"/>
                <a:cs typeface="+mn-cs"/>
              </a:rPr>
              <a:t>I love you.</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Je </a:t>
            </a:r>
            <a:r>
              <a:rPr kumimoji="1" lang="en-US" altLang="ja-JP" sz="1200" kern="1200" dirty="0" err="1" smtClean="0">
                <a:solidFill>
                  <a:schemeClr val="tx1"/>
                </a:solidFill>
                <a:effectLst/>
                <a:latin typeface="+mn-lt"/>
                <a:ea typeface="+mn-ea"/>
                <a:cs typeface="+mn-cs"/>
              </a:rPr>
              <a:t>t'aime</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同時に出てくる確率が統計的に高いことを割り出し、これらは、同じ意味と考えてもいいだろうと解釈する手法です。本当に意味を解釈しているとは言えませんが、実用性は高く、論文試験の評価、医療における診断、訴訟文書の分析など様々な分野で実用化されて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lang="en-US" altLang="ja-JP" dirty="0" smtClean="0"/>
          </a:p>
          <a:p>
            <a:r>
              <a:rPr lang="ja-JP" altLang="en-US" dirty="0" smtClean="0"/>
              <a:t>完全な白紙状態から学習を行うことはまだ研究段階ですが、ディープラーニングの手法を使って機械学習を強化するアプローチは、既に様々なサービスで利用され始めています。これまでにもご紹介した音声認識などでは、ユーザーが音声認識を使えば使うほど、サーバーにはデータが蓄積され、それを元に機械学習することにより、精度はどんどん向上します。精度が向上するとさらに利用者が増え、データが増え、精度が向上するというプラスのスパイラルになっているのです。</a:t>
            </a:r>
            <a:endParaRPr lang="en-US" altLang="ja-JP" dirty="0" smtClean="0"/>
          </a:p>
          <a:p>
            <a:endParaRPr kumimoji="1" lang="ja-JP" altLang="en-US" dirty="0" smtClean="0"/>
          </a:p>
          <a:p>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06176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統計処理による機械学習では、「学習の進め方（学習モデル）」を最初に人間が教える必要がありますが、機械が人間の脳と同じ振る舞いをすれば、その必要もなく、自分で学習し考えることができます。</a:t>
            </a:r>
            <a:r>
              <a:rPr kumimoji="1" lang="ja-JP" altLang="en-US" sz="1200" kern="1200" dirty="0" smtClean="0">
                <a:solidFill>
                  <a:schemeClr val="tx1"/>
                </a:solidFill>
                <a:effectLst/>
                <a:latin typeface="+mn-lt"/>
                <a:ea typeface="+mn-ea"/>
                <a:cs typeface="+mn-cs"/>
              </a:rPr>
              <a:t>人間の脳の仕組みを模倣して、人間と同じように考えることのできるマシンを作るという人工知能研究のアプローチです。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人間の脳のメカニズムはまだまだ謎が多いのですが、脳が多数のニューロンの集まりであることはわかってきました。脳に刺激（視覚や聴覚など）を与えると、ニューロンが刺激されて他のニューロンに信号を伝えます。同じ刺激を繰り返し与えると、同じ経路で信号が伝わるようになります。これが学習による記憶のメカニズムと考えられて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これをコンピュータ上でシミュレートしようとしたのがニューラルネットワークです。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4248175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しかし、人間の脳をシミュレートして、考えるコンピュータを作ろうとするニューラルネットワークは、一時期研究が停滞していました。そもそも人間の脳のメカニズムそのものが、現在でもまだ完全に解明されたわけでは無いのです。しかしここ数年、このアプローチが改めて注目を集めています。ニューラルネットワークを進化させた、ディープラーニングが発表されたためです。</a:t>
            </a:r>
            <a:endParaRPr lang="en-US" altLang="ja-JP" dirty="0" smtClean="0"/>
          </a:p>
          <a:p>
            <a:r>
              <a:rPr lang="ja-JP" altLang="en-US" dirty="0" smtClean="0"/>
              <a:t>初期のニューラルネットワーク研究は、ニューロンを相互に接続した相互接続型や、</a:t>
            </a:r>
            <a:r>
              <a:rPr lang="en-US" altLang="ja-JP" dirty="0" smtClean="0"/>
              <a:t>3</a:t>
            </a:r>
            <a:r>
              <a:rPr lang="ja-JP" altLang="en-US" dirty="0" smtClean="0"/>
              <a:t>層構造になっている階層型が研究されていましたが、うまく人間の脳の働きをシミュレートできませんでした。ディープラーニングは、階層型をさらに発展させた構造で、ニューラルネットワークの欠点を補うことができると期待されています。</a:t>
            </a:r>
            <a:endParaRPr lang="en-US" altLang="ja-JP" dirty="0" smtClean="0"/>
          </a:p>
          <a:p>
            <a:endParaRPr lang="en-US" altLang="ja-JP" dirty="0" smtClean="0"/>
          </a:p>
          <a:p>
            <a:r>
              <a:rPr lang="ja-JP" altLang="en-US" dirty="0" smtClean="0"/>
              <a:t>統計的な手法を使った機械学習では、そもそもの「学習の進め方」を最初に人間が指示する必要がありますが、ディープラーニングを使った機械学習では、システムが勝手に学習を進めることができるようになると期待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73883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例えば、画像であれば、点から線、線から輪郭、輪郭から部分、部分から全体のイメージへと概念がより高次元へと段階的に引き上げられてゆきます。換言すれば、「学習が徐々に深められる」と言ってもいいでしょう。この意味から「ディープラーニング」とばれてい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方式は、人が設定したルールや学習モデルに沿って判断するのではなく、それ自体をコンピュータが学習して作り出すものです。つまり、「人には理解できない方法で判断する」とも言えます。どんなふうに考えたのか、人には分からないが正しい答えを導き出したということになるのです。</a:t>
            </a:r>
          </a:p>
          <a:p>
            <a:r>
              <a:rPr kumimoji="1" lang="ja-JP" altLang="ja-JP" sz="1200" kern="1200" dirty="0" smtClean="0">
                <a:solidFill>
                  <a:schemeClr val="tx1"/>
                </a:solidFill>
                <a:effectLst/>
                <a:latin typeface="+mn-lt"/>
                <a:ea typeface="+mn-ea"/>
                <a:cs typeface="+mn-cs"/>
              </a:rPr>
              <a:t>これまでとは全く違うコンピュータの出現と行っても言い過ぎではないでしょう。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2660467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ディープラーニングとビッグデータ</a:t>
            </a:r>
            <a:r>
              <a:rPr lang="ja-JP" altLang="en-US" dirty="0" smtClean="0"/>
              <a:t>によって、機械学習の可能性が飛躍的に高まりました。人間のように学習し、考えるコンピュータの実現に大きく近づいたのです。</a:t>
            </a:r>
            <a:endParaRPr lang="en-US" altLang="ja-JP" dirty="0" smtClean="0"/>
          </a:p>
          <a:p>
            <a:r>
              <a:rPr lang="ja-JP" altLang="en-US" dirty="0" smtClean="0"/>
              <a:t>この分野は最先端の研究に属するため、各社がどのような研究を行っているのかは、なかなか表に出てきませんが、</a:t>
            </a:r>
            <a:r>
              <a:rPr lang="en-US" altLang="ja-JP" dirty="0" smtClean="0"/>
              <a:t>2011</a:t>
            </a:r>
            <a:r>
              <a:rPr lang="ja-JP" altLang="en-US" dirty="0" smtClean="0"/>
              <a:t>年に</a:t>
            </a:r>
            <a:r>
              <a:rPr lang="en-US" altLang="ja-JP" dirty="0" smtClean="0"/>
              <a:t>IBM</a:t>
            </a:r>
            <a:r>
              <a:rPr lang="ja-JP" altLang="en-US" dirty="0" smtClean="0"/>
              <a:t>の</a:t>
            </a:r>
            <a:r>
              <a:rPr lang="en-US" altLang="ja-JP" dirty="0" smtClean="0"/>
              <a:t>Watson</a:t>
            </a:r>
            <a:r>
              <a:rPr lang="ja-JP" altLang="en-US" dirty="0" smtClean="0"/>
              <a:t>がクイズ番組で優勝し、</a:t>
            </a:r>
            <a:r>
              <a:rPr lang="en-US" altLang="ja-JP" dirty="0" smtClean="0"/>
              <a:t>2012</a:t>
            </a:r>
            <a:r>
              <a:rPr lang="ja-JP" altLang="en-US" dirty="0" smtClean="0"/>
              <a:t>年には</a:t>
            </a:r>
            <a:r>
              <a:rPr lang="en-US" altLang="ja-JP" dirty="0" smtClean="0"/>
              <a:t>Google</a:t>
            </a:r>
            <a:r>
              <a:rPr lang="ja-JP" altLang="en-US" dirty="0" smtClean="0"/>
              <a:t>がディープラーニングによってコンピュータに猫の画像を認識させることに成功しました。これらは人間のサポート無しに、純粋にコンピュータだけで学習が可能であることを示した、画期的な研究成果です。</a:t>
            </a:r>
            <a:endParaRPr lang="en-US" altLang="ja-JP" dirty="0" smtClean="0"/>
          </a:p>
          <a:p>
            <a:r>
              <a:rPr lang="en-US" altLang="ja-JP" dirty="0" smtClean="0"/>
              <a:t>Google</a:t>
            </a:r>
            <a:r>
              <a:rPr lang="ja-JP" altLang="en-US" dirty="0" smtClean="0"/>
              <a:t>の場合には</a:t>
            </a:r>
            <a:r>
              <a:rPr lang="en-US" altLang="ja-JP" dirty="0" smtClean="0"/>
              <a:t>1,000</a:t>
            </a:r>
            <a:r>
              <a:rPr lang="ja-JP" altLang="en-US" dirty="0" smtClean="0"/>
              <a:t>台のサーバーを使い、</a:t>
            </a:r>
            <a:r>
              <a:rPr lang="en-US" altLang="ja-JP" dirty="0" smtClean="0"/>
              <a:t>3</a:t>
            </a:r>
            <a:r>
              <a:rPr lang="ja-JP" altLang="en-US" dirty="0" smtClean="0"/>
              <a:t>日間かけて学習を行った結果だそうですが、人間の脳には</a:t>
            </a:r>
            <a:r>
              <a:rPr lang="en-US" altLang="ja-JP" dirty="0" smtClean="0"/>
              <a:t>140</a:t>
            </a:r>
            <a:r>
              <a:rPr lang="ja-JP" altLang="en-US" dirty="0" smtClean="0"/>
              <a:t>億のニューロンがあると言われており、完全に脳をシミュレートするのはまだまだ先のことになるでしょう。</a:t>
            </a:r>
            <a:endParaRPr lang="en-US" altLang="ja-JP" dirty="0" smtClean="0"/>
          </a:p>
          <a:p>
            <a:r>
              <a:rPr kumimoji="1" lang="ja-JP" altLang="en-US" dirty="0" smtClean="0"/>
              <a:t>しかし、脳を完全にシミュレートできなくても、記憶容量や処理速度は人間を遙かに凌駕しており、用途を絞って考えれば、ディープラーニングは、既に充分実用化の段階にあると言って良いでしょう。もともとニューラルネットワークは並列処理に向いており、サーバーを大量に並列化したクラウド環境にも向いていると考えられます。今後様々な分野でディープラーニングが利用されていくで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213303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ディープラーニングにより、人間の手を借りずに自ら学習し、答えを見つけ出すことのできるコンピュータが実現できるかも知れません。</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106176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そして、ディープラーニングの有効性が確認されたため、専用のハードウェアも研究されています。</a:t>
            </a:r>
            <a:r>
              <a:rPr kumimoji="1" lang="en-US" altLang="ja-JP" dirty="0" smtClean="0"/>
              <a:t>IBM</a:t>
            </a:r>
            <a:r>
              <a:rPr kumimoji="1" lang="ja-JP" altLang="en-US" dirty="0" smtClean="0"/>
              <a:t>は</a:t>
            </a:r>
            <a:r>
              <a:rPr kumimoji="1" lang="en-US" altLang="ja-JP" dirty="0" smtClean="0"/>
              <a:t>4,000</a:t>
            </a:r>
            <a:r>
              <a:rPr kumimoji="1" lang="ja-JP" altLang="en-US" dirty="0" smtClean="0"/>
              <a:t>個のニューロンを集積した半導体チップを試作しました。</a:t>
            </a:r>
            <a:endParaRPr kumimoji="1" lang="en-US" altLang="ja-JP" dirty="0" smtClean="0"/>
          </a:p>
          <a:p>
            <a:endParaRPr kumimoji="1" lang="en-US" altLang="ja-JP" dirty="0" smtClean="0"/>
          </a:p>
          <a:p>
            <a:r>
              <a:rPr kumimoji="1" lang="ja-JP" altLang="en-US" dirty="0" smtClean="0"/>
              <a:t>専用チップにより、クラウドを使うよりも高速にディープラーニングを行う事ができます。こうした取り組みと、増える一方のビッグデータにより、人工知能は今後も加速度的に進化していくと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446657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ボットという言葉には一般的な定義は無いそうですが、ここでは、人間の代わりに様々な作業を行う機械で、外部からの最小限の指示で自律的に動作するもの、としておきます。自動車は人間が運転しなければならないのでロボットでは無く、自動運転車は自律的に走行するのでロボットの一種、と考えられます。掃除機はロボットではありませんが、ルンバはロボットです。</a:t>
            </a:r>
            <a:endParaRPr kumimoji="1" lang="en-US" altLang="ja-JP" dirty="0" smtClean="0"/>
          </a:p>
          <a:p>
            <a:endParaRPr kumimoji="1" lang="en-US" altLang="ja-JP" dirty="0" smtClean="0"/>
          </a:p>
          <a:p>
            <a:r>
              <a:rPr kumimoji="1" lang="ja-JP" altLang="en-US" dirty="0" smtClean="0"/>
              <a:t>ロボットには、各種センサー、駆動機構、先に述べた</a:t>
            </a:r>
            <a:r>
              <a:rPr kumimoji="1" lang="en-US" altLang="ja-JP" dirty="0" smtClean="0"/>
              <a:t>AI</a:t>
            </a:r>
            <a:r>
              <a:rPr kumimoji="1" lang="ja-JP" altLang="en-US" dirty="0" smtClean="0"/>
              <a:t>による制御システムが搭載されており、様々な技術の集大成ということができます。日本はロボット研究において世界をリードしており、特に自動車の組み立てなどの産業用ロボットの分野では、生産台数・稼働台数で世界一です。</a:t>
            </a:r>
            <a:r>
              <a:rPr lang="ja-JP" altLang="en-US" dirty="0" smtClean="0"/>
              <a:t>また、人間型のロボット </a:t>
            </a:r>
            <a:r>
              <a:rPr lang="en-US" altLang="ja-JP" dirty="0" smtClean="0"/>
              <a:t>(</a:t>
            </a:r>
            <a:r>
              <a:rPr lang="ja-JP" altLang="en-US" dirty="0" smtClean="0"/>
              <a:t>ヒューマノイド</a:t>
            </a:r>
            <a:r>
              <a:rPr lang="en-US" altLang="ja-JP" dirty="0" smtClean="0"/>
              <a:t>)</a:t>
            </a:r>
            <a:r>
              <a:rPr lang="ja-JP" altLang="en-US" dirty="0" smtClean="0"/>
              <a:t> 研究でも世界でも最先端を走っています。ヒューマノイドは、</a:t>
            </a:r>
            <a:r>
              <a:rPr lang="en-US" altLang="ja-JP" dirty="0" smtClean="0"/>
              <a:t>Doers</a:t>
            </a:r>
            <a:r>
              <a:rPr lang="ja-JP" altLang="en-US" dirty="0" smtClean="0"/>
              <a:t>において重要な技術になります。</a:t>
            </a:r>
            <a:endParaRPr lang="en-US" altLang="ja-JP" dirty="0" smtClean="0"/>
          </a:p>
          <a:p>
            <a:endParaRPr lang="en-US" altLang="ja-JP" dirty="0" smtClean="0"/>
          </a:p>
          <a:p>
            <a:r>
              <a:rPr lang="ja-JP" altLang="en-US" dirty="0" smtClean="0"/>
              <a:t>ヒューマノイド以外にも、ロボットの形状には様々なバリエーションがあります。人型 </a:t>
            </a:r>
            <a:r>
              <a:rPr lang="en-US" altLang="ja-JP" dirty="0" smtClean="0"/>
              <a:t>(2</a:t>
            </a:r>
            <a:r>
              <a:rPr lang="ja-JP" altLang="en-US" dirty="0" smtClean="0"/>
              <a:t>足歩行</a:t>
            </a:r>
            <a:r>
              <a:rPr lang="en-US" altLang="ja-JP" dirty="0" smtClean="0"/>
              <a:t>) </a:t>
            </a:r>
            <a:r>
              <a:rPr lang="ja-JP" altLang="en-US" dirty="0" err="1" smtClean="0"/>
              <a:t>だけで</a:t>
            </a:r>
            <a:r>
              <a:rPr lang="ja-JP" altLang="en-US" dirty="0" smtClean="0"/>
              <a:t>なく、</a:t>
            </a:r>
            <a:r>
              <a:rPr lang="en-US" altLang="ja-JP" dirty="0" smtClean="0"/>
              <a:t>4</a:t>
            </a:r>
            <a:r>
              <a:rPr lang="ja-JP" altLang="en-US" dirty="0" smtClean="0"/>
              <a:t>足、</a:t>
            </a:r>
            <a:r>
              <a:rPr lang="en-US" altLang="ja-JP" dirty="0" smtClean="0"/>
              <a:t>6</a:t>
            </a:r>
            <a:r>
              <a:rPr lang="ja-JP" altLang="en-US" dirty="0" smtClean="0"/>
              <a:t>足や多足のロボット、ヘリコプター型</a:t>
            </a:r>
            <a:r>
              <a:rPr lang="en-US" altLang="ja-JP" dirty="0" smtClean="0"/>
              <a:t>(</a:t>
            </a:r>
            <a:r>
              <a:rPr lang="ja-JP" altLang="en-US" dirty="0" smtClean="0"/>
              <a:t>ドローン</a:t>
            </a:r>
            <a:r>
              <a:rPr lang="en-US" altLang="ja-JP" dirty="0" smtClean="0"/>
              <a:t>)</a:t>
            </a:r>
            <a:r>
              <a:rPr lang="ja-JP" altLang="en-US" dirty="0" smtClean="0"/>
              <a:t>など、形状・用途とも様々です。日本は産業用ロボットでは世界をリードしていますが、自動運転車や事故処理ロボットなどでは欧米が先行しています。この分野は</a:t>
            </a:r>
            <a:r>
              <a:rPr lang="en-US" altLang="ja-JP" dirty="0" smtClean="0"/>
              <a:t>Movers</a:t>
            </a:r>
            <a:r>
              <a:rPr lang="ja-JP" altLang="en-US" dirty="0" smtClean="0"/>
              <a:t>になりますが、直近の産業規模としては</a:t>
            </a:r>
            <a:r>
              <a:rPr lang="en-US" altLang="ja-JP" dirty="0" smtClean="0"/>
              <a:t>3</a:t>
            </a:r>
            <a:r>
              <a:rPr lang="ja-JP" altLang="en-US" dirty="0" err="1" smtClean="0"/>
              <a:t>つの</a:t>
            </a:r>
            <a:r>
              <a:rPr lang="ja-JP" altLang="en-US" dirty="0" smtClean="0"/>
              <a:t>分野のうち最も大きいと期待されています。</a:t>
            </a:r>
            <a:endParaRPr lang="en-US" altLang="ja-JP" dirty="0" smtClean="0"/>
          </a:p>
          <a:p>
            <a:endParaRPr lang="en-US" altLang="ja-JP" dirty="0" smtClean="0"/>
          </a:p>
          <a:p>
            <a:r>
              <a:rPr lang="ja-JP" altLang="en-US" dirty="0" smtClean="0"/>
              <a:t>ロボットの活用分野</a:t>
            </a:r>
            <a:endParaRPr lang="en-US" altLang="ja-JP" dirty="0" smtClean="0"/>
          </a:p>
          <a:p>
            <a:r>
              <a:rPr kumimoji="1" lang="en-US" altLang="ja-JP" dirty="0" smtClean="0"/>
              <a:t>【</a:t>
            </a:r>
            <a:r>
              <a:rPr kumimoji="1" lang="ja-JP" altLang="en-US" dirty="0" smtClean="0"/>
              <a:t>人の代替</a:t>
            </a:r>
            <a:r>
              <a:rPr kumimoji="1" lang="en-US" altLang="ja-JP" dirty="0" smtClean="0"/>
              <a:t>】</a:t>
            </a:r>
            <a:r>
              <a:rPr kumimoji="1" lang="ja-JP" altLang="en-US" dirty="0" smtClean="0"/>
              <a:t>（</a:t>
            </a:r>
            <a:r>
              <a:rPr kumimoji="1" lang="en-US" altLang="ja-JP" dirty="0" smtClean="0"/>
              <a:t>Movers</a:t>
            </a:r>
            <a:r>
              <a:rPr kumimoji="1" lang="ja-JP" altLang="en-US" dirty="0" smtClean="0"/>
              <a:t>）</a:t>
            </a:r>
            <a:endParaRPr kumimoji="1" lang="en-US" altLang="ja-JP" dirty="0" smtClean="0"/>
          </a:p>
          <a:p>
            <a:r>
              <a:rPr lang="ja-JP" altLang="en-US" dirty="0" smtClean="0"/>
              <a:t>・肉体労働の代替（産業用ロボット、自動運転車など）</a:t>
            </a:r>
            <a:endParaRPr lang="en-US" altLang="ja-JP" dirty="0" smtClean="0"/>
          </a:p>
          <a:p>
            <a:r>
              <a:rPr kumimoji="1" lang="ja-JP" altLang="en-US" dirty="0" smtClean="0"/>
              <a:t>・危険作業の代替（土木作業、事故処理、災害対応など）</a:t>
            </a:r>
            <a:endParaRPr kumimoji="1" lang="en-US" altLang="ja-JP" dirty="0" smtClean="0"/>
          </a:p>
          <a:p>
            <a:r>
              <a:rPr lang="en-US" altLang="ja-JP" dirty="0" smtClean="0"/>
              <a:t>【</a:t>
            </a:r>
            <a:r>
              <a:rPr lang="ja-JP" altLang="en-US" dirty="0" smtClean="0"/>
              <a:t>人のサポート</a:t>
            </a:r>
            <a:r>
              <a:rPr lang="en-US" altLang="ja-JP" dirty="0" smtClean="0"/>
              <a:t>】</a:t>
            </a:r>
            <a:r>
              <a:rPr lang="ja-JP" altLang="en-US" dirty="0" smtClean="0"/>
              <a:t>（</a:t>
            </a:r>
            <a:r>
              <a:rPr lang="en-US" altLang="ja-JP" dirty="0" smtClean="0"/>
              <a:t>Doers</a:t>
            </a:r>
            <a:r>
              <a:rPr lang="ja-JP" altLang="en-US" dirty="0" smtClean="0"/>
              <a:t>）</a:t>
            </a:r>
            <a:endParaRPr lang="en-US" altLang="ja-JP" dirty="0" smtClean="0"/>
          </a:p>
          <a:p>
            <a:r>
              <a:rPr lang="ja-JP" altLang="en-US" dirty="0" smtClean="0"/>
              <a:t>・生活支援（自動室温管理、掃除など）</a:t>
            </a:r>
            <a:endParaRPr lang="en-US" altLang="ja-JP" dirty="0" smtClean="0"/>
          </a:p>
          <a:p>
            <a:r>
              <a:rPr kumimoji="1" lang="ja-JP" altLang="en-US" dirty="0" smtClean="0"/>
              <a:t>・医療・介護支援</a:t>
            </a:r>
            <a:endParaRPr kumimoji="1" lang="en-US" altLang="ja-JP" dirty="0" smtClean="0"/>
          </a:p>
          <a:p>
            <a:r>
              <a:rPr lang="ja-JP" altLang="en-US" dirty="0" smtClean="0"/>
              <a:t>・エンターテインメント（ペットロボットなど）</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129110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27</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米調査会社ガートナーは、</a:t>
            </a:r>
            <a:r>
              <a:rPr kumimoji="1" lang="en-US" altLang="ja-JP" sz="1200" kern="1200" dirty="0" smtClean="0">
                <a:solidFill>
                  <a:schemeClr val="tx1"/>
                </a:solidFill>
                <a:effectLst/>
                <a:latin typeface="+mn-lt"/>
                <a:ea typeface="+mn-ea"/>
                <a:cs typeface="+mn-cs"/>
              </a:rPr>
              <a:t>2013</a:t>
            </a:r>
            <a:r>
              <a:rPr kumimoji="1" lang="ja-JP" altLang="ja-JP" sz="1200" kern="1200" dirty="0" smtClean="0">
                <a:solidFill>
                  <a:schemeClr val="tx1"/>
                </a:solidFill>
                <a:effectLst/>
                <a:latin typeface="+mn-lt"/>
                <a:ea typeface="+mn-ea"/>
                <a:cs typeface="+mn-cs"/>
              </a:rPr>
              <a:t>年に発表したレポートで、「スマートマシンとは、自律的に行動し、知能と自己学習機能を備え、状況に応じて自らが判断して適応し、これまで人間にしかできないと思われていた作業を実行する電子機械」であるとしています。</a:t>
            </a:r>
            <a:r>
              <a:rPr kumimoji="1" lang="en-US" altLang="ja-JP" sz="1200" kern="1200" dirty="0" smtClean="0">
                <a:solidFill>
                  <a:schemeClr val="tx1"/>
                </a:solidFill>
                <a:effectLst/>
                <a:latin typeface="+mn-lt"/>
                <a:ea typeface="+mn-ea"/>
                <a:cs typeface="+mn-cs"/>
              </a:rPr>
              <a:t>2014</a:t>
            </a:r>
            <a:r>
              <a:rPr kumimoji="1" lang="ja-JP" altLang="en-US" sz="1200" kern="1200" dirty="0" smtClean="0">
                <a:solidFill>
                  <a:schemeClr val="tx1"/>
                </a:solidFill>
                <a:effectLst/>
                <a:latin typeface="+mn-lt"/>
                <a:ea typeface="+mn-ea"/>
                <a:cs typeface="+mn-cs"/>
              </a:rPr>
              <a:t>年のレポートでは「</a:t>
            </a:r>
            <a:r>
              <a:rPr lang="ja-JP" altLang="en-US" dirty="0" smtClean="0"/>
              <a:t>スマートマシンの時代は、</a:t>
            </a:r>
            <a:r>
              <a:rPr lang="en-US" altLang="ja-JP" dirty="0" smtClean="0"/>
              <a:t>IT</a:t>
            </a:r>
            <a:r>
              <a:rPr lang="ja-JP" altLang="en-US" dirty="0" smtClean="0"/>
              <a:t>の歴史において最も破壊的なものになる 」とも言っています。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荷物を運ぶ自律走行車や無人ヘリコプター、言葉での質問に答えてくれる音声アシスタント、医療診断や法律解釈を助けてくれるアドバイザー、工場での組み立て作業を人間に代わりこなしてくれるロボットなど、広範な分野で実用化が進んでいます。</a:t>
            </a:r>
          </a:p>
          <a:p>
            <a:r>
              <a:rPr kumimoji="1" lang="ja-JP" altLang="ja-JP" sz="1200" kern="1200" dirty="0" smtClean="0">
                <a:solidFill>
                  <a:schemeClr val="tx1"/>
                </a:solidFill>
                <a:effectLst/>
                <a:latin typeface="+mn-lt"/>
                <a:ea typeface="+mn-ea"/>
                <a:cs typeface="+mn-cs"/>
              </a:rPr>
              <a:t>例えば、オンライン・ショップで商品を購入すると、倉庫内のロボットが商品をピックアップしてトラックに積み込み、人工知能が渋滞状況を調べて最短の配送経路を見つけ、自律走行車が配達する。こんなことが、実現しようとしています。</a:t>
            </a:r>
          </a:p>
          <a:p>
            <a:r>
              <a:rPr kumimoji="1" lang="ja-JP" altLang="ja-JP" sz="1200" kern="1200" dirty="0" smtClean="0">
                <a:solidFill>
                  <a:schemeClr val="tx1"/>
                </a:solidFill>
                <a:effectLst/>
                <a:latin typeface="+mn-lt"/>
                <a:ea typeface="+mn-ea"/>
                <a:cs typeface="+mn-cs"/>
              </a:rPr>
              <a:t>これまでは、決められたやり方をそのとおり確実にこなしてくれる“自動化”への取り組みは進んできました。しかし、自分で学習し、独自にルールを作り仮説検証し、状況を把握して最適な方法を選択・判断して実行する“自律化”は、夢の話でした。それがまさに実現しようとしています。</a:t>
            </a:r>
          </a:p>
          <a:p>
            <a:r>
              <a:rPr kumimoji="1" lang="ja-JP" altLang="ja-JP" sz="1200" kern="1200" dirty="0" smtClean="0">
                <a:solidFill>
                  <a:schemeClr val="tx1"/>
                </a:solidFill>
                <a:effectLst/>
                <a:latin typeface="+mn-lt"/>
                <a:ea typeface="+mn-ea"/>
                <a:cs typeface="+mn-cs"/>
              </a:rPr>
              <a:t>これを実現させるために自然言語処理や機械学習といった人工知能、知識の源泉となるビッグデータ、その膨大なデータを蓄積・処理するクラウド、状況を把握するセンサーや人間とのやり取りするデバイスなど、広範な技術が使われています。</a:t>
            </a:r>
          </a:p>
          <a:p>
            <a:r>
              <a:rPr kumimoji="1" lang="ja-JP" altLang="ja-JP" sz="1200" kern="1200" dirty="0" smtClean="0">
                <a:solidFill>
                  <a:schemeClr val="tx1"/>
                </a:solidFill>
                <a:effectLst/>
                <a:latin typeface="+mn-lt"/>
                <a:ea typeface="+mn-ea"/>
                <a:cs typeface="+mn-cs"/>
              </a:rPr>
              <a:t>一方で、自動化によって単純労働者の雇用が奪われたように、より高度な知的労働者の雇用をも奪うのではないかとの懸念の声も聞かれます。</a:t>
            </a:r>
          </a:p>
          <a:p>
            <a:r>
              <a:rPr kumimoji="1" lang="ja-JP" altLang="ja-JP" sz="1200" kern="1200" dirty="0" smtClean="0">
                <a:solidFill>
                  <a:schemeClr val="tx1"/>
                </a:solidFill>
                <a:effectLst/>
                <a:latin typeface="+mn-lt"/>
                <a:ea typeface="+mn-ea"/>
                <a:cs typeface="+mn-cs"/>
              </a:rPr>
              <a:t>しかし、このような変化の潮流に抗うことはできません。うまく付き合ってゆく方法を考えなくてはならないのです。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1061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スマートマシンは、次の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つに</a:t>
            </a:r>
            <a:r>
              <a:rPr kumimoji="1" lang="ja-JP" altLang="ja-JP" sz="1200" kern="1200" dirty="0" smtClean="0">
                <a:solidFill>
                  <a:schemeClr val="tx1"/>
                </a:solidFill>
                <a:effectLst/>
                <a:latin typeface="+mn-lt"/>
                <a:ea typeface="+mn-ea"/>
                <a:cs typeface="+mn-cs"/>
              </a:rPr>
              <a:t>分類されます。</a:t>
            </a:r>
          </a:p>
          <a:p>
            <a:r>
              <a:rPr kumimoji="1" lang="en-US" altLang="ja-JP" sz="1200" b="1" u="sng" kern="1200" dirty="0" smtClean="0">
                <a:solidFill>
                  <a:schemeClr val="tx1"/>
                </a:solidFill>
                <a:effectLst/>
                <a:latin typeface="+mn-lt"/>
                <a:ea typeface="+mn-ea"/>
                <a:cs typeface="+mn-cs"/>
              </a:rPr>
              <a:t>Movers</a:t>
            </a:r>
            <a:r>
              <a:rPr kumimoji="1" lang="ja-JP" altLang="ja-JP" sz="1200" b="1" u="sng" kern="1200" dirty="0" smtClean="0">
                <a:solidFill>
                  <a:schemeClr val="tx1"/>
                </a:solidFill>
                <a:effectLst/>
                <a:latin typeface="+mn-lt"/>
                <a:ea typeface="+mn-ea"/>
                <a:cs typeface="+mn-cs"/>
              </a:rPr>
              <a:t>（移動するもの）</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Kiva Systems</a:t>
            </a:r>
            <a:r>
              <a:rPr kumimoji="1" lang="ja-JP" altLang="ja-JP" sz="1200" kern="1200" dirty="0" smtClean="0">
                <a:solidFill>
                  <a:schemeClr val="tx1"/>
                </a:solidFill>
                <a:effectLst/>
                <a:latin typeface="+mn-lt"/>
                <a:ea typeface="+mn-ea"/>
                <a:cs typeface="+mn-cs"/>
              </a:rPr>
              <a:t>の倉庫用ロボットは、発注情報を受け取ると、注文品が収納されているラックを探し出してその下に潜り込み、それを荷詰め作業をしているスタッフのところまで運び、また元の場所に戻すという作業をしてくれます。広い倉庫内でもお互いにぶつかることはありません。他に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などが開発している自律走行車、</a:t>
            </a:r>
            <a:r>
              <a:rPr kumimoji="1" lang="en-US" altLang="ja-JP" sz="1200" kern="1200" dirty="0" smtClean="0">
                <a:solidFill>
                  <a:schemeClr val="tx1"/>
                </a:solidFill>
                <a:effectLst/>
                <a:latin typeface="+mn-lt"/>
                <a:ea typeface="+mn-ea"/>
                <a:cs typeface="+mn-cs"/>
              </a:rPr>
              <a:t>Amazon</a:t>
            </a:r>
            <a:r>
              <a:rPr kumimoji="1" lang="ja-JP" altLang="ja-JP" sz="1200" kern="1200" dirty="0" smtClean="0">
                <a:solidFill>
                  <a:schemeClr val="tx1"/>
                </a:solidFill>
                <a:effectLst/>
                <a:latin typeface="+mn-lt"/>
                <a:ea typeface="+mn-ea"/>
                <a:cs typeface="+mn-cs"/>
              </a:rPr>
              <a:t>の配送用無人ヘリコプターなどがあります。</a:t>
            </a:r>
          </a:p>
          <a:p>
            <a:r>
              <a:rPr kumimoji="1" lang="en-US" altLang="ja-JP" sz="1200" b="1" u="sng" kern="1200" dirty="0" smtClean="0">
                <a:solidFill>
                  <a:schemeClr val="tx1"/>
                </a:solidFill>
                <a:effectLst/>
                <a:latin typeface="+mn-lt"/>
                <a:ea typeface="+mn-ea"/>
                <a:cs typeface="+mn-cs"/>
              </a:rPr>
              <a:t>Sages</a:t>
            </a:r>
            <a:r>
              <a:rPr kumimoji="1" lang="ja-JP" altLang="ja-JP" sz="1200" b="1" u="sng" kern="1200" dirty="0" smtClean="0">
                <a:solidFill>
                  <a:schemeClr val="tx1"/>
                </a:solidFill>
                <a:effectLst/>
                <a:latin typeface="+mn-lt"/>
                <a:ea typeface="+mn-ea"/>
                <a:cs typeface="+mn-cs"/>
              </a:rPr>
              <a:t>（賢者）</a:t>
            </a:r>
            <a:r>
              <a:rPr kumimoji="1" lang="ja-JP" altLang="ja-JP" sz="1200" kern="1200" dirty="0" smtClean="0">
                <a:solidFill>
                  <a:schemeClr val="tx1"/>
                </a:solidFill>
                <a:effectLst/>
                <a:latin typeface="+mn-lt"/>
                <a:ea typeface="+mn-ea"/>
                <a:cs typeface="+mn-cs"/>
              </a:rPr>
              <a:t>：音声で質問するとその日の天気やスケジュールを教えてくれるバーチャル・アシスタント、臨床医の所見や検査データから適切な診断を助言してくれるアドバイザーがあります。</a:t>
            </a:r>
          </a:p>
          <a:p>
            <a:r>
              <a:rPr kumimoji="1" lang="ja-JP" altLang="ja-JP" sz="1200" kern="1200" dirty="0" smtClean="0">
                <a:solidFill>
                  <a:schemeClr val="tx1"/>
                </a:solidFill>
                <a:effectLst/>
                <a:latin typeface="+mn-lt"/>
                <a:ea typeface="+mn-ea"/>
                <a:cs typeface="+mn-cs"/>
              </a:rPr>
              <a:t>前者は</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Siri</a:t>
            </a:r>
            <a:r>
              <a:rPr kumimoji="1" lang="ja-JP" altLang="ja-JP" sz="1200" kern="1200" dirty="0" smtClean="0">
                <a:solidFill>
                  <a:schemeClr val="tx1"/>
                </a:solidFill>
                <a:effectLst/>
                <a:latin typeface="+mn-lt"/>
                <a:ea typeface="+mn-ea"/>
                <a:cs typeface="+mn-cs"/>
              </a:rPr>
              <a:t>が有名ですが、既に身近なものとなっています。後者は、</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Watson</a:t>
            </a:r>
            <a:r>
              <a:rPr kumimoji="1" lang="ja-JP" altLang="ja-JP" sz="1200" kern="1200" dirty="0" smtClean="0">
                <a:solidFill>
                  <a:schemeClr val="tx1"/>
                </a:solidFill>
                <a:effectLst/>
                <a:latin typeface="+mn-lt"/>
                <a:ea typeface="+mn-ea"/>
                <a:cs typeface="+mn-cs"/>
              </a:rPr>
              <a:t>が有名です。例えば、膨大な医療文献を学習し、さらに患者の電子カルテを分析して、最適な治療法を医者に推奨してくれます。他にも財務データを読み取り分析し業務部門にアドバイスを提供するもの、訴訟に関わる文書を読み取り証拠となる文書を探し出すもの、論文試験を採点するものなどが実用化されつつあります。</a:t>
            </a:r>
          </a:p>
          <a:p>
            <a:r>
              <a:rPr kumimoji="1" lang="en-US" altLang="ja-JP" sz="1200" b="1" u="sng" kern="1200" dirty="0" smtClean="0">
                <a:solidFill>
                  <a:schemeClr val="tx1"/>
                </a:solidFill>
                <a:effectLst/>
                <a:latin typeface="+mn-lt"/>
                <a:ea typeface="+mn-ea"/>
                <a:cs typeface="+mn-cs"/>
              </a:rPr>
              <a:t>Doers</a:t>
            </a:r>
            <a:r>
              <a:rPr kumimoji="1" lang="ja-JP" altLang="ja-JP" sz="1200" b="1" u="sng" kern="1200" dirty="0" smtClean="0">
                <a:solidFill>
                  <a:schemeClr val="tx1"/>
                </a:solidFill>
                <a:effectLst/>
                <a:latin typeface="+mn-lt"/>
                <a:ea typeface="+mn-ea"/>
                <a:cs typeface="+mn-cs"/>
              </a:rPr>
              <a:t>（行動するもの）</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Rethink Robotics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Baxter</a:t>
            </a:r>
            <a:r>
              <a:rPr kumimoji="1" lang="ja-JP" altLang="ja-JP" sz="1200" kern="1200" dirty="0" smtClean="0">
                <a:solidFill>
                  <a:schemeClr val="tx1"/>
                </a:solidFill>
                <a:effectLst/>
                <a:latin typeface="+mn-lt"/>
                <a:ea typeface="+mn-ea"/>
                <a:cs typeface="+mn-cs"/>
              </a:rPr>
              <a:t>や川田工業の</a:t>
            </a:r>
            <a:r>
              <a:rPr kumimoji="1" lang="en-US" altLang="ja-JP" sz="1200" kern="1200" dirty="0" smtClean="0">
                <a:solidFill>
                  <a:schemeClr val="tx1"/>
                </a:solidFill>
                <a:effectLst/>
                <a:latin typeface="+mn-lt"/>
                <a:ea typeface="+mn-ea"/>
                <a:cs typeface="+mn-cs"/>
              </a:rPr>
              <a:t>NAXTAGE</a:t>
            </a:r>
            <a:r>
              <a:rPr kumimoji="1" lang="ja-JP" altLang="ja-JP" sz="1200" kern="1200" dirty="0" smtClean="0">
                <a:solidFill>
                  <a:schemeClr val="tx1"/>
                </a:solidFill>
                <a:effectLst/>
                <a:latin typeface="+mn-lt"/>
                <a:ea typeface="+mn-ea"/>
                <a:cs typeface="+mn-cs"/>
              </a:rPr>
              <a:t>は、工場内で人と並んで働くロボットです。手動で基本的な作業動作を教え込めば、それを学習し、周囲の状況を把握しながら、人にぶつからないように自律的に作業をしてくれます。他にも</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の製造を手がける世界最大の</a:t>
            </a:r>
            <a:r>
              <a:rPr kumimoji="1" lang="en-US" altLang="ja-JP" sz="1200" kern="1200" dirty="0" smtClean="0">
                <a:solidFill>
                  <a:schemeClr val="tx1"/>
                </a:solidFill>
                <a:effectLst/>
                <a:latin typeface="+mn-lt"/>
                <a:ea typeface="+mn-ea"/>
                <a:cs typeface="+mn-cs"/>
              </a:rPr>
              <a:t>EMS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Electronics Manufacturing Service</a:t>
            </a:r>
            <a:r>
              <a:rPr kumimoji="1" lang="ja-JP" altLang="ja-JP" sz="1200" kern="1200" dirty="0" smtClean="0">
                <a:solidFill>
                  <a:schemeClr val="tx1"/>
                </a:solidFill>
                <a:effectLst/>
                <a:latin typeface="+mn-lt"/>
                <a:ea typeface="+mn-ea"/>
                <a:cs typeface="+mn-cs"/>
              </a:rPr>
              <a:t>）である</a:t>
            </a:r>
            <a:r>
              <a:rPr kumimoji="1" lang="en-US" altLang="ja-JP" sz="1200" kern="1200" dirty="0" smtClean="0">
                <a:solidFill>
                  <a:schemeClr val="tx1"/>
                </a:solidFill>
                <a:effectLst/>
                <a:latin typeface="+mn-lt"/>
                <a:ea typeface="+mn-ea"/>
                <a:cs typeface="+mn-cs"/>
              </a:rPr>
              <a:t>Foxconn</a:t>
            </a:r>
            <a:r>
              <a:rPr kumimoji="1" lang="ja-JP" altLang="ja-JP" sz="1200" kern="1200" dirty="0" smtClean="0">
                <a:solidFill>
                  <a:schemeClr val="tx1"/>
                </a:solidFill>
                <a:effectLst/>
                <a:latin typeface="+mn-lt"/>
                <a:ea typeface="+mn-ea"/>
                <a:cs typeface="+mn-cs"/>
              </a:rPr>
              <a:t>は、労働者代替型ロボット「</a:t>
            </a:r>
            <a:r>
              <a:rPr kumimoji="1" lang="en-US" altLang="ja-JP" sz="1200" kern="1200" dirty="0" err="1" smtClean="0">
                <a:solidFill>
                  <a:schemeClr val="tx1"/>
                </a:solidFill>
                <a:effectLst/>
                <a:latin typeface="+mn-lt"/>
                <a:ea typeface="+mn-ea"/>
                <a:cs typeface="+mn-cs"/>
              </a:rPr>
              <a:t>Foxbots</a:t>
            </a:r>
            <a:r>
              <a:rPr kumimoji="1" lang="ja-JP" altLang="ja-JP" sz="1200" kern="1200" dirty="0" smtClean="0">
                <a:solidFill>
                  <a:schemeClr val="tx1"/>
                </a:solidFill>
                <a:effectLst/>
                <a:latin typeface="+mn-lt"/>
                <a:ea typeface="+mn-ea"/>
                <a:cs typeface="+mn-cs"/>
              </a:rPr>
              <a:t>」の開発を進めており、</a:t>
            </a:r>
            <a:r>
              <a:rPr kumimoji="1" lang="en-US" altLang="ja-JP" sz="1200" kern="1200" dirty="0" smtClean="0">
                <a:solidFill>
                  <a:schemeClr val="tx1"/>
                </a:solidFill>
                <a:effectLst/>
                <a:latin typeface="+mn-lt"/>
                <a:ea typeface="+mn-ea"/>
                <a:cs typeface="+mn-cs"/>
              </a:rPr>
              <a:t>100 </a:t>
            </a:r>
            <a:r>
              <a:rPr kumimoji="1" lang="ja-JP" altLang="ja-JP" sz="1200" kern="1200" dirty="0" smtClean="0">
                <a:solidFill>
                  <a:schemeClr val="tx1"/>
                </a:solidFill>
                <a:effectLst/>
                <a:latin typeface="+mn-lt"/>
                <a:ea typeface="+mn-ea"/>
                <a:cs typeface="+mn-cs"/>
              </a:rPr>
              <a:t>万台の導入を計画しています。</a:t>
            </a:r>
          </a:p>
          <a:p>
            <a:r>
              <a:rPr kumimoji="1" lang="ja-JP" altLang="ja-JP" sz="1200" kern="1200" dirty="0" smtClean="0">
                <a:solidFill>
                  <a:schemeClr val="tx1"/>
                </a:solidFill>
                <a:effectLst/>
                <a:latin typeface="+mn-lt"/>
                <a:ea typeface="+mn-ea"/>
                <a:cs typeface="+mn-cs"/>
              </a:rPr>
              <a:t>スマートマシンは、もはや未来の夢物語ではなく、実用の段階にさしかかっています。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927013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スマートマシンは、次の４つのテクノロジーが、実現を可能にし、その進化を牽引しています。</a:t>
            </a:r>
          </a:p>
          <a:p>
            <a:r>
              <a:rPr kumimoji="1" lang="ja-JP" altLang="ja-JP" sz="1200" kern="1200" dirty="0" smtClean="0">
                <a:solidFill>
                  <a:schemeClr val="tx1"/>
                </a:solidFill>
                <a:effectLst/>
                <a:latin typeface="+mn-lt"/>
                <a:ea typeface="+mn-ea"/>
                <a:cs typeface="+mn-cs"/>
              </a:rPr>
              <a:t>ビッグデータ：インターネットの普及と共に、膨大なデジタル・データが日々生みだされています。スマートフォン、ソーシャルメディア、そして</a:t>
            </a:r>
            <a:r>
              <a:rPr kumimoji="1" lang="en-US" altLang="ja-JP" sz="1200" kern="1200" dirty="0" err="1" smtClean="0">
                <a:solidFill>
                  <a:schemeClr val="tx1"/>
                </a:solidFill>
                <a:effectLst/>
                <a:latin typeface="+mn-lt"/>
                <a:ea typeface="+mn-ea"/>
                <a:cs typeface="+mn-cs"/>
              </a:rPr>
              <a:t>IoT</a:t>
            </a:r>
            <a:r>
              <a:rPr kumimoji="1" lang="ja-JP" altLang="ja-JP" sz="1200" kern="1200" dirty="0" smtClean="0">
                <a:solidFill>
                  <a:schemeClr val="tx1"/>
                </a:solidFill>
                <a:effectLst/>
                <a:latin typeface="+mn-lt"/>
                <a:ea typeface="+mn-ea"/>
                <a:cs typeface="+mn-cs"/>
              </a:rPr>
              <a:t>の普及は、日常生活や社会活動などの現実世界のデジタル・データ化を加速し、拡大させています。こうして集められたデータは、ビッグデータとも言われ、現実世界の様々な事象がデータとして取り込まれたもので、スマートマシンの知識源となっています。</a:t>
            </a:r>
          </a:p>
          <a:p>
            <a:r>
              <a:rPr kumimoji="1" lang="ja-JP" altLang="ja-JP" sz="1200" kern="1200" dirty="0" smtClean="0">
                <a:solidFill>
                  <a:schemeClr val="tx1"/>
                </a:solidFill>
                <a:effectLst/>
                <a:latin typeface="+mn-lt"/>
                <a:ea typeface="+mn-ea"/>
                <a:cs typeface="+mn-cs"/>
              </a:rPr>
              <a:t>ハードウェア：ハードウェアの高性能化とコスト低下は、膨大かつ急激に増え続けるビッグデータを格納する受け皿として、さらにこれを分析する巨大な計算資源として使われています。スマートマシンの脳とも言えるものです。</a:t>
            </a:r>
          </a:p>
          <a:p>
            <a:r>
              <a:rPr kumimoji="1" lang="ja-JP" altLang="ja-JP" sz="1200" kern="1200" dirty="0" smtClean="0">
                <a:solidFill>
                  <a:schemeClr val="tx1"/>
                </a:solidFill>
                <a:effectLst/>
                <a:latin typeface="+mn-lt"/>
                <a:ea typeface="+mn-ea"/>
                <a:cs typeface="+mn-cs"/>
              </a:rPr>
              <a:t>また、センサーやコンピュータの小型・高性能・低価格化は、ウェアラブルやロボット、</a:t>
            </a:r>
            <a:r>
              <a:rPr kumimoji="1" lang="en-US" altLang="ja-JP" sz="1200" kern="1200" dirty="0" err="1" smtClean="0">
                <a:solidFill>
                  <a:schemeClr val="tx1"/>
                </a:solidFill>
                <a:effectLst/>
                <a:latin typeface="+mn-lt"/>
                <a:ea typeface="+mn-ea"/>
                <a:cs typeface="+mn-cs"/>
              </a:rPr>
              <a:t>IoT</a:t>
            </a:r>
            <a:r>
              <a:rPr kumimoji="1" lang="ja-JP" altLang="ja-JP" sz="1200" kern="1200" dirty="0" err="1" smtClean="0">
                <a:solidFill>
                  <a:schemeClr val="tx1"/>
                </a:solidFill>
                <a:effectLst/>
                <a:latin typeface="+mn-lt"/>
                <a:ea typeface="+mn-ea"/>
                <a:cs typeface="+mn-cs"/>
              </a:rPr>
              <a:t>を普</a:t>
            </a:r>
            <a:r>
              <a:rPr kumimoji="1" lang="ja-JP" altLang="ja-JP" sz="1200" kern="1200" dirty="0" smtClean="0">
                <a:solidFill>
                  <a:schemeClr val="tx1"/>
                </a:solidFill>
                <a:effectLst/>
                <a:latin typeface="+mn-lt"/>
                <a:ea typeface="+mn-ea"/>
                <a:cs typeface="+mn-cs"/>
              </a:rPr>
              <a:t>及させる要件となります。それらが、現実世界のデータを収集する感覚器として、また、作られた情報を利用する手段になります。</a:t>
            </a:r>
          </a:p>
          <a:p>
            <a:r>
              <a:rPr kumimoji="1" lang="ja-JP" altLang="ja-JP" sz="1200" kern="1200" dirty="0" smtClean="0">
                <a:solidFill>
                  <a:schemeClr val="tx1"/>
                </a:solidFill>
                <a:effectLst/>
                <a:latin typeface="+mn-lt"/>
                <a:ea typeface="+mn-ea"/>
                <a:cs typeface="+mn-cs"/>
              </a:rPr>
              <a:t>アルゴリズム：機械学習やディープラーニング、神経言語プログラミングなどのアルゴリズム（計算の手法や手順）が開発され、状況の分析や判断、最適なルールの生成や解釈など、自律的行動に必要な知識を生成します。スマートマシンの賢さを支えています。</a:t>
            </a:r>
          </a:p>
          <a:p>
            <a:r>
              <a:rPr kumimoji="1" lang="ja-JP" altLang="ja-JP" sz="1200" kern="1200" dirty="0" smtClean="0">
                <a:solidFill>
                  <a:schemeClr val="tx1"/>
                </a:solidFill>
                <a:effectLst/>
                <a:latin typeface="+mn-lt"/>
                <a:ea typeface="+mn-ea"/>
                <a:cs typeface="+mn-cs"/>
              </a:rPr>
              <a:t>ネットワーク：高速・大容量のネットワークは、膨大なデータを収拾し、その結果をフィートバックするために欠かせません。さらに近接通信技術により、ウェアラブルとモバイル、あるいは、センサーが埋め込まれたモノが低消費電力で効率よくつながる仕組みができあがりました。スマートマシンの神経系</a:t>
            </a:r>
            <a:r>
              <a:rPr kumimoji="1" lang="ja-JP" altLang="ja-JP" sz="1200" strike="sngStrike"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といえるものです。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5487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スマートマシンはふたつのことを実現しようとしています。ひとつは、「</a:t>
            </a:r>
            <a:r>
              <a:rPr kumimoji="1" lang="ja-JP" altLang="ja-JP" sz="1200" u="sng" kern="1200" dirty="0" smtClean="0">
                <a:solidFill>
                  <a:schemeClr val="tx1"/>
                </a:solidFill>
                <a:effectLst/>
                <a:latin typeface="+mn-lt"/>
                <a:ea typeface="+mn-ea"/>
                <a:cs typeface="+mn-cs"/>
              </a:rPr>
              <a:t>人間にしかできなかったこと</a:t>
            </a:r>
            <a:r>
              <a:rPr kumimoji="1" lang="ja-JP" altLang="ja-JP" sz="1200" kern="1200" dirty="0" smtClean="0">
                <a:solidFill>
                  <a:schemeClr val="tx1"/>
                </a:solidFill>
                <a:effectLst/>
                <a:latin typeface="+mn-lt"/>
                <a:ea typeface="+mn-ea"/>
                <a:cs typeface="+mn-cs"/>
              </a:rPr>
              <a:t>」を代替し効率化すること、もうひとつは、「</a:t>
            </a:r>
            <a:r>
              <a:rPr kumimoji="1" lang="ja-JP" altLang="ja-JP" sz="1200" u="sng" kern="1200" dirty="0" smtClean="0">
                <a:solidFill>
                  <a:schemeClr val="tx1"/>
                </a:solidFill>
                <a:effectLst/>
                <a:latin typeface="+mn-lt"/>
                <a:ea typeface="+mn-ea"/>
                <a:cs typeface="+mn-cs"/>
              </a:rPr>
              <a:t>人間にはできなかったこと</a:t>
            </a:r>
            <a:r>
              <a:rPr kumimoji="1" lang="ja-JP" altLang="ja-JP" sz="1200" kern="1200" dirty="0" smtClean="0">
                <a:solidFill>
                  <a:schemeClr val="tx1"/>
                </a:solidFill>
                <a:effectLst/>
                <a:latin typeface="+mn-lt"/>
                <a:ea typeface="+mn-ea"/>
                <a:cs typeface="+mn-cs"/>
              </a:rPr>
              <a:t>」を可能にし、人間の能力を拡張することです。</a:t>
            </a:r>
          </a:p>
          <a:p>
            <a:r>
              <a:rPr kumimoji="1" lang="ja-JP" altLang="ja-JP" sz="1200" kern="1200" dirty="0" smtClean="0">
                <a:solidFill>
                  <a:schemeClr val="tx1"/>
                </a:solidFill>
                <a:effectLst/>
                <a:latin typeface="+mn-lt"/>
                <a:ea typeface="+mn-ea"/>
                <a:cs typeface="+mn-cs"/>
              </a:rPr>
              <a:t>前者は「置換」と「支援」です。自律走行車がトラックやタクシーの運転手を、作業用ロボットが工場の作業員を、自律型無人機が兵士を置き換えてくれます。また、音声を認識し、言葉の意味や文脈を解釈し、検索やプログラム操作を代替してくれるでしょう。</a:t>
            </a:r>
          </a:p>
          <a:p>
            <a:r>
              <a:rPr kumimoji="1" lang="ja-JP" altLang="ja-JP" sz="1200" kern="1200" dirty="0" smtClean="0">
                <a:solidFill>
                  <a:schemeClr val="tx1"/>
                </a:solidFill>
                <a:effectLst/>
                <a:latin typeface="+mn-lt"/>
                <a:ea typeface="+mn-ea"/>
                <a:cs typeface="+mn-cs"/>
              </a:rPr>
              <a:t>後者は、「助言」と「強化」です。人間には一生かかっても読み尽くせない膨大な医療文献や法律文書を読み、これを分析し、最適な解釈や判断基準を示してくれます。また、膨大な物質の組合せを検証し、遺伝子やタンパク質の合成メカニズムを探り、これまでに無かった薬や個人に最適化されたカスタムメイドの薬を創り出してくれるでしょう。また、スマートマシンによって創られた新しい知識や解釈、最適化されたルールが、機械を制御し自ら状況を判断して行動する自律化を実現します。</a:t>
            </a:r>
          </a:p>
          <a:p>
            <a:r>
              <a:rPr kumimoji="1" lang="ja-JP" altLang="ja-JP" sz="1200" kern="1200" dirty="0" smtClean="0">
                <a:solidFill>
                  <a:schemeClr val="tx1"/>
                </a:solidFill>
                <a:effectLst/>
                <a:latin typeface="+mn-lt"/>
                <a:ea typeface="+mn-ea"/>
                <a:cs typeface="+mn-cs"/>
              </a:rPr>
              <a:t>人間の能力不足を補い強化もしてくれます。例えば、障害者や高齢者の筋力や認知能力を補完し日常生活を快適なものに、言葉の異なる人同士がリアルタイム対話し、意思疎通が図れる世界が実現するでしょう。</a:t>
            </a:r>
          </a:p>
          <a:p>
            <a:r>
              <a:rPr kumimoji="1" lang="ja-JP" altLang="ja-JP" sz="1200" kern="1200" dirty="0" smtClean="0">
                <a:solidFill>
                  <a:schemeClr val="tx1"/>
                </a:solidFill>
                <a:effectLst/>
                <a:latin typeface="+mn-lt"/>
                <a:ea typeface="+mn-ea"/>
                <a:cs typeface="+mn-cs"/>
              </a:rPr>
              <a:t>その一方で、「人間にしかできない」と考えられていた仕事を、低コストでミスなく効率よくこなせる機械の出現は、これまでの職業をなくしてしまうかも知れません。しかし、これらをうまく使いこなし、「人間にはできなかったこと」ができるようになれば、人々の生活はますます豊かで快適になるでしょう。まさに人間の知恵が求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302412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スマートマシンが実現しようとしていることを別の視点で捉えてみると、それは、コンピュータが人と関わるところ、すなわちマン・マシン・インターフェイスあるいは、ユーザー・インターフェイス（</a:t>
            </a:r>
            <a:r>
              <a:rPr kumimoji="1" lang="en-US" altLang="ja-JP" sz="1200" kern="1200" dirty="0" smtClean="0">
                <a:solidFill>
                  <a:schemeClr val="tx1"/>
                </a:solidFill>
                <a:effectLst/>
                <a:latin typeface="+mn-lt"/>
                <a:ea typeface="+mn-ea"/>
                <a:cs typeface="+mn-cs"/>
              </a:rPr>
              <a:t>UI</a:t>
            </a:r>
            <a:r>
              <a:rPr kumimoji="1" lang="ja-JP" altLang="ja-JP" sz="1200" kern="1200" dirty="0" smtClean="0">
                <a:solidFill>
                  <a:schemeClr val="tx1"/>
                </a:solidFill>
                <a:effectLst/>
                <a:latin typeface="+mn-lt"/>
                <a:ea typeface="+mn-ea"/>
                <a:cs typeface="+mn-cs"/>
              </a:rPr>
              <a:t>）を拡張することです。</a:t>
            </a:r>
          </a:p>
          <a:p>
            <a:r>
              <a:rPr kumimoji="1" lang="ja-JP" altLang="ja-JP" sz="1200" kern="1200" dirty="0" smtClean="0">
                <a:solidFill>
                  <a:schemeClr val="tx1"/>
                </a:solidFill>
                <a:effectLst/>
                <a:latin typeface="+mn-lt"/>
                <a:ea typeface="+mn-ea"/>
                <a:cs typeface="+mn-cs"/>
              </a:rPr>
              <a:t>コンピュータが、どれだけ高速・高性能になっても、人工知能がどれほど賢くなっても、人との接点が、液晶画面しかなければ、コンピュータにできることは限られてしまいます。</a:t>
            </a:r>
          </a:p>
          <a:p>
            <a:r>
              <a:rPr kumimoji="1" lang="ja-JP" altLang="ja-JP" sz="1200" kern="1200" dirty="0" smtClean="0">
                <a:solidFill>
                  <a:schemeClr val="tx1"/>
                </a:solidFill>
                <a:effectLst/>
                <a:latin typeface="+mn-lt"/>
                <a:ea typeface="+mn-ea"/>
                <a:cs typeface="+mn-cs"/>
              </a:rPr>
              <a:t>ところが、先に紹介した倉庫用ロボットや荷物配送用の無人ヘリコプター、自律走行車は、人がショッピング・サイトで商品を注文すると、倉庫内の商品の場所を自分で探して、荷揃えしている人にこれを運び、人工知能を使って選択された最適経路を自分で走行し、お客様にとどけることまでやってくれます。また、商品の到着時間をスマートフォンに音声で問いかければ、その言葉の意味を理解し、必要な情報を探し、到着時間を音声で応えてくれます。この音声認識や音声応答の仕組みは、キーボードが使えないモバイルやウェアラブルを使うために欠くことのできない機能となっています。</a:t>
            </a:r>
          </a:p>
          <a:p>
            <a:r>
              <a:rPr kumimoji="1" lang="ja-JP" altLang="ja-JP" sz="1200" kern="1200" dirty="0" smtClean="0">
                <a:solidFill>
                  <a:schemeClr val="tx1"/>
                </a:solidFill>
                <a:effectLst/>
                <a:latin typeface="+mn-lt"/>
                <a:ea typeface="+mn-ea"/>
                <a:cs typeface="+mn-cs"/>
              </a:rPr>
              <a:t>これまでは、コンピュータの処理した結果は、液晶画面に表示され、人がその内容を読み取りこれを解釈して、自ら判断して実行しなければなりませんでした。ところが、スマートマシンは、判断や実行までしてくれる新しいマン・マシン・インターフェイスとも言えるでしょう。</a:t>
            </a:r>
          </a:p>
          <a:p>
            <a:r>
              <a:rPr kumimoji="1" lang="ja-JP" altLang="ja-JP" sz="1200" kern="1200" dirty="0" smtClean="0">
                <a:solidFill>
                  <a:schemeClr val="tx1"/>
                </a:solidFill>
                <a:effectLst/>
                <a:latin typeface="+mn-lt"/>
                <a:ea typeface="+mn-ea"/>
                <a:cs typeface="+mn-cs"/>
              </a:rPr>
              <a:t>このような新しいマン・マシン・インターフェイスの出現は、コンピュータと人との関係を大きく変えることになります。そして、それは同時に、コンピュータと人との役割分担を大きく変えることにもなるでしょう。</a:t>
            </a:r>
          </a:p>
          <a:p>
            <a:endParaRPr lang="en-US" altLang="ja-JP"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807447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「スマートマシン」の頭脳が、「人工知能（</a:t>
            </a:r>
            <a:r>
              <a:rPr kumimoji="1" lang="en-US" altLang="ja-JP" sz="1200" kern="1200" dirty="0" smtClean="0">
                <a:solidFill>
                  <a:schemeClr val="tx1"/>
                </a:solidFill>
                <a:effectLst/>
                <a:latin typeface="+mn-lt"/>
                <a:ea typeface="+mn-ea"/>
                <a:cs typeface="+mn-cs"/>
              </a:rPr>
              <a:t>AI: Artificial Intelligence</a:t>
            </a:r>
            <a:r>
              <a:rPr kumimoji="1" lang="ja-JP" altLang="ja-JP" sz="1200" kern="1200" dirty="0" smtClean="0">
                <a:solidFill>
                  <a:schemeClr val="tx1"/>
                </a:solidFill>
                <a:effectLst/>
                <a:latin typeface="+mn-lt"/>
                <a:ea typeface="+mn-ea"/>
                <a:cs typeface="+mn-cs"/>
              </a:rPr>
              <a:t>）」です。</a:t>
            </a:r>
          </a:p>
          <a:p>
            <a:r>
              <a:rPr kumimoji="1" lang="ja-JP" altLang="ja-JP" sz="1200" kern="1200" dirty="0" smtClean="0">
                <a:solidFill>
                  <a:schemeClr val="tx1"/>
                </a:solidFill>
                <a:effectLst/>
                <a:latin typeface="+mn-lt"/>
                <a:ea typeface="+mn-ea"/>
                <a:cs typeface="+mn-cs"/>
              </a:rPr>
              <a:t>従来、機械は人が操作するか、手順を教えてその通り動かすものでした。しかし、</a:t>
            </a:r>
            <a:r>
              <a:rPr kumimoji="1" lang="en-US" altLang="ja-JP" sz="1200" kern="1200" dirty="0" smtClean="0">
                <a:solidFill>
                  <a:schemeClr val="tx1"/>
                </a:solidFill>
                <a:effectLst/>
                <a:latin typeface="+mn-lt"/>
                <a:ea typeface="+mn-ea"/>
                <a:cs typeface="+mn-cs"/>
              </a:rPr>
              <a:t>AI</a:t>
            </a:r>
            <a:r>
              <a:rPr kumimoji="1" lang="ja-JP" altLang="ja-JP" sz="1200" kern="1200" dirty="0" smtClean="0">
                <a:solidFill>
                  <a:schemeClr val="tx1"/>
                </a:solidFill>
                <a:effectLst/>
                <a:latin typeface="+mn-lt"/>
                <a:ea typeface="+mn-ea"/>
                <a:cs typeface="+mn-cs"/>
              </a:rPr>
              <a:t>は、自ら学習し、状況を把握し、判断できる能力を機械に与えます。</a:t>
            </a:r>
          </a:p>
          <a:p>
            <a:r>
              <a:rPr kumimoji="1" lang="ja-JP" altLang="ja-JP" sz="1200" kern="1200" dirty="0" smtClean="0">
                <a:solidFill>
                  <a:schemeClr val="tx1"/>
                </a:solidFill>
                <a:effectLst/>
                <a:latin typeface="+mn-lt"/>
                <a:ea typeface="+mn-ea"/>
                <a:cs typeface="+mn-cs"/>
              </a:rPr>
              <a:t>人工知能には、人の「知的活動を再現する」と「脳の活動を再現する」の２つのアプローチがあります。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前者は、あらかじめ「ルール」をたくさん用意しておく「ルールベース」です。外国語翻訳者や医者、弁護士といった専門家のノウハウをルール化して組み入れた「エキスパート・システム」が実用化されています。</a:t>
            </a:r>
            <a:endParaRPr kumimoji="1" lang="en-US" altLang="ja-JP" sz="1200" kern="1200" dirty="0" smtClean="0">
              <a:solidFill>
                <a:schemeClr val="tx1"/>
              </a:solidFill>
              <a:effectLst/>
              <a:latin typeface="+mn-lt"/>
              <a:ea typeface="+mn-ea"/>
              <a:cs typeface="+mn-cs"/>
            </a:endParaRPr>
          </a:p>
          <a:p>
            <a:r>
              <a:rPr lang="ja-JP" altLang="en-US" dirty="0" smtClean="0"/>
              <a:t>これは例えば医師が患者を診察する際に、まずは患者の外見のチェックや体温を測ることによって初期の診断を行う事から、それらの判断基準を「ルール」として蓄えれば、医師の代わりになるシステムを構築できるのではないか、という考えから開発が進められたもので、様々な分野の専門家（＝エキスパート）の知識（ナレッジ）を集積することから、エキスパートシステムと呼ばれました。日本でも第</a:t>
            </a:r>
            <a:r>
              <a:rPr lang="en-US" altLang="ja-JP" dirty="0" smtClean="0"/>
              <a:t>5</a:t>
            </a:r>
            <a:r>
              <a:rPr lang="ja-JP" altLang="en-US" dirty="0" smtClean="0"/>
              <a:t>世代コンピュータとして研究が進められました。</a:t>
            </a:r>
            <a:endParaRPr lang="en-US" altLang="ja-JP" dirty="0" smtClean="0"/>
          </a:p>
          <a:p>
            <a:r>
              <a:rPr lang="ja-JP" altLang="en-US" dirty="0" smtClean="0"/>
              <a:t>しかし、このシステムは、この当時はうまくいきませんでした。エキスパートの知識は定型化できないことも多く、ルール化することが難しかったことに加え、ルールを作ることそのものが膨大な作業になったためです。ルールを人間が作らなければならないことが大きな問題でした。また、大量のルールを処理するためのコンピュータの処理能力も不足していました。</a:t>
            </a:r>
            <a:endParaRPr lang="en-US" altLang="ja-JP" dirty="0" smtClean="0"/>
          </a:p>
          <a:p>
            <a:r>
              <a:rPr lang="ja-JP" altLang="en-US" dirty="0" smtClean="0"/>
              <a:t>（ただ、このアプローチは現代では一部で実用化されています。特定の業務に特化してルールベースで業務プロセスを管理する</a:t>
            </a:r>
            <a:r>
              <a:rPr lang="en-US" altLang="ja-JP" dirty="0" smtClean="0"/>
              <a:t>BRMS</a:t>
            </a:r>
            <a:r>
              <a:rPr lang="ja-JP" altLang="en-US" dirty="0" smtClean="0"/>
              <a:t>というシステムです）</a:t>
            </a:r>
            <a:endParaRPr lang="en-US" altLang="ja-JP" dirty="0" smtClean="0"/>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この状況を変えたのが、「機械学習」です。ビッグデータを統計的に解析して、「日本の首都」と「東京」の関係を見つけ出し、「日本の首都が東京である確率は</a:t>
            </a:r>
            <a:r>
              <a:rPr kumimoji="1" lang="en-US" altLang="ja-JP" sz="1200" kern="1200" dirty="0" smtClean="0">
                <a:solidFill>
                  <a:schemeClr val="tx1"/>
                </a:solidFill>
                <a:effectLst/>
                <a:latin typeface="+mn-lt"/>
                <a:ea typeface="+mn-ea"/>
                <a:cs typeface="+mn-cs"/>
              </a:rPr>
              <a:t>99%</a:t>
            </a:r>
            <a:r>
              <a:rPr kumimoji="1" lang="ja-JP" altLang="ja-JP" sz="1200" kern="1200" dirty="0" smtClean="0">
                <a:solidFill>
                  <a:schemeClr val="tx1"/>
                </a:solidFill>
                <a:effectLst/>
                <a:latin typeface="+mn-lt"/>
                <a:ea typeface="+mn-ea"/>
                <a:cs typeface="+mn-cs"/>
              </a:rPr>
              <a:t>」といったルールを自動的に生成しようというものです。ただ、「おなかがすいた」が、空腹の表明や食事の催促、仕事が終わっての開放感を表現するといった文脈に即した意味は解釈できず、限界も指摘されています。</a:t>
            </a:r>
          </a:p>
          <a:p>
            <a:r>
              <a:rPr kumimoji="1" lang="ja-JP" altLang="ja-JP" sz="1200" kern="1200" dirty="0" smtClean="0">
                <a:solidFill>
                  <a:schemeClr val="tx1"/>
                </a:solidFill>
                <a:effectLst/>
                <a:latin typeface="+mn-lt"/>
                <a:ea typeface="+mn-ea"/>
                <a:cs typeface="+mn-cs"/>
              </a:rPr>
              <a:t>後者は、人の脳の仕組みを模倣して、機械に人のように学習させ考えさせようというものです。神経細胞（ニューロン）のつながりをモデルにするため、「ニューラル・ネットワーク」と呼ばれています。これを使えば、人がメールを教える必要はありません。例えば、ネコと人間が映っている動画を大量に見せることで、両者の特徴を自分で学習し、違いを区別できるようになったという事例が報告されています。</a:t>
            </a:r>
          </a:p>
          <a:p>
            <a:r>
              <a:rPr kumimoji="1" lang="ja-JP" altLang="ja-JP" sz="1200" kern="1200" dirty="0" smtClean="0">
                <a:solidFill>
                  <a:schemeClr val="tx1"/>
                </a:solidFill>
                <a:effectLst/>
                <a:latin typeface="+mn-lt"/>
                <a:ea typeface="+mn-ea"/>
                <a:cs typeface="+mn-cs"/>
              </a:rPr>
              <a:t>現状では、前者の実用化が先んじていますが、後者の研究も進んでおり、今後大きく発展することが期待されています。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75396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9.jpeg"/><Relationship Id="rId4" Type="http://schemas.openxmlformats.org/officeDocument/2006/relationships/image" Target="../media/image5.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7.jpeg"/><Relationship Id="rId8" Type="http://schemas.openxmlformats.org/officeDocument/2006/relationships/image" Target="../media/image32.png"/><Relationship Id="rId9" Type="http://schemas.openxmlformats.org/officeDocument/2006/relationships/image" Target="../media/image8.jpeg"/><Relationship Id="rId10"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latin typeface="Arial"/>
                <a:ea typeface="HGP創英角ｺﾞｼｯｸUB" pitchFamily="50" charset="-128"/>
                <a:cs typeface="Arial"/>
              </a:rPr>
              <a:t>機械</a:t>
            </a:r>
            <a:r>
              <a:rPr lang="ja-JP" altLang="en-US" sz="2800" dirty="0">
                <a:solidFill>
                  <a:srgbClr val="FFFFFF"/>
                </a:solidFill>
                <a:latin typeface="Arial"/>
                <a:ea typeface="HGP創英角ｺﾞｼｯｸUB" pitchFamily="50" charset="-128"/>
                <a:cs typeface="Arial"/>
              </a:rPr>
              <a:t>学習・人工知能・</a:t>
            </a:r>
            <a:r>
              <a:rPr lang="ja-JP" altLang="en-US" sz="2800" dirty="0" smtClean="0">
                <a:solidFill>
                  <a:srgbClr val="FFFFFF"/>
                </a:solidFill>
                <a:latin typeface="Arial"/>
                <a:ea typeface="HGP創英角ｺﾞｼｯｸUB" pitchFamily="50" charset="-128"/>
                <a:cs typeface="Arial"/>
              </a:rPr>
              <a:t>ロボット</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人工知能と機械学習</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40856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人工知能とは </a:t>
            </a:r>
            <a:r>
              <a:rPr kumimoji="1" lang="en-US" altLang="ja-JP" dirty="0" smtClean="0"/>
              <a:t>(</a:t>
            </a:r>
            <a:r>
              <a:rPr kumimoji="1" lang="ja-JP" altLang="en-US" dirty="0" smtClean="0"/>
              <a:t>人工知能学会ホームページより</a:t>
            </a:r>
            <a:r>
              <a:rPr kumimoji="1" lang="en-US" altLang="ja-JP"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4572000" y="6366635"/>
            <a:ext cx="4572000" cy="276999"/>
          </a:xfrm>
          <a:prstGeom prst="rect">
            <a:avLst/>
          </a:prstGeom>
        </p:spPr>
        <p:txBody>
          <a:bodyPr>
            <a:spAutoFit/>
          </a:bodyPr>
          <a:lstStyle/>
          <a:p>
            <a:pPr algn="r"/>
            <a:r>
              <a:rPr lang="en-US" altLang="ja-JP" sz="1200" dirty="0"/>
              <a:t>https://www.ai-gakkai.or.jp/whatsai/AIwhats.html</a:t>
            </a:r>
            <a:endParaRPr lang="ja-JP" altLang="en-US" sz="1200" dirty="0"/>
          </a:p>
        </p:txBody>
      </p:sp>
      <p:sp>
        <p:nvSpPr>
          <p:cNvPr id="5" name="正方形/長方形 4"/>
          <p:cNvSpPr/>
          <p:nvPr/>
        </p:nvSpPr>
        <p:spPr>
          <a:xfrm>
            <a:off x="457200" y="1169537"/>
            <a:ext cx="8291384" cy="1944366"/>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600" dirty="0">
                <a:solidFill>
                  <a:srgbClr val="FFFFFF"/>
                </a:solidFill>
                <a:cs typeface="ＭＳ Ｐゴシック"/>
              </a:rPr>
              <a:t>「人工知能」とは何だと思うでしょうか？まるで人間のようにふるまう機械を想像するのではないでしょうか？これは正しいとも，間違っているともいえます．なぜなら，人工知能の研究には二つの立場があるからです．一つは，人間の知能そのものをもつ機械を作ろうとする立場，もう一つは，人間が知能を使ってすることを機械にさせようとする立場です</a:t>
            </a:r>
            <a:r>
              <a:rPr lang="en-US" altLang="ja-JP" sz="1600" dirty="0">
                <a:solidFill>
                  <a:srgbClr val="FFFFFF"/>
                </a:solidFill>
                <a:cs typeface="ＭＳ Ｐゴシック"/>
              </a:rPr>
              <a:t>(</a:t>
            </a:r>
            <a:r>
              <a:rPr lang="ja-JP" altLang="en-US" sz="1600" dirty="0">
                <a:solidFill>
                  <a:srgbClr val="FFFFFF"/>
                </a:solidFill>
                <a:cs typeface="ＭＳ Ｐゴシック"/>
              </a:rPr>
              <a:t>注</a:t>
            </a:r>
            <a:r>
              <a:rPr lang="en-US" altLang="ja-JP" sz="1600" dirty="0">
                <a:solidFill>
                  <a:srgbClr val="FFFFFF"/>
                </a:solidFill>
                <a:cs typeface="ＭＳ Ｐゴシック"/>
              </a:rPr>
              <a:t>1)</a:t>
            </a:r>
            <a:r>
              <a:rPr lang="ja-JP" altLang="en-US" sz="1600" dirty="0" err="1">
                <a:solidFill>
                  <a:srgbClr val="FFFFFF"/>
                </a:solidFill>
                <a:cs typeface="ＭＳ Ｐゴシック"/>
              </a:rPr>
              <a:t>．</a:t>
            </a:r>
            <a:r>
              <a:rPr lang="ja-JP" altLang="en-US" sz="1600" dirty="0">
                <a:solidFill>
                  <a:srgbClr val="FFFFFF"/>
                </a:solidFill>
                <a:cs typeface="ＭＳ Ｐゴシック"/>
              </a:rPr>
              <a:t>そして，実際の研究のほとんどは後者の立場にたっています．ですので，人工知能の研究といっても，人間のような機械を作っているわけではありません</a:t>
            </a:r>
            <a:r>
              <a:rPr lang="ja-JP" altLang="en-US" sz="1600" dirty="0" smtClean="0">
                <a:solidFill>
                  <a:srgbClr val="FFFFFF"/>
                </a:solidFill>
                <a:cs typeface="ＭＳ Ｐゴシック"/>
              </a:rPr>
              <a:t>．</a:t>
            </a:r>
            <a:endParaRPr lang="en-US" altLang="ja-JP" sz="1600" dirty="0" smtClean="0">
              <a:solidFill>
                <a:srgbClr val="FFFFFF"/>
              </a:solidFill>
              <a:cs typeface="ＭＳ Ｐゴシック"/>
            </a:endParaRPr>
          </a:p>
          <a:p>
            <a:pPr algn="r"/>
            <a:r>
              <a:rPr kumimoji="1" lang="ja-JP" altLang="en-US" sz="1600" dirty="0">
                <a:solidFill>
                  <a:srgbClr val="FFFFFF"/>
                </a:solidFill>
                <a:cs typeface="ＭＳ Ｐゴシック"/>
              </a:rPr>
              <a:t>人工知能</a:t>
            </a:r>
            <a:r>
              <a:rPr kumimoji="1" lang="ja-JP" altLang="en-US" sz="1600" dirty="0" smtClean="0">
                <a:solidFill>
                  <a:srgbClr val="FFFFFF"/>
                </a:solidFill>
                <a:cs typeface="ＭＳ Ｐゴシック"/>
              </a:rPr>
              <a:t>学会のサイトより</a:t>
            </a:r>
            <a:endParaRPr kumimoji="1" lang="ja-JP" altLang="en-US" sz="1600" dirty="0">
              <a:solidFill>
                <a:srgbClr val="FFFFFF"/>
              </a:solidFill>
              <a:cs typeface="ＭＳ Ｐゴシック"/>
            </a:endParaRPr>
          </a:p>
        </p:txBody>
      </p:sp>
      <p:sp>
        <p:nvSpPr>
          <p:cNvPr id="6" name="正方形/長方形 5"/>
          <p:cNvSpPr/>
          <p:nvPr/>
        </p:nvSpPr>
        <p:spPr>
          <a:xfrm>
            <a:off x="457200" y="3270186"/>
            <a:ext cx="3966519" cy="85697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cs typeface="ＭＳ Ｐゴシック"/>
              </a:rPr>
              <a:t>人間の知能そのものをもつ機械を</a:t>
            </a:r>
            <a:r>
              <a:rPr lang="ja-JP" altLang="en-US" dirty="0" smtClean="0">
                <a:solidFill>
                  <a:srgbClr val="FFFFFF"/>
                </a:solidFill>
                <a:latin typeface="ＭＳ Ｐゴシック"/>
                <a:cs typeface="ＭＳ Ｐゴシック"/>
              </a:rPr>
              <a:t>作る研究 </a:t>
            </a:r>
            <a:r>
              <a:rPr lang="en-US" altLang="ja-JP" dirty="0" smtClean="0">
                <a:solidFill>
                  <a:srgbClr val="FFFFFF"/>
                </a:solidFill>
                <a:latin typeface="ＭＳ Ｐゴシック"/>
                <a:cs typeface="ＭＳ Ｐゴシック"/>
              </a:rPr>
              <a:t>(</a:t>
            </a:r>
            <a:r>
              <a:rPr lang="ja-JP" altLang="en-US" dirty="0" smtClean="0">
                <a:solidFill>
                  <a:srgbClr val="FFFFFF"/>
                </a:solidFill>
                <a:latin typeface="ＭＳ Ｐゴシック"/>
                <a:cs typeface="ＭＳ Ｐゴシック"/>
              </a:rPr>
              <a:t>脳の活動を再現</a:t>
            </a:r>
            <a:r>
              <a:rPr lang="en-US" altLang="ja-JP" dirty="0" smtClean="0">
                <a:solidFill>
                  <a:srgbClr val="FFFFFF"/>
                </a:solidFill>
                <a:latin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sp>
        <p:nvSpPr>
          <p:cNvPr id="7" name="正方形/長方形 6"/>
          <p:cNvSpPr/>
          <p:nvPr/>
        </p:nvSpPr>
        <p:spPr>
          <a:xfrm>
            <a:off x="4572000" y="3270186"/>
            <a:ext cx="4176584" cy="85697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cs typeface="ＭＳ Ｐゴシック"/>
              </a:rPr>
              <a:t>人間が知能を使ってすることを機械にさせようと</a:t>
            </a:r>
            <a:r>
              <a:rPr lang="ja-JP" altLang="en-US" dirty="0" smtClean="0">
                <a:solidFill>
                  <a:srgbClr val="FFFFFF"/>
                </a:solidFill>
                <a:latin typeface="ＭＳ Ｐゴシック"/>
                <a:cs typeface="ＭＳ Ｐゴシック"/>
              </a:rPr>
              <a:t>する研究 </a:t>
            </a:r>
            <a:r>
              <a:rPr lang="en-US" altLang="ja-JP" dirty="0" smtClean="0">
                <a:solidFill>
                  <a:srgbClr val="FFFFFF"/>
                </a:solidFill>
                <a:latin typeface="ＭＳ Ｐゴシック"/>
                <a:cs typeface="ＭＳ Ｐゴシック"/>
              </a:rPr>
              <a:t>(</a:t>
            </a:r>
            <a:r>
              <a:rPr lang="ja-JP" altLang="en-US" dirty="0" smtClean="0">
                <a:solidFill>
                  <a:srgbClr val="FFFFFF"/>
                </a:solidFill>
                <a:latin typeface="ＭＳ Ｐゴシック"/>
                <a:cs typeface="ＭＳ Ｐゴシック"/>
              </a:rPr>
              <a:t>知的活動を再現</a:t>
            </a:r>
            <a:r>
              <a:rPr lang="en-US" altLang="ja-JP" dirty="0" smtClean="0">
                <a:solidFill>
                  <a:srgbClr val="FFFFFF"/>
                </a:solidFill>
                <a:latin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grpSp>
        <p:nvGrpSpPr>
          <p:cNvPr id="13" name="グループ化 12"/>
          <p:cNvGrpSpPr/>
          <p:nvPr/>
        </p:nvGrpSpPr>
        <p:grpSpPr>
          <a:xfrm>
            <a:off x="457200" y="4283439"/>
            <a:ext cx="8316096" cy="1857870"/>
            <a:chOff x="457200" y="4283439"/>
            <a:chExt cx="8316096" cy="1857870"/>
          </a:xfrm>
        </p:grpSpPr>
        <p:sp>
          <p:nvSpPr>
            <p:cNvPr id="8" name="正方形/長方形 7"/>
            <p:cNvSpPr/>
            <p:nvPr/>
          </p:nvSpPr>
          <p:spPr>
            <a:xfrm>
              <a:off x="3163329" y="4283440"/>
              <a:ext cx="5609967" cy="8569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solidFill>
                    <a:srgbClr val="FFFFFF"/>
                  </a:solidFill>
                  <a:cs typeface="ＭＳ Ｐゴシック"/>
                </a:rPr>
                <a:t>知識をもとに，新しい結論を得ること</a:t>
              </a:r>
              <a:endParaRPr kumimoji="1" lang="ja-JP" altLang="en-US" sz="2000" dirty="0">
                <a:solidFill>
                  <a:srgbClr val="FFFFFF"/>
                </a:solidFill>
                <a:cs typeface="ＭＳ Ｐゴシック"/>
              </a:endParaRPr>
            </a:p>
          </p:txBody>
        </p:sp>
        <p:sp>
          <p:nvSpPr>
            <p:cNvPr id="9" name="正方形/長方形 8"/>
            <p:cNvSpPr/>
            <p:nvPr/>
          </p:nvSpPr>
          <p:spPr>
            <a:xfrm>
              <a:off x="1315994" y="4283440"/>
              <a:ext cx="1717589" cy="85697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cs typeface="ＭＳ Ｐゴシック"/>
                </a:rPr>
                <a:t>推論</a:t>
              </a:r>
              <a:endParaRPr kumimoji="1" lang="ja-JP" altLang="en-US" sz="3200" dirty="0">
                <a:solidFill>
                  <a:srgbClr val="FFFFFF"/>
                </a:solidFill>
                <a:cs typeface="ＭＳ Ｐゴシック"/>
              </a:endParaRPr>
            </a:p>
          </p:txBody>
        </p:sp>
        <p:sp>
          <p:nvSpPr>
            <p:cNvPr id="10" name="正方形/長方形 9"/>
            <p:cNvSpPr/>
            <p:nvPr/>
          </p:nvSpPr>
          <p:spPr>
            <a:xfrm>
              <a:off x="1315994" y="5284338"/>
              <a:ext cx="1717589" cy="856971"/>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dirty="0" smtClean="0">
                  <a:solidFill>
                    <a:srgbClr val="FFFFFF"/>
                  </a:solidFill>
                  <a:cs typeface="ＭＳ Ｐゴシック"/>
                </a:rPr>
                <a:t>学習</a:t>
              </a:r>
              <a:endParaRPr kumimoji="1" lang="ja-JP" altLang="en-US" sz="3200" dirty="0">
                <a:solidFill>
                  <a:srgbClr val="FFFFFF"/>
                </a:solidFill>
                <a:cs typeface="ＭＳ Ｐゴシック"/>
              </a:endParaRPr>
            </a:p>
          </p:txBody>
        </p:sp>
        <p:sp>
          <p:nvSpPr>
            <p:cNvPr id="11" name="正方形/長方形 10"/>
            <p:cNvSpPr/>
            <p:nvPr/>
          </p:nvSpPr>
          <p:spPr>
            <a:xfrm>
              <a:off x="3163329" y="5284337"/>
              <a:ext cx="5609967" cy="8569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2000" dirty="0">
                  <a:solidFill>
                    <a:srgbClr val="FFFFFF"/>
                  </a:solidFill>
                  <a:cs typeface="ＭＳ Ｐゴシック"/>
                </a:rPr>
                <a:t>情報から将来使えそうな知識を見つけること</a:t>
              </a:r>
              <a:endParaRPr kumimoji="1" lang="ja-JP" altLang="en-US" sz="2000" dirty="0">
                <a:solidFill>
                  <a:srgbClr val="FFFFFF"/>
                </a:solidFill>
                <a:cs typeface="ＭＳ Ｐゴシック"/>
              </a:endParaRPr>
            </a:p>
          </p:txBody>
        </p:sp>
        <p:sp>
          <p:nvSpPr>
            <p:cNvPr id="12" name="正方形/長方形 11"/>
            <p:cNvSpPr/>
            <p:nvPr/>
          </p:nvSpPr>
          <p:spPr>
            <a:xfrm>
              <a:off x="457200" y="4283439"/>
              <a:ext cx="741405" cy="185786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sz="1600" dirty="0" smtClean="0">
                  <a:solidFill>
                    <a:srgbClr val="FFFFFF"/>
                  </a:solidFill>
                  <a:cs typeface="ＭＳ Ｐゴシック"/>
                </a:rPr>
                <a:t>研究アプローチ</a:t>
              </a:r>
              <a:endParaRPr kumimoji="1" lang="ja-JP" altLang="en-US" sz="1600" dirty="0">
                <a:solidFill>
                  <a:srgbClr val="FFFFFF"/>
                </a:solidFill>
                <a:cs typeface="ＭＳ Ｐゴシック"/>
              </a:endParaRPr>
            </a:p>
          </p:txBody>
        </p:sp>
      </p:grpSp>
    </p:spTree>
    <p:extLst>
      <p:ext uri="{BB962C8B-B14F-4D97-AF65-F5344CB8AC3E}">
        <p14:creationId xmlns:p14="http://schemas.microsoft.com/office/powerpoint/2010/main" val="2695721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42551" y="3429000"/>
            <a:ext cx="4028303" cy="2341605"/>
          </a:xfrm>
          <a:prstGeom prst="round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b" anchorCtr="0"/>
          <a:lstStyle/>
          <a:p>
            <a:r>
              <a:rPr lang="ja-JP" altLang="en-US" sz="3200" dirty="0">
                <a:solidFill>
                  <a:srgbClr val="FFFFFF"/>
                </a:solidFill>
                <a:latin typeface="ＭＳ Ｐゴシック"/>
                <a:ea typeface="ＭＳ Ｐゴシック"/>
                <a:cs typeface="ＭＳ Ｐゴシック"/>
              </a:rPr>
              <a:t>強い</a:t>
            </a:r>
            <a:r>
              <a:rPr kumimoji="1" lang="en-US" altLang="ja-JP" sz="3200" dirty="0" smtClean="0">
                <a:solidFill>
                  <a:srgbClr val="FFFFFF"/>
                </a:solidFill>
                <a:latin typeface="ＭＳ Ｐゴシック"/>
                <a:ea typeface="ＭＳ Ｐゴシック"/>
                <a:cs typeface="ＭＳ Ｐゴシック"/>
              </a:rPr>
              <a:t>AI</a:t>
            </a:r>
          </a:p>
          <a:p>
            <a:endParaRPr lang="en-US" altLang="ja-JP" sz="1200" dirty="0">
              <a:solidFill>
                <a:srgbClr val="FFFFFF"/>
              </a:solidFill>
              <a:latin typeface="ＭＳ Ｐゴシック"/>
              <a:ea typeface="ＭＳ Ｐゴシック"/>
              <a:cs typeface="ＭＳ Ｐゴシック"/>
            </a:endParaRPr>
          </a:p>
          <a:p>
            <a:r>
              <a:rPr lang="ja-JP" altLang="en-US" sz="1200" dirty="0">
                <a:solidFill>
                  <a:srgbClr val="FFFFFF"/>
                </a:solidFill>
                <a:latin typeface="ＭＳ Ｐゴシック"/>
                <a:cs typeface="ＭＳ Ｐゴシック"/>
              </a:rPr>
              <a:t>本当に知能のある機械</a:t>
            </a: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p:cNvSpPr/>
          <p:nvPr/>
        </p:nvSpPr>
        <p:spPr>
          <a:xfrm>
            <a:off x="4670854" y="1087395"/>
            <a:ext cx="4028303" cy="2341605"/>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pPr algn="r"/>
            <a:r>
              <a:rPr lang="ja-JP" altLang="en-US" sz="3200" dirty="0">
                <a:solidFill>
                  <a:srgbClr val="FFFFFF"/>
                </a:solidFill>
                <a:latin typeface="ＭＳ Ｐゴシック"/>
                <a:ea typeface="ＭＳ Ｐゴシック"/>
                <a:cs typeface="ＭＳ Ｐゴシック"/>
              </a:rPr>
              <a:t>弱い</a:t>
            </a:r>
            <a:r>
              <a:rPr kumimoji="1" lang="en-US" altLang="ja-JP" sz="3200" dirty="0" smtClean="0">
                <a:solidFill>
                  <a:srgbClr val="FFFFFF"/>
                </a:solidFill>
                <a:latin typeface="ＭＳ Ｐゴシック"/>
                <a:ea typeface="ＭＳ Ｐゴシック"/>
                <a:cs typeface="ＭＳ Ｐゴシック"/>
              </a:rPr>
              <a:t>AI</a:t>
            </a:r>
          </a:p>
          <a:p>
            <a:pPr algn="r"/>
            <a:endParaRPr lang="en-US" altLang="ja-JP" sz="1200" dirty="0">
              <a:solidFill>
                <a:srgbClr val="FFFFFF"/>
              </a:solidFill>
              <a:latin typeface="ＭＳ Ｐゴシック"/>
              <a:ea typeface="ＭＳ Ｐゴシック"/>
              <a:cs typeface="ＭＳ Ｐゴシック"/>
            </a:endParaRPr>
          </a:p>
          <a:p>
            <a:pPr algn="r"/>
            <a:r>
              <a:rPr lang="ja-JP" altLang="en-US" sz="1200" dirty="0">
                <a:solidFill>
                  <a:srgbClr val="FFFFFF"/>
                </a:solidFill>
                <a:latin typeface="ＭＳ Ｐゴシック"/>
                <a:cs typeface="ＭＳ Ｐゴシック"/>
              </a:rPr>
              <a:t>知能があるようにも見える</a:t>
            </a:r>
            <a:r>
              <a:rPr lang="ja-JP" altLang="en-US" sz="1200" dirty="0" smtClean="0">
                <a:solidFill>
                  <a:srgbClr val="FFFFFF"/>
                </a:solidFill>
                <a:latin typeface="ＭＳ Ｐゴシック"/>
                <a:cs typeface="ＭＳ Ｐゴシック"/>
              </a:rPr>
              <a:t>機械</a:t>
            </a:r>
            <a:endParaRPr lang="en-US" altLang="ja-JP" sz="1200" dirty="0">
              <a:solidFill>
                <a:srgbClr val="FFFFFF"/>
              </a:solidFill>
              <a:latin typeface="ＭＳ Ｐゴシック"/>
              <a:cs typeface="ＭＳ Ｐゴシック"/>
            </a:endParaRPr>
          </a:p>
          <a:p>
            <a:pPr algn="r"/>
            <a:r>
              <a:rPr lang="ja-JP" altLang="en-US" sz="1200" dirty="0" smtClean="0">
                <a:solidFill>
                  <a:srgbClr val="FFFFFF"/>
                </a:solidFill>
                <a:latin typeface="ＭＳ Ｐゴシック"/>
                <a:cs typeface="ＭＳ Ｐゴシック"/>
              </a:rPr>
              <a:t>人間</a:t>
            </a:r>
            <a:r>
              <a:rPr lang="ja-JP" altLang="en-US" sz="1200" dirty="0">
                <a:solidFill>
                  <a:srgbClr val="FFFFFF"/>
                </a:solidFill>
                <a:latin typeface="ＭＳ Ｐゴシック"/>
                <a:cs typeface="ＭＳ Ｐゴシック"/>
              </a:rPr>
              <a:t>の知的な活動の一部と同じようなことをする</a:t>
            </a: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人工知能の研究分野</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5" y="2433638"/>
            <a:ext cx="39052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572000" y="6379841"/>
            <a:ext cx="4572000" cy="276999"/>
          </a:xfrm>
          <a:prstGeom prst="rect">
            <a:avLst/>
          </a:prstGeom>
        </p:spPr>
        <p:txBody>
          <a:bodyPr>
            <a:spAutoFit/>
          </a:bodyPr>
          <a:lstStyle/>
          <a:p>
            <a:pPr algn="r"/>
            <a:r>
              <a:rPr lang="en-US" altLang="ja-JP" sz="1200" dirty="0"/>
              <a:t>https://www.ai-gakkai.or.jp/whatsai/AIresearch.html</a:t>
            </a:r>
            <a:endParaRPr lang="ja-JP" altLang="en-US" sz="1200" dirty="0"/>
          </a:p>
        </p:txBody>
      </p:sp>
      <p:sp>
        <p:nvSpPr>
          <p:cNvPr id="6" name="右矢印 5"/>
          <p:cNvSpPr/>
          <p:nvPr/>
        </p:nvSpPr>
        <p:spPr>
          <a:xfrm>
            <a:off x="642550" y="1087395"/>
            <a:ext cx="3929449" cy="1346243"/>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cs typeface="ＭＳ Ｐゴシック"/>
              </a:rPr>
              <a:t>知的活動を再現</a:t>
            </a:r>
            <a:endParaRPr kumimoji="1" lang="ja-JP" altLang="en-US" sz="2400" dirty="0">
              <a:solidFill>
                <a:srgbClr val="FFFFFF"/>
              </a:solidFill>
              <a:cs typeface="ＭＳ Ｐゴシック"/>
            </a:endParaRPr>
          </a:p>
        </p:txBody>
      </p:sp>
      <p:sp>
        <p:nvSpPr>
          <p:cNvPr id="8" name="左矢印 7"/>
          <p:cNvSpPr/>
          <p:nvPr/>
        </p:nvSpPr>
        <p:spPr>
          <a:xfrm>
            <a:off x="4843849" y="4424363"/>
            <a:ext cx="3855308" cy="1346242"/>
          </a:xfrm>
          <a:prstGeom prst="lef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cs typeface="ＭＳ Ｐゴシック"/>
              </a:rPr>
              <a:t>脳の活動を再現</a:t>
            </a:r>
            <a:endParaRPr kumimoji="1" lang="ja-JP" altLang="en-US" sz="2400" dirty="0">
              <a:solidFill>
                <a:srgbClr val="FFFFFF"/>
              </a:solidFill>
              <a:cs typeface="ＭＳ Ｐゴシック"/>
            </a:endParaRPr>
          </a:p>
        </p:txBody>
      </p:sp>
    </p:spTree>
    <p:extLst>
      <p:ext uri="{BB962C8B-B14F-4D97-AF65-F5344CB8AC3E}">
        <p14:creationId xmlns:p14="http://schemas.microsoft.com/office/powerpoint/2010/main" val="610595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スマートマシンの頭脳「人工知能</a:t>
            </a:r>
            <a:r>
              <a:rPr lang="ja-JP" altLang="ja-JP"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正方形/長方形 3"/>
          <p:cNvSpPr/>
          <p:nvPr/>
        </p:nvSpPr>
        <p:spPr>
          <a:xfrm>
            <a:off x="457200" y="857250"/>
            <a:ext cx="8242300" cy="5556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1107838" y="927100"/>
            <a:ext cx="692516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人工知能</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AI : Artificial Intelligence</a:t>
            </a:r>
            <a:r>
              <a:rPr kumimoji="1" lang="ja-JP" altLang="en-US" sz="2800" dirty="0" smtClean="0">
                <a:solidFill>
                  <a:srgbClr val="3366FF"/>
                </a:solidFill>
              </a:rPr>
              <a:t>）</a:t>
            </a:r>
            <a:endParaRPr kumimoji="1" lang="ja-JP" altLang="en-US" sz="2800" dirty="0">
              <a:solidFill>
                <a:srgbClr val="3366FF"/>
              </a:solidFill>
            </a:endParaRPr>
          </a:p>
        </p:txBody>
      </p:sp>
      <p:sp>
        <p:nvSpPr>
          <p:cNvPr id="6" name="正方形/長方形 5"/>
          <p:cNvSpPr/>
          <p:nvPr/>
        </p:nvSpPr>
        <p:spPr>
          <a:xfrm>
            <a:off x="622300" y="1666220"/>
            <a:ext cx="7893050" cy="2067580"/>
          </a:xfrm>
          <a:prstGeom prst="rect">
            <a:avLst/>
          </a:prstGeom>
          <a:solidFill>
            <a:srgbClr val="77933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3079750" y="2024221"/>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ルールベース</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3079750" y="2937768"/>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統計的アプローチ</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5760671" y="2024221"/>
            <a:ext cx="2343149" cy="46990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エキスパート・システム</a:t>
            </a:r>
            <a:endParaRPr kumimoji="1" lang="ja-JP" altLang="en-US" sz="16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732223" y="2095500"/>
            <a:ext cx="1826141" cy="1077218"/>
          </a:xfrm>
          <a:prstGeom prst="rect">
            <a:avLst/>
          </a:prstGeom>
          <a:noFill/>
        </p:spPr>
        <p:txBody>
          <a:bodyPr wrap="none" rtlCol="0">
            <a:spAutoFit/>
          </a:bodyPr>
          <a:lstStyle/>
          <a:p>
            <a:r>
              <a:rPr kumimoji="1" lang="ja-JP" altLang="en-US" sz="3200" dirty="0" smtClean="0">
                <a:solidFill>
                  <a:srgbClr val="FFFFFF"/>
                </a:solidFill>
              </a:rPr>
              <a:t>知的活動</a:t>
            </a:r>
            <a:endParaRPr kumimoji="1" lang="en-US" altLang="ja-JP" sz="3200" dirty="0" smtClean="0">
              <a:solidFill>
                <a:srgbClr val="FFFFFF"/>
              </a:solidFill>
            </a:endParaRPr>
          </a:p>
          <a:p>
            <a:r>
              <a:rPr lang="ja-JP" altLang="en-US" sz="3200" dirty="0" smtClean="0">
                <a:solidFill>
                  <a:srgbClr val="FFFFFF"/>
                </a:solidFill>
              </a:rPr>
              <a:t>を再現</a:t>
            </a:r>
            <a:endParaRPr kumimoji="1" lang="ja-JP" altLang="en-US" sz="3200" dirty="0">
              <a:solidFill>
                <a:srgbClr val="FFFFFF"/>
              </a:solidFill>
            </a:endParaRPr>
          </a:p>
        </p:txBody>
      </p:sp>
      <p:sp>
        <p:nvSpPr>
          <p:cNvPr id="11" name="正方形/長方形 10"/>
          <p:cNvSpPr/>
          <p:nvPr/>
        </p:nvSpPr>
        <p:spPr>
          <a:xfrm>
            <a:off x="622300" y="3869670"/>
            <a:ext cx="7893050" cy="206758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テキスト ボックス 11"/>
          <p:cNvSpPr txBox="1"/>
          <p:nvPr/>
        </p:nvSpPr>
        <p:spPr>
          <a:xfrm>
            <a:off x="732223" y="4362450"/>
            <a:ext cx="1826141" cy="1077218"/>
          </a:xfrm>
          <a:prstGeom prst="rect">
            <a:avLst/>
          </a:prstGeom>
          <a:noFill/>
        </p:spPr>
        <p:txBody>
          <a:bodyPr wrap="none" rtlCol="0">
            <a:spAutoFit/>
          </a:bodyPr>
          <a:lstStyle/>
          <a:p>
            <a:r>
              <a:rPr kumimoji="1" lang="ja-JP" altLang="en-US" sz="3200" dirty="0" smtClean="0">
                <a:solidFill>
                  <a:srgbClr val="FFFFFF"/>
                </a:solidFill>
              </a:rPr>
              <a:t>脳の活動</a:t>
            </a:r>
            <a:endParaRPr kumimoji="1" lang="en-US" altLang="ja-JP" sz="3200" dirty="0" smtClean="0">
              <a:solidFill>
                <a:srgbClr val="FFFFFF"/>
              </a:solidFill>
            </a:endParaRPr>
          </a:p>
          <a:p>
            <a:r>
              <a:rPr lang="ja-JP" altLang="en-US" sz="3200" dirty="0" smtClean="0">
                <a:solidFill>
                  <a:srgbClr val="FFFFFF"/>
                </a:solidFill>
              </a:rPr>
              <a:t>を再現</a:t>
            </a:r>
            <a:endParaRPr kumimoji="1" lang="ja-JP" altLang="en-US" sz="3200" dirty="0">
              <a:solidFill>
                <a:srgbClr val="FFFFFF"/>
              </a:solidFill>
            </a:endParaRPr>
          </a:p>
        </p:txBody>
      </p:sp>
      <p:sp>
        <p:nvSpPr>
          <p:cNvPr id="13" name="正方形/長方形 12"/>
          <p:cNvSpPr/>
          <p:nvPr/>
        </p:nvSpPr>
        <p:spPr>
          <a:xfrm>
            <a:off x="5760671" y="2937768"/>
            <a:ext cx="2343149" cy="287248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3079750" y="4234020"/>
            <a:ext cx="2343149" cy="1383447"/>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ニューラル</a:t>
            </a:r>
            <a:endParaRPr kumimoji="1" lang="en-US" altLang="ja-JP" sz="2000" dirty="0" smtClean="0">
              <a:solidFill>
                <a:srgbClr val="FFFFFF"/>
              </a:solidFill>
              <a:latin typeface="ＭＳ Ｐゴシック"/>
              <a:ea typeface="ＭＳ Ｐゴシック"/>
              <a:cs typeface="ＭＳ Ｐゴシック"/>
            </a:endParaRPr>
          </a:p>
          <a:p>
            <a:pPr algn="ctr"/>
            <a:r>
              <a:rPr lang="ja-JP" altLang="en-US" sz="2000" dirty="0" smtClean="0">
                <a:solidFill>
                  <a:srgbClr val="FFFFFF"/>
                </a:solidFill>
                <a:latin typeface="ＭＳ Ｐゴシック"/>
                <a:ea typeface="ＭＳ Ｐゴシック"/>
                <a:cs typeface="ＭＳ Ｐゴシック"/>
              </a:rPr>
              <a:t>ネットワーク</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5824043" y="4234021"/>
            <a:ext cx="2216406" cy="35788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相互接続型</a:t>
            </a:r>
            <a:endParaRPr kumimoji="1" lang="ja-JP" altLang="en-US" sz="2000" dirty="0">
              <a:solidFill>
                <a:srgbClr val="FFFFFF"/>
              </a:solidFill>
              <a:latin typeface="ＭＳ Ｐゴシック"/>
              <a:ea typeface="ＭＳ Ｐゴシック"/>
              <a:cs typeface="ＭＳ Ｐゴシック"/>
            </a:endParaRPr>
          </a:p>
        </p:txBody>
      </p:sp>
      <p:sp>
        <p:nvSpPr>
          <p:cNvPr id="16" name="正方形/長方形 15"/>
          <p:cNvSpPr/>
          <p:nvPr/>
        </p:nvSpPr>
        <p:spPr>
          <a:xfrm>
            <a:off x="5816600" y="4751586"/>
            <a:ext cx="2216406" cy="35788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階層型</a:t>
            </a:r>
            <a:endParaRPr kumimoji="1" lang="ja-JP" altLang="en-US" sz="2000" dirty="0">
              <a:solidFill>
                <a:srgbClr val="FFFFFF"/>
              </a:solidFill>
              <a:latin typeface="ＭＳ Ｐゴシック"/>
              <a:ea typeface="ＭＳ Ｐゴシック"/>
              <a:cs typeface="ＭＳ Ｐゴシック"/>
            </a:endParaRPr>
          </a:p>
        </p:txBody>
      </p:sp>
      <p:sp>
        <p:nvSpPr>
          <p:cNvPr id="17" name="正方形/長方形 16"/>
          <p:cNvSpPr/>
          <p:nvPr/>
        </p:nvSpPr>
        <p:spPr>
          <a:xfrm>
            <a:off x="5816600" y="5259586"/>
            <a:ext cx="2216406" cy="35788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ディープラーニング</a:t>
            </a:r>
            <a:endParaRPr kumimoji="1" lang="ja-JP" altLang="en-US"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6224360" y="3096518"/>
            <a:ext cx="1415772" cy="461665"/>
          </a:xfrm>
          <a:prstGeom prst="rect">
            <a:avLst/>
          </a:prstGeom>
          <a:noFill/>
        </p:spPr>
        <p:txBody>
          <a:bodyPr wrap="none" rtlCol="0">
            <a:spAutoFit/>
          </a:bodyPr>
          <a:lstStyle/>
          <a:p>
            <a:pPr algn="ctr"/>
            <a:r>
              <a:rPr kumimoji="1" lang="ja-JP" altLang="en-US" sz="2400" dirty="0" smtClean="0">
                <a:solidFill>
                  <a:srgbClr val="800000"/>
                </a:solidFill>
              </a:rPr>
              <a:t>機械学習</a:t>
            </a:r>
            <a:endParaRPr kumimoji="1" lang="ja-JP" altLang="en-US" sz="2400" dirty="0">
              <a:solidFill>
                <a:srgbClr val="800000"/>
              </a:solidFill>
            </a:endParaRPr>
          </a:p>
        </p:txBody>
      </p:sp>
    </p:spTree>
    <p:extLst>
      <p:ext uri="{BB962C8B-B14F-4D97-AF65-F5344CB8AC3E}">
        <p14:creationId xmlns:p14="http://schemas.microsoft.com/office/powerpoint/2010/main" val="39118165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7200" y="857250"/>
            <a:ext cx="5149850" cy="555625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842000" y="857250"/>
            <a:ext cx="2838450" cy="555625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ja-JP" dirty="0"/>
              <a:t>ルールベースと統計アプローチによる「機械学習</a:t>
            </a:r>
            <a:r>
              <a:rPr lang="ja-JP" altLang="ja-JP"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正方形/長方形 3"/>
          <p:cNvSpPr/>
          <p:nvPr/>
        </p:nvSpPr>
        <p:spPr>
          <a:xfrm>
            <a:off x="838200" y="1885293"/>
            <a:ext cx="1670050" cy="14668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solidFill>
                  <a:srgbClr val="FFFFFF"/>
                </a:solidFill>
                <a:latin typeface="ＭＳ Ｐゴシック"/>
                <a:ea typeface="ＭＳ Ｐゴシック"/>
                <a:cs typeface="ＭＳ Ｐゴシック"/>
              </a:rPr>
              <a:t>経験の</a:t>
            </a:r>
            <a:r>
              <a:rPr lang="ja-JP" altLang="en-US" sz="1600" dirty="0" smtClean="0">
                <a:solidFill>
                  <a:srgbClr val="FFFFFF"/>
                </a:solidFill>
                <a:latin typeface="ＭＳ Ｐゴシック"/>
                <a:ea typeface="ＭＳ Ｐゴシック"/>
                <a:cs typeface="ＭＳ Ｐゴシック"/>
              </a:rPr>
              <a:t>蓄積</a:t>
            </a:r>
            <a:endParaRPr kumimoji="1" lang="ja-JP" altLang="en-US" sz="1600" dirty="0">
              <a:solidFill>
                <a:srgbClr val="FFFFFF"/>
              </a:solidFill>
              <a:latin typeface="ＭＳ Ｐゴシック"/>
              <a:ea typeface="ＭＳ Ｐゴシック"/>
              <a:cs typeface="ＭＳ Ｐゴシック"/>
            </a:endParaRPr>
          </a:p>
        </p:txBody>
      </p:sp>
      <p:sp>
        <p:nvSpPr>
          <p:cNvPr id="8" name="正方形/長方形 7"/>
          <p:cNvSpPr/>
          <p:nvPr/>
        </p:nvSpPr>
        <p:spPr>
          <a:xfrm>
            <a:off x="3416300" y="1885293"/>
            <a:ext cx="1670050" cy="14668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solidFill>
                  <a:srgbClr val="FFFFFF"/>
                </a:solidFill>
                <a:latin typeface="ＭＳ Ｐゴシック"/>
                <a:ea typeface="ＭＳ Ｐゴシック"/>
                <a:cs typeface="ＭＳ Ｐゴシック"/>
              </a:rPr>
              <a:t>ルール設定</a:t>
            </a:r>
            <a:endParaRPr kumimoji="1" lang="ja-JP" altLang="en-US" sz="16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144710" y="1697968"/>
            <a:ext cx="600075" cy="1212193"/>
            <a:chOff x="4448176" y="2032000"/>
            <a:chExt cx="600075" cy="1212193"/>
          </a:xfrm>
        </p:grpSpPr>
        <p:sp>
          <p:nvSpPr>
            <p:cNvPr id="14" name="円/楕円 13"/>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4722810" y="1697968"/>
            <a:ext cx="600075" cy="1212193"/>
            <a:chOff x="4448176" y="2032000"/>
            <a:chExt cx="600075" cy="1212193"/>
          </a:xfrm>
        </p:grpSpPr>
        <p:sp>
          <p:nvSpPr>
            <p:cNvPr id="17" name="円/楕円 16"/>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右矢印 20"/>
          <p:cNvSpPr/>
          <p:nvPr/>
        </p:nvSpPr>
        <p:spPr>
          <a:xfrm>
            <a:off x="2889250" y="2209800"/>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右矢印 21"/>
          <p:cNvSpPr/>
          <p:nvPr/>
        </p:nvSpPr>
        <p:spPr>
          <a:xfrm>
            <a:off x="5530850" y="2209800"/>
            <a:ext cx="800100"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625045" y="935970"/>
            <a:ext cx="2769709" cy="523220"/>
          </a:xfrm>
          <a:prstGeom prst="rect">
            <a:avLst/>
          </a:prstGeom>
          <a:noFill/>
        </p:spPr>
        <p:txBody>
          <a:bodyPr wrap="none" rtlCol="0">
            <a:spAutoFit/>
          </a:bodyPr>
          <a:lstStyle/>
          <a:p>
            <a:pPr algn="ctr"/>
            <a:r>
              <a:rPr lang="ja-JP" altLang="en-US" sz="2800" dirty="0" smtClean="0">
                <a:solidFill>
                  <a:srgbClr val="3366FF"/>
                </a:solidFill>
                <a:latin typeface="HGP創英角ｺﾞｼｯｸUB"/>
                <a:ea typeface="HGP創英角ｺﾞｼｯｸUB"/>
                <a:cs typeface="HGP創英角ｺﾞｼｯｸUB"/>
              </a:rPr>
              <a:t>ルール設定・生成</a:t>
            </a:r>
            <a:endParaRPr kumimoji="1" lang="ja-JP" altLang="en-US" sz="2800" dirty="0">
              <a:solidFill>
                <a:srgbClr val="3366FF"/>
              </a:solidFill>
            </a:endParaRPr>
          </a:p>
        </p:txBody>
      </p:sp>
      <p:sp>
        <p:nvSpPr>
          <p:cNvPr id="26" name="テキスト ボックス 25"/>
          <p:cNvSpPr txBox="1"/>
          <p:nvPr/>
        </p:nvSpPr>
        <p:spPr>
          <a:xfrm>
            <a:off x="6517072" y="935970"/>
            <a:ext cx="1598515" cy="523220"/>
          </a:xfrm>
          <a:prstGeom prst="rect">
            <a:avLst/>
          </a:prstGeom>
          <a:noFill/>
        </p:spPr>
        <p:txBody>
          <a:bodyPr wrap="none" rtlCol="0">
            <a:spAutoFit/>
          </a:bodyPr>
          <a:lstStyle/>
          <a:p>
            <a:pPr algn="ctr"/>
            <a:r>
              <a:rPr kumimoji="1" lang="ja-JP" altLang="en-US" sz="2800" dirty="0" smtClean="0">
                <a:solidFill>
                  <a:srgbClr val="008000"/>
                </a:solidFill>
                <a:latin typeface="HGP創英角ｺﾞｼｯｸUB"/>
                <a:ea typeface="HGP創英角ｺﾞｼｯｸUB"/>
                <a:cs typeface="HGP創英角ｺﾞｼｯｸUB"/>
              </a:rPr>
              <a:t>レコメンド</a:t>
            </a:r>
            <a:endParaRPr kumimoji="1" lang="ja-JP" altLang="en-US" sz="2800" dirty="0">
              <a:solidFill>
                <a:srgbClr val="008000"/>
              </a:solidFill>
              <a:latin typeface="HGP創英角ｺﾞｼｯｸUB"/>
              <a:ea typeface="HGP創英角ｺﾞｼｯｸUB"/>
              <a:cs typeface="HGP創英角ｺﾞｼｯｸUB"/>
            </a:endParaRPr>
          </a:p>
        </p:txBody>
      </p:sp>
      <p:grpSp>
        <p:nvGrpSpPr>
          <p:cNvPr id="19" name="グループ化 18"/>
          <p:cNvGrpSpPr/>
          <p:nvPr/>
        </p:nvGrpSpPr>
        <p:grpSpPr>
          <a:xfrm>
            <a:off x="628650" y="3835400"/>
            <a:ext cx="7918450" cy="2241550"/>
            <a:chOff x="628650" y="3835400"/>
            <a:chExt cx="7918450" cy="2241550"/>
          </a:xfrm>
        </p:grpSpPr>
        <p:sp>
          <p:nvSpPr>
            <p:cNvPr id="27" name="正方形/長方形 26"/>
            <p:cNvSpPr/>
            <p:nvPr/>
          </p:nvSpPr>
          <p:spPr>
            <a:xfrm>
              <a:off x="628650" y="3835400"/>
              <a:ext cx="7918450" cy="2241550"/>
            </a:xfrm>
            <a:prstGeom prst="rect">
              <a:avLst/>
            </a:prstGeom>
            <a:solidFill>
              <a:srgbClr val="FFFF66">
                <a:alpha val="64000"/>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416300" y="4432300"/>
              <a:ext cx="1670050" cy="146685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統計解析</a:t>
              </a:r>
              <a:endParaRPr kumimoji="1" lang="en-US" altLang="ja-JP" sz="2000" dirty="0" smtClean="0">
                <a:solidFill>
                  <a:srgbClr val="FFFFFF"/>
                </a:solidFill>
                <a:latin typeface="ＭＳ Ｐゴシック"/>
                <a:ea typeface="ＭＳ Ｐゴシック"/>
                <a:cs typeface="ＭＳ Ｐゴシック"/>
              </a:endParaRPr>
            </a:p>
            <a:p>
              <a:pPr algn="ctr"/>
              <a:endParaRPr lang="en-US" altLang="ja-JP" sz="2000" dirty="0">
                <a:solidFill>
                  <a:srgbClr val="FFFFFF"/>
                </a:solidFill>
                <a:latin typeface="ＭＳ Ｐゴシック"/>
                <a:ea typeface="ＭＳ Ｐゴシック"/>
                <a:cs typeface="ＭＳ Ｐゴシック"/>
              </a:endParaRPr>
            </a:p>
            <a:p>
              <a:pPr algn="ctr"/>
              <a:endParaRPr kumimoji="1" lang="en-US" altLang="ja-JP" sz="2000" dirty="0" smtClean="0">
                <a:solidFill>
                  <a:srgbClr val="FFFFFF"/>
                </a:solidFill>
                <a:latin typeface="ＭＳ Ｐゴシック"/>
                <a:ea typeface="ＭＳ Ｐゴシック"/>
                <a:cs typeface="ＭＳ Ｐゴシック"/>
              </a:endParaRPr>
            </a:p>
            <a:p>
              <a:pPr algn="ctr"/>
              <a:endParaRPr kumimoji="1" lang="ja-JP" altLang="en-US" sz="2000" dirty="0">
                <a:solidFill>
                  <a:srgbClr val="FFFFFF"/>
                </a:solidFill>
                <a:latin typeface="ＭＳ Ｐゴシック"/>
                <a:ea typeface="ＭＳ Ｐゴシック"/>
                <a:cs typeface="ＭＳ Ｐゴシック"/>
              </a:endParaRPr>
            </a:p>
          </p:txBody>
        </p:sp>
        <p:sp>
          <p:nvSpPr>
            <p:cNvPr id="10" name="フローチャート: 磁気ディスク 9"/>
            <p:cNvSpPr/>
            <p:nvPr/>
          </p:nvSpPr>
          <p:spPr>
            <a:xfrm>
              <a:off x="838200" y="5165724"/>
              <a:ext cx="1670050" cy="733425"/>
            </a:xfrm>
            <a:prstGeom prst="flowChartMagneticDisk">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a:t>
              </a:r>
              <a:endParaRPr kumimoji="1" lang="ja-JP" altLang="en-US" sz="20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3605210" y="5080686"/>
              <a:ext cx="1308100" cy="69850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ルールを</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自動生成</a:t>
              </a:r>
              <a:endParaRPr kumimoji="1" lang="ja-JP" altLang="en-US" sz="1200" dirty="0">
                <a:solidFill>
                  <a:srgbClr val="FFFFFF"/>
                </a:solidFill>
                <a:latin typeface="ＭＳ Ｐゴシック"/>
                <a:ea typeface="ＭＳ Ｐゴシック"/>
                <a:cs typeface="ＭＳ Ｐゴシック"/>
              </a:endParaRPr>
            </a:p>
          </p:txBody>
        </p:sp>
        <p:sp>
          <p:nvSpPr>
            <p:cNvPr id="23" name="右矢印 22"/>
            <p:cNvSpPr/>
            <p:nvPr/>
          </p:nvSpPr>
          <p:spPr>
            <a:xfrm>
              <a:off x="2889250" y="4743450"/>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5530850" y="4743450"/>
              <a:ext cx="800100"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887948" y="3884713"/>
              <a:ext cx="4288353" cy="400110"/>
            </a:xfrm>
            <a:prstGeom prst="rect">
              <a:avLst/>
            </a:prstGeom>
            <a:noFill/>
          </p:spPr>
          <p:txBody>
            <a:bodyPr wrap="none" rtlCol="0">
              <a:spAutoFit/>
            </a:bodyPr>
            <a:lstStyle/>
            <a:p>
              <a:pPr algn="ctr"/>
              <a:r>
                <a:rPr kumimoji="1" lang="ja-JP" altLang="en-US" sz="2000" dirty="0" smtClean="0">
                  <a:solidFill>
                    <a:srgbClr val="0000FF"/>
                  </a:solidFill>
                </a:rPr>
                <a:t>統計的アプローチを使った機械学習</a:t>
              </a:r>
              <a:endParaRPr kumimoji="1" lang="ja-JP" altLang="en-US" sz="2000" dirty="0">
                <a:solidFill>
                  <a:srgbClr val="0000FF"/>
                </a:solidFill>
              </a:endParaRPr>
            </a:p>
          </p:txBody>
        </p:sp>
        <p:sp>
          <p:nvSpPr>
            <p:cNvPr id="29" name="正方形/長方形 28"/>
            <p:cNvSpPr/>
            <p:nvPr/>
          </p:nvSpPr>
          <p:spPr>
            <a:xfrm>
              <a:off x="838200" y="4432300"/>
              <a:ext cx="1670050" cy="58594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学習</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アルゴリズム</a:t>
              </a:r>
              <a:endParaRPr kumimoji="1" lang="en-US" altLang="ja-JP" sz="1600" dirty="0" smtClean="0">
                <a:solidFill>
                  <a:srgbClr val="FFFFFF"/>
                </a:solidFill>
                <a:latin typeface="ＭＳ Ｐゴシック"/>
                <a:ea typeface="ＭＳ Ｐゴシック"/>
                <a:cs typeface="ＭＳ Ｐゴシック"/>
              </a:endParaRPr>
            </a:p>
          </p:txBody>
        </p:sp>
        <p:grpSp>
          <p:nvGrpSpPr>
            <p:cNvPr id="30" name="図形グループ 12"/>
            <p:cNvGrpSpPr/>
            <p:nvPr/>
          </p:nvGrpSpPr>
          <p:grpSpPr>
            <a:xfrm>
              <a:off x="2393724" y="4392774"/>
              <a:ext cx="309629" cy="625473"/>
              <a:chOff x="4448176" y="2032000"/>
              <a:chExt cx="600075" cy="1212193"/>
            </a:xfrm>
          </p:grpSpPr>
          <p:sp>
            <p:nvSpPr>
              <p:cNvPr id="31" name="円/楕円 30"/>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14"/>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11" name="正方形/長方形 10"/>
          <p:cNvSpPr/>
          <p:nvPr/>
        </p:nvSpPr>
        <p:spPr>
          <a:xfrm>
            <a:off x="6490274" y="1885293"/>
            <a:ext cx="1670050" cy="4013857"/>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solidFill>
                  <a:srgbClr val="FFFFFF"/>
                </a:solidFill>
                <a:latin typeface="ＭＳ Ｐゴシック"/>
                <a:ea typeface="ＭＳ Ｐゴシック"/>
                <a:cs typeface="ＭＳ Ｐゴシック"/>
              </a:rPr>
              <a:t>推論</a:t>
            </a:r>
            <a:endParaRPr kumimoji="1" lang="ja-JP" altLang="en-US" sz="4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249918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ニューラルネットワーク</a:t>
            </a:r>
            <a:endParaRPr lang="en-US" altLang="ja-JP" sz="2400" dirty="0" smtClean="0">
              <a:solidFill>
                <a:schemeClr val="bg1"/>
              </a:solidFill>
              <a:latin typeface="Arial Black" panose="020B0A04020102020204" pitchFamily="34" charset="0"/>
              <a:ea typeface="HGP創英角ｺﾞｼｯｸUB" pitchFamily="50" charset="-128"/>
              <a:cs typeface="Arial" pitchFamily="34" charset="0"/>
            </a:endParaRPr>
          </a:p>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ディープラーニング</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7075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人間の脳を模したニューラルネットワーク</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696" y="4156246"/>
            <a:ext cx="3159537" cy="230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3667" y="2143689"/>
            <a:ext cx="1580152" cy="105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913496" y="1299650"/>
            <a:ext cx="1800493" cy="646331"/>
          </a:xfrm>
          <a:prstGeom prst="rect">
            <a:avLst/>
          </a:prstGeom>
          <a:noFill/>
        </p:spPr>
        <p:txBody>
          <a:bodyPr wrap="none" rtlCol="0">
            <a:spAutoFit/>
          </a:bodyPr>
          <a:lstStyle/>
          <a:p>
            <a:pPr algn="ctr"/>
            <a:r>
              <a:rPr kumimoji="1" lang="ja-JP" altLang="en-US" dirty="0" smtClean="0"/>
              <a:t>人間</a:t>
            </a:r>
            <a:r>
              <a:rPr lang="ja-JP" altLang="en-US" dirty="0" smtClean="0"/>
              <a:t>の神経細胞</a:t>
            </a:r>
            <a:endParaRPr lang="en-US" altLang="ja-JP" dirty="0" smtClean="0"/>
          </a:p>
          <a:p>
            <a:pPr algn="ctr"/>
            <a:r>
              <a:rPr kumimoji="1" lang="ja-JP" altLang="en-US" dirty="0" smtClean="0"/>
              <a:t>（ニューロン）</a:t>
            </a:r>
            <a:endParaRPr kumimoji="1" lang="ja-JP" altLang="en-US" dirty="0"/>
          </a:p>
        </p:txBody>
      </p:sp>
      <p:grpSp>
        <p:nvGrpSpPr>
          <p:cNvPr id="21" name="グループ化 20"/>
          <p:cNvGrpSpPr/>
          <p:nvPr/>
        </p:nvGrpSpPr>
        <p:grpSpPr>
          <a:xfrm>
            <a:off x="3592488" y="1003759"/>
            <a:ext cx="4772838" cy="2646952"/>
            <a:chOff x="3592488" y="1003759"/>
            <a:chExt cx="4772838" cy="2646952"/>
          </a:xfrm>
        </p:grpSpPr>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1588" y="2080951"/>
              <a:ext cx="14287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4176" y="1831436"/>
              <a:ext cx="15811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p:cNvSpPr txBox="1"/>
            <p:nvPr/>
          </p:nvSpPr>
          <p:spPr>
            <a:xfrm>
              <a:off x="5514832" y="1003759"/>
              <a:ext cx="2379176" cy="369332"/>
            </a:xfrm>
            <a:prstGeom prst="rect">
              <a:avLst/>
            </a:prstGeom>
            <a:noFill/>
          </p:spPr>
          <p:txBody>
            <a:bodyPr wrap="none" rtlCol="0">
              <a:spAutoFit/>
            </a:bodyPr>
            <a:lstStyle/>
            <a:p>
              <a:pPr algn="ctr"/>
              <a:r>
                <a:rPr kumimoji="1" lang="ja-JP" altLang="en-US" dirty="0" smtClean="0"/>
                <a:t>ニューラルネットワーク</a:t>
              </a:r>
              <a:endParaRPr kumimoji="1" lang="ja-JP" altLang="en-US" dirty="0"/>
            </a:p>
          </p:txBody>
        </p:sp>
        <p:sp>
          <p:nvSpPr>
            <p:cNvPr id="11" name="下矢印 10"/>
            <p:cNvSpPr/>
            <p:nvPr/>
          </p:nvSpPr>
          <p:spPr>
            <a:xfrm rot="16200000">
              <a:off x="2875092" y="2017047"/>
              <a:ext cx="222688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944205" y="1462104"/>
              <a:ext cx="1338829" cy="369332"/>
            </a:xfrm>
            <a:prstGeom prst="rect">
              <a:avLst/>
            </a:prstGeom>
            <a:noFill/>
          </p:spPr>
          <p:txBody>
            <a:bodyPr wrap="none" rtlCol="0">
              <a:spAutoFit/>
            </a:bodyPr>
            <a:lstStyle/>
            <a:p>
              <a:pPr algn="ctr"/>
              <a:r>
                <a:rPr kumimoji="1" lang="ja-JP" altLang="en-US" dirty="0" smtClean="0"/>
                <a:t>相互接続型</a:t>
              </a:r>
              <a:endParaRPr kumimoji="1" lang="ja-JP" altLang="en-US" dirty="0"/>
            </a:p>
          </p:txBody>
        </p:sp>
        <p:sp>
          <p:nvSpPr>
            <p:cNvPr id="13" name="テキスト ボックス 12"/>
            <p:cNvSpPr txBox="1"/>
            <p:nvPr/>
          </p:nvSpPr>
          <p:spPr>
            <a:xfrm>
              <a:off x="7136166" y="1478466"/>
              <a:ext cx="877164" cy="369332"/>
            </a:xfrm>
            <a:prstGeom prst="rect">
              <a:avLst/>
            </a:prstGeom>
            <a:noFill/>
          </p:spPr>
          <p:txBody>
            <a:bodyPr wrap="none" rtlCol="0">
              <a:spAutoFit/>
            </a:bodyPr>
            <a:lstStyle/>
            <a:p>
              <a:pPr algn="ctr"/>
              <a:r>
                <a:rPr kumimoji="1" lang="ja-JP" altLang="en-US" dirty="0" smtClean="0"/>
                <a:t>階層型</a:t>
              </a:r>
              <a:endParaRPr kumimoji="1" lang="ja-JP" altLang="en-US" dirty="0"/>
            </a:p>
          </p:txBody>
        </p:sp>
      </p:grpSp>
      <p:grpSp>
        <p:nvGrpSpPr>
          <p:cNvPr id="19" name="グループ化 18"/>
          <p:cNvGrpSpPr/>
          <p:nvPr/>
        </p:nvGrpSpPr>
        <p:grpSpPr>
          <a:xfrm>
            <a:off x="2038865" y="4435214"/>
            <a:ext cx="4741839" cy="1594883"/>
            <a:chOff x="2038865" y="4435214"/>
            <a:chExt cx="4741839" cy="1594883"/>
          </a:xfrm>
        </p:grpSpPr>
        <p:sp>
          <p:nvSpPr>
            <p:cNvPr id="5" name="右矢印 4"/>
            <p:cNvSpPr/>
            <p:nvPr/>
          </p:nvSpPr>
          <p:spPr>
            <a:xfrm>
              <a:off x="2038865" y="4435214"/>
              <a:ext cx="1433384" cy="704850"/>
            </a:xfrm>
            <a:prstGeom prst="rightArrow">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刺激１</a:t>
              </a:r>
              <a:endParaRPr kumimoji="1" lang="ja-JP" altLang="en-US" sz="1200" dirty="0">
                <a:solidFill>
                  <a:srgbClr val="FFFFFF"/>
                </a:solidFill>
                <a:latin typeface="ＭＳ Ｐゴシック"/>
                <a:ea typeface="ＭＳ Ｐゴシック"/>
                <a:cs typeface="ＭＳ Ｐゴシック"/>
              </a:endParaRPr>
            </a:p>
          </p:txBody>
        </p:sp>
        <p:sp>
          <p:nvSpPr>
            <p:cNvPr id="17" name="フリーフォーム 16"/>
            <p:cNvSpPr/>
            <p:nvPr/>
          </p:nvSpPr>
          <p:spPr>
            <a:xfrm>
              <a:off x="5486400" y="4992130"/>
              <a:ext cx="1294304" cy="1037967"/>
            </a:xfrm>
            <a:custGeom>
              <a:avLst/>
              <a:gdLst>
                <a:gd name="connsiteX0" fmla="*/ 0 w 1294304"/>
                <a:gd name="connsiteY0" fmla="*/ 0 h 1037967"/>
                <a:gd name="connsiteX1" fmla="*/ 518984 w 1294304"/>
                <a:gd name="connsiteY1" fmla="*/ 247135 h 1037967"/>
                <a:gd name="connsiteX2" fmla="*/ 518984 w 1294304"/>
                <a:gd name="connsiteY2" fmla="*/ 259492 h 1037967"/>
                <a:gd name="connsiteX3" fmla="*/ 1025611 w 1294304"/>
                <a:gd name="connsiteY3" fmla="*/ 98854 h 1037967"/>
                <a:gd name="connsiteX4" fmla="*/ 1285103 w 1294304"/>
                <a:gd name="connsiteY4" fmla="*/ 469556 h 1037967"/>
                <a:gd name="connsiteX5" fmla="*/ 1210962 w 1294304"/>
                <a:gd name="connsiteY5" fmla="*/ 1037967 h 103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304" h="1037967">
                  <a:moveTo>
                    <a:pt x="0" y="0"/>
                  </a:moveTo>
                  <a:lnTo>
                    <a:pt x="518984" y="247135"/>
                  </a:lnTo>
                  <a:cubicBezTo>
                    <a:pt x="605481" y="290384"/>
                    <a:pt x="434546" y="284205"/>
                    <a:pt x="518984" y="259492"/>
                  </a:cubicBezTo>
                  <a:cubicBezTo>
                    <a:pt x="603422" y="234779"/>
                    <a:pt x="897925" y="63843"/>
                    <a:pt x="1025611" y="98854"/>
                  </a:cubicBezTo>
                  <a:cubicBezTo>
                    <a:pt x="1153297" y="133865"/>
                    <a:pt x="1254211" y="313037"/>
                    <a:pt x="1285103" y="469556"/>
                  </a:cubicBezTo>
                  <a:cubicBezTo>
                    <a:pt x="1315995" y="626075"/>
                    <a:pt x="1263478" y="832021"/>
                    <a:pt x="1210962" y="1037967"/>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20" name="グループ化 19"/>
          <p:cNvGrpSpPr/>
          <p:nvPr/>
        </p:nvGrpSpPr>
        <p:grpSpPr>
          <a:xfrm>
            <a:off x="2038865" y="4522573"/>
            <a:ext cx="4769903" cy="1490276"/>
            <a:chOff x="2038865" y="4522573"/>
            <a:chExt cx="4769903" cy="1490276"/>
          </a:xfrm>
        </p:grpSpPr>
        <p:sp>
          <p:nvSpPr>
            <p:cNvPr id="15" name="右矢印 14"/>
            <p:cNvSpPr/>
            <p:nvPr/>
          </p:nvSpPr>
          <p:spPr>
            <a:xfrm>
              <a:off x="2038865" y="5307999"/>
              <a:ext cx="1433384" cy="704850"/>
            </a:xfrm>
            <a:prstGeom prst="rightArrow">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刺激２</a:t>
              </a:r>
              <a:endParaRPr kumimoji="1" lang="ja-JP" altLang="en-US" sz="1200" dirty="0">
                <a:solidFill>
                  <a:srgbClr val="FFFFFF"/>
                </a:solidFill>
                <a:latin typeface="ＭＳ Ｐゴシック"/>
                <a:ea typeface="ＭＳ Ｐゴシック"/>
                <a:cs typeface="ＭＳ Ｐゴシック"/>
              </a:endParaRPr>
            </a:p>
          </p:txBody>
        </p:sp>
        <p:sp>
          <p:nvSpPr>
            <p:cNvPr id="18" name="フリーフォーム 17"/>
            <p:cNvSpPr/>
            <p:nvPr/>
          </p:nvSpPr>
          <p:spPr>
            <a:xfrm>
              <a:off x="5511114" y="4522573"/>
              <a:ext cx="1297654" cy="1187078"/>
            </a:xfrm>
            <a:custGeom>
              <a:avLst/>
              <a:gdLst>
                <a:gd name="connsiteX0" fmla="*/ 0 w 1297654"/>
                <a:gd name="connsiteY0" fmla="*/ 1136822 h 1187078"/>
                <a:gd name="connsiteX1" fmla="*/ 691978 w 1297654"/>
                <a:gd name="connsiteY1" fmla="*/ 1173892 h 1187078"/>
                <a:gd name="connsiteX2" fmla="*/ 1272745 w 1297654"/>
                <a:gd name="connsiteY2" fmla="*/ 939113 h 1187078"/>
                <a:gd name="connsiteX3" fmla="*/ 1136821 w 1297654"/>
                <a:gd name="connsiteY3" fmla="*/ 0 h 1187078"/>
              </a:gdLst>
              <a:ahLst/>
              <a:cxnLst>
                <a:cxn ang="0">
                  <a:pos x="connsiteX0" y="connsiteY0"/>
                </a:cxn>
                <a:cxn ang="0">
                  <a:pos x="connsiteX1" y="connsiteY1"/>
                </a:cxn>
                <a:cxn ang="0">
                  <a:pos x="connsiteX2" y="connsiteY2"/>
                </a:cxn>
                <a:cxn ang="0">
                  <a:pos x="connsiteX3" y="connsiteY3"/>
                </a:cxn>
              </a:cxnLst>
              <a:rect l="l" t="t" r="r" b="b"/>
              <a:pathLst>
                <a:path w="1297654" h="1187078">
                  <a:moveTo>
                    <a:pt x="0" y="1136822"/>
                  </a:moveTo>
                  <a:cubicBezTo>
                    <a:pt x="239927" y="1171832"/>
                    <a:pt x="479854" y="1206843"/>
                    <a:pt x="691978" y="1173892"/>
                  </a:cubicBezTo>
                  <a:cubicBezTo>
                    <a:pt x="904102" y="1140941"/>
                    <a:pt x="1198605" y="1134762"/>
                    <a:pt x="1272745" y="939113"/>
                  </a:cubicBezTo>
                  <a:cubicBezTo>
                    <a:pt x="1346885" y="743464"/>
                    <a:pt x="1241853" y="371732"/>
                    <a:pt x="1136821" y="0"/>
                  </a:cubicBezTo>
                </a:path>
              </a:pathLst>
            </a:custGeom>
            <a:noFill/>
            <a:ln w="57150">
              <a:solidFill>
                <a:srgbClr val="FF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418946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500" fill="hold"/>
                                        <p:tgtEl>
                                          <p:spTgt spid="1026"/>
                                        </p:tgtEl>
                                        <p:attrNameLst>
                                          <p:attrName>ppt_w</p:attrName>
                                        </p:attrNameLst>
                                      </p:cBhvr>
                                      <p:tavLst>
                                        <p:tav tm="0">
                                          <p:val>
                                            <p:fltVal val="0"/>
                                          </p:val>
                                        </p:tav>
                                        <p:tav tm="100000">
                                          <p:val>
                                            <p:strVal val="#ppt_w"/>
                                          </p:val>
                                        </p:tav>
                                      </p:tavLst>
                                    </p:anim>
                                    <p:anim calcmode="lin" valueType="num">
                                      <p:cBhvr>
                                        <p:cTn id="19" dur="500" fill="hold"/>
                                        <p:tgtEl>
                                          <p:spTgt spid="1026"/>
                                        </p:tgtEl>
                                        <p:attrNameLst>
                                          <p:attrName>ppt_h</p:attrName>
                                        </p:attrNameLst>
                                      </p:cBhvr>
                                      <p:tavLst>
                                        <p:tav tm="0">
                                          <p:val>
                                            <p:fltVal val="0"/>
                                          </p:val>
                                        </p:tav>
                                        <p:tav tm="100000">
                                          <p:val>
                                            <p:strVal val="#ppt_h"/>
                                          </p:val>
                                        </p:tav>
                                      </p:tavLst>
                                    </p:anim>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repeatCount="3000" fill="hold" nodeType="click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repeatCount="3000" fill="hold" nodeType="clickEffect">
                                  <p:stCondLst>
                                    <p:cond delay="100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ニューラルネットワークを</a:t>
            </a:r>
            <a:r>
              <a:rPr lang="ja-JP" altLang="en-US" sz="2400" dirty="0"/>
              <a:t>進化させたディープラーニング</a:t>
            </a:r>
            <a:endParaRPr kumimoji="1" lang="ja-JP" altLang="en-US" sz="2400"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244940"/>
            <a:ext cx="1580152" cy="105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942832" y="1447176"/>
            <a:ext cx="1800493" cy="646331"/>
          </a:xfrm>
          <a:prstGeom prst="rect">
            <a:avLst/>
          </a:prstGeom>
          <a:noFill/>
        </p:spPr>
        <p:txBody>
          <a:bodyPr wrap="none" rtlCol="0">
            <a:spAutoFit/>
          </a:bodyPr>
          <a:lstStyle/>
          <a:p>
            <a:pPr algn="ctr"/>
            <a:r>
              <a:rPr kumimoji="1" lang="ja-JP" altLang="en-US" dirty="0" smtClean="0"/>
              <a:t>人間</a:t>
            </a:r>
            <a:r>
              <a:rPr lang="ja-JP" altLang="en-US" dirty="0" smtClean="0"/>
              <a:t>の神経細胞</a:t>
            </a:r>
            <a:endParaRPr lang="en-US" altLang="ja-JP" dirty="0" smtClean="0"/>
          </a:p>
          <a:p>
            <a:pPr algn="ctr"/>
            <a:r>
              <a:rPr kumimoji="1" lang="ja-JP" altLang="en-US" dirty="0" smtClean="0"/>
              <a:t>（ニューロン）</a:t>
            </a:r>
            <a:endParaRPr kumimoji="1" lang="ja-JP" altLang="en-US" dirty="0"/>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387" y="4827808"/>
            <a:ext cx="14287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975" y="4578293"/>
            <a:ext cx="15811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942832" y="3596948"/>
            <a:ext cx="2379176" cy="369332"/>
          </a:xfrm>
          <a:prstGeom prst="rect">
            <a:avLst/>
          </a:prstGeom>
          <a:noFill/>
        </p:spPr>
        <p:txBody>
          <a:bodyPr wrap="none" rtlCol="0">
            <a:spAutoFit/>
          </a:bodyPr>
          <a:lstStyle/>
          <a:p>
            <a:pPr algn="ctr"/>
            <a:r>
              <a:rPr kumimoji="1" lang="ja-JP" altLang="en-US" dirty="0" smtClean="0"/>
              <a:t>ニューラルネットワーク</a:t>
            </a:r>
            <a:endParaRPr kumimoji="1" lang="ja-JP" altLang="en-US" dirty="0"/>
          </a:p>
        </p:txBody>
      </p:sp>
      <p:sp>
        <p:nvSpPr>
          <p:cNvPr id="9" name="下矢印 8"/>
          <p:cNvSpPr/>
          <p:nvPr/>
        </p:nvSpPr>
        <p:spPr>
          <a:xfrm>
            <a:off x="3491880" y="2605713"/>
            <a:ext cx="266429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63004" y="4208961"/>
            <a:ext cx="1338829" cy="369332"/>
          </a:xfrm>
          <a:prstGeom prst="rect">
            <a:avLst/>
          </a:prstGeom>
          <a:noFill/>
        </p:spPr>
        <p:txBody>
          <a:bodyPr wrap="none" rtlCol="0">
            <a:spAutoFit/>
          </a:bodyPr>
          <a:lstStyle/>
          <a:p>
            <a:pPr algn="ctr"/>
            <a:r>
              <a:rPr kumimoji="1" lang="ja-JP" altLang="en-US" dirty="0" smtClean="0"/>
              <a:t>相互接続型</a:t>
            </a:r>
            <a:endParaRPr kumimoji="1" lang="ja-JP" altLang="en-US" dirty="0"/>
          </a:p>
        </p:txBody>
      </p:sp>
      <p:sp>
        <p:nvSpPr>
          <p:cNvPr id="15" name="テキスト ボックス 14"/>
          <p:cNvSpPr txBox="1"/>
          <p:nvPr/>
        </p:nvSpPr>
        <p:spPr>
          <a:xfrm>
            <a:off x="3654965" y="4225323"/>
            <a:ext cx="877164" cy="369332"/>
          </a:xfrm>
          <a:prstGeom prst="rect">
            <a:avLst/>
          </a:prstGeom>
          <a:noFill/>
        </p:spPr>
        <p:txBody>
          <a:bodyPr wrap="none" rtlCol="0">
            <a:spAutoFit/>
          </a:bodyPr>
          <a:lstStyle/>
          <a:p>
            <a:pPr algn="ctr"/>
            <a:r>
              <a:rPr kumimoji="1" lang="ja-JP" altLang="en-US" dirty="0" smtClean="0"/>
              <a:t>階層型</a:t>
            </a:r>
            <a:endParaRPr kumimoji="1" lang="ja-JP" altLang="en-US" dirty="0"/>
          </a:p>
        </p:txBody>
      </p:sp>
      <p:grpSp>
        <p:nvGrpSpPr>
          <p:cNvPr id="11" name="グループ化 10"/>
          <p:cNvGrpSpPr/>
          <p:nvPr/>
        </p:nvGrpSpPr>
        <p:grpSpPr>
          <a:xfrm>
            <a:off x="5364088" y="4208961"/>
            <a:ext cx="3400425" cy="1759169"/>
            <a:chOff x="5364088" y="4208961"/>
            <a:chExt cx="3400425" cy="1759169"/>
          </a:xfrm>
        </p:grpSpPr>
        <p:pic>
          <p:nvPicPr>
            <p:cNvPr id="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5177555"/>
              <a:ext cx="34004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6056653" y="4208961"/>
              <a:ext cx="2015295" cy="369332"/>
            </a:xfrm>
            <a:prstGeom prst="rect">
              <a:avLst/>
            </a:prstGeom>
            <a:noFill/>
          </p:spPr>
          <p:txBody>
            <a:bodyPr wrap="none" rtlCol="0">
              <a:spAutoFit/>
            </a:bodyPr>
            <a:lstStyle/>
            <a:p>
              <a:pPr algn="ctr"/>
              <a:r>
                <a:rPr kumimoji="1" lang="ja-JP" altLang="en-US" dirty="0" smtClean="0"/>
                <a:t>ディープラーニング</a:t>
              </a:r>
              <a:endParaRPr kumimoji="1" lang="ja-JP" altLang="en-US" dirty="0"/>
            </a:p>
          </p:txBody>
        </p:sp>
      </p:grpSp>
    </p:spTree>
    <p:extLst>
      <p:ext uri="{BB962C8B-B14F-4D97-AF65-F5344CB8AC3E}">
        <p14:creationId xmlns:p14="http://schemas.microsoft.com/office/powerpoint/2010/main" val="190451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smtClean="0"/>
              <a:t>ディープラーニング</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6" name="正方形/長方形 5"/>
          <p:cNvSpPr/>
          <p:nvPr/>
        </p:nvSpPr>
        <p:spPr>
          <a:xfrm>
            <a:off x="3891339" y="5300896"/>
            <a:ext cx="1231899" cy="500126"/>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線から輪郭</a:t>
            </a: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5301811" y="5300896"/>
            <a:ext cx="1231899" cy="500126"/>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輪郭から部分</a:t>
            </a:r>
            <a:endParaRPr kumimoji="1" lang="ja-JP" altLang="en-US" sz="1200" dirty="0">
              <a:solidFill>
                <a:srgbClr val="FFFFFF"/>
              </a:solidFill>
              <a:latin typeface="ＭＳ Ｐゴシック"/>
              <a:ea typeface="ＭＳ Ｐゴシック"/>
              <a:cs typeface="ＭＳ Ｐゴシック"/>
            </a:endParaRPr>
          </a:p>
        </p:txBody>
      </p:sp>
      <p:sp>
        <p:nvSpPr>
          <p:cNvPr id="9" name="右矢印 8"/>
          <p:cNvSpPr/>
          <p:nvPr/>
        </p:nvSpPr>
        <p:spPr>
          <a:xfrm>
            <a:off x="5006515" y="5370746"/>
            <a:ext cx="396874" cy="38509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2470150" y="5300896"/>
            <a:ext cx="1231899" cy="500126"/>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点から線</a:t>
            </a: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a:off x="3588106" y="5370746"/>
            <a:ext cx="396874" cy="38509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063646" y="5300896"/>
            <a:ext cx="1231899" cy="500126"/>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画素入力</a:t>
            </a:r>
            <a:endParaRPr kumimoji="1" lang="ja-JP" altLang="en-US" sz="1200" dirty="0">
              <a:solidFill>
                <a:srgbClr val="FFFFFF"/>
              </a:solidFill>
              <a:latin typeface="ＭＳ Ｐゴシック"/>
              <a:ea typeface="ＭＳ Ｐゴシック"/>
              <a:cs typeface="ＭＳ Ｐゴシック"/>
            </a:endParaRPr>
          </a:p>
        </p:txBody>
      </p:sp>
      <p:sp>
        <p:nvSpPr>
          <p:cNvPr id="8" name="右矢印 7"/>
          <p:cNvSpPr/>
          <p:nvPr/>
        </p:nvSpPr>
        <p:spPr>
          <a:xfrm>
            <a:off x="2172869" y="5370746"/>
            <a:ext cx="396874" cy="38509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6713893" y="5300896"/>
            <a:ext cx="1231899" cy="500126"/>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部分から全体</a:t>
            </a:r>
            <a:endParaRPr kumimoji="1" lang="ja-JP" altLang="en-US" sz="1200" dirty="0">
              <a:solidFill>
                <a:srgbClr val="FFFFFF"/>
              </a:solidFill>
              <a:latin typeface="ＭＳ Ｐゴシック"/>
              <a:ea typeface="ＭＳ Ｐゴシック"/>
              <a:cs typeface="ＭＳ Ｐゴシック"/>
            </a:endParaRPr>
          </a:p>
        </p:txBody>
      </p:sp>
      <p:sp>
        <p:nvSpPr>
          <p:cNvPr id="14" name="右矢印 13"/>
          <p:cNvSpPr/>
          <p:nvPr/>
        </p:nvSpPr>
        <p:spPr>
          <a:xfrm>
            <a:off x="6410660" y="5370746"/>
            <a:ext cx="396874" cy="385097"/>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1063646" y="1162049"/>
            <a:ext cx="7121504" cy="4138847"/>
            <a:chOff x="1063646" y="1079499"/>
            <a:chExt cx="7121504" cy="4138847"/>
          </a:xfrm>
        </p:grpSpPr>
        <p:pic>
          <p:nvPicPr>
            <p:cNvPr id="4" name="図 3" descr="DeepNetwo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646" y="1079499"/>
              <a:ext cx="6882146" cy="4138847"/>
            </a:xfrm>
            <a:prstGeom prst="rect">
              <a:avLst/>
            </a:prstGeom>
          </p:spPr>
        </p:pic>
        <p:sp>
          <p:nvSpPr>
            <p:cNvPr id="19" name="正方形/長方形 18"/>
            <p:cNvSpPr/>
            <p:nvPr/>
          </p:nvSpPr>
          <p:spPr>
            <a:xfrm>
              <a:off x="2569743" y="1079499"/>
              <a:ext cx="5615407" cy="1225551"/>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5" name="図 14" descr="スクリーンショット 2014-09-16 18.36.3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047" y="1282700"/>
              <a:ext cx="1678745" cy="1022350"/>
            </a:xfrm>
            <a:prstGeom prst="rect">
              <a:avLst/>
            </a:prstGeom>
          </p:spPr>
        </p:pic>
        <p:pic>
          <p:nvPicPr>
            <p:cNvPr id="16" name="図 15" descr="スクリーンショット 2014-09-16 18.36.5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6649" y="1282701"/>
              <a:ext cx="1767557" cy="1022350"/>
            </a:xfrm>
            <a:prstGeom prst="rect">
              <a:avLst/>
            </a:prstGeom>
          </p:spPr>
        </p:pic>
        <p:pic>
          <p:nvPicPr>
            <p:cNvPr id="17" name="図 16" descr="スクリーンショット 2014-09-16 18.37.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0928" y="1282699"/>
              <a:ext cx="1777497" cy="1022351"/>
            </a:xfrm>
            <a:prstGeom prst="rect">
              <a:avLst/>
            </a:prstGeom>
          </p:spPr>
        </p:pic>
        <p:pic>
          <p:nvPicPr>
            <p:cNvPr id="18" name="図 17" descr="スクリーンショット 2014-09-16 18.37.2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46" y="1282699"/>
              <a:ext cx="562372" cy="577850"/>
            </a:xfrm>
            <a:prstGeom prst="rect">
              <a:avLst/>
            </a:prstGeom>
          </p:spPr>
        </p:pic>
        <p:sp>
          <p:nvSpPr>
            <p:cNvPr id="20" name="正方形/長方形 19"/>
            <p:cNvSpPr/>
            <p:nvPr/>
          </p:nvSpPr>
          <p:spPr>
            <a:xfrm>
              <a:off x="5194300" y="4000500"/>
              <a:ext cx="361950" cy="1073150"/>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403389" y="4064000"/>
              <a:ext cx="2781761" cy="1154346"/>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p:cNvSpPr/>
            <p:nvPr/>
          </p:nvSpPr>
          <p:spPr>
            <a:xfrm>
              <a:off x="6991350" y="3282950"/>
              <a:ext cx="203200" cy="190500"/>
            </a:xfrm>
            <a:prstGeom prst="ellipse">
              <a:avLst/>
            </a:prstGeom>
            <a:solidFill>
              <a:srgbClr val="FF6600"/>
            </a:solidFill>
            <a:ln w="12700"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rgbClr val="000000"/>
                  </a:solidFill>
                </a:ln>
                <a:solidFill>
                  <a:srgbClr val="FF6600"/>
                </a:solidFill>
                <a:latin typeface="ＭＳ Ｐゴシック"/>
                <a:ea typeface="ＭＳ Ｐゴシック"/>
                <a:cs typeface="ＭＳ Ｐゴシック"/>
              </a:endParaRPr>
            </a:p>
          </p:txBody>
        </p:sp>
        <p:cxnSp>
          <p:nvCxnSpPr>
            <p:cNvPr id="24" name="曲線コネクタ 23"/>
            <p:cNvCxnSpPr>
              <a:endCxn id="22" idx="0"/>
            </p:cNvCxnSpPr>
            <p:nvPr/>
          </p:nvCxnSpPr>
          <p:spPr>
            <a:xfrm rot="5400000">
              <a:off x="6711951" y="2686050"/>
              <a:ext cx="977900" cy="215901"/>
            </a:xfrm>
            <a:prstGeom prst="curvedConnector3">
              <a:avLst/>
            </a:prstGeom>
            <a:ln w="38100" cmpd="sng">
              <a:solidFill>
                <a:srgbClr val="FF66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7" name="円/楕円 26"/>
            <p:cNvSpPr/>
            <p:nvPr/>
          </p:nvSpPr>
          <p:spPr>
            <a:xfrm>
              <a:off x="5257798" y="3797300"/>
              <a:ext cx="203200" cy="190500"/>
            </a:xfrm>
            <a:prstGeom prst="ellipse">
              <a:avLst/>
            </a:prstGeom>
            <a:solidFill>
              <a:schemeClr val="bg1">
                <a:lumMod val="85000"/>
              </a:schemeClr>
            </a:solidFill>
            <a:ln w="12700" cmpd="sng">
              <a:solidFill>
                <a:schemeClr val="tx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ln>
                  <a:solidFill>
                    <a:srgbClr val="000000"/>
                  </a:solidFill>
                </a:ln>
                <a:solidFill>
                  <a:srgbClr val="FF6600"/>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6014656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ディープラーニングの成果</a:t>
            </a:r>
            <a:endParaRPr kumimoji="1" lang="ja-JP" altLang="en-US" dirty="0"/>
          </a:p>
        </p:txBody>
      </p:sp>
      <p:pic>
        <p:nvPicPr>
          <p:cNvPr id="1027" name="Picture 3"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98992"/>
            <a:ext cx="5229225" cy="46577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427" y="2417935"/>
            <a:ext cx="30480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313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308" y="4622388"/>
            <a:ext cx="1466350" cy="196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雲 15"/>
          <p:cNvSpPr/>
          <p:nvPr/>
        </p:nvSpPr>
        <p:spPr>
          <a:xfrm>
            <a:off x="-1087394" y="827903"/>
            <a:ext cx="6085704" cy="3794485"/>
          </a:xfrm>
          <a:prstGeom prst="clou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タイトル 13"/>
          <p:cNvSpPr>
            <a:spLocks noGrp="1"/>
          </p:cNvSpPr>
          <p:nvPr>
            <p:ph type="title"/>
          </p:nvPr>
        </p:nvSpPr>
        <p:spPr/>
        <p:txBody>
          <a:bodyPr/>
          <a:lstStyle/>
          <a:p>
            <a:r>
              <a:rPr kumimoji="1" lang="ja-JP" altLang="en-US" dirty="0" smtClean="0"/>
              <a:t>人工知能＋ロボット＝スマートマシン</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
        <p:nvSpPr>
          <p:cNvPr id="4" name="正方形/長方形 3"/>
          <p:cNvSpPr/>
          <p:nvPr/>
        </p:nvSpPr>
        <p:spPr bwMode="auto">
          <a:xfrm>
            <a:off x="1159023" y="1230864"/>
            <a:ext cx="2160240" cy="80021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ビッグデータ</a:t>
            </a:r>
          </a:p>
        </p:txBody>
      </p:sp>
      <p:sp>
        <p:nvSpPr>
          <p:cNvPr id="5" name="正方形/長方形 4"/>
          <p:cNvSpPr/>
          <p:nvPr/>
        </p:nvSpPr>
        <p:spPr bwMode="auto">
          <a:xfrm>
            <a:off x="1097363" y="3342223"/>
            <a:ext cx="2160240" cy="80021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人工知能</a:t>
            </a:r>
          </a:p>
        </p:txBody>
      </p:sp>
      <p:sp>
        <p:nvSpPr>
          <p:cNvPr id="6" name="右矢印 5"/>
          <p:cNvSpPr/>
          <p:nvPr/>
        </p:nvSpPr>
        <p:spPr bwMode="auto">
          <a:xfrm>
            <a:off x="4423720" y="3888466"/>
            <a:ext cx="1149178" cy="2428599"/>
          </a:xfrm>
          <a:prstGeom prst="rightArrow">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chemeClr val="bg1"/>
              </a:solidFill>
              <a:effectLst/>
              <a:latin typeface="+mn-lt"/>
              <a:ea typeface="+mn-ea"/>
            </a:endParaRPr>
          </a:p>
        </p:txBody>
      </p:sp>
      <p:sp>
        <p:nvSpPr>
          <p:cNvPr id="10" name="右カーブ矢印 9"/>
          <p:cNvSpPr/>
          <p:nvPr/>
        </p:nvSpPr>
        <p:spPr>
          <a:xfrm>
            <a:off x="564704" y="1569252"/>
            <a:ext cx="559590" cy="2213835"/>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右カーブ矢印 10"/>
          <p:cNvSpPr/>
          <p:nvPr/>
        </p:nvSpPr>
        <p:spPr>
          <a:xfrm rot="10800000">
            <a:off x="3284534" y="1528493"/>
            <a:ext cx="559590" cy="2213835"/>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正方形/長方形 11"/>
          <p:cNvSpPr/>
          <p:nvPr/>
        </p:nvSpPr>
        <p:spPr bwMode="auto">
          <a:xfrm>
            <a:off x="457200" y="2276064"/>
            <a:ext cx="3563887" cy="80021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機械学習</a:t>
            </a:r>
          </a:p>
        </p:txBody>
      </p:sp>
      <p:sp>
        <p:nvSpPr>
          <p:cNvPr id="15" name="正方形/長方形 14"/>
          <p:cNvSpPr/>
          <p:nvPr/>
        </p:nvSpPr>
        <p:spPr>
          <a:xfrm>
            <a:off x="5906530" y="4496414"/>
            <a:ext cx="2619633" cy="12127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cs typeface="ＭＳ Ｐゴシック"/>
              </a:rPr>
              <a:t>スマートマシン</a:t>
            </a:r>
            <a:endParaRPr kumimoji="1" lang="ja-JP" altLang="en-US" sz="2000" dirty="0">
              <a:solidFill>
                <a:srgbClr val="FFFFFF"/>
              </a:solidFill>
              <a:cs typeface="ＭＳ Ｐゴシック"/>
            </a:endParaRPr>
          </a:p>
        </p:txBody>
      </p:sp>
    </p:spTree>
    <p:extLst>
      <p:ext uri="{BB962C8B-B14F-4D97-AF65-F5344CB8AC3E}">
        <p14:creationId xmlns:p14="http://schemas.microsoft.com/office/powerpoint/2010/main" val="2434107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000908" y="857250"/>
            <a:ext cx="5149850" cy="555625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385708" y="857250"/>
            <a:ext cx="2597665" cy="555625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人間と同じように学習するコンピュータ</a:t>
            </a:r>
            <a:endParaRPr kumimoji="1" lang="ja-JP" altLang="en-US" dirty="0"/>
          </a:p>
        </p:txBody>
      </p:sp>
      <p:sp>
        <p:nvSpPr>
          <p:cNvPr id="3" name="スライド番号プレースホルダー 2"/>
          <p:cNvSpPr>
            <a:spLocks noGrp="1"/>
          </p:cNvSpPr>
          <p:nvPr>
            <p:ph type="sldNum" sz="quarter" idx="12"/>
          </p:nvPr>
        </p:nvSpPr>
        <p:spPr>
          <a:xfrm>
            <a:off x="6932246" y="6640200"/>
            <a:ext cx="2133600" cy="217800"/>
          </a:xfrm>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1381908" y="1171811"/>
            <a:ext cx="1670050" cy="11423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solidFill>
                  <a:srgbClr val="FFFFFF"/>
                </a:solidFill>
                <a:latin typeface="ＭＳ Ｐゴシック"/>
                <a:ea typeface="ＭＳ Ｐゴシック"/>
                <a:cs typeface="ＭＳ Ｐゴシック"/>
              </a:rPr>
              <a:t>経験の蓄積</a:t>
            </a:r>
            <a:endParaRPr kumimoji="1" lang="ja-JP" altLang="en-US" sz="1600" dirty="0">
              <a:solidFill>
                <a:srgbClr val="FFFFFF"/>
              </a:solidFill>
              <a:latin typeface="ＭＳ Ｐゴシック"/>
              <a:ea typeface="ＭＳ Ｐゴシック"/>
              <a:cs typeface="ＭＳ Ｐゴシック"/>
            </a:endParaRPr>
          </a:p>
        </p:txBody>
      </p:sp>
      <p:sp>
        <p:nvSpPr>
          <p:cNvPr id="8" name="正方形/長方形 7"/>
          <p:cNvSpPr/>
          <p:nvPr/>
        </p:nvSpPr>
        <p:spPr>
          <a:xfrm>
            <a:off x="3960008" y="1171811"/>
            <a:ext cx="1670050" cy="1142343"/>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solidFill>
                  <a:srgbClr val="FFFFFF"/>
                </a:solidFill>
                <a:latin typeface="ＭＳ Ｐゴシック"/>
                <a:ea typeface="ＭＳ Ｐゴシック"/>
                <a:cs typeface="ＭＳ Ｐゴシック"/>
              </a:rPr>
              <a:t>ルール設定</a:t>
            </a:r>
            <a:endParaRPr kumimoji="1" lang="ja-JP" altLang="en-US" sz="16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750204" y="1037963"/>
            <a:ext cx="504718" cy="1019565"/>
            <a:chOff x="4448176" y="2032000"/>
            <a:chExt cx="600075" cy="1212193"/>
          </a:xfrm>
        </p:grpSpPr>
        <p:sp>
          <p:nvSpPr>
            <p:cNvPr id="14" name="円/楕円 13"/>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5328304" y="1037963"/>
            <a:ext cx="504718" cy="1019565"/>
            <a:chOff x="4448176" y="2032000"/>
            <a:chExt cx="600075" cy="1212193"/>
          </a:xfrm>
        </p:grpSpPr>
        <p:sp>
          <p:nvSpPr>
            <p:cNvPr id="17" name="円/楕円 16"/>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右矢印 20"/>
          <p:cNvSpPr/>
          <p:nvPr/>
        </p:nvSpPr>
        <p:spPr>
          <a:xfrm>
            <a:off x="3432958" y="1171812"/>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右矢印 21"/>
          <p:cNvSpPr/>
          <p:nvPr/>
        </p:nvSpPr>
        <p:spPr>
          <a:xfrm>
            <a:off x="6074558" y="1171812"/>
            <a:ext cx="800100"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172358" y="2496048"/>
            <a:ext cx="7650377" cy="1776779"/>
          </a:xfrm>
          <a:prstGeom prst="rect">
            <a:avLst/>
          </a:prstGeom>
          <a:solidFill>
            <a:srgbClr val="FFFF66">
              <a:alpha val="64000"/>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3960008" y="2628178"/>
            <a:ext cx="1670050" cy="146685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統計解析</a:t>
            </a:r>
            <a:endParaRPr kumimoji="1" lang="en-US" altLang="ja-JP" sz="2000" dirty="0" smtClean="0">
              <a:solidFill>
                <a:srgbClr val="FFFFFF"/>
              </a:solidFill>
              <a:latin typeface="ＭＳ Ｐゴシック"/>
              <a:ea typeface="ＭＳ Ｐゴシック"/>
              <a:cs typeface="ＭＳ Ｐゴシック"/>
            </a:endParaRPr>
          </a:p>
          <a:p>
            <a:pPr algn="ctr"/>
            <a:endParaRPr lang="en-US" altLang="ja-JP" sz="2000" dirty="0">
              <a:solidFill>
                <a:srgbClr val="FFFFFF"/>
              </a:solidFill>
              <a:latin typeface="ＭＳ Ｐゴシック"/>
              <a:ea typeface="ＭＳ Ｐゴシック"/>
              <a:cs typeface="ＭＳ Ｐゴシック"/>
            </a:endParaRPr>
          </a:p>
          <a:p>
            <a:pPr algn="ctr"/>
            <a:endParaRPr kumimoji="1" lang="en-US" altLang="ja-JP" sz="2000" dirty="0" smtClean="0">
              <a:solidFill>
                <a:srgbClr val="FFFFFF"/>
              </a:solidFill>
              <a:latin typeface="ＭＳ Ｐゴシック"/>
              <a:ea typeface="ＭＳ Ｐゴシック"/>
              <a:cs typeface="ＭＳ Ｐゴシック"/>
            </a:endParaRPr>
          </a:p>
          <a:p>
            <a:pPr algn="ctr"/>
            <a:endParaRPr kumimoji="1" lang="ja-JP" altLang="en-US" sz="2000" dirty="0">
              <a:solidFill>
                <a:srgbClr val="FFFFFF"/>
              </a:solidFill>
              <a:latin typeface="ＭＳ Ｐゴシック"/>
              <a:ea typeface="ＭＳ Ｐゴシック"/>
              <a:cs typeface="ＭＳ Ｐゴシック"/>
            </a:endParaRPr>
          </a:p>
        </p:txBody>
      </p:sp>
      <p:sp>
        <p:nvSpPr>
          <p:cNvPr id="10" name="フローチャート: 磁気ディスク 9"/>
          <p:cNvSpPr/>
          <p:nvPr/>
        </p:nvSpPr>
        <p:spPr>
          <a:xfrm>
            <a:off x="1381908" y="3361602"/>
            <a:ext cx="1670050" cy="733425"/>
          </a:xfrm>
          <a:prstGeom prst="flowChartMagneticDisk">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a:t>
            </a:r>
            <a:endParaRPr kumimoji="1" lang="ja-JP" altLang="en-US" sz="20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4148918" y="3276564"/>
            <a:ext cx="1308100" cy="698500"/>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ルールを</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自動生成</a:t>
            </a:r>
            <a:endParaRPr kumimoji="1" lang="ja-JP" altLang="en-US" sz="1200" dirty="0">
              <a:solidFill>
                <a:srgbClr val="FFFFFF"/>
              </a:solidFill>
              <a:latin typeface="ＭＳ Ｐゴシック"/>
              <a:ea typeface="ＭＳ Ｐゴシック"/>
              <a:cs typeface="ＭＳ Ｐゴシック"/>
            </a:endParaRPr>
          </a:p>
        </p:txBody>
      </p:sp>
      <p:sp>
        <p:nvSpPr>
          <p:cNvPr id="23" name="右矢印 22"/>
          <p:cNvSpPr/>
          <p:nvPr/>
        </p:nvSpPr>
        <p:spPr>
          <a:xfrm>
            <a:off x="3432958" y="2939328"/>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a:off x="6074558" y="2939328"/>
            <a:ext cx="800100"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1381908" y="2628178"/>
            <a:ext cx="1670050" cy="585947"/>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学習</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アルゴリズム</a:t>
            </a:r>
            <a:endParaRPr kumimoji="1" lang="ja-JP" altLang="en-US" sz="1600" dirty="0">
              <a:solidFill>
                <a:srgbClr val="FFFFFF"/>
              </a:solidFill>
              <a:latin typeface="ＭＳ Ｐゴシック"/>
              <a:ea typeface="ＭＳ Ｐゴシック"/>
              <a:cs typeface="ＭＳ Ｐゴシック"/>
            </a:endParaRPr>
          </a:p>
        </p:txBody>
      </p:sp>
      <p:grpSp>
        <p:nvGrpSpPr>
          <p:cNvPr id="30" name="図形グループ 12"/>
          <p:cNvGrpSpPr/>
          <p:nvPr/>
        </p:nvGrpSpPr>
        <p:grpSpPr>
          <a:xfrm>
            <a:off x="2937432" y="2588652"/>
            <a:ext cx="309629" cy="625473"/>
            <a:chOff x="4448176" y="2032000"/>
            <a:chExt cx="600075" cy="1212193"/>
          </a:xfrm>
        </p:grpSpPr>
        <p:sp>
          <p:nvSpPr>
            <p:cNvPr id="31" name="円/楕円 30"/>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14"/>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 name="グループ化 8"/>
          <p:cNvGrpSpPr/>
          <p:nvPr/>
        </p:nvGrpSpPr>
        <p:grpSpPr>
          <a:xfrm>
            <a:off x="1172358" y="4425227"/>
            <a:ext cx="7650377" cy="1776779"/>
            <a:chOff x="1172358" y="4425227"/>
            <a:chExt cx="7650377" cy="1776779"/>
          </a:xfrm>
        </p:grpSpPr>
        <p:sp>
          <p:nvSpPr>
            <p:cNvPr id="33" name="正方形/長方形 32"/>
            <p:cNvSpPr/>
            <p:nvPr/>
          </p:nvSpPr>
          <p:spPr>
            <a:xfrm>
              <a:off x="1172358" y="4425227"/>
              <a:ext cx="7650377" cy="1776779"/>
            </a:xfrm>
            <a:prstGeom prst="rect">
              <a:avLst/>
            </a:prstGeom>
            <a:solidFill>
              <a:schemeClr val="accent6">
                <a:lumMod val="60000"/>
                <a:lumOff val="40000"/>
                <a:alpha val="64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960008" y="4557357"/>
              <a:ext cx="1670050" cy="1466850"/>
            </a:xfrm>
            <a:prstGeom prst="rect">
              <a:avLst/>
            </a:prstGeom>
            <a:solidFill>
              <a:srgbClr val="FF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nchorCtr="0"/>
            <a:lstStyle/>
            <a:p>
              <a:pPr algn="ctr"/>
              <a:r>
                <a:rPr lang="ja-JP" altLang="en-US" sz="1400" dirty="0" smtClean="0">
                  <a:solidFill>
                    <a:srgbClr val="FFFFFF"/>
                  </a:solidFill>
                  <a:latin typeface="ＭＳ Ｐゴシック"/>
                  <a:ea typeface="ＭＳ Ｐゴシック"/>
                  <a:cs typeface="ＭＳ Ｐゴシック"/>
                </a:rPr>
                <a:t>ディープラーニング</a:t>
              </a:r>
              <a:endParaRPr lang="en-US" altLang="ja-JP" sz="1400" dirty="0" smtClean="0">
                <a:solidFill>
                  <a:srgbClr val="FFFFFF"/>
                </a:solidFill>
                <a:latin typeface="ＭＳ Ｐゴシック"/>
                <a:ea typeface="ＭＳ Ｐゴシック"/>
                <a:cs typeface="ＭＳ Ｐゴシック"/>
              </a:endParaRPr>
            </a:p>
          </p:txBody>
        </p:sp>
        <p:sp>
          <p:nvSpPr>
            <p:cNvPr id="35" name="フローチャート: 磁気ディスク 9"/>
            <p:cNvSpPr/>
            <p:nvPr/>
          </p:nvSpPr>
          <p:spPr>
            <a:xfrm>
              <a:off x="1381908" y="4557357"/>
              <a:ext cx="1670050" cy="1466849"/>
            </a:xfrm>
            <a:prstGeom prst="flowChartMagneticDisk">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a:t>
              </a:r>
              <a:endParaRPr kumimoji="1" lang="ja-JP" altLang="en-US" sz="2000" dirty="0">
                <a:solidFill>
                  <a:srgbClr val="FFFFFF"/>
                </a:solidFill>
                <a:latin typeface="ＭＳ Ｐゴシック"/>
                <a:ea typeface="ＭＳ Ｐゴシック"/>
                <a:cs typeface="ＭＳ Ｐゴシック"/>
              </a:endParaRPr>
            </a:p>
          </p:txBody>
        </p:sp>
        <p:sp>
          <p:nvSpPr>
            <p:cNvPr id="36" name="フローチャート: 磁気ディスク 19"/>
            <p:cNvSpPr/>
            <p:nvPr/>
          </p:nvSpPr>
          <p:spPr>
            <a:xfrm>
              <a:off x="4148918" y="5313615"/>
              <a:ext cx="1308100" cy="590627"/>
            </a:xfrm>
            <a:prstGeom prst="flowChartMagneticDisk">
              <a:avLst/>
            </a:prstGeom>
            <a:solidFill>
              <a:srgbClr val="3366FF"/>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ルールを</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自動生成</a:t>
              </a:r>
              <a:endParaRPr kumimoji="1" lang="ja-JP" altLang="en-US" sz="1200" dirty="0">
                <a:solidFill>
                  <a:srgbClr val="FFFFFF"/>
                </a:solidFill>
                <a:latin typeface="ＭＳ Ｐゴシック"/>
                <a:ea typeface="ＭＳ Ｐゴシック"/>
                <a:cs typeface="ＭＳ Ｐゴシック"/>
              </a:endParaRPr>
            </a:p>
          </p:txBody>
        </p:sp>
        <p:sp>
          <p:nvSpPr>
            <p:cNvPr id="37" name="右矢印 36"/>
            <p:cNvSpPr/>
            <p:nvPr/>
          </p:nvSpPr>
          <p:spPr>
            <a:xfrm>
              <a:off x="3432958" y="4868507"/>
              <a:ext cx="406400" cy="84455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右矢印 37"/>
            <p:cNvSpPr/>
            <p:nvPr/>
          </p:nvSpPr>
          <p:spPr>
            <a:xfrm>
              <a:off x="6074558" y="4868507"/>
              <a:ext cx="800100" cy="844550"/>
            </a:xfrm>
            <a:prstGeom prst="rightArrow">
              <a:avLst>
                <a:gd name="adj1" fmla="val 50000"/>
                <a:gd name="adj2" fmla="val 2698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4148918" y="4918598"/>
              <a:ext cx="1308100" cy="3083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アルゴリズム</a:t>
              </a:r>
              <a:endParaRPr kumimoji="1" lang="ja-JP" altLang="en-US" sz="1200" dirty="0">
                <a:solidFill>
                  <a:srgbClr val="FFFFFF"/>
                </a:solidFill>
                <a:latin typeface="ＭＳ Ｐゴシック"/>
                <a:ea typeface="ＭＳ Ｐゴシック"/>
                <a:cs typeface="ＭＳ Ｐゴシック"/>
              </a:endParaRPr>
            </a:p>
          </p:txBody>
        </p:sp>
      </p:grpSp>
      <p:sp>
        <p:nvSpPr>
          <p:cNvPr id="43" name="正方形/長方形 42"/>
          <p:cNvSpPr/>
          <p:nvPr/>
        </p:nvSpPr>
        <p:spPr>
          <a:xfrm>
            <a:off x="308919" y="1171812"/>
            <a:ext cx="481913" cy="1142342"/>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sz="1600" dirty="0" smtClean="0">
                <a:solidFill>
                  <a:srgbClr val="FFFFFF"/>
                </a:solidFill>
                <a:latin typeface="ＭＳ Ｐゴシック"/>
                <a:ea typeface="ＭＳ Ｐゴシック"/>
                <a:cs typeface="ＭＳ Ｐゴシック"/>
              </a:rPr>
              <a:t>人手</a:t>
            </a:r>
            <a:endParaRPr kumimoji="1" lang="ja-JP" altLang="en-US" sz="1600" dirty="0">
              <a:solidFill>
                <a:srgbClr val="FFFFFF"/>
              </a:solidFill>
              <a:latin typeface="ＭＳ Ｐゴシック"/>
              <a:ea typeface="ＭＳ Ｐゴシック"/>
              <a:cs typeface="ＭＳ Ｐゴシック"/>
            </a:endParaRPr>
          </a:p>
        </p:txBody>
      </p:sp>
      <p:sp>
        <p:nvSpPr>
          <p:cNvPr id="44" name="正方形/長方形 43"/>
          <p:cNvSpPr/>
          <p:nvPr/>
        </p:nvSpPr>
        <p:spPr>
          <a:xfrm>
            <a:off x="308919" y="2642954"/>
            <a:ext cx="481913" cy="1452073"/>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sz="1600" dirty="0" smtClean="0">
                <a:solidFill>
                  <a:srgbClr val="FFFFFF"/>
                </a:solidFill>
                <a:latin typeface="ＭＳ Ｐゴシック"/>
                <a:ea typeface="ＭＳ Ｐゴシック"/>
                <a:cs typeface="ＭＳ Ｐゴシック"/>
              </a:rPr>
              <a:t>一部人手</a:t>
            </a:r>
            <a:endParaRPr kumimoji="1" lang="ja-JP" altLang="en-US" sz="1600" dirty="0">
              <a:solidFill>
                <a:srgbClr val="FFFFFF"/>
              </a:solidFill>
              <a:latin typeface="ＭＳ Ｐゴシック"/>
              <a:ea typeface="ＭＳ Ｐゴシック"/>
              <a:cs typeface="ＭＳ Ｐゴシック"/>
            </a:endParaRPr>
          </a:p>
        </p:txBody>
      </p:sp>
      <p:sp>
        <p:nvSpPr>
          <p:cNvPr id="45" name="正方形/長方形 44"/>
          <p:cNvSpPr/>
          <p:nvPr/>
        </p:nvSpPr>
        <p:spPr>
          <a:xfrm>
            <a:off x="308919" y="4557357"/>
            <a:ext cx="481913" cy="146685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lang="ja-JP" altLang="en-US" sz="1600" dirty="0">
                <a:solidFill>
                  <a:srgbClr val="FFFFFF"/>
                </a:solidFill>
                <a:latin typeface="ＭＳ Ｐゴシック"/>
                <a:ea typeface="ＭＳ Ｐゴシック"/>
                <a:cs typeface="ＭＳ Ｐゴシック"/>
              </a:rPr>
              <a:t>完全自動</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7033982" y="1171811"/>
            <a:ext cx="1566331" cy="485239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solidFill>
                  <a:srgbClr val="FFFFFF"/>
                </a:solidFill>
                <a:latin typeface="ＭＳ Ｐゴシック"/>
                <a:ea typeface="ＭＳ Ｐゴシック"/>
                <a:cs typeface="ＭＳ Ｐゴシック"/>
              </a:rPr>
              <a:t>推論</a:t>
            </a:r>
            <a:endParaRPr kumimoji="1" lang="ja-JP" altLang="en-US" sz="4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296634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これからの人工知能・機械学習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21</a:t>
            </a:fld>
            <a:endParaRPr kumimoji="1" lang="ja-JP" altLang="en-US"/>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060" y="1630313"/>
            <a:ext cx="34004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609684" y="2582468"/>
            <a:ext cx="2379177" cy="369332"/>
          </a:xfrm>
          <a:prstGeom prst="rect">
            <a:avLst/>
          </a:prstGeom>
          <a:noFill/>
        </p:spPr>
        <p:txBody>
          <a:bodyPr wrap="none" rtlCol="0">
            <a:spAutoFit/>
          </a:bodyPr>
          <a:lstStyle/>
          <a:p>
            <a:r>
              <a:rPr kumimoji="1" lang="ja-JP" altLang="en-US" dirty="0" smtClean="0"/>
              <a:t>ニューラルネットワーク</a:t>
            </a:r>
            <a:endParaRPr kumimoji="1" lang="ja-JP" altLang="en-US" dirty="0"/>
          </a:p>
        </p:txBody>
      </p:sp>
      <p:sp>
        <p:nvSpPr>
          <p:cNvPr id="6" name="下矢印 5"/>
          <p:cNvSpPr/>
          <p:nvPr/>
        </p:nvSpPr>
        <p:spPr>
          <a:xfrm>
            <a:off x="1719153" y="3668391"/>
            <a:ext cx="21602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clrChange>
              <a:clrFrom>
                <a:srgbClr val="FEFEFE"/>
              </a:clrFrom>
              <a:clrTo>
                <a:srgbClr val="FEFEFE">
                  <a:alpha val="0"/>
                </a:srgbClr>
              </a:clrTo>
            </a:clrChange>
          </a:blip>
          <a:stretch>
            <a:fillRect/>
          </a:stretch>
        </p:blipFill>
        <p:spPr>
          <a:xfrm>
            <a:off x="1552001" y="4416058"/>
            <a:ext cx="831515" cy="728962"/>
          </a:xfrm>
          <a:prstGeom prst="rect">
            <a:avLst/>
          </a:prstGeom>
        </p:spPr>
      </p:pic>
      <p:pic>
        <p:nvPicPr>
          <p:cNvPr id="8" name="図 7"/>
          <p:cNvPicPr>
            <a:picLocks noChangeAspect="1"/>
          </p:cNvPicPr>
          <p:nvPr/>
        </p:nvPicPr>
        <p:blipFill>
          <a:blip r:embed="rId4">
            <a:clrChange>
              <a:clrFrom>
                <a:srgbClr val="FEFEFE"/>
              </a:clrFrom>
              <a:clrTo>
                <a:srgbClr val="FEFEFE">
                  <a:alpha val="0"/>
                </a:srgbClr>
              </a:clrTo>
            </a:clrChange>
          </a:blip>
          <a:stretch>
            <a:fillRect/>
          </a:stretch>
        </p:blipFill>
        <p:spPr>
          <a:xfrm>
            <a:off x="2383516" y="4416058"/>
            <a:ext cx="831515" cy="728962"/>
          </a:xfrm>
          <a:prstGeom prst="rect">
            <a:avLst/>
          </a:prstGeom>
        </p:spPr>
      </p:pic>
      <p:pic>
        <p:nvPicPr>
          <p:cNvPr id="9" name="図 8"/>
          <p:cNvPicPr>
            <a:picLocks noChangeAspect="1"/>
          </p:cNvPicPr>
          <p:nvPr/>
        </p:nvPicPr>
        <p:blipFill>
          <a:blip r:embed="rId4">
            <a:clrChange>
              <a:clrFrom>
                <a:srgbClr val="FEFEFE"/>
              </a:clrFrom>
              <a:clrTo>
                <a:srgbClr val="FEFEFE">
                  <a:alpha val="0"/>
                </a:srgbClr>
              </a:clrTo>
            </a:clrChange>
          </a:blip>
          <a:stretch>
            <a:fillRect/>
          </a:stretch>
        </p:blipFill>
        <p:spPr>
          <a:xfrm>
            <a:off x="3215031" y="4424596"/>
            <a:ext cx="831515" cy="728962"/>
          </a:xfrm>
          <a:prstGeom prst="rect">
            <a:avLst/>
          </a:prstGeom>
        </p:spPr>
      </p:pic>
      <p:sp>
        <p:nvSpPr>
          <p:cNvPr id="10" name="テキスト ボックス 9"/>
          <p:cNvSpPr txBox="1"/>
          <p:nvPr/>
        </p:nvSpPr>
        <p:spPr>
          <a:xfrm>
            <a:off x="1447162" y="5352671"/>
            <a:ext cx="2664512" cy="369332"/>
          </a:xfrm>
          <a:prstGeom prst="rect">
            <a:avLst/>
          </a:prstGeom>
          <a:noFill/>
        </p:spPr>
        <p:txBody>
          <a:bodyPr wrap="none" rtlCol="0">
            <a:spAutoFit/>
          </a:bodyPr>
          <a:lstStyle/>
          <a:p>
            <a:r>
              <a:rPr kumimoji="1" lang="ja-JP" altLang="en-US" dirty="0" smtClean="0"/>
              <a:t>クラウドでシミュレーション</a:t>
            </a:r>
            <a:endParaRPr kumimoji="1" lang="ja-JP" altLang="en-US" dirty="0"/>
          </a:p>
        </p:txBody>
      </p:sp>
      <p:grpSp>
        <p:nvGrpSpPr>
          <p:cNvPr id="14" name="グループ化 13"/>
          <p:cNvGrpSpPr/>
          <p:nvPr/>
        </p:nvGrpSpPr>
        <p:grpSpPr>
          <a:xfrm>
            <a:off x="5298583" y="3708957"/>
            <a:ext cx="2470172" cy="2160240"/>
            <a:chOff x="5298583" y="3708957"/>
            <a:chExt cx="2470172" cy="2160240"/>
          </a:xfrm>
        </p:grpSpPr>
        <p:sp>
          <p:nvSpPr>
            <p:cNvPr id="11" name="下矢印 10"/>
            <p:cNvSpPr/>
            <p:nvPr/>
          </p:nvSpPr>
          <p:spPr>
            <a:xfrm rot="16200000">
              <a:off x="4434487" y="4573053"/>
              <a:ext cx="21602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descr="C:\Users\Shoji Okoshi\AppData\Local\Microsoft\Windows\Temporary Internet Files\Content.IE5\C4GRY3M6\MC90043390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524" y="4100439"/>
              <a:ext cx="1252231" cy="1252231"/>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643145" y="5352671"/>
              <a:ext cx="998991" cy="369332"/>
            </a:xfrm>
            <a:prstGeom prst="rect">
              <a:avLst/>
            </a:prstGeom>
            <a:noFill/>
          </p:spPr>
          <p:txBody>
            <a:bodyPr wrap="none" rtlCol="0">
              <a:spAutoFit/>
            </a:bodyPr>
            <a:lstStyle/>
            <a:p>
              <a:r>
                <a:rPr kumimoji="1" lang="ja-JP" altLang="en-US" dirty="0" smtClean="0"/>
                <a:t>チップ化</a:t>
              </a:r>
              <a:endParaRPr kumimoji="1" lang="ja-JP" altLang="en-US" dirty="0"/>
            </a:p>
          </p:txBody>
        </p:sp>
      </p:grpSp>
    </p:spTree>
    <p:extLst>
      <p:ext uri="{BB962C8B-B14F-4D97-AF65-F5344CB8AC3E}">
        <p14:creationId xmlns:p14="http://schemas.microsoft.com/office/powerpoint/2010/main" val="374235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ロボット</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3304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ja-JP" altLang="en-US" dirty="0" smtClean="0"/>
              <a:t>ロボット</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23</a:t>
            </a:fld>
            <a:endParaRPr kumimoji="1" lang="ja-JP" altLang="en-US"/>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0991" y="1027895"/>
            <a:ext cx="1993404" cy="98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518" y="2461031"/>
            <a:ext cx="1466350" cy="196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1900" y="3027351"/>
            <a:ext cx="2377447" cy="178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314" y="4562024"/>
            <a:ext cx="2494379" cy="1662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1900" y="4922612"/>
            <a:ext cx="2292102" cy="130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0577" y="4913913"/>
            <a:ext cx="2082439" cy="128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image.itmedia.co.jp/news/articles/1312/02/yu_air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800" y="1027895"/>
            <a:ext cx="2292102" cy="1181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tctechcrunch2011.files.wordpress.com/2014/05/screen-shot-2014-05-14-at-1-02-48-pm.png?w=1006&amp;h=5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5800" y="2506800"/>
            <a:ext cx="2320394" cy="13124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haman.blog.ocn.ne.jp/mahvairocana/images/2009/08/30/1025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11618" y="1027895"/>
            <a:ext cx="2412384" cy="1809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800" y="4033597"/>
            <a:ext cx="1645506" cy="219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480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が</a:t>
            </a:r>
            <a:r>
              <a:rPr kumimoji="1" lang="en-US" altLang="ja-JP" dirty="0" smtClean="0"/>
              <a:t>2013</a:t>
            </a:r>
            <a:r>
              <a:rPr kumimoji="1" lang="ja-JP" altLang="en-US" dirty="0" smtClean="0"/>
              <a:t>年だけでロボット企業</a:t>
            </a:r>
            <a:r>
              <a:rPr kumimoji="1" lang="en-US" altLang="ja-JP" dirty="0" smtClean="0"/>
              <a:t>8</a:t>
            </a:r>
            <a:r>
              <a:rPr kumimoji="1" lang="ja-JP" altLang="en-US" dirty="0" smtClean="0"/>
              <a:t>社を買収</a:t>
            </a:r>
            <a:endParaRPr kumimoji="1" lang="ja-JP"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87624"/>
            <a:ext cx="4104456" cy="501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i.gzn.jp/img/2013/12/16/google-acquire-boston-dynamics/02-04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016" y="3773535"/>
            <a:ext cx="4309887" cy="242431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016" y="1187624"/>
            <a:ext cx="3315259" cy="250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1947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500" fill="hold"/>
                                        <p:tgtEl>
                                          <p:spTgt spid="7173"/>
                                        </p:tgtEl>
                                        <p:attrNameLst>
                                          <p:attrName>ppt_w</p:attrName>
                                        </p:attrNameLst>
                                      </p:cBhvr>
                                      <p:tavLst>
                                        <p:tav tm="0">
                                          <p:val>
                                            <p:fltVal val="0"/>
                                          </p:val>
                                        </p:tav>
                                        <p:tav tm="100000">
                                          <p:val>
                                            <p:strVal val="#ppt_w"/>
                                          </p:val>
                                        </p:tav>
                                      </p:tavLst>
                                    </p:anim>
                                    <p:anim calcmode="lin" valueType="num">
                                      <p:cBhvr>
                                        <p:cTn id="14" dur="500" fill="hold"/>
                                        <p:tgtEl>
                                          <p:spTgt spid="7173"/>
                                        </p:tgtEl>
                                        <p:attrNameLst>
                                          <p:attrName>ppt_h</p:attrName>
                                        </p:attrNameLst>
                                      </p:cBhvr>
                                      <p:tavLst>
                                        <p:tav tm="0">
                                          <p:val>
                                            <p:fltVal val="0"/>
                                          </p:val>
                                        </p:tav>
                                        <p:tav tm="100000">
                                          <p:val>
                                            <p:strVal val="#ppt_h"/>
                                          </p:val>
                                        </p:tav>
                                      </p:tavLst>
                                    </p:anim>
                                    <p:animEffect transition="in" filter="fade">
                                      <p:cBhvr>
                                        <p:cTn id="15" dur="500"/>
                                        <p:tgtEl>
                                          <p:spTgt spid="717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Amazon</a:t>
            </a:r>
            <a:r>
              <a:rPr kumimoji="1" lang="ja-JP" altLang="en-US" dirty="0" smtClean="0"/>
              <a:t>の物流ロボット</a:t>
            </a:r>
            <a:endParaRPr kumimoji="1" lang="ja-JP"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17079"/>
            <a:ext cx="5012507" cy="5392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572744" y="6370650"/>
            <a:ext cx="4572000" cy="230832"/>
          </a:xfrm>
          <a:prstGeom prst="rect">
            <a:avLst/>
          </a:prstGeom>
        </p:spPr>
        <p:txBody>
          <a:bodyPr>
            <a:spAutoFit/>
          </a:bodyPr>
          <a:lstStyle/>
          <a:p>
            <a:r>
              <a:rPr lang="en-US" altLang="ja-JP" sz="900" dirty="0"/>
              <a:t>http://jp.wsj.com/article/SB10001424052702304468904579246763367904406.html</a:t>
            </a:r>
            <a:endParaRPr lang="ja-JP" altLang="en-US" sz="900" dirty="0"/>
          </a:p>
        </p:txBody>
      </p:sp>
    </p:spTree>
    <p:extLst>
      <p:ext uri="{BB962C8B-B14F-4D97-AF65-F5344CB8AC3E}">
        <p14:creationId xmlns:p14="http://schemas.microsoft.com/office/powerpoint/2010/main" val="269095827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Amazon</a:t>
            </a:r>
            <a:r>
              <a:rPr kumimoji="1" lang="ja-JP" altLang="en-US" dirty="0" smtClean="0"/>
              <a:t>のドローン</a:t>
            </a:r>
            <a:endParaRPr kumimoji="1" lang="ja-JP"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652462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564904"/>
            <a:ext cx="7056784" cy="363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900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500" fill="hold"/>
                                        <p:tgtEl>
                                          <p:spTgt spid="10243"/>
                                        </p:tgtEl>
                                        <p:attrNameLst>
                                          <p:attrName>ppt_w</p:attrName>
                                        </p:attrNameLst>
                                      </p:cBhvr>
                                      <p:tavLst>
                                        <p:tav tm="0">
                                          <p:val>
                                            <p:fltVal val="0"/>
                                          </p:val>
                                        </p:tav>
                                        <p:tav tm="100000">
                                          <p:val>
                                            <p:strVal val="#ppt_w"/>
                                          </p:val>
                                        </p:tav>
                                      </p:tavLst>
                                    </p:anim>
                                    <p:anim calcmode="lin" valueType="num">
                                      <p:cBhvr>
                                        <p:cTn id="8" dur="500" fill="hold"/>
                                        <p:tgtEl>
                                          <p:spTgt spid="10243"/>
                                        </p:tgtEl>
                                        <p:attrNameLst>
                                          <p:attrName>ppt_h</p:attrName>
                                        </p:attrNameLst>
                                      </p:cBhvr>
                                      <p:tavLst>
                                        <p:tav tm="0">
                                          <p:val>
                                            <p:fltVal val="0"/>
                                          </p:val>
                                        </p:tav>
                                        <p:tav tm="100000">
                                          <p:val>
                                            <p:strVal val="#ppt_h"/>
                                          </p:val>
                                        </p:tav>
                                      </p:tavLst>
                                    </p:anim>
                                    <p:animEffect transition="in" filter="fade">
                                      <p:cBhvr>
                                        <p:cTn id="9"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BRMS</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77416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en-US" altLang="ja-JP" smtClean="0"/>
              <a:t>BRMS</a:t>
            </a:r>
            <a:r>
              <a:rPr lang="ja-JP" altLang="en-US" smtClean="0"/>
              <a:t>とは</a:t>
            </a:r>
          </a:p>
        </p:txBody>
      </p:sp>
      <p:sp>
        <p:nvSpPr>
          <p:cNvPr id="6147" name="コンテンツ プレースホルダ 2"/>
          <p:cNvSpPr>
            <a:spLocks noGrp="1"/>
          </p:cNvSpPr>
          <p:nvPr>
            <p:ph idx="1"/>
          </p:nvPr>
        </p:nvSpPr>
        <p:spPr/>
        <p:txBody>
          <a:bodyPr>
            <a:normAutofit/>
          </a:bodyPr>
          <a:lstStyle/>
          <a:p>
            <a:r>
              <a:rPr lang="en-US" altLang="ja-JP" sz="2000" dirty="0" smtClean="0"/>
              <a:t>Business </a:t>
            </a:r>
            <a:r>
              <a:rPr lang="en-US" altLang="ja-JP" sz="2000" dirty="0" smtClean="0">
                <a:solidFill>
                  <a:srgbClr val="FF0000"/>
                </a:solidFill>
              </a:rPr>
              <a:t>Rules</a:t>
            </a:r>
            <a:r>
              <a:rPr lang="en-US" altLang="ja-JP" sz="2000" dirty="0" smtClean="0"/>
              <a:t> Management System</a:t>
            </a:r>
          </a:p>
          <a:p>
            <a:pPr lvl="1"/>
            <a:r>
              <a:rPr lang="ja-JP" altLang="en-US" sz="1800" dirty="0"/>
              <a:t>ビジネス上</a:t>
            </a:r>
            <a:r>
              <a:rPr lang="ja-JP" altLang="en-US" sz="1800" dirty="0" smtClean="0"/>
              <a:t>の様々なルールを</a:t>
            </a:r>
            <a:r>
              <a:rPr lang="ja-JP" altLang="en-US" sz="1800" dirty="0" smtClean="0">
                <a:solidFill>
                  <a:srgbClr val="FF0000"/>
                </a:solidFill>
              </a:rPr>
              <a:t>プログラム化せずに</a:t>
            </a:r>
            <a:r>
              <a:rPr lang="ja-JP" altLang="en-US" sz="1800" dirty="0" smtClean="0">
                <a:solidFill>
                  <a:schemeClr val="tx1"/>
                </a:solidFill>
              </a:rPr>
              <a:t>システムに</a:t>
            </a:r>
            <a:r>
              <a:rPr lang="ja-JP" altLang="en-US" sz="1800" dirty="0" smtClean="0"/>
              <a:t>実装</a:t>
            </a:r>
            <a:endParaRPr lang="en-US" altLang="ja-JP" sz="1800" dirty="0" smtClean="0"/>
          </a:p>
        </p:txBody>
      </p:sp>
      <p:grpSp>
        <p:nvGrpSpPr>
          <p:cNvPr id="3" name="グループ化 2"/>
          <p:cNvGrpSpPr/>
          <p:nvPr/>
        </p:nvGrpSpPr>
        <p:grpSpPr>
          <a:xfrm>
            <a:off x="615381" y="2179824"/>
            <a:ext cx="3384376" cy="4273512"/>
            <a:chOff x="615381" y="2179824"/>
            <a:chExt cx="3384376" cy="4273512"/>
          </a:xfrm>
        </p:grpSpPr>
        <p:sp>
          <p:nvSpPr>
            <p:cNvPr id="4" name="正方形/長方形 3"/>
            <p:cNvSpPr/>
            <p:nvPr/>
          </p:nvSpPr>
          <p:spPr bwMode="auto">
            <a:xfrm>
              <a:off x="687389" y="2179824"/>
              <a:ext cx="2504626" cy="25922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smtClean="0">
                  <a:ln>
                    <a:noFill/>
                  </a:ln>
                  <a:solidFill>
                    <a:schemeClr val="bg1"/>
                  </a:solidFill>
                  <a:effectLst/>
                  <a:latin typeface="+mn-ea"/>
                  <a:ea typeface="+mn-ea"/>
                </a:rPr>
                <a:t>プログラム</a:t>
              </a:r>
            </a:p>
          </p:txBody>
        </p:sp>
        <p:sp>
          <p:nvSpPr>
            <p:cNvPr id="5" name="正方形/長方形 4"/>
            <p:cNvSpPr/>
            <p:nvPr/>
          </p:nvSpPr>
          <p:spPr bwMode="auto">
            <a:xfrm>
              <a:off x="1983533" y="2611872"/>
              <a:ext cx="1016496" cy="1719808"/>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smtClean="0">
                  <a:ln>
                    <a:noFill/>
                  </a:ln>
                  <a:solidFill>
                    <a:schemeClr val="bg1"/>
                  </a:solidFill>
                  <a:effectLst/>
                  <a:latin typeface="+mn-ea"/>
                  <a:ea typeface="+mn-ea"/>
                </a:rPr>
                <a:t>ルール</a:t>
              </a:r>
            </a:p>
          </p:txBody>
        </p:sp>
        <p:sp>
          <p:nvSpPr>
            <p:cNvPr id="8" name="テキスト ボックス 7"/>
            <p:cNvSpPr txBox="1"/>
            <p:nvPr/>
          </p:nvSpPr>
          <p:spPr>
            <a:xfrm>
              <a:off x="615381" y="5037564"/>
              <a:ext cx="3384376" cy="1415772"/>
            </a:xfrm>
            <a:prstGeom prst="rect">
              <a:avLst/>
            </a:prstGeom>
            <a:noFill/>
          </p:spPr>
          <p:txBody>
            <a:bodyPr wrap="square" rtlCol="0">
              <a:spAutoFit/>
            </a:bodyPr>
            <a:lstStyle/>
            <a:p>
              <a:r>
                <a:rPr lang="ja-JP" altLang="en-US" sz="1600" smtClean="0"/>
                <a:t>プログラム化＝</a:t>
              </a:r>
              <a:r>
                <a:rPr kumimoji="1" lang="ja-JP" altLang="en-US" sz="1600" smtClean="0"/>
                <a:t>ハードコード</a:t>
              </a:r>
              <a:endParaRPr kumimoji="1" lang="en-US" altLang="ja-JP" sz="1600" smtClean="0"/>
            </a:p>
            <a:p>
              <a:r>
                <a:rPr lang="ja-JP" altLang="en-US" sz="1400" smtClean="0"/>
                <a:t>・ルールをソフトウェア仕様として</a:t>
              </a:r>
              <a:endParaRPr lang="en-US" altLang="ja-JP" sz="1400" smtClean="0"/>
            </a:p>
            <a:p>
              <a:r>
                <a:rPr lang="ja-JP" altLang="en-US" sz="1400"/>
                <a:t>　</a:t>
              </a:r>
              <a:r>
                <a:rPr lang="ja-JP" altLang="en-US" sz="1400" smtClean="0"/>
                <a:t>定義しなおす必要がある</a:t>
              </a:r>
              <a:endParaRPr lang="en-US" altLang="ja-JP" sz="1400" smtClean="0"/>
            </a:p>
            <a:p>
              <a:r>
                <a:rPr kumimoji="1" lang="ja-JP" altLang="en-US" sz="1400" smtClean="0"/>
                <a:t>・コーディングが必要</a:t>
              </a:r>
              <a:endParaRPr kumimoji="1" lang="en-US" altLang="ja-JP" sz="1400" smtClean="0"/>
            </a:p>
            <a:p>
              <a:r>
                <a:rPr lang="ja-JP" altLang="en-US" sz="1400" smtClean="0"/>
                <a:t>・ルール追加・修正のたびにテスト</a:t>
              </a:r>
              <a:endParaRPr lang="en-US" altLang="ja-JP" sz="1400" smtClean="0"/>
            </a:p>
            <a:p>
              <a:r>
                <a:rPr lang="ja-JP" altLang="en-US" sz="1400"/>
                <a:t>　</a:t>
              </a:r>
              <a:r>
                <a:rPr lang="ja-JP" altLang="en-US" sz="1400" smtClean="0"/>
                <a:t>が必要となる</a:t>
              </a:r>
              <a:endParaRPr kumimoji="1" lang="ja-JP" altLang="en-US" sz="1400"/>
            </a:p>
          </p:txBody>
        </p:sp>
      </p:grpSp>
      <p:grpSp>
        <p:nvGrpSpPr>
          <p:cNvPr id="10" name="グループ化 9"/>
          <p:cNvGrpSpPr/>
          <p:nvPr/>
        </p:nvGrpSpPr>
        <p:grpSpPr>
          <a:xfrm>
            <a:off x="4135353" y="2179824"/>
            <a:ext cx="4724436" cy="4273512"/>
            <a:chOff x="4135353" y="2179824"/>
            <a:chExt cx="4724436" cy="4273512"/>
          </a:xfrm>
        </p:grpSpPr>
        <p:sp>
          <p:nvSpPr>
            <p:cNvPr id="6" name="正方形/長方形 5"/>
            <p:cNvSpPr/>
            <p:nvPr/>
          </p:nvSpPr>
          <p:spPr bwMode="auto">
            <a:xfrm>
              <a:off x="4215781" y="2179824"/>
              <a:ext cx="1800200" cy="259228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mn-ea"/>
                  <a:ea typeface="+mn-ea"/>
                </a:rPr>
                <a:t>BRMS</a:t>
              </a:r>
              <a:r>
                <a:rPr kumimoji="0" lang="ja-JP" altLang="en-US" sz="1600" b="0" i="0" u="none" strike="noStrike" cap="none" normalizeH="0" baseline="0" dirty="0" smtClean="0">
                  <a:ln>
                    <a:noFill/>
                  </a:ln>
                  <a:solidFill>
                    <a:schemeClr val="bg1"/>
                  </a:solidFill>
                  <a:effectLst/>
                  <a:latin typeface="+mn-ea"/>
                  <a:ea typeface="+mn-ea"/>
                </a:rPr>
                <a:t>システム</a:t>
              </a:r>
              <a:endParaRPr kumimoji="0" lang="en-US" altLang="ja-JP" sz="1600" b="0" i="0" u="none" strike="noStrike" cap="none" normalizeH="0" baseline="0" dirty="0" smtClean="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ea"/>
                </a:rPr>
                <a:t>(</a:t>
              </a:r>
              <a:r>
                <a:rPr kumimoji="0" lang="ja-JP" altLang="en-US" sz="1600" dirty="0" smtClean="0">
                  <a:solidFill>
                    <a:schemeClr val="bg1"/>
                  </a:solidFill>
                  <a:latin typeface="+mn-ea"/>
                  <a:ea typeface="+mn-ea"/>
                </a:rPr>
                <a:t>ルールエンジン</a:t>
              </a:r>
              <a:endParaRPr kumimoji="0" lang="en-US" altLang="ja-JP" sz="1600" dirty="0">
                <a:solidFill>
                  <a:schemeClr val="bg1"/>
                </a:solidFill>
                <a:latin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ea"/>
                  <a:ea typeface="+mn-ea"/>
                </a:rPr>
                <a:t>推論エンジン</a:t>
              </a:r>
              <a:r>
                <a:rPr kumimoji="0" lang="en-US" altLang="ja-JP" sz="1600" dirty="0" smtClean="0">
                  <a:solidFill>
                    <a:schemeClr val="bg1"/>
                  </a:solidFill>
                  <a:latin typeface="+mn-ea"/>
                  <a:ea typeface="+mn-ea"/>
                </a:rPr>
                <a:t>)</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7" name="正方形/長方形 6"/>
            <p:cNvSpPr/>
            <p:nvPr/>
          </p:nvSpPr>
          <p:spPr bwMode="auto">
            <a:xfrm>
              <a:off x="6664053" y="2611872"/>
              <a:ext cx="2195736" cy="172819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ルールベース</a:t>
              </a:r>
              <a:endParaRPr kumimoji="0" lang="en-US" altLang="ja-JP" sz="1600" b="0" i="0" u="none" strike="noStrike" cap="none" normalizeH="0" baseline="0" dirty="0" smtClean="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a:solidFill>
                    <a:schemeClr val="bg1"/>
                  </a:solidFill>
                  <a:latin typeface="+mn-ea"/>
                </a:rPr>
                <a:t>(</a:t>
              </a:r>
              <a:r>
                <a:rPr kumimoji="0" lang="ja-JP" altLang="en-US" sz="1600" dirty="0" smtClean="0">
                  <a:solidFill>
                    <a:schemeClr val="bg1"/>
                  </a:solidFill>
                  <a:latin typeface="+mn-ea"/>
                  <a:ea typeface="+mn-ea"/>
                </a:rPr>
                <a:t>ルールリポジトリ、</a:t>
              </a:r>
              <a:endParaRPr kumimoji="0" lang="en-US" altLang="ja-JP" sz="1600" dirty="0" smtClean="0">
                <a:solidFill>
                  <a:schemeClr val="bg1"/>
                </a:solidFill>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ea"/>
                  <a:ea typeface="+mn-ea"/>
                </a:rPr>
                <a:t>ナレッジベース</a:t>
              </a:r>
              <a:r>
                <a:rPr kumimoji="0" lang="en-US" altLang="ja-JP" sz="1600" dirty="0" smtClean="0">
                  <a:solidFill>
                    <a:schemeClr val="bg1"/>
                  </a:solidFill>
                  <a:latin typeface="+mn-ea"/>
                  <a:ea typeface="+mn-ea"/>
                </a:rPr>
                <a:t>)</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9" name="テキスト ボックス 8"/>
            <p:cNvSpPr txBox="1"/>
            <p:nvPr/>
          </p:nvSpPr>
          <p:spPr>
            <a:xfrm>
              <a:off x="4135353" y="5037564"/>
              <a:ext cx="4608512" cy="1415772"/>
            </a:xfrm>
            <a:prstGeom prst="rect">
              <a:avLst/>
            </a:prstGeom>
            <a:noFill/>
          </p:spPr>
          <p:txBody>
            <a:bodyPr wrap="square" rtlCol="0">
              <a:spAutoFit/>
            </a:bodyPr>
            <a:lstStyle/>
            <a:p>
              <a:r>
                <a:rPr lang="ja-JP" altLang="en-US" sz="1600" smtClean="0"/>
                <a:t>ルールベース＝</a:t>
              </a:r>
              <a:r>
                <a:rPr lang="en-US" altLang="ja-JP" sz="1600" smtClean="0"/>
                <a:t>BRMS</a:t>
              </a:r>
            </a:p>
            <a:p>
              <a:r>
                <a:rPr lang="ja-JP" altLang="en-US" sz="1400" smtClean="0"/>
                <a:t>・ルールを自然言語に近い形で記述</a:t>
              </a:r>
              <a:endParaRPr lang="en-US" altLang="ja-JP" sz="1400"/>
            </a:p>
            <a:p>
              <a:r>
                <a:rPr lang="ja-JP" altLang="en-US" sz="1400" smtClean="0"/>
                <a:t>・担当者</a:t>
              </a:r>
              <a:r>
                <a:rPr lang="ja-JP" altLang="en-US" sz="1400"/>
                <a:t>がルールを作成</a:t>
              </a:r>
              <a:r>
                <a:rPr lang="ja-JP" altLang="en-US" sz="1400" smtClean="0"/>
                <a:t>できる</a:t>
              </a:r>
              <a:endParaRPr lang="en-US" altLang="ja-JP" sz="1400" smtClean="0"/>
            </a:p>
            <a:p>
              <a:r>
                <a:rPr lang="ja-JP" altLang="en-US" sz="1400" smtClean="0"/>
                <a:t>・ルールの齟齬などをシステムが自動チェック</a:t>
              </a:r>
              <a:endParaRPr lang="en-US" altLang="ja-JP" sz="1400" smtClean="0"/>
            </a:p>
            <a:p>
              <a:r>
                <a:rPr kumimoji="1" lang="ja-JP" altLang="en-US" sz="1400" smtClean="0"/>
                <a:t>・コーディングの必要無し</a:t>
              </a:r>
              <a:endParaRPr kumimoji="1" lang="en-US" altLang="ja-JP" sz="1400" smtClean="0"/>
            </a:p>
            <a:p>
              <a:r>
                <a:rPr lang="ja-JP" altLang="en-US" sz="1400" smtClean="0"/>
                <a:t>・都度テストを行う必要無し</a:t>
              </a:r>
              <a:endParaRPr kumimoji="1" lang="ja-JP" altLang="en-US" sz="1400"/>
            </a:p>
          </p:txBody>
        </p:sp>
        <p:sp>
          <p:nvSpPr>
            <p:cNvPr id="2" name="左右矢印 1"/>
            <p:cNvSpPr/>
            <p:nvPr/>
          </p:nvSpPr>
          <p:spPr bwMode="auto">
            <a:xfrm>
              <a:off x="6015981" y="2971912"/>
              <a:ext cx="648072" cy="1008112"/>
            </a:xfrm>
            <a:prstGeom prst="leftRightArrow">
              <a:avLst>
                <a:gd name="adj1" fmla="val 62210"/>
                <a:gd name="adj2" fmla="val 32363"/>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mn-ea"/>
                <a:ea typeface="+mn-ea"/>
              </a:endParaRPr>
            </a:p>
          </p:txBody>
        </p:sp>
      </p:grpSp>
    </p:spTree>
    <p:extLst>
      <p:ext uri="{BB962C8B-B14F-4D97-AF65-F5344CB8AC3E}">
        <p14:creationId xmlns:p14="http://schemas.microsoft.com/office/powerpoint/2010/main" val="2221745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ビジネスルールとは？</a:t>
            </a:r>
            <a:endParaRPr kumimoji="1" lang="ja-JP" altLang="en-US"/>
          </a:p>
        </p:txBody>
      </p:sp>
      <p:sp>
        <p:nvSpPr>
          <p:cNvPr id="3" name="コンテンツ プレースホルダー 2"/>
          <p:cNvSpPr>
            <a:spLocks noGrp="1"/>
          </p:cNvSpPr>
          <p:nvPr>
            <p:ph idx="1"/>
          </p:nvPr>
        </p:nvSpPr>
        <p:spPr/>
        <p:txBody>
          <a:bodyPr>
            <a:normAutofit/>
          </a:bodyPr>
          <a:lstStyle/>
          <a:p>
            <a:r>
              <a:rPr kumimoji="1" lang="ja-JP" altLang="en-US" sz="2400" dirty="0" smtClean="0"/>
              <a:t>ビジネス運用上の様々なポリシー、規約、制約</a:t>
            </a:r>
            <a:endParaRPr kumimoji="1" lang="en-US" altLang="ja-JP" sz="2400" dirty="0" smtClean="0"/>
          </a:p>
          <a:p>
            <a:pPr lvl="1"/>
            <a:r>
              <a:rPr lang="ja-JP" altLang="en-US" sz="2000" dirty="0" smtClean="0"/>
              <a:t>保険加入の審査</a:t>
            </a:r>
            <a:endParaRPr lang="en-US" altLang="ja-JP" sz="2000" dirty="0" smtClean="0"/>
          </a:p>
          <a:p>
            <a:pPr lvl="1"/>
            <a:r>
              <a:rPr kumimoji="1" lang="ja-JP" altLang="en-US" sz="2000" dirty="0"/>
              <a:t>携帯電話</a:t>
            </a:r>
            <a:r>
              <a:rPr kumimoji="1" lang="ja-JP" altLang="en-US" sz="2000" dirty="0" smtClean="0"/>
              <a:t>の料金・割引プラン</a:t>
            </a:r>
            <a:endParaRPr kumimoji="1" lang="en-US" altLang="ja-JP" sz="2000" dirty="0" smtClean="0"/>
          </a:p>
          <a:p>
            <a:pPr lvl="1"/>
            <a:r>
              <a:rPr lang="ja-JP" altLang="en-US" sz="2000" dirty="0" smtClean="0"/>
              <a:t>金融業</a:t>
            </a:r>
            <a:r>
              <a:rPr lang="ja-JP" altLang="en-US" sz="2000" dirty="0"/>
              <a:t>に</a:t>
            </a:r>
            <a:r>
              <a:rPr lang="ja-JP" altLang="en-US" sz="2000" dirty="0" smtClean="0"/>
              <a:t>おける与信審査</a:t>
            </a:r>
            <a:endParaRPr lang="en-US" altLang="ja-JP" sz="2000" dirty="0" smtClean="0"/>
          </a:p>
          <a:p>
            <a:pPr lvl="1"/>
            <a:r>
              <a:rPr kumimoji="1" lang="ja-JP" altLang="en-US" sz="2000" dirty="0" smtClean="0"/>
              <a:t>社内決済、稟議条件など</a:t>
            </a:r>
            <a:endParaRPr kumimoji="1" lang="en-US" altLang="ja-JP" sz="2000" dirty="0" smtClean="0"/>
          </a:p>
          <a:p>
            <a:r>
              <a:rPr lang="ja-JP" altLang="en-US" sz="2400" dirty="0"/>
              <a:t>ビジネスルールの特徴</a:t>
            </a:r>
            <a:endParaRPr kumimoji="1" lang="en-US" altLang="ja-JP" sz="2400" dirty="0" smtClean="0"/>
          </a:p>
          <a:p>
            <a:pPr lvl="1"/>
            <a:r>
              <a:rPr lang="ja-JP" altLang="en-US" sz="2000" dirty="0"/>
              <a:t>ビジネス環境に</a:t>
            </a:r>
            <a:r>
              <a:rPr lang="ja-JP" altLang="en-US" sz="2000" dirty="0" smtClean="0"/>
              <a:t>よって様々に変化する</a:t>
            </a:r>
            <a:endParaRPr lang="en-US" altLang="ja-JP" sz="2000" dirty="0"/>
          </a:p>
          <a:p>
            <a:pPr lvl="1"/>
            <a:r>
              <a:rPr kumimoji="1" lang="ja-JP" altLang="en-US" sz="2000" dirty="0" smtClean="0"/>
              <a:t>期間限定</a:t>
            </a:r>
            <a:endParaRPr kumimoji="1" lang="en-US" altLang="ja-JP" sz="2000" dirty="0" smtClean="0"/>
          </a:p>
          <a:p>
            <a:pPr lvl="1"/>
            <a:r>
              <a:rPr lang="ja-JP" altLang="en-US" sz="2000" dirty="0"/>
              <a:t>企業</a:t>
            </a:r>
            <a:r>
              <a:rPr lang="ja-JP" altLang="en-US" sz="2000" dirty="0" smtClean="0"/>
              <a:t>の企画・営業部門が適宜決める</a:t>
            </a:r>
            <a:endParaRPr lang="en-US" altLang="ja-JP" sz="2000" dirty="0" smtClean="0"/>
          </a:p>
          <a:p>
            <a:r>
              <a:rPr kumimoji="1" lang="ja-JP" altLang="en-US" sz="2400" dirty="0"/>
              <a:t>ビジネスルール</a:t>
            </a:r>
            <a:r>
              <a:rPr kumimoji="1" lang="ja-JP" altLang="en-US" sz="2400" dirty="0" smtClean="0"/>
              <a:t>の問題</a:t>
            </a:r>
            <a:endParaRPr kumimoji="1" lang="en-US" altLang="ja-JP" sz="2400" dirty="0" smtClean="0"/>
          </a:p>
          <a:p>
            <a:pPr lvl="1"/>
            <a:r>
              <a:rPr lang="ja-JP" altLang="en-US" sz="2000" dirty="0"/>
              <a:t>様々</a:t>
            </a:r>
            <a:r>
              <a:rPr lang="ja-JP" altLang="en-US" sz="2000" dirty="0" smtClean="0"/>
              <a:t>な条件をいちいちプログラミングするのは大変</a:t>
            </a:r>
            <a:endParaRPr lang="en-US" altLang="ja-JP" sz="2000" dirty="0" smtClean="0"/>
          </a:p>
          <a:p>
            <a:pPr lvl="1"/>
            <a:r>
              <a:rPr kumimoji="1" lang="ja-JP" altLang="en-US" sz="2000" dirty="0"/>
              <a:t>改変の</a:t>
            </a:r>
            <a:r>
              <a:rPr kumimoji="1" lang="ja-JP" altLang="en-US" sz="2000" dirty="0" smtClean="0"/>
              <a:t>都度テストが必要になる</a:t>
            </a:r>
            <a:endParaRPr kumimoji="1" lang="ja-JP" altLang="en-US" sz="2000" dirty="0"/>
          </a:p>
        </p:txBody>
      </p:sp>
    </p:spTree>
    <p:extLst>
      <p:ext uri="{BB962C8B-B14F-4D97-AF65-F5344CB8AC3E}">
        <p14:creationId xmlns:p14="http://schemas.microsoft.com/office/powerpoint/2010/main" val="19970236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スマートマシン</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bwMode="auto">
          <a:xfrm>
            <a:off x="395536" y="4725144"/>
            <a:ext cx="8496944" cy="1728192"/>
          </a:xfrm>
          <a:prstGeom prst="roundRect">
            <a:avLst>
              <a:gd name="adj" fmla="val 8382"/>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mn-ea"/>
              <a:ea typeface="+mn-ea"/>
            </a:endParaRPr>
          </a:p>
        </p:txBody>
      </p:sp>
      <p:sp>
        <p:nvSpPr>
          <p:cNvPr id="2" name="タイトル 1"/>
          <p:cNvSpPr>
            <a:spLocks noGrp="1"/>
          </p:cNvSpPr>
          <p:nvPr>
            <p:ph type="title"/>
          </p:nvPr>
        </p:nvSpPr>
        <p:spPr/>
        <p:txBody>
          <a:bodyPr/>
          <a:lstStyle/>
          <a:p>
            <a:r>
              <a:rPr kumimoji="1" lang="ja-JP" altLang="en-US" smtClean="0"/>
              <a:t>ルールベースシステムの源流</a:t>
            </a:r>
            <a:endParaRPr kumimoji="1" lang="ja-JP" altLang="en-US"/>
          </a:p>
        </p:txBody>
      </p:sp>
      <p:sp>
        <p:nvSpPr>
          <p:cNvPr id="4" name="角丸四角形 3"/>
          <p:cNvSpPr/>
          <p:nvPr/>
        </p:nvSpPr>
        <p:spPr bwMode="auto">
          <a:xfrm>
            <a:off x="395536" y="1124744"/>
            <a:ext cx="8496944" cy="1656184"/>
          </a:xfrm>
          <a:prstGeom prst="roundRect">
            <a:avLst>
              <a:gd name="adj" fmla="val 8382"/>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エキスパートシステム（</a:t>
            </a:r>
            <a:r>
              <a:rPr kumimoji="0" lang="en-US" altLang="ja-JP" sz="2000" b="0" i="0" u="none" strike="noStrike" cap="none" normalizeH="0" baseline="0" dirty="0" smtClean="0">
                <a:ln>
                  <a:noFill/>
                </a:ln>
                <a:solidFill>
                  <a:schemeClr val="bg1"/>
                </a:solidFill>
                <a:effectLst/>
                <a:latin typeface="+mn-ea"/>
                <a:ea typeface="+mn-ea"/>
              </a:rPr>
              <a:t>1970</a:t>
            </a:r>
            <a:r>
              <a:rPr kumimoji="0" lang="ja-JP" altLang="en-US" sz="2000" b="0" i="0" u="none" strike="noStrike" cap="none" normalizeH="0" baseline="0" dirty="0" smtClean="0">
                <a:ln>
                  <a:noFill/>
                </a:ln>
                <a:solidFill>
                  <a:schemeClr val="bg1"/>
                </a:solidFill>
                <a:effectLst/>
                <a:latin typeface="+mn-ea"/>
                <a:ea typeface="+mn-ea"/>
              </a:rPr>
              <a:t>年代）</a:t>
            </a:r>
            <a:endParaRPr kumimoji="0" lang="en-US" altLang="ja-JP" sz="2000" b="0" i="0" u="none" strike="noStrike" cap="none" normalizeH="0" baseline="0" dirty="0" smtClean="0">
              <a:ln>
                <a:noFill/>
              </a:ln>
              <a:solidFill>
                <a:schemeClr val="bg1"/>
              </a:solidFill>
              <a:effectLst/>
              <a:latin typeface="+mn-ea"/>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ea"/>
              </a:rPr>
              <a:t>人工知能研究</a:t>
            </a:r>
            <a:r>
              <a:rPr kumimoji="0" lang="ja-JP" altLang="en-US" sz="1200" dirty="0" smtClean="0">
                <a:solidFill>
                  <a:schemeClr val="bg1"/>
                </a:solidFill>
                <a:latin typeface="+mn-ea"/>
              </a:rPr>
              <a:t>の一環として実用化されたシステム。</a:t>
            </a:r>
            <a:r>
              <a:rPr kumimoji="0" lang="ja-JP" altLang="en-US" sz="1200" b="0" i="0" u="none" strike="noStrike" cap="none" normalizeH="0" baseline="0" dirty="0" smtClean="0">
                <a:ln>
                  <a:noFill/>
                </a:ln>
                <a:solidFill>
                  <a:schemeClr val="bg1"/>
                </a:solidFill>
                <a:effectLst/>
                <a:latin typeface="+mn-ea"/>
              </a:rPr>
              <a:t>人間の専門家が特定分野の専門知識に基づいて推論を行い、複雑な問題を解決する過程をエミュレート</a:t>
            </a:r>
            <a:r>
              <a:rPr kumimoji="0" lang="ja-JP" altLang="en-US" sz="1200" dirty="0">
                <a:solidFill>
                  <a:schemeClr val="bg1"/>
                </a:solidFill>
                <a:latin typeface="+mn-ea"/>
              </a:rPr>
              <a:t>し、問題の分析結果を提供し、利用者の行動を導く指針を与える</a:t>
            </a:r>
            <a:r>
              <a:rPr kumimoji="0" lang="ja-JP" altLang="en-US" sz="1200" dirty="0" smtClean="0">
                <a:solidFill>
                  <a:schemeClr val="bg1"/>
                </a:solidFill>
                <a:latin typeface="+mn-ea"/>
              </a:rPr>
              <a:t>。</a:t>
            </a:r>
            <a:endParaRPr kumimoji="0" lang="en-US" altLang="ja-JP" sz="1200" dirty="0" smtClean="0">
              <a:solidFill>
                <a:schemeClr val="bg1"/>
              </a:solidFill>
              <a:latin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lang="ja-JP" altLang="en-US" sz="1200" dirty="0" smtClean="0">
                <a:solidFill>
                  <a:schemeClr val="bg1"/>
                </a:solidFill>
              </a:rPr>
              <a:t>特定</a:t>
            </a:r>
            <a:r>
              <a:rPr lang="ja-JP" altLang="en-US" sz="1200" dirty="0">
                <a:solidFill>
                  <a:schemeClr val="bg1"/>
                </a:solidFill>
              </a:rPr>
              <a:t>の分野の問題についての情報</a:t>
            </a:r>
            <a:r>
              <a:rPr lang="ja-JP" altLang="en-US" sz="1200" dirty="0" smtClean="0">
                <a:solidFill>
                  <a:schemeClr val="bg1"/>
                </a:solidFill>
              </a:rPr>
              <a:t>を蓄積したルール群と、それらをベースに推論を行う推論エンジンから</a:t>
            </a:r>
            <a:r>
              <a:rPr lang="ja-JP" altLang="en-US" sz="1200" dirty="0">
                <a:solidFill>
                  <a:schemeClr val="bg1"/>
                </a:solidFill>
              </a:rPr>
              <a:t>構成されるプログラムであり、通常のプログラミングのようにソフトウェア開発者が設定した手続きに従うわけでは</a:t>
            </a:r>
            <a:r>
              <a:rPr lang="ja-JP" altLang="en-US" sz="1200" dirty="0" smtClean="0">
                <a:solidFill>
                  <a:schemeClr val="bg1"/>
                </a:solidFill>
              </a:rPr>
              <a:t>ない。</a:t>
            </a:r>
            <a:endParaRPr kumimoji="0" lang="ja-JP" altLang="en-US" sz="1200" b="0" i="0" u="none" strike="noStrike" cap="none" normalizeH="0" baseline="0" dirty="0" smtClean="0">
              <a:ln>
                <a:noFill/>
              </a:ln>
              <a:solidFill>
                <a:schemeClr val="bg1"/>
              </a:solidFill>
              <a:effectLst/>
              <a:latin typeface="+mn-ea"/>
            </a:endParaRPr>
          </a:p>
        </p:txBody>
      </p:sp>
      <p:sp>
        <p:nvSpPr>
          <p:cNvPr id="5" name="角丸四角形 4"/>
          <p:cNvSpPr/>
          <p:nvPr/>
        </p:nvSpPr>
        <p:spPr bwMode="auto">
          <a:xfrm>
            <a:off x="395536" y="2924944"/>
            <a:ext cx="4176464" cy="1656184"/>
          </a:xfrm>
          <a:prstGeom prst="roundRect">
            <a:avLst>
              <a:gd name="adj" fmla="val 8382"/>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mn-ea"/>
                <a:ea typeface="+mn-ea"/>
              </a:rPr>
              <a:t>適用分野</a:t>
            </a:r>
            <a:endParaRPr kumimoji="0" lang="en-US" altLang="ja-JP" sz="2400" b="0" i="0" u="none" strike="noStrike" cap="none" normalizeH="0" baseline="0" dirty="0" smtClean="0">
              <a:ln>
                <a:noFill/>
              </a:ln>
              <a:solidFill>
                <a:schemeClr val="bg1"/>
              </a:solidFill>
              <a:effectLst/>
              <a:latin typeface="+mn-ea"/>
              <a:ea typeface="+mn-ea"/>
            </a:endParaRPr>
          </a:p>
          <a:p>
            <a:pPr>
              <a:spcBef>
                <a:spcPct val="20000"/>
              </a:spcBef>
            </a:pPr>
            <a:r>
              <a:rPr lang="ja-JP" altLang="en-US" sz="1400" dirty="0" smtClean="0">
                <a:solidFill>
                  <a:schemeClr val="bg1"/>
                </a:solidFill>
              </a:rPr>
              <a:t>会計</a:t>
            </a:r>
            <a:r>
              <a:rPr lang="ja-JP" altLang="en-US" sz="1400" dirty="0">
                <a:solidFill>
                  <a:schemeClr val="bg1"/>
                </a:solidFill>
              </a:rPr>
              <a:t>、医療、プロセス制御、金融サービス、製造業、人事など</a:t>
            </a:r>
            <a:endParaRPr kumimoji="0" lang="ja-JP" altLang="en-US" sz="1400" b="0" i="0" u="none" strike="noStrike" cap="none" normalizeH="0" baseline="0" dirty="0" smtClean="0">
              <a:ln>
                <a:noFill/>
              </a:ln>
              <a:solidFill>
                <a:schemeClr val="bg1"/>
              </a:solidFill>
              <a:effectLst/>
              <a:latin typeface="+mn-ea"/>
            </a:endParaRPr>
          </a:p>
        </p:txBody>
      </p:sp>
      <p:sp>
        <p:nvSpPr>
          <p:cNvPr id="6" name="角丸四角形 5"/>
          <p:cNvSpPr/>
          <p:nvPr/>
        </p:nvSpPr>
        <p:spPr bwMode="auto">
          <a:xfrm>
            <a:off x="4716016" y="2924944"/>
            <a:ext cx="4176464" cy="1656184"/>
          </a:xfrm>
          <a:prstGeom prst="roundRect">
            <a:avLst>
              <a:gd name="adj" fmla="val 8382"/>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smtClean="0">
                <a:ln>
                  <a:noFill/>
                </a:ln>
                <a:solidFill>
                  <a:schemeClr val="bg1"/>
                </a:solidFill>
                <a:effectLst/>
                <a:latin typeface="+mn-ea"/>
                <a:ea typeface="+mn-ea"/>
              </a:rPr>
              <a:t>問題点</a:t>
            </a:r>
            <a:endParaRPr kumimoji="0" lang="en-US" altLang="ja-JP" sz="2400" b="0" i="0" u="none" strike="noStrike" cap="none" normalizeH="0" baseline="0" smtClean="0">
              <a:ln>
                <a:noFill/>
              </a:ln>
              <a:solidFill>
                <a:schemeClr val="bg1"/>
              </a:solidFill>
              <a:effectLst/>
              <a:latin typeface="+mn-ea"/>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bg1"/>
                </a:solidFill>
                <a:effectLst/>
                <a:latin typeface="+mn-ea"/>
                <a:ea typeface="+mn-ea"/>
              </a:rPr>
              <a:t>専門家の知識は定型化できないことが多い</a:t>
            </a:r>
            <a:endParaRPr kumimoji="0" lang="en-US" altLang="ja-JP" sz="1400" b="0" i="0" u="none" strike="noStrike" cap="none" normalizeH="0" baseline="0" smtClean="0">
              <a:ln>
                <a:noFill/>
              </a:ln>
              <a:solidFill>
                <a:schemeClr val="bg1"/>
              </a:solidFill>
              <a:effectLst/>
              <a:latin typeface="+mn-ea"/>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ea"/>
                <a:ea typeface="+mn-ea"/>
              </a:rPr>
              <a:t>問題</a:t>
            </a:r>
            <a:r>
              <a:rPr kumimoji="0" lang="ja-JP" altLang="en-US" sz="1400" smtClean="0">
                <a:solidFill>
                  <a:schemeClr val="bg1"/>
                </a:solidFill>
                <a:latin typeface="+mn-ea"/>
                <a:ea typeface="+mn-ea"/>
              </a:rPr>
              <a:t>をかなり限定しないとうまく機能しない</a:t>
            </a:r>
            <a:endParaRPr kumimoji="0" lang="en-US" altLang="ja-JP" sz="1400" b="0" i="0" u="none" strike="noStrike" cap="none" normalizeH="0" baseline="0" smtClean="0">
              <a:ln>
                <a:noFill/>
              </a:ln>
              <a:solidFill>
                <a:schemeClr val="bg1"/>
              </a:solidFill>
              <a:effectLst/>
              <a:latin typeface="+mn-ea"/>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ea"/>
                <a:ea typeface="+mn-ea"/>
              </a:rPr>
              <a:t>推論エンジンの能力不足</a:t>
            </a:r>
            <a:endParaRPr kumimoji="0" lang="ja-JP" altLang="en-US" sz="1400" b="0" i="0" u="none" strike="noStrike" cap="none" normalizeH="0" baseline="0" smtClean="0">
              <a:ln>
                <a:noFill/>
              </a:ln>
              <a:solidFill>
                <a:schemeClr val="bg1"/>
              </a:solidFill>
              <a:effectLst/>
              <a:latin typeface="+mn-ea"/>
              <a:ea typeface="+mn-ea"/>
            </a:endParaRPr>
          </a:p>
        </p:txBody>
      </p:sp>
      <p:pic>
        <p:nvPicPr>
          <p:cNvPr id="1026" name="Picture 2" descr="http://gc.sfc.keio.ac.jp/class/2007_gc00001/slides/09/im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97152"/>
            <a:ext cx="2088232" cy="15661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39552" y="4869160"/>
            <a:ext cx="5760640" cy="1107996"/>
          </a:xfrm>
          <a:prstGeom prst="rect">
            <a:avLst/>
          </a:prstGeom>
          <a:noFill/>
        </p:spPr>
        <p:txBody>
          <a:bodyPr wrap="square" rtlCol="0">
            <a:spAutoFit/>
          </a:bodyPr>
          <a:lstStyle/>
          <a:p>
            <a:r>
              <a:rPr lang="ja-JP" altLang="en-US" sz="2400" dirty="0" smtClean="0">
                <a:solidFill>
                  <a:schemeClr val="bg1"/>
                </a:solidFill>
              </a:rPr>
              <a:t>第</a:t>
            </a:r>
            <a:r>
              <a:rPr lang="en-US" altLang="ja-JP" sz="2400" dirty="0" smtClean="0">
                <a:solidFill>
                  <a:schemeClr val="bg1"/>
                </a:solidFill>
              </a:rPr>
              <a:t>5</a:t>
            </a:r>
            <a:r>
              <a:rPr lang="ja-JP" altLang="en-US" sz="2400" dirty="0" smtClean="0">
                <a:solidFill>
                  <a:schemeClr val="bg1"/>
                </a:solidFill>
              </a:rPr>
              <a:t>世代コンピュータプロジェクト</a:t>
            </a:r>
            <a:endParaRPr lang="en-US" altLang="ja-JP" sz="2400" dirty="0" smtClean="0">
              <a:solidFill>
                <a:schemeClr val="bg1"/>
              </a:solidFill>
            </a:endParaRPr>
          </a:p>
          <a:p>
            <a:r>
              <a:rPr lang="ja-JP" altLang="en-US" sz="1400" dirty="0" smtClean="0">
                <a:solidFill>
                  <a:schemeClr val="bg1"/>
                </a:solidFill>
              </a:rPr>
              <a:t>１９８２年、通産省</a:t>
            </a:r>
            <a:r>
              <a:rPr lang="ja-JP" altLang="en-US" sz="1400" dirty="0">
                <a:solidFill>
                  <a:schemeClr val="bg1"/>
                </a:solidFill>
              </a:rPr>
              <a:t>の肝いりで開始された国家プロジェクト。米国主導の汎用コンピュータの流れを大きく変えるべく、より人間にとって使いやすい並列推論マシンを独自に生み出していこうという</a:t>
            </a:r>
            <a:r>
              <a:rPr lang="ja-JP" altLang="en-US" sz="1400" dirty="0" smtClean="0">
                <a:solidFill>
                  <a:schemeClr val="bg1"/>
                </a:solidFill>
              </a:rPr>
              <a:t>試み。</a:t>
            </a:r>
            <a:endParaRPr kumimoji="1" lang="ja-JP" altLang="en-US" sz="1400" dirty="0">
              <a:solidFill>
                <a:schemeClr val="bg1"/>
              </a:solidFill>
            </a:endParaRPr>
          </a:p>
        </p:txBody>
      </p:sp>
    </p:spTree>
    <p:extLst>
      <p:ext uri="{BB962C8B-B14F-4D97-AF65-F5344CB8AC3E}">
        <p14:creationId xmlns:p14="http://schemas.microsoft.com/office/powerpoint/2010/main" val="27012243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mtClean="0"/>
              <a:t>ビジネスルールの例 </a:t>
            </a:r>
            <a:r>
              <a:rPr kumimoji="1" lang="en-US" altLang="ja-JP" smtClean="0"/>
              <a:t>(</a:t>
            </a:r>
            <a:r>
              <a:rPr kumimoji="1" lang="ja-JP" altLang="en-US" smtClean="0"/>
              <a:t>携帯電話の料金プラン</a:t>
            </a:r>
            <a:r>
              <a:rPr kumimoji="1" lang="en-US" altLang="ja-JP" smtClean="0"/>
              <a:t>)</a:t>
            </a:r>
            <a:endParaRPr kumimoji="1" lang="ja-JP" altLang="en-US"/>
          </a:p>
        </p:txBody>
      </p:sp>
      <p:sp>
        <p:nvSpPr>
          <p:cNvPr id="5" name="フローチャート : 判断 4"/>
          <p:cNvSpPr/>
          <p:nvPr/>
        </p:nvSpPr>
        <p:spPr bwMode="auto">
          <a:xfrm>
            <a:off x="611560" y="198884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smtClean="0">
                <a:ln>
                  <a:noFill/>
                </a:ln>
                <a:solidFill>
                  <a:schemeClr val="bg1"/>
                </a:solidFill>
                <a:effectLst/>
                <a:latin typeface="+mn-ea"/>
                <a:ea typeface="+mn-ea"/>
              </a:rPr>
              <a:t>新規契約か？</a:t>
            </a:r>
          </a:p>
        </p:txBody>
      </p:sp>
      <p:sp>
        <p:nvSpPr>
          <p:cNvPr id="9" name="角丸四角形 8"/>
          <p:cNvSpPr/>
          <p:nvPr/>
        </p:nvSpPr>
        <p:spPr bwMode="auto">
          <a:xfrm>
            <a:off x="611560" y="1268760"/>
            <a:ext cx="1944216" cy="360040"/>
          </a:xfrm>
          <a:prstGeom prst="roundRect">
            <a:avLst>
              <a:gd name="adj" fmla="val 5000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smtClean="0">
                <a:ln>
                  <a:noFill/>
                </a:ln>
                <a:solidFill>
                  <a:schemeClr val="bg1"/>
                </a:solidFill>
                <a:effectLst/>
                <a:latin typeface="+mn-ea"/>
                <a:ea typeface="+mn-ea"/>
              </a:rPr>
              <a:t>申込書審査</a:t>
            </a:r>
          </a:p>
        </p:txBody>
      </p:sp>
      <p:sp>
        <p:nvSpPr>
          <p:cNvPr id="10" name="正方形/長方形 9"/>
          <p:cNvSpPr/>
          <p:nvPr/>
        </p:nvSpPr>
        <p:spPr bwMode="auto">
          <a:xfrm>
            <a:off x="3635896" y="198884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baseline="0" smtClean="0">
                <a:ln>
                  <a:noFill/>
                </a:ln>
                <a:solidFill>
                  <a:schemeClr val="bg1"/>
                </a:solidFill>
                <a:effectLst/>
                <a:latin typeface="+mn-ea"/>
                <a:ea typeface="+mn-ea"/>
              </a:rPr>
              <a:t>2</a:t>
            </a:r>
            <a:r>
              <a:rPr kumimoji="0" lang="ja-JP" altLang="en-US" sz="1100" b="0" i="0" u="none" strike="noStrike" cap="none" normalizeH="0" baseline="0" smtClean="0">
                <a:ln>
                  <a:noFill/>
                </a:ln>
                <a:solidFill>
                  <a:schemeClr val="bg1"/>
                </a:solidFill>
                <a:effectLst/>
                <a:latin typeface="+mn-ea"/>
                <a:ea typeface="+mn-ea"/>
              </a:rPr>
              <a:t>台目以降は</a:t>
            </a:r>
            <a:r>
              <a:rPr kumimoji="0" lang="en-US" altLang="ja-JP" sz="1100" b="0" i="0" u="none" strike="noStrike" cap="none" normalizeH="0" baseline="0" smtClean="0">
                <a:ln>
                  <a:noFill/>
                </a:ln>
                <a:solidFill>
                  <a:schemeClr val="bg1"/>
                </a:solidFill>
                <a:effectLst/>
                <a:latin typeface="+mn-ea"/>
                <a:ea typeface="+mn-ea"/>
              </a:rPr>
              <a:t>50%</a:t>
            </a:r>
            <a:r>
              <a:rPr kumimoji="0" lang="ja-JP" altLang="en-US" sz="1100" b="0" i="0" u="none" strike="noStrike" cap="none" normalizeH="0" baseline="0" smtClean="0">
                <a:ln>
                  <a:noFill/>
                </a:ln>
                <a:solidFill>
                  <a:schemeClr val="bg1"/>
                </a:solidFill>
                <a:effectLst/>
                <a:latin typeface="+mn-ea"/>
                <a:ea typeface="+mn-ea"/>
              </a:rPr>
              <a:t>割引</a:t>
            </a:r>
          </a:p>
        </p:txBody>
      </p:sp>
      <p:sp>
        <p:nvSpPr>
          <p:cNvPr id="11" name="フローチャート : 判断 10"/>
          <p:cNvSpPr/>
          <p:nvPr/>
        </p:nvSpPr>
        <p:spPr bwMode="auto">
          <a:xfrm>
            <a:off x="611560" y="270892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smtClean="0">
                <a:ln>
                  <a:noFill/>
                </a:ln>
                <a:solidFill>
                  <a:schemeClr val="bg1"/>
                </a:solidFill>
                <a:effectLst/>
                <a:latin typeface="+mn-ea"/>
                <a:ea typeface="+mn-ea"/>
              </a:rPr>
              <a:t>同一家族か？</a:t>
            </a:r>
          </a:p>
        </p:txBody>
      </p:sp>
      <p:sp>
        <p:nvSpPr>
          <p:cNvPr id="12" name="正方形/長方形 11"/>
          <p:cNvSpPr/>
          <p:nvPr/>
        </p:nvSpPr>
        <p:spPr bwMode="auto">
          <a:xfrm>
            <a:off x="3635896" y="270892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smtClean="0">
                <a:ln>
                  <a:noFill/>
                </a:ln>
                <a:solidFill>
                  <a:schemeClr val="bg1"/>
                </a:solidFill>
                <a:effectLst/>
                <a:latin typeface="+mn-ea"/>
                <a:ea typeface="+mn-ea"/>
              </a:rPr>
              <a:t>家族間は通話料無料</a:t>
            </a:r>
          </a:p>
        </p:txBody>
      </p:sp>
      <p:sp>
        <p:nvSpPr>
          <p:cNvPr id="13" name="フローチャート : 判断 12"/>
          <p:cNvSpPr/>
          <p:nvPr/>
        </p:nvSpPr>
        <p:spPr bwMode="auto">
          <a:xfrm>
            <a:off x="611560" y="342900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smtClean="0">
                <a:ln>
                  <a:noFill/>
                </a:ln>
                <a:solidFill>
                  <a:schemeClr val="bg1"/>
                </a:solidFill>
                <a:effectLst/>
                <a:latin typeface="+mn-ea"/>
                <a:ea typeface="+mn-ea"/>
              </a:rPr>
              <a:t>学生か？</a:t>
            </a:r>
          </a:p>
        </p:txBody>
      </p:sp>
      <p:sp>
        <p:nvSpPr>
          <p:cNvPr id="14" name="正方形/長方形 13"/>
          <p:cNvSpPr/>
          <p:nvPr/>
        </p:nvSpPr>
        <p:spPr bwMode="auto">
          <a:xfrm>
            <a:off x="3635896" y="342900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smtClean="0">
                <a:ln>
                  <a:noFill/>
                </a:ln>
                <a:solidFill>
                  <a:schemeClr val="bg1"/>
                </a:solidFill>
                <a:effectLst/>
                <a:latin typeface="+mn-ea"/>
                <a:ea typeface="+mn-ea"/>
              </a:rPr>
              <a:t>学生は基本料金</a:t>
            </a:r>
            <a:r>
              <a:rPr kumimoji="0" lang="en-US" altLang="ja-JP" sz="1100" b="0" i="0" u="none" strike="noStrike" cap="none" normalizeH="0" baseline="0" smtClean="0">
                <a:ln>
                  <a:noFill/>
                </a:ln>
                <a:solidFill>
                  <a:schemeClr val="bg1"/>
                </a:solidFill>
                <a:effectLst/>
                <a:latin typeface="+mn-ea"/>
                <a:ea typeface="+mn-ea"/>
              </a:rPr>
              <a:t>50%</a:t>
            </a:r>
            <a:r>
              <a:rPr kumimoji="0" lang="ja-JP" altLang="en-US" sz="1100" b="0" i="0" u="none" strike="noStrike" cap="none" normalizeH="0" baseline="0" smtClean="0">
                <a:ln>
                  <a:noFill/>
                </a:ln>
                <a:solidFill>
                  <a:schemeClr val="bg1"/>
                </a:solidFill>
                <a:effectLst/>
                <a:latin typeface="+mn-ea"/>
                <a:ea typeface="+mn-ea"/>
              </a:rPr>
              <a:t>割引</a:t>
            </a:r>
          </a:p>
        </p:txBody>
      </p:sp>
      <p:sp>
        <p:nvSpPr>
          <p:cNvPr id="15" name="フローチャート : 判断 14"/>
          <p:cNvSpPr/>
          <p:nvPr/>
        </p:nvSpPr>
        <p:spPr bwMode="auto">
          <a:xfrm>
            <a:off x="611560" y="4149080"/>
            <a:ext cx="1944216"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smtClean="0">
                <a:ln>
                  <a:noFill/>
                </a:ln>
                <a:solidFill>
                  <a:schemeClr val="bg1"/>
                </a:solidFill>
                <a:effectLst/>
                <a:latin typeface="+mn-ea"/>
                <a:ea typeface="+mn-ea"/>
              </a:rPr>
              <a:t>夏休み期間か？</a:t>
            </a:r>
          </a:p>
        </p:txBody>
      </p:sp>
      <p:sp>
        <p:nvSpPr>
          <p:cNvPr id="16" name="正方形/長方形 15"/>
          <p:cNvSpPr/>
          <p:nvPr/>
        </p:nvSpPr>
        <p:spPr bwMode="auto">
          <a:xfrm>
            <a:off x="3635896" y="414908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smtClean="0">
                <a:ln>
                  <a:noFill/>
                </a:ln>
                <a:solidFill>
                  <a:schemeClr val="bg1"/>
                </a:solidFill>
                <a:effectLst/>
                <a:latin typeface="+mn-ea"/>
                <a:ea typeface="+mn-ea"/>
              </a:rPr>
              <a:t>夏休み中は</a:t>
            </a:r>
            <a:r>
              <a:rPr kumimoji="0" lang="en-US" altLang="ja-JP" sz="1100" b="0" i="0" u="none" strike="noStrike" cap="none" normalizeH="0" baseline="0" smtClean="0">
                <a:ln>
                  <a:noFill/>
                </a:ln>
                <a:solidFill>
                  <a:schemeClr val="bg1"/>
                </a:solidFill>
                <a:effectLst/>
                <a:latin typeface="+mn-ea"/>
                <a:ea typeface="+mn-ea"/>
              </a:rPr>
              <a:t>20%</a:t>
            </a:r>
            <a:r>
              <a:rPr kumimoji="0" lang="ja-JP" altLang="en-US" sz="1100" b="0" i="0" u="none" strike="noStrike" cap="none" normalizeH="0" baseline="0" smtClean="0">
                <a:ln>
                  <a:noFill/>
                </a:ln>
                <a:solidFill>
                  <a:schemeClr val="bg1"/>
                </a:solidFill>
                <a:effectLst/>
                <a:latin typeface="+mn-ea"/>
                <a:ea typeface="+mn-ea"/>
              </a:rPr>
              <a:t>割引</a:t>
            </a:r>
          </a:p>
        </p:txBody>
      </p:sp>
      <p:sp>
        <p:nvSpPr>
          <p:cNvPr id="17" name="フローチャート : 判断 16"/>
          <p:cNvSpPr/>
          <p:nvPr/>
        </p:nvSpPr>
        <p:spPr bwMode="auto">
          <a:xfrm>
            <a:off x="3563888" y="4869160"/>
            <a:ext cx="2016224" cy="432048"/>
          </a:xfrm>
          <a:prstGeom prst="flowChartDecision">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smtClean="0">
                <a:ln>
                  <a:noFill/>
                </a:ln>
                <a:solidFill>
                  <a:schemeClr val="bg1"/>
                </a:solidFill>
                <a:effectLst/>
                <a:latin typeface="+mn-ea"/>
                <a:ea typeface="+mn-ea"/>
              </a:rPr>
              <a:t>2</a:t>
            </a:r>
            <a:r>
              <a:rPr kumimoji="0" lang="ja-JP" altLang="en-US" sz="800" b="0" i="0" u="none" strike="noStrike" cap="none" normalizeH="0" baseline="0" smtClean="0">
                <a:ln>
                  <a:noFill/>
                </a:ln>
                <a:solidFill>
                  <a:schemeClr val="bg1"/>
                </a:solidFill>
                <a:effectLst/>
                <a:latin typeface="+mn-ea"/>
                <a:ea typeface="+mn-ea"/>
              </a:rPr>
              <a:t>台目か？</a:t>
            </a:r>
          </a:p>
        </p:txBody>
      </p:sp>
      <p:sp>
        <p:nvSpPr>
          <p:cNvPr id="18" name="正方形/長方形 17"/>
          <p:cNvSpPr/>
          <p:nvPr/>
        </p:nvSpPr>
        <p:spPr bwMode="auto">
          <a:xfrm>
            <a:off x="6660232" y="4869160"/>
            <a:ext cx="1872208" cy="432048"/>
          </a:xfrm>
          <a:prstGeom prst="rect">
            <a:avLst/>
          </a:prstGeom>
          <a:solidFill>
            <a:srgbClr val="5F84C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baseline="0" smtClean="0">
                <a:ln>
                  <a:noFill/>
                </a:ln>
                <a:solidFill>
                  <a:schemeClr val="bg1"/>
                </a:solidFill>
                <a:effectLst/>
                <a:latin typeface="+mn-ea"/>
                <a:ea typeface="+mn-ea"/>
              </a:rPr>
              <a:t>2</a:t>
            </a:r>
            <a:r>
              <a:rPr kumimoji="0" lang="ja-JP" altLang="en-US" sz="1100" b="0" i="0" u="none" strike="noStrike" cap="none" normalizeH="0" baseline="0" smtClean="0">
                <a:ln>
                  <a:noFill/>
                </a:ln>
                <a:solidFill>
                  <a:schemeClr val="bg1"/>
                </a:solidFill>
                <a:effectLst/>
                <a:latin typeface="+mn-ea"/>
                <a:ea typeface="+mn-ea"/>
              </a:rPr>
              <a:t>台目割引とは併用不可</a:t>
            </a:r>
          </a:p>
        </p:txBody>
      </p:sp>
      <p:sp>
        <p:nvSpPr>
          <p:cNvPr id="19" name="角丸四角形 18"/>
          <p:cNvSpPr/>
          <p:nvPr/>
        </p:nvSpPr>
        <p:spPr bwMode="auto">
          <a:xfrm>
            <a:off x="611560" y="6021288"/>
            <a:ext cx="1944216" cy="360040"/>
          </a:xfrm>
          <a:prstGeom prst="roundRect">
            <a:avLst>
              <a:gd name="adj" fmla="val 5000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smtClean="0">
              <a:ln>
                <a:noFill/>
              </a:ln>
              <a:solidFill>
                <a:schemeClr val="bg1"/>
              </a:solidFill>
              <a:effectLst/>
              <a:latin typeface="+mn-ea"/>
              <a:ea typeface="+mn-ea"/>
            </a:endParaRPr>
          </a:p>
        </p:txBody>
      </p:sp>
      <p:cxnSp>
        <p:nvCxnSpPr>
          <p:cNvPr id="21" name="直線矢印コネクタ 20"/>
          <p:cNvCxnSpPr>
            <a:stCxn id="9" idx="2"/>
            <a:endCxn id="5" idx="0"/>
          </p:cNvCxnSpPr>
          <p:nvPr/>
        </p:nvCxnSpPr>
        <p:spPr bwMode="auto">
          <a:xfrm>
            <a:off x="1583668" y="1628800"/>
            <a:ext cx="0" cy="36004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23" name="直線矢印コネクタ 22"/>
          <p:cNvCxnSpPr>
            <a:stCxn id="5" idx="3"/>
            <a:endCxn id="10" idx="1"/>
          </p:cNvCxnSpPr>
          <p:nvPr/>
        </p:nvCxnSpPr>
        <p:spPr bwMode="auto">
          <a:xfrm>
            <a:off x="2555776" y="220486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25" name="カギ線コネクタ 24"/>
          <p:cNvCxnSpPr>
            <a:stCxn id="10" idx="2"/>
          </p:cNvCxnSpPr>
          <p:nvPr/>
        </p:nvCxnSpPr>
        <p:spPr bwMode="auto">
          <a:xfrm rot="5400000">
            <a:off x="3023828" y="101673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27" name="直線矢印コネクタ 26"/>
          <p:cNvCxnSpPr>
            <a:stCxn id="5" idx="2"/>
            <a:endCxn id="11" idx="0"/>
          </p:cNvCxnSpPr>
          <p:nvPr/>
        </p:nvCxnSpPr>
        <p:spPr bwMode="auto">
          <a:xfrm>
            <a:off x="1583668" y="242088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29" name="直線矢印コネクタ 28"/>
          <p:cNvCxnSpPr>
            <a:stCxn id="11" idx="3"/>
            <a:endCxn id="12" idx="1"/>
          </p:cNvCxnSpPr>
          <p:nvPr/>
        </p:nvCxnSpPr>
        <p:spPr bwMode="auto">
          <a:xfrm>
            <a:off x="2555776" y="292494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1" name="直線矢印コネクタ 30"/>
          <p:cNvCxnSpPr>
            <a:stCxn id="11" idx="2"/>
            <a:endCxn id="13" idx="0"/>
          </p:cNvCxnSpPr>
          <p:nvPr/>
        </p:nvCxnSpPr>
        <p:spPr bwMode="auto">
          <a:xfrm>
            <a:off x="1583668" y="314096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3" name="直線矢印コネクタ 32"/>
          <p:cNvCxnSpPr>
            <a:stCxn id="13" idx="3"/>
            <a:endCxn id="14" idx="1"/>
          </p:cNvCxnSpPr>
          <p:nvPr/>
        </p:nvCxnSpPr>
        <p:spPr bwMode="auto">
          <a:xfrm>
            <a:off x="2555776" y="364502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5" name="直線矢印コネクタ 34"/>
          <p:cNvCxnSpPr>
            <a:stCxn id="13" idx="2"/>
            <a:endCxn id="15" idx="0"/>
          </p:cNvCxnSpPr>
          <p:nvPr/>
        </p:nvCxnSpPr>
        <p:spPr bwMode="auto">
          <a:xfrm>
            <a:off x="1583668" y="386104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7" name="直線矢印コネクタ 36"/>
          <p:cNvCxnSpPr>
            <a:stCxn id="15" idx="3"/>
            <a:endCxn id="16" idx="1"/>
          </p:cNvCxnSpPr>
          <p:nvPr/>
        </p:nvCxnSpPr>
        <p:spPr bwMode="auto">
          <a:xfrm>
            <a:off x="2555776" y="436510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39" name="直線矢印コネクタ 38"/>
          <p:cNvCxnSpPr>
            <a:stCxn id="16" idx="2"/>
            <a:endCxn id="17" idx="0"/>
          </p:cNvCxnSpPr>
          <p:nvPr/>
        </p:nvCxnSpPr>
        <p:spPr bwMode="auto">
          <a:xfrm>
            <a:off x="4572000" y="4581128"/>
            <a:ext cx="0" cy="288032"/>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46" name="直線矢印コネクタ 45"/>
          <p:cNvCxnSpPr>
            <a:stCxn id="17" idx="3"/>
            <a:endCxn id="18" idx="1"/>
          </p:cNvCxnSpPr>
          <p:nvPr/>
        </p:nvCxnSpPr>
        <p:spPr bwMode="auto">
          <a:xfrm>
            <a:off x="5580112" y="5085184"/>
            <a:ext cx="1080120" cy="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48" name="直線矢印コネクタ 47"/>
          <p:cNvCxnSpPr>
            <a:stCxn id="15" idx="2"/>
            <a:endCxn id="19" idx="0"/>
          </p:cNvCxnSpPr>
          <p:nvPr/>
        </p:nvCxnSpPr>
        <p:spPr bwMode="auto">
          <a:xfrm>
            <a:off x="1583668" y="4581128"/>
            <a:ext cx="0" cy="1440160"/>
          </a:xfrm>
          <a:prstGeom prst="straightConnector1">
            <a:avLst/>
          </a:prstGeom>
          <a:solidFill>
            <a:schemeClr val="bg1"/>
          </a:solidFill>
          <a:ln w="38100" cap="flat" cmpd="sng" algn="ctr">
            <a:solidFill>
              <a:srgbClr val="4168A7"/>
            </a:solidFill>
            <a:prstDash val="solid"/>
            <a:round/>
            <a:headEnd type="none" w="med" len="med"/>
            <a:tailEnd type="triangle"/>
          </a:ln>
          <a:effectLst/>
        </p:spPr>
      </p:cxnSp>
      <p:cxnSp>
        <p:nvCxnSpPr>
          <p:cNvPr id="51" name="カギ線コネクタ 50"/>
          <p:cNvCxnSpPr>
            <a:stCxn id="12" idx="2"/>
          </p:cNvCxnSpPr>
          <p:nvPr/>
        </p:nvCxnSpPr>
        <p:spPr bwMode="auto">
          <a:xfrm rot="5400000">
            <a:off x="3023828" y="173681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53" name="カギ線コネクタ 52"/>
          <p:cNvCxnSpPr>
            <a:stCxn id="14" idx="2"/>
          </p:cNvCxnSpPr>
          <p:nvPr/>
        </p:nvCxnSpPr>
        <p:spPr bwMode="auto">
          <a:xfrm rot="5400000">
            <a:off x="3023828" y="245689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55" name="カギ線コネクタ 54"/>
          <p:cNvCxnSpPr>
            <a:stCxn id="17" idx="2"/>
          </p:cNvCxnSpPr>
          <p:nvPr/>
        </p:nvCxnSpPr>
        <p:spPr bwMode="auto">
          <a:xfrm rot="5400000">
            <a:off x="3023828" y="3897052"/>
            <a:ext cx="144016" cy="2952328"/>
          </a:xfrm>
          <a:prstGeom prst="bentConnector2">
            <a:avLst/>
          </a:prstGeom>
          <a:solidFill>
            <a:schemeClr val="bg1"/>
          </a:solidFill>
          <a:ln w="38100" cap="flat" cmpd="sng" algn="ctr">
            <a:solidFill>
              <a:srgbClr val="4168A7"/>
            </a:solidFill>
            <a:prstDash val="solid"/>
            <a:round/>
            <a:headEnd type="none" w="med" len="med"/>
            <a:tailEnd type="triangle"/>
          </a:ln>
          <a:effectLst/>
        </p:spPr>
      </p:cxnSp>
      <p:cxnSp>
        <p:nvCxnSpPr>
          <p:cNvPr id="57" name="カギ線コネクタ 56"/>
          <p:cNvCxnSpPr>
            <a:stCxn id="18" idx="2"/>
          </p:cNvCxnSpPr>
          <p:nvPr/>
        </p:nvCxnSpPr>
        <p:spPr bwMode="auto">
          <a:xfrm rot="5400000">
            <a:off x="4391980" y="2528900"/>
            <a:ext cx="432048" cy="5976664"/>
          </a:xfrm>
          <a:prstGeom prst="bentConnector2">
            <a:avLst/>
          </a:prstGeom>
          <a:solidFill>
            <a:schemeClr val="bg1"/>
          </a:solidFill>
          <a:ln w="38100" cap="flat" cmpd="sng" algn="ctr">
            <a:solidFill>
              <a:srgbClr val="4168A7"/>
            </a:solidFill>
            <a:prstDash val="solid"/>
            <a:round/>
            <a:headEnd type="none" w="med" len="med"/>
            <a:tailEnd type="triangle"/>
          </a:ln>
          <a:effectLst/>
        </p:spPr>
      </p:cxnSp>
    </p:spTree>
    <p:extLst>
      <p:ext uri="{BB962C8B-B14F-4D97-AF65-F5344CB8AC3E}">
        <p14:creationId xmlns:p14="http://schemas.microsoft.com/office/powerpoint/2010/main" val="31347165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BRMS</a:t>
            </a:r>
            <a:r>
              <a:rPr lang="ja-JP" altLang="en-US" smtClean="0"/>
              <a:t>のメリット</a:t>
            </a:r>
            <a:endParaRPr kumimoji="1" lang="ja-JP" altLang="en-US"/>
          </a:p>
        </p:txBody>
      </p:sp>
      <p:sp>
        <p:nvSpPr>
          <p:cNvPr id="4" name="角丸四角形 3"/>
          <p:cNvSpPr/>
          <p:nvPr/>
        </p:nvSpPr>
        <p:spPr bwMode="auto">
          <a:xfrm>
            <a:off x="323528" y="1484784"/>
            <a:ext cx="3494710" cy="1368152"/>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a:solidFill>
                  <a:schemeClr val="bg1"/>
                </a:solidFill>
              </a:rPr>
              <a:t>担当者が自然言語に近いコマンドを使ってルールを追加・修正・削除できる</a:t>
            </a:r>
            <a:endParaRPr lang="en-US" altLang="ja-JP" sz="2000">
              <a:solidFill>
                <a:schemeClr val="bg1"/>
              </a:solidFill>
            </a:endParaRPr>
          </a:p>
        </p:txBody>
      </p:sp>
      <p:sp>
        <p:nvSpPr>
          <p:cNvPr id="5" name="角丸四角形 4"/>
          <p:cNvSpPr/>
          <p:nvPr/>
        </p:nvSpPr>
        <p:spPr bwMode="auto">
          <a:xfrm>
            <a:off x="323528" y="2924944"/>
            <a:ext cx="3494710" cy="1368152"/>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a:solidFill>
                  <a:schemeClr val="bg1"/>
                </a:solidFill>
              </a:rPr>
              <a:t>ビジネスルールをプログラムの外に</a:t>
            </a:r>
            <a:r>
              <a:rPr lang="ja-JP" altLang="en-US" sz="2000" smtClean="0">
                <a:solidFill>
                  <a:schemeClr val="bg1"/>
                </a:solidFill>
              </a:rPr>
              <a:t>出すことができる</a:t>
            </a:r>
            <a:endParaRPr lang="en-US" altLang="ja-JP" sz="2000">
              <a:solidFill>
                <a:schemeClr val="bg1"/>
              </a:solidFill>
            </a:endParaRPr>
          </a:p>
        </p:txBody>
      </p:sp>
      <p:sp>
        <p:nvSpPr>
          <p:cNvPr id="6" name="角丸四角形 5"/>
          <p:cNvSpPr/>
          <p:nvPr/>
        </p:nvSpPr>
        <p:spPr bwMode="auto">
          <a:xfrm>
            <a:off x="323528" y="4437112"/>
            <a:ext cx="3494710" cy="1368152"/>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a:solidFill>
                  <a:schemeClr val="bg1"/>
                </a:solidFill>
              </a:rPr>
              <a:t>ルールを追加していくだけでシステム構築ができる</a:t>
            </a:r>
            <a:endParaRPr lang="en-US" altLang="ja-JP" sz="2000">
              <a:solidFill>
                <a:schemeClr val="bg1"/>
              </a:solidFill>
            </a:endParaRPr>
          </a:p>
        </p:txBody>
      </p:sp>
      <p:sp>
        <p:nvSpPr>
          <p:cNvPr id="7" name="角丸四角形 6"/>
          <p:cNvSpPr/>
          <p:nvPr/>
        </p:nvSpPr>
        <p:spPr bwMode="auto">
          <a:xfrm>
            <a:off x="3966518" y="1484784"/>
            <a:ext cx="4925961" cy="136815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r>
              <a:rPr lang="ja-JP" altLang="en-US" sz="1600" smtClean="0">
                <a:solidFill>
                  <a:schemeClr val="bg1"/>
                </a:solidFill>
              </a:rPr>
              <a:t>プログラミングの必要が無い</a:t>
            </a:r>
            <a:endParaRPr lang="en-US" altLang="ja-JP" sz="1600" smtClean="0">
              <a:solidFill>
                <a:schemeClr val="bg1"/>
              </a:solidFill>
            </a:endParaRPr>
          </a:p>
          <a:p>
            <a:pPr marL="0" lvl="1"/>
            <a:r>
              <a:rPr lang="ja-JP" altLang="en-US" sz="1600">
                <a:solidFill>
                  <a:schemeClr val="bg1"/>
                </a:solidFill>
              </a:rPr>
              <a:t>仕様書化</a:t>
            </a:r>
            <a:r>
              <a:rPr lang="ja-JP" altLang="en-US" sz="1600" smtClean="0">
                <a:solidFill>
                  <a:schemeClr val="bg1"/>
                </a:solidFill>
              </a:rPr>
              <a:t>の必要が無い</a:t>
            </a:r>
            <a:endParaRPr lang="en-US" altLang="ja-JP" sz="1600" smtClean="0">
              <a:solidFill>
                <a:schemeClr val="bg1"/>
              </a:solidFill>
            </a:endParaRPr>
          </a:p>
          <a:p>
            <a:pPr marL="0" lvl="1"/>
            <a:r>
              <a:rPr lang="en-US" altLang="ja-JP" sz="1600" smtClean="0">
                <a:solidFill>
                  <a:schemeClr val="bg1"/>
                </a:solidFill>
              </a:rPr>
              <a:t>BRMS</a:t>
            </a:r>
            <a:r>
              <a:rPr lang="ja-JP" altLang="en-US" sz="1600">
                <a:solidFill>
                  <a:schemeClr val="bg1"/>
                </a:solidFill>
              </a:rPr>
              <a:t>システムがルールのコンフリクトなどをチェック</a:t>
            </a:r>
            <a:endParaRPr lang="en-US" altLang="ja-JP" sz="1600">
              <a:solidFill>
                <a:schemeClr val="bg1"/>
              </a:solidFill>
            </a:endParaRPr>
          </a:p>
          <a:p>
            <a:pPr marL="0" lvl="1"/>
            <a:r>
              <a:rPr lang="ja-JP" altLang="en-US" sz="1600">
                <a:solidFill>
                  <a:schemeClr val="bg1"/>
                </a:solidFill>
              </a:rPr>
              <a:t>期間の設定などができる</a:t>
            </a:r>
            <a:endParaRPr lang="en-US" altLang="ja-JP" sz="1600">
              <a:solidFill>
                <a:schemeClr val="bg1"/>
              </a:solidFill>
            </a:endParaRPr>
          </a:p>
        </p:txBody>
      </p:sp>
      <p:sp>
        <p:nvSpPr>
          <p:cNvPr id="8" name="角丸四角形 7"/>
          <p:cNvSpPr/>
          <p:nvPr/>
        </p:nvSpPr>
        <p:spPr bwMode="auto">
          <a:xfrm>
            <a:off x="3966518" y="2924944"/>
            <a:ext cx="4925961" cy="136815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mtClean="0">
                <a:solidFill>
                  <a:schemeClr val="bg1"/>
                </a:solidFill>
              </a:rPr>
              <a:t>ルールの変更があれば迅速に対応できる</a:t>
            </a:r>
            <a:endParaRPr lang="en-US" altLang="ja-JP" smtClean="0">
              <a:solidFill>
                <a:schemeClr val="bg1"/>
              </a:solidFill>
            </a:endParaRPr>
          </a:p>
          <a:p>
            <a:r>
              <a:rPr lang="ja-JP" altLang="en-US" smtClean="0">
                <a:solidFill>
                  <a:schemeClr val="bg1"/>
                </a:solidFill>
              </a:rPr>
              <a:t>いちいちテストする必要が無い</a:t>
            </a:r>
            <a:endParaRPr lang="en-US" altLang="ja-JP">
              <a:solidFill>
                <a:schemeClr val="bg1"/>
              </a:solidFill>
            </a:endParaRPr>
          </a:p>
        </p:txBody>
      </p:sp>
      <p:sp>
        <p:nvSpPr>
          <p:cNvPr id="9" name="角丸四角形 8"/>
          <p:cNvSpPr/>
          <p:nvPr/>
        </p:nvSpPr>
        <p:spPr bwMode="auto">
          <a:xfrm>
            <a:off x="3966518" y="4437112"/>
            <a:ext cx="4925961" cy="1368152"/>
          </a:xfrm>
          <a:prstGeom prst="roundRect">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mtClean="0">
                <a:solidFill>
                  <a:schemeClr val="bg1"/>
                </a:solidFill>
              </a:rPr>
              <a:t>従来型のプログラミングは必要無し</a:t>
            </a:r>
            <a:endParaRPr lang="en-US" altLang="ja-JP" smtClean="0">
              <a:solidFill>
                <a:schemeClr val="bg1"/>
              </a:solidFill>
            </a:endParaRPr>
          </a:p>
          <a:p>
            <a:r>
              <a:rPr lang="ja-JP" altLang="en-US" smtClean="0">
                <a:solidFill>
                  <a:schemeClr val="bg1"/>
                </a:solidFill>
              </a:rPr>
              <a:t>ルールを一つ入れた時点で稼働開始</a:t>
            </a:r>
            <a:endParaRPr lang="en-US" altLang="ja-JP">
              <a:solidFill>
                <a:schemeClr val="bg1"/>
              </a:solidFill>
            </a:endParaRPr>
          </a:p>
        </p:txBody>
      </p:sp>
    </p:spTree>
    <p:extLst>
      <p:ext uri="{BB962C8B-B14F-4D97-AF65-F5344CB8AC3E}">
        <p14:creationId xmlns:p14="http://schemas.microsoft.com/office/powerpoint/2010/main" val="9750381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596064" cy="533400"/>
          </a:xfrm>
        </p:spPr>
        <p:txBody>
          <a:bodyPr/>
          <a:lstStyle/>
          <a:p>
            <a:r>
              <a:rPr lang="ja-JP" altLang="en-US" sz="2000" dirty="0" smtClean="0"/>
              <a:t>ルールを追加していくだけでシステムをアップデート・維持できる</a:t>
            </a:r>
            <a:endParaRPr lang="ja-JP" altLang="en-US" sz="2000" dirty="0"/>
          </a:p>
        </p:txBody>
      </p:sp>
      <p:sp>
        <p:nvSpPr>
          <p:cNvPr id="3" name="正方形/長方形 2"/>
          <p:cNvSpPr/>
          <p:nvPr/>
        </p:nvSpPr>
        <p:spPr bwMode="auto">
          <a:xfrm>
            <a:off x="1187624" y="1844824"/>
            <a:ext cx="6840760" cy="3816424"/>
          </a:xfrm>
          <a:prstGeom prst="rect">
            <a:avLst/>
          </a:prstGeom>
          <a:solidFill>
            <a:srgbClr val="FFFBD2"/>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accent1"/>
                </a:solidFill>
                <a:latin typeface="+mn-ea"/>
              </a:rPr>
              <a:t>携帯</a:t>
            </a:r>
            <a:r>
              <a:rPr kumimoji="0" lang="ja-JP" altLang="en-US" sz="1400" dirty="0" smtClean="0">
                <a:solidFill>
                  <a:schemeClr val="accent1"/>
                </a:solidFill>
                <a:latin typeface="+mn-ea"/>
              </a:rPr>
              <a:t>電話契約のルール</a:t>
            </a:r>
            <a:endParaRPr kumimoji="0" lang="ja-JP" altLang="en-US" sz="1400" b="0" i="0" u="none" strike="noStrike" cap="none" normalizeH="0" baseline="0" dirty="0" smtClean="0">
              <a:ln>
                <a:noFill/>
              </a:ln>
              <a:solidFill>
                <a:schemeClr val="accent1"/>
              </a:solidFill>
              <a:effectLst/>
              <a:latin typeface="+mn-ea"/>
              <a:ea typeface="+mn-ea"/>
            </a:endParaRPr>
          </a:p>
        </p:txBody>
      </p:sp>
      <p:sp>
        <p:nvSpPr>
          <p:cNvPr id="4" name="メモ 3"/>
          <p:cNvSpPr/>
          <p:nvPr/>
        </p:nvSpPr>
        <p:spPr bwMode="auto">
          <a:xfrm>
            <a:off x="179512" y="908720"/>
            <a:ext cx="864096" cy="1152128"/>
          </a:xfrm>
          <a:prstGeom prst="foldedCorner">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bg1"/>
                </a:solidFill>
                <a:effectLst/>
                <a:latin typeface="+mn-ea"/>
                <a:ea typeface="+mn-ea"/>
              </a:rPr>
              <a:t>申込書</a:t>
            </a:r>
          </a:p>
        </p:txBody>
      </p:sp>
      <p:sp>
        <p:nvSpPr>
          <p:cNvPr id="5" name="屈折矢印 4"/>
          <p:cNvSpPr/>
          <p:nvPr/>
        </p:nvSpPr>
        <p:spPr bwMode="auto">
          <a:xfrm flipV="1">
            <a:off x="1115616" y="1196752"/>
            <a:ext cx="3744416" cy="576064"/>
          </a:xfrm>
          <a:prstGeom prst="bentUpArrow">
            <a:avLst>
              <a:gd name="adj1" fmla="val 49420"/>
              <a:gd name="adj2" fmla="val 50000"/>
              <a:gd name="adj3" fmla="val 25000"/>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mn-ea"/>
              <a:ea typeface="+mn-ea"/>
            </a:endParaRPr>
          </a:p>
        </p:txBody>
      </p:sp>
      <p:sp>
        <p:nvSpPr>
          <p:cNvPr id="6" name="下矢印 5"/>
          <p:cNvSpPr/>
          <p:nvPr/>
        </p:nvSpPr>
        <p:spPr bwMode="auto">
          <a:xfrm>
            <a:off x="2555776" y="1916832"/>
            <a:ext cx="4104456" cy="3672408"/>
          </a:xfrm>
          <a:prstGeom prst="downArrow">
            <a:avLst>
              <a:gd name="adj1" fmla="val 50000"/>
              <a:gd name="adj2" fmla="val 12172"/>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mn-ea"/>
              <a:ea typeface="+mn-ea"/>
            </a:endParaRPr>
          </a:p>
        </p:txBody>
      </p:sp>
      <p:sp>
        <p:nvSpPr>
          <p:cNvPr id="7" name="角丸四角形 6"/>
          <p:cNvSpPr/>
          <p:nvPr/>
        </p:nvSpPr>
        <p:spPr bwMode="auto">
          <a:xfrm>
            <a:off x="1187624" y="5733256"/>
            <a:ext cx="3384376" cy="792088"/>
          </a:xfrm>
          <a:prstGeom prst="round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800" b="0" i="0" u="none" strike="noStrike" cap="none" normalizeH="0" baseline="0" smtClean="0">
                <a:ln>
                  <a:noFill/>
                </a:ln>
                <a:solidFill>
                  <a:schemeClr val="bg1"/>
                </a:solidFill>
                <a:effectLst/>
                <a:latin typeface="+mn-lt"/>
                <a:ea typeface="+mn-ea"/>
              </a:rPr>
              <a:t>Good</a:t>
            </a:r>
            <a:endParaRPr kumimoji="0" lang="ja-JP" altLang="en-US" sz="4800" b="0" i="0" u="none" strike="noStrike" cap="none" normalizeH="0" baseline="0" smtClean="0">
              <a:ln>
                <a:noFill/>
              </a:ln>
              <a:solidFill>
                <a:schemeClr val="bg1"/>
              </a:solidFill>
              <a:effectLst/>
              <a:latin typeface="+mn-lt"/>
              <a:ea typeface="+mn-ea"/>
            </a:endParaRPr>
          </a:p>
        </p:txBody>
      </p:sp>
      <p:sp>
        <p:nvSpPr>
          <p:cNvPr id="8" name="角丸四角形 7"/>
          <p:cNvSpPr/>
          <p:nvPr/>
        </p:nvSpPr>
        <p:spPr bwMode="auto">
          <a:xfrm>
            <a:off x="4644008" y="5733256"/>
            <a:ext cx="3384376" cy="792088"/>
          </a:xfrm>
          <a:prstGeom prst="roundRect">
            <a:avLst/>
          </a:prstGeom>
          <a:solidFill>
            <a:srgbClr val="C00000"/>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800" b="0" i="0" u="none" strike="noStrike" cap="none" normalizeH="0" baseline="0" smtClean="0">
                <a:ln>
                  <a:noFill/>
                </a:ln>
                <a:solidFill>
                  <a:schemeClr val="bg1"/>
                </a:solidFill>
                <a:effectLst/>
                <a:latin typeface="+mn-lt"/>
                <a:ea typeface="+mn-ea"/>
              </a:rPr>
              <a:t>NG</a:t>
            </a:r>
            <a:endParaRPr kumimoji="0" lang="ja-JP" altLang="en-US" sz="4800" b="0" i="0" u="none" strike="noStrike" cap="none" normalizeH="0" baseline="0" smtClean="0">
              <a:ln>
                <a:noFill/>
              </a:ln>
              <a:solidFill>
                <a:schemeClr val="bg1"/>
              </a:solidFill>
              <a:effectLst/>
              <a:latin typeface="+mn-lt"/>
              <a:ea typeface="+mn-ea"/>
            </a:endParaRPr>
          </a:p>
        </p:txBody>
      </p:sp>
      <p:sp>
        <p:nvSpPr>
          <p:cNvPr id="9" name="正方形/長方形 8"/>
          <p:cNvSpPr/>
          <p:nvPr/>
        </p:nvSpPr>
        <p:spPr bwMode="auto">
          <a:xfrm>
            <a:off x="1259632" y="2060848"/>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smtClean="0">
                <a:ln>
                  <a:noFill/>
                </a:ln>
                <a:solidFill>
                  <a:schemeClr val="bg1"/>
                </a:solidFill>
                <a:effectLst/>
                <a:latin typeface="+mn-ea"/>
                <a:ea typeface="+mn-ea"/>
              </a:rPr>
              <a:t>2</a:t>
            </a:r>
            <a:r>
              <a:rPr kumimoji="0" lang="ja-JP" altLang="en-US" sz="1400">
                <a:solidFill>
                  <a:schemeClr val="bg1"/>
                </a:solidFill>
                <a:latin typeface="+mn-ea"/>
                <a:ea typeface="+mn-ea"/>
              </a:rPr>
              <a:t>台</a:t>
            </a:r>
            <a:r>
              <a:rPr kumimoji="0" lang="ja-JP" altLang="en-US" sz="1400" b="0" i="0" u="none" strike="noStrike" cap="none" normalizeH="0" baseline="0" smtClean="0">
                <a:ln>
                  <a:noFill/>
                </a:ln>
                <a:solidFill>
                  <a:schemeClr val="bg1"/>
                </a:solidFill>
                <a:effectLst/>
                <a:latin typeface="+mn-ea"/>
                <a:ea typeface="+mn-ea"/>
              </a:rPr>
              <a:t>目以降割引（</a:t>
            </a:r>
            <a:r>
              <a:rPr kumimoji="0" lang="en-US" altLang="ja-JP" sz="1400" b="0" i="0" u="none" strike="noStrike" cap="none" normalizeH="0" baseline="0" smtClean="0">
                <a:ln>
                  <a:noFill/>
                </a:ln>
                <a:solidFill>
                  <a:schemeClr val="bg1"/>
                </a:solidFill>
                <a:effectLst/>
                <a:latin typeface="+mn-ea"/>
                <a:ea typeface="+mn-ea"/>
              </a:rPr>
              <a:t>2</a:t>
            </a:r>
            <a:r>
              <a:rPr kumimoji="0" lang="ja-JP" altLang="en-US" sz="1400" b="0" i="0" u="none" strike="noStrike" cap="none" normalizeH="0" baseline="0" smtClean="0">
                <a:ln>
                  <a:noFill/>
                </a:ln>
                <a:solidFill>
                  <a:schemeClr val="bg1"/>
                </a:solidFill>
                <a:effectLst/>
                <a:latin typeface="+mn-ea"/>
                <a:ea typeface="+mn-ea"/>
              </a:rPr>
              <a:t>台目以降は基本料金割引）</a:t>
            </a:r>
          </a:p>
        </p:txBody>
      </p:sp>
      <p:sp>
        <p:nvSpPr>
          <p:cNvPr id="10" name="正方形/長方形 9"/>
          <p:cNvSpPr/>
          <p:nvPr/>
        </p:nvSpPr>
        <p:spPr bwMode="auto">
          <a:xfrm>
            <a:off x="1259632" y="2708920"/>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bg1"/>
                </a:solidFill>
                <a:effectLst/>
                <a:latin typeface="+mn-ea"/>
                <a:ea typeface="+mn-ea"/>
              </a:rPr>
              <a:t>家族割引（同一家庭で利用の場合には通話料金無料）</a:t>
            </a:r>
          </a:p>
        </p:txBody>
      </p:sp>
      <p:sp>
        <p:nvSpPr>
          <p:cNvPr id="11" name="正方形/長方形 10"/>
          <p:cNvSpPr/>
          <p:nvPr/>
        </p:nvSpPr>
        <p:spPr bwMode="auto">
          <a:xfrm>
            <a:off x="1259632" y="3356992"/>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bg1"/>
                </a:solidFill>
                <a:effectLst/>
                <a:latin typeface="+mn-ea"/>
                <a:ea typeface="+mn-ea"/>
              </a:rPr>
              <a:t>学生向け割引（学生は基本料金を</a:t>
            </a:r>
            <a:r>
              <a:rPr kumimoji="0" lang="en-US" altLang="ja-JP" sz="1400" b="0" i="0" u="none" strike="noStrike" cap="none" normalizeH="0" baseline="0" smtClean="0">
                <a:ln>
                  <a:noFill/>
                </a:ln>
                <a:solidFill>
                  <a:schemeClr val="bg1"/>
                </a:solidFill>
                <a:effectLst/>
                <a:latin typeface="+mn-ea"/>
                <a:ea typeface="+mn-ea"/>
              </a:rPr>
              <a:t>50%</a:t>
            </a:r>
            <a:r>
              <a:rPr kumimoji="0" lang="ja-JP" altLang="en-US" sz="1400" smtClean="0">
                <a:solidFill>
                  <a:schemeClr val="bg1"/>
                </a:solidFill>
                <a:latin typeface="+mn-ea"/>
                <a:ea typeface="+mn-ea"/>
              </a:rPr>
              <a:t>値引き）</a:t>
            </a:r>
            <a:endParaRPr kumimoji="0" lang="ja-JP" altLang="en-US" sz="1400" b="0" i="0" u="none" strike="noStrike" cap="none" normalizeH="0" baseline="0" smtClean="0">
              <a:ln>
                <a:noFill/>
              </a:ln>
              <a:solidFill>
                <a:schemeClr val="bg1"/>
              </a:solidFill>
              <a:effectLst/>
              <a:latin typeface="+mn-ea"/>
              <a:ea typeface="+mn-ea"/>
            </a:endParaRPr>
          </a:p>
        </p:txBody>
      </p:sp>
      <p:sp>
        <p:nvSpPr>
          <p:cNvPr id="12" name="正方形/長方形 11"/>
          <p:cNvSpPr/>
          <p:nvPr/>
        </p:nvSpPr>
        <p:spPr bwMode="auto">
          <a:xfrm>
            <a:off x="1259632" y="4005064"/>
            <a:ext cx="6696744" cy="576064"/>
          </a:xfrm>
          <a:prstGeom prst="rect">
            <a:avLst/>
          </a:prstGeom>
          <a:solidFill>
            <a:schemeClr val="accent5"/>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smtClean="0">
                <a:ln>
                  <a:noFill/>
                </a:ln>
                <a:solidFill>
                  <a:schemeClr val="bg1"/>
                </a:solidFill>
                <a:effectLst/>
                <a:latin typeface="+mn-ea"/>
                <a:ea typeface="+mn-ea"/>
              </a:rPr>
              <a:t>夏休み限定割引（</a:t>
            </a:r>
            <a:r>
              <a:rPr kumimoji="0" lang="en-US" altLang="ja-JP" sz="1400" b="0" i="0" u="none" strike="noStrike" cap="none" normalizeH="0" baseline="0" smtClean="0">
                <a:ln>
                  <a:noFill/>
                </a:ln>
                <a:solidFill>
                  <a:schemeClr val="bg1"/>
                </a:solidFill>
                <a:effectLst/>
                <a:latin typeface="+mn-ea"/>
                <a:ea typeface="+mn-ea"/>
              </a:rPr>
              <a:t>7-8</a:t>
            </a:r>
            <a:r>
              <a:rPr kumimoji="0" lang="ja-JP" altLang="en-US" sz="1400" b="0" i="0" u="none" strike="noStrike" cap="none" normalizeH="0" baseline="0" smtClean="0">
                <a:ln>
                  <a:noFill/>
                </a:ln>
                <a:solidFill>
                  <a:schemeClr val="bg1"/>
                </a:solidFill>
                <a:effectLst/>
                <a:latin typeface="+mn-ea"/>
                <a:ea typeface="+mn-ea"/>
              </a:rPr>
              <a:t>月の</a:t>
            </a:r>
            <a:r>
              <a:rPr kumimoji="0" lang="en-US" altLang="ja-JP" sz="1400" b="0" i="0" u="none" strike="noStrike" cap="none" normalizeH="0" baseline="0" smtClean="0">
                <a:ln>
                  <a:noFill/>
                </a:ln>
                <a:solidFill>
                  <a:schemeClr val="bg1"/>
                </a:solidFill>
                <a:effectLst/>
                <a:latin typeface="+mn-ea"/>
                <a:ea typeface="+mn-ea"/>
              </a:rPr>
              <a:t>2</a:t>
            </a:r>
            <a:r>
              <a:rPr kumimoji="0" lang="ja-JP" altLang="en-US" sz="1400" b="0" i="0" u="none" strike="noStrike" cap="none" normalizeH="0" baseline="0" smtClean="0">
                <a:ln>
                  <a:noFill/>
                </a:ln>
                <a:solidFill>
                  <a:schemeClr val="bg1"/>
                </a:solidFill>
                <a:effectLst/>
                <a:latin typeface="+mn-ea"/>
                <a:ea typeface="+mn-ea"/>
              </a:rPr>
              <a:t>ヶ月間に契約した場合には基本料金を</a:t>
            </a:r>
            <a:r>
              <a:rPr kumimoji="0" lang="en-US" altLang="ja-JP" sz="1400" b="0" i="0" u="none" strike="noStrike" cap="none" normalizeH="0" baseline="0" smtClean="0">
                <a:ln>
                  <a:noFill/>
                </a:ln>
                <a:solidFill>
                  <a:schemeClr val="bg1"/>
                </a:solidFill>
                <a:effectLst/>
                <a:latin typeface="+mn-ea"/>
                <a:ea typeface="+mn-ea"/>
              </a:rPr>
              <a:t>20%OFF</a:t>
            </a:r>
            <a:r>
              <a:rPr kumimoji="0" lang="ja-JP" altLang="en-US" sz="1400" b="0" i="0" u="none" strike="noStrike" cap="none" normalizeH="0" baseline="0" smtClean="0">
                <a:ln>
                  <a:noFill/>
                </a:ln>
                <a:solidFill>
                  <a:schemeClr val="bg1"/>
                </a:solidFill>
                <a:effectLst/>
                <a:latin typeface="+mn-ea"/>
                <a:ea typeface="+mn-ea"/>
              </a:rPr>
              <a:t>）</a:t>
            </a:r>
          </a:p>
        </p:txBody>
      </p:sp>
      <p:sp>
        <p:nvSpPr>
          <p:cNvPr id="13" name="正方形/長方形 12"/>
          <p:cNvSpPr/>
          <p:nvPr/>
        </p:nvSpPr>
        <p:spPr bwMode="auto">
          <a:xfrm>
            <a:off x="1259632" y="4653136"/>
            <a:ext cx="6696744" cy="576064"/>
          </a:xfrm>
          <a:prstGeom prst="rect">
            <a:avLst/>
          </a:prstGeom>
          <a:solidFill>
            <a:srgbClr val="FF6666"/>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smtClean="0">
                <a:ln>
                  <a:noFill/>
                </a:ln>
                <a:solidFill>
                  <a:schemeClr val="bg1"/>
                </a:solidFill>
                <a:effectLst/>
                <a:latin typeface="+mn-ea"/>
                <a:ea typeface="+mn-ea"/>
              </a:rPr>
              <a:t>夏休み限定</a:t>
            </a:r>
            <a:r>
              <a:rPr kumimoji="0" lang="ja-JP" altLang="en-US" sz="2000">
                <a:solidFill>
                  <a:schemeClr val="bg1"/>
                </a:solidFill>
                <a:latin typeface="+mn-ea"/>
                <a:ea typeface="+mn-ea"/>
              </a:rPr>
              <a:t>割引</a:t>
            </a:r>
            <a:r>
              <a:rPr kumimoji="0" lang="ja-JP" altLang="en-US" sz="2000" smtClean="0">
                <a:solidFill>
                  <a:schemeClr val="bg1"/>
                </a:solidFill>
                <a:latin typeface="+mn-ea"/>
                <a:ea typeface="+mn-ea"/>
              </a:rPr>
              <a:t>は</a:t>
            </a:r>
            <a:r>
              <a:rPr kumimoji="0" lang="en-US" altLang="ja-JP" sz="2000" smtClean="0">
                <a:solidFill>
                  <a:schemeClr val="bg1"/>
                </a:solidFill>
                <a:latin typeface="+mn-ea"/>
                <a:ea typeface="+mn-ea"/>
              </a:rPr>
              <a:t>2</a:t>
            </a:r>
            <a:r>
              <a:rPr kumimoji="0" lang="ja-JP" altLang="en-US" sz="2000" smtClean="0">
                <a:solidFill>
                  <a:schemeClr val="bg1"/>
                </a:solidFill>
                <a:latin typeface="+mn-ea"/>
                <a:ea typeface="+mn-ea"/>
              </a:rPr>
              <a:t>台目以降割引とは併用不可</a:t>
            </a:r>
            <a:endParaRPr kumimoji="0" lang="ja-JP" altLang="en-US" sz="2000" b="0" i="0" u="none" strike="noStrike" cap="none" normalizeH="0" baseline="0" smtClean="0">
              <a:ln>
                <a:noFill/>
              </a:ln>
              <a:solidFill>
                <a:schemeClr val="bg1"/>
              </a:solidFill>
              <a:effectLst/>
              <a:latin typeface="+mn-ea"/>
              <a:ea typeface="+mn-ea"/>
            </a:endParaRPr>
          </a:p>
        </p:txBody>
      </p:sp>
    </p:spTree>
    <p:extLst>
      <p:ext uri="{BB962C8B-B14F-4D97-AF65-F5344CB8AC3E}">
        <p14:creationId xmlns:p14="http://schemas.microsoft.com/office/powerpoint/2010/main" val="10333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80">
                                          <p:stCondLst>
                                            <p:cond delay="0"/>
                                          </p:stCondLst>
                                        </p:cTn>
                                        <p:tgtEl>
                                          <p:spTgt spid="11"/>
                                        </p:tgtEl>
                                      </p:cBhvr>
                                    </p:animEffect>
                                    <p:anim calcmode="lin" valueType="num">
                                      <p:cBhvr>
                                        <p:cTn id="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0" dur="26">
                                          <p:stCondLst>
                                            <p:cond delay="650"/>
                                          </p:stCondLst>
                                        </p:cTn>
                                        <p:tgtEl>
                                          <p:spTgt spid="11"/>
                                        </p:tgtEl>
                                      </p:cBhvr>
                                      <p:to x="100000" y="60000"/>
                                    </p:animScale>
                                    <p:animScale>
                                      <p:cBhvr>
                                        <p:cTn id="21" dur="166" decel="50000">
                                          <p:stCondLst>
                                            <p:cond delay="676"/>
                                          </p:stCondLst>
                                        </p:cTn>
                                        <p:tgtEl>
                                          <p:spTgt spid="11"/>
                                        </p:tgtEl>
                                      </p:cBhvr>
                                      <p:to x="100000" y="100000"/>
                                    </p:animScale>
                                    <p:animScale>
                                      <p:cBhvr>
                                        <p:cTn id="22" dur="26">
                                          <p:stCondLst>
                                            <p:cond delay="1312"/>
                                          </p:stCondLst>
                                        </p:cTn>
                                        <p:tgtEl>
                                          <p:spTgt spid="11"/>
                                        </p:tgtEl>
                                      </p:cBhvr>
                                      <p:to x="100000" y="80000"/>
                                    </p:animScale>
                                    <p:animScale>
                                      <p:cBhvr>
                                        <p:cTn id="23" dur="166" decel="50000">
                                          <p:stCondLst>
                                            <p:cond delay="1338"/>
                                          </p:stCondLst>
                                        </p:cTn>
                                        <p:tgtEl>
                                          <p:spTgt spid="11"/>
                                        </p:tgtEl>
                                      </p:cBhvr>
                                      <p:to x="100000" y="100000"/>
                                    </p:animScale>
                                    <p:animScale>
                                      <p:cBhvr>
                                        <p:cTn id="24" dur="26">
                                          <p:stCondLst>
                                            <p:cond delay="1642"/>
                                          </p:stCondLst>
                                        </p:cTn>
                                        <p:tgtEl>
                                          <p:spTgt spid="11"/>
                                        </p:tgtEl>
                                      </p:cBhvr>
                                      <p:to x="100000" y="90000"/>
                                    </p:animScale>
                                    <p:animScale>
                                      <p:cBhvr>
                                        <p:cTn id="25" dur="166" decel="50000">
                                          <p:stCondLst>
                                            <p:cond delay="1668"/>
                                          </p:stCondLst>
                                        </p:cTn>
                                        <p:tgtEl>
                                          <p:spTgt spid="11"/>
                                        </p:tgtEl>
                                      </p:cBhvr>
                                      <p:to x="100000" y="100000"/>
                                    </p:animScale>
                                    <p:animScale>
                                      <p:cBhvr>
                                        <p:cTn id="26" dur="26">
                                          <p:stCondLst>
                                            <p:cond delay="1808"/>
                                          </p:stCondLst>
                                        </p:cTn>
                                        <p:tgtEl>
                                          <p:spTgt spid="11"/>
                                        </p:tgtEl>
                                      </p:cBhvr>
                                      <p:to x="100000" y="95000"/>
                                    </p:animScale>
                                    <p:animScale>
                                      <p:cBhvr>
                                        <p:cTn id="27" dur="166" decel="50000">
                                          <p:stCondLst>
                                            <p:cond delay="1834"/>
                                          </p:stCondLst>
                                        </p:cTn>
                                        <p:tgtEl>
                                          <p:spTgt spid="11"/>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80">
                                          <p:stCondLst>
                                            <p:cond delay="0"/>
                                          </p:stCondLst>
                                        </p:cTn>
                                        <p:tgtEl>
                                          <p:spTgt spid="12"/>
                                        </p:tgtEl>
                                      </p:cBhvr>
                                    </p:animEffect>
                                    <p:anim calcmode="lin" valueType="num">
                                      <p:cBhvr>
                                        <p:cTn id="6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4" dur="26">
                                          <p:stCondLst>
                                            <p:cond delay="650"/>
                                          </p:stCondLst>
                                        </p:cTn>
                                        <p:tgtEl>
                                          <p:spTgt spid="12"/>
                                        </p:tgtEl>
                                      </p:cBhvr>
                                      <p:to x="100000" y="60000"/>
                                    </p:animScale>
                                    <p:animScale>
                                      <p:cBhvr>
                                        <p:cTn id="75" dur="166" decel="50000">
                                          <p:stCondLst>
                                            <p:cond delay="676"/>
                                          </p:stCondLst>
                                        </p:cTn>
                                        <p:tgtEl>
                                          <p:spTgt spid="12"/>
                                        </p:tgtEl>
                                      </p:cBhvr>
                                      <p:to x="100000" y="100000"/>
                                    </p:animScale>
                                    <p:animScale>
                                      <p:cBhvr>
                                        <p:cTn id="76" dur="26">
                                          <p:stCondLst>
                                            <p:cond delay="1312"/>
                                          </p:stCondLst>
                                        </p:cTn>
                                        <p:tgtEl>
                                          <p:spTgt spid="12"/>
                                        </p:tgtEl>
                                      </p:cBhvr>
                                      <p:to x="100000" y="80000"/>
                                    </p:animScale>
                                    <p:animScale>
                                      <p:cBhvr>
                                        <p:cTn id="77" dur="166" decel="50000">
                                          <p:stCondLst>
                                            <p:cond delay="1338"/>
                                          </p:stCondLst>
                                        </p:cTn>
                                        <p:tgtEl>
                                          <p:spTgt spid="12"/>
                                        </p:tgtEl>
                                      </p:cBhvr>
                                      <p:to x="100000" y="100000"/>
                                    </p:animScale>
                                    <p:animScale>
                                      <p:cBhvr>
                                        <p:cTn id="78" dur="26">
                                          <p:stCondLst>
                                            <p:cond delay="1642"/>
                                          </p:stCondLst>
                                        </p:cTn>
                                        <p:tgtEl>
                                          <p:spTgt spid="12"/>
                                        </p:tgtEl>
                                      </p:cBhvr>
                                      <p:to x="100000" y="90000"/>
                                    </p:animScale>
                                    <p:animScale>
                                      <p:cBhvr>
                                        <p:cTn id="79" dur="166" decel="50000">
                                          <p:stCondLst>
                                            <p:cond delay="1668"/>
                                          </p:stCondLst>
                                        </p:cTn>
                                        <p:tgtEl>
                                          <p:spTgt spid="12"/>
                                        </p:tgtEl>
                                      </p:cBhvr>
                                      <p:to x="100000" y="100000"/>
                                    </p:animScale>
                                    <p:animScale>
                                      <p:cBhvr>
                                        <p:cTn id="80" dur="26">
                                          <p:stCondLst>
                                            <p:cond delay="1808"/>
                                          </p:stCondLst>
                                        </p:cTn>
                                        <p:tgtEl>
                                          <p:spTgt spid="12"/>
                                        </p:tgtEl>
                                      </p:cBhvr>
                                      <p:to x="100000" y="95000"/>
                                    </p:animScale>
                                    <p:animScale>
                                      <p:cBhvr>
                                        <p:cTn id="81" dur="166" decel="50000">
                                          <p:stCondLst>
                                            <p:cond delay="1834"/>
                                          </p:stCondLst>
                                        </p:cTn>
                                        <p:tgtEl>
                                          <p:spTgt spid="12"/>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80">
                                          <p:stCondLst>
                                            <p:cond delay="0"/>
                                          </p:stCondLst>
                                        </p:cTn>
                                        <p:tgtEl>
                                          <p:spTgt spid="13"/>
                                        </p:tgtEl>
                                      </p:cBhvr>
                                    </p:animEffect>
                                    <p:anim calcmode="lin" valueType="num">
                                      <p:cBhvr>
                                        <p:cTn id="8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2" dur="26">
                                          <p:stCondLst>
                                            <p:cond delay="650"/>
                                          </p:stCondLst>
                                        </p:cTn>
                                        <p:tgtEl>
                                          <p:spTgt spid="13"/>
                                        </p:tgtEl>
                                      </p:cBhvr>
                                      <p:to x="100000" y="60000"/>
                                    </p:animScale>
                                    <p:animScale>
                                      <p:cBhvr>
                                        <p:cTn id="93" dur="166" decel="50000">
                                          <p:stCondLst>
                                            <p:cond delay="676"/>
                                          </p:stCondLst>
                                        </p:cTn>
                                        <p:tgtEl>
                                          <p:spTgt spid="13"/>
                                        </p:tgtEl>
                                      </p:cBhvr>
                                      <p:to x="100000" y="100000"/>
                                    </p:animScale>
                                    <p:animScale>
                                      <p:cBhvr>
                                        <p:cTn id="94" dur="26">
                                          <p:stCondLst>
                                            <p:cond delay="1312"/>
                                          </p:stCondLst>
                                        </p:cTn>
                                        <p:tgtEl>
                                          <p:spTgt spid="13"/>
                                        </p:tgtEl>
                                      </p:cBhvr>
                                      <p:to x="100000" y="80000"/>
                                    </p:animScale>
                                    <p:animScale>
                                      <p:cBhvr>
                                        <p:cTn id="95" dur="166" decel="50000">
                                          <p:stCondLst>
                                            <p:cond delay="1338"/>
                                          </p:stCondLst>
                                        </p:cTn>
                                        <p:tgtEl>
                                          <p:spTgt spid="13"/>
                                        </p:tgtEl>
                                      </p:cBhvr>
                                      <p:to x="100000" y="100000"/>
                                    </p:animScale>
                                    <p:animScale>
                                      <p:cBhvr>
                                        <p:cTn id="96" dur="26">
                                          <p:stCondLst>
                                            <p:cond delay="1642"/>
                                          </p:stCondLst>
                                        </p:cTn>
                                        <p:tgtEl>
                                          <p:spTgt spid="13"/>
                                        </p:tgtEl>
                                      </p:cBhvr>
                                      <p:to x="100000" y="90000"/>
                                    </p:animScale>
                                    <p:animScale>
                                      <p:cBhvr>
                                        <p:cTn id="97" dur="166" decel="50000">
                                          <p:stCondLst>
                                            <p:cond delay="1668"/>
                                          </p:stCondLst>
                                        </p:cTn>
                                        <p:tgtEl>
                                          <p:spTgt spid="13"/>
                                        </p:tgtEl>
                                      </p:cBhvr>
                                      <p:to x="100000" y="100000"/>
                                    </p:animScale>
                                    <p:animScale>
                                      <p:cBhvr>
                                        <p:cTn id="98" dur="26">
                                          <p:stCondLst>
                                            <p:cond delay="1808"/>
                                          </p:stCondLst>
                                        </p:cTn>
                                        <p:tgtEl>
                                          <p:spTgt spid="13"/>
                                        </p:tgtEl>
                                      </p:cBhvr>
                                      <p:to x="100000" y="95000"/>
                                    </p:animScale>
                                    <p:animScale>
                                      <p:cBhvr>
                                        <p:cTn id="99" dur="166" decel="50000">
                                          <p:stCondLst>
                                            <p:cond delay="1834"/>
                                          </p:stCondLst>
                                        </p:cTn>
                                        <p:tgtEl>
                                          <p:spTgt spid="13"/>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tgtEl>
                                        <p:attrNameLst>
                                          <p:attrName>style.visibility</p:attrName>
                                        </p:attrNameLst>
                                      </p:cBhvr>
                                      <p:to>
                                        <p:strVal val="visible"/>
                                      </p:to>
                                    </p:set>
                                    <p:anim calcmode="lin" valueType="num">
                                      <p:cBhvr>
                                        <p:cTn id="104" dur="500" fill="hold"/>
                                        <p:tgtEl>
                                          <p:spTgt spid="4"/>
                                        </p:tgtEl>
                                        <p:attrNameLst>
                                          <p:attrName>ppt_w</p:attrName>
                                        </p:attrNameLst>
                                      </p:cBhvr>
                                      <p:tavLst>
                                        <p:tav tm="0">
                                          <p:val>
                                            <p:fltVal val="0"/>
                                          </p:val>
                                        </p:tav>
                                        <p:tav tm="100000">
                                          <p:val>
                                            <p:strVal val="#ppt_w"/>
                                          </p:val>
                                        </p:tav>
                                      </p:tavLst>
                                    </p:anim>
                                    <p:anim calcmode="lin" valueType="num">
                                      <p:cBhvr>
                                        <p:cTn id="105" dur="500" fill="hold"/>
                                        <p:tgtEl>
                                          <p:spTgt spid="4"/>
                                        </p:tgtEl>
                                        <p:attrNameLst>
                                          <p:attrName>ppt_h</p:attrName>
                                        </p:attrNameLst>
                                      </p:cBhvr>
                                      <p:tavLst>
                                        <p:tav tm="0">
                                          <p:val>
                                            <p:fltVal val="0"/>
                                          </p:val>
                                        </p:tav>
                                        <p:tav tm="100000">
                                          <p:val>
                                            <p:strVal val="#ppt_h"/>
                                          </p:val>
                                        </p:tav>
                                      </p:tavLst>
                                    </p:anim>
                                    <p:animEffect transition="in" filter="fade">
                                      <p:cBhvr>
                                        <p:cTn id="106" dur="500"/>
                                        <p:tgtEl>
                                          <p:spTgt spid="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left)">
                                      <p:cBhvr>
                                        <p:cTn id="111" dur="500"/>
                                        <p:tgtEl>
                                          <p:spTgt spid="5"/>
                                        </p:tgtEl>
                                      </p:cBhvr>
                                    </p:animEffect>
                                  </p:childTnLst>
                                </p:cTn>
                              </p:par>
                            </p:childTnLst>
                          </p:cTn>
                        </p:par>
                        <p:par>
                          <p:cTn id="112" fill="hold">
                            <p:stCondLst>
                              <p:cond delay="500"/>
                            </p:stCondLst>
                            <p:childTnLst>
                              <p:par>
                                <p:cTn id="113" presetID="22" presetClass="entr" presetSubtype="1" fill="hold" grpId="0" nodeType="after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wipe(up)">
                                      <p:cBhvr>
                                        <p:cTn id="115" dur="500"/>
                                        <p:tgtEl>
                                          <p:spTgt spid="6"/>
                                        </p:tgtEl>
                                      </p:cBhvr>
                                    </p:animEffect>
                                  </p:childTnLst>
                                </p:cTn>
                              </p:par>
                            </p:childTnLst>
                          </p:cTn>
                        </p:par>
                        <p:par>
                          <p:cTn id="116" fill="hold">
                            <p:stCondLst>
                              <p:cond delay="1000"/>
                            </p:stCondLst>
                            <p:childTnLst>
                              <p:par>
                                <p:cTn id="117" presetID="1" presetClass="entr" presetSubtype="0" fill="hold" grpId="0" nodeType="afterEffect">
                                  <p:stCondLst>
                                    <p:cond delay="500"/>
                                  </p:stCondLst>
                                  <p:childTnLst>
                                    <p:set>
                                      <p:cBhvr>
                                        <p:cTn id="118" dur="1" fill="hold">
                                          <p:stCondLst>
                                            <p:cond delay="0"/>
                                          </p:stCondLst>
                                        </p:cTn>
                                        <p:tgtEl>
                                          <p:spTgt spid="7"/>
                                        </p:tgtEl>
                                        <p:attrNameLst>
                                          <p:attrName>style.visibility</p:attrName>
                                        </p:attrNameLst>
                                      </p:cBhvr>
                                      <p:to>
                                        <p:strVal val="visible"/>
                                      </p:to>
                                    </p:set>
                                  </p:childTnLst>
                                </p:cTn>
                              </p:par>
                            </p:childTnLst>
                          </p:cTn>
                        </p:par>
                        <p:par>
                          <p:cTn id="119" fill="hold">
                            <p:stCondLst>
                              <p:cond delay="1500"/>
                            </p:stCondLst>
                            <p:childTnLst>
                              <p:par>
                                <p:cTn id="120" presetID="1" presetClass="entr" presetSubtype="0" fill="hold" grpId="0" nodeType="afterEffect">
                                  <p:stCondLst>
                                    <p:cond delay="500"/>
                                  </p:stCondLst>
                                  <p:childTnLst>
                                    <p:set>
                                      <p:cBhvr>
                                        <p:cTn id="1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457200" y="857250"/>
            <a:ext cx="8242300" cy="5175250"/>
            <a:chOff x="457200" y="857250"/>
            <a:chExt cx="8242300" cy="5175250"/>
          </a:xfrm>
        </p:grpSpPr>
        <p:sp>
          <p:nvSpPr>
            <p:cNvPr id="3" name="正方形/長方形 2"/>
            <p:cNvSpPr/>
            <p:nvPr/>
          </p:nvSpPr>
          <p:spPr>
            <a:xfrm>
              <a:off x="457200" y="857250"/>
              <a:ext cx="8242300" cy="5175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776444" y="927100"/>
              <a:ext cx="558793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スマートマシン</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Smart Machine</a:t>
              </a:r>
              <a:r>
                <a:rPr kumimoji="1" lang="ja-JP" altLang="en-US" sz="2800" dirty="0" smtClean="0">
                  <a:solidFill>
                    <a:srgbClr val="3366FF"/>
                  </a:solidFill>
                </a:rPr>
                <a:t>）</a:t>
              </a:r>
              <a:endParaRPr kumimoji="1" lang="ja-JP" altLang="en-US" sz="2800" dirty="0">
                <a:solidFill>
                  <a:srgbClr val="3366FF"/>
                </a:solidFill>
              </a:endParaRPr>
            </a:p>
          </p:txBody>
        </p:sp>
      </p:grpSp>
      <p:grpSp>
        <p:nvGrpSpPr>
          <p:cNvPr id="23" name="グループ化 22"/>
          <p:cNvGrpSpPr/>
          <p:nvPr/>
        </p:nvGrpSpPr>
        <p:grpSpPr>
          <a:xfrm>
            <a:off x="544513" y="1513820"/>
            <a:ext cx="8051800" cy="4159250"/>
            <a:chOff x="544513" y="1513820"/>
            <a:chExt cx="8051800" cy="4159250"/>
          </a:xfrm>
        </p:grpSpPr>
        <p:sp>
          <p:nvSpPr>
            <p:cNvPr id="4" name="正方形/長方形 3"/>
            <p:cNvSpPr/>
            <p:nvPr/>
          </p:nvSpPr>
          <p:spPr>
            <a:xfrm>
              <a:off x="544513" y="1513820"/>
              <a:ext cx="8051800" cy="415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p:cNvSpPr txBox="1"/>
            <p:nvPr/>
          </p:nvSpPr>
          <p:spPr>
            <a:xfrm>
              <a:off x="836613" y="1586706"/>
              <a:ext cx="1569660" cy="646331"/>
            </a:xfrm>
            <a:prstGeom prst="rect">
              <a:avLst/>
            </a:prstGeom>
            <a:noFill/>
          </p:spPr>
          <p:txBody>
            <a:bodyPr wrap="none" rtlCol="0">
              <a:spAutoFit/>
            </a:bodyPr>
            <a:lstStyle/>
            <a:p>
              <a:r>
                <a:rPr kumimoji="1" lang="ja-JP" altLang="en-US" sz="3600" dirty="0" smtClean="0">
                  <a:solidFill>
                    <a:schemeClr val="bg1"/>
                  </a:solidFill>
                </a:rPr>
                <a:t>自律化</a:t>
              </a:r>
              <a:endParaRPr kumimoji="1" lang="ja-JP" altLang="en-US" sz="3600" dirty="0">
                <a:solidFill>
                  <a:schemeClr val="bg1"/>
                </a:solidFill>
              </a:endParaRPr>
            </a:p>
          </p:txBody>
        </p:sp>
        <p:sp>
          <p:nvSpPr>
            <p:cNvPr id="10" name="テキスト ボックス 9"/>
            <p:cNvSpPr txBox="1"/>
            <p:nvPr/>
          </p:nvSpPr>
          <p:spPr>
            <a:xfrm>
              <a:off x="836613" y="2294592"/>
              <a:ext cx="6647974" cy="830997"/>
            </a:xfrm>
            <a:prstGeom prst="rect">
              <a:avLst/>
            </a:prstGeom>
            <a:noFill/>
          </p:spPr>
          <p:txBody>
            <a:bodyPr wrap="none" rtlCol="0">
              <a:spAutoFit/>
            </a:bodyPr>
            <a:lstStyle/>
            <a:p>
              <a:r>
                <a:rPr kumimoji="1" lang="ja-JP" altLang="en-US" sz="2400" dirty="0" smtClean="0">
                  <a:solidFill>
                    <a:schemeClr val="bg1"/>
                  </a:solidFill>
                </a:rPr>
                <a:t>自分で学習し、独自にルールを生成し、</a:t>
              </a:r>
              <a:endParaRPr kumimoji="1" lang="en-US" altLang="ja-JP" sz="2400" dirty="0" smtClean="0">
                <a:solidFill>
                  <a:schemeClr val="bg1"/>
                </a:solidFill>
              </a:endParaRPr>
            </a:p>
            <a:p>
              <a:r>
                <a:rPr kumimoji="1" lang="ja-JP" altLang="en-US" sz="2400" dirty="0" smtClean="0">
                  <a:solidFill>
                    <a:schemeClr val="bg1"/>
                  </a:solidFill>
                </a:rPr>
                <a:t>状況を自ら把握して、最適な選択や判断を行う</a:t>
              </a:r>
              <a:endParaRPr kumimoji="1" lang="ja-JP" altLang="en-US" sz="2400" dirty="0">
                <a:solidFill>
                  <a:schemeClr val="bg1"/>
                </a:solidFill>
              </a:endParaRPr>
            </a:p>
          </p:txBody>
        </p:sp>
      </p:grpSp>
      <p:sp>
        <p:nvSpPr>
          <p:cNvPr id="2" name="タイトル 1"/>
          <p:cNvSpPr>
            <a:spLocks noGrp="1"/>
          </p:cNvSpPr>
          <p:nvPr>
            <p:ph type="title"/>
          </p:nvPr>
        </p:nvSpPr>
        <p:spPr/>
        <p:txBody>
          <a:bodyPr/>
          <a:lstStyle/>
          <a:p>
            <a:r>
              <a:rPr kumimoji="1" lang="ja-JP" altLang="en-US" dirty="0" smtClean="0"/>
              <a:t>コレ一枚</a:t>
            </a:r>
            <a:r>
              <a:rPr kumimoji="1" lang="ja-JP" altLang="en-US" smtClean="0"/>
              <a:t>でわかるスマートマシン</a:t>
            </a:r>
            <a:endParaRPr kumimoji="1" lang="ja-JP" altLang="en-US" dirty="0"/>
          </a:p>
        </p:txBody>
      </p:sp>
      <p:grpSp>
        <p:nvGrpSpPr>
          <p:cNvPr id="22" name="グループ化 21"/>
          <p:cNvGrpSpPr/>
          <p:nvPr/>
        </p:nvGrpSpPr>
        <p:grpSpPr>
          <a:xfrm>
            <a:off x="735013" y="3329920"/>
            <a:ext cx="3827463" cy="2101850"/>
            <a:chOff x="735013" y="3329920"/>
            <a:chExt cx="3827463" cy="2101850"/>
          </a:xfrm>
        </p:grpSpPr>
        <p:sp>
          <p:nvSpPr>
            <p:cNvPr id="5" name="正方形/長方形 4"/>
            <p:cNvSpPr/>
            <p:nvPr/>
          </p:nvSpPr>
          <p:spPr>
            <a:xfrm>
              <a:off x="735013" y="3329920"/>
              <a:ext cx="3827463" cy="21018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ＭＳ Ｐゴシック"/>
                <a:ea typeface="ＭＳ Ｐゴシック"/>
                <a:cs typeface="ＭＳ Ｐゴシック"/>
              </a:endParaRPr>
            </a:p>
          </p:txBody>
        </p:sp>
        <p:sp>
          <p:nvSpPr>
            <p:cNvPr id="7" name="テキスト ボックス 6"/>
            <p:cNvSpPr txBox="1"/>
            <p:nvPr/>
          </p:nvSpPr>
          <p:spPr>
            <a:xfrm>
              <a:off x="836613" y="3559155"/>
              <a:ext cx="1569660" cy="646331"/>
            </a:xfrm>
            <a:prstGeom prst="rect">
              <a:avLst/>
            </a:prstGeom>
            <a:noFill/>
          </p:spPr>
          <p:txBody>
            <a:bodyPr wrap="none" rtlCol="0">
              <a:spAutoFit/>
            </a:bodyPr>
            <a:lstStyle/>
            <a:p>
              <a:r>
                <a:rPr kumimoji="1" lang="ja-JP" altLang="en-US" sz="3600" dirty="0" smtClean="0">
                  <a:solidFill>
                    <a:schemeClr val="bg1"/>
                  </a:solidFill>
                </a:rPr>
                <a:t>自動化</a:t>
              </a:r>
              <a:endParaRPr kumimoji="1" lang="ja-JP" altLang="en-US" sz="3600" dirty="0">
                <a:solidFill>
                  <a:schemeClr val="bg1"/>
                </a:solidFill>
              </a:endParaRPr>
            </a:p>
          </p:txBody>
        </p:sp>
        <p:sp>
          <p:nvSpPr>
            <p:cNvPr id="8" name="テキスト ボックス 7"/>
            <p:cNvSpPr txBox="1"/>
            <p:nvPr/>
          </p:nvSpPr>
          <p:spPr>
            <a:xfrm>
              <a:off x="836613" y="4267041"/>
              <a:ext cx="3262432" cy="830997"/>
            </a:xfrm>
            <a:prstGeom prst="rect">
              <a:avLst/>
            </a:prstGeom>
            <a:noFill/>
          </p:spPr>
          <p:txBody>
            <a:bodyPr wrap="none" rtlCol="0">
              <a:spAutoFit/>
            </a:bodyPr>
            <a:lstStyle/>
            <a:p>
              <a:r>
                <a:rPr kumimoji="1" lang="ja-JP" altLang="en-US" sz="2400" dirty="0" smtClean="0">
                  <a:solidFill>
                    <a:schemeClr val="bg1"/>
                  </a:solidFill>
                </a:rPr>
                <a:t>決められたやり方を</a:t>
              </a:r>
              <a:endParaRPr kumimoji="1" lang="en-US" altLang="ja-JP" sz="2400" dirty="0" smtClean="0">
                <a:solidFill>
                  <a:schemeClr val="bg1"/>
                </a:solidFill>
              </a:endParaRPr>
            </a:p>
            <a:p>
              <a:r>
                <a:rPr kumimoji="1" lang="ja-JP" altLang="en-US" sz="2400" dirty="0" smtClean="0">
                  <a:solidFill>
                    <a:schemeClr val="bg1"/>
                  </a:solidFill>
                </a:rPr>
                <a:t>その通り確実にこなす</a:t>
              </a:r>
              <a:endParaRPr kumimoji="1" lang="ja-JP" altLang="en-US" sz="2400" dirty="0">
                <a:solidFill>
                  <a:schemeClr val="bg1"/>
                </a:solidFill>
              </a:endParaRPr>
            </a:p>
          </p:txBody>
        </p:sp>
      </p:grpSp>
      <p:sp>
        <p:nvSpPr>
          <p:cNvPr id="11" name="正方形/長方形 10"/>
          <p:cNvSpPr/>
          <p:nvPr/>
        </p:nvSpPr>
        <p:spPr>
          <a:xfrm>
            <a:off x="4768850" y="3344327"/>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自律走行車</a:t>
            </a:r>
            <a:endParaRPr kumimoji="1" lang="ja-JP" altLang="en-US" sz="2000" dirty="0">
              <a:solidFill>
                <a:srgbClr val="FFFFFF"/>
              </a:solidFill>
              <a:latin typeface="ＭＳ Ｐゴシック"/>
              <a:ea typeface="ＭＳ Ｐゴシック"/>
              <a:cs typeface="ＭＳ Ｐゴシック"/>
            </a:endParaRPr>
          </a:p>
        </p:txBody>
      </p:sp>
      <p:sp>
        <p:nvSpPr>
          <p:cNvPr id="12" name="正方形/長方形 11"/>
          <p:cNvSpPr/>
          <p:nvPr/>
        </p:nvSpPr>
        <p:spPr>
          <a:xfrm>
            <a:off x="4768850" y="3770571"/>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無人ヘリコプター</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4768850" y="4211915"/>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音声アシスタント</a:t>
            </a: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4768850" y="507049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ロボット</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4768850" y="464504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専門家アドバイザー</a:t>
            </a:r>
            <a:endParaRPr kumimoji="1" lang="ja-JP" altLang="en-US" sz="2000" dirty="0">
              <a:solidFill>
                <a:srgbClr val="FFFFFF"/>
              </a:solidFill>
              <a:latin typeface="ＭＳ Ｐゴシック"/>
              <a:ea typeface="ＭＳ Ｐゴシック"/>
              <a:cs typeface="ＭＳ Ｐゴシック"/>
            </a:endParaRPr>
          </a:p>
        </p:txBody>
      </p:sp>
      <p:sp>
        <p:nvSpPr>
          <p:cNvPr id="16" name="ホームベース 15"/>
          <p:cNvSpPr/>
          <p:nvPr/>
        </p:nvSpPr>
        <p:spPr>
          <a:xfrm rot="16200000">
            <a:off x="4103688" y="4771630"/>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ホームベース 16"/>
          <p:cNvSpPr/>
          <p:nvPr/>
        </p:nvSpPr>
        <p:spPr>
          <a:xfrm rot="16200000">
            <a:off x="1373585" y="4771629"/>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ホームベース 17"/>
          <p:cNvSpPr/>
          <p:nvPr/>
        </p:nvSpPr>
        <p:spPr>
          <a:xfrm rot="16200000">
            <a:off x="6833793" y="4771631"/>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テキスト ボックス 18"/>
          <p:cNvSpPr txBox="1"/>
          <p:nvPr/>
        </p:nvSpPr>
        <p:spPr>
          <a:xfrm>
            <a:off x="1069052" y="5886450"/>
            <a:ext cx="1523173" cy="584776"/>
          </a:xfrm>
          <a:prstGeom prst="rect">
            <a:avLst/>
          </a:prstGeom>
          <a:noFill/>
        </p:spPr>
        <p:txBody>
          <a:bodyPr wrap="none" rtlCol="0">
            <a:spAutoFit/>
          </a:bodyPr>
          <a:lstStyle/>
          <a:p>
            <a:pPr algn="ctr"/>
            <a:r>
              <a:rPr kumimoji="1" lang="ja-JP" altLang="en-US" sz="3200" dirty="0" smtClean="0">
                <a:solidFill>
                  <a:srgbClr val="FFFFFF"/>
                </a:solidFill>
              </a:rPr>
              <a:t>クラウド</a:t>
            </a:r>
            <a:endParaRPr kumimoji="1" lang="ja-JP" altLang="en-US" sz="3200" dirty="0">
              <a:solidFill>
                <a:srgbClr val="FFFFFF"/>
              </a:solidFill>
            </a:endParaRPr>
          </a:p>
        </p:txBody>
      </p:sp>
      <p:sp>
        <p:nvSpPr>
          <p:cNvPr id="20" name="テキスト ボックス 19"/>
          <p:cNvSpPr txBox="1"/>
          <p:nvPr/>
        </p:nvSpPr>
        <p:spPr>
          <a:xfrm>
            <a:off x="3368880" y="5886450"/>
            <a:ext cx="2387192" cy="584776"/>
          </a:xfrm>
          <a:prstGeom prst="rect">
            <a:avLst/>
          </a:prstGeom>
          <a:noFill/>
        </p:spPr>
        <p:txBody>
          <a:bodyPr wrap="none" rtlCol="0">
            <a:spAutoFit/>
          </a:bodyPr>
          <a:lstStyle/>
          <a:p>
            <a:pPr algn="ctr"/>
            <a:r>
              <a:rPr kumimoji="1" lang="ja-JP" altLang="en-US" sz="3200" dirty="0" smtClean="0">
                <a:solidFill>
                  <a:srgbClr val="FFFFFF"/>
                </a:solidFill>
              </a:rPr>
              <a:t>ビッグデータ</a:t>
            </a:r>
            <a:endParaRPr kumimoji="1" lang="ja-JP" altLang="en-US" sz="3200" dirty="0">
              <a:solidFill>
                <a:srgbClr val="FFFFFF"/>
              </a:solidFill>
            </a:endParaRPr>
          </a:p>
        </p:txBody>
      </p:sp>
      <p:sp>
        <p:nvSpPr>
          <p:cNvPr id="21" name="テキスト ボックス 20"/>
          <p:cNvSpPr txBox="1"/>
          <p:nvPr/>
        </p:nvSpPr>
        <p:spPr>
          <a:xfrm>
            <a:off x="6405307" y="5886450"/>
            <a:ext cx="1826141" cy="584776"/>
          </a:xfrm>
          <a:prstGeom prst="rect">
            <a:avLst/>
          </a:prstGeom>
          <a:noFill/>
        </p:spPr>
        <p:txBody>
          <a:bodyPr wrap="none" rtlCol="0">
            <a:spAutoFit/>
          </a:bodyPr>
          <a:lstStyle/>
          <a:p>
            <a:pPr algn="ctr"/>
            <a:r>
              <a:rPr kumimoji="1" lang="ja-JP" altLang="en-US" sz="3200" dirty="0" smtClean="0">
                <a:solidFill>
                  <a:srgbClr val="FFFFFF"/>
                </a:solidFill>
              </a:rPr>
              <a:t>人工知能</a:t>
            </a:r>
            <a:endParaRPr kumimoji="1" lang="ja-JP" altLang="en-US" sz="3200" dirty="0">
              <a:solidFill>
                <a:srgbClr val="FFFFFF"/>
              </a:solidFill>
            </a:endParaRPr>
          </a:p>
        </p:txBody>
      </p:sp>
    </p:spTree>
    <p:extLst>
      <p:ext uri="{BB962C8B-B14F-4D97-AF65-F5344CB8AC3E}">
        <p14:creationId xmlns:p14="http://schemas.microsoft.com/office/powerpoint/2010/main" val="200297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1+#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1+#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スマートマシンの</a:t>
            </a:r>
            <a:r>
              <a:rPr kumimoji="1" lang="en-US" altLang="ja-JP" dirty="0" smtClean="0"/>
              <a:t>3</a:t>
            </a:r>
            <a:r>
              <a:rPr kumimoji="1" lang="ja-JP" altLang="en-US" dirty="0" smtClean="0"/>
              <a:t>類型</a:t>
            </a:r>
            <a:endParaRPr kumimoji="1" lang="ja-JP" altLang="en-US" dirty="0"/>
          </a:p>
        </p:txBody>
      </p:sp>
      <p:sp>
        <p:nvSpPr>
          <p:cNvPr id="3" name="正方形/長方形 2"/>
          <p:cNvSpPr/>
          <p:nvPr/>
        </p:nvSpPr>
        <p:spPr>
          <a:xfrm>
            <a:off x="457200" y="857250"/>
            <a:ext cx="8242300" cy="5556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3271044" y="1513820"/>
            <a:ext cx="2602706" cy="334393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776444" y="927100"/>
            <a:ext cx="558793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スマートマシン</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Smart Machine</a:t>
            </a:r>
            <a:r>
              <a:rPr kumimoji="1" lang="ja-JP" altLang="en-US" sz="2800" dirty="0" smtClean="0">
                <a:solidFill>
                  <a:srgbClr val="3366FF"/>
                </a:solidFill>
              </a:rPr>
              <a:t>）</a:t>
            </a:r>
            <a:endParaRPr kumimoji="1" lang="ja-JP" altLang="en-US" sz="2800" dirty="0">
              <a:solidFill>
                <a:srgbClr val="3366FF"/>
              </a:solidFill>
            </a:endParaRPr>
          </a:p>
        </p:txBody>
      </p:sp>
      <p:sp>
        <p:nvSpPr>
          <p:cNvPr id="22" name="正方形/長方形 21"/>
          <p:cNvSpPr/>
          <p:nvPr/>
        </p:nvSpPr>
        <p:spPr>
          <a:xfrm>
            <a:off x="559594" y="1513820"/>
            <a:ext cx="2602706" cy="334393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5976144" y="1513820"/>
            <a:ext cx="2602706" cy="334393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59594" y="4953000"/>
            <a:ext cx="8019256" cy="127000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dirty="0">
                <a:solidFill>
                  <a:srgbClr val="FFFFFF"/>
                </a:solidFill>
              </a:rPr>
              <a:t>自律的に行動し、知能と自己学習機能を備え</a:t>
            </a:r>
            <a:r>
              <a:rPr lang="ja-JP" altLang="ja-JP" dirty="0" smtClean="0">
                <a:solidFill>
                  <a:srgbClr val="FFFFFF"/>
                </a:solidFill>
              </a:rPr>
              <a:t>、</a:t>
            </a:r>
            <a:endParaRPr lang="en-US" altLang="ja-JP" dirty="0" smtClean="0">
              <a:solidFill>
                <a:srgbClr val="FFFFFF"/>
              </a:solidFill>
            </a:endParaRPr>
          </a:p>
          <a:p>
            <a:pPr algn="ctr"/>
            <a:r>
              <a:rPr lang="ja-JP" altLang="ja-JP" dirty="0" smtClean="0">
                <a:solidFill>
                  <a:srgbClr val="FFFFFF"/>
                </a:solidFill>
              </a:rPr>
              <a:t>状況</a:t>
            </a:r>
            <a:r>
              <a:rPr lang="ja-JP" altLang="ja-JP" dirty="0">
                <a:solidFill>
                  <a:srgbClr val="FFFFFF"/>
                </a:solidFill>
              </a:rPr>
              <a:t>に応じて自らが判断して適応し</a:t>
            </a:r>
            <a:r>
              <a:rPr lang="ja-JP" altLang="ja-JP" dirty="0" smtClean="0">
                <a:solidFill>
                  <a:srgbClr val="FFFFFF"/>
                </a:solidFill>
              </a:rPr>
              <a:t>、</a:t>
            </a:r>
            <a:endParaRPr lang="en-US" altLang="ja-JP" dirty="0" smtClean="0">
              <a:solidFill>
                <a:srgbClr val="FFFFFF"/>
              </a:solidFill>
            </a:endParaRPr>
          </a:p>
          <a:p>
            <a:pPr algn="ctr"/>
            <a:r>
              <a:rPr lang="ja-JP" altLang="ja-JP" dirty="0" smtClean="0">
                <a:solidFill>
                  <a:srgbClr val="FFFFFF"/>
                </a:solidFill>
              </a:rPr>
              <a:t>これ</a:t>
            </a:r>
            <a:r>
              <a:rPr lang="ja-JP" altLang="ja-JP" dirty="0">
                <a:solidFill>
                  <a:srgbClr val="FFFFFF"/>
                </a:solidFill>
              </a:rPr>
              <a:t>まで人間にしかできないと思われていた作業を実行する電子</a:t>
            </a:r>
            <a:r>
              <a:rPr lang="ja-JP" altLang="ja-JP" dirty="0" smtClean="0">
                <a:solidFill>
                  <a:srgbClr val="FFFFFF"/>
                </a:solidFill>
              </a:rPr>
              <a:t>機械</a:t>
            </a:r>
            <a:endParaRPr lang="ja-JP" altLang="en-US" dirty="0">
              <a:solidFill>
                <a:srgbClr val="FFFFFF"/>
              </a:solidFill>
            </a:endParaRPr>
          </a:p>
        </p:txBody>
      </p:sp>
      <p:sp>
        <p:nvSpPr>
          <p:cNvPr id="26" name="正方形/長方形 25"/>
          <p:cNvSpPr/>
          <p:nvPr/>
        </p:nvSpPr>
        <p:spPr>
          <a:xfrm>
            <a:off x="3403600" y="2679700"/>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音声アシスタント</a:t>
            </a:r>
            <a:endParaRPr kumimoji="1" lang="ja-JP" altLang="en-US" sz="2000" dirty="0">
              <a:solidFill>
                <a:srgbClr val="FFFFFF"/>
              </a:solidFill>
              <a:latin typeface="ＭＳ Ｐゴシック"/>
              <a:ea typeface="ＭＳ Ｐゴシック"/>
              <a:cs typeface="ＭＳ Ｐゴシック"/>
            </a:endParaRPr>
          </a:p>
        </p:txBody>
      </p:sp>
      <p:sp>
        <p:nvSpPr>
          <p:cNvPr id="27" name="正方形/長方形 26"/>
          <p:cNvSpPr/>
          <p:nvPr/>
        </p:nvSpPr>
        <p:spPr>
          <a:xfrm>
            <a:off x="692150" y="2679700"/>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自律運転車</a:t>
            </a:r>
            <a:endParaRPr kumimoji="1" lang="ja-JP" altLang="en-US" sz="2000" dirty="0">
              <a:solidFill>
                <a:srgbClr val="FFFFFF"/>
              </a:solidFill>
              <a:latin typeface="ＭＳ Ｐゴシック"/>
              <a:ea typeface="ＭＳ Ｐゴシック"/>
              <a:cs typeface="ＭＳ Ｐゴシック"/>
            </a:endParaRPr>
          </a:p>
        </p:txBody>
      </p:sp>
      <p:sp>
        <p:nvSpPr>
          <p:cNvPr id="28" name="正方形/長方形 27"/>
          <p:cNvSpPr/>
          <p:nvPr/>
        </p:nvSpPr>
        <p:spPr>
          <a:xfrm>
            <a:off x="6108700" y="2679700"/>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工場作業ロボット</a:t>
            </a:r>
            <a:endParaRPr kumimoji="1" lang="ja-JP" altLang="en-US" sz="20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150" y="33050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無人輸送ヘリ</a:t>
            </a:r>
            <a:endParaRPr kumimoji="1" lang="ja-JP" altLang="en-US" sz="2000" dirty="0">
              <a:solidFill>
                <a:srgbClr val="FFFFFF"/>
              </a:solidFill>
              <a:latin typeface="ＭＳ Ｐゴシック"/>
              <a:ea typeface="ＭＳ Ｐゴシック"/>
              <a:cs typeface="ＭＳ Ｐゴシック"/>
            </a:endParaRPr>
          </a:p>
        </p:txBody>
      </p:sp>
      <p:sp>
        <p:nvSpPr>
          <p:cNvPr id="30" name="正方形/長方形 29"/>
          <p:cNvSpPr/>
          <p:nvPr/>
        </p:nvSpPr>
        <p:spPr>
          <a:xfrm>
            <a:off x="692150" y="39273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無人攻撃機</a:t>
            </a:r>
            <a:endParaRPr kumimoji="1" lang="ja-JP" altLang="en-US" sz="2000" dirty="0">
              <a:solidFill>
                <a:srgbClr val="FFFFFF"/>
              </a:solidFill>
              <a:latin typeface="ＭＳ Ｐゴシック"/>
              <a:ea typeface="ＭＳ Ｐゴシック"/>
              <a:cs typeface="ＭＳ Ｐゴシック"/>
            </a:endParaRPr>
          </a:p>
        </p:txBody>
      </p:sp>
      <p:sp>
        <p:nvSpPr>
          <p:cNvPr id="31" name="正方形/長方形 30"/>
          <p:cNvSpPr/>
          <p:nvPr/>
        </p:nvSpPr>
        <p:spPr>
          <a:xfrm>
            <a:off x="3403600" y="33050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医療診断支援</a:t>
            </a:r>
            <a:endParaRPr kumimoji="1" lang="ja-JP" altLang="en-US" sz="2000" dirty="0">
              <a:solidFill>
                <a:srgbClr val="FFFFFF"/>
              </a:solidFill>
              <a:latin typeface="ＭＳ Ｐゴシック"/>
              <a:ea typeface="ＭＳ Ｐゴシック"/>
              <a:cs typeface="ＭＳ Ｐゴシック"/>
            </a:endParaRPr>
          </a:p>
        </p:txBody>
      </p:sp>
      <p:sp>
        <p:nvSpPr>
          <p:cNvPr id="32" name="正方形/長方形 31"/>
          <p:cNvSpPr/>
          <p:nvPr/>
        </p:nvSpPr>
        <p:spPr>
          <a:xfrm>
            <a:off x="3403600" y="39273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論文試験採点</a:t>
            </a:r>
            <a:endParaRPr kumimoji="1" lang="ja-JP" altLang="en-US" sz="2000" dirty="0">
              <a:solidFill>
                <a:srgbClr val="FFFFFF"/>
              </a:solidFill>
              <a:latin typeface="ＭＳ Ｐゴシック"/>
              <a:ea typeface="ＭＳ Ｐゴシック"/>
              <a:cs typeface="ＭＳ Ｐゴシック"/>
            </a:endParaRPr>
          </a:p>
        </p:txBody>
      </p:sp>
      <p:sp>
        <p:nvSpPr>
          <p:cNvPr id="33" name="正方形/長方形 32"/>
          <p:cNvSpPr/>
          <p:nvPr/>
        </p:nvSpPr>
        <p:spPr>
          <a:xfrm>
            <a:off x="6108700" y="33050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災害救助ロボット</a:t>
            </a:r>
            <a:endParaRPr kumimoji="1" lang="ja-JP" altLang="en-US" sz="2000" dirty="0">
              <a:solidFill>
                <a:srgbClr val="FFFFFF"/>
              </a:solidFill>
              <a:latin typeface="ＭＳ Ｐゴシック"/>
              <a:ea typeface="ＭＳ Ｐゴシック"/>
              <a:cs typeface="ＭＳ Ｐゴシック"/>
            </a:endParaRPr>
          </a:p>
        </p:txBody>
      </p:sp>
      <p:sp>
        <p:nvSpPr>
          <p:cNvPr id="34" name="正方形/長方形 33"/>
          <p:cNvSpPr/>
          <p:nvPr/>
        </p:nvSpPr>
        <p:spPr>
          <a:xfrm>
            <a:off x="6108700" y="3927386"/>
            <a:ext cx="2343149" cy="46990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人型介護ロボット</a:t>
            </a:r>
            <a:endParaRPr kumimoji="1" lang="ja-JP" altLang="en-US" sz="2000" dirty="0">
              <a:solidFill>
                <a:srgbClr val="FFFFFF"/>
              </a:solidFill>
              <a:latin typeface="ＭＳ Ｐゴシック"/>
              <a:ea typeface="ＭＳ Ｐゴシック"/>
              <a:cs typeface="ＭＳ Ｐゴシック"/>
            </a:endParaRPr>
          </a:p>
        </p:txBody>
      </p:sp>
      <p:sp>
        <p:nvSpPr>
          <p:cNvPr id="35" name="テキスト ボックス 34"/>
          <p:cNvSpPr txBox="1"/>
          <p:nvPr/>
        </p:nvSpPr>
        <p:spPr>
          <a:xfrm>
            <a:off x="733739" y="1657350"/>
            <a:ext cx="2250937" cy="830997"/>
          </a:xfrm>
          <a:prstGeom prst="rect">
            <a:avLst/>
          </a:prstGeom>
          <a:noFill/>
        </p:spPr>
        <p:txBody>
          <a:bodyPr wrap="none" rtlCol="0">
            <a:spAutoFit/>
          </a:bodyPr>
          <a:lstStyle/>
          <a:p>
            <a:pPr algn="ctr"/>
            <a:r>
              <a:rPr kumimoji="1" lang="en-US" altLang="ja-JP" sz="2400" dirty="0" smtClean="0">
                <a:solidFill>
                  <a:srgbClr val="FFFFFF"/>
                </a:solidFill>
                <a:latin typeface="Arial Black"/>
                <a:cs typeface="Arial Black"/>
              </a:rPr>
              <a:t>Movers</a:t>
            </a:r>
          </a:p>
          <a:p>
            <a:pPr algn="ctr"/>
            <a:r>
              <a:rPr kumimoji="1" lang="ja-JP" altLang="en-US" sz="2400" dirty="0" smtClean="0">
                <a:solidFill>
                  <a:srgbClr val="FFFFFF"/>
                </a:solidFill>
              </a:rPr>
              <a:t>（</a:t>
            </a:r>
            <a:r>
              <a:rPr lang="ja-JP" altLang="en-US" sz="2400" dirty="0" smtClean="0">
                <a:solidFill>
                  <a:srgbClr val="FFFFFF"/>
                </a:solidFill>
                <a:latin typeface="HGP創英角ｺﾞｼｯｸUB"/>
                <a:ea typeface="HGP創英角ｺﾞｼｯｸUB"/>
              </a:rPr>
              <a:t>移動する</a:t>
            </a:r>
            <a:r>
              <a:rPr kumimoji="1" lang="ja-JP" altLang="en-US" sz="2400" dirty="0" smtClean="0">
                <a:solidFill>
                  <a:srgbClr val="FFFFFF"/>
                </a:solidFill>
                <a:latin typeface="HGP創英角ｺﾞｼｯｸUB"/>
                <a:ea typeface="HGP創英角ｺﾞｼｯｸUB"/>
                <a:cs typeface="HGP創英角ｺﾞｼｯｸUB"/>
              </a:rPr>
              <a:t>者</a:t>
            </a:r>
            <a:r>
              <a:rPr kumimoji="1" lang="ja-JP" altLang="en-US" sz="2400" dirty="0" smtClean="0">
                <a:solidFill>
                  <a:srgbClr val="FFFFFF"/>
                </a:solidFill>
              </a:rPr>
              <a:t>）</a:t>
            </a:r>
            <a:endParaRPr kumimoji="1" lang="ja-JP" altLang="en-US" sz="2400" dirty="0">
              <a:solidFill>
                <a:srgbClr val="FFFFFF"/>
              </a:solidFill>
            </a:endParaRPr>
          </a:p>
        </p:txBody>
      </p:sp>
      <p:sp>
        <p:nvSpPr>
          <p:cNvPr id="36" name="テキスト ボックス 35"/>
          <p:cNvSpPr txBox="1"/>
          <p:nvPr/>
        </p:nvSpPr>
        <p:spPr>
          <a:xfrm>
            <a:off x="3962540" y="1663700"/>
            <a:ext cx="1215747" cy="830997"/>
          </a:xfrm>
          <a:prstGeom prst="rect">
            <a:avLst/>
          </a:prstGeom>
          <a:noFill/>
        </p:spPr>
        <p:txBody>
          <a:bodyPr wrap="none" rtlCol="0">
            <a:spAutoFit/>
          </a:bodyPr>
          <a:lstStyle/>
          <a:p>
            <a:pPr algn="ctr"/>
            <a:r>
              <a:rPr lang="en-US" altLang="ja-JP" sz="2400" dirty="0" smtClean="0">
                <a:solidFill>
                  <a:srgbClr val="FFFFFF"/>
                </a:solidFill>
                <a:latin typeface="Arial Black"/>
                <a:cs typeface="Arial Black"/>
              </a:rPr>
              <a:t>Sage</a:t>
            </a:r>
            <a:r>
              <a:rPr kumimoji="1" lang="en-US" altLang="ja-JP" sz="2400" dirty="0" smtClean="0">
                <a:solidFill>
                  <a:srgbClr val="FFFFFF"/>
                </a:solidFill>
                <a:latin typeface="Arial Black"/>
                <a:cs typeface="Arial Black"/>
              </a:rPr>
              <a:t>s</a:t>
            </a:r>
          </a:p>
          <a:p>
            <a:pPr algn="ctr"/>
            <a:r>
              <a:rPr kumimoji="1" lang="ja-JP" altLang="en-US" sz="2400" dirty="0" smtClean="0">
                <a:solidFill>
                  <a:srgbClr val="FFFFFF"/>
                </a:solidFill>
              </a:rPr>
              <a:t>（</a:t>
            </a:r>
            <a:r>
              <a:rPr lang="ja-JP" altLang="en-US" sz="2400" dirty="0" smtClean="0">
                <a:solidFill>
                  <a:srgbClr val="FFFFFF"/>
                </a:solidFill>
                <a:latin typeface="HGP創英角ｺﾞｼｯｸUB"/>
                <a:ea typeface="HGP創英角ｺﾞｼｯｸUB"/>
                <a:cs typeface="HGP創英角ｺﾞｼｯｸUB"/>
              </a:rPr>
              <a:t>賢者</a:t>
            </a:r>
            <a:r>
              <a:rPr kumimoji="1" lang="ja-JP" altLang="en-US" sz="2400" dirty="0" smtClean="0">
                <a:solidFill>
                  <a:srgbClr val="FFFFFF"/>
                </a:solidFill>
              </a:rPr>
              <a:t>）</a:t>
            </a:r>
            <a:endParaRPr kumimoji="1" lang="ja-JP" altLang="en-US" sz="2400" dirty="0">
              <a:solidFill>
                <a:srgbClr val="FFFFFF"/>
              </a:solidFill>
            </a:endParaRPr>
          </a:p>
        </p:txBody>
      </p:sp>
      <p:sp>
        <p:nvSpPr>
          <p:cNvPr id="37" name="テキスト ボックス 36"/>
          <p:cNvSpPr txBox="1"/>
          <p:nvPr/>
        </p:nvSpPr>
        <p:spPr>
          <a:xfrm>
            <a:off x="6293252" y="1663700"/>
            <a:ext cx="1977224" cy="830997"/>
          </a:xfrm>
          <a:prstGeom prst="rect">
            <a:avLst/>
          </a:prstGeom>
          <a:noFill/>
        </p:spPr>
        <p:txBody>
          <a:bodyPr wrap="none" rtlCol="0">
            <a:spAutoFit/>
          </a:bodyPr>
          <a:lstStyle/>
          <a:p>
            <a:pPr algn="ctr"/>
            <a:r>
              <a:rPr lang="en-US" altLang="ja-JP" sz="2400" dirty="0" smtClean="0">
                <a:solidFill>
                  <a:srgbClr val="FFFFFF"/>
                </a:solidFill>
                <a:latin typeface="Arial Black"/>
                <a:cs typeface="Arial Black"/>
              </a:rPr>
              <a:t>Doer</a:t>
            </a:r>
            <a:r>
              <a:rPr kumimoji="1" lang="en-US" altLang="ja-JP" sz="2400" dirty="0" smtClean="0">
                <a:solidFill>
                  <a:srgbClr val="FFFFFF"/>
                </a:solidFill>
                <a:latin typeface="Arial Black"/>
                <a:cs typeface="Arial Black"/>
              </a:rPr>
              <a:t>s</a:t>
            </a:r>
          </a:p>
          <a:p>
            <a:pPr algn="ctr"/>
            <a:r>
              <a:rPr kumimoji="1" lang="ja-JP" altLang="en-US" sz="2400" dirty="0" smtClean="0">
                <a:solidFill>
                  <a:srgbClr val="FFFFFF"/>
                </a:solidFill>
              </a:rPr>
              <a:t>（</a:t>
            </a:r>
            <a:r>
              <a:rPr kumimoji="1" lang="ja-JP" altLang="en-US" sz="2400" dirty="0" smtClean="0">
                <a:solidFill>
                  <a:srgbClr val="FFFFFF"/>
                </a:solidFill>
                <a:latin typeface="HGP創英角ｺﾞｼｯｸUB"/>
                <a:ea typeface="HGP創英角ｺﾞｼｯｸUB"/>
                <a:cs typeface="HGP創英角ｺﾞｼｯｸUB"/>
              </a:rPr>
              <a:t>行動する者</a:t>
            </a:r>
            <a:r>
              <a:rPr kumimoji="1" lang="ja-JP" altLang="en-US" sz="2400" dirty="0" smtClean="0">
                <a:solidFill>
                  <a:srgbClr val="FFFFFF"/>
                </a:solidFill>
              </a:rPr>
              <a:t>）</a:t>
            </a:r>
            <a:endParaRPr kumimoji="1" lang="ja-JP" altLang="en-US" sz="2400" dirty="0">
              <a:solidFill>
                <a:srgbClr val="FFFFFF"/>
              </a:solidFill>
            </a:endParaRPr>
          </a:p>
        </p:txBody>
      </p:sp>
    </p:spTree>
    <p:extLst>
      <p:ext uri="{BB962C8B-B14F-4D97-AF65-F5344CB8AC3E}">
        <p14:creationId xmlns:p14="http://schemas.microsoft.com/office/powerpoint/2010/main" val="2506677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22" grpId="0" animBg="1"/>
      <p:bldP spid="23"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スマートマシンの</a:t>
            </a:r>
            <a:r>
              <a:rPr lang="en-US" altLang="ja-JP" dirty="0"/>
              <a:t>3</a:t>
            </a:r>
            <a:r>
              <a:rPr lang="ja-JP" altLang="en-US" dirty="0"/>
              <a:t>類型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角丸四角形 3"/>
          <p:cNvSpPr/>
          <p:nvPr/>
        </p:nvSpPr>
        <p:spPr>
          <a:xfrm>
            <a:off x="3130545" y="1005881"/>
            <a:ext cx="2871345" cy="52895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082138" y="1005881"/>
            <a:ext cx="2871345" cy="52895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79512" y="1005881"/>
            <a:ext cx="2871345" cy="52895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939" y="4614995"/>
            <a:ext cx="2292102" cy="130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テキスト ボックス 13"/>
          <p:cNvSpPr txBox="1"/>
          <p:nvPr/>
        </p:nvSpPr>
        <p:spPr>
          <a:xfrm>
            <a:off x="1179865" y="1000741"/>
            <a:ext cx="885948" cy="369332"/>
          </a:xfrm>
          <a:prstGeom prst="rect">
            <a:avLst/>
          </a:prstGeom>
          <a:noFill/>
        </p:spPr>
        <p:txBody>
          <a:bodyPr wrap="none" rtlCol="0">
            <a:spAutoFit/>
          </a:bodyPr>
          <a:lstStyle/>
          <a:p>
            <a:r>
              <a:rPr kumimoji="1" lang="en-US" altLang="ja-JP" dirty="0" smtClean="0"/>
              <a:t>Movers</a:t>
            </a:r>
            <a:endParaRPr kumimoji="1" lang="ja-JP" altLang="en-US" dirty="0"/>
          </a:p>
        </p:txBody>
      </p:sp>
      <p:sp>
        <p:nvSpPr>
          <p:cNvPr id="15" name="テキスト ボックス 14"/>
          <p:cNvSpPr txBox="1"/>
          <p:nvPr/>
        </p:nvSpPr>
        <p:spPr>
          <a:xfrm>
            <a:off x="4123243" y="1000741"/>
            <a:ext cx="713337" cy="369332"/>
          </a:xfrm>
          <a:prstGeom prst="rect">
            <a:avLst/>
          </a:prstGeom>
          <a:noFill/>
        </p:spPr>
        <p:txBody>
          <a:bodyPr wrap="none" rtlCol="0">
            <a:spAutoFit/>
          </a:bodyPr>
          <a:lstStyle/>
          <a:p>
            <a:r>
              <a:rPr kumimoji="1" lang="en-US" altLang="ja-JP" dirty="0" smtClean="0"/>
              <a:t>Sages</a:t>
            </a:r>
            <a:endParaRPr kumimoji="1" lang="ja-JP" altLang="en-US" dirty="0"/>
          </a:p>
        </p:txBody>
      </p:sp>
      <p:sp>
        <p:nvSpPr>
          <p:cNvPr id="16" name="テキスト ボックス 15"/>
          <p:cNvSpPr txBox="1"/>
          <p:nvPr/>
        </p:nvSpPr>
        <p:spPr>
          <a:xfrm>
            <a:off x="7161141" y="1000741"/>
            <a:ext cx="730521" cy="369332"/>
          </a:xfrm>
          <a:prstGeom prst="rect">
            <a:avLst/>
          </a:prstGeom>
          <a:noFill/>
        </p:spPr>
        <p:txBody>
          <a:bodyPr wrap="none" rtlCol="0">
            <a:spAutoFit/>
          </a:bodyPr>
          <a:lstStyle/>
          <a:p>
            <a:r>
              <a:rPr kumimoji="1" lang="en-US" altLang="ja-JP" dirty="0" smtClean="0"/>
              <a:t>Doers</a:t>
            </a:r>
            <a:endParaRPr kumimoji="1" lang="ja-JP" altLang="en-US" dirty="0"/>
          </a:p>
        </p:txBody>
      </p:sp>
      <p:pic>
        <p:nvPicPr>
          <p:cNvPr id="1026" name="Picture 2" descr="http://image.itmedia.co.jp/news/articles/1312/02/yu_air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39" y="3181394"/>
            <a:ext cx="2292102" cy="11810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ctechcrunch2011.files.wordpress.com/2014/05/screen-shot-2014-05-14-at-1-02-48-pm.png?w=1006&amp;h=5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93" y="1666607"/>
            <a:ext cx="2320394" cy="1312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haman.blog.ocn.ne.jp/mahvairocana/images/2009/08/30/102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618" y="1666607"/>
            <a:ext cx="2412384" cy="18092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cc-link.org/clpa-sch/data/178/ph_2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151" y="3907827"/>
            <a:ext cx="1714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blogcdn.com/www.engadget.com/media/2013/10/ibm-watson-doctors-2013-10-15-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6391" y="4116346"/>
            <a:ext cx="2539652" cy="13927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goelastic.com/wp-content/uploads/2013/09/siri-new-ip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6391" y="1957549"/>
            <a:ext cx="2539652" cy="169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7567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スマートマシンを実現させる４つのテクノロジー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正方形/長方形 3"/>
          <p:cNvSpPr/>
          <p:nvPr/>
        </p:nvSpPr>
        <p:spPr>
          <a:xfrm>
            <a:off x="2294731" y="2393950"/>
            <a:ext cx="4551363" cy="249172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600" dirty="0" smtClean="0">
                <a:solidFill>
                  <a:srgbClr val="FFFFFF"/>
                </a:solidFill>
                <a:latin typeface="HGP創英角ｺﾞｼｯｸUB"/>
                <a:ea typeface="HGP創英角ｺﾞｼｯｸUB"/>
                <a:cs typeface="HGP創英角ｺﾞｼｯｸUB"/>
              </a:rPr>
              <a:t>スマートマシン</a:t>
            </a:r>
            <a:endParaRPr kumimoji="1" lang="ja-JP" altLang="en-US" sz="3600" dirty="0">
              <a:solidFill>
                <a:srgbClr val="FFFFFF"/>
              </a:solidFill>
              <a:latin typeface="HGP創英角ｺﾞｼｯｸUB"/>
              <a:ea typeface="HGP創英角ｺﾞｼｯｸUB"/>
              <a:cs typeface="HGP創英角ｺﾞｼｯｸUB"/>
            </a:endParaRPr>
          </a:p>
        </p:txBody>
      </p:sp>
      <p:sp>
        <p:nvSpPr>
          <p:cNvPr id="5" name="正方形/長方形 4"/>
          <p:cNvSpPr/>
          <p:nvPr/>
        </p:nvSpPr>
        <p:spPr>
          <a:xfrm>
            <a:off x="857250" y="1007130"/>
            <a:ext cx="2241550" cy="202245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ビッグデータ</a:t>
            </a:r>
            <a:endParaRPr kumimoji="1" lang="ja-JP" altLang="en-US" sz="2800" dirty="0">
              <a:solidFill>
                <a:srgbClr val="FFFFFF"/>
              </a:solidFill>
              <a:latin typeface="ＭＳ Ｐゴシック"/>
              <a:ea typeface="ＭＳ Ｐゴシック"/>
              <a:cs typeface="ＭＳ Ｐゴシック"/>
            </a:endParaRPr>
          </a:p>
        </p:txBody>
      </p:sp>
      <p:sp>
        <p:nvSpPr>
          <p:cNvPr id="6" name="正方形/長方形 5"/>
          <p:cNvSpPr/>
          <p:nvPr/>
        </p:nvSpPr>
        <p:spPr>
          <a:xfrm>
            <a:off x="5981700" y="1007130"/>
            <a:ext cx="2241550" cy="20224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ハードウェア</a:t>
            </a:r>
            <a:endParaRPr kumimoji="1" lang="ja-JP" altLang="en-US" sz="2800" dirty="0">
              <a:solidFill>
                <a:srgbClr val="FFFFFF"/>
              </a:solidFill>
              <a:latin typeface="ＭＳ Ｐゴシック"/>
              <a:ea typeface="ＭＳ Ｐゴシック"/>
              <a:cs typeface="ＭＳ Ｐゴシック"/>
            </a:endParaRPr>
          </a:p>
        </p:txBody>
      </p:sp>
      <p:sp>
        <p:nvSpPr>
          <p:cNvPr id="7" name="正方形/長方形 6"/>
          <p:cNvSpPr/>
          <p:nvPr/>
        </p:nvSpPr>
        <p:spPr>
          <a:xfrm>
            <a:off x="857250" y="4279900"/>
            <a:ext cx="2241550" cy="20224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ネットワーク</a:t>
            </a:r>
            <a:endParaRPr kumimoji="1" lang="ja-JP" altLang="en-US" sz="2800" dirty="0">
              <a:solidFill>
                <a:srgbClr val="FFFFFF"/>
              </a:solidFill>
              <a:latin typeface="ＭＳ Ｐゴシック"/>
              <a:ea typeface="ＭＳ Ｐゴシック"/>
              <a:cs typeface="ＭＳ Ｐゴシック"/>
            </a:endParaRPr>
          </a:p>
        </p:txBody>
      </p:sp>
      <p:sp>
        <p:nvSpPr>
          <p:cNvPr id="8" name="正方形/長方形 7"/>
          <p:cNvSpPr/>
          <p:nvPr/>
        </p:nvSpPr>
        <p:spPr>
          <a:xfrm>
            <a:off x="5981700" y="4279900"/>
            <a:ext cx="2241550" cy="20224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アルゴリズム</a:t>
            </a:r>
            <a:endParaRPr kumimoji="1" lang="ja-JP" altLang="en-US" sz="2800" dirty="0">
              <a:solidFill>
                <a:srgbClr val="FFFFFF"/>
              </a:solidFill>
              <a:latin typeface="ＭＳ Ｐゴシック"/>
              <a:ea typeface="ＭＳ Ｐゴシック"/>
              <a:cs typeface="ＭＳ Ｐゴシック"/>
            </a:endParaRPr>
          </a:p>
        </p:txBody>
      </p:sp>
      <p:sp>
        <p:nvSpPr>
          <p:cNvPr id="9" name="右矢印 8"/>
          <p:cNvSpPr/>
          <p:nvPr/>
        </p:nvSpPr>
        <p:spPr>
          <a:xfrm rot="2434661">
            <a:off x="2699870" y="269959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rot="19165339" flipV="1">
            <a:off x="2699870" y="392291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右矢印 10"/>
          <p:cNvSpPr/>
          <p:nvPr/>
        </p:nvSpPr>
        <p:spPr>
          <a:xfrm rot="19165339" flipH="1">
            <a:off x="5544671" y="269959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右矢印 11"/>
          <p:cNvSpPr/>
          <p:nvPr/>
        </p:nvSpPr>
        <p:spPr>
          <a:xfrm rot="2434661" flipH="1" flipV="1">
            <a:off x="5544671" y="3922914"/>
            <a:ext cx="857385" cy="684058"/>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857250" y="1013480"/>
            <a:ext cx="954107" cy="400110"/>
          </a:xfrm>
          <a:prstGeom prst="rect">
            <a:avLst/>
          </a:prstGeom>
          <a:noFill/>
        </p:spPr>
        <p:txBody>
          <a:bodyPr wrap="none" rtlCol="0">
            <a:spAutoFit/>
          </a:bodyPr>
          <a:lstStyle/>
          <a:p>
            <a:r>
              <a:rPr kumimoji="1" lang="ja-JP" altLang="en-US" sz="2000" dirty="0" smtClean="0">
                <a:solidFill>
                  <a:srgbClr val="FFFFFF"/>
                </a:solidFill>
              </a:rPr>
              <a:t>知識源</a:t>
            </a:r>
            <a:endParaRPr kumimoji="1" lang="ja-JP" altLang="en-US" sz="2000" dirty="0">
              <a:solidFill>
                <a:srgbClr val="FFFFFF"/>
              </a:solidFill>
            </a:endParaRPr>
          </a:p>
        </p:txBody>
      </p:sp>
      <p:sp>
        <p:nvSpPr>
          <p:cNvPr id="14" name="テキスト ボックス 13"/>
          <p:cNvSpPr txBox="1"/>
          <p:nvPr/>
        </p:nvSpPr>
        <p:spPr>
          <a:xfrm>
            <a:off x="7782104" y="1007130"/>
            <a:ext cx="441146" cy="400110"/>
          </a:xfrm>
          <a:prstGeom prst="rect">
            <a:avLst/>
          </a:prstGeom>
          <a:noFill/>
        </p:spPr>
        <p:txBody>
          <a:bodyPr wrap="none" rtlCol="0">
            <a:spAutoFit/>
          </a:bodyPr>
          <a:lstStyle/>
          <a:p>
            <a:pPr algn="r"/>
            <a:r>
              <a:rPr kumimoji="1" lang="ja-JP" altLang="en-US" sz="2000" dirty="0" smtClean="0">
                <a:solidFill>
                  <a:srgbClr val="FFFFFF"/>
                </a:solidFill>
              </a:rPr>
              <a:t>脳</a:t>
            </a:r>
            <a:endParaRPr kumimoji="1" lang="ja-JP" altLang="en-US" sz="2000" dirty="0">
              <a:solidFill>
                <a:srgbClr val="FFFFFF"/>
              </a:solidFill>
            </a:endParaRPr>
          </a:p>
        </p:txBody>
      </p:sp>
      <p:sp>
        <p:nvSpPr>
          <p:cNvPr id="16" name="テキスト ボックス 15"/>
          <p:cNvSpPr txBox="1"/>
          <p:nvPr/>
        </p:nvSpPr>
        <p:spPr>
          <a:xfrm>
            <a:off x="857250" y="5895890"/>
            <a:ext cx="954107" cy="400110"/>
          </a:xfrm>
          <a:prstGeom prst="rect">
            <a:avLst/>
          </a:prstGeom>
          <a:noFill/>
        </p:spPr>
        <p:txBody>
          <a:bodyPr wrap="none" rtlCol="0">
            <a:spAutoFit/>
          </a:bodyPr>
          <a:lstStyle/>
          <a:p>
            <a:r>
              <a:rPr kumimoji="1" lang="ja-JP" altLang="en-US" sz="2000" dirty="0" smtClean="0">
                <a:solidFill>
                  <a:srgbClr val="FFFFFF"/>
                </a:solidFill>
              </a:rPr>
              <a:t>神経系</a:t>
            </a:r>
            <a:endParaRPr kumimoji="1" lang="ja-JP" altLang="en-US" sz="2000" dirty="0">
              <a:solidFill>
                <a:srgbClr val="FFFFFF"/>
              </a:solidFill>
            </a:endParaRPr>
          </a:p>
        </p:txBody>
      </p:sp>
      <p:sp>
        <p:nvSpPr>
          <p:cNvPr id="17" name="テキスト ボックス 16"/>
          <p:cNvSpPr txBox="1"/>
          <p:nvPr/>
        </p:nvSpPr>
        <p:spPr>
          <a:xfrm>
            <a:off x="7585736" y="5895890"/>
            <a:ext cx="637514" cy="400110"/>
          </a:xfrm>
          <a:prstGeom prst="rect">
            <a:avLst/>
          </a:prstGeom>
          <a:noFill/>
        </p:spPr>
        <p:txBody>
          <a:bodyPr wrap="none" rtlCol="0">
            <a:spAutoFit/>
          </a:bodyPr>
          <a:lstStyle/>
          <a:p>
            <a:pPr algn="r"/>
            <a:r>
              <a:rPr kumimoji="1" lang="ja-JP" altLang="en-US" sz="2000" dirty="0" smtClean="0">
                <a:solidFill>
                  <a:srgbClr val="FFFFFF"/>
                </a:solidFill>
              </a:rPr>
              <a:t>賢さ</a:t>
            </a:r>
            <a:endParaRPr kumimoji="1" lang="ja-JP" altLang="en-US" sz="2000" dirty="0">
              <a:solidFill>
                <a:srgbClr val="FFFFFF"/>
              </a:solidFill>
            </a:endParaRPr>
          </a:p>
        </p:txBody>
      </p:sp>
      <p:sp>
        <p:nvSpPr>
          <p:cNvPr id="18" name="テキスト ボックス 17"/>
          <p:cNvSpPr txBox="1"/>
          <p:nvPr/>
        </p:nvSpPr>
        <p:spPr>
          <a:xfrm>
            <a:off x="6627941" y="2629470"/>
            <a:ext cx="1595309" cy="400110"/>
          </a:xfrm>
          <a:prstGeom prst="rect">
            <a:avLst/>
          </a:prstGeom>
          <a:noFill/>
        </p:spPr>
        <p:txBody>
          <a:bodyPr wrap="none" rtlCol="0">
            <a:spAutoFit/>
          </a:bodyPr>
          <a:lstStyle/>
          <a:p>
            <a:pPr algn="r"/>
            <a:r>
              <a:rPr kumimoji="1" lang="ja-JP" altLang="en-US" sz="2000" dirty="0" smtClean="0">
                <a:solidFill>
                  <a:srgbClr val="FFFFFF"/>
                </a:solidFill>
              </a:rPr>
              <a:t>感覚器・手足</a:t>
            </a:r>
            <a:endParaRPr kumimoji="1" lang="ja-JP" altLang="en-US" sz="2000" dirty="0">
              <a:solidFill>
                <a:srgbClr val="FFFFFF"/>
              </a:solidFill>
            </a:endParaRPr>
          </a:p>
        </p:txBody>
      </p:sp>
    </p:spTree>
    <p:extLst>
      <p:ext uri="{BB962C8B-B14F-4D97-AF65-F5344CB8AC3E}">
        <p14:creationId xmlns:p14="http://schemas.microsoft.com/office/powerpoint/2010/main" val="36609796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スマートマシンが実現しようとしている世界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6" name="フリーフォーム 5"/>
          <p:cNvSpPr/>
          <p:nvPr/>
        </p:nvSpPr>
        <p:spPr>
          <a:xfrm>
            <a:off x="412750" y="1206500"/>
            <a:ext cx="4781550" cy="1358900"/>
          </a:xfrm>
          <a:custGeom>
            <a:avLst/>
            <a:gdLst>
              <a:gd name="connsiteX0" fmla="*/ 0 w 4781550"/>
              <a:gd name="connsiteY0" fmla="*/ 0 h 1987550"/>
              <a:gd name="connsiteX1" fmla="*/ 6350 w 4781550"/>
              <a:gd name="connsiteY1" fmla="*/ 1974850 h 1987550"/>
              <a:gd name="connsiteX2" fmla="*/ 4781550 w 4781550"/>
              <a:gd name="connsiteY2" fmla="*/ 1987550 h 1987550"/>
              <a:gd name="connsiteX3" fmla="*/ 3498850 w 4781550"/>
              <a:gd name="connsiteY3" fmla="*/ 0 h 1987550"/>
              <a:gd name="connsiteX4" fmla="*/ 0 w 47815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1987550">
                <a:moveTo>
                  <a:pt x="0" y="0"/>
                </a:moveTo>
                <a:cubicBezTo>
                  <a:pt x="2117" y="658283"/>
                  <a:pt x="4233" y="1316567"/>
                  <a:pt x="6350" y="1974850"/>
                </a:cubicBezTo>
                <a:lnTo>
                  <a:pt x="4781550" y="1987550"/>
                </a:lnTo>
                <a:lnTo>
                  <a:pt x="3498850" y="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7" name="フリーフォーム 6"/>
          <p:cNvSpPr/>
          <p:nvPr/>
        </p:nvSpPr>
        <p:spPr>
          <a:xfrm flipH="1" flipV="1">
            <a:off x="3981450" y="1206500"/>
            <a:ext cx="4781550" cy="1358900"/>
          </a:xfrm>
          <a:custGeom>
            <a:avLst/>
            <a:gdLst>
              <a:gd name="connsiteX0" fmla="*/ 0 w 4781550"/>
              <a:gd name="connsiteY0" fmla="*/ 0 h 1987550"/>
              <a:gd name="connsiteX1" fmla="*/ 6350 w 4781550"/>
              <a:gd name="connsiteY1" fmla="*/ 1974850 h 1987550"/>
              <a:gd name="connsiteX2" fmla="*/ 4781550 w 4781550"/>
              <a:gd name="connsiteY2" fmla="*/ 1987550 h 1987550"/>
              <a:gd name="connsiteX3" fmla="*/ 3498850 w 4781550"/>
              <a:gd name="connsiteY3" fmla="*/ 0 h 1987550"/>
              <a:gd name="connsiteX4" fmla="*/ 0 w 47815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1987550">
                <a:moveTo>
                  <a:pt x="0" y="0"/>
                </a:moveTo>
                <a:cubicBezTo>
                  <a:pt x="2117" y="658283"/>
                  <a:pt x="4233" y="1316567"/>
                  <a:pt x="6350" y="1974850"/>
                </a:cubicBezTo>
                <a:lnTo>
                  <a:pt x="4781550" y="1987550"/>
                </a:lnTo>
                <a:lnTo>
                  <a:pt x="3498850" y="0"/>
                </a:lnTo>
                <a:lnTo>
                  <a:pt x="0" y="0"/>
                </a:lnTo>
                <a:close/>
              </a:path>
            </a:pathLst>
          </a:cu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8" name="左右矢印 7"/>
          <p:cNvSpPr/>
          <p:nvPr/>
        </p:nvSpPr>
        <p:spPr>
          <a:xfrm>
            <a:off x="412751" y="2647950"/>
            <a:ext cx="8350250" cy="1231900"/>
          </a:xfrm>
          <a:prstGeom prst="lef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a:off x="214500" y="3970155"/>
            <a:ext cx="2343145" cy="1946640"/>
          </a:xfrm>
          <a:prstGeom prst="homePlate">
            <a:avLst>
              <a:gd name="adj" fmla="val 27272"/>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rot="16200000">
            <a:off x="2338212" y="3970156"/>
            <a:ext cx="2343148" cy="1946642"/>
          </a:xfrm>
          <a:prstGeom prst="homePlate">
            <a:avLst>
              <a:gd name="adj" fmla="val 27272"/>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rot="16200000">
            <a:off x="4454715" y="3970154"/>
            <a:ext cx="2343150" cy="1946642"/>
          </a:xfrm>
          <a:prstGeom prst="homePlate">
            <a:avLst>
              <a:gd name="adj" fmla="val 272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rot="16200000">
            <a:off x="6618107" y="3970153"/>
            <a:ext cx="2343148" cy="1946641"/>
          </a:xfrm>
          <a:prstGeom prst="homePlate">
            <a:avLst>
              <a:gd name="adj" fmla="val 272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71500" y="1644650"/>
            <a:ext cx="3768580" cy="461665"/>
          </a:xfrm>
          <a:prstGeom prst="rect">
            <a:avLst/>
          </a:prstGeom>
          <a:noFill/>
        </p:spPr>
        <p:txBody>
          <a:bodyPr wrap="none" rtlCol="0">
            <a:spAutoFit/>
          </a:bodyPr>
          <a:lstStyle/>
          <a:p>
            <a:pPr algn="ctr"/>
            <a:r>
              <a:rPr kumimoji="1" lang="ja-JP" altLang="en-US" sz="2400" dirty="0" smtClean="0">
                <a:solidFill>
                  <a:srgbClr val="FFFFFF"/>
                </a:solidFill>
                <a:latin typeface="HGP創英角ｺﾞｼｯｸUB"/>
                <a:ea typeface="HGP創英角ｺﾞｼｯｸUB"/>
                <a:cs typeface="HGP創英角ｺﾞｼｯｸUB"/>
              </a:rPr>
              <a:t>人間にしかできなかったこと</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4" name="テキスト ボックス 13"/>
          <p:cNvSpPr txBox="1"/>
          <p:nvPr/>
        </p:nvSpPr>
        <p:spPr>
          <a:xfrm>
            <a:off x="4969221" y="1644650"/>
            <a:ext cx="3532938" cy="461665"/>
          </a:xfrm>
          <a:prstGeom prst="rect">
            <a:avLst/>
          </a:prstGeom>
          <a:noFill/>
        </p:spPr>
        <p:txBody>
          <a:bodyPr wrap="none" rtlCol="0">
            <a:spAutoFit/>
          </a:bodyPr>
          <a:lstStyle/>
          <a:p>
            <a:pPr algn="ctr"/>
            <a:r>
              <a:rPr kumimoji="1" lang="ja-JP" altLang="en-US" sz="2400" dirty="0" smtClean="0">
                <a:solidFill>
                  <a:srgbClr val="FFFFFF"/>
                </a:solidFill>
                <a:latin typeface="HGP創英角ｺﾞｼｯｸUB"/>
                <a:ea typeface="HGP創英角ｺﾞｼｯｸUB"/>
                <a:cs typeface="HGP創英角ｺﾞｼｯｸUB"/>
              </a:rPr>
              <a:t>人間にはできなかったこと</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5" name="テキスト ボックス 14"/>
          <p:cNvSpPr txBox="1"/>
          <p:nvPr/>
        </p:nvSpPr>
        <p:spPr>
          <a:xfrm>
            <a:off x="1009650" y="3016250"/>
            <a:ext cx="20313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作業の効率化</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6" name="テキスト ボックス 15"/>
          <p:cNvSpPr txBox="1"/>
          <p:nvPr/>
        </p:nvSpPr>
        <p:spPr>
          <a:xfrm>
            <a:off x="6451998" y="3016250"/>
            <a:ext cx="1723549" cy="461665"/>
          </a:xfrm>
          <a:prstGeom prst="rect">
            <a:avLst/>
          </a:prstGeom>
          <a:noFill/>
        </p:spPr>
        <p:txBody>
          <a:bodyPr wrap="none" rtlCol="0">
            <a:spAutoFit/>
          </a:bodyPr>
          <a:lstStyle/>
          <a:p>
            <a:pPr algn="r"/>
            <a:r>
              <a:rPr kumimoji="1" lang="ja-JP" altLang="en-US" sz="2400" dirty="0" smtClean="0">
                <a:solidFill>
                  <a:srgbClr val="FFFFFF"/>
                </a:solidFill>
                <a:latin typeface="HGP創英角ｺﾞｼｯｸUB"/>
                <a:ea typeface="HGP創英角ｺﾞｼｯｸUB"/>
                <a:cs typeface="HGP創英角ｺﾞｼｯｸUB"/>
              </a:rPr>
              <a:t>能力の拡張</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7" name="テキスト ボックス 16"/>
          <p:cNvSpPr txBox="1"/>
          <p:nvPr/>
        </p:nvSpPr>
        <p:spPr>
          <a:xfrm>
            <a:off x="775433"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置　換</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18" name="テキスト ボックス 17"/>
          <p:cNvSpPr txBox="1"/>
          <p:nvPr/>
        </p:nvSpPr>
        <p:spPr>
          <a:xfrm>
            <a:off x="2870933"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支　援</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19" name="テキスト ボックス 18"/>
          <p:cNvSpPr txBox="1"/>
          <p:nvPr/>
        </p:nvSpPr>
        <p:spPr>
          <a:xfrm>
            <a:off x="5010884"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助　言</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20" name="テキスト ボックス 19"/>
          <p:cNvSpPr txBox="1"/>
          <p:nvPr/>
        </p:nvSpPr>
        <p:spPr>
          <a:xfrm>
            <a:off x="7148045" y="4337050"/>
            <a:ext cx="1277914" cy="584776"/>
          </a:xfrm>
          <a:prstGeom prst="rect">
            <a:avLst/>
          </a:prstGeom>
          <a:noFill/>
        </p:spPr>
        <p:txBody>
          <a:bodyPr wrap="none" rtlCol="0">
            <a:spAutoFit/>
          </a:bodyPr>
          <a:lstStyle/>
          <a:p>
            <a:pPr algn="ctr"/>
            <a:r>
              <a:rPr lang="ja-JP" altLang="en-US" sz="3200" dirty="0" smtClean="0">
                <a:solidFill>
                  <a:srgbClr val="FFFFFF"/>
                </a:solidFill>
                <a:latin typeface="HGP創英角ｺﾞｼｯｸUB"/>
                <a:ea typeface="HGP創英角ｺﾞｼｯｸUB"/>
                <a:cs typeface="HGP創英角ｺﾞｼｯｸUB"/>
              </a:rPr>
              <a:t>強　化</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21" name="テキスト ボックス 20"/>
          <p:cNvSpPr txBox="1"/>
          <p:nvPr/>
        </p:nvSpPr>
        <p:spPr>
          <a:xfrm>
            <a:off x="651019" y="4935102"/>
            <a:ext cx="1467068" cy="1015663"/>
          </a:xfrm>
          <a:prstGeom prst="rect">
            <a:avLst/>
          </a:prstGeom>
          <a:noFill/>
        </p:spPr>
        <p:txBody>
          <a:bodyPr wrap="none" rtlCol="0">
            <a:spAutoFit/>
          </a:bodyPr>
          <a:lstStyle/>
          <a:p>
            <a:pPr algn="ctr"/>
            <a:r>
              <a:rPr kumimoji="1" lang="ja-JP" altLang="en-US" sz="2000" dirty="0" smtClean="0">
                <a:solidFill>
                  <a:srgbClr val="FFFFFF"/>
                </a:solidFill>
              </a:rPr>
              <a:t>運転手</a:t>
            </a:r>
            <a:endParaRPr kumimoji="1" lang="en-US" altLang="ja-JP" sz="2000" dirty="0" smtClean="0">
              <a:solidFill>
                <a:srgbClr val="FFFFFF"/>
              </a:solidFill>
            </a:endParaRPr>
          </a:p>
          <a:p>
            <a:pPr algn="ctr"/>
            <a:r>
              <a:rPr lang="ja-JP" altLang="en-US" sz="2000" dirty="0" smtClean="0">
                <a:solidFill>
                  <a:srgbClr val="FFFFFF"/>
                </a:solidFill>
              </a:rPr>
              <a:t>工場作業者</a:t>
            </a:r>
            <a:endParaRPr lang="en-US" altLang="ja-JP" sz="2000" dirty="0" smtClean="0">
              <a:solidFill>
                <a:srgbClr val="FFFFFF"/>
              </a:solidFill>
            </a:endParaRPr>
          </a:p>
          <a:p>
            <a:pPr algn="ctr"/>
            <a:r>
              <a:rPr kumimoji="1" lang="ja-JP" altLang="en-US" sz="2000" dirty="0" smtClean="0">
                <a:solidFill>
                  <a:srgbClr val="FFFFFF"/>
                </a:solidFill>
              </a:rPr>
              <a:t>兵士</a:t>
            </a:r>
            <a:endParaRPr kumimoji="1" lang="ja-JP" altLang="en-US" sz="2000" dirty="0">
              <a:solidFill>
                <a:srgbClr val="FFFFFF"/>
              </a:solidFill>
            </a:endParaRPr>
          </a:p>
        </p:txBody>
      </p:sp>
      <p:sp>
        <p:nvSpPr>
          <p:cNvPr id="22" name="テキスト ボックス 21"/>
          <p:cNvSpPr txBox="1"/>
          <p:nvPr/>
        </p:nvSpPr>
        <p:spPr>
          <a:xfrm>
            <a:off x="2900161" y="4935102"/>
            <a:ext cx="1210588" cy="1015663"/>
          </a:xfrm>
          <a:prstGeom prst="rect">
            <a:avLst/>
          </a:prstGeom>
          <a:noFill/>
        </p:spPr>
        <p:txBody>
          <a:bodyPr wrap="none" rtlCol="0">
            <a:spAutoFit/>
          </a:bodyPr>
          <a:lstStyle/>
          <a:p>
            <a:pPr algn="ctr"/>
            <a:r>
              <a:rPr lang="ja-JP" altLang="en-US" sz="2000" dirty="0" smtClean="0">
                <a:solidFill>
                  <a:srgbClr val="FFFFFF"/>
                </a:solidFill>
              </a:rPr>
              <a:t>音声認識</a:t>
            </a:r>
            <a:endParaRPr lang="en-US" altLang="ja-JP" sz="2000" dirty="0" smtClean="0">
              <a:solidFill>
                <a:srgbClr val="FFFFFF"/>
              </a:solidFill>
            </a:endParaRPr>
          </a:p>
          <a:p>
            <a:pPr algn="ctr"/>
            <a:r>
              <a:rPr kumimoji="1" lang="ja-JP" altLang="en-US" sz="2000" dirty="0" smtClean="0">
                <a:solidFill>
                  <a:srgbClr val="FFFFFF"/>
                </a:solidFill>
              </a:rPr>
              <a:t>文脈理解</a:t>
            </a:r>
          </a:p>
          <a:p>
            <a:pPr algn="ctr"/>
            <a:r>
              <a:rPr kumimoji="1" lang="ja-JP" altLang="en-US" sz="2000" dirty="0" smtClean="0">
                <a:solidFill>
                  <a:srgbClr val="FFFFFF"/>
                </a:solidFill>
              </a:rPr>
              <a:t>検索代行</a:t>
            </a:r>
            <a:endParaRPr kumimoji="1" lang="en-US" altLang="ja-JP" sz="2000" dirty="0" smtClean="0">
              <a:solidFill>
                <a:srgbClr val="FFFFFF"/>
              </a:solidFill>
            </a:endParaRPr>
          </a:p>
        </p:txBody>
      </p:sp>
      <p:sp>
        <p:nvSpPr>
          <p:cNvPr id="23" name="テキスト ボックス 22"/>
          <p:cNvSpPr txBox="1"/>
          <p:nvPr/>
        </p:nvSpPr>
        <p:spPr>
          <a:xfrm>
            <a:off x="4728450" y="4936254"/>
            <a:ext cx="1838965" cy="1015663"/>
          </a:xfrm>
          <a:prstGeom prst="rect">
            <a:avLst/>
          </a:prstGeom>
          <a:noFill/>
        </p:spPr>
        <p:txBody>
          <a:bodyPr wrap="none" rtlCol="0">
            <a:spAutoFit/>
          </a:bodyPr>
          <a:lstStyle/>
          <a:p>
            <a:pPr algn="ctr"/>
            <a:r>
              <a:rPr kumimoji="1" lang="ja-JP" altLang="en-US" sz="2000" dirty="0" smtClean="0">
                <a:solidFill>
                  <a:srgbClr val="FFFFFF"/>
                </a:solidFill>
              </a:rPr>
              <a:t>知識蓄積</a:t>
            </a:r>
            <a:endParaRPr kumimoji="1" lang="en-US" altLang="ja-JP" sz="2000" dirty="0" smtClean="0">
              <a:solidFill>
                <a:srgbClr val="FFFFFF"/>
              </a:solidFill>
            </a:endParaRPr>
          </a:p>
          <a:p>
            <a:pPr algn="ctr"/>
            <a:r>
              <a:rPr kumimoji="1" lang="ja-JP" altLang="en-US" sz="2000" dirty="0" smtClean="0">
                <a:solidFill>
                  <a:srgbClr val="FFFFFF"/>
                </a:solidFill>
              </a:rPr>
              <a:t>関係付け・解釈</a:t>
            </a:r>
            <a:endParaRPr kumimoji="1" lang="en-US" altLang="ja-JP" sz="2000" dirty="0" smtClean="0">
              <a:solidFill>
                <a:srgbClr val="FFFFFF"/>
              </a:solidFill>
            </a:endParaRPr>
          </a:p>
          <a:p>
            <a:pPr algn="ctr"/>
            <a:r>
              <a:rPr lang="ja-JP" altLang="en-US" sz="2000" dirty="0" smtClean="0">
                <a:solidFill>
                  <a:srgbClr val="FFFFFF"/>
                </a:solidFill>
              </a:rPr>
              <a:t>選択・判断</a:t>
            </a:r>
            <a:endParaRPr kumimoji="1" lang="en-US" altLang="ja-JP" sz="2000" dirty="0" smtClean="0">
              <a:solidFill>
                <a:srgbClr val="FFFFFF"/>
              </a:solidFill>
            </a:endParaRPr>
          </a:p>
        </p:txBody>
      </p:sp>
      <p:sp>
        <p:nvSpPr>
          <p:cNvPr id="24" name="テキスト ボックス 23"/>
          <p:cNvSpPr txBox="1"/>
          <p:nvPr/>
        </p:nvSpPr>
        <p:spPr>
          <a:xfrm>
            <a:off x="6861992" y="4935102"/>
            <a:ext cx="1851789" cy="1015663"/>
          </a:xfrm>
          <a:prstGeom prst="rect">
            <a:avLst/>
          </a:prstGeom>
          <a:noFill/>
        </p:spPr>
        <p:txBody>
          <a:bodyPr wrap="none" rtlCol="0">
            <a:spAutoFit/>
          </a:bodyPr>
          <a:lstStyle/>
          <a:p>
            <a:pPr algn="ctr"/>
            <a:r>
              <a:rPr kumimoji="1" lang="ja-JP" altLang="en-US" sz="2000" dirty="0" smtClean="0">
                <a:solidFill>
                  <a:srgbClr val="FFFFFF"/>
                </a:solidFill>
              </a:rPr>
              <a:t>観察・監視</a:t>
            </a:r>
            <a:endParaRPr kumimoji="1" lang="en-US" altLang="ja-JP" sz="2000" dirty="0" smtClean="0">
              <a:solidFill>
                <a:srgbClr val="FFFFFF"/>
              </a:solidFill>
            </a:endParaRPr>
          </a:p>
          <a:p>
            <a:pPr algn="ctr"/>
            <a:r>
              <a:rPr lang="ja-JP" altLang="en-US" sz="2000" dirty="0" smtClean="0">
                <a:solidFill>
                  <a:srgbClr val="FFFFFF"/>
                </a:solidFill>
              </a:rPr>
              <a:t>介助・補助</a:t>
            </a:r>
          </a:p>
          <a:p>
            <a:pPr algn="ctr"/>
            <a:r>
              <a:rPr lang="ja-JP" altLang="en-US" sz="2000" dirty="0" smtClean="0">
                <a:solidFill>
                  <a:srgbClr val="FFFFFF"/>
                </a:solidFill>
              </a:rPr>
              <a:t>能力強化・補完</a:t>
            </a:r>
            <a:endParaRPr lang="en-US" altLang="ja-JP" sz="2000" dirty="0" smtClean="0">
              <a:solidFill>
                <a:srgbClr val="FFFFFF"/>
              </a:solidFill>
            </a:endParaRPr>
          </a:p>
        </p:txBody>
      </p:sp>
    </p:spTree>
    <p:extLst>
      <p:ext uri="{BB962C8B-B14F-4D97-AF65-F5344CB8AC3E}">
        <p14:creationId xmlns:p14="http://schemas.microsoft.com/office/powerpoint/2010/main" val="11957635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2400" dirty="0"/>
              <a:t>マン・マシン・インターフェイスとしての</a:t>
            </a:r>
            <a:r>
              <a:rPr lang="ja-JP" altLang="ja-JP" sz="2400" dirty="0" smtClean="0"/>
              <a:t>スマートマシン</a:t>
            </a:r>
            <a:endParaRPr kumimoji="1" lang="ja-JP" altLang="en-US" sz="2400"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grpSp>
        <p:nvGrpSpPr>
          <p:cNvPr id="6" name="グループ化 5"/>
          <p:cNvGrpSpPr/>
          <p:nvPr/>
        </p:nvGrpSpPr>
        <p:grpSpPr>
          <a:xfrm>
            <a:off x="3440504" y="1898650"/>
            <a:ext cx="5271235" cy="1884060"/>
            <a:chOff x="3440504" y="1898650"/>
            <a:chExt cx="5271235" cy="1884060"/>
          </a:xfrm>
        </p:grpSpPr>
        <p:grpSp>
          <p:nvGrpSpPr>
            <p:cNvPr id="75" name="図形グループ 74"/>
            <p:cNvGrpSpPr/>
            <p:nvPr/>
          </p:nvGrpSpPr>
          <p:grpSpPr>
            <a:xfrm>
              <a:off x="7009204" y="2076452"/>
              <a:ext cx="685800" cy="374409"/>
              <a:chOff x="6737350" y="2032000"/>
              <a:chExt cx="685800" cy="374409"/>
            </a:xfrm>
          </p:grpSpPr>
          <p:sp>
            <p:nvSpPr>
              <p:cNvPr id="67" name="正方形/長方形 66"/>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7" idx="1"/>
                <a:endCxn id="67"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a:stCxn id="67" idx="0"/>
                <a:endCxn id="67"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1" name="正方形/長方形 40"/>
            <p:cNvSpPr/>
            <p:nvPr/>
          </p:nvSpPr>
          <p:spPr>
            <a:xfrm>
              <a:off x="6755939" y="2421871"/>
              <a:ext cx="1104900" cy="65788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7860839" y="1898650"/>
              <a:ext cx="850900" cy="118110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956089" y="1973507"/>
              <a:ext cx="704850" cy="63634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4201880" y="1898650"/>
              <a:ext cx="1365250" cy="1022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4335230" y="1980217"/>
              <a:ext cx="1123950" cy="883305"/>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台形 37"/>
            <p:cNvSpPr/>
            <p:nvPr/>
          </p:nvSpPr>
          <p:spPr>
            <a:xfrm>
              <a:off x="4563036" y="2921000"/>
              <a:ext cx="646113" cy="158750"/>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252806" y="2032000"/>
              <a:ext cx="600075" cy="1212193"/>
              <a:chOff x="4448176" y="2032000"/>
              <a:chExt cx="600075" cy="1212193"/>
            </a:xfrm>
          </p:grpSpPr>
          <p:sp>
            <p:nvSpPr>
              <p:cNvPr id="39" name="円/楕円 38"/>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フローチャート: 論理積ゲート 39"/>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8107864" y="2076452"/>
              <a:ext cx="273051" cy="542268"/>
              <a:chOff x="4448175" y="2032000"/>
              <a:chExt cx="600075" cy="1212191"/>
            </a:xfrm>
            <a:solidFill>
              <a:srgbClr val="7F7F7F"/>
            </a:solidFill>
            <a:effectLst/>
          </p:grpSpPr>
          <p:sp>
            <p:nvSpPr>
              <p:cNvPr id="46" name="円/楕円 45"/>
              <p:cNvSpPr/>
              <p:nvPr/>
            </p:nvSpPr>
            <p:spPr>
              <a:xfrm>
                <a:off x="4448176" y="2032000"/>
                <a:ext cx="600073" cy="586720"/>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4435475" y="2631416"/>
                <a:ext cx="625475" cy="600075"/>
              </a:xfrm>
              <a:prstGeom prst="flowChartDelay">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9" name="角丸四角形 48"/>
            <p:cNvSpPr/>
            <p:nvPr/>
          </p:nvSpPr>
          <p:spPr>
            <a:xfrm rot="8040612">
              <a:off x="8282330" y="2584492"/>
              <a:ext cx="405646" cy="45719"/>
            </a:xfrm>
            <a:prstGeom prst="roundRect">
              <a:avLst>
                <a:gd name="adj" fmla="val 50000"/>
              </a:avLst>
            </a:prstGeom>
            <a:solidFill>
              <a:schemeClr val="accent5">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492525">
              <a:off x="8316895" y="2426159"/>
              <a:ext cx="286307" cy="134714"/>
            </a:xfrm>
            <a:prstGeom prst="flowChartDelay">
              <a:avLst/>
            </a:prstGeom>
            <a:solidFill>
              <a:srgbClr val="7F7F7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7095666" y="28167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7941638" y="28167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右矢印 53"/>
            <p:cNvSpPr/>
            <p:nvPr/>
          </p:nvSpPr>
          <p:spPr>
            <a:xfrm>
              <a:off x="5980504" y="2152651"/>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右矢印 54"/>
            <p:cNvSpPr/>
            <p:nvPr/>
          </p:nvSpPr>
          <p:spPr>
            <a:xfrm>
              <a:off x="3440504" y="2152651"/>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テキスト ボックス 49"/>
            <p:cNvSpPr txBox="1"/>
            <p:nvPr/>
          </p:nvSpPr>
          <p:spPr>
            <a:xfrm>
              <a:off x="4028216" y="3413378"/>
              <a:ext cx="2031325" cy="369332"/>
            </a:xfrm>
            <a:prstGeom prst="rect">
              <a:avLst/>
            </a:prstGeom>
            <a:noFill/>
          </p:spPr>
          <p:txBody>
            <a:bodyPr wrap="none" rtlCol="0">
              <a:spAutoFit/>
            </a:bodyPr>
            <a:lstStyle/>
            <a:p>
              <a:r>
                <a:rPr kumimoji="1" lang="ja-JP" altLang="en-US" dirty="0" smtClean="0">
                  <a:solidFill>
                    <a:schemeClr val="tx1">
                      <a:lumMod val="50000"/>
                      <a:lumOff val="50000"/>
                    </a:schemeClr>
                  </a:solidFill>
                </a:rPr>
                <a:t>人がピックアップ</a:t>
              </a:r>
              <a:endParaRPr kumimoji="1" lang="ja-JP" altLang="en-US" dirty="0">
                <a:solidFill>
                  <a:schemeClr val="tx1">
                    <a:lumMod val="50000"/>
                    <a:lumOff val="50000"/>
                  </a:schemeClr>
                </a:solidFill>
              </a:endParaRPr>
            </a:p>
          </p:txBody>
        </p:sp>
        <p:sp>
          <p:nvSpPr>
            <p:cNvPr id="59" name="テキスト ボックス 58"/>
            <p:cNvSpPr txBox="1"/>
            <p:nvPr/>
          </p:nvSpPr>
          <p:spPr>
            <a:xfrm>
              <a:off x="7218923" y="3402480"/>
              <a:ext cx="1107996" cy="369332"/>
            </a:xfrm>
            <a:prstGeom prst="rect">
              <a:avLst/>
            </a:prstGeom>
            <a:noFill/>
          </p:spPr>
          <p:txBody>
            <a:bodyPr wrap="none" rtlCol="0">
              <a:spAutoFit/>
            </a:bodyPr>
            <a:lstStyle/>
            <a:p>
              <a:r>
                <a:rPr kumimoji="1" lang="ja-JP" altLang="en-US" dirty="0" smtClean="0">
                  <a:solidFill>
                    <a:schemeClr val="tx1">
                      <a:lumMod val="50000"/>
                      <a:lumOff val="50000"/>
                    </a:schemeClr>
                  </a:solidFill>
                </a:rPr>
                <a:t>人が配送</a:t>
              </a:r>
              <a:endParaRPr kumimoji="1" lang="ja-JP" altLang="en-US" dirty="0">
                <a:solidFill>
                  <a:schemeClr val="tx1">
                    <a:lumMod val="50000"/>
                    <a:lumOff val="50000"/>
                  </a:schemeClr>
                </a:solidFill>
              </a:endParaRPr>
            </a:p>
          </p:txBody>
        </p:sp>
      </p:grpSp>
      <p:grpSp>
        <p:nvGrpSpPr>
          <p:cNvPr id="7" name="グループ化 6"/>
          <p:cNvGrpSpPr/>
          <p:nvPr/>
        </p:nvGrpSpPr>
        <p:grpSpPr>
          <a:xfrm>
            <a:off x="3440504" y="3937000"/>
            <a:ext cx="5271235" cy="2065212"/>
            <a:chOff x="3440504" y="3937000"/>
            <a:chExt cx="5271235" cy="2065212"/>
          </a:xfrm>
        </p:grpSpPr>
        <p:sp>
          <p:nvSpPr>
            <p:cNvPr id="82" name="正方形/長方形 81"/>
            <p:cNvSpPr/>
            <p:nvPr/>
          </p:nvSpPr>
          <p:spPr>
            <a:xfrm>
              <a:off x="8209574" y="4057650"/>
              <a:ext cx="177800" cy="24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片側の 2 つの角を切り取った四角形 80"/>
            <p:cNvSpPr/>
            <p:nvPr/>
          </p:nvSpPr>
          <p:spPr>
            <a:xfrm>
              <a:off x="8107864" y="3937000"/>
              <a:ext cx="374540" cy="196850"/>
            </a:xfrm>
            <a:prstGeom prst="snip2SameRect">
              <a:avLst>
                <a:gd name="adj1" fmla="val 29570"/>
                <a:gd name="adj2"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6" name="図形グループ 75"/>
            <p:cNvGrpSpPr/>
            <p:nvPr/>
          </p:nvGrpSpPr>
          <p:grpSpPr>
            <a:xfrm>
              <a:off x="7009204" y="4427038"/>
              <a:ext cx="685800" cy="374409"/>
              <a:chOff x="6737350" y="2032000"/>
              <a:chExt cx="685800" cy="374409"/>
            </a:xfrm>
          </p:grpSpPr>
          <p:sp>
            <p:nvSpPr>
              <p:cNvPr id="77" name="正方形/長方形 76"/>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a:stCxn id="77" idx="1"/>
                <a:endCxn id="77"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a:stCxn id="77" idx="0"/>
                <a:endCxn id="77"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6" name="正方形/長方形 55"/>
            <p:cNvSpPr/>
            <p:nvPr/>
          </p:nvSpPr>
          <p:spPr>
            <a:xfrm>
              <a:off x="6755939" y="4771371"/>
              <a:ext cx="1104900" cy="65788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7860839" y="4248150"/>
              <a:ext cx="850900" cy="118110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7956089" y="4323007"/>
              <a:ext cx="704850" cy="63634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rot="8040612">
              <a:off x="8282330" y="4933992"/>
              <a:ext cx="405646" cy="45719"/>
            </a:xfrm>
            <a:prstGeom prst="roundRect">
              <a:avLst>
                <a:gd name="adj" fmla="val 50000"/>
              </a:avLst>
            </a:prstGeom>
            <a:solidFill>
              <a:srgbClr val="3366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7095666" y="51662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7941638" y="51662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7095666" y="5624927"/>
              <a:ext cx="1338828" cy="369332"/>
            </a:xfrm>
            <a:prstGeom prst="rect">
              <a:avLst/>
            </a:prstGeom>
            <a:noFill/>
          </p:spPr>
          <p:txBody>
            <a:bodyPr wrap="none" rtlCol="0">
              <a:spAutoFit/>
            </a:bodyPr>
            <a:lstStyle/>
            <a:p>
              <a:r>
                <a:rPr kumimoji="1" lang="ja-JP" altLang="en-US" dirty="0" smtClean="0">
                  <a:solidFill>
                    <a:srgbClr val="3366FF"/>
                  </a:solidFill>
                </a:rPr>
                <a:t>自律走行車</a:t>
              </a:r>
              <a:endParaRPr kumimoji="1" lang="ja-JP" altLang="en-US" dirty="0">
                <a:solidFill>
                  <a:srgbClr val="3366FF"/>
                </a:solidFill>
              </a:endParaRPr>
            </a:p>
          </p:txBody>
        </p:sp>
        <p:sp>
          <p:nvSpPr>
            <p:cNvPr id="60" name="右矢印 59"/>
            <p:cNvSpPr/>
            <p:nvPr/>
          </p:nvSpPr>
          <p:spPr>
            <a:xfrm>
              <a:off x="5980504" y="4614243"/>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右矢印 60"/>
            <p:cNvSpPr/>
            <p:nvPr/>
          </p:nvSpPr>
          <p:spPr>
            <a:xfrm>
              <a:off x="3440504" y="4614243"/>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3" name="図形グループ 75"/>
            <p:cNvGrpSpPr/>
            <p:nvPr/>
          </p:nvGrpSpPr>
          <p:grpSpPr>
            <a:xfrm>
              <a:off x="4700978" y="4300400"/>
              <a:ext cx="685800" cy="374409"/>
              <a:chOff x="6737350" y="2032000"/>
              <a:chExt cx="685800" cy="374409"/>
            </a:xfrm>
          </p:grpSpPr>
          <p:sp>
            <p:nvSpPr>
              <p:cNvPr id="68" name="正方形/長方形 67"/>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68" idx="1"/>
                <a:endCxn id="68"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68" idx="0"/>
                <a:endCxn id="68"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3" name="図形グループ 75"/>
            <p:cNvGrpSpPr/>
            <p:nvPr/>
          </p:nvGrpSpPr>
          <p:grpSpPr>
            <a:xfrm>
              <a:off x="4700978" y="4728367"/>
              <a:ext cx="685800" cy="374409"/>
              <a:chOff x="6737350" y="2032000"/>
              <a:chExt cx="685800" cy="374409"/>
            </a:xfrm>
          </p:grpSpPr>
          <p:sp>
            <p:nvSpPr>
              <p:cNvPr id="74" name="正方形/長方形 73"/>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74" idx="1"/>
                <a:endCxn id="74"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a:stCxn id="74" idx="0"/>
                <a:endCxn id="74"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角丸四角形 3"/>
            <p:cNvSpPr/>
            <p:nvPr/>
          </p:nvSpPr>
          <p:spPr>
            <a:xfrm>
              <a:off x="4664777" y="5200532"/>
              <a:ext cx="758202" cy="337207"/>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159037" y="5632880"/>
              <a:ext cx="1800493" cy="369332"/>
            </a:xfrm>
            <a:prstGeom prst="rect">
              <a:avLst/>
            </a:prstGeom>
            <a:noFill/>
          </p:spPr>
          <p:txBody>
            <a:bodyPr wrap="none" rtlCol="0">
              <a:spAutoFit/>
            </a:bodyPr>
            <a:lstStyle/>
            <a:p>
              <a:r>
                <a:rPr kumimoji="1" lang="ja-JP" altLang="en-US" dirty="0" smtClean="0">
                  <a:solidFill>
                    <a:srgbClr val="3366FF"/>
                  </a:solidFill>
                </a:rPr>
                <a:t>工場内ロボット</a:t>
              </a:r>
              <a:endParaRPr kumimoji="1" lang="ja-JP" altLang="en-US" dirty="0">
                <a:solidFill>
                  <a:srgbClr val="3366FF"/>
                </a:solidFill>
              </a:endParaRPr>
            </a:p>
          </p:txBody>
        </p:sp>
      </p:grpSp>
      <p:grpSp>
        <p:nvGrpSpPr>
          <p:cNvPr id="5" name="グループ化 4"/>
          <p:cNvGrpSpPr/>
          <p:nvPr/>
        </p:nvGrpSpPr>
        <p:grpSpPr>
          <a:xfrm>
            <a:off x="259492" y="1619250"/>
            <a:ext cx="3066712" cy="4311650"/>
            <a:chOff x="259492" y="1619250"/>
            <a:chExt cx="3066712" cy="4311650"/>
          </a:xfrm>
        </p:grpSpPr>
        <p:sp>
          <p:nvSpPr>
            <p:cNvPr id="31" name="正方形/長方形 30"/>
            <p:cNvSpPr/>
            <p:nvPr/>
          </p:nvSpPr>
          <p:spPr>
            <a:xfrm>
              <a:off x="1272752" y="1619250"/>
              <a:ext cx="2053452" cy="43116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544600" y="4427038"/>
              <a:ext cx="1502204" cy="1197889"/>
            </a:xfrm>
            <a:prstGeom prst="flowChartMagneticDisk">
              <a:avLst/>
            </a:prstGeom>
            <a:solidFill>
              <a:schemeClr val="accent5">
                <a:lumMod val="60000"/>
                <a:lumOff val="4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データ</a:t>
              </a:r>
              <a:endParaRPr kumimoji="1" lang="ja-JP" altLang="en-US" sz="2000" dirty="0">
                <a:solidFill>
                  <a:srgbClr val="FFFFFF"/>
                </a:solidFill>
                <a:latin typeface="ＭＳ Ｐゴシック"/>
                <a:ea typeface="ＭＳ Ｐゴシック"/>
                <a:cs typeface="ＭＳ Ｐゴシック"/>
              </a:endParaRPr>
            </a:p>
          </p:txBody>
        </p:sp>
        <p:sp>
          <p:nvSpPr>
            <p:cNvPr id="33" name="正方形/長方形 32"/>
            <p:cNvSpPr/>
            <p:nvPr/>
          </p:nvSpPr>
          <p:spPr>
            <a:xfrm>
              <a:off x="1544600" y="2876550"/>
              <a:ext cx="1502204" cy="99695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人工知能</a:t>
              </a:r>
              <a:endParaRPr kumimoji="1" lang="ja-JP" altLang="en-US" sz="24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485223" y="1898650"/>
              <a:ext cx="1620958" cy="523220"/>
            </a:xfrm>
            <a:prstGeom prst="rect">
              <a:avLst/>
            </a:prstGeom>
            <a:noFill/>
          </p:spPr>
          <p:txBody>
            <a:bodyPr wrap="none" rtlCol="0">
              <a:spAutoFit/>
            </a:bodyPr>
            <a:lstStyle/>
            <a:p>
              <a:pPr algn="ctr"/>
              <a:r>
                <a:rPr kumimoji="1" lang="ja-JP" altLang="en-US" sz="2800" dirty="0" smtClean="0">
                  <a:solidFill>
                    <a:schemeClr val="bg1"/>
                  </a:solidFill>
                </a:rPr>
                <a:t>クラウド</a:t>
              </a:r>
              <a:endParaRPr kumimoji="1" lang="ja-JP" altLang="en-US" sz="2800" dirty="0">
                <a:solidFill>
                  <a:schemeClr val="bg1"/>
                </a:solidFill>
              </a:endParaRPr>
            </a:p>
          </p:txBody>
        </p:sp>
        <p:sp>
          <p:nvSpPr>
            <p:cNvPr id="35" name="上下矢印 34"/>
            <p:cNvSpPr/>
            <p:nvPr/>
          </p:nvSpPr>
          <p:spPr>
            <a:xfrm>
              <a:off x="1962327" y="3714750"/>
              <a:ext cx="666750" cy="869950"/>
            </a:xfrm>
            <a:prstGeom prst="up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p:cNvSpPr/>
            <p:nvPr/>
          </p:nvSpPr>
          <p:spPr>
            <a:xfrm>
              <a:off x="259492" y="1619250"/>
              <a:ext cx="556054" cy="431165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sz="2400" dirty="0" smtClean="0">
                  <a:solidFill>
                    <a:srgbClr val="FFFFFF"/>
                  </a:solidFill>
                  <a:latin typeface="ＭＳ Ｐゴシック"/>
                  <a:ea typeface="ＭＳ Ｐゴシック"/>
                  <a:cs typeface="ＭＳ Ｐゴシック"/>
                </a:rPr>
                <a:t>ネットで注文</a:t>
              </a:r>
              <a:endParaRPr kumimoji="1" lang="ja-JP" altLang="en-US" sz="2400" dirty="0">
                <a:solidFill>
                  <a:srgbClr val="FFFFFF"/>
                </a:solidFill>
                <a:latin typeface="ＭＳ Ｐゴシック"/>
                <a:ea typeface="ＭＳ Ｐゴシック"/>
                <a:cs typeface="ＭＳ Ｐゴシック"/>
              </a:endParaRPr>
            </a:p>
          </p:txBody>
        </p:sp>
        <p:sp>
          <p:nvSpPr>
            <p:cNvPr id="87" name="右矢印 86"/>
            <p:cNvSpPr/>
            <p:nvPr/>
          </p:nvSpPr>
          <p:spPr>
            <a:xfrm>
              <a:off x="761757" y="3402480"/>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64523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2992</TotalTime>
  <Words>5721</Words>
  <Application>Microsoft Macintosh PowerPoint</Application>
  <PresentationFormat>画面に合わせる (4:3)</PresentationFormat>
  <Paragraphs>406</Paragraphs>
  <Slides>33</Slides>
  <Notes>20</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NC標準テンプレート</vt:lpstr>
      <vt:lpstr>PowerPoint プレゼンテーション</vt:lpstr>
      <vt:lpstr>人工知能＋ロボット＝スマートマシン</vt:lpstr>
      <vt:lpstr>PowerPoint プレゼンテーション</vt:lpstr>
      <vt:lpstr>コレ一枚でわかるスマートマシン</vt:lpstr>
      <vt:lpstr>スマートマシンの3類型</vt:lpstr>
      <vt:lpstr>スマートマシンの3類型</vt:lpstr>
      <vt:lpstr>スマートマシンを実現させる４つのテクノロジー </vt:lpstr>
      <vt:lpstr>スマートマシンが実現しようとしている世界 </vt:lpstr>
      <vt:lpstr>マン・マシン・インターフェイスとしてのスマートマシン</vt:lpstr>
      <vt:lpstr>PowerPoint プレゼンテーション</vt:lpstr>
      <vt:lpstr>人工知能とは (人工知能学会ホームページより)</vt:lpstr>
      <vt:lpstr>人工知能の研究分野</vt:lpstr>
      <vt:lpstr>スマートマシンの頭脳「人工知能」</vt:lpstr>
      <vt:lpstr>ルールベースと統計アプローチによる「機械学習」</vt:lpstr>
      <vt:lpstr>PowerPoint プレゼンテーション</vt:lpstr>
      <vt:lpstr>人間の脳を模したニューラルネットワーク</vt:lpstr>
      <vt:lpstr>ニューラルネットワークを進化させたディープラーニング</vt:lpstr>
      <vt:lpstr>ディープラーニング</vt:lpstr>
      <vt:lpstr>ディープラーニングの成果</vt:lpstr>
      <vt:lpstr>人間と同じように学習するコンピュータ</vt:lpstr>
      <vt:lpstr>これからの人工知能・機械学習</vt:lpstr>
      <vt:lpstr>PowerPoint プレゼンテーション</vt:lpstr>
      <vt:lpstr>ロボット</vt:lpstr>
      <vt:lpstr>Googleが2013年だけでロボット企業8社を買収</vt:lpstr>
      <vt:lpstr>Amazonの物流ロボット</vt:lpstr>
      <vt:lpstr>Amazonのドローン</vt:lpstr>
      <vt:lpstr>PowerPoint プレゼンテーション</vt:lpstr>
      <vt:lpstr>BRMSとは</vt:lpstr>
      <vt:lpstr>ビジネスルールとは？</vt:lpstr>
      <vt:lpstr>ルールベースシステムの源流</vt:lpstr>
      <vt:lpstr>ビジネスルールの例 (携帯電話の料金プラン)</vt:lpstr>
      <vt:lpstr>BRMSのメリット</vt:lpstr>
      <vt:lpstr>ルールを追加していくだけでシステムをアップデート・維持できる</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Saito Masanori</cp:lastModifiedBy>
  <cp:revision>285</cp:revision>
  <dcterms:created xsi:type="dcterms:W3CDTF">2014-04-30T01:58:06Z</dcterms:created>
  <dcterms:modified xsi:type="dcterms:W3CDTF">2014-10-29T09:49:13Z</dcterms:modified>
</cp:coreProperties>
</file>