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503" r:id="rId3"/>
    <p:sldId id="473" r:id="rId4"/>
    <p:sldId id="474" r:id="rId5"/>
    <p:sldId id="475" r:id="rId6"/>
    <p:sldId id="476" r:id="rId7"/>
    <p:sldId id="492" r:id="rId8"/>
    <p:sldId id="477" r:id="rId9"/>
    <p:sldId id="478" r:id="rId10"/>
    <p:sldId id="479" r:id="rId11"/>
    <p:sldId id="480" r:id="rId12"/>
    <p:sldId id="481" r:id="rId13"/>
    <p:sldId id="502" r:id="rId14"/>
    <p:sldId id="482" r:id="rId15"/>
    <p:sldId id="489" r:id="rId16"/>
    <p:sldId id="493" r:id="rId17"/>
    <p:sldId id="483" r:id="rId18"/>
    <p:sldId id="484" r:id="rId19"/>
    <p:sldId id="485" r:id="rId20"/>
    <p:sldId id="494" r:id="rId21"/>
    <p:sldId id="495" r:id="rId22"/>
    <p:sldId id="496" r:id="rId23"/>
    <p:sldId id="504" r:id="rId24"/>
    <p:sldId id="505" r:id="rId25"/>
    <p:sldId id="506" r:id="rId26"/>
    <p:sldId id="498" r:id="rId27"/>
    <p:sldId id="507" r:id="rId28"/>
    <p:sldId id="499" r:id="rId29"/>
    <p:sldId id="500" r:id="rId30"/>
    <p:sldId id="501" r:id="rId31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66"/>
    <a:srgbClr val="FF66FF"/>
    <a:srgbClr val="FFFBD2"/>
    <a:srgbClr val="CC0000"/>
    <a:srgbClr val="33ACBD"/>
    <a:srgbClr val="E6D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3896" y="-2184"/>
      </p:cViewPr>
      <p:guideLst>
        <p:guide orient="horz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114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C644C-156B-6340-9050-F628BC6F59EE}" type="datetimeFigureOut">
              <a:rPr kumimoji="1" lang="ja-JP" altLang="en-US" smtClean="0"/>
              <a:t>14/11/05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67304-EC16-1948-B4EC-4AA6AD4FDF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5579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22579-AF1B-0D4E-847B-7B03C1E89BF0}" type="datetimeFigureOut">
              <a:rPr kumimoji="1" lang="ja-JP" altLang="en-US" smtClean="0"/>
              <a:t>14/11/05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A5AFC-0313-244E-A5A2-5096E4321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290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 txBox="1">
            <a:spLocks noGrp="1" noChangeArrowheads="1"/>
          </p:cNvSpPr>
          <p:nvPr/>
        </p:nvSpPr>
        <p:spPr bwMode="auto">
          <a:xfrm>
            <a:off x="3883409" y="8683324"/>
            <a:ext cx="2973011" cy="45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1" tIns="45695" rIns="91391" bIns="45695" anchor="b"/>
          <a:lstStyle/>
          <a:p>
            <a:pPr algn="r" defTabSz="913262"/>
            <a:fld id="{72305F44-69F4-4F2D-AE58-D9D8246B3C83}" type="slidenum">
              <a:rPr lang="ja-JP" altLang="en-US" sz="1200">
                <a:ea typeface="ＭＳ Ｐゴシック" charset="-128"/>
              </a:rPr>
              <a:pPr algn="r" defTabSz="913262"/>
              <a:t>3</a:t>
            </a:fld>
            <a:endParaRPr lang="en-US" altLang="ja-JP" sz="1200">
              <a:ea typeface="ＭＳ Ｐゴシック" charset="-128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 txBox="1">
            <a:spLocks noGrp="1" noChangeArrowheads="1"/>
          </p:cNvSpPr>
          <p:nvPr/>
        </p:nvSpPr>
        <p:spPr bwMode="auto">
          <a:xfrm>
            <a:off x="3883409" y="8683324"/>
            <a:ext cx="2973011" cy="45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1" tIns="45695" rIns="91391" bIns="45695" anchor="b"/>
          <a:lstStyle/>
          <a:p>
            <a:pPr algn="r" defTabSz="913262"/>
            <a:fld id="{72305F44-69F4-4F2D-AE58-D9D8246B3C83}" type="slidenum">
              <a:rPr lang="ja-JP" altLang="en-US" sz="1200">
                <a:ea typeface="ＭＳ Ｐゴシック" charset="-128"/>
              </a:rPr>
              <a:pPr algn="r" defTabSz="913262"/>
              <a:t>5</a:t>
            </a:fld>
            <a:endParaRPr lang="en-US" altLang="ja-JP" sz="1200">
              <a:ea typeface="ＭＳ Ｐゴシック" charset="-128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0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58371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0234"/>
            <a:fld id="{EEA64FA6-2473-4309-9A71-C3A8F29E8E5E}" type="slidenum">
              <a:rPr lang="ja-JP" altLang="en-US" sz="1100"/>
              <a:pPr defTabSz="880234"/>
              <a:t>8</a:t>
            </a:fld>
            <a:endParaRPr lang="en-US" altLang="ja-JP" sz="11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 txBox="1">
            <a:spLocks noGrp="1" noChangeArrowheads="1"/>
          </p:cNvSpPr>
          <p:nvPr/>
        </p:nvSpPr>
        <p:spPr bwMode="auto">
          <a:xfrm>
            <a:off x="3883409" y="8683324"/>
            <a:ext cx="2973011" cy="45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1" tIns="45695" rIns="91391" bIns="45695" anchor="b"/>
          <a:lstStyle/>
          <a:p>
            <a:pPr algn="r" defTabSz="913262"/>
            <a:fld id="{72305F44-69F4-4F2D-AE58-D9D8246B3C83}" type="slidenum">
              <a:rPr lang="ja-JP" altLang="en-US" sz="1200">
                <a:ea typeface="ＭＳ Ｐゴシック" charset="-128"/>
              </a:rPr>
              <a:pPr algn="r" defTabSz="913262"/>
              <a:t>10</a:t>
            </a:fld>
            <a:endParaRPr lang="en-US" altLang="ja-JP" sz="1200">
              <a:ea typeface="ＭＳ Ｐゴシック" charset="-128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 txBox="1">
            <a:spLocks noGrp="1" noChangeArrowheads="1"/>
          </p:cNvSpPr>
          <p:nvPr/>
        </p:nvSpPr>
        <p:spPr bwMode="auto">
          <a:xfrm>
            <a:off x="3883409" y="8683324"/>
            <a:ext cx="2973011" cy="45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1" tIns="45695" rIns="91391" bIns="45695" anchor="b"/>
          <a:lstStyle/>
          <a:p>
            <a:pPr algn="r" defTabSz="913262"/>
            <a:fld id="{72305F44-69F4-4F2D-AE58-D9D8246B3C83}" type="slidenum">
              <a:rPr lang="ja-JP" altLang="en-US" sz="1200">
                <a:ea typeface="ＭＳ Ｐゴシック" charset="-128"/>
              </a:rPr>
              <a:pPr algn="r" defTabSz="913262"/>
              <a:t>14</a:t>
            </a:fld>
            <a:endParaRPr lang="en-US" altLang="ja-JP" sz="1200">
              <a:ea typeface="ＭＳ Ｐゴシック" charset="-128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ノート プレースホルダ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ja-JP" altLang="en-US">
              <a:ea typeface="ＭＳ Ｐ明朝" charset="0"/>
            </a:endParaRPr>
          </a:p>
        </p:txBody>
      </p:sp>
      <p:sp>
        <p:nvSpPr>
          <p:cNvPr id="17411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0769">
              <a:spcBef>
                <a:spcPct val="20000"/>
              </a:spcBef>
              <a:defRPr kumimoji="1" sz="1100">
                <a:solidFill>
                  <a:srgbClr val="484848"/>
                </a:solidFill>
                <a:latin typeface="Arial" charset="0"/>
                <a:ea typeface="HG丸ｺﾞｼｯｸM-PRO" charset="0"/>
                <a:cs typeface="HG丸ｺﾞｼｯｸM-PRO" charset="0"/>
              </a:defRPr>
            </a:lvl1pPr>
            <a:lvl2pPr marL="718758" indent="-276445" defTabSz="890769">
              <a:spcBef>
                <a:spcPct val="20000"/>
              </a:spcBef>
              <a:defRPr kumimoji="1" sz="1100">
                <a:solidFill>
                  <a:srgbClr val="484848"/>
                </a:solidFill>
                <a:latin typeface="Arial" charset="0"/>
                <a:ea typeface="HG丸ｺﾞｼｯｸM-PRO" charset="0"/>
                <a:cs typeface="HG丸ｺﾞｼｯｸM-PRO" charset="0"/>
              </a:defRPr>
            </a:lvl2pPr>
            <a:lvl3pPr marL="1105781" indent="-221157" defTabSz="890769">
              <a:spcBef>
                <a:spcPct val="20000"/>
              </a:spcBef>
              <a:defRPr kumimoji="1" sz="1100">
                <a:solidFill>
                  <a:srgbClr val="484848"/>
                </a:solidFill>
                <a:latin typeface="Arial" charset="0"/>
                <a:ea typeface="HG丸ｺﾞｼｯｸM-PRO" charset="0"/>
                <a:cs typeface="HG丸ｺﾞｼｯｸM-PRO" charset="0"/>
              </a:defRPr>
            </a:lvl3pPr>
            <a:lvl4pPr marL="1548094" indent="-221157" defTabSz="890769">
              <a:spcBef>
                <a:spcPct val="20000"/>
              </a:spcBef>
              <a:defRPr kumimoji="1" sz="1100">
                <a:solidFill>
                  <a:srgbClr val="484848"/>
                </a:solidFill>
                <a:latin typeface="Arial" charset="0"/>
                <a:ea typeface="HG丸ｺﾞｼｯｸM-PRO" charset="0"/>
                <a:cs typeface="HG丸ｺﾞｼｯｸM-PRO" charset="0"/>
              </a:defRPr>
            </a:lvl4pPr>
            <a:lvl5pPr marL="1990408" indent="-221157" defTabSz="890769">
              <a:spcBef>
                <a:spcPct val="20000"/>
              </a:spcBef>
              <a:defRPr kumimoji="1" sz="1100">
                <a:solidFill>
                  <a:srgbClr val="484848"/>
                </a:solidFill>
                <a:latin typeface="Arial" charset="0"/>
                <a:ea typeface="HG丸ｺﾞｼｯｸM-PRO" charset="0"/>
                <a:cs typeface="HG丸ｺﾞｼｯｸM-PRO" charset="0"/>
              </a:defRPr>
            </a:lvl5pPr>
            <a:lvl6pPr marL="2432721" indent="-221157" defTabSz="890769" fontAlgn="base">
              <a:spcBef>
                <a:spcPct val="20000"/>
              </a:spcBef>
              <a:spcAft>
                <a:spcPct val="0"/>
              </a:spcAft>
              <a:defRPr kumimoji="1" sz="1100">
                <a:solidFill>
                  <a:srgbClr val="484848"/>
                </a:solidFill>
                <a:latin typeface="Arial" charset="0"/>
                <a:ea typeface="HG丸ｺﾞｼｯｸM-PRO" charset="0"/>
                <a:cs typeface="HG丸ｺﾞｼｯｸM-PRO" charset="0"/>
              </a:defRPr>
            </a:lvl6pPr>
            <a:lvl7pPr marL="2875033" indent="-221157" defTabSz="890769" fontAlgn="base">
              <a:spcBef>
                <a:spcPct val="20000"/>
              </a:spcBef>
              <a:spcAft>
                <a:spcPct val="0"/>
              </a:spcAft>
              <a:defRPr kumimoji="1" sz="1100">
                <a:solidFill>
                  <a:srgbClr val="484848"/>
                </a:solidFill>
                <a:latin typeface="Arial" charset="0"/>
                <a:ea typeface="HG丸ｺﾞｼｯｸM-PRO" charset="0"/>
                <a:cs typeface="HG丸ｺﾞｼｯｸM-PRO" charset="0"/>
              </a:defRPr>
            </a:lvl7pPr>
            <a:lvl8pPr marL="3317345" indent="-221157" defTabSz="890769" fontAlgn="base">
              <a:spcBef>
                <a:spcPct val="20000"/>
              </a:spcBef>
              <a:spcAft>
                <a:spcPct val="0"/>
              </a:spcAft>
              <a:defRPr kumimoji="1" sz="1100">
                <a:solidFill>
                  <a:srgbClr val="484848"/>
                </a:solidFill>
                <a:latin typeface="Arial" charset="0"/>
                <a:ea typeface="HG丸ｺﾞｼｯｸM-PRO" charset="0"/>
                <a:cs typeface="HG丸ｺﾞｼｯｸM-PRO" charset="0"/>
              </a:defRPr>
            </a:lvl8pPr>
            <a:lvl9pPr marL="3759658" indent="-221157" defTabSz="890769" fontAlgn="base">
              <a:spcBef>
                <a:spcPct val="20000"/>
              </a:spcBef>
              <a:spcAft>
                <a:spcPct val="0"/>
              </a:spcAft>
              <a:defRPr kumimoji="1" sz="1100">
                <a:solidFill>
                  <a:srgbClr val="484848"/>
                </a:solidFill>
                <a:latin typeface="Arial" charset="0"/>
                <a:ea typeface="HG丸ｺﾞｼｯｸM-PRO" charset="0"/>
                <a:cs typeface="HG丸ｺﾞｼｯｸM-PRO" charset="0"/>
              </a:defRPr>
            </a:lvl9pPr>
          </a:lstStyle>
          <a:p>
            <a:pPr>
              <a:spcBef>
                <a:spcPct val="0"/>
              </a:spcBef>
            </a:pPr>
            <a:fld id="{DB93163B-B26A-8A4F-88A6-0F7E6BD1FF5F}" type="slidenum">
              <a:rPr kumimoji="0" lang="ja-JP" alt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pPr>
                <a:spcBef>
                  <a:spcPct val="0"/>
                </a:spcBef>
              </a:pPr>
              <a:t>15</a:t>
            </a:fld>
            <a:endParaRPr kumimoji="0" lang="en-US" altLang="ja-JP" sz="120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0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58371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716"/>
            <a:fld id="{EEA64FA6-2473-4309-9A71-C3A8F29E8E5E}" type="slidenum">
              <a:rPr lang="ja-JP" altLang="en-US" sz="1200"/>
              <a:pPr defTabSz="909716"/>
              <a:t>17</a:t>
            </a:fld>
            <a:endParaRPr lang="en-US" altLang="ja-JP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 txBox="1">
            <a:spLocks noGrp="1" noChangeArrowheads="1"/>
          </p:cNvSpPr>
          <p:nvPr/>
        </p:nvSpPr>
        <p:spPr bwMode="auto">
          <a:xfrm>
            <a:off x="3883409" y="8683324"/>
            <a:ext cx="2973011" cy="45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1" tIns="45695" rIns="91391" bIns="45695" anchor="b"/>
          <a:lstStyle/>
          <a:p>
            <a:pPr algn="r" defTabSz="913262"/>
            <a:fld id="{72305F44-69F4-4F2D-AE58-D9D8246B3C83}" type="slidenum">
              <a:rPr lang="ja-JP" altLang="en-US" sz="1200">
                <a:ea typeface="ＭＳ Ｐゴシック" charset="-128"/>
              </a:rPr>
              <a:pPr algn="r" defTabSz="913262"/>
              <a:t>19</a:t>
            </a:fld>
            <a:endParaRPr lang="en-US" altLang="ja-JP" sz="1200">
              <a:ea typeface="ＭＳ Ｐゴシック" charset="-128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DBEB26-E353-4E6E-BA96-B210A3E47C53}" type="slidenum">
              <a:rPr lang="ja-JP" altLang="en-US" smtClean="0"/>
              <a:pPr>
                <a:defRPr/>
              </a:pPr>
              <a:t>20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58078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 flipV="1">
            <a:off x="685800" y="2276971"/>
            <a:ext cx="7772400" cy="93308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276971"/>
            <a:ext cx="7772400" cy="933083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56600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 flipV="1">
            <a:off x="0" y="-1"/>
            <a:ext cx="244235" cy="23726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 flipV="1">
            <a:off x="0" y="6662718"/>
            <a:ext cx="9144000" cy="20189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 flipV="1">
            <a:off x="244236" y="0"/>
            <a:ext cx="244235" cy="237265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85" y="6717943"/>
            <a:ext cx="639634" cy="95299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2723" y="6719347"/>
            <a:ext cx="401579" cy="103634"/>
          </a:xfrm>
          <a:prstGeom prst="rect">
            <a:avLst/>
          </a:prstGeom>
        </p:spPr>
      </p:pic>
      <p:sp>
        <p:nvSpPr>
          <p:cNvPr id="22" name="正方形/長方形 21"/>
          <p:cNvSpPr/>
          <p:nvPr userDrawn="1"/>
        </p:nvSpPr>
        <p:spPr>
          <a:xfrm flipH="1" flipV="1">
            <a:off x="9059333" y="-2"/>
            <a:ext cx="97309" cy="6858002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 flipV="1">
            <a:off x="9059334" y="6662710"/>
            <a:ext cx="97896" cy="20189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単独LOGO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04" y="5560175"/>
            <a:ext cx="987996" cy="108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43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97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606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214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100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582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907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368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270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プレースホルダーまでドラッグするかアイコンをクリックして図を追加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1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16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976974"/>
            <a:ext cx="8229600" cy="5149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74619" y="6708204"/>
            <a:ext cx="639634" cy="95299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 flipV="1">
            <a:off x="0" y="6662718"/>
            <a:ext cx="9144000" cy="20189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885" y="6717943"/>
            <a:ext cx="639634" cy="95299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2723" y="6719347"/>
            <a:ext cx="401579" cy="103634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 flipV="1">
            <a:off x="9065846" y="6662710"/>
            <a:ext cx="91383" cy="20189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457200" y="703900"/>
            <a:ext cx="8686800" cy="6498"/>
          </a:xfrm>
          <a:prstGeom prst="line">
            <a:avLst/>
          </a:prstGeom>
          <a:ln w="12700" cmpd="sng">
            <a:solidFill>
              <a:srgbClr val="33AC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0" y="703900"/>
            <a:ext cx="457200" cy="0"/>
          </a:xfrm>
          <a:prstGeom prst="line">
            <a:avLst/>
          </a:prstGeom>
          <a:ln w="12700" cmpd="sng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merican Typewriter"/>
                <a:cs typeface="American Typewriter"/>
              </a:defRPr>
            </a:lvl1pPr>
          </a:lstStyle>
          <a:p>
            <a:fld id="{8FF8CC5D-A65D-5946-99B5-645367A967A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623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2800" kern="120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4" Type="http://schemas.openxmlformats.org/officeDocument/2006/relationships/image" Target="../media/image35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jpg"/><Relationship Id="rId6" Type="http://schemas.openxmlformats.org/officeDocument/2006/relationships/image" Target="../media/image40.jpg"/><Relationship Id="rId7" Type="http://schemas.openxmlformats.org/officeDocument/2006/relationships/image" Target="../media/image41.jpg"/><Relationship Id="rId8" Type="http://schemas.openxmlformats.org/officeDocument/2006/relationships/image" Target="../media/image42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4" Type="http://schemas.openxmlformats.org/officeDocument/2006/relationships/image" Target="../media/image45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jpg"/><Relationship Id="rId20" Type="http://schemas.openxmlformats.org/officeDocument/2006/relationships/image" Target="../media/image25.jpg"/><Relationship Id="rId10" Type="http://schemas.openxmlformats.org/officeDocument/2006/relationships/image" Target="../media/image15.jpg"/><Relationship Id="rId11" Type="http://schemas.openxmlformats.org/officeDocument/2006/relationships/image" Target="../media/image16.gif"/><Relationship Id="rId12" Type="http://schemas.openxmlformats.org/officeDocument/2006/relationships/image" Target="../media/image17.jpg"/><Relationship Id="rId13" Type="http://schemas.openxmlformats.org/officeDocument/2006/relationships/image" Target="../media/image18.jpg"/><Relationship Id="rId14" Type="http://schemas.openxmlformats.org/officeDocument/2006/relationships/image" Target="../media/image19.jpg"/><Relationship Id="rId15" Type="http://schemas.openxmlformats.org/officeDocument/2006/relationships/image" Target="../media/image20.jpg"/><Relationship Id="rId16" Type="http://schemas.openxmlformats.org/officeDocument/2006/relationships/image" Target="../media/image21.jpg"/><Relationship Id="rId17" Type="http://schemas.openxmlformats.org/officeDocument/2006/relationships/image" Target="../media/image22.jpg"/><Relationship Id="rId18" Type="http://schemas.openxmlformats.org/officeDocument/2006/relationships/image" Target="../media/image23.jpg"/><Relationship Id="rId19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7" Type="http://schemas.openxmlformats.org/officeDocument/2006/relationships/image" Target="../media/image12.jpg"/><Relationship Id="rId8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IoT</a:t>
            </a:r>
            <a:r>
              <a:rPr kumimoji="1" lang="ja-JP" altLang="en-US" dirty="0" smtClean="0"/>
              <a:t>とビックデータ</a:t>
            </a:r>
            <a:endParaRPr kumimoji="1" lang="ja-JP" altLang="en-US" dirty="0"/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>
          <a:xfrm>
            <a:off x="685800" y="4089400"/>
            <a:ext cx="7772400" cy="566005"/>
          </a:xfrm>
        </p:spPr>
        <p:txBody>
          <a:bodyPr/>
          <a:lstStyle/>
          <a:p>
            <a:r>
              <a:rPr kumimoji="1" lang="en-US" altLang="ja-JP" dirty="0" smtClean="0"/>
              <a:t>2014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11</a:t>
            </a:r>
            <a:r>
              <a:rPr kumimoji="1" lang="ja-JP" altLang="en-US" dirty="0" smtClean="0"/>
              <a:t>月</a:t>
            </a:r>
            <a:r>
              <a:rPr lang="en-US" altLang="ja-JP" dirty="0" smtClean="0"/>
              <a:t>5</a:t>
            </a:r>
            <a:r>
              <a:rPr lang="ja-JP" altLang="en-US" dirty="0" smtClean="0"/>
              <a:t>日</a:t>
            </a:r>
            <a:endParaRPr kumimoji="1" lang="ja-JP" altLang="en-US" dirty="0"/>
          </a:p>
        </p:txBody>
      </p:sp>
      <p:pic>
        <p:nvPicPr>
          <p:cNvPr id="5" name="図 4" descr="IoT-devices-cyc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943350"/>
            <a:ext cx="3136900" cy="199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31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655271" y="4376423"/>
            <a:ext cx="4403697" cy="1307324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altLang="ja-JP" sz="2400" dirty="0" smtClean="0">
                <a:solidFill>
                  <a:srgbClr val="FFFFFF"/>
                </a:solidFill>
                <a:effectLst/>
                <a:latin typeface="Arial"/>
                <a:ea typeface="HGP創英角ｺﾞｼｯｸUB" pitchFamily="50" charset="-128"/>
                <a:cs typeface="Arial"/>
              </a:rPr>
              <a:t>IoT</a:t>
            </a:r>
            <a:r>
              <a:rPr lang="ja-JP" altLang="en-US" sz="2400" dirty="0" smtClean="0">
                <a:solidFill>
                  <a:srgbClr val="FFFFFF"/>
                </a:solidFill>
                <a:effectLst/>
                <a:latin typeface="Arial"/>
                <a:ea typeface="HGP創英角ｺﾞｼｯｸUB" pitchFamily="50" charset="-128"/>
                <a:cs typeface="Arial"/>
              </a:rPr>
              <a:t>の仕組みと使われ方</a:t>
            </a:r>
            <a:endParaRPr lang="en-US" altLang="ja-JP" sz="2400" dirty="0">
              <a:solidFill>
                <a:srgbClr val="FFFFFF"/>
              </a:solidFill>
              <a:effectLst/>
              <a:latin typeface="Arial"/>
              <a:ea typeface="HGP創英角ｺﾞｼｯｸUB" pitchFamily="50" charset="-128"/>
              <a:cs typeface="Arial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572001" y="4376423"/>
            <a:ext cx="83270" cy="13073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altLang="ja-JP" sz="2400" dirty="0">
              <a:solidFill>
                <a:srgbClr val="FFFFFF"/>
              </a:solidFill>
              <a:effectLst/>
              <a:latin typeface="Arial"/>
              <a:ea typeface="HGP創英角ｺﾞｼｯｸUB" pitchFamily="50" charset="-128"/>
              <a:cs typeface="Arial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1" y="6690381"/>
            <a:ext cx="882650" cy="15069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661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/>
          <p:cNvSpPr/>
          <p:nvPr/>
        </p:nvSpPr>
        <p:spPr bwMode="auto">
          <a:xfrm>
            <a:off x="1619671" y="1124744"/>
            <a:ext cx="3204865" cy="2907184"/>
          </a:xfrm>
          <a:prstGeom prst="rect">
            <a:avLst/>
          </a:prstGeom>
          <a:solidFill>
            <a:srgbClr val="C4E59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21" name="正方形/長方形 20"/>
          <p:cNvSpPr/>
          <p:nvPr/>
        </p:nvSpPr>
        <p:spPr bwMode="auto">
          <a:xfrm>
            <a:off x="4932040" y="1124744"/>
            <a:ext cx="3168352" cy="29071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1619672" y="4797152"/>
            <a:ext cx="6480720" cy="16561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IoT</a:t>
            </a:r>
            <a:r>
              <a:rPr kumimoji="1" lang="ja-JP" altLang="en-US" dirty="0" smtClean="0"/>
              <a:t>の仕組み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 bwMode="auto">
          <a:xfrm>
            <a:off x="4392489" y="4941168"/>
            <a:ext cx="936104" cy="1368152"/>
          </a:xfrm>
          <a:prstGeom prst="rect">
            <a:avLst/>
          </a:prstGeom>
          <a:solidFill>
            <a:srgbClr val="CC33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4" name="正方形/長方形 3"/>
          <p:cNvSpPr/>
          <p:nvPr/>
        </p:nvSpPr>
        <p:spPr bwMode="auto">
          <a:xfrm>
            <a:off x="4464497" y="5013176"/>
            <a:ext cx="792088" cy="22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通信</a:t>
            </a:r>
          </a:p>
        </p:txBody>
      </p:sp>
      <p:sp>
        <p:nvSpPr>
          <p:cNvPr id="5" name="正方形/長方形 4"/>
          <p:cNvSpPr/>
          <p:nvPr/>
        </p:nvSpPr>
        <p:spPr bwMode="auto">
          <a:xfrm>
            <a:off x="4464497" y="5301208"/>
            <a:ext cx="360040" cy="648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センサ</a:t>
            </a:r>
          </a:p>
        </p:txBody>
      </p:sp>
      <p:sp>
        <p:nvSpPr>
          <p:cNvPr id="6" name="正方形/長方形 5"/>
          <p:cNvSpPr/>
          <p:nvPr/>
        </p:nvSpPr>
        <p:spPr bwMode="auto">
          <a:xfrm>
            <a:off x="4464497" y="6021288"/>
            <a:ext cx="792088" cy="22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IF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7" name="正方形/長方形 6"/>
          <p:cNvSpPr/>
          <p:nvPr/>
        </p:nvSpPr>
        <p:spPr bwMode="auto">
          <a:xfrm>
            <a:off x="4896545" y="5301208"/>
            <a:ext cx="360040" cy="648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dirty="0" smtClean="0">
                <a:solidFill>
                  <a:schemeClr val="accent2"/>
                </a:solidFill>
                <a:latin typeface="ＤＦＰ太丸ゴシック体"/>
                <a:ea typeface="ＤＦＰ太丸ゴシック体"/>
                <a:cs typeface="ＤＦＰ太丸ゴシック体"/>
              </a:rPr>
              <a:t>処理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3419872" y="4941168"/>
            <a:ext cx="936104" cy="1368152"/>
          </a:xfrm>
          <a:prstGeom prst="rect">
            <a:avLst/>
          </a:prstGeom>
          <a:solidFill>
            <a:srgbClr val="CC33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3491880" y="5013176"/>
            <a:ext cx="792088" cy="22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通信</a:t>
            </a:r>
          </a:p>
        </p:txBody>
      </p:sp>
      <p:sp>
        <p:nvSpPr>
          <p:cNvPr id="10" name="正方形/長方形 9"/>
          <p:cNvSpPr/>
          <p:nvPr/>
        </p:nvSpPr>
        <p:spPr bwMode="auto">
          <a:xfrm>
            <a:off x="3491880" y="5301208"/>
            <a:ext cx="360040" cy="648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センサ</a:t>
            </a: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3491880" y="6021288"/>
            <a:ext cx="792088" cy="22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IF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3923928" y="5301208"/>
            <a:ext cx="360040" cy="648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dirty="0" smtClean="0">
                <a:solidFill>
                  <a:schemeClr val="accent2"/>
                </a:solidFill>
                <a:latin typeface="ＤＦＰ太丸ゴシック体"/>
                <a:ea typeface="ＤＦＰ太丸ゴシック体"/>
                <a:cs typeface="ＤＦＰ太丸ゴシック体"/>
              </a:rPr>
              <a:t>処理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5364088" y="4941168"/>
            <a:ext cx="936104" cy="1368152"/>
          </a:xfrm>
          <a:prstGeom prst="rect">
            <a:avLst/>
          </a:prstGeom>
          <a:solidFill>
            <a:srgbClr val="CC33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14" name="正方形/長方形 13"/>
          <p:cNvSpPr/>
          <p:nvPr/>
        </p:nvSpPr>
        <p:spPr bwMode="auto">
          <a:xfrm>
            <a:off x="5436096" y="5013176"/>
            <a:ext cx="792088" cy="22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通信</a:t>
            </a: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5436096" y="5301208"/>
            <a:ext cx="360040" cy="648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センサ</a:t>
            </a:r>
          </a:p>
        </p:txBody>
      </p:sp>
      <p:sp>
        <p:nvSpPr>
          <p:cNvPr id="16" name="正方形/長方形 15"/>
          <p:cNvSpPr/>
          <p:nvPr/>
        </p:nvSpPr>
        <p:spPr bwMode="auto">
          <a:xfrm>
            <a:off x="5436096" y="6021288"/>
            <a:ext cx="792088" cy="22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IF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5868144" y="5301208"/>
            <a:ext cx="360040" cy="648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dirty="0" smtClean="0">
                <a:solidFill>
                  <a:schemeClr val="accent2"/>
                </a:solidFill>
                <a:latin typeface="ＤＦＰ太丸ゴシック体"/>
                <a:ea typeface="ＤＦＰ太丸ゴシック体"/>
                <a:cs typeface="ＤＦＰ太丸ゴシック体"/>
              </a:rPr>
              <a:t>処理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19" name="フローチャート: 磁気ディスク 18"/>
          <p:cNvSpPr/>
          <p:nvPr/>
        </p:nvSpPr>
        <p:spPr bwMode="auto">
          <a:xfrm>
            <a:off x="3419872" y="2564904"/>
            <a:ext cx="2880320" cy="1368152"/>
          </a:xfrm>
          <a:prstGeom prst="flowChartMagneticDisk">
            <a:avLst/>
          </a:prstGeom>
          <a:solidFill>
            <a:srgbClr val="4168A7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データ</a:t>
            </a:r>
            <a:endParaRPr kumimoji="0" lang="en-US" altLang="ja-JP" sz="3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 smtClean="0">
                <a:solidFill>
                  <a:schemeClr val="bg1"/>
                </a:solidFill>
                <a:latin typeface="ＤＦＰ太丸ゴシック体"/>
                <a:ea typeface="ＤＦＰ太丸ゴシック体"/>
                <a:cs typeface="ＤＦＰ太丸ゴシック体"/>
              </a:rPr>
              <a:t>ビッグデータ</a:t>
            </a:r>
            <a:endParaRPr kumimoji="0" lang="ja-JP" altLang="en-US" sz="1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22" name="正方形/長方形 21"/>
          <p:cNvSpPr/>
          <p:nvPr/>
        </p:nvSpPr>
        <p:spPr bwMode="auto">
          <a:xfrm>
            <a:off x="2556569" y="1319960"/>
            <a:ext cx="4679951" cy="655932"/>
          </a:xfrm>
          <a:prstGeom prst="rect">
            <a:avLst/>
          </a:prstGeom>
          <a:solidFill>
            <a:srgbClr val="FFE389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ja-JP" altLang="en-US" dirty="0">
                <a:solidFill>
                  <a:srgbClr val="80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知見（インテリジェンス）やノウハウ</a:t>
            </a:r>
          </a:p>
        </p:txBody>
      </p:sp>
      <p:sp>
        <p:nvSpPr>
          <p:cNvPr id="23" name="角丸四角形 22"/>
          <p:cNvSpPr/>
          <p:nvPr/>
        </p:nvSpPr>
        <p:spPr bwMode="auto">
          <a:xfrm>
            <a:off x="971600" y="4077072"/>
            <a:ext cx="7128792" cy="64807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24" name="上矢印 23"/>
          <p:cNvSpPr/>
          <p:nvPr/>
        </p:nvSpPr>
        <p:spPr bwMode="auto">
          <a:xfrm>
            <a:off x="3995936" y="3933056"/>
            <a:ext cx="720080" cy="936104"/>
          </a:xfrm>
          <a:prstGeom prst="upArrow">
            <a:avLst/>
          </a:prstGeom>
          <a:solidFill>
            <a:srgbClr val="008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25" name="上矢印 24"/>
          <p:cNvSpPr/>
          <p:nvPr/>
        </p:nvSpPr>
        <p:spPr bwMode="auto">
          <a:xfrm flipV="1">
            <a:off x="5004048" y="4005064"/>
            <a:ext cx="720080" cy="936104"/>
          </a:xfrm>
          <a:prstGeom prst="upArrow">
            <a:avLst/>
          </a:prstGeom>
          <a:solidFill>
            <a:srgbClr val="3366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123728" y="2780928"/>
            <a:ext cx="10054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008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分析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590933" y="2780928"/>
            <a:ext cx="10054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0000FF"/>
                </a:solidFill>
                <a:latin typeface="ＤＦＰ太丸ゴシック体"/>
                <a:ea typeface="ＤＦＰ太丸ゴシック体"/>
                <a:cs typeface="ＤＦＰ太丸ゴシック体"/>
              </a:rPr>
              <a:t>制御</a:t>
            </a:r>
          </a:p>
        </p:txBody>
      </p:sp>
      <p:sp>
        <p:nvSpPr>
          <p:cNvPr id="40" name="上矢印 39"/>
          <p:cNvSpPr/>
          <p:nvPr/>
        </p:nvSpPr>
        <p:spPr bwMode="auto">
          <a:xfrm>
            <a:off x="2567850" y="1916832"/>
            <a:ext cx="720080" cy="648072"/>
          </a:xfrm>
          <a:prstGeom prst="upArrow">
            <a:avLst/>
          </a:prstGeom>
          <a:solidFill>
            <a:schemeClr val="accent2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41" name="上矢印 40"/>
          <p:cNvSpPr/>
          <p:nvPr/>
        </p:nvSpPr>
        <p:spPr bwMode="auto">
          <a:xfrm flipV="1">
            <a:off x="6516440" y="1916832"/>
            <a:ext cx="720080" cy="648072"/>
          </a:xfrm>
          <a:prstGeom prst="upArrow">
            <a:avLst/>
          </a:prstGeom>
          <a:solidFill>
            <a:schemeClr val="accent2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115616" y="419255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 smtClean="0">
                <a:latin typeface="ＤＦＰ太丸ゴシック体"/>
                <a:ea typeface="ＤＦＰ太丸ゴシック体"/>
                <a:cs typeface="ＤＦＰ太丸ゴシック体"/>
              </a:rPr>
              <a:t>ネットワーク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123728" y="5013176"/>
            <a:ext cx="100540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収集</a:t>
            </a:r>
            <a:endParaRPr lang="en-US" altLang="ja-JP" sz="3200" dirty="0" smtClean="0">
              <a:solidFill>
                <a:srgbClr val="CC33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pPr algn="ctr"/>
            <a:r>
              <a:rPr lang="en-US" altLang="ja-JP" sz="1200" dirty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&amp;</a:t>
            </a:r>
            <a:endParaRPr lang="en-US" altLang="ja-JP" sz="1200" dirty="0" smtClean="0">
              <a:solidFill>
                <a:srgbClr val="CC33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pPr algn="ctr"/>
            <a:r>
              <a:rPr lang="ja-JP" altLang="en-US" sz="320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活用</a:t>
            </a:r>
            <a:endParaRPr kumimoji="1" lang="ja-JP" altLang="en-US" sz="3200" dirty="0" smtClean="0">
              <a:solidFill>
                <a:srgbClr val="CC33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300192" y="4115614"/>
            <a:ext cx="15953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000" dirty="0" smtClean="0">
                <a:latin typeface="ＤＦＰ太丸ゴシック体"/>
                <a:ea typeface="ＤＦＰ太丸ゴシック体"/>
                <a:cs typeface="ＤＦＰ太丸ゴシック体"/>
              </a:rPr>
              <a:t>インターネット</a:t>
            </a:r>
            <a:endParaRPr kumimoji="1" lang="en-US" altLang="ja-JP" sz="1000" dirty="0" smtClean="0">
              <a:latin typeface="ＤＦＰ太丸ゴシック体"/>
              <a:ea typeface="ＤＦＰ太丸ゴシック体"/>
              <a:cs typeface="ＤＦＰ太丸ゴシック体"/>
            </a:endParaRPr>
          </a:p>
          <a:p>
            <a:pPr algn="r"/>
            <a:r>
              <a:rPr lang="ja-JP" altLang="en-US" sz="1000" dirty="0" smtClean="0">
                <a:latin typeface="ＤＦＰ太丸ゴシック体"/>
                <a:ea typeface="ＤＦＰ太丸ゴシック体"/>
                <a:cs typeface="ＤＦＰ太丸ゴシック体"/>
              </a:rPr>
              <a:t>モバイル・ネットワーク</a:t>
            </a:r>
            <a:endParaRPr lang="en-US" altLang="ja-JP" sz="1000" dirty="0" smtClean="0">
              <a:latin typeface="ＤＦＰ太丸ゴシック体"/>
              <a:ea typeface="ＤＦＰ太丸ゴシック体"/>
              <a:cs typeface="ＤＦＰ太丸ゴシック体"/>
            </a:endParaRPr>
          </a:p>
          <a:p>
            <a:pPr algn="r"/>
            <a:r>
              <a:rPr kumimoji="1" lang="ja-JP" altLang="en-US" sz="1000" dirty="0" smtClean="0">
                <a:latin typeface="ＤＦＰ太丸ゴシック体"/>
                <a:ea typeface="ＤＦＰ太丸ゴシック体"/>
                <a:cs typeface="ＤＦＰ太丸ゴシック体"/>
              </a:rPr>
              <a:t>センサー・ネットワーク</a:t>
            </a: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444208" y="4869160"/>
            <a:ext cx="14604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自動車</a:t>
            </a:r>
            <a:endParaRPr kumimoji="1" lang="en-US" altLang="ja-JP" sz="1000" dirty="0" smtClean="0">
              <a:solidFill>
                <a:srgbClr val="CC33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pPr algn="r"/>
            <a:r>
              <a:rPr lang="ja-JP" altLang="en-US" sz="100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スマートグリッド</a:t>
            </a:r>
            <a:endParaRPr kumimoji="1" lang="en-US" altLang="ja-JP" sz="1000" dirty="0" smtClean="0">
              <a:solidFill>
                <a:srgbClr val="CC33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pPr algn="r"/>
            <a:r>
              <a:rPr lang="ja-JP" altLang="en-US" sz="100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住宅機器</a:t>
            </a:r>
            <a:endParaRPr kumimoji="1" lang="en-US" altLang="ja-JP" sz="1000" dirty="0" smtClean="0">
              <a:solidFill>
                <a:srgbClr val="CC33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pPr algn="r"/>
            <a:r>
              <a:rPr lang="ja-JP" altLang="en-US" sz="100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家電製品</a:t>
            </a:r>
            <a:endParaRPr lang="en-US" altLang="ja-JP" sz="1000" dirty="0" smtClean="0">
              <a:solidFill>
                <a:srgbClr val="CC33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pPr algn="r"/>
            <a:r>
              <a:rPr kumimoji="1" lang="ja-JP" altLang="en-US" sz="100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医療機器</a:t>
            </a:r>
            <a:endParaRPr kumimoji="1" lang="en-US" altLang="ja-JP" sz="1000" dirty="0" smtClean="0">
              <a:solidFill>
                <a:srgbClr val="CC33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pPr algn="r"/>
            <a:r>
              <a:rPr kumimoji="1" lang="ja-JP" altLang="en-US" sz="100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産業機械</a:t>
            </a:r>
            <a:endParaRPr kumimoji="1" lang="en-US" altLang="ja-JP" sz="1000" dirty="0" smtClean="0">
              <a:solidFill>
                <a:srgbClr val="CC33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pPr algn="r"/>
            <a:r>
              <a:rPr lang="ja-JP" altLang="en-US" sz="100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宇宙衛星</a:t>
            </a:r>
            <a:endParaRPr lang="en-US" altLang="ja-JP" sz="1000" dirty="0" smtClean="0">
              <a:solidFill>
                <a:srgbClr val="CC33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pPr algn="r"/>
            <a:r>
              <a:rPr kumimoji="1" lang="ja-JP" altLang="en-US" sz="100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ロボット</a:t>
            </a:r>
            <a:endParaRPr kumimoji="1" lang="en-US" altLang="ja-JP" sz="1000" dirty="0" smtClean="0">
              <a:solidFill>
                <a:srgbClr val="CC33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pPr algn="r"/>
            <a:r>
              <a:rPr lang="ja-JP" altLang="en-US" sz="100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・・・</a:t>
            </a:r>
            <a:endParaRPr kumimoji="1" lang="ja-JP" altLang="en-US" sz="1000" dirty="0" smtClean="0">
              <a:solidFill>
                <a:srgbClr val="CC33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50" name="正方形/長方形 49"/>
          <p:cNvSpPr/>
          <p:nvPr/>
        </p:nvSpPr>
        <p:spPr bwMode="auto">
          <a:xfrm>
            <a:off x="971600" y="1124744"/>
            <a:ext cx="504056" cy="288032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ea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</a:pPr>
            <a:r>
              <a:rPr kumimoji="0" lang="ja-JP" altLang="en-US" sz="2400" dirty="0">
                <a:latin typeface="ＤＦＰ太丸ゴシック体"/>
                <a:ea typeface="ＤＦＰ太丸ゴシック体"/>
                <a:cs typeface="ＤＦＰ太丸ゴシック体"/>
              </a:rPr>
              <a:t>クラウド</a:t>
            </a:r>
          </a:p>
        </p:txBody>
      </p:sp>
      <p:sp>
        <p:nvSpPr>
          <p:cNvPr id="51" name="正方形/長方形 50"/>
          <p:cNvSpPr/>
          <p:nvPr/>
        </p:nvSpPr>
        <p:spPr bwMode="auto">
          <a:xfrm>
            <a:off x="971600" y="4797152"/>
            <a:ext cx="504056" cy="1656184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dirty="0" smtClean="0">
                <a:ln>
                  <a:noFill/>
                </a:ln>
                <a:effectLst/>
                <a:latin typeface="ＤＦＰ太丸ゴシック体"/>
                <a:ea typeface="ＤＦＰ太丸ゴシック体"/>
                <a:cs typeface="ＤＦＰ太丸ゴシック体"/>
              </a:rPr>
              <a:t>モノ</a:t>
            </a:r>
          </a:p>
        </p:txBody>
      </p:sp>
      <p:sp>
        <p:nvSpPr>
          <p:cNvPr id="48" name="正方形/長方形 47"/>
          <p:cNvSpPr/>
          <p:nvPr/>
        </p:nvSpPr>
        <p:spPr bwMode="auto">
          <a:xfrm>
            <a:off x="2987824" y="4221088"/>
            <a:ext cx="720080" cy="3745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処理</a:t>
            </a:r>
          </a:p>
        </p:txBody>
      </p:sp>
    </p:spTree>
    <p:extLst>
      <p:ext uri="{BB962C8B-B14F-4D97-AF65-F5344CB8AC3E}">
        <p14:creationId xmlns:p14="http://schemas.microsoft.com/office/powerpoint/2010/main" val="2590543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IoT</a:t>
            </a:r>
            <a:r>
              <a:rPr kumimoji="1" lang="ja-JP" altLang="en-US" dirty="0" smtClean="0"/>
              <a:t>の使われ方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 bwMode="auto">
          <a:xfrm>
            <a:off x="1619672" y="4797152"/>
            <a:ext cx="6480720" cy="16561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4" name="正方形/長方形 3"/>
          <p:cNvSpPr/>
          <p:nvPr/>
        </p:nvSpPr>
        <p:spPr bwMode="auto">
          <a:xfrm>
            <a:off x="4392489" y="4941168"/>
            <a:ext cx="936104" cy="1368152"/>
          </a:xfrm>
          <a:prstGeom prst="rect">
            <a:avLst/>
          </a:prstGeom>
          <a:solidFill>
            <a:srgbClr val="CC33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5" name="正方形/長方形 4"/>
          <p:cNvSpPr/>
          <p:nvPr/>
        </p:nvSpPr>
        <p:spPr bwMode="auto">
          <a:xfrm>
            <a:off x="4464497" y="5013176"/>
            <a:ext cx="792088" cy="22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通信</a:t>
            </a:r>
          </a:p>
        </p:txBody>
      </p:sp>
      <p:sp>
        <p:nvSpPr>
          <p:cNvPr id="6" name="正方形/長方形 5"/>
          <p:cNvSpPr/>
          <p:nvPr/>
        </p:nvSpPr>
        <p:spPr bwMode="auto">
          <a:xfrm>
            <a:off x="4464497" y="5301208"/>
            <a:ext cx="360040" cy="648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センサ</a:t>
            </a:r>
          </a:p>
        </p:txBody>
      </p:sp>
      <p:sp>
        <p:nvSpPr>
          <p:cNvPr id="7" name="正方形/長方形 6"/>
          <p:cNvSpPr/>
          <p:nvPr/>
        </p:nvSpPr>
        <p:spPr bwMode="auto">
          <a:xfrm>
            <a:off x="4464497" y="6021288"/>
            <a:ext cx="792088" cy="22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IF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4896545" y="5301208"/>
            <a:ext cx="360040" cy="648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dirty="0" smtClean="0">
                <a:solidFill>
                  <a:schemeClr val="accent2"/>
                </a:solidFill>
                <a:latin typeface="ＤＦＰ太丸ゴシック体"/>
                <a:ea typeface="ＤＦＰ太丸ゴシック体"/>
                <a:cs typeface="ＤＦＰ太丸ゴシック体"/>
              </a:rPr>
              <a:t>処理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3419872" y="4941168"/>
            <a:ext cx="936104" cy="1368152"/>
          </a:xfrm>
          <a:prstGeom prst="rect">
            <a:avLst/>
          </a:prstGeom>
          <a:solidFill>
            <a:srgbClr val="CC33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>
            <a:off x="3491880" y="5013176"/>
            <a:ext cx="792088" cy="22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通信</a:t>
            </a: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3491880" y="5301208"/>
            <a:ext cx="360040" cy="648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センサ</a:t>
            </a: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3491880" y="6021288"/>
            <a:ext cx="792088" cy="22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IF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3923928" y="5301208"/>
            <a:ext cx="360040" cy="648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dirty="0" smtClean="0">
                <a:solidFill>
                  <a:schemeClr val="accent2"/>
                </a:solidFill>
                <a:latin typeface="ＤＦＰ太丸ゴシック体"/>
                <a:ea typeface="ＤＦＰ太丸ゴシック体"/>
                <a:cs typeface="ＤＦＰ太丸ゴシック体"/>
              </a:rPr>
              <a:t>処理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14" name="正方形/長方形 13"/>
          <p:cNvSpPr/>
          <p:nvPr/>
        </p:nvSpPr>
        <p:spPr bwMode="auto">
          <a:xfrm>
            <a:off x="5364088" y="4941168"/>
            <a:ext cx="936104" cy="1368152"/>
          </a:xfrm>
          <a:prstGeom prst="rect">
            <a:avLst/>
          </a:prstGeom>
          <a:solidFill>
            <a:srgbClr val="CC33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5436096" y="5013176"/>
            <a:ext cx="792088" cy="22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通信</a:t>
            </a:r>
          </a:p>
        </p:txBody>
      </p:sp>
      <p:sp>
        <p:nvSpPr>
          <p:cNvPr id="16" name="正方形/長方形 15"/>
          <p:cNvSpPr/>
          <p:nvPr/>
        </p:nvSpPr>
        <p:spPr bwMode="auto">
          <a:xfrm>
            <a:off x="5436096" y="5301208"/>
            <a:ext cx="360040" cy="648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センサ</a:t>
            </a: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5436096" y="6021288"/>
            <a:ext cx="792088" cy="22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IF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5868144" y="5301208"/>
            <a:ext cx="360040" cy="648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dirty="0" smtClean="0">
                <a:solidFill>
                  <a:schemeClr val="accent2"/>
                </a:solidFill>
                <a:latin typeface="ＤＦＰ太丸ゴシック体"/>
                <a:ea typeface="ＤＦＰ太丸ゴシック体"/>
                <a:cs typeface="ＤＦＰ太丸ゴシック体"/>
              </a:rPr>
              <a:t>処理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619673" y="4797152"/>
            <a:ext cx="10054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医療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372200" y="5444207"/>
            <a:ext cx="16044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ウェアラブル・デバイス</a:t>
            </a:r>
            <a:endParaRPr kumimoji="1" lang="en-US" altLang="ja-JP" sz="1000" dirty="0" smtClean="0">
              <a:solidFill>
                <a:srgbClr val="CC33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pPr algn="r"/>
            <a:r>
              <a:rPr lang="ja-JP" altLang="en-US" sz="100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遠隔診察機器</a:t>
            </a:r>
            <a:endParaRPr lang="en-US" altLang="ja-JP" sz="1000" dirty="0" smtClean="0">
              <a:solidFill>
                <a:srgbClr val="CC33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pPr algn="r"/>
            <a:r>
              <a:rPr lang="ja-JP" altLang="en-US" sz="100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医療・検査機器</a:t>
            </a:r>
            <a:endParaRPr kumimoji="1" lang="en-US" altLang="ja-JP" sz="1000" dirty="0" smtClean="0">
              <a:solidFill>
                <a:srgbClr val="CC33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21" name="正方形/長方形 20"/>
          <p:cNvSpPr/>
          <p:nvPr/>
        </p:nvSpPr>
        <p:spPr bwMode="auto">
          <a:xfrm>
            <a:off x="971600" y="1052736"/>
            <a:ext cx="504056" cy="5400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dirty="0" smtClean="0">
                <a:ln>
                  <a:noFill/>
                </a:ln>
                <a:effectLst/>
                <a:latin typeface="ＤＦＰ太丸ゴシック体"/>
                <a:ea typeface="ＤＦＰ太丸ゴシック体"/>
                <a:cs typeface="ＤＦＰ太丸ゴシック体"/>
              </a:rPr>
              <a:t>モノ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763688" y="5444207"/>
            <a:ext cx="1582484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charset="2"/>
              <a:buChar char="v"/>
            </a:pPr>
            <a:r>
              <a:rPr kumimoji="1" lang="ja-JP" altLang="en-US" sz="105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遠隔医療</a:t>
            </a:r>
            <a:endParaRPr kumimoji="1" lang="en-US" altLang="ja-JP" sz="1050" dirty="0" smtClean="0">
              <a:solidFill>
                <a:srgbClr val="CC33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pPr marL="171450" indent="-171450">
              <a:buFont typeface="Wingdings" charset="2"/>
              <a:buChar char="v"/>
            </a:pPr>
            <a:r>
              <a:rPr lang="ja-JP" altLang="en-US" sz="105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予防診断</a:t>
            </a:r>
            <a:endParaRPr lang="en-US" altLang="ja-JP" sz="1050" dirty="0" smtClean="0">
              <a:solidFill>
                <a:srgbClr val="CC33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pPr marL="171450" indent="-171450">
              <a:buFont typeface="Wingdings" charset="2"/>
              <a:buChar char="v"/>
            </a:pPr>
            <a:r>
              <a:rPr kumimoji="1" lang="ja-JP" altLang="en-US" sz="105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検査・医療機器管理</a:t>
            </a:r>
          </a:p>
        </p:txBody>
      </p:sp>
      <p:sp>
        <p:nvSpPr>
          <p:cNvPr id="23" name="正方形/長方形 22"/>
          <p:cNvSpPr/>
          <p:nvPr/>
        </p:nvSpPr>
        <p:spPr bwMode="auto">
          <a:xfrm>
            <a:off x="1619672" y="2924944"/>
            <a:ext cx="6480720" cy="16561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24" name="正方形/長方形 23"/>
          <p:cNvSpPr/>
          <p:nvPr/>
        </p:nvSpPr>
        <p:spPr bwMode="auto">
          <a:xfrm>
            <a:off x="4392489" y="3068960"/>
            <a:ext cx="936104" cy="1368152"/>
          </a:xfrm>
          <a:prstGeom prst="rect">
            <a:avLst/>
          </a:prstGeom>
          <a:solidFill>
            <a:srgbClr val="CC33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25" name="正方形/長方形 24"/>
          <p:cNvSpPr/>
          <p:nvPr/>
        </p:nvSpPr>
        <p:spPr bwMode="auto">
          <a:xfrm>
            <a:off x="4464497" y="3140968"/>
            <a:ext cx="792088" cy="22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通信</a:t>
            </a:r>
          </a:p>
        </p:txBody>
      </p:sp>
      <p:sp>
        <p:nvSpPr>
          <p:cNvPr id="26" name="正方形/長方形 25"/>
          <p:cNvSpPr/>
          <p:nvPr/>
        </p:nvSpPr>
        <p:spPr bwMode="auto">
          <a:xfrm>
            <a:off x="4464497" y="3429000"/>
            <a:ext cx="360040" cy="648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センサ</a:t>
            </a:r>
          </a:p>
        </p:txBody>
      </p:sp>
      <p:sp>
        <p:nvSpPr>
          <p:cNvPr id="27" name="正方形/長方形 26"/>
          <p:cNvSpPr/>
          <p:nvPr/>
        </p:nvSpPr>
        <p:spPr bwMode="auto">
          <a:xfrm>
            <a:off x="4464497" y="4149080"/>
            <a:ext cx="792088" cy="22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IF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28" name="正方形/長方形 27"/>
          <p:cNvSpPr/>
          <p:nvPr/>
        </p:nvSpPr>
        <p:spPr bwMode="auto">
          <a:xfrm>
            <a:off x="4896545" y="3429000"/>
            <a:ext cx="360040" cy="648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dirty="0" smtClean="0">
                <a:solidFill>
                  <a:schemeClr val="accent2"/>
                </a:solidFill>
                <a:latin typeface="ＤＦＰ太丸ゴシック体"/>
                <a:ea typeface="ＤＦＰ太丸ゴシック体"/>
                <a:cs typeface="ＤＦＰ太丸ゴシック体"/>
              </a:rPr>
              <a:t>処理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29" name="正方形/長方形 28"/>
          <p:cNvSpPr/>
          <p:nvPr/>
        </p:nvSpPr>
        <p:spPr bwMode="auto">
          <a:xfrm>
            <a:off x="3419872" y="3068960"/>
            <a:ext cx="936104" cy="1368152"/>
          </a:xfrm>
          <a:prstGeom prst="rect">
            <a:avLst/>
          </a:prstGeom>
          <a:solidFill>
            <a:srgbClr val="CC33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30" name="正方形/長方形 29"/>
          <p:cNvSpPr/>
          <p:nvPr/>
        </p:nvSpPr>
        <p:spPr bwMode="auto">
          <a:xfrm>
            <a:off x="3491880" y="3140968"/>
            <a:ext cx="792088" cy="22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通信</a:t>
            </a:r>
          </a:p>
        </p:txBody>
      </p:sp>
      <p:sp>
        <p:nvSpPr>
          <p:cNvPr id="31" name="正方形/長方形 30"/>
          <p:cNvSpPr/>
          <p:nvPr/>
        </p:nvSpPr>
        <p:spPr bwMode="auto">
          <a:xfrm>
            <a:off x="3491880" y="3429000"/>
            <a:ext cx="360040" cy="648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センサ</a:t>
            </a:r>
          </a:p>
        </p:txBody>
      </p:sp>
      <p:sp>
        <p:nvSpPr>
          <p:cNvPr id="32" name="正方形/長方形 31"/>
          <p:cNvSpPr/>
          <p:nvPr/>
        </p:nvSpPr>
        <p:spPr bwMode="auto">
          <a:xfrm>
            <a:off x="3491880" y="4149080"/>
            <a:ext cx="792088" cy="22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IF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33" name="正方形/長方形 32"/>
          <p:cNvSpPr/>
          <p:nvPr/>
        </p:nvSpPr>
        <p:spPr bwMode="auto">
          <a:xfrm>
            <a:off x="3923928" y="3429000"/>
            <a:ext cx="360040" cy="648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dirty="0" smtClean="0">
                <a:solidFill>
                  <a:schemeClr val="accent2"/>
                </a:solidFill>
                <a:latin typeface="ＤＦＰ太丸ゴシック体"/>
                <a:ea typeface="ＤＦＰ太丸ゴシック体"/>
                <a:cs typeface="ＤＦＰ太丸ゴシック体"/>
              </a:rPr>
              <a:t>処理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34" name="正方形/長方形 33"/>
          <p:cNvSpPr/>
          <p:nvPr/>
        </p:nvSpPr>
        <p:spPr bwMode="auto">
          <a:xfrm>
            <a:off x="5364088" y="3068960"/>
            <a:ext cx="936104" cy="1368152"/>
          </a:xfrm>
          <a:prstGeom prst="rect">
            <a:avLst/>
          </a:prstGeom>
          <a:solidFill>
            <a:srgbClr val="CC33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35" name="正方形/長方形 34"/>
          <p:cNvSpPr/>
          <p:nvPr/>
        </p:nvSpPr>
        <p:spPr bwMode="auto">
          <a:xfrm>
            <a:off x="5436096" y="3140968"/>
            <a:ext cx="792088" cy="22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通信</a:t>
            </a:r>
          </a:p>
        </p:txBody>
      </p:sp>
      <p:sp>
        <p:nvSpPr>
          <p:cNvPr id="36" name="正方形/長方形 35"/>
          <p:cNvSpPr/>
          <p:nvPr/>
        </p:nvSpPr>
        <p:spPr bwMode="auto">
          <a:xfrm>
            <a:off x="5436096" y="3429000"/>
            <a:ext cx="360040" cy="648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センサ</a:t>
            </a:r>
          </a:p>
        </p:txBody>
      </p:sp>
      <p:sp>
        <p:nvSpPr>
          <p:cNvPr id="37" name="正方形/長方形 36"/>
          <p:cNvSpPr/>
          <p:nvPr/>
        </p:nvSpPr>
        <p:spPr bwMode="auto">
          <a:xfrm>
            <a:off x="5436096" y="4149080"/>
            <a:ext cx="792088" cy="22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IF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38" name="正方形/長方形 37"/>
          <p:cNvSpPr/>
          <p:nvPr/>
        </p:nvSpPr>
        <p:spPr bwMode="auto">
          <a:xfrm>
            <a:off x="5868144" y="3429000"/>
            <a:ext cx="360040" cy="648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dirty="0" smtClean="0">
                <a:solidFill>
                  <a:schemeClr val="accent2"/>
                </a:solidFill>
                <a:latin typeface="ＤＦＰ太丸ゴシック体"/>
                <a:ea typeface="ＤＦＰ太丸ゴシック体"/>
                <a:cs typeface="ＤＦＰ太丸ゴシック体"/>
              </a:rPr>
              <a:t>処理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619672" y="292494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スマートグリッド</a:t>
            </a:r>
          </a:p>
          <a:p>
            <a:r>
              <a:rPr kumimoji="1" lang="ja-JP" altLang="en-US" sz="140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スマートホーム</a:t>
            </a:r>
            <a:endParaRPr kumimoji="1" lang="en-US" altLang="ja-JP" sz="1400" dirty="0" smtClean="0">
              <a:solidFill>
                <a:srgbClr val="CC33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6372200" y="3571999"/>
            <a:ext cx="16044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スマートメーター</a:t>
            </a:r>
            <a:endParaRPr kumimoji="1" lang="en-US" altLang="ja-JP" sz="1000" dirty="0" smtClean="0">
              <a:solidFill>
                <a:srgbClr val="CC33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pPr algn="r"/>
            <a:r>
              <a:rPr lang="ja-JP" altLang="en-US" sz="100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サーモスタット</a:t>
            </a:r>
            <a:endParaRPr lang="en-US" altLang="ja-JP" sz="1000" dirty="0" smtClean="0">
              <a:solidFill>
                <a:srgbClr val="CC33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pPr algn="r"/>
            <a:r>
              <a:rPr kumimoji="1" lang="ja-JP" altLang="en-US" sz="100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燃料パイプライン</a:t>
            </a:r>
            <a:endParaRPr kumimoji="1" lang="en-US" altLang="ja-JP" sz="1000" dirty="0" smtClean="0">
              <a:solidFill>
                <a:srgbClr val="CC33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763688" y="3571999"/>
            <a:ext cx="1697901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charset="2"/>
              <a:buChar char="v"/>
            </a:pPr>
            <a:r>
              <a:rPr lang="ja-JP" altLang="en-US" sz="105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デマンド・レスポンス</a:t>
            </a:r>
            <a:endParaRPr lang="en-US" altLang="ja-JP" sz="1050" dirty="0" smtClean="0">
              <a:solidFill>
                <a:srgbClr val="CC33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pPr marL="171450" indent="-171450">
              <a:buFont typeface="Wingdings" charset="2"/>
              <a:buChar char="v"/>
            </a:pPr>
            <a:r>
              <a:rPr lang="en-US" altLang="ja-JP" sz="105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BEMS/HEMS</a:t>
            </a:r>
          </a:p>
          <a:p>
            <a:pPr marL="171450" indent="-171450">
              <a:buFont typeface="Wingdings" charset="2"/>
              <a:buChar char="v"/>
            </a:pPr>
            <a:r>
              <a:rPr lang="ja-JP" altLang="en-US" sz="105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マイクロ・グリッド</a:t>
            </a:r>
            <a:endParaRPr lang="en-US" altLang="ja-JP" sz="1050" dirty="0" smtClean="0">
              <a:solidFill>
                <a:srgbClr val="CC33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42" name="正方形/長方形 41"/>
          <p:cNvSpPr/>
          <p:nvPr/>
        </p:nvSpPr>
        <p:spPr bwMode="auto">
          <a:xfrm>
            <a:off x="1619672" y="1052736"/>
            <a:ext cx="6480720" cy="16561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43" name="正方形/長方形 42"/>
          <p:cNvSpPr/>
          <p:nvPr/>
        </p:nvSpPr>
        <p:spPr bwMode="auto">
          <a:xfrm>
            <a:off x="4392489" y="1196752"/>
            <a:ext cx="936104" cy="1368152"/>
          </a:xfrm>
          <a:prstGeom prst="rect">
            <a:avLst/>
          </a:prstGeom>
          <a:solidFill>
            <a:srgbClr val="CC33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44" name="正方形/長方形 43"/>
          <p:cNvSpPr/>
          <p:nvPr/>
        </p:nvSpPr>
        <p:spPr bwMode="auto">
          <a:xfrm>
            <a:off x="4464497" y="1268760"/>
            <a:ext cx="792088" cy="22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通信</a:t>
            </a:r>
          </a:p>
        </p:txBody>
      </p:sp>
      <p:sp>
        <p:nvSpPr>
          <p:cNvPr id="45" name="正方形/長方形 44"/>
          <p:cNvSpPr/>
          <p:nvPr/>
        </p:nvSpPr>
        <p:spPr bwMode="auto">
          <a:xfrm>
            <a:off x="4464497" y="1556792"/>
            <a:ext cx="360040" cy="648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センサ</a:t>
            </a:r>
          </a:p>
        </p:txBody>
      </p:sp>
      <p:sp>
        <p:nvSpPr>
          <p:cNvPr id="46" name="正方形/長方形 45"/>
          <p:cNvSpPr/>
          <p:nvPr/>
        </p:nvSpPr>
        <p:spPr bwMode="auto">
          <a:xfrm>
            <a:off x="4464497" y="2276872"/>
            <a:ext cx="792088" cy="22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IF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47" name="正方形/長方形 46"/>
          <p:cNvSpPr/>
          <p:nvPr/>
        </p:nvSpPr>
        <p:spPr bwMode="auto">
          <a:xfrm>
            <a:off x="4896545" y="1556792"/>
            <a:ext cx="360040" cy="648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dirty="0" smtClean="0">
                <a:solidFill>
                  <a:schemeClr val="accent2"/>
                </a:solidFill>
                <a:latin typeface="ＤＦＰ太丸ゴシック体"/>
                <a:ea typeface="ＤＦＰ太丸ゴシック体"/>
                <a:cs typeface="ＤＦＰ太丸ゴシック体"/>
              </a:rPr>
              <a:t>処理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48" name="正方形/長方形 47"/>
          <p:cNvSpPr/>
          <p:nvPr/>
        </p:nvSpPr>
        <p:spPr bwMode="auto">
          <a:xfrm>
            <a:off x="3419872" y="1196752"/>
            <a:ext cx="936104" cy="1368152"/>
          </a:xfrm>
          <a:prstGeom prst="rect">
            <a:avLst/>
          </a:prstGeom>
          <a:solidFill>
            <a:srgbClr val="CC33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49" name="正方形/長方形 48"/>
          <p:cNvSpPr/>
          <p:nvPr/>
        </p:nvSpPr>
        <p:spPr bwMode="auto">
          <a:xfrm>
            <a:off x="3491880" y="1268760"/>
            <a:ext cx="792088" cy="22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通信</a:t>
            </a:r>
          </a:p>
        </p:txBody>
      </p:sp>
      <p:sp>
        <p:nvSpPr>
          <p:cNvPr id="50" name="正方形/長方形 49"/>
          <p:cNvSpPr/>
          <p:nvPr/>
        </p:nvSpPr>
        <p:spPr bwMode="auto">
          <a:xfrm>
            <a:off x="3491880" y="1556792"/>
            <a:ext cx="360040" cy="648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センサ</a:t>
            </a:r>
          </a:p>
        </p:txBody>
      </p:sp>
      <p:sp>
        <p:nvSpPr>
          <p:cNvPr id="51" name="正方形/長方形 50"/>
          <p:cNvSpPr/>
          <p:nvPr/>
        </p:nvSpPr>
        <p:spPr bwMode="auto">
          <a:xfrm>
            <a:off x="3491880" y="2276872"/>
            <a:ext cx="792088" cy="22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IF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52" name="正方形/長方形 51"/>
          <p:cNvSpPr/>
          <p:nvPr/>
        </p:nvSpPr>
        <p:spPr bwMode="auto">
          <a:xfrm>
            <a:off x="3923928" y="1556792"/>
            <a:ext cx="360040" cy="648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dirty="0" smtClean="0">
                <a:solidFill>
                  <a:schemeClr val="accent2"/>
                </a:solidFill>
                <a:latin typeface="ＤＦＰ太丸ゴシック体"/>
                <a:ea typeface="ＤＦＰ太丸ゴシック体"/>
                <a:cs typeface="ＤＦＰ太丸ゴシック体"/>
              </a:rPr>
              <a:t>処理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53" name="正方形/長方形 52"/>
          <p:cNvSpPr/>
          <p:nvPr/>
        </p:nvSpPr>
        <p:spPr bwMode="auto">
          <a:xfrm>
            <a:off x="5364088" y="1196752"/>
            <a:ext cx="936104" cy="1368152"/>
          </a:xfrm>
          <a:prstGeom prst="rect">
            <a:avLst/>
          </a:prstGeom>
          <a:solidFill>
            <a:srgbClr val="CC33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54" name="正方形/長方形 53"/>
          <p:cNvSpPr/>
          <p:nvPr/>
        </p:nvSpPr>
        <p:spPr bwMode="auto">
          <a:xfrm>
            <a:off x="5436096" y="1268760"/>
            <a:ext cx="792088" cy="22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通信</a:t>
            </a:r>
          </a:p>
        </p:txBody>
      </p:sp>
      <p:sp>
        <p:nvSpPr>
          <p:cNvPr id="55" name="正方形/長方形 54"/>
          <p:cNvSpPr/>
          <p:nvPr/>
        </p:nvSpPr>
        <p:spPr bwMode="auto">
          <a:xfrm>
            <a:off x="5436096" y="1556792"/>
            <a:ext cx="360040" cy="648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センサ</a:t>
            </a:r>
          </a:p>
        </p:txBody>
      </p:sp>
      <p:sp>
        <p:nvSpPr>
          <p:cNvPr id="56" name="正方形/長方形 55"/>
          <p:cNvSpPr/>
          <p:nvPr/>
        </p:nvSpPr>
        <p:spPr bwMode="auto">
          <a:xfrm>
            <a:off x="5436096" y="2276872"/>
            <a:ext cx="792088" cy="228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IF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57" name="正方形/長方形 56"/>
          <p:cNvSpPr/>
          <p:nvPr/>
        </p:nvSpPr>
        <p:spPr bwMode="auto">
          <a:xfrm>
            <a:off x="5868144" y="1556792"/>
            <a:ext cx="360040" cy="6480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dirty="0" smtClean="0">
                <a:solidFill>
                  <a:schemeClr val="accent2"/>
                </a:solidFill>
                <a:latin typeface="ＤＦＰ太丸ゴシック体"/>
                <a:ea typeface="ＤＦＰ太丸ゴシック体"/>
                <a:cs typeface="ＤＦＰ太丸ゴシック体"/>
              </a:rPr>
              <a:t>処理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1619672" y="1052736"/>
            <a:ext cx="14157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自動車</a:t>
            </a:r>
            <a:endParaRPr kumimoji="1" lang="en-US" altLang="ja-JP" sz="3200" dirty="0" smtClean="0">
              <a:solidFill>
                <a:srgbClr val="CC33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6372200" y="1699791"/>
            <a:ext cx="16044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車載</a:t>
            </a:r>
            <a:r>
              <a:rPr kumimoji="1" lang="en-US" altLang="ja-JP" sz="100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OS</a:t>
            </a:r>
          </a:p>
          <a:p>
            <a:pPr algn="r"/>
            <a:r>
              <a:rPr lang="ja-JP" altLang="en-US" sz="100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各種センサー</a:t>
            </a:r>
            <a:endParaRPr lang="en-US" altLang="ja-JP" sz="1000" dirty="0" smtClean="0">
              <a:solidFill>
                <a:srgbClr val="CC33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pPr algn="r"/>
            <a:r>
              <a:rPr lang="ja-JP" altLang="en-US" sz="100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自動運転システム</a:t>
            </a:r>
            <a:endParaRPr lang="en-US" altLang="ja-JP" sz="1000" dirty="0" smtClean="0">
              <a:solidFill>
                <a:srgbClr val="CC33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763688" y="1699791"/>
            <a:ext cx="130035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charset="2"/>
              <a:buChar char="v"/>
            </a:pPr>
            <a:r>
              <a:rPr lang="ja-JP" altLang="en-US" sz="105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自動車保険</a:t>
            </a:r>
            <a:endParaRPr lang="en-US" altLang="ja-JP" sz="1050" dirty="0" smtClean="0">
              <a:solidFill>
                <a:srgbClr val="CC33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pPr marL="171450" indent="-171450">
              <a:buFont typeface="Wingdings" charset="2"/>
              <a:buChar char="v"/>
            </a:pPr>
            <a:r>
              <a:rPr lang="ja-JP" altLang="en-US" sz="105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テレマティクス</a:t>
            </a:r>
            <a:endParaRPr lang="en-US" altLang="ja-JP" sz="1050" dirty="0" smtClean="0">
              <a:solidFill>
                <a:srgbClr val="CC33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pPr marL="171450" indent="-171450">
              <a:buFont typeface="Wingdings" charset="2"/>
              <a:buChar char="v"/>
            </a:pPr>
            <a:r>
              <a:rPr lang="ja-JP" altLang="en-US" sz="1050" dirty="0" smtClean="0">
                <a:solidFill>
                  <a:srgbClr val="CC33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運送・配送業務</a:t>
            </a:r>
            <a:endParaRPr lang="en-US" altLang="ja-JP" sz="1050" dirty="0" smtClean="0">
              <a:solidFill>
                <a:srgbClr val="CC33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</p:spTree>
    <p:extLst>
      <p:ext uri="{BB962C8B-B14F-4D97-AF65-F5344CB8AC3E}">
        <p14:creationId xmlns:p14="http://schemas.microsoft.com/office/powerpoint/2010/main" val="1713903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 bwMode="auto">
          <a:xfrm>
            <a:off x="323528" y="1124744"/>
            <a:ext cx="8496944" cy="1584176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IoT</a:t>
            </a:r>
            <a:r>
              <a:rPr kumimoji="1" lang="ja-JP" altLang="en-US" dirty="0" smtClean="0"/>
              <a:t>プラットフォーム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 bwMode="auto">
          <a:xfrm>
            <a:off x="323528" y="2996952"/>
            <a:ext cx="8496944" cy="158417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5" name="正方形/長方形 4"/>
          <p:cNvSpPr/>
          <p:nvPr/>
        </p:nvSpPr>
        <p:spPr bwMode="auto">
          <a:xfrm>
            <a:off x="323528" y="4869160"/>
            <a:ext cx="8496944" cy="15841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7" name="正方形/長方形 6"/>
          <p:cNvSpPr/>
          <p:nvPr/>
        </p:nvSpPr>
        <p:spPr bwMode="auto">
          <a:xfrm>
            <a:off x="2267744" y="1556792"/>
            <a:ext cx="1440160" cy="360039"/>
          </a:xfrm>
          <a:prstGeom prst="rect">
            <a:avLst/>
          </a:prstGeom>
          <a:solidFill>
            <a:srgbClr val="4168A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アナリティクス</a:t>
            </a:r>
          </a:p>
        </p:txBody>
      </p:sp>
      <p:sp>
        <p:nvSpPr>
          <p:cNvPr id="8" name="正方形/長方形 7"/>
          <p:cNvSpPr/>
          <p:nvPr/>
        </p:nvSpPr>
        <p:spPr bwMode="auto">
          <a:xfrm>
            <a:off x="3851920" y="1556792"/>
            <a:ext cx="1440160" cy="360039"/>
          </a:xfrm>
          <a:prstGeom prst="rect">
            <a:avLst/>
          </a:prstGeom>
          <a:solidFill>
            <a:srgbClr val="4168A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ソーシャル</a:t>
            </a:r>
          </a:p>
        </p:txBody>
      </p:sp>
      <p:sp>
        <p:nvSpPr>
          <p:cNvPr id="9" name="正方形/長方形 8"/>
          <p:cNvSpPr/>
          <p:nvPr/>
        </p:nvSpPr>
        <p:spPr bwMode="auto">
          <a:xfrm>
            <a:off x="2267744" y="1988840"/>
            <a:ext cx="4608512" cy="360039"/>
          </a:xfrm>
          <a:prstGeom prst="rect">
            <a:avLst/>
          </a:prstGeom>
          <a:solidFill>
            <a:srgbClr val="3366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 smtClean="0">
                <a:solidFill>
                  <a:schemeClr val="bg1"/>
                </a:solidFill>
                <a:latin typeface="ＤＦＰ太丸ゴシック体"/>
                <a:ea typeface="ＤＦＰ太丸ゴシック体"/>
                <a:cs typeface="ＤＦＰ太丸ゴシック体"/>
              </a:rPr>
              <a:t>ビック</a:t>
            </a:r>
            <a:r>
              <a:rPr kumimoji="0" lang="ja-JP" alt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データ</a:t>
            </a:r>
          </a:p>
        </p:txBody>
      </p:sp>
      <p:sp>
        <p:nvSpPr>
          <p:cNvPr id="10" name="正方形/長方形 9"/>
          <p:cNvSpPr/>
          <p:nvPr/>
        </p:nvSpPr>
        <p:spPr bwMode="auto">
          <a:xfrm>
            <a:off x="2267744" y="3140968"/>
            <a:ext cx="1440160" cy="1296144"/>
          </a:xfrm>
          <a:prstGeom prst="rect">
            <a:avLst/>
          </a:prstGeom>
          <a:solidFill>
            <a:srgbClr val="FF993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3851920" y="3140968"/>
            <a:ext cx="1440160" cy="1296144"/>
          </a:xfrm>
          <a:prstGeom prst="rect">
            <a:avLst/>
          </a:prstGeom>
          <a:solidFill>
            <a:srgbClr val="FF993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5436096" y="3140968"/>
            <a:ext cx="1440160" cy="1296144"/>
          </a:xfrm>
          <a:prstGeom prst="rect">
            <a:avLst/>
          </a:prstGeom>
          <a:solidFill>
            <a:srgbClr val="FF993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2339752" y="3284984"/>
            <a:ext cx="1296144" cy="288032"/>
          </a:xfrm>
          <a:prstGeom prst="rect">
            <a:avLst/>
          </a:prstGeom>
          <a:solidFill>
            <a:srgbClr val="FFE389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アプリケーション</a:t>
            </a:r>
          </a:p>
        </p:txBody>
      </p:sp>
      <p:sp>
        <p:nvSpPr>
          <p:cNvPr id="14" name="正方形/長方形 13"/>
          <p:cNvSpPr/>
          <p:nvPr/>
        </p:nvSpPr>
        <p:spPr bwMode="auto">
          <a:xfrm>
            <a:off x="2339752" y="3645024"/>
            <a:ext cx="1296144" cy="288032"/>
          </a:xfrm>
          <a:prstGeom prst="rect">
            <a:avLst/>
          </a:prstGeom>
          <a:solidFill>
            <a:srgbClr val="FFE389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+mn-ea"/>
              </a:rPr>
              <a:t>OS</a:t>
            </a:r>
            <a:endParaRPr kumimoji="0" lang="ja-JP" altLang="en-US" sz="1400" b="0" i="0" u="none" strike="noStrike" cap="none" normalizeH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2339752" y="4005064"/>
            <a:ext cx="1296144" cy="288032"/>
          </a:xfrm>
          <a:prstGeom prst="rect">
            <a:avLst/>
          </a:prstGeom>
          <a:solidFill>
            <a:srgbClr val="FFE389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スイッチ</a:t>
            </a:r>
          </a:p>
        </p:txBody>
      </p:sp>
      <p:sp>
        <p:nvSpPr>
          <p:cNvPr id="16" name="正方形/長方形 15"/>
          <p:cNvSpPr/>
          <p:nvPr/>
        </p:nvSpPr>
        <p:spPr bwMode="auto">
          <a:xfrm>
            <a:off x="3923928" y="3284984"/>
            <a:ext cx="1296144" cy="288032"/>
          </a:xfrm>
          <a:prstGeom prst="rect">
            <a:avLst/>
          </a:prstGeom>
          <a:solidFill>
            <a:srgbClr val="FFE389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アプリケーション</a:t>
            </a: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3923928" y="3645024"/>
            <a:ext cx="1296144" cy="288032"/>
          </a:xfrm>
          <a:prstGeom prst="rect">
            <a:avLst/>
          </a:prstGeom>
          <a:solidFill>
            <a:srgbClr val="FFE389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+mn-ea"/>
              </a:rPr>
              <a:t>OS</a:t>
            </a:r>
            <a:endParaRPr kumimoji="0" lang="ja-JP" altLang="en-US" sz="1400" b="0" i="0" u="none" strike="noStrike" cap="none" normalizeH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3923928" y="4005064"/>
            <a:ext cx="1296144" cy="288032"/>
          </a:xfrm>
          <a:prstGeom prst="rect">
            <a:avLst/>
          </a:prstGeom>
          <a:solidFill>
            <a:srgbClr val="FFE389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スイッチ</a:t>
            </a:r>
          </a:p>
        </p:txBody>
      </p:sp>
      <p:sp>
        <p:nvSpPr>
          <p:cNvPr id="19" name="正方形/長方形 18"/>
          <p:cNvSpPr/>
          <p:nvPr/>
        </p:nvSpPr>
        <p:spPr bwMode="auto">
          <a:xfrm>
            <a:off x="5508104" y="3284984"/>
            <a:ext cx="1296144" cy="288032"/>
          </a:xfrm>
          <a:prstGeom prst="rect">
            <a:avLst/>
          </a:prstGeom>
          <a:solidFill>
            <a:srgbClr val="FFE389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アプリケーション</a:t>
            </a:r>
          </a:p>
        </p:txBody>
      </p:sp>
      <p:sp>
        <p:nvSpPr>
          <p:cNvPr id="20" name="正方形/長方形 19"/>
          <p:cNvSpPr/>
          <p:nvPr/>
        </p:nvSpPr>
        <p:spPr bwMode="auto">
          <a:xfrm>
            <a:off x="5508104" y="3645024"/>
            <a:ext cx="1296144" cy="288032"/>
          </a:xfrm>
          <a:prstGeom prst="rect">
            <a:avLst/>
          </a:prstGeom>
          <a:solidFill>
            <a:srgbClr val="FFE389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+mn-ea"/>
              </a:rPr>
              <a:t>OS</a:t>
            </a:r>
            <a:endParaRPr kumimoji="0" lang="ja-JP" altLang="en-US" sz="1400" b="0" i="0" u="none" strike="noStrike" cap="none" normalizeH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  <a:ea typeface="+mn-ea"/>
            </a:endParaRPr>
          </a:p>
        </p:txBody>
      </p:sp>
      <p:sp>
        <p:nvSpPr>
          <p:cNvPr id="21" name="正方形/長方形 20"/>
          <p:cNvSpPr/>
          <p:nvPr/>
        </p:nvSpPr>
        <p:spPr bwMode="auto">
          <a:xfrm>
            <a:off x="5508104" y="4005064"/>
            <a:ext cx="1296144" cy="288032"/>
          </a:xfrm>
          <a:prstGeom prst="rect">
            <a:avLst/>
          </a:prstGeom>
          <a:solidFill>
            <a:srgbClr val="FFE389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スイッチ</a:t>
            </a:r>
          </a:p>
        </p:txBody>
      </p:sp>
      <p:sp>
        <p:nvSpPr>
          <p:cNvPr id="22" name="正方形/長方形 21"/>
          <p:cNvSpPr/>
          <p:nvPr/>
        </p:nvSpPr>
        <p:spPr bwMode="auto">
          <a:xfrm>
            <a:off x="2267744" y="5013176"/>
            <a:ext cx="648072" cy="1296144"/>
          </a:xfrm>
          <a:prstGeom prst="rect">
            <a:avLst/>
          </a:prstGeom>
          <a:solidFill>
            <a:srgbClr val="CC33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24" name="正方形/長方形 23"/>
          <p:cNvSpPr/>
          <p:nvPr/>
        </p:nvSpPr>
        <p:spPr bwMode="auto">
          <a:xfrm>
            <a:off x="2339752" y="5157192"/>
            <a:ext cx="504056" cy="2160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通信</a:t>
            </a:r>
          </a:p>
        </p:txBody>
      </p:sp>
      <p:sp>
        <p:nvSpPr>
          <p:cNvPr id="25" name="正方形/長方形 24"/>
          <p:cNvSpPr/>
          <p:nvPr/>
        </p:nvSpPr>
        <p:spPr bwMode="auto">
          <a:xfrm>
            <a:off x="2339752" y="5445224"/>
            <a:ext cx="216024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センサ</a:t>
            </a:r>
          </a:p>
        </p:txBody>
      </p:sp>
      <p:sp>
        <p:nvSpPr>
          <p:cNvPr id="26" name="正方形/長方形 25"/>
          <p:cNvSpPr/>
          <p:nvPr/>
        </p:nvSpPr>
        <p:spPr bwMode="auto">
          <a:xfrm>
            <a:off x="2339752" y="5949280"/>
            <a:ext cx="504056" cy="2160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8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IF</a:t>
            </a:r>
            <a:endParaRPr kumimoji="0" lang="ja-JP" altLang="en-US" sz="8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46" name="上矢印 45"/>
          <p:cNvSpPr/>
          <p:nvPr/>
        </p:nvSpPr>
        <p:spPr bwMode="auto">
          <a:xfrm>
            <a:off x="2987824" y="4437112"/>
            <a:ext cx="720080" cy="504056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47" name="上矢印 46"/>
          <p:cNvSpPr/>
          <p:nvPr/>
        </p:nvSpPr>
        <p:spPr bwMode="auto">
          <a:xfrm>
            <a:off x="4211960" y="2564904"/>
            <a:ext cx="720080" cy="504056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48" name="上矢印 47"/>
          <p:cNvSpPr/>
          <p:nvPr/>
        </p:nvSpPr>
        <p:spPr bwMode="auto">
          <a:xfrm>
            <a:off x="2195736" y="4437112"/>
            <a:ext cx="720080" cy="504056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49" name="上矢印 48"/>
          <p:cNvSpPr/>
          <p:nvPr/>
        </p:nvSpPr>
        <p:spPr bwMode="auto">
          <a:xfrm>
            <a:off x="4644008" y="4437112"/>
            <a:ext cx="720080" cy="504056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50" name="上矢印 49"/>
          <p:cNvSpPr/>
          <p:nvPr/>
        </p:nvSpPr>
        <p:spPr bwMode="auto">
          <a:xfrm>
            <a:off x="3851920" y="4437112"/>
            <a:ext cx="720080" cy="504056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51" name="上矢印 50"/>
          <p:cNvSpPr/>
          <p:nvPr/>
        </p:nvSpPr>
        <p:spPr bwMode="auto">
          <a:xfrm>
            <a:off x="6156176" y="4437112"/>
            <a:ext cx="720080" cy="504056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52" name="上矢印 51"/>
          <p:cNvSpPr/>
          <p:nvPr/>
        </p:nvSpPr>
        <p:spPr bwMode="auto">
          <a:xfrm>
            <a:off x="5364088" y="4437112"/>
            <a:ext cx="720080" cy="504056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53" name="上矢印 52"/>
          <p:cNvSpPr/>
          <p:nvPr/>
        </p:nvSpPr>
        <p:spPr bwMode="auto">
          <a:xfrm>
            <a:off x="2627784" y="2564904"/>
            <a:ext cx="720080" cy="504056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54" name="上矢印 53"/>
          <p:cNvSpPr/>
          <p:nvPr/>
        </p:nvSpPr>
        <p:spPr bwMode="auto">
          <a:xfrm>
            <a:off x="5796136" y="2564904"/>
            <a:ext cx="720080" cy="504056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23528" y="1124744"/>
            <a:ext cx="1980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 smtClean="0">
                <a:solidFill>
                  <a:srgbClr val="0000FF"/>
                </a:solidFill>
                <a:latin typeface="ＤＦＰ太丸ゴシック体"/>
                <a:ea typeface="ＤＦＰ太丸ゴシック体"/>
                <a:cs typeface="ＤＦＰ太丸ゴシック体"/>
              </a:rPr>
              <a:t>クラウド</a:t>
            </a:r>
            <a:r>
              <a:rPr lang="ja-JP" altLang="en-US" sz="1000" dirty="0" smtClean="0">
                <a:solidFill>
                  <a:srgbClr val="0000FF"/>
                </a:solidFill>
                <a:latin typeface="ＤＦＰ太丸ゴシック体"/>
                <a:ea typeface="ＤＦＰ太丸ゴシック体"/>
                <a:cs typeface="ＤＦＰ太丸ゴシック体"/>
              </a:rPr>
              <a:t>・コンピューティング</a:t>
            </a:r>
            <a:endParaRPr kumimoji="1" lang="ja-JP" altLang="en-US" sz="1000" dirty="0" smtClean="0">
              <a:solidFill>
                <a:srgbClr val="0000FF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23528" y="2996952"/>
            <a:ext cx="1851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dirty="0" smtClean="0">
                <a:solidFill>
                  <a:srgbClr val="0000FF"/>
                </a:solidFill>
                <a:latin typeface="ＤＦＰ太丸ゴシック体"/>
                <a:ea typeface="ＤＦＰ太丸ゴシック体"/>
                <a:cs typeface="ＤＦＰ太丸ゴシック体"/>
              </a:rPr>
              <a:t>エッジ・コンピューティング</a:t>
            </a:r>
            <a:endParaRPr lang="en-US" altLang="ja-JP" sz="1000" dirty="0" smtClean="0">
              <a:solidFill>
                <a:srgbClr val="0000FF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r>
              <a:rPr lang="ja-JP" altLang="en-US" sz="1000" dirty="0" smtClean="0">
                <a:solidFill>
                  <a:srgbClr val="0000FF"/>
                </a:solidFill>
                <a:latin typeface="ＤＦＰ太丸ゴシック体"/>
                <a:ea typeface="ＤＦＰ太丸ゴシック体"/>
                <a:cs typeface="ＤＦＰ太丸ゴシック体"/>
              </a:rPr>
              <a:t>フォグ・コンピューティング</a:t>
            </a:r>
            <a:endParaRPr lang="en-US" altLang="ja-JP" sz="1000" dirty="0" smtClean="0">
              <a:solidFill>
                <a:srgbClr val="0000FF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323528" y="4869160"/>
            <a:ext cx="13388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dirty="0" smtClean="0">
                <a:solidFill>
                  <a:srgbClr val="0000FF"/>
                </a:solidFill>
                <a:latin typeface="ＤＦＰ太丸ゴシック体"/>
                <a:ea typeface="ＤＦＰ太丸ゴシック体"/>
                <a:cs typeface="ＤＦＰ太丸ゴシック体"/>
              </a:rPr>
              <a:t>スマート・デバイス</a:t>
            </a:r>
            <a:endParaRPr lang="en-US" altLang="ja-JP" sz="1000" dirty="0" smtClean="0">
              <a:solidFill>
                <a:srgbClr val="0000FF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467544" y="1556792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0000FF"/>
                </a:solidFill>
                <a:latin typeface="ＤＦＰ太丸ゴシック体"/>
                <a:ea typeface="ＤＦＰ太丸ゴシック体"/>
                <a:cs typeface="ＤＦＰ太丸ゴシック体"/>
              </a:rPr>
              <a:t>データ活用</a:t>
            </a:r>
            <a:endParaRPr kumimoji="1" lang="en-US" altLang="ja-JP" sz="2000" dirty="0" smtClean="0">
              <a:solidFill>
                <a:srgbClr val="0000FF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r>
              <a:rPr kumimoji="1" lang="ja-JP" altLang="en-US" sz="2000" dirty="0" smtClean="0">
                <a:solidFill>
                  <a:srgbClr val="0000FF"/>
                </a:solidFill>
                <a:latin typeface="ＤＦＰ太丸ゴシック体"/>
                <a:ea typeface="ＤＦＰ太丸ゴシック体"/>
                <a:cs typeface="ＤＦＰ太丸ゴシック体"/>
              </a:rPr>
              <a:t>と</a:t>
            </a:r>
            <a:r>
              <a:rPr lang="ja-JP" altLang="en-US" sz="2000" dirty="0" smtClean="0">
                <a:solidFill>
                  <a:srgbClr val="0000FF"/>
                </a:solidFill>
                <a:latin typeface="ＤＦＰ太丸ゴシック体"/>
                <a:ea typeface="ＤＦＰ太丸ゴシック体"/>
                <a:cs typeface="ＤＦＰ太丸ゴシック体"/>
              </a:rPr>
              <a:t>機能</a:t>
            </a:r>
            <a:r>
              <a:rPr kumimoji="1" lang="ja-JP" altLang="en-US" sz="2000" dirty="0" smtClean="0">
                <a:solidFill>
                  <a:srgbClr val="0000FF"/>
                </a:solidFill>
                <a:latin typeface="ＤＦＰ太丸ゴシック体"/>
                <a:ea typeface="ＤＦＰ太丸ゴシック体"/>
                <a:cs typeface="ＤＦＰ太丸ゴシック体"/>
              </a:rPr>
              <a:t>連携</a:t>
            </a: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67544" y="3501008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solidFill>
                  <a:srgbClr val="0000FF"/>
                </a:solidFill>
                <a:latin typeface="ＤＦＰ太丸ゴシック体"/>
                <a:ea typeface="ＤＦＰ太丸ゴシック体"/>
                <a:cs typeface="ＤＦＰ太丸ゴシック体"/>
              </a:rPr>
              <a:t>データ集約</a:t>
            </a:r>
            <a:endParaRPr lang="en-US" altLang="ja-JP" sz="2000" dirty="0" smtClean="0">
              <a:solidFill>
                <a:srgbClr val="0000FF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r>
              <a:rPr lang="ja-JP" altLang="en-US" sz="2000" dirty="0" smtClean="0">
                <a:solidFill>
                  <a:srgbClr val="0000FF"/>
                </a:solidFill>
                <a:latin typeface="ＤＦＰ太丸ゴシック体"/>
                <a:ea typeface="ＤＦＰ太丸ゴシック体"/>
                <a:cs typeface="ＤＦＰ太丸ゴシック体"/>
              </a:rPr>
              <a:t>と高速応答</a:t>
            </a:r>
            <a:endParaRPr kumimoji="1" lang="ja-JP" altLang="en-US" sz="2000" dirty="0" smtClean="0">
              <a:solidFill>
                <a:srgbClr val="0000FF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67544" y="5301208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solidFill>
                  <a:srgbClr val="0000FF"/>
                </a:solidFill>
                <a:latin typeface="ＤＦＰ太丸ゴシック体"/>
                <a:ea typeface="ＤＦＰ太丸ゴシック体"/>
                <a:cs typeface="ＤＦＰ太丸ゴシック体"/>
              </a:rPr>
              <a:t>データ収集</a:t>
            </a:r>
            <a:endParaRPr lang="en-US" altLang="ja-JP" sz="2000" dirty="0" smtClean="0">
              <a:solidFill>
                <a:srgbClr val="0000FF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r>
              <a:rPr lang="ja-JP" altLang="en-US" sz="2000" dirty="0" smtClean="0">
                <a:solidFill>
                  <a:srgbClr val="0000FF"/>
                </a:solidFill>
                <a:latin typeface="ＤＦＰ太丸ゴシック体"/>
                <a:ea typeface="ＤＦＰ太丸ゴシック体"/>
                <a:cs typeface="ＤＦＰ太丸ゴシック体"/>
              </a:rPr>
              <a:t>と遠隔送信</a:t>
            </a:r>
            <a:endParaRPr kumimoji="1" lang="ja-JP" altLang="en-US" sz="2000" dirty="0" smtClean="0">
              <a:solidFill>
                <a:srgbClr val="0000FF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64" name="正方形/長方形 63"/>
          <p:cNvSpPr/>
          <p:nvPr/>
        </p:nvSpPr>
        <p:spPr bwMode="auto">
          <a:xfrm>
            <a:off x="5436096" y="1556792"/>
            <a:ext cx="1440160" cy="360039"/>
          </a:xfrm>
          <a:prstGeom prst="rect">
            <a:avLst/>
          </a:prstGeom>
          <a:solidFill>
            <a:srgbClr val="4168A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・・・</a:t>
            </a:r>
          </a:p>
        </p:txBody>
      </p:sp>
      <p:sp>
        <p:nvSpPr>
          <p:cNvPr id="66" name="正方形/長方形 65"/>
          <p:cNvSpPr/>
          <p:nvPr/>
        </p:nvSpPr>
        <p:spPr bwMode="auto">
          <a:xfrm>
            <a:off x="2627784" y="5445224"/>
            <a:ext cx="216024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dirty="0" smtClean="0">
                <a:solidFill>
                  <a:schemeClr val="accent2"/>
                </a:solidFill>
                <a:latin typeface="ＤＦＰ太丸ゴシック体"/>
                <a:ea typeface="ＤＦＰ太丸ゴシック体"/>
                <a:cs typeface="ＤＦＰ太丸ゴシック体"/>
              </a:rPr>
              <a:t>処理</a:t>
            </a:r>
            <a:endParaRPr kumimoji="0" lang="ja-JP" altLang="en-US" sz="8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7164288" y="5301208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solidFill>
                  <a:srgbClr val="0000FF"/>
                </a:solidFill>
                <a:latin typeface="ＤＦＰ太丸ゴシック体"/>
                <a:ea typeface="ＤＦＰ太丸ゴシック体"/>
                <a:cs typeface="ＤＦＰ太丸ゴシック体"/>
              </a:rPr>
              <a:t>データ受信</a:t>
            </a:r>
            <a:endParaRPr lang="en-US" altLang="ja-JP" sz="2000" dirty="0" smtClean="0">
              <a:solidFill>
                <a:srgbClr val="0000FF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r>
              <a:rPr lang="ja-JP" altLang="en-US" sz="2000" dirty="0" smtClean="0">
                <a:solidFill>
                  <a:srgbClr val="0000FF"/>
                </a:solidFill>
                <a:latin typeface="ＤＦＰ太丸ゴシック体"/>
                <a:ea typeface="ＤＦＰ太丸ゴシック体"/>
                <a:cs typeface="ＤＦＰ太丸ゴシック体"/>
              </a:rPr>
              <a:t>と遠隔制御</a:t>
            </a:r>
            <a:endParaRPr kumimoji="1" lang="ja-JP" altLang="en-US" sz="2000" dirty="0" smtClean="0">
              <a:solidFill>
                <a:srgbClr val="0000FF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93" name="屈折矢印 92"/>
          <p:cNvSpPr/>
          <p:nvPr/>
        </p:nvSpPr>
        <p:spPr bwMode="auto">
          <a:xfrm flipV="1">
            <a:off x="7164288" y="1772816"/>
            <a:ext cx="1008112" cy="3528392"/>
          </a:xfrm>
          <a:prstGeom prst="bentUpArrow">
            <a:avLst>
              <a:gd name="adj1" fmla="val 33399"/>
              <a:gd name="adj2" fmla="val 25000"/>
              <a:gd name="adj3" fmla="val 25000"/>
            </a:avLst>
          </a:prstGeom>
          <a:solidFill>
            <a:srgbClr val="83A0C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94" name="正方形/長方形 93"/>
          <p:cNvSpPr/>
          <p:nvPr/>
        </p:nvSpPr>
        <p:spPr bwMode="auto">
          <a:xfrm>
            <a:off x="7092280" y="2204864"/>
            <a:ext cx="1584176" cy="2232248"/>
          </a:xfrm>
          <a:prstGeom prst="rect">
            <a:avLst/>
          </a:prstGeom>
          <a:solidFill>
            <a:srgbClr val="FF9933">
              <a:alpha val="67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ja-JP" altLang="en-US" sz="1200" b="1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ハードウェア</a:t>
            </a:r>
            <a:r>
              <a:rPr kumimoji="0" lang="ja-JP" altLang="en-US" sz="1200" b="1" dirty="0" smtClean="0">
                <a:solidFill>
                  <a:srgbClr val="80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の</a:t>
            </a:r>
            <a:r>
              <a:rPr kumimoji="0" lang="ja-JP" altLang="en-US" sz="1200" b="1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統合</a:t>
            </a:r>
            <a:endParaRPr kumimoji="0" lang="en-US" altLang="ja-JP" sz="1200" b="1" i="0" u="none" strike="noStrike" cap="none" normalizeH="0" dirty="0" smtClean="0">
              <a:ln>
                <a:noFill/>
              </a:ln>
              <a:solidFill>
                <a:srgbClr val="800000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ja-JP" altLang="en-US" sz="800" dirty="0" smtClean="0">
                <a:solidFill>
                  <a:schemeClr val="bg1"/>
                </a:solidFill>
                <a:latin typeface="ＤＦＰ太丸ゴシック体"/>
                <a:ea typeface="ＤＦＰ太丸ゴシック体"/>
                <a:cs typeface="ＤＦＰ太丸ゴシック体"/>
              </a:rPr>
              <a:t>スイッチ、サーバー、ストレージの一体化と機能連携</a:t>
            </a:r>
            <a:endParaRPr kumimoji="0" lang="en-US" altLang="ja-JP" sz="8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ja-JP" altLang="en-US" sz="1200" b="1" dirty="0" smtClean="0">
                <a:solidFill>
                  <a:srgbClr val="800000"/>
                </a:solidFill>
                <a:latin typeface="ＤＦＰ太丸ゴシック体"/>
                <a:ea typeface="ＤＦＰ太丸ゴシック体"/>
                <a:cs typeface="ＤＦＰ太丸ゴシック体"/>
              </a:rPr>
              <a:t>ハード・ソフトのオープン化</a:t>
            </a:r>
            <a:endParaRPr kumimoji="0" lang="en-US" altLang="ja-JP" sz="1200" b="1" dirty="0" smtClean="0">
              <a:solidFill>
                <a:srgbClr val="800000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ja-JP" altLang="en-US" sz="800" dirty="0" smtClean="0">
                <a:solidFill>
                  <a:schemeClr val="bg1"/>
                </a:solidFill>
                <a:latin typeface="ＤＦＰ太丸ゴシック体"/>
                <a:ea typeface="ＤＦＰ太丸ゴシック体"/>
                <a:cs typeface="ＤＦＰ太丸ゴシック体"/>
              </a:rPr>
              <a:t>ホワイト・ボックス、</a:t>
            </a:r>
            <a:r>
              <a:rPr kumimoji="0" lang="en-US" altLang="ja-JP" sz="800" dirty="0" smtClean="0">
                <a:solidFill>
                  <a:schemeClr val="bg1"/>
                </a:solidFill>
                <a:latin typeface="ＤＦＰ太丸ゴシック体"/>
                <a:ea typeface="ＤＦＰ太丸ゴシック体"/>
                <a:cs typeface="ＤＦＰ太丸ゴシック体"/>
              </a:rPr>
              <a:t>OSS</a:t>
            </a:r>
            <a:r>
              <a:rPr kumimoji="0" lang="ja-JP" altLang="en-US" sz="800" dirty="0" smtClean="0">
                <a:solidFill>
                  <a:schemeClr val="bg1"/>
                </a:solidFill>
                <a:latin typeface="ＤＦＰ太丸ゴシック体"/>
                <a:ea typeface="ＤＦＰ太丸ゴシック体"/>
                <a:cs typeface="ＤＦＰ太丸ゴシック体"/>
              </a:rPr>
              <a:t>版ネットワーク</a:t>
            </a:r>
            <a:r>
              <a:rPr kumimoji="0" lang="en-US" altLang="ja-JP" sz="800" dirty="0" smtClean="0">
                <a:solidFill>
                  <a:schemeClr val="bg1"/>
                </a:solidFill>
                <a:latin typeface="ＤＦＰ太丸ゴシック体"/>
                <a:ea typeface="ＤＦＰ太丸ゴシック体"/>
                <a:cs typeface="ＤＦＰ太丸ゴシック体"/>
              </a:rPr>
              <a:t>OS</a:t>
            </a:r>
            <a:r>
              <a:rPr kumimoji="0" lang="ja-JP" altLang="en-US" sz="800" dirty="0" smtClean="0">
                <a:solidFill>
                  <a:schemeClr val="bg1"/>
                </a:solidFill>
                <a:latin typeface="ＤＦＰ太丸ゴシック体"/>
                <a:ea typeface="ＤＦＰ太丸ゴシック体"/>
                <a:cs typeface="ＤＦＰ太丸ゴシック体"/>
              </a:rPr>
              <a:t>の普及</a:t>
            </a:r>
            <a:endParaRPr kumimoji="0" lang="en-US" altLang="ja-JP" sz="800" dirty="0" smtClean="0">
              <a:solidFill>
                <a:schemeClr val="bg1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ja-JP" altLang="en-US" sz="1200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アプリケーションの実行</a:t>
            </a:r>
            <a:endParaRPr kumimoji="0" lang="en-US" altLang="ja-JP" sz="1200" i="0" u="none" strike="noStrike" cap="none" normalizeH="0" dirty="0" smtClean="0">
              <a:ln>
                <a:noFill/>
              </a:ln>
              <a:solidFill>
                <a:srgbClr val="800000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ja-JP" altLang="en-US" sz="800" dirty="0" smtClean="0">
                <a:solidFill>
                  <a:schemeClr val="bg1"/>
                </a:solidFill>
                <a:latin typeface="ＤＦＰ太丸ゴシック体"/>
                <a:ea typeface="ＤＦＰ太丸ゴシック体"/>
                <a:cs typeface="ＤＦＰ太丸ゴシック体"/>
              </a:rPr>
              <a:t>サーバー用</a:t>
            </a:r>
            <a:r>
              <a:rPr kumimoji="0" lang="en-US" altLang="ja-JP" sz="800" dirty="0" smtClean="0">
                <a:solidFill>
                  <a:schemeClr val="bg1"/>
                </a:solidFill>
                <a:latin typeface="ＤＦＰ太丸ゴシック体"/>
                <a:ea typeface="ＤＦＰ太丸ゴシック体"/>
                <a:cs typeface="ＤＦＰ太丸ゴシック体"/>
              </a:rPr>
              <a:t>CPU</a:t>
            </a:r>
            <a:r>
              <a:rPr kumimoji="0" lang="ja-JP" altLang="en-US" sz="800" dirty="0" smtClean="0">
                <a:solidFill>
                  <a:schemeClr val="bg1"/>
                </a:solidFill>
                <a:latin typeface="ＤＦＰ太丸ゴシック体"/>
                <a:ea typeface="ＤＦＰ太丸ゴシック体"/>
                <a:cs typeface="ＤＦＰ太丸ゴシック体"/>
              </a:rPr>
              <a:t>、</a:t>
            </a:r>
            <a:r>
              <a:rPr kumimoji="0" lang="en-US" altLang="ja-JP" sz="800" dirty="0" smtClean="0">
                <a:solidFill>
                  <a:schemeClr val="bg1"/>
                </a:solidFill>
                <a:latin typeface="ＤＦＰ太丸ゴシック体"/>
                <a:ea typeface="ＤＦＰ太丸ゴシック体"/>
                <a:cs typeface="ＤＦＰ太丸ゴシック体"/>
              </a:rPr>
              <a:t>OS</a:t>
            </a:r>
            <a:r>
              <a:rPr kumimoji="0" lang="ja-JP" altLang="en-US" sz="800" dirty="0" smtClean="0">
                <a:solidFill>
                  <a:schemeClr val="bg1"/>
                </a:solidFill>
                <a:latin typeface="ＤＦＰ太丸ゴシック体"/>
                <a:ea typeface="ＤＦＰ太丸ゴシック体"/>
                <a:cs typeface="ＤＦＰ太丸ゴシック体"/>
              </a:rPr>
              <a:t>とストレージの実装</a:t>
            </a:r>
            <a:endParaRPr kumimoji="0" lang="ja-JP" altLang="en-US" sz="8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95" name="二等辺三角形 94"/>
          <p:cNvSpPr/>
          <p:nvPr/>
        </p:nvSpPr>
        <p:spPr bwMode="auto">
          <a:xfrm rot="16200000">
            <a:off x="6516216" y="3789040"/>
            <a:ext cx="1008112" cy="144016"/>
          </a:xfrm>
          <a:prstGeom prst="triangle">
            <a:avLst/>
          </a:prstGeom>
          <a:solidFill>
            <a:srgbClr val="FF9933">
              <a:alpha val="67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endParaRPr kumimoji="0" lang="ja-JP" altLang="en-US" sz="1200" b="1">
              <a:solidFill>
                <a:schemeClr val="bg1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96" name="正方形/長方形 95"/>
          <p:cNvSpPr/>
          <p:nvPr/>
        </p:nvSpPr>
        <p:spPr bwMode="auto">
          <a:xfrm>
            <a:off x="3059832" y="5013176"/>
            <a:ext cx="648072" cy="1296144"/>
          </a:xfrm>
          <a:prstGeom prst="rect">
            <a:avLst/>
          </a:prstGeom>
          <a:solidFill>
            <a:srgbClr val="CC33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97" name="正方形/長方形 96"/>
          <p:cNvSpPr/>
          <p:nvPr/>
        </p:nvSpPr>
        <p:spPr bwMode="auto">
          <a:xfrm>
            <a:off x="3131840" y="5157192"/>
            <a:ext cx="504056" cy="2160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通信</a:t>
            </a:r>
          </a:p>
        </p:txBody>
      </p:sp>
      <p:sp>
        <p:nvSpPr>
          <p:cNvPr id="98" name="正方形/長方形 97"/>
          <p:cNvSpPr/>
          <p:nvPr/>
        </p:nvSpPr>
        <p:spPr bwMode="auto">
          <a:xfrm>
            <a:off x="3131840" y="5445224"/>
            <a:ext cx="216024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センサ</a:t>
            </a:r>
          </a:p>
        </p:txBody>
      </p:sp>
      <p:sp>
        <p:nvSpPr>
          <p:cNvPr id="99" name="正方形/長方形 98"/>
          <p:cNvSpPr/>
          <p:nvPr/>
        </p:nvSpPr>
        <p:spPr bwMode="auto">
          <a:xfrm>
            <a:off x="3131840" y="5949280"/>
            <a:ext cx="504056" cy="2160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8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IF</a:t>
            </a:r>
            <a:endParaRPr kumimoji="0" lang="ja-JP" altLang="en-US" sz="8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100" name="正方形/長方形 99"/>
          <p:cNvSpPr/>
          <p:nvPr/>
        </p:nvSpPr>
        <p:spPr bwMode="auto">
          <a:xfrm>
            <a:off x="3419872" y="5445224"/>
            <a:ext cx="216024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dirty="0" smtClean="0">
                <a:solidFill>
                  <a:schemeClr val="accent2"/>
                </a:solidFill>
                <a:latin typeface="ＤＦＰ太丸ゴシック体"/>
                <a:ea typeface="ＤＦＰ太丸ゴシック体"/>
                <a:cs typeface="ＤＦＰ太丸ゴシック体"/>
              </a:rPr>
              <a:t>処理</a:t>
            </a:r>
            <a:endParaRPr kumimoji="0" lang="ja-JP" altLang="en-US" sz="8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101" name="正方形/長方形 100"/>
          <p:cNvSpPr/>
          <p:nvPr/>
        </p:nvSpPr>
        <p:spPr bwMode="auto">
          <a:xfrm>
            <a:off x="3851920" y="5013176"/>
            <a:ext cx="648072" cy="1296144"/>
          </a:xfrm>
          <a:prstGeom prst="rect">
            <a:avLst/>
          </a:prstGeom>
          <a:solidFill>
            <a:srgbClr val="CC33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102" name="正方形/長方形 101"/>
          <p:cNvSpPr/>
          <p:nvPr/>
        </p:nvSpPr>
        <p:spPr bwMode="auto">
          <a:xfrm>
            <a:off x="3923928" y="5157192"/>
            <a:ext cx="504056" cy="2160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通信</a:t>
            </a:r>
          </a:p>
        </p:txBody>
      </p:sp>
      <p:sp>
        <p:nvSpPr>
          <p:cNvPr id="103" name="正方形/長方形 102"/>
          <p:cNvSpPr/>
          <p:nvPr/>
        </p:nvSpPr>
        <p:spPr bwMode="auto">
          <a:xfrm>
            <a:off x="3923928" y="5445224"/>
            <a:ext cx="216024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センサ</a:t>
            </a:r>
          </a:p>
        </p:txBody>
      </p:sp>
      <p:sp>
        <p:nvSpPr>
          <p:cNvPr id="104" name="正方形/長方形 103"/>
          <p:cNvSpPr/>
          <p:nvPr/>
        </p:nvSpPr>
        <p:spPr bwMode="auto">
          <a:xfrm>
            <a:off x="3923928" y="5949280"/>
            <a:ext cx="504056" cy="2160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8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IF</a:t>
            </a:r>
            <a:endParaRPr kumimoji="0" lang="ja-JP" altLang="en-US" sz="8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105" name="正方形/長方形 104"/>
          <p:cNvSpPr/>
          <p:nvPr/>
        </p:nvSpPr>
        <p:spPr bwMode="auto">
          <a:xfrm>
            <a:off x="4211960" y="5445224"/>
            <a:ext cx="216024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dirty="0" smtClean="0">
                <a:solidFill>
                  <a:schemeClr val="accent2"/>
                </a:solidFill>
                <a:latin typeface="ＤＦＰ太丸ゴシック体"/>
                <a:ea typeface="ＤＦＰ太丸ゴシック体"/>
                <a:cs typeface="ＤＦＰ太丸ゴシック体"/>
              </a:rPr>
              <a:t>処理</a:t>
            </a:r>
            <a:endParaRPr kumimoji="0" lang="ja-JP" altLang="en-US" sz="8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106" name="正方形/長方形 105"/>
          <p:cNvSpPr/>
          <p:nvPr/>
        </p:nvSpPr>
        <p:spPr bwMode="auto">
          <a:xfrm>
            <a:off x="4644008" y="5013176"/>
            <a:ext cx="648072" cy="1296144"/>
          </a:xfrm>
          <a:prstGeom prst="rect">
            <a:avLst/>
          </a:prstGeom>
          <a:solidFill>
            <a:srgbClr val="CC33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107" name="正方形/長方形 106"/>
          <p:cNvSpPr/>
          <p:nvPr/>
        </p:nvSpPr>
        <p:spPr bwMode="auto">
          <a:xfrm>
            <a:off x="4716016" y="5157192"/>
            <a:ext cx="504056" cy="2160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通信</a:t>
            </a:r>
          </a:p>
        </p:txBody>
      </p:sp>
      <p:sp>
        <p:nvSpPr>
          <p:cNvPr id="108" name="正方形/長方形 107"/>
          <p:cNvSpPr/>
          <p:nvPr/>
        </p:nvSpPr>
        <p:spPr bwMode="auto">
          <a:xfrm>
            <a:off x="4716016" y="5445224"/>
            <a:ext cx="216024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センサ</a:t>
            </a:r>
          </a:p>
        </p:txBody>
      </p:sp>
      <p:sp>
        <p:nvSpPr>
          <p:cNvPr id="109" name="正方形/長方形 108"/>
          <p:cNvSpPr/>
          <p:nvPr/>
        </p:nvSpPr>
        <p:spPr bwMode="auto">
          <a:xfrm>
            <a:off x="4716016" y="5949280"/>
            <a:ext cx="504056" cy="2160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8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IF</a:t>
            </a:r>
            <a:endParaRPr kumimoji="0" lang="ja-JP" altLang="en-US" sz="8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110" name="正方形/長方形 109"/>
          <p:cNvSpPr/>
          <p:nvPr/>
        </p:nvSpPr>
        <p:spPr bwMode="auto">
          <a:xfrm>
            <a:off x="5004048" y="5445224"/>
            <a:ext cx="216024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dirty="0" smtClean="0">
                <a:solidFill>
                  <a:schemeClr val="accent2"/>
                </a:solidFill>
                <a:latin typeface="ＤＦＰ太丸ゴシック体"/>
                <a:ea typeface="ＤＦＰ太丸ゴシック体"/>
                <a:cs typeface="ＤＦＰ太丸ゴシック体"/>
              </a:rPr>
              <a:t>処理</a:t>
            </a:r>
            <a:endParaRPr kumimoji="0" lang="ja-JP" altLang="en-US" sz="8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111" name="正方形/長方形 110"/>
          <p:cNvSpPr/>
          <p:nvPr/>
        </p:nvSpPr>
        <p:spPr bwMode="auto">
          <a:xfrm>
            <a:off x="5436096" y="5013176"/>
            <a:ext cx="648072" cy="1296144"/>
          </a:xfrm>
          <a:prstGeom prst="rect">
            <a:avLst/>
          </a:prstGeom>
          <a:solidFill>
            <a:srgbClr val="CC33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112" name="正方形/長方形 111"/>
          <p:cNvSpPr/>
          <p:nvPr/>
        </p:nvSpPr>
        <p:spPr bwMode="auto">
          <a:xfrm>
            <a:off x="5508104" y="5157192"/>
            <a:ext cx="504056" cy="2160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通信</a:t>
            </a:r>
          </a:p>
        </p:txBody>
      </p:sp>
      <p:sp>
        <p:nvSpPr>
          <p:cNvPr id="113" name="正方形/長方形 112"/>
          <p:cNvSpPr/>
          <p:nvPr/>
        </p:nvSpPr>
        <p:spPr bwMode="auto">
          <a:xfrm>
            <a:off x="5508104" y="5445224"/>
            <a:ext cx="216024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センサ</a:t>
            </a:r>
          </a:p>
        </p:txBody>
      </p:sp>
      <p:sp>
        <p:nvSpPr>
          <p:cNvPr id="114" name="正方形/長方形 113"/>
          <p:cNvSpPr/>
          <p:nvPr/>
        </p:nvSpPr>
        <p:spPr bwMode="auto">
          <a:xfrm>
            <a:off x="5508104" y="5949280"/>
            <a:ext cx="504056" cy="2160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8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IF</a:t>
            </a:r>
            <a:endParaRPr kumimoji="0" lang="ja-JP" altLang="en-US" sz="8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115" name="正方形/長方形 114"/>
          <p:cNvSpPr/>
          <p:nvPr/>
        </p:nvSpPr>
        <p:spPr bwMode="auto">
          <a:xfrm>
            <a:off x="5796136" y="5445224"/>
            <a:ext cx="216024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dirty="0" smtClean="0">
                <a:solidFill>
                  <a:schemeClr val="accent2"/>
                </a:solidFill>
                <a:latin typeface="ＤＦＰ太丸ゴシック体"/>
                <a:ea typeface="ＤＦＰ太丸ゴシック体"/>
                <a:cs typeface="ＤＦＰ太丸ゴシック体"/>
              </a:rPr>
              <a:t>処理</a:t>
            </a:r>
            <a:endParaRPr kumimoji="0" lang="ja-JP" altLang="en-US" sz="8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116" name="正方形/長方形 115"/>
          <p:cNvSpPr/>
          <p:nvPr/>
        </p:nvSpPr>
        <p:spPr bwMode="auto">
          <a:xfrm>
            <a:off x="6228184" y="5013176"/>
            <a:ext cx="648072" cy="1296144"/>
          </a:xfrm>
          <a:prstGeom prst="rect">
            <a:avLst/>
          </a:prstGeom>
          <a:solidFill>
            <a:srgbClr val="CC33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117" name="正方形/長方形 116"/>
          <p:cNvSpPr/>
          <p:nvPr/>
        </p:nvSpPr>
        <p:spPr bwMode="auto">
          <a:xfrm>
            <a:off x="6300192" y="5157192"/>
            <a:ext cx="504056" cy="2160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通信</a:t>
            </a:r>
          </a:p>
        </p:txBody>
      </p:sp>
      <p:sp>
        <p:nvSpPr>
          <p:cNvPr id="118" name="正方形/長方形 117"/>
          <p:cNvSpPr/>
          <p:nvPr/>
        </p:nvSpPr>
        <p:spPr bwMode="auto">
          <a:xfrm>
            <a:off x="6300192" y="5445224"/>
            <a:ext cx="216024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センサ</a:t>
            </a:r>
          </a:p>
        </p:txBody>
      </p:sp>
      <p:sp>
        <p:nvSpPr>
          <p:cNvPr id="119" name="正方形/長方形 118"/>
          <p:cNvSpPr/>
          <p:nvPr/>
        </p:nvSpPr>
        <p:spPr bwMode="auto">
          <a:xfrm>
            <a:off x="6300192" y="5949280"/>
            <a:ext cx="504056" cy="2160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8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IF</a:t>
            </a:r>
            <a:endParaRPr kumimoji="0" lang="ja-JP" altLang="en-US" sz="8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120" name="正方形/長方形 119"/>
          <p:cNvSpPr/>
          <p:nvPr/>
        </p:nvSpPr>
        <p:spPr bwMode="auto">
          <a:xfrm>
            <a:off x="6588224" y="5445224"/>
            <a:ext cx="216024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dirty="0" smtClean="0">
                <a:solidFill>
                  <a:schemeClr val="accent2"/>
                </a:solidFill>
                <a:latin typeface="ＤＦＰ太丸ゴシック体"/>
                <a:ea typeface="ＤＦＰ太丸ゴシック体"/>
                <a:cs typeface="ＤＦＰ太丸ゴシック体"/>
              </a:rPr>
              <a:t>処理</a:t>
            </a:r>
            <a:endParaRPr kumimoji="0" lang="ja-JP" altLang="en-US" sz="800" b="0" i="0" u="none" strike="noStrike" cap="none" normalizeH="0" dirty="0" smtClean="0">
              <a:ln>
                <a:noFill/>
              </a:ln>
              <a:solidFill>
                <a:schemeClr val="accent2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</p:spTree>
    <p:extLst>
      <p:ext uri="{BB962C8B-B14F-4D97-AF65-F5344CB8AC3E}">
        <p14:creationId xmlns:p14="http://schemas.microsoft.com/office/powerpoint/2010/main" val="1711440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655271" y="4376423"/>
            <a:ext cx="4403697" cy="1307324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ja-JP" altLang="en-US" sz="2400" dirty="0" smtClean="0">
                <a:solidFill>
                  <a:srgbClr val="FFFFFF"/>
                </a:solidFill>
                <a:effectLst/>
                <a:latin typeface="Arial"/>
                <a:ea typeface="HGP創英角ｺﾞｼｯｸUB" pitchFamily="50" charset="-128"/>
                <a:cs typeface="Arial"/>
              </a:rPr>
              <a:t>ビッグデータの仕組みと使われ方</a:t>
            </a:r>
            <a:endParaRPr lang="en-US" altLang="ja-JP" sz="2400" dirty="0">
              <a:solidFill>
                <a:srgbClr val="FFFFFF"/>
              </a:solidFill>
              <a:effectLst/>
              <a:latin typeface="Arial"/>
              <a:ea typeface="HGP創英角ｺﾞｼｯｸUB" pitchFamily="50" charset="-128"/>
              <a:cs typeface="Arial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572001" y="4376423"/>
            <a:ext cx="83270" cy="13073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altLang="ja-JP" sz="2400" dirty="0">
              <a:solidFill>
                <a:srgbClr val="FFFFFF"/>
              </a:solidFill>
              <a:effectLst/>
              <a:latin typeface="Arial"/>
              <a:ea typeface="HGP創英角ｺﾞｼｯｸUB" pitchFamily="50" charset="-128"/>
              <a:cs typeface="Arial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1" y="6690381"/>
            <a:ext cx="882650" cy="15069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714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+mn-lt"/>
                <a:ea typeface="+mn-ea"/>
              </a:rPr>
              <a:t>急激なデータの増大</a:t>
            </a:r>
            <a:endParaRPr lang="ja-JP" altLang="en-US" dirty="0">
              <a:latin typeface="+mn-lt"/>
              <a:ea typeface="+mn-ea"/>
            </a:endParaRPr>
          </a:p>
        </p:txBody>
      </p:sp>
      <p:grpSp>
        <p:nvGrpSpPr>
          <p:cNvPr id="22" name="図形グループ 21"/>
          <p:cNvGrpSpPr/>
          <p:nvPr/>
        </p:nvGrpSpPr>
        <p:grpSpPr>
          <a:xfrm>
            <a:off x="1115616" y="4581128"/>
            <a:ext cx="3816424" cy="1904256"/>
            <a:chOff x="5029200" y="4572744"/>
            <a:chExt cx="3816424" cy="1904256"/>
          </a:xfrm>
        </p:grpSpPr>
        <p:sp>
          <p:nvSpPr>
            <p:cNvPr id="6" name="フローチャート: 磁気ディスク 5"/>
            <p:cNvSpPr/>
            <p:nvPr/>
          </p:nvSpPr>
          <p:spPr bwMode="auto">
            <a:xfrm>
              <a:off x="6172200" y="5868888"/>
              <a:ext cx="838200" cy="150912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kumimoji="0" lang="en-US" altLang="ja-JP" sz="800" dirty="0">
                  <a:solidFill>
                    <a:srgbClr val="484848"/>
                  </a:solidFill>
                </a:rPr>
                <a:t>150EB</a:t>
              </a:r>
              <a:endParaRPr kumimoji="0" lang="ja-JP" altLang="en-US" sz="800" dirty="0">
                <a:solidFill>
                  <a:srgbClr val="484848"/>
                </a:solidFill>
              </a:endParaRPr>
            </a:p>
          </p:txBody>
        </p:sp>
        <p:sp>
          <p:nvSpPr>
            <p:cNvPr id="7" name="フローチャート: 磁気ディスク 6"/>
            <p:cNvSpPr/>
            <p:nvPr/>
          </p:nvSpPr>
          <p:spPr bwMode="auto">
            <a:xfrm>
              <a:off x="7086600" y="5868888"/>
              <a:ext cx="838200" cy="150912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kumimoji="0" lang="en-US" altLang="ja-JP" sz="800" dirty="0">
                  <a:solidFill>
                    <a:srgbClr val="484848"/>
                  </a:solidFill>
                </a:rPr>
                <a:t>150EB</a:t>
              </a:r>
              <a:endParaRPr kumimoji="0" lang="ja-JP" altLang="en-US" sz="800" dirty="0">
                <a:solidFill>
                  <a:srgbClr val="484848"/>
                </a:solidFill>
              </a:endParaRPr>
            </a:p>
          </p:txBody>
        </p:sp>
        <p:sp>
          <p:nvSpPr>
            <p:cNvPr id="8" name="フローチャート: 磁気ディスク 7"/>
            <p:cNvSpPr/>
            <p:nvPr/>
          </p:nvSpPr>
          <p:spPr bwMode="auto">
            <a:xfrm>
              <a:off x="7086600" y="5730552"/>
              <a:ext cx="838200" cy="138336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kumimoji="0" lang="en-US" altLang="ja-JP" sz="800" dirty="0">
                  <a:solidFill>
                    <a:srgbClr val="484848"/>
                  </a:solidFill>
                </a:rPr>
                <a:t>178EB</a:t>
              </a:r>
              <a:endParaRPr kumimoji="0" lang="ja-JP" altLang="en-US" sz="800" dirty="0">
                <a:solidFill>
                  <a:srgbClr val="484848"/>
                </a:solidFill>
              </a:endParaRPr>
            </a:p>
          </p:txBody>
        </p:sp>
        <p:sp>
          <p:nvSpPr>
            <p:cNvPr id="9" name="フローチャート: 磁気ディスク 8"/>
            <p:cNvSpPr/>
            <p:nvPr/>
          </p:nvSpPr>
          <p:spPr bwMode="auto">
            <a:xfrm>
              <a:off x="8001000" y="5868888"/>
              <a:ext cx="838200" cy="150912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kumimoji="0" lang="en-US" altLang="ja-JP" sz="800" dirty="0">
                  <a:solidFill>
                    <a:srgbClr val="484848"/>
                  </a:solidFill>
                </a:rPr>
                <a:t>150EB</a:t>
              </a:r>
              <a:endParaRPr kumimoji="0" lang="ja-JP" altLang="en-US" sz="800" dirty="0">
                <a:solidFill>
                  <a:srgbClr val="484848"/>
                </a:solidFill>
              </a:endParaRPr>
            </a:p>
          </p:txBody>
        </p:sp>
        <p:sp>
          <p:nvSpPr>
            <p:cNvPr id="10" name="フローチャート: 磁気ディスク 9"/>
            <p:cNvSpPr/>
            <p:nvPr/>
          </p:nvSpPr>
          <p:spPr bwMode="auto">
            <a:xfrm>
              <a:off x="8001000" y="5730552"/>
              <a:ext cx="838200" cy="138336"/>
            </a:xfrm>
            <a:prstGeom prst="flowChartMagneticDisk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kumimoji="0" lang="en-US" altLang="ja-JP" sz="800" dirty="0">
                  <a:solidFill>
                    <a:srgbClr val="484848"/>
                  </a:solidFill>
                </a:rPr>
                <a:t>178EB</a:t>
              </a:r>
              <a:endParaRPr kumimoji="0" lang="ja-JP" altLang="en-US" sz="800" dirty="0">
                <a:solidFill>
                  <a:srgbClr val="484848"/>
                </a:solidFill>
              </a:endParaRPr>
            </a:p>
          </p:txBody>
        </p:sp>
        <p:sp>
          <p:nvSpPr>
            <p:cNvPr id="11" name="右矢印 10"/>
            <p:cNvSpPr/>
            <p:nvPr/>
          </p:nvSpPr>
          <p:spPr bwMode="auto">
            <a:xfrm>
              <a:off x="5029200" y="6096000"/>
              <a:ext cx="1981200" cy="381000"/>
            </a:xfrm>
            <a:prstGeom prst="rightArrow">
              <a:avLst/>
            </a:prstGeom>
            <a:solidFill>
              <a:srgbClr val="008000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spcBef>
                  <a:spcPct val="20000"/>
                </a:spcBef>
                <a:defRPr/>
              </a:pPr>
              <a:r>
                <a:rPr kumimoji="0" lang="en-US" altLang="ja-JP" sz="1400" dirty="0">
                  <a:solidFill>
                    <a:srgbClr val="FFFFFF"/>
                  </a:solidFill>
                </a:rPr>
                <a:t>2009</a:t>
              </a:r>
              <a:endParaRPr kumimoji="0" lang="ja-JP" alt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2" name="右矢印 11"/>
            <p:cNvSpPr/>
            <p:nvPr/>
          </p:nvSpPr>
          <p:spPr bwMode="auto">
            <a:xfrm>
              <a:off x="7086600" y="6096000"/>
              <a:ext cx="838200" cy="3810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kumimoji="0" lang="en-US" altLang="ja-JP" sz="1400" dirty="0">
                  <a:solidFill>
                    <a:srgbClr val="FFFFFF"/>
                  </a:solidFill>
                </a:rPr>
                <a:t>2010</a:t>
              </a:r>
              <a:endParaRPr kumimoji="0" lang="ja-JP" alt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3" name="右矢印 12"/>
            <p:cNvSpPr/>
            <p:nvPr/>
          </p:nvSpPr>
          <p:spPr bwMode="auto">
            <a:xfrm>
              <a:off x="8001000" y="6096000"/>
              <a:ext cx="838200" cy="381000"/>
            </a:xfrm>
            <a:prstGeom prst="rightArrow">
              <a:avLst/>
            </a:prstGeom>
            <a:solidFill>
              <a:srgbClr val="800000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kumimoji="0" lang="en-US" altLang="ja-JP" sz="1400" dirty="0">
                  <a:solidFill>
                    <a:srgbClr val="FFFFFF"/>
                  </a:solidFill>
                </a:rPr>
                <a:t>2012</a:t>
              </a:r>
              <a:endParaRPr kumimoji="0" lang="ja-JP" alt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14" name="円柱 13"/>
            <p:cNvSpPr/>
            <p:nvPr/>
          </p:nvSpPr>
          <p:spPr bwMode="auto">
            <a:xfrm>
              <a:off x="8007424" y="4572744"/>
              <a:ext cx="838200" cy="1152128"/>
            </a:xfrm>
            <a:prstGeom prst="can">
              <a:avLst>
                <a:gd name="adj" fmla="val 9975"/>
              </a:avLst>
            </a:prstGeom>
            <a:solidFill>
              <a:srgbClr val="800000"/>
            </a:solidFill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kumimoji="0" lang="en-US" altLang="ja-JP" sz="1400" dirty="0">
                  <a:solidFill>
                    <a:srgbClr val="FFFFFF"/>
                  </a:solidFill>
                </a:rPr>
                <a:t>1350EB</a:t>
              </a:r>
              <a:endParaRPr kumimoji="0" lang="ja-JP" altLang="en-US" sz="1400" dirty="0">
                <a:solidFill>
                  <a:srgbClr val="FFFFFF"/>
                </a:solidFill>
              </a:endParaRPr>
            </a:p>
          </p:txBody>
        </p:sp>
        <p:cxnSp>
          <p:nvCxnSpPr>
            <p:cNvPr id="15" name="直線コネクタ 57355"/>
            <p:cNvCxnSpPr>
              <a:cxnSpLocks noChangeShapeType="1"/>
            </p:cNvCxnSpPr>
            <p:nvPr/>
          </p:nvCxnSpPr>
          <p:spPr bwMode="auto">
            <a:xfrm flipV="1">
              <a:off x="5029200" y="5868888"/>
              <a:ext cx="1152128" cy="150912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直線コネクタ 56"/>
            <p:cNvCxnSpPr>
              <a:cxnSpLocks noChangeShapeType="1"/>
            </p:cNvCxnSpPr>
            <p:nvPr/>
          </p:nvCxnSpPr>
          <p:spPr bwMode="auto">
            <a:xfrm flipV="1">
              <a:off x="6181328" y="5724872"/>
              <a:ext cx="936104" cy="144016"/>
            </a:xfrm>
            <a:prstGeom prst="lin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直線コネクタ 59"/>
            <p:cNvCxnSpPr>
              <a:cxnSpLocks noChangeShapeType="1"/>
            </p:cNvCxnSpPr>
            <p:nvPr/>
          </p:nvCxnSpPr>
          <p:spPr bwMode="auto">
            <a:xfrm flipV="1">
              <a:off x="7117432" y="4644752"/>
              <a:ext cx="864096" cy="10801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" name="図形グループ 3"/>
          <p:cNvGrpSpPr/>
          <p:nvPr/>
        </p:nvGrpSpPr>
        <p:grpSpPr>
          <a:xfrm>
            <a:off x="4932040" y="1340768"/>
            <a:ext cx="3240360" cy="5144616"/>
            <a:chOff x="4932040" y="1340768"/>
            <a:chExt cx="3240360" cy="5144616"/>
          </a:xfrm>
        </p:grpSpPr>
        <p:sp>
          <p:nvSpPr>
            <p:cNvPr id="26" name="右矢印 25"/>
            <p:cNvSpPr/>
            <p:nvPr/>
          </p:nvSpPr>
          <p:spPr bwMode="auto">
            <a:xfrm>
              <a:off x="7308304" y="6104384"/>
              <a:ext cx="838200" cy="381000"/>
            </a:xfrm>
            <a:prstGeom prst="rightArrow">
              <a:avLst/>
            </a:prstGeom>
            <a:solidFill>
              <a:srgbClr val="FF6600"/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kumimoji="0" lang="en-US" altLang="ja-JP" sz="1400" dirty="0" smtClean="0">
                  <a:solidFill>
                    <a:srgbClr val="FFFFFF"/>
                  </a:solidFill>
                </a:rPr>
                <a:t>2020</a:t>
              </a:r>
              <a:endParaRPr kumimoji="0" lang="ja-JP" alt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30" name="右矢印 29"/>
            <p:cNvSpPr/>
            <p:nvPr/>
          </p:nvSpPr>
          <p:spPr bwMode="auto">
            <a:xfrm>
              <a:off x="5004048" y="6093296"/>
              <a:ext cx="2232248" cy="381000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kumimoji="0" lang="en-US" altLang="ja-JP" sz="1400" dirty="0" smtClean="0">
                  <a:solidFill>
                    <a:srgbClr val="FFFFFF"/>
                  </a:solidFill>
                </a:rPr>
                <a:t>2013〜</a:t>
              </a:r>
              <a:endParaRPr kumimoji="0" lang="ja-JP" alt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33" name="円柱 32"/>
            <p:cNvSpPr/>
            <p:nvPr/>
          </p:nvSpPr>
          <p:spPr bwMode="auto">
            <a:xfrm>
              <a:off x="7308304" y="1340768"/>
              <a:ext cx="838200" cy="4680520"/>
            </a:xfrm>
            <a:prstGeom prst="can">
              <a:avLst>
                <a:gd name="adj" fmla="val 12500"/>
              </a:avLst>
            </a:prstGeom>
            <a:solidFill>
              <a:srgbClr val="FF6600"/>
            </a:solidFill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r>
                <a:rPr kumimoji="0" lang="en-US" altLang="ja-JP" sz="1400" dirty="0" smtClean="0">
                  <a:solidFill>
                    <a:srgbClr val="FFFFFF"/>
                  </a:solidFill>
                </a:rPr>
                <a:t>35ZB</a:t>
              </a:r>
            </a:p>
            <a:p>
              <a:pPr algn="ctr">
                <a:spcBef>
                  <a:spcPct val="20000"/>
                </a:spcBef>
                <a:defRPr/>
              </a:pPr>
              <a:endParaRPr kumimoji="0" lang="en-US" altLang="ja-JP" sz="1400" dirty="0">
                <a:solidFill>
                  <a:srgbClr val="FFFFFF"/>
                </a:solidFill>
              </a:endParaRPr>
            </a:p>
            <a:p>
              <a:pPr algn="ctr">
                <a:spcBef>
                  <a:spcPct val="20000"/>
                </a:spcBef>
                <a:defRPr/>
              </a:pPr>
              <a:endParaRPr kumimoji="0" lang="en-US" altLang="ja-JP" sz="1400" dirty="0" smtClean="0">
                <a:solidFill>
                  <a:srgbClr val="FFFFFF"/>
                </a:solidFill>
              </a:endParaRPr>
            </a:p>
            <a:p>
              <a:pPr algn="ctr">
                <a:spcBef>
                  <a:spcPct val="20000"/>
                </a:spcBef>
                <a:defRPr/>
              </a:pPr>
              <a:endParaRPr kumimoji="0" lang="en-US" altLang="ja-JP" sz="1400" dirty="0">
                <a:solidFill>
                  <a:srgbClr val="FFFFFF"/>
                </a:solidFill>
              </a:endParaRPr>
            </a:p>
            <a:p>
              <a:pPr algn="ctr">
                <a:spcBef>
                  <a:spcPct val="20000"/>
                </a:spcBef>
                <a:defRPr/>
              </a:pPr>
              <a:endParaRPr kumimoji="0" lang="en-US" altLang="ja-JP" sz="1400" dirty="0" smtClean="0">
                <a:solidFill>
                  <a:srgbClr val="FFFFFF"/>
                </a:solidFill>
              </a:endParaRPr>
            </a:p>
            <a:p>
              <a:pPr algn="ctr">
                <a:spcBef>
                  <a:spcPct val="20000"/>
                </a:spcBef>
                <a:defRPr/>
              </a:pPr>
              <a:endParaRPr kumimoji="0" lang="en-US" altLang="ja-JP" sz="1400" dirty="0">
                <a:solidFill>
                  <a:srgbClr val="FFFFFF"/>
                </a:solidFill>
              </a:endParaRPr>
            </a:p>
            <a:p>
              <a:pPr algn="ctr">
                <a:spcBef>
                  <a:spcPct val="20000"/>
                </a:spcBef>
                <a:defRPr/>
              </a:pPr>
              <a:endParaRPr kumimoji="0" lang="en-US" altLang="ja-JP" sz="1400" dirty="0" smtClean="0">
                <a:solidFill>
                  <a:srgbClr val="FFFFFF"/>
                </a:solidFill>
              </a:endParaRPr>
            </a:p>
            <a:p>
              <a:pPr algn="ctr">
                <a:spcBef>
                  <a:spcPct val="20000"/>
                </a:spcBef>
                <a:defRPr/>
              </a:pPr>
              <a:endParaRPr kumimoji="0" lang="en-US" altLang="ja-JP" sz="1400" dirty="0">
                <a:solidFill>
                  <a:srgbClr val="FFFFFF"/>
                </a:solidFill>
              </a:endParaRPr>
            </a:p>
            <a:p>
              <a:pPr algn="ctr">
                <a:spcBef>
                  <a:spcPct val="20000"/>
                </a:spcBef>
                <a:defRPr/>
              </a:pPr>
              <a:endParaRPr kumimoji="0" lang="en-US" altLang="ja-JP" sz="1400" dirty="0" smtClean="0">
                <a:solidFill>
                  <a:srgbClr val="FFFFFF"/>
                </a:solidFill>
              </a:endParaRPr>
            </a:p>
            <a:p>
              <a:pPr algn="ctr">
                <a:spcBef>
                  <a:spcPct val="20000"/>
                </a:spcBef>
                <a:defRPr/>
              </a:pPr>
              <a:endParaRPr kumimoji="0" lang="en-US" altLang="ja-JP" sz="1400" dirty="0">
                <a:solidFill>
                  <a:srgbClr val="FFFFFF"/>
                </a:solidFill>
              </a:endParaRPr>
            </a:p>
            <a:p>
              <a:pPr algn="ctr">
                <a:spcBef>
                  <a:spcPct val="20000"/>
                </a:spcBef>
                <a:defRPr/>
              </a:pPr>
              <a:endParaRPr kumimoji="0" lang="ja-JP" altLang="en-US" sz="1400" dirty="0">
                <a:solidFill>
                  <a:srgbClr val="FFFFFF"/>
                </a:solidFill>
              </a:endParaRPr>
            </a:p>
          </p:txBody>
        </p:sp>
        <p:cxnSp>
          <p:nvCxnSpPr>
            <p:cNvPr id="34" name="曲線コネクタ 33"/>
            <p:cNvCxnSpPr/>
            <p:nvPr/>
          </p:nvCxnSpPr>
          <p:spPr bwMode="auto">
            <a:xfrm>
              <a:off x="7236296" y="3645024"/>
              <a:ext cx="936104" cy="288032"/>
            </a:xfrm>
            <a:prstGeom prst="curvedConnector3">
              <a:avLst/>
            </a:prstGeom>
            <a:solidFill>
              <a:schemeClr val="bg1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直線コネクタ 59"/>
            <p:cNvCxnSpPr>
              <a:cxnSpLocks noChangeShapeType="1"/>
            </p:cNvCxnSpPr>
            <p:nvPr/>
          </p:nvCxnSpPr>
          <p:spPr bwMode="auto">
            <a:xfrm flipV="1">
              <a:off x="4932040" y="1412776"/>
              <a:ext cx="2350368" cy="316835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直線コネクタ 59"/>
            <p:cNvCxnSpPr>
              <a:cxnSpLocks noChangeShapeType="1"/>
            </p:cNvCxnSpPr>
            <p:nvPr/>
          </p:nvCxnSpPr>
          <p:spPr bwMode="auto">
            <a:xfrm>
              <a:off x="4932040" y="6021288"/>
              <a:ext cx="2304256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6" name="星 32 55"/>
          <p:cNvSpPr/>
          <p:nvPr/>
        </p:nvSpPr>
        <p:spPr bwMode="auto">
          <a:xfrm>
            <a:off x="5148064" y="4144666"/>
            <a:ext cx="2808312" cy="1656184"/>
          </a:xfrm>
          <a:prstGeom prst="star32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約</a:t>
            </a:r>
            <a:r>
              <a:rPr kumimoji="0" lang="en-US" altLang="ja-JP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20</a:t>
            </a:r>
            <a:r>
              <a:rPr kumimoji="0" lang="ja-JP" alt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倍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dirty="0" smtClean="0">
                <a:solidFill>
                  <a:srgbClr val="FF0000"/>
                </a:solidFill>
              </a:rPr>
              <a:t>情報爆発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600" dirty="0" err="1" smtClean="0">
                <a:solidFill>
                  <a:srgbClr val="FF0000"/>
                </a:solidFill>
              </a:rPr>
              <a:t>infoProsion</a:t>
            </a:r>
            <a:endParaRPr kumimoji="0" lang="ja-JP" altLang="en-US" sz="1600" dirty="0" smtClean="0">
              <a:solidFill>
                <a:srgbClr val="FF0000"/>
              </a:solidFill>
            </a:endParaRPr>
          </a:p>
        </p:txBody>
      </p:sp>
      <p:sp>
        <p:nvSpPr>
          <p:cNvPr id="5" name="角丸四角形 4"/>
          <p:cNvSpPr/>
          <p:nvPr/>
        </p:nvSpPr>
        <p:spPr bwMode="auto">
          <a:xfrm>
            <a:off x="1115616" y="1340768"/>
            <a:ext cx="4446984" cy="2393032"/>
          </a:xfrm>
          <a:prstGeom prst="roundRect">
            <a:avLst/>
          </a:prstGeom>
          <a:solidFill>
            <a:srgbClr val="0000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これまでとは桁</a:t>
            </a:r>
            <a:r>
              <a:rPr kumimoji="0" lang="ja-JP" altLang="en-US" sz="1800" dirty="0">
                <a:solidFill>
                  <a:schemeClr val="bg1"/>
                </a:solidFill>
                <a:latin typeface="+mn-lt"/>
                <a:ea typeface="+mn-ea"/>
              </a:rPr>
              <a:t>が</a:t>
            </a:r>
            <a:r>
              <a:rPr kumimoji="0" lang="ja-JP" altLang="en-US" sz="1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違う量のデータ</a:t>
            </a:r>
            <a:endParaRPr kumimoji="0" lang="en-US" altLang="ja-JP" sz="18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4400" dirty="0" smtClean="0">
                <a:solidFill>
                  <a:schemeClr val="bg1"/>
                </a:solidFill>
                <a:latin typeface="ＤＦＰ太丸ゴシック体"/>
                <a:ea typeface="ＤＦＰ太丸ゴシック体"/>
                <a:cs typeface="ＤＦＰ太丸ゴシック体"/>
              </a:rPr>
              <a:t>ビッグデータ</a:t>
            </a:r>
            <a:endParaRPr kumimoji="0" lang="en-US" altLang="ja-JP" sz="4400" dirty="0" smtClean="0">
              <a:solidFill>
                <a:schemeClr val="bg1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pPr>
              <a:spcBef>
                <a:spcPct val="20000"/>
              </a:spcBef>
            </a:pPr>
            <a:r>
              <a:rPr lang="ja-JP" altLang="en-US" sz="1400" dirty="0" smtClean="0">
                <a:solidFill>
                  <a:schemeClr val="bg1"/>
                </a:solidFill>
              </a:rPr>
              <a:t>扱う</a:t>
            </a:r>
            <a:r>
              <a:rPr lang="ja-JP" altLang="en-US" sz="1400" dirty="0">
                <a:solidFill>
                  <a:schemeClr val="bg1"/>
                </a:solidFill>
              </a:rPr>
              <a:t>データサイズが</a:t>
            </a:r>
            <a:r>
              <a:rPr lang="en-US" altLang="ja-JP" sz="1400" dirty="0">
                <a:solidFill>
                  <a:schemeClr val="bg1"/>
                </a:solidFill>
              </a:rPr>
              <a:t>100TB</a:t>
            </a:r>
            <a:r>
              <a:rPr lang="ja-JP" altLang="en-US" sz="1400" dirty="0">
                <a:solidFill>
                  <a:schemeClr val="bg1"/>
                </a:solidFill>
              </a:rPr>
              <a:t>（テラバイト）以上、またはストリーミングデータを利用していること、または年率</a:t>
            </a:r>
            <a:r>
              <a:rPr lang="en-US" altLang="ja-JP" sz="1400" dirty="0">
                <a:solidFill>
                  <a:schemeClr val="bg1"/>
                </a:solidFill>
              </a:rPr>
              <a:t>60</a:t>
            </a:r>
            <a:r>
              <a:rPr lang="ja-JP" altLang="en-US" sz="1400" dirty="0">
                <a:solidFill>
                  <a:schemeClr val="bg1"/>
                </a:solidFill>
              </a:rPr>
              <a:t>％以上の成長率で生成される</a:t>
            </a:r>
            <a:r>
              <a:rPr lang="ja-JP" altLang="en-US" sz="1400" dirty="0" smtClean="0">
                <a:solidFill>
                  <a:schemeClr val="bg1"/>
                </a:solidFill>
              </a:rPr>
              <a:t>データ</a:t>
            </a:r>
            <a:endParaRPr lang="en-US" altLang="ja-JP" sz="1400" dirty="0" smtClean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altLang="ja-JP" sz="800" dirty="0" smtClean="0">
                <a:solidFill>
                  <a:schemeClr val="bg1"/>
                </a:solidFill>
              </a:rPr>
              <a:t>http</a:t>
            </a:r>
            <a:r>
              <a:rPr lang="en-US" altLang="ja-JP" sz="800" dirty="0">
                <a:solidFill>
                  <a:schemeClr val="bg1"/>
                </a:solidFill>
              </a:rPr>
              <a:t>://www.idcjapan.co.jp/Press/Current/20140123Apr.html</a:t>
            </a:r>
            <a:endParaRPr kumimoji="0" lang="ja-JP" altLang="en-US" sz="8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4948891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 7"/>
          <p:cNvSpPr/>
          <p:nvPr/>
        </p:nvSpPr>
        <p:spPr>
          <a:xfrm>
            <a:off x="1016000" y="3111489"/>
            <a:ext cx="3566583" cy="3058584"/>
          </a:xfrm>
          <a:custGeom>
            <a:avLst/>
            <a:gdLst>
              <a:gd name="connsiteX0" fmla="*/ 2275417 w 3566583"/>
              <a:gd name="connsiteY0" fmla="*/ 0 h 3048000"/>
              <a:gd name="connsiteX1" fmla="*/ 3566583 w 3566583"/>
              <a:gd name="connsiteY1" fmla="*/ 3048000 h 3048000"/>
              <a:gd name="connsiteX2" fmla="*/ 338667 w 3566583"/>
              <a:gd name="connsiteY2" fmla="*/ 3048000 h 3048000"/>
              <a:gd name="connsiteX3" fmla="*/ 0 w 3566583"/>
              <a:gd name="connsiteY3" fmla="*/ 2317750 h 3048000"/>
              <a:gd name="connsiteX4" fmla="*/ 2275417 w 3566583"/>
              <a:gd name="connsiteY4" fmla="*/ 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6583" h="3048000">
                <a:moveTo>
                  <a:pt x="2275417" y="0"/>
                </a:moveTo>
                <a:lnTo>
                  <a:pt x="3566583" y="3048000"/>
                </a:lnTo>
                <a:lnTo>
                  <a:pt x="338667" y="3048000"/>
                </a:lnTo>
                <a:lnTo>
                  <a:pt x="0" y="2317750"/>
                </a:lnTo>
                <a:lnTo>
                  <a:pt x="2275417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baseline="0" smtClean="0">
              <a:ln>
                <a:noFill/>
              </a:ln>
              <a:solidFill>
                <a:srgbClr val="484848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7" name="円/楕円 6"/>
          <p:cNvSpPr/>
          <p:nvPr/>
        </p:nvSpPr>
        <p:spPr bwMode="auto">
          <a:xfrm>
            <a:off x="898526" y="5291655"/>
            <a:ext cx="879473" cy="87841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baseline="0" smtClean="0">
              <a:ln>
                <a:noFill/>
              </a:ln>
              <a:solidFill>
                <a:srgbClr val="484848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6" name="円/楕円 5"/>
          <p:cNvSpPr/>
          <p:nvPr/>
        </p:nvSpPr>
        <p:spPr bwMode="auto">
          <a:xfrm>
            <a:off x="1550460" y="4381488"/>
            <a:ext cx="1772708" cy="1788584"/>
          </a:xfrm>
          <a:prstGeom prst="ellipse">
            <a:avLst/>
          </a:prstGeom>
          <a:solidFill>
            <a:srgbClr val="3366FF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baseline="0" smtClean="0">
              <a:ln>
                <a:noFill/>
              </a:ln>
              <a:solidFill>
                <a:srgbClr val="484848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9" name="フリーフォーム 8"/>
          <p:cNvSpPr/>
          <p:nvPr/>
        </p:nvSpPr>
        <p:spPr>
          <a:xfrm>
            <a:off x="4572000" y="3069155"/>
            <a:ext cx="4296833" cy="3100918"/>
          </a:xfrm>
          <a:custGeom>
            <a:avLst/>
            <a:gdLst>
              <a:gd name="connsiteX0" fmla="*/ 1238250 w 4296833"/>
              <a:gd name="connsiteY0" fmla="*/ 0 h 3090333"/>
              <a:gd name="connsiteX1" fmla="*/ 0 w 4296833"/>
              <a:gd name="connsiteY1" fmla="*/ 3079750 h 3090333"/>
              <a:gd name="connsiteX2" fmla="*/ 4296833 w 4296833"/>
              <a:gd name="connsiteY2" fmla="*/ 3090333 h 3090333"/>
              <a:gd name="connsiteX3" fmla="*/ 1238250 w 4296833"/>
              <a:gd name="connsiteY3" fmla="*/ 0 h 309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6833" h="3090333">
                <a:moveTo>
                  <a:pt x="1238250" y="0"/>
                </a:moveTo>
                <a:lnTo>
                  <a:pt x="0" y="3079750"/>
                </a:lnTo>
                <a:lnTo>
                  <a:pt x="4296833" y="3090333"/>
                </a:lnTo>
                <a:lnTo>
                  <a:pt x="123825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baseline="0" smtClean="0">
              <a:ln>
                <a:noFill/>
              </a:ln>
              <a:solidFill>
                <a:srgbClr val="484848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35" name="円/楕円 34"/>
          <p:cNvSpPr/>
          <p:nvPr/>
        </p:nvSpPr>
        <p:spPr bwMode="auto">
          <a:xfrm>
            <a:off x="2794046" y="2571738"/>
            <a:ext cx="3587750" cy="3598334"/>
          </a:xfrm>
          <a:prstGeom prst="ellipse">
            <a:avLst/>
          </a:prstGeom>
          <a:solidFill>
            <a:srgbClr val="3366FF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baseline="0" smtClean="0">
              <a:ln>
                <a:noFill/>
              </a:ln>
              <a:solidFill>
                <a:srgbClr val="484848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いまなぜ、ビックデータなのか</a:t>
            </a:r>
            <a:endParaRPr kumimoji="1" lang="ja-JP" altLang="en-US" dirty="0"/>
          </a:p>
        </p:txBody>
      </p:sp>
      <p:sp>
        <p:nvSpPr>
          <p:cNvPr id="5" name="円/楕円 4"/>
          <p:cNvSpPr/>
          <p:nvPr/>
        </p:nvSpPr>
        <p:spPr bwMode="auto">
          <a:xfrm>
            <a:off x="3269305" y="3111489"/>
            <a:ext cx="2626555" cy="2624652"/>
          </a:xfrm>
          <a:prstGeom prst="ellipse">
            <a:avLst/>
          </a:prstGeom>
          <a:solidFill>
            <a:srgbClr val="000099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rgbClr val="484848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12" name="円/楕円 11"/>
          <p:cNvSpPr/>
          <p:nvPr/>
        </p:nvSpPr>
        <p:spPr bwMode="auto">
          <a:xfrm>
            <a:off x="5163342" y="4550822"/>
            <a:ext cx="996157" cy="984250"/>
          </a:xfrm>
          <a:prstGeom prst="ellipse">
            <a:avLst/>
          </a:prstGeom>
          <a:solidFill>
            <a:srgbClr val="800000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HG丸ｺﾞｼｯｸM-PRO" pitchFamily="50" charset="-128"/>
              </a:rPr>
              <a:t>Variety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HG丸ｺﾞｼｯｸM-PRO" pitchFamily="50" charset="-128"/>
              </a:rPr>
              <a:t>種類</a:t>
            </a:r>
          </a:p>
        </p:txBody>
      </p:sp>
      <p:sp>
        <p:nvSpPr>
          <p:cNvPr id="16" name="円/楕円 15"/>
          <p:cNvSpPr/>
          <p:nvPr/>
        </p:nvSpPr>
        <p:spPr bwMode="auto">
          <a:xfrm>
            <a:off x="2940842" y="4550822"/>
            <a:ext cx="996157" cy="984250"/>
          </a:xfrm>
          <a:prstGeom prst="ellipse">
            <a:avLst/>
          </a:prstGeom>
          <a:solidFill>
            <a:srgbClr val="800000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HG丸ｺﾞｼｯｸM-PRO" pitchFamily="50" charset="-128"/>
              </a:rPr>
              <a:t>Velocity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dirty="0" smtClean="0">
                <a:solidFill>
                  <a:srgbClr val="FFFFFF"/>
                </a:solidFill>
                <a:latin typeface="Arial" charset="0"/>
                <a:ea typeface="HG丸ｺﾞｼｯｸM-PRO" pitchFamily="50" charset="-128"/>
              </a:rPr>
              <a:t>加速度</a:t>
            </a:r>
            <a:endParaRPr kumimoji="0" lang="ja-JP" altLang="en-US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17" name="円/楕円 16"/>
          <p:cNvSpPr/>
          <p:nvPr/>
        </p:nvSpPr>
        <p:spPr bwMode="auto">
          <a:xfrm>
            <a:off x="4085832" y="2571739"/>
            <a:ext cx="996157" cy="984250"/>
          </a:xfrm>
          <a:prstGeom prst="ellipse">
            <a:avLst/>
          </a:prstGeom>
          <a:solidFill>
            <a:srgbClr val="800000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HG丸ｺﾞｼｯｸM-PRO" pitchFamily="50" charset="-128"/>
              </a:rPr>
              <a:t>Volume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dirty="0" smtClean="0">
                <a:solidFill>
                  <a:schemeClr val="bg1"/>
                </a:solidFill>
                <a:latin typeface="Arial" charset="0"/>
                <a:ea typeface="HG丸ｺﾞｼｯｸM-PRO" pitchFamily="50" charset="-128"/>
              </a:rPr>
              <a:t>量</a:t>
            </a:r>
            <a:endParaRPr kumimoji="0" lang="ja-JP" alt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801647" y="3965989"/>
            <a:ext cx="1561871" cy="830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srgbClr val="FFFFFF"/>
                </a:solidFill>
              </a:rPr>
              <a:t>Big Data</a:t>
            </a:r>
          </a:p>
          <a:p>
            <a:pPr algn="ctr"/>
            <a:r>
              <a:rPr kumimoji="1" lang="ja-JP" altLang="en-US" sz="2000" dirty="0" smtClean="0">
                <a:solidFill>
                  <a:srgbClr val="FFFFFF"/>
                </a:solidFill>
              </a:rPr>
              <a:t>ビッグデータ</a:t>
            </a:r>
            <a:endParaRPr kumimoji="1" lang="ja-JP" altLang="en-US" sz="2000" dirty="0">
              <a:solidFill>
                <a:srgbClr val="FFFFFF"/>
              </a:solidFill>
            </a:endParaRPr>
          </a:p>
        </p:txBody>
      </p:sp>
      <p:sp>
        <p:nvSpPr>
          <p:cNvPr id="23" name="角丸四角形 22"/>
          <p:cNvSpPr/>
          <p:nvPr/>
        </p:nvSpPr>
        <p:spPr bwMode="auto">
          <a:xfrm>
            <a:off x="887413" y="1121834"/>
            <a:ext cx="3684587" cy="423334"/>
          </a:xfrm>
          <a:prstGeom prst="roundRect">
            <a:avLst>
              <a:gd name="adj" fmla="val 50000"/>
            </a:avLst>
          </a:prstGeom>
          <a:solidFill>
            <a:srgbClr val="660066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HG丸ｺﾞｼｯｸM-PRO" pitchFamily="50" charset="-128"/>
              </a:rPr>
              <a:t>　ストレージ　：　容量増加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HG丸ｺﾞｼｯｸM-PRO" pitchFamily="50" charset="-128"/>
              </a:rPr>
              <a:t> </a:t>
            </a:r>
            <a:r>
              <a:rPr kumimoji="0" lang="en-US" altLang="ja-JP" sz="1200" dirty="0" smtClean="0">
                <a:solidFill>
                  <a:srgbClr val="FFFFFF"/>
                </a:solidFill>
                <a:ea typeface="HG丸ｺﾞｼｯｸM-PRO" pitchFamily="50" charset="-128"/>
              </a:rPr>
              <a:t>X </a:t>
            </a:r>
            <a:r>
              <a:rPr kumimoji="0" lang="ja-JP" altLang="en-US" sz="1200" dirty="0" smtClean="0">
                <a:solidFill>
                  <a:srgbClr val="FFFFFF"/>
                </a:solidFill>
                <a:ea typeface="HG丸ｺﾞｼｯｸM-PRO" pitchFamily="50" charset="-128"/>
              </a:rPr>
              <a:t>価格低下</a:t>
            </a:r>
            <a:endParaRPr kumimoji="0" lang="ja-JP" altLang="en-US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24" name="角丸四角形 23"/>
          <p:cNvSpPr/>
          <p:nvPr/>
        </p:nvSpPr>
        <p:spPr bwMode="auto">
          <a:xfrm>
            <a:off x="887413" y="1555752"/>
            <a:ext cx="3684587" cy="423334"/>
          </a:xfrm>
          <a:prstGeom prst="roundRect">
            <a:avLst>
              <a:gd name="adj" fmla="val 50000"/>
            </a:avLst>
          </a:prstGeom>
          <a:solidFill>
            <a:srgbClr val="660066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HG丸ｺﾞｼｯｸM-PRO" pitchFamily="50" charset="-128"/>
              </a:rPr>
              <a:t>　プロセッサー：　処理能力上昇</a:t>
            </a:r>
            <a:r>
              <a: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HG丸ｺﾞｼｯｸM-PRO" pitchFamily="50" charset="-128"/>
              </a:rPr>
              <a:t> </a:t>
            </a:r>
            <a:r>
              <a:rPr kumimoji="0" lang="en-US" altLang="ja-JP" sz="1200" dirty="0" smtClean="0">
                <a:solidFill>
                  <a:srgbClr val="FFFFFF"/>
                </a:solidFill>
                <a:ea typeface="HG丸ｺﾞｼｯｸM-PRO" pitchFamily="50" charset="-128"/>
              </a:rPr>
              <a:t>X </a:t>
            </a:r>
            <a:r>
              <a:rPr kumimoji="0" lang="ja-JP" altLang="en-US" sz="1200" dirty="0" smtClean="0">
                <a:solidFill>
                  <a:srgbClr val="FFFFFF"/>
                </a:solidFill>
                <a:ea typeface="HG丸ｺﾞｼｯｸM-PRO" pitchFamily="50" charset="-128"/>
              </a:rPr>
              <a:t>価格低下</a:t>
            </a:r>
            <a:endParaRPr kumimoji="0" lang="ja-JP" altLang="en-US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25" name="角丸四角形 24"/>
          <p:cNvSpPr/>
          <p:nvPr/>
        </p:nvSpPr>
        <p:spPr bwMode="auto">
          <a:xfrm>
            <a:off x="887413" y="1968501"/>
            <a:ext cx="3684587" cy="423334"/>
          </a:xfrm>
          <a:prstGeom prst="roundRect">
            <a:avLst>
              <a:gd name="adj" fmla="val 50000"/>
            </a:avLst>
          </a:prstGeom>
          <a:solidFill>
            <a:srgbClr val="660066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HG丸ｺﾞｼｯｸM-PRO" pitchFamily="50" charset="-128"/>
              </a:rPr>
              <a:t>　ソフトウェア：　</a:t>
            </a:r>
            <a:r>
              <a:rPr kumimoji="0" lang="en-US" altLang="ja-JP" sz="12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HG丸ｺﾞｼｯｸM-PRO" pitchFamily="50" charset="-128"/>
              </a:rPr>
              <a:t>Hadoop,NoSQL</a:t>
            </a:r>
            <a:r>
              <a:rPr kumimoji="0" lang="en-US" altLang="ja-JP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HG丸ｺﾞｼｯｸM-PRO" pitchFamily="50" charset="-128"/>
              </a:rPr>
              <a:t> </a:t>
            </a:r>
            <a:r>
              <a:rPr kumimoji="0" lang="en-US" altLang="ja-JP" sz="1200" b="0" i="0" u="none" strike="noStrike" cap="none" normalizeH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HG丸ｺﾞｼｯｸM-PRO" pitchFamily="50" charset="-128"/>
              </a:rPr>
              <a:t>etc</a:t>
            </a:r>
            <a:endParaRPr kumimoji="0" lang="ja-JP" altLang="en-US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pic>
        <p:nvPicPr>
          <p:cNvPr id="26" name="Picture 7" descr="j04339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69324" y="4866888"/>
            <a:ext cx="1653869" cy="165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テキスト ボックス 32"/>
          <p:cNvSpPr txBox="1"/>
          <p:nvPr/>
        </p:nvSpPr>
        <p:spPr>
          <a:xfrm>
            <a:off x="984251" y="5492740"/>
            <a:ext cx="650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FFFFFF"/>
                </a:solidFill>
              </a:rPr>
              <a:t>Office</a:t>
            </a:r>
          </a:p>
          <a:p>
            <a:r>
              <a:rPr lang="en-US" altLang="ja-JP" sz="1400" dirty="0" smtClean="0">
                <a:solidFill>
                  <a:srgbClr val="FFFFFF"/>
                </a:solidFill>
              </a:rPr>
              <a:t>Data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728474" y="4819789"/>
            <a:ext cx="1054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rgbClr val="FFFFFF"/>
                </a:solidFill>
              </a:rPr>
              <a:t>Internet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634589" y="5327323"/>
            <a:ext cx="145424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ja-JP" altLang="en-US" sz="1050" dirty="0" smtClean="0">
                <a:solidFill>
                  <a:srgbClr val="FFFFFF"/>
                </a:solidFill>
              </a:rPr>
              <a:t>ダウンサイジング</a:t>
            </a:r>
            <a:endParaRPr kumimoji="1" lang="en-US" altLang="ja-JP" sz="1050" dirty="0" smtClean="0">
              <a:solidFill>
                <a:srgbClr val="FFFFFF"/>
              </a:solidFill>
            </a:endParaRPr>
          </a:p>
          <a:p>
            <a:pPr marL="285750" indent="-285750">
              <a:buFont typeface="Wingdings" charset="2"/>
              <a:buChar char="v"/>
            </a:pPr>
            <a:r>
              <a:rPr kumimoji="1" lang="en-US" altLang="ja-JP" sz="1050" dirty="0" smtClean="0">
                <a:solidFill>
                  <a:srgbClr val="FFFFFF"/>
                </a:solidFill>
              </a:rPr>
              <a:t>PC</a:t>
            </a:r>
            <a:r>
              <a:rPr kumimoji="1" lang="ja-JP" altLang="en-US" sz="1050" dirty="0" smtClean="0">
                <a:solidFill>
                  <a:srgbClr val="FFFFFF"/>
                </a:solidFill>
              </a:rPr>
              <a:t>の普及</a:t>
            </a:r>
            <a:endParaRPr kumimoji="1" lang="ja-JP" altLang="en-US" sz="1050" dirty="0">
              <a:solidFill>
                <a:srgbClr val="FFFFFF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458923" y="2920072"/>
            <a:ext cx="6206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00" dirty="0" smtClean="0">
                <a:solidFill>
                  <a:srgbClr val="FFFFFF"/>
                </a:solidFill>
              </a:rPr>
              <a:t>Internet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93750" y="6223840"/>
            <a:ext cx="1122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1960</a:t>
            </a:r>
            <a:r>
              <a:rPr kumimoji="1" lang="ja-JP" altLang="en-US" sz="1400" dirty="0" smtClean="0"/>
              <a:t>年代</a:t>
            </a:r>
            <a:r>
              <a:rPr kumimoji="1" lang="en-US" altLang="ja-JP" sz="1400" dirty="0" smtClean="0"/>
              <a:t>〜</a:t>
            </a:r>
            <a:endParaRPr kumimoji="1" lang="ja-JP" altLang="en-US" sz="14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859178" y="6224413"/>
            <a:ext cx="1122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1980</a:t>
            </a:r>
            <a:r>
              <a:rPr kumimoji="1" lang="ja-JP" altLang="en-US" sz="1400" dirty="0" smtClean="0"/>
              <a:t>年代</a:t>
            </a:r>
            <a:r>
              <a:rPr kumimoji="1" lang="en-US" altLang="ja-JP" sz="1400" dirty="0" smtClean="0"/>
              <a:t>〜</a:t>
            </a:r>
            <a:endParaRPr kumimoji="1" lang="ja-JP" altLang="en-US" sz="1400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002495" y="6225253"/>
            <a:ext cx="1122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2010</a:t>
            </a:r>
            <a:r>
              <a:rPr kumimoji="1" lang="ja-JP" altLang="en-US" sz="1400" dirty="0" smtClean="0"/>
              <a:t>年代</a:t>
            </a:r>
            <a:r>
              <a:rPr kumimoji="1" lang="en-US" altLang="ja-JP" sz="1400" dirty="0" smtClean="0"/>
              <a:t>〜</a:t>
            </a:r>
            <a:endParaRPr kumimoji="1" lang="ja-JP" altLang="en-US" sz="14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124859" y="5556212"/>
            <a:ext cx="477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 smtClean="0">
                <a:solidFill>
                  <a:srgbClr val="FFFFFF"/>
                </a:solidFill>
              </a:rPr>
              <a:t>IoT</a:t>
            </a:r>
          </a:p>
        </p:txBody>
      </p:sp>
      <p:sp>
        <p:nvSpPr>
          <p:cNvPr id="42" name="角丸四角形 41"/>
          <p:cNvSpPr/>
          <p:nvPr/>
        </p:nvSpPr>
        <p:spPr bwMode="auto">
          <a:xfrm>
            <a:off x="4576762" y="1121834"/>
            <a:ext cx="3684587" cy="423334"/>
          </a:xfrm>
          <a:prstGeom prst="roundRect">
            <a:avLst>
              <a:gd name="adj" fmla="val 50000"/>
            </a:avLst>
          </a:prstGeom>
          <a:solidFill>
            <a:srgbClr val="660066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HG丸ｺﾞｼｯｸM-PRO" pitchFamily="50" charset="-128"/>
              </a:rPr>
              <a:t>モバイル</a:t>
            </a:r>
          </a:p>
        </p:txBody>
      </p:sp>
      <p:sp>
        <p:nvSpPr>
          <p:cNvPr id="43" name="角丸四角形 42"/>
          <p:cNvSpPr/>
          <p:nvPr/>
        </p:nvSpPr>
        <p:spPr bwMode="auto">
          <a:xfrm>
            <a:off x="4576762" y="1555752"/>
            <a:ext cx="3684587" cy="423334"/>
          </a:xfrm>
          <a:prstGeom prst="roundRect">
            <a:avLst>
              <a:gd name="adj" fmla="val 50000"/>
            </a:avLst>
          </a:prstGeom>
          <a:solidFill>
            <a:srgbClr val="660066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HG丸ｺﾞｼｯｸM-PRO" pitchFamily="50" charset="-128"/>
              </a:rPr>
              <a:t>ソーシャル</a:t>
            </a:r>
          </a:p>
        </p:txBody>
      </p:sp>
      <p:sp>
        <p:nvSpPr>
          <p:cNvPr id="44" name="角丸四角形 43"/>
          <p:cNvSpPr/>
          <p:nvPr/>
        </p:nvSpPr>
        <p:spPr bwMode="auto">
          <a:xfrm>
            <a:off x="4576762" y="1968501"/>
            <a:ext cx="3684587" cy="423334"/>
          </a:xfrm>
          <a:prstGeom prst="roundRect">
            <a:avLst>
              <a:gd name="adj" fmla="val 50000"/>
            </a:avLst>
          </a:prstGeom>
          <a:solidFill>
            <a:srgbClr val="660066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  <a:ea typeface="HG丸ｺﾞｼｯｸM-PRO" pitchFamily="50" charset="-128"/>
              </a:rPr>
              <a:t>クラウド</a:t>
            </a:r>
          </a:p>
        </p:txBody>
      </p:sp>
    </p:spTree>
    <p:extLst>
      <p:ext uri="{BB962C8B-B14F-4D97-AF65-F5344CB8AC3E}">
        <p14:creationId xmlns:p14="http://schemas.microsoft.com/office/powerpoint/2010/main" val="1551164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正方形/長方形 85"/>
          <p:cNvSpPr/>
          <p:nvPr/>
        </p:nvSpPr>
        <p:spPr>
          <a:xfrm>
            <a:off x="533400" y="2647950"/>
            <a:ext cx="8077200" cy="2717799"/>
          </a:xfrm>
          <a:prstGeom prst="rect">
            <a:avLst/>
          </a:prstGeom>
          <a:solidFill>
            <a:srgbClr val="E6D6A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4" name="円柱 3"/>
          <p:cNvSpPr/>
          <p:nvPr/>
        </p:nvSpPr>
        <p:spPr bwMode="auto">
          <a:xfrm>
            <a:off x="533400" y="908720"/>
            <a:ext cx="8077200" cy="1669380"/>
          </a:xfrm>
          <a:prstGeom prst="can">
            <a:avLst>
              <a:gd name="adj" fmla="val 30077"/>
            </a:avLst>
          </a:prstGeom>
          <a:solidFill>
            <a:srgbClr val="FF6666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rgbClr val="484848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717550" y="1438077"/>
            <a:ext cx="4953000" cy="946150"/>
          </a:xfrm>
          <a:prstGeom prst="rect">
            <a:avLst/>
          </a:prstGeom>
          <a:solidFill>
            <a:srgbClr val="FFFBD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57345" name="タイトル 1"/>
          <p:cNvSpPr>
            <a:spLocks noGrp="1"/>
          </p:cNvSpPr>
          <p:nvPr>
            <p:ph type="title"/>
          </p:nvPr>
        </p:nvSpPr>
        <p:spPr>
          <a:xfrm>
            <a:off x="465137" y="209550"/>
            <a:ext cx="8678863" cy="493713"/>
          </a:xfrm>
        </p:spPr>
        <p:txBody>
          <a:bodyPr/>
          <a:lstStyle/>
          <a:p>
            <a:r>
              <a:rPr lang="ja-JP" altLang="en-US" sz="2800" dirty="0" smtClean="0">
                <a:ea typeface="ＭＳ Ｐゴシック" charset="-128"/>
              </a:rPr>
              <a:t>ビッグデータの仕組み</a:t>
            </a:r>
          </a:p>
        </p:txBody>
      </p:sp>
      <p:sp>
        <p:nvSpPr>
          <p:cNvPr id="19" name="角丸四角形 18"/>
          <p:cNvSpPr/>
          <p:nvPr/>
        </p:nvSpPr>
        <p:spPr bwMode="auto">
          <a:xfrm>
            <a:off x="873224" y="1556421"/>
            <a:ext cx="2286000" cy="304800"/>
          </a:xfrm>
          <a:prstGeom prst="roundRect">
            <a:avLst>
              <a:gd name="adj" fmla="val 0"/>
            </a:avLst>
          </a:prstGeom>
          <a:solidFill>
            <a:srgbClr val="3366FF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非構造化</a:t>
            </a:r>
          </a:p>
        </p:txBody>
      </p:sp>
      <p:sp>
        <p:nvSpPr>
          <p:cNvPr id="22" name="角丸四角形 21"/>
          <p:cNvSpPr/>
          <p:nvPr/>
        </p:nvSpPr>
        <p:spPr bwMode="auto">
          <a:xfrm>
            <a:off x="873224" y="1892971"/>
            <a:ext cx="691952" cy="189829"/>
          </a:xfrm>
          <a:prstGeom prst="roundRect">
            <a:avLst>
              <a:gd name="adj" fmla="val 0"/>
            </a:avLst>
          </a:prstGeom>
          <a:solidFill>
            <a:srgbClr val="3366FF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5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テキスト</a:t>
            </a:r>
          </a:p>
        </p:txBody>
      </p:sp>
      <p:sp>
        <p:nvSpPr>
          <p:cNvPr id="23" name="角丸四角形 22"/>
          <p:cNvSpPr/>
          <p:nvPr/>
        </p:nvSpPr>
        <p:spPr bwMode="auto">
          <a:xfrm>
            <a:off x="1676400" y="1892971"/>
            <a:ext cx="691952" cy="189829"/>
          </a:xfrm>
          <a:prstGeom prst="roundRect">
            <a:avLst>
              <a:gd name="adj" fmla="val 0"/>
            </a:avLst>
          </a:prstGeom>
          <a:solidFill>
            <a:srgbClr val="3366FF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5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動画</a:t>
            </a:r>
          </a:p>
        </p:txBody>
      </p:sp>
      <p:sp>
        <p:nvSpPr>
          <p:cNvPr id="24" name="角丸四角形 23"/>
          <p:cNvSpPr/>
          <p:nvPr/>
        </p:nvSpPr>
        <p:spPr bwMode="auto">
          <a:xfrm>
            <a:off x="2467272" y="1892971"/>
            <a:ext cx="691952" cy="189829"/>
          </a:xfrm>
          <a:prstGeom prst="roundRect">
            <a:avLst>
              <a:gd name="adj" fmla="val 0"/>
            </a:avLst>
          </a:prstGeom>
          <a:solidFill>
            <a:srgbClr val="3366FF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5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音声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429000" y="90872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rgbClr val="0000FF"/>
                </a:solidFill>
                <a:effectLst/>
              </a:rPr>
              <a:t>ビッグデータ</a:t>
            </a:r>
            <a:endParaRPr kumimoji="1" lang="ja-JP" altLang="en-US" sz="2400" dirty="0">
              <a:solidFill>
                <a:srgbClr val="0000FF"/>
              </a:solidFill>
              <a:effectLst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214487" y="2806697"/>
            <a:ext cx="923826" cy="2470151"/>
          </a:xfrm>
          <a:prstGeom prst="rect">
            <a:avLst/>
          </a:prstGeom>
          <a:solidFill>
            <a:srgbClr val="8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ビッグデータ</a:t>
            </a:r>
            <a:endParaRPr kumimoji="1" lang="en-US" altLang="ja-JP" sz="1000" dirty="0" smtClean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algn="ctr"/>
            <a:r>
              <a:rPr lang="ja-JP" altLang="en-US" sz="10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の分割処理</a:t>
            </a:r>
            <a:endParaRPr lang="en-US" altLang="ja-JP" sz="1000" dirty="0" smtClean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algn="ctr"/>
            <a:r>
              <a:rPr kumimoji="1" lang="ja-JP" altLang="en-US" sz="8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（</a:t>
            </a:r>
            <a:r>
              <a:rPr kumimoji="1" lang="en-US" altLang="ja-JP" sz="8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MAP</a:t>
            </a:r>
            <a:r>
              <a:rPr kumimoji="1" lang="ja-JP" altLang="en-US" sz="8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処理）</a:t>
            </a:r>
            <a:endParaRPr kumimoji="1" lang="ja-JP" altLang="en-US" sz="8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85" name="正方形/長方形 84"/>
          <p:cNvSpPr/>
          <p:nvPr/>
        </p:nvSpPr>
        <p:spPr>
          <a:xfrm>
            <a:off x="7100143" y="2806697"/>
            <a:ext cx="923826" cy="2470151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演算結果</a:t>
            </a:r>
            <a:endParaRPr kumimoji="1" lang="en-US" altLang="ja-JP" sz="1000" dirty="0" smtClean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algn="ctr"/>
            <a:r>
              <a:rPr kumimoji="1" lang="ja-JP" altLang="en-US" sz="10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の集約処理</a:t>
            </a:r>
            <a:endParaRPr kumimoji="1" lang="en-US" altLang="ja-JP" sz="800" dirty="0" smtClean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algn="ctr"/>
            <a:r>
              <a:rPr lang="en-US" altLang="ja-JP" sz="8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(REDUCE</a:t>
            </a:r>
            <a:r>
              <a:rPr lang="ja-JP" altLang="en-US" sz="8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処理</a:t>
            </a:r>
            <a:r>
              <a:rPr lang="en-US" altLang="ja-JP" sz="8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)</a:t>
            </a:r>
          </a:p>
        </p:txBody>
      </p:sp>
      <p:sp>
        <p:nvSpPr>
          <p:cNvPr id="105" name="正方形/長方形 104"/>
          <p:cNvSpPr/>
          <p:nvPr/>
        </p:nvSpPr>
        <p:spPr>
          <a:xfrm>
            <a:off x="2839244" y="3289302"/>
            <a:ext cx="3462337" cy="228602"/>
          </a:xfrm>
          <a:prstGeom prst="rect">
            <a:avLst/>
          </a:prstGeom>
          <a:solidFill>
            <a:srgbClr val="000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コンピューター</a:t>
            </a:r>
            <a:r>
              <a:rPr lang="en-US" altLang="ja-JP" sz="12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1    </a:t>
            </a:r>
            <a:r>
              <a:rPr kumimoji="1" lang="ja-JP" altLang="en-US" sz="12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計算処理</a:t>
            </a:r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08" name="正方形/長方形 107"/>
          <p:cNvSpPr/>
          <p:nvPr/>
        </p:nvSpPr>
        <p:spPr>
          <a:xfrm>
            <a:off x="2839244" y="3543301"/>
            <a:ext cx="3462337" cy="228602"/>
          </a:xfrm>
          <a:prstGeom prst="rect">
            <a:avLst/>
          </a:prstGeom>
          <a:solidFill>
            <a:srgbClr val="000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solidFill>
                  <a:srgbClr val="FFFFFF"/>
                </a:solidFill>
                <a:latin typeface="ＭＳ Ｐゴシック"/>
                <a:cs typeface="ＭＳ Ｐゴシック"/>
              </a:rPr>
              <a:t>コンピューター</a:t>
            </a:r>
            <a:r>
              <a:rPr lang="en-US" altLang="ja-JP" sz="1200" dirty="0" smtClean="0">
                <a:solidFill>
                  <a:srgbClr val="FFFFFF"/>
                </a:solidFill>
                <a:latin typeface="ＭＳ Ｐゴシック"/>
                <a:cs typeface="ＭＳ Ｐゴシック"/>
              </a:rPr>
              <a:t>2    </a:t>
            </a:r>
            <a:r>
              <a:rPr kumimoji="1" lang="ja-JP" altLang="en-US" sz="12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計算処理</a:t>
            </a:r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09" name="正方形/長方形 108"/>
          <p:cNvSpPr/>
          <p:nvPr/>
        </p:nvSpPr>
        <p:spPr>
          <a:xfrm>
            <a:off x="2839244" y="3797298"/>
            <a:ext cx="3462337" cy="228602"/>
          </a:xfrm>
          <a:prstGeom prst="rect">
            <a:avLst/>
          </a:prstGeom>
          <a:solidFill>
            <a:srgbClr val="000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solidFill>
                  <a:srgbClr val="FFFFFF"/>
                </a:solidFill>
                <a:latin typeface="ＭＳ Ｐゴシック"/>
                <a:cs typeface="ＭＳ Ｐゴシック"/>
              </a:rPr>
              <a:t>コンピューター</a:t>
            </a:r>
            <a:r>
              <a:rPr lang="en-US" altLang="ja-JP" sz="1200" dirty="0" smtClean="0">
                <a:solidFill>
                  <a:srgbClr val="FFFFFF"/>
                </a:solidFill>
                <a:latin typeface="ＭＳ Ｐゴシック"/>
                <a:cs typeface="ＭＳ Ｐゴシック"/>
              </a:rPr>
              <a:t>3    </a:t>
            </a:r>
            <a:r>
              <a:rPr kumimoji="1" lang="ja-JP" altLang="en-US" sz="12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計算処理</a:t>
            </a:r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10" name="正方形/長方形 109"/>
          <p:cNvSpPr/>
          <p:nvPr/>
        </p:nvSpPr>
        <p:spPr>
          <a:xfrm>
            <a:off x="2839244" y="4451780"/>
            <a:ext cx="3462337" cy="228602"/>
          </a:xfrm>
          <a:prstGeom prst="rect">
            <a:avLst/>
          </a:prstGeom>
          <a:solidFill>
            <a:srgbClr val="000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solidFill>
                  <a:srgbClr val="FFFFFF"/>
                </a:solidFill>
                <a:latin typeface="ＭＳ Ｐゴシック"/>
                <a:cs typeface="ＭＳ Ｐゴシック"/>
              </a:rPr>
              <a:t>コンピューター</a:t>
            </a:r>
            <a:r>
              <a:rPr lang="en-US" altLang="ja-JP" sz="1200" dirty="0" smtClean="0">
                <a:solidFill>
                  <a:srgbClr val="FFFFFF"/>
                </a:solidFill>
                <a:latin typeface="ＭＳ Ｐゴシック"/>
                <a:cs typeface="ＭＳ Ｐゴシック"/>
              </a:rPr>
              <a:t>n    </a:t>
            </a:r>
            <a:r>
              <a:rPr kumimoji="1" lang="ja-JP" altLang="en-US" sz="12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計算処理</a:t>
            </a:r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12" name="正方形/長方形 111"/>
          <p:cNvSpPr/>
          <p:nvPr/>
        </p:nvSpPr>
        <p:spPr>
          <a:xfrm>
            <a:off x="533400" y="5575300"/>
            <a:ext cx="6604000" cy="882649"/>
          </a:xfrm>
          <a:prstGeom prst="rect">
            <a:avLst/>
          </a:prstGeom>
          <a:solidFill>
            <a:srgbClr val="33ACB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bg1"/>
                </a:solidFill>
                <a:latin typeface="ＭＳ Ｐゴシック"/>
                <a:ea typeface="ＭＳ Ｐゴシック"/>
                <a:cs typeface="ＭＳ Ｐゴシック"/>
              </a:rPr>
              <a:t>知見（</a:t>
            </a:r>
            <a:r>
              <a:rPr lang="ja-JP" altLang="en-US" sz="2000" dirty="0" smtClean="0">
                <a:solidFill>
                  <a:schemeClr val="bg1"/>
                </a:solidFill>
                <a:latin typeface="ＭＳ Ｐゴシック"/>
                <a:ea typeface="ＭＳ Ｐゴシック"/>
                <a:cs typeface="ＭＳ Ｐゴシック"/>
              </a:rPr>
              <a:t>インテリジェンス</a:t>
            </a:r>
            <a:r>
              <a:rPr kumimoji="1" lang="ja-JP" altLang="en-US" sz="2000" dirty="0" smtClean="0">
                <a:solidFill>
                  <a:schemeClr val="bg1"/>
                </a:solidFill>
                <a:latin typeface="ＭＳ Ｐゴシック"/>
                <a:ea typeface="ＭＳ Ｐゴシック"/>
                <a:cs typeface="ＭＳ Ｐゴシック"/>
              </a:rPr>
              <a:t>）やノウハウ</a:t>
            </a:r>
            <a:endParaRPr kumimoji="1" lang="en-US" altLang="ja-JP" sz="2000" dirty="0" smtClean="0">
              <a:solidFill>
                <a:schemeClr val="bg1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algn="ctr"/>
            <a:r>
              <a:rPr kumimoji="1" lang="ja-JP" altLang="en-US" sz="1400" dirty="0" smtClean="0">
                <a:solidFill>
                  <a:schemeClr val="bg1"/>
                </a:solidFill>
                <a:latin typeface="ＭＳ Ｐゴシック"/>
                <a:ea typeface="ＭＳ Ｐゴシック"/>
                <a:cs typeface="ＭＳ Ｐゴシック"/>
              </a:rPr>
              <a:t>アドバイス、ガイド、制御、最適化などのために使われる</a:t>
            </a:r>
            <a:endParaRPr kumimoji="1" lang="ja-JP" altLang="en-US" sz="1400" dirty="0">
              <a:solidFill>
                <a:schemeClr val="bg1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13" name="上矢印 112"/>
          <p:cNvSpPr/>
          <p:nvPr/>
        </p:nvSpPr>
        <p:spPr bwMode="auto">
          <a:xfrm flipV="1">
            <a:off x="1214486" y="2444746"/>
            <a:ext cx="923827" cy="523965"/>
          </a:xfrm>
          <a:prstGeom prst="upArrow">
            <a:avLst/>
          </a:prstGeom>
          <a:solidFill>
            <a:schemeClr val="accent3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cxnSp>
        <p:nvCxnSpPr>
          <p:cNvPr id="6" name="直線矢印コネクタ 5"/>
          <p:cNvCxnSpPr>
            <a:stCxn id="2" idx="3"/>
            <a:endCxn id="105" idx="1"/>
          </p:cNvCxnSpPr>
          <p:nvPr/>
        </p:nvCxnSpPr>
        <p:spPr>
          <a:xfrm flipV="1">
            <a:off x="2138313" y="3403603"/>
            <a:ext cx="700931" cy="638170"/>
          </a:xfrm>
          <a:prstGeom prst="straightConnector1">
            <a:avLst/>
          </a:prstGeom>
          <a:ln>
            <a:solidFill>
              <a:srgbClr val="FF66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4339580" y="4044948"/>
            <a:ext cx="461665" cy="43858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000090"/>
                </a:solidFill>
              </a:rPr>
              <a:t>・・・</a:t>
            </a:r>
            <a:endParaRPr kumimoji="1" lang="ja-JP" altLang="en-US" dirty="0">
              <a:solidFill>
                <a:srgbClr val="000090"/>
              </a:solidFill>
            </a:endParaRPr>
          </a:p>
        </p:txBody>
      </p:sp>
      <p:cxnSp>
        <p:nvCxnSpPr>
          <p:cNvPr id="114" name="直線矢印コネクタ 113"/>
          <p:cNvCxnSpPr>
            <a:stCxn id="2" idx="3"/>
            <a:endCxn id="108" idx="1"/>
          </p:cNvCxnSpPr>
          <p:nvPr/>
        </p:nvCxnSpPr>
        <p:spPr>
          <a:xfrm flipV="1">
            <a:off x="2138313" y="3657602"/>
            <a:ext cx="700931" cy="384171"/>
          </a:xfrm>
          <a:prstGeom prst="straightConnector1">
            <a:avLst/>
          </a:prstGeom>
          <a:ln>
            <a:solidFill>
              <a:srgbClr val="FF66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直線矢印コネクタ 114"/>
          <p:cNvCxnSpPr>
            <a:stCxn id="2" idx="3"/>
            <a:endCxn id="109" idx="1"/>
          </p:cNvCxnSpPr>
          <p:nvPr/>
        </p:nvCxnSpPr>
        <p:spPr>
          <a:xfrm flipV="1">
            <a:off x="2138313" y="3911599"/>
            <a:ext cx="700931" cy="130174"/>
          </a:xfrm>
          <a:prstGeom prst="straightConnector1">
            <a:avLst/>
          </a:prstGeom>
          <a:ln>
            <a:solidFill>
              <a:srgbClr val="FF66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直線矢印コネクタ 115"/>
          <p:cNvCxnSpPr>
            <a:stCxn id="2" idx="3"/>
            <a:endCxn id="110" idx="1"/>
          </p:cNvCxnSpPr>
          <p:nvPr/>
        </p:nvCxnSpPr>
        <p:spPr>
          <a:xfrm>
            <a:off x="2138313" y="4041773"/>
            <a:ext cx="700931" cy="524308"/>
          </a:xfrm>
          <a:prstGeom prst="straightConnector1">
            <a:avLst/>
          </a:prstGeom>
          <a:ln>
            <a:solidFill>
              <a:srgbClr val="FF66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直線矢印コネクタ 116"/>
          <p:cNvCxnSpPr>
            <a:stCxn id="105" idx="3"/>
            <a:endCxn id="85" idx="1"/>
          </p:cNvCxnSpPr>
          <p:nvPr/>
        </p:nvCxnSpPr>
        <p:spPr>
          <a:xfrm>
            <a:off x="6301581" y="3403603"/>
            <a:ext cx="798562" cy="638170"/>
          </a:xfrm>
          <a:prstGeom prst="straightConnector1">
            <a:avLst/>
          </a:prstGeom>
          <a:ln>
            <a:solidFill>
              <a:srgbClr val="FF66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/>
          <p:cNvCxnSpPr>
            <a:stCxn id="108" idx="3"/>
            <a:endCxn id="85" idx="1"/>
          </p:cNvCxnSpPr>
          <p:nvPr/>
        </p:nvCxnSpPr>
        <p:spPr>
          <a:xfrm>
            <a:off x="6301581" y="3657602"/>
            <a:ext cx="798562" cy="384171"/>
          </a:xfrm>
          <a:prstGeom prst="straightConnector1">
            <a:avLst/>
          </a:prstGeom>
          <a:ln>
            <a:solidFill>
              <a:srgbClr val="FF66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直線矢印コネクタ 118"/>
          <p:cNvCxnSpPr>
            <a:stCxn id="109" idx="3"/>
            <a:endCxn id="85" idx="1"/>
          </p:cNvCxnSpPr>
          <p:nvPr/>
        </p:nvCxnSpPr>
        <p:spPr>
          <a:xfrm>
            <a:off x="6301581" y="3911599"/>
            <a:ext cx="798562" cy="130174"/>
          </a:xfrm>
          <a:prstGeom prst="straightConnector1">
            <a:avLst/>
          </a:prstGeom>
          <a:ln>
            <a:solidFill>
              <a:srgbClr val="FF66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直線矢印コネクタ 119"/>
          <p:cNvCxnSpPr>
            <a:stCxn id="110" idx="3"/>
            <a:endCxn id="85" idx="1"/>
          </p:cNvCxnSpPr>
          <p:nvPr/>
        </p:nvCxnSpPr>
        <p:spPr>
          <a:xfrm flipV="1">
            <a:off x="6301581" y="4041773"/>
            <a:ext cx="798562" cy="524308"/>
          </a:xfrm>
          <a:prstGeom prst="straightConnector1">
            <a:avLst/>
          </a:prstGeom>
          <a:ln>
            <a:solidFill>
              <a:srgbClr val="FF66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曲折矢印 30"/>
          <p:cNvSpPr/>
          <p:nvPr/>
        </p:nvSpPr>
        <p:spPr>
          <a:xfrm rot="10800000">
            <a:off x="7050880" y="5143500"/>
            <a:ext cx="664370" cy="1085850"/>
          </a:xfrm>
          <a:prstGeom prst="bentArrow">
            <a:avLst>
              <a:gd name="adj1" fmla="val 44804"/>
              <a:gd name="adj2" fmla="val 30735"/>
              <a:gd name="adj3" fmla="val 25000"/>
              <a:gd name="adj4" fmla="val 43750"/>
            </a:avLst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57344" name="テキスト ボックス 57343"/>
          <p:cNvSpPr txBox="1"/>
          <p:nvPr/>
        </p:nvSpPr>
        <p:spPr>
          <a:xfrm>
            <a:off x="3414370" y="4749797"/>
            <a:ext cx="23006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 smtClean="0">
                <a:solidFill>
                  <a:srgbClr val="000090"/>
                </a:solidFill>
              </a:rPr>
              <a:t>分析（アナリティクス）</a:t>
            </a:r>
            <a:endParaRPr lang="en-US" altLang="ja-JP" dirty="0" smtClean="0">
              <a:solidFill>
                <a:srgbClr val="000090"/>
              </a:solidFill>
            </a:endParaRPr>
          </a:p>
          <a:p>
            <a:pPr algn="ctr"/>
            <a:r>
              <a:rPr kumimoji="1" lang="ja-JP" altLang="en-US" sz="1400" dirty="0" smtClean="0">
                <a:solidFill>
                  <a:srgbClr val="000090"/>
                </a:solidFill>
              </a:rPr>
              <a:t>統計や人工知能などの手法</a:t>
            </a:r>
            <a:endParaRPr kumimoji="1" lang="ja-JP" altLang="en-US" sz="1400" dirty="0">
              <a:solidFill>
                <a:srgbClr val="000090"/>
              </a:solidFill>
            </a:endParaRPr>
          </a:p>
        </p:txBody>
      </p:sp>
      <p:sp>
        <p:nvSpPr>
          <p:cNvPr id="126" name="テキスト ボックス 125"/>
          <p:cNvSpPr txBox="1"/>
          <p:nvPr/>
        </p:nvSpPr>
        <p:spPr>
          <a:xfrm>
            <a:off x="2887901" y="2660934"/>
            <a:ext cx="3365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 smtClean="0">
                <a:solidFill>
                  <a:srgbClr val="000090"/>
                </a:solidFill>
              </a:rPr>
              <a:t>多数のコンピューターによる並列分散処理</a:t>
            </a:r>
            <a:endParaRPr kumimoji="1" lang="ja-JP" altLang="en-US" sz="1400" dirty="0">
              <a:solidFill>
                <a:srgbClr val="00009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867400" y="1435100"/>
            <a:ext cx="2559050" cy="9461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20" name="角丸四角形 19"/>
          <p:cNvSpPr/>
          <p:nvPr/>
        </p:nvSpPr>
        <p:spPr bwMode="auto">
          <a:xfrm>
            <a:off x="3227487" y="1556421"/>
            <a:ext cx="2286000" cy="304800"/>
          </a:xfrm>
          <a:prstGeom prst="roundRect">
            <a:avLst>
              <a:gd name="adj" fmla="val 0"/>
            </a:avLst>
          </a:prstGeom>
          <a:solidFill>
            <a:srgbClr val="0080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半構造化</a:t>
            </a:r>
          </a:p>
        </p:txBody>
      </p:sp>
      <p:sp>
        <p:nvSpPr>
          <p:cNvPr id="28" name="角丸四角形 27"/>
          <p:cNvSpPr/>
          <p:nvPr/>
        </p:nvSpPr>
        <p:spPr bwMode="auto">
          <a:xfrm>
            <a:off x="3227487" y="1892971"/>
            <a:ext cx="691952" cy="189829"/>
          </a:xfrm>
          <a:prstGeom prst="roundRect">
            <a:avLst>
              <a:gd name="adj" fmla="val 0"/>
            </a:avLst>
          </a:prstGeom>
          <a:solidFill>
            <a:srgbClr val="0080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50" dirty="0" smtClean="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XML</a:t>
            </a:r>
            <a:endParaRPr kumimoji="0" lang="ja-JP" altLang="en-US" sz="10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45" name="角丸四角形 44"/>
          <p:cNvSpPr/>
          <p:nvPr/>
        </p:nvSpPr>
        <p:spPr bwMode="auto">
          <a:xfrm>
            <a:off x="6007100" y="1556421"/>
            <a:ext cx="2286000" cy="304800"/>
          </a:xfrm>
          <a:prstGeom prst="roundRect">
            <a:avLst>
              <a:gd name="adj" fmla="val 0"/>
            </a:avLst>
          </a:prstGeom>
          <a:solidFill>
            <a:srgbClr val="660066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構造化</a:t>
            </a:r>
          </a:p>
        </p:txBody>
      </p:sp>
      <p:sp>
        <p:nvSpPr>
          <p:cNvPr id="46" name="角丸四角形 45"/>
          <p:cNvSpPr/>
          <p:nvPr/>
        </p:nvSpPr>
        <p:spPr bwMode="auto">
          <a:xfrm>
            <a:off x="4022924" y="1892971"/>
            <a:ext cx="691952" cy="189829"/>
          </a:xfrm>
          <a:prstGeom prst="roundRect">
            <a:avLst>
              <a:gd name="adj" fmla="val 0"/>
            </a:avLst>
          </a:prstGeom>
          <a:solidFill>
            <a:srgbClr val="0080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5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JSON</a:t>
            </a:r>
            <a:endParaRPr kumimoji="0" lang="ja-JP" altLang="en-US" sz="10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49" name="角丸四角形 48"/>
          <p:cNvSpPr/>
          <p:nvPr/>
        </p:nvSpPr>
        <p:spPr bwMode="auto">
          <a:xfrm>
            <a:off x="6007100" y="1892971"/>
            <a:ext cx="711200" cy="189829"/>
          </a:xfrm>
          <a:prstGeom prst="roundRect">
            <a:avLst>
              <a:gd name="adj" fmla="val 0"/>
            </a:avLst>
          </a:prstGeom>
          <a:solidFill>
            <a:srgbClr val="660066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900" dirty="0" smtClean="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業務データ</a:t>
            </a:r>
            <a:endParaRPr kumimoji="0" lang="ja-JP" altLang="en-US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50" name="角丸四角形 49"/>
          <p:cNvSpPr/>
          <p:nvPr/>
        </p:nvSpPr>
        <p:spPr bwMode="auto">
          <a:xfrm>
            <a:off x="6794500" y="1892971"/>
            <a:ext cx="711200" cy="189829"/>
          </a:xfrm>
          <a:prstGeom prst="roundRect">
            <a:avLst>
              <a:gd name="adj" fmla="val 0"/>
            </a:avLst>
          </a:prstGeom>
          <a:solidFill>
            <a:srgbClr val="660066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5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GPS</a:t>
            </a:r>
            <a:endParaRPr kumimoji="0" lang="ja-JP" altLang="en-US" sz="10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51" name="角丸四角形 50"/>
          <p:cNvSpPr/>
          <p:nvPr/>
        </p:nvSpPr>
        <p:spPr bwMode="auto">
          <a:xfrm>
            <a:off x="7587456" y="1892971"/>
            <a:ext cx="711200" cy="189829"/>
          </a:xfrm>
          <a:prstGeom prst="roundRect">
            <a:avLst>
              <a:gd name="adj" fmla="val 0"/>
            </a:avLst>
          </a:prstGeom>
          <a:solidFill>
            <a:srgbClr val="660066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50" dirty="0" smtClean="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センサー</a:t>
            </a:r>
            <a:endParaRPr kumimoji="0" lang="ja-JP" altLang="en-US" sz="10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HGP創英角ｺﾞｼｯｸUB" pitchFamily="50" charset="-128"/>
              <a:cs typeface="Arial" pitchFamily="34" charset="0"/>
            </a:endParaRPr>
          </a:p>
        </p:txBody>
      </p:sp>
      <p:sp>
        <p:nvSpPr>
          <p:cNvPr id="52" name="角丸四角形 51"/>
          <p:cNvSpPr/>
          <p:nvPr/>
        </p:nvSpPr>
        <p:spPr bwMode="auto">
          <a:xfrm>
            <a:off x="4827687" y="1892971"/>
            <a:ext cx="691952" cy="189829"/>
          </a:xfrm>
          <a:prstGeom prst="roundRect">
            <a:avLst>
              <a:gd name="adj" fmla="val 0"/>
            </a:avLst>
          </a:prstGeom>
          <a:solidFill>
            <a:srgbClr val="0080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5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HGP創英角ｺﾞｼｯｸUB" pitchFamily="50" charset="-128"/>
                <a:cs typeface="Arial" pitchFamily="34" charset="0"/>
              </a:rPr>
              <a:t>文書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62397" y="2089150"/>
            <a:ext cx="1698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 err="1" smtClean="0">
                <a:solidFill>
                  <a:srgbClr val="000090"/>
                </a:solidFill>
              </a:rPr>
              <a:t>NoSQL</a:t>
            </a:r>
            <a:r>
              <a:rPr kumimoji="1" lang="ja-JP" altLang="en-US" sz="1400" dirty="0" smtClean="0">
                <a:solidFill>
                  <a:srgbClr val="000090"/>
                </a:solidFill>
              </a:rPr>
              <a:t>データベース</a:t>
            </a:r>
            <a:endParaRPr kumimoji="1" lang="ja-JP" altLang="en-US" sz="1400" dirty="0">
              <a:solidFill>
                <a:srgbClr val="000090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385651" y="2089150"/>
            <a:ext cx="1530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 smtClean="0">
                <a:solidFill>
                  <a:srgbClr val="000090"/>
                </a:solidFill>
              </a:rPr>
              <a:t>関係データベース</a:t>
            </a:r>
            <a:endParaRPr kumimoji="1" lang="ja-JP" altLang="en-US" sz="1400" dirty="0">
              <a:solidFill>
                <a:srgbClr val="000090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386473" y="2887248"/>
            <a:ext cx="2367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err="1" smtClean="0">
                <a:solidFill>
                  <a:srgbClr val="000090"/>
                </a:solidFill>
              </a:rPr>
              <a:t>Hadoop</a:t>
            </a:r>
            <a:r>
              <a:rPr kumimoji="1" lang="ja-JP" altLang="en-US" sz="2000" dirty="0" smtClean="0">
                <a:solidFill>
                  <a:srgbClr val="000090"/>
                </a:solidFill>
              </a:rPr>
              <a:t>（</a:t>
            </a:r>
            <a:r>
              <a:rPr lang="ja-JP" altLang="en-US" sz="2000" dirty="0" smtClean="0">
                <a:solidFill>
                  <a:srgbClr val="000090"/>
                </a:solidFill>
              </a:rPr>
              <a:t>ハドゥープ</a:t>
            </a:r>
            <a:r>
              <a:rPr kumimoji="1" lang="ja-JP" altLang="en-US" sz="2000" dirty="0" smtClean="0">
                <a:solidFill>
                  <a:srgbClr val="000090"/>
                </a:solidFill>
              </a:rPr>
              <a:t>）</a:t>
            </a:r>
            <a:endParaRPr kumimoji="1" lang="ja-JP" altLang="en-US" sz="20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60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Arial" charset="0"/>
              </a:rPr>
              <a:t>ビッグデータの使われ方</a:t>
            </a:r>
            <a:endParaRPr lang="ja-JP" altLang="en-US" dirty="0">
              <a:latin typeface="Arial" charset="0"/>
            </a:endParaRPr>
          </a:p>
        </p:txBody>
      </p:sp>
      <p:sp>
        <p:nvSpPr>
          <p:cNvPr id="3" name="角丸四角形 2"/>
          <p:cNvSpPr/>
          <p:nvPr/>
        </p:nvSpPr>
        <p:spPr bwMode="auto">
          <a:xfrm>
            <a:off x="395536" y="1044352"/>
            <a:ext cx="8352928" cy="2376264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rgbClr val="484848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4" name="角丸四角形 3"/>
          <p:cNvSpPr/>
          <p:nvPr/>
        </p:nvSpPr>
        <p:spPr bwMode="auto">
          <a:xfrm>
            <a:off x="5004048" y="1476400"/>
            <a:ext cx="3096344" cy="1512168"/>
          </a:xfrm>
          <a:prstGeom prst="roundRect">
            <a:avLst>
              <a:gd name="adj" fmla="val 0"/>
            </a:avLst>
          </a:prstGeom>
          <a:solidFill>
            <a:srgbClr val="3366FF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HG丸ｺﾞｼｯｸM-PRO" pitchFamily="50" charset="-128"/>
              </a:rPr>
              <a:t>Big Interaction Data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dirty="0" smtClean="0">
                <a:solidFill>
                  <a:schemeClr val="bg1"/>
                </a:solidFill>
                <a:ea typeface="HG丸ｺﾞｼｯｸM-PRO" pitchFamily="50" charset="-128"/>
              </a:rPr>
              <a:t>ソーシャルメディア</a:t>
            </a:r>
            <a:endParaRPr kumimoji="0" lang="en-US" altLang="ja-JP" sz="1000" dirty="0">
              <a:solidFill>
                <a:schemeClr val="bg1"/>
              </a:solidFill>
              <a:ea typeface="HG丸ｺﾞｼｯｸM-PRO" pitchFamily="50" charset="-128"/>
            </a:endParaRPr>
          </a:p>
          <a:p>
            <a:pPr algn="ctr">
              <a:spcBef>
                <a:spcPct val="20000"/>
              </a:spcBef>
            </a:pPr>
            <a:r>
              <a:rPr kumimoji="0" lang="ja-JP" altLang="en-US" sz="1000" dirty="0">
                <a:solidFill>
                  <a:schemeClr val="bg1"/>
                </a:solidFill>
                <a:ea typeface="HG丸ｺﾞｼｯｸM-PRO" pitchFamily="50" charset="-128"/>
              </a:rPr>
              <a:t>センサー・</a:t>
            </a:r>
            <a:r>
              <a:rPr kumimoji="0" lang="en-US" altLang="ja-JP" sz="1000" dirty="0">
                <a:solidFill>
                  <a:schemeClr val="bg1"/>
                </a:solidFill>
                <a:ea typeface="HG丸ｺﾞｼｯｸM-PRO" pitchFamily="50" charset="-128"/>
              </a:rPr>
              <a:t>GPS</a:t>
            </a:r>
            <a:r>
              <a:rPr kumimoji="0" lang="ja-JP" altLang="en-US" sz="1000" dirty="0">
                <a:solidFill>
                  <a:schemeClr val="bg1"/>
                </a:solidFill>
                <a:ea typeface="HG丸ｺﾞｼｯｸM-PRO" pitchFamily="50" charset="-128"/>
              </a:rPr>
              <a:t>・</a:t>
            </a:r>
            <a:r>
              <a:rPr kumimoji="0" lang="en-US" altLang="ja-JP" sz="1000" dirty="0">
                <a:solidFill>
                  <a:schemeClr val="bg1"/>
                </a:solidFill>
                <a:ea typeface="HG丸ｺﾞｼｯｸM-PRO" pitchFamily="50" charset="-128"/>
              </a:rPr>
              <a:t>RFID</a:t>
            </a:r>
            <a:r>
              <a:rPr kumimoji="0" lang="ja-JP" altLang="en-US" sz="1000" dirty="0">
                <a:solidFill>
                  <a:schemeClr val="bg1"/>
                </a:solidFill>
                <a:ea typeface="HG丸ｺﾞｼｯｸM-PRO" pitchFamily="50" charset="-128"/>
              </a:rPr>
              <a:t>など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HG丸ｺﾞｼｯｸM-PRO" pitchFamily="50" charset="-128"/>
              </a:rPr>
              <a:t>クリック・ログ</a:t>
            </a:r>
            <a:endParaRPr kumimoji="0" lang="en-US" altLang="ja-JP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HG丸ｺﾞｼｯｸM-PRO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HG丸ｺﾞｼｯｸM-PRO" pitchFamily="50" charset="-128"/>
              </a:rPr>
              <a:t>・・・</a:t>
            </a:r>
          </a:p>
        </p:txBody>
      </p:sp>
      <p:sp>
        <p:nvSpPr>
          <p:cNvPr id="12" name="角丸四角形 11"/>
          <p:cNvSpPr/>
          <p:nvPr/>
        </p:nvSpPr>
        <p:spPr bwMode="auto">
          <a:xfrm>
            <a:off x="1043608" y="1476400"/>
            <a:ext cx="3096344" cy="1512168"/>
          </a:xfrm>
          <a:prstGeom prst="roundRect">
            <a:avLst>
              <a:gd name="adj" fmla="val 0"/>
            </a:avLst>
          </a:prstGeom>
          <a:solidFill>
            <a:srgbClr val="3366FF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HG丸ｺﾞｼｯｸM-PRO" pitchFamily="50" charset="-128"/>
              </a:rPr>
              <a:t>Big Transaction Data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dirty="0" smtClean="0">
                <a:solidFill>
                  <a:schemeClr val="bg1"/>
                </a:solidFill>
                <a:ea typeface="HG丸ｺﾞｼｯｸM-PRO" pitchFamily="50" charset="-128"/>
              </a:rPr>
              <a:t>業務システム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dirty="0" smtClean="0">
                <a:solidFill>
                  <a:schemeClr val="bg1"/>
                </a:solidFill>
                <a:ea typeface="HG丸ｺﾞｼｯｸM-PRO" pitchFamily="50" charset="-128"/>
              </a:rPr>
              <a:t>オフィス・アプリケーション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dirty="0" smtClean="0">
                <a:solidFill>
                  <a:schemeClr val="bg1"/>
                </a:solidFill>
                <a:ea typeface="HG丸ｺﾞｼｯｸM-PRO" pitchFamily="50" charset="-128"/>
              </a:rPr>
              <a:t>EC</a:t>
            </a:r>
            <a:r>
              <a:rPr kumimoji="0" lang="ja-JP" altLang="en-US" sz="1000" dirty="0" smtClean="0">
                <a:solidFill>
                  <a:schemeClr val="bg1"/>
                </a:solidFill>
                <a:ea typeface="HG丸ｺﾞｼｯｸM-PRO" pitchFamily="50" charset="-128"/>
              </a:rPr>
              <a:t>サービスによる取引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dirty="0" smtClean="0">
                <a:solidFill>
                  <a:schemeClr val="bg1"/>
                </a:solidFill>
                <a:ea typeface="HG丸ｺﾞｼｯｸM-PRO" pitchFamily="50" charset="-128"/>
              </a:rPr>
              <a:t>・・・</a:t>
            </a:r>
            <a:endParaRPr kumimoji="0" lang="ja-JP" altLang="en-US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HG丸ｺﾞｼｯｸM-PRO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743704" y="1116360"/>
            <a:ext cx="1653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0000FF"/>
                </a:solidFill>
                <a:effectLst/>
              </a:rPr>
              <a:t>ビッグ・データ</a:t>
            </a:r>
            <a:endParaRPr kumimoji="1" lang="ja-JP" altLang="en-US" sz="2000" dirty="0">
              <a:solidFill>
                <a:srgbClr val="0000FF"/>
              </a:solidFill>
              <a:effectLst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114832" y="2965078"/>
            <a:ext cx="877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 smtClean="0">
                <a:solidFill>
                  <a:srgbClr val="0000FF"/>
                </a:solidFill>
                <a:effectLst/>
              </a:rPr>
              <a:t>Big Data</a:t>
            </a:r>
            <a:endParaRPr kumimoji="1" lang="ja-JP" altLang="en-US" sz="1600" dirty="0">
              <a:solidFill>
                <a:srgbClr val="0000FF"/>
              </a:solidFill>
              <a:effectLst/>
            </a:endParaRPr>
          </a:p>
        </p:txBody>
      </p:sp>
      <p:sp>
        <p:nvSpPr>
          <p:cNvPr id="10" name="角丸四角形 9"/>
          <p:cNvSpPr/>
          <p:nvPr/>
        </p:nvSpPr>
        <p:spPr bwMode="auto">
          <a:xfrm>
            <a:off x="395536" y="3780656"/>
            <a:ext cx="8352928" cy="2376264"/>
          </a:xfrm>
          <a:prstGeom prst="roundRect">
            <a:avLst>
              <a:gd name="adj" fmla="val 0"/>
            </a:avLst>
          </a:prstGeom>
          <a:solidFill>
            <a:srgbClr val="CCFFCC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baseline="0" smtClean="0">
              <a:ln>
                <a:noFill/>
              </a:ln>
              <a:solidFill>
                <a:srgbClr val="484848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 bwMode="auto">
          <a:xfrm>
            <a:off x="5004048" y="4212704"/>
            <a:ext cx="3096344" cy="1512168"/>
          </a:xfrm>
          <a:prstGeom prst="roundRect">
            <a:avLst>
              <a:gd name="adj" fmla="val 0"/>
            </a:avLst>
          </a:prstGeom>
          <a:solidFill>
            <a:srgbClr val="0080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HG丸ｺﾞｼｯｸM-PRO" pitchFamily="50" charset="-128"/>
              </a:rPr>
              <a:t>Batch Processing</a:t>
            </a:r>
            <a:endParaRPr kumimoji="0" lang="ja-JP" alt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HG丸ｺﾞｼｯｸM-PRO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dirty="0" smtClean="0">
                <a:solidFill>
                  <a:schemeClr val="bg1"/>
                </a:solidFill>
                <a:ea typeface="HG丸ｺﾞｼｯｸM-PRO" pitchFamily="50" charset="-128"/>
              </a:rPr>
              <a:t>顧客購買動向分析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dirty="0" smtClean="0">
                <a:solidFill>
                  <a:schemeClr val="bg1"/>
                </a:solidFill>
                <a:ea typeface="HG丸ｺﾞｼｯｸM-PRO" pitchFamily="50" charset="-128"/>
              </a:rPr>
              <a:t>エネルギー需給予測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dirty="0" smtClean="0">
                <a:solidFill>
                  <a:schemeClr val="bg1"/>
                </a:solidFill>
                <a:ea typeface="HG丸ｺﾞｼｯｸM-PRO" pitchFamily="50" charset="-128"/>
              </a:rPr>
              <a:t>マーケティング分析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HG丸ｺﾞｼｯｸM-PRO" pitchFamily="50" charset="-128"/>
              </a:rPr>
              <a:t>自動翻訳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dirty="0" smtClean="0">
                <a:solidFill>
                  <a:schemeClr val="bg1"/>
                </a:solidFill>
                <a:ea typeface="HG丸ｺﾞｼｯｸM-PRO" pitchFamily="50" charset="-128"/>
              </a:rPr>
              <a:t>健康管理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dirty="0" smtClean="0">
                <a:solidFill>
                  <a:schemeClr val="bg1"/>
                </a:solidFill>
                <a:ea typeface="HG丸ｺﾞｼｯｸM-PRO" pitchFamily="50" charset="-128"/>
              </a:rPr>
              <a:t>・・・</a:t>
            </a:r>
            <a:endParaRPr kumimoji="0" lang="ja-JP" altLang="en-US" sz="1000" dirty="0">
              <a:solidFill>
                <a:schemeClr val="bg1"/>
              </a:solidFill>
              <a:ea typeface="HG丸ｺﾞｼｯｸM-PRO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 bwMode="auto">
          <a:xfrm>
            <a:off x="1043608" y="4212704"/>
            <a:ext cx="3096344" cy="1512168"/>
          </a:xfrm>
          <a:prstGeom prst="roundRect">
            <a:avLst>
              <a:gd name="adj" fmla="val 0"/>
            </a:avLst>
          </a:prstGeom>
          <a:solidFill>
            <a:srgbClr val="0080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HG丸ｺﾞｼｯｸM-PRO" pitchFamily="50" charset="-128"/>
              </a:rPr>
              <a:t>Stream Processing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dirty="0" smtClean="0">
                <a:solidFill>
                  <a:schemeClr val="bg1"/>
                </a:solidFill>
                <a:ea typeface="HG丸ｺﾞｼｯｸM-PRO" pitchFamily="50" charset="-128"/>
              </a:rPr>
              <a:t>金融商品のアルゴリズム取引</a:t>
            </a:r>
            <a:r>
              <a:rPr kumimoji="0" lang="en-US" altLang="ja-JP" sz="1000" dirty="0" smtClean="0">
                <a:solidFill>
                  <a:schemeClr val="bg1"/>
                </a:solidFill>
                <a:ea typeface="HG丸ｺﾞｼｯｸM-PRO" pitchFamily="50" charset="-128"/>
              </a:rPr>
              <a:t>*</a:t>
            </a:r>
            <a:endParaRPr kumimoji="0" lang="ja-JP" altLang="en-US" sz="1000" dirty="0" smtClean="0">
              <a:solidFill>
                <a:schemeClr val="bg1"/>
              </a:solidFill>
              <a:ea typeface="HG丸ｺﾞｼｯｸM-PRO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HG丸ｺﾞｼｯｸM-PRO" pitchFamily="50" charset="-128"/>
              </a:rPr>
              <a:t>クレジットカードの不正検知</a:t>
            </a:r>
            <a:r>
              <a:rPr kumimoji="0" lang="en-US" altLang="ja-JP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HG丸ｺﾞｼｯｸM-PRO" pitchFamily="50" charset="-128"/>
              </a:rPr>
              <a:t>*</a:t>
            </a:r>
            <a:endParaRPr kumimoji="0" lang="ja-JP" altLang="en-US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HG丸ｺﾞｼｯｸM-PRO" pitchFamily="50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dirty="0" smtClean="0">
                <a:solidFill>
                  <a:schemeClr val="bg1"/>
                </a:solidFill>
                <a:ea typeface="HG丸ｺﾞｼｯｸM-PRO" pitchFamily="50" charset="-128"/>
              </a:rPr>
              <a:t>サイバーテロの検知</a:t>
            </a:r>
            <a:r>
              <a:rPr kumimoji="0" lang="en-US" altLang="ja-JP" sz="1000" dirty="0" smtClean="0">
                <a:solidFill>
                  <a:schemeClr val="bg1"/>
                </a:solidFill>
                <a:ea typeface="HG丸ｺﾞｼｯｸM-PRO" pitchFamily="50" charset="-128"/>
              </a:rPr>
              <a:t>*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dirty="0" smtClean="0">
                <a:solidFill>
                  <a:schemeClr val="bg1"/>
                </a:solidFill>
                <a:ea typeface="HG丸ｺﾞｼｯｸM-PRO" pitchFamily="50" charset="-128"/>
              </a:rPr>
              <a:t>スマート・グリッド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dirty="0" smtClean="0">
                <a:solidFill>
                  <a:schemeClr val="bg1"/>
                </a:solidFill>
                <a:ea typeface="HG丸ｺﾞｼｯｸM-PRO" pitchFamily="50" charset="-128"/>
              </a:rPr>
              <a:t>交通管制・ナビゲーション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HG丸ｺﾞｼｯｸM-PRO" pitchFamily="50" charset="-128"/>
              </a:rPr>
              <a:t>・・・</a:t>
            </a:r>
          </a:p>
        </p:txBody>
      </p:sp>
      <p:grpSp>
        <p:nvGrpSpPr>
          <p:cNvPr id="21" name="図形グループ 20"/>
          <p:cNvGrpSpPr/>
          <p:nvPr/>
        </p:nvGrpSpPr>
        <p:grpSpPr>
          <a:xfrm>
            <a:off x="3923928" y="4212704"/>
            <a:ext cx="1368152" cy="1440160"/>
            <a:chOff x="4211960" y="3284984"/>
            <a:chExt cx="1440160" cy="1512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環状矢印 21"/>
            <p:cNvSpPr/>
            <p:nvPr/>
          </p:nvSpPr>
          <p:spPr bwMode="auto">
            <a:xfrm>
              <a:off x="4211960" y="3284984"/>
              <a:ext cx="1440160" cy="1440160"/>
            </a:xfrm>
            <a:prstGeom prst="circularArrow">
              <a:avLst/>
            </a:prstGeom>
            <a:solidFill>
              <a:srgbClr val="33ACBD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20000"/>
                </a:spcBef>
                <a:defRPr/>
              </a:pPr>
              <a:endParaRPr kumimoji="0" lang="ja-JP" altLang="en-US" sz="1400" dirty="0">
                <a:solidFill>
                  <a:srgbClr val="484848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endParaRPr>
            </a:p>
          </p:txBody>
        </p:sp>
        <p:sp>
          <p:nvSpPr>
            <p:cNvPr id="23" name="環状矢印 22"/>
            <p:cNvSpPr/>
            <p:nvPr/>
          </p:nvSpPr>
          <p:spPr bwMode="auto">
            <a:xfrm rot="10800000">
              <a:off x="4211960" y="3356992"/>
              <a:ext cx="1440160" cy="1440160"/>
            </a:xfrm>
            <a:prstGeom prst="circularArrow">
              <a:avLst/>
            </a:prstGeom>
            <a:solidFill>
              <a:srgbClr val="FF6666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20000"/>
                </a:spcBef>
                <a:defRPr/>
              </a:pPr>
              <a:endParaRPr kumimoji="0" lang="ja-JP" altLang="en-US" sz="1400">
                <a:solidFill>
                  <a:srgbClr val="484848"/>
                </a:solidFill>
                <a:latin typeface="Arial" pitchFamily="34" charset="0"/>
                <a:ea typeface="HGP創英角ｺﾞｼｯｸUB" pitchFamily="50" charset="-128"/>
                <a:cs typeface="Arial" pitchFamily="34" charset="0"/>
              </a:endParaRPr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3491880" y="3852664"/>
            <a:ext cx="2166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008000"/>
                </a:solidFill>
                <a:effectLst/>
              </a:rPr>
              <a:t>ビッグ・データ処理</a:t>
            </a:r>
            <a:endParaRPr kumimoji="1" lang="ja-JP" altLang="en-US" sz="2000" dirty="0">
              <a:solidFill>
                <a:srgbClr val="008000"/>
              </a:solidFill>
              <a:effectLst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680306" y="5809188"/>
            <a:ext cx="1810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 smtClean="0">
                <a:solidFill>
                  <a:srgbClr val="008000"/>
                </a:solidFill>
                <a:effectLst/>
              </a:rPr>
              <a:t>Big Data</a:t>
            </a:r>
            <a:r>
              <a:rPr lang="en-US" altLang="ja-JP" sz="1600" dirty="0">
                <a:solidFill>
                  <a:srgbClr val="008000"/>
                </a:solidFill>
                <a:effectLst/>
              </a:rPr>
              <a:t> </a:t>
            </a:r>
            <a:r>
              <a:rPr lang="en-US" altLang="ja-JP" sz="1600" dirty="0" smtClean="0">
                <a:solidFill>
                  <a:srgbClr val="008000"/>
                </a:solidFill>
                <a:effectLst/>
              </a:rPr>
              <a:t>Processing</a:t>
            </a:r>
            <a:endParaRPr kumimoji="1" lang="ja-JP" altLang="en-US" sz="1600" dirty="0">
              <a:solidFill>
                <a:srgbClr val="008000"/>
              </a:solidFill>
              <a:effectLst/>
            </a:endParaRPr>
          </a:p>
        </p:txBody>
      </p:sp>
      <p:sp>
        <p:nvSpPr>
          <p:cNvPr id="19" name="下矢印 18"/>
          <p:cNvSpPr/>
          <p:nvPr/>
        </p:nvSpPr>
        <p:spPr bwMode="auto">
          <a:xfrm>
            <a:off x="4139952" y="3348608"/>
            <a:ext cx="864096" cy="504056"/>
          </a:xfrm>
          <a:prstGeom prst="downArrow">
            <a:avLst/>
          </a:prstGeom>
          <a:solidFill>
            <a:srgbClr val="FF66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baseline="0" smtClean="0">
              <a:ln>
                <a:noFill/>
              </a:ln>
              <a:solidFill>
                <a:srgbClr val="484848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95536" y="6229508"/>
            <a:ext cx="83529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>
                <a:solidFill>
                  <a:srgbClr val="008000"/>
                </a:solidFill>
              </a:rPr>
              <a:t>＊</a:t>
            </a:r>
            <a:r>
              <a:rPr kumimoji="1" lang="en-US" altLang="ja-JP" sz="800" dirty="0" smtClean="0">
                <a:solidFill>
                  <a:srgbClr val="008000"/>
                </a:solidFill>
              </a:rPr>
              <a:t>CEP (Complex Event Processing ) </a:t>
            </a:r>
            <a:r>
              <a:rPr kumimoji="1" lang="ja-JP" altLang="en-US" sz="800" dirty="0" smtClean="0">
                <a:solidFill>
                  <a:srgbClr val="008000"/>
                </a:solidFill>
              </a:rPr>
              <a:t>処理条件やシナリオをあらかじめ用意、そのシナリオにあった事象が発生すると即座に処理を実行する</a:t>
            </a:r>
            <a:r>
              <a:rPr lang="ja-JP" altLang="en-US" sz="800" dirty="0" smtClean="0">
                <a:solidFill>
                  <a:srgbClr val="008000"/>
                </a:solidFill>
              </a:rPr>
              <a:t>。なおデータはすべてインメモリーに展開される。</a:t>
            </a:r>
            <a:endParaRPr kumimoji="1" lang="ja-JP" altLang="en-US" sz="800" dirty="0">
              <a:solidFill>
                <a:srgbClr val="00800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064248" y="1641250"/>
            <a:ext cx="1020391" cy="351160"/>
          </a:xfrm>
          <a:prstGeom prst="rect">
            <a:avLst/>
          </a:prstGeom>
          <a:solidFill>
            <a:srgbClr val="FF66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膨大な量</a:t>
            </a:r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4064248" y="2061840"/>
            <a:ext cx="1020391" cy="351160"/>
          </a:xfrm>
          <a:prstGeom prst="rect">
            <a:avLst/>
          </a:prstGeom>
          <a:solidFill>
            <a:srgbClr val="FF66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急激な増加</a:t>
            </a:r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4064248" y="2482850"/>
            <a:ext cx="1020391" cy="351160"/>
          </a:xfrm>
          <a:prstGeom prst="rect">
            <a:avLst/>
          </a:prstGeom>
          <a:solidFill>
            <a:srgbClr val="FF66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rPr>
              <a:t>多様な形式</a:t>
            </a:r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96925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655271" y="4376423"/>
            <a:ext cx="4403697" cy="1307324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altLang="ja-JP" sz="2400" dirty="0" err="1" smtClean="0">
                <a:solidFill>
                  <a:srgbClr val="FFFFFF"/>
                </a:solidFill>
                <a:effectLst/>
                <a:latin typeface="Arial"/>
                <a:ea typeface="HGP創英角ｺﾞｼｯｸUB" pitchFamily="50" charset="-128"/>
                <a:cs typeface="Arial"/>
              </a:rPr>
              <a:t>IoT</a:t>
            </a:r>
            <a:r>
              <a:rPr lang="ja-JP" altLang="en-US" sz="2400" dirty="0" smtClean="0">
                <a:solidFill>
                  <a:srgbClr val="FFFFFF"/>
                </a:solidFill>
                <a:effectLst/>
                <a:latin typeface="Arial"/>
                <a:ea typeface="HGP創英角ｺﾞｼｯｸUB" pitchFamily="50" charset="-128"/>
                <a:cs typeface="Arial"/>
              </a:rPr>
              <a:t>の実際</a:t>
            </a:r>
            <a:endParaRPr lang="en-US" altLang="ja-JP" sz="2400" dirty="0">
              <a:solidFill>
                <a:srgbClr val="FFFFFF"/>
              </a:solidFill>
              <a:effectLst/>
              <a:latin typeface="Arial"/>
              <a:ea typeface="HGP創英角ｺﾞｼｯｸUB" pitchFamily="50" charset="-128"/>
              <a:cs typeface="Arial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572001" y="4376423"/>
            <a:ext cx="83270" cy="13073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altLang="ja-JP" sz="2400" dirty="0">
              <a:solidFill>
                <a:srgbClr val="FFFFFF"/>
              </a:solidFill>
              <a:effectLst/>
              <a:latin typeface="Arial"/>
              <a:ea typeface="HGP創英角ｺﾞｼｯｸUB" pitchFamily="50" charset="-128"/>
              <a:cs typeface="Arial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1" y="6690381"/>
            <a:ext cx="882650" cy="15069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829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コレ一枚でわかる最新の</a:t>
            </a:r>
            <a:r>
              <a:rPr kumimoji="1" lang="en-US" altLang="ja-JP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IT</a:t>
            </a:r>
            <a:r>
              <a:rPr kumimoji="1" lang="ja-JP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トレンド</a:t>
            </a:r>
            <a:endParaRPr kumimoji="1" lang="ja-JP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932246" y="6639889"/>
            <a:ext cx="2133600" cy="217800"/>
          </a:xfrm>
        </p:spPr>
        <p:txBody>
          <a:bodyPr/>
          <a:lstStyle/>
          <a:p>
            <a:fld id="{8FF8CC5D-A65D-5946-99B5-645367A967AD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470624" y="1002272"/>
            <a:ext cx="8202752" cy="2726691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457200" y="4992708"/>
            <a:ext cx="4012854" cy="13569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470624" y="3859694"/>
            <a:ext cx="8202752" cy="989831"/>
          </a:xfrm>
          <a:prstGeom prst="roundRect">
            <a:avLst>
              <a:gd name="adj" fmla="val 50000"/>
            </a:avLst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660522" y="4992708"/>
            <a:ext cx="4012854" cy="13569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877825" y="1485670"/>
            <a:ext cx="2129190" cy="4357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サービス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507405" y="1485670"/>
            <a:ext cx="2129190" cy="4357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サービス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6159554" y="1485670"/>
            <a:ext cx="2129190" cy="4357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サービス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4660522" y="2465215"/>
            <a:ext cx="3628222" cy="117659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877825" y="2465215"/>
            <a:ext cx="3592229" cy="117659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1948645" y="4432450"/>
            <a:ext cx="2421799" cy="1456096"/>
          </a:xfrm>
          <a:prstGeom prst="roundRect">
            <a:avLst>
              <a:gd name="adj" fmla="val 7509"/>
            </a:avLst>
          </a:prstGeom>
          <a:solidFill>
            <a:schemeClr val="accent6">
              <a:lumMod val="60000"/>
              <a:lumOff val="40000"/>
              <a:alpha val="4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877825" y="5098539"/>
            <a:ext cx="983660" cy="672357"/>
          </a:xfrm>
          <a:prstGeom prst="rect">
            <a:avLst/>
          </a:prstGeom>
          <a:solidFill>
            <a:srgbClr val="4995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 smtClean="0"/>
              <a:t>センサー（</a:t>
            </a:r>
            <a:r>
              <a:rPr kumimoji="1" lang="en-US" altLang="ja-JP" sz="1050" dirty="0" err="1" smtClean="0"/>
              <a:t>IoT</a:t>
            </a:r>
            <a:r>
              <a:rPr kumimoji="1" lang="ja-JP" altLang="en-US" sz="1050" dirty="0" smtClean="0"/>
              <a:t>）</a:t>
            </a:r>
            <a:endParaRPr kumimoji="1" lang="ja-JP" altLang="en-US" sz="1050" dirty="0"/>
          </a:p>
        </p:txBody>
      </p:sp>
      <p:sp>
        <p:nvSpPr>
          <p:cNvPr id="15" name="正方形/長方形 14"/>
          <p:cNvSpPr/>
          <p:nvPr/>
        </p:nvSpPr>
        <p:spPr>
          <a:xfrm>
            <a:off x="2075494" y="5098540"/>
            <a:ext cx="983660" cy="291106"/>
          </a:xfrm>
          <a:prstGeom prst="rect">
            <a:avLst/>
          </a:prstGeom>
          <a:solidFill>
            <a:srgbClr val="4995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 smtClean="0"/>
              <a:t>スマートフォン</a:t>
            </a:r>
            <a:endParaRPr kumimoji="1" lang="ja-JP" altLang="en-US" sz="1050" dirty="0"/>
          </a:p>
        </p:txBody>
      </p:sp>
      <p:sp>
        <p:nvSpPr>
          <p:cNvPr id="16" name="正方形/長方形 15"/>
          <p:cNvSpPr/>
          <p:nvPr/>
        </p:nvSpPr>
        <p:spPr>
          <a:xfrm>
            <a:off x="3289507" y="5098540"/>
            <a:ext cx="983660" cy="291106"/>
          </a:xfrm>
          <a:prstGeom prst="rect">
            <a:avLst/>
          </a:prstGeom>
          <a:solidFill>
            <a:srgbClr val="4995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 smtClean="0"/>
              <a:t>ウェアラブル</a:t>
            </a:r>
            <a:endParaRPr kumimoji="1" lang="ja-JP" altLang="en-US" sz="105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199245" y="5980320"/>
            <a:ext cx="923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FFFFFF"/>
                </a:solidFill>
              </a:rPr>
              <a:t>ロボット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459524" y="5980320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 smtClean="0">
                <a:solidFill>
                  <a:srgbClr val="FFFFFF"/>
                </a:solidFill>
              </a:rPr>
              <a:t>スマート・デバイス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101359" y="1014565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FFFFFF"/>
                </a:solidFill>
              </a:rPr>
              <a:t>クラウド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922406" y="2465215"/>
            <a:ext cx="1506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FFFFFF"/>
                </a:solidFill>
              </a:rPr>
              <a:t>ビッグ・データ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712335" y="2461001"/>
            <a:ext cx="153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FFFFFF"/>
                </a:solidFill>
              </a:rPr>
              <a:t>アナリティクス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575103" y="2834547"/>
            <a:ext cx="2795341" cy="711892"/>
          </a:xfrm>
          <a:prstGeom prst="rect">
            <a:avLst/>
          </a:prstGeom>
          <a:solidFill>
            <a:srgbClr val="FF66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bg1"/>
                </a:solidFill>
              </a:rPr>
              <a:t>非構造化データ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pPr algn="ctr"/>
            <a:r>
              <a:rPr lang="en-US" altLang="ja-JP" sz="1200" dirty="0" err="1" smtClean="0">
                <a:solidFill>
                  <a:schemeClr val="bg1"/>
                </a:solidFill>
              </a:rPr>
              <a:t>NoSQL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989887" y="2834547"/>
            <a:ext cx="585216" cy="7118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 smtClean="0">
                <a:solidFill>
                  <a:srgbClr val="FFFFFF"/>
                </a:solidFill>
              </a:rPr>
              <a:t>構造化</a:t>
            </a:r>
            <a:endParaRPr kumimoji="1" lang="en-US" altLang="ja-JP" sz="800" dirty="0" smtClean="0">
              <a:solidFill>
                <a:srgbClr val="FFFFFF"/>
              </a:solidFill>
            </a:endParaRPr>
          </a:p>
          <a:p>
            <a:pPr algn="ctr"/>
            <a:r>
              <a:rPr lang="ja-JP" altLang="en-US" sz="800" dirty="0" smtClean="0">
                <a:solidFill>
                  <a:srgbClr val="FFFFFF"/>
                </a:solidFill>
              </a:rPr>
              <a:t>データ</a:t>
            </a:r>
            <a:endParaRPr lang="en-US" altLang="ja-JP" sz="800" dirty="0" smtClean="0">
              <a:solidFill>
                <a:srgbClr val="FFFFFF"/>
              </a:solidFill>
            </a:endParaRPr>
          </a:p>
          <a:p>
            <a:pPr algn="ctr"/>
            <a:r>
              <a:rPr kumimoji="1" lang="en-US" altLang="ja-JP" sz="800" dirty="0" smtClean="0">
                <a:solidFill>
                  <a:srgbClr val="FFFFFF"/>
                </a:solidFill>
              </a:rPr>
              <a:t>SQL</a:t>
            </a:r>
            <a:endParaRPr kumimoji="1" lang="ja-JP" altLang="en-US" sz="800" dirty="0">
              <a:solidFill>
                <a:srgbClr val="FFFFFF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4781338" y="2834547"/>
            <a:ext cx="3380557" cy="716106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人工知能</a:t>
            </a:r>
            <a:endParaRPr lang="en-US" altLang="ja-JP" dirty="0" smtClean="0"/>
          </a:p>
          <a:p>
            <a:pPr algn="ctr"/>
            <a:r>
              <a:rPr kumimoji="1" lang="ja-JP" altLang="en-US" sz="1200" dirty="0" smtClean="0"/>
              <a:t>ノウハウ</a:t>
            </a:r>
            <a:r>
              <a:rPr lang="ja-JP" altLang="en-US" sz="1200" dirty="0" smtClean="0"/>
              <a:t>・知見・最適化</a:t>
            </a:r>
            <a:endParaRPr kumimoji="1" lang="en-US" altLang="ja-JP" sz="1200" dirty="0" smtClean="0"/>
          </a:p>
        </p:txBody>
      </p:sp>
      <p:sp>
        <p:nvSpPr>
          <p:cNvPr id="25" name="正方形/長方形 24"/>
          <p:cNvSpPr/>
          <p:nvPr/>
        </p:nvSpPr>
        <p:spPr>
          <a:xfrm>
            <a:off x="4781338" y="5098540"/>
            <a:ext cx="3779002" cy="672356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人工知能</a:t>
            </a:r>
          </a:p>
          <a:p>
            <a:pPr algn="ctr"/>
            <a:r>
              <a:rPr lang="ja-JP" altLang="en-US" sz="1200" dirty="0" smtClean="0"/>
              <a:t>自律制御</a:t>
            </a:r>
            <a:endParaRPr lang="en-US" altLang="ja-JP" sz="1200" dirty="0" smtClean="0"/>
          </a:p>
        </p:txBody>
      </p:sp>
      <p:sp>
        <p:nvSpPr>
          <p:cNvPr id="26" name="上矢印 25"/>
          <p:cNvSpPr/>
          <p:nvPr/>
        </p:nvSpPr>
        <p:spPr>
          <a:xfrm>
            <a:off x="1185145" y="3641806"/>
            <a:ext cx="389957" cy="1282446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" name="上矢印 26"/>
          <p:cNvSpPr/>
          <p:nvPr/>
        </p:nvSpPr>
        <p:spPr>
          <a:xfrm>
            <a:off x="2980482" y="3641806"/>
            <a:ext cx="389957" cy="1282445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上矢印 27"/>
          <p:cNvSpPr/>
          <p:nvPr/>
        </p:nvSpPr>
        <p:spPr>
          <a:xfrm rot="10800000">
            <a:off x="7327763" y="3641798"/>
            <a:ext cx="389957" cy="1282445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上矢印 28"/>
          <p:cNvSpPr/>
          <p:nvPr/>
        </p:nvSpPr>
        <p:spPr>
          <a:xfrm rot="13831640">
            <a:off x="5082380" y="3381274"/>
            <a:ext cx="368500" cy="2004394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右矢印 29"/>
          <p:cNvSpPr/>
          <p:nvPr/>
        </p:nvSpPr>
        <p:spPr>
          <a:xfrm>
            <a:off x="4426960" y="2907239"/>
            <a:ext cx="354377" cy="56582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左右矢印 30"/>
          <p:cNvSpPr/>
          <p:nvPr/>
        </p:nvSpPr>
        <p:spPr>
          <a:xfrm rot="5400000">
            <a:off x="4294908" y="2053497"/>
            <a:ext cx="543772" cy="279670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左右矢印 31"/>
          <p:cNvSpPr/>
          <p:nvPr/>
        </p:nvSpPr>
        <p:spPr>
          <a:xfrm>
            <a:off x="2981364" y="1543887"/>
            <a:ext cx="616285" cy="326313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左右矢印 32"/>
          <p:cNvSpPr/>
          <p:nvPr/>
        </p:nvSpPr>
        <p:spPr>
          <a:xfrm>
            <a:off x="5582960" y="1543887"/>
            <a:ext cx="616285" cy="326313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左右矢印 33"/>
          <p:cNvSpPr/>
          <p:nvPr/>
        </p:nvSpPr>
        <p:spPr>
          <a:xfrm rot="20520175">
            <a:off x="4908168" y="2029824"/>
            <a:ext cx="1274313" cy="304880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左右矢印 34"/>
          <p:cNvSpPr/>
          <p:nvPr/>
        </p:nvSpPr>
        <p:spPr>
          <a:xfrm rot="1079825" flipH="1">
            <a:off x="2997486" y="2028572"/>
            <a:ext cx="1266199" cy="304880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809665" y="3962701"/>
            <a:ext cx="1506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FFFFFF"/>
                </a:solidFill>
              </a:rPr>
              <a:t>インターネット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013691" y="4469487"/>
            <a:ext cx="995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rgbClr val="FFFFFF"/>
                </a:solidFill>
              </a:rPr>
              <a:t>ソーシャル</a:t>
            </a:r>
            <a:endParaRPr kumimoji="1" lang="en-US" altLang="ja-JP" sz="1400" dirty="0" smtClean="0">
              <a:solidFill>
                <a:srgbClr val="FFFFFF"/>
              </a:solidFill>
            </a:endParaRPr>
          </a:p>
          <a:p>
            <a:r>
              <a:rPr lang="ja-JP" altLang="en-US" sz="1400" dirty="0" smtClean="0">
                <a:solidFill>
                  <a:srgbClr val="FFFFFF"/>
                </a:solidFill>
              </a:rPr>
              <a:t>メディア</a:t>
            </a:r>
            <a:endParaRPr kumimoji="1" lang="ja-JP" altLang="en-US" sz="1400" dirty="0">
              <a:solidFill>
                <a:srgbClr val="FFFFFF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687330" y="4272444"/>
            <a:ext cx="1582484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charset="2"/>
              <a:buChar char="v"/>
            </a:pPr>
            <a:r>
              <a:rPr lang="ja-JP" altLang="en-US" sz="1050" dirty="0">
                <a:solidFill>
                  <a:srgbClr val="FFFFFF"/>
                </a:solidFill>
              </a:rPr>
              <a:t>近接通信技術</a:t>
            </a:r>
          </a:p>
          <a:p>
            <a:pPr marL="171450" indent="-171450">
              <a:buFont typeface="Wingdings" charset="2"/>
              <a:buChar char="v"/>
            </a:pPr>
            <a:r>
              <a:rPr kumimoji="1" lang="ja-JP" altLang="en-US" sz="1050" dirty="0" smtClean="0">
                <a:solidFill>
                  <a:srgbClr val="FFFFFF"/>
                </a:solidFill>
              </a:rPr>
              <a:t>モバイル</a:t>
            </a:r>
            <a:r>
              <a:rPr lang="ja-JP" altLang="en-US" sz="1050" dirty="0" smtClean="0">
                <a:solidFill>
                  <a:srgbClr val="FFFFFF"/>
                </a:solidFill>
              </a:rPr>
              <a:t>通信技術</a:t>
            </a:r>
            <a:endParaRPr lang="en-US" altLang="ja-JP" sz="1050" dirty="0" smtClean="0">
              <a:solidFill>
                <a:srgbClr val="FFFFFF"/>
              </a:solidFill>
            </a:endParaRPr>
          </a:p>
          <a:p>
            <a:pPr marL="171450" indent="-171450">
              <a:buFont typeface="Wingdings" charset="2"/>
              <a:buChar char="v"/>
            </a:pPr>
            <a:r>
              <a:rPr kumimoji="1" lang="ja-JP" altLang="en-US" sz="1050" dirty="0" smtClean="0">
                <a:solidFill>
                  <a:srgbClr val="FFFFFF"/>
                </a:solidFill>
              </a:rPr>
              <a:t>大容量高速通信技術</a:t>
            </a:r>
            <a:endParaRPr kumimoji="1" lang="en-US" altLang="ja-JP" sz="1050" dirty="0" smtClean="0">
              <a:solidFill>
                <a:srgbClr val="FFFFFF"/>
              </a:solidFill>
            </a:endParaRPr>
          </a:p>
        </p:txBody>
      </p:sp>
      <p:sp>
        <p:nvSpPr>
          <p:cNvPr id="40" name="左右矢印 39"/>
          <p:cNvSpPr/>
          <p:nvPr/>
        </p:nvSpPr>
        <p:spPr>
          <a:xfrm>
            <a:off x="4262462" y="5791591"/>
            <a:ext cx="619076" cy="326314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2082136" y="5479790"/>
            <a:ext cx="983660" cy="291106"/>
          </a:xfrm>
          <a:prstGeom prst="rect">
            <a:avLst/>
          </a:prstGeom>
          <a:solidFill>
            <a:srgbClr val="4995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 smtClean="0"/>
              <a:t>タブレット</a:t>
            </a:r>
            <a:endParaRPr kumimoji="1" lang="ja-JP" altLang="en-US" sz="1050" dirty="0"/>
          </a:p>
        </p:txBody>
      </p:sp>
      <p:sp>
        <p:nvSpPr>
          <p:cNvPr id="42" name="正方形/長方形 41"/>
          <p:cNvSpPr/>
          <p:nvPr/>
        </p:nvSpPr>
        <p:spPr>
          <a:xfrm>
            <a:off x="3296149" y="5479790"/>
            <a:ext cx="983660" cy="291106"/>
          </a:xfrm>
          <a:prstGeom prst="rect">
            <a:avLst/>
          </a:prstGeom>
          <a:solidFill>
            <a:srgbClr val="49950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50" dirty="0" smtClean="0"/>
              <a:t>PC</a:t>
            </a:r>
            <a:endParaRPr kumimoji="1" lang="ja-JP" altLang="en-US" sz="1050" dirty="0"/>
          </a:p>
        </p:txBody>
      </p:sp>
    </p:spTree>
    <p:extLst>
      <p:ext uri="{BB962C8B-B14F-4D97-AF65-F5344CB8AC3E}">
        <p14:creationId xmlns:p14="http://schemas.microsoft.com/office/powerpoint/2010/main" val="606222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://powermotivecorp.com/images/komtra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"/>
            <a:ext cx="9540552" cy="686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 bwMode="auto">
          <a:xfrm>
            <a:off x="539552" y="5661248"/>
            <a:ext cx="3744416" cy="432048"/>
          </a:xfrm>
          <a:prstGeom prst="rect">
            <a:avLst/>
          </a:prstGeom>
          <a:solidFill>
            <a:srgbClr val="00B05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稼働状況のモニタリング</a:t>
            </a:r>
          </a:p>
        </p:txBody>
      </p:sp>
      <p:sp>
        <p:nvSpPr>
          <p:cNvPr id="7" name="正方形/長方形 6"/>
          <p:cNvSpPr/>
          <p:nvPr/>
        </p:nvSpPr>
        <p:spPr bwMode="auto">
          <a:xfrm>
            <a:off x="539552" y="6165304"/>
            <a:ext cx="3744416" cy="432048"/>
          </a:xfrm>
          <a:prstGeom prst="rect">
            <a:avLst/>
          </a:prstGeom>
          <a:solidFill>
            <a:srgbClr val="00B05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メンテナンス時期の通知</a:t>
            </a:r>
          </a:p>
        </p:txBody>
      </p:sp>
      <p:sp>
        <p:nvSpPr>
          <p:cNvPr id="8" name="正方形/長方形 7"/>
          <p:cNvSpPr/>
          <p:nvPr/>
        </p:nvSpPr>
        <p:spPr bwMode="auto">
          <a:xfrm>
            <a:off x="4860032" y="5661248"/>
            <a:ext cx="3744416" cy="432048"/>
          </a:xfrm>
          <a:prstGeom prst="rect">
            <a:avLst/>
          </a:prstGeom>
          <a:solidFill>
            <a:srgbClr val="00B05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盗難防止</a:t>
            </a:r>
          </a:p>
        </p:txBody>
      </p:sp>
      <p:sp>
        <p:nvSpPr>
          <p:cNvPr id="9" name="正方形/長方形 8"/>
          <p:cNvSpPr/>
          <p:nvPr/>
        </p:nvSpPr>
        <p:spPr bwMode="auto">
          <a:xfrm>
            <a:off x="4860032" y="6165304"/>
            <a:ext cx="3744416" cy="432048"/>
          </a:xfrm>
          <a:prstGeom prst="rect">
            <a:avLst/>
          </a:prstGeom>
          <a:solidFill>
            <a:srgbClr val="00B05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車両位置の特定</a:t>
            </a:r>
          </a:p>
        </p:txBody>
      </p:sp>
      <p:sp>
        <p:nvSpPr>
          <p:cNvPr id="3" name="円/楕円 2"/>
          <p:cNvSpPr/>
          <p:nvPr/>
        </p:nvSpPr>
        <p:spPr bwMode="auto">
          <a:xfrm>
            <a:off x="7380312" y="2708920"/>
            <a:ext cx="1224136" cy="1224136"/>
          </a:xfrm>
          <a:prstGeom prst="ellipse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2001</a:t>
            </a:r>
            <a:r>
              <a:rPr kumimoji="0" lang="ja-JP" altLang="en-US" sz="1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年</a:t>
            </a:r>
            <a:endParaRPr kumimoji="0" lang="ja-JP" altLang="en-US" sz="1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3" name="円/楕円 12"/>
          <p:cNvSpPr/>
          <p:nvPr/>
        </p:nvSpPr>
        <p:spPr bwMode="auto">
          <a:xfrm>
            <a:off x="7380312" y="4077072"/>
            <a:ext cx="1224136" cy="1224136"/>
          </a:xfrm>
          <a:prstGeom prst="ellipse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30</a:t>
            </a:r>
            <a:r>
              <a:rPr kumimoji="0" lang="ja-JP" altLang="en-US" sz="1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万台</a:t>
            </a:r>
            <a:endParaRPr kumimoji="0" lang="ja-JP" altLang="en-US" sz="14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4193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3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Google Maps</a:t>
            </a:r>
            <a:r>
              <a:rPr kumimoji="1" lang="ja-JP" altLang="en-US" smtClean="0"/>
              <a:t>の渋滞表示</a:t>
            </a:r>
            <a:endParaRPr kumimoji="1" lang="ja-JP" altLang="en-US"/>
          </a:p>
        </p:txBody>
      </p:sp>
      <p:pic>
        <p:nvPicPr>
          <p:cNvPr id="2050" name="Picture 2" descr="http://k-tai.impress.co.jp/img/ktw/docs/497/120/gm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2381250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角丸四角形 2"/>
          <p:cNvSpPr/>
          <p:nvPr/>
        </p:nvSpPr>
        <p:spPr bwMode="auto">
          <a:xfrm>
            <a:off x="3923928" y="1484784"/>
            <a:ext cx="4392488" cy="1224136"/>
          </a:xfrm>
          <a:prstGeom prst="roundRect">
            <a:avLst>
              <a:gd name="adj" fmla="val 0"/>
            </a:avLst>
          </a:prstGeom>
          <a:solidFill>
            <a:srgbClr val="4269A8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スマホの</a:t>
            </a:r>
            <a:r>
              <a:rPr kumimoji="0" lang="en-US" altLang="ja-JP" sz="2000" b="0" i="0" u="none" strike="noStrike" cap="none" normalizeH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Google Map</a:t>
            </a:r>
            <a:r>
              <a:rPr kumimoji="0" lang="ja-JP" altLang="en-US" sz="2000" b="0" i="0" u="none" strike="noStrike" cap="none" normalizeH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アプリから匿名で送信される位置情報・速度データを基に渋滞状況を計算し、表示</a:t>
            </a:r>
          </a:p>
        </p:txBody>
      </p:sp>
      <p:sp>
        <p:nvSpPr>
          <p:cNvPr id="5" name="角丸四角形 4"/>
          <p:cNvSpPr/>
          <p:nvPr/>
        </p:nvSpPr>
        <p:spPr bwMode="auto">
          <a:xfrm>
            <a:off x="3923928" y="2780928"/>
            <a:ext cx="4392488" cy="93610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車センサーやカメラなどの設備投資が不要</a:t>
            </a:r>
          </a:p>
        </p:txBody>
      </p:sp>
      <p:sp>
        <p:nvSpPr>
          <p:cNvPr id="6" name="角丸四角形 5"/>
          <p:cNvSpPr/>
          <p:nvPr/>
        </p:nvSpPr>
        <p:spPr bwMode="auto">
          <a:xfrm>
            <a:off x="3923928" y="3789040"/>
            <a:ext cx="4392488" cy="93610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ネットワーク接続が前提で台数の多いスマホをセンサーとして利用</a:t>
            </a:r>
          </a:p>
        </p:txBody>
      </p:sp>
      <p:sp>
        <p:nvSpPr>
          <p:cNvPr id="7" name="角丸四角形 6"/>
          <p:cNvSpPr/>
          <p:nvPr/>
        </p:nvSpPr>
        <p:spPr bwMode="auto">
          <a:xfrm>
            <a:off x="3923928" y="4797152"/>
            <a:ext cx="4392488" cy="93610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都市部では精度が上がるが、車が少ない地方部では精度が落ちる</a:t>
            </a:r>
          </a:p>
        </p:txBody>
      </p:sp>
    </p:spTree>
    <p:extLst>
      <p:ext uri="{BB962C8B-B14F-4D97-AF65-F5344CB8AC3E}">
        <p14:creationId xmlns:p14="http://schemas.microsoft.com/office/powerpoint/2010/main" val="3360151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GE</a:t>
            </a:r>
            <a:r>
              <a:rPr kumimoji="1" lang="ja-JP" altLang="en-US" dirty="0" smtClean="0"/>
              <a:t>の航空</a:t>
            </a:r>
            <a:r>
              <a:rPr kumimoji="1" lang="ja-JP" altLang="en-US" smtClean="0"/>
              <a:t>インダストリー・インターネット</a:t>
            </a:r>
            <a:endParaRPr kumimoji="1" lang="ja-JP" altLang="en-US" dirty="0"/>
          </a:p>
        </p:txBody>
      </p:sp>
      <p:pic>
        <p:nvPicPr>
          <p:cNvPr id="3" name="図 2" descr="スクリーンショット 2014-05-29 9.59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81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69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グローバル港湾設備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23</a:t>
            </a:fld>
            <a:endParaRPr kumimoji="1" lang="ja-JP" altLang="en-US"/>
          </a:p>
        </p:txBody>
      </p:sp>
      <p:pic>
        <p:nvPicPr>
          <p:cNvPr id="4" name="図 3" descr="スクリーンショット 2014-11-05 15.00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79" y="977900"/>
            <a:ext cx="8673868" cy="4851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正方形/長方形 4"/>
          <p:cNvSpPr/>
          <p:nvPr/>
        </p:nvSpPr>
        <p:spPr>
          <a:xfrm>
            <a:off x="233479" y="6000233"/>
            <a:ext cx="43781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/>
              <a:t>日経</a:t>
            </a:r>
            <a:r>
              <a:rPr lang="en-US" altLang="ja-JP" sz="1200" dirty="0"/>
              <a:t>BP </a:t>
            </a:r>
            <a:r>
              <a:rPr lang="en-US" altLang="ja-JP" sz="1200" dirty="0" err="1"/>
              <a:t>ITpro</a:t>
            </a:r>
            <a:r>
              <a:rPr lang="ja-JP" altLang="en-US" sz="1200" dirty="0"/>
              <a:t>　</a:t>
            </a:r>
            <a:r>
              <a:rPr lang="en-US" altLang="ja-JP" sz="1200" dirty="0" err="1"/>
              <a:t>IoT</a:t>
            </a:r>
            <a:r>
              <a:rPr lang="en-US" altLang="ja-JP" sz="1200" dirty="0"/>
              <a:t> japan</a:t>
            </a:r>
            <a:r>
              <a:rPr lang="ja-JP" altLang="en-US" sz="1200" dirty="0"/>
              <a:t>パネル討議</a:t>
            </a:r>
            <a:r>
              <a:rPr lang="ja-JP" altLang="en-US" sz="1200" dirty="0" smtClean="0"/>
              <a:t>資料</a:t>
            </a:r>
            <a:endParaRPr lang="en-US" altLang="ja-JP" sz="1200" dirty="0" smtClean="0"/>
          </a:p>
          <a:p>
            <a:r>
              <a:rPr lang="ja-JP" altLang="en-US" sz="1200" dirty="0" smtClean="0"/>
              <a:t>シスコシステムズ合同会社</a:t>
            </a:r>
            <a:r>
              <a:rPr lang="ja-JP" altLang="en-US" sz="1200" dirty="0"/>
              <a:t>　シスココンサルティングサービス</a:t>
            </a:r>
            <a:r>
              <a:rPr lang="en-US" altLang="ja-JP" sz="1200" dirty="0" smtClean="0"/>
              <a:t>2014</a:t>
            </a:r>
            <a:r>
              <a:rPr lang="ja-JP" altLang="en-US" sz="1200" dirty="0" smtClean="0"/>
              <a:t>　</a:t>
            </a:r>
            <a:endParaRPr lang="en-US" altLang="ja-JP" sz="1200" dirty="0" smtClean="0"/>
          </a:p>
          <a:p>
            <a:r>
              <a:rPr lang="ja-JP" altLang="en-US" sz="1200" dirty="0" smtClean="0"/>
              <a:t>シニアパートナー　八子知礼</a:t>
            </a:r>
            <a:endParaRPr lang="ja-JP" altLang="en-US" sz="1200" dirty="0"/>
          </a:p>
        </p:txBody>
      </p:sp>
      <p:sp>
        <p:nvSpPr>
          <p:cNvPr id="6" name="正方形/長方形 5"/>
          <p:cNvSpPr/>
          <p:nvPr/>
        </p:nvSpPr>
        <p:spPr>
          <a:xfrm>
            <a:off x="4335347" y="636956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ja-JP" sz="1200" dirty="0"/>
              <a:t>http://</a:t>
            </a:r>
            <a:r>
              <a:rPr lang="en-US" altLang="ja-JP" sz="1200" dirty="0" err="1"/>
              <a:t>www.slideshare.net</a:t>
            </a:r>
            <a:r>
              <a:rPr lang="en-US" altLang="ja-JP" sz="1200" dirty="0"/>
              <a:t>/tomokyun85/bp-itiot-japan141017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453336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アジア地域でのスマートシティプロジェクト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24</a:t>
            </a:fld>
            <a:endParaRPr kumimoji="1" lang="ja-JP" altLang="en-US"/>
          </a:p>
        </p:txBody>
      </p:sp>
      <p:pic>
        <p:nvPicPr>
          <p:cNvPr id="4" name="図 3" descr="スクリーンショット 2014-11-05 15.00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11" y="919372"/>
            <a:ext cx="8722004" cy="4884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正方形/長方形 5"/>
          <p:cNvSpPr/>
          <p:nvPr/>
        </p:nvSpPr>
        <p:spPr>
          <a:xfrm>
            <a:off x="233479" y="6000233"/>
            <a:ext cx="43781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/>
              <a:t>日経</a:t>
            </a:r>
            <a:r>
              <a:rPr lang="en-US" altLang="ja-JP" sz="1200" dirty="0"/>
              <a:t>BP </a:t>
            </a:r>
            <a:r>
              <a:rPr lang="en-US" altLang="ja-JP" sz="1200" dirty="0" err="1"/>
              <a:t>ITpro</a:t>
            </a:r>
            <a:r>
              <a:rPr lang="ja-JP" altLang="en-US" sz="1200" dirty="0"/>
              <a:t>　</a:t>
            </a:r>
            <a:r>
              <a:rPr lang="en-US" altLang="ja-JP" sz="1200" dirty="0" err="1"/>
              <a:t>IoT</a:t>
            </a:r>
            <a:r>
              <a:rPr lang="en-US" altLang="ja-JP" sz="1200" dirty="0"/>
              <a:t> japan</a:t>
            </a:r>
            <a:r>
              <a:rPr lang="ja-JP" altLang="en-US" sz="1200" dirty="0"/>
              <a:t>パネル討議</a:t>
            </a:r>
            <a:r>
              <a:rPr lang="ja-JP" altLang="en-US" sz="1200" dirty="0" smtClean="0"/>
              <a:t>資料</a:t>
            </a:r>
            <a:endParaRPr lang="en-US" altLang="ja-JP" sz="1200" dirty="0" smtClean="0"/>
          </a:p>
          <a:p>
            <a:r>
              <a:rPr lang="ja-JP" altLang="en-US" sz="1200" dirty="0" smtClean="0"/>
              <a:t>シスコシステムズ合同会社</a:t>
            </a:r>
            <a:r>
              <a:rPr lang="ja-JP" altLang="en-US" sz="1200" dirty="0"/>
              <a:t>　シスココンサルティングサービス</a:t>
            </a:r>
            <a:r>
              <a:rPr lang="en-US" altLang="ja-JP" sz="1200" dirty="0" smtClean="0"/>
              <a:t>2014</a:t>
            </a:r>
            <a:r>
              <a:rPr lang="ja-JP" altLang="en-US" sz="1200" dirty="0" smtClean="0"/>
              <a:t>　</a:t>
            </a:r>
            <a:endParaRPr lang="en-US" altLang="ja-JP" sz="1200" dirty="0" smtClean="0"/>
          </a:p>
          <a:p>
            <a:r>
              <a:rPr lang="ja-JP" altLang="en-US" sz="1200" dirty="0" smtClean="0"/>
              <a:t>シニアパートナー　八子知礼</a:t>
            </a:r>
            <a:endParaRPr lang="ja-JP" altLang="en-US" sz="1200" dirty="0"/>
          </a:p>
        </p:txBody>
      </p:sp>
      <p:sp>
        <p:nvSpPr>
          <p:cNvPr id="7" name="正方形/長方形 6"/>
          <p:cNvSpPr/>
          <p:nvPr/>
        </p:nvSpPr>
        <p:spPr>
          <a:xfrm>
            <a:off x="4359415" y="636956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ja-JP" sz="1200" dirty="0"/>
              <a:t>http://</a:t>
            </a:r>
            <a:r>
              <a:rPr lang="en-US" altLang="ja-JP" sz="1200" dirty="0" err="1"/>
              <a:t>www.slideshare.net</a:t>
            </a:r>
            <a:r>
              <a:rPr lang="en-US" altLang="ja-JP" sz="1200" dirty="0"/>
              <a:t>/tomokyun85/bp-itiot-japan141017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14058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産業を越えたイノベーション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25</a:t>
            </a:fld>
            <a:endParaRPr kumimoji="1" lang="ja-JP" altLang="en-US"/>
          </a:p>
        </p:txBody>
      </p:sp>
      <p:pic>
        <p:nvPicPr>
          <p:cNvPr id="4" name="図 3" descr="スクリーンショット 2014-11-05 15.00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75" y="953783"/>
            <a:ext cx="8738675" cy="4900918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33479" y="6000233"/>
            <a:ext cx="43781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/>
              <a:t>日経</a:t>
            </a:r>
            <a:r>
              <a:rPr lang="en-US" altLang="ja-JP" sz="1200" dirty="0"/>
              <a:t>BP </a:t>
            </a:r>
            <a:r>
              <a:rPr lang="en-US" altLang="ja-JP" sz="1200" dirty="0" err="1"/>
              <a:t>ITpro</a:t>
            </a:r>
            <a:r>
              <a:rPr lang="ja-JP" altLang="en-US" sz="1200" dirty="0"/>
              <a:t>　</a:t>
            </a:r>
            <a:r>
              <a:rPr lang="en-US" altLang="ja-JP" sz="1200" dirty="0" err="1"/>
              <a:t>IoT</a:t>
            </a:r>
            <a:r>
              <a:rPr lang="en-US" altLang="ja-JP" sz="1200" dirty="0"/>
              <a:t> japan</a:t>
            </a:r>
            <a:r>
              <a:rPr lang="ja-JP" altLang="en-US" sz="1200" dirty="0"/>
              <a:t>パネル討議</a:t>
            </a:r>
            <a:r>
              <a:rPr lang="ja-JP" altLang="en-US" sz="1200" dirty="0" smtClean="0"/>
              <a:t>資料</a:t>
            </a:r>
            <a:endParaRPr lang="en-US" altLang="ja-JP" sz="1200" dirty="0" smtClean="0"/>
          </a:p>
          <a:p>
            <a:r>
              <a:rPr lang="ja-JP" altLang="en-US" sz="1200" dirty="0" smtClean="0"/>
              <a:t>シスコシステムズ合同会社</a:t>
            </a:r>
            <a:r>
              <a:rPr lang="ja-JP" altLang="en-US" sz="1200" dirty="0"/>
              <a:t>　シスココンサルティングサービス</a:t>
            </a:r>
            <a:r>
              <a:rPr lang="en-US" altLang="ja-JP" sz="1200" dirty="0" smtClean="0"/>
              <a:t>2014</a:t>
            </a:r>
            <a:r>
              <a:rPr lang="ja-JP" altLang="en-US" sz="1200" dirty="0" smtClean="0"/>
              <a:t>　</a:t>
            </a:r>
            <a:endParaRPr lang="en-US" altLang="ja-JP" sz="1200" dirty="0" smtClean="0"/>
          </a:p>
          <a:p>
            <a:r>
              <a:rPr lang="ja-JP" altLang="en-US" sz="1200" dirty="0" smtClean="0"/>
              <a:t>シニアパートナー　八子知礼</a:t>
            </a:r>
            <a:endParaRPr lang="ja-JP" altLang="en-US" sz="1200" dirty="0"/>
          </a:p>
        </p:txBody>
      </p:sp>
      <p:sp>
        <p:nvSpPr>
          <p:cNvPr id="7" name="正方形/長方形 6"/>
          <p:cNvSpPr/>
          <p:nvPr/>
        </p:nvSpPr>
        <p:spPr>
          <a:xfrm>
            <a:off x="4367750" y="636956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ja-JP" sz="1200" dirty="0"/>
              <a:t>http://</a:t>
            </a:r>
            <a:r>
              <a:rPr lang="en-US" altLang="ja-JP" sz="1200" dirty="0" err="1"/>
              <a:t>www.slideshare.net</a:t>
            </a:r>
            <a:r>
              <a:rPr lang="en-US" altLang="ja-JP" sz="1200" dirty="0"/>
              <a:t>/tomokyun85/bp-itiot-japan141017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99918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Intel Edison </a:t>
            </a:r>
            <a:r>
              <a:rPr kumimoji="1" lang="ja-JP" altLang="en-US" dirty="0" smtClean="0"/>
              <a:t>切手</a:t>
            </a:r>
            <a:r>
              <a:rPr kumimoji="1" lang="ja-JP" altLang="en-US" dirty="0" smtClean="0"/>
              <a:t>サイズ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/>
              <a:t>PC</a:t>
            </a:r>
            <a:endParaRPr kumimoji="1" lang="ja-JP" altLang="en-US" dirty="0"/>
          </a:p>
        </p:txBody>
      </p:sp>
      <p:pic>
        <p:nvPicPr>
          <p:cNvPr id="6" name="図 5" descr="intel.web.480.27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3973513"/>
            <a:ext cx="3979863" cy="2238673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4398963" y="3700662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Wingdings" charset="2"/>
              <a:buChar char="l"/>
            </a:pPr>
            <a:r>
              <a:rPr lang="en-US" altLang="ja-JP" sz="1400" dirty="0" smtClean="0"/>
              <a:t>22nm </a:t>
            </a:r>
            <a:r>
              <a:rPr lang="ja-JP" altLang="en-US" sz="1400" dirty="0"/>
              <a:t>のインテル</a:t>
            </a:r>
            <a:r>
              <a:rPr lang="en-US" altLang="ja-JP" sz="1400" dirty="0"/>
              <a:t>® Atom™ </a:t>
            </a:r>
            <a:r>
              <a:rPr lang="en-US" altLang="ja-JP" sz="1400" dirty="0" err="1"/>
              <a:t>SoC</a:t>
            </a:r>
            <a:r>
              <a:rPr lang="en-US" altLang="ja-JP" sz="1400" dirty="0"/>
              <a:t> </a:t>
            </a:r>
            <a:endParaRPr lang="en-US" altLang="ja-JP" sz="1400" dirty="0" smtClean="0"/>
          </a:p>
          <a:p>
            <a:pPr marL="171450" indent="-171450">
              <a:buFont typeface="Wingdings" charset="2"/>
              <a:buChar char="l"/>
            </a:pPr>
            <a:r>
              <a:rPr lang="ja-JP" altLang="en-US" sz="1400" dirty="0" smtClean="0"/>
              <a:t>デュアルコア</a:t>
            </a:r>
            <a:r>
              <a:rPr lang="ja-JP" altLang="en-US" sz="1400" dirty="0"/>
              <a:t>、デュアルスレッドの </a:t>
            </a:r>
            <a:r>
              <a:rPr lang="en-US" altLang="ja-JP" sz="1400" dirty="0"/>
              <a:t>500 </a:t>
            </a:r>
            <a:r>
              <a:rPr lang="en-US" altLang="ja-JP" sz="1400" dirty="0" smtClean="0"/>
              <a:t>MHz</a:t>
            </a:r>
          </a:p>
          <a:p>
            <a:pPr marL="171450" indent="-171450">
              <a:buFont typeface="Wingdings" charset="2"/>
              <a:buChar char="l"/>
            </a:pPr>
            <a:r>
              <a:rPr lang="en-US" altLang="ja-JP" sz="1400" dirty="0" smtClean="0"/>
              <a:t>100 </a:t>
            </a:r>
            <a:r>
              <a:rPr lang="en-US" altLang="ja-JP" sz="1400" dirty="0"/>
              <a:t>MHz/32 </a:t>
            </a:r>
            <a:r>
              <a:rPr lang="ja-JP" altLang="en-US" sz="1400" dirty="0"/>
              <a:t>ビットのインテル</a:t>
            </a:r>
            <a:r>
              <a:rPr lang="en-US" altLang="ja-JP" sz="1400" dirty="0"/>
              <a:t>® Quark™ </a:t>
            </a:r>
            <a:r>
              <a:rPr lang="ja-JP" altLang="en-US" sz="1400" dirty="0"/>
              <a:t>プロセッサー・マイクロコントローラー </a:t>
            </a:r>
            <a:r>
              <a:rPr lang="en-US" altLang="ja-JP" sz="1400" dirty="0"/>
              <a:t>(MCU) </a:t>
            </a:r>
            <a:r>
              <a:rPr lang="ja-JP" altLang="en-US" sz="1400" dirty="0"/>
              <a:t>を</a:t>
            </a:r>
            <a:r>
              <a:rPr lang="ja-JP" altLang="en-US" sz="1400" dirty="0" smtClean="0"/>
              <a:t>搭載</a:t>
            </a:r>
            <a:endParaRPr lang="en-US" altLang="ja-JP" sz="1400" dirty="0" smtClean="0"/>
          </a:p>
          <a:p>
            <a:pPr marL="171450" indent="-171450">
              <a:buFont typeface="Wingdings" charset="2"/>
              <a:buChar char="l"/>
            </a:pPr>
            <a:r>
              <a:rPr lang="en-US" altLang="ja-JP" sz="1400" dirty="0" smtClean="0"/>
              <a:t>40 </a:t>
            </a:r>
            <a:r>
              <a:rPr lang="ja-JP" altLang="en-US" sz="1400" dirty="0"/>
              <a:t>個の </a:t>
            </a:r>
            <a:r>
              <a:rPr lang="en-US" altLang="ja-JP" sz="1400" dirty="0"/>
              <a:t>GPIO </a:t>
            </a:r>
            <a:r>
              <a:rPr lang="ja-JP" altLang="en-US" sz="1400" dirty="0"/>
              <a:t>を</a:t>
            </a:r>
            <a:r>
              <a:rPr lang="ja-JP" altLang="en-US" sz="1400" dirty="0" smtClean="0"/>
              <a:t>サポート</a:t>
            </a:r>
            <a:endParaRPr lang="en-US" altLang="ja-JP" sz="1400" dirty="0" smtClean="0"/>
          </a:p>
          <a:p>
            <a:pPr marL="171450" indent="-171450">
              <a:buFont typeface="Wingdings" charset="2"/>
              <a:buChar char="l"/>
            </a:pPr>
            <a:r>
              <a:rPr lang="en-US" altLang="ja-JP" sz="1400" dirty="0" smtClean="0"/>
              <a:t>1 </a:t>
            </a:r>
            <a:r>
              <a:rPr lang="en-US" altLang="ja-JP" sz="1400" dirty="0"/>
              <a:t>GB </a:t>
            </a:r>
            <a:r>
              <a:rPr lang="ja-JP" altLang="en-US" sz="1400" dirty="0"/>
              <a:t>の </a:t>
            </a:r>
            <a:r>
              <a:rPr lang="en-US" altLang="ja-JP" sz="1400" dirty="0"/>
              <a:t>LPDDR3</a:t>
            </a:r>
            <a:r>
              <a:rPr lang="ja-JP" altLang="en-US" sz="1400" dirty="0"/>
              <a:t>、</a:t>
            </a:r>
            <a:r>
              <a:rPr lang="en-US" altLang="ja-JP" sz="1400" dirty="0"/>
              <a:t>4 GB </a:t>
            </a:r>
            <a:r>
              <a:rPr lang="ja-JP" altLang="en-US" sz="1400" dirty="0"/>
              <a:t>の </a:t>
            </a:r>
            <a:r>
              <a:rPr lang="en-US" altLang="ja-JP" sz="1400" dirty="0" smtClean="0"/>
              <a:t>EMMC</a:t>
            </a:r>
          </a:p>
          <a:p>
            <a:pPr marL="171450" indent="-171450">
              <a:buFont typeface="Wingdings" charset="2"/>
              <a:buChar char="l"/>
            </a:pPr>
            <a:r>
              <a:rPr lang="ja-JP" altLang="en-US" sz="1400" dirty="0" smtClean="0"/>
              <a:t>デュアルバンド</a:t>
            </a:r>
            <a:r>
              <a:rPr lang="ja-JP" altLang="en-US" sz="1400" dirty="0"/>
              <a:t>の </a:t>
            </a:r>
            <a:r>
              <a:rPr lang="en-US" altLang="ja-JP" sz="1400" dirty="0" err="1"/>
              <a:t>WiFi</a:t>
            </a:r>
            <a:r>
              <a:rPr lang="en-US" altLang="ja-JP" sz="1400" dirty="0"/>
              <a:t> </a:t>
            </a:r>
            <a:r>
              <a:rPr lang="ja-JP" altLang="en-US" sz="1400" dirty="0"/>
              <a:t>および </a:t>
            </a:r>
            <a:r>
              <a:rPr lang="en-US" altLang="ja-JP" sz="1400" dirty="0"/>
              <a:t>Bluetooth* Low Energy </a:t>
            </a:r>
            <a:endParaRPr lang="en-US" altLang="ja-JP" sz="1400" dirty="0" smtClean="0"/>
          </a:p>
          <a:p>
            <a:pPr marL="171450" indent="-171450">
              <a:buFont typeface="Wingdings" charset="2"/>
              <a:buChar char="l"/>
            </a:pPr>
            <a:r>
              <a:rPr lang="en-US" altLang="ja-JP" sz="1400" dirty="0" err="1" smtClean="0"/>
              <a:t>Arduino</a:t>
            </a:r>
            <a:r>
              <a:rPr lang="en-US" altLang="ja-JP" sz="1400" dirty="0"/>
              <a:t>* </a:t>
            </a:r>
            <a:r>
              <a:rPr lang="ja-JP" altLang="en-US" sz="1400" dirty="0"/>
              <a:t>および </a:t>
            </a:r>
            <a:r>
              <a:rPr lang="en-US" altLang="ja-JP" sz="1400" dirty="0"/>
              <a:t>C/C++ </a:t>
            </a:r>
            <a:r>
              <a:rPr lang="ja-JP" altLang="en-US" sz="1400" dirty="0"/>
              <a:t>の開発を</a:t>
            </a:r>
            <a:r>
              <a:rPr lang="ja-JP" altLang="en-US" sz="1400" dirty="0" smtClean="0"/>
              <a:t>サポート、</a:t>
            </a:r>
            <a:r>
              <a:rPr lang="ja-JP" altLang="en-US" sz="1400" dirty="0"/>
              <a:t>近い将来、</a:t>
            </a:r>
            <a:r>
              <a:rPr lang="en-US" altLang="ja-JP" sz="1400" dirty="0" err="1"/>
              <a:t>Node.JS</a:t>
            </a:r>
            <a:r>
              <a:rPr lang="ja-JP" altLang="en-US" sz="1400" dirty="0"/>
              <a:t>、</a:t>
            </a:r>
            <a:r>
              <a:rPr lang="en-US" altLang="ja-JP" sz="1400" dirty="0"/>
              <a:t>Python</a:t>
            </a:r>
            <a:r>
              <a:rPr lang="ja-JP" altLang="en-US" sz="1400" dirty="0"/>
              <a:t>、</a:t>
            </a:r>
            <a:r>
              <a:rPr lang="en-US" altLang="ja-JP" sz="1400" dirty="0"/>
              <a:t>RTOS</a:t>
            </a:r>
            <a:r>
              <a:rPr lang="ja-JP" altLang="en-US" sz="1400" dirty="0"/>
              <a:t>、</a:t>
            </a:r>
            <a:r>
              <a:rPr lang="en-US" altLang="ja-JP" sz="1400" dirty="0"/>
              <a:t>Visual Programming </a:t>
            </a:r>
            <a:r>
              <a:rPr lang="ja-JP" altLang="en-US" sz="1400" dirty="0" smtClean="0"/>
              <a:t>を</a:t>
            </a:r>
            <a:r>
              <a:rPr lang="ja-JP" altLang="en-US" sz="1400" dirty="0" smtClean="0"/>
              <a:t>サポート</a:t>
            </a:r>
            <a:endParaRPr lang="en-US" altLang="ja-JP" sz="1400" dirty="0" smtClean="0"/>
          </a:p>
          <a:p>
            <a:pPr marL="171450" indent="-171450">
              <a:buFont typeface="Wingdings" charset="2"/>
              <a:buChar char="l"/>
            </a:pPr>
            <a:r>
              <a:rPr lang="ja-JP" altLang="en-US" sz="1400" dirty="0" smtClean="0"/>
              <a:t>デバイス間</a:t>
            </a:r>
            <a:r>
              <a:rPr lang="ja-JP" altLang="en-US" sz="1400" dirty="0"/>
              <a:t>接続およびデバイスとクラウド間の接続フレームワークが組み込まれており、デバイス間の通信と、クラウド・ベースでマルチテナント型の時系列での分析サービスを</a:t>
            </a:r>
            <a:r>
              <a:rPr lang="ja-JP" altLang="en-US" sz="1400" dirty="0" smtClean="0"/>
              <a:t>可能</a:t>
            </a:r>
            <a:r>
              <a:rPr lang="ja-JP" altLang="en-US" sz="1400" dirty="0" smtClean="0"/>
              <a:t>にする</a:t>
            </a:r>
            <a:r>
              <a:rPr lang="ja-JP" altLang="en-US" sz="1400" dirty="0" smtClean="0"/>
              <a:t>。</a:t>
            </a:r>
            <a:endParaRPr lang="ja-JP" altLang="en-US" sz="1400" dirty="0"/>
          </a:p>
        </p:txBody>
      </p:sp>
      <p:pic>
        <p:nvPicPr>
          <p:cNvPr id="12" name="図 11" descr="Intel_Edison_with_stamp_nr_575p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963" y="1041401"/>
            <a:ext cx="4414837" cy="2480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図 13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58505"/>
            <a:ext cx="3289300" cy="246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6318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ARM </a:t>
            </a:r>
            <a:r>
              <a:rPr lang="en-US" altLang="ja-JP" dirty="0" err="1" smtClean="0"/>
              <a:t>mbed</a:t>
            </a:r>
            <a:r>
              <a:rPr lang="en-US" altLang="ja-JP" dirty="0" smtClean="0"/>
              <a:t> OS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625954" y="5112656"/>
            <a:ext cx="81878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charset="2"/>
              <a:buChar char="l"/>
            </a:pPr>
            <a:r>
              <a:rPr lang="ja-JP" altLang="en-US" sz="1400" dirty="0" smtClean="0"/>
              <a:t>イベントドリブン型</a:t>
            </a:r>
            <a:r>
              <a:rPr lang="ja-JP" altLang="en-US" sz="1400" dirty="0"/>
              <a:t>の</a:t>
            </a:r>
            <a:r>
              <a:rPr lang="en-US" altLang="ja-JP" sz="1400" dirty="0"/>
              <a:t>OS</a:t>
            </a:r>
            <a:r>
              <a:rPr lang="ja-JP" altLang="en-US" sz="1400" dirty="0"/>
              <a:t>で、クラウドにデータを送り出すための複数のネットワーク技術をサポートしている。例えば、</a:t>
            </a:r>
            <a:r>
              <a:rPr lang="en-US" altLang="ja-JP" sz="1400" dirty="0"/>
              <a:t>Wi-Fi</a:t>
            </a:r>
            <a:r>
              <a:rPr lang="ja-JP" altLang="en-US" sz="1400" dirty="0"/>
              <a:t>、</a:t>
            </a:r>
            <a:r>
              <a:rPr lang="en-US" altLang="ja-JP" sz="1400" dirty="0"/>
              <a:t>Bluetooth Smart</a:t>
            </a:r>
            <a:r>
              <a:rPr lang="ja-JP" altLang="en-US" sz="1400" dirty="0"/>
              <a:t>、</a:t>
            </a:r>
            <a:r>
              <a:rPr lang="en-US" altLang="ja-JP" sz="1400" dirty="0"/>
              <a:t>Thread</a:t>
            </a:r>
            <a:r>
              <a:rPr lang="ja-JP" altLang="en-US" sz="1400" dirty="0"/>
              <a:t>、</a:t>
            </a:r>
            <a:r>
              <a:rPr lang="en-US" altLang="ja-JP" sz="1400" dirty="0"/>
              <a:t>6GHz</a:t>
            </a:r>
            <a:r>
              <a:rPr lang="ja-JP" altLang="en-US" sz="1400" dirty="0"/>
              <a:t>以下のバージョンで伝送距離が長い</a:t>
            </a:r>
            <a:r>
              <a:rPr lang="en-US" altLang="ja-JP" sz="1400" dirty="0"/>
              <a:t>6LoWPAN</a:t>
            </a:r>
            <a:r>
              <a:rPr lang="ja-JP" altLang="en-US" sz="1400" dirty="0" smtClean="0"/>
              <a:t>など。</a:t>
            </a:r>
            <a:endParaRPr lang="en-US" altLang="ja-JP" sz="1400" dirty="0" smtClean="0"/>
          </a:p>
          <a:p>
            <a:pPr marL="171450" indent="-171450">
              <a:buFont typeface="Wingdings" charset="2"/>
              <a:buChar char="l"/>
            </a:pPr>
            <a:r>
              <a:rPr lang="en-US" altLang="ja-JP" sz="1400" dirty="0" smtClean="0"/>
              <a:t>LTE</a:t>
            </a:r>
            <a:r>
              <a:rPr lang="ja-JP" altLang="en-US" sz="1400" dirty="0"/>
              <a:t>をはじめとする複数の携帯通信技術にも</a:t>
            </a:r>
            <a:r>
              <a:rPr lang="ja-JP" altLang="en-US" sz="1400" dirty="0" smtClean="0"/>
              <a:t>対応。</a:t>
            </a:r>
            <a:endParaRPr lang="ja-JP" altLang="en-US" sz="1400" dirty="0"/>
          </a:p>
          <a:p>
            <a:pPr marL="171450" indent="-171450">
              <a:buFont typeface="Wingdings" charset="2"/>
              <a:buChar char="l"/>
            </a:pPr>
            <a:r>
              <a:rPr lang="ja-JP" altLang="en-US" sz="1400" dirty="0" smtClean="0"/>
              <a:t>使用</a:t>
            </a:r>
            <a:r>
              <a:rPr lang="ja-JP" altLang="en-US" sz="1400" dirty="0"/>
              <a:t>するメモリー</a:t>
            </a:r>
            <a:r>
              <a:rPr lang="ja-JP" altLang="en-US" sz="1400" dirty="0" smtClean="0"/>
              <a:t>は</a:t>
            </a:r>
            <a:r>
              <a:rPr lang="en-US" altLang="ja-JP" sz="1400" dirty="0" smtClean="0"/>
              <a:t>256K</a:t>
            </a:r>
            <a:r>
              <a:rPr lang="ja-JP" altLang="en-US" sz="1400" dirty="0"/>
              <a:t>バイト</a:t>
            </a:r>
            <a:r>
              <a:rPr lang="ja-JP" altLang="en-US" sz="1400" dirty="0" smtClean="0"/>
              <a:t>以下、</a:t>
            </a:r>
            <a:r>
              <a:rPr lang="ja-JP" altLang="en-US" sz="1400" dirty="0"/>
              <a:t>センサーなどの小型機器にもインストールできる</a:t>
            </a:r>
            <a:r>
              <a:rPr lang="ja-JP" altLang="en-US" sz="1400" dirty="0" smtClean="0"/>
              <a:t>。</a:t>
            </a:r>
            <a:endParaRPr lang="en-US" altLang="ja-JP" sz="1400" dirty="0" smtClean="0"/>
          </a:p>
          <a:p>
            <a:pPr marL="171450" indent="-171450">
              <a:buFont typeface="Wingdings" charset="2"/>
              <a:buChar char="l"/>
            </a:pPr>
            <a:r>
              <a:rPr lang="ja-JP" altLang="en-US" sz="1400" dirty="0" smtClean="0"/>
              <a:t>同</a:t>
            </a:r>
            <a:r>
              <a:rPr lang="en-US" altLang="ja-JP" sz="1400" dirty="0" smtClean="0"/>
              <a:t>OS</a:t>
            </a:r>
            <a:r>
              <a:rPr lang="ja-JP" altLang="en-US" sz="1400" dirty="0"/>
              <a:t>は、</a:t>
            </a:r>
            <a:r>
              <a:rPr lang="en-US" altLang="ja-JP" sz="1400" dirty="0"/>
              <a:t>C++</a:t>
            </a:r>
            <a:r>
              <a:rPr lang="ja-JP" altLang="en-US" sz="1400" dirty="0"/>
              <a:t>のプログラミングインタフェース、イベントのフレームワーク、通信マネージャーを備え、暗号化などの処理をサポートしている。</a:t>
            </a:r>
          </a:p>
        </p:txBody>
      </p:sp>
      <p:pic>
        <p:nvPicPr>
          <p:cNvPr id="5" name="図 4" descr="mbed-os-v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690858"/>
            <a:ext cx="6367387" cy="4247957"/>
          </a:xfrm>
          <a:prstGeom prst="rect">
            <a:avLst/>
          </a:prstGeom>
        </p:spPr>
      </p:pic>
      <p:pic>
        <p:nvPicPr>
          <p:cNvPr id="6" name="図 5" descr="fit-bi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75" y="2272859"/>
            <a:ext cx="1841500" cy="1171864"/>
          </a:xfrm>
          <a:prstGeom prst="rect">
            <a:avLst/>
          </a:prstGeom>
        </p:spPr>
      </p:pic>
      <p:pic>
        <p:nvPicPr>
          <p:cNvPr id="7" name="図 6" descr="nest-thermostat-cyc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1" y="933450"/>
            <a:ext cx="1980054" cy="1260034"/>
          </a:xfrm>
          <a:prstGeom prst="rect">
            <a:avLst/>
          </a:prstGeom>
        </p:spPr>
      </p:pic>
      <p:pic>
        <p:nvPicPr>
          <p:cNvPr id="10" name="図 9" descr="imgres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803" y="4305300"/>
            <a:ext cx="582834" cy="633515"/>
          </a:xfrm>
          <a:prstGeom prst="rect">
            <a:avLst/>
          </a:prstGeom>
        </p:spPr>
      </p:pic>
      <p:pic>
        <p:nvPicPr>
          <p:cNvPr id="11" name="図 10" descr="imgres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87" y="4305300"/>
            <a:ext cx="779710" cy="633515"/>
          </a:xfrm>
          <a:prstGeom prst="rect">
            <a:avLst/>
          </a:prstGeom>
        </p:spPr>
      </p:pic>
      <p:pic>
        <p:nvPicPr>
          <p:cNvPr id="12" name="図 11" descr="imgres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92" y="3581755"/>
            <a:ext cx="723545" cy="723545"/>
          </a:xfrm>
          <a:prstGeom prst="rect">
            <a:avLst/>
          </a:prstGeom>
        </p:spPr>
      </p:pic>
      <p:pic>
        <p:nvPicPr>
          <p:cNvPr id="13" name="図 12" descr="imgres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54" y="3733342"/>
            <a:ext cx="847843" cy="57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069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角丸四角形 19"/>
          <p:cNvSpPr/>
          <p:nvPr/>
        </p:nvSpPr>
        <p:spPr bwMode="auto">
          <a:xfrm>
            <a:off x="2051720" y="4437112"/>
            <a:ext cx="6192688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IoT/M2M</a:t>
            </a:r>
            <a:r>
              <a:rPr lang="ja-JP" altLang="en-US" dirty="0" smtClean="0"/>
              <a:t>ビジネスの構造</a:t>
            </a:r>
            <a:endParaRPr kumimoji="1" lang="ja-JP" altLang="en-US" dirty="0"/>
          </a:p>
        </p:txBody>
      </p:sp>
      <p:sp>
        <p:nvSpPr>
          <p:cNvPr id="3" name="フローチャート: 磁気ディスク 2"/>
          <p:cNvSpPr/>
          <p:nvPr/>
        </p:nvSpPr>
        <p:spPr bwMode="auto">
          <a:xfrm>
            <a:off x="2051720" y="5229200"/>
            <a:ext cx="6192688" cy="720080"/>
          </a:xfrm>
          <a:prstGeom prst="flowChartMagneticDisk">
            <a:avLst/>
          </a:prstGeom>
          <a:solidFill>
            <a:srgbClr val="1FAECD"/>
          </a:solidFill>
          <a:ln w="19050" cmpd="sng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200" b="0" i="0" u="none" strike="noStrike" cap="none" normalizeH="0" dirty="0" smtClean="0">
              <a:ln>
                <a:noFill/>
              </a:ln>
              <a:effectLst/>
              <a:latin typeface="+mn-lt"/>
              <a:ea typeface="+mn-ea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dirty="0" smtClean="0">
                <a:ln>
                  <a:noFill/>
                </a:ln>
                <a:effectLst/>
                <a:latin typeface="+mn-lt"/>
                <a:ea typeface="+mn-ea"/>
              </a:rPr>
              <a:t>Vital &amp; Life log/Location/Sensor and Device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13503" y="5199583"/>
            <a:ext cx="146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bg1"/>
                </a:solidFill>
                <a:latin typeface="+mn-lt"/>
                <a:ea typeface="+mn-ea"/>
              </a:rPr>
              <a:t>Big Data</a:t>
            </a:r>
            <a:endParaRPr kumimoji="1" lang="ja-JP" altLang="en-US" sz="24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1" name="角丸四角形 10"/>
          <p:cNvSpPr/>
          <p:nvPr/>
        </p:nvSpPr>
        <p:spPr bwMode="auto">
          <a:xfrm>
            <a:off x="2051720" y="3429000"/>
            <a:ext cx="6192688" cy="936104"/>
          </a:xfrm>
          <a:prstGeom prst="roundRect">
            <a:avLst/>
          </a:prstGeom>
          <a:solidFill>
            <a:srgbClr val="FFE389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12" name="角丸四角形 11"/>
          <p:cNvSpPr/>
          <p:nvPr/>
        </p:nvSpPr>
        <p:spPr bwMode="auto">
          <a:xfrm>
            <a:off x="3563888" y="4077072"/>
            <a:ext cx="3168352" cy="216024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dirty="0" smtClean="0">
                <a:solidFill>
                  <a:srgbClr val="FFFFFF"/>
                </a:solidFill>
                <a:latin typeface="+mn-lt"/>
                <a:ea typeface="+mn-ea"/>
              </a:rPr>
              <a:t>Web API (SOAP/REST)</a:t>
            </a:r>
            <a:endParaRPr kumimoji="0" lang="ja-JP" altLang="en-US" sz="12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4" name="フローチャート: 磁気ディスク 13"/>
          <p:cNvSpPr/>
          <p:nvPr/>
        </p:nvSpPr>
        <p:spPr bwMode="auto">
          <a:xfrm>
            <a:off x="2411760" y="3501008"/>
            <a:ext cx="792088" cy="792088"/>
          </a:xfrm>
          <a:prstGeom prst="flowChartMagneticDisk">
            <a:avLst/>
          </a:prstGeom>
          <a:solidFill>
            <a:schemeClr val="accent2">
              <a:lumMod val="60000"/>
              <a:lumOff val="40000"/>
            </a:schemeClr>
          </a:solidFill>
          <a:ln w="19050" cmpd="sng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800" b="0" i="0" u="none" strike="noStrike" cap="none" normalizeH="0" dirty="0" smtClean="0">
                <a:ln>
                  <a:noFill/>
                </a:ln>
                <a:effectLst/>
                <a:latin typeface="+mn-lt"/>
                <a:ea typeface="+mn-ea"/>
              </a:rPr>
              <a:t>Log</a:t>
            </a:r>
            <a:endParaRPr kumimoji="0" lang="ja-JP" altLang="en-US" sz="800" b="0" i="0" u="none" strike="noStrike" cap="none" normalizeH="0" dirty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15" name="フローチャート: 磁気ディスク 14"/>
          <p:cNvSpPr/>
          <p:nvPr/>
        </p:nvSpPr>
        <p:spPr bwMode="auto">
          <a:xfrm>
            <a:off x="7092280" y="3501008"/>
            <a:ext cx="792088" cy="792088"/>
          </a:xfrm>
          <a:prstGeom prst="flowChartMagneticDisk">
            <a:avLst/>
          </a:prstGeom>
          <a:solidFill>
            <a:schemeClr val="accent2">
              <a:lumMod val="60000"/>
              <a:lumOff val="40000"/>
            </a:schemeClr>
          </a:solidFill>
          <a:ln w="19050" cmpd="sng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effectLst/>
                <a:latin typeface="+mn-lt"/>
                <a:ea typeface="+mn-ea"/>
              </a:rPr>
              <a:t>機器データ</a:t>
            </a:r>
          </a:p>
        </p:txBody>
      </p:sp>
      <p:sp>
        <p:nvSpPr>
          <p:cNvPr id="16" name="角丸四角形 15"/>
          <p:cNvSpPr/>
          <p:nvPr/>
        </p:nvSpPr>
        <p:spPr bwMode="auto">
          <a:xfrm>
            <a:off x="3563888" y="3501008"/>
            <a:ext cx="3168352" cy="216024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rPr>
              <a:t>機器データ送受信サービス</a:t>
            </a:r>
          </a:p>
        </p:txBody>
      </p:sp>
      <p:sp>
        <p:nvSpPr>
          <p:cNvPr id="17" name="角丸四角形 16"/>
          <p:cNvSpPr/>
          <p:nvPr/>
        </p:nvSpPr>
        <p:spPr bwMode="auto">
          <a:xfrm>
            <a:off x="3563888" y="3789040"/>
            <a:ext cx="936104" cy="21602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rPr>
              <a:t>データ蓄積</a:t>
            </a:r>
          </a:p>
        </p:txBody>
      </p:sp>
      <p:sp>
        <p:nvSpPr>
          <p:cNvPr id="18" name="角丸四角形 17"/>
          <p:cNvSpPr/>
          <p:nvPr/>
        </p:nvSpPr>
        <p:spPr bwMode="auto">
          <a:xfrm>
            <a:off x="4644008" y="3789040"/>
            <a:ext cx="936104" cy="21602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rPr>
              <a:t>データ検索</a:t>
            </a:r>
          </a:p>
        </p:txBody>
      </p:sp>
      <p:sp>
        <p:nvSpPr>
          <p:cNvPr id="19" name="角丸四角形 18"/>
          <p:cNvSpPr/>
          <p:nvPr/>
        </p:nvSpPr>
        <p:spPr bwMode="auto">
          <a:xfrm>
            <a:off x="5796136" y="3789040"/>
            <a:ext cx="936104" cy="21602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dirty="0" smtClean="0">
                <a:solidFill>
                  <a:srgbClr val="FFFFFF"/>
                </a:solidFill>
                <a:latin typeface="+mn-lt"/>
                <a:ea typeface="+mn-ea"/>
              </a:rPr>
              <a:t>認証</a:t>
            </a:r>
            <a:endParaRPr kumimoji="0" lang="en-US" altLang="ja-JP" sz="800" dirty="0" smtClean="0">
              <a:solidFill>
                <a:srgbClr val="FFFFFF"/>
              </a:solidFill>
              <a:latin typeface="+mn-lt"/>
              <a:ea typeface="+mn-ea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600" dirty="0" smtClean="0">
                <a:solidFill>
                  <a:srgbClr val="FFFFFF"/>
                </a:solidFill>
                <a:latin typeface="+mn-lt"/>
                <a:ea typeface="+mn-ea"/>
              </a:rPr>
              <a:t>セキュリティ</a:t>
            </a:r>
            <a:endParaRPr kumimoji="0" lang="ja-JP" altLang="en-US" sz="6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  <a:ea typeface="+mn-ea"/>
            </a:endParaRPr>
          </a:p>
        </p:txBody>
      </p:sp>
      <p:sp>
        <p:nvSpPr>
          <p:cNvPr id="21" name="角丸四角形 20"/>
          <p:cNvSpPr/>
          <p:nvPr/>
        </p:nvSpPr>
        <p:spPr bwMode="auto">
          <a:xfrm>
            <a:off x="3563888" y="4797152"/>
            <a:ext cx="1008112" cy="288032"/>
          </a:xfrm>
          <a:prstGeom prst="roundRect">
            <a:avLst>
              <a:gd name="adj" fmla="val 50000"/>
            </a:avLst>
          </a:prstGeom>
          <a:solidFill>
            <a:srgbClr val="3366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900" dirty="0" smtClean="0">
                <a:solidFill>
                  <a:srgbClr val="FFFFFF"/>
                </a:solidFill>
                <a:latin typeface="+mn-lt"/>
                <a:ea typeface="+mn-ea"/>
              </a:rPr>
              <a:t>分析・可視化</a:t>
            </a:r>
            <a:endParaRPr kumimoji="0" lang="ja-JP" altLang="en-US" sz="9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  <a:ea typeface="+mn-ea"/>
            </a:endParaRPr>
          </a:p>
        </p:txBody>
      </p:sp>
      <p:sp>
        <p:nvSpPr>
          <p:cNvPr id="22" name="角丸四角形 21"/>
          <p:cNvSpPr/>
          <p:nvPr/>
        </p:nvSpPr>
        <p:spPr bwMode="auto">
          <a:xfrm>
            <a:off x="4644008" y="4797152"/>
            <a:ext cx="1008112" cy="288032"/>
          </a:xfrm>
          <a:prstGeom prst="roundRect">
            <a:avLst>
              <a:gd name="adj" fmla="val 50000"/>
            </a:avLst>
          </a:prstGeom>
          <a:solidFill>
            <a:srgbClr val="3366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9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rPr>
              <a:t>自動化</a:t>
            </a:r>
            <a:r>
              <a:rPr kumimoji="0" lang="ja-JP" altLang="en-US" sz="900" dirty="0" smtClean="0">
                <a:solidFill>
                  <a:srgbClr val="FFFFFF"/>
                </a:solidFill>
                <a:latin typeface="+mn-lt"/>
                <a:ea typeface="+mn-ea"/>
              </a:rPr>
              <a:t>・</a:t>
            </a:r>
            <a:r>
              <a:rPr kumimoji="0" lang="ja-JP" altLang="en-US" sz="9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rPr>
              <a:t>制御</a:t>
            </a:r>
          </a:p>
        </p:txBody>
      </p:sp>
      <p:sp>
        <p:nvSpPr>
          <p:cNvPr id="23" name="角丸四角形 22"/>
          <p:cNvSpPr/>
          <p:nvPr/>
        </p:nvSpPr>
        <p:spPr bwMode="auto">
          <a:xfrm>
            <a:off x="3563888" y="4509120"/>
            <a:ext cx="3168352" cy="216024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rPr>
              <a:t>ユーザー・インターフェイス</a:t>
            </a:r>
          </a:p>
        </p:txBody>
      </p:sp>
      <p:sp>
        <p:nvSpPr>
          <p:cNvPr id="24" name="角丸四角形 23"/>
          <p:cNvSpPr/>
          <p:nvPr/>
        </p:nvSpPr>
        <p:spPr bwMode="auto">
          <a:xfrm>
            <a:off x="2051720" y="2276872"/>
            <a:ext cx="6192688" cy="50405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25" name="角丸四角形 24"/>
          <p:cNvSpPr/>
          <p:nvPr/>
        </p:nvSpPr>
        <p:spPr bwMode="auto">
          <a:xfrm>
            <a:off x="4680012" y="2420888"/>
            <a:ext cx="936104" cy="216024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800" dirty="0" smtClean="0">
                <a:solidFill>
                  <a:srgbClr val="FFFFFF"/>
                </a:solidFill>
                <a:latin typeface="+mn-lt"/>
                <a:ea typeface="+mn-ea"/>
              </a:rPr>
              <a:t>Smart Phone</a:t>
            </a:r>
            <a:endParaRPr kumimoji="0" lang="ja-JP" altLang="en-US" sz="8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  <a:ea typeface="+mn-ea"/>
            </a:endParaRPr>
          </a:p>
        </p:txBody>
      </p:sp>
      <p:sp>
        <p:nvSpPr>
          <p:cNvPr id="26" name="角丸四角形 25"/>
          <p:cNvSpPr/>
          <p:nvPr/>
        </p:nvSpPr>
        <p:spPr bwMode="auto">
          <a:xfrm>
            <a:off x="2411760" y="2420888"/>
            <a:ext cx="936104" cy="216024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rPr>
              <a:t>Controller</a:t>
            </a:r>
            <a:endParaRPr kumimoji="0" lang="ja-JP" altLang="en-US" sz="8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  <a:ea typeface="+mn-ea"/>
            </a:endParaRPr>
          </a:p>
        </p:txBody>
      </p:sp>
      <p:sp>
        <p:nvSpPr>
          <p:cNvPr id="27" name="角丸四角形 26"/>
          <p:cNvSpPr/>
          <p:nvPr/>
        </p:nvSpPr>
        <p:spPr bwMode="auto">
          <a:xfrm>
            <a:off x="5796136" y="2420888"/>
            <a:ext cx="936104" cy="216024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rPr>
              <a:t>Wearable</a:t>
            </a:r>
            <a:endParaRPr kumimoji="0" lang="ja-JP" altLang="en-US" sz="8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  <a:ea typeface="+mn-ea"/>
            </a:endParaRPr>
          </a:p>
        </p:txBody>
      </p:sp>
      <p:sp>
        <p:nvSpPr>
          <p:cNvPr id="28" name="角丸四角形 27"/>
          <p:cNvSpPr/>
          <p:nvPr/>
        </p:nvSpPr>
        <p:spPr bwMode="auto">
          <a:xfrm>
            <a:off x="6948264" y="2420888"/>
            <a:ext cx="936104" cy="216024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rPr>
              <a:t>家電</a:t>
            </a:r>
          </a:p>
        </p:txBody>
      </p:sp>
      <p:sp>
        <p:nvSpPr>
          <p:cNvPr id="29" name="角丸四角形 28"/>
          <p:cNvSpPr/>
          <p:nvPr/>
        </p:nvSpPr>
        <p:spPr bwMode="auto">
          <a:xfrm>
            <a:off x="3563888" y="2420888"/>
            <a:ext cx="936104" cy="216024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rPr>
              <a:t>Smart Meter</a:t>
            </a:r>
            <a:endParaRPr kumimoji="0" lang="ja-JP" altLang="en-US" sz="8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  <a:ea typeface="+mn-ea"/>
            </a:endParaRPr>
          </a:p>
        </p:txBody>
      </p:sp>
      <p:sp>
        <p:nvSpPr>
          <p:cNvPr id="30" name="角丸四角形 29"/>
          <p:cNvSpPr/>
          <p:nvPr/>
        </p:nvSpPr>
        <p:spPr bwMode="auto">
          <a:xfrm>
            <a:off x="2051720" y="1556792"/>
            <a:ext cx="6192688" cy="648072"/>
          </a:xfrm>
          <a:prstGeom prst="roundRect">
            <a:avLst>
              <a:gd name="adj" fmla="val 11854"/>
            </a:avLst>
          </a:prstGeom>
          <a:solidFill>
            <a:srgbClr val="BED3FE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31" name="角丸四角形 30"/>
          <p:cNvSpPr/>
          <p:nvPr/>
        </p:nvSpPr>
        <p:spPr bwMode="auto">
          <a:xfrm>
            <a:off x="4680012" y="1628800"/>
            <a:ext cx="936104" cy="216024"/>
          </a:xfrm>
          <a:prstGeom prst="roundRect">
            <a:avLst>
              <a:gd name="adj" fmla="val 50000"/>
            </a:avLst>
          </a:prstGeom>
          <a:solidFill>
            <a:srgbClr val="3366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rPr>
              <a:t>物流</a:t>
            </a:r>
          </a:p>
        </p:txBody>
      </p:sp>
      <p:sp>
        <p:nvSpPr>
          <p:cNvPr id="32" name="角丸四角形 31"/>
          <p:cNvSpPr/>
          <p:nvPr/>
        </p:nvSpPr>
        <p:spPr bwMode="auto">
          <a:xfrm>
            <a:off x="2411760" y="1628800"/>
            <a:ext cx="936104" cy="216024"/>
          </a:xfrm>
          <a:prstGeom prst="roundRect">
            <a:avLst>
              <a:gd name="adj" fmla="val 50000"/>
            </a:avLst>
          </a:prstGeom>
          <a:solidFill>
            <a:srgbClr val="3366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rPr>
              <a:t>農業</a:t>
            </a:r>
          </a:p>
        </p:txBody>
      </p:sp>
      <p:sp>
        <p:nvSpPr>
          <p:cNvPr id="33" name="角丸四角形 32"/>
          <p:cNvSpPr/>
          <p:nvPr/>
        </p:nvSpPr>
        <p:spPr bwMode="auto">
          <a:xfrm>
            <a:off x="5796136" y="1628800"/>
            <a:ext cx="936104" cy="216024"/>
          </a:xfrm>
          <a:prstGeom prst="roundRect">
            <a:avLst>
              <a:gd name="adj" fmla="val 50000"/>
            </a:avLst>
          </a:prstGeom>
          <a:solidFill>
            <a:srgbClr val="3366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dirty="0" smtClean="0">
                <a:solidFill>
                  <a:srgbClr val="FFFFFF"/>
                </a:solidFill>
                <a:latin typeface="+mn-lt"/>
                <a:ea typeface="+mn-ea"/>
              </a:rPr>
              <a:t>交通</a:t>
            </a:r>
            <a:endParaRPr kumimoji="0" lang="ja-JP" altLang="en-US" sz="8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  <a:ea typeface="+mn-ea"/>
            </a:endParaRPr>
          </a:p>
        </p:txBody>
      </p:sp>
      <p:sp>
        <p:nvSpPr>
          <p:cNvPr id="34" name="角丸四角形 33"/>
          <p:cNvSpPr/>
          <p:nvPr/>
        </p:nvSpPr>
        <p:spPr bwMode="auto">
          <a:xfrm>
            <a:off x="6948264" y="1628800"/>
            <a:ext cx="936104" cy="216024"/>
          </a:xfrm>
          <a:prstGeom prst="roundRect">
            <a:avLst>
              <a:gd name="adj" fmla="val 50000"/>
            </a:avLst>
          </a:prstGeom>
          <a:solidFill>
            <a:srgbClr val="3366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rPr>
              <a:t>エネルギー</a:t>
            </a:r>
          </a:p>
        </p:txBody>
      </p:sp>
      <p:sp>
        <p:nvSpPr>
          <p:cNvPr id="35" name="角丸四角形 34"/>
          <p:cNvSpPr/>
          <p:nvPr/>
        </p:nvSpPr>
        <p:spPr bwMode="auto">
          <a:xfrm>
            <a:off x="3563888" y="1628800"/>
            <a:ext cx="936104" cy="216024"/>
          </a:xfrm>
          <a:prstGeom prst="roundRect">
            <a:avLst>
              <a:gd name="adj" fmla="val 50000"/>
            </a:avLst>
          </a:prstGeom>
          <a:solidFill>
            <a:srgbClr val="3366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rPr>
              <a:t>製造</a:t>
            </a:r>
          </a:p>
        </p:txBody>
      </p:sp>
      <p:sp>
        <p:nvSpPr>
          <p:cNvPr id="36" name="角丸四角形 35"/>
          <p:cNvSpPr/>
          <p:nvPr/>
        </p:nvSpPr>
        <p:spPr bwMode="auto">
          <a:xfrm>
            <a:off x="4680012" y="1916832"/>
            <a:ext cx="936104" cy="216024"/>
          </a:xfrm>
          <a:prstGeom prst="roundRect">
            <a:avLst>
              <a:gd name="adj" fmla="val 50000"/>
            </a:avLst>
          </a:prstGeom>
          <a:solidFill>
            <a:srgbClr val="3366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rPr>
              <a:t>教育</a:t>
            </a:r>
          </a:p>
        </p:txBody>
      </p:sp>
      <p:sp>
        <p:nvSpPr>
          <p:cNvPr id="37" name="角丸四角形 36"/>
          <p:cNvSpPr/>
          <p:nvPr/>
        </p:nvSpPr>
        <p:spPr bwMode="auto">
          <a:xfrm>
            <a:off x="2411760" y="1916832"/>
            <a:ext cx="936104" cy="216024"/>
          </a:xfrm>
          <a:prstGeom prst="roundRect">
            <a:avLst>
              <a:gd name="adj" fmla="val 50000"/>
            </a:avLst>
          </a:prstGeom>
          <a:solidFill>
            <a:srgbClr val="3366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rPr>
              <a:t>医療</a:t>
            </a:r>
          </a:p>
        </p:txBody>
      </p:sp>
      <p:sp>
        <p:nvSpPr>
          <p:cNvPr id="38" name="角丸四角形 37"/>
          <p:cNvSpPr/>
          <p:nvPr/>
        </p:nvSpPr>
        <p:spPr bwMode="auto">
          <a:xfrm>
            <a:off x="5796136" y="1916832"/>
            <a:ext cx="936104" cy="216024"/>
          </a:xfrm>
          <a:prstGeom prst="roundRect">
            <a:avLst>
              <a:gd name="adj" fmla="val 50000"/>
            </a:avLst>
          </a:prstGeom>
          <a:solidFill>
            <a:srgbClr val="3366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dirty="0" smtClean="0">
                <a:solidFill>
                  <a:srgbClr val="FFFFFF"/>
                </a:solidFill>
                <a:latin typeface="+mn-lt"/>
                <a:ea typeface="+mn-ea"/>
              </a:rPr>
              <a:t>住宅</a:t>
            </a:r>
            <a:endParaRPr kumimoji="0" lang="ja-JP" altLang="en-US" sz="8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+mn-lt"/>
              <a:ea typeface="+mn-ea"/>
            </a:endParaRPr>
          </a:p>
        </p:txBody>
      </p:sp>
      <p:sp>
        <p:nvSpPr>
          <p:cNvPr id="39" name="角丸四角形 38"/>
          <p:cNvSpPr/>
          <p:nvPr/>
        </p:nvSpPr>
        <p:spPr bwMode="auto">
          <a:xfrm>
            <a:off x="6948264" y="1916832"/>
            <a:ext cx="936104" cy="216024"/>
          </a:xfrm>
          <a:prstGeom prst="roundRect">
            <a:avLst>
              <a:gd name="adj" fmla="val 50000"/>
            </a:avLst>
          </a:prstGeom>
          <a:solidFill>
            <a:srgbClr val="3366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rPr>
              <a:t>・・・</a:t>
            </a:r>
          </a:p>
        </p:txBody>
      </p:sp>
      <p:sp>
        <p:nvSpPr>
          <p:cNvPr id="40" name="角丸四角形 39"/>
          <p:cNvSpPr/>
          <p:nvPr/>
        </p:nvSpPr>
        <p:spPr bwMode="auto">
          <a:xfrm>
            <a:off x="3563888" y="1916832"/>
            <a:ext cx="936104" cy="216024"/>
          </a:xfrm>
          <a:prstGeom prst="roundRect">
            <a:avLst>
              <a:gd name="adj" fmla="val 50000"/>
            </a:avLst>
          </a:prstGeom>
          <a:solidFill>
            <a:srgbClr val="3366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rPr>
              <a:t>行政</a:t>
            </a:r>
          </a:p>
        </p:txBody>
      </p:sp>
      <p:sp>
        <p:nvSpPr>
          <p:cNvPr id="13" name="ホームベース 12"/>
          <p:cNvSpPr/>
          <p:nvPr/>
        </p:nvSpPr>
        <p:spPr bwMode="auto">
          <a:xfrm>
            <a:off x="827584" y="1556792"/>
            <a:ext cx="1152128" cy="648072"/>
          </a:xfrm>
          <a:prstGeom prst="homePlate">
            <a:avLst>
              <a:gd name="adj" fmla="val 22565"/>
            </a:avLst>
          </a:prstGeom>
          <a:solidFill>
            <a:srgbClr val="BED3FE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+mn-ea"/>
              </a:rPr>
              <a:t>エンドユーザー</a:t>
            </a:r>
          </a:p>
        </p:txBody>
      </p:sp>
      <p:sp>
        <p:nvSpPr>
          <p:cNvPr id="41" name="ホームベース 40"/>
          <p:cNvSpPr/>
          <p:nvPr/>
        </p:nvSpPr>
        <p:spPr bwMode="auto">
          <a:xfrm>
            <a:off x="827584" y="2276872"/>
            <a:ext cx="1152128" cy="504056"/>
          </a:xfrm>
          <a:prstGeom prst="homePlate">
            <a:avLst>
              <a:gd name="adj" fmla="val 22565"/>
            </a:avLst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+mn-lt"/>
                <a:ea typeface="+mn-ea"/>
              </a:rPr>
              <a:t>デバイス</a:t>
            </a:r>
          </a:p>
        </p:txBody>
      </p:sp>
      <p:sp>
        <p:nvSpPr>
          <p:cNvPr id="42" name="ホームベース 41"/>
          <p:cNvSpPr/>
          <p:nvPr/>
        </p:nvSpPr>
        <p:spPr bwMode="auto">
          <a:xfrm>
            <a:off x="827584" y="4437112"/>
            <a:ext cx="1152128" cy="720080"/>
          </a:xfrm>
          <a:prstGeom prst="homePlate">
            <a:avLst>
              <a:gd name="adj" fmla="val 22565"/>
            </a:avLst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+mn-lt"/>
                <a:ea typeface="+mn-ea"/>
              </a:rPr>
              <a:t>アプリケーション</a:t>
            </a:r>
          </a:p>
        </p:txBody>
      </p:sp>
      <p:sp>
        <p:nvSpPr>
          <p:cNvPr id="43" name="ホームベース 42"/>
          <p:cNvSpPr/>
          <p:nvPr/>
        </p:nvSpPr>
        <p:spPr bwMode="auto">
          <a:xfrm>
            <a:off x="827584" y="3429000"/>
            <a:ext cx="1152128" cy="936104"/>
          </a:xfrm>
          <a:prstGeom prst="homePlate">
            <a:avLst>
              <a:gd name="adj" fmla="val 22565"/>
            </a:avLst>
          </a:prstGeom>
          <a:solidFill>
            <a:srgbClr val="FFE389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+mn-lt"/>
                <a:ea typeface="+mn-ea"/>
              </a:rPr>
              <a:t>プラットフォーム</a:t>
            </a:r>
          </a:p>
        </p:txBody>
      </p:sp>
      <p:grpSp>
        <p:nvGrpSpPr>
          <p:cNvPr id="46" name="図形グループ 45"/>
          <p:cNvGrpSpPr/>
          <p:nvPr/>
        </p:nvGrpSpPr>
        <p:grpSpPr>
          <a:xfrm>
            <a:off x="827584" y="2852936"/>
            <a:ext cx="7416824" cy="504056"/>
            <a:chOff x="827584" y="4653136"/>
            <a:chExt cx="7416824" cy="504056"/>
          </a:xfrm>
        </p:grpSpPr>
        <p:sp>
          <p:nvSpPr>
            <p:cNvPr id="5" name="角丸四角形 4"/>
            <p:cNvSpPr/>
            <p:nvPr/>
          </p:nvSpPr>
          <p:spPr bwMode="auto">
            <a:xfrm>
              <a:off x="2051720" y="4653136"/>
              <a:ext cx="6192688" cy="50405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6" name="角丸四角形 5"/>
            <p:cNvSpPr/>
            <p:nvPr/>
          </p:nvSpPr>
          <p:spPr bwMode="auto">
            <a:xfrm>
              <a:off x="4680012" y="4797152"/>
              <a:ext cx="936104" cy="216024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200" dirty="0" smtClean="0">
                  <a:solidFill>
                    <a:srgbClr val="FFFFFF"/>
                  </a:solidFill>
                  <a:latin typeface="+mn-lt"/>
                  <a:ea typeface="+mn-ea"/>
                </a:rPr>
                <a:t>3G</a:t>
              </a:r>
              <a:endParaRPr kumimoji="0" lang="ja-JP" altLang="en-US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7" name="角丸四角形 6"/>
            <p:cNvSpPr/>
            <p:nvPr/>
          </p:nvSpPr>
          <p:spPr bwMode="auto">
            <a:xfrm>
              <a:off x="2411760" y="4797152"/>
              <a:ext cx="936104" cy="21602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200" dirty="0" smtClean="0">
                  <a:solidFill>
                    <a:srgbClr val="FFFFFF"/>
                  </a:solidFill>
                  <a:latin typeface="+mn-lt"/>
                  <a:ea typeface="+mn-ea"/>
                </a:rPr>
                <a:t>Wired</a:t>
              </a:r>
              <a:endParaRPr kumimoji="0" lang="ja-JP" altLang="en-US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8" name="角丸四角形 7"/>
            <p:cNvSpPr/>
            <p:nvPr/>
          </p:nvSpPr>
          <p:spPr bwMode="auto">
            <a:xfrm>
              <a:off x="5796136" y="4797152"/>
              <a:ext cx="936104" cy="216024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200" b="0" i="0" u="none" strike="noStrike" cap="none" normalizeH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+mn-ea"/>
                </a:rPr>
                <a:t>LTE</a:t>
              </a:r>
              <a:endParaRPr kumimoji="0" lang="ja-JP" altLang="en-US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9" name="角丸四角形 8"/>
            <p:cNvSpPr/>
            <p:nvPr/>
          </p:nvSpPr>
          <p:spPr bwMode="auto">
            <a:xfrm>
              <a:off x="6948264" y="4797152"/>
              <a:ext cx="936104" cy="216024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200" b="0" i="0" u="none" strike="noStrike" cap="none" normalizeH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+mn-ea"/>
                </a:rPr>
                <a:t>WiFi</a:t>
              </a:r>
              <a:endParaRPr kumimoji="0" lang="ja-JP" altLang="en-US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10" name="角丸四角形 9"/>
            <p:cNvSpPr/>
            <p:nvPr/>
          </p:nvSpPr>
          <p:spPr bwMode="auto">
            <a:xfrm>
              <a:off x="3563888" y="4797152"/>
              <a:ext cx="936104" cy="216024"/>
            </a:xfrm>
            <a:prstGeom prst="roundRect">
              <a:avLst>
                <a:gd name="adj" fmla="val 50000"/>
              </a:avLst>
            </a:prstGeom>
            <a:solidFill>
              <a:srgbClr val="008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000" dirty="0" smtClean="0">
                  <a:solidFill>
                    <a:srgbClr val="FFFFFF"/>
                  </a:solidFill>
                  <a:latin typeface="+mn-lt"/>
                  <a:ea typeface="+mn-ea"/>
                </a:rPr>
                <a:t>Bluetooth</a:t>
              </a:r>
              <a:endParaRPr kumimoji="0" lang="ja-JP" altLang="en-US" sz="10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44" name="ホームベース 43"/>
            <p:cNvSpPr/>
            <p:nvPr/>
          </p:nvSpPr>
          <p:spPr bwMode="auto">
            <a:xfrm>
              <a:off x="827584" y="4653136"/>
              <a:ext cx="1152128" cy="504056"/>
            </a:xfrm>
            <a:prstGeom prst="homePlate">
              <a:avLst>
                <a:gd name="adj" fmla="val 22565"/>
              </a:avLst>
            </a:prstGeom>
            <a:solidFill>
              <a:schemeClr val="bg1">
                <a:lumMod val="8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800" b="0" i="0" u="none" strike="noStrike" cap="none" normalizeH="0" dirty="0" smtClean="0">
                  <a:ln>
                    <a:noFill/>
                  </a:ln>
                  <a:solidFill>
                    <a:srgbClr val="800000"/>
                  </a:solidFill>
                  <a:effectLst/>
                  <a:latin typeface="+mn-lt"/>
                  <a:ea typeface="+mn-ea"/>
                </a:rPr>
                <a:t>ネットワーク</a:t>
              </a:r>
            </a:p>
          </p:txBody>
        </p:sp>
      </p:grpSp>
      <p:sp>
        <p:nvSpPr>
          <p:cNvPr id="45" name="ホームベース 44"/>
          <p:cNvSpPr/>
          <p:nvPr/>
        </p:nvSpPr>
        <p:spPr bwMode="auto">
          <a:xfrm>
            <a:off x="827584" y="5373216"/>
            <a:ext cx="1152128" cy="504056"/>
          </a:xfrm>
          <a:prstGeom prst="homePlate">
            <a:avLst>
              <a:gd name="adj" fmla="val 22565"/>
            </a:avLst>
          </a:prstGeom>
          <a:solidFill>
            <a:schemeClr val="bg2">
              <a:lumMod val="5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データ</a:t>
            </a:r>
          </a:p>
        </p:txBody>
      </p:sp>
      <p:sp>
        <p:nvSpPr>
          <p:cNvPr id="47" name="角丸四角形 46"/>
          <p:cNvSpPr/>
          <p:nvPr/>
        </p:nvSpPr>
        <p:spPr bwMode="auto">
          <a:xfrm>
            <a:off x="5724128" y="4797152"/>
            <a:ext cx="1008112" cy="288032"/>
          </a:xfrm>
          <a:prstGeom prst="roundRect">
            <a:avLst>
              <a:gd name="adj" fmla="val 50000"/>
            </a:avLst>
          </a:prstGeom>
          <a:solidFill>
            <a:srgbClr val="3366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9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rPr>
              <a:t>機械学習</a:t>
            </a:r>
          </a:p>
        </p:txBody>
      </p:sp>
    </p:spTree>
    <p:extLst>
      <p:ext uri="{BB962C8B-B14F-4D97-AF65-F5344CB8AC3E}">
        <p14:creationId xmlns:p14="http://schemas.microsoft.com/office/powerpoint/2010/main" val="818480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IoT/M2M</a:t>
            </a:r>
            <a:r>
              <a:rPr kumimoji="1" lang="ja-JP" altLang="en-US" dirty="0" smtClean="0"/>
              <a:t>プラットフォーム</a:t>
            </a:r>
            <a:endParaRPr kumimoji="1" lang="ja-JP" altLang="en-US" dirty="0"/>
          </a:p>
        </p:txBody>
      </p:sp>
      <p:sp>
        <p:nvSpPr>
          <p:cNvPr id="3" name="角丸四角形 2"/>
          <p:cNvSpPr/>
          <p:nvPr/>
        </p:nvSpPr>
        <p:spPr bwMode="auto">
          <a:xfrm>
            <a:off x="683568" y="2420888"/>
            <a:ext cx="432048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800" b="0" i="0" u="none" strike="noStrike" cap="none" normalizeH="0" dirty="0" err="1" smtClean="0">
                <a:ln>
                  <a:noFill/>
                </a:ln>
                <a:effectLst/>
                <a:latin typeface="+mn-lt"/>
                <a:ea typeface="+mn-ea"/>
              </a:rPr>
              <a:t>Dev</a:t>
            </a:r>
            <a:endParaRPr kumimoji="0" lang="ja-JP" altLang="en-US" sz="800" b="0" i="0" u="none" strike="noStrike" cap="none" normalizeH="0" dirty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4" name="角丸四角形 3"/>
          <p:cNvSpPr/>
          <p:nvPr/>
        </p:nvSpPr>
        <p:spPr bwMode="auto">
          <a:xfrm>
            <a:off x="683568" y="3717032"/>
            <a:ext cx="3456384" cy="72008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dirty="0" smtClean="0">
                <a:ln>
                  <a:noFill/>
                </a:ln>
                <a:effectLst/>
                <a:latin typeface="+mn-lt"/>
                <a:ea typeface="+mn-ea"/>
              </a:rPr>
              <a:t>WAN (</a:t>
            </a:r>
            <a:r>
              <a:rPr kumimoji="0" lang="ja-JP" altLang="en-US" sz="1400" b="0" i="0" u="none" strike="noStrike" cap="none" normalizeH="0" dirty="0" smtClean="0">
                <a:ln>
                  <a:noFill/>
                </a:ln>
                <a:effectLst/>
                <a:latin typeface="+mn-lt"/>
                <a:ea typeface="+mn-ea"/>
              </a:rPr>
              <a:t>専用線</a:t>
            </a:r>
            <a:r>
              <a:rPr kumimoji="0" lang="en-US" altLang="ja-JP" sz="1400" b="0" i="0" u="none" strike="noStrike" cap="none" normalizeH="0" dirty="0" smtClean="0">
                <a:ln>
                  <a:noFill/>
                </a:ln>
                <a:effectLst/>
                <a:latin typeface="+mn-lt"/>
                <a:ea typeface="+mn-ea"/>
              </a:rPr>
              <a:t>/VPN/Internet)</a:t>
            </a:r>
            <a:endParaRPr kumimoji="0" lang="ja-JP" altLang="en-US" sz="1400" b="0" i="0" u="none" strike="noStrike" cap="none" normalizeH="0" dirty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10" name="角丸四角形 9"/>
          <p:cNvSpPr/>
          <p:nvPr/>
        </p:nvSpPr>
        <p:spPr bwMode="auto">
          <a:xfrm>
            <a:off x="683568" y="5733256"/>
            <a:ext cx="1584176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effectLst/>
                <a:latin typeface="+mn-lt"/>
                <a:ea typeface="+mn-ea"/>
              </a:rPr>
              <a:t>オンプレミス</a:t>
            </a:r>
            <a:endParaRPr kumimoji="0" lang="en-US" altLang="ja-JP" sz="800" b="0" i="0" u="none" strike="noStrike" cap="none" normalizeH="0" dirty="0" smtClean="0">
              <a:ln>
                <a:noFill/>
              </a:ln>
              <a:effectLst/>
              <a:latin typeface="+mn-lt"/>
              <a:ea typeface="+mn-ea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dirty="0" smtClean="0">
                <a:latin typeface="+mn-lt"/>
                <a:ea typeface="+mn-ea"/>
              </a:rPr>
              <a:t>コンピューティング</a:t>
            </a:r>
            <a:endParaRPr kumimoji="0" lang="ja-JP" altLang="en-US" sz="800" b="0" i="0" u="none" strike="noStrike" cap="none" normalizeH="0" dirty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11" name="雲 10"/>
          <p:cNvSpPr/>
          <p:nvPr/>
        </p:nvSpPr>
        <p:spPr bwMode="auto">
          <a:xfrm>
            <a:off x="2483768" y="5733256"/>
            <a:ext cx="1656184" cy="504056"/>
          </a:xfrm>
          <a:prstGeom prst="cloud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800" b="0" i="0" u="none" strike="noStrike" cap="none" normalizeH="0" dirty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627784" y="5805264"/>
            <a:ext cx="1247800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ja-JP" altLang="en-US" sz="800" dirty="0">
                <a:solidFill>
                  <a:prstClr val="black"/>
                </a:solidFill>
                <a:latin typeface="Century Gothic"/>
                <a:ea typeface="HG丸ｺﾞｼｯｸM-PRO"/>
              </a:rPr>
              <a:t>クラウド</a:t>
            </a:r>
            <a:endParaRPr kumimoji="0" lang="en-US" altLang="ja-JP" sz="800" dirty="0">
              <a:solidFill>
                <a:prstClr val="black"/>
              </a:solidFill>
              <a:latin typeface="Century Gothic"/>
              <a:ea typeface="HG丸ｺﾞｼｯｸM-PRO"/>
            </a:endParaRPr>
          </a:p>
          <a:p>
            <a:pPr lvl="0" algn="ctr">
              <a:spcBef>
                <a:spcPct val="20000"/>
              </a:spcBef>
            </a:pPr>
            <a:r>
              <a:rPr kumimoji="0" lang="ja-JP" altLang="en-US" sz="800" dirty="0">
                <a:solidFill>
                  <a:prstClr val="black"/>
                </a:solidFill>
                <a:latin typeface="Century Gothic"/>
                <a:ea typeface="HG丸ｺﾞｼｯｸM-PRO"/>
              </a:rPr>
              <a:t>コンピューティング</a:t>
            </a:r>
          </a:p>
        </p:txBody>
      </p:sp>
      <p:sp>
        <p:nvSpPr>
          <p:cNvPr id="13" name="角丸四角形 12"/>
          <p:cNvSpPr/>
          <p:nvPr/>
        </p:nvSpPr>
        <p:spPr bwMode="auto">
          <a:xfrm>
            <a:off x="1187624" y="2420888"/>
            <a:ext cx="432048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800" b="0" i="0" u="none" strike="noStrike" cap="none" normalizeH="0" dirty="0" err="1" smtClean="0">
                <a:ln>
                  <a:noFill/>
                </a:ln>
                <a:effectLst/>
                <a:latin typeface="+mn-lt"/>
                <a:ea typeface="+mn-ea"/>
              </a:rPr>
              <a:t>Dev</a:t>
            </a:r>
            <a:endParaRPr kumimoji="0" lang="ja-JP" altLang="en-US" sz="800" b="0" i="0" u="none" strike="noStrike" cap="none" normalizeH="0" dirty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14" name="角丸四角形 13"/>
          <p:cNvSpPr/>
          <p:nvPr/>
        </p:nvSpPr>
        <p:spPr bwMode="auto">
          <a:xfrm>
            <a:off x="1691680" y="2420888"/>
            <a:ext cx="432048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800" b="0" i="0" u="none" strike="noStrike" cap="none" normalizeH="0" dirty="0" err="1" smtClean="0">
                <a:ln>
                  <a:noFill/>
                </a:ln>
                <a:effectLst/>
                <a:latin typeface="+mn-lt"/>
                <a:ea typeface="+mn-ea"/>
              </a:rPr>
              <a:t>Dev</a:t>
            </a:r>
            <a:endParaRPr kumimoji="0" lang="ja-JP" altLang="en-US" sz="800" b="0" i="0" u="none" strike="noStrike" cap="none" normalizeH="0" dirty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15" name="角丸四角形 14"/>
          <p:cNvSpPr/>
          <p:nvPr/>
        </p:nvSpPr>
        <p:spPr bwMode="auto">
          <a:xfrm>
            <a:off x="2195736" y="2420888"/>
            <a:ext cx="432048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800" b="0" i="0" u="none" strike="noStrike" cap="none" normalizeH="0" dirty="0" err="1" smtClean="0">
                <a:ln>
                  <a:noFill/>
                </a:ln>
                <a:effectLst/>
                <a:latin typeface="+mn-lt"/>
                <a:ea typeface="+mn-ea"/>
              </a:rPr>
              <a:t>Dev</a:t>
            </a:r>
            <a:endParaRPr kumimoji="0" lang="ja-JP" altLang="en-US" sz="800" b="0" i="0" u="none" strike="noStrike" cap="none" normalizeH="0" dirty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16" name="角丸四角形 15"/>
          <p:cNvSpPr/>
          <p:nvPr/>
        </p:nvSpPr>
        <p:spPr bwMode="auto">
          <a:xfrm>
            <a:off x="2699792" y="2420888"/>
            <a:ext cx="432048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800" b="0" i="0" u="none" strike="noStrike" cap="none" normalizeH="0" dirty="0" err="1" smtClean="0">
                <a:ln>
                  <a:noFill/>
                </a:ln>
                <a:effectLst/>
                <a:latin typeface="+mn-lt"/>
                <a:ea typeface="+mn-ea"/>
              </a:rPr>
              <a:t>Dev</a:t>
            </a:r>
            <a:endParaRPr kumimoji="0" lang="ja-JP" altLang="en-US" sz="800" b="0" i="0" u="none" strike="noStrike" cap="none" normalizeH="0" dirty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17" name="角丸四角形 16"/>
          <p:cNvSpPr/>
          <p:nvPr/>
        </p:nvSpPr>
        <p:spPr bwMode="auto">
          <a:xfrm>
            <a:off x="3203848" y="2420888"/>
            <a:ext cx="432048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800" b="0" i="0" u="none" strike="noStrike" cap="none" normalizeH="0" dirty="0" err="1" smtClean="0">
                <a:ln>
                  <a:noFill/>
                </a:ln>
                <a:effectLst/>
                <a:latin typeface="+mn-lt"/>
                <a:ea typeface="+mn-ea"/>
              </a:rPr>
              <a:t>Dev</a:t>
            </a:r>
            <a:endParaRPr kumimoji="0" lang="ja-JP" altLang="en-US" sz="800" b="0" i="0" u="none" strike="noStrike" cap="none" normalizeH="0" dirty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18" name="角丸四角形 17"/>
          <p:cNvSpPr/>
          <p:nvPr/>
        </p:nvSpPr>
        <p:spPr bwMode="auto">
          <a:xfrm>
            <a:off x="3707904" y="2420888"/>
            <a:ext cx="432048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800" b="0" i="0" u="none" strike="noStrike" cap="none" normalizeH="0" dirty="0" err="1" smtClean="0">
                <a:ln>
                  <a:noFill/>
                </a:ln>
                <a:effectLst/>
                <a:latin typeface="+mn-lt"/>
                <a:ea typeface="+mn-ea"/>
              </a:rPr>
              <a:t>Dev</a:t>
            </a:r>
            <a:endParaRPr kumimoji="0" lang="ja-JP" altLang="en-US" sz="800" b="0" i="0" u="none" strike="noStrike" cap="none" normalizeH="0" dirty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cxnSp>
        <p:nvCxnSpPr>
          <p:cNvPr id="41" name="直線コネクタ 40"/>
          <p:cNvCxnSpPr>
            <a:stCxn id="13" idx="2"/>
            <a:endCxn id="205" idx="0"/>
          </p:cNvCxnSpPr>
          <p:nvPr/>
        </p:nvCxnSpPr>
        <p:spPr bwMode="auto">
          <a:xfrm flipH="1">
            <a:off x="1151620" y="2852936"/>
            <a:ext cx="252028" cy="216024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83A0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直線コネクタ 42"/>
          <p:cNvCxnSpPr>
            <a:stCxn id="3" idx="2"/>
            <a:endCxn id="205" idx="0"/>
          </p:cNvCxnSpPr>
          <p:nvPr/>
        </p:nvCxnSpPr>
        <p:spPr bwMode="auto">
          <a:xfrm>
            <a:off x="899592" y="2852936"/>
            <a:ext cx="252028" cy="216024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83A0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直線コネクタ 43"/>
          <p:cNvCxnSpPr>
            <a:stCxn id="14" idx="2"/>
            <a:endCxn id="4" idx="0"/>
          </p:cNvCxnSpPr>
          <p:nvPr/>
        </p:nvCxnSpPr>
        <p:spPr bwMode="auto">
          <a:xfrm>
            <a:off x="1907704" y="2852936"/>
            <a:ext cx="504056" cy="864096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83A0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直線コネクタ 44"/>
          <p:cNvCxnSpPr>
            <a:stCxn id="148" idx="2"/>
            <a:endCxn id="4" idx="0"/>
          </p:cNvCxnSpPr>
          <p:nvPr/>
        </p:nvCxnSpPr>
        <p:spPr bwMode="auto">
          <a:xfrm flipH="1">
            <a:off x="2411760" y="3356992"/>
            <a:ext cx="1260140" cy="36004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83A0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直線コネクタ 45"/>
          <p:cNvCxnSpPr>
            <a:stCxn id="15" idx="2"/>
            <a:endCxn id="176" idx="0"/>
          </p:cNvCxnSpPr>
          <p:nvPr/>
        </p:nvCxnSpPr>
        <p:spPr bwMode="auto">
          <a:xfrm>
            <a:off x="2411760" y="2852936"/>
            <a:ext cx="252028" cy="216024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83A0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直線コネクタ 46"/>
          <p:cNvCxnSpPr>
            <a:stCxn id="18" idx="2"/>
            <a:endCxn id="148" idx="0"/>
          </p:cNvCxnSpPr>
          <p:nvPr/>
        </p:nvCxnSpPr>
        <p:spPr bwMode="auto">
          <a:xfrm flipH="1">
            <a:off x="3671900" y="2852936"/>
            <a:ext cx="252028" cy="216024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83A0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直線コネクタ 47"/>
          <p:cNvCxnSpPr>
            <a:stCxn id="17" idx="2"/>
            <a:endCxn id="148" idx="0"/>
          </p:cNvCxnSpPr>
          <p:nvPr/>
        </p:nvCxnSpPr>
        <p:spPr bwMode="auto">
          <a:xfrm>
            <a:off x="3419872" y="2852936"/>
            <a:ext cx="252028" cy="216024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83A0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直線コネクタ 60"/>
          <p:cNvCxnSpPr>
            <a:stCxn id="4" idx="2"/>
            <a:endCxn id="10" idx="0"/>
          </p:cNvCxnSpPr>
          <p:nvPr/>
        </p:nvCxnSpPr>
        <p:spPr bwMode="auto">
          <a:xfrm flipH="1">
            <a:off x="1475656" y="4437112"/>
            <a:ext cx="936104" cy="1296144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83A0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直線コネクタ 63"/>
          <p:cNvCxnSpPr>
            <a:stCxn id="4" idx="2"/>
            <a:endCxn id="11" idx="3"/>
          </p:cNvCxnSpPr>
          <p:nvPr/>
        </p:nvCxnSpPr>
        <p:spPr bwMode="auto">
          <a:xfrm>
            <a:off x="2411760" y="4437112"/>
            <a:ext cx="900100" cy="1324964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83A0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0" name="角丸四角形 129"/>
          <p:cNvSpPr/>
          <p:nvPr/>
        </p:nvSpPr>
        <p:spPr bwMode="auto">
          <a:xfrm>
            <a:off x="683568" y="1844824"/>
            <a:ext cx="1440160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dirty="0" smtClean="0">
                <a:latin typeface="+mn-lt"/>
                <a:ea typeface="+mn-ea"/>
              </a:rPr>
              <a:t>農業</a:t>
            </a:r>
            <a:endParaRPr kumimoji="0" lang="ja-JP" altLang="en-US" sz="800" b="0" i="0" u="none" strike="noStrike" cap="none" normalizeH="0" dirty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131" name="角丸四角形 130"/>
          <p:cNvSpPr/>
          <p:nvPr/>
        </p:nvSpPr>
        <p:spPr bwMode="auto">
          <a:xfrm>
            <a:off x="2195736" y="1844824"/>
            <a:ext cx="936104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effectLst/>
                <a:latin typeface="+mn-lt"/>
                <a:ea typeface="+mn-ea"/>
              </a:rPr>
              <a:t>製造</a:t>
            </a:r>
          </a:p>
        </p:txBody>
      </p:sp>
      <p:sp>
        <p:nvSpPr>
          <p:cNvPr id="132" name="角丸四角形 131"/>
          <p:cNvSpPr/>
          <p:nvPr/>
        </p:nvSpPr>
        <p:spPr bwMode="auto">
          <a:xfrm>
            <a:off x="3203848" y="1844824"/>
            <a:ext cx="936104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effectLst/>
                <a:latin typeface="+mn-lt"/>
                <a:ea typeface="+mn-ea"/>
              </a:rPr>
              <a:t>物流</a:t>
            </a:r>
          </a:p>
        </p:txBody>
      </p:sp>
      <p:sp>
        <p:nvSpPr>
          <p:cNvPr id="136" name="テキスト ボックス 135"/>
          <p:cNvSpPr txBox="1"/>
          <p:nvPr/>
        </p:nvSpPr>
        <p:spPr>
          <a:xfrm>
            <a:off x="1043608" y="117825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+mn-lt"/>
                <a:ea typeface="+mn-ea"/>
              </a:rPr>
              <a:t>従来型プラットフォーム</a:t>
            </a:r>
          </a:p>
        </p:txBody>
      </p:sp>
      <p:grpSp>
        <p:nvGrpSpPr>
          <p:cNvPr id="138" name="図形グループ 137"/>
          <p:cNvGrpSpPr/>
          <p:nvPr/>
        </p:nvGrpSpPr>
        <p:grpSpPr>
          <a:xfrm>
            <a:off x="4932040" y="1124744"/>
            <a:ext cx="3456384" cy="4977298"/>
            <a:chOff x="5004048" y="1188006"/>
            <a:chExt cx="3456384" cy="4977298"/>
          </a:xfrm>
        </p:grpSpPr>
        <p:sp>
          <p:nvSpPr>
            <p:cNvPr id="19" name="角丸四角形 18"/>
            <p:cNvSpPr/>
            <p:nvPr/>
          </p:nvSpPr>
          <p:spPr bwMode="auto">
            <a:xfrm>
              <a:off x="5004048" y="3573016"/>
              <a:ext cx="3456384" cy="1008112"/>
            </a:xfrm>
            <a:prstGeom prst="roundRect">
              <a:avLst/>
            </a:prstGeom>
            <a:solidFill>
              <a:srgbClr val="FFE389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6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20" name="角丸四角形 19"/>
            <p:cNvSpPr/>
            <p:nvPr/>
          </p:nvSpPr>
          <p:spPr bwMode="auto">
            <a:xfrm>
              <a:off x="5076056" y="4356358"/>
              <a:ext cx="3312367" cy="16617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800" dirty="0" smtClean="0">
                  <a:solidFill>
                    <a:srgbClr val="FFFFFF"/>
                  </a:solidFill>
                  <a:latin typeface="+mn-lt"/>
                  <a:ea typeface="+mn-ea"/>
                </a:rPr>
                <a:t>Web API (SOAP/REST)</a:t>
              </a:r>
              <a:endParaRPr kumimoji="0" lang="ja-JP" altLang="en-US" sz="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23" name="角丸四角形 22"/>
            <p:cNvSpPr/>
            <p:nvPr/>
          </p:nvSpPr>
          <p:spPr bwMode="auto">
            <a:xfrm>
              <a:off x="5076056" y="3636278"/>
              <a:ext cx="3312367" cy="16617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800" b="0" i="0" u="none" strike="noStrike" cap="none" normalizeH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+mn-ea"/>
                </a:rPr>
                <a:t>機器データ送受信サービス</a:t>
              </a:r>
            </a:p>
          </p:txBody>
        </p:sp>
        <p:sp>
          <p:nvSpPr>
            <p:cNvPr id="28" name="角丸四角形 27"/>
            <p:cNvSpPr/>
            <p:nvPr/>
          </p:nvSpPr>
          <p:spPr bwMode="auto">
            <a:xfrm>
              <a:off x="5004048" y="4725144"/>
              <a:ext cx="3456384" cy="288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400" b="0" i="0" u="none" strike="noStrike" cap="none" normalizeH="0" dirty="0" smtClean="0">
                  <a:ln>
                    <a:noFill/>
                  </a:ln>
                  <a:effectLst/>
                  <a:latin typeface="+mn-lt"/>
                  <a:ea typeface="+mn-ea"/>
                </a:rPr>
                <a:t>WAN (</a:t>
              </a:r>
              <a:r>
                <a:rPr kumimoji="0" lang="ja-JP" altLang="en-US" sz="1400" b="0" i="0" u="none" strike="noStrike" cap="none" normalizeH="0" dirty="0" smtClean="0">
                  <a:ln>
                    <a:noFill/>
                  </a:ln>
                  <a:effectLst/>
                  <a:latin typeface="+mn-lt"/>
                  <a:ea typeface="+mn-ea"/>
                </a:rPr>
                <a:t>専用線</a:t>
              </a:r>
              <a:r>
                <a:rPr kumimoji="0" lang="en-US" altLang="ja-JP" sz="1400" b="0" i="0" u="none" strike="noStrike" cap="none" normalizeH="0" dirty="0" smtClean="0">
                  <a:ln>
                    <a:noFill/>
                  </a:ln>
                  <a:effectLst/>
                  <a:latin typeface="+mn-lt"/>
                  <a:ea typeface="+mn-ea"/>
                </a:rPr>
                <a:t>/VPN/Internet)</a:t>
              </a:r>
              <a:endParaRPr kumimoji="0" lang="ja-JP" altLang="en-US" sz="1400" b="0" i="0" u="none" strike="noStrike" cap="none" normalizeH="0" dirty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29" name="角丸四角形 28"/>
            <p:cNvSpPr/>
            <p:nvPr/>
          </p:nvSpPr>
          <p:spPr bwMode="auto">
            <a:xfrm>
              <a:off x="5004048" y="5661248"/>
              <a:ext cx="1584176" cy="43204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800" b="0" i="0" u="none" strike="noStrike" cap="none" normalizeH="0" dirty="0" smtClean="0">
                  <a:ln>
                    <a:noFill/>
                  </a:ln>
                  <a:effectLst/>
                  <a:latin typeface="+mn-lt"/>
                  <a:ea typeface="+mn-ea"/>
                </a:rPr>
                <a:t>オンプレミス</a:t>
              </a:r>
              <a:endParaRPr kumimoji="0" lang="en-US" altLang="ja-JP" sz="800" b="0" i="0" u="none" strike="noStrike" cap="none" normalizeH="0" dirty="0" smtClean="0">
                <a:ln>
                  <a:noFill/>
                </a:ln>
                <a:effectLst/>
                <a:latin typeface="+mn-lt"/>
                <a:ea typeface="+mn-ea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800" dirty="0" smtClean="0">
                  <a:latin typeface="+mn-lt"/>
                  <a:ea typeface="+mn-ea"/>
                </a:rPr>
                <a:t>コンピューティング</a:t>
              </a:r>
              <a:endParaRPr kumimoji="0" lang="ja-JP" altLang="en-US" sz="800" b="0" i="0" u="none" strike="noStrike" cap="none" normalizeH="0" dirty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30" name="雲 29"/>
            <p:cNvSpPr/>
            <p:nvPr/>
          </p:nvSpPr>
          <p:spPr bwMode="auto">
            <a:xfrm>
              <a:off x="6804248" y="5661248"/>
              <a:ext cx="1656184" cy="504056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800" b="0" i="0" u="none" strike="noStrike" cap="none" normalizeH="0" dirty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6948264" y="5733256"/>
              <a:ext cx="1247800" cy="363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Bef>
                  <a:spcPct val="20000"/>
                </a:spcBef>
              </a:pPr>
              <a:r>
                <a:rPr kumimoji="0" lang="ja-JP" altLang="en-US" sz="800" dirty="0">
                  <a:solidFill>
                    <a:prstClr val="black"/>
                  </a:solidFill>
                  <a:latin typeface="Century Gothic"/>
                  <a:ea typeface="HG丸ｺﾞｼｯｸM-PRO"/>
                </a:rPr>
                <a:t>クラウド</a:t>
              </a:r>
              <a:endParaRPr kumimoji="0" lang="en-US" altLang="ja-JP" sz="800" dirty="0">
                <a:solidFill>
                  <a:prstClr val="black"/>
                </a:solidFill>
                <a:latin typeface="Century Gothic"/>
                <a:ea typeface="HG丸ｺﾞｼｯｸM-PRO"/>
              </a:endParaRPr>
            </a:p>
            <a:p>
              <a:pPr lvl="0" algn="ctr">
                <a:spcBef>
                  <a:spcPct val="20000"/>
                </a:spcBef>
              </a:pPr>
              <a:r>
                <a:rPr kumimoji="0" lang="ja-JP" altLang="en-US" sz="800" dirty="0">
                  <a:solidFill>
                    <a:prstClr val="black"/>
                  </a:solidFill>
                  <a:latin typeface="Century Gothic"/>
                  <a:ea typeface="HG丸ｺﾞｼｯｸM-PRO"/>
                </a:rPr>
                <a:t>コンピューティング</a:t>
              </a:r>
            </a:p>
          </p:txBody>
        </p:sp>
        <p:sp>
          <p:nvSpPr>
            <p:cNvPr id="32" name="角丸四角形 31"/>
            <p:cNvSpPr/>
            <p:nvPr/>
          </p:nvSpPr>
          <p:spPr bwMode="auto">
            <a:xfrm>
              <a:off x="5004048" y="3140968"/>
              <a:ext cx="3456384" cy="288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400" b="0" i="0" u="none" strike="noStrike" cap="none" normalizeH="0" dirty="0" smtClean="0">
                  <a:ln>
                    <a:noFill/>
                  </a:ln>
                  <a:effectLst/>
                  <a:latin typeface="+mn-lt"/>
                  <a:ea typeface="+mn-ea"/>
                </a:rPr>
                <a:t>LAN or WAN</a:t>
              </a:r>
              <a:endParaRPr kumimoji="0" lang="ja-JP" altLang="en-US" sz="1400" b="0" i="0" u="none" strike="noStrike" cap="none" normalizeH="0" dirty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cxnSp>
          <p:nvCxnSpPr>
            <p:cNvPr id="68" name="直線コネクタ 67"/>
            <p:cNvCxnSpPr>
              <a:endCxn id="29" idx="0"/>
            </p:cNvCxnSpPr>
            <p:nvPr/>
          </p:nvCxnSpPr>
          <p:spPr bwMode="auto">
            <a:xfrm flipH="1">
              <a:off x="5796136" y="5013176"/>
              <a:ext cx="936104" cy="648072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rgbClr val="83A0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直線コネクタ 68"/>
            <p:cNvCxnSpPr>
              <a:stCxn id="28" idx="2"/>
              <a:endCxn id="29" idx="0"/>
            </p:cNvCxnSpPr>
            <p:nvPr/>
          </p:nvCxnSpPr>
          <p:spPr bwMode="auto">
            <a:xfrm flipH="1">
              <a:off x="5796136" y="5013176"/>
              <a:ext cx="936104" cy="648072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rgbClr val="83A0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直線コネクタ 73"/>
            <p:cNvCxnSpPr>
              <a:stCxn id="28" idx="2"/>
              <a:endCxn id="30" idx="3"/>
            </p:cNvCxnSpPr>
            <p:nvPr/>
          </p:nvCxnSpPr>
          <p:spPr bwMode="auto">
            <a:xfrm>
              <a:off x="6732240" y="5013176"/>
              <a:ext cx="900100" cy="676892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rgbClr val="83A0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2" name="角丸四角形 91"/>
            <p:cNvSpPr/>
            <p:nvPr/>
          </p:nvSpPr>
          <p:spPr bwMode="auto">
            <a:xfrm>
              <a:off x="5004048" y="2420888"/>
              <a:ext cx="432048" cy="432048"/>
            </a:xfrm>
            <a:prstGeom prst="roundRect">
              <a:avLst/>
            </a:prstGeom>
            <a:solidFill>
              <a:srgbClr val="5F84C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800" b="0" i="0" u="none" strike="noStrike" cap="none" normalizeH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+mn-ea"/>
                </a:rPr>
                <a:t>IoT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800" b="0" i="0" u="none" strike="noStrike" cap="none" normalizeH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+mn-ea"/>
                </a:rPr>
                <a:t>Dev</a:t>
              </a:r>
              <a:endParaRPr kumimoji="0" lang="ja-JP" altLang="en-US" sz="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93" name="角丸四角形 92"/>
            <p:cNvSpPr/>
            <p:nvPr/>
          </p:nvSpPr>
          <p:spPr bwMode="auto">
            <a:xfrm>
              <a:off x="5508104" y="2420888"/>
              <a:ext cx="432048" cy="432048"/>
            </a:xfrm>
            <a:prstGeom prst="roundRect">
              <a:avLst/>
            </a:prstGeom>
            <a:solidFill>
              <a:srgbClr val="5F84C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800" b="0" i="0" u="none" strike="noStrike" cap="none" normalizeH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+mn-ea"/>
                </a:rPr>
                <a:t>IoT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800" b="0" i="0" u="none" strike="noStrike" cap="none" normalizeH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+mn-ea"/>
                </a:rPr>
                <a:t>Dev</a:t>
              </a:r>
              <a:endParaRPr kumimoji="0" lang="ja-JP" altLang="en-US" sz="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94" name="角丸四角形 93"/>
            <p:cNvSpPr/>
            <p:nvPr/>
          </p:nvSpPr>
          <p:spPr bwMode="auto">
            <a:xfrm>
              <a:off x="6012160" y="2420888"/>
              <a:ext cx="432048" cy="432048"/>
            </a:xfrm>
            <a:prstGeom prst="roundRect">
              <a:avLst/>
            </a:prstGeom>
            <a:solidFill>
              <a:srgbClr val="5F84C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800" b="0" i="0" u="none" strike="noStrike" cap="none" normalizeH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+mn-ea"/>
                </a:rPr>
                <a:t>IoT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800" b="0" i="0" u="none" strike="noStrike" cap="none" normalizeH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+mn-ea"/>
                </a:rPr>
                <a:t>Dev</a:t>
              </a:r>
              <a:endParaRPr kumimoji="0" lang="ja-JP" altLang="en-US" sz="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95" name="角丸四角形 94"/>
            <p:cNvSpPr/>
            <p:nvPr/>
          </p:nvSpPr>
          <p:spPr bwMode="auto">
            <a:xfrm>
              <a:off x="6516216" y="2420888"/>
              <a:ext cx="432048" cy="432048"/>
            </a:xfrm>
            <a:prstGeom prst="roundRect">
              <a:avLst/>
            </a:prstGeom>
            <a:solidFill>
              <a:srgbClr val="5F84C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800" b="0" i="0" u="none" strike="noStrike" cap="none" normalizeH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+mn-ea"/>
                </a:rPr>
                <a:t>IoT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800" b="0" i="0" u="none" strike="noStrike" cap="none" normalizeH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+mn-ea"/>
                </a:rPr>
                <a:t>Dev</a:t>
              </a:r>
              <a:endParaRPr kumimoji="0" lang="ja-JP" altLang="en-US" sz="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96" name="角丸四角形 95"/>
            <p:cNvSpPr/>
            <p:nvPr/>
          </p:nvSpPr>
          <p:spPr bwMode="auto">
            <a:xfrm>
              <a:off x="7020272" y="2420888"/>
              <a:ext cx="432048" cy="432048"/>
            </a:xfrm>
            <a:prstGeom prst="roundRect">
              <a:avLst/>
            </a:prstGeom>
            <a:solidFill>
              <a:srgbClr val="5F84C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800" b="0" i="0" u="none" strike="noStrike" cap="none" normalizeH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+mn-ea"/>
                </a:rPr>
                <a:t>IoT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800" b="0" i="0" u="none" strike="noStrike" cap="none" normalizeH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+mn-ea"/>
                </a:rPr>
                <a:t>Dev</a:t>
              </a:r>
              <a:endParaRPr kumimoji="0" lang="ja-JP" altLang="en-US" sz="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97" name="角丸四角形 96"/>
            <p:cNvSpPr/>
            <p:nvPr/>
          </p:nvSpPr>
          <p:spPr bwMode="auto">
            <a:xfrm>
              <a:off x="7524328" y="2420888"/>
              <a:ext cx="432048" cy="432048"/>
            </a:xfrm>
            <a:prstGeom prst="roundRect">
              <a:avLst/>
            </a:prstGeom>
            <a:solidFill>
              <a:srgbClr val="5F84C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800" b="0" i="0" u="none" strike="noStrike" cap="none" normalizeH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+mn-ea"/>
                </a:rPr>
                <a:t>IoT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800" b="0" i="0" u="none" strike="noStrike" cap="none" normalizeH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+mn-ea"/>
                </a:rPr>
                <a:t>Dev</a:t>
              </a:r>
              <a:endParaRPr kumimoji="0" lang="ja-JP" altLang="en-US" sz="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98" name="角丸四角形 97"/>
            <p:cNvSpPr/>
            <p:nvPr/>
          </p:nvSpPr>
          <p:spPr bwMode="auto">
            <a:xfrm>
              <a:off x="8028384" y="2420888"/>
              <a:ext cx="432048" cy="432048"/>
            </a:xfrm>
            <a:prstGeom prst="roundRect">
              <a:avLst/>
            </a:prstGeom>
            <a:solidFill>
              <a:srgbClr val="5F84C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800" b="0" i="0" u="none" strike="noStrike" cap="none" normalizeH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+mn-ea"/>
                </a:rPr>
                <a:t>IoT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800" b="0" i="0" u="none" strike="noStrike" cap="none" normalizeH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+mn-ea"/>
                </a:rPr>
                <a:t>Dev</a:t>
              </a:r>
              <a:endParaRPr kumimoji="0" lang="ja-JP" altLang="en-US" sz="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+mn-ea"/>
              </a:endParaRPr>
            </a:p>
          </p:txBody>
        </p:sp>
        <p:cxnSp>
          <p:nvCxnSpPr>
            <p:cNvPr id="99" name="直線コネクタ 98"/>
            <p:cNvCxnSpPr>
              <a:stCxn id="93" idx="2"/>
              <a:endCxn id="32" idx="0"/>
            </p:cNvCxnSpPr>
            <p:nvPr/>
          </p:nvCxnSpPr>
          <p:spPr bwMode="auto">
            <a:xfrm>
              <a:off x="5724128" y="2852936"/>
              <a:ext cx="1008112" cy="288032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rgbClr val="83A0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直線コネクタ 99"/>
            <p:cNvCxnSpPr>
              <a:stCxn id="92" idx="2"/>
              <a:endCxn id="32" idx="0"/>
            </p:cNvCxnSpPr>
            <p:nvPr/>
          </p:nvCxnSpPr>
          <p:spPr bwMode="auto">
            <a:xfrm>
              <a:off x="5220072" y="2852936"/>
              <a:ext cx="1512168" cy="288032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rgbClr val="83A0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直線コネクタ 100"/>
            <p:cNvCxnSpPr>
              <a:stCxn id="94" idx="2"/>
              <a:endCxn id="32" idx="0"/>
            </p:cNvCxnSpPr>
            <p:nvPr/>
          </p:nvCxnSpPr>
          <p:spPr bwMode="auto">
            <a:xfrm>
              <a:off x="6228184" y="2852936"/>
              <a:ext cx="504056" cy="288032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rgbClr val="83A0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直線コネクタ 101"/>
            <p:cNvCxnSpPr>
              <a:stCxn id="96" idx="2"/>
              <a:endCxn id="32" idx="0"/>
            </p:cNvCxnSpPr>
            <p:nvPr/>
          </p:nvCxnSpPr>
          <p:spPr bwMode="auto">
            <a:xfrm flipH="1">
              <a:off x="6732240" y="2852936"/>
              <a:ext cx="504056" cy="288032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rgbClr val="83A0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直線コネクタ 102"/>
            <p:cNvCxnSpPr>
              <a:stCxn id="95" idx="2"/>
              <a:endCxn id="32" idx="0"/>
            </p:cNvCxnSpPr>
            <p:nvPr/>
          </p:nvCxnSpPr>
          <p:spPr bwMode="auto">
            <a:xfrm>
              <a:off x="6732240" y="2852936"/>
              <a:ext cx="0" cy="288032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rgbClr val="83A0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直線コネクタ 103"/>
            <p:cNvCxnSpPr>
              <a:stCxn id="98" idx="2"/>
              <a:endCxn id="32" idx="0"/>
            </p:cNvCxnSpPr>
            <p:nvPr/>
          </p:nvCxnSpPr>
          <p:spPr bwMode="auto">
            <a:xfrm flipH="1">
              <a:off x="6732240" y="2852936"/>
              <a:ext cx="1512168" cy="288032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rgbClr val="83A0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直線コネクタ 104"/>
            <p:cNvCxnSpPr>
              <a:stCxn id="97" idx="2"/>
              <a:endCxn id="32" idx="0"/>
            </p:cNvCxnSpPr>
            <p:nvPr/>
          </p:nvCxnSpPr>
          <p:spPr bwMode="auto">
            <a:xfrm flipH="1">
              <a:off x="6732240" y="2852936"/>
              <a:ext cx="1008112" cy="288032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rgbClr val="83A0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3" name="左右矢印 112"/>
            <p:cNvSpPr/>
            <p:nvPr/>
          </p:nvSpPr>
          <p:spPr bwMode="auto">
            <a:xfrm>
              <a:off x="5076056" y="3861048"/>
              <a:ext cx="3312368" cy="432048"/>
            </a:xfrm>
            <a:prstGeom prst="leftRightArrow">
              <a:avLst>
                <a:gd name="adj1" fmla="val 60582"/>
                <a:gd name="adj2" fmla="val 50000"/>
              </a:avLst>
            </a:prstGeom>
            <a:solidFill>
              <a:srgbClr val="3366FF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200" b="0" i="0" u="none" strike="noStrike" cap="none" normalizeH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ea typeface="+mn-ea"/>
                </a:rPr>
                <a:t>データの相互連携</a:t>
              </a:r>
            </a:p>
          </p:txBody>
        </p:sp>
        <p:cxnSp>
          <p:nvCxnSpPr>
            <p:cNvPr id="123" name="直線コネクタ 122"/>
            <p:cNvCxnSpPr>
              <a:stCxn id="19" idx="2"/>
              <a:endCxn id="28" idx="0"/>
            </p:cNvCxnSpPr>
            <p:nvPr/>
          </p:nvCxnSpPr>
          <p:spPr bwMode="auto">
            <a:xfrm>
              <a:off x="6732240" y="4581128"/>
              <a:ext cx="0" cy="144016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rgbClr val="83A0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" name="直線コネクタ 125"/>
            <p:cNvCxnSpPr>
              <a:stCxn id="32" idx="2"/>
              <a:endCxn id="19" idx="0"/>
            </p:cNvCxnSpPr>
            <p:nvPr/>
          </p:nvCxnSpPr>
          <p:spPr bwMode="auto">
            <a:xfrm>
              <a:off x="6732240" y="3429000"/>
              <a:ext cx="0" cy="144016"/>
            </a:xfrm>
            <a:prstGeom prst="line">
              <a:avLst/>
            </a:prstGeom>
            <a:solidFill>
              <a:schemeClr val="bg1"/>
            </a:solidFill>
            <a:ln w="19050" cap="flat" cmpd="sng" algn="ctr">
              <a:solidFill>
                <a:srgbClr val="83A0C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3" name="角丸四角形 132"/>
            <p:cNvSpPr/>
            <p:nvPr/>
          </p:nvSpPr>
          <p:spPr bwMode="auto">
            <a:xfrm>
              <a:off x="5004048" y="1844824"/>
              <a:ext cx="1440160" cy="43204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800" dirty="0" smtClean="0">
                  <a:latin typeface="+mn-lt"/>
                  <a:ea typeface="+mn-ea"/>
                </a:rPr>
                <a:t>農業</a:t>
              </a:r>
              <a:endParaRPr kumimoji="0" lang="ja-JP" altLang="en-US" sz="800" b="0" i="0" u="none" strike="noStrike" cap="none" normalizeH="0" dirty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134" name="角丸四角形 133"/>
            <p:cNvSpPr/>
            <p:nvPr/>
          </p:nvSpPr>
          <p:spPr bwMode="auto">
            <a:xfrm>
              <a:off x="6516216" y="1844824"/>
              <a:ext cx="936104" cy="43204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800" b="0" i="0" u="none" strike="noStrike" cap="none" normalizeH="0" dirty="0" smtClean="0">
                  <a:ln>
                    <a:noFill/>
                  </a:ln>
                  <a:effectLst/>
                  <a:latin typeface="+mn-lt"/>
                  <a:ea typeface="+mn-ea"/>
                </a:rPr>
                <a:t>製造</a:t>
              </a:r>
            </a:p>
          </p:txBody>
        </p:sp>
        <p:sp>
          <p:nvSpPr>
            <p:cNvPr id="135" name="角丸四角形 134"/>
            <p:cNvSpPr/>
            <p:nvPr/>
          </p:nvSpPr>
          <p:spPr bwMode="auto">
            <a:xfrm>
              <a:off x="7524328" y="1844824"/>
              <a:ext cx="936104" cy="43204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800" b="0" i="0" u="none" strike="noStrike" cap="none" normalizeH="0" dirty="0" smtClean="0">
                  <a:ln>
                    <a:noFill/>
                  </a:ln>
                  <a:effectLst/>
                  <a:latin typeface="+mn-lt"/>
                  <a:ea typeface="+mn-ea"/>
                </a:rPr>
                <a:t>物流</a:t>
              </a:r>
            </a:p>
          </p:txBody>
        </p:sp>
        <p:sp>
          <p:nvSpPr>
            <p:cNvPr id="137" name="テキスト ボックス 136"/>
            <p:cNvSpPr txBox="1"/>
            <p:nvPr/>
          </p:nvSpPr>
          <p:spPr>
            <a:xfrm>
              <a:off x="5292080" y="1188006"/>
              <a:ext cx="29859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+mn-lt"/>
                  <a:ea typeface="+mn-ea"/>
                </a:rPr>
                <a:t>IoT/M2M</a:t>
              </a:r>
              <a:r>
                <a:rPr kumimoji="1" lang="ja-JP" altLang="en-US" dirty="0" smtClean="0">
                  <a:latin typeface="+mn-lt"/>
                  <a:ea typeface="+mn-ea"/>
                </a:rPr>
                <a:t>プラットフォーム</a:t>
              </a:r>
            </a:p>
          </p:txBody>
        </p:sp>
      </p:grpSp>
      <p:sp>
        <p:nvSpPr>
          <p:cNvPr id="148" name="角丸四角形 147"/>
          <p:cNvSpPr/>
          <p:nvPr/>
        </p:nvSpPr>
        <p:spPr bwMode="auto">
          <a:xfrm>
            <a:off x="3203848" y="3068960"/>
            <a:ext cx="936104" cy="28803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dirty="0" smtClean="0">
                <a:ln>
                  <a:noFill/>
                </a:ln>
                <a:effectLst/>
                <a:latin typeface="+mn-lt"/>
                <a:ea typeface="+mn-ea"/>
              </a:rPr>
              <a:t>LAN</a:t>
            </a:r>
            <a:endParaRPr kumimoji="0" lang="ja-JP" altLang="en-US" sz="1400" b="0" i="0" u="none" strike="noStrike" cap="none" normalizeH="0" dirty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cxnSp>
        <p:nvCxnSpPr>
          <p:cNvPr id="170" name="直線コネクタ 169"/>
          <p:cNvCxnSpPr>
            <a:stCxn id="16" idx="2"/>
            <a:endCxn id="176" idx="0"/>
          </p:cNvCxnSpPr>
          <p:nvPr/>
        </p:nvCxnSpPr>
        <p:spPr bwMode="auto">
          <a:xfrm flipH="1">
            <a:off x="2663788" y="2852936"/>
            <a:ext cx="252028" cy="216024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83A0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6" name="角丸四角形 175"/>
          <p:cNvSpPr/>
          <p:nvPr/>
        </p:nvSpPr>
        <p:spPr bwMode="auto">
          <a:xfrm>
            <a:off x="2195736" y="3068960"/>
            <a:ext cx="936104" cy="28803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dirty="0" smtClean="0">
                <a:ln>
                  <a:noFill/>
                </a:ln>
                <a:effectLst/>
                <a:latin typeface="+mn-lt"/>
                <a:ea typeface="+mn-ea"/>
              </a:rPr>
              <a:t>LAN</a:t>
            </a:r>
            <a:endParaRPr kumimoji="0" lang="ja-JP" altLang="en-US" sz="1400" b="0" i="0" u="none" strike="noStrike" cap="none" normalizeH="0" dirty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cxnSp>
        <p:nvCxnSpPr>
          <p:cNvPr id="183" name="直線コネクタ 182"/>
          <p:cNvCxnSpPr>
            <a:stCxn id="176" idx="2"/>
            <a:endCxn id="4" idx="0"/>
          </p:cNvCxnSpPr>
          <p:nvPr/>
        </p:nvCxnSpPr>
        <p:spPr bwMode="auto">
          <a:xfrm flipH="1">
            <a:off x="2411760" y="3356992"/>
            <a:ext cx="252028" cy="36004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83A0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5" name="角丸四角形 204"/>
          <p:cNvSpPr/>
          <p:nvPr/>
        </p:nvSpPr>
        <p:spPr bwMode="auto">
          <a:xfrm>
            <a:off x="683568" y="3068960"/>
            <a:ext cx="936104" cy="28803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dirty="0" smtClean="0">
                <a:ln>
                  <a:noFill/>
                </a:ln>
                <a:effectLst/>
                <a:latin typeface="+mn-lt"/>
                <a:ea typeface="+mn-ea"/>
              </a:rPr>
              <a:t>LAN</a:t>
            </a:r>
            <a:endParaRPr kumimoji="0" lang="ja-JP" altLang="en-US" sz="1400" b="0" i="0" u="none" strike="noStrike" cap="none" normalizeH="0" dirty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cxnSp>
        <p:nvCxnSpPr>
          <p:cNvPr id="213" name="直線コネクタ 212"/>
          <p:cNvCxnSpPr>
            <a:stCxn id="205" idx="2"/>
            <a:endCxn id="4" idx="0"/>
          </p:cNvCxnSpPr>
          <p:nvPr/>
        </p:nvCxnSpPr>
        <p:spPr bwMode="auto">
          <a:xfrm>
            <a:off x="1151620" y="3356992"/>
            <a:ext cx="1260140" cy="36004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83A0C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33065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655271" y="4376423"/>
            <a:ext cx="4403697" cy="1307324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ja-JP" altLang="en-US" sz="2400" dirty="0" smtClean="0">
                <a:solidFill>
                  <a:srgbClr val="FFFFFF"/>
                </a:solidFill>
                <a:effectLst/>
                <a:latin typeface="Arial"/>
                <a:ea typeface="HGP創英角ｺﾞｼｯｸUB" pitchFamily="50" charset="-128"/>
                <a:cs typeface="Arial"/>
              </a:rPr>
              <a:t>コレ一枚でわかる</a:t>
            </a:r>
            <a:endParaRPr lang="en-US" altLang="ja-JP" sz="2400" dirty="0" smtClean="0">
              <a:solidFill>
                <a:srgbClr val="FFFFFF"/>
              </a:solidFill>
              <a:effectLst/>
              <a:latin typeface="Arial"/>
              <a:ea typeface="HGP創英角ｺﾞｼｯｸUB" pitchFamily="50" charset="-128"/>
              <a:cs typeface="Arial"/>
            </a:endParaRPr>
          </a:p>
          <a:p>
            <a:pPr algn="r"/>
            <a:r>
              <a:rPr lang="en-US" altLang="ja-JP" sz="2400" dirty="0" smtClean="0">
                <a:solidFill>
                  <a:srgbClr val="FFFFFF"/>
                </a:solidFill>
                <a:effectLst/>
                <a:latin typeface="Arial"/>
                <a:ea typeface="HGP創英角ｺﾞｼｯｸUB" pitchFamily="50" charset="-128"/>
                <a:cs typeface="Arial"/>
              </a:rPr>
              <a:t>IoT</a:t>
            </a:r>
            <a:r>
              <a:rPr lang="ja-JP" altLang="en-US" sz="2400" dirty="0" smtClean="0">
                <a:solidFill>
                  <a:srgbClr val="FFFFFF"/>
                </a:solidFill>
                <a:effectLst/>
                <a:latin typeface="Arial"/>
                <a:ea typeface="HGP創英角ｺﾞｼｯｸUB" pitchFamily="50" charset="-128"/>
                <a:cs typeface="Arial"/>
              </a:rPr>
              <a:t>とビッグデータ</a:t>
            </a:r>
            <a:endParaRPr lang="en-US" altLang="ja-JP" sz="2400" dirty="0">
              <a:solidFill>
                <a:srgbClr val="FFFFFF"/>
              </a:solidFill>
              <a:effectLst/>
              <a:latin typeface="Arial"/>
              <a:ea typeface="HGP創英角ｺﾞｼｯｸUB" pitchFamily="50" charset="-128"/>
              <a:cs typeface="Arial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572001" y="4376423"/>
            <a:ext cx="83270" cy="13073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altLang="ja-JP" sz="2400" dirty="0">
              <a:solidFill>
                <a:srgbClr val="FFFFFF"/>
              </a:solidFill>
              <a:effectLst/>
              <a:latin typeface="Arial"/>
              <a:ea typeface="HGP創英角ｺﾞｼｯｸUB" pitchFamily="50" charset="-128"/>
              <a:cs typeface="Arial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1" y="6690381"/>
            <a:ext cx="882650" cy="15069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266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スクリーンショット 2014-05-29 10.04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387" y="1052736"/>
            <a:ext cx="4436856" cy="54006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IIJ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IoT/M2M</a:t>
            </a:r>
            <a:r>
              <a:rPr kumimoji="1" lang="ja-JP" altLang="en-US" dirty="0" smtClean="0"/>
              <a:t>ソリューション</a:t>
            </a:r>
            <a:endParaRPr kumimoji="1" lang="ja-JP" altLang="en-US" dirty="0"/>
          </a:p>
        </p:txBody>
      </p:sp>
      <p:pic>
        <p:nvPicPr>
          <p:cNvPr id="3" name="図 2" descr="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80728"/>
            <a:ext cx="4877961" cy="4320480"/>
          </a:xfrm>
          <a:prstGeom prst="rect">
            <a:avLst/>
          </a:prstGeom>
        </p:spPr>
      </p:pic>
      <p:pic>
        <p:nvPicPr>
          <p:cNvPr id="4" name="図 3" descr="index_fig05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21" y="5229200"/>
            <a:ext cx="4608512" cy="115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54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コレ一枚でわかる</a:t>
            </a:r>
            <a:r>
              <a:rPr kumimoji="1" lang="en-US" altLang="ja-JP" dirty="0" smtClean="0"/>
              <a:t>IoT</a:t>
            </a:r>
            <a:r>
              <a:rPr kumimoji="1" lang="ja-JP" altLang="en-US" dirty="0" smtClean="0"/>
              <a:t>とビッグデータ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 bwMode="auto">
          <a:xfrm>
            <a:off x="4572000" y="1196752"/>
            <a:ext cx="3672408" cy="3456384"/>
          </a:xfrm>
          <a:prstGeom prst="rect">
            <a:avLst/>
          </a:prstGeom>
          <a:solidFill>
            <a:srgbClr val="BED3FE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dirty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4" name="正方形/長方形 3"/>
          <p:cNvSpPr/>
          <p:nvPr/>
        </p:nvSpPr>
        <p:spPr bwMode="auto">
          <a:xfrm>
            <a:off x="899592" y="1196752"/>
            <a:ext cx="3672408" cy="3456384"/>
          </a:xfrm>
          <a:prstGeom prst="rect">
            <a:avLst/>
          </a:prstGeom>
          <a:solidFill>
            <a:srgbClr val="FF993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5" name="円/楕円 4"/>
          <p:cNvSpPr/>
          <p:nvPr/>
        </p:nvSpPr>
        <p:spPr bwMode="auto">
          <a:xfrm>
            <a:off x="2483768" y="2132856"/>
            <a:ext cx="4176464" cy="1620180"/>
          </a:xfrm>
          <a:prstGeom prst="ellipse">
            <a:avLst/>
          </a:prstGeom>
          <a:solidFill>
            <a:srgbClr val="4168A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4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現実世界</a:t>
            </a:r>
          </a:p>
        </p:txBody>
      </p:sp>
      <p:sp>
        <p:nvSpPr>
          <p:cNvPr id="6" name="左矢印 5"/>
          <p:cNvSpPr/>
          <p:nvPr/>
        </p:nvSpPr>
        <p:spPr bwMode="auto">
          <a:xfrm>
            <a:off x="3995936" y="3861048"/>
            <a:ext cx="1152127" cy="720080"/>
          </a:xfrm>
          <a:prstGeom prst="leftArrow">
            <a:avLst/>
          </a:prstGeom>
          <a:solidFill>
            <a:srgbClr val="FF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dirty="0" smtClean="0">
                <a:ln>
                  <a:noFill/>
                </a:ln>
                <a:solidFill>
                  <a:srgbClr val="CC3300"/>
                </a:solidFill>
                <a:effectLst/>
                <a:latin typeface="+mn-lt"/>
                <a:ea typeface="+mn-ea"/>
              </a:rPr>
              <a:t>収集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092280" y="1268760"/>
            <a:ext cx="9999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>
                <a:solidFill>
                  <a:srgbClr val="CC3300"/>
                </a:solidFill>
                <a:latin typeface="+mn-lt"/>
                <a:ea typeface="+mn-ea"/>
              </a:rPr>
              <a:t>IoT</a:t>
            </a:r>
            <a:endParaRPr kumimoji="1" lang="ja-JP" altLang="en-US" sz="4400" dirty="0" smtClean="0">
              <a:solidFill>
                <a:srgbClr val="CC3300"/>
              </a:solidFill>
              <a:latin typeface="+mn-lt"/>
              <a:ea typeface="+mn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99592" y="3789040"/>
            <a:ext cx="25395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dirty="0" smtClean="0">
                <a:solidFill>
                  <a:schemeClr val="bg1"/>
                </a:solidFill>
                <a:latin typeface="+mn-lt"/>
                <a:ea typeface="+mn-ea"/>
              </a:rPr>
              <a:t>Big Data</a:t>
            </a:r>
            <a:endParaRPr kumimoji="1" lang="ja-JP" altLang="en-US" sz="4400" dirty="0" smtClean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28184" y="3645024"/>
            <a:ext cx="19800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2800" dirty="0" smtClean="0">
                <a:solidFill>
                  <a:srgbClr val="CC3300"/>
                </a:solidFill>
                <a:latin typeface="+mn-lt"/>
                <a:ea typeface="+mn-ea"/>
              </a:rPr>
              <a:t>現実世界</a:t>
            </a:r>
            <a:endParaRPr kumimoji="1" lang="en-US" altLang="ja-JP" sz="2800" dirty="0" smtClean="0">
              <a:solidFill>
                <a:srgbClr val="CC3300"/>
              </a:solidFill>
              <a:latin typeface="+mn-lt"/>
              <a:ea typeface="+mn-ea"/>
            </a:endParaRPr>
          </a:p>
          <a:p>
            <a:pPr algn="r"/>
            <a:r>
              <a:rPr kumimoji="1" lang="ja-JP" altLang="en-US" sz="2800" dirty="0" smtClean="0">
                <a:solidFill>
                  <a:srgbClr val="CC3300"/>
                </a:solidFill>
                <a:latin typeface="+mn-lt"/>
                <a:ea typeface="+mn-ea"/>
              </a:rPr>
              <a:t>のデータ化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99592" y="1196752"/>
            <a:ext cx="23391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solidFill>
                  <a:srgbClr val="FFFFFF"/>
                </a:solidFill>
                <a:latin typeface="+mn-lt"/>
                <a:ea typeface="+mn-ea"/>
              </a:rPr>
              <a:t>現実世界の</a:t>
            </a:r>
            <a:endParaRPr lang="en-US" altLang="ja-JP" sz="2800" dirty="0" smtClean="0">
              <a:solidFill>
                <a:srgbClr val="FFFFFF"/>
              </a:solidFill>
              <a:latin typeface="+mn-lt"/>
              <a:ea typeface="+mn-ea"/>
            </a:endParaRPr>
          </a:p>
          <a:p>
            <a:r>
              <a:rPr lang="ja-JP" altLang="en-US" sz="2800" dirty="0" smtClean="0">
                <a:solidFill>
                  <a:srgbClr val="FFFFFF"/>
                </a:solidFill>
                <a:latin typeface="+mn-lt"/>
                <a:ea typeface="+mn-ea"/>
              </a:rPr>
              <a:t>可視化・分析</a:t>
            </a:r>
            <a:endParaRPr lang="en-US" altLang="ja-JP" sz="2800" dirty="0" smtClean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3" name="左矢印 12"/>
          <p:cNvSpPr/>
          <p:nvPr/>
        </p:nvSpPr>
        <p:spPr bwMode="auto">
          <a:xfrm flipH="1">
            <a:off x="3995936" y="1268760"/>
            <a:ext cx="1152127" cy="720080"/>
          </a:xfrm>
          <a:prstGeom prst="leftArrow">
            <a:avLst/>
          </a:prstGeom>
          <a:solidFill>
            <a:srgbClr val="FF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rgbClr val="CC3300"/>
                </a:solidFill>
                <a:effectLst/>
                <a:latin typeface="+mn-lt"/>
                <a:ea typeface="+mn-ea"/>
              </a:rPr>
              <a:t>機器制御</a:t>
            </a:r>
            <a:endParaRPr kumimoji="0" lang="en-US" altLang="ja-JP" sz="1200" b="0" i="0" u="none" strike="noStrike" cap="none" normalizeH="0" dirty="0" smtClean="0">
              <a:ln>
                <a:noFill/>
              </a:ln>
              <a:solidFill>
                <a:srgbClr val="CC3300"/>
              </a:solidFill>
              <a:effectLst/>
              <a:latin typeface="+mn-lt"/>
              <a:ea typeface="+mn-ea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rgbClr val="CC3300"/>
                </a:solidFill>
                <a:effectLst/>
                <a:latin typeface="+mn-lt"/>
                <a:ea typeface="+mn-ea"/>
              </a:rPr>
              <a:t>ノウハウ</a:t>
            </a: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899592" y="4725144"/>
            <a:ext cx="7344816" cy="1584176"/>
          </a:xfrm>
          <a:prstGeom prst="rect">
            <a:avLst/>
          </a:prstGeom>
          <a:solidFill>
            <a:srgbClr val="FFE389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72"/>
              </a:spcBef>
            </a:pPr>
            <a:r>
              <a:rPr kumimoji="0" lang="ja-JP" altLang="en-US" sz="2800" dirty="0">
                <a:solidFill>
                  <a:srgbClr val="0000FF"/>
                </a:solidFill>
                <a:latin typeface="HGP創英角ｺﾞｼｯｸUB"/>
                <a:ea typeface="HGP創英角ｺﾞｼｯｸUB"/>
                <a:cs typeface="HGP創英角ｺﾞｼｯｸUB"/>
              </a:rPr>
              <a:t>モノ・ヒト・プロセスがこれまでに無く、</a:t>
            </a:r>
            <a:endParaRPr kumimoji="0" lang="en-US" altLang="ja-JP" sz="2800" dirty="0">
              <a:solidFill>
                <a:srgbClr val="0000FF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pPr algn="ctr">
              <a:spcBef>
                <a:spcPts val="72"/>
              </a:spcBef>
            </a:pPr>
            <a:r>
              <a:rPr kumimoji="0" lang="ja-JP" altLang="en-US" sz="2800" dirty="0">
                <a:solidFill>
                  <a:srgbClr val="0000FF"/>
                </a:solidFill>
                <a:latin typeface="HGP創英角ｺﾞｼｯｸUB"/>
                <a:ea typeface="HGP創英角ｺﾞｼｯｸUB"/>
                <a:cs typeface="HGP創英角ｺﾞｼｯｸUB"/>
              </a:rPr>
              <a:t>広範囲・高密度でつながり</a:t>
            </a:r>
            <a:r>
              <a:rPr kumimoji="0" lang="ja-JP" altLang="en-US" sz="2800" dirty="0" smtClean="0">
                <a:solidFill>
                  <a:srgbClr val="0000FF"/>
                </a:solidFill>
                <a:latin typeface="HGP創英角ｺﾞｼｯｸUB"/>
                <a:ea typeface="HGP創英角ｺﾞｼｯｸUB"/>
                <a:cs typeface="HGP創英角ｺﾞｼｯｸUB"/>
              </a:rPr>
              <a:t>、</a:t>
            </a:r>
            <a:endParaRPr kumimoji="0" lang="en-US" altLang="ja-JP" sz="2800" dirty="0">
              <a:solidFill>
                <a:srgbClr val="0000FF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pPr algn="ctr">
              <a:spcBef>
                <a:spcPts val="72"/>
              </a:spcBef>
            </a:pPr>
            <a:r>
              <a:rPr kumimoji="0" lang="ja-JP" altLang="en-US" sz="2800" dirty="0" smtClean="0">
                <a:solidFill>
                  <a:srgbClr val="0000FF"/>
                </a:solidFill>
                <a:latin typeface="HGP創英角ｺﾞｼｯｸUB"/>
                <a:ea typeface="HGP創英角ｺﾞｼｯｸUB"/>
                <a:cs typeface="HGP創英角ｺﾞｼｯｸUB"/>
              </a:rPr>
              <a:t>新た</a:t>
            </a:r>
            <a:r>
              <a:rPr kumimoji="0" lang="ja-JP" altLang="en-US" sz="2800" dirty="0">
                <a:solidFill>
                  <a:srgbClr val="0000FF"/>
                </a:solidFill>
                <a:latin typeface="HGP創英角ｺﾞｼｯｸUB"/>
                <a:ea typeface="HGP創英角ｺﾞｼｯｸUB"/>
                <a:cs typeface="HGP創英角ｺﾞｼｯｸUB"/>
              </a:rPr>
              <a:t>な価値</a:t>
            </a:r>
            <a:r>
              <a:rPr kumimoji="0" lang="ja-JP" altLang="en-US" sz="2800" dirty="0" smtClean="0">
                <a:solidFill>
                  <a:srgbClr val="0000FF"/>
                </a:solidFill>
                <a:latin typeface="HGP創英角ｺﾞｼｯｸUB"/>
                <a:ea typeface="HGP創英角ｺﾞｼｯｸUB"/>
                <a:cs typeface="HGP創英角ｺﾞｼｯｸUB"/>
              </a:rPr>
              <a:t>を生みだす。</a:t>
            </a:r>
            <a:endParaRPr kumimoji="0" lang="ja-JP" altLang="en-US" sz="2800" dirty="0">
              <a:solidFill>
                <a:srgbClr val="0000FF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16" name="正方形/長方形 15"/>
          <p:cNvSpPr/>
          <p:nvPr/>
        </p:nvSpPr>
        <p:spPr bwMode="auto">
          <a:xfrm>
            <a:off x="1043608" y="2635982"/>
            <a:ext cx="1368152" cy="576994"/>
          </a:xfrm>
          <a:prstGeom prst="rect">
            <a:avLst/>
          </a:prstGeom>
          <a:solidFill>
            <a:srgbClr val="CC33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アナリティクス</a:t>
            </a:r>
            <a:endParaRPr kumimoji="0" lang="en-US" altLang="ja-JP" sz="12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6732240" y="2635827"/>
            <a:ext cx="1368152" cy="576994"/>
          </a:xfrm>
          <a:prstGeom prst="rect">
            <a:avLst/>
          </a:prstGeom>
          <a:solidFill>
            <a:srgbClr val="FF66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センサー・デバイス</a:t>
            </a:r>
            <a:endParaRPr kumimoji="0" lang="en-US" altLang="ja-JP" sz="800" b="0" i="0" u="none" strike="noStrike" cap="none" normalizeH="0" dirty="0" smtClean="0">
              <a:ln>
                <a:noFill/>
              </a:ln>
              <a:solidFill>
                <a:srgbClr val="FFFFFF"/>
              </a:solidFill>
              <a:effectLst/>
              <a:latin typeface="ＤＦＰ太丸ゴシック体"/>
              <a:ea typeface="ＤＦＰ太丸ゴシック体"/>
              <a:cs typeface="ＤＦＰ太丸ゴシック体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dirty="0" smtClean="0">
                <a:solidFill>
                  <a:srgbClr val="FFFFFF"/>
                </a:solidFill>
                <a:latin typeface="ＤＦＰ太丸ゴシック体"/>
                <a:ea typeface="ＤＦＰ太丸ゴシック体"/>
                <a:cs typeface="ＤＦＰ太丸ゴシック体"/>
              </a:rPr>
              <a:t>スマート・デバイス</a:t>
            </a:r>
            <a:endParaRPr kumimoji="0" lang="en-US" altLang="ja-JP" sz="800" dirty="0" smtClean="0">
              <a:solidFill>
                <a:srgbClr val="FFFFFF"/>
              </a:solidFill>
              <a:latin typeface="ＤＦＰ太丸ゴシック体"/>
              <a:ea typeface="ＤＦＰ太丸ゴシック体"/>
              <a:cs typeface="ＤＦＰ太丸ゴシック体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8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ＤＦＰ太丸ゴシック体"/>
                <a:ea typeface="ＤＦＰ太丸ゴシック体"/>
                <a:cs typeface="ＤＦＰ太丸ゴシック体"/>
              </a:rPr>
              <a:t>モバイル・ネットワーク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948264" y="1988840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200" dirty="0" smtClean="0">
                <a:solidFill>
                  <a:srgbClr val="CC3300"/>
                </a:solidFill>
                <a:latin typeface="+mn-lt"/>
                <a:ea typeface="+mn-ea"/>
              </a:rPr>
              <a:t>データの収集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43608" y="3645024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solidFill>
                  <a:schemeClr val="bg1"/>
                </a:solidFill>
                <a:latin typeface="+mn-lt"/>
                <a:ea typeface="+mn-ea"/>
              </a:rPr>
              <a:t>データの処理</a:t>
            </a: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1" y="6690381"/>
            <a:ext cx="882650" cy="15069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2199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655271" y="4376423"/>
            <a:ext cx="4403697" cy="1307324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ja-JP" altLang="en-US" sz="2400" dirty="0" smtClean="0">
                <a:solidFill>
                  <a:srgbClr val="FFFFFF"/>
                </a:solidFill>
                <a:effectLst/>
                <a:latin typeface="Arial"/>
                <a:ea typeface="HGP創英角ｺﾞｼｯｸUB" pitchFamily="50" charset="-128"/>
                <a:cs typeface="Arial"/>
              </a:rPr>
              <a:t>モノとデータがつながる時代</a:t>
            </a:r>
            <a:endParaRPr lang="en-US" altLang="ja-JP" sz="2400" dirty="0">
              <a:solidFill>
                <a:srgbClr val="FFFFFF"/>
              </a:solidFill>
              <a:effectLst/>
              <a:latin typeface="Arial"/>
              <a:ea typeface="HGP創英角ｺﾞｼｯｸUB" pitchFamily="50" charset="-128"/>
              <a:cs typeface="Arial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572001" y="4376423"/>
            <a:ext cx="83270" cy="13073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altLang="ja-JP" sz="2400" dirty="0">
              <a:solidFill>
                <a:srgbClr val="FFFFFF"/>
              </a:solidFill>
              <a:effectLst/>
              <a:latin typeface="Arial"/>
              <a:ea typeface="HGP創英角ｺﾞｼｯｸUB" pitchFamily="50" charset="-128"/>
              <a:cs typeface="Arial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1" y="6690381"/>
            <a:ext cx="882650" cy="15069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449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 bwMode="auto">
          <a:xfrm>
            <a:off x="4932040" y="1124744"/>
            <a:ext cx="3960440" cy="3096344"/>
          </a:xfrm>
          <a:prstGeom prst="roundRect">
            <a:avLst>
              <a:gd name="adj" fmla="val 0"/>
            </a:avLst>
          </a:prstGeom>
          <a:solidFill>
            <a:srgbClr val="FF66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/>
                <a:ea typeface="HGP創英角ｺﾞｼｯｸUB"/>
                <a:cs typeface="HGP創英角ｺﾞｼｯｸUB"/>
              </a:rPr>
              <a:t>モバイルネットワーク環境</a:t>
            </a:r>
            <a:endParaRPr kumimoji="0" lang="en-US" altLang="ja-JP" sz="20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/>
                <a:ea typeface="HGP創英角ｺﾞｼｯｸUB"/>
                <a:cs typeface="HGP創英角ｺﾞｼｯｸUB"/>
              </a:rPr>
              <a:t>利用環境の充実とコスト低下</a:t>
            </a: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84096" cy="533400"/>
          </a:xfrm>
        </p:spPr>
        <p:txBody>
          <a:bodyPr/>
          <a:lstStyle/>
          <a:p>
            <a:r>
              <a:rPr kumimoji="1" lang="ja-JP" altLang="en-US" sz="2800" dirty="0" smtClean="0"/>
              <a:t>なぜ、いま</a:t>
            </a:r>
            <a:r>
              <a:rPr kumimoji="1" lang="en-US" altLang="ja-JP" sz="2800" dirty="0" smtClean="0"/>
              <a:t>IoT</a:t>
            </a:r>
            <a:r>
              <a:rPr kumimoji="1" lang="ja-JP" altLang="en-US" sz="2800" dirty="0" smtClean="0"/>
              <a:t>なのか</a:t>
            </a:r>
            <a:endParaRPr kumimoji="1" lang="ja-JP" altLang="en-US" sz="2800" dirty="0"/>
          </a:p>
        </p:txBody>
      </p:sp>
      <p:pic>
        <p:nvPicPr>
          <p:cNvPr id="5" name="図 4" descr="cover01_img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124744"/>
            <a:ext cx="4320480" cy="3074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正方形/長方形 6"/>
          <p:cNvSpPr/>
          <p:nvPr/>
        </p:nvSpPr>
        <p:spPr>
          <a:xfrm>
            <a:off x="251520" y="4221088"/>
            <a:ext cx="39604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/>
              <a:t>http://</a:t>
            </a:r>
            <a:r>
              <a:rPr lang="en-US" altLang="ja-JP" sz="1000" dirty="0" err="1"/>
              <a:t>www.cisco-inspire.jp</a:t>
            </a:r>
            <a:r>
              <a:rPr lang="en-US" altLang="ja-JP" sz="1000" dirty="0"/>
              <a:t>/archives/archives/tag/fog-computing</a:t>
            </a:r>
            <a:endParaRPr lang="ja-JP" altLang="en-US" sz="1000" dirty="0"/>
          </a:p>
        </p:txBody>
      </p:sp>
      <p:grpSp>
        <p:nvGrpSpPr>
          <p:cNvPr id="15" name="図形グループ 14"/>
          <p:cNvGrpSpPr/>
          <p:nvPr/>
        </p:nvGrpSpPr>
        <p:grpSpPr>
          <a:xfrm>
            <a:off x="323528" y="4581128"/>
            <a:ext cx="8568952" cy="1872208"/>
            <a:chOff x="323528" y="4581128"/>
            <a:chExt cx="8568952" cy="1872208"/>
          </a:xfrm>
        </p:grpSpPr>
        <p:sp>
          <p:nvSpPr>
            <p:cNvPr id="8" name="角丸四角形 7"/>
            <p:cNvSpPr/>
            <p:nvPr/>
          </p:nvSpPr>
          <p:spPr bwMode="auto">
            <a:xfrm>
              <a:off x="323528" y="4581128"/>
              <a:ext cx="8568952" cy="1872208"/>
            </a:xfrm>
            <a:prstGeom prst="roundRect">
              <a:avLst>
                <a:gd name="adj" fmla="val 11579"/>
              </a:avLst>
            </a:prstGeom>
            <a:solidFill>
              <a:srgbClr val="FF66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9" name="角丸四角形 8"/>
            <p:cNvSpPr/>
            <p:nvPr/>
          </p:nvSpPr>
          <p:spPr bwMode="auto">
            <a:xfrm>
              <a:off x="467544" y="5013176"/>
              <a:ext cx="5256584" cy="1440160"/>
            </a:xfrm>
            <a:prstGeom prst="roundRect">
              <a:avLst>
                <a:gd name="adj" fmla="val 11579"/>
              </a:avLst>
            </a:prstGeom>
            <a:solidFill>
              <a:srgbClr val="FFA893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10" name="角丸四角形 9"/>
            <p:cNvSpPr/>
            <p:nvPr/>
          </p:nvSpPr>
          <p:spPr bwMode="auto">
            <a:xfrm>
              <a:off x="611560" y="5301208"/>
              <a:ext cx="3024336" cy="1152128"/>
            </a:xfrm>
            <a:prstGeom prst="roundRect">
              <a:avLst>
                <a:gd name="adj" fmla="val 11579"/>
              </a:avLst>
            </a:prstGeom>
            <a:solidFill>
              <a:srgbClr val="5F84C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dirty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2339752" y="5517232"/>
              <a:ext cx="11478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dirty="0" smtClean="0">
                  <a:solidFill>
                    <a:srgbClr val="FFFFFF"/>
                  </a:solidFill>
                  <a:latin typeface="+mn-lt"/>
                  <a:ea typeface="+mn-ea"/>
                </a:rPr>
                <a:t>H2M</a:t>
              </a:r>
            </a:p>
            <a:p>
              <a:r>
                <a:rPr lang="en-US" altLang="ja-JP" sz="800" dirty="0" smtClean="0">
                  <a:solidFill>
                    <a:srgbClr val="FFFFFF"/>
                  </a:solidFill>
                  <a:latin typeface="+mn-lt"/>
                  <a:ea typeface="+mn-ea"/>
                </a:rPr>
                <a:t>Human to Machine</a:t>
              </a:r>
              <a:endParaRPr kumimoji="1" lang="ja-JP" altLang="en-US" sz="800" dirty="0" smtClean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角丸四角形 11"/>
            <p:cNvSpPr/>
            <p:nvPr/>
          </p:nvSpPr>
          <p:spPr bwMode="auto">
            <a:xfrm>
              <a:off x="755576" y="5589240"/>
              <a:ext cx="1440160" cy="864096"/>
            </a:xfrm>
            <a:prstGeom prst="roundRect">
              <a:avLst>
                <a:gd name="adj" fmla="val 11579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32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H2H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800" dirty="0" smtClean="0">
                  <a:solidFill>
                    <a:schemeClr val="bg1"/>
                  </a:solidFill>
                  <a:latin typeface="+mn-lt"/>
                  <a:ea typeface="+mn-ea"/>
                </a:rPr>
                <a:t>Human to Human</a:t>
              </a:r>
              <a:endParaRPr kumimoji="0" lang="ja-JP" altLang="en-US" sz="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4067944" y="5373216"/>
              <a:ext cx="122957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dirty="0" smtClean="0">
                  <a:solidFill>
                    <a:schemeClr val="bg1"/>
                  </a:solidFill>
                  <a:latin typeface="+mn-lt"/>
                  <a:ea typeface="+mn-ea"/>
                </a:rPr>
                <a:t>M2M</a:t>
              </a:r>
            </a:p>
            <a:p>
              <a:pPr algn="ctr"/>
              <a:r>
                <a:rPr lang="en-US" altLang="ja-JP" sz="800" dirty="0" smtClean="0">
                  <a:solidFill>
                    <a:schemeClr val="bg1"/>
                  </a:solidFill>
                  <a:latin typeface="+mn-lt"/>
                  <a:ea typeface="+mn-ea"/>
                </a:rPr>
                <a:t>Machine to Machine</a:t>
              </a:r>
              <a:endParaRPr kumimoji="1" lang="ja-JP" altLang="en-US" sz="800" dirty="0" smtClean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6789073" y="5085184"/>
              <a:ext cx="102328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4800" dirty="0" smtClean="0">
                  <a:solidFill>
                    <a:schemeClr val="bg1"/>
                  </a:solidFill>
                  <a:latin typeface="+mn-lt"/>
                  <a:ea typeface="+mn-ea"/>
                </a:rPr>
                <a:t>IoT</a:t>
              </a:r>
            </a:p>
            <a:p>
              <a:pPr algn="ctr"/>
              <a:r>
                <a:rPr lang="en-US" altLang="ja-JP" sz="800" dirty="0" smtClean="0">
                  <a:solidFill>
                    <a:schemeClr val="bg1"/>
                  </a:solidFill>
                  <a:latin typeface="+mn-lt"/>
                  <a:ea typeface="+mn-ea"/>
                </a:rPr>
                <a:t>Internet of Things</a:t>
              </a:r>
              <a:endParaRPr kumimoji="1" lang="ja-JP" altLang="en-US" sz="800" dirty="0" smtClean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5128077" y="3263900"/>
            <a:ext cx="3558724" cy="738664"/>
          </a:xfrm>
          <a:prstGeom prst="rect">
            <a:avLst/>
          </a:prstGeom>
          <a:solidFill>
            <a:srgbClr val="33ACB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ja-JP" altLang="en-US" sz="1400" dirty="0" smtClean="0">
                <a:solidFill>
                  <a:schemeClr val="bg1"/>
                </a:solidFill>
                <a:latin typeface="HGP創英角ｺﾞｼｯｸUB"/>
                <a:ea typeface="HGP創英角ｺﾞｼｯｸUB"/>
                <a:cs typeface="HGP創英角ｺﾞｼｯｸUB"/>
              </a:rPr>
              <a:t>コンピューター</a:t>
            </a:r>
            <a:r>
              <a:rPr lang="ja-JP" altLang="en-US" sz="1400" dirty="0">
                <a:solidFill>
                  <a:schemeClr val="bg1"/>
                </a:solidFill>
                <a:latin typeface="HGP創英角ｺﾞｼｯｸUB"/>
                <a:ea typeface="HGP創英角ｺﾞｼｯｸUB"/>
                <a:cs typeface="HGP創英角ｺﾞｼｯｸUB"/>
              </a:rPr>
              <a:t>機器の高性能・低価格化</a:t>
            </a:r>
          </a:p>
          <a:p>
            <a:pPr marL="285750" indent="-285750">
              <a:buFont typeface="Wingdings" charset="2"/>
              <a:buChar char="v"/>
            </a:pPr>
            <a:r>
              <a:rPr lang="ja-JP" altLang="en-US" sz="1400" dirty="0">
                <a:solidFill>
                  <a:schemeClr val="bg1"/>
                </a:solidFill>
                <a:latin typeface="HGP創英角ｺﾞｼｯｸUB"/>
                <a:ea typeface="HGP創英角ｺﾞｼｯｸUB"/>
                <a:cs typeface="HGP創英角ｺﾞｼｯｸUB"/>
              </a:rPr>
              <a:t>利用・分析ソフトウエア技術の進歩</a:t>
            </a:r>
            <a:endParaRPr lang="en-US" altLang="ja-JP" sz="1400" dirty="0">
              <a:solidFill>
                <a:schemeClr val="bg1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285750" indent="-285750">
              <a:buFont typeface="Wingdings" charset="2"/>
              <a:buChar char="v"/>
            </a:pPr>
            <a:r>
              <a:rPr lang="ja-JP" altLang="en-US" sz="1400" dirty="0" smtClean="0">
                <a:solidFill>
                  <a:schemeClr val="bg1"/>
                </a:solidFill>
                <a:latin typeface="HGP創英角ｺﾞｼｯｸUB"/>
                <a:ea typeface="HGP創英角ｺﾞｼｯｸUB"/>
                <a:cs typeface="HGP創英角ｺﾞｼｯｸUB"/>
              </a:rPr>
              <a:t>クラウド</a:t>
            </a:r>
            <a:r>
              <a:rPr lang="ja-JP" altLang="en-US" sz="1400" dirty="0">
                <a:solidFill>
                  <a:schemeClr val="bg1"/>
                </a:solidFill>
                <a:latin typeface="HGP創英角ｺﾞｼｯｸUB"/>
                <a:ea typeface="HGP創英角ｺﾞｼｯｸUB"/>
                <a:cs typeface="HGP創英角ｺﾞｼｯｸUB"/>
              </a:rPr>
              <a:t>・コンピューティングの</a:t>
            </a:r>
            <a:r>
              <a:rPr lang="ja-JP" altLang="en-US" sz="1400" dirty="0" smtClean="0">
                <a:solidFill>
                  <a:schemeClr val="bg1"/>
                </a:solidFill>
                <a:latin typeface="HGP創英角ｺﾞｼｯｸUB"/>
                <a:ea typeface="HGP創英角ｺﾞｼｯｸUB"/>
                <a:cs typeface="HGP創英角ｺﾞｼｯｸUB"/>
              </a:rPr>
              <a:t>普及</a:t>
            </a:r>
            <a:endParaRPr lang="en-US" altLang="ja-JP" sz="1400" dirty="0">
              <a:solidFill>
                <a:schemeClr val="bg1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128077" y="1333441"/>
            <a:ext cx="3558724" cy="738664"/>
          </a:xfrm>
          <a:prstGeom prst="rect">
            <a:avLst/>
          </a:prstGeom>
          <a:solidFill>
            <a:srgbClr val="33ACB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ja-JP" altLang="en-US" sz="1400" dirty="0">
                <a:solidFill>
                  <a:schemeClr val="bg1"/>
                </a:solidFill>
                <a:latin typeface="HGP創英角ｺﾞｼｯｸUB"/>
                <a:ea typeface="HGP創英角ｺﾞｼｯｸUB"/>
                <a:cs typeface="HGP創英角ｺﾞｼｯｸUB"/>
              </a:rPr>
              <a:t>スマートデバイスの</a:t>
            </a:r>
            <a:r>
              <a:rPr lang="ja-JP" altLang="en-US" sz="1400" dirty="0" smtClean="0">
                <a:solidFill>
                  <a:schemeClr val="bg1"/>
                </a:solidFill>
                <a:latin typeface="HGP創英角ｺﾞｼｯｸUB"/>
                <a:ea typeface="HGP創英角ｺﾞｼｯｸUB"/>
                <a:cs typeface="HGP創英角ｺﾞｼｯｸUB"/>
              </a:rPr>
              <a:t>普及</a:t>
            </a:r>
            <a:endParaRPr lang="en-US" altLang="ja-JP" sz="1400" dirty="0" smtClean="0">
              <a:solidFill>
                <a:schemeClr val="bg1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285750" indent="-285750">
              <a:buFont typeface="Wingdings" charset="2"/>
              <a:buChar char="v"/>
            </a:pPr>
            <a:r>
              <a:rPr lang="ja-JP" altLang="en-US" sz="1400" dirty="0" smtClean="0">
                <a:solidFill>
                  <a:schemeClr val="bg1"/>
                </a:solidFill>
                <a:latin typeface="HGP創英角ｺﾞｼｯｸUB"/>
                <a:ea typeface="HGP創英角ｺﾞｼｯｸUB"/>
                <a:cs typeface="HGP創英角ｺﾞｼｯｸUB"/>
              </a:rPr>
              <a:t>センサーの多様化と小型化</a:t>
            </a:r>
            <a:endParaRPr lang="en-US" altLang="ja-JP" sz="1400" dirty="0">
              <a:solidFill>
                <a:schemeClr val="bg1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285750" indent="-285750">
              <a:buFont typeface="Wingdings" charset="2"/>
              <a:buChar char="v"/>
            </a:pPr>
            <a:r>
              <a:rPr kumimoji="1" lang="ja-JP" altLang="en-US" sz="1400" dirty="0" smtClean="0">
                <a:solidFill>
                  <a:schemeClr val="bg1"/>
                </a:solidFill>
                <a:effectLst/>
                <a:latin typeface="HGP創英角ｺﾞｼｯｸUB"/>
                <a:ea typeface="HGP創英角ｺﾞｼｯｸUB"/>
                <a:cs typeface="HGP創英角ｺﾞｼｯｸUB"/>
              </a:rPr>
              <a:t>モバイル・ネットワークの高速化・低価格化</a:t>
            </a:r>
            <a:endParaRPr kumimoji="1" lang="en-US" altLang="ja-JP" sz="1400" dirty="0" smtClean="0">
              <a:solidFill>
                <a:schemeClr val="bg1"/>
              </a:solidFill>
              <a:effectLst/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1" y="6690381"/>
            <a:ext cx="882650" cy="15069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上矢印 17"/>
          <p:cNvSpPr/>
          <p:nvPr/>
        </p:nvSpPr>
        <p:spPr>
          <a:xfrm flipV="1">
            <a:off x="6457950" y="4185442"/>
            <a:ext cx="908050" cy="443707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45902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2020</a:t>
            </a:r>
            <a:r>
              <a:rPr lang="ja-JP" altLang="en-US" dirty="0"/>
              <a:t>年</a:t>
            </a:r>
            <a:r>
              <a:rPr lang="ja-JP" altLang="en-US" dirty="0" smtClean="0"/>
              <a:t>における</a:t>
            </a:r>
            <a:r>
              <a:rPr lang="en-US" altLang="ja-JP" dirty="0" smtClean="0"/>
              <a:t>IoT</a:t>
            </a:r>
            <a:r>
              <a:rPr lang="ja-JP" altLang="en-US" dirty="0" smtClean="0"/>
              <a:t>市場</a:t>
            </a:r>
            <a:r>
              <a:rPr lang="ja-JP" altLang="en-US" dirty="0"/>
              <a:t>の成長性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323528" y="1124744"/>
            <a:ext cx="8568952" cy="501675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2400" dirty="0" smtClean="0"/>
              <a:t>ガートナー</a:t>
            </a:r>
            <a:endParaRPr lang="ja-JP" altLang="en-US" sz="2400" dirty="0"/>
          </a:p>
          <a:p>
            <a:r>
              <a:rPr lang="ja-JP" altLang="en-US" sz="1000" dirty="0"/>
              <a:t>米調査会社のガートナーによると、</a:t>
            </a:r>
            <a:r>
              <a:rPr lang="en-US" altLang="ja-JP" sz="1000" dirty="0"/>
              <a:t>2009</a:t>
            </a:r>
            <a:r>
              <a:rPr lang="ja-JP" altLang="en-US" sz="1000" dirty="0"/>
              <a:t>年時点でインターネットにつながっていたモノの数はおおよそ</a:t>
            </a:r>
            <a:r>
              <a:rPr lang="en-US" altLang="ja-JP" sz="1000" dirty="0"/>
              <a:t>25</a:t>
            </a:r>
            <a:r>
              <a:rPr lang="ja-JP" altLang="en-US" sz="1000" dirty="0"/>
              <a:t>億個で、そのほとんどは、</a:t>
            </a:r>
            <a:r>
              <a:rPr lang="en-US" altLang="ja-JP" sz="1000" dirty="0"/>
              <a:t>PC</a:t>
            </a:r>
            <a:r>
              <a:rPr lang="ja-JP" altLang="en-US" sz="1000" dirty="0"/>
              <a:t>やスマートフォン、タブレット端末といったデバイスですが、</a:t>
            </a:r>
            <a:r>
              <a:rPr lang="en-US" altLang="ja-JP" sz="1000" dirty="0"/>
              <a:t>2020</a:t>
            </a:r>
            <a:r>
              <a:rPr lang="ja-JP" altLang="en-US" sz="1000" dirty="0"/>
              <a:t>年には、</a:t>
            </a:r>
            <a:r>
              <a:rPr lang="en-US" altLang="ja-JP" sz="1000" dirty="0"/>
              <a:t>IoT</a:t>
            </a:r>
            <a:r>
              <a:rPr lang="ja-JP" altLang="en-US" sz="1000" dirty="0"/>
              <a:t>の普及は急速に進み、</a:t>
            </a:r>
            <a:r>
              <a:rPr lang="en-US" altLang="ja-JP" sz="1000" dirty="0"/>
              <a:t>2020</a:t>
            </a:r>
            <a:r>
              <a:rPr lang="ja-JP" altLang="en-US" sz="1000" dirty="0"/>
              <a:t>年には</a:t>
            </a:r>
            <a:r>
              <a:rPr lang="en-US" altLang="ja-JP" sz="1000" dirty="0"/>
              <a:t>300</a:t>
            </a:r>
            <a:r>
              <a:rPr lang="ja-JP" altLang="en-US" sz="1000" dirty="0"/>
              <a:t>億個以上のデバイスがつながり</a:t>
            </a:r>
            <a:r>
              <a:rPr lang="ja-JP" altLang="en-US" sz="1000" dirty="0" smtClean="0"/>
              <a:t>、コンピュータ</a:t>
            </a:r>
            <a:r>
              <a:rPr lang="ja-JP" altLang="en-US" sz="1000" dirty="0"/>
              <a:t>以外のデバイスが過半数を占め、</a:t>
            </a:r>
            <a:r>
              <a:rPr lang="en-US" altLang="ja-JP" sz="1000" dirty="0"/>
              <a:t>1</a:t>
            </a:r>
            <a:r>
              <a:rPr lang="ja-JP" altLang="en-US" sz="1000" dirty="0"/>
              <a:t>兆</a:t>
            </a:r>
            <a:r>
              <a:rPr lang="en-US" altLang="ja-JP" sz="1000" dirty="0"/>
              <a:t>9000</a:t>
            </a:r>
            <a:r>
              <a:rPr lang="ja-JP" altLang="en-US" sz="1000" dirty="0"/>
              <a:t>億ドル（約</a:t>
            </a:r>
            <a:r>
              <a:rPr lang="en-US" altLang="ja-JP" sz="1000" dirty="0"/>
              <a:t>194</a:t>
            </a:r>
            <a:r>
              <a:rPr lang="ja-JP" altLang="en-US" sz="1000" dirty="0"/>
              <a:t>兆円）の経済価値を創出すると予測しています</a:t>
            </a:r>
            <a:r>
              <a:rPr lang="ja-JP" altLang="en-US" sz="1000" dirty="0" smtClean="0"/>
              <a:t>。</a:t>
            </a:r>
            <a:endParaRPr lang="en-US" altLang="ja-JP" sz="1000" dirty="0" smtClean="0"/>
          </a:p>
          <a:p>
            <a:r>
              <a:rPr lang="en-US" altLang="ja-JP" sz="2400" dirty="0"/>
              <a:t>IDC</a:t>
            </a:r>
          </a:p>
          <a:p>
            <a:r>
              <a:rPr lang="ja-JP" altLang="en-US" sz="1000" dirty="0"/>
              <a:t>米調査会社の</a:t>
            </a:r>
            <a:r>
              <a:rPr lang="en-US" altLang="ja-JP" sz="1000" dirty="0"/>
              <a:t>IDC</a:t>
            </a:r>
            <a:r>
              <a:rPr lang="ja-JP" altLang="en-US" sz="1000" dirty="0"/>
              <a:t>は、</a:t>
            </a:r>
            <a:r>
              <a:rPr lang="en-US" altLang="ja-JP" sz="1000" dirty="0"/>
              <a:t>2012</a:t>
            </a:r>
            <a:r>
              <a:rPr lang="ja-JP" altLang="en-US" sz="1000" dirty="0"/>
              <a:t>年に約</a:t>
            </a:r>
            <a:r>
              <a:rPr lang="en-US" altLang="ja-JP" sz="1000" dirty="0"/>
              <a:t>4</a:t>
            </a:r>
            <a:r>
              <a:rPr lang="ja-JP" altLang="en-US" sz="1000" dirty="0"/>
              <a:t>兆</a:t>
            </a:r>
            <a:r>
              <a:rPr lang="en-US" altLang="ja-JP" sz="1000" dirty="0"/>
              <a:t>8000</a:t>
            </a:r>
            <a:r>
              <a:rPr lang="ja-JP" altLang="en-US" sz="1000" dirty="0"/>
              <a:t>億ドルだった</a:t>
            </a:r>
            <a:r>
              <a:rPr lang="en-US" altLang="ja-JP" sz="1000" dirty="0"/>
              <a:t>IoT</a:t>
            </a:r>
            <a:r>
              <a:rPr lang="ja-JP" altLang="en-US" sz="1000" dirty="0"/>
              <a:t>の世界市場規模が、</a:t>
            </a:r>
            <a:r>
              <a:rPr lang="en-US" altLang="ja-JP" sz="1000" dirty="0"/>
              <a:t>2020</a:t>
            </a:r>
            <a:r>
              <a:rPr lang="ja-JP" altLang="en-US" sz="1000" dirty="0"/>
              <a:t>年には約</a:t>
            </a:r>
            <a:r>
              <a:rPr lang="en-US" altLang="ja-JP" sz="1000" dirty="0"/>
              <a:t>8</a:t>
            </a:r>
            <a:r>
              <a:rPr lang="ja-JP" altLang="en-US" sz="1000" dirty="0"/>
              <a:t>兆</a:t>
            </a:r>
            <a:r>
              <a:rPr lang="en-US" altLang="ja-JP" sz="1000" dirty="0"/>
              <a:t>9000</a:t>
            </a:r>
            <a:r>
              <a:rPr lang="ja-JP" altLang="en-US" sz="1000" dirty="0"/>
              <a:t>億ドルになり、</a:t>
            </a:r>
            <a:r>
              <a:rPr lang="en-US" altLang="ja-JP" sz="1000" dirty="0"/>
              <a:t>2020</a:t>
            </a:r>
            <a:r>
              <a:rPr lang="ja-JP" altLang="en-US" sz="1000" dirty="0"/>
              <a:t>年までに自律的に接続されるデバイスのエンドポイントは</a:t>
            </a:r>
            <a:r>
              <a:rPr lang="en-US" altLang="ja-JP" sz="1000" dirty="0"/>
              <a:t>300</a:t>
            </a:r>
            <a:r>
              <a:rPr lang="ja-JP" altLang="en-US" sz="1000" dirty="0"/>
              <a:t>億台になると予測しています。</a:t>
            </a:r>
            <a:endParaRPr lang="en-US" altLang="ja-JP" sz="1000" dirty="0"/>
          </a:p>
          <a:p>
            <a:r>
              <a:rPr lang="ja-JP" altLang="en-US" sz="1000" dirty="0"/>
              <a:t>また、</a:t>
            </a:r>
            <a:r>
              <a:rPr lang="en-US" altLang="ja-JP" sz="1000" dirty="0"/>
              <a:t>IOT</a:t>
            </a:r>
            <a:r>
              <a:rPr lang="ja-JP" altLang="en-US" sz="1000" dirty="0"/>
              <a:t>の本格的普及に伴い、デジタルデータの総量も急激に増加が予想されます。調査会社の米</a:t>
            </a:r>
            <a:r>
              <a:rPr lang="en-US" altLang="ja-JP" sz="1000" dirty="0"/>
              <a:t>IDC</a:t>
            </a:r>
            <a:r>
              <a:rPr lang="ja-JP" altLang="en-US" sz="1000" dirty="0"/>
              <a:t>によると</a:t>
            </a:r>
            <a:r>
              <a:rPr lang="en-US" altLang="ja-JP" sz="1000" dirty="0"/>
              <a:t>2020</a:t>
            </a:r>
            <a:r>
              <a:rPr lang="ja-JP" altLang="en-US" sz="1000" dirty="0"/>
              <a:t>年にはデジタルデータの容量は</a:t>
            </a:r>
            <a:r>
              <a:rPr lang="en-US" altLang="ja-JP" sz="1000" dirty="0"/>
              <a:t>40</a:t>
            </a:r>
            <a:r>
              <a:rPr lang="ja-JP" altLang="en-US" sz="1000" dirty="0"/>
              <a:t>ゼッタバイトに達すると予測しています。</a:t>
            </a:r>
          </a:p>
          <a:p>
            <a:r>
              <a:rPr lang="ja-JP" altLang="en-US" sz="2400" dirty="0" smtClean="0"/>
              <a:t>インテル</a:t>
            </a:r>
            <a:endParaRPr lang="ja-JP" altLang="en-US" sz="2400" dirty="0"/>
          </a:p>
          <a:p>
            <a:r>
              <a:rPr lang="ja-JP" altLang="en-US" sz="1000" dirty="0"/>
              <a:t>インテルは、</a:t>
            </a:r>
            <a:r>
              <a:rPr lang="en-US" altLang="ja-JP" sz="1000" dirty="0"/>
              <a:t>IoT</a:t>
            </a:r>
            <a:r>
              <a:rPr lang="ja-JP" altLang="en-US" sz="1000" dirty="0"/>
              <a:t>の普及により、</a:t>
            </a:r>
            <a:r>
              <a:rPr lang="en-US" altLang="ja-JP" sz="1000" dirty="0"/>
              <a:t>2020</a:t>
            </a:r>
            <a:r>
              <a:rPr lang="ja-JP" altLang="en-US" sz="1000" dirty="0"/>
              <a:t>年には確実に</a:t>
            </a:r>
            <a:r>
              <a:rPr lang="en-US" altLang="ja-JP" sz="1000" dirty="0"/>
              <a:t>500</a:t>
            </a:r>
            <a:r>
              <a:rPr lang="ja-JP" altLang="en-US" sz="1000" dirty="0"/>
              <a:t>億のデバイスがインターネットに接続されると予測しています。その多くは、</a:t>
            </a:r>
            <a:r>
              <a:rPr lang="en-US" altLang="ja-JP" sz="1000" dirty="0"/>
              <a:t>PC</a:t>
            </a:r>
            <a:r>
              <a:rPr lang="ja-JP" altLang="en-US" sz="1000" dirty="0"/>
              <a:t>やスマートフォン、タブレットといった人が使うデバイスではなく、自動車や自動販売機、工場設置機器、医療機器などのデバイスがつながり</a:t>
            </a:r>
            <a:r>
              <a:rPr lang="ja-JP" altLang="en-US" sz="1000" dirty="0" smtClean="0"/>
              <a:t>、これらのデバイス</a:t>
            </a:r>
            <a:r>
              <a:rPr lang="ja-JP" altLang="en-US" sz="1000" dirty="0"/>
              <a:t>につながるデータを活用したビジネス展開が鍵になるとしています</a:t>
            </a:r>
            <a:r>
              <a:rPr lang="ja-JP" altLang="en-US" sz="1000" dirty="0" smtClean="0"/>
              <a:t>。</a:t>
            </a:r>
            <a:endParaRPr lang="en-US" altLang="ja-JP" sz="1000" dirty="0" smtClean="0"/>
          </a:p>
          <a:p>
            <a:r>
              <a:rPr lang="ja-JP" altLang="en-US" sz="2400" dirty="0" smtClean="0"/>
              <a:t>シスコシステムズ</a:t>
            </a:r>
            <a:endParaRPr lang="ja-JP" altLang="en-US" sz="2400" dirty="0"/>
          </a:p>
          <a:p>
            <a:r>
              <a:rPr lang="ja-JP" altLang="en-US" sz="1000" dirty="0"/>
              <a:t>シスコシステムズは、</a:t>
            </a:r>
            <a:r>
              <a:rPr lang="en-US" altLang="ja-JP" sz="1000" dirty="0"/>
              <a:t>2013</a:t>
            </a:r>
            <a:r>
              <a:rPr lang="ja-JP" altLang="en-US" sz="1000" dirty="0"/>
              <a:t>年現在で、</a:t>
            </a:r>
            <a:r>
              <a:rPr lang="en-US" altLang="ja-JP" sz="1000" dirty="0"/>
              <a:t>IoT</a:t>
            </a:r>
            <a:r>
              <a:rPr lang="ja-JP" altLang="en-US" sz="1000" dirty="0"/>
              <a:t>によりつながるデバイスは</a:t>
            </a:r>
            <a:r>
              <a:rPr lang="en-US" altLang="ja-JP" sz="1000" dirty="0"/>
              <a:t>100</a:t>
            </a:r>
            <a:r>
              <a:rPr lang="ja-JP" altLang="en-US" sz="1000" dirty="0"/>
              <a:t>億近くまで増加し、</a:t>
            </a:r>
            <a:r>
              <a:rPr lang="en-US" altLang="ja-JP" sz="1000" dirty="0"/>
              <a:t>2020</a:t>
            </a:r>
            <a:r>
              <a:rPr lang="ja-JP" altLang="en-US" sz="1000" dirty="0"/>
              <a:t>年には</a:t>
            </a:r>
            <a:r>
              <a:rPr lang="en-US" altLang="ja-JP" sz="1000" dirty="0"/>
              <a:t>500</a:t>
            </a:r>
            <a:r>
              <a:rPr lang="ja-JP" altLang="en-US" sz="1000" dirty="0"/>
              <a:t>億台のデバイスがつながり、インターネットは、人、プロセス、データ、モノを組み合わせた</a:t>
            </a:r>
            <a:r>
              <a:rPr lang="en-US" altLang="ja-JP" sz="1000" dirty="0" err="1"/>
              <a:t>IoE</a:t>
            </a:r>
            <a:r>
              <a:rPr lang="ja-JP" altLang="en-US" sz="1000" dirty="0"/>
              <a:t>（</a:t>
            </a:r>
            <a:r>
              <a:rPr lang="en-US" altLang="ja-JP" sz="1000" dirty="0"/>
              <a:t>Internet of Everything</a:t>
            </a:r>
            <a:r>
              <a:rPr lang="ja-JP" altLang="en-US" sz="1000" dirty="0"/>
              <a:t>）の時代へと大きく成長し、今後</a:t>
            </a:r>
            <a:r>
              <a:rPr lang="en-US" altLang="ja-JP" sz="1000" dirty="0"/>
              <a:t>10</a:t>
            </a:r>
            <a:r>
              <a:rPr lang="ja-JP" altLang="en-US" sz="1000" dirty="0"/>
              <a:t>年間で</a:t>
            </a:r>
            <a:r>
              <a:rPr lang="en-US" altLang="ja-JP" sz="1000" dirty="0"/>
              <a:t>IoT</a:t>
            </a:r>
            <a:r>
              <a:rPr lang="ja-JP" altLang="en-US" sz="1000" dirty="0"/>
              <a:t>は全世界に</a:t>
            </a:r>
            <a:r>
              <a:rPr lang="en-US" altLang="ja-JP" sz="1000" dirty="0"/>
              <a:t>14.4</a:t>
            </a:r>
            <a:r>
              <a:rPr lang="ja-JP" altLang="en-US" sz="1000" dirty="0"/>
              <a:t>兆ドルの価値を生み、日本はそのうちの少なくとも</a:t>
            </a:r>
            <a:r>
              <a:rPr lang="en-US" altLang="ja-JP" sz="1000" dirty="0"/>
              <a:t>5</a:t>
            </a:r>
            <a:r>
              <a:rPr lang="ja-JP" altLang="en-US" sz="1000" dirty="0"/>
              <a:t>％を占め、国内に</a:t>
            </a:r>
            <a:r>
              <a:rPr lang="en-US" altLang="ja-JP" sz="1000" dirty="0"/>
              <a:t>76.1</a:t>
            </a:r>
            <a:r>
              <a:rPr lang="ja-JP" altLang="en-US" sz="1000" dirty="0"/>
              <a:t>兆円の新市場が生まれると予測しています。</a:t>
            </a:r>
          </a:p>
          <a:p>
            <a:r>
              <a:rPr lang="ja-JP" altLang="en-US" sz="1000" dirty="0"/>
              <a:t>さらに、シスコでは、</a:t>
            </a:r>
            <a:r>
              <a:rPr lang="en-US" altLang="ja-JP" sz="1000" dirty="0" err="1"/>
              <a:t>IoE</a:t>
            </a:r>
            <a:r>
              <a:rPr lang="ja-JP" altLang="en-US" sz="1000" dirty="0"/>
              <a:t>の普及に伴い、</a:t>
            </a:r>
            <a:r>
              <a:rPr lang="en-US" altLang="ja-JP" sz="1000" dirty="0"/>
              <a:t>2012</a:t>
            </a:r>
            <a:r>
              <a:rPr lang="ja-JP" altLang="en-US" sz="1000" dirty="0"/>
              <a:t>年から</a:t>
            </a:r>
            <a:r>
              <a:rPr lang="en-US" altLang="ja-JP" sz="1000" dirty="0"/>
              <a:t>2017</a:t>
            </a:r>
            <a:r>
              <a:rPr lang="ja-JP" altLang="en-US" sz="1000" dirty="0"/>
              <a:t>年に全世界の</a:t>
            </a:r>
            <a:r>
              <a:rPr lang="en-US" altLang="ja-JP" sz="1000" dirty="0"/>
              <a:t>IP</a:t>
            </a:r>
            <a:r>
              <a:rPr lang="ja-JP" altLang="en-US" sz="1000" dirty="0"/>
              <a:t>トラフィックは</a:t>
            </a:r>
            <a:r>
              <a:rPr lang="en-US" altLang="ja-JP" sz="1000" dirty="0"/>
              <a:t>3</a:t>
            </a:r>
            <a:r>
              <a:rPr lang="ja-JP" altLang="en-US" sz="1000" dirty="0"/>
              <a:t>倍に増加し、モバイルトラフィックは今後</a:t>
            </a:r>
            <a:r>
              <a:rPr lang="en-US" altLang="ja-JP" sz="1000" dirty="0"/>
              <a:t>5</a:t>
            </a:r>
            <a:r>
              <a:rPr lang="ja-JP" altLang="en-US" sz="1000" dirty="0"/>
              <a:t>年間で</a:t>
            </a:r>
            <a:r>
              <a:rPr lang="en-US" altLang="ja-JP" sz="1000" dirty="0"/>
              <a:t>13</a:t>
            </a:r>
            <a:r>
              <a:rPr lang="ja-JP" altLang="en-US" sz="1000" dirty="0"/>
              <a:t>倍にも膨れ上がると予測しています。シスコでは、デバイスから生成されるデータをネットワークが介してデータセンタ</a:t>
            </a:r>
            <a:r>
              <a:rPr lang="en-US" altLang="ja-JP" sz="1000" dirty="0"/>
              <a:t>−</a:t>
            </a:r>
            <a:r>
              <a:rPr lang="ja-JP" altLang="en-US" sz="1000" dirty="0"/>
              <a:t>で処理するクラウドのアーキテクチャーは、</a:t>
            </a:r>
            <a:r>
              <a:rPr lang="en-US" altLang="ja-JP" sz="1000" dirty="0" err="1"/>
              <a:t>IoE</a:t>
            </a:r>
            <a:r>
              <a:rPr lang="ja-JP" altLang="en-US" sz="1000" dirty="0"/>
              <a:t>の時代にはボトルネックに突き当たるとし、</a:t>
            </a:r>
            <a:r>
              <a:rPr lang="en-US" altLang="ja-JP" sz="1000" dirty="0" err="1"/>
              <a:t>IoE</a:t>
            </a:r>
            <a:r>
              <a:rPr lang="ja-JP" altLang="en-US" sz="1000" dirty="0"/>
              <a:t>時代にクラウドを最適化しアーキテクチャーを拡張化した分散型の新たなエッジコンピューティングモデルとして、「フォグコンピューティング」を提唱しています</a:t>
            </a:r>
            <a:r>
              <a:rPr lang="ja-JP" altLang="en-US" sz="1000" dirty="0" smtClean="0"/>
              <a:t>。</a:t>
            </a:r>
            <a:endParaRPr lang="en-US" altLang="ja-JP" sz="1000" dirty="0" smtClean="0"/>
          </a:p>
          <a:p>
            <a:r>
              <a:rPr lang="ja-JP" altLang="en-US" sz="2400" dirty="0" smtClean="0"/>
              <a:t>マイクロソフト</a:t>
            </a:r>
            <a:endParaRPr lang="ja-JP" altLang="en-US" sz="2400" dirty="0"/>
          </a:p>
          <a:p>
            <a:r>
              <a:rPr lang="ja-JP" altLang="en-US" sz="1000" dirty="0"/>
              <a:t>日本マイクロソフトは</a:t>
            </a:r>
            <a:r>
              <a:rPr lang="en-US" altLang="ja-JP" sz="1000" dirty="0"/>
              <a:t>2014</a:t>
            </a:r>
            <a:r>
              <a:rPr lang="ja-JP" altLang="en-US" sz="1000" dirty="0"/>
              <a:t>年</a:t>
            </a:r>
            <a:r>
              <a:rPr lang="en-US" altLang="ja-JP" sz="1000" dirty="0"/>
              <a:t>5</a:t>
            </a:r>
            <a:r>
              <a:rPr lang="ja-JP" altLang="en-US" sz="1000" dirty="0"/>
              <a:t>月</a:t>
            </a:r>
            <a:r>
              <a:rPr lang="en-US" altLang="ja-JP" sz="1000" dirty="0"/>
              <a:t>29</a:t>
            </a:r>
            <a:r>
              <a:rPr lang="ja-JP" altLang="en-US" sz="1000" dirty="0"/>
              <a:t>日、東京都内で開発者向けカンファレンス「</a:t>
            </a:r>
            <a:r>
              <a:rPr lang="en-US" altLang="ja-JP" sz="1000" dirty="0" err="1"/>
              <a:t>de:code</a:t>
            </a:r>
            <a:r>
              <a:rPr lang="ja-JP" altLang="en-US" sz="1000" dirty="0"/>
              <a:t>」を開催し、後半の基調講演では、日本マイクロソフト 執行役 デベロッパー＆プラットフォーム統括本部長の伊藤かつら氏が、デバイスの数とデータの量が爆発的に増加し、</a:t>
            </a:r>
            <a:r>
              <a:rPr lang="en-US" altLang="ja-JP" sz="1000" dirty="0"/>
              <a:t>2008</a:t>
            </a:r>
            <a:r>
              <a:rPr lang="ja-JP" altLang="en-US" sz="1000" dirty="0"/>
              <a:t>年に世界に</a:t>
            </a:r>
            <a:r>
              <a:rPr lang="ja-JP" altLang="en-US" sz="1000" dirty="0" smtClean="0"/>
              <a:t>存在して</a:t>
            </a:r>
            <a:r>
              <a:rPr lang="ja-JP" altLang="en-US" sz="1000" dirty="0"/>
              <a:t>いたデバイスは世界人口と同じ</a:t>
            </a:r>
            <a:r>
              <a:rPr lang="en-US" altLang="ja-JP" sz="1000" dirty="0"/>
              <a:t>70</a:t>
            </a:r>
            <a:r>
              <a:rPr lang="ja-JP" altLang="en-US" sz="1000" dirty="0"/>
              <a:t>億個程度だったのに対し、</a:t>
            </a:r>
            <a:r>
              <a:rPr lang="en-US" altLang="ja-JP" sz="1000" dirty="0"/>
              <a:t>2020</a:t>
            </a:r>
            <a:r>
              <a:rPr lang="ja-JP" altLang="en-US" sz="1000" dirty="0"/>
              <a:t>年には</a:t>
            </a:r>
            <a:r>
              <a:rPr lang="en-US" altLang="ja-JP" sz="1000" dirty="0"/>
              <a:t>10</a:t>
            </a:r>
            <a:r>
              <a:rPr lang="ja-JP" altLang="en-US" sz="1000" dirty="0"/>
              <a:t>兆個になると予測して</a:t>
            </a:r>
            <a:r>
              <a:rPr lang="ja-JP" altLang="en-US" sz="1000" dirty="0" smtClean="0"/>
              <a:t>います。</a:t>
            </a:r>
            <a:endParaRPr lang="en-US" altLang="ja-JP" sz="1000" dirty="0"/>
          </a:p>
        </p:txBody>
      </p:sp>
      <p:sp>
        <p:nvSpPr>
          <p:cNvPr id="4" name="正方形/長方形 3"/>
          <p:cNvSpPr/>
          <p:nvPr/>
        </p:nvSpPr>
        <p:spPr>
          <a:xfrm>
            <a:off x="2555776" y="6237312"/>
            <a:ext cx="63001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200" dirty="0"/>
              <a:t>http://</a:t>
            </a:r>
            <a:r>
              <a:rPr lang="en-US" altLang="ja-JP" sz="1200" dirty="0" err="1"/>
              <a:t>blogs.itmedia.co.jp</a:t>
            </a:r>
            <a:r>
              <a:rPr lang="en-US" altLang="ja-JP" sz="1200" dirty="0"/>
              <a:t>/business20/2014/06/2020iotinternet-c56b.html</a:t>
            </a:r>
            <a:endParaRPr lang="ja-JP" altLang="en-US" sz="1200" dirty="0"/>
          </a:p>
        </p:txBody>
      </p:sp>
      <p:sp>
        <p:nvSpPr>
          <p:cNvPr id="5" name="正方形/長方形 4"/>
          <p:cNvSpPr/>
          <p:nvPr/>
        </p:nvSpPr>
        <p:spPr>
          <a:xfrm>
            <a:off x="2267744" y="6237312"/>
            <a:ext cx="15671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/>
              <a:t>『</a:t>
            </a:r>
            <a:r>
              <a:rPr lang="ja-JP" altLang="en-US" sz="1200" dirty="0"/>
              <a:t>ビジネス</a:t>
            </a:r>
            <a:r>
              <a:rPr lang="en-US" altLang="ja-JP" sz="1200" dirty="0"/>
              <a:t>2.0』</a:t>
            </a:r>
            <a:r>
              <a:rPr lang="ja-JP" altLang="en-US" sz="1200" dirty="0"/>
              <a:t>の視点</a:t>
            </a:r>
          </a:p>
        </p:txBody>
      </p:sp>
    </p:spTree>
    <p:extLst>
      <p:ext uri="{BB962C8B-B14F-4D97-AF65-F5344CB8AC3E}">
        <p14:creationId xmlns:p14="http://schemas.microsoft.com/office/powerpoint/2010/main" val="2104097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タイトル 1"/>
          <p:cNvSpPr>
            <a:spLocks noGrp="1"/>
          </p:cNvSpPr>
          <p:nvPr>
            <p:ph type="title"/>
          </p:nvPr>
        </p:nvSpPr>
        <p:spPr>
          <a:xfrm>
            <a:off x="465137" y="196850"/>
            <a:ext cx="8678863" cy="493713"/>
          </a:xfrm>
        </p:spPr>
        <p:txBody>
          <a:bodyPr/>
          <a:lstStyle/>
          <a:p>
            <a:r>
              <a:rPr lang="ja-JP" altLang="en-US" sz="2800" dirty="0" smtClean="0">
                <a:ea typeface="ＭＳ Ｐゴシック" charset="-128"/>
              </a:rPr>
              <a:t>なぜ、いまビッグデータなのか</a:t>
            </a:r>
          </a:p>
        </p:txBody>
      </p:sp>
      <p:cxnSp>
        <p:nvCxnSpPr>
          <p:cNvPr id="8" name="直線矢印コネクタ 7"/>
          <p:cNvCxnSpPr/>
          <p:nvPr/>
        </p:nvCxnSpPr>
        <p:spPr bwMode="auto">
          <a:xfrm flipV="1">
            <a:off x="3593198" y="1108432"/>
            <a:ext cx="0" cy="5051722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33ACBD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テキスト ボックス 20"/>
          <p:cNvSpPr txBox="1"/>
          <p:nvPr/>
        </p:nvSpPr>
        <p:spPr>
          <a:xfrm>
            <a:off x="3586847" y="110843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33ACBD"/>
                </a:solidFill>
              </a:rPr>
              <a:t>頻度</a:t>
            </a:r>
            <a:endParaRPr kumimoji="1" lang="ja-JP" altLang="en-US" dirty="0">
              <a:solidFill>
                <a:srgbClr val="33ACBD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506253" y="572680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33ACBD"/>
                </a:solidFill>
              </a:rPr>
              <a:t>量</a:t>
            </a:r>
            <a:endParaRPr kumimoji="1" lang="ja-JP" altLang="en-US" dirty="0">
              <a:solidFill>
                <a:srgbClr val="33ACBD"/>
              </a:solidFill>
            </a:endParaRPr>
          </a:p>
        </p:txBody>
      </p:sp>
      <p:cxnSp>
        <p:nvCxnSpPr>
          <p:cNvPr id="11" name="直線矢印コネクタ 10"/>
          <p:cNvCxnSpPr/>
          <p:nvPr/>
        </p:nvCxnSpPr>
        <p:spPr bwMode="auto">
          <a:xfrm>
            <a:off x="3593198" y="6160153"/>
            <a:ext cx="5328553" cy="4802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33ACBD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正方形/長方形 1"/>
          <p:cNvSpPr/>
          <p:nvPr/>
        </p:nvSpPr>
        <p:spPr bwMode="auto">
          <a:xfrm>
            <a:off x="3687763" y="2508770"/>
            <a:ext cx="2700338" cy="2618318"/>
          </a:xfrm>
          <a:prstGeom prst="rect">
            <a:avLst/>
          </a:prstGeom>
          <a:solidFill>
            <a:srgbClr val="0080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dirty="0" smtClean="0">
                <a:solidFill>
                  <a:srgbClr val="FFFFFF"/>
                </a:solidFill>
                <a:latin typeface="HGP創英角ｺﾞｼｯｸUB"/>
                <a:ea typeface="HGP創英角ｺﾞｼｯｸUB"/>
                <a:cs typeface="HGP創英角ｺﾞｼｯｸUB"/>
              </a:rPr>
              <a:t>業務処理</a:t>
            </a:r>
            <a:endParaRPr kumimoji="0" lang="en-US" altLang="ja-JP" sz="2800" dirty="0" smtClean="0">
              <a:solidFill>
                <a:srgbClr val="FFFFFF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2800" dirty="0">
              <a:solidFill>
                <a:srgbClr val="FFFFFF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3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4633914" y="3433886"/>
            <a:ext cx="2879726" cy="2605101"/>
          </a:xfrm>
          <a:prstGeom prst="rect">
            <a:avLst/>
          </a:prstGeom>
          <a:solidFill>
            <a:srgbClr val="3366FF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3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3200" dirty="0">
              <a:solidFill>
                <a:srgbClr val="FFFFFF"/>
              </a:solidFill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3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GP創英角ｺﾞｼｯｸUB"/>
                <a:ea typeface="HGP創英角ｺﾞｼｯｸUB"/>
                <a:cs typeface="HGP創英角ｺﾞｼｯｸUB"/>
              </a:rPr>
              <a:t>          </a:t>
            </a:r>
            <a:r>
              <a:rPr kumimoji="0" lang="ja-JP" altLang="en-US" sz="3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GP創英角ｺﾞｼｯｸUB"/>
                <a:ea typeface="HGP創英角ｺﾞｼｯｸUB"/>
                <a:cs typeface="HGP創英角ｺﾞｼｯｸUB"/>
              </a:rPr>
              <a:t>　</a:t>
            </a:r>
            <a:endParaRPr kumimoji="0" lang="en-US" altLang="ja-JP" sz="3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800" dirty="0" smtClean="0">
                <a:solidFill>
                  <a:srgbClr val="FFFFFF"/>
                </a:solidFill>
                <a:latin typeface="HGP創英角ｺﾞｼｯｸUB"/>
                <a:ea typeface="HGP創英角ｺﾞｼｯｸUB"/>
                <a:cs typeface="HGP創英角ｺﾞｼｯｸUB"/>
              </a:rPr>
              <a:t>　　　分析処理</a:t>
            </a:r>
            <a:endParaRPr kumimoji="0" lang="ja-JP" altLang="en-US" sz="28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4" name="角丸四角形 3"/>
          <p:cNvSpPr/>
          <p:nvPr/>
        </p:nvSpPr>
        <p:spPr bwMode="auto">
          <a:xfrm>
            <a:off x="273051" y="2288202"/>
            <a:ext cx="3155950" cy="2690198"/>
          </a:xfrm>
          <a:prstGeom prst="roundRect">
            <a:avLst>
              <a:gd name="adj" fmla="val 0"/>
            </a:avLst>
          </a:prstGeom>
          <a:solidFill>
            <a:srgbClr val="E46C0A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GP創英角ｺﾞｼｯｸUB"/>
                <a:ea typeface="HGP創英角ｺﾞｼｯｸUB"/>
                <a:cs typeface="HGP創英角ｺﾞｼｯｸUB"/>
              </a:rPr>
              <a:t>ビッグーデータを</a:t>
            </a: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HGP創英角ｺﾞｼｯｸUB"/>
              <a:ea typeface="HGP創英角ｺﾞｼｯｸUB"/>
              <a:cs typeface="HGP創英角ｺﾞｼｯｸUB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dirty="0" smtClean="0">
                <a:solidFill>
                  <a:srgbClr val="FFFFFF"/>
                </a:solidFill>
                <a:latin typeface="HGP創英角ｺﾞｼｯｸUB"/>
                <a:ea typeface="HGP創英角ｺﾞｼｯｸUB"/>
                <a:cs typeface="HGP創英角ｺﾞｼｯｸUB"/>
              </a:rPr>
              <a:t>扱えるようになった</a:t>
            </a:r>
            <a:endParaRPr kumimoji="0" lang="en-US" altLang="ja-JP" sz="2400" dirty="0">
              <a:solidFill>
                <a:srgbClr val="FFFFFF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grpSp>
        <p:nvGrpSpPr>
          <p:cNvPr id="6" name="図形グループ 5"/>
          <p:cNvGrpSpPr/>
          <p:nvPr/>
        </p:nvGrpSpPr>
        <p:grpSpPr>
          <a:xfrm>
            <a:off x="5385721" y="1108432"/>
            <a:ext cx="3426858" cy="3251201"/>
            <a:chOff x="5385721" y="1108432"/>
            <a:chExt cx="3426858" cy="3251201"/>
          </a:xfrm>
        </p:grpSpPr>
        <p:sp>
          <p:nvSpPr>
            <p:cNvPr id="7" name="角丸四角形 6"/>
            <p:cNvSpPr/>
            <p:nvPr/>
          </p:nvSpPr>
          <p:spPr bwMode="auto">
            <a:xfrm>
              <a:off x="5385721" y="1108432"/>
              <a:ext cx="3426858" cy="3251201"/>
            </a:xfrm>
            <a:prstGeom prst="roundRect">
              <a:avLst>
                <a:gd name="adj" fmla="val 0"/>
              </a:avLst>
            </a:prstGeom>
            <a:solidFill>
              <a:srgbClr val="FF6600">
                <a:alpha val="70000"/>
              </a:srgbClr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4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GP創英角ｺﾞｼｯｸUB"/>
                  <a:ea typeface="HGP創英角ｺﾞｼｯｸUB"/>
                  <a:cs typeface="HGP創英角ｺﾞｼｯｸUB"/>
                </a:rPr>
                <a:t>ビッグ</a:t>
              </a:r>
              <a:endParaRPr kumimoji="0" lang="en-US" altLang="ja-JP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/>
                <a:ea typeface="HGP創英角ｺﾞｼｯｸUB"/>
                <a:cs typeface="HGP創英角ｺﾞｼｯｸUB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4000" dirty="0" smtClean="0">
                  <a:solidFill>
                    <a:schemeClr val="bg1"/>
                  </a:solidFill>
                  <a:latin typeface="HGP創英角ｺﾞｼｯｸUB"/>
                  <a:ea typeface="HGP創英角ｺﾞｼｯｸUB"/>
                  <a:cs typeface="HGP創英角ｺﾞｼｯｸUB"/>
                </a:rPr>
                <a:t>データ</a:t>
              </a:r>
              <a:endParaRPr kumimoji="0" lang="ja-JP" altLang="en-U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GP創英角ｺﾞｼｯｸUB"/>
                <a:ea typeface="HGP創英角ｺﾞｼｯｸUB"/>
                <a:cs typeface="HGP創英角ｺﾞｼｯｸUB"/>
              </a:endParaRPr>
            </a:p>
          </p:txBody>
        </p:sp>
        <p:sp>
          <p:nvSpPr>
            <p:cNvPr id="14" name="左矢印 13"/>
            <p:cNvSpPr/>
            <p:nvPr/>
          </p:nvSpPr>
          <p:spPr bwMode="auto">
            <a:xfrm rot="19445039" flipH="1" flipV="1">
              <a:off x="7826919" y="1211995"/>
              <a:ext cx="956733" cy="780934"/>
            </a:xfrm>
            <a:prstGeom prst="leftArrow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baseline="0" smtClean="0">
                <a:ln>
                  <a:noFill/>
                </a:ln>
                <a:solidFill>
                  <a:srgbClr val="484848"/>
                </a:solidFill>
                <a:effectLst/>
                <a:latin typeface="Arial" charset="0"/>
                <a:ea typeface="HG丸ｺﾞｼｯｸM-PRO" pitchFamily="50" charset="-128"/>
              </a:endParaRPr>
            </a:p>
          </p:txBody>
        </p:sp>
        <p:sp>
          <p:nvSpPr>
            <p:cNvPr id="18" name="左矢印 17"/>
            <p:cNvSpPr/>
            <p:nvPr/>
          </p:nvSpPr>
          <p:spPr bwMode="auto">
            <a:xfrm rot="2154961" flipH="1">
              <a:off x="7826918" y="3505159"/>
              <a:ext cx="956733" cy="780934"/>
            </a:xfrm>
            <a:prstGeom prst="leftArrow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baseline="0" smtClean="0">
                <a:ln>
                  <a:noFill/>
                </a:ln>
                <a:solidFill>
                  <a:srgbClr val="484848"/>
                </a:solidFill>
                <a:effectLst/>
                <a:latin typeface="Arial" charset="0"/>
                <a:ea typeface="HG丸ｺﾞｼｯｸM-PRO" pitchFamily="50" charset="-128"/>
              </a:endParaRPr>
            </a:p>
          </p:txBody>
        </p:sp>
        <p:sp>
          <p:nvSpPr>
            <p:cNvPr id="19" name="左矢印 18"/>
            <p:cNvSpPr/>
            <p:nvPr/>
          </p:nvSpPr>
          <p:spPr bwMode="auto">
            <a:xfrm rot="2154961" flipV="1">
              <a:off x="5388520" y="1194154"/>
              <a:ext cx="956733" cy="780934"/>
            </a:xfrm>
            <a:prstGeom prst="leftArrow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baseline="0" smtClean="0">
                <a:ln>
                  <a:noFill/>
                </a:ln>
                <a:solidFill>
                  <a:srgbClr val="484848"/>
                </a:solidFill>
                <a:effectLst/>
                <a:latin typeface="Arial" charset="0"/>
                <a:ea typeface="HG丸ｺﾞｼｯｸM-PRO" pitchFamily="50" charset="-128"/>
              </a:endParaRPr>
            </a:p>
          </p:txBody>
        </p:sp>
        <p:sp>
          <p:nvSpPr>
            <p:cNvPr id="20" name="左矢印 19"/>
            <p:cNvSpPr/>
            <p:nvPr/>
          </p:nvSpPr>
          <p:spPr bwMode="auto">
            <a:xfrm rot="19445039">
              <a:off x="5388520" y="3505159"/>
              <a:ext cx="956733" cy="780934"/>
            </a:xfrm>
            <a:prstGeom prst="leftArrow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baseline="0" smtClean="0">
                <a:ln>
                  <a:noFill/>
                </a:ln>
                <a:solidFill>
                  <a:srgbClr val="484848"/>
                </a:solidFill>
                <a:effectLst/>
                <a:latin typeface="Arial" charset="0"/>
                <a:ea typeface="HG丸ｺﾞｼｯｸM-PRO" pitchFamily="50" charset="-128"/>
              </a:endParaRPr>
            </a:p>
          </p:txBody>
        </p:sp>
      </p:grpSp>
      <p:sp>
        <p:nvSpPr>
          <p:cNvPr id="24" name="角丸四角形 23"/>
          <p:cNvSpPr/>
          <p:nvPr/>
        </p:nvSpPr>
        <p:spPr bwMode="auto">
          <a:xfrm>
            <a:off x="533399" y="2435054"/>
            <a:ext cx="2628901" cy="692699"/>
          </a:xfrm>
          <a:prstGeom prst="roundRect">
            <a:avLst>
              <a:gd name="adj" fmla="val 0"/>
            </a:avLst>
          </a:prstGeom>
          <a:solidFill>
            <a:srgbClr val="33ACBD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dirty="0" smtClean="0">
                <a:solidFill>
                  <a:srgbClr val="FFFFFF"/>
                </a:solidFill>
                <a:latin typeface="Arial"/>
                <a:ea typeface="HGP創英角ｺﾞｼｯｸUB"/>
                <a:cs typeface="Arial"/>
              </a:rPr>
              <a:t>ハードウェア</a:t>
            </a:r>
            <a:endParaRPr kumimoji="0" lang="en-US" altLang="ja-JP" sz="2000" dirty="0" smtClean="0">
              <a:solidFill>
                <a:srgbClr val="FFFFFF"/>
              </a:solidFill>
              <a:latin typeface="Arial"/>
              <a:ea typeface="HGP創英角ｺﾞｼｯｸUB"/>
              <a:cs typeface="Arial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dirty="0" smtClean="0">
                <a:solidFill>
                  <a:srgbClr val="FFFFFF"/>
                </a:solidFill>
                <a:latin typeface="Arial"/>
                <a:ea typeface="HGP創英角ｺﾞｼｯｸUB"/>
                <a:cs typeface="Arial"/>
              </a:rPr>
              <a:t>性能の向上と価格低下</a:t>
            </a:r>
            <a:endParaRPr kumimoji="0" lang="en-US" altLang="ja-JP" sz="1200" dirty="0">
              <a:solidFill>
                <a:srgbClr val="FFFFFF"/>
              </a:solidFill>
              <a:latin typeface="Arial"/>
              <a:ea typeface="HGP創英角ｺﾞｼｯｸUB"/>
              <a:cs typeface="Arial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dirty="0" smtClean="0">
                <a:solidFill>
                  <a:srgbClr val="FFFFFF"/>
                </a:solidFill>
                <a:latin typeface="Arial"/>
                <a:ea typeface="HGP創英角ｺﾞｼｯｸUB"/>
                <a:cs typeface="Arial"/>
              </a:rPr>
              <a:t>ストレージ、プロセッサー、メモリーなど</a:t>
            </a:r>
            <a:endParaRPr kumimoji="0" lang="en-US" altLang="ja-JP" sz="1000" dirty="0" smtClean="0">
              <a:solidFill>
                <a:srgbClr val="FFFFFF"/>
              </a:solidFill>
              <a:latin typeface="Arial"/>
              <a:ea typeface="HGP創英角ｺﾞｼｯｸUB"/>
              <a:cs typeface="Arial"/>
            </a:endParaRPr>
          </a:p>
        </p:txBody>
      </p:sp>
      <p:sp>
        <p:nvSpPr>
          <p:cNvPr id="25" name="角丸四角形 24"/>
          <p:cNvSpPr/>
          <p:nvPr/>
        </p:nvSpPr>
        <p:spPr bwMode="auto">
          <a:xfrm>
            <a:off x="533399" y="4146633"/>
            <a:ext cx="2628901" cy="692699"/>
          </a:xfrm>
          <a:prstGeom prst="roundRect">
            <a:avLst>
              <a:gd name="adj" fmla="val 0"/>
            </a:avLst>
          </a:prstGeom>
          <a:solidFill>
            <a:srgbClr val="33ACBD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dirty="0" smtClean="0">
                <a:solidFill>
                  <a:srgbClr val="FFFFFF"/>
                </a:solidFill>
                <a:latin typeface="Arial"/>
                <a:ea typeface="HGP創英角ｺﾞｼｯｸUB"/>
                <a:cs typeface="Arial"/>
              </a:rPr>
              <a:t>ソフトウェア</a:t>
            </a:r>
            <a:endParaRPr kumimoji="0" lang="en-US" altLang="ja-JP" sz="2000" dirty="0" smtClean="0">
              <a:solidFill>
                <a:srgbClr val="FFFFFF"/>
              </a:solidFill>
              <a:latin typeface="Arial"/>
              <a:ea typeface="HGP創英角ｺﾞｼｯｸUB"/>
              <a:cs typeface="Arial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200" dirty="0" smtClean="0">
                <a:solidFill>
                  <a:srgbClr val="FFFFFF"/>
                </a:solidFill>
                <a:latin typeface="Arial"/>
                <a:ea typeface="HGP創英角ｺﾞｼｯｸUB"/>
                <a:cs typeface="Arial"/>
              </a:rPr>
              <a:t>ビッグデータ技術の普及と進化</a:t>
            </a:r>
            <a:endParaRPr kumimoji="0" lang="en-US" altLang="ja-JP" sz="1200" dirty="0" smtClean="0">
              <a:solidFill>
                <a:srgbClr val="FFFFFF"/>
              </a:solidFill>
              <a:latin typeface="Arial"/>
              <a:ea typeface="HGP創英角ｺﾞｼｯｸUB"/>
              <a:cs typeface="Arial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dirty="0" err="1" smtClean="0">
                <a:solidFill>
                  <a:srgbClr val="FFFFFF"/>
                </a:solidFill>
                <a:latin typeface="Arial"/>
                <a:ea typeface="HGP創英角ｺﾞｼｯｸUB"/>
                <a:cs typeface="Arial"/>
              </a:rPr>
              <a:t>Hadoop</a:t>
            </a:r>
            <a:r>
              <a:rPr kumimoji="0" lang="ja-JP" altLang="en-US" sz="1000" dirty="0" smtClean="0">
                <a:solidFill>
                  <a:srgbClr val="FFFFFF"/>
                </a:solidFill>
                <a:latin typeface="Arial"/>
                <a:ea typeface="HGP創英角ｺﾞｼｯｸUB"/>
                <a:cs typeface="Arial"/>
              </a:rPr>
              <a:t>、</a:t>
            </a:r>
            <a:r>
              <a:rPr kumimoji="0" lang="en-US" altLang="ja-JP" sz="1000" dirty="0" err="1" smtClean="0">
                <a:solidFill>
                  <a:srgbClr val="FFFFFF"/>
                </a:solidFill>
                <a:latin typeface="Arial"/>
                <a:ea typeface="HGP創英角ｺﾞｼｯｸUB"/>
                <a:cs typeface="Arial"/>
              </a:rPr>
              <a:t>NoSQL</a:t>
            </a:r>
            <a:r>
              <a:rPr kumimoji="0" lang="ja-JP" altLang="en-US" sz="1000" dirty="0" smtClean="0">
                <a:solidFill>
                  <a:srgbClr val="FFFFFF"/>
                </a:solidFill>
                <a:latin typeface="Arial"/>
                <a:ea typeface="HGP創英角ｺﾞｼｯｸUB"/>
                <a:cs typeface="Arial"/>
              </a:rPr>
              <a:t>、インメモリーなど</a:t>
            </a:r>
            <a:endParaRPr kumimoji="0" lang="en-US" altLang="ja-JP" sz="1000" dirty="0">
              <a:solidFill>
                <a:srgbClr val="FFFFFF"/>
              </a:solidFill>
              <a:latin typeface="Arial"/>
              <a:ea typeface="HGP創英角ｺﾞｼｯｸUB"/>
              <a:cs typeface="Arial"/>
            </a:endParaRPr>
          </a:p>
        </p:txBody>
      </p:sp>
      <p:grpSp>
        <p:nvGrpSpPr>
          <p:cNvPr id="3" name="図形グループ 2"/>
          <p:cNvGrpSpPr/>
          <p:nvPr/>
        </p:nvGrpSpPr>
        <p:grpSpPr>
          <a:xfrm>
            <a:off x="273051" y="1108432"/>
            <a:ext cx="3155950" cy="1241068"/>
            <a:chOff x="273051" y="1108432"/>
            <a:chExt cx="3155950" cy="1241068"/>
          </a:xfrm>
        </p:grpSpPr>
        <p:sp>
          <p:nvSpPr>
            <p:cNvPr id="23" name="角丸四角形 22"/>
            <p:cNvSpPr/>
            <p:nvPr/>
          </p:nvSpPr>
          <p:spPr bwMode="auto">
            <a:xfrm>
              <a:off x="273051" y="1108432"/>
              <a:ext cx="3155950" cy="990600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HGP創英角ｺﾞｼｯｸUB"/>
                  <a:ea typeface="HGP創英角ｺﾞｼｯｸUB"/>
                  <a:cs typeface="HGP創英角ｺﾞｼｯｸUB"/>
                </a:rPr>
                <a:t>データの</a:t>
              </a:r>
              <a:r>
                <a:rPr kumimoji="0" lang="ja-JP" altLang="en-US" sz="2400" dirty="0" smtClean="0">
                  <a:solidFill>
                    <a:srgbClr val="FFFFFF"/>
                  </a:solidFill>
                  <a:latin typeface="HGP創英角ｺﾞｼｯｸUB"/>
                  <a:ea typeface="HGP創英角ｺﾞｼｯｸUB"/>
                  <a:cs typeface="HGP創英角ｺﾞｼｯｸUB"/>
                </a:rPr>
                <a:t>ビッグデータ化</a:t>
              </a:r>
              <a:endParaRPr kumimoji="0" lang="en-US" altLang="ja-JP" sz="2400" dirty="0" smtClean="0">
                <a:solidFill>
                  <a:srgbClr val="FFFFFF"/>
                </a:solidFill>
                <a:latin typeface="HGP創英角ｺﾞｼｯｸUB"/>
                <a:ea typeface="HGP創英角ｺﾞｼｯｸUB"/>
                <a:cs typeface="HGP創英角ｺﾞｼｯｸUB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HGP創英角ｺﾞｼｯｸUB"/>
                  <a:ea typeface="HGP創英角ｺﾞｼｯｸUB"/>
                  <a:cs typeface="HGP創英角ｺﾞｼｯｸUB"/>
                </a:rPr>
                <a:t>業務データのデジタル化、</a:t>
              </a:r>
              <a:endPara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GP創英角ｺﾞｼｯｸUB"/>
                <a:ea typeface="HGP創英角ｺﾞｼｯｸUB"/>
                <a:cs typeface="HGP創英角ｺﾞｼｯｸUB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HGP創英角ｺﾞｼｯｸUB"/>
                  <a:ea typeface="HGP創英角ｺﾞｼｯｸUB"/>
                  <a:cs typeface="HGP創英角ｺﾞｼｯｸUB"/>
                </a:rPr>
                <a:t>モバイルやクラウドの普及、</a:t>
              </a:r>
              <a:r>
                <a:rPr kumimoji="0" lang="en-US" altLang="ja-JP" sz="12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HGP創英角ｺﾞｼｯｸUB"/>
                  <a:ea typeface="HGP創英角ｺﾞｼｯｸUB"/>
                  <a:cs typeface="HGP創英角ｺﾞｼｯｸUB"/>
                </a:rPr>
                <a:t>IoT</a:t>
              </a:r>
              <a:r>
                <a:rPr kumimoji="0" lang="ja-JP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HGP創英角ｺﾞｼｯｸUB"/>
                  <a:ea typeface="HGP創英角ｺﾞｼｯｸUB"/>
                  <a:cs typeface="HGP創英角ｺﾞｼｯｸUB"/>
                </a:rPr>
                <a:t>の拡大など</a:t>
              </a:r>
              <a:endParaRPr kumimoji="0" lang="en-US" altLang="ja-JP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HGP創英角ｺﾞｼｯｸUB"/>
                <a:ea typeface="HGP創英角ｺﾞｼｯｸUB"/>
                <a:cs typeface="HGP創英角ｺﾞｼｯｸUB"/>
              </a:endParaRPr>
            </a:p>
          </p:txBody>
        </p:sp>
        <p:sp>
          <p:nvSpPr>
            <p:cNvPr id="29" name="上矢印 28"/>
            <p:cNvSpPr/>
            <p:nvPr/>
          </p:nvSpPr>
          <p:spPr>
            <a:xfrm>
              <a:off x="1384300" y="2067634"/>
              <a:ext cx="908050" cy="281866"/>
            </a:xfrm>
            <a:prstGeom prst="up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5" name="図形グループ 4"/>
          <p:cNvGrpSpPr/>
          <p:nvPr/>
        </p:nvGrpSpPr>
        <p:grpSpPr>
          <a:xfrm>
            <a:off x="273051" y="4912171"/>
            <a:ext cx="3155950" cy="1252784"/>
            <a:chOff x="273051" y="4912171"/>
            <a:chExt cx="3155950" cy="1252784"/>
          </a:xfrm>
        </p:grpSpPr>
        <p:sp>
          <p:nvSpPr>
            <p:cNvPr id="26" name="角丸四角形 25"/>
            <p:cNvSpPr/>
            <p:nvPr/>
          </p:nvSpPr>
          <p:spPr bwMode="auto">
            <a:xfrm>
              <a:off x="273051" y="5174355"/>
              <a:ext cx="3155950" cy="990600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2400" dirty="0" smtClean="0">
                  <a:solidFill>
                    <a:srgbClr val="FFFFFF"/>
                  </a:solidFill>
                  <a:latin typeface="HGP創英角ｺﾞｼｯｸUB"/>
                  <a:ea typeface="HGP創英角ｺﾞｼｯｸUB"/>
                  <a:cs typeface="HGP創英角ｺﾞｼｯｸUB"/>
                </a:rPr>
                <a:t>ビジネス・ニーズの拡大</a:t>
              </a:r>
              <a:endParaRPr kumimoji="0" lang="en-US" altLang="ja-JP" sz="2400" dirty="0" smtClean="0">
                <a:solidFill>
                  <a:srgbClr val="FFFFFF"/>
                </a:solidFill>
                <a:latin typeface="HGP創英角ｺﾞｼｯｸUB"/>
                <a:ea typeface="HGP創英角ｺﾞｼｯｸUB"/>
                <a:cs typeface="HGP創英角ｺﾞｼｯｸUB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200" dirty="0" smtClean="0">
                  <a:solidFill>
                    <a:srgbClr val="FFFFFF"/>
                  </a:solidFill>
                  <a:latin typeface="HGP創英角ｺﾞｼｯｸUB"/>
                  <a:ea typeface="HGP創英角ｺﾞｼｯｸUB"/>
                  <a:cs typeface="HGP創英角ｺﾞｼｯｸUB"/>
                </a:rPr>
                <a:t>ビジネス・スピードの加速、不確実性の増大など</a:t>
              </a:r>
              <a:endParaRPr kumimoji="0" lang="en-US" altLang="ja-JP" sz="1200" dirty="0" smtClean="0">
                <a:solidFill>
                  <a:srgbClr val="FFFFFF"/>
                </a:solidFill>
                <a:latin typeface="HGP創英角ｺﾞｼｯｸUB"/>
                <a:ea typeface="HGP創英角ｺﾞｼｯｸUB"/>
                <a:cs typeface="HGP創英角ｺﾞｼｯｸUB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1200" dirty="0" smtClean="0">
                  <a:solidFill>
                    <a:srgbClr val="FFFFFF"/>
                  </a:solidFill>
                  <a:latin typeface="HGP創英角ｺﾞｼｯｸUB"/>
                  <a:ea typeface="HGP創英角ｺﾞｼｯｸUB"/>
                  <a:cs typeface="HGP創英角ｺﾞｼｯｸUB"/>
                </a:rPr>
                <a:t>によりビッグ・データへの要請拡大</a:t>
              </a:r>
              <a:endParaRPr kumimoji="0" lang="en-US" altLang="ja-JP" sz="1200" dirty="0" smtClean="0">
                <a:solidFill>
                  <a:srgbClr val="FFFFFF"/>
                </a:solidFill>
                <a:latin typeface="HGP創英角ｺﾞｼｯｸUB"/>
                <a:ea typeface="HGP創英角ｺﾞｼｯｸUB"/>
                <a:cs typeface="HGP創英角ｺﾞｼｯｸUB"/>
              </a:endParaRPr>
            </a:p>
          </p:txBody>
        </p:sp>
        <p:sp>
          <p:nvSpPr>
            <p:cNvPr id="32" name="上矢印 31"/>
            <p:cNvSpPr/>
            <p:nvPr/>
          </p:nvSpPr>
          <p:spPr>
            <a:xfrm flipV="1">
              <a:off x="1384300" y="4912171"/>
              <a:ext cx="908050" cy="281866"/>
            </a:xfrm>
            <a:prstGeom prst="up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526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図形グループ 2"/>
          <p:cNvGrpSpPr/>
          <p:nvPr/>
        </p:nvGrpSpPr>
        <p:grpSpPr>
          <a:xfrm>
            <a:off x="611560" y="4710410"/>
            <a:ext cx="7920880" cy="1645940"/>
            <a:chOff x="611560" y="4710410"/>
            <a:chExt cx="7920880" cy="1645940"/>
          </a:xfrm>
        </p:grpSpPr>
        <p:sp>
          <p:nvSpPr>
            <p:cNvPr id="27" name="角丸四角形 26"/>
            <p:cNvSpPr/>
            <p:nvPr/>
          </p:nvSpPr>
          <p:spPr bwMode="auto">
            <a:xfrm>
              <a:off x="611560" y="4876800"/>
              <a:ext cx="7920880" cy="1479550"/>
            </a:xfrm>
            <a:prstGeom prst="roundRect">
              <a:avLst>
                <a:gd name="adj" fmla="val 0"/>
              </a:avLst>
            </a:prstGeom>
            <a:solidFill>
              <a:srgbClr val="FFFBD2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29" name="フローチャート: 磁気ディスク 28"/>
            <p:cNvSpPr/>
            <p:nvPr/>
          </p:nvSpPr>
          <p:spPr bwMode="auto">
            <a:xfrm>
              <a:off x="2771800" y="5718522"/>
              <a:ext cx="3600400" cy="504056"/>
            </a:xfrm>
            <a:prstGeom prst="flowChartMagneticDisk">
              <a:avLst/>
            </a:prstGeom>
            <a:ln w="19050" cmpd="sng">
              <a:solidFill>
                <a:schemeClr val="tx2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400" b="0" i="0" u="none" strike="noStrike" cap="none" normalizeH="0" dirty="0" smtClean="0">
                  <a:ln>
                    <a:noFill/>
                  </a:ln>
                  <a:effectLst/>
                  <a:latin typeface="+mn-lt"/>
                  <a:ea typeface="+mn-ea"/>
                </a:rPr>
                <a:t>Device / Sensor Data</a:t>
              </a:r>
              <a:endParaRPr kumimoji="0" lang="ja-JP" altLang="en-US" sz="1400" b="0" i="0" u="none" strike="noStrike" cap="none" normalizeH="0" dirty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30" name="フローチャート: 磁気ディスク 29"/>
            <p:cNvSpPr/>
            <p:nvPr/>
          </p:nvSpPr>
          <p:spPr bwMode="auto">
            <a:xfrm>
              <a:off x="2771800" y="5358482"/>
              <a:ext cx="3600400" cy="504056"/>
            </a:xfrm>
            <a:prstGeom prst="flowChartMagneticDisk">
              <a:avLst/>
            </a:prstGeom>
            <a:ln w="19050" cmpd="sng">
              <a:solidFill>
                <a:schemeClr val="tx2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400" b="0" i="0" u="none" strike="noStrike" cap="none" normalizeH="0" dirty="0" smtClean="0">
                  <a:ln>
                    <a:noFill/>
                  </a:ln>
                  <a:effectLst/>
                  <a:latin typeface="+mn-lt"/>
                  <a:ea typeface="+mn-ea"/>
                </a:rPr>
                <a:t>Location Data</a:t>
              </a:r>
              <a:endParaRPr kumimoji="0" lang="ja-JP" altLang="en-US" sz="1400" b="0" i="0" u="none" strike="noStrike" cap="none" normalizeH="0" dirty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31" name="フローチャート: 磁気ディスク 30"/>
            <p:cNvSpPr/>
            <p:nvPr/>
          </p:nvSpPr>
          <p:spPr bwMode="auto">
            <a:xfrm>
              <a:off x="2771800" y="4998442"/>
              <a:ext cx="3600400" cy="504056"/>
            </a:xfrm>
            <a:prstGeom prst="flowChartMagneticDisk">
              <a:avLst/>
            </a:prstGeom>
            <a:ln w="19050" cmpd="sng">
              <a:solidFill>
                <a:schemeClr val="tx2">
                  <a:lumMod val="40000"/>
                  <a:lumOff val="60000"/>
                </a:schemeClr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400" b="0" i="0" u="none" strike="noStrike" cap="none" normalizeH="0" dirty="0" smtClean="0">
                  <a:ln>
                    <a:noFill/>
                  </a:ln>
                  <a:effectLst/>
                  <a:latin typeface="+mn-lt"/>
                  <a:ea typeface="+mn-ea"/>
                </a:rPr>
                <a:t>Vital / Life Log Data</a:t>
              </a:r>
              <a:endParaRPr kumimoji="0" lang="ja-JP" altLang="en-US" sz="1400" b="0" i="0" u="none" strike="noStrike" cap="none" normalizeH="0" dirty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32" name="下矢印 31"/>
            <p:cNvSpPr/>
            <p:nvPr/>
          </p:nvSpPr>
          <p:spPr bwMode="auto">
            <a:xfrm>
              <a:off x="3743908" y="4710410"/>
              <a:ext cx="1656184" cy="360040"/>
            </a:xfrm>
            <a:prstGeom prst="downArrow">
              <a:avLst/>
            </a:prstGeom>
            <a:solidFill>
              <a:srgbClr val="33ACBD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smtClean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6516216" y="5339318"/>
              <a:ext cx="17932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>
                  <a:solidFill>
                    <a:srgbClr val="3366FF"/>
                  </a:solidFill>
                  <a:latin typeface="+mn-lt"/>
                  <a:ea typeface="+mn-ea"/>
                </a:rPr>
                <a:t>ビッグデータ</a:t>
              </a:r>
            </a:p>
          </p:txBody>
        </p:sp>
      </p:grpSp>
      <p:sp>
        <p:nvSpPr>
          <p:cNvPr id="17" name="角丸四角形 16"/>
          <p:cNvSpPr/>
          <p:nvPr/>
        </p:nvSpPr>
        <p:spPr bwMode="auto">
          <a:xfrm>
            <a:off x="611560" y="1038002"/>
            <a:ext cx="7920880" cy="1152252"/>
          </a:xfrm>
          <a:prstGeom prst="roundRect">
            <a:avLst>
              <a:gd name="adj" fmla="val 0"/>
            </a:avLst>
          </a:prstGeom>
          <a:solidFill>
            <a:srgbClr val="CCFFCC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83568" y="1110010"/>
            <a:ext cx="21595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charset="2"/>
              <a:buChar char="v"/>
            </a:pPr>
            <a:r>
              <a:rPr kumimoji="1" lang="ja-JP" altLang="en-US" sz="1200" dirty="0" smtClean="0">
                <a:solidFill>
                  <a:srgbClr val="4168A7"/>
                </a:solidFill>
                <a:latin typeface="+mn-lt"/>
                <a:ea typeface="+mn-ea"/>
              </a:rPr>
              <a:t>災害時避難誘導</a:t>
            </a:r>
            <a:endParaRPr kumimoji="1" lang="en-US" altLang="ja-JP" sz="1200" dirty="0" smtClean="0">
              <a:solidFill>
                <a:srgbClr val="4168A7"/>
              </a:solidFill>
              <a:latin typeface="+mn-lt"/>
              <a:ea typeface="+mn-ea"/>
            </a:endParaRPr>
          </a:p>
          <a:p>
            <a:pPr marL="171450" indent="-171450">
              <a:buFont typeface="Wingdings" charset="2"/>
              <a:buChar char="v"/>
            </a:pPr>
            <a:r>
              <a:rPr lang="ja-JP" altLang="en-US" sz="1200" dirty="0" smtClean="0">
                <a:solidFill>
                  <a:srgbClr val="4168A7"/>
                </a:solidFill>
              </a:rPr>
              <a:t>災害に関わる警報や注意</a:t>
            </a:r>
            <a:endParaRPr lang="en-US" altLang="ja-JP" sz="1200" dirty="0" smtClean="0">
              <a:solidFill>
                <a:srgbClr val="4168A7"/>
              </a:solidFill>
              <a:latin typeface="+mn-lt"/>
              <a:ea typeface="+mn-ea"/>
            </a:endParaRPr>
          </a:p>
          <a:p>
            <a:pPr marL="171450" indent="-171450">
              <a:buFont typeface="Wingdings" charset="2"/>
              <a:buChar char="v"/>
            </a:pPr>
            <a:r>
              <a:rPr lang="ja-JP" altLang="en-US" sz="1200" dirty="0" smtClean="0">
                <a:solidFill>
                  <a:srgbClr val="4168A7"/>
                </a:solidFill>
                <a:latin typeface="+mn-lt"/>
                <a:ea typeface="+mn-ea"/>
              </a:rPr>
              <a:t>エネルギー需給調整</a:t>
            </a:r>
            <a:endParaRPr lang="en-US" altLang="ja-JP" sz="1200" dirty="0" smtClean="0">
              <a:solidFill>
                <a:srgbClr val="4168A7"/>
              </a:solidFill>
              <a:latin typeface="+mn-lt"/>
              <a:ea typeface="+mn-ea"/>
            </a:endParaRPr>
          </a:p>
          <a:p>
            <a:pPr marL="171450" indent="-171450">
              <a:buFont typeface="Wingdings" charset="2"/>
              <a:buChar char="v"/>
            </a:pPr>
            <a:r>
              <a:rPr kumimoji="1" lang="ja-JP" altLang="en-US" sz="1200" dirty="0" smtClean="0">
                <a:solidFill>
                  <a:srgbClr val="4168A7"/>
                </a:solidFill>
                <a:latin typeface="+mn-lt"/>
                <a:ea typeface="+mn-ea"/>
              </a:rPr>
              <a:t>交通監視・管制　</a:t>
            </a:r>
            <a:endParaRPr kumimoji="1" lang="en-US" altLang="ja-JP" sz="1200" dirty="0" smtClean="0">
              <a:solidFill>
                <a:srgbClr val="4168A7"/>
              </a:solidFill>
              <a:latin typeface="+mn-lt"/>
              <a:ea typeface="+mn-ea"/>
            </a:endParaRPr>
          </a:p>
          <a:p>
            <a:pPr marL="171450" indent="-171450">
              <a:buFont typeface="Wingdings" charset="2"/>
              <a:buChar char="v"/>
            </a:pPr>
            <a:r>
              <a:rPr lang="ja-JP" altLang="en-US" sz="1200" dirty="0" smtClean="0">
                <a:solidFill>
                  <a:srgbClr val="4168A7"/>
                </a:solidFill>
              </a:rPr>
              <a:t>見守りや犯罪の抑止　</a:t>
            </a:r>
            <a:r>
              <a:rPr kumimoji="1" lang="ja-JP" altLang="en-US" sz="1200" dirty="0" smtClean="0">
                <a:solidFill>
                  <a:srgbClr val="4168A7"/>
                </a:solidFill>
                <a:latin typeface="+mn-lt"/>
                <a:ea typeface="+mn-ea"/>
              </a:rPr>
              <a:t>など</a:t>
            </a:r>
            <a:endParaRPr kumimoji="1" lang="en-US" altLang="ja-JP" sz="1200" dirty="0" smtClean="0">
              <a:solidFill>
                <a:srgbClr val="4168A7"/>
              </a:solidFill>
              <a:latin typeface="+mn-lt"/>
              <a:ea typeface="+mn-ea"/>
            </a:endParaRPr>
          </a:p>
        </p:txBody>
      </p:sp>
      <p:sp>
        <p:nvSpPr>
          <p:cNvPr id="18" name="角丸四角形 17"/>
          <p:cNvSpPr/>
          <p:nvPr/>
        </p:nvSpPr>
        <p:spPr bwMode="auto">
          <a:xfrm>
            <a:off x="611560" y="2262138"/>
            <a:ext cx="7920880" cy="1152252"/>
          </a:xfrm>
          <a:prstGeom prst="roundRect">
            <a:avLst>
              <a:gd name="adj" fmla="val 0"/>
            </a:avLst>
          </a:prstGeom>
          <a:solidFill>
            <a:srgbClr val="CCFFCC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83568" y="2317938"/>
            <a:ext cx="28754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Wingdings" charset="2"/>
              <a:buChar char="v"/>
            </a:pPr>
            <a:r>
              <a:rPr lang="ja-JP" altLang="en-US" sz="1200" dirty="0" smtClean="0">
                <a:solidFill>
                  <a:srgbClr val="4168A7"/>
                </a:solidFill>
                <a:latin typeface="ＭＳ Ｐゴシック"/>
                <a:ea typeface="ＭＳ Ｐゴシック"/>
                <a:cs typeface="ＭＳ Ｐゴシック"/>
              </a:rPr>
              <a:t>生活・健康の改善指導</a:t>
            </a:r>
          </a:p>
          <a:p>
            <a:pPr marL="171450" indent="-171450">
              <a:buFont typeface="Wingdings" charset="2"/>
              <a:buChar char="v"/>
            </a:pPr>
            <a:r>
              <a:rPr lang="ja-JP" altLang="en-US" sz="1200" dirty="0" smtClean="0">
                <a:solidFill>
                  <a:srgbClr val="4168A7"/>
                </a:solidFill>
                <a:latin typeface="ＭＳ Ｐゴシック"/>
                <a:ea typeface="ＭＳ Ｐゴシック"/>
                <a:cs typeface="ＭＳ Ｐゴシック"/>
              </a:rPr>
              <a:t>生活環境の監視・制御</a:t>
            </a:r>
            <a:endParaRPr lang="en-US" altLang="ja-JP" sz="1200" dirty="0" smtClean="0">
              <a:solidFill>
                <a:srgbClr val="4168A7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marL="171450" indent="-171450">
              <a:buFont typeface="Wingdings" charset="2"/>
              <a:buChar char="v"/>
            </a:pPr>
            <a:r>
              <a:rPr lang="ja-JP" altLang="en-US" sz="1200" dirty="0" smtClean="0">
                <a:solidFill>
                  <a:srgbClr val="4168A7"/>
                </a:solidFill>
                <a:latin typeface="ＭＳ Ｐゴシック"/>
                <a:ea typeface="ＭＳ Ｐゴシック"/>
                <a:cs typeface="ＭＳ Ｐゴシック"/>
              </a:rPr>
              <a:t>予防診断</a:t>
            </a:r>
            <a:endParaRPr lang="en-US" altLang="ja-JP" sz="1200" dirty="0" smtClean="0">
              <a:solidFill>
                <a:srgbClr val="4168A7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marL="171450" indent="-171450">
              <a:buFont typeface="Wingdings" charset="2"/>
              <a:buChar char="v"/>
            </a:pPr>
            <a:r>
              <a:rPr lang="ja-JP" altLang="en-US" sz="1200" dirty="0" smtClean="0">
                <a:solidFill>
                  <a:srgbClr val="4168A7"/>
                </a:solidFill>
                <a:latin typeface="ＭＳ Ｐゴシック"/>
                <a:ea typeface="ＭＳ Ｐゴシック"/>
                <a:cs typeface="ＭＳ Ｐゴシック"/>
              </a:rPr>
              <a:t>嗜好にあわせた情報提供</a:t>
            </a:r>
            <a:endParaRPr lang="en-US" altLang="ja-JP" sz="1200" dirty="0" smtClean="0">
              <a:solidFill>
                <a:srgbClr val="4168A7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marL="171450" indent="-171450">
              <a:buFont typeface="Wingdings" charset="2"/>
              <a:buChar char="v"/>
            </a:pPr>
            <a:r>
              <a:rPr lang="ja-JP" altLang="en-US" sz="1200" dirty="0" smtClean="0">
                <a:solidFill>
                  <a:srgbClr val="4168A7"/>
                </a:solidFill>
                <a:latin typeface="ＭＳ Ｐゴシック"/>
                <a:ea typeface="ＭＳ Ｐゴシック"/>
                <a:cs typeface="ＭＳ Ｐゴシック"/>
              </a:rPr>
              <a:t>安全運転・自動運転　など</a:t>
            </a:r>
            <a:endParaRPr lang="en-US" altLang="ja-JP" sz="1200" dirty="0">
              <a:solidFill>
                <a:srgbClr val="4168A7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19" name="角丸四角形 18"/>
          <p:cNvSpPr/>
          <p:nvPr/>
        </p:nvSpPr>
        <p:spPr bwMode="auto">
          <a:xfrm>
            <a:off x="611560" y="3486150"/>
            <a:ext cx="7920880" cy="1152252"/>
          </a:xfrm>
          <a:prstGeom prst="roundRect">
            <a:avLst>
              <a:gd name="adj" fmla="val 0"/>
            </a:avLst>
          </a:prstGeom>
          <a:solidFill>
            <a:srgbClr val="CCFFCC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83568" y="3559849"/>
            <a:ext cx="239039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>
              <a:buFont typeface="Wingdings" charset="2"/>
              <a:buChar char="v"/>
            </a:pPr>
            <a:r>
              <a:rPr lang="ja-JP" altLang="en-US" sz="1200" dirty="0">
                <a:solidFill>
                  <a:srgbClr val="4168A7"/>
                </a:solidFill>
                <a:latin typeface="ＭＳ Ｐゴシック"/>
                <a:ea typeface="ＭＳ Ｐゴシック"/>
                <a:cs typeface="ＭＳ Ｐゴシック"/>
              </a:rPr>
              <a:t>産業機械監視・</a:t>
            </a:r>
            <a:r>
              <a:rPr lang="ja-JP" altLang="en-US" sz="1200" dirty="0" smtClean="0">
                <a:solidFill>
                  <a:srgbClr val="4168A7"/>
                </a:solidFill>
                <a:latin typeface="ＭＳ Ｐゴシック"/>
                <a:ea typeface="ＭＳ Ｐゴシック"/>
                <a:cs typeface="ＭＳ Ｐゴシック"/>
              </a:rPr>
              <a:t>制御</a:t>
            </a:r>
            <a:endParaRPr lang="en-US" altLang="ja-JP" sz="1200" dirty="0" smtClean="0">
              <a:solidFill>
                <a:srgbClr val="4168A7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marL="171450" lvl="0" indent="-171450">
              <a:buFont typeface="Wingdings" charset="2"/>
              <a:buChar char="v"/>
            </a:pPr>
            <a:r>
              <a:rPr lang="ja-JP" altLang="en-US" sz="1200" dirty="0" smtClean="0">
                <a:solidFill>
                  <a:srgbClr val="4168A7"/>
                </a:solidFill>
                <a:latin typeface="ＭＳ Ｐゴシック"/>
                <a:ea typeface="ＭＳ Ｐゴシック"/>
                <a:cs typeface="ＭＳ Ｐゴシック"/>
              </a:rPr>
              <a:t>工場の自動操業</a:t>
            </a:r>
            <a:endParaRPr lang="en-US" altLang="ja-JP" sz="1200" dirty="0" smtClean="0">
              <a:solidFill>
                <a:srgbClr val="4168A7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marL="171450" lvl="0" indent="-171450">
              <a:buFont typeface="Wingdings" charset="2"/>
              <a:buChar char="v"/>
            </a:pPr>
            <a:r>
              <a:rPr lang="ja-JP" altLang="en-US" sz="1200" dirty="0" smtClean="0">
                <a:solidFill>
                  <a:srgbClr val="4168A7"/>
                </a:solidFill>
                <a:latin typeface="ＭＳ Ｐゴシック"/>
                <a:ea typeface="ＭＳ Ｐゴシック"/>
                <a:cs typeface="ＭＳ Ｐゴシック"/>
              </a:rPr>
              <a:t>品質や精度の監視と自動調整</a:t>
            </a:r>
            <a:endParaRPr lang="en-US" altLang="ja-JP" sz="1200" dirty="0" smtClean="0">
              <a:solidFill>
                <a:srgbClr val="4168A7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marL="171450" lvl="0" indent="-171450">
              <a:buFont typeface="Wingdings" charset="2"/>
              <a:buChar char="v"/>
            </a:pPr>
            <a:r>
              <a:rPr lang="ja-JP" altLang="en-US" sz="1200" dirty="0" smtClean="0">
                <a:solidFill>
                  <a:srgbClr val="4168A7"/>
                </a:solidFill>
                <a:latin typeface="ＭＳ Ｐゴシック"/>
                <a:ea typeface="ＭＳ Ｐゴシック"/>
                <a:cs typeface="ＭＳ Ｐゴシック"/>
              </a:rPr>
              <a:t>最適物流統制</a:t>
            </a:r>
            <a:endParaRPr lang="en-US" altLang="ja-JP" sz="1200" dirty="0" smtClean="0">
              <a:solidFill>
                <a:srgbClr val="4168A7"/>
              </a:solidFill>
              <a:latin typeface="ＭＳ Ｐゴシック"/>
              <a:ea typeface="ＭＳ Ｐゴシック"/>
              <a:cs typeface="ＭＳ Ｐゴシック"/>
            </a:endParaRPr>
          </a:p>
          <a:p>
            <a:pPr marL="171450" lvl="0" indent="-171450">
              <a:buFont typeface="Wingdings" charset="2"/>
              <a:buChar char="v"/>
            </a:pPr>
            <a:r>
              <a:rPr lang="ja-JP" altLang="en-US" sz="1200" dirty="0" smtClean="0">
                <a:solidFill>
                  <a:srgbClr val="4168A7"/>
                </a:solidFill>
                <a:latin typeface="ＭＳ Ｐゴシック"/>
                <a:ea typeface="ＭＳ Ｐゴシック"/>
                <a:cs typeface="ＭＳ Ｐゴシック"/>
              </a:rPr>
              <a:t>省エネのための機器制御　など</a:t>
            </a:r>
            <a:endParaRPr lang="ja-JP" altLang="en-US" sz="1200" dirty="0">
              <a:solidFill>
                <a:srgbClr val="4168A7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8" name="円/楕円 7"/>
          <p:cNvSpPr/>
          <p:nvPr/>
        </p:nvSpPr>
        <p:spPr bwMode="auto">
          <a:xfrm>
            <a:off x="2771800" y="1038002"/>
            <a:ext cx="3600400" cy="3600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dirty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IoT</a:t>
            </a:r>
            <a:r>
              <a:rPr kumimoji="1" lang="ja-JP" altLang="en-US" dirty="0" smtClean="0"/>
              <a:t>とビッグデータの関係</a:t>
            </a:r>
            <a:endParaRPr kumimoji="1" lang="ja-JP" altLang="en-US" dirty="0"/>
          </a:p>
        </p:txBody>
      </p:sp>
      <p:sp>
        <p:nvSpPr>
          <p:cNvPr id="7" name="円/楕円 6"/>
          <p:cNvSpPr/>
          <p:nvPr/>
        </p:nvSpPr>
        <p:spPr bwMode="auto">
          <a:xfrm>
            <a:off x="3167844" y="1830090"/>
            <a:ext cx="2808312" cy="28083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6" name="円/楕円 5"/>
          <p:cNvSpPr/>
          <p:nvPr/>
        </p:nvSpPr>
        <p:spPr bwMode="auto">
          <a:xfrm>
            <a:off x="3599892" y="2694186"/>
            <a:ext cx="1944216" cy="19442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dirty="0" smtClean="0">
                <a:solidFill>
                  <a:schemeClr val="bg1"/>
                </a:solidFill>
                <a:latin typeface="+mn-lt"/>
                <a:ea typeface="+mn-ea"/>
              </a:rPr>
              <a:t>事業活動</a:t>
            </a:r>
            <a:endParaRPr kumimoji="0" lang="en-US" altLang="ja-JP" sz="2000" dirty="0" smtClean="0">
              <a:solidFill>
                <a:schemeClr val="bg1"/>
              </a:solidFill>
              <a:latin typeface="+mn-lt"/>
              <a:ea typeface="+mn-ea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産業活動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66706" y="197410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FFFFFF"/>
                </a:solidFill>
                <a:latin typeface="+mn-lt"/>
                <a:ea typeface="+mn-ea"/>
              </a:rPr>
              <a:t>日常生活</a:t>
            </a:r>
            <a:endParaRPr kumimoji="1" lang="en-US" altLang="ja-JP" sz="2000" dirty="0" smtClean="0">
              <a:solidFill>
                <a:srgbClr val="FFFFFF"/>
              </a:solidFill>
              <a:latin typeface="+mn-lt"/>
              <a:ea typeface="+mn-ea"/>
            </a:endParaRPr>
          </a:p>
          <a:p>
            <a:pPr algn="ctr"/>
            <a:r>
              <a:rPr kumimoji="1" lang="ja-JP" altLang="en-US" sz="2000" dirty="0" smtClean="0">
                <a:solidFill>
                  <a:srgbClr val="FFFFFF"/>
                </a:solidFill>
                <a:latin typeface="+mn-lt"/>
                <a:ea typeface="+mn-ea"/>
              </a:rPr>
              <a:t>人間行動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66706" y="1110010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FFFFFF"/>
                </a:solidFill>
                <a:latin typeface="+mn-lt"/>
                <a:ea typeface="+mn-ea"/>
              </a:rPr>
              <a:t>社会活動</a:t>
            </a:r>
            <a:endParaRPr kumimoji="1" lang="en-US" altLang="ja-JP" sz="2000" dirty="0" smtClean="0">
              <a:solidFill>
                <a:srgbClr val="FFFFFF"/>
              </a:solidFill>
              <a:latin typeface="+mn-lt"/>
              <a:ea typeface="+mn-ea"/>
            </a:endParaRPr>
          </a:p>
          <a:p>
            <a:pPr algn="ctr"/>
            <a:r>
              <a:rPr kumimoji="1" lang="ja-JP" altLang="en-US" sz="2000" dirty="0" smtClean="0">
                <a:solidFill>
                  <a:srgbClr val="FFFFFF"/>
                </a:solidFill>
                <a:latin typeface="+mn-lt"/>
                <a:ea typeface="+mn-ea"/>
              </a:rPr>
              <a:t>公共</a:t>
            </a:r>
            <a:r>
              <a:rPr lang="ja-JP" altLang="en-US" sz="2000" dirty="0" smtClean="0">
                <a:solidFill>
                  <a:srgbClr val="FFFFFF"/>
                </a:solidFill>
                <a:latin typeface="+mn-lt"/>
                <a:ea typeface="+mn-ea"/>
              </a:rPr>
              <a:t>活動</a:t>
            </a:r>
            <a:endParaRPr kumimoji="1" lang="en-US" altLang="ja-JP" sz="2000" dirty="0" smtClean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28" name="曲折矢印 27"/>
          <p:cNvSpPr/>
          <p:nvPr/>
        </p:nvSpPr>
        <p:spPr bwMode="auto">
          <a:xfrm rot="16200000">
            <a:off x="1511660" y="4674406"/>
            <a:ext cx="1080120" cy="1008112"/>
          </a:xfrm>
          <a:prstGeom prst="bentArrow">
            <a:avLst/>
          </a:prstGeom>
          <a:solidFill>
            <a:srgbClr val="33ACBD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smtClean="0">
              <a:ln>
                <a:noFill/>
              </a:ln>
              <a:effectLst/>
              <a:latin typeface="+mn-lt"/>
              <a:ea typeface="+mn-ea"/>
            </a:endParaRPr>
          </a:p>
        </p:txBody>
      </p:sp>
      <p:pic>
        <p:nvPicPr>
          <p:cNvPr id="34" name="図 3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376" y="1640221"/>
            <a:ext cx="364089" cy="485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図 34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999" y="1110010"/>
            <a:ext cx="622752" cy="485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図 35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73" y="1640221"/>
            <a:ext cx="364089" cy="485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図 36" descr="img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537" y="1110010"/>
            <a:ext cx="722632" cy="487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図 37" descr="20120210VantagePro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376" y="1117190"/>
            <a:ext cx="582542" cy="480597"/>
          </a:xfrm>
          <a:prstGeom prst="rect">
            <a:avLst/>
          </a:prstGeom>
        </p:spPr>
      </p:pic>
      <p:pic>
        <p:nvPicPr>
          <p:cNvPr id="39" name="図 38" descr="imgr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299" y="1640221"/>
            <a:ext cx="485452" cy="485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図 39" descr="image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225" y="1640221"/>
            <a:ext cx="661980" cy="485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図 40" descr="images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068" y="2327548"/>
            <a:ext cx="622683" cy="46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図 41" descr="images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588" y="2867189"/>
            <a:ext cx="568794" cy="46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図 42" descr="E2040407.g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376" y="2867189"/>
            <a:ext cx="667078" cy="46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図 43" descr="imgres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376" y="2327548"/>
            <a:ext cx="624109" cy="467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図 44" descr="imgres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76" y="2327548"/>
            <a:ext cx="700893" cy="46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" name="図 45" descr="wearable-fitness-technology-jawbone-up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132" y="2867189"/>
            <a:ext cx="699619" cy="467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" name="図 46" descr="imgres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376" y="3561269"/>
            <a:ext cx="623269" cy="469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図 47" descr="images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94" y="3561269"/>
            <a:ext cx="593088" cy="469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図 48" descr="imgres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867" y="3559849"/>
            <a:ext cx="703884" cy="470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" name="図 49" descr="imgres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376" y="4083051"/>
            <a:ext cx="610033" cy="456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" name="図 50" descr="images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386" y="4083051"/>
            <a:ext cx="626481" cy="469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" name="図 51" descr="images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270" y="4070731"/>
            <a:ext cx="626481" cy="469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2518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theme/theme1.xml><?xml version="1.0" encoding="utf-8"?>
<a:theme xmlns:a="http://schemas.openxmlformats.org/drawingml/2006/main" name="NC標準テンプレー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3ACBD"/>
        </a:solidFill>
        <a:ln>
          <a:noFill/>
        </a:ln>
      </a:spPr>
      <a:bodyPr rtlCol="0" anchor="ctr"/>
      <a:lstStyle>
        <a:defPPr>
          <a:defRPr sz="1200" dirty="0">
            <a:solidFill>
              <a:srgbClr val="FFFFFF"/>
            </a:solidFill>
            <a:latin typeface="ＭＳ Ｐゴシック"/>
            <a:ea typeface="ＭＳ Ｐゴシック"/>
            <a:cs typeface="ＭＳ Ｐゴシック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NC標準テンプレート.potx</Template>
  <TotalTime>3245</TotalTime>
  <Words>2218</Words>
  <Application>Microsoft Macintosh PowerPoint</Application>
  <PresentationFormat>画面に合わせる (4:3)</PresentationFormat>
  <Paragraphs>558</Paragraphs>
  <Slides>30</Slides>
  <Notes>9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1" baseType="lpstr">
      <vt:lpstr>NC標準テンプレート</vt:lpstr>
      <vt:lpstr>IoTとビックデータ</vt:lpstr>
      <vt:lpstr>コレ一枚でわかる最新のITトレンド</vt:lpstr>
      <vt:lpstr>PowerPoint プレゼンテーション</vt:lpstr>
      <vt:lpstr>コレ一枚でわかるIoTとビッグデータ</vt:lpstr>
      <vt:lpstr>PowerPoint プレゼンテーション</vt:lpstr>
      <vt:lpstr>なぜ、いまIoTなのか</vt:lpstr>
      <vt:lpstr>2020年におけるIoT市場の成長性</vt:lpstr>
      <vt:lpstr>なぜ、いまビッグデータなのか</vt:lpstr>
      <vt:lpstr>IoTとビッグデータの関係</vt:lpstr>
      <vt:lpstr>PowerPoint プレゼンテーション</vt:lpstr>
      <vt:lpstr>IoTの仕組み</vt:lpstr>
      <vt:lpstr>IoTの使われ方</vt:lpstr>
      <vt:lpstr>IoTプラットフォーム</vt:lpstr>
      <vt:lpstr>PowerPoint プレゼンテーション</vt:lpstr>
      <vt:lpstr>急激なデータの増大</vt:lpstr>
      <vt:lpstr>いまなぜ、ビックデータなのか</vt:lpstr>
      <vt:lpstr>ビッグデータの仕組み</vt:lpstr>
      <vt:lpstr>ビッグデータの使われ方</vt:lpstr>
      <vt:lpstr>PowerPoint プレゼンテーション</vt:lpstr>
      <vt:lpstr>PowerPoint プレゼンテーション</vt:lpstr>
      <vt:lpstr>Google Mapsの渋滞表示</vt:lpstr>
      <vt:lpstr>GEの航空インダストリー・インターネット</vt:lpstr>
      <vt:lpstr>グローバル港湾設備</vt:lpstr>
      <vt:lpstr>アジア地域でのスマートシティプロジェクト</vt:lpstr>
      <vt:lpstr>産業を越えたイノベーション</vt:lpstr>
      <vt:lpstr>Intel Edison 切手サイズ PC</vt:lpstr>
      <vt:lpstr>ARM mbed OS</vt:lpstr>
      <vt:lpstr>IoT/M2Mビジネスの構造</vt:lpstr>
      <vt:lpstr>IoT/M2Mプラットフォーム</vt:lpstr>
      <vt:lpstr>IIJのIoT/M2Mソリューション</vt:lpstr>
    </vt:vector>
  </TitlesOfParts>
  <Company>NetCommerce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斎藤 昌義</dc:creator>
  <cp:lastModifiedBy>斎藤 昌義</cp:lastModifiedBy>
  <cp:revision>149</cp:revision>
  <dcterms:created xsi:type="dcterms:W3CDTF">2014-04-30T01:58:06Z</dcterms:created>
  <dcterms:modified xsi:type="dcterms:W3CDTF">2014-11-05T06:37:42Z</dcterms:modified>
</cp:coreProperties>
</file>