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65"/>
  </p:notesMasterIdLst>
  <p:handoutMasterIdLst>
    <p:handoutMasterId r:id="rId66"/>
  </p:handoutMasterIdLst>
  <p:sldIdLst>
    <p:sldId id="256" r:id="rId2"/>
    <p:sldId id="307" r:id="rId3"/>
    <p:sldId id="257" r:id="rId4"/>
    <p:sldId id="277" r:id="rId5"/>
    <p:sldId id="278" r:id="rId6"/>
    <p:sldId id="321" r:id="rId7"/>
    <p:sldId id="322" r:id="rId8"/>
    <p:sldId id="323" r:id="rId9"/>
    <p:sldId id="324" r:id="rId10"/>
    <p:sldId id="258" r:id="rId11"/>
    <p:sldId id="310" r:id="rId12"/>
    <p:sldId id="311" r:id="rId13"/>
    <p:sldId id="261" r:id="rId14"/>
    <p:sldId id="264" r:id="rId15"/>
    <p:sldId id="314" r:id="rId16"/>
    <p:sldId id="315" r:id="rId17"/>
    <p:sldId id="279" r:id="rId18"/>
    <p:sldId id="313" r:id="rId19"/>
    <p:sldId id="263" r:id="rId20"/>
    <p:sldId id="312" r:id="rId21"/>
    <p:sldId id="271" r:id="rId22"/>
    <p:sldId id="274" r:id="rId23"/>
    <p:sldId id="280" r:id="rId24"/>
    <p:sldId id="281" r:id="rId25"/>
    <p:sldId id="308" r:id="rId26"/>
    <p:sldId id="309" r:id="rId27"/>
    <p:sldId id="260" r:id="rId28"/>
    <p:sldId id="325" r:id="rId29"/>
    <p:sldId id="326" r:id="rId30"/>
    <p:sldId id="265" r:id="rId31"/>
    <p:sldId id="266" r:id="rId32"/>
    <p:sldId id="327" r:id="rId33"/>
    <p:sldId id="267" r:id="rId34"/>
    <p:sldId id="283" r:id="rId35"/>
    <p:sldId id="284" r:id="rId36"/>
    <p:sldId id="328" r:id="rId37"/>
    <p:sldId id="329" r:id="rId38"/>
    <p:sldId id="330" r:id="rId39"/>
    <p:sldId id="286" r:id="rId40"/>
    <p:sldId id="282" r:id="rId41"/>
    <p:sldId id="316" r:id="rId42"/>
    <p:sldId id="289" r:id="rId43"/>
    <p:sldId id="331" r:id="rId44"/>
    <p:sldId id="332" r:id="rId45"/>
    <p:sldId id="333" r:id="rId46"/>
    <p:sldId id="334" r:id="rId47"/>
    <p:sldId id="335" r:id="rId48"/>
    <p:sldId id="292" r:id="rId49"/>
    <p:sldId id="293" r:id="rId50"/>
    <p:sldId id="294" r:id="rId51"/>
    <p:sldId id="295" r:id="rId52"/>
    <p:sldId id="337" r:id="rId53"/>
    <p:sldId id="338" r:id="rId54"/>
    <p:sldId id="300" r:id="rId55"/>
    <p:sldId id="336" r:id="rId56"/>
    <p:sldId id="339" r:id="rId57"/>
    <p:sldId id="340" r:id="rId58"/>
    <p:sldId id="341" r:id="rId59"/>
    <p:sldId id="342" r:id="rId60"/>
    <p:sldId id="343" r:id="rId61"/>
    <p:sldId id="345" r:id="rId62"/>
    <p:sldId id="344" r:id="rId63"/>
    <p:sldId id="28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96" autoAdjust="0"/>
    <p:restoredTop sz="94573" autoAdjust="0"/>
  </p:normalViewPr>
  <p:slideViewPr>
    <p:cSldViewPr snapToGrid="0" snapToObjects="1">
      <p:cViewPr varScale="1">
        <p:scale>
          <a:sx n="93" d="100"/>
          <a:sy n="93" d="100"/>
        </p:scale>
        <p:origin x="-336" y="-104"/>
      </p:cViewPr>
      <p:guideLst>
        <p:guide orient="horz" pos="2160"/>
        <p:guide pos="2880"/>
      </p:guideLst>
    </p:cSldViewPr>
  </p:slideViewPr>
  <p:outlineViewPr>
    <p:cViewPr>
      <p:scale>
        <a:sx n="33" d="100"/>
        <a:sy n="33" d="100"/>
      </p:scale>
      <p:origin x="0" y="2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DCA06F-92FA-C84B-ACF8-FD5C988B98EE}" type="datetimeFigureOut">
              <a:rPr kumimoji="1" lang="ja-JP" altLang="en-US" smtClean="0"/>
              <a:t>14/11/19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05F286-D176-E945-BF6D-B9757DD259D3}" type="slidenum">
              <a:rPr kumimoji="1" lang="ja-JP" altLang="en-US" smtClean="0"/>
              <a:t>‹#›</a:t>
            </a:fld>
            <a:endParaRPr kumimoji="1" lang="ja-JP" altLang="en-US"/>
          </a:p>
        </p:txBody>
      </p:sp>
    </p:spTree>
    <p:extLst>
      <p:ext uri="{BB962C8B-B14F-4D97-AF65-F5344CB8AC3E}">
        <p14:creationId xmlns:p14="http://schemas.microsoft.com/office/powerpoint/2010/main" val="3703686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D3A20-947D-A94A-B091-0C32740E81A8}" type="datetimeFigureOut">
              <a:rPr kumimoji="1" lang="ja-JP" altLang="en-US" smtClean="0"/>
              <a:t>14/11/19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0D35F-5349-5E48-85D5-3891B953F3B4}" type="slidenum">
              <a:rPr kumimoji="1" lang="ja-JP" altLang="en-US" smtClean="0"/>
              <a:t>‹#›</a:t>
            </a:fld>
            <a:endParaRPr kumimoji="1" lang="ja-JP" altLang="en-US"/>
          </a:p>
        </p:txBody>
      </p:sp>
    </p:spTree>
    <p:extLst>
      <p:ext uri="{BB962C8B-B14F-4D97-AF65-F5344CB8AC3E}">
        <p14:creationId xmlns:p14="http://schemas.microsoft.com/office/powerpoint/2010/main" val="3950123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910F6D-9A62-CB45-86BE-92BDFB9A212F}" type="slidenum">
              <a:rPr lang="ja-JP" altLang="en-US" smtClean="0">
                <a:solidFill>
                  <a:prstClr val="black"/>
                </a:solidFill>
                <a:latin typeface="Calibri"/>
                <a:ea typeface="ＭＳ Ｐゴシック"/>
              </a:rPr>
              <a:pPr/>
              <a:t>63</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18559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l">
              <a:defRPr sz="4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lnSpc>
                <a:spcPct val="100000"/>
              </a:lnSpc>
              <a:spcBef>
                <a:spcPts val="400"/>
              </a:spcBef>
              <a:spcAft>
                <a:spcPts val="0"/>
              </a:spcAft>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ja-JP" smtClean="0"/>
              <a:t>2014/07/09</a:t>
            </a:r>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r">
              <a:defRPr sz="3600" b="1" cap="all">
                <a:latin typeface="+mj-ea"/>
                <a:ea typeface="+mj-e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lgn="r">
              <a:lnSpc>
                <a:spcPct val="100000"/>
              </a:lnSpc>
              <a:spcBef>
                <a:spcPts val="400"/>
              </a:spcBef>
              <a:spcAft>
                <a:spcPts val="0"/>
              </a:spcAft>
              <a:buNone/>
              <a:defRPr sz="2400">
                <a:solidFill>
                  <a:schemeClr val="tx2"/>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altLang="ja-JP" smtClean="0"/>
              <a:t>2014/07/09</a:t>
            </a:r>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altLang="ja-JP" smtClean="0"/>
              <a:t>2014/07/09</a:t>
            </a:r>
            <a:endParaRPr lang="en-US"/>
          </a:p>
        </p:txBody>
      </p:sp>
      <p:sp>
        <p:nvSpPr>
          <p:cNvPr id="6" name="Footer Placeholder 5"/>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altLang="ja-JP" smtClean="0"/>
              <a:t>2014/07/09</a:t>
            </a:r>
            <a:endParaRPr lang="en-US"/>
          </a:p>
        </p:txBody>
      </p:sp>
      <p:sp>
        <p:nvSpPr>
          <p:cNvPr id="8" name="Footer Placeholder 7"/>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altLang="ja-JP" smtClean="0"/>
              <a:t>2014/07/09</a:t>
            </a:r>
            <a:endParaRPr lang="en-US"/>
          </a:p>
        </p:txBody>
      </p:sp>
      <p:sp>
        <p:nvSpPr>
          <p:cNvPr id="4" name="Footer Placeholder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cxnSp>
        <p:nvCxnSpPr>
          <p:cNvPr id="6"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t>2014/07/09</a:t>
            </a:r>
            <a:endParaRPr lang="en-US"/>
          </a:p>
        </p:txBody>
      </p:sp>
      <p:sp>
        <p:nvSpPr>
          <p:cNvPr id="3" name="Footer Placeholder 2"/>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66305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00696"/>
            <a:ext cx="8229600" cy="47763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528816"/>
            <a:ext cx="1696278" cy="329184"/>
          </a:xfrm>
          <a:prstGeom prst="rect">
            <a:avLst/>
          </a:prstGeom>
        </p:spPr>
        <p:txBody>
          <a:bodyPr vert="horz" lIns="91440" tIns="45720" rIns="91440" bIns="45720" rtlCol="0" anchor="ctr"/>
          <a:lstStyle>
            <a:lvl1pPr algn="ctr">
              <a:defRPr sz="1000">
                <a:solidFill>
                  <a:schemeClr val="tx2"/>
                </a:solidFill>
              </a:defRPr>
            </a:lvl1pPr>
          </a:lstStyle>
          <a:p>
            <a:r>
              <a:rPr lang="en-US" altLang="ja-JP" smtClean="0"/>
              <a:t>2014/07/09</a:t>
            </a:r>
            <a:endParaRPr lang="en-US" dirty="0"/>
          </a:p>
        </p:txBody>
      </p:sp>
      <p:sp>
        <p:nvSpPr>
          <p:cNvPr id="5" name="Footer Placeholder 4"/>
          <p:cNvSpPr>
            <a:spLocks noGrp="1"/>
          </p:cNvSpPr>
          <p:nvPr>
            <p:ph type="ftr" sz="quarter" idx="3"/>
          </p:nvPr>
        </p:nvSpPr>
        <p:spPr>
          <a:xfrm>
            <a:off x="2241826" y="6528816"/>
            <a:ext cx="5301974" cy="329184"/>
          </a:xfrm>
          <a:prstGeom prst="rect">
            <a:avLst/>
          </a:prstGeom>
        </p:spPr>
        <p:txBody>
          <a:bodyPr vert="horz" lIns="91440" tIns="45720" rIns="91440" bIns="45720" rtlCol="0" anchor="ctr"/>
          <a:lstStyle>
            <a:lvl1pPr algn="ctr">
              <a:defRPr sz="1000">
                <a:solidFill>
                  <a:schemeClr val="tx2"/>
                </a:solidFill>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4"/>
          </p:nvPr>
        </p:nvSpPr>
        <p:spPr>
          <a:xfrm>
            <a:off x="7620000" y="6528816"/>
            <a:ext cx="1066800" cy="329184"/>
          </a:xfrm>
          <a:prstGeom prst="rect">
            <a:avLst/>
          </a:prstGeom>
        </p:spPr>
        <p:txBody>
          <a:bodyPr vert="horz" lIns="91440" tIns="45720" rIns="91440" bIns="45720" rtlCol="0" anchor="ctr"/>
          <a:lstStyle>
            <a:lvl1pPr algn="r">
              <a:defRPr sz="1000" b="0">
                <a:solidFill>
                  <a:schemeClr val="tx2"/>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hf hdr="0"/>
  <p:txStyles>
    <p:titleStyle>
      <a:lvl1pPr algn="ctr" defTabSz="914400" rtl="0" eaLnBrk="1" latinLnBrk="0" hangingPunct="1">
        <a:spcBef>
          <a:spcPct val="0"/>
        </a:spcBef>
        <a:buNone/>
        <a:defRPr sz="3200" b="1" kern="1200" spc="-100" baseline="0">
          <a:solidFill>
            <a:schemeClr val="tx2"/>
          </a:solidFill>
          <a:latin typeface="+mj-ea"/>
          <a:ea typeface="+mj-ea"/>
          <a:cs typeface="+mj-cs"/>
        </a:defRPr>
      </a:lvl1pPr>
    </p:titleStyle>
    <p:bodyStyle>
      <a:lvl1pPr marL="182880" indent="-182880" algn="l" defTabSz="914400" rtl="0" eaLnBrk="1" latinLnBrk="0" hangingPunct="1">
        <a:lnSpc>
          <a:spcPct val="110000"/>
        </a:lnSpc>
        <a:spcBef>
          <a:spcPts val="10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lnSpc>
          <a:spcPct val="11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10000"/>
        </a:lnSpc>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11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1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slideLayout" Target="../slideLayouts/slideLayout4.xml"/><Relationship Id="rId2"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セキュリティと</a:t>
            </a:r>
            <a:r>
              <a:rPr kumimoji="1" lang="en-US" altLang="ja-JP" dirty="0" smtClean="0"/>
              <a:t>IT</a:t>
            </a:r>
            <a:r>
              <a:rPr kumimoji="1" lang="ja-JP" altLang="en-US" dirty="0" smtClean="0"/>
              <a:t>ガバナンス</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株式会社ディアイティ</a:t>
            </a:r>
            <a:r>
              <a:rPr kumimoji="1" lang="en-US" altLang="ja-JP" dirty="0"/>
              <a:t/>
            </a:r>
            <a:br>
              <a:rPr kumimoji="1" lang="en-US" altLang="ja-JP" dirty="0"/>
            </a:br>
            <a:r>
              <a:rPr kumimoji="1" lang="ja-JP" altLang="en-US" dirty="0" smtClean="0"/>
              <a:t>セキュリティサービス事業部</a:t>
            </a:r>
            <a:r>
              <a:rPr kumimoji="1" lang="en-US" altLang="ja-JP" dirty="0"/>
              <a:t/>
            </a:r>
            <a:br>
              <a:rPr kumimoji="1" lang="en-US" altLang="ja-JP" dirty="0"/>
            </a:br>
            <a:r>
              <a:rPr kumimoji="1" lang="ja-JP" altLang="en-US" dirty="0" smtClean="0"/>
              <a:t>河野</a:t>
            </a:r>
            <a:r>
              <a:rPr kumimoji="1" lang="en-US" altLang="ja-JP" dirty="0" smtClean="0"/>
              <a:t> </a:t>
            </a:r>
            <a:r>
              <a:rPr kumimoji="1" lang="ja-JP" altLang="en-US" dirty="0" smtClean="0"/>
              <a:t>省二</a:t>
            </a:r>
            <a:r>
              <a:rPr kumimoji="1" lang="en-US" altLang="ja-JP" dirty="0" smtClean="0"/>
              <a:t> </a:t>
            </a:r>
            <a:r>
              <a:rPr kumimoji="1" lang="en-US" altLang="ja-JP" dirty="0" err="1" smtClean="0"/>
              <a:t>shoji@dit.co.jp</a:t>
            </a:r>
            <a:endParaRPr kumimoji="1" lang="ja-JP" altLang="en-US" dirty="0"/>
          </a:p>
        </p:txBody>
      </p:sp>
      <p:pic>
        <p:nvPicPr>
          <p:cNvPr id="4" name="図 3" descr="juku_tit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05" y="5599097"/>
            <a:ext cx="2536060" cy="976573"/>
          </a:xfrm>
          <a:prstGeom prst="rect">
            <a:avLst/>
          </a:prstGeom>
        </p:spPr>
      </p:pic>
    </p:spTree>
    <p:extLst>
      <p:ext uri="{BB962C8B-B14F-4D97-AF65-F5344CB8AC3E}">
        <p14:creationId xmlns:p14="http://schemas.microsoft.com/office/powerpoint/2010/main" val="22660549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ガバナンスの考え方と活用</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マネジメントからガバナンスへ</a:t>
            </a:r>
            <a:endParaRPr kumimoji="1" lang="en-US" altLang="ja-JP" dirty="0" smtClean="0"/>
          </a:p>
          <a:p>
            <a:r>
              <a:rPr kumimoji="1" lang="en-US" altLang="ja-JP" dirty="0" smtClean="0"/>
              <a:t>IT</a:t>
            </a:r>
            <a:r>
              <a:rPr kumimoji="1" lang="ja-JP" altLang="en-US" dirty="0" smtClean="0"/>
              <a:t>の活用を最大限にするために構成を考える</a:t>
            </a:r>
            <a:endParaRPr kumimoji="1" lang="ja-JP" altLang="en-US" dirty="0"/>
          </a:p>
        </p:txBody>
      </p:sp>
      <p:sp>
        <p:nvSpPr>
          <p:cNvPr id="6" name="日付プレースホルダー 5"/>
          <p:cNvSpPr>
            <a:spLocks noGrp="1"/>
          </p:cNvSpPr>
          <p:nvPr>
            <p:ph type="dt" sz="half" idx="10"/>
          </p:nvPr>
        </p:nvSpPr>
        <p:spPr/>
        <p:txBody>
          <a:bodyPr/>
          <a:lstStyle/>
          <a:p>
            <a:r>
              <a:rPr lang="en-US" altLang="ja-JP" smtClean="0"/>
              <a:t>2014/07/09</a:t>
            </a:r>
            <a:endParaRPr lang="en-US" dirty="0"/>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15432775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情報はどうして上がってこないのか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11</a:t>
            </a:fld>
            <a:endParaRPr lang="en-US"/>
          </a:p>
        </p:txBody>
      </p:sp>
      <p:sp>
        <p:nvSpPr>
          <p:cNvPr id="10" name="角丸四角形 9"/>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smtClean="0">
                <a:solidFill>
                  <a:schemeClr val="tx1"/>
                </a:solidFill>
              </a:rPr>
              <a:t>様々な事故が起きている裏側で、経営者が現場のことを知らないことが大きな問題となっています。どうして現場の情報が経営者に上がってこないのでしょうか。</a:t>
            </a:r>
            <a:endParaRPr lang="en-US" altLang="ja-JP" sz="2000" dirty="0" smtClean="0">
              <a:solidFill>
                <a:schemeClr val="tx1"/>
              </a:solidFill>
            </a:endParaRPr>
          </a:p>
          <a:p>
            <a:pPr fontAlgn="auto">
              <a:lnSpc>
                <a:spcPct val="150000"/>
              </a:lnSpc>
              <a:spcBef>
                <a:spcPts val="0"/>
              </a:spcBef>
              <a:spcAft>
                <a:spcPts val="0"/>
              </a:spcAft>
              <a:defRPr/>
            </a:pPr>
            <a:r>
              <a:rPr lang="ja-JP" altLang="en-US" sz="2000" dirty="0" smtClean="0">
                <a:solidFill>
                  <a:schemeClr val="tx1"/>
                </a:solidFill>
              </a:rPr>
              <a:t>月曜日の朝に経営会議を行っている会社の情報管理について考えてみましょう。</a:t>
            </a:r>
            <a:endParaRPr lang="en-US" altLang="ja-JP" sz="2000" dirty="0" smtClean="0">
              <a:solidFill>
                <a:schemeClr val="tx1"/>
              </a:solidFill>
            </a:endParaRPr>
          </a:p>
        </p:txBody>
      </p:sp>
      <p:pic>
        <p:nvPicPr>
          <p:cNvPr id="11"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6678819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極端な例ですが、あながちウソでも・・・</a:t>
            </a:r>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12</a:t>
            </a:fld>
            <a:endParaRPr lang="en-US"/>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4162221618"/>
              </p:ext>
            </p:extLst>
          </p:nvPr>
        </p:nvGraphicFramePr>
        <p:xfrm>
          <a:off x="457200" y="1700213"/>
          <a:ext cx="8229599" cy="4576767"/>
        </p:xfrm>
        <a:graphic>
          <a:graphicData uri="http://schemas.openxmlformats.org/drawingml/2006/table">
            <a:tbl>
              <a:tblPr firstRow="1">
                <a:tableStyleId>{9D7B26C5-4107-4FEC-AEDC-1716B250A1EF}</a:tableStyleId>
              </a:tblPr>
              <a:tblGrid>
                <a:gridCol w="1175657"/>
                <a:gridCol w="1175657"/>
                <a:gridCol w="1175657"/>
                <a:gridCol w="1175657"/>
                <a:gridCol w="1175657"/>
                <a:gridCol w="1175657"/>
                <a:gridCol w="1175657"/>
              </a:tblGrid>
              <a:tr h="474247">
                <a:tc>
                  <a:txBody>
                    <a:bodyPr/>
                    <a:lstStyle/>
                    <a:p>
                      <a:pPr algn="ctr"/>
                      <a:endParaRPr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火</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水</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木</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金</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5187">
                <a:tc>
                  <a:txBody>
                    <a:bodyPr/>
                    <a:lstStyle/>
                    <a:p>
                      <a:pPr algn="ctr"/>
                      <a:r>
                        <a:rPr kumimoji="1" lang="en-US" altLang="ja-JP" sz="1600" dirty="0" smtClean="0">
                          <a:latin typeface="+mn-ea"/>
                          <a:ea typeface="+mn-ea"/>
                        </a:rPr>
                        <a:t>AM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担当締め切り</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管理部締め切り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47333">
                <a:tc>
                  <a:txBody>
                    <a:bodyPr/>
                    <a:lstStyle/>
                    <a:p>
                      <a:pPr algn="ctr"/>
                      <a:r>
                        <a:rPr kumimoji="1" lang="en-US" altLang="ja-JP" sz="1600" dirty="0" smtClean="0">
                          <a:latin typeface="+mn-ea"/>
                          <a:ea typeface="+mn-ea"/>
                        </a:rPr>
                        <a:t>PM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担当者締めの作業</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資料印刷</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円/楕円 6"/>
          <p:cNvSpPr/>
          <p:nvPr/>
        </p:nvSpPr>
        <p:spPr>
          <a:xfrm>
            <a:off x="7382933" y="2094941"/>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円/楕円 7"/>
          <p:cNvSpPr/>
          <p:nvPr/>
        </p:nvSpPr>
        <p:spPr>
          <a:xfrm>
            <a:off x="1547664" y="2132856"/>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円/楕円 8"/>
          <p:cNvSpPr/>
          <p:nvPr/>
        </p:nvSpPr>
        <p:spPr>
          <a:xfrm>
            <a:off x="19134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081867"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0818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284134"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05216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マネジメントからガバナンスへ</a:t>
            </a:r>
            <a:endParaRPr kumimoji="1" lang="ja-JP" altLang="en-US" dirty="0"/>
          </a:p>
        </p:txBody>
      </p:sp>
      <p:pic>
        <p:nvPicPr>
          <p:cNvPr id="6" name="コンテンツ プレースホルダー 5"/>
          <p:cNvPicPr>
            <a:picLocks noGrp="1" noChangeAspect="1"/>
          </p:cNvPicPr>
          <p:nvPr>
            <p:ph idx="1"/>
          </p:nvPr>
        </p:nvPicPr>
        <p:blipFill rotWithShape="1">
          <a:blip r:embed="rId2"/>
          <a:srcRect l="2201" t="13643" r="2567" b="10328"/>
          <a:stretch/>
        </p:blipFill>
        <p:spPr>
          <a:xfrm>
            <a:off x="457201" y="1860403"/>
            <a:ext cx="5363950" cy="3524034"/>
          </a:xfrm>
        </p:spPr>
      </p:pic>
      <p:sp>
        <p:nvSpPr>
          <p:cNvPr id="7" name="日付プレースホルダー 6"/>
          <p:cNvSpPr>
            <a:spLocks noGrp="1"/>
          </p:cNvSpPr>
          <p:nvPr>
            <p:ph type="dt" sz="half" idx="10"/>
          </p:nvPr>
        </p:nvSpPr>
        <p:spPr/>
        <p:txBody>
          <a:bodyPr/>
          <a:lstStyle/>
          <a:p>
            <a:r>
              <a:rPr lang="en-US" altLang="ja-JP" smtClean="0"/>
              <a:t>2014/07/09</a:t>
            </a:r>
            <a:endParaRPr lang="en-US"/>
          </a:p>
        </p:txBody>
      </p:sp>
      <p:sp>
        <p:nvSpPr>
          <p:cNvPr id="8" name="フッター プレースホルダー 7"/>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9" name="スライド番号プレースホルダー 8"/>
          <p:cNvSpPr>
            <a:spLocks noGrp="1"/>
          </p:cNvSpPr>
          <p:nvPr>
            <p:ph type="sldNum" sz="quarter" idx="12"/>
          </p:nvPr>
        </p:nvSpPr>
        <p:spPr/>
        <p:txBody>
          <a:bodyPr/>
          <a:lstStyle/>
          <a:p>
            <a:fld id="{0CFEC368-1D7A-4F81-ABF6-AE0E36BAF64C}" type="slidenum">
              <a:rPr lang="en-US" smtClean="0"/>
              <a:pPr/>
              <a:t>13</a:t>
            </a:fld>
            <a:endParaRPr lang="en-US"/>
          </a:p>
        </p:txBody>
      </p:sp>
      <p:sp>
        <p:nvSpPr>
          <p:cNvPr id="2" name="テキスト ボックス 1"/>
          <p:cNvSpPr txBox="1"/>
          <p:nvPr/>
        </p:nvSpPr>
        <p:spPr>
          <a:xfrm>
            <a:off x="5821151" y="1860403"/>
            <a:ext cx="2782862" cy="3880548"/>
          </a:xfrm>
          <a:prstGeom prst="rect">
            <a:avLst/>
          </a:prstGeom>
          <a:noFill/>
        </p:spPr>
        <p:txBody>
          <a:bodyPr wrap="square" rtlCol="0">
            <a:spAutoFit/>
          </a:bodyPr>
          <a:lstStyle/>
          <a:p>
            <a:pPr>
              <a:lnSpc>
                <a:spcPct val="110000"/>
              </a:lnSpc>
            </a:pPr>
            <a:r>
              <a:rPr kumimoji="1" lang="ja-JP" altLang="en-US" sz="1400" dirty="0" smtClean="0"/>
              <a:t>マネジメントは部門のものだが、ガバナンスは経営を含む組織全体のもの。</a:t>
            </a:r>
            <a:endParaRPr kumimoji="1" lang="en-US" altLang="ja-JP" sz="1400" dirty="0" smtClean="0"/>
          </a:p>
          <a:p>
            <a:pPr>
              <a:lnSpc>
                <a:spcPct val="110000"/>
              </a:lnSpc>
            </a:pPr>
            <a:r>
              <a:rPr kumimoji="1" lang="ja-JP" altLang="en-US" sz="1400" dirty="0" smtClean="0"/>
              <a:t>「現場のマネジメント」を経営陣が統制できるように、ガバナンスの仕組みを利用して、効率的に全体を統制していく。</a:t>
            </a:r>
            <a:endParaRPr kumimoji="1" lang="en-US" altLang="ja-JP" sz="1400" dirty="0" smtClean="0"/>
          </a:p>
          <a:p>
            <a:pPr>
              <a:lnSpc>
                <a:spcPct val="110000"/>
              </a:lnSpc>
            </a:pPr>
            <a:r>
              <a:rPr kumimoji="1" lang="ja-JP" altLang="en-US" sz="1400" dirty="0" smtClean="0"/>
              <a:t>トップダウンではなく、現場からの意見を取り入れることができるように、報告の体制づくりなどをしていくことも重要な要素となる。</a:t>
            </a:r>
            <a:endParaRPr kumimoji="1" lang="en-US" altLang="ja-JP" sz="1400" dirty="0" smtClean="0"/>
          </a:p>
          <a:p>
            <a:pPr>
              <a:lnSpc>
                <a:spcPct val="110000"/>
              </a:lnSpc>
            </a:pPr>
            <a:r>
              <a:rPr kumimoji="1" lang="en-US" altLang="ja-JP" sz="1400" dirty="0" smtClean="0"/>
              <a:t>IT</a:t>
            </a:r>
            <a:r>
              <a:rPr kumimoji="1" lang="ja-JP" altLang="en-US" sz="1400" dirty="0" smtClean="0"/>
              <a:t>を活用した経営を</a:t>
            </a:r>
            <a:r>
              <a:rPr kumimoji="1" lang="en-US" altLang="ja-JP" sz="1400" dirty="0" smtClean="0"/>
              <a:t>IT</a:t>
            </a:r>
            <a:r>
              <a:rPr kumimoji="1" lang="ja-JP" altLang="en-US" sz="1400" dirty="0" smtClean="0"/>
              <a:t>経営といい、ガバナンスをベースに企業内の情報管理を行うことで、効果的な経営を行うことを目指す。</a:t>
            </a:r>
            <a:endParaRPr kumimoji="1" lang="en-US" altLang="ja-JP" sz="1400" dirty="0" smtClean="0"/>
          </a:p>
        </p:txBody>
      </p:sp>
      <p:sp>
        <p:nvSpPr>
          <p:cNvPr id="3" name="正方形/長方形 2"/>
          <p:cNvSpPr/>
          <p:nvPr/>
        </p:nvSpPr>
        <p:spPr>
          <a:xfrm>
            <a:off x="649271" y="5740951"/>
            <a:ext cx="4572000" cy="230832"/>
          </a:xfrm>
          <a:prstGeom prst="rect">
            <a:avLst/>
          </a:prstGeom>
        </p:spPr>
        <p:txBody>
          <a:bodyPr>
            <a:spAutoFit/>
          </a:bodyPr>
          <a:lstStyle/>
          <a:p>
            <a:r>
              <a:rPr lang="en-US" altLang="ja-JP" sz="900" dirty="0">
                <a:latin typeface="+mn-ea"/>
              </a:rPr>
              <a:t>http://</a:t>
            </a:r>
            <a:r>
              <a:rPr lang="en-US" altLang="ja-JP" sz="900" dirty="0" err="1">
                <a:latin typeface="+mn-ea"/>
              </a:rPr>
              <a:t>www.meti.go.jp</a:t>
            </a:r>
            <a:r>
              <a:rPr lang="en-US" altLang="ja-JP" sz="900" dirty="0">
                <a:latin typeface="+mn-ea"/>
              </a:rPr>
              <a:t>/policy/</a:t>
            </a:r>
            <a:r>
              <a:rPr lang="en-US" altLang="ja-JP" sz="900" dirty="0" err="1">
                <a:latin typeface="+mn-ea"/>
              </a:rPr>
              <a:t>it_policy</a:t>
            </a:r>
            <a:r>
              <a:rPr lang="en-US" altLang="ja-JP" sz="900" dirty="0">
                <a:latin typeface="+mn-ea"/>
              </a:rPr>
              <a:t>/</a:t>
            </a:r>
            <a:r>
              <a:rPr lang="en-US" altLang="ja-JP" sz="900" dirty="0" err="1">
                <a:latin typeface="+mn-ea"/>
              </a:rPr>
              <a:t>it_keiei</a:t>
            </a:r>
            <a:r>
              <a:rPr lang="en-US" altLang="ja-JP" sz="900" dirty="0">
                <a:latin typeface="+mn-ea"/>
              </a:rPr>
              <a:t>/</a:t>
            </a:r>
            <a:endParaRPr lang="ja-JP" altLang="en-US" sz="900" dirty="0">
              <a:latin typeface="+mn-ea"/>
            </a:endParaRPr>
          </a:p>
        </p:txBody>
      </p:sp>
      <p:sp>
        <p:nvSpPr>
          <p:cNvPr id="5" name="テキスト ボックス 4"/>
          <p:cNvSpPr txBox="1"/>
          <p:nvPr/>
        </p:nvSpPr>
        <p:spPr>
          <a:xfrm>
            <a:off x="649271" y="5493875"/>
            <a:ext cx="1977337" cy="246221"/>
          </a:xfrm>
          <a:prstGeom prst="rect">
            <a:avLst/>
          </a:prstGeom>
          <a:noFill/>
        </p:spPr>
        <p:txBody>
          <a:bodyPr wrap="none" rtlCol="0">
            <a:spAutoFit/>
          </a:bodyPr>
          <a:lstStyle/>
          <a:p>
            <a:r>
              <a:rPr kumimoji="1" lang="ja-JP" altLang="en-US" sz="1000" b="1" dirty="0" smtClean="0"/>
              <a:t>経済産業省「</a:t>
            </a:r>
            <a:r>
              <a:rPr kumimoji="1" lang="en-US" altLang="ja-JP" sz="1000" b="1" dirty="0" smtClean="0"/>
              <a:t>IT</a:t>
            </a:r>
            <a:r>
              <a:rPr kumimoji="1" lang="ja-JP" altLang="en-US" sz="1000" b="1" dirty="0" smtClean="0"/>
              <a:t>経営ポータル」</a:t>
            </a:r>
            <a:endParaRPr kumimoji="1" lang="ja-JP" altLang="en-US" sz="1000" b="1" dirty="0"/>
          </a:p>
        </p:txBody>
      </p:sp>
    </p:spTree>
    <p:extLst>
      <p:ext uri="{BB962C8B-B14F-4D97-AF65-F5344CB8AC3E}">
        <p14:creationId xmlns:p14="http://schemas.microsoft.com/office/powerpoint/2010/main" val="34457702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経営陣がすべての責任を負う</a:t>
            </a:r>
            <a:endParaRPr kumimoji="1" lang="ja-JP" altLang="en-US" dirty="0"/>
          </a:p>
        </p:txBody>
      </p:sp>
      <p:sp>
        <p:nvSpPr>
          <p:cNvPr id="27" name="コンテンツ プレースホルダー 26"/>
          <p:cNvSpPr>
            <a:spLocks noGrp="1"/>
          </p:cNvSpPr>
          <p:nvPr>
            <p:ph sz="half" idx="2"/>
          </p:nvPr>
        </p:nvSpPr>
        <p:spPr/>
        <p:txBody>
          <a:bodyPr>
            <a:normAutofit fontScale="92500" lnSpcReduction="10000"/>
          </a:bodyPr>
          <a:lstStyle/>
          <a:p>
            <a:r>
              <a:rPr kumimoji="1" lang="ja-JP" altLang="en-US" dirty="0"/>
              <a:t>指示と報告による組織づくりと責任の明確化</a:t>
            </a:r>
            <a:endParaRPr kumimoji="1" lang="en-US" altLang="ja-JP" dirty="0"/>
          </a:p>
          <a:p>
            <a:pPr lvl="1"/>
            <a:r>
              <a:rPr kumimoji="1" lang="ja-JP" altLang="en-US" dirty="0"/>
              <a:t>上司は部下に指示をし、部下はそれが完了したことを報告する。もしも問題がある場合は相談や連絡を行う</a:t>
            </a:r>
            <a:endParaRPr kumimoji="1" lang="en-US" altLang="ja-JP" dirty="0"/>
          </a:p>
          <a:p>
            <a:r>
              <a:rPr kumimoji="1" lang="en-US" altLang="ja-JP" dirty="0" smtClean="0"/>
              <a:t>IT</a:t>
            </a:r>
            <a:r>
              <a:rPr kumimoji="1" lang="ja-JP" altLang="en-US" dirty="0" smtClean="0"/>
              <a:t>経営の</a:t>
            </a:r>
            <a:r>
              <a:rPr kumimoji="1" lang="ja-JP" altLang="en-US" dirty="0"/>
              <a:t>最終責任は経営陣</a:t>
            </a:r>
            <a:endParaRPr kumimoji="1" lang="en-US" altLang="ja-JP" dirty="0"/>
          </a:p>
          <a:p>
            <a:pPr lvl="1"/>
            <a:r>
              <a:rPr kumimoji="1" lang="en-US" altLang="ja-JP" dirty="0" smtClean="0"/>
              <a:t>IT</a:t>
            </a:r>
            <a:r>
              <a:rPr kumimoji="1" lang="ja-JP" altLang="en-US" dirty="0" smtClean="0"/>
              <a:t>に</a:t>
            </a:r>
            <a:r>
              <a:rPr kumimoji="1" lang="ja-JP" altLang="en-US" dirty="0"/>
              <a:t>関する指示は経営陣が行う</a:t>
            </a:r>
            <a:endParaRPr kumimoji="1" lang="en-US" altLang="ja-JP" dirty="0"/>
          </a:p>
          <a:p>
            <a:pPr lvl="1"/>
            <a:r>
              <a:rPr kumimoji="1" lang="ja-JP" altLang="en-US" dirty="0"/>
              <a:t>それに応えて組織はすべての報告（情報）が経営陣に集まるように</a:t>
            </a:r>
            <a:r>
              <a:rPr kumimoji="1" lang="ja-JP" altLang="en-US" dirty="0" smtClean="0"/>
              <a:t>する</a:t>
            </a:r>
            <a:endParaRPr kumimoji="1" lang="en-US" altLang="ja-JP"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14</a:t>
            </a:fld>
            <a:endParaRPr lang="en-US"/>
          </a:p>
        </p:txBody>
      </p:sp>
      <p:grpSp>
        <p:nvGrpSpPr>
          <p:cNvPr id="28" name="図形グループ 27"/>
          <p:cNvGrpSpPr/>
          <p:nvPr/>
        </p:nvGrpSpPr>
        <p:grpSpPr>
          <a:xfrm>
            <a:off x="1398536" y="1885124"/>
            <a:ext cx="2223650" cy="4276039"/>
            <a:chOff x="1398536" y="927480"/>
            <a:chExt cx="2540198" cy="4884755"/>
          </a:xfrm>
        </p:grpSpPr>
        <p:sp>
          <p:nvSpPr>
            <p:cNvPr id="29" name="角丸四角形 28"/>
            <p:cNvSpPr/>
            <p:nvPr/>
          </p:nvSpPr>
          <p:spPr>
            <a:xfrm>
              <a:off x="1398536" y="927480"/>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経営陣</a:t>
              </a:r>
              <a:endParaRPr kumimoji="1" lang="ja-JP" altLang="en-US" dirty="0"/>
            </a:p>
          </p:txBody>
        </p:sp>
        <p:sp>
          <p:nvSpPr>
            <p:cNvPr id="30" name="角丸四角形 29"/>
            <p:cNvSpPr/>
            <p:nvPr/>
          </p:nvSpPr>
          <p:spPr>
            <a:xfrm>
              <a:off x="1398536" y="2289379"/>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部長</a:t>
              </a:r>
              <a:endParaRPr kumimoji="1" lang="ja-JP" altLang="en-US" dirty="0"/>
            </a:p>
          </p:txBody>
        </p:sp>
        <p:sp>
          <p:nvSpPr>
            <p:cNvPr id="31" name="角丸四角形 30"/>
            <p:cNvSpPr/>
            <p:nvPr/>
          </p:nvSpPr>
          <p:spPr>
            <a:xfrm>
              <a:off x="1398536" y="3651278"/>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課長</a:t>
              </a:r>
              <a:endParaRPr kumimoji="1" lang="ja-JP" altLang="en-US" dirty="0"/>
            </a:p>
          </p:txBody>
        </p:sp>
        <p:sp>
          <p:nvSpPr>
            <p:cNvPr id="32" name="角丸四角形 31"/>
            <p:cNvSpPr/>
            <p:nvPr/>
          </p:nvSpPr>
          <p:spPr>
            <a:xfrm>
              <a:off x="1398536" y="5013176"/>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スタッフ</a:t>
              </a:r>
              <a:endParaRPr kumimoji="1" lang="en-US" altLang="ja-JP" dirty="0" smtClean="0"/>
            </a:p>
          </p:txBody>
        </p:sp>
        <p:cxnSp>
          <p:nvCxnSpPr>
            <p:cNvPr id="33" name="直線矢印コネクタ 32"/>
            <p:cNvCxnSpPr/>
            <p:nvPr/>
          </p:nvCxnSpPr>
          <p:spPr>
            <a:xfrm>
              <a:off x="2097804" y="1726539"/>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4" name="直線矢印コネクタ 33"/>
            <p:cNvCxnSpPr/>
            <p:nvPr/>
          </p:nvCxnSpPr>
          <p:spPr>
            <a:xfrm>
              <a:off x="2097804" y="3112430"/>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5" name="直線矢印コネクタ 34"/>
            <p:cNvCxnSpPr/>
            <p:nvPr/>
          </p:nvCxnSpPr>
          <p:spPr>
            <a:xfrm>
              <a:off x="2097804" y="4480582"/>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6" name="直線矢印コネクタ 35"/>
            <p:cNvCxnSpPr/>
            <p:nvPr/>
          </p:nvCxnSpPr>
          <p:spPr>
            <a:xfrm flipV="1">
              <a:off x="3210925" y="4450337"/>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7" name="直線矢印コネクタ 36"/>
            <p:cNvCxnSpPr/>
            <p:nvPr/>
          </p:nvCxnSpPr>
          <p:spPr>
            <a:xfrm flipV="1">
              <a:off x="3210925" y="3068960"/>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8" name="直線矢印コネクタ 37"/>
            <p:cNvCxnSpPr/>
            <p:nvPr/>
          </p:nvCxnSpPr>
          <p:spPr>
            <a:xfrm flipV="1">
              <a:off x="3210925" y="1700808"/>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9" name="テキスト ボックス 38"/>
            <p:cNvSpPr txBox="1"/>
            <p:nvPr/>
          </p:nvSpPr>
          <p:spPr>
            <a:xfrm>
              <a:off x="1526673" y="1831864"/>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0" name="テキスト ボックス 39"/>
            <p:cNvSpPr txBox="1"/>
            <p:nvPr/>
          </p:nvSpPr>
          <p:spPr>
            <a:xfrm>
              <a:off x="3347864" y="1831864"/>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1" name="テキスト ボックス 40"/>
            <p:cNvSpPr txBox="1"/>
            <p:nvPr/>
          </p:nvSpPr>
          <p:spPr>
            <a:xfrm>
              <a:off x="1526673" y="3212976"/>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2" name="テキスト ボックス 41"/>
            <p:cNvSpPr txBox="1"/>
            <p:nvPr/>
          </p:nvSpPr>
          <p:spPr>
            <a:xfrm>
              <a:off x="3347864" y="3212976"/>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3" name="テキスト ボックス 42"/>
            <p:cNvSpPr txBox="1"/>
            <p:nvPr/>
          </p:nvSpPr>
          <p:spPr>
            <a:xfrm>
              <a:off x="1526673" y="4581128"/>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4" name="テキスト ボックス 43"/>
            <p:cNvSpPr txBox="1"/>
            <p:nvPr/>
          </p:nvSpPr>
          <p:spPr>
            <a:xfrm>
              <a:off x="3347864" y="4581128"/>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grpSp>
    </p:spTree>
    <p:extLst>
      <p:ext uri="{BB962C8B-B14F-4D97-AF65-F5344CB8AC3E}">
        <p14:creationId xmlns:p14="http://schemas.microsoft.com/office/powerpoint/2010/main" val="38644066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社長は何も知らない・・・</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15</a:t>
            </a:fld>
            <a:endParaRPr lang="en-US"/>
          </a:p>
        </p:txBody>
      </p:sp>
      <p:pic>
        <p:nvPicPr>
          <p:cNvPr id="10" name="図 9"/>
          <p:cNvPicPr>
            <a:picLocks noChangeAspect="1"/>
          </p:cNvPicPr>
          <p:nvPr/>
        </p:nvPicPr>
        <p:blipFill>
          <a:blip r:embed="rId2"/>
          <a:stretch>
            <a:fillRect/>
          </a:stretch>
        </p:blipFill>
        <p:spPr>
          <a:xfrm flipH="1">
            <a:off x="926348" y="1862520"/>
            <a:ext cx="1404788" cy="1267881"/>
          </a:xfrm>
          <a:prstGeom prst="rect">
            <a:avLst/>
          </a:prstGeom>
        </p:spPr>
      </p:pic>
      <p:grpSp>
        <p:nvGrpSpPr>
          <p:cNvPr id="4" name="図形グループ 3"/>
          <p:cNvGrpSpPr/>
          <p:nvPr/>
        </p:nvGrpSpPr>
        <p:grpSpPr>
          <a:xfrm>
            <a:off x="534969" y="2052680"/>
            <a:ext cx="8156672" cy="4292110"/>
            <a:chOff x="534969" y="2052680"/>
            <a:chExt cx="8156672" cy="4292110"/>
          </a:xfrm>
        </p:grpSpPr>
        <p:sp>
          <p:nvSpPr>
            <p:cNvPr id="8" name="テキスト ボックス 7"/>
            <p:cNvSpPr txBox="1"/>
            <p:nvPr/>
          </p:nvSpPr>
          <p:spPr>
            <a:xfrm>
              <a:off x="6458346" y="4930602"/>
              <a:ext cx="2098576" cy="830997"/>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あんまり使っていないサービスのためにハードウェアを確保するのはもったいない　</a:t>
              </a:r>
              <a:r>
                <a:rPr lang="en-US" altLang="ja-JP" sz="1200" dirty="0" smtClean="0"/>
                <a:t>→</a:t>
              </a:r>
              <a:r>
                <a:rPr lang="ja-JP" altLang="en-US" sz="1200" dirty="0" smtClean="0"/>
                <a:t>仮想化　</a:t>
              </a:r>
              <a:r>
                <a:rPr lang="en-US" altLang="ja-JP" sz="1200" dirty="0" smtClean="0"/>
                <a:t>→</a:t>
              </a:r>
              <a:r>
                <a:rPr lang="ja-JP" altLang="en-US" sz="1200" dirty="0" smtClean="0"/>
                <a:t>分散処理</a:t>
              </a:r>
              <a:endParaRPr lang="en-US" altLang="ja-JP" sz="1200" dirty="0" smtClean="0"/>
            </a:p>
          </p:txBody>
        </p:sp>
        <p:sp>
          <p:nvSpPr>
            <p:cNvPr id="9" name="円/楕円 8"/>
            <p:cNvSpPr/>
            <p:nvPr/>
          </p:nvSpPr>
          <p:spPr>
            <a:xfrm>
              <a:off x="3255352" y="3159404"/>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現場からの</a:t>
              </a:r>
              <a:endParaRPr kumimoji="1" lang="en-US" altLang="ja-JP" dirty="0" smtClean="0"/>
            </a:p>
            <a:p>
              <a:pPr algn="ctr"/>
              <a:r>
                <a:rPr kumimoji="1" lang="ja-JP" altLang="en-US" dirty="0" smtClean="0"/>
                <a:t>情報収集</a:t>
              </a:r>
              <a:endParaRPr kumimoji="1" lang="ja-JP" altLang="en-US" dirty="0"/>
            </a:p>
          </p:txBody>
        </p:sp>
        <p:sp>
          <p:nvSpPr>
            <p:cNvPr id="11" name="円/楕円 10"/>
            <p:cNvSpPr/>
            <p:nvPr/>
          </p:nvSpPr>
          <p:spPr>
            <a:xfrm>
              <a:off x="3255352" y="2052680"/>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経営者は全体を把握したい</a:t>
              </a:r>
              <a:endParaRPr kumimoji="1" lang="ja-JP" altLang="en-US" dirty="0"/>
            </a:p>
          </p:txBody>
        </p:sp>
        <p:sp>
          <p:nvSpPr>
            <p:cNvPr id="12" name="上矢印 11"/>
            <p:cNvSpPr/>
            <p:nvPr/>
          </p:nvSpPr>
          <p:spPr>
            <a:xfrm>
              <a:off x="4279968" y="2803053"/>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上矢印 12"/>
            <p:cNvSpPr/>
            <p:nvPr/>
          </p:nvSpPr>
          <p:spPr>
            <a:xfrm>
              <a:off x="3487846"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円/楕円 13"/>
            <p:cNvSpPr/>
            <p:nvPr/>
          </p:nvSpPr>
          <p:spPr>
            <a:xfrm>
              <a:off x="3111404"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手打ち</a:t>
              </a:r>
              <a:endParaRPr lang="en-US" altLang="ja-JP" dirty="0" smtClean="0"/>
            </a:p>
            <a:p>
              <a:pPr algn="ctr"/>
              <a:r>
                <a:rPr kumimoji="1" lang="ja-JP" altLang="en-US" dirty="0" smtClean="0"/>
                <a:t>報告書</a:t>
              </a:r>
              <a:endParaRPr kumimoji="1" lang="ja-JP" altLang="en-US" dirty="0"/>
            </a:p>
          </p:txBody>
        </p:sp>
        <p:sp>
          <p:nvSpPr>
            <p:cNvPr id="15" name="上矢印 14"/>
            <p:cNvSpPr/>
            <p:nvPr/>
          </p:nvSpPr>
          <p:spPr>
            <a:xfrm>
              <a:off x="5101031"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 name="円/楕円 15"/>
            <p:cNvSpPr/>
            <p:nvPr/>
          </p:nvSpPr>
          <p:spPr>
            <a:xfrm>
              <a:off x="4724589"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自動</a:t>
              </a:r>
              <a:endParaRPr kumimoji="1" lang="en-US" altLang="ja-JP" dirty="0" smtClean="0"/>
            </a:p>
            <a:p>
              <a:pPr algn="ctr"/>
              <a:r>
                <a:rPr kumimoji="1" lang="ja-JP" altLang="en-US" dirty="0" smtClean="0"/>
                <a:t>入力</a:t>
              </a:r>
              <a:endParaRPr kumimoji="1" lang="ja-JP" altLang="en-US" dirty="0"/>
            </a:p>
          </p:txBody>
        </p:sp>
        <p:sp>
          <p:nvSpPr>
            <p:cNvPr id="17" name="テキスト ボックス 16"/>
            <p:cNvSpPr txBox="1"/>
            <p:nvPr/>
          </p:nvSpPr>
          <p:spPr>
            <a:xfrm>
              <a:off x="2961375" y="5196331"/>
              <a:ext cx="1569660" cy="646331"/>
            </a:xfrm>
            <a:prstGeom prst="rect">
              <a:avLst/>
            </a:prstGeom>
            <a:noFill/>
          </p:spPr>
          <p:txBody>
            <a:bodyPr wrap="none" rtlCol="0">
              <a:spAutoFit/>
            </a:bodyPr>
            <a:lstStyle/>
            <a:p>
              <a:pPr algn="ctr"/>
              <a:r>
                <a:rPr kumimoji="1" lang="en-US" altLang="ja-JP" sz="1200" dirty="0" smtClean="0"/>
                <a:t>NG!! </a:t>
              </a:r>
            </a:p>
            <a:p>
              <a:pPr algn="ctr"/>
              <a:r>
                <a:rPr kumimoji="1" lang="ja-JP" altLang="en-US" sz="1200" dirty="0" smtClean="0"/>
                <a:t>誰も読んでないし、</a:t>
              </a:r>
              <a:endParaRPr kumimoji="1" lang="en-US" altLang="ja-JP" sz="1200" dirty="0" smtClean="0"/>
            </a:p>
            <a:p>
              <a:pPr algn="ctr"/>
              <a:r>
                <a:rPr kumimoji="1" lang="ja-JP" altLang="en-US" sz="1200" dirty="0" smtClean="0"/>
                <a:t>集計できない</a:t>
              </a:r>
              <a:endParaRPr kumimoji="1" lang="ja-JP" altLang="en-US" sz="1200" dirty="0"/>
            </a:p>
          </p:txBody>
        </p:sp>
        <p:sp>
          <p:nvSpPr>
            <p:cNvPr id="18" name="テキスト ボックス 17"/>
            <p:cNvSpPr txBox="1"/>
            <p:nvPr/>
          </p:nvSpPr>
          <p:spPr>
            <a:xfrm>
              <a:off x="4638970" y="5196331"/>
              <a:ext cx="1569660" cy="461665"/>
            </a:xfrm>
            <a:prstGeom prst="rect">
              <a:avLst/>
            </a:prstGeom>
            <a:noFill/>
          </p:spPr>
          <p:txBody>
            <a:bodyPr wrap="none" rtlCol="0">
              <a:spAutoFit/>
            </a:bodyPr>
            <a:lstStyle/>
            <a:p>
              <a:pPr algn="ctr"/>
              <a:r>
                <a:rPr lang="en-US" altLang="ja-JP" sz="1200" dirty="0" smtClean="0"/>
                <a:t>OK! </a:t>
              </a:r>
            </a:p>
            <a:p>
              <a:pPr algn="ctr"/>
              <a:r>
                <a:rPr lang="ja-JP" altLang="en-US" sz="1200" dirty="0" smtClean="0"/>
                <a:t>リアルタイムに集計</a:t>
              </a:r>
              <a:endParaRPr kumimoji="1" lang="en-US" altLang="ja-JP" sz="1200" dirty="0" smtClean="0"/>
            </a:p>
          </p:txBody>
        </p:sp>
        <p:sp>
          <p:nvSpPr>
            <p:cNvPr id="19" name="角丸四角形 18"/>
            <p:cNvSpPr/>
            <p:nvPr/>
          </p:nvSpPr>
          <p:spPr>
            <a:xfrm>
              <a:off x="534969" y="3322541"/>
              <a:ext cx="11689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事業計画</a:t>
              </a:r>
              <a:endParaRPr kumimoji="1" lang="ja-JP" altLang="en-US" dirty="0"/>
            </a:p>
          </p:txBody>
        </p:sp>
        <p:sp>
          <p:nvSpPr>
            <p:cNvPr id="20" name="角丸四角形 19"/>
            <p:cNvSpPr/>
            <p:nvPr/>
          </p:nvSpPr>
          <p:spPr>
            <a:xfrm>
              <a:off x="1882771" y="3322541"/>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KPI</a:t>
              </a:r>
              <a:endParaRPr kumimoji="1" lang="ja-JP" altLang="en-US" dirty="0"/>
            </a:p>
          </p:txBody>
        </p:sp>
        <p:sp>
          <p:nvSpPr>
            <p:cNvPr id="21" name="テキスト ボックス 20"/>
            <p:cNvSpPr txBox="1"/>
            <p:nvPr/>
          </p:nvSpPr>
          <p:spPr>
            <a:xfrm>
              <a:off x="3268300" y="5975458"/>
              <a:ext cx="25254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いわゆる</a:t>
              </a:r>
              <a:r>
                <a:rPr kumimoji="1" lang="en-US" altLang="ja-JP" b="1" dirty="0" smtClean="0"/>
                <a:t>IT</a:t>
              </a:r>
              <a:r>
                <a:rPr kumimoji="1" lang="ja-JP" altLang="en-US" b="1" dirty="0" smtClean="0"/>
                <a:t>経営</a:t>
              </a:r>
              <a:endParaRPr kumimoji="1" lang="ja-JP" altLang="en-US" b="1" dirty="0"/>
            </a:p>
          </p:txBody>
        </p:sp>
        <p:cxnSp>
          <p:nvCxnSpPr>
            <p:cNvPr id="22" name="直線矢印コネクタ 21"/>
            <p:cNvCxnSpPr>
              <a:stCxn id="19" idx="3"/>
            </p:cNvCxnSpPr>
            <p:nvPr/>
          </p:nvCxnSpPr>
          <p:spPr>
            <a:xfrm>
              <a:off x="1703900" y="3553426"/>
              <a:ext cx="298944" cy="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0" idx="3"/>
              <a:endCxn id="9" idx="2"/>
            </p:cNvCxnSpPr>
            <p:nvPr/>
          </p:nvCxnSpPr>
          <p:spPr>
            <a:xfrm flipV="1">
              <a:off x="2779500" y="3541807"/>
              <a:ext cx="475852" cy="11619"/>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右中かっこ 23"/>
            <p:cNvSpPr/>
            <p:nvPr/>
          </p:nvSpPr>
          <p:spPr>
            <a:xfrm>
              <a:off x="6003401" y="3244546"/>
              <a:ext cx="310843" cy="1951785"/>
            </a:xfrm>
            <a:prstGeom prst="rightBrace">
              <a:avLst>
                <a:gd name="adj1" fmla="val 48163"/>
                <a:gd name="adj2" fmla="val 15946"/>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6458346" y="3101684"/>
              <a:ext cx="2098576" cy="764805"/>
            </a:xfrm>
            <a:prstGeom prst="ellipse">
              <a:avLst/>
            </a:prstGeom>
            <a:solidFill>
              <a:schemeClr val="accent4">
                <a:lumMod val="20000"/>
                <a:lumOff val="8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IT</a:t>
              </a:r>
              <a:r>
                <a:rPr lang="ja-JP" altLang="en-US" dirty="0" smtClean="0"/>
                <a:t>の効果も</a:t>
              </a:r>
              <a:endParaRPr lang="en-US" altLang="ja-JP" dirty="0" smtClean="0"/>
            </a:p>
            <a:p>
              <a:pPr algn="ctr"/>
              <a:r>
                <a:rPr lang="ja-JP" altLang="en-US" dirty="0" smtClean="0"/>
                <a:t>計測したい</a:t>
              </a:r>
              <a:endParaRPr lang="ja-JP" altLang="en-US" dirty="0"/>
            </a:p>
          </p:txBody>
        </p:sp>
        <p:sp>
          <p:nvSpPr>
            <p:cNvPr id="26" name="下矢印 25"/>
            <p:cNvSpPr/>
            <p:nvPr/>
          </p:nvSpPr>
          <p:spPr>
            <a:xfrm>
              <a:off x="7283950" y="4546093"/>
              <a:ext cx="447369" cy="421509"/>
            </a:xfrm>
            <a:prstGeom prst="downArrow">
              <a:avLst/>
            </a:prstGeom>
            <a:solidFill>
              <a:schemeClr val="accent4">
                <a:lumMod val="60000"/>
                <a:lumOff val="40000"/>
              </a:schemeClr>
            </a:solidFill>
            <a:ln>
              <a:solidFill>
                <a:srgbClr val="3E4C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458346" y="4000772"/>
              <a:ext cx="2098576" cy="646331"/>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サービス指向アーキテクチャによる</a:t>
              </a:r>
              <a:r>
                <a:rPr lang="en-US" altLang="ja-JP" sz="1200" dirty="0" smtClean="0"/>
                <a:t>IT</a:t>
              </a:r>
              <a:r>
                <a:rPr lang="ja-JP" altLang="en-US" sz="1200" dirty="0" smtClean="0"/>
                <a:t>サービス開発と効果測定</a:t>
              </a:r>
              <a:endParaRPr lang="en-US" altLang="ja-JP" sz="1200" dirty="0" smtClean="0"/>
            </a:p>
          </p:txBody>
        </p:sp>
        <p:sp>
          <p:nvSpPr>
            <p:cNvPr id="28" name="テキスト ボックス 27"/>
            <p:cNvSpPr txBox="1"/>
            <p:nvPr/>
          </p:nvSpPr>
          <p:spPr>
            <a:xfrm>
              <a:off x="6208630" y="5961028"/>
              <a:ext cx="24830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クラウドのはじまり</a:t>
              </a:r>
              <a:endParaRPr kumimoji="1" lang="ja-JP" altLang="en-US" b="1" dirty="0"/>
            </a:p>
          </p:txBody>
        </p:sp>
        <p:cxnSp>
          <p:nvCxnSpPr>
            <p:cNvPr id="29" name="直線矢印コネクタ 28"/>
            <p:cNvCxnSpPr>
              <a:stCxn id="21" idx="3"/>
              <a:endCxn id="28" idx="1"/>
            </p:cNvCxnSpPr>
            <p:nvPr/>
          </p:nvCxnSpPr>
          <p:spPr>
            <a:xfrm flipV="1">
              <a:off x="5793769" y="6145694"/>
              <a:ext cx="414861" cy="1443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角丸四角形 29"/>
            <p:cNvSpPr/>
            <p:nvPr/>
          </p:nvSpPr>
          <p:spPr>
            <a:xfrm>
              <a:off x="1882771" y="4084324"/>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SLA</a:t>
              </a:r>
              <a:endParaRPr kumimoji="1" lang="ja-JP" altLang="en-US" dirty="0"/>
            </a:p>
          </p:txBody>
        </p:sp>
        <p:cxnSp>
          <p:nvCxnSpPr>
            <p:cNvPr id="31" name="直線矢印コネクタ 30"/>
            <p:cNvCxnSpPr>
              <a:stCxn id="20" idx="2"/>
              <a:endCxn id="30" idx="0"/>
            </p:cNvCxnSpPr>
            <p:nvPr/>
          </p:nvCxnSpPr>
          <p:spPr>
            <a:xfrm>
              <a:off x="2331136" y="3784310"/>
              <a:ext cx="0" cy="300014"/>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873273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情報セキュリティも</a:t>
            </a:r>
            <a:r>
              <a:rPr kumimoji="1" lang="en-US" altLang="ja-JP" dirty="0"/>
              <a:t>KPI</a:t>
            </a:r>
            <a:r>
              <a:rPr kumimoji="1" lang="ja-JP" altLang="en-US" dirty="0"/>
              <a:t>が重要</a:t>
            </a:r>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r>
              <a:rPr lang="en-US" altLang="ja-JP" dirty="0" smtClean="0"/>
              <a:t>(C) </a:t>
            </a:r>
            <a:r>
              <a:rPr lang="ja-JP" altLang="en-US" dirty="0"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16</a:t>
            </a:fld>
            <a:endParaRPr lang="en-US"/>
          </a:p>
        </p:txBody>
      </p:sp>
      <p:pic>
        <p:nvPicPr>
          <p:cNvPr id="6" name="図 5"/>
          <p:cNvPicPr>
            <a:picLocks noChangeAspect="1"/>
          </p:cNvPicPr>
          <p:nvPr/>
        </p:nvPicPr>
        <p:blipFill>
          <a:blip r:embed="rId2"/>
          <a:stretch>
            <a:fillRect/>
          </a:stretch>
        </p:blipFill>
        <p:spPr>
          <a:xfrm flipH="1">
            <a:off x="926348" y="1862520"/>
            <a:ext cx="1404788" cy="1267881"/>
          </a:xfrm>
          <a:prstGeom prst="rect">
            <a:avLst/>
          </a:prstGeom>
        </p:spPr>
      </p:pic>
      <p:sp>
        <p:nvSpPr>
          <p:cNvPr id="7" name="円/楕円 6"/>
          <p:cNvSpPr/>
          <p:nvPr/>
        </p:nvSpPr>
        <p:spPr>
          <a:xfrm>
            <a:off x="3255352" y="3159404"/>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現場からの</a:t>
            </a:r>
            <a:endParaRPr kumimoji="1" lang="en-US" altLang="ja-JP" dirty="0" smtClean="0"/>
          </a:p>
          <a:p>
            <a:pPr algn="ctr"/>
            <a:r>
              <a:rPr kumimoji="1" lang="ja-JP" altLang="en-US" dirty="0" smtClean="0"/>
              <a:t>情報収集</a:t>
            </a:r>
            <a:endParaRPr kumimoji="1" lang="ja-JP" altLang="en-US" dirty="0"/>
          </a:p>
        </p:txBody>
      </p:sp>
      <p:sp>
        <p:nvSpPr>
          <p:cNvPr id="8" name="円/楕円 7"/>
          <p:cNvSpPr/>
          <p:nvPr/>
        </p:nvSpPr>
        <p:spPr>
          <a:xfrm>
            <a:off x="3255352" y="2052680"/>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経営者は全体を把握したい</a:t>
            </a:r>
            <a:endParaRPr kumimoji="1" lang="ja-JP" altLang="en-US" dirty="0"/>
          </a:p>
        </p:txBody>
      </p:sp>
      <p:sp>
        <p:nvSpPr>
          <p:cNvPr id="9" name="上矢印 8"/>
          <p:cNvSpPr/>
          <p:nvPr/>
        </p:nvSpPr>
        <p:spPr>
          <a:xfrm>
            <a:off x="4279968" y="2803053"/>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上矢印 9"/>
          <p:cNvSpPr/>
          <p:nvPr/>
        </p:nvSpPr>
        <p:spPr>
          <a:xfrm>
            <a:off x="3487846"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円/楕円 10"/>
          <p:cNvSpPr/>
          <p:nvPr/>
        </p:nvSpPr>
        <p:spPr>
          <a:xfrm>
            <a:off x="3111404"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組織</a:t>
            </a:r>
            <a:endParaRPr kumimoji="1" lang="en-US" altLang="ja-JP" dirty="0" smtClean="0"/>
          </a:p>
          <a:p>
            <a:pPr algn="ctr"/>
            <a:r>
              <a:rPr lang="en-US" altLang="ja-JP" dirty="0" smtClean="0"/>
              <a:t>ISMS</a:t>
            </a:r>
            <a:endParaRPr kumimoji="1" lang="ja-JP" altLang="en-US" dirty="0"/>
          </a:p>
        </p:txBody>
      </p:sp>
      <p:sp>
        <p:nvSpPr>
          <p:cNvPr id="12" name="上矢印 11"/>
          <p:cNvSpPr/>
          <p:nvPr/>
        </p:nvSpPr>
        <p:spPr>
          <a:xfrm>
            <a:off x="5101031"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4724589"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ja-JP" altLang="en-US" dirty="0" smtClean="0"/>
              <a:t>組織外</a:t>
            </a:r>
            <a:endParaRPr lang="en-US" altLang="ja-JP" dirty="0" smtClean="0"/>
          </a:p>
          <a:p>
            <a:pPr algn="ctr">
              <a:lnSpc>
                <a:spcPct val="120000"/>
              </a:lnSpc>
            </a:pPr>
            <a:r>
              <a:rPr lang="ja-JP" altLang="en-US" sz="1000" dirty="0" smtClean="0"/>
              <a:t>サービス</a:t>
            </a:r>
            <a:endParaRPr kumimoji="1" lang="en-US" altLang="ja-JP" sz="1000" dirty="0" smtClean="0"/>
          </a:p>
        </p:txBody>
      </p:sp>
      <p:sp>
        <p:nvSpPr>
          <p:cNvPr id="14" name="テキスト ボックス 13"/>
          <p:cNvSpPr txBox="1"/>
          <p:nvPr/>
        </p:nvSpPr>
        <p:spPr>
          <a:xfrm>
            <a:off x="2865000" y="5254051"/>
            <a:ext cx="1698571" cy="830997"/>
          </a:xfrm>
          <a:prstGeom prst="rect">
            <a:avLst/>
          </a:prstGeom>
          <a:noFill/>
        </p:spPr>
        <p:txBody>
          <a:bodyPr wrap="square" rtlCol="0">
            <a:spAutoFit/>
          </a:bodyPr>
          <a:lstStyle/>
          <a:p>
            <a:pPr algn="ctr"/>
            <a:r>
              <a:rPr lang="ja-JP" altLang="en-US" sz="1200" dirty="0" smtClean="0"/>
              <a:t>組織のマネジメントだけではたりない。</a:t>
            </a:r>
            <a:endParaRPr lang="en-US" altLang="ja-JP" sz="1200" dirty="0" smtClean="0"/>
          </a:p>
          <a:p>
            <a:pPr algn="ctr"/>
            <a:r>
              <a:rPr kumimoji="1" lang="ja-JP" altLang="en-US" sz="1200" dirty="0" smtClean="0"/>
              <a:t>もう</a:t>
            </a:r>
            <a:r>
              <a:rPr kumimoji="1" lang="en-US" altLang="ja-JP" sz="1200" dirty="0" smtClean="0"/>
              <a:t>ISMS</a:t>
            </a:r>
            <a:r>
              <a:rPr kumimoji="1" lang="ja-JP" altLang="en-US" sz="1200" dirty="0" smtClean="0"/>
              <a:t>だけでは</a:t>
            </a:r>
            <a:endParaRPr kumimoji="1" lang="en-US" altLang="ja-JP" sz="1200" dirty="0" smtClean="0"/>
          </a:p>
          <a:p>
            <a:pPr algn="ctr"/>
            <a:r>
              <a:rPr lang="ja-JP" altLang="en-US" sz="1200" dirty="0" smtClean="0"/>
              <a:t>たりなくなった</a:t>
            </a:r>
            <a:endParaRPr kumimoji="1" lang="en-US" altLang="ja-JP" sz="1200" dirty="0" smtClean="0"/>
          </a:p>
        </p:txBody>
      </p:sp>
      <p:sp>
        <p:nvSpPr>
          <p:cNvPr id="15" name="テキスト ボックス 14"/>
          <p:cNvSpPr txBox="1"/>
          <p:nvPr/>
        </p:nvSpPr>
        <p:spPr>
          <a:xfrm>
            <a:off x="4572000" y="5254051"/>
            <a:ext cx="1698571" cy="461665"/>
          </a:xfrm>
          <a:prstGeom prst="rect">
            <a:avLst/>
          </a:prstGeom>
          <a:noFill/>
        </p:spPr>
        <p:txBody>
          <a:bodyPr wrap="square" rtlCol="0">
            <a:spAutoFit/>
          </a:bodyPr>
          <a:lstStyle/>
          <a:p>
            <a:pPr algn="ctr"/>
            <a:r>
              <a:rPr lang="ja-JP" altLang="en-US" sz="1200" dirty="0" smtClean="0"/>
              <a:t>外部の把握はどうするか？</a:t>
            </a:r>
            <a:endParaRPr kumimoji="1" lang="en-US" altLang="ja-JP" sz="1200" dirty="0" smtClean="0"/>
          </a:p>
        </p:txBody>
      </p:sp>
      <p:sp>
        <p:nvSpPr>
          <p:cNvPr id="16" name="角丸四角形 15"/>
          <p:cNvSpPr/>
          <p:nvPr/>
        </p:nvSpPr>
        <p:spPr>
          <a:xfrm>
            <a:off x="534969" y="3322541"/>
            <a:ext cx="11689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事業計画</a:t>
            </a:r>
            <a:endParaRPr kumimoji="1" lang="ja-JP" altLang="en-US" dirty="0"/>
          </a:p>
        </p:txBody>
      </p:sp>
      <p:sp>
        <p:nvSpPr>
          <p:cNvPr id="17" name="角丸四角形 16"/>
          <p:cNvSpPr/>
          <p:nvPr/>
        </p:nvSpPr>
        <p:spPr>
          <a:xfrm>
            <a:off x="1882771" y="3322541"/>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KPI</a:t>
            </a:r>
            <a:endParaRPr kumimoji="1" lang="ja-JP" altLang="en-US" dirty="0"/>
          </a:p>
        </p:txBody>
      </p:sp>
      <p:cxnSp>
        <p:nvCxnSpPr>
          <p:cNvPr id="18" name="直線矢印コネクタ 17"/>
          <p:cNvCxnSpPr>
            <a:stCxn id="16" idx="3"/>
          </p:cNvCxnSpPr>
          <p:nvPr/>
        </p:nvCxnSpPr>
        <p:spPr>
          <a:xfrm>
            <a:off x="1703900" y="3553426"/>
            <a:ext cx="298944" cy="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17" idx="3"/>
          </p:cNvCxnSpPr>
          <p:nvPr/>
        </p:nvCxnSpPr>
        <p:spPr>
          <a:xfrm flipV="1">
            <a:off x="2779500" y="3541807"/>
            <a:ext cx="475852" cy="11619"/>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534969" y="4084324"/>
            <a:ext cx="22445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セキュリティの指標</a:t>
            </a:r>
            <a:endParaRPr kumimoji="1" lang="ja-JP" altLang="en-US" sz="1400" dirty="0"/>
          </a:p>
        </p:txBody>
      </p:sp>
      <p:cxnSp>
        <p:nvCxnSpPr>
          <p:cNvPr id="21" name="直線矢印コネクタ 20"/>
          <p:cNvCxnSpPr>
            <a:stCxn id="17" idx="2"/>
          </p:cNvCxnSpPr>
          <p:nvPr/>
        </p:nvCxnSpPr>
        <p:spPr>
          <a:xfrm>
            <a:off x="2331136" y="3784310"/>
            <a:ext cx="0" cy="300014"/>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534969" y="4951016"/>
            <a:ext cx="22445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リスク受容レベルなど</a:t>
            </a:r>
            <a:endParaRPr kumimoji="1" lang="ja-JP" altLang="en-US" sz="1400" dirty="0"/>
          </a:p>
        </p:txBody>
      </p:sp>
      <p:cxnSp>
        <p:nvCxnSpPr>
          <p:cNvPr id="23" name="直線矢印コネクタ 22"/>
          <p:cNvCxnSpPr>
            <a:stCxn id="20" idx="2"/>
            <a:endCxn id="22" idx="0"/>
          </p:cNvCxnSpPr>
          <p:nvPr/>
        </p:nvCxnSpPr>
        <p:spPr>
          <a:xfrm>
            <a:off x="1657235" y="4546093"/>
            <a:ext cx="0" cy="404923"/>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6458346" y="4930602"/>
            <a:ext cx="2098576" cy="1015663"/>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サービスのセキュリティのために「仕組みをよく知る」「リスク情報を共有する」</a:t>
            </a:r>
            <a:r>
              <a:rPr lang="en-US" altLang="ja-JP" sz="1200" dirty="0" smtClean="0"/>
              <a:t>→</a:t>
            </a:r>
            <a:r>
              <a:rPr lang="ja-JP" altLang="en-US" sz="1200" dirty="0" smtClean="0"/>
              <a:t>セキュリティのソーシャル化</a:t>
            </a:r>
            <a:endParaRPr lang="en-US" altLang="ja-JP" sz="1200" dirty="0" smtClean="0"/>
          </a:p>
        </p:txBody>
      </p:sp>
      <p:sp>
        <p:nvSpPr>
          <p:cNvPr id="25" name="右中かっこ 24"/>
          <p:cNvSpPr/>
          <p:nvPr/>
        </p:nvSpPr>
        <p:spPr>
          <a:xfrm>
            <a:off x="6003401" y="3244546"/>
            <a:ext cx="310843" cy="1951785"/>
          </a:xfrm>
          <a:prstGeom prst="rightBrace">
            <a:avLst>
              <a:gd name="adj1" fmla="val 48163"/>
              <a:gd name="adj2" fmla="val 15946"/>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円/楕円 25"/>
          <p:cNvSpPr/>
          <p:nvPr/>
        </p:nvSpPr>
        <p:spPr>
          <a:xfrm>
            <a:off x="6458346" y="3101684"/>
            <a:ext cx="2098576" cy="764805"/>
          </a:xfrm>
          <a:prstGeom prst="ellipse">
            <a:avLst/>
          </a:prstGeom>
          <a:solidFill>
            <a:schemeClr val="accent4">
              <a:lumMod val="20000"/>
              <a:lumOff val="8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事故がゼロ</a:t>
            </a:r>
            <a:endParaRPr lang="en-US" altLang="ja-JP" dirty="0" smtClean="0"/>
          </a:p>
          <a:p>
            <a:pPr algn="ctr"/>
            <a:r>
              <a:rPr lang="ja-JP" altLang="en-US" dirty="0" smtClean="0"/>
              <a:t>じゃダメ！</a:t>
            </a:r>
            <a:endParaRPr lang="en-US" altLang="ja-JP" dirty="0" smtClean="0"/>
          </a:p>
        </p:txBody>
      </p:sp>
      <p:sp>
        <p:nvSpPr>
          <p:cNvPr id="27" name="下矢印 26"/>
          <p:cNvSpPr/>
          <p:nvPr/>
        </p:nvSpPr>
        <p:spPr>
          <a:xfrm>
            <a:off x="7283950" y="4546093"/>
            <a:ext cx="447369" cy="421509"/>
          </a:xfrm>
          <a:prstGeom prst="downArrow">
            <a:avLst/>
          </a:prstGeom>
          <a:solidFill>
            <a:schemeClr val="accent4">
              <a:lumMod val="60000"/>
              <a:lumOff val="40000"/>
            </a:schemeClr>
          </a:solidFill>
          <a:ln>
            <a:solidFill>
              <a:srgbClr val="3E4C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458346" y="4000772"/>
            <a:ext cx="2098576" cy="646331"/>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事故がゼロというのは「</a:t>
            </a:r>
            <a:r>
              <a:rPr lang="en-US" altLang="ja-JP" sz="1200" dirty="0" smtClean="0"/>
              <a:t>KPI</a:t>
            </a:r>
            <a:r>
              <a:rPr lang="ja-JP" altLang="en-US" sz="1200" dirty="0" smtClean="0"/>
              <a:t>」としては成り立たない。積み重ねが大事！！</a:t>
            </a:r>
            <a:endParaRPr lang="en-US" altLang="ja-JP" sz="1200" dirty="0" smtClean="0"/>
          </a:p>
        </p:txBody>
      </p:sp>
      <p:sp>
        <p:nvSpPr>
          <p:cNvPr id="29" name="テキスト ボックス 28"/>
          <p:cNvSpPr txBox="1"/>
          <p:nvPr/>
        </p:nvSpPr>
        <p:spPr>
          <a:xfrm>
            <a:off x="3268300" y="6090898"/>
            <a:ext cx="25254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組織のセキュリティ</a:t>
            </a:r>
            <a:endParaRPr kumimoji="1" lang="ja-JP" altLang="en-US" b="1" dirty="0"/>
          </a:p>
        </p:txBody>
      </p:sp>
      <p:sp>
        <p:nvSpPr>
          <p:cNvPr id="30" name="テキスト ボックス 29"/>
          <p:cNvSpPr txBox="1"/>
          <p:nvPr/>
        </p:nvSpPr>
        <p:spPr>
          <a:xfrm>
            <a:off x="6208630" y="6076468"/>
            <a:ext cx="24830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サービスセキュリティ</a:t>
            </a:r>
            <a:endParaRPr kumimoji="1" lang="ja-JP" altLang="en-US" b="1" dirty="0"/>
          </a:p>
        </p:txBody>
      </p:sp>
      <p:cxnSp>
        <p:nvCxnSpPr>
          <p:cNvPr id="31" name="直線矢印コネクタ 30"/>
          <p:cNvCxnSpPr>
            <a:stCxn id="29" idx="3"/>
            <a:endCxn id="30" idx="1"/>
          </p:cNvCxnSpPr>
          <p:nvPr/>
        </p:nvCxnSpPr>
        <p:spPr>
          <a:xfrm flipV="1">
            <a:off x="5793769" y="6261134"/>
            <a:ext cx="414861" cy="1443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040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全体最適化とコストダウン</a:t>
            </a:r>
          </a:p>
        </p:txBody>
      </p:sp>
      <p:sp>
        <p:nvSpPr>
          <p:cNvPr id="4" name="コンテンツ プレースホルダー 3"/>
          <p:cNvSpPr>
            <a:spLocks noGrp="1"/>
          </p:cNvSpPr>
          <p:nvPr>
            <p:ph sz="half" idx="2"/>
          </p:nvPr>
        </p:nvSpPr>
        <p:spPr/>
        <p:txBody>
          <a:bodyPr/>
          <a:lstStyle/>
          <a:p>
            <a:r>
              <a:rPr kumimoji="1" lang="ja-JP" altLang="en-US" dirty="0"/>
              <a:t>ほとんどのシャチョーが、費用対効果を知らずに</a:t>
            </a:r>
            <a:r>
              <a:rPr kumimoji="1" lang="en-US" altLang="ja-JP" dirty="0"/>
              <a:t>IT</a:t>
            </a:r>
            <a:r>
              <a:rPr kumimoji="1" lang="ja-JP" altLang="en-US" dirty="0"/>
              <a:t>を利用しています</a:t>
            </a:r>
            <a:endParaRPr kumimoji="1" lang="en-US" altLang="ja-JP" dirty="0"/>
          </a:p>
          <a:p>
            <a:pPr lvl="1"/>
            <a:r>
              <a:rPr lang="ja-JP" altLang="en-US" dirty="0"/>
              <a:t>メール</a:t>
            </a:r>
            <a:r>
              <a:rPr lang="en-US" altLang="ja-JP" dirty="0"/>
              <a:t>1</a:t>
            </a:r>
            <a:r>
              <a:rPr lang="ja-JP" altLang="en-US" dirty="0"/>
              <a:t>通送るのに、いくらかかってるか知らないのに、メールが効果があるかなんてわからない</a:t>
            </a:r>
            <a:endParaRPr lang="en-US" altLang="ja-JP" dirty="0"/>
          </a:p>
          <a:p>
            <a:r>
              <a:rPr lang="ja-JP" altLang="en-US" dirty="0" smtClean="0"/>
              <a:t>「見える化」とかいっても、何を見たいのかがわかっていない経営陣がいる</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17</a:t>
            </a:fld>
            <a:endParaRPr lang="en-US"/>
          </a:p>
        </p:txBody>
      </p:sp>
      <p:sp>
        <p:nvSpPr>
          <p:cNvPr id="8" name="雲 7"/>
          <p:cNvSpPr/>
          <p:nvPr/>
        </p:nvSpPr>
        <p:spPr>
          <a:xfrm>
            <a:off x="571472" y="2033938"/>
            <a:ext cx="3643338" cy="2214578"/>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2"/>
          <a:srcRect/>
          <a:stretch>
            <a:fillRect/>
          </a:stretch>
        </p:blipFill>
        <p:spPr bwMode="auto">
          <a:xfrm>
            <a:off x="1285852" y="2462566"/>
            <a:ext cx="2625725" cy="1431925"/>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a:stretch>
            <a:fillRect/>
          </a:stretch>
        </p:blipFill>
        <p:spPr bwMode="auto">
          <a:xfrm>
            <a:off x="1500166" y="2319690"/>
            <a:ext cx="1540277" cy="785818"/>
          </a:xfrm>
          <a:prstGeom prst="rect">
            <a:avLst/>
          </a:prstGeom>
          <a:noFill/>
          <a:ln w="9525">
            <a:noFill/>
            <a:miter lim="800000"/>
            <a:headEnd/>
            <a:tailEnd/>
          </a:ln>
          <a:effectLst/>
        </p:spPr>
      </p:pic>
      <p:pic>
        <p:nvPicPr>
          <p:cNvPr id="11" name="Picture 4"/>
          <p:cNvPicPr>
            <a:picLocks noChangeAspect="1" noChangeArrowheads="1"/>
          </p:cNvPicPr>
          <p:nvPr/>
        </p:nvPicPr>
        <p:blipFill>
          <a:blip r:embed="rId4"/>
          <a:srcRect/>
          <a:stretch>
            <a:fillRect/>
          </a:stretch>
        </p:blipFill>
        <p:spPr bwMode="auto">
          <a:xfrm>
            <a:off x="2365523" y="4159074"/>
            <a:ext cx="1849287" cy="1928826"/>
          </a:xfrm>
          <a:prstGeom prst="rect">
            <a:avLst/>
          </a:prstGeom>
          <a:noFill/>
          <a:ln w="9525">
            <a:noFill/>
            <a:miter lim="800000"/>
            <a:headEnd/>
            <a:tailEnd/>
          </a:ln>
          <a:effectLst/>
        </p:spPr>
      </p:pic>
      <p:sp>
        <p:nvSpPr>
          <p:cNvPr id="12" name="テキスト ボックス 11"/>
          <p:cNvSpPr txBox="1"/>
          <p:nvPr/>
        </p:nvSpPr>
        <p:spPr>
          <a:xfrm>
            <a:off x="642910" y="4649615"/>
            <a:ext cx="1928826" cy="1200329"/>
          </a:xfrm>
          <a:prstGeom prst="rect">
            <a:avLst/>
          </a:prstGeom>
          <a:noFill/>
        </p:spPr>
        <p:txBody>
          <a:bodyPr wrap="square" rtlCol="0">
            <a:spAutoFit/>
          </a:bodyPr>
          <a:lstStyle/>
          <a:p>
            <a:pPr algn="just">
              <a:lnSpc>
                <a:spcPct val="150000"/>
              </a:lnSpc>
            </a:pPr>
            <a:r>
              <a:rPr kumimoji="1" lang="en-US" altLang="ja-JP" sz="1200" dirty="0" smtClean="0">
                <a:latin typeface="+mj-ea"/>
                <a:ea typeface="+mj-ea"/>
              </a:rPr>
              <a:t>5</a:t>
            </a:r>
            <a:r>
              <a:rPr kumimoji="1" lang="ja-JP" altLang="en-US" sz="1200" dirty="0" smtClean="0">
                <a:latin typeface="+mj-ea"/>
                <a:ea typeface="+mj-ea"/>
              </a:rPr>
              <a:t>年間で</a:t>
            </a:r>
            <a:r>
              <a:rPr kumimoji="1" lang="en-US" altLang="ja-JP" sz="1200" dirty="0" smtClean="0">
                <a:latin typeface="+mj-ea"/>
                <a:ea typeface="+mj-ea"/>
              </a:rPr>
              <a:t>2000</a:t>
            </a:r>
            <a:r>
              <a:rPr kumimoji="1" lang="ja-JP" altLang="en-US" sz="1200" dirty="0" smtClean="0">
                <a:latin typeface="+mj-ea"/>
                <a:ea typeface="+mj-ea"/>
              </a:rPr>
              <a:t>万円って、そのくらいが一般的なんと違うの？よその会社もそんなもんと</a:t>
            </a:r>
            <a:r>
              <a:rPr kumimoji="1" lang="ja-JP" altLang="en-US" sz="1200" dirty="0" err="1" smtClean="0">
                <a:latin typeface="+mj-ea"/>
                <a:ea typeface="+mj-ea"/>
              </a:rPr>
              <a:t>違うんか</a:t>
            </a:r>
            <a:r>
              <a:rPr kumimoji="1" lang="ja-JP" altLang="en-US" sz="1200" dirty="0" smtClean="0">
                <a:latin typeface="+mj-ea"/>
                <a:ea typeface="+mj-ea"/>
              </a:rPr>
              <a:t>いな・・・</a:t>
            </a:r>
            <a:endParaRPr kumimoji="1" lang="ja-JP" altLang="en-US" sz="1200" dirty="0">
              <a:latin typeface="+mj-ea"/>
              <a:ea typeface="+mj-ea"/>
            </a:endParaRPr>
          </a:p>
        </p:txBody>
      </p:sp>
    </p:spTree>
    <p:extLst>
      <p:ext uri="{BB962C8B-B14F-4D97-AF65-F5344CB8AC3E}">
        <p14:creationId xmlns:p14="http://schemas.microsoft.com/office/powerpoint/2010/main" val="40410815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重要なのは「学習と成長」</a:t>
            </a:r>
          </a:p>
        </p:txBody>
      </p:sp>
      <p:sp>
        <p:nvSpPr>
          <p:cNvPr id="8" name="コンテンツ プレースホルダー 7"/>
          <p:cNvSpPr>
            <a:spLocks noGrp="1"/>
          </p:cNvSpPr>
          <p:nvPr>
            <p:ph idx="1"/>
          </p:nvPr>
        </p:nvSpPr>
        <p:spPr/>
        <p:txBody>
          <a:bodyPr/>
          <a:lstStyle/>
          <a:p>
            <a:r>
              <a:rPr lang="ja-JP" altLang="en-US" dirty="0"/>
              <a:t>減点主義ではモチベーションを作れない</a:t>
            </a:r>
            <a:endParaRPr lang="en-US" altLang="ja-JP" dirty="0"/>
          </a:p>
          <a:p>
            <a:pPr lvl="1"/>
            <a:r>
              <a:rPr kumimoji="1" lang="ja-JP" altLang="en-US" dirty="0"/>
              <a:t>失敗の原因を学習の糧とできるか</a:t>
            </a:r>
            <a:endParaRPr kumimoji="1" lang="en-US" altLang="ja-JP" dirty="0"/>
          </a:p>
          <a:p>
            <a:pPr lvl="1"/>
            <a:r>
              <a:rPr lang="ja-JP" altLang="en-US" dirty="0"/>
              <a:t>失敗の原因を提供したものに褒賞を与えることができるか</a:t>
            </a:r>
            <a:endParaRPr lang="en-US" altLang="ja-JP" dirty="0"/>
          </a:p>
          <a:p>
            <a:pPr lvl="1"/>
            <a:r>
              <a:rPr kumimoji="1" lang="ja-JP" altLang="en-US" dirty="0"/>
              <a:t>失敗を取り戻すための仕組みづくり</a:t>
            </a:r>
            <a:r>
              <a:rPr kumimoji="1" lang="en-US" altLang="ja-JP" dirty="0"/>
              <a:t> →</a:t>
            </a:r>
            <a:r>
              <a:rPr kumimoji="1" lang="ja-JP" altLang="en-US" dirty="0"/>
              <a:t>チャレンジの回数を増やす</a:t>
            </a:r>
            <a:endParaRPr kumimoji="1" lang="en-US" altLang="ja-JP" dirty="0"/>
          </a:p>
          <a:p>
            <a:r>
              <a:rPr lang="ja-JP" altLang="en-US" dirty="0"/>
              <a:t>成功をほめるのは一瞬でいい</a:t>
            </a:r>
            <a:endParaRPr lang="en-US" altLang="ja-JP" dirty="0"/>
          </a:p>
          <a:p>
            <a:pPr lvl="1"/>
            <a:r>
              <a:rPr kumimoji="1" lang="ja-JP" altLang="en-US" dirty="0"/>
              <a:t>営業部門がやっている「成功事例発表会」はほとんど無駄</a:t>
            </a:r>
            <a:endParaRPr kumimoji="1" lang="en-US" altLang="ja-JP" dirty="0"/>
          </a:p>
          <a:p>
            <a:pPr lvl="1"/>
            <a:r>
              <a:rPr lang="ja-JP" altLang="en-US" dirty="0"/>
              <a:t>結果の共有ではなくプロセスの共有を行うことが重要</a:t>
            </a:r>
            <a:endParaRPr lang="en-US" altLang="ja-JP" dirty="0"/>
          </a:p>
          <a:p>
            <a:pPr lvl="1"/>
            <a:r>
              <a:rPr kumimoji="1" lang="ja-JP" altLang="en-US" dirty="0"/>
              <a:t>プロセスを共有するための「モニタリング」を設計する</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35724840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目標達成のための</a:t>
            </a:r>
            <a:r>
              <a:rPr kumimoji="1" lang="en-US" altLang="ja-JP" dirty="0" smtClean="0"/>
              <a:t>IT</a:t>
            </a:r>
            <a:r>
              <a:rPr kumimoji="1" lang="ja-JP" altLang="en-US" dirty="0" smtClean="0"/>
              <a:t>活用（</a:t>
            </a:r>
            <a:r>
              <a:rPr kumimoji="1" lang="en-US" altLang="ja-JP" dirty="0" smtClean="0"/>
              <a:t>IT</a:t>
            </a:r>
            <a:r>
              <a:rPr kumimoji="1" lang="ja-JP" altLang="en-US" dirty="0" smtClean="0"/>
              <a:t>経営）</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19</a:t>
            </a:fld>
            <a:endParaRPr lang="en-US"/>
          </a:p>
        </p:txBody>
      </p:sp>
      <p:pic>
        <p:nvPicPr>
          <p:cNvPr id="8" name="Picture 2"/>
          <p:cNvPicPr>
            <a:picLocks noChangeAspect="1" noChangeArrowheads="1"/>
          </p:cNvPicPr>
          <p:nvPr/>
        </p:nvPicPr>
        <p:blipFill>
          <a:blip r:embed="rId2"/>
          <a:srcRect/>
          <a:stretch>
            <a:fillRect/>
          </a:stretch>
        </p:blipFill>
        <p:spPr bwMode="auto">
          <a:xfrm>
            <a:off x="748003" y="1741890"/>
            <a:ext cx="5125789" cy="3214710"/>
          </a:xfrm>
          <a:prstGeom prst="rect">
            <a:avLst/>
          </a:prstGeom>
          <a:noFill/>
          <a:ln w="9525">
            <a:noFill/>
            <a:miter lim="800000"/>
            <a:headEnd/>
            <a:tailEnd/>
          </a:ln>
          <a:effectLst/>
        </p:spPr>
      </p:pic>
      <p:sp>
        <p:nvSpPr>
          <p:cNvPr id="9" name="雲 8"/>
          <p:cNvSpPr/>
          <p:nvPr/>
        </p:nvSpPr>
        <p:spPr>
          <a:xfrm>
            <a:off x="873132" y="5304732"/>
            <a:ext cx="3357586" cy="85725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latin typeface="+mj-ea"/>
                <a:ea typeface="+mj-ea"/>
              </a:rPr>
              <a:t>やりたいけどできない</a:t>
            </a:r>
            <a:r>
              <a:rPr kumimoji="1" lang="en-US" altLang="ja-JP" sz="1400" dirty="0" smtClean="0">
                <a:latin typeface="+mj-ea"/>
                <a:ea typeface="+mj-ea"/>
              </a:rPr>
              <a:t>…</a:t>
            </a:r>
            <a:endParaRPr kumimoji="1" lang="ja-JP" altLang="en-US" sz="1400" dirty="0">
              <a:latin typeface="+mj-ea"/>
              <a:ea typeface="+mj-ea"/>
            </a:endParaRPr>
          </a:p>
        </p:txBody>
      </p:sp>
      <p:sp>
        <p:nvSpPr>
          <p:cNvPr id="10" name="下矢印 9"/>
          <p:cNvSpPr/>
          <p:nvPr/>
        </p:nvSpPr>
        <p:spPr>
          <a:xfrm>
            <a:off x="2123297" y="4688622"/>
            <a:ext cx="1035851" cy="57150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1" name="直線矢印コネクタ 10"/>
          <p:cNvCxnSpPr>
            <a:stCxn id="9" idx="0"/>
          </p:cNvCxnSpPr>
          <p:nvPr/>
        </p:nvCxnSpPr>
        <p:spPr>
          <a:xfrm>
            <a:off x="4227920" y="5733360"/>
            <a:ext cx="2646004"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4945098" y="5519046"/>
            <a:ext cx="1214446" cy="4286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smtClean="0">
                <a:latin typeface="+mj-ea"/>
                <a:ea typeface="+mj-ea"/>
              </a:rPr>
              <a:t>悩み</a:t>
            </a:r>
            <a:endParaRPr kumimoji="1" lang="ja-JP" altLang="en-US" sz="1400" dirty="0">
              <a:latin typeface="+mj-ea"/>
              <a:ea typeface="+mj-ea"/>
            </a:endParaRPr>
          </a:p>
        </p:txBody>
      </p:sp>
      <p:pic>
        <p:nvPicPr>
          <p:cNvPr id="13" name="Picture 4"/>
          <p:cNvPicPr>
            <a:picLocks noChangeAspect="1" noChangeArrowheads="1"/>
          </p:cNvPicPr>
          <p:nvPr/>
        </p:nvPicPr>
        <p:blipFill>
          <a:blip r:embed="rId3"/>
          <a:srcRect/>
          <a:stretch>
            <a:fillRect/>
          </a:stretch>
        </p:blipFill>
        <p:spPr bwMode="auto">
          <a:xfrm>
            <a:off x="7016800" y="4758707"/>
            <a:ext cx="1214446" cy="1617595"/>
          </a:xfrm>
          <a:prstGeom prst="rect">
            <a:avLst/>
          </a:prstGeom>
          <a:noFill/>
          <a:ln w="9525">
            <a:noFill/>
            <a:miter lim="800000"/>
            <a:headEnd/>
            <a:tailEnd/>
          </a:ln>
          <a:effectLst/>
        </p:spPr>
      </p:pic>
      <p:sp>
        <p:nvSpPr>
          <p:cNvPr id="14" name="曲折矢印 13"/>
          <p:cNvSpPr/>
          <p:nvPr/>
        </p:nvSpPr>
        <p:spPr>
          <a:xfrm rot="5400000">
            <a:off x="6195263" y="2634865"/>
            <a:ext cx="1785950" cy="1857388"/>
          </a:xfrm>
          <a:prstGeom prst="bentArrow">
            <a:avLst>
              <a:gd name="adj1" fmla="val 17836"/>
              <a:gd name="adj2" fmla="val 25000"/>
              <a:gd name="adj3" fmla="val 25000"/>
              <a:gd name="adj4" fmla="val 28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6302420" y="3242088"/>
            <a:ext cx="2210862" cy="461665"/>
          </a:xfrm>
          <a:prstGeom prst="rect">
            <a:avLst/>
          </a:prstGeom>
          <a:solidFill>
            <a:srgbClr val="FFFFFF">
              <a:alpha val="50196"/>
            </a:srgbClr>
          </a:solidFill>
        </p:spPr>
        <p:txBody>
          <a:bodyPr wrap="none" rtlCol="0">
            <a:spAutoFit/>
          </a:bodyPr>
          <a:lstStyle/>
          <a:p>
            <a:pPr algn="ctr"/>
            <a:r>
              <a:rPr lang="ja-JP" altLang="en-US" sz="1200" dirty="0" smtClean="0"/>
              <a:t>これらの情報がわからないので</a:t>
            </a:r>
            <a:endParaRPr lang="en-US" altLang="ja-JP" sz="1200" dirty="0" smtClean="0"/>
          </a:p>
          <a:p>
            <a:pPr algn="ctr"/>
            <a:r>
              <a:rPr lang="ja-JP" altLang="en-US" sz="1200" dirty="0" smtClean="0"/>
              <a:t>経営判断ができない</a:t>
            </a:r>
            <a:endParaRPr kumimoji="1" lang="en-US" altLang="ja-JP" sz="1200" dirty="0" smtClean="0"/>
          </a:p>
        </p:txBody>
      </p:sp>
    </p:spTree>
    <p:extLst>
      <p:ext uri="{BB962C8B-B14F-4D97-AF65-F5344CB8AC3E}">
        <p14:creationId xmlns:p14="http://schemas.microsoft.com/office/powerpoint/2010/main" val="39855547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講師の紹介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a:t>
            </a:fld>
            <a:endParaRPr lang="en-US"/>
          </a:p>
        </p:txBody>
      </p:sp>
      <p:sp>
        <p:nvSpPr>
          <p:cNvPr id="7" name="コンテンツ プレースホルダー 5"/>
          <p:cNvSpPr>
            <a:spLocks noGrp="1"/>
          </p:cNvSpPr>
          <p:nvPr>
            <p:ph sz="half" idx="4294967295"/>
          </p:nvPr>
        </p:nvSpPr>
        <p:spPr>
          <a:xfrm>
            <a:off x="4648200" y="1600200"/>
            <a:ext cx="4038600" cy="4637088"/>
          </a:xfrm>
          <a:prstGeom prst="rect">
            <a:avLst/>
          </a:prstGeom>
        </p:spPr>
        <p:txBody>
          <a:bodyPr>
            <a:normAutofit fontScale="92500" lnSpcReduction="10000"/>
          </a:bodyPr>
          <a:lstStyle/>
          <a:p>
            <a:r>
              <a:rPr lang="ja-JP" altLang="en-US" dirty="0"/>
              <a:t>河野</a:t>
            </a:r>
            <a:r>
              <a:rPr lang="en-US" altLang="ja-JP" dirty="0"/>
              <a:t> </a:t>
            </a:r>
            <a:r>
              <a:rPr lang="ja-JP" altLang="en-US" dirty="0"/>
              <a:t>省二</a:t>
            </a:r>
            <a:endParaRPr lang="en-US" altLang="ja-JP" dirty="0"/>
          </a:p>
          <a:p>
            <a:pPr lvl="1"/>
            <a:r>
              <a:rPr lang="ja-JP" altLang="en-US" dirty="0"/>
              <a:t>愛知県豊田市出身</a:t>
            </a:r>
            <a:endParaRPr lang="en-US" altLang="ja-JP" dirty="0"/>
          </a:p>
          <a:p>
            <a:pPr lvl="1"/>
            <a:r>
              <a:rPr lang="ja-JP" altLang="en-US" dirty="0"/>
              <a:t>滋賀大学</a:t>
            </a:r>
            <a:r>
              <a:rPr lang="ja-JP" altLang="en-US" dirty="0">
                <a:solidFill>
                  <a:srgbClr val="FF0000"/>
                </a:solidFill>
              </a:rPr>
              <a:t>中退</a:t>
            </a:r>
            <a:endParaRPr lang="en-US" altLang="ja-JP" dirty="0">
              <a:solidFill>
                <a:srgbClr val="FF0000"/>
              </a:solidFill>
            </a:endParaRPr>
          </a:p>
          <a:p>
            <a:pPr lvl="1"/>
            <a:r>
              <a:rPr lang="ja-JP" altLang="en-US" dirty="0"/>
              <a:t>株式会社ディアイティ</a:t>
            </a:r>
            <a:endParaRPr lang="en-US" altLang="ja-JP" dirty="0"/>
          </a:p>
          <a:p>
            <a:pPr lvl="2"/>
            <a:r>
              <a:rPr lang="ja-JP" altLang="en-US" dirty="0"/>
              <a:t>セキュリティサービス事業部</a:t>
            </a:r>
            <a:r>
              <a:rPr lang="en-US" altLang="ja-JP" dirty="0"/>
              <a:t> </a:t>
            </a:r>
            <a:r>
              <a:rPr lang="ja-JP" altLang="en-US" dirty="0"/>
              <a:t>副事業部長</a:t>
            </a:r>
            <a:endParaRPr lang="en-US" altLang="ja-JP" dirty="0"/>
          </a:p>
          <a:p>
            <a:pPr lvl="1"/>
            <a:r>
              <a:rPr lang="ja-JP" altLang="en-US" dirty="0"/>
              <a:t>情報処理推進機構</a:t>
            </a:r>
            <a:endParaRPr lang="en-US" altLang="ja-JP" dirty="0"/>
          </a:p>
          <a:p>
            <a:pPr lvl="2"/>
            <a:r>
              <a:rPr lang="ja-JP" altLang="en-US" dirty="0"/>
              <a:t>セキュリティセンター</a:t>
            </a:r>
            <a:r>
              <a:rPr lang="en-US" altLang="ja-JP" dirty="0"/>
              <a:t> </a:t>
            </a:r>
            <a:r>
              <a:rPr lang="ja-JP" altLang="en-US" dirty="0" smtClean="0"/>
              <a:t>研究員</a:t>
            </a:r>
            <a:endParaRPr lang="en-US" altLang="ja-JP" dirty="0" smtClean="0"/>
          </a:p>
          <a:p>
            <a:pPr lvl="1"/>
            <a:r>
              <a:rPr lang="en-US" altLang="ja-JP" dirty="0" err="1" smtClean="0"/>
              <a:t>aip</a:t>
            </a:r>
            <a:r>
              <a:rPr lang="ja-JP" altLang="en-US" dirty="0" smtClean="0"/>
              <a:t>事業推進委員</a:t>
            </a:r>
            <a:endParaRPr lang="en-US" altLang="ja-JP" dirty="0"/>
          </a:p>
          <a:p>
            <a:pPr lvl="1"/>
            <a:r>
              <a:rPr lang="ja-JP" altLang="en-US" dirty="0" smtClean="0"/>
              <a:t>大学講師</a:t>
            </a:r>
            <a:endParaRPr lang="en-US" altLang="ja-JP" dirty="0" smtClean="0"/>
          </a:p>
          <a:p>
            <a:pPr lvl="2"/>
            <a:r>
              <a:rPr lang="ja-JP" altLang="en-US" dirty="0" smtClean="0"/>
              <a:t>東京</a:t>
            </a:r>
            <a:r>
              <a:rPr lang="ja-JP" altLang="en-US" dirty="0"/>
              <a:t>電機</a:t>
            </a:r>
            <a:r>
              <a:rPr lang="ja-JP" altLang="en-US" dirty="0" smtClean="0"/>
              <a:t>大学</a:t>
            </a:r>
            <a:r>
              <a:rPr lang="en-US" altLang="ja-JP" dirty="0"/>
              <a:t> </a:t>
            </a:r>
            <a:r>
              <a:rPr lang="ja-JP" altLang="en-US" dirty="0" smtClean="0"/>
              <a:t>未来科学部</a:t>
            </a:r>
            <a:endParaRPr lang="en-US" altLang="ja-JP" dirty="0"/>
          </a:p>
          <a:p>
            <a:pPr lvl="2"/>
            <a:r>
              <a:rPr lang="ja-JP" altLang="en-US" dirty="0"/>
              <a:t>岡山理科大学</a:t>
            </a:r>
            <a:endParaRPr lang="en-US" altLang="ja-JP" dirty="0"/>
          </a:p>
          <a:p>
            <a:pPr lvl="1"/>
            <a:r>
              <a:rPr lang="ja-JP" altLang="en-US" dirty="0" smtClean="0"/>
              <a:t>その他</a:t>
            </a:r>
            <a:r>
              <a:rPr lang="ja-JP" altLang="en-US" dirty="0"/>
              <a:t>、団体役員など</a:t>
            </a:r>
            <a:endParaRPr lang="en-US" altLang="ja-JP" dirty="0"/>
          </a:p>
          <a:p>
            <a:endParaRPr kumimoji="1" lang="ja-JP" altLang="en-US" dirty="0"/>
          </a:p>
        </p:txBody>
      </p:sp>
      <p:pic>
        <p:nvPicPr>
          <p:cNvPr id="8" name="コンテンツ プレースホルダー 5" descr="148886_427892167268299_1524781280_n.jpg"/>
          <p:cNvPicPr>
            <a:picLocks noGrp="1" noChangeAspect="1"/>
          </p:cNvPicPr>
          <p:nvPr>
            <p:ph sz="half" idx="1"/>
          </p:nvPr>
        </p:nvPicPr>
        <p:blipFill>
          <a:blip r:embed="rId2">
            <a:extLst>
              <a:ext uri="{28A0092B-C50C-407E-A947-70E740481C1C}">
                <a14:useLocalDpi xmlns:a14="http://schemas.microsoft.com/office/drawing/2010/main" val="0"/>
              </a:ext>
            </a:extLst>
          </a:blip>
          <a:srcRect l="20969" r="20969"/>
          <a:stretch>
            <a:fillRect/>
          </a:stretch>
        </p:blipFill>
        <p:spPr>
          <a:xfrm>
            <a:off x="457200" y="1600200"/>
            <a:ext cx="4038600" cy="4637088"/>
          </a:xfrm>
          <a:prstGeom prst="rect">
            <a:avLst/>
          </a:prstGeom>
        </p:spPr>
      </p:pic>
    </p:spTree>
    <p:extLst>
      <p:ext uri="{BB962C8B-B14F-4D97-AF65-F5344CB8AC3E}">
        <p14:creationId xmlns:p14="http://schemas.microsoft.com/office/powerpoint/2010/main" val="13316616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学習と成長のための</a:t>
            </a:r>
            <a:r>
              <a:rPr kumimoji="1" lang="en-US" altLang="ja-JP" dirty="0"/>
              <a:t>IT</a:t>
            </a:r>
            <a:r>
              <a:rPr kumimoji="1" lang="ja-JP" altLang="en-US" dirty="0"/>
              <a:t>管理</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20</a:t>
            </a:fld>
            <a:endParaRPr lang="en-US"/>
          </a:p>
        </p:txBody>
      </p:sp>
      <p:sp>
        <p:nvSpPr>
          <p:cNvPr id="9" name="角丸四角形 8"/>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a:solidFill>
                  <a:schemeClr val="tx1"/>
                </a:solidFill>
              </a:rPr>
              <a:t>集積した情報を活用するために情報を</a:t>
            </a:r>
            <a:r>
              <a:rPr lang="ja-JP" altLang="en-US" sz="2000" dirty="0" smtClean="0">
                <a:solidFill>
                  <a:schemeClr val="tx1"/>
                </a:solidFill>
              </a:rPr>
              <a:t>公開するというのはわかりました。</a:t>
            </a:r>
            <a:endParaRPr lang="ja-JP" altLang="en-US" sz="2000" dirty="0">
              <a:solidFill>
                <a:schemeClr val="tx1"/>
              </a:solidFill>
            </a:endParaRPr>
          </a:p>
          <a:p>
            <a:pPr fontAlgn="auto">
              <a:lnSpc>
                <a:spcPct val="150000"/>
              </a:lnSpc>
              <a:spcBef>
                <a:spcPts val="0"/>
              </a:spcBef>
              <a:spcAft>
                <a:spcPts val="0"/>
              </a:spcAft>
              <a:defRPr/>
            </a:pPr>
            <a:r>
              <a:rPr lang="ja-JP" altLang="en-US" sz="2000" dirty="0">
                <a:solidFill>
                  <a:schemeClr val="tx1"/>
                </a:solidFill>
              </a:rPr>
              <a:t>ただし、情報を公開するだけではなく、企業にとってはそれを学習の材料と</a:t>
            </a:r>
            <a:r>
              <a:rPr lang="ja-JP" altLang="en-US" sz="2000" dirty="0" smtClean="0">
                <a:solidFill>
                  <a:schemeClr val="tx1"/>
                </a:solidFill>
              </a:rPr>
              <a:t>しなければいけません。企業</a:t>
            </a:r>
            <a:r>
              <a:rPr lang="ja-JP" altLang="en-US" sz="2000" dirty="0">
                <a:solidFill>
                  <a:schemeClr val="tx1"/>
                </a:solidFill>
              </a:rPr>
              <a:t>が成長するために必要な学習とは何で、それをどのように活かすことが</a:t>
            </a:r>
            <a:r>
              <a:rPr lang="ja-JP" altLang="en-US" sz="2000" dirty="0" smtClean="0">
                <a:solidFill>
                  <a:schemeClr val="tx1"/>
                </a:solidFill>
              </a:rPr>
              <a:t>できるかを考えてみましょう。</a:t>
            </a:r>
            <a:endParaRPr lang="en-US" altLang="ja-JP" sz="2000" dirty="0" smtClean="0">
              <a:solidFill>
                <a:schemeClr val="tx1"/>
              </a:solidFill>
            </a:endParaRPr>
          </a:p>
        </p:txBody>
      </p:sp>
      <p:pic>
        <p:nvPicPr>
          <p:cNvPr id="10"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19797188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による情報の一元管理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21</a:t>
            </a:fld>
            <a:endParaRPr lang="en-US"/>
          </a:p>
        </p:txBody>
      </p:sp>
      <p:sp>
        <p:nvSpPr>
          <p:cNvPr id="8" name="角丸四角形 7"/>
          <p:cNvSpPr/>
          <p:nvPr/>
        </p:nvSpPr>
        <p:spPr>
          <a:xfrm>
            <a:off x="857224" y="1884892"/>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情報収集</a:t>
            </a:r>
            <a:endParaRPr kumimoji="1" lang="en-US" altLang="ja-JP" sz="2400" dirty="0" smtClean="0">
              <a:solidFill>
                <a:schemeClr val="accent1">
                  <a:lumMod val="50000"/>
                </a:schemeClr>
              </a:solidFill>
              <a:latin typeface="+mj-ea"/>
              <a:ea typeface="+mj-ea"/>
            </a:endParaRPr>
          </a:p>
          <a:p>
            <a:pPr algn="ctr"/>
            <a:r>
              <a:rPr lang="ja-JP" altLang="en-US" sz="1200" dirty="0" smtClean="0">
                <a:solidFill>
                  <a:schemeClr val="tx1"/>
                </a:solidFill>
                <a:latin typeface="+mj-ea"/>
                <a:ea typeface="+mj-ea"/>
              </a:rPr>
              <a:t>どんな情報を集めるのか</a:t>
            </a:r>
            <a:endParaRPr kumimoji="1" lang="ja-JP" altLang="en-US" sz="1200" dirty="0">
              <a:solidFill>
                <a:schemeClr val="tx1"/>
              </a:solidFill>
              <a:latin typeface="+mj-ea"/>
              <a:ea typeface="+mj-ea"/>
            </a:endParaRPr>
          </a:p>
        </p:txBody>
      </p:sp>
      <p:sp>
        <p:nvSpPr>
          <p:cNvPr id="9" name="角丸四角形 8"/>
          <p:cNvSpPr/>
          <p:nvPr/>
        </p:nvSpPr>
        <p:spPr>
          <a:xfrm>
            <a:off x="857224" y="3563685"/>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分析</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情報をどのようにまとめるか（比較など）</a:t>
            </a:r>
            <a:endParaRPr kumimoji="1" lang="ja-JP" altLang="en-US" sz="1200" dirty="0">
              <a:solidFill>
                <a:schemeClr val="tx1"/>
              </a:solidFill>
              <a:latin typeface="+mj-ea"/>
              <a:ea typeface="+mj-ea"/>
            </a:endParaRPr>
          </a:p>
        </p:txBody>
      </p:sp>
      <p:sp>
        <p:nvSpPr>
          <p:cNvPr id="10" name="角丸四角形 9"/>
          <p:cNvSpPr/>
          <p:nvPr/>
        </p:nvSpPr>
        <p:spPr>
          <a:xfrm>
            <a:off x="857224" y="5242478"/>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ja-JP" altLang="en-US" sz="2400" dirty="0" smtClean="0">
                <a:solidFill>
                  <a:schemeClr val="accent1">
                    <a:lumMod val="50000"/>
                  </a:schemeClr>
                </a:solidFill>
                <a:latin typeface="+mj-ea"/>
                <a:ea typeface="+mj-ea"/>
              </a:rPr>
              <a:t>共有・利活用</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誰が見るのか、使うのか</a:t>
            </a:r>
            <a:endParaRPr kumimoji="1" lang="ja-JP" altLang="en-US" sz="1200" dirty="0">
              <a:solidFill>
                <a:schemeClr val="tx1"/>
              </a:solidFill>
              <a:latin typeface="+mj-ea"/>
              <a:ea typeface="+mj-ea"/>
            </a:endParaRPr>
          </a:p>
        </p:txBody>
      </p:sp>
      <p:cxnSp>
        <p:nvCxnSpPr>
          <p:cNvPr id="11" name="直線矢印コネクタ 10"/>
          <p:cNvCxnSpPr>
            <a:stCxn id="8" idx="2"/>
            <a:endCxn id="9" idx="0"/>
          </p:cNvCxnSpPr>
          <p:nvPr/>
        </p:nvCxnSpPr>
        <p:spPr>
          <a:xfrm rot="5400000">
            <a:off x="2053811" y="3260073"/>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2"/>
            <a:endCxn id="10" idx="0"/>
          </p:cNvCxnSpPr>
          <p:nvPr/>
        </p:nvCxnSpPr>
        <p:spPr>
          <a:xfrm rot="5400000">
            <a:off x="2053811" y="4938866"/>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214810" y="1829074"/>
            <a:ext cx="1872629" cy="276999"/>
          </a:xfrm>
          <a:prstGeom prst="rect">
            <a:avLst/>
          </a:prstGeom>
          <a:noFill/>
        </p:spPr>
        <p:txBody>
          <a:bodyPr wrap="none" rtlCol="0">
            <a:spAutoFit/>
          </a:bodyPr>
          <a:lstStyle/>
          <a:p>
            <a:r>
              <a:rPr kumimoji="1" lang="ja-JP" altLang="en-US" sz="1200" dirty="0" smtClean="0">
                <a:latin typeface="+mj-ea"/>
                <a:ea typeface="+mj-ea"/>
              </a:rPr>
              <a:t>例えば営業管理だと・・・？</a:t>
            </a:r>
            <a:endParaRPr kumimoji="1" lang="ja-JP" altLang="en-US" sz="1200" dirty="0">
              <a:latin typeface="+mj-ea"/>
              <a:ea typeface="+mj-ea"/>
            </a:endParaRPr>
          </a:p>
        </p:txBody>
      </p:sp>
      <p:cxnSp>
        <p:nvCxnSpPr>
          <p:cNvPr id="14" name="直線コネクタ 13"/>
          <p:cNvCxnSpPr/>
          <p:nvPr/>
        </p:nvCxnSpPr>
        <p:spPr>
          <a:xfrm>
            <a:off x="4143372" y="2956462"/>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143372" y="4669386"/>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143372" y="6314048"/>
            <a:ext cx="32861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7715272" y="1813454"/>
            <a:ext cx="571504" cy="45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smtClean="0">
                <a:latin typeface="+mj-ea"/>
                <a:ea typeface="+mj-ea"/>
              </a:rPr>
              <a:t>営業管理アプリのプロトタイピング</a:t>
            </a:r>
            <a:endParaRPr kumimoji="1" lang="ja-JP" altLang="en-US" sz="1600" dirty="0">
              <a:latin typeface="+mj-ea"/>
              <a:ea typeface="+mj-ea"/>
            </a:endParaRPr>
          </a:p>
        </p:txBody>
      </p:sp>
    </p:spTree>
    <p:extLst>
      <p:ext uri="{BB962C8B-B14F-4D97-AF65-F5344CB8AC3E}">
        <p14:creationId xmlns:p14="http://schemas.microsoft.com/office/powerpoint/2010/main" val="2624163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ガバナンスから生まれたクラウド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22</a:t>
            </a:fld>
            <a:endParaRPr lang="en-US"/>
          </a:p>
        </p:txBody>
      </p:sp>
      <p:pic>
        <p:nvPicPr>
          <p:cNvPr id="10" name="コンテンツ プレースホルダー 6" descr="スライド0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8" t="9337" r="310" b="1714"/>
          <a:stretch/>
        </p:blipFill>
        <p:spPr>
          <a:xfrm>
            <a:off x="974881" y="1735183"/>
            <a:ext cx="7092499" cy="4758579"/>
          </a:xfrm>
        </p:spPr>
      </p:pic>
    </p:spTree>
    <p:extLst>
      <p:ext uri="{BB962C8B-B14F-4D97-AF65-F5344CB8AC3E}">
        <p14:creationId xmlns:p14="http://schemas.microsoft.com/office/powerpoint/2010/main" val="22199386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国内のクラウド実証実験</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23</a:t>
            </a:fld>
            <a:endParaRPr lang="en-US"/>
          </a:p>
        </p:txBody>
      </p:sp>
      <p:pic>
        <p:nvPicPr>
          <p:cNvPr id="7" name="コンテンツ プレースホルダー 6"/>
          <p:cNvPicPr>
            <a:picLocks noGrp="1" noChangeAspect="1"/>
          </p:cNvPicPr>
          <p:nvPr>
            <p:ph idx="1"/>
          </p:nvPr>
        </p:nvPicPr>
        <p:blipFill>
          <a:blip r:embed="rId2"/>
          <a:srcRect l="-274" r="-274"/>
          <a:stretch>
            <a:fillRect/>
          </a:stretch>
        </p:blipFill>
        <p:spPr>
          <a:prstGeom prst="rect">
            <a:avLst/>
          </a:prstGeom>
        </p:spPr>
      </p:pic>
    </p:spTree>
    <p:extLst>
      <p:ext uri="{BB962C8B-B14F-4D97-AF65-F5344CB8AC3E}">
        <p14:creationId xmlns:p14="http://schemas.microsoft.com/office/powerpoint/2010/main" val="11741796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ちなみにクラウドのロードマップ</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24</a:t>
            </a:fld>
            <a:endParaRPr lang="en-US"/>
          </a:p>
        </p:txBody>
      </p:sp>
      <p:pic>
        <p:nvPicPr>
          <p:cNvPr id="7" name="コンテンツ プレースホルダー 3" descr="スクリーンショット 2012-10-22 8.31.52.png"/>
          <p:cNvPicPr>
            <a:picLocks noGrp="1" noChangeAspect="1"/>
          </p:cNvPicPr>
          <p:nvPr>
            <p:ph idx="1"/>
          </p:nvPr>
        </p:nvPicPr>
        <p:blipFill>
          <a:blip r:embed="rId2">
            <a:extLst>
              <a:ext uri="{28A0092B-C50C-407E-A947-70E740481C1C}">
                <a14:useLocalDpi xmlns:a14="http://schemas.microsoft.com/office/drawing/2010/main" val="0"/>
              </a:ext>
            </a:extLst>
          </a:blip>
          <a:srcRect l="-6255" r="-6255"/>
          <a:stretch>
            <a:fillRect/>
          </a:stretch>
        </p:blipFill>
        <p:spPr>
          <a:prstGeom prst="rect">
            <a:avLst/>
          </a:prstGeom>
        </p:spPr>
      </p:pic>
    </p:spTree>
    <p:extLst>
      <p:ext uri="{BB962C8B-B14F-4D97-AF65-F5344CB8AC3E}">
        <p14:creationId xmlns:p14="http://schemas.microsoft.com/office/powerpoint/2010/main" val="6572509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最近では保険業界でもクラウドが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保険業界がこぞってクラウドの世界に</a:t>
            </a:r>
            <a:endParaRPr kumimoji="1" lang="en-US" altLang="ja-JP" dirty="0" smtClean="0"/>
          </a:p>
          <a:p>
            <a:pPr lvl="1"/>
            <a:r>
              <a:rPr kumimoji="1" lang="ja-JP" altLang="en-US" dirty="0"/>
              <a:t>損保ジャパンは</a:t>
            </a:r>
            <a:r>
              <a:rPr kumimoji="1" lang="en-US" altLang="ja-JP" dirty="0"/>
              <a:t>IIJ </a:t>
            </a:r>
            <a:r>
              <a:rPr kumimoji="1" lang="en-US" altLang="ja-JP" dirty="0" smtClean="0"/>
              <a:t>GIO</a:t>
            </a:r>
          </a:p>
          <a:p>
            <a:pPr lvl="1"/>
            <a:r>
              <a:rPr kumimoji="1" lang="ja-JP" altLang="en-US" dirty="0" smtClean="0"/>
              <a:t>三井</a:t>
            </a:r>
            <a:r>
              <a:rPr kumimoji="1" lang="ja-JP" altLang="en-US" dirty="0"/>
              <a:t>住友海上は</a:t>
            </a:r>
            <a:r>
              <a:rPr kumimoji="1" lang="en-US" altLang="ja-JP" dirty="0"/>
              <a:t>Oracle </a:t>
            </a:r>
            <a:r>
              <a:rPr kumimoji="1" lang="en-US" altLang="ja-JP" dirty="0" smtClean="0"/>
              <a:t>Cloud</a:t>
            </a:r>
          </a:p>
          <a:p>
            <a:pPr lvl="1"/>
            <a:r>
              <a:rPr kumimoji="1" lang="ja-JP" altLang="en-US" dirty="0" smtClean="0"/>
              <a:t>東京</a:t>
            </a:r>
            <a:r>
              <a:rPr kumimoji="1" lang="ja-JP" altLang="en-US" dirty="0"/>
              <a:t>海上は</a:t>
            </a:r>
            <a:r>
              <a:rPr kumimoji="1" lang="en-US" altLang="ja-JP" dirty="0" smtClean="0"/>
              <a:t>AWS</a:t>
            </a:r>
          </a:p>
          <a:p>
            <a:pPr lvl="1"/>
            <a:endParaRPr kumimoji="1" lang="en-US" altLang="ja-JP" dirty="0"/>
          </a:p>
          <a:p>
            <a:r>
              <a:rPr kumimoji="1" lang="ja-JP" altLang="en-US" dirty="0" smtClean="0"/>
              <a:t>それぞれが工夫してクラウドを使う時代に</a:t>
            </a:r>
            <a:endParaRPr kumimoji="1" lang="en-US" altLang="ja-JP" dirty="0" smtClean="0"/>
          </a:p>
          <a:p>
            <a:pPr lvl="1"/>
            <a:r>
              <a:rPr kumimoji="1" lang="en-US" altLang="ja-JP" dirty="0" smtClean="0"/>
              <a:t>FISC</a:t>
            </a:r>
            <a:r>
              <a:rPr kumimoji="1" lang="ja-JP" altLang="en-US" smtClean="0"/>
              <a:t>の安全対策基準でもクラウドの文字が出てきた</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40030403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そして証券業界でも</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26</a:t>
            </a:fld>
            <a:endParaRPr lang="en-US"/>
          </a:p>
        </p:txBody>
      </p:sp>
      <p:pic>
        <p:nvPicPr>
          <p:cNvPr id="7" name="図 6"/>
          <p:cNvPicPr>
            <a:picLocks noChangeAspect="1"/>
          </p:cNvPicPr>
          <p:nvPr/>
        </p:nvPicPr>
        <p:blipFill>
          <a:blip r:embed="rId2"/>
          <a:stretch>
            <a:fillRect/>
          </a:stretch>
        </p:blipFill>
        <p:spPr>
          <a:xfrm>
            <a:off x="594710" y="2073876"/>
            <a:ext cx="4963040" cy="3756640"/>
          </a:xfrm>
          <a:prstGeom prst="rect">
            <a:avLst/>
          </a:prstGeom>
        </p:spPr>
      </p:pic>
      <p:sp>
        <p:nvSpPr>
          <p:cNvPr id="8" name="テキスト ボックス 7"/>
          <p:cNvSpPr txBox="1"/>
          <p:nvPr/>
        </p:nvSpPr>
        <p:spPr>
          <a:xfrm>
            <a:off x="521401" y="1651542"/>
            <a:ext cx="8058616" cy="369332"/>
          </a:xfrm>
          <a:prstGeom prst="rect">
            <a:avLst/>
          </a:prstGeom>
          <a:noFill/>
        </p:spPr>
        <p:txBody>
          <a:bodyPr wrap="none" rtlCol="0">
            <a:spAutoFit/>
          </a:bodyPr>
          <a:lstStyle/>
          <a:p>
            <a:r>
              <a:rPr lang="en-US" altLang="ja-JP" dirty="0" err="1" smtClean="0"/>
              <a:t>FinQloud</a:t>
            </a:r>
            <a:r>
              <a:rPr lang="en-US" altLang="ja-JP" dirty="0" smtClean="0"/>
              <a:t> – NASDAQ</a:t>
            </a:r>
            <a:r>
              <a:rPr lang="ja-JP" altLang="en-US" dirty="0" smtClean="0"/>
              <a:t>の</a:t>
            </a:r>
            <a:r>
              <a:rPr kumimoji="1" lang="en-US" altLang="ja-JP" dirty="0" smtClean="0"/>
              <a:t>Amazon Web Service</a:t>
            </a:r>
            <a:r>
              <a:rPr kumimoji="1" lang="ja-JP" altLang="en-US" dirty="0" smtClean="0"/>
              <a:t>を利用した株式取引情報の管理</a:t>
            </a:r>
            <a:endParaRPr kumimoji="1" lang="ja-JP" altLang="en-US" dirty="0"/>
          </a:p>
        </p:txBody>
      </p:sp>
      <p:pic>
        <p:nvPicPr>
          <p:cNvPr id="9" name="図 8" descr="NASDAQ-OMX-logo-150-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688" y="5938311"/>
            <a:ext cx="1905000" cy="228600"/>
          </a:xfrm>
          <a:prstGeom prst="rect">
            <a:avLst/>
          </a:prstGeom>
        </p:spPr>
      </p:pic>
      <p:sp>
        <p:nvSpPr>
          <p:cNvPr id="10" name="正方形/長方形 9"/>
          <p:cNvSpPr/>
          <p:nvPr/>
        </p:nvSpPr>
        <p:spPr>
          <a:xfrm>
            <a:off x="594710" y="6247590"/>
            <a:ext cx="4572000" cy="253916"/>
          </a:xfrm>
          <a:prstGeom prst="rect">
            <a:avLst/>
          </a:prstGeom>
        </p:spPr>
        <p:txBody>
          <a:bodyPr>
            <a:spAutoFit/>
          </a:bodyPr>
          <a:lstStyle/>
          <a:p>
            <a:r>
              <a:rPr lang="en-US" altLang="ja-JP" sz="1050" dirty="0"/>
              <a:t>http://</a:t>
            </a:r>
            <a:r>
              <a:rPr lang="en-US" altLang="ja-JP" sz="1050" dirty="0" err="1"/>
              <a:t>aws.amazon.com</a:t>
            </a:r>
            <a:r>
              <a:rPr lang="en-US" altLang="ja-JP" sz="1050" dirty="0"/>
              <a:t>/</a:t>
            </a:r>
            <a:r>
              <a:rPr lang="en-US" altLang="ja-JP" sz="1050" dirty="0" err="1"/>
              <a:t>jp</a:t>
            </a:r>
            <a:r>
              <a:rPr lang="en-US" altLang="ja-JP" sz="1050" dirty="0"/>
              <a:t>/solutions/case-studies/</a:t>
            </a:r>
            <a:r>
              <a:rPr lang="en-US" altLang="ja-JP" sz="1050" dirty="0" err="1"/>
              <a:t>nasdaq-finqloud</a:t>
            </a:r>
            <a:r>
              <a:rPr lang="en-US" altLang="ja-JP" sz="1050" dirty="0"/>
              <a:t>/</a:t>
            </a:r>
            <a:endParaRPr lang="ja-JP" altLang="en-US" sz="1050" dirty="0"/>
          </a:p>
        </p:txBody>
      </p:sp>
      <p:sp>
        <p:nvSpPr>
          <p:cNvPr id="11" name="テキスト ボックス 10"/>
          <p:cNvSpPr txBox="1"/>
          <p:nvPr/>
        </p:nvSpPr>
        <p:spPr>
          <a:xfrm>
            <a:off x="5694304" y="2073876"/>
            <a:ext cx="2885713" cy="4220643"/>
          </a:xfrm>
          <a:prstGeom prst="rect">
            <a:avLst/>
          </a:prstGeom>
          <a:noFill/>
        </p:spPr>
        <p:txBody>
          <a:bodyPr wrap="square" rtlCol="0">
            <a:spAutoFit/>
          </a:bodyPr>
          <a:lstStyle/>
          <a:p>
            <a:pPr marL="285750" indent="-285750">
              <a:lnSpc>
                <a:spcPct val="120000"/>
              </a:lnSpc>
              <a:buFont typeface="Arial"/>
              <a:buChar char="•"/>
            </a:pPr>
            <a:r>
              <a:rPr kumimoji="1" lang="ja-JP" altLang="en-US" sz="1600" dirty="0" smtClean="0"/>
              <a:t>データと管理の分離</a:t>
            </a:r>
            <a:endParaRPr kumimoji="1" lang="en-US" altLang="ja-JP" sz="1600" dirty="0" smtClean="0"/>
          </a:p>
          <a:p>
            <a:pPr marL="536575" lvl="1" indent="-285750">
              <a:lnSpc>
                <a:spcPct val="120000"/>
              </a:lnSpc>
              <a:buFont typeface="Arial"/>
              <a:buChar char="•"/>
            </a:pPr>
            <a:r>
              <a:rPr kumimoji="1" lang="ja-JP" altLang="en-US" sz="1600" dirty="0" smtClean="0"/>
              <a:t>データは暗号化して</a:t>
            </a:r>
            <a:r>
              <a:rPr kumimoji="1" lang="en-US" altLang="ja-JP" sz="1600" dirty="0" smtClean="0"/>
              <a:t>AWS</a:t>
            </a:r>
            <a:r>
              <a:rPr kumimoji="1" lang="ja-JP" altLang="en-US" sz="1600" dirty="0" smtClean="0"/>
              <a:t>に</a:t>
            </a:r>
            <a:r>
              <a:rPr lang="ja-JP" altLang="en-US" sz="1600" dirty="0" smtClean="0"/>
              <a:t>置く</a:t>
            </a:r>
            <a:endParaRPr lang="en-US" altLang="ja-JP" sz="1600" dirty="0" smtClean="0"/>
          </a:p>
          <a:p>
            <a:pPr marL="536575" lvl="1" indent="-285750">
              <a:lnSpc>
                <a:spcPct val="120000"/>
              </a:lnSpc>
              <a:buFont typeface="Arial"/>
              <a:buChar char="•"/>
            </a:pPr>
            <a:r>
              <a:rPr kumimoji="1" lang="ja-JP" altLang="en-US" sz="1600" dirty="0" smtClean="0"/>
              <a:t>管理（データ管理・鍵管理）は</a:t>
            </a:r>
            <a:r>
              <a:rPr kumimoji="1" lang="en-US" altLang="ja-JP" sz="1600" dirty="0" smtClean="0"/>
              <a:t>NASDAQ</a:t>
            </a:r>
            <a:r>
              <a:rPr kumimoji="1" lang="ja-JP" altLang="en-US" sz="1600" dirty="0" smtClean="0"/>
              <a:t>が行う</a:t>
            </a:r>
            <a:endParaRPr kumimoji="1" lang="en-US" altLang="ja-JP" sz="1600" dirty="0" smtClean="0"/>
          </a:p>
          <a:p>
            <a:pPr marL="79375" indent="-285750">
              <a:lnSpc>
                <a:spcPct val="120000"/>
              </a:lnSpc>
              <a:buFont typeface="Arial"/>
              <a:buChar char="•"/>
            </a:pPr>
            <a:r>
              <a:rPr lang="ja-JP" altLang="en-US" sz="1600" dirty="0" smtClean="0"/>
              <a:t>データの暗号化</a:t>
            </a:r>
            <a:endParaRPr lang="en-US" altLang="ja-JP" sz="1600" dirty="0" smtClean="0"/>
          </a:p>
          <a:p>
            <a:pPr marL="536575" lvl="1" indent="-285750">
              <a:lnSpc>
                <a:spcPct val="120000"/>
              </a:lnSpc>
              <a:buFont typeface="Arial"/>
              <a:buChar char="•"/>
            </a:pPr>
            <a:r>
              <a:rPr kumimoji="1" lang="ja-JP" altLang="en-US" sz="1600" dirty="0" smtClean="0"/>
              <a:t>暗号化されたデータとキーの分離</a:t>
            </a:r>
            <a:endParaRPr kumimoji="1" lang="en-US" altLang="ja-JP" sz="1600" dirty="0" smtClean="0"/>
          </a:p>
          <a:p>
            <a:pPr marL="536575" lvl="1" indent="-285750">
              <a:lnSpc>
                <a:spcPct val="120000"/>
              </a:lnSpc>
              <a:buFont typeface="Arial"/>
              <a:buChar char="•"/>
            </a:pPr>
            <a:r>
              <a:rPr lang="ja-JP" altLang="en-US" sz="1600" dirty="0" smtClean="0"/>
              <a:t>責任分界点が明確になっている</a:t>
            </a:r>
            <a:endParaRPr lang="en-US" altLang="ja-JP" sz="1600" dirty="0" smtClean="0"/>
          </a:p>
          <a:p>
            <a:pPr marL="79375" indent="-285750">
              <a:lnSpc>
                <a:spcPct val="120000"/>
              </a:lnSpc>
              <a:buFont typeface="Arial"/>
              <a:buChar char="•"/>
            </a:pPr>
            <a:r>
              <a:rPr kumimoji="1" lang="ja-JP" altLang="en-US" sz="1600" dirty="0" smtClean="0"/>
              <a:t>危殆化した時の主導権</a:t>
            </a:r>
            <a:endParaRPr kumimoji="1" lang="en-US" altLang="ja-JP" sz="1600" dirty="0" smtClean="0"/>
          </a:p>
          <a:p>
            <a:pPr marL="536575" lvl="1" indent="-285750">
              <a:lnSpc>
                <a:spcPct val="120000"/>
              </a:lnSpc>
              <a:buFont typeface="Arial"/>
              <a:buChar char="•"/>
            </a:pPr>
            <a:r>
              <a:rPr lang="en-US" altLang="ja-JP" sz="1600" dirty="0" smtClean="0"/>
              <a:t>NASDAQ</a:t>
            </a:r>
            <a:r>
              <a:rPr lang="ja-JP" altLang="en-US" sz="1600" dirty="0" smtClean="0"/>
              <a:t>が権利を持っている</a:t>
            </a:r>
            <a:endParaRPr lang="en-US" altLang="ja-JP" sz="1600" dirty="0" smtClean="0"/>
          </a:p>
        </p:txBody>
      </p:sp>
    </p:spTree>
    <p:extLst>
      <p:ext uri="{BB962C8B-B14F-4D97-AF65-F5344CB8AC3E}">
        <p14:creationId xmlns:p14="http://schemas.microsoft.com/office/powerpoint/2010/main" val="39267400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情報セキュリティを前提に</a:t>
            </a:r>
            <a:r>
              <a:rPr kumimoji="1" lang="en-US" altLang="ja-JP" dirty="0" smtClean="0"/>
              <a:t>IT</a:t>
            </a:r>
            <a:r>
              <a:rPr kumimoji="1" lang="ja-JP" altLang="en-US" dirty="0" smtClean="0"/>
              <a:t>を活用</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情報セキュリティは「禁止」をしない！</a:t>
            </a:r>
            <a:endParaRPr kumimoji="1" lang="en-US" altLang="ja-JP" dirty="0" smtClean="0"/>
          </a:p>
          <a:p>
            <a:r>
              <a:rPr kumimoji="1" lang="en-US" altLang="ja-JP" dirty="0" smtClean="0"/>
              <a:t>IT</a:t>
            </a:r>
            <a:r>
              <a:rPr kumimoji="1" lang="ja-JP" altLang="en-US" dirty="0" smtClean="0"/>
              <a:t>システムを効果的に活用していくための</a:t>
            </a:r>
            <a:endParaRPr kumimoji="1" lang="en-US" altLang="ja-JP" dirty="0" smtClean="0"/>
          </a:p>
          <a:p>
            <a:r>
              <a:rPr kumimoji="1" lang="ja-JP" altLang="en-US" dirty="0" smtClean="0"/>
              <a:t>情報セキュリティの考え方を解説します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27</a:t>
            </a:fld>
            <a:endParaRPr lang="en-US"/>
          </a:p>
        </p:txBody>
      </p:sp>
    </p:spTree>
    <p:extLst>
      <p:ext uri="{BB962C8B-B14F-4D97-AF65-F5344CB8AC3E}">
        <p14:creationId xmlns:p14="http://schemas.microsoft.com/office/powerpoint/2010/main" val="29180154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なんでわかってもらえないのか</a:t>
            </a:r>
            <a:endParaRPr kumimoji="1" lang="ja-JP" altLang="en-US" dirty="0"/>
          </a:p>
        </p:txBody>
      </p:sp>
      <p:sp>
        <p:nvSpPr>
          <p:cNvPr id="10" name="コンテンツ プレースホルダー 9"/>
          <p:cNvSpPr>
            <a:spLocks noGrp="1"/>
          </p:cNvSpPr>
          <p:nvPr>
            <p:ph idx="1"/>
          </p:nvPr>
        </p:nvSpPr>
        <p:spPr/>
        <p:txBody>
          <a:bodyPr/>
          <a:lstStyle/>
          <a:p>
            <a:r>
              <a:rPr lang="ja-JP" altLang="en-US" dirty="0"/>
              <a:t>コミュニケーションは前提を合わせることから</a:t>
            </a:r>
            <a:endParaRPr lang="en-US" altLang="ja-JP" dirty="0"/>
          </a:p>
          <a:p>
            <a:pPr lvl="1"/>
            <a:r>
              <a:rPr lang="ja-JP" altLang="en-US" dirty="0"/>
              <a:t>「情報セキュリティは必要だ！」とみんなが思っていると勘違いしていませんか</a:t>
            </a:r>
            <a:endParaRPr lang="en-US" altLang="ja-JP" dirty="0"/>
          </a:p>
          <a:p>
            <a:pPr lvl="1"/>
            <a:r>
              <a:rPr lang="ja-JP" altLang="en-US" dirty="0"/>
              <a:t>「すべての情報を保護しなくてはいけない！」と思っていませんか</a:t>
            </a:r>
            <a:endParaRPr lang="en-US" altLang="ja-JP" dirty="0"/>
          </a:p>
          <a:p>
            <a:pPr lvl="1"/>
            <a:r>
              <a:rPr lang="ja-JP" altLang="en-US" dirty="0"/>
              <a:t>世の中に「個人情報」という共通の情報カテゴリがあると思っていませんか</a:t>
            </a:r>
            <a:endParaRPr lang="en-US" altLang="ja-JP" dirty="0"/>
          </a:p>
          <a:p>
            <a:r>
              <a:rPr lang="ja-JP" altLang="en-US" dirty="0"/>
              <a:t>勘違いをしていると、そのあとの説明がうまくいきません</a:t>
            </a:r>
            <a:endParaRPr lang="en-US" altLang="ja-JP" dirty="0"/>
          </a:p>
          <a:p>
            <a:pPr lvl="1"/>
            <a:r>
              <a:rPr lang="ja-JP" altLang="en-US" dirty="0"/>
              <a:t>まずは土台を合わせることから</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27766231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土台となるのは「</a:t>
            </a:r>
            <a:r>
              <a:rPr lang="ja-JP" altLang="en-US" dirty="0"/>
              <a:t>必要性」ではありません</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情報セキュリティの必要性</a:t>
            </a:r>
            <a:endParaRPr lang="en-US" altLang="ja-JP" dirty="0"/>
          </a:p>
          <a:p>
            <a:pPr lvl="1"/>
            <a:r>
              <a:rPr lang="ja-JP" altLang="en-US" dirty="0" smtClean="0"/>
              <a:t>必要性っていうのは提案側の勝手な思いこみ</a:t>
            </a:r>
            <a:endParaRPr lang="en-US" altLang="ja-JP" dirty="0"/>
          </a:p>
          <a:p>
            <a:pPr lvl="1"/>
            <a:r>
              <a:rPr lang="en-US" altLang="ja-JP" dirty="0"/>
              <a:t>IT</a:t>
            </a:r>
            <a:r>
              <a:rPr lang="ja-JP" altLang="en-US" dirty="0"/>
              <a:t>がなくなったら情報セキュリティはなくなる</a:t>
            </a:r>
            <a:endParaRPr lang="en-US" altLang="ja-JP" dirty="0"/>
          </a:p>
          <a:p>
            <a:pPr lvl="1"/>
            <a:r>
              <a:rPr lang="ja-JP" altLang="en-US" dirty="0"/>
              <a:t>紙が残るじゃないですか？　</a:t>
            </a:r>
            <a:r>
              <a:rPr lang="en-US" altLang="ja-JP" dirty="0">
                <a:solidFill>
                  <a:srgbClr val="FF0000"/>
                </a:solidFill>
              </a:rPr>
              <a:t>←</a:t>
            </a:r>
            <a:r>
              <a:rPr lang="ja-JP" altLang="en-US" dirty="0">
                <a:solidFill>
                  <a:srgbClr val="FF0000"/>
                </a:solidFill>
              </a:rPr>
              <a:t>屁理屈</a:t>
            </a:r>
            <a:endParaRPr lang="en-US" altLang="ja-JP" dirty="0">
              <a:solidFill>
                <a:srgbClr val="FF0000"/>
              </a:solidFill>
            </a:endParaRPr>
          </a:p>
          <a:p>
            <a:r>
              <a:rPr lang="ja-JP" altLang="en-US" dirty="0"/>
              <a:t>すべての情報セキュリティは業務のためにある</a:t>
            </a:r>
            <a:endParaRPr lang="en-US" altLang="ja-JP" dirty="0"/>
          </a:p>
          <a:p>
            <a:pPr lvl="1"/>
            <a:r>
              <a:rPr lang="ja-JP" altLang="en-US" dirty="0"/>
              <a:t>その業務を効率的にするために</a:t>
            </a:r>
            <a:r>
              <a:rPr lang="en-US" altLang="ja-JP" dirty="0"/>
              <a:t>IT</a:t>
            </a:r>
            <a:r>
              <a:rPr lang="ja-JP" altLang="en-US" dirty="0"/>
              <a:t>がある</a:t>
            </a:r>
            <a:endParaRPr lang="en-US" altLang="ja-JP" dirty="0"/>
          </a:p>
          <a:p>
            <a:pPr lvl="1"/>
            <a:r>
              <a:rPr lang="ja-JP" altLang="en-US" dirty="0"/>
              <a:t>多くの場合は「</a:t>
            </a:r>
            <a:r>
              <a:rPr lang="ja-JP" altLang="en-US" dirty="0" smtClean="0"/>
              <a:t>人が楽になる」</a:t>
            </a:r>
            <a:r>
              <a:rPr lang="ja-JP" altLang="en-US" dirty="0"/>
              <a:t>ために</a:t>
            </a:r>
            <a:r>
              <a:rPr lang="en-US" altLang="ja-JP" dirty="0"/>
              <a:t>IT</a:t>
            </a:r>
            <a:r>
              <a:rPr lang="ja-JP" altLang="en-US" dirty="0"/>
              <a:t>を導入しているのに、情報セキュリティでは</a:t>
            </a:r>
            <a:r>
              <a:rPr lang="ja-JP" altLang="en-US" dirty="0" smtClean="0"/>
              <a:t>「ひとりひとりの注意が必要」とか・・・ベースが合ってない</a:t>
            </a:r>
            <a:endParaRPr lang="en-US" altLang="ja-JP" dirty="0"/>
          </a:p>
          <a:p>
            <a:pPr lvl="1"/>
            <a:r>
              <a:rPr lang="ja-JP" altLang="en-US" dirty="0"/>
              <a:t>システムでできることはすべてシステムでやる</a:t>
            </a:r>
            <a:r>
              <a:rPr lang="ja-JP" altLang="en-US" dirty="0" smtClean="0"/>
              <a:t>。これは</a:t>
            </a:r>
            <a:r>
              <a:rPr lang="ja-JP" altLang="en-US" dirty="0"/>
              <a:t>セキュリティも</a:t>
            </a:r>
            <a:r>
              <a:rPr lang="ja-JP" altLang="en-US" dirty="0" smtClean="0"/>
              <a:t>同じ。</a:t>
            </a:r>
            <a:endParaRPr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スライド番号プレースホルダー 5"/>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29</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195718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本日のアジェンダ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ママはどうして買ってくれないの？</a:t>
            </a:r>
            <a:endParaRPr kumimoji="1" lang="en-US" altLang="ja-JP" dirty="0" smtClean="0"/>
          </a:p>
          <a:p>
            <a:pPr lvl="1"/>
            <a:r>
              <a:rPr kumimoji="1" lang="ja-JP" altLang="en-US" dirty="0" smtClean="0"/>
              <a:t>どうしたらゲームを買ってくれるのか</a:t>
            </a:r>
            <a:endParaRPr kumimoji="1" lang="en-US" altLang="ja-JP" dirty="0" smtClean="0"/>
          </a:p>
          <a:p>
            <a:pPr lvl="1"/>
            <a:r>
              <a:rPr kumimoji="1" lang="ja-JP" altLang="en-US" dirty="0" smtClean="0"/>
              <a:t>みんながもってるから僕も欲しいじゃ買ってもらえない</a:t>
            </a:r>
            <a:endParaRPr kumimoji="1" lang="en-US" altLang="ja-JP" dirty="0" smtClean="0"/>
          </a:p>
          <a:p>
            <a:r>
              <a:rPr kumimoji="1" lang="en-US" altLang="ja-JP" dirty="0" smtClean="0"/>
              <a:t>IT</a:t>
            </a:r>
            <a:r>
              <a:rPr kumimoji="1" lang="ja-JP" altLang="en-US" dirty="0" smtClean="0"/>
              <a:t>ガバナンスの考え方と活用</a:t>
            </a:r>
            <a:endParaRPr kumimoji="1" lang="en-US" altLang="ja-JP" dirty="0" smtClean="0"/>
          </a:p>
          <a:p>
            <a:pPr lvl="1"/>
            <a:r>
              <a:rPr kumimoji="1" lang="ja-JP" altLang="en-US" dirty="0" smtClean="0"/>
              <a:t>マネジメントからガバナンスへ</a:t>
            </a:r>
            <a:endParaRPr kumimoji="1" lang="en-US" altLang="ja-JP" dirty="0" smtClean="0"/>
          </a:p>
          <a:p>
            <a:pPr lvl="1"/>
            <a:r>
              <a:rPr kumimoji="1" lang="en-US" altLang="ja-JP" dirty="0" smtClean="0"/>
              <a:t>IT</a:t>
            </a:r>
            <a:r>
              <a:rPr kumimoji="1" lang="ja-JP" altLang="en-US" dirty="0" smtClean="0"/>
              <a:t>システムから全体統制へ</a:t>
            </a:r>
            <a:endParaRPr kumimoji="1" lang="en-US" altLang="ja-JP" dirty="0" smtClean="0"/>
          </a:p>
          <a:p>
            <a:r>
              <a:rPr kumimoji="1" lang="ja-JP" altLang="en-US" dirty="0" smtClean="0"/>
              <a:t>情報セキュリティ</a:t>
            </a:r>
            <a:endParaRPr kumimoji="1" lang="en-US" altLang="ja-JP" dirty="0" smtClean="0"/>
          </a:p>
          <a:p>
            <a:pPr lvl="1"/>
            <a:r>
              <a:rPr kumimoji="1" lang="ja-JP" altLang="en-US" dirty="0" smtClean="0"/>
              <a:t>コンピュータセキュリティから情報セキュリティ</a:t>
            </a:r>
            <a:endParaRPr kumimoji="1" lang="en-US" altLang="ja-JP" dirty="0" smtClean="0"/>
          </a:p>
          <a:p>
            <a:pPr lvl="1"/>
            <a:r>
              <a:rPr kumimoji="1" lang="ja-JP" altLang="en-US" dirty="0" smtClean="0"/>
              <a:t>情報セキュリティの目的</a:t>
            </a:r>
            <a:endParaRPr kumimoji="1" lang="en-US" altLang="ja-JP" dirty="0" smtClean="0"/>
          </a:p>
          <a:p>
            <a:pPr lvl="1"/>
            <a:endParaRPr kumimoji="1" lang="en-US" altLang="ja-JP" dirty="0" smtClean="0"/>
          </a:p>
          <a:p>
            <a:pPr lvl="1"/>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22990734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情報セキュリティとは</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a:t>情報セキュリティは「科学」です</a:t>
            </a:r>
            <a:endParaRPr kumimoji="1" lang="en-US" altLang="ja-JP" dirty="0"/>
          </a:p>
          <a:p>
            <a:pPr lvl="1"/>
            <a:r>
              <a:rPr kumimoji="1" lang="ja-JP" altLang="en-US" dirty="0"/>
              <a:t>個人の努力に依存していると情報セキュリティは失敗します</a:t>
            </a:r>
            <a:endParaRPr kumimoji="1" lang="en-US" altLang="ja-JP" dirty="0"/>
          </a:p>
          <a:p>
            <a:pPr lvl="1"/>
            <a:r>
              <a:rPr kumimoji="1" lang="ja-JP" altLang="en-US" dirty="0"/>
              <a:t>誰でもが同じ方法でやればちゃんと安全を確保できる情報セキュリティ対策を考えていく必要があります</a:t>
            </a:r>
            <a:endParaRPr kumimoji="1" lang="en-US" altLang="ja-JP" dirty="0"/>
          </a:p>
          <a:p>
            <a:r>
              <a:rPr kumimoji="1" lang="ja-JP" altLang="en-US" dirty="0"/>
              <a:t>複雑なパスワード、推測しにくいパスワード？</a:t>
            </a:r>
            <a:endParaRPr kumimoji="1" lang="en-US" altLang="ja-JP" dirty="0"/>
          </a:p>
          <a:p>
            <a:pPr lvl="1"/>
            <a:r>
              <a:rPr kumimoji="1" lang="ja-JP" altLang="en-US" dirty="0"/>
              <a:t>どんなに複雑なパスワードを付けても、インターネット上で攻撃される確率は変わりません</a:t>
            </a:r>
            <a:endParaRPr kumimoji="1" lang="en-US" altLang="ja-JP" dirty="0"/>
          </a:p>
          <a:p>
            <a:pPr lvl="2"/>
            <a:r>
              <a:rPr kumimoji="1" lang="ja-JP" altLang="en-US" dirty="0"/>
              <a:t>人間が手で打たなくちゃいけない時だけに対応できる対策です</a:t>
            </a:r>
            <a:endParaRPr kumimoji="1" lang="en-US" altLang="ja-JP" dirty="0"/>
          </a:p>
          <a:p>
            <a:pPr lvl="1"/>
            <a:r>
              <a:rPr kumimoji="1" lang="ja-JP" altLang="en-US" dirty="0"/>
              <a:t>目的に応じたセキュリティ対策を検討して下さい</a:t>
            </a:r>
            <a:endParaRPr kumimoji="1" lang="en-US" altLang="ja-JP" dirty="0"/>
          </a:p>
        </p:txBody>
      </p:sp>
      <p:sp>
        <p:nvSpPr>
          <p:cNvPr id="6" name="日付プレースホルダー 5"/>
          <p:cNvSpPr>
            <a:spLocks noGrp="1"/>
          </p:cNvSpPr>
          <p:nvPr>
            <p:ph type="dt" sz="half" idx="10"/>
          </p:nvPr>
        </p:nvSpPr>
        <p:spPr/>
        <p:txBody>
          <a:bodyPr/>
          <a:lstStyle/>
          <a:p>
            <a:r>
              <a:rPr lang="en-US" altLang="ja-JP" smtClean="0"/>
              <a:t>2014/07/09</a:t>
            </a:r>
            <a:endParaRPr lang="en-US"/>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12356243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情報セキュリティは情報資産のセキュリティではありません</a:t>
            </a:r>
            <a:endParaRPr lang="en-US" altLang="ja-JP" dirty="0"/>
          </a:p>
          <a:p>
            <a:pPr lvl="1"/>
            <a:r>
              <a:rPr lang="ja-JP" altLang="en-US" dirty="0" smtClean="0"/>
              <a:t>「</a:t>
            </a:r>
            <a:r>
              <a:rPr lang="en-US" altLang="ja-JP" dirty="0" smtClean="0"/>
              <a:t>ISMS</a:t>
            </a:r>
            <a:r>
              <a:rPr lang="ja-JP" altLang="en-US" dirty="0" smtClean="0"/>
              <a:t>認証取得</a:t>
            </a:r>
            <a:r>
              <a:rPr lang="ja-JP" altLang="en-US" dirty="0"/>
              <a:t>を簡単にする</a:t>
            </a:r>
            <a:r>
              <a:rPr lang="ja-JP" altLang="en-US" dirty="0" smtClean="0"/>
              <a:t>ため」に</a:t>
            </a:r>
            <a:r>
              <a:rPr lang="ja-JP" altLang="en-US" dirty="0"/>
              <a:t>やってきた情報セキュリティ対策から、自社のための情報セキュリティに切り替えられない企業が山ほどあります</a:t>
            </a:r>
            <a:endParaRPr lang="en-US" altLang="ja-JP" dirty="0"/>
          </a:p>
          <a:p>
            <a:pPr lvl="1"/>
            <a:r>
              <a:rPr lang="en-US" altLang="ja-JP" dirty="0" smtClean="0"/>
              <a:t>USB</a:t>
            </a:r>
            <a:r>
              <a:rPr lang="ja-JP" altLang="en-US" dirty="0" smtClean="0"/>
              <a:t>メモリ利用禁止、</a:t>
            </a:r>
            <a:r>
              <a:rPr lang="en-US" altLang="ja-JP" dirty="0" smtClean="0"/>
              <a:t>PC</a:t>
            </a:r>
            <a:r>
              <a:rPr lang="ja-JP" altLang="en-US" dirty="0" smtClean="0"/>
              <a:t>持ち出し禁止、ネットワークの分離など・・・（もしも</a:t>
            </a:r>
            <a:r>
              <a:rPr lang="en-US" altLang="ja-JP" dirty="0" smtClean="0"/>
              <a:t>USB</a:t>
            </a:r>
            <a:r>
              <a:rPr lang="ja-JP" altLang="en-US" dirty="0" smtClean="0"/>
              <a:t>メモリが</a:t>
            </a:r>
            <a:r>
              <a:rPr lang="en-US" altLang="ja-JP" dirty="0" smtClean="0"/>
              <a:t>1</a:t>
            </a:r>
            <a:r>
              <a:rPr lang="ja-JP" altLang="en-US" dirty="0" smtClean="0"/>
              <a:t>万本売れたらいくらの売上？）</a:t>
            </a:r>
            <a:endParaRPr lang="en-US" altLang="ja-JP" dirty="0" smtClean="0"/>
          </a:p>
          <a:p>
            <a:r>
              <a:rPr lang="en-US" altLang="ja-JP" dirty="0" smtClean="0"/>
              <a:t>IT</a:t>
            </a:r>
            <a:r>
              <a:rPr lang="ja-JP" altLang="en-US" dirty="0" smtClean="0"/>
              <a:t>を最大限に活用するために情報セキュリティ対策を実施することを忘れずに</a:t>
            </a:r>
            <a:endParaRPr lang="en-US" altLang="ja-JP" dirty="0" smtClean="0"/>
          </a:p>
          <a:p>
            <a:pPr lvl="1"/>
            <a:r>
              <a:rPr lang="en-US" altLang="ja-JP" dirty="0" smtClean="0"/>
              <a:t>IT</a:t>
            </a:r>
            <a:r>
              <a:rPr lang="ja-JP" altLang="en-US" dirty="0" smtClean="0"/>
              <a:t>を活用する上での心配事を解消する</a:t>
            </a:r>
            <a:endParaRPr lang="en-US" altLang="ja-JP" dirty="0" smtClean="0"/>
          </a:p>
          <a:p>
            <a:pPr lvl="1"/>
            <a:r>
              <a:rPr lang="ja-JP" altLang="en-US" dirty="0" smtClean="0"/>
              <a:t>どのような心配事があるのかをリストアップし対策を検討する</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5418334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提案書作成の実際をやってみましょう</a:t>
            </a:r>
            <a:endParaRPr kumimoji="1" lang="ja-JP" altLang="en-US" dirty="0"/>
          </a:p>
        </p:txBody>
      </p:sp>
      <p:sp>
        <p:nvSpPr>
          <p:cNvPr id="8" name="テキスト プレースホルダー 7"/>
          <p:cNvSpPr>
            <a:spLocks noGrp="1"/>
          </p:cNvSpPr>
          <p:nvPr>
            <p:ph type="body" idx="1"/>
          </p:nvPr>
        </p:nvSpPr>
        <p:spPr/>
        <p:txBody>
          <a:bodyPr/>
          <a:lstStyle/>
          <a:p>
            <a:r>
              <a:rPr lang="ja-JP" altLang="en-US" dirty="0"/>
              <a:t>では、具体的</a:t>
            </a:r>
            <a:r>
              <a:rPr lang="ja-JP" altLang="en-US" dirty="0" smtClean="0"/>
              <a:t>に「説得」の</a:t>
            </a:r>
            <a:r>
              <a:rPr lang="ja-JP" altLang="en-US" dirty="0"/>
              <a:t>ための内容を考えて</a:t>
            </a:r>
            <a:r>
              <a:rPr lang="ja-JP" altLang="en-US" dirty="0" smtClean="0"/>
              <a:t>みます</a:t>
            </a:r>
            <a:endParaRPr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30550504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メールサーバは何分止まっても良いのか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33</a:t>
            </a:fld>
            <a:endParaRPr lang="en-US"/>
          </a:p>
        </p:txBody>
      </p:sp>
      <p:pic>
        <p:nvPicPr>
          <p:cNvPr id="7" name="図 6" descr="001gimon.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262" y="3111855"/>
            <a:ext cx="2311400" cy="3086100"/>
          </a:xfrm>
          <a:prstGeom prst="rect">
            <a:avLst/>
          </a:prstGeom>
        </p:spPr>
      </p:pic>
      <p:sp>
        <p:nvSpPr>
          <p:cNvPr id="8" name="角丸四角形吹き出し 7"/>
          <p:cNvSpPr/>
          <p:nvPr/>
        </p:nvSpPr>
        <p:spPr>
          <a:xfrm>
            <a:off x="817365" y="1897191"/>
            <a:ext cx="4855406" cy="2673047"/>
          </a:xfrm>
          <a:prstGeom prst="wedgeRoundRectCallout">
            <a:avLst>
              <a:gd name="adj1" fmla="val 54647"/>
              <a:gd name="adj2" fmla="val 6159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66700">
              <a:lnSpc>
                <a:spcPct val="120000"/>
              </a:lnSpc>
            </a:pPr>
            <a:r>
              <a:rPr lang="ja-JP" altLang="en-US" sz="2400" dirty="0" smtClean="0"/>
              <a:t>あなたの会社のメールサーバは何分間止まってもいいですか？</a:t>
            </a:r>
            <a:endParaRPr lang="en-US" altLang="ja-JP" sz="2400" dirty="0" smtClean="0"/>
          </a:p>
        </p:txBody>
      </p:sp>
    </p:spTree>
    <p:extLst>
      <p:ext uri="{BB962C8B-B14F-4D97-AF65-F5344CB8AC3E}">
        <p14:creationId xmlns:p14="http://schemas.microsoft.com/office/powerpoint/2010/main" val="13362003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情報セキュリティのコストを考える</a:t>
            </a:r>
          </a:p>
        </p:txBody>
      </p:sp>
      <p:sp>
        <p:nvSpPr>
          <p:cNvPr id="3" name="コンテンツ プレースホルダー 2"/>
          <p:cNvSpPr>
            <a:spLocks noGrp="1"/>
          </p:cNvSpPr>
          <p:nvPr>
            <p:ph idx="1"/>
          </p:nvPr>
        </p:nvSpPr>
        <p:spPr/>
        <p:txBody>
          <a:bodyPr/>
          <a:lstStyle/>
          <a:p>
            <a:r>
              <a:rPr kumimoji="1" lang="ja-JP" altLang="en-US" dirty="0"/>
              <a:t>たとえば「絶対に止まってはいけない」を選択した場合は</a:t>
            </a:r>
            <a:endParaRPr kumimoji="1" lang="en-US" altLang="ja-JP" dirty="0"/>
          </a:p>
          <a:p>
            <a:pPr lvl="1"/>
            <a:r>
              <a:rPr lang="ja-JP" altLang="en-US" dirty="0"/>
              <a:t>まずはサービス（</a:t>
            </a:r>
            <a:r>
              <a:rPr lang="en-US" altLang="ja-JP" dirty="0"/>
              <a:t>OS</a:t>
            </a:r>
            <a:r>
              <a:rPr lang="ja-JP" altLang="en-US" dirty="0"/>
              <a:t>やアプリ）などがダウンしないようにする</a:t>
            </a:r>
            <a:endParaRPr lang="en-US" altLang="ja-JP" dirty="0"/>
          </a:p>
          <a:p>
            <a:pPr lvl="1"/>
            <a:r>
              <a:rPr lang="ja-JP" altLang="en-US" dirty="0"/>
              <a:t>サービスのパフォーマンスが出るように多重化する</a:t>
            </a:r>
            <a:endParaRPr lang="en-US" altLang="ja-JP" dirty="0"/>
          </a:p>
          <a:p>
            <a:pPr lvl="1"/>
            <a:r>
              <a:rPr lang="ja-JP" altLang="en-US" dirty="0"/>
              <a:t>ハードウェアのトラブルに備えて多重化する</a:t>
            </a:r>
            <a:endParaRPr lang="en-US" altLang="ja-JP" dirty="0"/>
          </a:p>
          <a:p>
            <a:pPr lvl="1"/>
            <a:r>
              <a:rPr kumimoji="1" lang="ja-JP" altLang="en-US" dirty="0"/>
              <a:t>それらのハードウェアの入れ替えのために代替機を導入してメンテナンスする</a:t>
            </a:r>
            <a:endParaRPr kumimoji="1" lang="en-US" altLang="ja-JP" dirty="0"/>
          </a:p>
          <a:p>
            <a:pPr lvl="1"/>
            <a:endParaRPr lang="en-US" altLang="ja-JP" dirty="0"/>
          </a:p>
          <a:p>
            <a:pPr lvl="1" indent="0">
              <a:buNone/>
            </a:pPr>
            <a:r>
              <a:rPr kumimoji="1" lang="en-US" altLang="ja-JP" dirty="0"/>
              <a:t>→</a:t>
            </a:r>
            <a:r>
              <a:rPr kumimoji="1" lang="ja-JP" altLang="en-US" dirty="0"/>
              <a:t>　これはかなりの費用がかかると思いませんか？</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34</a:t>
            </a:fld>
            <a:endParaRPr lang="en-US"/>
          </a:p>
        </p:txBody>
      </p:sp>
    </p:spTree>
    <p:extLst>
      <p:ext uri="{BB962C8B-B14F-4D97-AF65-F5344CB8AC3E}">
        <p14:creationId xmlns:p14="http://schemas.microsoft.com/office/powerpoint/2010/main" val="31630679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本当にそこまでする必要があるのか</a:t>
            </a:r>
          </a:p>
        </p:txBody>
      </p:sp>
      <p:sp>
        <p:nvSpPr>
          <p:cNvPr id="3" name="コンテンツ プレースホルダー 2"/>
          <p:cNvSpPr>
            <a:spLocks noGrp="1"/>
          </p:cNvSpPr>
          <p:nvPr>
            <p:ph idx="1"/>
          </p:nvPr>
        </p:nvSpPr>
        <p:spPr/>
        <p:txBody>
          <a:bodyPr/>
          <a:lstStyle/>
          <a:p>
            <a:r>
              <a:rPr kumimoji="1" lang="ja-JP" altLang="en-US" dirty="0"/>
              <a:t>情報セキュリティの目的は「業務が適切に遂行されることをサポートする」こと</a:t>
            </a:r>
            <a:endParaRPr kumimoji="1" lang="en-US" altLang="ja-JP" dirty="0"/>
          </a:p>
          <a:p>
            <a:pPr lvl="1"/>
            <a:r>
              <a:rPr lang="ja-JP" altLang="en-US" dirty="0"/>
              <a:t>本当にメールサーバは止まってはいけないのか</a:t>
            </a:r>
            <a:r>
              <a:rPr lang="en-US" altLang="ja-JP" dirty="0"/>
              <a:t/>
            </a:r>
            <a:br>
              <a:rPr lang="en-US" altLang="ja-JP" dirty="0"/>
            </a:br>
            <a:r>
              <a:rPr lang="en-US" altLang="ja-JP" dirty="0"/>
              <a:t>→</a:t>
            </a:r>
            <a:r>
              <a:rPr lang="ja-JP" altLang="en-US" dirty="0"/>
              <a:t>　どんな業務にどのくらいの影響を与えるのか</a:t>
            </a:r>
            <a:endParaRPr lang="en-US" altLang="ja-JP" dirty="0"/>
          </a:p>
          <a:p>
            <a:r>
              <a:rPr lang="ja-JP" altLang="en-US" dirty="0"/>
              <a:t>自社で持たなきゃいけないという思い込み？</a:t>
            </a:r>
            <a:endParaRPr lang="en-US" altLang="ja-JP" dirty="0"/>
          </a:p>
          <a:p>
            <a:pPr lvl="1"/>
            <a:r>
              <a:rPr lang="ja-JP" altLang="en-US" dirty="0"/>
              <a:t>もしかしたら、重要なメールサーバほどアウトソーシングしたほうがいいんじゃないのかな</a:t>
            </a:r>
            <a:endParaRPr lang="en-US" altLang="ja-JP" dirty="0"/>
          </a:p>
          <a:p>
            <a:pPr lvl="1"/>
            <a:r>
              <a:rPr lang="ja-JP" altLang="en-US" dirty="0"/>
              <a:t>サポートには人間が必要で・・・人件費を効率化するための</a:t>
            </a:r>
            <a:r>
              <a:rPr lang="en-US" altLang="ja-JP" dirty="0"/>
              <a:t>IT</a:t>
            </a:r>
            <a:r>
              <a:rPr lang="ja-JP" altLang="en-US" dirty="0"/>
              <a:t>なのに・・・とまた矛盾が（笑）</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7179531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というわけで・・・</a:t>
            </a:r>
          </a:p>
        </p:txBody>
      </p:sp>
      <p:sp>
        <p:nvSpPr>
          <p:cNvPr id="3" name="コンテンツ プレースホルダー 2"/>
          <p:cNvSpPr>
            <a:spLocks noGrp="1"/>
          </p:cNvSpPr>
          <p:nvPr>
            <p:ph idx="1"/>
          </p:nvPr>
        </p:nvSpPr>
        <p:spPr/>
        <p:txBody>
          <a:bodyPr/>
          <a:lstStyle/>
          <a:p>
            <a:r>
              <a:rPr kumimoji="1" lang="ja-JP" altLang="en-US" dirty="0"/>
              <a:t>あなたが導入したい情報セキュリティについて、以下の項目を正しく把握してください</a:t>
            </a:r>
            <a:endParaRPr kumimoji="1" lang="en-US" altLang="ja-JP" dirty="0"/>
          </a:p>
          <a:p>
            <a:pPr lvl="1"/>
            <a:r>
              <a:rPr kumimoji="1" lang="ja-JP" altLang="en-US" dirty="0"/>
              <a:t>目的</a:t>
            </a:r>
            <a:endParaRPr kumimoji="1" lang="en-US" altLang="ja-JP" dirty="0"/>
          </a:p>
          <a:p>
            <a:pPr lvl="1"/>
            <a:r>
              <a:rPr lang="ja-JP" altLang="en-US" dirty="0"/>
              <a:t>コスト（初期費用、運用費用、撤去費用など）</a:t>
            </a:r>
            <a:endParaRPr lang="en-US" altLang="ja-JP" dirty="0"/>
          </a:p>
          <a:p>
            <a:r>
              <a:rPr kumimoji="1" lang="ja-JP" altLang="en-US" dirty="0"/>
              <a:t>まずはこれを決めておかないと、上司に最初の相談さえもできません</a:t>
            </a:r>
            <a:endParaRPr kumimoji="1" lang="en-US" altLang="ja-JP" dirty="0"/>
          </a:p>
          <a:p>
            <a:pPr lvl="1"/>
            <a:r>
              <a:rPr lang="ja-JP" altLang="en-US" dirty="0"/>
              <a:t>プロジェクトをはじめる前に少なくとも、目的とコストは必要です。それをもって情報セキュリティのプロジェクトが</a:t>
            </a:r>
            <a:r>
              <a:rPr lang="ja-JP" altLang="en-US" dirty="0" smtClean="0"/>
              <a:t>始まります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36</a:t>
            </a:fld>
            <a:endParaRPr lang="en-US"/>
          </a:p>
        </p:txBody>
      </p:sp>
    </p:spTree>
    <p:extLst>
      <p:ext uri="{BB962C8B-B14F-4D97-AF65-F5344CB8AC3E}">
        <p14:creationId xmlns:p14="http://schemas.microsoft.com/office/powerpoint/2010/main" val="4820987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サービス</a:t>
            </a:r>
            <a:r>
              <a:rPr kumimoji="1" lang="ja-JP" altLang="en-US" dirty="0"/>
              <a:t>が止まっててもいい時間</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37</a:t>
            </a:fld>
            <a:endParaRPr lang="en-US"/>
          </a:p>
        </p:txBody>
      </p:sp>
      <p:sp>
        <p:nvSpPr>
          <p:cNvPr id="7" name="テキスト ボックス 6"/>
          <p:cNvSpPr txBox="1"/>
          <p:nvPr/>
        </p:nvSpPr>
        <p:spPr>
          <a:xfrm>
            <a:off x="1678030" y="2662700"/>
            <a:ext cx="5724644"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最大許容停止時間！</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どのくらいの間、サービスが止まっても影響がないかを考えることから始めてください。それが情報セキュリティコストの最適化の要因となります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37248479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もう一つの言い方を・・・</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38</a:t>
            </a:fld>
            <a:endParaRPr lang="en-US"/>
          </a:p>
        </p:txBody>
      </p:sp>
      <p:sp>
        <p:nvSpPr>
          <p:cNvPr id="7" name="テキスト ボックス 6"/>
          <p:cNvSpPr txBox="1"/>
          <p:nvPr/>
        </p:nvSpPr>
        <p:spPr>
          <a:xfrm>
            <a:off x="1370258" y="2662700"/>
            <a:ext cx="6340197"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リスク受容レベル！！</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どれくらいの痛みなら受け入れることができるのかを「リスク受容レベル」といいます。リスク受容レベルは通常２段階で設定し、一般的なトラブルと重要なトラブルを区別します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30888702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情報セキュリティ</a:t>
            </a:r>
            <a:r>
              <a:rPr kumimoji="1" lang="ja-JP" altLang="en-US" dirty="0" smtClean="0"/>
              <a:t>が本当に必要か？</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情報セキュリティが必要かどうかの合意をするためにもっとも重要な要素は「リスク受容レベル」を合意すること</a:t>
            </a:r>
            <a:endParaRPr lang="en-US" altLang="ja-JP" dirty="0"/>
          </a:p>
          <a:p>
            <a:r>
              <a:rPr lang="ja-JP" altLang="en-US" dirty="0"/>
              <a:t>情報セキュリティをどこまでやるか（いわゆる必要性）はリスク受容レベルによって決まります</a:t>
            </a:r>
            <a:endParaRPr lang="en-US" altLang="ja-JP" dirty="0"/>
          </a:p>
          <a:p>
            <a:r>
              <a:rPr lang="ja-JP" altLang="en-US" dirty="0"/>
              <a:t>まずはどこまで許容出来るのかを明確にし、これを合意することからスタートしましょう</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39</a:t>
            </a:fld>
            <a:endParaRPr lang="en-US"/>
          </a:p>
        </p:txBody>
      </p:sp>
      <p:sp>
        <p:nvSpPr>
          <p:cNvPr id="7" name="テキスト ボックス 6"/>
          <p:cNvSpPr txBox="1"/>
          <p:nvPr/>
        </p:nvSpPr>
        <p:spPr>
          <a:xfrm>
            <a:off x="4284905" y="127011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7687644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本日のテーマ</a:t>
            </a:r>
            <a:endParaRPr kumimoji="1" lang="ja-JP" altLang="en-US" dirty="0"/>
          </a:p>
        </p:txBody>
      </p:sp>
      <p:sp>
        <p:nvSpPr>
          <p:cNvPr id="4" name="テキスト ボックス 3"/>
          <p:cNvSpPr txBox="1"/>
          <p:nvPr/>
        </p:nvSpPr>
        <p:spPr>
          <a:xfrm>
            <a:off x="823350" y="1874538"/>
            <a:ext cx="767590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情報セキュリティは</a:t>
            </a:r>
            <a:endParaRPr lang="en-US" altLang="ja-JP" sz="2400" dirty="0" smtClean="0">
              <a:latin typeface="+mj-ea"/>
              <a:ea typeface="+mj-ea"/>
            </a:endParaRPr>
          </a:p>
          <a:p>
            <a:pPr algn="ctr">
              <a:lnSpc>
                <a:spcPct val="120000"/>
              </a:lnSpc>
            </a:pPr>
            <a:r>
              <a:rPr lang="en-US" altLang="ja-JP" sz="4800" b="1" dirty="0" smtClean="0">
                <a:solidFill>
                  <a:srgbClr val="FF0000"/>
                </a:solidFill>
                <a:latin typeface="+mj-ea"/>
                <a:ea typeface="+mj-ea"/>
              </a:rPr>
              <a:t>IT</a:t>
            </a:r>
            <a:r>
              <a:rPr lang="ja-JP" altLang="en-US" sz="4800" b="1" dirty="0" smtClean="0">
                <a:solidFill>
                  <a:srgbClr val="FF0000"/>
                </a:solidFill>
                <a:latin typeface="+mj-ea"/>
                <a:ea typeface="+mj-ea"/>
              </a:rPr>
              <a:t>を最大に活用</a:t>
            </a:r>
            <a:r>
              <a:rPr lang="ja-JP" altLang="en-US" sz="4800" b="1" dirty="0" smtClean="0">
                <a:latin typeface="+mj-ea"/>
                <a:ea typeface="+mj-ea"/>
              </a:rPr>
              <a:t>するための</a:t>
            </a:r>
            <a:endParaRPr lang="en-US" altLang="ja-JP" sz="4800" b="1" dirty="0" smtClean="0">
              <a:latin typeface="+mj-ea"/>
              <a:ea typeface="+mj-ea"/>
            </a:endParaRPr>
          </a:p>
          <a:p>
            <a:pPr algn="ctr">
              <a:lnSpc>
                <a:spcPct val="120000"/>
              </a:lnSpc>
            </a:pPr>
            <a:r>
              <a:rPr kumimoji="1" lang="ja-JP" altLang="en-US" sz="4800" b="1" dirty="0" smtClean="0">
                <a:latin typeface="+mj-ea"/>
                <a:ea typeface="+mj-ea"/>
              </a:rPr>
              <a:t>最小限の安全確保</a:t>
            </a:r>
            <a:endParaRPr kumimoji="1" lang="ja-JP" altLang="en-US" sz="4800" b="1" dirty="0">
              <a:latin typeface="+mj-ea"/>
              <a:ea typeface="+mj-ea"/>
            </a:endParaRPr>
          </a:p>
        </p:txBody>
      </p:sp>
      <p:grpSp>
        <p:nvGrpSpPr>
          <p:cNvPr id="5" name="図形グループ 4"/>
          <p:cNvGrpSpPr/>
          <p:nvPr/>
        </p:nvGrpSpPr>
        <p:grpSpPr>
          <a:xfrm>
            <a:off x="1484625" y="4420178"/>
            <a:ext cx="6166822" cy="858073"/>
            <a:chOff x="1382470" y="4659818"/>
            <a:chExt cx="6166822" cy="858073"/>
          </a:xfrm>
        </p:grpSpPr>
        <p:sp>
          <p:nvSpPr>
            <p:cNvPr id="6" name="テキスト ボックス 5"/>
            <p:cNvSpPr txBox="1"/>
            <p:nvPr/>
          </p:nvSpPr>
          <p:spPr>
            <a:xfrm>
              <a:off x="1382470" y="4784745"/>
              <a:ext cx="5436167" cy="602216"/>
            </a:xfrm>
            <a:prstGeom prst="rect">
              <a:avLst/>
            </a:prstGeom>
            <a:noFill/>
          </p:spPr>
          <p:txBody>
            <a:bodyPr wrap="square" rtlCol="0">
              <a:spAutoFit/>
            </a:bodyPr>
            <a:lstStyle/>
            <a:p>
              <a:pPr>
                <a:lnSpc>
                  <a:spcPct val="120000"/>
                </a:lnSpc>
              </a:pPr>
              <a:r>
                <a:rPr lang="en-US" altLang="ja-JP" sz="1400" dirty="0" smtClean="0">
                  <a:latin typeface="+mj-ea"/>
                  <a:ea typeface="+mj-ea"/>
                </a:rPr>
                <a:t>PC</a:t>
              </a:r>
              <a:r>
                <a:rPr lang="ja-JP" altLang="en-US" sz="1400" dirty="0" smtClean="0">
                  <a:latin typeface="+mj-ea"/>
                  <a:ea typeface="+mj-ea"/>
                </a:rPr>
                <a:t>持ち出し禁止とか、</a:t>
              </a:r>
              <a:r>
                <a:rPr lang="en-US" altLang="ja-JP" sz="1400" dirty="0" smtClean="0">
                  <a:latin typeface="+mj-ea"/>
                  <a:ea typeface="+mj-ea"/>
                </a:rPr>
                <a:t>USB</a:t>
              </a:r>
              <a:r>
                <a:rPr lang="ja-JP" altLang="en-US" sz="1400" dirty="0" smtClean="0">
                  <a:latin typeface="+mj-ea"/>
                  <a:ea typeface="+mj-ea"/>
                </a:rPr>
                <a:t>メモリ利用禁止とか、クラウド利用禁止とか、ただしい対応とは思っていません</a:t>
              </a:r>
              <a:endParaRPr lang="en-US" altLang="ja-JP" sz="1400" dirty="0" smtClean="0">
                <a:latin typeface="+mj-ea"/>
                <a:ea typeface="+mj-ea"/>
              </a:endParaRPr>
            </a:p>
          </p:txBody>
        </p:sp>
        <p:pic>
          <p:nvPicPr>
            <p:cNvPr id="7" name="図 6" descr="008kanashim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536" y="4659818"/>
              <a:ext cx="834756" cy="858073"/>
            </a:xfrm>
            <a:prstGeom prst="rect">
              <a:avLst/>
            </a:prstGeom>
          </p:spPr>
        </p:pic>
      </p:grpSp>
      <p:sp>
        <p:nvSpPr>
          <p:cNvPr id="8" name="日付プレースホルダー 7"/>
          <p:cNvSpPr>
            <a:spLocks noGrp="1"/>
          </p:cNvSpPr>
          <p:nvPr>
            <p:ph type="dt" sz="half" idx="10"/>
          </p:nvPr>
        </p:nvSpPr>
        <p:spPr/>
        <p:txBody>
          <a:bodyPr/>
          <a:lstStyle/>
          <a:p>
            <a:r>
              <a:rPr lang="en-US" altLang="ja-JP" smtClean="0"/>
              <a:t>2014/07/09</a:t>
            </a:r>
            <a:endParaRPr lang="en-US"/>
          </a:p>
        </p:txBody>
      </p:sp>
      <p:sp>
        <p:nvSpPr>
          <p:cNvPr id="9" name="フッター プレースホルダー 8"/>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10" name="スライド番号プレースホルダー 9"/>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20804288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そもそも情報セキュリティは必要か？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40</a:t>
            </a:fld>
            <a:endParaRPr lang="en-US"/>
          </a:p>
        </p:txBody>
      </p:sp>
      <p:sp>
        <p:nvSpPr>
          <p:cNvPr id="7" name="角丸四角形 6"/>
          <p:cNvSpPr/>
          <p:nvPr/>
        </p:nvSpPr>
        <p:spPr>
          <a:xfrm>
            <a:off x="949887" y="3543058"/>
            <a:ext cx="7150838" cy="12165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企業の情報セキュリティマネジメント</a:t>
            </a:r>
            <a:endParaRPr kumimoji="1" lang="ja-JP" altLang="en-US" dirty="0">
              <a:solidFill>
                <a:schemeClr val="bg1"/>
              </a:solidFill>
            </a:endParaRPr>
          </a:p>
        </p:txBody>
      </p:sp>
      <p:sp>
        <p:nvSpPr>
          <p:cNvPr id="8" name="下矢印吹き出し 7"/>
          <p:cNvSpPr/>
          <p:nvPr/>
        </p:nvSpPr>
        <p:spPr>
          <a:xfrm>
            <a:off x="949887" y="2027653"/>
            <a:ext cx="7150838" cy="1696825"/>
          </a:xfrm>
          <a:prstGeom prst="down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9" name="上矢印吹き出し 8"/>
          <p:cNvSpPr/>
          <p:nvPr/>
        </p:nvSpPr>
        <p:spPr>
          <a:xfrm>
            <a:off x="949887" y="4620915"/>
            <a:ext cx="7150838" cy="1686153"/>
          </a:xfrm>
          <a:prstGeom prst="up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10" name="テキスト ボックス 9"/>
          <p:cNvSpPr txBox="1"/>
          <p:nvPr/>
        </p:nvSpPr>
        <p:spPr>
          <a:xfrm>
            <a:off x="1153665" y="1875889"/>
            <a:ext cx="1107996" cy="369332"/>
          </a:xfrm>
          <a:prstGeom prst="rect">
            <a:avLst/>
          </a:prstGeom>
          <a:solidFill>
            <a:schemeClr val="bg1"/>
          </a:solidFill>
        </p:spPr>
        <p:txBody>
          <a:bodyPr wrap="none" rtlCol="0">
            <a:spAutoFit/>
          </a:bodyPr>
          <a:lstStyle/>
          <a:p>
            <a:r>
              <a:rPr kumimoji="1" lang="ja-JP" altLang="en-US" dirty="0" smtClean="0"/>
              <a:t>外的要因</a:t>
            </a:r>
            <a:endParaRPr kumimoji="1" lang="ja-JP" altLang="en-US" dirty="0"/>
          </a:p>
        </p:txBody>
      </p:sp>
      <p:sp>
        <p:nvSpPr>
          <p:cNvPr id="11" name="テキスト ボックス 10"/>
          <p:cNvSpPr txBox="1"/>
          <p:nvPr/>
        </p:nvSpPr>
        <p:spPr>
          <a:xfrm>
            <a:off x="6874335" y="4866369"/>
            <a:ext cx="1107996" cy="369332"/>
          </a:xfrm>
          <a:prstGeom prst="rect">
            <a:avLst/>
          </a:prstGeom>
          <a:solidFill>
            <a:schemeClr val="bg1"/>
          </a:solidFill>
        </p:spPr>
        <p:txBody>
          <a:bodyPr wrap="none" rtlCol="0">
            <a:spAutoFit/>
          </a:bodyPr>
          <a:lstStyle/>
          <a:p>
            <a:r>
              <a:rPr kumimoji="1" lang="ja-JP" altLang="en-US" dirty="0" smtClean="0"/>
              <a:t>内的要因</a:t>
            </a:r>
            <a:endParaRPr kumimoji="1" lang="ja-JP" altLang="en-US" dirty="0"/>
          </a:p>
        </p:txBody>
      </p:sp>
      <p:sp>
        <p:nvSpPr>
          <p:cNvPr id="12" name="円/楕円 11"/>
          <p:cNvSpPr/>
          <p:nvPr/>
        </p:nvSpPr>
        <p:spPr>
          <a:xfrm>
            <a:off x="1312767" y="2397897"/>
            <a:ext cx="1478788"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法律</a:t>
            </a:r>
            <a:endParaRPr kumimoji="1" lang="ja-JP" altLang="en-US" sz="1200" dirty="0"/>
          </a:p>
        </p:txBody>
      </p:sp>
      <p:sp>
        <p:nvSpPr>
          <p:cNvPr id="13" name="円/楕円 12"/>
          <p:cNvSpPr/>
          <p:nvPr/>
        </p:nvSpPr>
        <p:spPr>
          <a:xfrm>
            <a:off x="2023107" y="2857471"/>
            <a:ext cx="1536896"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規制</a:t>
            </a:r>
            <a:endParaRPr kumimoji="1" lang="ja-JP" altLang="en-US" sz="1200" dirty="0"/>
          </a:p>
        </p:txBody>
      </p:sp>
      <p:sp>
        <p:nvSpPr>
          <p:cNvPr id="14" name="円/楕円 13"/>
          <p:cNvSpPr/>
          <p:nvPr/>
        </p:nvSpPr>
        <p:spPr>
          <a:xfrm>
            <a:off x="2999082" y="2211570"/>
            <a:ext cx="157958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業界のルール</a:t>
            </a:r>
            <a:endParaRPr kumimoji="1" lang="en-US" altLang="ja-JP" sz="1200" dirty="0" smtClean="0"/>
          </a:p>
        </p:txBody>
      </p:sp>
      <p:sp>
        <p:nvSpPr>
          <p:cNvPr id="15" name="円/楕円 14"/>
          <p:cNvSpPr/>
          <p:nvPr/>
        </p:nvSpPr>
        <p:spPr>
          <a:xfrm>
            <a:off x="3735511" y="2717191"/>
            <a:ext cx="1472860"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顧客満足</a:t>
            </a:r>
            <a:endParaRPr kumimoji="1" lang="en-US" altLang="ja-JP" sz="1200" dirty="0" smtClean="0"/>
          </a:p>
        </p:txBody>
      </p:sp>
      <p:sp>
        <p:nvSpPr>
          <p:cNvPr id="16" name="円/楕円 15"/>
          <p:cNvSpPr/>
          <p:nvPr/>
        </p:nvSpPr>
        <p:spPr>
          <a:xfrm>
            <a:off x="4728090" y="2330596"/>
            <a:ext cx="1356451"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取引先</a:t>
            </a:r>
            <a:endParaRPr kumimoji="1" lang="en-US" altLang="ja-JP" sz="1200" dirty="0" smtClean="0"/>
          </a:p>
        </p:txBody>
      </p:sp>
      <p:sp>
        <p:nvSpPr>
          <p:cNvPr id="17" name="円/楕円 16"/>
          <p:cNvSpPr/>
          <p:nvPr/>
        </p:nvSpPr>
        <p:spPr>
          <a:xfrm>
            <a:off x="5551340" y="2790170"/>
            <a:ext cx="13229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株主</a:t>
            </a:r>
            <a:endParaRPr kumimoji="1" lang="en-US" altLang="ja-JP" sz="1200" dirty="0" smtClean="0"/>
          </a:p>
        </p:txBody>
      </p:sp>
      <p:sp>
        <p:nvSpPr>
          <p:cNvPr id="18" name="円/楕円 17"/>
          <p:cNvSpPr/>
          <p:nvPr/>
        </p:nvSpPr>
        <p:spPr>
          <a:xfrm>
            <a:off x="6300192" y="2191496"/>
            <a:ext cx="149101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企業の信頼</a:t>
            </a:r>
            <a:endParaRPr kumimoji="1" lang="en-US" altLang="ja-JP" sz="1200" dirty="0" smtClean="0"/>
          </a:p>
        </p:txBody>
      </p:sp>
      <p:sp>
        <p:nvSpPr>
          <p:cNvPr id="19" name="円/楕円 18"/>
          <p:cNvSpPr/>
          <p:nvPr/>
        </p:nvSpPr>
        <p:spPr>
          <a:xfrm>
            <a:off x="1312767" y="5235701"/>
            <a:ext cx="1803717"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業務の効率化</a:t>
            </a:r>
            <a:endParaRPr kumimoji="1" lang="en-US" altLang="ja-JP" sz="1200" dirty="0" smtClean="0"/>
          </a:p>
        </p:txBody>
      </p:sp>
      <p:sp>
        <p:nvSpPr>
          <p:cNvPr id="20" name="円/楕円 19"/>
          <p:cNvSpPr/>
          <p:nvPr/>
        </p:nvSpPr>
        <p:spPr>
          <a:xfrm>
            <a:off x="1763689" y="5733256"/>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活用</a:t>
            </a:r>
            <a:endParaRPr kumimoji="1" lang="en-US" altLang="ja-JP" sz="1200" dirty="0" smtClean="0"/>
          </a:p>
        </p:txBody>
      </p:sp>
      <p:sp>
        <p:nvSpPr>
          <p:cNvPr id="21" name="円/楕円 20"/>
          <p:cNvSpPr/>
          <p:nvPr/>
        </p:nvSpPr>
        <p:spPr>
          <a:xfrm>
            <a:off x="3116485" y="5443234"/>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内部統制</a:t>
            </a:r>
            <a:endParaRPr kumimoji="1" lang="en-US" altLang="ja-JP" sz="1200" dirty="0" smtClean="0"/>
          </a:p>
        </p:txBody>
      </p:sp>
      <p:sp>
        <p:nvSpPr>
          <p:cNvPr id="22" name="円/楕円 21"/>
          <p:cNvSpPr/>
          <p:nvPr/>
        </p:nvSpPr>
        <p:spPr>
          <a:xfrm>
            <a:off x="4500946" y="5228364"/>
            <a:ext cx="15835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企業価値向上</a:t>
            </a:r>
            <a:endParaRPr kumimoji="1" lang="en-US" altLang="ja-JP" sz="1200" dirty="0" smtClean="0"/>
          </a:p>
        </p:txBody>
      </p:sp>
      <p:sp>
        <p:nvSpPr>
          <p:cNvPr id="23" name="円/楕円 22"/>
          <p:cNvSpPr/>
          <p:nvPr/>
        </p:nvSpPr>
        <p:spPr>
          <a:xfrm>
            <a:off x="4244797" y="5774237"/>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サービス継続</a:t>
            </a:r>
            <a:endParaRPr kumimoji="1" lang="en-US" altLang="ja-JP" sz="1200" dirty="0" smtClean="0"/>
          </a:p>
        </p:txBody>
      </p:sp>
      <p:sp>
        <p:nvSpPr>
          <p:cNvPr id="24" name="円/楕円 23"/>
          <p:cNvSpPr/>
          <p:nvPr/>
        </p:nvSpPr>
        <p:spPr>
          <a:xfrm>
            <a:off x="5868144" y="5517232"/>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内部不正防止</a:t>
            </a:r>
            <a:endParaRPr kumimoji="1" lang="en-US" altLang="ja-JP" sz="1200" dirty="0" smtClean="0"/>
          </a:p>
        </p:txBody>
      </p:sp>
    </p:spTree>
    <p:extLst>
      <p:ext uri="{BB962C8B-B14F-4D97-AF65-F5344CB8AC3E}">
        <p14:creationId xmlns:p14="http://schemas.microsoft.com/office/powerpoint/2010/main" val="14501761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リスクマネジメントの相関</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41</a:t>
            </a:fld>
            <a:endParaRPr lang="en-US"/>
          </a:p>
        </p:txBody>
      </p:sp>
      <p:sp>
        <p:nvSpPr>
          <p:cNvPr id="10" name="角丸四角形 9"/>
          <p:cNvSpPr/>
          <p:nvPr/>
        </p:nvSpPr>
        <p:spPr>
          <a:xfrm>
            <a:off x="4303751" y="2909608"/>
            <a:ext cx="1857903" cy="1857803"/>
          </a:xfrm>
          <a:prstGeom prst="roundRect">
            <a:avLst>
              <a:gd name="adj" fmla="val 7112"/>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1" name="角丸四角形 10"/>
          <p:cNvSpPr/>
          <p:nvPr/>
        </p:nvSpPr>
        <p:spPr>
          <a:xfrm>
            <a:off x="1093578" y="1957185"/>
            <a:ext cx="2905632"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事故の発生</a:t>
            </a:r>
            <a:endParaRPr kumimoji="1" lang="ja-JP" altLang="en-US" dirty="0"/>
          </a:p>
        </p:txBody>
      </p:sp>
      <p:sp>
        <p:nvSpPr>
          <p:cNvPr id="12" name="角丸四角形 11"/>
          <p:cNvSpPr/>
          <p:nvPr/>
        </p:nvSpPr>
        <p:spPr>
          <a:xfrm>
            <a:off x="4503652" y="1957185"/>
            <a:ext cx="1476746"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事故の影響</a:t>
            </a:r>
            <a:endParaRPr kumimoji="1" lang="ja-JP" altLang="en-US" dirty="0"/>
          </a:p>
        </p:txBody>
      </p:sp>
      <p:sp>
        <p:nvSpPr>
          <p:cNvPr id="13" name="角丸四角形 12"/>
          <p:cNvSpPr/>
          <p:nvPr/>
        </p:nvSpPr>
        <p:spPr>
          <a:xfrm>
            <a:off x="6690804" y="1957185"/>
            <a:ext cx="1437953"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t>受容</a:t>
            </a:r>
            <a:endParaRPr kumimoji="1" lang="ja-JP" altLang="en-US" dirty="0"/>
          </a:p>
        </p:txBody>
      </p:sp>
      <p:cxnSp>
        <p:nvCxnSpPr>
          <p:cNvPr id="14" name="直線矢印コネクタ 13"/>
          <p:cNvCxnSpPr>
            <a:stCxn id="11" idx="3"/>
            <a:endCxn id="12" idx="1"/>
          </p:cNvCxnSpPr>
          <p:nvPr/>
        </p:nvCxnSpPr>
        <p:spPr>
          <a:xfrm>
            <a:off x="3999210" y="2333449"/>
            <a:ext cx="504442"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5" name="直線矢印コネクタ 14"/>
          <p:cNvCxnSpPr>
            <a:stCxn id="12" idx="3"/>
          </p:cNvCxnSpPr>
          <p:nvPr/>
        </p:nvCxnSpPr>
        <p:spPr>
          <a:xfrm>
            <a:off x="5980398" y="2333449"/>
            <a:ext cx="710406"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6" name="角丸四角形 15"/>
          <p:cNvSpPr/>
          <p:nvPr/>
        </p:nvSpPr>
        <p:spPr>
          <a:xfrm>
            <a:off x="1093578" y="3006647"/>
            <a:ext cx="1234681" cy="75252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脅威</a:t>
            </a:r>
            <a:endParaRPr kumimoji="1" lang="ja-JP" altLang="en-US" dirty="0"/>
          </a:p>
        </p:txBody>
      </p:sp>
      <p:sp>
        <p:nvSpPr>
          <p:cNvPr id="17" name="角丸四角形 16"/>
          <p:cNvSpPr/>
          <p:nvPr/>
        </p:nvSpPr>
        <p:spPr>
          <a:xfrm>
            <a:off x="2767611" y="3006647"/>
            <a:ext cx="1231599" cy="75252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ぜい弱性</a:t>
            </a:r>
            <a:endParaRPr kumimoji="1" lang="ja-JP" altLang="en-US" dirty="0"/>
          </a:p>
        </p:txBody>
      </p:sp>
      <p:sp>
        <p:nvSpPr>
          <p:cNvPr id="18" name="角丸四角形 17"/>
          <p:cNvSpPr/>
          <p:nvPr/>
        </p:nvSpPr>
        <p:spPr>
          <a:xfrm>
            <a:off x="4503652" y="3077195"/>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機密性</a:t>
            </a:r>
            <a:endParaRPr kumimoji="1" lang="ja-JP" altLang="en-US" dirty="0"/>
          </a:p>
        </p:txBody>
      </p:sp>
      <p:sp>
        <p:nvSpPr>
          <p:cNvPr id="19" name="十字形 18"/>
          <p:cNvSpPr/>
          <p:nvPr/>
        </p:nvSpPr>
        <p:spPr>
          <a:xfrm rot="2700000">
            <a:off x="2364435" y="3182291"/>
            <a:ext cx="364488" cy="360180"/>
          </a:xfrm>
          <a:prstGeom prst="plus">
            <a:avLst>
              <a:gd name="adj" fmla="val 41668"/>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0" name="角丸四角形 19"/>
          <p:cNvSpPr/>
          <p:nvPr/>
        </p:nvSpPr>
        <p:spPr>
          <a:xfrm>
            <a:off x="4503652" y="3627492"/>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完全性</a:t>
            </a:r>
            <a:endParaRPr kumimoji="1" lang="ja-JP" altLang="en-US" dirty="0"/>
          </a:p>
        </p:txBody>
      </p:sp>
      <p:sp>
        <p:nvSpPr>
          <p:cNvPr id="21" name="角丸四角形 20"/>
          <p:cNvSpPr/>
          <p:nvPr/>
        </p:nvSpPr>
        <p:spPr>
          <a:xfrm>
            <a:off x="4503652" y="4195869"/>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可用性</a:t>
            </a:r>
            <a:endParaRPr kumimoji="1" lang="ja-JP" altLang="en-US" dirty="0"/>
          </a:p>
        </p:txBody>
      </p:sp>
      <p:sp>
        <p:nvSpPr>
          <p:cNvPr id="22" name="角丸四角形 21"/>
          <p:cNvSpPr/>
          <p:nvPr/>
        </p:nvSpPr>
        <p:spPr>
          <a:xfrm>
            <a:off x="2767611" y="4145562"/>
            <a:ext cx="1231599" cy="551303"/>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対策</a:t>
            </a:r>
            <a:endParaRPr kumimoji="1" lang="ja-JP" altLang="en-US" dirty="0"/>
          </a:p>
        </p:txBody>
      </p:sp>
      <p:cxnSp>
        <p:nvCxnSpPr>
          <p:cNvPr id="23" name="直線矢印コネクタ 22"/>
          <p:cNvCxnSpPr>
            <a:stCxn id="22" idx="0"/>
            <a:endCxn id="17" idx="2"/>
          </p:cNvCxnSpPr>
          <p:nvPr/>
        </p:nvCxnSpPr>
        <p:spPr>
          <a:xfrm flipV="1">
            <a:off x="3383411" y="3759175"/>
            <a:ext cx="0" cy="386387"/>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24" name="角丸四角形 23"/>
          <p:cNvSpPr/>
          <p:nvPr/>
        </p:nvSpPr>
        <p:spPr>
          <a:xfrm>
            <a:off x="6690804" y="3627492"/>
            <a:ext cx="1437954" cy="42797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受容レベル</a:t>
            </a:r>
            <a:endParaRPr kumimoji="1" lang="ja-JP" altLang="en-US" dirty="0"/>
          </a:p>
        </p:txBody>
      </p:sp>
      <p:cxnSp>
        <p:nvCxnSpPr>
          <p:cNvPr id="25" name="直線矢印コネクタ 24"/>
          <p:cNvCxnSpPr>
            <a:stCxn id="10" idx="3"/>
            <a:endCxn id="24" idx="1"/>
          </p:cNvCxnSpPr>
          <p:nvPr/>
        </p:nvCxnSpPr>
        <p:spPr>
          <a:xfrm>
            <a:off x="6161654" y="3838510"/>
            <a:ext cx="529150" cy="2971"/>
          </a:xfrm>
          <a:prstGeom prst="straightConnector1">
            <a:avLst/>
          </a:prstGeom>
          <a:ln>
            <a:headEnd type="arrow"/>
            <a:tailEnd type="arrow"/>
          </a:ln>
        </p:spPr>
        <p:style>
          <a:lnRef idx="2">
            <a:schemeClr val="accent4"/>
          </a:lnRef>
          <a:fillRef idx="1">
            <a:schemeClr val="lt1"/>
          </a:fillRef>
          <a:effectRef idx="0">
            <a:schemeClr val="accent4"/>
          </a:effectRef>
          <a:fontRef idx="minor">
            <a:schemeClr val="dk1"/>
          </a:fontRef>
        </p:style>
      </p:cxnSp>
      <p:cxnSp>
        <p:nvCxnSpPr>
          <p:cNvPr id="26" name="直線矢印コネクタ 25"/>
          <p:cNvCxnSpPr/>
          <p:nvPr/>
        </p:nvCxnSpPr>
        <p:spPr>
          <a:xfrm>
            <a:off x="3999210" y="4444730"/>
            <a:ext cx="304541" cy="0"/>
          </a:xfrm>
          <a:prstGeom prst="straightConnector1">
            <a:avLst/>
          </a:prstGeom>
          <a:ln>
            <a:headEnd type="arrow"/>
            <a:tailEnd type="arrow"/>
          </a:ln>
        </p:spPr>
        <p:style>
          <a:lnRef idx="2">
            <a:schemeClr val="accent4"/>
          </a:lnRef>
          <a:fillRef idx="1">
            <a:schemeClr val="lt1"/>
          </a:fillRef>
          <a:effectRef idx="0">
            <a:schemeClr val="accent4"/>
          </a:effectRef>
          <a:fontRef idx="minor">
            <a:schemeClr val="dk1"/>
          </a:fontRef>
        </p:style>
      </p:cxnSp>
      <p:sp>
        <p:nvSpPr>
          <p:cNvPr id="27" name="角丸四角形 26"/>
          <p:cNvSpPr/>
          <p:nvPr/>
        </p:nvSpPr>
        <p:spPr>
          <a:xfrm>
            <a:off x="1093578" y="5719517"/>
            <a:ext cx="7035180" cy="552943"/>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保証</a:t>
            </a:r>
            <a:endParaRPr kumimoji="1" lang="ja-JP" altLang="en-US" dirty="0"/>
          </a:p>
        </p:txBody>
      </p:sp>
      <p:sp>
        <p:nvSpPr>
          <p:cNvPr id="28" name="角丸四角形 27"/>
          <p:cNvSpPr/>
          <p:nvPr/>
        </p:nvSpPr>
        <p:spPr>
          <a:xfrm>
            <a:off x="2767611" y="5026086"/>
            <a:ext cx="1231599" cy="4481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コスト</a:t>
            </a:r>
            <a:endParaRPr kumimoji="1" lang="ja-JP" altLang="en-US" dirty="0"/>
          </a:p>
        </p:txBody>
      </p:sp>
      <p:sp>
        <p:nvSpPr>
          <p:cNvPr id="29" name="角丸四角形 28"/>
          <p:cNvSpPr/>
          <p:nvPr/>
        </p:nvSpPr>
        <p:spPr>
          <a:xfrm>
            <a:off x="4572000" y="5026086"/>
            <a:ext cx="1231599" cy="4481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影響</a:t>
            </a:r>
            <a:endParaRPr kumimoji="1" lang="ja-JP" altLang="en-US" dirty="0"/>
          </a:p>
        </p:txBody>
      </p:sp>
      <p:cxnSp>
        <p:nvCxnSpPr>
          <p:cNvPr id="30" name="直線矢印コネクタ 29"/>
          <p:cNvCxnSpPr>
            <a:stCxn id="28" idx="3"/>
            <a:endCxn id="29" idx="1"/>
          </p:cNvCxnSpPr>
          <p:nvPr/>
        </p:nvCxnSpPr>
        <p:spPr>
          <a:xfrm>
            <a:off x="3999210" y="5250178"/>
            <a:ext cx="572790" cy="0"/>
          </a:xfrm>
          <a:prstGeom prst="straightConnector1">
            <a:avLst/>
          </a:prstGeom>
          <a:ln>
            <a:headEnd type="arrow"/>
            <a:tailEnd type="arrow"/>
          </a:ln>
        </p:spPr>
        <p:style>
          <a:lnRef idx="2">
            <a:schemeClr val="accent6"/>
          </a:lnRef>
          <a:fillRef idx="1">
            <a:schemeClr val="lt1"/>
          </a:fillRef>
          <a:effectRef idx="0">
            <a:schemeClr val="accent6"/>
          </a:effectRef>
          <a:fontRef idx="minor">
            <a:schemeClr val="dk1"/>
          </a:fontRef>
        </p:style>
      </p:cxnSp>
      <p:cxnSp>
        <p:nvCxnSpPr>
          <p:cNvPr id="31" name="カギ線コネクタ 30"/>
          <p:cNvCxnSpPr>
            <a:stCxn id="29" idx="3"/>
            <a:endCxn id="24" idx="2"/>
          </p:cNvCxnSpPr>
          <p:nvPr/>
        </p:nvCxnSpPr>
        <p:spPr>
          <a:xfrm flipV="1">
            <a:off x="5803599" y="4055469"/>
            <a:ext cx="1606182" cy="1194709"/>
          </a:xfrm>
          <a:prstGeom prst="bentConnector2">
            <a:avLst/>
          </a:prstGeom>
          <a:ln>
            <a:headEnd type="arrow"/>
            <a:tailEnd type="arrow"/>
          </a:ln>
        </p:spPr>
        <p:style>
          <a:lnRef idx="2">
            <a:schemeClr val="accent6"/>
          </a:lnRef>
          <a:fillRef idx="1">
            <a:schemeClr val="lt1"/>
          </a:fillRef>
          <a:effectRef idx="0">
            <a:schemeClr val="accent6"/>
          </a:effectRef>
          <a:fontRef idx="minor">
            <a:schemeClr val="dk1"/>
          </a:fontRef>
        </p:style>
      </p:cxnSp>
    </p:spTree>
    <p:extLst>
      <p:ext uri="{BB962C8B-B14F-4D97-AF65-F5344CB8AC3E}">
        <p14:creationId xmlns:p14="http://schemas.microsoft.com/office/powerpoint/2010/main" val="18564383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情報セキュリティワークショップ</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これまでの基本的な考え方をもとに、自分で考える力をつけていくためのベースを作ります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13551140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USB</a:t>
            </a:r>
            <a:r>
              <a:rPr lang="ja-JP" altLang="en-US" dirty="0" smtClean="0"/>
              <a:t>メモリ利用禁止</a:t>
            </a:r>
            <a:r>
              <a:rPr lang="ja-JP" altLang="en-US" dirty="0"/>
              <a:t>の目的はなんでしょう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43</a:t>
            </a:fld>
            <a:endParaRPr lang="en-US"/>
          </a:p>
        </p:txBody>
      </p:sp>
      <p:pic>
        <p:nvPicPr>
          <p:cNvPr id="8" name="図 7" descr="001gimon.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110" y="2968474"/>
            <a:ext cx="2311400" cy="3086100"/>
          </a:xfrm>
          <a:prstGeom prst="rect">
            <a:avLst/>
          </a:prstGeom>
        </p:spPr>
      </p:pic>
      <p:sp>
        <p:nvSpPr>
          <p:cNvPr id="9" name="角丸四角形吹き出し 8"/>
          <p:cNvSpPr/>
          <p:nvPr/>
        </p:nvSpPr>
        <p:spPr>
          <a:xfrm>
            <a:off x="684213" y="1753810"/>
            <a:ext cx="4855406" cy="2673047"/>
          </a:xfrm>
          <a:prstGeom prst="wedgeRoundRectCallout">
            <a:avLst>
              <a:gd name="adj1" fmla="val 54647"/>
              <a:gd name="adj2" fmla="val 6159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20000"/>
              </a:lnSpc>
            </a:pPr>
            <a:r>
              <a:rPr kumimoji="1" lang="en-US" altLang="ja-JP" sz="2400" dirty="0" smtClean="0"/>
              <a:t>【</a:t>
            </a:r>
            <a:r>
              <a:rPr kumimoji="1" lang="ja-JP" altLang="en-US" sz="2400" dirty="0" smtClean="0"/>
              <a:t>質問</a:t>
            </a:r>
            <a:r>
              <a:rPr kumimoji="1" lang="en-US" altLang="ja-JP" sz="2400" dirty="0" smtClean="0"/>
              <a:t>】</a:t>
            </a:r>
          </a:p>
          <a:p>
            <a:pPr marL="266700">
              <a:lnSpc>
                <a:spcPct val="120000"/>
              </a:lnSpc>
            </a:pPr>
            <a:r>
              <a:rPr lang="en-US" altLang="ja-JP" sz="2400" dirty="0" smtClean="0"/>
              <a:t>USB</a:t>
            </a:r>
            <a:r>
              <a:rPr lang="ja-JP" altLang="en-US" sz="2400" dirty="0" smtClean="0"/>
              <a:t>メモリの利用禁止ルールの主目的はなんですか？</a:t>
            </a:r>
            <a:endParaRPr lang="en-US" altLang="ja-JP" sz="2400" dirty="0" smtClean="0"/>
          </a:p>
        </p:txBody>
      </p:sp>
    </p:spTree>
    <p:extLst>
      <p:ext uri="{BB962C8B-B14F-4D97-AF65-F5344CB8AC3E}">
        <p14:creationId xmlns:p14="http://schemas.microsoft.com/office/powerpoint/2010/main" val="33372697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報道メディアによる目的の</a:t>
            </a:r>
            <a:r>
              <a:rPr lang="ja-JP" altLang="en-US" dirty="0" smtClean="0"/>
              <a:t>すりかわり</a:t>
            </a:r>
            <a:endParaRPr kumimoji="1" lang="ja-JP" altLang="en-US" dirty="0"/>
          </a:p>
        </p:txBody>
      </p:sp>
      <p:sp>
        <p:nvSpPr>
          <p:cNvPr id="6" name="コンテンツ プレースホルダー 5"/>
          <p:cNvSpPr>
            <a:spLocks noGrp="1"/>
          </p:cNvSpPr>
          <p:nvPr>
            <p:ph idx="1"/>
          </p:nvPr>
        </p:nvSpPr>
        <p:spPr/>
        <p:txBody>
          <a:bodyPr/>
          <a:lstStyle/>
          <a:p>
            <a:r>
              <a:rPr lang="ja-JP" altLang="en-US" dirty="0"/>
              <a:t>スタックスネットは・・・</a:t>
            </a:r>
            <a:endParaRPr lang="en-US" altLang="ja-JP" dirty="0"/>
          </a:p>
          <a:p>
            <a:pPr lvl="1"/>
            <a:r>
              <a:rPr lang="en-US" altLang="ja-JP" dirty="0"/>
              <a:t>USB</a:t>
            </a:r>
            <a:r>
              <a:rPr lang="ja-JP" altLang="en-US" dirty="0"/>
              <a:t>利用が原因ではなく、アンチウイルスソフトウェアのシグネチャが最新でなかったことが問題でした</a:t>
            </a:r>
            <a:endParaRPr lang="en-US" altLang="ja-JP" dirty="0"/>
          </a:p>
          <a:p>
            <a:pPr lvl="1"/>
            <a:r>
              <a:rPr lang="ja-JP" altLang="en-US" dirty="0"/>
              <a:t>でも、ニュースなどで「</a:t>
            </a:r>
            <a:r>
              <a:rPr lang="en-US" altLang="ja-JP" dirty="0"/>
              <a:t>USB</a:t>
            </a:r>
            <a:r>
              <a:rPr lang="ja-JP" altLang="en-US" dirty="0"/>
              <a:t>メモリから感染」と書かれたことで、</a:t>
            </a:r>
            <a:r>
              <a:rPr lang="en-US" altLang="ja-JP" dirty="0"/>
              <a:t>USB</a:t>
            </a:r>
            <a:r>
              <a:rPr lang="ja-JP" altLang="en-US" dirty="0"/>
              <a:t>メモリが原因のように思われていますが、実際には</a:t>
            </a:r>
            <a:r>
              <a:rPr lang="en-US" altLang="ja-JP" dirty="0"/>
              <a:t>CD-R</a:t>
            </a:r>
            <a:r>
              <a:rPr lang="ja-JP" altLang="en-US" dirty="0"/>
              <a:t>でも同様の問題は起きたはずだと思いませんか？</a:t>
            </a:r>
            <a:endParaRPr lang="en-US" altLang="ja-JP" dirty="0"/>
          </a:p>
          <a:p>
            <a:r>
              <a:rPr lang="ja-JP" altLang="en-US" dirty="0"/>
              <a:t>標的型</a:t>
            </a:r>
            <a:r>
              <a:rPr lang="ja-JP" altLang="en-US" dirty="0" smtClean="0"/>
              <a:t>メール攻撃も</a:t>
            </a:r>
            <a:r>
              <a:rPr lang="ja-JP" altLang="en-US" dirty="0"/>
              <a:t>・・・</a:t>
            </a:r>
            <a:endParaRPr lang="en-US" altLang="ja-JP" dirty="0"/>
          </a:p>
          <a:p>
            <a:pPr lvl="1"/>
            <a:r>
              <a:rPr lang="ja-JP" altLang="en-US" dirty="0" smtClean="0"/>
              <a:t>多くの場合はアンチウイルスソフトウェアが防御してくれます。だからどんなメールも開いて</a:t>
            </a:r>
            <a:r>
              <a:rPr lang="en-US" altLang="ja-JP" dirty="0" smtClean="0"/>
              <a:t>OK</a:t>
            </a:r>
            <a:r>
              <a:rPr lang="ja-JP" altLang="en-US" dirty="0" smtClean="0"/>
              <a:t>！</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スライド番号プレースホルダー 4"/>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44</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8425508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すでに持ってるのにまた買うの？</a:t>
            </a:r>
            <a:endParaRPr kumimoji="1" lang="ja-JP" altLang="en-US" dirty="0"/>
          </a:p>
        </p:txBody>
      </p:sp>
      <p:pic>
        <p:nvPicPr>
          <p:cNvPr id="9" name="コンテンツ プレースホルダー 8"/>
          <p:cNvPicPr>
            <a:picLocks noGrp="1" noChangeAspect="1"/>
          </p:cNvPicPr>
          <p:nvPr>
            <p:ph sz="half" idx="1"/>
          </p:nvPr>
        </p:nvPicPr>
        <p:blipFill>
          <a:blip r:embed="rId2"/>
          <a:srcRect l="7201" r="7201"/>
          <a:stretch>
            <a:fillRect/>
          </a:stretch>
        </p:blipFill>
        <p:spPr/>
      </p:pic>
      <p:sp>
        <p:nvSpPr>
          <p:cNvPr id="8" name="コンテンツ プレースホルダー 7"/>
          <p:cNvSpPr>
            <a:spLocks noGrp="1"/>
          </p:cNvSpPr>
          <p:nvPr>
            <p:ph sz="half" idx="2"/>
          </p:nvPr>
        </p:nvSpPr>
        <p:spPr/>
        <p:txBody>
          <a:bodyPr>
            <a:normAutofit fontScale="92500" lnSpcReduction="10000"/>
          </a:bodyPr>
          <a:lstStyle/>
          <a:p>
            <a:r>
              <a:rPr lang="en-US" altLang="ja-JP" dirty="0" smtClean="0"/>
              <a:t>USB</a:t>
            </a:r>
            <a:r>
              <a:rPr lang="ja-JP" altLang="en-US" dirty="0"/>
              <a:t>メモリ対策のソリューションを買うことは、無駄遣いだと思いませんか？</a:t>
            </a:r>
            <a:endParaRPr lang="en-US" altLang="ja-JP" dirty="0"/>
          </a:p>
          <a:p>
            <a:pPr lvl="1"/>
            <a:r>
              <a:rPr lang="ja-JP" altLang="en-US" dirty="0"/>
              <a:t>すでにアンチウイルスソフトウェアを導入してるのに、</a:t>
            </a:r>
            <a:r>
              <a:rPr lang="en-US" altLang="ja-JP" dirty="0"/>
              <a:t>USB</a:t>
            </a:r>
            <a:r>
              <a:rPr lang="ja-JP" altLang="en-US" dirty="0"/>
              <a:t>メモリの制限システムを買うのは無駄遣いです</a:t>
            </a:r>
            <a:endParaRPr lang="en-US" altLang="ja-JP" dirty="0"/>
          </a:p>
          <a:p>
            <a:pPr lvl="1"/>
            <a:r>
              <a:rPr lang="ja-JP" altLang="en-US" dirty="0"/>
              <a:t>効果がないのがわかるので、あとから怒られます（笑）</a:t>
            </a:r>
            <a:endParaRPr lang="en-US" altLang="ja-JP" dirty="0"/>
          </a:p>
          <a:p>
            <a:pPr lvl="1"/>
            <a:r>
              <a:rPr lang="ja-JP" altLang="en-US" dirty="0"/>
              <a:t>その分を他の対策に回したほうが良いかも・・・と思いませんか</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スライド番号プレースホルダー 5"/>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45</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3973710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禁止はビジネスにならない・・・</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スライド番号プレースホルダー 6"/>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46</a:t>
            </a:fld>
            <a:endParaRPr lang="ja-JP" altLang="en-US">
              <a:solidFill>
                <a:prstClr val="black"/>
              </a:solidFill>
              <a:latin typeface="News Gothic MT"/>
              <a:ea typeface="メイリオ"/>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761" y="2917674"/>
            <a:ext cx="2336800" cy="3187700"/>
          </a:xfrm>
          <a:prstGeom prst="rect">
            <a:avLst/>
          </a:prstGeom>
        </p:spPr>
      </p:pic>
      <p:sp>
        <p:nvSpPr>
          <p:cNvPr id="10" name="テキスト ボックス 9"/>
          <p:cNvSpPr txBox="1"/>
          <p:nvPr/>
        </p:nvSpPr>
        <p:spPr>
          <a:xfrm>
            <a:off x="684213" y="1794289"/>
            <a:ext cx="5653692" cy="3625608"/>
          </a:xfrm>
          <a:prstGeom prst="rect">
            <a:avLst/>
          </a:prstGeom>
          <a:noFill/>
        </p:spPr>
        <p:txBody>
          <a:bodyPr wrap="square" rtlCol="0">
            <a:spAutoFit/>
          </a:bodyPr>
          <a:lstStyle/>
          <a:p>
            <a:pPr>
              <a:lnSpc>
                <a:spcPct val="120000"/>
              </a:lnSpc>
            </a:pPr>
            <a:r>
              <a:rPr lang="ja-JP" altLang="en-US" sz="2400" dirty="0" smtClean="0"/>
              <a:t>「禁止」してもダメなんですよね</a:t>
            </a:r>
            <a:endParaRPr lang="en-US" altLang="ja-JP" sz="2400" dirty="0" smtClean="0"/>
          </a:p>
          <a:p>
            <a:pPr>
              <a:lnSpc>
                <a:spcPct val="120000"/>
              </a:lnSpc>
            </a:pPr>
            <a:r>
              <a:rPr lang="ja-JP" altLang="en-US" sz="2400" dirty="0" smtClean="0"/>
              <a:t>業務に必要な物は使わなくちゃいけないし、例外事項にしてると個人の責任が・・・ね</a:t>
            </a:r>
            <a:endParaRPr lang="en-US" altLang="ja-JP" sz="2400" dirty="0" smtClean="0"/>
          </a:p>
          <a:p>
            <a:pPr>
              <a:lnSpc>
                <a:spcPct val="120000"/>
              </a:lnSpc>
            </a:pPr>
            <a:r>
              <a:rPr lang="ja-JP" altLang="en-US" sz="2400" dirty="0" smtClean="0"/>
              <a:t>また人間に負担がかかってる。これって</a:t>
            </a:r>
            <a:r>
              <a:rPr lang="en-US" altLang="ja-JP" sz="2400" dirty="0" smtClean="0"/>
              <a:t>IT</a:t>
            </a:r>
            <a:r>
              <a:rPr lang="ja-JP" altLang="en-US" sz="2400" dirty="0" smtClean="0"/>
              <a:t>じゃないよね・・・</a:t>
            </a:r>
            <a:endParaRPr lang="en-US" altLang="ja-JP" sz="2400" dirty="0" smtClean="0"/>
          </a:p>
          <a:p>
            <a:pPr>
              <a:lnSpc>
                <a:spcPct val="120000"/>
              </a:lnSpc>
            </a:pPr>
            <a:r>
              <a:rPr lang="ja-JP" altLang="en-US" sz="2400" dirty="0" smtClean="0">
                <a:solidFill>
                  <a:srgbClr val="FF0000"/>
                </a:solidFill>
              </a:rPr>
              <a:t>利用マニュアル</a:t>
            </a:r>
            <a:r>
              <a:rPr lang="ja-JP" altLang="en-US" sz="2400" dirty="0" smtClean="0"/>
              <a:t>をちゃんと作りましょう</a:t>
            </a:r>
            <a:endParaRPr lang="en-US" altLang="ja-JP" sz="2400" dirty="0" smtClean="0"/>
          </a:p>
        </p:txBody>
      </p:sp>
    </p:spTree>
    <p:extLst>
      <p:ext uri="{BB962C8B-B14F-4D97-AF65-F5344CB8AC3E}">
        <p14:creationId xmlns:p14="http://schemas.microsoft.com/office/powerpoint/2010/main" val="35502973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USB</a:t>
            </a:r>
            <a:r>
              <a:rPr lang="ja-JP" altLang="en-US" dirty="0"/>
              <a:t>メモリのホントの脆弱性</a:t>
            </a:r>
            <a:endParaRPr kumimoji="1" lang="ja-JP" altLang="en-US" dirty="0"/>
          </a:p>
        </p:txBody>
      </p:sp>
      <p:sp>
        <p:nvSpPr>
          <p:cNvPr id="6" name="コンテンツ プレースホルダー 5"/>
          <p:cNvSpPr>
            <a:spLocks noGrp="1"/>
          </p:cNvSpPr>
          <p:nvPr>
            <p:ph idx="1"/>
          </p:nvPr>
        </p:nvSpPr>
        <p:spPr/>
        <p:txBody>
          <a:bodyPr/>
          <a:lstStyle/>
          <a:p>
            <a:r>
              <a:rPr lang="en-US" altLang="ja-JP" dirty="0"/>
              <a:t>USB</a:t>
            </a:r>
            <a:r>
              <a:rPr lang="ja-JP" altLang="en-US" dirty="0"/>
              <a:t>メモリは磁気ディスクではありません</a:t>
            </a:r>
            <a:endParaRPr lang="en-US" altLang="ja-JP" dirty="0"/>
          </a:p>
          <a:p>
            <a:pPr lvl="1"/>
            <a:r>
              <a:rPr lang="en-US" altLang="ja-JP" dirty="0"/>
              <a:t>USB</a:t>
            </a:r>
            <a:r>
              <a:rPr lang="ja-JP" altLang="en-US" dirty="0"/>
              <a:t>メモリはいわゆる物理フォーマットや上書きフォーマットでは完全に消去することができません</a:t>
            </a:r>
            <a:endParaRPr lang="en-US" altLang="ja-JP" dirty="0"/>
          </a:p>
          <a:p>
            <a:pPr lvl="1"/>
            <a:r>
              <a:rPr lang="ja-JP" altLang="en-US" dirty="0"/>
              <a:t>使いまわすことで、他人に情報を見られてしまう可能性があります</a:t>
            </a:r>
            <a:endParaRPr lang="en-US" altLang="ja-JP" dirty="0"/>
          </a:p>
          <a:p>
            <a:r>
              <a:rPr lang="ja-JP" altLang="en-US" dirty="0"/>
              <a:t>専門用語で「残存オブジェクト」といいます</a:t>
            </a:r>
            <a:endParaRPr lang="en-US" altLang="ja-JP" dirty="0"/>
          </a:p>
          <a:p>
            <a:pPr lvl="1"/>
            <a:r>
              <a:rPr lang="ja-JP" altLang="en-US" dirty="0"/>
              <a:t>残存オブジェクトの再利用が情報漏えいや不正利用の温床となっています</a:t>
            </a:r>
            <a:endParaRPr lang="en-US" altLang="ja-JP" dirty="0"/>
          </a:p>
          <a:p>
            <a:pPr lvl="1"/>
            <a:r>
              <a:rPr lang="en-US" altLang="ja-JP" dirty="0"/>
              <a:t>USB</a:t>
            </a:r>
            <a:r>
              <a:rPr lang="ja-JP" altLang="en-US" dirty="0"/>
              <a:t>メモリを管理することが困難なので、</a:t>
            </a:r>
            <a:r>
              <a:rPr lang="en-US" altLang="ja-JP" dirty="0"/>
              <a:t>ISMS</a:t>
            </a:r>
            <a:r>
              <a:rPr lang="ja-JP" altLang="en-US" dirty="0"/>
              <a:t>認証を取得するために切り捨てることが多いんです</a:t>
            </a:r>
          </a:p>
          <a:p>
            <a:endParaRPr kumimoji="1" lang="ja-JP" altLang="en-US" dirty="0"/>
          </a:p>
        </p:txBody>
      </p:sp>
      <p:sp>
        <p:nvSpPr>
          <p:cNvPr id="3" name="日付プレースホルダー 2"/>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スライド番号プレースホルダー 4"/>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47</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9822391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では、こんな問題はどうでしょう</a:t>
            </a:r>
            <a:endParaRPr kumimoji="1" lang="ja-JP" altLang="en-US" dirty="0"/>
          </a:p>
        </p:txBody>
      </p:sp>
      <p:sp>
        <p:nvSpPr>
          <p:cNvPr id="4" name="コンテンツ プレースホルダー 3"/>
          <p:cNvSpPr>
            <a:spLocks noGrp="1"/>
          </p:cNvSpPr>
          <p:nvPr>
            <p:ph sz="half" idx="2"/>
          </p:nvPr>
        </p:nvSpPr>
        <p:spPr/>
        <p:txBody>
          <a:bodyPr/>
          <a:lstStyle/>
          <a:p>
            <a:r>
              <a:rPr lang="ja-JP" altLang="en-US" dirty="0"/>
              <a:t>課長が部門の</a:t>
            </a:r>
            <a:r>
              <a:rPr lang="en-US" altLang="ja-JP" dirty="0"/>
              <a:t>5</a:t>
            </a:r>
            <a:r>
              <a:rPr lang="ja-JP" altLang="en-US" dirty="0"/>
              <a:t>人にエクセルで管理表を送付しました。社員がこれらに記入してメールに添付して課長に返信した場合、添付書類は全部でいくつになったでしょうか？</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48</a:t>
            </a:fld>
            <a:endParaRPr lang="en-US"/>
          </a:p>
        </p:txBody>
      </p:sp>
      <p:pic>
        <p:nvPicPr>
          <p:cNvPr id="8" name="コンテンツ プレースホルダー 8" descr="skd182715sdc.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7436" r="-77436"/>
          <a:stretch/>
        </p:blipFill>
        <p:spPr/>
      </p:pic>
    </p:spTree>
    <p:extLst>
      <p:ext uri="{BB962C8B-B14F-4D97-AF65-F5344CB8AC3E}">
        <p14:creationId xmlns:p14="http://schemas.microsoft.com/office/powerpoint/2010/main" val="7846928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実際に数えましょう</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49</a:t>
            </a:fld>
            <a:endParaRPr lang="en-US"/>
          </a:p>
        </p:txBody>
      </p:sp>
      <p:grpSp>
        <p:nvGrpSpPr>
          <p:cNvPr id="4" name="図形グループ 3"/>
          <p:cNvGrpSpPr/>
          <p:nvPr/>
        </p:nvGrpSpPr>
        <p:grpSpPr>
          <a:xfrm>
            <a:off x="1145877" y="1830541"/>
            <a:ext cx="6770756" cy="4443023"/>
            <a:chOff x="1145877" y="1830541"/>
            <a:chExt cx="6770756" cy="4443023"/>
          </a:xfrm>
        </p:grpSpPr>
        <p:pic>
          <p:nvPicPr>
            <p:cNvPr id="8" name="図 7" descr="7288396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877" y="1830542"/>
              <a:ext cx="995146" cy="609459"/>
            </a:xfrm>
            <a:prstGeom prst="rect">
              <a:avLst/>
            </a:prstGeom>
          </p:spPr>
        </p:pic>
        <p:sp>
          <p:nvSpPr>
            <p:cNvPr id="9" name="テキスト ボックス 8"/>
            <p:cNvSpPr txBox="1"/>
            <p:nvPr/>
          </p:nvSpPr>
          <p:spPr>
            <a:xfrm>
              <a:off x="1270907" y="2587419"/>
              <a:ext cx="821484" cy="276999"/>
            </a:xfrm>
            <a:prstGeom prst="rect">
              <a:avLst/>
            </a:prstGeom>
            <a:noFill/>
          </p:spPr>
          <p:txBody>
            <a:bodyPr wrap="none" rtlCol="0">
              <a:spAutoFit/>
            </a:bodyPr>
            <a:lstStyle/>
            <a:p>
              <a:pPr algn="ctr"/>
              <a:r>
                <a:rPr kumimoji="1" lang="ja-JP" altLang="en-US" sz="1200" dirty="0" smtClean="0"/>
                <a:t>課長の</a:t>
              </a:r>
              <a:r>
                <a:rPr kumimoji="1" lang="en-US" altLang="ja-JP" sz="1200" dirty="0" smtClean="0"/>
                <a:t>PC</a:t>
              </a:r>
            </a:p>
          </p:txBody>
        </p:sp>
        <p:sp>
          <p:nvSpPr>
            <p:cNvPr id="10" name="テキスト ボックス 9"/>
            <p:cNvSpPr txBox="1"/>
            <p:nvPr/>
          </p:nvSpPr>
          <p:spPr>
            <a:xfrm>
              <a:off x="2767589" y="2587419"/>
              <a:ext cx="1216799" cy="276999"/>
            </a:xfrm>
            <a:prstGeom prst="rect">
              <a:avLst/>
            </a:prstGeom>
            <a:noFill/>
          </p:spPr>
          <p:txBody>
            <a:bodyPr wrap="none" rtlCol="0">
              <a:spAutoFit/>
            </a:bodyPr>
            <a:lstStyle/>
            <a:p>
              <a:pPr algn="ctr"/>
              <a:r>
                <a:rPr kumimoji="1" lang="ja-JP" altLang="en-US" sz="1200" dirty="0" smtClean="0"/>
                <a:t>課長のメーラー</a:t>
              </a:r>
              <a:endParaRPr kumimoji="1" lang="en-US" altLang="ja-JP" sz="1200" dirty="0" smtClean="0"/>
            </a:p>
          </p:txBody>
        </p:sp>
        <p:sp>
          <p:nvSpPr>
            <p:cNvPr id="11" name="テキスト ボックス 10"/>
            <p:cNvSpPr txBox="1"/>
            <p:nvPr/>
          </p:nvSpPr>
          <p:spPr>
            <a:xfrm>
              <a:off x="4854598" y="2587419"/>
              <a:ext cx="1177125" cy="276999"/>
            </a:xfrm>
            <a:prstGeom prst="rect">
              <a:avLst/>
            </a:prstGeom>
            <a:noFill/>
          </p:spPr>
          <p:txBody>
            <a:bodyPr wrap="none" rtlCol="0">
              <a:spAutoFit/>
            </a:bodyPr>
            <a:lstStyle/>
            <a:p>
              <a:pPr algn="ctr"/>
              <a:r>
                <a:rPr kumimoji="1" lang="ja-JP" altLang="en-US" sz="1200" dirty="0" smtClean="0"/>
                <a:t>部下のメーラー</a:t>
              </a:r>
              <a:endParaRPr kumimoji="1" lang="en-US" altLang="ja-JP" sz="1200" dirty="0" smtClean="0"/>
            </a:p>
          </p:txBody>
        </p:sp>
        <p:sp>
          <p:nvSpPr>
            <p:cNvPr id="12" name="テキスト ボックス 11"/>
            <p:cNvSpPr txBox="1"/>
            <p:nvPr/>
          </p:nvSpPr>
          <p:spPr>
            <a:xfrm>
              <a:off x="7095149" y="2587419"/>
              <a:ext cx="821484" cy="276999"/>
            </a:xfrm>
            <a:prstGeom prst="rect">
              <a:avLst/>
            </a:prstGeom>
            <a:noFill/>
          </p:spPr>
          <p:txBody>
            <a:bodyPr wrap="none" rtlCol="0">
              <a:spAutoFit/>
            </a:bodyPr>
            <a:lstStyle/>
            <a:p>
              <a:pPr algn="ctr"/>
              <a:r>
                <a:rPr kumimoji="1" lang="ja-JP" altLang="en-US" sz="1200" dirty="0" smtClean="0"/>
                <a:t>部下の</a:t>
              </a:r>
              <a:r>
                <a:rPr kumimoji="1" lang="en-US" altLang="ja-JP" sz="1200" dirty="0" smtClean="0"/>
                <a:t>PC</a:t>
              </a:r>
            </a:p>
          </p:txBody>
        </p:sp>
        <p:grpSp>
          <p:nvGrpSpPr>
            <p:cNvPr id="13" name="図形グループ 12"/>
            <p:cNvGrpSpPr/>
            <p:nvPr/>
          </p:nvGrpSpPr>
          <p:grpSpPr>
            <a:xfrm>
              <a:off x="2269017" y="1830541"/>
              <a:ext cx="583503" cy="609459"/>
              <a:chOff x="2141023" y="1921790"/>
              <a:chExt cx="583503" cy="609459"/>
            </a:xfrm>
          </p:grpSpPr>
          <p:pic>
            <p:nvPicPr>
              <p:cNvPr id="14" name="図 13"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5" name="テキスト ボックス 14"/>
              <p:cNvSpPr txBox="1"/>
              <p:nvPr/>
            </p:nvSpPr>
            <p:spPr>
              <a:xfrm>
                <a:off x="2279527" y="2040758"/>
                <a:ext cx="320032" cy="369332"/>
              </a:xfrm>
              <a:prstGeom prst="rect">
                <a:avLst/>
              </a:prstGeom>
              <a:noFill/>
            </p:spPr>
            <p:txBody>
              <a:bodyPr wrap="none" rtlCol="0">
                <a:spAutoFit/>
              </a:bodyPr>
              <a:lstStyle/>
              <a:p>
                <a:r>
                  <a:rPr kumimoji="1" lang="en-US" altLang="ja-JP" dirty="0" smtClean="0"/>
                  <a:t>1</a:t>
                </a:r>
                <a:endParaRPr kumimoji="1" lang="ja-JP" altLang="en-US" dirty="0"/>
              </a:p>
            </p:txBody>
          </p:sp>
        </p:grpSp>
        <p:grpSp>
          <p:nvGrpSpPr>
            <p:cNvPr id="16" name="図形グループ 15"/>
            <p:cNvGrpSpPr/>
            <p:nvPr/>
          </p:nvGrpSpPr>
          <p:grpSpPr>
            <a:xfrm>
              <a:off x="3069301" y="2995437"/>
              <a:ext cx="583503" cy="609459"/>
              <a:chOff x="2141023" y="1921790"/>
              <a:chExt cx="583503" cy="609459"/>
            </a:xfrm>
          </p:grpSpPr>
          <p:pic>
            <p:nvPicPr>
              <p:cNvPr id="17" name="図 1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8" name="テキスト ボックス 1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2</a:t>
                </a:r>
                <a:endParaRPr kumimoji="1" lang="ja-JP" altLang="en-US" dirty="0"/>
              </a:p>
            </p:txBody>
          </p:sp>
        </p:grpSp>
        <p:grpSp>
          <p:nvGrpSpPr>
            <p:cNvPr id="19" name="図形グループ 18"/>
            <p:cNvGrpSpPr/>
            <p:nvPr/>
          </p:nvGrpSpPr>
          <p:grpSpPr>
            <a:xfrm>
              <a:off x="5153989" y="2995437"/>
              <a:ext cx="583503" cy="3047295"/>
              <a:chOff x="5153989" y="2876470"/>
              <a:chExt cx="583503" cy="3047295"/>
            </a:xfrm>
          </p:grpSpPr>
          <p:grpSp>
            <p:nvGrpSpPr>
              <p:cNvPr id="20" name="図形グループ 19"/>
              <p:cNvGrpSpPr/>
              <p:nvPr/>
            </p:nvGrpSpPr>
            <p:grpSpPr>
              <a:xfrm>
                <a:off x="5153989" y="2876470"/>
                <a:ext cx="583503" cy="609459"/>
                <a:chOff x="2141023" y="1921790"/>
                <a:chExt cx="583503" cy="609459"/>
              </a:xfrm>
            </p:grpSpPr>
            <p:pic>
              <p:nvPicPr>
                <p:cNvPr id="33" name="図 3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4" name="テキスト ボックス 33"/>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3</a:t>
                  </a:r>
                  <a:endParaRPr kumimoji="1" lang="ja-JP" altLang="en-US" dirty="0"/>
                </a:p>
              </p:txBody>
            </p:sp>
          </p:grpSp>
          <p:grpSp>
            <p:nvGrpSpPr>
              <p:cNvPr id="21" name="図形グループ 20"/>
              <p:cNvGrpSpPr/>
              <p:nvPr/>
            </p:nvGrpSpPr>
            <p:grpSpPr>
              <a:xfrm>
                <a:off x="5153989" y="3485929"/>
                <a:ext cx="583503" cy="609459"/>
                <a:chOff x="2141023" y="1921790"/>
                <a:chExt cx="583503" cy="609459"/>
              </a:xfrm>
            </p:grpSpPr>
            <p:pic>
              <p:nvPicPr>
                <p:cNvPr id="31" name="図 3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2" name="テキスト ボックス 31"/>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4</a:t>
                  </a:r>
                  <a:endParaRPr kumimoji="1" lang="ja-JP" altLang="en-US" dirty="0"/>
                </a:p>
              </p:txBody>
            </p:sp>
          </p:grpSp>
          <p:grpSp>
            <p:nvGrpSpPr>
              <p:cNvPr id="22" name="図形グループ 21"/>
              <p:cNvGrpSpPr/>
              <p:nvPr/>
            </p:nvGrpSpPr>
            <p:grpSpPr>
              <a:xfrm>
                <a:off x="5153989" y="4095388"/>
                <a:ext cx="583503" cy="609459"/>
                <a:chOff x="2141023" y="1921790"/>
                <a:chExt cx="583503" cy="609459"/>
              </a:xfrm>
            </p:grpSpPr>
            <p:pic>
              <p:nvPicPr>
                <p:cNvPr id="29" name="図 2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0" name="テキスト ボックス 2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5</a:t>
                  </a:r>
                  <a:endParaRPr kumimoji="1" lang="ja-JP" altLang="en-US" dirty="0"/>
                </a:p>
              </p:txBody>
            </p:sp>
          </p:grpSp>
          <p:grpSp>
            <p:nvGrpSpPr>
              <p:cNvPr id="23" name="図形グループ 22"/>
              <p:cNvGrpSpPr/>
              <p:nvPr/>
            </p:nvGrpSpPr>
            <p:grpSpPr>
              <a:xfrm>
                <a:off x="5153989" y="4704847"/>
                <a:ext cx="583503" cy="609459"/>
                <a:chOff x="2141023" y="1921790"/>
                <a:chExt cx="583503" cy="609459"/>
              </a:xfrm>
            </p:grpSpPr>
            <p:pic>
              <p:nvPicPr>
                <p:cNvPr id="27" name="図 2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8" name="テキスト ボックス 2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6</a:t>
                  </a:r>
                  <a:endParaRPr kumimoji="1" lang="ja-JP" altLang="en-US" dirty="0"/>
                </a:p>
              </p:txBody>
            </p:sp>
          </p:grpSp>
          <p:grpSp>
            <p:nvGrpSpPr>
              <p:cNvPr id="24" name="図形グループ 23"/>
              <p:cNvGrpSpPr/>
              <p:nvPr/>
            </p:nvGrpSpPr>
            <p:grpSpPr>
              <a:xfrm>
                <a:off x="5153989" y="5314306"/>
                <a:ext cx="583503" cy="609459"/>
                <a:chOff x="2141023" y="1921790"/>
                <a:chExt cx="583503" cy="609459"/>
              </a:xfrm>
            </p:grpSpPr>
            <p:pic>
              <p:nvPicPr>
                <p:cNvPr id="25" name="図 2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6" name="テキスト ボックス 25"/>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7</a:t>
                  </a:r>
                  <a:endParaRPr kumimoji="1" lang="ja-JP" altLang="en-US" dirty="0"/>
                </a:p>
              </p:txBody>
            </p:sp>
          </p:grpSp>
        </p:grpSp>
        <p:grpSp>
          <p:nvGrpSpPr>
            <p:cNvPr id="35" name="図形グループ 34"/>
            <p:cNvGrpSpPr/>
            <p:nvPr/>
          </p:nvGrpSpPr>
          <p:grpSpPr>
            <a:xfrm>
              <a:off x="7220110" y="2995437"/>
              <a:ext cx="593902" cy="3047295"/>
              <a:chOff x="7220110" y="2876470"/>
              <a:chExt cx="593902" cy="3047295"/>
            </a:xfrm>
          </p:grpSpPr>
          <p:grpSp>
            <p:nvGrpSpPr>
              <p:cNvPr id="36" name="図形グループ 35"/>
              <p:cNvGrpSpPr/>
              <p:nvPr/>
            </p:nvGrpSpPr>
            <p:grpSpPr>
              <a:xfrm>
                <a:off x="7220110" y="2876470"/>
                <a:ext cx="583503" cy="609459"/>
                <a:chOff x="2141023" y="1921790"/>
                <a:chExt cx="583503" cy="609459"/>
              </a:xfrm>
            </p:grpSpPr>
            <p:pic>
              <p:nvPicPr>
                <p:cNvPr id="49" name="図 4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0" name="テキスト ボックス 4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8</a:t>
                  </a:r>
                  <a:endParaRPr kumimoji="1" lang="ja-JP" altLang="en-US" dirty="0"/>
                </a:p>
              </p:txBody>
            </p:sp>
          </p:grpSp>
          <p:grpSp>
            <p:nvGrpSpPr>
              <p:cNvPr id="37" name="図形グループ 36"/>
              <p:cNvGrpSpPr/>
              <p:nvPr/>
            </p:nvGrpSpPr>
            <p:grpSpPr>
              <a:xfrm>
                <a:off x="7220110" y="3485929"/>
                <a:ext cx="583503" cy="609459"/>
                <a:chOff x="2141023" y="1921790"/>
                <a:chExt cx="583503" cy="609459"/>
              </a:xfrm>
            </p:grpSpPr>
            <p:pic>
              <p:nvPicPr>
                <p:cNvPr id="47" name="図 4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8" name="テキスト ボックス 4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9</a:t>
                  </a:r>
                  <a:endParaRPr kumimoji="1" lang="ja-JP" altLang="en-US" dirty="0"/>
                </a:p>
              </p:txBody>
            </p:sp>
          </p:grpSp>
          <p:grpSp>
            <p:nvGrpSpPr>
              <p:cNvPr id="38" name="図形グループ 37"/>
              <p:cNvGrpSpPr/>
              <p:nvPr/>
            </p:nvGrpSpPr>
            <p:grpSpPr>
              <a:xfrm>
                <a:off x="7220110" y="4095388"/>
                <a:ext cx="586463" cy="609459"/>
                <a:chOff x="2141023" y="1921790"/>
                <a:chExt cx="586463" cy="609459"/>
              </a:xfrm>
            </p:grpSpPr>
            <p:pic>
              <p:nvPicPr>
                <p:cNvPr id="45" name="図 4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6" name="テキスト ボックス 45"/>
                <p:cNvSpPr txBox="1"/>
                <p:nvPr/>
              </p:nvSpPr>
              <p:spPr>
                <a:xfrm>
                  <a:off x="2279527" y="2040758"/>
                  <a:ext cx="447959" cy="369332"/>
                </a:xfrm>
                <a:prstGeom prst="rect">
                  <a:avLst/>
                </a:prstGeom>
                <a:noFill/>
              </p:spPr>
              <p:txBody>
                <a:bodyPr wrap="none" rtlCol="0">
                  <a:spAutoFit/>
                </a:bodyPr>
                <a:lstStyle/>
                <a:p>
                  <a:pPr algn="ctr"/>
                  <a:r>
                    <a:rPr kumimoji="1" lang="en-US" altLang="ja-JP" dirty="0" smtClean="0"/>
                    <a:t>10</a:t>
                  </a:r>
                  <a:endParaRPr kumimoji="1" lang="ja-JP" altLang="en-US" dirty="0"/>
                </a:p>
              </p:txBody>
            </p:sp>
          </p:grpSp>
          <p:grpSp>
            <p:nvGrpSpPr>
              <p:cNvPr id="39" name="図形グループ 38"/>
              <p:cNvGrpSpPr/>
              <p:nvPr/>
            </p:nvGrpSpPr>
            <p:grpSpPr>
              <a:xfrm>
                <a:off x="7220110" y="4704847"/>
                <a:ext cx="589732" cy="609459"/>
                <a:chOff x="2141023" y="1921790"/>
                <a:chExt cx="589732" cy="609459"/>
              </a:xfrm>
            </p:grpSpPr>
            <p:pic>
              <p:nvPicPr>
                <p:cNvPr id="43" name="図 4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4" name="テキスト ボックス 43"/>
                <p:cNvSpPr txBox="1"/>
                <p:nvPr/>
              </p:nvSpPr>
              <p:spPr>
                <a:xfrm>
                  <a:off x="2279527" y="2040758"/>
                  <a:ext cx="451228" cy="369332"/>
                </a:xfrm>
                <a:prstGeom prst="rect">
                  <a:avLst/>
                </a:prstGeom>
                <a:noFill/>
              </p:spPr>
              <p:txBody>
                <a:bodyPr wrap="none" rtlCol="0">
                  <a:spAutoFit/>
                </a:bodyPr>
                <a:lstStyle/>
                <a:p>
                  <a:pPr algn="ctr"/>
                  <a:r>
                    <a:rPr kumimoji="1" lang="en-US" altLang="ja-JP" dirty="0" smtClean="0"/>
                    <a:t>11</a:t>
                  </a:r>
                  <a:endParaRPr kumimoji="1" lang="ja-JP" altLang="en-US" dirty="0"/>
                </a:p>
              </p:txBody>
            </p:sp>
          </p:grpSp>
          <p:grpSp>
            <p:nvGrpSpPr>
              <p:cNvPr id="40" name="図形グループ 39"/>
              <p:cNvGrpSpPr/>
              <p:nvPr/>
            </p:nvGrpSpPr>
            <p:grpSpPr>
              <a:xfrm>
                <a:off x="7220110" y="5314306"/>
                <a:ext cx="593902" cy="609459"/>
                <a:chOff x="2141023" y="1921790"/>
                <a:chExt cx="593902" cy="609459"/>
              </a:xfrm>
            </p:grpSpPr>
            <p:pic>
              <p:nvPicPr>
                <p:cNvPr id="41" name="図 4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2" name="テキスト ボックス 41"/>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12</a:t>
                  </a:r>
                  <a:endParaRPr kumimoji="1" lang="ja-JP" altLang="en-US" dirty="0"/>
                </a:p>
              </p:txBody>
            </p:sp>
          </p:grpSp>
        </p:grpSp>
        <p:grpSp>
          <p:nvGrpSpPr>
            <p:cNvPr id="51" name="図形グループ 50"/>
            <p:cNvGrpSpPr/>
            <p:nvPr/>
          </p:nvGrpSpPr>
          <p:grpSpPr>
            <a:xfrm>
              <a:off x="6186592" y="2995437"/>
              <a:ext cx="588548" cy="3047295"/>
              <a:chOff x="6186592" y="2876470"/>
              <a:chExt cx="588548" cy="3047295"/>
            </a:xfrm>
          </p:grpSpPr>
          <p:grpSp>
            <p:nvGrpSpPr>
              <p:cNvPr id="52" name="図形グループ 51"/>
              <p:cNvGrpSpPr/>
              <p:nvPr/>
            </p:nvGrpSpPr>
            <p:grpSpPr>
              <a:xfrm>
                <a:off x="6186592" y="2876470"/>
                <a:ext cx="583503" cy="609459"/>
                <a:chOff x="2141023" y="1921790"/>
                <a:chExt cx="583503" cy="609459"/>
              </a:xfrm>
            </p:grpSpPr>
            <p:pic>
              <p:nvPicPr>
                <p:cNvPr id="65" name="図 6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6" name="テキスト ボックス 65"/>
                <p:cNvSpPr txBox="1"/>
                <p:nvPr/>
              </p:nvSpPr>
              <p:spPr>
                <a:xfrm>
                  <a:off x="2212859" y="2040758"/>
                  <a:ext cx="453369" cy="369332"/>
                </a:xfrm>
                <a:prstGeom prst="rect">
                  <a:avLst/>
                </a:prstGeom>
                <a:noFill/>
              </p:spPr>
              <p:txBody>
                <a:bodyPr wrap="none" rtlCol="0">
                  <a:spAutoFit/>
                </a:bodyPr>
                <a:lstStyle/>
                <a:p>
                  <a:pPr algn="ctr"/>
                  <a:r>
                    <a:rPr kumimoji="1" lang="en-US" altLang="ja-JP" dirty="0" smtClean="0"/>
                    <a:t>13</a:t>
                  </a:r>
                  <a:endParaRPr kumimoji="1" lang="ja-JP" altLang="en-US" dirty="0"/>
                </a:p>
              </p:txBody>
            </p:sp>
          </p:grpSp>
          <p:grpSp>
            <p:nvGrpSpPr>
              <p:cNvPr id="53" name="図形グループ 52"/>
              <p:cNvGrpSpPr/>
              <p:nvPr/>
            </p:nvGrpSpPr>
            <p:grpSpPr>
              <a:xfrm>
                <a:off x="6186592" y="3485929"/>
                <a:ext cx="583503" cy="609459"/>
                <a:chOff x="2141023" y="1921790"/>
                <a:chExt cx="583503" cy="609459"/>
              </a:xfrm>
            </p:grpSpPr>
            <p:pic>
              <p:nvPicPr>
                <p:cNvPr id="63" name="図 6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4" name="テキスト ボックス 63"/>
                <p:cNvSpPr txBox="1"/>
                <p:nvPr/>
              </p:nvSpPr>
              <p:spPr>
                <a:xfrm>
                  <a:off x="2215564" y="2040758"/>
                  <a:ext cx="447959" cy="369332"/>
                </a:xfrm>
                <a:prstGeom prst="rect">
                  <a:avLst/>
                </a:prstGeom>
                <a:noFill/>
              </p:spPr>
              <p:txBody>
                <a:bodyPr wrap="none" rtlCol="0">
                  <a:spAutoFit/>
                </a:bodyPr>
                <a:lstStyle/>
                <a:p>
                  <a:pPr algn="ctr"/>
                  <a:r>
                    <a:rPr kumimoji="1" lang="en-US" altLang="ja-JP" dirty="0" smtClean="0"/>
                    <a:t>14</a:t>
                  </a:r>
                  <a:endParaRPr kumimoji="1" lang="ja-JP" altLang="en-US" dirty="0"/>
                </a:p>
              </p:txBody>
            </p:sp>
          </p:grpSp>
          <p:grpSp>
            <p:nvGrpSpPr>
              <p:cNvPr id="54" name="図形グループ 53"/>
              <p:cNvGrpSpPr/>
              <p:nvPr/>
            </p:nvGrpSpPr>
            <p:grpSpPr>
              <a:xfrm>
                <a:off x="6186592" y="4095388"/>
                <a:ext cx="588548" cy="609459"/>
                <a:chOff x="2141023" y="1921790"/>
                <a:chExt cx="588548" cy="609459"/>
              </a:xfrm>
            </p:grpSpPr>
            <p:pic>
              <p:nvPicPr>
                <p:cNvPr id="61" name="図 6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2" name="テキスト ボックス 61"/>
                <p:cNvSpPr txBox="1"/>
                <p:nvPr/>
              </p:nvSpPr>
              <p:spPr>
                <a:xfrm>
                  <a:off x="2277442" y="2040758"/>
                  <a:ext cx="452129" cy="369332"/>
                </a:xfrm>
                <a:prstGeom prst="rect">
                  <a:avLst/>
                </a:prstGeom>
                <a:noFill/>
              </p:spPr>
              <p:txBody>
                <a:bodyPr wrap="none" rtlCol="0">
                  <a:spAutoFit/>
                </a:bodyPr>
                <a:lstStyle/>
                <a:p>
                  <a:pPr algn="ctr"/>
                  <a:r>
                    <a:rPr kumimoji="1" lang="en-US" altLang="ja-JP" dirty="0" smtClean="0"/>
                    <a:t>15</a:t>
                  </a:r>
                  <a:endParaRPr kumimoji="1" lang="ja-JP" altLang="en-US" dirty="0"/>
                </a:p>
              </p:txBody>
            </p:sp>
          </p:grpSp>
          <p:grpSp>
            <p:nvGrpSpPr>
              <p:cNvPr id="55" name="図形グループ 54"/>
              <p:cNvGrpSpPr/>
              <p:nvPr/>
            </p:nvGrpSpPr>
            <p:grpSpPr>
              <a:xfrm>
                <a:off x="6186592" y="4704847"/>
                <a:ext cx="587872" cy="609459"/>
                <a:chOff x="2141023" y="1921790"/>
                <a:chExt cx="587872" cy="609459"/>
              </a:xfrm>
            </p:grpSpPr>
            <p:pic>
              <p:nvPicPr>
                <p:cNvPr id="59" name="図 5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0" name="テキスト ボックス 59"/>
                <p:cNvSpPr txBox="1"/>
                <p:nvPr/>
              </p:nvSpPr>
              <p:spPr>
                <a:xfrm>
                  <a:off x="2281387" y="2040758"/>
                  <a:ext cx="447508" cy="369332"/>
                </a:xfrm>
                <a:prstGeom prst="rect">
                  <a:avLst/>
                </a:prstGeom>
                <a:noFill/>
              </p:spPr>
              <p:txBody>
                <a:bodyPr wrap="none" rtlCol="0">
                  <a:spAutoFit/>
                </a:bodyPr>
                <a:lstStyle/>
                <a:p>
                  <a:pPr algn="ctr"/>
                  <a:r>
                    <a:rPr kumimoji="1" lang="en-US" altLang="ja-JP" dirty="0" smtClean="0"/>
                    <a:t>16</a:t>
                  </a:r>
                  <a:endParaRPr kumimoji="1" lang="ja-JP" altLang="en-US" dirty="0"/>
                </a:p>
              </p:txBody>
            </p:sp>
          </p:grpSp>
          <p:grpSp>
            <p:nvGrpSpPr>
              <p:cNvPr id="56" name="図形グループ 55"/>
              <p:cNvGrpSpPr/>
              <p:nvPr/>
            </p:nvGrpSpPr>
            <p:grpSpPr>
              <a:xfrm>
                <a:off x="6186592" y="5314306"/>
                <a:ext cx="585956" cy="609459"/>
                <a:chOff x="2141023" y="1921790"/>
                <a:chExt cx="585956" cy="609459"/>
              </a:xfrm>
            </p:grpSpPr>
            <p:pic>
              <p:nvPicPr>
                <p:cNvPr id="57" name="図 5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8" name="テキスト ボックス 57"/>
                <p:cNvSpPr txBox="1"/>
                <p:nvPr/>
              </p:nvSpPr>
              <p:spPr>
                <a:xfrm>
                  <a:off x="2287473" y="2040758"/>
                  <a:ext cx="439506" cy="369332"/>
                </a:xfrm>
                <a:prstGeom prst="rect">
                  <a:avLst/>
                </a:prstGeom>
                <a:noFill/>
              </p:spPr>
              <p:txBody>
                <a:bodyPr wrap="none" rtlCol="0">
                  <a:spAutoFit/>
                </a:bodyPr>
                <a:lstStyle/>
                <a:p>
                  <a:pPr algn="ctr"/>
                  <a:r>
                    <a:rPr kumimoji="1" lang="en-US" altLang="ja-JP" dirty="0" smtClean="0"/>
                    <a:t>17</a:t>
                  </a:r>
                  <a:endParaRPr kumimoji="1" lang="ja-JP" altLang="en-US" dirty="0"/>
                </a:p>
              </p:txBody>
            </p:sp>
          </p:grpSp>
        </p:grpSp>
        <p:grpSp>
          <p:nvGrpSpPr>
            <p:cNvPr id="67" name="図形グループ 66"/>
            <p:cNvGrpSpPr/>
            <p:nvPr/>
          </p:nvGrpSpPr>
          <p:grpSpPr>
            <a:xfrm>
              <a:off x="3984388" y="2995437"/>
              <a:ext cx="593902" cy="3047295"/>
              <a:chOff x="3984388" y="2876470"/>
              <a:chExt cx="593902" cy="3047295"/>
            </a:xfrm>
          </p:grpSpPr>
          <p:grpSp>
            <p:nvGrpSpPr>
              <p:cNvPr id="68" name="図形グループ 67"/>
              <p:cNvGrpSpPr/>
              <p:nvPr/>
            </p:nvGrpSpPr>
            <p:grpSpPr>
              <a:xfrm>
                <a:off x="3984388" y="2876470"/>
                <a:ext cx="583503" cy="609459"/>
                <a:chOff x="2141023" y="1921790"/>
                <a:chExt cx="583503" cy="609459"/>
              </a:xfrm>
            </p:grpSpPr>
            <p:pic>
              <p:nvPicPr>
                <p:cNvPr id="81" name="図 8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2" name="テキスト ボックス 81"/>
                <p:cNvSpPr txBox="1"/>
                <p:nvPr/>
              </p:nvSpPr>
              <p:spPr>
                <a:xfrm>
                  <a:off x="2212633" y="2040758"/>
                  <a:ext cx="453820" cy="369332"/>
                </a:xfrm>
                <a:prstGeom prst="rect">
                  <a:avLst/>
                </a:prstGeom>
                <a:noFill/>
              </p:spPr>
              <p:txBody>
                <a:bodyPr wrap="none" rtlCol="0">
                  <a:spAutoFit/>
                </a:bodyPr>
                <a:lstStyle/>
                <a:p>
                  <a:pPr algn="ctr"/>
                  <a:r>
                    <a:rPr kumimoji="1" lang="en-US" altLang="ja-JP" dirty="0" smtClean="0"/>
                    <a:t>18</a:t>
                  </a:r>
                  <a:endParaRPr kumimoji="1" lang="ja-JP" altLang="en-US" dirty="0"/>
                </a:p>
              </p:txBody>
            </p:sp>
          </p:grpSp>
          <p:grpSp>
            <p:nvGrpSpPr>
              <p:cNvPr id="69" name="図形グループ 68"/>
              <p:cNvGrpSpPr/>
              <p:nvPr/>
            </p:nvGrpSpPr>
            <p:grpSpPr>
              <a:xfrm>
                <a:off x="3984388" y="3485929"/>
                <a:ext cx="583503" cy="609459"/>
                <a:chOff x="2141023" y="1921790"/>
                <a:chExt cx="583503" cy="609459"/>
              </a:xfrm>
            </p:grpSpPr>
            <p:pic>
              <p:nvPicPr>
                <p:cNvPr id="79" name="図 7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0" name="テキスト ボックス 79"/>
                <p:cNvSpPr txBox="1"/>
                <p:nvPr/>
              </p:nvSpPr>
              <p:spPr>
                <a:xfrm>
                  <a:off x="2213366" y="2040758"/>
                  <a:ext cx="452355" cy="369332"/>
                </a:xfrm>
                <a:prstGeom prst="rect">
                  <a:avLst/>
                </a:prstGeom>
                <a:noFill/>
              </p:spPr>
              <p:txBody>
                <a:bodyPr wrap="none" rtlCol="0">
                  <a:spAutoFit/>
                </a:bodyPr>
                <a:lstStyle/>
                <a:p>
                  <a:pPr algn="ctr"/>
                  <a:r>
                    <a:rPr kumimoji="1" lang="en-US" altLang="ja-JP" dirty="0" smtClean="0"/>
                    <a:t>19</a:t>
                  </a:r>
                  <a:endParaRPr kumimoji="1" lang="ja-JP" altLang="en-US" dirty="0"/>
                </a:p>
              </p:txBody>
            </p:sp>
          </p:grpSp>
          <p:grpSp>
            <p:nvGrpSpPr>
              <p:cNvPr id="70" name="図形グループ 69"/>
              <p:cNvGrpSpPr/>
              <p:nvPr/>
            </p:nvGrpSpPr>
            <p:grpSpPr>
              <a:xfrm>
                <a:off x="3984388" y="4095388"/>
                <a:ext cx="590182" cy="609459"/>
                <a:chOff x="2141023" y="1921790"/>
                <a:chExt cx="590182" cy="609459"/>
              </a:xfrm>
            </p:grpSpPr>
            <p:pic>
              <p:nvPicPr>
                <p:cNvPr id="77" name="図 7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8" name="テキスト ボックス 77"/>
                <p:cNvSpPr txBox="1"/>
                <p:nvPr/>
              </p:nvSpPr>
              <p:spPr>
                <a:xfrm>
                  <a:off x="2275807" y="2040758"/>
                  <a:ext cx="455398" cy="369332"/>
                </a:xfrm>
                <a:prstGeom prst="rect">
                  <a:avLst/>
                </a:prstGeom>
                <a:noFill/>
              </p:spPr>
              <p:txBody>
                <a:bodyPr wrap="none" rtlCol="0">
                  <a:spAutoFit/>
                </a:bodyPr>
                <a:lstStyle/>
                <a:p>
                  <a:pPr algn="ctr"/>
                  <a:r>
                    <a:rPr kumimoji="1" lang="en-US" altLang="ja-JP" dirty="0" smtClean="0"/>
                    <a:t>20</a:t>
                  </a:r>
                  <a:endParaRPr kumimoji="1" lang="ja-JP" altLang="en-US" dirty="0"/>
                </a:p>
              </p:txBody>
            </p:sp>
          </p:grpSp>
          <p:grpSp>
            <p:nvGrpSpPr>
              <p:cNvPr id="71" name="図形グループ 70"/>
              <p:cNvGrpSpPr/>
              <p:nvPr/>
            </p:nvGrpSpPr>
            <p:grpSpPr>
              <a:xfrm>
                <a:off x="3984388" y="4704847"/>
                <a:ext cx="587760" cy="609459"/>
                <a:chOff x="2141023" y="1921790"/>
                <a:chExt cx="587760" cy="609459"/>
              </a:xfrm>
            </p:grpSpPr>
            <p:pic>
              <p:nvPicPr>
                <p:cNvPr id="75" name="図 7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6" name="テキスト ボックス 75"/>
                <p:cNvSpPr txBox="1"/>
                <p:nvPr/>
              </p:nvSpPr>
              <p:spPr>
                <a:xfrm>
                  <a:off x="2281500" y="2040758"/>
                  <a:ext cx="447283" cy="369332"/>
                </a:xfrm>
                <a:prstGeom prst="rect">
                  <a:avLst/>
                </a:prstGeom>
                <a:noFill/>
              </p:spPr>
              <p:txBody>
                <a:bodyPr wrap="none" rtlCol="0">
                  <a:spAutoFit/>
                </a:bodyPr>
                <a:lstStyle/>
                <a:p>
                  <a:pPr algn="ctr"/>
                  <a:r>
                    <a:rPr kumimoji="1" lang="en-US" altLang="ja-JP" dirty="0" smtClean="0"/>
                    <a:t>21</a:t>
                  </a:r>
                  <a:endParaRPr kumimoji="1" lang="ja-JP" altLang="en-US" dirty="0"/>
                </a:p>
              </p:txBody>
            </p:sp>
          </p:grpSp>
          <p:grpSp>
            <p:nvGrpSpPr>
              <p:cNvPr id="72" name="図形グループ 71"/>
              <p:cNvGrpSpPr/>
              <p:nvPr/>
            </p:nvGrpSpPr>
            <p:grpSpPr>
              <a:xfrm>
                <a:off x="3984388" y="5314306"/>
                <a:ext cx="593902" cy="609459"/>
                <a:chOff x="2141023" y="1921790"/>
                <a:chExt cx="593902" cy="609459"/>
              </a:xfrm>
            </p:grpSpPr>
            <p:pic>
              <p:nvPicPr>
                <p:cNvPr id="73" name="図 7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4" name="テキスト ボックス 73"/>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22</a:t>
                  </a:r>
                  <a:endParaRPr kumimoji="1" lang="ja-JP" altLang="en-US" dirty="0"/>
                </a:p>
              </p:txBody>
            </p:sp>
          </p:grpSp>
        </p:grpSp>
        <p:grpSp>
          <p:nvGrpSpPr>
            <p:cNvPr id="83" name="図形グループ 82"/>
            <p:cNvGrpSpPr/>
            <p:nvPr/>
          </p:nvGrpSpPr>
          <p:grpSpPr>
            <a:xfrm>
              <a:off x="1849271" y="2995437"/>
              <a:ext cx="602806" cy="3047295"/>
              <a:chOff x="1849271" y="2876470"/>
              <a:chExt cx="602806" cy="3047295"/>
            </a:xfrm>
          </p:grpSpPr>
          <p:grpSp>
            <p:nvGrpSpPr>
              <p:cNvPr id="84" name="図形グループ 83"/>
              <p:cNvGrpSpPr/>
              <p:nvPr/>
            </p:nvGrpSpPr>
            <p:grpSpPr>
              <a:xfrm>
                <a:off x="1849271" y="2876470"/>
                <a:ext cx="583503" cy="609459"/>
                <a:chOff x="2141023" y="1921790"/>
                <a:chExt cx="583503" cy="609459"/>
              </a:xfrm>
            </p:grpSpPr>
            <p:pic>
              <p:nvPicPr>
                <p:cNvPr id="97" name="図 9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8" name="テキスト ボックス 97"/>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23</a:t>
                  </a:r>
                  <a:endParaRPr kumimoji="1" lang="ja-JP" altLang="en-US" dirty="0"/>
                </a:p>
              </p:txBody>
            </p:sp>
          </p:grpSp>
          <p:grpSp>
            <p:nvGrpSpPr>
              <p:cNvPr id="85" name="図形グループ 84"/>
              <p:cNvGrpSpPr/>
              <p:nvPr/>
            </p:nvGrpSpPr>
            <p:grpSpPr>
              <a:xfrm>
                <a:off x="1849271" y="3485929"/>
                <a:ext cx="583503" cy="609459"/>
                <a:chOff x="2141023" y="1921790"/>
                <a:chExt cx="583503" cy="609459"/>
              </a:xfrm>
            </p:grpSpPr>
            <p:pic>
              <p:nvPicPr>
                <p:cNvPr id="95" name="図 9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6" name="テキスト ボックス 95"/>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24</a:t>
                  </a:r>
                  <a:endParaRPr kumimoji="1" lang="ja-JP" altLang="en-US" dirty="0"/>
                </a:p>
              </p:txBody>
            </p:sp>
          </p:grpSp>
          <p:grpSp>
            <p:nvGrpSpPr>
              <p:cNvPr id="86" name="図形グループ 85"/>
              <p:cNvGrpSpPr/>
              <p:nvPr/>
            </p:nvGrpSpPr>
            <p:grpSpPr>
              <a:xfrm>
                <a:off x="1849271" y="4095388"/>
                <a:ext cx="599086" cy="609459"/>
                <a:chOff x="2141023" y="1921790"/>
                <a:chExt cx="599086" cy="609459"/>
              </a:xfrm>
            </p:grpSpPr>
            <p:pic>
              <p:nvPicPr>
                <p:cNvPr id="93" name="図 9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4" name="テキスト ボックス 93"/>
                <p:cNvSpPr txBox="1"/>
                <p:nvPr/>
              </p:nvSpPr>
              <p:spPr>
                <a:xfrm>
                  <a:off x="2266903" y="2040758"/>
                  <a:ext cx="473206" cy="369332"/>
                </a:xfrm>
                <a:prstGeom prst="rect">
                  <a:avLst/>
                </a:prstGeom>
                <a:noFill/>
              </p:spPr>
              <p:txBody>
                <a:bodyPr wrap="none" rtlCol="0">
                  <a:spAutoFit/>
                </a:bodyPr>
                <a:lstStyle/>
                <a:p>
                  <a:pPr algn="ctr"/>
                  <a:r>
                    <a:rPr kumimoji="1" lang="en-US" altLang="ja-JP" dirty="0" smtClean="0"/>
                    <a:t>25</a:t>
                  </a:r>
                  <a:endParaRPr kumimoji="1" lang="ja-JP" altLang="en-US" dirty="0"/>
                </a:p>
              </p:txBody>
            </p:sp>
          </p:grpSp>
          <p:grpSp>
            <p:nvGrpSpPr>
              <p:cNvPr id="87" name="図形グループ 86"/>
              <p:cNvGrpSpPr/>
              <p:nvPr/>
            </p:nvGrpSpPr>
            <p:grpSpPr>
              <a:xfrm>
                <a:off x="1849271" y="4704847"/>
                <a:ext cx="600721" cy="609459"/>
                <a:chOff x="2141023" y="1921790"/>
                <a:chExt cx="600721" cy="609459"/>
              </a:xfrm>
            </p:grpSpPr>
            <p:pic>
              <p:nvPicPr>
                <p:cNvPr id="91" name="図 9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2" name="テキスト ボックス 91"/>
                <p:cNvSpPr txBox="1"/>
                <p:nvPr/>
              </p:nvSpPr>
              <p:spPr>
                <a:xfrm>
                  <a:off x="2268538" y="2040758"/>
                  <a:ext cx="473206" cy="369332"/>
                </a:xfrm>
                <a:prstGeom prst="rect">
                  <a:avLst/>
                </a:prstGeom>
                <a:noFill/>
              </p:spPr>
              <p:txBody>
                <a:bodyPr wrap="none" rtlCol="0">
                  <a:spAutoFit/>
                </a:bodyPr>
                <a:lstStyle/>
                <a:p>
                  <a:pPr algn="ctr"/>
                  <a:r>
                    <a:rPr lang="en-US" altLang="ja-JP" dirty="0" smtClean="0"/>
                    <a:t>26</a:t>
                  </a:r>
                  <a:endParaRPr kumimoji="1" lang="ja-JP" altLang="en-US" dirty="0"/>
                </a:p>
              </p:txBody>
            </p:sp>
          </p:grpSp>
          <p:grpSp>
            <p:nvGrpSpPr>
              <p:cNvPr id="88" name="図形グループ 87"/>
              <p:cNvGrpSpPr/>
              <p:nvPr/>
            </p:nvGrpSpPr>
            <p:grpSpPr>
              <a:xfrm>
                <a:off x="1849271" y="5314306"/>
                <a:ext cx="602806" cy="609459"/>
                <a:chOff x="2141023" y="1921790"/>
                <a:chExt cx="602806" cy="609459"/>
              </a:xfrm>
            </p:grpSpPr>
            <p:pic>
              <p:nvPicPr>
                <p:cNvPr id="89" name="図 8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0" name="テキスト ボックス 89"/>
                <p:cNvSpPr txBox="1"/>
                <p:nvPr/>
              </p:nvSpPr>
              <p:spPr>
                <a:xfrm>
                  <a:off x="2270623" y="2040758"/>
                  <a:ext cx="473206" cy="369332"/>
                </a:xfrm>
                <a:prstGeom prst="rect">
                  <a:avLst/>
                </a:prstGeom>
                <a:noFill/>
              </p:spPr>
              <p:txBody>
                <a:bodyPr wrap="none" rtlCol="0">
                  <a:spAutoFit/>
                </a:bodyPr>
                <a:lstStyle/>
                <a:p>
                  <a:pPr algn="ctr"/>
                  <a:r>
                    <a:rPr kumimoji="1" lang="en-US" altLang="ja-JP" dirty="0" smtClean="0"/>
                    <a:t>27</a:t>
                  </a:r>
                  <a:endParaRPr kumimoji="1" lang="ja-JP" altLang="en-US" dirty="0"/>
                </a:p>
              </p:txBody>
            </p:sp>
          </p:grpSp>
        </p:grpSp>
        <p:sp>
          <p:nvSpPr>
            <p:cNvPr id="3" name="テキスト ボックス 2"/>
            <p:cNvSpPr txBox="1"/>
            <p:nvPr/>
          </p:nvSpPr>
          <p:spPr>
            <a:xfrm>
              <a:off x="2852520" y="6042732"/>
              <a:ext cx="877163" cy="230832"/>
            </a:xfrm>
            <a:prstGeom prst="rect">
              <a:avLst/>
            </a:prstGeom>
            <a:noFill/>
          </p:spPr>
          <p:txBody>
            <a:bodyPr wrap="none" rtlCol="0">
              <a:spAutoFit/>
            </a:bodyPr>
            <a:lstStyle/>
            <a:p>
              <a:r>
                <a:rPr kumimoji="1" lang="ja-JP" altLang="en-US" sz="900" dirty="0" smtClean="0"/>
                <a:t>送信ボックス</a:t>
              </a:r>
              <a:endParaRPr kumimoji="1" lang="ja-JP" altLang="en-US" sz="900" dirty="0"/>
            </a:p>
          </p:txBody>
        </p:sp>
        <p:sp>
          <p:nvSpPr>
            <p:cNvPr id="99" name="テキスト ボックス 98"/>
            <p:cNvSpPr txBox="1"/>
            <p:nvPr/>
          </p:nvSpPr>
          <p:spPr>
            <a:xfrm>
              <a:off x="6012160" y="6042732"/>
              <a:ext cx="877163" cy="230832"/>
            </a:xfrm>
            <a:prstGeom prst="rect">
              <a:avLst/>
            </a:prstGeom>
            <a:noFill/>
          </p:spPr>
          <p:txBody>
            <a:bodyPr wrap="none" rtlCol="0">
              <a:spAutoFit/>
            </a:bodyPr>
            <a:lstStyle/>
            <a:p>
              <a:r>
                <a:rPr kumimoji="1" lang="ja-JP" altLang="en-US" sz="900" dirty="0" smtClean="0"/>
                <a:t>送信ボックス</a:t>
              </a:r>
              <a:endParaRPr kumimoji="1" lang="ja-JP" altLang="en-US" sz="900" dirty="0"/>
            </a:p>
          </p:txBody>
        </p:sp>
        <p:sp>
          <p:nvSpPr>
            <p:cNvPr id="100" name="テキスト ボックス 99"/>
            <p:cNvSpPr txBox="1"/>
            <p:nvPr/>
          </p:nvSpPr>
          <p:spPr>
            <a:xfrm>
              <a:off x="3851920" y="6042732"/>
              <a:ext cx="877163" cy="230832"/>
            </a:xfrm>
            <a:prstGeom prst="rect">
              <a:avLst/>
            </a:prstGeom>
            <a:noFill/>
          </p:spPr>
          <p:txBody>
            <a:bodyPr wrap="none" rtlCol="0">
              <a:spAutoFit/>
            </a:bodyPr>
            <a:lstStyle/>
            <a:p>
              <a:r>
                <a:rPr kumimoji="1" lang="ja-JP" altLang="en-US" sz="900" dirty="0" smtClean="0"/>
                <a:t>受信ボックス</a:t>
              </a:r>
              <a:endParaRPr kumimoji="1" lang="ja-JP" altLang="en-US" sz="900" dirty="0"/>
            </a:p>
          </p:txBody>
        </p:sp>
        <p:sp>
          <p:nvSpPr>
            <p:cNvPr id="101" name="テキスト ボックス 100"/>
            <p:cNvSpPr txBox="1"/>
            <p:nvPr/>
          </p:nvSpPr>
          <p:spPr>
            <a:xfrm>
              <a:off x="5004048" y="6042732"/>
              <a:ext cx="877163" cy="230832"/>
            </a:xfrm>
            <a:prstGeom prst="rect">
              <a:avLst/>
            </a:prstGeom>
            <a:noFill/>
          </p:spPr>
          <p:txBody>
            <a:bodyPr wrap="none" rtlCol="0">
              <a:spAutoFit/>
            </a:bodyPr>
            <a:lstStyle/>
            <a:p>
              <a:r>
                <a:rPr kumimoji="1" lang="ja-JP" altLang="en-US" sz="900" dirty="0" smtClean="0"/>
                <a:t>受信ボックス</a:t>
              </a:r>
              <a:endParaRPr kumimoji="1" lang="ja-JP" altLang="en-US" sz="900" dirty="0"/>
            </a:p>
          </p:txBody>
        </p:sp>
      </p:grpSp>
    </p:spTree>
    <p:extLst>
      <p:ext uri="{BB962C8B-B14F-4D97-AF65-F5344CB8AC3E}">
        <p14:creationId xmlns:p14="http://schemas.microsoft.com/office/powerpoint/2010/main" val="23836002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本日の格言</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5</a:t>
            </a:fld>
            <a:endParaRPr lang="en-US"/>
          </a:p>
        </p:txBody>
      </p:sp>
      <p:sp>
        <p:nvSpPr>
          <p:cNvPr id="6" name="テキスト ボックス 5"/>
          <p:cNvSpPr txBox="1"/>
          <p:nvPr/>
        </p:nvSpPr>
        <p:spPr>
          <a:xfrm>
            <a:off x="1183431" y="1874538"/>
            <a:ext cx="695575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ガバナンスで重要なこと</a:t>
            </a:r>
            <a:endParaRPr lang="en-US" altLang="ja-JP" sz="2400" dirty="0" smtClean="0">
              <a:latin typeface="+mj-ea"/>
              <a:ea typeface="+mj-ea"/>
            </a:endParaRPr>
          </a:p>
          <a:p>
            <a:pPr algn="ctr">
              <a:lnSpc>
                <a:spcPct val="120000"/>
              </a:lnSpc>
            </a:pPr>
            <a:r>
              <a:rPr lang="ja-JP" altLang="en-US" sz="4800" b="1" dirty="0" smtClean="0">
                <a:solidFill>
                  <a:srgbClr val="FF0000"/>
                </a:solidFill>
                <a:latin typeface="+mj-ea"/>
                <a:ea typeface="+mj-ea"/>
              </a:rPr>
              <a:t>戦略</a:t>
            </a:r>
            <a:r>
              <a:rPr lang="ja-JP" altLang="en-US" sz="4800" b="1" dirty="0" smtClean="0">
                <a:solidFill>
                  <a:srgbClr val="000000"/>
                </a:solidFill>
                <a:latin typeface="+mj-ea"/>
                <a:ea typeface="+mj-ea"/>
              </a:rPr>
              <a:t>がなければ、</a:t>
            </a:r>
            <a:endParaRPr lang="en-US" altLang="ja-JP" sz="4800" b="1" dirty="0" smtClean="0">
              <a:solidFill>
                <a:srgbClr val="000000"/>
              </a:solidFill>
              <a:latin typeface="+mj-ea"/>
              <a:ea typeface="+mj-ea"/>
            </a:endParaRPr>
          </a:p>
          <a:p>
            <a:pPr algn="ctr">
              <a:lnSpc>
                <a:spcPct val="120000"/>
              </a:lnSpc>
            </a:pPr>
            <a:r>
              <a:rPr kumimoji="1" lang="ja-JP" altLang="en-US" sz="4800" b="1" dirty="0" smtClean="0">
                <a:solidFill>
                  <a:srgbClr val="000000"/>
                </a:solidFill>
                <a:latin typeface="+mj-ea"/>
                <a:ea typeface="+mj-ea"/>
              </a:rPr>
              <a:t>成功か失敗かわからない</a:t>
            </a:r>
            <a:endParaRPr kumimoji="1" lang="ja-JP" altLang="en-US" sz="4800" b="1" dirty="0">
              <a:solidFill>
                <a:srgbClr val="000000"/>
              </a:solidFill>
              <a:latin typeface="+mj-ea"/>
              <a:ea typeface="+mj-ea"/>
            </a:endParaRPr>
          </a:p>
        </p:txBody>
      </p:sp>
      <p:sp>
        <p:nvSpPr>
          <p:cNvPr id="8" name="テキスト ボックス 7"/>
          <p:cNvSpPr txBox="1"/>
          <p:nvPr/>
        </p:nvSpPr>
        <p:spPr>
          <a:xfrm>
            <a:off x="1484625" y="4545105"/>
            <a:ext cx="5436167" cy="602216"/>
          </a:xfrm>
          <a:prstGeom prst="rect">
            <a:avLst/>
          </a:prstGeom>
          <a:noFill/>
        </p:spPr>
        <p:txBody>
          <a:bodyPr wrap="square" rtlCol="0">
            <a:spAutoFit/>
          </a:bodyPr>
          <a:lstStyle/>
          <a:p>
            <a:pPr>
              <a:lnSpc>
                <a:spcPct val="120000"/>
              </a:lnSpc>
            </a:pPr>
            <a:r>
              <a:rPr lang="ja-JP" altLang="en-US" sz="1400" dirty="0" smtClean="0">
                <a:latin typeface="+mj-ea"/>
                <a:ea typeface="+mj-ea"/>
              </a:rPr>
              <a:t>目標設定だけで戦略のないプロジェクトは、遠回りをしていることに誰も気づかず、途中で引き返すことができない</a:t>
            </a:r>
            <a:endParaRPr lang="en-US" altLang="ja-JP" sz="1400" dirty="0" smtClean="0">
              <a:latin typeface="+mj-ea"/>
              <a:ea typeface="+mj-ea"/>
            </a:endParaRPr>
          </a:p>
        </p:txBody>
      </p:sp>
      <p:pic>
        <p:nvPicPr>
          <p:cNvPr id="10" name="図 9"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108" y="4215450"/>
            <a:ext cx="832892" cy="1136173"/>
          </a:xfrm>
          <a:prstGeom prst="rect">
            <a:avLst/>
          </a:prstGeom>
        </p:spPr>
      </p:pic>
    </p:spTree>
    <p:extLst>
      <p:ext uri="{BB962C8B-B14F-4D97-AF65-F5344CB8AC3E}">
        <p14:creationId xmlns:p14="http://schemas.microsoft.com/office/powerpoint/2010/main" val="19395223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安全管理のためにできること</a:t>
            </a:r>
            <a:endParaRPr kumimoji="1" lang="ja-JP" altLang="en-US" dirty="0"/>
          </a:p>
        </p:txBody>
      </p:sp>
      <p:sp>
        <p:nvSpPr>
          <p:cNvPr id="7" name="コンテンツ プレースホルダー 6"/>
          <p:cNvSpPr>
            <a:spLocks noGrp="1"/>
          </p:cNvSpPr>
          <p:nvPr>
            <p:ph idx="1"/>
          </p:nvPr>
        </p:nvSpPr>
        <p:spPr/>
        <p:txBody>
          <a:bodyPr/>
          <a:lstStyle/>
          <a:p>
            <a:r>
              <a:rPr lang="ja-JP" altLang="en-US" dirty="0"/>
              <a:t>情報資産が増えると、管理コストが増える</a:t>
            </a:r>
            <a:endParaRPr lang="en-US" altLang="ja-JP" dirty="0"/>
          </a:p>
          <a:p>
            <a:pPr lvl="1"/>
            <a:r>
              <a:rPr lang="ja-JP" altLang="en-US" dirty="0"/>
              <a:t>出来る限りコピーを増やさない</a:t>
            </a:r>
            <a:endParaRPr lang="en-US" altLang="ja-JP" dirty="0"/>
          </a:p>
          <a:p>
            <a:pPr lvl="2"/>
            <a:r>
              <a:rPr lang="ja-JP" altLang="en-US" dirty="0"/>
              <a:t>情報は一元管理することが最も管理コストが減り、ライフサイクルにおける管理が容易になる</a:t>
            </a:r>
            <a:endParaRPr lang="en-US" altLang="ja-JP" dirty="0"/>
          </a:p>
          <a:p>
            <a:pPr lvl="2"/>
            <a:r>
              <a:rPr lang="ja-JP" altLang="en-US" dirty="0"/>
              <a:t>個人情報保護法ができた時にも内閣官房からは個人情報を一元管理することという提案があった（はずなのに・・・）</a:t>
            </a:r>
            <a:endParaRPr lang="en-US" altLang="ja-JP" dirty="0"/>
          </a:p>
          <a:p>
            <a:pPr lvl="1"/>
            <a:r>
              <a:rPr lang="ja-JP" altLang="en-US" dirty="0"/>
              <a:t>紙は管理がしにくい</a:t>
            </a:r>
            <a:endParaRPr lang="en-US" altLang="ja-JP" dirty="0"/>
          </a:p>
          <a:p>
            <a:pPr lvl="2"/>
            <a:r>
              <a:rPr lang="ja-JP" altLang="en-US" dirty="0"/>
              <a:t>紙は暗号化できない、管理のために物理的な対策が必要など、安全性もコストも増大するばかり</a:t>
            </a:r>
            <a:endParaRPr lang="en-US" altLang="ja-JP" dirty="0"/>
          </a:p>
          <a:p>
            <a:pPr lvl="2"/>
            <a:r>
              <a:rPr lang="ja-JP" altLang="en-US" dirty="0"/>
              <a:t>たとえば、建築現場では紙のデータを車に置いたまま車上ねらいの被害に</a:t>
            </a:r>
            <a:r>
              <a:rPr lang="en-US" altLang="ja-JP" dirty="0"/>
              <a:t/>
            </a:r>
            <a:br>
              <a:rPr lang="en-US" altLang="ja-JP" dirty="0"/>
            </a:br>
            <a:r>
              <a:rPr lang="en-US" altLang="ja-JP" dirty="0"/>
              <a:t>→ </a:t>
            </a:r>
            <a:r>
              <a:rPr lang="ja-JP" altLang="en-US" dirty="0"/>
              <a:t>対策として、必要な情報は電子化してタブレットなどに入れた。これで車の中に情報を置きっぱなしにしなくなった</a:t>
            </a:r>
          </a:p>
          <a:p>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50</a:t>
            </a:fld>
            <a:endParaRPr lang="en-US"/>
          </a:p>
        </p:txBody>
      </p:sp>
    </p:spTree>
    <p:extLst>
      <p:ext uri="{BB962C8B-B14F-4D97-AF65-F5344CB8AC3E}">
        <p14:creationId xmlns:p14="http://schemas.microsoft.com/office/powerpoint/2010/main" val="11003451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報道やカタログに惑わされずに</a:t>
            </a:r>
          </a:p>
        </p:txBody>
      </p:sp>
      <p:sp>
        <p:nvSpPr>
          <p:cNvPr id="3" name="コンテンツ プレースホルダー 2"/>
          <p:cNvSpPr>
            <a:spLocks noGrp="1"/>
          </p:cNvSpPr>
          <p:nvPr>
            <p:ph idx="1"/>
          </p:nvPr>
        </p:nvSpPr>
        <p:spPr/>
        <p:txBody>
          <a:bodyPr>
            <a:normAutofit lnSpcReduction="10000"/>
          </a:bodyPr>
          <a:lstStyle/>
          <a:p>
            <a:r>
              <a:rPr kumimoji="1" lang="ja-JP" altLang="en-US" dirty="0"/>
              <a:t>報道やカタログは真実ではないことがある</a:t>
            </a:r>
            <a:endParaRPr kumimoji="1" lang="en-US" altLang="ja-JP" dirty="0"/>
          </a:p>
          <a:p>
            <a:pPr lvl="1"/>
            <a:r>
              <a:rPr kumimoji="1" lang="ja-JP" altLang="en-US" dirty="0"/>
              <a:t>シンクライアントは個人情報保護のために「使える」のであって、個人情報保護のために開発されたわけではない。だから「工夫」をしないと適切に使うことができない</a:t>
            </a:r>
            <a:endParaRPr kumimoji="1" lang="en-US" altLang="ja-JP" dirty="0"/>
          </a:p>
          <a:p>
            <a:pPr lvl="1"/>
            <a:r>
              <a:rPr kumimoji="1" lang="ja-JP" altLang="en-US" dirty="0"/>
              <a:t>スマートホンから個人情報が漏れるというのは、企業にとってはどのくらいの影響があるのかを考えて、他にももっと影響のあることを忘れていないかを考える</a:t>
            </a:r>
            <a:endParaRPr kumimoji="1" lang="en-US" altLang="ja-JP" dirty="0"/>
          </a:p>
          <a:p>
            <a:r>
              <a:rPr kumimoji="1" lang="ja-JP" altLang="en-US" dirty="0"/>
              <a:t>企業のセキュリティと個人のセキュリティは別</a:t>
            </a:r>
            <a:endParaRPr kumimoji="1" lang="en-US" altLang="ja-JP" dirty="0"/>
          </a:p>
          <a:p>
            <a:pPr lvl="1"/>
            <a:r>
              <a:rPr kumimoji="1" lang="ja-JP" altLang="en-US" dirty="0"/>
              <a:t>企業のセキュリティ対策はあくまで企業の重要なビジネスや情報に対して行うものであって、そのリスクについて検討していくことが重要</a:t>
            </a:r>
            <a:endParaRPr kumimoji="1" lang="en-US" altLang="ja-JP" dirty="0"/>
          </a:p>
          <a:p>
            <a:pPr lvl="1"/>
            <a:r>
              <a:rPr kumimoji="1" lang="ja-JP" altLang="en-US" dirty="0"/>
              <a:t>正しい判断ができるために、企業にとっての重要なものは何かを検討することから・・・</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51</a:t>
            </a:fld>
            <a:endParaRPr lang="en-US"/>
          </a:p>
        </p:txBody>
      </p:sp>
    </p:spTree>
    <p:extLst>
      <p:ext uri="{BB962C8B-B14F-4D97-AF65-F5344CB8AC3E}">
        <p14:creationId xmlns:p14="http://schemas.microsoft.com/office/powerpoint/2010/main" val="7281102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アレはうまく動いとるのかね？</a:t>
            </a:r>
            <a:endParaRPr kumimoji="1" lang="ja-JP" altLang="en-US" dirty="0"/>
          </a:p>
        </p:txBody>
      </p:sp>
      <p:pic>
        <p:nvPicPr>
          <p:cNvPr id="10" name="コンテンツ プレースホルダー 12" descr="73329588.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254" b="54704"/>
          <a:stretch/>
        </p:blipFill>
        <p:spPr>
          <a:xfrm>
            <a:off x="457200" y="1673225"/>
            <a:ext cx="4038600" cy="4718050"/>
          </a:xfrm>
        </p:spPr>
      </p:pic>
      <p:sp>
        <p:nvSpPr>
          <p:cNvPr id="9" name="コンテンツ プレースホルダー 8"/>
          <p:cNvSpPr>
            <a:spLocks noGrp="1"/>
          </p:cNvSpPr>
          <p:nvPr>
            <p:ph sz="half" idx="2"/>
          </p:nvPr>
        </p:nvSpPr>
        <p:spPr/>
        <p:txBody>
          <a:bodyPr>
            <a:normAutofit lnSpcReduction="10000"/>
          </a:bodyPr>
          <a:lstStyle/>
          <a:p>
            <a:r>
              <a:rPr lang="ja-JP" altLang="en-US" dirty="0"/>
              <a:t>突然、効果を</a:t>
            </a:r>
            <a:r>
              <a:rPr lang="ja-JP" altLang="en-US" dirty="0" smtClean="0"/>
              <a:t>求められたらどうしましょうか</a:t>
            </a:r>
            <a:endParaRPr lang="en-US" altLang="ja-JP" dirty="0"/>
          </a:p>
          <a:p>
            <a:pPr lvl="1"/>
            <a:r>
              <a:rPr lang="ja-JP" altLang="en-US" dirty="0"/>
              <a:t>この間のソリューションはちゃんと「効いてる」のかな？レポート持ってきてくれよ、頼むよ</a:t>
            </a:r>
            <a:endParaRPr lang="en-US" altLang="ja-JP" dirty="0"/>
          </a:p>
          <a:p>
            <a:pPr lvl="1"/>
            <a:r>
              <a:rPr lang="ja-JP" altLang="en-US" dirty="0"/>
              <a:t>どんなレポートを出したらいいんでしょうか？</a:t>
            </a:r>
            <a:r>
              <a:rPr lang="en-US" altLang="ja-JP" dirty="0"/>
              <a:t/>
            </a:r>
            <a:br>
              <a:rPr lang="en-US" altLang="ja-JP" dirty="0"/>
            </a:br>
            <a:r>
              <a:rPr lang="ja-JP" altLang="en-US" dirty="0"/>
              <a:t>そもそもそんなレポートを書くような情報が取得できるのかが問題です</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52</a:t>
            </a:fld>
            <a:endParaRPr lang="en-US"/>
          </a:p>
        </p:txBody>
      </p:sp>
    </p:spTree>
    <p:extLst>
      <p:ext uri="{BB962C8B-B14F-4D97-AF65-F5344CB8AC3E}">
        <p14:creationId xmlns:p14="http://schemas.microsoft.com/office/powerpoint/2010/main" val="14479920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偶然なのか必然なのか・・・将来は・・・</a:t>
            </a:r>
            <a:endParaRPr kumimoji="1" lang="ja-JP" altLang="en-US" dirty="0"/>
          </a:p>
        </p:txBody>
      </p:sp>
      <p:sp>
        <p:nvSpPr>
          <p:cNvPr id="8" name="コンテンツ プレースホルダー 7"/>
          <p:cNvSpPr>
            <a:spLocks noGrp="1"/>
          </p:cNvSpPr>
          <p:nvPr>
            <p:ph idx="1"/>
          </p:nvPr>
        </p:nvSpPr>
        <p:spPr/>
        <p:txBody>
          <a:bodyPr/>
          <a:lstStyle/>
          <a:p>
            <a:r>
              <a:rPr lang="ja-JP" altLang="en-US" dirty="0"/>
              <a:t>事故が０件というのは目標にできても、評価基準にはできません</a:t>
            </a:r>
            <a:endParaRPr lang="en-US" altLang="ja-JP" dirty="0"/>
          </a:p>
          <a:p>
            <a:pPr lvl="1"/>
            <a:r>
              <a:rPr lang="ja-JP" altLang="en-US" dirty="0"/>
              <a:t>評価基準というの</a:t>
            </a:r>
            <a:r>
              <a:rPr lang="ja-JP" altLang="en-US" dirty="0" smtClean="0"/>
              <a:t>は「客観的」で「科学的（再現性がある）」</a:t>
            </a:r>
            <a:r>
              <a:rPr lang="ja-JP" altLang="en-US" dirty="0"/>
              <a:t>でなければいけません。だれもが同じ方法でやれば、同じ結果が出るという前提でルールや対策を決めていくことが重要です</a:t>
            </a:r>
            <a:endParaRPr lang="en-US" altLang="ja-JP" dirty="0"/>
          </a:p>
          <a:p>
            <a:r>
              <a:rPr lang="ja-JP" altLang="en-US" dirty="0"/>
              <a:t>事故（インシデント）ではなく、事象（イベント）レベルで考えてみてはどうだろうか</a:t>
            </a:r>
            <a:endParaRPr lang="en-US" altLang="ja-JP" dirty="0"/>
          </a:p>
          <a:p>
            <a:pPr lvl="1"/>
            <a:r>
              <a:rPr lang="ja-JP" altLang="en-US" dirty="0"/>
              <a:t>大きな事故に至らない、その要因レベルで考えてみたら、効果的な対策ができるかも</a:t>
            </a:r>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スライド番号プレースホルダー 6"/>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53</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74496615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禁止ではなく「活用」のために</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54</a:t>
            </a:fld>
            <a:endParaRPr lang="en-US"/>
          </a:p>
        </p:txBody>
      </p:sp>
      <p:pic>
        <p:nvPicPr>
          <p:cNvPr id="7" name="コンテンツ プレースホルダー 6"/>
          <p:cNvPicPr>
            <a:picLocks noGrp="1" noChangeAspect="1"/>
          </p:cNvPicPr>
          <p:nvPr>
            <p:ph idx="1"/>
          </p:nvPr>
        </p:nvPicPr>
        <p:blipFill>
          <a:blip r:embed="rId2"/>
          <a:srcRect t="-3452" b="-3452"/>
          <a:stretch>
            <a:fillRect/>
          </a:stretch>
        </p:blipFill>
        <p:spPr/>
      </p:pic>
    </p:spTree>
    <p:extLst>
      <p:ext uri="{BB962C8B-B14F-4D97-AF65-F5344CB8AC3E}">
        <p14:creationId xmlns:p14="http://schemas.microsoft.com/office/powerpoint/2010/main" val="19049031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効果が測定できる対策を提供する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効果が測定できたら</a:t>
            </a:r>
            <a:r>
              <a:rPr kumimoji="1" lang="ja-JP" altLang="en-US" dirty="0" smtClean="0"/>
              <a:t>、担当者も</a:t>
            </a:r>
            <a:r>
              <a:rPr kumimoji="1" lang="ja-JP" altLang="en-US" dirty="0"/>
              <a:t>あなたもほめられちゃいますよね</a:t>
            </a:r>
            <a:endParaRPr kumimoji="1" lang="en-US" altLang="ja-JP" dirty="0"/>
          </a:p>
          <a:p>
            <a:pPr lvl="1"/>
            <a:r>
              <a:rPr lang="ja-JP" altLang="en-US" dirty="0" smtClean="0"/>
              <a:t>担当者が</a:t>
            </a:r>
            <a:r>
              <a:rPr lang="ja-JP" altLang="en-US" dirty="0"/>
              <a:t>ほめられる　</a:t>
            </a:r>
            <a:r>
              <a:rPr lang="en-US" altLang="ja-JP" dirty="0"/>
              <a:t>→</a:t>
            </a:r>
            <a:r>
              <a:rPr lang="ja-JP" altLang="en-US" dirty="0"/>
              <a:t>上司もほめられる</a:t>
            </a:r>
            <a:r>
              <a:rPr lang="en-US" altLang="ja-JP" dirty="0"/>
              <a:t/>
            </a:r>
            <a:br>
              <a:rPr lang="en-US" altLang="ja-JP" dirty="0"/>
            </a:br>
            <a:r>
              <a:rPr lang="en-US" altLang="ja-JP" dirty="0"/>
              <a:t>→</a:t>
            </a:r>
            <a:r>
              <a:rPr lang="ja-JP" altLang="en-US" dirty="0"/>
              <a:t>さらに上司もほめられる　</a:t>
            </a:r>
            <a:r>
              <a:rPr lang="en-US" altLang="ja-JP" dirty="0"/>
              <a:t>→</a:t>
            </a:r>
            <a:r>
              <a:rPr lang="ja-JP" altLang="en-US" dirty="0"/>
              <a:t>社長もほめられる</a:t>
            </a:r>
            <a:r>
              <a:rPr lang="en-US" altLang="ja-JP" dirty="0"/>
              <a:t/>
            </a:r>
            <a:br>
              <a:rPr lang="en-US" altLang="ja-JP" dirty="0"/>
            </a:br>
            <a:r>
              <a:rPr lang="en-US" altLang="ja-JP" dirty="0"/>
              <a:t>→</a:t>
            </a:r>
            <a:r>
              <a:rPr lang="ja-JP" altLang="en-US" dirty="0"/>
              <a:t>会社が</a:t>
            </a:r>
            <a:r>
              <a:rPr lang="ja-JP" altLang="en-US" dirty="0" smtClean="0"/>
              <a:t>ほめられる　</a:t>
            </a:r>
            <a:r>
              <a:rPr lang="en-US" altLang="ja-JP" dirty="0" smtClean="0"/>
              <a:t>→</a:t>
            </a:r>
            <a:r>
              <a:rPr lang="ja-JP" altLang="en-US" dirty="0" smtClean="0"/>
              <a:t>顧客満足度が向上する</a:t>
            </a:r>
            <a:endParaRPr lang="en-US" altLang="ja-JP" dirty="0"/>
          </a:p>
          <a:p>
            <a:pPr lvl="1"/>
            <a:r>
              <a:rPr kumimoji="1" lang="ja-JP" altLang="en-US" dirty="0"/>
              <a:t>という連鎖ができれば「企業価値を高めるセキュリティ」を実現することができるようになります</a:t>
            </a:r>
            <a:endParaRPr kumimoji="1" lang="en-US" altLang="ja-JP" dirty="0"/>
          </a:p>
          <a:p>
            <a:r>
              <a:rPr lang="ja-JP" altLang="en-US" dirty="0"/>
              <a:t>クリエイティブなセキュリティのために</a:t>
            </a:r>
            <a:endParaRPr lang="en-US" altLang="ja-JP" dirty="0"/>
          </a:p>
          <a:p>
            <a:pPr lvl="1"/>
            <a:r>
              <a:rPr kumimoji="1" lang="ja-JP" altLang="en-US" dirty="0"/>
              <a:t>効果が測定できるセキュリティはクリエイティブ、禁止するだけのセキュリティはネガティブだといえますね・・・</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55</a:t>
            </a:fld>
            <a:endParaRPr lang="en-US"/>
          </a:p>
        </p:txBody>
      </p:sp>
    </p:spTree>
    <p:extLst>
      <p:ext uri="{BB962C8B-B14F-4D97-AF65-F5344CB8AC3E}">
        <p14:creationId xmlns:p14="http://schemas.microsoft.com/office/powerpoint/2010/main" val="144283397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クラウドセキュリティの最新情報</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56</a:t>
            </a:fld>
            <a:endParaRPr lang="en-US"/>
          </a:p>
        </p:txBody>
      </p:sp>
    </p:spTree>
    <p:extLst>
      <p:ext uri="{BB962C8B-B14F-4D97-AF65-F5344CB8AC3E}">
        <p14:creationId xmlns:p14="http://schemas.microsoft.com/office/powerpoint/2010/main" val="1041383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クラウド固有のセキュリティとは</a:t>
            </a:r>
          </a:p>
        </p:txBody>
      </p:sp>
      <p:sp>
        <p:nvSpPr>
          <p:cNvPr id="3" name="コンテンツ プレースホルダー 2"/>
          <p:cNvSpPr>
            <a:spLocks noGrp="1"/>
          </p:cNvSpPr>
          <p:nvPr>
            <p:ph idx="1"/>
          </p:nvPr>
        </p:nvSpPr>
        <p:spPr/>
        <p:txBody>
          <a:bodyPr/>
          <a:lstStyle/>
          <a:p>
            <a:r>
              <a:rPr kumimoji="1" lang="ja-JP" altLang="en-US" dirty="0"/>
              <a:t>クラウド固有のセキュリティ</a:t>
            </a:r>
            <a:endParaRPr kumimoji="1" lang="en-US" altLang="ja-JP" dirty="0"/>
          </a:p>
          <a:p>
            <a:pPr lvl="1"/>
            <a:r>
              <a:rPr lang="ja-JP" altLang="en-US" dirty="0"/>
              <a:t>クラウドコンピューティングのセキュリティ</a:t>
            </a:r>
            <a:endParaRPr lang="en-US" altLang="ja-JP" dirty="0"/>
          </a:p>
          <a:p>
            <a:pPr lvl="2"/>
            <a:r>
              <a:rPr kumimoji="1" lang="ja-JP" altLang="en-US" dirty="0"/>
              <a:t>仮想化などをふまえた技術的なセキュリティ</a:t>
            </a:r>
            <a:endParaRPr kumimoji="1" lang="en-US" altLang="ja-JP" dirty="0"/>
          </a:p>
          <a:p>
            <a:pPr lvl="2"/>
            <a:r>
              <a:rPr lang="ja-JP" altLang="en-US" dirty="0"/>
              <a:t>ネットワークやディスク、運用について検討する</a:t>
            </a:r>
            <a:endParaRPr lang="en-US" altLang="ja-JP" dirty="0"/>
          </a:p>
          <a:p>
            <a:pPr lvl="1"/>
            <a:r>
              <a:rPr kumimoji="1" lang="ja-JP" altLang="en-US" dirty="0"/>
              <a:t>クラウドサービス利用のセキュリティ</a:t>
            </a:r>
            <a:endParaRPr kumimoji="1" lang="en-US" altLang="ja-JP" dirty="0"/>
          </a:p>
          <a:p>
            <a:pPr lvl="2"/>
            <a:r>
              <a:rPr lang="ja-JP" altLang="en-US" dirty="0"/>
              <a:t>構造上の問題を運用でサポート</a:t>
            </a:r>
            <a:endParaRPr lang="en-US" altLang="ja-JP" dirty="0"/>
          </a:p>
          <a:p>
            <a:pPr lvl="2"/>
            <a:r>
              <a:rPr lang="ja-JP" altLang="en-US" dirty="0"/>
              <a:t>サービスにおける課題を検討する</a:t>
            </a:r>
            <a:endParaRPr lang="en-US" altLang="ja-JP" dirty="0"/>
          </a:p>
          <a:p>
            <a:r>
              <a:rPr lang="ja-JP" altLang="en-US" dirty="0"/>
              <a:t>クラウドサービスにおける脅威を入手する</a:t>
            </a:r>
            <a:endParaRPr lang="en-US" altLang="ja-JP" dirty="0"/>
          </a:p>
          <a:p>
            <a:pPr lvl="1"/>
            <a:r>
              <a:rPr kumimoji="1" lang="ja-JP" altLang="en-US" dirty="0"/>
              <a:t>リスクアセスメントを行う</a:t>
            </a:r>
            <a:r>
              <a:rPr lang="ja-JP" altLang="en-US" dirty="0"/>
              <a:t>ためには脅威リストが必要になる</a:t>
            </a:r>
            <a:endParaRPr lang="en-US" altLang="ja-JP" dirty="0"/>
          </a:p>
          <a:p>
            <a:pPr lvl="1"/>
            <a:r>
              <a:rPr kumimoji="1" lang="ja-JP" altLang="en-US" dirty="0"/>
              <a:t>クラウドサービスに関する脅威はどこから入手するか</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57</a:t>
            </a:fld>
            <a:endParaRPr lang="en-US"/>
          </a:p>
        </p:txBody>
      </p:sp>
    </p:spTree>
    <p:extLst>
      <p:ext uri="{BB962C8B-B14F-4D97-AF65-F5344CB8AC3E}">
        <p14:creationId xmlns:p14="http://schemas.microsoft.com/office/powerpoint/2010/main" val="3293451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クラウドセキュリティガイドブック</a:t>
            </a:r>
          </a:p>
        </p:txBody>
      </p:sp>
      <p:sp>
        <p:nvSpPr>
          <p:cNvPr id="3" name="コンテンツ プレースホルダー 2"/>
          <p:cNvSpPr>
            <a:spLocks noGrp="1"/>
          </p:cNvSpPr>
          <p:nvPr>
            <p:ph idx="1"/>
          </p:nvPr>
        </p:nvSpPr>
        <p:spPr/>
        <p:txBody>
          <a:bodyPr>
            <a:normAutofit lnSpcReduction="10000"/>
          </a:bodyPr>
          <a:lstStyle/>
          <a:p>
            <a:r>
              <a:rPr lang="ja-JP" altLang="en-US" dirty="0"/>
              <a:t>ガイドラインに触れてもらうために</a:t>
            </a:r>
            <a:endParaRPr lang="en-US" altLang="ja-JP" dirty="0"/>
          </a:p>
          <a:p>
            <a:pPr lvl="1"/>
            <a:r>
              <a:rPr lang="ja-JP" altLang="en-US" dirty="0"/>
              <a:t>ガイドラインは</a:t>
            </a:r>
            <a:r>
              <a:rPr lang="en-US" altLang="ja-JP" dirty="0"/>
              <a:t>JIS Q 27002</a:t>
            </a:r>
            <a:r>
              <a:rPr lang="ja-JP" altLang="en-US" dirty="0"/>
              <a:t>をベースとしたために、慣れていない方には読みにくいものとなってしまった。</a:t>
            </a:r>
            <a:endParaRPr lang="en-US" altLang="ja-JP" dirty="0"/>
          </a:p>
          <a:p>
            <a:pPr lvl="1"/>
            <a:r>
              <a:rPr lang="ja-JP" altLang="en-US" dirty="0"/>
              <a:t>活用ガイドブックはガイドラインの解説ではなく、ガイドラインの使い方について説明しており、これをきっかけにガイドラインを活用してほしいという思いで作成している</a:t>
            </a:r>
            <a:endParaRPr lang="en-US" altLang="ja-JP" dirty="0"/>
          </a:p>
          <a:p>
            <a:pPr lvl="1"/>
            <a:r>
              <a:rPr lang="ja-JP" altLang="en-US" dirty="0"/>
              <a:t>「クラウドサービス利用のための情報セキュリティマネジメントガイドライン」のさらなる活用のために、最新のインシデント事例を前提としたガイドラインの利用を作成しました</a:t>
            </a:r>
            <a:endParaRPr lang="en-US" altLang="ja-JP" dirty="0"/>
          </a:p>
          <a:p>
            <a:r>
              <a:rPr lang="ja-JP" altLang="en-US" dirty="0"/>
              <a:t>利用者だけではなく事業者にも</a:t>
            </a:r>
            <a:endParaRPr lang="en-US" altLang="ja-JP" dirty="0"/>
          </a:p>
          <a:p>
            <a:pPr lvl="1"/>
            <a:r>
              <a:rPr lang="ja-JP" altLang="en-US" dirty="0"/>
              <a:t>利用者だけではなく、事業者にも利用していただけるように、それぞれの活用シーンを事例として提供し、ガイドラインを様々な用途で利用していただけるように解説しています</a:t>
            </a:r>
          </a:p>
          <a:p>
            <a:endParaRPr lang="ja-JP" altLang="en-US" dirty="0"/>
          </a:p>
          <a:p>
            <a:endParaRPr kumimoji="1"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58</a:t>
            </a:fld>
            <a:endParaRPr lang="en-US"/>
          </a:p>
        </p:txBody>
      </p:sp>
    </p:spTree>
    <p:extLst>
      <p:ext uri="{BB962C8B-B14F-4D97-AF65-F5344CB8AC3E}">
        <p14:creationId xmlns:p14="http://schemas.microsoft.com/office/powerpoint/2010/main" val="2762075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ガイドブックの構成</a:t>
            </a:r>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59</a:t>
            </a:fld>
            <a:endParaRPr lang="en-US"/>
          </a:p>
        </p:txBody>
      </p:sp>
      <p:sp>
        <p:nvSpPr>
          <p:cNvPr id="14" name="角丸四角形 13"/>
          <p:cNvSpPr/>
          <p:nvPr/>
        </p:nvSpPr>
        <p:spPr>
          <a:xfrm>
            <a:off x="828778" y="1870778"/>
            <a:ext cx="3500709" cy="1011159"/>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1. </a:t>
            </a:r>
            <a:r>
              <a:rPr kumimoji="1"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はじめに</a:t>
            </a:r>
            <a:endParaRPr kumimoji="1" lang="en-US" altLang="ja-JP" sz="1400" b="1" i="0" u="sng" strike="noStrike" kern="0" cap="none" spc="0" normalizeH="0" baseline="0" noProof="0" dirty="0" smtClean="0">
              <a:ln>
                <a:noFill/>
              </a:ln>
              <a:solidFill>
                <a:srgbClr val="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クラウドサービス利用におけるインシデントの調査をもとに、インシデントの傾向と対策を解説</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5" name="角丸四角形 14"/>
          <p:cNvSpPr/>
          <p:nvPr/>
        </p:nvSpPr>
        <p:spPr>
          <a:xfrm>
            <a:off x="828778" y="2982235"/>
            <a:ext cx="3500709" cy="1045093"/>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2.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クラウドセキュリティとは</a:t>
            </a:r>
            <a:endParaRPr kumimoji="1" lang="en-US" altLang="ja-JP" sz="1400" b="1" i="0" u="sng" strike="noStrike" kern="0" cap="none" spc="0" normalizeH="0" baseline="0" noProof="0" dirty="0" smtClean="0">
              <a:ln>
                <a:noFill/>
              </a:ln>
              <a:solidFill>
                <a:srgbClr val="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クラウドの構造を解説し、構造上の問題点や運用上の問題点などを明確にし、事故が発生する原因や利用者や事業者の責任を明確にする</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6" name="角丸四角形 15"/>
          <p:cNvSpPr/>
          <p:nvPr/>
        </p:nvSpPr>
        <p:spPr>
          <a:xfrm>
            <a:off x="4895150" y="1865445"/>
            <a:ext cx="3500709" cy="2161883"/>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3.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クラウドサービスにおけるリスク</a:t>
            </a: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の構造やインシデントを受けて、クラウドサービスにおける様々なリスクについて解説するとともに、クラウドセキュリティガイドラインの参考となる項番を参照し、重点的な対応ができるようなガイドとしている。</a:t>
            </a:r>
            <a:endParaRPr kumimoji="0" lang="en-US" altLang="ja-JP" sz="1200" b="0" i="0" u="none" strike="noStrike" kern="0" cap="none" spc="0" normalizeH="0" baseline="0" noProof="0" dirty="0" smtClean="0">
              <a:ln>
                <a:noFill/>
              </a:ln>
              <a:solidFill>
                <a:srgbClr val="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調査結果を前提とした内容としており、ガイドラインの重点項目などがわかるような構成としている</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7" name="正方形/長方形 16"/>
          <p:cNvSpPr/>
          <p:nvPr/>
        </p:nvSpPr>
        <p:spPr>
          <a:xfrm>
            <a:off x="706040" y="1764059"/>
            <a:ext cx="3746185" cy="2360291"/>
          </a:xfrm>
          <a:prstGeom prst="rect">
            <a:avLst/>
          </a:prstGeom>
          <a:noFill/>
          <a:ln w="25400" cap="flat" cmpd="sng" algn="ctr">
            <a:solidFill>
              <a:srgbClr val="F96A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News Gothic MT"/>
              <a:ea typeface="メイリオ"/>
              <a:cs typeface="+mn-cs"/>
            </a:endParaRPr>
          </a:p>
        </p:txBody>
      </p:sp>
      <p:sp>
        <p:nvSpPr>
          <p:cNvPr id="18" name="角丸四角形 17"/>
          <p:cNvSpPr/>
          <p:nvPr/>
        </p:nvSpPr>
        <p:spPr>
          <a:xfrm>
            <a:off x="706040" y="4226750"/>
            <a:ext cx="7689819" cy="1085302"/>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a:ln>
                  <a:noFill/>
                </a:ln>
                <a:solidFill>
                  <a:srgbClr val="000000"/>
                </a:solidFill>
                <a:effectLst/>
                <a:uLnTx/>
                <a:uFillTx/>
                <a:latin typeface="News Gothic MT"/>
                <a:ea typeface="メイリオ"/>
                <a:cs typeface="+mn-cs"/>
              </a:rPr>
              <a:t>4</a:t>
            </a: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クラウド利用者のためのガイドライン活用</a:t>
            </a: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クラウドサービスを利用したシステム構築、クラウド事業者の選択、クラウドサービスの契約、インシデントレスポンスの４つのポイントについて、利用者目線での解説を行なっている。</a:t>
            </a:r>
            <a:r>
              <a:rPr kumimoji="1"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巻末には事業者、利用者共に活用できる「契約書のサンプルと解説」、「サービスレベル合意のサンプルと解説」を用意した。</a:t>
            </a:r>
            <a:endParaRPr kumimoji="1" lang="ja-JP" altLang="en-US" sz="1200" b="0" i="0" u="none" strike="noStrike" kern="0" cap="none" spc="0" normalizeH="0" baseline="0" noProof="0" dirty="0">
              <a:ln>
                <a:noFill/>
              </a:ln>
              <a:solidFill>
                <a:srgbClr val="000000"/>
              </a:solidFill>
              <a:effectLst/>
              <a:uLnTx/>
              <a:uFillTx/>
              <a:latin typeface="News Gothic MT"/>
              <a:ea typeface="メイリオ"/>
              <a:cs typeface="+mn-cs"/>
            </a:endParaRPr>
          </a:p>
        </p:txBody>
      </p:sp>
      <p:sp>
        <p:nvSpPr>
          <p:cNvPr id="19" name="角丸四角形 18"/>
          <p:cNvSpPr/>
          <p:nvPr/>
        </p:nvSpPr>
        <p:spPr>
          <a:xfrm>
            <a:off x="706040" y="5386745"/>
            <a:ext cx="7689819" cy="1099211"/>
          </a:xfrm>
          <a:prstGeom prst="roundRect">
            <a:avLst>
              <a:gd name="adj" fmla="val 1003"/>
            </a:avLst>
          </a:prstGeom>
          <a:solidFill>
            <a:srgbClr val="FFFFFF"/>
          </a:solidFill>
          <a:ln w="25400" cap="flat" cmpd="sng" algn="ctr">
            <a:solidFill>
              <a:srgbClr val="797B7E"/>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400" b="1" i="0" u="sng" strike="noStrike" kern="0" cap="none" spc="0" normalizeH="0" baseline="0" noProof="0" dirty="0" smtClean="0">
                <a:ln>
                  <a:noFill/>
                </a:ln>
                <a:solidFill>
                  <a:srgbClr val="000000"/>
                </a:solidFill>
                <a:effectLst/>
                <a:uLnTx/>
                <a:uFillTx/>
                <a:latin typeface="News Gothic MT"/>
                <a:ea typeface="メイリオ"/>
                <a:cs typeface="+mn-cs"/>
              </a:rPr>
              <a:t>5. </a:t>
            </a:r>
            <a:r>
              <a:rPr kumimoji="0" lang="ja-JP" altLang="en-US" sz="1400" b="1" i="0" u="sng" strike="noStrike" kern="0" cap="none" spc="0" normalizeH="0" baseline="0" noProof="0" dirty="0" smtClean="0">
                <a:ln>
                  <a:noFill/>
                </a:ln>
                <a:solidFill>
                  <a:srgbClr val="000000"/>
                </a:solidFill>
                <a:effectLst/>
                <a:uLnTx/>
                <a:uFillTx/>
                <a:latin typeface="News Gothic MT"/>
                <a:ea typeface="メイリオ"/>
                <a:cs typeface="+mn-cs"/>
              </a:rPr>
              <a:t>クラウド事業者のためのガイドライン活用</a:t>
            </a: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News Gothic MT"/>
                <a:ea typeface="メイリオ"/>
                <a:cs typeface="+mn-cs"/>
              </a:rPr>
              <a:t>クラウドサービスの構築、セキュリティホワイトペーパーの活用、第三者認証の活用、監査の４つのポイントについて、事業者目線での解説を行なっている。利用者に安全にサービスを提供するための情報発信だけではなく、事業者組織の情報セキュリティマネジメントについても解説している。</a:t>
            </a:r>
            <a:endParaRPr kumimoji="0" lang="en-US" altLang="ja-JP" sz="1200" b="0" i="0" u="none" strike="noStrike" kern="0" cap="none" spc="0" normalizeH="0" baseline="0" noProof="0" dirty="0" smtClean="0">
              <a:ln>
                <a:noFill/>
              </a:ln>
              <a:solidFill>
                <a:srgbClr val="000000"/>
              </a:solidFill>
              <a:effectLst/>
              <a:uLnTx/>
              <a:uFillTx/>
              <a:latin typeface="News Gothic MT"/>
              <a:ea typeface="メイリオ"/>
              <a:cs typeface="+mn-cs"/>
            </a:endParaRPr>
          </a:p>
        </p:txBody>
      </p:sp>
      <p:cxnSp>
        <p:nvCxnSpPr>
          <p:cNvPr id="20" name="直線矢印コネクタ 19"/>
          <p:cNvCxnSpPr>
            <a:stCxn id="17" idx="3"/>
            <a:endCxn id="16" idx="1"/>
          </p:cNvCxnSpPr>
          <p:nvPr/>
        </p:nvCxnSpPr>
        <p:spPr>
          <a:xfrm>
            <a:off x="4452225" y="2944205"/>
            <a:ext cx="442925" cy="2182"/>
          </a:xfrm>
          <a:prstGeom prst="straightConnector1">
            <a:avLst/>
          </a:prstGeom>
          <a:noFill/>
          <a:ln w="25400" cap="flat" cmpd="sng" algn="ctr">
            <a:solidFill>
              <a:srgbClr val="797B7E"/>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32026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ママはどうして買ってくれない</a:t>
            </a:r>
            <a:r>
              <a:rPr lang="ja-JP" altLang="en-US" dirty="0" smtClean="0"/>
              <a:t>の？</a:t>
            </a:r>
            <a:endParaRPr kumimoji="1" lang="ja-JP" altLang="en-US" dirty="0"/>
          </a:p>
        </p:txBody>
      </p:sp>
      <p:sp>
        <p:nvSpPr>
          <p:cNvPr id="7" name="テキスト プレースホルダー 6"/>
          <p:cNvSpPr>
            <a:spLocks noGrp="1"/>
          </p:cNvSpPr>
          <p:nvPr>
            <p:ph type="body" idx="1"/>
          </p:nvPr>
        </p:nvSpPr>
        <p:spPr/>
        <p:txBody>
          <a:bodyPr/>
          <a:lstStyle/>
          <a:p>
            <a:r>
              <a:rPr lang="ja-JP" altLang="en-US" dirty="0" smtClean="0"/>
              <a:t>実は</a:t>
            </a:r>
            <a:r>
              <a:rPr lang="ja-JP" altLang="en-US" dirty="0"/>
              <a:t>子供の時</a:t>
            </a:r>
            <a:r>
              <a:rPr lang="ja-JP" altLang="en-US" dirty="0" smtClean="0"/>
              <a:t>から営業にチャレンジ</a:t>
            </a:r>
            <a:r>
              <a:rPr lang="ja-JP" altLang="en-US" dirty="0"/>
              <a:t>してきてたんです</a:t>
            </a:r>
          </a:p>
        </p:txBody>
      </p:sp>
      <p:sp>
        <p:nvSpPr>
          <p:cNvPr id="3" name="日付プレースホルダー 2"/>
          <p:cNvSpPr>
            <a:spLocks noGrp="1"/>
          </p:cNvSpPr>
          <p:nvPr>
            <p:ph type="dt" sz="half" idx="10"/>
          </p:nvPr>
        </p:nvSpPr>
        <p:spPr/>
        <p:txBody>
          <a:bodyPr/>
          <a:lstStyle/>
          <a:p>
            <a:r>
              <a:rPr lang="en-US" altLang="ja-JP" smtClean="0"/>
              <a:t>2014/07/09</a:t>
            </a:r>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76745467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契約書を</a:t>
            </a:r>
            <a:r>
              <a:rPr kumimoji="1" lang="en-US" altLang="ja-JP" dirty="0" smtClean="0"/>
              <a:t>SLA</a:t>
            </a:r>
            <a:r>
              <a:rPr kumimoji="1" lang="ja-JP" altLang="en-US" dirty="0" smtClean="0"/>
              <a:t>のサンプル</a:t>
            </a:r>
            <a:endParaRPr kumimoji="1" lang="ja-JP" altLang="en-US" dirty="0"/>
          </a:p>
        </p:txBody>
      </p:sp>
      <p:sp>
        <p:nvSpPr>
          <p:cNvPr id="9" name="コンテンツ プレースホルダー 8"/>
          <p:cNvSpPr>
            <a:spLocks noGrp="1"/>
          </p:cNvSpPr>
          <p:nvPr>
            <p:ph sz="half" idx="2"/>
          </p:nvPr>
        </p:nvSpPr>
        <p:spPr/>
        <p:txBody>
          <a:bodyPr>
            <a:normAutofit lnSpcReduction="10000"/>
          </a:bodyPr>
          <a:lstStyle/>
          <a:p>
            <a:r>
              <a:rPr lang="ja-JP" altLang="en-US" dirty="0"/>
              <a:t>付録に契約書と</a:t>
            </a:r>
            <a:r>
              <a:rPr lang="en-US" altLang="ja-JP" dirty="0"/>
              <a:t>SLA</a:t>
            </a:r>
            <a:r>
              <a:rPr lang="ja-JP" altLang="en-US" dirty="0"/>
              <a:t>のサンプルを付けました</a:t>
            </a:r>
            <a:endParaRPr lang="en-US" altLang="ja-JP" dirty="0"/>
          </a:p>
          <a:p>
            <a:pPr lvl="1"/>
            <a:r>
              <a:rPr lang="ja-JP" altLang="en-US" dirty="0"/>
              <a:t>契約の具体的な内容例と解説</a:t>
            </a:r>
            <a:endParaRPr lang="en-US" altLang="ja-JP" dirty="0"/>
          </a:p>
          <a:p>
            <a:pPr lvl="1"/>
            <a:r>
              <a:rPr lang="en-US" altLang="ja-JP" dirty="0"/>
              <a:t>SLA</a:t>
            </a:r>
            <a:r>
              <a:rPr lang="ja-JP" altLang="en-US" dirty="0"/>
              <a:t>に関する解説と例示</a:t>
            </a:r>
            <a:endParaRPr lang="en-US" altLang="ja-JP" dirty="0"/>
          </a:p>
          <a:p>
            <a:r>
              <a:rPr lang="ja-JP" altLang="en-US" dirty="0"/>
              <a:t>事業者が契約や約款を作る際の参考に</a:t>
            </a:r>
            <a:endParaRPr lang="en-US" altLang="ja-JP" dirty="0"/>
          </a:p>
          <a:p>
            <a:pPr lvl="1"/>
            <a:r>
              <a:rPr lang="ja-JP" altLang="en-US" dirty="0"/>
              <a:t>小規模事業者などが積極的にサービスを提供できるようにこのようなサンプルを提供している</a:t>
            </a:r>
          </a:p>
          <a:p>
            <a:endParaRPr kumimoji="1"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2014/07/09</a:t>
            </a:r>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60</a:t>
            </a:fld>
            <a:endParaRPr lang="en-US"/>
          </a:p>
        </p:txBody>
      </p:sp>
      <p:pic>
        <p:nvPicPr>
          <p:cNvPr id="10" name="コンテンツ プレースホルダー 8" descr="スクリーンショット 2013-08-13 8.32.44.png"/>
          <p:cNvPicPr>
            <a:picLocks noGrp="1" noChangeAspect="1"/>
          </p:cNvPicPr>
          <p:nvPr>
            <p:ph sz="half" idx="1"/>
          </p:nvPr>
        </p:nvPicPr>
        <p:blipFill>
          <a:blip r:embed="rId2">
            <a:extLst>
              <a:ext uri="{28A0092B-C50C-407E-A947-70E740481C1C}">
                <a14:useLocalDpi xmlns:a14="http://schemas.microsoft.com/office/drawing/2010/main" val="0"/>
              </a:ext>
            </a:extLst>
          </a:blip>
          <a:srcRect t="-4382" b="-4382"/>
          <a:stretch>
            <a:fillRect/>
          </a:stretch>
        </p:blipFill>
        <p:spPr/>
      </p:pic>
    </p:spTree>
    <p:extLst>
      <p:ext uri="{BB962C8B-B14F-4D97-AF65-F5344CB8AC3E}">
        <p14:creationId xmlns:p14="http://schemas.microsoft.com/office/powerpoint/2010/main" val="3239422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政策とセキュリティの関係</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61</a:t>
            </a:fld>
            <a:endParaRPr lang="en-US"/>
          </a:p>
        </p:txBody>
      </p:sp>
      <p:grpSp>
        <p:nvGrpSpPr>
          <p:cNvPr id="8" name="図形グループ 7"/>
          <p:cNvGrpSpPr/>
          <p:nvPr/>
        </p:nvGrpSpPr>
        <p:grpSpPr>
          <a:xfrm>
            <a:off x="522802" y="2017768"/>
            <a:ext cx="8013968" cy="3982772"/>
            <a:chOff x="341725" y="346327"/>
            <a:chExt cx="8013968" cy="3982772"/>
          </a:xfrm>
        </p:grpSpPr>
        <p:grpSp>
          <p:nvGrpSpPr>
            <p:cNvPr id="9" name="図形グループ 8"/>
            <p:cNvGrpSpPr/>
            <p:nvPr/>
          </p:nvGrpSpPr>
          <p:grpSpPr>
            <a:xfrm>
              <a:off x="341725" y="346327"/>
              <a:ext cx="7813639" cy="3758753"/>
              <a:chOff x="341725" y="346327"/>
              <a:chExt cx="7813639" cy="3758753"/>
            </a:xfrm>
          </p:grpSpPr>
          <p:cxnSp>
            <p:nvCxnSpPr>
              <p:cNvPr id="11" name="直線コネクタ 10"/>
              <p:cNvCxnSpPr/>
              <p:nvPr/>
            </p:nvCxnSpPr>
            <p:spPr>
              <a:xfrm>
                <a:off x="4974926" y="346327"/>
                <a:ext cx="0" cy="3708595"/>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341725" y="1180653"/>
                <a:ext cx="1542409" cy="307777"/>
              </a:xfrm>
              <a:prstGeom prst="rect">
                <a:avLst/>
              </a:prstGeom>
              <a:noFill/>
            </p:spPr>
            <p:txBody>
              <a:bodyPr wrap="none" rtlCol="0">
                <a:spAutoFit/>
              </a:bodyPr>
              <a:lstStyle/>
              <a:p>
                <a:pPr algn="r"/>
                <a:r>
                  <a:rPr kumimoji="1" lang="en-US" altLang="ja-JP" sz="1400" dirty="0" smtClean="0">
                    <a:latin typeface="+mn-ea"/>
                  </a:rPr>
                  <a:t>IT</a:t>
                </a:r>
                <a:r>
                  <a:rPr kumimoji="1" lang="ja-JP" altLang="en-US" sz="1400" dirty="0" smtClean="0">
                    <a:latin typeface="+mn-ea"/>
                  </a:rPr>
                  <a:t>サービスの変化</a:t>
                </a:r>
                <a:endParaRPr kumimoji="1" lang="en-US" altLang="ja-JP" sz="1400" dirty="0" smtClean="0">
                  <a:latin typeface="+mn-ea"/>
                </a:endParaRPr>
              </a:p>
            </p:txBody>
          </p:sp>
          <p:sp>
            <p:nvSpPr>
              <p:cNvPr id="13" name="テキスト ボックス 12"/>
              <p:cNvSpPr txBox="1"/>
              <p:nvPr/>
            </p:nvSpPr>
            <p:spPr>
              <a:xfrm>
                <a:off x="806696" y="1685097"/>
                <a:ext cx="1077438" cy="523220"/>
              </a:xfrm>
              <a:prstGeom prst="rect">
                <a:avLst/>
              </a:prstGeom>
              <a:noFill/>
            </p:spPr>
            <p:txBody>
              <a:bodyPr wrap="none" rtlCol="0">
                <a:spAutoFit/>
              </a:bodyPr>
              <a:lstStyle/>
              <a:p>
                <a:pPr algn="r"/>
                <a:r>
                  <a:rPr kumimoji="1" lang="ja-JP" altLang="en-US" sz="1400" dirty="0" smtClean="0">
                    <a:latin typeface="+mn-ea"/>
                  </a:rPr>
                  <a:t>要求される</a:t>
                </a:r>
                <a:r>
                  <a:rPr kumimoji="1" lang="en-US" altLang="ja-JP" sz="1400" dirty="0" smtClean="0">
                    <a:latin typeface="+mn-ea"/>
                  </a:rPr>
                  <a:t/>
                </a:r>
                <a:br>
                  <a:rPr kumimoji="1" lang="en-US" altLang="ja-JP" sz="1400" dirty="0" smtClean="0">
                    <a:latin typeface="+mn-ea"/>
                  </a:rPr>
                </a:br>
                <a:r>
                  <a:rPr kumimoji="1" lang="ja-JP" altLang="en-US" sz="1400" dirty="0" smtClean="0">
                    <a:latin typeface="+mn-ea"/>
                  </a:rPr>
                  <a:t>セキュリティ</a:t>
                </a:r>
                <a:endParaRPr kumimoji="1" lang="en-US" altLang="ja-JP" sz="1400" dirty="0" smtClean="0">
                  <a:latin typeface="+mn-ea"/>
                </a:endParaRPr>
              </a:p>
            </p:txBody>
          </p:sp>
          <p:sp>
            <p:nvSpPr>
              <p:cNvPr id="14" name="テキスト ボックス 13"/>
              <p:cNvSpPr txBox="1"/>
              <p:nvPr/>
            </p:nvSpPr>
            <p:spPr>
              <a:xfrm>
                <a:off x="682563" y="2316730"/>
                <a:ext cx="1201571" cy="307777"/>
              </a:xfrm>
              <a:prstGeom prst="rect">
                <a:avLst/>
              </a:prstGeom>
              <a:noFill/>
            </p:spPr>
            <p:txBody>
              <a:bodyPr wrap="none" rtlCol="0">
                <a:spAutoFit/>
              </a:bodyPr>
              <a:lstStyle/>
              <a:p>
                <a:pPr algn="r"/>
                <a:r>
                  <a:rPr lang="ja-JP" altLang="en-US" sz="1400" dirty="0" smtClean="0">
                    <a:latin typeface="+mn-ea"/>
                  </a:rPr>
                  <a:t>システム監査</a:t>
                </a:r>
                <a:endParaRPr kumimoji="1" lang="en-US" altLang="ja-JP" sz="1400" dirty="0" smtClean="0">
                  <a:latin typeface="+mn-ea"/>
                </a:endParaRPr>
              </a:p>
            </p:txBody>
          </p:sp>
          <p:sp>
            <p:nvSpPr>
              <p:cNvPr id="15" name="テキスト ボックス 14"/>
              <p:cNvSpPr txBox="1"/>
              <p:nvPr/>
            </p:nvSpPr>
            <p:spPr>
              <a:xfrm>
                <a:off x="801786" y="663126"/>
                <a:ext cx="1082348" cy="307777"/>
              </a:xfrm>
              <a:prstGeom prst="rect">
                <a:avLst/>
              </a:prstGeom>
              <a:noFill/>
            </p:spPr>
            <p:txBody>
              <a:bodyPr wrap="none" rtlCol="0">
                <a:spAutoFit/>
              </a:bodyPr>
              <a:lstStyle/>
              <a:p>
                <a:pPr algn="r"/>
                <a:r>
                  <a:rPr kumimoji="1" lang="ja-JP" altLang="en-US" sz="1400" dirty="0" smtClean="0">
                    <a:latin typeface="+mn-ea"/>
                  </a:rPr>
                  <a:t>経営の関与</a:t>
                </a:r>
                <a:endParaRPr kumimoji="1" lang="en-US" altLang="ja-JP" sz="1400" dirty="0" smtClean="0">
                  <a:latin typeface="+mn-ea"/>
                </a:endParaRPr>
              </a:p>
            </p:txBody>
          </p:sp>
          <p:cxnSp>
            <p:nvCxnSpPr>
              <p:cNvPr id="16" name="直線コネクタ 15"/>
              <p:cNvCxnSpPr/>
              <p:nvPr/>
            </p:nvCxnSpPr>
            <p:spPr>
              <a:xfrm>
                <a:off x="1978791" y="447347"/>
                <a:ext cx="0" cy="3607575"/>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2092599" y="663126"/>
                <a:ext cx="95410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マネジメント</a:t>
                </a:r>
                <a:endParaRPr kumimoji="1" lang="ja-JP" altLang="en-US" sz="1200" dirty="0"/>
              </a:p>
            </p:txBody>
          </p:sp>
          <p:sp>
            <p:nvSpPr>
              <p:cNvPr id="18" name="テキスト ボックス 17"/>
              <p:cNvSpPr txBox="1"/>
              <p:nvPr/>
            </p:nvSpPr>
            <p:spPr>
              <a:xfrm>
                <a:off x="4774856" y="663126"/>
                <a:ext cx="92705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ガバナンス</a:t>
                </a:r>
                <a:endParaRPr kumimoji="1" lang="ja-JP" altLang="en-US" sz="1200" dirty="0"/>
              </a:p>
            </p:txBody>
          </p:sp>
          <p:cxnSp>
            <p:nvCxnSpPr>
              <p:cNvPr id="19" name="直線矢印コネクタ 18"/>
              <p:cNvCxnSpPr>
                <a:stCxn id="17" idx="3"/>
                <a:endCxn id="18" idx="1"/>
              </p:cNvCxnSpPr>
              <p:nvPr/>
            </p:nvCxnSpPr>
            <p:spPr>
              <a:xfrm>
                <a:off x="3046706" y="801626"/>
                <a:ext cx="1728150"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5710960" y="801626"/>
                <a:ext cx="2444404"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3508760" y="677604"/>
                <a:ext cx="697627" cy="246221"/>
              </a:xfrm>
              <a:prstGeom prst="rect">
                <a:avLst/>
              </a:prstGeom>
              <a:solidFill>
                <a:schemeClr val="bg1"/>
              </a:solidFill>
            </p:spPr>
            <p:txBody>
              <a:bodyPr wrap="none" rtlCol="0">
                <a:spAutoFit/>
              </a:bodyPr>
              <a:lstStyle/>
              <a:p>
                <a:pPr algn="ctr"/>
                <a:r>
                  <a:rPr kumimoji="1" lang="ja-JP" altLang="en-US" sz="1000" dirty="0" smtClean="0"/>
                  <a:t>内部統制</a:t>
                </a:r>
                <a:endParaRPr kumimoji="1" lang="ja-JP" altLang="en-US" sz="1000" dirty="0"/>
              </a:p>
            </p:txBody>
          </p:sp>
          <p:sp>
            <p:nvSpPr>
              <p:cNvPr id="22" name="テキスト ボックス 21"/>
              <p:cNvSpPr txBox="1"/>
              <p:nvPr/>
            </p:nvSpPr>
            <p:spPr>
              <a:xfrm>
                <a:off x="5955699" y="663174"/>
                <a:ext cx="1210588" cy="246221"/>
              </a:xfrm>
              <a:prstGeom prst="rect">
                <a:avLst/>
              </a:prstGeom>
              <a:solidFill>
                <a:schemeClr val="bg1"/>
              </a:solidFill>
            </p:spPr>
            <p:txBody>
              <a:bodyPr wrap="none" rtlCol="0">
                <a:spAutoFit/>
              </a:bodyPr>
              <a:lstStyle/>
              <a:p>
                <a:pPr algn="ctr"/>
                <a:r>
                  <a:rPr kumimoji="1" lang="ja-JP" altLang="en-US" sz="1000" dirty="0" smtClean="0"/>
                  <a:t>外部への説明責任</a:t>
                </a:r>
                <a:endParaRPr kumimoji="1" lang="ja-JP" altLang="en-US" sz="1000" dirty="0"/>
              </a:p>
            </p:txBody>
          </p:sp>
          <p:sp>
            <p:nvSpPr>
              <p:cNvPr id="23" name="テキスト ボックス 22"/>
              <p:cNvSpPr txBox="1"/>
              <p:nvPr/>
            </p:nvSpPr>
            <p:spPr>
              <a:xfrm>
                <a:off x="2092599" y="1196042"/>
                <a:ext cx="1056700"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システム構築</a:t>
                </a:r>
                <a:endParaRPr kumimoji="1" lang="ja-JP" altLang="en-US" sz="1200" dirty="0"/>
              </a:p>
            </p:txBody>
          </p:sp>
          <p:sp>
            <p:nvSpPr>
              <p:cNvPr id="24" name="テキスト ボックス 23"/>
              <p:cNvSpPr txBox="1"/>
              <p:nvPr/>
            </p:nvSpPr>
            <p:spPr>
              <a:xfrm>
                <a:off x="3520682" y="1196042"/>
                <a:ext cx="1454244"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サービス設計・構築</a:t>
                </a:r>
                <a:endParaRPr kumimoji="1" lang="ja-JP" altLang="en-US" sz="1200" dirty="0"/>
              </a:p>
            </p:txBody>
          </p:sp>
          <p:sp>
            <p:nvSpPr>
              <p:cNvPr id="25" name="テキスト ボックス 24"/>
              <p:cNvSpPr txBox="1"/>
              <p:nvPr/>
            </p:nvSpPr>
            <p:spPr>
              <a:xfrm>
                <a:off x="5322017" y="1196042"/>
                <a:ext cx="106591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サービス利用</a:t>
                </a:r>
                <a:endParaRPr kumimoji="1" lang="ja-JP" altLang="en-US" sz="1200" dirty="0"/>
              </a:p>
            </p:txBody>
          </p:sp>
          <p:sp>
            <p:nvSpPr>
              <p:cNvPr id="26" name="テキスト ボックス 25"/>
              <p:cNvSpPr txBox="1"/>
              <p:nvPr/>
            </p:nvSpPr>
            <p:spPr>
              <a:xfrm>
                <a:off x="6647064" y="1196042"/>
                <a:ext cx="1120820"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マッシュアップ</a:t>
                </a:r>
                <a:endParaRPr kumimoji="1" lang="ja-JP" altLang="en-US" sz="1200" dirty="0"/>
              </a:p>
            </p:txBody>
          </p:sp>
          <p:cxnSp>
            <p:nvCxnSpPr>
              <p:cNvPr id="27" name="直線矢印コネクタ 26"/>
              <p:cNvCxnSpPr>
                <a:stCxn id="23" idx="3"/>
                <a:endCxn id="24" idx="1"/>
              </p:cNvCxnSpPr>
              <p:nvPr/>
            </p:nvCxnSpPr>
            <p:spPr>
              <a:xfrm>
                <a:off x="3149299" y="1334542"/>
                <a:ext cx="371383"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24" idx="3"/>
                <a:endCxn id="25" idx="1"/>
              </p:cNvCxnSpPr>
              <p:nvPr/>
            </p:nvCxnSpPr>
            <p:spPr>
              <a:xfrm>
                <a:off x="4974926" y="1334542"/>
                <a:ext cx="347091"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a:stCxn id="25" idx="3"/>
                <a:endCxn id="26" idx="1"/>
              </p:cNvCxnSpPr>
              <p:nvPr/>
            </p:nvCxnSpPr>
            <p:spPr>
              <a:xfrm>
                <a:off x="6387934" y="1334542"/>
                <a:ext cx="259130"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7770330" y="1334542"/>
                <a:ext cx="385034"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2092599" y="1765592"/>
                <a:ext cx="1349648"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システムレイヤー</a:t>
                </a:r>
                <a:endParaRPr kumimoji="1" lang="ja-JP" altLang="en-US" sz="1200" dirty="0"/>
              </a:p>
            </p:txBody>
          </p:sp>
          <p:sp>
            <p:nvSpPr>
              <p:cNvPr id="32" name="テキスト ボックス 31"/>
              <p:cNvSpPr txBox="1"/>
              <p:nvPr/>
            </p:nvSpPr>
            <p:spPr>
              <a:xfrm>
                <a:off x="3651590" y="1765592"/>
                <a:ext cx="2001058"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サービスレイヤー</a:t>
                </a:r>
                <a:endParaRPr kumimoji="1" lang="ja-JP" altLang="en-US" sz="1200" dirty="0"/>
              </a:p>
            </p:txBody>
          </p:sp>
          <p:sp>
            <p:nvSpPr>
              <p:cNvPr id="33" name="テキスト ボックス 32"/>
              <p:cNvSpPr txBox="1"/>
              <p:nvPr/>
            </p:nvSpPr>
            <p:spPr>
              <a:xfrm>
                <a:off x="5898122" y="1765592"/>
                <a:ext cx="1607836"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dirty="0" smtClean="0"/>
                  <a:t>モジュール</a:t>
                </a:r>
                <a:r>
                  <a:rPr kumimoji="1" lang="ja-JP" altLang="en-US" sz="1200" dirty="0" smtClean="0"/>
                  <a:t>レイヤー</a:t>
                </a:r>
                <a:endParaRPr kumimoji="1" lang="ja-JP" altLang="en-US" sz="1200" dirty="0"/>
              </a:p>
            </p:txBody>
          </p:sp>
          <p:cxnSp>
            <p:nvCxnSpPr>
              <p:cNvPr id="34" name="直線矢印コネクタ 33"/>
              <p:cNvCxnSpPr/>
              <p:nvPr/>
            </p:nvCxnSpPr>
            <p:spPr>
              <a:xfrm>
                <a:off x="7505958" y="1890989"/>
                <a:ext cx="649406"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7871200" y="447347"/>
                <a:ext cx="0" cy="3607575"/>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093000" y="2333740"/>
                <a:ext cx="1056299"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個別システム</a:t>
                </a:r>
                <a:endParaRPr kumimoji="1" lang="ja-JP" altLang="en-US" sz="1200" dirty="0"/>
              </a:p>
            </p:txBody>
          </p:sp>
          <p:sp>
            <p:nvSpPr>
              <p:cNvPr id="37" name="テキスト ボックス 36"/>
              <p:cNvSpPr txBox="1"/>
              <p:nvPr/>
            </p:nvSpPr>
            <p:spPr>
              <a:xfrm>
                <a:off x="3376007" y="2333740"/>
                <a:ext cx="1740380"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システムコンポーネント</a:t>
                </a:r>
                <a:endParaRPr kumimoji="1" lang="ja-JP" altLang="en-US" sz="1200" dirty="0"/>
              </a:p>
            </p:txBody>
          </p:sp>
          <p:sp>
            <p:nvSpPr>
              <p:cNvPr id="38" name="テキスト ボックス 37"/>
              <p:cNvSpPr txBox="1"/>
              <p:nvPr/>
            </p:nvSpPr>
            <p:spPr>
              <a:xfrm>
                <a:off x="442715" y="2837654"/>
                <a:ext cx="1441420" cy="307777"/>
              </a:xfrm>
              <a:prstGeom prst="rect">
                <a:avLst/>
              </a:prstGeom>
              <a:noFill/>
            </p:spPr>
            <p:txBody>
              <a:bodyPr wrap="none" rtlCol="0">
                <a:spAutoFit/>
              </a:bodyPr>
              <a:lstStyle/>
              <a:p>
                <a:pPr algn="r"/>
                <a:r>
                  <a:rPr kumimoji="1" lang="ja-JP" altLang="en-US" sz="1400" dirty="0" smtClean="0">
                    <a:latin typeface="+mn-ea"/>
                  </a:rPr>
                  <a:t>セキュリティ監査</a:t>
                </a:r>
                <a:endParaRPr kumimoji="1" lang="en-US" altLang="ja-JP" sz="1400" dirty="0" smtClean="0">
                  <a:latin typeface="+mn-ea"/>
                </a:endParaRPr>
              </a:p>
            </p:txBody>
          </p:sp>
          <p:sp>
            <p:nvSpPr>
              <p:cNvPr id="39" name="テキスト ボックス 38"/>
              <p:cNvSpPr txBox="1"/>
              <p:nvPr/>
            </p:nvSpPr>
            <p:spPr>
              <a:xfrm>
                <a:off x="5456993" y="2333740"/>
                <a:ext cx="1672253"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1200" dirty="0" smtClean="0"/>
                  <a:t>サービスコンポーネント</a:t>
                </a:r>
                <a:endParaRPr kumimoji="1" lang="ja-JP" altLang="en-US" sz="1200" dirty="0"/>
              </a:p>
            </p:txBody>
          </p:sp>
          <p:cxnSp>
            <p:nvCxnSpPr>
              <p:cNvPr id="40" name="直線矢印コネクタ 39"/>
              <p:cNvCxnSpPr/>
              <p:nvPr/>
            </p:nvCxnSpPr>
            <p:spPr>
              <a:xfrm>
                <a:off x="7118478" y="2461868"/>
                <a:ext cx="1036886"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a:stCxn id="31" idx="3"/>
                <a:endCxn id="32" idx="1"/>
              </p:cNvCxnSpPr>
              <p:nvPr/>
            </p:nvCxnSpPr>
            <p:spPr>
              <a:xfrm>
                <a:off x="3442247" y="1904092"/>
                <a:ext cx="209343"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2" idx="3"/>
                <a:endCxn id="33" idx="1"/>
              </p:cNvCxnSpPr>
              <p:nvPr/>
            </p:nvCxnSpPr>
            <p:spPr>
              <a:xfrm>
                <a:off x="5652648" y="1904092"/>
                <a:ext cx="245474"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36" idx="3"/>
                <a:endCxn id="37" idx="1"/>
              </p:cNvCxnSpPr>
              <p:nvPr/>
            </p:nvCxnSpPr>
            <p:spPr>
              <a:xfrm>
                <a:off x="3149299" y="2472240"/>
                <a:ext cx="226708"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37" idx="3"/>
                <a:endCxn id="39" idx="1"/>
              </p:cNvCxnSpPr>
              <p:nvPr/>
            </p:nvCxnSpPr>
            <p:spPr>
              <a:xfrm>
                <a:off x="5116387" y="2472240"/>
                <a:ext cx="340606"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2092598" y="2895374"/>
                <a:ext cx="2229237"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組織</a:t>
                </a:r>
                <a:endParaRPr kumimoji="1" lang="ja-JP" altLang="en-US" sz="1200" dirty="0"/>
              </a:p>
            </p:txBody>
          </p:sp>
          <p:sp>
            <p:nvSpPr>
              <p:cNvPr id="46" name="テキスト ボックス 45"/>
              <p:cNvSpPr txBox="1"/>
              <p:nvPr/>
            </p:nvSpPr>
            <p:spPr>
              <a:xfrm>
                <a:off x="5456993" y="2895374"/>
                <a:ext cx="2157304"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事業</a:t>
                </a:r>
                <a:endParaRPr kumimoji="1" lang="ja-JP" altLang="en-US" sz="1200" dirty="0"/>
              </a:p>
            </p:txBody>
          </p:sp>
          <p:cxnSp>
            <p:nvCxnSpPr>
              <p:cNvPr id="47" name="直線矢印コネクタ 46"/>
              <p:cNvCxnSpPr>
                <a:stCxn id="45" idx="3"/>
                <a:endCxn id="46" idx="1"/>
              </p:cNvCxnSpPr>
              <p:nvPr/>
            </p:nvCxnSpPr>
            <p:spPr>
              <a:xfrm>
                <a:off x="4321835" y="3033874"/>
                <a:ext cx="1135158"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46" idx="3"/>
              </p:cNvCxnSpPr>
              <p:nvPr/>
            </p:nvCxnSpPr>
            <p:spPr>
              <a:xfrm>
                <a:off x="7614297" y="3033874"/>
                <a:ext cx="541067"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853084" y="3327422"/>
                <a:ext cx="1031051" cy="307777"/>
              </a:xfrm>
              <a:prstGeom prst="rect">
                <a:avLst/>
              </a:prstGeom>
              <a:noFill/>
            </p:spPr>
            <p:txBody>
              <a:bodyPr wrap="none" rtlCol="0">
                <a:spAutoFit/>
              </a:bodyPr>
              <a:lstStyle/>
              <a:p>
                <a:pPr algn="r"/>
                <a:r>
                  <a:rPr lang="ja-JP" altLang="en-US" sz="1400" dirty="0" smtClean="0">
                    <a:latin typeface="+mn-ea"/>
                  </a:rPr>
                  <a:t>データ管理</a:t>
                </a:r>
                <a:endParaRPr kumimoji="1" lang="en-US" altLang="ja-JP" sz="1400" dirty="0" smtClean="0">
                  <a:latin typeface="+mn-ea"/>
                </a:endParaRPr>
              </a:p>
            </p:txBody>
          </p:sp>
          <p:sp>
            <p:nvSpPr>
              <p:cNvPr id="50" name="テキスト ボックス 49"/>
              <p:cNvSpPr txBox="1"/>
              <p:nvPr/>
            </p:nvSpPr>
            <p:spPr>
              <a:xfrm>
                <a:off x="4515792" y="3471438"/>
                <a:ext cx="936104" cy="2769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200" dirty="0" smtClean="0"/>
                  <a:t>一元管理</a:t>
                </a:r>
                <a:endParaRPr kumimoji="1" lang="ja-JP" altLang="en-US" sz="1200" dirty="0"/>
              </a:p>
            </p:txBody>
          </p:sp>
          <p:cxnSp>
            <p:nvCxnSpPr>
              <p:cNvPr id="51" name="直線矢印コネクタ 50"/>
              <p:cNvCxnSpPr>
                <a:stCxn id="50" idx="3"/>
              </p:cNvCxnSpPr>
              <p:nvPr/>
            </p:nvCxnSpPr>
            <p:spPr>
              <a:xfrm>
                <a:off x="5451896" y="3609938"/>
                <a:ext cx="2703468" cy="0"/>
              </a:xfrm>
              <a:prstGeom prst="straightConnector1">
                <a:avLst/>
              </a:prstGeom>
              <a:ln w="6350" cmpd="sng">
                <a:tailEnd type="arrow"/>
              </a:ln>
              <a:effectLst/>
            </p:spPr>
            <p:style>
              <a:lnRef idx="2">
                <a:schemeClr val="accent1"/>
              </a:lnRef>
              <a:fillRef idx="0">
                <a:schemeClr val="accent1"/>
              </a:fillRef>
              <a:effectRef idx="1">
                <a:schemeClr val="accent1"/>
              </a:effectRef>
              <a:fontRef idx="minor">
                <a:schemeClr val="tx1"/>
              </a:fontRef>
            </p:style>
          </p:cxnSp>
          <p:sp>
            <p:nvSpPr>
              <p:cNvPr id="52" name="テキスト ボックス 51"/>
              <p:cNvSpPr txBox="1"/>
              <p:nvPr/>
            </p:nvSpPr>
            <p:spPr>
              <a:xfrm>
                <a:off x="6234218" y="3479157"/>
                <a:ext cx="1239642" cy="246221"/>
              </a:xfrm>
              <a:prstGeom prst="rect">
                <a:avLst/>
              </a:prstGeom>
              <a:solidFill>
                <a:schemeClr val="bg1"/>
              </a:solidFill>
            </p:spPr>
            <p:txBody>
              <a:bodyPr wrap="none" rtlCol="0">
                <a:spAutoFit/>
              </a:bodyPr>
              <a:lstStyle/>
              <a:p>
                <a:pPr algn="ctr"/>
                <a:r>
                  <a:rPr kumimoji="1" lang="ja-JP" altLang="en-US" sz="1000" dirty="0" smtClean="0"/>
                  <a:t>ビッグデータの出現</a:t>
                </a:r>
                <a:endParaRPr kumimoji="1" lang="ja-JP" altLang="en-US" sz="1000" dirty="0"/>
              </a:p>
            </p:txBody>
          </p:sp>
          <p:sp>
            <p:nvSpPr>
              <p:cNvPr id="53" name="テキスト ボックス 52"/>
              <p:cNvSpPr txBox="1"/>
              <p:nvPr/>
            </p:nvSpPr>
            <p:spPr>
              <a:xfrm>
                <a:off x="4241680" y="3858859"/>
                <a:ext cx="1467068" cy="246221"/>
              </a:xfrm>
              <a:prstGeom prst="rect">
                <a:avLst/>
              </a:prstGeom>
              <a:solidFill>
                <a:schemeClr val="bg1"/>
              </a:solidFill>
            </p:spPr>
            <p:txBody>
              <a:bodyPr wrap="none" rtlCol="0">
                <a:spAutoFit/>
              </a:bodyPr>
              <a:lstStyle/>
              <a:p>
                <a:pPr algn="ctr"/>
                <a:r>
                  <a:rPr lang="ja-JP" altLang="en-US" sz="1000" dirty="0" smtClean="0"/>
                  <a:t>クラウドサービスの出現</a:t>
                </a:r>
                <a:endParaRPr kumimoji="1" lang="ja-JP" altLang="en-US" sz="1000" dirty="0"/>
              </a:p>
            </p:txBody>
          </p:sp>
        </p:grpSp>
        <p:cxnSp>
          <p:nvCxnSpPr>
            <p:cNvPr id="10" name="直線矢印コネクタ 9"/>
            <p:cNvCxnSpPr/>
            <p:nvPr/>
          </p:nvCxnSpPr>
          <p:spPr>
            <a:xfrm>
              <a:off x="1221230" y="4329099"/>
              <a:ext cx="71344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4847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セキュリティの方向性</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t>2014/07/09</a:t>
            </a:r>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62</a:t>
            </a:fld>
            <a:endParaRPr lang="en-US"/>
          </a:p>
        </p:txBody>
      </p:sp>
      <p:grpSp>
        <p:nvGrpSpPr>
          <p:cNvPr id="10" name="図形グループ 9"/>
          <p:cNvGrpSpPr/>
          <p:nvPr/>
        </p:nvGrpSpPr>
        <p:grpSpPr>
          <a:xfrm>
            <a:off x="563031" y="1807823"/>
            <a:ext cx="7902653" cy="4256394"/>
            <a:chOff x="563031" y="1807823"/>
            <a:chExt cx="7902653" cy="4256394"/>
          </a:xfrm>
        </p:grpSpPr>
        <p:sp>
          <p:nvSpPr>
            <p:cNvPr id="11" name="角丸四角形 10"/>
            <p:cNvSpPr/>
            <p:nvPr/>
          </p:nvSpPr>
          <p:spPr>
            <a:xfrm>
              <a:off x="563031" y="1807823"/>
              <a:ext cx="572465" cy="4256394"/>
            </a:xfrm>
            <a:prstGeom prst="roundRect">
              <a:avLst/>
            </a:prstGeom>
            <a:solidFill>
              <a:srgbClr val="663366"/>
            </a:solidFill>
            <a:ln w="38100" cap="flat" cmpd="sng" algn="ctr">
              <a:solidFill>
                <a:srgbClr val="66336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rPr>
                <a:t>組織のためのセキュリティ</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News Gothic MT"/>
                <a:ea typeface="メイリオ"/>
                <a:cs typeface="+mn-cs"/>
              </a:endParaRPr>
            </a:p>
          </p:txBody>
        </p:sp>
        <p:sp>
          <p:nvSpPr>
            <p:cNvPr id="12" name="角丸四角形 11"/>
            <p:cNvSpPr/>
            <p:nvPr/>
          </p:nvSpPr>
          <p:spPr>
            <a:xfrm>
              <a:off x="1215793" y="2139640"/>
              <a:ext cx="2879996" cy="1830707"/>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2001</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ISMS</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パイロット</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2003</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情報セキュリティ監査制度</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2003</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ISMS</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本格運用</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2003</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個人情報保護法（行政）</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2005</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個人情報保護法（一般）</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sp>
          <p:nvSpPr>
            <p:cNvPr id="13" name="角丸四角形 12"/>
            <p:cNvSpPr/>
            <p:nvPr/>
          </p:nvSpPr>
          <p:spPr>
            <a:xfrm>
              <a:off x="1215793" y="4084767"/>
              <a:ext cx="2879996" cy="1830707"/>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2004</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情報セキュリティガバナンス</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・情報セキュリティ報告書</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・事業継続計画</a:t>
              </a:r>
              <a:endParaRPr kumimoji="0"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・情報セキュリティベンチマーク</a:t>
              </a: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sp>
          <p:nvSpPr>
            <p:cNvPr id="14" name="角丸四角形 13"/>
            <p:cNvSpPr/>
            <p:nvPr/>
          </p:nvSpPr>
          <p:spPr>
            <a:xfrm>
              <a:off x="4892871" y="2139640"/>
              <a:ext cx="2879996" cy="744703"/>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2005</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Common Criteria</a:t>
              </a: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2005</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en-US" altLang="ja-JP" sz="1200" b="0" i="0" u="none" strike="noStrike" kern="0" cap="none" spc="0" normalizeH="0" baseline="0" noProof="0" dirty="0" err="1" smtClean="0">
                  <a:ln>
                    <a:noFill/>
                  </a:ln>
                  <a:solidFill>
                    <a:sysClr val="windowText" lastClr="000000"/>
                  </a:solidFill>
                  <a:effectLst/>
                  <a:uLnTx/>
                  <a:uFillTx/>
                  <a:latin typeface="News Gothic MT"/>
                  <a:ea typeface="メイリオ"/>
                  <a:cs typeface="+mn-cs"/>
                </a:rPr>
                <a:t>SaaS</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/ASP SLA</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ガイドライン</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sp>
          <p:nvSpPr>
            <p:cNvPr id="15" name="角丸四角形 14"/>
            <p:cNvSpPr/>
            <p:nvPr/>
          </p:nvSpPr>
          <p:spPr>
            <a:xfrm>
              <a:off x="4232570" y="1807823"/>
              <a:ext cx="572465" cy="2082429"/>
            </a:xfrm>
            <a:prstGeom prst="roundRect">
              <a:avLst/>
            </a:prstGeom>
            <a:solidFill>
              <a:srgbClr val="663366"/>
            </a:solidFill>
            <a:ln w="38100" cap="flat" cmpd="sng" algn="ctr">
              <a:solidFill>
                <a:srgbClr val="663366">
                  <a:shade val="50000"/>
                </a:srgb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sysClr val="window" lastClr="FFFFFF"/>
                  </a:solidFill>
                  <a:effectLst/>
                  <a:uLnTx/>
                  <a:uFillTx/>
                  <a:latin typeface="News Gothic MT"/>
                  <a:ea typeface="メイリオ"/>
                  <a:cs typeface="+mn-cs"/>
                </a:rPr>
                <a:t>製品・サービス</a:t>
              </a:r>
              <a:endParaRPr kumimoji="1"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endParaRPr>
            </a:p>
          </p:txBody>
        </p:sp>
        <p:sp>
          <p:nvSpPr>
            <p:cNvPr id="16" name="角丸四角形 15"/>
            <p:cNvSpPr/>
            <p:nvPr/>
          </p:nvSpPr>
          <p:spPr>
            <a:xfrm>
              <a:off x="4232570" y="3970347"/>
              <a:ext cx="572465" cy="2093870"/>
            </a:xfrm>
            <a:prstGeom prst="roundRect">
              <a:avLst/>
            </a:prstGeom>
            <a:solidFill>
              <a:srgbClr val="663366"/>
            </a:solidFill>
            <a:ln w="38100" cap="flat" cmpd="sng" algn="ctr">
              <a:solidFill>
                <a:srgbClr val="663366">
                  <a:shade val="50000"/>
                </a:srgb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 lastClr="FFFFFF"/>
                  </a:solidFill>
                  <a:effectLst/>
                  <a:uLnTx/>
                  <a:uFillTx/>
                  <a:latin typeface="News Gothic MT"/>
                  <a:ea typeface="メイリオ"/>
                  <a:cs typeface="+mn-cs"/>
                </a:rPr>
                <a:t>セクター</a:t>
              </a:r>
              <a:endParaRPr kumimoji="1"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endParaRPr>
            </a:p>
          </p:txBody>
        </p:sp>
        <p:cxnSp>
          <p:nvCxnSpPr>
            <p:cNvPr id="17" name="直線矢印コネクタ 16"/>
            <p:cNvCxnSpPr/>
            <p:nvPr/>
          </p:nvCxnSpPr>
          <p:spPr>
            <a:xfrm>
              <a:off x="1135496" y="1956568"/>
              <a:ext cx="2936775" cy="0"/>
            </a:xfrm>
            <a:prstGeom prst="straightConnector1">
              <a:avLst/>
            </a:prstGeom>
            <a:noFill/>
            <a:ln w="38100" cap="flat" cmpd="sng" algn="ctr">
              <a:solidFill>
                <a:srgbClr val="663366"/>
              </a:solidFill>
              <a:prstDash val="solid"/>
              <a:tailEnd type="arrow"/>
            </a:ln>
            <a:effectLst/>
          </p:spPr>
        </p:cxnSp>
        <p:sp>
          <p:nvSpPr>
            <p:cNvPr id="18" name="角丸四角形 17"/>
            <p:cNvSpPr/>
            <p:nvPr/>
          </p:nvSpPr>
          <p:spPr>
            <a:xfrm>
              <a:off x="4892871" y="4084767"/>
              <a:ext cx="2879996" cy="744703"/>
            </a:xfrm>
            <a:prstGeom prst="roundRect">
              <a:avLst>
                <a:gd name="adj" fmla="val 7094"/>
              </a:avLst>
            </a:prstGeom>
            <a:solidFill>
              <a:sysClr val="window" lastClr="FFFFFF"/>
            </a:solidFill>
            <a:ln w="26425" cap="flat" cmpd="sng" algn="ctr">
              <a:solidFill>
                <a:srgbClr val="666699"/>
              </a:solidFill>
              <a:prstDash val="solid"/>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2011</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クラウドサービス</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2013</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年</a:t>
              </a:r>
              <a:r>
                <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News Gothic MT"/>
                  <a:ea typeface="メイリオ"/>
                  <a:cs typeface="+mn-cs"/>
                </a:rPr>
                <a:t>制御システム</a:t>
              </a:r>
              <a:endParaRPr kumimoji="1" lang="en-US" altLang="ja-JP" sz="1200" b="0" i="0" u="none" strike="noStrike" kern="0" cap="none" spc="0" normalizeH="0" baseline="0" noProof="0" dirty="0" smtClean="0">
                <a:ln>
                  <a:noFill/>
                </a:ln>
                <a:solidFill>
                  <a:sysClr val="windowText" lastClr="000000"/>
                </a:solidFill>
                <a:effectLst/>
                <a:uLnTx/>
                <a:uFillTx/>
                <a:latin typeface="News Gothic MT"/>
                <a:ea typeface="メイリオ"/>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latin typeface="News Gothic MT"/>
                <a:ea typeface="メイリオ"/>
                <a:cs typeface="+mn-cs"/>
              </a:endParaRPr>
            </a:p>
          </p:txBody>
        </p:sp>
        <p:cxnSp>
          <p:nvCxnSpPr>
            <p:cNvPr id="19" name="直線矢印コネクタ 18"/>
            <p:cNvCxnSpPr/>
            <p:nvPr/>
          </p:nvCxnSpPr>
          <p:spPr>
            <a:xfrm>
              <a:off x="4808634" y="1956568"/>
              <a:ext cx="2936775" cy="0"/>
            </a:xfrm>
            <a:prstGeom prst="straightConnector1">
              <a:avLst/>
            </a:prstGeom>
            <a:noFill/>
            <a:ln w="38100" cap="flat" cmpd="sng" algn="ctr">
              <a:solidFill>
                <a:srgbClr val="663366"/>
              </a:solidFill>
              <a:prstDash val="solid"/>
              <a:tailEnd type="arrow"/>
            </a:ln>
            <a:effectLst/>
          </p:spPr>
        </p:cxnSp>
        <p:sp>
          <p:nvSpPr>
            <p:cNvPr id="20" name="角丸四角形 19"/>
            <p:cNvSpPr/>
            <p:nvPr/>
          </p:nvSpPr>
          <p:spPr>
            <a:xfrm>
              <a:off x="7893219" y="1807823"/>
              <a:ext cx="572465" cy="4256394"/>
            </a:xfrm>
            <a:prstGeom prst="roundRect">
              <a:avLst/>
            </a:prstGeom>
            <a:solidFill>
              <a:srgbClr val="663366"/>
            </a:solidFill>
            <a:ln w="38100" cap="flat" cmpd="sng" algn="ctr">
              <a:solidFill>
                <a:srgbClr val="663366">
                  <a:shade val="50000"/>
                </a:srgb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sysClr val="window" lastClr="FFFFFF"/>
                  </a:solidFill>
                  <a:effectLst/>
                  <a:uLnTx/>
                  <a:uFillTx/>
                  <a:latin typeface="News Gothic MT"/>
                  <a:ea typeface="メイリオ"/>
                  <a:cs typeface="+mn-cs"/>
                </a:rPr>
                <a:t>次の一歩</a:t>
              </a:r>
              <a:endParaRPr kumimoji="1" lang="ja-JP" altLang="en-US" sz="1800" b="1" i="0" u="none" strike="noStrike" kern="0" cap="none" spc="0" normalizeH="0" baseline="0" noProof="0" dirty="0">
                <a:ln>
                  <a:noFill/>
                </a:ln>
                <a:solidFill>
                  <a:sysClr val="window" lastClr="FFFFFF"/>
                </a:solidFill>
                <a:effectLst/>
                <a:uLnTx/>
                <a:uFillTx/>
                <a:latin typeface="News Gothic MT"/>
                <a:ea typeface="メイリオ"/>
                <a:cs typeface="+mn-cs"/>
              </a:endParaRPr>
            </a:p>
          </p:txBody>
        </p:sp>
      </p:grpSp>
    </p:spTree>
    <p:extLst>
      <p:ext uri="{BB962C8B-B14F-4D97-AF65-F5344CB8AC3E}">
        <p14:creationId xmlns:p14="http://schemas.microsoft.com/office/powerpoint/2010/main" val="297462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テキスト ボックス 12"/>
          <p:cNvSpPr txBox="1"/>
          <p:nvPr/>
        </p:nvSpPr>
        <p:spPr>
          <a:xfrm>
            <a:off x="7275818" y="4528515"/>
            <a:ext cx="1313180" cy="1446550"/>
          </a:xfrm>
          <a:prstGeom prst="rect">
            <a:avLst/>
          </a:prstGeom>
          <a:noFill/>
        </p:spPr>
        <p:txBody>
          <a:bodyPr wrap="none" rtlCol="0">
            <a:spAutoFit/>
          </a:bodyPr>
          <a:lstStyle/>
          <a:p>
            <a:pPr defTabSz="457200"/>
            <a:r>
              <a:rPr kumimoji="1" lang="ja-JP" altLang="en-US" sz="8800" dirty="0" smtClean="0">
                <a:solidFill>
                  <a:prstClr val="white"/>
                </a:solidFill>
                <a:latin typeface="HGP創英角ｺﾞｼｯｸUB"/>
                <a:ea typeface="HGP創英角ｺﾞｼｯｸUB"/>
                <a:cs typeface="HGP創英角ｺﾞｼｯｸUB"/>
              </a:rPr>
              <a:t>終</a:t>
            </a:r>
            <a:endParaRPr kumimoji="1" lang="ja-JP" altLang="en-US" sz="8800" dirty="0">
              <a:solidFill>
                <a:prstClr val="white"/>
              </a:solidFill>
              <a:latin typeface="HGP創英角ｺﾞｼｯｸUB"/>
              <a:ea typeface="HGP創英角ｺﾞｼｯｸUB"/>
              <a:cs typeface="HGP創英角ｺﾞｼｯｸUB"/>
            </a:endParaRPr>
          </a:p>
        </p:txBody>
      </p:sp>
      <p:cxnSp>
        <p:nvCxnSpPr>
          <p:cNvPr id="14" name="直線コネクタ 13"/>
          <p:cNvCxnSpPr/>
          <p:nvPr/>
        </p:nvCxnSpPr>
        <p:spPr>
          <a:xfrm>
            <a:off x="7275818" y="5975065"/>
            <a:ext cx="1313180" cy="0"/>
          </a:xfrm>
          <a:prstGeom prst="line">
            <a:avLst/>
          </a:prstGeom>
          <a:noFill/>
          <a:ln w="76200" cap="flat" cmpd="sng" algn="ctr">
            <a:solidFill>
              <a:schemeClr val="bg1"/>
            </a:solidFill>
            <a:prstDash val="solid"/>
          </a:ln>
          <a:effectLst/>
        </p:spPr>
      </p:cxnSp>
      <p:sp>
        <p:nvSpPr>
          <p:cNvPr id="15" name="テキスト ボックス 14"/>
          <p:cNvSpPr txBox="1"/>
          <p:nvPr/>
        </p:nvSpPr>
        <p:spPr>
          <a:xfrm>
            <a:off x="7275818" y="6083961"/>
            <a:ext cx="1313180" cy="523220"/>
          </a:xfrm>
          <a:prstGeom prst="rect">
            <a:avLst/>
          </a:prstGeom>
          <a:noFill/>
        </p:spPr>
        <p:txBody>
          <a:bodyPr wrap="square" rtlCol="0">
            <a:spAutoFit/>
          </a:bodyPr>
          <a:lstStyle/>
          <a:p>
            <a:pPr algn="ctr" defTabSz="457200"/>
            <a:r>
              <a:rPr kumimoji="1" lang="ja-JP" altLang="en-US" dirty="0" smtClean="0">
                <a:solidFill>
                  <a:prstClr val="white"/>
                </a:solidFill>
                <a:latin typeface="HGP創英角ｺﾞｼｯｸUB"/>
                <a:ea typeface="HGP創英角ｺﾞｼｯｸUB"/>
                <a:cs typeface="HGP創英角ｺﾞｼｯｸUB"/>
              </a:rPr>
              <a:t>ディアイティ</a:t>
            </a:r>
            <a:endParaRPr kumimoji="1" lang="en-US" altLang="ja-JP" dirty="0" smtClean="0">
              <a:solidFill>
                <a:prstClr val="white"/>
              </a:solidFill>
              <a:latin typeface="HGP創英角ｺﾞｼｯｸUB"/>
              <a:ea typeface="HGP創英角ｺﾞｼｯｸUB"/>
              <a:cs typeface="HGP創英角ｺﾞｼｯｸUB"/>
            </a:endParaRPr>
          </a:p>
          <a:p>
            <a:pPr algn="ctr" defTabSz="457200"/>
            <a:r>
              <a:rPr kumimoji="1" lang="en-US" altLang="ja-JP" sz="1000" dirty="0" smtClean="0">
                <a:solidFill>
                  <a:prstClr val="white"/>
                </a:solidFill>
                <a:latin typeface="HGP創英角ｺﾞｼｯｸUB"/>
                <a:ea typeface="HGP創英角ｺﾞｼｯｸUB"/>
                <a:cs typeface="HGP創英角ｺﾞｼｯｸUB"/>
              </a:rPr>
              <a:t>03-5634-7655</a:t>
            </a:r>
            <a:endParaRPr kumimoji="1" lang="ja-JP" altLang="en-US" sz="1000" dirty="0">
              <a:solidFill>
                <a:prstClr val="white"/>
              </a:solidFill>
              <a:latin typeface="HGP創英角ｺﾞｼｯｸUB"/>
              <a:ea typeface="HGP創英角ｺﾞｼｯｸUB"/>
              <a:cs typeface="HGP創英角ｺﾞｼｯｸUB"/>
            </a:endParaRPr>
          </a:p>
        </p:txBody>
      </p:sp>
      <p:sp>
        <p:nvSpPr>
          <p:cNvPr id="2" name="日付プレースホルダー 1"/>
          <p:cNvSpPr>
            <a:spLocks noGrp="1"/>
          </p:cNvSpPr>
          <p:nvPr>
            <p:ph type="dt" sz="half" idx="4294967295"/>
          </p:nvPr>
        </p:nvSpPr>
        <p:spPr>
          <a:xfrm>
            <a:off x="0" y="6529388"/>
            <a:ext cx="1697038" cy="328612"/>
          </a:xfrm>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3" name="フッター プレースホルダー 2"/>
          <p:cNvSpPr>
            <a:spLocks noGrp="1"/>
          </p:cNvSpPr>
          <p:nvPr>
            <p:ph type="ftr" sz="quarter" idx="4294967295"/>
          </p:nvPr>
        </p:nvSpPr>
        <p:spPr>
          <a:xfrm>
            <a:off x="3841750" y="6529388"/>
            <a:ext cx="5302250" cy="328612"/>
          </a:xfrm>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4" name="スライド番号プレースホルダー 3"/>
          <p:cNvSpPr>
            <a:spLocks noGrp="1"/>
          </p:cNvSpPr>
          <p:nvPr>
            <p:ph type="sldNum" sz="quarter" idx="4294967295"/>
          </p:nvPr>
        </p:nvSpPr>
        <p:spPr>
          <a:xfrm>
            <a:off x="8077200" y="6529388"/>
            <a:ext cx="1066800" cy="328612"/>
          </a:xfrm>
        </p:spPr>
        <p:txBody>
          <a:bodyPr/>
          <a:lstStyle/>
          <a:p>
            <a:fld id="{712FC8E8-89FF-FF44-8788-6A84C6B55D44}" type="slidenum">
              <a:rPr lang="ja-JP" altLang="en-US" smtClean="0">
                <a:solidFill>
                  <a:prstClr val="black"/>
                </a:solidFill>
                <a:latin typeface="News Gothic MT"/>
                <a:ea typeface="メイリオ"/>
              </a:rPr>
              <a:pPr/>
              <a:t>63</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9874615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ねぇ、ゲームが欲しいんだよぉ</a:t>
            </a:r>
            <a:endParaRPr kumimoji="1" lang="ja-JP" altLang="en-US" dirty="0"/>
          </a:p>
        </p:txBody>
      </p:sp>
      <p:pic>
        <p:nvPicPr>
          <p:cNvPr id="12" name="コンテンツ プレースホルダー 9"/>
          <p:cNvPicPr>
            <a:picLocks noGrp="1" noChangeAspect="1"/>
          </p:cNvPicPr>
          <p:nvPr>
            <p:ph sz="half" idx="1"/>
          </p:nvPr>
        </p:nvPicPr>
        <p:blipFill>
          <a:blip r:embed="rId2"/>
          <a:srcRect l="21372" r="21372"/>
          <a:stretch>
            <a:fillRect/>
          </a:stretch>
        </p:blipFill>
        <p:spPr/>
      </p:pic>
      <p:sp>
        <p:nvSpPr>
          <p:cNvPr id="11" name="コンテンツ プレースホルダー 10"/>
          <p:cNvSpPr>
            <a:spLocks noGrp="1"/>
          </p:cNvSpPr>
          <p:nvPr>
            <p:ph sz="half" idx="2"/>
          </p:nvPr>
        </p:nvSpPr>
        <p:spPr/>
        <p:txBody>
          <a:bodyPr>
            <a:normAutofit fontScale="92500" lnSpcReduction="20000"/>
          </a:bodyPr>
          <a:lstStyle/>
          <a:p>
            <a:r>
              <a:rPr lang="ja-JP" altLang="en-US" dirty="0"/>
              <a:t>おかあさんはこんなことを聞きませんでしたか</a:t>
            </a:r>
            <a:endParaRPr lang="en-US" altLang="ja-JP" dirty="0"/>
          </a:p>
          <a:p>
            <a:pPr lvl="1"/>
            <a:r>
              <a:rPr lang="ja-JP" altLang="en-US" dirty="0"/>
              <a:t>なにに使うの</a:t>
            </a:r>
            <a:endParaRPr lang="en-US" altLang="ja-JP" dirty="0"/>
          </a:p>
          <a:p>
            <a:pPr lvl="1"/>
            <a:r>
              <a:rPr lang="ja-JP" altLang="en-US" dirty="0"/>
              <a:t>いくらするの</a:t>
            </a:r>
            <a:endParaRPr lang="en-US" altLang="ja-JP" dirty="0"/>
          </a:p>
          <a:p>
            <a:pPr lvl="1"/>
            <a:r>
              <a:rPr lang="ja-JP" altLang="en-US" dirty="0"/>
              <a:t>ちゃんと使うの</a:t>
            </a:r>
            <a:endParaRPr lang="en-US" altLang="ja-JP" dirty="0"/>
          </a:p>
          <a:p>
            <a:pPr lvl="1"/>
            <a:r>
              <a:rPr lang="ja-JP" altLang="en-US" dirty="0"/>
              <a:t>今持ってるやつはどうするの</a:t>
            </a:r>
            <a:endParaRPr lang="en-US" altLang="ja-JP" dirty="0"/>
          </a:p>
          <a:p>
            <a:r>
              <a:rPr lang="ja-JP" altLang="en-US" dirty="0"/>
              <a:t>説明できたら買ってもらえる</a:t>
            </a:r>
            <a:endParaRPr lang="en-US" altLang="ja-JP" dirty="0"/>
          </a:p>
          <a:p>
            <a:pPr lvl="1"/>
            <a:r>
              <a:rPr lang="ja-JP" altLang="en-US" dirty="0"/>
              <a:t>たいていは説明できないので、買ってもらえない</a:t>
            </a:r>
            <a:endParaRPr lang="en-US" altLang="ja-JP" dirty="0"/>
          </a:p>
          <a:p>
            <a:pPr marL="0" indent="0">
              <a:buNone/>
            </a:pPr>
            <a:endParaRPr lang="en-US" altLang="ja-JP" sz="1400" dirty="0"/>
          </a:p>
          <a:p>
            <a:pPr marL="0" indent="0">
              <a:buNone/>
            </a:pPr>
            <a:r>
              <a:rPr lang="en-US" altLang="ja-JP" sz="1400" dirty="0">
                <a:solidFill>
                  <a:srgbClr val="FF0000"/>
                </a:solidFill>
              </a:rPr>
              <a:t>←</a:t>
            </a:r>
            <a:r>
              <a:rPr lang="ja-JP" altLang="en-US" sz="1400" dirty="0">
                <a:solidFill>
                  <a:srgbClr val="FF0000"/>
                </a:solidFill>
              </a:rPr>
              <a:t>例外事項。有無を言わせず買わせるポーズ。</a:t>
            </a:r>
            <a:endParaRPr lang="en-US" altLang="ja-JP" sz="1400" dirty="0">
              <a:solidFill>
                <a:srgbClr val="FF0000"/>
              </a:solidFill>
            </a:endParaRP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スライド番号プレースホルダー 5"/>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7</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7588293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重要な要素は「おねだり」とかわらない</a:t>
            </a:r>
            <a:endParaRPr kumimoji="1" lang="ja-JP" altLang="en-US" dirty="0"/>
          </a:p>
        </p:txBody>
      </p:sp>
      <p:sp>
        <p:nvSpPr>
          <p:cNvPr id="8" name="コンテンツ プレースホルダー 7"/>
          <p:cNvSpPr>
            <a:spLocks noGrp="1"/>
          </p:cNvSpPr>
          <p:nvPr>
            <p:ph idx="1"/>
          </p:nvPr>
        </p:nvSpPr>
        <p:spPr/>
        <p:txBody>
          <a:bodyPr/>
          <a:lstStyle/>
          <a:p>
            <a:r>
              <a:rPr lang="ja-JP" altLang="en-US" dirty="0"/>
              <a:t>重要な要素をおさらいします</a:t>
            </a:r>
            <a:endParaRPr lang="en-US" altLang="ja-JP" dirty="0"/>
          </a:p>
          <a:p>
            <a:pPr lvl="1">
              <a:tabLst>
                <a:tab pos="5019675" algn="l"/>
              </a:tabLst>
            </a:pPr>
            <a:r>
              <a:rPr lang="ja-JP" altLang="en-US" dirty="0"/>
              <a:t>なにに使うの</a:t>
            </a:r>
            <a:r>
              <a:rPr lang="en-US" altLang="ja-JP" dirty="0"/>
              <a:t>	→</a:t>
            </a:r>
            <a:r>
              <a:rPr lang="ja-JP" altLang="en-US" dirty="0"/>
              <a:t>　</a:t>
            </a:r>
            <a:r>
              <a:rPr lang="ja-JP" altLang="en-US" dirty="0">
                <a:solidFill>
                  <a:srgbClr val="FF0000"/>
                </a:solidFill>
              </a:rPr>
              <a:t>購入の目的</a:t>
            </a:r>
            <a:endParaRPr lang="en-US" altLang="ja-JP" dirty="0">
              <a:solidFill>
                <a:srgbClr val="FF0000"/>
              </a:solidFill>
            </a:endParaRPr>
          </a:p>
          <a:p>
            <a:pPr lvl="1">
              <a:tabLst>
                <a:tab pos="5019675" algn="l"/>
              </a:tabLst>
            </a:pPr>
            <a:r>
              <a:rPr lang="ja-JP" altLang="en-US" dirty="0"/>
              <a:t>いくらするの</a:t>
            </a:r>
            <a:r>
              <a:rPr lang="en-US" altLang="ja-JP" dirty="0"/>
              <a:t>	→</a:t>
            </a:r>
            <a:r>
              <a:rPr lang="ja-JP" altLang="en-US" dirty="0"/>
              <a:t>　</a:t>
            </a:r>
            <a:r>
              <a:rPr lang="ja-JP" altLang="en-US" dirty="0">
                <a:solidFill>
                  <a:srgbClr val="FF0000"/>
                </a:solidFill>
              </a:rPr>
              <a:t>費用</a:t>
            </a:r>
            <a:endParaRPr lang="en-US" altLang="ja-JP" dirty="0">
              <a:solidFill>
                <a:srgbClr val="FF0000"/>
              </a:solidFill>
            </a:endParaRPr>
          </a:p>
          <a:p>
            <a:pPr lvl="1">
              <a:tabLst>
                <a:tab pos="5019675" algn="l"/>
              </a:tabLst>
            </a:pPr>
            <a:r>
              <a:rPr lang="ja-JP" altLang="en-US" dirty="0"/>
              <a:t>ちゃんと使うの</a:t>
            </a:r>
            <a:r>
              <a:rPr lang="en-US" altLang="ja-JP" dirty="0"/>
              <a:t>	→</a:t>
            </a:r>
            <a:r>
              <a:rPr lang="ja-JP" altLang="en-US" dirty="0"/>
              <a:t>　</a:t>
            </a:r>
            <a:r>
              <a:rPr lang="ja-JP" altLang="en-US" dirty="0">
                <a:solidFill>
                  <a:srgbClr val="FF0000"/>
                </a:solidFill>
              </a:rPr>
              <a:t>効果</a:t>
            </a:r>
            <a:endParaRPr lang="en-US" altLang="ja-JP" dirty="0">
              <a:solidFill>
                <a:srgbClr val="FF0000"/>
              </a:solidFill>
            </a:endParaRPr>
          </a:p>
          <a:p>
            <a:pPr lvl="1">
              <a:tabLst>
                <a:tab pos="5019675" algn="l"/>
              </a:tabLst>
            </a:pPr>
            <a:r>
              <a:rPr lang="ja-JP" altLang="en-US" dirty="0"/>
              <a:t>今持ってるやつはどうするの</a:t>
            </a:r>
            <a:r>
              <a:rPr lang="en-US" altLang="ja-JP" dirty="0"/>
              <a:t>	→</a:t>
            </a:r>
            <a:r>
              <a:rPr lang="ja-JP" altLang="en-US" dirty="0"/>
              <a:t>　</a:t>
            </a:r>
            <a:r>
              <a:rPr lang="ja-JP" altLang="en-US" dirty="0">
                <a:solidFill>
                  <a:srgbClr val="FF0000"/>
                </a:solidFill>
              </a:rPr>
              <a:t>既得かどうか</a:t>
            </a:r>
            <a:endParaRPr lang="en-US" altLang="ja-JP" dirty="0">
              <a:solidFill>
                <a:srgbClr val="FF0000"/>
              </a:solidFill>
            </a:endParaRPr>
          </a:p>
          <a:p>
            <a:pPr>
              <a:tabLst>
                <a:tab pos="5019675" algn="l"/>
              </a:tabLst>
            </a:pPr>
            <a:r>
              <a:rPr lang="ja-JP" altLang="en-US" dirty="0" smtClean="0">
                <a:solidFill>
                  <a:srgbClr val="FF0000"/>
                </a:solidFill>
              </a:rPr>
              <a:t>担当者だって</a:t>
            </a:r>
            <a:r>
              <a:rPr lang="ja-JP" altLang="en-US" dirty="0">
                <a:solidFill>
                  <a:srgbClr val="FF0000"/>
                </a:solidFill>
              </a:rPr>
              <a:t>上司に説明</a:t>
            </a:r>
            <a:r>
              <a:rPr lang="ja-JP" altLang="en-US" dirty="0"/>
              <a:t>するんです</a:t>
            </a:r>
            <a:endParaRPr lang="en-US" altLang="ja-JP" dirty="0"/>
          </a:p>
          <a:p>
            <a:pPr lvl="1">
              <a:tabLst>
                <a:tab pos="5019675" algn="l"/>
              </a:tabLst>
            </a:pPr>
            <a:r>
              <a:rPr lang="ja-JP" altLang="en-US" dirty="0"/>
              <a:t>みなさんがこれを示せないと、上司だってその上に説明できないじゃないですかぁ</a:t>
            </a:r>
            <a:endParaRPr lang="en-US" altLang="ja-JP" dirty="0"/>
          </a:p>
          <a:p>
            <a:pPr lvl="1">
              <a:tabLst>
                <a:tab pos="5019675" algn="l"/>
              </a:tabLst>
            </a:pPr>
            <a:r>
              <a:rPr lang="ja-JP" altLang="en-US" dirty="0"/>
              <a:t>営業マンならなおさらです。社内会議での説明資料をちゃんと作ってレクチャーしなくちゃダメ</a:t>
            </a:r>
            <a:endParaRPr lang="en-US" altLang="ja-JP" dirty="0"/>
          </a:p>
          <a:p>
            <a:pPr lvl="1"/>
            <a:endParaRPr lang="en-US" altLang="ja-JP" dirty="0"/>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スライド番号プレースホルダー 6"/>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8</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6369708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いちばん</a:t>
            </a:r>
            <a:r>
              <a:rPr lang="ja-JP" altLang="en-US" dirty="0">
                <a:solidFill>
                  <a:srgbClr val="FF0000"/>
                </a:solidFill>
              </a:rPr>
              <a:t>ダメ</a:t>
            </a:r>
            <a:r>
              <a:rPr lang="ja-JP" altLang="en-US" dirty="0"/>
              <a:t>な「おねだり」の方法</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solidFill>
                  <a:prstClr val="black"/>
                </a:solidFill>
                <a:latin typeface="News Gothic MT"/>
                <a:ea typeface="メイリオ"/>
              </a:rPr>
              <a:t>2014/07/09</a:t>
            </a:r>
            <a:endParaRPr lang="ja-JP" altLang="en-US">
              <a:solidFill>
                <a:prstClr val="black"/>
              </a:solidFill>
              <a:latin typeface="News Gothic MT"/>
              <a:ea typeface="メイリオ"/>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スライド番号プレースホルダー 5"/>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9</a:t>
            </a:fld>
            <a:endParaRPr lang="ja-JP" altLang="en-US">
              <a:solidFill>
                <a:prstClr val="black"/>
              </a:solidFill>
              <a:latin typeface="News Gothic MT"/>
              <a:ea typeface="メイリオ"/>
            </a:endParaRPr>
          </a:p>
        </p:txBody>
      </p:sp>
      <p:sp>
        <p:nvSpPr>
          <p:cNvPr id="7" name="テキスト ボックス 6"/>
          <p:cNvSpPr txBox="1"/>
          <p:nvPr/>
        </p:nvSpPr>
        <p:spPr>
          <a:xfrm>
            <a:off x="1484625" y="4545105"/>
            <a:ext cx="5436167" cy="602216"/>
          </a:xfrm>
          <a:prstGeom prst="rect">
            <a:avLst/>
          </a:prstGeom>
          <a:noFill/>
        </p:spPr>
        <p:txBody>
          <a:bodyPr wrap="square" rtlCol="0">
            <a:spAutoFit/>
          </a:bodyPr>
          <a:lstStyle/>
          <a:p>
            <a:pPr>
              <a:lnSpc>
                <a:spcPct val="120000"/>
              </a:lnSpc>
            </a:pPr>
            <a:r>
              <a:rPr lang="ja-JP" altLang="en-US" sz="1400" dirty="0" smtClean="0">
                <a:latin typeface="+mj-ea"/>
                <a:ea typeface="+mj-ea"/>
              </a:rPr>
              <a:t>よその会社もいれてるんだから、御社でもいれましょうよ</a:t>
            </a:r>
            <a:endParaRPr lang="en-US" altLang="ja-JP" sz="1400" dirty="0" smtClean="0">
              <a:latin typeface="+mj-ea"/>
              <a:ea typeface="+mj-ea"/>
            </a:endParaRPr>
          </a:p>
          <a:p>
            <a:pPr>
              <a:lnSpc>
                <a:spcPct val="120000"/>
              </a:lnSpc>
            </a:pPr>
            <a:r>
              <a:rPr lang="ja-JP" altLang="en-US" sz="1400" dirty="0" smtClean="0">
                <a:latin typeface="+mj-ea"/>
                <a:ea typeface="+mj-ea"/>
              </a:rPr>
              <a:t>今時いれてないなんてありえないですよ・・・って（笑）</a:t>
            </a:r>
            <a:endParaRPr lang="en-US" altLang="ja-JP" sz="1400" dirty="0" smtClean="0">
              <a:latin typeface="+mj-ea"/>
              <a:ea typeface="+mj-ea"/>
            </a:endParaRPr>
          </a:p>
        </p:txBody>
      </p:sp>
      <p:pic>
        <p:nvPicPr>
          <p:cNvPr id="8" name="図 7" descr="004daibakusho.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107" y="4234241"/>
            <a:ext cx="962292" cy="1021938"/>
          </a:xfrm>
          <a:prstGeom prst="rect">
            <a:avLst/>
          </a:prstGeom>
        </p:spPr>
      </p:pic>
      <p:sp>
        <p:nvSpPr>
          <p:cNvPr id="9" name="テキスト ボックス 8"/>
          <p:cNvSpPr txBox="1"/>
          <p:nvPr/>
        </p:nvSpPr>
        <p:spPr>
          <a:xfrm>
            <a:off x="1491205" y="2082125"/>
            <a:ext cx="6340197" cy="1840504"/>
          </a:xfrm>
          <a:prstGeom prst="rect">
            <a:avLst/>
          </a:prstGeom>
          <a:noFill/>
        </p:spPr>
        <p:txBody>
          <a:bodyPr wrap="none" rtlCol="0">
            <a:spAutoFit/>
          </a:bodyPr>
          <a:lstStyle/>
          <a:p>
            <a:pPr algn="ctr">
              <a:lnSpc>
                <a:spcPct val="120000"/>
              </a:lnSpc>
            </a:pPr>
            <a:r>
              <a:rPr kumimoji="1" lang="ja-JP" altLang="en-US" sz="4800" b="1" dirty="0" smtClean="0">
                <a:latin typeface="+mj-ea"/>
                <a:ea typeface="+mj-ea"/>
              </a:rPr>
              <a:t>みんながもってるから</a:t>
            </a:r>
            <a:endParaRPr kumimoji="1" lang="en-US" altLang="ja-JP" sz="4800" b="1" dirty="0" smtClean="0">
              <a:latin typeface="+mj-ea"/>
              <a:ea typeface="+mj-ea"/>
            </a:endParaRPr>
          </a:p>
          <a:p>
            <a:pPr algn="ctr">
              <a:lnSpc>
                <a:spcPct val="120000"/>
              </a:lnSpc>
            </a:pPr>
            <a:r>
              <a:rPr kumimoji="1" lang="ja-JP" altLang="en-US" sz="4800" b="1" dirty="0" smtClean="0">
                <a:latin typeface="+mj-ea"/>
                <a:ea typeface="+mj-ea"/>
              </a:rPr>
              <a:t>僕も欲しいんだよぉ</a:t>
            </a:r>
            <a:endParaRPr kumimoji="1" lang="ja-JP" altLang="en-US" sz="4800" b="1" dirty="0">
              <a:latin typeface="+mj-ea"/>
              <a:ea typeface="+mj-ea"/>
            </a:endParaRPr>
          </a:p>
        </p:txBody>
      </p:sp>
    </p:spTree>
    <p:extLst>
      <p:ext uri="{BB962C8B-B14F-4D97-AF65-F5344CB8AC3E}">
        <p14:creationId xmlns:p14="http://schemas.microsoft.com/office/powerpoint/2010/main" val="13627145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アドバンテージ">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2229</TotalTime>
  <Words>4593</Words>
  <Application>Microsoft Macintosh PowerPoint</Application>
  <PresentationFormat>画面に合わせる (4:3)</PresentationFormat>
  <Paragraphs>674</Paragraphs>
  <Slides>63</Slides>
  <Notes>1</Notes>
  <HiddenSlides>0</HiddenSlides>
  <MMClips>0</MMClips>
  <ScaleCrop>false</ScaleCrop>
  <HeadingPairs>
    <vt:vector size="4" baseType="variant">
      <vt:variant>
        <vt:lpstr>テーマ</vt:lpstr>
      </vt:variant>
      <vt:variant>
        <vt:i4>1</vt:i4>
      </vt:variant>
      <vt:variant>
        <vt:lpstr>スライド タイトル</vt:lpstr>
      </vt:variant>
      <vt:variant>
        <vt:i4>63</vt:i4>
      </vt:variant>
    </vt:vector>
  </HeadingPairs>
  <TitlesOfParts>
    <vt:vector size="64" baseType="lpstr">
      <vt:lpstr>Clarity</vt:lpstr>
      <vt:lpstr>セキュリティとITガバナンス</vt:lpstr>
      <vt:lpstr>講師の紹介</vt:lpstr>
      <vt:lpstr>本日のアジェンダ</vt:lpstr>
      <vt:lpstr>本日のテーマ</vt:lpstr>
      <vt:lpstr>本日の格言</vt:lpstr>
      <vt:lpstr>ママはどうして買ってくれないの？</vt:lpstr>
      <vt:lpstr>ねぇ、ゲームが欲しいんだよぉ</vt:lpstr>
      <vt:lpstr>重要な要素は「おねだり」とかわらない</vt:lpstr>
      <vt:lpstr>いちばんダメな「おねだり」の方法</vt:lpstr>
      <vt:lpstr>ITガバナンスの考え方と活用</vt:lpstr>
      <vt:lpstr>情報はどうして上がってこないのか</vt:lpstr>
      <vt:lpstr>極端な例ですが、あながちウソでも・・・</vt:lpstr>
      <vt:lpstr>マネジメントからガバナンスへ</vt:lpstr>
      <vt:lpstr>経営陣がすべての責任を負う</vt:lpstr>
      <vt:lpstr>社長は何も知らない・・・</vt:lpstr>
      <vt:lpstr>情報セキュリティもKPIが重要</vt:lpstr>
      <vt:lpstr>全体最適化とコストダウン</vt:lpstr>
      <vt:lpstr>重要なのは「学習と成長」</vt:lpstr>
      <vt:lpstr>目標達成のためのIT活用（IT経営）</vt:lpstr>
      <vt:lpstr>学習と成長のためのIT管理</vt:lpstr>
      <vt:lpstr>ITによる情報の一元管理</vt:lpstr>
      <vt:lpstr>ITガバナンスから生まれたクラウド</vt:lpstr>
      <vt:lpstr>国内のクラウド実証実験</vt:lpstr>
      <vt:lpstr>ちなみにクラウドのロードマップ</vt:lpstr>
      <vt:lpstr>最近では保険業界でもクラウドが</vt:lpstr>
      <vt:lpstr>そして証券業界でも</vt:lpstr>
      <vt:lpstr>情報セキュリティを前提にITを活用</vt:lpstr>
      <vt:lpstr>なんでわかってもらえないのか</vt:lpstr>
      <vt:lpstr>土台となるのは「必要性」ではありません</vt:lpstr>
      <vt:lpstr>情報セキュリティとは</vt:lpstr>
      <vt:lpstr>情報セキュリティの目的</vt:lpstr>
      <vt:lpstr>提案書作成の実際をやってみましょう</vt:lpstr>
      <vt:lpstr>メールサーバは何分止まっても良いのか</vt:lpstr>
      <vt:lpstr>情報セキュリティのコストを考える</vt:lpstr>
      <vt:lpstr>本当にそこまでする必要があるのか</vt:lpstr>
      <vt:lpstr>というわけで・・・</vt:lpstr>
      <vt:lpstr>サービスが止まっててもいい時間</vt:lpstr>
      <vt:lpstr>もう一つの言い方を・・・</vt:lpstr>
      <vt:lpstr>情報セキュリティが本当に必要か？</vt:lpstr>
      <vt:lpstr>そもそも情報セキュリティは必要か？</vt:lpstr>
      <vt:lpstr>リスクマネジメントの相関</vt:lpstr>
      <vt:lpstr>情報セキュリティワークショップ</vt:lpstr>
      <vt:lpstr>USBメモリ利用禁止の目的はなんでしょう</vt:lpstr>
      <vt:lpstr>報道メディアによる目的のすりかわり</vt:lpstr>
      <vt:lpstr>すでに持ってるのにまた買うの？</vt:lpstr>
      <vt:lpstr>禁止はビジネスにならない・・・</vt:lpstr>
      <vt:lpstr>USBメモリのホントの脆弱性</vt:lpstr>
      <vt:lpstr>では、こんな問題はどうでしょう</vt:lpstr>
      <vt:lpstr>実際に数えましょう</vt:lpstr>
      <vt:lpstr>安全管理のためにできること</vt:lpstr>
      <vt:lpstr>報道やカタログに惑わされずに</vt:lpstr>
      <vt:lpstr>アレはうまく動いとるのかね？</vt:lpstr>
      <vt:lpstr>偶然なのか必然なのか・・・将来は・・・</vt:lpstr>
      <vt:lpstr>禁止ではなく「活用」のために</vt:lpstr>
      <vt:lpstr>効果が測定できる対策を提供する</vt:lpstr>
      <vt:lpstr>クラウドセキュリティの最新情報</vt:lpstr>
      <vt:lpstr>クラウド固有のセキュリティとは</vt:lpstr>
      <vt:lpstr>クラウドセキュリティガイドブック</vt:lpstr>
      <vt:lpstr>ガイドブックの構成</vt:lpstr>
      <vt:lpstr>契約書をSLAのサンプル</vt:lpstr>
      <vt:lpstr>IT政策とセキュリティの関係</vt:lpstr>
      <vt:lpstr>セキュリティの方向性</vt:lpstr>
      <vt:lpstr>PowerPoint プレゼンテーション</vt:lpstr>
    </vt:vector>
  </TitlesOfParts>
  <Company>Bacchanalian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コンピュータセキュリティとITガバナンス</dc:title>
  <dc:creator>Kawano Shoji</dc:creator>
  <cp:lastModifiedBy>Kawano Shoji</cp:lastModifiedBy>
  <cp:revision>58</cp:revision>
  <dcterms:created xsi:type="dcterms:W3CDTF">2013-04-03T09:43:00Z</dcterms:created>
  <dcterms:modified xsi:type="dcterms:W3CDTF">2014-11-19T09:22:54Z</dcterms:modified>
</cp:coreProperties>
</file>