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handoutMasterIdLst>
    <p:handoutMasterId r:id="rId68"/>
  </p:handoutMasterIdLst>
  <p:sldIdLst>
    <p:sldId id="256" r:id="rId2"/>
    <p:sldId id="464" r:id="rId3"/>
    <p:sldId id="596" r:id="rId4"/>
    <p:sldId id="257" r:id="rId5"/>
    <p:sldId id="258" r:id="rId6"/>
    <p:sldId id="460" r:id="rId7"/>
    <p:sldId id="461" r:id="rId8"/>
    <p:sldId id="305" r:id="rId9"/>
    <p:sldId id="465" r:id="rId10"/>
    <p:sldId id="713" r:id="rId11"/>
    <p:sldId id="714" r:id="rId12"/>
    <p:sldId id="642" r:id="rId13"/>
    <p:sldId id="641" r:id="rId14"/>
    <p:sldId id="675" r:id="rId15"/>
    <p:sldId id="676" r:id="rId16"/>
    <p:sldId id="308" r:id="rId17"/>
    <p:sldId id="604" r:id="rId18"/>
    <p:sldId id="603" r:id="rId19"/>
    <p:sldId id="468" r:id="rId20"/>
    <p:sldId id="601" r:id="rId21"/>
    <p:sldId id="471" r:id="rId22"/>
    <p:sldId id="600" r:id="rId23"/>
    <p:sldId id="694" r:id="rId24"/>
    <p:sldId id="689" r:id="rId25"/>
    <p:sldId id="690" r:id="rId26"/>
    <p:sldId id="692" r:id="rId27"/>
    <p:sldId id="701" r:id="rId28"/>
    <p:sldId id="702" r:id="rId29"/>
    <p:sldId id="703" r:id="rId30"/>
    <p:sldId id="704" r:id="rId31"/>
    <p:sldId id="705" r:id="rId32"/>
    <p:sldId id="706" r:id="rId33"/>
    <p:sldId id="707" r:id="rId34"/>
    <p:sldId id="708" r:id="rId35"/>
    <p:sldId id="711" r:id="rId36"/>
    <p:sldId id="712" r:id="rId37"/>
    <p:sldId id="570" r:id="rId38"/>
    <p:sldId id="640" r:id="rId39"/>
    <p:sldId id="681" r:id="rId40"/>
    <p:sldId id="682" r:id="rId41"/>
    <p:sldId id="683" r:id="rId42"/>
    <p:sldId id="684" r:id="rId43"/>
    <p:sldId id="685" r:id="rId44"/>
    <p:sldId id="686" r:id="rId45"/>
    <p:sldId id="576" r:id="rId46"/>
    <p:sldId id="574" r:id="rId47"/>
    <p:sldId id="579" r:id="rId48"/>
    <p:sldId id="580" r:id="rId49"/>
    <p:sldId id="605" r:id="rId50"/>
    <p:sldId id="427" r:id="rId51"/>
    <p:sldId id="670" r:id="rId52"/>
    <p:sldId id="671" r:id="rId53"/>
    <p:sldId id="672" r:id="rId54"/>
    <p:sldId id="677" r:id="rId55"/>
    <p:sldId id="678" r:id="rId56"/>
    <p:sldId id="673" r:id="rId57"/>
    <p:sldId id="663" r:id="rId58"/>
    <p:sldId id="664" r:id="rId59"/>
    <p:sldId id="407" r:id="rId60"/>
    <p:sldId id="665" r:id="rId61"/>
    <p:sldId id="581" r:id="rId62"/>
    <p:sldId id="567" r:id="rId63"/>
    <p:sldId id="568" r:id="rId64"/>
    <p:sldId id="569" r:id="rId65"/>
    <p:sldId id="687" r:id="rId6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6" d="100"/>
          <a:sy n="106" d="100"/>
        </p:scale>
        <p:origin x="-1592" y="-112"/>
      </p:cViewPr>
      <p:guideLst>
        <p:guide orient="horz"/>
        <p:guide pos="2879"/>
      </p:guideLst>
    </p:cSldViewPr>
  </p:slideViewPr>
  <p:notesTextViewPr>
    <p:cViewPr>
      <p:scale>
        <a:sx n="100" d="100"/>
        <a:sy n="100" d="100"/>
      </p:scale>
      <p:origin x="0" y="0"/>
    </p:cViewPr>
  </p:notesTextViewPr>
  <p:sorterViewPr>
    <p:cViewPr>
      <p:scale>
        <a:sx n="102" d="100"/>
        <a:sy n="102" d="100"/>
      </p:scale>
      <p:origin x="0" y="112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14/11/27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14/11/27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 1"/>
          <p:cNvSpPr>
            <a:spLocks noGrp="1" noRot="1" noChangeAspect="1" noTextEdit="1"/>
          </p:cNvSpPr>
          <p:nvPr>
            <p:ph type="sldImg"/>
          </p:nvPr>
        </p:nvSpPr>
        <p:spPr>
          <a:ln/>
        </p:spPr>
      </p:sp>
      <p:sp>
        <p:nvSpPr>
          <p:cNvPr id="60418" name="ノート プレースホルダ 2"/>
          <p:cNvSpPr>
            <a:spLocks noGrp="1"/>
          </p:cNvSpPr>
          <p:nvPr>
            <p:ph type="body" idx="1"/>
          </p:nvPr>
        </p:nvSpPr>
        <p:spPr>
          <a:noFill/>
          <a:ln/>
        </p:spPr>
        <p:txBody>
          <a:bodyPr/>
          <a:lstStyle/>
          <a:p>
            <a:endParaRPr lang="ja-JP" altLang="en-US" smtClean="0"/>
          </a:p>
        </p:txBody>
      </p:sp>
      <p:sp>
        <p:nvSpPr>
          <p:cNvPr id="60419" name="スライド番号プレースホルダ 3"/>
          <p:cNvSpPr>
            <a:spLocks noGrp="1"/>
          </p:cNvSpPr>
          <p:nvPr>
            <p:ph type="sldNum" sz="quarter" idx="5"/>
          </p:nvPr>
        </p:nvSpPr>
        <p:spPr>
          <a:noFill/>
        </p:spPr>
        <p:txBody>
          <a:bodyPr/>
          <a:lstStyle/>
          <a:p>
            <a:pPr defTabSz="880319"/>
            <a:fld id="{882D9722-55C7-4FC4-9F64-2F23D7E6CEE9}" type="slidenum">
              <a:rPr lang="ja-JP" altLang="en-US" sz="1100"/>
              <a:pPr defTabSz="880319"/>
              <a:t>46</a:t>
            </a:fld>
            <a:endParaRPr lang="en-US" altLang="ja-JP"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69FD8-1808-4B55-8C93-E58B586D4E34}" type="slidenum">
              <a:rPr lang="ja-JP" altLang="en-US"/>
              <a:pPr/>
              <a:t>49</a:t>
            </a:fld>
            <a:endParaRPr lang="en-US" altLang="ja-JP"/>
          </a:p>
        </p:txBody>
      </p:sp>
      <p:sp>
        <p:nvSpPr>
          <p:cNvPr id="761858" name="Rectangle 2"/>
          <p:cNvSpPr>
            <a:spLocks noGrp="1" noRot="1" noChangeAspect="1" noChangeArrowheads="1" noTextEdit="1"/>
          </p:cNvSpPr>
          <p:nvPr>
            <p:ph type="sldImg"/>
          </p:nvPr>
        </p:nvSpPr>
        <p:spPr>
          <a:xfrm>
            <a:off x="1143000" y="685800"/>
            <a:ext cx="4573588" cy="3430588"/>
          </a:xfrm>
          <a:ln/>
        </p:spPr>
      </p:sp>
      <p:sp>
        <p:nvSpPr>
          <p:cNvPr id="761859" name="Rectangle 3"/>
          <p:cNvSpPr>
            <a:spLocks noGrp="1" noChangeArrowheads="1"/>
          </p:cNvSpPr>
          <p:nvPr>
            <p:ph type="body" idx="1"/>
          </p:nvPr>
        </p:nvSpPr>
        <p:spPr>
          <a:xfrm>
            <a:off x="684680" y="4343438"/>
            <a:ext cx="5488640" cy="4115603"/>
          </a:xfrm>
        </p:spPr>
        <p:txBody>
          <a:bodyPr/>
          <a:lstStyle/>
          <a:p>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60</a:t>
            </a:fld>
            <a:endParaRPr kumimoji="1" lang="ja-JP" altLang="en-US"/>
          </a:p>
        </p:txBody>
      </p:sp>
    </p:spTree>
    <p:extLst>
      <p:ext uri="{BB962C8B-B14F-4D97-AF65-F5344CB8AC3E}">
        <p14:creationId xmlns:p14="http://schemas.microsoft.com/office/powerpoint/2010/main" val="68312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pPr defTabSz="913112"/>
            <a:fld id="{7FACAF0C-EC15-4D0E-98AB-65E9F71F98EA}" type="slidenum">
              <a:rPr lang="ja-JP" altLang="en-US" smtClean="0"/>
              <a:pPr defTabSz="913112"/>
              <a:t>9</a:t>
            </a:fld>
            <a:endParaRPr lang="en-US" altLang="ja-JP" smtClean="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16</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19</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13334"/>
            <a:fld id="{891BF3F3-59E7-4536-AAC4-888C84177443}" type="slidenum">
              <a:rPr lang="ja-JP" altLang="en-US" smtClean="0"/>
              <a:pPr defTabSz="913334"/>
              <a:t>21</a:t>
            </a:fld>
            <a:endParaRPr lang="en-US" altLang="ja-JP" smtClean="0"/>
          </a:p>
        </p:txBody>
      </p:sp>
      <p:sp>
        <p:nvSpPr>
          <p:cNvPr id="30722" name="Rectangle 2"/>
          <p:cNvSpPr>
            <a:spLocks noGrp="1" noRot="1" noChangeAspect="1" noChangeArrowheads="1" noTextEdit="1"/>
          </p:cNvSpPr>
          <p:nvPr>
            <p:ph type="sldImg"/>
          </p:nvPr>
        </p:nvSpPr>
        <p:spPr>
          <a:xfrm>
            <a:off x="1144588" y="687388"/>
            <a:ext cx="4568825" cy="3427412"/>
          </a:xfrm>
          <a:ln/>
        </p:spPr>
      </p:sp>
      <p:sp>
        <p:nvSpPr>
          <p:cNvPr id="30723" name="Rectangle 3"/>
          <p:cNvSpPr>
            <a:spLocks noGrp="1" noChangeArrowheads="1"/>
          </p:cNvSpPr>
          <p:nvPr>
            <p:ph type="body" idx="1"/>
          </p:nvPr>
        </p:nvSpPr>
        <p:spPr>
          <a:xfrm>
            <a:off x="685958" y="4343111"/>
            <a:ext cx="5486084" cy="4114221"/>
          </a:xfrm>
          <a:noFill/>
          <a:ln/>
        </p:spPr>
        <p:txBody>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noTextEdit="1"/>
          </p:cNvSpPr>
          <p:nvPr>
            <p:ph type="sldImg"/>
          </p:nvPr>
        </p:nvSpPr>
        <p:spPr>
          <a:ln/>
        </p:spPr>
      </p:sp>
      <p:sp>
        <p:nvSpPr>
          <p:cNvPr id="58370" name="ノート プレースホルダ 2"/>
          <p:cNvSpPr>
            <a:spLocks noGrp="1"/>
          </p:cNvSpPr>
          <p:nvPr>
            <p:ph type="body" idx="1"/>
          </p:nvPr>
        </p:nvSpPr>
        <p:spPr>
          <a:noFill/>
          <a:ln/>
        </p:spPr>
        <p:txBody>
          <a:bodyPr/>
          <a:lstStyle/>
          <a:p>
            <a:endParaRPr lang="ja-JP" altLang="en-US" smtClean="0"/>
          </a:p>
        </p:txBody>
      </p:sp>
      <p:sp>
        <p:nvSpPr>
          <p:cNvPr id="58371" name="スライド番号プレースホルダ 3"/>
          <p:cNvSpPr>
            <a:spLocks noGrp="1"/>
          </p:cNvSpPr>
          <p:nvPr>
            <p:ph type="sldNum" sz="quarter" idx="5"/>
          </p:nvPr>
        </p:nvSpPr>
        <p:spPr>
          <a:noFill/>
        </p:spPr>
        <p:txBody>
          <a:bodyPr/>
          <a:lstStyle/>
          <a:p>
            <a:pPr defTabSz="880234"/>
            <a:fld id="{EEA64FA6-2473-4309-9A71-C3A8F29E8E5E}" type="slidenum">
              <a:rPr lang="ja-JP" altLang="en-US" sz="1100"/>
              <a:pPr defTabSz="880234"/>
              <a:t>24</a:t>
            </a:fld>
            <a:endParaRPr lang="en-US" altLang="ja-JP"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スマートマシンが実現しようとしていることを別の視点で捉えてみると、それは、コンピュータが人と関わるところ、すなわちマン・マシン・インターフェイスあるいは、ユーザー・インターフェイス（</a:t>
            </a:r>
            <a:r>
              <a:rPr kumimoji="1" lang="en-US" altLang="ja-JP" sz="1200" kern="1200" dirty="0" smtClean="0">
                <a:solidFill>
                  <a:schemeClr val="tx1"/>
                </a:solidFill>
                <a:effectLst/>
                <a:latin typeface="+mn-lt"/>
                <a:ea typeface="+mn-ea"/>
                <a:cs typeface="+mn-cs"/>
              </a:rPr>
              <a:t>UI</a:t>
            </a:r>
            <a:r>
              <a:rPr kumimoji="1" lang="ja-JP" altLang="ja-JP" sz="1200" kern="1200" dirty="0" smtClean="0">
                <a:solidFill>
                  <a:schemeClr val="tx1"/>
                </a:solidFill>
                <a:effectLst/>
                <a:latin typeface="+mn-lt"/>
                <a:ea typeface="+mn-ea"/>
                <a:cs typeface="+mn-cs"/>
              </a:rPr>
              <a:t>）を拡張することです。</a:t>
            </a:r>
          </a:p>
          <a:p>
            <a:r>
              <a:rPr kumimoji="1" lang="ja-JP" altLang="ja-JP" sz="1200" kern="1200" dirty="0" smtClean="0">
                <a:solidFill>
                  <a:schemeClr val="tx1"/>
                </a:solidFill>
                <a:effectLst/>
                <a:latin typeface="+mn-lt"/>
                <a:ea typeface="+mn-ea"/>
                <a:cs typeface="+mn-cs"/>
              </a:rPr>
              <a:t>コンピュータが、どれだけ高速・高性能になっても、人工知能がどれほど賢くなっても、人との接点が、液晶画面しかなければ、コンピュータにできることは限られてしまいます。</a:t>
            </a:r>
          </a:p>
          <a:p>
            <a:r>
              <a:rPr kumimoji="1" lang="ja-JP" altLang="ja-JP" sz="1200" kern="1200" dirty="0" smtClean="0">
                <a:solidFill>
                  <a:schemeClr val="tx1"/>
                </a:solidFill>
                <a:effectLst/>
                <a:latin typeface="+mn-lt"/>
                <a:ea typeface="+mn-ea"/>
                <a:cs typeface="+mn-cs"/>
              </a:rPr>
              <a:t>ところが、先に紹介した倉庫用ロボットや荷物配送用の無人ヘリコプター、自律走行車は、人がショッピング・サイトで商品を注文すると、倉庫内の商品の場所を自分で探して、荷揃えしている人にこれを運び、人工知能を使って選択された最適経路を自分で走行し、お客様にとどけることまでやってくれます。また、商品の到着時間をスマートフォンに音声で問いかければ、その言葉の意味を理解し、必要な情報を探し、到着時間を音声で応えてくれます。この音声認識や音声応答の仕組みは、キーボードが使えないモバイルやウェアラブルを使うために欠くことのできない機能となっています。</a:t>
            </a:r>
          </a:p>
          <a:p>
            <a:r>
              <a:rPr kumimoji="1" lang="ja-JP" altLang="ja-JP" sz="1200" kern="1200" dirty="0" smtClean="0">
                <a:solidFill>
                  <a:schemeClr val="tx1"/>
                </a:solidFill>
                <a:effectLst/>
                <a:latin typeface="+mn-lt"/>
                <a:ea typeface="+mn-ea"/>
                <a:cs typeface="+mn-cs"/>
              </a:rPr>
              <a:t>これまでは、コンピュータの処理した結果は、液晶画面に表示され、人がその内容を読み取りこれを解釈して、自ら判断して実行しなければなりませんでした。ところが、スマートマシンは、判断や実行までしてくれる新しいマン・マシン・インターフェイスとも言えるでしょう。</a:t>
            </a:r>
          </a:p>
          <a:p>
            <a:r>
              <a:rPr kumimoji="1" lang="ja-JP" altLang="ja-JP" sz="1200" kern="1200" dirty="0" smtClean="0">
                <a:solidFill>
                  <a:schemeClr val="tx1"/>
                </a:solidFill>
                <a:effectLst/>
                <a:latin typeface="+mn-lt"/>
                <a:ea typeface="+mn-ea"/>
                <a:cs typeface="+mn-cs"/>
              </a:rPr>
              <a:t>このような新しいマン・マシン・インターフェイスの出現は、コンピュータと人との関係を大きく変えることになります。そして、それは同時に、コンピュータと人との役割分担を大きく変えることにもなるでしょう。</a:t>
            </a:r>
          </a:p>
          <a:p>
            <a:endParaRPr lang="en-US" altLang="ja-JP" dirty="0" smtClean="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36</a:t>
            </a:fld>
            <a:endParaRPr kumimoji="1" lang="ja-JP" altLang="en-US"/>
          </a:p>
        </p:txBody>
      </p:sp>
    </p:spTree>
    <p:extLst>
      <p:ext uri="{BB962C8B-B14F-4D97-AF65-F5344CB8AC3E}">
        <p14:creationId xmlns:p14="http://schemas.microsoft.com/office/powerpoint/2010/main" val="80744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38</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GIF"/><Relationship Id="rId6" Type="http://schemas.openxmlformats.org/officeDocument/2006/relationships/image" Target="../media/image18.PNG"/><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WMF"/><Relationship Id="rId3" Type="http://schemas.openxmlformats.org/officeDocument/2006/relationships/image" Target="../media/image2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5.gif"/><Relationship Id="rId6" Type="http://schemas.openxmlformats.org/officeDocument/2006/relationships/image" Target="../media/image26.jpg"/><Relationship Id="rId7" Type="http://schemas.openxmlformats.org/officeDocument/2006/relationships/image" Target="../media/image27.jpg"/><Relationship Id="rId8" Type="http://schemas.openxmlformats.org/officeDocument/2006/relationships/image" Target="../media/image28.jpg"/><Relationship Id="rId9" Type="http://schemas.openxmlformats.org/officeDocument/2006/relationships/image" Target="../media/image29.jpg"/><Relationship Id="rId10" Type="http://schemas.openxmlformats.org/officeDocument/2006/relationships/image" Target="../media/image30.png"/><Relationship Id="rId1" Type="http://schemas.openxmlformats.org/officeDocument/2006/relationships/slideLayout" Target="../slideLayouts/slideLayout6.xml"/><Relationship Id="rId2"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wmf"/><Relationship Id="rId6" Type="http://schemas.openxmlformats.org/officeDocument/2006/relationships/image" Target="../media/image34.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9" Type="http://schemas.openxmlformats.org/officeDocument/2006/relationships/image" Target="../media/image42.jpg"/><Relationship Id="rId20" Type="http://schemas.openxmlformats.org/officeDocument/2006/relationships/image" Target="../media/image53.jpg"/><Relationship Id="rId10" Type="http://schemas.openxmlformats.org/officeDocument/2006/relationships/image" Target="../media/image43.jpg"/><Relationship Id="rId11" Type="http://schemas.openxmlformats.org/officeDocument/2006/relationships/image" Target="../media/image44.gif"/><Relationship Id="rId12" Type="http://schemas.openxmlformats.org/officeDocument/2006/relationships/image" Target="../media/image45.jpg"/><Relationship Id="rId13" Type="http://schemas.openxmlformats.org/officeDocument/2006/relationships/image" Target="../media/image46.jpg"/><Relationship Id="rId14" Type="http://schemas.openxmlformats.org/officeDocument/2006/relationships/image" Target="../media/image47.jpg"/><Relationship Id="rId15" Type="http://schemas.openxmlformats.org/officeDocument/2006/relationships/image" Target="../media/image48.jpg"/><Relationship Id="rId16" Type="http://schemas.openxmlformats.org/officeDocument/2006/relationships/image" Target="../media/image49.jpg"/><Relationship Id="rId17" Type="http://schemas.openxmlformats.org/officeDocument/2006/relationships/image" Target="../media/image50.jpg"/><Relationship Id="rId18" Type="http://schemas.openxmlformats.org/officeDocument/2006/relationships/image" Target="../media/image51.jpg"/><Relationship Id="rId19" Type="http://schemas.openxmlformats.org/officeDocument/2006/relationships/image" Target="../media/image52.jpg"/><Relationship Id="rId1" Type="http://schemas.openxmlformats.org/officeDocument/2006/relationships/slideLayout" Target="../slideLayouts/slideLayout6.xml"/><Relationship Id="rId2" Type="http://schemas.openxmlformats.org/officeDocument/2006/relationships/image" Target="../media/image35.jpg"/><Relationship Id="rId3" Type="http://schemas.openxmlformats.org/officeDocument/2006/relationships/image" Target="../media/image36.jpg"/><Relationship Id="rId4" Type="http://schemas.openxmlformats.org/officeDocument/2006/relationships/image" Target="../media/image37.jpg"/><Relationship Id="rId5" Type="http://schemas.openxmlformats.org/officeDocument/2006/relationships/image" Target="../media/image38.jpg"/><Relationship Id="rId6" Type="http://schemas.openxmlformats.org/officeDocument/2006/relationships/image" Target="../media/image39.jpg"/><Relationship Id="rId7" Type="http://schemas.openxmlformats.org/officeDocument/2006/relationships/image" Target="../media/image40.jpg"/><Relationship Id="rId8"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32.xml.rels><?xml version="1.0" encoding="UTF-8" standalone="yes"?>
<Relationships xmlns="http://schemas.openxmlformats.org/package/2006/relationships"><Relationship Id="rId3" Type="http://schemas.openxmlformats.org/officeDocument/2006/relationships/image" Target="../media/image60.jpg"/><Relationship Id="rId4" Type="http://schemas.openxmlformats.org/officeDocument/2006/relationships/image" Target="../media/image61.jpg"/><Relationship Id="rId1" Type="http://schemas.openxmlformats.org/officeDocument/2006/relationships/slideLayout" Target="../slideLayouts/slideLayout6.xml"/><Relationship Id="rId2" Type="http://schemas.openxmlformats.org/officeDocument/2006/relationships/image" Target="../media/image5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70.jpg"/><Relationship Id="rId4" Type="http://schemas.openxmlformats.org/officeDocument/2006/relationships/image" Target="../media/image71.jpg"/><Relationship Id="rId1" Type="http://schemas.openxmlformats.org/officeDocument/2006/relationships/slideLayout" Target="../slideLayouts/slideLayout6.xml"/><Relationship Id="rId2" Type="http://schemas.openxmlformats.org/officeDocument/2006/relationships/image" Target="../media/image6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jp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hyperlink" Target="http://libra.netcommerce.co.jp/" TargetMode="External"/><Relationship Id="rId6" Type="http://schemas.openxmlformats.org/officeDocument/2006/relationships/image" Target="../media/image75.png"/><Relationship Id="rId1" Type="http://schemas.openxmlformats.org/officeDocument/2006/relationships/slideLayout" Target="../slideLayouts/slideLayout6.xml"/><Relationship Id="rId2" Type="http://schemas.openxmlformats.org/officeDocument/2006/relationships/image" Target="../media/image72.png"/></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77.png"/><Relationship Id="rId1" Type="http://schemas.openxmlformats.org/officeDocument/2006/relationships/slideLayout" Target="../slideLayouts/slideLayout6.xml"/><Relationship Id="rId2" Type="http://schemas.openxmlformats.org/officeDocument/2006/relationships/hyperlink" Target="http://www.netcommerce.co.jp/blo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latin typeface="メイリオ"/>
                <a:ea typeface="メイリオ"/>
                <a:cs typeface="メイリオ"/>
              </a:rPr>
              <a:t>SI</a:t>
            </a:r>
            <a:r>
              <a:rPr lang="ja-JP" altLang="en-US" dirty="0">
                <a:latin typeface="メイリオ"/>
                <a:ea typeface="メイリオ"/>
                <a:cs typeface="メイリオ"/>
              </a:rPr>
              <a:t>ビジネスの崩壊と</a:t>
            </a:r>
            <a:r>
              <a:rPr lang="en-US" altLang="ja-JP" dirty="0">
                <a:latin typeface="メイリオ"/>
                <a:ea typeface="メイリオ"/>
                <a:cs typeface="メイリオ"/>
              </a:rPr>
              <a:t>IT</a:t>
            </a:r>
            <a:r>
              <a:rPr lang="ja-JP" altLang="en-US" dirty="0">
                <a:latin typeface="メイリオ"/>
                <a:ea typeface="メイリオ"/>
                <a:cs typeface="メイリオ"/>
              </a:rPr>
              <a:t>業界の未来</a:t>
            </a:r>
            <a:endParaRPr kumimoji="1" lang="ja-JP" altLang="en-US" dirty="0">
              <a:latin typeface="メイリオ"/>
              <a:ea typeface="メイリオ"/>
              <a:cs typeface="メイリオ"/>
            </a:endParaRPr>
          </a:p>
        </p:txBody>
      </p:sp>
      <p:sp>
        <p:nvSpPr>
          <p:cNvPr id="4" name="サブタイトル 3"/>
          <p:cNvSpPr>
            <a:spLocks noGrp="1"/>
          </p:cNvSpPr>
          <p:nvPr>
            <p:ph type="subTitle" idx="1"/>
          </p:nvPr>
        </p:nvSpPr>
        <p:spPr>
          <a:xfrm>
            <a:off x="685800" y="4089400"/>
            <a:ext cx="7772400" cy="566005"/>
          </a:xfrm>
        </p:spPr>
        <p:txBody>
          <a:bodyPr/>
          <a:lstStyle/>
          <a:p>
            <a:r>
              <a:rPr kumimoji="1" lang="en-US" altLang="ja-JP" dirty="0" smtClean="0">
                <a:latin typeface="メイリオ"/>
                <a:ea typeface="メイリオ"/>
                <a:cs typeface="メイリオ"/>
              </a:rPr>
              <a:t>2014</a:t>
            </a:r>
            <a:r>
              <a:rPr kumimoji="1" lang="ja-JP" altLang="en-US" dirty="0" smtClean="0">
                <a:latin typeface="メイリオ"/>
                <a:ea typeface="メイリオ"/>
                <a:cs typeface="メイリオ"/>
              </a:rPr>
              <a:t>年</a:t>
            </a:r>
            <a:r>
              <a:rPr kumimoji="1" lang="en-US" altLang="ja-JP" dirty="0" smtClean="0">
                <a:latin typeface="メイリオ"/>
                <a:ea typeface="メイリオ"/>
                <a:cs typeface="メイリオ"/>
              </a:rPr>
              <a:t>12</a:t>
            </a:r>
            <a:r>
              <a:rPr kumimoji="1" lang="ja-JP" altLang="en-US" dirty="0" smtClean="0">
                <a:latin typeface="メイリオ"/>
                <a:ea typeface="メイリオ"/>
                <a:cs typeface="メイリオ"/>
              </a:rPr>
              <a:t>月</a:t>
            </a:r>
            <a:r>
              <a:rPr kumimoji="1" lang="en-US" altLang="ja-JP" dirty="0" smtClean="0">
                <a:latin typeface="メイリオ"/>
                <a:ea typeface="メイリオ"/>
                <a:cs typeface="メイリオ"/>
              </a:rPr>
              <a:t>4</a:t>
            </a:r>
            <a:r>
              <a:rPr kumimoji="1" lang="ja-JP" altLang="en-US" dirty="0" smtClean="0">
                <a:latin typeface="メイリオ"/>
                <a:ea typeface="メイリオ"/>
                <a:cs typeface="メイリオ"/>
              </a:rPr>
              <a:t>日</a:t>
            </a:r>
            <a:endParaRPr kumimoji="1" lang="ja-JP" altLang="en-US" dirty="0">
              <a:latin typeface="メイリオ"/>
              <a:ea typeface="メイリオ"/>
              <a:cs typeface="メイリオ"/>
            </a:endParaRPr>
          </a:p>
        </p:txBody>
      </p:sp>
      <p:sp>
        <p:nvSpPr>
          <p:cNvPr id="3" name="正方形/長方形 2"/>
          <p:cNvSpPr/>
          <p:nvPr/>
        </p:nvSpPr>
        <p:spPr>
          <a:xfrm>
            <a:off x="3708182" y="425470"/>
            <a:ext cx="4750018" cy="369332"/>
          </a:xfrm>
          <a:prstGeom prst="rect">
            <a:avLst/>
          </a:prstGeom>
        </p:spPr>
        <p:txBody>
          <a:bodyPr wrap="none">
            <a:spAutoFit/>
          </a:bodyPr>
          <a:lstStyle/>
          <a:p>
            <a:r>
              <a:rPr lang="en-US" altLang="ja-JP" dirty="0">
                <a:solidFill>
                  <a:schemeClr val="tx1">
                    <a:lumMod val="50000"/>
                    <a:lumOff val="50000"/>
                  </a:schemeClr>
                </a:solidFill>
                <a:latin typeface="メイリオ"/>
                <a:ea typeface="メイリオ"/>
                <a:cs typeface="メイリオ"/>
              </a:rPr>
              <a:t>IT</a:t>
            </a:r>
            <a:r>
              <a:rPr lang="ja-JP" altLang="en-US" dirty="0">
                <a:solidFill>
                  <a:schemeClr val="tx1">
                    <a:lumMod val="50000"/>
                    <a:lumOff val="50000"/>
                  </a:schemeClr>
                </a:solidFill>
                <a:latin typeface="メイリオ"/>
                <a:ea typeface="メイリオ"/>
                <a:cs typeface="メイリオ"/>
              </a:rPr>
              <a:t>ベンダー経営研究会　</a:t>
            </a:r>
            <a:r>
              <a:rPr lang="en-US" altLang="ja-JP" dirty="0">
                <a:solidFill>
                  <a:schemeClr val="tx1">
                    <a:lumMod val="50000"/>
                    <a:lumOff val="50000"/>
                  </a:schemeClr>
                </a:solidFill>
                <a:latin typeface="メイリオ"/>
                <a:ea typeface="メイリオ"/>
                <a:cs typeface="メイリオ"/>
              </a:rPr>
              <a:t>2014</a:t>
            </a:r>
            <a:r>
              <a:rPr lang="ja-JP" altLang="en-US" dirty="0">
                <a:solidFill>
                  <a:schemeClr val="tx1">
                    <a:lumMod val="50000"/>
                    <a:lumOff val="50000"/>
                  </a:schemeClr>
                </a:solidFill>
                <a:latin typeface="メイリオ"/>
                <a:ea typeface="メイリオ"/>
                <a:cs typeface="メイリオ"/>
              </a:rPr>
              <a:t>年</a:t>
            </a:r>
            <a:r>
              <a:rPr lang="en-US" altLang="ja-JP" dirty="0">
                <a:solidFill>
                  <a:schemeClr val="tx1">
                    <a:lumMod val="50000"/>
                    <a:lumOff val="50000"/>
                  </a:schemeClr>
                </a:solidFill>
                <a:latin typeface="メイリオ"/>
                <a:ea typeface="メイリオ"/>
                <a:cs typeface="メイリオ"/>
              </a:rPr>
              <a:t>12</a:t>
            </a:r>
            <a:r>
              <a:rPr lang="ja-JP" altLang="en-US" dirty="0">
                <a:solidFill>
                  <a:schemeClr val="tx1">
                    <a:lumMod val="50000"/>
                    <a:lumOff val="50000"/>
                  </a:schemeClr>
                </a:solidFill>
                <a:latin typeface="メイリオ"/>
                <a:ea typeface="メイリオ"/>
                <a:cs typeface="メイリオ"/>
              </a:rPr>
              <a:t>月度総会</a:t>
            </a:r>
          </a:p>
        </p:txBody>
      </p:sp>
    </p:spTree>
    <p:extLst>
      <p:ext uri="{BB962C8B-B14F-4D97-AF65-F5344CB8AC3E}">
        <p14:creationId xmlns:p14="http://schemas.microsoft.com/office/powerpoint/2010/main" val="2901131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1"/>
          <p:cNvGrpSpPr/>
          <p:nvPr/>
        </p:nvGrpSpPr>
        <p:grpSpPr>
          <a:xfrm>
            <a:off x="384387" y="1146695"/>
            <a:ext cx="8480213" cy="5220269"/>
            <a:chOff x="384387" y="752995"/>
            <a:chExt cx="8480213" cy="5220269"/>
          </a:xfrm>
        </p:grpSpPr>
        <p:sp>
          <p:nvSpPr>
            <p:cNvPr id="7" name="フリーフォーム 6"/>
            <p:cNvSpPr/>
            <p:nvPr/>
          </p:nvSpPr>
          <p:spPr>
            <a:xfrm>
              <a:off x="714349" y="752995"/>
              <a:ext cx="8150251" cy="3993875"/>
            </a:xfrm>
            <a:custGeom>
              <a:avLst/>
              <a:gdLst>
                <a:gd name="connsiteX0" fmla="*/ 0 w 6916755"/>
                <a:gd name="connsiteY0" fmla="*/ 3330561 h 3330561"/>
                <a:gd name="connsiteX1" fmla="*/ 628796 w 6916755"/>
                <a:gd name="connsiteY1" fmla="*/ 2919688 h 3330561"/>
                <a:gd name="connsiteX2" fmla="*/ 1083272 w 6916755"/>
                <a:gd name="connsiteY2" fmla="*/ 3087773 h 3330561"/>
                <a:gd name="connsiteX3" fmla="*/ 1600005 w 6916755"/>
                <a:gd name="connsiteY3" fmla="*/ 2745379 h 3330561"/>
                <a:gd name="connsiteX4" fmla="*/ 2284832 w 6916755"/>
                <a:gd name="connsiteY4" fmla="*/ 2919688 h 3330561"/>
                <a:gd name="connsiteX5" fmla="*/ 3175108 w 6916755"/>
                <a:gd name="connsiteY5" fmla="*/ 2241125 h 3330561"/>
                <a:gd name="connsiteX6" fmla="*/ 3909741 w 6916755"/>
                <a:gd name="connsiteY6" fmla="*/ 2303379 h 3330561"/>
                <a:gd name="connsiteX7" fmla="*/ 4806242 w 6916755"/>
                <a:gd name="connsiteY7" fmla="*/ 1394478 h 3330561"/>
                <a:gd name="connsiteX8" fmla="*/ 5821031 w 6916755"/>
                <a:gd name="connsiteY8" fmla="*/ 1593689 h 3330561"/>
                <a:gd name="connsiteX9" fmla="*/ 6916755 w 6916755"/>
                <a:gd name="connsiteY9" fmla="*/ 0 h 33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755" h="3330561">
                  <a:moveTo>
                    <a:pt x="0" y="3330561"/>
                  </a:moveTo>
                  <a:lnTo>
                    <a:pt x="628796" y="2919688"/>
                  </a:lnTo>
                  <a:lnTo>
                    <a:pt x="1083272" y="3087773"/>
                  </a:lnTo>
                  <a:lnTo>
                    <a:pt x="1600005" y="2745379"/>
                  </a:lnTo>
                  <a:lnTo>
                    <a:pt x="2284832" y="2919688"/>
                  </a:lnTo>
                  <a:lnTo>
                    <a:pt x="3175108" y="2241125"/>
                  </a:lnTo>
                  <a:lnTo>
                    <a:pt x="3909741" y="2303379"/>
                  </a:lnTo>
                  <a:lnTo>
                    <a:pt x="4806242" y="1394478"/>
                  </a:lnTo>
                  <a:lnTo>
                    <a:pt x="5821031" y="1593689"/>
                  </a:lnTo>
                  <a:lnTo>
                    <a:pt x="6916755" y="0"/>
                  </a:lnTo>
                </a:path>
              </a:pathLst>
            </a:custGeom>
            <a:ln w="76200" cmpd="sng">
              <a:solidFill>
                <a:srgbClr val="3366FF"/>
              </a:solidFill>
              <a:headEnd type="none"/>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上矢印 7"/>
            <p:cNvSpPr/>
            <p:nvPr/>
          </p:nvSpPr>
          <p:spPr>
            <a:xfrm>
              <a:off x="384387" y="4628589"/>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85077" y="5154598"/>
              <a:ext cx="1826141" cy="523220"/>
            </a:xfrm>
            <a:prstGeom prst="rect">
              <a:avLst/>
            </a:prstGeom>
            <a:noFill/>
          </p:spPr>
          <p:txBody>
            <a:bodyPr wrap="none" rtlCol="0">
              <a:spAutoFit/>
            </a:bodyPr>
            <a:lstStyle/>
            <a:p>
              <a:pPr algn="ctr"/>
              <a:r>
                <a:rPr kumimoji="1" lang="ja-JP" altLang="en-US" sz="1600" dirty="0" smtClean="0">
                  <a:solidFill>
                    <a:schemeClr val="bg1"/>
                  </a:solidFill>
                  <a:latin typeface="HGP創英角ｺﾞｼｯｸUB"/>
                  <a:ea typeface="HGP創英角ｺﾞｼｯｸUB"/>
                  <a:cs typeface="HGP創英角ｺﾞｼｯｸUB"/>
                </a:rPr>
                <a:t>社会的責任の担保</a:t>
              </a:r>
              <a:endParaRPr kumimoji="1"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災害、セキュリティ・・・</a:t>
              </a:r>
              <a:endParaRPr kumimoji="1" lang="ja-JP" altLang="en-US" sz="1200" dirty="0">
                <a:solidFill>
                  <a:schemeClr val="bg1"/>
                </a:solidFill>
                <a:latin typeface="HGP創英角ｺﾞｼｯｸUB"/>
                <a:ea typeface="HGP創英角ｺﾞｼｯｸUB"/>
                <a:cs typeface="HGP創英角ｺﾞｼｯｸUB"/>
              </a:endParaRPr>
            </a:p>
          </p:txBody>
        </p:sp>
        <p:sp>
          <p:nvSpPr>
            <p:cNvPr id="13" name="上矢印 12"/>
            <p:cNvSpPr/>
            <p:nvPr/>
          </p:nvSpPr>
          <p:spPr>
            <a:xfrm>
              <a:off x="3080115" y="3900222"/>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latin typeface="HGP創英角ｺﾞｼｯｸUB"/>
                <a:ea typeface="HGP創英角ｺﾞｼｯｸUB"/>
                <a:cs typeface="HGP創英角ｺﾞｼｯｸUB"/>
              </a:endParaRPr>
            </a:p>
          </p:txBody>
        </p:sp>
        <p:sp>
          <p:nvSpPr>
            <p:cNvPr id="15" name="テキスト ボックス 14"/>
            <p:cNvSpPr txBox="1"/>
            <p:nvPr/>
          </p:nvSpPr>
          <p:spPr>
            <a:xfrm>
              <a:off x="3595046" y="4469871"/>
              <a:ext cx="1997662" cy="523220"/>
            </a:xfrm>
            <a:prstGeom prst="rect">
              <a:avLst/>
            </a:prstGeom>
            <a:noFill/>
          </p:spPr>
          <p:txBody>
            <a:bodyPr wrap="none" rtlCol="0">
              <a:spAutoFit/>
            </a:bodyPr>
            <a:lstStyle/>
            <a:p>
              <a:pPr algn="ctr"/>
              <a:r>
                <a:rPr lang="ja-JP" altLang="en-US" sz="1600" dirty="0" smtClean="0">
                  <a:solidFill>
                    <a:schemeClr val="bg1"/>
                  </a:solidFill>
                  <a:latin typeface="HGP創英角ｺﾞｼｯｸUB"/>
                  <a:ea typeface="HGP創英角ｺﾞｼｯｸUB"/>
                  <a:cs typeface="HGP創英角ｺﾞｼｯｸUB"/>
                </a:rPr>
                <a:t>事業成長への</a:t>
              </a:r>
              <a:r>
                <a:rPr lang="en-US" altLang="ja-JP" sz="1600" dirty="0" smtClean="0">
                  <a:solidFill>
                    <a:schemeClr val="bg1"/>
                  </a:solidFill>
                  <a:latin typeface="HGP創英角ｺﾞｼｯｸUB"/>
                  <a:ea typeface="HGP創英角ｺﾞｼｯｸUB"/>
                  <a:cs typeface="HGP創英角ｺﾞｼｯｸUB"/>
                </a:rPr>
                <a:t>IT</a:t>
              </a:r>
              <a:r>
                <a:rPr lang="ja-JP" altLang="en-US" sz="1600" dirty="0" smtClean="0">
                  <a:solidFill>
                    <a:schemeClr val="bg1"/>
                  </a:solidFill>
                  <a:latin typeface="HGP創英角ｺﾞｼｯｸUB"/>
                  <a:ea typeface="HGP創英角ｺﾞｼｯｸUB"/>
                  <a:cs typeface="HGP創英角ｺﾞｼｯｸUB"/>
                </a:rPr>
                <a:t>投資</a:t>
              </a:r>
              <a:endParaRPr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グローバル、新規事業・・・</a:t>
              </a:r>
              <a:endParaRPr kumimoji="1" lang="ja-JP" altLang="en-US" sz="1200" dirty="0">
                <a:solidFill>
                  <a:schemeClr val="bg1"/>
                </a:solidFill>
                <a:latin typeface="HGP創英角ｺﾞｼｯｸUB"/>
                <a:ea typeface="HGP創英角ｺﾞｼｯｸUB"/>
                <a:cs typeface="HGP創英角ｺﾞｼｯｸUB"/>
              </a:endParaRPr>
            </a:p>
          </p:txBody>
        </p:sp>
        <p:sp>
          <p:nvSpPr>
            <p:cNvPr id="14" name="上矢印 13"/>
            <p:cNvSpPr/>
            <p:nvPr/>
          </p:nvSpPr>
          <p:spPr>
            <a:xfrm>
              <a:off x="5718260" y="3159191"/>
              <a:ext cx="3025690" cy="1344675"/>
            </a:xfrm>
            <a:prstGeom prst="upArrow">
              <a:avLst>
                <a:gd name="adj1" fmla="val 76221"/>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6284587" y="3727145"/>
              <a:ext cx="1894870" cy="523220"/>
            </a:xfrm>
            <a:prstGeom prst="rect">
              <a:avLst/>
            </a:prstGeom>
            <a:noFill/>
          </p:spPr>
          <p:txBody>
            <a:bodyPr wrap="none" rtlCol="0">
              <a:spAutoFit/>
            </a:bodyPr>
            <a:lstStyle/>
            <a:p>
              <a:pPr algn="ctr"/>
              <a:r>
                <a:rPr lang="en-US" altLang="ja-JP" sz="1600" dirty="0" smtClean="0">
                  <a:solidFill>
                    <a:schemeClr val="bg1"/>
                  </a:solidFill>
                  <a:latin typeface="HGP創英角ｺﾞｼｯｸUB"/>
                  <a:ea typeface="HGP創英角ｺﾞｼｯｸUB"/>
                  <a:cs typeface="HGP創英角ｺﾞｼｯｸUB"/>
                </a:rPr>
                <a:t>IT</a:t>
              </a:r>
              <a:r>
                <a:rPr lang="ja-JP" altLang="en-US" sz="1600" dirty="0" smtClean="0">
                  <a:solidFill>
                    <a:schemeClr val="bg1"/>
                  </a:solidFill>
                  <a:latin typeface="HGP創英角ｺﾞｼｯｸUB"/>
                  <a:ea typeface="HGP創英角ｺﾞｼｯｸUB"/>
                  <a:cs typeface="HGP創英角ｺﾞｼｯｸUB"/>
                </a:rPr>
                <a:t>環境への対応</a:t>
              </a:r>
              <a:endParaRPr lang="en-US" altLang="ja-JP" sz="1600" dirty="0" smtClean="0">
                <a:solidFill>
                  <a:schemeClr val="bg1"/>
                </a:solidFill>
                <a:latin typeface="HGP創英角ｺﾞｼｯｸUB"/>
                <a:ea typeface="HGP創英角ｺﾞｼｯｸUB"/>
                <a:cs typeface="HGP創英角ｺﾞｼｯｸUB"/>
              </a:endParaRPr>
            </a:p>
            <a:p>
              <a:pPr algn="ctr"/>
              <a:r>
                <a:rPr lang="ja-JP" altLang="en-US" sz="1200" dirty="0" smtClean="0">
                  <a:solidFill>
                    <a:schemeClr val="bg1"/>
                  </a:solidFill>
                  <a:latin typeface="HGP創英角ｺﾞｼｯｸUB"/>
                  <a:ea typeface="HGP創英角ｺﾞｼｯｸUB"/>
                  <a:cs typeface="HGP創英角ｺﾞｼｯｸUB"/>
                </a:rPr>
                <a:t>モバイル、ビッグデータ・・・</a:t>
              </a:r>
              <a:endParaRPr kumimoji="1" lang="ja-JP" altLang="en-US" sz="1200" dirty="0">
                <a:solidFill>
                  <a:schemeClr val="bg1"/>
                </a:solidFill>
                <a:latin typeface="HGP創英角ｺﾞｼｯｸUB"/>
                <a:ea typeface="HGP創英角ｺﾞｼｯｸUB"/>
                <a:cs typeface="HGP創英角ｺﾞｼｯｸUB"/>
              </a:endParaRPr>
            </a:p>
          </p:txBody>
        </p:sp>
      </p:grpSp>
      <p:sp>
        <p:nvSpPr>
          <p:cNvPr id="9" name="フリーフォーム 8"/>
          <p:cNvSpPr/>
          <p:nvPr/>
        </p:nvSpPr>
        <p:spPr>
          <a:xfrm flipV="1">
            <a:off x="670769" y="2628640"/>
            <a:ext cx="8073181" cy="1384559"/>
          </a:xfrm>
          <a:custGeom>
            <a:avLst/>
            <a:gdLst>
              <a:gd name="connsiteX0" fmla="*/ 0 w 6916755"/>
              <a:gd name="connsiteY0" fmla="*/ 3330561 h 3330561"/>
              <a:gd name="connsiteX1" fmla="*/ 628796 w 6916755"/>
              <a:gd name="connsiteY1" fmla="*/ 2919688 h 3330561"/>
              <a:gd name="connsiteX2" fmla="*/ 1083272 w 6916755"/>
              <a:gd name="connsiteY2" fmla="*/ 3087773 h 3330561"/>
              <a:gd name="connsiteX3" fmla="*/ 1600005 w 6916755"/>
              <a:gd name="connsiteY3" fmla="*/ 2745379 h 3330561"/>
              <a:gd name="connsiteX4" fmla="*/ 2284832 w 6916755"/>
              <a:gd name="connsiteY4" fmla="*/ 2919688 h 3330561"/>
              <a:gd name="connsiteX5" fmla="*/ 3175108 w 6916755"/>
              <a:gd name="connsiteY5" fmla="*/ 2241125 h 3330561"/>
              <a:gd name="connsiteX6" fmla="*/ 3909741 w 6916755"/>
              <a:gd name="connsiteY6" fmla="*/ 2303379 h 3330561"/>
              <a:gd name="connsiteX7" fmla="*/ 4806242 w 6916755"/>
              <a:gd name="connsiteY7" fmla="*/ 1394478 h 3330561"/>
              <a:gd name="connsiteX8" fmla="*/ 5821031 w 6916755"/>
              <a:gd name="connsiteY8" fmla="*/ 1593689 h 3330561"/>
              <a:gd name="connsiteX9" fmla="*/ 6916755 w 6916755"/>
              <a:gd name="connsiteY9" fmla="*/ 0 h 333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16755" h="3330561">
                <a:moveTo>
                  <a:pt x="0" y="3330561"/>
                </a:moveTo>
                <a:lnTo>
                  <a:pt x="628796" y="2919688"/>
                </a:lnTo>
                <a:lnTo>
                  <a:pt x="1083272" y="3087773"/>
                </a:lnTo>
                <a:lnTo>
                  <a:pt x="1600005" y="2745379"/>
                </a:lnTo>
                <a:lnTo>
                  <a:pt x="2284832" y="2919688"/>
                </a:lnTo>
                <a:lnTo>
                  <a:pt x="3175108" y="2241125"/>
                </a:lnTo>
                <a:lnTo>
                  <a:pt x="3909741" y="2303379"/>
                </a:lnTo>
                <a:lnTo>
                  <a:pt x="4806242" y="1394478"/>
                </a:lnTo>
                <a:lnTo>
                  <a:pt x="5821031" y="1593689"/>
                </a:lnTo>
                <a:lnTo>
                  <a:pt x="6916755" y="0"/>
                </a:lnTo>
              </a:path>
            </a:pathLst>
          </a:custGeom>
          <a:ln w="76200" cmpd="sng">
            <a:solidFill>
              <a:srgbClr val="FF0000"/>
            </a:solidFill>
            <a:headEnd type="none"/>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1" name="下矢印 10"/>
          <p:cNvSpPr/>
          <p:nvPr/>
        </p:nvSpPr>
        <p:spPr>
          <a:xfrm>
            <a:off x="2426415" y="1146695"/>
            <a:ext cx="3679390" cy="1755548"/>
          </a:xfrm>
          <a:prstGeom prst="downArrow">
            <a:avLst>
              <a:gd name="adj1" fmla="val 78426"/>
              <a:gd name="adj2" fmla="val 50000"/>
            </a:avLst>
          </a:prstGeom>
          <a:solidFill>
            <a:srgbClr val="800000"/>
          </a:solidFill>
          <a:ln>
            <a:no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030313" y="1332955"/>
            <a:ext cx="2463936" cy="954107"/>
          </a:xfrm>
          <a:prstGeom prst="rect">
            <a:avLst/>
          </a:prstGeom>
          <a:noFill/>
        </p:spPr>
        <p:txBody>
          <a:bodyPr wrap="none" rtlCol="0">
            <a:spAutoFit/>
          </a:bodyPr>
          <a:lstStyle/>
          <a:p>
            <a:pPr algn="ctr"/>
            <a:r>
              <a:rPr kumimoji="1" lang="ja-JP" altLang="en-US" sz="2800" dirty="0" smtClean="0">
                <a:solidFill>
                  <a:schemeClr val="bg1"/>
                </a:solidFill>
                <a:latin typeface="HGP創英角ｺﾞｼｯｸUB"/>
                <a:ea typeface="HGP創英角ｺﾞｼｯｸUB"/>
                <a:cs typeface="HGP創英角ｺﾞｼｯｸUB"/>
              </a:rPr>
              <a:t>コスト削減への</a:t>
            </a:r>
            <a:endParaRPr kumimoji="1" lang="en-US" altLang="ja-JP" sz="2800" dirty="0" smtClean="0">
              <a:solidFill>
                <a:schemeClr val="bg1"/>
              </a:solidFill>
              <a:latin typeface="HGP創英角ｺﾞｼｯｸUB"/>
              <a:ea typeface="HGP創英角ｺﾞｼｯｸUB"/>
              <a:cs typeface="HGP創英角ｺﾞｼｯｸUB"/>
            </a:endParaRPr>
          </a:p>
          <a:p>
            <a:pPr algn="ctr"/>
            <a:r>
              <a:rPr lang="ja-JP" altLang="en-US" sz="2800" dirty="0" smtClean="0">
                <a:solidFill>
                  <a:schemeClr val="bg1"/>
                </a:solidFill>
                <a:latin typeface="HGP創英角ｺﾞｼｯｸUB"/>
                <a:ea typeface="HGP創英角ｺﾞｼｯｸUB"/>
                <a:cs typeface="HGP創英角ｺﾞｼｯｸUB"/>
              </a:rPr>
              <a:t>継続的圧力</a:t>
            </a:r>
            <a:endParaRPr kumimoji="1" lang="en-US" altLang="ja-JP" sz="2800" dirty="0" smtClean="0">
              <a:solidFill>
                <a:schemeClr val="bg1"/>
              </a:solidFill>
              <a:latin typeface="HGP創英角ｺﾞｼｯｸUB"/>
              <a:ea typeface="HGP創英角ｺﾞｼｯｸUB"/>
              <a:cs typeface="HGP創英角ｺﾞｼｯｸUB"/>
            </a:endParaRPr>
          </a:p>
        </p:txBody>
      </p:sp>
      <p:sp>
        <p:nvSpPr>
          <p:cNvPr id="3" name="タイトル 2"/>
          <p:cNvSpPr>
            <a:spLocks noGrp="1"/>
          </p:cNvSpPr>
          <p:nvPr>
            <p:ph type="title"/>
          </p:nvPr>
        </p:nvSpPr>
        <p:spPr/>
        <p:txBody>
          <a:bodyPr/>
          <a:lstStyle/>
          <a:p>
            <a:r>
              <a:rPr lang="en-US" altLang="ja-JP" dirty="0"/>
              <a:t>IT</a:t>
            </a:r>
            <a:r>
              <a:rPr lang="ja-JP" altLang="en-US" dirty="0"/>
              <a:t>予算の構造とクラウドへの期待</a:t>
            </a:r>
            <a:r>
              <a:rPr lang="ja-JP" altLang="en-US" dirty="0" smtClean="0"/>
              <a:t>（１）</a:t>
            </a:r>
            <a:endParaRPr kumimoji="1" lang="ja-JP" altLang="en-US" dirty="0"/>
          </a:p>
        </p:txBody>
      </p:sp>
    </p:spTree>
    <p:extLst>
      <p:ext uri="{BB962C8B-B14F-4D97-AF65-F5344CB8AC3E}">
        <p14:creationId xmlns:p14="http://schemas.microsoft.com/office/powerpoint/2010/main" val="2908805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15400" cy="533400"/>
          </a:xfrm>
        </p:spPr>
        <p:txBody>
          <a:bodyPr/>
          <a:lstStyle/>
          <a:p>
            <a:r>
              <a:rPr kumimoji="1" lang="en-US" altLang="ja-JP" dirty="0" smtClean="0"/>
              <a:t>IT</a:t>
            </a:r>
            <a:r>
              <a:rPr kumimoji="1" lang="ja-JP" altLang="en-US" dirty="0"/>
              <a:t>予算の構造と</a:t>
            </a:r>
            <a:r>
              <a:rPr kumimoji="1" lang="ja-JP" altLang="en-US" dirty="0" smtClean="0"/>
              <a:t>クラウドへの期待</a:t>
            </a:r>
            <a:r>
              <a:rPr lang="ja-JP" altLang="en-US" dirty="0" smtClean="0"/>
              <a:t>（２）</a:t>
            </a:r>
            <a:endParaRPr kumimoji="1" lang="ja-JP" altLang="en-US" dirty="0"/>
          </a:p>
        </p:txBody>
      </p:sp>
      <p:grpSp>
        <p:nvGrpSpPr>
          <p:cNvPr id="3" name="図形グループ 2"/>
          <p:cNvGrpSpPr/>
          <p:nvPr/>
        </p:nvGrpSpPr>
        <p:grpSpPr>
          <a:xfrm>
            <a:off x="1104413" y="2376701"/>
            <a:ext cx="2614795" cy="3490699"/>
            <a:chOff x="1077047" y="1847525"/>
            <a:chExt cx="2614795" cy="3490699"/>
          </a:xfrm>
        </p:grpSpPr>
        <p:sp>
          <p:nvSpPr>
            <p:cNvPr id="4" name="円柱 3"/>
            <p:cNvSpPr/>
            <p:nvPr/>
          </p:nvSpPr>
          <p:spPr>
            <a:xfrm>
              <a:off x="1077047" y="3087761"/>
              <a:ext cx="2614795" cy="2250463"/>
            </a:xfrm>
            <a:prstGeom prst="can">
              <a:avLst>
                <a:gd name="adj" fmla="val 20777"/>
              </a:avLst>
            </a:prstGeom>
            <a:solidFill>
              <a:srgbClr val="FF6600"/>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円柱 4"/>
            <p:cNvSpPr/>
            <p:nvPr/>
          </p:nvSpPr>
          <p:spPr>
            <a:xfrm>
              <a:off x="1077047" y="1847525"/>
              <a:ext cx="2614795" cy="1738263"/>
            </a:xfrm>
            <a:prstGeom prst="can">
              <a:avLst/>
            </a:prstGeom>
            <a:solidFill>
              <a:srgbClr val="3366FF"/>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125106" y="2376593"/>
              <a:ext cx="2518638" cy="307777"/>
            </a:xfrm>
            <a:prstGeom prst="rect">
              <a:avLst/>
            </a:prstGeom>
            <a:noFill/>
          </p:spPr>
          <p:txBody>
            <a:bodyPr wrap="none" rtlCol="0">
              <a:spAutoFit/>
            </a:bodyPr>
            <a:lstStyle/>
            <a:p>
              <a:pPr algn="ctr"/>
              <a:r>
                <a:rPr kumimoji="1" lang="ja-JP" altLang="en-US" sz="1400" dirty="0" smtClean="0">
                  <a:solidFill>
                    <a:srgbClr val="FFFFFF"/>
                  </a:solidFill>
                  <a:latin typeface="ＤＦＰ太丸ゴシック体"/>
                  <a:ea typeface="ＤＦＰ太丸ゴシック体"/>
                  <a:cs typeface="ＤＦＰ太丸ゴシック体"/>
                </a:rPr>
                <a:t>新規システムに投資する予算</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7" name="テキスト ボックス 6"/>
            <p:cNvSpPr txBox="1"/>
            <p:nvPr/>
          </p:nvSpPr>
          <p:spPr>
            <a:xfrm>
              <a:off x="1125107" y="3761356"/>
              <a:ext cx="2518638" cy="615553"/>
            </a:xfrm>
            <a:prstGeom prst="rect">
              <a:avLst/>
            </a:prstGeom>
            <a:noFill/>
          </p:spPr>
          <p:txBody>
            <a:bodyPr wrap="none" rtlCol="0">
              <a:spAutoFit/>
            </a:bodyPr>
            <a:lstStyle/>
            <a:p>
              <a:pPr algn="ctr"/>
              <a:r>
                <a:rPr kumimoji="1" lang="ja-JP" altLang="en-US" sz="1400" dirty="0" smtClean="0">
                  <a:solidFill>
                    <a:srgbClr val="FFFFFF"/>
                  </a:solidFill>
                  <a:latin typeface="ＤＦＰ太丸ゴシック体"/>
                  <a:ea typeface="ＤＦＰ太丸ゴシック体"/>
                  <a:cs typeface="ＤＦＰ太丸ゴシック体"/>
                </a:rPr>
                <a:t>既存システムを維持する予算</a:t>
              </a:r>
              <a:endParaRPr kumimoji="1" lang="en-US" altLang="ja-JP" sz="1400" dirty="0" smtClean="0">
                <a:solidFill>
                  <a:srgbClr val="FFFFFF"/>
                </a:solidFill>
                <a:latin typeface="ＤＦＰ太丸ゴシック体"/>
                <a:ea typeface="ＤＦＰ太丸ゴシック体"/>
                <a:cs typeface="ＤＦＰ太丸ゴシック体"/>
              </a:endParaRPr>
            </a:p>
            <a:p>
              <a:pPr algn="ctr"/>
              <a:r>
                <a:rPr kumimoji="1" lang="ja-JP" altLang="en-US" sz="2000" dirty="0" smtClean="0">
                  <a:solidFill>
                    <a:srgbClr val="FFFFFF"/>
                  </a:solidFill>
                  <a:latin typeface="ＤＦＰ太丸ゴシック体"/>
                  <a:ea typeface="ＤＦＰ太丸ゴシック体"/>
                  <a:cs typeface="ＤＦＰ太丸ゴシック体"/>
                </a:rPr>
                <a:t>（</a:t>
              </a:r>
              <a:r>
                <a:rPr kumimoji="1" lang="en-US" altLang="ja-JP" sz="2000" dirty="0" smtClean="0">
                  <a:solidFill>
                    <a:srgbClr val="FFFFFF"/>
                  </a:solidFill>
                  <a:latin typeface="ＤＦＰ太丸ゴシック体"/>
                  <a:ea typeface="ＤＦＰ太丸ゴシック体"/>
                  <a:cs typeface="ＤＦＰ太丸ゴシック体"/>
                </a:rPr>
                <a:t>TCO</a:t>
              </a:r>
              <a:r>
                <a:rPr kumimoji="1" lang="ja-JP" altLang="en-US" sz="2000" dirty="0" smtClean="0">
                  <a:solidFill>
                    <a:srgbClr val="FFFFFF"/>
                  </a:solidFill>
                  <a:latin typeface="ＤＦＰ太丸ゴシック体"/>
                  <a:ea typeface="ＤＦＰ太丸ゴシック体"/>
                  <a:cs typeface="ＤＦＰ太丸ゴシック体"/>
                </a:rPr>
                <a:t>）</a:t>
              </a:r>
              <a:endParaRPr kumimoji="1" lang="ja-JP" altLang="en-US" sz="2000" dirty="0">
                <a:solidFill>
                  <a:srgbClr val="FFFFFF"/>
                </a:solidFill>
                <a:latin typeface="ＤＦＰ太丸ゴシック体"/>
                <a:ea typeface="ＤＦＰ太丸ゴシック体"/>
                <a:cs typeface="ＤＦＰ太丸ゴシック体"/>
              </a:endParaRPr>
            </a:p>
          </p:txBody>
        </p:sp>
        <p:sp>
          <p:nvSpPr>
            <p:cNvPr id="8" name="テキスト ボックス 7"/>
            <p:cNvSpPr txBox="1"/>
            <p:nvPr/>
          </p:nvSpPr>
          <p:spPr>
            <a:xfrm>
              <a:off x="1580358" y="2679401"/>
              <a:ext cx="1608133" cy="769441"/>
            </a:xfrm>
            <a:prstGeom prst="rect">
              <a:avLst/>
            </a:prstGeom>
            <a:noFill/>
          </p:spPr>
          <p:txBody>
            <a:bodyPr wrap="none" rtlCol="0">
              <a:spAutoFit/>
            </a:bodyPr>
            <a:lstStyle/>
            <a:p>
              <a:r>
                <a:rPr lang="en-US" altLang="ja-JP" sz="4400" dirty="0" smtClean="0">
                  <a:solidFill>
                    <a:srgbClr val="FFFFFF"/>
                  </a:solidFill>
                  <a:latin typeface="ＤＦＰ太丸ゴシック体"/>
                  <a:ea typeface="ＤＦＰ太丸ゴシック体"/>
                  <a:cs typeface="ＤＦＰ太丸ゴシック体"/>
                </a:rPr>
                <a:t>40%</a:t>
              </a:r>
              <a:endParaRPr kumimoji="1" lang="ja-JP" altLang="en-US" sz="4400" dirty="0">
                <a:solidFill>
                  <a:srgbClr val="FFFFFF"/>
                </a:solidFill>
                <a:latin typeface="ＤＦＰ太丸ゴシック体"/>
                <a:ea typeface="ＤＦＰ太丸ゴシック体"/>
                <a:cs typeface="ＤＦＰ太丸ゴシック体"/>
              </a:endParaRPr>
            </a:p>
          </p:txBody>
        </p:sp>
        <p:sp>
          <p:nvSpPr>
            <p:cNvPr id="9" name="テキスト ボックス 8"/>
            <p:cNvSpPr txBox="1"/>
            <p:nvPr/>
          </p:nvSpPr>
          <p:spPr>
            <a:xfrm>
              <a:off x="1580358" y="4254415"/>
              <a:ext cx="1608133" cy="769441"/>
            </a:xfrm>
            <a:prstGeom prst="rect">
              <a:avLst/>
            </a:prstGeom>
            <a:noFill/>
          </p:spPr>
          <p:txBody>
            <a:bodyPr wrap="none" rtlCol="0">
              <a:spAutoFit/>
            </a:bodyPr>
            <a:lstStyle/>
            <a:p>
              <a:r>
                <a:rPr lang="en-US" altLang="ja-JP" sz="4400" dirty="0">
                  <a:solidFill>
                    <a:srgbClr val="FFFFFF"/>
                  </a:solidFill>
                  <a:latin typeface="ＤＦＰ太丸ゴシック体"/>
                  <a:ea typeface="ＤＦＰ太丸ゴシック体"/>
                  <a:cs typeface="ＤＦＰ太丸ゴシック体"/>
                </a:rPr>
                <a:t>6</a:t>
              </a:r>
              <a:r>
                <a:rPr lang="en-US" altLang="ja-JP" sz="4400" dirty="0" smtClean="0">
                  <a:solidFill>
                    <a:srgbClr val="FFFFFF"/>
                  </a:solidFill>
                  <a:latin typeface="ＤＦＰ太丸ゴシック体"/>
                  <a:ea typeface="ＤＦＰ太丸ゴシック体"/>
                  <a:cs typeface="ＤＦＰ太丸ゴシック体"/>
                </a:rPr>
                <a:t>0%</a:t>
              </a:r>
              <a:endParaRPr kumimoji="1" lang="ja-JP" altLang="en-US" sz="4400" dirty="0">
                <a:solidFill>
                  <a:srgbClr val="FFFFFF"/>
                </a:solidFill>
                <a:latin typeface="ＤＦＰ太丸ゴシック体"/>
                <a:ea typeface="ＤＦＰ太丸ゴシック体"/>
                <a:cs typeface="ＤＦＰ太丸ゴシック体"/>
              </a:endParaRPr>
            </a:p>
          </p:txBody>
        </p:sp>
      </p:grpSp>
      <p:grpSp>
        <p:nvGrpSpPr>
          <p:cNvPr id="10" name="図形グループ 9"/>
          <p:cNvGrpSpPr/>
          <p:nvPr/>
        </p:nvGrpSpPr>
        <p:grpSpPr>
          <a:xfrm>
            <a:off x="3730942" y="2376701"/>
            <a:ext cx="4346258" cy="3487586"/>
            <a:chOff x="3703576" y="1847525"/>
            <a:chExt cx="4346258" cy="3487586"/>
          </a:xfrm>
        </p:grpSpPr>
        <p:sp>
          <p:nvSpPr>
            <p:cNvPr id="11" name="円柱 10"/>
            <p:cNvSpPr/>
            <p:nvPr/>
          </p:nvSpPr>
          <p:spPr>
            <a:xfrm>
              <a:off x="5435039" y="3778775"/>
              <a:ext cx="2614795" cy="1556336"/>
            </a:xfrm>
            <a:prstGeom prst="can">
              <a:avLst>
                <a:gd name="adj" fmla="val 29653"/>
              </a:avLst>
            </a:prstGeom>
            <a:solidFill>
              <a:srgbClr val="FF6600"/>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円柱 11"/>
            <p:cNvSpPr/>
            <p:nvPr/>
          </p:nvSpPr>
          <p:spPr>
            <a:xfrm>
              <a:off x="5435039" y="1847525"/>
              <a:ext cx="2614795" cy="2398151"/>
            </a:xfrm>
            <a:prstGeom prst="can">
              <a:avLst>
                <a:gd name="adj" fmla="val 18770"/>
              </a:avLst>
            </a:prstGeom>
            <a:solidFill>
              <a:srgbClr val="3366FF"/>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3703576" y="2054353"/>
              <a:ext cx="1743197" cy="6225"/>
            </a:xfrm>
            <a:prstGeom prst="line">
              <a:avLst/>
            </a:prstGeom>
            <a:ln w="38100" cmpd="sng">
              <a:solidFill>
                <a:srgbClr val="FFFF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3703576" y="3392803"/>
              <a:ext cx="1743197" cy="666112"/>
            </a:xfrm>
            <a:prstGeom prst="line">
              <a:avLst/>
            </a:prstGeom>
            <a:ln w="38100" cmpd="sng">
              <a:solidFill>
                <a:srgbClr val="FFFF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5495494" y="3087761"/>
              <a:ext cx="2518638" cy="307777"/>
            </a:xfrm>
            <a:prstGeom prst="rect">
              <a:avLst/>
            </a:prstGeom>
            <a:noFill/>
          </p:spPr>
          <p:txBody>
            <a:bodyPr wrap="none" rtlCol="0">
              <a:spAutoFit/>
            </a:bodyPr>
            <a:lstStyle/>
            <a:p>
              <a:pPr algn="ctr"/>
              <a:r>
                <a:rPr kumimoji="1" lang="ja-JP" altLang="en-US" sz="1400" dirty="0" smtClean="0">
                  <a:solidFill>
                    <a:srgbClr val="FFFFFF"/>
                  </a:solidFill>
                  <a:latin typeface="ＤＦＰ太丸ゴシック体"/>
                  <a:ea typeface="ＤＦＰ太丸ゴシック体"/>
                  <a:cs typeface="ＤＦＰ太丸ゴシック体"/>
                </a:rPr>
                <a:t>新規システムに投資する予算</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16" name="テキスト ボックス 15"/>
            <p:cNvSpPr txBox="1"/>
            <p:nvPr/>
          </p:nvSpPr>
          <p:spPr>
            <a:xfrm>
              <a:off x="5495495" y="4626678"/>
              <a:ext cx="2518638" cy="307777"/>
            </a:xfrm>
            <a:prstGeom prst="rect">
              <a:avLst/>
            </a:prstGeom>
            <a:noFill/>
          </p:spPr>
          <p:txBody>
            <a:bodyPr wrap="none" rtlCol="0">
              <a:spAutoFit/>
            </a:bodyPr>
            <a:lstStyle/>
            <a:p>
              <a:pPr algn="ctr"/>
              <a:r>
                <a:rPr kumimoji="1" lang="ja-JP" altLang="en-US" sz="1400" dirty="0" smtClean="0">
                  <a:solidFill>
                    <a:srgbClr val="FFFFFF"/>
                  </a:solidFill>
                  <a:latin typeface="ＤＦＰ太丸ゴシック体"/>
                  <a:ea typeface="ＤＦＰ太丸ゴシック体"/>
                  <a:cs typeface="ＤＦＰ太丸ゴシック体"/>
                </a:rPr>
                <a:t>既存システムを維持する予算</a:t>
              </a:r>
              <a:endParaRPr kumimoji="1" lang="ja-JP" altLang="en-US" sz="1400" dirty="0">
                <a:solidFill>
                  <a:srgbClr val="FFFFFF"/>
                </a:solidFill>
                <a:latin typeface="ＤＦＰ太丸ゴシック体"/>
                <a:ea typeface="ＤＦＰ太丸ゴシック体"/>
                <a:cs typeface="ＤＦＰ太丸ゴシック体"/>
              </a:endParaRPr>
            </a:p>
          </p:txBody>
        </p:sp>
        <p:sp>
          <p:nvSpPr>
            <p:cNvPr id="17" name="上矢印 16"/>
            <p:cNvSpPr/>
            <p:nvPr/>
          </p:nvSpPr>
          <p:spPr>
            <a:xfrm>
              <a:off x="6440415" y="2376593"/>
              <a:ext cx="628796" cy="611562"/>
            </a:xfrm>
            <a:prstGeom prst="upArrow">
              <a:avLst/>
            </a:prstGeom>
            <a:solidFill>
              <a:srgbClr val="B7DEE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8" name="上矢印 17"/>
            <p:cNvSpPr/>
            <p:nvPr/>
          </p:nvSpPr>
          <p:spPr>
            <a:xfrm flipV="1">
              <a:off x="6440415" y="3472994"/>
              <a:ext cx="628796" cy="611562"/>
            </a:xfrm>
            <a:prstGeom prst="upArrow">
              <a:avLst/>
            </a:prstGeom>
            <a:solidFill>
              <a:srgbClr val="B7DEE8"/>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9" name="上矢印 18"/>
            <p:cNvSpPr/>
            <p:nvPr/>
          </p:nvSpPr>
          <p:spPr>
            <a:xfrm>
              <a:off x="6440415" y="4909555"/>
              <a:ext cx="628796" cy="363303"/>
            </a:xfrm>
            <a:prstGeom prst="upArrow">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0" name="上矢印 19"/>
            <p:cNvSpPr/>
            <p:nvPr/>
          </p:nvSpPr>
          <p:spPr>
            <a:xfrm flipV="1">
              <a:off x="6440415" y="4302206"/>
              <a:ext cx="628796" cy="363303"/>
            </a:xfrm>
            <a:prstGeom prst="upArrow">
              <a:avLst/>
            </a:prstGeom>
            <a:solidFill>
              <a:schemeClr val="accent6">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3703576" y="5123450"/>
              <a:ext cx="1743197" cy="6225"/>
            </a:xfrm>
            <a:prstGeom prst="line">
              <a:avLst/>
            </a:prstGeom>
            <a:ln w="38100" cmpd="sng">
              <a:solidFill>
                <a:srgbClr val="FFFFFF"/>
              </a:solidFill>
              <a:prstDash val="sysDash"/>
              <a:headEnd type="none"/>
              <a:tailEnd type="triangle"/>
            </a:ln>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287628" y="1491373"/>
            <a:ext cx="6621191" cy="1148183"/>
            <a:chOff x="1260262" y="962197"/>
            <a:chExt cx="6621191" cy="1148183"/>
          </a:xfrm>
        </p:grpSpPr>
        <p:sp>
          <p:nvSpPr>
            <p:cNvPr id="23" name="テキスト ボックス 22"/>
            <p:cNvSpPr txBox="1"/>
            <p:nvPr/>
          </p:nvSpPr>
          <p:spPr>
            <a:xfrm>
              <a:off x="1260262" y="962197"/>
              <a:ext cx="6621191" cy="646331"/>
            </a:xfrm>
            <a:prstGeom prst="rect">
              <a:avLst/>
            </a:prstGeom>
            <a:noFill/>
          </p:spPr>
          <p:txBody>
            <a:bodyPr wrap="none" rtlCol="0">
              <a:spAutoFit/>
            </a:bodyPr>
            <a:lstStyle/>
            <a:p>
              <a:pPr algn="ctr"/>
              <a:r>
                <a:rPr lang="en-US" altLang="ja-JP" sz="3600" dirty="0" smtClean="0">
                  <a:solidFill>
                    <a:srgbClr val="FF0000"/>
                  </a:solidFill>
                  <a:effectLst>
                    <a:glow rad="101600">
                      <a:schemeClr val="bg1">
                        <a:alpha val="75000"/>
                      </a:schemeClr>
                    </a:glow>
                  </a:effectLst>
                  <a:latin typeface="ＤＦＰ太丸ゴシック体"/>
                  <a:ea typeface="ＤＦＰ太丸ゴシック体"/>
                  <a:cs typeface="ＤＦＰ太丸ゴシック体"/>
                </a:rPr>
                <a:t>IT</a:t>
              </a:r>
              <a:r>
                <a:rPr lang="ja-JP" altLang="en-US" sz="3600" dirty="0" smtClean="0">
                  <a:solidFill>
                    <a:srgbClr val="FF0000"/>
                  </a:solidFill>
                  <a:effectLst>
                    <a:glow rad="101600">
                      <a:schemeClr val="bg1">
                        <a:alpha val="75000"/>
                      </a:schemeClr>
                    </a:glow>
                  </a:effectLst>
                  <a:latin typeface="ＤＦＰ太丸ゴシック体"/>
                  <a:ea typeface="ＤＦＰ太丸ゴシック体"/>
                  <a:cs typeface="ＤＦＰ太丸ゴシック体"/>
                </a:rPr>
                <a:t>予算の増加は期待できない！</a:t>
              </a:r>
              <a:endParaRPr lang="en-US" altLang="ja-JP" sz="3600" dirty="0" smtClean="0">
                <a:solidFill>
                  <a:srgbClr val="FF0000"/>
                </a:solidFill>
                <a:effectLst>
                  <a:glow rad="101600">
                    <a:schemeClr val="bg1">
                      <a:alpha val="75000"/>
                    </a:schemeClr>
                  </a:glow>
                </a:effectLst>
                <a:latin typeface="ＤＦＰ太丸ゴシック体"/>
                <a:ea typeface="ＤＦＰ太丸ゴシック体"/>
                <a:cs typeface="ＤＦＰ太丸ゴシック体"/>
              </a:endParaRPr>
            </a:p>
          </p:txBody>
        </p:sp>
        <p:sp>
          <p:nvSpPr>
            <p:cNvPr id="24" name="上矢印 23"/>
            <p:cNvSpPr/>
            <p:nvPr/>
          </p:nvSpPr>
          <p:spPr>
            <a:xfrm flipV="1">
              <a:off x="1773491" y="1695683"/>
              <a:ext cx="1211661" cy="414697"/>
            </a:xfrm>
            <a:prstGeom prst="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25" name="上矢印 24"/>
            <p:cNvSpPr/>
            <p:nvPr/>
          </p:nvSpPr>
          <p:spPr>
            <a:xfrm flipV="1">
              <a:off x="6148982" y="1695683"/>
              <a:ext cx="1211661" cy="414697"/>
            </a:xfrm>
            <a:prstGeom prst="upArrow">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grpSp>
      <p:sp>
        <p:nvSpPr>
          <p:cNvPr id="29" name="ホームベース 28"/>
          <p:cNvSpPr/>
          <p:nvPr/>
        </p:nvSpPr>
        <p:spPr bwMode="gray">
          <a:xfrm>
            <a:off x="3848146" y="4656094"/>
            <a:ext cx="1502196" cy="821244"/>
          </a:xfrm>
          <a:prstGeom prst="homePlate">
            <a:avLst>
              <a:gd name="adj" fmla="val 32564"/>
            </a:avLst>
          </a:prstGeom>
          <a:solidFill>
            <a:srgbClr val="FF0000">
              <a:alpha val="60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0000" tIns="1440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ＤＦＰ太丸ゴシック体"/>
                <a:ea typeface="ＤＦＰ太丸ゴシック体"/>
                <a:cs typeface="ＤＦＰ太丸ゴシック体"/>
              </a:rPr>
              <a:t>既存システムを</a:t>
            </a:r>
            <a:endParaRPr kumimoji="1" lang="en-US" altLang="ja-JP" sz="120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kumimoji="1" lang="ja-JP" altLang="en-US" sz="1200" i="0" u="none" strike="noStrike" cap="none" normalizeH="0" baseline="0" dirty="0" smtClean="0">
                <a:ln>
                  <a:noFill/>
                </a:ln>
                <a:solidFill>
                  <a:schemeClr val="bg1"/>
                </a:solidFill>
                <a:effectLst/>
                <a:latin typeface="ＤＦＰ太丸ゴシック体"/>
                <a:ea typeface="ＤＦＰ太丸ゴシック体"/>
                <a:cs typeface="ＤＦＰ太丸ゴシック体"/>
              </a:rPr>
              <a:t>維持するための</a:t>
            </a:r>
            <a:endParaRPr kumimoji="1" lang="en-US" altLang="ja-JP" sz="120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a:p>
            <a:pPr marL="0" marR="0" indent="0" algn="ctr" defTabSz="914400" rtl="0" eaLnBrk="1" fontAlgn="base" latinLnBrk="0" hangingPunct="1">
              <a:lnSpc>
                <a:spcPct val="100000"/>
              </a:lnSpc>
              <a:spcBef>
                <a:spcPct val="0"/>
              </a:spcBef>
              <a:spcAft>
                <a:spcPct val="0"/>
              </a:spcAft>
              <a:buClr>
                <a:schemeClr val="folHlink"/>
              </a:buClr>
              <a:buSzTx/>
              <a:buFont typeface="Wingdings" pitchFamily="2" charset="2"/>
              <a:buNone/>
              <a:tabLst/>
            </a:pPr>
            <a:r>
              <a:rPr lang="ja-JP" altLang="en-US" sz="1200" dirty="0" smtClean="0">
                <a:solidFill>
                  <a:schemeClr val="bg1"/>
                </a:solidFill>
                <a:latin typeface="ＤＦＰ太丸ゴシック体"/>
                <a:ea typeface="ＤＦＰ太丸ゴシック体"/>
                <a:cs typeface="ＤＦＰ太丸ゴシック体"/>
              </a:rPr>
              <a:t>コスト削減</a:t>
            </a:r>
            <a:endParaRPr kumimoji="1" lang="ja-JP" altLang="en-US" sz="1200" i="0" u="none" strike="noStrike" cap="none" normalizeH="0" baseline="0" dirty="0" smtClean="0">
              <a:ln>
                <a:noFill/>
              </a:ln>
              <a:solidFill>
                <a:schemeClr val="bg1"/>
              </a:solidFill>
              <a:effectLst/>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8074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ppt_x</p:attrName>
                                        </p:attrNameLst>
                                      </p:cBhvr>
                                      <p:tavLst>
                                        <p:tav tm="0">
                                          <p:val>
                                            <p:strVal val="#ppt_x-#ppt_w*1.125000"/>
                                          </p:val>
                                        </p:tav>
                                        <p:tav tm="100000">
                                          <p:val>
                                            <p:strVal val="#ppt_x"/>
                                          </p:val>
                                        </p:tav>
                                      </p:tavLst>
                                    </p:anim>
                                    <p:animEffect transition="in" filter="wipe(righ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up)">
                                      <p:cBhvr>
                                        <p:cTn id="18" dur="500"/>
                                        <p:tgtEl>
                                          <p:spTgt spid="22"/>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p:tgtEl>
                                          <p:spTgt spid="29"/>
                                        </p:tgtEl>
                                        <p:attrNameLst>
                                          <p:attrName>ppt_x</p:attrName>
                                        </p:attrNameLst>
                                      </p:cBhvr>
                                      <p:tavLst>
                                        <p:tav tm="0">
                                          <p:val>
                                            <p:strVal val="#ppt_x-#ppt_w*1.125000"/>
                                          </p:val>
                                        </p:tav>
                                        <p:tav tm="100000">
                                          <p:val>
                                            <p:strVal val="#ppt_x"/>
                                          </p:val>
                                        </p:tav>
                                      </p:tavLst>
                                    </p:anim>
                                    <p:animEffect transition="in" filter="wipe(righ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dirty="0" smtClean="0"/>
              <a:t>クラウド</a:t>
            </a:r>
            <a:r>
              <a:rPr lang="ja-JP" altLang="en-US" dirty="0" smtClean="0"/>
              <a:t>ならではの費用対効果の考え方</a:t>
            </a:r>
            <a:endParaRPr kumimoji="1" lang="ja-JP" altLang="en-US" dirty="0"/>
          </a:p>
        </p:txBody>
      </p:sp>
      <p:cxnSp>
        <p:nvCxnSpPr>
          <p:cNvPr id="22" name="直線矢印コネクタ 21"/>
          <p:cNvCxnSpPr/>
          <p:nvPr/>
        </p:nvCxnSpPr>
        <p:spPr bwMode="auto">
          <a:xfrm flipV="1">
            <a:off x="1114855" y="1066800"/>
            <a:ext cx="0" cy="4953000"/>
          </a:xfrm>
          <a:prstGeom prst="straightConnector1">
            <a:avLst/>
          </a:prstGeom>
          <a:solidFill>
            <a:schemeClr val="bg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p:nvPr/>
        </p:nvCxnSpPr>
        <p:spPr bwMode="auto">
          <a:xfrm>
            <a:off x="1114855" y="6019800"/>
            <a:ext cx="7162800" cy="0"/>
          </a:xfrm>
          <a:prstGeom prst="straightConnector1">
            <a:avLst/>
          </a:prstGeom>
          <a:solidFill>
            <a:schemeClr val="bg1"/>
          </a:solidFill>
          <a:ln w="38100" cap="flat" cmpd="sng" algn="ctr">
            <a:solidFill>
              <a:srgbClr val="008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2" name="図 31" descr="MC9004316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855" y="1295400"/>
            <a:ext cx="762000" cy="762000"/>
          </a:xfrm>
          <a:prstGeom prst="rect">
            <a:avLst/>
          </a:prstGeom>
        </p:spPr>
      </p:pic>
      <p:pic>
        <p:nvPicPr>
          <p:cNvPr id="33" name="図 32" descr="MC90043158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7055" y="5715000"/>
            <a:ext cx="673100" cy="673100"/>
          </a:xfrm>
          <a:prstGeom prst="rect">
            <a:avLst/>
          </a:prstGeom>
        </p:spPr>
      </p:pic>
      <p:grpSp>
        <p:nvGrpSpPr>
          <p:cNvPr id="4" name="図形グループ 3"/>
          <p:cNvGrpSpPr/>
          <p:nvPr/>
        </p:nvGrpSpPr>
        <p:grpSpPr>
          <a:xfrm>
            <a:off x="1343455" y="2819400"/>
            <a:ext cx="6934200" cy="2895600"/>
            <a:chOff x="1524000" y="3048000"/>
            <a:chExt cx="6934200" cy="2895600"/>
          </a:xfrm>
        </p:grpSpPr>
        <p:cxnSp>
          <p:nvCxnSpPr>
            <p:cNvPr id="34" name="直線矢印コネクタ 33"/>
            <p:cNvCxnSpPr/>
            <p:nvPr/>
          </p:nvCxnSpPr>
          <p:spPr bwMode="auto">
            <a:xfrm>
              <a:off x="1752600" y="3048000"/>
              <a:ext cx="6705600" cy="2895600"/>
            </a:xfrm>
            <a:prstGeom prst="straightConnector1">
              <a:avLst/>
            </a:prstGeom>
            <a:solidFill>
              <a:schemeClr val="bg1"/>
            </a:solidFill>
            <a:ln w="76200" cap="flat" cmpd="sng" algn="ctr">
              <a:solidFill>
                <a:srgbClr val="FF6FCF"/>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テキスト ボックス 35"/>
            <p:cNvSpPr txBox="1"/>
            <p:nvPr/>
          </p:nvSpPr>
          <p:spPr>
            <a:xfrm>
              <a:off x="1524000" y="3886200"/>
              <a:ext cx="2345714" cy="707886"/>
            </a:xfrm>
            <a:prstGeom prst="rect">
              <a:avLst/>
            </a:prstGeom>
            <a:noFill/>
          </p:spPr>
          <p:txBody>
            <a:bodyPr wrap="none" rtlCol="0">
              <a:spAutoFit/>
            </a:bodyPr>
            <a:lstStyle/>
            <a:p>
              <a:r>
                <a:rPr lang="ja-JP" altLang="en-US" sz="2000" dirty="0" smtClean="0">
                  <a:solidFill>
                    <a:srgbClr val="FF66FF"/>
                  </a:solidFill>
                  <a:effectLst/>
                  <a:latin typeface="HGP創英角ｺﾞｼｯｸUB"/>
                  <a:ea typeface="HGP創英角ｺﾞｼｯｸUB"/>
                  <a:cs typeface="HGP創英角ｺﾞｼｯｸUB"/>
                </a:rPr>
                <a:t>システム関連機器の</a:t>
              </a:r>
              <a:endParaRPr lang="en-US" altLang="ja-JP" sz="2000" dirty="0" smtClean="0">
                <a:solidFill>
                  <a:srgbClr val="FF66FF"/>
                </a:solidFill>
                <a:effectLst/>
                <a:latin typeface="HGP創英角ｺﾞｼｯｸUB"/>
                <a:ea typeface="HGP創英角ｺﾞｼｯｸUB"/>
                <a:cs typeface="HGP創英角ｺﾞｼｯｸUB"/>
              </a:endParaRPr>
            </a:p>
            <a:p>
              <a:r>
                <a:rPr lang="ja-JP" altLang="en-US" sz="2000" dirty="0" smtClean="0">
                  <a:solidFill>
                    <a:srgbClr val="FF66FF"/>
                  </a:solidFill>
                  <a:effectLst/>
                  <a:latin typeface="HGP創英角ｺﾞｼｯｸUB"/>
                  <a:ea typeface="HGP創英角ｺﾞｼｯｸUB"/>
                  <a:cs typeface="HGP創英角ｺﾞｼｯｸUB"/>
                </a:rPr>
                <a:t>コストパフォーマンス</a:t>
              </a:r>
              <a:endParaRPr kumimoji="1" lang="ja-JP" altLang="en-US" sz="2000" dirty="0">
                <a:solidFill>
                  <a:srgbClr val="FF66FF"/>
                </a:solidFill>
                <a:effectLst/>
                <a:latin typeface="HGP創英角ｺﾞｼｯｸUB"/>
                <a:ea typeface="HGP創英角ｺﾞｼｯｸUB"/>
                <a:cs typeface="HGP創英角ｺﾞｼｯｸUB"/>
              </a:endParaRPr>
            </a:p>
          </p:txBody>
        </p:sp>
      </p:grpSp>
      <p:cxnSp>
        <p:nvCxnSpPr>
          <p:cNvPr id="15" name="直線矢印コネクタ 14"/>
          <p:cNvCxnSpPr/>
          <p:nvPr/>
        </p:nvCxnSpPr>
        <p:spPr bwMode="auto">
          <a:xfrm>
            <a:off x="1572055" y="2590800"/>
            <a:ext cx="6705600" cy="0"/>
          </a:xfrm>
          <a:prstGeom prst="straightConnector1">
            <a:avLst/>
          </a:prstGeom>
          <a:solidFill>
            <a:schemeClr val="bg1"/>
          </a:solidFill>
          <a:ln w="76200" cap="flat" cmpd="sng" algn="ctr">
            <a:solidFill>
              <a:srgbClr val="33ACB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テキスト ボックス 25"/>
          <p:cNvSpPr txBox="1"/>
          <p:nvPr/>
        </p:nvSpPr>
        <p:spPr>
          <a:xfrm>
            <a:off x="6982255" y="1981200"/>
            <a:ext cx="1052892" cy="523220"/>
          </a:xfrm>
          <a:prstGeom prst="rect">
            <a:avLst/>
          </a:prstGeom>
          <a:noFill/>
        </p:spPr>
        <p:txBody>
          <a:bodyPr wrap="none" rtlCol="0">
            <a:spAutoFit/>
          </a:bodyPr>
          <a:lstStyle/>
          <a:p>
            <a:r>
              <a:rPr kumimoji="1" lang="ja-JP" altLang="en-US" sz="2800" dirty="0" smtClean="0">
                <a:solidFill>
                  <a:srgbClr val="008000"/>
                </a:solidFill>
                <a:effectLst/>
                <a:latin typeface="HGP創英角ｺﾞｼｯｸUB"/>
                <a:ea typeface="HGP創英角ｺﾞｼｯｸUB"/>
                <a:cs typeface="HGP創英角ｺﾞｼｯｸUB"/>
              </a:rPr>
              <a:t>リース</a:t>
            </a:r>
            <a:endParaRPr kumimoji="1" lang="ja-JP" altLang="en-US" sz="2800" dirty="0">
              <a:solidFill>
                <a:srgbClr val="008000"/>
              </a:solidFill>
              <a:effectLst/>
              <a:latin typeface="HGP創英角ｺﾞｼｯｸUB"/>
              <a:ea typeface="HGP創英角ｺﾞｼｯｸUB"/>
              <a:cs typeface="HGP創英角ｺﾞｼｯｸUB"/>
            </a:endParaRPr>
          </a:p>
        </p:txBody>
      </p:sp>
      <p:sp>
        <p:nvSpPr>
          <p:cNvPr id="37" name="角丸四角形吹き出し 36"/>
          <p:cNvSpPr/>
          <p:nvPr/>
        </p:nvSpPr>
        <p:spPr bwMode="auto">
          <a:xfrm>
            <a:off x="4620055" y="1371600"/>
            <a:ext cx="2133600" cy="609600"/>
          </a:xfrm>
          <a:prstGeom prst="wedgeRoundRectCallout">
            <a:avLst>
              <a:gd name="adj1" fmla="val 59881"/>
              <a:gd name="adj2" fmla="val 89583"/>
              <a:gd name="adj3" fmla="val 16667"/>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コストパフォーマンスが</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長期的に固定化</a:t>
            </a:r>
            <a:endParaRPr kumimoji="0" lang="ja-JP" altLang="en-US" sz="1400" b="0" i="0" u="none" strike="noStrike" cap="none" normalizeH="0" baseline="0" dirty="0" smtClean="0">
              <a:ln>
                <a:noFill/>
              </a:ln>
              <a:solidFill>
                <a:srgbClr val="FFFFFF"/>
              </a:solidFill>
              <a:effectLst/>
            </a:endParaRPr>
          </a:p>
        </p:txBody>
      </p:sp>
      <p:cxnSp>
        <p:nvCxnSpPr>
          <p:cNvPr id="28" name="直線矢印コネクタ 27"/>
          <p:cNvCxnSpPr/>
          <p:nvPr/>
        </p:nvCxnSpPr>
        <p:spPr bwMode="auto">
          <a:xfrm>
            <a:off x="1572055" y="2133600"/>
            <a:ext cx="6705600" cy="2819400"/>
          </a:xfrm>
          <a:prstGeom prst="straightConnector1">
            <a:avLst/>
          </a:prstGeom>
          <a:solidFill>
            <a:schemeClr val="bg1"/>
          </a:solidFill>
          <a:ln w="76200" cap="flat" cmpd="sng" algn="ctr">
            <a:solidFill>
              <a:srgbClr val="FF99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テキスト ボックス 30"/>
          <p:cNvSpPr txBox="1"/>
          <p:nvPr/>
        </p:nvSpPr>
        <p:spPr>
          <a:xfrm>
            <a:off x="6601255" y="4340086"/>
            <a:ext cx="1338828" cy="523220"/>
          </a:xfrm>
          <a:prstGeom prst="rect">
            <a:avLst/>
          </a:prstGeom>
          <a:noFill/>
        </p:spPr>
        <p:txBody>
          <a:bodyPr wrap="none" rtlCol="0">
            <a:spAutoFit/>
          </a:bodyPr>
          <a:lstStyle/>
          <a:p>
            <a:r>
              <a:rPr kumimoji="1" lang="ja-JP" altLang="en-US" sz="2800" dirty="0" smtClean="0">
                <a:solidFill>
                  <a:srgbClr val="0000FF"/>
                </a:solidFill>
                <a:effectLst/>
                <a:latin typeface="HGP創英角ｺﾞｼｯｸUB"/>
                <a:ea typeface="HGP創英角ｺﾞｼｯｸUB"/>
                <a:cs typeface="HGP創英角ｺﾞｼｯｸUB"/>
              </a:rPr>
              <a:t>クラウド</a:t>
            </a:r>
            <a:endParaRPr kumimoji="1" lang="ja-JP" altLang="en-US" sz="2800" dirty="0">
              <a:solidFill>
                <a:srgbClr val="0000FF"/>
              </a:solidFill>
              <a:effectLst/>
              <a:latin typeface="HGP創英角ｺﾞｼｯｸUB"/>
              <a:ea typeface="HGP創英角ｺﾞｼｯｸUB"/>
              <a:cs typeface="HGP創英角ｺﾞｼｯｸUB"/>
            </a:endParaRPr>
          </a:p>
        </p:txBody>
      </p:sp>
      <p:sp>
        <p:nvSpPr>
          <p:cNvPr id="38" name="角丸四角形吹き出し 37"/>
          <p:cNvSpPr/>
          <p:nvPr/>
        </p:nvSpPr>
        <p:spPr bwMode="auto">
          <a:xfrm>
            <a:off x="3324655" y="5105400"/>
            <a:ext cx="3276600" cy="609600"/>
          </a:xfrm>
          <a:prstGeom prst="wedgeRoundRectCallout">
            <a:avLst>
              <a:gd name="adj1" fmla="val 53761"/>
              <a:gd name="adj2" fmla="val -112500"/>
              <a:gd name="adj3" fmla="val 16667"/>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rPr>
              <a:t>新機種追加、</a:t>
            </a:r>
            <a:r>
              <a:rPr kumimoji="0" lang="ja-JP" altLang="en-US" sz="1400" b="0" i="0" u="none" strike="noStrike" cap="none" normalizeH="0" baseline="0" dirty="0" smtClean="0">
                <a:ln>
                  <a:noFill/>
                </a:ln>
                <a:solidFill>
                  <a:srgbClr val="FFFFFF"/>
                </a:solidFill>
                <a:effectLst/>
              </a:rPr>
              <a:t>新旧の入替え</a:t>
            </a:r>
            <a:r>
              <a:rPr kumimoji="0" lang="ja-JP" altLang="en-US" sz="1400" dirty="0" smtClean="0">
                <a:solidFill>
                  <a:srgbClr val="FFFFFF"/>
                </a:solidFill>
              </a:rPr>
              <a:t>を繰り返し</a:t>
            </a:r>
            <a:endParaRPr kumimoji="0" lang="en-US" altLang="ja-JP" sz="1400" dirty="0" smtClean="0">
              <a:solidFill>
                <a:srgbClr val="FFFFFF"/>
              </a:solidFil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rPr>
              <a:t>継続的にコストパフォーマンスを改善</a:t>
            </a:r>
          </a:p>
        </p:txBody>
      </p:sp>
      <p:sp>
        <p:nvSpPr>
          <p:cNvPr id="41" name="角丸四角形吹き出し 40"/>
          <p:cNvSpPr/>
          <p:nvPr/>
        </p:nvSpPr>
        <p:spPr bwMode="auto">
          <a:xfrm>
            <a:off x="2029255" y="1371600"/>
            <a:ext cx="1752600" cy="609600"/>
          </a:xfrm>
          <a:prstGeom prst="wedgeRoundRectCallout">
            <a:avLst>
              <a:gd name="adj1" fmla="val -68232"/>
              <a:gd name="adj2" fmla="val 114174"/>
              <a:gd name="adj3" fmla="val 16667"/>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移行・環境変更に</a:t>
            </a:r>
            <a:endParaRPr kumimoji="0" lang="en-US" altLang="ja-JP" sz="1400" b="0" i="0" u="none" strike="noStrike" cap="none" normalizeH="0" baseline="0" dirty="0" smtClean="0">
              <a:ln>
                <a:noFill/>
              </a:ln>
              <a:solidFill>
                <a:schemeClr val="bg1"/>
              </a:solidFill>
              <a:effectLst/>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かかる一時経費</a:t>
            </a:r>
          </a:p>
        </p:txBody>
      </p:sp>
      <p:cxnSp>
        <p:nvCxnSpPr>
          <p:cNvPr id="43" name="直線矢印コネクタ 42"/>
          <p:cNvCxnSpPr/>
          <p:nvPr/>
        </p:nvCxnSpPr>
        <p:spPr bwMode="auto">
          <a:xfrm>
            <a:off x="1648255" y="2219980"/>
            <a:ext cx="0" cy="294620"/>
          </a:xfrm>
          <a:prstGeom prst="straightConnector1">
            <a:avLst/>
          </a:prstGeom>
          <a:solidFill>
            <a:schemeClr val="bg1"/>
          </a:solidFill>
          <a:ln w="38100" cap="flat" cmpd="sng" algn="ctr">
            <a:solidFill>
              <a:srgbClr val="FF0000"/>
            </a:solidFill>
            <a:prstDash val="solid"/>
            <a:round/>
            <a:headEnd type="triangl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上下矢印 5"/>
          <p:cNvSpPr/>
          <p:nvPr/>
        </p:nvSpPr>
        <p:spPr bwMode="auto">
          <a:xfrm>
            <a:off x="7668055" y="2743200"/>
            <a:ext cx="609600" cy="1758950"/>
          </a:xfrm>
          <a:prstGeom prst="upDownArrow">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nvGrpSpPr>
          <p:cNvPr id="10" name="図形グループ 9"/>
          <p:cNvGrpSpPr/>
          <p:nvPr/>
        </p:nvGrpSpPr>
        <p:grpSpPr>
          <a:xfrm>
            <a:off x="5305855" y="3048000"/>
            <a:ext cx="2286000" cy="1066800"/>
            <a:chOff x="6705600" y="609600"/>
            <a:chExt cx="2286000" cy="1066800"/>
          </a:xfrm>
        </p:grpSpPr>
        <p:sp>
          <p:nvSpPr>
            <p:cNvPr id="9" name="星 24 8"/>
            <p:cNvSpPr/>
            <p:nvPr/>
          </p:nvSpPr>
          <p:spPr bwMode="auto">
            <a:xfrm>
              <a:off x="6705600" y="609600"/>
              <a:ext cx="2286000" cy="1066800"/>
            </a:xfrm>
            <a:prstGeom prst="star24">
              <a:avLst/>
            </a:prstGeom>
            <a:solidFill>
              <a:srgbClr val="FFFF00"/>
            </a:solidFill>
            <a:ln w="38100" cmpd="sng">
              <a:solidFill>
                <a:srgbClr val="FF6600"/>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7" name="図 6"/>
            <p:cNvPicPr>
              <a:picLocks noChangeAspect="1"/>
            </p:cNvPicPr>
            <p:nvPr/>
          </p:nvPicPr>
          <p:blipFill>
            <a:blip r:embed="rId4"/>
            <a:stretch>
              <a:fillRect/>
            </a:stretch>
          </p:blipFill>
          <p:spPr>
            <a:xfrm>
              <a:off x="7467600" y="757535"/>
              <a:ext cx="852985" cy="381000"/>
            </a:xfrm>
            <a:prstGeom prst="rect">
              <a:avLst/>
            </a:prstGeom>
          </p:spPr>
        </p:pic>
        <p:sp>
          <p:nvSpPr>
            <p:cNvPr id="8" name="テキスト ボックス 7"/>
            <p:cNvSpPr txBox="1"/>
            <p:nvPr/>
          </p:nvSpPr>
          <p:spPr>
            <a:xfrm>
              <a:off x="7328501" y="1062335"/>
              <a:ext cx="1082348" cy="400110"/>
            </a:xfrm>
            <a:prstGeom prst="rect">
              <a:avLst/>
            </a:prstGeom>
            <a:noFill/>
          </p:spPr>
          <p:txBody>
            <a:bodyPr wrap="none" rtlCol="0">
              <a:spAutoFit/>
            </a:bodyPr>
            <a:lstStyle/>
            <a:p>
              <a:pPr algn="ctr"/>
              <a:r>
                <a:rPr kumimoji="1" lang="en-US" altLang="ja-JP" sz="1000" dirty="0" smtClean="0">
                  <a:solidFill>
                    <a:srgbClr val="0000FF"/>
                  </a:solidFill>
                </a:rPr>
                <a:t>2006/3/14〜</a:t>
              </a:r>
              <a:endParaRPr lang="en-US" altLang="ja-JP" sz="1000" dirty="0">
                <a:solidFill>
                  <a:srgbClr val="0000FF"/>
                </a:solidFill>
              </a:endParaRPr>
            </a:p>
            <a:p>
              <a:pPr algn="ctr"/>
              <a:r>
                <a:rPr lang="en-US" altLang="ja-JP" sz="1000" dirty="0" smtClean="0">
                  <a:solidFill>
                    <a:srgbClr val="0000FF"/>
                  </a:solidFill>
                </a:rPr>
                <a:t>40</a:t>
              </a:r>
              <a:r>
                <a:rPr lang="ja-JP" altLang="en-US" sz="1000" dirty="0" smtClean="0">
                  <a:solidFill>
                    <a:srgbClr val="0000FF"/>
                  </a:solidFill>
                </a:rPr>
                <a:t>回以上値下げ</a:t>
              </a:r>
              <a:endParaRPr kumimoji="1" lang="ja-JP" altLang="en-US" sz="1000" dirty="0">
                <a:solidFill>
                  <a:srgbClr val="0000FF"/>
                </a:solidFill>
              </a:endParaRPr>
            </a:p>
          </p:txBody>
        </p:sp>
      </p:grpSp>
    </p:spTree>
    <p:extLst>
      <p:ext uri="{BB962C8B-B14F-4D97-AF65-F5344CB8AC3E}">
        <p14:creationId xmlns:p14="http://schemas.microsoft.com/office/powerpoint/2010/main" val="92219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511675" y="827249"/>
            <a:ext cx="3548650" cy="5708645"/>
          </a:xfrm>
          <a:prstGeom prst="roundRect">
            <a:avLst>
              <a:gd name="adj" fmla="val 0"/>
            </a:avLst>
          </a:prstGeom>
          <a:solidFill>
            <a:srgbClr val="FFFBD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083675" y="840427"/>
            <a:ext cx="3548650" cy="5708645"/>
          </a:xfrm>
          <a:prstGeom prst="roundRect">
            <a:avLst>
              <a:gd name="adj" fmla="val 0"/>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システム資源の</a:t>
            </a:r>
            <a:r>
              <a:rPr kumimoji="1" lang="en-US" altLang="ja-JP" dirty="0" smtClean="0"/>
              <a:t>EC</a:t>
            </a:r>
            <a:r>
              <a:rPr kumimoji="1" lang="ja-JP" altLang="en-US" dirty="0" smtClean="0"/>
              <a:t>サイト</a:t>
            </a:r>
            <a:endParaRPr kumimoji="1" lang="ja-JP" altLang="en-US" dirty="0"/>
          </a:p>
        </p:txBody>
      </p:sp>
      <p:pic>
        <p:nvPicPr>
          <p:cNvPr id="30" name="図 29"/>
          <p:cNvPicPr>
            <a:picLocks noChangeAspect="1"/>
          </p:cNvPicPr>
          <p:nvPr/>
        </p:nvPicPr>
        <p:blipFill>
          <a:blip r:embed="rId2">
            <a:clrChange>
              <a:clrFrom>
                <a:srgbClr val="FEFEFE"/>
              </a:clrFrom>
              <a:clrTo>
                <a:srgbClr val="FEFEFE">
                  <a:alpha val="0"/>
                </a:srgbClr>
              </a:clrTo>
            </a:clrChange>
          </a:blip>
          <a:stretch>
            <a:fillRect/>
          </a:stretch>
        </p:blipFill>
        <p:spPr>
          <a:xfrm>
            <a:off x="2667000" y="2814675"/>
            <a:ext cx="1066800" cy="935229"/>
          </a:xfrm>
          <a:prstGeom prst="rect">
            <a:avLst/>
          </a:prstGeom>
        </p:spPr>
      </p:pic>
      <p:sp>
        <p:nvSpPr>
          <p:cNvPr id="10" name="メモ 9"/>
          <p:cNvSpPr/>
          <p:nvPr/>
        </p:nvSpPr>
        <p:spPr bwMode="auto">
          <a:xfrm>
            <a:off x="1066800" y="27384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2" name="メモ 31"/>
          <p:cNvSpPr/>
          <p:nvPr/>
        </p:nvSpPr>
        <p:spPr bwMode="auto">
          <a:xfrm>
            <a:off x="1219200" y="3043275"/>
            <a:ext cx="762000" cy="838200"/>
          </a:xfrm>
          <a:prstGeom prst="foldedCorner">
            <a:avLst/>
          </a:prstGeom>
          <a:solidFill>
            <a:srgbClr val="CCFFCC"/>
          </a:solidFill>
          <a:ln>
            <a:headEnd type="none" w="med" len="med"/>
            <a:tailEnd type="none" w="med" len="med"/>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2" name="テキスト ボックス 11"/>
          <p:cNvSpPr txBox="1"/>
          <p:nvPr/>
        </p:nvSpPr>
        <p:spPr>
          <a:xfrm>
            <a:off x="1143000" y="2738475"/>
            <a:ext cx="646331" cy="276999"/>
          </a:xfrm>
          <a:prstGeom prst="rect">
            <a:avLst/>
          </a:prstGeom>
          <a:noFill/>
        </p:spPr>
        <p:txBody>
          <a:bodyPr wrap="none" rtlCol="0">
            <a:spAutoFit/>
          </a:bodyPr>
          <a:lstStyle/>
          <a:p>
            <a:r>
              <a:rPr kumimoji="1" lang="ja-JP" altLang="en-US" sz="1200" dirty="0" smtClean="0">
                <a:solidFill>
                  <a:srgbClr val="800000"/>
                </a:solidFill>
              </a:rPr>
              <a:t>見積書</a:t>
            </a:r>
            <a:endParaRPr kumimoji="1" lang="ja-JP" altLang="en-US" sz="1200" dirty="0">
              <a:solidFill>
                <a:srgbClr val="800000"/>
              </a:solidFill>
            </a:endParaRPr>
          </a:p>
        </p:txBody>
      </p:sp>
      <p:sp>
        <p:nvSpPr>
          <p:cNvPr id="33" name="テキスト ボックス 32"/>
          <p:cNvSpPr txBox="1"/>
          <p:nvPr/>
        </p:nvSpPr>
        <p:spPr>
          <a:xfrm>
            <a:off x="1295400" y="3119475"/>
            <a:ext cx="646331" cy="276999"/>
          </a:xfrm>
          <a:prstGeom prst="rect">
            <a:avLst/>
          </a:prstGeom>
          <a:noFill/>
        </p:spPr>
        <p:txBody>
          <a:bodyPr wrap="none" rtlCol="0">
            <a:spAutoFit/>
          </a:bodyPr>
          <a:lstStyle/>
          <a:p>
            <a:r>
              <a:rPr kumimoji="1" lang="ja-JP" altLang="en-US" sz="1200" dirty="0" smtClean="0">
                <a:solidFill>
                  <a:srgbClr val="800000"/>
                </a:solidFill>
              </a:rPr>
              <a:t>契約書</a:t>
            </a:r>
            <a:endParaRPr kumimoji="1" lang="ja-JP" altLang="en-US" sz="1200" dirty="0">
              <a:solidFill>
                <a:srgbClr val="800000"/>
              </a:solidFill>
            </a:endParaRPr>
          </a:p>
        </p:txBody>
      </p:sp>
      <p:pic>
        <p:nvPicPr>
          <p:cNvPr id="6" name="図 5" descr="MC9004339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48075"/>
            <a:ext cx="1447800" cy="1447800"/>
          </a:xfrm>
          <a:prstGeom prst="rect">
            <a:avLst/>
          </a:prstGeom>
        </p:spPr>
      </p:pic>
      <p:pic>
        <p:nvPicPr>
          <p:cNvPr id="8" name="図 7" descr="MC90043394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3805275"/>
            <a:ext cx="1066800" cy="1066800"/>
          </a:xfrm>
          <a:prstGeom prst="rect">
            <a:avLst/>
          </a:prstGeom>
        </p:spPr>
      </p:pic>
      <p:sp>
        <p:nvSpPr>
          <p:cNvPr id="13" name="テキスト ボックス 12"/>
          <p:cNvSpPr txBox="1"/>
          <p:nvPr/>
        </p:nvSpPr>
        <p:spPr>
          <a:xfrm>
            <a:off x="3057207" y="3057992"/>
            <a:ext cx="697627" cy="400110"/>
          </a:xfrm>
          <a:prstGeom prst="rect">
            <a:avLst/>
          </a:prstGeom>
          <a:noFill/>
        </p:spPr>
        <p:txBody>
          <a:bodyPr wrap="none" rtlCol="0">
            <a:spAutoFit/>
          </a:bodyPr>
          <a:lstStyle/>
          <a:p>
            <a:r>
              <a:rPr kumimoji="1" lang="ja-JP" altLang="en-US" sz="1000" dirty="0" smtClean="0">
                <a:solidFill>
                  <a:schemeClr val="bg1"/>
                </a:solidFill>
              </a:rPr>
              <a:t>調達手配</a:t>
            </a:r>
            <a:endParaRPr kumimoji="1" lang="en-US" altLang="ja-JP" sz="1000" dirty="0" smtClean="0">
              <a:solidFill>
                <a:schemeClr val="bg1"/>
              </a:solidFill>
            </a:endParaRPr>
          </a:p>
          <a:p>
            <a:r>
              <a:rPr lang="ja-JP" altLang="en-US" sz="1000" dirty="0" smtClean="0">
                <a:solidFill>
                  <a:schemeClr val="bg1"/>
                </a:solidFill>
              </a:rPr>
              <a:t>導入作業</a:t>
            </a:r>
            <a:endParaRPr kumimoji="1" lang="ja-JP" altLang="en-US" sz="1000" dirty="0">
              <a:solidFill>
                <a:schemeClr val="bg1"/>
              </a:solidFill>
            </a:endParaRPr>
          </a:p>
        </p:txBody>
      </p:sp>
      <p:pic>
        <p:nvPicPr>
          <p:cNvPr id="14" name="図 13" descr="MM900283085.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1443075"/>
            <a:ext cx="1547117" cy="990600"/>
          </a:xfrm>
          <a:prstGeom prst="rect">
            <a:avLst/>
          </a:prstGeom>
        </p:spPr>
      </p:pic>
      <p:sp>
        <p:nvSpPr>
          <p:cNvPr id="34" name="下カーブ矢印 33"/>
          <p:cNvSpPr/>
          <p:nvPr/>
        </p:nvSpPr>
        <p:spPr bwMode="auto">
          <a:xfrm>
            <a:off x="1905000" y="2509875"/>
            <a:ext cx="1143000" cy="457200"/>
          </a:xfrm>
          <a:prstGeom prst="curvedDown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7" name="テキスト ボックス 36"/>
          <p:cNvSpPr txBox="1"/>
          <p:nvPr/>
        </p:nvSpPr>
        <p:spPr>
          <a:xfrm>
            <a:off x="2209800" y="1910455"/>
            <a:ext cx="847407" cy="523220"/>
          </a:xfrm>
          <a:prstGeom prst="rect">
            <a:avLst/>
          </a:prstGeom>
          <a:noFill/>
        </p:spPr>
        <p:txBody>
          <a:bodyPr wrap="none" rtlCol="0">
            <a:spAutoFit/>
          </a:bodyPr>
          <a:lstStyle/>
          <a:p>
            <a:r>
              <a:rPr kumimoji="1" lang="ja-JP" altLang="en-US" sz="1400" dirty="0" smtClean="0">
                <a:solidFill>
                  <a:schemeClr val="bg1"/>
                </a:solidFill>
                <a:effectLst>
                  <a:glow rad="101600">
                    <a:schemeClr val="accent6">
                      <a:satMod val="175000"/>
                      <a:alpha val="40000"/>
                    </a:schemeClr>
                  </a:glow>
                </a:effectLst>
              </a:rPr>
              <a:t>メーカー</a:t>
            </a:r>
            <a:endParaRPr kumimoji="1" lang="en-US" altLang="ja-JP" sz="1400" dirty="0" smtClean="0">
              <a:solidFill>
                <a:schemeClr val="bg1"/>
              </a:solidFill>
              <a:effectLst>
                <a:glow rad="101600">
                  <a:schemeClr val="accent6">
                    <a:satMod val="175000"/>
                    <a:alpha val="40000"/>
                  </a:schemeClr>
                </a:glow>
              </a:effectLst>
            </a:endParaRPr>
          </a:p>
          <a:p>
            <a:r>
              <a:rPr lang="ja-JP" altLang="en-US" sz="1400" dirty="0" smtClean="0">
                <a:solidFill>
                  <a:schemeClr val="bg1"/>
                </a:solidFill>
                <a:effectLst>
                  <a:glow rad="101600">
                    <a:schemeClr val="accent6">
                      <a:satMod val="175000"/>
                      <a:alpha val="40000"/>
                    </a:schemeClr>
                  </a:glow>
                </a:effectLst>
              </a:rPr>
              <a:t>ベンダー</a:t>
            </a:r>
            <a:endParaRPr kumimoji="1" lang="ja-JP" altLang="en-US" sz="1400" dirty="0">
              <a:solidFill>
                <a:schemeClr val="bg1"/>
              </a:solidFill>
              <a:effectLst>
                <a:glow rad="101600">
                  <a:schemeClr val="accent6">
                    <a:satMod val="175000"/>
                    <a:alpha val="40000"/>
                  </a:schemeClr>
                </a:glow>
              </a:effectLst>
            </a:endParaRPr>
          </a:p>
        </p:txBody>
      </p:sp>
      <p:sp>
        <p:nvSpPr>
          <p:cNvPr id="41" name="六角形 40"/>
          <p:cNvSpPr/>
          <p:nvPr/>
        </p:nvSpPr>
        <p:spPr bwMode="auto">
          <a:xfrm>
            <a:off x="3845719" y="53991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サイジング</a:t>
            </a:r>
          </a:p>
        </p:txBody>
      </p:sp>
      <p:sp>
        <p:nvSpPr>
          <p:cNvPr id="42" name="六角形 41"/>
          <p:cNvSpPr/>
          <p:nvPr/>
        </p:nvSpPr>
        <p:spPr bwMode="auto">
          <a:xfrm>
            <a:off x="3845719" y="48657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rPr>
              <a:t>調　達</a:t>
            </a:r>
            <a:endParaRPr kumimoji="0" lang="ja-JP" altLang="en-US" sz="1400" b="0" i="0" u="none" strike="noStrike" cap="none" normalizeH="0" baseline="0" dirty="0" smtClean="0">
              <a:ln>
                <a:noFill/>
              </a:ln>
              <a:solidFill>
                <a:schemeClr val="bg1"/>
              </a:solidFill>
              <a:effectLst/>
            </a:endParaRPr>
          </a:p>
        </p:txBody>
      </p:sp>
      <p:sp>
        <p:nvSpPr>
          <p:cNvPr id="44" name="六角形 43"/>
          <p:cNvSpPr/>
          <p:nvPr/>
        </p:nvSpPr>
        <p:spPr bwMode="auto">
          <a:xfrm>
            <a:off x="3845719" y="5932525"/>
            <a:ext cx="1449387" cy="457200"/>
          </a:xfrm>
          <a:prstGeom prst="hexagon">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rPr>
              <a:t>費　用</a:t>
            </a:r>
          </a:p>
        </p:txBody>
      </p:sp>
      <p:sp>
        <p:nvSpPr>
          <p:cNvPr id="45" name="角丸四角形 44"/>
          <p:cNvSpPr/>
          <p:nvPr/>
        </p:nvSpPr>
        <p:spPr bwMode="auto">
          <a:xfrm>
            <a:off x="838200" y="48593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数週間から数ヶ月</a:t>
            </a:r>
          </a:p>
        </p:txBody>
      </p:sp>
      <p:sp>
        <p:nvSpPr>
          <p:cNvPr id="46" name="角丸四角形 45"/>
          <p:cNvSpPr/>
          <p:nvPr/>
        </p:nvSpPr>
        <p:spPr bwMode="auto">
          <a:xfrm>
            <a:off x="838200" y="53927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数ヶ月から数年を想定</a:t>
            </a:r>
          </a:p>
        </p:txBody>
      </p:sp>
      <p:sp>
        <p:nvSpPr>
          <p:cNvPr id="47" name="角丸四角形 46"/>
          <p:cNvSpPr/>
          <p:nvPr/>
        </p:nvSpPr>
        <p:spPr bwMode="auto">
          <a:xfrm>
            <a:off x="838200" y="5926175"/>
            <a:ext cx="2895600" cy="4572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現物資産またはリース資産</a:t>
            </a:r>
          </a:p>
        </p:txBody>
      </p:sp>
      <p:sp>
        <p:nvSpPr>
          <p:cNvPr id="51" name="テキスト ボックス 50"/>
          <p:cNvSpPr txBox="1"/>
          <p:nvPr/>
        </p:nvSpPr>
        <p:spPr>
          <a:xfrm>
            <a:off x="1460279" y="909675"/>
            <a:ext cx="1723549" cy="461665"/>
          </a:xfrm>
          <a:prstGeom prst="rect">
            <a:avLst/>
          </a:prstGeom>
          <a:noFill/>
        </p:spPr>
        <p:txBody>
          <a:bodyPr wrap="none" rtlCol="0">
            <a:spAutoFit/>
          </a:bodyPr>
          <a:lstStyle/>
          <a:p>
            <a:pPr algn="ctr"/>
            <a:r>
              <a:rPr kumimoji="1" lang="ja-JP" altLang="en-US" sz="2400" dirty="0" smtClean="0">
                <a:solidFill>
                  <a:srgbClr val="800000"/>
                </a:solidFill>
                <a:effectLst/>
              </a:rPr>
              <a:t>従来の方法</a:t>
            </a:r>
            <a:endParaRPr kumimoji="1" lang="ja-JP" altLang="en-US" sz="2400" dirty="0">
              <a:solidFill>
                <a:srgbClr val="800000"/>
              </a:solidFill>
              <a:effectLst/>
            </a:endParaRPr>
          </a:p>
        </p:txBody>
      </p:sp>
      <p:grpSp>
        <p:nvGrpSpPr>
          <p:cNvPr id="7" name="図形グループ 6"/>
          <p:cNvGrpSpPr/>
          <p:nvPr/>
        </p:nvGrpSpPr>
        <p:grpSpPr>
          <a:xfrm>
            <a:off x="5133280" y="468150"/>
            <a:ext cx="3429000" cy="5921700"/>
            <a:chOff x="5133280" y="555300"/>
            <a:chExt cx="3429000" cy="5921700"/>
          </a:xfrm>
        </p:grpSpPr>
        <p:grpSp>
          <p:nvGrpSpPr>
            <p:cNvPr id="3" name="図形グループ 2"/>
            <p:cNvGrpSpPr/>
            <p:nvPr/>
          </p:nvGrpSpPr>
          <p:grpSpPr>
            <a:xfrm>
              <a:off x="5133280" y="555300"/>
              <a:ext cx="3429000" cy="5921700"/>
              <a:chOff x="5133280" y="555300"/>
              <a:chExt cx="3429000" cy="5921700"/>
            </a:xfrm>
          </p:grpSpPr>
          <p:pic>
            <p:nvPicPr>
              <p:cNvPr id="19" name="図 18" descr="MC9004418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3280" y="555300"/>
                <a:ext cx="3429000" cy="3429000"/>
              </a:xfrm>
              <a:prstGeom prst="rect">
                <a:avLst/>
              </a:prstGeom>
            </p:spPr>
          </p:pic>
          <p:pic>
            <p:nvPicPr>
              <p:cNvPr id="27" name="図 26"/>
              <p:cNvPicPr>
                <a:picLocks noChangeAspect="1"/>
              </p:cNvPicPr>
              <p:nvPr/>
            </p:nvPicPr>
            <p:blipFill>
              <a:blip r:embed="rId2">
                <a:clrChange>
                  <a:clrFrom>
                    <a:srgbClr val="FEFEFE"/>
                  </a:clrFrom>
                  <a:clrTo>
                    <a:srgbClr val="FEFEFE">
                      <a:alpha val="0"/>
                    </a:srgbClr>
                  </a:clrTo>
                </a:clrChange>
              </a:blip>
              <a:stretch>
                <a:fillRect/>
              </a:stretch>
            </p:blipFill>
            <p:spPr>
              <a:xfrm>
                <a:off x="6407485" y="1600200"/>
                <a:ext cx="831515" cy="728962"/>
              </a:xfrm>
              <a:prstGeom prst="rect">
                <a:avLst/>
              </a:prstGeom>
            </p:spPr>
          </p:pic>
          <p:pic>
            <p:nvPicPr>
              <p:cNvPr id="28" name="図 27"/>
              <p:cNvPicPr>
                <a:picLocks noChangeAspect="1"/>
              </p:cNvPicPr>
              <p:nvPr/>
            </p:nvPicPr>
            <p:blipFill>
              <a:blip r:embed="rId2">
                <a:clrChange>
                  <a:clrFrom>
                    <a:srgbClr val="FEFEFE"/>
                  </a:clrFrom>
                  <a:clrTo>
                    <a:srgbClr val="FEFEFE">
                      <a:alpha val="0"/>
                    </a:srgbClr>
                  </a:clrTo>
                </a:clrChange>
              </a:blip>
              <a:stretch>
                <a:fillRect/>
              </a:stretch>
            </p:blipFill>
            <p:spPr>
              <a:xfrm>
                <a:off x="7245685" y="1600200"/>
                <a:ext cx="831515" cy="728962"/>
              </a:xfrm>
              <a:prstGeom prst="rect">
                <a:avLst/>
              </a:prstGeom>
            </p:spPr>
          </p:pic>
          <p:pic>
            <p:nvPicPr>
              <p:cNvPr id="29" name="図 28"/>
              <p:cNvPicPr>
                <a:picLocks noChangeAspect="1"/>
              </p:cNvPicPr>
              <p:nvPr/>
            </p:nvPicPr>
            <p:blipFill>
              <a:blip r:embed="rId2">
                <a:clrChange>
                  <a:clrFrom>
                    <a:srgbClr val="FEFEFE"/>
                  </a:clrFrom>
                  <a:clrTo>
                    <a:srgbClr val="FEFEFE">
                      <a:alpha val="0"/>
                    </a:srgbClr>
                  </a:clrTo>
                </a:clrChange>
              </a:blip>
              <a:stretch>
                <a:fillRect/>
              </a:stretch>
            </p:blipFill>
            <p:spPr>
              <a:xfrm>
                <a:off x="5569285" y="1600200"/>
                <a:ext cx="831515" cy="728962"/>
              </a:xfrm>
              <a:prstGeom prst="rect">
                <a:avLst/>
              </a:prstGeom>
            </p:spPr>
          </p:pic>
          <p:sp>
            <p:nvSpPr>
              <p:cNvPr id="35" name="角丸四角形 34"/>
              <p:cNvSpPr/>
              <p:nvPr/>
            </p:nvSpPr>
            <p:spPr bwMode="auto">
              <a:xfrm>
                <a:off x="6019800" y="3124200"/>
                <a:ext cx="1828800" cy="1447800"/>
              </a:xfrm>
              <a:prstGeom prst="roundRect">
                <a:avLst>
                  <a:gd name="adj" fmla="val 0"/>
                </a:avLst>
              </a:prstGeom>
              <a:solidFill>
                <a:schemeClr val="accent6">
                  <a:lumMod val="7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20" name="Picture 26" descr="j043394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0" y="3810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テキスト ボックス 35"/>
              <p:cNvSpPr txBox="1"/>
              <p:nvPr/>
            </p:nvSpPr>
            <p:spPr>
              <a:xfrm>
                <a:off x="6026485" y="3200400"/>
                <a:ext cx="1828800" cy="246221"/>
              </a:xfrm>
              <a:prstGeom prst="rect">
                <a:avLst/>
              </a:prstGeom>
              <a:noFill/>
            </p:spPr>
            <p:txBody>
              <a:bodyPr wrap="square" rtlCol="0">
                <a:spAutoFit/>
              </a:bodyPr>
              <a:lstStyle/>
              <a:p>
                <a:pPr algn="ctr"/>
                <a:r>
                  <a:rPr kumimoji="1" lang="ja-JP" altLang="en-US" sz="1000" dirty="0" smtClean="0">
                    <a:solidFill>
                      <a:srgbClr val="FFFFFF"/>
                    </a:solidFill>
                  </a:rPr>
                  <a:t>セルフ</a:t>
                </a:r>
                <a:r>
                  <a:rPr kumimoji="1" lang="en-US" altLang="ja-JP" sz="1000" dirty="0" smtClean="0">
                    <a:solidFill>
                      <a:srgbClr val="FFFFFF"/>
                    </a:solidFill>
                  </a:rPr>
                  <a:t>･</a:t>
                </a:r>
                <a:r>
                  <a:rPr kumimoji="1" lang="ja-JP" altLang="en-US" sz="1000" dirty="0" smtClean="0">
                    <a:solidFill>
                      <a:srgbClr val="FFFFFF"/>
                    </a:solidFill>
                  </a:rPr>
                  <a:t>サービス・ポータル</a:t>
                </a:r>
                <a:endParaRPr kumimoji="1" lang="ja-JP" altLang="en-US" sz="1000" dirty="0">
                  <a:solidFill>
                    <a:srgbClr val="FFFFFF"/>
                  </a:solidFill>
                </a:endParaRPr>
              </a:p>
            </p:txBody>
          </p:sp>
          <p:sp>
            <p:nvSpPr>
              <p:cNvPr id="40" name="テキスト ボックス 39"/>
              <p:cNvSpPr txBox="1"/>
              <p:nvPr/>
            </p:nvSpPr>
            <p:spPr>
              <a:xfrm>
                <a:off x="6019800" y="3505200"/>
                <a:ext cx="1828800" cy="830997"/>
              </a:xfrm>
              <a:prstGeom prst="rect">
                <a:avLst/>
              </a:prstGeom>
              <a:noFill/>
            </p:spPr>
            <p:txBody>
              <a:bodyPr wrap="square" rtlCol="0">
                <a:spAutoFit/>
              </a:bodyPr>
              <a:lstStyle/>
              <a:p>
                <a:pPr marL="171450" indent="-171450">
                  <a:buFont typeface="Wingdings" charset="2"/>
                  <a:buChar char="l"/>
                </a:pPr>
                <a:r>
                  <a:rPr kumimoji="1" lang="ja-JP" altLang="en-US" sz="1200" dirty="0" smtClean="0">
                    <a:solidFill>
                      <a:srgbClr val="FFFFFF"/>
                    </a:solidFill>
                  </a:rPr>
                  <a:t>調達・構成変更</a:t>
                </a:r>
                <a:endParaRPr kumimoji="1" lang="en-US" altLang="ja-JP" sz="1200" dirty="0" smtClean="0">
                  <a:solidFill>
                    <a:srgbClr val="FFFFFF"/>
                  </a:solidFill>
                </a:endParaRPr>
              </a:p>
              <a:p>
                <a:pPr marL="171450" indent="-171450">
                  <a:buFont typeface="Wingdings" charset="2"/>
                  <a:buChar char="l"/>
                </a:pPr>
                <a:r>
                  <a:rPr lang="ja-JP" altLang="en-US" sz="1200" dirty="0">
                    <a:solidFill>
                      <a:srgbClr val="FFFFFF"/>
                    </a:solidFill>
                  </a:rPr>
                  <a:t>サービスレベル設定</a:t>
                </a:r>
                <a:endParaRPr lang="en-US" altLang="ja-JP" sz="1200" dirty="0">
                  <a:solidFill>
                    <a:srgbClr val="FFFFFF"/>
                  </a:solidFill>
                </a:endParaRPr>
              </a:p>
              <a:p>
                <a:pPr marL="171450" indent="-171450">
                  <a:buFont typeface="Wingdings" charset="2"/>
                  <a:buChar char="l"/>
                </a:pPr>
                <a:r>
                  <a:rPr lang="ja-JP" altLang="en-US" sz="1200" dirty="0" smtClean="0">
                    <a:solidFill>
                      <a:srgbClr val="FFFFFF"/>
                    </a:solidFill>
                  </a:rPr>
                  <a:t>運用設定</a:t>
                </a:r>
                <a:endParaRPr lang="en-US" altLang="ja-JP" sz="1200" dirty="0" smtClean="0">
                  <a:solidFill>
                    <a:srgbClr val="FFFFFF"/>
                  </a:solidFill>
                </a:endParaRPr>
              </a:p>
              <a:p>
                <a:pPr marL="171450" indent="-171450">
                  <a:buFont typeface="Wingdings" charset="2"/>
                  <a:buChar char="l"/>
                </a:pPr>
                <a:r>
                  <a:rPr lang="ja-JP" altLang="en-US" sz="1200" dirty="0" smtClean="0">
                    <a:solidFill>
                      <a:srgbClr val="FFFFFF"/>
                    </a:solidFill>
                  </a:rPr>
                  <a:t>・・・</a:t>
                </a:r>
                <a:endParaRPr kumimoji="1" lang="ja-JP" altLang="en-US" sz="1200" dirty="0">
                  <a:solidFill>
                    <a:srgbClr val="FFFFFF"/>
                  </a:solidFill>
                </a:endParaRPr>
              </a:p>
            </p:txBody>
          </p:sp>
          <p:sp>
            <p:nvSpPr>
              <p:cNvPr id="48" name="角丸四角形 47"/>
              <p:cNvSpPr/>
              <p:nvPr/>
            </p:nvSpPr>
            <p:spPr bwMode="auto">
              <a:xfrm>
                <a:off x="5410200" y="49530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数分から数十分</a:t>
                </a:r>
              </a:p>
            </p:txBody>
          </p:sp>
          <p:sp>
            <p:nvSpPr>
              <p:cNvPr id="49" name="角丸四角形 48"/>
              <p:cNvSpPr/>
              <p:nvPr/>
            </p:nvSpPr>
            <p:spPr bwMode="auto">
              <a:xfrm>
                <a:off x="5410200" y="54864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Arial" charset="0"/>
                    <a:ea typeface="HG丸ｺﾞｼｯｸM-PRO" pitchFamily="50" charset="-128"/>
                  </a:rPr>
                  <a:t>直近のみ</a:t>
                </a: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・必要に応じて増減</a:t>
                </a:r>
              </a:p>
            </p:txBody>
          </p:sp>
          <p:sp>
            <p:nvSpPr>
              <p:cNvPr id="50" name="角丸四角形 49"/>
              <p:cNvSpPr/>
              <p:nvPr/>
            </p:nvSpPr>
            <p:spPr bwMode="auto">
              <a:xfrm>
                <a:off x="5410200" y="6019800"/>
                <a:ext cx="2895600" cy="457200"/>
              </a:xfrm>
              <a:prstGeom prst="roundRect">
                <a:avLst>
                  <a:gd name="adj" fmla="val 0"/>
                </a:avLst>
              </a:prstGeom>
              <a:solidFill>
                <a:srgbClr val="3366FF"/>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Arial" charset="0"/>
                    <a:ea typeface="HG丸ｺﾞｼｯｸM-PRO" pitchFamily="50" charset="-128"/>
                  </a:rPr>
                  <a:t>経費・</a:t>
                </a:r>
                <a:r>
                  <a:rPr kumimoji="0" lang="ja-JP" altLang="en-US" sz="1400" dirty="0" smtClean="0">
                    <a:solidFill>
                      <a:srgbClr val="FFFFFF"/>
                    </a:solidFill>
                  </a:rPr>
                  <a:t>従量課金／定額課金</a:t>
                </a:r>
                <a:endParaRPr kumimoji="0" lang="ja-JP" altLang="en-US" sz="1400"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52" name="テキスト ボックス 51"/>
              <p:cNvSpPr txBox="1"/>
              <p:nvPr/>
            </p:nvSpPr>
            <p:spPr>
              <a:xfrm>
                <a:off x="6263726" y="990600"/>
                <a:ext cx="1188547" cy="461665"/>
              </a:xfrm>
              <a:prstGeom prst="rect">
                <a:avLst/>
              </a:prstGeom>
              <a:noFill/>
            </p:spPr>
            <p:txBody>
              <a:bodyPr wrap="none" rtlCol="0">
                <a:spAutoFit/>
              </a:bodyPr>
              <a:lstStyle/>
              <a:p>
                <a:pPr algn="ctr"/>
                <a:r>
                  <a:rPr kumimoji="1" lang="ja-JP" altLang="en-US" sz="2400" dirty="0" smtClean="0">
                    <a:solidFill>
                      <a:srgbClr val="0000FF"/>
                    </a:solidFill>
                    <a:effectLst/>
                  </a:rPr>
                  <a:t>クラウド</a:t>
                </a:r>
                <a:endParaRPr kumimoji="1" lang="ja-JP" altLang="en-US" sz="2400" dirty="0">
                  <a:solidFill>
                    <a:srgbClr val="0000FF"/>
                  </a:solidFill>
                  <a:effectLst/>
                </a:endParaRPr>
              </a:p>
            </p:txBody>
          </p:sp>
        </p:grpSp>
        <p:sp>
          <p:nvSpPr>
            <p:cNvPr id="4" name="上下矢印 3"/>
            <p:cNvSpPr/>
            <p:nvPr/>
          </p:nvSpPr>
          <p:spPr bwMode="auto">
            <a:xfrm>
              <a:off x="6705600" y="2286000"/>
              <a:ext cx="381000" cy="838200"/>
            </a:xfrm>
            <a:prstGeom prst="upDownArrow">
              <a:avLst/>
            </a:prstGeom>
            <a:solidFill>
              <a:srgbClr val="FF6600"/>
            </a:solidFill>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 name="テキスト ボックス 4"/>
            <p:cNvSpPr txBox="1"/>
            <p:nvPr/>
          </p:nvSpPr>
          <p:spPr>
            <a:xfrm>
              <a:off x="5416108" y="2427748"/>
              <a:ext cx="2225289" cy="338554"/>
            </a:xfrm>
            <a:prstGeom prst="rect">
              <a:avLst/>
            </a:prstGeom>
            <a:noFill/>
          </p:spPr>
          <p:txBody>
            <a:bodyPr wrap="none" rtlCol="0">
              <a:spAutoFit/>
            </a:bodyPr>
            <a:lstStyle/>
            <a:p>
              <a:r>
                <a:rPr kumimoji="1" lang="ja-JP" altLang="en-US" sz="1600" dirty="0" smtClean="0">
                  <a:solidFill>
                    <a:srgbClr val="FFFFFF"/>
                  </a:solidFill>
                  <a:effectLst>
                    <a:glow rad="101600">
                      <a:schemeClr val="accent1">
                        <a:satMod val="175000"/>
                        <a:alpha val="40000"/>
                      </a:schemeClr>
                    </a:glow>
                  </a:effectLst>
                </a:rPr>
                <a:t>オンライン</a:t>
              </a:r>
              <a:r>
                <a:rPr kumimoji="1" lang="en-US" altLang="ja-JP" sz="1600" dirty="0" smtClean="0">
                  <a:solidFill>
                    <a:srgbClr val="FFFFFF"/>
                  </a:solidFill>
                  <a:effectLst>
                    <a:glow rad="101600">
                      <a:schemeClr val="accent1">
                        <a:satMod val="175000"/>
                        <a:alpha val="40000"/>
                      </a:schemeClr>
                    </a:glow>
                  </a:effectLst>
                </a:rPr>
                <a:t>･</a:t>
              </a:r>
              <a:r>
                <a:rPr lang="ja-JP" altLang="en-US" sz="1600" dirty="0" smtClean="0">
                  <a:solidFill>
                    <a:srgbClr val="FFFFFF"/>
                  </a:solidFill>
                  <a:effectLst>
                    <a:glow rad="101600">
                      <a:schemeClr val="accent1">
                        <a:satMod val="175000"/>
                        <a:alpha val="40000"/>
                      </a:schemeClr>
                    </a:glow>
                  </a:effectLst>
                </a:rPr>
                <a:t>リアルタイム</a:t>
              </a:r>
              <a:endParaRPr kumimoji="1" lang="ja-JP" altLang="en-US" sz="1600" dirty="0">
                <a:solidFill>
                  <a:srgbClr val="FFFFFF"/>
                </a:solidFill>
                <a:effectLst>
                  <a:glow rad="101600">
                    <a:schemeClr val="accent1">
                      <a:satMod val="175000"/>
                      <a:alpha val="40000"/>
                    </a:schemeClr>
                  </a:glow>
                </a:effectLst>
              </a:endParaRPr>
            </a:p>
          </p:txBody>
        </p:sp>
      </p:grpSp>
    </p:spTree>
    <p:extLst>
      <p:ext uri="{BB962C8B-B14F-4D97-AF65-F5344CB8AC3E}">
        <p14:creationId xmlns:p14="http://schemas.microsoft.com/office/powerpoint/2010/main" val="377868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図形グループ 23"/>
          <p:cNvGrpSpPr/>
          <p:nvPr/>
        </p:nvGrpSpPr>
        <p:grpSpPr>
          <a:xfrm>
            <a:off x="710406" y="2620982"/>
            <a:ext cx="3804444" cy="2116118"/>
            <a:chOff x="710406" y="2419350"/>
            <a:chExt cx="3804444" cy="2254250"/>
          </a:xfrm>
        </p:grpSpPr>
        <p:sp>
          <p:nvSpPr>
            <p:cNvPr id="10" name="正方形/長方形 9"/>
            <p:cNvSpPr/>
            <p:nvPr/>
          </p:nvSpPr>
          <p:spPr>
            <a:xfrm>
              <a:off x="710406" y="2419350"/>
              <a:ext cx="3804444" cy="225425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7" name="テキスト ボックス 16"/>
            <p:cNvSpPr txBox="1"/>
            <p:nvPr/>
          </p:nvSpPr>
          <p:spPr>
            <a:xfrm>
              <a:off x="968442" y="2803627"/>
              <a:ext cx="2313454" cy="1081962"/>
            </a:xfrm>
            <a:prstGeom prst="rect">
              <a:avLst/>
            </a:prstGeom>
            <a:noFill/>
          </p:spPr>
          <p:txBody>
            <a:bodyPr wrap="none" rtlCol="0">
              <a:spAutoFit/>
            </a:bodyPr>
            <a:lstStyle/>
            <a:p>
              <a:pPr marL="342900" indent="-342900">
                <a:buFont typeface="Wingdings" charset="2"/>
                <a:buChar char="v"/>
              </a:pPr>
              <a:r>
                <a:rPr kumimoji="1" lang="ja-JP" altLang="en-US" sz="2000" dirty="0" smtClean="0">
                  <a:solidFill>
                    <a:schemeClr val="bg1"/>
                  </a:solidFill>
                  <a:latin typeface="メイリオ"/>
                  <a:ea typeface="メイリオ"/>
                  <a:cs typeface="メイリオ"/>
                </a:rPr>
                <a:t>徹底した標準化</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kumimoji="1" lang="ja-JP" altLang="en-US" sz="2000" smtClean="0">
                  <a:solidFill>
                    <a:schemeClr val="bg1"/>
                  </a:solidFill>
                  <a:latin typeface="メイリオ"/>
                  <a:ea typeface="メイリオ"/>
                  <a:cs typeface="メイリオ"/>
                </a:rPr>
                <a:t>大量</a:t>
              </a:r>
              <a:r>
                <a:rPr kumimoji="1" lang="ja-JP" altLang="en-US" sz="2000" dirty="0" smtClean="0">
                  <a:solidFill>
                    <a:schemeClr val="bg1"/>
                  </a:solidFill>
                  <a:latin typeface="メイリオ"/>
                  <a:ea typeface="メイリオ"/>
                  <a:cs typeface="メイリオ"/>
                </a:rPr>
                <a:t>購入</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負荷の平準化</a:t>
              </a:r>
              <a:endParaRPr kumimoji="1" lang="ja-JP" altLang="en-US" sz="2000" dirty="0">
                <a:solidFill>
                  <a:schemeClr val="bg1"/>
                </a:solidFill>
                <a:latin typeface="メイリオ"/>
                <a:ea typeface="メイリオ"/>
                <a:cs typeface="メイリオ"/>
              </a:endParaRPr>
            </a:p>
          </p:txBody>
        </p:sp>
      </p:grpSp>
      <p:grpSp>
        <p:nvGrpSpPr>
          <p:cNvPr id="25" name="図形グループ 24"/>
          <p:cNvGrpSpPr/>
          <p:nvPr/>
        </p:nvGrpSpPr>
        <p:grpSpPr>
          <a:xfrm>
            <a:off x="4633912" y="2620982"/>
            <a:ext cx="3804444" cy="2116118"/>
            <a:chOff x="4633912" y="2419350"/>
            <a:chExt cx="3804444" cy="2254250"/>
          </a:xfrm>
        </p:grpSpPr>
        <p:sp>
          <p:nvSpPr>
            <p:cNvPr id="9" name="正方形/長方形 8"/>
            <p:cNvSpPr/>
            <p:nvPr/>
          </p:nvSpPr>
          <p:spPr>
            <a:xfrm>
              <a:off x="4633912" y="2419350"/>
              <a:ext cx="3804444" cy="225425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8" name="テキスト ボックス 17"/>
            <p:cNvSpPr txBox="1"/>
            <p:nvPr/>
          </p:nvSpPr>
          <p:spPr>
            <a:xfrm>
              <a:off x="5663237" y="2803627"/>
              <a:ext cx="2569934" cy="1429394"/>
            </a:xfrm>
            <a:prstGeom prst="rect">
              <a:avLst/>
            </a:prstGeom>
            <a:noFill/>
          </p:spPr>
          <p:txBody>
            <a:bodyPr wrap="none" rtlCol="0">
              <a:spAutoFit/>
            </a:bodyPr>
            <a:lstStyle/>
            <a:p>
              <a:pPr marL="342900" indent="-342900">
                <a:buFont typeface="Wingdings" charset="2"/>
                <a:buChar char="v"/>
              </a:pPr>
              <a:r>
                <a:rPr kumimoji="1" lang="en-US" altLang="ja-JP" sz="2000" dirty="0" smtClean="0">
                  <a:solidFill>
                    <a:schemeClr val="bg1"/>
                  </a:solidFill>
                  <a:latin typeface="メイリオ"/>
                  <a:ea typeface="メイリオ"/>
                  <a:cs typeface="メイリオ"/>
                </a:rPr>
                <a:t>API</a:t>
              </a:r>
              <a:r>
                <a:rPr kumimoji="1" lang="ja-JP" altLang="en-US" sz="2000" dirty="0" smtClean="0">
                  <a:solidFill>
                    <a:schemeClr val="bg1"/>
                  </a:solidFill>
                  <a:latin typeface="メイリオ"/>
                  <a:ea typeface="メイリオ"/>
                  <a:cs typeface="メイリオ"/>
                </a:rPr>
                <a:t>の充実・整備</a:t>
              </a:r>
              <a:endParaRPr kumimoji="1" lang="en-US" altLang="ja-JP" sz="2000" dirty="0" smtClean="0">
                <a:solidFill>
                  <a:schemeClr val="bg1"/>
                </a:solidFill>
                <a:latin typeface="メイリオ"/>
                <a:ea typeface="メイリオ"/>
                <a:cs typeface="メイリオ"/>
              </a:endParaRPr>
            </a:p>
            <a:p>
              <a:pPr marL="342900" indent="-342900">
                <a:buFont typeface="Wingdings" charset="2"/>
                <a:buChar char="v"/>
              </a:pPr>
              <a:r>
                <a:rPr lang="ja-JP" altLang="en-US" sz="2000" dirty="0" smtClean="0">
                  <a:solidFill>
                    <a:schemeClr val="bg1"/>
                  </a:solidFill>
                  <a:latin typeface="メイリオ"/>
                  <a:ea typeface="メイリオ"/>
                  <a:cs typeface="メイリオ"/>
                </a:rPr>
                <a:t>セルフサービス化</a:t>
              </a:r>
            </a:p>
            <a:p>
              <a:pPr marL="342900" indent="-342900">
                <a:buFont typeface="Wingdings" charset="2"/>
                <a:buChar char="v"/>
              </a:pPr>
              <a:r>
                <a:rPr lang="ja-JP" altLang="en-US" sz="2000" dirty="0" smtClean="0">
                  <a:solidFill>
                    <a:schemeClr val="bg1"/>
                  </a:solidFill>
                  <a:latin typeface="メイリオ"/>
                  <a:ea typeface="メイリオ"/>
                  <a:cs typeface="メイリオ"/>
                </a:rPr>
                <a:t>機能のメニュー化</a:t>
              </a:r>
              <a:endParaRPr lang="en-US" altLang="ja-JP" sz="2000" dirty="0" smtClean="0">
                <a:solidFill>
                  <a:schemeClr val="bg1"/>
                </a:solidFill>
                <a:latin typeface="メイリオ"/>
                <a:ea typeface="メイリオ"/>
                <a:cs typeface="メイリオ"/>
              </a:endParaRPr>
            </a:p>
          </p:txBody>
        </p:sp>
      </p:grpSp>
      <p:sp>
        <p:nvSpPr>
          <p:cNvPr id="2" name="タイトル 1"/>
          <p:cNvSpPr>
            <a:spLocks noGrp="1"/>
          </p:cNvSpPr>
          <p:nvPr>
            <p:ph type="title"/>
          </p:nvPr>
        </p:nvSpPr>
        <p:spPr/>
        <p:txBody>
          <a:bodyPr/>
          <a:lstStyle/>
          <a:p>
            <a:r>
              <a:rPr lang="ja-JP" altLang="en-US" dirty="0"/>
              <a:t>ビジネス的視点から見たクラウドの構成</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11" name="正方形/長方形 10"/>
          <p:cNvSpPr/>
          <p:nvPr/>
        </p:nvSpPr>
        <p:spPr>
          <a:xfrm>
            <a:off x="706438" y="4837132"/>
            <a:ext cx="7727950" cy="1085850"/>
          </a:xfrm>
          <a:prstGeom prst="rect">
            <a:avLst/>
          </a:prstGeom>
          <a:solidFill>
            <a:srgbClr val="6600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smtClean="0">
                <a:solidFill>
                  <a:srgbClr val="FFFFFF"/>
                </a:solidFill>
                <a:latin typeface="メイリオ"/>
                <a:ea typeface="メイリオ"/>
                <a:cs typeface="メイリオ"/>
              </a:rPr>
              <a:t>クラウド・コンピューティング</a:t>
            </a:r>
            <a:endParaRPr lang="en-US" altLang="ja-JP" sz="3200" dirty="0" smtClean="0">
              <a:solidFill>
                <a:srgbClr val="FFFFFF"/>
              </a:solidFill>
              <a:latin typeface="メイリオ"/>
              <a:ea typeface="メイリオ"/>
              <a:cs typeface="メイリオ"/>
            </a:endParaRPr>
          </a:p>
          <a:p>
            <a:pPr algn="ctr"/>
            <a:endParaRPr kumimoji="1" lang="ja-JP" altLang="en-US" sz="3200" dirty="0">
              <a:solidFill>
                <a:srgbClr val="FFFFFF"/>
              </a:solidFill>
              <a:latin typeface="メイリオ"/>
              <a:ea typeface="メイリオ"/>
              <a:cs typeface="メイリオ"/>
            </a:endParaRPr>
          </a:p>
        </p:txBody>
      </p:sp>
      <p:sp>
        <p:nvSpPr>
          <p:cNvPr id="12" name="正方形/長方形 11"/>
          <p:cNvSpPr/>
          <p:nvPr/>
        </p:nvSpPr>
        <p:spPr>
          <a:xfrm>
            <a:off x="3649663" y="3239498"/>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オンデマンド</a:t>
            </a:r>
            <a:endParaRPr kumimoji="1" lang="ja-JP" altLang="en-US" dirty="0">
              <a:solidFill>
                <a:srgbClr val="FFFFFF"/>
              </a:solidFill>
              <a:latin typeface="メイリオ"/>
              <a:ea typeface="メイリオ"/>
              <a:cs typeface="メイリオ"/>
            </a:endParaRPr>
          </a:p>
        </p:txBody>
      </p:sp>
      <p:sp>
        <p:nvSpPr>
          <p:cNvPr id="13" name="正方形/長方形 12"/>
          <p:cNvSpPr/>
          <p:nvPr/>
        </p:nvSpPr>
        <p:spPr>
          <a:xfrm>
            <a:off x="3649663" y="3679864"/>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smtClean="0">
                <a:solidFill>
                  <a:srgbClr val="FFFFFF"/>
                </a:solidFill>
                <a:latin typeface="メイリオ"/>
                <a:ea typeface="メイリオ"/>
                <a:cs typeface="メイリオ"/>
              </a:rPr>
              <a:t>従量課金</a:t>
            </a:r>
            <a:endParaRPr kumimoji="1" lang="ja-JP" altLang="en-US" dirty="0">
              <a:solidFill>
                <a:srgbClr val="FFFFFF"/>
              </a:solidFill>
              <a:latin typeface="メイリオ"/>
              <a:ea typeface="メイリオ"/>
              <a:cs typeface="メイリオ"/>
            </a:endParaRPr>
          </a:p>
        </p:txBody>
      </p:sp>
      <p:sp>
        <p:nvSpPr>
          <p:cNvPr id="14" name="正方形/長方形 13"/>
          <p:cNvSpPr/>
          <p:nvPr/>
        </p:nvSpPr>
        <p:spPr>
          <a:xfrm>
            <a:off x="3649663" y="2798782"/>
            <a:ext cx="1841500" cy="376218"/>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メイリオ"/>
                <a:ea typeface="メイリオ"/>
                <a:cs typeface="メイリオ"/>
              </a:rPr>
              <a:t>自動化・自律化</a:t>
            </a:r>
            <a:endParaRPr kumimoji="1" lang="ja-JP" altLang="en-US" dirty="0">
              <a:solidFill>
                <a:srgbClr val="FFFFFF"/>
              </a:solidFill>
              <a:latin typeface="メイリオ"/>
              <a:ea typeface="メイリオ"/>
              <a:cs typeface="メイリオ"/>
            </a:endParaRPr>
          </a:p>
        </p:txBody>
      </p:sp>
      <p:grpSp>
        <p:nvGrpSpPr>
          <p:cNvPr id="22" name="図形グループ 21"/>
          <p:cNvGrpSpPr/>
          <p:nvPr/>
        </p:nvGrpSpPr>
        <p:grpSpPr>
          <a:xfrm>
            <a:off x="710406" y="1350982"/>
            <a:ext cx="4438650" cy="1181100"/>
            <a:chOff x="710406" y="1149350"/>
            <a:chExt cx="4438650" cy="1181100"/>
          </a:xfrm>
        </p:grpSpPr>
        <p:sp>
          <p:nvSpPr>
            <p:cNvPr id="7" name="フリーフォーム 6"/>
            <p:cNvSpPr/>
            <p:nvPr/>
          </p:nvSpPr>
          <p:spPr>
            <a:xfrm>
              <a:off x="7104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 name="テキスト ボックス 14"/>
            <p:cNvSpPr txBox="1"/>
            <p:nvPr/>
          </p:nvSpPr>
          <p:spPr>
            <a:xfrm>
              <a:off x="1101792" y="1308100"/>
              <a:ext cx="2339102" cy="954107"/>
            </a:xfrm>
            <a:prstGeom prst="rect">
              <a:avLst/>
            </a:prstGeom>
            <a:noFill/>
          </p:spPr>
          <p:txBody>
            <a:bodyPr wrap="none" rtlCol="0">
              <a:spAutoFit/>
            </a:bodyPr>
            <a:lstStyle/>
            <a:p>
              <a:r>
                <a:rPr kumimoji="1" lang="ja-JP" altLang="en-US" sz="2800" dirty="0" smtClean="0">
                  <a:solidFill>
                    <a:srgbClr val="FFFFFF"/>
                  </a:solidFill>
                  <a:latin typeface="メイリオ"/>
                  <a:ea typeface="メイリオ"/>
                  <a:cs typeface="メイリオ"/>
                </a:rPr>
                <a:t>システム資源</a:t>
              </a:r>
              <a:endParaRPr kumimoji="1" lang="en-US" altLang="ja-JP" sz="2800" dirty="0" smtClean="0">
                <a:solidFill>
                  <a:srgbClr val="FFFFFF"/>
                </a:solidFill>
                <a:latin typeface="メイリオ"/>
                <a:ea typeface="メイリオ"/>
                <a:cs typeface="メイリオ"/>
              </a:endParaRPr>
            </a:p>
            <a:p>
              <a:r>
                <a:rPr lang="ja-JP" altLang="en-US" sz="2800" dirty="0" smtClean="0">
                  <a:solidFill>
                    <a:srgbClr val="FFFFFF"/>
                  </a:solidFill>
                  <a:latin typeface="メイリオ"/>
                  <a:ea typeface="メイリオ"/>
                  <a:cs typeface="メイリオ"/>
                </a:rPr>
                <a:t>の共同購買</a:t>
              </a:r>
              <a:endParaRPr kumimoji="1" lang="ja-JP" altLang="en-US" sz="2800" dirty="0">
                <a:solidFill>
                  <a:srgbClr val="FFFFFF"/>
                </a:solidFill>
                <a:latin typeface="メイリオ"/>
                <a:ea typeface="メイリオ"/>
                <a:cs typeface="メイリオ"/>
              </a:endParaRPr>
            </a:p>
          </p:txBody>
        </p:sp>
      </p:grpSp>
      <p:grpSp>
        <p:nvGrpSpPr>
          <p:cNvPr id="23" name="図形グループ 22"/>
          <p:cNvGrpSpPr/>
          <p:nvPr/>
        </p:nvGrpSpPr>
        <p:grpSpPr>
          <a:xfrm>
            <a:off x="3999706" y="1350982"/>
            <a:ext cx="4438650" cy="1181100"/>
            <a:chOff x="3999706" y="1149350"/>
            <a:chExt cx="4438650" cy="1181100"/>
          </a:xfrm>
        </p:grpSpPr>
        <p:sp>
          <p:nvSpPr>
            <p:cNvPr id="8" name="フリーフォーム 7"/>
            <p:cNvSpPr/>
            <p:nvPr/>
          </p:nvSpPr>
          <p:spPr>
            <a:xfrm flipH="1" flipV="1">
              <a:off x="3999706" y="1149350"/>
              <a:ext cx="4438650" cy="1181100"/>
            </a:xfrm>
            <a:custGeom>
              <a:avLst/>
              <a:gdLst>
                <a:gd name="connsiteX0" fmla="*/ 0 w 4438650"/>
                <a:gd name="connsiteY0" fmla="*/ 0 h 1181100"/>
                <a:gd name="connsiteX1" fmla="*/ 0 w 4438650"/>
                <a:gd name="connsiteY1" fmla="*/ 1181100 h 1181100"/>
                <a:gd name="connsiteX2" fmla="*/ 4438650 w 4438650"/>
                <a:gd name="connsiteY2" fmla="*/ 1181100 h 1181100"/>
                <a:gd name="connsiteX3" fmla="*/ 3257550 w 4438650"/>
                <a:gd name="connsiteY3" fmla="*/ 6350 h 1181100"/>
                <a:gd name="connsiteX4" fmla="*/ 0 w 4438650"/>
                <a:gd name="connsiteY4" fmla="*/ 0 h 118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650" h="1181100">
                  <a:moveTo>
                    <a:pt x="0" y="0"/>
                  </a:moveTo>
                  <a:lnTo>
                    <a:pt x="0" y="1181100"/>
                  </a:lnTo>
                  <a:lnTo>
                    <a:pt x="4438650" y="1181100"/>
                  </a:lnTo>
                  <a:lnTo>
                    <a:pt x="3257550" y="635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6" name="テキスト ボックス 15"/>
            <p:cNvSpPr txBox="1"/>
            <p:nvPr/>
          </p:nvSpPr>
          <p:spPr>
            <a:xfrm>
              <a:off x="5657398" y="1397000"/>
              <a:ext cx="2444399" cy="677108"/>
            </a:xfrm>
            <a:prstGeom prst="rect">
              <a:avLst/>
            </a:prstGeom>
            <a:noFill/>
          </p:spPr>
          <p:txBody>
            <a:bodyPr wrap="none" rtlCol="0">
              <a:spAutoFit/>
            </a:bodyPr>
            <a:lstStyle/>
            <a:p>
              <a:pPr algn="ctr"/>
              <a:r>
                <a:rPr kumimoji="1" lang="ja-JP" altLang="en-US" sz="2800" dirty="0" smtClean="0">
                  <a:solidFill>
                    <a:srgbClr val="FFFFFF"/>
                  </a:solidFill>
                  <a:latin typeface="メイリオ"/>
                  <a:ea typeface="メイリオ"/>
                  <a:cs typeface="メイリオ"/>
                </a:rPr>
                <a:t>サービス化</a:t>
              </a:r>
              <a:endParaRPr kumimoji="1" lang="en-US" altLang="ja-JP" sz="2800" dirty="0" smtClean="0">
                <a:solidFill>
                  <a:srgbClr val="FFFFFF"/>
                </a:solidFill>
                <a:latin typeface="メイリオ"/>
                <a:ea typeface="メイリオ"/>
                <a:cs typeface="メイリオ"/>
              </a:endParaRPr>
            </a:p>
            <a:p>
              <a:pPr algn="ctr"/>
              <a:r>
                <a:rPr lang="en-US" altLang="ja-JP" sz="1000" dirty="0" smtClean="0">
                  <a:solidFill>
                    <a:srgbClr val="FFFFFF"/>
                  </a:solidFill>
                  <a:latin typeface="メイリオ"/>
                  <a:ea typeface="メイリオ"/>
                  <a:cs typeface="メイリオ"/>
                </a:rPr>
                <a:t>SOA(Service  Oriented Architecture)</a:t>
              </a:r>
              <a:endParaRPr kumimoji="1" lang="ja-JP" altLang="en-US" sz="1000" dirty="0">
                <a:solidFill>
                  <a:srgbClr val="FFFFFF"/>
                </a:solidFill>
                <a:latin typeface="メイリオ"/>
                <a:ea typeface="メイリオ"/>
                <a:cs typeface="メイリオ"/>
              </a:endParaRPr>
            </a:p>
          </p:txBody>
        </p:sp>
      </p:grpSp>
      <p:sp>
        <p:nvSpPr>
          <p:cNvPr id="19" name="正方形/長方形 18"/>
          <p:cNvSpPr/>
          <p:nvPr/>
        </p:nvSpPr>
        <p:spPr>
          <a:xfrm>
            <a:off x="13763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低コスト</a:t>
            </a:r>
            <a:endParaRPr kumimoji="1" lang="ja-JP" altLang="en-US" sz="1600" dirty="0">
              <a:solidFill>
                <a:srgbClr val="FFFFFF"/>
              </a:solidFill>
              <a:latin typeface="メイリオ"/>
              <a:ea typeface="メイリオ"/>
              <a:cs typeface="メイリオ"/>
            </a:endParaRPr>
          </a:p>
        </p:txBody>
      </p:sp>
      <p:sp>
        <p:nvSpPr>
          <p:cNvPr id="20" name="正方形/長方形 19"/>
          <p:cNvSpPr/>
          <p:nvPr/>
        </p:nvSpPr>
        <p:spPr>
          <a:xfrm>
            <a:off x="3649663"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俊敏性</a:t>
            </a:r>
            <a:endParaRPr kumimoji="1" lang="ja-JP" altLang="en-US" sz="1600" dirty="0">
              <a:solidFill>
                <a:srgbClr val="FFFFFF"/>
              </a:solidFill>
              <a:latin typeface="メイリオ"/>
              <a:ea typeface="メイリオ"/>
              <a:cs typeface="メイリオ"/>
            </a:endParaRPr>
          </a:p>
        </p:txBody>
      </p:sp>
      <p:sp>
        <p:nvSpPr>
          <p:cNvPr id="21" name="正方形/長方形 20"/>
          <p:cNvSpPr/>
          <p:nvPr/>
        </p:nvSpPr>
        <p:spPr>
          <a:xfrm>
            <a:off x="5922596" y="5472132"/>
            <a:ext cx="1841500"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メイリオ"/>
                <a:ea typeface="メイリオ"/>
                <a:cs typeface="メイリオ"/>
              </a:rPr>
              <a:t>スケーラビリティ</a:t>
            </a:r>
            <a:endParaRPr kumimoji="1" lang="ja-JP" altLang="en-US" sz="1600" dirty="0">
              <a:solidFill>
                <a:srgbClr val="FFFFFF"/>
              </a:solidFill>
              <a:latin typeface="メイリオ"/>
              <a:ea typeface="メイリオ"/>
              <a:cs typeface="メイリオ"/>
            </a:endParaRPr>
          </a:p>
        </p:txBody>
      </p:sp>
      <p:sp>
        <p:nvSpPr>
          <p:cNvPr id="4" name="正方形/長方形 3"/>
          <p:cNvSpPr/>
          <p:nvPr/>
        </p:nvSpPr>
        <p:spPr>
          <a:xfrm>
            <a:off x="1380331" y="4165600"/>
            <a:ext cx="6387733" cy="442932"/>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000" dirty="0" smtClean="0">
                <a:solidFill>
                  <a:srgbClr val="FFFFFF"/>
                </a:solidFill>
                <a:latin typeface="メイリオ"/>
                <a:ea typeface="メイリオ"/>
                <a:cs typeface="メイリオ"/>
              </a:rPr>
              <a:t>SDI (System Defined-Infrastructure)</a:t>
            </a:r>
            <a:endParaRPr lang="ja-JP" altLang="en-US" sz="2000" dirty="0">
              <a:solidFill>
                <a:srgbClr val="FFFFFF"/>
              </a:solidFill>
              <a:latin typeface="メイリオ"/>
              <a:ea typeface="メイリオ"/>
              <a:cs typeface="メイリオ"/>
            </a:endParaRPr>
          </a:p>
        </p:txBody>
      </p:sp>
    </p:spTree>
    <p:extLst>
      <p:ext uri="{BB962C8B-B14F-4D97-AF65-F5344CB8AC3E}">
        <p14:creationId xmlns:p14="http://schemas.microsoft.com/office/powerpoint/2010/main" val="835537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dissolve">
                                      <p:cBhvr>
                                        <p:cTn id="46" dur="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p:tgtEl>
                                          <p:spTgt spid="11"/>
                                        </p:tgtEl>
                                        <p:attrNameLst>
                                          <p:attrName>ppt_y</p:attrName>
                                        </p:attrNameLst>
                                      </p:cBhvr>
                                      <p:tavLst>
                                        <p:tav tm="0">
                                          <p:val>
                                            <p:strVal val="#ppt_y-#ppt_h*1.125000"/>
                                          </p:val>
                                        </p:tav>
                                        <p:tav tm="100000">
                                          <p:val>
                                            <p:strVal val="#ppt_y"/>
                                          </p:val>
                                        </p:tav>
                                      </p:tavLst>
                                    </p:anim>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animEffect transition="in" filter="fade">
                                      <p:cBhvr>
                                        <p:cTn id="64" dur="500"/>
                                        <p:tgtEl>
                                          <p:spTgt spid="2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fill="hold"/>
                                        <p:tgtEl>
                                          <p:spTgt spid="21"/>
                                        </p:tgtEl>
                                        <p:attrNameLst>
                                          <p:attrName>ppt_w</p:attrName>
                                        </p:attrNameLst>
                                      </p:cBhvr>
                                      <p:tavLst>
                                        <p:tav tm="0">
                                          <p:val>
                                            <p:fltVal val="0"/>
                                          </p:val>
                                        </p:tav>
                                        <p:tav tm="100000">
                                          <p:val>
                                            <p:strVal val="#ppt_w"/>
                                          </p:val>
                                        </p:tav>
                                      </p:tavLst>
                                    </p:anim>
                                    <p:anim calcmode="lin" valueType="num">
                                      <p:cBhvr>
                                        <p:cTn id="68" dur="500" fill="hold"/>
                                        <p:tgtEl>
                                          <p:spTgt spid="21"/>
                                        </p:tgtEl>
                                        <p:attrNameLst>
                                          <p:attrName>ppt_h</p:attrName>
                                        </p:attrNameLst>
                                      </p:cBhvr>
                                      <p:tavLst>
                                        <p:tav tm="0">
                                          <p:val>
                                            <p:fltVal val="0"/>
                                          </p:val>
                                        </p:tav>
                                        <p:tav tm="100000">
                                          <p:val>
                                            <p:strVal val="#ppt_h"/>
                                          </p:val>
                                        </p:tav>
                                      </p:tavLst>
                                    </p:anim>
                                    <p:animEffect transition="in" filter="fade">
                                      <p:cBhvr>
                                        <p:cTn id="6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正方形/長方形 254"/>
          <p:cNvSpPr/>
          <p:nvPr/>
        </p:nvSpPr>
        <p:spPr>
          <a:xfrm>
            <a:off x="1931988" y="4679950"/>
            <a:ext cx="5276850" cy="381000"/>
          </a:xfrm>
          <a:prstGeom prst="rect">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活用</a:t>
            </a:r>
            <a:endParaRPr kumimoji="1" lang="ja-JP" altLang="en-US" sz="1200" dirty="0">
              <a:solidFill>
                <a:srgbClr val="FFFFFF"/>
              </a:solidFill>
              <a:latin typeface="ＭＳ Ｐゴシック"/>
              <a:ea typeface="ＭＳ Ｐゴシック"/>
              <a:cs typeface="ＭＳ Ｐゴシック"/>
            </a:endParaRPr>
          </a:p>
        </p:txBody>
      </p:sp>
      <p:sp>
        <p:nvSpPr>
          <p:cNvPr id="256" name="正方形/長方形 255"/>
          <p:cNvSpPr/>
          <p:nvPr/>
        </p:nvSpPr>
        <p:spPr>
          <a:xfrm>
            <a:off x="2058193"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適用領域の拡大</a:t>
            </a:r>
            <a:endParaRPr kumimoji="1" lang="ja-JP" altLang="en-US" sz="1000" dirty="0">
              <a:solidFill>
                <a:srgbClr val="FFFFFF"/>
              </a:solidFill>
              <a:latin typeface="ＭＳ Ｐゴシック"/>
              <a:ea typeface="ＭＳ Ｐゴシック"/>
              <a:cs typeface="ＭＳ Ｐゴシック"/>
            </a:endParaRPr>
          </a:p>
        </p:txBody>
      </p:sp>
      <p:sp>
        <p:nvSpPr>
          <p:cNvPr id="257" name="正方形/長方形 256"/>
          <p:cNvSpPr/>
          <p:nvPr/>
        </p:nvSpPr>
        <p:spPr>
          <a:xfrm>
            <a:off x="5407819" y="478313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難しさの隠蔽</a:t>
            </a:r>
            <a:endParaRPr kumimoji="1" lang="ja-JP" altLang="en-US" sz="1000" dirty="0">
              <a:solidFill>
                <a:srgbClr val="FFFFFF"/>
              </a:solidFill>
              <a:latin typeface="ＭＳ Ｐゴシック"/>
              <a:ea typeface="ＭＳ Ｐゴシック"/>
              <a:cs typeface="ＭＳ Ｐゴシック"/>
            </a:endParaRPr>
          </a:p>
        </p:txBody>
      </p:sp>
      <p:sp>
        <p:nvSpPr>
          <p:cNvPr id="236" name="正方形/長方形 235"/>
          <p:cNvSpPr/>
          <p:nvPr/>
        </p:nvSpPr>
        <p:spPr>
          <a:xfrm>
            <a:off x="1931988" y="1536700"/>
            <a:ext cx="5276850" cy="381000"/>
          </a:xfrm>
          <a:prstGeom prst="rect">
            <a:avLst/>
          </a:prstGeom>
          <a:solidFill>
            <a:srgbClr val="D9969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システム資源</a:t>
            </a:r>
            <a:endParaRPr kumimoji="1" lang="ja-JP" altLang="en-US" sz="1200" dirty="0">
              <a:solidFill>
                <a:srgbClr val="FFFFFF"/>
              </a:solidFill>
              <a:latin typeface="ＭＳ Ｐゴシック"/>
              <a:ea typeface="ＭＳ Ｐゴシック"/>
              <a:cs typeface="ＭＳ Ｐゴシック"/>
            </a:endParaRPr>
          </a:p>
        </p:txBody>
      </p:sp>
      <p:sp>
        <p:nvSpPr>
          <p:cNvPr id="46" name="正方形/長方形 45"/>
          <p:cNvSpPr/>
          <p:nvPr/>
        </p:nvSpPr>
        <p:spPr>
          <a:xfrm>
            <a:off x="1931988" y="2781300"/>
            <a:ext cx="5276850" cy="98425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ＭＳ Ｐゴシック"/>
                <a:ea typeface="ＭＳ Ｐゴシック"/>
                <a:cs typeface="ＭＳ Ｐゴシック"/>
              </a:rPr>
              <a:t>エコシステム</a:t>
            </a:r>
            <a:endParaRPr kumimoji="1" lang="en-US" altLang="ja-JP" sz="1200" dirty="0" smtClean="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クラウドがもたらした</a:t>
            </a:r>
            <a:r>
              <a:rPr kumimoji="1" lang="en-US" altLang="ja-JP" dirty="0" smtClean="0"/>
              <a:t>IT</a:t>
            </a:r>
            <a:r>
              <a:rPr kumimoji="1" lang="ja-JP" altLang="en-US" dirty="0" smtClean="0"/>
              <a:t>価値の変化・向上</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4" name="正方形/長方形 3"/>
          <p:cNvSpPr/>
          <p:nvPr/>
        </p:nvSpPr>
        <p:spPr>
          <a:xfrm>
            <a:off x="3090069" y="927100"/>
            <a:ext cx="2960688" cy="349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クラウド・コンピューティング</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090069" y="4064000"/>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利用のイノベーションを促進</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3090069" y="5962650"/>
            <a:ext cx="2960688" cy="34925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ビジネスにおける</a:t>
            </a:r>
            <a:r>
              <a:rPr kumimoji="1" lang="en-US" altLang="ja-JP" sz="1200" dirty="0" smtClean="0">
                <a:solidFill>
                  <a:srgbClr val="FFFFFF"/>
                </a:solidFill>
                <a:latin typeface="ＭＳ Ｐゴシック"/>
                <a:ea typeface="ＭＳ Ｐゴシック"/>
                <a:cs typeface="ＭＳ Ｐゴシック"/>
              </a:rPr>
              <a:t>IT</a:t>
            </a:r>
            <a:r>
              <a:rPr kumimoji="1" lang="ja-JP" altLang="en-US" sz="1200" dirty="0" smtClean="0">
                <a:solidFill>
                  <a:srgbClr val="FFFFFF"/>
                </a:solidFill>
                <a:latin typeface="ＭＳ Ｐゴシック"/>
                <a:ea typeface="ＭＳ Ｐゴシック"/>
                <a:cs typeface="ＭＳ Ｐゴシック"/>
              </a:rPr>
              <a:t>価値の変化・向上</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090068" y="2168525"/>
            <a:ext cx="2960689" cy="349250"/>
          </a:xfrm>
          <a:prstGeom prst="rect">
            <a:avLst/>
          </a:prstGeom>
          <a:solidFill>
            <a:srgbClr val="3366FF"/>
          </a:solidFill>
          <a:ln w="38100" cmpd="sng">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新たな需要・潜在需要</a:t>
            </a:r>
            <a:r>
              <a:rPr lang="ja-JP" altLang="en-US" sz="1200" dirty="0" smtClean="0">
                <a:solidFill>
                  <a:srgbClr val="FFFFFF"/>
                </a:solidFill>
                <a:latin typeface="ＭＳ Ｐゴシック"/>
                <a:cs typeface="ＭＳ Ｐゴシック"/>
              </a:rPr>
              <a:t>の喚起</a:t>
            </a: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2058193"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モバイル・ウェアラブル</a:t>
            </a:r>
            <a:endParaRPr kumimoji="1" lang="ja-JP" altLang="en-US" sz="1000" dirty="0">
              <a:solidFill>
                <a:srgbClr val="FFFFFF"/>
              </a:solidFill>
              <a:latin typeface="ＭＳ Ｐゴシック"/>
              <a:ea typeface="ＭＳ Ｐゴシック"/>
              <a:cs typeface="ＭＳ Ｐゴシック"/>
            </a:endParaRPr>
          </a:p>
        </p:txBody>
      </p:sp>
      <p:sp>
        <p:nvSpPr>
          <p:cNvPr id="12" name="正方形/長方形 11"/>
          <p:cNvSpPr/>
          <p:nvPr/>
        </p:nvSpPr>
        <p:spPr>
          <a:xfrm>
            <a:off x="2058193"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ソーシャル</a:t>
            </a:r>
            <a:endParaRPr kumimoji="1" lang="ja-JP" altLang="en-US" sz="1000" dirty="0">
              <a:solidFill>
                <a:srgbClr val="FFFFFF"/>
              </a:solidFill>
              <a:latin typeface="ＭＳ Ｐゴシック"/>
              <a:ea typeface="ＭＳ Ｐゴシック"/>
              <a:cs typeface="ＭＳ Ｐゴシック"/>
            </a:endParaRPr>
          </a:p>
        </p:txBody>
      </p:sp>
      <p:sp>
        <p:nvSpPr>
          <p:cNvPr id="13" name="正方形/長方形 12"/>
          <p:cNvSpPr/>
          <p:nvPr/>
        </p:nvSpPr>
        <p:spPr>
          <a:xfrm>
            <a:off x="5407819" y="3194049"/>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人工知能</a:t>
            </a:r>
            <a:endParaRPr kumimoji="1" lang="ja-JP" altLang="en-US" sz="1000" dirty="0">
              <a:solidFill>
                <a:srgbClr val="FFFFFF"/>
              </a:solidFill>
              <a:latin typeface="ＭＳ Ｐゴシック"/>
              <a:ea typeface="ＭＳ Ｐゴシック"/>
              <a:cs typeface="ＭＳ Ｐゴシック"/>
            </a:endParaRPr>
          </a:p>
        </p:txBody>
      </p:sp>
      <p:sp>
        <p:nvSpPr>
          <p:cNvPr id="14" name="正方形/長方形 13"/>
          <p:cNvSpPr/>
          <p:nvPr/>
        </p:nvSpPr>
        <p:spPr>
          <a:xfrm>
            <a:off x="5407819" y="2878136"/>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ビッグデータ</a:t>
            </a:r>
            <a:endParaRPr kumimoji="1" lang="ja-JP" altLang="en-US" sz="1000" dirty="0">
              <a:solidFill>
                <a:srgbClr val="FFFFFF"/>
              </a:solidFill>
              <a:latin typeface="ＭＳ Ｐゴシック"/>
              <a:ea typeface="ＭＳ Ｐゴシック"/>
              <a:cs typeface="ＭＳ Ｐゴシック"/>
            </a:endParaRPr>
          </a:p>
        </p:txBody>
      </p:sp>
      <p:sp>
        <p:nvSpPr>
          <p:cNvPr id="17" name="正方形/長方形 16"/>
          <p:cNvSpPr/>
          <p:nvPr/>
        </p:nvSpPr>
        <p:spPr>
          <a:xfrm>
            <a:off x="3090069" y="5327649"/>
            <a:ext cx="2960688" cy="34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dirty="0" smtClean="0">
                <a:solidFill>
                  <a:srgbClr val="FFFFFF"/>
                </a:solidFill>
                <a:latin typeface="ＭＳ Ｐゴシック"/>
                <a:ea typeface="ＭＳ Ｐゴシック"/>
                <a:cs typeface="ＭＳ Ｐゴシック"/>
              </a:rPr>
              <a:t>IT</a:t>
            </a:r>
            <a:r>
              <a:rPr lang="ja-JP" altLang="en-US" sz="1200" dirty="0" smtClean="0">
                <a:solidFill>
                  <a:srgbClr val="FFFFFF"/>
                </a:solidFill>
                <a:latin typeface="ＭＳ Ｐゴシック"/>
                <a:ea typeface="ＭＳ Ｐゴシック"/>
                <a:cs typeface="ＭＳ Ｐゴシック"/>
              </a:rPr>
              <a:t>利用者の拡大</a:t>
            </a: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2058193"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err="1" smtClean="0">
                <a:solidFill>
                  <a:srgbClr val="FFFFFF"/>
                </a:solidFill>
                <a:latin typeface="ＭＳ Ｐゴシック"/>
                <a:ea typeface="ＭＳ Ｐゴシック"/>
                <a:cs typeface="ＭＳ Ｐゴシック"/>
              </a:rPr>
              <a:t>IoT</a:t>
            </a:r>
            <a:endParaRPr kumimoji="1" lang="ja-JP" altLang="en-US" sz="1000" dirty="0">
              <a:solidFill>
                <a:srgbClr val="FFFFFF"/>
              </a:solidFill>
              <a:latin typeface="ＭＳ Ｐゴシック"/>
              <a:ea typeface="ＭＳ Ｐゴシック"/>
              <a:cs typeface="ＭＳ Ｐゴシック"/>
            </a:endParaRPr>
          </a:p>
        </p:txBody>
      </p:sp>
      <p:sp>
        <p:nvSpPr>
          <p:cNvPr id="19" name="正方形/長方形 18"/>
          <p:cNvSpPr/>
          <p:nvPr/>
        </p:nvSpPr>
        <p:spPr>
          <a:xfrm>
            <a:off x="5407819" y="3476624"/>
            <a:ext cx="1674813" cy="20637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ロボット</a:t>
            </a:r>
            <a:endParaRPr kumimoji="1" lang="ja-JP" altLang="en-US" sz="1000" dirty="0">
              <a:solidFill>
                <a:srgbClr val="FFFFFF"/>
              </a:solidFill>
              <a:latin typeface="ＭＳ Ｐゴシック"/>
              <a:ea typeface="ＭＳ Ｐゴシック"/>
              <a:cs typeface="ＭＳ Ｐゴシック"/>
            </a:endParaRPr>
          </a:p>
        </p:txBody>
      </p:sp>
      <p:cxnSp>
        <p:nvCxnSpPr>
          <p:cNvPr id="57" name="直線矢印コネクタ 56"/>
          <p:cNvCxnSpPr>
            <a:stCxn id="10" idx="2"/>
            <a:endCxn id="46" idx="0"/>
          </p:cNvCxnSpPr>
          <p:nvPr/>
        </p:nvCxnSpPr>
        <p:spPr>
          <a:xfrm>
            <a:off x="4570413" y="2517775"/>
            <a:ext cx="0" cy="263525"/>
          </a:xfrm>
          <a:prstGeom prst="straightConnector1">
            <a:avLst/>
          </a:prstGeom>
          <a:ln w="127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a:stCxn id="6" idx="2"/>
            <a:endCxn id="255" idx="0"/>
          </p:cNvCxnSpPr>
          <p:nvPr/>
        </p:nvCxnSpPr>
        <p:spPr>
          <a:xfrm>
            <a:off x="4570413" y="4413250"/>
            <a:ext cx="0" cy="26670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61" name="直線矢印コネクタ 160"/>
          <p:cNvCxnSpPr>
            <a:stCxn id="46" idx="2"/>
            <a:endCxn id="6" idx="0"/>
          </p:cNvCxnSpPr>
          <p:nvPr/>
        </p:nvCxnSpPr>
        <p:spPr>
          <a:xfrm>
            <a:off x="4570413" y="3765550"/>
            <a:ext cx="0" cy="298450"/>
          </a:xfrm>
          <a:prstGeom prst="straightConnector1">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237" name="正方形/長方形 236"/>
          <p:cNvSpPr/>
          <p:nvPr/>
        </p:nvSpPr>
        <p:spPr>
          <a:xfrm>
            <a:off x="2058193"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価格破壊</a:t>
            </a:r>
            <a:endParaRPr kumimoji="1" lang="ja-JP" altLang="en-US" sz="1000" dirty="0">
              <a:solidFill>
                <a:srgbClr val="FFFFFF"/>
              </a:solidFill>
              <a:latin typeface="ＭＳ Ｐゴシック"/>
              <a:ea typeface="ＭＳ Ｐゴシック"/>
              <a:cs typeface="ＭＳ Ｐゴシック"/>
            </a:endParaRPr>
          </a:p>
        </p:txBody>
      </p:sp>
      <p:sp>
        <p:nvSpPr>
          <p:cNvPr id="238" name="正方形/長方形 237"/>
          <p:cNvSpPr/>
          <p:nvPr/>
        </p:nvSpPr>
        <p:spPr>
          <a:xfrm>
            <a:off x="5407819" y="1639886"/>
            <a:ext cx="1674813" cy="20637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ＭＳ Ｐゴシック"/>
                <a:ea typeface="ＭＳ Ｐゴシック"/>
                <a:cs typeface="ＭＳ Ｐゴシック"/>
              </a:rPr>
              <a:t>サービス化</a:t>
            </a:r>
            <a:endParaRPr kumimoji="1" lang="ja-JP" altLang="en-US" sz="1000" dirty="0">
              <a:solidFill>
                <a:srgbClr val="FFFFFF"/>
              </a:solidFill>
              <a:latin typeface="ＭＳ Ｐゴシック"/>
              <a:ea typeface="ＭＳ Ｐゴシック"/>
              <a:cs typeface="ＭＳ Ｐゴシック"/>
            </a:endParaRPr>
          </a:p>
        </p:txBody>
      </p:sp>
      <p:cxnSp>
        <p:nvCxnSpPr>
          <p:cNvPr id="240" name="カギ線コネクタ 239"/>
          <p:cNvCxnSpPr>
            <a:stCxn id="6" idx="3"/>
            <a:endCxn id="46" idx="3"/>
          </p:cNvCxnSpPr>
          <p:nvPr/>
        </p:nvCxnSpPr>
        <p:spPr>
          <a:xfrm flipV="1">
            <a:off x="6050757" y="3273425"/>
            <a:ext cx="1158081" cy="965200"/>
          </a:xfrm>
          <a:prstGeom prst="bentConnector3">
            <a:avLst>
              <a:gd name="adj1" fmla="val 1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241" name="直線矢印コネクタ 240"/>
          <p:cNvCxnSpPr>
            <a:stCxn id="4" idx="2"/>
            <a:endCxn id="236" idx="0"/>
          </p:cNvCxnSpPr>
          <p:nvPr/>
        </p:nvCxnSpPr>
        <p:spPr>
          <a:xfrm>
            <a:off x="4570413" y="1276350"/>
            <a:ext cx="0" cy="260350"/>
          </a:xfrm>
          <a:prstGeom prst="straightConnector1">
            <a:avLst/>
          </a:prstGeom>
          <a:ln w="127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5" name="直線矢印コネクタ 244"/>
          <p:cNvCxnSpPr>
            <a:stCxn id="236" idx="2"/>
            <a:endCxn id="10" idx="0"/>
          </p:cNvCxnSpPr>
          <p:nvPr/>
        </p:nvCxnSpPr>
        <p:spPr>
          <a:xfrm>
            <a:off x="4570413" y="1917700"/>
            <a:ext cx="0" cy="250825"/>
          </a:xfrm>
          <a:prstGeom prst="straightConnector1">
            <a:avLst/>
          </a:prstGeom>
          <a:ln w="127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7" name="直線矢印コネクタ 276"/>
          <p:cNvCxnSpPr>
            <a:stCxn id="255" idx="2"/>
            <a:endCxn id="17" idx="0"/>
          </p:cNvCxnSpPr>
          <p:nvPr/>
        </p:nvCxnSpPr>
        <p:spPr>
          <a:xfrm>
            <a:off x="4570413" y="5060950"/>
            <a:ext cx="0" cy="266699"/>
          </a:xfrm>
          <a:prstGeom prst="straightConnector1">
            <a:avLst/>
          </a:prstGeom>
          <a:ln w="127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0" name="直線矢印コネクタ 279"/>
          <p:cNvCxnSpPr>
            <a:stCxn id="17" idx="2"/>
            <a:endCxn id="8" idx="0"/>
          </p:cNvCxnSpPr>
          <p:nvPr/>
        </p:nvCxnSpPr>
        <p:spPr>
          <a:xfrm>
            <a:off x="4570413" y="5676899"/>
            <a:ext cx="0" cy="285751"/>
          </a:xfrm>
          <a:prstGeom prst="straightConnector1">
            <a:avLst/>
          </a:prstGeom>
          <a:ln w="12700" cmpd="sng">
            <a:solidFill>
              <a:schemeClr val="tx2">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3" name="カギ線コネクタ 282"/>
          <p:cNvCxnSpPr>
            <a:stCxn id="255" idx="1"/>
            <a:endCxn id="6" idx="1"/>
          </p:cNvCxnSpPr>
          <p:nvPr/>
        </p:nvCxnSpPr>
        <p:spPr>
          <a:xfrm rot="10800000" flipH="1">
            <a:off x="1931987" y="4238626"/>
            <a:ext cx="1158081" cy="631825"/>
          </a:xfrm>
          <a:prstGeom prst="bentConnector3">
            <a:avLst>
              <a:gd name="adj1" fmla="val -19740"/>
            </a:avLst>
          </a:prstGeom>
          <a:ln w="38100"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79853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の現実</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691970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ガバナンスが効かないという都市伝説</a:t>
            </a:r>
            <a:endParaRPr kumimoji="1" lang="ja-JP" altLang="en-US" dirty="0"/>
          </a:p>
        </p:txBody>
      </p:sp>
      <p:sp>
        <p:nvSpPr>
          <p:cNvPr id="4" name="角丸四角形 3"/>
          <p:cNvSpPr/>
          <p:nvPr/>
        </p:nvSpPr>
        <p:spPr bwMode="auto">
          <a:xfrm>
            <a:off x="231776" y="1308940"/>
            <a:ext cx="8682038" cy="1048769"/>
          </a:xfrm>
          <a:prstGeom prst="roundRect">
            <a:avLst>
              <a:gd name="adj" fmla="val 0"/>
            </a:avLst>
          </a:prstGeom>
          <a:solidFill>
            <a:srgbClr val="FF66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パブリック・クラウドは、</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ガバナンスが担保できない</a:t>
            </a: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ので使えない！</a:t>
            </a:r>
          </a:p>
        </p:txBody>
      </p:sp>
      <p:sp>
        <p:nvSpPr>
          <p:cNvPr id="5" name="角丸四角形 4"/>
          <p:cNvSpPr/>
          <p:nvPr/>
        </p:nvSpPr>
        <p:spPr bwMode="auto">
          <a:xfrm>
            <a:off x="231776" y="2895187"/>
            <a:ext cx="8682038" cy="1372013"/>
          </a:xfrm>
          <a:prstGeom prst="roundRect">
            <a:avLst>
              <a:gd name="adj" fmla="val 0"/>
            </a:avLst>
          </a:prstGeom>
          <a:solidFill>
            <a:srgbClr val="0000FF"/>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3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ガバナンスを担保する</a:t>
            </a: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とは、</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l" defTabSz="914400" rtl="0" eaLnBrk="1" fontAlgn="base" latinLnBrk="0" hangingPunct="1">
              <a:lnSpc>
                <a:spcPct val="100000"/>
              </a:lnSpc>
              <a:spcBef>
                <a:spcPts val="264"/>
              </a:spcBef>
              <a:spcAft>
                <a:spcPct val="0"/>
              </a:spcAft>
              <a:buClrTx/>
              <a:buSzTx/>
              <a:buFontTx/>
              <a:buNone/>
              <a:tabLst/>
            </a:pPr>
            <a:r>
              <a:rPr kumimoji="0" lang="ja-JP" altLang="en-US" sz="2000" dirty="0" smtClean="0">
                <a:solidFill>
                  <a:srgbClr val="FFFFFF"/>
                </a:solidFill>
                <a:latin typeface="HGP創英角ｺﾞｼｯｸUB"/>
                <a:ea typeface="HGP創英角ｺﾞｼｯｸUB"/>
                <a:cs typeface="HGP創英角ｺﾞｼｯｸUB"/>
              </a:rPr>
              <a:t>命令や指示などなくても、普段通りの業務をこなしていれば、業務や経営の目的が達成されるビジネスプロセスを構築し、それを運用すること。</a:t>
            </a:r>
            <a:endParaRPr kumimoji="0" lang="ja-JP" altLang="en-US" sz="20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7" name="正方形/長方形 6"/>
          <p:cNvSpPr/>
          <p:nvPr/>
        </p:nvSpPr>
        <p:spPr>
          <a:xfrm>
            <a:off x="1995647" y="785720"/>
            <a:ext cx="5855910" cy="523220"/>
          </a:xfrm>
          <a:prstGeom prst="rect">
            <a:avLst/>
          </a:prstGeom>
        </p:spPr>
        <p:txBody>
          <a:bodyPr wrap="square">
            <a:spAutoFit/>
          </a:bodyPr>
          <a:lstStyle/>
          <a:p>
            <a:pPr lvl="0" algn="r"/>
            <a:r>
              <a:rPr lang="ja-JP" altLang="en-US" sz="2800" dirty="0">
                <a:solidFill>
                  <a:srgbClr val="FF0000"/>
                </a:solidFill>
                <a:latin typeface="HG創英角ｺﾞｼｯｸUB"/>
                <a:ea typeface="HG創英角ｺﾞｼｯｸUB"/>
                <a:cs typeface="HG創英角ｺﾞｼｯｸUB"/>
              </a:rPr>
              <a:t>本当にそうでしょう</a:t>
            </a:r>
            <a:r>
              <a:rPr lang="ja-JP" altLang="en-US" sz="2800" dirty="0" smtClean="0">
                <a:solidFill>
                  <a:srgbClr val="FF0000"/>
                </a:solidFill>
                <a:latin typeface="HG創英角ｺﾞｼｯｸUB"/>
                <a:ea typeface="HG創英角ｺﾞｼｯｸUB"/>
                <a:cs typeface="HG創英角ｺﾞｼｯｸUB"/>
              </a:rPr>
              <a:t>か？</a:t>
            </a:r>
            <a:endParaRPr lang="ja-JP" altLang="en-US" sz="2800" dirty="0">
              <a:solidFill>
                <a:srgbClr val="FF0000"/>
              </a:solidFill>
              <a:latin typeface="HG創英角ｺﾞｼｯｸUB"/>
              <a:ea typeface="HG創英角ｺﾞｼｯｸUB"/>
              <a:cs typeface="HG創英角ｺﾞｼｯｸUB"/>
            </a:endParaRPr>
          </a:p>
        </p:txBody>
      </p:sp>
      <p:pic>
        <p:nvPicPr>
          <p:cNvPr id="8" name="図 7" descr="MC900434411.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8204" y="840302"/>
            <a:ext cx="1009396" cy="1135570"/>
          </a:xfrm>
          <a:prstGeom prst="rect">
            <a:avLst/>
          </a:prstGeom>
        </p:spPr>
      </p:pic>
      <p:pic>
        <p:nvPicPr>
          <p:cNvPr id="9" name="図 8" descr="MC900424462.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4660" y="2447970"/>
            <a:ext cx="912940" cy="894434"/>
          </a:xfrm>
          <a:prstGeom prst="rect">
            <a:avLst/>
          </a:prstGeom>
        </p:spPr>
      </p:pic>
      <p:sp>
        <p:nvSpPr>
          <p:cNvPr id="10" name="正方形/長方形 9"/>
          <p:cNvSpPr/>
          <p:nvPr/>
        </p:nvSpPr>
        <p:spPr>
          <a:xfrm>
            <a:off x="1995647" y="2371967"/>
            <a:ext cx="5855910" cy="523220"/>
          </a:xfrm>
          <a:prstGeom prst="rect">
            <a:avLst/>
          </a:prstGeom>
        </p:spPr>
        <p:txBody>
          <a:bodyPr wrap="square">
            <a:spAutoFit/>
          </a:bodyPr>
          <a:lstStyle/>
          <a:p>
            <a:pPr lvl="0" algn="r"/>
            <a:r>
              <a:rPr lang="ja-JP" altLang="en-US" sz="2800" dirty="0" smtClean="0">
                <a:solidFill>
                  <a:srgbClr val="3366FF"/>
                </a:solidFill>
                <a:latin typeface="HG創英角ｺﾞｼｯｸUB"/>
                <a:ea typeface="HG創英角ｺﾞｼｯｸUB"/>
                <a:cs typeface="HG創英角ｺﾞｼｯｸUB"/>
              </a:rPr>
              <a:t>ということは？</a:t>
            </a:r>
            <a:endParaRPr lang="ja-JP" altLang="en-US" sz="2800" dirty="0">
              <a:solidFill>
                <a:srgbClr val="3366FF"/>
              </a:solidFill>
              <a:latin typeface="HG創英角ｺﾞｼｯｸUB"/>
              <a:ea typeface="HG創英角ｺﾞｼｯｸUB"/>
              <a:cs typeface="HG創英角ｺﾞｼｯｸUB"/>
            </a:endParaRPr>
          </a:p>
        </p:txBody>
      </p:sp>
      <p:sp>
        <p:nvSpPr>
          <p:cNvPr id="11" name="角丸四角形 10"/>
          <p:cNvSpPr/>
          <p:nvPr/>
        </p:nvSpPr>
        <p:spPr bwMode="auto">
          <a:xfrm>
            <a:off x="227014" y="4311650"/>
            <a:ext cx="1926683"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許容水準</a:t>
            </a:r>
          </a:p>
        </p:txBody>
      </p:sp>
      <p:sp>
        <p:nvSpPr>
          <p:cNvPr id="13" name="角丸四角形 12"/>
          <p:cNvSpPr/>
          <p:nvPr/>
        </p:nvSpPr>
        <p:spPr bwMode="auto">
          <a:xfrm>
            <a:off x="6988424" y="4311650"/>
            <a:ext cx="1925390" cy="558860"/>
          </a:xfrm>
          <a:prstGeom prst="roundRect">
            <a:avLst>
              <a:gd name="adj" fmla="val 0"/>
            </a:avLst>
          </a:prstGeom>
          <a:solidFill>
            <a:srgbClr val="008000"/>
          </a:solidFill>
          <a:ln w="57150" cmpd="sng">
            <a:noFill/>
            <a:headEnd type="none" w="med" len="med"/>
            <a:tailEnd type="none" w="med" len="me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264"/>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達成基準</a:t>
            </a:r>
          </a:p>
        </p:txBody>
      </p:sp>
      <p:cxnSp>
        <p:nvCxnSpPr>
          <p:cNvPr id="14" name="直線コネクタ 13"/>
          <p:cNvCxnSpPr/>
          <p:nvPr/>
        </p:nvCxnSpPr>
        <p:spPr>
          <a:xfrm>
            <a:off x="227014" y="4930078"/>
            <a:ext cx="8686800" cy="1"/>
          </a:xfrm>
          <a:prstGeom prst="line">
            <a:avLst/>
          </a:prstGeom>
          <a:ln w="76200" cmpd="sng">
            <a:solidFill>
              <a:srgbClr val="8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7" name="二等辺三角形 16"/>
          <p:cNvSpPr/>
          <p:nvPr/>
        </p:nvSpPr>
        <p:spPr>
          <a:xfrm>
            <a:off x="2693988" y="4980938"/>
            <a:ext cx="3752849" cy="524512"/>
          </a:xfrm>
          <a:prstGeom prst="triangle">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4170303" y="5045670"/>
            <a:ext cx="800219" cy="461665"/>
          </a:xfrm>
          <a:prstGeom prst="rect">
            <a:avLst/>
          </a:prstGeom>
        </p:spPr>
        <p:txBody>
          <a:bodyPr wrap="none">
            <a:spAutoFit/>
          </a:bodyPr>
          <a:lstStyle/>
          <a:p>
            <a:pPr lvl="0" algn="ctr" defTabSz="914400" fontAlgn="base">
              <a:spcBef>
                <a:spcPts val="264"/>
              </a:spcBef>
              <a:spcAft>
                <a:spcPct val="0"/>
              </a:spcAft>
            </a:pPr>
            <a:r>
              <a:rPr kumimoji="0" lang="ja-JP" altLang="en-US" sz="2400" dirty="0" smtClean="0">
                <a:solidFill>
                  <a:srgbClr val="FFFFFF"/>
                </a:solidFill>
                <a:latin typeface="ＤＦＰ太丸ゴシック体"/>
                <a:ea typeface="ＤＦＰ太丸ゴシック体"/>
                <a:cs typeface="ＤＦＰ太丸ゴシック体"/>
              </a:rPr>
              <a:t>施策</a:t>
            </a:r>
            <a:endParaRPr kumimoji="0" lang="ja-JP" altLang="en-US" sz="2400" dirty="0">
              <a:solidFill>
                <a:srgbClr val="FFFFFF"/>
              </a:solidFill>
              <a:latin typeface="ＤＦＰ太丸ゴシック体"/>
              <a:ea typeface="ＤＦＰ太丸ゴシック体"/>
              <a:cs typeface="ＤＦＰ太丸ゴシック体"/>
            </a:endParaRPr>
          </a:p>
        </p:txBody>
      </p:sp>
      <p:sp>
        <p:nvSpPr>
          <p:cNvPr id="15" name="正方形/長方形 14"/>
          <p:cNvSpPr/>
          <p:nvPr/>
        </p:nvSpPr>
        <p:spPr>
          <a:xfrm>
            <a:off x="227014" y="5556250"/>
            <a:ext cx="8686800" cy="1006633"/>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lang="ja-JP" altLang="en-US" sz="1600" dirty="0" smtClean="0">
                <a:solidFill>
                  <a:srgbClr val="FFFFFF"/>
                </a:solidFill>
                <a:latin typeface="ＭＳ Ｐゴシック"/>
                <a:cs typeface="ＭＳ Ｐゴシック"/>
              </a:rPr>
              <a:t>一元</a:t>
            </a:r>
            <a:r>
              <a:rPr lang="ja-JP" altLang="en-US" sz="1600" dirty="0">
                <a:solidFill>
                  <a:srgbClr val="FFFFFF"/>
                </a:solidFill>
                <a:latin typeface="ＭＳ Ｐゴシック"/>
                <a:cs typeface="ＭＳ Ｐゴシック"/>
              </a:rPr>
              <a:t>管理され利用状況を計測でき、利用ログを把握できる。</a:t>
            </a:r>
          </a:p>
          <a:p>
            <a:pPr marL="2114550" lvl="4" indent="-285750">
              <a:buFont typeface="Wingdings" charset="2"/>
              <a:buChar char="v"/>
            </a:pPr>
            <a:r>
              <a:rPr lang="ja-JP" altLang="en-US" sz="1600" dirty="0" smtClean="0">
                <a:solidFill>
                  <a:srgbClr val="FFFFFF"/>
                </a:solidFill>
                <a:latin typeface="ＭＳ Ｐゴシック"/>
                <a:cs typeface="ＭＳ Ｐゴシック"/>
              </a:rPr>
              <a:t>必要</a:t>
            </a:r>
            <a:r>
              <a:rPr lang="ja-JP" altLang="en-US" sz="1600" dirty="0">
                <a:solidFill>
                  <a:srgbClr val="FFFFFF"/>
                </a:solidFill>
                <a:latin typeface="ＭＳ Ｐゴシック"/>
                <a:cs typeface="ＭＳ Ｐゴシック"/>
              </a:rPr>
              <a:t>な時に必要な機能／性能／資源を調達・利用できる。</a:t>
            </a:r>
          </a:p>
          <a:p>
            <a:pPr marL="2114550" lvl="4" indent="-285750">
              <a:buFont typeface="Wingdings" charset="2"/>
              <a:buChar char="v"/>
            </a:pPr>
            <a:r>
              <a:rPr lang="ja-JP" altLang="en-US" sz="1600" dirty="0" smtClean="0">
                <a:solidFill>
                  <a:srgbClr val="FFFFFF"/>
                </a:solidFill>
                <a:latin typeface="ＭＳ Ｐゴシック"/>
                <a:cs typeface="ＭＳ Ｐゴシック"/>
              </a:rPr>
              <a:t>管理</a:t>
            </a:r>
            <a:r>
              <a:rPr lang="ja-JP" altLang="en-US" sz="1600" dirty="0">
                <a:solidFill>
                  <a:srgbClr val="FFFFFF"/>
                </a:solidFill>
                <a:latin typeface="ＭＳ Ｐゴシック"/>
                <a:cs typeface="ＭＳ Ｐゴシック"/>
              </a:rPr>
              <a:t>の対象が少なく、管理負担が少ない。</a:t>
            </a:r>
          </a:p>
        </p:txBody>
      </p:sp>
      <p:sp>
        <p:nvSpPr>
          <p:cNvPr id="16" name="テキスト ボックス 15"/>
          <p:cNvSpPr txBox="1"/>
          <p:nvPr/>
        </p:nvSpPr>
        <p:spPr>
          <a:xfrm>
            <a:off x="685800" y="5719429"/>
            <a:ext cx="1254670" cy="707886"/>
          </a:xfrm>
          <a:prstGeom prst="rect">
            <a:avLst/>
          </a:prstGeom>
          <a:noFill/>
        </p:spPr>
        <p:txBody>
          <a:bodyPr wrap="none" rtlCol="0">
            <a:spAutoFit/>
          </a:bodyPr>
          <a:lstStyle/>
          <a:p>
            <a:r>
              <a:rPr kumimoji="1" lang="ja-JP" altLang="en-US" sz="2000" dirty="0" smtClean="0">
                <a:solidFill>
                  <a:srgbClr val="FFFFFF"/>
                </a:solidFill>
              </a:rPr>
              <a:t>クラウドで</a:t>
            </a:r>
            <a:endParaRPr kumimoji="1" lang="en-US" altLang="ja-JP" sz="2000" dirty="0" smtClean="0">
              <a:solidFill>
                <a:srgbClr val="FFFFFF"/>
              </a:solidFill>
            </a:endParaRPr>
          </a:p>
          <a:p>
            <a:r>
              <a:rPr lang="ja-JP" altLang="en-US" sz="2000" dirty="0" smtClean="0">
                <a:solidFill>
                  <a:srgbClr val="FFFFFF"/>
                </a:solidFill>
              </a:rPr>
              <a:t>できること</a:t>
            </a:r>
            <a:endParaRPr kumimoji="1" lang="ja-JP" altLang="en-US" sz="2000" dirty="0">
              <a:solidFill>
                <a:srgbClr val="FFFFFF"/>
              </a:solidFill>
            </a:endParaRPr>
          </a:p>
        </p:txBody>
      </p:sp>
    </p:spTree>
    <p:extLst>
      <p:ext uri="{BB962C8B-B14F-4D97-AF65-F5344CB8AC3E}">
        <p14:creationId xmlns:p14="http://schemas.microsoft.com/office/powerpoint/2010/main" val="21494736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2188324" y="1186646"/>
            <a:ext cx="4773702" cy="4474693"/>
          </a:xfrm>
          <a:prstGeom prst="roundRect">
            <a:avLst>
              <a:gd name="adj" fmla="val 7731"/>
            </a:avLst>
          </a:prstGeom>
          <a:solidFill>
            <a:srgbClr val="FFFBD2"/>
          </a:solidFill>
          <a:ln w="57150" cmpd="sng">
            <a:solidFill>
              <a:srgbClr val="3366F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264"/>
              </a:spcBef>
              <a:spcAft>
                <a:spcPct val="0"/>
              </a:spcAft>
              <a:buClrTx/>
              <a:buSzTx/>
              <a:buFontTx/>
              <a:buNone/>
              <a:tabLst/>
            </a:pPr>
            <a:endParaRPr kumimoji="0" lang="ja-JP" altLang="en-US" sz="2800" b="0" i="0" u="none" strike="noStrike" cap="none" normalizeH="0" baseline="0" dirty="0" smtClean="0">
              <a:ln>
                <a:noFill/>
              </a:ln>
              <a:solidFill>
                <a:srgbClr val="3366FF"/>
              </a:solidFill>
              <a:effectLst/>
              <a:latin typeface="Arial" charset="0"/>
              <a:ea typeface="HG丸ｺﾞｼｯｸM-PRO" pitchFamily="50" charset="-128"/>
            </a:endParaRPr>
          </a:p>
        </p:txBody>
      </p:sp>
      <p:sp>
        <p:nvSpPr>
          <p:cNvPr id="3" name="タイトル 2"/>
          <p:cNvSpPr>
            <a:spLocks noGrp="1"/>
          </p:cNvSpPr>
          <p:nvPr>
            <p:ph type="title"/>
          </p:nvPr>
        </p:nvSpPr>
        <p:spPr/>
        <p:txBody>
          <a:bodyPr/>
          <a:lstStyle/>
          <a:p>
            <a:r>
              <a:rPr kumimoji="1" lang="ja-JP" altLang="en-US" dirty="0" smtClean="0"/>
              <a:t>クラウドで実現するガバナンス</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6" name="正方形/長方形 5"/>
          <p:cNvSpPr/>
          <p:nvPr/>
        </p:nvSpPr>
        <p:spPr>
          <a:xfrm>
            <a:off x="840761" y="713129"/>
            <a:ext cx="7468828" cy="461665"/>
          </a:xfrm>
          <a:prstGeom prst="rect">
            <a:avLst/>
          </a:prstGeom>
        </p:spPr>
        <p:txBody>
          <a:bodyPr wrap="square">
            <a:spAutoFit/>
          </a:bodyPr>
          <a:lstStyle/>
          <a:p>
            <a:pPr lvl="0" algn="ctr" defTabSz="914400" fontAlgn="base">
              <a:spcBef>
                <a:spcPts val="264"/>
              </a:spcBef>
              <a:spcAft>
                <a:spcPct val="0"/>
              </a:spcAft>
            </a:pPr>
            <a:r>
              <a:rPr kumimoji="0" lang="ja-JP" altLang="en-US" sz="2400" dirty="0">
                <a:solidFill>
                  <a:srgbClr val="3366FF"/>
                </a:solidFill>
                <a:latin typeface="ＤＦＰ太丸ゴシック体"/>
                <a:ea typeface="ＤＦＰ太丸ゴシック体"/>
                <a:cs typeface="ＤＦＰ太丸ゴシック体"/>
              </a:rPr>
              <a:t>ガバナンスを担保する</a:t>
            </a:r>
            <a:r>
              <a:rPr kumimoji="0" lang="ja-JP" altLang="en-US" sz="2000" dirty="0">
                <a:solidFill>
                  <a:srgbClr val="3366FF"/>
                </a:solidFill>
                <a:latin typeface="HG丸ｺﾞｼｯｸM-PRO"/>
                <a:ea typeface="HG丸ｺﾞｼｯｸM-PRO"/>
                <a:cs typeface="HG丸ｺﾞｼｯｸM-PRO"/>
              </a:rPr>
              <a:t>ために</a:t>
            </a:r>
            <a:r>
              <a:rPr kumimoji="0" lang="ja-JP" altLang="en-US" sz="2000" dirty="0" smtClean="0">
                <a:solidFill>
                  <a:srgbClr val="3366FF"/>
                </a:solidFill>
                <a:latin typeface="HG丸ｺﾞｼｯｸM-PRO"/>
                <a:ea typeface="HG丸ｺﾞｼｯｸM-PRO"/>
                <a:cs typeface="HG丸ｺﾞｼｯｸM-PRO"/>
              </a:rPr>
              <a:t>は・・・</a:t>
            </a:r>
            <a:endParaRPr kumimoji="0" lang="ja-JP" altLang="en-US" sz="2000" dirty="0">
              <a:solidFill>
                <a:srgbClr val="3366FF"/>
              </a:solidFill>
              <a:latin typeface="Arial" charset="0"/>
              <a:ea typeface="HG丸ｺﾞｼｯｸM-PRO" pitchFamily="50" charset="-128"/>
            </a:endParaRPr>
          </a:p>
        </p:txBody>
      </p:sp>
      <p:sp>
        <p:nvSpPr>
          <p:cNvPr id="11" name="円/楕円 10"/>
          <p:cNvSpPr/>
          <p:nvPr/>
        </p:nvSpPr>
        <p:spPr>
          <a:xfrm>
            <a:off x="3115319" y="1336756"/>
            <a:ext cx="2889598" cy="2774309"/>
          </a:xfrm>
          <a:prstGeom prst="ellipse">
            <a:avLst/>
          </a:prstGeom>
          <a:solidFill>
            <a:srgbClr val="008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円/楕円 11"/>
          <p:cNvSpPr/>
          <p:nvPr/>
        </p:nvSpPr>
        <p:spPr>
          <a:xfrm>
            <a:off x="2350278" y="1993048"/>
            <a:ext cx="2889598" cy="2774309"/>
          </a:xfrm>
          <a:prstGeom prst="ellipse">
            <a:avLst/>
          </a:prstGeom>
          <a:solidFill>
            <a:srgbClr val="8000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3115319" y="2764402"/>
            <a:ext cx="2889598" cy="2774309"/>
          </a:xfrm>
          <a:prstGeom prst="ellipse">
            <a:avLst/>
          </a:prstGeom>
          <a:solidFill>
            <a:srgbClr val="FF6600">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円/楕円 13"/>
          <p:cNvSpPr/>
          <p:nvPr/>
        </p:nvSpPr>
        <p:spPr>
          <a:xfrm>
            <a:off x="3886730" y="1993048"/>
            <a:ext cx="2889598" cy="2774309"/>
          </a:xfrm>
          <a:prstGeom prst="ellipse">
            <a:avLst/>
          </a:prstGeom>
          <a:solidFill>
            <a:srgbClr val="3366FF">
              <a:alpha val="58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4160008" y="1469828"/>
            <a:ext cx="800219"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効率</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6" name="テキスト ボックス 15"/>
          <p:cNvSpPr txBox="1"/>
          <p:nvPr/>
        </p:nvSpPr>
        <p:spPr>
          <a:xfrm>
            <a:off x="4006120" y="4896165"/>
            <a:ext cx="1107996"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利便性</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7" name="テキスト ボックス 16"/>
          <p:cNvSpPr txBox="1"/>
          <p:nvPr/>
        </p:nvSpPr>
        <p:spPr>
          <a:xfrm>
            <a:off x="2350278" y="3127167"/>
            <a:ext cx="1107996" cy="461665"/>
          </a:xfrm>
          <a:prstGeom prst="rect">
            <a:avLst/>
          </a:prstGeom>
          <a:noFill/>
        </p:spPr>
        <p:txBody>
          <a:bodyPr wrap="none" rtlCol="0">
            <a:spAutoFit/>
          </a:bodyPr>
          <a:lstStyle/>
          <a:p>
            <a:pPr algn="ctr"/>
            <a:r>
              <a:rPr kumimoji="1" lang="ja-JP" altLang="en-US" sz="2400" dirty="0" smtClean="0">
                <a:solidFill>
                  <a:schemeClr val="bg1"/>
                </a:solidFill>
                <a:latin typeface="ＤＦＰ太丸ゴシック体"/>
                <a:ea typeface="ＤＦＰ太丸ゴシック体"/>
                <a:cs typeface="ＤＦＰ太丸ゴシック体"/>
              </a:rPr>
              <a:t>コスト</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8" name="テキスト ボックス 17"/>
          <p:cNvSpPr txBox="1"/>
          <p:nvPr/>
        </p:nvSpPr>
        <p:spPr>
          <a:xfrm>
            <a:off x="5668332" y="3127167"/>
            <a:ext cx="1107996" cy="461665"/>
          </a:xfrm>
          <a:prstGeom prst="rect">
            <a:avLst/>
          </a:prstGeom>
          <a:noFill/>
        </p:spPr>
        <p:txBody>
          <a:bodyPr wrap="none" rtlCol="0">
            <a:spAutoFit/>
          </a:bodyPr>
          <a:lstStyle/>
          <a:p>
            <a:pPr algn="r"/>
            <a:r>
              <a:rPr kumimoji="1" lang="ja-JP" altLang="en-US" sz="2400" dirty="0" smtClean="0">
                <a:solidFill>
                  <a:schemeClr val="bg1"/>
                </a:solidFill>
                <a:latin typeface="ＤＦＰ太丸ゴシック体"/>
                <a:ea typeface="ＤＦＰ太丸ゴシック体"/>
                <a:cs typeface="ＤＦＰ太丸ゴシック体"/>
              </a:rPr>
              <a:t>リスク</a:t>
            </a:r>
            <a:endParaRPr kumimoji="1" lang="ja-JP" altLang="en-US" sz="2400" dirty="0">
              <a:solidFill>
                <a:schemeClr val="bg1"/>
              </a:solidFill>
              <a:latin typeface="ＤＦＰ太丸ゴシック体"/>
              <a:ea typeface="ＤＦＰ太丸ゴシック体"/>
              <a:cs typeface="ＤＦＰ太丸ゴシック体"/>
            </a:endParaRPr>
          </a:p>
        </p:txBody>
      </p:sp>
      <p:sp>
        <p:nvSpPr>
          <p:cNvPr id="19" name="テキスト ボックス 18"/>
          <p:cNvSpPr txBox="1"/>
          <p:nvPr/>
        </p:nvSpPr>
        <p:spPr>
          <a:xfrm>
            <a:off x="3570104" y="2868595"/>
            <a:ext cx="1980029" cy="892552"/>
          </a:xfrm>
          <a:prstGeom prst="rect">
            <a:avLst/>
          </a:prstGeom>
          <a:noFill/>
        </p:spPr>
        <p:txBody>
          <a:bodyPr wrap="none" rtlCol="0">
            <a:spAutoFit/>
          </a:bodyPr>
          <a:lstStyle/>
          <a:p>
            <a:pPr algn="ctr"/>
            <a:r>
              <a:rPr kumimoji="1" lang="ja-JP" altLang="en-US" sz="2800" dirty="0" smtClean="0">
                <a:solidFill>
                  <a:schemeClr val="bg1"/>
                </a:solidFill>
                <a:latin typeface="ＤＦＰ太丸ゴシック体"/>
                <a:ea typeface="ＤＦＰ太丸ゴシック体"/>
                <a:cs typeface="ＤＦＰ太丸ゴシック体"/>
              </a:rPr>
              <a:t>ガバナンス</a:t>
            </a:r>
            <a:endParaRPr kumimoji="1" lang="en-US" altLang="ja-JP" sz="2800" dirty="0" smtClean="0">
              <a:solidFill>
                <a:schemeClr val="bg1"/>
              </a:solidFill>
              <a:latin typeface="ＤＦＰ太丸ゴシック体"/>
              <a:ea typeface="ＤＦＰ太丸ゴシック体"/>
              <a:cs typeface="ＤＦＰ太丸ゴシック体"/>
            </a:endParaRPr>
          </a:p>
          <a:p>
            <a:pPr algn="ctr"/>
            <a:r>
              <a:rPr lang="en-US" altLang="ja-JP" sz="2400" dirty="0" smtClean="0">
                <a:solidFill>
                  <a:schemeClr val="bg1"/>
                </a:solidFill>
                <a:latin typeface="Arial"/>
                <a:ea typeface="ＤＦＰ太丸ゴシック体"/>
                <a:cs typeface="Arial"/>
              </a:rPr>
              <a:t>Governance</a:t>
            </a:r>
            <a:endParaRPr kumimoji="1" lang="ja-JP" altLang="en-US" sz="2400" dirty="0">
              <a:solidFill>
                <a:schemeClr val="bg1"/>
              </a:solidFill>
              <a:latin typeface="Arial"/>
              <a:ea typeface="ＤＦＰ太丸ゴシック体"/>
              <a:cs typeface="Arial"/>
            </a:endParaRPr>
          </a:p>
        </p:txBody>
      </p:sp>
      <p:sp>
        <p:nvSpPr>
          <p:cNvPr id="21" name="正方形/長方形 20"/>
          <p:cNvSpPr/>
          <p:nvPr/>
        </p:nvSpPr>
        <p:spPr>
          <a:xfrm>
            <a:off x="552957"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ＭＳ Ｐゴシック"/>
                <a:ea typeface="ＭＳ Ｐゴシック"/>
                <a:cs typeface="ＭＳ Ｐゴシック"/>
              </a:rPr>
              <a:t>状況が見える</a:t>
            </a:r>
            <a:endParaRPr kumimoji="1" lang="ja-JP" altLang="en-US" sz="2800" dirty="0">
              <a:solidFill>
                <a:srgbClr val="FFFFFF"/>
              </a:solidFill>
              <a:latin typeface="ＭＳ Ｐゴシック"/>
              <a:ea typeface="ＭＳ Ｐゴシック"/>
              <a:cs typeface="ＭＳ Ｐゴシック"/>
            </a:endParaRPr>
          </a:p>
        </p:txBody>
      </p:sp>
      <p:sp>
        <p:nvSpPr>
          <p:cNvPr id="22" name="正方形/長方形 21"/>
          <p:cNvSpPr/>
          <p:nvPr/>
        </p:nvSpPr>
        <p:spPr>
          <a:xfrm>
            <a:off x="7542536" y="1186646"/>
            <a:ext cx="1017432" cy="4474693"/>
          </a:xfrm>
          <a:prstGeom prst="rect">
            <a:avLst/>
          </a:prstGeom>
          <a:solidFill>
            <a:srgbClr val="3366FF"/>
          </a:solidFill>
          <a:ln>
            <a:no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800" dirty="0" smtClean="0">
                <a:solidFill>
                  <a:srgbClr val="FFFFFF"/>
                </a:solidFill>
                <a:latin typeface="ＭＳ Ｐゴシック"/>
                <a:ea typeface="ＭＳ Ｐゴシック"/>
                <a:cs typeface="ＭＳ Ｐゴシック"/>
              </a:rPr>
              <a:t>状況がコントロールできる</a:t>
            </a:r>
            <a:endParaRPr kumimoji="1" lang="ja-JP" altLang="en-US" sz="2800" dirty="0">
              <a:solidFill>
                <a:srgbClr val="FFFFFF"/>
              </a:solidFill>
              <a:latin typeface="ＭＳ Ｐゴシック"/>
              <a:ea typeface="ＭＳ Ｐゴシック"/>
              <a:cs typeface="ＭＳ Ｐゴシック"/>
            </a:endParaRPr>
          </a:p>
        </p:txBody>
      </p:sp>
      <p:sp>
        <p:nvSpPr>
          <p:cNvPr id="23" name="二等辺三角形 22"/>
          <p:cNvSpPr/>
          <p:nvPr/>
        </p:nvSpPr>
        <p:spPr>
          <a:xfrm rot="16200000" flipH="1">
            <a:off x="6037295" y="3017741"/>
            <a:ext cx="2774310"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二等辺三角形 23"/>
          <p:cNvSpPr/>
          <p:nvPr/>
        </p:nvSpPr>
        <p:spPr>
          <a:xfrm rot="5400000">
            <a:off x="376821" y="3017740"/>
            <a:ext cx="2774311" cy="724927"/>
          </a:xfrm>
          <a:prstGeom prst="triangle">
            <a:avLst/>
          </a:prstGeom>
          <a:solidFill>
            <a:srgbClr val="3366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552956" y="5829886"/>
            <a:ext cx="8007011" cy="732997"/>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marL="2114550" lvl="4"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一元管理され、利用状況を計測でき、利用ログを把握できる。</a:t>
            </a:r>
            <a:endParaRPr kumimoji="1" lang="en-US" altLang="ja-JP" sz="1400" dirty="0" smtClean="0">
              <a:solidFill>
                <a:srgbClr val="FFFFFF"/>
              </a:solidFill>
              <a:latin typeface="ＭＳ Ｐゴシック"/>
              <a:ea typeface="ＭＳ Ｐゴシック"/>
              <a:cs typeface="ＭＳ Ｐゴシック"/>
            </a:endParaRPr>
          </a:p>
          <a:p>
            <a:pPr marL="2114550" lvl="4" indent="-285750">
              <a:buFont typeface="Wingdings" charset="2"/>
              <a:buChar char="v"/>
            </a:pPr>
            <a:r>
              <a:rPr lang="ja-JP" altLang="en-US" sz="1400" dirty="0" smtClean="0">
                <a:solidFill>
                  <a:srgbClr val="FFFFFF"/>
                </a:solidFill>
                <a:latin typeface="ＭＳ Ｐゴシック"/>
                <a:ea typeface="ＭＳ Ｐゴシック"/>
                <a:cs typeface="ＭＳ Ｐゴシック"/>
              </a:rPr>
              <a:t>必要な時に必要な機能／性能／資源をプロビジョニングできる。</a:t>
            </a:r>
            <a:endParaRPr lang="en-US" altLang="ja-JP" sz="1400" dirty="0" smtClean="0">
              <a:solidFill>
                <a:srgbClr val="FFFFFF"/>
              </a:solidFill>
              <a:latin typeface="ＭＳ Ｐゴシック"/>
              <a:ea typeface="ＭＳ Ｐゴシック"/>
              <a:cs typeface="ＭＳ Ｐゴシック"/>
            </a:endParaRPr>
          </a:p>
          <a:p>
            <a:pPr marL="2114550" lvl="4" indent="-285750">
              <a:buFont typeface="Wingdings" charset="2"/>
              <a:buChar char="v"/>
            </a:pPr>
            <a:r>
              <a:rPr kumimoji="1" lang="ja-JP" altLang="en-US" sz="1400" dirty="0" smtClean="0">
                <a:solidFill>
                  <a:srgbClr val="FFFFFF"/>
                </a:solidFill>
                <a:latin typeface="ＭＳ Ｐゴシック"/>
                <a:ea typeface="ＭＳ Ｐゴシック"/>
                <a:cs typeface="ＭＳ Ｐゴシック"/>
              </a:rPr>
              <a:t>管理の対象を減らすことができる。</a:t>
            </a:r>
            <a:endParaRPr kumimoji="1" lang="ja-JP" altLang="en-US" sz="1400" dirty="0">
              <a:solidFill>
                <a:srgbClr val="FFFFFF"/>
              </a:solidFill>
              <a:latin typeface="ＭＳ Ｐゴシック"/>
              <a:ea typeface="ＭＳ Ｐゴシック"/>
              <a:cs typeface="ＭＳ Ｐゴシック"/>
            </a:endParaRPr>
          </a:p>
        </p:txBody>
      </p:sp>
      <p:sp>
        <p:nvSpPr>
          <p:cNvPr id="26" name="テキスト ボックス 25"/>
          <p:cNvSpPr txBox="1"/>
          <p:nvPr/>
        </p:nvSpPr>
        <p:spPr>
          <a:xfrm>
            <a:off x="828279" y="5878179"/>
            <a:ext cx="1146468" cy="646331"/>
          </a:xfrm>
          <a:prstGeom prst="rect">
            <a:avLst/>
          </a:prstGeom>
          <a:noFill/>
        </p:spPr>
        <p:txBody>
          <a:bodyPr wrap="none" rtlCol="0">
            <a:spAutoFit/>
          </a:bodyPr>
          <a:lstStyle/>
          <a:p>
            <a:r>
              <a:rPr kumimoji="1" lang="ja-JP" altLang="en-US" dirty="0" smtClean="0">
                <a:solidFill>
                  <a:srgbClr val="FFFFFF"/>
                </a:solidFill>
              </a:rPr>
              <a:t>クラウドで</a:t>
            </a:r>
            <a:endParaRPr kumimoji="1" lang="en-US" altLang="ja-JP" dirty="0" smtClean="0">
              <a:solidFill>
                <a:srgbClr val="FFFFFF"/>
              </a:solidFill>
            </a:endParaRPr>
          </a:p>
          <a:p>
            <a:r>
              <a:rPr lang="ja-JP" altLang="en-US" dirty="0" smtClean="0">
                <a:solidFill>
                  <a:srgbClr val="FFFFFF"/>
                </a:solidFill>
              </a:rPr>
              <a:t>できること</a:t>
            </a:r>
            <a:endParaRPr kumimoji="1" lang="ja-JP" altLang="en-US" dirty="0">
              <a:solidFill>
                <a:srgbClr val="FFFFFF"/>
              </a:solidFill>
            </a:endParaRPr>
          </a:p>
        </p:txBody>
      </p:sp>
      <p:pic>
        <p:nvPicPr>
          <p:cNvPr id="4" name="図 3" descr="MC900429829.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513" y="4410078"/>
            <a:ext cx="1374491" cy="1251261"/>
          </a:xfrm>
          <a:prstGeom prst="rect">
            <a:avLst/>
          </a:prstGeom>
        </p:spPr>
      </p:pic>
      <p:sp>
        <p:nvSpPr>
          <p:cNvPr id="5" name="二等辺三角形 4"/>
          <p:cNvSpPr/>
          <p:nvPr/>
        </p:nvSpPr>
        <p:spPr>
          <a:xfrm>
            <a:off x="3886730" y="5621904"/>
            <a:ext cx="1339850" cy="282261"/>
          </a:xfrm>
          <a:prstGeom prst="triangle">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86954616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セキュリティが心配という都市伝説</a:t>
            </a:r>
            <a:endParaRPr lang="ja-JP" altLang="en-US" sz="1800" dirty="0" smtClean="0">
              <a:ea typeface="ＭＳ Ｐゴシック" charset="-128"/>
            </a:endParaRPr>
          </a:p>
        </p:txBody>
      </p:sp>
      <p:sp>
        <p:nvSpPr>
          <p:cNvPr id="10" name="角丸四角形 9"/>
          <p:cNvSpPr/>
          <p:nvPr/>
        </p:nvSpPr>
        <p:spPr bwMode="auto">
          <a:xfrm>
            <a:off x="228600" y="1117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8" name="角丸四角形 17"/>
          <p:cNvSpPr/>
          <p:nvPr/>
        </p:nvSpPr>
        <p:spPr bwMode="auto">
          <a:xfrm>
            <a:off x="228600" y="2641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9" name="角丸四角形 18"/>
          <p:cNvSpPr/>
          <p:nvPr/>
        </p:nvSpPr>
        <p:spPr bwMode="auto">
          <a:xfrm>
            <a:off x="228600" y="4165534"/>
            <a:ext cx="8686800" cy="1447800"/>
          </a:xfrm>
          <a:prstGeom prst="roundRect">
            <a:avLst>
              <a:gd name="adj" fmla="val 0"/>
            </a:avLst>
          </a:prstGeom>
          <a:solidFill>
            <a:srgbClr val="33ACBD"/>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000090"/>
              </a:solidFill>
              <a:effectLst/>
              <a:latin typeface="Arial"/>
              <a:ea typeface="ＭＳ Ｐゴシック"/>
              <a:cs typeface="Arial"/>
            </a:endParaRPr>
          </a:p>
        </p:txBody>
      </p:sp>
      <p:sp>
        <p:nvSpPr>
          <p:cNvPr id="14" name="テキスト ボックス 13"/>
          <p:cNvSpPr txBox="1"/>
          <p:nvPr/>
        </p:nvSpPr>
        <p:spPr>
          <a:xfrm>
            <a:off x="409783" y="1286860"/>
            <a:ext cx="3534541"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セキュリティ</a:t>
            </a:r>
            <a:r>
              <a:rPr kumimoji="1" lang="ja-JP" altLang="en-US" sz="1400" dirty="0" smtClean="0">
                <a:solidFill>
                  <a:srgbClr val="FFFFFF"/>
                </a:solidFill>
                <a:latin typeface="Arial"/>
                <a:ea typeface="ＭＳ Ｐゴシック"/>
                <a:cs typeface="Arial"/>
              </a:rPr>
              <a:t>が心配なので使えない？！</a:t>
            </a:r>
            <a:endParaRPr kumimoji="1" lang="ja-JP" altLang="en-US" sz="1400" dirty="0">
              <a:solidFill>
                <a:srgbClr val="FFFFFF"/>
              </a:solidFill>
              <a:latin typeface="Arial"/>
              <a:ea typeface="ＭＳ Ｐゴシック"/>
              <a:cs typeface="Arial"/>
            </a:endParaRPr>
          </a:p>
        </p:txBody>
      </p:sp>
      <p:sp>
        <p:nvSpPr>
          <p:cNvPr id="22" name="テキスト ボックス 21"/>
          <p:cNvSpPr txBox="1"/>
          <p:nvPr/>
        </p:nvSpPr>
        <p:spPr>
          <a:xfrm>
            <a:off x="409783" y="2793934"/>
            <a:ext cx="5455340"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ネットワーク・パフォーマンス</a:t>
            </a:r>
            <a:r>
              <a:rPr kumimoji="1" lang="ja-JP" altLang="en-US" sz="1400" dirty="0" smtClean="0">
                <a:solidFill>
                  <a:srgbClr val="FFFFFF"/>
                </a:solidFill>
                <a:latin typeface="Arial"/>
                <a:ea typeface="ＭＳ Ｐゴシック"/>
                <a:cs typeface="Arial"/>
              </a:rPr>
              <a:t>が</a:t>
            </a:r>
            <a:r>
              <a:rPr lang="ja-JP" altLang="en-US" sz="1400" dirty="0" smtClean="0">
                <a:solidFill>
                  <a:srgbClr val="FFFFFF"/>
                </a:solidFill>
                <a:latin typeface="Arial"/>
                <a:ea typeface="ＭＳ Ｐゴシック"/>
                <a:cs typeface="Arial"/>
              </a:rPr>
              <a:t>不安定なので</a:t>
            </a:r>
            <a:r>
              <a:rPr kumimoji="1" lang="ja-JP" altLang="en-US" sz="1400" dirty="0" smtClean="0">
                <a:solidFill>
                  <a:srgbClr val="FFFFFF"/>
                </a:solidFill>
                <a:latin typeface="Arial"/>
                <a:ea typeface="ＭＳ Ｐゴシック"/>
                <a:cs typeface="Arial"/>
              </a:rPr>
              <a:t>使えない？！</a:t>
            </a:r>
            <a:endParaRPr kumimoji="1" lang="ja-JP" altLang="en-US" sz="1400" dirty="0">
              <a:solidFill>
                <a:srgbClr val="FFFFFF"/>
              </a:solidFill>
              <a:latin typeface="Arial"/>
              <a:ea typeface="ＭＳ Ｐゴシック"/>
              <a:cs typeface="Arial"/>
            </a:endParaRPr>
          </a:p>
        </p:txBody>
      </p:sp>
      <p:sp>
        <p:nvSpPr>
          <p:cNvPr id="23" name="テキスト ボックス 22"/>
          <p:cNvSpPr txBox="1"/>
          <p:nvPr/>
        </p:nvSpPr>
        <p:spPr>
          <a:xfrm>
            <a:off x="409783" y="4298069"/>
            <a:ext cx="5465258" cy="400110"/>
          </a:xfrm>
          <a:prstGeom prst="rect">
            <a:avLst/>
          </a:prstGeom>
          <a:noFill/>
        </p:spPr>
        <p:txBody>
          <a:bodyPr wrap="none" rtlCol="0">
            <a:spAutoFit/>
          </a:bodyPr>
          <a:lstStyle/>
          <a:p>
            <a:r>
              <a:rPr kumimoji="1" lang="ja-JP" altLang="en-US" sz="2000" dirty="0" smtClean="0">
                <a:solidFill>
                  <a:srgbClr val="FFFF00"/>
                </a:solidFill>
                <a:latin typeface="Arial"/>
                <a:ea typeface="ＭＳ Ｐゴシック"/>
                <a:cs typeface="Arial"/>
              </a:rPr>
              <a:t>既存システムからの移行</a:t>
            </a:r>
            <a:r>
              <a:rPr kumimoji="1" lang="ja-JP" altLang="en-US" sz="1400" dirty="0" smtClean="0">
                <a:solidFill>
                  <a:srgbClr val="FFFFFF"/>
                </a:solidFill>
                <a:latin typeface="Arial"/>
                <a:ea typeface="ＭＳ Ｐゴシック"/>
                <a:cs typeface="Arial"/>
              </a:rPr>
              <a:t>に手間がかかるので使えない？！</a:t>
            </a:r>
            <a:endParaRPr kumimoji="1" lang="ja-JP" altLang="en-US" sz="1400" dirty="0">
              <a:solidFill>
                <a:srgbClr val="FFFFFF"/>
              </a:solidFill>
              <a:latin typeface="Arial"/>
              <a:ea typeface="ＭＳ Ｐゴシック"/>
              <a:cs typeface="Arial"/>
            </a:endParaRPr>
          </a:p>
        </p:txBody>
      </p:sp>
      <p:sp>
        <p:nvSpPr>
          <p:cNvPr id="15" name="正方形/長方形 14"/>
          <p:cNvSpPr/>
          <p:nvPr/>
        </p:nvSpPr>
        <p:spPr>
          <a:xfrm>
            <a:off x="457200" y="1674270"/>
            <a:ext cx="8458200" cy="738664"/>
          </a:xfrm>
          <a:prstGeom prst="rect">
            <a:avLst/>
          </a:prstGeom>
        </p:spPr>
        <p:txBody>
          <a:bodyPr wrap="square">
            <a:spAutoFit/>
          </a:bodyPr>
          <a:lstStyle/>
          <a:p>
            <a:pPr marL="171450" indent="-171450">
              <a:buFont typeface="Wingdings" charset="2"/>
              <a:buChar char="v"/>
            </a:pPr>
            <a:r>
              <a:rPr lang="ja-JP" altLang="en-US" sz="1400" dirty="0" smtClean="0">
                <a:solidFill>
                  <a:srgbClr val="FFFFFF"/>
                </a:solidFill>
                <a:latin typeface="Arial"/>
                <a:ea typeface="ＭＳ Ｐゴシック"/>
                <a:cs typeface="Arial"/>
              </a:rPr>
              <a:t>セキュリティ専門部隊が、</a:t>
            </a:r>
            <a:r>
              <a:rPr lang="ja-JP" altLang="ja-JP" sz="1400" dirty="0" smtClean="0">
                <a:solidFill>
                  <a:srgbClr val="FFFFFF"/>
                </a:solidFill>
                <a:latin typeface="Arial"/>
                <a:ea typeface="ＭＳ Ｐゴシック"/>
                <a:cs typeface="Arial"/>
              </a:rPr>
              <a:t>データセンター</a:t>
            </a:r>
            <a:r>
              <a:rPr lang="ja-JP" altLang="ja-JP" sz="1400" dirty="0">
                <a:solidFill>
                  <a:srgbClr val="FFFFFF"/>
                </a:solidFill>
                <a:latin typeface="Arial"/>
                <a:ea typeface="ＭＳ Ｐゴシック"/>
                <a:cs typeface="Arial"/>
              </a:rPr>
              <a:t>やネットワークなど物理</a:t>
            </a:r>
            <a:r>
              <a:rPr lang="ja-JP" altLang="ja-JP" sz="1400" dirty="0" smtClean="0">
                <a:solidFill>
                  <a:srgbClr val="FFFFFF"/>
                </a:solidFill>
                <a:latin typeface="Arial"/>
                <a:ea typeface="ＭＳ Ｐゴシック"/>
                <a:cs typeface="Arial"/>
              </a:rPr>
              <a:t>インフラ</a:t>
            </a:r>
            <a:r>
              <a:rPr lang="ja-JP" altLang="en-US" sz="1400" dirty="0" smtClean="0">
                <a:solidFill>
                  <a:srgbClr val="FFFFFF"/>
                </a:solidFill>
                <a:latin typeface="Arial"/>
                <a:ea typeface="ＭＳ Ｐゴシック"/>
                <a:cs typeface="Arial"/>
              </a:rPr>
              <a:t>を</a:t>
            </a:r>
            <a:r>
              <a:rPr lang="en-US" altLang="ja-JP" sz="1400" dirty="0" smtClean="0">
                <a:solidFill>
                  <a:srgbClr val="FFFFFF"/>
                </a:solidFill>
                <a:latin typeface="Arial"/>
                <a:ea typeface="ＭＳ Ｐゴシック"/>
                <a:cs typeface="Arial"/>
              </a:rPr>
              <a:t>24</a:t>
            </a:r>
            <a:r>
              <a:rPr lang="ja-JP" altLang="ja-JP" sz="1400" dirty="0">
                <a:solidFill>
                  <a:srgbClr val="FFFFFF"/>
                </a:solidFill>
                <a:latin typeface="Arial"/>
                <a:ea typeface="ＭＳ Ｐゴシック"/>
                <a:cs typeface="Arial"/>
              </a:rPr>
              <a:t>時間</a:t>
            </a:r>
            <a:r>
              <a:rPr lang="en-US" altLang="ja-JP" sz="1400" dirty="0">
                <a:solidFill>
                  <a:srgbClr val="FFFFFF"/>
                </a:solidFill>
                <a:latin typeface="Arial"/>
                <a:ea typeface="ＭＳ Ｐゴシック"/>
                <a:cs typeface="Arial"/>
              </a:rPr>
              <a:t>365</a:t>
            </a:r>
            <a:r>
              <a:rPr lang="ja-JP" altLang="ja-JP" sz="1400" dirty="0" smtClean="0">
                <a:solidFill>
                  <a:srgbClr val="FFFFFF"/>
                </a:solidFill>
                <a:latin typeface="Arial"/>
                <a:ea typeface="ＭＳ Ｐゴシック"/>
                <a:cs typeface="Arial"/>
              </a:rPr>
              <a:t>日</a:t>
            </a:r>
            <a:r>
              <a:rPr lang="ja-JP" altLang="en-US" sz="1400" dirty="0" smtClean="0">
                <a:solidFill>
                  <a:srgbClr val="FFFFFF"/>
                </a:solidFill>
                <a:latin typeface="Arial"/>
                <a:ea typeface="ＭＳ Ｐゴシック"/>
                <a:cs typeface="Arial"/>
              </a:rPr>
              <a:t>対応</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SOC2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FIPS 140-2</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ISO 27001</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ITAR</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PCIDSS</a:t>
            </a:r>
            <a:r>
              <a:rPr lang="ja-JP" altLang="ja-JP" sz="1400" dirty="0" smtClean="0">
                <a:solidFill>
                  <a:srgbClr val="FFFFFF"/>
                </a:solidFill>
                <a:latin typeface="Arial"/>
                <a:ea typeface="ＭＳ Ｐゴシック"/>
                <a:cs typeface="Arial"/>
              </a:rPr>
              <a:t>など第三者</a:t>
            </a:r>
            <a:r>
              <a:rPr lang="ja-JP" altLang="ja-JP" sz="1400" dirty="0">
                <a:solidFill>
                  <a:srgbClr val="FFFFFF"/>
                </a:solidFill>
                <a:latin typeface="Arial"/>
                <a:ea typeface="ＭＳ Ｐゴシック"/>
                <a:cs typeface="Arial"/>
              </a:rPr>
              <a:t>機関による認証を</a:t>
            </a:r>
            <a:r>
              <a:rPr lang="ja-JP" altLang="ja-JP" sz="1400" dirty="0" smtClean="0">
                <a:solidFill>
                  <a:srgbClr val="FFFFFF"/>
                </a:solidFill>
                <a:latin typeface="Arial"/>
                <a:ea typeface="ＭＳ Ｐゴシック"/>
                <a:cs typeface="Arial"/>
              </a:rPr>
              <a:t>通し情報</a:t>
            </a:r>
            <a:r>
              <a:rPr lang="ja-JP" altLang="ja-JP" sz="1400" dirty="0">
                <a:solidFill>
                  <a:srgbClr val="FFFFFF"/>
                </a:solidFill>
                <a:latin typeface="Arial"/>
                <a:ea typeface="ＭＳ Ｐゴシック"/>
                <a:cs typeface="Arial"/>
              </a:rPr>
              <a:t>を</a:t>
            </a:r>
            <a:r>
              <a:rPr lang="ja-JP" altLang="ja-JP" sz="1400" dirty="0" smtClean="0">
                <a:solidFill>
                  <a:srgbClr val="FFFFFF"/>
                </a:solidFill>
                <a:latin typeface="Arial"/>
                <a:ea typeface="ＭＳ Ｐゴシック"/>
                <a:cs typeface="Arial"/>
              </a:rPr>
              <a:t>開示</a:t>
            </a:r>
            <a:endParaRPr lang="ja-JP" altLang="ja-JP" sz="1400" dirty="0">
              <a:solidFill>
                <a:srgbClr val="FFFFFF"/>
              </a:solidFill>
              <a:latin typeface="Arial"/>
              <a:ea typeface="ＭＳ Ｐゴシック"/>
              <a:cs typeface="Arial"/>
            </a:endParaRPr>
          </a:p>
          <a:p>
            <a:pPr marL="171450" indent="-171450">
              <a:buFont typeface="Wingdings" charset="2"/>
              <a:buChar char="v"/>
            </a:pPr>
            <a:r>
              <a:rPr lang="ja-JP" altLang="ja-JP" sz="1400" dirty="0" smtClean="0">
                <a:solidFill>
                  <a:srgbClr val="FFFFFF"/>
                </a:solidFill>
                <a:latin typeface="Arial"/>
                <a:ea typeface="ＭＳ Ｐゴシック"/>
                <a:cs typeface="Arial"/>
              </a:rPr>
              <a:t>金融</a:t>
            </a:r>
            <a:r>
              <a:rPr lang="ja-JP" altLang="ja-JP" sz="1400" dirty="0">
                <a:solidFill>
                  <a:srgbClr val="FFFFFF"/>
                </a:solidFill>
                <a:latin typeface="Arial"/>
                <a:ea typeface="ＭＳ Ｐゴシック"/>
                <a:cs typeface="Arial"/>
              </a:rPr>
              <a:t>機関に於いて情報セキュリティ対策の指針となって</a:t>
            </a:r>
            <a:r>
              <a:rPr lang="ja-JP" altLang="ja-JP" sz="1400" dirty="0" smtClean="0">
                <a:solidFill>
                  <a:srgbClr val="FFFFFF"/>
                </a:solidFill>
                <a:latin typeface="Arial"/>
                <a:ea typeface="ＭＳ Ｐゴシック"/>
                <a:cs typeface="Arial"/>
              </a:rPr>
              <a:t>いる「</a:t>
            </a:r>
            <a:r>
              <a:rPr lang="en-US" altLang="ja-JP" sz="1400" dirty="0">
                <a:solidFill>
                  <a:srgbClr val="FFFFFF"/>
                </a:solidFill>
                <a:latin typeface="Arial"/>
                <a:ea typeface="ＭＳ Ｐゴシック"/>
                <a:cs typeface="Arial"/>
              </a:rPr>
              <a:t>FISC </a:t>
            </a:r>
            <a:r>
              <a:rPr lang="ja-JP" altLang="ja-JP" sz="1400" dirty="0">
                <a:solidFill>
                  <a:srgbClr val="FFFFFF"/>
                </a:solidFill>
                <a:latin typeface="Arial"/>
                <a:ea typeface="ＭＳ Ｐゴシック"/>
                <a:cs typeface="Arial"/>
              </a:rPr>
              <a:t>安全対策基準</a:t>
            </a:r>
            <a:r>
              <a:rPr lang="ja-JP" altLang="ja-JP" sz="1400" dirty="0" smtClean="0">
                <a:solidFill>
                  <a:srgbClr val="FFFFFF"/>
                </a:solidFill>
                <a:latin typeface="Arial"/>
                <a:ea typeface="ＭＳ Ｐゴシック"/>
                <a:cs typeface="Arial"/>
              </a:rPr>
              <a:t>」に準拠</a:t>
            </a:r>
            <a:endParaRPr lang="ja-JP" altLang="ja-JP" sz="1400" dirty="0">
              <a:solidFill>
                <a:srgbClr val="FFFFFF"/>
              </a:solidFill>
              <a:latin typeface="Arial"/>
              <a:ea typeface="ＭＳ Ｐゴシック"/>
              <a:cs typeface="Arial"/>
            </a:endParaRPr>
          </a:p>
        </p:txBody>
      </p:sp>
      <p:sp>
        <p:nvSpPr>
          <p:cNvPr id="16" name="正方形/長方形 15"/>
          <p:cNvSpPr/>
          <p:nvPr/>
        </p:nvSpPr>
        <p:spPr>
          <a:xfrm>
            <a:off x="457200" y="3194044"/>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インターネットで接続する以外に、専用線で</a:t>
            </a:r>
            <a:r>
              <a:rPr lang="ja-JP" altLang="ja-JP" sz="1400" dirty="0" smtClean="0">
                <a:solidFill>
                  <a:srgbClr val="FFFFFF"/>
                </a:solidFill>
                <a:latin typeface="Arial"/>
                <a:ea typeface="ＭＳ Ｐゴシック"/>
                <a:cs typeface="Arial"/>
              </a:rPr>
              <a:t>接続</a:t>
            </a:r>
            <a:r>
              <a:rPr lang="ja-JP" altLang="en-US" sz="1400" dirty="0" smtClean="0">
                <a:solidFill>
                  <a:srgbClr val="FFFFFF"/>
                </a:solidFill>
                <a:latin typeface="Arial"/>
                <a:ea typeface="ＭＳ Ｐゴシック"/>
                <a:cs typeface="Arial"/>
              </a:rPr>
              <a:t>も可能。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自社のプライベート・ネットワークと</a:t>
            </a:r>
            <a:r>
              <a:rPr lang="en-US" altLang="ja-JP" sz="1400" dirty="0" smtClean="0">
                <a:solidFill>
                  <a:srgbClr val="FFFFFF"/>
                </a:solidFill>
                <a:latin typeface="Arial"/>
                <a:ea typeface="ＭＳ Ｐゴシック"/>
                <a:cs typeface="Arial"/>
              </a:rPr>
              <a:t>L2</a:t>
            </a:r>
            <a:r>
              <a:rPr lang="ja-JP" altLang="en-US" sz="1400" dirty="0" smtClean="0">
                <a:solidFill>
                  <a:srgbClr val="FFFFFF"/>
                </a:solidFill>
                <a:latin typeface="Arial"/>
                <a:ea typeface="ＭＳ Ｐゴシック"/>
                <a:cs typeface="Arial"/>
              </a:rPr>
              <a:t>接続</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固定的な専用領域を提供しリソースを安定供給（バーチャル・プライベート・クラウド）</a:t>
            </a:r>
            <a:endParaRPr lang="ja-JP" altLang="en-US" sz="1400" dirty="0">
              <a:solidFill>
                <a:srgbClr val="FFFFFF"/>
              </a:solidFill>
              <a:latin typeface="Arial"/>
              <a:ea typeface="ＭＳ Ｐゴシック"/>
              <a:cs typeface="Arial"/>
            </a:endParaRPr>
          </a:p>
        </p:txBody>
      </p:sp>
      <p:sp>
        <p:nvSpPr>
          <p:cNvPr id="25" name="正方形/長方形 24"/>
          <p:cNvSpPr/>
          <p:nvPr/>
        </p:nvSpPr>
        <p:spPr>
          <a:xfrm>
            <a:off x="457200" y="4722270"/>
            <a:ext cx="8458200" cy="738664"/>
          </a:xfrm>
          <a:prstGeom prst="rect">
            <a:avLst/>
          </a:prstGeom>
        </p:spPr>
        <p:txBody>
          <a:bodyPr wrap="square">
            <a:spAutoFit/>
          </a:bodyPr>
          <a:lstStyle/>
          <a:p>
            <a:pPr marL="171450" indent="-171450">
              <a:buFont typeface="Wingdings" charset="2"/>
              <a:buChar char="v"/>
            </a:pPr>
            <a:r>
              <a:rPr lang="ja-JP" altLang="ja-JP" sz="1400" dirty="0">
                <a:solidFill>
                  <a:srgbClr val="FFFFFF"/>
                </a:solidFill>
                <a:latin typeface="Arial"/>
                <a:ea typeface="ＭＳ Ｐゴシック"/>
                <a:cs typeface="Arial"/>
              </a:rPr>
              <a:t>主要</a:t>
            </a:r>
            <a:r>
              <a:rPr lang="ja-JP" altLang="ja-JP" sz="1400" dirty="0" smtClean="0">
                <a:solidFill>
                  <a:srgbClr val="FFFFFF"/>
                </a:solidFill>
                <a:latin typeface="Arial"/>
                <a:ea typeface="ＭＳ Ｐゴシック"/>
                <a:cs typeface="Arial"/>
              </a:rPr>
              <a:t>な</a:t>
            </a:r>
            <a:r>
              <a:rPr lang="en-US" altLang="ja-JP" sz="1400" dirty="0" smtClean="0">
                <a:solidFill>
                  <a:srgbClr val="FFFFFF"/>
                </a:solidFill>
                <a:latin typeface="Arial"/>
                <a:ea typeface="ＭＳ Ｐゴシック"/>
                <a:cs typeface="Arial"/>
              </a:rPr>
              <a:t>OS</a:t>
            </a:r>
            <a:r>
              <a:rPr lang="ja-JP" altLang="ja-JP" sz="1400" dirty="0" smtClean="0">
                <a:solidFill>
                  <a:srgbClr val="FFFFFF"/>
                </a:solidFill>
                <a:latin typeface="Arial"/>
                <a:ea typeface="ＭＳ Ｐゴシック"/>
                <a:cs typeface="Arial"/>
              </a:rPr>
              <a:t>、</a:t>
            </a:r>
            <a:r>
              <a:rPr lang="ja-JP" altLang="ja-JP" sz="1400" dirty="0">
                <a:solidFill>
                  <a:srgbClr val="FFFFFF"/>
                </a:solidFill>
                <a:latin typeface="Arial"/>
                <a:ea typeface="ＭＳ Ｐゴシック"/>
                <a:cs typeface="Arial"/>
              </a:rPr>
              <a:t>ミドルウェア、ビジネス・アプリケーションをクラウドに</a:t>
            </a:r>
            <a:r>
              <a:rPr lang="ja-JP" altLang="ja-JP" sz="1400" dirty="0" smtClean="0">
                <a:solidFill>
                  <a:srgbClr val="FFFFFF"/>
                </a:solidFill>
                <a:latin typeface="Arial"/>
                <a:ea typeface="ＭＳ Ｐゴシック"/>
                <a:cs typeface="Arial"/>
              </a:rPr>
              <a:t>持ち込み</a:t>
            </a:r>
            <a:r>
              <a:rPr lang="ja-JP" altLang="en-US" sz="1400" dirty="0" smtClean="0">
                <a:solidFill>
                  <a:srgbClr val="FFFFFF"/>
                </a:solidFill>
                <a:latin typeface="Arial"/>
                <a:ea typeface="ＭＳ Ｐゴシック"/>
                <a:cs typeface="Arial"/>
              </a:rPr>
              <a:t>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en-US" altLang="ja-JP" sz="1400" dirty="0" smtClean="0">
                <a:solidFill>
                  <a:srgbClr val="FFFFFF"/>
                </a:solidFill>
                <a:latin typeface="Arial"/>
                <a:ea typeface="ＭＳ Ｐゴシック"/>
                <a:cs typeface="Arial"/>
              </a:rPr>
              <a:t>VM </a:t>
            </a:r>
            <a:r>
              <a:rPr lang="en-US" altLang="ja-JP" sz="1400" dirty="0">
                <a:solidFill>
                  <a:srgbClr val="FFFFFF"/>
                </a:solidFill>
                <a:latin typeface="Arial"/>
                <a:ea typeface="ＭＳ Ｐゴシック"/>
                <a:cs typeface="Arial"/>
              </a:rPr>
              <a:t>Ware</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Hyper-V</a:t>
            </a:r>
            <a:r>
              <a:rPr lang="ja-JP" altLang="ja-JP" sz="1400" dirty="0">
                <a:solidFill>
                  <a:srgbClr val="FFFFFF"/>
                </a:solidFill>
                <a:latin typeface="Arial"/>
                <a:ea typeface="ＭＳ Ｐゴシック"/>
                <a:cs typeface="Arial"/>
              </a:rPr>
              <a:t>、</a:t>
            </a:r>
            <a:r>
              <a:rPr lang="en-US" altLang="ja-JP" sz="1400" dirty="0">
                <a:solidFill>
                  <a:srgbClr val="FFFFFF"/>
                </a:solidFill>
                <a:latin typeface="Arial"/>
                <a:ea typeface="ＭＳ Ｐゴシック"/>
                <a:cs typeface="Arial"/>
              </a:rPr>
              <a:t>KVM</a:t>
            </a:r>
            <a:r>
              <a:rPr lang="ja-JP" altLang="ja-JP" sz="1400" dirty="0" smtClean="0">
                <a:solidFill>
                  <a:srgbClr val="FFFFFF"/>
                </a:solidFill>
                <a:latin typeface="Arial"/>
                <a:ea typeface="ＭＳ Ｐゴシック"/>
                <a:cs typeface="Arial"/>
              </a:rPr>
              <a:t>など</a:t>
            </a:r>
            <a:r>
              <a:rPr lang="ja-JP" altLang="en-US" sz="1400" dirty="0" smtClean="0">
                <a:solidFill>
                  <a:srgbClr val="FFFFFF"/>
                </a:solidFill>
                <a:latin typeface="Arial"/>
                <a:ea typeface="ＭＳ Ｐゴシック"/>
                <a:cs typeface="Arial"/>
              </a:rPr>
              <a:t>複数の</a:t>
            </a:r>
            <a:r>
              <a:rPr lang="ja-JP" altLang="ja-JP" sz="1400" dirty="0" smtClean="0">
                <a:solidFill>
                  <a:srgbClr val="FFFFFF"/>
                </a:solidFill>
                <a:latin typeface="Arial"/>
                <a:ea typeface="ＭＳ Ｐゴシック"/>
                <a:cs typeface="Arial"/>
              </a:rPr>
              <a:t>仮想化基盤サポート、自社内仮想化</a:t>
            </a:r>
            <a:r>
              <a:rPr lang="ja-JP" altLang="ja-JP" sz="1400" dirty="0">
                <a:solidFill>
                  <a:srgbClr val="FFFFFF"/>
                </a:solidFill>
                <a:latin typeface="Arial"/>
                <a:ea typeface="ＭＳ Ｐゴシック"/>
                <a:cs typeface="Arial"/>
              </a:rPr>
              <a:t>基盤をその</a:t>
            </a:r>
            <a:r>
              <a:rPr lang="ja-JP" altLang="ja-JP" sz="1400" dirty="0" smtClean="0">
                <a:solidFill>
                  <a:srgbClr val="FFFFFF"/>
                </a:solidFill>
                <a:latin typeface="Arial"/>
                <a:ea typeface="ＭＳ Ｐゴシック"/>
                <a:cs typeface="Arial"/>
              </a:rPr>
              <a:t>まま</a:t>
            </a:r>
            <a:r>
              <a:rPr lang="ja-JP" altLang="en-US" sz="1400" dirty="0" smtClean="0">
                <a:solidFill>
                  <a:srgbClr val="FFFFFF"/>
                </a:solidFill>
                <a:latin typeface="Arial"/>
                <a:ea typeface="ＭＳ Ｐゴシック"/>
                <a:cs typeface="Arial"/>
              </a:rPr>
              <a:t>移行可能</a:t>
            </a:r>
            <a:endParaRPr lang="en-US" altLang="ja-JP" sz="1400" dirty="0" smtClean="0">
              <a:solidFill>
                <a:srgbClr val="FFFFFF"/>
              </a:solidFill>
              <a:latin typeface="Arial"/>
              <a:ea typeface="ＭＳ Ｐゴシック"/>
              <a:cs typeface="Arial"/>
            </a:endParaRPr>
          </a:p>
          <a:p>
            <a:pPr marL="171450" indent="-171450">
              <a:buFont typeface="Wingdings" charset="2"/>
              <a:buChar char="v"/>
            </a:pPr>
            <a:r>
              <a:rPr lang="ja-JP" altLang="en-US" sz="1400" dirty="0" smtClean="0">
                <a:solidFill>
                  <a:srgbClr val="FFFFFF"/>
                </a:solidFill>
                <a:latin typeface="Arial"/>
                <a:ea typeface="ＭＳ Ｐゴシック"/>
                <a:cs typeface="Arial"/>
              </a:rPr>
              <a:t>基幹業務移管の事例も拡大</a:t>
            </a:r>
            <a:r>
              <a:rPr lang="ja-JP" altLang="ja-JP" sz="1400" dirty="0" smtClean="0">
                <a:solidFill>
                  <a:srgbClr val="FFFFFF"/>
                </a:solidFill>
                <a:latin typeface="Arial"/>
                <a:ea typeface="ＭＳ Ｐゴシック"/>
                <a:cs typeface="Arial"/>
              </a:rPr>
              <a:t> </a:t>
            </a:r>
            <a:endParaRPr lang="ja-JP" altLang="en-US" sz="1400" dirty="0">
              <a:solidFill>
                <a:srgbClr val="FFFFFF"/>
              </a:solidFill>
              <a:latin typeface="Arial"/>
              <a:ea typeface="ＭＳ Ｐゴシック"/>
              <a:cs typeface="Arial"/>
            </a:endParaRPr>
          </a:p>
        </p:txBody>
      </p:sp>
      <p:sp>
        <p:nvSpPr>
          <p:cNvPr id="17" name="角丸四角形 16"/>
          <p:cNvSpPr/>
          <p:nvPr/>
        </p:nvSpPr>
        <p:spPr bwMode="auto">
          <a:xfrm>
            <a:off x="2286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高度な災害強度の</a:t>
            </a:r>
            <a:endParaRPr kumimoji="0" lang="en-US" altLang="ja-JP" sz="1600" b="0" i="0" u="none" strike="noStrike" cap="none" normalizeH="0" baseline="0" dirty="0" smtClean="0">
              <a:ln>
                <a:noFill/>
              </a:ln>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データセンター</a:t>
            </a:r>
          </a:p>
        </p:txBody>
      </p:sp>
      <p:sp>
        <p:nvSpPr>
          <p:cNvPr id="27" name="角丸四角形 26"/>
          <p:cNvSpPr/>
          <p:nvPr/>
        </p:nvSpPr>
        <p:spPr bwMode="auto">
          <a:xfrm>
            <a:off x="3124200" y="5689534"/>
            <a:ext cx="28956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Arial"/>
                <a:ea typeface="ＭＳ Ｐゴシック"/>
                <a:cs typeface="Arial"/>
              </a:rPr>
              <a:t>高いコストパフォーマンス</a:t>
            </a:r>
          </a:p>
        </p:txBody>
      </p:sp>
      <p:sp>
        <p:nvSpPr>
          <p:cNvPr id="28" name="角丸四角形 27"/>
          <p:cNvSpPr/>
          <p:nvPr/>
        </p:nvSpPr>
        <p:spPr bwMode="auto">
          <a:xfrm>
            <a:off x="6096000" y="5689534"/>
            <a:ext cx="2819400" cy="609600"/>
          </a:xfrm>
          <a:prstGeom prst="roundRect">
            <a:avLst>
              <a:gd name="adj" fmla="val 0"/>
            </a:avLst>
          </a:prstGeom>
          <a:solidFill>
            <a:srgbClr val="FF6666"/>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グローバルでフラットな</a:t>
            </a:r>
            <a:endParaRPr kumimoji="0" lang="en-US" altLang="ja-JP" sz="1600" dirty="0" smtClean="0">
              <a:solidFill>
                <a:srgbClr val="FFFFFF"/>
              </a:solidFill>
              <a:effectLst/>
              <a:latin typeface="Arial"/>
              <a:ea typeface="ＭＳ Ｐゴシック"/>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effectLst/>
                <a:latin typeface="Arial"/>
                <a:ea typeface="ＭＳ Ｐゴシック"/>
                <a:cs typeface="Arial"/>
              </a:rPr>
              <a:t>アーキテクチャー</a:t>
            </a:r>
            <a:endParaRPr kumimoji="0" lang="ja-JP" altLang="en-US" sz="1600" b="0" i="0" u="none" strike="noStrike" cap="none" normalizeH="0" baseline="0" dirty="0" smtClean="0">
              <a:ln>
                <a:noFill/>
              </a:ln>
              <a:solidFill>
                <a:srgbClr val="FFFFFF"/>
              </a:solidFill>
              <a:effectLst/>
              <a:latin typeface="Arial"/>
              <a:ea typeface="ＭＳ Ｐゴシック"/>
              <a:cs typeface="Arial"/>
            </a:endParaRPr>
          </a:p>
        </p:txBody>
      </p:sp>
    </p:spTree>
    <p:extLst>
      <p:ext uri="{BB962C8B-B14F-4D97-AF65-F5344CB8AC3E}">
        <p14:creationId xmlns:p14="http://schemas.microsoft.com/office/powerpoint/2010/main" val="75690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strips(downRigh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5" grpId="0"/>
      <p:bldP spid="17"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chemeClr val="tx1">
                    <a:lumMod val="50000"/>
                    <a:lumOff val="50000"/>
                  </a:schemeClr>
                </a:solidFill>
              </a:rPr>
              <a:t>コレ一枚でわかる最新の</a:t>
            </a:r>
            <a:r>
              <a:rPr kumimoji="1" lang="en-US" altLang="ja-JP" dirty="0" smtClean="0">
                <a:solidFill>
                  <a:schemeClr val="tx1">
                    <a:lumMod val="50000"/>
                    <a:lumOff val="50000"/>
                  </a:schemeClr>
                </a:solidFill>
              </a:rPr>
              <a:t>IT</a:t>
            </a:r>
            <a:r>
              <a:rPr kumimoji="1" lang="ja-JP" altLang="en-US" dirty="0" smtClean="0">
                <a:solidFill>
                  <a:schemeClr val="tx1">
                    <a:lumMod val="50000"/>
                    <a:lumOff val="50000"/>
                  </a:schemeClr>
                </a:solidFill>
              </a:rPr>
              <a:t>トレンド</a:t>
            </a:r>
            <a:endParaRPr kumimoji="1" lang="ja-JP" altLang="en-US" dirty="0">
              <a:solidFill>
                <a:schemeClr val="tx1">
                  <a:lumMod val="50000"/>
                  <a:lumOff val="50000"/>
                </a:schemeClr>
              </a:solidFill>
            </a:endParaRPr>
          </a:p>
        </p:txBody>
      </p:sp>
      <p:sp>
        <p:nvSpPr>
          <p:cNvPr id="5" name="スライド番号プレースホルダー 4"/>
          <p:cNvSpPr>
            <a:spLocks noGrp="1"/>
          </p:cNvSpPr>
          <p:nvPr>
            <p:ph type="sldNum" sz="quarter" idx="12"/>
          </p:nvPr>
        </p:nvSpPr>
        <p:spPr>
          <a:xfrm>
            <a:off x="6932246" y="6639889"/>
            <a:ext cx="2133600" cy="217800"/>
          </a:xfrm>
        </p:spPr>
        <p:txBody>
          <a:bodyPr/>
          <a:lstStyle/>
          <a:p>
            <a:fld id="{8FF8CC5D-A65D-5946-99B5-645367A967AD}" type="slidenum">
              <a:rPr kumimoji="1" lang="ja-JP" altLang="en-US" smtClean="0"/>
              <a:t>2</a:t>
            </a:fld>
            <a:endParaRPr kumimoji="1" lang="ja-JP" altLang="en-US" dirty="0"/>
          </a:p>
        </p:txBody>
      </p:sp>
      <p:sp>
        <p:nvSpPr>
          <p:cNvPr id="2" name="正方形/長方形 1"/>
          <p:cNvSpPr/>
          <p:nvPr/>
        </p:nvSpPr>
        <p:spPr>
          <a:xfrm>
            <a:off x="470624" y="1002272"/>
            <a:ext cx="8202752" cy="2726691"/>
          </a:xfrm>
          <a:prstGeom prst="rect">
            <a:avLst/>
          </a:prstGeom>
          <a:solidFill>
            <a:srgbClr val="66CC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457200" y="4992708"/>
            <a:ext cx="4012854" cy="1356944"/>
          </a:xfrm>
          <a:prstGeom prst="rect">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角丸四角形 2"/>
          <p:cNvSpPr/>
          <p:nvPr/>
        </p:nvSpPr>
        <p:spPr>
          <a:xfrm>
            <a:off x="470624" y="3859694"/>
            <a:ext cx="8202752" cy="989831"/>
          </a:xfrm>
          <a:prstGeom prst="roundRect">
            <a:avLst>
              <a:gd name="adj" fmla="val 50000"/>
            </a:avLst>
          </a:prstGeom>
          <a:solidFill>
            <a:srgbClr val="33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60522" y="4992708"/>
            <a:ext cx="4012854" cy="1356944"/>
          </a:xfrm>
          <a:prstGeom prst="rect">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877825"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9" name="正方形/長方形 8"/>
          <p:cNvSpPr/>
          <p:nvPr/>
        </p:nvSpPr>
        <p:spPr>
          <a:xfrm>
            <a:off x="3507405"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10" name="正方形/長方形 9"/>
          <p:cNvSpPr/>
          <p:nvPr/>
        </p:nvSpPr>
        <p:spPr>
          <a:xfrm>
            <a:off x="6159554" y="1485670"/>
            <a:ext cx="2129190" cy="435774"/>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サービス</a:t>
            </a:r>
            <a:endParaRPr kumimoji="1" lang="ja-JP" altLang="en-US" dirty="0"/>
          </a:p>
        </p:txBody>
      </p:sp>
      <p:sp>
        <p:nvSpPr>
          <p:cNvPr id="11" name="正方形/長方形 10"/>
          <p:cNvSpPr/>
          <p:nvPr/>
        </p:nvSpPr>
        <p:spPr>
          <a:xfrm>
            <a:off x="4660522" y="2465215"/>
            <a:ext cx="3628222" cy="1176591"/>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77825" y="2465215"/>
            <a:ext cx="3592229" cy="1176591"/>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48645" y="4432450"/>
            <a:ext cx="2421799" cy="1456096"/>
          </a:xfrm>
          <a:prstGeom prst="roundRect">
            <a:avLst>
              <a:gd name="adj" fmla="val 7509"/>
            </a:avLst>
          </a:prstGeom>
          <a:solidFill>
            <a:schemeClr val="accent6">
              <a:lumMod val="60000"/>
              <a:lumOff val="40000"/>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877825" y="5098539"/>
            <a:ext cx="983660" cy="672357"/>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センサー（</a:t>
            </a:r>
            <a:r>
              <a:rPr kumimoji="1" lang="en-US" altLang="ja-JP" sz="1050" dirty="0" err="1" smtClean="0"/>
              <a:t>IoT</a:t>
            </a:r>
            <a:r>
              <a:rPr kumimoji="1" lang="ja-JP" altLang="en-US" sz="1050" dirty="0" smtClean="0"/>
              <a:t>）</a:t>
            </a:r>
            <a:endParaRPr kumimoji="1" lang="ja-JP" altLang="en-US" sz="1050" dirty="0"/>
          </a:p>
        </p:txBody>
      </p:sp>
      <p:sp>
        <p:nvSpPr>
          <p:cNvPr id="15" name="正方形/長方形 14"/>
          <p:cNvSpPr/>
          <p:nvPr/>
        </p:nvSpPr>
        <p:spPr>
          <a:xfrm>
            <a:off x="2075494" y="509854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スマートフォン</a:t>
            </a:r>
            <a:endParaRPr kumimoji="1" lang="ja-JP" altLang="en-US" sz="1050" dirty="0"/>
          </a:p>
        </p:txBody>
      </p:sp>
      <p:sp>
        <p:nvSpPr>
          <p:cNvPr id="16" name="正方形/長方形 15"/>
          <p:cNvSpPr/>
          <p:nvPr/>
        </p:nvSpPr>
        <p:spPr>
          <a:xfrm>
            <a:off x="3289507" y="509854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ウェアラブル</a:t>
            </a:r>
            <a:endParaRPr kumimoji="1" lang="ja-JP" altLang="en-US" sz="1050" dirty="0"/>
          </a:p>
        </p:txBody>
      </p:sp>
      <p:sp>
        <p:nvSpPr>
          <p:cNvPr id="17" name="テキスト ボックス 16"/>
          <p:cNvSpPr txBox="1"/>
          <p:nvPr/>
        </p:nvSpPr>
        <p:spPr>
          <a:xfrm>
            <a:off x="6199245" y="5980320"/>
            <a:ext cx="923149" cy="369332"/>
          </a:xfrm>
          <a:prstGeom prst="rect">
            <a:avLst/>
          </a:prstGeom>
          <a:noFill/>
        </p:spPr>
        <p:txBody>
          <a:bodyPr wrap="none" rtlCol="0">
            <a:spAutoFit/>
          </a:bodyPr>
          <a:lstStyle/>
          <a:p>
            <a:pPr algn="ctr"/>
            <a:r>
              <a:rPr kumimoji="1" lang="ja-JP" altLang="en-US" dirty="0" smtClean="0">
                <a:solidFill>
                  <a:srgbClr val="FFFFFF"/>
                </a:solidFill>
              </a:rPr>
              <a:t>ロボット</a:t>
            </a:r>
            <a:endParaRPr kumimoji="1" lang="ja-JP" altLang="en-US" dirty="0">
              <a:solidFill>
                <a:srgbClr val="FFFFFF"/>
              </a:solidFill>
            </a:endParaRPr>
          </a:p>
        </p:txBody>
      </p:sp>
      <p:sp>
        <p:nvSpPr>
          <p:cNvPr id="18" name="テキスト ボックス 17"/>
          <p:cNvSpPr txBox="1"/>
          <p:nvPr/>
        </p:nvSpPr>
        <p:spPr>
          <a:xfrm>
            <a:off x="1459524" y="5980320"/>
            <a:ext cx="2005677" cy="369332"/>
          </a:xfrm>
          <a:prstGeom prst="rect">
            <a:avLst/>
          </a:prstGeom>
          <a:noFill/>
        </p:spPr>
        <p:txBody>
          <a:bodyPr wrap="none" rtlCol="0">
            <a:spAutoFit/>
          </a:bodyPr>
          <a:lstStyle/>
          <a:p>
            <a:pPr algn="ctr"/>
            <a:r>
              <a:rPr lang="ja-JP" altLang="en-US" dirty="0" smtClean="0">
                <a:solidFill>
                  <a:srgbClr val="FFFFFF"/>
                </a:solidFill>
              </a:rPr>
              <a:t>スマート・デバイス</a:t>
            </a:r>
            <a:endParaRPr kumimoji="1" lang="ja-JP" altLang="en-US" dirty="0">
              <a:solidFill>
                <a:srgbClr val="FFFFFF"/>
              </a:solidFill>
            </a:endParaRPr>
          </a:p>
        </p:txBody>
      </p:sp>
      <p:sp>
        <p:nvSpPr>
          <p:cNvPr id="19" name="テキスト ボックス 18"/>
          <p:cNvSpPr txBox="1"/>
          <p:nvPr/>
        </p:nvSpPr>
        <p:spPr>
          <a:xfrm>
            <a:off x="4101359" y="1014565"/>
            <a:ext cx="941283" cy="369332"/>
          </a:xfrm>
          <a:prstGeom prst="rect">
            <a:avLst/>
          </a:prstGeom>
          <a:noFill/>
        </p:spPr>
        <p:txBody>
          <a:bodyPr wrap="none" rtlCol="0">
            <a:spAutoFit/>
          </a:bodyPr>
          <a:lstStyle/>
          <a:p>
            <a:pPr algn="ctr"/>
            <a:r>
              <a:rPr kumimoji="1" lang="ja-JP" altLang="en-US" dirty="0" smtClean="0">
                <a:solidFill>
                  <a:srgbClr val="FFFFFF"/>
                </a:solidFill>
              </a:rPr>
              <a:t>クラウド</a:t>
            </a:r>
            <a:endParaRPr kumimoji="1" lang="ja-JP" altLang="en-US" dirty="0">
              <a:solidFill>
                <a:srgbClr val="FFFFFF"/>
              </a:solidFill>
            </a:endParaRPr>
          </a:p>
        </p:txBody>
      </p:sp>
      <p:sp>
        <p:nvSpPr>
          <p:cNvPr id="20" name="テキスト ボックス 19"/>
          <p:cNvSpPr txBox="1"/>
          <p:nvPr/>
        </p:nvSpPr>
        <p:spPr>
          <a:xfrm>
            <a:off x="1922406" y="2465215"/>
            <a:ext cx="1506542" cy="369332"/>
          </a:xfrm>
          <a:prstGeom prst="rect">
            <a:avLst/>
          </a:prstGeom>
          <a:noFill/>
        </p:spPr>
        <p:txBody>
          <a:bodyPr wrap="none" rtlCol="0">
            <a:spAutoFit/>
          </a:bodyPr>
          <a:lstStyle/>
          <a:p>
            <a:pPr algn="ctr"/>
            <a:r>
              <a:rPr kumimoji="1" lang="ja-JP" altLang="en-US" dirty="0" smtClean="0">
                <a:solidFill>
                  <a:srgbClr val="FFFFFF"/>
                </a:solidFill>
              </a:rPr>
              <a:t>ビッグ・データ</a:t>
            </a:r>
            <a:endParaRPr kumimoji="1" lang="ja-JP" altLang="en-US" dirty="0">
              <a:solidFill>
                <a:srgbClr val="FFFFFF"/>
              </a:solidFill>
            </a:endParaRPr>
          </a:p>
        </p:txBody>
      </p:sp>
      <p:sp>
        <p:nvSpPr>
          <p:cNvPr id="21" name="テキスト ボックス 20"/>
          <p:cNvSpPr txBox="1"/>
          <p:nvPr/>
        </p:nvSpPr>
        <p:spPr>
          <a:xfrm>
            <a:off x="5712335" y="2461001"/>
            <a:ext cx="1534495" cy="369332"/>
          </a:xfrm>
          <a:prstGeom prst="rect">
            <a:avLst/>
          </a:prstGeom>
          <a:noFill/>
        </p:spPr>
        <p:txBody>
          <a:bodyPr wrap="none" rtlCol="0">
            <a:spAutoFit/>
          </a:bodyPr>
          <a:lstStyle/>
          <a:p>
            <a:pPr algn="ctr"/>
            <a:r>
              <a:rPr kumimoji="1" lang="ja-JP" altLang="en-US" dirty="0" smtClean="0">
                <a:solidFill>
                  <a:srgbClr val="FFFFFF"/>
                </a:solidFill>
              </a:rPr>
              <a:t>アナリティクス</a:t>
            </a:r>
            <a:endParaRPr kumimoji="1" lang="ja-JP" altLang="en-US" dirty="0">
              <a:solidFill>
                <a:srgbClr val="FFFFFF"/>
              </a:solidFill>
            </a:endParaRPr>
          </a:p>
        </p:txBody>
      </p:sp>
      <p:sp>
        <p:nvSpPr>
          <p:cNvPr id="22" name="正方形/長方形 21"/>
          <p:cNvSpPr/>
          <p:nvPr/>
        </p:nvSpPr>
        <p:spPr>
          <a:xfrm>
            <a:off x="1575103" y="2834547"/>
            <a:ext cx="2795341" cy="711892"/>
          </a:xfrm>
          <a:prstGeom prst="rect">
            <a:avLst/>
          </a:prstGeom>
          <a:solidFill>
            <a:srgbClr val="FF66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非構造化データ</a:t>
            </a:r>
            <a:endParaRPr kumimoji="1" lang="en-US" altLang="ja-JP" dirty="0" smtClean="0">
              <a:solidFill>
                <a:schemeClr val="bg1"/>
              </a:solidFill>
            </a:endParaRPr>
          </a:p>
          <a:p>
            <a:pPr algn="ctr"/>
            <a:r>
              <a:rPr lang="en-US" altLang="ja-JP" sz="1200" dirty="0" err="1" smtClean="0">
                <a:solidFill>
                  <a:schemeClr val="bg1"/>
                </a:solidFill>
              </a:rPr>
              <a:t>NoSQL</a:t>
            </a:r>
            <a:endParaRPr kumimoji="1" lang="ja-JP" altLang="en-US" sz="1200" dirty="0">
              <a:solidFill>
                <a:schemeClr val="bg1"/>
              </a:solidFill>
            </a:endParaRPr>
          </a:p>
        </p:txBody>
      </p:sp>
      <p:sp>
        <p:nvSpPr>
          <p:cNvPr id="23" name="正方形/長方形 22"/>
          <p:cNvSpPr/>
          <p:nvPr/>
        </p:nvSpPr>
        <p:spPr>
          <a:xfrm>
            <a:off x="989887" y="2834547"/>
            <a:ext cx="585216" cy="711892"/>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smtClean="0">
                <a:solidFill>
                  <a:srgbClr val="FFFFFF"/>
                </a:solidFill>
              </a:rPr>
              <a:t>構造化</a:t>
            </a:r>
            <a:endParaRPr kumimoji="1" lang="en-US" altLang="ja-JP" sz="800" dirty="0" smtClean="0">
              <a:solidFill>
                <a:srgbClr val="FFFFFF"/>
              </a:solidFill>
            </a:endParaRPr>
          </a:p>
          <a:p>
            <a:pPr algn="ctr"/>
            <a:r>
              <a:rPr lang="ja-JP" altLang="en-US" sz="800" dirty="0" smtClean="0">
                <a:solidFill>
                  <a:srgbClr val="FFFFFF"/>
                </a:solidFill>
              </a:rPr>
              <a:t>データ</a:t>
            </a:r>
            <a:endParaRPr lang="en-US" altLang="ja-JP" sz="800" dirty="0" smtClean="0">
              <a:solidFill>
                <a:srgbClr val="FFFFFF"/>
              </a:solidFill>
            </a:endParaRPr>
          </a:p>
          <a:p>
            <a:pPr algn="ctr"/>
            <a:r>
              <a:rPr kumimoji="1" lang="en-US" altLang="ja-JP" sz="800" dirty="0" smtClean="0">
                <a:solidFill>
                  <a:srgbClr val="FFFFFF"/>
                </a:solidFill>
              </a:rPr>
              <a:t>SQL</a:t>
            </a:r>
            <a:endParaRPr kumimoji="1" lang="ja-JP" altLang="en-US" sz="800" dirty="0">
              <a:solidFill>
                <a:srgbClr val="FFFFFF"/>
              </a:solidFill>
            </a:endParaRPr>
          </a:p>
        </p:txBody>
      </p:sp>
      <p:sp>
        <p:nvSpPr>
          <p:cNvPr id="24" name="正方形/長方形 23"/>
          <p:cNvSpPr/>
          <p:nvPr/>
        </p:nvSpPr>
        <p:spPr>
          <a:xfrm>
            <a:off x="4781338" y="2834547"/>
            <a:ext cx="3380557" cy="716106"/>
          </a:xfrm>
          <a:prstGeom prst="rect">
            <a:avLst/>
          </a:prstGeom>
          <a:solidFill>
            <a:srgbClr val="CC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人工知能</a:t>
            </a:r>
            <a:endParaRPr lang="en-US" altLang="ja-JP" dirty="0" smtClean="0"/>
          </a:p>
          <a:p>
            <a:pPr algn="ctr"/>
            <a:r>
              <a:rPr kumimoji="1" lang="ja-JP" altLang="en-US" sz="1200" dirty="0" smtClean="0"/>
              <a:t>ノウハウ</a:t>
            </a:r>
            <a:r>
              <a:rPr lang="ja-JP" altLang="en-US" sz="1200" dirty="0" smtClean="0"/>
              <a:t>・知見・最適化</a:t>
            </a:r>
            <a:endParaRPr kumimoji="1" lang="en-US" altLang="ja-JP" sz="1200" dirty="0" smtClean="0"/>
          </a:p>
        </p:txBody>
      </p:sp>
      <p:sp>
        <p:nvSpPr>
          <p:cNvPr id="25" name="正方形/長方形 24"/>
          <p:cNvSpPr/>
          <p:nvPr/>
        </p:nvSpPr>
        <p:spPr>
          <a:xfrm>
            <a:off x="4781338" y="5098540"/>
            <a:ext cx="3779002" cy="672356"/>
          </a:xfrm>
          <a:prstGeom prst="rect">
            <a:avLst/>
          </a:prstGeom>
          <a:solidFill>
            <a:srgbClr val="CC66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t>人工知能</a:t>
            </a:r>
          </a:p>
          <a:p>
            <a:pPr algn="ctr"/>
            <a:r>
              <a:rPr lang="ja-JP" altLang="en-US" sz="1200" dirty="0" smtClean="0"/>
              <a:t>自律制御</a:t>
            </a:r>
            <a:endParaRPr lang="en-US" altLang="ja-JP" sz="1200" dirty="0" smtClean="0"/>
          </a:p>
        </p:txBody>
      </p:sp>
      <p:sp>
        <p:nvSpPr>
          <p:cNvPr id="26" name="上矢印 25"/>
          <p:cNvSpPr/>
          <p:nvPr/>
        </p:nvSpPr>
        <p:spPr>
          <a:xfrm>
            <a:off x="1185145" y="3641806"/>
            <a:ext cx="389957" cy="1282446"/>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上矢印 26"/>
          <p:cNvSpPr/>
          <p:nvPr/>
        </p:nvSpPr>
        <p:spPr>
          <a:xfrm>
            <a:off x="2980482" y="3641806"/>
            <a:ext cx="389957" cy="1282445"/>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上矢印 27"/>
          <p:cNvSpPr/>
          <p:nvPr/>
        </p:nvSpPr>
        <p:spPr>
          <a:xfrm rot="10800000">
            <a:off x="7327763" y="3641798"/>
            <a:ext cx="389957" cy="1282445"/>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上矢印 28"/>
          <p:cNvSpPr/>
          <p:nvPr/>
        </p:nvSpPr>
        <p:spPr>
          <a:xfrm rot="13831640">
            <a:off x="5082380" y="3381274"/>
            <a:ext cx="368500" cy="2004394"/>
          </a:xfrm>
          <a:prstGeom prst="up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右矢印 29"/>
          <p:cNvSpPr/>
          <p:nvPr/>
        </p:nvSpPr>
        <p:spPr>
          <a:xfrm>
            <a:off x="4426960" y="2907239"/>
            <a:ext cx="354377" cy="565820"/>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左右矢印 30"/>
          <p:cNvSpPr/>
          <p:nvPr/>
        </p:nvSpPr>
        <p:spPr>
          <a:xfrm rot="5400000">
            <a:off x="4294908" y="2053497"/>
            <a:ext cx="543772" cy="27967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左右矢印 31"/>
          <p:cNvSpPr/>
          <p:nvPr/>
        </p:nvSpPr>
        <p:spPr>
          <a:xfrm>
            <a:off x="2981364" y="1543887"/>
            <a:ext cx="616285"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左右矢印 32"/>
          <p:cNvSpPr/>
          <p:nvPr/>
        </p:nvSpPr>
        <p:spPr>
          <a:xfrm>
            <a:off x="5582960" y="1543887"/>
            <a:ext cx="616285" cy="326313"/>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左右矢印 33"/>
          <p:cNvSpPr/>
          <p:nvPr/>
        </p:nvSpPr>
        <p:spPr>
          <a:xfrm rot="20520175">
            <a:off x="4908168" y="2029824"/>
            <a:ext cx="1274313"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左右矢印 34"/>
          <p:cNvSpPr/>
          <p:nvPr/>
        </p:nvSpPr>
        <p:spPr>
          <a:xfrm rot="1079825" flipH="1">
            <a:off x="2997486" y="2028572"/>
            <a:ext cx="1266199" cy="304880"/>
          </a:xfrm>
          <a:prstGeom prst="leftRightArrow">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p:cNvSpPr txBox="1"/>
          <p:nvPr/>
        </p:nvSpPr>
        <p:spPr>
          <a:xfrm>
            <a:off x="3809665" y="3962701"/>
            <a:ext cx="1506542" cy="369332"/>
          </a:xfrm>
          <a:prstGeom prst="rect">
            <a:avLst/>
          </a:prstGeom>
          <a:noFill/>
        </p:spPr>
        <p:txBody>
          <a:bodyPr wrap="none" rtlCol="0">
            <a:spAutoFit/>
          </a:bodyPr>
          <a:lstStyle/>
          <a:p>
            <a:pPr algn="ctr"/>
            <a:r>
              <a:rPr kumimoji="1" lang="ja-JP" altLang="en-US" dirty="0" smtClean="0">
                <a:solidFill>
                  <a:srgbClr val="FFFFFF"/>
                </a:solidFill>
              </a:rPr>
              <a:t>インターネット</a:t>
            </a:r>
            <a:endParaRPr kumimoji="1" lang="ja-JP" altLang="en-US" dirty="0">
              <a:solidFill>
                <a:srgbClr val="FFFFFF"/>
              </a:solidFill>
            </a:endParaRPr>
          </a:p>
        </p:txBody>
      </p:sp>
      <p:sp>
        <p:nvSpPr>
          <p:cNvPr id="37" name="テキスト ボックス 36"/>
          <p:cNvSpPr txBox="1"/>
          <p:nvPr/>
        </p:nvSpPr>
        <p:spPr>
          <a:xfrm>
            <a:off x="2013691" y="4469487"/>
            <a:ext cx="995485" cy="523220"/>
          </a:xfrm>
          <a:prstGeom prst="rect">
            <a:avLst/>
          </a:prstGeom>
          <a:noFill/>
        </p:spPr>
        <p:txBody>
          <a:bodyPr wrap="none" rtlCol="0">
            <a:spAutoFit/>
          </a:bodyPr>
          <a:lstStyle/>
          <a:p>
            <a:r>
              <a:rPr kumimoji="1" lang="ja-JP" altLang="en-US" sz="1400" dirty="0" smtClean="0">
                <a:solidFill>
                  <a:srgbClr val="FFFFFF"/>
                </a:solidFill>
              </a:rPr>
              <a:t>ソーシャル</a:t>
            </a:r>
            <a:endParaRPr kumimoji="1" lang="en-US" altLang="ja-JP" sz="1400" dirty="0" smtClean="0">
              <a:solidFill>
                <a:srgbClr val="FFFFFF"/>
              </a:solidFill>
            </a:endParaRPr>
          </a:p>
          <a:p>
            <a:r>
              <a:rPr lang="ja-JP" altLang="en-US" sz="1400" dirty="0" smtClean="0">
                <a:solidFill>
                  <a:srgbClr val="FFFFFF"/>
                </a:solidFill>
              </a:rPr>
              <a:t>メディア</a:t>
            </a:r>
            <a:endParaRPr kumimoji="1" lang="ja-JP" altLang="en-US" sz="1400" dirty="0">
              <a:solidFill>
                <a:srgbClr val="FFFFFF"/>
              </a:solidFill>
            </a:endParaRPr>
          </a:p>
        </p:txBody>
      </p:sp>
      <p:sp>
        <p:nvSpPr>
          <p:cNvPr id="38" name="テキスト ボックス 37"/>
          <p:cNvSpPr txBox="1"/>
          <p:nvPr/>
        </p:nvSpPr>
        <p:spPr>
          <a:xfrm>
            <a:off x="5687330" y="4272444"/>
            <a:ext cx="1582484" cy="577081"/>
          </a:xfrm>
          <a:prstGeom prst="rect">
            <a:avLst/>
          </a:prstGeom>
          <a:noFill/>
        </p:spPr>
        <p:txBody>
          <a:bodyPr wrap="none" rtlCol="0">
            <a:spAutoFit/>
          </a:bodyPr>
          <a:lstStyle/>
          <a:p>
            <a:pPr marL="171450" indent="-171450">
              <a:buFont typeface="Wingdings" charset="2"/>
              <a:buChar char="v"/>
            </a:pPr>
            <a:r>
              <a:rPr lang="ja-JP" altLang="en-US" sz="1050" dirty="0">
                <a:solidFill>
                  <a:srgbClr val="FFFFFF"/>
                </a:solidFill>
              </a:rPr>
              <a:t>近接通信技術</a:t>
            </a:r>
          </a:p>
          <a:p>
            <a:pPr marL="171450" indent="-171450">
              <a:buFont typeface="Wingdings" charset="2"/>
              <a:buChar char="v"/>
            </a:pPr>
            <a:r>
              <a:rPr kumimoji="1" lang="ja-JP" altLang="en-US" sz="1050" dirty="0" smtClean="0">
                <a:solidFill>
                  <a:srgbClr val="FFFFFF"/>
                </a:solidFill>
              </a:rPr>
              <a:t>モバイル</a:t>
            </a:r>
            <a:r>
              <a:rPr lang="ja-JP" altLang="en-US" sz="1050" dirty="0" smtClean="0">
                <a:solidFill>
                  <a:srgbClr val="FFFFFF"/>
                </a:solidFill>
              </a:rPr>
              <a:t>通信技術</a:t>
            </a:r>
            <a:endParaRPr lang="en-US" altLang="ja-JP" sz="1050" dirty="0" smtClean="0">
              <a:solidFill>
                <a:srgbClr val="FFFFFF"/>
              </a:solidFill>
            </a:endParaRPr>
          </a:p>
          <a:p>
            <a:pPr marL="171450" indent="-171450">
              <a:buFont typeface="Wingdings" charset="2"/>
              <a:buChar char="v"/>
            </a:pPr>
            <a:r>
              <a:rPr kumimoji="1" lang="ja-JP" altLang="en-US" sz="1050" dirty="0" smtClean="0">
                <a:solidFill>
                  <a:srgbClr val="FFFFFF"/>
                </a:solidFill>
              </a:rPr>
              <a:t>大容量高速通信技術</a:t>
            </a:r>
            <a:endParaRPr kumimoji="1" lang="en-US" altLang="ja-JP" sz="1050" dirty="0" smtClean="0">
              <a:solidFill>
                <a:srgbClr val="FFFFFF"/>
              </a:solidFill>
            </a:endParaRPr>
          </a:p>
        </p:txBody>
      </p:sp>
      <p:sp>
        <p:nvSpPr>
          <p:cNvPr id="40" name="左右矢印 39"/>
          <p:cNvSpPr/>
          <p:nvPr/>
        </p:nvSpPr>
        <p:spPr>
          <a:xfrm>
            <a:off x="4262462" y="5791591"/>
            <a:ext cx="619076" cy="326314"/>
          </a:xfrm>
          <a:prstGeom prst="lef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正方形/長方形 40"/>
          <p:cNvSpPr/>
          <p:nvPr/>
        </p:nvSpPr>
        <p:spPr>
          <a:xfrm>
            <a:off x="2082136" y="547979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smtClean="0"/>
              <a:t>タブレット</a:t>
            </a:r>
            <a:endParaRPr kumimoji="1" lang="ja-JP" altLang="en-US" sz="1050" dirty="0"/>
          </a:p>
        </p:txBody>
      </p:sp>
      <p:sp>
        <p:nvSpPr>
          <p:cNvPr id="42" name="正方形/長方形 41"/>
          <p:cNvSpPr/>
          <p:nvPr/>
        </p:nvSpPr>
        <p:spPr>
          <a:xfrm>
            <a:off x="3296149" y="5479790"/>
            <a:ext cx="983660" cy="291106"/>
          </a:xfrm>
          <a:prstGeom prst="rect">
            <a:avLst/>
          </a:prstGeom>
          <a:solidFill>
            <a:srgbClr val="49950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050" dirty="0" smtClean="0"/>
              <a:t>PC</a:t>
            </a:r>
            <a:endParaRPr kumimoji="1" lang="ja-JP" altLang="en-US" sz="1050" dirty="0"/>
          </a:p>
        </p:txBody>
      </p:sp>
    </p:spTree>
    <p:extLst>
      <p:ext uri="{BB962C8B-B14F-4D97-AF65-F5344CB8AC3E}">
        <p14:creationId xmlns:p14="http://schemas.microsoft.com/office/powerpoint/2010/main" val="3277165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クラウドというイノベーションの特殊性</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4" name="正方形/長方形 3"/>
          <p:cNvSpPr/>
          <p:nvPr/>
        </p:nvSpPr>
        <p:spPr>
          <a:xfrm>
            <a:off x="457200" y="1212012"/>
            <a:ext cx="8178800" cy="2285999"/>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クラウドは、テクノロジー・イノベーションではない</a:t>
            </a:r>
            <a:endParaRPr kumimoji="1" lang="en-US" altLang="ja-JP" sz="2800" dirty="0" smtClean="0">
              <a:solidFill>
                <a:srgbClr val="FFFFFF"/>
              </a:solidFill>
              <a:latin typeface="ＭＳ Ｐゴシック"/>
              <a:ea typeface="ＭＳ Ｐゴシック"/>
              <a:cs typeface="ＭＳ Ｐゴシック"/>
            </a:endParaRPr>
          </a:p>
          <a:p>
            <a:pPr algn="ctr"/>
            <a:endParaRPr lang="en-US" altLang="ja-JP" sz="2800" dirty="0">
              <a:solidFill>
                <a:srgbClr val="FFFFFF"/>
              </a:solidFill>
              <a:latin typeface="ＭＳ Ｐゴシック"/>
              <a:ea typeface="ＭＳ Ｐゴシック"/>
              <a:cs typeface="ＭＳ Ｐゴシック"/>
            </a:endParaRPr>
          </a:p>
          <a:p>
            <a:pPr algn="ctr"/>
            <a:endParaRPr kumimoji="1" lang="en-US" altLang="ja-JP" sz="2800" dirty="0" smtClean="0">
              <a:solidFill>
                <a:srgbClr val="FFFFFF"/>
              </a:solidFill>
              <a:latin typeface="ＭＳ Ｐゴシック"/>
              <a:ea typeface="ＭＳ Ｐゴシック"/>
              <a:cs typeface="ＭＳ Ｐゴシック"/>
            </a:endParaRPr>
          </a:p>
          <a:p>
            <a:pPr algn="ctr"/>
            <a:endParaRPr lang="en-US" altLang="ja-JP" sz="2800" dirty="0">
              <a:solidFill>
                <a:srgbClr val="FFFFFF"/>
              </a:solidFill>
              <a:latin typeface="ＭＳ Ｐゴシック"/>
              <a:ea typeface="ＭＳ Ｐゴシック"/>
              <a:cs typeface="ＭＳ Ｐゴシック"/>
            </a:endParaRPr>
          </a:p>
        </p:txBody>
      </p:sp>
      <p:sp>
        <p:nvSpPr>
          <p:cNvPr id="5" name="正方形/長方形 4"/>
          <p:cNvSpPr/>
          <p:nvPr/>
        </p:nvSpPr>
        <p:spPr>
          <a:xfrm>
            <a:off x="787400" y="2092546"/>
            <a:ext cx="7569200" cy="507999"/>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基本技術特許や特定企業の絶対優位が存在しない</a:t>
            </a:r>
            <a:endParaRPr kumimoji="1" lang="en-US" altLang="ja-JP" sz="2400" dirty="0" smtClean="0">
              <a:solidFill>
                <a:srgbClr val="FFFFFF"/>
              </a:solidFill>
              <a:latin typeface="ＭＳ Ｐゴシック"/>
              <a:ea typeface="ＭＳ Ｐゴシック"/>
              <a:cs typeface="ＭＳ Ｐゴシック"/>
            </a:endParaRPr>
          </a:p>
        </p:txBody>
      </p:sp>
      <p:sp>
        <p:nvSpPr>
          <p:cNvPr id="7" name="正方形/長方形 6"/>
          <p:cNvSpPr/>
          <p:nvPr/>
        </p:nvSpPr>
        <p:spPr>
          <a:xfrm>
            <a:off x="787400" y="2778345"/>
            <a:ext cx="7569200" cy="474135"/>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業界標準（</a:t>
            </a:r>
            <a:r>
              <a:rPr kumimoji="1" lang="en-US" altLang="ja-JP" sz="2400" dirty="0" smtClean="0">
                <a:solidFill>
                  <a:srgbClr val="FFFFFF"/>
                </a:solidFill>
                <a:latin typeface="ＭＳ Ｐゴシック"/>
                <a:ea typeface="ＭＳ Ｐゴシック"/>
                <a:cs typeface="ＭＳ Ｐゴシック"/>
              </a:rPr>
              <a:t>De-Facto Standard</a:t>
            </a:r>
            <a:r>
              <a:rPr kumimoji="1" lang="ja-JP" altLang="en-US" sz="2400" dirty="0" smtClean="0">
                <a:solidFill>
                  <a:srgbClr val="FFFFFF"/>
                </a:solidFill>
                <a:latin typeface="ＭＳ Ｐゴシック"/>
                <a:ea typeface="ＭＳ Ｐゴシック"/>
                <a:cs typeface="ＭＳ Ｐゴシック"/>
              </a:rPr>
              <a:t>）を追求</a:t>
            </a:r>
            <a:endParaRPr kumimoji="1" lang="en-US" altLang="ja-JP" sz="2400" dirty="0" smtClean="0">
              <a:solidFill>
                <a:srgbClr val="FFFFFF"/>
              </a:solidFill>
              <a:latin typeface="ＭＳ Ｐゴシック"/>
              <a:ea typeface="ＭＳ Ｐゴシック"/>
              <a:cs typeface="ＭＳ Ｐゴシック"/>
            </a:endParaRPr>
          </a:p>
        </p:txBody>
      </p:sp>
      <p:grpSp>
        <p:nvGrpSpPr>
          <p:cNvPr id="23" name="図形グループ 22"/>
          <p:cNvGrpSpPr/>
          <p:nvPr/>
        </p:nvGrpSpPr>
        <p:grpSpPr>
          <a:xfrm>
            <a:off x="457201" y="4359380"/>
            <a:ext cx="8371415" cy="2292322"/>
            <a:chOff x="457201" y="4359380"/>
            <a:chExt cx="8371415" cy="2292322"/>
          </a:xfrm>
        </p:grpSpPr>
        <p:sp>
          <p:nvSpPr>
            <p:cNvPr id="8" name="正方形/長方形 7"/>
            <p:cNvSpPr/>
            <p:nvPr/>
          </p:nvSpPr>
          <p:spPr>
            <a:xfrm>
              <a:off x="457201" y="4926645"/>
              <a:ext cx="2662767" cy="1024467"/>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価格競争</a:t>
              </a:r>
              <a:endParaRPr kumimoji="1" lang="en-US" altLang="ja-JP" sz="2400" dirty="0" smtClean="0">
                <a:solidFill>
                  <a:srgbClr val="FFFFFF"/>
                </a:solidFill>
                <a:latin typeface="ＭＳ Ｐゴシック"/>
                <a:ea typeface="ＭＳ Ｐゴシック"/>
                <a:cs typeface="ＭＳ Ｐゴシック"/>
              </a:endParaRPr>
            </a:p>
          </p:txBody>
        </p:sp>
        <p:sp>
          <p:nvSpPr>
            <p:cNvPr id="9" name="正方形/長方形 8"/>
            <p:cNvSpPr/>
            <p:nvPr/>
          </p:nvSpPr>
          <p:spPr>
            <a:xfrm>
              <a:off x="3253317" y="4926645"/>
              <a:ext cx="2662767" cy="1024467"/>
            </a:xfrm>
            <a:prstGeom prst="rect">
              <a:avLst/>
            </a:prstGeom>
            <a:solidFill>
              <a:srgbClr val="33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rgbClr val="FFFFFF"/>
                  </a:solidFill>
                  <a:latin typeface="Arial Black"/>
                  <a:ea typeface="ＭＳ Ｐゴシック"/>
                  <a:cs typeface="Arial Black"/>
                </a:rPr>
                <a:t>開発・実行環境</a:t>
              </a:r>
              <a:endParaRPr lang="en-US" altLang="ja-JP" sz="2400" dirty="0">
                <a:solidFill>
                  <a:srgbClr val="FFFFFF"/>
                </a:solidFill>
                <a:latin typeface="Arial Black"/>
                <a:ea typeface="ＭＳ Ｐゴシック"/>
                <a:cs typeface="Arial Black"/>
              </a:endParaRPr>
            </a:p>
            <a:p>
              <a:pPr algn="ctr"/>
              <a:r>
                <a:rPr lang="ja-JP" altLang="en-US" sz="2400" dirty="0">
                  <a:solidFill>
                    <a:srgbClr val="FFFFFF"/>
                  </a:solidFill>
                  <a:latin typeface="Arial Black"/>
                  <a:ea typeface="ＭＳ Ｐゴシック"/>
                  <a:cs typeface="Arial Black"/>
                </a:rPr>
                <a:t>優位性</a:t>
              </a:r>
              <a:endParaRPr lang="en-US" altLang="ja-JP" sz="2400" dirty="0">
                <a:solidFill>
                  <a:srgbClr val="FFFFFF"/>
                </a:solidFill>
                <a:latin typeface="Arial Black"/>
                <a:ea typeface="ＭＳ Ｐゴシック"/>
                <a:cs typeface="Arial Black"/>
              </a:endParaRPr>
            </a:p>
          </p:txBody>
        </p:sp>
        <p:sp>
          <p:nvSpPr>
            <p:cNvPr id="10" name="正方形/長方形 9"/>
            <p:cNvSpPr/>
            <p:nvPr/>
          </p:nvSpPr>
          <p:spPr>
            <a:xfrm>
              <a:off x="6062134" y="4926645"/>
              <a:ext cx="2662767" cy="1024467"/>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008000"/>
                  </a:solidFill>
                  <a:latin typeface="ＭＳ Ｐゴシック"/>
                  <a:ea typeface="ＭＳ Ｐゴシック"/>
                  <a:cs typeface="ＭＳ Ｐゴシック"/>
                </a:rPr>
                <a:t>アプリケーション</a:t>
              </a:r>
              <a:endParaRPr kumimoji="1" lang="en-US" altLang="ja-JP" sz="2400" dirty="0" smtClean="0">
                <a:solidFill>
                  <a:srgbClr val="008000"/>
                </a:solidFill>
                <a:latin typeface="ＭＳ Ｐゴシック"/>
                <a:ea typeface="ＭＳ Ｐゴシック"/>
                <a:cs typeface="ＭＳ Ｐゴシック"/>
              </a:endParaRPr>
            </a:p>
            <a:p>
              <a:pPr algn="ctr"/>
              <a:r>
                <a:rPr lang="ja-JP" altLang="en-US" sz="2400" dirty="0" smtClean="0">
                  <a:solidFill>
                    <a:srgbClr val="008000"/>
                  </a:solidFill>
                  <a:latin typeface="ＭＳ Ｐゴシック"/>
                  <a:ea typeface="ＭＳ Ｐゴシック"/>
                  <a:cs typeface="ＭＳ Ｐゴシック"/>
                </a:rPr>
                <a:t>高付加価値</a:t>
              </a:r>
              <a:endParaRPr kumimoji="1" lang="en-US" altLang="ja-JP" sz="2400" dirty="0" smtClean="0">
                <a:solidFill>
                  <a:srgbClr val="008000"/>
                </a:solidFill>
                <a:latin typeface="ＭＳ Ｐゴシック"/>
                <a:ea typeface="ＭＳ Ｐゴシック"/>
                <a:cs typeface="ＭＳ Ｐゴシック"/>
              </a:endParaRPr>
            </a:p>
          </p:txBody>
        </p:sp>
        <p:sp>
          <p:nvSpPr>
            <p:cNvPr id="11" name="正方形/長方形 10"/>
            <p:cNvSpPr/>
            <p:nvPr/>
          </p:nvSpPr>
          <p:spPr>
            <a:xfrm>
              <a:off x="457201" y="4359380"/>
              <a:ext cx="2662767" cy="499533"/>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err="1" smtClean="0">
                  <a:solidFill>
                    <a:srgbClr val="FFFFFF"/>
                  </a:solidFill>
                  <a:latin typeface="Arial Black"/>
                  <a:ea typeface="ＭＳ Ｐゴシック"/>
                  <a:cs typeface="Arial Black"/>
                </a:rPr>
                <a:t>IaaS</a:t>
              </a:r>
              <a:endParaRPr kumimoji="1" lang="en-US" altLang="ja-JP" sz="2400" dirty="0" smtClean="0">
                <a:solidFill>
                  <a:srgbClr val="FFFFFF"/>
                </a:solidFill>
                <a:latin typeface="Arial Black"/>
                <a:ea typeface="ＭＳ Ｐゴシック"/>
                <a:cs typeface="Arial Black"/>
              </a:endParaRPr>
            </a:p>
          </p:txBody>
        </p:sp>
        <p:sp>
          <p:nvSpPr>
            <p:cNvPr id="12" name="正方形/長方形 11"/>
            <p:cNvSpPr/>
            <p:nvPr/>
          </p:nvSpPr>
          <p:spPr>
            <a:xfrm>
              <a:off x="3253317" y="4359380"/>
              <a:ext cx="2662767" cy="499533"/>
            </a:xfrm>
            <a:prstGeom prst="rect">
              <a:avLst/>
            </a:prstGeom>
            <a:solidFill>
              <a:srgbClr val="33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err="1" smtClean="0">
                  <a:solidFill>
                    <a:srgbClr val="FFFFFF"/>
                  </a:solidFill>
                  <a:latin typeface="Arial Black"/>
                  <a:ea typeface="ＭＳ Ｐゴシック"/>
                  <a:cs typeface="Arial Black"/>
                </a:rPr>
                <a:t>PaaS</a:t>
              </a:r>
              <a:endParaRPr kumimoji="1" lang="en-US" altLang="ja-JP" sz="2400" dirty="0" smtClean="0">
                <a:solidFill>
                  <a:srgbClr val="FFFFFF"/>
                </a:solidFill>
                <a:latin typeface="Arial Black"/>
                <a:ea typeface="ＭＳ Ｐゴシック"/>
                <a:cs typeface="Arial Black"/>
              </a:endParaRPr>
            </a:p>
          </p:txBody>
        </p:sp>
        <p:sp>
          <p:nvSpPr>
            <p:cNvPr id="13" name="正方形/長方形 12"/>
            <p:cNvSpPr/>
            <p:nvPr/>
          </p:nvSpPr>
          <p:spPr>
            <a:xfrm>
              <a:off x="6062134" y="4359380"/>
              <a:ext cx="2662767" cy="499533"/>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err="1" smtClean="0">
                  <a:solidFill>
                    <a:srgbClr val="008000"/>
                  </a:solidFill>
                  <a:latin typeface="Arial Black"/>
                  <a:ea typeface="ＭＳ Ｐゴシック"/>
                  <a:cs typeface="Arial Black"/>
                </a:rPr>
                <a:t>SaaS</a:t>
              </a:r>
              <a:endParaRPr kumimoji="1" lang="en-US" altLang="ja-JP" sz="2400" dirty="0" smtClean="0">
                <a:solidFill>
                  <a:srgbClr val="008000"/>
                </a:solidFill>
                <a:latin typeface="Arial Black"/>
                <a:ea typeface="ＭＳ Ｐゴシック"/>
                <a:cs typeface="Arial Black"/>
              </a:endParaRPr>
            </a:p>
          </p:txBody>
        </p:sp>
        <p:pic>
          <p:nvPicPr>
            <p:cNvPr id="14" name="図 1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2" y="6050006"/>
              <a:ext cx="660400" cy="255905"/>
            </a:xfrm>
            <a:prstGeom prst="rect">
              <a:avLst/>
            </a:prstGeom>
          </p:spPr>
        </p:pic>
        <p:pic>
          <p:nvPicPr>
            <p:cNvPr id="16" name="図 15" descr="tumblr_inline_nbzoy58wd91qfhak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7299" y="6050007"/>
              <a:ext cx="323236" cy="381418"/>
            </a:xfrm>
            <a:prstGeom prst="rect">
              <a:avLst/>
            </a:prstGeom>
          </p:spPr>
        </p:pic>
        <p:pic>
          <p:nvPicPr>
            <p:cNvPr id="17" name="図 16" descr="helion.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19968" y="5824789"/>
              <a:ext cx="1289050" cy="725768"/>
            </a:xfrm>
            <a:prstGeom prst="rect">
              <a:avLst/>
            </a:prstGeom>
          </p:spPr>
        </p:pic>
        <p:pic>
          <p:nvPicPr>
            <p:cNvPr id="18" name="図 17" descr="SAP_AG_(logo).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8135" y="6074584"/>
              <a:ext cx="601133" cy="240453"/>
            </a:xfrm>
            <a:prstGeom prst="rect">
              <a:avLst/>
            </a:prstGeom>
          </p:spPr>
        </p:pic>
        <p:pic>
          <p:nvPicPr>
            <p:cNvPr id="19" name="図 18"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2134" y="6074584"/>
              <a:ext cx="946150" cy="231327"/>
            </a:xfrm>
            <a:prstGeom prst="rect">
              <a:avLst/>
            </a:prstGeom>
          </p:spPr>
        </p:pic>
        <p:pic>
          <p:nvPicPr>
            <p:cNvPr id="20" name="図 19" descr="imgres-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73433" y="6074584"/>
              <a:ext cx="1255183" cy="258644"/>
            </a:xfrm>
            <a:prstGeom prst="rect">
              <a:avLst/>
            </a:prstGeom>
          </p:spPr>
        </p:pic>
        <p:pic>
          <p:nvPicPr>
            <p:cNvPr id="21" name="図 20" descr="images.jpg"/>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5565" y="5712110"/>
              <a:ext cx="1254403" cy="939592"/>
            </a:xfrm>
            <a:prstGeom prst="rect">
              <a:avLst/>
            </a:prstGeom>
          </p:spPr>
        </p:pic>
        <p:pic>
          <p:nvPicPr>
            <p:cNvPr id="22" name="図 21" descr="imgres-2.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7518" y="6054491"/>
              <a:ext cx="808566" cy="251420"/>
            </a:xfrm>
            <a:prstGeom prst="rect">
              <a:avLst/>
            </a:prstGeom>
          </p:spPr>
        </p:pic>
        <p:pic>
          <p:nvPicPr>
            <p:cNvPr id="25" name="図 24" descr="cloud_platform.png"/>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7602" y="5967015"/>
              <a:ext cx="753201" cy="464409"/>
            </a:xfrm>
            <a:prstGeom prst="rect">
              <a:avLst/>
            </a:prstGeom>
          </p:spPr>
        </p:pic>
      </p:grpSp>
      <p:grpSp>
        <p:nvGrpSpPr>
          <p:cNvPr id="15" name="図形グループ 14"/>
          <p:cNvGrpSpPr/>
          <p:nvPr/>
        </p:nvGrpSpPr>
        <p:grpSpPr>
          <a:xfrm>
            <a:off x="457200" y="3345611"/>
            <a:ext cx="8255000" cy="965200"/>
            <a:chOff x="457200" y="3345611"/>
            <a:chExt cx="8255000" cy="965200"/>
          </a:xfrm>
        </p:grpSpPr>
        <p:sp>
          <p:nvSpPr>
            <p:cNvPr id="6" name="正方形/長方形 5"/>
            <p:cNvSpPr/>
            <p:nvPr/>
          </p:nvSpPr>
          <p:spPr>
            <a:xfrm>
              <a:off x="457200" y="3692745"/>
              <a:ext cx="8255000" cy="618066"/>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コモディティ化</a:t>
              </a:r>
              <a:endParaRPr kumimoji="1" lang="en-US" altLang="ja-JP" sz="2800" dirty="0" smtClean="0">
                <a:solidFill>
                  <a:srgbClr val="FFFFFF"/>
                </a:solidFill>
                <a:latin typeface="ＭＳ Ｐゴシック"/>
                <a:ea typeface="ＭＳ Ｐゴシック"/>
                <a:cs typeface="ＭＳ Ｐゴシック"/>
              </a:endParaRPr>
            </a:p>
          </p:txBody>
        </p:sp>
        <p:sp>
          <p:nvSpPr>
            <p:cNvPr id="26" name="下矢印 25"/>
            <p:cNvSpPr/>
            <p:nvPr/>
          </p:nvSpPr>
          <p:spPr>
            <a:xfrm>
              <a:off x="3941233" y="3345611"/>
              <a:ext cx="1261533" cy="440265"/>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479962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down)">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Grp="1" noChangeArrowheads="1"/>
          </p:cNvSpPr>
          <p:nvPr>
            <p:ph type="title"/>
          </p:nvPr>
        </p:nvSpPr>
        <p:spPr>
          <a:xfrm>
            <a:off x="152400" y="152400"/>
            <a:ext cx="8991600" cy="533400"/>
          </a:xfrm>
        </p:spPr>
        <p:txBody>
          <a:bodyPr/>
          <a:lstStyle/>
          <a:p>
            <a:pPr eaLnBrk="1" hangingPunct="1"/>
            <a:r>
              <a:rPr lang="ja-JP" altLang="en-US" sz="2800" dirty="0" smtClean="0">
                <a:ea typeface="ＭＳ Ｐゴシック" charset="-128"/>
              </a:rPr>
              <a:t>日米の企業文化の違いとクラウド</a:t>
            </a:r>
            <a:r>
              <a:rPr lang="ja-JP" altLang="en-US" dirty="0" smtClean="0">
                <a:ea typeface="ＭＳ Ｐゴシック" charset="-128"/>
              </a:rPr>
              <a:t>への</a:t>
            </a:r>
            <a:r>
              <a:rPr lang="ja-JP" altLang="en-US" sz="2800" dirty="0" smtClean="0">
                <a:ea typeface="ＭＳ Ｐゴシック" charset="-128"/>
              </a:rPr>
              <a:t>期待</a:t>
            </a:r>
            <a:endParaRPr lang="ja-JP" altLang="en-US" sz="1800" dirty="0" smtClean="0">
              <a:ea typeface="ＭＳ Ｐゴシック" charset="-128"/>
            </a:endParaRPr>
          </a:p>
        </p:txBody>
      </p:sp>
      <p:sp>
        <p:nvSpPr>
          <p:cNvPr id="21" name="テキスト ボックス 20"/>
          <p:cNvSpPr txBox="1"/>
          <p:nvPr/>
        </p:nvSpPr>
        <p:spPr>
          <a:xfrm>
            <a:off x="4724400" y="515779"/>
            <a:ext cx="4419600" cy="246221"/>
          </a:xfrm>
          <a:prstGeom prst="rect">
            <a:avLst/>
          </a:prstGeom>
          <a:noFill/>
        </p:spPr>
        <p:txBody>
          <a:bodyPr wrap="square" rtlCol="0">
            <a:spAutoFit/>
          </a:bodyPr>
          <a:lstStyle/>
          <a:p>
            <a:pPr algn="r"/>
            <a:r>
              <a:rPr kumimoji="1" lang="en-US" altLang="ja-JP" sz="1000" dirty="0" smtClean="0">
                <a:solidFill>
                  <a:schemeClr val="bg1"/>
                </a:solidFill>
              </a:rPr>
              <a:t>IPA</a:t>
            </a:r>
            <a:r>
              <a:rPr kumimoji="1" lang="ja-JP" altLang="en-US" sz="1000" dirty="0" smtClean="0">
                <a:solidFill>
                  <a:schemeClr val="bg1"/>
                </a:solidFill>
              </a:rPr>
              <a:t>人材白書・</a:t>
            </a:r>
            <a:r>
              <a:rPr kumimoji="1" lang="en-US" altLang="ja-JP" sz="1000" dirty="0" smtClean="0">
                <a:solidFill>
                  <a:schemeClr val="bg1"/>
                </a:solidFill>
              </a:rPr>
              <a:t>2012</a:t>
            </a:r>
            <a:r>
              <a:rPr kumimoji="1" lang="ja-JP" altLang="en-US" sz="1000" dirty="0" smtClean="0">
                <a:solidFill>
                  <a:schemeClr val="bg1"/>
                </a:solidFill>
              </a:rPr>
              <a:t>／</a:t>
            </a:r>
            <a:r>
              <a:rPr lang="ja-JP" altLang="en-US" sz="1000" dirty="0" smtClean="0">
                <a:solidFill>
                  <a:schemeClr val="bg1"/>
                </a:solidFill>
              </a:rPr>
              <a:t>日経</a:t>
            </a:r>
            <a:r>
              <a:rPr lang="en-US" altLang="ja-JP" sz="1000" dirty="0" smtClean="0">
                <a:solidFill>
                  <a:schemeClr val="bg1"/>
                </a:solidFill>
              </a:rPr>
              <a:t>SYSTEMS 2012/8</a:t>
            </a:r>
            <a:r>
              <a:rPr lang="ja-JP" altLang="en-US" sz="1000" dirty="0" smtClean="0">
                <a:solidFill>
                  <a:schemeClr val="bg1"/>
                </a:solidFill>
              </a:rPr>
              <a:t>を参考に作成</a:t>
            </a:r>
            <a:endParaRPr kumimoji="1" lang="ja-JP" altLang="en-US" sz="1000" dirty="0">
              <a:solidFill>
                <a:schemeClr val="bg1"/>
              </a:solidFill>
            </a:endParaRPr>
          </a:p>
        </p:txBody>
      </p:sp>
      <p:sp>
        <p:nvSpPr>
          <p:cNvPr id="20" name="角丸四角形 19"/>
          <p:cNvSpPr/>
          <p:nvPr/>
        </p:nvSpPr>
        <p:spPr bwMode="auto">
          <a:xfrm>
            <a:off x="990600" y="1995150"/>
            <a:ext cx="7162800" cy="914400"/>
          </a:xfrm>
          <a:prstGeom prst="roundRect">
            <a:avLst>
              <a:gd name="adj" fmla="val 0"/>
            </a:avLst>
          </a:prstGeom>
          <a:solidFill>
            <a:srgbClr val="CCFFCC"/>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3366FF"/>
                </a:solidFill>
                <a:effectLst/>
                <a:latin typeface="Arial"/>
                <a:ea typeface="HGP創英角ｺﾞｼｯｸUB"/>
                <a:cs typeface="Arial"/>
              </a:rPr>
              <a:t>IT</a:t>
            </a:r>
            <a:r>
              <a:rPr kumimoji="0" lang="ja-JP" altLang="en-US" sz="2000" b="0" i="0" u="none" strike="noStrike" cap="none" normalizeH="0" baseline="0" dirty="0" smtClean="0">
                <a:ln>
                  <a:noFill/>
                </a:ln>
                <a:solidFill>
                  <a:srgbClr val="3366FF"/>
                </a:solidFill>
                <a:effectLst/>
                <a:latin typeface="Arial"/>
                <a:ea typeface="HGP創英角ｺﾞｼｯｸUB"/>
                <a:cs typeface="Arial"/>
              </a:rPr>
              <a:t>エンジニア</a:t>
            </a:r>
            <a:endParaRPr kumimoji="0" lang="en-US" altLang="ja-JP" sz="2000" b="0" i="0" u="none" strike="noStrike" cap="none" normalizeH="0" baseline="0" dirty="0" smtClean="0">
              <a:ln>
                <a:noFill/>
              </a:ln>
              <a:solidFill>
                <a:srgbClr val="3366FF"/>
              </a:solidFill>
              <a:effectLst/>
              <a:latin typeface="Arial"/>
              <a:ea typeface="HGP創英角ｺﾞｼｯｸUB"/>
              <a:cs typeface="Arial"/>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rgbClr val="3366FF"/>
                </a:solidFill>
                <a:latin typeface="Arial"/>
                <a:ea typeface="HGP創英角ｺﾞｼｯｸUB"/>
                <a:cs typeface="Arial"/>
              </a:rPr>
              <a:t>の人数</a:t>
            </a:r>
            <a:endParaRPr kumimoji="0" lang="ja-JP" altLang="en-US" sz="2000" b="0" i="0" u="none" strike="noStrike" cap="none" normalizeH="0" baseline="0" dirty="0" smtClean="0">
              <a:ln>
                <a:noFill/>
              </a:ln>
              <a:solidFill>
                <a:srgbClr val="3366FF"/>
              </a:solidFill>
              <a:effectLst/>
              <a:latin typeface="Arial"/>
              <a:ea typeface="HGP創英角ｺﾞｼｯｸUB"/>
              <a:cs typeface="Arial"/>
            </a:endParaRPr>
          </a:p>
        </p:txBody>
      </p:sp>
      <p:pic>
        <p:nvPicPr>
          <p:cNvPr id="22" name="図 21"/>
          <p:cNvPicPr>
            <a:picLocks noChangeAspect="1"/>
          </p:cNvPicPr>
          <p:nvPr/>
        </p:nvPicPr>
        <p:blipFill>
          <a:blip r:embed="rId3">
            <a:clrChange>
              <a:clrFrom>
                <a:srgbClr val="FFFFFF"/>
              </a:clrFrom>
              <a:clrTo>
                <a:srgbClr val="FFFFFF">
                  <a:alpha val="0"/>
                </a:srgbClr>
              </a:clrTo>
            </a:clrChange>
          </a:blip>
          <a:stretch>
            <a:fillRect/>
          </a:stretch>
        </p:blipFill>
        <p:spPr>
          <a:xfrm>
            <a:off x="381000" y="1004550"/>
            <a:ext cx="4572000" cy="2743200"/>
          </a:xfrm>
          <a:prstGeom prst="rect">
            <a:avLst/>
          </a:prstGeom>
        </p:spPr>
      </p:pic>
      <p:pic>
        <p:nvPicPr>
          <p:cNvPr id="23" name="図 22"/>
          <p:cNvPicPr>
            <a:picLocks noChangeAspect="1"/>
          </p:cNvPicPr>
          <p:nvPr/>
        </p:nvPicPr>
        <p:blipFill>
          <a:blip r:embed="rId4">
            <a:clrChange>
              <a:clrFrom>
                <a:srgbClr val="FFFFFF"/>
              </a:clrFrom>
              <a:clrTo>
                <a:srgbClr val="FFFFFF">
                  <a:alpha val="0"/>
                </a:srgbClr>
              </a:clrTo>
            </a:clrChange>
          </a:blip>
          <a:stretch>
            <a:fillRect/>
          </a:stretch>
        </p:blipFill>
        <p:spPr>
          <a:xfrm>
            <a:off x="4191000" y="1004550"/>
            <a:ext cx="4572000" cy="2743200"/>
          </a:xfrm>
          <a:prstGeom prst="rect">
            <a:avLst/>
          </a:prstGeom>
        </p:spPr>
      </p:pic>
      <p:pic>
        <p:nvPicPr>
          <p:cNvPr id="24" name="Picture 8" descr="C:\Users\Masanori\AppData\Local\Microsoft\Windows\Temporary Internet Files\Content.IE5\R1YKRXA0\MC900309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1309350"/>
            <a:ext cx="910155"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5" name="Picture 10" descr="C:\Users\Masanori\AppData\Local\Microsoft\Windows\Temporary Internet Files\Content.IE5\R1YKRXA0\MP90036271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1309350"/>
            <a:ext cx="897134" cy="6264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895853" y="1533485"/>
            <a:ext cx="723275" cy="461665"/>
          </a:xfrm>
          <a:prstGeom prst="rect">
            <a:avLst/>
          </a:prstGeom>
          <a:noFill/>
        </p:spPr>
        <p:txBody>
          <a:bodyPr wrap="none" rtlCol="0">
            <a:spAutoFit/>
          </a:bodyPr>
          <a:lstStyle/>
          <a:p>
            <a:pPr algn="ctr"/>
            <a:r>
              <a:rPr lang="ja-JP" altLang="en-US" sz="1200" dirty="0" smtClean="0">
                <a:solidFill>
                  <a:schemeClr val="bg1"/>
                </a:solidFill>
                <a:latin typeface="Arial"/>
                <a:ea typeface="HGP創英角ｺﾞｼｯｸUB"/>
                <a:cs typeface="Arial"/>
              </a:rPr>
              <a:t>ユーザー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sp>
        <p:nvSpPr>
          <p:cNvPr id="27" name="テキスト ボックス 26"/>
          <p:cNvSpPr txBox="1"/>
          <p:nvPr/>
        </p:nvSpPr>
        <p:spPr>
          <a:xfrm>
            <a:off x="1920611" y="2604750"/>
            <a:ext cx="1165403" cy="584776"/>
          </a:xfrm>
          <a:prstGeom prst="rect">
            <a:avLst/>
          </a:prstGeom>
          <a:noFill/>
        </p:spPr>
        <p:txBody>
          <a:bodyPr wrap="none" rtlCol="0">
            <a:spAutoFit/>
          </a:bodyPr>
          <a:lstStyle/>
          <a:p>
            <a:pPr algn="ctr"/>
            <a:r>
              <a:rPr lang="en-US" altLang="ja-JP" dirty="0" smtClean="0">
                <a:solidFill>
                  <a:schemeClr val="bg1"/>
                </a:solidFill>
                <a:latin typeface="Arial"/>
                <a:ea typeface="HGP創英角ｺﾞｼｯｸUB"/>
                <a:cs typeface="Arial"/>
              </a:rPr>
              <a:t>IT</a:t>
            </a:r>
            <a:r>
              <a:rPr lang="ja-JP" altLang="en-US" dirty="0" smtClean="0">
                <a:solidFill>
                  <a:schemeClr val="bg1"/>
                </a:solidFill>
                <a:latin typeface="Arial"/>
                <a:ea typeface="HGP創英角ｺﾞｼｯｸUB"/>
                <a:cs typeface="Arial"/>
              </a:rPr>
              <a:t>ベンダー企業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75%</a:t>
            </a:r>
            <a:endParaRPr kumimoji="1" lang="ja-JP" altLang="en-US" sz="2000" dirty="0">
              <a:solidFill>
                <a:schemeClr val="bg1"/>
              </a:solidFill>
              <a:latin typeface="Arial"/>
              <a:ea typeface="HGP創英角ｺﾞｼｯｸUB"/>
              <a:cs typeface="Arial"/>
            </a:endParaRPr>
          </a:p>
        </p:txBody>
      </p:sp>
      <p:sp>
        <p:nvSpPr>
          <p:cNvPr id="28" name="テキスト ボックス 27"/>
          <p:cNvSpPr txBox="1"/>
          <p:nvPr/>
        </p:nvSpPr>
        <p:spPr>
          <a:xfrm>
            <a:off x="6172200" y="2609215"/>
            <a:ext cx="1031051" cy="584776"/>
          </a:xfrm>
          <a:prstGeom prst="rect">
            <a:avLst/>
          </a:prstGeom>
          <a:noFill/>
        </p:spPr>
        <p:txBody>
          <a:bodyPr wrap="none" rtlCol="0">
            <a:spAutoFit/>
          </a:bodyPr>
          <a:lstStyle/>
          <a:p>
            <a:pPr algn="ctr"/>
            <a:r>
              <a:rPr lang="ja-JP" altLang="en-US" dirty="0" smtClean="0">
                <a:solidFill>
                  <a:schemeClr val="bg1"/>
                </a:solidFill>
                <a:latin typeface="Arial"/>
                <a:ea typeface="HGP創英角ｺﾞｼｯｸUB"/>
                <a:cs typeface="Arial"/>
              </a:rPr>
              <a:t>ユーザー企業</a:t>
            </a:r>
            <a:endParaRPr lang="en-US" altLang="ja-JP" dirty="0" smtClean="0">
              <a:solidFill>
                <a:schemeClr val="bg1"/>
              </a:solidFill>
              <a:latin typeface="Arial"/>
              <a:ea typeface="HGP創英角ｺﾞｼｯｸUB"/>
              <a:cs typeface="Arial"/>
            </a:endParaRPr>
          </a:p>
          <a:p>
            <a:pPr algn="ctr"/>
            <a:r>
              <a:rPr lang="en-US" altLang="ja-JP" sz="2000" dirty="0" smtClean="0">
                <a:solidFill>
                  <a:schemeClr val="bg1"/>
                </a:solidFill>
                <a:latin typeface="Arial"/>
                <a:ea typeface="HGP創英角ｺﾞｼｯｸUB"/>
                <a:cs typeface="Arial"/>
              </a:rPr>
              <a:t>72%</a:t>
            </a:r>
            <a:endParaRPr kumimoji="1" lang="ja-JP" altLang="en-US" sz="2000" dirty="0">
              <a:solidFill>
                <a:schemeClr val="bg1"/>
              </a:solidFill>
              <a:latin typeface="Arial"/>
              <a:ea typeface="HGP創英角ｺﾞｼｯｸUB"/>
              <a:cs typeface="Arial"/>
            </a:endParaRPr>
          </a:p>
        </p:txBody>
      </p:sp>
      <p:sp>
        <p:nvSpPr>
          <p:cNvPr id="29" name="テキスト ボックス 28"/>
          <p:cNvSpPr txBox="1"/>
          <p:nvPr/>
        </p:nvSpPr>
        <p:spPr>
          <a:xfrm>
            <a:off x="5466973" y="1614150"/>
            <a:ext cx="857627" cy="461665"/>
          </a:xfrm>
          <a:prstGeom prst="rect">
            <a:avLst/>
          </a:prstGeom>
          <a:noFill/>
        </p:spPr>
        <p:txBody>
          <a:bodyPr wrap="none" rtlCol="0">
            <a:spAutoFit/>
          </a:bodyPr>
          <a:lstStyle/>
          <a:p>
            <a:pPr algn="ctr"/>
            <a:r>
              <a:rPr lang="en-US" altLang="ja-JP" sz="1200" dirty="0" smtClean="0">
                <a:solidFill>
                  <a:schemeClr val="bg1"/>
                </a:solidFill>
                <a:latin typeface="Arial"/>
                <a:ea typeface="HGP創英角ｺﾞｼｯｸUB"/>
                <a:cs typeface="Arial"/>
              </a:rPr>
              <a:t>IT</a:t>
            </a:r>
            <a:r>
              <a:rPr lang="ja-JP" altLang="en-US" sz="1200" dirty="0" smtClean="0">
                <a:solidFill>
                  <a:schemeClr val="bg1"/>
                </a:solidFill>
                <a:latin typeface="Arial"/>
                <a:ea typeface="HGP創英角ｺﾞｼｯｸUB"/>
                <a:cs typeface="Arial"/>
              </a:rPr>
              <a:t>ベンダー</a:t>
            </a:r>
            <a:endParaRPr lang="en-US" altLang="ja-JP" sz="1200" dirty="0" smtClean="0">
              <a:solidFill>
                <a:schemeClr val="bg1"/>
              </a:solidFill>
              <a:latin typeface="Arial"/>
              <a:ea typeface="HGP創英角ｺﾞｼｯｸUB"/>
              <a:cs typeface="Arial"/>
            </a:endParaRPr>
          </a:p>
          <a:p>
            <a:pPr algn="ctr"/>
            <a:r>
              <a:rPr lang="ja-JP" altLang="en-US" sz="1200" dirty="0" smtClean="0">
                <a:solidFill>
                  <a:schemeClr val="bg1"/>
                </a:solidFill>
                <a:latin typeface="Arial"/>
                <a:ea typeface="HGP創英角ｺﾞｼｯｸUB"/>
                <a:cs typeface="Arial"/>
              </a:rPr>
              <a:t>企業</a:t>
            </a:r>
            <a:endParaRPr kumimoji="1" lang="ja-JP" altLang="en-US" sz="1200" dirty="0">
              <a:solidFill>
                <a:schemeClr val="bg1"/>
              </a:solidFill>
              <a:latin typeface="Arial"/>
              <a:ea typeface="HGP創英角ｺﾞｼｯｸUB"/>
              <a:cs typeface="Arial"/>
            </a:endParaRPr>
          </a:p>
        </p:txBody>
      </p:sp>
      <p:grpSp>
        <p:nvGrpSpPr>
          <p:cNvPr id="2" name="図形グループ 1"/>
          <p:cNvGrpSpPr/>
          <p:nvPr/>
        </p:nvGrpSpPr>
        <p:grpSpPr>
          <a:xfrm>
            <a:off x="990600" y="3519150"/>
            <a:ext cx="3048000" cy="2895600"/>
            <a:chOff x="990600" y="3519150"/>
            <a:chExt cx="3048000" cy="2895600"/>
          </a:xfrm>
        </p:grpSpPr>
        <p:sp>
          <p:nvSpPr>
            <p:cNvPr id="31" name="角丸四角形 30"/>
            <p:cNvSpPr/>
            <p:nvPr/>
          </p:nvSpPr>
          <p:spPr bwMode="auto">
            <a:xfrm>
              <a:off x="990600" y="5500350"/>
              <a:ext cx="3048000" cy="914400"/>
            </a:xfrm>
            <a:prstGeom prst="roundRect">
              <a:avLst>
                <a:gd name="adj" fmla="val 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IT</a:t>
              </a: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ベンダー企業の生産性向上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ベンダー</a:t>
              </a:r>
              <a:r>
                <a:rPr kumimoji="0" lang="ja-JP" altLang="en-US" sz="1400" dirty="0">
                  <a:solidFill>
                    <a:srgbClr val="FFFFFF"/>
                  </a:solidFill>
                  <a:latin typeface="HGP創英角ｺﾞｼｯｸUB"/>
                  <a:ea typeface="HGP創英角ｺﾞｼｯｸUB"/>
                  <a:cs typeface="HGP創英角ｺﾞｼｯｸUB"/>
                </a:rPr>
                <a:t>がリスクを</a:t>
              </a:r>
              <a:r>
                <a:rPr kumimoji="0" lang="ja-JP" altLang="en-US" sz="1400" dirty="0" smtClean="0">
                  <a:solidFill>
                    <a:srgbClr val="FFFFFF"/>
                  </a:solidFill>
                  <a:latin typeface="HGP創英角ｺﾞｼｯｸUB"/>
                  <a:ea typeface="HGP創英角ｺﾞｼｯｸUB"/>
                  <a:cs typeface="HGP創英角ｺﾞｼｯｸUB"/>
                </a:rPr>
                <a:t>背負わされる</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2" name="下矢印 31"/>
            <p:cNvSpPr/>
            <p:nvPr/>
          </p:nvSpPr>
          <p:spPr bwMode="auto">
            <a:xfrm>
              <a:off x="1752600" y="3519150"/>
              <a:ext cx="1524000" cy="2057400"/>
            </a:xfrm>
            <a:prstGeom prst="downArrow">
              <a:avLst>
                <a:gd name="adj1" fmla="val 50000"/>
                <a:gd name="adj2" fmla="val 45139"/>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3" name="図形グループ 2"/>
          <p:cNvGrpSpPr/>
          <p:nvPr/>
        </p:nvGrpSpPr>
        <p:grpSpPr>
          <a:xfrm>
            <a:off x="5181600" y="3519150"/>
            <a:ext cx="3048000" cy="2895600"/>
            <a:chOff x="5181600" y="3519150"/>
            <a:chExt cx="3048000" cy="2895600"/>
          </a:xfrm>
        </p:grpSpPr>
        <p:sp>
          <p:nvSpPr>
            <p:cNvPr id="34" name="角丸四角形 33"/>
            <p:cNvSpPr/>
            <p:nvPr/>
          </p:nvSpPr>
          <p:spPr bwMode="auto">
            <a:xfrm>
              <a:off x="5181600" y="5500350"/>
              <a:ext cx="30480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ユーザー企業の生産性向上</a:t>
              </a: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algn="ctr">
                <a:spcBef>
                  <a:spcPts val="0"/>
                </a:spcBef>
              </a:pPr>
              <a:r>
                <a:rPr kumimoji="0" lang="en-US" altLang="ja-JP" sz="1400" dirty="0" smtClean="0">
                  <a:solidFill>
                    <a:srgbClr val="FFFFFF"/>
                  </a:solidFill>
                  <a:latin typeface="HGP創英角ｺﾞｼｯｸUB"/>
                  <a:ea typeface="HGP創英角ｺﾞｼｯｸUB"/>
                  <a:cs typeface="HGP創英角ｺﾞｼｯｸUB"/>
                </a:rPr>
                <a:t>+ </a:t>
              </a:r>
              <a:r>
                <a:rPr kumimoji="0" lang="ja-JP" altLang="en-US" sz="1400" dirty="0" smtClean="0">
                  <a:solidFill>
                    <a:srgbClr val="FFFFFF"/>
                  </a:solidFill>
                  <a:latin typeface="HGP創英角ｺﾞｼｯｸUB"/>
                  <a:ea typeface="HGP創英角ｺﾞｼｯｸUB"/>
                  <a:cs typeface="HGP創英角ｺﾞｼｯｸUB"/>
                </a:rPr>
                <a:t>ユーザー</a:t>
              </a:r>
              <a:r>
                <a:rPr kumimoji="0" lang="ja-JP" altLang="en-US" sz="1400" dirty="0">
                  <a:solidFill>
                    <a:srgbClr val="FFFFFF"/>
                  </a:solidFill>
                  <a:latin typeface="HGP創英角ｺﾞｼｯｸUB"/>
                  <a:ea typeface="HGP創英角ｺﾞｼｯｸUB"/>
                  <a:cs typeface="HGP創英角ｺﾞｼｯｸUB"/>
                </a:rPr>
                <a:t>が自らリスクを</a:t>
              </a:r>
              <a:r>
                <a:rPr kumimoji="0" lang="ja-JP" altLang="en-US" sz="1400" dirty="0" smtClean="0">
                  <a:solidFill>
                    <a:srgbClr val="FFFFFF"/>
                  </a:solidFill>
                  <a:latin typeface="HGP創英角ｺﾞｼｯｸUB"/>
                  <a:ea typeface="HGP創英角ｺﾞｼｯｸUB"/>
                  <a:cs typeface="HGP創英角ｺﾞｼｯｸUB"/>
                </a:rPr>
                <a:t>担保</a:t>
              </a:r>
              <a:endParaRPr kumimoji="0" lang="ja-JP" altLang="en-US" sz="1400" dirty="0">
                <a:solidFill>
                  <a:srgbClr val="FFFFFF"/>
                </a:solidFill>
                <a:latin typeface="HGP創英角ｺﾞｼｯｸUB"/>
                <a:ea typeface="HGP創英角ｺﾞｼｯｸUB"/>
                <a:cs typeface="HGP創英角ｺﾞｼｯｸUB"/>
              </a:endParaRPr>
            </a:p>
          </p:txBody>
        </p:sp>
        <p:sp>
          <p:nvSpPr>
            <p:cNvPr id="35" name="下矢印 34"/>
            <p:cNvSpPr/>
            <p:nvPr/>
          </p:nvSpPr>
          <p:spPr bwMode="auto">
            <a:xfrm>
              <a:off x="5943600" y="3519150"/>
              <a:ext cx="1524000" cy="2057400"/>
            </a:xfrm>
            <a:prstGeom prst="downArrow">
              <a:avLst>
                <a:gd name="adj1" fmla="val 50000"/>
                <a:gd name="adj2" fmla="val 45139"/>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grpSp>
      <p:sp>
        <p:nvSpPr>
          <p:cNvPr id="36" name="角丸四角形 35"/>
          <p:cNvSpPr/>
          <p:nvPr/>
        </p:nvSpPr>
        <p:spPr bwMode="auto">
          <a:xfrm>
            <a:off x="990600" y="3823950"/>
            <a:ext cx="7162800" cy="914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sz="2400" dirty="0" smtClean="0">
                <a:solidFill>
                  <a:schemeClr val="bg1"/>
                </a:solidFill>
                <a:latin typeface="Arial"/>
                <a:ea typeface="HGP創英角ｺﾞｼｯｸUB"/>
                <a:cs typeface="Arial"/>
              </a:rPr>
              <a:t>エンジニアリング・ワークの</a:t>
            </a:r>
            <a:r>
              <a:rPr kumimoji="0" lang="ja-JP" altLang="en-US" sz="2400" dirty="0">
                <a:solidFill>
                  <a:schemeClr val="bg1"/>
                </a:solidFill>
                <a:latin typeface="Arial"/>
                <a:ea typeface="HGP創英角ｺﾞｼｯｸUB"/>
                <a:cs typeface="Arial"/>
              </a:rPr>
              <a:t>生産性が劇的に向上</a:t>
            </a:r>
            <a:endParaRPr kumimoji="0" lang="en-US" altLang="ja-JP" sz="2400" dirty="0">
              <a:solidFill>
                <a:schemeClr val="bg1"/>
              </a:solidFill>
              <a:latin typeface="Arial"/>
              <a:ea typeface="HGP創英角ｺﾞｼｯｸUB"/>
              <a:cs typeface="Arial"/>
            </a:endParaRPr>
          </a:p>
          <a:p>
            <a:pPr marL="0" marR="0" indent="0" algn="ctr" defTabSz="914400" rtl="0" eaLnBrk="1" fontAlgn="base" latinLnBrk="0" hangingPunct="1">
              <a:lnSpc>
                <a:spcPct val="100000"/>
              </a:lnSpc>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a:ea typeface="HGP創英角ｺﾞｼｯｸUB"/>
                <a:cs typeface="Arial"/>
              </a:rPr>
              <a:t>運用の自動化</a:t>
            </a:r>
            <a:r>
              <a:rPr kumimoji="0" lang="en-US" altLang="ja-JP" sz="1400" b="0" i="0" u="none" strike="noStrike" cap="none" normalizeH="0" baseline="0" dirty="0" smtClean="0">
                <a:ln>
                  <a:noFill/>
                </a:ln>
                <a:solidFill>
                  <a:schemeClr val="bg1"/>
                </a:solidFill>
                <a:effectLst/>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a:t>
            </a:r>
            <a:r>
              <a:rPr kumimoji="0" lang="en-US" altLang="ja-JP" sz="1400" dirty="0" smtClean="0">
                <a:solidFill>
                  <a:schemeClr val="bg1"/>
                </a:solidFill>
                <a:latin typeface="Arial"/>
                <a:ea typeface="HGP創英角ｺﾞｼｯｸUB"/>
                <a:cs typeface="Arial"/>
              </a:rPr>
              <a:t> </a:t>
            </a:r>
            <a:r>
              <a:rPr kumimoji="0" lang="ja-JP" altLang="en-US" sz="1400" b="0" i="0" u="none" strike="noStrike" cap="none" normalizeH="0" baseline="0" dirty="0" smtClean="0">
                <a:ln>
                  <a:noFill/>
                </a:ln>
                <a:solidFill>
                  <a:schemeClr val="bg1"/>
                </a:solidFill>
                <a:effectLst/>
                <a:latin typeface="Arial"/>
                <a:ea typeface="HGP創英角ｺﾞｼｯｸUB"/>
                <a:cs typeface="Arial"/>
              </a:rPr>
              <a:t>調達の自動化</a:t>
            </a:r>
            <a:r>
              <a:rPr kumimoji="0" lang="ja-JP" altLang="en-US" sz="1400" dirty="0" smtClean="0">
                <a:solidFill>
                  <a:schemeClr val="bg1"/>
                </a:solidFill>
                <a:latin typeface="Arial"/>
                <a:ea typeface="HGP創英角ｺﾞｼｯｸUB"/>
                <a:cs typeface="Arial"/>
              </a:rPr>
              <a:t>　＝</a:t>
            </a:r>
            <a:r>
              <a:rPr kumimoji="0" lang="en-US" altLang="ja-JP" sz="1400" dirty="0" smtClean="0">
                <a:solidFill>
                  <a:schemeClr val="bg1"/>
                </a:solidFill>
                <a:latin typeface="Arial"/>
                <a:ea typeface="HGP創英角ｺﾞｼｯｸUB"/>
                <a:cs typeface="Arial"/>
              </a:rPr>
              <a:t> </a:t>
            </a:r>
            <a:r>
              <a:rPr kumimoji="0" lang="ja-JP" altLang="en-US" sz="1400" dirty="0" smtClean="0">
                <a:solidFill>
                  <a:schemeClr val="bg1"/>
                </a:solidFill>
                <a:latin typeface="Arial"/>
                <a:ea typeface="HGP創英角ｺﾞｼｯｸUB"/>
                <a:cs typeface="Arial"/>
              </a:rPr>
              <a:t>エンジニアの調達・運用管理負担の軽減</a:t>
            </a:r>
            <a:endParaRPr kumimoji="0" lang="ja-JP" altLang="en-US" sz="1400" b="0" i="0" u="none" strike="noStrike" cap="none" normalizeH="0" baseline="0" dirty="0" smtClean="0">
              <a:ln>
                <a:noFill/>
              </a:ln>
              <a:solidFill>
                <a:schemeClr val="bg1"/>
              </a:solidFill>
              <a:effectLst/>
              <a:latin typeface="Arial"/>
              <a:ea typeface="HGP創英角ｺﾞｼｯｸUB"/>
              <a:cs typeface="Arial"/>
            </a:endParaRPr>
          </a:p>
        </p:txBody>
      </p:sp>
      <p:sp>
        <p:nvSpPr>
          <p:cNvPr id="37" name="正方形/長方形 36"/>
          <p:cNvSpPr/>
          <p:nvPr/>
        </p:nvSpPr>
        <p:spPr>
          <a:xfrm>
            <a:off x="811808"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102</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6000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
        <p:nvSpPr>
          <p:cNvPr id="38" name="正方形/長方形 37"/>
          <p:cNvSpPr/>
          <p:nvPr/>
        </p:nvSpPr>
        <p:spPr>
          <a:xfrm>
            <a:off x="7086602" y="3290550"/>
            <a:ext cx="1381984" cy="307777"/>
          </a:xfrm>
          <a:prstGeom prst="rect">
            <a:avLst/>
          </a:prstGeom>
        </p:spPr>
        <p:txBody>
          <a:bodyPr wrap="none">
            <a:spAutoFit/>
          </a:bodyPr>
          <a:lstStyle/>
          <a:p>
            <a:r>
              <a:rPr lang="en-US" altLang="zh-TW" sz="1400" dirty="0">
                <a:solidFill>
                  <a:srgbClr val="0000FF"/>
                </a:solidFill>
                <a:latin typeface="Arial Black"/>
                <a:ea typeface="ＭＳ Ｐゴシック"/>
                <a:cs typeface="Arial Black"/>
              </a:rPr>
              <a:t>330</a:t>
            </a:r>
            <a:r>
              <a:rPr lang="zh-TW" altLang="en-US" sz="1400" dirty="0">
                <a:solidFill>
                  <a:srgbClr val="0000FF"/>
                </a:solidFill>
                <a:latin typeface="Arial Black"/>
                <a:ea typeface="ＭＳ Ｐゴシック"/>
                <a:cs typeface="Arial Black"/>
              </a:rPr>
              <a:t>万</a:t>
            </a:r>
            <a:r>
              <a:rPr lang="en-US" altLang="zh-TW" sz="1400" dirty="0">
                <a:solidFill>
                  <a:srgbClr val="0000FF"/>
                </a:solidFill>
                <a:latin typeface="Arial Black"/>
                <a:ea typeface="ＭＳ Ｐゴシック"/>
                <a:cs typeface="Arial Black"/>
              </a:rPr>
              <a:t>3000</a:t>
            </a:r>
            <a:r>
              <a:rPr lang="zh-TW" altLang="en-US" sz="1400" dirty="0">
                <a:solidFill>
                  <a:srgbClr val="0000FF"/>
                </a:solidFill>
                <a:latin typeface="Arial Black"/>
                <a:ea typeface="ＭＳ Ｐゴシック"/>
                <a:cs typeface="Arial Black"/>
              </a:rPr>
              <a:t>人</a:t>
            </a:r>
            <a:endParaRPr lang="ja-JP" altLang="en-US" sz="1400" dirty="0">
              <a:solidFill>
                <a:srgbClr val="0000FF"/>
              </a:solidFill>
              <a:latin typeface="Arial Black"/>
              <a:ea typeface="ＭＳ Ｐゴシック"/>
              <a:cs typeface="Arial Black"/>
            </a:endParaRPr>
          </a:p>
        </p:txBody>
      </p:sp>
    </p:spTree>
    <p:extLst>
      <p:ext uri="{BB962C8B-B14F-4D97-AF65-F5344CB8AC3E}">
        <p14:creationId xmlns:p14="http://schemas.microsoft.com/office/powerpoint/2010/main" val="275273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a:xfrm>
            <a:off x="406400" y="152400"/>
            <a:ext cx="8915400" cy="533400"/>
          </a:xfrm>
        </p:spPr>
        <p:txBody>
          <a:bodyPr/>
          <a:lstStyle/>
          <a:p>
            <a:r>
              <a:rPr kumimoji="1" lang="ja-JP" altLang="en-US" dirty="0" smtClean="0"/>
              <a:t>選択の余地がないクラウド利用</a:t>
            </a:r>
            <a:endParaRPr kumimoji="1" lang="ja-JP" altLang="en-US" dirty="0"/>
          </a:p>
        </p:txBody>
      </p:sp>
      <p:sp>
        <p:nvSpPr>
          <p:cNvPr id="23" name="正方形/長方形 22"/>
          <p:cNvSpPr/>
          <p:nvPr/>
        </p:nvSpPr>
        <p:spPr>
          <a:xfrm>
            <a:off x="508000" y="1358900"/>
            <a:ext cx="8128000" cy="15113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508000" y="2959100"/>
            <a:ext cx="8128000" cy="15113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正方形/長方形 24"/>
          <p:cNvSpPr/>
          <p:nvPr/>
        </p:nvSpPr>
        <p:spPr>
          <a:xfrm>
            <a:off x="508000" y="4572000"/>
            <a:ext cx="8128000" cy="15113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直角三角形 25"/>
          <p:cNvSpPr/>
          <p:nvPr/>
        </p:nvSpPr>
        <p:spPr>
          <a:xfrm>
            <a:off x="3378200" y="1460500"/>
            <a:ext cx="2273300" cy="4521200"/>
          </a:xfrm>
          <a:prstGeom prst="rtTriangle">
            <a:avLst/>
          </a:prstGeom>
          <a:solidFill>
            <a:srgbClr val="8B008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テキスト ボックス 27"/>
          <p:cNvSpPr txBox="1"/>
          <p:nvPr/>
        </p:nvSpPr>
        <p:spPr>
          <a:xfrm>
            <a:off x="736600" y="1883886"/>
            <a:ext cx="2191225"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アプリケーション</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29" name="テキスト ボックス 28"/>
          <p:cNvSpPr txBox="1"/>
          <p:nvPr/>
        </p:nvSpPr>
        <p:spPr>
          <a:xfrm>
            <a:off x="736600" y="3383518"/>
            <a:ext cx="2123899"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プラットフォーム</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30" name="テキスト ボックス 29"/>
          <p:cNvSpPr txBox="1"/>
          <p:nvPr/>
        </p:nvSpPr>
        <p:spPr>
          <a:xfrm>
            <a:off x="736600" y="5110718"/>
            <a:ext cx="2460930" cy="400110"/>
          </a:xfrm>
          <a:prstGeom prst="rect">
            <a:avLst/>
          </a:prstGeom>
          <a:noFill/>
        </p:spPr>
        <p:txBody>
          <a:bodyPr wrap="none" rtlCol="0">
            <a:spAutoFit/>
          </a:bodyPr>
          <a:lstStyle/>
          <a:p>
            <a:r>
              <a:rPr kumimoji="1" lang="ja-JP" altLang="en-US" sz="2000" dirty="0" smtClean="0">
                <a:solidFill>
                  <a:srgbClr val="FFFFFF"/>
                </a:solidFill>
                <a:latin typeface="HGP創英角ｺﾞｼｯｸUB"/>
                <a:ea typeface="HGP創英角ｺﾞｼｯｸUB"/>
                <a:cs typeface="HGP創英角ｺﾞｼｯｸUB"/>
              </a:rPr>
              <a:t>インフラストラクチャー</a:t>
            </a:r>
            <a:endParaRPr kumimoji="1" lang="ja-JP" altLang="en-US" sz="2000" dirty="0">
              <a:solidFill>
                <a:srgbClr val="FFFFFF"/>
              </a:solidFill>
              <a:latin typeface="HGP創英角ｺﾞｼｯｸUB"/>
              <a:ea typeface="HGP創英角ｺﾞｼｯｸUB"/>
              <a:cs typeface="HGP創英角ｺﾞｼｯｸUB"/>
            </a:endParaRPr>
          </a:p>
        </p:txBody>
      </p:sp>
      <p:sp>
        <p:nvSpPr>
          <p:cNvPr id="32" name="テキスト ボックス 31"/>
          <p:cNvSpPr txBox="1"/>
          <p:nvPr/>
        </p:nvSpPr>
        <p:spPr>
          <a:xfrm>
            <a:off x="3424963" y="4820166"/>
            <a:ext cx="1803298" cy="1138773"/>
          </a:xfrm>
          <a:prstGeom prst="rect">
            <a:avLst/>
          </a:prstGeom>
          <a:noFill/>
        </p:spPr>
        <p:txBody>
          <a:bodyPr wrap="none" rtlCol="0">
            <a:spAutoFit/>
          </a:bodyPr>
          <a:lstStyle/>
          <a:p>
            <a:r>
              <a:rPr kumimoji="1" lang="ja-JP" altLang="en-US" sz="2800" dirty="0" smtClean="0">
                <a:solidFill>
                  <a:srgbClr val="FFFFFF"/>
                </a:solidFill>
                <a:latin typeface="HGP創英角ｺﾞｼｯｸUB"/>
                <a:ea typeface="HGP創英角ｺﾞｼｯｸUB"/>
                <a:cs typeface="HGP創英角ｺﾞｼｯｸUB"/>
              </a:rPr>
              <a:t>求められる</a:t>
            </a:r>
            <a:endParaRPr kumimoji="1" lang="en-US" altLang="ja-JP" sz="2800" dirty="0" smtClean="0">
              <a:solidFill>
                <a:srgbClr val="FFFFFF"/>
              </a:solidFill>
              <a:latin typeface="HGP創英角ｺﾞｼｯｸUB"/>
              <a:ea typeface="HGP創英角ｺﾞｼｯｸUB"/>
              <a:cs typeface="HGP創英角ｺﾞｼｯｸUB"/>
            </a:endParaRPr>
          </a:p>
          <a:p>
            <a:r>
              <a:rPr kumimoji="1" lang="ja-JP" altLang="en-US" sz="4000" dirty="0" smtClean="0">
                <a:solidFill>
                  <a:srgbClr val="FFFFFF"/>
                </a:solidFill>
                <a:latin typeface="HGP創英角ｺﾞｼｯｸUB"/>
                <a:ea typeface="HGP創英角ｺﾞｼｯｸUB"/>
                <a:cs typeface="HGP創英角ｺﾞｼｯｸUB"/>
              </a:rPr>
              <a:t>専門性</a:t>
            </a:r>
            <a:endParaRPr kumimoji="1" lang="ja-JP" altLang="en-US" sz="4000" dirty="0">
              <a:solidFill>
                <a:srgbClr val="FFFFFF"/>
              </a:solidFill>
              <a:latin typeface="HGP創英角ｺﾞｼｯｸUB"/>
              <a:ea typeface="HGP創英角ｺﾞｼｯｸUB"/>
              <a:cs typeface="HGP創英角ｺﾞｼｯｸUB"/>
            </a:endParaRPr>
          </a:p>
        </p:txBody>
      </p:sp>
      <p:sp>
        <p:nvSpPr>
          <p:cNvPr id="33" name="正方形/長方形 32"/>
          <p:cNvSpPr/>
          <p:nvPr/>
        </p:nvSpPr>
        <p:spPr>
          <a:xfrm>
            <a:off x="6591300" y="1460500"/>
            <a:ext cx="1771650" cy="4521200"/>
          </a:xfrm>
          <a:prstGeom prst="rect">
            <a:avLst/>
          </a:prstGeom>
          <a:solidFill>
            <a:srgbClr val="CCFFCC"/>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4" name="正方形/長方形 33"/>
          <p:cNvSpPr/>
          <p:nvPr/>
        </p:nvSpPr>
        <p:spPr>
          <a:xfrm>
            <a:off x="6661150" y="3028950"/>
            <a:ext cx="1631950" cy="2885539"/>
          </a:xfrm>
          <a:prstGeom prst="rect">
            <a:avLst/>
          </a:prstGeom>
          <a:solidFill>
            <a:srgbClr val="01D104"/>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6731000" y="4673600"/>
            <a:ext cx="1504950" cy="1191171"/>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曲線コネクタ 45"/>
          <p:cNvCxnSpPr>
            <a:stCxn id="47" idx="3"/>
            <a:endCxn id="48" idx="0"/>
          </p:cNvCxnSpPr>
          <p:nvPr/>
        </p:nvCxnSpPr>
        <p:spPr>
          <a:xfrm>
            <a:off x="3116406" y="1189623"/>
            <a:ext cx="420546" cy="847685"/>
          </a:xfrm>
          <a:prstGeom prst="curvedConnector2">
            <a:avLst/>
          </a:prstGeom>
          <a:ln>
            <a:solidFill>
              <a:schemeClr val="accent6">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508000" y="1020346"/>
            <a:ext cx="2608406" cy="338554"/>
          </a:xfrm>
          <a:prstGeom prst="rect">
            <a:avLst/>
          </a:prstGeom>
          <a:noFill/>
        </p:spPr>
        <p:txBody>
          <a:bodyPr wrap="none" rtlCol="0">
            <a:spAutoFit/>
          </a:bodyPr>
          <a:lstStyle/>
          <a:p>
            <a:r>
              <a:rPr kumimoji="1" lang="ja-JP" altLang="en-US" sz="1600" dirty="0" smtClean="0">
                <a:solidFill>
                  <a:srgbClr val="FF6600"/>
                </a:solidFill>
              </a:rPr>
              <a:t>アプリケーション需要の拡大</a:t>
            </a:r>
            <a:endParaRPr kumimoji="1" lang="ja-JP" altLang="en-US" sz="1600" dirty="0">
              <a:solidFill>
                <a:srgbClr val="FF6600"/>
              </a:solidFill>
            </a:endParaRPr>
          </a:p>
        </p:txBody>
      </p:sp>
      <p:sp>
        <p:nvSpPr>
          <p:cNvPr id="48" name="正方形/長方形 47"/>
          <p:cNvSpPr/>
          <p:nvPr/>
        </p:nvSpPr>
        <p:spPr>
          <a:xfrm>
            <a:off x="3406777" y="2037308"/>
            <a:ext cx="260350" cy="203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テキスト ボックス 64"/>
          <p:cNvSpPr txBox="1"/>
          <p:nvPr/>
        </p:nvSpPr>
        <p:spPr>
          <a:xfrm>
            <a:off x="6747354" y="4990753"/>
            <a:ext cx="1488595" cy="646331"/>
          </a:xfrm>
          <a:prstGeom prst="rect">
            <a:avLst/>
          </a:prstGeom>
          <a:noFill/>
        </p:spPr>
        <p:txBody>
          <a:bodyPr wrap="square" rtlCol="0">
            <a:spAutoFit/>
          </a:bodyPr>
          <a:lstStyle/>
          <a:p>
            <a:pPr algn="ctr"/>
            <a:r>
              <a:rPr kumimoji="1" lang="en-US" altLang="ja-JP" sz="3600" dirty="0" err="1" smtClean="0">
                <a:solidFill>
                  <a:schemeClr val="bg1"/>
                </a:solidFill>
                <a:latin typeface="Arial Black"/>
                <a:cs typeface="Arial Black"/>
              </a:rPr>
              <a:t>IaaS</a:t>
            </a:r>
            <a:endParaRPr kumimoji="1" lang="ja-JP" altLang="en-US" sz="3600" dirty="0">
              <a:solidFill>
                <a:schemeClr val="bg1"/>
              </a:solidFill>
              <a:latin typeface="Arial Black"/>
              <a:cs typeface="Arial Black"/>
            </a:endParaRPr>
          </a:p>
        </p:txBody>
      </p:sp>
      <p:sp>
        <p:nvSpPr>
          <p:cNvPr id="66" name="テキスト ボックス 65"/>
          <p:cNvSpPr txBox="1"/>
          <p:nvPr/>
        </p:nvSpPr>
        <p:spPr>
          <a:xfrm>
            <a:off x="6661151" y="3465721"/>
            <a:ext cx="1631949" cy="646331"/>
          </a:xfrm>
          <a:prstGeom prst="rect">
            <a:avLst/>
          </a:prstGeom>
          <a:noFill/>
        </p:spPr>
        <p:txBody>
          <a:bodyPr wrap="square" rtlCol="0">
            <a:spAutoFit/>
          </a:bodyPr>
          <a:lstStyle/>
          <a:p>
            <a:pPr algn="ctr"/>
            <a:r>
              <a:rPr kumimoji="1" lang="en-US" altLang="ja-JP" sz="3600" dirty="0" err="1" smtClean="0">
                <a:solidFill>
                  <a:schemeClr val="bg1"/>
                </a:solidFill>
                <a:latin typeface="Arial Black"/>
                <a:cs typeface="Arial Black"/>
              </a:rPr>
              <a:t>PaaS</a:t>
            </a:r>
            <a:endParaRPr kumimoji="1" lang="ja-JP" altLang="en-US" sz="3600" dirty="0">
              <a:solidFill>
                <a:schemeClr val="bg1"/>
              </a:solidFill>
              <a:latin typeface="Arial Black"/>
              <a:cs typeface="Arial Black"/>
            </a:endParaRPr>
          </a:p>
        </p:txBody>
      </p:sp>
      <p:sp>
        <p:nvSpPr>
          <p:cNvPr id="67" name="テキスト ボックス 66"/>
          <p:cNvSpPr txBox="1"/>
          <p:nvPr/>
        </p:nvSpPr>
        <p:spPr>
          <a:xfrm>
            <a:off x="6731000" y="1877189"/>
            <a:ext cx="1488595" cy="646331"/>
          </a:xfrm>
          <a:prstGeom prst="rect">
            <a:avLst/>
          </a:prstGeom>
          <a:noFill/>
        </p:spPr>
        <p:txBody>
          <a:bodyPr wrap="square" rtlCol="0">
            <a:spAutoFit/>
          </a:bodyPr>
          <a:lstStyle/>
          <a:p>
            <a:pPr algn="ctr"/>
            <a:r>
              <a:rPr kumimoji="1" lang="en-US" altLang="ja-JP" sz="3600" dirty="0" err="1" smtClean="0">
                <a:solidFill>
                  <a:srgbClr val="008000"/>
                </a:solidFill>
                <a:latin typeface="Arial Black"/>
                <a:cs typeface="Arial Black"/>
              </a:rPr>
              <a:t>SaaS</a:t>
            </a:r>
            <a:endParaRPr kumimoji="1" lang="ja-JP" altLang="en-US" sz="3600" dirty="0">
              <a:solidFill>
                <a:srgbClr val="008000"/>
              </a:solidFill>
              <a:latin typeface="Arial Black"/>
              <a:cs typeface="Arial Black"/>
            </a:endParaRPr>
          </a:p>
        </p:txBody>
      </p:sp>
      <p:grpSp>
        <p:nvGrpSpPr>
          <p:cNvPr id="2" name="図形グループ 1"/>
          <p:cNvGrpSpPr/>
          <p:nvPr/>
        </p:nvGrpSpPr>
        <p:grpSpPr>
          <a:xfrm>
            <a:off x="3505200" y="1460500"/>
            <a:ext cx="5170999" cy="4961354"/>
            <a:chOff x="3505200" y="1460500"/>
            <a:chExt cx="5170999" cy="4961354"/>
          </a:xfrm>
        </p:grpSpPr>
        <p:sp>
          <p:nvSpPr>
            <p:cNvPr id="27" name="直角三角形 26"/>
            <p:cNvSpPr/>
            <p:nvPr/>
          </p:nvSpPr>
          <p:spPr>
            <a:xfrm flipH="1" flipV="1">
              <a:off x="3505200" y="1460500"/>
              <a:ext cx="2273300" cy="4521200"/>
            </a:xfrm>
            <a:prstGeom prst="r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4445185" y="2166788"/>
              <a:ext cx="1005403" cy="584776"/>
            </a:xfrm>
            <a:prstGeom prst="rect">
              <a:avLst/>
            </a:prstGeom>
            <a:noFill/>
          </p:spPr>
          <p:txBody>
            <a:bodyPr wrap="none" rtlCol="0">
              <a:spAutoFit/>
            </a:bodyPr>
            <a:lstStyle/>
            <a:p>
              <a:r>
                <a:rPr kumimoji="1" lang="ja-JP" altLang="en-US" sz="3200" dirty="0" smtClean="0">
                  <a:solidFill>
                    <a:srgbClr val="FFFFFF"/>
                  </a:solidFill>
                  <a:latin typeface="HGP創英角ｺﾞｼｯｸUB"/>
                  <a:ea typeface="HGP創英角ｺﾞｼｯｸUB"/>
                  <a:cs typeface="HGP創英角ｺﾞｼｯｸUB"/>
                </a:rPr>
                <a:t>人材</a:t>
              </a:r>
              <a:endParaRPr kumimoji="1" lang="ja-JP" altLang="en-US" sz="3200" dirty="0">
                <a:solidFill>
                  <a:srgbClr val="FFFFFF"/>
                </a:solidFill>
                <a:latin typeface="HGP創英角ｺﾞｼｯｸUB"/>
                <a:ea typeface="HGP創英角ｺﾞｼｯｸUB"/>
                <a:cs typeface="HGP創英角ｺﾞｼｯｸUB"/>
              </a:endParaRPr>
            </a:p>
          </p:txBody>
        </p:sp>
        <p:cxnSp>
          <p:nvCxnSpPr>
            <p:cNvPr id="37" name="曲線コネクタ 36"/>
            <p:cNvCxnSpPr>
              <a:stCxn id="38" idx="1"/>
              <a:endCxn id="68" idx="0"/>
            </p:cNvCxnSpPr>
            <p:nvPr/>
          </p:nvCxnSpPr>
          <p:spPr>
            <a:xfrm rot="10800000">
              <a:off x="5695950" y="5588001"/>
              <a:ext cx="1359293" cy="664577"/>
            </a:xfrm>
            <a:prstGeom prst="curvedConnector2">
              <a:avLst/>
            </a:prstGeom>
            <a:ln>
              <a:solidFill>
                <a:schemeClr val="accent6">
                  <a:lumMod val="60000"/>
                  <a:lumOff val="40000"/>
                </a:schemeClr>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38" name="テキスト ボックス 37"/>
            <p:cNvSpPr txBox="1"/>
            <p:nvPr/>
          </p:nvSpPr>
          <p:spPr>
            <a:xfrm>
              <a:off x="7055242" y="6083300"/>
              <a:ext cx="1620957" cy="338554"/>
            </a:xfrm>
            <a:prstGeom prst="rect">
              <a:avLst/>
            </a:prstGeom>
            <a:noFill/>
          </p:spPr>
          <p:txBody>
            <a:bodyPr wrap="none" rtlCol="0">
              <a:spAutoFit/>
            </a:bodyPr>
            <a:lstStyle/>
            <a:p>
              <a:pPr algn="r"/>
              <a:r>
                <a:rPr kumimoji="1" lang="ja-JP" altLang="en-US" sz="1600" dirty="0" smtClean="0">
                  <a:solidFill>
                    <a:srgbClr val="FF6600"/>
                  </a:solidFill>
                </a:rPr>
                <a:t>若年人材の不足</a:t>
              </a:r>
              <a:endParaRPr kumimoji="1" lang="ja-JP" altLang="en-US" sz="1600" dirty="0">
                <a:solidFill>
                  <a:srgbClr val="FF6600"/>
                </a:solidFill>
              </a:endParaRPr>
            </a:p>
          </p:txBody>
        </p:sp>
        <p:sp>
          <p:nvSpPr>
            <p:cNvPr id="68" name="直角三角形 67"/>
            <p:cNvSpPr/>
            <p:nvPr/>
          </p:nvSpPr>
          <p:spPr>
            <a:xfrm flipH="1" flipV="1">
              <a:off x="3721100" y="1637258"/>
              <a:ext cx="1974849" cy="3950742"/>
            </a:xfrm>
            <a:prstGeom prst="rtTriangle">
              <a:avLst/>
            </a:prstGeom>
            <a:noFill/>
            <a:ln>
              <a:solidFill>
                <a:schemeClr val="bg1"/>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右矢印 84"/>
            <p:cNvSpPr/>
            <p:nvPr/>
          </p:nvSpPr>
          <p:spPr>
            <a:xfrm flipH="1">
              <a:off x="5365750" y="2332176"/>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右矢印 85"/>
            <p:cNvSpPr/>
            <p:nvPr/>
          </p:nvSpPr>
          <p:spPr>
            <a:xfrm>
              <a:off x="4234048" y="2332176"/>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右矢印 86"/>
            <p:cNvSpPr/>
            <p:nvPr/>
          </p:nvSpPr>
          <p:spPr>
            <a:xfrm rot="5400000" flipH="1">
              <a:off x="4796841" y="2766437"/>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右矢印 87"/>
            <p:cNvSpPr/>
            <p:nvPr/>
          </p:nvSpPr>
          <p:spPr>
            <a:xfrm rot="5400000">
              <a:off x="4796841" y="1924367"/>
              <a:ext cx="285750" cy="256004"/>
            </a:xfrm>
            <a:prstGeom prst="rightArrow">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36566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800" dirty="0" smtClean="0">
                <a:solidFill>
                  <a:srgbClr val="FFFFFF"/>
                </a:solidFill>
                <a:effectLst/>
                <a:latin typeface="Arial"/>
                <a:ea typeface="HGP創英角ｺﾞｼｯｸUB" pitchFamily="50" charset="-128"/>
                <a:cs typeface="Arial"/>
              </a:rPr>
              <a:t>IoT</a:t>
            </a:r>
            <a:r>
              <a:rPr lang="ja-JP" altLang="en-US" sz="2800" dirty="0" smtClean="0">
                <a:solidFill>
                  <a:srgbClr val="FFFFFF"/>
                </a:solidFill>
                <a:effectLst/>
                <a:latin typeface="Arial"/>
                <a:ea typeface="HGP創英角ｺﾞｼｯｸUB" pitchFamily="50" charset="-128"/>
                <a:cs typeface="Arial"/>
              </a:rPr>
              <a:t>とビッグデータ</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36010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タイトル 1"/>
          <p:cNvSpPr>
            <a:spLocks noGrp="1"/>
          </p:cNvSpPr>
          <p:nvPr>
            <p:ph type="title"/>
          </p:nvPr>
        </p:nvSpPr>
        <p:spPr>
          <a:xfrm>
            <a:off x="465137" y="196850"/>
            <a:ext cx="8678863" cy="493713"/>
          </a:xfrm>
        </p:spPr>
        <p:txBody>
          <a:bodyPr/>
          <a:lstStyle/>
          <a:p>
            <a:r>
              <a:rPr lang="ja-JP" altLang="en-US" sz="2800" dirty="0" smtClean="0">
                <a:ea typeface="ＭＳ Ｐゴシック" charset="-128"/>
              </a:rPr>
              <a:t>なぜ、いまビッグデータなのか</a:t>
            </a:r>
          </a:p>
        </p:txBody>
      </p:sp>
      <p:cxnSp>
        <p:nvCxnSpPr>
          <p:cNvPr id="8" name="直線矢印コネクタ 7"/>
          <p:cNvCxnSpPr/>
          <p:nvPr/>
        </p:nvCxnSpPr>
        <p:spPr bwMode="auto">
          <a:xfrm flipV="1">
            <a:off x="3593198" y="1108432"/>
            <a:ext cx="0" cy="5051722"/>
          </a:xfrm>
          <a:prstGeom prst="straightConnector1">
            <a:avLst/>
          </a:prstGeom>
          <a:solidFill>
            <a:schemeClr val="bg1"/>
          </a:solidFill>
          <a:ln w="38100" cap="flat" cmpd="sng" algn="ctr">
            <a:solidFill>
              <a:srgbClr val="33ACBD"/>
            </a:solidFill>
            <a:prstDash val="solid"/>
            <a:round/>
            <a:headEnd type="none" w="med" len="med"/>
            <a:tailEnd type="triangle"/>
          </a:ln>
          <a:effectLst/>
        </p:spPr>
      </p:cxnSp>
      <p:sp>
        <p:nvSpPr>
          <p:cNvPr id="21" name="テキスト ボックス 20"/>
          <p:cNvSpPr txBox="1"/>
          <p:nvPr/>
        </p:nvSpPr>
        <p:spPr>
          <a:xfrm>
            <a:off x="3586847" y="1108432"/>
            <a:ext cx="646331" cy="369332"/>
          </a:xfrm>
          <a:prstGeom prst="rect">
            <a:avLst/>
          </a:prstGeom>
          <a:noFill/>
        </p:spPr>
        <p:txBody>
          <a:bodyPr wrap="none" rtlCol="0">
            <a:spAutoFit/>
          </a:bodyPr>
          <a:lstStyle/>
          <a:p>
            <a:r>
              <a:rPr kumimoji="1" lang="ja-JP" altLang="en-US" dirty="0" smtClean="0">
                <a:solidFill>
                  <a:srgbClr val="33ACBD"/>
                </a:solidFill>
              </a:rPr>
              <a:t>頻度</a:t>
            </a:r>
            <a:endParaRPr kumimoji="1" lang="ja-JP" altLang="en-US" dirty="0">
              <a:solidFill>
                <a:srgbClr val="33ACBD"/>
              </a:solidFill>
            </a:endParaRPr>
          </a:p>
        </p:txBody>
      </p:sp>
      <p:sp>
        <p:nvSpPr>
          <p:cNvPr id="27" name="テキスト ボックス 26"/>
          <p:cNvSpPr txBox="1"/>
          <p:nvPr/>
        </p:nvSpPr>
        <p:spPr>
          <a:xfrm>
            <a:off x="8506253" y="5726805"/>
            <a:ext cx="415498" cy="369332"/>
          </a:xfrm>
          <a:prstGeom prst="rect">
            <a:avLst/>
          </a:prstGeom>
          <a:noFill/>
        </p:spPr>
        <p:txBody>
          <a:bodyPr wrap="none" rtlCol="0">
            <a:spAutoFit/>
          </a:bodyPr>
          <a:lstStyle/>
          <a:p>
            <a:r>
              <a:rPr lang="ja-JP" altLang="en-US" dirty="0" smtClean="0">
                <a:solidFill>
                  <a:srgbClr val="33ACBD"/>
                </a:solidFill>
              </a:rPr>
              <a:t>量</a:t>
            </a:r>
            <a:endParaRPr kumimoji="1" lang="ja-JP" altLang="en-US" dirty="0">
              <a:solidFill>
                <a:srgbClr val="33ACBD"/>
              </a:solidFill>
            </a:endParaRPr>
          </a:p>
        </p:txBody>
      </p:sp>
      <p:cxnSp>
        <p:nvCxnSpPr>
          <p:cNvPr id="11" name="直線矢印コネクタ 10"/>
          <p:cNvCxnSpPr/>
          <p:nvPr/>
        </p:nvCxnSpPr>
        <p:spPr bwMode="auto">
          <a:xfrm>
            <a:off x="3593198" y="6160153"/>
            <a:ext cx="5328553" cy="4802"/>
          </a:xfrm>
          <a:prstGeom prst="straightConnector1">
            <a:avLst/>
          </a:prstGeom>
          <a:solidFill>
            <a:schemeClr val="bg1"/>
          </a:solidFill>
          <a:ln w="38100" cap="flat" cmpd="sng" algn="ctr">
            <a:solidFill>
              <a:srgbClr val="33ACBD"/>
            </a:solidFill>
            <a:prstDash val="solid"/>
            <a:round/>
            <a:headEnd type="none" w="med" len="med"/>
            <a:tailEnd type="triangle"/>
          </a:ln>
          <a:effectLst/>
        </p:spPr>
      </p:cxnSp>
      <p:sp>
        <p:nvSpPr>
          <p:cNvPr id="2" name="正方形/長方形 1"/>
          <p:cNvSpPr/>
          <p:nvPr/>
        </p:nvSpPr>
        <p:spPr bwMode="auto">
          <a:xfrm>
            <a:off x="3687763" y="2508770"/>
            <a:ext cx="2700338" cy="2618318"/>
          </a:xfrm>
          <a:prstGeom prst="rect">
            <a:avLst/>
          </a:prstGeom>
          <a:solidFill>
            <a:srgbClr val="008000"/>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rgbClr val="FFFFFF"/>
                </a:solidFill>
                <a:latin typeface="HGP創英角ｺﾞｼｯｸUB"/>
                <a:ea typeface="HGP創英角ｺﾞｼｯｸUB"/>
                <a:cs typeface="HGP創英角ｺﾞｼｯｸUB"/>
              </a:rPr>
              <a:t>業務処理</a:t>
            </a:r>
            <a:endParaRPr kumimoji="0" lang="en-US" altLang="ja-JP" sz="2800" dirty="0" smtClean="0">
              <a:solidFill>
                <a:srgbClr val="FFFFFF"/>
              </a:solidFill>
              <a:latin typeface="HGP創英角ｺﾞｼｯｸUB"/>
              <a:ea typeface="HGP創英角ｺﾞｼｯｸUB"/>
              <a:cs typeface="HGP創英角ｺﾞｼｯｸUB"/>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2800" dirty="0">
              <a:solidFill>
                <a:srgbClr val="FFFFFF"/>
              </a:solidFill>
              <a:latin typeface="HGP創英角ｺﾞｼｯｸUB"/>
              <a:ea typeface="HGP創英角ｺﾞｼｯｸUB"/>
              <a:cs typeface="HGP創英角ｺﾞｼｯｸUB"/>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17" name="正方形/長方形 16"/>
          <p:cNvSpPr/>
          <p:nvPr/>
        </p:nvSpPr>
        <p:spPr bwMode="auto">
          <a:xfrm>
            <a:off x="4633914" y="3433886"/>
            <a:ext cx="2879726" cy="2605101"/>
          </a:xfrm>
          <a:prstGeom prst="rect">
            <a:avLst/>
          </a:prstGeom>
          <a:solidFill>
            <a:srgbClr val="3366FF"/>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r" defTabSz="914400" rtl="0" eaLnBrk="1" fontAlgn="base" latinLnBrk="0" hangingPunct="1">
              <a:lnSpc>
                <a:spcPct val="100000"/>
              </a:lnSpc>
              <a:spcBef>
                <a:spcPct val="20000"/>
              </a:spcBef>
              <a:spcAft>
                <a:spcPct val="0"/>
              </a:spcAft>
              <a:buClrTx/>
              <a:buSzTx/>
              <a:buFontTx/>
              <a:buNone/>
              <a:tabLst/>
            </a:pPr>
            <a:endParaRPr kumimoji="0" lang="en-US" altLang="ja-JP" sz="32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a:t>
            </a:r>
            <a:r>
              <a:rPr kumimoji="0" lang="ja-JP" altLang="en-US"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a:t>
            </a:r>
            <a:endParaRPr kumimoji="0" lang="en-US" altLang="ja-JP" sz="3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rgbClr val="FFFFFF"/>
                </a:solidFill>
                <a:latin typeface="HGP創英角ｺﾞｼｯｸUB"/>
                <a:ea typeface="HGP創英角ｺﾞｼｯｸUB"/>
                <a:cs typeface="HGP創英角ｺﾞｼｯｸUB"/>
              </a:rPr>
              <a:t>　　　分析処理</a:t>
            </a:r>
            <a:endParaRPr kumimoji="0" lang="ja-JP" altLang="en-US" sz="28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4" name="角丸四角形 3"/>
          <p:cNvSpPr/>
          <p:nvPr/>
        </p:nvSpPr>
        <p:spPr bwMode="auto">
          <a:xfrm>
            <a:off x="273051" y="2288202"/>
            <a:ext cx="3155950" cy="2690198"/>
          </a:xfrm>
          <a:prstGeom prst="roundRect">
            <a:avLst>
              <a:gd name="adj" fmla="val 0"/>
            </a:avLst>
          </a:prstGeom>
          <a:solidFill>
            <a:srgbClr val="E46C0A"/>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ビッグーデータを</a:t>
            </a:r>
            <a:endParaRPr kumimoji="0" lang="en-US" altLang="ja-JP"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rgbClr val="FFFFFF"/>
                </a:solidFill>
                <a:latin typeface="HGP創英角ｺﾞｼｯｸUB"/>
                <a:ea typeface="HGP創英角ｺﾞｼｯｸUB"/>
                <a:cs typeface="HGP創英角ｺﾞｼｯｸUB"/>
              </a:rPr>
              <a:t>扱えるようになった</a:t>
            </a:r>
            <a:endParaRPr kumimoji="0" lang="en-US" altLang="ja-JP" sz="2400" dirty="0">
              <a:solidFill>
                <a:srgbClr val="FFFFFF"/>
              </a:solidFill>
              <a:latin typeface="HGP創英角ｺﾞｼｯｸUB"/>
              <a:ea typeface="HGP創英角ｺﾞｼｯｸUB"/>
              <a:cs typeface="HGP創英角ｺﾞｼｯｸUB"/>
            </a:endParaRPr>
          </a:p>
        </p:txBody>
      </p:sp>
      <p:grpSp>
        <p:nvGrpSpPr>
          <p:cNvPr id="6" name="図形グループ 5"/>
          <p:cNvGrpSpPr/>
          <p:nvPr/>
        </p:nvGrpSpPr>
        <p:grpSpPr>
          <a:xfrm>
            <a:off x="5385721" y="1108432"/>
            <a:ext cx="3426858" cy="3251201"/>
            <a:chOff x="5385721" y="1108432"/>
            <a:chExt cx="3426858" cy="3251201"/>
          </a:xfrm>
        </p:grpSpPr>
        <p:sp>
          <p:nvSpPr>
            <p:cNvPr id="7" name="角丸四角形 6"/>
            <p:cNvSpPr/>
            <p:nvPr/>
          </p:nvSpPr>
          <p:spPr bwMode="auto">
            <a:xfrm>
              <a:off x="5385721" y="1108432"/>
              <a:ext cx="3426858" cy="3251201"/>
            </a:xfrm>
            <a:prstGeom prst="roundRect">
              <a:avLst>
                <a:gd name="adj" fmla="val 0"/>
              </a:avLst>
            </a:prstGeom>
            <a:solidFill>
              <a:srgbClr val="FF6600">
                <a:alpha val="70000"/>
              </a:srgbClr>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000" b="0" i="0" u="none" strike="noStrike" cap="none" normalizeH="0" baseline="0" dirty="0" smtClean="0">
                  <a:ln>
                    <a:noFill/>
                  </a:ln>
                  <a:solidFill>
                    <a:schemeClr val="bg1"/>
                  </a:solidFill>
                  <a:effectLst/>
                  <a:latin typeface="HGP創英角ｺﾞｼｯｸUB"/>
                  <a:ea typeface="HGP創英角ｺﾞｼｯｸUB"/>
                  <a:cs typeface="HGP創英角ｺﾞｼｯｸUB"/>
                </a:rPr>
                <a:t>ビッグ</a:t>
              </a:r>
              <a:endParaRPr kumimoji="0" lang="en-US" altLang="ja-JP" sz="4000" b="0" i="0" u="none" strike="noStrike" cap="none" normalizeH="0" baseline="0" dirty="0" smtClean="0">
                <a:ln>
                  <a:noFill/>
                </a:ln>
                <a:solidFill>
                  <a:schemeClr val="bg1"/>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000" dirty="0" smtClean="0">
                  <a:solidFill>
                    <a:schemeClr val="bg1"/>
                  </a:solidFill>
                  <a:latin typeface="HGP創英角ｺﾞｼｯｸUB"/>
                  <a:ea typeface="HGP創英角ｺﾞｼｯｸUB"/>
                  <a:cs typeface="HGP創英角ｺﾞｼｯｸUB"/>
                </a:rPr>
                <a:t>データ</a:t>
              </a:r>
              <a:endParaRPr kumimoji="0" lang="ja-JP" altLang="en-US" sz="4000" b="0" i="0" u="none" strike="noStrike" cap="none" normalizeH="0" baseline="0" dirty="0" smtClean="0">
                <a:ln>
                  <a:noFill/>
                </a:ln>
                <a:solidFill>
                  <a:schemeClr val="bg1"/>
                </a:solidFill>
                <a:effectLst/>
                <a:latin typeface="HGP創英角ｺﾞｼｯｸUB"/>
                <a:ea typeface="HGP創英角ｺﾞｼｯｸUB"/>
                <a:cs typeface="HGP創英角ｺﾞｼｯｸUB"/>
              </a:endParaRPr>
            </a:p>
          </p:txBody>
        </p:sp>
        <p:sp>
          <p:nvSpPr>
            <p:cNvPr id="14" name="左矢印 13"/>
            <p:cNvSpPr/>
            <p:nvPr/>
          </p:nvSpPr>
          <p:spPr bwMode="auto">
            <a:xfrm rot="19445039" flipH="1" flipV="1">
              <a:off x="7826919" y="1211995"/>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8" name="左矢印 17"/>
            <p:cNvSpPr/>
            <p:nvPr/>
          </p:nvSpPr>
          <p:spPr bwMode="auto">
            <a:xfrm rot="2154961" flipH="1">
              <a:off x="7826918" y="3505159"/>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19" name="左矢印 18"/>
            <p:cNvSpPr/>
            <p:nvPr/>
          </p:nvSpPr>
          <p:spPr bwMode="auto">
            <a:xfrm rot="2154961" flipV="1">
              <a:off x="5388520" y="1194154"/>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sp>
          <p:nvSpPr>
            <p:cNvPr id="20" name="左矢印 19"/>
            <p:cNvSpPr/>
            <p:nvPr/>
          </p:nvSpPr>
          <p:spPr bwMode="auto">
            <a:xfrm rot="19445039">
              <a:off x="5388520" y="3505159"/>
              <a:ext cx="956733" cy="780934"/>
            </a:xfrm>
            <a:prstGeom prst="leftArrow">
              <a:avLst/>
            </a:prstGeom>
            <a:solidFill>
              <a:schemeClr val="bg1"/>
            </a:solidFill>
            <a:ln>
              <a:noFill/>
              <a:headEnd type="none" w="med" len="med"/>
              <a:tailEnd type="none" w="med" len="med"/>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4" name="角丸四角形 23"/>
          <p:cNvSpPr/>
          <p:nvPr/>
        </p:nvSpPr>
        <p:spPr bwMode="auto">
          <a:xfrm>
            <a:off x="533399" y="2435054"/>
            <a:ext cx="2628901" cy="69269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Arial"/>
                <a:ea typeface="HGP創英角ｺﾞｼｯｸUB"/>
                <a:cs typeface="Arial"/>
              </a:rPr>
              <a:t>ハードウェア</a:t>
            </a:r>
            <a:endParaRPr kumimoji="0" lang="en-US" altLang="ja-JP" sz="20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Arial"/>
                <a:ea typeface="HGP創英角ｺﾞｼｯｸUB"/>
                <a:cs typeface="Arial"/>
              </a:rPr>
              <a:t>性能の向上と価格低下</a:t>
            </a:r>
            <a:endParaRPr kumimoji="0" lang="en-US" altLang="ja-JP" sz="1200" dirty="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000" dirty="0" smtClean="0">
                <a:solidFill>
                  <a:srgbClr val="FFFFFF"/>
                </a:solidFill>
                <a:latin typeface="Arial"/>
                <a:ea typeface="HGP創英角ｺﾞｼｯｸUB"/>
                <a:cs typeface="Arial"/>
              </a:rPr>
              <a:t>ストレージ、プロセッサー、メモリーなど</a:t>
            </a:r>
            <a:endParaRPr kumimoji="0" lang="en-US" altLang="ja-JP" sz="1000" dirty="0" smtClean="0">
              <a:solidFill>
                <a:srgbClr val="FFFFFF"/>
              </a:solidFill>
              <a:latin typeface="Arial"/>
              <a:ea typeface="HGP創英角ｺﾞｼｯｸUB"/>
              <a:cs typeface="Arial"/>
            </a:endParaRPr>
          </a:p>
        </p:txBody>
      </p:sp>
      <p:sp>
        <p:nvSpPr>
          <p:cNvPr id="25" name="角丸四角形 24"/>
          <p:cNvSpPr/>
          <p:nvPr/>
        </p:nvSpPr>
        <p:spPr bwMode="auto">
          <a:xfrm>
            <a:off x="533399" y="4146633"/>
            <a:ext cx="2628901" cy="692699"/>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rgbClr val="FFFFFF"/>
                </a:solidFill>
                <a:latin typeface="Arial"/>
                <a:ea typeface="HGP創英角ｺﾞｼｯｸUB"/>
                <a:cs typeface="Arial"/>
              </a:rPr>
              <a:t>ソフトウェア</a:t>
            </a:r>
            <a:endParaRPr kumimoji="0" lang="en-US" altLang="ja-JP" sz="20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Arial"/>
                <a:ea typeface="HGP創英角ｺﾞｼｯｸUB"/>
                <a:cs typeface="Arial"/>
              </a:rPr>
              <a:t>ビッグデータ技術の普及と進化</a:t>
            </a:r>
            <a:endParaRPr kumimoji="0" lang="en-US" altLang="ja-JP" sz="1200" dirty="0" smtClean="0">
              <a:solidFill>
                <a:srgbClr val="FFFFFF"/>
              </a:solidFill>
              <a:latin typeface="Arial"/>
              <a:ea typeface="HGP創英角ｺﾞｼｯｸUB"/>
              <a:cs typeface="Aria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000" dirty="0" err="1" smtClean="0">
                <a:solidFill>
                  <a:srgbClr val="FFFFFF"/>
                </a:solidFill>
                <a:latin typeface="Arial"/>
                <a:ea typeface="HGP創英角ｺﾞｼｯｸUB"/>
                <a:cs typeface="Arial"/>
              </a:rPr>
              <a:t>Hadoop</a:t>
            </a:r>
            <a:r>
              <a:rPr kumimoji="0" lang="ja-JP" altLang="en-US" sz="1000" dirty="0" smtClean="0">
                <a:solidFill>
                  <a:srgbClr val="FFFFFF"/>
                </a:solidFill>
                <a:latin typeface="Arial"/>
                <a:ea typeface="HGP創英角ｺﾞｼｯｸUB"/>
                <a:cs typeface="Arial"/>
              </a:rPr>
              <a:t>、</a:t>
            </a:r>
            <a:r>
              <a:rPr kumimoji="0" lang="en-US" altLang="ja-JP" sz="1000" dirty="0" err="1" smtClean="0">
                <a:solidFill>
                  <a:srgbClr val="FFFFFF"/>
                </a:solidFill>
                <a:latin typeface="Arial"/>
                <a:ea typeface="HGP創英角ｺﾞｼｯｸUB"/>
                <a:cs typeface="Arial"/>
              </a:rPr>
              <a:t>NoSQL</a:t>
            </a:r>
            <a:r>
              <a:rPr kumimoji="0" lang="ja-JP" altLang="en-US" sz="1000" dirty="0" smtClean="0">
                <a:solidFill>
                  <a:srgbClr val="FFFFFF"/>
                </a:solidFill>
                <a:latin typeface="Arial"/>
                <a:ea typeface="HGP創英角ｺﾞｼｯｸUB"/>
                <a:cs typeface="Arial"/>
              </a:rPr>
              <a:t>、インメモリーなど</a:t>
            </a:r>
            <a:endParaRPr kumimoji="0" lang="en-US" altLang="ja-JP" sz="1000" dirty="0">
              <a:solidFill>
                <a:srgbClr val="FFFFFF"/>
              </a:solidFill>
              <a:latin typeface="Arial"/>
              <a:ea typeface="HGP創英角ｺﾞｼｯｸUB"/>
              <a:cs typeface="Arial"/>
            </a:endParaRPr>
          </a:p>
        </p:txBody>
      </p:sp>
      <p:grpSp>
        <p:nvGrpSpPr>
          <p:cNvPr id="3" name="図形グループ 2"/>
          <p:cNvGrpSpPr/>
          <p:nvPr/>
        </p:nvGrpSpPr>
        <p:grpSpPr>
          <a:xfrm>
            <a:off x="273051" y="1108432"/>
            <a:ext cx="3155950" cy="1241068"/>
            <a:chOff x="273051" y="1108432"/>
            <a:chExt cx="3155950" cy="1241068"/>
          </a:xfrm>
        </p:grpSpPr>
        <p:sp>
          <p:nvSpPr>
            <p:cNvPr id="23" name="角丸四角形 22"/>
            <p:cNvSpPr/>
            <p:nvPr/>
          </p:nvSpPr>
          <p:spPr bwMode="auto">
            <a:xfrm>
              <a:off x="273051" y="1108432"/>
              <a:ext cx="3155950" cy="990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データの</a:t>
              </a:r>
              <a:r>
                <a:rPr kumimoji="0" lang="ja-JP" altLang="en-US" sz="2400" dirty="0" smtClean="0">
                  <a:solidFill>
                    <a:srgbClr val="FFFFFF"/>
                  </a:solidFill>
                  <a:latin typeface="HGP創英角ｺﾞｼｯｸUB"/>
                  <a:ea typeface="HGP創英角ｺﾞｼｯｸUB"/>
                  <a:cs typeface="HGP創英角ｺﾞｼｯｸUB"/>
                </a:rPr>
                <a:t>ビッグデータ化</a:t>
              </a:r>
              <a:endParaRPr kumimoji="0" lang="en-US" altLang="ja-JP" sz="24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業務データのデジタル化、</a:t>
              </a:r>
              <a:endParaRPr kumimoji="0" lang="en-US" altLang="ja-JP"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モバイルやクラウドの普及、</a:t>
              </a:r>
              <a:r>
                <a:rPr kumimoji="0" lang="en-US" altLang="ja-JP"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IoT</a:t>
              </a:r>
              <a:r>
                <a:rPr kumimoji="0" lang="ja-JP" altLang="en-US"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の拡大など</a:t>
              </a:r>
              <a:endParaRPr kumimoji="0" lang="en-US" altLang="ja-JP" sz="12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29" name="上矢印 28"/>
            <p:cNvSpPr/>
            <p:nvPr/>
          </p:nvSpPr>
          <p:spPr>
            <a:xfrm>
              <a:off x="1384300" y="2067634"/>
              <a:ext cx="908050" cy="281866"/>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 name="図形グループ 4"/>
          <p:cNvGrpSpPr/>
          <p:nvPr/>
        </p:nvGrpSpPr>
        <p:grpSpPr>
          <a:xfrm>
            <a:off x="273051" y="4912171"/>
            <a:ext cx="3155950" cy="1252784"/>
            <a:chOff x="273051" y="4912171"/>
            <a:chExt cx="3155950" cy="1252784"/>
          </a:xfrm>
        </p:grpSpPr>
        <p:sp>
          <p:nvSpPr>
            <p:cNvPr id="26" name="角丸四角形 25"/>
            <p:cNvSpPr/>
            <p:nvPr/>
          </p:nvSpPr>
          <p:spPr bwMode="auto">
            <a:xfrm>
              <a:off x="273051" y="5174355"/>
              <a:ext cx="3155950" cy="9906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rgbClr val="FFFFFF"/>
                  </a:solidFill>
                  <a:latin typeface="HGP創英角ｺﾞｼｯｸUB"/>
                  <a:ea typeface="HGP創英角ｺﾞｼｯｸUB"/>
                  <a:cs typeface="HGP創英角ｺﾞｼｯｸUB"/>
                </a:rPr>
                <a:t>ビジネス・ニーズの拡大</a:t>
              </a:r>
              <a:endParaRPr kumimoji="0" lang="en-US" altLang="ja-JP" sz="24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HGP創英角ｺﾞｼｯｸUB"/>
                  <a:ea typeface="HGP創英角ｺﾞｼｯｸUB"/>
                  <a:cs typeface="HGP創英角ｺﾞｼｯｸUB"/>
                </a:rPr>
                <a:t>ビジネス・スピードの加速、不確実性の増大など</a:t>
              </a:r>
              <a:endParaRPr kumimoji="0" lang="en-US" altLang="ja-JP" sz="12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rgbClr val="FFFFFF"/>
                  </a:solidFill>
                  <a:latin typeface="HGP創英角ｺﾞｼｯｸUB"/>
                  <a:ea typeface="HGP創英角ｺﾞｼｯｸUB"/>
                  <a:cs typeface="HGP創英角ｺﾞｼｯｸUB"/>
                </a:rPr>
                <a:t>によりビッグ・データへの要請拡大</a:t>
              </a:r>
              <a:endParaRPr kumimoji="0" lang="en-US" altLang="ja-JP" sz="1200" dirty="0" smtClean="0">
                <a:solidFill>
                  <a:srgbClr val="FFFFFF"/>
                </a:solidFill>
                <a:latin typeface="HGP創英角ｺﾞｼｯｸUB"/>
                <a:ea typeface="HGP創英角ｺﾞｼｯｸUB"/>
                <a:cs typeface="HGP創英角ｺﾞｼｯｸUB"/>
              </a:endParaRPr>
            </a:p>
          </p:txBody>
        </p:sp>
        <p:sp>
          <p:nvSpPr>
            <p:cNvPr id="32" name="上矢印 31"/>
            <p:cNvSpPr/>
            <p:nvPr/>
          </p:nvSpPr>
          <p:spPr>
            <a:xfrm flipV="1">
              <a:off x="1384300" y="4912171"/>
              <a:ext cx="908050" cy="281866"/>
            </a:xfrm>
            <a:prstGeom prst="up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5799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図形グループ 2"/>
          <p:cNvGrpSpPr/>
          <p:nvPr/>
        </p:nvGrpSpPr>
        <p:grpSpPr>
          <a:xfrm>
            <a:off x="611560" y="4710410"/>
            <a:ext cx="7920880" cy="1645940"/>
            <a:chOff x="611560" y="4710410"/>
            <a:chExt cx="7920880" cy="1645940"/>
          </a:xfrm>
        </p:grpSpPr>
        <p:sp>
          <p:nvSpPr>
            <p:cNvPr id="27" name="角丸四角形 26"/>
            <p:cNvSpPr/>
            <p:nvPr/>
          </p:nvSpPr>
          <p:spPr bwMode="auto">
            <a:xfrm>
              <a:off x="611560" y="4876800"/>
              <a:ext cx="7920880" cy="1479550"/>
            </a:xfrm>
            <a:prstGeom prst="roundRect">
              <a:avLst>
                <a:gd name="adj" fmla="val 0"/>
              </a:avLst>
            </a:prstGeom>
            <a:solidFill>
              <a:srgbClr val="FFFBD2"/>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9" name="フローチャート: 磁気ディスク 28"/>
            <p:cNvSpPr/>
            <p:nvPr/>
          </p:nvSpPr>
          <p:spPr bwMode="auto">
            <a:xfrm>
              <a:off x="2771800" y="571852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Device / Sensor Data</a:t>
              </a:r>
              <a:endParaRPr kumimoji="0" lang="ja-JP" altLang="en-US" sz="1400" b="0" i="0" u="none" strike="noStrike" cap="none" normalizeH="0" dirty="0" smtClean="0">
                <a:ln>
                  <a:noFill/>
                </a:ln>
                <a:effectLst/>
                <a:latin typeface="+mn-lt"/>
                <a:ea typeface="+mn-ea"/>
              </a:endParaRPr>
            </a:p>
          </p:txBody>
        </p:sp>
        <p:sp>
          <p:nvSpPr>
            <p:cNvPr id="30" name="フローチャート: 磁気ディスク 29"/>
            <p:cNvSpPr/>
            <p:nvPr/>
          </p:nvSpPr>
          <p:spPr bwMode="auto">
            <a:xfrm>
              <a:off x="2771800" y="535848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Location Data</a:t>
              </a:r>
              <a:endParaRPr kumimoji="0" lang="ja-JP" altLang="en-US" sz="1400" b="0" i="0" u="none" strike="noStrike" cap="none" normalizeH="0" dirty="0" smtClean="0">
                <a:ln>
                  <a:noFill/>
                </a:ln>
                <a:effectLst/>
                <a:latin typeface="+mn-lt"/>
                <a:ea typeface="+mn-ea"/>
              </a:endParaRPr>
            </a:p>
          </p:txBody>
        </p:sp>
        <p:sp>
          <p:nvSpPr>
            <p:cNvPr id="31" name="フローチャート: 磁気ディスク 30"/>
            <p:cNvSpPr/>
            <p:nvPr/>
          </p:nvSpPr>
          <p:spPr bwMode="auto">
            <a:xfrm>
              <a:off x="2771800" y="4998442"/>
              <a:ext cx="3600400" cy="504056"/>
            </a:xfrm>
            <a:prstGeom prst="flowChartMagneticDisk">
              <a:avLst/>
            </a:prstGeom>
            <a:ln w="19050" cmpd="sng">
              <a:solidFill>
                <a:schemeClr val="tx2">
                  <a:lumMod val="40000"/>
                  <a:lumOff val="60000"/>
                </a:schemeClr>
              </a:solidFill>
              <a:headEnd type="none" w="med" len="med"/>
              <a:tailEnd type="none" w="med" len="med"/>
            </a:ln>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Vital / Life Log Data</a:t>
              </a:r>
              <a:endParaRPr kumimoji="0" lang="ja-JP" altLang="en-US" sz="1400" b="0" i="0" u="none" strike="noStrike" cap="none" normalizeH="0" dirty="0" smtClean="0">
                <a:ln>
                  <a:noFill/>
                </a:ln>
                <a:effectLst/>
                <a:latin typeface="+mn-lt"/>
                <a:ea typeface="+mn-ea"/>
              </a:endParaRPr>
            </a:p>
          </p:txBody>
        </p:sp>
        <p:sp>
          <p:nvSpPr>
            <p:cNvPr id="32" name="下矢印 31"/>
            <p:cNvSpPr/>
            <p:nvPr/>
          </p:nvSpPr>
          <p:spPr bwMode="auto">
            <a:xfrm>
              <a:off x="3743908" y="4710410"/>
              <a:ext cx="1656184" cy="360040"/>
            </a:xfrm>
            <a:prstGeom prst="downArrow">
              <a:avLst/>
            </a:prstGeom>
            <a:solidFill>
              <a:srgbClr val="33ACBD"/>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33" name="テキスト ボックス 32"/>
            <p:cNvSpPr txBox="1"/>
            <p:nvPr/>
          </p:nvSpPr>
          <p:spPr>
            <a:xfrm>
              <a:off x="6516216" y="5339318"/>
              <a:ext cx="1793279" cy="461665"/>
            </a:xfrm>
            <a:prstGeom prst="rect">
              <a:avLst/>
            </a:prstGeom>
            <a:noFill/>
          </p:spPr>
          <p:txBody>
            <a:bodyPr wrap="none" rtlCol="0">
              <a:spAutoFit/>
            </a:bodyPr>
            <a:lstStyle/>
            <a:p>
              <a:r>
                <a:rPr kumimoji="1" lang="ja-JP" altLang="en-US" sz="2400" dirty="0" smtClean="0">
                  <a:solidFill>
                    <a:srgbClr val="3366FF"/>
                  </a:solidFill>
                  <a:latin typeface="+mn-lt"/>
                  <a:ea typeface="+mn-ea"/>
                </a:rPr>
                <a:t>ビッグデータ</a:t>
              </a:r>
            </a:p>
          </p:txBody>
        </p:sp>
      </p:grpSp>
      <p:sp>
        <p:nvSpPr>
          <p:cNvPr id="17" name="角丸四角形 16"/>
          <p:cNvSpPr/>
          <p:nvPr/>
        </p:nvSpPr>
        <p:spPr bwMode="auto">
          <a:xfrm>
            <a:off x="611560" y="1038002"/>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4" name="テキスト ボックス 13"/>
          <p:cNvSpPr txBox="1"/>
          <p:nvPr/>
        </p:nvSpPr>
        <p:spPr>
          <a:xfrm>
            <a:off x="683568" y="1110010"/>
            <a:ext cx="2159566" cy="1015663"/>
          </a:xfrm>
          <a:prstGeom prst="rect">
            <a:avLst/>
          </a:prstGeom>
          <a:noFill/>
        </p:spPr>
        <p:txBody>
          <a:bodyPr wrap="none" rtlCol="0">
            <a:spAutoFit/>
          </a:bodyPr>
          <a:lstStyle/>
          <a:p>
            <a:pPr marL="171450" indent="-171450">
              <a:buFont typeface="Wingdings" charset="2"/>
              <a:buChar char="v"/>
            </a:pPr>
            <a:r>
              <a:rPr kumimoji="1" lang="ja-JP" altLang="en-US" sz="1200" dirty="0" smtClean="0">
                <a:solidFill>
                  <a:srgbClr val="4168A7"/>
                </a:solidFill>
                <a:latin typeface="+mn-lt"/>
                <a:ea typeface="+mn-ea"/>
              </a:rPr>
              <a:t>災害時避難誘導</a:t>
            </a:r>
            <a:endParaRPr kumimoji="1"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rPr>
              <a:t>災害に関わる警報や注意</a:t>
            </a:r>
            <a:endParaRPr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latin typeface="+mn-lt"/>
                <a:ea typeface="+mn-ea"/>
              </a:rPr>
              <a:t>エネルギー需給調整</a:t>
            </a:r>
            <a:endParaRPr lang="en-US" altLang="ja-JP" sz="1200" dirty="0" smtClean="0">
              <a:solidFill>
                <a:srgbClr val="4168A7"/>
              </a:solidFill>
              <a:latin typeface="+mn-lt"/>
              <a:ea typeface="+mn-ea"/>
            </a:endParaRPr>
          </a:p>
          <a:p>
            <a:pPr marL="171450" indent="-171450">
              <a:buFont typeface="Wingdings" charset="2"/>
              <a:buChar char="v"/>
            </a:pPr>
            <a:r>
              <a:rPr kumimoji="1" lang="ja-JP" altLang="en-US" sz="1200" dirty="0" smtClean="0">
                <a:solidFill>
                  <a:srgbClr val="4168A7"/>
                </a:solidFill>
                <a:latin typeface="+mn-lt"/>
                <a:ea typeface="+mn-ea"/>
              </a:rPr>
              <a:t>交通監視・管制　</a:t>
            </a:r>
            <a:endParaRPr kumimoji="1" lang="en-US" altLang="ja-JP" sz="1200" dirty="0" smtClean="0">
              <a:solidFill>
                <a:srgbClr val="4168A7"/>
              </a:solidFill>
              <a:latin typeface="+mn-lt"/>
              <a:ea typeface="+mn-ea"/>
            </a:endParaRPr>
          </a:p>
          <a:p>
            <a:pPr marL="171450" indent="-171450">
              <a:buFont typeface="Wingdings" charset="2"/>
              <a:buChar char="v"/>
            </a:pPr>
            <a:r>
              <a:rPr lang="ja-JP" altLang="en-US" sz="1200" dirty="0" smtClean="0">
                <a:solidFill>
                  <a:srgbClr val="4168A7"/>
                </a:solidFill>
              </a:rPr>
              <a:t>見守りや犯罪の抑止　</a:t>
            </a:r>
            <a:r>
              <a:rPr kumimoji="1" lang="ja-JP" altLang="en-US" sz="1200" dirty="0" smtClean="0">
                <a:solidFill>
                  <a:srgbClr val="4168A7"/>
                </a:solidFill>
                <a:latin typeface="+mn-lt"/>
                <a:ea typeface="+mn-ea"/>
              </a:rPr>
              <a:t>など</a:t>
            </a:r>
            <a:endParaRPr kumimoji="1" lang="en-US" altLang="ja-JP" sz="1200" dirty="0" smtClean="0">
              <a:solidFill>
                <a:srgbClr val="4168A7"/>
              </a:solidFill>
              <a:latin typeface="+mn-lt"/>
              <a:ea typeface="+mn-ea"/>
            </a:endParaRPr>
          </a:p>
        </p:txBody>
      </p:sp>
      <p:sp>
        <p:nvSpPr>
          <p:cNvPr id="18" name="角丸四角形 17"/>
          <p:cNvSpPr/>
          <p:nvPr/>
        </p:nvSpPr>
        <p:spPr bwMode="auto">
          <a:xfrm>
            <a:off x="611560" y="2262138"/>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3" name="正方形/長方形 12"/>
          <p:cNvSpPr/>
          <p:nvPr/>
        </p:nvSpPr>
        <p:spPr>
          <a:xfrm>
            <a:off x="683568" y="2317938"/>
            <a:ext cx="2875434" cy="1015663"/>
          </a:xfrm>
          <a:prstGeom prst="rect">
            <a:avLst/>
          </a:prstGeom>
        </p:spPr>
        <p:txBody>
          <a:bodyPr wrap="square">
            <a:spAutoFit/>
          </a:bodyPr>
          <a:lstStyle/>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生活・健康の改善指導</a:t>
            </a: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生活環境の監視・制御</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予防診断</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嗜好にあわせた情報提供</a:t>
            </a:r>
            <a:endParaRPr lang="en-US" altLang="ja-JP" sz="1200" dirty="0" smtClean="0">
              <a:solidFill>
                <a:srgbClr val="4168A7"/>
              </a:solidFill>
              <a:latin typeface="ＭＳ Ｐゴシック"/>
              <a:ea typeface="ＭＳ Ｐゴシック"/>
              <a:cs typeface="ＭＳ Ｐゴシック"/>
            </a:endParaRPr>
          </a:p>
          <a:p>
            <a:pPr marL="171450" indent="-171450">
              <a:buFont typeface="Wingdings" charset="2"/>
              <a:buChar char="v"/>
            </a:pPr>
            <a:r>
              <a:rPr lang="ja-JP" altLang="en-US" sz="1200" dirty="0" smtClean="0">
                <a:solidFill>
                  <a:srgbClr val="4168A7"/>
                </a:solidFill>
                <a:latin typeface="ＭＳ Ｐゴシック"/>
                <a:ea typeface="ＭＳ Ｐゴシック"/>
                <a:cs typeface="ＭＳ Ｐゴシック"/>
              </a:rPr>
              <a:t>安全運転・自動運転　など</a:t>
            </a:r>
            <a:endParaRPr lang="en-US" altLang="ja-JP" sz="1200" dirty="0">
              <a:solidFill>
                <a:srgbClr val="4168A7"/>
              </a:solidFill>
              <a:latin typeface="ＭＳ Ｐゴシック"/>
              <a:ea typeface="ＭＳ Ｐゴシック"/>
              <a:cs typeface="ＭＳ Ｐゴシック"/>
            </a:endParaRPr>
          </a:p>
        </p:txBody>
      </p:sp>
      <p:sp>
        <p:nvSpPr>
          <p:cNvPr id="19" name="角丸四角形 18"/>
          <p:cNvSpPr/>
          <p:nvPr/>
        </p:nvSpPr>
        <p:spPr bwMode="auto">
          <a:xfrm>
            <a:off x="611560" y="3486150"/>
            <a:ext cx="7920880" cy="1152252"/>
          </a:xfrm>
          <a:prstGeom prst="roundRect">
            <a:avLst>
              <a:gd name="adj" fmla="val 0"/>
            </a:avLst>
          </a:prstGeom>
          <a:solidFill>
            <a:srgbClr val="CCFFCC"/>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2" name="正方形/長方形 11"/>
          <p:cNvSpPr/>
          <p:nvPr/>
        </p:nvSpPr>
        <p:spPr>
          <a:xfrm>
            <a:off x="683568" y="3559849"/>
            <a:ext cx="2390398" cy="1015663"/>
          </a:xfrm>
          <a:prstGeom prst="rect">
            <a:avLst/>
          </a:prstGeom>
        </p:spPr>
        <p:txBody>
          <a:bodyPr wrap="none">
            <a:spAutoFit/>
          </a:bodyPr>
          <a:lstStyle/>
          <a:p>
            <a:pPr marL="171450" lvl="0" indent="-171450">
              <a:buFont typeface="Wingdings" charset="2"/>
              <a:buChar char="v"/>
            </a:pPr>
            <a:r>
              <a:rPr lang="ja-JP" altLang="en-US" sz="1200" dirty="0">
                <a:solidFill>
                  <a:srgbClr val="4168A7"/>
                </a:solidFill>
                <a:latin typeface="ＭＳ Ｐゴシック"/>
                <a:ea typeface="ＭＳ Ｐゴシック"/>
                <a:cs typeface="ＭＳ Ｐゴシック"/>
              </a:rPr>
              <a:t>産業機械監視・</a:t>
            </a:r>
            <a:r>
              <a:rPr lang="ja-JP" altLang="en-US" sz="1200" dirty="0" smtClean="0">
                <a:solidFill>
                  <a:srgbClr val="4168A7"/>
                </a:solidFill>
                <a:latin typeface="ＭＳ Ｐゴシック"/>
                <a:ea typeface="ＭＳ Ｐゴシック"/>
                <a:cs typeface="ＭＳ Ｐゴシック"/>
              </a:rPr>
              <a:t>制御</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工場の自動操業</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品質や精度の監視と自動調整</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最適物流統制</a:t>
            </a:r>
            <a:endParaRPr lang="en-US" altLang="ja-JP" sz="1200" dirty="0" smtClean="0">
              <a:solidFill>
                <a:srgbClr val="4168A7"/>
              </a:solidFill>
              <a:latin typeface="ＭＳ Ｐゴシック"/>
              <a:ea typeface="ＭＳ Ｐゴシック"/>
              <a:cs typeface="ＭＳ Ｐゴシック"/>
            </a:endParaRPr>
          </a:p>
          <a:p>
            <a:pPr marL="171450" lvl="0" indent="-171450">
              <a:buFont typeface="Wingdings" charset="2"/>
              <a:buChar char="v"/>
            </a:pPr>
            <a:r>
              <a:rPr lang="ja-JP" altLang="en-US" sz="1200" dirty="0" smtClean="0">
                <a:solidFill>
                  <a:srgbClr val="4168A7"/>
                </a:solidFill>
                <a:latin typeface="ＭＳ Ｐゴシック"/>
                <a:ea typeface="ＭＳ Ｐゴシック"/>
                <a:cs typeface="ＭＳ Ｐゴシック"/>
              </a:rPr>
              <a:t>省エネのための機器制御　など</a:t>
            </a:r>
            <a:endParaRPr lang="ja-JP" altLang="en-US" sz="1200" dirty="0">
              <a:solidFill>
                <a:srgbClr val="4168A7"/>
              </a:solidFill>
              <a:latin typeface="ＭＳ Ｐゴシック"/>
              <a:ea typeface="ＭＳ Ｐゴシック"/>
              <a:cs typeface="ＭＳ Ｐゴシック"/>
            </a:endParaRPr>
          </a:p>
        </p:txBody>
      </p:sp>
      <p:sp>
        <p:nvSpPr>
          <p:cNvPr id="8" name="円/楕円 7"/>
          <p:cNvSpPr/>
          <p:nvPr/>
        </p:nvSpPr>
        <p:spPr bwMode="auto">
          <a:xfrm>
            <a:off x="2771800" y="1038002"/>
            <a:ext cx="3600400" cy="3600400"/>
          </a:xfrm>
          <a:prstGeom prst="ellipse">
            <a:avLst/>
          </a:prstGeom>
          <a:solidFill>
            <a:schemeClr val="accent2">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effectLst/>
              <a:latin typeface="+mn-lt"/>
              <a:ea typeface="+mn-ea"/>
            </a:endParaRPr>
          </a:p>
        </p:txBody>
      </p:sp>
      <p:sp>
        <p:nvSpPr>
          <p:cNvPr id="2" name="タイトル 1"/>
          <p:cNvSpPr>
            <a:spLocks noGrp="1"/>
          </p:cNvSpPr>
          <p:nvPr>
            <p:ph type="title"/>
          </p:nvPr>
        </p:nvSpPr>
        <p:spPr/>
        <p:txBody>
          <a:bodyPr/>
          <a:lstStyle/>
          <a:p>
            <a:r>
              <a:rPr kumimoji="1" lang="en-US" altLang="ja-JP" dirty="0" smtClean="0"/>
              <a:t>IoT</a:t>
            </a:r>
            <a:r>
              <a:rPr kumimoji="1" lang="ja-JP" altLang="en-US" dirty="0" smtClean="0"/>
              <a:t>とビッグデータの関係</a:t>
            </a:r>
            <a:endParaRPr kumimoji="1" lang="ja-JP" altLang="en-US" dirty="0"/>
          </a:p>
        </p:txBody>
      </p:sp>
      <p:sp>
        <p:nvSpPr>
          <p:cNvPr id="7" name="円/楕円 6"/>
          <p:cNvSpPr/>
          <p:nvPr/>
        </p:nvSpPr>
        <p:spPr bwMode="auto">
          <a:xfrm>
            <a:off x="3167844" y="1830090"/>
            <a:ext cx="2808312" cy="2808312"/>
          </a:xfrm>
          <a:prstGeom prst="ellipse">
            <a:avLst/>
          </a:prstGeom>
          <a:solidFill>
            <a:schemeClr val="accent2">
              <a:lumMod val="60000"/>
              <a:lumOff val="4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6" name="円/楕円 5"/>
          <p:cNvSpPr/>
          <p:nvPr/>
        </p:nvSpPr>
        <p:spPr bwMode="auto">
          <a:xfrm>
            <a:off x="3599892" y="2694186"/>
            <a:ext cx="1944216" cy="1944216"/>
          </a:xfrm>
          <a:prstGeom prst="ellipse">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dirty="0" smtClean="0">
                <a:solidFill>
                  <a:schemeClr val="bg1"/>
                </a:solidFill>
                <a:latin typeface="+mn-lt"/>
                <a:ea typeface="+mn-ea"/>
              </a:rPr>
              <a:t>事業活動</a:t>
            </a:r>
            <a:endParaRPr kumimoji="0" lang="en-US" altLang="ja-JP" sz="2000" dirty="0" smtClean="0">
              <a:solidFill>
                <a:schemeClr val="bg1"/>
              </a:solidFill>
              <a:latin typeface="+mn-lt"/>
              <a:ea typeface="+mn-ea"/>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産業活動</a:t>
            </a:r>
          </a:p>
        </p:txBody>
      </p:sp>
      <p:sp>
        <p:nvSpPr>
          <p:cNvPr id="9" name="テキスト ボックス 8"/>
          <p:cNvSpPr txBox="1"/>
          <p:nvPr/>
        </p:nvSpPr>
        <p:spPr>
          <a:xfrm>
            <a:off x="3966706" y="1974106"/>
            <a:ext cx="1210588" cy="707886"/>
          </a:xfrm>
          <a:prstGeom prst="rect">
            <a:avLst/>
          </a:prstGeom>
          <a:noFill/>
        </p:spPr>
        <p:txBody>
          <a:bodyPr wrap="none" rtlCol="0">
            <a:spAutoFit/>
          </a:bodyPr>
          <a:lstStyle/>
          <a:p>
            <a:pPr algn="ctr"/>
            <a:r>
              <a:rPr kumimoji="1" lang="ja-JP" altLang="en-US" sz="2000" dirty="0" smtClean="0">
                <a:solidFill>
                  <a:srgbClr val="FFFFFF"/>
                </a:solidFill>
                <a:latin typeface="+mn-lt"/>
                <a:ea typeface="+mn-ea"/>
              </a:rPr>
              <a:t>日常生活</a:t>
            </a:r>
            <a:endParaRPr kumimoji="1" lang="en-US" altLang="ja-JP" sz="2000" dirty="0" smtClean="0">
              <a:solidFill>
                <a:srgbClr val="FFFFFF"/>
              </a:solidFill>
              <a:latin typeface="+mn-lt"/>
              <a:ea typeface="+mn-ea"/>
            </a:endParaRPr>
          </a:p>
          <a:p>
            <a:pPr algn="ctr"/>
            <a:r>
              <a:rPr kumimoji="1" lang="ja-JP" altLang="en-US" sz="2000" dirty="0" smtClean="0">
                <a:solidFill>
                  <a:srgbClr val="FFFFFF"/>
                </a:solidFill>
                <a:latin typeface="+mn-lt"/>
                <a:ea typeface="+mn-ea"/>
              </a:rPr>
              <a:t>人間行動</a:t>
            </a:r>
          </a:p>
        </p:txBody>
      </p:sp>
      <p:sp>
        <p:nvSpPr>
          <p:cNvPr id="10" name="テキスト ボックス 9"/>
          <p:cNvSpPr txBox="1"/>
          <p:nvPr/>
        </p:nvSpPr>
        <p:spPr>
          <a:xfrm>
            <a:off x="3966706" y="1110010"/>
            <a:ext cx="1210588" cy="707886"/>
          </a:xfrm>
          <a:prstGeom prst="rect">
            <a:avLst/>
          </a:prstGeom>
          <a:noFill/>
        </p:spPr>
        <p:txBody>
          <a:bodyPr wrap="none" rtlCol="0">
            <a:spAutoFit/>
          </a:bodyPr>
          <a:lstStyle/>
          <a:p>
            <a:pPr algn="ctr"/>
            <a:r>
              <a:rPr kumimoji="1" lang="ja-JP" altLang="en-US" sz="2000" dirty="0" smtClean="0">
                <a:solidFill>
                  <a:srgbClr val="FFFFFF"/>
                </a:solidFill>
                <a:latin typeface="+mn-lt"/>
                <a:ea typeface="+mn-ea"/>
              </a:rPr>
              <a:t>社会活動</a:t>
            </a:r>
            <a:endParaRPr kumimoji="1" lang="en-US" altLang="ja-JP" sz="2000" dirty="0" smtClean="0">
              <a:solidFill>
                <a:srgbClr val="FFFFFF"/>
              </a:solidFill>
              <a:latin typeface="+mn-lt"/>
              <a:ea typeface="+mn-ea"/>
            </a:endParaRPr>
          </a:p>
          <a:p>
            <a:pPr algn="ctr"/>
            <a:r>
              <a:rPr kumimoji="1" lang="ja-JP" altLang="en-US" sz="2000" dirty="0" smtClean="0">
                <a:solidFill>
                  <a:srgbClr val="FFFFFF"/>
                </a:solidFill>
                <a:latin typeface="+mn-lt"/>
                <a:ea typeface="+mn-ea"/>
              </a:rPr>
              <a:t>公共</a:t>
            </a:r>
            <a:r>
              <a:rPr lang="ja-JP" altLang="en-US" sz="2000" dirty="0" smtClean="0">
                <a:solidFill>
                  <a:srgbClr val="FFFFFF"/>
                </a:solidFill>
                <a:latin typeface="+mn-lt"/>
                <a:ea typeface="+mn-ea"/>
              </a:rPr>
              <a:t>活動</a:t>
            </a:r>
            <a:endParaRPr kumimoji="1" lang="en-US" altLang="ja-JP" sz="2000" dirty="0" smtClean="0">
              <a:solidFill>
                <a:srgbClr val="FFFFFF"/>
              </a:solidFill>
              <a:latin typeface="+mn-lt"/>
              <a:ea typeface="+mn-ea"/>
            </a:endParaRPr>
          </a:p>
        </p:txBody>
      </p:sp>
      <p:sp>
        <p:nvSpPr>
          <p:cNvPr id="28" name="曲折矢印 27"/>
          <p:cNvSpPr/>
          <p:nvPr/>
        </p:nvSpPr>
        <p:spPr bwMode="auto">
          <a:xfrm rot="16200000">
            <a:off x="1511660" y="4674406"/>
            <a:ext cx="1080120" cy="1008112"/>
          </a:xfrm>
          <a:prstGeom prst="bentArrow">
            <a:avLst/>
          </a:prstGeom>
          <a:solidFill>
            <a:srgbClr val="33ACBD"/>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pic>
        <p:nvPicPr>
          <p:cNvPr id="34" name="図 3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376" y="1640221"/>
            <a:ext cx="364089" cy="485452"/>
          </a:xfrm>
          <a:prstGeom prst="rect">
            <a:avLst/>
          </a:prstGeom>
          <a:ln>
            <a:noFill/>
          </a:ln>
          <a:effectLst>
            <a:outerShdw blurRad="292100" dist="139700" dir="2700000" algn="tl" rotWithShape="0">
              <a:srgbClr val="333333">
                <a:alpha val="65000"/>
              </a:srgbClr>
            </a:outerShdw>
          </a:effectLst>
        </p:spPr>
      </p:pic>
      <p:pic>
        <p:nvPicPr>
          <p:cNvPr id="35" name="図 34"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0999" y="1110010"/>
            <a:ext cx="622752" cy="485452"/>
          </a:xfrm>
          <a:prstGeom prst="rect">
            <a:avLst/>
          </a:prstGeom>
          <a:ln>
            <a:noFill/>
          </a:ln>
          <a:effectLst>
            <a:outerShdw blurRad="292100" dist="139700" dir="2700000" algn="tl" rotWithShape="0">
              <a:srgbClr val="333333">
                <a:alpha val="65000"/>
              </a:srgbClr>
            </a:outerShdw>
          </a:effectLst>
        </p:spPr>
      </p:pic>
      <p:pic>
        <p:nvPicPr>
          <p:cNvPr id="36" name="図 3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873" y="1640221"/>
            <a:ext cx="364089" cy="485452"/>
          </a:xfrm>
          <a:prstGeom prst="rect">
            <a:avLst/>
          </a:prstGeom>
          <a:ln>
            <a:noFill/>
          </a:ln>
          <a:effectLst>
            <a:outerShdw blurRad="292100" dist="139700" dir="2700000" algn="tl" rotWithShape="0">
              <a:srgbClr val="333333">
                <a:alpha val="65000"/>
              </a:srgbClr>
            </a:outerShdw>
          </a:effectLst>
        </p:spPr>
      </p:pic>
      <p:pic>
        <p:nvPicPr>
          <p:cNvPr id="37" name="図 36" descr="imgr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537" y="1110010"/>
            <a:ext cx="722632" cy="487777"/>
          </a:xfrm>
          <a:prstGeom prst="rect">
            <a:avLst/>
          </a:prstGeom>
          <a:ln>
            <a:noFill/>
          </a:ln>
          <a:effectLst>
            <a:outerShdw blurRad="292100" dist="139700" dir="2700000" algn="tl" rotWithShape="0">
              <a:srgbClr val="333333">
                <a:alpha val="65000"/>
              </a:srgbClr>
            </a:outerShdw>
          </a:effectLst>
        </p:spPr>
      </p:pic>
      <p:pic>
        <p:nvPicPr>
          <p:cNvPr id="38" name="図 37" descr="20120210VantagePro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2376" y="1117190"/>
            <a:ext cx="582542" cy="480597"/>
          </a:xfrm>
          <a:prstGeom prst="rect">
            <a:avLst/>
          </a:prstGeom>
        </p:spPr>
      </p:pic>
      <p:pic>
        <p:nvPicPr>
          <p:cNvPr id="39" name="図 38" descr="imgre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8299" y="1640221"/>
            <a:ext cx="485452" cy="485452"/>
          </a:xfrm>
          <a:prstGeom prst="rect">
            <a:avLst/>
          </a:prstGeom>
          <a:ln>
            <a:noFill/>
          </a:ln>
          <a:effectLst>
            <a:outerShdw blurRad="292100" dist="139700" dir="2700000" algn="tl" rotWithShape="0">
              <a:srgbClr val="333333">
                <a:alpha val="65000"/>
              </a:srgbClr>
            </a:outerShdw>
          </a:effectLst>
        </p:spPr>
      </p:pic>
      <p:pic>
        <p:nvPicPr>
          <p:cNvPr id="40" name="図 39" descr="image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5225" y="1640221"/>
            <a:ext cx="661980" cy="485452"/>
          </a:xfrm>
          <a:prstGeom prst="rect">
            <a:avLst/>
          </a:prstGeom>
          <a:ln>
            <a:noFill/>
          </a:ln>
          <a:effectLst>
            <a:outerShdw blurRad="292100" dist="139700" dir="2700000" algn="tl" rotWithShape="0">
              <a:srgbClr val="333333">
                <a:alpha val="65000"/>
              </a:srgbClr>
            </a:outerShdw>
          </a:effectLst>
        </p:spPr>
      </p:pic>
      <p:pic>
        <p:nvPicPr>
          <p:cNvPr id="41" name="図 40" descr="image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1068" y="2327548"/>
            <a:ext cx="622683" cy="466412"/>
          </a:xfrm>
          <a:prstGeom prst="rect">
            <a:avLst/>
          </a:prstGeom>
          <a:ln>
            <a:noFill/>
          </a:ln>
          <a:effectLst>
            <a:outerShdw blurRad="292100" dist="139700" dir="2700000" algn="tl" rotWithShape="0">
              <a:srgbClr val="333333">
                <a:alpha val="65000"/>
              </a:srgbClr>
            </a:outerShdw>
          </a:effectLst>
        </p:spPr>
      </p:pic>
      <p:pic>
        <p:nvPicPr>
          <p:cNvPr id="42" name="図 41" descr="imag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43588" y="2867189"/>
            <a:ext cx="568794" cy="466412"/>
          </a:xfrm>
          <a:prstGeom prst="rect">
            <a:avLst/>
          </a:prstGeom>
          <a:ln>
            <a:noFill/>
          </a:ln>
          <a:effectLst>
            <a:outerShdw blurRad="292100" dist="139700" dir="2700000" algn="tl" rotWithShape="0">
              <a:srgbClr val="333333">
                <a:alpha val="65000"/>
              </a:srgbClr>
            </a:outerShdw>
          </a:effectLst>
        </p:spPr>
      </p:pic>
      <p:pic>
        <p:nvPicPr>
          <p:cNvPr id="43" name="図 42" descr="E2040407.gi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22376" y="2867189"/>
            <a:ext cx="667078" cy="466412"/>
          </a:xfrm>
          <a:prstGeom prst="rect">
            <a:avLst/>
          </a:prstGeom>
          <a:ln>
            <a:noFill/>
          </a:ln>
          <a:effectLst>
            <a:outerShdw blurRad="292100" dist="139700" dir="2700000" algn="tl" rotWithShape="0">
              <a:srgbClr val="333333">
                <a:alpha val="65000"/>
              </a:srgbClr>
            </a:outerShdw>
          </a:effectLst>
        </p:spPr>
      </p:pic>
      <p:pic>
        <p:nvPicPr>
          <p:cNvPr id="44" name="図 43" descr="imgr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22376" y="2327548"/>
            <a:ext cx="624109" cy="467479"/>
          </a:xfrm>
          <a:prstGeom prst="rect">
            <a:avLst/>
          </a:prstGeom>
          <a:ln>
            <a:noFill/>
          </a:ln>
          <a:effectLst>
            <a:outerShdw blurRad="292100" dist="139700" dir="2700000" algn="tl" rotWithShape="0">
              <a:srgbClr val="333333">
                <a:alpha val="65000"/>
              </a:srgbClr>
            </a:outerShdw>
          </a:effectLst>
        </p:spPr>
      </p:pic>
      <p:pic>
        <p:nvPicPr>
          <p:cNvPr id="45" name="図 44"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73276" y="2327548"/>
            <a:ext cx="700893" cy="466412"/>
          </a:xfrm>
          <a:prstGeom prst="rect">
            <a:avLst/>
          </a:prstGeom>
          <a:ln>
            <a:noFill/>
          </a:ln>
          <a:effectLst>
            <a:outerShdw blurRad="292100" dist="139700" dir="2700000" algn="tl" rotWithShape="0">
              <a:srgbClr val="333333">
                <a:alpha val="65000"/>
              </a:srgbClr>
            </a:outerShdw>
          </a:effectLst>
        </p:spPr>
      </p:pic>
      <p:pic>
        <p:nvPicPr>
          <p:cNvPr id="46" name="図 45" descr="wearable-fitness-technology-jawbone-up.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44132" y="2867189"/>
            <a:ext cx="699619" cy="467510"/>
          </a:xfrm>
          <a:prstGeom prst="rect">
            <a:avLst/>
          </a:prstGeom>
          <a:ln>
            <a:noFill/>
          </a:ln>
          <a:effectLst>
            <a:outerShdw blurRad="292100" dist="139700" dir="2700000" algn="tl" rotWithShape="0">
              <a:srgbClr val="333333">
                <a:alpha val="65000"/>
              </a:srgbClr>
            </a:outerShdw>
          </a:effectLst>
        </p:spPr>
      </p:pic>
      <p:pic>
        <p:nvPicPr>
          <p:cNvPr id="47" name="図 46" descr="imgres.jp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422376" y="3561269"/>
            <a:ext cx="623269" cy="469257"/>
          </a:xfrm>
          <a:prstGeom prst="rect">
            <a:avLst/>
          </a:prstGeom>
          <a:ln>
            <a:noFill/>
          </a:ln>
          <a:effectLst>
            <a:outerShdw blurRad="292100" dist="139700" dir="2700000" algn="tl" rotWithShape="0">
              <a:srgbClr val="333333">
                <a:alpha val="65000"/>
              </a:srgbClr>
            </a:outerShdw>
          </a:effectLst>
        </p:spPr>
      </p:pic>
      <p:pic>
        <p:nvPicPr>
          <p:cNvPr id="48" name="図 47" descr="image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119294" y="3561269"/>
            <a:ext cx="593088" cy="469257"/>
          </a:xfrm>
          <a:prstGeom prst="rect">
            <a:avLst/>
          </a:prstGeom>
          <a:ln>
            <a:noFill/>
          </a:ln>
          <a:effectLst>
            <a:outerShdw blurRad="292100" dist="139700" dir="2700000" algn="tl" rotWithShape="0">
              <a:srgbClr val="333333">
                <a:alpha val="65000"/>
              </a:srgbClr>
            </a:outerShdw>
          </a:effectLst>
        </p:spPr>
      </p:pic>
      <p:pic>
        <p:nvPicPr>
          <p:cNvPr id="49" name="図 48"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39867" y="3559849"/>
            <a:ext cx="703884" cy="470962"/>
          </a:xfrm>
          <a:prstGeom prst="rect">
            <a:avLst/>
          </a:prstGeom>
          <a:ln>
            <a:noFill/>
          </a:ln>
          <a:effectLst>
            <a:outerShdw blurRad="292100" dist="139700" dir="2700000" algn="tl" rotWithShape="0">
              <a:srgbClr val="333333">
                <a:alpha val="65000"/>
              </a:srgbClr>
            </a:outerShdw>
          </a:effectLst>
        </p:spPr>
      </p:pic>
      <p:pic>
        <p:nvPicPr>
          <p:cNvPr id="50" name="図 49" descr="imgre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422376" y="4083051"/>
            <a:ext cx="610033" cy="456936"/>
          </a:xfrm>
          <a:prstGeom prst="rect">
            <a:avLst/>
          </a:prstGeom>
          <a:ln>
            <a:noFill/>
          </a:ln>
          <a:effectLst>
            <a:outerShdw blurRad="292100" dist="139700" dir="2700000" algn="tl" rotWithShape="0">
              <a:srgbClr val="333333">
                <a:alpha val="65000"/>
              </a:srgbClr>
            </a:outerShdw>
          </a:effectLst>
        </p:spPr>
      </p:pic>
      <p:pic>
        <p:nvPicPr>
          <p:cNvPr id="51" name="図 50" descr="images.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13386" y="4083051"/>
            <a:ext cx="626481" cy="469256"/>
          </a:xfrm>
          <a:prstGeom prst="rect">
            <a:avLst/>
          </a:prstGeom>
          <a:ln>
            <a:noFill/>
          </a:ln>
          <a:effectLst>
            <a:outerShdw blurRad="292100" dist="139700" dir="2700000" algn="tl" rotWithShape="0">
              <a:srgbClr val="333333">
                <a:alpha val="65000"/>
              </a:srgbClr>
            </a:outerShdw>
          </a:effectLst>
        </p:spPr>
      </p:pic>
      <p:pic>
        <p:nvPicPr>
          <p:cNvPr id="52" name="図 51" descr="images.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17270" y="4070731"/>
            <a:ext cx="626481" cy="469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8651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bwMode="auto">
          <a:xfrm>
            <a:off x="1619671" y="1124744"/>
            <a:ext cx="3204865" cy="2907184"/>
          </a:xfrm>
          <a:prstGeom prst="rect">
            <a:avLst/>
          </a:prstGeom>
          <a:solidFill>
            <a:srgbClr val="C4E59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1" name="正方形/長方形 20"/>
          <p:cNvSpPr/>
          <p:nvPr/>
        </p:nvSpPr>
        <p:spPr bwMode="auto">
          <a:xfrm>
            <a:off x="4932040" y="1124744"/>
            <a:ext cx="3168352" cy="2907184"/>
          </a:xfrm>
          <a:prstGeom prst="rect">
            <a:avLst/>
          </a:prstGeom>
          <a:solidFill>
            <a:schemeClr val="accent1">
              <a:lumMod val="40000"/>
              <a:lumOff val="6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8" name="正方形/長方形 17"/>
          <p:cNvSpPr/>
          <p:nvPr/>
        </p:nvSpPr>
        <p:spPr bwMode="auto">
          <a:xfrm>
            <a:off x="1619672" y="4797152"/>
            <a:ext cx="6480720" cy="1656184"/>
          </a:xfrm>
          <a:prstGeom prst="rect">
            <a:avLst/>
          </a:prstGeom>
          <a:solidFill>
            <a:schemeClr val="accent6">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 name="タイトル 1"/>
          <p:cNvSpPr>
            <a:spLocks noGrp="1"/>
          </p:cNvSpPr>
          <p:nvPr>
            <p:ph type="title"/>
          </p:nvPr>
        </p:nvSpPr>
        <p:spPr/>
        <p:txBody>
          <a:bodyPr/>
          <a:lstStyle/>
          <a:p>
            <a:r>
              <a:rPr kumimoji="1" lang="en-US" altLang="ja-JP" dirty="0" smtClean="0"/>
              <a:t>IoT</a:t>
            </a:r>
            <a:r>
              <a:rPr kumimoji="1" lang="ja-JP" altLang="en-US" dirty="0" smtClean="0"/>
              <a:t>の仕組み</a:t>
            </a:r>
            <a:endParaRPr kumimoji="1" lang="ja-JP" altLang="en-US" dirty="0"/>
          </a:p>
        </p:txBody>
      </p:sp>
      <p:sp>
        <p:nvSpPr>
          <p:cNvPr id="3" name="正方形/長方形 2"/>
          <p:cNvSpPr/>
          <p:nvPr/>
        </p:nvSpPr>
        <p:spPr bwMode="auto">
          <a:xfrm>
            <a:off x="4392489"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 name="正方形/長方形 3"/>
          <p:cNvSpPr/>
          <p:nvPr/>
        </p:nvSpPr>
        <p:spPr bwMode="auto">
          <a:xfrm>
            <a:off x="4464497"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5" name="正方形/長方形 4"/>
          <p:cNvSpPr/>
          <p:nvPr/>
        </p:nvSpPr>
        <p:spPr bwMode="auto">
          <a:xfrm>
            <a:off x="4464497"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6" name="正方形/長方形 5"/>
          <p:cNvSpPr/>
          <p:nvPr/>
        </p:nvSpPr>
        <p:spPr bwMode="auto">
          <a:xfrm>
            <a:off x="4464497"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7" name="正方形/長方形 6"/>
          <p:cNvSpPr/>
          <p:nvPr/>
        </p:nvSpPr>
        <p:spPr bwMode="auto">
          <a:xfrm>
            <a:off x="4896545"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8" name="正方形/長方形 7"/>
          <p:cNvSpPr/>
          <p:nvPr/>
        </p:nvSpPr>
        <p:spPr bwMode="auto">
          <a:xfrm>
            <a:off x="3419872"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9" name="正方形/長方形 8"/>
          <p:cNvSpPr/>
          <p:nvPr/>
        </p:nvSpPr>
        <p:spPr bwMode="auto">
          <a:xfrm>
            <a:off x="3491880"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10" name="正方形/長方形 9"/>
          <p:cNvSpPr/>
          <p:nvPr/>
        </p:nvSpPr>
        <p:spPr bwMode="auto">
          <a:xfrm>
            <a:off x="3491880"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11" name="正方形/長方形 10"/>
          <p:cNvSpPr/>
          <p:nvPr/>
        </p:nvSpPr>
        <p:spPr bwMode="auto">
          <a:xfrm>
            <a:off x="3491880"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2" name="正方形/長方形 11"/>
          <p:cNvSpPr/>
          <p:nvPr/>
        </p:nvSpPr>
        <p:spPr bwMode="auto">
          <a:xfrm>
            <a:off x="3923928"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3" name="正方形/長方形 12"/>
          <p:cNvSpPr/>
          <p:nvPr/>
        </p:nvSpPr>
        <p:spPr bwMode="auto">
          <a:xfrm>
            <a:off x="5364088" y="4941168"/>
            <a:ext cx="936104" cy="1368152"/>
          </a:xfrm>
          <a:prstGeom prst="rect">
            <a:avLst/>
          </a:prstGeom>
          <a:solidFill>
            <a:srgbClr val="CC33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14" name="正方形/長方形 13"/>
          <p:cNvSpPr/>
          <p:nvPr/>
        </p:nvSpPr>
        <p:spPr bwMode="auto">
          <a:xfrm>
            <a:off x="5436096" y="5013176"/>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通信</a:t>
            </a:r>
          </a:p>
        </p:txBody>
      </p:sp>
      <p:sp>
        <p:nvSpPr>
          <p:cNvPr id="15" name="正方形/長方形 14"/>
          <p:cNvSpPr/>
          <p:nvPr/>
        </p:nvSpPr>
        <p:spPr bwMode="auto">
          <a:xfrm>
            <a:off x="5436096"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センサ</a:t>
            </a:r>
          </a:p>
        </p:txBody>
      </p:sp>
      <p:sp>
        <p:nvSpPr>
          <p:cNvPr id="16" name="正方形/長方形 15"/>
          <p:cNvSpPr/>
          <p:nvPr/>
        </p:nvSpPr>
        <p:spPr bwMode="auto">
          <a:xfrm>
            <a:off x="5436096" y="6021288"/>
            <a:ext cx="792088" cy="228025"/>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IF</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7" name="正方形/長方形 16"/>
          <p:cNvSpPr/>
          <p:nvPr/>
        </p:nvSpPr>
        <p:spPr bwMode="auto">
          <a:xfrm>
            <a:off x="5868144" y="5301208"/>
            <a:ext cx="360040" cy="648071"/>
          </a:xfrm>
          <a:prstGeom prst="rect">
            <a:avLst/>
          </a:prstGeom>
          <a:solidFill>
            <a:schemeClr val="accent3">
              <a:lumMod val="20000"/>
              <a:lumOff val="80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accent2"/>
                </a:solidFill>
                <a:latin typeface="ＤＦＰ太丸ゴシック体"/>
                <a:ea typeface="ＤＦＰ太丸ゴシック体"/>
                <a:cs typeface="ＤＦＰ太丸ゴシック体"/>
              </a:rPr>
              <a:t>処理</a:t>
            </a:r>
            <a:endPar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endParaRPr>
          </a:p>
        </p:txBody>
      </p:sp>
      <p:sp>
        <p:nvSpPr>
          <p:cNvPr id="19" name="フローチャート: 磁気ディスク 18"/>
          <p:cNvSpPr/>
          <p:nvPr/>
        </p:nvSpPr>
        <p:spPr bwMode="auto">
          <a:xfrm>
            <a:off x="3419872" y="2564904"/>
            <a:ext cx="2880320" cy="1368152"/>
          </a:xfrm>
          <a:prstGeom prst="flowChartMagneticDisk">
            <a:avLst/>
          </a:prstGeom>
          <a:solidFill>
            <a:srgbClr val="4168A7"/>
          </a:solidFill>
          <a:ln w="38100"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3200" b="0" i="0" u="none" strike="noStrike" cap="none" normalizeH="0" dirty="0" smtClean="0">
                <a:ln>
                  <a:noFill/>
                </a:ln>
                <a:solidFill>
                  <a:schemeClr val="bg1"/>
                </a:solidFill>
                <a:effectLst/>
                <a:latin typeface="ＤＦＰ太丸ゴシック体"/>
                <a:ea typeface="ＤＦＰ太丸ゴシック体"/>
                <a:cs typeface="ＤＦＰ太丸ゴシック体"/>
              </a:rPr>
              <a:t>データ</a:t>
            </a:r>
            <a:endParaRPr kumimoji="0" lang="en-US" altLang="ja-JP" sz="3200" b="0" i="0" u="none" strike="noStrike" cap="none" normalizeH="0" dirty="0" smtClean="0">
              <a:ln>
                <a:noFill/>
              </a:ln>
              <a:solidFill>
                <a:schemeClr val="bg1"/>
              </a:solidFill>
              <a:effectLst/>
              <a:latin typeface="ＤＦＰ太丸ゴシック体"/>
              <a:ea typeface="ＤＦＰ太丸ゴシック体"/>
              <a:cs typeface="ＤＦＰ太丸ゴシック体"/>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ＤＦＰ太丸ゴシック体"/>
                <a:ea typeface="ＤＦＰ太丸ゴシック体"/>
                <a:cs typeface="ＤＦＰ太丸ゴシック体"/>
              </a:rPr>
              <a:t>ビッグデータ</a:t>
            </a:r>
            <a:endParaRPr kumimoji="0" lang="ja-JP" altLang="en-US" sz="1400" b="0" i="0" u="none" strike="noStrike" cap="none" normalizeH="0" dirty="0" smtClean="0">
              <a:ln>
                <a:noFill/>
              </a:ln>
              <a:solidFill>
                <a:schemeClr val="bg1"/>
              </a:solidFill>
              <a:effectLst/>
              <a:latin typeface="ＤＦＰ太丸ゴシック体"/>
              <a:ea typeface="ＤＦＰ太丸ゴシック体"/>
              <a:cs typeface="ＤＦＰ太丸ゴシック体"/>
            </a:endParaRPr>
          </a:p>
        </p:txBody>
      </p:sp>
      <p:sp>
        <p:nvSpPr>
          <p:cNvPr id="22" name="正方形/長方形 21"/>
          <p:cNvSpPr/>
          <p:nvPr/>
        </p:nvSpPr>
        <p:spPr bwMode="auto">
          <a:xfrm>
            <a:off x="2556569" y="1319960"/>
            <a:ext cx="4679951" cy="655932"/>
          </a:xfrm>
          <a:prstGeom prst="rect">
            <a:avLst/>
          </a:prstGeom>
          <a:solidFill>
            <a:srgbClr val="FFE389"/>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ja-JP" altLang="en-US" dirty="0">
                <a:solidFill>
                  <a:srgbClr val="800000"/>
                </a:solidFill>
                <a:latin typeface="ＤＦＰ太丸ゴシック体"/>
                <a:ea typeface="ＤＦＰ太丸ゴシック体"/>
                <a:cs typeface="ＤＦＰ太丸ゴシック体"/>
              </a:rPr>
              <a:t>知見（インテリジェンス）やノウハウ</a:t>
            </a:r>
          </a:p>
        </p:txBody>
      </p:sp>
      <p:sp>
        <p:nvSpPr>
          <p:cNvPr id="23" name="角丸四角形 22"/>
          <p:cNvSpPr/>
          <p:nvPr/>
        </p:nvSpPr>
        <p:spPr bwMode="auto">
          <a:xfrm>
            <a:off x="971600" y="4077072"/>
            <a:ext cx="7128792" cy="648072"/>
          </a:xfrm>
          <a:prstGeom prst="roundRect">
            <a:avLst>
              <a:gd name="adj" fmla="val 50000"/>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4" name="上矢印 23"/>
          <p:cNvSpPr/>
          <p:nvPr/>
        </p:nvSpPr>
        <p:spPr bwMode="auto">
          <a:xfrm>
            <a:off x="3995936" y="3933056"/>
            <a:ext cx="720080" cy="936104"/>
          </a:xfrm>
          <a:prstGeom prst="upArrow">
            <a:avLst/>
          </a:prstGeom>
          <a:solidFill>
            <a:srgbClr val="008000"/>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25" name="上矢印 24"/>
          <p:cNvSpPr/>
          <p:nvPr/>
        </p:nvSpPr>
        <p:spPr bwMode="auto">
          <a:xfrm flipV="1">
            <a:off x="5004048" y="4005064"/>
            <a:ext cx="720080" cy="936104"/>
          </a:xfrm>
          <a:prstGeom prst="upArrow">
            <a:avLst/>
          </a:prstGeom>
          <a:solidFill>
            <a:srgbClr val="3366FF"/>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36" name="テキスト ボックス 35"/>
          <p:cNvSpPr txBox="1"/>
          <p:nvPr/>
        </p:nvSpPr>
        <p:spPr>
          <a:xfrm>
            <a:off x="2123728" y="2780928"/>
            <a:ext cx="1005403" cy="584776"/>
          </a:xfrm>
          <a:prstGeom prst="rect">
            <a:avLst/>
          </a:prstGeom>
          <a:noFill/>
        </p:spPr>
        <p:txBody>
          <a:bodyPr wrap="none" rtlCol="0">
            <a:spAutoFit/>
          </a:bodyPr>
          <a:lstStyle/>
          <a:p>
            <a:r>
              <a:rPr kumimoji="1" lang="ja-JP" altLang="en-US" sz="3200" dirty="0" smtClean="0">
                <a:solidFill>
                  <a:srgbClr val="008000"/>
                </a:solidFill>
                <a:latin typeface="ＤＦＰ太丸ゴシック体"/>
                <a:ea typeface="ＤＦＰ太丸ゴシック体"/>
                <a:cs typeface="ＤＦＰ太丸ゴシック体"/>
              </a:rPr>
              <a:t>分析</a:t>
            </a:r>
          </a:p>
        </p:txBody>
      </p:sp>
      <p:sp>
        <p:nvSpPr>
          <p:cNvPr id="37" name="テキスト ボックス 36"/>
          <p:cNvSpPr txBox="1"/>
          <p:nvPr/>
        </p:nvSpPr>
        <p:spPr>
          <a:xfrm>
            <a:off x="6590933" y="2780928"/>
            <a:ext cx="1005403" cy="584776"/>
          </a:xfrm>
          <a:prstGeom prst="rect">
            <a:avLst/>
          </a:prstGeom>
          <a:noFill/>
        </p:spPr>
        <p:txBody>
          <a:bodyPr wrap="none" rtlCol="0">
            <a:spAutoFit/>
          </a:bodyPr>
          <a:lstStyle/>
          <a:p>
            <a:r>
              <a:rPr kumimoji="1" lang="ja-JP" altLang="en-US" sz="3200" dirty="0" smtClean="0">
                <a:solidFill>
                  <a:srgbClr val="0000FF"/>
                </a:solidFill>
                <a:latin typeface="ＤＦＰ太丸ゴシック体"/>
                <a:ea typeface="ＤＦＰ太丸ゴシック体"/>
                <a:cs typeface="ＤＦＰ太丸ゴシック体"/>
              </a:rPr>
              <a:t>制御</a:t>
            </a:r>
          </a:p>
        </p:txBody>
      </p:sp>
      <p:sp>
        <p:nvSpPr>
          <p:cNvPr id="40" name="上矢印 39"/>
          <p:cNvSpPr/>
          <p:nvPr/>
        </p:nvSpPr>
        <p:spPr bwMode="auto">
          <a:xfrm>
            <a:off x="2567850" y="1916832"/>
            <a:ext cx="720080" cy="648072"/>
          </a:xfrm>
          <a:prstGeom prst="upArrow">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1" name="上矢印 40"/>
          <p:cNvSpPr/>
          <p:nvPr/>
        </p:nvSpPr>
        <p:spPr bwMode="auto">
          <a:xfrm flipV="1">
            <a:off x="6516440" y="1916832"/>
            <a:ext cx="720080" cy="648072"/>
          </a:xfrm>
          <a:prstGeom prst="upArrow">
            <a:avLst/>
          </a:prstGeom>
          <a:solidFill>
            <a:schemeClr val="accent2">
              <a:lumMod val="7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effectLst/>
              <a:latin typeface="+mn-lt"/>
              <a:ea typeface="+mn-ea"/>
            </a:endParaRPr>
          </a:p>
        </p:txBody>
      </p:sp>
      <p:sp>
        <p:nvSpPr>
          <p:cNvPr id="43" name="テキスト ボックス 42"/>
          <p:cNvSpPr txBox="1"/>
          <p:nvPr/>
        </p:nvSpPr>
        <p:spPr>
          <a:xfrm>
            <a:off x="1115616" y="4192558"/>
            <a:ext cx="1723549" cy="400110"/>
          </a:xfrm>
          <a:prstGeom prst="rect">
            <a:avLst/>
          </a:prstGeom>
          <a:noFill/>
        </p:spPr>
        <p:txBody>
          <a:bodyPr wrap="none" rtlCol="0">
            <a:spAutoFit/>
          </a:bodyPr>
          <a:lstStyle/>
          <a:p>
            <a:pPr algn="ctr"/>
            <a:r>
              <a:rPr kumimoji="1" lang="ja-JP" altLang="en-US" sz="2000" dirty="0" smtClean="0">
                <a:latin typeface="ＤＦＰ太丸ゴシック体"/>
                <a:ea typeface="ＤＦＰ太丸ゴシック体"/>
                <a:cs typeface="ＤＦＰ太丸ゴシック体"/>
              </a:rPr>
              <a:t>ネットワーク</a:t>
            </a:r>
          </a:p>
        </p:txBody>
      </p:sp>
      <p:sp>
        <p:nvSpPr>
          <p:cNvPr id="44" name="テキスト ボックス 43"/>
          <p:cNvSpPr txBox="1"/>
          <p:nvPr/>
        </p:nvSpPr>
        <p:spPr>
          <a:xfrm>
            <a:off x="2123728" y="5013176"/>
            <a:ext cx="1005403" cy="1261884"/>
          </a:xfrm>
          <a:prstGeom prst="rect">
            <a:avLst/>
          </a:prstGeom>
          <a:noFill/>
        </p:spPr>
        <p:txBody>
          <a:bodyPr wrap="none" rtlCol="0">
            <a:spAutoFit/>
          </a:bodyPr>
          <a:lstStyle/>
          <a:p>
            <a:pPr algn="ctr"/>
            <a:r>
              <a:rPr lang="ja-JP" altLang="en-US" sz="3200" dirty="0" smtClean="0">
                <a:solidFill>
                  <a:srgbClr val="CC3300"/>
                </a:solidFill>
                <a:latin typeface="ＤＦＰ太丸ゴシック体"/>
                <a:ea typeface="ＤＦＰ太丸ゴシック体"/>
                <a:cs typeface="ＤＦＰ太丸ゴシック体"/>
              </a:rPr>
              <a:t>収集</a:t>
            </a:r>
            <a:endParaRPr lang="en-US" altLang="ja-JP" sz="3200" dirty="0" smtClean="0">
              <a:solidFill>
                <a:srgbClr val="CC3300"/>
              </a:solidFill>
              <a:latin typeface="ＤＦＰ太丸ゴシック体"/>
              <a:ea typeface="ＤＦＰ太丸ゴシック体"/>
              <a:cs typeface="ＤＦＰ太丸ゴシック体"/>
            </a:endParaRPr>
          </a:p>
          <a:p>
            <a:pPr algn="ctr"/>
            <a:r>
              <a:rPr lang="en-US" altLang="ja-JP" sz="1200" dirty="0">
                <a:solidFill>
                  <a:srgbClr val="CC3300"/>
                </a:solidFill>
                <a:latin typeface="ＤＦＰ太丸ゴシック体"/>
                <a:ea typeface="ＤＦＰ太丸ゴシック体"/>
                <a:cs typeface="ＤＦＰ太丸ゴシック体"/>
              </a:rPr>
              <a:t>&amp;</a:t>
            </a:r>
            <a:endParaRPr lang="en-US" altLang="ja-JP" sz="1200" dirty="0" smtClean="0">
              <a:solidFill>
                <a:srgbClr val="CC3300"/>
              </a:solidFill>
              <a:latin typeface="ＤＦＰ太丸ゴシック体"/>
              <a:ea typeface="ＤＦＰ太丸ゴシック体"/>
              <a:cs typeface="ＤＦＰ太丸ゴシック体"/>
            </a:endParaRPr>
          </a:p>
          <a:p>
            <a:pPr algn="ctr"/>
            <a:r>
              <a:rPr lang="ja-JP" altLang="en-US" sz="3200" dirty="0" smtClean="0">
                <a:solidFill>
                  <a:srgbClr val="CC3300"/>
                </a:solidFill>
                <a:latin typeface="ＤＦＰ太丸ゴシック体"/>
                <a:ea typeface="ＤＦＰ太丸ゴシック体"/>
                <a:cs typeface="ＤＦＰ太丸ゴシック体"/>
              </a:rPr>
              <a:t>活用</a:t>
            </a:r>
            <a:endParaRPr kumimoji="1" lang="ja-JP" altLang="en-US" sz="3200" dirty="0" smtClean="0">
              <a:solidFill>
                <a:srgbClr val="CC3300"/>
              </a:solidFill>
              <a:latin typeface="ＤＦＰ太丸ゴシック体"/>
              <a:ea typeface="ＤＦＰ太丸ゴシック体"/>
              <a:cs typeface="ＤＦＰ太丸ゴシック体"/>
            </a:endParaRPr>
          </a:p>
        </p:txBody>
      </p:sp>
      <p:sp>
        <p:nvSpPr>
          <p:cNvPr id="45" name="テキスト ボックス 44"/>
          <p:cNvSpPr txBox="1"/>
          <p:nvPr/>
        </p:nvSpPr>
        <p:spPr>
          <a:xfrm>
            <a:off x="6300192" y="4115614"/>
            <a:ext cx="1595309" cy="553998"/>
          </a:xfrm>
          <a:prstGeom prst="rect">
            <a:avLst/>
          </a:prstGeom>
          <a:noFill/>
        </p:spPr>
        <p:txBody>
          <a:bodyPr wrap="none" rtlCol="0">
            <a:spAutoFit/>
          </a:bodyPr>
          <a:lstStyle/>
          <a:p>
            <a:pPr algn="r"/>
            <a:r>
              <a:rPr kumimoji="1" lang="ja-JP" altLang="en-US" sz="1000" dirty="0" smtClean="0">
                <a:latin typeface="ＤＦＰ太丸ゴシック体"/>
                <a:ea typeface="ＤＦＰ太丸ゴシック体"/>
                <a:cs typeface="ＤＦＰ太丸ゴシック体"/>
              </a:rPr>
              <a:t>インターネット</a:t>
            </a:r>
            <a:endParaRPr kumimoji="1" lang="en-US" altLang="ja-JP" sz="1000" dirty="0" smtClean="0">
              <a:latin typeface="ＤＦＰ太丸ゴシック体"/>
              <a:ea typeface="ＤＦＰ太丸ゴシック体"/>
              <a:cs typeface="ＤＦＰ太丸ゴシック体"/>
            </a:endParaRPr>
          </a:p>
          <a:p>
            <a:pPr algn="r"/>
            <a:r>
              <a:rPr lang="ja-JP" altLang="en-US" sz="1000" dirty="0" smtClean="0">
                <a:latin typeface="ＤＦＰ太丸ゴシック体"/>
                <a:ea typeface="ＤＦＰ太丸ゴシック体"/>
                <a:cs typeface="ＤＦＰ太丸ゴシック体"/>
              </a:rPr>
              <a:t>モバイル・ネットワーク</a:t>
            </a:r>
            <a:endParaRPr lang="en-US" altLang="ja-JP" sz="1000" dirty="0" smtClean="0">
              <a:latin typeface="ＤＦＰ太丸ゴシック体"/>
              <a:ea typeface="ＤＦＰ太丸ゴシック体"/>
              <a:cs typeface="ＤＦＰ太丸ゴシック体"/>
            </a:endParaRPr>
          </a:p>
          <a:p>
            <a:pPr algn="r"/>
            <a:r>
              <a:rPr kumimoji="1" lang="ja-JP" altLang="en-US" sz="1000" dirty="0" smtClean="0">
                <a:latin typeface="ＤＦＰ太丸ゴシック体"/>
                <a:ea typeface="ＤＦＰ太丸ゴシック体"/>
                <a:cs typeface="ＤＦＰ太丸ゴシック体"/>
              </a:rPr>
              <a:t>センサー・ネットワーク</a:t>
            </a:r>
          </a:p>
        </p:txBody>
      </p:sp>
      <p:sp>
        <p:nvSpPr>
          <p:cNvPr id="46" name="テキスト ボックス 45"/>
          <p:cNvSpPr txBox="1"/>
          <p:nvPr/>
        </p:nvSpPr>
        <p:spPr>
          <a:xfrm>
            <a:off x="6444208" y="4869160"/>
            <a:ext cx="1460446" cy="1477328"/>
          </a:xfrm>
          <a:prstGeom prst="rect">
            <a:avLst/>
          </a:prstGeom>
          <a:noFill/>
        </p:spPr>
        <p:txBody>
          <a:bodyPr wrap="square" rtlCol="0">
            <a:spAutoFit/>
          </a:bodyPr>
          <a:lstStyle/>
          <a:p>
            <a:pPr algn="r"/>
            <a:r>
              <a:rPr kumimoji="1" lang="ja-JP" altLang="en-US" sz="1000" dirty="0" smtClean="0">
                <a:solidFill>
                  <a:srgbClr val="CC3300"/>
                </a:solidFill>
                <a:latin typeface="ＤＦＰ太丸ゴシック体"/>
                <a:ea typeface="ＤＦＰ太丸ゴシック体"/>
                <a:cs typeface="ＤＦＰ太丸ゴシック体"/>
              </a:rPr>
              <a:t>自動車</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スマートグリッド</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住宅機器</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家電製品</a:t>
            </a:r>
            <a:endParaRPr lang="en-US" altLang="ja-JP" sz="1000" dirty="0" smtClean="0">
              <a:solidFill>
                <a:srgbClr val="CC3300"/>
              </a:solidFill>
              <a:latin typeface="ＤＦＰ太丸ゴシック体"/>
              <a:ea typeface="ＤＦＰ太丸ゴシック体"/>
              <a:cs typeface="ＤＦＰ太丸ゴシック体"/>
            </a:endParaRPr>
          </a:p>
          <a:p>
            <a:pPr algn="r"/>
            <a:r>
              <a:rPr kumimoji="1" lang="ja-JP" altLang="en-US" sz="1000" dirty="0" smtClean="0">
                <a:solidFill>
                  <a:srgbClr val="CC3300"/>
                </a:solidFill>
                <a:latin typeface="ＤＦＰ太丸ゴシック体"/>
                <a:ea typeface="ＤＦＰ太丸ゴシック体"/>
                <a:cs typeface="ＤＦＰ太丸ゴシック体"/>
              </a:rPr>
              <a:t>医療機器</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kumimoji="1" lang="ja-JP" altLang="en-US" sz="1000" dirty="0" smtClean="0">
                <a:solidFill>
                  <a:srgbClr val="CC3300"/>
                </a:solidFill>
                <a:latin typeface="ＤＦＰ太丸ゴシック体"/>
                <a:ea typeface="ＤＦＰ太丸ゴシック体"/>
                <a:cs typeface="ＤＦＰ太丸ゴシック体"/>
              </a:rPr>
              <a:t>産業機械</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宇宙衛星</a:t>
            </a:r>
            <a:endParaRPr lang="en-US" altLang="ja-JP" sz="1000" dirty="0" smtClean="0">
              <a:solidFill>
                <a:srgbClr val="CC3300"/>
              </a:solidFill>
              <a:latin typeface="ＤＦＰ太丸ゴシック体"/>
              <a:ea typeface="ＤＦＰ太丸ゴシック体"/>
              <a:cs typeface="ＤＦＰ太丸ゴシック体"/>
            </a:endParaRPr>
          </a:p>
          <a:p>
            <a:pPr algn="r"/>
            <a:r>
              <a:rPr kumimoji="1" lang="ja-JP" altLang="en-US" sz="1000" dirty="0" smtClean="0">
                <a:solidFill>
                  <a:srgbClr val="CC3300"/>
                </a:solidFill>
                <a:latin typeface="ＤＦＰ太丸ゴシック体"/>
                <a:ea typeface="ＤＦＰ太丸ゴシック体"/>
                <a:cs typeface="ＤＦＰ太丸ゴシック体"/>
              </a:rPr>
              <a:t>ロボット</a:t>
            </a:r>
            <a:endParaRPr kumimoji="1" lang="en-US" altLang="ja-JP" sz="1000" dirty="0" smtClean="0">
              <a:solidFill>
                <a:srgbClr val="CC3300"/>
              </a:solidFill>
              <a:latin typeface="ＤＦＰ太丸ゴシック体"/>
              <a:ea typeface="ＤＦＰ太丸ゴシック体"/>
              <a:cs typeface="ＤＦＰ太丸ゴシック体"/>
            </a:endParaRPr>
          </a:p>
          <a:p>
            <a:pPr algn="r"/>
            <a:r>
              <a:rPr lang="ja-JP" altLang="en-US" sz="1000" dirty="0" smtClean="0">
                <a:solidFill>
                  <a:srgbClr val="CC3300"/>
                </a:solidFill>
                <a:latin typeface="ＤＦＰ太丸ゴシック体"/>
                <a:ea typeface="ＤＦＰ太丸ゴシック体"/>
                <a:cs typeface="ＤＦＰ太丸ゴシック体"/>
              </a:rPr>
              <a:t>・・・</a:t>
            </a:r>
            <a:endParaRPr kumimoji="1" lang="ja-JP" altLang="en-US" sz="1000" dirty="0" smtClean="0">
              <a:solidFill>
                <a:srgbClr val="CC3300"/>
              </a:solidFill>
              <a:latin typeface="ＤＦＰ太丸ゴシック体"/>
              <a:ea typeface="ＤＦＰ太丸ゴシック体"/>
              <a:cs typeface="ＤＦＰ太丸ゴシック体"/>
            </a:endParaRPr>
          </a:p>
        </p:txBody>
      </p:sp>
      <p:sp>
        <p:nvSpPr>
          <p:cNvPr id="50" name="正方形/長方形 49"/>
          <p:cNvSpPr/>
          <p:nvPr/>
        </p:nvSpPr>
        <p:spPr bwMode="auto">
          <a:xfrm>
            <a:off x="971600" y="1124744"/>
            <a:ext cx="504056" cy="2880320"/>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spcBef>
                <a:spcPct val="20000"/>
              </a:spcBef>
            </a:pPr>
            <a:r>
              <a:rPr kumimoji="0" lang="ja-JP" altLang="en-US" sz="2400" dirty="0">
                <a:latin typeface="ＤＦＰ太丸ゴシック体"/>
                <a:ea typeface="ＤＦＰ太丸ゴシック体"/>
                <a:cs typeface="ＤＦＰ太丸ゴシック体"/>
              </a:rPr>
              <a:t>クラウド</a:t>
            </a:r>
          </a:p>
        </p:txBody>
      </p:sp>
      <p:sp>
        <p:nvSpPr>
          <p:cNvPr id="51" name="正方形/長方形 50"/>
          <p:cNvSpPr/>
          <p:nvPr/>
        </p:nvSpPr>
        <p:spPr bwMode="auto">
          <a:xfrm>
            <a:off x="971600" y="4797152"/>
            <a:ext cx="504056" cy="1656184"/>
          </a:xfrm>
          <a:prstGeom prst="rect">
            <a:avLst/>
          </a:prstGeom>
          <a:solidFill>
            <a:schemeClr val="bg1">
              <a:lumMod val="85000"/>
            </a:schemeClr>
          </a:soli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effectLst/>
                <a:latin typeface="ＤＦＰ太丸ゴシック体"/>
                <a:ea typeface="ＤＦＰ太丸ゴシック体"/>
                <a:cs typeface="ＤＦＰ太丸ゴシック体"/>
              </a:rPr>
              <a:t>モノ</a:t>
            </a:r>
          </a:p>
        </p:txBody>
      </p:sp>
      <p:sp>
        <p:nvSpPr>
          <p:cNvPr id="48" name="正方形/長方形 47"/>
          <p:cNvSpPr/>
          <p:nvPr/>
        </p:nvSpPr>
        <p:spPr bwMode="auto">
          <a:xfrm>
            <a:off x="2987824" y="4221088"/>
            <a:ext cx="720080" cy="374536"/>
          </a:xfrm>
          <a:prstGeom prst="rect">
            <a:avLst/>
          </a:prstGeom>
          <a:solidFill>
            <a:schemeClr val="accent3">
              <a:lumMod val="20000"/>
              <a:lumOff val="80000"/>
            </a:schemeClr>
          </a:solidFill>
          <a:ln w="76200" cap="flat" cmpd="sng" algn="ctr">
            <a:solidFill>
              <a:srgbClr val="CC33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accent2"/>
                </a:solidFill>
                <a:effectLst/>
                <a:latin typeface="ＤＦＰ太丸ゴシック体"/>
                <a:ea typeface="ＤＦＰ太丸ゴシック体"/>
                <a:cs typeface="ＤＦＰ太丸ゴシック体"/>
              </a:rPr>
              <a:t>処理</a:t>
            </a:r>
          </a:p>
        </p:txBody>
      </p:sp>
    </p:spTree>
    <p:extLst>
      <p:ext uri="{BB962C8B-B14F-4D97-AF65-F5344CB8AC3E}">
        <p14:creationId xmlns:p14="http://schemas.microsoft.com/office/powerpoint/2010/main" val="18080095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Google Maps</a:t>
            </a:r>
            <a:r>
              <a:rPr kumimoji="1" lang="ja-JP" altLang="en-US" smtClean="0"/>
              <a:t>の渋滞表示</a:t>
            </a:r>
            <a:endParaRPr kumimoji="1" lang="ja-JP" altLang="en-US"/>
          </a:p>
        </p:txBody>
      </p:sp>
      <p:pic>
        <p:nvPicPr>
          <p:cNvPr id="2050" name="Picture 2" descr="http://k-tai.impress.co.jp/img/ktw/docs/497/120/gm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2381250" cy="4229101"/>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 2"/>
          <p:cNvSpPr/>
          <p:nvPr/>
        </p:nvSpPr>
        <p:spPr bwMode="auto">
          <a:xfrm>
            <a:off x="3923928" y="1484784"/>
            <a:ext cx="4392488" cy="1224136"/>
          </a:xfrm>
          <a:prstGeom prst="roundRect">
            <a:avLst>
              <a:gd name="adj" fmla="val 0"/>
            </a:avLst>
          </a:prstGeom>
          <a:solidFill>
            <a:srgbClr val="4269A8"/>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スマホの</a:t>
            </a:r>
            <a:r>
              <a:rPr kumimoji="0" lang="en-US" altLang="ja-JP" sz="2000" b="0" i="0" u="none" strike="noStrike" cap="none" normalizeH="0" smtClean="0">
                <a:ln>
                  <a:noFill/>
                </a:ln>
                <a:solidFill>
                  <a:schemeClr val="bg1"/>
                </a:solidFill>
                <a:effectLst/>
                <a:latin typeface="+mn-lt"/>
                <a:ea typeface="+mn-ea"/>
              </a:rPr>
              <a:t>Google Map</a:t>
            </a:r>
            <a:r>
              <a:rPr kumimoji="0" lang="ja-JP" altLang="en-US" sz="2000" b="0" i="0" u="none" strike="noStrike" cap="none" normalizeH="0" smtClean="0">
                <a:ln>
                  <a:noFill/>
                </a:ln>
                <a:solidFill>
                  <a:schemeClr val="bg1"/>
                </a:solidFill>
                <a:effectLst/>
                <a:latin typeface="+mn-lt"/>
                <a:ea typeface="+mn-ea"/>
              </a:rPr>
              <a:t>アプリから匿名で送信される位置情報・速度データを基に渋滞状況を計算し、表示</a:t>
            </a:r>
          </a:p>
        </p:txBody>
      </p:sp>
      <p:sp>
        <p:nvSpPr>
          <p:cNvPr id="5" name="角丸四角形 4"/>
          <p:cNvSpPr/>
          <p:nvPr/>
        </p:nvSpPr>
        <p:spPr bwMode="auto">
          <a:xfrm>
            <a:off x="3923928" y="2780928"/>
            <a:ext cx="4392488" cy="93610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chemeClr val="bg1"/>
                </a:solidFill>
                <a:effectLst/>
                <a:latin typeface="+mn-lt"/>
                <a:ea typeface="+mn-ea"/>
              </a:rPr>
              <a:t>車センサーやカメラなどの設備投資が不要</a:t>
            </a:r>
          </a:p>
        </p:txBody>
      </p:sp>
      <p:sp>
        <p:nvSpPr>
          <p:cNvPr id="6" name="角丸四角形 5"/>
          <p:cNvSpPr/>
          <p:nvPr/>
        </p:nvSpPr>
        <p:spPr bwMode="auto">
          <a:xfrm>
            <a:off x="3923928" y="3789040"/>
            <a:ext cx="4392488" cy="93610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ネットワーク接続が前提で台数の多いスマホをセンサーとして利用</a:t>
            </a:r>
          </a:p>
        </p:txBody>
      </p:sp>
      <p:sp>
        <p:nvSpPr>
          <p:cNvPr id="7" name="角丸四角形 6"/>
          <p:cNvSpPr/>
          <p:nvPr/>
        </p:nvSpPr>
        <p:spPr bwMode="auto">
          <a:xfrm>
            <a:off x="3923928" y="4797152"/>
            <a:ext cx="4392488" cy="936104"/>
          </a:xfrm>
          <a:prstGeom prst="roundRect">
            <a:avLst>
              <a:gd name="adj" fmla="val 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smtClean="0">
                <a:ln>
                  <a:noFill/>
                </a:ln>
                <a:solidFill>
                  <a:schemeClr val="bg1"/>
                </a:solidFill>
                <a:effectLst/>
                <a:latin typeface="+mn-lt"/>
                <a:ea typeface="+mn-ea"/>
              </a:rPr>
              <a:t>都市部では精度が上がるが、車が少ない地方部では精度が落ちる</a:t>
            </a:r>
          </a:p>
        </p:txBody>
      </p:sp>
    </p:spTree>
    <p:extLst>
      <p:ext uri="{BB962C8B-B14F-4D97-AF65-F5344CB8AC3E}">
        <p14:creationId xmlns:p14="http://schemas.microsoft.com/office/powerpoint/2010/main" val="2255990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GE</a:t>
            </a:r>
            <a:r>
              <a:rPr kumimoji="1" lang="ja-JP" altLang="en-US" dirty="0" smtClean="0"/>
              <a:t>の航空</a:t>
            </a:r>
            <a:r>
              <a:rPr kumimoji="1" lang="ja-JP" altLang="en-US" smtClean="0"/>
              <a:t>インダストリー・インターネット</a:t>
            </a:r>
            <a:endParaRPr kumimoji="1" lang="ja-JP" altLang="en-US" dirty="0"/>
          </a:p>
        </p:txBody>
      </p:sp>
      <p:pic>
        <p:nvPicPr>
          <p:cNvPr id="3" name="図 2" descr="スクリーンショット 2014-05-29 9.59.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4704"/>
            <a:ext cx="9144000" cy="5813239"/>
          </a:xfrm>
          <a:prstGeom prst="rect">
            <a:avLst/>
          </a:prstGeom>
        </p:spPr>
      </p:pic>
    </p:spTree>
    <p:extLst>
      <p:ext uri="{BB962C8B-B14F-4D97-AF65-F5344CB8AC3E}">
        <p14:creationId xmlns:p14="http://schemas.microsoft.com/office/powerpoint/2010/main" val="18610822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グローバル港湾設備</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29</a:t>
            </a:fld>
            <a:endParaRPr kumimoji="1" lang="ja-JP" altLang="en-US"/>
          </a:p>
        </p:txBody>
      </p:sp>
      <p:pic>
        <p:nvPicPr>
          <p:cNvPr id="4" name="図 3" descr="スクリーンショット 2014-11-05 15.00.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79" y="977900"/>
            <a:ext cx="8673868" cy="4851399"/>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233479" y="6000233"/>
            <a:ext cx="4378122" cy="646331"/>
          </a:xfrm>
          <a:prstGeom prst="rect">
            <a:avLst/>
          </a:prstGeom>
        </p:spPr>
        <p:txBody>
          <a:bodyPr wrap="none">
            <a:spAutoFit/>
          </a:bodyPr>
          <a:lstStyle/>
          <a:p>
            <a:r>
              <a:rPr lang="ja-JP" altLang="en-US" sz="1200" dirty="0"/>
              <a:t>日経</a:t>
            </a:r>
            <a:r>
              <a:rPr lang="en-US" altLang="ja-JP" sz="1200" dirty="0"/>
              <a:t>BP </a:t>
            </a:r>
            <a:r>
              <a:rPr lang="en-US" altLang="ja-JP" sz="1200" dirty="0" err="1"/>
              <a:t>ITpro</a:t>
            </a:r>
            <a:r>
              <a:rPr lang="ja-JP" altLang="en-US" sz="1200" dirty="0"/>
              <a:t>　</a:t>
            </a:r>
            <a:r>
              <a:rPr lang="en-US" altLang="ja-JP" sz="1200" dirty="0" err="1"/>
              <a:t>IoT</a:t>
            </a:r>
            <a:r>
              <a:rPr lang="en-US" altLang="ja-JP" sz="1200" dirty="0"/>
              <a:t> japan</a:t>
            </a:r>
            <a:r>
              <a:rPr lang="ja-JP" altLang="en-US" sz="1200" dirty="0"/>
              <a:t>パネル討議</a:t>
            </a:r>
            <a:r>
              <a:rPr lang="ja-JP" altLang="en-US" sz="1200" dirty="0" smtClean="0"/>
              <a:t>資料</a:t>
            </a:r>
            <a:endParaRPr lang="en-US" altLang="ja-JP" sz="1200" dirty="0" smtClean="0"/>
          </a:p>
          <a:p>
            <a:r>
              <a:rPr lang="ja-JP" altLang="en-US" sz="1200" dirty="0" smtClean="0"/>
              <a:t>シスコシステムズ合同会社</a:t>
            </a:r>
            <a:r>
              <a:rPr lang="ja-JP" altLang="en-US" sz="1200" dirty="0"/>
              <a:t>　シスココンサルティングサービス</a:t>
            </a:r>
            <a:r>
              <a:rPr lang="en-US" altLang="ja-JP" sz="1200" dirty="0" smtClean="0"/>
              <a:t>2014</a:t>
            </a:r>
            <a:r>
              <a:rPr lang="ja-JP" altLang="en-US" sz="1200" dirty="0" smtClean="0"/>
              <a:t>　</a:t>
            </a:r>
            <a:endParaRPr lang="en-US" altLang="ja-JP" sz="1200" dirty="0" smtClean="0"/>
          </a:p>
          <a:p>
            <a:r>
              <a:rPr lang="ja-JP" altLang="en-US" sz="1200" dirty="0" smtClean="0"/>
              <a:t>シニアパートナー　八子知礼</a:t>
            </a:r>
            <a:endParaRPr lang="ja-JP" altLang="en-US" sz="1200" dirty="0"/>
          </a:p>
        </p:txBody>
      </p:sp>
      <p:sp>
        <p:nvSpPr>
          <p:cNvPr id="6" name="正方形/長方形 5"/>
          <p:cNvSpPr/>
          <p:nvPr/>
        </p:nvSpPr>
        <p:spPr>
          <a:xfrm>
            <a:off x="4335347" y="6369565"/>
            <a:ext cx="4572000" cy="276999"/>
          </a:xfrm>
          <a:prstGeom prst="rect">
            <a:avLst/>
          </a:prstGeom>
        </p:spPr>
        <p:txBody>
          <a:bodyPr>
            <a:spAutoFit/>
          </a:bodyPr>
          <a:lstStyle/>
          <a:p>
            <a:pPr algn="r"/>
            <a:r>
              <a:rPr lang="en-US" altLang="ja-JP" sz="1200" dirty="0"/>
              <a:t>http://</a:t>
            </a:r>
            <a:r>
              <a:rPr lang="en-US" altLang="ja-JP" sz="1200" dirty="0" err="1"/>
              <a:t>www.slideshare.net</a:t>
            </a:r>
            <a:r>
              <a:rPr lang="en-US" altLang="ja-JP" sz="1200" dirty="0"/>
              <a:t>/tomokyun85/bp-itiot-japan141017</a:t>
            </a:r>
            <a:endParaRPr lang="ja-JP" altLang="en-US" sz="1200" dirty="0"/>
          </a:p>
        </p:txBody>
      </p:sp>
    </p:spTree>
    <p:extLst>
      <p:ext uri="{BB962C8B-B14F-4D97-AF65-F5344CB8AC3E}">
        <p14:creationId xmlns:p14="http://schemas.microsoft.com/office/powerpoint/2010/main" val="82352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sp>
        <p:nvSpPr>
          <p:cNvPr id="3" name="正方形/長方形 2"/>
          <p:cNvSpPr/>
          <p:nvPr/>
        </p:nvSpPr>
        <p:spPr>
          <a:xfrm>
            <a:off x="584201" y="2242236"/>
            <a:ext cx="8017932" cy="2277547"/>
          </a:xfrm>
          <a:prstGeom prst="rect">
            <a:avLst/>
          </a:prstGeom>
        </p:spPr>
        <p:txBody>
          <a:bodyPr wrap="square">
            <a:spAutoFit/>
          </a:bodyPr>
          <a:lstStyle/>
          <a:p>
            <a:pPr marL="342900" indent="-342900">
              <a:spcBef>
                <a:spcPts val="1200"/>
              </a:spcBef>
              <a:buFont typeface="Wingdings" charset="2"/>
              <a:buChar char="v"/>
            </a:pPr>
            <a:r>
              <a:rPr lang="ja-JP" altLang="en-US" sz="2800" dirty="0">
                <a:solidFill>
                  <a:srgbClr val="3366FF"/>
                </a:solidFill>
                <a:latin typeface="Arial"/>
                <a:ea typeface="HGP創英角ｺﾞｼｯｸUB" pitchFamily="50" charset="-128"/>
                <a:cs typeface="Arial"/>
              </a:rPr>
              <a:t>クラウド・</a:t>
            </a:r>
            <a:r>
              <a:rPr lang="ja-JP" altLang="en-US" sz="2800" dirty="0" smtClean="0">
                <a:solidFill>
                  <a:srgbClr val="3366FF"/>
                </a:solidFill>
                <a:latin typeface="Arial"/>
                <a:ea typeface="HGP創英角ｺﾞｼｯｸUB" pitchFamily="50" charset="-128"/>
                <a:cs typeface="Arial"/>
              </a:rPr>
              <a:t>コンピューティングで</a:t>
            </a:r>
            <a:r>
              <a:rPr lang="ja-JP" altLang="en-US" sz="2800" dirty="0">
                <a:solidFill>
                  <a:srgbClr val="3366FF"/>
                </a:solidFill>
                <a:latin typeface="Arial"/>
                <a:ea typeface="HGP創英角ｺﾞｼｯｸUB" pitchFamily="50" charset="-128"/>
                <a:cs typeface="Arial"/>
              </a:rPr>
              <a:t>変わる</a:t>
            </a:r>
            <a:r>
              <a:rPr lang="en-US" altLang="ja-JP" sz="2800" dirty="0">
                <a:solidFill>
                  <a:srgbClr val="3366FF"/>
                </a:solidFill>
                <a:latin typeface="Arial Black"/>
                <a:ea typeface="HGP創英角ｺﾞｼｯｸUB" pitchFamily="50" charset="-128"/>
                <a:cs typeface="Arial Black"/>
              </a:rPr>
              <a:t>IT</a:t>
            </a:r>
            <a:r>
              <a:rPr lang="ja-JP" altLang="en-US" sz="2800" dirty="0">
                <a:solidFill>
                  <a:srgbClr val="3366FF"/>
                </a:solidFill>
                <a:latin typeface="Arial"/>
                <a:ea typeface="HGP創英角ｺﾞｼｯｸUB" pitchFamily="50" charset="-128"/>
                <a:cs typeface="Arial"/>
              </a:rPr>
              <a:t>の</a:t>
            </a:r>
            <a:r>
              <a:rPr lang="ja-JP" altLang="en-US" sz="2800" dirty="0" smtClean="0">
                <a:solidFill>
                  <a:srgbClr val="3366FF"/>
                </a:solidFill>
                <a:latin typeface="Arial"/>
                <a:ea typeface="HGP創英角ｺﾞｼｯｸUB" pitchFamily="50" charset="-128"/>
                <a:cs typeface="Arial"/>
              </a:rPr>
              <a:t>常識</a:t>
            </a:r>
            <a:endParaRPr lang="en-US" altLang="ja-JP" sz="2800" dirty="0" smtClean="0">
              <a:solidFill>
                <a:srgbClr val="3366FF"/>
              </a:solidFill>
              <a:latin typeface="Arial"/>
              <a:ea typeface="HGP創英角ｺﾞｼｯｸUB" pitchFamily="50" charset="-128"/>
              <a:cs typeface="Arial"/>
            </a:endParaRPr>
          </a:p>
          <a:p>
            <a:pPr marL="342900" indent="-342900">
              <a:spcBef>
                <a:spcPts val="1200"/>
              </a:spcBef>
              <a:buFont typeface="Wingdings" charset="2"/>
              <a:buChar char="v"/>
            </a:pPr>
            <a:r>
              <a:rPr lang="en-US" altLang="ja-JP" sz="2800" dirty="0" err="1" smtClean="0">
                <a:solidFill>
                  <a:srgbClr val="3366FF"/>
                </a:solidFill>
                <a:latin typeface="Arial Black"/>
                <a:ea typeface="HGP創英角ｺﾞｼｯｸUB" pitchFamily="50" charset="-128"/>
                <a:cs typeface="Arial Black"/>
              </a:rPr>
              <a:t>IoT</a:t>
            </a:r>
            <a:r>
              <a:rPr lang="en-US" altLang="ja-JP" sz="2800" dirty="0" smtClean="0">
                <a:solidFill>
                  <a:srgbClr val="3366FF"/>
                </a:solidFill>
                <a:latin typeface="Arial"/>
                <a:ea typeface="HGP創英角ｺﾞｼｯｸUB" pitchFamily="50" charset="-128"/>
                <a:cs typeface="Arial"/>
              </a:rPr>
              <a:t> (Internet of Things) </a:t>
            </a:r>
            <a:r>
              <a:rPr lang="ja-JP" altLang="en-US" sz="2800" dirty="0" smtClean="0">
                <a:solidFill>
                  <a:srgbClr val="3366FF"/>
                </a:solidFill>
                <a:latin typeface="Arial"/>
                <a:ea typeface="HGP創英角ｺﾞｼｯｸUB" pitchFamily="50" charset="-128"/>
                <a:cs typeface="Arial"/>
              </a:rPr>
              <a:t>とビッグデータ</a:t>
            </a:r>
            <a:endParaRPr lang="en-US" altLang="ja-JP" sz="2800" dirty="0" smtClean="0">
              <a:solidFill>
                <a:srgbClr val="3366FF"/>
              </a:solidFill>
              <a:latin typeface="Arial"/>
              <a:ea typeface="HGP創英角ｺﾞｼｯｸUB" pitchFamily="50" charset="-128"/>
              <a:cs typeface="Arial"/>
            </a:endParaRPr>
          </a:p>
          <a:p>
            <a:pPr marL="342900" indent="-342900">
              <a:spcBef>
                <a:spcPts val="1200"/>
              </a:spcBef>
              <a:buFont typeface="Wingdings" charset="2"/>
              <a:buChar char="v"/>
            </a:pPr>
            <a:r>
              <a:rPr lang="ja-JP" altLang="en-US" sz="2800" dirty="0" smtClean="0">
                <a:solidFill>
                  <a:srgbClr val="3366FF"/>
                </a:solidFill>
                <a:latin typeface="Arial"/>
                <a:ea typeface="HGP創英角ｺﾞｼｯｸUB" pitchFamily="50" charset="-128"/>
                <a:cs typeface="Arial"/>
              </a:rPr>
              <a:t>スマートマシン</a:t>
            </a:r>
            <a:endParaRPr lang="en-US" altLang="ja-JP" sz="2800" dirty="0" smtClean="0">
              <a:solidFill>
                <a:srgbClr val="3366FF"/>
              </a:solidFill>
              <a:latin typeface="Arial"/>
              <a:ea typeface="HGP創英角ｺﾞｼｯｸUB" pitchFamily="50" charset="-128"/>
              <a:cs typeface="Arial"/>
            </a:endParaRPr>
          </a:p>
          <a:p>
            <a:pPr marL="342900" indent="-342900">
              <a:spcBef>
                <a:spcPts val="1200"/>
              </a:spcBef>
              <a:buFont typeface="Wingdings" charset="2"/>
              <a:buChar char="v"/>
            </a:pPr>
            <a:r>
              <a:rPr lang="ja-JP" altLang="en-US" sz="2800" dirty="0" smtClean="0">
                <a:solidFill>
                  <a:srgbClr val="3366FF"/>
                </a:solidFill>
                <a:latin typeface="Arial"/>
                <a:ea typeface="HGP創英角ｺﾞｼｯｸUB" pitchFamily="50" charset="-128"/>
                <a:cs typeface="Arial"/>
              </a:rPr>
              <a:t>これからの</a:t>
            </a:r>
            <a:r>
              <a:rPr lang="en-US" altLang="ja-JP" sz="2800" dirty="0" smtClean="0">
                <a:solidFill>
                  <a:srgbClr val="3366FF"/>
                </a:solidFill>
                <a:latin typeface="Arial Black"/>
                <a:ea typeface="HGP創英角ｺﾞｼｯｸUB" pitchFamily="50" charset="-128"/>
                <a:cs typeface="Arial Black"/>
              </a:rPr>
              <a:t>IT</a:t>
            </a:r>
            <a:r>
              <a:rPr lang="ja-JP" altLang="en-US" sz="2800" dirty="0" smtClean="0">
                <a:solidFill>
                  <a:srgbClr val="3366FF"/>
                </a:solidFill>
                <a:latin typeface="Arial"/>
                <a:ea typeface="HGP創英角ｺﾞｼｯｸUB" pitchFamily="50" charset="-128"/>
                <a:cs typeface="Arial"/>
              </a:rPr>
              <a:t>ビジネス戦略</a:t>
            </a:r>
            <a:endParaRPr lang="en-US" altLang="ja-JP" sz="2800" dirty="0">
              <a:solidFill>
                <a:srgbClr val="3366FF"/>
              </a:solidFill>
              <a:latin typeface="Arial"/>
              <a:ea typeface="HGP創英角ｺﾞｼｯｸUB" pitchFamily="50" charset="-128"/>
              <a:cs typeface="Arial"/>
            </a:endParaRPr>
          </a:p>
        </p:txBody>
      </p:sp>
    </p:spTree>
    <p:extLst>
      <p:ext uri="{BB962C8B-B14F-4D97-AF65-F5344CB8AC3E}">
        <p14:creationId xmlns:p14="http://schemas.microsoft.com/office/powerpoint/2010/main" val="34521966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アジア地域でのスマートシティプロジェクト</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30</a:t>
            </a:fld>
            <a:endParaRPr kumimoji="1" lang="ja-JP" altLang="en-US"/>
          </a:p>
        </p:txBody>
      </p:sp>
      <p:pic>
        <p:nvPicPr>
          <p:cNvPr id="4" name="図 3" descr="スクリーンショット 2014-11-05 15.00.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411" y="919372"/>
            <a:ext cx="8722004" cy="4884528"/>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233479" y="6000233"/>
            <a:ext cx="4378122" cy="646331"/>
          </a:xfrm>
          <a:prstGeom prst="rect">
            <a:avLst/>
          </a:prstGeom>
        </p:spPr>
        <p:txBody>
          <a:bodyPr wrap="none">
            <a:spAutoFit/>
          </a:bodyPr>
          <a:lstStyle/>
          <a:p>
            <a:r>
              <a:rPr lang="ja-JP" altLang="en-US" sz="1200" dirty="0"/>
              <a:t>日経</a:t>
            </a:r>
            <a:r>
              <a:rPr lang="en-US" altLang="ja-JP" sz="1200" dirty="0"/>
              <a:t>BP </a:t>
            </a:r>
            <a:r>
              <a:rPr lang="en-US" altLang="ja-JP" sz="1200" dirty="0" err="1"/>
              <a:t>ITpro</a:t>
            </a:r>
            <a:r>
              <a:rPr lang="ja-JP" altLang="en-US" sz="1200" dirty="0"/>
              <a:t>　</a:t>
            </a:r>
            <a:r>
              <a:rPr lang="en-US" altLang="ja-JP" sz="1200" dirty="0" err="1"/>
              <a:t>IoT</a:t>
            </a:r>
            <a:r>
              <a:rPr lang="en-US" altLang="ja-JP" sz="1200" dirty="0"/>
              <a:t> japan</a:t>
            </a:r>
            <a:r>
              <a:rPr lang="ja-JP" altLang="en-US" sz="1200" dirty="0"/>
              <a:t>パネル討議</a:t>
            </a:r>
            <a:r>
              <a:rPr lang="ja-JP" altLang="en-US" sz="1200" dirty="0" smtClean="0"/>
              <a:t>資料</a:t>
            </a:r>
            <a:endParaRPr lang="en-US" altLang="ja-JP" sz="1200" dirty="0" smtClean="0"/>
          </a:p>
          <a:p>
            <a:r>
              <a:rPr lang="ja-JP" altLang="en-US" sz="1200" dirty="0" smtClean="0"/>
              <a:t>シスコシステムズ合同会社</a:t>
            </a:r>
            <a:r>
              <a:rPr lang="ja-JP" altLang="en-US" sz="1200" dirty="0"/>
              <a:t>　シスココンサルティングサービス</a:t>
            </a:r>
            <a:r>
              <a:rPr lang="en-US" altLang="ja-JP" sz="1200" dirty="0" smtClean="0"/>
              <a:t>2014</a:t>
            </a:r>
            <a:r>
              <a:rPr lang="ja-JP" altLang="en-US" sz="1200" dirty="0" smtClean="0"/>
              <a:t>　</a:t>
            </a:r>
            <a:endParaRPr lang="en-US" altLang="ja-JP" sz="1200" dirty="0" smtClean="0"/>
          </a:p>
          <a:p>
            <a:r>
              <a:rPr lang="ja-JP" altLang="en-US" sz="1200" dirty="0" smtClean="0"/>
              <a:t>シニアパートナー　八子知礼</a:t>
            </a:r>
            <a:endParaRPr lang="ja-JP" altLang="en-US" sz="1200" dirty="0"/>
          </a:p>
        </p:txBody>
      </p:sp>
      <p:sp>
        <p:nvSpPr>
          <p:cNvPr id="7" name="正方形/長方形 6"/>
          <p:cNvSpPr/>
          <p:nvPr/>
        </p:nvSpPr>
        <p:spPr>
          <a:xfrm>
            <a:off x="4359415" y="6369565"/>
            <a:ext cx="4572000" cy="276999"/>
          </a:xfrm>
          <a:prstGeom prst="rect">
            <a:avLst/>
          </a:prstGeom>
        </p:spPr>
        <p:txBody>
          <a:bodyPr>
            <a:spAutoFit/>
          </a:bodyPr>
          <a:lstStyle/>
          <a:p>
            <a:pPr algn="r"/>
            <a:r>
              <a:rPr lang="en-US" altLang="ja-JP" sz="1200" dirty="0"/>
              <a:t>http://</a:t>
            </a:r>
            <a:r>
              <a:rPr lang="en-US" altLang="ja-JP" sz="1200" dirty="0" err="1"/>
              <a:t>www.slideshare.net</a:t>
            </a:r>
            <a:r>
              <a:rPr lang="en-US" altLang="ja-JP" sz="1200" dirty="0"/>
              <a:t>/tomokyun85/bp-itiot-japan141017</a:t>
            </a:r>
            <a:endParaRPr lang="ja-JP" altLang="en-US" sz="1200" dirty="0"/>
          </a:p>
        </p:txBody>
      </p:sp>
    </p:spTree>
    <p:extLst>
      <p:ext uri="{BB962C8B-B14F-4D97-AF65-F5344CB8AC3E}">
        <p14:creationId xmlns:p14="http://schemas.microsoft.com/office/powerpoint/2010/main" val="3234507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産業を越えたイノベーション</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31</a:t>
            </a:fld>
            <a:endParaRPr kumimoji="1" lang="ja-JP" altLang="en-US"/>
          </a:p>
        </p:txBody>
      </p:sp>
      <p:pic>
        <p:nvPicPr>
          <p:cNvPr id="4" name="図 3" descr="スクリーンショット 2014-11-05 15.00.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75" y="953783"/>
            <a:ext cx="8738675" cy="4900918"/>
          </a:xfrm>
          <a:prstGeom prst="rect">
            <a:avLst/>
          </a:prstGeom>
        </p:spPr>
      </p:pic>
      <p:sp>
        <p:nvSpPr>
          <p:cNvPr id="6" name="正方形/長方形 5"/>
          <p:cNvSpPr/>
          <p:nvPr/>
        </p:nvSpPr>
        <p:spPr>
          <a:xfrm>
            <a:off x="233479" y="6000233"/>
            <a:ext cx="4378122" cy="646331"/>
          </a:xfrm>
          <a:prstGeom prst="rect">
            <a:avLst/>
          </a:prstGeom>
        </p:spPr>
        <p:txBody>
          <a:bodyPr wrap="none">
            <a:spAutoFit/>
          </a:bodyPr>
          <a:lstStyle/>
          <a:p>
            <a:r>
              <a:rPr lang="ja-JP" altLang="en-US" sz="1200" dirty="0"/>
              <a:t>日経</a:t>
            </a:r>
            <a:r>
              <a:rPr lang="en-US" altLang="ja-JP" sz="1200" dirty="0"/>
              <a:t>BP </a:t>
            </a:r>
            <a:r>
              <a:rPr lang="en-US" altLang="ja-JP" sz="1200" dirty="0" err="1"/>
              <a:t>ITpro</a:t>
            </a:r>
            <a:r>
              <a:rPr lang="ja-JP" altLang="en-US" sz="1200" dirty="0"/>
              <a:t>　</a:t>
            </a:r>
            <a:r>
              <a:rPr lang="en-US" altLang="ja-JP" sz="1200" dirty="0" err="1"/>
              <a:t>IoT</a:t>
            </a:r>
            <a:r>
              <a:rPr lang="en-US" altLang="ja-JP" sz="1200" dirty="0"/>
              <a:t> japan</a:t>
            </a:r>
            <a:r>
              <a:rPr lang="ja-JP" altLang="en-US" sz="1200" dirty="0"/>
              <a:t>パネル討議</a:t>
            </a:r>
            <a:r>
              <a:rPr lang="ja-JP" altLang="en-US" sz="1200" dirty="0" smtClean="0"/>
              <a:t>資料</a:t>
            </a:r>
            <a:endParaRPr lang="en-US" altLang="ja-JP" sz="1200" dirty="0" smtClean="0"/>
          </a:p>
          <a:p>
            <a:r>
              <a:rPr lang="ja-JP" altLang="en-US" sz="1200" dirty="0" smtClean="0"/>
              <a:t>シスコシステムズ合同会社</a:t>
            </a:r>
            <a:r>
              <a:rPr lang="ja-JP" altLang="en-US" sz="1200" dirty="0"/>
              <a:t>　シスココンサルティングサービス</a:t>
            </a:r>
            <a:r>
              <a:rPr lang="en-US" altLang="ja-JP" sz="1200" dirty="0" smtClean="0"/>
              <a:t>2014</a:t>
            </a:r>
            <a:r>
              <a:rPr lang="ja-JP" altLang="en-US" sz="1200" dirty="0" smtClean="0"/>
              <a:t>　</a:t>
            </a:r>
            <a:endParaRPr lang="en-US" altLang="ja-JP" sz="1200" dirty="0" smtClean="0"/>
          </a:p>
          <a:p>
            <a:r>
              <a:rPr lang="ja-JP" altLang="en-US" sz="1200" dirty="0" smtClean="0"/>
              <a:t>シニアパートナー　八子知礼</a:t>
            </a:r>
            <a:endParaRPr lang="ja-JP" altLang="en-US" sz="1200" dirty="0"/>
          </a:p>
        </p:txBody>
      </p:sp>
      <p:sp>
        <p:nvSpPr>
          <p:cNvPr id="7" name="正方形/長方形 6"/>
          <p:cNvSpPr/>
          <p:nvPr/>
        </p:nvSpPr>
        <p:spPr>
          <a:xfrm>
            <a:off x="4367750" y="6369565"/>
            <a:ext cx="4572000" cy="276999"/>
          </a:xfrm>
          <a:prstGeom prst="rect">
            <a:avLst/>
          </a:prstGeom>
        </p:spPr>
        <p:txBody>
          <a:bodyPr>
            <a:spAutoFit/>
          </a:bodyPr>
          <a:lstStyle/>
          <a:p>
            <a:pPr algn="r"/>
            <a:r>
              <a:rPr lang="en-US" altLang="ja-JP" sz="1200" dirty="0"/>
              <a:t>http://</a:t>
            </a:r>
            <a:r>
              <a:rPr lang="en-US" altLang="ja-JP" sz="1200" dirty="0" err="1"/>
              <a:t>www.slideshare.net</a:t>
            </a:r>
            <a:r>
              <a:rPr lang="en-US" altLang="ja-JP" sz="1200" dirty="0"/>
              <a:t>/tomokyun85/bp-itiot-japan141017</a:t>
            </a:r>
            <a:endParaRPr lang="ja-JP" altLang="en-US" sz="1200" dirty="0"/>
          </a:p>
        </p:txBody>
      </p:sp>
    </p:spTree>
    <p:extLst>
      <p:ext uri="{BB962C8B-B14F-4D97-AF65-F5344CB8AC3E}">
        <p14:creationId xmlns:p14="http://schemas.microsoft.com/office/powerpoint/2010/main" val="1417269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Intel Edison </a:t>
            </a:r>
            <a:r>
              <a:rPr kumimoji="1" lang="ja-JP" altLang="en-US" dirty="0" smtClean="0"/>
              <a:t>切手サイズ</a:t>
            </a:r>
            <a:r>
              <a:rPr kumimoji="1" lang="en-US" altLang="ja-JP" dirty="0" smtClean="0"/>
              <a:t> PC</a:t>
            </a:r>
            <a:endParaRPr kumimoji="1" lang="ja-JP" altLang="en-US" dirty="0"/>
          </a:p>
        </p:txBody>
      </p:sp>
      <p:pic>
        <p:nvPicPr>
          <p:cNvPr id="6" name="図 5" descr="intel.web.480.2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3973513"/>
            <a:ext cx="3979863" cy="2238673"/>
          </a:xfrm>
          <a:prstGeom prst="rect">
            <a:avLst/>
          </a:prstGeom>
        </p:spPr>
      </p:pic>
      <p:sp>
        <p:nvSpPr>
          <p:cNvPr id="11" name="正方形/長方形 10"/>
          <p:cNvSpPr/>
          <p:nvPr/>
        </p:nvSpPr>
        <p:spPr>
          <a:xfrm>
            <a:off x="4398963" y="3700662"/>
            <a:ext cx="4572000" cy="2893100"/>
          </a:xfrm>
          <a:prstGeom prst="rect">
            <a:avLst/>
          </a:prstGeom>
        </p:spPr>
        <p:txBody>
          <a:bodyPr>
            <a:spAutoFit/>
          </a:bodyPr>
          <a:lstStyle/>
          <a:p>
            <a:pPr marL="171450" indent="-171450">
              <a:buFont typeface="Wingdings" charset="2"/>
              <a:buChar char="l"/>
            </a:pPr>
            <a:r>
              <a:rPr lang="en-US" altLang="ja-JP" sz="1400" dirty="0" smtClean="0"/>
              <a:t>22nm </a:t>
            </a:r>
            <a:r>
              <a:rPr lang="ja-JP" altLang="en-US" sz="1400" dirty="0"/>
              <a:t>のインテル</a:t>
            </a:r>
            <a:r>
              <a:rPr lang="en-US" altLang="ja-JP" sz="1400" dirty="0"/>
              <a:t>® Atom™ </a:t>
            </a:r>
            <a:r>
              <a:rPr lang="en-US" altLang="ja-JP" sz="1400" dirty="0" err="1"/>
              <a:t>SoC</a:t>
            </a:r>
            <a:r>
              <a:rPr lang="en-US" altLang="ja-JP" sz="1400" dirty="0"/>
              <a:t> </a:t>
            </a:r>
            <a:endParaRPr lang="en-US" altLang="ja-JP" sz="1400" dirty="0" smtClean="0"/>
          </a:p>
          <a:p>
            <a:pPr marL="171450" indent="-171450">
              <a:buFont typeface="Wingdings" charset="2"/>
              <a:buChar char="l"/>
            </a:pPr>
            <a:r>
              <a:rPr lang="ja-JP" altLang="en-US" sz="1400" dirty="0" smtClean="0"/>
              <a:t>デュアルコア</a:t>
            </a:r>
            <a:r>
              <a:rPr lang="ja-JP" altLang="en-US" sz="1400" dirty="0"/>
              <a:t>、デュアルスレッドの </a:t>
            </a:r>
            <a:r>
              <a:rPr lang="en-US" altLang="ja-JP" sz="1400" dirty="0"/>
              <a:t>500 </a:t>
            </a:r>
            <a:r>
              <a:rPr lang="en-US" altLang="ja-JP" sz="1400" dirty="0" smtClean="0"/>
              <a:t>MHz</a:t>
            </a:r>
          </a:p>
          <a:p>
            <a:pPr marL="171450" indent="-171450">
              <a:buFont typeface="Wingdings" charset="2"/>
              <a:buChar char="l"/>
            </a:pPr>
            <a:r>
              <a:rPr lang="en-US" altLang="ja-JP" sz="1400" dirty="0" smtClean="0"/>
              <a:t>100 </a:t>
            </a:r>
            <a:r>
              <a:rPr lang="en-US" altLang="ja-JP" sz="1400" dirty="0"/>
              <a:t>MHz/32 </a:t>
            </a:r>
            <a:r>
              <a:rPr lang="ja-JP" altLang="en-US" sz="1400" dirty="0"/>
              <a:t>ビットのインテル</a:t>
            </a:r>
            <a:r>
              <a:rPr lang="en-US" altLang="ja-JP" sz="1400" dirty="0"/>
              <a:t>® Quark™ </a:t>
            </a:r>
            <a:r>
              <a:rPr lang="ja-JP" altLang="en-US" sz="1400" dirty="0"/>
              <a:t>プロセッサー・マイクロコントローラー </a:t>
            </a:r>
            <a:r>
              <a:rPr lang="en-US" altLang="ja-JP" sz="1400" dirty="0"/>
              <a:t>(MCU) </a:t>
            </a:r>
            <a:r>
              <a:rPr lang="ja-JP" altLang="en-US" sz="1400" dirty="0"/>
              <a:t>を</a:t>
            </a:r>
            <a:r>
              <a:rPr lang="ja-JP" altLang="en-US" sz="1400" dirty="0" smtClean="0"/>
              <a:t>搭載</a:t>
            </a:r>
            <a:endParaRPr lang="en-US" altLang="ja-JP" sz="1400" dirty="0" smtClean="0"/>
          </a:p>
          <a:p>
            <a:pPr marL="171450" indent="-171450">
              <a:buFont typeface="Wingdings" charset="2"/>
              <a:buChar char="l"/>
            </a:pPr>
            <a:r>
              <a:rPr lang="en-US" altLang="ja-JP" sz="1400" dirty="0" smtClean="0"/>
              <a:t>40 </a:t>
            </a:r>
            <a:r>
              <a:rPr lang="ja-JP" altLang="en-US" sz="1400" dirty="0"/>
              <a:t>個の </a:t>
            </a:r>
            <a:r>
              <a:rPr lang="en-US" altLang="ja-JP" sz="1400" dirty="0"/>
              <a:t>GPIO </a:t>
            </a:r>
            <a:r>
              <a:rPr lang="ja-JP" altLang="en-US" sz="1400" dirty="0"/>
              <a:t>を</a:t>
            </a:r>
            <a:r>
              <a:rPr lang="ja-JP" altLang="en-US" sz="1400" dirty="0" smtClean="0"/>
              <a:t>サポート</a:t>
            </a:r>
            <a:endParaRPr lang="en-US" altLang="ja-JP" sz="1400" dirty="0" smtClean="0"/>
          </a:p>
          <a:p>
            <a:pPr marL="171450" indent="-171450">
              <a:buFont typeface="Wingdings" charset="2"/>
              <a:buChar char="l"/>
            </a:pPr>
            <a:r>
              <a:rPr lang="en-US" altLang="ja-JP" sz="1400" dirty="0" smtClean="0"/>
              <a:t>1 </a:t>
            </a:r>
            <a:r>
              <a:rPr lang="en-US" altLang="ja-JP" sz="1400" dirty="0"/>
              <a:t>GB </a:t>
            </a:r>
            <a:r>
              <a:rPr lang="ja-JP" altLang="en-US" sz="1400" dirty="0"/>
              <a:t>の </a:t>
            </a:r>
            <a:r>
              <a:rPr lang="en-US" altLang="ja-JP" sz="1400" dirty="0"/>
              <a:t>LPDDR3</a:t>
            </a:r>
            <a:r>
              <a:rPr lang="ja-JP" altLang="en-US" sz="1400" dirty="0"/>
              <a:t>、</a:t>
            </a:r>
            <a:r>
              <a:rPr lang="en-US" altLang="ja-JP" sz="1400" dirty="0"/>
              <a:t>4 GB </a:t>
            </a:r>
            <a:r>
              <a:rPr lang="ja-JP" altLang="en-US" sz="1400" dirty="0"/>
              <a:t>の </a:t>
            </a:r>
            <a:r>
              <a:rPr lang="en-US" altLang="ja-JP" sz="1400" dirty="0" smtClean="0"/>
              <a:t>EMMC</a:t>
            </a:r>
          </a:p>
          <a:p>
            <a:pPr marL="171450" indent="-171450">
              <a:buFont typeface="Wingdings" charset="2"/>
              <a:buChar char="l"/>
            </a:pPr>
            <a:r>
              <a:rPr lang="ja-JP" altLang="en-US" sz="1400" dirty="0" smtClean="0"/>
              <a:t>デュアルバンド</a:t>
            </a:r>
            <a:r>
              <a:rPr lang="ja-JP" altLang="en-US" sz="1400" dirty="0"/>
              <a:t>の </a:t>
            </a:r>
            <a:r>
              <a:rPr lang="en-US" altLang="ja-JP" sz="1400" dirty="0" err="1"/>
              <a:t>WiFi</a:t>
            </a:r>
            <a:r>
              <a:rPr lang="en-US" altLang="ja-JP" sz="1400" dirty="0"/>
              <a:t> </a:t>
            </a:r>
            <a:r>
              <a:rPr lang="ja-JP" altLang="en-US" sz="1400" dirty="0"/>
              <a:t>および </a:t>
            </a:r>
            <a:r>
              <a:rPr lang="en-US" altLang="ja-JP" sz="1400" dirty="0"/>
              <a:t>Bluetooth* Low Energy </a:t>
            </a:r>
            <a:endParaRPr lang="en-US" altLang="ja-JP" sz="1400" dirty="0" smtClean="0"/>
          </a:p>
          <a:p>
            <a:pPr marL="171450" indent="-171450">
              <a:buFont typeface="Wingdings" charset="2"/>
              <a:buChar char="l"/>
            </a:pPr>
            <a:r>
              <a:rPr lang="en-US" altLang="ja-JP" sz="1400" dirty="0" err="1" smtClean="0"/>
              <a:t>Arduino</a:t>
            </a:r>
            <a:r>
              <a:rPr lang="en-US" altLang="ja-JP" sz="1400" dirty="0"/>
              <a:t>* </a:t>
            </a:r>
            <a:r>
              <a:rPr lang="ja-JP" altLang="en-US" sz="1400" dirty="0"/>
              <a:t>および </a:t>
            </a:r>
            <a:r>
              <a:rPr lang="en-US" altLang="ja-JP" sz="1400" dirty="0"/>
              <a:t>C/C++ </a:t>
            </a:r>
            <a:r>
              <a:rPr lang="ja-JP" altLang="en-US" sz="1400" dirty="0"/>
              <a:t>の開発を</a:t>
            </a:r>
            <a:r>
              <a:rPr lang="ja-JP" altLang="en-US" sz="1400" dirty="0" smtClean="0"/>
              <a:t>サポート、</a:t>
            </a:r>
            <a:r>
              <a:rPr lang="ja-JP" altLang="en-US" sz="1400" dirty="0"/>
              <a:t>近い将来、</a:t>
            </a:r>
            <a:r>
              <a:rPr lang="en-US" altLang="ja-JP" sz="1400" dirty="0" err="1"/>
              <a:t>Node.JS</a:t>
            </a:r>
            <a:r>
              <a:rPr lang="ja-JP" altLang="en-US" sz="1400" dirty="0"/>
              <a:t>、</a:t>
            </a:r>
            <a:r>
              <a:rPr lang="en-US" altLang="ja-JP" sz="1400" dirty="0"/>
              <a:t>Python</a:t>
            </a:r>
            <a:r>
              <a:rPr lang="ja-JP" altLang="en-US" sz="1400" dirty="0"/>
              <a:t>、</a:t>
            </a:r>
            <a:r>
              <a:rPr lang="en-US" altLang="ja-JP" sz="1400" dirty="0"/>
              <a:t>RTOS</a:t>
            </a:r>
            <a:r>
              <a:rPr lang="ja-JP" altLang="en-US" sz="1400" dirty="0"/>
              <a:t>、</a:t>
            </a:r>
            <a:r>
              <a:rPr lang="en-US" altLang="ja-JP" sz="1400" dirty="0"/>
              <a:t>Visual Programming </a:t>
            </a:r>
            <a:r>
              <a:rPr lang="ja-JP" altLang="en-US" sz="1400" dirty="0" smtClean="0"/>
              <a:t>をサポート</a:t>
            </a:r>
            <a:endParaRPr lang="en-US" altLang="ja-JP" sz="1400" dirty="0" smtClean="0"/>
          </a:p>
          <a:p>
            <a:pPr marL="171450" indent="-171450">
              <a:buFont typeface="Wingdings" charset="2"/>
              <a:buChar char="l"/>
            </a:pPr>
            <a:r>
              <a:rPr lang="ja-JP" altLang="en-US" sz="1400" dirty="0" smtClean="0"/>
              <a:t>デバイス間</a:t>
            </a:r>
            <a:r>
              <a:rPr lang="ja-JP" altLang="en-US" sz="1400" dirty="0"/>
              <a:t>接続およびデバイスとクラウド間の接続フレームワークが組み込まれており、デバイス間の通信と、クラウド・ベースでマルチテナント型の時系列での分析サービスを</a:t>
            </a:r>
            <a:r>
              <a:rPr lang="ja-JP" altLang="en-US" sz="1400" dirty="0" smtClean="0"/>
              <a:t>可能にする。</a:t>
            </a:r>
            <a:endParaRPr lang="ja-JP" altLang="en-US" sz="1400" dirty="0"/>
          </a:p>
        </p:txBody>
      </p:sp>
      <p:pic>
        <p:nvPicPr>
          <p:cNvPr id="12" name="図 11" descr="Intel_Edison_with_stamp_nr_575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8963" y="1041401"/>
            <a:ext cx="4414837" cy="2480904"/>
          </a:xfrm>
          <a:prstGeom prst="rect">
            <a:avLst/>
          </a:prstGeom>
          <a:ln>
            <a:noFill/>
          </a:ln>
          <a:effectLst>
            <a:outerShdw blurRad="292100" dist="139700" dir="2700000" algn="tl" rotWithShape="0">
              <a:srgbClr val="333333">
                <a:alpha val="65000"/>
              </a:srgbClr>
            </a:outerShdw>
          </a:effectLst>
        </p:spPr>
      </p:pic>
      <p:pic>
        <p:nvPicPr>
          <p:cNvPr id="14" name="図 1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058505"/>
            <a:ext cx="3289300" cy="2463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57480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スマートマシン</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30483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コレ一枚</a:t>
            </a:r>
            <a:r>
              <a:rPr kumimoji="1" lang="ja-JP" altLang="en-US" smtClean="0"/>
              <a:t>でわかるスマートマシン</a:t>
            </a:r>
            <a:endParaRPr kumimoji="1" lang="ja-JP" altLang="en-US" dirty="0"/>
          </a:p>
        </p:txBody>
      </p:sp>
      <p:sp>
        <p:nvSpPr>
          <p:cNvPr id="3" name="正方形/長方形 2"/>
          <p:cNvSpPr/>
          <p:nvPr/>
        </p:nvSpPr>
        <p:spPr>
          <a:xfrm>
            <a:off x="457200" y="857250"/>
            <a:ext cx="8242300" cy="517525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544513" y="1513820"/>
            <a:ext cx="8051800" cy="41592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735013" y="3329920"/>
            <a:ext cx="3827463" cy="21018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テキスト ボックス 5"/>
          <p:cNvSpPr txBox="1"/>
          <p:nvPr/>
        </p:nvSpPr>
        <p:spPr>
          <a:xfrm>
            <a:off x="1776444" y="927100"/>
            <a:ext cx="5587938" cy="523220"/>
          </a:xfrm>
          <a:prstGeom prst="rect">
            <a:avLst/>
          </a:prstGeom>
          <a:noFill/>
        </p:spPr>
        <p:txBody>
          <a:bodyPr wrap="none" rtlCol="0">
            <a:spAutoFit/>
          </a:bodyPr>
          <a:lstStyle/>
          <a:p>
            <a:pPr algn="ctr"/>
            <a:r>
              <a:rPr kumimoji="1" lang="ja-JP" altLang="en-US" sz="2800" dirty="0" smtClean="0">
                <a:solidFill>
                  <a:srgbClr val="3366FF"/>
                </a:solidFill>
                <a:latin typeface="HGP創英角ｺﾞｼｯｸUB"/>
                <a:ea typeface="HGP創英角ｺﾞｼｯｸUB"/>
                <a:cs typeface="HGP創英角ｺﾞｼｯｸUB"/>
              </a:rPr>
              <a:t>スマートマシン</a:t>
            </a:r>
            <a:r>
              <a:rPr kumimoji="1" lang="ja-JP" altLang="en-US" sz="2800" dirty="0" smtClean="0">
                <a:solidFill>
                  <a:srgbClr val="3366FF"/>
                </a:solidFill>
              </a:rPr>
              <a:t>（</a:t>
            </a:r>
            <a:r>
              <a:rPr kumimoji="1" lang="en-US" altLang="ja-JP" sz="2800" dirty="0" smtClean="0">
                <a:solidFill>
                  <a:srgbClr val="3366FF"/>
                </a:solidFill>
                <a:latin typeface="Arial Black"/>
                <a:cs typeface="Arial Black"/>
              </a:rPr>
              <a:t>Smart Machine</a:t>
            </a:r>
            <a:r>
              <a:rPr kumimoji="1" lang="ja-JP" altLang="en-US" sz="2800" dirty="0" smtClean="0">
                <a:solidFill>
                  <a:srgbClr val="3366FF"/>
                </a:solidFill>
              </a:rPr>
              <a:t>）</a:t>
            </a:r>
            <a:endParaRPr kumimoji="1" lang="ja-JP" altLang="en-US" sz="2800" dirty="0">
              <a:solidFill>
                <a:srgbClr val="3366FF"/>
              </a:solidFill>
            </a:endParaRPr>
          </a:p>
        </p:txBody>
      </p:sp>
      <p:sp>
        <p:nvSpPr>
          <p:cNvPr id="7" name="テキスト ボックス 6"/>
          <p:cNvSpPr txBox="1"/>
          <p:nvPr/>
        </p:nvSpPr>
        <p:spPr>
          <a:xfrm>
            <a:off x="836613" y="3472656"/>
            <a:ext cx="1723549" cy="707886"/>
          </a:xfrm>
          <a:prstGeom prst="rect">
            <a:avLst/>
          </a:prstGeom>
          <a:noFill/>
        </p:spPr>
        <p:txBody>
          <a:bodyPr wrap="none" rtlCol="0">
            <a:spAutoFit/>
          </a:bodyPr>
          <a:lstStyle/>
          <a:p>
            <a:r>
              <a:rPr kumimoji="1" lang="ja-JP" altLang="en-US" sz="4000" dirty="0" smtClean="0">
                <a:solidFill>
                  <a:schemeClr val="bg1"/>
                </a:solidFill>
              </a:rPr>
              <a:t>自動化</a:t>
            </a:r>
            <a:endParaRPr kumimoji="1" lang="ja-JP" altLang="en-US" sz="4000" dirty="0">
              <a:solidFill>
                <a:schemeClr val="bg1"/>
              </a:solidFill>
            </a:endParaRPr>
          </a:p>
        </p:txBody>
      </p:sp>
      <p:sp>
        <p:nvSpPr>
          <p:cNvPr id="8" name="テキスト ボックス 7"/>
          <p:cNvSpPr txBox="1"/>
          <p:nvPr/>
        </p:nvSpPr>
        <p:spPr>
          <a:xfrm>
            <a:off x="836613" y="4180542"/>
            <a:ext cx="3513101" cy="954107"/>
          </a:xfrm>
          <a:prstGeom prst="rect">
            <a:avLst/>
          </a:prstGeom>
          <a:noFill/>
        </p:spPr>
        <p:txBody>
          <a:bodyPr wrap="none" rtlCol="0">
            <a:spAutoFit/>
          </a:bodyPr>
          <a:lstStyle/>
          <a:p>
            <a:r>
              <a:rPr kumimoji="1" lang="ja-JP" altLang="en-US" sz="2800" dirty="0" smtClean="0">
                <a:solidFill>
                  <a:schemeClr val="bg1"/>
                </a:solidFill>
              </a:rPr>
              <a:t>決められたやり方を</a:t>
            </a:r>
            <a:endParaRPr kumimoji="1" lang="en-US" altLang="ja-JP" sz="2800" dirty="0" smtClean="0">
              <a:solidFill>
                <a:schemeClr val="bg1"/>
              </a:solidFill>
            </a:endParaRPr>
          </a:p>
          <a:p>
            <a:r>
              <a:rPr kumimoji="1" lang="ja-JP" altLang="en-US" sz="2800" dirty="0" smtClean="0">
                <a:solidFill>
                  <a:schemeClr val="bg1"/>
                </a:solidFill>
              </a:rPr>
              <a:t>その通り確実にこなす</a:t>
            </a:r>
            <a:endParaRPr kumimoji="1" lang="ja-JP" altLang="en-US" sz="2800" dirty="0">
              <a:solidFill>
                <a:schemeClr val="bg1"/>
              </a:solidFill>
            </a:endParaRPr>
          </a:p>
        </p:txBody>
      </p:sp>
      <p:sp>
        <p:nvSpPr>
          <p:cNvPr id="9" name="テキスト ボックス 8"/>
          <p:cNvSpPr txBox="1"/>
          <p:nvPr/>
        </p:nvSpPr>
        <p:spPr>
          <a:xfrm>
            <a:off x="836613" y="1586706"/>
            <a:ext cx="1723549" cy="707886"/>
          </a:xfrm>
          <a:prstGeom prst="rect">
            <a:avLst/>
          </a:prstGeom>
          <a:noFill/>
        </p:spPr>
        <p:txBody>
          <a:bodyPr wrap="none" rtlCol="0">
            <a:spAutoFit/>
          </a:bodyPr>
          <a:lstStyle/>
          <a:p>
            <a:r>
              <a:rPr kumimoji="1" lang="ja-JP" altLang="en-US" sz="4000" dirty="0" smtClean="0">
                <a:solidFill>
                  <a:schemeClr val="bg1"/>
                </a:solidFill>
              </a:rPr>
              <a:t>自律化</a:t>
            </a:r>
            <a:endParaRPr kumimoji="1" lang="ja-JP" altLang="en-US" sz="4000" dirty="0">
              <a:solidFill>
                <a:schemeClr val="bg1"/>
              </a:solidFill>
            </a:endParaRPr>
          </a:p>
        </p:txBody>
      </p:sp>
      <p:sp>
        <p:nvSpPr>
          <p:cNvPr id="10" name="テキスト ボックス 9"/>
          <p:cNvSpPr txBox="1"/>
          <p:nvPr/>
        </p:nvSpPr>
        <p:spPr>
          <a:xfrm>
            <a:off x="836613" y="2294592"/>
            <a:ext cx="7171154" cy="954107"/>
          </a:xfrm>
          <a:prstGeom prst="rect">
            <a:avLst/>
          </a:prstGeom>
          <a:noFill/>
        </p:spPr>
        <p:txBody>
          <a:bodyPr wrap="none" rtlCol="0">
            <a:spAutoFit/>
          </a:bodyPr>
          <a:lstStyle/>
          <a:p>
            <a:r>
              <a:rPr kumimoji="1" lang="ja-JP" altLang="en-US" sz="2800" dirty="0" smtClean="0">
                <a:solidFill>
                  <a:schemeClr val="bg1"/>
                </a:solidFill>
              </a:rPr>
              <a:t>自分で学習し、独自にルールを生成し、</a:t>
            </a:r>
            <a:endParaRPr kumimoji="1" lang="en-US" altLang="ja-JP" sz="2800" dirty="0" smtClean="0">
              <a:solidFill>
                <a:schemeClr val="bg1"/>
              </a:solidFill>
            </a:endParaRPr>
          </a:p>
          <a:p>
            <a:r>
              <a:rPr kumimoji="1" lang="ja-JP" altLang="en-US" sz="2800" dirty="0" smtClean="0">
                <a:solidFill>
                  <a:schemeClr val="bg1"/>
                </a:solidFill>
              </a:rPr>
              <a:t>状況を自ら把握して、最適な選択や判断を行う</a:t>
            </a:r>
            <a:endParaRPr kumimoji="1" lang="ja-JP" altLang="en-US" sz="2800" dirty="0">
              <a:solidFill>
                <a:schemeClr val="bg1"/>
              </a:solidFill>
            </a:endParaRPr>
          </a:p>
        </p:txBody>
      </p:sp>
      <p:sp>
        <p:nvSpPr>
          <p:cNvPr id="11" name="正方形/長方形 10"/>
          <p:cNvSpPr/>
          <p:nvPr/>
        </p:nvSpPr>
        <p:spPr>
          <a:xfrm>
            <a:off x="4768850" y="3344327"/>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自律走行車</a:t>
            </a:r>
            <a:endParaRPr kumimoji="1" lang="ja-JP" altLang="en-US" sz="2000" dirty="0">
              <a:solidFill>
                <a:srgbClr val="FFFFFF"/>
              </a:solidFill>
              <a:latin typeface="ＭＳ Ｐゴシック"/>
              <a:ea typeface="ＭＳ Ｐゴシック"/>
              <a:cs typeface="ＭＳ Ｐゴシック"/>
            </a:endParaRPr>
          </a:p>
        </p:txBody>
      </p:sp>
      <p:sp>
        <p:nvSpPr>
          <p:cNvPr id="12" name="正方形/長方形 11"/>
          <p:cNvSpPr/>
          <p:nvPr/>
        </p:nvSpPr>
        <p:spPr>
          <a:xfrm>
            <a:off x="4768850" y="3770571"/>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無人ヘリコプター</a:t>
            </a:r>
            <a:endParaRPr kumimoji="1" lang="ja-JP" altLang="en-US" sz="2000" dirty="0">
              <a:solidFill>
                <a:srgbClr val="FFFFFF"/>
              </a:solidFill>
              <a:latin typeface="ＭＳ Ｐゴシック"/>
              <a:ea typeface="ＭＳ Ｐゴシック"/>
              <a:cs typeface="ＭＳ Ｐゴシック"/>
            </a:endParaRPr>
          </a:p>
        </p:txBody>
      </p:sp>
      <p:sp>
        <p:nvSpPr>
          <p:cNvPr id="13" name="正方形/長方形 12"/>
          <p:cNvSpPr/>
          <p:nvPr/>
        </p:nvSpPr>
        <p:spPr>
          <a:xfrm>
            <a:off x="4768850" y="4211915"/>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音声アシスタント</a:t>
            </a:r>
            <a:endParaRPr kumimoji="1" lang="ja-JP" altLang="en-US" sz="2000" dirty="0">
              <a:solidFill>
                <a:srgbClr val="FFFFFF"/>
              </a:solidFill>
              <a:latin typeface="ＭＳ Ｐゴシック"/>
              <a:ea typeface="ＭＳ Ｐゴシック"/>
              <a:cs typeface="ＭＳ Ｐゴシック"/>
            </a:endParaRPr>
          </a:p>
        </p:txBody>
      </p:sp>
      <p:sp>
        <p:nvSpPr>
          <p:cNvPr id="14" name="正方形/長方形 13"/>
          <p:cNvSpPr/>
          <p:nvPr/>
        </p:nvSpPr>
        <p:spPr>
          <a:xfrm>
            <a:off x="4768850" y="5070494"/>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ロボット</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4768850" y="4645044"/>
            <a:ext cx="3638550" cy="36127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専門家アドバイザー</a:t>
            </a:r>
            <a:endParaRPr kumimoji="1" lang="ja-JP" altLang="en-US" sz="2000" dirty="0">
              <a:solidFill>
                <a:srgbClr val="FFFFFF"/>
              </a:solidFill>
              <a:latin typeface="ＭＳ Ｐゴシック"/>
              <a:ea typeface="ＭＳ Ｐゴシック"/>
              <a:cs typeface="ＭＳ Ｐゴシック"/>
            </a:endParaRPr>
          </a:p>
        </p:txBody>
      </p:sp>
      <p:sp>
        <p:nvSpPr>
          <p:cNvPr id="16" name="ホームベース 15"/>
          <p:cNvSpPr/>
          <p:nvPr/>
        </p:nvSpPr>
        <p:spPr>
          <a:xfrm rot="16200000">
            <a:off x="4103688" y="4771630"/>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ホームベース 16"/>
          <p:cNvSpPr/>
          <p:nvPr/>
        </p:nvSpPr>
        <p:spPr>
          <a:xfrm rot="16200000">
            <a:off x="1373585" y="4771629"/>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ホームベース 17"/>
          <p:cNvSpPr/>
          <p:nvPr/>
        </p:nvSpPr>
        <p:spPr>
          <a:xfrm rot="16200000">
            <a:off x="6833793" y="4771631"/>
            <a:ext cx="933449" cy="2591592"/>
          </a:xfrm>
          <a:prstGeom prst="homePlate">
            <a:avLst>
              <a:gd name="adj" fmla="val 27272"/>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テキスト ボックス 18"/>
          <p:cNvSpPr txBox="1"/>
          <p:nvPr/>
        </p:nvSpPr>
        <p:spPr>
          <a:xfrm>
            <a:off x="1069052" y="5886450"/>
            <a:ext cx="1523173" cy="584776"/>
          </a:xfrm>
          <a:prstGeom prst="rect">
            <a:avLst/>
          </a:prstGeom>
          <a:noFill/>
        </p:spPr>
        <p:txBody>
          <a:bodyPr wrap="none" rtlCol="0">
            <a:spAutoFit/>
          </a:bodyPr>
          <a:lstStyle/>
          <a:p>
            <a:pPr algn="ctr"/>
            <a:r>
              <a:rPr kumimoji="1" lang="ja-JP" altLang="en-US" sz="3200" dirty="0" smtClean="0">
                <a:solidFill>
                  <a:srgbClr val="FFFFFF"/>
                </a:solidFill>
              </a:rPr>
              <a:t>クラウド</a:t>
            </a:r>
            <a:endParaRPr kumimoji="1" lang="ja-JP" altLang="en-US" sz="3200" dirty="0">
              <a:solidFill>
                <a:srgbClr val="FFFFFF"/>
              </a:solidFill>
            </a:endParaRPr>
          </a:p>
        </p:txBody>
      </p:sp>
      <p:sp>
        <p:nvSpPr>
          <p:cNvPr id="20" name="テキスト ボックス 19"/>
          <p:cNvSpPr txBox="1"/>
          <p:nvPr/>
        </p:nvSpPr>
        <p:spPr>
          <a:xfrm>
            <a:off x="3368880" y="5886450"/>
            <a:ext cx="2387192" cy="584776"/>
          </a:xfrm>
          <a:prstGeom prst="rect">
            <a:avLst/>
          </a:prstGeom>
          <a:noFill/>
        </p:spPr>
        <p:txBody>
          <a:bodyPr wrap="none" rtlCol="0">
            <a:spAutoFit/>
          </a:bodyPr>
          <a:lstStyle/>
          <a:p>
            <a:pPr algn="ctr"/>
            <a:r>
              <a:rPr kumimoji="1" lang="ja-JP" altLang="en-US" sz="3200" dirty="0" smtClean="0">
                <a:solidFill>
                  <a:srgbClr val="FFFFFF"/>
                </a:solidFill>
              </a:rPr>
              <a:t>ビッグデータ</a:t>
            </a:r>
            <a:endParaRPr kumimoji="1" lang="ja-JP" altLang="en-US" sz="3200" dirty="0">
              <a:solidFill>
                <a:srgbClr val="FFFFFF"/>
              </a:solidFill>
            </a:endParaRPr>
          </a:p>
        </p:txBody>
      </p:sp>
      <p:sp>
        <p:nvSpPr>
          <p:cNvPr id="21" name="テキスト ボックス 20"/>
          <p:cNvSpPr txBox="1"/>
          <p:nvPr/>
        </p:nvSpPr>
        <p:spPr>
          <a:xfrm>
            <a:off x="6405307" y="5886450"/>
            <a:ext cx="1826141" cy="584776"/>
          </a:xfrm>
          <a:prstGeom prst="rect">
            <a:avLst/>
          </a:prstGeom>
          <a:noFill/>
        </p:spPr>
        <p:txBody>
          <a:bodyPr wrap="none" rtlCol="0">
            <a:spAutoFit/>
          </a:bodyPr>
          <a:lstStyle/>
          <a:p>
            <a:pPr algn="ctr"/>
            <a:r>
              <a:rPr kumimoji="1" lang="ja-JP" altLang="en-US" sz="3200" dirty="0" smtClean="0">
                <a:solidFill>
                  <a:srgbClr val="FFFFFF"/>
                </a:solidFill>
              </a:rPr>
              <a:t>人工知能</a:t>
            </a:r>
            <a:endParaRPr kumimoji="1" lang="ja-JP" altLang="en-US" sz="3200" dirty="0">
              <a:solidFill>
                <a:srgbClr val="FFFFFF"/>
              </a:solidFill>
            </a:endParaRPr>
          </a:p>
        </p:txBody>
      </p:sp>
    </p:spTree>
    <p:extLst>
      <p:ext uri="{BB962C8B-B14F-4D97-AF65-F5344CB8AC3E}">
        <p14:creationId xmlns:p14="http://schemas.microsoft.com/office/powerpoint/2010/main" val="22360378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dirty="0"/>
              <a:t>スマートマシンが実現しようとしている世界 </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35</a:t>
            </a:fld>
            <a:endParaRPr kumimoji="1" lang="ja-JP" altLang="en-US"/>
          </a:p>
        </p:txBody>
      </p:sp>
      <p:sp>
        <p:nvSpPr>
          <p:cNvPr id="6" name="フリーフォーム 5"/>
          <p:cNvSpPr/>
          <p:nvPr/>
        </p:nvSpPr>
        <p:spPr>
          <a:xfrm>
            <a:off x="412750" y="1206500"/>
            <a:ext cx="4781550" cy="1358900"/>
          </a:xfrm>
          <a:custGeom>
            <a:avLst/>
            <a:gdLst>
              <a:gd name="connsiteX0" fmla="*/ 0 w 4781550"/>
              <a:gd name="connsiteY0" fmla="*/ 0 h 1987550"/>
              <a:gd name="connsiteX1" fmla="*/ 6350 w 4781550"/>
              <a:gd name="connsiteY1" fmla="*/ 1974850 h 1987550"/>
              <a:gd name="connsiteX2" fmla="*/ 4781550 w 4781550"/>
              <a:gd name="connsiteY2" fmla="*/ 1987550 h 1987550"/>
              <a:gd name="connsiteX3" fmla="*/ 3498850 w 4781550"/>
              <a:gd name="connsiteY3" fmla="*/ 0 h 1987550"/>
              <a:gd name="connsiteX4" fmla="*/ 0 w 4781550"/>
              <a:gd name="connsiteY4" fmla="*/ 0 h 198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50" h="1987550">
                <a:moveTo>
                  <a:pt x="0" y="0"/>
                </a:moveTo>
                <a:cubicBezTo>
                  <a:pt x="2117" y="658283"/>
                  <a:pt x="4233" y="1316567"/>
                  <a:pt x="6350" y="1974850"/>
                </a:cubicBezTo>
                <a:lnTo>
                  <a:pt x="4781550" y="1987550"/>
                </a:lnTo>
                <a:lnTo>
                  <a:pt x="3498850" y="0"/>
                </a:lnTo>
                <a:lnTo>
                  <a:pt x="0" y="0"/>
                </a:lnTo>
                <a:close/>
              </a:path>
            </a:pathLst>
          </a:cu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7" name="フリーフォーム 6"/>
          <p:cNvSpPr/>
          <p:nvPr/>
        </p:nvSpPr>
        <p:spPr>
          <a:xfrm flipH="1" flipV="1">
            <a:off x="3981450" y="1206500"/>
            <a:ext cx="4781550" cy="1358900"/>
          </a:xfrm>
          <a:custGeom>
            <a:avLst/>
            <a:gdLst>
              <a:gd name="connsiteX0" fmla="*/ 0 w 4781550"/>
              <a:gd name="connsiteY0" fmla="*/ 0 h 1987550"/>
              <a:gd name="connsiteX1" fmla="*/ 6350 w 4781550"/>
              <a:gd name="connsiteY1" fmla="*/ 1974850 h 1987550"/>
              <a:gd name="connsiteX2" fmla="*/ 4781550 w 4781550"/>
              <a:gd name="connsiteY2" fmla="*/ 1987550 h 1987550"/>
              <a:gd name="connsiteX3" fmla="*/ 3498850 w 4781550"/>
              <a:gd name="connsiteY3" fmla="*/ 0 h 1987550"/>
              <a:gd name="connsiteX4" fmla="*/ 0 w 4781550"/>
              <a:gd name="connsiteY4" fmla="*/ 0 h 198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50" h="1987550">
                <a:moveTo>
                  <a:pt x="0" y="0"/>
                </a:moveTo>
                <a:cubicBezTo>
                  <a:pt x="2117" y="658283"/>
                  <a:pt x="4233" y="1316567"/>
                  <a:pt x="6350" y="1974850"/>
                </a:cubicBezTo>
                <a:lnTo>
                  <a:pt x="4781550" y="1987550"/>
                </a:lnTo>
                <a:lnTo>
                  <a:pt x="3498850" y="0"/>
                </a:lnTo>
                <a:lnTo>
                  <a:pt x="0" y="0"/>
                </a:lnTo>
                <a:close/>
              </a:path>
            </a:pathLst>
          </a:cu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200" dirty="0">
              <a:solidFill>
                <a:srgbClr val="FFFFFF"/>
              </a:solidFill>
              <a:latin typeface="ＭＳ Ｐゴシック"/>
              <a:ea typeface="ＭＳ Ｐゴシック"/>
              <a:cs typeface="ＭＳ Ｐゴシック"/>
            </a:endParaRPr>
          </a:p>
        </p:txBody>
      </p:sp>
      <p:sp>
        <p:nvSpPr>
          <p:cNvPr id="8" name="左右矢印 7"/>
          <p:cNvSpPr/>
          <p:nvPr/>
        </p:nvSpPr>
        <p:spPr>
          <a:xfrm>
            <a:off x="412751" y="2647950"/>
            <a:ext cx="8350250" cy="1231900"/>
          </a:xfrm>
          <a:prstGeom prst="leftRightArrow">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ホームベース 8"/>
          <p:cNvSpPr/>
          <p:nvPr/>
        </p:nvSpPr>
        <p:spPr>
          <a:xfrm rot="16200000">
            <a:off x="214500" y="3970155"/>
            <a:ext cx="2343145" cy="1946640"/>
          </a:xfrm>
          <a:prstGeom prst="homePlate">
            <a:avLst>
              <a:gd name="adj" fmla="val 27272"/>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ホームベース 9"/>
          <p:cNvSpPr/>
          <p:nvPr/>
        </p:nvSpPr>
        <p:spPr>
          <a:xfrm rot="16200000">
            <a:off x="2338212" y="3970156"/>
            <a:ext cx="2343148" cy="1946642"/>
          </a:xfrm>
          <a:prstGeom prst="homePlate">
            <a:avLst>
              <a:gd name="adj" fmla="val 27272"/>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ホームベース 10"/>
          <p:cNvSpPr/>
          <p:nvPr/>
        </p:nvSpPr>
        <p:spPr>
          <a:xfrm rot="16200000">
            <a:off x="4454715" y="3970154"/>
            <a:ext cx="2343150" cy="1946642"/>
          </a:xfrm>
          <a:prstGeom prst="homePlate">
            <a:avLst>
              <a:gd name="adj" fmla="val 27272"/>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ホームベース 11"/>
          <p:cNvSpPr/>
          <p:nvPr/>
        </p:nvSpPr>
        <p:spPr>
          <a:xfrm rot="16200000">
            <a:off x="6618107" y="3970153"/>
            <a:ext cx="2343148" cy="1946641"/>
          </a:xfrm>
          <a:prstGeom prst="homePlate">
            <a:avLst>
              <a:gd name="adj" fmla="val 27272"/>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571500" y="1644650"/>
            <a:ext cx="3768580" cy="461665"/>
          </a:xfrm>
          <a:prstGeom prst="rect">
            <a:avLst/>
          </a:prstGeom>
          <a:noFill/>
        </p:spPr>
        <p:txBody>
          <a:bodyPr wrap="none" rtlCol="0">
            <a:spAutoFit/>
          </a:bodyPr>
          <a:lstStyle/>
          <a:p>
            <a:pPr algn="ctr"/>
            <a:r>
              <a:rPr kumimoji="1" lang="ja-JP" altLang="en-US" sz="2400" dirty="0" smtClean="0">
                <a:solidFill>
                  <a:srgbClr val="FFFFFF"/>
                </a:solidFill>
                <a:latin typeface="HGP創英角ｺﾞｼｯｸUB"/>
                <a:ea typeface="HGP創英角ｺﾞｼｯｸUB"/>
                <a:cs typeface="HGP創英角ｺﾞｼｯｸUB"/>
              </a:rPr>
              <a:t>人間にしかできなかったこと</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4" name="テキスト ボックス 13"/>
          <p:cNvSpPr txBox="1"/>
          <p:nvPr/>
        </p:nvSpPr>
        <p:spPr>
          <a:xfrm>
            <a:off x="4969221" y="1644650"/>
            <a:ext cx="3532938" cy="461665"/>
          </a:xfrm>
          <a:prstGeom prst="rect">
            <a:avLst/>
          </a:prstGeom>
          <a:noFill/>
        </p:spPr>
        <p:txBody>
          <a:bodyPr wrap="none" rtlCol="0">
            <a:spAutoFit/>
          </a:bodyPr>
          <a:lstStyle/>
          <a:p>
            <a:pPr algn="ctr"/>
            <a:r>
              <a:rPr kumimoji="1" lang="ja-JP" altLang="en-US" sz="2400" dirty="0" smtClean="0">
                <a:solidFill>
                  <a:srgbClr val="FFFFFF"/>
                </a:solidFill>
                <a:latin typeface="HGP創英角ｺﾞｼｯｸUB"/>
                <a:ea typeface="HGP創英角ｺﾞｼｯｸUB"/>
                <a:cs typeface="HGP創英角ｺﾞｼｯｸUB"/>
              </a:rPr>
              <a:t>人間にはできなかったこと</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5" name="テキスト ボックス 14"/>
          <p:cNvSpPr txBox="1"/>
          <p:nvPr/>
        </p:nvSpPr>
        <p:spPr>
          <a:xfrm>
            <a:off x="1009650" y="3016250"/>
            <a:ext cx="2031325" cy="461665"/>
          </a:xfrm>
          <a:prstGeom prst="rect">
            <a:avLst/>
          </a:prstGeom>
          <a:noFill/>
        </p:spPr>
        <p:txBody>
          <a:bodyPr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作業の効率化</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6" name="テキスト ボックス 15"/>
          <p:cNvSpPr txBox="1"/>
          <p:nvPr/>
        </p:nvSpPr>
        <p:spPr>
          <a:xfrm>
            <a:off x="6451998" y="3016250"/>
            <a:ext cx="1723549" cy="461665"/>
          </a:xfrm>
          <a:prstGeom prst="rect">
            <a:avLst/>
          </a:prstGeom>
          <a:noFill/>
        </p:spPr>
        <p:txBody>
          <a:bodyPr wrap="none" rtlCol="0">
            <a:spAutoFit/>
          </a:bodyPr>
          <a:lstStyle/>
          <a:p>
            <a:pPr algn="r"/>
            <a:r>
              <a:rPr kumimoji="1" lang="ja-JP" altLang="en-US" sz="2400" dirty="0" smtClean="0">
                <a:solidFill>
                  <a:srgbClr val="FFFFFF"/>
                </a:solidFill>
                <a:latin typeface="HGP創英角ｺﾞｼｯｸUB"/>
                <a:ea typeface="HGP創英角ｺﾞｼｯｸUB"/>
                <a:cs typeface="HGP創英角ｺﾞｼｯｸUB"/>
              </a:rPr>
              <a:t>能力の拡張</a:t>
            </a:r>
            <a:endParaRPr kumimoji="1" lang="ja-JP" altLang="en-US" sz="2400" dirty="0">
              <a:solidFill>
                <a:srgbClr val="FFFFFF"/>
              </a:solidFill>
              <a:latin typeface="HGP創英角ｺﾞｼｯｸUB"/>
              <a:ea typeface="HGP創英角ｺﾞｼｯｸUB"/>
              <a:cs typeface="HGP創英角ｺﾞｼｯｸUB"/>
            </a:endParaRPr>
          </a:p>
        </p:txBody>
      </p:sp>
      <p:sp>
        <p:nvSpPr>
          <p:cNvPr id="17" name="テキスト ボックス 16"/>
          <p:cNvSpPr txBox="1"/>
          <p:nvPr/>
        </p:nvSpPr>
        <p:spPr>
          <a:xfrm>
            <a:off x="775433"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置　換</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18" name="テキスト ボックス 17"/>
          <p:cNvSpPr txBox="1"/>
          <p:nvPr/>
        </p:nvSpPr>
        <p:spPr>
          <a:xfrm>
            <a:off x="2870933"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支　援</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19" name="テキスト ボックス 18"/>
          <p:cNvSpPr txBox="1"/>
          <p:nvPr/>
        </p:nvSpPr>
        <p:spPr>
          <a:xfrm>
            <a:off x="5010884" y="4305300"/>
            <a:ext cx="1277914" cy="584776"/>
          </a:xfrm>
          <a:prstGeom prst="rect">
            <a:avLst/>
          </a:prstGeom>
          <a:noFill/>
        </p:spPr>
        <p:txBody>
          <a:bodyPr wrap="none" rtlCol="0">
            <a:spAutoFit/>
          </a:bodyPr>
          <a:lstStyle/>
          <a:p>
            <a:pPr algn="ctr"/>
            <a:r>
              <a:rPr kumimoji="1" lang="ja-JP" altLang="en-US" sz="3200" dirty="0" smtClean="0">
                <a:solidFill>
                  <a:srgbClr val="FFFFFF"/>
                </a:solidFill>
                <a:latin typeface="HGP創英角ｺﾞｼｯｸUB"/>
                <a:ea typeface="HGP創英角ｺﾞｼｯｸUB"/>
                <a:cs typeface="HGP創英角ｺﾞｼｯｸUB"/>
              </a:rPr>
              <a:t>助　言</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20" name="テキスト ボックス 19"/>
          <p:cNvSpPr txBox="1"/>
          <p:nvPr/>
        </p:nvSpPr>
        <p:spPr>
          <a:xfrm>
            <a:off x="7148045" y="4337050"/>
            <a:ext cx="1277914" cy="584776"/>
          </a:xfrm>
          <a:prstGeom prst="rect">
            <a:avLst/>
          </a:prstGeom>
          <a:noFill/>
        </p:spPr>
        <p:txBody>
          <a:bodyPr wrap="none" rtlCol="0">
            <a:spAutoFit/>
          </a:bodyPr>
          <a:lstStyle/>
          <a:p>
            <a:pPr algn="ctr"/>
            <a:r>
              <a:rPr lang="ja-JP" altLang="en-US" sz="3200" dirty="0" smtClean="0">
                <a:solidFill>
                  <a:srgbClr val="FFFFFF"/>
                </a:solidFill>
                <a:latin typeface="HGP創英角ｺﾞｼｯｸUB"/>
                <a:ea typeface="HGP創英角ｺﾞｼｯｸUB"/>
                <a:cs typeface="HGP創英角ｺﾞｼｯｸUB"/>
              </a:rPr>
              <a:t>強　化</a:t>
            </a:r>
            <a:endParaRPr kumimoji="1" lang="ja-JP" altLang="en-US" sz="3200" dirty="0">
              <a:solidFill>
                <a:srgbClr val="FFFFFF"/>
              </a:solidFill>
              <a:latin typeface="HGP創英角ｺﾞｼｯｸUB"/>
              <a:ea typeface="HGP創英角ｺﾞｼｯｸUB"/>
              <a:cs typeface="HGP創英角ｺﾞｼｯｸUB"/>
            </a:endParaRPr>
          </a:p>
        </p:txBody>
      </p:sp>
      <p:sp>
        <p:nvSpPr>
          <p:cNvPr id="21" name="テキスト ボックス 20"/>
          <p:cNvSpPr txBox="1"/>
          <p:nvPr/>
        </p:nvSpPr>
        <p:spPr>
          <a:xfrm>
            <a:off x="651019" y="4935102"/>
            <a:ext cx="1467068" cy="1015663"/>
          </a:xfrm>
          <a:prstGeom prst="rect">
            <a:avLst/>
          </a:prstGeom>
          <a:noFill/>
        </p:spPr>
        <p:txBody>
          <a:bodyPr wrap="none" rtlCol="0">
            <a:spAutoFit/>
          </a:bodyPr>
          <a:lstStyle/>
          <a:p>
            <a:pPr algn="ctr"/>
            <a:r>
              <a:rPr kumimoji="1" lang="ja-JP" altLang="en-US" sz="2000" dirty="0" smtClean="0">
                <a:solidFill>
                  <a:srgbClr val="FFFFFF"/>
                </a:solidFill>
              </a:rPr>
              <a:t>運転手</a:t>
            </a:r>
            <a:endParaRPr kumimoji="1" lang="en-US" altLang="ja-JP" sz="2000" dirty="0" smtClean="0">
              <a:solidFill>
                <a:srgbClr val="FFFFFF"/>
              </a:solidFill>
            </a:endParaRPr>
          </a:p>
          <a:p>
            <a:pPr algn="ctr"/>
            <a:r>
              <a:rPr lang="ja-JP" altLang="en-US" sz="2000" dirty="0" smtClean="0">
                <a:solidFill>
                  <a:srgbClr val="FFFFFF"/>
                </a:solidFill>
              </a:rPr>
              <a:t>工場作業者</a:t>
            </a:r>
            <a:endParaRPr lang="en-US" altLang="ja-JP" sz="2000" dirty="0" smtClean="0">
              <a:solidFill>
                <a:srgbClr val="FFFFFF"/>
              </a:solidFill>
            </a:endParaRPr>
          </a:p>
          <a:p>
            <a:pPr algn="ctr"/>
            <a:r>
              <a:rPr kumimoji="1" lang="ja-JP" altLang="en-US" sz="2000" dirty="0" smtClean="0">
                <a:solidFill>
                  <a:srgbClr val="FFFFFF"/>
                </a:solidFill>
              </a:rPr>
              <a:t>兵士</a:t>
            </a:r>
            <a:endParaRPr kumimoji="1" lang="ja-JP" altLang="en-US" sz="2000" dirty="0">
              <a:solidFill>
                <a:srgbClr val="FFFFFF"/>
              </a:solidFill>
            </a:endParaRPr>
          </a:p>
        </p:txBody>
      </p:sp>
      <p:sp>
        <p:nvSpPr>
          <p:cNvPr id="22" name="テキスト ボックス 21"/>
          <p:cNvSpPr txBox="1"/>
          <p:nvPr/>
        </p:nvSpPr>
        <p:spPr>
          <a:xfrm>
            <a:off x="2900161" y="4935102"/>
            <a:ext cx="1210588" cy="1015663"/>
          </a:xfrm>
          <a:prstGeom prst="rect">
            <a:avLst/>
          </a:prstGeom>
          <a:noFill/>
        </p:spPr>
        <p:txBody>
          <a:bodyPr wrap="none" rtlCol="0">
            <a:spAutoFit/>
          </a:bodyPr>
          <a:lstStyle/>
          <a:p>
            <a:pPr algn="ctr"/>
            <a:r>
              <a:rPr lang="ja-JP" altLang="en-US" sz="2000" dirty="0" smtClean="0">
                <a:solidFill>
                  <a:srgbClr val="FFFFFF"/>
                </a:solidFill>
              </a:rPr>
              <a:t>音声認識</a:t>
            </a:r>
            <a:endParaRPr lang="en-US" altLang="ja-JP" sz="2000" dirty="0" smtClean="0">
              <a:solidFill>
                <a:srgbClr val="FFFFFF"/>
              </a:solidFill>
            </a:endParaRPr>
          </a:p>
          <a:p>
            <a:pPr algn="ctr"/>
            <a:r>
              <a:rPr kumimoji="1" lang="ja-JP" altLang="en-US" sz="2000" dirty="0" smtClean="0">
                <a:solidFill>
                  <a:srgbClr val="FFFFFF"/>
                </a:solidFill>
              </a:rPr>
              <a:t>文脈理解</a:t>
            </a:r>
          </a:p>
          <a:p>
            <a:pPr algn="ctr"/>
            <a:r>
              <a:rPr kumimoji="1" lang="ja-JP" altLang="en-US" sz="2000" dirty="0" smtClean="0">
                <a:solidFill>
                  <a:srgbClr val="FFFFFF"/>
                </a:solidFill>
              </a:rPr>
              <a:t>検索代行</a:t>
            </a:r>
            <a:endParaRPr kumimoji="1" lang="en-US" altLang="ja-JP" sz="2000" dirty="0" smtClean="0">
              <a:solidFill>
                <a:srgbClr val="FFFFFF"/>
              </a:solidFill>
            </a:endParaRPr>
          </a:p>
        </p:txBody>
      </p:sp>
      <p:sp>
        <p:nvSpPr>
          <p:cNvPr id="23" name="テキスト ボックス 22"/>
          <p:cNvSpPr txBox="1"/>
          <p:nvPr/>
        </p:nvSpPr>
        <p:spPr>
          <a:xfrm>
            <a:off x="4728450" y="4936254"/>
            <a:ext cx="1838965" cy="1015663"/>
          </a:xfrm>
          <a:prstGeom prst="rect">
            <a:avLst/>
          </a:prstGeom>
          <a:noFill/>
        </p:spPr>
        <p:txBody>
          <a:bodyPr wrap="none" rtlCol="0">
            <a:spAutoFit/>
          </a:bodyPr>
          <a:lstStyle/>
          <a:p>
            <a:pPr algn="ctr"/>
            <a:r>
              <a:rPr kumimoji="1" lang="ja-JP" altLang="en-US" sz="2000" dirty="0" smtClean="0">
                <a:solidFill>
                  <a:srgbClr val="FFFFFF"/>
                </a:solidFill>
              </a:rPr>
              <a:t>知識蓄積</a:t>
            </a:r>
            <a:endParaRPr kumimoji="1" lang="en-US" altLang="ja-JP" sz="2000" dirty="0" smtClean="0">
              <a:solidFill>
                <a:srgbClr val="FFFFFF"/>
              </a:solidFill>
            </a:endParaRPr>
          </a:p>
          <a:p>
            <a:pPr algn="ctr"/>
            <a:r>
              <a:rPr kumimoji="1" lang="ja-JP" altLang="en-US" sz="2000" dirty="0" smtClean="0">
                <a:solidFill>
                  <a:srgbClr val="FFFFFF"/>
                </a:solidFill>
              </a:rPr>
              <a:t>関係付け・解釈</a:t>
            </a:r>
            <a:endParaRPr kumimoji="1" lang="en-US" altLang="ja-JP" sz="2000" dirty="0" smtClean="0">
              <a:solidFill>
                <a:srgbClr val="FFFFFF"/>
              </a:solidFill>
            </a:endParaRPr>
          </a:p>
          <a:p>
            <a:pPr algn="ctr"/>
            <a:r>
              <a:rPr lang="ja-JP" altLang="en-US" sz="2000" dirty="0" smtClean="0">
                <a:solidFill>
                  <a:srgbClr val="FFFFFF"/>
                </a:solidFill>
              </a:rPr>
              <a:t>選択・判断</a:t>
            </a:r>
            <a:endParaRPr kumimoji="1" lang="en-US" altLang="ja-JP" sz="2000" dirty="0" smtClean="0">
              <a:solidFill>
                <a:srgbClr val="FFFFFF"/>
              </a:solidFill>
            </a:endParaRPr>
          </a:p>
        </p:txBody>
      </p:sp>
      <p:sp>
        <p:nvSpPr>
          <p:cNvPr id="24" name="テキスト ボックス 23"/>
          <p:cNvSpPr txBox="1"/>
          <p:nvPr/>
        </p:nvSpPr>
        <p:spPr>
          <a:xfrm>
            <a:off x="6861992" y="4935102"/>
            <a:ext cx="1851789" cy="1015663"/>
          </a:xfrm>
          <a:prstGeom prst="rect">
            <a:avLst/>
          </a:prstGeom>
          <a:noFill/>
        </p:spPr>
        <p:txBody>
          <a:bodyPr wrap="none" rtlCol="0">
            <a:spAutoFit/>
          </a:bodyPr>
          <a:lstStyle/>
          <a:p>
            <a:pPr algn="ctr"/>
            <a:r>
              <a:rPr kumimoji="1" lang="ja-JP" altLang="en-US" sz="2000" dirty="0" smtClean="0">
                <a:solidFill>
                  <a:srgbClr val="FFFFFF"/>
                </a:solidFill>
              </a:rPr>
              <a:t>観察・監視</a:t>
            </a:r>
            <a:endParaRPr kumimoji="1" lang="en-US" altLang="ja-JP" sz="2000" dirty="0" smtClean="0">
              <a:solidFill>
                <a:srgbClr val="FFFFFF"/>
              </a:solidFill>
            </a:endParaRPr>
          </a:p>
          <a:p>
            <a:pPr algn="ctr"/>
            <a:r>
              <a:rPr lang="ja-JP" altLang="en-US" sz="2000" dirty="0" smtClean="0">
                <a:solidFill>
                  <a:srgbClr val="FFFFFF"/>
                </a:solidFill>
              </a:rPr>
              <a:t>介助・補助</a:t>
            </a:r>
          </a:p>
          <a:p>
            <a:pPr algn="ctr"/>
            <a:r>
              <a:rPr lang="ja-JP" altLang="en-US" sz="2000" dirty="0" smtClean="0">
                <a:solidFill>
                  <a:srgbClr val="FFFFFF"/>
                </a:solidFill>
              </a:rPr>
              <a:t>能力強化・補完</a:t>
            </a:r>
            <a:endParaRPr lang="en-US" altLang="ja-JP" sz="2000" dirty="0" smtClean="0">
              <a:solidFill>
                <a:srgbClr val="FFFFFF"/>
              </a:solidFill>
            </a:endParaRPr>
          </a:p>
        </p:txBody>
      </p:sp>
    </p:spTree>
    <p:extLst>
      <p:ext uri="{BB962C8B-B14F-4D97-AF65-F5344CB8AC3E}">
        <p14:creationId xmlns:p14="http://schemas.microsoft.com/office/powerpoint/2010/main" val="21023321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2400" dirty="0"/>
              <a:t>マン・マシン・インターフェイスとしての</a:t>
            </a:r>
            <a:r>
              <a:rPr lang="ja-JP" altLang="ja-JP" sz="2400" dirty="0" smtClean="0"/>
              <a:t>スマートマシン</a:t>
            </a:r>
            <a:endParaRPr kumimoji="1" lang="ja-JP" altLang="en-US" sz="2400"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36</a:t>
            </a:fld>
            <a:endParaRPr kumimoji="1" lang="ja-JP" altLang="en-US"/>
          </a:p>
        </p:txBody>
      </p:sp>
      <p:grpSp>
        <p:nvGrpSpPr>
          <p:cNvPr id="6" name="グループ化 5"/>
          <p:cNvGrpSpPr/>
          <p:nvPr/>
        </p:nvGrpSpPr>
        <p:grpSpPr>
          <a:xfrm>
            <a:off x="3440504" y="1898650"/>
            <a:ext cx="5271235" cy="1884060"/>
            <a:chOff x="3440504" y="1898650"/>
            <a:chExt cx="5271235" cy="1884060"/>
          </a:xfrm>
        </p:grpSpPr>
        <p:grpSp>
          <p:nvGrpSpPr>
            <p:cNvPr id="75" name="図形グループ 74"/>
            <p:cNvGrpSpPr/>
            <p:nvPr/>
          </p:nvGrpSpPr>
          <p:grpSpPr>
            <a:xfrm>
              <a:off x="7009204" y="2076452"/>
              <a:ext cx="685800" cy="374409"/>
              <a:chOff x="6737350" y="2032000"/>
              <a:chExt cx="685800" cy="374409"/>
            </a:xfrm>
          </p:grpSpPr>
          <p:sp>
            <p:nvSpPr>
              <p:cNvPr id="67" name="正方形/長方形 66"/>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7" idx="1"/>
                <a:endCxn id="67"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0" name="直線コネクタ 69"/>
              <p:cNvCxnSpPr>
                <a:stCxn id="67" idx="0"/>
                <a:endCxn id="67"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1" name="正方形/長方形 40"/>
            <p:cNvSpPr/>
            <p:nvPr/>
          </p:nvSpPr>
          <p:spPr>
            <a:xfrm>
              <a:off x="6755939" y="2421871"/>
              <a:ext cx="1104900" cy="657880"/>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7860839" y="1898650"/>
              <a:ext cx="850900" cy="1181101"/>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正方形/長方形 47"/>
            <p:cNvSpPr/>
            <p:nvPr/>
          </p:nvSpPr>
          <p:spPr>
            <a:xfrm>
              <a:off x="7956089" y="1973507"/>
              <a:ext cx="704850" cy="636344"/>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正方形/長方形 35"/>
            <p:cNvSpPr/>
            <p:nvPr/>
          </p:nvSpPr>
          <p:spPr>
            <a:xfrm>
              <a:off x="4201880" y="1898650"/>
              <a:ext cx="1365250" cy="102235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正方形/長方形 36"/>
            <p:cNvSpPr/>
            <p:nvPr/>
          </p:nvSpPr>
          <p:spPr>
            <a:xfrm>
              <a:off x="4335230" y="1980217"/>
              <a:ext cx="1123950" cy="883305"/>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台形 37"/>
            <p:cNvSpPr/>
            <p:nvPr/>
          </p:nvSpPr>
          <p:spPr>
            <a:xfrm>
              <a:off x="4563036" y="2921000"/>
              <a:ext cx="646113" cy="158750"/>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44" name="図形グループ 43"/>
            <p:cNvGrpSpPr/>
            <p:nvPr/>
          </p:nvGrpSpPr>
          <p:grpSpPr>
            <a:xfrm>
              <a:off x="5252806" y="2032000"/>
              <a:ext cx="600075" cy="1212193"/>
              <a:chOff x="4448176" y="2032000"/>
              <a:chExt cx="600075" cy="1212193"/>
            </a:xfrm>
          </p:grpSpPr>
          <p:sp>
            <p:nvSpPr>
              <p:cNvPr id="39" name="円/楕円 38"/>
              <p:cNvSpPr/>
              <p:nvPr/>
            </p:nvSpPr>
            <p:spPr>
              <a:xfrm>
                <a:off x="4448176" y="2032000"/>
                <a:ext cx="600073" cy="586720"/>
              </a:xfrm>
              <a:prstGeom prst="ellipse">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フローチャート: 論理積ゲート 39"/>
              <p:cNvSpPr/>
              <p:nvPr/>
            </p:nvSpPr>
            <p:spPr>
              <a:xfrm rot="16200000">
                <a:off x="4435476" y="2631418"/>
                <a:ext cx="625475" cy="600075"/>
              </a:xfrm>
              <a:prstGeom prst="flowChartDelay">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8107864" y="2076452"/>
              <a:ext cx="273051" cy="542268"/>
              <a:chOff x="4448175" y="2032000"/>
              <a:chExt cx="600075" cy="1212191"/>
            </a:xfrm>
            <a:solidFill>
              <a:srgbClr val="7F7F7F"/>
            </a:solidFill>
            <a:effectLst/>
          </p:grpSpPr>
          <p:sp>
            <p:nvSpPr>
              <p:cNvPr id="46" name="円/楕円 45"/>
              <p:cNvSpPr/>
              <p:nvPr/>
            </p:nvSpPr>
            <p:spPr>
              <a:xfrm>
                <a:off x="4448176" y="2032000"/>
                <a:ext cx="600073" cy="586720"/>
              </a:xfrm>
              <a:prstGeom prst="ellipse">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4435475" y="2631416"/>
                <a:ext cx="625475" cy="600075"/>
              </a:xfrm>
              <a:prstGeom prst="flowChartDelay">
                <a:avLst/>
              </a:prstGeom>
              <a:grp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9" name="角丸四角形 48"/>
            <p:cNvSpPr/>
            <p:nvPr/>
          </p:nvSpPr>
          <p:spPr>
            <a:xfrm rot="8040612">
              <a:off x="8282330" y="2584492"/>
              <a:ext cx="405646" cy="45719"/>
            </a:xfrm>
            <a:prstGeom prst="roundRect">
              <a:avLst>
                <a:gd name="adj" fmla="val 50000"/>
              </a:avLst>
            </a:prstGeom>
            <a:solidFill>
              <a:schemeClr val="accent5">
                <a:lumMod val="7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フローチャート: 論理積ゲート 50"/>
            <p:cNvSpPr/>
            <p:nvPr/>
          </p:nvSpPr>
          <p:spPr>
            <a:xfrm rot="492525">
              <a:off x="8316895" y="2426159"/>
              <a:ext cx="286307" cy="134714"/>
            </a:xfrm>
            <a:prstGeom prst="flowChartDelay">
              <a:avLst/>
            </a:prstGeom>
            <a:solidFill>
              <a:srgbClr val="7F7F7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7095666" y="28167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7941638" y="28167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右矢印 53"/>
            <p:cNvSpPr/>
            <p:nvPr/>
          </p:nvSpPr>
          <p:spPr>
            <a:xfrm>
              <a:off x="5980504" y="2152651"/>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右矢印 54"/>
            <p:cNvSpPr/>
            <p:nvPr/>
          </p:nvSpPr>
          <p:spPr>
            <a:xfrm>
              <a:off x="3440504" y="2152651"/>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テキスト ボックス 49"/>
            <p:cNvSpPr txBox="1"/>
            <p:nvPr/>
          </p:nvSpPr>
          <p:spPr>
            <a:xfrm>
              <a:off x="4028216" y="3413378"/>
              <a:ext cx="2031325" cy="369332"/>
            </a:xfrm>
            <a:prstGeom prst="rect">
              <a:avLst/>
            </a:prstGeom>
            <a:noFill/>
          </p:spPr>
          <p:txBody>
            <a:bodyPr wrap="none" rtlCol="0">
              <a:spAutoFit/>
            </a:bodyPr>
            <a:lstStyle/>
            <a:p>
              <a:r>
                <a:rPr kumimoji="1" lang="ja-JP" altLang="en-US" dirty="0" smtClean="0">
                  <a:solidFill>
                    <a:schemeClr val="tx1">
                      <a:lumMod val="50000"/>
                      <a:lumOff val="50000"/>
                    </a:schemeClr>
                  </a:solidFill>
                </a:rPr>
                <a:t>人がピックアップ</a:t>
              </a:r>
              <a:endParaRPr kumimoji="1" lang="ja-JP" altLang="en-US" dirty="0">
                <a:solidFill>
                  <a:schemeClr val="tx1">
                    <a:lumMod val="50000"/>
                    <a:lumOff val="50000"/>
                  </a:schemeClr>
                </a:solidFill>
              </a:endParaRPr>
            </a:p>
          </p:txBody>
        </p:sp>
        <p:sp>
          <p:nvSpPr>
            <p:cNvPr id="59" name="テキスト ボックス 58"/>
            <p:cNvSpPr txBox="1"/>
            <p:nvPr/>
          </p:nvSpPr>
          <p:spPr>
            <a:xfrm>
              <a:off x="7218923" y="3402480"/>
              <a:ext cx="1107996" cy="369332"/>
            </a:xfrm>
            <a:prstGeom prst="rect">
              <a:avLst/>
            </a:prstGeom>
            <a:noFill/>
          </p:spPr>
          <p:txBody>
            <a:bodyPr wrap="none" rtlCol="0">
              <a:spAutoFit/>
            </a:bodyPr>
            <a:lstStyle/>
            <a:p>
              <a:r>
                <a:rPr kumimoji="1" lang="ja-JP" altLang="en-US" dirty="0" smtClean="0">
                  <a:solidFill>
                    <a:schemeClr val="tx1">
                      <a:lumMod val="50000"/>
                      <a:lumOff val="50000"/>
                    </a:schemeClr>
                  </a:solidFill>
                </a:rPr>
                <a:t>人が配送</a:t>
              </a:r>
              <a:endParaRPr kumimoji="1" lang="ja-JP" altLang="en-US" dirty="0">
                <a:solidFill>
                  <a:schemeClr val="tx1">
                    <a:lumMod val="50000"/>
                    <a:lumOff val="50000"/>
                  </a:schemeClr>
                </a:solidFill>
              </a:endParaRPr>
            </a:p>
          </p:txBody>
        </p:sp>
      </p:grpSp>
      <p:grpSp>
        <p:nvGrpSpPr>
          <p:cNvPr id="7" name="グループ化 6"/>
          <p:cNvGrpSpPr/>
          <p:nvPr/>
        </p:nvGrpSpPr>
        <p:grpSpPr>
          <a:xfrm>
            <a:off x="3440504" y="3937000"/>
            <a:ext cx="5271235" cy="2065212"/>
            <a:chOff x="3440504" y="3937000"/>
            <a:chExt cx="5271235" cy="2065212"/>
          </a:xfrm>
        </p:grpSpPr>
        <p:sp>
          <p:nvSpPr>
            <p:cNvPr id="82" name="正方形/長方形 81"/>
            <p:cNvSpPr/>
            <p:nvPr/>
          </p:nvSpPr>
          <p:spPr>
            <a:xfrm>
              <a:off x="8209574" y="4057650"/>
              <a:ext cx="177800" cy="2413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片側の 2 つの角を切り取った四角形 80"/>
            <p:cNvSpPr/>
            <p:nvPr/>
          </p:nvSpPr>
          <p:spPr>
            <a:xfrm>
              <a:off x="8107864" y="3937000"/>
              <a:ext cx="374540" cy="196850"/>
            </a:xfrm>
            <a:prstGeom prst="snip2SameRect">
              <a:avLst>
                <a:gd name="adj1" fmla="val 29570"/>
                <a:gd name="adj2" fmla="val 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76" name="図形グループ 75"/>
            <p:cNvGrpSpPr/>
            <p:nvPr/>
          </p:nvGrpSpPr>
          <p:grpSpPr>
            <a:xfrm>
              <a:off x="7009204" y="4427038"/>
              <a:ext cx="685800" cy="374409"/>
              <a:chOff x="6737350" y="2032000"/>
              <a:chExt cx="685800" cy="374409"/>
            </a:xfrm>
          </p:grpSpPr>
          <p:sp>
            <p:nvSpPr>
              <p:cNvPr id="77" name="正方形/長方形 76"/>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a:stCxn id="77" idx="1"/>
                <a:endCxn id="77"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9" name="直線コネクタ 78"/>
              <p:cNvCxnSpPr>
                <a:stCxn id="77" idx="0"/>
                <a:endCxn id="77"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56" name="正方形/長方形 55"/>
            <p:cNvSpPr/>
            <p:nvPr/>
          </p:nvSpPr>
          <p:spPr>
            <a:xfrm>
              <a:off x="6755939" y="4771371"/>
              <a:ext cx="1104900" cy="65788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正方形/長方形 56"/>
            <p:cNvSpPr/>
            <p:nvPr/>
          </p:nvSpPr>
          <p:spPr>
            <a:xfrm>
              <a:off x="7860839" y="4248150"/>
              <a:ext cx="850900" cy="1181101"/>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正方形/長方形 57"/>
            <p:cNvSpPr/>
            <p:nvPr/>
          </p:nvSpPr>
          <p:spPr>
            <a:xfrm>
              <a:off x="7956089" y="4323007"/>
              <a:ext cx="704850" cy="636344"/>
            </a:xfrm>
            <a:prstGeom prst="rect">
              <a:avLst/>
            </a:prstGeom>
            <a:solidFill>
              <a:srgbClr val="FFFF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角丸四角形 61"/>
            <p:cNvSpPr/>
            <p:nvPr/>
          </p:nvSpPr>
          <p:spPr>
            <a:xfrm rot="8040612">
              <a:off x="8282330" y="4933992"/>
              <a:ext cx="405646" cy="45719"/>
            </a:xfrm>
            <a:prstGeom prst="roundRect">
              <a:avLst>
                <a:gd name="adj" fmla="val 50000"/>
              </a:avLst>
            </a:prstGeom>
            <a:solidFill>
              <a:srgbClr val="3366FF"/>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7095666" y="51662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7941638" y="5166230"/>
              <a:ext cx="449032" cy="427463"/>
            </a:xfrm>
            <a:prstGeom prst="ellipse">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テキスト ボックス 79"/>
            <p:cNvSpPr txBox="1"/>
            <p:nvPr/>
          </p:nvSpPr>
          <p:spPr>
            <a:xfrm>
              <a:off x="7095666" y="5624927"/>
              <a:ext cx="1338828" cy="369332"/>
            </a:xfrm>
            <a:prstGeom prst="rect">
              <a:avLst/>
            </a:prstGeom>
            <a:noFill/>
          </p:spPr>
          <p:txBody>
            <a:bodyPr wrap="none" rtlCol="0">
              <a:spAutoFit/>
            </a:bodyPr>
            <a:lstStyle/>
            <a:p>
              <a:r>
                <a:rPr kumimoji="1" lang="ja-JP" altLang="en-US" dirty="0" smtClean="0">
                  <a:solidFill>
                    <a:srgbClr val="3366FF"/>
                  </a:solidFill>
                </a:rPr>
                <a:t>自律走行車</a:t>
              </a:r>
              <a:endParaRPr kumimoji="1" lang="ja-JP" altLang="en-US" dirty="0">
                <a:solidFill>
                  <a:srgbClr val="3366FF"/>
                </a:solidFill>
              </a:endParaRPr>
            </a:p>
          </p:txBody>
        </p:sp>
        <p:sp>
          <p:nvSpPr>
            <p:cNvPr id="60" name="右矢印 59"/>
            <p:cNvSpPr/>
            <p:nvPr/>
          </p:nvSpPr>
          <p:spPr>
            <a:xfrm>
              <a:off x="5980504" y="4614243"/>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右矢印 60"/>
            <p:cNvSpPr/>
            <p:nvPr/>
          </p:nvSpPr>
          <p:spPr>
            <a:xfrm>
              <a:off x="3440504" y="4614243"/>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63" name="図形グループ 75"/>
            <p:cNvGrpSpPr/>
            <p:nvPr/>
          </p:nvGrpSpPr>
          <p:grpSpPr>
            <a:xfrm>
              <a:off x="4700978" y="4300400"/>
              <a:ext cx="685800" cy="374409"/>
              <a:chOff x="6737350" y="2032000"/>
              <a:chExt cx="685800" cy="374409"/>
            </a:xfrm>
          </p:grpSpPr>
          <p:sp>
            <p:nvSpPr>
              <p:cNvPr id="68" name="正方形/長方形 67"/>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68" idx="1"/>
                <a:endCxn id="68"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72" name="直線コネクタ 71"/>
              <p:cNvCxnSpPr>
                <a:stCxn id="68" idx="0"/>
                <a:endCxn id="68"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grpSp>
          <p:nvGrpSpPr>
            <p:cNvPr id="73" name="図形グループ 75"/>
            <p:cNvGrpSpPr/>
            <p:nvPr/>
          </p:nvGrpSpPr>
          <p:grpSpPr>
            <a:xfrm>
              <a:off x="4700978" y="4728367"/>
              <a:ext cx="685800" cy="374409"/>
              <a:chOff x="6737350" y="2032000"/>
              <a:chExt cx="685800" cy="374409"/>
            </a:xfrm>
          </p:grpSpPr>
          <p:sp>
            <p:nvSpPr>
              <p:cNvPr id="74" name="正方形/長方形 73"/>
              <p:cNvSpPr/>
              <p:nvPr/>
            </p:nvSpPr>
            <p:spPr>
              <a:xfrm>
                <a:off x="6737350" y="2032000"/>
                <a:ext cx="685800" cy="37440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74" idx="1"/>
                <a:endCxn id="74" idx="3"/>
              </p:cNvCxnSpPr>
              <p:nvPr/>
            </p:nvCxnSpPr>
            <p:spPr>
              <a:xfrm>
                <a:off x="6737350" y="2219205"/>
                <a:ext cx="68580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84" name="直線コネクタ 83"/>
              <p:cNvCxnSpPr>
                <a:stCxn id="74" idx="0"/>
                <a:endCxn id="74" idx="2"/>
              </p:cNvCxnSpPr>
              <p:nvPr/>
            </p:nvCxnSpPr>
            <p:spPr>
              <a:xfrm>
                <a:off x="7080250" y="2032000"/>
                <a:ext cx="0" cy="374409"/>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grpSp>
        <p:sp>
          <p:nvSpPr>
            <p:cNvPr id="4" name="角丸四角形 3"/>
            <p:cNvSpPr/>
            <p:nvPr/>
          </p:nvSpPr>
          <p:spPr>
            <a:xfrm>
              <a:off x="4664777" y="5200532"/>
              <a:ext cx="758202" cy="337207"/>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テキスト ボックス 84"/>
            <p:cNvSpPr txBox="1"/>
            <p:nvPr/>
          </p:nvSpPr>
          <p:spPr>
            <a:xfrm>
              <a:off x="4159037" y="5632880"/>
              <a:ext cx="1800493" cy="369332"/>
            </a:xfrm>
            <a:prstGeom prst="rect">
              <a:avLst/>
            </a:prstGeom>
            <a:noFill/>
          </p:spPr>
          <p:txBody>
            <a:bodyPr wrap="none" rtlCol="0">
              <a:spAutoFit/>
            </a:bodyPr>
            <a:lstStyle/>
            <a:p>
              <a:r>
                <a:rPr kumimoji="1" lang="ja-JP" altLang="en-US" dirty="0" smtClean="0">
                  <a:solidFill>
                    <a:srgbClr val="3366FF"/>
                  </a:solidFill>
                </a:rPr>
                <a:t>工場内ロボット</a:t>
              </a:r>
              <a:endParaRPr kumimoji="1" lang="ja-JP" altLang="en-US" dirty="0">
                <a:solidFill>
                  <a:srgbClr val="3366FF"/>
                </a:solidFill>
              </a:endParaRPr>
            </a:p>
          </p:txBody>
        </p:sp>
      </p:grpSp>
      <p:grpSp>
        <p:nvGrpSpPr>
          <p:cNvPr id="5" name="グループ化 4"/>
          <p:cNvGrpSpPr/>
          <p:nvPr/>
        </p:nvGrpSpPr>
        <p:grpSpPr>
          <a:xfrm>
            <a:off x="259492" y="1619250"/>
            <a:ext cx="3066712" cy="4311650"/>
            <a:chOff x="259492" y="1619250"/>
            <a:chExt cx="3066712" cy="4311650"/>
          </a:xfrm>
        </p:grpSpPr>
        <p:sp>
          <p:nvSpPr>
            <p:cNvPr id="31" name="正方形/長方形 30"/>
            <p:cNvSpPr/>
            <p:nvPr/>
          </p:nvSpPr>
          <p:spPr>
            <a:xfrm>
              <a:off x="1272752" y="1619250"/>
              <a:ext cx="2053452" cy="43116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フローチャート: 磁気ディスク 31"/>
            <p:cNvSpPr/>
            <p:nvPr/>
          </p:nvSpPr>
          <p:spPr>
            <a:xfrm>
              <a:off x="1544600" y="4427038"/>
              <a:ext cx="1502204" cy="1197889"/>
            </a:xfrm>
            <a:prstGeom prst="flowChartMagneticDisk">
              <a:avLst/>
            </a:prstGeom>
            <a:solidFill>
              <a:schemeClr val="accent5">
                <a:lumMod val="60000"/>
                <a:lumOff val="40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ビッグ</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データ</a:t>
              </a:r>
              <a:endParaRPr kumimoji="1" lang="ja-JP" altLang="en-US" sz="2000" dirty="0">
                <a:solidFill>
                  <a:srgbClr val="FFFFFF"/>
                </a:solidFill>
                <a:latin typeface="ＭＳ Ｐゴシック"/>
                <a:ea typeface="ＭＳ Ｐゴシック"/>
                <a:cs typeface="ＭＳ Ｐゴシック"/>
              </a:endParaRPr>
            </a:p>
          </p:txBody>
        </p:sp>
        <p:sp>
          <p:nvSpPr>
            <p:cNvPr id="33" name="正方形/長方形 32"/>
            <p:cNvSpPr/>
            <p:nvPr/>
          </p:nvSpPr>
          <p:spPr>
            <a:xfrm>
              <a:off x="1544600" y="2876550"/>
              <a:ext cx="1502204" cy="996950"/>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ＭＳ Ｐゴシック"/>
                  <a:ea typeface="ＭＳ Ｐゴシック"/>
                  <a:cs typeface="ＭＳ Ｐゴシック"/>
                </a:rPr>
                <a:t>人工知能</a:t>
              </a:r>
              <a:endParaRPr kumimoji="1" lang="ja-JP" altLang="en-US" sz="2400" dirty="0">
                <a:solidFill>
                  <a:srgbClr val="FFFFFF"/>
                </a:solidFill>
                <a:latin typeface="ＭＳ Ｐゴシック"/>
                <a:ea typeface="ＭＳ Ｐゴシック"/>
                <a:cs typeface="ＭＳ Ｐゴシック"/>
              </a:endParaRPr>
            </a:p>
          </p:txBody>
        </p:sp>
        <p:sp>
          <p:nvSpPr>
            <p:cNvPr id="34" name="テキスト ボックス 33"/>
            <p:cNvSpPr txBox="1"/>
            <p:nvPr/>
          </p:nvSpPr>
          <p:spPr>
            <a:xfrm>
              <a:off x="1485223" y="1898650"/>
              <a:ext cx="1620958" cy="523220"/>
            </a:xfrm>
            <a:prstGeom prst="rect">
              <a:avLst/>
            </a:prstGeom>
            <a:noFill/>
          </p:spPr>
          <p:txBody>
            <a:bodyPr wrap="none" rtlCol="0">
              <a:spAutoFit/>
            </a:bodyPr>
            <a:lstStyle/>
            <a:p>
              <a:pPr algn="ctr"/>
              <a:r>
                <a:rPr kumimoji="1" lang="ja-JP" altLang="en-US" sz="2800" dirty="0" smtClean="0">
                  <a:solidFill>
                    <a:schemeClr val="bg1"/>
                  </a:solidFill>
                </a:rPr>
                <a:t>クラウド</a:t>
              </a:r>
              <a:endParaRPr kumimoji="1" lang="ja-JP" altLang="en-US" sz="2800" dirty="0">
                <a:solidFill>
                  <a:schemeClr val="bg1"/>
                </a:solidFill>
              </a:endParaRPr>
            </a:p>
          </p:txBody>
        </p:sp>
        <p:sp>
          <p:nvSpPr>
            <p:cNvPr id="35" name="上下矢印 34"/>
            <p:cNvSpPr/>
            <p:nvPr/>
          </p:nvSpPr>
          <p:spPr>
            <a:xfrm>
              <a:off x="1962327" y="3714750"/>
              <a:ext cx="666750" cy="869950"/>
            </a:xfrm>
            <a:prstGeom prst="upDownArrow">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正方形/長方形 85"/>
            <p:cNvSpPr/>
            <p:nvPr/>
          </p:nvSpPr>
          <p:spPr>
            <a:xfrm>
              <a:off x="259492" y="1619250"/>
              <a:ext cx="556054" cy="4311650"/>
            </a:xfrm>
            <a:prstGeom prst="rect">
              <a:avLst/>
            </a:prstGeom>
            <a:solidFill>
              <a:schemeClr val="accent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wordArtVertRtl" rtlCol="0" anchor="ctr"/>
            <a:lstStyle/>
            <a:p>
              <a:pPr algn="ctr"/>
              <a:r>
                <a:rPr kumimoji="1" lang="ja-JP" altLang="en-US" sz="2400" dirty="0" smtClean="0">
                  <a:solidFill>
                    <a:srgbClr val="FFFFFF"/>
                  </a:solidFill>
                  <a:latin typeface="ＭＳ Ｐゴシック"/>
                  <a:ea typeface="ＭＳ Ｐゴシック"/>
                  <a:cs typeface="ＭＳ Ｐゴシック"/>
                </a:rPr>
                <a:t>ネットで注文</a:t>
              </a:r>
              <a:endParaRPr kumimoji="1" lang="ja-JP" altLang="en-US" sz="2400" dirty="0">
                <a:solidFill>
                  <a:srgbClr val="FFFFFF"/>
                </a:solidFill>
                <a:latin typeface="ＭＳ Ｐゴシック"/>
                <a:ea typeface="ＭＳ Ｐゴシック"/>
                <a:cs typeface="ＭＳ Ｐゴシック"/>
              </a:endParaRPr>
            </a:p>
          </p:txBody>
        </p:sp>
        <p:sp>
          <p:nvSpPr>
            <p:cNvPr id="87" name="右矢印 86"/>
            <p:cNvSpPr/>
            <p:nvPr/>
          </p:nvSpPr>
          <p:spPr>
            <a:xfrm>
              <a:off x="761757" y="3402480"/>
              <a:ext cx="666750" cy="80274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862153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これからの</a:t>
            </a:r>
            <a:r>
              <a:rPr lang="en-US" altLang="ja-JP" sz="2800" dirty="0" smtClean="0">
                <a:solidFill>
                  <a:srgbClr val="FFFFFF"/>
                </a:solidFill>
                <a:effectLst/>
                <a:latin typeface="Arial Black"/>
                <a:ea typeface="HGP創英角ｺﾞｼｯｸUB" pitchFamily="50" charset="-128"/>
                <a:cs typeface="Arial Black"/>
              </a:rPr>
              <a:t>IT</a:t>
            </a:r>
            <a:r>
              <a:rPr lang="ja-JP" altLang="en-US" sz="2800" dirty="0" smtClean="0">
                <a:solidFill>
                  <a:srgbClr val="FFFFFF"/>
                </a:solidFill>
                <a:effectLst/>
                <a:latin typeface="Arial"/>
                <a:ea typeface="HGP創英角ｺﾞｼｯｸUB" pitchFamily="50" charset="-128"/>
                <a:cs typeface="Arial"/>
              </a:rPr>
              <a:t>ビジネス戦略</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3932084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pitchFamily="34" charset="0"/>
                <a:ea typeface="HGP創英角ｺﾞｼｯｸUB" pitchFamily="50" charset="-128"/>
                <a:cs typeface="Arial" pitchFamily="34" charset="0"/>
              </a:rPr>
              <a:t>SI</a:t>
            </a:r>
            <a:r>
              <a:rPr lang="ja-JP" altLang="en-US" sz="2400" dirty="0" smtClean="0">
                <a:solidFill>
                  <a:schemeClr val="bg1"/>
                </a:solidFill>
                <a:latin typeface="Arial" pitchFamily="34" charset="0"/>
                <a:ea typeface="HGP創英角ｺﾞｼｯｸUB" pitchFamily="50" charset="-128"/>
                <a:cs typeface="Arial" pitchFamily="34" charset="0"/>
              </a:rPr>
              <a:t>ビジネスの現状と課題</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584473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4693" y="2342118"/>
            <a:ext cx="8071440" cy="2031325"/>
          </a:xfrm>
          <a:prstGeom prst="rect">
            <a:avLst/>
          </a:prstGeom>
        </p:spPr>
        <p:txBody>
          <a:bodyPr wrap="none">
            <a:spAutoFit/>
          </a:bodyPr>
          <a:lstStyle/>
          <a:p>
            <a:pPr marL="742950" indent="-742950">
              <a:spcBef>
                <a:spcPts val="1800"/>
              </a:spcBef>
              <a:buFont typeface="+mj-lt"/>
              <a:buAutoNum type="arabicPeriod"/>
            </a:pPr>
            <a:r>
              <a:rPr lang="ja-JP" altLang="en-US" sz="3200" dirty="0">
                <a:solidFill>
                  <a:srgbClr val="FF6600"/>
                </a:solidFill>
                <a:latin typeface="メイリオ"/>
                <a:ea typeface="メイリオ"/>
                <a:cs typeface="メイリオ"/>
              </a:rPr>
              <a:t>構造的不幸</a:t>
            </a:r>
            <a:r>
              <a:rPr lang="en-US" altLang="ja-JP" sz="3200" dirty="0">
                <a:solidFill>
                  <a:srgbClr val="FF6600"/>
                </a:solidFill>
                <a:latin typeface="メイリオ"/>
                <a:ea typeface="メイリオ"/>
                <a:cs typeface="メイリオ"/>
              </a:rPr>
              <a:t>:</a:t>
            </a:r>
            <a:r>
              <a:rPr lang="ja-JP" altLang="en-US" sz="3200" dirty="0">
                <a:solidFill>
                  <a:srgbClr val="FF6600"/>
                </a:solidFill>
                <a:latin typeface="メイリオ"/>
                <a:ea typeface="メイリオ"/>
                <a:cs typeface="メイリオ"/>
              </a:rPr>
              <a:t>ゴールの不一致と相互</a:t>
            </a:r>
            <a:r>
              <a:rPr lang="ja-JP" altLang="en-US" sz="3200" dirty="0" smtClean="0">
                <a:solidFill>
                  <a:srgbClr val="FF6600"/>
                </a:solidFill>
                <a:latin typeface="メイリオ"/>
                <a:ea typeface="メイリオ"/>
                <a:cs typeface="メイリオ"/>
              </a:rPr>
              <a:t>不信</a:t>
            </a:r>
            <a:endParaRPr lang="en-US" altLang="ja-JP" sz="3200" dirty="0" smtClean="0">
              <a:solidFill>
                <a:srgbClr val="FF6600"/>
              </a:solidFill>
              <a:latin typeface="メイリオ"/>
              <a:ea typeface="メイリオ"/>
              <a:cs typeface="メイリオ"/>
            </a:endParaRPr>
          </a:p>
          <a:p>
            <a:pPr marL="742950" indent="-742950">
              <a:spcBef>
                <a:spcPts val="1800"/>
              </a:spcBef>
              <a:buFont typeface="+mj-lt"/>
              <a:buAutoNum type="arabicPeriod"/>
            </a:pPr>
            <a:r>
              <a:rPr lang="ja-JP" altLang="en-US" sz="3200" dirty="0" smtClean="0">
                <a:solidFill>
                  <a:srgbClr val="FF6600"/>
                </a:solidFill>
                <a:latin typeface="メイリオ"/>
                <a:ea typeface="メイリオ"/>
                <a:cs typeface="メイリオ"/>
              </a:rPr>
              <a:t>生産年齢人口の減少</a:t>
            </a:r>
          </a:p>
          <a:p>
            <a:pPr marL="742950" indent="-742950">
              <a:spcBef>
                <a:spcPts val="1800"/>
              </a:spcBef>
              <a:buFont typeface="+mj-lt"/>
              <a:buAutoNum type="arabicPeriod"/>
            </a:pPr>
            <a:r>
              <a:rPr lang="ja-JP" altLang="en-US" sz="3200" dirty="0" smtClean="0">
                <a:solidFill>
                  <a:srgbClr val="FF6600"/>
                </a:solidFill>
                <a:latin typeface="メイリオ"/>
                <a:ea typeface="メイリオ"/>
                <a:cs typeface="メイリオ"/>
              </a:rPr>
              <a:t>テクノロジーがもたらす</a:t>
            </a:r>
            <a:r>
              <a:rPr lang="en-US" altLang="ja-JP" sz="3200" dirty="0" smtClean="0">
                <a:solidFill>
                  <a:srgbClr val="FF6600"/>
                </a:solidFill>
                <a:latin typeface="メイリオ"/>
                <a:ea typeface="メイリオ"/>
                <a:cs typeface="メイリオ"/>
              </a:rPr>
              <a:t>SI</a:t>
            </a:r>
            <a:r>
              <a:rPr lang="ja-JP" altLang="en-US" sz="3200" dirty="0" smtClean="0">
                <a:solidFill>
                  <a:srgbClr val="FF6600"/>
                </a:solidFill>
                <a:latin typeface="メイリオ"/>
                <a:ea typeface="メイリオ"/>
                <a:cs typeface="メイリオ"/>
              </a:rPr>
              <a:t>事業の限界</a:t>
            </a:r>
          </a:p>
        </p:txBody>
      </p:sp>
      <p:sp>
        <p:nvSpPr>
          <p:cNvPr id="3" name="タイトル 2"/>
          <p:cNvSpPr>
            <a:spLocks noGrp="1"/>
          </p:cNvSpPr>
          <p:nvPr>
            <p:ph type="title"/>
          </p:nvPr>
        </p:nvSpPr>
        <p:spPr/>
        <p:txBody>
          <a:bodyPr/>
          <a:lstStyle/>
          <a:p>
            <a:r>
              <a:rPr kumimoji="1" lang="ja-JP" altLang="en-US" dirty="0" smtClean="0"/>
              <a:t>従来型</a:t>
            </a:r>
            <a:r>
              <a:rPr kumimoji="1" lang="en-US" altLang="ja-JP" dirty="0" smtClean="0">
                <a:solidFill>
                  <a:schemeClr val="tx1"/>
                </a:solidFill>
                <a:latin typeface="Arial Black"/>
                <a:cs typeface="Arial Black"/>
              </a:rPr>
              <a:t>SI</a:t>
            </a:r>
            <a:r>
              <a:rPr kumimoji="1" lang="ja-JP" altLang="en-US" dirty="0" smtClean="0">
                <a:solidFill>
                  <a:schemeClr val="tx1"/>
                </a:solidFill>
                <a:latin typeface="HGP創英角ｺﾞｼｯｸUB"/>
                <a:ea typeface="HGP創英角ｺﾞｼｯｸUB"/>
                <a:cs typeface="HGP創英角ｺﾞｼｯｸUB"/>
              </a:rPr>
              <a:t>ビジネス</a:t>
            </a:r>
            <a:r>
              <a:rPr kumimoji="1" lang="ja-JP" altLang="en-US" dirty="0" smtClean="0"/>
              <a:t>が“</a:t>
            </a:r>
            <a:r>
              <a:rPr kumimoji="1" lang="ja-JP" altLang="en-US" dirty="0" smtClean="0">
                <a:solidFill>
                  <a:srgbClr val="FF0000"/>
                </a:solidFill>
                <a:latin typeface="HGP創英角ｺﾞｼｯｸUB"/>
                <a:ea typeface="HGP創英角ｺﾞｼｯｸUB"/>
                <a:cs typeface="HGP創英角ｺﾞｼｯｸUB"/>
              </a:rPr>
              <a:t>ヤバイ</a:t>
            </a:r>
            <a:r>
              <a:rPr kumimoji="1" lang="ja-JP" altLang="en-US" dirty="0" smtClean="0"/>
              <a:t>”理由</a:t>
            </a:r>
            <a:endParaRPr kumimoji="1" lang="ja-JP" altLang="en-US" dirty="0"/>
          </a:p>
        </p:txBody>
      </p:sp>
    </p:spTree>
    <p:extLst>
      <p:ext uri="{BB962C8B-B14F-4D97-AF65-F5344CB8AC3E}">
        <p14:creationId xmlns:p14="http://schemas.microsoft.com/office/powerpoint/2010/main" val="2130922023"/>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4</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effectLst/>
                <a:latin typeface="Arial"/>
                <a:ea typeface="HGP創英角ｺﾞｼｯｸUB" pitchFamily="50" charset="-128"/>
                <a:cs typeface="Arial"/>
              </a:rPr>
              <a:t>クラウド・</a:t>
            </a:r>
            <a:r>
              <a:rPr lang="ja-JP" altLang="en-US" sz="2800" dirty="0" smtClean="0">
                <a:solidFill>
                  <a:srgbClr val="FFFFFF"/>
                </a:solidFill>
                <a:effectLst/>
                <a:latin typeface="Arial"/>
                <a:ea typeface="HGP創英角ｺﾞｼｯｸUB" pitchFamily="50" charset="-128"/>
                <a:cs typeface="Arial"/>
              </a:rPr>
              <a:t>コンピューティング概説</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531715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2819400" y="1244600"/>
            <a:ext cx="6019800" cy="914400"/>
            <a:chOff x="2819400" y="1244600"/>
            <a:chExt cx="6019800" cy="914400"/>
          </a:xfrm>
        </p:grpSpPr>
        <p:sp>
          <p:nvSpPr>
            <p:cNvPr id="25" name="角丸四角形 24"/>
            <p:cNvSpPr/>
            <p:nvPr/>
          </p:nvSpPr>
          <p:spPr bwMode="auto">
            <a:xfrm>
              <a:off x="3335867" y="1244600"/>
              <a:ext cx="2438400" cy="914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プロジェクト企画</a:t>
              </a:r>
              <a:endParaRPr kumimoji="0" lang="en-US" altLang="ja-JP" b="0" i="0" u="none" strike="noStrike" cap="none" normalizeH="0" baseline="0" dirty="0" smtClean="0">
                <a:ln>
                  <a:noFill/>
                </a:ln>
                <a:solidFill>
                  <a:schemeClr val="bg1"/>
                </a:solidFill>
                <a:effectLst/>
                <a:latin typeface="+mn-ea"/>
              </a:endParaRPr>
            </a:p>
          </p:txBody>
        </p:sp>
        <p:sp>
          <p:nvSpPr>
            <p:cNvPr id="8" name="右矢印 7"/>
            <p:cNvSpPr/>
            <p:nvPr/>
          </p:nvSpPr>
          <p:spPr bwMode="auto">
            <a:xfrm>
              <a:off x="2819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7" name="角丸四角形 26"/>
            <p:cNvSpPr/>
            <p:nvPr/>
          </p:nvSpPr>
          <p:spPr bwMode="auto">
            <a:xfrm>
              <a:off x="6400800" y="1244600"/>
              <a:ext cx="2438400" cy="914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要件定義・仕様策定</a:t>
              </a:r>
            </a:p>
          </p:txBody>
        </p:sp>
        <p:sp>
          <p:nvSpPr>
            <p:cNvPr id="26" name="右矢印 25"/>
            <p:cNvSpPr/>
            <p:nvPr/>
          </p:nvSpPr>
          <p:spPr bwMode="auto">
            <a:xfrm>
              <a:off x="5867400" y="1473200"/>
              <a:ext cx="457200" cy="457200"/>
            </a:xfrm>
            <a:prstGeom prst="righ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2" name="タイトル 1"/>
          <p:cNvSpPr>
            <a:spLocks noGrp="1"/>
          </p:cNvSpPr>
          <p:nvPr>
            <p:ph type="title"/>
          </p:nvPr>
        </p:nvSpPr>
        <p:spPr>
          <a:xfrm>
            <a:off x="418730" y="165100"/>
            <a:ext cx="8839200" cy="533400"/>
          </a:xfrm>
        </p:spPr>
        <p:txBody>
          <a:bodyPr/>
          <a:lstStyle/>
          <a:p>
            <a:r>
              <a:rPr lang="ja-JP" altLang="en-US" dirty="0" smtClean="0"/>
              <a:t>１．</a:t>
            </a:r>
            <a:r>
              <a:rPr kumimoji="1" lang="ja-JP" altLang="en-US" dirty="0" smtClean="0"/>
              <a:t>構造的不幸</a:t>
            </a:r>
            <a:r>
              <a:rPr kumimoji="1" lang="en-US" altLang="ja-JP" dirty="0" smtClean="0"/>
              <a:t>:</a:t>
            </a:r>
            <a:r>
              <a:rPr kumimoji="1" lang="ja-JP" altLang="en-US" dirty="0" smtClean="0"/>
              <a:t>ゴールの不一致と相互不信</a:t>
            </a:r>
            <a:endParaRPr kumimoji="1" lang="ja-JP" altLang="en-US" dirty="0"/>
          </a:p>
        </p:txBody>
      </p:sp>
      <p:sp>
        <p:nvSpPr>
          <p:cNvPr id="4" name="角丸四角形 3"/>
          <p:cNvSpPr/>
          <p:nvPr/>
        </p:nvSpPr>
        <p:spPr bwMode="auto">
          <a:xfrm>
            <a:off x="287867" y="1244600"/>
            <a:ext cx="2438400" cy="9144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b="0" i="0" u="none" strike="noStrike" cap="none" normalizeH="0" baseline="0" dirty="0" smtClean="0">
                <a:ln>
                  <a:noFill/>
                </a:ln>
                <a:solidFill>
                  <a:schemeClr val="bg1"/>
                </a:solidFill>
                <a:effectLst/>
                <a:latin typeface="+mn-ea"/>
              </a:rPr>
              <a:t>ビジネス価値</a:t>
            </a:r>
            <a:r>
              <a:rPr kumimoji="0" lang="ja-JP" altLang="en-US" dirty="0" smtClean="0">
                <a:solidFill>
                  <a:schemeClr val="bg1"/>
                </a:solidFill>
                <a:latin typeface="+mn-ea"/>
              </a:rPr>
              <a:t>の</a:t>
            </a:r>
            <a:r>
              <a:rPr kumimoji="0" lang="ja-JP" altLang="en-US" b="0" i="0" u="none" strike="noStrike" cap="none" normalizeH="0" baseline="0" dirty="0" smtClean="0">
                <a:ln>
                  <a:noFill/>
                </a:ln>
                <a:solidFill>
                  <a:schemeClr val="bg1"/>
                </a:solidFill>
                <a:effectLst/>
                <a:latin typeface="+mn-ea"/>
              </a:rPr>
              <a:t>向上</a:t>
            </a:r>
            <a:endParaRPr kumimoji="0" lang="en-US" altLang="ja-JP"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売上・利益の増大</a:t>
            </a:r>
            <a:endParaRPr kumimoji="0" lang="en-US" altLang="ja-JP" sz="1200" dirty="0" smtClean="0">
              <a:solidFill>
                <a:schemeClr val="bg1"/>
              </a:solidFill>
              <a:latin typeface="+mn-ea"/>
            </a:endParaRPr>
          </a:p>
          <a:p>
            <a:pPr marL="450850" lvl="1" indent="-171450">
              <a:spcBef>
                <a:spcPts val="0"/>
              </a:spcBef>
              <a:buFont typeface="Wingdings" charset="2"/>
              <a:buChar char="v"/>
            </a:pPr>
            <a:r>
              <a:rPr kumimoji="0" lang="ja-JP" altLang="en-US" sz="1200" b="0" i="0" u="none" strike="noStrike" cap="none" normalizeH="0" baseline="0" dirty="0" smtClean="0">
                <a:ln>
                  <a:noFill/>
                </a:ln>
                <a:solidFill>
                  <a:schemeClr val="bg1"/>
                </a:solidFill>
                <a:effectLst/>
                <a:latin typeface="+mn-ea"/>
              </a:rPr>
              <a:t>新規事業への参入</a:t>
            </a:r>
            <a:endParaRPr kumimoji="0" lang="en-US" altLang="ja-JP" sz="1200" b="0" i="0" u="none" strike="noStrike" cap="none" normalizeH="0" baseline="0" dirty="0" smtClean="0">
              <a:ln>
                <a:noFill/>
              </a:ln>
              <a:solidFill>
                <a:schemeClr val="bg1"/>
              </a:solidFill>
              <a:effectLst/>
              <a:latin typeface="+mn-ea"/>
            </a:endParaRPr>
          </a:p>
          <a:p>
            <a:pPr marL="450850" lvl="1" indent="-171450">
              <a:spcBef>
                <a:spcPts val="0"/>
              </a:spcBef>
              <a:buFont typeface="Wingdings" charset="2"/>
              <a:buChar char="v"/>
            </a:pPr>
            <a:r>
              <a:rPr kumimoji="0" lang="ja-JP" altLang="en-US" sz="1200" dirty="0" smtClean="0">
                <a:solidFill>
                  <a:schemeClr val="bg1"/>
                </a:solidFill>
                <a:latin typeface="+mn-ea"/>
              </a:rPr>
              <a:t>利便性の向上　など</a:t>
            </a:r>
            <a:endParaRPr kumimoji="0" lang="ja-JP" altLang="en-US" sz="1200" b="0" i="0" u="none" strike="noStrike" cap="none" normalizeH="0" baseline="0" dirty="0" smtClean="0">
              <a:ln>
                <a:noFill/>
              </a:ln>
              <a:solidFill>
                <a:schemeClr val="bg1"/>
              </a:solidFill>
              <a:effectLst/>
              <a:latin typeface="+mn-ea"/>
            </a:endParaRPr>
          </a:p>
        </p:txBody>
      </p:sp>
      <p:sp>
        <p:nvSpPr>
          <p:cNvPr id="3" name="曲折矢印 2"/>
          <p:cNvSpPr/>
          <p:nvPr/>
        </p:nvSpPr>
        <p:spPr bwMode="auto">
          <a:xfrm flipV="1">
            <a:off x="1295400" y="2216150"/>
            <a:ext cx="1879600" cy="2717800"/>
          </a:xfrm>
          <a:prstGeom prst="bentArrow">
            <a:avLst>
              <a:gd name="adj1" fmla="val 16026"/>
              <a:gd name="adj2" fmla="val 16004"/>
              <a:gd name="adj3" fmla="val 17949"/>
              <a:gd name="adj4" fmla="val 4375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1" name="角丸四角形 30"/>
          <p:cNvSpPr/>
          <p:nvPr/>
        </p:nvSpPr>
        <p:spPr bwMode="auto">
          <a:xfrm>
            <a:off x="3354917" y="5756276"/>
            <a:ext cx="2455333" cy="5334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納得するまで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改修要求</a:t>
            </a:r>
            <a:endParaRPr kumimoji="0" lang="en-US" altLang="ja-JP" sz="1600" dirty="0" smtClean="0">
              <a:solidFill>
                <a:schemeClr val="bg1"/>
              </a:solidFill>
            </a:endParaRPr>
          </a:p>
        </p:txBody>
      </p:sp>
      <p:sp>
        <p:nvSpPr>
          <p:cNvPr id="33" name="角丸四角形 32"/>
          <p:cNvSpPr/>
          <p:nvPr/>
        </p:nvSpPr>
        <p:spPr bwMode="auto">
          <a:xfrm>
            <a:off x="6398683" y="5756276"/>
            <a:ext cx="2438400" cy="5334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納得頂くまで</a:t>
            </a:r>
            <a:endParaRPr kumimoji="0" lang="en-US" altLang="ja-JP" sz="16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改修作業</a:t>
            </a:r>
            <a:endParaRPr kumimoji="0" lang="en-US" altLang="ja-JP" sz="1600" dirty="0" smtClean="0">
              <a:solidFill>
                <a:schemeClr val="bg1"/>
              </a:solidFill>
            </a:endParaRPr>
          </a:p>
        </p:txBody>
      </p:sp>
      <p:sp>
        <p:nvSpPr>
          <p:cNvPr id="9" name="テキスト ボックス 8"/>
          <p:cNvSpPr txBox="1"/>
          <p:nvPr/>
        </p:nvSpPr>
        <p:spPr>
          <a:xfrm>
            <a:off x="7026971" y="787400"/>
            <a:ext cx="1136574" cy="400110"/>
          </a:xfrm>
          <a:prstGeom prst="rect">
            <a:avLst/>
          </a:prstGeom>
          <a:noFill/>
        </p:spPr>
        <p:txBody>
          <a:bodyPr wrap="none" rtlCol="0">
            <a:spAutoFit/>
          </a:bodyPr>
          <a:lstStyle/>
          <a:p>
            <a:pPr algn="ctr"/>
            <a:r>
              <a:rPr kumimoji="1" lang="en-US" altLang="ja-JP" sz="2000" dirty="0" smtClean="0">
                <a:solidFill>
                  <a:srgbClr val="0000FF"/>
                </a:solidFill>
                <a:effectLst/>
              </a:rPr>
              <a:t>SI</a:t>
            </a:r>
            <a:r>
              <a:rPr lang="ja-JP" altLang="en-US" sz="2000" dirty="0" smtClean="0">
                <a:solidFill>
                  <a:srgbClr val="0000FF"/>
                </a:solidFill>
                <a:effectLst/>
              </a:rPr>
              <a:t>事業者</a:t>
            </a:r>
            <a:endParaRPr kumimoji="1" lang="ja-JP" altLang="en-US" sz="2000" dirty="0">
              <a:solidFill>
                <a:srgbClr val="0000FF"/>
              </a:solidFill>
              <a:effectLst/>
            </a:endParaRPr>
          </a:p>
        </p:txBody>
      </p:sp>
      <p:sp>
        <p:nvSpPr>
          <p:cNvPr id="28" name="テキスト ボックス 27"/>
          <p:cNvSpPr txBox="1"/>
          <p:nvPr/>
        </p:nvSpPr>
        <p:spPr>
          <a:xfrm>
            <a:off x="540556" y="787400"/>
            <a:ext cx="1813317" cy="400110"/>
          </a:xfrm>
          <a:prstGeom prst="rect">
            <a:avLst/>
          </a:prstGeom>
          <a:noFill/>
        </p:spPr>
        <p:txBody>
          <a:bodyPr wrap="none" rtlCol="0">
            <a:spAutoFit/>
          </a:bodyPr>
          <a:lstStyle/>
          <a:p>
            <a:pPr algn="ctr"/>
            <a:r>
              <a:rPr kumimoji="1" lang="ja-JP" altLang="en-US" sz="2000" dirty="0" smtClean="0">
                <a:solidFill>
                  <a:srgbClr val="008000"/>
                </a:solidFill>
                <a:effectLst/>
              </a:rPr>
              <a:t>エンドユーザー</a:t>
            </a:r>
            <a:endParaRPr kumimoji="1" lang="ja-JP" altLang="en-US" sz="2000" dirty="0">
              <a:solidFill>
                <a:srgbClr val="008000"/>
              </a:solidFill>
              <a:effectLst/>
            </a:endParaRPr>
          </a:p>
        </p:txBody>
      </p:sp>
      <p:sp>
        <p:nvSpPr>
          <p:cNvPr id="29" name="テキスト ボックス 28"/>
          <p:cNvSpPr txBox="1"/>
          <p:nvPr/>
        </p:nvSpPr>
        <p:spPr>
          <a:xfrm>
            <a:off x="3548281" y="787400"/>
            <a:ext cx="2150348" cy="400110"/>
          </a:xfrm>
          <a:prstGeom prst="rect">
            <a:avLst/>
          </a:prstGeom>
          <a:noFill/>
        </p:spPr>
        <p:txBody>
          <a:bodyPr wrap="none" rtlCol="0">
            <a:spAutoFit/>
          </a:bodyPr>
          <a:lstStyle/>
          <a:p>
            <a:pPr algn="ctr"/>
            <a:r>
              <a:rPr kumimoji="1" lang="ja-JP" altLang="en-US" sz="2000" dirty="0" smtClean="0">
                <a:solidFill>
                  <a:srgbClr val="660066"/>
                </a:solidFill>
                <a:effectLst/>
              </a:rPr>
              <a:t>情報システム部門</a:t>
            </a:r>
            <a:endParaRPr kumimoji="1" lang="ja-JP" altLang="en-US" sz="2000" dirty="0">
              <a:solidFill>
                <a:srgbClr val="660066"/>
              </a:solidFill>
              <a:effectLst/>
            </a:endParaRPr>
          </a:p>
        </p:txBody>
      </p:sp>
      <p:grpSp>
        <p:nvGrpSpPr>
          <p:cNvPr id="7" name="図形グループ 6"/>
          <p:cNvGrpSpPr/>
          <p:nvPr/>
        </p:nvGrpSpPr>
        <p:grpSpPr>
          <a:xfrm>
            <a:off x="3352800" y="2120900"/>
            <a:ext cx="5486400" cy="1828800"/>
            <a:chOff x="3352800" y="2120900"/>
            <a:chExt cx="5486400" cy="1828800"/>
          </a:xfrm>
        </p:grpSpPr>
        <p:sp>
          <p:nvSpPr>
            <p:cNvPr id="21" name="角丸四角形 20"/>
            <p:cNvSpPr/>
            <p:nvPr/>
          </p:nvSpPr>
          <p:spPr bwMode="auto">
            <a:xfrm>
              <a:off x="6400800" y="2540000"/>
              <a:ext cx="2438400" cy="14097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見積金額の提示</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0" name="角丸四角形 29"/>
            <p:cNvSpPr/>
            <p:nvPr/>
          </p:nvSpPr>
          <p:spPr bwMode="auto">
            <a:xfrm>
              <a:off x="3352800" y="2540000"/>
              <a:ext cx="2438400" cy="1409700"/>
            </a:xfrm>
            <a:prstGeom prst="roundRect">
              <a:avLst>
                <a:gd name="adj" fmla="val 0"/>
              </a:avLst>
            </a:prstGeom>
            <a:solidFill>
              <a:schemeClr val="accent4">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dirty="0" smtClean="0">
                  <a:solidFill>
                    <a:schemeClr val="bg1"/>
                  </a:solidFill>
                </a:rPr>
                <a:t>見積金額の評価</a:t>
              </a:r>
              <a:endParaRPr kumimoji="0" lang="en-US" altLang="ja-JP"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dirty="0" smtClean="0">
                <a:solidFill>
                  <a:schemeClr val="bg1"/>
                </a:solidFill>
              </a:endParaRPr>
            </a:p>
          </p:txBody>
        </p:sp>
        <p:sp>
          <p:nvSpPr>
            <p:cNvPr id="34" name="角丸四角形 33"/>
            <p:cNvSpPr/>
            <p:nvPr/>
          </p:nvSpPr>
          <p:spPr bwMode="auto">
            <a:xfrm>
              <a:off x="4806950" y="3409950"/>
              <a:ext cx="2590800" cy="4064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単金</a:t>
              </a:r>
              <a:endParaRPr kumimoji="0" lang="en-US" altLang="ja-JP" sz="1600" dirty="0" smtClean="0">
                <a:solidFill>
                  <a:schemeClr val="bg1"/>
                </a:solidFill>
              </a:endParaRPr>
            </a:p>
          </p:txBody>
        </p:sp>
        <p:sp>
          <p:nvSpPr>
            <p:cNvPr id="23" name="下矢印 22"/>
            <p:cNvSpPr/>
            <p:nvPr/>
          </p:nvSpPr>
          <p:spPr bwMode="auto">
            <a:xfrm>
              <a:off x="7239000" y="21209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38" name="角丸四角形 37"/>
            <p:cNvSpPr/>
            <p:nvPr/>
          </p:nvSpPr>
          <p:spPr bwMode="auto">
            <a:xfrm>
              <a:off x="6553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工数積算</a:t>
              </a:r>
              <a:r>
                <a:rPr kumimoji="0" lang="en-US" altLang="ja-JP" sz="1600" dirty="0" smtClean="0">
                  <a:solidFill>
                    <a:schemeClr val="bg1"/>
                  </a:solidFill>
                </a:rPr>
                <a:t> × </a:t>
              </a:r>
              <a:r>
                <a:rPr kumimoji="0" lang="ja-JP" altLang="en-US" sz="1600" dirty="0" smtClean="0">
                  <a:solidFill>
                    <a:schemeClr val="bg1"/>
                  </a:solidFill>
                </a:rPr>
                <a:t>リスク％</a:t>
              </a:r>
              <a:endParaRPr kumimoji="0" lang="en-US" altLang="ja-JP" sz="1600" dirty="0" smtClean="0">
                <a:solidFill>
                  <a:schemeClr val="bg1"/>
                </a:solidFill>
              </a:endParaRPr>
            </a:p>
          </p:txBody>
        </p:sp>
        <p:sp>
          <p:nvSpPr>
            <p:cNvPr id="39" name="角丸四角形 38"/>
            <p:cNvSpPr/>
            <p:nvPr/>
          </p:nvSpPr>
          <p:spPr bwMode="auto">
            <a:xfrm>
              <a:off x="3505200" y="2865111"/>
              <a:ext cx="2133600" cy="406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客観的根拠を要求</a:t>
              </a:r>
              <a:endParaRPr kumimoji="0" lang="en-US" altLang="ja-JP" sz="1600" dirty="0" smtClean="0">
                <a:solidFill>
                  <a:schemeClr val="bg1"/>
                </a:solidFill>
              </a:endParaRPr>
            </a:p>
          </p:txBody>
        </p:sp>
        <p:sp>
          <p:nvSpPr>
            <p:cNvPr id="41" name="曲折矢印 40"/>
            <p:cNvSpPr/>
            <p:nvPr/>
          </p:nvSpPr>
          <p:spPr bwMode="auto">
            <a:xfrm flipV="1">
              <a:off x="433070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42" name="曲折矢印 41"/>
            <p:cNvSpPr/>
            <p:nvPr/>
          </p:nvSpPr>
          <p:spPr bwMode="auto">
            <a:xfrm flipH="1" flipV="1">
              <a:off x="7397750" y="3295650"/>
              <a:ext cx="476250" cy="476248"/>
            </a:xfrm>
            <a:prstGeom prst="bentArrow">
              <a:avLst>
                <a:gd name="adj1" fmla="val 34836"/>
                <a:gd name="adj2" fmla="val 34017"/>
                <a:gd name="adj3" fmla="val 25000"/>
                <a:gd name="adj4" fmla="val 43750"/>
              </a:avLst>
            </a:prstGeom>
            <a:solidFill>
              <a:srgbClr val="FFFBD2"/>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grpSp>
        <p:nvGrpSpPr>
          <p:cNvPr id="10" name="図形グループ 9"/>
          <p:cNvGrpSpPr/>
          <p:nvPr/>
        </p:nvGrpSpPr>
        <p:grpSpPr>
          <a:xfrm>
            <a:off x="6400800" y="3873500"/>
            <a:ext cx="2546350" cy="1752600"/>
            <a:chOff x="6400800" y="3873500"/>
            <a:chExt cx="2546350" cy="1752600"/>
          </a:xfrm>
        </p:grpSpPr>
        <p:sp>
          <p:nvSpPr>
            <p:cNvPr id="47" name="角丸四角形 46"/>
            <p:cNvSpPr/>
            <p:nvPr/>
          </p:nvSpPr>
          <p:spPr bwMode="auto">
            <a:xfrm>
              <a:off x="6508750" y="4826000"/>
              <a:ext cx="2438400" cy="800100"/>
            </a:xfrm>
            <a:prstGeom prst="roundRect">
              <a:avLst>
                <a:gd name="adj" fmla="val 0"/>
              </a:avLst>
            </a:prstGeom>
            <a:solidFill>
              <a:schemeClr val="tx2">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b" anchorCtr="0" compatLnSpc="1">
              <a:prstTxWarp prst="textNoShape">
                <a:avLst/>
              </a:prstTxWarp>
            </a:bodyPr>
            <a:lstStyle/>
            <a:p>
              <a:pPr algn="ctr" defTabSz="914400" fontAlgn="base">
                <a:spcAft>
                  <a:spcPct val="0"/>
                </a:spcAft>
              </a:pPr>
              <a:r>
                <a:rPr kumimoji="0" lang="ja-JP" altLang="en-US" sz="1200" dirty="0" smtClean="0">
                  <a:solidFill>
                    <a:schemeClr val="bg1"/>
                  </a:solidFill>
                </a:rPr>
                <a:t>低コスト開発の現場を支える</a:t>
              </a:r>
              <a:endParaRPr kumimoji="0" lang="en-US" altLang="ja-JP" sz="1200" dirty="0" smtClean="0">
                <a:solidFill>
                  <a:schemeClr val="bg1"/>
                </a:solidFill>
              </a:endParaRPr>
            </a:p>
            <a:p>
              <a:pPr algn="ctr" defTabSz="914400" fontAlgn="base">
                <a:spcAft>
                  <a:spcPct val="0"/>
                </a:spcAft>
              </a:pPr>
              <a:r>
                <a:rPr kumimoji="0" lang="ja-JP" altLang="en-US" dirty="0" smtClean="0">
                  <a:solidFill>
                    <a:schemeClr val="bg1"/>
                  </a:solidFill>
                </a:rPr>
                <a:t>多重下請け構造</a:t>
              </a:r>
              <a:endParaRPr kumimoji="0" lang="ja-JP" altLang="en-US" dirty="0">
                <a:solidFill>
                  <a:schemeClr val="bg1"/>
                </a:solidFill>
              </a:endParaRPr>
            </a:p>
          </p:txBody>
        </p:sp>
        <p:sp>
          <p:nvSpPr>
            <p:cNvPr id="12" name="角丸四角形 11"/>
            <p:cNvSpPr/>
            <p:nvPr/>
          </p:nvSpPr>
          <p:spPr bwMode="auto">
            <a:xfrm>
              <a:off x="6400800" y="4267200"/>
              <a:ext cx="2438400" cy="8001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defTabSz="914400" fontAlgn="base">
                <a:spcAft>
                  <a:spcPct val="0"/>
                </a:spcAft>
              </a:pPr>
              <a:r>
                <a:rPr kumimoji="0" lang="ja-JP" altLang="en-US" dirty="0">
                  <a:solidFill>
                    <a:schemeClr val="bg1"/>
                  </a:solidFill>
                </a:rPr>
                <a:t>仕様通りの</a:t>
              </a:r>
              <a:r>
                <a:rPr kumimoji="0" lang="ja-JP" altLang="en-US" dirty="0" smtClean="0">
                  <a:solidFill>
                    <a:schemeClr val="bg1"/>
                  </a:solidFill>
                </a:rPr>
                <a:t>コード</a:t>
              </a:r>
              <a:endParaRPr kumimoji="0" lang="en-US" altLang="ja-JP" dirty="0" smtClean="0">
                <a:solidFill>
                  <a:schemeClr val="bg1"/>
                </a:solidFill>
              </a:endParaRPr>
            </a:p>
            <a:p>
              <a:pPr algn="ctr" defTabSz="914400" fontAlgn="base">
                <a:spcAft>
                  <a:spcPct val="0"/>
                </a:spcAft>
              </a:pPr>
              <a:r>
                <a:rPr kumimoji="0" lang="ja-JP" altLang="en-US" sz="1200" dirty="0" smtClean="0">
                  <a:solidFill>
                    <a:schemeClr val="bg1"/>
                  </a:solidFill>
                </a:rPr>
                <a:t>誰が、何に、どう使うかが</a:t>
              </a:r>
              <a:endParaRPr kumimoji="0" lang="en-US" altLang="ja-JP" sz="1200" dirty="0" smtClean="0">
                <a:solidFill>
                  <a:schemeClr val="bg1"/>
                </a:solidFill>
              </a:endParaRPr>
            </a:p>
            <a:p>
              <a:pPr algn="ctr" defTabSz="914400" fontAlgn="base">
                <a:spcAft>
                  <a:spcPct val="0"/>
                </a:spcAft>
              </a:pPr>
              <a:r>
                <a:rPr kumimoji="0" lang="ja-JP" altLang="en-US" sz="1200" dirty="0" smtClean="0">
                  <a:solidFill>
                    <a:schemeClr val="bg1"/>
                  </a:solidFill>
                </a:rPr>
                <a:t>見えないままに開発</a:t>
              </a:r>
              <a:endParaRPr kumimoji="0" lang="ja-JP" altLang="en-US" sz="1200" dirty="0">
                <a:solidFill>
                  <a:schemeClr val="bg1"/>
                </a:solidFill>
              </a:endParaRPr>
            </a:p>
          </p:txBody>
        </p:sp>
        <p:sp>
          <p:nvSpPr>
            <p:cNvPr id="44" name="下矢印 43"/>
            <p:cNvSpPr/>
            <p:nvPr/>
          </p:nvSpPr>
          <p:spPr bwMode="auto">
            <a:xfrm>
              <a:off x="7239000" y="3873500"/>
              <a:ext cx="762000" cy="457200"/>
            </a:xfrm>
            <a:prstGeom prst="down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grpSp>
      <p:sp>
        <p:nvSpPr>
          <p:cNvPr id="5" name="左矢印 4"/>
          <p:cNvSpPr/>
          <p:nvPr/>
        </p:nvSpPr>
        <p:spPr bwMode="auto">
          <a:xfrm>
            <a:off x="4451350" y="4349750"/>
            <a:ext cx="2057400" cy="609600"/>
          </a:xfrm>
          <a:prstGeom prst="leftArrow">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20" name="角丸四角形 19"/>
          <p:cNvSpPr/>
          <p:nvPr/>
        </p:nvSpPr>
        <p:spPr bwMode="auto">
          <a:xfrm>
            <a:off x="3354917" y="5219698"/>
            <a:ext cx="2455333" cy="406402"/>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rPr>
              <a:t>瑕疵担保</a:t>
            </a:r>
            <a:endParaRPr kumimoji="0" lang="en-US" altLang="ja-JP" sz="1600" dirty="0" smtClean="0">
              <a:solidFill>
                <a:schemeClr val="bg1"/>
              </a:solidFill>
            </a:endParaRPr>
          </a:p>
        </p:txBody>
      </p:sp>
      <p:grpSp>
        <p:nvGrpSpPr>
          <p:cNvPr id="11" name="図形グループ 10"/>
          <p:cNvGrpSpPr/>
          <p:nvPr/>
        </p:nvGrpSpPr>
        <p:grpSpPr>
          <a:xfrm>
            <a:off x="3175000" y="4111624"/>
            <a:ext cx="1441450" cy="1031877"/>
            <a:chOff x="3175000" y="4111624"/>
            <a:chExt cx="1441450" cy="1031877"/>
          </a:xfrm>
        </p:grpSpPr>
        <p:sp>
          <p:nvSpPr>
            <p:cNvPr id="45" name="爆発 2 44"/>
            <p:cNvSpPr/>
            <p:nvPr/>
          </p:nvSpPr>
          <p:spPr bwMode="auto">
            <a:xfrm>
              <a:off x="3175000" y="4111624"/>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22" name="テキスト ボックス 21"/>
            <p:cNvSpPr txBox="1"/>
            <p:nvPr/>
          </p:nvSpPr>
          <p:spPr>
            <a:xfrm>
              <a:off x="3467100" y="4394201"/>
              <a:ext cx="723275" cy="523220"/>
            </a:xfrm>
            <a:prstGeom prst="rect">
              <a:avLst/>
            </a:prstGeom>
            <a:noFill/>
          </p:spPr>
          <p:txBody>
            <a:bodyPr wrap="none" rtlCol="0">
              <a:spAutoFit/>
            </a:bodyPr>
            <a:lstStyle/>
            <a:p>
              <a:pPr algn="ctr"/>
              <a:r>
                <a:rPr kumimoji="1" lang="ja-JP" altLang="en-US" sz="1400" dirty="0" smtClean="0">
                  <a:solidFill>
                    <a:schemeClr val="bg1"/>
                  </a:solidFill>
                </a:rPr>
                <a:t>ゴール</a:t>
              </a:r>
              <a:endParaRPr kumimoji="1" lang="en-US" altLang="ja-JP" sz="1400" dirty="0" smtClean="0">
                <a:solidFill>
                  <a:schemeClr val="bg1"/>
                </a:solidFill>
              </a:endParaRPr>
            </a:p>
            <a:p>
              <a:pPr algn="ctr"/>
              <a:r>
                <a:rPr kumimoji="1" lang="ja-JP" altLang="en-US" sz="1400" dirty="0" smtClean="0">
                  <a:solidFill>
                    <a:schemeClr val="bg1"/>
                  </a:solidFill>
                </a:rPr>
                <a:t>不一致</a:t>
              </a:r>
              <a:endParaRPr kumimoji="1" lang="ja-JP" altLang="en-US" sz="1400" dirty="0">
                <a:solidFill>
                  <a:schemeClr val="bg1"/>
                </a:solidFill>
              </a:endParaRPr>
            </a:p>
          </p:txBody>
        </p:sp>
      </p:grpSp>
      <p:grpSp>
        <p:nvGrpSpPr>
          <p:cNvPr id="13" name="図形グループ 12"/>
          <p:cNvGrpSpPr/>
          <p:nvPr/>
        </p:nvGrpSpPr>
        <p:grpSpPr>
          <a:xfrm>
            <a:off x="5439833" y="5518150"/>
            <a:ext cx="1441450" cy="1031877"/>
            <a:chOff x="5439833" y="5518150"/>
            <a:chExt cx="1441450" cy="1031877"/>
          </a:xfrm>
        </p:grpSpPr>
        <p:sp>
          <p:nvSpPr>
            <p:cNvPr id="46" name="爆発 2 45"/>
            <p:cNvSpPr/>
            <p:nvPr/>
          </p:nvSpPr>
          <p:spPr bwMode="auto">
            <a:xfrm>
              <a:off x="5439833" y="5518150"/>
              <a:ext cx="1441450" cy="1031877"/>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48" name="テキスト ボックス 47"/>
            <p:cNvSpPr txBox="1"/>
            <p:nvPr/>
          </p:nvSpPr>
          <p:spPr>
            <a:xfrm>
              <a:off x="5799667" y="5804556"/>
              <a:ext cx="543739" cy="523220"/>
            </a:xfrm>
            <a:prstGeom prst="rect">
              <a:avLst/>
            </a:prstGeom>
            <a:noFill/>
          </p:spPr>
          <p:txBody>
            <a:bodyPr wrap="none" rtlCol="0">
              <a:spAutoFit/>
            </a:bodyPr>
            <a:lstStyle/>
            <a:p>
              <a:pPr algn="ctr"/>
              <a:r>
                <a:rPr kumimoji="1" lang="ja-JP" altLang="en-US" sz="1400" dirty="0" smtClean="0">
                  <a:solidFill>
                    <a:schemeClr val="bg1"/>
                  </a:solidFill>
                </a:rPr>
                <a:t>相互</a:t>
              </a:r>
              <a:endParaRPr kumimoji="1" lang="en-US" altLang="ja-JP" sz="1400" dirty="0" smtClean="0">
                <a:solidFill>
                  <a:schemeClr val="bg1"/>
                </a:solidFill>
              </a:endParaRPr>
            </a:p>
            <a:p>
              <a:pPr algn="ctr"/>
              <a:r>
                <a:rPr lang="ja-JP" altLang="en-US" sz="1400" dirty="0" smtClean="0">
                  <a:solidFill>
                    <a:schemeClr val="bg1"/>
                  </a:solidFill>
                </a:rPr>
                <a:t>不信</a:t>
              </a:r>
              <a:endParaRPr kumimoji="1" lang="ja-JP" altLang="en-US" sz="1400" dirty="0">
                <a:solidFill>
                  <a:schemeClr val="bg1"/>
                </a:solidFill>
              </a:endParaRPr>
            </a:p>
          </p:txBody>
        </p:sp>
      </p:grpSp>
      <p:grpSp>
        <p:nvGrpSpPr>
          <p:cNvPr id="14" name="図形グループ 13"/>
          <p:cNvGrpSpPr/>
          <p:nvPr/>
        </p:nvGrpSpPr>
        <p:grpSpPr>
          <a:xfrm>
            <a:off x="387165" y="5127448"/>
            <a:ext cx="2339102" cy="1200328"/>
            <a:chOff x="387165" y="5127448"/>
            <a:chExt cx="2339102" cy="1200328"/>
          </a:xfrm>
        </p:grpSpPr>
        <p:sp>
          <p:nvSpPr>
            <p:cNvPr id="49" name="テキスト ボックス 48"/>
            <p:cNvSpPr txBox="1"/>
            <p:nvPr/>
          </p:nvSpPr>
          <p:spPr>
            <a:xfrm>
              <a:off x="387165" y="5127448"/>
              <a:ext cx="2339102" cy="1200328"/>
            </a:xfrm>
            <a:prstGeom prst="rect">
              <a:avLst/>
            </a:prstGeom>
            <a:noFill/>
          </p:spPr>
          <p:txBody>
            <a:bodyPr wrap="none" rtlCol="0">
              <a:spAutoFit/>
            </a:bodyPr>
            <a:lstStyle/>
            <a:p>
              <a:pPr algn="ctr"/>
              <a:r>
                <a:rPr lang="ja-JP" altLang="en-US" sz="2400" dirty="0" smtClean="0">
                  <a:solidFill>
                    <a:srgbClr val="FF0000"/>
                  </a:solidFill>
                </a:rPr>
                <a:t>顧客の不満蓄積</a:t>
              </a:r>
              <a:endParaRPr lang="en-US" altLang="ja-JP" sz="2400" dirty="0" smtClean="0">
                <a:solidFill>
                  <a:srgbClr val="FF0000"/>
                </a:solidFill>
              </a:endParaRPr>
            </a:p>
            <a:p>
              <a:pPr algn="ctr"/>
              <a:endParaRPr lang="en-US" altLang="ja-JP" sz="2400" dirty="0">
                <a:solidFill>
                  <a:srgbClr val="FF0000"/>
                </a:solidFill>
              </a:endParaRPr>
            </a:p>
            <a:p>
              <a:pPr algn="ctr"/>
              <a:r>
                <a:rPr lang="ja-JP" altLang="en-US" sz="2400" dirty="0" smtClean="0">
                  <a:solidFill>
                    <a:srgbClr val="FF0000"/>
                  </a:solidFill>
                </a:rPr>
                <a:t>開発現場の疲弊</a:t>
              </a:r>
              <a:endParaRPr kumimoji="1" lang="ja-JP" altLang="en-US" sz="2400" dirty="0">
                <a:solidFill>
                  <a:srgbClr val="FF0000"/>
                </a:solidFill>
              </a:endParaRPr>
            </a:p>
          </p:txBody>
        </p:sp>
        <p:sp>
          <p:nvSpPr>
            <p:cNvPr id="50" name="乗算記号 49"/>
            <p:cNvSpPr/>
            <p:nvPr/>
          </p:nvSpPr>
          <p:spPr>
            <a:xfrm>
              <a:off x="1333500" y="5518150"/>
              <a:ext cx="438150" cy="431800"/>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6666"/>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55609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p:cTn id="40" dur="500" fill="hold"/>
                                        <p:tgtEl>
                                          <p:spTgt spid="31"/>
                                        </p:tgtEl>
                                        <p:attrNameLst>
                                          <p:attrName>ppt_w</p:attrName>
                                        </p:attrNameLst>
                                      </p:cBhvr>
                                      <p:tavLst>
                                        <p:tav tm="0">
                                          <p:val>
                                            <p:fltVal val="0"/>
                                          </p:val>
                                        </p:tav>
                                        <p:tav tm="100000">
                                          <p:val>
                                            <p:strVal val="#ppt_w"/>
                                          </p:val>
                                        </p:tav>
                                      </p:tavLst>
                                    </p:anim>
                                    <p:anim calcmode="lin" valueType="num">
                                      <p:cBhvr>
                                        <p:cTn id="41" dur="500" fill="hold"/>
                                        <p:tgtEl>
                                          <p:spTgt spid="31"/>
                                        </p:tgtEl>
                                        <p:attrNameLst>
                                          <p:attrName>ppt_h</p:attrName>
                                        </p:attrNameLst>
                                      </p:cBhvr>
                                      <p:tavLst>
                                        <p:tav tm="0">
                                          <p:val>
                                            <p:fltVal val="0"/>
                                          </p:val>
                                        </p:tav>
                                        <p:tav tm="100000">
                                          <p:val>
                                            <p:strVal val="#ppt_h"/>
                                          </p:val>
                                        </p:tav>
                                      </p:tavLst>
                                    </p:anim>
                                    <p:animEffect transition="in" filter="fade">
                                      <p:cBhvr>
                                        <p:cTn id="42" dur="500"/>
                                        <p:tgtEl>
                                          <p:spTgt spid="3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2"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p:tgtEl>
                                          <p:spTgt spid="14"/>
                                        </p:tgtEl>
                                        <p:attrNameLst>
                                          <p:attrName>ppt_x</p:attrName>
                                        </p:attrNameLst>
                                      </p:cBhvr>
                                      <p:tavLst>
                                        <p:tav tm="0">
                                          <p:val>
                                            <p:strVal val="#ppt_x+#ppt_w*1.125000"/>
                                          </p:val>
                                        </p:tav>
                                        <p:tav tm="100000">
                                          <p:val>
                                            <p:strVal val="#ppt_x"/>
                                          </p:val>
                                        </p:tav>
                                      </p:tavLst>
                                    </p:anim>
                                    <p:animEffect transition="in" filter="wipe(left)">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3" grpId="0" animBg="1"/>
      <p:bldP spid="5" grpId="0" animBg="1"/>
      <p:bldP spid="2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bg1">
                    <a:lumMod val="50000"/>
                  </a:schemeClr>
                </a:solidFill>
              </a:rPr>
              <a:t>２．生産年齢人口の</a:t>
            </a:r>
            <a:r>
              <a:rPr lang="ja-JP" altLang="en-US" dirty="0" smtClean="0">
                <a:solidFill>
                  <a:schemeClr val="bg1">
                    <a:lumMod val="50000"/>
                  </a:schemeClr>
                </a:solidFill>
              </a:rPr>
              <a:t>減少（１）</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41</a:t>
            </a:fld>
            <a:endParaRPr kumimoji="1" lang="ja-JP" altLang="en-US"/>
          </a:p>
        </p:txBody>
      </p:sp>
      <p:pic>
        <p:nvPicPr>
          <p:cNvPr id="4" name="図 3" descr="スクリーンショット 2014-09-18 18.0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 y="823858"/>
            <a:ext cx="9144000" cy="5734707"/>
          </a:xfrm>
          <a:prstGeom prst="rect">
            <a:avLst/>
          </a:prstGeom>
        </p:spPr>
      </p:pic>
      <p:sp>
        <p:nvSpPr>
          <p:cNvPr id="5" name="正方形/長方形 4"/>
          <p:cNvSpPr/>
          <p:nvPr/>
        </p:nvSpPr>
        <p:spPr>
          <a:xfrm>
            <a:off x="8932333" y="6231467"/>
            <a:ext cx="211667" cy="327098"/>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89320414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chemeClr val="bg1">
                    <a:lumMod val="50000"/>
                  </a:schemeClr>
                </a:solidFill>
              </a:rPr>
              <a:t>２．生産年齢人口の</a:t>
            </a:r>
            <a:r>
              <a:rPr lang="ja-JP" altLang="en-US" dirty="0" smtClean="0">
                <a:solidFill>
                  <a:schemeClr val="bg1">
                    <a:lumMod val="50000"/>
                  </a:schemeClr>
                </a:solidFill>
              </a:rPr>
              <a:t>減少（２）</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42</a:t>
            </a:fld>
            <a:endParaRPr kumimoji="1" lang="ja-JP" altLang="en-US"/>
          </a:p>
        </p:txBody>
      </p:sp>
      <p:pic>
        <p:nvPicPr>
          <p:cNvPr id="4" name="図 3" descr="スクリーンショット 2014-09-18 18.04.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9074"/>
            <a:ext cx="9144000" cy="5605628"/>
          </a:xfrm>
          <a:prstGeom prst="rect">
            <a:avLst/>
          </a:prstGeom>
        </p:spPr>
      </p:pic>
      <p:sp>
        <p:nvSpPr>
          <p:cNvPr id="5" name="正方形/長方形 4"/>
          <p:cNvSpPr/>
          <p:nvPr/>
        </p:nvSpPr>
        <p:spPr>
          <a:xfrm>
            <a:off x="8854179" y="6067918"/>
            <a:ext cx="288234" cy="456784"/>
          </a:xfrm>
          <a:prstGeom prst="rect">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7399222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685800" y="990600"/>
            <a:ext cx="7772400" cy="4572000"/>
          </a:xfrm>
          <a:prstGeom prst="rect">
            <a:avLst/>
          </a:prstGeom>
          <a:solidFill>
            <a:srgbClr val="FFFBD2">
              <a:alpha val="46000"/>
            </a:srgbClr>
          </a:solidFill>
          <a:ln>
            <a:solidFill>
              <a:srgbClr val="E6D6AF"/>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BD2"/>
              </a:solidFill>
              <a:effectLst/>
              <a:latin typeface="Arial" charset="0"/>
              <a:ea typeface="HG丸ｺﾞｼｯｸM-PRO" pitchFamily="50" charset="-128"/>
            </a:endParaRPr>
          </a:p>
        </p:txBody>
      </p:sp>
      <p:sp>
        <p:nvSpPr>
          <p:cNvPr id="4" name="タイトル 21"/>
          <p:cNvSpPr txBox="1">
            <a:spLocks/>
          </p:cNvSpPr>
          <p:nvPr/>
        </p:nvSpPr>
        <p:spPr>
          <a:xfrm>
            <a:off x="419100" y="152400"/>
            <a:ext cx="8915400" cy="53340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a:lstStyle>
          <a:p>
            <a:r>
              <a:rPr kumimoji="1" lang="ja-JP" altLang="en-US" dirty="0" smtClean="0">
                <a:solidFill>
                  <a:schemeClr val="bg1">
                    <a:lumMod val="50000"/>
                  </a:schemeClr>
                </a:solidFill>
              </a:rPr>
              <a:t>２．生産年齢人口の減少（３）</a:t>
            </a:r>
            <a:endParaRPr kumimoji="1" lang="ja-JP" altLang="en-US" dirty="0">
              <a:solidFill>
                <a:schemeClr val="bg1">
                  <a:lumMod val="50000"/>
                </a:schemeClr>
              </a:solidFill>
            </a:endParaRPr>
          </a:p>
        </p:txBody>
      </p:sp>
      <p:sp>
        <p:nvSpPr>
          <p:cNvPr id="10" name="フリーフォーム 9"/>
          <p:cNvSpPr/>
          <p:nvPr/>
        </p:nvSpPr>
        <p:spPr>
          <a:xfrm>
            <a:off x="990600" y="2209800"/>
            <a:ext cx="4495800" cy="2590800"/>
          </a:xfrm>
          <a:custGeom>
            <a:avLst/>
            <a:gdLst>
              <a:gd name="connsiteX0" fmla="*/ 0 w 3594100"/>
              <a:gd name="connsiteY0" fmla="*/ 1177950 h 1718124"/>
              <a:gd name="connsiteX1" fmla="*/ 495300 w 3594100"/>
              <a:gd name="connsiteY1" fmla="*/ 1660550 h 1718124"/>
              <a:gd name="connsiteX2" fmla="*/ 2381250 w 3594100"/>
              <a:gd name="connsiteY2" fmla="*/ 3200 h 1718124"/>
              <a:gd name="connsiteX3" fmla="*/ 3162300 w 3594100"/>
              <a:gd name="connsiteY3" fmla="*/ 1241450 h 1718124"/>
              <a:gd name="connsiteX4" fmla="*/ 3594100 w 3594100"/>
              <a:gd name="connsiteY4" fmla="*/ 1285900 h 1718124"/>
              <a:gd name="connsiteX0" fmla="*/ 0 w 3594100"/>
              <a:gd name="connsiteY0" fmla="*/ 1176493 h 1617591"/>
              <a:gd name="connsiteX1" fmla="*/ 774700 w 3594100"/>
              <a:gd name="connsiteY1" fmla="*/ 1544793 h 1617591"/>
              <a:gd name="connsiteX2" fmla="*/ 2381250 w 3594100"/>
              <a:gd name="connsiteY2" fmla="*/ 1743 h 1617591"/>
              <a:gd name="connsiteX3" fmla="*/ 3162300 w 3594100"/>
              <a:gd name="connsiteY3" fmla="*/ 1239993 h 1617591"/>
              <a:gd name="connsiteX4" fmla="*/ 3594100 w 3594100"/>
              <a:gd name="connsiteY4" fmla="*/ 1284443 h 1617591"/>
              <a:gd name="connsiteX0" fmla="*/ 0 w 3911600"/>
              <a:gd name="connsiteY0" fmla="*/ 1125693 h 1606569"/>
              <a:gd name="connsiteX1" fmla="*/ 1092200 w 3911600"/>
              <a:gd name="connsiteY1" fmla="*/ 1544793 h 1606569"/>
              <a:gd name="connsiteX2" fmla="*/ 2698750 w 3911600"/>
              <a:gd name="connsiteY2" fmla="*/ 1743 h 1606569"/>
              <a:gd name="connsiteX3" fmla="*/ 3479800 w 3911600"/>
              <a:gd name="connsiteY3" fmla="*/ 1239993 h 1606569"/>
              <a:gd name="connsiteX4" fmla="*/ 3911600 w 3911600"/>
              <a:gd name="connsiteY4" fmla="*/ 1284443 h 1606569"/>
              <a:gd name="connsiteX0" fmla="*/ 0 w 3911600"/>
              <a:gd name="connsiteY0" fmla="*/ 1124941 h 1605817"/>
              <a:gd name="connsiteX1" fmla="*/ 1092200 w 3911600"/>
              <a:gd name="connsiteY1" fmla="*/ 1544041 h 1605817"/>
              <a:gd name="connsiteX2" fmla="*/ 2698750 w 3911600"/>
              <a:gd name="connsiteY2" fmla="*/ 991 h 1605817"/>
              <a:gd name="connsiteX3" fmla="*/ 3479800 w 3911600"/>
              <a:gd name="connsiteY3" fmla="*/ 1309091 h 1605817"/>
              <a:gd name="connsiteX4" fmla="*/ 3911600 w 3911600"/>
              <a:gd name="connsiteY4" fmla="*/ 1283691 h 1605817"/>
              <a:gd name="connsiteX0" fmla="*/ 0 w 3911600"/>
              <a:gd name="connsiteY0" fmla="*/ 1004385 h 1477118"/>
              <a:gd name="connsiteX1" fmla="*/ 1092200 w 3911600"/>
              <a:gd name="connsiteY1" fmla="*/ 1423485 h 1477118"/>
              <a:gd name="connsiteX2" fmla="*/ 2698750 w 3911600"/>
              <a:gd name="connsiteY2" fmla="*/ 1085 h 1477118"/>
              <a:gd name="connsiteX3" fmla="*/ 3479800 w 3911600"/>
              <a:gd name="connsiteY3" fmla="*/ 1188535 h 1477118"/>
              <a:gd name="connsiteX4" fmla="*/ 3911600 w 3911600"/>
              <a:gd name="connsiteY4" fmla="*/ 1163135 h 1477118"/>
              <a:gd name="connsiteX0" fmla="*/ 0 w 3911600"/>
              <a:gd name="connsiteY0" fmla="*/ 1003301 h 1476034"/>
              <a:gd name="connsiteX1" fmla="*/ 1092200 w 3911600"/>
              <a:gd name="connsiteY1" fmla="*/ 1422401 h 1476034"/>
              <a:gd name="connsiteX2" fmla="*/ 2698750 w 3911600"/>
              <a:gd name="connsiteY2" fmla="*/ 1 h 1476034"/>
              <a:gd name="connsiteX3" fmla="*/ 3479800 w 3911600"/>
              <a:gd name="connsiteY3" fmla="*/ 1187451 h 1476034"/>
              <a:gd name="connsiteX4" fmla="*/ 3911600 w 3911600"/>
              <a:gd name="connsiteY4" fmla="*/ 1162051 h 1476034"/>
              <a:gd name="connsiteX0" fmla="*/ 0 w 3911600"/>
              <a:gd name="connsiteY0" fmla="*/ 1003770 h 1476503"/>
              <a:gd name="connsiteX1" fmla="*/ 1092200 w 3911600"/>
              <a:gd name="connsiteY1" fmla="*/ 1422870 h 1476503"/>
              <a:gd name="connsiteX2" fmla="*/ 2698750 w 3911600"/>
              <a:gd name="connsiteY2" fmla="*/ 470 h 1476503"/>
              <a:gd name="connsiteX3" fmla="*/ 3670300 w 3911600"/>
              <a:gd name="connsiteY3" fmla="*/ 1264120 h 1476503"/>
              <a:gd name="connsiteX4" fmla="*/ 3911600 w 3911600"/>
              <a:gd name="connsiteY4" fmla="*/ 1162520 h 1476503"/>
              <a:gd name="connsiteX0" fmla="*/ 0 w 3800908"/>
              <a:gd name="connsiteY0" fmla="*/ 1003783 h 1476516"/>
              <a:gd name="connsiteX1" fmla="*/ 1092200 w 3800908"/>
              <a:gd name="connsiteY1" fmla="*/ 1422883 h 1476516"/>
              <a:gd name="connsiteX2" fmla="*/ 2698750 w 3800908"/>
              <a:gd name="connsiteY2" fmla="*/ 483 h 1476516"/>
              <a:gd name="connsiteX3" fmla="*/ 3670300 w 3800908"/>
              <a:gd name="connsiteY3" fmla="*/ 1264133 h 1476516"/>
              <a:gd name="connsiteX4" fmla="*/ 3790950 w 3800908"/>
              <a:gd name="connsiteY4" fmla="*/ 1340333 h 1476516"/>
              <a:gd name="connsiteX0" fmla="*/ 0 w 3805396"/>
              <a:gd name="connsiteY0" fmla="*/ 1003795 h 1493134"/>
              <a:gd name="connsiteX1" fmla="*/ 1092200 w 3805396"/>
              <a:gd name="connsiteY1" fmla="*/ 1422895 h 1493134"/>
              <a:gd name="connsiteX2" fmla="*/ 2698750 w 3805396"/>
              <a:gd name="connsiteY2" fmla="*/ 495 h 1493134"/>
              <a:gd name="connsiteX3" fmla="*/ 3670300 w 3805396"/>
              <a:gd name="connsiteY3" fmla="*/ 1264145 h 1493134"/>
              <a:gd name="connsiteX4" fmla="*/ 3797300 w 3805396"/>
              <a:gd name="connsiteY4" fmla="*/ 1492745 h 1493134"/>
              <a:gd name="connsiteX0" fmla="*/ 0 w 3751361"/>
              <a:gd name="connsiteY0" fmla="*/ 1003800 h 1562600"/>
              <a:gd name="connsiteX1" fmla="*/ 1092200 w 3751361"/>
              <a:gd name="connsiteY1" fmla="*/ 1422900 h 1562600"/>
              <a:gd name="connsiteX2" fmla="*/ 2698750 w 3751361"/>
              <a:gd name="connsiteY2" fmla="*/ 500 h 1562600"/>
              <a:gd name="connsiteX3" fmla="*/ 3670300 w 3751361"/>
              <a:gd name="connsiteY3" fmla="*/ 1264150 h 1562600"/>
              <a:gd name="connsiteX4" fmla="*/ 3695700 w 3751361"/>
              <a:gd name="connsiteY4" fmla="*/ 1562600 h 1562600"/>
              <a:gd name="connsiteX0" fmla="*/ 0 w 3720013"/>
              <a:gd name="connsiteY0" fmla="*/ 1003721 h 1562521"/>
              <a:gd name="connsiteX1" fmla="*/ 1092200 w 3720013"/>
              <a:gd name="connsiteY1" fmla="*/ 1422821 h 1562521"/>
              <a:gd name="connsiteX2" fmla="*/ 2698750 w 3720013"/>
              <a:gd name="connsiteY2" fmla="*/ 421 h 1562521"/>
              <a:gd name="connsiteX3" fmla="*/ 3619500 w 3720013"/>
              <a:gd name="connsiteY3" fmla="*/ 1276771 h 1562521"/>
              <a:gd name="connsiteX4" fmla="*/ 3695700 w 3720013"/>
              <a:gd name="connsiteY4" fmla="*/ 1562521 h 1562521"/>
              <a:gd name="connsiteX0" fmla="*/ 0 w 3767748"/>
              <a:gd name="connsiteY0" fmla="*/ 1003717 h 1511954"/>
              <a:gd name="connsiteX1" fmla="*/ 1092200 w 3767748"/>
              <a:gd name="connsiteY1" fmla="*/ 1422817 h 1511954"/>
              <a:gd name="connsiteX2" fmla="*/ 2698750 w 3767748"/>
              <a:gd name="connsiteY2" fmla="*/ 417 h 1511954"/>
              <a:gd name="connsiteX3" fmla="*/ 3619500 w 3767748"/>
              <a:gd name="connsiteY3" fmla="*/ 1276767 h 1511954"/>
              <a:gd name="connsiteX4" fmla="*/ 3765550 w 3767748"/>
              <a:gd name="connsiteY4" fmla="*/ 1511717 h 1511954"/>
              <a:gd name="connsiteX0" fmla="*/ 0 w 3892550"/>
              <a:gd name="connsiteY0" fmla="*/ 1003715 h 1476448"/>
              <a:gd name="connsiteX1" fmla="*/ 1092200 w 3892550"/>
              <a:gd name="connsiteY1" fmla="*/ 1422815 h 1476448"/>
              <a:gd name="connsiteX2" fmla="*/ 2698750 w 3892550"/>
              <a:gd name="connsiteY2" fmla="*/ 415 h 1476448"/>
              <a:gd name="connsiteX3" fmla="*/ 3619500 w 3892550"/>
              <a:gd name="connsiteY3" fmla="*/ 1276765 h 1476448"/>
              <a:gd name="connsiteX4" fmla="*/ 3892550 w 3892550"/>
              <a:gd name="connsiteY4" fmla="*/ 1467265 h 1476448"/>
              <a:gd name="connsiteX0" fmla="*/ 0 w 3892550"/>
              <a:gd name="connsiteY0" fmla="*/ 1006512 h 1479245"/>
              <a:gd name="connsiteX1" fmla="*/ 1092200 w 3892550"/>
              <a:gd name="connsiteY1" fmla="*/ 1425612 h 1479245"/>
              <a:gd name="connsiteX2" fmla="*/ 2698750 w 3892550"/>
              <a:gd name="connsiteY2" fmla="*/ 3212 h 1479245"/>
              <a:gd name="connsiteX3" fmla="*/ 3556000 w 3892550"/>
              <a:gd name="connsiteY3" fmla="*/ 1050962 h 1479245"/>
              <a:gd name="connsiteX4" fmla="*/ 3892550 w 3892550"/>
              <a:gd name="connsiteY4" fmla="*/ 1470062 h 1479245"/>
              <a:gd name="connsiteX0" fmla="*/ 0 w 3892550"/>
              <a:gd name="connsiteY0" fmla="*/ 1006409 h 1479142"/>
              <a:gd name="connsiteX1" fmla="*/ 1092200 w 3892550"/>
              <a:gd name="connsiteY1" fmla="*/ 1425509 h 1479142"/>
              <a:gd name="connsiteX2" fmla="*/ 2698750 w 3892550"/>
              <a:gd name="connsiteY2" fmla="*/ 3109 h 1479142"/>
              <a:gd name="connsiteX3" fmla="*/ 3556000 w 3892550"/>
              <a:gd name="connsiteY3" fmla="*/ 1050859 h 1479142"/>
              <a:gd name="connsiteX4" fmla="*/ 3892550 w 3892550"/>
              <a:gd name="connsiteY4" fmla="*/ 1285809 h 1479142"/>
              <a:gd name="connsiteX0" fmla="*/ 0 w 3943350"/>
              <a:gd name="connsiteY0" fmla="*/ 1139759 h 1511508"/>
              <a:gd name="connsiteX1" fmla="*/ 1143000 w 3943350"/>
              <a:gd name="connsiteY1" fmla="*/ 1425509 h 1511508"/>
              <a:gd name="connsiteX2" fmla="*/ 2749550 w 3943350"/>
              <a:gd name="connsiteY2" fmla="*/ 3109 h 1511508"/>
              <a:gd name="connsiteX3" fmla="*/ 3606800 w 3943350"/>
              <a:gd name="connsiteY3" fmla="*/ 1050859 h 1511508"/>
              <a:gd name="connsiteX4" fmla="*/ 3943350 w 3943350"/>
              <a:gd name="connsiteY4" fmla="*/ 1285809 h 1511508"/>
              <a:gd name="connsiteX0" fmla="*/ 0 w 3943350"/>
              <a:gd name="connsiteY0" fmla="*/ 1139759 h 1489030"/>
              <a:gd name="connsiteX1" fmla="*/ 1143000 w 3943350"/>
              <a:gd name="connsiteY1" fmla="*/ 1425509 h 1489030"/>
              <a:gd name="connsiteX2" fmla="*/ 2749550 w 3943350"/>
              <a:gd name="connsiteY2" fmla="*/ 3109 h 1489030"/>
              <a:gd name="connsiteX3" fmla="*/ 3606800 w 3943350"/>
              <a:gd name="connsiteY3" fmla="*/ 1050859 h 1489030"/>
              <a:gd name="connsiteX4" fmla="*/ 3943350 w 3943350"/>
              <a:gd name="connsiteY4" fmla="*/ 1285809 h 148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3350" h="1489030">
                <a:moveTo>
                  <a:pt x="0" y="1139759"/>
                </a:moveTo>
                <a:cubicBezTo>
                  <a:pt x="227012" y="1339255"/>
                  <a:pt x="684742" y="1614951"/>
                  <a:pt x="1143000" y="1425509"/>
                </a:cubicBezTo>
                <a:cubicBezTo>
                  <a:pt x="1601258" y="1236067"/>
                  <a:pt x="2338917" y="65551"/>
                  <a:pt x="2749550" y="3109"/>
                </a:cubicBezTo>
                <a:cubicBezTo>
                  <a:pt x="3160183" y="-59333"/>
                  <a:pt x="3407833" y="837076"/>
                  <a:pt x="3606800" y="1050859"/>
                </a:cubicBezTo>
                <a:cubicBezTo>
                  <a:pt x="3805767" y="1264642"/>
                  <a:pt x="3943350" y="1285809"/>
                  <a:pt x="3943350" y="1285809"/>
                </a:cubicBezTo>
              </a:path>
            </a:pathLst>
          </a:custGeom>
          <a:ln w="76200" cmpd="sng">
            <a:solidFill>
              <a:srgbClr val="008040"/>
            </a:solidFill>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3" name="フリーフォーム 12"/>
          <p:cNvSpPr/>
          <p:nvPr/>
        </p:nvSpPr>
        <p:spPr>
          <a:xfrm>
            <a:off x="4419600" y="2209800"/>
            <a:ext cx="3404552" cy="2160963"/>
          </a:xfrm>
          <a:custGeom>
            <a:avLst/>
            <a:gdLst>
              <a:gd name="connsiteX0" fmla="*/ 0 w 3099035"/>
              <a:gd name="connsiteY0" fmla="*/ 1568492 h 1684117"/>
              <a:gd name="connsiteX1" fmla="*/ 1670050 w 3099035"/>
              <a:gd name="connsiteY1" fmla="*/ 42 h 1684117"/>
              <a:gd name="connsiteX2" fmla="*/ 2914650 w 3099035"/>
              <a:gd name="connsiteY2" fmla="*/ 1517692 h 1684117"/>
              <a:gd name="connsiteX3" fmla="*/ 3092450 w 3099035"/>
              <a:gd name="connsiteY3" fmla="*/ 1644692 h 1684117"/>
              <a:gd name="connsiteX4" fmla="*/ 3092450 w 3099035"/>
              <a:gd name="connsiteY4" fmla="*/ 1644692 h 1684117"/>
              <a:gd name="connsiteX0" fmla="*/ 0 w 3094801"/>
              <a:gd name="connsiteY0" fmla="*/ 1568492 h 1677371"/>
              <a:gd name="connsiteX1" fmla="*/ 1670050 w 3094801"/>
              <a:gd name="connsiteY1" fmla="*/ 42 h 1677371"/>
              <a:gd name="connsiteX2" fmla="*/ 2914650 w 3094801"/>
              <a:gd name="connsiteY2" fmla="*/ 1517692 h 1677371"/>
              <a:gd name="connsiteX3" fmla="*/ 3092450 w 3094801"/>
              <a:gd name="connsiteY3" fmla="*/ 1644692 h 1677371"/>
              <a:gd name="connsiteX4" fmla="*/ 2971800 w 3094801"/>
              <a:gd name="connsiteY4" fmla="*/ 1631992 h 1677371"/>
              <a:gd name="connsiteX0" fmla="*/ 0 w 3094801"/>
              <a:gd name="connsiteY0" fmla="*/ 1568492 h 1694832"/>
              <a:gd name="connsiteX1" fmla="*/ 1670050 w 3094801"/>
              <a:gd name="connsiteY1" fmla="*/ 42 h 1694832"/>
              <a:gd name="connsiteX2" fmla="*/ 2914650 w 3094801"/>
              <a:gd name="connsiteY2" fmla="*/ 1517692 h 1694832"/>
              <a:gd name="connsiteX3" fmla="*/ 3092450 w 3094801"/>
              <a:gd name="connsiteY3" fmla="*/ 1676442 h 1694832"/>
              <a:gd name="connsiteX4" fmla="*/ 2971800 w 3094801"/>
              <a:gd name="connsiteY4" fmla="*/ 1631992 h 1694832"/>
              <a:gd name="connsiteX0" fmla="*/ 0 w 3332550"/>
              <a:gd name="connsiteY0" fmla="*/ 1568492 h 1709563"/>
              <a:gd name="connsiteX1" fmla="*/ 1670050 w 3332550"/>
              <a:gd name="connsiteY1" fmla="*/ 42 h 1709563"/>
              <a:gd name="connsiteX2" fmla="*/ 2914650 w 3332550"/>
              <a:gd name="connsiteY2" fmla="*/ 1517692 h 1709563"/>
              <a:gd name="connsiteX3" fmla="*/ 3092450 w 3332550"/>
              <a:gd name="connsiteY3" fmla="*/ 1676442 h 1709563"/>
              <a:gd name="connsiteX4" fmla="*/ 3327400 w 3332550"/>
              <a:gd name="connsiteY4" fmla="*/ 1708192 h 1709563"/>
              <a:gd name="connsiteX0" fmla="*/ 0 w 3332691"/>
              <a:gd name="connsiteY0" fmla="*/ 1568492 h 1708341"/>
              <a:gd name="connsiteX1" fmla="*/ 1670050 w 3332691"/>
              <a:gd name="connsiteY1" fmla="*/ 42 h 1708341"/>
              <a:gd name="connsiteX2" fmla="*/ 2914650 w 3332691"/>
              <a:gd name="connsiteY2" fmla="*/ 1517692 h 1708341"/>
              <a:gd name="connsiteX3" fmla="*/ 3098800 w 3332691"/>
              <a:gd name="connsiteY3" fmla="*/ 1593892 h 1708341"/>
              <a:gd name="connsiteX4" fmla="*/ 3327400 w 3332691"/>
              <a:gd name="connsiteY4" fmla="*/ 1708192 h 1708341"/>
              <a:gd name="connsiteX0" fmla="*/ 0 w 3332691"/>
              <a:gd name="connsiteY0" fmla="*/ 1568788 h 1708666"/>
              <a:gd name="connsiteX1" fmla="*/ 1670050 w 3332691"/>
              <a:gd name="connsiteY1" fmla="*/ 338 h 1708666"/>
              <a:gd name="connsiteX2" fmla="*/ 2914650 w 3332691"/>
              <a:gd name="connsiteY2" fmla="*/ 1429088 h 1708666"/>
              <a:gd name="connsiteX3" fmla="*/ 3098800 w 3332691"/>
              <a:gd name="connsiteY3" fmla="*/ 1594188 h 1708666"/>
              <a:gd name="connsiteX4" fmla="*/ 3327400 w 3332691"/>
              <a:gd name="connsiteY4" fmla="*/ 1708488 h 1708666"/>
              <a:gd name="connsiteX0" fmla="*/ 0 w 3333315"/>
              <a:gd name="connsiteY0" fmla="*/ 1571063 h 1711104"/>
              <a:gd name="connsiteX1" fmla="*/ 1670050 w 3333315"/>
              <a:gd name="connsiteY1" fmla="*/ 2613 h 1711104"/>
              <a:gd name="connsiteX2" fmla="*/ 2762250 w 3333315"/>
              <a:gd name="connsiteY2" fmla="*/ 1209113 h 1711104"/>
              <a:gd name="connsiteX3" fmla="*/ 3098800 w 3333315"/>
              <a:gd name="connsiteY3" fmla="*/ 1596463 h 1711104"/>
              <a:gd name="connsiteX4" fmla="*/ 3327400 w 3333315"/>
              <a:gd name="connsiteY4" fmla="*/ 1710763 h 1711104"/>
              <a:gd name="connsiteX0" fmla="*/ 0 w 3333697"/>
              <a:gd name="connsiteY0" fmla="*/ 1571051 h 1710941"/>
              <a:gd name="connsiteX1" fmla="*/ 1670050 w 3333697"/>
              <a:gd name="connsiteY1" fmla="*/ 2601 h 1710941"/>
              <a:gd name="connsiteX2" fmla="*/ 2762250 w 3333697"/>
              <a:gd name="connsiteY2" fmla="*/ 1209101 h 1710941"/>
              <a:gd name="connsiteX3" fmla="*/ 3111500 w 3333697"/>
              <a:gd name="connsiteY3" fmla="*/ 1564701 h 1710941"/>
              <a:gd name="connsiteX4" fmla="*/ 3327400 w 3333697"/>
              <a:gd name="connsiteY4" fmla="*/ 1710751 h 1710941"/>
              <a:gd name="connsiteX0" fmla="*/ 0 w 3333697"/>
              <a:gd name="connsiteY0" fmla="*/ 1571114 h 1711004"/>
              <a:gd name="connsiteX1" fmla="*/ 1670050 w 3333697"/>
              <a:gd name="connsiteY1" fmla="*/ 2664 h 1711004"/>
              <a:gd name="connsiteX2" fmla="*/ 2762250 w 3333697"/>
              <a:gd name="connsiteY2" fmla="*/ 1209164 h 1711004"/>
              <a:gd name="connsiteX3" fmla="*/ 3111500 w 3333697"/>
              <a:gd name="connsiteY3" fmla="*/ 1564764 h 1711004"/>
              <a:gd name="connsiteX4" fmla="*/ 3327400 w 3333697"/>
              <a:gd name="connsiteY4" fmla="*/ 1710814 h 1711004"/>
              <a:gd name="connsiteX0" fmla="*/ 0 w 3352273"/>
              <a:gd name="connsiteY0" fmla="*/ 1571114 h 1692009"/>
              <a:gd name="connsiteX1" fmla="*/ 1670050 w 3352273"/>
              <a:gd name="connsiteY1" fmla="*/ 2664 h 1692009"/>
              <a:gd name="connsiteX2" fmla="*/ 2762250 w 3352273"/>
              <a:gd name="connsiteY2" fmla="*/ 1209164 h 1692009"/>
              <a:gd name="connsiteX3" fmla="*/ 3111500 w 3352273"/>
              <a:gd name="connsiteY3" fmla="*/ 1564764 h 1692009"/>
              <a:gd name="connsiteX4" fmla="*/ 3346450 w 3352273"/>
              <a:gd name="connsiteY4" fmla="*/ 1691764 h 1692009"/>
              <a:gd name="connsiteX0" fmla="*/ 0 w 3398139"/>
              <a:gd name="connsiteY0" fmla="*/ 1571114 h 1702683"/>
              <a:gd name="connsiteX1" fmla="*/ 1670050 w 3398139"/>
              <a:gd name="connsiteY1" fmla="*/ 2664 h 1702683"/>
              <a:gd name="connsiteX2" fmla="*/ 2762250 w 3398139"/>
              <a:gd name="connsiteY2" fmla="*/ 1209164 h 1702683"/>
              <a:gd name="connsiteX3" fmla="*/ 3111500 w 3398139"/>
              <a:gd name="connsiteY3" fmla="*/ 1564764 h 1702683"/>
              <a:gd name="connsiteX4" fmla="*/ 3346450 w 3398139"/>
              <a:gd name="connsiteY4" fmla="*/ 1691764 h 1702683"/>
              <a:gd name="connsiteX0" fmla="*/ 0 w 3401435"/>
              <a:gd name="connsiteY0" fmla="*/ 1579624 h 1716604"/>
              <a:gd name="connsiteX1" fmla="*/ 1670050 w 3401435"/>
              <a:gd name="connsiteY1" fmla="*/ 11174 h 1716604"/>
              <a:gd name="connsiteX2" fmla="*/ 2584450 w 3401435"/>
              <a:gd name="connsiteY2" fmla="*/ 919224 h 1716604"/>
              <a:gd name="connsiteX3" fmla="*/ 3111500 w 3401435"/>
              <a:gd name="connsiteY3" fmla="*/ 1573274 h 1716604"/>
              <a:gd name="connsiteX4" fmla="*/ 3346450 w 3401435"/>
              <a:gd name="connsiteY4" fmla="*/ 1700274 h 1716604"/>
              <a:gd name="connsiteX0" fmla="*/ 0 w 3401435"/>
              <a:gd name="connsiteY0" fmla="*/ 1579972 h 1716952"/>
              <a:gd name="connsiteX1" fmla="*/ 1670050 w 3401435"/>
              <a:gd name="connsiteY1" fmla="*/ 11522 h 1716952"/>
              <a:gd name="connsiteX2" fmla="*/ 2584450 w 3401435"/>
              <a:gd name="connsiteY2" fmla="*/ 919572 h 1716952"/>
              <a:gd name="connsiteX3" fmla="*/ 3111500 w 3401435"/>
              <a:gd name="connsiteY3" fmla="*/ 1573622 h 1716952"/>
              <a:gd name="connsiteX4" fmla="*/ 3346450 w 3401435"/>
              <a:gd name="connsiteY4" fmla="*/ 1700622 h 1716952"/>
              <a:gd name="connsiteX0" fmla="*/ 0 w 3404552"/>
              <a:gd name="connsiteY0" fmla="*/ 1579972 h 1716059"/>
              <a:gd name="connsiteX1" fmla="*/ 1670050 w 3404552"/>
              <a:gd name="connsiteY1" fmla="*/ 11522 h 1716059"/>
              <a:gd name="connsiteX2" fmla="*/ 2584450 w 3404552"/>
              <a:gd name="connsiteY2" fmla="*/ 919572 h 1716059"/>
              <a:gd name="connsiteX3" fmla="*/ 3111500 w 3404552"/>
              <a:gd name="connsiteY3" fmla="*/ 1573622 h 1716059"/>
              <a:gd name="connsiteX4" fmla="*/ 3346450 w 3404552"/>
              <a:gd name="connsiteY4" fmla="*/ 1700622 h 1716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4552" h="1716059">
                <a:moveTo>
                  <a:pt x="0" y="1579972"/>
                </a:moveTo>
                <a:cubicBezTo>
                  <a:pt x="592137" y="799980"/>
                  <a:pt x="1239308" y="121589"/>
                  <a:pt x="1670050" y="11522"/>
                </a:cubicBezTo>
                <a:cubicBezTo>
                  <a:pt x="2100792" y="-98545"/>
                  <a:pt x="2395008" y="608422"/>
                  <a:pt x="2584450" y="919572"/>
                </a:cubicBezTo>
                <a:cubicBezTo>
                  <a:pt x="2773892" y="1230722"/>
                  <a:pt x="2970353" y="1458940"/>
                  <a:pt x="3111500" y="1573622"/>
                </a:cubicBezTo>
                <a:cubicBezTo>
                  <a:pt x="3263900" y="1697447"/>
                  <a:pt x="3520017" y="1742955"/>
                  <a:pt x="3346450" y="1700622"/>
                </a:cubicBezTo>
              </a:path>
            </a:pathLst>
          </a:custGeom>
          <a:ln w="76200" cmpd="sng">
            <a:solidFill>
              <a:srgbClr val="008040"/>
            </a:solidFill>
            <a:prstDash val="sysDash"/>
          </a:ln>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cxnSp>
        <p:nvCxnSpPr>
          <p:cNvPr id="15" name="直線矢印コネクタ 14"/>
          <p:cNvCxnSpPr/>
          <p:nvPr/>
        </p:nvCxnSpPr>
        <p:spPr bwMode="auto">
          <a:xfrm>
            <a:off x="990600" y="2514600"/>
            <a:ext cx="6858000" cy="990600"/>
          </a:xfrm>
          <a:prstGeom prst="straightConnector1">
            <a:avLst/>
          </a:prstGeom>
          <a:solidFill>
            <a:schemeClr val="bg1"/>
          </a:solidFill>
          <a:ln w="76200" cap="flat" cmpd="sng" algn="ctr">
            <a:solidFill>
              <a:srgbClr val="0000FF">
                <a:alpha val="65000"/>
              </a:srgb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p:cNvCxnSpPr/>
          <p:nvPr/>
        </p:nvCxnSpPr>
        <p:spPr bwMode="auto">
          <a:xfrm>
            <a:off x="990600" y="2514600"/>
            <a:ext cx="6858000" cy="1752600"/>
          </a:xfrm>
          <a:prstGeom prst="straightConnector1">
            <a:avLst/>
          </a:prstGeom>
          <a:solidFill>
            <a:schemeClr val="bg1"/>
          </a:solidFill>
          <a:ln w="76200" cap="flat" cmpd="sng" algn="ctr">
            <a:solidFill>
              <a:srgbClr val="FF6600">
                <a:alpha val="65000"/>
              </a:srgb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星 16 22"/>
          <p:cNvSpPr/>
          <p:nvPr/>
        </p:nvSpPr>
        <p:spPr>
          <a:xfrm>
            <a:off x="1219200" y="38100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4" name="テキスト ボックス 23"/>
          <p:cNvSpPr txBox="1"/>
          <p:nvPr/>
        </p:nvSpPr>
        <p:spPr>
          <a:xfrm>
            <a:off x="1447800" y="3962400"/>
            <a:ext cx="914400" cy="461665"/>
          </a:xfrm>
          <a:prstGeom prst="rect">
            <a:avLst/>
          </a:prstGeom>
          <a:noFill/>
        </p:spPr>
        <p:txBody>
          <a:bodyPr wrap="square" rtlCol="0">
            <a:spAutoFit/>
          </a:bodyPr>
          <a:lstStyle/>
          <a:p>
            <a:pPr algn="ctr"/>
            <a:r>
              <a:rPr kumimoji="1" lang="ja-JP" altLang="en-US" sz="1200" dirty="0" smtClean="0">
                <a:solidFill>
                  <a:srgbClr val="FF0000"/>
                </a:solidFill>
                <a:latin typeface="Arial Black"/>
                <a:ea typeface="HGP創英角ｺﾞｼｯｸUB"/>
                <a:cs typeface="Arial Black"/>
              </a:rPr>
              <a:t>リーマン</a:t>
            </a:r>
            <a:endParaRPr kumimoji="1" lang="en-US" altLang="ja-JP" sz="1200" dirty="0" smtClean="0">
              <a:solidFill>
                <a:srgbClr val="FF0000"/>
              </a:solidFill>
              <a:latin typeface="Arial Black"/>
              <a:ea typeface="HGP創英角ｺﾞｼｯｸUB"/>
              <a:cs typeface="Arial Black"/>
            </a:endParaRPr>
          </a:p>
          <a:p>
            <a:pPr algn="ctr"/>
            <a:r>
              <a:rPr kumimoji="1" lang="ja-JP" altLang="en-US" sz="1200" dirty="0" smtClean="0">
                <a:solidFill>
                  <a:srgbClr val="FF0000"/>
                </a:solidFill>
                <a:latin typeface="Arial Black"/>
                <a:ea typeface="HGP創英角ｺﾞｼｯｸUB"/>
                <a:cs typeface="Arial Black"/>
              </a:rPr>
              <a:t>ショック</a:t>
            </a:r>
            <a:endParaRPr kumimoji="1" lang="ja-JP" altLang="en-US" sz="1200" dirty="0">
              <a:solidFill>
                <a:srgbClr val="FF0000"/>
              </a:solidFill>
              <a:latin typeface="Arial Black"/>
              <a:ea typeface="HGP創英角ｺﾞｼｯｸUB"/>
              <a:cs typeface="Arial Black"/>
            </a:endParaRPr>
          </a:p>
        </p:txBody>
      </p:sp>
      <p:sp>
        <p:nvSpPr>
          <p:cNvPr id="25" name="星 16 24"/>
          <p:cNvSpPr/>
          <p:nvPr/>
        </p:nvSpPr>
        <p:spPr>
          <a:xfrm>
            <a:off x="3505200" y="1371600"/>
            <a:ext cx="1371600" cy="762000"/>
          </a:xfrm>
          <a:prstGeom prst="star16">
            <a:avLst/>
          </a:prstGeom>
          <a:solidFill>
            <a:srgbClr val="FFFF00"/>
          </a:solidFill>
          <a:ln w="28575" cmpd="sng">
            <a:solidFill>
              <a:srgbClr val="FF66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26" name="テキスト ボックス 25"/>
          <p:cNvSpPr txBox="1"/>
          <p:nvPr/>
        </p:nvSpPr>
        <p:spPr>
          <a:xfrm>
            <a:off x="3733800" y="1524000"/>
            <a:ext cx="914400" cy="523220"/>
          </a:xfrm>
          <a:prstGeom prst="rect">
            <a:avLst/>
          </a:prstGeom>
          <a:noFill/>
        </p:spPr>
        <p:txBody>
          <a:bodyPr wrap="square" rtlCol="0">
            <a:spAutoFit/>
          </a:bodyPr>
          <a:lstStyle/>
          <a:p>
            <a:pPr algn="ctr"/>
            <a:r>
              <a:rPr kumimoji="1" lang="en-US" altLang="ja-JP" sz="1400" dirty="0" smtClean="0">
                <a:solidFill>
                  <a:srgbClr val="FF0000"/>
                </a:solidFill>
                <a:latin typeface="Arial Black"/>
                <a:ea typeface="HGP創英角ｺﾞｼｯｸUB"/>
                <a:cs typeface="Arial Black"/>
              </a:rPr>
              <a:t>2015</a:t>
            </a:r>
            <a:r>
              <a:rPr kumimoji="1" lang="ja-JP" altLang="en-US" sz="1400" dirty="0" smtClean="0">
                <a:solidFill>
                  <a:srgbClr val="FF0000"/>
                </a:solidFill>
                <a:latin typeface="Arial Black"/>
                <a:ea typeface="HGP創英角ｺﾞｼｯｸUB"/>
                <a:cs typeface="Arial Black"/>
              </a:rPr>
              <a:t>年</a:t>
            </a:r>
            <a:endParaRPr kumimoji="1" lang="en-US" altLang="ja-JP" sz="1400" dirty="0" smtClean="0">
              <a:solidFill>
                <a:srgbClr val="FF0000"/>
              </a:solidFill>
              <a:latin typeface="Arial Black"/>
              <a:ea typeface="HGP創英角ｺﾞｼｯｸUB"/>
              <a:cs typeface="Arial Black"/>
            </a:endParaRPr>
          </a:p>
          <a:p>
            <a:pPr algn="ctr"/>
            <a:r>
              <a:rPr lang="ja-JP" altLang="en-US" sz="1400" dirty="0" smtClean="0">
                <a:solidFill>
                  <a:srgbClr val="FF0000"/>
                </a:solidFill>
                <a:latin typeface="Arial Black"/>
                <a:ea typeface="HGP創英角ｺﾞｼｯｸUB"/>
                <a:cs typeface="Arial Black"/>
              </a:rPr>
              <a:t>問題</a:t>
            </a:r>
            <a:endParaRPr kumimoji="1" lang="ja-JP" altLang="en-US" sz="1400" dirty="0">
              <a:solidFill>
                <a:srgbClr val="FF0000"/>
              </a:solidFill>
              <a:latin typeface="Arial Black"/>
              <a:ea typeface="HGP創英角ｺﾞｼｯｸUB"/>
              <a:cs typeface="Arial Black"/>
            </a:endParaRPr>
          </a:p>
        </p:txBody>
      </p:sp>
      <p:sp>
        <p:nvSpPr>
          <p:cNvPr id="28" name="上矢印 27"/>
          <p:cNvSpPr/>
          <p:nvPr/>
        </p:nvSpPr>
        <p:spPr>
          <a:xfrm>
            <a:off x="5562600" y="1371600"/>
            <a:ext cx="1219200" cy="762000"/>
          </a:xfrm>
          <a:prstGeom prst="upArrow">
            <a:avLst>
              <a:gd name="adj1" fmla="val 67708"/>
              <a:gd name="adj2" fmla="val 50000"/>
            </a:avLst>
          </a:prstGeom>
          <a:solidFill>
            <a:srgbClr val="3366FF"/>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29" name="テキスト ボックス 28"/>
          <p:cNvSpPr txBox="1"/>
          <p:nvPr/>
        </p:nvSpPr>
        <p:spPr>
          <a:xfrm>
            <a:off x="5715000" y="1524000"/>
            <a:ext cx="914400" cy="646331"/>
          </a:xfrm>
          <a:prstGeom prst="rect">
            <a:avLst/>
          </a:prstGeom>
          <a:noFill/>
        </p:spPr>
        <p:txBody>
          <a:bodyPr wrap="square" rtlCol="0">
            <a:spAutoFit/>
          </a:bodyPr>
          <a:lstStyle/>
          <a:p>
            <a:pPr algn="ctr"/>
            <a:r>
              <a:rPr kumimoji="1" lang="en-US" altLang="ja-JP" sz="1400" dirty="0" smtClean="0">
                <a:solidFill>
                  <a:schemeClr val="bg1"/>
                </a:solidFill>
                <a:latin typeface="Arial Black"/>
                <a:ea typeface="HGP創英角ｺﾞｼｯｸUB"/>
                <a:cs typeface="Arial Black"/>
              </a:rPr>
              <a:t>2020</a:t>
            </a:r>
            <a:r>
              <a:rPr kumimoji="1" lang="ja-JP" altLang="en-US" sz="1400" dirty="0" smtClean="0">
                <a:solidFill>
                  <a:schemeClr val="bg1"/>
                </a:solidFill>
                <a:latin typeface="Arial Black"/>
                <a:ea typeface="HGP創英角ｺﾞｼｯｸUB"/>
                <a:cs typeface="Arial Black"/>
              </a:rPr>
              <a:t>年</a:t>
            </a:r>
            <a:endParaRPr kumimoji="1" lang="en-US" altLang="ja-JP" sz="1400" dirty="0" smtClean="0">
              <a:solidFill>
                <a:schemeClr val="bg1"/>
              </a:solidFill>
              <a:latin typeface="Arial Black"/>
              <a:ea typeface="HGP創英角ｺﾞｼｯｸUB"/>
              <a:cs typeface="Arial Black"/>
            </a:endParaRPr>
          </a:p>
          <a:p>
            <a:pPr algn="ctr"/>
            <a:r>
              <a:rPr lang="ja-JP" altLang="en-US" sz="800" dirty="0" smtClean="0">
                <a:solidFill>
                  <a:schemeClr val="bg1"/>
                </a:solidFill>
                <a:latin typeface="Arial Black"/>
                <a:ea typeface="HGP創英角ｺﾞｼｯｸUB"/>
                <a:cs typeface="Arial Black"/>
              </a:rPr>
              <a:t>オリンピック</a:t>
            </a:r>
            <a:endParaRPr lang="en-US" altLang="ja-JP" sz="800" dirty="0" smtClean="0">
              <a:solidFill>
                <a:schemeClr val="bg1"/>
              </a:solidFill>
              <a:latin typeface="Arial Black"/>
              <a:ea typeface="HGP創英角ｺﾞｼｯｸUB"/>
              <a:cs typeface="Arial Black"/>
            </a:endParaRPr>
          </a:p>
          <a:p>
            <a:pPr algn="ctr"/>
            <a:r>
              <a:rPr lang="ja-JP" altLang="en-US" sz="1400" dirty="0" smtClean="0">
                <a:solidFill>
                  <a:schemeClr val="bg1"/>
                </a:solidFill>
                <a:latin typeface="Arial Black"/>
                <a:ea typeface="HGP創英角ｺﾞｼｯｸUB"/>
                <a:cs typeface="Arial Black"/>
              </a:rPr>
              <a:t>特需</a:t>
            </a:r>
            <a:endParaRPr lang="en-US" altLang="ja-JP" sz="1400" dirty="0" smtClean="0">
              <a:solidFill>
                <a:schemeClr val="bg1"/>
              </a:solidFill>
              <a:latin typeface="Arial Black"/>
              <a:ea typeface="HGP創英角ｺﾞｼｯｸUB"/>
              <a:cs typeface="Arial Black"/>
            </a:endParaRPr>
          </a:p>
        </p:txBody>
      </p:sp>
      <p:sp>
        <p:nvSpPr>
          <p:cNvPr id="34" name="角丸四角形 33"/>
          <p:cNvSpPr/>
          <p:nvPr/>
        </p:nvSpPr>
        <p:spPr>
          <a:xfrm>
            <a:off x="3505200" y="2362200"/>
            <a:ext cx="1371600" cy="4572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7682</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a:t>
            </a:r>
          </a:p>
        </p:txBody>
      </p:sp>
      <p:sp>
        <p:nvSpPr>
          <p:cNvPr id="35" name="角丸四角形 34"/>
          <p:cNvSpPr/>
          <p:nvPr/>
        </p:nvSpPr>
        <p:spPr>
          <a:xfrm>
            <a:off x="5486400" y="2514600"/>
            <a:ext cx="1371600" cy="609600"/>
          </a:xfrm>
          <a:prstGeom prst="roundRect">
            <a:avLst>
              <a:gd name="adj" fmla="val 0"/>
            </a:avLst>
          </a:prstGeom>
          <a:solidFill>
            <a:srgbClr val="FF0000">
              <a:alpha val="45000"/>
            </a:srgbClr>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b="0" i="0" u="none" strike="noStrike" cap="none" normalizeH="0" baseline="0" dirty="0" smtClean="0">
                <a:ln>
                  <a:noFill/>
                </a:ln>
                <a:solidFill>
                  <a:srgbClr val="FFFFFF"/>
                </a:solidFill>
                <a:effectLst/>
                <a:latin typeface="Arial" charset="0"/>
                <a:ea typeface="HG丸ｺﾞｼｯｸM-PRO" pitchFamily="50" charset="-128"/>
              </a:rPr>
              <a:t>7341</a:t>
            </a:r>
            <a:r>
              <a:rPr kumimoji="0" lang="ja-JP" altLang="en-US" b="0" i="0" u="none" strike="noStrike" cap="none" normalizeH="0" baseline="0" dirty="0" smtClean="0">
                <a:ln>
                  <a:noFill/>
                </a:ln>
                <a:solidFill>
                  <a:srgbClr val="FFFFFF"/>
                </a:solidFill>
                <a:effectLst/>
                <a:latin typeface="Arial" charset="0"/>
                <a:ea typeface="HG丸ｺﾞｼｯｸM-PRO" pitchFamily="50" charset="-128"/>
              </a:rPr>
              <a:t>万人　</a:t>
            </a:r>
            <a:endParaRPr kumimoji="0" lang="en-US" altLang="ja-JP" b="0" i="0" u="none" strike="noStrike" cap="none" normalizeH="0" baseline="0" dirty="0" smtClean="0">
              <a:ln>
                <a:noFill/>
              </a:ln>
              <a:solidFill>
                <a:srgbClr val="FFFFFF"/>
              </a:solidFill>
              <a:effectLst/>
              <a:latin typeface="Arial" charset="0"/>
              <a:ea typeface="HG丸ｺﾞｼｯｸM-PRO" pitchFamily="50" charset="-128"/>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dirty="0" smtClean="0">
                <a:solidFill>
                  <a:srgbClr val="FFFFFF"/>
                </a:solidFill>
                <a:latin typeface="Arial" charset="0"/>
                <a:ea typeface="HG丸ｺﾞｼｯｸM-PRO" pitchFamily="50" charset="-128"/>
              </a:rPr>
              <a:t>▲341</a:t>
            </a:r>
            <a:r>
              <a:rPr kumimoji="0" lang="ja-JP" altLang="en-US" dirty="0" smtClean="0">
                <a:solidFill>
                  <a:srgbClr val="FFFFFF"/>
                </a:solidFill>
                <a:latin typeface="Arial" charset="0"/>
                <a:ea typeface="HG丸ｺﾞｼｯｸM-PRO" pitchFamily="50" charset="-128"/>
              </a:rPr>
              <a:t>万人</a:t>
            </a:r>
            <a:endParaRPr kumimoji="0" lang="ja-JP" altLang="en-US" b="0" i="0" u="none" strike="noStrike" cap="none" normalizeH="0" baseline="0" dirty="0" smtClean="0">
              <a:ln>
                <a:noFill/>
              </a:ln>
              <a:solidFill>
                <a:srgbClr val="FFFFFF"/>
              </a:solidFill>
              <a:effectLst/>
              <a:latin typeface="Arial" charset="0"/>
              <a:ea typeface="HG丸ｺﾞｼｯｸM-PRO" pitchFamily="50" charset="-128"/>
            </a:endParaRPr>
          </a:p>
        </p:txBody>
      </p:sp>
      <p:sp>
        <p:nvSpPr>
          <p:cNvPr id="36" name="テキスト ボックス 35"/>
          <p:cNvSpPr txBox="1"/>
          <p:nvPr/>
        </p:nvSpPr>
        <p:spPr>
          <a:xfrm rot="459898">
            <a:off x="1465419" y="2312832"/>
            <a:ext cx="1569660" cy="369332"/>
          </a:xfrm>
          <a:prstGeom prst="rect">
            <a:avLst/>
          </a:prstGeom>
          <a:noFill/>
        </p:spPr>
        <p:txBody>
          <a:bodyPr wrap="none" rtlCol="0">
            <a:spAutoFit/>
          </a:bodyPr>
          <a:lstStyle/>
          <a:p>
            <a:r>
              <a:rPr kumimoji="1" lang="ja-JP" altLang="en-US" sz="1800" dirty="0" smtClean="0">
                <a:solidFill>
                  <a:srgbClr val="0000FF"/>
                </a:solidFill>
                <a:latin typeface="+mn-ea"/>
                <a:cs typeface="ＤＦＰ太丸ゴシック体"/>
              </a:rPr>
              <a:t>生産年齢人口</a:t>
            </a:r>
            <a:endParaRPr kumimoji="1" lang="ja-JP" altLang="en-US" sz="1800" dirty="0">
              <a:solidFill>
                <a:srgbClr val="0000FF"/>
              </a:solidFill>
              <a:latin typeface="+mn-ea"/>
              <a:cs typeface="ＤＦＰ太丸ゴシック体"/>
            </a:endParaRPr>
          </a:p>
        </p:txBody>
      </p:sp>
      <p:sp>
        <p:nvSpPr>
          <p:cNvPr id="37" name="角丸四角形吹き出し 36"/>
          <p:cNvSpPr/>
          <p:nvPr/>
        </p:nvSpPr>
        <p:spPr>
          <a:xfrm>
            <a:off x="4724400" y="4572000"/>
            <a:ext cx="3278187" cy="838200"/>
          </a:xfrm>
          <a:prstGeom prst="wedgeRoundRectCallout">
            <a:avLst>
              <a:gd name="adj1" fmla="val 19126"/>
              <a:gd name="adj2" fmla="val -106942"/>
              <a:gd name="adj3" fmla="val 16667"/>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Aft>
                <a:spcPct val="0"/>
              </a:spcAf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IT</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業界の“</a:t>
            </a:r>
            <a:r>
              <a:rPr kumimoji="0" lang="en-US" altLang="ja-JP" sz="2000" dirty="0" smtClean="0">
                <a:solidFill>
                  <a:schemeClr val="bg1"/>
                </a:solidFill>
                <a:latin typeface="Arial Black"/>
                <a:ea typeface="HGP創英角ｺﾞｼｯｸUB"/>
                <a:cs typeface="Arial Black"/>
              </a:rPr>
              <a:t>7K</a:t>
            </a:r>
            <a:r>
              <a:rPr kumimoji="0" lang="ja-JP" altLang="en-US" sz="2000" dirty="0" smtClean="0">
                <a:solidFill>
                  <a:schemeClr val="bg1"/>
                </a:solidFill>
                <a:latin typeface="Arial Black"/>
                <a:ea typeface="HGP創英角ｺﾞｼｯｸUB"/>
                <a:cs typeface="Arial Black"/>
              </a:rPr>
              <a:t>”</a:t>
            </a:r>
            <a:endParaRPr kumimoji="0" lang="en-US" altLang="ja-JP" sz="2000" b="0" i="0" u="none" strike="noStrike" cap="none" normalizeH="0" baseline="0" dirty="0" smtClean="0">
              <a:ln>
                <a:noFill/>
              </a:ln>
              <a:solidFill>
                <a:schemeClr val="bg1"/>
              </a:solidFill>
              <a:effectLst/>
              <a:latin typeface="Arial Black"/>
              <a:ea typeface="HGP創英角ｺﾞｼｯｸUB"/>
              <a:cs typeface="Arial Black"/>
            </a:endParaRPr>
          </a:p>
          <a:p>
            <a:pPr>
              <a:spcBef>
                <a:spcPts val="0"/>
              </a:spcBef>
            </a:pPr>
            <a:r>
              <a:rPr lang="ja-JP" altLang="en-US" sz="1200" dirty="0" smtClean="0">
                <a:solidFill>
                  <a:srgbClr val="FFFFFF"/>
                </a:solidFill>
                <a:latin typeface="ＭＳ Ｐゴシック"/>
                <a:ea typeface="ＭＳ Ｐゴシック"/>
                <a:cs typeface="ＭＳ Ｐゴシック"/>
              </a:rPr>
              <a:t>きつい</a:t>
            </a:r>
            <a:r>
              <a:rPr lang="ja-JP" altLang="en-US" sz="1200" dirty="0">
                <a:solidFill>
                  <a:srgbClr val="FFFFFF"/>
                </a:solidFill>
                <a:latin typeface="ＭＳ Ｐゴシック"/>
                <a:ea typeface="ＭＳ Ｐゴシック"/>
                <a:cs typeface="ＭＳ Ｐゴシック"/>
              </a:rPr>
              <a:t>、厳しい、</a:t>
            </a:r>
            <a:r>
              <a:rPr lang="ja-JP" altLang="en-US" sz="1200" dirty="0" smtClean="0">
                <a:solidFill>
                  <a:srgbClr val="FFFFFF"/>
                </a:solidFill>
                <a:latin typeface="ＭＳ Ｐゴシック"/>
                <a:ea typeface="ＭＳ Ｐゴシック"/>
                <a:cs typeface="ＭＳ Ｐゴシック"/>
              </a:rPr>
              <a:t>帰れない、規則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厳しい、休暇</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とれない、化粧</a:t>
            </a:r>
            <a:r>
              <a:rPr lang="ja-JP" altLang="en-US" sz="1200" dirty="0">
                <a:solidFill>
                  <a:srgbClr val="FFFFFF"/>
                </a:solidFill>
                <a:latin typeface="ＭＳ Ｐゴシック"/>
                <a:ea typeface="ＭＳ Ｐゴシック"/>
                <a:cs typeface="ＭＳ Ｐゴシック"/>
              </a:rPr>
              <a:t>が</a:t>
            </a:r>
            <a:r>
              <a:rPr lang="ja-JP" altLang="en-US" sz="1200" dirty="0" smtClean="0">
                <a:solidFill>
                  <a:srgbClr val="FFFFFF"/>
                </a:solidFill>
                <a:latin typeface="ＭＳ Ｐゴシック"/>
                <a:ea typeface="ＭＳ Ｐゴシック"/>
                <a:cs typeface="ＭＳ Ｐゴシック"/>
              </a:rPr>
              <a:t>のらない、結婚できない</a:t>
            </a:r>
            <a:endParaRPr kumimoji="0" lang="ja-JP" altLang="en-US" sz="1200" b="0" i="0" u="none" strike="noStrike" cap="none" normalizeH="0" baseline="0" dirty="0" smtClean="0">
              <a:ln>
                <a:noFill/>
              </a:ln>
              <a:solidFill>
                <a:srgbClr val="484848"/>
              </a:solidFill>
              <a:effectLst/>
              <a:latin typeface="ＭＳ Ｐゴシック"/>
              <a:ea typeface="ＭＳ Ｐゴシック"/>
              <a:cs typeface="ＭＳ Ｐゴシック"/>
            </a:endParaRPr>
          </a:p>
        </p:txBody>
      </p:sp>
      <p:sp>
        <p:nvSpPr>
          <p:cNvPr id="39" name="テキスト ボックス 38"/>
          <p:cNvSpPr txBox="1"/>
          <p:nvPr/>
        </p:nvSpPr>
        <p:spPr>
          <a:xfrm>
            <a:off x="793777" y="5734050"/>
            <a:ext cx="7553270" cy="646331"/>
          </a:xfrm>
          <a:prstGeom prst="rect">
            <a:avLst/>
          </a:prstGeom>
          <a:noFill/>
        </p:spPr>
        <p:txBody>
          <a:bodyPr wrap="none" rtlCol="0">
            <a:spAutoFit/>
          </a:bodyPr>
          <a:lstStyle/>
          <a:p>
            <a:pPr algn="ctr"/>
            <a:r>
              <a:rPr kumimoji="1" lang="ja-JP" altLang="en-US" sz="3600" dirty="0" smtClean="0">
                <a:solidFill>
                  <a:srgbClr val="FF6600"/>
                </a:solidFill>
                <a:latin typeface="HGP創英角ｺﾞｼｯｸUB"/>
                <a:ea typeface="HGP創英角ｺﾞｼｯｸUB"/>
                <a:cs typeface="HGP創英角ｺﾞｼｯｸUB"/>
              </a:rPr>
              <a:t>需要があっても人手不足は深刻化する</a:t>
            </a:r>
            <a:endParaRPr kumimoji="1" lang="en-US" altLang="ja-JP" sz="3600" dirty="0" smtClean="0">
              <a:solidFill>
                <a:srgbClr val="FF6600"/>
              </a:solidFill>
              <a:latin typeface="HGP創英角ｺﾞｼｯｸUB"/>
              <a:ea typeface="HGP創英角ｺﾞｼｯｸUB"/>
              <a:cs typeface="HGP創英角ｺﾞｼｯｸUB"/>
            </a:endParaRPr>
          </a:p>
        </p:txBody>
      </p:sp>
      <p:sp>
        <p:nvSpPr>
          <p:cNvPr id="2" name="テキスト ボックス 1"/>
          <p:cNvSpPr txBox="1"/>
          <p:nvPr/>
        </p:nvSpPr>
        <p:spPr>
          <a:xfrm rot="18093434">
            <a:off x="2343820" y="3384034"/>
            <a:ext cx="1107996" cy="369332"/>
          </a:xfrm>
          <a:prstGeom prst="rect">
            <a:avLst/>
          </a:prstGeom>
          <a:noFill/>
        </p:spPr>
        <p:txBody>
          <a:bodyPr wrap="none" rtlCol="0">
            <a:spAutoFit/>
          </a:bodyPr>
          <a:lstStyle/>
          <a:p>
            <a:r>
              <a:rPr kumimoji="1" lang="ja-JP" altLang="en-US" dirty="0" smtClean="0">
                <a:solidFill>
                  <a:srgbClr val="008000"/>
                </a:solidFill>
              </a:rPr>
              <a:t>開発需要</a:t>
            </a:r>
            <a:endParaRPr kumimoji="1" lang="ja-JP" altLang="en-US" dirty="0">
              <a:solidFill>
                <a:srgbClr val="008000"/>
              </a:solidFill>
            </a:endParaRPr>
          </a:p>
        </p:txBody>
      </p:sp>
    </p:spTree>
    <p:extLst>
      <p:ext uri="{BB962C8B-B14F-4D97-AF65-F5344CB8AC3E}">
        <p14:creationId xmlns:p14="http://schemas.microsoft.com/office/powerpoint/2010/main" val="25193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p:tgtEl>
                                          <p:spTgt spid="39"/>
                                        </p:tgtEl>
                                        <p:attrNameLst>
                                          <p:attrName>ppt_y</p:attrName>
                                        </p:attrNameLst>
                                      </p:cBhvr>
                                      <p:tavLst>
                                        <p:tav tm="0">
                                          <p:val>
                                            <p:strVal val="#ppt_y-#ppt_h*1.125000"/>
                                          </p:val>
                                        </p:tav>
                                        <p:tav tm="100000">
                                          <p:val>
                                            <p:strVal val="#ppt_y"/>
                                          </p:val>
                                        </p:tav>
                                      </p:tavLst>
                                    </p:anim>
                                    <p:animEffect transition="in" filter="wipe(down)">
                                      <p:cBhvr>
                                        <p:cTn id="2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テクノロジー</a:t>
            </a:r>
            <a:r>
              <a:rPr kumimoji="1" lang="ja-JP" altLang="en-US" dirty="0" smtClean="0"/>
              <a:t>・イノベーションがもたらす</a:t>
            </a:r>
            <a:r>
              <a:rPr kumimoji="1" lang="en-US" altLang="ja-JP" dirty="0" smtClean="0"/>
              <a:t>SI</a:t>
            </a:r>
            <a:r>
              <a:rPr kumimoji="1" lang="ja-JP" altLang="en-US" dirty="0" smtClean="0"/>
              <a:t>事業の限界</a:t>
            </a:r>
            <a:endParaRPr kumimoji="1" lang="ja-JP" altLang="en-US" dirty="0"/>
          </a:p>
        </p:txBody>
      </p:sp>
      <p:grpSp>
        <p:nvGrpSpPr>
          <p:cNvPr id="21" name="図形グループ 20"/>
          <p:cNvGrpSpPr/>
          <p:nvPr/>
        </p:nvGrpSpPr>
        <p:grpSpPr>
          <a:xfrm>
            <a:off x="1798638" y="901700"/>
            <a:ext cx="5543550" cy="1892300"/>
            <a:chOff x="1798638" y="901700"/>
            <a:chExt cx="5543550" cy="1892300"/>
          </a:xfrm>
        </p:grpSpPr>
        <p:sp>
          <p:nvSpPr>
            <p:cNvPr id="4" name="正方形/長方形 3"/>
            <p:cNvSpPr/>
            <p:nvPr/>
          </p:nvSpPr>
          <p:spPr>
            <a:xfrm>
              <a:off x="1798638" y="901700"/>
              <a:ext cx="5543550" cy="4064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クラウドや人工知能などのイノベーション</a:t>
              </a:r>
              <a:endParaRPr kumimoji="1" lang="ja-JP" altLang="en-US" sz="1600" dirty="0">
                <a:solidFill>
                  <a:srgbClr val="FFFFFF"/>
                </a:solidFill>
                <a:latin typeface="ＭＳ Ｐゴシック"/>
                <a:ea typeface="ＭＳ Ｐゴシック"/>
                <a:cs typeface="ＭＳ Ｐゴシック"/>
              </a:endParaRPr>
            </a:p>
          </p:txBody>
        </p:sp>
        <p:sp>
          <p:nvSpPr>
            <p:cNvPr id="5" name="正方形/長方形 4"/>
            <p:cNvSpPr/>
            <p:nvPr/>
          </p:nvSpPr>
          <p:spPr>
            <a:xfrm>
              <a:off x="1798638"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SaaS</a:t>
              </a:r>
              <a:r>
                <a:rPr kumimoji="1" lang="ja-JP" altLang="en-US" sz="1200" dirty="0" smtClean="0">
                  <a:solidFill>
                    <a:srgbClr val="FFFFFF"/>
                  </a:solidFill>
                  <a:latin typeface="ＭＳ Ｐゴシック"/>
                  <a:ea typeface="ＭＳ Ｐゴシック"/>
                  <a:cs typeface="ＭＳ Ｐゴシック"/>
                </a:rPr>
                <a:t>適用領域の拡大</a:t>
              </a: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3736182"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00" dirty="0" smtClean="0">
                  <a:solidFill>
                    <a:srgbClr val="FFFFFF"/>
                  </a:solidFill>
                  <a:latin typeface="ＭＳ Ｐゴシック"/>
                  <a:ea typeface="ＭＳ Ｐゴシック"/>
                  <a:cs typeface="ＭＳ Ｐゴシック"/>
                </a:rPr>
                <a:t>SDI(Software Defined Infra.)</a:t>
              </a:r>
            </a:p>
            <a:p>
              <a:pPr algn="ctr"/>
              <a:r>
                <a:rPr kumimoji="1" lang="en-US" altLang="ja-JP" sz="1000" dirty="0" smtClean="0">
                  <a:solidFill>
                    <a:srgbClr val="FFFFFF"/>
                  </a:solidFill>
                  <a:latin typeface="ＭＳ Ｐゴシック"/>
                  <a:ea typeface="ＭＳ Ｐゴシック"/>
                  <a:cs typeface="ＭＳ Ｐゴシック"/>
                </a:rPr>
                <a:t>Infrastructure as a Code</a:t>
              </a:r>
              <a:endParaRPr kumimoji="1" lang="ja-JP" altLang="en-US" sz="1000" dirty="0">
                <a:solidFill>
                  <a:srgbClr val="FFFFFF"/>
                </a:solidFill>
                <a:latin typeface="ＭＳ Ｐゴシック"/>
                <a:ea typeface="ＭＳ Ｐゴシック"/>
                <a:cs typeface="ＭＳ Ｐゴシック"/>
              </a:endParaRPr>
            </a:p>
          </p:txBody>
        </p:sp>
        <p:sp>
          <p:nvSpPr>
            <p:cNvPr id="7" name="正方形/長方形 6"/>
            <p:cNvSpPr/>
            <p:nvPr/>
          </p:nvSpPr>
          <p:spPr>
            <a:xfrm>
              <a:off x="5673726" y="1733550"/>
              <a:ext cx="1668462" cy="4064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運用の自動化・自律化</a:t>
              </a: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5673726"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運用業務</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798638"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受託開発業務</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3736182" y="2387600"/>
              <a:ext cx="1668462" cy="40640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インフラ販売</a:t>
              </a:r>
              <a:r>
                <a:rPr lang="ja-JP" altLang="en-US" sz="1200" dirty="0" smtClean="0">
                  <a:solidFill>
                    <a:srgbClr val="FFFFFF"/>
                  </a:solidFill>
                  <a:latin typeface="ＭＳ Ｐゴシック"/>
                  <a:ea typeface="ＭＳ Ｐゴシック"/>
                  <a:cs typeface="ＭＳ Ｐゴシック"/>
                </a:rPr>
                <a:t>・</a:t>
              </a:r>
              <a:r>
                <a:rPr kumimoji="1" lang="ja-JP" altLang="en-US" sz="1200" dirty="0" smtClean="0">
                  <a:solidFill>
                    <a:srgbClr val="FFFFFF"/>
                  </a:solidFill>
                  <a:latin typeface="ＭＳ Ｐゴシック"/>
                  <a:ea typeface="ＭＳ Ｐゴシック"/>
                  <a:cs typeface="ＭＳ Ｐゴシック"/>
                </a:rPr>
                <a:t>構築</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業務の減少</a:t>
              </a:r>
              <a:endParaRPr kumimoji="1" lang="ja-JP" altLang="en-US" sz="1200" dirty="0">
                <a:solidFill>
                  <a:srgbClr val="FFFFFF"/>
                </a:solidFill>
                <a:latin typeface="ＭＳ Ｐゴシック"/>
                <a:ea typeface="ＭＳ Ｐゴシック"/>
                <a:cs typeface="ＭＳ Ｐゴシック"/>
              </a:endParaRPr>
            </a:p>
          </p:txBody>
        </p:sp>
        <p:cxnSp>
          <p:nvCxnSpPr>
            <p:cNvPr id="22" name="直線矢印コネクタ 21"/>
            <p:cNvCxnSpPr>
              <a:stCxn id="4" idx="2"/>
              <a:endCxn id="5" idx="0"/>
            </p:cNvCxnSpPr>
            <p:nvPr/>
          </p:nvCxnSpPr>
          <p:spPr>
            <a:xfrm flipH="1">
              <a:off x="2632869" y="1308100"/>
              <a:ext cx="1937544"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4" idx="2"/>
              <a:endCxn id="6" idx="0"/>
            </p:cNvCxnSpPr>
            <p:nvPr/>
          </p:nvCxnSpPr>
          <p:spPr>
            <a:xfrm>
              <a:off x="4570413" y="1308100"/>
              <a:ext cx="0"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a:stCxn id="4" idx="2"/>
              <a:endCxn id="7" idx="0"/>
            </p:cNvCxnSpPr>
            <p:nvPr/>
          </p:nvCxnSpPr>
          <p:spPr>
            <a:xfrm>
              <a:off x="4570413" y="1308100"/>
              <a:ext cx="1937544" cy="4254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a:stCxn id="6" idx="2"/>
              <a:endCxn id="10" idx="0"/>
            </p:cNvCxnSpPr>
            <p:nvPr/>
          </p:nvCxnSpPr>
          <p:spPr>
            <a:xfrm>
              <a:off x="4570413"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a:stCxn id="5" idx="2"/>
              <a:endCxn id="9" idx="0"/>
            </p:cNvCxnSpPr>
            <p:nvPr/>
          </p:nvCxnSpPr>
          <p:spPr>
            <a:xfrm>
              <a:off x="2632869"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9" name="直線矢印コネクタ 48"/>
            <p:cNvCxnSpPr>
              <a:stCxn id="7" idx="2"/>
              <a:endCxn id="8" idx="0"/>
            </p:cNvCxnSpPr>
            <p:nvPr/>
          </p:nvCxnSpPr>
          <p:spPr>
            <a:xfrm>
              <a:off x="6507957" y="2139950"/>
              <a:ext cx="0" cy="2476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798638" y="4629150"/>
            <a:ext cx="5543550" cy="1841500"/>
            <a:chOff x="1798638" y="4629150"/>
            <a:chExt cx="5543550" cy="1841500"/>
          </a:xfrm>
        </p:grpSpPr>
        <p:sp>
          <p:nvSpPr>
            <p:cNvPr id="11" name="正方形/長方形 10"/>
            <p:cNvSpPr/>
            <p:nvPr/>
          </p:nvSpPr>
          <p:spPr>
            <a:xfrm>
              <a:off x="5673726"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ライセンス販売</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の減少</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673726"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ＭＳ Ｐゴシック"/>
                  <a:ea typeface="ＭＳ Ｐゴシック"/>
                  <a:cs typeface="ＭＳ Ｐゴシック"/>
                </a:rPr>
                <a:t>OSS</a:t>
              </a: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3736182"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err="1" smtClean="0">
                  <a:solidFill>
                    <a:srgbClr val="FFFFFF"/>
                  </a:solidFill>
                  <a:latin typeface="ＭＳ Ｐゴシック"/>
                  <a:ea typeface="ＭＳ Ｐゴシック"/>
                  <a:cs typeface="ＭＳ Ｐゴシック"/>
                </a:rPr>
                <a:t>DevOps</a:t>
              </a: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798638" y="5257800"/>
              <a:ext cx="1668462" cy="4064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アジャイル開発</a:t>
              </a: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1798638" y="6064250"/>
              <a:ext cx="5543550" cy="4064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ビジネス・スピードの加速</a:t>
              </a:r>
              <a:endParaRPr kumimoji="1" lang="ja-JP" altLang="en-US" sz="1600" dirty="0">
                <a:solidFill>
                  <a:srgbClr val="FFFFFF"/>
                </a:solidFill>
                <a:latin typeface="ＭＳ Ｐゴシック"/>
                <a:ea typeface="ＭＳ Ｐゴシック"/>
                <a:cs typeface="ＭＳ Ｐゴシック"/>
              </a:endParaRPr>
            </a:p>
          </p:txBody>
        </p:sp>
        <p:sp>
          <p:nvSpPr>
            <p:cNvPr id="16" name="正方形/長方形 15"/>
            <p:cNvSpPr/>
            <p:nvPr/>
          </p:nvSpPr>
          <p:spPr>
            <a:xfrm>
              <a:off x="3736182"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開発・運用方法</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の変革</a:t>
              </a: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1798638" y="4629150"/>
              <a:ext cx="1668462" cy="406400"/>
            </a:xfrm>
            <a:prstGeom prst="rect">
              <a:avLst/>
            </a:prstGeom>
            <a:solidFill>
              <a:srgbClr val="953735"/>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既存開発スキル</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の限界</a:t>
              </a:r>
              <a:endParaRPr kumimoji="1" lang="ja-JP" altLang="en-US" sz="1200" dirty="0">
                <a:solidFill>
                  <a:srgbClr val="FFFFFF"/>
                </a:solidFill>
                <a:latin typeface="ＭＳ Ｐゴシック"/>
                <a:ea typeface="ＭＳ Ｐゴシック"/>
                <a:cs typeface="ＭＳ Ｐゴシック"/>
              </a:endParaRPr>
            </a:p>
          </p:txBody>
        </p:sp>
        <p:cxnSp>
          <p:nvCxnSpPr>
            <p:cNvPr id="67" name="直線矢印コネクタ 66"/>
            <p:cNvCxnSpPr>
              <a:stCxn id="13" idx="0"/>
              <a:endCxn id="16" idx="2"/>
            </p:cNvCxnSpPr>
            <p:nvPr/>
          </p:nvCxnSpPr>
          <p:spPr>
            <a:xfrm flipV="1">
              <a:off x="4570413"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p:cNvCxnSpPr>
              <a:stCxn id="14" idx="0"/>
              <a:endCxn id="17" idx="2"/>
            </p:cNvCxnSpPr>
            <p:nvPr/>
          </p:nvCxnSpPr>
          <p:spPr>
            <a:xfrm flipV="1">
              <a:off x="2632869"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p:cNvCxnSpPr>
              <a:stCxn id="12" idx="0"/>
              <a:endCxn id="11" idx="2"/>
            </p:cNvCxnSpPr>
            <p:nvPr/>
          </p:nvCxnSpPr>
          <p:spPr>
            <a:xfrm flipV="1">
              <a:off x="6507957" y="5035550"/>
              <a:ext cx="0" cy="2222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p:cNvCxnSpPr>
              <a:stCxn id="15" idx="0"/>
              <a:endCxn id="13" idx="2"/>
            </p:cNvCxnSpPr>
            <p:nvPr/>
          </p:nvCxnSpPr>
          <p:spPr>
            <a:xfrm flipV="1">
              <a:off x="4570413" y="5664200"/>
              <a:ext cx="0"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7" name="直線矢印コネクタ 76"/>
            <p:cNvCxnSpPr>
              <a:stCxn id="15" idx="0"/>
              <a:endCxn id="14" idx="2"/>
            </p:cNvCxnSpPr>
            <p:nvPr/>
          </p:nvCxnSpPr>
          <p:spPr>
            <a:xfrm flipH="1" flipV="1">
              <a:off x="2632869" y="5664200"/>
              <a:ext cx="1937544"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78" name="直線矢印コネクタ 77"/>
            <p:cNvCxnSpPr>
              <a:stCxn id="15" idx="0"/>
              <a:endCxn id="12" idx="2"/>
            </p:cNvCxnSpPr>
            <p:nvPr/>
          </p:nvCxnSpPr>
          <p:spPr>
            <a:xfrm flipV="1">
              <a:off x="4570413" y="5664200"/>
              <a:ext cx="1937544" cy="40005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grpSp>
      <p:grpSp>
        <p:nvGrpSpPr>
          <p:cNvPr id="25" name="図形グループ 24"/>
          <p:cNvGrpSpPr/>
          <p:nvPr/>
        </p:nvGrpSpPr>
        <p:grpSpPr>
          <a:xfrm>
            <a:off x="1422400" y="2794000"/>
            <a:ext cx="6292850" cy="1835150"/>
            <a:chOff x="1422400" y="2794000"/>
            <a:chExt cx="6292850" cy="1835150"/>
          </a:xfrm>
        </p:grpSpPr>
        <p:sp>
          <p:nvSpPr>
            <p:cNvPr id="30" name="正方形/長方形 29"/>
            <p:cNvSpPr/>
            <p:nvPr/>
          </p:nvSpPr>
          <p:spPr>
            <a:xfrm>
              <a:off x="1422400" y="3257550"/>
              <a:ext cx="6292850" cy="95250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1797050"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既存収益モデル</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の崩壊</a:t>
              </a: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3734594"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既存スキル・人材</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の不適合</a:t>
              </a: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5672138" y="3708400"/>
              <a:ext cx="1668462" cy="4064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既存成功体験</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のバイアス</a:t>
              </a:r>
              <a:endParaRPr kumimoji="1" lang="ja-JP" altLang="en-US" sz="1200" dirty="0">
                <a:solidFill>
                  <a:srgbClr val="FFFFFF"/>
                </a:solidFill>
                <a:latin typeface="ＭＳ Ｐゴシック"/>
                <a:ea typeface="ＭＳ Ｐゴシック"/>
                <a:cs typeface="ＭＳ Ｐゴシック"/>
              </a:endParaRPr>
            </a:p>
          </p:txBody>
        </p:sp>
        <p:cxnSp>
          <p:nvCxnSpPr>
            <p:cNvPr id="34" name="直線矢印コネクタ 33"/>
            <p:cNvCxnSpPr>
              <a:stCxn id="9" idx="2"/>
              <a:endCxn id="30" idx="0"/>
            </p:cNvCxnSpPr>
            <p:nvPr/>
          </p:nvCxnSpPr>
          <p:spPr>
            <a:xfrm>
              <a:off x="2632869" y="2794000"/>
              <a:ext cx="1935956"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a:stCxn id="10" idx="2"/>
              <a:endCxn id="30" idx="0"/>
            </p:cNvCxnSpPr>
            <p:nvPr/>
          </p:nvCxnSpPr>
          <p:spPr>
            <a:xfrm flipH="1">
              <a:off x="4568825" y="2794000"/>
              <a:ext cx="1588"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a:stCxn id="8" idx="2"/>
              <a:endCxn id="30" idx="0"/>
            </p:cNvCxnSpPr>
            <p:nvPr/>
          </p:nvCxnSpPr>
          <p:spPr>
            <a:xfrm flipH="1">
              <a:off x="4568825" y="2794000"/>
              <a:ext cx="1939132" cy="463550"/>
            </a:xfrm>
            <a:prstGeom prst="straightConnector1">
              <a:avLst/>
            </a:prstGeom>
            <a:ln>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p:cNvCxnSpPr>
              <a:stCxn id="16" idx="0"/>
              <a:endCxn id="30" idx="2"/>
            </p:cNvCxnSpPr>
            <p:nvPr/>
          </p:nvCxnSpPr>
          <p:spPr>
            <a:xfrm flipH="1" flipV="1">
              <a:off x="4568825" y="4210050"/>
              <a:ext cx="1588"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5" name="直線矢印コネクタ 54"/>
            <p:cNvCxnSpPr>
              <a:stCxn id="17" idx="0"/>
              <a:endCxn id="30" idx="2"/>
            </p:cNvCxnSpPr>
            <p:nvPr/>
          </p:nvCxnSpPr>
          <p:spPr>
            <a:xfrm flipV="1">
              <a:off x="2632869" y="4210050"/>
              <a:ext cx="1935956"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6" name="直線矢印コネクタ 55"/>
            <p:cNvCxnSpPr>
              <a:stCxn id="11" idx="0"/>
              <a:endCxn id="30" idx="2"/>
            </p:cNvCxnSpPr>
            <p:nvPr/>
          </p:nvCxnSpPr>
          <p:spPr>
            <a:xfrm flipH="1" flipV="1">
              <a:off x="4568825" y="4210050"/>
              <a:ext cx="1939132" cy="419100"/>
            </a:xfrm>
            <a:prstGeom prst="straightConnector1">
              <a:avLst/>
            </a:prstGeom>
            <a:ln>
              <a:solidFill>
                <a:schemeClr val="accent3">
                  <a:lumMod val="75000"/>
                </a:schemeClr>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8" name="テキスト ボックス 87"/>
            <p:cNvSpPr txBox="1"/>
            <p:nvPr/>
          </p:nvSpPr>
          <p:spPr>
            <a:xfrm>
              <a:off x="2813505" y="3264932"/>
              <a:ext cx="3513815"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kumimoji="1" lang="ja-JP" altLang="en-US" dirty="0" smtClean="0">
                  <a:solidFill>
                    <a:srgbClr val="FF6600"/>
                  </a:solidFill>
                </a:rPr>
                <a:t>これまでの</a:t>
              </a:r>
              <a:r>
                <a:rPr kumimoji="1" lang="en-US" altLang="ja-JP" dirty="0" smtClean="0">
                  <a:solidFill>
                    <a:srgbClr val="FF6600"/>
                  </a:solidFill>
                </a:rPr>
                <a:t>SI</a:t>
              </a:r>
              <a:r>
                <a:rPr kumimoji="1" lang="ja-JP" altLang="en-US" dirty="0" smtClean="0">
                  <a:solidFill>
                    <a:srgbClr val="FF6600"/>
                  </a:solidFill>
                </a:rPr>
                <a:t>事業が難しくなる理由</a:t>
              </a:r>
              <a:endParaRPr kumimoji="1" lang="ja-JP" altLang="en-US" dirty="0">
                <a:solidFill>
                  <a:srgbClr val="FF6600"/>
                </a:solidFill>
              </a:endParaRPr>
            </a:p>
          </p:txBody>
        </p:sp>
      </p:grpSp>
    </p:spTree>
    <p:extLst>
      <p:ext uri="{BB962C8B-B14F-4D97-AF65-F5344CB8AC3E}">
        <p14:creationId xmlns:p14="http://schemas.microsoft.com/office/powerpoint/2010/main" val="1450048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ユーザー企業と</a:t>
            </a:r>
            <a:r>
              <a:rPr kumimoji="1" lang="en-US" altLang="ja-JP" dirty="0" smtClean="0"/>
              <a:t>IT</a:t>
            </a:r>
            <a:r>
              <a:rPr kumimoji="1" lang="ja-JP" altLang="en-US" dirty="0" smtClean="0"/>
              <a:t>ベンダーの意識の乖離（２）</a:t>
            </a:r>
            <a:endParaRPr kumimoji="1" lang="ja-JP" altLang="en-US" dirty="0"/>
          </a:p>
        </p:txBody>
      </p:sp>
      <p:sp>
        <p:nvSpPr>
          <p:cNvPr id="5" name="正方形/長方形 4"/>
          <p:cNvSpPr/>
          <p:nvPr/>
        </p:nvSpPr>
        <p:spPr>
          <a:xfrm>
            <a:off x="227013" y="774700"/>
            <a:ext cx="8686800" cy="1015663"/>
          </a:xfrm>
          <a:prstGeom prst="rect">
            <a:avLst/>
          </a:prstGeom>
        </p:spPr>
        <p:txBody>
          <a:bodyPr wrap="square">
            <a:spAutoFit/>
          </a:bodyPr>
          <a:lstStyle/>
          <a:p>
            <a:pPr algn="ctr"/>
            <a:r>
              <a:rPr lang="ja-JP" altLang="en-US" sz="1800" dirty="0">
                <a:solidFill>
                  <a:schemeClr val="tx1">
                    <a:lumMod val="50000"/>
                    <a:lumOff val="50000"/>
                  </a:schemeClr>
                </a:solidFill>
                <a:effectLst/>
                <a:latin typeface="Arial Black"/>
                <a:ea typeface="HGP創英角ｺﾞｼｯｸUB"/>
                <a:cs typeface="Arial Black"/>
              </a:rPr>
              <a:t>ユーザー企業における情報システムが“</a:t>
            </a:r>
            <a:r>
              <a:rPr lang="en-US" altLang="ja-JP" sz="1800" dirty="0">
                <a:solidFill>
                  <a:srgbClr val="008000"/>
                </a:solidFill>
                <a:effectLst/>
                <a:latin typeface="Arial Black"/>
                <a:ea typeface="HGP創英角ｺﾞｼｯｸUB"/>
                <a:cs typeface="Arial Black"/>
              </a:rPr>
              <a:t>IT</a:t>
            </a:r>
            <a:r>
              <a:rPr lang="ja-JP" altLang="en-US" sz="1800" dirty="0">
                <a:solidFill>
                  <a:srgbClr val="008000"/>
                </a:solidFill>
                <a:effectLst/>
                <a:latin typeface="Arial Black"/>
                <a:ea typeface="HGP創英角ｺﾞｼｯｸUB"/>
                <a:cs typeface="Arial Black"/>
              </a:rPr>
              <a:t>企業に発注して開発するもの</a:t>
            </a:r>
            <a:r>
              <a:rPr lang="ja-JP" altLang="en-US" sz="1800" dirty="0">
                <a:solidFill>
                  <a:schemeClr val="tx1">
                    <a:lumMod val="50000"/>
                    <a:lumOff val="50000"/>
                  </a:schemeClr>
                </a:solidFill>
                <a:effectLst/>
                <a:latin typeface="Arial Black"/>
                <a:ea typeface="HGP創英角ｺﾞｼｯｸUB"/>
                <a:cs typeface="Arial Black"/>
              </a:rPr>
              <a:t>”から、</a:t>
            </a:r>
            <a:endParaRPr lang="en-US" altLang="ja-JP" sz="1800" dirty="0">
              <a:solidFill>
                <a:schemeClr val="tx1">
                  <a:lumMod val="50000"/>
                  <a:lumOff val="50000"/>
                </a:schemeClr>
              </a:solidFill>
              <a:effectLst/>
              <a:latin typeface="Arial Black"/>
              <a:ea typeface="HGP創英角ｺﾞｼｯｸUB"/>
              <a:cs typeface="Arial Black"/>
            </a:endParaRPr>
          </a:p>
          <a:p>
            <a:pPr algn="ctr"/>
            <a:r>
              <a:rPr lang="ja-JP" altLang="en-US" sz="1800" dirty="0">
                <a:solidFill>
                  <a:schemeClr val="tx1">
                    <a:lumMod val="50000"/>
                    <a:lumOff val="50000"/>
                  </a:schemeClr>
                </a:solidFill>
                <a:effectLst/>
                <a:latin typeface="Arial Black"/>
                <a:ea typeface="HGP創英角ｺﾞｼｯｸUB"/>
                <a:cs typeface="Arial Black"/>
              </a:rPr>
              <a:t>“</a:t>
            </a:r>
            <a:r>
              <a:rPr lang="ja-JP" altLang="en-US" sz="1800" dirty="0">
                <a:solidFill>
                  <a:srgbClr val="0000FF"/>
                </a:solidFill>
                <a:effectLst/>
                <a:latin typeface="Arial Black"/>
                <a:ea typeface="HGP創英角ｺﾞｼｯｸUB"/>
                <a:cs typeface="Arial Black"/>
              </a:rPr>
              <a:t>サービスを選択して利用するもの</a:t>
            </a:r>
            <a:r>
              <a:rPr lang="ja-JP" altLang="en-US" sz="1800" dirty="0">
                <a:solidFill>
                  <a:schemeClr val="tx1">
                    <a:lumMod val="50000"/>
                    <a:lumOff val="50000"/>
                  </a:schemeClr>
                </a:solidFill>
                <a:effectLst/>
                <a:latin typeface="Arial Black"/>
                <a:ea typeface="HGP創英角ｺﾞｼｯｸUB"/>
                <a:cs typeface="Arial Black"/>
              </a:rPr>
              <a:t>”へと変化しているのに対して、</a:t>
            </a:r>
            <a:endParaRPr lang="en-US" altLang="ja-JP" sz="1800" dirty="0">
              <a:solidFill>
                <a:schemeClr val="tx1">
                  <a:lumMod val="50000"/>
                  <a:lumOff val="50000"/>
                </a:schemeClr>
              </a:solidFill>
              <a:effectLst/>
              <a:latin typeface="Arial Black"/>
              <a:ea typeface="HGP創英角ｺﾞｼｯｸUB"/>
              <a:cs typeface="Arial Black"/>
            </a:endParaRPr>
          </a:p>
          <a:p>
            <a:pPr algn="ctr"/>
            <a:r>
              <a:rPr lang="en-US" altLang="ja-JP" sz="2400" u="sng" dirty="0">
                <a:solidFill>
                  <a:srgbClr val="FF6600"/>
                </a:solidFill>
                <a:effectLst/>
                <a:latin typeface="Arial Black"/>
                <a:ea typeface="HGP創英角ｺﾞｼｯｸUB"/>
                <a:cs typeface="Arial Black"/>
              </a:rPr>
              <a:t>IT</a:t>
            </a:r>
            <a:r>
              <a:rPr lang="ja-JP" altLang="en-US" sz="2400" u="sng" dirty="0">
                <a:solidFill>
                  <a:srgbClr val="FF6600"/>
                </a:solidFill>
                <a:effectLst/>
                <a:latin typeface="Arial Black"/>
                <a:ea typeface="HGP創英角ｺﾞｼｯｸUB"/>
                <a:cs typeface="Arial Black"/>
              </a:rPr>
              <a:t>企業が必ずしもこの変化に対応していない</a:t>
            </a:r>
          </a:p>
        </p:txBody>
      </p:sp>
      <p:pic>
        <p:nvPicPr>
          <p:cNvPr id="6" name="図 5" descr="スクリーンショット 2014-04-22 17.16.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19" y="1796874"/>
            <a:ext cx="6009388" cy="4540426"/>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5606662" y="5957090"/>
            <a:ext cx="1968445" cy="246221"/>
          </a:xfrm>
          <a:prstGeom prst="rect">
            <a:avLst/>
          </a:prstGeom>
        </p:spPr>
        <p:txBody>
          <a:bodyPr wrap="none">
            <a:spAutoFit/>
          </a:bodyPr>
          <a:lstStyle/>
          <a:p>
            <a:pPr algn="r"/>
            <a:r>
              <a:rPr lang="ja-JP" altLang="en-US" sz="1000" dirty="0">
                <a:solidFill>
                  <a:schemeClr val="tx1">
                    <a:lumMod val="50000"/>
                    <a:lumOff val="50000"/>
                  </a:schemeClr>
                </a:solidFill>
                <a:effectLst/>
              </a:rPr>
              <a:t>「</a:t>
            </a:r>
            <a:r>
              <a:rPr lang="en-US" altLang="ja-JP" sz="1000" dirty="0">
                <a:solidFill>
                  <a:schemeClr val="tx1">
                    <a:lumMod val="50000"/>
                    <a:lumOff val="50000"/>
                  </a:schemeClr>
                </a:solidFill>
                <a:effectLst/>
              </a:rPr>
              <a:t>IT</a:t>
            </a:r>
            <a:r>
              <a:rPr lang="ja-JP" altLang="en-US" sz="1000" dirty="0">
                <a:solidFill>
                  <a:schemeClr val="tx1">
                    <a:lumMod val="50000"/>
                    <a:lumOff val="50000"/>
                  </a:schemeClr>
                </a:solidFill>
                <a:effectLst/>
              </a:rPr>
              <a:t>人材白書</a:t>
            </a:r>
            <a:r>
              <a:rPr lang="en-US" altLang="ja-JP" sz="1000" dirty="0">
                <a:solidFill>
                  <a:schemeClr val="tx1">
                    <a:lumMod val="50000"/>
                    <a:lumOff val="50000"/>
                  </a:schemeClr>
                </a:solidFill>
                <a:effectLst/>
              </a:rPr>
              <a:t>2014</a:t>
            </a:r>
            <a:r>
              <a:rPr lang="ja-JP" altLang="en-US" sz="1000" dirty="0" smtClean="0">
                <a:solidFill>
                  <a:schemeClr val="tx1">
                    <a:lumMod val="50000"/>
                    <a:lumOff val="50000"/>
                  </a:schemeClr>
                </a:solidFill>
                <a:effectLst/>
              </a:rPr>
              <a:t>」</a:t>
            </a:r>
            <a:r>
              <a:rPr lang="en-US" altLang="ja-JP" sz="1000" dirty="0" smtClean="0">
                <a:solidFill>
                  <a:schemeClr val="tx1">
                    <a:lumMod val="50000"/>
                    <a:lumOff val="50000"/>
                  </a:schemeClr>
                </a:solidFill>
                <a:effectLst/>
              </a:rPr>
              <a:t>IPA ,2014/4/18</a:t>
            </a:r>
            <a:endParaRPr lang="ja-JP" altLang="en-US" sz="1000" dirty="0">
              <a:solidFill>
                <a:schemeClr val="tx1">
                  <a:lumMod val="50000"/>
                  <a:lumOff val="50000"/>
                </a:schemeClr>
              </a:solidFill>
              <a:effectLst/>
            </a:endParaRPr>
          </a:p>
        </p:txBody>
      </p:sp>
      <p:sp>
        <p:nvSpPr>
          <p:cNvPr id="8" name="テキスト ボックス 7"/>
          <p:cNvSpPr txBox="1"/>
          <p:nvPr/>
        </p:nvSpPr>
        <p:spPr>
          <a:xfrm>
            <a:off x="1924640" y="6337300"/>
            <a:ext cx="5291545" cy="307777"/>
          </a:xfrm>
          <a:prstGeom prst="rect">
            <a:avLst/>
          </a:prstGeom>
          <a:noFill/>
        </p:spPr>
        <p:txBody>
          <a:bodyPr wrap="none" rtlCol="0">
            <a:spAutoFit/>
          </a:bodyPr>
          <a:lstStyle/>
          <a:p>
            <a:pPr algn="ctr"/>
            <a:r>
              <a:rPr kumimoji="1" lang="en-US" altLang="ja-JP" sz="1400" dirty="0" smtClean="0">
                <a:solidFill>
                  <a:schemeClr val="tx1">
                    <a:lumMod val="50000"/>
                    <a:lumOff val="50000"/>
                  </a:schemeClr>
                </a:solidFill>
                <a:effectLst/>
              </a:rPr>
              <a:t>IT</a:t>
            </a:r>
            <a:r>
              <a:rPr kumimoji="1" lang="ja-JP" altLang="en-US" sz="1400" dirty="0" smtClean="0">
                <a:solidFill>
                  <a:schemeClr val="tx1">
                    <a:lumMod val="50000"/>
                    <a:lumOff val="50000"/>
                  </a:schemeClr>
                </a:solidFill>
                <a:effectLst/>
              </a:rPr>
              <a:t>企業とユーザー企業の今後</a:t>
            </a:r>
            <a:r>
              <a:rPr kumimoji="1" lang="en-US" altLang="ja-JP" sz="1400" dirty="0" smtClean="0">
                <a:solidFill>
                  <a:schemeClr val="tx1">
                    <a:lumMod val="50000"/>
                    <a:lumOff val="50000"/>
                  </a:schemeClr>
                </a:solidFill>
                <a:effectLst/>
              </a:rPr>
              <a:t>3</a:t>
            </a:r>
            <a:r>
              <a:rPr kumimoji="1" lang="ja-JP" altLang="en-US" sz="1400" dirty="0" smtClean="0">
                <a:solidFill>
                  <a:schemeClr val="tx1">
                    <a:lumMod val="50000"/>
                    <a:lumOff val="50000"/>
                  </a:schemeClr>
                </a:solidFill>
                <a:effectLst/>
              </a:rPr>
              <a:t>年間の新規</a:t>
            </a:r>
            <a:r>
              <a:rPr lang="ja-JP" altLang="en-US" sz="1400" dirty="0" smtClean="0">
                <a:solidFill>
                  <a:schemeClr val="tx1">
                    <a:lumMod val="50000"/>
                    <a:lumOff val="50000"/>
                  </a:schemeClr>
                </a:solidFill>
                <a:effectLst/>
              </a:rPr>
              <a:t>／拡大予定の事業内容</a:t>
            </a:r>
            <a:endParaRPr kumimoji="1" lang="ja-JP" altLang="en-US" sz="1400" dirty="0">
              <a:solidFill>
                <a:schemeClr val="tx1">
                  <a:lumMod val="50000"/>
                  <a:lumOff val="50000"/>
                </a:schemeClr>
              </a:solidFill>
              <a:effectLst/>
            </a:endParaRPr>
          </a:p>
        </p:txBody>
      </p:sp>
    </p:spTree>
    <p:extLst>
      <p:ext uri="{BB962C8B-B14F-4D97-AF65-F5344CB8AC3E}">
        <p14:creationId xmlns:p14="http://schemas.microsoft.com/office/powerpoint/2010/main" val="238739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bwMode="auto">
          <a:xfrm>
            <a:off x="990600" y="5867400"/>
            <a:ext cx="7239000" cy="533400"/>
          </a:xfrm>
          <a:prstGeom prst="roundRect">
            <a:avLst>
              <a:gd name="adj" fmla="val 0"/>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Black"/>
                <a:ea typeface="HGP創英角ｺﾞｼｯｸUB"/>
                <a:cs typeface="Arial Black"/>
              </a:rPr>
              <a:t>求められる「費用対効果の見える化」</a:t>
            </a:r>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0" y="1015424"/>
            <a:ext cx="5052195" cy="3060700"/>
          </a:xfrm>
          <a:prstGeom prst="rect">
            <a:avLst/>
          </a:prstGeom>
        </p:spPr>
      </p:pic>
      <p:sp>
        <p:nvSpPr>
          <p:cNvPr id="19" name="角丸四角形 18"/>
          <p:cNvSpPr/>
          <p:nvPr/>
        </p:nvSpPr>
        <p:spPr bwMode="auto">
          <a:xfrm>
            <a:off x="990600" y="4038600"/>
            <a:ext cx="7239000" cy="16764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59393" name="タイトル 1"/>
          <p:cNvSpPr>
            <a:spLocks noGrp="1"/>
          </p:cNvSpPr>
          <p:nvPr>
            <p:ph type="title"/>
          </p:nvPr>
        </p:nvSpPr>
        <p:spPr>
          <a:xfrm>
            <a:off x="463550" y="209550"/>
            <a:ext cx="8678863" cy="493713"/>
          </a:xfrm>
        </p:spPr>
        <p:txBody>
          <a:bodyPr/>
          <a:lstStyle/>
          <a:p>
            <a:r>
              <a:rPr lang="ja-JP" altLang="en-US" dirty="0" smtClean="0">
                <a:ea typeface="ＭＳ Ｐゴシック" charset="-128"/>
              </a:rPr>
              <a:t>意志決定権のユーザー部門へのシフト</a:t>
            </a:r>
          </a:p>
        </p:txBody>
      </p:sp>
      <p:sp>
        <p:nvSpPr>
          <p:cNvPr id="7" name="テキスト ボックス 6"/>
          <p:cNvSpPr txBox="1"/>
          <p:nvPr/>
        </p:nvSpPr>
        <p:spPr>
          <a:xfrm>
            <a:off x="1885876" y="3149024"/>
            <a:ext cx="736252" cy="615553"/>
          </a:xfrm>
          <a:prstGeom prst="rect">
            <a:avLst/>
          </a:prstGeom>
          <a:noFill/>
        </p:spPr>
        <p:txBody>
          <a:bodyPr wrap="square" rtlCol="0">
            <a:spAutoFit/>
          </a:bodyPr>
          <a:lstStyle/>
          <a:p>
            <a:pPr algn="ctr"/>
            <a:r>
              <a:rPr kumimoji="1" lang="en-US" altLang="ja-JP" sz="1400" dirty="0" smtClean="0">
                <a:solidFill>
                  <a:srgbClr val="FFFFFF"/>
                </a:solidFill>
              </a:rPr>
              <a:t>IT</a:t>
            </a:r>
            <a:r>
              <a:rPr kumimoji="1" lang="ja-JP" altLang="en-US" sz="1400" dirty="0" smtClean="0">
                <a:solidFill>
                  <a:srgbClr val="FFFFFF"/>
                </a:solidFill>
              </a:rPr>
              <a:t>部門</a:t>
            </a:r>
          </a:p>
          <a:p>
            <a:pPr algn="ctr"/>
            <a:r>
              <a:rPr lang="en-US" altLang="ja-JP" sz="2000" dirty="0" smtClean="0">
                <a:solidFill>
                  <a:srgbClr val="FFFFFF"/>
                </a:solidFill>
              </a:rPr>
              <a:t>80%</a:t>
            </a:r>
            <a:endParaRPr kumimoji="1" lang="ja-JP" altLang="en-US" sz="2000" dirty="0">
              <a:solidFill>
                <a:srgbClr val="FFFFFF"/>
              </a:solidFill>
            </a:endParaRPr>
          </a:p>
        </p:txBody>
      </p:sp>
      <p:sp>
        <p:nvSpPr>
          <p:cNvPr id="10" name="テキスト ボックス 9"/>
          <p:cNvSpPr txBox="1"/>
          <p:nvPr/>
        </p:nvSpPr>
        <p:spPr>
          <a:xfrm>
            <a:off x="2736353" y="1472624"/>
            <a:ext cx="825998" cy="553998"/>
          </a:xfrm>
          <a:prstGeom prst="rect">
            <a:avLst/>
          </a:prstGeom>
          <a:noFill/>
        </p:spPr>
        <p:txBody>
          <a:bodyPr wrap="square" rtlCol="0">
            <a:spAutoFit/>
          </a:bodyPr>
          <a:lstStyle/>
          <a:p>
            <a:r>
              <a:rPr kumimoji="1" lang="ja-JP" altLang="en-US" sz="1200" dirty="0" smtClean="0">
                <a:solidFill>
                  <a:srgbClr val="FFFFFF"/>
                </a:solidFill>
              </a:rPr>
              <a:t>非</a:t>
            </a:r>
            <a:r>
              <a:rPr kumimoji="1" lang="en-US" altLang="ja-JP" sz="1200" dirty="0" smtClean="0">
                <a:solidFill>
                  <a:srgbClr val="FFFFFF"/>
                </a:solidFill>
              </a:rPr>
              <a:t>IT</a:t>
            </a:r>
            <a:r>
              <a:rPr kumimoji="1" lang="ja-JP" altLang="en-US" sz="1200" dirty="0" smtClean="0">
                <a:solidFill>
                  <a:srgbClr val="FFFFFF"/>
                </a:solidFill>
              </a:rPr>
              <a:t>部門</a:t>
            </a:r>
          </a:p>
          <a:p>
            <a:r>
              <a:rPr lang="en-US" altLang="ja-JP" dirty="0" smtClean="0">
                <a:solidFill>
                  <a:srgbClr val="FFFFFF"/>
                </a:solidFill>
              </a:rPr>
              <a:t>20%</a:t>
            </a:r>
            <a:endParaRPr kumimoji="1" lang="ja-JP" altLang="en-US" dirty="0">
              <a:solidFill>
                <a:srgbClr val="FFFFFF"/>
              </a:solidFill>
            </a:endParaRPr>
          </a:p>
        </p:txBody>
      </p:sp>
      <p:pic>
        <p:nvPicPr>
          <p:cNvPr id="5" name="図 4"/>
          <p:cNvPicPr>
            <a:picLocks noChangeAspect="1"/>
          </p:cNvPicPr>
          <p:nvPr/>
        </p:nvPicPr>
        <p:blipFill>
          <a:blip r:embed="rId4">
            <a:clrChange>
              <a:clrFrom>
                <a:srgbClr val="FFFFFF"/>
              </a:clrFrom>
              <a:clrTo>
                <a:srgbClr val="FFFFFF">
                  <a:alpha val="0"/>
                </a:srgbClr>
              </a:clrTo>
            </a:clrChange>
          </a:blip>
          <a:stretch>
            <a:fillRect/>
          </a:stretch>
        </p:blipFill>
        <p:spPr>
          <a:xfrm>
            <a:off x="4075113" y="968750"/>
            <a:ext cx="5067300" cy="3069850"/>
          </a:xfrm>
          <a:prstGeom prst="rect">
            <a:avLst/>
          </a:prstGeom>
        </p:spPr>
      </p:pic>
      <p:sp>
        <p:nvSpPr>
          <p:cNvPr id="8" name="右矢印 7"/>
          <p:cNvSpPr/>
          <p:nvPr/>
        </p:nvSpPr>
        <p:spPr bwMode="auto">
          <a:xfrm>
            <a:off x="3962400" y="2234624"/>
            <a:ext cx="1295400" cy="1066800"/>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17" name="テキスト ボックス 16"/>
          <p:cNvSpPr txBox="1"/>
          <p:nvPr/>
        </p:nvSpPr>
        <p:spPr>
          <a:xfrm>
            <a:off x="6802607" y="1009650"/>
            <a:ext cx="1426993" cy="584776"/>
          </a:xfrm>
          <a:prstGeom prst="rect">
            <a:avLst/>
          </a:prstGeom>
          <a:noFill/>
        </p:spPr>
        <p:txBody>
          <a:bodyPr wrap="none" rtlCol="0">
            <a:spAutoFit/>
          </a:bodyPr>
          <a:lstStyle/>
          <a:p>
            <a:r>
              <a:rPr kumimoji="1" lang="en-US" altLang="ja-JP" sz="3200" dirty="0" smtClean="0">
                <a:solidFill>
                  <a:srgbClr val="7F7F7F"/>
                </a:solidFill>
              </a:rPr>
              <a:t>2019</a:t>
            </a:r>
            <a:r>
              <a:rPr kumimoji="1" lang="ja-JP" altLang="en-US" sz="3200" dirty="0" smtClean="0">
                <a:solidFill>
                  <a:srgbClr val="7F7F7F"/>
                </a:solidFill>
              </a:rPr>
              <a:t>年</a:t>
            </a:r>
            <a:endParaRPr kumimoji="1" lang="ja-JP" altLang="en-US" sz="3200" dirty="0">
              <a:solidFill>
                <a:srgbClr val="7F7F7F"/>
              </a:solidFill>
            </a:endParaRPr>
          </a:p>
        </p:txBody>
      </p:sp>
      <p:sp>
        <p:nvSpPr>
          <p:cNvPr id="12" name="テキスト ボックス 11"/>
          <p:cNvSpPr txBox="1"/>
          <p:nvPr/>
        </p:nvSpPr>
        <p:spPr>
          <a:xfrm>
            <a:off x="6229350" y="3149024"/>
            <a:ext cx="1099048" cy="615553"/>
          </a:xfrm>
          <a:prstGeom prst="rect">
            <a:avLst/>
          </a:prstGeom>
          <a:noFill/>
        </p:spPr>
        <p:txBody>
          <a:bodyPr wrap="square" rtlCol="0">
            <a:spAutoFit/>
          </a:bodyPr>
          <a:lstStyle/>
          <a:p>
            <a:pPr algn="ctr"/>
            <a:r>
              <a:rPr kumimoji="1" lang="ja-JP" altLang="en-US" sz="1400" dirty="0" smtClean="0">
                <a:solidFill>
                  <a:srgbClr val="FFFFFF"/>
                </a:solidFill>
              </a:rPr>
              <a:t>非</a:t>
            </a:r>
            <a:r>
              <a:rPr kumimoji="1" lang="en-US" altLang="ja-JP" sz="1400" dirty="0" smtClean="0">
                <a:solidFill>
                  <a:srgbClr val="FFFFFF"/>
                </a:solidFill>
              </a:rPr>
              <a:t>IT</a:t>
            </a:r>
            <a:r>
              <a:rPr kumimoji="1" lang="ja-JP" altLang="en-US" sz="1400" dirty="0" smtClean="0">
                <a:solidFill>
                  <a:srgbClr val="FFFFFF"/>
                </a:solidFill>
              </a:rPr>
              <a:t>部門</a:t>
            </a:r>
          </a:p>
          <a:p>
            <a:pPr algn="ctr"/>
            <a:r>
              <a:rPr lang="en-US" altLang="ja-JP" sz="2000" dirty="0" smtClean="0">
                <a:solidFill>
                  <a:srgbClr val="FFFFFF"/>
                </a:solidFill>
              </a:rPr>
              <a:t>90%</a:t>
            </a:r>
            <a:endParaRPr kumimoji="1" lang="ja-JP" altLang="en-US" sz="2000" dirty="0">
              <a:solidFill>
                <a:srgbClr val="FFFFFF"/>
              </a:solidFill>
            </a:endParaRPr>
          </a:p>
        </p:txBody>
      </p:sp>
      <p:sp>
        <p:nvSpPr>
          <p:cNvPr id="14" name="テキスト ボックス 13"/>
          <p:cNvSpPr txBox="1"/>
          <p:nvPr/>
        </p:nvSpPr>
        <p:spPr>
          <a:xfrm>
            <a:off x="5708152" y="1141452"/>
            <a:ext cx="825998" cy="553998"/>
          </a:xfrm>
          <a:prstGeom prst="rect">
            <a:avLst/>
          </a:prstGeom>
          <a:noFill/>
        </p:spPr>
        <p:txBody>
          <a:bodyPr wrap="square" rtlCol="0">
            <a:spAutoFit/>
          </a:bodyPr>
          <a:lstStyle/>
          <a:p>
            <a:pPr algn="r"/>
            <a:r>
              <a:rPr kumimoji="1" lang="en-US" altLang="ja-JP" sz="1200" dirty="0" smtClean="0">
                <a:solidFill>
                  <a:srgbClr val="FFFFFF"/>
                </a:solidFill>
              </a:rPr>
              <a:t>IT</a:t>
            </a:r>
            <a:r>
              <a:rPr kumimoji="1" lang="ja-JP" altLang="en-US" sz="1200" dirty="0" smtClean="0">
                <a:solidFill>
                  <a:srgbClr val="FFFFFF"/>
                </a:solidFill>
              </a:rPr>
              <a:t>部門</a:t>
            </a:r>
          </a:p>
          <a:p>
            <a:pPr algn="r"/>
            <a:r>
              <a:rPr lang="en-US" altLang="ja-JP" dirty="0">
                <a:solidFill>
                  <a:srgbClr val="FFFFFF"/>
                </a:solidFill>
              </a:rPr>
              <a:t>1</a:t>
            </a:r>
            <a:r>
              <a:rPr lang="en-US" altLang="ja-JP" dirty="0" smtClean="0">
                <a:solidFill>
                  <a:srgbClr val="FFFFFF"/>
                </a:solidFill>
              </a:rPr>
              <a:t>0%</a:t>
            </a:r>
            <a:endParaRPr kumimoji="1" lang="ja-JP" altLang="en-US" dirty="0">
              <a:solidFill>
                <a:srgbClr val="FFFFFF"/>
              </a:solidFill>
            </a:endParaRPr>
          </a:p>
        </p:txBody>
      </p:sp>
      <p:sp>
        <p:nvSpPr>
          <p:cNvPr id="9" name="テキスト ボックス 8"/>
          <p:cNvSpPr txBox="1"/>
          <p:nvPr/>
        </p:nvSpPr>
        <p:spPr>
          <a:xfrm>
            <a:off x="990600" y="990600"/>
            <a:ext cx="1426993" cy="584776"/>
          </a:xfrm>
          <a:prstGeom prst="rect">
            <a:avLst/>
          </a:prstGeom>
          <a:noFill/>
        </p:spPr>
        <p:txBody>
          <a:bodyPr wrap="none" rtlCol="0">
            <a:spAutoFit/>
          </a:bodyPr>
          <a:lstStyle/>
          <a:p>
            <a:r>
              <a:rPr kumimoji="1" lang="en-US" altLang="ja-JP" sz="3200" dirty="0" smtClean="0">
                <a:solidFill>
                  <a:srgbClr val="7F7F7F"/>
                </a:solidFill>
                <a:effectLst/>
              </a:rPr>
              <a:t>2000</a:t>
            </a:r>
            <a:r>
              <a:rPr kumimoji="1" lang="ja-JP" altLang="en-US" sz="3200" dirty="0" smtClean="0">
                <a:solidFill>
                  <a:srgbClr val="7F7F7F"/>
                </a:solidFill>
                <a:effectLst/>
              </a:rPr>
              <a:t>年</a:t>
            </a:r>
            <a:endParaRPr kumimoji="1" lang="ja-JP" altLang="en-US" sz="3200" dirty="0">
              <a:solidFill>
                <a:srgbClr val="7F7F7F"/>
              </a:solidFill>
              <a:effectLst/>
            </a:endParaRPr>
          </a:p>
        </p:txBody>
      </p:sp>
      <p:sp>
        <p:nvSpPr>
          <p:cNvPr id="15" name="テキスト ボックス 14"/>
          <p:cNvSpPr txBox="1"/>
          <p:nvPr/>
        </p:nvSpPr>
        <p:spPr>
          <a:xfrm>
            <a:off x="1751368" y="4110335"/>
            <a:ext cx="5692183" cy="461665"/>
          </a:xfrm>
          <a:prstGeom prst="rect">
            <a:avLst/>
          </a:prstGeom>
          <a:noFill/>
        </p:spPr>
        <p:txBody>
          <a:bodyPr wrap="none" rtlCol="0">
            <a:spAutoFit/>
          </a:bodyPr>
          <a:lstStyle/>
          <a:p>
            <a:pPr algn="ctr"/>
            <a:r>
              <a:rPr lang="ja-JP" altLang="en-US" sz="2400" dirty="0" smtClean="0">
                <a:solidFill>
                  <a:schemeClr val="bg1"/>
                </a:solidFill>
                <a:effectLst/>
                <a:latin typeface="Arial Black"/>
                <a:ea typeface="HGP創英角ｺﾞｼｯｸUB"/>
                <a:cs typeface="Arial Black"/>
              </a:rPr>
              <a:t>ビジネスのあらゆるセグメントがデジタル化</a:t>
            </a:r>
            <a:endParaRPr kumimoji="1" lang="ja-JP" altLang="en-US" sz="2400" dirty="0">
              <a:solidFill>
                <a:schemeClr val="bg1"/>
              </a:solidFill>
              <a:effectLst/>
              <a:latin typeface="Arial Black"/>
              <a:ea typeface="HGP創英角ｺﾞｼｯｸUB"/>
              <a:cs typeface="Arial Black"/>
            </a:endParaRPr>
          </a:p>
        </p:txBody>
      </p:sp>
      <p:sp>
        <p:nvSpPr>
          <p:cNvPr id="18" name="角丸四角形 17"/>
          <p:cNvSpPr/>
          <p:nvPr/>
        </p:nvSpPr>
        <p:spPr bwMode="auto">
          <a:xfrm>
            <a:off x="2133600" y="46482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R&amp;D</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1" name="角丸四角形 20"/>
          <p:cNvSpPr/>
          <p:nvPr/>
        </p:nvSpPr>
        <p:spPr bwMode="auto">
          <a:xfrm>
            <a:off x="3886200" y="46482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マーケティング</a:t>
            </a:r>
          </a:p>
        </p:txBody>
      </p:sp>
      <p:sp>
        <p:nvSpPr>
          <p:cNvPr id="22" name="角丸四角形 21"/>
          <p:cNvSpPr/>
          <p:nvPr/>
        </p:nvSpPr>
        <p:spPr bwMode="auto">
          <a:xfrm>
            <a:off x="2133600" y="51816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顧客接点</a:t>
            </a:r>
          </a:p>
        </p:txBody>
      </p:sp>
      <p:sp>
        <p:nvSpPr>
          <p:cNvPr id="23" name="角丸四角形 22"/>
          <p:cNvSpPr/>
          <p:nvPr/>
        </p:nvSpPr>
        <p:spPr bwMode="auto">
          <a:xfrm>
            <a:off x="3886200" y="51816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サポート</a:t>
            </a:r>
          </a:p>
        </p:txBody>
      </p:sp>
      <p:sp>
        <p:nvSpPr>
          <p:cNvPr id="24" name="角丸四角形 23"/>
          <p:cNvSpPr/>
          <p:nvPr/>
        </p:nvSpPr>
        <p:spPr bwMode="auto">
          <a:xfrm>
            <a:off x="5638800" y="46482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新規事業</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角丸四角形 24"/>
          <p:cNvSpPr/>
          <p:nvPr/>
        </p:nvSpPr>
        <p:spPr bwMode="auto">
          <a:xfrm>
            <a:off x="5638800" y="5181600"/>
            <a:ext cx="1447800" cy="3810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教育</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Tree>
    <p:extLst>
      <p:ext uri="{BB962C8B-B14F-4D97-AF65-F5344CB8AC3E}">
        <p14:creationId xmlns:p14="http://schemas.microsoft.com/office/powerpoint/2010/main" val="28425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5" grpId="0"/>
      <p:bldP spid="18" grpId="0" animBg="1"/>
      <p:bldP spid="21" grpId="0" animBg="1"/>
      <p:bldP spid="22" grpId="0" animBg="1"/>
      <p:bldP spid="23" grpId="0" animBg="1"/>
      <p:bldP spid="24" grpId="0" animBg="1"/>
      <p:bldP spid="2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bwMode="auto">
          <a:xfrm>
            <a:off x="2540000" y="5169713"/>
            <a:ext cx="1828800" cy="1066800"/>
          </a:xfrm>
          <a:prstGeom prst="roundRect">
            <a:avLst>
              <a:gd name="adj" fmla="val 0"/>
            </a:avLst>
          </a:prstGeom>
          <a:solidFill>
            <a:schemeClr val="accent3">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最適化された</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Arial Black"/>
                <a:ea typeface="HGP創英角ｺﾞｼｯｸUB"/>
                <a:cs typeface="Arial Black"/>
              </a:rPr>
              <a:t>組合せの実現</a:t>
            </a:r>
            <a:endParaRPr kumimoji="0" lang="ja-JP" altLang="en-US" sz="1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1" name="角丸四角形 10"/>
          <p:cNvSpPr/>
          <p:nvPr/>
        </p:nvSpPr>
        <p:spPr bwMode="auto">
          <a:xfrm>
            <a:off x="2540000" y="1766114"/>
            <a:ext cx="1828800" cy="1066800"/>
          </a:xfrm>
          <a:prstGeom prst="roundRect">
            <a:avLst>
              <a:gd name="adj" fmla="val 0"/>
            </a:avLst>
          </a:prstGeom>
          <a:ln>
            <a:noFill/>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人月単価の積算</a:t>
            </a:r>
            <a:endParaRPr kumimoji="0" lang="en-US" altLang="ja-JP" sz="1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400" b="0" i="0" u="none" strike="noStrike" cap="none" normalizeH="0" baseline="0" dirty="0" smtClean="0">
                <a:ln>
                  <a:noFill/>
                </a:ln>
                <a:solidFill>
                  <a:schemeClr val="bg1"/>
                </a:solidFill>
                <a:effectLst/>
                <a:latin typeface="Arial Black"/>
                <a:ea typeface="HGP創英角ｺﾞｼｯｸUB"/>
                <a:cs typeface="Arial Black"/>
              </a:rPr>
              <a:t>+</a:t>
            </a:r>
            <a:r>
              <a:rPr kumimoji="0" lang="ja-JP" altLang="en-US" sz="1400" b="0" i="0" u="none" strike="noStrike" cap="none" normalizeH="0" baseline="0" dirty="0" smtClean="0">
                <a:ln>
                  <a:noFill/>
                </a:ln>
                <a:solidFill>
                  <a:schemeClr val="bg1"/>
                </a:solidFill>
                <a:effectLst/>
                <a:latin typeface="Arial Black"/>
                <a:ea typeface="HGP創英角ｺﾞｼｯｸUB"/>
                <a:cs typeface="Arial Black"/>
              </a:rPr>
              <a:t>　完成責任</a:t>
            </a:r>
          </a:p>
        </p:txBody>
      </p:sp>
      <p:sp>
        <p:nvSpPr>
          <p:cNvPr id="2" name="タイトル 1"/>
          <p:cNvSpPr>
            <a:spLocks noGrp="1"/>
          </p:cNvSpPr>
          <p:nvPr>
            <p:ph type="title"/>
          </p:nvPr>
        </p:nvSpPr>
        <p:spPr/>
        <p:txBody>
          <a:bodyPr/>
          <a:lstStyle/>
          <a:p>
            <a:r>
              <a:rPr lang="ja-JP" altLang="en-US" dirty="0" smtClean="0">
                <a:latin typeface="Arial Black"/>
                <a:ea typeface="HGP創英角ｺﾞｼｯｸUB"/>
                <a:cs typeface="Arial Black"/>
              </a:rPr>
              <a:t>従来型</a:t>
            </a:r>
            <a:r>
              <a:rPr lang="en-US" altLang="ja-JP" dirty="0" smtClean="0">
                <a:solidFill>
                  <a:srgbClr val="000000"/>
                </a:solidFill>
                <a:latin typeface="Arial Black"/>
                <a:ea typeface="HGP創英角ｺﾞｼｯｸUB"/>
                <a:cs typeface="Arial Black"/>
              </a:rPr>
              <a:t>SI</a:t>
            </a:r>
            <a:r>
              <a:rPr lang="ja-JP" altLang="en-US" dirty="0" smtClean="0">
                <a:solidFill>
                  <a:srgbClr val="000000"/>
                </a:solidFill>
                <a:latin typeface="HGP創英角ｺﾞｼｯｸUB"/>
                <a:ea typeface="HGP創英角ｺﾞｼｯｸUB"/>
                <a:cs typeface="HGP創英角ｺﾞｼｯｸUB"/>
              </a:rPr>
              <a:t>ビジネス</a:t>
            </a:r>
            <a:r>
              <a:rPr lang="ja-JP" altLang="en-US" dirty="0" smtClean="0"/>
              <a:t>の因数分解</a:t>
            </a:r>
            <a:endParaRPr kumimoji="1" lang="ja-JP" altLang="en-US" dirty="0"/>
          </a:p>
        </p:txBody>
      </p:sp>
      <p:sp>
        <p:nvSpPr>
          <p:cNvPr id="5" name="角丸四角形 4"/>
          <p:cNvSpPr/>
          <p:nvPr/>
        </p:nvSpPr>
        <p:spPr bwMode="auto">
          <a:xfrm>
            <a:off x="463550" y="3061514"/>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4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8" name="角丸四角形 7"/>
          <p:cNvSpPr/>
          <p:nvPr/>
        </p:nvSpPr>
        <p:spPr bwMode="auto">
          <a:xfrm>
            <a:off x="2387600" y="987832"/>
            <a:ext cx="1828800" cy="1066800"/>
          </a:xfrm>
          <a:prstGeom prst="roundRect">
            <a:avLst>
              <a:gd name="adj" fmla="val 0"/>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Black"/>
                <a:ea typeface="HGP創英角ｺﾞｼｯｸUB"/>
                <a:cs typeface="Arial Black"/>
              </a:rPr>
              <a:t>収益モデルとしての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9" name="角丸四角形 8"/>
          <p:cNvSpPr/>
          <p:nvPr/>
        </p:nvSpPr>
        <p:spPr bwMode="auto">
          <a:xfrm>
            <a:off x="2387600" y="4407713"/>
            <a:ext cx="1828800" cy="1066800"/>
          </a:xfrm>
          <a:prstGeom prst="roundRect">
            <a:avLst>
              <a:gd name="adj" fmla="val 0"/>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Black"/>
                <a:ea typeface="HGP創英角ｺﾞｼｯｸUB"/>
                <a:cs typeface="Arial Black"/>
              </a:rPr>
              <a:t>顧客価値としての</a:t>
            </a:r>
            <a:endParaRPr kumimoji="0" lang="en-US" altLang="ja-JP" sz="12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Black"/>
                <a:ea typeface="HGP創英角ｺﾞｼｯｸUB"/>
                <a:cs typeface="Arial Black"/>
              </a:rPr>
              <a:t>SI</a:t>
            </a:r>
            <a:r>
              <a:rPr kumimoji="0" lang="ja-JP" altLang="en-US" sz="2000" b="0" i="0" u="none" strike="noStrike" cap="none" normalizeH="0" baseline="0" dirty="0" smtClean="0">
                <a:ln>
                  <a:noFill/>
                </a:ln>
                <a:solidFill>
                  <a:schemeClr val="bg1"/>
                </a:solidFill>
                <a:effectLst/>
                <a:latin typeface="Arial Black"/>
                <a:ea typeface="HGP創英角ｺﾞｼｯｸUB"/>
                <a:cs typeface="Arial Black"/>
              </a:rPr>
              <a:t>ビジネス</a:t>
            </a:r>
          </a:p>
        </p:txBody>
      </p:sp>
      <p:sp>
        <p:nvSpPr>
          <p:cNvPr id="21" name="右矢印 20"/>
          <p:cNvSpPr/>
          <p:nvPr/>
        </p:nvSpPr>
        <p:spPr bwMode="auto">
          <a:xfrm rot="19031430">
            <a:off x="1442256" y="2252175"/>
            <a:ext cx="973277" cy="533400"/>
          </a:xfrm>
          <a:prstGeom prst="rightArrow">
            <a:avLst/>
          </a:prstGeom>
          <a:solidFill>
            <a:srgbClr val="FF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sp>
        <p:nvSpPr>
          <p:cNvPr id="23" name="右矢印 22"/>
          <p:cNvSpPr/>
          <p:nvPr/>
        </p:nvSpPr>
        <p:spPr bwMode="auto">
          <a:xfrm rot="2568570" flipV="1">
            <a:off x="1442254" y="4360373"/>
            <a:ext cx="973277" cy="533400"/>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nvGrpSpPr>
          <p:cNvPr id="7" name="図形グループ 6"/>
          <p:cNvGrpSpPr/>
          <p:nvPr/>
        </p:nvGrpSpPr>
        <p:grpSpPr>
          <a:xfrm>
            <a:off x="6000750" y="976515"/>
            <a:ext cx="2660650" cy="1941716"/>
            <a:chOff x="6000750" y="976515"/>
            <a:chExt cx="2660650" cy="1941716"/>
          </a:xfrm>
        </p:grpSpPr>
        <p:sp>
          <p:nvSpPr>
            <p:cNvPr id="15" name="角丸四角形 14"/>
            <p:cNvSpPr/>
            <p:nvPr/>
          </p:nvSpPr>
          <p:spPr bwMode="auto">
            <a:xfrm>
              <a:off x="6000750" y="976515"/>
              <a:ext cx="2660650" cy="1066800"/>
            </a:xfrm>
            <a:prstGeom prst="roundRect">
              <a:avLst>
                <a:gd name="adj" fmla="val 0"/>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effectLst/>
                  <a:latin typeface="Arial Black"/>
                  <a:ea typeface="HGP創英角ｺﾞｼｯｸUB"/>
                  <a:cs typeface="Arial Black"/>
                </a:rPr>
                <a:t>イノベーション</a:t>
              </a:r>
              <a:endParaRPr kumimoji="0" lang="en-US" altLang="ja-JP" sz="2400" dirty="0" smtClean="0">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ビジネス</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a:t>
              </a:r>
              <a:r>
                <a:rPr kumimoji="0" lang="en-US" altLang="ja-JP" sz="1600" b="0" i="0" u="none" strike="noStrike" cap="none" normalizeH="0" baseline="0" dirty="0" smtClean="0">
                  <a:ln>
                    <a:noFill/>
                  </a:ln>
                  <a:solidFill>
                    <a:schemeClr val="bg1"/>
                  </a:solidFill>
                  <a:latin typeface="Arial Black"/>
                  <a:ea typeface="HGP創英角ｺﾞｼｯｸUB"/>
                  <a:cs typeface="Arial Black"/>
                </a:rPr>
                <a:t>  </a:t>
              </a:r>
              <a:r>
                <a:rPr kumimoji="0" lang="ja-JP" altLang="en-US" sz="1600" b="0" i="0" u="none" strike="noStrike" cap="none" normalizeH="0" baseline="0" dirty="0" smtClean="0">
                  <a:ln>
                    <a:noFill/>
                  </a:ln>
                  <a:solidFill>
                    <a:schemeClr val="bg1"/>
                  </a:solidFill>
                  <a:latin typeface="Arial Black"/>
                  <a:ea typeface="HGP創英角ｺﾞｼｯｸUB"/>
                  <a:cs typeface="Arial Black"/>
                </a:rPr>
                <a:t>テクノロジー</a:t>
              </a:r>
              <a:endParaRPr kumimoji="0" lang="ja-JP" altLang="en-US" sz="16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3" name="下矢印 2"/>
            <p:cNvSpPr/>
            <p:nvPr/>
          </p:nvSpPr>
          <p:spPr bwMode="auto">
            <a:xfrm>
              <a:off x="6924674" y="2166043"/>
              <a:ext cx="809625" cy="752188"/>
            </a:xfrm>
            <a:prstGeom prst="downArrow">
              <a:avLst/>
            </a:prstGeom>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grpSp>
        <p:nvGrpSpPr>
          <p:cNvPr id="4" name="図形グループ 3"/>
          <p:cNvGrpSpPr/>
          <p:nvPr/>
        </p:nvGrpSpPr>
        <p:grpSpPr>
          <a:xfrm>
            <a:off x="4368799" y="987832"/>
            <a:ext cx="1523999" cy="1845082"/>
            <a:chOff x="4486274" y="987832"/>
            <a:chExt cx="1463676" cy="1615668"/>
          </a:xfrm>
        </p:grpSpPr>
        <p:sp>
          <p:nvSpPr>
            <p:cNvPr id="29" name="爆発 2 28"/>
            <p:cNvSpPr/>
            <p:nvPr/>
          </p:nvSpPr>
          <p:spPr bwMode="auto">
            <a:xfrm>
              <a:off x="4486274" y="987832"/>
              <a:ext cx="1463676" cy="1615668"/>
            </a:xfrm>
            <a:prstGeom prst="irregularSeal2">
              <a:avLst/>
            </a:prstGeom>
            <a:solidFill>
              <a:srgbClr val="CC0000">
                <a:alpha val="63000"/>
              </a:srgbClr>
            </a:solidFill>
            <a:ln w="28575" cmpd="sng">
              <a:noFill/>
            </a:ln>
            <a:ex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fontAlgn="base">
                <a:spcBef>
                  <a:spcPct val="20000"/>
                </a:spcBef>
                <a:spcAft>
                  <a:spcPct val="0"/>
                </a:spcAft>
              </a:pPr>
              <a:endParaRPr kumimoji="0" lang="ja-JP" altLang="en-US" sz="1600" dirty="0">
                <a:solidFill>
                  <a:srgbClr val="484848"/>
                </a:solidFill>
                <a:latin typeface="Arial" charset="0"/>
                <a:ea typeface="HG丸ｺﾞｼｯｸM-PRO" pitchFamily="50" charset="-128"/>
              </a:endParaRPr>
            </a:p>
          </p:txBody>
        </p:sp>
        <p:sp>
          <p:nvSpPr>
            <p:cNvPr id="35" name="テキスト ボックス 34"/>
            <p:cNvSpPr txBox="1"/>
            <p:nvPr/>
          </p:nvSpPr>
          <p:spPr>
            <a:xfrm>
              <a:off x="4710655" y="1625573"/>
              <a:ext cx="867076" cy="458164"/>
            </a:xfrm>
            <a:prstGeom prst="rect">
              <a:avLst/>
            </a:prstGeom>
            <a:noFill/>
          </p:spPr>
          <p:txBody>
            <a:bodyPr wrap="none" rtlCol="0">
              <a:spAutoFit/>
            </a:bodyPr>
            <a:lstStyle/>
            <a:p>
              <a:pPr algn="ctr"/>
              <a:r>
                <a:rPr kumimoji="1" lang="ja-JP" altLang="en-US" sz="2800" dirty="0" smtClean="0">
                  <a:solidFill>
                    <a:schemeClr val="bg1"/>
                  </a:solidFill>
                </a:rPr>
                <a:t>崩壊</a:t>
              </a:r>
              <a:endParaRPr kumimoji="1" lang="ja-JP" altLang="en-US" sz="2800" dirty="0">
                <a:solidFill>
                  <a:schemeClr val="bg1"/>
                </a:solidFill>
              </a:endParaRPr>
            </a:p>
          </p:txBody>
        </p:sp>
      </p:grpSp>
      <p:grpSp>
        <p:nvGrpSpPr>
          <p:cNvPr id="6" name="図形グループ 5"/>
          <p:cNvGrpSpPr/>
          <p:nvPr/>
        </p:nvGrpSpPr>
        <p:grpSpPr>
          <a:xfrm>
            <a:off x="4486274" y="3033915"/>
            <a:ext cx="4175126" cy="3186316"/>
            <a:chOff x="4486274" y="3033915"/>
            <a:chExt cx="4175126" cy="3186316"/>
          </a:xfrm>
        </p:grpSpPr>
        <p:sp>
          <p:nvSpPr>
            <p:cNvPr id="13" name="角丸四角形 12"/>
            <p:cNvSpPr/>
            <p:nvPr/>
          </p:nvSpPr>
          <p:spPr bwMode="auto">
            <a:xfrm>
              <a:off x="6000750" y="5153430"/>
              <a:ext cx="2660650" cy="1066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テクノロジー</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dirty="0" smtClean="0">
                  <a:solidFill>
                    <a:schemeClr val="bg1"/>
                  </a:solidFill>
                  <a:latin typeface="Arial Black"/>
                  <a:ea typeface="HGP創英角ｺﾞｼｯｸUB"/>
                  <a:cs typeface="Arial Black"/>
                </a:rPr>
                <a:t>新たな収益モデル</a:t>
              </a:r>
              <a:endParaRPr kumimoji="0" lang="ja-JP" altLang="en-US"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14" name="角丸四角形 13"/>
            <p:cNvSpPr/>
            <p:nvPr/>
          </p:nvSpPr>
          <p:spPr bwMode="auto">
            <a:xfrm>
              <a:off x="6000750" y="3033915"/>
              <a:ext cx="2660650" cy="1066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ポスト</a:t>
              </a:r>
              <a:r>
                <a:rPr kumimoji="0" lang="en-US" altLang="ja-JP" sz="2400" dirty="0" smtClean="0">
                  <a:solidFill>
                    <a:schemeClr val="bg1"/>
                  </a:solidFill>
                  <a:effectLst/>
                  <a:latin typeface="Arial Black"/>
                  <a:ea typeface="HGP創英角ｺﾞｼｯｸUB"/>
                  <a:cs typeface="Arial Black"/>
                </a:rPr>
                <a:t>SI</a:t>
              </a: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ビジネス</a:t>
              </a:r>
              <a:endParaRPr kumimoji="0" lang="en-US" altLang="ja-JP" sz="2400" b="0" i="0" u="none" strike="noStrike" cap="none" normalizeH="0" baseline="0" dirty="0" smtClean="0">
                <a:ln>
                  <a:noFill/>
                </a:ln>
                <a:solidFill>
                  <a:schemeClr val="bg1"/>
                </a:solidFill>
                <a:effectLst/>
                <a:latin typeface="Arial Black"/>
                <a:ea typeface="HGP創英角ｺﾞｼｯｸUB"/>
                <a:cs typeface="Arial Black"/>
              </a:endParaRPr>
            </a:p>
          </p:txBody>
        </p:sp>
        <p:sp>
          <p:nvSpPr>
            <p:cNvPr id="25" name="右矢印 24"/>
            <p:cNvSpPr/>
            <p:nvPr/>
          </p:nvSpPr>
          <p:spPr bwMode="auto">
            <a:xfrm>
              <a:off x="4486274" y="5153430"/>
              <a:ext cx="1406525" cy="1066801"/>
            </a:xfrm>
            <a:prstGeom prst="rightArrow">
              <a:avLst/>
            </a:prstGeom>
            <a:solidFill>
              <a:srgbClr val="008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Black"/>
                  <a:ea typeface="HGP創英角ｺﾞｼｯｸUB"/>
                  <a:cs typeface="Arial Black"/>
                </a:rPr>
                <a:t>拡大</a:t>
              </a:r>
            </a:p>
          </p:txBody>
        </p:sp>
        <p:sp>
          <p:nvSpPr>
            <p:cNvPr id="36" name="下矢印 35"/>
            <p:cNvSpPr/>
            <p:nvPr/>
          </p:nvSpPr>
          <p:spPr bwMode="auto">
            <a:xfrm flipV="1">
              <a:off x="6924674" y="4274243"/>
              <a:ext cx="809625" cy="752188"/>
            </a:xfrm>
            <a:prstGeom prst="down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Black"/>
                <a:ea typeface="HGP創英角ｺﾞｼｯｸUB"/>
                <a:cs typeface="Arial Black"/>
              </a:endParaRPr>
            </a:p>
          </p:txBody>
        </p:sp>
      </p:grpSp>
    </p:spTree>
    <p:extLst>
      <p:ext uri="{BB962C8B-B14F-4D97-AF65-F5344CB8AC3E}">
        <p14:creationId xmlns:p14="http://schemas.microsoft.com/office/powerpoint/2010/main" val="286536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p:tgtEl>
                                          <p:spTgt spid="10"/>
                                        </p:tgtEl>
                                        <p:attrNameLst>
                                          <p:attrName>ppt_y</p:attrName>
                                        </p:attrNameLst>
                                      </p:cBhvr>
                                      <p:tavLst>
                                        <p:tav tm="0">
                                          <p:val>
                                            <p:strVal val="#ppt_y-#ppt_h*1.125000"/>
                                          </p:val>
                                        </p:tav>
                                        <p:tav tm="100000">
                                          <p:val>
                                            <p:strVal val="#ppt_y"/>
                                          </p:val>
                                        </p:tav>
                                      </p:tavLst>
                                    </p:anim>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ppt_x</p:attrName>
                                        </p:attrNameLst>
                                      </p:cBhvr>
                                      <p:tavLst>
                                        <p:tav tm="0">
                                          <p:val>
                                            <p:strVal val="#ppt_x-#ppt_w*1.125000"/>
                                          </p:val>
                                        </p:tav>
                                        <p:tav tm="100000">
                                          <p:val>
                                            <p:strVal val="#ppt_x"/>
                                          </p:val>
                                        </p:tav>
                                      </p:tavLst>
                                    </p:anim>
                                    <p:animEffect transition="in" filter="wipe(righ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animBg="1"/>
      <p:bldP spid="9" grpId="0" animBg="1"/>
      <p:bldP spid="21"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9740" y="152400"/>
            <a:ext cx="8991600" cy="533400"/>
          </a:xfrm>
        </p:spPr>
        <p:txBody>
          <a:bodyPr/>
          <a:lstStyle/>
          <a:p>
            <a:r>
              <a:rPr kumimoji="1" lang="ja-JP" altLang="en-US" dirty="0" smtClean="0"/>
              <a:t>新しい収益モデルの可能性</a:t>
            </a:r>
            <a:endParaRPr kumimoji="1" lang="ja-JP" altLang="en-US" dirty="0"/>
          </a:p>
        </p:txBody>
      </p:sp>
      <p:sp>
        <p:nvSpPr>
          <p:cNvPr id="22" name="角丸四角形 21"/>
          <p:cNvSpPr/>
          <p:nvPr/>
        </p:nvSpPr>
        <p:spPr bwMode="auto">
          <a:xfrm>
            <a:off x="5105401" y="1018401"/>
            <a:ext cx="1676400" cy="52578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400" dirty="0" smtClean="0">
                <a:solidFill>
                  <a:srgbClr val="FFFFFF"/>
                </a:solidFill>
                <a:latin typeface="HGP創英角ｺﾞｼｯｸUB"/>
                <a:ea typeface="HGP創英角ｺﾞｼｯｸUB"/>
                <a:cs typeface="HGP創英角ｺﾞｼｯｸUB"/>
              </a:rPr>
              <a:t>販売</a:t>
            </a:r>
            <a:endParaRPr kumimoji="0" lang="en-US" altLang="ja-JP" sz="44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物品・ライセンス</a:t>
            </a:r>
            <a:endParaRPr kumimoji="0" lang="en-US" altLang="ja-JP" sz="1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26" name="角丸四角形 25"/>
          <p:cNvSpPr/>
          <p:nvPr/>
        </p:nvSpPr>
        <p:spPr bwMode="auto">
          <a:xfrm>
            <a:off x="6858001" y="1018401"/>
            <a:ext cx="1676400" cy="52578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4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工数</a:t>
            </a:r>
            <a:endParaRPr kumimoji="0" lang="en-US" altLang="ja-JP" sz="44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rgbClr val="FFFFFF"/>
                </a:solidFill>
                <a:latin typeface="HGP創英角ｺﾞｼｯｸUB"/>
                <a:ea typeface="HGP創英角ｺﾞｼｯｸUB"/>
                <a:cs typeface="HGP創英角ｺﾞｼｯｸUB"/>
              </a:rPr>
              <a:t>人月積算</a:t>
            </a:r>
            <a:endParaRPr kumimoji="0" lang="en-US" altLang="ja-JP" sz="14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b="0" i="0" u="none" strike="noStrike" cap="none" normalizeH="0" baseline="0" dirty="0">
              <a:ln>
                <a:noFill/>
              </a:ln>
              <a:solidFill>
                <a:srgbClr val="FFFFFF"/>
              </a:solidFill>
              <a:effectLst/>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600" dirty="0" smtClean="0">
              <a:solidFill>
                <a:srgbClr val="FFFFFF"/>
              </a:solidFill>
              <a:latin typeface="HGP創英角ｺﾞｼｯｸUB"/>
              <a:ea typeface="HGP創英角ｺﾞｼｯｸUB"/>
              <a:cs typeface="HGP創英角ｺﾞｼｯｸUB"/>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grpSp>
        <p:nvGrpSpPr>
          <p:cNvPr id="3" name="図形グループ 2"/>
          <p:cNvGrpSpPr/>
          <p:nvPr/>
        </p:nvGrpSpPr>
        <p:grpSpPr>
          <a:xfrm>
            <a:off x="1371601" y="2542401"/>
            <a:ext cx="7467600" cy="2209800"/>
            <a:chOff x="1371601" y="2542401"/>
            <a:chExt cx="7467600" cy="2209800"/>
          </a:xfrm>
        </p:grpSpPr>
        <p:sp>
          <p:nvSpPr>
            <p:cNvPr id="28" name="角丸四角形 27"/>
            <p:cNvSpPr/>
            <p:nvPr/>
          </p:nvSpPr>
          <p:spPr bwMode="auto">
            <a:xfrm>
              <a:off x="1371601" y="4066401"/>
              <a:ext cx="7391400" cy="685800"/>
            </a:xfrm>
            <a:prstGeom prst="roundRect">
              <a:avLst>
                <a:gd name="adj" fmla="val 0"/>
              </a:avLst>
            </a:prstGeom>
            <a:solidFill>
              <a:srgbClr val="0000FF">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成果報酬</a:t>
              </a:r>
            </a:p>
          </p:txBody>
        </p:sp>
        <p:sp>
          <p:nvSpPr>
            <p:cNvPr id="6" name="角丸四角形 5"/>
            <p:cNvSpPr/>
            <p:nvPr/>
          </p:nvSpPr>
          <p:spPr bwMode="auto">
            <a:xfrm>
              <a:off x="1371601" y="2542401"/>
              <a:ext cx="7391400" cy="685800"/>
            </a:xfrm>
            <a:prstGeom prst="roundRect">
              <a:avLst>
                <a:gd name="adj" fmla="val 0"/>
              </a:avLst>
            </a:prstGeom>
            <a:solidFill>
              <a:srgbClr val="008000">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サブスクリプション</a:t>
              </a:r>
            </a:p>
          </p:txBody>
        </p:sp>
        <p:sp>
          <p:nvSpPr>
            <p:cNvPr id="24" name="角丸四角形 23"/>
            <p:cNvSpPr/>
            <p:nvPr/>
          </p:nvSpPr>
          <p:spPr bwMode="auto">
            <a:xfrm>
              <a:off x="1371601" y="3304401"/>
              <a:ext cx="7391400" cy="685800"/>
            </a:xfrm>
            <a:prstGeom prst="roundRect">
              <a:avLst>
                <a:gd name="adj" fmla="val 0"/>
              </a:avLst>
            </a:prstGeom>
            <a:solidFill>
              <a:srgbClr val="0000FF">
                <a:alpha val="69000"/>
              </a:srgb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HGP創英角ｺﾞｼｯｸUB"/>
                  <a:ea typeface="HGP創英角ｺﾞｼｯｸUB"/>
                  <a:cs typeface="HGP創英角ｺﾞｼｯｸUB"/>
                </a:rPr>
                <a:t>　レベニューシェア</a:t>
              </a:r>
            </a:p>
          </p:txBody>
        </p:sp>
        <p:sp>
          <p:nvSpPr>
            <p:cNvPr id="29" name="テキスト ボックス 28"/>
            <p:cNvSpPr txBox="1"/>
            <p:nvPr/>
          </p:nvSpPr>
          <p:spPr>
            <a:xfrm>
              <a:off x="5562601" y="2567801"/>
              <a:ext cx="3276600" cy="646331"/>
            </a:xfrm>
            <a:prstGeom prst="rect">
              <a:avLst/>
            </a:prstGeom>
            <a:noFill/>
          </p:spPr>
          <p:txBody>
            <a:bodyPr wrap="square" rtlCol="0">
              <a:spAutoFit/>
            </a:bodyPr>
            <a:lstStyle/>
            <a:p>
              <a:r>
                <a:rPr kumimoji="1" lang="ja-JP" altLang="en-US" sz="2000" dirty="0" smtClean="0">
                  <a:solidFill>
                    <a:srgbClr val="FFFFFF"/>
                  </a:solidFill>
                  <a:latin typeface="HGP創英角ｺﾞｼｯｸUB"/>
                  <a:ea typeface="HGP創英角ｺﾞｼｯｸUB"/>
                  <a:cs typeface="HGP創英角ｺﾞｼｯｸUB"/>
                </a:rPr>
                <a:t>ソニックガーデン</a:t>
              </a:r>
              <a:endParaRPr kumimoji="1" lang="en-US" altLang="ja-JP" sz="2000" dirty="0" smtClean="0">
                <a:solidFill>
                  <a:srgbClr val="FFFFFF"/>
                </a:solidFill>
                <a:latin typeface="HGP創英角ｺﾞｼｯｸUB"/>
                <a:ea typeface="HGP創英角ｺﾞｼｯｸUB"/>
                <a:cs typeface="HGP創英角ｺﾞｼｯｸUB"/>
              </a:endParaRPr>
            </a:p>
            <a:p>
              <a:r>
                <a:rPr lang="ja-JP" altLang="en-US" sz="1600" dirty="0" smtClean="0">
                  <a:solidFill>
                    <a:srgbClr val="FFFFFF"/>
                  </a:solidFill>
                  <a:latin typeface="HGP創英角ｺﾞｼｯｸUB"/>
                  <a:ea typeface="HGP創英角ｺﾞｼｯｸUB"/>
                  <a:cs typeface="HGP創英角ｺﾞｼｯｸUB"/>
                </a:rPr>
                <a:t>納品のない受託開発</a:t>
              </a:r>
              <a:endParaRPr kumimoji="1" lang="ja-JP" altLang="en-US" sz="1600" dirty="0">
                <a:solidFill>
                  <a:srgbClr val="FFFFFF"/>
                </a:solidFill>
                <a:latin typeface="HGP創英角ｺﾞｼｯｸUB"/>
                <a:ea typeface="HGP創英角ｺﾞｼｯｸUB"/>
                <a:cs typeface="HGP創英角ｺﾞｼｯｸUB"/>
              </a:endParaRPr>
            </a:p>
          </p:txBody>
        </p:sp>
        <p:sp>
          <p:nvSpPr>
            <p:cNvPr id="30" name="テキスト ボックス 29"/>
            <p:cNvSpPr txBox="1"/>
            <p:nvPr/>
          </p:nvSpPr>
          <p:spPr>
            <a:xfrm>
              <a:off x="5562601" y="3329801"/>
              <a:ext cx="3276600" cy="646331"/>
            </a:xfrm>
            <a:prstGeom prst="rect">
              <a:avLst/>
            </a:prstGeom>
            <a:noFill/>
          </p:spPr>
          <p:txBody>
            <a:bodyPr wrap="square" rtlCol="0">
              <a:spAutoFit/>
            </a:bodyPr>
            <a:lstStyle/>
            <a:p>
              <a:r>
                <a:rPr lang="ja-JP" altLang="en-US" sz="2000" dirty="0" smtClean="0">
                  <a:solidFill>
                    <a:srgbClr val="FFFFFF"/>
                  </a:solidFill>
                  <a:latin typeface="HGP創英角ｺﾞｼｯｸUB"/>
                  <a:ea typeface="HGP創英角ｺﾞｼｯｸUB"/>
                  <a:cs typeface="HGP創英角ｺﾞｼｯｸUB"/>
                </a:rPr>
                <a:t>日本ユニシス</a:t>
              </a:r>
            </a:p>
            <a:p>
              <a:r>
                <a:rPr lang="ja-JP" altLang="en-US" sz="1600" dirty="0" smtClean="0">
                  <a:solidFill>
                    <a:srgbClr val="FFFFFF"/>
                  </a:solidFill>
                  <a:latin typeface="HGP創英角ｺﾞｼｯｸUB"/>
                  <a:ea typeface="HGP創英角ｺﾞｼｯｸUB"/>
                  <a:cs typeface="HGP創英角ｺﾞｼｯｸUB"/>
                </a:rPr>
                <a:t>イオン・モール</a:t>
              </a:r>
              <a:endParaRPr lang="en-US" altLang="ja-JP" sz="1600" dirty="0" smtClean="0">
                <a:solidFill>
                  <a:srgbClr val="FFFFFF"/>
                </a:solidFill>
                <a:latin typeface="HGP創英角ｺﾞｼｯｸUB"/>
                <a:ea typeface="HGP創英角ｺﾞｼｯｸUB"/>
                <a:cs typeface="HGP創英角ｺﾞｼｯｸUB"/>
              </a:endParaRPr>
            </a:p>
          </p:txBody>
        </p:sp>
        <p:sp>
          <p:nvSpPr>
            <p:cNvPr id="31" name="テキスト ボックス 30"/>
            <p:cNvSpPr txBox="1"/>
            <p:nvPr/>
          </p:nvSpPr>
          <p:spPr>
            <a:xfrm>
              <a:off x="5562601" y="4091801"/>
              <a:ext cx="3276600" cy="646331"/>
            </a:xfrm>
            <a:prstGeom prst="rect">
              <a:avLst/>
            </a:prstGeom>
            <a:noFill/>
          </p:spPr>
          <p:txBody>
            <a:bodyPr wrap="square" rtlCol="0">
              <a:spAutoFit/>
            </a:bodyPr>
            <a:lstStyle/>
            <a:p>
              <a:r>
                <a:rPr lang="en-US" altLang="ja-JP" sz="2000" dirty="0" smtClean="0">
                  <a:solidFill>
                    <a:srgbClr val="FFFFFF"/>
                  </a:solidFill>
                  <a:latin typeface="HGP創英角ｺﾞｼｯｸUB"/>
                  <a:ea typeface="HGP創英角ｺﾞｼｯｸUB"/>
                  <a:cs typeface="HGP創英角ｺﾞｼｯｸUB"/>
                </a:rPr>
                <a:t>NTT</a:t>
              </a:r>
              <a:r>
                <a:rPr lang="ja-JP" altLang="en-US" sz="2000" dirty="0" smtClean="0">
                  <a:solidFill>
                    <a:srgbClr val="FFFFFF"/>
                  </a:solidFill>
                  <a:latin typeface="HGP創英角ｺﾞｼｯｸUB"/>
                  <a:ea typeface="HGP創英角ｺﾞｼｯｸUB"/>
                  <a:cs typeface="HGP創英角ｺﾞｼｯｸUB"/>
                </a:rPr>
                <a:t>データ</a:t>
              </a:r>
            </a:p>
            <a:p>
              <a:r>
                <a:rPr lang="en-US" altLang="ja-JP" sz="1600" dirty="0" smtClean="0">
                  <a:solidFill>
                    <a:srgbClr val="FFFFFF"/>
                  </a:solidFill>
                  <a:latin typeface="HGP創英角ｺﾞｼｯｸUB"/>
                  <a:ea typeface="HGP創英角ｺﾞｼｯｸUB"/>
                  <a:cs typeface="HGP創英角ｺﾞｼｯｸUB"/>
                </a:rPr>
                <a:t>ANA</a:t>
              </a:r>
              <a:r>
                <a:rPr lang="ja-JP" altLang="en-US" sz="1600" dirty="0" smtClean="0">
                  <a:solidFill>
                    <a:srgbClr val="FFFFFF"/>
                  </a:solidFill>
                  <a:latin typeface="HGP創英角ｺﾞｼｯｸUB"/>
                  <a:ea typeface="HGP創英角ｺﾞｼｯｸUB"/>
                  <a:cs typeface="HGP創英角ｺﾞｼｯｸUB"/>
                </a:rPr>
                <a:t>・新貨物基幹システム</a:t>
              </a:r>
              <a:endParaRPr lang="en-US" altLang="ja-JP" sz="1600" dirty="0" smtClean="0">
                <a:solidFill>
                  <a:srgbClr val="FFFFFF"/>
                </a:solidFill>
                <a:latin typeface="HGP創英角ｺﾞｼｯｸUB"/>
                <a:ea typeface="HGP創英角ｺﾞｼｯｸUB"/>
                <a:cs typeface="HGP創英角ｺﾞｼｯｸUB"/>
              </a:endParaRPr>
            </a:p>
          </p:txBody>
        </p:sp>
      </p:grpSp>
      <p:pic>
        <p:nvPicPr>
          <p:cNvPr id="3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4800" y="5057001"/>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7" descr="j04326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81001" y="1018401"/>
            <a:ext cx="883139" cy="88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テキスト ボックス 34"/>
          <p:cNvSpPr txBox="1"/>
          <p:nvPr/>
        </p:nvSpPr>
        <p:spPr>
          <a:xfrm>
            <a:off x="1371600" y="1018401"/>
            <a:ext cx="3657600" cy="1200328"/>
          </a:xfrm>
          <a:prstGeom prst="rect">
            <a:avLst/>
          </a:prstGeom>
          <a:noFill/>
        </p:spPr>
        <p:txBody>
          <a:bodyPr wrap="square" rtlCol="0">
            <a:spAutoFit/>
          </a:bodyPr>
          <a:lstStyle/>
          <a:p>
            <a:pPr marL="342900" indent="-342900">
              <a:buFont typeface="Wingdings" charset="2"/>
              <a:buChar char="v"/>
            </a:pPr>
            <a:r>
              <a:rPr lang="ja-JP" altLang="en-US" sz="2400" dirty="0">
                <a:solidFill>
                  <a:srgbClr val="0000FF"/>
                </a:solidFill>
                <a:effectLst/>
                <a:latin typeface="HGP創英角ｺﾞｼｯｸUB"/>
                <a:ea typeface="HGP創英角ｺﾞｼｯｸUB"/>
                <a:cs typeface="HGP創英角ｺﾞｼｯｸUB"/>
              </a:rPr>
              <a:t>経費化</a:t>
            </a:r>
            <a:endParaRPr lang="en-US" altLang="ja-JP" sz="2400" dirty="0">
              <a:solidFill>
                <a:srgbClr val="0000FF"/>
              </a:solidFill>
              <a:effectLst/>
              <a:latin typeface="HGP創英角ｺﾞｼｯｸUB"/>
              <a:ea typeface="HGP創英角ｺﾞｼｯｸUB"/>
              <a:cs typeface="HGP創英角ｺﾞｼｯｸUB"/>
            </a:endParaRPr>
          </a:p>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初期投資の軽減・削減</a:t>
            </a:r>
            <a:endParaRPr kumimoji="1" lang="en-US" altLang="ja-JP" sz="2400" dirty="0" smtClean="0">
              <a:solidFill>
                <a:srgbClr val="0000FF"/>
              </a:solidFill>
              <a:effectLst/>
              <a:latin typeface="HGP創英角ｺﾞｼｯｸUB"/>
              <a:ea typeface="HGP創英角ｺﾞｼｯｸUB"/>
              <a:cs typeface="HGP創英角ｺﾞｼｯｸUB"/>
            </a:endParaRPr>
          </a:p>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ビジネス変化への即応</a:t>
            </a:r>
            <a:endParaRPr kumimoji="1" lang="ja-JP" altLang="en-US" sz="2400" dirty="0">
              <a:solidFill>
                <a:srgbClr val="0000FF"/>
              </a:solidFill>
              <a:effectLst/>
              <a:latin typeface="HGP創英角ｺﾞｼｯｸUB"/>
              <a:ea typeface="HGP創英角ｺﾞｼｯｸUB"/>
              <a:cs typeface="HGP創英角ｺﾞｼｯｸUB"/>
            </a:endParaRPr>
          </a:p>
        </p:txBody>
      </p:sp>
      <p:sp>
        <p:nvSpPr>
          <p:cNvPr id="36" name="テキスト ボックス 35"/>
          <p:cNvSpPr txBox="1"/>
          <p:nvPr/>
        </p:nvSpPr>
        <p:spPr>
          <a:xfrm>
            <a:off x="1371601" y="5057001"/>
            <a:ext cx="3657600" cy="1200328"/>
          </a:xfrm>
          <a:prstGeom prst="rect">
            <a:avLst/>
          </a:prstGeom>
          <a:noFill/>
        </p:spPr>
        <p:txBody>
          <a:bodyPr wrap="square" rtlCol="0">
            <a:spAutoFit/>
          </a:bodyPr>
          <a:lstStyle/>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ストック収益化</a:t>
            </a:r>
            <a:endParaRPr kumimoji="1" lang="en-US" altLang="ja-JP" sz="2400" dirty="0" smtClean="0">
              <a:solidFill>
                <a:srgbClr val="0000FF"/>
              </a:solidFill>
              <a:effectLst/>
              <a:latin typeface="HGP創英角ｺﾞｼｯｸUB"/>
              <a:ea typeface="HGP創英角ｺﾞｼｯｸUB"/>
              <a:cs typeface="HGP創英角ｺﾞｼｯｸUB"/>
            </a:endParaRPr>
          </a:p>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利益拡大</a:t>
            </a:r>
          </a:p>
          <a:p>
            <a:pPr marL="342900" indent="-342900">
              <a:buFont typeface="Wingdings" charset="2"/>
              <a:buChar char="v"/>
            </a:pPr>
            <a:r>
              <a:rPr kumimoji="1" lang="ja-JP" altLang="en-US" sz="2400" dirty="0" smtClean="0">
                <a:solidFill>
                  <a:srgbClr val="0000FF"/>
                </a:solidFill>
                <a:effectLst/>
                <a:latin typeface="HGP創英角ｺﾞｼｯｸUB"/>
                <a:ea typeface="HGP創英角ｺﾞｼｯｸUB"/>
                <a:cs typeface="HGP創英角ｺﾞｼｯｸUB"/>
              </a:rPr>
              <a:t>顧客の囲い込み</a:t>
            </a:r>
            <a:endParaRPr kumimoji="1" lang="en-US" altLang="ja-JP" sz="2400" dirty="0" smtClean="0">
              <a:solidFill>
                <a:srgbClr val="0000FF"/>
              </a:solidFill>
              <a:effectLst/>
              <a:latin typeface="HGP創英角ｺﾞｼｯｸUB"/>
              <a:ea typeface="HGP創英角ｺﾞｼｯｸUB"/>
              <a:cs typeface="HGP創英角ｺﾞｼｯｸUB"/>
            </a:endParaRPr>
          </a:p>
        </p:txBody>
      </p:sp>
      <p:sp>
        <p:nvSpPr>
          <p:cNvPr id="39" name="テキスト ボックス 38"/>
          <p:cNvSpPr txBox="1"/>
          <p:nvPr/>
        </p:nvSpPr>
        <p:spPr>
          <a:xfrm>
            <a:off x="381000" y="1856601"/>
            <a:ext cx="914400" cy="276999"/>
          </a:xfrm>
          <a:prstGeom prst="rect">
            <a:avLst/>
          </a:prstGeom>
          <a:noFill/>
        </p:spPr>
        <p:txBody>
          <a:bodyPr wrap="square" rtlCol="0">
            <a:spAutoFit/>
          </a:bodyPr>
          <a:lstStyle/>
          <a:p>
            <a:pPr algn="ctr"/>
            <a:r>
              <a:rPr kumimoji="1" lang="ja-JP" altLang="en-US" sz="1200" dirty="0" smtClean="0">
                <a:solidFill>
                  <a:srgbClr val="0000FF"/>
                </a:solidFill>
                <a:effectLst/>
                <a:latin typeface="HGP創英角ｺﾞｼｯｸUB"/>
                <a:ea typeface="HGP創英角ｺﾞｼｯｸUB"/>
                <a:cs typeface="HGP創英角ｺﾞｼｯｸUB"/>
              </a:rPr>
              <a:t>ユーザー</a:t>
            </a:r>
            <a:endParaRPr kumimoji="1" lang="ja-JP" altLang="en-US" sz="1200" dirty="0">
              <a:solidFill>
                <a:srgbClr val="0000FF"/>
              </a:solidFill>
              <a:effectLst/>
              <a:latin typeface="HGP創英角ｺﾞｼｯｸUB"/>
              <a:ea typeface="HGP創英角ｺﾞｼｯｸUB"/>
              <a:cs typeface="HGP創英角ｺﾞｼｯｸUB"/>
            </a:endParaRPr>
          </a:p>
        </p:txBody>
      </p:sp>
      <p:sp>
        <p:nvSpPr>
          <p:cNvPr id="40" name="テキスト ボックス 39"/>
          <p:cNvSpPr txBox="1"/>
          <p:nvPr/>
        </p:nvSpPr>
        <p:spPr>
          <a:xfrm>
            <a:off x="381000" y="6123801"/>
            <a:ext cx="914400" cy="276999"/>
          </a:xfrm>
          <a:prstGeom prst="rect">
            <a:avLst/>
          </a:prstGeom>
          <a:noFill/>
        </p:spPr>
        <p:txBody>
          <a:bodyPr wrap="square" rtlCol="0">
            <a:spAutoFit/>
          </a:bodyPr>
          <a:lstStyle/>
          <a:p>
            <a:pPr algn="ctr"/>
            <a:r>
              <a:rPr kumimoji="1" lang="ja-JP" altLang="en-US" sz="1200" dirty="0" smtClean="0">
                <a:solidFill>
                  <a:srgbClr val="0000FF"/>
                </a:solidFill>
                <a:effectLst/>
                <a:latin typeface="HGP創英角ｺﾞｼｯｸUB"/>
                <a:ea typeface="HGP創英角ｺﾞｼｯｸUB"/>
                <a:cs typeface="HGP創英角ｺﾞｼｯｸUB"/>
              </a:rPr>
              <a:t>ベンダー</a:t>
            </a:r>
            <a:endParaRPr kumimoji="1" lang="ja-JP" altLang="en-US" sz="1200" dirty="0">
              <a:solidFill>
                <a:srgbClr val="0000FF"/>
              </a:solidFill>
              <a:effectLst/>
              <a:latin typeface="HGP創英角ｺﾞｼｯｸUB"/>
              <a:ea typeface="HGP創英角ｺﾞｼｯｸUB"/>
              <a:cs typeface="HGP創英角ｺﾞｼｯｸUB"/>
            </a:endParaRPr>
          </a:p>
        </p:txBody>
      </p:sp>
      <p:grpSp>
        <p:nvGrpSpPr>
          <p:cNvPr id="5" name="図形グループ 4"/>
          <p:cNvGrpSpPr/>
          <p:nvPr/>
        </p:nvGrpSpPr>
        <p:grpSpPr>
          <a:xfrm>
            <a:off x="381001" y="2237601"/>
            <a:ext cx="914400" cy="2802467"/>
            <a:chOff x="381001" y="2237601"/>
            <a:chExt cx="914400" cy="2802467"/>
          </a:xfrm>
        </p:grpSpPr>
        <p:sp>
          <p:nvSpPr>
            <p:cNvPr id="38" name="左右矢印 37"/>
            <p:cNvSpPr/>
            <p:nvPr/>
          </p:nvSpPr>
          <p:spPr bwMode="auto">
            <a:xfrm rot="5400000">
              <a:off x="-563033" y="3181635"/>
              <a:ext cx="2802467" cy="914400"/>
            </a:xfrm>
            <a:prstGeom prst="leftRightArrow">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b="0" i="0" u="none" strike="noStrike" cap="none" normalizeH="0" baseline="0" dirty="0" smtClean="0">
                <a:ln>
                  <a:noFill/>
                </a:ln>
                <a:solidFill>
                  <a:srgbClr val="FFFFFF"/>
                </a:solidFill>
                <a:effectLst/>
                <a:latin typeface="HGP創英角ｺﾞｼｯｸUB"/>
                <a:ea typeface="HGP創英角ｺﾞｼｯｸUB"/>
                <a:cs typeface="HGP創英角ｺﾞｼｯｸUB"/>
              </a:endParaRPr>
            </a:p>
          </p:txBody>
        </p:sp>
        <p:sp>
          <p:nvSpPr>
            <p:cNvPr id="4" name="テキスト ボックス 3"/>
            <p:cNvSpPr txBox="1"/>
            <p:nvPr/>
          </p:nvSpPr>
          <p:spPr>
            <a:xfrm>
              <a:off x="565640" y="2796401"/>
              <a:ext cx="553998" cy="1777490"/>
            </a:xfrm>
            <a:prstGeom prst="rect">
              <a:avLst/>
            </a:prstGeom>
            <a:noFill/>
          </p:spPr>
          <p:txBody>
            <a:bodyPr vert="eaVert" wrap="none" rtlCol="0">
              <a:spAutoFit/>
            </a:bodyPr>
            <a:lstStyle/>
            <a:p>
              <a:r>
                <a:rPr kumimoji="1" lang="ja-JP" altLang="en-US" sz="2400" dirty="0" smtClean="0">
                  <a:solidFill>
                    <a:srgbClr val="FFFFFF"/>
                  </a:solidFill>
                  <a:latin typeface="HGP創英角ｺﾞｼｯｸUB"/>
                  <a:ea typeface="HGP創英角ｺﾞｼｯｸUB"/>
                  <a:cs typeface="HGP創英角ｺﾞｼｯｸUB"/>
                </a:rPr>
                <a:t>ゴールの共有</a:t>
              </a:r>
              <a:endParaRPr kumimoji="1" lang="ja-JP" altLang="en-US" sz="2400" dirty="0">
                <a:solidFill>
                  <a:srgbClr val="FFFFFF"/>
                </a:solidFill>
                <a:latin typeface="HGP創英角ｺﾞｼｯｸUB"/>
                <a:ea typeface="HGP創英角ｺﾞｼｯｸUB"/>
                <a:cs typeface="HGP創英角ｺﾞｼｯｸUB"/>
              </a:endParaRPr>
            </a:p>
          </p:txBody>
        </p:sp>
      </p:grpSp>
    </p:spTree>
    <p:extLst>
      <p:ext uri="{BB962C8B-B14F-4D97-AF65-F5344CB8AC3E}">
        <p14:creationId xmlns:p14="http://schemas.microsoft.com/office/powerpoint/2010/main" val="16919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p:tgtEl>
                                          <p:spTgt spid="35"/>
                                        </p:tgtEl>
                                        <p:attrNameLst>
                                          <p:attrName>ppt_y</p:attrName>
                                        </p:attrNameLst>
                                      </p:cBhvr>
                                      <p:tavLst>
                                        <p:tav tm="0">
                                          <p:val>
                                            <p:strVal val="#ppt_y+#ppt_h*1.125000"/>
                                          </p:val>
                                        </p:tav>
                                        <p:tav tm="100000">
                                          <p:val>
                                            <p:strVal val="#ppt_y"/>
                                          </p:val>
                                        </p:tav>
                                      </p:tavLst>
                                    </p:anim>
                                    <p:animEffect transition="in" filter="wipe(up)">
                                      <p:cBhvr>
                                        <p:cTn id="14" dur="500"/>
                                        <p:tgtEl>
                                          <p:spTgt spid="35"/>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ppt_y</p:attrName>
                                        </p:attrNameLst>
                                      </p:cBhvr>
                                      <p:tavLst>
                                        <p:tav tm="0">
                                          <p:val>
                                            <p:strVal val="#ppt_y-#ppt_h*1.125000"/>
                                          </p:val>
                                        </p:tav>
                                        <p:tav tm="100000">
                                          <p:val>
                                            <p:strVal val="#ppt_y"/>
                                          </p:val>
                                        </p:tav>
                                      </p:tavLst>
                                    </p:anim>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42"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out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p:txBody>
          <a:bodyPr/>
          <a:lstStyle/>
          <a:p>
            <a:r>
              <a:rPr lang="ja-JP" altLang="en-US" dirty="0" smtClean="0">
                <a:ea typeface="ＭＳ Ｐゴシック" pitchFamily="50" charset="-128"/>
              </a:rPr>
              <a:t>クラウドのビジネス・モデル</a:t>
            </a:r>
            <a:endParaRPr lang="ja-JP" altLang="en-US" dirty="0">
              <a:ea typeface="ＭＳ Ｐゴシック" pitchFamily="50" charset="-128"/>
            </a:endParaRPr>
          </a:p>
        </p:txBody>
      </p:sp>
      <p:sp>
        <p:nvSpPr>
          <p:cNvPr id="224" name="AutoShape 48"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AutoShape 50" descr="data:image/jpg;base64,/9j/4AAQSkZJRgABAQAAAQABAAD/2wCEAAkGBhQREBEREBEWERQVGRoYGRgUFxUVFRgWExYZFxsXFxYYGyYfFxokGRgSHzAiIzMpLC8uFR8xNTAsNSYrOCkBCQoKDgwOGg8PGjQfHyQ1NTUvLDQ1MTUyNSktLykpNTUsLykwKjUpLi0qNDI1NSw1KS8pKSksLSkqLCwpLCw0LP/AABEIAIsAsAMBIgACEQEDEQH/xAAbAAEAAgMBAQAAAAAAAAAAAAAABgcDBAUCAf/EAEkQAAIBAwEEBwMIAw0JAAAAAAECAwAEEQUGEiExBxMiQVFhgRRxkRUyQlKSobHBcrLRFiMkM1Nic4OToqPC8CU0NoKzw9Li4//EABkBAQADAQEAAAAAAAAAAAAAAAACAwQBBf/EACgRAAICAQMDAgcBAAAAAAAAAAABAhEhAwQSMTJRE0FCcYGhseHwIv/aAAwDAQACEQMRAD8AlOyu02sahax3cKaciPvYEhut7ssVOd3I5jxrevtS1u3Rpmt7G5VAWaOB7hZSqjJ3TIME47uNR3on20S30m3ia1vJCpftQ2sssZzIx4Oowak9/wBIbsjLaabfSzEEIJLZ4Y97HAvJJgBc0B3tlNpY9QtIrqHIVweDfOVlOGU+YINdeqh2QgvLVYtEtHjjmjXr7u4ZetWEztlYokyA743eJ4c6l82zWoopaDVmkkHHduIIDEx8D1aqyA+IJxQEvpVZaj0nynTo5ERLa5N0LKcy9qK2kGd+Q8eK4AIz49+OPfj2dvGUOmtTMxHAiC1aEn9AJkjy3vWgJPfXiwxSSyHCRqzscE4VAWJwOJ4A1j0rVI7mGOeFt6ORQynBGVPI4PEVBtUbUZ9KvBcsLSWBbhXKxI6XUSxHDoGbMQYZ8/IVr7EXkthosV9c3XW20dqGWAQohU8N0CUHLH6PH62e6gLMpUE0Sy1O+iS5nvvYRKA6QW0UTFEYZXfklDFmwRkYH7NDarW9S002iNOlzFPcxR9cYkSRQzYaORBlWDLxDrggqQRxFAWVSq2ttc1G81LUbK3nS3it5E/fjErsisnCNEOAzMd47zcgnnWefVr2O5j0m2ufaLkqZ5bqeJcQQkhVAijwHcnlnA4jx4AWFWpqupLbwyTyZ3Y1LHHM47h5k4HrUdn2bv1UtDq8jS+E0FuYSfAqiBlB8QSR5140PUzq1lc29yns88bNBOq8Qsi4IdM81PBhnzGe+uqrycd1gz2F5qFzGsy+z2yON5VdZJZN08QWIKgZFeNR1i9sl624SG5hB7ZhDxyKCcb26xII/wBcK82DajaRrEYIrxEAVWjk6uTdHAZVxgkDAr3c7YxhSl/ZzwI3BjJGJIuPcWQkY99X1nCTX99Si8ZbT/vodTVNqIYLdLgkuJMdWqjLyFxkBR4/hWjDNqUw3gtvaKeSuHmkx/O3Sqg1yz1cusWiJumGK3MkQXG5lie0oHDlj7Iqc1CVQrBNXO8kYuL7ULYb8kUN3GOLCHfjlA8QrEhvcKyajtcvydJfWuJN0DAfIwd4AqwByCM1I6qvWh1fy7CnCPEUmByDuy5x4Zz91SglN5RGbcFhlmafcGSKNzgFlVjjlllB4fGtitLRf92g/o0/UFbtUvqXLoQXoUUjRbUEYOZOf9K1TqlK4dK6v5zpWsXF7Ojex3kcYaZVZxDLDwHWBQSqEE9rlx8q7d10naciby3cczH5scJ62Vj3KqLk5PnipURWKO1RSSqqpPeAAfuoCrNPWeys5bm8sOtivrt5rmJlMjW8EmN1mjAO+V3cnwyPTYNrs2y9akttDnjmGd4H+yjgg+lWhWE2iZ3txc+OBn44oCttl/aJrDWY1ae4tSsi2TT7xlkVoXBALAM6bxQKTz41i2clg1LQRpMU6i6FtutG28GR42HzwRwG/uA++rUrBeWvWRyR7zJvqV3kOHXeBG8p7mGcg0BC9A2+S3gig1KGa0niVUbehleNygC70ckasrA4z61H+kXaRrv5P6iCVbZbyAtNMjRb7l8KkSOAzDG8S2AOAAzxqS6X8rWcSwPBFqITIWb2gwSMueHWI8bDex3g/Gvk+z95qFxbSX6xW1vbyCZYInaaSSVPmmSQqqhRnOAPH0AxbCIRquvZHOeH/pNXL202cii1UaheWxubOWERSModjBIhysjKnExleBIzjj5ZtClAVfN+5xU3wbZ88ljZ5JGPcBGpLEnwxW1oegTNply9taDTJZX340jZ1laND2euJPZcje4eYzVgraqDvBQCe8AA/HnWWup07ONWqItpm3kG4q3bG1mAAdJgydoDiQSMEHnWLX9sLaW3lhgb2qSRGRY4gZCSwIBOBgAZz6VK3iDcGAPvGfxpHCF+aAPcAPwqfKN3RDjKqsgseydxBbWM8IBurZSGQng6OSxjzyyN4j1PlXatdvbUjE7m1kHzo5wY2B95GCPMVI68SQhuDAH3gH8aOfLuQUOPayNaj0hWyK3UMbqTBISEM3Ic2YDCjzqMtbh9Iv7nrVmmuSrybnEJ2xux45jGT8fCrLjiC8FAHuAH4VgtNMiiaRoo1QyHLlQAWI4ZOP8AXE+NSjOMeiIyg5dWR7TNubNIYkabBVEBHVy8CFAI+b41tfu/sv5f/Dl/8KkGKYqFx8ff9E6l5+37PtKUqBMUpSgFK17+/SCN5ZnEcaAszMcAAd5qtDtrqWrM3yPEtraKSDd3I4tjmY1IIA9CfEjlQFp0qmp9B4/wvaidn7xASqg+A3GI/CkGhYP8F2pmVu4T5YH377CpcJeCPOPkuWlVclxtBarvKbXVo8cChCSehG6D99aV7pGpTASavrK6arcRBa8GA8MqQf1/fXEm8HbSyW9SqR/czYZ7Ov36t9Yu+P1B+NdPTOjJbsES69c3sQ5JHJunHg+87Z+ArrhJdUcU4voy0Z9UiQ4eWND4M6g/eayQXaOMo6uP5pDfhVLXuyWh2zmKaxuy4+uzKT5jtgEeYrCmzOhOQYXu7B+51Zjj17VS9KdXRH1YXVl60qooTq+nIJ7W6XXLIc1P8eqjngjLZA82/Rqe7G7b2+pw9bbN2lwJI2wJIye5h4c8EcDj31WWEgpSlAKUpQClKUApSlAKUpQFW9IDtqeq2uiqxWBB7RdFTglRxVM93DHrID9GuFtZtL1zez2+IrSLsRxp2VYJw3iBzHDgOWPOt/QbjN/tRefSjAhQ+Aw6/jGnwqG4rZtYJ3JmPczaqKFKV1tlNNFxe28RGVLgt+inaI9cY9a3N0rMSVuiTW8vyRYqwH8MuhkA8o4+eSvLIyPeT4LUHuLhpGZ5GLu3EsxySfM12tuNTM9/O2cqjdWvuj4H+9vH1rg1XpxxyfVk9R5pdEK9xSlGDIxVhyKkhh7iOIrxSrSsm2k7VR3iC01TDA8I5+AdGPAbx+Ha5eI76ju0Wz8llOYpOI5qw5OviPA9xHcfSuXU50iT5S0+S0ftXFsN+FjzZBw3c9/1fVPCqWvTdroXJ+oqfUimj63LayCSByp7xzVh4MvePv8ACuttLIIVj2j00dTIjhLuEfMcMQDnHiSuT37ytwIOY3Uhj/4f1jPL97x+llP/AFqvcwTjy9yzbTalx9i6dPvlnhjmj4pIiuv6LqGH3EVsVHOjnPyTp+9z6iP9Xh92KkdecegKUpQClKUApSlAKUpQFN7Pw4udq7f6RbrB5g9a35r8aiNT/qxb7WSIwwl/a/FlGD6/vTfGoLdWxjd425ozIfehK/lW7avDRh3SymYqmHRZFm/z9WNz8So/M1D6mHRYf4fjxif8VrRq9jM+l3o2XstMgk3HMuoTs2CI+Cb7tyGCBzOOZrfvtjIJ1aOO1ksbndLIrsGjkC4yAQzDPEeBGQeIquW4Hh3H8DUp2P16aTUrQzTPJxZBvnOA6Hl6gfCoShJK0yyM4t00RQildHaO36u8ukHACV8e4sT+dc6r07VlDVOiY7L7OQezrd3itIJJBFDEp3d9yccTkd4PMgYBJqVaXNFBfw2406O3kdWIeORXKrg53gFHPFRadeu0GMrxNtMd4eTFhn4SKa89FwzqG8eJEbnjxOeyOZ8jWWa5KTb8mqD4uKS8Ec1sD2q43eC9bJjHLHWNW9tQ5g2a3B8+8uQFA5kKf/mPjXJCNJJgDLu2APFnb9pqWa/ZC41vSNKTtRWKCaXHLeADcfsR/wBoa5uXUVEbZXJyLU0Ww6i2gg/ko0j/ALNAv5Vu0pWA3ilKUApSlAKUpQClKUBV/TEPZbjSdUHAW8+5IR/Jy4Jz6LIP+euF0h2HVahKR82XEg8O2MH+8GqxukrQfbdLu4AMvuF08d+LtgDzOMetVzcXXt2iafeji8I9nl8ez2QT6qp/rK0beVT+Zn3Ebh8iNVMujDhczyfUgcj7S/sqG1IdhNZW2vEMhxHIDG5PIB8YJ8t4L8a36quDow6bqSsjwPKu9sLbl9RtQO5ix9yqT+ysG1Gzr2Vw0bA7hJMbdzJ3cfEDAI8vOu9scBaWd3qLDtY6mHP1jjJ+0V+wa5OVwte52EanT9iPbUTh726YcjK/907v5Vy6E+PGlWJUqK27dks6PtQXrZbOb+Kul3Pc+Dun3kEj3haz7E2T2usCCT5y9Yh8xu7wYeRAB9ahqOQQQcEHII5gjiCPPNW5ok0d0IdUP8bDG8cqqMlnwAMDx4tj+kHhWfV/zb8/kv0v9UvH4InsppyR3l1dTdmCyMrse7Ks+6PMgBj6Dxrf6GLF7h77WZxh7uQrHn6MSHJAPhndX+q865O26OUtdBtiDdXj9ddMvEIGbfOcdwwT+jEPrVbOj2EVrDFbRYVY0CqMjOFGMnxJ5k+JNYtWfORt0ocIm/SlKqLRSlKAUpSgFKUoBSlKAVTuiWC2eq6josvZt78Ga3PcrnJwvuwR/Ujxq4qhXSfsU99Aktqdy8tm6yBgQCSMEpnuzhSPNR3E11OsnGrwVTe2bQyPFIMOhKsPMeHkeY8jW/s1s497N1a9lF4yOeSL+ZPHA/IGt8bT2GpKPlCb5Mv4uxMJFIRynAnBxg+RII5cRitbUOkKwjaDTrcu1gXHtlwAwMoYHsZADbhIG9jGVBUcM53S3K446mKO2fLPQz6r0wxC5TT7OxGo2qARjeLNJI44ZjOGyO4HHHmCBU01uexSC1s7uE2+9h+qifIhZ8jedlOCMsfHvOMCvcMT7mdFGnrCRwePBfHnujd+Oajd1Y21jL7VrF6k0pYEQRnfkd88MjgSAccMBeWT3VnhSzKRfO3iMSPbT6EbO6eDe3gMFW7yrcs+fMelcqpd0on/AGgf6NP81RGvR023FNnn6iqTSFWJs7cw6TbQ3ExkeS7GdxMboRcEEgkAkBhx59rAquyan21e1K2hsLH5L+UnNsrhVyZFAG6cKEYkdkk+6qdxJJJPoW6EW22upxtS2d0q5upbw6peRSyklguQ/a+gpEed3GABx4AV52s6OdNtNNlvVkuopgMwyTOVleX6ICYB4+4EAE91blrtNqTcNP2bW1buecbuPPtLH+NdHR+iu4u51vNeuPaXXilun8SvfhsAAj+ao444k1glx+E3x5fETDo9vZptLspbnJleIFi3Nue6x8yu6fWpFXxVwMDgK+1AmKUpQClKUApSlAKUpQClKUBxda2Lsrxg91axTMPpMvax4bwwSK9xbI2a27Wq2sQgb50YRd1vM+J8+ddelAVte9AOmuxZOvg8opeH+IrGo10gdFNjpumyXECSNKskXbkcsQDKoPAALy8qu6oZ0wWnWaLegc1VX+w6sfuzQEP6Uh/tA+caf5qiFS/pHfrJbSccpbdGB9SfwZfjUQr1tHsR5Wr3syW0O+6IPpMq/aYD86n8b9ZtcyjlBZ7vu3sH/uVFdjbMy39qoGcOGPuj7f5CpV0eQ+0a5rd7zVXW3U9x3CN4D3dWn2qy7p5SNO1WGyzsV9pSsZsFKUoBSlKAUpSgFKUoBSlKAUpSgFKUoBWvqFks0UkMgykisjDxVwVP3GtilAUzpQWeH5EvpFgvrJisDycEmh+juk88ru8OfBSM4OPS9F95ntGFF+sZOGPHgM1Mek7Ze2urOSWeBXkiUlH4q6+W8pBI8jwqgdjLQXV2tvcF5Ys43DJIBj0YVdDWlBUimejGbtlmrqcGn71tpsg1HVJgY06rDRw55sW4qAOZyc9kZ3RVhbBbKDTrKO3Lb8nF5X+vK/Fjk8xyAz3KK2tntlbWyTdtLdIcjiVHab9Jzlm9TXYquUnJ2yyMVFUhSlKiSFKUoBSlKAUpSgP/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AutoShape 6" descr="data:image/jpeg;base64,/9j/4AAQSkZJRgABAQAAAQABAAD/2wCEAAkGBg8PDxUPEA8UEBUQEA8PEBQQDw8PEBAQFRAVFBUUFRUXHCYeFxkjGRQUHy8gJCcpLCwsFR4xNTAqNSYrLCkBCQoKDQwOFA8PFCkcFBwpKSkpKSkpKSkpKSkpKSkpKSkpKSkpKSkpKSkpKSkpKSkpKTUpKSksLCkpLCkpKSkpLP/AABEIAOEA4QMBIgACEQEDEQH/xAAcAAEAAgMBAQEAAAAAAAAAAAAAAgMEBQcGAQj/xABDEAABAwICBwQGBwcCBwAAAAABAAIDBBEhMQUGEkFRYXEHEyIyI0KBkaGxFFJTYnLB8AgzY4KS0eEVwiRDVGRzorL/xAAXAQEBAQEAAAAAAAAAAAAAAAAAAQID/8QAGBEBAQEBAQAAAAAAAAAAAAAAAAERMQL/2gAMAwEAAhEDEQA/AO4oiICIiAiIgIiICIiAiIgIiICIiAiIgIiICIiAiIgIiICIiAiIgIiICIiAiIgIiICIiAiIgIiICIiAiIgIvl19ugIl0QEREBERAREQEREBERAREQEREBERAREQERanT2tVHQN2qmdseFw3zSO/CweI+5Btl8uuR6d7dTi2ipeklQcOojb+bl4DTGu+lKy4lrJNl2bIj3MduFmWuOt1cTX6K0prJR0ovUVUUPAPlY1x6Nvc+wLyOk+27RMNxG6WpNsO6iIaTw2pNlcEMGNzmczvPU718MITE10/SX7QM5uKehYzg6aV0h/paGj4ry9f2waaluBUiEHdDDG0joXAleWLFEhXDWdUa5aUk82kao9KmVo9zSAsN2n67/rKjHP/AImfHr4sVSQq3IM6LW7Scfk0hVNtlaqnt7i6y3mje2XTVPYGqE4G6oiY+/LaADvivIuCrIUxXcdW/wBoamkIZX07qcmw7yEmaK/EtttNHTaXUtFaZp6uITU0zJmOydG4OF+B4HkV+OHMWboPWGr0fN31LM6F2F9k+F4v5XtODhyKiv2Oi572b9rkGlQKeYCCqA8l/Rz2GLoid+/YOPC66EgIiICIiAiIgIiICIiAiIgLB0vpuno4zLUStiaMtrNx4NaMXHkF5bXDtNgo9qGnAqJxgbH0UR++4eY/dHtIXH9K6SqKyUzVEpkccr5NHBrcmjkFZEtew1p7YKia8VC36OzLvXAGdw4gZM+J6LnkwfI4vkc57nG7nPcXOceZOJWUIbIWrWMsQQBfCxZDlU5VGO8KlyveqXKKqKqcrXKpyCtyrcrHKtyiq3KsqxyrKKiVBwUyolQVB7muDmktLSHNLSQ5pGRBGRX6I7IO1T/UWiiq3D6TG27Hmw+ksAxP/kAz4jHivzw4KVFWy08rJ4XlkkT2yMc3NrgbgqLH7WRaDUbWlmk6CKrbgXt2ZWj1Jm4PHS+I5ELfoCIiAiIgIiICItZp7T8NFEZZTxDGDzyOtk0fnkEGbWVkcMbpZXhjGNLnucbNaBvJXIdbu059VeGmlbBFiC7vo2zSjmb+BvIY8eC1+sGsFRXybcrrMHkjaT3bB09Y8ytUadu8D3Lc8s2sRlJhtAXHEWc33jBfDGvsujI77TR3TvrxHu3e8Z+1UNq3McI5yPFhHNYMa4/UkGTXcHZHkqibgqnBZEjCDYixHHBUPRFDwqXq96oegokVDldIqXKCpyrcpuVbkVW5VuVhVZUVByrKmVAoqJUCplQKgiVU4KwqpyK6/wDs66xmOpm0e4+Gdnfx8pI7BwHVhv8AyLvy/I3ZnWGHTNG8HOpZGej7sP8A9L9cqAiIgIiICItfpvTUVJEZZDyY0eZ7tzR/fcgr1g0/FRRd5JiTcRsB8UjuA4Didy5BpbSU1ZKZpnXJwAGDWN+q0bgsnS2kpauUzSm5ODWjysbua3l81ibC6SYxaxthQc1ZTmql4VGM9qxZ4Q4FrgCCLEHEELMeFjvCDVd3NCNlnpmDJj3WkYODJOHJ11AaSiJ2STE44bMzdi/R3lPvWwesWdrS0h4BbbHata3tUEJW2zWM9Y9JV7LgzxGBxDInuyY85AE4mM5Y5HJZEigx5FS4q2Qqh5RFblW5ScVW5RpEqsqblWSgg5QKkVAor4VAqRUCVBFxVRU3lVlRY3mojb6Vox/3lN8JWlfsNfkrsppTJpujAF9mcSHkGNLj8l+tUWiIiIIiIMbSFfHTxOlkNmsFzvJ4ADeSVyfTWlpKyUyyYAYRsvcMbw5niVttb9O/Spu7YfRREhtsnvyL/mB7960WytyMWqdhRLVe5qrcFpFLgsd4WU4LV1dd4jHEA9485JtHEOMjuP3RieQxRXyrqGRt2nuDRxPHgOJ5LXvqJn+SPux9aa4d7Ixj7yOip/1CmZJ4pmyy5bbnNaG33MF7MHTHiStxBTF+e/goNI9tQ3ESMk+6YtgHkHB1x1xWHGw1DRLJgwucGxA3xa6x7w78R5ei29U3YJucG3uei1ejf3O19rJLMBwa51m/Bt/aoI18e3G5p3tIHK2X5KHfl7GSHOSNjzbLatZ3/sCr5CsCkd6Ix3/cyOZ/I4l7D8Xe5B8eVS8qx5VDioIuKrJUnFQcUVBxUHFSKgUVAqJX0qJKgiSq3OUnFUuKD44qJQlZGjdHS1MzIIWF8kr2sY0ZlxPwG++4BRp1n9nTV4vqZq9w8MMfcR85JLFxHRot/Ou/rQ6j6qs0XQRUjMS0F0rvtJnYvd0vgOQC3yIIiIC0et+kjDSkNNnSnum8QCPEf6Qfet4vFa/S3kiZuax7/a5wH+34qzqV5ANQtVll8stsKiFBwVjyACSbAAkkmwAG8ledr6/v27R2hASGsa24lrXHANaMxEfe7kMyvldpTvAe7cWRA7JlaLvld9nTjedxfkN1zlgzUJLNh3oYxiIY3eI3zMj8yTvtjzW5iozH6SSxkI2QG22IGWsI4xuwzO/otTpCcC5JRNaeqpYg3ZbG1o4Bo+JzK2+qGkC2KSN1yIdkxk7muuAy/IjDkeS8xW6VLnCOMbbnGwA3lbGMviZ9EhIdM/0k7/Uiwtc8gMAOfNRVmkZjUymBp8I8VQ4bmk+QH6zlfKeAsAAABkABYD4L7BTMhZ3bMcdpzj5nvObnc/kqZHIKZHLW1D+7k7z1XDu5Ol/C72FZ0r1iS2Iscb4FQRkNiqXFQhcRdhxLBdp4x5D3Ze5CUV8JUCVIqBQRKgVIqBRUSq3KRKpe6+Sgi9yrKuZTud+sFkR0Q6k4ADeeGGaisNsd13/sN7O/o7P9TqWWllbama4YxwkYyW3Ofu+7+JYnZJ2WyMe6rr6eMRvi2I4J4mSSOu5rhI4OHo7bOG83xsM+0AIPqIiAiIgLxmvkHpIn8WPb7nA/7l7NaLXGhMlNtgXMR7z+W1nfA39isK5+VCR4aCSQAASSTYADMk8FJzha5NgBcndbitAXmvcCcKZpBaDgatwPmcPsgRgPW6LbCEsv0sd5JdtK3xNabg1RBwe4fZcG+tgThniaCnNVPJVv8sLjBTt3B1vG/qBYe08AthptxeREMvM7nwC09I40bnsePRSu7yN3qteRZzXcMRccboNlpOtDQSTkvAaU0q+d/dxgm5sAMyt3pUT1bu7gHhHnkOEbeV955BYtJQhjjBSHaeMJ6hwu2Lk3i7kpSMagoTE7u4rPqHDxvOLKdhzJPFb2lo2QM2W3JJ2nvd5pHcT+Q3KylpI4GbDBzcTi97vrOO8/JVyyIISvWHK9WSPWJK9EVyPWO5ylI5UuKiqp3WIf9U482nA/rkpPFjbgovFwRxBCix12NPFo94w/JRQqJX0qJKoiVW91lLE5e/crY6Xef8/4UViiNzlkMpQM8fl/lZMcRJDGNLi4gNa0FznOOQAGJK6rqR2JPltPpK8bcC2nabSO3+kcPIPujHmFB4HVfU2s0nJsU0V2tID5X3bDH+J3HkLnku76k9ldFo20rgKioFiZZGizD/CZ6nXE8162hoIqeNsUMbYmMAa1jGhrWjkAshFEREBERAREQF8c0EWIuCLEcQvqIONa6aAkZWfRXXFKW98bf84F9mwkjJoNyeOA3qsuAFgLW4CwA3WXWNOaIbVRGMgXsdgncf7H9ZLklZG6J5jdm0kbv1dblZsY74gX7STTta04A4Y3y9qpqalrGlziGgC5JNgAvOF8mkDe7o6YHMXD6mxyHBnE/oVE6mukrXGOB3dwtOzLMBa/FkQ3nnu+eVHFHEwRxt2GtyAzPEk7yeKtcWtaGNAa1o2WtaLADgFhzSoIyyLEkepSSLGe9REJXrFkepyOVDioqDiqyplQKCKqi8tuD3j43/NWuKqhbfaH3ycMzdoy9yihO4Yr62C+ePyHU71e2EDP3D8zvV9LSyTSNihjdI952WMY0uc48gEGOGAfr5L0WqeolbpR/oGbMYNnzSYRN5De88m+2y6FqV2IgbM+kztHMUzHeEZfvXjM/dbhzOS63T07I2CONrWNYA1rWNDWtaMgAMAFFx5jU3s4otFtDmN72a1nTyAF/MMGUY5DHiSvVoiKIiICIiAiIgIiICIvIa+62U9PA6HviJTbCM4tF7+IjLpmgnrvrHHFDJC2Uxy+DDZN3scLmztwtfHlZcTrNLtjmu3yvOIvgHcuvz6rImmrtK1Bgp2une5jnudtgHYaBjtONrYtHtsvW6P7D2zxU8jqp7Wvia6pa+LZlDiAdlgPltct8V8r45LW4z14g0z6t+3P4YWOIjiubzFpttv+7cZb/nsZZeGFsABgABkABkF7DXbUIUbGzUrXd01rWvBcXlhHrEncePE88PByy7irEr5NKsSR6nI9Yz3IiMjljPerJHLHe5QQe5VEqTioEoqJUCf87gOpUwwnn0yHU/kFa2IDPEjLgOg/M4qaKGwk45cyPkD8z7lYAG5e0nM9SvQatamVuknWp4vADZ8z/DCzHHxeseTbldo1Q7KKKg2ZZB9KnFj3krRsMd/DZk3qbnmFFcv1R7Ja2vtJKDSQnHakae9ePuRndzdYdV2vVjU2i0azYpogHEWfI7xTSfifw5Cw5LeIjQiIgIiICIiAiIgIiICIiDleu/awG3gor3PhMnrHd4Bu659Fq9VOy6prnCq0i50UbjtCK5E0u/xfUB/q6Zr2mpnZjTUFppbVFRn3jh4Iz/DacvxHHpkvaK6jTaO1QoaaUTwUzIntiELSwEAM6ZXO92Z4rcoiiovYCCCAQQQQRcEHcVy3Xjs0Lb1FG0luboxcuZzaPWbyzHMZdURB+XJ2OZmPbuWK+UL9Eaw6g0dbdxb3Uh9ePC5+8Miua6d7JauI7UYEzeLG7Trc24Eey61rGOcvkVJfwW8q9AOjOy4BhGYcxwI9hKxHUbW5m/SzR7h/dQa0Rk4fAYn27h7VYIAM/cL/ABOZWyo9HTTu7unhfKdzYmF3vtgPavf6sdik0tpK+Tum4HuYnAynk9+TPZc9FFc50ZoueqkEFNC6V5yaxuQ4k5NHM2C6zql2Jxx2l0g8TOGPcRk9yPxuzf0Fh1XRdDaDpqKMRU0LYm7w0YuPFzs3HmVnouK4KdkbQxjWsa0Wa1jQ1rRwAGACsREUREQEREBERAREQEREBERAREQEREBERAREQEREFc1Ox+D2Nd+Jod81jDQ1MMRTxDpDH/ZZqIIsjDRYAAcAAApIiAiIgIiICIiAiIgIiICIiAiIgIiICIiAiIgIiICIiAiIgIiICIiAiIgIiICIiAiIgIiICIiAiIgIiICIiAiIgIiICIiAiIgIiICIiAiIgIiICIiAiIgIiICIiAiIgIiICIiD/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角丸四角形 1"/>
          <p:cNvSpPr/>
          <p:nvPr/>
        </p:nvSpPr>
        <p:spPr bwMode="auto">
          <a:xfrm>
            <a:off x="1600199" y="1000477"/>
            <a:ext cx="7239003" cy="685800"/>
          </a:xfrm>
          <a:prstGeom prst="roundRect">
            <a:avLst>
              <a:gd name="adj" fmla="val 0"/>
            </a:avLst>
          </a:prstGeom>
          <a:solidFill>
            <a:srgbClr val="33ACBD"/>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クラウド・ビジネス</a:t>
            </a:r>
          </a:p>
        </p:txBody>
      </p:sp>
      <p:sp>
        <p:nvSpPr>
          <p:cNvPr id="21" name="角丸四角形 20"/>
          <p:cNvSpPr/>
          <p:nvPr/>
        </p:nvSpPr>
        <p:spPr bwMode="auto">
          <a:xfrm>
            <a:off x="1600203" y="3896078"/>
            <a:ext cx="2362200" cy="685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圧倒的コストパフォーマンスとサービス内容の差別化</a:t>
            </a:r>
          </a:p>
        </p:txBody>
      </p:sp>
      <p:sp>
        <p:nvSpPr>
          <p:cNvPr id="22" name="角丸四角形 21"/>
          <p:cNvSpPr/>
          <p:nvPr/>
        </p:nvSpPr>
        <p:spPr bwMode="auto">
          <a:xfrm>
            <a:off x="4038603" y="3910864"/>
            <a:ext cx="236220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セキュリティや可用性など</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クラウド利用に伴うクリティカルな課題への確実･低廉な対処</a:t>
            </a:r>
          </a:p>
        </p:txBody>
      </p:sp>
      <p:sp>
        <p:nvSpPr>
          <p:cNvPr id="23" name="角丸四角形 22"/>
          <p:cNvSpPr/>
          <p:nvPr/>
        </p:nvSpPr>
        <p:spPr bwMode="auto">
          <a:xfrm>
            <a:off x="6477003" y="3910864"/>
            <a:ext cx="2362200" cy="6858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サービスの目利き力</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個別最適化された組合わせ</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を実現するプロデュース力</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4" name="角丸四角形 23"/>
          <p:cNvSpPr/>
          <p:nvPr/>
        </p:nvSpPr>
        <p:spPr bwMode="auto">
          <a:xfrm>
            <a:off x="1600203" y="4637030"/>
            <a:ext cx="2362200" cy="685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価格競争力を維持するため</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smtClean="0">
                <a:solidFill>
                  <a:schemeClr val="bg1"/>
                </a:solidFill>
                <a:latin typeface="Arial" pitchFamily="34" charset="0"/>
                <a:ea typeface="HGP創英角ｺﾞｼｯｸUB" pitchFamily="50" charset="-128"/>
                <a:cs typeface="Arial" pitchFamily="34" charset="0"/>
              </a:rPr>
              <a:t>の大規模</a:t>
            </a:r>
            <a:r>
              <a:rPr kumimoji="0" lang="ja-JP" altLang="en-US" sz="1200" dirty="0">
                <a:solidFill>
                  <a:schemeClr val="bg1"/>
                </a:solidFill>
                <a:latin typeface="Arial" pitchFamily="34" charset="0"/>
                <a:ea typeface="HGP創英角ｺﾞｼｯｸUB" pitchFamily="50" charset="-128"/>
                <a:cs typeface="Arial" pitchFamily="34" charset="0"/>
              </a:rPr>
              <a:t>な初期投資</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5" name="角丸四角形 24"/>
          <p:cNvSpPr/>
          <p:nvPr/>
        </p:nvSpPr>
        <p:spPr bwMode="auto">
          <a:xfrm>
            <a:off x="4038603" y="4651816"/>
            <a:ext cx="236220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差別化のための</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a:solidFill>
                  <a:schemeClr val="bg1"/>
                </a:solidFill>
                <a:latin typeface="Arial" pitchFamily="34" charset="0"/>
                <a:ea typeface="HGP創英角ｺﾞｼｯｸUB" pitchFamily="50" charset="-128"/>
                <a:cs typeface="Arial" pitchFamily="34" charset="0"/>
              </a:rPr>
              <a:t>一定規模の</a:t>
            </a:r>
            <a:r>
              <a:rPr kumimoji="0" lang="ja-JP" altLang="en-US" sz="1200" dirty="0" smtClean="0">
                <a:solidFill>
                  <a:schemeClr val="bg1"/>
                </a:solidFill>
                <a:latin typeface="Arial" pitchFamily="34" charset="0"/>
                <a:ea typeface="HGP創英角ｺﾞｼｯｸUB" pitchFamily="50" charset="-128"/>
                <a:cs typeface="Arial" pitchFamily="34" charset="0"/>
              </a:rPr>
              <a:t>初期投資</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6" name="角丸四角形 25"/>
          <p:cNvSpPr/>
          <p:nvPr/>
        </p:nvSpPr>
        <p:spPr bwMode="auto">
          <a:xfrm>
            <a:off x="6477003" y="4651816"/>
            <a:ext cx="2362200" cy="6858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初期投資は不要</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dirty="0">
                <a:solidFill>
                  <a:schemeClr val="bg1"/>
                </a:solidFill>
                <a:latin typeface="Arial" pitchFamily="34" charset="0"/>
                <a:ea typeface="HGP創英角ｺﾞｼｯｸUB" pitchFamily="50" charset="-128"/>
                <a:cs typeface="Arial" pitchFamily="34" charset="0"/>
              </a:rPr>
              <a:t>ただし</a:t>
            </a:r>
            <a:r>
              <a:rPr kumimoji="0" lang="ja-JP" altLang="en-US" sz="1200" dirty="0" smtClean="0">
                <a:solidFill>
                  <a:schemeClr val="bg1"/>
                </a:solidFill>
                <a:latin typeface="Arial" pitchFamily="34" charset="0"/>
                <a:ea typeface="HGP創英角ｺﾞｼｯｸUB" pitchFamily="50" charset="-128"/>
                <a:cs typeface="Arial" pitchFamily="34" charset="0"/>
              </a:rPr>
              <a:t>、</a:t>
            </a:r>
            <a:r>
              <a:rPr kumimoji="0" lang="en-US" altLang="ja-JP" sz="1200" dirty="0" smtClean="0">
                <a:solidFill>
                  <a:schemeClr val="bg1"/>
                </a:solidFill>
                <a:latin typeface="Arial" pitchFamily="34" charset="0"/>
                <a:ea typeface="HGP創英角ｺﾞｼｯｸUB" pitchFamily="50" charset="-128"/>
                <a:cs typeface="Arial" pitchFamily="34" charset="0"/>
              </a:rPr>
              <a:t>Web</a:t>
            </a:r>
            <a:r>
              <a:rPr kumimoji="0" lang="ja-JP" altLang="en-US" sz="1200" dirty="0" smtClean="0">
                <a:solidFill>
                  <a:schemeClr val="bg1"/>
                </a:solidFill>
                <a:latin typeface="Arial" pitchFamily="34" charset="0"/>
                <a:ea typeface="HGP創英角ｺﾞｼｯｸUB" pitchFamily="50" charset="-128"/>
                <a:cs typeface="Arial" pitchFamily="34" charset="0"/>
              </a:rPr>
              <a:t>サービスや</a:t>
            </a:r>
            <a:r>
              <a:rPr kumimoji="0" lang="en-US" altLang="ja-JP" sz="1200" dirty="0" smtClean="0">
                <a:solidFill>
                  <a:schemeClr val="bg1"/>
                </a:solidFill>
                <a:latin typeface="Arial" pitchFamily="34" charset="0"/>
                <a:ea typeface="HGP創英角ｺﾞｼｯｸUB" pitchFamily="50" charset="-128"/>
                <a:cs typeface="Arial" pitchFamily="34" charset="0"/>
              </a:rPr>
              <a:t>Web</a:t>
            </a:r>
            <a:r>
              <a:rPr kumimoji="0" lang="ja-JP" altLang="en-US" sz="1200" dirty="0" smtClean="0">
                <a:solidFill>
                  <a:schemeClr val="bg1"/>
                </a:solidFill>
                <a:latin typeface="Arial" pitchFamily="34" charset="0"/>
                <a:ea typeface="HGP創英角ｺﾞｼｯｸUB" pitchFamily="50" charset="-128"/>
                <a:cs typeface="Arial" pitchFamily="34" charset="0"/>
              </a:rPr>
              <a:t>アプリに対応できる人材確保が前提</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7" name="角丸四角形 26"/>
          <p:cNvSpPr/>
          <p:nvPr/>
        </p:nvSpPr>
        <p:spPr bwMode="auto">
          <a:xfrm>
            <a:off x="1600203" y="5399030"/>
            <a:ext cx="2362200" cy="685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Google</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Salecefoce.com</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amazon</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8" name="角丸四角形 27"/>
          <p:cNvSpPr/>
          <p:nvPr/>
        </p:nvSpPr>
        <p:spPr bwMode="auto">
          <a:xfrm>
            <a:off x="4038603" y="5413816"/>
            <a:ext cx="236220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Data spider/</a:t>
            </a:r>
            <a:r>
              <a:rPr kumimoji="0" lang="en-US" altLang="ja-JP" sz="1200" b="0" i="0" u="none" strike="noStrike" cap="none" normalizeH="0" baseline="0" dirty="0" err="1" smtClean="0">
                <a:ln>
                  <a:noFill/>
                </a:ln>
                <a:solidFill>
                  <a:schemeClr val="bg1"/>
                </a:solidFill>
                <a:effectLst/>
                <a:latin typeface="Arial" pitchFamily="34" charset="0"/>
                <a:ea typeface="HGP創英角ｺﾞｼｯｸUB" pitchFamily="50" charset="-128"/>
                <a:cs typeface="Arial" pitchFamily="34" charset="0"/>
              </a:rPr>
              <a:t>appresso</a:t>
            </a:r>
            <a:endPar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Cloud Gate/ISR</a:t>
            </a:r>
          </a:p>
          <a:p>
            <a:pPr algn="ctr">
              <a:spcBef>
                <a:spcPts val="0"/>
              </a:spcBef>
            </a:pPr>
            <a:r>
              <a:rPr kumimoji="0" lang="en-US" altLang="ja-JP" sz="1200" dirty="0" smtClean="0">
                <a:solidFill>
                  <a:schemeClr val="bg1"/>
                </a:solidFill>
                <a:latin typeface="Arial" pitchFamily="34" charset="0"/>
                <a:ea typeface="HGP創英角ｺﾞｼｯｸUB" pitchFamily="50" charset="-128"/>
                <a:cs typeface="Arial" pitchFamily="34" charset="0"/>
              </a:rPr>
              <a:t>Cloud Prime Controller /SCSK</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29" name="角丸四角形 28"/>
          <p:cNvSpPr/>
          <p:nvPr/>
        </p:nvSpPr>
        <p:spPr bwMode="auto">
          <a:xfrm>
            <a:off x="6477003" y="5413816"/>
            <a:ext cx="2362200" cy="6858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各社</a:t>
            </a:r>
          </a:p>
        </p:txBody>
      </p:sp>
      <p:sp>
        <p:nvSpPr>
          <p:cNvPr id="18" name="角丸四角形 17"/>
          <p:cNvSpPr/>
          <p:nvPr/>
        </p:nvSpPr>
        <p:spPr bwMode="auto">
          <a:xfrm>
            <a:off x="1600203" y="2372078"/>
            <a:ext cx="2362200" cy="685800"/>
          </a:xfrm>
          <a:prstGeom prst="roundRect">
            <a:avLst>
              <a:gd name="adj" fmla="val 0"/>
            </a:avLst>
          </a:prstGeom>
          <a:solidFill>
            <a:srgbClr val="3366FF"/>
          </a:solidFill>
          <a:ln>
            <a:no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プロバイダー</a:t>
            </a:r>
          </a:p>
        </p:txBody>
      </p:sp>
      <p:sp>
        <p:nvSpPr>
          <p:cNvPr id="19" name="角丸四角形 18"/>
          <p:cNvSpPr/>
          <p:nvPr/>
        </p:nvSpPr>
        <p:spPr bwMode="auto">
          <a:xfrm>
            <a:off x="4038603" y="2372078"/>
            <a:ext cx="2362200" cy="685800"/>
          </a:xfrm>
          <a:prstGeom prst="roundRect">
            <a:avLst>
              <a:gd name="adj" fmla="val 0"/>
            </a:avLst>
          </a:prstGeom>
          <a:solidFill>
            <a:srgbClr val="0000FF"/>
          </a:solidFill>
          <a:ln>
            <a:no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a:t>
            </a:r>
            <a:endParaRPr kumimoji="0" lang="ja-JP" altLang="en-US" sz="1800" dirty="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アダプター</a:t>
            </a:r>
          </a:p>
        </p:txBody>
      </p:sp>
      <p:sp>
        <p:nvSpPr>
          <p:cNvPr id="20" name="角丸四角形 19"/>
          <p:cNvSpPr/>
          <p:nvPr/>
        </p:nvSpPr>
        <p:spPr bwMode="auto">
          <a:xfrm>
            <a:off x="6477003" y="2372078"/>
            <a:ext cx="2362200" cy="685800"/>
          </a:xfrm>
          <a:prstGeom prst="roundRect">
            <a:avLst>
              <a:gd name="adj" fmla="val 0"/>
            </a:avLst>
          </a:prstGeom>
          <a:solidFill>
            <a:srgbClr val="000090"/>
          </a:solidFill>
          <a:ln>
            <a:no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a:t>
            </a:r>
            <a:endParaRPr kumimoji="0" lang="ja-JP" altLang="en-US" sz="1800" dirty="0">
              <a:solidFill>
                <a:schemeClr val="bg1"/>
              </a:solidFill>
              <a:latin typeface="Arial" pitchFamily="34" charset="0"/>
              <a:ea typeface="HGP創英角ｺﾞｼｯｸUB" pitchFamily="50" charset="-128"/>
              <a:cs typeface="Arial" pitchFamily="34" charset="0"/>
            </a:endParaRP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インテグレータ</a:t>
            </a:r>
          </a:p>
        </p:txBody>
      </p:sp>
      <p:cxnSp>
        <p:nvCxnSpPr>
          <p:cNvPr id="4" name="カギ線コネクタ 3"/>
          <p:cNvCxnSpPr>
            <a:stCxn id="2" idx="2"/>
            <a:endCxn id="18" idx="0"/>
          </p:cNvCxnSpPr>
          <p:nvPr/>
        </p:nvCxnSpPr>
        <p:spPr bwMode="auto">
          <a:xfrm rot="5400000">
            <a:off x="3657602" y="809978"/>
            <a:ext cx="685801" cy="2438398"/>
          </a:xfrm>
          <a:prstGeom prst="bentConnector3">
            <a:avLst/>
          </a:prstGeom>
          <a:ln>
            <a:solidFill>
              <a:srgbClr val="33ACBD"/>
            </a:solid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cxnSp>
      <p:cxnSp>
        <p:nvCxnSpPr>
          <p:cNvPr id="32" name="カギ線コネクタ 31"/>
          <p:cNvCxnSpPr>
            <a:stCxn id="2" idx="2"/>
            <a:endCxn id="19" idx="0"/>
          </p:cNvCxnSpPr>
          <p:nvPr/>
        </p:nvCxnSpPr>
        <p:spPr bwMode="auto">
          <a:xfrm rot="16200000" flipH="1">
            <a:off x="4876802" y="2029176"/>
            <a:ext cx="685801" cy="2"/>
          </a:xfrm>
          <a:prstGeom prst="bentConnector3">
            <a:avLst>
              <a:gd name="adj1" fmla="val 50000"/>
            </a:avLst>
          </a:prstGeom>
          <a:ln>
            <a:solidFill>
              <a:srgbClr val="33ACBD"/>
            </a:solid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cxnSp>
      <p:cxnSp>
        <p:nvCxnSpPr>
          <p:cNvPr id="35" name="カギ線コネクタ 34"/>
          <p:cNvCxnSpPr>
            <a:stCxn id="2" idx="2"/>
            <a:endCxn id="20" idx="0"/>
          </p:cNvCxnSpPr>
          <p:nvPr/>
        </p:nvCxnSpPr>
        <p:spPr bwMode="auto">
          <a:xfrm rot="16200000" flipH="1">
            <a:off x="6096002" y="809976"/>
            <a:ext cx="685801" cy="2438402"/>
          </a:xfrm>
          <a:prstGeom prst="bentConnector3">
            <a:avLst>
              <a:gd name="adj1" fmla="val 50000"/>
            </a:avLst>
          </a:prstGeom>
          <a:ln>
            <a:solidFill>
              <a:srgbClr val="33ACBD"/>
            </a:solidFill>
            <a:headEnd type="none" w="med" len="med"/>
            <a:tailEnd type="none" w="med" len="med"/>
          </a:ln>
          <a:extLst/>
        </p:spPr>
        <p:style>
          <a:lnRef idx="2">
            <a:schemeClr val="accent6">
              <a:shade val="50000"/>
            </a:schemeClr>
          </a:lnRef>
          <a:fillRef idx="1">
            <a:schemeClr val="accent6"/>
          </a:fillRef>
          <a:effectRef idx="0">
            <a:schemeClr val="accent6"/>
          </a:effectRef>
          <a:fontRef idx="minor">
            <a:schemeClr val="lt1"/>
          </a:fontRef>
        </p:style>
      </p:cxnSp>
      <p:sp>
        <p:nvSpPr>
          <p:cNvPr id="30" name="角丸四角形 29"/>
          <p:cNvSpPr/>
          <p:nvPr/>
        </p:nvSpPr>
        <p:spPr bwMode="auto">
          <a:xfrm>
            <a:off x="1600203" y="3134078"/>
            <a:ext cx="2362200" cy="685800"/>
          </a:xfrm>
          <a:prstGeom prst="roundRect">
            <a:avLst>
              <a:gd name="adj" fmla="val 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システム･リソースやアプリケーション機能を</a:t>
            </a:r>
            <a:r>
              <a:rPr kumimoji="0" lang="ja-JP" altLang="en-US" sz="1200" dirty="0" smtClean="0">
                <a:solidFill>
                  <a:schemeClr val="bg1"/>
                </a:solidFill>
                <a:latin typeface="Arial" pitchFamily="34" charset="0"/>
                <a:ea typeface="HGP創英角ｺﾞｼｯｸUB" pitchFamily="50" charset="-128"/>
                <a:cs typeface="Arial" pitchFamily="34" charset="0"/>
              </a:rPr>
              <a:t>ネット</a:t>
            </a:r>
            <a:r>
              <a:rPr kumimoji="0" lang="ja-JP" altLang="en-US" sz="1200" dirty="0">
                <a:solidFill>
                  <a:schemeClr val="bg1"/>
                </a:solidFill>
                <a:latin typeface="Arial" pitchFamily="34" charset="0"/>
                <a:ea typeface="HGP創英角ｺﾞｼｯｸUB" pitchFamily="50" charset="-128"/>
                <a:cs typeface="Arial" pitchFamily="34" charset="0"/>
              </a:rPr>
              <a:t>を</a:t>
            </a:r>
            <a:r>
              <a:rPr kumimoji="0" lang="ja-JP" altLang="en-US" sz="1200" dirty="0" smtClean="0">
                <a:solidFill>
                  <a:schemeClr val="bg1"/>
                </a:solidFill>
                <a:latin typeface="Arial" pitchFamily="34" charset="0"/>
                <a:ea typeface="HGP創英角ｺﾞｼｯｸUB" pitchFamily="50" charset="-128"/>
                <a:cs typeface="Arial" pitchFamily="34" charset="0"/>
              </a:rPr>
              <a:t>介してサービスとして提供</a:t>
            </a:r>
            <a:endPar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endParaRPr>
          </a:p>
        </p:txBody>
      </p:sp>
      <p:sp>
        <p:nvSpPr>
          <p:cNvPr id="31" name="角丸四角形 30"/>
          <p:cNvSpPr/>
          <p:nvPr/>
        </p:nvSpPr>
        <p:spPr bwMode="auto">
          <a:xfrm>
            <a:off x="4038603" y="3148864"/>
            <a:ext cx="2362200" cy="685800"/>
          </a:xfrm>
          <a:prstGeom prst="roundRect">
            <a:avLst>
              <a:gd name="adj" fmla="val 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クラウド･プロバイダーの提供するサービスの課題を補完するサービスや製品を提供</a:t>
            </a:r>
          </a:p>
        </p:txBody>
      </p:sp>
      <p:sp>
        <p:nvSpPr>
          <p:cNvPr id="33" name="角丸四角形 32"/>
          <p:cNvSpPr/>
          <p:nvPr/>
        </p:nvSpPr>
        <p:spPr bwMode="auto">
          <a:xfrm>
            <a:off x="6477003" y="3148864"/>
            <a:ext cx="2362200" cy="6858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pitchFamily="34" charset="0"/>
                <a:ea typeface="HGP創英角ｺﾞｼｯｸUB" pitchFamily="50" charset="-128"/>
                <a:cs typeface="Arial" pitchFamily="34" charset="0"/>
              </a:rPr>
              <a:t>クラウド･プロバイダーやアダプターの提供するサービスや商品をお客様ごとに組み合わせて提供</a:t>
            </a:r>
          </a:p>
        </p:txBody>
      </p:sp>
      <p:sp>
        <p:nvSpPr>
          <p:cNvPr id="234" name="ホームベース 233"/>
          <p:cNvSpPr/>
          <p:nvPr/>
        </p:nvSpPr>
        <p:spPr bwMode="auto">
          <a:xfrm>
            <a:off x="307978" y="2372078"/>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区分</a:t>
            </a:r>
          </a:p>
        </p:txBody>
      </p:sp>
      <p:sp>
        <p:nvSpPr>
          <p:cNvPr id="47" name="ホームベース 46"/>
          <p:cNvSpPr/>
          <p:nvPr/>
        </p:nvSpPr>
        <p:spPr bwMode="auto">
          <a:xfrm>
            <a:off x="307977" y="3134078"/>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概要</a:t>
            </a:r>
          </a:p>
        </p:txBody>
      </p:sp>
      <p:sp>
        <p:nvSpPr>
          <p:cNvPr id="48" name="ホームベース 47"/>
          <p:cNvSpPr/>
          <p:nvPr/>
        </p:nvSpPr>
        <p:spPr bwMode="auto">
          <a:xfrm>
            <a:off x="307978" y="3910864"/>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競争力</a:t>
            </a:r>
          </a:p>
        </p:txBody>
      </p:sp>
      <p:sp>
        <p:nvSpPr>
          <p:cNvPr id="49" name="ホームベース 48"/>
          <p:cNvSpPr/>
          <p:nvPr/>
        </p:nvSpPr>
        <p:spPr bwMode="auto">
          <a:xfrm>
            <a:off x="307976" y="4651816"/>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投資</a:t>
            </a:r>
          </a:p>
        </p:txBody>
      </p:sp>
      <p:sp>
        <p:nvSpPr>
          <p:cNvPr id="50" name="ホームベース 49"/>
          <p:cNvSpPr/>
          <p:nvPr/>
        </p:nvSpPr>
        <p:spPr bwMode="auto">
          <a:xfrm>
            <a:off x="307975" y="5399030"/>
            <a:ext cx="1292225" cy="685800"/>
          </a:xfrm>
          <a:prstGeom prst="homePlate">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事例</a:t>
            </a:r>
          </a:p>
        </p:txBody>
      </p:sp>
    </p:spTree>
    <p:extLst>
      <p:ext uri="{BB962C8B-B14F-4D97-AF65-F5344CB8AC3E}">
        <p14:creationId xmlns:p14="http://schemas.microsoft.com/office/powerpoint/2010/main" val="1407235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500"/>
                                        <p:tgtEl>
                                          <p:spTgt spid="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で変わる</a:t>
            </a:r>
            <a:r>
              <a:rPr lang="en-US" altLang="ja-JP" sz="2400" dirty="0">
                <a:solidFill>
                  <a:srgbClr val="FFFFFF"/>
                </a:solidFill>
                <a:effectLst/>
                <a:latin typeface="Arial Black"/>
                <a:ea typeface="HGP創英角ｺﾞｼｯｸUB" pitchFamily="50" charset="-128"/>
                <a:cs typeface="Arial Black"/>
              </a:rPr>
              <a:t>IT</a:t>
            </a:r>
            <a:r>
              <a:rPr lang="ja-JP" altLang="en-US" sz="2400" dirty="0">
                <a:solidFill>
                  <a:srgbClr val="FFFFFF"/>
                </a:solidFill>
                <a:effectLst/>
                <a:latin typeface="Arial"/>
                <a:ea typeface="HGP創英角ｺﾞｼｯｸUB" pitchFamily="50" charset="-128"/>
                <a:cs typeface="Arial"/>
              </a:rPr>
              <a:t>の常識</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603895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chemeClr val="bg1"/>
                </a:solidFill>
                <a:latin typeface="Arial" pitchFamily="34" charset="0"/>
                <a:ea typeface="HGP創英角ｺﾞｼｯｸUB" pitchFamily="50" charset="-128"/>
                <a:cs typeface="Arial" pitchFamily="34" charset="0"/>
              </a:rPr>
              <a:t>クラウド利用の</a:t>
            </a:r>
            <a:endParaRPr lang="en-US" altLang="ja-JP" sz="2400" dirty="0" smtClean="0">
              <a:solidFill>
                <a:schemeClr val="bg1"/>
              </a:solidFill>
              <a:latin typeface="Arial" pitchFamily="34" charset="0"/>
              <a:ea typeface="HGP創英角ｺﾞｼｯｸUB" pitchFamily="50" charset="-128"/>
              <a:cs typeface="Arial" pitchFamily="34" charset="0"/>
            </a:endParaRPr>
          </a:p>
          <a:p>
            <a:pPr algn="r"/>
            <a:r>
              <a:rPr lang="ja-JP" altLang="en-US" sz="2400" dirty="0" smtClean="0">
                <a:solidFill>
                  <a:schemeClr val="bg1"/>
                </a:solidFill>
                <a:latin typeface="Arial" pitchFamily="34" charset="0"/>
                <a:ea typeface="HGP創英角ｺﾞｼｯｸUB" pitchFamily="50" charset="-128"/>
                <a:cs typeface="Arial" pitchFamily="34" charset="0"/>
              </a:rPr>
              <a:t>戦略とシナリオ</a:t>
            </a:r>
            <a:endParaRPr lang="ja-JP" altLang="en-US" sz="2400" dirty="0">
              <a:solidFill>
                <a:schemeClr val="bg1"/>
              </a:solidFill>
              <a:latin typeface="Arial"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2990605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2833" y="2946400"/>
            <a:ext cx="6963834" cy="2739211"/>
          </a:xfrm>
          <a:prstGeom prst="rect">
            <a:avLst/>
          </a:prstGeom>
        </p:spPr>
        <p:txBody>
          <a:bodyPr wrap="square">
            <a:spAutoFit/>
          </a:bodyPr>
          <a:lstStyle/>
          <a:p>
            <a:r>
              <a:rPr lang="ja-JP" altLang="en-US" sz="2400" dirty="0">
                <a:latin typeface="ＤＦＰ教科書体W3"/>
                <a:ea typeface="ＤＦＰ教科書体W3"/>
                <a:cs typeface="ＤＦＰ教科書体W3"/>
              </a:rPr>
              <a:t>「信頼性が高く、多機能な商品を、安く大量に</a:t>
            </a:r>
            <a:r>
              <a:rPr lang="ja-JP" altLang="en-US" sz="2400" dirty="0" smtClean="0">
                <a:latin typeface="ＤＦＰ教科書体W3"/>
                <a:ea typeface="ＤＦＰ教科書体W3"/>
                <a:cs typeface="ＤＦＰ教科書体W3"/>
              </a:rPr>
              <a:t>」</a:t>
            </a:r>
            <a:endParaRPr lang="en-US" altLang="ja-JP" sz="2400" dirty="0" smtClean="0">
              <a:latin typeface="ＤＦＰ教科書体W3"/>
              <a:ea typeface="ＤＦＰ教科書体W3"/>
              <a:cs typeface="ＤＦＰ教科書体W3"/>
            </a:endParaRPr>
          </a:p>
          <a:p>
            <a:endParaRPr lang="en-US" altLang="ja-JP" dirty="0">
              <a:latin typeface="ＤＦＰ教科書体W3"/>
              <a:ea typeface="ＤＦＰ教科書体W3"/>
              <a:cs typeface="ＤＦＰ教科書体W3"/>
            </a:endParaRPr>
          </a:p>
          <a:p>
            <a:r>
              <a:rPr lang="ja-JP" altLang="en-US" dirty="0" smtClean="0">
                <a:latin typeface="ＤＦＰ教科書体W3"/>
                <a:ea typeface="ＤＦＰ教科書体W3"/>
                <a:cs typeface="ＤＦＰ教科書体W3"/>
              </a:rPr>
              <a:t>「</a:t>
            </a:r>
            <a:r>
              <a:rPr lang="ja-JP" altLang="en-US" dirty="0">
                <a:latin typeface="ＤＦＰ教科書体W3"/>
                <a:ea typeface="ＤＦＰ教科書体W3"/>
                <a:cs typeface="ＤＦＰ教科書体W3"/>
              </a:rPr>
              <a:t>産業人の使命は貧乏の克服である。（略）産業人の使命も、水道の水の如く、物資を無尽蔵にたらしめ、無代に等しい価格で提供する事にある。それによって、人生に幸福を齎し、この世に極楽楽土を建設する事が出来るのである。松下電器の真使命も亦その点に在る</a:t>
            </a:r>
            <a:r>
              <a:rPr lang="ja-JP" altLang="en-US" dirty="0" smtClean="0">
                <a:latin typeface="ＤＦＰ教科書体W3"/>
                <a:ea typeface="ＤＦＰ教科書体W3"/>
                <a:cs typeface="ＤＦＰ教科書体W3"/>
              </a:rPr>
              <a:t>」</a:t>
            </a:r>
            <a:endParaRPr lang="en-US" altLang="ja-JP" dirty="0" smtClean="0">
              <a:latin typeface="ＤＦＰ教科書体W3"/>
              <a:ea typeface="ＤＦＰ教科書体W3"/>
              <a:cs typeface="ＤＦＰ教科書体W3"/>
            </a:endParaRPr>
          </a:p>
          <a:p>
            <a:endParaRPr lang="en-US" altLang="ja-JP" sz="2000" dirty="0">
              <a:latin typeface="ＤＦＰ教科書体W3"/>
              <a:ea typeface="ＤＦＰ教科書体W3"/>
              <a:cs typeface="ＤＦＰ教科書体W3"/>
            </a:endParaRPr>
          </a:p>
          <a:p>
            <a:pPr algn="r"/>
            <a:r>
              <a:rPr lang="ja-JP" altLang="en-US" sz="2000" dirty="0">
                <a:latin typeface="ＤＦＰ教科書体W3"/>
                <a:ea typeface="ＤＦＰ教科書体W3"/>
                <a:cs typeface="ＤＦＰ教科書体W3"/>
              </a:rPr>
              <a:t>松下</a:t>
            </a:r>
            <a:r>
              <a:rPr lang="ja-JP" altLang="en-US" sz="2000" dirty="0" smtClean="0">
                <a:latin typeface="ＤＦＰ教科書体W3"/>
                <a:ea typeface="ＤＦＰ教科書体W3"/>
                <a:cs typeface="ＤＦＰ教科書体W3"/>
              </a:rPr>
              <a:t>幸之助</a:t>
            </a:r>
            <a:r>
              <a:rPr lang="en-US" altLang="ja-JP" sz="2000" dirty="0">
                <a:latin typeface="ＤＦＰ教科書体W3"/>
                <a:ea typeface="ＤＦＰ教科書体W3"/>
                <a:cs typeface="ＤＦＰ教科書体W3"/>
              </a:rPr>
              <a:t> / 1932</a:t>
            </a:r>
            <a:r>
              <a:rPr lang="ja-JP" altLang="en-US" sz="2000" dirty="0">
                <a:latin typeface="ＤＦＰ教科書体W3"/>
                <a:ea typeface="ＤＦＰ教科書体W3"/>
                <a:cs typeface="ＤＦＰ教科書体W3"/>
              </a:rPr>
              <a:t>年</a:t>
            </a:r>
            <a:r>
              <a:rPr lang="en-US" altLang="ja-JP" sz="2000" dirty="0">
                <a:latin typeface="ＤＦＰ教科書体W3"/>
                <a:ea typeface="ＤＦＰ教科書体W3"/>
                <a:cs typeface="ＤＦＰ教科書体W3"/>
              </a:rPr>
              <a:t>5</a:t>
            </a:r>
            <a:r>
              <a:rPr lang="ja-JP" altLang="en-US" sz="2000" dirty="0">
                <a:latin typeface="ＤＦＰ教科書体W3"/>
                <a:ea typeface="ＤＦＰ教科書体W3"/>
                <a:cs typeface="ＤＦＰ教科書体W3"/>
              </a:rPr>
              <a:t>月</a:t>
            </a:r>
            <a:r>
              <a:rPr lang="en-US" altLang="ja-JP" sz="2000" dirty="0">
                <a:latin typeface="ＤＦＰ教科書体W3"/>
                <a:ea typeface="ＤＦＰ教科書体W3"/>
                <a:cs typeface="ＤＦＰ教科書体W3"/>
              </a:rPr>
              <a:t>5</a:t>
            </a:r>
            <a:r>
              <a:rPr lang="ja-JP" altLang="en-US" sz="2000" dirty="0">
                <a:latin typeface="ＤＦＰ教科書体W3"/>
                <a:ea typeface="ＤＦＰ教科書体W3"/>
                <a:cs typeface="ＤＦＰ教科書体W3"/>
              </a:rPr>
              <a:t>日</a:t>
            </a:r>
            <a:endParaRPr lang="en-US" altLang="ja-JP" sz="2000" dirty="0">
              <a:latin typeface="ＤＦＰ教科書体W3"/>
              <a:ea typeface="ＤＦＰ教科書体W3"/>
              <a:cs typeface="ＤＦＰ教科書体W3"/>
            </a:endParaRPr>
          </a:p>
        </p:txBody>
      </p:sp>
      <p:sp>
        <p:nvSpPr>
          <p:cNvPr id="3" name="テキスト ボックス 2"/>
          <p:cNvSpPr txBox="1"/>
          <p:nvPr/>
        </p:nvSpPr>
        <p:spPr>
          <a:xfrm>
            <a:off x="469900" y="1268968"/>
            <a:ext cx="7728799" cy="1015663"/>
          </a:xfrm>
          <a:prstGeom prst="rect">
            <a:avLst/>
          </a:prstGeom>
          <a:noFill/>
        </p:spPr>
        <p:txBody>
          <a:bodyPr wrap="none" rtlCol="0">
            <a:spAutoFit/>
          </a:bodyPr>
          <a:lstStyle/>
          <a:p>
            <a:r>
              <a:rPr kumimoji="1" lang="ja-JP" altLang="en-US" sz="6000" dirty="0" smtClean="0">
                <a:solidFill>
                  <a:srgbClr val="0000FF"/>
                </a:solidFill>
              </a:rPr>
              <a:t>「水道哲学」からの決別</a:t>
            </a:r>
            <a:endParaRPr kumimoji="1" lang="ja-JP" altLang="en-US" sz="6000" dirty="0">
              <a:solidFill>
                <a:srgbClr val="0000FF"/>
              </a:solidFill>
            </a:endParaRPr>
          </a:p>
        </p:txBody>
      </p:sp>
      <p:pic>
        <p:nvPicPr>
          <p:cNvPr id="4" name="図 3" descr="ph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762" y="2946400"/>
            <a:ext cx="1878303" cy="2633134"/>
          </a:xfrm>
          <a:prstGeom prst="ellipse">
            <a:avLst/>
          </a:prstGeom>
          <a:ln>
            <a:noFill/>
          </a:ln>
          <a:effectLst>
            <a:softEdge rad="112500"/>
          </a:effectLst>
        </p:spPr>
      </p:pic>
      <p:sp>
        <p:nvSpPr>
          <p:cNvPr id="5" name="タイトル 4"/>
          <p:cNvSpPr>
            <a:spLocks noGrp="1"/>
          </p:cNvSpPr>
          <p:nvPr>
            <p:ph type="title"/>
          </p:nvPr>
        </p:nvSpPr>
        <p:spPr/>
        <p:txBody>
          <a:bodyPr/>
          <a:lstStyle/>
          <a:p>
            <a:r>
              <a:rPr lang="ja-JP" altLang="en-US" dirty="0" smtClean="0"/>
              <a:t>新規事業を成功させるための前提（１）</a:t>
            </a:r>
            <a:endParaRPr kumimoji="1" lang="ja-JP" altLang="en-US" dirty="0"/>
          </a:p>
        </p:txBody>
      </p:sp>
    </p:spTree>
    <p:extLst>
      <p:ext uri="{BB962C8B-B14F-4D97-AF65-F5344CB8AC3E}">
        <p14:creationId xmlns:p14="http://schemas.microsoft.com/office/powerpoint/2010/main" val="230291180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9900" y="2362538"/>
            <a:ext cx="8102600" cy="1815882"/>
          </a:xfrm>
          <a:prstGeom prst="rect">
            <a:avLst/>
          </a:prstGeom>
        </p:spPr>
        <p:txBody>
          <a:bodyPr wrap="square">
            <a:spAutoFit/>
          </a:bodyPr>
          <a:lstStyle/>
          <a:p>
            <a:r>
              <a:rPr lang="ja-JP" altLang="en-US" sz="2800" dirty="0" smtClean="0"/>
              <a:t>「シーズ起点」</a:t>
            </a:r>
            <a:endParaRPr lang="en-US" altLang="ja-JP" sz="2800" dirty="0" smtClean="0"/>
          </a:p>
          <a:p>
            <a:r>
              <a:rPr lang="ja-JP" altLang="en-US" sz="2400" dirty="0" smtClean="0"/>
              <a:t>このような技術があるから、コレを使ってビジネスを創る</a:t>
            </a:r>
            <a:endParaRPr lang="en-US" altLang="ja-JP" sz="2400" dirty="0" smtClean="0"/>
          </a:p>
          <a:p>
            <a:pPr marL="800100" lvl="1" indent="-342900">
              <a:buFont typeface="Wingdings" charset="2"/>
              <a:buChar char="v"/>
            </a:pPr>
            <a:r>
              <a:rPr lang="ja-JP" altLang="en-US" sz="2000" dirty="0" smtClean="0"/>
              <a:t>こちらに都合の良い市場の創造</a:t>
            </a:r>
            <a:endParaRPr lang="en-US" altLang="ja-JP" sz="2000" dirty="0" smtClean="0"/>
          </a:p>
          <a:p>
            <a:pPr marL="800100" lvl="1" indent="-342900">
              <a:buFont typeface="Wingdings" charset="2"/>
              <a:buChar char="v"/>
            </a:pPr>
            <a:r>
              <a:rPr lang="ja-JP" altLang="en-US" sz="2000" dirty="0" smtClean="0"/>
              <a:t>こちらの思惑通りに行動してくれる顧客の創造</a:t>
            </a:r>
            <a:endParaRPr lang="en-US" altLang="ja-JP" sz="2000" dirty="0" smtClean="0"/>
          </a:p>
          <a:p>
            <a:pPr marL="800100" lvl="1" indent="-342900">
              <a:buFont typeface="Wingdings" charset="2"/>
              <a:buChar char="v"/>
            </a:pPr>
            <a:r>
              <a:rPr lang="ja-JP" altLang="en-US" sz="2000" dirty="0" smtClean="0"/>
              <a:t>経営者が納得してくれる事業戦略の創造</a:t>
            </a:r>
            <a:endParaRPr lang="en-US" altLang="ja-JP" sz="2000" dirty="0" smtClean="0"/>
          </a:p>
        </p:txBody>
      </p:sp>
      <p:sp>
        <p:nvSpPr>
          <p:cNvPr id="3" name="テキスト ボックス 2"/>
          <p:cNvSpPr txBox="1"/>
          <p:nvPr/>
        </p:nvSpPr>
        <p:spPr>
          <a:xfrm>
            <a:off x="469900" y="1268968"/>
            <a:ext cx="7797728" cy="769441"/>
          </a:xfrm>
          <a:prstGeom prst="rect">
            <a:avLst/>
          </a:prstGeom>
          <a:noFill/>
        </p:spPr>
        <p:txBody>
          <a:bodyPr wrap="none" rtlCol="0">
            <a:spAutoFit/>
          </a:bodyPr>
          <a:lstStyle/>
          <a:p>
            <a:r>
              <a:rPr kumimoji="1" lang="ja-JP" altLang="en-US" sz="4400" dirty="0" smtClean="0">
                <a:solidFill>
                  <a:srgbClr val="0000FF"/>
                </a:solidFill>
              </a:rPr>
              <a:t>「シーズ起点」から「ニーズ起点」</a:t>
            </a:r>
            <a:endParaRPr kumimoji="1" lang="ja-JP" altLang="en-US" sz="4400" dirty="0">
              <a:solidFill>
                <a:srgbClr val="0000FF"/>
              </a:solidFill>
            </a:endParaRPr>
          </a:p>
        </p:txBody>
      </p:sp>
      <p:sp>
        <p:nvSpPr>
          <p:cNvPr id="4" name="正方形/長方形 3"/>
          <p:cNvSpPr/>
          <p:nvPr/>
        </p:nvSpPr>
        <p:spPr>
          <a:xfrm>
            <a:off x="469900" y="4369138"/>
            <a:ext cx="8102600" cy="1815882"/>
          </a:xfrm>
          <a:prstGeom prst="rect">
            <a:avLst/>
          </a:prstGeom>
        </p:spPr>
        <p:txBody>
          <a:bodyPr wrap="square">
            <a:spAutoFit/>
          </a:bodyPr>
          <a:lstStyle/>
          <a:p>
            <a:r>
              <a:rPr lang="ja-JP" altLang="en-US" sz="2800" dirty="0" smtClean="0"/>
              <a:t>「ニーズ起点」</a:t>
            </a:r>
            <a:endParaRPr lang="en-US" altLang="ja-JP" sz="2800" dirty="0" smtClean="0"/>
          </a:p>
          <a:p>
            <a:r>
              <a:rPr lang="ja-JP" altLang="en-US" sz="2400" dirty="0" smtClean="0"/>
              <a:t>顧客の「こういうのがあったらいいなぁ」からビジネスを創る</a:t>
            </a:r>
            <a:endParaRPr lang="en-US" altLang="ja-JP" sz="2400" dirty="0" smtClean="0"/>
          </a:p>
          <a:p>
            <a:pPr marL="800100" lvl="1" indent="-342900">
              <a:buFont typeface="Wingdings" charset="2"/>
              <a:buChar char="v"/>
            </a:pPr>
            <a:r>
              <a:rPr lang="en-US" altLang="ja-JP" sz="2000" dirty="0" smtClean="0"/>
              <a:t>STP</a:t>
            </a:r>
            <a:r>
              <a:rPr lang="ja-JP" altLang="en-US" sz="2000" dirty="0" smtClean="0"/>
              <a:t>（</a:t>
            </a:r>
            <a:r>
              <a:rPr lang="en-US" altLang="ja-JP" sz="2000" dirty="0" smtClean="0"/>
              <a:t>Segment/Target/Position</a:t>
            </a:r>
            <a:r>
              <a:rPr lang="ja-JP" altLang="en-US" sz="2000" dirty="0" smtClean="0"/>
              <a:t>）を明確にする</a:t>
            </a:r>
            <a:endParaRPr lang="en-US" altLang="ja-JP" sz="2000" dirty="0" smtClean="0"/>
          </a:p>
          <a:p>
            <a:pPr marL="800100" lvl="1" indent="-342900">
              <a:buFont typeface="Wingdings" charset="2"/>
              <a:buChar char="v"/>
            </a:pPr>
            <a:r>
              <a:rPr lang="ja-JP" altLang="en-US" sz="2000" dirty="0" smtClean="0"/>
              <a:t>ペルソナを明確に描く</a:t>
            </a:r>
            <a:endParaRPr lang="en-US" altLang="ja-JP" sz="2000" dirty="0" smtClean="0"/>
          </a:p>
          <a:p>
            <a:pPr marL="800100" lvl="1" indent="-342900">
              <a:buFont typeface="Wingdings" charset="2"/>
              <a:buChar char="v"/>
            </a:pPr>
            <a:r>
              <a:rPr lang="ja-JP" altLang="en-US" sz="2000" dirty="0" smtClean="0"/>
              <a:t>ユーザーへのリーチも考えて描く</a:t>
            </a:r>
            <a:endParaRPr lang="en-US" altLang="ja-JP" sz="2000" dirty="0" smtClean="0"/>
          </a:p>
        </p:txBody>
      </p:sp>
      <p:sp>
        <p:nvSpPr>
          <p:cNvPr id="5" name="タイトル 4"/>
          <p:cNvSpPr>
            <a:spLocks noGrp="1"/>
          </p:cNvSpPr>
          <p:nvPr>
            <p:ph type="title"/>
          </p:nvPr>
        </p:nvSpPr>
        <p:spPr/>
        <p:txBody>
          <a:bodyPr/>
          <a:lstStyle/>
          <a:p>
            <a:r>
              <a:rPr lang="ja-JP" altLang="en-US" dirty="0"/>
              <a:t>新規事業を成功させるための前提</a:t>
            </a:r>
            <a:r>
              <a:rPr lang="ja-JP" altLang="en-US" dirty="0" smtClean="0"/>
              <a:t>（２）</a:t>
            </a:r>
            <a:endParaRPr kumimoji="1" lang="ja-JP" altLang="en-US" dirty="0"/>
          </a:p>
        </p:txBody>
      </p:sp>
    </p:spTree>
    <p:extLst>
      <p:ext uri="{BB962C8B-B14F-4D97-AF65-F5344CB8AC3E}">
        <p14:creationId xmlns:p14="http://schemas.microsoft.com/office/powerpoint/2010/main" val="146728934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5333" y="5080000"/>
            <a:ext cx="3385080" cy="1430867"/>
          </a:xfrm>
          <a:prstGeom prst="rect">
            <a:avLst/>
          </a:prstGeom>
          <a:solidFill>
            <a:srgbClr val="FFFBD2"/>
          </a:solidFill>
          <a:ln>
            <a:solidFill>
              <a:srgbClr val="F79646"/>
            </a:solid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タイトル 13"/>
          <p:cNvSpPr>
            <a:spLocks noGrp="1"/>
          </p:cNvSpPr>
          <p:nvPr>
            <p:ph type="title"/>
          </p:nvPr>
        </p:nvSpPr>
        <p:spPr/>
        <p:txBody>
          <a:bodyPr/>
          <a:lstStyle/>
          <a:p>
            <a:r>
              <a:rPr lang="ja-JP" altLang="en-US" dirty="0"/>
              <a:t>新規事業を成功させるための前提</a:t>
            </a:r>
            <a:r>
              <a:rPr lang="ja-JP" altLang="en-US" dirty="0" smtClean="0"/>
              <a:t>（３）</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53</a:t>
            </a:fld>
            <a:endParaRPr kumimoji="1" lang="ja-JP" altLang="en-US"/>
          </a:p>
        </p:txBody>
      </p:sp>
      <p:sp>
        <p:nvSpPr>
          <p:cNvPr id="3" name="正方形/長方形 2"/>
          <p:cNvSpPr/>
          <p:nvPr/>
        </p:nvSpPr>
        <p:spPr>
          <a:xfrm>
            <a:off x="2271051" y="922866"/>
            <a:ext cx="4598723" cy="778934"/>
          </a:xfrm>
          <a:prstGeom prst="rect">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お客様は誰か？</a:t>
            </a:r>
            <a:endParaRPr kumimoji="1" lang="ja-JP" altLang="en-US" sz="2000" dirty="0">
              <a:solidFill>
                <a:srgbClr val="FFFFFF"/>
              </a:solidFill>
              <a:latin typeface="ＭＳ Ｐゴシック"/>
              <a:ea typeface="ＭＳ Ｐゴシック"/>
              <a:cs typeface="ＭＳ Ｐゴシック"/>
            </a:endParaRPr>
          </a:p>
        </p:txBody>
      </p:sp>
      <p:sp>
        <p:nvSpPr>
          <p:cNvPr id="4" name="正方形/長方形 3"/>
          <p:cNvSpPr/>
          <p:nvPr/>
        </p:nvSpPr>
        <p:spPr>
          <a:xfrm>
            <a:off x="2271051" y="2015067"/>
            <a:ext cx="4598723" cy="778934"/>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お客様の</a:t>
            </a:r>
            <a:r>
              <a:rPr lang="ja-JP" altLang="en-US" sz="2000" dirty="0" smtClean="0">
                <a:solidFill>
                  <a:srgbClr val="FFFFFF"/>
                </a:solidFill>
                <a:latin typeface="HGP創英角ｺﾞｼｯｸUB"/>
                <a:ea typeface="HGP創英角ｺﾞｼｯｸUB"/>
                <a:cs typeface="HGP創英角ｺﾞｼｯｸUB"/>
              </a:rPr>
              <a:t>「あるべき姿」</a:t>
            </a:r>
            <a:r>
              <a:rPr lang="ja-JP" altLang="en-US" sz="2000" dirty="0" smtClean="0">
                <a:solidFill>
                  <a:srgbClr val="FFFFFF"/>
                </a:solidFill>
                <a:latin typeface="ＭＳ Ｐゴシック"/>
                <a:ea typeface="ＭＳ Ｐゴシック"/>
                <a:cs typeface="ＭＳ Ｐゴシック"/>
              </a:rPr>
              <a:t>は何か？</a:t>
            </a:r>
            <a:endParaRPr kumimoji="1" lang="ja-JP" altLang="en-US" sz="2000" dirty="0">
              <a:solidFill>
                <a:srgbClr val="FFFFFF"/>
              </a:solidFill>
              <a:latin typeface="ＭＳ Ｐゴシック"/>
              <a:ea typeface="ＭＳ Ｐゴシック"/>
              <a:cs typeface="ＭＳ Ｐゴシック"/>
            </a:endParaRPr>
          </a:p>
        </p:txBody>
      </p:sp>
      <p:sp>
        <p:nvSpPr>
          <p:cNvPr id="5" name="正方形/長方形 4"/>
          <p:cNvSpPr/>
          <p:nvPr/>
        </p:nvSpPr>
        <p:spPr>
          <a:xfrm>
            <a:off x="2271051" y="3073400"/>
            <a:ext cx="4598723" cy="778934"/>
          </a:xfrm>
          <a:prstGeom prst="rect">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smtClean="0">
                <a:solidFill>
                  <a:srgbClr val="FFFFFF"/>
                </a:solidFill>
                <a:latin typeface="ＭＳ Ｐゴシック"/>
                <a:ea typeface="ＭＳ Ｐゴシック"/>
                <a:cs typeface="ＭＳ Ｐゴシック"/>
              </a:rPr>
              <a:t>何をすべきか？</a:t>
            </a:r>
            <a:endParaRPr kumimoji="1" lang="ja-JP" altLang="en-US" sz="2000" dirty="0">
              <a:solidFill>
                <a:srgbClr val="FFFFFF"/>
              </a:solidFill>
              <a:latin typeface="ＭＳ Ｐゴシック"/>
              <a:ea typeface="ＭＳ Ｐゴシック"/>
              <a:cs typeface="ＭＳ Ｐゴシック"/>
            </a:endParaRPr>
          </a:p>
        </p:txBody>
      </p:sp>
      <p:sp>
        <p:nvSpPr>
          <p:cNvPr id="6" name="正方形/長方形 5"/>
          <p:cNvSpPr/>
          <p:nvPr/>
        </p:nvSpPr>
        <p:spPr>
          <a:xfrm>
            <a:off x="2271051" y="4123266"/>
            <a:ext cx="4598723" cy="778934"/>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どのようにすべきか？</a:t>
            </a:r>
            <a:endParaRPr kumimoji="1" lang="ja-JP" altLang="en-US" sz="2000" dirty="0">
              <a:solidFill>
                <a:srgbClr val="FFFFFF"/>
              </a:solidFill>
              <a:latin typeface="ＭＳ Ｐゴシック"/>
              <a:ea typeface="ＭＳ Ｐゴシック"/>
              <a:cs typeface="ＭＳ Ｐゴシック"/>
            </a:endParaRPr>
          </a:p>
        </p:txBody>
      </p:sp>
      <p:sp>
        <p:nvSpPr>
          <p:cNvPr id="7" name="正方形/長方形 6"/>
          <p:cNvSpPr/>
          <p:nvPr/>
        </p:nvSpPr>
        <p:spPr>
          <a:xfrm>
            <a:off x="2271052" y="5206999"/>
            <a:ext cx="2182416" cy="1176868"/>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自分達に</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できること</a:t>
            </a:r>
            <a:endParaRPr kumimoji="1" lang="ja-JP" altLang="en-US" sz="2000" dirty="0">
              <a:solidFill>
                <a:srgbClr val="FFFFFF"/>
              </a:solidFill>
              <a:latin typeface="ＭＳ Ｐゴシック"/>
              <a:ea typeface="ＭＳ Ｐゴシック"/>
              <a:cs typeface="ＭＳ Ｐゴシック"/>
            </a:endParaRPr>
          </a:p>
        </p:txBody>
      </p:sp>
      <p:sp>
        <p:nvSpPr>
          <p:cNvPr id="8" name="正方形/長方形 7"/>
          <p:cNvSpPr/>
          <p:nvPr/>
        </p:nvSpPr>
        <p:spPr>
          <a:xfrm>
            <a:off x="4687358" y="5206999"/>
            <a:ext cx="2182416" cy="1176868"/>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自分達に</a:t>
            </a:r>
            <a:endParaRPr kumimoji="1" lang="en-US" altLang="ja-JP" sz="2000" dirty="0" smtClean="0">
              <a:solidFill>
                <a:srgbClr val="FFFFFF"/>
              </a:solidFill>
              <a:latin typeface="ＭＳ Ｐゴシック"/>
              <a:ea typeface="ＭＳ Ｐゴシック"/>
              <a:cs typeface="ＭＳ Ｐゴシック"/>
            </a:endParaRPr>
          </a:p>
          <a:p>
            <a:pPr algn="ctr"/>
            <a:r>
              <a:rPr kumimoji="1" lang="ja-JP" altLang="en-US" sz="2000" dirty="0" smtClean="0">
                <a:solidFill>
                  <a:srgbClr val="FFFFFF"/>
                </a:solidFill>
                <a:latin typeface="ＭＳ Ｐゴシック"/>
                <a:ea typeface="ＭＳ Ｐゴシック"/>
                <a:cs typeface="ＭＳ Ｐゴシック"/>
              </a:rPr>
              <a:t>できないこと</a:t>
            </a:r>
            <a:endParaRPr kumimoji="1" lang="ja-JP" altLang="en-US" sz="2000" dirty="0">
              <a:solidFill>
                <a:srgbClr val="FFFFFF"/>
              </a:solidFill>
              <a:latin typeface="ＭＳ Ｐゴシック"/>
              <a:ea typeface="ＭＳ Ｐゴシック"/>
              <a:cs typeface="ＭＳ Ｐゴシック"/>
            </a:endParaRPr>
          </a:p>
        </p:txBody>
      </p:sp>
      <p:sp>
        <p:nvSpPr>
          <p:cNvPr id="10" name="上矢印 9"/>
          <p:cNvSpPr/>
          <p:nvPr/>
        </p:nvSpPr>
        <p:spPr>
          <a:xfrm>
            <a:off x="1185333" y="3073400"/>
            <a:ext cx="992585" cy="2777067"/>
          </a:xfrm>
          <a:prstGeom prst="up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000" dirty="0" smtClean="0">
                <a:solidFill>
                  <a:srgbClr val="FFFFFF"/>
                </a:solidFill>
                <a:latin typeface="ＭＳ Ｐゴシック"/>
                <a:ea typeface="ＭＳ Ｐゴシック"/>
                <a:cs typeface="ＭＳ Ｐゴシック"/>
              </a:rPr>
              <a:t>シーズ起点</a:t>
            </a:r>
            <a:endParaRPr kumimoji="1" lang="ja-JP" altLang="en-US" sz="2000" dirty="0">
              <a:solidFill>
                <a:srgbClr val="FFFFFF"/>
              </a:solidFill>
              <a:latin typeface="ＭＳ Ｐゴシック"/>
              <a:ea typeface="ＭＳ Ｐゴシック"/>
              <a:cs typeface="ＭＳ Ｐゴシック"/>
            </a:endParaRPr>
          </a:p>
        </p:txBody>
      </p:sp>
      <p:sp>
        <p:nvSpPr>
          <p:cNvPr id="11" name="乗算記号 10"/>
          <p:cNvSpPr/>
          <p:nvPr/>
        </p:nvSpPr>
        <p:spPr>
          <a:xfrm>
            <a:off x="1185333" y="1879139"/>
            <a:ext cx="992585" cy="948267"/>
          </a:xfrm>
          <a:prstGeom prst="mathMultiply">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上矢印 11"/>
          <p:cNvSpPr/>
          <p:nvPr/>
        </p:nvSpPr>
        <p:spPr>
          <a:xfrm flipV="1">
            <a:off x="7010400" y="1312333"/>
            <a:ext cx="992585" cy="4538134"/>
          </a:xfrm>
          <a:prstGeom prst="up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テキスト ボックス 12"/>
          <p:cNvSpPr txBox="1"/>
          <p:nvPr/>
        </p:nvSpPr>
        <p:spPr>
          <a:xfrm>
            <a:off x="7275958" y="2821210"/>
            <a:ext cx="492443" cy="1276551"/>
          </a:xfrm>
          <a:prstGeom prst="rect">
            <a:avLst/>
          </a:prstGeom>
          <a:noFill/>
        </p:spPr>
        <p:txBody>
          <a:bodyPr vert="eaVert" wrap="none" rtlCol="0">
            <a:spAutoFit/>
          </a:bodyPr>
          <a:lstStyle/>
          <a:p>
            <a:r>
              <a:rPr kumimoji="1" lang="ja-JP" altLang="en-US" sz="2000" dirty="0" smtClean="0">
                <a:solidFill>
                  <a:schemeClr val="bg1"/>
                </a:solidFill>
              </a:rPr>
              <a:t>ニーズ起点</a:t>
            </a:r>
            <a:endParaRPr kumimoji="1" lang="ja-JP" altLang="en-US" sz="2000" dirty="0">
              <a:solidFill>
                <a:schemeClr val="bg1"/>
              </a:solidFill>
            </a:endParaRPr>
          </a:p>
        </p:txBody>
      </p:sp>
    </p:spTree>
    <p:extLst>
      <p:ext uri="{BB962C8B-B14F-4D97-AF65-F5344CB8AC3E}">
        <p14:creationId xmlns:p14="http://schemas.microsoft.com/office/powerpoint/2010/main" val="1762469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新規事業を成功させるための前提</a:t>
            </a:r>
            <a:r>
              <a:rPr lang="ja-JP" altLang="en-US" dirty="0" smtClean="0"/>
              <a:t>（４）</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54</a:t>
            </a:fld>
            <a:endParaRPr kumimoji="1" lang="ja-JP" altLang="en-US"/>
          </a:p>
        </p:txBody>
      </p:sp>
      <p:sp>
        <p:nvSpPr>
          <p:cNvPr id="4" name="正方形/長方形 3"/>
          <p:cNvSpPr/>
          <p:nvPr/>
        </p:nvSpPr>
        <p:spPr>
          <a:xfrm>
            <a:off x="2386013" y="946150"/>
            <a:ext cx="4368800" cy="546100"/>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顧客は誰か？</a:t>
            </a:r>
            <a:endParaRPr kumimoji="1" lang="ja-JP" altLang="en-US" sz="2800" dirty="0">
              <a:solidFill>
                <a:srgbClr val="FFFFFF"/>
              </a:solidFill>
              <a:latin typeface="ＭＳ Ｐゴシック"/>
              <a:ea typeface="ＭＳ Ｐゴシック"/>
              <a:cs typeface="ＭＳ Ｐゴシック"/>
            </a:endParaRPr>
          </a:p>
        </p:txBody>
      </p:sp>
      <p:sp>
        <p:nvSpPr>
          <p:cNvPr id="5" name="正方形/長方形 4"/>
          <p:cNvSpPr/>
          <p:nvPr/>
        </p:nvSpPr>
        <p:spPr>
          <a:xfrm>
            <a:off x="1116013" y="1790700"/>
            <a:ext cx="2776537" cy="5715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現状に満足していない顧客</a:t>
            </a:r>
            <a:endParaRPr kumimoji="1" lang="ja-JP" altLang="en-US" sz="1600" dirty="0">
              <a:solidFill>
                <a:srgbClr val="FFFFFF"/>
              </a:solidFill>
              <a:latin typeface="ＭＳ Ｐゴシック"/>
              <a:ea typeface="ＭＳ Ｐゴシック"/>
              <a:cs typeface="ＭＳ Ｐゴシック"/>
            </a:endParaRPr>
          </a:p>
        </p:txBody>
      </p:sp>
      <p:sp>
        <p:nvSpPr>
          <p:cNvPr id="6" name="正方形/長方形 5"/>
          <p:cNvSpPr/>
          <p:nvPr/>
        </p:nvSpPr>
        <p:spPr>
          <a:xfrm>
            <a:off x="5256213" y="1790700"/>
            <a:ext cx="2776537" cy="5715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存在していない顧客</a:t>
            </a:r>
            <a:endParaRPr kumimoji="1" lang="ja-JP" altLang="en-US" sz="1600" dirty="0">
              <a:solidFill>
                <a:srgbClr val="FFFFFF"/>
              </a:solidFill>
              <a:latin typeface="ＭＳ Ｐゴシック"/>
              <a:ea typeface="ＭＳ Ｐゴシック"/>
              <a:cs typeface="ＭＳ Ｐゴシック"/>
            </a:endParaRPr>
          </a:p>
        </p:txBody>
      </p:sp>
      <p:sp>
        <p:nvSpPr>
          <p:cNvPr id="7" name="正方形/長方形 6"/>
          <p:cNvSpPr/>
          <p:nvPr/>
        </p:nvSpPr>
        <p:spPr>
          <a:xfrm>
            <a:off x="1116013" y="2590800"/>
            <a:ext cx="2776537" cy="5715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機能・性能の向上</a:t>
            </a:r>
            <a:endParaRPr kumimoji="1" lang="en-US" altLang="ja-JP" sz="1600" dirty="0" smtClean="0">
              <a:solidFill>
                <a:srgbClr val="FFFFFF"/>
              </a:solidFill>
              <a:latin typeface="ＭＳ Ｐゴシック"/>
              <a:ea typeface="ＭＳ Ｐゴシック"/>
              <a:cs typeface="ＭＳ Ｐゴシック"/>
            </a:endParaRPr>
          </a:p>
        </p:txBody>
      </p:sp>
      <p:sp>
        <p:nvSpPr>
          <p:cNvPr id="8" name="正方形/長方形 7"/>
          <p:cNvSpPr/>
          <p:nvPr/>
        </p:nvSpPr>
        <p:spPr>
          <a:xfrm>
            <a:off x="5256213" y="2590800"/>
            <a:ext cx="2776537" cy="5715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新たな需要の創出</a:t>
            </a:r>
            <a:endParaRPr kumimoji="1" lang="ja-JP" altLang="en-US" sz="1600" dirty="0">
              <a:solidFill>
                <a:srgbClr val="FFFFFF"/>
              </a:solidFill>
              <a:latin typeface="ＭＳ Ｐゴシック"/>
              <a:ea typeface="ＭＳ Ｐゴシック"/>
              <a:cs typeface="ＭＳ Ｐゴシック"/>
            </a:endParaRPr>
          </a:p>
        </p:txBody>
      </p:sp>
      <p:sp>
        <p:nvSpPr>
          <p:cNvPr id="9" name="正方形/長方形 8"/>
          <p:cNvSpPr/>
          <p:nvPr/>
        </p:nvSpPr>
        <p:spPr>
          <a:xfrm>
            <a:off x="1116013" y="5003800"/>
            <a:ext cx="2776537" cy="5715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持続的イノベーション</a:t>
            </a:r>
            <a:endParaRPr kumimoji="1" lang="ja-JP" altLang="en-US" sz="1600" dirty="0">
              <a:solidFill>
                <a:srgbClr val="FFFFFF"/>
              </a:solidFill>
              <a:latin typeface="ＭＳ Ｐゴシック"/>
              <a:ea typeface="ＭＳ Ｐゴシック"/>
              <a:cs typeface="ＭＳ Ｐゴシック"/>
            </a:endParaRPr>
          </a:p>
        </p:txBody>
      </p:sp>
      <p:sp>
        <p:nvSpPr>
          <p:cNvPr id="10" name="正方形/長方形 9"/>
          <p:cNvSpPr/>
          <p:nvPr/>
        </p:nvSpPr>
        <p:spPr>
          <a:xfrm>
            <a:off x="5256213" y="5003800"/>
            <a:ext cx="2776537" cy="5715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破壊的イノベーション</a:t>
            </a:r>
            <a:endParaRPr kumimoji="1" lang="ja-JP" altLang="en-US" sz="1600" dirty="0">
              <a:solidFill>
                <a:srgbClr val="FFFFFF"/>
              </a:solidFill>
              <a:latin typeface="ＭＳ Ｐゴシック"/>
              <a:ea typeface="ＭＳ Ｐゴシック"/>
              <a:cs typeface="ＭＳ Ｐゴシック"/>
            </a:endParaRPr>
          </a:p>
        </p:txBody>
      </p:sp>
      <p:sp>
        <p:nvSpPr>
          <p:cNvPr id="11" name="正方形/長方形 10"/>
          <p:cNvSpPr/>
          <p:nvPr/>
        </p:nvSpPr>
        <p:spPr>
          <a:xfrm>
            <a:off x="1116013" y="3384550"/>
            <a:ext cx="2776537" cy="5715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ハイエンド戦略（足し算戦略）</a:t>
            </a:r>
            <a:endParaRPr kumimoji="1" lang="en-US" altLang="ja-JP" sz="16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高付加価値・高利益</a:t>
            </a: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5256213" y="3384550"/>
            <a:ext cx="2776537" cy="5715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ＭＳ Ｐゴシック"/>
                <a:ea typeface="ＭＳ Ｐゴシック"/>
                <a:cs typeface="ＭＳ Ｐゴシック"/>
              </a:rPr>
              <a:t>ローエンド戦略（引き算戦略）</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価値限定・低利益</a:t>
            </a:r>
            <a:endParaRPr lang="en-US" altLang="ja-JP" sz="1200" dirty="0" smtClean="0">
              <a:solidFill>
                <a:srgbClr val="FFFFFF"/>
              </a:solidFill>
              <a:latin typeface="ＭＳ Ｐゴシック"/>
              <a:ea typeface="ＭＳ Ｐゴシック"/>
              <a:cs typeface="ＭＳ Ｐゴシック"/>
            </a:endParaRPr>
          </a:p>
        </p:txBody>
      </p:sp>
      <p:sp>
        <p:nvSpPr>
          <p:cNvPr id="13" name="正方形/長方形 12"/>
          <p:cNvSpPr/>
          <p:nvPr/>
        </p:nvSpPr>
        <p:spPr>
          <a:xfrm>
            <a:off x="1116013" y="4203700"/>
            <a:ext cx="2776537" cy="5715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新機能、高機能、多機能、省エネ、</a:t>
            </a:r>
            <a:endParaRPr kumimoji="1" lang="en-US" altLang="ja-JP" sz="12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高コストパフォーマンス、</a:t>
            </a:r>
            <a:r>
              <a:rPr lang="ja-JP" altLang="en-US" sz="1200" dirty="0" smtClean="0">
                <a:solidFill>
                  <a:srgbClr val="FFFFFF"/>
                </a:solidFill>
                <a:latin typeface="ＭＳ Ｐゴシック"/>
                <a:ea typeface="ＭＳ Ｐゴシック"/>
                <a:cs typeface="ＭＳ Ｐゴシック"/>
              </a:rPr>
              <a:t>新デザイン</a:t>
            </a:r>
            <a:endParaRPr kumimoji="1" lang="en-US" altLang="ja-JP" sz="1200" dirty="0" smtClean="0">
              <a:solidFill>
                <a:srgbClr val="FFFFFF"/>
              </a:solidFill>
              <a:latin typeface="ＭＳ Ｐゴシック"/>
              <a:ea typeface="ＭＳ Ｐゴシック"/>
              <a:cs typeface="ＭＳ Ｐゴシック"/>
            </a:endParaRPr>
          </a:p>
        </p:txBody>
      </p:sp>
      <p:sp>
        <p:nvSpPr>
          <p:cNvPr id="14" name="正方形/長方形 13"/>
          <p:cNvSpPr/>
          <p:nvPr/>
        </p:nvSpPr>
        <p:spPr>
          <a:xfrm>
            <a:off x="5256213" y="4203700"/>
            <a:ext cx="2776537" cy="57150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ＭＳ Ｐゴシック"/>
                <a:ea typeface="ＭＳ Ｐゴシック"/>
                <a:cs typeface="ＭＳ Ｐゴシック"/>
              </a:rPr>
              <a:t>簡単、便利、低価格、新鮮、</a:t>
            </a:r>
            <a:endParaRPr lang="en-US" altLang="ja-JP" sz="12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画期的、面白い、これだったら使える</a:t>
            </a:r>
            <a:endParaRPr lang="en-US" altLang="ja-JP" sz="1200" dirty="0" smtClean="0">
              <a:solidFill>
                <a:srgbClr val="FFFFFF"/>
              </a:solidFill>
              <a:latin typeface="ＭＳ Ｐゴシック"/>
              <a:ea typeface="ＭＳ Ｐゴシック"/>
              <a:cs typeface="ＭＳ Ｐゴシック"/>
            </a:endParaRPr>
          </a:p>
        </p:txBody>
      </p:sp>
      <p:sp>
        <p:nvSpPr>
          <p:cNvPr id="15" name="正方形/長方形 14"/>
          <p:cNvSpPr/>
          <p:nvPr/>
        </p:nvSpPr>
        <p:spPr>
          <a:xfrm>
            <a:off x="2386012" y="5886450"/>
            <a:ext cx="4368800" cy="54610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事業の拡大</a:t>
            </a:r>
            <a:endParaRPr kumimoji="1" lang="ja-JP" altLang="en-US" sz="2800" dirty="0">
              <a:solidFill>
                <a:srgbClr val="FFFFFF"/>
              </a:solidFill>
              <a:latin typeface="ＭＳ Ｐゴシック"/>
              <a:ea typeface="ＭＳ Ｐゴシック"/>
              <a:cs typeface="ＭＳ Ｐゴシック"/>
            </a:endParaRPr>
          </a:p>
        </p:txBody>
      </p:sp>
      <p:cxnSp>
        <p:nvCxnSpPr>
          <p:cNvPr id="17" name="カギ線コネクタ 16"/>
          <p:cNvCxnSpPr>
            <a:stCxn id="4" idx="2"/>
            <a:endCxn id="5" idx="0"/>
          </p:cNvCxnSpPr>
          <p:nvPr/>
        </p:nvCxnSpPr>
        <p:spPr>
          <a:xfrm rot="5400000">
            <a:off x="3388123" y="608410"/>
            <a:ext cx="298450" cy="2066131"/>
          </a:xfrm>
          <a:prstGeom prst="bentConnector3">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8" name="カギ線コネクタ 17"/>
          <p:cNvCxnSpPr>
            <a:stCxn id="4" idx="2"/>
            <a:endCxn id="6" idx="0"/>
          </p:cNvCxnSpPr>
          <p:nvPr/>
        </p:nvCxnSpPr>
        <p:spPr>
          <a:xfrm rot="16200000" flipH="1">
            <a:off x="5458222" y="604440"/>
            <a:ext cx="298450" cy="2074069"/>
          </a:xfrm>
          <a:prstGeom prst="bentConnector3">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a:stCxn id="5" idx="2"/>
            <a:endCxn id="7" idx="0"/>
          </p:cNvCxnSpPr>
          <p:nvPr/>
        </p:nvCxnSpPr>
        <p:spPr>
          <a:xfrm>
            <a:off x="2504282" y="2362200"/>
            <a:ext cx="0" cy="228600"/>
          </a:xfrm>
          <a:prstGeom prst="straightConnector1">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7" idx="2"/>
            <a:endCxn id="11" idx="0"/>
          </p:cNvCxnSpPr>
          <p:nvPr/>
        </p:nvCxnSpPr>
        <p:spPr>
          <a:xfrm>
            <a:off x="2504282" y="3162300"/>
            <a:ext cx="0" cy="222250"/>
          </a:xfrm>
          <a:prstGeom prst="straightConnector1">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stCxn id="11" idx="2"/>
            <a:endCxn id="13" idx="0"/>
          </p:cNvCxnSpPr>
          <p:nvPr/>
        </p:nvCxnSpPr>
        <p:spPr>
          <a:xfrm>
            <a:off x="2504282" y="3956050"/>
            <a:ext cx="0" cy="247650"/>
          </a:xfrm>
          <a:prstGeom prst="straightConnector1">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a:stCxn id="13" idx="2"/>
            <a:endCxn id="9" idx="0"/>
          </p:cNvCxnSpPr>
          <p:nvPr/>
        </p:nvCxnSpPr>
        <p:spPr>
          <a:xfrm>
            <a:off x="2504282" y="4775200"/>
            <a:ext cx="0" cy="228600"/>
          </a:xfrm>
          <a:prstGeom prst="straightConnector1">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a:stCxn id="6" idx="2"/>
            <a:endCxn id="8" idx="0"/>
          </p:cNvCxnSpPr>
          <p:nvPr/>
        </p:nvCxnSpPr>
        <p:spPr>
          <a:xfrm>
            <a:off x="6644482" y="2362200"/>
            <a:ext cx="0" cy="228600"/>
          </a:xfrm>
          <a:prstGeom prst="straightConnector1">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3" name="直線矢印コネクタ 32"/>
          <p:cNvCxnSpPr>
            <a:stCxn id="12" idx="2"/>
            <a:endCxn id="14" idx="0"/>
          </p:cNvCxnSpPr>
          <p:nvPr/>
        </p:nvCxnSpPr>
        <p:spPr>
          <a:xfrm>
            <a:off x="6644482" y="3956050"/>
            <a:ext cx="0" cy="247650"/>
          </a:xfrm>
          <a:prstGeom prst="straightConnector1">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p:cNvCxnSpPr>
            <a:stCxn id="14" idx="2"/>
            <a:endCxn id="10" idx="0"/>
          </p:cNvCxnSpPr>
          <p:nvPr/>
        </p:nvCxnSpPr>
        <p:spPr>
          <a:xfrm>
            <a:off x="6644482" y="4775200"/>
            <a:ext cx="0" cy="228600"/>
          </a:xfrm>
          <a:prstGeom prst="straightConnector1">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p:cNvCxnSpPr>
            <a:stCxn id="8" idx="2"/>
            <a:endCxn id="12" idx="0"/>
          </p:cNvCxnSpPr>
          <p:nvPr/>
        </p:nvCxnSpPr>
        <p:spPr>
          <a:xfrm>
            <a:off x="6644482" y="3162300"/>
            <a:ext cx="0" cy="222250"/>
          </a:xfrm>
          <a:prstGeom prst="straightConnector1">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49" name="カギ線コネクタ 48"/>
          <p:cNvCxnSpPr>
            <a:stCxn id="9" idx="2"/>
            <a:endCxn id="15" idx="0"/>
          </p:cNvCxnSpPr>
          <p:nvPr/>
        </p:nvCxnSpPr>
        <p:spPr>
          <a:xfrm rot="16200000" flipH="1">
            <a:off x="3381772" y="4697810"/>
            <a:ext cx="311150" cy="2066130"/>
          </a:xfrm>
          <a:prstGeom prst="bentConnector3">
            <a:avLst>
              <a:gd name="adj1" fmla="val 50000"/>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50" name="カギ線コネクタ 49"/>
          <p:cNvCxnSpPr>
            <a:stCxn id="10" idx="2"/>
            <a:endCxn id="15" idx="0"/>
          </p:cNvCxnSpPr>
          <p:nvPr/>
        </p:nvCxnSpPr>
        <p:spPr>
          <a:xfrm rot="5400000">
            <a:off x="5451872" y="4693840"/>
            <a:ext cx="311150" cy="2074070"/>
          </a:xfrm>
          <a:prstGeom prst="bentConnector3">
            <a:avLst>
              <a:gd name="adj1" fmla="val 50000"/>
            </a:avLst>
          </a:prstGeom>
          <a:ln>
            <a:solidFill>
              <a:srgbClr val="FF6600"/>
            </a:solidFill>
            <a:tailEnd type="arrow"/>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53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新規事業を成功させるための前提</a:t>
            </a:r>
            <a:r>
              <a:rPr lang="ja-JP" altLang="en-US" dirty="0" smtClean="0"/>
              <a:t>（５）</a:t>
            </a:r>
            <a:endParaRPr kumimoji="1" lang="ja-JP" altLang="en-US" dirty="0"/>
          </a:p>
        </p:txBody>
      </p:sp>
      <p:sp>
        <p:nvSpPr>
          <p:cNvPr id="3" name="スライド番号プレースホルダー 2"/>
          <p:cNvSpPr>
            <a:spLocks noGrp="1"/>
          </p:cNvSpPr>
          <p:nvPr>
            <p:ph type="sldNum" sz="quarter" idx="12"/>
          </p:nvPr>
        </p:nvSpPr>
        <p:spPr>
          <a:xfrm>
            <a:off x="6932246" y="6651702"/>
            <a:ext cx="2133600" cy="217800"/>
          </a:xfrm>
        </p:spPr>
        <p:txBody>
          <a:bodyPr/>
          <a:lstStyle/>
          <a:p>
            <a:fld id="{8FF8CC5D-A65D-5946-99B5-645367A967AD}" type="slidenum">
              <a:rPr kumimoji="1" lang="ja-JP" altLang="en-US" smtClean="0"/>
              <a:t>55</a:t>
            </a:fld>
            <a:endParaRPr kumimoji="1" lang="ja-JP" altLang="en-US"/>
          </a:p>
        </p:txBody>
      </p:sp>
      <p:sp>
        <p:nvSpPr>
          <p:cNvPr id="4" name="直角三角形 3"/>
          <p:cNvSpPr/>
          <p:nvPr/>
        </p:nvSpPr>
        <p:spPr>
          <a:xfrm flipV="1">
            <a:off x="1233488" y="1020450"/>
            <a:ext cx="6673850" cy="4927600"/>
          </a:xfrm>
          <a:prstGeom prst="rtTriangle">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直角三角形 4"/>
          <p:cNvSpPr/>
          <p:nvPr/>
        </p:nvSpPr>
        <p:spPr>
          <a:xfrm flipH="1">
            <a:off x="1233488" y="1077600"/>
            <a:ext cx="6673850" cy="4927600"/>
          </a:xfrm>
          <a:prstGeom prst="rtTriangle">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 name="直線矢印コネクタ 6"/>
          <p:cNvCxnSpPr/>
          <p:nvPr/>
        </p:nvCxnSpPr>
        <p:spPr>
          <a:xfrm flipV="1">
            <a:off x="977900" y="1020450"/>
            <a:ext cx="19050" cy="4984750"/>
          </a:xfrm>
          <a:prstGeom prst="straightConnector1">
            <a:avLst/>
          </a:prstGeom>
          <a:ln w="76200" cmpd="sng">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a:off x="1233488" y="6316350"/>
            <a:ext cx="6673850" cy="0"/>
          </a:xfrm>
          <a:prstGeom prst="straightConnector1">
            <a:avLst/>
          </a:prstGeom>
          <a:ln w="762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1" name="テキスト ボックス 10"/>
          <p:cNvSpPr txBox="1"/>
          <p:nvPr/>
        </p:nvSpPr>
        <p:spPr>
          <a:xfrm>
            <a:off x="7907338" y="6162461"/>
            <a:ext cx="902811" cy="307777"/>
          </a:xfrm>
          <a:prstGeom prst="rect">
            <a:avLst/>
          </a:prstGeom>
          <a:noFill/>
        </p:spPr>
        <p:txBody>
          <a:bodyPr wrap="none" rtlCol="0">
            <a:spAutoFit/>
          </a:bodyPr>
          <a:lstStyle/>
          <a:p>
            <a:r>
              <a:rPr kumimoji="1" lang="ja-JP" altLang="en-US" sz="1400" dirty="0" smtClean="0">
                <a:solidFill>
                  <a:srgbClr val="008000"/>
                </a:solidFill>
                <a:latin typeface="メイリオ"/>
                <a:ea typeface="メイリオ"/>
                <a:cs typeface="メイリオ"/>
              </a:rPr>
              <a:t>市場規模</a:t>
            </a:r>
            <a:endParaRPr kumimoji="1" lang="ja-JP" altLang="en-US" sz="1400" dirty="0">
              <a:solidFill>
                <a:srgbClr val="008000"/>
              </a:solidFill>
              <a:latin typeface="メイリオ"/>
              <a:ea typeface="メイリオ"/>
              <a:cs typeface="メイリオ"/>
            </a:endParaRPr>
          </a:p>
        </p:txBody>
      </p:sp>
      <p:sp>
        <p:nvSpPr>
          <p:cNvPr id="12" name="テキスト ボックス 11"/>
          <p:cNvSpPr txBox="1"/>
          <p:nvPr/>
        </p:nvSpPr>
        <p:spPr>
          <a:xfrm>
            <a:off x="457200" y="753734"/>
            <a:ext cx="1082348" cy="307777"/>
          </a:xfrm>
          <a:prstGeom prst="rect">
            <a:avLst/>
          </a:prstGeom>
          <a:noFill/>
        </p:spPr>
        <p:txBody>
          <a:bodyPr wrap="none" rtlCol="0">
            <a:spAutoFit/>
          </a:bodyPr>
          <a:lstStyle/>
          <a:p>
            <a:r>
              <a:rPr kumimoji="1" lang="ja-JP" altLang="en-US" sz="1400" dirty="0" smtClean="0">
                <a:solidFill>
                  <a:srgbClr val="3366FF"/>
                </a:solidFill>
                <a:latin typeface="メイリオ"/>
                <a:ea typeface="メイリオ"/>
                <a:cs typeface="メイリオ"/>
              </a:rPr>
              <a:t>機能・性能</a:t>
            </a:r>
            <a:endParaRPr kumimoji="1" lang="ja-JP" altLang="en-US" sz="1400" dirty="0">
              <a:solidFill>
                <a:srgbClr val="3366FF"/>
              </a:solidFill>
              <a:latin typeface="メイリオ"/>
              <a:ea typeface="メイリオ"/>
              <a:cs typeface="メイリオ"/>
            </a:endParaRPr>
          </a:p>
        </p:txBody>
      </p:sp>
      <p:sp>
        <p:nvSpPr>
          <p:cNvPr id="13" name="右矢印 12"/>
          <p:cNvSpPr/>
          <p:nvPr/>
        </p:nvSpPr>
        <p:spPr>
          <a:xfrm>
            <a:off x="1448355" y="1132200"/>
            <a:ext cx="5238195" cy="793750"/>
          </a:xfrm>
          <a:prstGeom prst="right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持続的イノベーション</a:t>
            </a:r>
            <a:endParaRPr kumimoji="1" lang="ja-JP" altLang="en-US" sz="2000" dirty="0">
              <a:solidFill>
                <a:srgbClr val="FFFFFF"/>
              </a:solidFill>
              <a:latin typeface="ＭＳ Ｐゴシック"/>
              <a:ea typeface="ＭＳ Ｐゴシック"/>
              <a:cs typeface="ＭＳ Ｐゴシック"/>
            </a:endParaRPr>
          </a:p>
        </p:txBody>
      </p:sp>
      <p:sp>
        <p:nvSpPr>
          <p:cNvPr id="14" name="上矢印 13"/>
          <p:cNvSpPr/>
          <p:nvPr/>
        </p:nvSpPr>
        <p:spPr>
          <a:xfrm>
            <a:off x="6932246" y="2012950"/>
            <a:ext cx="781050" cy="3689350"/>
          </a:xfrm>
          <a:prstGeom prst="upArrow">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2000" dirty="0" smtClean="0">
                <a:solidFill>
                  <a:srgbClr val="FFFFFF"/>
                </a:solidFill>
                <a:latin typeface="ＭＳ Ｐゴシック"/>
                <a:ea typeface="ＭＳ Ｐゴシック"/>
                <a:cs typeface="ＭＳ Ｐゴシック"/>
              </a:rPr>
              <a:t>破壊的イノベーション</a:t>
            </a:r>
            <a:endParaRPr kumimoji="1" lang="ja-JP" altLang="en-US" sz="2000" dirty="0">
              <a:solidFill>
                <a:srgbClr val="FFFFFF"/>
              </a:solidFill>
              <a:latin typeface="ＭＳ Ｐゴシック"/>
              <a:ea typeface="ＭＳ Ｐゴシック"/>
              <a:cs typeface="ＭＳ Ｐゴシック"/>
            </a:endParaRPr>
          </a:p>
        </p:txBody>
      </p:sp>
      <p:sp>
        <p:nvSpPr>
          <p:cNvPr id="15" name="正方形/長方形 14"/>
          <p:cNvSpPr/>
          <p:nvPr/>
        </p:nvSpPr>
        <p:spPr>
          <a:xfrm>
            <a:off x="1448355" y="1943100"/>
            <a:ext cx="2776537" cy="5715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既存顧客</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現状に満足していない</a:t>
            </a: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155709" y="5130800"/>
            <a:ext cx="2776537" cy="5715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存在していない顧客</a:t>
            </a:r>
            <a:endParaRPr lang="en-US" altLang="ja-JP" sz="16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消費していない（無消費者）</a:t>
            </a:r>
            <a:endParaRPr kumimoji="1" lang="ja-JP" altLang="en-US" sz="1200" dirty="0">
              <a:solidFill>
                <a:srgbClr val="FFFFFF"/>
              </a:solidFill>
              <a:latin typeface="ＭＳ Ｐゴシック"/>
              <a:ea typeface="ＭＳ Ｐゴシック"/>
              <a:cs typeface="ＭＳ Ｐゴシック"/>
            </a:endParaRPr>
          </a:p>
        </p:txBody>
      </p:sp>
      <p:sp>
        <p:nvSpPr>
          <p:cNvPr id="18" name="ストライプ矢印 17"/>
          <p:cNvSpPr/>
          <p:nvPr/>
        </p:nvSpPr>
        <p:spPr>
          <a:xfrm>
            <a:off x="2247900" y="4324350"/>
            <a:ext cx="1676400" cy="889000"/>
          </a:xfrm>
          <a:prstGeom prst="striped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ＭＳ Ｐゴシック"/>
                <a:ea typeface="ＭＳ Ｐゴシック"/>
                <a:cs typeface="ＭＳ Ｐゴシック"/>
              </a:rPr>
              <a:t>顧客の流失</a:t>
            </a:r>
            <a:endParaRPr kumimoji="1" lang="ja-JP" altLang="en-US" sz="1400" dirty="0">
              <a:solidFill>
                <a:srgbClr val="FFFFFF"/>
              </a:solidFill>
              <a:latin typeface="ＭＳ Ｐゴシック"/>
              <a:ea typeface="ＭＳ Ｐゴシック"/>
              <a:cs typeface="ＭＳ Ｐゴシック"/>
            </a:endParaRPr>
          </a:p>
        </p:txBody>
      </p:sp>
      <p:sp>
        <p:nvSpPr>
          <p:cNvPr id="21" name="星 32 20"/>
          <p:cNvSpPr/>
          <p:nvPr/>
        </p:nvSpPr>
        <p:spPr>
          <a:xfrm>
            <a:off x="6707188" y="1155700"/>
            <a:ext cx="1200150" cy="770250"/>
          </a:xfrm>
          <a:prstGeom prst="star32">
            <a:avLst/>
          </a:prstGeom>
          <a:solidFill>
            <a:srgbClr val="FFFF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000" dirty="0">
              <a:solidFill>
                <a:srgbClr val="FF0000"/>
              </a:solidFill>
              <a:latin typeface="ＭＳ Ｐゴシック"/>
              <a:ea typeface="ＭＳ Ｐゴシック"/>
              <a:cs typeface="ＭＳ Ｐゴシック"/>
            </a:endParaRPr>
          </a:p>
        </p:txBody>
      </p:sp>
      <p:sp>
        <p:nvSpPr>
          <p:cNvPr id="22" name="ストライプ矢印 21"/>
          <p:cNvSpPr/>
          <p:nvPr/>
        </p:nvSpPr>
        <p:spPr>
          <a:xfrm>
            <a:off x="4070350" y="3251200"/>
            <a:ext cx="1346200" cy="742950"/>
          </a:xfrm>
          <a:prstGeom prst="striped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ＭＳ Ｐゴシック"/>
                <a:ea typeface="ＭＳ Ｐゴシック"/>
                <a:cs typeface="ＭＳ Ｐゴシック"/>
              </a:rPr>
              <a:t>顧客の流失</a:t>
            </a:r>
            <a:endParaRPr kumimoji="1" lang="ja-JP" altLang="en-US" sz="1200" dirty="0">
              <a:solidFill>
                <a:srgbClr val="FFFFFF"/>
              </a:solidFill>
              <a:latin typeface="ＭＳ Ｐゴシック"/>
              <a:ea typeface="ＭＳ Ｐゴシック"/>
              <a:cs typeface="ＭＳ Ｐゴシック"/>
            </a:endParaRPr>
          </a:p>
        </p:txBody>
      </p:sp>
      <p:sp>
        <p:nvSpPr>
          <p:cNvPr id="23" name="ストライプ矢印 22"/>
          <p:cNvSpPr/>
          <p:nvPr/>
        </p:nvSpPr>
        <p:spPr>
          <a:xfrm>
            <a:off x="5600700" y="2254250"/>
            <a:ext cx="952500" cy="520700"/>
          </a:xfrm>
          <a:prstGeom prst="striped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ＭＳ Ｐゴシック"/>
                <a:ea typeface="ＭＳ Ｐゴシック"/>
                <a:cs typeface="ＭＳ Ｐゴシック"/>
              </a:rPr>
              <a:t>顧客の流失</a:t>
            </a:r>
            <a:endParaRPr kumimoji="1" lang="ja-JP" altLang="en-US" sz="800" dirty="0">
              <a:solidFill>
                <a:srgbClr val="FFFFFF"/>
              </a:solidFill>
              <a:latin typeface="ＭＳ Ｐゴシック"/>
              <a:ea typeface="ＭＳ Ｐゴシック"/>
              <a:cs typeface="ＭＳ Ｐゴシック"/>
            </a:endParaRPr>
          </a:p>
        </p:txBody>
      </p:sp>
      <p:sp>
        <p:nvSpPr>
          <p:cNvPr id="24" name="正方形/長方形 23"/>
          <p:cNvSpPr/>
          <p:nvPr/>
        </p:nvSpPr>
        <p:spPr>
          <a:xfrm>
            <a:off x="6958519" y="1342996"/>
            <a:ext cx="697627" cy="400110"/>
          </a:xfrm>
          <a:prstGeom prst="rect">
            <a:avLst/>
          </a:prstGeom>
        </p:spPr>
        <p:txBody>
          <a:bodyPr wrap="none">
            <a:spAutoFit/>
          </a:bodyPr>
          <a:lstStyle/>
          <a:p>
            <a:pPr lvl="0" algn="ctr"/>
            <a:r>
              <a:rPr lang="ja-JP" altLang="en-US" sz="2000" dirty="0">
                <a:solidFill>
                  <a:srgbClr val="FF0000"/>
                </a:solidFill>
                <a:latin typeface="ＭＳ Ｐゴシック"/>
                <a:cs typeface="ＭＳ Ｐゴシック"/>
              </a:rPr>
              <a:t>衝突</a:t>
            </a:r>
          </a:p>
        </p:txBody>
      </p:sp>
      <p:sp>
        <p:nvSpPr>
          <p:cNvPr id="25" name="正方形/長方形 24"/>
          <p:cNvSpPr/>
          <p:nvPr/>
        </p:nvSpPr>
        <p:spPr>
          <a:xfrm>
            <a:off x="1448355" y="2736850"/>
            <a:ext cx="2776537" cy="57150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既存事業基盤の維持</a:t>
            </a:r>
            <a:endParaRPr lang="en-US" altLang="ja-JP" sz="1600" dirty="0" smtClean="0">
              <a:solidFill>
                <a:srgbClr val="FFFFFF"/>
              </a:solidFill>
              <a:latin typeface="ＭＳ Ｐゴシック"/>
              <a:ea typeface="ＭＳ Ｐゴシック"/>
              <a:cs typeface="ＭＳ Ｐゴシック"/>
            </a:endParaRPr>
          </a:p>
          <a:p>
            <a:pPr algn="ctr"/>
            <a:r>
              <a:rPr kumimoji="1" lang="ja-JP" altLang="en-US" sz="1200" dirty="0" smtClean="0">
                <a:solidFill>
                  <a:srgbClr val="FFFFFF"/>
                </a:solidFill>
                <a:latin typeface="ＭＳ Ｐゴシック"/>
                <a:ea typeface="ＭＳ Ｐゴシック"/>
                <a:cs typeface="ＭＳ Ｐゴシック"/>
              </a:rPr>
              <a:t>既存の顧客・スキル・収益構造</a:t>
            </a: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4155709" y="4324350"/>
            <a:ext cx="2776537" cy="57150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smtClean="0">
                <a:solidFill>
                  <a:srgbClr val="FFFFFF"/>
                </a:solidFill>
                <a:latin typeface="ＭＳ Ｐゴシック"/>
                <a:ea typeface="ＭＳ Ｐゴシック"/>
                <a:cs typeface="ＭＳ Ｐゴシック"/>
              </a:rPr>
              <a:t>新規事業基盤の創出</a:t>
            </a:r>
            <a:endParaRPr lang="en-US" altLang="ja-JP" sz="1600" dirty="0" smtClean="0">
              <a:solidFill>
                <a:srgbClr val="FFFFFF"/>
              </a:solidFill>
              <a:latin typeface="ＭＳ Ｐゴシック"/>
              <a:ea typeface="ＭＳ Ｐゴシック"/>
              <a:cs typeface="ＭＳ Ｐゴシック"/>
            </a:endParaRPr>
          </a:p>
          <a:p>
            <a:pPr algn="ctr"/>
            <a:r>
              <a:rPr lang="ja-JP" altLang="en-US" sz="1200" dirty="0" smtClean="0">
                <a:solidFill>
                  <a:srgbClr val="FFFFFF"/>
                </a:solidFill>
                <a:latin typeface="ＭＳ Ｐゴシック"/>
                <a:ea typeface="ＭＳ Ｐゴシック"/>
                <a:cs typeface="ＭＳ Ｐゴシック"/>
              </a:rPr>
              <a:t>新たな顧客・スキル・収益構造</a:t>
            </a:r>
            <a:endParaRPr lang="en-US" altLang="ja-JP" sz="1200" dirty="0" smtClean="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4395158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9900" y="1116568"/>
            <a:ext cx="8299450" cy="1077218"/>
          </a:xfrm>
          <a:prstGeom prst="rect">
            <a:avLst/>
          </a:prstGeom>
          <a:noFill/>
        </p:spPr>
        <p:txBody>
          <a:bodyPr wrap="square" rtlCol="0">
            <a:spAutoFit/>
          </a:bodyPr>
          <a:lstStyle/>
          <a:p>
            <a:r>
              <a:rPr kumimoji="1" lang="ja-JP" altLang="en-US" sz="3200" dirty="0" smtClean="0">
                <a:solidFill>
                  <a:srgbClr val="0000FF"/>
                </a:solidFill>
              </a:rPr>
              <a:t>市場に対する既成概念を捨てることで</a:t>
            </a:r>
            <a:endParaRPr kumimoji="1" lang="en-US" altLang="ja-JP" sz="3200" dirty="0" smtClean="0">
              <a:solidFill>
                <a:srgbClr val="0000FF"/>
              </a:solidFill>
            </a:endParaRPr>
          </a:p>
          <a:p>
            <a:pPr algn="r"/>
            <a:r>
              <a:rPr lang="ja-JP" altLang="en-US" sz="3200" dirty="0" smtClean="0">
                <a:solidFill>
                  <a:srgbClr val="0000FF"/>
                </a:solidFill>
              </a:rPr>
              <a:t>新たな市場を創出する</a:t>
            </a:r>
            <a:endParaRPr kumimoji="1" lang="ja-JP" altLang="en-US" sz="3200" dirty="0">
              <a:solidFill>
                <a:srgbClr val="0000FF"/>
              </a:solidFill>
            </a:endParaRPr>
          </a:p>
        </p:txBody>
      </p:sp>
      <p:pic>
        <p:nvPicPr>
          <p:cNvPr id="4" name="図 3" descr="200908112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4" y="3705076"/>
            <a:ext cx="1752477" cy="986367"/>
          </a:xfrm>
          <a:prstGeom prst="rect">
            <a:avLst/>
          </a:prstGeom>
          <a:ln>
            <a:noFill/>
          </a:ln>
          <a:effectLst>
            <a:softEdge rad="112500"/>
          </a:effectLst>
        </p:spPr>
      </p:pic>
      <p:sp>
        <p:nvSpPr>
          <p:cNvPr id="2" name="正方形/長方形 1"/>
          <p:cNvSpPr/>
          <p:nvPr/>
        </p:nvSpPr>
        <p:spPr>
          <a:xfrm>
            <a:off x="2243666" y="2501778"/>
            <a:ext cx="6900334" cy="3293209"/>
          </a:xfrm>
          <a:prstGeom prst="rect">
            <a:avLst/>
          </a:prstGeom>
        </p:spPr>
        <p:txBody>
          <a:bodyPr wrap="square">
            <a:spAutoFit/>
          </a:bodyPr>
          <a:lstStyle/>
          <a:p>
            <a:pPr marL="342900" indent="-342900">
              <a:buFont typeface="Wingdings" charset="2"/>
              <a:buChar char="v"/>
            </a:pPr>
            <a:r>
              <a:rPr lang="en-US" altLang="ja-JP" sz="2400" dirty="0"/>
              <a:t>JINS PC</a:t>
            </a:r>
            <a:r>
              <a:rPr lang="ja-JP" altLang="en-US" sz="2400" dirty="0"/>
              <a:t>メガネ</a:t>
            </a:r>
            <a:endParaRPr lang="en-US" altLang="ja-JP" sz="2400" dirty="0"/>
          </a:p>
          <a:p>
            <a:r>
              <a:rPr lang="en-US" altLang="ja-JP" sz="2400" dirty="0"/>
              <a:t>	</a:t>
            </a:r>
            <a:r>
              <a:rPr lang="ja-JP" altLang="en-US" sz="2400" dirty="0"/>
              <a:t>「目の悪い人のもの」　</a:t>
            </a:r>
            <a:r>
              <a:rPr lang="en-US" altLang="ja-JP" sz="2400" dirty="0"/>
              <a:t>→</a:t>
            </a:r>
            <a:r>
              <a:rPr lang="ja-JP" altLang="en-US" sz="2400" dirty="0"/>
              <a:t>　「目の良い人のもの」</a:t>
            </a:r>
            <a:endParaRPr lang="en-US" altLang="ja-JP" sz="2400" dirty="0"/>
          </a:p>
          <a:p>
            <a:endParaRPr lang="en-US" altLang="ja-JP" sz="2400" dirty="0" smtClean="0"/>
          </a:p>
          <a:p>
            <a:pPr marL="342900" indent="-342900">
              <a:buFont typeface="Wingdings" charset="2"/>
              <a:buChar char="v"/>
            </a:pPr>
            <a:r>
              <a:rPr lang="ja-JP" altLang="en-US" sz="2400" dirty="0" smtClean="0"/>
              <a:t>ソニー　トランジスターラジオ</a:t>
            </a:r>
            <a:endParaRPr lang="en-US" altLang="ja-JP" sz="2400" dirty="0" smtClean="0"/>
          </a:p>
          <a:p>
            <a:r>
              <a:rPr lang="en-US" altLang="ja-JP" sz="2400" dirty="0" smtClean="0"/>
              <a:t>	</a:t>
            </a:r>
            <a:r>
              <a:rPr lang="ja-JP" altLang="en-US" sz="2400" dirty="0" smtClean="0"/>
              <a:t>「家で聞くもの」　</a:t>
            </a:r>
            <a:r>
              <a:rPr lang="en-US" altLang="ja-JP" sz="2400" dirty="0" smtClean="0"/>
              <a:t>→</a:t>
            </a:r>
            <a:r>
              <a:rPr lang="ja-JP" altLang="en-US" sz="2400" dirty="0" smtClean="0"/>
              <a:t>　「屋外で聞くもの」</a:t>
            </a:r>
            <a:endParaRPr lang="en-US" altLang="ja-JP" sz="2400" dirty="0" smtClean="0"/>
          </a:p>
          <a:p>
            <a:endParaRPr lang="en-US" altLang="ja-JP" sz="2000" dirty="0" smtClean="0"/>
          </a:p>
          <a:p>
            <a:endParaRPr lang="en-US" altLang="ja-JP" sz="2000" dirty="0" smtClean="0"/>
          </a:p>
          <a:p>
            <a:pPr marL="342900" indent="-342900">
              <a:buFont typeface="Wingdings" charset="2"/>
              <a:buChar char="v"/>
            </a:pPr>
            <a:r>
              <a:rPr lang="ja-JP" altLang="en-US" sz="2400" dirty="0" smtClean="0"/>
              <a:t>フィリップス　自動製麺機</a:t>
            </a:r>
            <a:endParaRPr lang="en-US" altLang="ja-JP" sz="2400" dirty="0" smtClean="0"/>
          </a:p>
          <a:p>
            <a:r>
              <a:rPr lang="en-US" altLang="ja-JP" sz="2400" dirty="0" smtClean="0"/>
              <a:t>	</a:t>
            </a:r>
            <a:r>
              <a:rPr lang="ja-JP" altLang="en-US" sz="2400" dirty="0" smtClean="0"/>
              <a:t>「麺は買うもの」　</a:t>
            </a:r>
            <a:r>
              <a:rPr lang="en-US" altLang="ja-JP" sz="2400" dirty="0" smtClean="0"/>
              <a:t>→</a:t>
            </a:r>
            <a:r>
              <a:rPr lang="ja-JP" altLang="en-US" sz="2400" dirty="0" smtClean="0"/>
              <a:t>　「麺はつくるもの」</a:t>
            </a:r>
            <a:endParaRPr lang="en-US" altLang="ja-JP" sz="2400" dirty="0"/>
          </a:p>
        </p:txBody>
      </p:sp>
      <p:pic>
        <p:nvPicPr>
          <p:cNvPr id="8" name="図 7" descr="jins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34" y="2468033"/>
            <a:ext cx="1752477" cy="1237043"/>
          </a:xfrm>
          <a:prstGeom prst="rect">
            <a:avLst/>
          </a:prstGeom>
          <a:ln>
            <a:noFill/>
          </a:ln>
          <a:effectLst>
            <a:softEdge rad="112500"/>
          </a:effectLst>
        </p:spPr>
      </p:pic>
      <p:pic>
        <p:nvPicPr>
          <p:cNvPr id="9" name="図 8" descr="h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34" y="4844134"/>
            <a:ext cx="1752477" cy="1167149"/>
          </a:xfrm>
          <a:prstGeom prst="rect">
            <a:avLst/>
          </a:prstGeom>
          <a:ln>
            <a:noFill/>
          </a:ln>
          <a:effectLst>
            <a:softEdge rad="112500"/>
          </a:effectLst>
        </p:spPr>
      </p:pic>
      <p:sp>
        <p:nvSpPr>
          <p:cNvPr id="5" name="タイトル 4"/>
          <p:cNvSpPr>
            <a:spLocks noGrp="1"/>
          </p:cNvSpPr>
          <p:nvPr>
            <p:ph type="title"/>
          </p:nvPr>
        </p:nvSpPr>
        <p:spPr/>
        <p:txBody>
          <a:bodyPr/>
          <a:lstStyle/>
          <a:p>
            <a:r>
              <a:rPr lang="ja-JP" altLang="en-US" dirty="0"/>
              <a:t>新規事業を成功させるための前提</a:t>
            </a:r>
            <a:r>
              <a:rPr lang="ja-JP" altLang="en-US" dirty="0" smtClean="0"/>
              <a:t>（４）</a:t>
            </a:r>
            <a:endParaRPr kumimoji="1" lang="ja-JP" altLang="en-US" dirty="0"/>
          </a:p>
        </p:txBody>
      </p:sp>
    </p:spTree>
    <p:extLst>
      <p:ext uri="{BB962C8B-B14F-4D97-AF65-F5344CB8AC3E}">
        <p14:creationId xmlns:p14="http://schemas.microsoft.com/office/powerpoint/2010/main" val="24128117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lang="ja-JP" altLang="en-US" dirty="0"/>
              <a:t>クラウドを活用したサービス・</a:t>
            </a:r>
            <a:r>
              <a:rPr lang="ja-JP" altLang="en-US" dirty="0" smtClean="0"/>
              <a:t>ビジネス</a:t>
            </a:r>
            <a:endParaRPr kumimoji="1" lang="ja-JP" altLang="en-US" sz="2800" dirty="0"/>
          </a:p>
        </p:txBody>
      </p:sp>
      <p:sp>
        <p:nvSpPr>
          <p:cNvPr id="3" name="正方形/長方形 2"/>
          <p:cNvSpPr/>
          <p:nvPr/>
        </p:nvSpPr>
        <p:spPr bwMode="auto">
          <a:xfrm>
            <a:off x="988219" y="3728119"/>
            <a:ext cx="7162800" cy="1066800"/>
          </a:xfrm>
          <a:prstGeom prst="rect">
            <a:avLst/>
          </a:prstGeom>
          <a:solidFill>
            <a:srgbClr val="CC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ヒラギノ角ゴ Std W8"/>
                <a:ea typeface="ヒラギノ角ゴ Std W8"/>
                <a:cs typeface="ヒラギノ角ゴ Std W8"/>
              </a:rPr>
              <a:t>ミドルウェア</a:t>
            </a:r>
            <a:endParaRPr kumimoji="0" lang="en-US" altLang="ja-JP" sz="1800" b="0" i="0" u="none" strike="noStrike" cap="none" normalizeH="0" baseline="0" dirty="0" smtClean="0">
              <a:ln>
                <a:noFill/>
              </a:ln>
              <a:solidFill>
                <a:srgbClr val="0000FF"/>
              </a:solidFill>
              <a:effectLst/>
              <a:latin typeface="ヒラギノ角ゴ Std W8"/>
              <a:ea typeface="ヒラギノ角ゴ Std W8"/>
              <a:cs typeface="ヒラギノ角ゴ Std W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rPr>
              <a:t>開発や実行に必要なソフトウエア</a:t>
            </a:r>
            <a:endParaRPr kumimoji="0" lang="en-US" altLang="ja-JP" sz="1000" b="0" i="0" u="none" strike="noStrike" cap="none" normalizeH="0" baseline="0" dirty="0" smtClean="0">
              <a:ln>
                <a:noFill/>
              </a:ln>
              <a:solidFill>
                <a:srgbClr val="0000FF"/>
              </a:solidFill>
              <a:effectLst/>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実行と運用管理</a:t>
            </a:r>
          </a:p>
        </p:txBody>
      </p:sp>
      <p:sp>
        <p:nvSpPr>
          <p:cNvPr id="4" name="正方形/長方形 3"/>
          <p:cNvSpPr/>
          <p:nvPr/>
        </p:nvSpPr>
        <p:spPr bwMode="auto">
          <a:xfrm>
            <a:off x="988219" y="2585119"/>
            <a:ext cx="7162800" cy="1066800"/>
          </a:xfrm>
          <a:prstGeom prst="rect">
            <a:avLst/>
          </a:prstGeom>
          <a:solidFill>
            <a:srgbClr val="FF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dirty="0" smtClean="0">
                <a:solidFill>
                  <a:srgbClr val="0000FF"/>
                </a:solidFill>
                <a:latin typeface="ヒラギノ角ゴ Std W8"/>
                <a:ea typeface="ヒラギノ角ゴ Std W8"/>
                <a:cs typeface="ヒラギノ角ゴ Std W8"/>
              </a:rPr>
              <a:t>アプリケーション</a:t>
            </a:r>
            <a:endParaRPr kumimoji="0" lang="en-US" altLang="ja-JP" sz="1800" dirty="0" smtClean="0">
              <a:solidFill>
                <a:srgbClr val="0000FF"/>
              </a:solidFill>
              <a:latin typeface="ヒラギノ角ゴ Std W8"/>
              <a:ea typeface="ヒラギノ角ゴ Std W8"/>
              <a:cs typeface="ヒラギノ角ゴ Std W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rPr>
              <a:t>業務遂行に必要なソフトウエア</a:t>
            </a:r>
            <a:endParaRPr kumimoji="0" lang="en-US" altLang="ja-JP" sz="1000" b="0" i="0" u="none" strike="noStrike" cap="none" normalizeH="0" baseline="0" dirty="0" smtClean="0">
              <a:ln>
                <a:noFill/>
              </a:ln>
              <a:solidFill>
                <a:srgbClr val="0000FF"/>
              </a:solidFill>
              <a:effectLst/>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0000FF"/>
                </a:solidFill>
                <a:effectLst/>
                <a:latin typeface="Arial" charset="0"/>
                <a:ea typeface="HG丸ｺﾞｼｯｸM-PRO" pitchFamily="50" charset="-128"/>
              </a:rPr>
              <a:t>実行と運用管理</a:t>
            </a:r>
          </a:p>
        </p:txBody>
      </p:sp>
      <p:sp>
        <p:nvSpPr>
          <p:cNvPr id="5" name="正方形/長方形 4"/>
          <p:cNvSpPr/>
          <p:nvPr/>
        </p:nvSpPr>
        <p:spPr bwMode="auto">
          <a:xfrm>
            <a:off x="988219" y="4871119"/>
            <a:ext cx="7162800" cy="1066800"/>
          </a:xfrm>
          <a:prstGeom prst="rect">
            <a:avLst/>
          </a:prstGeom>
          <a:solidFill>
            <a:srgbClr val="EAFF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rgbClr val="0000FF"/>
                </a:solidFill>
                <a:effectLst/>
                <a:latin typeface="ヒラギノ角ゴ Std W8"/>
                <a:ea typeface="ヒラギノ角ゴ Std W8"/>
                <a:cs typeface="ヒラギノ角ゴ Std W8"/>
              </a:rPr>
              <a:t>インフラストラクチャー</a:t>
            </a:r>
            <a:endParaRPr kumimoji="0" lang="en-US" altLang="ja-JP" sz="1800" b="0" i="0" u="none" strike="noStrike" cap="none" normalizeH="0" baseline="0" dirty="0" smtClean="0">
              <a:ln>
                <a:noFill/>
              </a:ln>
              <a:solidFill>
                <a:srgbClr val="0000FF"/>
              </a:solidFill>
              <a:effectLst/>
              <a:latin typeface="ヒラギノ角ゴ Std W8"/>
              <a:ea typeface="ヒラギノ角ゴ Std W8"/>
              <a:cs typeface="ヒラギノ角ゴ Std W8"/>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rPr>
              <a:t>プロセッサー、メモリー、ストレージ、</a:t>
            </a:r>
            <a:endParaRPr kumimoji="0" lang="en-US" altLang="ja-JP" sz="1000" dirty="0" smtClean="0">
              <a:solidFill>
                <a:srgbClr val="0000FF"/>
              </a:solidFill>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000" dirty="0" smtClean="0">
                <a:solidFill>
                  <a:srgbClr val="0000FF"/>
                </a:solidFill>
              </a:rPr>
              <a:t>ネットワークなどのシステム資源、施設</a:t>
            </a:r>
            <a:endParaRPr kumimoji="0" lang="en-US" altLang="ja-JP" sz="1000" dirty="0" smtClean="0">
              <a:solidFill>
                <a:srgbClr val="0000FF"/>
              </a:solidFill>
            </a:endParaRPr>
          </a:p>
          <a:p>
            <a:pPr marL="0" marR="0" indent="0" defTabSz="914400" rtl="0" eaLnBrk="1" fontAlgn="base" latinLnBrk="0" hangingPunct="1">
              <a:lnSpc>
                <a:spcPct val="100000"/>
              </a:lnSpc>
              <a:spcBef>
                <a:spcPct val="20000"/>
              </a:spcBef>
              <a:spcAft>
                <a:spcPct val="0"/>
              </a:spcAft>
              <a:buClrTx/>
              <a:buSzTx/>
              <a:buFontTx/>
              <a:buNone/>
              <a:tabLst/>
            </a:pPr>
            <a:r>
              <a:rPr kumimoji="0" lang="ja-JP" altLang="en-US" dirty="0" smtClean="0">
                <a:solidFill>
                  <a:srgbClr val="0000FF"/>
                </a:solidFill>
              </a:rPr>
              <a:t>実行と運用管理</a:t>
            </a:r>
            <a:endParaRPr kumimoji="0" lang="ja-JP" altLang="en-US" sz="1200" b="0" i="0" u="none" strike="noStrike" cap="none" normalizeH="0" baseline="0" dirty="0" smtClean="0">
              <a:ln>
                <a:noFill/>
              </a:ln>
              <a:solidFill>
                <a:srgbClr val="0000FF"/>
              </a:solidFill>
              <a:effectLst/>
            </a:endParaRPr>
          </a:p>
        </p:txBody>
      </p:sp>
      <p:sp>
        <p:nvSpPr>
          <p:cNvPr id="7" name="AutoShape 50"/>
          <p:cNvSpPr>
            <a:spLocks noChangeArrowheads="1"/>
          </p:cNvSpPr>
          <p:nvPr/>
        </p:nvSpPr>
        <p:spPr bwMode="auto">
          <a:xfrm>
            <a:off x="4874419" y="3804319"/>
            <a:ext cx="1003958" cy="2051895"/>
          </a:xfrm>
          <a:prstGeom prst="roundRect">
            <a:avLst>
              <a:gd name="adj" fmla="val 0"/>
            </a:avLst>
          </a:prstGeom>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ts val="0"/>
              </a:spcBef>
              <a:defRPr/>
            </a:pPr>
            <a:endParaRPr lang="en-US" altLang="ja-JP" sz="1100" dirty="0" smtClean="0">
              <a:solidFill>
                <a:srgbClr val="FFFFFF"/>
              </a:solidFill>
              <a:latin typeface="Arial Black"/>
              <a:ea typeface="ＤＦＰ太丸ゴシック体"/>
              <a:cs typeface="Arial Black"/>
            </a:endParaRPr>
          </a:p>
          <a:p>
            <a:pPr algn="ctr">
              <a:spcBef>
                <a:spcPts val="0"/>
              </a:spcBef>
              <a:defRPr/>
            </a:pP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クラウド</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サービス</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事業者</a:t>
            </a:r>
            <a:endParaRPr lang="en-US" altLang="ja-JP" sz="1100" dirty="0" smtClean="0">
              <a:solidFill>
                <a:srgbClr val="FFFFFF"/>
              </a:solidFill>
              <a:latin typeface="Arial Black"/>
              <a:ea typeface="ＤＦＰ太丸ゴシック体"/>
              <a:cs typeface="Arial Black"/>
            </a:endParaRPr>
          </a:p>
          <a:p>
            <a:pPr algn="ctr">
              <a:spcBef>
                <a:spcPts val="0"/>
              </a:spcBef>
              <a:defRPr/>
            </a:pPr>
            <a:endParaRPr lang="en-US" altLang="ja-JP" sz="1100" dirty="0">
              <a:solidFill>
                <a:srgbClr val="FFFFFF"/>
              </a:solidFill>
              <a:latin typeface="Arial Black"/>
              <a:ea typeface="ＤＦＰ太丸ゴシック体"/>
              <a:cs typeface="Arial Black"/>
            </a:endParaRPr>
          </a:p>
          <a:p>
            <a:pPr algn="ctr">
              <a:spcBef>
                <a:spcPts val="0"/>
              </a:spcBef>
              <a:defRPr/>
            </a:pPr>
            <a:endParaRPr lang="en-US" altLang="ja-JP" sz="1100" dirty="0" smtClean="0">
              <a:solidFill>
                <a:srgbClr val="FFFFFF"/>
              </a:solidFill>
              <a:latin typeface="Arial Black"/>
              <a:ea typeface="ＤＦＰ太丸ゴシック体"/>
              <a:cs typeface="Arial Black"/>
            </a:endParaRPr>
          </a:p>
          <a:p>
            <a:pPr algn="ctr">
              <a:spcBef>
                <a:spcPts val="0"/>
              </a:spcBef>
              <a:defRPr/>
            </a:pPr>
            <a:endParaRPr lang="en-US" altLang="ja-JP" sz="1100" dirty="0">
              <a:solidFill>
                <a:srgbClr val="FFFFFF"/>
              </a:solidFill>
              <a:latin typeface="Arial Black"/>
              <a:ea typeface="ＤＦＰ太丸ゴシック体"/>
              <a:cs typeface="Arial Black"/>
            </a:endParaRPr>
          </a:p>
          <a:p>
            <a:pPr algn="ctr">
              <a:spcBef>
                <a:spcPts val="0"/>
              </a:spcBef>
              <a:defRPr/>
            </a:pPr>
            <a:endParaRPr lang="en-US" altLang="ja-JP" sz="1100" dirty="0">
              <a:solidFill>
                <a:srgbClr val="FFFFFF"/>
              </a:solidFill>
              <a:latin typeface="Arial Black"/>
              <a:ea typeface="ＤＦＰ太丸ゴシック体"/>
              <a:cs typeface="Arial Black"/>
            </a:endParaRPr>
          </a:p>
          <a:p>
            <a:pPr algn="ctr">
              <a:spcBef>
                <a:spcPts val="0"/>
              </a:spcBef>
              <a:defRPr/>
            </a:pPr>
            <a:endParaRPr lang="en-US" altLang="ja-JP" sz="1100" dirty="0">
              <a:solidFill>
                <a:srgbClr val="FFFFFF"/>
              </a:solidFill>
              <a:latin typeface="Arial Black"/>
              <a:ea typeface="ＤＦＰ太丸ゴシック体"/>
              <a:cs typeface="Arial Black"/>
            </a:endParaRPr>
          </a:p>
        </p:txBody>
      </p:sp>
      <p:sp>
        <p:nvSpPr>
          <p:cNvPr id="10" name="AutoShape 51"/>
          <p:cNvSpPr>
            <a:spLocks noChangeArrowheads="1"/>
          </p:cNvSpPr>
          <p:nvPr/>
        </p:nvSpPr>
        <p:spPr bwMode="auto">
          <a:xfrm>
            <a:off x="5941219" y="4947319"/>
            <a:ext cx="993773" cy="906943"/>
          </a:xfrm>
          <a:prstGeom prst="roundRect">
            <a:avLst>
              <a:gd name="adj" fmla="val 0"/>
            </a:avLst>
          </a:prstGeom>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ts val="0"/>
              </a:spcBef>
              <a:defRPr/>
            </a:pPr>
            <a:r>
              <a:rPr lang="ja-JP" altLang="en-US" sz="1100" dirty="0" smtClean="0">
                <a:solidFill>
                  <a:srgbClr val="FFFFFF"/>
                </a:solidFill>
                <a:latin typeface="Arial Black"/>
                <a:ea typeface="ＤＦＰ太丸ゴシック体"/>
                <a:cs typeface="Arial Black"/>
              </a:rPr>
              <a:t>クラウド</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サービス</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事業者</a:t>
            </a:r>
            <a:endParaRPr lang="en-US" altLang="ja-JP" sz="1100" dirty="0">
              <a:solidFill>
                <a:srgbClr val="FFFFFF"/>
              </a:solidFill>
              <a:latin typeface="Arial Black"/>
              <a:ea typeface="ＤＦＰ太丸ゴシック体"/>
              <a:cs typeface="Arial Black"/>
            </a:endParaRPr>
          </a:p>
        </p:txBody>
      </p:sp>
      <p:sp>
        <p:nvSpPr>
          <p:cNvPr id="13" name="AutoShape 49"/>
          <p:cNvSpPr>
            <a:spLocks noChangeArrowheads="1"/>
          </p:cNvSpPr>
          <p:nvPr/>
        </p:nvSpPr>
        <p:spPr bwMode="auto">
          <a:xfrm>
            <a:off x="3806032" y="2661319"/>
            <a:ext cx="1003958" cy="3194896"/>
          </a:xfrm>
          <a:prstGeom prst="roundRect">
            <a:avLst>
              <a:gd name="adj" fmla="val 0"/>
            </a:avLst>
          </a:prstGeom>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spcBef>
                <a:spcPts val="0"/>
              </a:spcBef>
              <a:defRPr/>
            </a:pPr>
            <a:r>
              <a:rPr lang="ja-JP" altLang="en-US" sz="1100" dirty="0" smtClean="0">
                <a:solidFill>
                  <a:srgbClr val="FFFFFF"/>
                </a:solidFill>
                <a:latin typeface="Arial Black"/>
                <a:ea typeface="ＤＦＰ太丸ゴシック体"/>
                <a:cs typeface="Arial Black"/>
              </a:rPr>
              <a:t>クラウド</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サービス</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事業者</a:t>
            </a:r>
            <a:endParaRPr lang="en-US" altLang="ja-JP" sz="1100" dirty="0">
              <a:solidFill>
                <a:srgbClr val="FFFFFF"/>
              </a:solidFill>
              <a:latin typeface="Arial Black"/>
              <a:ea typeface="ＤＦＰ太丸ゴシック体"/>
              <a:cs typeface="Arial Black"/>
            </a:endParaRPr>
          </a:p>
        </p:txBody>
      </p:sp>
      <p:sp>
        <p:nvSpPr>
          <p:cNvPr id="16" name="AutoShape 50"/>
          <p:cNvSpPr>
            <a:spLocks noChangeArrowheads="1"/>
          </p:cNvSpPr>
          <p:nvPr/>
        </p:nvSpPr>
        <p:spPr bwMode="auto">
          <a:xfrm>
            <a:off x="4893469" y="6090319"/>
            <a:ext cx="1003958" cy="303023"/>
          </a:xfrm>
          <a:prstGeom prst="roundRect">
            <a:avLst>
              <a:gd name="adj" fmla="val 0"/>
            </a:avLst>
          </a:prstGeom>
          <a:solidFill>
            <a:schemeClr val="accent3">
              <a:lumMod val="75000"/>
            </a:schemeClr>
          </a:solidFill>
          <a:ln>
            <a:noFill/>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lgn="ctr">
              <a:spcBef>
                <a:spcPts val="0"/>
              </a:spcBef>
              <a:defRPr/>
            </a:pPr>
            <a:r>
              <a:rPr lang="en-US" altLang="ja-JP" sz="1400" dirty="0" err="1" smtClean="0">
                <a:solidFill>
                  <a:srgbClr val="FFFFFF"/>
                </a:solidFill>
                <a:latin typeface="Arial Black"/>
                <a:ea typeface="ＤＦＰ太丸ゴシック体"/>
                <a:cs typeface="Arial Black"/>
              </a:rPr>
              <a:t>PaaS</a:t>
            </a:r>
            <a:endParaRPr lang="en-US" altLang="ja-JP" sz="1400" dirty="0">
              <a:solidFill>
                <a:srgbClr val="FFFFFF"/>
              </a:solidFill>
              <a:latin typeface="Arial Black"/>
              <a:ea typeface="ＤＦＰ太丸ゴシック体"/>
              <a:cs typeface="Arial Black"/>
            </a:endParaRPr>
          </a:p>
        </p:txBody>
      </p:sp>
      <p:sp>
        <p:nvSpPr>
          <p:cNvPr id="17" name="AutoShape 51"/>
          <p:cNvSpPr>
            <a:spLocks noChangeArrowheads="1"/>
          </p:cNvSpPr>
          <p:nvPr/>
        </p:nvSpPr>
        <p:spPr bwMode="auto">
          <a:xfrm>
            <a:off x="5960269" y="6090319"/>
            <a:ext cx="993773" cy="301071"/>
          </a:xfrm>
          <a:prstGeom prst="roundRect">
            <a:avLst>
              <a:gd name="adj" fmla="val 0"/>
            </a:avLst>
          </a:prstGeom>
          <a:solidFill>
            <a:schemeClr val="accent3">
              <a:lumMod val="75000"/>
            </a:schemeClr>
          </a:solidFill>
          <a:ln>
            <a:noFill/>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lgn="ctr">
              <a:spcBef>
                <a:spcPts val="0"/>
              </a:spcBef>
              <a:defRPr/>
            </a:pPr>
            <a:r>
              <a:rPr lang="en-US" altLang="ja-JP" sz="1400" dirty="0" err="1" smtClean="0">
                <a:solidFill>
                  <a:srgbClr val="FFFFFF"/>
                </a:solidFill>
                <a:latin typeface="Arial Black"/>
                <a:ea typeface="ＤＦＰ太丸ゴシック体"/>
                <a:cs typeface="Arial Black"/>
              </a:rPr>
              <a:t>IaaS</a:t>
            </a:r>
            <a:endParaRPr lang="en-US" altLang="ja-JP" sz="1400" dirty="0">
              <a:solidFill>
                <a:srgbClr val="FFFFFF"/>
              </a:solidFill>
              <a:latin typeface="Arial Black"/>
              <a:ea typeface="ＤＦＰ太丸ゴシック体"/>
              <a:cs typeface="Arial Black"/>
            </a:endParaRPr>
          </a:p>
        </p:txBody>
      </p:sp>
      <p:sp>
        <p:nvSpPr>
          <p:cNvPr id="18" name="AutoShape 49"/>
          <p:cNvSpPr>
            <a:spLocks noChangeArrowheads="1"/>
          </p:cNvSpPr>
          <p:nvPr/>
        </p:nvSpPr>
        <p:spPr bwMode="auto">
          <a:xfrm>
            <a:off x="3825082" y="6090319"/>
            <a:ext cx="1003958" cy="303024"/>
          </a:xfrm>
          <a:prstGeom prst="roundRect">
            <a:avLst>
              <a:gd name="adj" fmla="val 0"/>
            </a:avLst>
          </a:prstGeom>
          <a:solidFill>
            <a:schemeClr val="accent3">
              <a:lumMod val="75000"/>
            </a:schemeClr>
          </a:solidFill>
          <a:ln>
            <a:noFill/>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lgn="ctr">
              <a:spcBef>
                <a:spcPts val="0"/>
              </a:spcBef>
              <a:defRPr/>
            </a:pPr>
            <a:r>
              <a:rPr lang="en-US" altLang="ja-JP" sz="1400" dirty="0" err="1" smtClean="0">
                <a:solidFill>
                  <a:srgbClr val="FFFFFF"/>
                </a:solidFill>
                <a:latin typeface="Arial Black"/>
                <a:ea typeface="ＤＦＰ太丸ゴシック体"/>
                <a:cs typeface="Arial Black"/>
              </a:rPr>
              <a:t>SaaS</a:t>
            </a:r>
            <a:endParaRPr lang="en-US" altLang="ja-JP" sz="1400" dirty="0">
              <a:solidFill>
                <a:srgbClr val="FFFFFF"/>
              </a:solidFill>
              <a:latin typeface="Arial Black"/>
              <a:ea typeface="ＤＦＰ太丸ゴシック体"/>
              <a:cs typeface="Arial Black"/>
            </a:endParaRPr>
          </a:p>
        </p:txBody>
      </p:sp>
      <p:sp>
        <p:nvSpPr>
          <p:cNvPr id="20" name="AutoShape 51"/>
          <p:cNvSpPr>
            <a:spLocks noChangeArrowheads="1"/>
          </p:cNvSpPr>
          <p:nvPr/>
        </p:nvSpPr>
        <p:spPr bwMode="auto">
          <a:xfrm>
            <a:off x="7004846" y="6090319"/>
            <a:ext cx="993773" cy="301071"/>
          </a:xfrm>
          <a:prstGeom prst="roundRect">
            <a:avLst>
              <a:gd name="adj" fmla="val 0"/>
            </a:avLst>
          </a:prstGeom>
          <a:solidFill>
            <a:srgbClr val="3366FF"/>
          </a:solidFill>
          <a:ln>
            <a:noFill/>
            <a:headEnd/>
            <a:tailEnd/>
          </a:ln>
          <a:extLst/>
        </p:spPr>
        <p:style>
          <a:lnRef idx="1">
            <a:schemeClr val="accent6"/>
          </a:lnRef>
          <a:fillRef idx="3">
            <a:schemeClr val="accent6"/>
          </a:fillRef>
          <a:effectRef idx="2">
            <a:schemeClr val="accent6"/>
          </a:effectRef>
          <a:fontRef idx="minor">
            <a:schemeClr val="lt1"/>
          </a:fontRef>
        </p:style>
        <p:txBody>
          <a:bodyPr wrap="none" anchor="ctr"/>
          <a:lstStyle/>
          <a:p>
            <a:pPr algn="ctr">
              <a:spcBef>
                <a:spcPts val="0"/>
              </a:spcBef>
              <a:defRPr/>
            </a:pPr>
            <a:r>
              <a:rPr lang="ja-JP" altLang="en-US" sz="1400" dirty="0" smtClean="0">
                <a:solidFill>
                  <a:srgbClr val="FFFFFF"/>
                </a:solidFill>
                <a:latin typeface="Arial Black"/>
                <a:ea typeface="ＤＦＰ太丸ゴシック体"/>
                <a:cs typeface="Arial Black"/>
              </a:rPr>
              <a:t>自社所有</a:t>
            </a:r>
            <a:endParaRPr lang="en-US" altLang="ja-JP" sz="1400" dirty="0">
              <a:solidFill>
                <a:srgbClr val="FFFFFF"/>
              </a:solidFill>
              <a:latin typeface="Arial Black"/>
              <a:ea typeface="ＤＦＰ太丸ゴシック体"/>
              <a:cs typeface="Arial Black"/>
            </a:endParaRPr>
          </a:p>
        </p:txBody>
      </p:sp>
      <p:sp>
        <p:nvSpPr>
          <p:cNvPr id="23" name="正方形/長方形 22"/>
          <p:cNvSpPr/>
          <p:nvPr/>
        </p:nvSpPr>
        <p:spPr bwMode="auto">
          <a:xfrm>
            <a:off x="986631" y="2126143"/>
            <a:ext cx="7164388" cy="381000"/>
          </a:xfrm>
          <a:prstGeom prst="rect">
            <a:avLst/>
          </a:prstGeom>
          <a:solidFill>
            <a:srgbClr val="FF66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ヒラギノ角ゴ Std W8"/>
                <a:ea typeface="ヒラギノ角ゴ Std W8"/>
                <a:cs typeface="ヒラギノ角ゴ Std W8"/>
              </a:rPr>
              <a:t>業務プロセス設計</a:t>
            </a:r>
          </a:p>
        </p:txBody>
      </p:sp>
      <p:sp>
        <p:nvSpPr>
          <p:cNvPr id="24" name="正方形/長方形 23"/>
          <p:cNvSpPr/>
          <p:nvPr/>
        </p:nvSpPr>
        <p:spPr bwMode="auto">
          <a:xfrm>
            <a:off x="985838" y="1668943"/>
            <a:ext cx="7164388" cy="381000"/>
          </a:xfrm>
          <a:prstGeom prst="rect">
            <a:avLst/>
          </a:prstGeom>
          <a:solidFill>
            <a:srgbClr val="FF6600"/>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ヒラギノ角ゴ Std W8"/>
                <a:ea typeface="ヒラギノ角ゴ Std W8"/>
                <a:cs typeface="ヒラギノ角ゴ Std W8"/>
              </a:rPr>
              <a:t>業務アウトソーシング</a:t>
            </a:r>
            <a:r>
              <a:rPr kumimoji="0" lang="en-US" altLang="ja-JP" sz="1400" b="0" i="0" u="none" strike="noStrike" cap="none" normalizeH="0" baseline="0" dirty="0" smtClean="0">
                <a:ln>
                  <a:noFill/>
                </a:ln>
                <a:solidFill>
                  <a:schemeClr val="bg1"/>
                </a:solidFill>
                <a:effectLst/>
                <a:latin typeface="ヒラギノ角ゴ Std W8"/>
                <a:ea typeface="ヒラギノ角ゴ Std W8"/>
                <a:cs typeface="ヒラギノ角ゴ Std W8"/>
              </a:rPr>
              <a:t>(BTO)</a:t>
            </a:r>
            <a:endParaRPr kumimoji="0" lang="ja-JP" altLang="en-US" sz="1400" b="0" i="0" u="none" strike="noStrike" cap="none" normalizeH="0" baseline="0" dirty="0" smtClean="0">
              <a:ln>
                <a:noFill/>
              </a:ln>
              <a:solidFill>
                <a:schemeClr val="bg1"/>
              </a:solidFill>
              <a:effectLst/>
              <a:latin typeface="ヒラギノ角ゴ Std W8"/>
              <a:ea typeface="ヒラギノ角ゴ Std W8"/>
              <a:cs typeface="ヒラギノ角ゴ Std W8"/>
            </a:endParaRPr>
          </a:p>
        </p:txBody>
      </p:sp>
      <p:sp>
        <p:nvSpPr>
          <p:cNvPr id="19" name="AutoShape 49"/>
          <p:cNvSpPr>
            <a:spLocks noChangeArrowheads="1"/>
          </p:cNvSpPr>
          <p:nvPr/>
        </p:nvSpPr>
        <p:spPr bwMode="auto">
          <a:xfrm>
            <a:off x="6994661" y="2659543"/>
            <a:ext cx="1003958" cy="3194719"/>
          </a:xfrm>
          <a:prstGeom prst="roundRect">
            <a:avLst>
              <a:gd name="adj" fmla="val 0"/>
            </a:avLst>
          </a:prstGeom>
          <a:ln>
            <a:noFill/>
            <a:headEnd/>
            <a:tailEn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0"/>
              </a:spcBef>
              <a:defRPr/>
            </a:pPr>
            <a:r>
              <a:rPr lang="en-US" altLang="ja-JP" sz="1100" dirty="0">
                <a:solidFill>
                  <a:srgbClr val="FFFFFF"/>
                </a:solidFill>
                <a:latin typeface="Arial Black"/>
                <a:ea typeface="ＤＦＰ太丸ゴシック体"/>
                <a:cs typeface="Arial Black"/>
              </a:rPr>
              <a:t>IT</a:t>
            </a:r>
            <a:r>
              <a:rPr lang="ja-JP" altLang="en-US" sz="1100" dirty="0">
                <a:solidFill>
                  <a:srgbClr val="FFFFFF"/>
                </a:solidFill>
                <a:latin typeface="Arial Black"/>
                <a:ea typeface="ＤＦＰ太丸ゴシック体"/>
                <a:cs typeface="Arial Black"/>
              </a:rPr>
              <a:t>ベンダー</a:t>
            </a:r>
            <a:endParaRPr lang="en-US" altLang="ja-JP" sz="1100" dirty="0">
              <a:solidFill>
                <a:srgbClr val="FFFFFF"/>
              </a:solidFill>
              <a:latin typeface="Arial Black"/>
              <a:ea typeface="ＤＦＰ太丸ゴシック体"/>
              <a:cs typeface="Arial Black"/>
            </a:endParaRPr>
          </a:p>
          <a:p>
            <a:pPr algn="ctr">
              <a:spcBef>
                <a:spcPts val="0"/>
              </a:spcBef>
              <a:defRPr/>
            </a:pPr>
            <a:r>
              <a:rPr lang="ja-JP" altLang="en-US" sz="1100" dirty="0">
                <a:solidFill>
                  <a:srgbClr val="FFFFFF"/>
                </a:solidFill>
                <a:latin typeface="Arial Black"/>
                <a:ea typeface="ＤＦＰ太丸ゴシック体"/>
                <a:cs typeface="Arial Black"/>
              </a:rPr>
              <a:t>独自</a:t>
            </a:r>
            <a:r>
              <a:rPr lang="ja-JP" altLang="en-US" sz="1100" dirty="0" smtClean="0">
                <a:solidFill>
                  <a:srgbClr val="FFFFFF"/>
                </a:solidFill>
                <a:latin typeface="Arial Black"/>
                <a:ea typeface="ＤＦＰ太丸ゴシック体"/>
                <a:cs typeface="Arial Black"/>
              </a:rPr>
              <a:t>サービス</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受託開発</a:t>
            </a:r>
            <a:endParaRPr lang="en-US" altLang="ja-JP" sz="1100" dirty="0">
              <a:solidFill>
                <a:srgbClr val="FFFFFF"/>
              </a:solidFill>
              <a:latin typeface="Arial Black"/>
              <a:ea typeface="ＤＦＰ太丸ゴシック体"/>
              <a:cs typeface="Arial Black"/>
            </a:endParaRPr>
          </a:p>
        </p:txBody>
      </p:sp>
      <p:sp>
        <p:nvSpPr>
          <p:cNvPr id="21" name="AutoShape 50"/>
          <p:cNvSpPr>
            <a:spLocks noChangeArrowheads="1"/>
          </p:cNvSpPr>
          <p:nvPr/>
        </p:nvSpPr>
        <p:spPr bwMode="auto">
          <a:xfrm>
            <a:off x="5931034" y="2659543"/>
            <a:ext cx="1003958" cy="2053671"/>
          </a:xfrm>
          <a:prstGeom prst="roundRect">
            <a:avLst>
              <a:gd name="adj" fmla="val 0"/>
            </a:avLst>
          </a:prstGeom>
          <a:ln>
            <a:noFill/>
            <a:headEnd/>
            <a:tailEn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0"/>
              </a:spcBef>
              <a:defRPr/>
            </a:pPr>
            <a:r>
              <a:rPr lang="en-US" altLang="ja-JP" sz="1100" dirty="0">
                <a:solidFill>
                  <a:srgbClr val="FFFFFF"/>
                </a:solidFill>
                <a:latin typeface="Arial Black"/>
                <a:ea typeface="ＤＦＰ太丸ゴシック体"/>
                <a:cs typeface="Arial Black"/>
              </a:rPr>
              <a:t>IT</a:t>
            </a:r>
            <a:r>
              <a:rPr lang="ja-JP" altLang="en-US" sz="1100" dirty="0">
                <a:solidFill>
                  <a:srgbClr val="FFFFFF"/>
                </a:solidFill>
                <a:latin typeface="Arial Black"/>
                <a:ea typeface="ＤＦＰ太丸ゴシック体"/>
                <a:cs typeface="Arial Black"/>
              </a:rPr>
              <a:t>ベンダー</a:t>
            </a:r>
            <a:endParaRPr lang="en-US" altLang="ja-JP" sz="1100" dirty="0">
              <a:solidFill>
                <a:srgbClr val="FFFFFF"/>
              </a:solidFill>
              <a:latin typeface="Arial Black"/>
              <a:ea typeface="ＤＦＰ太丸ゴシック体"/>
              <a:cs typeface="Arial Black"/>
            </a:endParaRPr>
          </a:p>
          <a:p>
            <a:pPr algn="ctr">
              <a:spcBef>
                <a:spcPts val="0"/>
              </a:spcBef>
              <a:defRPr/>
            </a:pPr>
            <a:r>
              <a:rPr lang="ja-JP" altLang="en-US" sz="1100" dirty="0">
                <a:solidFill>
                  <a:srgbClr val="FFFFFF"/>
                </a:solidFill>
                <a:latin typeface="Arial Black"/>
                <a:ea typeface="ＤＦＰ太丸ゴシック体"/>
                <a:cs typeface="Arial Black"/>
              </a:rPr>
              <a:t>独自</a:t>
            </a:r>
            <a:r>
              <a:rPr lang="ja-JP" altLang="en-US" sz="1100" dirty="0" smtClean="0">
                <a:solidFill>
                  <a:srgbClr val="FFFFFF"/>
                </a:solidFill>
                <a:latin typeface="Arial Black"/>
                <a:ea typeface="ＤＦＰ太丸ゴシック体"/>
                <a:cs typeface="Arial Black"/>
              </a:rPr>
              <a:t>サービス</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受託開発</a:t>
            </a:r>
            <a:endParaRPr lang="en-US" altLang="ja-JP" sz="1100" dirty="0">
              <a:solidFill>
                <a:srgbClr val="FFFFFF"/>
              </a:solidFill>
              <a:latin typeface="Arial Black"/>
              <a:ea typeface="ＤＦＰ太丸ゴシック体"/>
              <a:cs typeface="Arial Black"/>
            </a:endParaRPr>
          </a:p>
        </p:txBody>
      </p:sp>
      <p:sp>
        <p:nvSpPr>
          <p:cNvPr id="22" name="AutoShape 51"/>
          <p:cNvSpPr>
            <a:spLocks noChangeArrowheads="1"/>
          </p:cNvSpPr>
          <p:nvPr/>
        </p:nvSpPr>
        <p:spPr bwMode="auto">
          <a:xfrm>
            <a:off x="4874419" y="2659543"/>
            <a:ext cx="993773" cy="908719"/>
          </a:xfrm>
          <a:prstGeom prst="roundRect">
            <a:avLst>
              <a:gd name="adj" fmla="val 0"/>
            </a:avLst>
          </a:prstGeom>
          <a:ln>
            <a:noFill/>
            <a:headEnd/>
            <a:tailEn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0"/>
              </a:spcBef>
              <a:defRPr/>
            </a:pPr>
            <a:r>
              <a:rPr lang="en-US" altLang="ja-JP" sz="1100" dirty="0" smtClean="0">
                <a:solidFill>
                  <a:srgbClr val="FFFFFF"/>
                </a:solidFill>
                <a:latin typeface="Arial Black"/>
                <a:ea typeface="ＤＦＰ太丸ゴシック体"/>
                <a:cs typeface="Arial Black"/>
              </a:rPr>
              <a:t>IT</a:t>
            </a:r>
            <a:r>
              <a:rPr lang="ja-JP" altLang="en-US" sz="1100" dirty="0" smtClean="0">
                <a:solidFill>
                  <a:srgbClr val="FFFFFF"/>
                </a:solidFill>
                <a:latin typeface="Arial Black"/>
                <a:ea typeface="ＤＦＰ太丸ゴシック体"/>
                <a:cs typeface="Arial Black"/>
              </a:rPr>
              <a:t>ベンダー</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独自サービス</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受託開発</a:t>
            </a:r>
            <a:endParaRPr lang="en-US" altLang="ja-JP" sz="1100" dirty="0">
              <a:solidFill>
                <a:srgbClr val="FFFFFF"/>
              </a:solidFill>
              <a:latin typeface="Arial Black"/>
              <a:ea typeface="ＤＦＰ太丸ゴシック体"/>
              <a:cs typeface="Arial Black"/>
            </a:endParaRPr>
          </a:p>
        </p:txBody>
      </p:sp>
      <p:sp>
        <p:nvSpPr>
          <p:cNvPr id="25" name="AutoShape 51"/>
          <p:cNvSpPr>
            <a:spLocks noChangeArrowheads="1"/>
          </p:cNvSpPr>
          <p:nvPr/>
        </p:nvSpPr>
        <p:spPr bwMode="auto">
          <a:xfrm>
            <a:off x="3807619" y="1745143"/>
            <a:ext cx="4191000" cy="680119"/>
          </a:xfrm>
          <a:prstGeom prst="roundRect">
            <a:avLst>
              <a:gd name="adj" fmla="val 0"/>
            </a:avLst>
          </a:prstGeom>
          <a:ln>
            <a:noFill/>
            <a:headEnd/>
            <a:tailEnd/>
          </a:ln>
          <a:effectLst>
            <a:outerShdw blurRad="50800" dist="38100" dir="2700000" algn="tl" rotWithShape="0">
              <a:prstClr val="black">
                <a:alpha val="40000"/>
              </a:prstClr>
            </a:outerShdw>
          </a:effectLst>
          <a:extLst/>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ts val="0"/>
              </a:spcBef>
              <a:defRPr/>
            </a:pPr>
            <a:r>
              <a:rPr lang="en-US" altLang="ja-JP" sz="1100" dirty="0" smtClean="0">
                <a:solidFill>
                  <a:srgbClr val="FFFFFF"/>
                </a:solidFill>
                <a:latin typeface="Arial Black"/>
                <a:ea typeface="ＤＦＰ太丸ゴシック体"/>
                <a:cs typeface="Arial Black"/>
              </a:rPr>
              <a:t>IT</a:t>
            </a:r>
            <a:r>
              <a:rPr lang="ja-JP" altLang="en-US" sz="1100" dirty="0" smtClean="0">
                <a:solidFill>
                  <a:srgbClr val="FFFFFF"/>
                </a:solidFill>
                <a:latin typeface="Arial Black"/>
                <a:ea typeface="ＤＦＰ太丸ゴシック体"/>
                <a:cs typeface="Arial Black"/>
              </a:rPr>
              <a:t>ベンダー</a:t>
            </a:r>
            <a:endParaRPr lang="en-US" altLang="ja-JP" sz="1100" dirty="0" smtClean="0">
              <a:solidFill>
                <a:srgbClr val="FFFFFF"/>
              </a:solidFill>
              <a:latin typeface="Arial Black"/>
              <a:ea typeface="ＤＦＰ太丸ゴシック体"/>
              <a:cs typeface="Arial Black"/>
            </a:endParaRPr>
          </a:p>
          <a:p>
            <a:pPr algn="ctr">
              <a:spcBef>
                <a:spcPts val="0"/>
              </a:spcBef>
              <a:defRPr/>
            </a:pPr>
            <a:r>
              <a:rPr lang="ja-JP" altLang="en-US" sz="1100" dirty="0" smtClean="0">
                <a:solidFill>
                  <a:srgbClr val="FFFFFF"/>
                </a:solidFill>
                <a:latin typeface="Arial Black"/>
                <a:ea typeface="ＤＦＰ太丸ゴシック体"/>
                <a:cs typeface="Arial Black"/>
              </a:rPr>
              <a:t>独自サービス</a:t>
            </a:r>
            <a:endParaRPr lang="en-US" altLang="ja-JP" sz="1100" dirty="0">
              <a:solidFill>
                <a:srgbClr val="FFFFFF"/>
              </a:solidFill>
              <a:latin typeface="Arial Black"/>
              <a:ea typeface="ＤＦＰ太丸ゴシック体"/>
              <a:cs typeface="Arial Black"/>
            </a:endParaRPr>
          </a:p>
        </p:txBody>
      </p:sp>
      <p:sp>
        <p:nvSpPr>
          <p:cNvPr id="26" name="左右矢印 25"/>
          <p:cNvSpPr/>
          <p:nvPr/>
        </p:nvSpPr>
        <p:spPr bwMode="auto">
          <a:xfrm>
            <a:off x="3806031" y="830743"/>
            <a:ext cx="4344987" cy="762000"/>
          </a:xfrm>
          <a:prstGeom prst="leftRightArrow">
            <a:avLst/>
          </a:prstGeom>
          <a:gradFill flip="none" rotWithShape="1">
            <a:gsLst>
              <a:gs pos="0">
                <a:srgbClr val="0000FF"/>
              </a:gs>
              <a:gs pos="100000">
                <a:srgbClr val="00CC66"/>
              </a:gs>
            </a:gsLst>
            <a:lin ang="0" scaled="1"/>
            <a:tileRect/>
          </a:gradFill>
          <a:ln w="38100"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27" name="テキスト ボックス 26"/>
          <p:cNvSpPr txBox="1"/>
          <p:nvPr/>
        </p:nvSpPr>
        <p:spPr>
          <a:xfrm>
            <a:off x="4061636" y="1057854"/>
            <a:ext cx="895630" cy="307777"/>
          </a:xfrm>
          <a:prstGeom prst="rect">
            <a:avLst/>
          </a:prstGeom>
          <a:noFill/>
        </p:spPr>
        <p:txBody>
          <a:bodyPr wrap="none" rtlCol="0" anchor="ctr">
            <a:spAutoFit/>
          </a:bodyPr>
          <a:lstStyle/>
          <a:p>
            <a:pPr algn="ctr"/>
            <a:r>
              <a:rPr kumimoji="1" lang="ja-JP" altLang="en-US" sz="1400" dirty="0" smtClean="0">
                <a:solidFill>
                  <a:srgbClr val="FFFFFF"/>
                </a:solidFill>
                <a:latin typeface="ヒラギノ角ゴ Std W8"/>
                <a:ea typeface="ヒラギノ角ゴ Std W8"/>
                <a:cs typeface="ヒラギノ角ゴ Std W8"/>
              </a:rPr>
              <a:t>スピード</a:t>
            </a:r>
            <a:endParaRPr kumimoji="1" lang="ja-JP" altLang="en-US" sz="1400" dirty="0">
              <a:solidFill>
                <a:srgbClr val="FFFFFF"/>
              </a:solidFill>
              <a:latin typeface="ヒラギノ角ゴ Std W8"/>
              <a:ea typeface="ヒラギノ角ゴ Std W8"/>
              <a:cs typeface="ヒラギノ角ゴ Std W8"/>
            </a:endParaRPr>
          </a:p>
        </p:txBody>
      </p:sp>
      <p:sp>
        <p:nvSpPr>
          <p:cNvPr id="28" name="テキスト ボックス 27"/>
          <p:cNvSpPr txBox="1"/>
          <p:nvPr/>
        </p:nvSpPr>
        <p:spPr>
          <a:xfrm>
            <a:off x="7160419" y="1057854"/>
            <a:ext cx="748923" cy="307777"/>
          </a:xfrm>
          <a:prstGeom prst="rect">
            <a:avLst/>
          </a:prstGeom>
          <a:noFill/>
        </p:spPr>
        <p:txBody>
          <a:bodyPr wrap="none" rtlCol="0" anchor="ctr">
            <a:spAutoFit/>
          </a:bodyPr>
          <a:lstStyle/>
          <a:p>
            <a:r>
              <a:rPr kumimoji="1" lang="ja-JP" altLang="en-US" sz="1400" dirty="0" smtClean="0">
                <a:solidFill>
                  <a:srgbClr val="FFFFFF"/>
                </a:solidFill>
                <a:latin typeface="ヒラギノ角ゴ Std W8"/>
                <a:ea typeface="ヒラギノ角ゴ Std W8"/>
                <a:cs typeface="ヒラギノ角ゴ Std W8"/>
              </a:rPr>
              <a:t>自由度</a:t>
            </a:r>
            <a:endParaRPr kumimoji="1" lang="ja-JP" altLang="en-US" sz="1400" dirty="0">
              <a:solidFill>
                <a:srgbClr val="FFFFFF"/>
              </a:solidFill>
              <a:latin typeface="ヒラギノ角ゴ Std W8"/>
              <a:ea typeface="ヒラギノ角ゴ Std W8"/>
              <a:cs typeface="ヒラギノ角ゴ Std W8"/>
            </a:endParaRPr>
          </a:p>
        </p:txBody>
      </p:sp>
    </p:spTree>
    <p:extLst>
      <p:ext uri="{BB962C8B-B14F-4D97-AF65-F5344CB8AC3E}">
        <p14:creationId xmlns:p14="http://schemas.microsoft.com/office/powerpoint/2010/main" val="95954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これ</a:t>
            </a:r>
            <a:r>
              <a:rPr kumimoji="1" lang="ja-JP" altLang="en-US" dirty="0" smtClean="0"/>
              <a:t>からの「</a:t>
            </a:r>
            <a:r>
              <a:rPr kumimoji="1" lang="en-US" altLang="ja-JP" dirty="0" smtClean="0"/>
              <a:t>IT</a:t>
            </a:r>
            <a:r>
              <a:rPr kumimoji="1" lang="ja-JP" altLang="en-US" dirty="0" smtClean="0"/>
              <a:t>ビジネスの方程式」</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58</a:t>
            </a:fld>
            <a:endParaRPr kumimoji="1" lang="ja-JP" altLang="en-US"/>
          </a:p>
        </p:txBody>
      </p:sp>
      <p:sp>
        <p:nvSpPr>
          <p:cNvPr id="4" name="テキスト ボックス 3"/>
          <p:cNvSpPr txBox="1"/>
          <p:nvPr/>
        </p:nvSpPr>
        <p:spPr>
          <a:xfrm>
            <a:off x="634502" y="2277702"/>
            <a:ext cx="2262158" cy="923330"/>
          </a:xfrm>
          <a:prstGeom prst="rect">
            <a:avLst/>
          </a:prstGeom>
          <a:noFill/>
        </p:spPr>
        <p:txBody>
          <a:bodyPr wrap="none" rtlCol="0">
            <a:spAutoFit/>
          </a:bodyPr>
          <a:lstStyle/>
          <a:p>
            <a:r>
              <a:rPr kumimoji="1" lang="ja-JP" altLang="en-US" sz="5400" dirty="0" smtClean="0">
                <a:solidFill>
                  <a:srgbClr val="3366FF"/>
                </a:solidFill>
                <a:latin typeface="ＤＦＰ太丸ゴシック体"/>
                <a:ea typeface="ＤＦＰ太丸ゴシック体"/>
                <a:cs typeface="ＤＦＰ太丸ゴシック体"/>
              </a:rPr>
              <a:t>成　果</a:t>
            </a:r>
            <a:endParaRPr kumimoji="1" lang="ja-JP" altLang="en-US" sz="5400" dirty="0">
              <a:solidFill>
                <a:srgbClr val="3366FF"/>
              </a:solidFill>
              <a:latin typeface="ＤＦＰ太丸ゴシック体"/>
              <a:ea typeface="ＤＦＰ太丸ゴシック体"/>
              <a:cs typeface="ＤＦＰ太丸ゴシック体"/>
            </a:endParaRPr>
          </a:p>
        </p:txBody>
      </p:sp>
      <p:sp>
        <p:nvSpPr>
          <p:cNvPr id="5" name="テキスト ボックス 4"/>
          <p:cNvSpPr txBox="1"/>
          <p:nvPr/>
        </p:nvSpPr>
        <p:spPr>
          <a:xfrm>
            <a:off x="634502" y="3683002"/>
            <a:ext cx="2262158" cy="923330"/>
          </a:xfrm>
          <a:prstGeom prst="rect">
            <a:avLst/>
          </a:prstGeom>
          <a:noFill/>
        </p:spPr>
        <p:txBody>
          <a:bodyPr wrap="none" rtlCol="0">
            <a:spAutoFit/>
          </a:bodyPr>
          <a:lstStyle/>
          <a:p>
            <a:r>
              <a:rPr kumimoji="1" lang="ja-JP" altLang="en-US" sz="5400" dirty="0" smtClean="0">
                <a:solidFill>
                  <a:srgbClr val="3366FF"/>
                </a:solidFill>
                <a:latin typeface="ＤＦＰ太丸ゴシック体"/>
                <a:ea typeface="ＤＦＰ太丸ゴシック体"/>
                <a:cs typeface="ＤＦＰ太丸ゴシック体"/>
              </a:rPr>
              <a:t>生産量</a:t>
            </a:r>
            <a:endParaRPr kumimoji="1" lang="ja-JP" altLang="en-US" sz="5400" dirty="0">
              <a:solidFill>
                <a:srgbClr val="3366FF"/>
              </a:solidFill>
              <a:latin typeface="ＤＦＰ太丸ゴシック体"/>
              <a:ea typeface="ＤＦＰ太丸ゴシック体"/>
              <a:cs typeface="ＤＦＰ太丸ゴシック体"/>
            </a:endParaRPr>
          </a:p>
        </p:txBody>
      </p:sp>
      <p:sp>
        <p:nvSpPr>
          <p:cNvPr id="6" name="テキスト ボックス 5"/>
          <p:cNvSpPr txBox="1"/>
          <p:nvPr/>
        </p:nvSpPr>
        <p:spPr>
          <a:xfrm>
            <a:off x="3486355" y="2975802"/>
            <a:ext cx="2954655" cy="923330"/>
          </a:xfrm>
          <a:prstGeom prst="rect">
            <a:avLst/>
          </a:prstGeom>
          <a:noFill/>
        </p:spPr>
        <p:txBody>
          <a:bodyPr wrap="none" rtlCol="0">
            <a:spAutoFit/>
          </a:bodyPr>
          <a:lstStyle/>
          <a:p>
            <a:r>
              <a:rPr kumimoji="1" lang="ja-JP" altLang="en-US" sz="5400" dirty="0" smtClean="0">
                <a:solidFill>
                  <a:srgbClr val="008000"/>
                </a:solidFill>
                <a:latin typeface="ＤＦＰ太丸ゴシック体"/>
                <a:ea typeface="ＤＦＰ太丸ゴシック体"/>
                <a:cs typeface="ＤＦＰ太丸ゴシック体"/>
              </a:rPr>
              <a:t>スピード</a:t>
            </a:r>
            <a:endParaRPr kumimoji="1" lang="ja-JP" altLang="en-US" sz="5400" dirty="0">
              <a:solidFill>
                <a:srgbClr val="008000"/>
              </a:solidFill>
              <a:latin typeface="ＤＦＰ太丸ゴシック体"/>
              <a:ea typeface="ＤＦＰ太丸ゴシック体"/>
              <a:cs typeface="ＤＦＰ太丸ゴシック体"/>
            </a:endParaRPr>
          </a:p>
        </p:txBody>
      </p:sp>
      <p:cxnSp>
        <p:nvCxnSpPr>
          <p:cNvPr id="8" name="直線コネクタ 7"/>
          <p:cNvCxnSpPr/>
          <p:nvPr/>
        </p:nvCxnSpPr>
        <p:spPr>
          <a:xfrm>
            <a:off x="634502" y="3437467"/>
            <a:ext cx="2262158"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2" name="乗算記号 11"/>
          <p:cNvSpPr/>
          <p:nvPr/>
        </p:nvSpPr>
        <p:spPr>
          <a:xfrm>
            <a:off x="2896660" y="3073568"/>
            <a:ext cx="677334" cy="727797"/>
          </a:xfrm>
          <a:prstGeom prst="mathMultiply">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ＭＳ Ｐゴシック"/>
              <a:ea typeface="ＭＳ Ｐゴシック"/>
              <a:cs typeface="ＭＳ Ｐゴシック"/>
            </a:endParaRPr>
          </a:p>
        </p:txBody>
      </p:sp>
      <p:sp>
        <p:nvSpPr>
          <p:cNvPr id="13" name="等号 12"/>
          <p:cNvSpPr/>
          <p:nvPr/>
        </p:nvSpPr>
        <p:spPr>
          <a:xfrm>
            <a:off x="6263361" y="3201032"/>
            <a:ext cx="608729" cy="482432"/>
          </a:xfrm>
          <a:prstGeom prst="mathEqual">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54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6872090" y="2929930"/>
            <a:ext cx="1569660" cy="923330"/>
          </a:xfrm>
          <a:prstGeom prst="rect">
            <a:avLst/>
          </a:prstGeom>
          <a:noFill/>
        </p:spPr>
        <p:txBody>
          <a:bodyPr wrap="none" rtlCol="0">
            <a:spAutoFit/>
          </a:bodyPr>
          <a:lstStyle/>
          <a:p>
            <a:r>
              <a:rPr lang="ja-JP" altLang="en-US" sz="5400" dirty="0" smtClean="0">
                <a:solidFill>
                  <a:srgbClr val="33ACBD"/>
                </a:solidFill>
                <a:latin typeface="ＤＦＰ太丸ゴシック体"/>
                <a:ea typeface="ＤＦＰ太丸ゴシック体"/>
                <a:cs typeface="ＤＦＰ太丸ゴシック体"/>
              </a:rPr>
              <a:t>最大</a:t>
            </a:r>
            <a:endParaRPr kumimoji="1" lang="ja-JP" altLang="en-US" sz="5400" dirty="0">
              <a:solidFill>
                <a:srgbClr val="000090"/>
              </a:solidFill>
              <a:latin typeface="ＤＦＰ太丸ゴシック体"/>
              <a:ea typeface="ＤＦＰ太丸ゴシック体"/>
              <a:cs typeface="ＤＦＰ太丸ゴシック体"/>
            </a:endParaRPr>
          </a:p>
        </p:txBody>
      </p:sp>
    </p:spTree>
    <p:extLst>
      <p:ext uri="{BB962C8B-B14F-4D97-AF65-F5344CB8AC3E}">
        <p14:creationId xmlns:p14="http://schemas.microsoft.com/office/powerpoint/2010/main" val="139296410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図形グループ 14"/>
          <p:cNvGrpSpPr/>
          <p:nvPr/>
        </p:nvGrpSpPr>
        <p:grpSpPr>
          <a:xfrm>
            <a:off x="1216819" y="3962400"/>
            <a:ext cx="6707187" cy="2438400"/>
            <a:chOff x="1216819" y="4114800"/>
            <a:chExt cx="6707187" cy="2438400"/>
          </a:xfrm>
        </p:grpSpPr>
        <p:sp>
          <p:nvSpPr>
            <p:cNvPr id="36" name="角丸四角形 35"/>
            <p:cNvSpPr/>
            <p:nvPr/>
          </p:nvSpPr>
          <p:spPr bwMode="auto">
            <a:xfrm>
              <a:off x="1216819" y="6096000"/>
              <a:ext cx="6707187" cy="457200"/>
            </a:xfrm>
            <a:prstGeom prst="roundRect">
              <a:avLst>
                <a:gd name="adj" fmla="val 50000"/>
              </a:avLst>
            </a:prstGeom>
            <a:solidFill>
              <a:srgbClr val="3366FF"/>
            </a:solidFill>
            <a:ln w="28575" cmpd="sng">
              <a:solidFill>
                <a:srgbClr val="FFFFFF"/>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幸せな働き方の実現と利益の拡大</a:t>
              </a:r>
            </a:p>
          </p:txBody>
        </p:sp>
        <p:sp>
          <p:nvSpPr>
            <p:cNvPr id="37" name="二等辺三角形 36"/>
            <p:cNvSpPr/>
            <p:nvPr/>
          </p:nvSpPr>
          <p:spPr bwMode="auto">
            <a:xfrm flipV="1">
              <a:off x="1446213" y="4114800"/>
              <a:ext cx="6248400" cy="2057400"/>
            </a:xfrm>
            <a:prstGeom prst="triangle">
              <a:avLst/>
            </a:prstGeom>
            <a:gradFill flip="none" rotWithShape="1">
              <a:gsLst>
                <a:gs pos="0">
                  <a:srgbClr val="FF8000"/>
                </a:gs>
                <a:gs pos="100000">
                  <a:srgbClr val="FFFFFF">
                    <a:alpha val="60000"/>
                  </a:srgbClr>
                </a:gs>
              </a:gsLst>
              <a:lin ang="540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8" name="テキスト ボックス 37"/>
            <p:cNvSpPr txBox="1"/>
            <p:nvPr/>
          </p:nvSpPr>
          <p:spPr>
            <a:xfrm>
              <a:off x="4093360" y="5638800"/>
              <a:ext cx="954107" cy="276999"/>
            </a:xfrm>
            <a:prstGeom prst="rect">
              <a:avLst/>
            </a:prstGeom>
            <a:noFill/>
          </p:spPr>
          <p:txBody>
            <a:bodyPr wrap="none" rtlCol="0">
              <a:spAutoFit/>
            </a:bodyPr>
            <a:lstStyle/>
            <a:p>
              <a:pPr algn="ctr"/>
              <a:r>
                <a:rPr kumimoji="1" lang="ja-JP" altLang="en-US" sz="1200" dirty="0" smtClean="0">
                  <a:solidFill>
                    <a:srgbClr val="FFFFFF"/>
                  </a:solidFill>
                  <a:latin typeface="ＤＦＰ太丸ゴシック体"/>
                  <a:ea typeface="ＤＦＰ太丸ゴシック体"/>
                  <a:cs typeface="ＤＦＰ太丸ゴシック体"/>
                </a:rPr>
                <a:t>事業者価値</a:t>
              </a:r>
              <a:endParaRPr kumimoji="1" lang="ja-JP" altLang="en-US" sz="1200" dirty="0">
                <a:solidFill>
                  <a:srgbClr val="FFFFFF"/>
                </a:solidFill>
                <a:latin typeface="ＤＦＰ太丸ゴシック体"/>
                <a:ea typeface="ＤＦＰ太丸ゴシック体"/>
                <a:cs typeface="ＤＦＰ太丸ゴシック体"/>
              </a:endParaRPr>
            </a:p>
          </p:txBody>
        </p:sp>
      </p:grpSp>
      <p:grpSp>
        <p:nvGrpSpPr>
          <p:cNvPr id="10" name="図形グループ 9"/>
          <p:cNvGrpSpPr/>
          <p:nvPr/>
        </p:nvGrpSpPr>
        <p:grpSpPr>
          <a:xfrm>
            <a:off x="1216819" y="838200"/>
            <a:ext cx="6707187" cy="2438400"/>
            <a:chOff x="1216819" y="990600"/>
            <a:chExt cx="6707187" cy="2438400"/>
          </a:xfrm>
        </p:grpSpPr>
        <p:sp>
          <p:nvSpPr>
            <p:cNvPr id="35" name="角丸四角形 34"/>
            <p:cNvSpPr/>
            <p:nvPr/>
          </p:nvSpPr>
          <p:spPr bwMode="auto">
            <a:xfrm>
              <a:off x="1216819" y="990600"/>
              <a:ext cx="6707187" cy="457200"/>
            </a:xfrm>
            <a:prstGeom prst="roundRect">
              <a:avLst>
                <a:gd name="adj" fmla="val 50000"/>
              </a:avLst>
            </a:prstGeom>
            <a:solidFill>
              <a:srgbClr val="008000"/>
            </a:solidFill>
            <a:ln w="28575" cmpd="sng">
              <a:solidFill>
                <a:srgbClr val="FFFFFF"/>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rgbClr val="FFFFFF"/>
                  </a:solidFill>
                  <a:effectLst/>
                  <a:latin typeface="Arial" charset="0"/>
                  <a:ea typeface="HG丸ｺﾞｼｯｸM-PRO" pitchFamily="50" charset="-128"/>
                </a:rPr>
                <a:t>顧客満足の実現</a:t>
              </a:r>
            </a:p>
          </p:txBody>
        </p:sp>
        <p:sp>
          <p:nvSpPr>
            <p:cNvPr id="5" name="二等辺三角形 4"/>
            <p:cNvSpPr/>
            <p:nvPr/>
          </p:nvSpPr>
          <p:spPr bwMode="auto">
            <a:xfrm>
              <a:off x="1447800" y="1371600"/>
              <a:ext cx="6248400" cy="2057400"/>
            </a:xfrm>
            <a:prstGeom prst="triangle">
              <a:avLst/>
            </a:prstGeom>
            <a:gradFill flip="none" rotWithShape="1">
              <a:gsLst>
                <a:gs pos="0">
                  <a:srgbClr val="FF8000"/>
                </a:gs>
                <a:gs pos="100000">
                  <a:srgbClr val="FFFFFF">
                    <a:alpha val="60000"/>
                  </a:srgbClr>
                </a:gs>
              </a:gsLst>
              <a:lin ang="5400000" scaled="0"/>
              <a:tileRect/>
            </a:gra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 name="テキスト ボックス 5"/>
            <p:cNvSpPr txBox="1"/>
            <p:nvPr/>
          </p:nvSpPr>
          <p:spPr>
            <a:xfrm>
              <a:off x="4170303" y="1586299"/>
              <a:ext cx="800219" cy="276999"/>
            </a:xfrm>
            <a:prstGeom prst="rect">
              <a:avLst/>
            </a:prstGeom>
            <a:noFill/>
          </p:spPr>
          <p:txBody>
            <a:bodyPr wrap="none" rtlCol="0">
              <a:spAutoFit/>
            </a:bodyPr>
            <a:lstStyle/>
            <a:p>
              <a:pPr algn="ctr"/>
              <a:r>
                <a:rPr kumimoji="1" lang="ja-JP" altLang="en-US" sz="1200" dirty="0" smtClean="0">
                  <a:solidFill>
                    <a:srgbClr val="FFFFFF"/>
                  </a:solidFill>
                  <a:latin typeface="ＤＦＰ太丸ゴシック体"/>
                  <a:ea typeface="ＤＦＰ太丸ゴシック体"/>
                  <a:cs typeface="ＤＦＰ太丸ゴシック体"/>
                </a:rPr>
                <a:t>顧客価値</a:t>
              </a:r>
              <a:endParaRPr kumimoji="1" lang="ja-JP" altLang="en-US" sz="1200" dirty="0">
                <a:solidFill>
                  <a:srgbClr val="FFFFFF"/>
                </a:solidFill>
                <a:latin typeface="ＤＦＰ太丸ゴシック体"/>
                <a:ea typeface="ＤＦＰ太丸ゴシック体"/>
                <a:cs typeface="ＤＦＰ太丸ゴシック体"/>
              </a:endParaRPr>
            </a:p>
          </p:txBody>
        </p:sp>
      </p:grpSp>
      <p:sp>
        <p:nvSpPr>
          <p:cNvPr id="2" name="タイトル 1"/>
          <p:cNvSpPr>
            <a:spLocks noGrp="1"/>
          </p:cNvSpPr>
          <p:nvPr>
            <p:ph type="title"/>
          </p:nvPr>
        </p:nvSpPr>
        <p:spPr>
          <a:xfrm>
            <a:off x="152400" y="152400"/>
            <a:ext cx="8839200" cy="533400"/>
          </a:xfrm>
        </p:spPr>
        <p:txBody>
          <a:bodyPr/>
          <a:lstStyle/>
          <a:p>
            <a:r>
              <a:rPr kumimoji="1" lang="ja-JP" altLang="en-US" dirty="0" smtClean="0"/>
              <a:t>アジャイル開発の特徴</a:t>
            </a:r>
            <a:endParaRPr kumimoji="1" lang="ja-JP" altLang="en-US" dirty="0"/>
          </a:p>
        </p:txBody>
      </p:sp>
      <p:sp>
        <p:nvSpPr>
          <p:cNvPr id="3" name="角丸四角形 2"/>
          <p:cNvSpPr/>
          <p:nvPr/>
        </p:nvSpPr>
        <p:spPr bwMode="auto">
          <a:xfrm>
            <a:off x="1217613" y="3200400"/>
            <a:ext cx="6705600" cy="838200"/>
          </a:xfrm>
          <a:prstGeom prst="roundRect">
            <a:avLst>
              <a:gd name="adj" fmla="val 50000"/>
            </a:avLst>
          </a:prstGeom>
          <a:solidFill>
            <a:srgbClr val="FF8000"/>
          </a:solidFill>
          <a:ln w="38100" cmpd="sng">
            <a:solidFill>
              <a:srgbClr val="FFFFFF"/>
            </a:solidFill>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3600" b="0" i="0" u="none" strike="noStrike" cap="none" normalizeH="0" baseline="0" dirty="0" smtClean="0">
                <a:ln>
                  <a:noFill/>
                </a:ln>
                <a:solidFill>
                  <a:schemeClr val="bg1"/>
                </a:solidFill>
                <a:effectLst/>
                <a:latin typeface="ＤＦＰ太丸ゴシック体"/>
                <a:ea typeface="ＤＦＰ太丸ゴシック体"/>
                <a:cs typeface="ＤＦＰ太丸ゴシック体"/>
              </a:rPr>
              <a:t>アジャイル開発</a:t>
            </a:r>
          </a:p>
        </p:txBody>
      </p:sp>
      <p:sp>
        <p:nvSpPr>
          <p:cNvPr id="18" name="角丸四角形 17"/>
          <p:cNvSpPr/>
          <p:nvPr/>
        </p:nvSpPr>
        <p:spPr bwMode="auto">
          <a:xfrm>
            <a:off x="1217612" y="2286000"/>
            <a:ext cx="2210323" cy="685800"/>
          </a:xfrm>
          <a:prstGeom prst="roundRect">
            <a:avLst>
              <a:gd name="adj" fmla="val 22222"/>
            </a:avLst>
          </a:prstGeom>
          <a:solidFill>
            <a:srgbClr val="00804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ユーザーが本当に使うシステムだけを作りムダな投資をさせない</a:t>
            </a:r>
          </a:p>
        </p:txBody>
      </p:sp>
      <p:sp>
        <p:nvSpPr>
          <p:cNvPr id="20" name="角丸四角形 19"/>
          <p:cNvSpPr/>
          <p:nvPr/>
        </p:nvSpPr>
        <p:spPr bwMode="auto">
          <a:xfrm>
            <a:off x="1217612" y="4267200"/>
            <a:ext cx="6707187" cy="685800"/>
          </a:xfrm>
          <a:prstGeom prst="roundRect">
            <a:avLst>
              <a:gd name="adj" fmla="val 18519"/>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800" dirty="0" smtClean="0">
                <a:solidFill>
                  <a:srgbClr val="FFFFFF"/>
                </a:solidFill>
              </a:rPr>
              <a:t>開発生産性の徹底追求</a:t>
            </a:r>
            <a:endParaRPr kumimoji="0" lang="ja-JP" altLang="en-US" sz="2800" b="0" i="0" u="none" strike="noStrike" cap="none" normalizeH="0" baseline="0" dirty="0" smtClean="0">
              <a:ln>
                <a:noFill/>
              </a:ln>
              <a:solidFill>
                <a:srgbClr val="FFFFFF"/>
              </a:solidFill>
              <a:effectLst/>
            </a:endParaRPr>
          </a:p>
        </p:txBody>
      </p:sp>
      <p:sp>
        <p:nvSpPr>
          <p:cNvPr id="21" name="角丸四角形 20"/>
          <p:cNvSpPr/>
          <p:nvPr/>
        </p:nvSpPr>
        <p:spPr bwMode="auto">
          <a:xfrm>
            <a:off x="3465512" y="2286000"/>
            <a:ext cx="2210323" cy="685800"/>
          </a:xfrm>
          <a:prstGeom prst="roundRect">
            <a:avLst>
              <a:gd name="adj" fmla="val 21296"/>
            </a:avLst>
          </a:prstGeom>
          <a:solidFill>
            <a:srgbClr val="00804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ユーザーの変更・追加要求に柔軟に対応する</a:t>
            </a:r>
          </a:p>
        </p:txBody>
      </p:sp>
      <p:sp>
        <p:nvSpPr>
          <p:cNvPr id="22" name="角丸四角形 21"/>
          <p:cNvSpPr/>
          <p:nvPr/>
        </p:nvSpPr>
        <p:spPr bwMode="auto">
          <a:xfrm>
            <a:off x="5714999" y="2286000"/>
            <a:ext cx="2210323" cy="685800"/>
          </a:xfrm>
          <a:prstGeom prst="roundRect">
            <a:avLst>
              <a:gd name="adj" fmla="val 24074"/>
            </a:avLst>
          </a:prstGeom>
          <a:solidFill>
            <a:srgbClr val="00804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ユーザーの納得できる予算</a:t>
            </a:r>
            <a:r>
              <a:rPr kumimoji="0" lang="ja-JP" altLang="en-US" dirty="0" smtClean="0">
                <a:solidFill>
                  <a:srgbClr val="FFFFFF"/>
                </a:solidFill>
              </a:rPr>
              <a:t>／</a:t>
            </a:r>
            <a:r>
              <a:rPr kumimoji="0" lang="ja-JP" altLang="en-US" sz="1200" b="0" i="0" u="none" strike="noStrike" cap="none" normalizeH="0" baseline="0" dirty="0" smtClean="0">
                <a:ln>
                  <a:noFill/>
                </a:ln>
                <a:solidFill>
                  <a:srgbClr val="FFFFFF"/>
                </a:solidFill>
                <a:effectLst/>
                <a:latin typeface="Arial" charset="0"/>
                <a:ea typeface="HG丸ｺﾞｼｯｸM-PRO" pitchFamily="50" charset="-128"/>
              </a:rPr>
              <a:t>期限内で最善の機能と最高の品質を提供する</a:t>
            </a:r>
          </a:p>
        </p:txBody>
      </p:sp>
      <p:grpSp>
        <p:nvGrpSpPr>
          <p:cNvPr id="9" name="図形グループ 8"/>
          <p:cNvGrpSpPr/>
          <p:nvPr/>
        </p:nvGrpSpPr>
        <p:grpSpPr>
          <a:xfrm>
            <a:off x="1217613" y="1752600"/>
            <a:ext cx="6708774" cy="457200"/>
            <a:chOff x="1217613" y="1905000"/>
            <a:chExt cx="6708774" cy="457200"/>
          </a:xfrm>
        </p:grpSpPr>
        <p:sp>
          <p:nvSpPr>
            <p:cNvPr id="23" name="角丸四角形 22"/>
            <p:cNvSpPr/>
            <p:nvPr/>
          </p:nvSpPr>
          <p:spPr bwMode="auto">
            <a:xfrm>
              <a:off x="1217613" y="1905000"/>
              <a:ext cx="3278187" cy="457200"/>
            </a:xfrm>
            <a:prstGeom prst="roundRect">
              <a:avLst>
                <a:gd name="adj" fmla="val 50000"/>
              </a:avLst>
            </a:prstGeom>
            <a:solidFill>
              <a:srgbClr val="00804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全部作らない</a:t>
              </a:r>
            </a:p>
          </p:txBody>
        </p:sp>
        <p:sp>
          <p:nvSpPr>
            <p:cNvPr id="26" name="角丸四角形 25"/>
            <p:cNvSpPr/>
            <p:nvPr/>
          </p:nvSpPr>
          <p:spPr bwMode="auto">
            <a:xfrm>
              <a:off x="4648200" y="1905000"/>
              <a:ext cx="3278187" cy="457200"/>
            </a:xfrm>
            <a:prstGeom prst="roundRect">
              <a:avLst>
                <a:gd name="adj" fmla="val 50000"/>
              </a:avLst>
            </a:prstGeom>
            <a:solidFill>
              <a:srgbClr val="00804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現物主義</a:t>
              </a:r>
            </a:p>
          </p:txBody>
        </p:sp>
        <p:sp>
          <p:nvSpPr>
            <p:cNvPr id="8" name="加算記号 7"/>
            <p:cNvSpPr/>
            <p:nvPr/>
          </p:nvSpPr>
          <p:spPr bwMode="auto">
            <a:xfrm>
              <a:off x="4341813" y="1905000"/>
              <a:ext cx="457200" cy="457200"/>
            </a:xfrm>
            <a:prstGeom prst="mathPlus">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grpSp>
        <p:nvGrpSpPr>
          <p:cNvPr id="12" name="図形グループ 11"/>
          <p:cNvGrpSpPr/>
          <p:nvPr/>
        </p:nvGrpSpPr>
        <p:grpSpPr>
          <a:xfrm>
            <a:off x="1219200" y="5029200"/>
            <a:ext cx="6708774" cy="457200"/>
            <a:chOff x="1219200" y="5181600"/>
            <a:chExt cx="6708774" cy="457200"/>
          </a:xfrm>
        </p:grpSpPr>
        <p:sp>
          <p:nvSpPr>
            <p:cNvPr id="33" name="角丸四角形 32"/>
            <p:cNvSpPr/>
            <p:nvPr/>
          </p:nvSpPr>
          <p:spPr bwMode="auto">
            <a:xfrm>
              <a:off x="1219200" y="5181600"/>
              <a:ext cx="3278187" cy="4572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働き方の変革</a:t>
              </a:r>
            </a:p>
          </p:txBody>
        </p:sp>
        <p:sp>
          <p:nvSpPr>
            <p:cNvPr id="34" name="角丸四角形 33"/>
            <p:cNvSpPr/>
            <p:nvPr/>
          </p:nvSpPr>
          <p:spPr bwMode="auto">
            <a:xfrm>
              <a:off x="4649787" y="5181600"/>
              <a:ext cx="3278187" cy="457200"/>
            </a:xfrm>
            <a:prstGeom prst="roundRect">
              <a:avLst>
                <a:gd name="adj" fmla="val 50000"/>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rgbClr val="FFFFFF"/>
                  </a:solidFill>
                  <a:effectLst/>
                  <a:latin typeface="Arial" charset="0"/>
                  <a:ea typeface="HG丸ｺﾞｼｯｸM-PRO" pitchFamily="50" charset="-128"/>
                </a:rPr>
                <a:t>アジャイル開発手法</a:t>
              </a:r>
            </a:p>
          </p:txBody>
        </p:sp>
        <p:sp>
          <p:nvSpPr>
            <p:cNvPr id="39" name="加算記号 38"/>
            <p:cNvSpPr/>
            <p:nvPr/>
          </p:nvSpPr>
          <p:spPr bwMode="auto">
            <a:xfrm>
              <a:off x="4341813" y="5181600"/>
              <a:ext cx="457200" cy="457200"/>
            </a:xfrm>
            <a:prstGeom prst="mathPlus">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Tree>
    <p:extLst>
      <p:ext uri="{BB962C8B-B14F-4D97-AF65-F5344CB8AC3E}">
        <p14:creationId xmlns:p14="http://schemas.microsoft.com/office/powerpoint/2010/main" val="7652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p:tgtEl>
                                          <p:spTgt spid="18"/>
                                        </p:tgtEl>
                                        <p:attrNameLst>
                                          <p:attrName>ppt_y</p:attrName>
                                        </p:attrNameLst>
                                      </p:cBhvr>
                                      <p:tavLst>
                                        <p:tav tm="0">
                                          <p:val>
                                            <p:strVal val="#ppt_y+#ppt_h*1.125000"/>
                                          </p:val>
                                        </p:tav>
                                        <p:tav tm="100000">
                                          <p:val>
                                            <p:strVal val="#ppt_y"/>
                                          </p:val>
                                        </p:tav>
                                      </p:tavLst>
                                    </p:anim>
                                    <p:animEffect transition="in" filter="wipe(up)">
                                      <p:cBhvr>
                                        <p:cTn id="8" dur="500"/>
                                        <p:tgtEl>
                                          <p:spTgt spid="1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p:tgtEl>
                                          <p:spTgt spid="21"/>
                                        </p:tgtEl>
                                        <p:attrNameLst>
                                          <p:attrName>ppt_y</p:attrName>
                                        </p:attrNameLst>
                                      </p:cBhvr>
                                      <p:tavLst>
                                        <p:tav tm="0">
                                          <p:val>
                                            <p:strVal val="#ppt_y+#ppt_h*1.125000"/>
                                          </p:val>
                                        </p:tav>
                                        <p:tav tm="100000">
                                          <p:val>
                                            <p:strVal val="#ppt_y"/>
                                          </p:val>
                                        </p:tav>
                                      </p:tavLst>
                                    </p:anim>
                                    <p:animEffect transition="in" filter="wipe(up)">
                                      <p:cBhvr>
                                        <p:cTn id="12" dur="500"/>
                                        <p:tgtEl>
                                          <p:spTgt spid="21"/>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ppt_y</p:attrName>
                                        </p:attrNameLst>
                                      </p:cBhvr>
                                      <p:tavLst>
                                        <p:tav tm="0">
                                          <p:val>
                                            <p:strVal val="#ppt_y+#ppt_h*1.125000"/>
                                          </p:val>
                                        </p:tav>
                                        <p:tav tm="100000">
                                          <p:val>
                                            <p:strVal val="#ppt_y"/>
                                          </p:val>
                                        </p:tav>
                                      </p:tavLst>
                                    </p:anim>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ppt_y</p:attrName>
                                        </p:attrNameLst>
                                      </p:cBhvr>
                                      <p:tavLst>
                                        <p:tav tm="0">
                                          <p:val>
                                            <p:strVal val="#ppt_y-#ppt_h*1.125000"/>
                                          </p:val>
                                        </p:tav>
                                        <p:tav tm="100000">
                                          <p:val>
                                            <p:strVal val="#ppt_y"/>
                                          </p:val>
                                        </p:tav>
                                      </p:tavLst>
                                    </p:anim>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p:tgtEl>
                                          <p:spTgt spid="12"/>
                                        </p:tgtEl>
                                        <p:attrNameLst>
                                          <p:attrName>ppt_y</p:attrName>
                                        </p:attrNameLst>
                                      </p:cBhvr>
                                      <p:tavLst>
                                        <p:tav tm="0">
                                          <p:val>
                                            <p:strVal val="#ppt_y-#ppt_h*1.125000"/>
                                          </p:val>
                                        </p:tav>
                                        <p:tav tm="100000">
                                          <p:val>
                                            <p:strVal val="#ppt_y"/>
                                          </p:val>
                                        </p:tav>
                                      </p:tavLst>
                                    </p:anim>
                                    <p:animEffect transition="in" filter="wipe(down)">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up)">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dirty="0" smtClean="0">
                <a:solidFill>
                  <a:srgbClr val="0000FF"/>
                </a:solidFill>
                <a:latin typeface="ＭＳ Ｐゴシック"/>
                <a:ea typeface="ＭＳ Ｐゴシック"/>
                <a:cs typeface="ＭＳ Ｐゴシック"/>
              </a:rPr>
              <a:t>インターネット</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2">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3">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4">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73122161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965119" y="2089090"/>
            <a:ext cx="1210588" cy="400110"/>
          </a:xfrm>
          <a:prstGeom prst="rect">
            <a:avLst/>
          </a:prstGeom>
          <a:noFill/>
        </p:spPr>
        <p:txBody>
          <a:bodyPr wrap="none" rtlCol="0">
            <a:spAutoFit/>
          </a:bodyPr>
          <a:lstStyle/>
          <a:p>
            <a:pPr algn="ctr"/>
            <a:r>
              <a:rPr kumimoji="1" lang="ja-JP" altLang="en-US" sz="2000" dirty="0" smtClean="0">
                <a:solidFill>
                  <a:schemeClr val="bg1"/>
                </a:solidFill>
                <a:latin typeface="ＤＦＰ太丸ゴシック体"/>
                <a:ea typeface="ＤＦＰ太丸ゴシック体"/>
                <a:cs typeface="ＤＦＰ太丸ゴシック体"/>
              </a:rPr>
              <a:t>ギャップ</a:t>
            </a:r>
            <a:endParaRPr kumimoji="1" lang="ja-JP" altLang="en-US" sz="2000" dirty="0">
              <a:solidFill>
                <a:schemeClr val="bg1"/>
              </a:solidFill>
              <a:latin typeface="ＤＦＰ太丸ゴシック体"/>
              <a:ea typeface="ＤＦＰ太丸ゴシック体"/>
              <a:cs typeface="ＤＦＰ太丸ゴシック体"/>
            </a:endParaRPr>
          </a:p>
        </p:txBody>
      </p:sp>
      <p:sp>
        <p:nvSpPr>
          <p:cNvPr id="2" name="タイトル 1"/>
          <p:cNvSpPr>
            <a:spLocks noGrp="1"/>
          </p:cNvSpPr>
          <p:nvPr>
            <p:ph type="title"/>
          </p:nvPr>
        </p:nvSpPr>
        <p:spPr/>
        <p:txBody>
          <a:bodyPr/>
          <a:lstStyle/>
          <a:p>
            <a:r>
              <a:rPr kumimoji="1" lang="ja-JP" altLang="en-US" dirty="0" smtClean="0"/>
              <a:t>事業変革への向き合い方</a:t>
            </a:r>
            <a:endParaRPr kumimoji="1" lang="ja-JP" altLang="en-US" dirty="0"/>
          </a:p>
        </p:txBody>
      </p:sp>
      <p:sp>
        <p:nvSpPr>
          <p:cNvPr id="16" name="角丸四角形 15"/>
          <p:cNvSpPr/>
          <p:nvPr/>
        </p:nvSpPr>
        <p:spPr bwMode="auto">
          <a:xfrm>
            <a:off x="1370013" y="5537200"/>
            <a:ext cx="6400800" cy="533400"/>
          </a:xfrm>
          <a:prstGeom prst="roundRect">
            <a:avLst/>
          </a:prstGeom>
          <a:solidFill>
            <a:schemeClr val="accent2"/>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どうすれば既存事業を守れるのか</a:t>
            </a:r>
          </a:p>
        </p:txBody>
      </p:sp>
      <p:grpSp>
        <p:nvGrpSpPr>
          <p:cNvPr id="5" name="図形グループ 4"/>
          <p:cNvGrpSpPr/>
          <p:nvPr/>
        </p:nvGrpSpPr>
        <p:grpSpPr>
          <a:xfrm>
            <a:off x="1371600" y="1193800"/>
            <a:ext cx="6400800" cy="4267200"/>
            <a:chOff x="1371600" y="1193800"/>
            <a:chExt cx="6400800" cy="4267200"/>
          </a:xfrm>
        </p:grpSpPr>
        <p:sp>
          <p:nvSpPr>
            <p:cNvPr id="3" name="上矢印 2"/>
            <p:cNvSpPr/>
            <p:nvPr/>
          </p:nvSpPr>
          <p:spPr bwMode="auto">
            <a:xfrm flipV="1">
              <a:off x="3122612" y="1803400"/>
              <a:ext cx="2897188" cy="3657600"/>
            </a:xfrm>
            <a:prstGeom prst="upArrow">
              <a:avLst>
                <a:gd name="adj1" fmla="val 50000"/>
                <a:gd name="adj2" fmla="val 53726"/>
              </a:avLst>
            </a:prstGeom>
            <a:solidFill>
              <a:srgbClr val="FF66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Arial" charset="0"/>
                <a:ea typeface="HG丸ｺﾞｼｯｸM-PRO" pitchFamily="50" charset="-128"/>
              </a:endParaRPr>
            </a:p>
          </p:txBody>
        </p:sp>
        <p:sp>
          <p:nvSpPr>
            <p:cNvPr id="17" name="角丸四角形 16"/>
            <p:cNvSpPr/>
            <p:nvPr/>
          </p:nvSpPr>
          <p:spPr bwMode="auto">
            <a:xfrm>
              <a:off x="1371600" y="1193800"/>
              <a:ext cx="6400800" cy="533400"/>
            </a:xfrm>
            <a:prstGeom prst="roundRect">
              <a:avLst>
                <a:gd name="adj" fmla="val 0"/>
              </a:avLst>
            </a:prstGeom>
            <a:solidFill>
              <a:srgbClr val="00009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もし既存事業がなければ何をすべきか</a:t>
              </a:r>
            </a:p>
          </p:txBody>
        </p:sp>
      </p:grpSp>
      <p:sp>
        <p:nvSpPr>
          <p:cNvPr id="8" name="ホームベース 7"/>
          <p:cNvSpPr/>
          <p:nvPr/>
        </p:nvSpPr>
        <p:spPr bwMode="auto">
          <a:xfrm>
            <a:off x="3521869" y="3479800"/>
            <a:ext cx="2116931" cy="381000"/>
          </a:xfrm>
          <a:prstGeom prst="homePlate">
            <a:avLst/>
          </a:prstGeom>
          <a:solidFill>
            <a:srgbClr val="558ED5"/>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4" name="ホームベース 33"/>
          <p:cNvSpPr/>
          <p:nvPr/>
        </p:nvSpPr>
        <p:spPr bwMode="auto">
          <a:xfrm>
            <a:off x="4570413" y="2794000"/>
            <a:ext cx="2116931" cy="381000"/>
          </a:xfrm>
          <a:prstGeom prst="homePlate">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5" name="ホームベース 34"/>
          <p:cNvSpPr/>
          <p:nvPr/>
        </p:nvSpPr>
        <p:spPr bwMode="auto">
          <a:xfrm>
            <a:off x="5638800" y="2108200"/>
            <a:ext cx="2116931" cy="381000"/>
          </a:xfrm>
          <a:prstGeom prst="homePlate">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6" name="ホームベース 35"/>
          <p:cNvSpPr/>
          <p:nvPr/>
        </p:nvSpPr>
        <p:spPr bwMode="auto">
          <a:xfrm>
            <a:off x="1379538" y="4851400"/>
            <a:ext cx="2116931" cy="381000"/>
          </a:xfrm>
          <a:prstGeom prst="homePlate">
            <a:avLst/>
          </a:prstGeom>
          <a:solidFill>
            <a:schemeClr val="accent5">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37" name="ホームベース 36"/>
          <p:cNvSpPr/>
          <p:nvPr/>
        </p:nvSpPr>
        <p:spPr bwMode="auto">
          <a:xfrm>
            <a:off x="2428082" y="4165600"/>
            <a:ext cx="2116931" cy="381000"/>
          </a:xfrm>
          <a:prstGeom prst="homePlate">
            <a:avLst/>
          </a:prstGeom>
          <a:solidFill>
            <a:schemeClr val="tx2">
              <a:lumMod val="40000"/>
              <a:lumOff val="60000"/>
            </a:schemeClr>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baseline="0" dirty="0" smtClean="0">
                <a:ln>
                  <a:noFill/>
                </a:ln>
                <a:solidFill>
                  <a:schemeClr val="bg1"/>
                </a:solidFill>
                <a:effectLst/>
                <a:latin typeface="Arial" charset="0"/>
                <a:ea typeface="HG丸ｺﾞｼｯｸM-PRO" pitchFamily="50" charset="-128"/>
              </a:rPr>
              <a:t>マイルストーン</a:t>
            </a:r>
          </a:p>
        </p:txBody>
      </p:sp>
      <p:sp>
        <p:nvSpPr>
          <p:cNvPr id="44" name="角丸四角形 43"/>
          <p:cNvSpPr/>
          <p:nvPr/>
        </p:nvSpPr>
        <p:spPr bwMode="auto">
          <a:xfrm>
            <a:off x="1370013" y="5537200"/>
            <a:ext cx="6400800" cy="533400"/>
          </a:xfrm>
          <a:prstGeom prst="roundRect">
            <a:avLst>
              <a:gd name="adj" fmla="val 0"/>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baseline="0" dirty="0" smtClean="0">
                <a:ln>
                  <a:noFill/>
                </a:ln>
                <a:solidFill>
                  <a:schemeClr val="bg1"/>
                </a:solidFill>
                <a:effectLst/>
                <a:latin typeface="Arial" charset="0"/>
                <a:ea typeface="HG丸ｺﾞｼｯｸM-PRO" pitchFamily="50" charset="-128"/>
              </a:rPr>
              <a:t>どうすれば既存事業を守れるのか</a:t>
            </a:r>
          </a:p>
        </p:txBody>
      </p:sp>
      <p:sp>
        <p:nvSpPr>
          <p:cNvPr id="4" name="テキスト ボックス 3"/>
          <p:cNvSpPr txBox="1"/>
          <p:nvPr/>
        </p:nvSpPr>
        <p:spPr>
          <a:xfrm>
            <a:off x="6339959" y="3715603"/>
            <a:ext cx="1415772" cy="830997"/>
          </a:xfrm>
          <a:prstGeom prst="rect">
            <a:avLst/>
          </a:prstGeom>
          <a:noFill/>
        </p:spPr>
        <p:txBody>
          <a:bodyPr wrap="none" rtlCol="0">
            <a:spAutoFit/>
          </a:bodyPr>
          <a:lstStyle/>
          <a:p>
            <a:r>
              <a:rPr kumimoji="1" lang="ja-JP" altLang="en-US" sz="4800" dirty="0" smtClean="0">
                <a:solidFill>
                  <a:srgbClr val="3366FF"/>
                </a:solidFill>
              </a:rPr>
              <a:t>戦略</a:t>
            </a:r>
            <a:endParaRPr kumimoji="1" lang="ja-JP" altLang="en-US" sz="4800" dirty="0">
              <a:solidFill>
                <a:srgbClr val="3366FF"/>
              </a:solidFill>
            </a:endParaRPr>
          </a:p>
        </p:txBody>
      </p:sp>
    </p:spTree>
    <p:extLst>
      <p:ext uri="{BB962C8B-B14F-4D97-AF65-F5344CB8AC3E}">
        <p14:creationId xmlns:p14="http://schemas.microsoft.com/office/powerpoint/2010/main" val="94014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0-#ppt_w/2"/>
                                          </p:val>
                                        </p:tav>
                                        <p:tav tm="100000">
                                          <p:val>
                                            <p:strVal val="#ppt_x"/>
                                          </p:val>
                                        </p:tav>
                                      </p:tavLst>
                                    </p:anim>
                                    <p:anim calcmode="lin" valueType="num">
                                      <p:cBhvr additive="base">
                                        <p:cTn id="22" dur="500" fill="hold"/>
                                        <p:tgtEl>
                                          <p:spTgt spid="36"/>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additive="base">
                                        <p:cTn id="26" dur="500" fill="hold"/>
                                        <p:tgtEl>
                                          <p:spTgt spid="37"/>
                                        </p:tgtEl>
                                        <p:attrNameLst>
                                          <p:attrName>ppt_x</p:attrName>
                                        </p:attrNameLst>
                                      </p:cBhvr>
                                      <p:tavLst>
                                        <p:tav tm="0">
                                          <p:val>
                                            <p:strVal val="0-#ppt_w/2"/>
                                          </p:val>
                                        </p:tav>
                                        <p:tav tm="100000">
                                          <p:val>
                                            <p:strVal val="#ppt_x"/>
                                          </p:val>
                                        </p:tav>
                                      </p:tavLst>
                                    </p:anim>
                                    <p:anim calcmode="lin" valueType="num">
                                      <p:cBhvr additive="base">
                                        <p:cTn id="27" dur="500" fill="hold"/>
                                        <p:tgtEl>
                                          <p:spTgt spid="37"/>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0-#ppt_w/2"/>
                                          </p:val>
                                        </p:tav>
                                        <p:tav tm="100000">
                                          <p:val>
                                            <p:strVal val="#ppt_x"/>
                                          </p:val>
                                        </p:tav>
                                      </p:tavLst>
                                    </p:anim>
                                    <p:anim calcmode="lin" valueType="num">
                                      <p:cBhvr additive="base">
                                        <p:cTn id="4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34" grpId="0" animBg="1"/>
      <p:bldP spid="35" grpId="0" animBg="1"/>
      <p:bldP spid="36" grpId="0" animBg="1"/>
      <p:bldP spid="37" grpId="0" animBg="1"/>
      <p:bldP spid="44" grpId="0" animBg="1"/>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solidFill>
                  <a:srgbClr val="FFFFFF"/>
                </a:solidFill>
                <a:effectLst/>
                <a:latin typeface="Arial"/>
                <a:ea typeface="HGP創英角ｺﾞｼｯｸUB" pitchFamily="50" charset="-128"/>
                <a:cs typeface="Arial"/>
              </a:rPr>
              <a:t>補足資料</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p:cNvPicPr>
            <a:picLocks noChangeAspect="1"/>
          </p:cNvPicPr>
          <p:nvPr/>
        </p:nvPicPr>
        <p:blipFill>
          <a:blip r:embed="rId2"/>
          <a:stretch>
            <a:fillRect/>
          </a:stretch>
        </p:blipFill>
        <p:spPr>
          <a:xfrm>
            <a:off x="8128001" y="6690381"/>
            <a:ext cx="882650" cy="150697"/>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73713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スクリーンショット 2014-01-24 13.50.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854" y="914400"/>
            <a:ext cx="5738347" cy="5678959"/>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a:xfrm>
            <a:off x="152400" y="152400"/>
            <a:ext cx="8991600" cy="533400"/>
          </a:xfrm>
        </p:spPr>
        <p:txBody>
          <a:bodyPr/>
          <a:lstStyle/>
          <a:p>
            <a:r>
              <a:rPr kumimoji="1" lang="ja-JP" altLang="en-US" sz="2400" dirty="0" smtClean="0"/>
              <a:t>著作権フリー／ビジネス・プレゼンテーションライブラリー・</a:t>
            </a:r>
            <a:r>
              <a:rPr kumimoji="1" lang="en-US" altLang="ja-JP" sz="2400" dirty="0" err="1" smtClean="0">
                <a:latin typeface="Silom"/>
                <a:cs typeface="Silom"/>
              </a:rPr>
              <a:t>LiBRA</a:t>
            </a:r>
            <a:r>
              <a:rPr kumimoji="1" lang="ja-JP" altLang="en-US" sz="2400" dirty="0" smtClean="0"/>
              <a:t>！</a:t>
            </a:r>
            <a:endParaRPr kumimoji="1" lang="ja-JP" altLang="en-US" sz="2400" dirty="0"/>
          </a:p>
        </p:txBody>
      </p:sp>
      <p:pic>
        <p:nvPicPr>
          <p:cNvPr id="9" name="図 8" descr="スクリーンショット 2014-01-24 13.44.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258" y="1143000"/>
            <a:ext cx="4078942" cy="2133600"/>
          </a:xfrm>
          <a:prstGeom prst="rect">
            <a:avLst/>
          </a:prstGeom>
          <a:ln>
            <a:noFill/>
          </a:ln>
          <a:effectLst>
            <a:outerShdw blurRad="292100" dist="139700" dir="2700000" algn="tl" rotWithShape="0">
              <a:srgbClr val="333333">
                <a:alpha val="65000"/>
              </a:srgbClr>
            </a:outerShdw>
          </a:effectLst>
        </p:spPr>
      </p:pic>
      <p:pic>
        <p:nvPicPr>
          <p:cNvPr id="10" name="図 9" descr="スクリーンショット 2014-01-24 13.45.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388090"/>
            <a:ext cx="2971800" cy="4205269"/>
          </a:xfrm>
          <a:prstGeom prst="rect">
            <a:avLst/>
          </a:prstGeom>
          <a:ln>
            <a:noFill/>
          </a:ln>
          <a:effectLst>
            <a:outerShdw blurRad="292100" dist="139700" dir="2700000" algn="tl" rotWithShape="0">
              <a:srgbClr val="333333">
                <a:alpha val="65000"/>
              </a:srgbClr>
            </a:outerShdw>
          </a:effectLst>
        </p:spPr>
      </p:pic>
      <p:sp>
        <p:nvSpPr>
          <p:cNvPr id="11" name="正方形/長方形 10"/>
          <p:cNvSpPr/>
          <p:nvPr/>
        </p:nvSpPr>
        <p:spPr>
          <a:xfrm>
            <a:off x="1676400" y="914400"/>
            <a:ext cx="2646878" cy="307777"/>
          </a:xfrm>
          <a:prstGeom prst="rect">
            <a:avLst/>
          </a:prstGeom>
        </p:spPr>
        <p:txBody>
          <a:bodyPr wrap="none">
            <a:spAutoFit/>
          </a:bodyPr>
          <a:lstStyle/>
          <a:p>
            <a:r>
              <a:rPr lang="en-US" altLang="ja-JP" sz="1400" dirty="0" smtClean="0">
                <a:solidFill>
                  <a:srgbClr val="0000FF"/>
                </a:solidFill>
                <a:hlinkClick r:id="rId5"/>
              </a:rPr>
              <a:t>http://libra.netcommerce.co.jp/</a:t>
            </a:r>
            <a:endParaRPr lang="ja-JP" altLang="en-US" sz="1400" dirty="0">
              <a:solidFill>
                <a:srgbClr val="0000FF"/>
              </a:solidFill>
            </a:endParaRPr>
          </a:p>
        </p:txBody>
      </p:sp>
      <p:sp>
        <p:nvSpPr>
          <p:cNvPr id="4" name="正方形/長方形 3"/>
          <p:cNvSpPr/>
          <p:nvPr/>
        </p:nvSpPr>
        <p:spPr>
          <a:xfrm>
            <a:off x="357194" y="914400"/>
            <a:ext cx="1395702" cy="41519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3" name="図 2" descr="LIBRA_logo-300x5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7194" y="993045"/>
            <a:ext cx="1319206" cy="233060"/>
          </a:xfrm>
          <a:prstGeom prst="rect">
            <a:avLst/>
          </a:prstGeom>
        </p:spPr>
      </p:pic>
    </p:spTree>
    <p:extLst>
      <p:ext uri="{BB962C8B-B14F-4D97-AF65-F5344CB8AC3E}">
        <p14:creationId xmlns:p14="http://schemas.microsoft.com/office/powerpoint/2010/main" val="140717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2"/>
          <p:cNvSpPr txBox="1">
            <a:spLocks noChangeArrowheads="1"/>
          </p:cNvSpPr>
          <p:nvPr/>
        </p:nvSpPr>
        <p:spPr bwMode="auto">
          <a:xfrm>
            <a:off x="748374" y="1295400"/>
            <a:ext cx="3454792" cy="338554"/>
          </a:xfrm>
          <a:prstGeom prst="rect">
            <a:avLst/>
          </a:prstGeom>
          <a:noFill/>
          <a:ln w="9525">
            <a:noFill/>
            <a:miter lim="800000"/>
            <a:headEnd/>
            <a:tailEnd/>
          </a:ln>
        </p:spPr>
        <p:txBody>
          <a:bodyPr wrap="none">
            <a:spAutoFit/>
          </a:bodyPr>
          <a:lstStyle/>
          <a:p>
            <a:pPr algn="l"/>
            <a:r>
              <a:rPr lang="en-US" altLang="ja-JP" sz="1600" dirty="0" smtClean="0">
                <a:solidFill>
                  <a:srgbClr val="FFFFFF"/>
                </a:solidFill>
                <a:latin typeface="HGP創英角ｺﾞｼｯｸUB" pitchFamily="50" charset="-128"/>
                <a:ea typeface="HGP創英角ｺﾞｼｯｸUB" pitchFamily="50" charset="-128"/>
              </a:rPr>
              <a:t>【</a:t>
            </a:r>
            <a:r>
              <a:rPr lang="ja-JP" altLang="en-US" sz="1600" dirty="0" smtClean="0">
                <a:solidFill>
                  <a:srgbClr val="FFFFFF"/>
                </a:solidFill>
                <a:latin typeface="HGP創英角ｺﾞｼｯｸUB" pitchFamily="50" charset="-128"/>
                <a:ea typeface="HGP創英角ｺﾞｼｯｸUB" pitchFamily="50" charset="-128"/>
              </a:rPr>
              <a:t>毎日</a:t>
            </a:r>
            <a:r>
              <a:rPr lang="en-US" altLang="ja-JP" sz="1600" dirty="0" smtClean="0">
                <a:solidFill>
                  <a:srgbClr val="FFFFFF"/>
                </a:solidFill>
                <a:latin typeface="HGP創英角ｺﾞｼｯｸUB" pitchFamily="50" charset="-128"/>
                <a:ea typeface="HGP創英角ｺﾞｼｯｸUB" pitchFamily="50" charset="-128"/>
              </a:rPr>
              <a:t>】</a:t>
            </a:r>
            <a:r>
              <a:rPr lang="ja-JP" altLang="en-US" sz="1600" dirty="0" smtClean="0">
                <a:solidFill>
                  <a:srgbClr val="FFFFFF"/>
                </a:solidFill>
                <a:latin typeface="HGP創英角ｺﾞｼｯｸUB" pitchFamily="50" charset="-128"/>
                <a:ea typeface="HGP創英角ｺﾞｼｯｸUB" pitchFamily="50" charset="-128"/>
              </a:rPr>
              <a:t>　</a:t>
            </a:r>
            <a:r>
              <a:rPr lang="en-US" altLang="ja-JP" sz="1600" dirty="0" err="1" smtClean="0">
                <a:solidFill>
                  <a:srgbClr val="FFFFFF"/>
                </a:solidFill>
                <a:latin typeface="HGP創英角ｺﾞｼｯｸUB" pitchFamily="50" charset="-128"/>
                <a:ea typeface="HGP創英角ｺﾞｼｯｸUB" pitchFamily="50" charset="-128"/>
              </a:rPr>
              <a:t>Itmedia</a:t>
            </a:r>
            <a:r>
              <a:rPr lang="en-US" altLang="ja-JP" sz="1600" dirty="0" smtClean="0">
                <a:solidFill>
                  <a:srgbClr val="FFFFFF"/>
                </a:solidFill>
                <a:latin typeface="HGP創英角ｺﾞｼｯｸUB" pitchFamily="50" charset="-128"/>
                <a:ea typeface="HGP創英角ｺﾞｼｯｸUB" pitchFamily="50" charset="-128"/>
              </a:rPr>
              <a:t> </a:t>
            </a:r>
            <a:r>
              <a:rPr lang="ja-JP" altLang="en-US" sz="1600" dirty="0" smtClean="0">
                <a:solidFill>
                  <a:srgbClr val="FFFFFF"/>
                </a:solidFill>
                <a:latin typeface="HGP創英角ｺﾞｼｯｸUB" pitchFamily="50" charset="-128"/>
                <a:ea typeface="HGP創英角ｺﾞｼｯｸUB" pitchFamily="50" charset="-128"/>
              </a:rPr>
              <a:t>オルタナティブ・ブログ</a:t>
            </a:r>
            <a:endParaRPr lang="ja-JP" altLang="en-US" sz="1600" dirty="0">
              <a:solidFill>
                <a:srgbClr val="FFFFFF"/>
              </a:solidFill>
              <a:latin typeface="HGP創英角ｺﾞｼｯｸUB" pitchFamily="50" charset="-128"/>
              <a:ea typeface="HGP創英角ｺﾞｼｯｸUB" pitchFamily="50" charset="-128"/>
            </a:endParaRPr>
          </a:p>
        </p:txBody>
      </p:sp>
      <p:sp>
        <p:nvSpPr>
          <p:cNvPr id="14" name="正方形/長方形 5">
            <a:hlinkClick r:id="rId2"/>
          </p:cNvPr>
          <p:cNvSpPr>
            <a:spLocks noChangeArrowheads="1"/>
          </p:cNvSpPr>
          <p:nvPr/>
        </p:nvSpPr>
        <p:spPr bwMode="auto">
          <a:xfrm>
            <a:off x="824574" y="6138446"/>
            <a:ext cx="3697547" cy="338554"/>
          </a:xfrm>
          <a:prstGeom prst="rect">
            <a:avLst/>
          </a:prstGeom>
          <a:noFill/>
          <a:ln w="9525">
            <a:noFill/>
            <a:miter lim="800000"/>
            <a:headEnd/>
            <a:tailEnd/>
          </a:ln>
        </p:spPr>
        <p:txBody>
          <a:bodyPr wrap="none">
            <a:spAutoFit/>
          </a:bodyPr>
          <a:lstStyle/>
          <a:p>
            <a:r>
              <a:rPr lang="en-US" altLang="ja-JP" sz="1600" dirty="0">
                <a:solidFill>
                  <a:srgbClr val="FFFFFF"/>
                </a:solidFill>
                <a:effectLst>
                  <a:glow rad="101600">
                    <a:schemeClr val="accent6">
                      <a:lumMod val="60000"/>
                      <a:lumOff val="40000"/>
                      <a:alpha val="75000"/>
                    </a:schemeClr>
                  </a:glow>
                </a:effectLst>
              </a:rPr>
              <a:t>http://</a:t>
            </a:r>
            <a:r>
              <a:rPr lang="en-US" altLang="ja-JP" sz="1600" dirty="0" err="1">
                <a:solidFill>
                  <a:srgbClr val="FFFFFF"/>
                </a:solidFill>
                <a:effectLst>
                  <a:glow rad="101600">
                    <a:schemeClr val="accent6">
                      <a:lumMod val="60000"/>
                      <a:lumOff val="40000"/>
                      <a:alpha val="75000"/>
                    </a:schemeClr>
                  </a:glow>
                </a:effectLst>
              </a:rPr>
              <a:t>blogs.itmedia.co.jp</a:t>
            </a:r>
            <a:r>
              <a:rPr lang="en-US" altLang="ja-JP" sz="1600" dirty="0">
                <a:solidFill>
                  <a:srgbClr val="FFFFFF"/>
                </a:solidFill>
                <a:effectLst>
                  <a:glow rad="101600">
                    <a:schemeClr val="accent6">
                      <a:lumMod val="60000"/>
                      <a:lumOff val="40000"/>
                      <a:alpha val="75000"/>
                    </a:schemeClr>
                  </a:glow>
                </a:effectLst>
              </a:rPr>
              <a:t>/</a:t>
            </a:r>
            <a:r>
              <a:rPr lang="en-US" altLang="ja-JP" sz="1600" dirty="0" err="1">
                <a:solidFill>
                  <a:srgbClr val="FFFFFF"/>
                </a:solidFill>
                <a:effectLst>
                  <a:glow rad="101600">
                    <a:schemeClr val="accent6">
                      <a:lumMod val="60000"/>
                      <a:lumOff val="40000"/>
                      <a:alpha val="75000"/>
                    </a:schemeClr>
                  </a:glow>
                </a:effectLst>
              </a:rPr>
              <a:t>itsolutionjuku</a:t>
            </a:r>
            <a:r>
              <a:rPr lang="en-US" altLang="ja-JP" sz="1600" dirty="0">
                <a:solidFill>
                  <a:srgbClr val="FFFFFF"/>
                </a:solidFill>
                <a:effectLst>
                  <a:glow rad="101600">
                    <a:schemeClr val="accent6">
                      <a:lumMod val="60000"/>
                      <a:lumOff val="40000"/>
                      <a:alpha val="75000"/>
                    </a:schemeClr>
                  </a:glow>
                </a:effectLst>
              </a:rPr>
              <a:t>/</a:t>
            </a:r>
            <a:endParaRPr lang="ja-JP" altLang="en-US" sz="1600" dirty="0">
              <a:solidFill>
                <a:srgbClr val="FFFFFF"/>
              </a:solidFill>
              <a:effectLst>
                <a:glow rad="101600">
                  <a:schemeClr val="accent6">
                    <a:lumMod val="60000"/>
                    <a:lumOff val="40000"/>
                    <a:alpha val="75000"/>
                  </a:schemeClr>
                </a:glow>
              </a:effectLst>
            </a:endParaRPr>
          </a:p>
        </p:txBody>
      </p:sp>
      <p:pic>
        <p:nvPicPr>
          <p:cNvPr id="2" name="図 1" descr="スクリーンショット 2014-06-09 15.36.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4" y="1718846"/>
            <a:ext cx="3957456" cy="4343400"/>
          </a:xfrm>
          <a:prstGeom prst="rect">
            <a:avLst/>
          </a:prstGeom>
        </p:spPr>
      </p:pic>
      <p:sp>
        <p:nvSpPr>
          <p:cNvPr id="18" name="正方形/長方形 5">
            <a:hlinkClick r:id="rId2"/>
          </p:cNvPr>
          <p:cNvSpPr>
            <a:spLocks noChangeArrowheads="1"/>
          </p:cNvSpPr>
          <p:nvPr/>
        </p:nvSpPr>
        <p:spPr bwMode="auto">
          <a:xfrm>
            <a:off x="5015574" y="6138446"/>
            <a:ext cx="3366426" cy="338554"/>
          </a:xfrm>
          <a:prstGeom prst="rect">
            <a:avLst/>
          </a:prstGeom>
          <a:noFill/>
          <a:ln w="9525">
            <a:noFill/>
            <a:miter lim="800000"/>
            <a:headEnd/>
            <a:tailEnd/>
          </a:ln>
        </p:spPr>
        <p:txBody>
          <a:bodyPr wrap="none">
            <a:spAutoFit/>
          </a:bodyPr>
          <a:lstStyle/>
          <a:p>
            <a:r>
              <a:rPr lang="en-US" altLang="ja-JP" sz="1600" dirty="0">
                <a:solidFill>
                  <a:srgbClr val="FFFFFF"/>
                </a:solidFill>
                <a:effectLst>
                  <a:glow rad="101600">
                    <a:schemeClr val="accent6">
                      <a:lumMod val="60000"/>
                      <a:lumOff val="40000"/>
                      <a:alpha val="75000"/>
                    </a:schemeClr>
                  </a:glow>
                </a:effectLst>
              </a:rPr>
              <a:t>http://</a:t>
            </a:r>
            <a:r>
              <a:rPr lang="en-US" altLang="ja-JP" sz="1600" dirty="0" err="1">
                <a:solidFill>
                  <a:srgbClr val="FFFFFF"/>
                </a:solidFill>
                <a:effectLst>
                  <a:glow rad="101600">
                    <a:schemeClr val="accent6">
                      <a:lumMod val="60000"/>
                      <a:lumOff val="40000"/>
                      <a:alpha val="75000"/>
                    </a:schemeClr>
                  </a:glow>
                </a:effectLst>
              </a:rPr>
              <a:t>www.netcommerce.co.jp</a:t>
            </a:r>
            <a:r>
              <a:rPr lang="en-US" altLang="ja-JP" sz="1600" dirty="0">
                <a:solidFill>
                  <a:srgbClr val="FFFFFF"/>
                </a:solidFill>
                <a:effectLst>
                  <a:glow rad="101600">
                    <a:schemeClr val="accent6">
                      <a:lumMod val="60000"/>
                      <a:lumOff val="40000"/>
                      <a:alpha val="75000"/>
                    </a:schemeClr>
                  </a:glow>
                </a:effectLst>
              </a:rPr>
              <a:t>/blog</a:t>
            </a:r>
            <a:endParaRPr lang="ja-JP" altLang="en-US" sz="1600" dirty="0">
              <a:solidFill>
                <a:srgbClr val="FFFFFF"/>
              </a:solidFill>
              <a:effectLst>
                <a:glow rad="101600">
                  <a:schemeClr val="accent6">
                    <a:lumMod val="60000"/>
                    <a:lumOff val="40000"/>
                    <a:alpha val="75000"/>
                  </a:schemeClr>
                </a:glow>
              </a:effectLst>
            </a:endParaRPr>
          </a:p>
        </p:txBody>
      </p:sp>
      <p:pic>
        <p:nvPicPr>
          <p:cNvPr id="8" name="図 7" descr="スクリーンショット 2014-06-09 15.41.2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774" y="1718846"/>
            <a:ext cx="3242899" cy="4343400"/>
          </a:xfrm>
          <a:prstGeom prst="rect">
            <a:avLst/>
          </a:prstGeom>
        </p:spPr>
      </p:pic>
      <p:sp>
        <p:nvSpPr>
          <p:cNvPr id="12" name="タイトル 11"/>
          <p:cNvSpPr>
            <a:spLocks noGrp="1"/>
          </p:cNvSpPr>
          <p:nvPr>
            <p:ph type="title"/>
          </p:nvPr>
        </p:nvSpPr>
        <p:spPr/>
        <p:txBody>
          <a:bodyPr/>
          <a:lstStyle/>
          <a:p>
            <a:r>
              <a:rPr kumimoji="1" lang="ja-JP" altLang="en-US" dirty="0" smtClean="0"/>
              <a:t>ブログのご紹介</a:t>
            </a:r>
            <a:endParaRPr kumimoji="1" lang="ja-JP" altLang="en-US" dirty="0"/>
          </a:p>
        </p:txBody>
      </p:sp>
      <p:sp>
        <p:nvSpPr>
          <p:cNvPr id="21" name="テキスト ボックス 2"/>
          <p:cNvSpPr txBox="1">
            <a:spLocks noChangeArrowheads="1"/>
          </p:cNvSpPr>
          <p:nvPr/>
        </p:nvSpPr>
        <p:spPr bwMode="auto">
          <a:xfrm>
            <a:off x="5091774" y="1295400"/>
            <a:ext cx="2787943" cy="338554"/>
          </a:xfrm>
          <a:prstGeom prst="rect">
            <a:avLst/>
          </a:prstGeom>
          <a:noFill/>
          <a:ln w="9525">
            <a:noFill/>
            <a:miter lim="800000"/>
            <a:headEnd/>
            <a:tailEnd/>
          </a:ln>
        </p:spPr>
        <p:txBody>
          <a:bodyPr wrap="none">
            <a:spAutoFit/>
          </a:bodyPr>
          <a:lstStyle/>
          <a:p>
            <a:pPr algn="l"/>
            <a:r>
              <a:rPr lang="en-US" altLang="ja-JP" sz="1600" dirty="0" smtClean="0">
                <a:solidFill>
                  <a:srgbClr val="FFFFFF"/>
                </a:solidFill>
                <a:latin typeface="HGP創英角ｺﾞｼｯｸUB" pitchFamily="50" charset="-128"/>
                <a:ea typeface="HGP創英角ｺﾞｼｯｸUB" pitchFamily="50" charset="-128"/>
              </a:rPr>
              <a:t>【</a:t>
            </a:r>
            <a:r>
              <a:rPr lang="ja-JP" altLang="en-US" sz="1600" dirty="0" smtClean="0">
                <a:solidFill>
                  <a:srgbClr val="FFFFFF"/>
                </a:solidFill>
                <a:latin typeface="HGP創英角ｺﾞｼｯｸUB" pitchFamily="50" charset="-128"/>
                <a:ea typeface="HGP創英角ｺﾞｼｯｸUB" pitchFamily="50" charset="-128"/>
              </a:rPr>
              <a:t>毎週</a:t>
            </a:r>
            <a:r>
              <a:rPr lang="en-US" altLang="ja-JP" sz="1600" dirty="0" smtClean="0">
                <a:solidFill>
                  <a:srgbClr val="FFFFFF"/>
                </a:solidFill>
                <a:latin typeface="HGP創英角ｺﾞｼｯｸUB" pitchFamily="50" charset="-128"/>
                <a:ea typeface="HGP創英角ｺﾞｼｯｸUB" pitchFamily="50" charset="-128"/>
              </a:rPr>
              <a:t>】</a:t>
            </a:r>
            <a:r>
              <a:rPr lang="ja-JP" altLang="en-US" sz="1600" dirty="0" smtClean="0">
                <a:solidFill>
                  <a:srgbClr val="FFFFFF"/>
                </a:solidFill>
                <a:latin typeface="HGP創英角ｺﾞｼｯｸUB" pitchFamily="50" charset="-128"/>
                <a:ea typeface="HGP創英角ｺﾞｼｯｸUB" pitchFamily="50" charset="-128"/>
              </a:rPr>
              <a:t>　</a:t>
            </a:r>
            <a:r>
              <a:rPr lang="en-US" altLang="ja-JP" sz="1600" dirty="0" err="1" smtClean="0">
                <a:solidFill>
                  <a:srgbClr val="FFFFFF"/>
                </a:solidFill>
                <a:latin typeface="HGP創英角ｺﾞｼｯｸUB" pitchFamily="50" charset="-128"/>
                <a:ea typeface="HGP創英角ｺﾞｼｯｸUB" pitchFamily="50" charset="-128"/>
              </a:rPr>
              <a:t>NetCommerce</a:t>
            </a:r>
            <a:r>
              <a:rPr lang="en-US" altLang="ja-JP" sz="1600" dirty="0" smtClean="0">
                <a:solidFill>
                  <a:srgbClr val="FFFFFF"/>
                </a:solidFill>
                <a:latin typeface="HGP創英角ｺﾞｼｯｸUB" pitchFamily="50" charset="-128"/>
                <a:ea typeface="HGP創英角ｺﾞｼｯｸUB" pitchFamily="50" charset="-128"/>
              </a:rPr>
              <a:t> </a:t>
            </a:r>
            <a:r>
              <a:rPr lang="ja-JP" altLang="en-US" sz="1600" dirty="0" smtClean="0">
                <a:solidFill>
                  <a:srgbClr val="FFFFFF"/>
                </a:solidFill>
                <a:latin typeface="HGP創英角ｺﾞｼｯｸUB" pitchFamily="50" charset="-128"/>
                <a:ea typeface="HGP創英角ｺﾞｼｯｸUB" pitchFamily="50" charset="-128"/>
              </a:rPr>
              <a:t>ブログ</a:t>
            </a:r>
            <a:endParaRPr lang="ja-JP" altLang="en-US" sz="1600" dirty="0">
              <a:solidFill>
                <a:srgbClr val="FFFFFF"/>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9913168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10369130_715314271844080_234253604386717508_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0" y="1143000"/>
            <a:ext cx="8928746" cy="5181600"/>
          </a:xfrm>
          <a:prstGeom prst="rect">
            <a:avLst/>
          </a:prstGeom>
        </p:spPr>
      </p:pic>
      <p:sp>
        <p:nvSpPr>
          <p:cNvPr id="3" name="タイトル 2"/>
          <p:cNvSpPr>
            <a:spLocks noGrp="1"/>
          </p:cNvSpPr>
          <p:nvPr>
            <p:ph type="title"/>
          </p:nvPr>
        </p:nvSpPr>
        <p:spPr/>
        <p:txBody>
          <a:bodyPr/>
          <a:lstStyle/>
          <a:p>
            <a:r>
              <a:rPr kumimoji="1" lang="ja-JP" altLang="en-US" dirty="0" smtClean="0"/>
              <a:t>ぜひごご一読ください</a:t>
            </a:r>
            <a:r>
              <a:rPr kumimoji="1" lang="en-US" altLang="ja-JP" dirty="0" smtClean="0"/>
              <a:t> m(_ _)m</a:t>
            </a:r>
            <a:endParaRPr kumimoji="1" lang="ja-JP" altLang="en-US" dirty="0"/>
          </a:p>
        </p:txBody>
      </p:sp>
    </p:spTree>
    <p:extLst>
      <p:ext uri="{BB962C8B-B14F-4D97-AF65-F5344CB8AC3E}">
        <p14:creationId xmlns:p14="http://schemas.microsoft.com/office/powerpoint/2010/main" val="38382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資料ダウンロード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65</a:t>
            </a:fld>
            <a:endParaRPr kumimoji="1" lang="ja-JP" altLang="en-US"/>
          </a:p>
        </p:txBody>
      </p:sp>
      <p:sp>
        <p:nvSpPr>
          <p:cNvPr id="4" name="正方形/長方形 3"/>
          <p:cNvSpPr/>
          <p:nvPr/>
        </p:nvSpPr>
        <p:spPr>
          <a:xfrm>
            <a:off x="393315" y="2571234"/>
            <a:ext cx="8036349" cy="646331"/>
          </a:xfrm>
          <a:prstGeom prst="rect">
            <a:avLst/>
          </a:prstGeom>
        </p:spPr>
        <p:txBody>
          <a:bodyPr wrap="none">
            <a:spAutoFit/>
          </a:bodyPr>
          <a:lstStyle/>
          <a:p>
            <a:r>
              <a:rPr lang="en-US" altLang="ja-JP" sz="3600" dirty="0">
                <a:latin typeface="Century Gothic"/>
                <a:cs typeface="Century Gothic"/>
              </a:rPr>
              <a:t>http://</a:t>
            </a:r>
            <a:r>
              <a:rPr lang="en-US" altLang="ja-JP" sz="3600" dirty="0" err="1">
                <a:latin typeface="Century Gothic"/>
                <a:cs typeface="Century Gothic"/>
              </a:rPr>
              <a:t>www.netcommerce.co.jp</a:t>
            </a:r>
            <a:r>
              <a:rPr lang="en-US" altLang="ja-JP" sz="3600" dirty="0" smtClean="0">
                <a:latin typeface="Century Gothic"/>
                <a:cs typeface="Century Gothic"/>
              </a:rPr>
              <a:t>/</a:t>
            </a:r>
            <a:r>
              <a:rPr lang="en-US" altLang="ja-JP" sz="3600" dirty="0" err="1" smtClean="0">
                <a:solidFill>
                  <a:srgbClr val="FF6600"/>
                </a:solidFill>
                <a:latin typeface="Century Gothic"/>
                <a:cs typeface="Century Gothic"/>
              </a:rPr>
              <a:t>fu</a:t>
            </a:r>
            <a:endParaRPr lang="ja-JP" altLang="en-US" sz="3600" dirty="0">
              <a:solidFill>
                <a:srgbClr val="FF6600"/>
              </a:solidFill>
              <a:latin typeface="Century Gothic"/>
              <a:cs typeface="Century Gothic"/>
            </a:endParaRPr>
          </a:p>
        </p:txBody>
      </p:sp>
      <p:sp>
        <p:nvSpPr>
          <p:cNvPr id="5" name="正方形/長方形 4"/>
          <p:cNvSpPr/>
          <p:nvPr/>
        </p:nvSpPr>
        <p:spPr>
          <a:xfrm>
            <a:off x="457200" y="4127501"/>
            <a:ext cx="3719513" cy="584200"/>
          </a:xfrm>
          <a:prstGeom prst="rect">
            <a:avLst/>
          </a:prstGeom>
          <a:solidFill>
            <a:schemeClr val="bg1">
              <a:lumMod val="95000"/>
            </a:schemeClr>
          </a:solidFill>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smtClean="0">
                <a:solidFill>
                  <a:schemeClr val="tx1"/>
                </a:solidFill>
                <a:latin typeface="ＭＳ Ｐゴシック"/>
                <a:ea typeface="ＭＳ Ｐゴシック"/>
                <a:cs typeface="ＭＳ Ｐゴシック"/>
              </a:rPr>
              <a:t>ネットコマース</a:t>
            </a:r>
            <a:endParaRPr kumimoji="1" lang="ja-JP" altLang="en-US" sz="2400" dirty="0">
              <a:solidFill>
                <a:schemeClr val="tx1"/>
              </a:solidFill>
              <a:latin typeface="ＭＳ Ｐゴシック"/>
              <a:ea typeface="ＭＳ Ｐゴシック"/>
              <a:cs typeface="ＭＳ Ｐゴシック"/>
            </a:endParaRPr>
          </a:p>
        </p:txBody>
      </p:sp>
      <p:sp>
        <p:nvSpPr>
          <p:cNvPr id="6" name="角丸四角形 5"/>
          <p:cNvSpPr/>
          <p:nvPr/>
        </p:nvSpPr>
        <p:spPr>
          <a:xfrm>
            <a:off x="4521200" y="4127501"/>
            <a:ext cx="1447800" cy="584200"/>
          </a:xfrm>
          <a:prstGeom prst="roundRect">
            <a:avLst/>
          </a:prstGeom>
          <a:solidFill>
            <a:schemeClr val="tx1">
              <a:lumMod val="50000"/>
              <a:lumOff val="50000"/>
            </a:schemeClr>
          </a:solidFill>
          <a:ln>
            <a:noFill/>
          </a:ln>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solidFill>
                  <a:srgbClr val="FFFFFF"/>
                </a:solidFill>
                <a:latin typeface="ＭＳ Ｐゴシック"/>
                <a:ea typeface="ＭＳ Ｐゴシック"/>
                <a:cs typeface="ＭＳ Ｐゴシック"/>
              </a:rPr>
              <a:t>検索</a:t>
            </a:r>
            <a:endParaRPr kumimoji="1" lang="ja-JP" altLang="en-US" sz="2800" dirty="0">
              <a:solidFill>
                <a:srgbClr val="FFFFFF"/>
              </a:solidFill>
              <a:latin typeface="ＭＳ Ｐゴシック"/>
              <a:ea typeface="ＭＳ Ｐゴシック"/>
              <a:cs typeface="ＭＳ Ｐゴシック"/>
            </a:endParaRPr>
          </a:p>
        </p:txBody>
      </p:sp>
      <p:sp>
        <p:nvSpPr>
          <p:cNvPr id="7" name="上矢印 6"/>
          <p:cNvSpPr/>
          <p:nvPr/>
        </p:nvSpPr>
        <p:spPr>
          <a:xfrm rot="18235244">
            <a:off x="5677093" y="4415594"/>
            <a:ext cx="432688" cy="531355"/>
          </a:xfrm>
          <a:prstGeom prst="upArrow">
            <a:avLst/>
          </a:prstGeom>
          <a:solidFill>
            <a:schemeClr val="tx1">
              <a:lumMod val="85000"/>
              <a:lumOff val="15000"/>
            </a:schemeClr>
          </a:solidFill>
          <a:ln>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テキスト ボックス 7"/>
          <p:cNvSpPr txBox="1"/>
          <p:nvPr/>
        </p:nvSpPr>
        <p:spPr>
          <a:xfrm>
            <a:off x="393315" y="1395186"/>
            <a:ext cx="4200489" cy="461665"/>
          </a:xfrm>
          <a:prstGeom prst="rect">
            <a:avLst/>
          </a:prstGeom>
          <a:noFill/>
        </p:spPr>
        <p:txBody>
          <a:bodyPr wrap="none" rtlCol="0">
            <a:spAutoFit/>
          </a:bodyPr>
          <a:lstStyle/>
          <a:p>
            <a:r>
              <a:rPr lang="en-US" altLang="en-US" sz="2400" dirty="0" smtClean="0">
                <a:solidFill>
                  <a:srgbClr val="FF0000"/>
                </a:solidFill>
              </a:rPr>
              <a:t>有効期限</a:t>
            </a:r>
            <a:r>
              <a:rPr lang="ja-JP" altLang="en-US" sz="2400" dirty="0" smtClean="0">
                <a:solidFill>
                  <a:srgbClr val="FF0000"/>
                </a:solidFill>
              </a:rPr>
              <a:t>：</a:t>
            </a:r>
            <a:r>
              <a:rPr lang="en-US" altLang="en-US" sz="2400" dirty="0" smtClean="0">
                <a:solidFill>
                  <a:srgbClr val="FF0000"/>
                </a:solidFill>
              </a:rPr>
              <a:t>2014</a:t>
            </a:r>
            <a:r>
              <a:rPr lang="ja-JP" altLang="en-US" sz="2400" dirty="0" smtClean="0">
                <a:solidFill>
                  <a:srgbClr val="FF0000"/>
                </a:solidFill>
              </a:rPr>
              <a:t>年</a:t>
            </a:r>
            <a:r>
              <a:rPr lang="en-US" altLang="ja-JP" sz="2400" dirty="0" smtClean="0">
                <a:solidFill>
                  <a:srgbClr val="FF0000"/>
                </a:solidFill>
              </a:rPr>
              <a:t>12</a:t>
            </a:r>
            <a:r>
              <a:rPr lang="ja-JP" altLang="en-US" sz="2400" dirty="0" smtClean="0">
                <a:solidFill>
                  <a:srgbClr val="FF0000"/>
                </a:solidFill>
              </a:rPr>
              <a:t>月</a:t>
            </a:r>
            <a:r>
              <a:rPr lang="en-US" altLang="ja-JP" sz="2400" dirty="0" smtClean="0">
                <a:solidFill>
                  <a:srgbClr val="FF0000"/>
                </a:solidFill>
              </a:rPr>
              <a:t>8</a:t>
            </a:r>
            <a:r>
              <a:rPr lang="ja-JP" altLang="en-US" sz="2400" dirty="0" smtClean="0">
                <a:solidFill>
                  <a:srgbClr val="FF0000"/>
                </a:solidFill>
              </a:rPr>
              <a:t>日（月）</a:t>
            </a:r>
            <a:endParaRPr kumimoji="1" lang="ja-JP" altLang="en-US" sz="2400" dirty="0">
              <a:solidFill>
                <a:srgbClr val="FF0000"/>
              </a:solidFill>
            </a:endParaRPr>
          </a:p>
        </p:txBody>
      </p:sp>
    </p:spTree>
    <p:extLst>
      <p:ext uri="{BB962C8B-B14F-4D97-AF65-F5344CB8AC3E}">
        <p14:creationId xmlns:p14="http://schemas.microsoft.com/office/powerpoint/2010/main" val="34074056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3418923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ja-JP" altLang="en-US" sz="2400" dirty="0" smtClean="0">
                <a:solidFill>
                  <a:srgbClr val="FFFFFF"/>
                </a:solidFill>
                <a:effectLst/>
                <a:latin typeface="Arial"/>
                <a:ea typeface="HGP創英角ｺﾞｼｯｸUB" pitchFamily="50" charset="-128"/>
                <a:cs typeface="Arial"/>
              </a:rPr>
              <a:t>の価値</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2253840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Grp="1" noChangeArrowheads="1"/>
          </p:cNvSpPr>
          <p:nvPr>
            <p:ph type="title"/>
          </p:nvPr>
        </p:nvSpPr>
        <p:spPr>
          <a:xfrm>
            <a:off x="250825" y="228600"/>
            <a:ext cx="8893175" cy="533400"/>
          </a:xfrm>
        </p:spPr>
        <p:txBody>
          <a:bodyPr/>
          <a:lstStyle/>
          <a:p>
            <a:pPr eaLnBrk="1" hangingPunct="1"/>
            <a:r>
              <a:rPr lang="ja-JP" altLang="en-US" sz="2800" dirty="0" smtClean="0">
                <a:solidFill>
                  <a:srgbClr val="7F7F7F"/>
                </a:solidFill>
                <a:ea typeface="ＭＳ Ｐゴシック" charset="-128"/>
              </a:rPr>
              <a:t>歴史的背景から考えるクラウドへの期待</a:t>
            </a:r>
            <a:endParaRPr lang="en-US" altLang="ja-JP" sz="2800" dirty="0" smtClean="0">
              <a:solidFill>
                <a:srgbClr val="7F7F7F"/>
              </a:solidFill>
              <a:ea typeface="ＭＳ Ｐゴシック" charset="-128"/>
            </a:endParaRPr>
          </a:p>
        </p:txBody>
      </p:sp>
      <p:sp>
        <p:nvSpPr>
          <p:cNvPr id="760841" name="AutoShape 9"/>
          <p:cNvSpPr>
            <a:spLocks noChangeArrowheads="1"/>
          </p:cNvSpPr>
          <p:nvPr/>
        </p:nvSpPr>
        <p:spPr bwMode="auto">
          <a:xfrm>
            <a:off x="279791" y="301636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2" name="AutoShape 10"/>
          <p:cNvSpPr>
            <a:spLocks noChangeArrowheads="1"/>
          </p:cNvSpPr>
          <p:nvPr/>
        </p:nvSpPr>
        <p:spPr bwMode="auto">
          <a:xfrm>
            <a:off x="279791" y="4065644"/>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3" name="AutoShape 11"/>
          <p:cNvSpPr>
            <a:spLocks noChangeArrowheads="1"/>
          </p:cNvSpPr>
          <p:nvPr/>
        </p:nvSpPr>
        <p:spPr bwMode="auto">
          <a:xfrm>
            <a:off x="279845" y="5202733"/>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sp>
        <p:nvSpPr>
          <p:cNvPr id="760844" name="AutoShape 12"/>
          <p:cNvSpPr>
            <a:spLocks noChangeArrowheads="1"/>
          </p:cNvSpPr>
          <p:nvPr/>
        </p:nvSpPr>
        <p:spPr bwMode="auto">
          <a:xfrm>
            <a:off x="279791" y="1849715"/>
            <a:ext cx="1219200" cy="609600"/>
          </a:xfrm>
          <a:prstGeom prst="roundRect">
            <a:avLst>
              <a:gd name="adj" fmla="val 0"/>
            </a:avLst>
          </a:prstGeom>
          <a:solidFill>
            <a:schemeClr val="tx1">
              <a:lumMod val="50000"/>
              <a:lumOff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業務別専用機</a:t>
            </a:r>
          </a:p>
        </p:txBody>
      </p:sp>
      <p:grpSp>
        <p:nvGrpSpPr>
          <p:cNvPr id="8" name="図形グループ 7"/>
          <p:cNvGrpSpPr/>
          <p:nvPr/>
        </p:nvGrpSpPr>
        <p:grpSpPr>
          <a:xfrm>
            <a:off x="5057728" y="1849715"/>
            <a:ext cx="1906971" cy="3962619"/>
            <a:chOff x="5057728" y="1849715"/>
            <a:chExt cx="1906971" cy="3962619"/>
          </a:xfrm>
        </p:grpSpPr>
        <p:sp>
          <p:nvSpPr>
            <p:cNvPr id="87" name="右矢印 86"/>
            <p:cNvSpPr/>
            <p:nvPr/>
          </p:nvSpPr>
          <p:spPr bwMode="auto">
            <a:xfrm>
              <a:off x="5119970" y="3885656"/>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cxnSp>
          <p:nvCxnSpPr>
            <p:cNvPr id="23595" name="AutoShape 41"/>
            <p:cNvCxnSpPr>
              <a:cxnSpLocks noChangeShapeType="1"/>
              <a:stCxn id="23602" idx="3"/>
              <a:endCxn id="23597" idx="1"/>
            </p:cNvCxnSpPr>
            <p:nvPr/>
          </p:nvCxnSpPr>
          <p:spPr bwMode="auto">
            <a:xfrm>
              <a:off x="5057728" y="5598842"/>
              <a:ext cx="535371" cy="1"/>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3596" name="AutoShape 42"/>
            <p:cNvSpPr>
              <a:spLocks noChangeArrowheads="1"/>
            </p:cNvSpPr>
            <p:nvPr/>
          </p:nvSpPr>
          <p:spPr bwMode="auto">
            <a:xfrm>
              <a:off x="5577170" y="2761706"/>
              <a:ext cx="1371600" cy="412750"/>
            </a:xfrm>
            <a:prstGeom prst="roundRect">
              <a:avLst>
                <a:gd name="adj" fmla="val 0"/>
              </a:avLst>
            </a:prstGeom>
            <a:solidFill>
              <a:schemeClr val="accent3">
                <a:lumMod val="50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80000"/>
                </a:lnSpc>
              </a:pPr>
              <a:r>
                <a:rPr lang="en-US" altLang="ja-JP" sz="1400" dirty="0">
                  <a:solidFill>
                    <a:srgbClr val="FFFFFF"/>
                  </a:solidFill>
                  <a:ea typeface="HGP創英角ｺﾞｼｯｸUB" pitchFamily="50" charset="-128"/>
                </a:rPr>
                <a:t>UNIX</a:t>
              </a:r>
              <a:r>
                <a:rPr lang="ja-JP" altLang="en-US" sz="1400" dirty="0" smtClean="0">
                  <a:solidFill>
                    <a:srgbClr val="FFFFFF"/>
                  </a:solidFill>
                  <a:ea typeface="HGP創英角ｺﾞｼｯｸUB" pitchFamily="50" charset="-128"/>
                </a:rPr>
                <a:t>サーバー</a:t>
              </a:r>
              <a:endParaRPr lang="ja-JP" altLang="en-US" sz="1400" dirty="0">
                <a:solidFill>
                  <a:srgbClr val="FFFFFF"/>
                </a:solidFill>
                <a:ea typeface="HGP創英角ｺﾞｼｯｸUB" pitchFamily="50" charset="-128"/>
              </a:endParaRPr>
            </a:p>
          </p:txBody>
        </p:sp>
        <p:sp>
          <p:nvSpPr>
            <p:cNvPr id="23597" name="AutoShape 43"/>
            <p:cNvSpPr>
              <a:spLocks noChangeArrowheads="1"/>
            </p:cNvSpPr>
            <p:nvPr/>
          </p:nvSpPr>
          <p:spPr bwMode="auto">
            <a:xfrm>
              <a:off x="5593099" y="5385351"/>
              <a:ext cx="1371600" cy="426983"/>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a:solidFill>
                    <a:srgbClr val="FFFFFF"/>
                  </a:solidFill>
                  <a:ea typeface="HGP創英角ｺﾞｼｯｸUB" pitchFamily="50" charset="-128"/>
                </a:rPr>
                <a:t>ＰＣ</a:t>
              </a:r>
            </a:p>
          </p:txBody>
        </p:sp>
        <p:sp>
          <p:nvSpPr>
            <p:cNvPr id="23598" name="AutoShape 44"/>
            <p:cNvSpPr>
              <a:spLocks noChangeArrowheads="1"/>
            </p:cNvSpPr>
            <p:nvPr/>
          </p:nvSpPr>
          <p:spPr bwMode="auto">
            <a:xfrm>
              <a:off x="5589870" y="3289413"/>
              <a:ext cx="1371600" cy="412750"/>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ＰＣサーバー</a:t>
              </a:r>
              <a:endParaRPr lang="ja-JP" altLang="en-US" sz="1400" dirty="0">
                <a:solidFill>
                  <a:srgbClr val="FFFFFF"/>
                </a:solidFill>
                <a:ea typeface="HGP創英角ｺﾞｼｯｸUB" pitchFamily="50" charset="-128"/>
              </a:endParaRPr>
            </a:p>
          </p:txBody>
        </p:sp>
        <p:cxnSp>
          <p:nvCxnSpPr>
            <p:cNvPr id="75" name="AutoShape 57"/>
            <p:cNvCxnSpPr>
              <a:cxnSpLocks noChangeShapeType="1"/>
              <a:stCxn id="23607" idx="3"/>
              <a:endCxn id="23597" idx="1"/>
            </p:cNvCxnSpPr>
            <p:nvPr/>
          </p:nvCxnSpPr>
          <p:spPr bwMode="auto">
            <a:xfrm>
              <a:off x="5057728" y="4822938"/>
              <a:ext cx="535371" cy="775905"/>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AutoShape 31"/>
            <p:cNvCxnSpPr>
              <a:cxnSpLocks noChangeShapeType="1"/>
              <a:stCxn id="23601" idx="3"/>
              <a:endCxn id="23596" idx="1"/>
            </p:cNvCxnSpPr>
            <p:nvPr/>
          </p:nvCxnSpPr>
          <p:spPr bwMode="auto">
            <a:xfrm flipV="1">
              <a:off x="5057728" y="2968081"/>
              <a:ext cx="519442" cy="3832"/>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2" name="AutoShape 31"/>
            <p:cNvCxnSpPr>
              <a:cxnSpLocks noChangeShapeType="1"/>
              <a:stCxn id="23605" idx="3"/>
              <a:endCxn id="23598" idx="1"/>
            </p:cNvCxnSpPr>
            <p:nvPr/>
          </p:nvCxnSpPr>
          <p:spPr bwMode="auto">
            <a:xfrm>
              <a:off x="5057728" y="3495788"/>
              <a:ext cx="532142" cy="0"/>
            </a:xfrm>
            <a:prstGeom prst="straightConnector1">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4" name="AutoShape 28"/>
            <p:cNvSpPr>
              <a:spLocks noChangeArrowheads="1"/>
            </p:cNvSpPr>
            <p:nvPr/>
          </p:nvSpPr>
          <p:spPr bwMode="auto">
            <a:xfrm>
              <a:off x="5593099" y="3934156"/>
              <a:ext cx="1371600" cy="381000"/>
            </a:xfrm>
            <a:prstGeom prst="roundRect">
              <a:avLst>
                <a:gd name="adj" fmla="val 50000"/>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ja-JP" sz="1000" dirty="0" smtClean="0">
                  <a:solidFill>
                    <a:schemeClr val="bg1"/>
                  </a:solidFill>
                  <a:latin typeface="HGP創英角ｺﾞｼｯｸUB" pitchFamily="50" charset="-128"/>
                  <a:ea typeface="HGP創英角ｺﾞｼｯｸUB" pitchFamily="50" charset="-128"/>
                </a:rPr>
                <a:t>Intel </a:t>
              </a:r>
            </a:p>
            <a:p>
              <a:pPr algn="ctr"/>
              <a:r>
                <a:rPr lang="ja-JP" altLang="en-US" sz="1000" dirty="0" smtClean="0">
                  <a:solidFill>
                    <a:schemeClr val="bg1"/>
                  </a:solidFill>
                  <a:latin typeface="HGP創英角ｺﾞｼｯｸUB" pitchFamily="50" charset="-128"/>
                  <a:ea typeface="HGP創英角ｺﾞｼｯｸUB" pitchFamily="50" charset="-128"/>
                </a:rPr>
                <a:t>アーキテクチャ</a:t>
              </a:r>
              <a:endParaRPr lang="ja-JP" altLang="en-US" sz="1000" dirty="0">
                <a:solidFill>
                  <a:schemeClr val="bg1"/>
                </a:solidFill>
                <a:latin typeface="HGP創英角ｺﾞｼｯｸUB" pitchFamily="50" charset="-128"/>
                <a:ea typeface="HGP創英角ｺﾞｼｯｸUB" pitchFamily="50" charset="-128"/>
              </a:endParaRPr>
            </a:p>
          </p:txBody>
        </p:sp>
        <p:sp>
          <p:nvSpPr>
            <p:cNvPr id="66" name="AutoShape 15"/>
            <p:cNvSpPr>
              <a:spLocks noChangeArrowheads="1"/>
            </p:cNvSpPr>
            <p:nvPr/>
          </p:nvSpPr>
          <p:spPr bwMode="auto">
            <a:xfrm>
              <a:off x="5589870"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38" name="直線矢印コネクタ 137"/>
            <p:cNvCxnSpPr>
              <a:stCxn id="127" idx="3"/>
              <a:endCxn id="66" idx="1"/>
            </p:cNvCxnSpPr>
            <p:nvPr/>
          </p:nvCxnSpPr>
          <p:spPr bwMode="auto">
            <a:xfrm>
              <a:off x="5057728" y="2154515"/>
              <a:ext cx="532142" cy="0"/>
            </a:xfrm>
            <a:prstGeom prst="straightConnector1">
              <a:avLst/>
            </a:prstGeom>
            <a:noFill/>
            <a:ln w="38100">
              <a:solidFill>
                <a:srgbClr val="4F81BD"/>
              </a:solidFill>
              <a:miter lim="800000"/>
              <a:headEnd/>
              <a:tailEnd type="triangle" w="med" len="med"/>
            </a:ln>
            <a:extLst/>
          </p:spPr>
        </p:cxnSp>
      </p:grpSp>
      <p:grpSp>
        <p:nvGrpSpPr>
          <p:cNvPr id="2" name="図形グループ 1"/>
          <p:cNvGrpSpPr/>
          <p:nvPr/>
        </p:nvGrpSpPr>
        <p:grpSpPr>
          <a:xfrm>
            <a:off x="1498991" y="1320914"/>
            <a:ext cx="1708540" cy="4186619"/>
            <a:chOff x="1498991" y="1320914"/>
            <a:chExt cx="1708540" cy="4186619"/>
          </a:xfrm>
        </p:grpSpPr>
        <p:sp>
          <p:nvSpPr>
            <p:cNvPr id="64" name="AutoShape 15"/>
            <p:cNvSpPr>
              <a:spLocks noChangeArrowheads="1"/>
            </p:cNvSpPr>
            <p:nvPr/>
          </p:nvSpPr>
          <p:spPr bwMode="auto">
            <a:xfrm>
              <a:off x="2016961" y="2076563"/>
              <a:ext cx="1190570" cy="609600"/>
            </a:xfrm>
            <a:prstGeom prst="roundRect">
              <a:avLst>
                <a:gd name="adj" fmla="val 0"/>
              </a:avLst>
            </a:prstGeom>
            <a:solidFill>
              <a:srgbClr val="000090"/>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endParaRPr lang="en-US" altLang="ja-JP" sz="1200" dirty="0" smtClean="0">
                <a:solidFill>
                  <a:srgbClr val="FFFFFF"/>
                </a:solidFill>
                <a:ea typeface="HGP創英角ｺﾞｼｯｸUB" pitchFamily="50" charset="-128"/>
              </a:endParaRPr>
            </a:p>
            <a:p>
              <a:pPr algn="ctr">
                <a:spcBef>
                  <a:spcPts val="0"/>
                </a:spcBef>
              </a:pPr>
              <a:endParaRPr lang="en-US" altLang="ja-JP" sz="1200" dirty="0">
                <a:solidFill>
                  <a:srgbClr val="FFFFFF"/>
                </a:solidFill>
                <a:ea typeface="HGP創英角ｺﾞｼｯｸUB" pitchFamily="50" charset="-128"/>
              </a:endParaRPr>
            </a:p>
            <a:p>
              <a:pPr algn="ctr">
                <a:spcBef>
                  <a:spcPts val="0"/>
                </a:spcBef>
              </a:pPr>
              <a:r>
                <a:rPr lang="en-US" altLang="ja-JP" sz="1200" dirty="0" smtClean="0">
                  <a:solidFill>
                    <a:srgbClr val="FFFFFF"/>
                  </a:solidFill>
                  <a:ea typeface="HGP創英角ｺﾞｼｯｸUB" pitchFamily="50" charset="-128"/>
                </a:rPr>
                <a:t>IBM System/360</a:t>
              </a:r>
              <a:endParaRPr lang="ja-JP" altLang="en-US" sz="1200" dirty="0">
                <a:solidFill>
                  <a:srgbClr val="FFFFFF"/>
                </a:solidFill>
                <a:ea typeface="HGP創英角ｺﾞｼｯｸUB" pitchFamily="50" charset="-128"/>
              </a:endParaRPr>
            </a:p>
          </p:txBody>
        </p:sp>
        <p:sp>
          <p:nvSpPr>
            <p:cNvPr id="205" name="AutoShape 28"/>
            <p:cNvSpPr>
              <a:spLocks noChangeArrowheads="1"/>
            </p:cNvSpPr>
            <p:nvPr/>
          </p:nvSpPr>
          <p:spPr bwMode="auto">
            <a:xfrm>
              <a:off x="1964130" y="3934156"/>
              <a:ext cx="119057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altLang="ja-JP" sz="1000" dirty="0" smtClean="0">
                  <a:solidFill>
                    <a:srgbClr val="FFFFFF"/>
                  </a:solidFill>
                  <a:ea typeface="HGP創英角ｺﾞｼｯｸUB" pitchFamily="50" charset="-128"/>
                </a:rPr>
                <a:t>IBM System/360</a:t>
              </a:r>
            </a:p>
            <a:p>
              <a:pPr algn="ctr"/>
              <a:r>
                <a:rPr lang="ja-JP" altLang="en-US" sz="1000" dirty="0" smtClean="0">
                  <a:solidFill>
                    <a:srgbClr val="FFFFFF"/>
                  </a:solidFill>
                  <a:ea typeface="HGP創英角ｺﾞｼｯｸUB" pitchFamily="50" charset="-128"/>
                </a:rPr>
                <a:t>アーキテクチャ</a:t>
              </a:r>
              <a:endParaRPr lang="ja-JP" altLang="en-US" sz="1000" dirty="0">
                <a:solidFill>
                  <a:srgbClr val="FFFFFF"/>
                </a:solidFill>
                <a:ea typeface="HGP創英角ｺﾞｼｯｸUB" pitchFamily="50" charset="-128"/>
              </a:endParaRPr>
            </a:p>
          </p:txBody>
        </p:sp>
        <p:sp>
          <p:nvSpPr>
            <p:cNvPr id="23610" name="Text Box 20"/>
            <p:cNvSpPr txBox="1">
              <a:spLocks noChangeArrowheads="1"/>
            </p:cNvSpPr>
            <p:nvPr/>
          </p:nvSpPr>
          <p:spPr bwMode="auto">
            <a:xfrm>
              <a:off x="187840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～１９６４</a:t>
              </a:r>
            </a:p>
          </p:txBody>
        </p:sp>
        <p:sp>
          <p:nvSpPr>
            <p:cNvPr id="23611" name="AutoShape 15"/>
            <p:cNvSpPr>
              <a:spLocks noChangeArrowheads="1"/>
            </p:cNvSpPr>
            <p:nvPr/>
          </p:nvSpPr>
          <p:spPr bwMode="auto">
            <a:xfrm>
              <a:off x="1964130" y="1849715"/>
              <a:ext cx="119057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23612" name="AutoShape 16"/>
            <p:cNvCxnSpPr>
              <a:cxnSpLocks noChangeShapeType="1"/>
              <a:stCxn id="760844" idx="3"/>
              <a:endCxn id="23611" idx="1"/>
            </p:cNvCxnSpPr>
            <p:nvPr/>
          </p:nvCxnSpPr>
          <p:spPr bwMode="auto">
            <a:xfrm>
              <a:off x="1498991" y="2154515"/>
              <a:ext cx="465139" cy="12700"/>
            </a:xfrm>
            <a:prstGeom prst="bentConnector3">
              <a:avLst>
                <a:gd name="adj1" fmla="val 50000"/>
              </a:avLst>
            </a:prstGeom>
            <a:noFill/>
            <a:ln w="38100">
              <a:solidFill>
                <a:srgbClr val="4F81BD"/>
              </a:solidFill>
              <a:miter lim="800000"/>
              <a:headEnd/>
              <a:tailEnd type="triangle" w="med" len="med"/>
            </a:ln>
          </p:spPr>
        </p:cxnSp>
        <p:cxnSp>
          <p:nvCxnSpPr>
            <p:cNvPr id="23613" name="AutoShape 17"/>
            <p:cNvCxnSpPr>
              <a:cxnSpLocks noChangeShapeType="1"/>
              <a:stCxn id="760841" idx="3"/>
              <a:endCxn id="23611" idx="1"/>
            </p:cNvCxnSpPr>
            <p:nvPr/>
          </p:nvCxnSpPr>
          <p:spPr bwMode="auto">
            <a:xfrm flipV="1">
              <a:off x="1498991" y="2154515"/>
              <a:ext cx="465139" cy="1166648"/>
            </a:xfrm>
            <a:prstGeom prst="bentConnector3">
              <a:avLst>
                <a:gd name="adj1" fmla="val 50000"/>
              </a:avLst>
            </a:prstGeom>
            <a:noFill/>
            <a:ln w="38100">
              <a:solidFill>
                <a:srgbClr val="4F81BD"/>
              </a:solidFill>
              <a:miter lim="800000"/>
              <a:headEnd/>
              <a:tailEnd type="triangle" w="med" len="med"/>
            </a:ln>
          </p:spPr>
        </p:cxnSp>
        <p:cxnSp>
          <p:nvCxnSpPr>
            <p:cNvPr id="23614" name="AutoShape 18"/>
            <p:cNvCxnSpPr>
              <a:cxnSpLocks noChangeShapeType="1"/>
              <a:stCxn id="760842" idx="3"/>
              <a:endCxn id="23611" idx="1"/>
            </p:cNvCxnSpPr>
            <p:nvPr/>
          </p:nvCxnSpPr>
          <p:spPr bwMode="auto">
            <a:xfrm flipV="1">
              <a:off x="1498991" y="2154515"/>
              <a:ext cx="465139" cy="2215929"/>
            </a:xfrm>
            <a:prstGeom prst="bentConnector3">
              <a:avLst>
                <a:gd name="adj1" fmla="val 50000"/>
              </a:avLst>
            </a:prstGeom>
            <a:noFill/>
            <a:ln w="38100">
              <a:solidFill>
                <a:srgbClr val="4F81BD"/>
              </a:solidFill>
              <a:miter lim="800000"/>
              <a:headEnd/>
              <a:tailEnd type="triangle" w="med" len="med"/>
            </a:ln>
          </p:spPr>
        </p:cxnSp>
        <p:cxnSp>
          <p:nvCxnSpPr>
            <p:cNvPr id="23615" name="AutoShape 19"/>
            <p:cNvCxnSpPr>
              <a:cxnSpLocks noChangeShapeType="1"/>
              <a:stCxn id="760843" idx="3"/>
              <a:endCxn id="23611" idx="1"/>
            </p:cNvCxnSpPr>
            <p:nvPr/>
          </p:nvCxnSpPr>
          <p:spPr bwMode="auto">
            <a:xfrm flipV="1">
              <a:off x="1499045" y="2154515"/>
              <a:ext cx="465085" cy="3353018"/>
            </a:xfrm>
            <a:prstGeom prst="bentConnector3">
              <a:avLst>
                <a:gd name="adj1" fmla="val 50000"/>
              </a:avLst>
            </a:prstGeom>
            <a:noFill/>
            <a:ln w="38100">
              <a:solidFill>
                <a:srgbClr val="4F81BD"/>
              </a:solidFill>
              <a:miter lim="800000"/>
              <a:headEnd/>
              <a:tailEnd type="triangle" w="med" len="med"/>
            </a:ln>
          </p:spPr>
        </p:cxnSp>
      </p:grpSp>
      <p:grpSp>
        <p:nvGrpSpPr>
          <p:cNvPr id="3" name="図形グループ 2"/>
          <p:cNvGrpSpPr/>
          <p:nvPr/>
        </p:nvGrpSpPr>
        <p:grpSpPr>
          <a:xfrm>
            <a:off x="3154700" y="1320914"/>
            <a:ext cx="1904999" cy="4491419"/>
            <a:chOff x="3154700" y="1320914"/>
            <a:chExt cx="1904999" cy="4491419"/>
          </a:xfrm>
        </p:grpSpPr>
        <p:sp>
          <p:nvSpPr>
            <p:cNvPr id="23602" name="AutoShape 30"/>
            <p:cNvSpPr>
              <a:spLocks noChangeArrowheads="1"/>
            </p:cNvSpPr>
            <p:nvPr/>
          </p:nvSpPr>
          <p:spPr bwMode="auto">
            <a:xfrm>
              <a:off x="3686128" y="5385351"/>
              <a:ext cx="1371600" cy="426982"/>
            </a:xfrm>
            <a:prstGeom prst="roundRect">
              <a:avLst>
                <a:gd name="adj" fmla="val 0"/>
              </a:avLst>
            </a:prstGeom>
            <a:solidFill>
              <a:schemeClr val="accent2">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ＰＣ</a:t>
              </a:r>
              <a:endParaRPr lang="ja-JP" altLang="en-US" sz="1400" dirty="0">
                <a:solidFill>
                  <a:srgbClr val="FFFFFF"/>
                </a:solidFill>
                <a:ea typeface="HGP創英角ｺﾞｼｯｸUB" pitchFamily="50" charset="-128"/>
              </a:endParaRPr>
            </a:p>
          </p:txBody>
        </p:sp>
        <p:sp>
          <p:nvSpPr>
            <p:cNvPr id="23608" name="Text Box 36"/>
            <p:cNvSpPr txBox="1">
              <a:spLocks noChangeArrowheads="1"/>
            </p:cNvSpPr>
            <p:nvPr/>
          </p:nvSpPr>
          <p:spPr bwMode="auto">
            <a:xfrm>
              <a:off x="3659578"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１９８０～</a:t>
              </a:r>
            </a:p>
          </p:txBody>
        </p:sp>
        <p:sp>
          <p:nvSpPr>
            <p:cNvPr id="23635" name="上下矢印 23634"/>
            <p:cNvSpPr/>
            <p:nvPr/>
          </p:nvSpPr>
          <p:spPr bwMode="auto">
            <a:xfrm>
              <a:off x="4104243" y="2482963"/>
              <a:ext cx="533400" cy="29023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601" name="AutoShape 29"/>
            <p:cNvSpPr>
              <a:spLocks noChangeArrowheads="1"/>
            </p:cNvSpPr>
            <p:nvPr/>
          </p:nvSpPr>
          <p:spPr bwMode="auto">
            <a:xfrm>
              <a:off x="3686128" y="2765538"/>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ミニコン</a:t>
              </a:r>
              <a:endParaRPr lang="ja-JP" altLang="en-US" sz="1400" dirty="0">
                <a:solidFill>
                  <a:srgbClr val="FFFFFF"/>
                </a:solidFill>
                <a:ea typeface="HGP創英角ｺﾞｼｯｸUB" pitchFamily="50" charset="-128"/>
              </a:endParaRPr>
            </a:p>
          </p:txBody>
        </p:sp>
        <p:sp>
          <p:nvSpPr>
            <p:cNvPr id="23605" name="AutoShape 33"/>
            <p:cNvSpPr>
              <a:spLocks noChangeArrowheads="1"/>
            </p:cNvSpPr>
            <p:nvPr/>
          </p:nvSpPr>
          <p:spPr bwMode="auto">
            <a:xfrm>
              <a:off x="3686128" y="328941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400" dirty="0" smtClean="0">
                  <a:solidFill>
                    <a:srgbClr val="FFFFFF"/>
                  </a:solidFill>
                  <a:ea typeface="HGP創英角ｺﾞｼｯｸUB" pitchFamily="50" charset="-128"/>
                </a:rPr>
                <a:t>オフコン</a:t>
              </a:r>
              <a:endParaRPr lang="ja-JP" altLang="en-US" sz="1400" dirty="0">
                <a:solidFill>
                  <a:srgbClr val="FFFFFF"/>
                </a:solidFill>
                <a:ea typeface="HGP創英角ｺﾞｼｯｸUB" pitchFamily="50" charset="-128"/>
              </a:endParaRPr>
            </a:p>
          </p:txBody>
        </p:sp>
        <p:sp>
          <p:nvSpPr>
            <p:cNvPr id="23607" name="AutoShape 35"/>
            <p:cNvSpPr>
              <a:spLocks noChangeArrowheads="1"/>
            </p:cNvSpPr>
            <p:nvPr/>
          </p:nvSpPr>
          <p:spPr bwMode="auto">
            <a:xfrm>
              <a:off x="3686128" y="4616563"/>
              <a:ext cx="1371600" cy="412750"/>
            </a:xfrm>
            <a:prstGeom prst="roundRect">
              <a:avLst>
                <a:gd name="adj" fmla="val 0"/>
              </a:avLst>
            </a:prstGeom>
            <a:solidFill>
              <a:schemeClr val="accent3">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spcBef>
                  <a:spcPts val="0"/>
                </a:spcBef>
              </a:pPr>
              <a:r>
                <a:rPr lang="ja-JP" altLang="en-US" sz="1200" dirty="0">
                  <a:solidFill>
                    <a:srgbClr val="FFFFFF"/>
                  </a:solidFill>
                  <a:ea typeface="HGP創英角ｺﾞｼｯｸUB" pitchFamily="50" charset="-128"/>
                </a:rPr>
                <a:t>エンジニアリング</a:t>
              </a:r>
            </a:p>
            <a:p>
              <a:pPr algn="ctr">
                <a:spcBef>
                  <a:spcPts val="0"/>
                </a:spcBef>
              </a:pPr>
              <a:r>
                <a:rPr lang="ja-JP" altLang="en-US" sz="1200" dirty="0">
                  <a:solidFill>
                    <a:srgbClr val="FFFFFF"/>
                  </a:solidFill>
                  <a:ea typeface="HGP創英角ｺﾞｼｯｸUB" pitchFamily="50" charset="-128"/>
                </a:rPr>
                <a:t>ワークステーション</a:t>
              </a:r>
            </a:p>
          </p:txBody>
        </p:sp>
        <p:cxnSp>
          <p:nvCxnSpPr>
            <p:cNvPr id="23630" name="直線矢印コネクタ 23629"/>
            <p:cNvCxnSpPr>
              <a:stCxn id="23611" idx="3"/>
              <a:endCxn id="127" idx="1"/>
            </p:cNvCxnSpPr>
            <p:nvPr/>
          </p:nvCxnSpPr>
          <p:spPr bwMode="auto">
            <a:xfrm>
              <a:off x="3154700" y="2154515"/>
              <a:ext cx="531428" cy="0"/>
            </a:xfrm>
            <a:prstGeom prst="straightConnector1">
              <a:avLst/>
            </a:prstGeom>
            <a:noFill/>
            <a:ln w="38100">
              <a:solidFill>
                <a:srgbClr val="4F81BD"/>
              </a:solidFill>
              <a:miter lim="800000"/>
              <a:headEnd/>
              <a:tailEnd type="triangle" w="med" len="med"/>
            </a:ln>
            <a:extLst/>
          </p:spPr>
        </p:cxnSp>
        <p:sp>
          <p:nvSpPr>
            <p:cNvPr id="127" name="AutoShape 15"/>
            <p:cNvSpPr>
              <a:spLocks noChangeArrowheads="1"/>
            </p:cNvSpPr>
            <p:nvPr/>
          </p:nvSpPr>
          <p:spPr bwMode="auto">
            <a:xfrm>
              <a:off x="3686128" y="1849715"/>
              <a:ext cx="1371600" cy="609600"/>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sp>
          <p:nvSpPr>
            <p:cNvPr id="23600" name="AutoShape 28"/>
            <p:cNvSpPr>
              <a:spLocks noChangeArrowheads="1"/>
            </p:cNvSpPr>
            <p:nvPr/>
          </p:nvSpPr>
          <p:spPr bwMode="auto">
            <a:xfrm>
              <a:off x="3688099" y="3934156"/>
              <a:ext cx="1371600" cy="381000"/>
            </a:xfrm>
            <a:prstGeom prst="roundRect">
              <a:avLst>
                <a:gd name="adj" fmla="val 50000"/>
              </a:avLst>
            </a:prstGeom>
            <a:solidFill>
              <a:schemeClr val="accent6">
                <a:lumMod val="75000"/>
              </a:schemeClr>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000" dirty="0" smtClean="0">
                  <a:solidFill>
                    <a:srgbClr val="FFFFFF"/>
                  </a:solidFill>
                  <a:ea typeface="HGP創英角ｺﾞｼｯｸUB" pitchFamily="50" charset="-128"/>
                </a:rPr>
                <a:t>ダウンサイジング</a:t>
              </a:r>
              <a:endParaRPr lang="en-US" altLang="ja-JP" sz="1000" dirty="0" smtClean="0">
                <a:solidFill>
                  <a:srgbClr val="FFFFFF"/>
                </a:solidFill>
                <a:ea typeface="HGP創英角ｺﾞｼｯｸUB" pitchFamily="50" charset="-128"/>
              </a:endParaRPr>
            </a:p>
            <a:p>
              <a:pPr algn="ctr"/>
              <a:r>
                <a:rPr lang="ja-JP" altLang="en-US" sz="1000" dirty="0" smtClean="0">
                  <a:solidFill>
                    <a:srgbClr val="FFFFFF"/>
                  </a:solidFill>
                  <a:ea typeface="HGP創英角ｺﾞｼｯｸUB" pitchFamily="50" charset="-128"/>
                </a:rPr>
                <a:t>マルチベンダー</a:t>
              </a:r>
              <a:endParaRPr lang="ja-JP" altLang="en-US" sz="1000" dirty="0">
                <a:solidFill>
                  <a:srgbClr val="FFFFFF"/>
                </a:solidFill>
                <a:ea typeface="HGP創英角ｺﾞｼｯｸUB" pitchFamily="50" charset="-128"/>
              </a:endParaRPr>
            </a:p>
          </p:txBody>
        </p:sp>
        <p:sp>
          <p:nvSpPr>
            <p:cNvPr id="23636" name="右矢印 23635"/>
            <p:cNvSpPr/>
            <p:nvPr/>
          </p:nvSpPr>
          <p:spPr bwMode="auto">
            <a:xfrm>
              <a:off x="3202378" y="3883138"/>
              <a:ext cx="457200" cy="471216"/>
            </a:xfrm>
            <a:prstGeom prst="rightArrow">
              <a:avLst/>
            </a:prstGeom>
            <a:solidFill>
              <a:schemeClr val="accent6">
                <a:lumMod val="60000"/>
                <a:lumOff val="40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grpSp>
      <p:pic>
        <p:nvPicPr>
          <p:cNvPr id="74" name="図 73"/>
          <p:cNvPicPr>
            <a:picLocks noChangeAspect="1"/>
          </p:cNvPicPr>
          <p:nvPr/>
        </p:nvPicPr>
        <p:blipFill>
          <a:blip r:embed="rId3"/>
          <a:stretch>
            <a:fillRect/>
          </a:stretch>
        </p:blipFill>
        <p:spPr>
          <a:xfrm>
            <a:off x="8143909" y="6690380"/>
            <a:ext cx="892142" cy="152317"/>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pic>
      <p:grpSp>
        <p:nvGrpSpPr>
          <p:cNvPr id="9" name="図形グループ 8"/>
          <p:cNvGrpSpPr/>
          <p:nvPr/>
        </p:nvGrpSpPr>
        <p:grpSpPr>
          <a:xfrm>
            <a:off x="6948770" y="1320914"/>
            <a:ext cx="1788619" cy="4491419"/>
            <a:chOff x="6948770" y="1320914"/>
            <a:chExt cx="1788619" cy="4491419"/>
          </a:xfrm>
        </p:grpSpPr>
        <p:sp>
          <p:nvSpPr>
            <p:cNvPr id="13" name="正方形/長方形 12"/>
            <p:cNvSpPr/>
            <p:nvPr/>
          </p:nvSpPr>
          <p:spPr>
            <a:xfrm>
              <a:off x="7410450" y="1717789"/>
              <a:ext cx="1326939" cy="263908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581" name="Text Box 48"/>
            <p:cNvSpPr txBox="1">
              <a:spLocks noChangeArrowheads="1"/>
            </p:cNvSpPr>
            <p:nvPr/>
          </p:nvSpPr>
          <p:spPr bwMode="auto">
            <a:xfrm>
              <a:off x="7489943" y="1320914"/>
              <a:ext cx="1200150" cy="396875"/>
            </a:xfrm>
            <a:prstGeom prst="rect">
              <a:avLst/>
            </a:prstGeom>
            <a:noFill/>
            <a:ln w="9525">
              <a:noFill/>
              <a:miter lim="800000"/>
              <a:headEnd/>
              <a:tailEnd/>
            </a:ln>
          </p:spPr>
          <p:txBody>
            <a:bodyPr wrap="none">
              <a:spAutoFit/>
            </a:bodyPr>
            <a:lstStyle/>
            <a:p>
              <a:r>
                <a:rPr lang="ja-JP" altLang="en-US" sz="2000" dirty="0">
                  <a:solidFill>
                    <a:srgbClr val="0000FF"/>
                  </a:solidFill>
                  <a:ea typeface="HGP創英角ｺﾞｼｯｸUB" pitchFamily="50" charset="-128"/>
                </a:rPr>
                <a:t>２０１０～</a:t>
              </a:r>
            </a:p>
          </p:txBody>
        </p:sp>
        <p:sp>
          <p:nvSpPr>
            <p:cNvPr id="23582" name="AutoShape 49"/>
            <p:cNvSpPr>
              <a:spLocks noChangeArrowheads="1"/>
            </p:cNvSpPr>
            <p:nvPr/>
          </p:nvSpPr>
          <p:spPr bwMode="auto">
            <a:xfrm>
              <a:off x="7365789" y="5385350"/>
              <a:ext cx="1371600" cy="426983"/>
            </a:xfrm>
            <a:prstGeom prst="roundRect">
              <a:avLst>
                <a:gd name="adj" fmla="val 0"/>
              </a:avLst>
            </a:prstGeom>
            <a:solidFill>
              <a:srgbClr val="660066"/>
            </a:solid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pPr>
              <a:r>
                <a:rPr lang="en-US" altLang="ja-JP" sz="1200" dirty="0" smtClean="0">
                  <a:solidFill>
                    <a:srgbClr val="FFFFFF"/>
                  </a:solidFill>
                  <a:latin typeface="Arial"/>
                  <a:ea typeface="HGP創英角ｺﾞｼｯｸUB" pitchFamily="50" charset="-128"/>
                  <a:cs typeface="Arial"/>
                </a:rPr>
                <a:t>PC+</a:t>
              </a:r>
              <a:r>
                <a:rPr lang="ja-JP" altLang="en-US" sz="1200" dirty="0" smtClean="0">
                  <a:solidFill>
                    <a:srgbClr val="FFFFFF"/>
                  </a:solidFill>
                  <a:latin typeface="Arial"/>
                  <a:ea typeface="HGP創英角ｺﾞｼｯｸUB" pitchFamily="50" charset="-128"/>
                  <a:cs typeface="Arial"/>
                </a:rPr>
                <a:t>モバイル</a:t>
              </a:r>
              <a:r>
                <a:rPr lang="en-US" altLang="ja-JP" sz="1200" dirty="0" smtClean="0">
                  <a:solidFill>
                    <a:srgbClr val="FFFFFF"/>
                  </a:solidFill>
                  <a:latin typeface="Arial"/>
                  <a:ea typeface="HGP創英角ｺﾞｼｯｸUB" pitchFamily="50" charset="-128"/>
                  <a:cs typeface="Arial"/>
                </a:rPr>
                <a:t>+</a:t>
              </a:r>
              <a:r>
                <a:rPr lang="en-US" altLang="ja-JP" sz="1200" dirty="0" err="1" smtClean="0">
                  <a:solidFill>
                    <a:srgbClr val="FFFFFF"/>
                  </a:solidFill>
                  <a:latin typeface="Arial"/>
                  <a:ea typeface="HGP創英角ｺﾞｼｯｸUB" pitchFamily="50" charset="-128"/>
                  <a:cs typeface="Arial"/>
                </a:rPr>
                <a:t>IoT</a:t>
              </a:r>
              <a:endParaRPr lang="en-US" altLang="ja-JP" sz="800" dirty="0" smtClean="0">
                <a:solidFill>
                  <a:srgbClr val="FFFFFF"/>
                </a:solidFill>
                <a:latin typeface="Arial"/>
                <a:ea typeface="HGP創英角ｺﾞｼｯｸUB" pitchFamily="50" charset="-128"/>
                <a:cs typeface="Arial"/>
              </a:endParaRPr>
            </a:p>
          </p:txBody>
        </p:sp>
        <p:cxnSp>
          <p:nvCxnSpPr>
            <p:cNvPr id="23588" name="AutoShape 55"/>
            <p:cNvCxnSpPr>
              <a:cxnSpLocks noChangeShapeType="1"/>
              <a:stCxn id="23598" idx="3"/>
              <a:endCxn id="68" idx="1"/>
            </p:cNvCxnSpPr>
            <p:nvPr/>
          </p:nvCxnSpPr>
          <p:spPr bwMode="auto">
            <a:xfrm flipV="1">
              <a:off x="6961470" y="2968081"/>
              <a:ext cx="545552" cy="527707"/>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7" name="AutoShape 57"/>
            <p:cNvCxnSpPr>
              <a:cxnSpLocks noChangeShapeType="1"/>
              <a:stCxn id="23597" idx="3"/>
              <a:endCxn id="23582" idx="1"/>
            </p:cNvCxnSpPr>
            <p:nvPr/>
          </p:nvCxnSpPr>
          <p:spPr bwMode="auto">
            <a:xfrm flipV="1">
              <a:off x="6964699" y="5598842"/>
              <a:ext cx="401090" cy="1"/>
            </a:xfrm>
            <a:prstGeom prst="bentConnector3">
              <a:avLst>
                <a:gd name="adj1" fmla="val 50000"/>
              </a:avLst>
            </a:prstGeom>
            <a:ln>
              <a:no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44" name="AutoShape 55"/>
            <p:cNvCxnSpPr>
              <a:cxnSpLocks noChangeShapeType="1"/>
              <a:stCxn id="23596" idx="3"/>
              <a:endCxn id="68" idx="1"/>
            </p:cNvCxnSpPr>
            <p:nvPr/>
          </p:nvCxnSpPr>
          <p:spPr bwMode="auto">
            <a:xfrm>
              <a:off x="6948770" y="2968081"/>
              <a:ext cx="558252" cy="12700"/>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47" name="AutoShape 15"/>
            <p:cNvSpPr>
              <a:spLocks noChangeArrowheads="1"/>
            </p:cNvSpPr>
            <p:nvPr/>
          </p:nvSpPr>
          <p:spPr bwMode="auto">
            <a:xfrm>
              <a:off x="7505700" y="1837891"/>
              <a:ext cx="1143000" cy="633248"/>
            </a:xfrm>
            <a:prstGeom prst="roundRect">
              <a:avLst>
                <a:gd name="adj" fmla="val 0"/>
              </a:avLst>
            </a:prstGeom>
            <a:solidFill>
              <a:srgbClr val="0000FF"/>
            </a:solidFill>
            <a:ln>
              <a:noFill/>
              <a:headEnd/>
              <a:tailEnd/>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spcBef>
                  <a:spcPts val="0"/>
                </a:spcBef>
              </a:pPr>
              <a:r>
                <a:rPr lang="ja-JP" altLang="en-US" sz="1400" dirty="0">
                  <a:solidFill>
                    <a:srgbClr val="FFFFFF"/>
                  </a:solidFill>
                  <a:ea typeface="HGP創英角ｺﾞｼｯｸUB" pitchFamily="50" charset="-128"/>
                </a:rPr>
                <a:t>汎用機</a:t>
              </a:r>
            </a:p>
            <a:p>
              <a:pPr algn="ctr">
                <a:spcBef>
                  <a:spcPts val="0"/>
                </a:spcBef>
              </a:pPr>
              <a:r>
                <a:rPr lang="ja-JP" altLang="en-US" sz="1200" dirty="0">
                  <a:solidFill>
                    <a:srgbClr val="FFFFFF"/>
                  </a:solidFill>
                  <a:ea typeface="HGP創英角ｺﾞｼｯｸUB" pitchFamily="50" charset="-128"/>
                </a:rPr>
                <a:t>メインフレーム</a:t>
              </a:r>
            </a:p>
          </p:txBody>
        </p:sp>
        <p:cxnSp>
          <p:nvCxnSpPr>
            <p:cNvPr id="157" name="AutoShape 55"/>
            <p:cNvCxnSpPr>
              <a:cxnSpLocks noChangeShapeType="1"/>
              <a:stCxn id="23597" idx="3"/>
              <a:endCxn id="68" idx="1"/>
            </p:cNvCxnSpPr>
            <p:nvPr/>
          </p:nvCxnSpPr>
          <p:spPr bwMode="auto">
            <a:xfrm flipV="1">
              <a:off x="6964699" y="2968081"/>
              <a:ext cx="542323" cy="2630762"/>
            </a:xfrm>
            <a:prstGeom prst="bentConnector3">
              <a:avLst>
                <a:gd name="adj1" fmla="val 50000"/>
              </a:avLst>
            </a:prstGeom>
            <a:ln>
              <a:solidFill>
                <a:schemeClr val="accent5">
                  <a:lumMod val="75000"/>
                </a:schemeClr>
              </a:solidFill>
              <a:headEn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67" name="AutoShape 44"/>
            <p:cNvSpPr>
              <a:spLocks noChangeArrowheads="1"/>
            </p:cNvSpPr>
            <p:nvPr/>
          </p:nvSpPr>
          <p:spPr bwMode="auto">
            <a:xfrm>
              <a:off x="7506365" y="2538418"/>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8" name="AutoShape 44"/>
            <p:cNvSpPr>
              <a:spLocks noChangeArrowheads="1"/>
            </p:cNvSpPr>
            <p:nvPr/>
          </p:nvSpPr>
          <p:spPr bwMode="auto">
            <a:xfrm>
              <a:off x="7507022" y="2832925"/>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sp>
          <p:nvSpPr>
            <p:cNvPr id="69" name="AutoShape 44"/>
            <p:cNvSpPr>
              <a:spLocks noChangeArrowheads="1"/>
            </p:cNvSpPr>
            <p:nvPr/>
          </p:nvSpPr>
          <p:spPr bwMode="auto">
            <a:xfrm>
              <a:off x="7506365" y="3137451"/>
              <a:ext cx="1143000" cy="270312"/>
            </a:xfrm>
            <a:prstGeom prst="roundRect">
              <a:avLst>
                <a:gd name="adj" fmla="val 0"/>
              </a:avLst>
            </a:prstGeom>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ja-JP" altLang="en-US" sz="1200" dirty="0" smtClean="0">
                  <a:solidFill>
                    <a:srgbClr val="FFFFFF"/>
                  </a:solidFill>
                  <a:ea typeface="HGP創英角ｺﾞｼｯｸUB" pitchFamily="50" charset="-128"/>
                </a:rPr>
                <a:t>ＰＣサーバー</a:t>
              </a:r>
              <a:endParaRPr lang="ja-JP" altLang="en-US" sz="1200" dirty="0">
                <a:solidFill>
                  <a:srgbClr val="FFFFFF"/>
                </a:solidFill>
                <a:ea typeface="HGP創英角ｺﾞｼｯｸUB" pitchFamily="50" charset="-128"/>
              </a:endParaRPr>
            </a:p>
          </p:txBody>
        </p:sp>
        <p:cxnSp>
          <p:nvCxnSpPr>
            <p:cNvPr id="142" name="直線矢印コネクタ 141"/>
            <p:cNvCxnSpPr>
              <a:stCxn id="66" idx="3"/>
              <a:endCxn id="147" idx="1"/>
            </p:cNvCxnSpPr>
            <p:nvPr/>
          </p:nvCxnSpPr>
          <p:spPr bwMode="auto">
            <a:xfrm>
              <a:off x="6961470" y="2154515"/>
              <a:ext cx="544230" cy="0"/>
            </a:xfrm>
            <a:prstGeom prst="straightConnector1">
              <a:avLst/>
            </a:prstGeom>
            <a:noFill/>
            <a:ln w="38100">
              <a:solidFill>
                <a:srgbClr val="4F81BD"/>
              </a:solidFill>
              <a:miter lim="800000"/>
              <a:headEnd/>
              <a:tailEnd type="triangle" w="med" len="med"/>
            </a:ln>
            <a:extLst/>
          </p:spPr>
        </p:cxnSp>
        <p:sp>
          <p:nvSpPr>
            <p:cNvPr id="65" name="上下矢印 64"/>
            <p:cNvSpPr/>
            <p:nvPr/>
          </p:nvSpPr>
          <p:spPr bwMode="auto">
            <a:xfrm>
              <a:off x="7810500" y="3702163"/>
              <a:ext cx="533400" cy="1683187"/>
            </a:xfrm>
            <a:prstGeom prst="upDownArrow">
              <a:avLst>
                <a:gd name="adj1" fmla="val 50000"/>
                <a:gd name="adj2" fmla="val 30952"/>
              </a:avLst>
            </a:prstGeom>
            <a:solidFill>
              <a:srgbClr val="FFC000"/>
            </a:solidFill>
            <a:ln w="28575" cap="flat" cmpd="sng" algn="ctr">
              <a:no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a:spcBef>
                  <a:spcPct val="20000"/>
                </a:spcBef>
              </a:pPr>
              <a:endParaRPr kumimoji="0" lang="ja-JP" altLang="en-US" sz="1200" smtClean="0">
                <a:solidFill>
                  <a:srgbClr val="484848"/>
                </a:solidFill>
                <a:ea typeface="HG丸ｺﾞｼｯｸM-PRO" pitchFamily="50" charset="-128"/>
              </a:endParaRPr>
            </a:p>
          </p:txBody>
        </p:sp>
        <p:sp>
          <p:nvSpPr>
            <p:cNvPr id="23586" name="Text Box 53"/>
            <p:cNvSpPr txBox="1">
              <a:spLocks noChangeArrowheads="1"/>
            </p:cNvSpPr>
            <p:nvPr/>
          </p:nvSpPr>
          <p:spPr bwMode="auto">
            <a:xfrm>
              <a:off x="7617428" y="3819422"/>
              <a:ext cx="919543" cy="492443"/>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ja-JP" altLang="en-US" dirty="0">
                  <a:solidFill>
                    <a:srgbClr val="FF6600"/>
                  </a:solidFill>
                  <a:effectLst/>
                  <a:ea typeface="HGP創英角ｺﾞｼｯｸUB" pitchFamily="50" charset="-128"/>
                </a:rPr>
                <a:t>クラウド</a:t>
              </a:r>
            </a:p>
            <a:p>
              <a:r>
                <a:rPr lang="ja-JP" altLang="en-US" sz="800" dirty="0">
                  <a:solidFill>
                    <a:srgbClr val="FF6600"/>
                  </a:solidFill>
                  <a:effectLst/>
                  <a:ea typeface="HGP創英角ｺﾞｼｯｸUB" pitchFamily="50" charset="-128"/>
                </a:rPr>
                <a:t>コンピューティング</a:t>
              </a:r>
            </a:p>
          </p:txBody>
        </p:sp>
        <p:sp>
          <p:nvSpPr>
            <p:cNvPr id="70" name="Text Box 53"/>
            <p:cNvSpPr txBox="1">
              <a:spLocks noChangeArrowheads="1"/>
            </p:cNvSpPr>
            <p:nvPr/>
          </p:nvSpPr>
          <p:spPr bwMode="auto">
            <a:xfrm>
              <a:off x="7548038" y="3450677"/>
              <a:ext cx="1101984" cy="276999"/>
            </a:xfrm>
            <a:prstGeom prst="rect">
              <a:avLst/>
            </a:prstGeom>
            <a:noFill/>
            <a:ln>
              <a:noFill/>
              <a:headEnd/>
              <a:tailEn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ja-JP" altLang="en-US" sz="1200" dirty="0" smtClean="0">
                  <a:solidFill>
                    <a:srgbClr val="0000FF"/>
                  </a:solidFill>
                  <a:effectLst/>
                  <a:ea typeface="HGP創英角ｺﾞｼｯｸUB" pitchFamily="50" charset="-128"/>
                </a:rPr>
                <a:t>データセンター</a:t>
              </a:r>
              <a:endParaRPr lang="ja-JP" altLang="en-US" sz="1200" dirty="0">
                <a:solidFill>
                  <a:srgbClr val="0000FF"/>
                </a:solidFill>
                <a:effectLst/>
                <a:ea typeface="HGP創英角ｺﾞｼｯｸUB" pitchFamily="50" charset="-128"/>
              </a:endParaRPr>
            </a:p>
          </p:txBody>
        </p:sp>
      </p:grpSp>
    </p:spTree>
    <p:extLst>
      <p:ext uri="{BB962C8B-B14F-4D97-AF65-F5344CB8AC3E}">
        <p14:creationId xmlns:p14="http://schemas.microsoft.com/office/powerpoint/2010/main" val="22643919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0841"/>
                                        </p:tgtEl>
                                        <p:attrNameLst>
                                          <p:attrName>style.visibility</p:attrName>
                                        </p:attrNameLst>
                                      </p:cBhvr>
                                      <p:to>
                                        <p:strVal val="visible"/>
                                      </p:to>
                                    </p:set>
                                    <p:anim calcmode="lin" valueType="num">
                                      <p:cBhvr>
                                        <p:cTn id="7" dur="500" fill="hold"/>
                                        <p:tgtEl>
                                          <p:spTgt spid="760841"/>
                                        </p:tgtEl>
                                        <p:attrNameLst>
                                          <p:attrName>ppt_w</p:attrName>
                                        </p:attrNameLst>
                                      </p:cBhvr>
                                      <p:tavLst>
                                        <p:tav tm="0">
                                          <p:val>
                                            <p:fltVal val="0"/>
                                          </p:val>
                                        </p:tav>
                                        <p:tav tm="100000">
                                          <p:val>
                                            <p:strVal val="#ppt_w"/>
                                          </p:val>
                                        </p:tav>
                                      </p:tavLst>
                                    </p:anim>
                                    <p:anim calcmode="lin" valueType="num">
                                      <p:cBhvr>
                                        <p:cTn id="8" dur="500" fill="hold"/>
                                        <p:tgtEl>
                                          <p:spTgt spid="760841"/>
                                        </p:tgtEl>
                                        <p:attrNameLst>
                                          <p:attrName>ppt_h</p:attrName>
                                        </p:attrNameLst>
                                      </p:cBhvr>
                                      <p:tavLst>
                                        <p:tav tm="0">
                                          <p:val>
                                            <p:fltVal val="0"/>
                                          </p:val>
                                        </p:tav>
                                        <p:tav tm="100000">
                                          <p:val>
                                            <p:strVal val="#ppt_h"/>
                                          </p:val>
                                        </p:tav>
                                      </p:tavLst>
                                    </p:anim>
                                    <p:animEffect transition="in" filter="fade">
                                      <p:cBhvr>
                                        <p:cTn id="9" dur="500"/>
                                        <p:tgtEl>
                                          <p:spTgt spid="76084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60844"/>
                                        </p:tgtEl>
                                        <p:attrNameLst>
                                          <p:attrName>style.visibility</p:attrName>
                                        </p:attrNameLst>
                                      </p:cBhvr>
                                      <p:to>
                                        <p:strVal val="visible"/>
                                      </p:to>
                                    </p:set>
                                    <p:anim calcmode="lin" valueType="num">
                                      <p:cBhvr>
                                        <p:cTn id="12" dur="500" fill="hold"/>
                                        <p:tgtEl>
                                          <p:spTgt spid="760844"/>
                                        </p:tgtEl>
                                        <p:attrNameLst>
                                          <p:attrName>ppt_w</p:attrName>
                                        </p:attrNameLst>
                                      </p:cBhvr>
                                      <p:tavLst>
                                        <p:tav tm="0">
                                          <p:val>
                                            <p:fltVal val="0"/>
                                          </p:val>
                                        </p:tav>
                                        <p:tav tm="100000">
                                          <p:val>
                                            <p:strVal val="#ppt_w"/>
                                          </p:val>
                                        </p:tav>
                                      </p:tavLst>
                                    </p:anim>
                                    <p:anim calcmode="lin" valueType="num">
                                      <p:cBhvr>
                                        <p:cTn id="13" dur="500" fill="hold"/>
                                        <p:tgtEl>
                                          <p:spTgt spid="760844"/>
                                        </p:tgtEl>
                                        <p:attrNameLst>
                                          <p:attrName>ppt_h</p:attrName>
                                        </p:attrNameLst>
                                      </p:cBhvr>
                                      <p:tavLst>
                                        <p:tav tm="0">
                                          <p:val>
                                            <p:fltVal val="0"/>
                                          </p:val>
                                        </p:tav>
                                        <p:tav tm="100000">
                                          <p:val>
                                            <p:strVal val="#ppt_h"/>
                                          </p:val>
                                        </p:tav>
                                      </p:tavLst>
                                    </p:anim>
                                    <p:animEffect transition="in" filter="fade">
                                      <p:cBhvr>
                                        <p:cTn id="14" dur="500"/>
                                        <p:tgtEl>
                                          <p:spTgt spid="76084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60842"/>
                                        </p:tgtEl>
                                        <p:attrNameLst>
                                          <p:attrName>style.visibility</p:attrName>
                                        </p:attrNameLst>
                                      </p:cBhvr>
                                      <p:to>
                                        <p:strVal val="visible"/>
                                      </p:to>
                                    </p:set>
                                    <p:anim calcmode="lin" valueType="num">
                                      <p:cBhvr>
                                        <p:cTn id="17" dur="500" fill="hold"/>
                                        <p:tgtEl>
                                          <p:spTgt spid="760842"/>
                                        </p:tgtEl>
                                        <p:attrNameLst>
                                          <p:attrName>ppt_w</p:attrName>
                                        </p:attrNameLst>
                                      </p:cBhvr>
                                      <p:tavLst>
                                        <p:tav tm="0">
                                          <p:val>
                                            <p:fltVal val="0"/>
                                          </p:val>
                                        </p:tav>
                                        <p:tav tm="100000">
                                          <p:val>
                                            <p:strVal val="#ppt_w"/>
                                          </p:val>
                                        </p:tav>
                                      </p:tavLst>
                                    </p:anim>
                                    <p:anim calcmode="lin" valueType="num">
                                      <p:cBhvr>
                                        <p:cTn id="18" dur="500" fill="hold"/>
                                        <p:tgtEl>
                                          <p:spTgt spid="760842"/>
                                        </p:tgtEl>
                                        <p:attrNameLst>
                                          <p:attrName>ppt_h</p:attrName>
                                        </p:attrNameLst>
                                      </p:cBhvr>
                                      <p:tavLst>
                                        <p:tav tm="0">
                                          <p:val>
                                            <p:fltVal val="0"/>
                                          </p:val>
                                        </p:tav>
                                        <p:tav tm="100000">
                                          <p:val>
                                            <p:strVal val="#ppt_h"/>
                                          </p:val>
                                        </p:tav>
                                      </p:tavLst>
                                    </p:anim>
                                    <p:animEffect transition="in" filter="fade">
                                      <p:cBhvr>
                                        <p:cTn id="19" dur="500"/>
                                        <p:tgtEl>
                                          <p:spTgt spid="7608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0843"/>
                                        </p:tgtEl>
                                        <p:attrNameLst>
                                          <p:attrName>style.visibility</p:attrName>
                                        </p:attrNameLst>
                                      </p:cBhvr>
                                      <p:to>
                                        <p:strVal val="visible"/>
                                      </p:to>
                                    </p:set>
                                    <p:anim calcmode="lin" valueType="num">
                                      <p:cBhvr>
                                        <p:cTn id="22" dur="500" fill="hold"/>
                                        <p:tgtEl>
                                          <p:spTgt spid="760843"/>
                                        </p:tgtEl>
                                        <p:attrNameLst>
                                          <p:attrName>ppt_w</p:attrName>
                                        </p:attrNameLst>
                                      </p:cBhvr>
                                      <p:tavLst>
                                        <p:tav tm="0">
                                          <p:val>
                                            <p:fltVal val="0"/>
                                          </p:val>
                                        </p:tav>
                                        <p:tav tm="100000">
                                          <p:val>
                                            <p:strVal val="#ppt_w"/>
                                          </p:val>
                                        </p:tav>
                                      </p:tavLst>
                                    </p:anim>
                                    <p:anim calcmode="lin" valueType="num">
                                      <p:cBhvr>
                                        <p:cTn id="23" dur="500" fill="hold"/>
                                        <p:tgtEl>
                                          <p:spTgt spid="760843"/>
                                        </p:tgtEl>
                                        <p:attrNameLst>
                                          <p:attrName>ppt_h</p:attrName>
                                        </p:attrNameLst>
                                      </p:cBhvr>
                                      <p:tavLst>
                                        <p:tav tm="0">
                                          <p:val>
                                            <p:fltVal val="0"/>
                                          </p:val>
                                        </p:tav>
                                        <p:tav tm="100000">
                                          <p:val>
                                            <p:strVal val="#ppt_h"/>
                                          </p:val>
                                        </p:tav>
                                      </p:tavLst>
                                    </p:anim>
                                    <p:animEffect transition="in" filter="fade">
                                      <p:cBhvr>
                                        <p:cTn id="24" dur="500"/>
                                        <p:tgtEl>
                                          <p:spTgt spid="7608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41" grpId="0" animBg="1"/>
      <p:bldP spid="760842" grpId="0" animBg="1"/>
      <p:bldP spid="760843" grpId="0" animBg="1"/>
      <p:bldP spid="760844"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3969</TotalTime>
  <Words>3775</Words>
  <Application>Microsoft Macintosh PowerPoint</Application>
  <PresentationFormat>画面に合わせる (4:3)</PresentationFormat>
  <Paragraphs>910</Paragraphs>
  <Slides>65</Slides>
  <Notes>13</Notes>
  <HiddenSlides>0</HiddenSlides>
  <MMClips>0</MMClips>
  <ScaleCrop>false</ScaleCrop>
  <HeadingPairs>
    <vt:vector size="4" baseType="variant">
      <vt:variant>
        <vt:lpstr>テーマ</vt:lpstr>
      </vt:variant>
      <vt:variant>
        <vt:i4>1</vt:i4>
      </vt:variant>
      <vt:variant>
        <vt:lpstr>スライド タイトル</vt:lpstr>
      </vt:variant>
      <vt:variant>
        <vt:i4>65</vt:i4>
      </vt:variant>
    </vt:vector>
  </HeadingPairs>
  <TitlesOfParts>
    <vt:vector size="66" baseType="lpstr">
      <vt:lpstr>NC標準テンプレート</vt:lpstr>
      <vt:lpstr>SIビジネスの崩壊とIT業界の未来</vt:lpstr>
      <vt:lpstr>コレ一枚でわかる最新のITトレンド</vt:lpstr>
      <vt:lpstr>PowerPoint プレゼンテーション</vt:lpstr>
      <vt:lpstr>PowerPoint プレゼンテーション</vt:lpstr>
      <vt:lpstr>PowerPoint プレゼンテーション</vt:lpstr>
      <vt:lpstr>コレ一枚でわかるクラウドコンピューティング</vt:lpstr>
      <vt:lpstr>「自家発電モデル」から「発電所モデル」へ</vt:lpstr>
      <vt:lpstr>PowerPoint プレゼンテーション</vt:lpstr>
      <vt:lpstr>歴史的背景から考えるクラウドへの期待</vt:lpstr>
      <vt:lpstr>IT予算の構造とクラウドへの期待（１）</vt:lpstr>
      <vt:lpstr>IT予算の構造とクラウドへの期待（２）</vt:lpstr>
      <vt:lpstr>クラウドならではの費用対効果の考え方</vt:lpstr>
      <vt:lpstr>システム資源のECサイト</vt:lpstr>
      <vt:lpstr>ビジネス的視点から見たクラウドの構成</vt:lpstr>
      <vt:lpstr>クラウドがもたらしたIT価値の変化・向上</vt:lpstr>
      <vt:lpstr>PowerPoint プレゼンテーション</vt:lpstr>
      <vt:lpstr>ガバナンスが効かないという都市伝説</vt:lpstr>
      <vt:lpstr>クラウドで実現するガバナンス</vt:lpstr>
      <vt:lpstr>セキュリティが心配という都市伝説</vt:lpstr>
      <vt:lpstr>クラウドというイノベーションの特殊性</vt:lpstr>
      <vt:lpstr>日米の企業文化の違いとクラウドへの期待</vt:lpstr>
      <vt:lpstr>選択の余地がないクラウド利用</vt:lpstr>
      <vt:lpstr>PowerPoint プレゼンテーション</vt:lpstr>
      <vt:lpstr>なぜ、いまビッグデータなのか</vt:lpstr>
      <vt:lpstr>IoTとビッグデータの関係</vt:lpstr>
      <vt:lpstr>IoTの仕組み</vt:lpstr>
      <vt:lpstr>Google Mapsの渋滞表示</vt:lpstr>
      <vt:lpstr>GEの航空インダストリー・インターネット</vt:lpstr>
      <vt:lpstr>グローバル港湾設備</vt:lpstr>
      <vt:lpstr>アジア地域でのスマートシティプロジェクト</vt:lpstr>
      <vt:lpstr>産業を越えたイノベーション</vt:lpstr>
      <vt:lpstr>Intel Edison 切手サイズ PC</vt:lpstr>
      <vt:lpstr>PowerPoint プレゼンテーション</vt:lpstr>
      <vt:lpstr>コレ一枚でわかるスマートマシン</vt:lpstr>
      <vt:lpstr>スマートマシンが実現しようとしている世界 </vt:lpstr>
      <vt:lpstr>マン・マシン・インターフェイスとしてのスマートマシン</vt:lpstr>
      <vt:lpstr>PowerPoint プレゼンテーション</vt:lpstr>
      <vt:lpstr>PowerPoint プレゼンテーション</vt:lpstr>
      <vt:lpstr>従来型SIビジネスが“ヤバイ”理由</vt:lpstr>
      <vt:lpstr>１．構造的不幸:ゴールの不一致と相互不信</vt:lpstr>
      <vt:lpstr>２．生産年齢人口の減少（１）</vt:lpstr>
      <vt:lpstr>２．生産年齢人口の減少（２）</vt:lpstr>
      <vt:lpstr>PowerPoint プレゼンテーション</vt:lpstr>
      <vt:lpstr>テクノロジー・イノベーションがもたらすSI事業の限界</vt:lpstr>
      <vt:lpstr>ユーザー企業とITベンダーの意識の乖離（２）</vt:lpstr>
      <vt:lpstr>意志決定権のユーザー部門へのシフト</vt:lpstr>
      <vt:lpstr>従来型SIビジネスの因数分解</vt:lpstr>
      <vt:lpstr>新しい収益モデルの可能性</vt:lpstr>
      <vt:lpstr>クラウドのビジネス・モデル</vt:lpstr>
      <vt:lpstr>PowerPoint プレゼンテーション</vt:lpstr>
      <vt:lpstr>新規事業を成功させるための前提（１）</vt:lpstr>
      <vt:lpstr>新規事業を成功させるための前提（２）</vt:lpstr>
      <vt:lpstr>新規事業を成功させるための前提（３）</vt:lpstr>
      <vt:lpstr>新規事業を成功させるための前提（４）</vt:lpstr>
      <vt:lpstr>新規事業を成功させるための前提（５）</vt:lpstr>
      <vt:lpstr>新規事業を成功させるための前提（４）</vt:lpstr>
      <vt:lpstr>クラウドを活用したサービス・ビジネス</vt:lpstr>
      <vt:lpstr>これからの「ITビジネスの方程式」</vt:lpstr>
      <vt:lpstr>アジャイル開発の特徴</vt:lpstr>
      <vt:lpstr>事業変革への向き合い方</vt:lpstr>
      <vt:lpstr>PowerPoint プレゼンテーション</vt:lpstr>
      <vt:lpstr>著作権フリー／ビジネス・プレゼンテーションライブラリー・LiBRA！</vt:lpstr>
      <vt:lpstr>ブログのご紹介</vt:lpstr>
      <vt:lpstr>ぜひごご一読ください m(_ _)m</vt:lpstr>
      <vt:lpstr>資料ダウンロード</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Saito Masanori</cp:lastModifiedBy>
  <cp:revision>184</cp:revision>
  <dcterms:created xsi:type="dcterms:W3CDTF">2014-04-30T01:58:06Z</dcterms:created>
  <dcterms:modified xsi:type="dcterms:W3CDTF">2014-11-27T03:48:47Z</dcterms:modified>
</cp:coreProperties>
</file>