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4" r:id="rId1"/>
    <p:sldMasterId id="2147484413" r:id="rId2"/>
  </p:sldMasterIdLst>
  <p:notesMasterIdLst>
    <p:notesMasterId r:id="rId11"/>
  </p:notesMasterIdLst>
  <p:handoutMasterIdLst>
    <p:handoutMasterId r:id="rId12"/>
  </p:handoutMasterIdLst>
  <p:sldIdLst>
    <p:sldId id="852" r:id="rId3"/>
    <p:sldId id="847" r:id="rId4"/>
    <p:sldId id="838" r:id="rId5"/>
    <p:sldId id="839" r:id="rId6"/>
    <p:sldId id="840" r:id="rId7"/>
    <p:sldId id="849" r:id="rId8"/>
    <p:sldId id="850" r:id="rId9"/>
    <p:sldId id="851" r:id="rId10"/>
  </p:sldIdLst>
  <p:sldSz cx="9144000" cy="6858000" type="screen4x3"/>
  <p:notesSz cx="6735763" cy="97996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C4E59F"/>
    <a:srgbClr val="FFE389"/>
    <a:srgbClr val="4168A7"/>
    <a:srgbClr val="CC3300"/>
    <a:srgbClr val="FF3300"/>
    <a:srgbClr val="83A0CF"/>
    <a:srgbClr val="FFA893"/>
    <a:srgbClr val="BED3FE"/>
    <a:srgbClr val="5F84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濃色スタイル 1 - アクセント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34" autoAdjust="0"/>
    <p:restoredTop sz="97436" autoAdjust="0"/>
  </p:normalViewPr>
  <p:slideViewPr>
    <p:cSldViewPr snapToGrid="0">
      <p:cViewPr varScale="1">
        <p:scale>
          <a:sx n="114" d="100"/>
          <a:sy n="114" d="100"/>
        </p:scale>
        <p:origin x="-944" y="-104"/>
      </p:cViewPr>
      <p:guideLst>
        <p:guide orient="horz" pos="2296"/>
        <p:guide pos="2881"/>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0538"/>
          </a:xfrm>
          <a:prstGeom prst="rect">
            <a:avLst/>
          </a:prstGeom>
        </p:spPr>
        <p:txBody>
          <a:bodyPr vert="horz" lIns="91440" tIns="45720" rIns="91440" bIns="45720" rtlCol="0"/>
          <a:lstStyle>
            <a:lvl1pPr algn="l">
              <a:defRPr sz="1200">
                <a:ea typeface="ＭＳ Ｐゴシック" pitchFamily="50" charset="-128"/>
              </a:defRPr>
            </a:lvl1pPr>
          </a:lstStyle>
          <a:p>
            <a:pPr>
              <a:defRPr/>
            </a:pPr>
            <a:endParaRPr lang="ja-JP" altLang="en-US"/>
          </a:p>
        </p:txBody>
      </p:sp>
      <p:sp>
        <p:nvSpPr>
          <p:cNvPr id="3" name="日付プレースホルダ 2"/>
          <p:cNvSpPr>
            <a:spLocks noGrp="1"/>
          </p:cNvSpPr>
          <p:nvPr>
            <p:ph type="dt" sz="quarter" idx="1"/>
          </p:nvPr>
        </p:nvSpPr>
        <p:spPr>
          <a:xfrm>
            <a:off x="3814763" y="0"/>
            <a:ext cx="2919412" cy="490538"/>
          </a:xfrm>
          <a:prstGeom prst="rect">
            <a:avLst/>
          </a:prstGeom>
        </p:spPr>
        <p:txBody>
          <a:bodyPr vert="horz" lIns="91440" tIns="45720" rIns="91440" bIns="45720" rtlCol="0"/>
          <a:lstStyle>
            <a:lvl1pPr algn="r">
              <a:defRPr sz="1200">
                <a:ea typeface="ＭＳ Ｐゴシック" pitchFamily="50" charset="-128"/>
              </a:defRPr>
            </a:lvl1pPr>
          </a:lstStyle>
          <a:p>
            <a:pPr>
              <a:defRPr/>
            </a:pPr>
            <a:fld id="{0AA14E4A-D519-4207-AB9F-25D9B750305D}" type="datetimeFigureOut">
              <a:rPr lang="ja-JP" altLang="en-US"/>
              <a:pPr>
                <a:defRPr/>
              </a:pPr>
              <a:t>15/03/25</a:t>
            </a:fld>
            <a:endParaRPr lang="ja-JP" altLang="en-US"/>
          </a:p>
        </p:txBody>
      </p:sp>
      <p:sp>
        <p:nvSpPr>
          <p:cNvPr id="4" name="フッター プレースホルダ 3"/>
          <p:cNvSpPr>
            <a:spLocks noGrp="1"/>
          </p:cNvSpPr>
          <p:nvPr>
            <p:ph type="ftr" sz="quarter" idx="2"/>
          </p:nvPr>
        </p:nvSpPr>
        <p:spPr>
          <a:xfrm>
            <a:off x="0" y="9307513"/>
            <a:ext cx="2919413" cy="490537"/>
          </a:xfrm>
          <a:prstGeom prst="rect">
            <a:avLst/>
          </a:prstGeom>
        </p:spPr>
        <p:txBody>
          <a:bodyPr vert="horz" lIns="91440" tIns="45720" rIns="91440" bIns="45720" rtlCol="0" anchor="b"/>
          <a:lstStyle>
            <a:lvl1pPr algn="l">
              <a:defRPr sz="120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14763" y="9307513"/>
            <a:ext cx="2919412" cy="490537"/>
          </a:xfrm>
          <a:prstGeom prst="rect">
            <a:avLst/>
          </a:prstGeom>
        </p:spPr>
        <p:txBody>
          <a:bodyPr vert="horz" lIns="91440" tIns="45720" rIns="91440" bIns="45720" rtlCol="0" anchor="b"/>
          <a:lstStyle>
            <a:lvl1pPr algn="r">
              <a:defRPr sz="1200">
                <a:ea typeface="ＭＳ Ｐゴシック" pitchFamily="50" charset="-128"/>
              </a:defRPr>
            </a:lvl1pPr>
          </a:lstStyle>
          <a:p>
            <a:pPr>
              <a:defRPr/>
            </a:pPr>
            <a:fld id="{9E656511-CDE8-4CA9-BEA6-D2871B19B697}" type="slidenum">
              <a:rPr lang="ja-JP" altLang="en-US"/>
              <a:pPr>
                <a:defRPr/>
              </a:pPr>
              <a:t>‹#›</a:t>
            </a:fld>
            <a:endParaRPr lang="ja-JP" altLang="en-US"/>
          </a:p>
        </p:txBody>
      </p:sp>
    </p:spTree>
    <p:extLst>
      <p:ext uri="{BB962C8B-B14F-4D97-AF65-F5344CB8AC3E}">
        <p14:creationId xmlns:p14="http://schemas.microsoft.com/office/powerpoint/2010/main" val="578478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0538"/>
          </a:xfrm>
          <a:prstGeom prst="rect">
            <a:avLst/>
          </a:prstGeom>
        </p:spPr>
        <p:txBody>
          <a:bodyPr vert="horz" lIns="91440" tIns="45720" rIns="91440" bIns="45720"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14763" y="0"/>
            <a:ext cx="2919412" cy="490538"/>
          </a:xfrm>
          <a:prstGeom prst="rect">
            <a:avLst/>
          </a:prstGeom>
        </p:spPr>
        <p:txBody>
          <a:bodyPr vert="horz" lIns="91440" tIns="45720" rIns="91440" bIns="45720" rtlCol="0"/>
          <a:lstStyle>
            <a:lvl1pPr algn="r">
              <a:defRPr sz="1200">
                <a:ea typeface="ＭＳ Ｐゴシック" charset="-128"/>
              </a:defRPr>
            </a:lvl1pPr>
          </a:lstStyle>
          <a:p>
            <a:pPr>
              <a:defRPr/>
            </a:pPr>
            <a:fld id="{3B6DFC2A-5616-47D2-9589-8F842B3FCC91}" type="datetimeFigureOut">
              <a:rPr lang="ja-JP" altLang="en-US"/>
              <a:pPr>
                <a:defRPr/>
              </a:pPr>
              <a:t>15/03/25</a:t>
            </a:fld>
            <a:endParaRPr lang="ja-JP" altLang="en-US"/>
          </a:p>
        </p:txBody>
      </p:sp>
      <p:sp>
        <p:nvSpPr>
          <p:cNvPr id="4" name="スライド イメージ プレースホルダ 3"/>
          <p:cNvSpPr>
            <a:spLocks noGrp="1" noRot="1" noChangeAspect="1"/>
          </p:cNvSpPr>
          <p:nvPr>
            <p:ph type="sldImg" idx="2"/>
          </p:nvPr>
        </p:nvSpPr>
        <p:spPr>
          <a:xfrm>
            <a:off x="919163" y="735013"/>
            <a:ext cx="4897437" cy="3675062"/>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54550"/>
            <a:ext cx="5389563" cy="4410075"/>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07513"/>
            <a:ext cx="2919413" cy="490537"/>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07513"/>
            <a:ext cx="2919412" cy="490537"/>
          </a:xfrm>
          <a:prstGeom prst="rect">
            <a:avLst/>
          </a:prstGeom>
        </p:spPr>
        <p:txBody>
          <a:bodyPr vert="horz" lIns="91440" tIns="45720" rIns="91440" bIns="45720" rtlCol="0" anchor="b"/>
          <a:lstStyle>
            <a:lvl1pPr algn="r">
              <a:defRPr sz="1200">
                <a:ea typeface="ＭＳ Ｐゴシック" charset="-128"/>
              </a:defRPr>
            </a:lvl1pPr>
          </a:lstStyle>
          <a:p>
            <a:pPr>
              <a:defRPr/>
            </a:pPr>
            <a:fld id="{176AC7E5-8118-4582-812F-16B79581149B}" type="slidenum">
              <a:rPr lang="ja-JP" altLang="en-US"/>
              <a:pPr>
                <a:defRPr/>
              </a:pPr>
              <a:t>‹#›</a:t>
            </a:fld>
            <a:endParaRPr lang="ja-JP" altLang="en-US"/>
          </a:p>
        </p:txBody>
      </p:sp>
    </p:spTree>
    <p:extLst>
      <p:ext uri="{BB962C8B-B14F-4D97-AF65-F5344CB8AC3E}">
        <p14:creationId xmlns:p14="http://schemas.microsoft.com/office/powerpoint/2010/main" val="725371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C02EF9-4678-4E5D-8F40-B4237E2EF4B0}" type="slidenum">
              <a:rPr lang="ja-JP" altLang="en-US" smtClean="0"/>
              <a:pPr>
                <a:defRPr/>
              </a:pPr>
              <a:t>4</a:t>
            </a:fld>
            <a:endParaRPr lang="ja-JP" altLang="en-US"/>
          </a:p>
        </p:txBody>
      </p:sp>
    </p:spTree>
    <p:extLst>
      <p:ext uri="{BB962C8B-B14F-4D97-AF65-F5344CB8AC3E}">
        <p14:creationId xmlns:p14="http://schemas.microsoft.com/office/powerpoint/2010/main" val="590227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969FD8-1808-4B55-8C93-E58B586D4E34}" type="slidenum">
              <a:rPr lang="ja-JP" altLang="en-US"/>
              <a:pPr/>
              <a:t>6</a:t>
            </a:fld>
            <a:endParaRPr lang="en-US" altLang="ja-JP"/>
          </a:p>
        </p:txBody>
      </p:sp>
      <p:sp>
        <p:nvSpPr>
          <p:cNvPr id="761858" name="Rectangle 2"/>
          <p:cNvSpPr>
            <a:spLocks noGrp="1" noRot="1" noChangeAspect="1" noChangeArrowheads="1" noTextEdit="1"/>
          </p:cNvSpPr>
          <p:nvPr>
            <p:ph type="sldImg"/>
          </p:nvPr>
        </p:nvSpPr>
        <p:spPr>
          <a:xfrm>
            <a:off x="917575" y="733425"/>
            <a:ext cx="4902200" cy="3676650"/>
          </a:xfrm>
          <a:ln/>
        </p:spPr>
      </p:sp>
      <p:sp>
        <p:nvSpPr>
          <p:cNvPr id="761859" name="Rectangle 3"/>
          <p:cNvSpPr>
            <a:spLocks noGrp="1" noChangeArrowheads="1"/>
          </p:cNvSpPr>
          <p:nvPr>
            <p:ph type="body" idx="1"/>
          </p:nvPr>
        </p:nvSpPr>
        <p:spPr>
          <a:xfrm>
            <a:off x="672477" y="4654867"/>
            <a:ext cx="5390810" cy="4410698"/>
          </a:xfrm>
        </p:spPr>
        <p:txBody>
          <a:bodyPr/>
          <a:lstStyle/>
          <a:p>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672477" y="710596"/>
            <a:ext cx="5390810" cy="8353405"/>
          </a:xfrm>
          <a:noFill/>
        </p:spPr>
        <p:txBody>
          <a:bodyPr/>
          <a:lstStyle/>
          <a:p>
            <a:pPr eaLnBrk="1" hangingPunct="1"/>
            <a:r>
              <a:rPr lang="en-US" altLang="ja-JP" sz="1500" b="1">
                <a:latin typeface="ＭＳ Ｐ明朝" pitchFamily="18" charset="-128"/>
              </a:rPr>
              <a:t>Memo</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672477" y="710596"/>
            <a:ext cx="5390810" cy="8353405"/>
          </a:xfrm>
          <a:noFill/>
        </p:spPr>
        <p:txBody>
          <a:bodyPr/>
          <a:lstStyle/>
          <a:p>
            <a:pPr eaLnBrk="1" hangingPunct="1"/>
            <a:r>
              <a:rPr lang="en-US" altLang="ja-JP" sz="1500" b="1">
                <a:latin typeface="ＭＳ Ｐ明朝" pitchFamily="18" charset="-128"/>
              </a:rPr>
              <a:t>Memo</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正方形/長方形 1"/>
          <p:cNvSpPr/>
          <p:nvPr userDrawn="1"/>
        </p:nvSpPr>
        <p:spPr bwMode="auto">
          <a:xfrm>
            <a:off x="755576" y="717472"/>
            <a:ext cx="7632848" cy="5400600"/>
          </a:xfrm>
          <a:prstGeom prst="rect">
            <a:avLst/>
          </a:prstGeom>
          <a:solidFill>
            <a:schemeClr val="accent4">
              <a:lumMod val="20000"/>
              <a:lumOff val="8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0" name="Text Box 13"/>
          <p:cNvSpPr txBox="1">
            <a:spLocks noChangeArrowheads="1"/>
          </p:cNvSpPr>
          <p:nvPr/>
        </p:nvSpPr>
        <p:spPr bwMode="auto">
          <a:xfrm>
            <a:off x="6588224" y="-1"/>
            <a:ext cx="2555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squar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en-US" altLang="ja-JP" sz="1200" baseline="0" dirty="0" smtClean="0">
                <a:latin typeface="+mn-lt"/>
                <a:ea typeface="+mn-ea"/>
              </a:rPr>
              <a:t>IT</a:t>
            </a:r>
            <a:r>
              <a:rPr lang="ja-JP" altLang="en-US" sz="1200" baseline="0" dirty="0" smtClean="0">
                <a:latin typeface="+mn-lt"/>
                <a:ea typeface="+mn-ea"/>
              </a:rPr>
              <a:t>ソリューション塾　講義資料</a:t>
            </a:r>
          </a:p>
        </p:txBody>
      </p:sp>
      <p:sp>
        <p:nvSpPr>
          <p:cNvPr id="13" name="Line 17"/>
          <p:cNvSpPr>
            <a:spLocks noChangeShapeType="1"/>
          </p:cNvSpPr>
          <p:nvPr/>
        </p:nvSpPr>
        <p:spPr bwMode="auto">
          <a:xfrm>
            <a:off x="457200" y="3352800"/>
            <a:ext cx="13716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 name="正方形/長方形 14"/>
          <p:cNvSpPr/>
          <p:nvPr userDrawn="1"/>
        </p:nvSpPr>
        <p:spPr bwMode="auto">
          <a:xfrm>
            <a:off x="755576" y="1916832"/>
            <a:ext cx="7632848" cy="315730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468996" name="Rectangle 4"/>
          <p:cNvSpPr>
            <a:spLocks noGrp="1" noChangeArrowheads="1"/>
          </p:cNvSpPr>
          <p:nvPr>
            <p:ph type="ctrTitle"/>
          </p:nvPr>
        </p:nvSpPr>
        <p:spPr>
          <a:xfrm>
            <a:off x="1" y="2960572"/>
            <a:ext cx="9143999" cy="914400"/>
          </a:xfrm>
        </p:spPr>
        <p:txBody>
          <a:bodyPr/>
          <a:lstStyle>
            <a:lvl1pPr algn="ctr">
              <a:defRPr>
                <a:solidFill>
                  <a:schemeClr val="bg1"/>
                </a:solidFill>
              </a:defRPr>
            </a:lvl1pPr>
          </a:lstStyle>
          <a:p>
            <a:r>
              <a:rPr lang="ja-JP" altLang="en-US" dirty="0" smtClean="0"/>
              <a:t>マスタ タイトルの書式設定</a:t>
            </a:r>
            <a:endParaRPr lang="ja-JP" altLang="en-US" dirty="0"/>
          </a:p>
        </p:txBody>
      </p:sp>
      <p:sp>
        <p:nvSpPr>
          <p:cNvPr id="14" name="Text Box 24"/>
          <p:cNvSpPr txBox="1">
            <a:spLocks noChangeArrowheads="1"/>
          </p:cNvSpPr>
          <p:nvPr userDrawn="1"/>
        </p:nvSpPr>
        <p:spPr bwMode="auto">
          <a:xfrm>
            <a:off x="5868144" y="6638066"/>
            <a:ext cx="311335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l" eaLnBrk="1" hangingPunct="1">
              <a:defRPr/>
            </a:pPr>
            <a:r>
              <a:rPr lang="en-US" altLang="ja-JP" sz="800" baseline="0" dirty="0" smtClean="0">
                <a:latin typeface="+mn-lt"/>
                <a:ea typeface="+mn-ea"/>
              </a:rPr>
              <a:t>© 2009-14,all rights reserved by </a:t>
            </a:r>
            <a:r>
              <a:rPr lang="en-US" altLang="ja-JP" sz="800" baseline="0" dirty="0" err="1" smtClean="0">
                <a:latin typeface="+mn-lt"/>
                <a:ea typeface="+mn-ea"/>
              </a:rPr>
              <a:t>NetCommerce</a:t>
            </a:r>
            <a:r>
              <a:rPr lang="en-US" altLang="ja-JP" sz="800" baseline="0" dirty="0" smtClean="0">
                <a:latin typeface="+mn-lt"/>
                <a:ea typeface="+mn-ea"/>
              </a:rPr>
              <a:t> &amp; applied marketing</a:t>
            </a:r>
          </a:p>
        </p:txBody>
      </p:sp>
      <p:sp>
        <p:nvSpPr>
          <p:cNvPr id="8" name="正方形/長方形 7"/>
          <p:cNvSpPr/>
          <p:nvPr userDrawn="1"/>
        </p:nvSpPr>
        <p:spPr bwMode="auto">
          <a:xfrm>
            <a:off x="7496752" y="1916832"/>
            <a:ext cx="891671" cy="216024"/>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9" name="正方形/長方形 8"/>
          <p:cNvSpPr/>
          <p:nvPr userDrawn="1"/>
        </p:nvSpPr>
        <p:spPr bwMode="auto">
          <a:xfrm>
            <a:off x="6605081" y="1916832"/>
            <a:ext cx="891671" cy="216024"/>
          </a:xfrm>
          <a:prstGeom prst="rect">
            <a:avLst/>
          </a:prstGeom>
          <a:solidFill>
            <a:schemeClr val="accent1">
              <a:lumMod val="60000"/>
              <a:lumOff val="4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Tree>
    <p:extLst>
      <p:ext uri="{BB962C8B-B14F-4D97-AF65-F5344CB8AC3E}">
        <p14:creationId xmlns:p14="http://schemas.microsoft.com/office/powerpoint/2010/main" val="3809768875"/>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7" name="正方形/長方形 6"/>
          <p:cNvSpPr/>
          <p:nvPr userDrawn="1"/>
        </p:nvSpPr>
        <p:spPr>
          <a:xfrm>
            <a:off x="0" y="0"/>
            <a:ext cx="9144000" cy="6858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正方形/長方形 8"/>
          <p:cNvSpPr/>
          <p:nvPr userDrawn="1"/>
        </p:nvSpPr>
        <p:spPr>
          <a:xfrm flipV="1">
            <a:off x="685800" y="2276971"/>
            <a:ext cx="7772400" cy="93308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ctrTitle"/>
          </p:nvPr>
        </p:nvSpPr>
        <p:spPr>
          <a:xfrm>
            <a:off x="685800" y="2276971"/>
            <a:ext cx="7772400" cy="933083"/>
          </a:xfrm>
        </p:spPr>
        <p:txBody>
          <a:bodyPr/>
          <a:lstStyle>
            <a:lvl1pPr algn="r">
              <a:defRPr sz="3600">
                <a:solidFill>
                  <a:schemeClr val="bg1"/>
                </a:solidFill>
              </a:defRPr>
            </a:lvl1pPr>
          </a:lstStyle>
          <a:p>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685800" y="3886200"/>
            <a:ext cx="7772400" cy="566005"/>
          </a:xfrm>
          <a:prstGeom prst="rect">
            <a:avLst/>
          </a:prstGeom>
        </p:spPr>
        <p:txBody>
          <a:bodyPr>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 name="正方形/長方形 9"/>
          <p:cNvSpPr/>
          <p:nvPr userDrawn="1"/>
        </p:nvSpPr>
        <p:spPr>
          <a:xfrm flipV="1">
            <a:off x="0" y="-1"/>
            <a:ext cx="244235" cy="237265"/>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userDrawn="1"/>
        </p:nvSpPr>
        <p:spPr>
          <a:xfrm flipV="1">
            <a:off x="244236" y="0"/>
            <a:ext cx="244235" cy="237265"/>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8" name="図 17"/>
          <p:cNvPicPr>
            <a:picLocks noChangeAspect="1"/>
          </p:cNvPicPr>
          <p:nvPr userDrawn="1"/>
        </p:nvPicPr>
        <p:blipFill>
          <a:blip r:embed="rId2"/>
          <a:stretch>
            <a:fillRect/>
          </a:stretch>
        </p:blipFill>
        <p:spPr>
          <a:xfrm>
            <a:off x="99885" y="6717943"/>
            <a:ext cx="639634" cy="95299"/>
          </a:xfrm>
          <a:prstGeom prst="rect">
            <a:avLst/>
          </a:prstGeom>
        </p:spPr>
      </p:pic>
      <p:pic>
        <p:nvPicPr>
          <p:cNvPr id="19" name="図 18"/>
          <p:cNvPicPr>
            <a:picLocks noChangeAspect="1"/>
          </p:cNvPicPr>
          <p:nvPr userDrawn="1"/>
        </p:nvPicPr>
        <p:blipFill>
          <a:blip r:embed="rId3"/>
          <a:stretch>
            <a:fillRect/>
          </a:stretch>
        </p:blipFill>
        <p:spPr>
          <a:xfrm>
            <a:off x="742723" y="6719347"/>
            <a:ext cx="401579" cy="103634"/>
          </a:xfrm>
          <a:prstGeom prst="rect">
            <a:avLst/>
          </a:prstGeom>
        </p:spPr>
      </p:pic>
      <p:sp>
        <p:nvSpPr>
          <p:cNvPr id="22" name="正方形/長方形 21"/>
          <p:cNvSpPr/>
          <p:nvPr userDrawn="1"/>
        </p:nvSpPr>
        <p:spPr>
          <a:xfrm flipH="1" flipV="1">
            <a:off x="9059333" y="-2"/>
            <a:ext cx="97309" cy="6858002"/>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1" name="正方形/長方形 20"/>
          <p:cNvSpPr/>
          <p:nvPr userDrawn="1"/>
        </p:nvSpPr>
        <p:spPr>
          <a:xfrm flipV="1">
            <a:off x="9059334" y="6662710"/>
            <a:ext cx="97896"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4" name="図 13" descr="it_juku_ogp.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554911" y="5347888"/>
            <a:ext cx="2504423" cy="1314822"/>
          </a:xfrm>
          <a:prstGeom prst="rect">
            <a:avLst/>
          </a:prstGeom>
        </p:spPr>
      </p:pic>
    </p:spTree>
    <p:extLst>
      <p:ext uri="{BB962C8B-B14F-4D97-AF65-F5344CB8AC3E}">
        <p14:creationId xmlns:p14="http://schemas.microsoft.com/office/powerpoint/2010/main" val="2259893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正方形/長方形 1"/>
          <p:cNvSpPr/>
          <p:nvPr userDrawn="1"/>
        </p:nvSpPr>
        <p:spPr bwMode="auto">
          <a:xfrm>
            <a:off x="6612305" y="6584137"/>
            <a:ext cx="1200055" cy="276225"/>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3" name="正方形/長方形 2"/>
          <p:cNvSpPr/>
          <p:nvPr userDrawn="1"/>
        </p:nvSpPr>
        <p:spPr bwMode="auto">
          <a:xfrm>
            <a:off x="7812360" y="6583363"/>
            <a:ext cx="1331640" cy="276225"/>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4" name="正方形/長方形 3"/>
          <p:cNvSpPr/>
          <p:nvPr userDrawn="1"/>
        </p:nvSpPr>
        <p:spPr bwMode="auto">
          <a:xfrm>
            <a:off x="-4744" y="6583363"/>
            <a:ext cx="6617048" cy="276225"/>
          </a:xfrm>
          <a:prstGeom prst="rect">
            <a:avLst/>
          </a:prstGeom>
          <a:solidFill>
            <a:schemeClr val="bg1">
              <a:lumMod val="9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 name="Text Box 22"/>
          <p:cNvSpPr txBox="1">
            <a:spLocks noChangeArrowheads="1"/>
          </p:cNvSpPr>
          <p:nvPr userDrawn="1"/>
        </p:nvSpPr>
        <p:spPr bwMode="auto">
          <a:xfrm>
            <a:off x="6612305" y="6583363"/>
            <a:ext cx="25555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r>
              <a:rPr lang="en-US" altLang="ja-JP" sz="1200" dirty="0" err="1" smtClean="0">
                <a:solidFill>
                  <a:schemeClr val="bg1"/>
                </a:solidFill>
              </a:rPr>
              <a:t>NetCommerce</a:t>
            </a:r>
            <a:r>
              <a:rPr lang="ja-JP" altLang="en-US" sz="1200" baseline="0" dirty="0" smtClean="0">
                <a:solidFill>
                  <a:schemeClr val="bg1"/>
                </a:solidFill>
              </a:rPr>
              <a:t>  </a:t>
            </a:r>
            <a:r>
              <a:rPr lang="ja-JP" altLang="en-US" sz="1200" dirty="0" smtClean="0">
                <a:solidFill>
                  <a:schemeClr val="bg1"/>
                </a:solidFill>
              </a:rPr>
              <a:t> </a:t>
            </a:r>
            <a:r>
              <a:rPr lang="en-US" altLang="ja-JP" sz="1200" dirty="0" smtClean="0">
                <a:solidFill>
                  <a:schemeClr val="bg1"/>
                </a:solidFill>
              </a:rPr>
              <a:t> applied marketing</a:t>
            </a:r>
          </a:p>
        </p:txBody>
      </p:sp>
      <p:sp>
        <p:nvSpPr>
          <p:cNvPr id="6" name="Text Box 24"/>
          <p:cNvSpPr txBox="1">
            <a:spLocks noChangeArrowheads="1"/>
          </p:cNvSpPr>
          <p:nvPr userDrawn="1"/>
        </p:nvSpPr>
        <p:spPr bwMode="auto">
          <a:xfrm>
            <a:off x="-4744" y="6644144"/>
            <a:ext cx="329449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l" eaLnBrk="1" hangingPunct="1">
              <a:defRPr/>
            </a:pPr>
            <a:r>
              <a:rPr lang="en-US" altLang="ja-JP" sz="800" smtClean="0"/>
              <a:t>© 2009-13,all rights reserved by NetCommerce &amp; applied marketing</a:t>
            </a:r>
          </a:p>
        </p:txBody>
      </p:sp>
    </p:spTree>
    <p:extLst>
      <p:ext uri="{BB962C8B-B14F-4D97-AF65-F5344CB8AC3E}">
        <p14:creationId xmlns:p14="http://schemas.microsoft.com/office/powerpoint/2010/main" val="670993263"/>
      </p:ext>
    </p:extLst>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sp>
        <p:nvSpPr>
          <p:cNvPr id="7" name="正方形/長方形 6"/>
          <p:cNvSpPr/>
          <p:nvPr userDrawn="1"/>
        </p:nvSpPr>
        <p:spPr bwMode="auto">
          <a:xfrm>
            <a:off x="-4744" y="0"/>
            <a:ext cx="9148744" cy="6860362"/>
          </a:xfrm>
          <a:prstGeom prst="rect">
            <a:avLst/>
          </a:prstGeom>
          <a:solidFill>
            <a:schemeClr val="tx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mn-lt"/>
              <a:ea typeface="+mn-ea"/>
            </a:endParaRPr>
          </a:p>
        </p:txBody>
      </p:sp>
      <p:sp>
        <p:nvSpPr>
          <p:cNvPr id="2" name="正方形/長方形 1"/>
          <p:cNvSpPr/>
          <p:nvPr userDrawn="1"/>
        </p:nvSpPr>
        <p:spPr bwMode="auto">
          <a:xfrm>
            <a:off x="6612305" y="6584137"/>
            <a:ext cx="1200055" cy="276225"/>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3" name="正方形/長方形 2"/>
          <p:cNvSpPr/>
          <p:nvPr userDrawn="1"/>
        </p:nvSpPr>
        <p:spPr bwMode="auto">
          <a:xfrm>
            <a:off x="7812360" y="6583363"/>
            <a:ext cx="1331640" cy="276225"/>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 name="Text Box 22"/>
          <p:cNvSpPr txBox="1">
            <a:spLocks noChangeArrowheads="1"/>
          </p:cNvSpPr>
          <p:nvPr userDrawn="1"/>
        </p:nvSpPr>
        <p:spPr bwMode="auto">
          <a:xfrm>
            <a:off x="6612305" y="6583363"/>
            <a:ext cx="25555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r>
              <a:rPr lang="en-US" altLang="ja-JP" sz="1200" dirty="0" err="1" smtClean="0">
                <a:solidFill>
                  <a:schemeClr val="bg1"/>
                </a:solidFill>
              </a:rPr>
              <a:t>NetCommerce</a:t>
            </a:r>
            <a:r>
              <a:rPr lang="ja-JP" altLang="en-US" sz="1200" baseline="0" dirty="0" smtClean="0">
                <a:solidFill>
                  <a:schemeClr val="bg1"/>
                </a:solidFill>
              </a:rPr>
              <a:t>  </a:t>
            </a:r>
            <a:r>
              <a:rPr lang="ja-JP" altLang="en-US" sz="1200" dirty="0" smtClean="0">
                <a:solidFill>
                  <a:schemeClr val="bg1"/>
                </a:solidFill>
              </a:rPr>
              <a:t> </a:t>
            </a:r>
            <a:r>
              <a:rPr lang="en-US" altLang="ja-JP" sz="1200" dirty="0" smtClean="0">
                <a:solidFill>
                  <a:schemeClr val="bg1"/>
                </a:solidFill>
              </a:rPr>
              <a:t> applied marketing</a:t>
            </a:r>
          </a:p>
        </p:txBody>
      </p:sp>
      <p:sp>
        <p:nvSpPr>
          <p:cNvPr id="6" name="Text Box 24"/>
          <p:cNvSpPr txBox="1">
            <a:spLocks noChangeArrowheads="1"/>
          </p:cNvSpPr>
          <p:nvPr userDrawn="1"/>
        </p:nvSpPr>
        <p:spPr bwMode="auto">
          <a:xfrm>
            <a:off x="-4744" y="6644144"/>
            <a:ext cx="329449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l" eaLnBrk="1" hangingPunct="1">
              <a:defRPr/>
            </a:pPr>
            <a:r>
              <a:rPr lang="en-US" altLang="ja-JP" sz="800" dirty="0" smtClean="0">
                <a:solidFill>
                  <a:schemeClr val="bg1"/>
                </a:solidFill>
              </a:rPr>
              <a:t>© 2009-13,all rights reserved by </a:t>
            </a:r>
            <a:r>
              <a:rPr lang="en-US" altLang="ja-JP" sz="800" dirty="0" err="1" smtClean="0">
                <a:solidFill>
                  <a:schemeClr val="bg1"/>
                </a:solidFill>
              </a:rPr>
              <a:t>NetCommerce</a:t>
            </a:r>
            <a:r>
              <a:rPr lang="en-US" altLang="ja-JP" sz="800" dirty="0" smtClean="0">
                <a:solidFill>
                  <a:schemeClr val="bg1"/>
                </a:solidFill>
              </a:rPr>
              <a:t> &amp; applied marketing</a:t>
            </a:r>
          </a:p>
        </p:txBody>
      </p:sp>
    </p:spTree>
    <p:extLst>
      <p:ext uri="{BB962C8B-B14F-4D97-AF65-F5344CB8AC3E}">
        <p14:creationId xmlns:p14="http://schemas.microsoft.com/office/powerpoint/2010/main" val="1083124288"/>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57200" y="1189053"/>
            <a:ext cx="8229600" cy="4525963"/>
          </a:xfrm>
          <a:prstGeom prst="rect">
            <a:avLst/>
          </a:prstGeom>
        </p:spPr>
        <p:txBody>
          <a:bodyPr/>
          <a:lstStyle>
            <a:lvl1pPr>
              <a:defRPr sz="2400" baseline="0">
                <a:solidFill>
                  <a:schemeClr val="accent4"/>
                </a:solidFill>
                <a:ea typeface="+mn-ea"/>
              </a:defRPr>
            </a:lvl1pPr>
            <a:lvl2pPr>
              <a:defRPr sz="2000" baseline="0">
                <a:solidFill>
                  <a:schemeClr val="accent4"/>
                </a:solidFill>
                <a:ea typeface="+mn-ea"/>
              </a:defRPr>
            </a:lvl2pPr>
            <a:lvl3pPr>
              <a:defRPr sz="2000" baseline="0">
                <a:solidFill>
                  <a:schemeClr val="accent4"/>
                </a:solidFill>
                <a:ea typeface="+mn-ea"/>
              </a:defRPr>
            </a:lvl3pPr>
            <a:lvl4pPr>
              <a:defRPr sz="1800" baseline="0">
                <a:solidFill>
                  <a:schemeClr val="accent4"/>
                </a:solidFill>
                <a:ea typeface="+mn-ea"/>
              </a:defRPr>
            </a:lvl4pPr>
            <a:lvl5pPr>
              <a:defRPr sz="1800" baseline="0">
                <a:solidFill>
                  <a:schemeClr val="accent4"/>
                </a:solidFill>
                <a:ea typeface="+mn-ea"/>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extLst>
      <p:ext uri="{BB962C8B-B14F-4D97-AF65-F5344CB8AC3E}">
        <p14:creationId xmlns:p14="http://schemas.microsoft.com/office/powerpoint/2010/main" val="1440592136"/>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134018586"/>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2188906689"/>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7824646"/>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3370638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3889074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491589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152400"/>
            <a:ext cx="2133600" cy="59737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52400" y="152400"/>
            <a:ext cx="6248400" cy="59737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78247247"/>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slideLayout" Target="../slideLayouts/slideLayout12.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正方形/長方形 8"/>
          <p:cNvSpPr/>
          <p:nvPr userDrawn="1"/>
        </p:nvSpPr>
        <p:spPr bwMode="auto">
          <a:xfrm>
            <a:off x="6612305" y="6584137"/>
            <a:ext cx="1200055" cy="276225"/>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8" name="正方形/長方形 7"/>
          <p:cNvSpPr/>
          <p:nvPr userDrawn="1"/>
        </p:nvSpPr>
        <p:spPr bwMode="auto">
          <a:xfrm>
            <a:off x="7812360" y="6583363"/>
            <a:ext cx="1331640" cy="276225"/>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 name="正方形/長方形 1"/>
          <p:cNvSpPr/>
          <p:nvPr userDrawn="1"/>
        </p:nvSpPr>
        <p:spPr bwMode="auto">
          <a:xfrm>
            <a:off x="-4744" y="6583363"/>
            <a:ext cx="6617048" cy="276225"/>
          </a:xfrm>
          <a:prstGeom prst="rect">
            <a:avLst/>
          </a:prstGeom>
          <a:solidFill>
            <a:schemeClr val="bg1">
              <a:lumMod val="9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026" name="Rectangle 16"/>
          <p:cNvSpPr>
            <a:spLocks noChangeArrowheads="1"/>
          </p:cNvSpPr>
          <p:nvPr/>
        </p:nvSpPr>
        <p:spPr bwMode="auto">
          <a:xfrm>
            <a:off x="0" y="0"/>
            <a:ext cx="9144000" cy="838200"/>
          </a:xfrm>
          <a:prstGeom prst="rect">
            <a:avLst/>
          </a:prstGeom>
          <a:solidFill>
            <a:schemeClr val="accent4"/>
          </a:solidFill>
          <a:ln>
            <a:noFill/>
          </a:ln>
          <a:extLst/>
        </p:spPr>
        <p:txBody>
          <a:bodyPr wrap="none" anchor="ctr"/>
          <a:lstStyle/>
          <a:p>
            <a:endParaRPr lang="ja-JP" altLang="en-US"/>
          </a:p>
        </p:txBody>
      </p:sp>
      <p:sp>
        <p:nvSpPr>
          <p:cNvPr id="1027" name="Rectangle 2"/>
          <p:cNvSpPr>
            <a:spLocks noGrp="1" noChangeArrowheads="1"/>
          </p:cNvSpPr>
          <p:nvPr>
            <p:ph type="title"/>
          </p:nvPr>
        </p:nvSpPr>
        <p:spPr bwMode="auto">
          <a:xfrm>
            <a:off x="152400" y="15240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8" name="AutoShape 20" descr="netcomm_logo.png"/>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029" name="Text Box 22"/>
          <p:cNvSpPr txBox="1">
            <a:spLocks noChangeArrowheads="1"/>
          </p:cNvSpPr>
          <p:nvPr/>
        </p:nvSpPr>
        <p:spPr bwMode="auto">
          <a:xfrm>
            <a:off x="6615063" y="6583363"/>
            <a:ext cx="25527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r>
              <a:rPr lang="en-US" altLang="ja-JP" sz="1200" dirty="0" err="1" smtClean="0">
                <a:solidFill>
                  <a:schemeClr val="bg1"/>
                </a:solidFill>
                <a:latin typeface="+mn-lt"/>
                <a:ea typeface="+mn-ea"/>
              </a:rPr>
              <a:t>NetCommerce</a:t>
            </a:r>
            <a:r>
              <a:rPr lang="en-US" altLang="ja-JP" sz="1200" dirty="0" smtClean="0">
                <a:solidFill>
                  <a:schemeClr val="bg1"/>
                </a:solidFill>
                <a:latin typeface="+mn-lt"/>
                <a:ea typeface="+mn-ea"/>
              </a:rPr>
              <a:t>   applied marketing</a:t>
            </a:r>
          </a:p>
        </p:txBody>
      </p:sp>
      <p:sp>
        <p:nvSpPr>
          <p:cNvPr id="1030" name="Text Box 24"/>
          <p:cNvSpPr txBox="1">
            <a:spLocks noChangeArrowheads="1"/>
          </p:cNvSpPr>
          <p:nvPr/>
        </p:nvSpPr>
        <p:spPr bwMode="auto">
          <a:xfrm>
            <a:off x="-4744" y="6644144"/>
            <a:ext cx="311335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l" eaLnBrk="1" hangingPunct="1">
              <a:defRPr/>
            </a:pPr>
            <a:r>
              <a:rPr lang="en-US" altLang="ja-JP" sz="800" dirty="0" smtClean="0">
                <a:latin typeface="+mn-lt"/>
                <a:ea typeface="+mn-ea"/>
              </a:rPr>
              <a:t>© 2009-14,all rights reserved by </a:t>
            </a:r>
            <a:r>
              <a:rPr lang="en-US" altLang="ja-JP" sz="800" dirty="0" err="1" smtClean="0">
                <a:latin typeface="+mn-lt"/>
                <a:ea typeface="+mn-ea"/>
              </a:rPr>
              <a:t>NetCommerce</a:t>
            </a:r>
            <a:r>
              <a:rPr lang="en-US" altLang="ja-JP" sz="800" dirty="0" smtClean="0">
                <a:latin typeface="+mn-lt"/>
                <a:ea typeface="+mn-ea"/>
              </a:rPr>
              <a:t> &amp; applied marketing</a:t>
            </a:r>
          </a:p>
        </p:txBody>
      </p:sp>
    </p:spTree>
  </p:cSld>
  <p:clrMap bg1="lt1" tx1="dk1" bg2="lt2" tx2="dk2" accent1="accent1" accent2="accent2" accent3="accent3" accent4="accent4" accent5="accent5" accent6="accent6" hlink="hlink" folHlink="folHlink"/>
  <p:sldLayoutIdLst>
    <p:sldLayoutId id="2147484411" r:id="rId1"/>
    <p:sldLayoutId id="2147484401" r:id="rId2"/>
    <p:sldLayoutId id="2147484404" r:id="rId3"/>
    <p:sldLayoutId id="2147484405" r:id="rId4"/>
    <p:sldLayoutId id="2147484406" r:id="rId5"/>
    <p:sldLayoutId id="2147484407" r:id="rId6"/>
    <p:sldLayoutId id="2147484408" r:id="rId7"/>
    <p:sldLayoutId id="2147484409" r:id="rId8"/>
    <p:sldLayoutId id="2147484410" r:id="rId9"/>
    <p:sldLayoutId id="2147484420" r:id="rId10"/>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kumimoji="1" sz="3200">
          <a:solidFill>
            <a:schemeClr val="bg1"/>
          </a:solidFill>
          <a:latin typeface="+mj-lt"/>
          <a:ea typeface="+mj-ea"/>
          <a:cs typeface="+mj-cs"/>
        </a:defRPr>
      </a:lvl1pPr>
      <a:lvl2pPr algn="l" rtl="0" eaLnBrk="0" fontAlgn="base" hangingPunct="0">
        <a:spcBef>
          <a:spcPct val="0"/>
        </a:spcBef>
        <a:spcAft>
          <a:spcPct val="0"/>
        </a:spcAft>
        <a:defRPr kumimoji="1" sz="3200">
          <a:solidFill>
            <a:schemeClr val="bg1"/>
          </a:solidFill>
          <a:latin typeface="Calibri" pitchFamily="34" charset="0"/>
          <a:ea typeface="ＭＳ Ｐゴシック" charset="-128"/>
        </a:defRPr>
      </a:lvl2pPr>
      <a:lvl3pPr algn="l" rtl="0" eaLnBrk="0" fontAlgn="base" hangingPunct="0">
        <a:spcBef>
          <a:spcPct val="0"/>
        </a:spcBef>
        <a:spcAft>
          <a:spcPct val="0"/>
        </a:spcAft>
        <a:defRPr kumimoji="1" sz="3200">
          <a:solidFill>
            <a:schemeClr val="bg1"/>
          </a:solidFill>
          <a:latin typeface="Calibri" pitchFamily="34" charset="0"/>
          <a:ea typeface="ＭＳ Ｐゴシック" charset="-128"/>
        </a:defRPr>
      </a:lvl3pPr>
      <a:lvl4pPr algn="l" rtl="0" eaLnBrk="0" fontAlgn="base" hangingPunct="0">
        <a:spcBef>
          <a:spcPct val="0"/>
        </a:spcBef>
        <a:spcAft>
          <a:spcPct val="0"/>
        </a:spcAft>
        <a:defRPr kumimoji="1" sz="3200">
          <a:solidFill>
            <a:schemeClr val="bg1"/>
          </a:solidFill>
          <a:latin typeface="Calibri" pitchFamily="34" charset="0"/>
          <a:ea typeface="ＭＳ Ｐゴシック" charset="-128"/>
        </a:defRPr>
      </a:lvl4pPr>
      <a:lvl5pPr algn="l" rtl="0" eaLnBrk="0" fontAlgn="base" hangingPunct="0">
        <a:spcBef>
          <a:spcPct val="0"/>
        </a:spcBef>
        <a:spcAft>
          <a:spcPct val="0"/>
        </a:spcAft>
        <a:defRPr kumimoji="1" sz="3200">
          <a:solidFill>
            <a:schemeClr val="bg1"/>
          </a:solidFill>
          <a:latin typeface="Calibri" pitchFamily="34" charset="0"/>
          <a:ea typeface="ＭＳ Ｐゴシック" charset="-128"/>
        </a:defRPr>
      </a:lvl5pPr>
      <a:lvl6pPr marL="457200" algn="l" rtl="0" eaLnBrk="1" fontAlgn="base" hangingPunct="1">
        <a:spcBef>
          <a:spcPct val="0"/>
        </a:spcBef>
        <a:spcAft>
          <a:spcPct val="0"/>
        </a:spcAft>
        <a:defRPr kumimoji="1" sz="3200">
          <a:solidFill>
            <a:schemeClr val="bg1"/>
          </a:solidFill>
          <a:latin typeface="Arial" charset="0"/>
        </a:defRPr>
      </a:lvl6pPr>
      <a:lvl7pPr marL="914400" algn="l" rtl="0" eaLnBrk="1" fontAlgn="base" hangingPunct="1">
        <a:spcBef>
          <a:spcPct val="0"/>
        </a:spcBef>
        <a:spcAft>
          <a:spcPct val="0"/>
        </a:spcAft>
        <a:defRPr kumimoji="1" sz="3200">
          <a:solidFill>
            <a:schemeClr val="bg1"/>
          </a:solidFill>
          <a:latin typeface="Arial" charset="0"/>
        </a:defRPr>
      </a:lvl7pPr>
      <a:lvl8pPr marL="1371600" algn="l" rtl="0" eaLnBrk="1" fontAlgn="base" hangingPunct="1">
        <a:spcBef>
          <a:spcPct val="0"/>
        </a:spcBef>
        <a:spcAft>
          <a:spcPct val="0"/>
        </a:spcAft>
        <a:defRPr kumimoji="1" sz="3200">
          <a:solidFill>
            <a:schemeClr val="bg1"/>
          </a:solidFill>
          <a:latin typeface="Arial" charset="0"/>
        </a:defRPr>
      </a:lvl8pPr>
      <a:lvl9pPr marL="1828800" algn="l" rtl="0" eaLnBrk="1" fontAlgn="base" hangingPunct="1">
        <a:spcBef>
          <a:spcPct val="0"/>
        </a:spcBef>
        <a:spcAft>
          <a:spcPct val="0"/>
        </a:spcAft>
        <a:defRPr kumimoji="1" sz="3200">
          <a:solidFill>
            <a:schemeClr val="bg1"/>
          </a:solidFill>
          <a:latin typeface="Arial" charset="0"/>
        </a:defRPr>
      </a:lvl9pPr>
    </p:titleStyle>
    <p:bodyStyle>
      <a:lvl1pPr marL="342900" indent="-342900" algn="l" rtl="0" eaLnBrk="0" fontAlgn="base" hangingPunct="0">
        <a:spcBef>
          <a:spcPct val="20000"/>
        </a:spcBef>
        <a:spcAft>
          <a:spcPct val="0"/>
        </a:spcAft>
        <a:buChar char="•"/>
        <a:defRPr kumimoji="1">
          <a:solidFill>
            <a:srgbClr val="0073A3"/>
          </a:solidFill>
          <a:latin typeface="+mn-lt"/>
          <a:ea typeface="+mn-ea"/>
          <a:cs typeface="+mn-cs"/>
        </a:defRPr>
      </a:lvl1pPr>
      <a:lvl2pPr marL="742950" indent="-285750" algn="l" rtl="0" eaLnBrk="0" fontAlgn="base" hangingPunct="0">
        <a:spcBef>
          <a:spcPct val="20000"/>
        </a:spcBef>
        <a:spcAft>
          <a:spcPct val="0"/>
        </a:spcAft>
        <a:buChar char="–"/>
        <a:defRPr kumimoji="1" sz="1600">
          <a:solidFill>
            <a:srgbClr val="484848"/>
          </a:solidFill>
          <a:latin typeface="+mn-lt"/>
          <a:ea typeface="HG丸ｺﾞｼｯｸM-PRO" pitchFamily="50" charset="-128"/>
        </a:defRPr>
      </a:lvl2pPr>
      <a:lvl3pPr marL="1143000" indent="-228600" algn="l" rtl="0" eaLnBrk="0" fontAlgn="base" hangingPunct="0">
        <a:spcBef>
          <a:spcPct val="20000"/>
        </a:spcBef>
        <a:spcAft>
          <a:spcPct val="0"/>
        </a:spcAft>
        <a:buChar char="•"/>
        <a:defRPr kumimoji="1" sz="1600">
          <a:solidFill>
            <a:srgbClr val="484848"/>
          </a:solidFill>
          <a:latin typeface="+mn-lt"/>
          <a:ea typeface="HG丸ｺﾞｼｯｸM-PRO" pitchFamily="50" charset="-128"/>
        </a:defRPr>
      </a:lvl3pPr>
      <a:lvl4pPr marL="1600200" indent="-228600" algn="l" rtl="0" eaLnBrk="0" fontAlgn="base" hangingPunct="0">
        <a:spcBef>
          <a:spcPct val="20000"/>
        </a:spcBef>
        <a:spcAft>
          <a:spcPct val="0"/>
        </a:spcAft>
        <a:buChar char="–"/>
        <a:defRPr kumimoji="1" sz="1400">
          <a:solidFill>
            <a:srgbClr val="484848"/>
          </a:solidFill>
          <a:latin typeface="+mn-lt"/>
          <a:ea typeface="HG丸ｺﾞｼｯｸM-PRO" pitchFamily="50" charset="-128"/>
        </a:defRPr>
      </a:lvl4pPr>
      <a:lvl5pPr marL="2057400" indent="-228600" algn="l" rtl="0" eaLnBrk="0" fontAlgn="base" hangingPunct="0">
        <a:spcBef>
          <a:spcPct val="20000"/>
        </a:spcBef>
        <a:spcAft>
          <a:spcPct val="0"/>
        </a:spcAft>
        <a:buChar char="»"/>
        <a:defRPr kumimoji="1" sz="1400">
          <a:solidFill>
            <a:srgbClr val="484848"/>
          </a:solidFill>
          <a:latin typeface="+mn-lt"/>
          <a:ea typeface="HG丸ｺﾞｼｯｸM-PRO" pitchFamily="50" charset="-128"/>
        </a:defRPr>
      </a:lvl5pPr>
      <a:lvl6pPr marL="2514600" indent="-228600" algn="l" rtl="0" eaLnBrk="1" fontAlgn="base" hangingPunct="1">
        <a:spcBef>
          <a:spcPct val="20000"/>
        </a:spcBef>
        <a:spcAft>
          <a:spcPct val="0"/>
        </a:spcAft>
        <a:buChar char="»"/>
        <a:defRPr kumimoji="1" sz="1400">
          <a:solidFill>
            <a:srgbClr val="484848"/>
          </a:solidFill>
          <a:latin typeface="+mn-lt"/>
        </a:defRPr>
      </a:lvl6pPr>
      <a:lvl7pPr marL="2971800" indent="-228600" algn="l" rtl="0" eaLnBrk="1" fontAlgn="base" hangingPunct="1">
        <a:spcBef>
          <a:spcPct val="20000"/>
        </a:spcBef>
        <a:spcAft>
          <a:spcPct val="0"/>
        </a:spcAft>
        <a:buChar char="»"/>
        <a:defRPr kumimoji="1" sz="1400">
          <a:solidFill>
            <a:srgbClr val="484848"/>
          </a:solidFill>
          <a:latin typeface="+mn-lt"/>
        </a:defRPr>
      </a:lvl7pPr>
      <a:lvl8pPr marL="3429000" indent="-228600" algn="l" rtl="0" eaLnBrk="1" fontAlgn="base" hangingPunct="1">
        <a:spcBef>
          <a:spcPct val="20000"/>
        </a:spcBef>
        <a:spcAft>
          <a:spcPct val="0"/>
        </a:spcAft>
        <a:buChar char="»"/>
        <a:defRPr kumimoji="1" sz="1400">
          <a:solidFill>
            <a:srgbClr val="484848"/>
          </a:solidFill>
          <a:latin typeface="+mn-lt"/>
        </a:defRPr>
      </a:lvl8pPr>
      <a:lvl9pPr marL="3886200" indent="-228600" algn="l" rtl="0" eaLnBrk="1" fontAlgn="base" hangingPunct="1">
        <a:spcBef>
          <a:spcPct val="20000"/>
        </a:spcBef>
        <a:spcAft>
          <a:spcPct val="0"/>
        </a:spcAft>
        <a:buChar char="»"/>
        <a:defRPr kumimoji="1" sz="1400">
          <a:solidFill>
            <a:srgbClr val="484848"/>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AutoShape 20" descr="netcomm_logo.png"/>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3365978793"/>
      </p:ext>
    </p:extLst>
  </p:cSld>
  <p:clrMap bg1="lt1" tx1="dk1" bg2="lt2" tx2="dk2" accent1="accent1" accent2="accent2" accent3="accent3" accent4="accent4" accent5="accent5" accent6="accent6" hlink="hlink" folHlink="folHlink"/>
  <p:sldLayoutIdLst>
    <p:sldLayoutId id="2147484418" r:id="rId1"/>
    <p:sldLayoutId id="2147484419" r:id="rId2"/>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kumimoji="1" sz="3200">
          <a:solidFill>
            <a:schemeClr val="bg1"/>
          </a:solidFill>
          <a:latin typeface="+mj-lt"/>
          <a:ea typeface="+mj-ea"/>
          <a:cs typeface="+mj-cs"/>
        </a:defRPr>
      </a:lvl1pPr>
      <a:lvl2pPr algn="l" rtl="0" eaLnBrk="0" fontAlgn="base" hangingPunct="0">
        <a:spcBef>
          <a:spcPct val="0"/>
        </a:spcBef>
        <a:spcAft>
          <a:spcPct val="0"/>
        </a:spcAft>
        <a:defRPr kumimoji="1" sz="3200">
          <a:solidFill>
            <a:schemeClr val="bg1"/>
          </a:solidFill>
          <a:latin typeface="Calibri" pitchFamily="34" charset="0"/>
          <a:ea typeface="ＭＳ Ｐゴシック" charset="-128"/>
        </a:defRPr>
      </a:lvl2pPr>
      <a:lvl3pPr algn="l" rtl="0" eaLnBrk="0" fontAlgn="base" hangingPunct="0">
        <a:spcBef>
          <a:spcPct val="0"/>
        </a:spcBef>
        <a:spcAft>
          <a:spcPct val="0"/>
        </a:spcAft>
        <a:defRPr kumimoji="1" sz="3200">
          <a:solidFill>
            <a:schemeClr val="bg1"/>
          </a:solidFill>
          <a:latin typeface="Calibri" pitchFamily="34" charset="0"/>
          <a:ea typeface="ＭＳ Ｐゴシック" charset="-128"/>
        </a:defRPr>
      </a:lvl3pPr>
      <a:lvl4pPr algn="l" rtl="0" eaLnBrk="0" fontAlgn="base" hangingPunct="0">
        <a:spcBef>
          <a:spcPct val="0"/>
        </a:spcBef>
        <a:spcAft>
          <a:spcPct val="0"/>
        </a:spcAft>
        <a:defRPr kumimoji="1" sz="3200">
          <a:solidFill>
            <a:schemeClr val="bg1"/>
          </a:solidFill>
          <a:latin typeface="Calibri" pitchFamily="34" charset="0"/>
          <a:ea typeface="ＭＳ Ｐゴシック" charset="-128"/>
        </a:defRPr>
      </a:lvl4pPr>
      <a:lvl5pPr algn="l" rtl="0" eaLnBrk="0" fontAlgn="base" hangingPunct="0">
        <a:spcBef>
          <a:spcPct val="0"/>
        </a:spcBef>
        <a:spcAft>
          <a:spcPct val="0"/>
        </a:spcAft>
        <a:defRPr kumimoji="1" sz="3200">
          <a:solidFill>
            <a:schemeClr val="bg1"/>
          </a:solidFill>
          <a:latin typeface="Calibri" pitchFamily="34" charset="0"/>
          <a:ea typeface="ＭＳ Ｐゴシック" charset="-128"/>
        </a:defRPr>
      </a:lvl5pPr>
      <a:lvl6pPr marL="457200" algn="l" rtl="0" eaLnBrk="1" fontAlgn="base" hangingPunct="1">
        <a:spcBef>
          <a:spcPct val="0"/>
        </a:spcBef>
        <a:spcAft>
          <a:spcPct val="0"/>
        </a:spcAft>
        <a:defRPr kumimoji="1" sz="3200">
          <a:solidFill>
            <a:schemeClr val="bg1"/>
          </a:solidFill>
          <a:latin typeface="Arial" charset="0"/>
        </a:defRPr>
      </a:lvl6pPr>
      <a:lvl7pPr marL="914400" algn="l" rtl="0" eaLnBrk="1" fontAlgn="base" hangingPunct="1">
        <a:spcBef>
          <a:spcPct val="0"/>
        </a:spcBef>
        <a:spcAft>
          <a:spcPct val="0"/>
        </a:spcAft>
        <a:defRPr kumimoji="1" sz="3200">
          <a:solidFill>
            <a:schemeClr val="bg1"/>
          </a:solidFill>
          <a:latin typeface="Arial" charset="0"/>
        </a:defRPr>
      </a:lvl7pPr>
      <a:lvl8pPr marL="1371600" algn="l" rtl="0" eaLnBrk="1" fontAlgn="base" hangingPunct="1">
        <a:spcBef>
          <a:spcPct val="0"/>
        </a:spcBef>
        <a:spcAft>
          <a:spcPct val="0"/>
        </a:spcAft>
        <a:defRPr kumimoji="1" sz="3200">
          <a:solidFill>
            <a:schemeClr val="bg1"/>
          </a:solidFill>
          <a:latin typeface="Arial" charset="0"/>
        </a:defRPr>
      </a:lvl8pPr>
      <a:lvl9pPr marL="1828800" algn="l" rtl="0" eaLnBrk="1" fontAlgn="base" hangingPunct="1">
        <a:spcBef>
          <a:spcPct val="0"/>
        </a:spcBef>
        <a:spcAft>
          <a:spcPct val="0"/>
        </a:spcAft>
        <a:defRPr kumimoji="1" sz="3200">
          <a:solidFill>
            <a:schemeClr val="bg1"/>
          </a:solidFill>
          <a:latin typeface="Arial" charset="0"/>
        </a:defRPr>
      </a:lvl9pPr>
    </p:titleStyle>
    <p:bodyStyle>
      <a:lvl1pPr marL="342900" indent="-342900" algn="l" rtl="0" eaLnBrk="0" fontAlgn="base" hangingPunct="0">
        <a:spcBef>
          <a:spcPct val="20000"/>
        </a:spcBef>
        <a:spcAft>
          <a:spcPct val="0"/>
        </a:spcAft>
        <a:buChar char="•"/>
        <a:defRPr kumimoji="1">
          <a:solidFill>
            <a:srgbClr val="0073A3"/>
          </a:solidFill>
          <a:latin typeface="+mn-lt"/>
          <a:ea typeface="+mn-ea"/>
          <a:cs typeface="+mn-cs"/>
        </a:defRPr>
      </a:lvl1pPr>
      <a:lvl2pPr marL="742950" indent="-285750" algn="l" rtl="0" eaLnBrk="0" fontAlgn="base" hangingPunct="0">
        <a:spcBef>
          <a:spcPct val="20000"/>
        </a:spcBef>
        <a:spcAft>
          <a:spcPct val="0"/>
        </a:spcAft>
        <a:buChar char="–"/>
        <a:defRPr kumimoji="1" sz="1600">
          <a:solidFill>
            <a:srgbClr val="484848"/>
          </a:solidFill>
          <a:latin typeface="+mn-lt"/>
          <a:ea typeface="HG丸ｺﾞｼｯｸM-PRO" pitchFamily="50" charset="-128"/>
        </a:defRPr>
      </a:lvl2pPr>
      <a:lvl3pPr marL="1143000" indent="-228600" algn="l" rtl="0" eaLnBrk="0" fontAlgn="base" hangingPunct="0">
        <a:spcBef>
          <a:spcPct val="20000"/>
        </a:spcBef>
        <a:spcAft>
          <a:spcPct val="0"/>
        </a:spcAft>
        <a:buChar char="•"/>
        <a:defRPr kumimoji="1" sz="1600">
          <a:solidFill>
            <a:srgbClr val="484848"/>
          </a:solidFill>
          <a:latin typeface="+mn-lt"/>
          <a:ea typeface="HG丸ｺﾞｼｯｸM-PRO" pitchFamily="50" charset="-128"/>
        </a:defRPr>
      </a:lvl3pPr>
      <a:lvl4pPr marL="1600200" indent="-228600" algn="l" rtl="0" eaLnBrk="0" fontAlgn="base" hangingPunct="0">
        <a:spcBef>
          <a:spcPct val="20000"/>
        </a:spcBef>
        <a:spcAft>
          <a:spcPct val="0"/>
        </a:spcAft>
        <a:buChar char="–"/>
        <a:defRPr kumimoji="1" sz="1400">
          <a:solidFill>
            <a:srgbClr val="484848"/>
          </a:solidFill>
          <a:latin typeface="+mn-lt"/>
          <a:ea typeface="HG丸ｺﾞｼｯｸM-PRO" pitchFamily="50" charset="-128"/>
        </a:defRPr>
      </a:lvl4pPr>
      <a:lvl5pPr marL="2057400" indent="-228600" algn="l" rtl="0" eaLnBrk="0" fontAlgn="base" hangingPunct="0">
        <a:spcBef>
          <a:spcPct val="20000"/>
        </a:spcBef>
        <a:spcAft>
          <a:spcPct val="0"/>
        </a:spcAft>
        <a:buChar char="»"/>
        <a:defRPr kumimoji="1" sz="1400">
          <a:solidFill>
            <a:srgbClr val="484848"/>
          </a:solidFill>
          <a:latin typeface="+mn-lt"/>
          <a:ea typeface="HG丸ｺﾞｼｯｸM-PRO" pitchFamily="50" charset="-128"/>
        </a:defRPr>
      </a:lvl5pPr>
      <a:lvl6pPr marL="2514600" indent="-228600" algn="l" rtl="0" eaLnBrk="1" fontAlgn="base" hangingPunct="1">
        <a:spcBef>
          <a:spcPct val="20000"/>
        </a:spcBef>
        <a:spcAft>
          <a:spcPct val="0"/>
        </a:spcAft>
        <a:buChar char="»"/>
        <a:defRPr kumimoji="1" sz="1400">
          <a:solidFill>
            <a:srgbClr val="484848"/>
          </a:solidFill>
          <a:latin typeface="+mn-lt"/>
        </a:defRPr>
      </a:lvl6pPr>
      <a:lvl7pPr marL="2971800" indent="-228600" algn="l" rtl="0" eaLnBrk="1" fontAlgn="base" hangingPunct="1">
        <a:spcBef>
          <a:spcPct val="20000"/>
        </a:spcBef>
        <a:spcAft>
          <a:spcPct val="0"/>
        </a:spcAft>
        <a:buChar char="»"/>
        <a:defRPr kumimoji="1" sz="1400">
          <a:solidFill>
            <a:srgbClr val="484848"/>
          </a:solidFill>
          <a:latin typeface="+mn-lt"/>
        </a:defRPr>
      </a:lvl7pPr>
      <a:lvl8pPr marL="3429000" indent="-228600" algn="l" rtl="0" eaLnBrk="1" fontAlgn="base" hangingPunct="1">
        <a:spcBef>
          <a:spcPct val="20000"/>
        </a:spcBef>
        <a:spcAft>
          <a:spcPct val="0"/>
        </a:spcAft>
        <a:buChar char="»"/>
        <a:defRPr kumimoji="1" sz="1400">
          <a:solidFill>
            <a:srgbClr val="484848"/>
          </a:solidFill>
          <a:latin typeface="+mn-lt"/>
        </a:defRPr>
      </a:lvl8pPr>
      <a:lvl9pPr marL="3886200" indent="-228600" algn="l" rtl="0" eaLnBrk="1" fontAlgn="base" hangingPunct="1">
        <a:spcBef>
          <a:spcPct val="20000"/>
        </a:spcBef>
        <a:spcAft>
          <a:spcPct val="0"/>
        </a:spcAft>
        <a:buChar char="»"/>
        <a:defRPr kumimoji="1" sz="1400">
          <a:solidFill>
            <a:srgbClr val="484848"/>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sz="3200" dirty="0" smtClean="0">
                <a:latin typeface="メイリオ"/>
                <a:ea typeface="メイリオ"/>
                <a:cs typeface="メイリオ"/>
              </a:rPr>
              <a:t>ERP</a:t>
            </a:r>
            <a:r>
              <a:rPr kumimoji="1" lang="ja-JP" altLang="en-US" sz="3200" smtClean="0">
                <a:latin typeface="メイリオ"/>
                <a:ea typeface="メイリオ"/>
                <a:cs typeface="メイリオ"/>
              </a:rPr>
              <a:t>とは</a:t>
            </a:r>
            <a:endParaRPr kumimoji="1" lang="ja-JP" altLang="en-US" sz="3200" dirty="0">
              <a:latin typeface="メイリオ"/>
              <a:ea typeface="メイリオ"/>
              <a:cs typeface="メイリオ"/>
            </a:endParaRPr>
          </a:p>
        </p:txBody>
      </p:sp>
      <p:sp>
        <p:nvSpPr>
          <p:cNvPr id="4" name="サブタイトル 3"/>
          <p:cNvSpPr>
            <a:spLocks noGrp="1"/>
          </p:cNvSpPr>
          <p:nvPr>
            <p:ph type="subTitle" idx="1"/>
          </p:nvPr>
        </p:nvSpPr>
        <p:spPr>
          <a:xfrm>
            <a:off x="685800" y="3391244"/>
            <a:ext cx="7772400" cy="1264162"/>
          </a:xfrm>
        </p:spPr>
        <p:txBody>
          <a:bodyPr>
            <a:normAutofit lnSpcReduction="10000"/>
          </a:bodyPr>
          <a:lstStyle/>
          <a:p>
            <a:r>
              <a:rPr kumimoji="1" lang="en-US" altLang="ja-JP" dirty="0" smtClean="0">
                <a:latin typeface="メイリオ"/>
                <a:ea typeface="メイリオ"/>
                <a:cs typeface="メイリオ"/>
              </a:rPr>
              <a:t>IT</a:t>
            </a:r>
            <a:r>
              <a:rPr kumimoji="1" lang="ja-JP" altLang="en-US" dirty="0" smtClean="0">
                <a:latin typeface="メイリオ"/>
                <a:ea typeface="メイリオ"/>
                <a:cs typeface="メイリオ"/>
              </a:rPr>
              <a:t>ソリューション塾・第</a:t>
            </a:r>
            <a:r>
              <a:rPr kumimoji="1" lang="en-US" altLang="ja-JP" dirty="0" smtClean="0">
                <a:latin typeface="メイリオ"/>
                <a:ea typeface="メイリオ"/>
                <a:cs typeface="メイリオ"/>
              </a:rPr>
              <a:t>18</a:t>
            </a:r>
            <a:r>
              <a:rPr kumimoji="1" lang="ja-JP" altLang="en-US" dirty="0" smtClean="0">
                <a:latin typeface="メイリオ"/>
                <a:ea typeface="メイリオ"/>
                <a:cs typeface="メイリオ"/>
              </a:rPr>
              <a:t>期</a:t>
            </a:r>
            <a:endParaRPr kumimoji="1" lang="en-US" altLang="ja-JP" dirty="0" smtClean="0">
              <a:latin typeface="メイリオ"/>
              <a:ea typeface="メイリオ"/>
              <a:cs typeface="メイリオ"/>
            </a:endParaRPr>
          </a:p>
          <a:p>
            <a:endParaRPr kumimoji="1" lang="en-US" altLang="ja-JP" dirty="0" smtClean="0">
              <a:latin typeface="メイリオ"/>
              <a:ea typeface="メイリオ"/>
              <a:cs typeface="メイリオ"/>
            </a:endParaRPr>
          </a:p>
          <a:p>
            <a:r>
              <a:rPr kumimoji="1" lang="en-US" altLang="ja-JP" dirty="0" smtClean="0">
                <a:latin typeface="メイリオ"/>
                <a:ea typeface="メイリオ"/>
                <a:cs typeface="メイリオ"/>
              </a:rPr>
              <a:t>2015</a:t>
            </a:r>
            <a:r>
              <a:rPr kumimoji="1" lang="ja-JP" altLang="en-US" dirty="0" smtClean="0">
                <a:latin typeface="メイリオ"/>
                <a:ea typeface="メイリオ"/>
                <a:cs typeface="メイリオ"/>
              </a:rPr>
              <a:t>年</a:t>
            </a:r>
            <a:r>
              <a:rPr kumimoji="1" lang="en-US" altLang="ja-JP" dirty="0" smtClean="0">
                <a:latin typeface="メイリオ"/>
                <a:ea typeface="メイリオ"/>
                <a:cs typeface="メイリオ"/>
              </a:rPr>
              <a:t>3</a:t>
            </a:r>
            <a:r>
              <a:rPr kumimoji="1" lang="ja-JP" altLang="en-US" dirty="0" smtClean="0">
                <a:latin typeface="メイリオ"/>
                <a:ea typeface="メイリオ"/>
                <a:cs typeface="メイリオ"/>
              </a:rPr>
              <a:t>月</a:t>
            </a:r>
            <a:r>
              <a:rPr lang="en-US" altLang="ja-JP" dirty="0" smtClean="0">
                <a:latin typeface="メイリオ"/>
                <a:ea typeface="メイリオ"/>
                <a:cs typeface="メイリオ"/>
              </a:rPr>
              <a:t>25</a:t>
            </a:r>
            <a:r>
              <a:rPr lang="ja-JP" altLang="en-US" dirty="0" smtClean="0">
                <a:latin typeface="メイリオ"/>
                <a:ea typeface="メイリオ"/>
                <a:cs typeface="メイリオ"/>
              </a:rPr>
              <a:t>日</a:t>
            </a:r>
            <a:endParaRPr kumimoji="1" lang="ja-JP" altLang="en-US" dirty="0">
              <a:latin typeface="メイリオ"/>
              <a:ea typeface="メイリオ"/>
              <a:cs typeface="メイリオ"/>
            </a:endParaRPr>
          </a:p>
        </p:txBody>
      </p:sp>
    </p:spTree>
    <p:extLst>
      <p:ext uri="{BB962C8B-B14F-4D97-AF65-F5344CB8AC3E}">
        <p14:creationId xmlns:p14="http://schemas.microsoft.com/office/powerpoint/2010/main" val="190509928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正方形/長方形 57"/>
          <p:cNvSpPr/>
          <p:nvPr/>
        </p:nvSpPr>
        <p:spPr bwMode="auto">
          <a:xfrm>
            <a:off x="1977632" y="2573574"/>
            <a:ext cx="5208058" cy="3551204"/>
          </a:xfrm>
          <a:prstGeom prst="rect">
            <a:avLst/>
          </a:prstGeom>
          <a:solidFill>
            <a:schemeClr val="accent1">
              <a:lumMod val="20000"/>
              <a:lumOff val="80000"/>
            </a:schemeClr>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effectLst/>
              <a:latin typeface="メイリオ"/>
              <a:ea typeface="メイリオ"/>
              <a:cs typeface="メイリオ"/>
            </a:endParaRPr>
          </a:p>
        </p:txBody>
      </p:sp>
      <p:sp>
        <p:nvSpPr>
          <p:cNvPr id="24" name="正方形/長方形 23"/>
          <p:cNvSpPr/>
          <p:nvPr/>
        </p:nvSpPr>
        <p:spPr bwMode="auto">
          <a:xfrm>
            <a:off x="3093084" y="2673842"/>
            <a:ext cx="2972976" cy="2957942"/>
          </a:xfrm>
          <a:prstGeom prst="rect">
            <a:avLst/>
          </a:prstGeom>
          <a:solidFill>
            <a:srgbClr val="FFE389"/>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effectLst/>
                <a:latin typeface="メイリオ"/>
                <a:ea typeface="メイリオ"/>
                <a:cs typeface="メイリオ"/>
              </a:rPr>
              <a:t>可視化</a:t>
            </a:r>
          </a:p>
        </p:txBody>
      </p:sp>
      <p:sp>
        <p:nvSpPr>
          <p:cNvPr id="4" name="タイトル 3"/>
          <p:cNvSpPr>
            <a:spLocks noGrp="1"/>
          </p:cNvSpPr>
          <p:nvPr>
            <p:ph type="title"/>
          </p:nvPr>
        </p:nvSpPr>
        <p:spPr/>
        <p:txBody>
          <a:bodyPr/>
          <a:lstStyle/>
          <a:p>
            <a:r>
              <a:rPr kumimoji="1" lang="en-US" altLang="ja-JP" dirty="0" smtClean="0"/>
              <a:t>ERP</a:t>
            </a:r>
            <a:r>
              <a:rPr kumimoji="1" lang="ja-JP" altLang="en-US" dirty="0" smtClean="0"/>
              <a:t>システムの全体像</a:t>
            </a:r>
            <a:endParaRPr kumimoji="1" lang="ja-JP" altLang="en-US" dirty="0"/>
          </a:p>
        </p:txBody>
      </p:sp>
      <p:sp>
        <p:nvSpPr>
          <p:cNvPr id="5" name="フローチャート: 磁気ディスク 4"/>
          <p:cNvSpPr/>
          <p:nvPr/>
        </p:nvSpPr>
        <p:spPr bwMode="auto">
          <a:xfrm>
            <a:off x="3602895" y="3517774"/>
            <a:ext cx="1869927" cy="952564"/>
          </a:xfrm>
          <a:prstGeom prst="flowChartMagneticDisk">
            <a:avLst/>
          </a:prstGeom>
          <a:solidFill>
            <a:srgbClr val="800000"/>
          </a:solidFill>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smtClean="0">
                <a:ln>
                  <a:noFill/>
                </a:ln>
                <a:solidFill>
                  <a:schemeClr val="bg1"/>
                </a:solidFill>
                <a:effectLst/>
                <a:latin typeface="メイリオ"/>
                <a:ea typeface="メイリオ"/>
                <a:cs typeface="メイリオ"/>
              </a:rPr>
              <a:t>データ</a:t>
            </a:r>
          </a:p>
        </p:txBody>
      </p:sp>
      <p:grpSp>
        <p:nvGrpSpPr>
          <p:cNvPr id="6" name="図形グループ 5"/>
          <p:cNvGrpSpPr/>
          <p:nvPr/>
        </p:nvGrpSpPr>
        <p:grpSpPr>
          <a:xfrm>
            <a:off x="1054353" y="1821552"/>
            <a:ext cx="401064" cy="852289"/>
            <a:chOff x="1052787" y="1829914"/>
            <a:chExt cx="401064" cy="852289"/>
          </a:xfrm>
          <a:effectLst>
            <a:outerShdw blurRad="50800" dist="38100" dir="2700000" algn="tl" rotWithShape="0">
              <a:prstClr val="black">
                <a:alpha val="40000"/>
              </a:prstClr>
            </a:outerShdw>
          </a:effectLst>
        </p:grpSpPr>
        <p:sp>
          <p:nvSpPr>
            <p:cNvPr id="2" name="円/楕円 1"/>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3" name="フローチャート: 論理積ゲート 2"/>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7" name="テキスト ボックス 6"/>
          <p:cNvSpPr txBox="1"/>
          <p:nvPr/>
        </p:nvSpPr>
        <p:spPr>
          <a:xfrm>
            <a:off x="979154" y="2715619"/>
            <a:ext cx="954107" cy="276999"/>
          </a:xfrm>
          <a:prstGeom prst="rect">
            <a:avLst/>
          </a:prstGeom>
          <a:noFill/>
        </p:spPr>
        <p:txBody>
          <a:bodyPr wrap="none" rtlCol="0">
            <a:spAutoFit/>
          </a:bodyPr>
          <a:lstStyle/>
          <a:p>
            <a:r>
              <a:rPr kumimoji="1" lang="ja-JP" altLang="en-US" sz="1200" dirty="0" smtClean="0">
                <a:solidFill>
                  <a:schemeClr val="tx1">
                    <a:lumMod val="50000"/>
                    <a:lumOff val="50000"/>
                  </a:schemeClr>
                </a:solidFill>
                <a:latin typeface="メイリオ"/>
                <a:ea typeface="メイリオ"/>
                <a:cs typeface="メイリオ"/>
              </a:rPr>
              <a:t>営業・販売</a:t>
            </a:r>
          </a:p>
        </p:txBody>
      </p:sp>
      <p:grpSp>
        <p:nvGrpSpPr>
          <p:cNvPr id="8" name="図形グループ 7"/>
          <p:cNvGrpSpPr/>
          <p:nvPr/>
        </p:nvGrpSpPr>
        <p:grpSpPr>
          <a:xfrm>
            <a:off x="1062709" y="4336639"/>
            <a:ext cx="401064" cy="852289"/>
            <a:chOff x="1052787" y="1829914"/>
            <a:chExt cx="401064" cy="852289"/>
          </a:xfrm>
          <a:effectLst>
            <a:outerShdw blurRad="50800" dist="38100" dir="2700000" algn="tl" rotWithShape="0">
              <a:prstClr val="black">
                <a:alpha val="40000"/>
              </a:prstClr>
            </a:outerShdw>
          </a:effectLst>
        </p:grpSpPr>
        <p:sp>
          <p:nvSpPr>
            <p:cNvPr id="9" name="円/楕円 8"/>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10" name="フローチャート: 論理積ゲート 9"/>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11" name="テキスト ボックス 10"/>
          <p:cNvSpPr txBox="1"/>
          <p:nvPr/>
        </p:nvSpPr>
        <p:spPr>
          <a:xfrm>
            <a:off x="987510" y="5230706"/>
            <a:ext cx="954107" cy="276999"/>
          </a:xfrm>
          <a:prstGeom prst="rect">
            <a:avLst/>
          </a:prstGeom>
          <a:noFill/>
        </p:spPr>
        <p:txBody>
          <a:bodyPr wrap="none" rtlCol="0">
            <a:spAutoFit/>
          </a:bodyPr>
          <a:lstStyle/>
          <a:p>
            <a:r>
              <a:rPr kumimoji="1" lang="ja-JP" altLang="en-US" sz="1200" dirty="0" smtClean="0">
                <a:solidFill>
                  <a:schemeClr val="tx1">
                    <a:lumMod val="50000"/>
                    <a:lumOff val="50000"/>
                  </a:schemeClr>
                </a:solidFill>
                <a:latin typeface="メイリオ"/>
                <a:ea typeface="メイリオ"/>
                <a:cs typeface="メイリオ"/>
              </a:rPr>
              <a:t>倉庫・物流</a:t>
            </a:r>
          </a:p>
        </p:txBody>
      </p:sp>
      <p:grpSp>
        <p:nvGrpSpPr>
          <p:cNvPr id="12" name="図形グループ 11"/>
          <p:cNvGrpSpPr/>
          <p:nvPr/>
        </p:nvGrpSpPr>
        <p:grpSpPr>
          <a:xfrm>
            <a:off x="7663514" y="1829908"/>
            <a:ext cx="401064" cy="852289"/>
            <a:chOff x="1052787" y="1829914"/>
            <a:chExt cx="401064" cy="852289"/>
          </a:xfrm>
          <a:effectLst>
            <a:outerShdw blurRad="50800" dist="38100" dir="2700000" algn="tl" rotWithShape="0">
              <a:prstClr val="black">
                <a:alpha val="40000"/>
              </a:prstClr>
            </a:outerShdw>
          </a:effectLst>
        </p:grpSpPr>
        <p:sp>
          <p:nvSpPr>
            <p:cNvPr id="13" name="円/楕円 12"/>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14" name="フローチャート: 論理積ゲート 13"/>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15" name="テキスト ボックス 14"/>
          <p:cNvSpPr txBox="1"/>
          <p:nvPr/>
        </p:nvSpPr>
        <p:spPr>
          <a:xfrm>
            <a:off x="7220695" y="2715619"/>
            <a:ext cx="954107" cy="276999"/>
          </a:xfrm>
          <a:prstGeom prst="rect">
            <a:avLst/>
          </a:prstGeom>
          <a:noFill/>
        </p:spPr>
        <p:txBody>
          <a:bodyPr wrap="none" rtlCol="0">
            <a:spAutoFit/>
          </a:bodyPr>
          <a:lstStyle/>
          <a:p>
            <a:pPr algn="r"/>
            <a:r>
              <a:rPr kumimoji="1" lang="ja-JP" altLang="en-US" sz="1200" dirty="0" smtClean="0">
                <a:solidFill>
                  <a:schemeClr val="tx1">
                    <a:lumMod val="50000"/>
                    <a:lumOff val="50000"/>
                  </a:schemeClr>
                </a:solidFill>
                <a:latin typeface="メイリオ"/>
                <a:ea typeface="メイリオ"/>
                <a:cs typeface="メイリオ"/>
              </a:rPr>
              <a:t>経理・財務</a:t>
            </a:r>
          </a:p>
        </p:txBody>
      </p:sp>
      <p:grpSp>
        <p:nvGrpSpPr>
          <p:cNvPr id="16" name="図形グループ 15"/>
          <p:cNvGrpSpPr/>
          <p:nvPr/>
        </p:nvGrpSpPr>
        <p:grpSpPr>
          <a:xfrm>
            <a:off x="7663514" y="4336639"/>
            <a:ext cx="401064" cy="852289"/>
            <a:chOff x="1052787" y="1829914"/>
            <a:chExt cx="401064" cy="852289"/>
          </a:xfrm>
          <a:effectLst>
            <a:outerShdw blurRad="50800" dist="38100" dir="2700000" algn="tl" rotWithShape="0">
              <a:prstClr val="black">
                <a:alpha val="40000"/>
              </a:prstClr>
            </a:outerShdw>
          </a:effectLst>
        </p:grpSpPr>
        <p:sp>
          <p:nvSpPr>
            <p:cNvPr id="17" name="円/楕円 16"/>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18" name="フローチャート: 論理積ゲート 17"/>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19" name="テキスト ボックス 18"/>
          <p:cNvSpPr txBox="1"/>
          <p:nvPr/>
        </p:nvSpPr>
        <p:spPr>
          <a:xfrm>
            <a:off x="7229051" y="5230706"/>
            <a:ext cx="954107" cy="276999"/>
          </a:xfrm>
          <a:prstGeom prst="rect">
            <a:avLst/>
          </a:prstGeom>
          <a:noFill/>
        </p:spPr>
        <p:txBody>
          <a:bodyPr wrap="none" rtlCol="0">
            <a:spAutoFit/>
          </a:bodyPr>
          <a:lstStyle/>
          <a:p>
            <a:pPr algn="r"/>
            <a:r>
              <a:rPr kumimoji="1" lang="ja-JP" altLang="en-US" sz="1200" dirty="0" smtClean="0">
                <a:solidFill>
                  <a:schemeClr val="tx1">
                    <a:lumMod val="50000"/>
                    <a:lumOff val="50000"/>
                  </a:schemeClr>
                </a:solidFill>
                <a:latin typeface="メイリオ"/>
                <a:ea typeface="メイリオ"/>
                <a:cs typeface="メイリオ"/>
              </a:rPr>
              <a:t>調達・管理</a:t>
            </a:r>
          </a:p>
        </p:txBody>
      </p:sp>
      <p:grpSp>
        <p:nvGrpSpPr>
          <p:cNvPr id="20" name="図形グループ 19"/>
          <p:cNvGrpSpPr/>
          <p:nvPr/>
        </p:nvGrpSpPr>
        <p:grpSpPr>
          <a:xfrm>
            <a:off x="4364679" y="1019398"/>
            <a:ext cx="401064" cy="852289"/>
            <a:chOff x="1052787" y="1829914"/>
            <a:chExt cx="401064" cy="852289"/>
          </a:xfrm>
          <a:solidFill>
            <a:schemeClr val="tx1">
              <a:lumMod val="50000"/>
              <a:lumOff val="50000"/>
            </a:schemeClr>
          </a:solidFill>
          <a:effectLst>
            <a:outerShdw blurRad="50800" dist="38100" dir="2700000" algn="tl" rotWithShape="0">
              <a:prstClr val="black">
                <a:alpha val="40000"/>
              </a:prstClr>
            </a:outerShdw>
          </a:effectLst>
        </p:grpSpPr>
        <p:sp>
          <p:nvSpPr>
            <p:cNvPr id="21" name="円/楕円 20"/>
            <p:cNvSpPr/>
            <p:nvPr/>
          </p:nvSpPr>
          <p:spPr bwMode="auto">
            <a:xfrm>
              <a:off x="1052787" y="1829914"/>
              <a:ext cx="401062" cy="376010"/>
            </a:xfrm>
            <a:prstGeom prst="ellipse">
              <a:avLst/>
            </a:prstGeom>
            <a:grp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mn-lt"/>
                <a:ea typeface="+mn-ea"/>
              </a:endParaRPr>
            </a:p>
          </p:txBody>
        </p:sp>
        <p:sp>
          <p:nvSpPr>
            <p:cNvPr id="22" name="フローチャート: 論理積ゲート 21"/>
            <p:cNvSpPr/>
            <p:nvPr/>
          </p:nvSpPr>
          <p:spPr bwMode="auto">
            <a:xfrm rot="16200000">
              <a:off x="1004744" y="2233096"/>
              <a:ext cx="497154" cy="401060"/>
            </a:xfrm>
            <a:prstGeom prst="flowChartDelay">
              <a:avLst/>
            </a:prstGeom>
            <a:grp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mn-lt"/>
                <a:ea typeface="+mn-ea"/>
              </a:endParaRPr>
            </a:p>
          </p:txBody>
        </p:sp>
      </p:grpSp>
      <p:sp>
        <p:nvSpPr>
          <p:cNvPr id="23" name="テキスト ボックス 22"/>
          <p:cNvSpPr txBox="1"/>
          <p:nvPr/>
        </p:nvSpPr>
        <p:spPr>
          <a:xfrm>
            <a:off x="4318989" y="1913465"/>
            <a:ext cx="492443" cy="276999"/>
          </a:xfrm>
          <a:prstGeom prst="rect">
            <a:avLst/>
          </a:prstGeom>
          <a:noFill/>
        </p:spPr>
        <p:txBody>
          <a:bodyPr wrap="none" rtlCol="0">
            <a:spAutoFit/>
          </a:bodyPr>
          <a:lstStyle/>
          <a:p>
            <a:pPr algn="ctr"/>
            <a:r>
              <a:rPr kumimoji="1" lang="ja-JP" altLang="en-US" sz="1200" dirty="0" smtClean="0">
                <a:solidFill>
                  <a:schemeClr val="tx1">
                    <a:lumMod val="50000"/>
                    <a:lumOff val="50000"/>
                  </a:schemeClr>
                </a:solidFill>
                <a:latin typeface="メイリオ"/>
                <a:ea typeface="メイリオ"/>
                <a:cs typeface="メイリオ"/>
              </a:rPr>
              <a:t>経営</a:t>
            </a:r>
          </a:p>
        </p:txBody>
      </p:sp>
      <p:sp>
        <p:nvSpPr>
          <p:cNvPr id="29" name="テキスト ボックス 28"/>
          <p:cNvSpPr txBox="1"/>
          <p:nvPr/>
        </p:nvSpPr>
        <p:spPr>
          <a:xfrm>
            <a:off x="3671753" y="2698909"/>
            <a:ext cx="1800493" cy="523220"/>
          </a:xfrm>
          <a:prstGeom prst="rect">
            <a:avLst/>
          </a:prstGeom>
          <a:noFill/>
        </p:spPr>
        <p:txBody>
          <a:bodyPr wrap="none" rtlCol="0">
            <a:spAutoFit/>
          </a:bodyPr>
          <a:lstStyle/>
          <a:p>
            <a:pPr algn="ctr"/>
            <a:r>
              <a:rPr kumimoji="1" lang="ja-JP" altLang="en-US" sz="1400" dirty="0" smtClean="0">
                <a:solidFill>
                  <a:srgbClr val="0000FF"/>
                </a:solidFill>
                <a:latin typeface="メイリオ"/>
                <a:ea typeface="メイリオ"/>
                <a:cs typeface="メイリオ"/>
              </a:rPr>
              <a:t>可視化・分析・計画</a:t>
            </a:r>
            <a:endParaRPr kumimoji="1" lang="en-US" altLang="ja-JP" sz="1400" dirty="0" smtClean="0">
              <a:solidFill>
                <a:srgbClr val="0000FF"/>
              </a:solidFill>
              <a:latin typeface="メイリオ"/>
              <a:ea typeface="メイリオ"/>
              <a:cs typeface="メイリオ"/>
            </a:endParaRPr>
          </a:p>
          <a:p>
            <a:pPr algn="ctr"/>
            <a:r>
              <a:rPr kumimoji="1" lang="ja-JP" altLang="en-US" sz="1400" dirty="0" smtClean="0">
                <a:solidFill>
                  <a:srgbClr val="0000FF"/>
                </a:solidFill>
                <a:latin typeface="メイリオ"/>
                <a:ea typeface="メイリオ"/>
                <a:cs typeface="メイリオ"/>
              </a:rPr>
              <a:t>アプリケーション</a:t>
            </a:r>
          </a:p>
        </p:txBody>
      </p:sp>
      <p:sp>
        <p:nvSpPr>
          <p:cNvPr id="30" name="テキスト ボックス 29"/>
          <p:cNvSpPr txBox="1"/>
          <p:nvPr/>
        </p:nvSpPr>
        <p:spPr>
          <a:xfrm>
            <a:off x="3671754" y="3166833"/>
            <a:ext cx="1800493" cy="369332"/>
          </a:xfrm>
          <a:prstGeom prst="rect">
            <a:avLst/>
          </a:prstGeom>
          <a:noFill/>
        </p:spPr>
        <p:txBody>
          <a:bodyPr wrap="none" rtlCol="0">
            <a:spAutoFit/>
          </a:bodyPr>
          <a:lstStyle/>
          <a:p>
            <a:pPr algn="ctr"/>
            <a:r>
              <a:rPr kumimoji="1" lang="ja-JP" altLang="en-US" b="1" dirty="0" smtClean="0">
                <a:solidFill>
                  <a:srgbClr val="008000"/>
                </a:solidFill>
                <a:latin typeface="メイリオ"/>
                <a:ea typeface="メイリオ"/>
                <a:cs typeface="メイリオ"/>
              </a:rPr>
              <a:t>アナリティクス</a:t>
            </a:r>
          </a:p>
        </p:txBody>
      </p:sp>
      <p:cxnSp>
        <p:nvCxnSpPr>
          <p:cNvPr id="32" name="直線矢印コネクタ 31"/>
          <p:cNvCxnSpPr>
            <a:stCxn id="5" idx="2"/>
          </p:cNvCxnSpPr>
          <p:nvPr/>
        </p:nvCxnSpPr>
        <p:spPr bwMode="auto">
          <a:xfrm flipH="1" flipV="1">
            <a:off x="1473565" y="2464950"/>
            <a:ext cx="2129330" cy="1529106"/>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33" name="直線矢印コネクタ 32"/>
          <p:cNvCxnSpPr>
            <a:stCxn id="5" idx="2"/>
            <a:endCxn id="10" idx="2"/>
          </p:cNvCxnSpPr>
          <p:nvPr/>
        </p:nvCxnSpPr>
        <p:spPr bwMode="auto">
          <a:xfrm flipH="1">
            <a:off x="1463773" y="3994056"/>
            <a:ext cx="2139122" cy="946295"/>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36" name="直線矢印コネクタ 35"/>
          <p:cNvCxnSpPr>
            <a:stCxn id="14" idx="0"/>
            <a:endCxn id="5" idx="4"/>
          </p:cNvCxnSpPr>
          <p:nvPr/>
        </p:nvCxnSpPr>
        <p:spPr bwMode="auto">
          <a:xfrm flipH="1">
            <a:off x="5472822" y="2433620"/>
            <a:ext cx="2190696" cy="1560436"/>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39" name="直線矢印コネクタ 38"/>
          <p:cNvCxnSpPr>
            <a:stCxn id="18" idx="0"/>
            <a:endCxn id="5" idx="4"/>
          </p:cNvCxnSpPr>
          <p:nvPr/>
        </p:nvCxnSpPr>
        <p:spPr bwMode="auto">
          <a:xfrm flipH="1" flipV="1">
            <a:off x="5472822" y="3994056"/>
            <a:ext cx="2190696" cy="946295"/>
          </a:xfrm>
          <a:prstGeom prst="straightConnector1">
            <a:avLst/>
          </a:prstGeom>
          <a:solidFill>
            <a:schemeClr val="bg1"/>
          </a:solidFill>
          <a:ln w="38100" cap="flat" cmpd="sng" algn="ctr">
            <a:solidFill>
              <a:srgbClr val="FF6600"/>
            </a:solidFill>
            <a:prstDash val="solid"/>
            <a:round/>
            <a:headEnd type="arrow"/>
            <a:tailEnd type="arrow"/>
          </a:ln>
          <a:effectLst/>
        </p:spPr>
      </p:cxnSp>
      <p:sp>
        <p:nvSpPr>
          <p:cNvPr id="25" name="正方形/長方形 24"/>
          <p:cNvSpPr/>
          <p:nvPr/>
        </p:nvSpPr>
        <p:spPr bwMode="auto">
          <a:xfrm>
            <a:off x="1895644" y="3135192"/>
            <a:ext cx="1590147"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rgbClr val="FFFFFF"/>
                </a:solidFill>
                <a:effectLst/>
                <a:latin typeface="メイリオ"/>
                <a:ea typeface="メイリオ"/>
                <a:cs typeface="メイリオ"/>
              </a:rPr>
              <a:t>営業・販売</a:t>
            </a:r>
            <a:endParaRPr kumimoji="0" lang="en-US" altLang="ja-JP" sz="1400" b="0" i="0" u="none" strike="noStrike" cap="none" normalizeH="0" dirty="0" smtClean="0">
              <a:ln>
                <a:noFill/>
              </a:ln>
              <a:solidFill>
                <a:srgbClr val="FFFFFF"/>
              </a:solidFill>
              <a:effectLst/>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26" name="正方形/長方形 25"/>
          <p:cNvSpPr/>
          <p:nvPr/>
        </p:nvSpPr>
        <p:spPr bwMode="auto">
          <a:xfrm>
            <a:off x="1895644" y="4154596"/>
            <a:ext cx="1590147"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倉庫・物流</a:t>
            </a:r>
            <a:endParaRPr kumimoji="0" lang="en-US" altLang="ja-JP" sz="1400" dirty="0" smtClean="0">
              <a:solidFill>
                <a:srgbClr val="FFFFFF"/>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27" name="正方形/長方形 26"/>
          <p:cNvSpPr/>
          <p:nvPr/>
        </p:nvSpPr>
        <p:spPr bwMode="auto">
          <a:xfrm>
            <a:off x="5647243" y="3135192"/>
            <a:ext cx="1590147"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経理</a:t>
            </a:r>
            <a:r>
              <a:rPr kumimoji="0" lang="ja-JP" altLang="en-US" sz="1400" b="0" i="0" u="none" strike="noStrike" cap="none" normalizeH="0" dirty="0" smtClean="0">
                <a:ln>
                  <a:noFill/>
                </a:ln>
                <a:solidFill>
                  <a:srgbClr val="FFFFFF"/>
                </a:solidFill>
                <a:effectLst/>
                <a:latin typeface="メイリオ"/>
                <a:ea typeface="メイリオ"/>
                <a:cs typeface="メイリオ"/>
              </a:rPr>
              <a:t>・財務</a:t>
            </a:r>
            <a:endParaRPr kumimoji="0" lang="en-US" altLang="ja-JP" sz="1400" b="0" i="0" u="none" strike="noStrike" cap="none" normalizeH="0" dirty="0" smtClean="0">
              <a:ln>
                <a:noFill/>
              </a:ln>
              <a:solidFill>
                <a:srgbClr val="FFFFFF"/>
              </a:solidFill>
              <a:effectLst/>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28" name="正方形/長方形 27"/>
          <p:cNvSpPr/>
          <p:nvPr/>
        </p:nvSpPr>
        <p:spPr bwMode="auto">
          <a:xfrm>
            <a:off x="5647243" y="4154596"/>
            <a:ext cx="1590147"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調達・管理</a:t>
            </a:r>
            <a:endParaRPr kumimoji="0" lang="en-US" altLang="ja-JP" sz="1400" dirty="0" smtClean="0">
              <a:solidFill>
                <a:srgbClr val="FFFFFF"/>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cxnSp>
        <p:nvCxnSpPr>
          <p:cNvPr id="43" name="直線矢印コネクタ 42"/>
          <p:cNvCxnSpPr>
            <a:stCxn id="24" idx="0"/>
            <a:endCxn id="23" idx="2"/>
          </p:cNvCxnSpPr>
          <p:nvPr/>
        </p:nvCxnSpPr>
        <p:spPr bwMode="auto">
          <a:xfrm flipH="1" flipV="1">
            <a:off x="4565211" y="2190464"/>
            <a:ext cx="14361" cy="483378"/>
          </a:xfrm>
          <a:prstGeom prst="straightConnector1">
            <a:avLst/>
          </a:prstGeom>
          <a:solidFill>
            <a:schemeClr val="bg1"/>
          </a:solidFill>
          <a:ln w="38100" cap="flat" cmpd="sng" algn="ctr">
            <a:solidFill>
              <a:srgbClr val="7DA0D0"/>
            </a:solidFill>
            <a:prstDash val="solid"/>
            <a:round/>
            <a:headEnd type="arrow"/>
            <a:tailEnd type="arrow"/>
          </a:ln>
          <a:effectLst/>
        </p:spPr>
      </p:cxnSp>
      <p:cxnSp>
        <p:nvCxnSpPr>
          <p:cNvPr id="48" name="直線矢印コネクタ 47"/>
          <p:cNvCxnSpPr>
            <a:endCxn id="3" idx="2"/>
          </p:cNvCxnSpPr>
          <p:nvPr/>
        </p:nvCxnSpPr>
        <p:spPr bwMode="auto">
          <a:xfrm flipH="1" flipV="1">
            <a:off x="1455417" y="2425264"/>
            <a:ext cx="1671089" cy="273644"/>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cxnSp>
        <p:nvCxnSpPr>
          <p:cNvPr id="51" name="直線矢印コネクタ 50"/>
          <p:cNvCxnSpPr>
            <a:endCxn id="10" idx="2"/>
          </p:cNvCxnSpPr>
          <p:nvPr/>
        </p:nvCxnSpPr>
        <p:spPr bwMode="auto">
          <a:xfrm flipH="1">
            <a:off x="1463773" y="4804562"/>
            <a:ext cx="1636100" cy="135789"/>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cxnSp>
        <p:nvCxnSpPr>
          <p:cNvPr id="54" name="直線矢印コネクタ 53"/>
          <p:cNvCxnSpPr/>
          <p:nvPr/>
        </p:nvCxnSpPr>
        <p:spPr bwMode="auto">
          <a:xfrm flipH="1" flipV="1">
            <a:off x="6032638" y="4821274"/>
            <a:ext cx="1664302" cy="108625"/>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cxnSp>
        <p:nvCxnSpPr>
          <p:cNvPr id="55" name="直線矢印コネクタ 54"/>
          <p:cNvCxnSpPr>
            <a:stCxn id="14" idx="0"/>
          </p:cNvCxnSpPr>
          <p:nvPr/>
        </p:nvCxnSpPr>
        <p:spPr bwMode="auto">
          <a:xfrm flipH="1">
            <a:off x="6038438" y="2433620"/>
            <a:ext cx="1625080" cy="239956"/>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sp>
        <p:nvSpPr>
          <p:cNvPr id="59" name="テキスト ボックス 58"/>
          <p:cNvSpPr txBox="1"/>
          <p:nvPr/>
        </p:nvSpPr>
        <p:spPr>
          <a:xfrm>
            <a:off x="3544174" y="5665207"/>
            <a:ext cx="2058827" cy="461665"/>
          </a:xfrm>
          <a:prstGeom prst="rect">
            <a:avLst/>
          </a:prstGeom>
          <a:noFill/>
        </p:spPr>
        <p:txBody>
          <a:bodyPr wrap="none" rtlCol="0">
            <a:spAutoFit/>
          </a:bodyPr>
          <a:lstStyle/>
          <a:p>
            <a:pPr algn="ctr"/>
            <a:r>
              <a:rPr kumimoji="1" lang="en-US" altLang="ja-JP" sz="2400" b="1" dirty="0" smtClean="0">
                <a:solidFill>
                  <a:srgbClr val="0000FF"/>
                </a:solidFill>
                <a:latin typeface="メイリオ"/>
                <a:ea typeface="メイリオ"/>
                <a:cs typeface="メイリオ"/>
              </a:rPr>
              <a:t>ERP</a:t>
            </a:r>
            <a:r>
              <a:rPr lang="ja-JP" altLang="en-US" sz="2400" dirty="0" smtClean="0">
                <a:solidFill>
                  <a:srgbClr val="0000FF"/>
                </a:solidFill>
                <a:latin typeface="メイリオ"/>
                <a:ea typeface="メイリオ"/>
                <a:cs typeface="メイリオ"/>
              </a:rPr>
              <a:t>システム</a:t>
            </a:r>
            <a:endParaRPr kumimoji="1" lang="ja-JP" altLang="en-US" sz="2400" dirty="0" smtClean="0">
              <a:solidFill>
                <a:srgbClr val="0000FF"/>
              </a:solidFill>
              <a:latin typeface="メイリオ"/>
              <a:ea typeface="メイリオ"/>
              <a:cs typeface="メイリオ"/>
            </a:endParaRPr>
          </a:p>
        </p:txBody>
      </p:sp>
      <p:grpSp>
        <p:nvGrpSpPr>
          <p:cNvPr id="91" name="図形グループ 90"/>
          <p:cNvGrpSpPr/>
          <p:nvPr/>
        </p:nvGrpSpPr>
        <p:grpSpPr>
          <a:xfrm>
            <a:off x="2123852" y="5289200"/>
            <a:ext cx="401064" cy="852289"/>
            <a:chOff x="1052787" y="1829914"/>
            <a:chExt cx="401064" cy="852289"/>
          </a:xfrm>
          <a:effectLst>
            <a:outerShdw blurRad="50800" dist="38100" dir="2700000" algn="tl" rotWithShape="0">
              <a:prstClr val="black">
                <a:alpha val="40000"/>
              </a:prstClr>
            </a:outerShdw>
          </a:effectLst>
        </p:grpSpPr>
        <p:sp>
          <p:nvSpPr>
            <p:cNvPr id="92" name="円/楕円 91"/>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93" name="フローチャート: 論理積ゲート 92"/>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94" name="テキスト ボックス 93"/>
          <p:cNvSpPr txBox="1"/>
          <p:nvPr/>
        </p:nvSpPr>
        <p:spPr>
          <a:xfrm>
            <a:off x="2048653" y="6183267"/>
            <a:ext cx="954107" cy="276999"/>
          </a:xfrm>
          <a:prstGeom prst="rect">
            <a:avLst/>
          </a:prstGeom>
          <a:noFill/>
        </p:spPr>
        <p:txBody>
          <a:bodyPr wrap="none" rtlCol="0">
            <a:spAutoFit/>
          </a:bodyPr>
          <a:lstStyle/>
          <a:p>
            <a:r>
              <a:rPr kumimoji="1" lang="ja-JP" altLang="en-US" sz="1200" dirty="0" smtClean="0">
                <a:solidFill>
                  <a:schemeClr val="tx1">
                    <a:lumMod val="50000"/>
                    <a:lumOff val="50000"/>
                  </a:schemeClr>
                </a:solidFill>
                <a:latin typeface="メイリオ"/>
                <a:ea typeface="メイリオ"/>
                <a:cs typeface="メイリオ"/>
              </a:rPr>
              <a:t>倉庫・物流</a:t>
            </a:r>
          </a:p>
        </p:txBody>
      </p:sp>
      <p:grpSp>
        <p:nvGrpSpPr>
          <p:cNvPr id="95" name="図形グループ 94"/>
          <p:cNvGrpSpPr/>
          <p:nvPr/>
        </p:nvGrpSpPr>
        <p:grpSpPr>
          <a:xfrm>
            <a:off x="6568949" y="5305912"/>
            <a:ext cx="401064" cy="852289"/>
            <a:chOff x="1052787" y="1829914"/>
            <a:chExt cx="401064" cy="852289"/>
          </a:xfrm>
          <a:effectLst>
            <a:outerShdw blurRad="50800" dist="38100" dir="2700000" algn="tl" rotWithShape="0">
              <a:prstClr val="black">
                <a:alpha val="40000"/>
              </a:prstClr>
            </a:outerShdw>
          </a:effectLst>
        </p:grpSpPr>
        <p:sp>
          <p:nvSpPr>
            <p:cNvPr id="96" name="円/楕円 95"/>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97" name="フローチャート: 論理積ゲート 96"/>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98" name="テキスト ボックス 97"/>
          <p:cNvSpPr txBox="1"/>
          <p:nvPr/>
        </p:nvSpPr>
        <p:spPr>
          <a:xfrm>
            <a:off x="6134486" y="6183274"/>
            <a:ext cx="954107" cy="276999"/>
          </a:xfrm>
          <a:prstGeom prst="rect">
            <a:avLst/>
          </a:prstGeom>
          <a:noFill/>
        </p:spPr>
        <p:txBody>
          <a:bodyPr wrap="none" rtlCol="0">
            <a:spAutoFit/>
          </a:bodyPr>
          <a:lstStyle/>
          <a:p>
            <a:pPr algn="r"/>
            <a:r>
              <a:rPr kumimoji="1" lang="ja-JP" altLang="en-US" sz="1200" dirty="0" smtClean="0">
                <a:solidFill>
                  <a:schemeClr val="tx1">
                    <a:lumMod val="50000"/>
                    <a:lumOff val="50000"/>
                  </a:schemeClr>
                </a:solidFill>
                <a:latin typeface="メイリオ"/>
                <a:ea typeface="メイリオ"/>
                <a:cs typeface="メイリオ"/>
              </a:rPr>
              <a:t>調達・管理</a:t>
            </a:r>
          </a:p>
        </p:txBody>
      </p:sp>
      <p:cxnSp>
        <p:nvCxnSpPr>
          <p:cNvPr id="101" name="直線矢印コネクタ 100"/>
          <p:cNvCxnSpPr>
            <a:stCxn id="5" idx="3"/>
            <a:endCxn id="93" idx="2"/>
          </p:cNvCxnSpPr>
          <p:nvPr/>
        </p:nvCxnSpPr>
        <p:spPr bwMode="auto">
          <a:xfrm flipH="1">
            <a:off x="2524916" y="4470338"/>
            <a:ext cx="2012943" cy="1422574"/>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102" name="直線矢印コネクタ 101"/>
          <p:cNvCxnSpPr>
            <a:endCxn id="93" idx="2"/>
          </p:cNvCxnSpPr>
          <p:nvPr/>
        </p:nvCxnSpPr>
        <p:spPr bwMode="auto">
          <a:xfrm flipH="1">
            <a:off x="2524916" y="5640146"/>
            <a:ext cx="758777" cy="252766"/>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cxnSp>
        <p:nvCxnSpPr>
          <p:cNvPr id="108" name="直線矢印コネクタ 107"/>
          <p:cNvCxnSpPr>
            <a:stCxn id="5" idx="3"/>
            <a:endCxn id="97" idx="0"/>
          </p:cNvCxnSpPr>
          <p:nvPr/>
        </p:nvCxnSpPr>
        <p:spPr bwMode="auto">
          <a:xfrm>
            <a:off x="4537859" y="4470338"/>
            <a:ext cx="2031094" cy="1439286"/>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109" name="直線矢印コネクタ 108"/>
          <p:cNvCxnSpPr>
            <a:endCxn id="97" idx="0"/>
          </p:cNvCxnSpPr>
          <p:nvPr/>
        </p:nvCxnSpPr>
        <p:spPr bwMode="auto">
          <a:xfrm>
            <a:off x="5798685" y="5640146"/>
            <a:ext cx="770268" cy="269478"/>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sp>
        <p:nvSpPr>
          <p:cNvPr id="99" name="正方形/長方形 98"/>
          <p:cNvSpPr/>
          <p:nvPr/>
        </p:nvSpPr>
        <p:spPr bwMode="auto">
          <a:xfrm>
            <a:off x="2882632" y="4906616"/>
            <a:ext cx="1320161"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生産・製造</a:t>
            </a:r>
            <a:endParaRPr kumimoji="0" lang="en-US" altLang="ja-JP" sz="1400" dirty="0" smtClean="0">
              <a:solidFill>
                <a:srgbClr val="FFFFFF"/>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100" name="正方形/長方形 99"/>
          <p:cNvSpPr/>
          <p:nvPr/>
        </p:nvSpPr>
        <p:spPr bwMode="auto">
          <a:xfrm>
            <a:off x="4938073" y="4906616"/>
            <a:ext cx="1320161"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人事・給与</a:t>
            </a:r>
            <a:endParaRPr kumimoji="0" lang="en-US" altLang="ja-JP" sz="1400" dirty="0" smtClean="0">
              <a:solidFill>
                <a:srgbClr val="FFFFFF"/>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144" name="正方形/長方形 143"/>
          <p:cNvSpPr/>
          <p:nvPr/>
        </p:nvSpPr>
        <p:spPr>
          <a:xfrm>
            <a:off x="1052788" y="1001213"/>
            <a:ext cx="3066452" cy="646331"/>
          </a:xfrm>
          <a:prstGeom prst="rect">
            <a:avLst/>
          </a:prstGeom>
        </p:spPr>
        <p:txBody>
          <a:bodyPr wrap="square">
            <a:spAutoFit/>
          </a:bodyPr>
          <a:lstStyle/>
          <a:p>
            <a:pPr marL="171450" indent="-171450">
              <a:buFont typeface="Wingdings" charset="2"/>
              <a:buChar char="v"/>
            </a:pPr>
            <a:r>
              <a:rPr lang="ja-JP" altLang="en-US" sz="1200" dirty="0" smtClean="0">
                <a:solidFill>
                  <a:srgbClr val="7F7F7F"/>
                </a:solidFill>
              </a:rPr>
              <a:t>点在</a:t>
            </a:r>
            <a:r>
              <a:rPr lang="ja-JP" altLang="en-US" sz="1200" dirty="0">
                <a:solidFill>
                  <a:srgbClr val="7F7F7F"/>
                </a:solidFill>
              </a:rPr>
              <a:t>して</a:t>
            </a:r>
            <a:r>
              <a:rPr lang="ja-JP" altLang="en-US" sz="1200" dirty="0" smtClean="0">
                <a:solidFill>
                  <a:srgbClr val="7F7F7F"/>
                </a:solidFill>
              </a:rPr>
              <a:t>いる分散する情報</a:t>
            </a:r>
            <a:r>
              <a:rPr lang="ja-JP" altLang="en-US" sz="1200" dirty="0">
                <a:solidFill>
                  <a:srgbClr val="7F7F7F"/>
                </a:solidFill>
              </a:rPr>
              <a:t>を元に企業の状況を正確かつタイムリーに把握し、経営戦略や</a:t>
            </a:r>
            <a:r>
              <a:rPr lang="ja-JP" altLang="en-US" sz="1200" dirty="0" smtClean="0">
                <a:solidFill>
                  <a:srgbClr val="7F7F7F"/>
                </a:solidFill>
              </a:rPr>
              <a:t>戦術の決定を支援。</a:t>
            </a:r>
            <a:endParaRPr lang="ja-JP" altLang="en-US" sz="1200" dirty="0">
              <a:solidFill>
                <a:srgbClr val="7F7F7F"/>
              </a:solidFill>
            </a:endParaRPr>
          </a:p>
        </p:txBody>
      </p:sp>
      <p:sp>
        <p:nvSpPr>
          <p:cNvPr id="145" name="正方形/長方形 144"/>
          <p:cNvSpPr/>
          <p:nvPr/>
        </p:nvSpPr>
        <p:spPr>
          <a:xfrm>
            <a:off x="4887941" y="1017925"/>
            <a:ext cx="3216849" cy="646331"/>
          </a:xfrm>
          <a:prstGeom prst="rect">
            <a:avLst/>
          </a:prstGeom>
        </p:spPr>
        <p:txBody>
          <a:bodyPr wrap="square">
            <a:spAutoFit/>
          </a:bodyPr>
          <a:lstStyle/>
          <a:p>
            <a:pPr marL="171450" indent="-171450">
              <a:buFont typeface="Wingdings" charset="2"/>
              <a:buChar char="v"/>
            </a:pPr>
            <a:r>
              <a:rPr lang="ja-JP" altLang="en-US" sz="1200" dirty="0" smtClean="0">
                <a:solidFill>
                  <a:srgbClr val="7F7F7F"/>
                </a:solidFill>
              </a:rPr>
              <a:t>データの一元化とアプリケーションの連携により、業務</a:t>
            </a:r>
            <a:r>
              <a:rPr lang="ja-JP" altLang="en-US" sz="1200" dirty="0">
                <a:solidFill>
                  <a:srgbClr val="7F7F7F"/>
                </a:solidFill>
              </a:rPr>
              <a:t>の</a:t>
            </a:r>
            <a:r>
              <a:rPr lang="ja-JP" altLang="en-US" sz="1200" dirty="0" smtClean="0">
                <a:solidFill>
                  <a:srgbClr val="7F7F7F"/>
                </a:solidFill>
              </a:rPr>
              <a:t>効率化。</a:t>
            </a:r>
            <a:endParaRPr lang="en-US" altLang="ja-JP" sz="1200" dirty="0" smtClean="0">
              <a:solidFill>
                <a:srgbClr val="7F7F7F"/>
              </a:solidFill>
            </a:endParaRPr>
          </a:p>
          <a:p>
            <a:pPr marL="171450" indent="-171450">
              <a:buFont typeface="Wingdings" charset="2"/>
              <a:buChar char="v"/>
            </a:pPr>
            <a:r>
              <a:rPr lang="ja-JP" altLang="en-US" sz="1200" dirty="0" smtClean="0">
                <a:solidFill>
                  <a:srgbClr val="7F7F7F"/>
                </a:solidFill>
              </a:rPr>
              <a:t>他システム</a:t>
            </a:r>
            <a:r>
              <a:rPr lang="ja-JP" altLang="en-US" sz="1200" dirty="0">
                <a:solidFill>
                  <a:srgbClr val="7F7F7F"/>
                </a:solidFill>
              </a:rPr>
              <a:t>との連携によりスピード化を</a:t>
            </a:r>
            <a:r>
              <a:rPr lang="ja-JP" altLang="en-US" sz="1200" dirty="0" smtClean="0">
                <a:solidFill>
                  <a:srgbClr val="7F7F7F"/>
                </a:solidFill>
              </a:rPr>
              <a:t>実現。</a:t>
            </a:r>
            <a:endParaRPr lang="ja-JP" altLang="en-US" sz="1200" dirty="0">
              <a:solidFill>
                <a:srgbClr val="7F7F7F"/>
              </a:solidFill>
            </a:endParaRPr>
          </a:p>
        </p:txBody>
      </p:sp>
    </p:spTree>
    <p:extLst>
      <p:ext uri="{BB962C8B-B14F-4D97-AF65-F5344CB8AC3E}">
        <p14:creationId xmlns:p14="http://schemas.microsoft.com/office/powerpoint/2010/main" val="33888743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3143992" y="1905000"/>
            <a:ext cx="2233551" cy="2388672"/>
            <a:chOff x="3143992" y="1905000"/>
            <a:chExt cx="2233551" cy="2388672"/>
          </a:xfrm>
        </p:grpSpPr>
        <p:sp>
          <p:nvSpPr>
            <p:cNvPr id="187" name="角丸四角形 186"/>
            <p:cNvSpPr/>
            <p:nvPr/>
          </p:nvSpPr>
          <p:spPr bwMode="auto">
            <a:xfrm>
              <a:off x="3143992" y="3352800"/>
              <a:ext cx="2233551" cy="940872"/>
            </a:xfrm>
            <a:prstGeom prst="roundRect">
              <a:avLst>
                <a:gd name="adj" fmla="val 9267"/>
              </a:avLst>
            </a:prstGeom>
            <a:solidFill>
              <a:srgbClr val="CCFFFF"/>
            </a:solidFill>
            <a:ln w="38100" cap="flat" cmpd="sng" algn="ctr">
              <a:solidFill>
                <a:srgbClr val="4168A7"/>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69" name="角丸四角形 68"/>
            <p:cNvSpPr/>
            <p:nvPr/>
          </p:nvSpPr>
          <p:spPr bwMode="auto">
            <a:xfrm>
              <a:off x="3296392" y="1905000"/>
              <a:ext cx="457200" cy="381000"/>
            </a:xfrm>
            <a:prstGeom prst="roundRect">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業務</a:t>
              </a:r>
            </a:p>
          </p:txBody>
        </p:sp>
        <p:sp>
          <p:nvSpPr>
            <p:cNvPr id="71" name="角丸四角形 70"/>
            <p:cNvSpPr/>
            <p:nvPr/>
          </p:nvSpPr>
          <p:spPr bwMode="auto">
            <a:xfrm>
              <a:off x="3982192" y="1905000"/>
              <a:ext cx="457200" cy="381000"/>
            </a:xfrm>
            <a:prstGeom prst="roundRect">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chemeClr val="bg1"/>
                  </a:solidFill>
                  <a:latin typeface="HGP創英角ｺﾞｼｯｸUB" pitchFamily="50" charset="-128"/>
                  <a:ea typeface="HGP創英角ｺﾞｼｯｸUB" pitchFamily="50" charset="-128"/>
                </a:rPr>
                <a:t>業務</a:t>
              </a:r>
            </a:p>
          </p:txBody>
        </p:sp>
        <p:sp>
          <p:nvSpPr>
            <p:cNvPr id="74" name="角丸四角形 73"/>
            <p:cNvSpPr/>
            <p:nvPr/>
          </p:nvSpPr>
          <p:spPr bwMode="auto">
            <a:xfrm>
              <a:off x="4691743" y="1905000"/>
              <a:ext cx="457200" cy="381000"/>
            </a:xfrm>
            <a:prstGeom prst="roundRect">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chemeClr val="bg1"/>
                  </a:solidFill>
                  <a:latin typeface="HGP創英角ｺﾞｼｯｸUB" pitchFamily="50" charset="-128"/>
                  <a:ea typeface="HGP創英角ｺﾞｼｯｸUB" pitchFamily="50" charset="-128"/>
                </a:rPr>
                <a:t>業務</a:t>
              </a:r>
            </a:p>
          </p:txBody>
        </p:sp>
        <p:sp>
          <p:nvSpPr>
            <p:cNvPr id="75" name="角丸四角形 74"/>
            <p:cNvSpPr/>
            <p:nvPr/>
          </p:nvSpPr>
          <p:spPr bwMode="auto">
            <a:xfrm>
              <a:off x="3296392" y="3657600"/>
              <a:ext cx="457200" cy="381000"/>
            </a:xfrm>
            <a:prstGeom prst="roundRect">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Arial" charset="0"/>
                  <a:ea typeface="HG丸ｺﾞｼｯｸM-PRO" pitchFamily="50" charset="-128"/>
                </a:rPr>
                <a:t>SYS</a:t>
              </a:r>
              <a:endParaRPr kumimoji="0" lang="ja-JP" altLang="en-US" sz="800" b="0" i="0" u="none" strike="noStrike" cap="none" normalizeH="0" baseline="0" dirty="0" smtClean="0">
                <a:ln>
                  <a:noFill/>
                </a:ln>
                <a:solidFill>
                  <a:schemeClr val="bg1"/>
                </a:solidFill>
                <a:effectLst/>
                <a:latin typeface="Arial" charset="0"/>
                <a:ea typeface="HG丸ｺﾞｼｯｸM-PRO" pitchFamily="50" charset="-128"/>
              </a:endParaRPr>
            </a:p>
          </p:txBody>
        </p:sp>
        <p:sp>
          <p:nvSpPr>
            <p:cNvPr id="77" name="角丸四角形 76"/>
            <p:cNvSpPr/>
            <p:nvPr/>
          </p:nvSpPr>
          <p:spPr bwMode="auto">
            <a:xfrm>
              <a:off x="3982192" y="3657600"/>
              <a:ext cx="457200" cy="381000"/>
            </a:xfrm>
            <a:prstGeom prst="roundRect">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Arial" charset="0"/>
                  <a:ea typeface="HG丸ｺﾞｼｯｸM-PRO" pitchFamily="50" charset="-128"/>
                </a:rPr>
                <a:t>SYS</a:t>
              </a:r>
              <a:endParaRPr kumimoji="0" lang="ja-JP" altLang="en-US" sz="800" b="0" i="0" u="none" strike="noStrike" cap="none" normalizeH="0" baseline="0" dirty="0" smtClean="0">
                <a:ln>
                  <a:noFill/>
                </a:ln>
                <a:solidFill>
                  <a:schemeClr val="bg1"/>
                </a:solidFill>
                <a:effectLst/>
                <a:latin typeface="Arial" charset="0"/>
                <a:ea typeface="HG丸ｺﾞｼｯｸM-PRO" pitchFamily="50" charset="-128"/>
              </a:endParaRPr>
            </a:p>
          </p:txBody>
        </p:sp>
        <p:sp>
          <p:nvSpPr>
            <p:cNvPr id="88" name="角丸四角形 87"/>
            <p:cNvSpPr/>
            <p:nvPr/>
          </p:nvSpPr>
          <p:spPr bwMode="auto">
            <a:xfrm>
              <a:off x="4691743" y="3657600"/>
              <a:ext cx="457200" cy="381000"/>
            </a:xfrm>
            <a:prstGeom prst="roundRect">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Arial" charset="0"/>
                  <a:ea typeface="HG丸ｺﾞｼｯｸM-PRO" pitchFamily="50" charset="-128"/>
                </a:rPr>
                <a:t>SYS</a:t>
              </a:r>
              <a:endParaRPr kumimoji="0" lang="ja-JP" altLang="en-US" sz="800" b="0" i="0" u="none" strike="noStrike" cap="none" normalizeH="0" baseline="0" dirty="0" smtClean="0">
                <a:ln>
                  <a:noFill/>
                </a:ln>
                <a:solidFill>
                  <a:schemeClr val="bg1"/>
                </a:solidFill>
                <a:effectLst/>
                <a:latin typeface="Arial" charset="0"/>
                <a:ea typeface="HG丸ｺﾞｼｯｸM-PRO" pitchFamily="50" charset="-128"/>
              </a:endParaRPr>
            </a:p>
          </p:txBody>
        </p:sp>
        <p:cxnSp>
          <p:nvCxnSpPr>
            <p:cNvPr id="114" name="直線矢印コネクタ 113"/>
            <p:cNvCxnSpPr>
              <a:stCxn id="69" idx="2"/>
              <a:endCxn id="75" idx="0"/>
            </p:cNvCxnSpPr>
            <p:nvPr/>
          </p:nvCxnSpPr>
          <p:spPr bwMode="auto">
            <a:xfrm>
              <a:off x="3524992" y="2286000"/>
              <a:ext cx="0" cy="1371600"/>
            </a:xfrm>
            <a:prstGeom prst="straightConnector1">
              <a:avLst/>
            </a:prstGeom>
            <a:solidFill>
              <a:schemeClr val="bg1"/>
            </a:solidFill>
            <a:ln w="38100" cap="flat" cmpd="sng" algn="ctr">
              <a:solidFill>
                <a:srgbClr val="4168A7"/>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直線矢印コネクタ 114"/>
            <p:cNvCxnSpPr>
              <a:stCxn id="71" idx="2"/>
              <a:endCxn id="77" idx="0"/>
            </p:cNvCxnSpPr>
            <p:nvPr/>
          </p:nvCxnSpPr>
          <p:spPr bwMode="auto">
            <a:xfrm>
              <a:off x="4210792" y="2286000"/>
              <a:ext cx="0" cy="1371600"/>
            </a:xfrm>
            <a:prstGeom prst="straightConnector1">
              <a:avLst/>
            </a:prstGeom>
            <a:solidFill>
              <a:schemeClr val="bg1"/>
            </a:solidFill>
            <a:ln w="38100" cap="flat" cmpd="sng" algn="ctr">
              <a:solidFill>
                <a:srgbClr val="4168A7"/>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直線矢印コネクタ 115"/>
            <p:cNvCxnSpPr>
              <a:stCxn id="74" idx="2"/>
              <a:endCxn id="88" idx="0"/>
            </p:cNvCxnSpPr>
            <p:nvPr/>
          </p:nvCxnSpPr>
          <p:spPr bwMode="auto">
            <a:xfrm>
              <a:off x="4920343" y="2286000"/>
              <a:ext cx="0" cy="1371600"/>
            </a:xfrm>
            <a:prstGeom prst="straightConnector1">
              <a:avLst/>
            </a:prstGeom>
            <a:solidFill>
              <a:schemeClr val="bg1"/>
            </a:solidFill>
            <a:ln w="38100" cap="flat" cmpd="sng" algn="ctr">
              <a:solidFill>
                <a:srgbClr val="4168A7"/>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 name="タイトル 1"/>
          <p:cNvSpPr>
            <a:spLocks noGrp="1"/>
          </p:cNvSpPr>
          <p:nvPr>
            <p:ph type="title"/>
          </p:nvPr>
        </p:nvSpPr>
        <p:spPr>
          <a:xfrm>
            <a:off x="152400" y="152400"/>
            <a:ext cx="8991600" cy="533400"/>
          </a:xfrm>
        </p:spPr>
        <p:txBody>
          <a:bodyPr/>
          <a:lstStyle/>
          <a:p>
            <a:r>
              <a:rPr kumimoji="1" lang="ja-JP" altLang="en-US" sz="2800" dirty="0" smtClean="0"/>
              <a:t>分散化・ダウンサイジングによって何が起こったか？</a:t>
            </a:r>
            <a:endParaRPr kumimoji="1" lang="ja-JP" altLang="en-US" sz="2800" dirty="0"/>
          </a:p>
        </p:txBody>
      </p:sp>
      <p:grpSp>
        <p:nvGrpSpPr>
          <p:cNvPr id="7" name="グループ化 6"/>
          <p:cNvGrpSpPr/>
          <p:nvPr/>
        </p:nvGrpSpPr>
        <p:grpSpPr>
          <a:xfrm>
            <a:off x="3143992" y="2362200"/>
            <a:ext cx="2690751" cy="3429000"/>
            <a:chOff x="3143992" y="2362200"/>
            <a:chExt cx="2690751" cy="3429000"/>
          </a:xfrm>
        </p:grpSpPr>
        <p:sp>
          <p:nvSpPr>
            <p:cNvPr id="185" name="角丸四角形 184"/>
            <p:cNvSpPr/>
            <p:nvPr/>
          </p:nvSpPr>
          <p:spPr bwMode="auto">
            <a:xfrm>
              <a:off x="3143992" y="4850328"/>
              <a:ext cx="2233551" cy="940872"/>
            </a:xfrm>
            <a:prstGeom prst="roundRect">
              <a:avLst>
                <a:gd name="adj" fmla="val 9267"/>
              </a:avLst>
            </a:prstGeom>
            <a:solidFill>
              <a:srgbClr val="FFFFCC"/>
            </a:solidFill>
            <a:ln w="38100" cap="flat" cmpd="sng" algn="ctr">
              <a:solidFill>
                <a:srgbClr val="F6D92E"/>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64" name="角丸四角形 63"/>
            <p:cNvSpPr/>
            <p:nvPr/>
          </p:nvSpPr>
          <p:spPr bwMode="auto">
            <a:xfrm>
              <a:off x="3372592" y="3848100"/>
              <a:ext cx="457200" cy="381000"/>
            </a:xfrm>
            <a:prstGeom prst="roundRect">
              <a:avLst/>
            </a:prstGeom>
            <a:solidFill>
              <a:srgbClr val="00B0F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ts val="0"/>
                </a:spcBef>
                <a:spcAft>
                  <a:spcPct val="0"/>
                </a:spcAft>
                <a:buClrTx/>
                <a:buSzTx/>
                <a:buFontTx/>
                <a:buNone/>
                <a:tabLst/>
              </a:pPr>
              <a:r>
                <a:rPr kumimoji="0" lang="en-US" altLang="ja-JP" sz="800" dirty="0" smtClean="0">
                  <a:solidFill>
                    <a:schemeClr val="bg1"/>
                  </a:solidFill>
                  <a:latin typeface="Arial" charset="0"/>
                  <a:ea typeface="HG丸ｺﾞｼｯｸM-PRO" pitchFamily="50" charset="-128"/>
                </a:rPr>
                <a:t>SUB</a:t>
              </a:r>
            </a:p>
            <a:p>
              <a:pPr marL="0" marR="0" indent="0" algn="l" defTabSz="914400" rtl="0" eaLnBrk="1" fontAlgn="base" latinLnBrk="0" hangingPunct="1">
                <a:lnSpc>
                  <a:spcPct val="100000"/>
                </a:lnSpc>
                <a:spcBef>
                  <a:spcPts val="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Arial" charset="0"/>
                  <a:ea typeface="HG丸ｺﾞｼｯｸM-PRO" pitchFamily="50" charset="-128"/>
                </a:rPr>
                <a:t>SYS</a:t>
              </a:r>
            </a:p>
          </p:txBody>
        </p:sp>
        <p:sp>
          <p:nvSpPr>
            <p:cNvPr id="93" name="角丸四角形 92"/>
            <p:cNvSpPr/>
            <p:nvPr/>
          </p:nvSpPr>
          <p:spPr bwMode="auto">
            <a:xfrm>
              <a:off x="4082143" y="3848100"/>
              <a:ext cx="457200" cy="381000"/>
            </a:xfrm>
            <a:prstGeom prst="roundRect">
              <a:avLst/>
            </a:prstGeom>
            <a:solidFill>
              <a:srgbClr val="00B0F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ts val="0"/>
                </a:spcBef>
                <a:spcAft>
                  <a:spcPct val="0"/>
                </a:spcAft>
                <a:buClrTx/>
                <a:buSzTx/>
                <a:buFontTx/>
                <a:buNone/>
                <a:tabLst/>
              </a:pPr>
              <a:r>
                <a:rPr kumimoji="0" lang="en-US" altLang="ja-JP" sz="800" dirty="0" smtClean="0">
                  <a:solidFill>
                    <a:schemeClr val="bg1"/>
                  </a:solidFill>
                  <a:latin typeface="Arial" charset="0"/>
                  <a:ea typeface="HG丸ｺﾞｼｯｸM-PRO" pitchFamily="50" charset="-128"/>
                </a:rPr>
                <a:t>SUB</a:t>
              </a:r>
            </a:p>
            <a:p>
              <a:pPr marL="0" marR="0" indent="0" algn="l" defTabSz="914400" rtl="0" eaLnBrk="1" fontAlgn="base" latinLnBrk="0" hangingPunct="1">
                <a:lnSpc>
                  <a:spcPct val="100000"/>
                </a:lnSpc>
                <a:spcBef>
                  <a:spcPts val="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Arial" charset="0"/>
                  <a:ea typeface="HG丸ｺﾞｼｯｸM-PRO" pitchFamily="50" charset="-128"/>
                </a:rPr>
                <a:t>SYS</a:t>
              </a:r>
            </a:p>
          </p:txBody>
        </p:sp>
        <p:sp>
          <p:nvSpPr>
            <p:cNvPr id="96" name="角丸四角形 95"/>
            <p:cNvSpPr/>
            <p:nvPr/>
          </p:nvSpPr>
          <p:spPr bwMode="auto">
            <a:xfrm>
              <a:off x="4767943" y="3848100"/>
              <a:ext cx="457200" cy="381000"/>
            </a:xfrm>
            <a:prstGeom prst="roundRect">
              <a:avLst/>
            </a:prstGeom>
            <a:solidFill>
              <a:srgbClr val="00B0F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ts val="0"/>
                </a:spcBef>
                <a:spcAft>
                  <a:spcPct val="0"/>
                </a:spcAft>
                <a:buClrTx/>
                <a:buSzTx/>
                <a:buFontTx/>
                <a:buNone/>
                <a:tabLst/>
              </a:pPr>
              <a:r>
                <a:rPr kumimoji="0" lang="en-US" altLang="ja-JP" sz="800" dirty="0" smtClean="0">
                  <a:solidFill>
                    <a:schemeClr val="bg1"/>
                  </a:solidFill>
                  <a:latin typeface="Arial" charset="0"/>
                  <a:ea typeface="HG丸ｺﾞｼｯｸM-PRO" pitchFamily="50" charset="-128"/>
                </a:rPr>
                <a:t>SUB</a:t>
              </a:r>
            </a:p>
            <a:p>
              <a:pPr marL="0" marR="0" indent="0" algn="l" defTabSz="914400" rtl="0" eaLnBrk="1" fontAlgn="base" latinLnBrk="0" hangingPunct="1">
                <a:lnSpc>
                  <a:spcPct val="100000"/>
                </a:lnSpc>
                <a:spcBef>
                  <a:spcPts val="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Arial" charset="0"/>
                  <a:ea typeface="HG丸ｺﾞｼｯｸM-PRO" pitchFamily="50" charset="-128"/>
                </a:rPr>
                <a:t>SYS</a:t>
              </a:r>
            </a:p>
          </p:txBody>
        </p:sp>
        <p:sp>
          <p:nvSpPr>
            <p:cNvPr id="109" name="角丸四角形 108"/>
            <p:cNvSpPr/>
            <p:nvPr/>
          </p:nvSpPr>
          <p:spPr bwMode="auto">
            <a:xfrm>
              <a:off x="3296392" y="5155128"/>
              <a:ext cx="457200" cy="381000"/>
            </a:xfrm>
            <a:prstGeom prst="roundRect">
              <a:avLst/>
            </a:prstGeom>
            <a:solidFill>
              <a:srgbClr val="6600CC"/>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ts val="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Arial" charset="0"/>
                  <a:ea typeface="HG丸ｺﾞｼｯｸM-PRO" pitchFamily="50" charset="-128"/>
                </a:rPr>
                <a:t>部門</a:t>
              </a:r>
              <a:r>
                <a:rPr kumimoji="0" lang="en-US" altLang="ja-JP" sz="800" b="0" i="0" u="none" strike="noStrike" cap="none" normalizeH="0" baseline="0" dirty="0" smtClean="0">
                  <a:ln>
                    <a:noFill/>
                  </a:ln>
                  <a:solidFill>
                    <a:schemeClr val="bg1"/>
                  </a:solidFill>
                  <a:effectLst/>
                  <a:latin typeface="Arial" charset="0"/>
                  <a:ea typeface="HG丸ｺﾞｼｯｸM-PRO" pitchFamily="50" charset="-128"/>
                </a:rPr>
                <a:t>SYS</a:t>
              </a:r>
            </a:p>
          </p:txBody>
        </p:sp>
        <p:sp>
          <p:nvSpPr>
            <p:cNvPr id="110" name="角丸四角形 109"/>
            <p:cNvSpPr/>
            <p:nvPr/>
          </p:nvSpPr>
          <p:spPr bwMode="auto">
            <a:xfrm>
              <a:off x="4005943" y="5155128"/>
              <a:ext cx="457200" cy="381000"/>
            </a:xfrm>
            <a:prstGeom prst="roundRect">
              <a:avLst/>
            </a:prstGeom>
            <a:solidFill>
              <a:srgbClr val="6600CC"/>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ts val="0"/>
                </a:spcBef>
                <a:spcAft>
                  <a:spcPct val="0"/>
                </a:spcAft>
                <a:buClrTx/>
                <a:buSzTx/>
                <a:buFontTx/>
                <a:buNone/>
                <a:tabLst/>
              </a:pPr>
              <a:r>
                <a:rPr kumimoji="0" lang="ja-JP" altLang="en-US" sz="800" dirty="0" smtClean="0">
                  <a:solidFill>
                    <a:schemeClr val="bg1"/>
                  </a:solidFill>
                  <a:latin typeface="Arial" charset="0"/>
                  <a:ea typeface="HG丸ｺﾞｼｯｸM-PRO" pitchFamily="50" charset="-128"/>
                </a:rPr>
                <a:t>部門</a:t>
              </a:r>
              <a:endParaRPr kumimoji="0" lang="en-US" altLang="ja-JP" sz="800" dirty="0" smtClean="0">
                <a:solidFill>
                  <a:schemeClr val="bg1"/>
                </a:solidFill>
                <a:latin typeface="Arial" charset="0"/>
                <a:ea typeface="HG丸ｺﾞｼｯｸM-PRO" pitchFamily="50" charset="-128"/>
              </a:endParaRPr>
            </a:p>
            <a:p>
              <a:pPr marL="0" marR="0" indent="0" algn="l" defTabSz="914400" rtl="0" eaLnBrk="1" fontAlgn="base" latinLnBrk="0" hangingPunct="1">
                <a:lnSpc>
                  <a:spcPct val="100000"/>
                </a:lnSpc>
                <a:spcBef>
                  <a:spcPts val="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Arial" charset="0"/>
                  <a:ea typeface="HG丸ｺﾞｼｯｸM-PRO" pitchFamily="50" charset="-128"/>
                </a:rPr>
                <a:t>SYS</a:t>
              </a:r>
            </a:p>
          </p:txBody>
        </p:sp>
        <p:sp>
          <p:nvSpPr>
            <p:cNvPr id="111" name="角丸四角形 110"/>
            <p:cNvSpPr/>
            <p:nvPr/>
          </p:nvSpPr>
          <p:spPr bwMode="auto">
            <a:xfrm>
              <a:off x="4691743" y="5155128"/>
              <a:ext cx="457200" cy="381000"/>
            </a:xfrm>
            <a:prstGeom prst="roundRect">
              <a:avLst/>
            </a:prstGeom>
            <a:solidFill>
              <a:srgbClr val="6600CC"/>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ts val="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Arial" charset="0"/>
                  <a:ea typeface="HG丸ｺﾞｼｯｸM-PRO" pitchFamily="50" charset="-128"/>
                </a:rPr>
                <a:t>部門</a:t>
              </a:r>
              <a:r>
                <a:rPr kumimoji="0" lang="en-US" altLang="ja-JP" sz="800" b="0" i="0" u="none" strike="noStrike" cap="none" normalizeH="0" baseline="0" dirty="0" smtClean="0">
                  <a:ln>
                    <a:noFill/>
                  </a:ln>
                  <a:solidFill>
                    <a:schemeClr val="bg1"/>
                  </a:solidFill>
                  <a:effectLst/>
                  <a:latin typeface="Arial" charset="0"/>
                  <a:ea typeface="HG丸ｺﾞｼｯｸM-PRO" pitchFamily="50" charset="-128"/>
                </a:rPr>
                <a:t>SYS</a:t>
              </a:r>
            </a:p>
          </p:txBody>
        </p:sp>
        <p:sp>
          <p:nvSpPr>
            <p:cNvPr id="61" name="角丸四角形 60"/>
            <p:cNvSpPr/>
            <p:nvPr/>
          </p:nvSpPr>
          <p:spPr bwMode="auto">
            <a:xfrm>
              <a:off x="3601192" y="2362200"/>
              <a:ext cx="457200" cy="381000"/>
            </a:xfrm>
            <a:prstGeom prst="roundRect">
              <a:avLst/>
            </a:prstGeom>
            <a:solidFill>
              <a:srgbClr val="00B05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HGP創英角ｺﾞｼｯｸUB" pitchFamily="50" charset="-128"/>
                  <a:ea typeface="HGP創英角ｺﾞｼｯｸUB" pitchFamily="50" charset="-128"/>
                </a:rPr>
                <a:t>新規業務</a:t>
              </a:r>
              <a:endPar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91" name="角丸四角形 90"/>
            <p:cNvSpPr/>
            <p:nvPr/>
          </p:nvSpPr>
          <p:spPr bwMode="auto">
            <a:xfrm>
              <a:off x="4363192" y="2362200"/>
              <a:ext cx="457200" cy="381000"/>
            </a:xfrm>
            <a:prstGeom prst="roundRect">
              <a:avLst/>
            </a:prstGeom>
            <a:solidFill>
              <a:srgbClr val="00B05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HGP創英角ｺﾞｼｯｸUB" pitchFamily="50" charset="-128"/>
                  <a:ea typeface="HGP創英角ｺﾞｼｯｸUB" pitchFamily="50" charset="-128"/>
                </a:rPr>
                <a:t>新規業務</a:t>
              </a:r>
              <a:endPar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92" name="角丸四角形 91"/>
            <p:cNvSpPr/>
            <p:nvPr/>
          </p:nvSpPr>
          <p:spPr bwMode="auto">
            <a:xfrm>
              <a:off x="4996543" y="2362200"/>
              <a:ext cx="457200" cy="381000"/>
            </a:xfrm>
            <a:prstGeom prst="roundRect">
              <a:avLst/>
            </a:prstGeom>
            <a:solidFill>
              <a:srgbClr val="00B05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HGP創英角ｺﾞｼｯｸUB" pitchFamily="50" charset="-128"/>
                  <a:ea typeface="HGP創英角ｺﾞｼｯｸUB" pitchFamily="50" charset="-128"/>
                </a:rPr>
                <a:t>新規業務</a:t>
              </a:r>
              <a:endPar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102" name="角丸四角形 101"/>
            <p:cNvSpPr/>
            <p:nvPr/>
          </p:nvSpPr>
          <p:spPr bwMode="auto">
            <a:xfrm>
              <a:off x="3982192" y="2842656"/>
              <a:ext cx="457200" cy="381000"/>
            </a:xfrm>
            <a:prstGeom prst="roundRect">
              <a:avLst/>
            </a:prstGeom>
            <a:solidFill>
              <a:srgbClr val="00B05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HGP創英角ｺﾞｼｯｸUB" pitchFamily="50" charset="-128"/>
                  <a:ea typeface="HGP創英角ｺﾞｼｯｸUB" pitchFamily="50" charset="-128"/>
                </a:rPr>
                <a:t>新規業務</a:t>
              </a:r>
              <a:endPar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104" name="角丸四角形 103"/>
            <p:cNvSpPr/>
            <p:nvPr/>
          </p:nvSpPr>
          <p:spPr bwMode="auto">
            <a:xfrm>
              <a:off x="4691743" y="2842656"/>
              <a:ext cx="457200" cy="381000"/>
            </a:xfrm>
            <a:prstGeom prst="roundRect">
              <a:avLst/>
            </a:prstGeom>
            <a:solidFill>
              <a:srgbClr val="00B05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HGP創英角ｺﾞｼｯｸUB" pitchFamily="50" charset="-128"/>
                  <a:ea typeface="HGP創英角ｺﾞｼｯｸUB" pitchFamily="50" charset="-128"/>
                </a:rPr>
                <a:t>新規業務</a:t>
              </a:r>
              <a:endPar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sp>
          <p:nvSpPr>
            <p:cNvPr id="108" name="角丸四角形 107"/>
            <p:cNvSpPr/>
            <p:nvPr/>
          </p:nvSpPr>
          <p:spPr bwMode="auto">
            <a:xfrm>
              <a:off x="5377543" y="2842656"/>
              <a:ext cx="457200" cy="381000"/>
            </a:xfrm>
            <a:prstGeom prst="roundRect">
              <a:avLst/>
            </a:prstGeom>
            <a:solidFill>
              <a:srgbClr val="00B05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HGP創英角ｺﾞｼｯｸUB" pitchFamily="50" charset="-128"/>
                  <a:ea typeface="HGP創英角ｺﾞｼｯｸUB" pitchFamily="50" charset="-128"/>
                </a:rPr>
                <a:t>新規業務</a:t>
              </a:r>
              <a:endParaRPr kumimoji="0" lang="ja-JP" altLang="en-US" sz="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cxnSp>
          <p:nvCxnSpPr>
            <p:cNvPr id="117" name="直線矢印コネクタ 116"/>
            <p:cNvCxnSpPr>
              <a:stCxn id="61" idx="2"/>
              <a:endCxn id="64" idx="0"/>
            </p:cNvCxnSpPr>
            <p:nvPr/>
          </p:nvCxnSpPr>
          <p:spPr bwMode="auto">
            <a:xfrm flipH="1">
              <a:off x="3601192" y="2743200"/>
              <a:ext cx="228600" cy="1104900"/>
            </a:xfrm>
            <a:prstGeom prst="straightConnector1">
              <a:avLst/>
            </a:prstGeom>
            <a:solidFill>
              <a:schemeClr val="bg1"/>
            </a:solidFill>
            <a:ln w="38100" cap="flat" cmpd="sng" algn="ctr">
              <a:solidFill>
                <a:srgbClr val="33CC33"/>
              </a:solidFill>
              <a:prstDash val="sysDot"/>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 name="直線矢印コネクタ 117"/>
            <p:cNvCxnSpPr>
              <a:stCxn id="102" idx="2"/>
              <a:endCxn id="109" idx="0"/>
            </p:cNvCxnSpPr>
            <p:nvPr/>
          </p:nvCxnSpPr>
          <p:spPr bwMode="auto">
            <a:xfrm flipH="1">
              <a:off x="3524992" y="3223656"/>
              <a:ext cx="685800" cy="1931472"/>
            </a:xfrm>
            <a:prstGeom prst="straightConnector1">
              <a:avLst/>
            </a:prstGeom>
            <a:solidFill>
              <a:schemeClr val="bg1"/>
            </a:solidFill>
            <a:ln w="38100" cap="flat" cmpd="sng" algn="ctr">
              <a:solidFill>
                <a:srgbClr val="33CC33"/>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9" name="直線矢印コネクタ 118"/>
            <p:cNvCxnSpPr>
              <a:stCxn id="91" idx="2"/>
              <a:endCxn id="93" idx="0"/>
            </p:cNvCxnSpPr>
            <p:nvPr/>
          </p:nvCxnSpPr>
          <p:spPr bwMode="auto">
            <a:xfrm flipH="1">
              <a:off x="4310743" y="2743200"/>
              <a:ext cx="281049" cy="1104900"/>
            </a:xfrm>
            <a:prstGeom prst="straightConnector1">
              <a:avLst/>
            </a:prstGeom>
            <a:solidFill>
              <a:schemeClr val="bg1"/>
            </a:solidFill>
            <a:ln w="38100" cap="flat" cmpd="sng" algn="ctr">
              <a:solidFill>
                <a:srgbClr val="33CC33"/>
              </a:solidFill>
              <a:prstDash val="sysDot"/>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直線矢印コネクタ 119"/>
            <p:cNvCxnSpPr>
              <a:stCxn id="104" idx="2"/>
              <a:endCxn id="110" idx="0"/>
            </p:cNvCxnSpPr>
            <p:nvPr/>
          </p:nvCxnSpPr>
          <p:spPr bwMode="auto">
            <a:xfrm flipH="1">
              <a:off x="4234543" y="3223656"/>
              <a:ext cx="685800" cy="1931472"/>
            </a:xfrm>
            <a:prstGeom prst="straightConnector1">
              <a:avLst/>
            </a:prstGeom>
            <a:solidFill>
              <a:schemeClr val="bg1"/>
            </a:solidFill>
            <a:ln w="38100" cap="flat" cmpd="sng" algn="ctr">
              <a:solidFill>
                <a:srgbClr val="33CC33"/>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直線矢印コネクタ 120"/>
            <p:cNvCxnSpPr>
              <a:stCxn id="92" idx="2"/>
              <a:endCxn id="96" idx="0"/>
            </p:cNvCxnSpPr>
            <p:nvPr/>
          </p:nvCxnSpPr>
          <p:spPr bwMode="auto">
            <a:xfrm flipH="1">
              <a:off x="4996543" y="2743200"/>
              <a:ext cx="228600" cy="1104900"/>
            </a:xfrm>
            <a:prstGeom prst="straightConnector1">
              <a:avLst/>
            </a:prstGeom>
            <a:solidFill>
              <a:schemeClr val="bg1"/>
            </a:solidFill>
            <a:ln w="38100" cap="flat" cmpd="sng" algn="ctr">
              <a:solidFill>
                <a:srgbClr val="33CC33"/>
              </a:solidFill>
              <a:prstDash val="sysDot"/>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直線矢印コネクタ 121"/>
            <p:cNvCxnSpPr>
              <a:stCxn id="108" idx="2"/>
              <a:endCxn id="111" idx="0"/>
            </p:cNvCxnSpPr>
            <p:nvPr/>
          </p:nvCxnSpPr>
          <p:spPr bwMode="auto">
            <a:xfrm flipH="1">
              <a:off x="4920343" y="3223656"/>
              <a:ext cx="685800" cy="1931472"/>
            </a:xfrm>
            <a:prstGeom prst="straightConnector1">
              <a:avLst/>
            </a:prstGeom>
            <a:solidFill>
              <a:schemeClr val="bg1"/>
            </a:solidFill>
            <a:ln w="38100" cap="flat" cmpd="sng" algn="ctr">
              <a:solidFill>
                <a:srgbClr val="33CC33"/>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9" name="グループ化 8"/>
          <p:cNvGrpSpPr/>
          <p:nvPr/>
        </p:nvGrpSpPr>
        <p:grpSpPr>
          <a:xfrm>
            <a:off x="4756210" y="1219200"/>
            <a:ext cx="4115647" cy="4572000"/>
            <a:chOff x="4756210" y="1219200"/>
            <a:chExt cx="4115647" cy="4572000"/>
          </a:xfrm>
        </p:grpSpPr>
        <p:sp>
          <p:nvSpPr>
            <p:cNvPr id="137" name="角丸四角形 136"/>
            <p:cNvSpPr/>
            <p:nvPr/>
          </p:nvSpPr>
          <p:spPr bwMode="auto">
            <a:xfrm>
              <a:off x="6333506" y="3486150"/>
              <a:ext cx="2538351" cy="2305050"/>
            </a:xfrm>
            <a:prstGeom prst="roundRect">
              <a:avLst>
                <a:gd name="adj" fmla="val 8036"/>
              </a:avLst>
            </a:prstGeom>
            <a:solidFill>
              <a:srgbClr val="3366FF"/>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endParaRPr>
            </a:p>
          </p:txBody>
        </p:sp>
        <p:sp>
          <p:nvSpPr>
            <p:cNvPr id="138" name="角丸四角形 137"/>
            <p:cNvSpPr/>
            <p:nvPr/>
          </p:nvSpPr>
          <p:spPr bwMode="auto">
            <a:xfrm>
              <a:off x="6333506" y="1905000"/>
              <a:ext cx="457200" cy="381000"/>
            </a:xfrm>
            <a:prstGeom prst="roundRect">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rPr>
                <a:t>業務</a:t>
              </a:r>
            </a:p>
          </p:txBody>
        </p:sp>
        <p:sp>
          <p:nvSpPr>
            <p:cNvPr id="139" name="角丸四角形 138"/>
            <p:cNvSpPr/>
            <p:nvPr/>
          </p:nvSpPr>
          <p:spPr bwMode="auto">
            <a:xfrm>
              <a:off x="7019306" y="1905000"/>
              <a:ext cx="457200" cy="381000"/>
            </a:xfrm>
            <a:prstGeom prst="roundRect">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rgbClr val="FFFFFF"/>
                  </a:solidFill>
                  <a:latin typeface="HGP創英角ｺﾞｼｯｸUB" pitchFamily="50" charset="-128"/>
                  <a:ea typeface="HGP創英角ｺﾞｼｯｸUB" pitchFamily="50" charset="-128"/>
                </a:rPr>
                <a:t>業務</a:t>
              </a:r>
            </a:p>
          </p:txBody>
        </p:sp>
        <p:sp>
          <p:nvSpPr>
            <p:cNvPr id="140" name="角丸四角形 139"/>
            <p:cNvSpPr/>
            <p:nvPr/>
          </p:nvSpPr>
          <p:spPr bwMode="auto">
            <a:xfrm>
              <a:off x="7728857" y="1905000"/>
              <a:ext cx="457200" cy="381000"/>
            </a:xfrm>
            <a:prstGeom prst="roundRect">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rgbClr val="FFFFFF"/>
                  </a:solidFill>
                  <a:latin typeface="HGP創英角ｺﾞｼｯｸUB" pitchFamily="50" charset="-128"/>
                  <a:ea typeface="HGP創英角ｺﾞｼｯｸUB" pitchFamily="50" charset="-128"/>
                </a:rPr>
                <a:t>業務</a:t>
              </a:r>
            </a:p>
          </p:txBody>
        </p:sp>
        <p:cxnSp>
          <p:nvCxnSpPr>
            <p:cNvPr id="147" name="直線矢印コネクタ 146"/>
            <p:cNvCxnSpPr>
              <a:stCxn id="138" idx="2"/>
            </p:cNvCxnSpPr>
            <p:nvPr/>
          </p:nvCxnSpPr>
          <p:spPr bwMode="auto">
            <a:xfrm>
              <a:off x="6562106" y="2286000"/>
              <a:ext cx="0" cy="1200150"/>
            </a:xfrm>
            <a:prstGeom prst="straightConnector1">
              <a:avLst/>
            </a:prstGeom>
            <a:solidFill>
              <a:schemeClr val="bg1"/>
            </a:solidFill>
            <a:ln w="38100" cap="flat" cmpd="sng" algn="ctr">
              <a:solidFill>
                <a:srgbClr val="4168A7"/>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 name="直線矢印コネクタ 147"/>
            <p:cNvCxnSpPr>
              <a:stCxn id="139" idx="2"/>
            </p:cNvCxnSpPr>
            <p:nvPr/>
          </p:nvCxnSpPr>
          <p:spPr bwMode="auto">
            <a:xfrm>
              <a:off x="7247906" y="2286000"/>
              <a:ext cx="0" cy="1200150"/>
            </a:xfrm>
            <a:prstGeom prst="straightConnector1">
              <a:avLst/>
            </a:prstGeom>
            <a:solidFill>
              <a:schemeClr val="bg1"/>
            </a:solidFill>
            <a:ln w="38100" cap="flat" cmpd="sng" algn="ctr">
              <a:solidFill>
                <a:srgbClr val="4168A7"/>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 name="直線矢印コネクタ 148"/>
            <p:cNvCxnSpPr/>
            <p:nvPr/>
          </p:nvCxnSpPr>
          <p:spPr bwMode="auto">
            <a:xfrm>
              <a:off x="7961415" y="2293422"/>
              <a:ext cx="0" cy="1192728"/>
            </a:xfrm>
            <a:prstGeom prst="straightConnector1">
              <a:avLst/>
            </a:prstGeom>
            <a:solidFill>
              <a:schemeClr val="bg1"/>
            </a:solidFill>
            <a:ln w="38100" cap="flat" cmpd="sng" algn="ctr">
              <a:solidFill>
                <a:srgbClr val="4168A7"/>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1" name="角丸四角形 140"/>
            <p:cNvSpPr/>
            <p:nvPr/>
          </p:nvSpPr>
          <p:spPr bwMode="auto">
            <a:xfrm>
              <a:off x="6638306" y="2362200"/>
              <a:ext cx="457200" cy="381000"/>
            </a:xfrm>
            <a:prstGeom prst="roundRect">
              <a:avLst/>
            </a:prstGeom>
            <a:solidFill>
              <a:srgbClr val="00B05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HGP創英角ｺﾞｼｯｸUB" pitchFamily="50" charset="-128"/>
                  <a:ea typeface="HGP創英角ｺﾞｼｯｸUB" pitchFamily="50" charset="-128"/>
                </a:rPr>
                <a:t>新規業務</a:t>
              </a:r>
              <a:endParaRPr kumimoji="0" lang="ja-JP" altLang="en-US" sz="8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endParaRPr>
            </a:p>
          </p:txBody>
        </p:sp>
        <p:sp>
          <p:nvSpPr>
            <p:cNvPr id="142" name="角丸四角形 141"/>
            <p:cNvSpPr/>
            <p:nvPr/>
          </p:nvSpPr>
          <p:spPr bwMode="auto">
            <a:xfrm>
              <a:off x="7367649" y="2362200"/>
              <a:ext cx="457200" cy="381000"/>
            </a:xfrm>
            <a:prstGeom prst="roundRect">
              <a:avLst/>
            </a:prstGeom>
            <a:solidFill>
              <a:srgbClr val="00B05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HGP創英角ｺﾞｼｯｸUB" pitchFamily="50" charset="-128"/>
                  <a:ea typeface="HGP創英角ｺﾞｼｯｸUB" pitchFamily="50" charset="-128"/>
                </a:rPr>
                <a:t>新規業務</a:t>
              </a:r>
              <a:endParaRPr kumimoji="0" lang="ja-JP" altLang="en-US" sz="8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endParaRPr>
            </a:p>
          </p:txBody>
        </p:sp>
        <p:sp>
          <p:nvSpPr>
            <p:cNvPr id="143" name="角丸四角形 142"/>
            <p:cNvSpPr/>
            <p:nvPr/>
          </p:nvSpPr>
          <p:spPr bwMode="auto">
            <a:xfrm>
              <a:off x="8033657" y="2362200"/>
              <a:ext cx="457200" cy="381000"/>
            </a:xfrm>
            <a:prstGeom prst="roundRect">
              <a:avLst/>
            </a:prstGeom>
            <a:solidFill>
              <a:srgbClr val="00B05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HGP創英角ｺﾞｼｯｸUB" pitchFamily="50" charset="-128"/>
                  <a:ea typeface="HGP創英角ｺﾞｼｯｸUB" pitchFamily="50" charset="-128"/>
                </a:rPr>
                <a:t>新規業務</a:t>
              </a:r>
              <a:endParaRPr kumimoji="0" lang="ja-JP" altLang="en-US" sz="8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endParaRPr>
            </a:p>
          </p:txBody>
        </p:sp>
        <p:sp>
          <p:nvSpPr>
            <p:cNvPr id="144" name="角丸四角形 143"/>
            <p:cNvSpPr/>
            <p:nvPr/>
          </p:nvSpPr>
          <p:spPr bwMode="auto">
            <a:xfrm>
              <a:off x="7019306" y="2842656"/>
              <a:ext cx="457200" cy="381000"/>
            </a:xfrm>
            <a:prstGeom prst="roundRect">
              <a:avLst/>
            </a:prstGeom>
            <a:solidFill>
              <a:srgbClr val="00B05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HGP創英角ｺﾞｼｯｸUB" pitchFamily="50" charset="-128"/>
                  <a:ea typeface="HGP創英角ｺﾞｼｯｸUB" pitchFamily="50" charset="-128"/>
                </a:rPr>
                <a:t>新規業務</a:t>
              </a:r>
              <a:endParaRPr kumimoji="0" lang="ja-JP" altLang="en-US" sz="8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endParaRPr>
            </a:p>
          </p:txBody>
        </p:sp>
        <p:sp>
          <p:nvSpPr>
            <p:cNvPr id="145" name="角丸四角形 144"/>
            <p:cNvSpPr/>
            <p:nvPr/>
          </p:nvSpPr>
          <p:spPr bwMode="auto">
            <a:xfrm>
              <a:off x="7728857" y="2842656"/>
              <a:ext cx="457200" cy="381000"/>
            </a:xfrm>
            <a:prstGeom prst="roundRect">
              <a:avLst/>
            </a:prstGeom>
            <a:solidFill>
              <a:srgbClr val="00B05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HGP創英角ｺﾞｼｯｸUB" pitchFamily="50" charset="-128"/>
                  <a:ea typeface="HGP創英角ｺﾞｼｯｸUB" pitchFamily="50" charset="-128"/>
                </a:rPr>
                <a:t>新規業務</a:t>
              </a:r>
              <a:endParaRPr kumimoji="0" lang="ja-JP" altLang="en-US" sz="8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endParaRPr>
            </a:p>
          </p:txBody>
        </p:sp>
        <p:sp>
          <p:nvSpPr>
            <p:cNvPr id="146" name="角丸四角形 145"/>
            <p:cNvSpPr/>
            <p:nvPr/>
          </p:nvSpPr>
          <p:spPr bwMode="auto">
            <a:xfrm>
              <a:off x="8414657" y="2842656"/>
              <a:ext cx="457200" cy="381000"/>
            </a:xfrm>
            <a:prstGeom prst="roundRect">
              <a:avLst/>
            </a:prstGeom>
            <a:solidFill>
              <a:srgbClr val="00B05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HGP創英角ｺﾞｼｯｸUB" pitchFamily="50" charset="-128"/>
                  <a:ea typeface="HGP創英角ｺﾞｼｯｸUB" pitchFamily="50" charset="-128"/>
                </a:rPr>
                <a:t>新規業務</a:t>
              </a:r>
              <a:endParaRPr kumimoji="0" lang="ja-JP" altLang="en-US" sz="8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endParaRPr>
            </a:p>
          </p:txBody>
        </p:sp>
        <p:cxnSp>
          <p:nvCxnSpPr>
            <p:cNvPr id="150" name="直線矢印コネクタ 149"/>
            <p:cNvCxnSpPr/>
            <p:nvPr/>
          </p:nvCxnSpPr>
          <p:spPr bwMode="auto">
            <a:xfrm>
              <a:off x="6870864" y="2750622"/>
              <a:ext cx="0" cy="735528"/>
            </a:xfrm>
            <a:prstGeom prst="straightConnector1">
              <a:avLst/>
            </a:prstGeom>
            <a:solidFill>
              <a:schemeClr val="bg1"/>
            </a:solidFill>
            <a:ln w="38100" cap="flat" cmpd="sng" algn="ctr">
              <a:solidFill>
                <a:srgbClr val="33CC33"/>
              </a:solidFill>
              <a:prstDash val="sysDot"/>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2" name="直線矢印コネクタ 151"/>
            <p:cNvCxnSpPr>
              <a:stCxn id="142" idx="2"/>
              <a:endCxn id="137" idx="0"/>
            </p:cNvCxnSpPr>
            <p:nvPr/>
          </p:nvCxnSpPr>
          <p:spPr bwMode="auto">
            <a:xfrm>
              <a:off x="7596249" y="2743200"/>
              <a:ext cx="6433" cy="742950"/>
            </a:xfrm>
            <a:prstGeom prst="straightConnector1">
              <a:avLst/>
            </a:prstGeom>
            <a:solidFill>
              <a:schemeClr val="bg1"/>
            </a:solidFill>
            <a:ln w="38100" cap="flat" cmpd="sng" algn="ctr">
              <a:solidFill>
                <a:srgbClr val="33CC33"/>
              </a:solidFill>
              <a:prstDash val="sysDot"/>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4" name="直線矢印コネクタ 153"/>
            <p:cNvCxnSpPr>
              <a:stCxn id="143" idx="2"/>
            </p:cNvCxnSpPr>
            <p:nvPr/>
          </p:nvCxnSpPr>
          <p:spPr bwMode="auto">
            <a:xfrm>
              <a:off x="8262257" y="2743200"/>
              <a:ext cx="3958" cy="742950"/>
            </a:xfrm>
            <a:prstGeom prst="straightConnector1">
              <a:avLst/>
            </a:prstGeom>
            <a:solidFill>
              <a:schemeClr val="bg1"/>
            </a:solidFill>
            <a:ln w="38100" cap="flat" cmpd="sng" algn="ctr">
              <a:solidFill>
                <a:srgbClr val="33CC33"/>
              </a:solidFill>
              <a:prstDash val="sysDot"/>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5" name="直線矢印コネクタ 154"/>
            <p:cNvCxnSpPr/>
            <p:nvPr/>
          </p:nvCxnSpPr>
          <p:spPr bwMode="auto">
            <a:xfrm>
              <a:off x="8643257" y="3223656"/>
              <a:ext cx="3958" cy="262494"/>
            </a:xfrm>
            <a:prstGeom prst="straightConnector1">
              <a:avLst/>
            </a:prstGeom>
            <a:solidFill>
              <a:schemeClr val="bg1"/>
            </a:solidFill>
            <a:ln w="38100" cap="flat" cmpd="sng" algn="ctr">
              <a:solidFill>
                <a:srgbClr val="33CC33"/>
              </a:solidFill>
              <a:prstDash val="sysDot"/>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3" name="フローチャート : 磁気ディスク 162"/>
            <p:cNvSpPr/>
            <p:nvPr/>
          </p:nvSpPr>
          <p:spPr bwMode="auto">
            <a:xfrm>
              <a:off x="7102062" y="4186608"/>
              <a:ext cx="943718" cy="904133"/>
            </a:xfrm>
            <a:prstGeom prst="flowChartMagneticDisk">
              <a:avLst/>
            </a:prstGeom>
            <a:ln>
              <a:solidFill>
                <a:schemeClr val="bg1">
                  <a:lumMod val="65000"/>
                </a:schemeClr>
              </a:solidFill>
              <a:headEnd type="none" w="med" len="med"/>
              <a:tailEnd type="none" w="med" len="med"/>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rPr>
                <a:t>統合マスター</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a:solidFill>
                    <a:srgbClr val="FFFFFF"/>
                  </a:solidFill>
                  <a:latin typeface="HGP創英角ｺﾞｼｯｸUB" pitchFamily="50" charset="-128"/>
                  <a:ea typeface="HGP創英角ｺﾞｼｯｸUB" pitchFamily="50" charset="-128"/>
                </a:rPr>
                <a:t>データベース</a:t>
              </a:r>
              <a:endParaRPr kumimoji="0" lang="ja-JP" altLang="en-US" sz="8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endParaRPr>
            </a:p>
          </p:txBody>
        </p:sp>
        <p:sp>
          <p:nvSpPr>
            <p:cNvPr id="164" name="角丸四角形 163"/>
            <p:cNvSpPr/>
            <p:nvPr/>
          </p:nvSpPr>
          <p:spPr bwMode="auto">
            <a:xfrm>
              <a:off x="6550972" y="3634344"/>
              <a:ext cx="457200" cy="381000"/>
            </a:xfrm>
            <a:prstGeom prst="roundRect">
              <a:avLst/>
            </a:prstGeom>
            <a:ln>
              <a:headEnd type="none" w="med" len="med"/>
              <a:tailEnd type="none" w="med" len="med"/>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HGP創英角ｺﾞｼｯｸUB" pitchFamily="50" charset="-128"/>
                  <a:ea typeface="HGP創英角ｺﾞｼｯｸUB" pitchFamily="50" charset="-128"/>
                </a:rPr>
                <a:t>機能</a:t>
              </a:r>
              <a:endPar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endParaRPr>
            </a:p>
          </p:txBody>
        </p:sp>
        <p:sp>
          <p:nvSpPr>
            <p:cNvPr id="167" name="角丸四角形 166"/>
            <p:cNvSpPr/>
            <p:nvPr/>
          </p:nvSpPr>
          <p:spPr bwMode="auto">
            <a:xfrm>
              <a:off x="7119257" y="3634344"/>
              <a:ext cx="457200" cy="381000"/>
            </a:xfrm>
            <a:prstGeom prst="roundRect">
              <a:avLst/>
            </a:prstGeom>
            <a:ln>
              <a:headEnd type="none" w="med" len="med"/>
              <a:tailEnd type="none" w="med" len="med"/>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HGP創英角ｺﾞｼｯｸUB" pitchFamily="50" charset="-128"/>
                  <a:ea typeface="HGP創英角ｺﾞｼｯｸUB" pitchFamily="50" charset="-128"/>
                </a:rPr>
                <a:t>機能</a:t>
              </a:r>
              <a:endPar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endParaRPr>
            </a:p>
          </p:txBody>
        </p:sp>
        <p:sp>
          <p:nvSpPr>
            <p:cNvPr id="168" name="角丸四角形 167"/>
            <p:cNvSpPr/>
            <p:nvPr/>
          </p:nvSpPr>
          <p:spPr bwMode="auto">
            <a:xfrm>
              <a:off x="7656615" y="3634344"/>
              <a:ext cx="457200" cy="381000"/>
            </a:xfrm>
            <a:prstGeom prst="roundRect">
              <a:avLst/>
            </a:prstGeom>
            <a:ln>
              <a:headEnd type="none" w="med" len="med"/>
              <a:tailEnd type="none" w="med" len="med"/>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HGP創英角ｺﾞｼｯｸUB" pitchFamily="50" charset="-128"/>
                  <a:ea typeface="HGP創英角ｺﾞｼｯｸUB" pitchFamily="50" charset="-128"/>
                </a:rPr>
                <a:t>機能</a:t>
              </a:r>
              <a:endPar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endParaRPr>
            </a:p>
          </p:txBody>
        </p:sp>
        <p:sp>
          <p:nvSpPr>
            <p:cNvPr id="169" name="角丸四角形 168"/>
            <p:cNvSpPr/>
            <p:nvPr/>
          </p:nvSpPr>
          <p:spPr bwMode="auto">
            <a:xfrm>
              <a:off x="8174923" y="3627417"/>
              <a:ext cx="457200" cy="381000"/>
            </a:xfrm>
            <a:prstGeom prst="roundRect">
              <a:avLst/>
            </a:prstGeom>
            <a:ln>
              <a:headEnd type="none" w="med" len="med"/>
              <a:tailEnd type="none" w="med" len="med"/>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HGP創英角ｺﾞｼｯｸUB" pitchFamily="50" charset="-128"/>
                  <a:ea typeface="HGP創英角ｺﾞｼｯｸUB" pitchFamily="50" charset="-128"/>
                </a:rPr>
                <a:t>機能</a:t>
              </a:r>
              <a:endPar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endParaRPr>
            </a:p>
          </p:txBody>
        </p:sp>
        <p:sp>
          <p:nvSpPr>
            <p:cNvPr id="170" name="角丸四角形 169"/>
            <p:cNvSpPr/>
            <p:nvPr/>
          </p:nvSpPr>
          <p:spPr bwMode="auto">
            <a:xfrm>
              <a:off x="6562106" y="5219700"/>
              <a:ext cx="457200" cy="381000"/>
            </a:xfrm>
            <a:prstGeom prst="roundRect">
              <a:avLst/>
            </a:prstGeom>
            <a:ln>
              <a:headEnd type="none" w="med" len="med"/>
              <a:tailEnd type="none" w="med" len="med"/>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HGP創英角ｺﾞｼｯｸUB" pitchFamily="50" charset="-128"/>
                  <a:ea typeface="HGP創英角ｺﾞｼｯｸUB" pitchFamily="50" charset="-128"/>
                </a:rPr>
                <a:t>機能</a:t>
              </a:r>
              <a:endPar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endParaRPr>
            </a:p>
          </p:txBody>
        </p:sp>
        <p:sp>
          <p:nvSpPr>
            <p:cNvPr id="171" name="角丸四角形 170"/>
            <p:cNvSpPr/>
            <p:nvPr/>
          </p:nvSpPr>
          <p:spPr bwMode="auto">
            <a:xfrm>
              <a:off x="7097734" y="5235534"/>
              <a:ext cx="457200" cy="381000"/>
            </a:xfrm>
            <a:prstGeom prst="roundRect">
              <a:avLst/>
            </a:prstGeom>
            <a:ln>
              <a:headEnd type="none" w="med" len="med"/>
              <a:tailEnd type="none" w="med" len="med"/>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HGP創英角ｺﾞｼｯｸUB" pitchFamily="50" charset="-128"/>
                  <a:ea typeface="HGP創英角ｺﾞｼｯｸUB" pitchFamily="50" charset="-128"/>
                </a:rPr>
                <a:t>機能</a:t>
              </a:r>
              <a:endPar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endParaRPr>
            </a:p>
          </p:txBody>
        </p:sp>
        <p:sp>
          <p:nvSpPr>
            <p:cNvPr id="172" name="角丸四角形 171"/>
            <p:cNvSpPr/>
            <p:nvPr/>
          </p:nvSpPr>
          <p:spPr bwMode="auto">
            <a:xfrm>
              <a:off x="7635092" y="5235534"/>
              <a:ext cx="457200" cy="381000"/>
            </a:xfrm>
            <a:prstGeom prst="roundRect">
              <a:avLst/>
            </a:prstGeom>
            <a:ln>
              <a:headEnd type="none" w="med" len="med"/>
              <a:tailEnd type="none" w="med" len="med"/>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HGP創英角ｺﾞｼｯｸUB" pitchFamily="50" charset="-128"/>
                  <a:ea typeface="HGP創英角ｺﾞｼｯｸUB" pitchFamily="50" charset="-128"/>
                </a:rPr>
                <a:t>機能</a:t>
              </a:r>
              <a:endPar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endParaRPr>
            </a:p>
          </p:txBody>
        </p:sp>
        <p:sp>
          <p:nvSpPr>
            <p:cNvPr id="173" name="角丸四角形 172"/>
            <p:cNvSpPr/>
            <p:nvPr/>
          </p:nvSpPr>
          <p:spPr bwMode="auto">
            <a:xfrm>
              <a:off x="8174923" y="5235534"/>
              <a:ext cx="457200" cy="381000"/>
            </a:xfrm>
            <a:prstGeom prst="roundRect">
              <a:avLst/>
            </a:prstGeom>
            <a:ln>
              <a:headEnd type="none" w="med" len="med"/>
              <a:tailEnd type="none" w="med" len="med"/>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HGP創英角ｺﾞｼｯｸUB" pitchFamily="50" charset="-128"/>
                  <a:ea typeface="HGP創英角ｺﾞｼｯｸUB" pitchFamily="50" charset="-128"/>
                </a:rPr>
                <a:t>機能</a:t>
              </a:r>
              <a:endPar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endParaRPr>
            </a:p>
          </p:txBody>
        </p:sp>
        <p:sp>
          <p:nvSpPr>
            <p:cNvPr id="174" name="角丸四角形 173"/>
            <p:cNvSpPr/>
            <p:nvPr/>
          </p:nvSpPr>
          <p:spPr bwMode="auto">
            <a:xfrm>
              <a:off x="8153400" y="4164528"/>
              <a:ext cx="457200" cy="381000"/>
            </a:xfrm>
            <a:prstGeom prst="roundRect">
              <a:avLst/>
            </a:prstGeom>
            <a:ln>
              <a:headEnd type="none" w="med" len="med"/>
              <a:tailEnd type="none" w="med" len="med"/>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HGP創英角ｺﾞｼｯｸUB" pitchFamily="50" charset="-128"/>
                  <a:ea typeface="HGP創英角ｺﾞｼｯｸUB" pitchFamily="50" charset="-128"/>
                </a:rPr>
                <a:t>機能</a:t>
              </a:r>
              <a:endPar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endParaRPr>
            </a:p>
          </p:txBody>
        </p:sp>
        <p:sp>
          <p:nvSpPr>
            <p:cNvPr id="175" name="角丸四角形 174"/>
            <p:cNvSpPr/>
            <p:nvPr/>
          </p:nvSpPr>
          <p:spPr bwMode="auto">
            <a:xfrm>
              <a:off x="8153400" y="4697928"/>
              <a:ext cx="457200" cy="381000"/>
            </a:xfrm>
            <a:prstGeom prst="roundRect">
              <a:avLst/>
            </a:prstGeom>
            <a:ln>
              <a:headEnd type="none" w="med" len="med"/>
              <a:tailEnd type="none" w="med" len="med"/>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HGP創英角ｺﾞｼｯｸUB" pitchFamily="50" charset="-128"/>
                  <a:ea typeface="HGP創英角ｺﾞｼｯｸUB" pitchFamily="50" charset="-128"/>
                </a:rPr>
                <a:t>機能</a:t>
              </a:r>
              <a:endPar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endParaRPr>
            </a:p>
          </p:txBody>
        </p:sp>
        <p:sp>
          <p:nvSpPr>
            <p:cNvPr id="176" name="角丸四角形 175"/>
            <p:cNvSpPr/>
            <p:nvPr/>
          </p:nvSpPr>
          <p:spPr bwMode="auto">
            <a:xfrm>
              <a:off x="6562106" y="4164528"/>
              <a:ext cx="457200" cy="381000"/>
            </a:xfrm>
            <a:prstGeom prst="roundRect">
              <a:avLst/>
            </a:prstGeom>
            <a:ln>
              <a:headEnd type="none" w="med" len="med"/>
              <a:tailEnd type="none" w="med" len="med"/>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HGP創英角ｺﾞｼｯｸUB" pitchFamily="50" charset="-128"/>
                  <a:ea typeface="HGP創英角ｺﾞｼｯｸUB" pitchFamily="50" charset="-128"/>
                </a:rPr>
                <a:t>機能</a:t>
              </a:r>
              <a:endPar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endParaRPr>
            </a:p>
          </p:txBody>
        </p:sp>
        <p:sp>
          <p:nvSpPr>
            <p:cNvPr id="177" name="角丸四角形 176"/>
            <p:cNvSpPr/>
            <p:nvPr/>
          </p:nvSpPr>
          <p:spPr bwMode="auto">
            <a:xfrm>
              <a:off x="6562106" y="4697928"/>
              <a:ext cx="457200" cy="381000"/>
            </a:xfrm>
            <a:prstGeom prst="roundRect">
              <a:avLst/>
            </a:prstGeom>
            <a:ln>
              <a:headEnd type="none" w="med" len="med"/>
              <a:tailEnd type="none" w="med" len="med"/>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HGP創英角ｺﾞｼｯｸUB" pitchFamily="50" charset="-128"/>
                  <a:ea typeface="HGP創英角ｺﾞｼｯｸUB" pitchFamily="50" charset="-128"/>
                </a:rPr>
                <a:t>機能</a:t>
              </a:r>
              <a:endParaRPr kumimoji="0" lang="ja-JP" altLang="en-US" sz="9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endParaRPr>
            </a:p>
          </p:txBody>
        </p:sp>
        <p:sp>
          <p:nvSpPr>
            <p:cNvPr id="191" name="右矢印 190"/>
            <p:cNvSpPr/>
            <p:nvPr/>
          </p:nvSpPr>
          <p:spPr bwMode="auto">
            <a:xfrm>
              <a:off x="5453744" y="4008417"/>
              <a:ext cx="794656" cy="1146711"/>
            </a:xfrm>
            <a:prstGeom prst="rightArrow">
              <a:avLst>
                <a:gd name="adj1" fmla="val 64498"/>
                <a:gd name="adj2" fmla="val 50000"/>
              </a:avLst>
            </a:prstGeom>
            <a:solidFill>
              <a:srgbClr val="0070C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FFFFFF"/>
                </a:solidFill>
                <a:effectLst/>
                <a:latin typeface="Arial" charset="0"/>
                <a:ea typeface="HG丸ｺﾞｼｯｸM-PRO" pitchFamily="50" charset="-128"/>
              </a:endParaRPr>
            </a:p>
          </p:txBody>
        </p:sp>
        <p:sp>
          <p:nvSpPr>
            <p:cNvPr id="193" name="テキスト ボックス 192"/>
            <p:cNvSpPr txBox="1"/>
            <p:nvPr/>
          </p:nvSpPr>
          <p:spPr>
            <a:xfrm>
              <a:off x="4756210" y="4258606"/>
              <a:ext cx="1377300" cy="646331"/>
            </a:xfrm>
            <a:prstGeom prst="rect">
              <a:avLst/>
            </a:prstGeom>
            <a:noFill/>
          </p:spPr>
          <p:txBody>
            <a:bodyPr wrap="none" rtlCol="0">
              <a:spAutoFit/>
            </a:bodyPr>
            <a:lstStyle/>
            <a:p>
              <a:pPr algn="r"/>
              <a:r>
                <a:rPr lang="ja-JP" altLang="en-US" sz="1000" dirty="0" smtClean="0">
                  <a:solidFill>
                    <a:srgbClr val="FFFFFF"/>
                  </a:solidFill>
                  <a:latin typeface="HGP創英角ｺﾞｼｯｸUB" pitchFamily="50" charset="-128"/>
                  <a:ea typeface="HGP創英角ｺﾞｼｯｸUB" pitchFamily="50" charset="-128"/>
                </a:rPr>
                <a:t>部分最適</a:t>
              </a:r>
            </a:p>
            <a:p>
              <a:pPr algn="r"/>
              <a:r>
                <a:rPr kumimoji="1" lang="ja-JP" altLang="en-US" sz="800" dirty="0" smtClean="0">
                  <a:solidFill>
                    <a:srgbClr val="FFFFFF"/>
                  </a:solidFill>
                  <a:latin typeface="HGP創英角ｺﾞｼｯｸUB" pitchFamily="50" charset="-128"/>
                  <a:ea typeface="HGP創英角ｺﾞｼｯｸUB" pitchFamily="50" charset="-128"/>
                </a:rPr>
                <a:t>から</a:t>
              </a:r>
            </a:p>
            <a:p>
              <a:pPr algn="r"/>
              <a:r>
                <a:rPr kumimoji="1" lang="ja-JP" altLang="en-US" sz="1000" dirty="0" smtClean="0">
                  <a:solidFill>
                    <a:srgbClr val="FFFFFF"/>
                  </a:solidFill>
                  <a:latin typeface="HGP創英角ｺﾞｼｯｸUB" pitchFamily="50" charset="-128"/>
                  <a:ea typeface="HGP創英角ｺﾞｼｯｸUB" pitchFamily="50" charset="-128"/>
                </a:rPr>
                <a:t>全体最適</a:t>
              </a:r>
            </a:p>
            <a:p>
              <a:pPr algn="r"/>
              <a:r>
                <a:rPr lang="ja-JP" altLang="en-US" sz="800" dirty="0">
                  <a:solidFill>
                    <a:srgbClr val="FFFFFF"/>
                  </a:solidFill>
                  <a:latin typeface="HGP創英角ｺﾞｼｯｸUB" pitchFamily="50" charset="-128"/>
                  <a:ea typeface="HGP創英角ｺﾞｼｯｸUB" pitchFamily="50" charset="-128"/>
                </a:rPr>
                <a:t>へ</a:t>
              </a:r>
              <a:endParaRPr kumimoji="1" lang="ja-JP" altLang="en-US" sz="800" dirty="0">
                <a:solidFill>
                  <a:srgbClr val="FFFFFF"/>
                </a:solidFill>
                <a:latin typeface="HGP創英角ｺﾞｼｯｸUB" pitchFamily="50" charset="-128"/>
                <a:ea typeface="HGP創英角ｺﾞｼｯｸUB" pitchFamily="50" charset="-128"/>
              </a:endParaRPr>
            </a:p>
          </p:txBody>
        </p:sp>
        <p:sp>
          <p:nvSpPr>
            <p:cNvPr id="194" name="テキスト ボックス 193"/>
            <p:cNvSpPr txBox="1"/>
            <p:nvPr/>
          </p:nvSpPr>
          <p:spPr>
            <a:xfrm>
              <a:off x="7247906" y="4145418"/>
              <a:ext cx="713657" cy="400110"/>
            </a:xfrm>
            <a:prstGeom prst="rect">
              <a:avLst/>
            </a:prstGeom>
            <a:noFill/>
          </p:spPr>
          <p:txBody>
            <a:bodyPr wrap="none" rtlCol="0">
              <a:spAutoFit/>
            </a:bodyPr>
            <a:lstStyle/>
            <a:p>
              <a:r>
                <a:rPr kumimoji="1" lang="en-US" altLang="ja-JP" sz="2000" dirty="0" smtClean="0">
                  <a:solidFill>
                    <a:srgbClr val="FFFFFF"/>
                  </a:solidFill>
                </a:rPr>
                <a:t>ERP</a:t>
              </a:r>
              <a:endParaRPr kumimoji="1" lang="ja-JP" altLang="en-US" sz="2000" dirty="0">
                <a:solidFill>
                  <a:srgbClr val="FFFFFF"/>
                </a:solidFill>
              </a:endParaRPr>
            </a:p>
          </p:txBody>
        </p:sp>
        <p:sp>
          <p:nvSpPr>
            <p:cNvPr id="196" name="ホームベース 195"/>
            <p:cNvSpPr/>
            <p:nvPr/>
          </p:nvSpPr>
          <p:spPr bwMode="auto">
            <a:xfrm>
              <a:off x="6019800" y="1219200"/>
              <a:ext cx="2852057" cy="533400"/>
            </a:xfrm>
            <a:prstGeom prst="homePlate">
              <a:avLst/>
            </a:prstGeom>
            <a:solidFill>
              <a:srgbClr val="3366FF"/>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rPr>
                <a:t>　クラウドの時代</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600" dirty="0" smtClean="0">
                  <a:solidFill>
                    <a:srgbClr val="FFFFFF"/>
                  </a:solidFill>
                  <a:latin typeface="HGP創英角ｺﾞｼｯｸUB" pitchFamily="50" charset="-128"/>
                  <a:ea typeface="HGP創英角ｺﾞｼｯｸUB" pitchFamily="50" charset="-128"/>
                </a:rPr>
                <a:t>全体最適</a:t>
              </a:r>
              <a:endParaRPr kumimoji="0" lang="ja-JP" altLang="en-US" sz="1600" b="0" i="0" u="none" strike="noStrike" cap="none" normalizeH="0" baseline="0" dirty="0" smtClean="0">
                <a:ln>
                  <a:noFill/>
                </a:ln>
                <a:solidFill>
                  <a:srgbClr val="FFFFFF"/>
                </a:solidFill>
                <a:effectLst/>
                <a:latin typeface="HGP創英角ｺﾞｼｯｸUB" pitchFamily="50" charset="-128"/>
                <a:ea typeface="HGP創英角ｺﾞｼｯｸUB" pitchFamily="50" charset="-128"/>
              </a:endParaRPr>
            </a:p>
          </p:txBody>
        </p:sp>
      </p:grpSp>
      <p:sp>
        <p:nvSpPr>
          <p:cNvPr id="197" name="ホームベース 196"/>
          <p:cNvSpPr/>
          <p:nvPr/>
        </p:nvSpPr>
        <p:spPr bwMode="auto">
          <a:xfrm>
            <a:off x="2819400" y="1219200"/>
            <a:ext cx="3439637" cy="533400"/>
          </a:xfrm>
          <a:prstGeom prst="homePlate">
            <a:avLst/>
          </a:prstGeom>
          <a:solidFill>
            <a:srgbClr val="00B0F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　　</a:t>
            </a:r>
            <a:r>
              <a:rPr kumimoji="0" lang="ja-JP" altLang="en-US" sz="1400" dirty="0" smtClean="0">
                <a:solidFill>
                  <a:schemeClr val="bg1"/>
                </a:solidFill>
                <a:latin typeface="HGP創英角ｺﾞｼｯｸUB" pitchFamily="50" charset="-128"/>
                <a:ea typeface="HGP創英角ｺﾞｼｯｸUB" pitchFamily="50" charset="-128"/>
              </a:rPr>
              <a:t>分散</a:t>
            </a:r>
            <a:r>
              <a:rPr kumimoji="0" lang="ja-JP" altLang="en-US" sz="14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システム・サブシステムの時代</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600" dirty="0" smtClean="0">
                <a:solidFill>
                  <a:schemeClr val="bg1"/>
                </a:solidFill>
                <a:latin typeface="HGP創英角ｺﾞｼｯｸUB" pitchFamily="50" charset="-128"/>
                <a:ea typeface="HGP創英角ｺﾞｼｯｸUB" pitchFamily="50" charset="-128"/>
              </a:rPr>
              <a:t>部分最適</a:t>
            </a:r>
            <a:endParaRPr kumimoji="0" lang="ja-JP" altLang="en-US" sz="16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p:txBody>
      </p:sp>
      <p:grpSp>
        <p:nvGrpSpPr>
          <p:cNvPr id="4" name="グループ化 3"/>
          <p:cNvGrpSpPr/>
          <p:nvPr/>
        </p:nvGrpSpPr>
        <p:grpSpPr>
          <a:xfrm>
            <a:off x="228600" y="1219200"/>
            <a:ext cx="2852057" cy="3074472"/>
            <a:chOff x="228600" y="1219200"/>
            <a:chExt cx="2852057" cy="3074472"/>
          </a:xfrm>
        </p:grpSpPr>
        <p:sp>
          <p:nvSpPr>
            <p:cNvPr id="186" name="角丸四角形 185"/>
            <p:cNvSpPr/>
            <p:nvPr/>
          </p:nvSpPr>
          <p:spPr bwMode="auto">
            <a:xfrm>
              <a:off x="254824" y="3352800"/>
              <a:ext cx="2233551" cy="940872"/>
            </a:xfrm>
            <a:prstGeom prst="roundRect">
              <a:avLst>
                <a:gd name="adj" fmla="val 9267"/>
              </a:avLst>
            </a:prstGeom>
            <a:solidFill>
              <a:srgbClr val="CCFFFF"/>
            </a:solidFill>
            <a:ln w="38100" cap="flat" cmpd="sng" algn="ctr">
              <a:solidFill>
                <a:srgbClr val="4168A7"/>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3" name="角丸四角形 2"/>
            <p:cNvSpPr/>
            <p:nvPr/>
          </p:nvSpPr>
          <p:spPr bwMode="auto">
            <a:xfrm>
              <a:off x="457200" y="1905000"/>
              <a:ext cx="457200" cy="381000"/>
            </a:xfrm>
            <a:prstGeom prst="roundRect">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業務</a:t>
              </a:r>
            </a:p>
          </p:txBody>
        </p:sp>
        <p:sp>
          <p:nvSpPr>
            <p:cNvPr id="42" name="角丸四角形 41"/>
            <p:cNvSpPr/>
            <p:nvPr/>
          </p:nvSpPr>
          <p:spPr bwMode="auto">
            <a:xfrm>
              <a:off x="1143000" y="1905000"/>
              <a:ext cx="457200" cy="381000"/>
            </a:xfrm>
            <a:prstGeom prst="roundRect">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chemeClr val="bg1"/>
                  </a:solidFill>
                  <a:latin typeface="HGP創英角ｺﾞｼｯｸUB" pitchFamily="50" charset="-128"/>
                  <a:ea typeface="HGP創英角ｺﾞｼｯｸUB" pitchFamily="50" charset="-128"/>
                </a:rPr>
                <a:t>業務</a:t>
              </a:r>
            </a:p>
          </p:txBody>
        </p:sp>
        <p:sp>
          <p:nvSpPr>
            <p:cNvPr id="44" name="角丸四角形 43"/>
            <p:cNvSpPr/>
            <p:nvPr/>
          </p:nvSpPr>
          <p:spPr bwMode="auto">
            <a:xfrm>
              <a:off x="1852551" y="1905000"/>
              <a:ext cx="457200" cy="381000"/>
            </a:xfrm>
            <a:prstGeom prst="roundRect">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chemeClr val="bg1"/>
                  </a:solidFill>
                  <a:latin typeface="HGP創英角ｺﾞｼｯｸUB" pitchFamily="50" charset="-128"/>
                  <a:ea typeface="HGP創英角ｺﾞｼｯｸUB" pitchFamily="50" charset="-128"/>
                </a:rPr>
                <a:t>業務</a:t>
              </a:r>
            </a:p>
          </p:txBody>
        </p:sp>
        <p:sp>
          <p:nvSpPr>
            <p:cNvPr id="45" name="角丸四角形 44"/>
            <p:cNvSpPr/>
            <p:nvPr/>
          </p:nvSpPr>
          <p:spPr bwMode="auto">
            <a:xfrm>
              <a:off x="457200" y="3657600"/>
              <a:ext cx="457200" cy="381000"/>
            </a:xfrm>
            <a:prstGeom prst="roundRect">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Arial" charset="0"/>
                  <a:ea typeface="HG丸ｺﾞｼｯｸM-PRO" pitchFamily="50" charset="-128"/>
                </a:rPr>
                <a:t>SYS</a:t>
              </a:r>
              <a:endParaRPr kumimoji="0" lang="ja-JP" altLang="en-US" sz="800" b="0" i="0" u="none" strike="noStrike" cap="none" normalizeH="0" baseline="0" dirty="0" smtClean="0">
                <a:ln>
                  <a:noFill/>
                </a:ln>
                <a:solidFill>
                  <a:schemeClr val="bg1"/>
                </a:solidFill>
                <a:effectLst/>
                <a:latin typeface="Arial" charset="0"/>
                <a:ea typeface="HG丸ｺﾞｼｯｸM-PRO" pitchFamily="50" charset="-128"/>
              </a:endParaRPr>
            </a:p>
          </p:txBody>
        </p:sp>
        <p:sp>
          <p:nvSpPr>
            <p:cNvPr id="67" name="角丸四角形 66"/>
            <p:cNvSpPr/>
            <p:nvPr/>
          </p:nvSpPr>
          <p:spPr bwMode="auto">
            <a:xfrm>
              <a:off x="1143000" y="3657600"/>
              <a:ext cx="457200" cy="381000"/>
            </a:xfrm>
            <a:prstGeom prst="roundRect">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Arial" charset="0"/>
                  <a:ea typeface="HG丸ｺﾞｼｯｸM-PRO" pitchFamily="50" charset="-128"/>
                </a:rPr>
                <a:t>SYS</a:t>
              </a:r>
              <a:endParaRPr kumimoji="0" lang="ja-JP" altLang="en-US" sz="800" b="0" i="0" u="none" strike="noStrike" cap="none" normalizeH="0" baseline="0" dirty="0" smtClean="0">
                <a:ln>
                  <a:noFill/>
                </a:ln>
                <a:solidFill>
                  <a:schemeClr val="bg1"/>
                </a:solidFill>
                <a:effectLst/>
                <a:latin typeface="Arial" charset="0"/>
                <a:ea typeface="HG丸ｺﾞｼｯｸM-PRO" pitchFamily="50" charset="-128"/>
              </a:endParaRPr>
            </a:p>
          </p:txBody>
        </p:sp>
        <p:sp>
          <p:nvSpPr>
            <p:cNvPr id="68" name="角丸四角形 67"/>
            <p:cNvSpPr/>
            <p:nvPr/>
          </p:nvSpPr>
          <p:spPr bwMode="auto">
            <a:xfrm>
              <a:off x="1852551" y="3657600"/>
              <a:ext cx="457200" cy="381000"/>
            </a:xfrm>
            <a:prstGeom prst="roundRect">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Arial" charset="0"/>
                  <a:ea typeface="HG丸ｺﾞｼｯｸM-PRO" pitchFamily="50" charset="-128"/>
                </a:rPr>
                <a:t>SYS</a:t>
              </a:r>
              <a:endParaRPr kumimoji="0" lang="ja-JP" altLang="en-US" sz="800" b="0" i="0" u="none" strike="noStrike" cap="none" normalizeH="0" baseline="0" dirty="0" smtClean="0">
                <a:ln>
                  <a:noFill/>
                </a:ln>
                <a:solidFill>
                  <a:schemeClr val="bg1"/>
                </a:solidFill>
                <a:effectLst/>
                <a:latin typeface="Arial" charset="0"/>
                <a:ea typeface="HG丸ｺﾞｼｯｸM-PRO" pitchFamily="50" charset="-128"/>
              </a:endParaRPr>
            </a:p>
          </p:txBody>
        </p:sp>
        <p:cxnSp>
          <p:nvCxnSpPr>
            <p:cNvPr id="6" name="直線矢印コネクタ 5"/>
            <p:cNvCxnSpPr>
              <a:stCxn id="3" idx="2"/>
              <a:endCxn id="45" idx="0"/>
            </p:cNvCxnSpPr>
            <p:nvPr/>
          </p:nvCxnSpPr>
          <p:spPr bwMode="auto">
            <a:xfrm>
              <a:off x="685800" y="2286000"/>
              <a:ext cx="0" cy="1371600"/>
            </a:xfrm>
            <a:prstGeom prst="straightConnector1">
              <a:avLst/>
            </a:prstGeom>
            <a:solidFill>
              <a:schemeClr val="bg1"/>
            </a:solidFill>
            <a:ln w="38100" cap="flat" cmpd="sng" algn="ctr">
              <a:solidFill>
                <a:srgbClr val="4168A7"/>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直線矢印コネクタ 111"/>
            <p:cNvCxnSpPr>
              <a:stCxn id="42" idx="2"/>
              <a:endCxn id="67" idx="0"/>
            </p:cNvCxnSpPr>
            <p:nvPr/>
          </p:nvCxnSpPr>
          <p:spPr bwMode="auto">
            <a:xfrm>
              <a:off x="1371600" y="2286000"/>
              <a:ext cx="0" cy="1371600"/>
            </a:xfrm>
            <a:prstGeom prst="straightConnector1">
              <a:avLst/>
            </a:prstGeom>
            <a:solidFill>
              <a:schemeClr val="bg1"/>
            </a:solidFill>
            <a:ln w="38100" cap="flat" cmpd="sng" algn="ctr">
              <a:solidFill>
                <a:srgbClr val="4168A7"/>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直線矢印コネクタ 112"/>
            <p:cNvCxnSpPr>
              <a:stCxn id="44" idx="2"/>
              <a:endCxn id="68" idx="0"/>
            </p:cNvCxnSpPr>
            <p:nvPr/>
          </p:nvCxnSpPr>
          <p:spPr bwMode="auto">
            <a:xfrm>
              <a:off x="2081151" y="2286000"/>
              <a:ext cx="0" cy="1371600"/>
            </a:xfrm>
            <a:prstGeom prst="straightConnector1">
              <a:avLst/>
            </a:prstGeom>
            <a:solidFill>
              <a:schemeClr val="bg1"/>
            </a:solidFill>
            <a:ln w="38100" cap="flat" cmpd="sng" algn="ctr">
              <a:solidFill>
                <a:srgbClr val="4168A7"/>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8" name="ホームベース 197"/>
            <p:cNvSpPr/>
            <p:nvPr/>
          </p:nvSpPr>
          <p:spPr bwMode="auto">
            <a:xfrm>
              <a:off x="228600" y="1219200"/>
              <a:ext cx="2852057" cy="533400"/>
            </a:xfrm>
            <a:prstGeom prst="homePlate">
              <a:avLst/>
            </a:prstGeom>
            <a:solidFill>
              <a:srgbClr val="33CCFF"/>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メインフレーム</a:t>
              </a:r>
              <a:r>
                <a:rPr kumimoji="0" lang="ja-JP" altLang="en-US" sz="1400" dirty="0" smtClean="0">
                  <a:solidFill>
                    <a:schemeClr val="bg1"/>
                  </a:solidFill>
                  <a:latin typeface="HGP創英角ｺﾞｼｯｸUB" pitchFamily="50" charset="-128"/>
                  <a:ea typeface="HGP創英角ｺﾞｼｯｸUB" pitchFamily="50" charset="-128"/>
                </a:rPr>
                <a:t>の時代</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全体最適</a:t>
              </a:r>
            </a:p>
          </p:txBody>
        </p:sp>
      </p:grpSp>
      <p:sp>
        <p:nvSpPr>
          <p:cNvPr id="199" name="角丸四角形 198"/>
          <p:cNvSpPr/>
          <p:nvPr/>
        </p:nvSpPr>
        <p:spPr bwMode="auto">
          <a:xfrm>
            <a:off x="228600" y="5943600"/>
            <a:ext cx="2667000" cy="381000"/>
          </a:xfrm>
          <a:prstGeom prst="roundRect">
            <a:avLst/>
          </a:prstGeom>
          <a:solidFill>
            <a:srgbClr val="33CCFF"/>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HGP創英角ｺﾞｼｯｸUB" pitchFamily="50" charset="-128"/>
                <a:ea typeface="HGP創英角ｺﾞｼｯｸUB" pitchFamily="50" charset="-128"/>
              </a:rPr>
              <a:t>業務のシステム化</a:t>
            </a:r>
          </a:p>
        </p:txBody>
      </p:sp>
      <p:sp>
        <p:nvSpPr>
          <p:cNvPr id="200" name="角丸四角形 199"/>
          <p:cNvSpPr/>
          <p:nvPr/>
        </p:nvSpPr>
        <p:spPr bwMode="auto">
          <a:xfrm>
            <a:off x="3129570" y="5943600"/>
            <a:ext cx="2890229" cy="381000"/>
          </a:xfrm>
          <a:prstGeom prst="roundRect">
            <a:avLst/>
          </a:prstGeom>
          <a:solidFill>
            <a:srgbClr val="00B0F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HGP創英角ｺﾞｼｯｸUB" pitchFamily="50" charset="-128"/>
                <a:ea typeface="HGP創英角ｺﾞｼｯｸUB" pitchFamily="50" charset="-128"/>
              </a:rPr>
              <a:t>業務システムの適用領域拡大</a:t>
            </a:r>
          </a:p>
        </p:txBody>
      </p:sp>
      <p:sp>
        <p:nvSpPr>
          <p:cNvPr id="201" name="角丸四角形 200"/>
          <p:cNvSpPr/>
          <p:nvPr/>
        </p:nvSpPr>
        <p:spPr bwMode="auto">
          <a:xfrm>
            <a:off x="6221434" y="5943600"/>
            <a:ext cx="2667000" cy="381000"/>
          </a:xfrm>
          <a:prstGeom prst="roundRect">
            <a:avLst/>
          </a:prstGeom>
          <a:solidFill>
            <a:srgbClr val="3366FF"/>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HGP創英角ｺﾞｼｯｸUB" pitchFamily="50" charset="-128"/>
                <a:ea typeface="HGP創英角ｺﾞｼｯｸUB" pitchFamily="50" charset="-128"/>
              </a:rPr>
              <a:t>業務システム</a:t>
            </a:r>
            <a:r>
              <a:rPr kumimoji="0" lang="ja-JP" altLang="en-US" sz="1400" dirty="0" smtClean="0">
                <a:solidFill>
                  <a:schemeClr val="bg1"/>
                </a:solidFill>
                <a:latin typeface="HGP創英角ｺﾞｼｯｸUB" pitchFamily="50" charset="-128"/>
                <a:ea typeface="HGP創英角ｺﾞｼｯｸUB" pitchFamily="50" charset="-128"/>
              </a:rPr>
              <a:t>の統合化</a:t>
            </a:r>
            <a:endParaRPr kumimoji="0" lang="ja-JP" altLang="en-US" sz="1400" dirty="0">
              <a:solidFill>
                <a:schemeClr val="bg1"/>
              </a:solidFill>
              <a:latin typeface="HGP創英角ｺﾞｼｯｸUB" pitchFamily="50" charset="-128"/>
              <a:ea typeface="HGP創英角ｺﾞｼｯｸUB" pitchFamily="50" charset="-128"/>
            </a:endParaRPr>
          </a:p>
        </p:txBody>
      </p:sp>
      <p:grpSp>
        <p:nvGrpSpPr>
          <p:cNvPr id="8" name="グループ化 7"/>
          <p:cNvGrpSpPr/>
          <p:nvPr/>
        </p:nvGrpSpPr>
        <p:grpSpPr>
          <a:xfrm>
            <a:off x="228600" y="4572000"/>
            <a:ext cx="2667000" cy="1246661"/>
            <a:chOff x="228600" y="4572000"/>
            <a:chExt cx="2667000" cy="1246661"/>
          </a:xfrm>
        </p:grpSpPr>
        <p:sp>
          <p:nvSpPr>
            <p:cNvPr id="190" name="角丸四角形吹き出し 189"/>
            <p:cNvSpPr/>
            <p:nvPr/>
          </p:nvSpPr>
          <p:spPr bwMode="auto">
            <a:xfrm>
              <a:off x="280061" y="4589935"/>
              <a:ext cx="2615539" cy="1219199"/>
            </a:xfrm>
            <a:prstGeom prst="wedgeRoundRectCallout">
              <a:avLst>
                <a:gd name="adj1" fmla="val 57952"/>
                <a:gd name="adj2" fmla="val -18344"/>
                <a:gd name="adj3" fmla="val 16667"/>
              </a:avLst>
            </a:prstGeom>
            <a:solidFill>
              <a:srgbClr val="C00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endParaRPr lang="ja-JP" altLang="en-US" sz="1000" dirty="0">
                <a:solidFill>
                  <a:schemeClr val="bg1"/>
                </a:solidFill>
                <a:latin typeface="Arial" pitchFamily="34" charset="0"/>
                <a:ea typeface="HGP創英角ｺﾞｼｯｸUB" pitchFamily="50" charset="-128"/>
                <a:cs typeface="Arial" pitchFamily="34" charset="0"/>
              </a:endParaRPr>
            </a:p>
          </p:txBody>
        </p:sp>
        <p:sp>
          <p:nvSpPr>
            <p:cNvPr id="189" name="角丸四角形吹き出し 188"/>
            <p:cNvSpPr/>
            <p:nvPr/>
          </p:nvSpPr>
          <p:spPr bwMode="auto">
            <a:xfrm>
              <a:off x="260268" y="4599462"/>
              <a:ext cx="2635332" cy="1219199"/>
            </a:xfrm>
            <a:prstGeom prst="wedgeRoundRectCallout">
              <a:avLst>
                <a:gd name="adj1" fmla="val 55717"/>
                <a:gd name="adj2" fmla="val -78734"/>
                <a:gd name="adj3" fmla="val 16667"/>
              </a:avLst>
            </a:prstGeom>
            <a:solidFill>
              <a:srgbClr val="C00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endParaRPr lang="ja-JP" altLang="en-US" sz="1000" dirty="0">
                <a:solidFill>
                  <a:schemeClr val="bg1"/>
                </a:solidFill>
                <a:latin typeface="Arial" pitchFamily="34" charset="0"/>
                <a:ea typeface="HGP創英角ｺﾞｼｯｸUB" pitchFamily="50" charset="-128"/>
                <a:cs typeface="Arial" pitchFamily="34" charset="0"/>
              </a:endParaRPr>
            </a:p>
          </p:txBody>
        </p:sp>
        <p:sp>
          <p:nvSpPr>
            <p:cNvPr id="188" name="角丸四角形吹き出し 187"/>
            <p:cNvSpPr/>
            <p:nvPr/>
          </p:nvSpPr>
          <p:spPr bwMode="auto">
            <a:xfrm>
              <a:off x="228600" y="4572000"/>
              <a:ext cx="2667000" cy="1219199"/>
            </a:xfrm>
            <a:prstGeom prst="wedgeRoundRectCallout">
              <a:avLst>
                <a:gd name="adj1" fmla="val -7434"/>
                <a:gd name="adj2" fmla="val -88474"/>
                <a:gd name="adj3" fmla="val 16667"/>
              </a:avLst>
            </a:prstGeom>
            <a:solidFill>
              <a:srgbClr val="C00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ja-JP" altLang="en-US" sz="1200" dirty="0">
                  <a:solidFill>
                    <a:srgbClr val="FFFF00"/>
                  </a:solidFill>
                  <a:latin typeface="Arial" pitchFamily="34" charset="0"/>
                  <a:ea typeface="HGP創英角ｺﾞｼｯｸUB" pitchFamily="50" charset="-128"/>
                  <a:cs typeface="Arial" pitchFamily="34" charset="0"/>
                </a:rPr>
                <a:t>現場の業務をそのままシステム化</a:t>
              </a:r>
              <a:endParaRPr lang="en-US" altLang="ja-JP" sz="1200" dirty="0">
                <a:solidFill>
                  <a:srgbClr val="FFFF00"/>
                </a:solidFill>
                <a:latin typeface="Arial" pitchFamily="34" charset="0"/>
                <a:ea typeface="HGP創英角ｺﾞｼｯｸUB" pitchFamily="50" charset="-128"/>
                <a:cs typeface="Arial" pitchFamily="34" charset="0"/>
              </a:endParaRPr>
            </a:p>
            <a:p>
              <a:pPr marL="355600" lvl="1" indent="-171450">
                <a:buFont typeface="Wingdings" pitchFamily="2" charset="2"/>
                <a:buChar char="l"/>
              </a:pPr>
              <a:r>
                <a:rPr lang="ja-JP" altLang="en-US" sz="1000" dirty="0" smtClean="0">
                  <a:solidFill>
                    <a:schemeClr val="bg1"/>
                  </a:solidFill>
                  <a:latin typeface="Arial" pitchFamily="34" charset="0"/>
                  <a:ea typeface="HGP創英角ｺﾞｼｯｸUB" pitchFamily="50" charset="-128"/>
                  <a:cs typeface="Arial" pitchFamily="34" charset="0"/>
                </a:rPr>
                <a:t>元の書類</a:t>
              </a:r>
              <a:r>
                <a:rPr lang="ja-JP" altLang="en-US" sz="1000" dirty="0">
                  <a:solidFill>
                    <a:schemeClr val="bg1"/>
                  </a:solidFill>
                  <a:latin typeface="Arial" pitchFamily="34" charset="0"/>
                  <a:ea typeface="HGP創英角ｺﾞｼｯｸUB" pitchFamily="50" charset="-128"/>
                  <a:cs typeface="Arial" pitchFamily="34" charset="0"/>
                </a:rPr>
                <a:t>の</a:t>
              </a:r>
              <a:r>
                <a:rPr lang="ja-JP" altLang="en-US" sz="1000" dirty="0" smtClean="0">
                  <a:solidFill>
                    <a:schemeClr val="bg1"/>
                  </a:solidFill>
                  <a:latin typeface="Arial" pitchFamily="34" charset="0"/>
                  <a:ea typeface="HGP創英角ｺﾞｼｯｸUB" pitchFamily="50" charset="-128"/>
                  <a:cs typeface="Arial" pitchFamily="34" charset="0"/>
                </a:rPr>
                <a:t>流れに</a:t>
              </a:r>
              <a:r>
                <a:rPr lang="ja-JP" altLang="en-US" sz="1000" dirty="0">
                  <a:solidFill>
                    <a:schemeClr val="bg1"/>
                  </a:solidFill>
                  <a:latin typeface="Arial" pitchFamily="34" charset="0"/>
                  <a:ea typeface="HGP創英角ｺﾞｼｯｸUB" pitchFamily="50" charset="-128"/>
                  <a:cs typeface="Arial" pitchFamily="34" charset="0"/>
                </a:rPr>
                <a:t>合わせたシステム</a:t>
              </a:r>
              <a:endParaRPr lang="en-US" altLang="ja-JP" sz="1000" dirty="0">
                <a:solidFill>
                  <a:schemeClr val="bg1"/>
                </a:solidFill>
                <a:latin typeface="Arial" pitchFamily="34" charset="0"/>
                <a:ea typeface="HGP創英角ｺﾞｼｯｸUB" pitchFamily="50" charset="-128"/>
                <a:cs typeface="Arial" pitchFamily="34" charset="0"/>
              </a:endParaRPr>
            </a:p>
            <a:p>
              <a:pPr marL="355600" lvl="1" indent="-171450">
                <a:buFont typeface="Wingdings" pitchFamily="2" charset="2"/>
                <a:buChar char="l"/>
              </a:pPr>
              <a:r>
                <a:rPr lang="ja-JP" altLang="en-US" sz="1000" dirty="0" smtClean="0">
                  <a:solidFill>
                    <a:schemeClr val="bg1"/>
                  </a:solidFill>
                  <a:latin typeface="Arial" pitchFamily="34" charset="0"/>
                  <a:ea typeface="HGP創英角ｺﾞｼｯｸUB" pitchFamily="50" charset="-128"/>
                  <a:cs typeface="Arial" pitchFamily="34" charset="0"/>
                </a:rPr>
                <a:t>部分</a:t>
              </a:r>
              <a:r>
                <a:rPr lang="ja-JP" altLang="en-US" sz="1000" dirty="0">
                  <a:solidFill>
                    <a:schemeClr val="bg1"/>
                  </a:solidFill>
                  <a:latin typeface="Arial" pitchFamily="34" charset="0"/>
                  <a:ea typeface="HGP創英角ｺﾞｼｯｸUB" pitchFamily="50" charset="-128"/>
                  <a:cs typeface="Arial" pitchFamily="34" charset="0"/>
                </a:rPr>
                <a:t>最適なシステム構築</a:t>
              </a:r>
              <a:endParaRPr lang="en-US" altLang="ja-JP" sz="1000" dirty="0">
                <a:solidFill>
                  <a:schemeClr val="bg1"/>
                </a:solidFill>
                <a:latin typeface="Arial" pitchFamily="34" charset="0"/>
                <a:ea typeface="HGP創英角ｺﾞｼｯｸUB" pitchFamily="50" charset="-128"/>
                <a:cs typeface="Arial" pitchFamily="34" charset="0"/>
              </a:endParaRPr>
            </a:p>
            <a:p>
              <a:pPr marL="355600" lvl="1" indent="-171450">
                <a:buFont typeface="Wingdings" pitchFamily="2" charset="2"/>
                <a:buChar char="l"/>
              </a:pPr>
              <a:r>
                <a:rPr lang="ja-JP" altLang="en-US" sz="1000" dirty="0" smtClean="0">
                  <a:solidFill>
                    <a:schemeClr val="bg1"/>
                  </a:solidFill>
                  <a:latin typeface="Arial" pitchFamily="34" charset="0"/>
                  <a:ea typeface="HGP創英角ｺﾞｼｯｸUB" pitchFamily="50" charset="-128"/>
                  <a:cs typeface="Arial" pitchFamily="34" charset="0"/>
                </a:rPr>
                <a:t>様々</a:t>
              </a:r>
              <a:r>
                <a:rPr lang="ja-JP" altLang="en-US" sz="1000" dirty="0">
                  <a:solidFill>
                    <a:schemeClr val="bg1"/>
                  </a:solidFill>
                  <a:latin typeface="Arial" pitchFamily="34" charset="0"/>
                  <a:ea typeface="HGP創英角ｺﾞｼｯｸUB" pitchFamily="50" charset="-128"/>
                  <a:cs typeface="Arial" pitchFamily="34" charset="0"/>
                </a:rPr>
                <a:t>な部門が様々なシステムを導入</a:t>
              </a:r>
              <a:endParaRPr lang="en-US" altLang="ja-JP" sz="1000" dirty="0">
                <a:solidFill>
                  <a:schemeClr val="bg1"/>
                </a:solidFill>
                <a:latin typeface="Arial" pitchFamily="34" charset="0"/>
                <a:ea typeface="HGP創英角ｺﾞｼｯｸUB" pitchFamily="50" charset="-128"/>
                <a:cs typeface="Arial" pitchFamily="34" charset="0"/>
              </a:endParaRPr>
            </a:p>
            <a:p>
              <a:pPr marL="355600" lvl="1" indent="-171450">
                <a:buFont typeface="Wingdings" pitchFamily="2" charset="2"/>
                <a:buChar char="l"/>
              </a:pPr>
              <a:r>
                <a:rPr lang="ja-JP" altLang="en-US" sz="1000" dirty="0" smtClean="0">
                  <a:solidFill>
                    <a:schemeClr val="bg1"/>
                  </a:solidFill>
                  <a:latin typeface="Arial" pitchFamily="34" charset="0"/>
                  <a:ea typeface="HGP創英角ｺﾞｼｯｸUB" pitchFamily="50" charset="-128"/>
                  <a:cs typeface="Arial" pitchFamily="34" charset="0"/>
                </a:rPr>
                <a:t>重複業務</a:t>
              </a:r>
              <a:r>
                <a:rPr lang="ja-JP" altLang="en-US" sz="1000" dirty="0">
                  <a:solidFill>
                    <a:schemeClr val="bg1"/>
                  </a:solidFill>
                  <a:latin typeface="Arial" pitchFamily="34" charset="0"/>
                  <a:ea typeface="HGP創英角ｺﾞｼｯｸUB" pitchFamily="50" charset="-128"/>
                  <a:cs typeface="Arial" pitchFamily="34" charset="0"/>
                </a:rPr>
                <a:t>（顧客</a:t>
              </a:r>
              <a:r>
                <a:rPr lang="ja-JP" altLang="en-US" sz="1000" dirty="0" smtClean="0">
                  <a:solidFill>
                    <a:schemeClr val="bg1"/>
                  </a:solidFill>
                  <a:latin typeface="Arial" pitchFamily="34" charset="0"/>
                  <a:ea typeface="HGP創英角ｺﾞｼｯｸUB" pitchFamily="50" charset="-128"/>
                  <a:cs typeface="Arial" pitchFamily="34" charset="0"/>
                </a:rPr>
                <a:t>マスター登録</a:t>
              </a:r>
              <a:r>
                <a:rPr lang="ja-JP" altLang="en-US" sz="1000" dirty="0">
                  <a:solidFill>
                    <a:schemeClr val="bg1"/>
                  </a:solidFill>
                  <a:latin typeface="Arial" pitchFamily="34" charset="0"/>
                  <a:ea typeface="HGP創英角ｺﾞｼｯｸUB" pitchFamily="50" charset="-128"/>
                  <a:cs typeface="Arial" pitchFamily="34" charset="0"/>
                </a:rPr>
                <a:t>など）</a:t>
              </a:r>
              <a:endParaRPr lang="en-US" altLang="ja-JP" sz="1000" dirty="0">
                <a:solidFill>
                  <a:schemeClr val="bg1"/>
                </a:solidFill>
                <a:latin typeface="Arial" pitchFamily="34" charset="0"/>
                <a:ea typeface="HGP創英角ｺﾞｼｯｸUB" pitchFamily="50" charset="-128"/>
                <a:cs typeface="Arial" pitchFamily="34" charset="0"/>
              </a:endParaRPr>
            </a:p>
            <a:p>
              <a:pPr marL="355600" lvl="1" indent="-171450">
                <a:buFont typeface="Wingdings" pitchFamily="2" charset="2"/>
                <a:buChar char="l"/>
              </a:pPr>
              <a:r>
                <a:rPr lang="ja-JP" altLang="en-US" sz="1000" dirty="0" smtClean="0">
                  <a:solidFill>
                    <a:schemeClr val="bg1"/>
                  </a:solidFill>
                  <a:latin typeface="Arial" pitchFamily="34" charset="0"/>
                  <a:ea typeface="HGP創英角ｺﾞｼｯｸUB" pitchFamily="50" charset="-128"/>
                  <a:cs typeface="Arial" pitchFamily="34" charset="0"/>
                </a:rPr>
                <a:t>別々</a:t>
              </a:r>
              <a:r>
                <a:rPr lang="ja-JP" altLang="en-US" sz="1000" dirty="0">
                  <a:solidFill>
                    <a:schemeClr val="bg1"/>
                  </a:solidFill>
                  <a:latin typeface="Arial" pitchFamily="34" charset="0"/>
                  <a:ea typeface="HGP創英角ｺﾞｼｯｸUB" pitchFamily="50" charset="-128"/>
                  <a:cs typeface="Arial" pitchFamily="34" charset="0"/>
                </a:rPr>
                <a:t>の</a:t>
              </a:r>
              <a:r>
                <a:rPr lang="en-US" altLang="ja-JP" sz="1000" dirty="0">
                  <a:solidFill>
                    <a:schemeClr val="bg1"/>
                  </a:solidFill>
                  <a:latin typeface="Arial" pitchFamily="34" charset="0"/>
                  <a:ea typeface="HGP創英角ｺﾞｼｯｸUB" pitchFamily="50" charset="-128"/>
                  <a:cs typeface="Arial" pitchFamily="34" charset="0"/>
                </a:rPr>
                <a:t>DB</a:t>
              </a:r>
              <a:r>
                <a:rPr lang="ja-JP" altLang="en-US" sz="1000" dirty="0">
                  <a:solidFill>
                    <a:schemeClr val="bg1"/>
                  </a:solidFill>
                  <a:latin typeface="Arial" pitchFamily="34" charset="0"/>
                  <a:ea typeface="HGP創英角ｺﾞｼｯｸUB" pitchFamily="50" charset="-128"/>
                  <a:cs typeface="Arial" pitchFamily="34" charset="0"/>
                </a:rPr>
                <a:t>（顧客データなど）</a:t>
              </a:r>
              <a:endParaRPr lang="en-US" altLang="ja-JP" sz="1000" dirty="0">
                <a:solidFill>
                  <a:schemeClr val="bg1"/>
                </a:solidFill>
                <a:latin typeface="Arial" pitchFamily="34" charset="0"/>
                <a:ea typeface="HGP創英角ｺﾞｼｯｸUB" pitchFamily="50" charset="-128"/>
                <a:cs typeface="Arial" pitchFamily="34" charset="0"/>
              </a:endParaRPr>
            </a:p>
            <a:p>
              <a:pPr marL="355600" lvl="1" indent="-171450">
                <a:buFont typeface="Wingdings" pitchFamily="2" charset="2"/>
                <a:buChar char="l"/>
              </a:pPr>
              <a:r>
                <a:rPr lang="ja-JP" altLang="en-US" sz="1000" dirty="0" smtClean="0">
                  <a:solidFill>
                    <a:schemeClr val="bg1"/>
                  </a:solidFill>
                  <a:latin typeface="Arial" pitchFamily="34" charset="0"/>
                  <a:ea typeface="HGP創英角ｺﾞｼｯｸUB" pitchFamily="50" charset="-128"/>
                  <a:cs typeface="Arial" pitchFamily="34" charset="0"/>
                </a:rPr>
                <a:t>システム間</a:t>
              </a:r>
              <a:r>
                <a:rPr lang="ja-JP" altLang="en-US" sz="1000" dirty="0">
                  <a:solidFill>
                    <a:schemeClr val="bg1"/>
                  </a:solidFill>
                  <a:latin typeface="Arial" pitchFamily="34" charset="0"/>
                  <a:ea typeface="HGP創英角ｺﾞｼｯｸUB" pitchFamily="50" charset="-128"/>
                  <a:cs typeface="Arial" pitchFamily="34" charset="0"/>
                </a:rPr>
                <a:t>でデータの互換性が無い</a:t>
              </a:r>
            </a:p>
          </p:txBody>
        </p:sp>
      </p:grpSp>
    </p:spTree>
    <p:extLst>
      <p:ext uri="{BB962C8B-B14F-4D97-AF65-F5344CB8AC3E}">
        <p14:creationId xmlns:p14="http://schemas.microsoft.com/office/powerpoint/2010/main" val="17441797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9"/>
                                        </p:tgtEl>
                                        <p:attrNameLst>
                                          <p:attrName>style.visibility</p:attrName>
                                        </p:attrNameLst>
                                      </p:cBhvr>
                                      <p:to>
                                        <p:strVal val="visible"/>
                                      </p:to>
                                    </p:set>
                                    <p:anim calcmode="lin" valueType="num">
                                      <p:cBhvr>
                                        <p:cTn id="7" dur="500" fill="hold"/>
                                        <p:tgtEl>
                                          <p:spTgt spid="199"/>
                                        </p:tgtEl>
                                        <p:attrNameLst>
                                          <p:attrName>ppt_w</p:attrName>
                                        </p:attrNameLst>
                                      </p:cBhvr>
                                      <p:tavLst>
                                        <p:tav tm="0">
                                          <p:val>
                                            <p:fltVal val="0"/>
                                          </p:val>
                                        </p:tav>
                                        <p:tav tm="100000">
                                          <p:val>
                                            <p:strVal val="#ppt_w"/>
                                          </p:val>
                                        </p:tav>
                                      </p:tavLst>
                                    </p:anim>
                                    <p:anim calcmode="lin" valueType="num">
                                      <p:cBhvr>
                                        <p:cTn id="8" dur="500" fill="hold"/>
                                        <p:tgtEl>
                                          <p:spTgt spid="199"/>
                                        </p:tgtEl>
                                        <p:attrNameLst>
                                          <p:attrName>ppt_h</p:attrName>
                                        </p:attrNameLst>
                                      </p:cBhvr>
                                      <p:tavLst>
                                        <p:tav tm="0">
                                          <p:val>
                                            <p:fltVal val="0"/>
                                          </p:val>
                                        </p:tav>
                                        <p:tav tm="100000">
                                          <p:val>
                                            <p:strVal val="#ppt_h"/>
                                          </p:val>
                                        </p:tav>
                                      </p:tavLst>
                                    </p:anim>
                                    <p:animEffect transition="in" filter="fade">
                                      <p:cBhvr>
                                        <p:cTn id="9" dur="500"/>
                                        <p:tgtEl>
                                          <p:spTgt spid="19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97"/>
                                        </p:tgtEl>
                                        <p:attrNameLst>
                                          <p:attrName>style.visibility</p:attrName>
                                        </p:attrNameLst>
                                      </p:cBhvr>
                                      <p:to>
                                        <p:strVal val="visible"/>
                                      </p:to>
                                    </p:set>
                                    <p:animEffect transition="in" filter="wipe(left)">
                                      <p:cBhvr>
                                        <p:cTn id="14" dur="500"/>
                                        <p:tgtEl>
                                          <p:spTgt spid="197"/>
                                        </p:tgtEl>
                                      </p:cBhvr>
                                    </p:animEffect>
                                  </p:childTnLst>
                                </p:cTn>
                              </p:par>
                              <p:par>
                                <p:cTn id="15" presetID="22" presetClass="entr" presetSubtype="8"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200"/>
                                        </p:tgtEl>
                                        <p:attrNameLst>
                                          <p:attrName>style.visibility</p:attrName>
                                        </p:attrNameLst>
                                      </p:cBhvr>
                                      <p:to>
                                        <p:strVal val="visible"/>
                                      </p:to>
                                    </p:set>
                                    <p:anim calcmode="lin" valueType="num">
                                      <p:cBhvr>
                                        <p:cTn id="22" dur="500" fill="hold"/>
                                        <p:tgtEl>
                                          <p:spTgt spid="200"/>
                                        </p:tgtEl>
                                        <p:attrNameLst>
                                          <p:attrName>ppt_w</p:attrName>
                                        </p:attrNameLst>
                                      </p:cBhvr>
                                      <p:tavLst>
                                        <p:tav tm="0">
                                          <p:val>
                                            <p:fltVal val="0"/>
                                          </p:val>
                                        </p:tav>
                                        <p:tav tm="100000">
                                          <p:val>
                                            <p:strVal val="#ppt_w"/>
                                          </p:val>
                                        </p:tav>
                                      </p:tavLst>
                                    </p:anim>
                                    <p:anim calcmode="lin" valueType="num">
                                      <p:cBhvr>
                                        <p:cTn id="23" dur="500" fill="hold"/>
                                        <p:tgtEl>
                                          <p:spTgt spid="200"/>
                                        </p:tgtEl>
                                        <p:attrNameLst>
                                          <p:attrName>ppt_h</p:attrName>
                                        </p:attrNameLst>
                                      </p:cBhvr>
                                      <p:tavLst>
                                        <p:tav tm="0">
                                          <p:val>
                                            <p:fltVal val="0"/>
                                          </p:val>
                                        </p:tav>
                                        <p:tav tm="100000">
                                          <p:val>
                                            <p:strVal val="#ppt_h"/>
                                          </p:val>
                                        </p:tav>
                                      </p:tavLst>
                                    </p:anim>
                                    <p:animEffect transition="in" filter="fade">
                                      <p:cBhvr>
                                        <p:cTn id="24" dur="500"/>
                                        <p:tgtEl>
                                          <p:spTgt spid="20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up)">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201"/>
                                        </p:tgtEl>
                                        <p:attrNameLst>
                                          <p:attrName>style.visibility</p:attrName>
                                        </p:attrNameLst>
                                      </p:cBhvr>
                                      <p:to>
                                        <p:strVal val="visible"/>
                                      </p:to>
                                    </p:set>
                                    <p:anim calcmode="lin" valueType="num">
                                      <p:cBhvr>
                                        <p:cTn id="39" dur="500" fill="hold"/>
                                        <p:tgtEl>
                                          <p:spTgt spid="201"/>
                                        </p:tgtEl>
                                        <p:attrNameLst>
                                          <p:attrName>ppt_w</p:attrName>
                                        </p:attrNameLst>
                                      </p:cBhvr>
                                      <p:tavLst>
                                        <p:tav tm="0">
                                          <p:val>
                                            <p:fltVal val="0"/>
                                          </p:val>
                                        </p:tav>
                                        <p:tav tm="100000">
                                          <p:val>
                                            <p:strVal val="#ppt_w"/>
                                          </p:val>
                                        </p:tav>
                                      </p:tavLst>
                                    </p:anim>
                                    <p:anim calcmode="lin" valueType="num">
                                      <p:cBhvr>
                                        <p:cTn id="40" dur="500" fill="hold"/>
                                        <p:tgtEl>
                                          <p:spTgt spid="201"/>
                                        </p:tgtEl>
                                        <p:attrNameLst>
                                          <p:attrName>ppt_h</p:attrName>
                                        </p:attrNameLst>
                                      </p:cBhvr>
                                      <p:tavLst>
                                        <p:tav tm="0">
                                          <p:val>
                                            <p:fltVal val="0"/>
                                          </p:val>
                                        </p:tav>
                                        <p:tav tm="100000">
                                          <p:val>
                                            <p:strVal val="#ppt_h"/>
                                          </p:val>
                                        </p:tav>
                                      </p:tavLst>
                                    </p:anim>
                                    <p:animEffect transition="in" filter="fade">
                                      <p:cBhvr>
                                        <p:cTn id="41" dur="500"/>
                                        <p:tgtEl>
                                          <p:spTgt spid="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0" animBg="1"/>
      <p:bldP spid="199" grpId="0" animBg="1"/>
      <p:bldP spid="200" grpId="0" animBg="1"/>
      <p:bldP spid="20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ERP</a:t>
            </a:r>
            <a:r>
              <a:rPr kumimoji="1" lang="ja-JP" altLang="en-US" dirty="0" smtClean="0"/>
              <a:t>システムとは</a:t>
            </a:r>
            <a:endParaRPr kumimoji="1" lang="ja-JP" altLang="en-US" dirty="0"/>
          </a:p>
        </p:txBody>
      </p:sp>
      <p:sp>
        <p:nvSpPr>
          <p:cNvPr id="3" name="角丸四角形 2"/>
          <p:cNvSpPr/>
          <p:nvPr/>
        </p:nvSpPr>
        <p:spPr bwMode="auto">
          <a:xfrm>
            <a:off x="1259632" y="1340768"/>
            <a:ext cx="3744416" cy="432048"/>
          </a:xfrm>
          <a:prstGeom prst="roundRect">
            <a:avLst>
              <a:gd name="adj" fmla="val 50000"/>
            </a:avLst>
          </a:prstGeom>
          <a:solidFill>
            <a:srgbClr val="3366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個別業務</a:t>
            </a:r>
            <a:r>
              <a:rPr kumimoji="0" lang="ja-JP" altLang="en-US" sz="1400" b="0" i="0" u="none" strike="noStrike" cap="none" normalizeH="0" dirty="0" smtClean="0">
                <a:ln>
                  <a:noFill/>
                </a:ln>
                <a:solidFill>
                  <a:schemeClr val="bg1"/>
                </a:solidFill>
                <a:effectLst/>
                <a:latin typeface="+mn-lt"/>
                <a:ea typeface="+mn-ea"/>
              </a:rPr>
              <a:t>システム</a:t>
            </a:r>
          </a:p>
        </p:txBody>
      </p:sp>
      <p:sp>
        <p:nvSpPr>
          <p:cNvPr id="5" name="角丸四角形 4"/>
          <p:cNvSpPr/>
          <p:nvPr/>
        </p:nvSpPr>
        <p:spPr bwMode="auto">
          <a:xfrm>
            <a:off x="1260450" y="1988840"/>
            <a:ext cx="936104" cy="216024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sp>
        <p:nvSpPr>
          <p:cNvPr id="6" name="角丸四角形 5"/>
          <p:cNvSpPr/>
          <p:nvPr/>
        </p:nvSpPr>
        <p:spPr bwMode="auto">
          <a:xfrm>
            <a:off x="2196554" y="1988840"/>
            <a:ext cx="936104" cy="216024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7" name="角丸四角形 6"/>
          <p:cNvSpPr/>
          <p:nvPr/>
        </p:nvSpPr>
        <p:spPr bwMode="auto">
          <a:xfrm>
            <a:off x="3132658" y="1988840"/>
            <a:ext cx="936104" cy="216024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8" name="角丸四角形 7"/>
          <p:cNvSpPr/>
          <p:nvPr/>
        </p:nvSpPr>
        <p:spPr bwMode="auto">
          <a:xfrm>
            <a:off x="4067944" y="1988840"/>
            <a:ext cx="936104" cy="216024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9" name="テキスト ボックス 8"/>
          <p:cNvSpPr txBox="1"/>
          <p:nvPr/>
        </p:nvSpPr>
        <p:spPr>
          <a:xfrm>
            <a:off x="2334981" y="2060848"/>
            <a:ext cx="646331" cy="369332"/>
          </a:xfrm>
          <a:prstGeom prst="rect">
            <a:avLst/>
          </a:prstGeom>
          <a:noFill/>
        </p:spPr>
        <p:txBody>
          <a:bodyPr wrap="none" rtlCol="0">
            <a:spAutoFit/>
          </a:bodyPr>
          <a:lstStyle/>
          <a:p>
            <a:pPr algn="ctr"/>
            <a:r>
              <a:rPr lang="ja-JP" altLang="en-US" dirty="0" smtClean="0">
                <a:solidFill>
                  <a:srgbClr val="0000FF"/>
                </a:solidFill>
              </a:rPr>
              <a:t>生産</a:t>
            </a:r>
            <a:endParaRPr kumimoji="1" lang="ja-JP" altLang="en-US" dirty="0">
              <a:solidFill>
                <a:srgbClr val="0000FF"/>
              </a:solidFill>
            </a:endParaRPr>
          </a:p>
        </p:txBody>
      </p:sp>
      <p:sp>
        <p:nvSpPr>
          <p:cNvPr id="11" name="テキスト ボックス 10"/>
          <p:cNvSpPr txBox="1"/>
          <p:nvPr/>
        </p:nvSpPr>
        <p:spPr>
          <a:xfrm>
            <a:off x="3275856" y="2060848"/>
            <a:ext cx="646331" cy="369332"/>
          </a:xfrm>
          <a:prstGeom prst="rect">
            <a:avLst/>
          </a:prstGeom>
          <a:noFill/>
        </p:spPr>
        <p:txBody>
          <a:bodyPr wrap="none" rtlCol="0">
            <a:spAutoFit/>
          </a:bodyPr>
          <a:lstStyle/>
          <a:p>
            <a:pPr algn="ctr"/>
            <a:r>
              <a:rPr kumimoji="1" lang="ja-JP" altLang="en-US" dirty="0" smtClean="0">
                <a:solidFill>
                  <a:srgbClr val="0000FF"/>
                </a:solidFill>
              </a:rPr>
              <a:t>販売</a:t>
            </a:r>
            <a:endParaRPr kumimoji="1" lang="ja-JP" altLang="en-US" dirty="0">
              <a:solidFill>
                <a:srgbClr val="0000FF"/>
              </a:solidFill>
            </a:endParaRPr>
          </a:p>
        </p:txBody>
      </p:sp>
      <p:sp>
        <p:nvSpPr>
          <p:cNvPr id="12" name="テキスト ボックス 11"/>
          <p:cNvSpPr txBox="1"/>
          <p:nvPr/>
        </p:nvSpPr>
        <p:spPr>
          <a:xfrm>
            <a:off x="4211961" y="2060848"/>
            <a:ext cx="646331" cy="369332"/>
          </a:xfrm>
          <a:prstGeom prst="rect">
            <a:avLst/>
          </a:prstGeom>
          <a:noFill/>
        </p:spPr>
        <p:txBody>
          <a:bodyPr wrap="none" rtlCol="0">
            <a:spAutoFit/>
          </a:bodyPr>
          <a:lstStyle/>
          <a:p>
            <a:pPr algn="ctr"/>
            <a:r>
              <a:rPr kumimoji="1" lang="ja-JP" altLang="en-US" dirty="0" smtClean="0">
                <a:solidFill>
                  <a:srgbClr val="0000FF"/>
                </a:solidFill>
              </a:rPr>
              <a:t>会計</a:t>
            </a:r>
            <a:endParaRPr kumimoji="1" lang="ja-JP" altLang="en-US" dirty="0">
              <a:solidFill>
                <a:srgbClr val="0000FF"/>
              </a:solidFill>
            </a:endParaRPr>
          </a:p>
        </p:txBody>
      </p:sp>
      <p:sp>
        <p:nvSpPr>
          <p:cNvPr id="13" name="角丸四角形 12"/>
          <p:cNvSpPr/>
          <p:nvPr/>
        </p:nvSpPr>
        <p:spPr bwMode="auto">
          <a:xfrm>
            <a:off x="1331640" y="2492896"/>
            <a:ext cx="216024" cy="144016"/>
          </a:xfrm>
          <a:prstGeom prst="roundRect">
            <a:avLst/>
          </a:prstGeom>
          <a:solidFill>
            <a:srgbClr val="660066"/>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4" name="角丸四角形 13"/>
          <p:cNvSpPr/>
          <p:nvPr/>
        </p:nvSpPr>
        <p:spPr bwMode="auto">
          <a:xfrm>
            <a:off x="1547664" y="2708920"/>
            <a:ext cx="216024" cy="144016"/>
          </a:xfrm>
          <a:prstGeom prst="roundRect">
            <a:avLst/>
          </a:prstGeom>
          <a:solidFill>
            <a:srgbClr val="FFA893"/>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5" name="角丸四角形 14"/>
          <p:cNvSpPr/>
          <p:nvPr/>
        </p:nvSpPr>
        <p:spPr bwMode="auto">
          <a:xfrm>
            <a:off x="1907704" y="2708920"/>
            <a:ext cx="216024" cy="144016"/>
          </a:xfrm>
          <a:prstGeom prst="roundRect">
            <a:avLst/>
          </a:prstGeom>
          <a:solidFill>
            <a:srgbClr val="3366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6" name="角丸四角形 15"/>
          <p:cNvSpPr/>
          <p:nvPr/>
        </p:nvSpPr>
        <p:spPr bwMode="auto">
          <a:xfrm>
            <a:off x="1907704" y="2492896"/>
            <a:ext cx="216024" cy="144016"/>
          </a:xfrm>
          <a:prstGeom prst="roundRect">
            <a:avLst/>
          </a:prstGeom>
          <a:solidFill>
            <a:srgbClr val="008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cxnSp>
        <p:nvCxnSpPr>
          <p:cNvPr id="18" name="直線矢印コネクタ 17"/>
          <p:cNvCxnSpPr>
            <a:stCxn id="13" idx="3"/>
            <a:endCxn id="16" idx="1"/>
          </p:cNvCxnSpPr>
          <p:nvPr/>
        </p:nvCxnSpPr>
        <p:spPr bwMode="auto">
          <a:xfrm>
            <a:off x="1547664"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cxnSp>
        <p:nvCxnSpPr>
          <p:cNvPr id="20" name="カギ線コネクタ 19"/>
          <p:cNvCxnSpPr>
            <a:stCxn id="13" idx="2"/>
            <a:endCxn id="14" idx="1"/>
          </p:cNvCxnSpPr>
          <p:nvPr/>
        </p:nvCxnSpPr>
        <p:spPr bwMode="auto">
          <a:xfrm rot="16200000" flipH="1">
            <a:off x="1421650" y="2654914"/>
            <a:ext cx="144016" cy="108012"/>
          </a:xfrm>
          <a:prstGeom prst="bentConnector2">
            <a:avLst/>
          </a:prstGeom>
          <a:solidFill>
            <a:schemeClr val="bg1"/>
          </a:solidFill>
          <a:ln w="12700" cap="flat" cmpd="sng" algn="ctr">
            <a:solidFill>
              <a:srgbClr val="FF6600"/>
            </a:solidFill>
            <a:prstDash val="solid"/>
            <a:round/>
            <a:headEnd type="none" w="med" len="med"/>
            <a:tailEnd type="triangle"/>
          </a:ln>
          <a:effectLst/>
        </p:spPr>
      </p:cxnSp>
      <p:cxnSp>
        <p:nvCxnSpPr>
          <p:cNvPr id="21" name="直線矢印コネクタ 20"/>
          <p:cNvCxnSpPr>
            <a:stCxn id="14" idx="3"/>
            <a:endCxn id="15" idx="1"/>
          </p:cNvCxnSpPr>
          <p:nvPr/>
        </p:nvCxnSpPr>
        <p:spPr bwMode="auto">
          <a:xfrm>
            <a:off x="1763688" y="2780928"/>
            <a:ext cx="144016"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26" name="角丸四角形 25"/>
          <p:cNvSpPr/>
          <p:nvPr/>
        </p:nvSpPr>
        <p:spPr bwMode="auto">
          <a:xfrm>
            <a:off x="2267744" y="2492896"/>
            <a:ext cx="216024" cy="144016"/>
          </a:xfrm>
          <a:prstGeom prst="roundRect">
            <a:avLst/>
          </a:prstGeom>
          <a:solidFill>
            <a:srgbClr val="0000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7" name="角丸四角形 26"/>
          <p:cNvSpPr/>
          <p:nvPr/>
        </p:nvSpPr>
        <p:spPr bwMode="auto">
          <a:xfrm>
            <a:off x="2483768" y="2708920"/>
            <a:ext cx="216024" cy="144016"/>
          </a:xfrm>
          <a:prstGeom prst="roundRect">
            <a:avLst/>
          </a:prstGeom>
          <a:solidFill>
            <a:schemeClr val="accent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8" name="角丸四角形 27"/>
          <p:cNvSpPr/>
          <p:nvPr/>
        </p:nvSpPr>
        <p:spPr bwMode="auto">
          <a:xfrm>
            <a:off x="2843808" y="2708920"/>
            <a:ext cx="216024" cy="144016"/>
          </a:xfrm>
          <a:prstGeom prst="roundRect">
            <a:avLst/>
          </a:prstGeom>
          <a:solidFill>
            <a:srgbClr val="FF0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9" name="角丸四角形 28"/>
          <p:cNvSpPr/>
          <p:nvPr/>
        </p:nvSpPr>
        <p:spPr bwMode="auto">
          <a:xfrm>
            <a:off x="2843808" y="2492896"/>
            <a:ext cx="216024" cy="144016"/>
          </a:xfrm>
          <a:prstGeom prst="roundRect">
            <a:avLst/>
          </a:prstGeom>
          <a:solidFill>
            <a:srgbClr val="800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cxnSp>
        <p:nvCxnSpPr>
          <p:cNvPr id="31" name="カギ線コネクタ 30"/>
          <p:cNvCxnSpPr>
            <a:stCxn id="27" idx="0"/>
            <a:endCxn id="29" idx="1"/>
          </p:cNvCxnSpPr>
          <p:nvPr/>
        </p:nvCxnSpPr>
        <p:spPr bwMode="auto">
          <a:xfrm rot="5400000" flipH="1" flipV="1">
            <a:off x="2645786" y="2510898"/>
            <a:ext cx="144016" cy="252028"/>
          </a:xfrm>
          <a:prstGeom prst="bentConnector2">
            <a:avLst/>
          </a:prstGeom>
          <a:solidFill>
            <a:schemeClr val="bg1"/>
          </a:solidFill>
          <a:ln w="12700" cap="flat" cmpd="sng" algn="ctr">
            <a:solidFill>
              <a:srgbClr val="FF6600"/>
            </a:solidFill>
            <a:prstDash val="solid"/>
            <a:round/>
            <a:headEnd type="none" w="med" len="med"/>
            <a:tailEnd type="triangle"/>
          </a:ln>
          <a:effectLst/>
        </p:spPr>
      </p:cxnSp>
      <p:cxnSp>
        <p:nvCxnSpPr>
          <p:cNvPr id="32" name="直線矢印コネクタ 31"/>
          <p:cNvCxnSpPr>
            <a:stCxn id="27" idx="3"/>
            <a:endCxn id="28" idx="1"/>
          </p:cNvCxnSpPr>
          <p:nvPr/>
        </p:nvCxnSpPr>
        <p:spPr bwMode="auto">
          <a:xfrm>
            <a:off x="2699792" y="2780928"/>
            <a:ext cx="144016"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cxnSp>
        <p:nvCxnSpPr>
          <p:cNvPr id="37" name="カギ線コネクタ 36"/>
          <p:cNvCxnSpPr>
            <a:stCxn id="26" idx="2"/>
            <a:endCxn id="27" idx="1"/>
          </p:cNvCxnSpPr>
          <p:nvPr/>
        </p:nvCxnSpPr>
        <p:spPr bwMode="auto">
          <a:xfrm rot="16200000" flipH="1">
            <a:off x="2357754" y="2654914"/>
            <a:ext cx="144016" cy="108012"/>
          </a:xfrm>
          <a:prstGeom prst="bentConnector2">
            <a:avLst/>
          </a:prstGeom>
          <a:solidFill>
            <a:schemeClr val="bg1"/>
          </a:solidFill>
          <a:ln w="12700" cap="flat" cmpd="sng" algn="ctr">
            <a:solidFill>
              <a:srgbClr val="FF6600"/>
            </a:solidFill>
            <a:prstDash val="solid"/>
            <a:round/>
            <a:headEnd type="none" w="med" len="med"/>
            <a:tailEnd type="triangle"/>
          </a:ln>
          <a:effectLst/>
        </p:spPr>
      </p:cxnSp>
      <p:sp>
        <p:nvSpPr>
          <p:cNvPr id="41" name="角丸四角形 40"/>
          <p:cNvSpPr/>
          <p:nvPr/>
        </p:nvSpPr>
        <p:spPr bwMode="auto">
          <a:xfrm>
            <a:off x="3203848" y="2492896"/>
            <a:ext cx="216024" cy="144016"/>
          </a:xfrm>
          <a:prstGeom prst="roundRect">
            <a:avLst/>
          </a:prstGeom>
          <a:solidFill>
            <a:srgbClr val="4168A7"/>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43" name="角丸四角形 42"/>
          <p:cNvSpPr/>
          <p:nvPr/>
        </p:nvSpPr>
        <p:spPr bwMode="auto">
          <a:xfrm>
            <a:off x="3779912" y="2708920"/>
            <a:ext cx="216024" cy="144016"/>
          </a:xfrm>
          <a:prstGeom prst="roundRect">
            <a:avLst/>
          </a:prstGeom>
          <a:solidFill>
            <a:srgbClr val="FF6FC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44" name="角丸四角形 43"/>
          <p:cNvSpPr/>
          <p:nvPr/>
        </p:nvSpPr>
        <p:spPr bwMode="auto">
          <a:xfrm>
            <a:off x="3779912" y="2492896"/>
            <a:ext cx="216024" cy="144016"/>
          </a:xfrm>
          <a:prstGeom prst="roundRect">
            <a:avLst/>
          </a:prstGeom>
          <a:solidFill>
            <a:srgbClr val="CCFFCC"/>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cxnSp>
        <p:nvCxnSpPr>
          <p:cNvPr id="47" name="カギ線コネクタ 46"/>
          <p:cNvCxnSpPr>
            <a:stCxn id="41" idx="2"/>
            <a:endCxn id="43" idx="1"/>
          </p:cNvCxnSpPr>
          <p:nvPr/>
        </p:nvCxnSpPr>
        <p:spPr bwMode="auto">
          <a:xfrm rot="16200000" flipH="1">
            <a:off x="3473878" y="2474894"/>
            <a:ext cx="144016" cy="468052"/>
          </a:xfrm>
          <a:prstGeom prst="bentConnector2">
            <a:avLst/>
          </a:prstGeom>
          <a:solidFill>
            <a:schemeClr val="bg1"/>
          </a:solidFill>
          <a:ln w="12700" cap="flat" cmpd="sng" algn="ctr">
            <a:solidFill>
              <a:srgbClr val="FF6600"/>
            </a:solidFill>
            <a:prstDash val="solid"/>
            <a:round/>
            <a:headEnd type="none" w="med" len="med"/>
            <a:tailEnd type="triangle"/>
          </a:ln>
          <a:effectLst/>
        </p:spPr>
      </p:cxnSp>
      <p:cxnSp>
        <p:nvCxnSpPr>
          <p:cNvPr id="50" name="直線矢印コネクタ 49"/>
          <p:cNvCxnSpPr>
            <a:stCxn id="41" idx="3"/>
            <a:endCxn id="44" idx="1"/>
          </p:cNvCxnSpPr>
          <p:nvPr/>
        </p:nvCxnSpPr>
        <p:spPr bwMode="auto">
          <a:xfrm>
            <a:off x="3419872"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56" name="角丸四角形 55"/>
          <p:cNvSpPr/>
          <p:nvPr/>
        </p:nvSpPr>
        <p:spPr bwMode="auto">
          <a:xfrm>
            <a:off x="4139952" y="2492896"/>
            <a:ext cx="216024" cy="144016"/>
          </a:xfrm>
          <a:prstGeom prst="roundRect">
            <a:avLst/>
          </a:prstGeom>
          <a:solidFill>
            <a:srgbClr val="4168A7"/>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8" name="角丸四角形 57"/>
          <p:cNvSpPr/>
          <p:nvPr/>
        </p:nvSpPr>
        <p:spPr bwMode="auto">
          <a:xfrm>
            <a:off x="4716016" y="2492896"/>
            <a:ext cx="216024" cy="144016"/>
          </a:xfrm>
          <a:prstGeom prst="roundRect">
            <a:avLst/>
          </a:prstGeom>
          <a:solidFill>
            <a:srgbClr val="CCFFCC"/>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cxnSp>
        <p:nvCxnSpPr>
          <p:cNvPr id="59" name="カギ線コネクタ 58"/>
          <p:cNvCxnSpPr>
            <a:stCxn id="63" idx="3"/>
            <a:endCxn id="58" idx="1"/>
          </p:cNvCxnSpPr>
          <p:nvPr/>
        </p:nvCxnSpPr>
        <p:spPr bwMode="auto">
          <a:xfrm flipV="1">
            <a:off x="4355976" y="2564904"/>
            <a:ext cx="360040" cy="216024"/>
          </a:xfrm>
          <a:prstGeom prst="bentConnector3">
            <a:avLst>
              <a:gd name="adj1" fmla="val 50000"/>
            </a:avLst>
          </a:prstGeom>
          <a:solidFill>
            <a:schemeClr val="bg1"/>
          </a:solidFill>
          <a:ln w="12700" cap="flat" cmpd="sng" algn="ctr">
            <a:solidFill>
              <a:srgbClr val="FF6600"/>
            </a:solidFill>
            <a:prstDash val="solid"/>
            <a:round/>
            <a:headEnd type="none" w="med" len="med"/>
            <a:tailEnd type="triangle"/>
          </a:ln>
          <a:effectLst/>
        </p:spPr>
      </p:cxnSp>
      <p:cxnSp>
        <p:nvCxnSpPr>
          <p:cNvPr id="60" name="直線矢印コネクタ 59"/>
          <p:cNvCxnSpPr>
            <a:stCxn id="56" idx="3"/>
            <a:endCxn id="58" idx="1"/>
          </p:cNvCxnSpPr>
          <p:nvPr/>
        </p:nvCxnSpPr>
        <p:spPr bwMode="auto">
          <a:xfrm>
            <a:off x="4355976"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63" name="角丸四角形 62"/>
          <p:cNvSpPr/>
          <p:nvPr/>
        </p:nvSpPr>
        <p:spPr bwMode="auto">
          <a:xfrm>
            <a:off x="4139952" y="2708920"/>
            <a:ext cx="216024" cy="144016"/>
          </a:xfrm>
          <a:prstGeom prst="roundRect">
            <a:avLst/>
          </a:prstGeom>
          <a:solidFill>
            <a:srgbClr val="660066"/>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71" name="角丸四角形 70"/>
          <p:cNvSpPr/>
          <p:nvPr/>
        </p:nvSpPr>
        <p:spPr bwMode="auto">
          <a:xfrm>
            <a:off x="1331640" y="2924944"/>
            <a:ext cx="792088" cy="50405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システム</a:t>
            </a:r>
          </a:p>
        </p:txBody>
      </p:sp>
      <p:sp>
        <p:nvSpPr>
          <p:cNvPr id="72" name="角丸四角形 71"/>
          <p:cNvSpPr/>
          <p:nvPr/>
        </p:nvSpPr>
        <p:spPr bwMode="auto">
          <a:xfrm>
            <a:off x="2267744" y="2924944"/>
            <a:ext cx="792088" cy="50405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システム</a:t>
            </a:r>
          </a:p>
        </p:txBody>
      </p:sp>
      <p:sp>
        <p:nvSpPr>
          <p:cNvPr id="73" name="角丸四角形 72"/>
          <p:cNvSpPr/>
          <p:nvPr/>
        </p:nvSpPr>
        <p:spPr bwMode="auto">
          <a:xfrm>
            <a:off x="3203848" y="2924944"/>
            <a:ext cx="792088" cy="50405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システム</a:t>
            </a:r>
          </a:p>
        </p:txBody>
      </p:sp>
      <p:sp>
        <p:nvSpPr>
          <p:cNvPr id="74" name="角丸四角形 73"/>
          <p:cNvSpPr/>
          <p:nvPr/>
        </p:nvSpPr>
        <p:spPr bwMode="auto">
          <a:xfrm>
            <a:off x="4139952" y="2924944"/>
            <a:ext cx="792088" cy="50405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システム</a:t>
            </a:r>
          </a:p>
        </p:txBody>
      </p:sp>
      <p:sp>
        <p:nvSpPr>
          <p:cNvPr id="75" name="フローチャート: 磁気ディスク 74"/>
          <p:cNvSpPr/>
          <p:nvPr/>
        </p:nvSpPr>
        <p:spPr bwMode="auto">
          <a:xfrm>
            <a:off x="1331640" y="3501008"/>
            <a:ext cx="792088" cy="432048"/>
          </a:xfrm>
          <a:prstGeom prst="flowChartMagneticDisk">
            <a:avLst/>
          </a:prstGeom>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個別</a:t>
            </a:r>
            <a:r>
              <a:rPr kumimoji="0" lang="en-US" altLang="ja-JP" sz="1200" b="0" i="0" u="none" strike="noStrike" cap="none" normalizeH="0" dirty="0" smtClean="0">
                <a:ln>
                  <a:noFill/>
                </a:ln>
                <a:solidFill>
                  <a:schemeClr val="bg1"/>
                </a:solidFill>
                <a:effectLst/>
                <a:latin typeface="+mn-lt"/>
                <a:ea typeface="+mn-ea"/>
              </a:rPr>
              <a:t>DB</a:t>
            </a:r>
            <a:endParaRPr kumimoji="0" lang="ja-JP" altLang="en-US" sz="1200" b="0" i="0" u="none" strike="noStrike" cap="none" normalizeH="0" dirty="0" smtClean="0">
              <a:ln>
                <a:noFill/>
              </a:ln>
              <a:solidFill>
                <a:schemeClr val="bg1"/>
              </a:solidFill>
              <a:effectLst/>
              <a:latin typeface="+mn-lt"/>
              <a:ea typeface="+mn-ea"/>
            </a:endParaRPr>
          </a:p>
        </p:txBody>
      </p:sp>
      <p:sp>
        <p:nvSpPr>
          <p:cNvPr id="76" name="フローチャート: 磁気ディスク 75"/>
          <p:cNvSpPr/>
          <p:nvPr/>
        </p:nvSpPr>
        <p:spPr bwMode="auto">
          <a:xfrm>
            <a:off x="2267744" y="3501008"/>
            <a:ext cx="792088" cy="432048"/>
          </a:xfrm>
          <a:prstGeom prst="flowChartMagneticDisk">
            <a:avLst/>
          </a:prstGeom>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個別</a:t>
            </a:r>
            <a:r>
              <a:rPr kumimoji="0" lang="en-US" altLang="ja-JP" sz="1200" b="0" i="0" u="none" strike="noStrike" cap="none" normalizeH="0" dirty="0" smtClean="0">
                <a:ln>
                  <a:noFill/>
                </a:ln>
                <a:solidFill>
                  <a:schemeClr val="bg1"/>
                </a:solidFill>
                <a:effectLst/>
                <a:latin typeface="+mn-lt"/>
                <a:ea typeface="+mn-ea"/>
              </a:rPr>
              <a:t>DB</a:t>
            </a:r>
            <a:endParaRPr kumimoji="0" lang="ja-JP" altLang="en-US" sz="1200" b="0" i="0" u="none" strike="noStrike" cap="none" normalizeH="0" dirty="0" smtClean="0">
              <a:ln>
                <a:noFill/>
              </a:ln>
              <a:solidFill>
                <a:schemeClr val="bg1"/>
              </a:solidFill>
              <a:effectLst/>
              <a:latin typeface="+mn-lt"/>
              <a:ea typeface="+mn-ea"/>
            </a:endParaRPr>
          </a:p>
        </p:txBody>
      </p:sp>
      <p:sp>
        <p:nvSpPr>
          <p:cNvPr id="77" name="フローチャート: 磁気ディスク 76"/>
          <p:cNvSpPr/>
          <p:nvPr/>
        </p:nvSpPr>
        <p:spPr bwMode="auto">
          <a:xfrm>
            <a:off x="3203848" y="3501008"/>
            <a:ext cx="792088" cy="432048"/>
          </a:xfrm>
          <a:prstGeom prst="flowChartMagneticDisk">
            <a:avLst/>
          </a:prstGeom>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個別</a:t>
            </a:r>
            <a:r>
              <a:rPr kumimoji="0" lang="en-US" altLang="ja-JP" sz="1200" b="0" i="0" u="none" strike="noStrike" cap="none" normalizeH="0" dirty="0" smtClean="0">
                <a:ln>
                  <a:noFill/>
                </a:ln>
                <a:solidFill>
                  <a:schemeClr val="bg1"/>
                </a:solidFill>
                <a:effectLst/>
                <a:latin typeface="+mn-lt"/>
                <a:ea typeface="+mn-ea"/>
              </a:rPr>
              <a:t>DB</a:t>
            </a:r>
            <a:endParaRPr kumimoji="0" lang="ja-JP" altLang="en-US" sz="1200" b="0" i="0" u="none" strike="noStrike" cap="none" normalizeH="0" dirty="0" smtClean="0">
              <a:ln>
                <a:noFill/>
              </a:ln>
              <a:solidFill>
                <a:schemeClr val="bg1"/>
              </a:solidFill>
              <a:effectLst/>
              <a:latin typeface="+mn-lt"/>
              <a:ea typeface="+mn-ea"/>
            </a:endParaRPr>
          </a:p>
        </p:txBody>
      </p:sp>
      <p:sp>
        <p:nvSpPr>
          <p:cNvPr id="78" name="フローチャート: 磁気ディスク 77"/>
          <p:cNvSpPr/>
          <p:nvPr/>
        </p:nvSpPr>
        <p:spPr bwMode="auto">
          <a:xfrm>
            <a:off x="4139952" y="3501008"/>
            <a:ext cx="792088" cy="432048"/>
          </a:xfrm>
          <a:prstGeom prst="flowChartMagneticDisk">
            <a:avLst/>
          </a:prstGeom>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個別</a:t>
            </a:r>
            <a:r>
              <a:rPr kumimoji="0" lang="en-US" altLang="ja-JP" sz="1200" b="0" i="0" u="none" strike="noStrike" cap="none" normalizeH="0" dirty="0" smtClean="0">
                <a:ln>
                  <a:noFill/>
                </a:ln>
                <a:solidFill>
                  <a:schemeClr val="bg1"/>
                </a:solidFill>
                <a:effectLst/>
                <a:latin typeface="+mn-lt"/>
                <a:ea typeface="+mn-ea"/>
              </a:rPr>
              <a:t>DB</a:t>
            </a:r>
            <a:endParaRPr kumimoji="0" lang="ja-JP" altLang="en-US" sz="1200" b="0" i="0" u="none" strike="noStrike" cap="none" normalizeH="0" dirty="0" smtClean="0">
              <a:ln>
                <a:noFill/>
              </a:ln>
              <a:solidFill>
                <a:schemeClr val="bg1"/>
              </a:solidFill>
              <a:effectLst/>
              <a:latin typeface="+mn-lt"/>
              <a:ea typeface="+mn-ea"/>
            </a:endParaRPr>
          </a:p>
        </p:txBody>
      </p:sp>
      <p:sp>
        <p:nvSpPr>
          <p:cNvPr id="101" name="テキスト ボックス 100"/>
          <p:cNvSpPr txBox="1"/>
          <p:nvPr/>
        </p:nvSpPr>
        <p:spPr>
          <a:xfrm>
            <a:off x="1403649" y="2060848"/>
            <a:ext cx="646331" cy="369332"/>
          </a:xfrm>
          <a:prstGeom prst="rect">
            <a:avLst/>
          </a:prstGeom>
          <a:noFill/>
        </p:spPr>
        <p:txBody>
          <a:bodyPr wrap="none" rtlCol="0">
            <a:spAutoFit/>
          </a:bodyPr>
          <a:lstStyle/>
          <a:p>
            <a:pPr algn="ctr"/>
            <a:r>
              <a:rPr kumimoji="1" lang="ja-JP" altLang="en-US" dirty="0" smtClean="0">
                <a:solidFill>
                  <a:srgbClr val="0000FF"/>
                </a:solidFill>
              </a:rPr>
              <a:t>購買</a:t>
            </a:r>
            <a:endParaRPr kumimoji="1" lang="ja-JP" altLang="en-US" dirty="0">
              <a:solidFill>
                <a:srgbClr val="0000FF"/>
              </a:solidFill>
            </a:endParaRPr>
          </a:p>
        </p:txBody>
      </p:sp>
      <p:sp>
        <p:nvSpPr>
          <p:cNvPr id="122" name="角丸四角形 121"/>
          <p:cNvSpPr/>
          <p:nvPr/>
        </p:nvSpPr>
        <p:spPr bwMode="auto">
          <a:xfrm>
            <a:off x="1259632" y="4869160"/>
            <a:ext cx="3744416" cy="1512168"/>
          </a:xfrm>
          <a:prstGeom prst="roundRect">
            <a:avLst>
              <a:gd name="adj" fmla="val 6673"/>
            </a:avLst>
          </a:prstGeom>
          <a:solidFill>
            <a:srgbClr val="6666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mn-lt"/>
                <a:ea typeface="+mn-ea"/>
              </a:rPr>
              <a:t>処理にタイムラグ</a:t>
            </a:r>
            <a:r>
              <a:rPr kumimoji="0" lang="ja-JP" altLang="en-US" sz="1400" dirty="0" smtClean="0">
                <a:solidFill>
                  <a:schemeClr val="bg1"/>
                </a:solidFill>
              </a:rPr>
              <a:t>が</a:t>
            </a:r>
            <a:r>
              <a:rPr kumimoji="0" lang="ja-JP" altLang="en-US" sz="1400" b="0" i="0" u="none" strike="noStrike" cap="none" normalizeH="0" dirty="0" smtClean="0">
                <a:ln>
                  <a:noFill/>
                </a:ln>
                <a:solidFill>
                  <a:schemeClr val="bg1"/>
                </a:solidFill>
                <a:effectLst/>
                <a:latin typeface="+mn-lt"/>
                <a:ea typeface="+mn-ea"/>
              </a:rPr>
              <a:t>発生</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mn-lt"/>
                <a:ea typeface="+mn-ea"/>
              </a:rPr>
              <a:t>二重入力によりマスターの分散</a:t>
            </a:r>
          </a:p>
          <a:p>
            <a:pPr marL="742950" lvl="1" indent="-285750">
              <a:spcBef>
                <a:spcPts val="0"/>
              </a:spcBef>
              <a:buFont typeface="Wingdings" charset="2"/>
              <a:buChar char="v"/>
            </a:pPr>
            <a:r>
              <a:rPr kumimoji="0" lang="ja-JP" altLang="en-US" sz="1400" dirty="0" smtClean="0">
                <a:solidFill>
                  <a:schemeClr val="bg1"/>
                </a:solidFill>
                <a:latin typeface="+mn-lt"/>
                <a:ea typeface="+mn-ea"/>
              </a:rPr>
              <a:t>個別設計・構築</a:t>
            </a:r>
          </a:p>
          <a:p>
            <a:pPr marL="742950" lvl="1" indent="-285750">
              <a:spcBef>
                <a:spcPts val="0"/>
              </a:spcBef>
              <a:buFont typeface="Wingdings" charset="2"/>
              <a:buChar char="v"/>
            </a:pPr>
            <a:r>
              <a:rPr kumimoji="0" lang="ja-JP" altLang="en-US" sz="1400" dirty="0" smtClean="0">
                <a:solidFill>
                  <a:schemeClr val="bg1"/>
                </a:solidFill>
                <a:latin typeface="+mn-lt"/>
                <a:ea typeface="+mn-ea"/>
              </a:rPr>
              <a:t>データやプロセスの不整合</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mn-lt"/>
                <a:ea typeface="+mn-ea"/>
              </a:rPr>
              <a:t>個別維持管理による運用負担</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mn-lt"/>
                <a:ea typeface="+mn-ea"/>
              </a:rPr>
              <a:t>プロセス全体の可視性なし</a:t>
            </a:r>
          </a:p>
        </p:txBody>
      </p:sp>
      <p:sp>
        <p:nvSpPr>
          <p:cNvPr id="126" name="角丸四角形 125"/>
          <p:cNvSpPr/>
          <p:nvPr/>
        </p:nvSpPr>
        <p:spPr bwMode="auto">
          <a:xfrm>
            <a:off x="1259632" y="4293096"/>
            <a:ext cx="3744416" cy="504056"/>
          </a:xfrm>
          <a:prstGeom prst="roundRect">
            <a:avLst/>
          </a:prstGeom>
          <a:solidFill>
            <a:srgbClr val="6666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業務個別に</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dirty="0" smtClean="0">
                <a:solidFill>
                  <a:schemeClr val="bg1"/>
                </a:solidFill>
                <a:latin typeface="+mn-lt"/>
                <a:ea typeface="+mn-ea"/>
              </a:rPr>
              <a:t>プロセス・データの整合性を確保</a:t>
            </a:r>
            <a:endParaRPr kumimoji="0" lang="ja-JP" altLang="en-US" sz="1400" b="0" i="0" u="none" strike="noStrike" cap="none" normalizeH="0" dirty="0" smtClean="0">
              <a:ln>
                <a:noFill/>
              </a:ln>
              <a:solidFill>
                <a:schemeClr val="bg1"/>
              </a:solidFill>
              <a:effectLst/>
              <a:latin typeface="+mn-lt"/>
              <a:ea typeface="+mn-ea"/>
            </a:endParaRPr>
          </a:p>
        </p:txBody>
      </p:sp>
      <p:grpSp>
        <p:nvGrpSpPr>
          <p:cNvPr id="10" name="図形グループ 9"/>
          <p:cNvGrpSpPr/>
          <p:nvPr/>
        </p:nvGrpSpPr>
        <p:grpSpPr>
          <a:xfrm>
            <a:off x="5148064" y="1340768"/>
            <a:ext cx="3744416" cy="5040560"/>
            <a:chOff x="5148064" y="1340768"/>
            <a:chExt cx="3744416" cy="5040560"/>
          </a:xfrm>
        </p:grpSpPr>
        <p:sp>
          <p:nvSpPr>
            <p:cNvPr id="88" name="角丸四角形 87"/>
            <p:cNvSpPr/>
            <p:nvPr/>
          </p:nvSpPr>
          <p:spPr bwMode="auto">
            <a:xfrm>
              <a:off x="5148882" y="1988840"/>
              <a:ext cx="936104" cy="216024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sp>
          <p:nvSpPr>
            <p:cNvPr id="89" name="角丸四角形 88"/>
            <p:cNvSpPr/>
            <p:nvPr/>
          </p:nvSpPr>
          <p:spPr bwMode="auto">
            <a:xfrm>
              <a:off x="6084986" y="1988840"/>
              <a:ext cx="936104" cy="216024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90" name="角丸四角形 89"/>
            <p:cNvSpPr/>
            <p:nvPr/>
          </p:nvSpPr>
          <p:spPr bwMode="auto">
            <a:xfrm>
              <a:off x="7021090" y="1988840"/>
              <a:ext cx="936104" cy="216024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91" name="角丸四角形 90"/>
            <p:cNvSpPr/>
            <p:nvPr/>
          </p:nvSpPr>
          <p:spPr bwMode="auto">
            <a:xfrm>
              <a:off x="7956376" y="1988840"/>
              <a:ext cx="936104" cy="216024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4" name="角丸四角形 3"/>
            <p:cNvSpPr/>
            <p:nvPr/>
          </p:nvSpPr>
          <p:spPr bwMode="auto">
            <a:xfrm>
              <a:off x="5148064" y="1340768"/>
              <a:ext cx="3744416" cy="432048"/>
            </a:xfrm>
            <a:prstGeom prst="roundRect">
              <a:avLst>
                <a:gd name="adj" fmla="val 50000"/>
              </a:avLst>
            </a:prstGeom>
            <a:solidFill>
              <a:srgbClr val="008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ERP</a:t>
              </a:r>
              <a:r>
                <a:rPr kumimoji="0" lang="ja-JP" altLang="en-US" sz="1400" b="0" i="0" u="none" strike="noStrike" cap="none" normalizeH="0" dirty="0" smtClean="0">
                  <a:ln>
                    <a:noFill/>
                  </a:ln>
                  <a:solidFill>
                    <a:schemeClr val="bg1"/>
                  </a:solidFill>
                  <a:effectLst/>
                  <a:latin typeface="+mn-lt"/>
                  <a:ea typeface="+mn-ea"/>
                </a:rPr>
                <a:t>システム</a:t>
              </a:r>
            </a:p>
          </p:txBody>
        </p:sp>
        <p:sp>
          <p:nvSpPr>
            <p:cNvPr id="81" name="角丸四角形 80"/>
            <p:cNvSpPr/>
            <p:nvPr/>
          </p:nvSpPr>
          <p:spPr bwMode="auto">
            <a:xfrm>
              <a:off x="5220072" y="2492896"/>
              <a:ext cx="216024" cy="144016"/>
            </a:xfrm>
            <a:prstGeom prst="roundRect">
              <a:avLst/>
            </a:prstGeom>
            <a:solidFill>
              <a:srgbClr val="4168A7"/>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82" name="角丸四角形 81"/>
            <p:cNvSpPr/>
            <p:nvPr/>
          </p:nvSpPr>
          <p:spPr bwMode="auto">
            <a:xfrm>
              <a:off x="5796136" y="2492896"/>
              <a:ext cx="216024" cy="144016"/>
            </a:xfrm>
            <a:prstGeom prst="roundRect">
              <a:avLst/>
            </a:prstGeom>
            <a:solidFill>
              <a:srgbClr val="CCFFCC"/>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cxnSp>
          <p:nvCxnSpPr>
            <p:cNvPr id="83" name="カギ線コネクタ 82"/>
            <p:cNvCxnSpPr>
              <a:stCxn id="85" idx="3"/>
              <a:endCxn id="82" idx="1"/>
            </p:cNvCxnSpPr>
            <p:nvPr/>
          </p:nvCxnSpPr>
          <p:spPr bwMode="auto">
            <a:xfrm flipV="1">
              <a:off x="5436096" y="2564904"/>
              <a:ext cx="360040" cy="216024"/>
            </a:xfrm>
            <a:prstGeom prst="bentConnector3">
              <a:avLst>
                <a:gd name="adj1" fmla="val 50000"/>
              </a:avLst>
            </a:prstGeom>
            <a:solidFill>
              <a:schemeClr val="bg1"/>
            </a:solidFill>
            <a:ln w="12700" cap="flat" cmpd="sng" algn="ctr">
              <a:solidFill>
                <a:srgbClr val="FF6600"/>
              </a:solidFill>
              <a:prstDash val="solid"/>
              <a:round/>
              <a:headEnd type="none" w="med" len="med"/>
              <a:tailEnd type="triangle"/>
            </a:ln>
            <a:effectLst/>
          </p:spPr>
        </p:cxnSp>
        <p:cxnSp>
          <p:nvCxnSpPr>
            <p:cNvPr id="84" name="直線矢印コネクタ 83"/>
            <p:cNvCxnSpPr>
              <a:stCxn id="81" idx="3"/>
              <a:endCxn id="82" idx="1"/>
            </p:cNvCxnSpPr>
            <p:nvPr/>
          </p:nvCxnSpPr>
          <p:spPr bwMode="auto">
            <a:xfrm>
              <a:off x="5436096"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85" name="角丸四角形 84"/>
            <p:cNvSpPr/>
            <p:nvPr/>
          </p:nvSpPr>
          <p:spPr bwMode="auto">
            <a:xfrm>
              <a:off x="5220072" y="2708920"/>
              <a:ext cx="216024" cy="144016"/>
            </a:xfrm>
            <a:prstGeom prst="roundRect">
              <a:avLst/>
            </a:prstGeom>
            <a:solidFill>
              <a:srgbClr val="660066"/>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86" name="角丸四角形 85"/>
            <p:cNvSpPr/>
            <p:nvPr/>
          </p:nvSpPr>
          <p:spPr bwMode="auto">
            <a:xfrm>
              <a:off x="5220072" y="2924944"/>
              <a:ext cx="3600400" cy="50405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dirty="0" smtClean="0">
                <a:ln>
                  <a:noFill/>
                </a:ln>
                <a:solidFill>
                  <a:srgbClr val="008000"/>
                </a:solidFill>
                <a:effectLst/>
                <a:latin typeface="+mn-lt"/>
                <a:ea typeface="+mn-ea"/>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dirty="0">
                <a:solidFill>
                  <a:srgbClr val="008000"/>
                </a:solidFill>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dirty="0" smtClean="0">
                <a:ln>
                  <a:noFill/>
                </a:ln>
                <a:solidFill>
                  <a:srgbClr val="008000"/>
                </a:solidFill>
                <a:effectLst/>
                <a:latin typeface="+mn-lt"/>
                <a:ea typeface="+mn-ea"/>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dirty="0">
                <a:solidFill>
                  <a:srgbClr val="008000"/>
                </a:solidFill>
              </a:endParaRPr>
            </a:p>
            <a:p>
              <a:pPr marL="0" marR="0" indent="0"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dirty="0" smtClean="0">
                  <a:ln>
                    <a:noFill/>
                  </a:ln>
                  <a:solidFill>
                    <a:srgbClr val="FFFFFF"/>
                  </a:solidFill>
                  <a:effectLst/>
                  <a:latin typeface="+mn-lt"/>
                  <a:ea typeface="+mn-ea"/>
                </a:rPr>
                <a:t>ERP</a:t>
              </a:r>
              <a:r>
                <a:rPr kumimoji="0" lang="ja-JP" altLang="en-US" sz="900" b="0" i="0" u="none" strike="noStrike" cap="none" normalizeH="0" dirty="0" smtClean="0">
                  <a:ln>
                    <a:noFill/>
                  </a:ln>
                  <a:solidFill>
                    <a:srgbClr val="FFFFFF"/>
                  </a:solidFill>
                  <a:effectLst/>
                  <a:latin typeface="+mn-lt"/>
                  <a:ea typeface="+mn-ea"/>
                </a:rPr>
                <a:t>システム</a:t>
              </a: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dirty="0">
                <a:solidFill>
                  <a:srgbClr val="008000"/>
                </a:solidFill>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dirty="0" smtClean="0">
                <a:ln>
                  <a:noFill/>
                </a:ln>
                <a:solidFill>
                  <a:srgbClr val="008000"/>
                </a:solidFill>
                <a:effectLst/>
                <a:latin typeface="+mn-lt"/>
                <a:ea typeface="+mn-ea"/>
              </a:endParaRPr>
            </a:p>
          </p:txBody>
        </p:sp>
        <p:sp>
          <p:nvSpPr>
            <p:cNvPr id="87" name="フローチャート: 磁気ディスク 86"/>
            <p:cNvSpPr/>
            <p:nvPr/>
          </p:nvSpPr>
          <p:spPr bwMode="auto">
            <a:xfrm>
              <a:off x="5220072" y="3501008"/>
              <a:ext cx="3600400" cy="432048"/>
            </a:xfrm>
            <a:prstGeom prst="flowChartMagneticDisk">
              <a:avLst/>
            </a:prstGeom>
            <a:solidFill>
              <a:srgbClr val="008000"/>
            </a:solidFill>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dirty="0" smtClean="0">
                  <a:solidFill>
                    <a:schemeClr val="bg1"/>
                  </a:solidFill>
                </a:rPr>
                <a:t>全社</a:t>
              </a:r>
              <a:r>
                <a:rPr kumimoji="0" lang="ja-JP" altLang="en-US" sz="1200" b="0" i="0" u="none" strike="noStrike" cap="none" normalizeH="0" dirty="0" smtClean="0">
                  <a:ln>
                    <a:noFill/>
                  </a:ln>
                  <a:solidFill>
                    <a:schemeClr val="bg1"/>
                  </a:solidFill>
                  <a:effectLst/>
                  <a:latin typeface="+mn-lt"/>
                  <a:ea typeface="+mn-ea"/>
                </a:rPr>
                <a:t>統合</a:t>
              </a:r>
              <a:r>
                <a:rPr kumimoji="0" lang="en-US" altLang="ja-JP" sz="1200" b="0" i="0" u="none" strike="noStrike" cap="none" normalizeH="0" dirty="0" smtClean="0">
                  <a:ln>
                    <a:noFill/>
                  </a:ln>
                  <a:solidFill>
                    <a:schemeClr val="bg1"/>
                  </a:solidFill>
                  <a:effectLst/>
                  <a:latin typeface="+mn-lt"/>
                  <a:ea typeface="+mn-ea"/>
                </a:rPr>
                <a:t>DB</a:t>
              </a:r>
              <a:endParaRPr kumimoji="0" lang="ja-JP" altLang="en-US" sz="1200" b="0" i="0" u="none" strike="noStrike" cap="none" normalizeH="0" dirty="0" smtClean="0">
                <a:ln>
                  <a:noFill/>
                </a:ln>
                <a:solidFill>
                  <a:schemeClr val="bg1"/>
                </a:solidFill>
                <a:effectLst/>
                <a:latin typeface="+mn-lt"/>
                <a:ea typeface="+mn-ea"/>
              </a:endParaRPr>
            </a:p>
          </p:txBody>
        </p:sp>
        <p:sp>
          <p:nvSpPr>
            <p:cNvPr id="92" name="テキスト ボックス 91"/>
            <p:cNvSpPr txBox="1"/>
            <p:nvPr/>
          </p:nvSpPr>
          <p:spPr>
            <a:xfrm>
              <a:off x="6223413" y="2060848"/>
              <a:ext cx="646331" cy="369332"/>
            </a:xfrm>
            <a:prstGeom prst="rect">
              <a:avLst/>
            </a:prstGeom>
            <a:noFill/>
          </p:spPr>
          <p:txBody>
            <a:bodyPr wrap="none" rtlCol="0">
              <a:spAutoFit/>
            </a:bodyPr>
            <a:lstStyle/>
            <a:p>
              <a:pPr algn="ctr"/>
              <a:r>
                <a:rPr lang="ja-JP" altLang="en-US" dirty="0" smtClean="0">
                  <a:solidFill>
                    <a:srgbClr val="0000FF"/>
                  </a:solidFill>
                </a:rPr>
                <a:t>生産</a:t>
              </a:r>
              <a:endParaRPr kumimoji="1" lang="ja-JP" altLang="en-US" dirty="0">
                <a:solidFill>
                  <a:srgbClr val="0000FF"/>
                </a:solidFill>
              </a:endParaRPr>
            </a:p>
          </p:txBody>
        </p:sp>
        <p:sp>
          <p:nvSpPr>
            <p:cNvPr id="93" name="テキスト ボックス 92"/>
            <p:cNvSpPr txBox="1"/>
            <p:nvPr/>
          </p:nvSpPr>
          <p:spPr>
            <a:xfrm>
              <a:off x="5292080" y="2060848"/>
              <a:ext cx="646331" cy="369332"/>
            </a:xfrm>
            <a:prstGeom prst="rect">
              <a:avLst/>
            </a:prstGeom>
            <a:noFill/>
          </p:spPr>
          <p:txBody>
            <a:bodyPr wrap="none" rtlCol="0">
              <a:spAutoFit/>
            </a:bodyPr>
            <a:lstStyle/>
            <a:p>
              <a:pPr algn="ctr"/>
              <a:r>
                <a:rPr kumimoji="1" lang="ja-JP" altLang="en-US" dirty="0" smtClean="0">
                  <a:solidFill>
                    <a:srgbClr val="0000FF"/>
                  </a:solidFill>
                </a:rPr>
                <a:t>購買</a:t>
              </a:r>
              <a:endParaRPr kumimoji="1" lang="ja-JP" altLang="en-US" dirty="0">
                <a:solidFill>
                  <a:srgbClr val="0000FF"/>
                </a:solidFill>
              </a:endParaRPr>
            </a:p>
          </p:txBody>
        </p:sp>
        <p:sp>
          <p:nvSpPr>
            <p:cNvPr id="94" name="テキスト ボックス 93"/>
            <p:cNvSpPr txBox="1"/>
            <p:nvPr/>
          </p:nvSpPr>
          <p:spPr>
            <a:xfrm>
              <a:off x="7164288" y="2060848"/>
              <a:ext cx="646331" cy="369332"/>
            </a:xfrm>
            <a:prstGeom prst="rect">
              <a:avLst/>
            </a:prstGeom>
            <a:noFill/>
          </p:spPr>
          <p:txBody>
            <a:bodyPr wrap="none" rtlCol="0">
              <a:spAutoFit/>
            </a:bodyPr>
            <a:lstStyle/>
            <a:p>
              <a:pPr algn="ctr"/>
              <a:r>
                <a:rPr kumimoji="1" lang="ja-JP" altLang="en-US" dirty="0" smtClean="0">
                  <a:solidFill>
                    <a:srgbClr val="0000FF"/>
                  </a:solidFill>
                </a:rPr>
                <a:t>販売</a:t>
              </a:r>
              <a:endParaRPr kumimoji="1" lang="ja-JP" altLang="en-US" dirty="0">
                <a:solidFill>
                  <a:srgbClr val="0000FF"/>
                </a:solidFill>
              </a:endParaRPr>
            </a:p>
          </p:txBody>
        </p:sp>
        <p:sp>
          <p:nvSpPr>
            <p:cNvPr id="95" name="テキスト ボックス 94"/>
            <p:cNvSpPr txBox="1"/>
            <p:nvPr/>
          </p:nvSpPr>
          <p:spPr>
            <a:xfrm>
              <a:off x="8100393" y="2060848"/>
              <a:ext cx="646331" cy="369332"/>
            </a:xfrm>
            <a:prstGeom prst="rect">
              <a:avLst/>
            </a:prstGeom>
            <a:noFill/>
          </p:spPr>
          <p:txBody>
            <a:bodyPr wrap="none" rtlCol="0">
              <a:spAutoFit/>
            </a:bodyPr>
            <a:lstStyle/>
            <a:p>
              <a:pPr algn="ctr"/>
              <a:r>
                <a:rPr kumimoji="1" lang="ja-JP" altLang="en-US" dirty="0" smtClean="0">
                  <a:solidFill>
                    <a:srgbClr val="0000FF"/>
                  </a:solidFill>
                </a:rPr>
                <a:t>会計</a:t>
              </a:r>
              <a:endParaRPr kumimoji="1" lang="ja-JP" altLang="en-US" dirty="0">
                <a:solidFill>
                  <a:srgbClr val="0000FF"/>
                </a:solidFill>
              </a:endParaRPr>
            </a:p>
          </p:txBody>
        </p:sp>
        <p:sp>
          <p:nvSpPr>
            <p:cNvPr id="96" name="角丸四角形 95"/>
            <p:cNvSpPr/>
            <p:nvPr/>
          </p:nvSpPr>
          <p:spPr bwMode="auto">
            <a:xfrm>
              <a:off x="5292080" y="2996952"/>
              <a:ext cx="648072" cy="144016"/>
            </a:xfrm>
            <a:prstGeom prst="roundRect">
              <a:avLst/>
            </a:prstGeom>
            <a:solidFill>
              <a:srgbClr val="008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mn-lt"/>
                  <a:ea typeface="+mn-ea"/>
                </a:rPr>
                <a:t>購買</a:t>
              </a:r>
            </a:p>
          </p:txBody>
        </p:sp>
        <p:sp>
          <p:nvSpPr>
            <p:cNvPr id="97" name="角丸四角形 96"/>
            <p:cNvSpPr/>
            <p:nvPr/>
          </p:nvSpPr>
          <p:spPr bwMode="auto">
            <a:xfrm>
              <a:off x="6228184" y="2996952"/>
              <a:ext cx="648072" cy="144016"/>
            </a:xfrm>
            <a:prstGeom prst="roundRect">
              <a:avLst/>
            </a:prstGeom>
            <a:solidFill>
              <a:srgbClr val="008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mn-lt"/>
                  <a:ea typeface="+mn-ea"/>
                </a:rPr>
                <a:t>生産</a:t>
              </a:r>
            </a:p>
          </p:txBody>
        </p:sp>
        <p:sp>
          <p:nvSpPr>
            <p:cNvPr id="98" name="角丸四角形 97"/>
            <p:cNvSpPr/>
            <p:nvPr/>
          </p:nvSpPr>
          <p:spPr bwMode="auto">
            <a:xfrm>
              <a:off x="7164288" y="2996952"/>
              <a:ext cx="648072" cy="144016"/>
            </a:xfrm>
            <a:prstGeom prst="roundRect">
              <a:avLst/>
            </a:prstGeom>
            <a:solidFill>
              <a:srgbClr val="008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mn-lt"/>
                  <a:ea typeface="+mn-ea"/>
                </a:rPr>
                <a:t>販売</a:t>
              </a:r>
            </a:p>
          </p:txBody>
        </p:sp>
        <p:sp>
          <p:nvSpPr>
            <p:cNvPr id="99" name="角丸四角形 98"/>
            <p:cNvSpPr/>
            <p:nvPr/>
          </p:nvSpPr>
          <p:spPr bwMode="auto">
            <a:xfrm>
              <a:off x="8100392" y="2996952"/>
              <a:ext cx="648072" cy="144016"/>
            </a:xfrm>
            <a:prstGeom prst="roundRect">
              <a:avLst/>
            </a:prstGeom>
            <a:solidFill>
              <a:srgbClr val="008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mn-lt"/>
                  <a:ea typeface="+mn-ea"/>
                </a:rPr>
                <a:t>会計</a:t>
              </a:r>
            </a:p>
          </p:txBody>
        </p:sp>
        <p:sp>
          <p:nvSpPr>
            <p:cNvPr id="100" name="角丸四角形 99"/>
            <p:cNvSpPr/>
            <p:nvPr/>
          </p:nvSpPr>
          <p:spPr bwMode="auto">
            <a:xfrm>
              <a:off x="6444208" y="3212976"/>
              <a:ext cx="1152128" cy="144016"/>
            </a:xfrm>
            <a:prstGeom prst="roundRect">
              <a:avLst/>
            </a:prstGeom>
            <a:solidFill>
              <a:srgbClr val="800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mn-lt"/>
                  <a:ea typeface="+mn-ea"/>
                </a:rPr>
                <a:t>経営</a:t>
              </a:r>
            </a:p>
          </p:txBody>
        </p:sp>
        <p:sp>
          <p:nvSpPr>
            <p:cNvPr id="103" name="角丸四角形 102"/>
            <p:cNvSpPr/>
            <p:nvPr/>
          </p:nvSpPr>
          <p:spPr bwMode="auto">
            <a:xfrm>
              <a:off x="6372200" y="2708920"/>
              <a:ext cx="216024" cy="144016"/>
            </a:xfrm>
            <a:prstGeom prst="roundRect">
              <a:avLst/>
            </a:prstGeom>
            <a:solidFill>
              <a:schemeClr val="accent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04" name="角丸四角形 103"/>
            <p:cNvSpPr/>
            <p:nvPr/>
          </p:nvSpPr>
          <p:spPr bwMode="auto">
            <a:xfrm>
              <a:off x="6732240" y="2708920"/>
              <a:ext cx="216024" cy="144016"/>
            </a:xfrm>
            <a:prstGeom prst="roundRect">
              <a:avLst/>
            </a:prstGeom>
            <a:solidFill>
              <a:srgbClr val="FF0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cxnSp>
          <p:nvCxnSpPr>
            <p:cNvPr id="106" name="カギ線コネクタ 105"/>
            <p:cNvCxnSpPr>
              <a:stCxn id="103" idx="0"/>
              <a:endCxn id="109" idx="1"/>
            </p:cNvCxnSpPr>
            <p:nvPr/>
          </p:nvCxnSpPr>
          <p:spPr bwMode="auto">
            <a:xfrm rot="5400000" flipH="1" flipV="1">
              <a:off x="6714238" y="2330878"/>
              <a:ext cx="144016" cy="612068"/>
            </a:xfrm>
            <a:prstGeom prst="bentConnector2">
              <a:avLst/>
            </a:prstGeom>
            <a:solidFill>
              <a:schemeClr val="bg1"/>
            </a:solidFill>
            <a:ln w="12700" cap="flat" cmpd="sng" algn="ctr">
              <a:solidFill>
                <a:srgbClr val="008000"/>
              </a:solidFill>
              <a:prstDash val="solid"/>
              <a:round/>
              <a:headEnd type="none" w="med" len="med"/>
              <a:tailEnd type="triangle"/>
            </a:ln>
            <a:effectLst/>
          </p:spPr>
        </p:cxnSp>
        <p:cxnSp>
          <p:nvCxnSpPr>
            <p:cNvPr id="107" name="直線矢印コネクタ 106"/>
            <p:cNvCxnSpPr>
              <a:stCxn id="103" idx="3"/>
              <a:endCxn id="104" idx="1"/>
            </p:cNvCxnSpPr>
            <p:nvPr/>
          </p:nvCxnSpPr>
          <p:spPr bwMode="auto">
            <a:xfrm>
              <a:off x="6588224" y="2780928"/>
              <a:ext cx="144016"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cxnSp>
          <p:nvCxnSpPr>
            <p:cNvPr id="108" name="カギ線コネクタ 107"/>
            <p:cNvCxnSpPr>
              <a:stCxn id="82" idx="3"/>
              <a:endCxn id="103" idx="1"/>
            </p:cNvCxnSpPr>
            <p:nvPr/>
          </p:nvCxnSpPr>
          <p:spPr bwMode="auto">
            <a:xfrm>
              <a:off x="6012160" y="2564904"/>
              <a:ext cx="360040" cy="216024"/>
            </a:xfrm>
            <a:prstGeom prst="bentConnector3">
              <a:avLst>
                <a:gd name="adj1" fmla="val 50000"/>
              </a:avLst>
            </a:prstGeom>
            <a:solidFill>
              <a:schemeClr val="bg1"/>
            </a:solidFill>
            <a:ln w="12700" cap="flat" cmpd="sng" algn="ctr">
              <a:solidFill>
                <a:srgbClr val="008000"/>
              </a:solidFill>
              <a:prstDash val="solid"/>
              <a:round/>
              <a:headEnd type="none" w="med" len="med"/>
              <a:tailEnd type="triangle"/>
            </a:ln>
            <a:effectLst/>
          </p:spPr>
        </p:cxnSp>
        <p:sp>
          <p:nvSpPr>
            <p:cNvPr id="109" name="角丸四角形 108"/>
            <p:cNvSpPr/>
            <p:nvPr/>
          </p:nvSpPr>
          <p:spPr bwMode="auto">
            <a:xfrm>
              <a:off x="7092280" y="2492896"/>
              <a:ext cx="216024" cy="144016"/>
            </a:xfrm>
            <a:prstGeom prst="roundRect">
              <a:avLst/>
            </a:prstGeom>
            <a:solidFill>
              <a:srgbClr val="4168A7"/>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11" name="角丸四角形 110"/>
            <p:cNvSpPr/>
            <p:nvPr/>
          </p:nvSpPr>
          <p:spPr bwMode="auto">
            <a:xfrm>
              <a:off x="7668344" y="2492896"/>
              <a:ext cx="216024" cy="144016"/>
            </a:xfrm>
            <a:prstGeom prst="roundRect">
              <a:avLst/>
            </a:prstGeom>
            <a:solidFill>
              <a:srgbClr val="CCFFCC"/>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cxnSp>
          <p:nvCxnSpPr>
            <p:cNvPr id="112" name="カギ線コネクタ 111"/>
            <p:cNvCxnSpPr>
              <a:stCxn id="109" idx="2"/>
              <a:endCxn id="118" idx="1"/>
            </p:cNvCxnSpPr>
            <p:nvPr/>
          </p:nvCxnSpPr>
          <p:spPr bwMode="auto">
            <a:xfrm rot="16200000" flipH="1">
              <a:off x="7542330" y="2294874"/>
              <a:ext cx="144016" cy="828092"/>
            </a:xfrm>
            <a:prstGeom prst="bentConnector2">
              <a:avLst/>
            </a:prstGeom>
            <a:solidFill>
              <a:schemeClr val="bg1"/>
            </a:solidFill>
            <a:ln w="12700" cap="flat" cmpd="sng" algn="ctr">
              <a:solidFill>
                <a:srgbClr val="008000"/>
              </a:solidFill>
              <a:prstDash val="solid"/>
              <a:round/>
              <a:headEnd type="none" w="med" len="med"/>
              <a:tailEnd type="triangle"/>
            </a:ln>
            <a:effectLst/>
          </p:spPr>
        </p:cxnSp>
        <p:cxnSp>
          <p:nvCxnSpPr>
            <p:cNvPr id="113" name="直線矢印コネクタ 112"/>
            <p:cNvCxnSpPr>
              <a:stCxn id="109" idx="3"/>
              <a:endCxn id="111" idx="1"/>
            </p:cNvCxnSpPr>
            <p:nvPr/>
          </p:nvCxnSpPr>
          <p:spPr bwMode="auto">
            <a:xfrm>
              <a:off x="7308304"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114" name="角丸四角形 113"/>
            <p:cNvSpPr/>
            <p:nvPr/>
          </p:nvSpPr>
          <p:spPr bwMode="auto">
            <a:xfrm>
              <a:off x="8028384" y="2492896"/>
              <a:ext cx="216024" cy="144016"/>
            </a:xfrm>
            <a:prstGeom prst="roundRect">
              <a:avLst/>
            </a:prstGeom>
            <a:solidFill>
              <a:srgbClr val="4168A7"/>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15" name="角丸四角形 114"/>
            <p:cNvSpPr/>
            <p:nvPr/>
          </p:nvSpPr>
          <p:spPr bwMode="auto">
            <a:xfrm>
              <a:off x="8604448" y="2492896"/>
              <a:ext cx="216024" cy="144016"/>
            </a:xfrm>
            <a:prstGeom prst="roundRect">
              <a:avLst/>
            </a:prstGeom>
            <a:solidFill>
              <a:srgbClr val="CCFFCC"/>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mn-lt"/>
                <a:ea typeface="+mn-ea"/>
              </a:endParaRPr>
            </a:p>
          </p:txBody>
        </p:sp>
        <p:cxnSp>
          <p:nvCxnSpPr>
            <p:cNvPr id="116" name="カギ線コネクタ 115"/>
            <p:cNvCxnSpPr>
              <a:stCxn id="118" idx="3"/>
              <a:endCxn id="115" idx="1"/>
            </p:cNvCxnSpPr>
            <p:nvPr/>
          </p:nvCxnSpPr>
          <p:spPr bwMode="auto">
            <a:xfrm flipV="1">
              <a:off x="8244408" y="2564904"/>
              <a:ext cx="360040" cy="216024"/>
            </a:xfrm>
            <a:prstGeom prst="bentConnector3">
              <a:avLst>
                <a:gd name="adj1" fmla="val 50000"/>
              </a:avLst>
            </a:prstGeom>
            <a:solidFill>
              <a:schemeClr val="bg1"/>
            </a:solidFill>
            <a:ln w="12700" cap="flat" cmpd="sng" algn="ctr">
              <a:solidFill>
                <a:srgbClr val="FF6600"/>
              </a:solidFill>
              <a:prstDash val="solid"/>
              <a:round/>
              <a:headEnd type="none" w="med" len="med"/>
              <a:tailEnd type="triangle"/>
            </a:ln>
            <a:effectLst/>
          </p:spPr>
        </p:cxnSp>
        <p:cxnSp>
          <p:nvCxnSpPr>
            <p:cNvPr id="117" name="直線矢印コネクタ 116"/>
            <p:cNvCxnSpPr>
              <a:stCxn id="114" idx="3"/>
              <a:endCxn id="115" idx="1"/>
            </p:cNvCxnSpPr>
            <p:nvPr/>
          </p:nvCxnSpPr>
          <p:spPr bwMode="auto">
            <a:xfrm>
              <a:off x="8244408"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118" name="角丸四角形 117"/>
            <p:cNvSpPr/>
            <p:nvPr/>
          </p:nvSpPr>
          <p:spPr bwMode="auto">
            <a:xfrm>
              <a:off x="8028384" y="2708920"/>
              <a:ext cx="216024" cy="144016"/>
            </a:xfrm>
            <a:prstGeom prst="roundRect">
              <a:avLst/>
            </a:prstGeom>
            <a:solidFill>
              <a:srgbClr val="660066"/>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23" name="角丸四角形 122"/>
            <p:cNvSpPr/>
            <p:nvPr/>
          </p:nvSpPr>
          <p:spPr bwMode="auto">
            <a:xfrm>
              <a:off x="5148064" y="4293096"/>
              <a:ext cx="3744416" cy="504056"/>
            </a:xfrm>
            <a:prstGeom prst="roundRect">
              <a:avLst/>
            </a:prstGeom>
            <a:solidFill>
              <a:srgbClr val="33CC33"/>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会社全体として業務間の</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プロセス・データの整合性を保証</a:t>
              </a:r>
            </a:p>
          </p:txBody>
        </p:sp>
        <p:sp>
          <p:nvSpPr>
            <p:cNvPr id="127" name="角丸四角形 126"/>
            <p:cNvSpPr/>
            <p:nvPr/>
          </p:nvSpPr>
          <p:spPr bwMode="auto">
            <a:xfrm>
              <a:off x="5148064" y="4869160"/>
              <a:ext cx="3744416" cy="1512168"/>
            </a:xfrm>
            <a:prstGeom prst="roundRect">
              <a:avLst>
                <a:gd name="adj" fmla="val 6673"/>
              </a:avLst>
            </a:prstGeom>
            <a:solidFill>
              <a:srgbClr val="33CC33"/>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mn-lt"/>
                  <a:ea typeface="+mn-ea"/>
                </a:rPr>
                <a:t>リアルタイム処理</a:t>
              </a:r>
            </a:p>
            <a:p>
              <a:pPr marL="742950" lvl="1" indent="-285750">
                <a:spcBef>
                  <a:spcPts val="0"/>
                </a:spcBef>
                <a:buFont typeface="Wingdings" charset="2"/>
                <a:buChar char="v"/>
              </a:pPr>
              <a:r>
                <a:rPr kumimoji="0" lang="ja-JP" altLang="en-US" sz="1400" dirty="0" smtClean="0">
                  <a:solidFill>
                    <a:schemeClr val="bg1"/>
                  </a:solidFill>
                  <a:latin typeface="+mn-lt"/>
                  <a:ea typeface="+mn-ea"/>
                </a:rPr>
                <a:t>マスターの統合</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mn-lt"/>
                  <a:ea typeface="+mn-ea"/>
                </a:rPr>
                <a:t>全体最適化された設計・構築</a:t>
              </a:r>
            </a:p>
            <a:p>
              <a:pPr marL="742950" lvl="1" indent="-285750">
                <a:spcBef>
                  <a:spcPts val="0"/>
                </a:spcBef>
                <a:buFont typeface="Wingdings" charset="2"/>
                <a:buChar char="v"/>
              </a:pPr>
              <a:r>
                <a:rPr kumimoji="0" lang="ja-JP" altLang="en-US" sz="1400" dirty="0" smtClean="0">
                  <a:solidFill>
                    <a:schemeClr val="bg1"/>
                  </a:solidFill>
                  <a:latin typeface="+mn-lt"/>
                  <a:ea typeface="+mn-ea"/>
                </a:rPr>
                <a:t>データやプロセスの整合性を保証</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mn-lt"/>
                  <a:ea typeface="+mn-ea"/>
                </a:rPr>
                <a:t>プロセス全体の可視性を確保</a:t>
              </a:r>
            </a:p>
          </p:txBody>
        </p:sp>
      </p:grpSp>
      <p:sp>
        <p:nvSpPr>
          <p:cNvPr id="128" name="ホームベース 127"/>
          <p:cNvSpPr/>
          <p:nvPr/>
        </p:nvSpPr>
        <p:spPr bwMode="auto">
          <a:xfrm>
            <a:off x="251520" y="2564904"/>
            <a:ext cx="936104" cy="288032"/>
          </a:xfrm>
          <a:prstGeom prst="homePlate">
            <a:avLst/>
          </a:prstGeom>
          <a:solidFill>
            <a:srgbClr val="800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プロセス</a:t>
            </a:r>
          </a:p>
        </p:txBody>
      </p:sp>
      <p:sp>
        <p:nvSpPr>
          <p:cNvPr id="129" name="ホームベース 128"/>
          <p:cNvSpPr/>
          <p:nvPr/>
        </p:nvSpPr>
        <p:spPr bwMode="auto">
          <a:xfrm>
            <a:off x="251520" y="3068960"/>
            <a:ext cx="936104" cy="288032"/>
          </a:xfrm>
          <a:prstGeom prst="homePlate">
            <a:avLst/>
          </a:prstGeom>
          <a:solidFill>
            <a:srgbClr val="800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業務システム</a:t>
            </a:r>
          </a:p>
        </p:txBody>
      </p:sp>
      <p:sp>
        <p:nvSpPr>
          <p:cNvPr id="130" name="ホームベース 129"/>
          <p:cNvSpPr/>
          <p:nvPr/>
        </p:nvSpPr>
        <p:spPr bwMode="auto">
          <a:xfrm>
            <a:off x="251520" y="3573016"/>
            <a:ext cx="936104" cy="288032"/>
          </a:xfrm>
          <a:prstGeom prst="homePlate">
            <a:avLst/>
          </a:prstGeom>
          <a:solidFill>
            <a:srgbClr val="800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データベース</a:t>
            </a:r>
          </a:p>
        </p:txBody>
      </p:sp>
      <p:sp>
        <p:nvSpPr>
          <p:cNvPr id="131" name="ホームベース 130"/>
          <p:cNvSpPr/>
          <p:nvPr/>
        </p:nvSpPr>
        <p:spPr bwMode="auto">
          <a:xfrm>
            <a:off x="251520" y="4725144"/>
            <a:ext cx="936104" cy="288032"/>
          </a:xfrm>
          <a:prstGeom prst="homePlate">
            <a:avLst/>
          </a:prstGeom>
          <a:solidFill>
            <a:srgbClr val="800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mn-lt"/>
                <a:ea typeface="+mn-ea"/>
              </a:rPr>
              <a:t>特　徴</a:t>
            </a:r>
          </a:p>
        </p:txBody>
      </p:sp>
    </p:spTree>
    <p:extLst>
      <p:ext uri="{BB962C8B-B14F-4D97-AF65-F5344CB8AC3E}">
        <p14:creationId xmlns:p14="http://schemas.microsoft.com/office/powerpoint/2010/main" val="18495435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p:tgtEl>
                                          <p:spTgt spid="10"/>
                                        </p:tgtEl>
                                        <p:attrNameLst>
                                          <p:attrName>ppt_x</p:attrName>
                                        </p:attrNameLst>
                                      </p:cBhvr>
                                      <p:tavLst>
                                        <p:tav tm="0">
                                          <p:val>
                                            <p:strVal val="#ppt_x-#ppt_w*1.125000"/>
                                          </p:val>
                                        </p:tav>
                                        <p:tav tm="100000">
                                          <p:val>
                                            <p:strVal val="#ppt_x"/>
                                          </p:val>
                                        </p:tav>
                                      </p:tavLst>
                                    </p:anim>
                                    <p:animEffect transition="in" filter="wipe(right)">
                                      <p:cBhvr>
                                        <p:cTn id="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 y="152400"/>
            <a:ext cx="8991600" cy="533400"/>
          </a:xfrm>
        </p:spPr>
        <p:txBody>
          <a:bodyPr/>
          <a:lstStyle/>
          <a:p>
            <a:r>
              <a:rPr kumimoji="1" lang="ja-JP" altLang="en-US" sz="2800" dirty="0" smtClean="0"/>
              <a:t>「</a:t>
            </a:r>
            <a:r>
              <a:rPr kumimoji="1" lang="en-US" altLang="ja-JP" sz="2800" dirty="0" smtClean="0"/>
              <a:t>ERP</a:t>
            </a:r>
            <a:r>
              <a:rPr kumimoji="1" lang="ja-JP" altLang="en-US" sz="2800" dirty="0" smtClean="0"/>
              <a:t>」と「</a:t>
            </a:r>
            <a:r>
              <a:rPr kumimoji="1" lang="en-US" altLang="ja-JP" sz="2800" dirty="0" smtClean="0"/>
              <a:t>ERP</a:t>
            </a:r>
            <a:r>
              <a:rPr kumimoji="1" lang="ja-JP" altLang="en-US" sz="2800" dirty="0" smtClean="0"/>
              <a:t>システム」と「</a:t>
            </a:r>
            <a:r>
              <a:rPr kumimoji="1" lang="en-US" altLang="ja-JP" sz="2800" dirty="0" smtClean="0"/>
              <a:t>ERP</a:t>
            </a:r>
            <a:r>
              <a:rPr kumimoji="1" lang="ja-JP" altLang="en-US" sz="2800" dirty="0" smtClean="0"/>
              <a:t>パッケージ」</a:t>
            </a:r>
            <a:endParaRPr kumimoji="1" lang="ja-JP" altLang="en-US" sz="2800" dirty="0"/>
          </a:p>
        </p:txBody>
      </p:sp>
      <p:sp>
        <p:nvSpPr>
          <p:cNvPr id="3" name="角丸四角形 2"/>
          <p:cNvSpPr/>
          <p:nvPr/>
        </p:nvSpPr>
        <p:spPr bwMode="auto">
          <a:xfrm>
            <a:off x="755576" y="1628106"/>
            <a:ext cx="5760640" cy="4176464"/>
          </a:xfrm>
          <a:prstGeom prst="roundRect">
            <a:avLst>
              <a:gd name="adj" fmla="val 0"/>
            </a:avLst>
          </a:prstGeom>
          <a:ln>
            <a:no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sp>
        <p:nvSpPr>
          <p:cNvPr id="8" name="テキスト ボックス 7"/>
          <p:cNvSpPr txBox="1"/>
          <p:nvPr/>
        </p:nvSpPr>
        <p:spPr>
          <a:xfrm>
            <a:off x="971600" y="1772122"/>
            <a:ext cx="2938926" cy="400110"/>
          </a:xfrm>
          <a:prstGeom prst="rect">
            <a:avLst/>
          </a:prstGeom>
          <a:noFill/>
        </p:spPr>
        <p:txBody>
          <a:bodyPr wrap="none" rtlCol="0">
            <a:spAutoFit/>
          </a:bodyPr>
          <a:lstStyle/>
          <a:p>
            <a:r>
              <a:rPr kumimoji="1" lang="en-US" altLang="ja-JP" sz="2000" dirty="0" smtClean="0">
                <a:solidFill>
                  <a:srgbClr val="FFFFFF"/>
                </a:solidFill>
                <a:latin typeface="メイリオ"/>
                <a:ea typeface="メイリオ"/>
                <a:cs typeface="メイリオ"/>
              </a:rPr>
              <a:t>ERP</a:t>
            </a:r>
            <a:r>
              <a:rPr kumimoji="1" lang="en-US" altLang="ja-JP" dirty="0" smtClean="0">
                <a:solidFill>
                  <a:srgbClr val="FFFFFF"/>
                </a:solidFill>
                <a:latin typeface="メイリオ"/>
                <a:ea typeface="メイリオ"/>
                <a:cs typeface="メイリオ"/>
              </a:rPr>
              <a:t> </a:t>
            </a:r>
            <a:r>
              <a:rPr kumimoji="1" lang="en-US" altLang="ja-JP" sz="1200" dirty="0" smtClean="0">
                <a:solidFill>
                  <a:srgbClr val="FFFFFF"/>
                </a:solidFill>
                <a:latin typeface="メイリオ"/>
                <a:ea typeface="メイリオ"/>
                <a:cs typeface="メイリオ"/>
              </a:rPr>
              <a:t>Enterprise Recourse Planning</a:t>
            </a:r>
            <a:endParaRPr kumimoji="1" lang="ja-JP" altLang="en-US" sz="1200" dirty="0">
              <a:solidFill>
                <a:srgbClr val="FFFFFF"/>
              </a:solidFill>
              <a:latin typeface="メイリオ"/>
              <a:ea typeface="メイリオ"/>
              <a:cs typeface="メイリオ"/>
            </a:endParaRPr>
          </a:p>
        </p:txBody>
      </p:sp>
      <p:sp>
        <p:nvSpPr>
          <p:cNvPr id="12" name="テキスト ボックス 11"/>
          <p:cNvSpPr txBox="1"/>
          <p:nvPr/>
        </p:nvSpPr>
        <p:spPr>
          <a:xfrm>
            <a:off x="971600" y="2132162"/>
            <a:ext cx="5929828" cy="584776"/>
          </a:xfrm>
          <a:prstGeom prst="rect">
            <a:avLst/>
          </a:prstGeom>
          <a:noFill/>
        </p:spPr>
        <p:txBody>
          <a:bodyPr wrap="none" rtlCol="0">
            <a:spAutoFit/>
          </a:bodyPr>
          <a:lstStyle/>
          <a:p>
            <a:r>
              <a:rPr lang="ja-JP" altLang="en-US" sz="1600" dirty="0">
                <a:solidFill>
                  <a:srgbClr val="FFFFFF"/>
                </a:solidFill>
                <a:latin typeface="メイリオ"/>
                <a:ea typeface="メイリオ"/>
                <a:cs typeface="メイリオ"/>
              </a:rPr>
              <a:t>企業経営の基本となる資源要素（ヒト・モノ・カネ・情報）</a:t>
            </a:r>
            <a:r>
              <a:rPr lang="ja-JP" altLang="en-US" sz="1600" dirty="0" smtClean="0">
                <a:solidFill>
                  <a:srgbClr val="FFFFFF"/>
                </a:solidFill>
                <a:latin typeface="メイリオ"/>
                <a:ea typeface="メイリオ"/>
                <a:cs typeface="メイリオ"/>
              </a:rPr>
              <a:t>を</a:t>
            </a:r>
            <a:endParaRPr lang="en-US" altLang="ja-JP" sz="1600" dirty="0" smtClean="0">
              <a:solidFill>
                <a:srgbClr val="FFFFFF"/>
              </a:solidFill>
              <a:latin typeface="メイリオ"/>
              <a:ea typeface="メイリオ"/>
              <a:cs typeface="メイリオ"/>
            </a:endParaRPr>
          </a:p>
          <a:p>
            <a:r>
              <a:rPr lang="ja-JP" altLang="en-US" sz="1600" dirty="0" smtClean="0">
                <a:solidFill>
                  <a:srgbClr val="FFFFFF"/>
                </a:solidFill>
                <a:latin typeface="メイリオ"/>
                <a:ea typeface="メイリオ"/>
                <a:cs typeface="メイリオ"/>
              </a:rPr>
              <a:t>適切</a:t>
            </a:r>
            <a:r>
              <a:rPr lang="ja-JP" altLang="en-US" sz="1600" dirty="0">
                <a:solidFill>
                  <a:srgbClr val="FFFFFF"/>
                </a:solidFill>
                <a:latin typeface="メイリオ"/>
                <a:ea typeface="メイリオ"/>
                <a:cs typeface="メイリオ"/>
              </a:rPr>
              <a:t>に分配し有効活用する</a:t>
            </a:r>
            <a:r>
              <a:rPr lang="ja-JP" altLang="en-US" sz="1600" dirty="0" smtClean="0">
                <a:solidFill>
                  <a:srgbClr val="FFFFFF"/>
                </a:solidFill>
                <a:latin typeface="メイリオ"/>
                <a:ea typeface="メイリオ"/>
                <a:cs typeface="メイリオ"/>
              </a:rPr>
              <a:t>計画を重視する</a:t>
            </a:r>
            <a:r>
              <a:rPr kumimoji="1" lang="ja-JP" altLang="en-US" sz="1600" b="1" u="sng" dirty="0" smtClean="0">
                <a:solidFill>
                  <a:srgbClr val="FFFFFF"/>
                </a:solidFill>
                <a:latin typeface="メイリオ"/>
                <a:ea typeface="メイリオ"/>
                <a:cs typeface="メイリオ"/>
              </a:rPr>
              <a:t>経営手法</a:t>
            </a:r>
            <a:endParaRPr kumimoji="1" lang="ja-JP" altLang="en-US" sz="1600" b="1" u="sng" dirty="0">
              <a:solidFill>
                <a:srgbClr val="FFFFFF"/>
              </a:solidFill>
              <a:latin typeface="メイリオ"/>
              <a:ea typeface="メイリオ"/>
              <a:cs typeface="メイリオ"/>
            </a:endParaRPr>
          </a:p>
        </p:txBody>
      </p:sp>
      <p:grpSp>
        <p:nvGrpSpPr>
          <p:cNvPr id="21" name="図形グループ 20"/>
          <p:cNvGrpSpPr/>
          <p:nvPr/>
        </p:nvGrpSpPr>
        <p:grpSpPr>
          <a:xfrm>
            <a:off x="899592" y="2852242"/>
            <a:ext cx="3312368" cy="1368152"/>
            <a:chOff x="827584" y="2780928"/>
            <a:chExt cx="3312368" cy="1368152"/>
          </a:xfrm>
        </p:grpSpPr>
        <p:sp>
          <p:nvSpPr>
            <p:cNvPr id="4" name="角丸四角形 3"/>
            <p:cNvSpPr/>
            <p:nvPr/>
          </p:nvSpPr>
          <p:spPr bwMode="auto">
            <a:xfrm>
              <a:off x="827584" y="2780928"/>
              <a:ext cx="3312368" cy="1368152"/>
            </a:xfrm>
            <a:prstGeom prst="roundRect">
              <a:avLst>
                <a:gd name="adj" fmla="val 0"/>
              </a:avLst>
            </a:prstGeom>
            <a:solidFill>
              <a:srgbClr val="008000"/>
            </a:solidFill>
            <a:ln>
              <a:no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sp>
          <p:nvSpPr>
            <p:cNvPr id="9" name="テキスト ボックス 8"/>
            <p:cNvSpPr txBox="1"/>
            <p:nvPr/>
          </p:nvSpPr>
          <p:spPr>
            <a:xfrm>
              <a:off x="899592" y="2924944"/>
              <a:ext cx="1784037" cy="400110"/>
            </a:xfrm>
            <a:prstGeom prst="rect">
              <a:avLst/>
            </a:prstGeom>
            <a:noFill/>
          </p:spPr>
          <p:txBody>
            <a:bodyPr wrap="none" rtlCol="0">
              <a:spAutoFit/>
            </a:bodyPr>
            <a:lstStyle/>
            <a:p>
              <a:r>
                <a:rPr kumimoji="1" lang="en-US" altLang="ja-JP" sz="2000" dirty="0" smtClean="0">
                  <a:solidFill>
                    <a:srgbClr val="FFFFFF"/>
                  </a:solidFill>
                  <a:latin typeface="メイリオ"/>
                  <a:ea typeface="メイリオ"/>
                  <a:cs typeface="メイリオ"/>
                </a:rPr>
                <a:t>ERP </a:t>
              </a:r>
              <a:r>
                <a:rPr kumimoji="1" lang="ja-JP" altLang="en-US" sz="2000" dirty="0" smtClean="0">
                  <a:solidFill>
                    <a:srgbClr val="FFFFFF"/>
                  </a:solidFill>
                  <a:latin typeface="メイリオ"/>
                  <a:ea typeface="メイリオ"/>
                  <a:cs typeface="メイリオ"/>
                </a:rPr>
                <a:t>システム</a:t>
              </a:r>
              <a:endParaRPr kumimoji="1" lang="ja-JP" altLang="en-US" sz="2000" dirty="0">
                <a:solidFill>
                  <a:srgbClr val="FFFFFF"/>
                </a:solidFill>
                <a:latin typeface="メイリオ"/>
                <a:ea typeface="メイリオ"/>
                <a:cs typeface="メイリオ"/>
              </a:endParaRPr>
            </a:p>
          </p:txBody>
        </p:sp>
        <p:sp>
          <p:nvSpPr>
            <p:cNvPr id="13" name="テキスト ボックス 12"/>
            <p:cNvSpPr txBox="1"/>
            <p:nvPr/>
          </p:nvSpPr>
          <p:spPr>
            <a:xfrm>
              <a:off x="899592" y="3284984"/>
              <a:ext cx="2625539" cy="584776"/>
            </a:xfrm>
            <a:prstGeom prst="rect">
              <a:avLst/>
            </a:prstGeom>
            <a:noFill/>
          </p:spPr>
          <p:txBody>
            <a:bodyPr wrap="none" rtlCol="0">
              <a:spAutoFit/>
            </a:bodyPr>
            <a:lstStyle/>
            <a:p>
              <a:r>
                <a:rPr kumimoji="1" lang="en-US" altLang="ja-JP" sz="1600" dirty="0" smtClean="0">
                  <a:solidFill>
                    <a:srgbClr val="FFFFFF"/>
                  </a:solidFill>
                  <a:latin typeface="メイリオ"/>
                  <a:ea typeface="メイリオ"/>
                  <a:cs typeface="メイリオ"/>
                </a:rPr>
                <a:t>ERP</a:t>
              </a:r>
              <a:r>
                <a:rPr kumimoji="1" lang="ja-JP" altLang="en-US" sz="1600" dirty="0" smtClean="0">
                  <a:solidFill>
                    <a:srgbClr val="FFFFFF"/>
                  </a:solidFill>
                  <a:latin typeface="メイリオ"/>
                  <a:ea typeface="メイリオ"/>
                  <a:cs typeface="メイリオ"/>
                </a:rPr>
                <a:t>経営を実現するための</a:t>
              </a:r>
            </a:p>
            <a:p>
              <a:r>
                <a:rPr lang="ja-JP" altLang="en-US" sz="1600" b="1" u="sng" dirty="0" smtClean="0">
                  <a:solidFill>
                    <a:srgbClr val="FFFFFF"/>
                  </a:solidFill>
                  <a:latin typeface="メイリオ"/>
                  <a:ea typeface="メイリオ"/>
                  <a:cs typeface="メイリオ"/>
                </a:rPr>
                <a:t>情報システム</a:t>
              </a:r>
              <a:endParaRPr kumimoji="1" lang="ja-JP" altLang="en-US" sz="1600" b="1" u="sng" dirty="0">
                <a:solidFill>
                  <a:srgbClr val="FFFFFF"/>
                </a:solidFill>
                <a:latin typeface="メイリオ"/>
                <a:ea typeface="メイリオ"/>
                <a:cs typeface="メイリオ"/>
              </a:endParaRPr>
            </a:p>
          </p:txBody>
        </p:sp>
      </p:grpSp>
      <p:grpSp>
        <p:nvGrpSpPr>
          <p:cNvPr id="19" name="図形グループ 18"/>
          <p:cNvGrpSpPr/>
          <p:nvPr/>
        </p:nvGrpSpPr>
        <p:grpSpPr>
          <a:xfrm>
            <a:off x="899592" y="2852242"/>
            <a:ext cx="7632848" cy="2736304"/>
            <a:chOff x="827584" y="2780928"/>
            <a:chExt cx="7632848" cy="2736304"/>
          </a:xfrm>
        </p:grpSpPr>
        <p:sp>
          <p:nvSpPr>
            <p:cNvPr id="5" name="角丸四角形 4"/>
            <p:cNvSpPr/>
            <p:nvPr/>
          </p:nvSpPr>
          <p:spPr bwMode="auto">
            <a:xfrm>
              <a:off x="827584" y="4581128"/>
              <a:ext cx="7632848" cy="936104"/>
            </a:xfrm>
            <a:prstGeom prst="roundRect">
              <a:avLst>
                <a:gd name="adj" fmla="val 0"/>
              </a:avLst>
            </a:prstGeom>
            <a:solidFill>
              <a:schemeClr val="accent2">
                <a:lumMod val="60000"/>
                <a:lumOff val="40000"/>
              </a:schemeClr>
            </a:solidFill>
            <a:ln>
              <a:no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FFFFFF"/>
                </a:solidFill>
                <a:effectLst/>
                <a:latin typeface="メイリオ"/>
                <a:ea typeface="メイリオ"/>
                <a:cs typeface="メイリオ"/>
              </a:endParaRPr>
            </a:p>
          </p:txBody>
        </p:sp>
        <p:sp>
          <p:nvSpPr>
            <p:cNvPr id="10" name="テキスト ボックス 9"/>
            <p:cNvSpPr txBox="1"/>
            <p:nvPr/>
          </p:nvSpPr>
          <p:spPr>
            <a:xfrm>
              <a:off x="899592" y="4716432"/>
              <a:ext cx="2040518" cy="400110"/>
            </a:xfrm>
            <a:prstGeom prst="rect">
              <a:avLst/>
            </a:prstGeom>
            <a:noFill/>
          </p:spPr>
          <p:txBody>
            <a:bodyPr wrap="none" rtlCol="0">
              <a:spAutoFit/>
            </a:bodyPr>
            <a:lstStyle/>
            <a:p>
              <a:r>
                <a:rPr kumimoji="1" lang="en-US" altLang="ja-JP" sz="2000" dirty="0" smtClean="0">
                  <a:solidFill>
                    <a:srgbClr val="FFFFFF"/>
                  </a:solidFill>
                  <a:latin typeface="メイリオ"/>
                  <a:ea typeface="メイリオ"/>
                  <a:cs typeface="メイリオ"/>
                </a:rPr>
                <a:t>ERP </a:t>
              </a:r>
              <a:r>
                <a:rPr kumimoji="1" lang="ja-JP" altLang="en-US" sz="2000" dirty="0" smtClean="0">
                  <a:solidFill>
                    <a:srgbClr val="FFFFFF"/>
                  </a:solidFill>
                  <a:latin typeface="メイリオ"/>
                  <a:ea typeface="メイリオ"/>
                  <a:cs typeface="メイリオ"/>
                </a:rPr>
                <a:t>パッケージ</a:t>
              </a:r>
              <a:endParaRPr kumimoji="1" lang="ja-JP" altLang="en-US" sz="2000" dirty="0">
                <a:solidFill>
                  <a:srgbClr val="FFFFFF"/>
                </a:solidFill>
                <a:latin typeface="メイリオ"/>
                <a:ea typeface="メイリオ"/>
                <a:cs typeface="メイリオ"/>
              </a:endParaRPr>
            </a:p>
          </p:txBody>
        </p:sp>
        <p:sp>
          <p:nvSpPr>
            <p:cNvPr id="11" name="テキスト ボックス 10"/>
            <p:cNvSpPr txBox="1"/>
            <p:nvPr/>
          </p:nvSpPr>
          <p:spPr>
            <a:xfrm>
              <a:off x="899592" y="5076472"/>
              <a:ext cx="6934410" cy="338554"/>
            </a:xfrm>
            <a:prstGeom prst="rect">
              <a:avLst/>
            </a:prstGeom>
            <a:noFill/>
          </p:spPr>
          <p:txBody>
            <a:bodyPr wrap="none" rtlCol="0">
              <a:spAutoFit/>
            </a:bodyPr>
            <a:lstStyle/>
            <a:p>
              <a:r>
                <a:rPr lang="en-US" altLang="ja-JP" sz="1600" dirty="0" smtClean="0">
                  <a:solidFill>
                    <a:srgbClr val="FFFFFF"/>
                  </a:solidFill>
                  <a:latin typeface="メイリオ"/>
                  <a:ea typeface="メイリオ"/>
                  <a:cs typeface="メイリオ"/>
                </a:rPr>
                <a:t>ERP</a:t>
              </a:r>
              <a:r>
                <a:rPr lang="ja-JP" altLang="en-US" sz="1600" dirty="0" smtClean="0">
                  <a:solidFill>
                    <a:srgbClr val="FFFFFF"/>
                  </a:solidFill>
                  <a:latin typeface="メイリオ"/>
                  <a:ea typeface="メイリオ"/>
                  <a:cs typeface="メイリオ"/>
                </a:rPr>
                <a:t>経営を支える理想的な</a:t>
              </a:r>
              <a:r>
                <a:rPr kumimoji="1" lang="ja-JP" altLang="en-US" sz="1600" dirty="0" smtClean="0">
                  <a:solidFill>
                    <a:srgbClr val="FFFFFF"/>
                  </a:solidFill>
                  <a:latin typeface="メイリオ"/>
                  <a:ea typeface="メイリオ"/>
                  <a:cs typeface="メイリオ"/>
                </a:rPr>
                <a:t>業務プロセスを</a:t>
              </a:r>
              <a:r>
                <a:rPr kumimoji="1" lang="ja-JP" altLang="en-US" sz="1600" b="1" u="sng" dirty="0" smtClean="0">
                  <a:solidFill>
                    <a:srgbClr val="FFFFFF"/>
                  </a:solidFill>
                  <a:latin typeface="メイリオ"/>
                  <a:ea typeface="メイリオ"/>
                  <a:cs typeface="メイリオ"/>
                </a:rPr>
                <a:t>パッケージ化した情報システム</a:t>
              </a:r>
              <a:endParaRPr lang="en-US" altLang="ja-JP" sz="1600" b="1" u="sng" dirty="0" smtClean="0">
                <a:solidFill>
                  <a:srgbClr val="FFFFFF"/>
                </a:solidFill>
                <a:latin typeface="メイリオ"/>
                <a:ea typeface="メイリオ"/>
                <a:cs typeface="メイリオ"/>
              </a:endParaRPr>
            </a:p>
          </p:txBody>
        </p:sp>
        <p:grpSp>
          <p:nvGrpSpPr>
            <p:cNvPr id="16" name="図形グループ 15"/>
            <p:cNvGrpSpPr/>
            <p:nvPr/>
          </p:nvGrpSpPr>
          <p:grpSpPr>
            <a:xfrm>
              <a:off x="4211960" y="2780928"/>
              <a:ext cx="1944216" cy="1872208"/>
              <a:chOff x="4211960" y="2780928"/>
              <a:chExt cx="1944216" cy="1872208"/>
            </a:xfrm>
          </p:grpSpPr>
          <p:sp>
            <p:nvSpPr>
              <p:cNvPr id="14" name="曲折矢印 13"/>
              <p:cNvSpPr/>
              <p:nvPr/>
            </p:nvSpPr>
            <p:spPr bwMode="auto">
              <a:xfrm rot="5400000">
                <a:off x="4247964" y="3176972"/>
                <a:ext cx="1440160" cy="1512168"/>
              </a:xfrm>
              <a:prstGeom prst="bentArrow">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7" name="角丸四角形 6"/>
              <p:cNvSpPr/>
              <p:nvPr/>
            </p:nvSpPr>
            <p:spPr bwMode="auto">
              <a:xfrm>
                <a:off x="4427984" y="2780928"/>
                <a:ext cx="1728192" cy="1368152"/>
              </a:xfrm>
              <a:prstGeom prst="roundRect">
                <a:avLst>
                  <a:gd name="adj" fmla="val 0"/>
                </a:avLst>
              </a:prstGeom>
              <a:solidFill>
                <a:schemeClr val="accent3">
                  <a:alpha val="50000"/>
                </a:schemeClr>
              </a:solidFill>
              <a:ln>
                <a:no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rgbClr val="FFFFFF"/>
                    </a:solidFill>
                    <a:effectLst/>
                    <a:latin typeface="メイリオ"/>
                    <a:ea typeface="メイリオ"/>
                    <a:cs typeface="メイリオ"/>
                  </a:rPr>
                  <a:t>業務分析や業務プロセスの標準化</a:t>
                </a:r>
                <a:r>
                  <a:rPr kumimoji="0" lang="en-US" altLang="ja-JP" sz="1400" b="0" i="0" u="none" strike="noStrike" cap="none" normalizeH="0" dirty="0" smtClean="0">
                    <a:ln>
                      <a:noFill/>
                    </a:ln>
                    <a:solidFill>
                      <a:srgbClr val="FFFFFF"/>
                    </a:solidFill>
                    <a:effectLst/>
                    <a:latin typeface="メイリオ"/>
                    <a:ea typeface="メイリオ"/>
                    <a:cs typeface="メイリオ"/>
                  </a:rPr>
                  <a:t>(BPR/BPM)</a:t>
                </a:r>
                <a:r>
                  <a:rPr kumimoji="0" lang="ja-JP" altLang="en-US" sz="1400" b="0" i="0" u="none" strike="noStrike" cap="none" normalizeH="0" dirty="0" smtClean="0">
                    <a:ln>
                      <a:noFill/>
                    </a:ln>
                    <a:solidFill>
                      <a:srgbClr val="FFFFFF"/>
                    </a:solidFill>
                    <a:effectLst/>
                    <a:latin typeface="メイリオ"/>
                    <a:ea typeface="メイリオ"/>
                    <a:cs typeface="メイリオ"/>
                  </a:rPr>
                  <a:t>に手間やコストがかかり、実現が困難</a:t>
                </a:r>
              </a:p>
            </p:txBody>
          </p:sp>
        </p:grpSp>
      </p:grpSp>
      <p:grpSp>
        <p:nvGrpSpPr>
          <p:cNvPr id="20" name="図形グループ 19"/>
          <p:cNvGrpSpPr/>
          <p:nvPr/>
        </p:nvGrpSpPr>
        <p:grpSpPr>
          <a:xfrm>
            <a:off x="6300192" y="2060154"/>
            <a:ext cx="2232248" cy="2520280"/>
            <a:chOff x="6228184" y="1988840"/>
            <a:chExt cx="2232248" cy="2520280"/>
          </a:xfrm>
        </p:grpSpPr>
        <p:sp>
          <p:nvSpPr>
            <p:cNvPr id="15" name="曲折矢印 14"/>
            <p:cNvSpPr/>
            <p:nvPr/>
          </p:nvSpPr>
          <p:spPr bwMode="auto">
            <a:xfrm flipH="1">
              <a:off x="6228184" y="1988840"/>
              <a:ext cx="1512168" cy="2520280"/>
            </a:xfrm>
            <a:prstGeom prst="bentArrow">
              <a:avLst/>
            </a:prstGeom>
            <a:solidFill>
              <a:srgbClr val="FF6FC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6" name="角丸四角形 5"/>
            <p:cNvSpPr/>
            <p:nvPr/>
          </p:nvSpPr>
          <p:spPr bwMode="auto">
            <a:xfrm>
              <a:off x="6732240" y="2780928"/>
              <a:ext cx="1728192" cy="1368152"/>
            </a:xfrm>
            <a:prstGeom prst="roundRect">
              <a:avLst>
                <a:gd name="adj" fmla="val 0"/>
              </a:avLst>
            </a:prstGeom>
            <a:solidFill>
              <a:schemeClr val="accent3">
                <a:alpha val="50000"/>
              </a:schemeClr>
            </a:solidFill>
            <a:ln>
              <a:no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rgbClr val="FFFFFF"/>
                  </a:solidFill>
                  <a:effectLst/>
                  <a:latin typeface="メイリオ"/>
                  <a:ea typeface="メイリオ"/>
                  <a:cs typeface="メイリオ"/>
                </a:rPr>
                <a:t>あるべき姿のひな形を使って、</a:t>
              </a:r>
              <a:r>
                <a:rPr kumimoji="0" lang="ja-JP" altLang="en-US" sz="1400" dirty="0" smtClean="0">
                  <a:solidFill>
                    <a:srgbClr val="FFFFFF"/>
                  </a:solidFill>
                  <a:latin typeface="メイリオ"/>
                  <a:ea typeface="メイリオ"/>
                  <a:cs typeface="メイリオ"/>
                </a:rPr>
                <a:t>経営や業務の全体最適化を加速</a:t>
              </a:r>
              <a:endParaRPr kumimoji="0" lang="ja-JP" altLang="en-US" sz="1400" b="0" i="0" u="none" strike="noStrike" cap="none" normalizeH="0" dirty="0" smtClean="0">
                <a:ln>
                  <a:noFill/>
                </a:ln>
                <a:solidFill>
                  <a:srgbClr val="FFFFFF"/>
                </a:solidFill>
                <a:effectLst/>
                <a:latin typeface="メイリオ"/>
                <a:ea typeface="メイリオ"/>
                <a:cs typeface="メイリオ"/>
              </a:endParaRPr>
            </a:p>
          </p:txBody>
        </p:sp>
      </p:grpSp>
    </p:spTree>
    <p:extLst>
      <p:ext uri="{BB962C8B-B14F-4D97-AF65-F5344CB8AC3E}">
        <p14:creationId xmlns:p14="http://schemas.microsoft.com/office/powerpoint/2010/main" val="23852684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up)">
                                      <p:cBhvr>
                                        <p:cTn id="14" dur="5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down)">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Rectangle 2"/>
          <p:cNvSpPr>
            <a:spLocks noGrp="1" noChangeArrowheads="1"/>
          </p:cNvSpPr>
          <p:nvPr>
            <p:ph type="title"/>
          </p:nvPr>
        </p:nvSpPr>
        <p:spPr>
          <a:xfrm>
            <a:off x="152400" y="152400"/>
            <a:ext cx="8839200" cy="533400"/>
          </a:xfrm>
        </p:spPr>
        <p:txBody>
          <a:bodyPr/>
          <a:lstStyle/>
          <a:p>
            <a:r>
              <a:rPr lang="ja-JP" altLang="en-US" sz="2400" dirty="0" smtClean="0">
                <a:ea typeface="ＭＳ Ｐゴシック" pitchFamily="50" charset="-128"/>
              </a:rPr>
              <a:t>これ一枚で分かる　</a:t>
            </a:r>
            <a:r>
              <a:rPr lang="ja-JP" altLang="en-US" sz="2400" dirty="0">
                <a:ea typeface="ＭＳ Ｐゴシック" pitchFamily="50" charset="-128"/>
              </a:rPr>
              <a:t>エンタープライズ・</a:t>
            </a:r>
            <a:r>
              <a:rPr lang="ja-JP" altLang="en-US" sz="2400" dirty="0" smtClean="0">
                <a:ea typeface="ＭＳ Ｐゴシック" pitchFamily="50" charset="-128"/>
              </a:rPr>
              <a:t>システム・アーキテクチャー</a:t>
            </a:r>
            <a:endParaRPr lang="ja-JP" altLang="en-US" sz="2400" dirty="0">
              <a:ea typeface="ＭＳ Ｐゴシック" pitchFamily="50" charset="-128"/>
            </a:endParaRPr>
          </a:p>
        </p:txBody>
      </p:sp>
      <p:sp>
        <p:nvSpPr>
          <p:cNvPr id="224" name="AutoShape 48" descr="data:image/jpg;base64,/9j/4AAQSkZJRgABAQAAAQABAAD/2wCEAAkGBhQREBEREBEWERQVGRoYGRgUFxUVFRgWExYZFxsXFxYYGyYfFxokGRgSHzAiIzMpLC8uFR8xNTAsNSYrOCkBCQoKDgwOGg8PGjQfHyQ1NTUvLDQ1MTUyNSktLykpNTUsLykwKjUpLi0qNDI1NSw1KS8pKSksLSkqLCwpLCw0LP/AABEIAIsAsAMBIgACEQEDEQH/xAAbAAEAAgMBAQAAAAAAAAAAAAAABgcDBAUCAf/EAEkQAAIBAwEEBwMIAw0JAAAAAAECAwAEEQUGEiExBxMiQVFhgRRxkRUyQlKSobHBcrLRFiMkM1Nic4OToqPC8CU0NoKzw9Li4//EABkBAQADAQEAAAAAAAAAAAAAAAACAwQBBf/EACgRAAICAQMDAgcBAAAAAAAAAAABAhEhAwQSMTJRE0FCcYGhseHwIv/aAAwDAQACEQMRAD8AlOyu02sahax3cKaciPvYEhut7ssVOd3I5jxrevtS1u3Rpmt7G5VAWaOB7hZSqjJ3TIME47uNR3on20S30m3ia1vJCpftQ2sssZzIx4Oowak9/wBIbsjLaabfSzEEIJLZ4Y97HAvJJgBc0B3tlNpY9QtIrqHIVweDfOVlOGU+YINdeqh2QgvLVYtEtHjjmjXr7u4ZetWEztlYokyA743eJ4c6l82zWoopaDVmkkHHduIIDEx8D1aqyA+IJxQEvpVZaj0nynTo5ERLa5N0LKcy9qK2kGd+Q8eK4AIz49+OPfj2dvGUOmtTMxHAiC1aEn9AJkjy3vWgJPfXiwxSSyHCRqzscE4VAWJwOJ4A1j0rVI7mGOeFt6ORQynBGVPI4PEVBtUbUZ9KvBcsLSWBbhXKxI6XUSxHDoGbMQYZ8/IVr7EXkthosV9c3XW20dqGWAQohU8N0CUHLH6PH62e6gLMpUE0Sy1O+iS5nvvYRKA6QW0UTFEYZXfklDFmwRkYH7NDarW9S002iNOlzFPcxR9cYkSRQzYaORBlWDLxDrggqQRxFAWVSq2ttc1G81LUbK3nS3it5E/fjErsisnCNEOAzMd47zcgnnWefVr2O5j0m2ufaLkqZ5bqeJcQQkhVAijwHcnlnA4jx4AWFWpqupLbwyTyZ3Y1LHHM47h5k4HrUdn2bv1UtDq8jS+E0FuYSfAqiBlB8QSR5140PUzq1lc29yns88bNBOq8Qsi4IdM81PBhnzGe+uqrycd1gz2F5qFzGsy+z2yON5VdZJZN08QWIKgZFeNR1i9sl624SG5hB7ZhDxyKCcb26xII/wBcK82DajaRrEYIrxEAVWjk6uTdHAZVxgkDAr3c7YxhSl/ZzwI3BjJGJIuPcWQkY99X1nCTX99Si8ZbT/vodTVNqIYLdLgkuJMdWqjLyFxkBR4/hWjDNqUw3gtvaKeSuHmkx/O3Sqg1yz1cusWiJumGK3MkQXG5lie0oHDlj7Iqc1CVQrBNXO8kYuL7ULYb8kUN3GOLCHfjlA8QrEhvcKyajtcvydJfWuJN0DAfIwd4AqwByCM1I6qvWh1fy7CnCPEUmByDuy5x4Zz91SglN5RGbcFhlmafcGSKNzgFlVjjlllB4fGtitLRf92g/o0/UFbtUvqXLoQXoUUjRbUEYOZOf9K1TqlK4dK6v5zpWsXF7Ojex3kcYaZVZxDLDwHWBQSqEE9rlx8q7d10naciby3cczH5scJ62Vj3KqLk5PnipURWKO1RSSqqpPeAAfuoCrNPWeys5bm8sOtivrt5rmJlMjW8EmN1mjAO+V3cnwyPTYNrs2y9akttDnjmGd4H+yjgg+lWhWE2iZ3txc+OBn44oCttl/aJrDWY1ae4tSsi2TT7xlkVoXBALAM6bxQKTz41i2clg1LQRpMU6i6FtutG28GR42HzwRwG/uA++rUrBeWvWRyR7zJvqV3kOHXeBG8p7mGcg0BC9A2+S3gig1KGa0niVUbehleNygC70ckasrA4z61H+kXaRrv5P6iCVbZbyAtNMjRb7l8KkSOAzDG8S2AOAAzxqS6X8rWcSwPBFqITIWb2gwSMueHWI8bDex3g/Gvk+z95qFxbSX6xW1vbyCZYInaaSSVPmmSQqqhRnOAPH0AxbCIRquvZHOeH/pNXL202cii1UaheWxubOWERSModjBIhysjKnExleBIzjj5ZtClAVfN+5xU3wbZ88ljZ5JGPcBGpLEnwxW1oegTNply9taDTJZX340jZ1laND2euJPZcje4eYzVgraqDvBQCe8AA/HnWWup07ONWqItpm3kG4q3bG1mAAdJgydoDiQSMEHnWLX9sLaW3lhgb2qSRGRY4gZCSwIBOBgAZz6VK3iDcGAPvGfxpHCF+aAPcAPwqfKN3RDjKqsgseydxBbWM8IBurZSGQng6OSxjzyyN4j1PlXatdvbUjE7m1kHzo5wY2B95GCPMVI68SQhuDAH3gH8aOfLuQUOPayNaj0hWyK3UMbqTBISEM3Ic2YDCjzqMtbh9Iv7nrVmmuSrybnEJ2xux45jGT8fCrLjiC8FAHuAH4VgtNMiiaRoo1QyHLlQAWI4ZOP8AXE+NSjOMeiIyg5dWR7TNubNIYkabBVEBHVy8CFAI+b41tfu/sv5f/Dl/8KkGKYqFx8ff9E6l5+37PtKUqBMUpSgFK17+/SCN5ZnEcaAszMcAAd5qtDtrqWrM3yPEtraKSDd3I4tjmY1IIA9CfEjlQFp0qmp9B4/wvaidn7xASqg+A3GI/CkGhYP8F2pmVu4T5YH377CpcJeCPOPkuWlVclxtBarvKbXVo8cChCSehG6D99aV7pGpTASavrK6arcRBa8GA8MqQf1/fXEm8HbSyW9SqR/czYZ7Ov36t9Yu+P1B+NdPTOjJbsES69c3sQ5JHJunHg+87Z+ArrhJdUcU4voy0Z9UiQ4eWND4M6g/eayQXaOMo6uP5pDfhVLXuyWh2zmKaxuy4+uzKT5jtgEeYrCmzOhOQYXu7B+51Zjj17VS9KdXRH1YXVl60qooTq+nIJ7W6XXLIc1P8eqjngjLZA82/Rqe7G7b2+pw9bbN2lwJI2wJIye5h4c8EcDj31WWEgpSlAKUpQClKUApSlAKUpQFW9IDtqeq2uiqxWBB7RdFTglRxVM93DHrID9GuFtZtL1zez2+IrSLsRxp2VYJw3iBzHDgOWPOt/QbjN/tRefSjAhQ+Aw6/jGnwqG4rZtYJ3JmPczaqKFKV1tlNNFxe28RGVLgt+inaI9cY9a3N0rMSVuiTW8vyRYqwH8MuhkA8o4+eSvLIyPeT4LUHuLhpGZ5GLu3EsxySfM12tuNTM9/O2cqjdWvuj4H+9vH1rg1XpxxyfVk9R5pdEK9xSlGDIxVhyKkhh7iOIrxSrSsm2k7VR3iC01TDA8I5+AdGPAbx+Ha5eI76ju0Wz8llOYpOI5qw5OviPA9xHcfSuXU50iT5S0+S0ftXFsN+FjzZBw3c9/1fVPCqWvTdroXJ+oqfUimj63LayCSByp7xzVh4MvePv8ACuttLIIVj2j00dTIjhLuEfMcMQDnHiSuT37ytwIOY3Uhj/4f1jPL97x+llP/AFqvcwTjy9yzbTalx9i6dPvlnhjmj4pIiuv6LqGH3EVsVHOjnPyTp+9z6iP9Xh92KkdecegKUpQClKUApSlAKUpQFN7Pw4udq7f6RbrB5g9a35r8aiNT/qxb7WSIwwl/a/FlGD6/vTfGoLdWxjd425ozIfehK/lW7avDRh3SymYqmHRZFm/z9WNz8So/M1D6mHRYf4fjxif8VrRq9jM+l3o2XstMgk3HMuoTs2CI+Cb7tyGCBzOOZrfvtjIJ1aOO1ksbndLIrsGjkC4yAQzDPEeBGQeIquW4Hh3H8DUp2P16aTUrQzTPJxZBvnOA6Hl6gfCoShJK0yyM4t00RQildHaO36u8ukHACV8e4sT+dc6r07VlDVOiY7L7OQezrd3itIJJBFDEp3d9yccTkd4PMgYBJqVaXNFBfw2406O3kdWIeORXKrg53gFHPFRadeu0GMrxNtMd4eTFhn4SKa89FwzqG8eJEbnjxOeyOZ8jWWa5KTb8mqD4uKS8Ec1sD2q43eC9bJjHLHWNW9tQ5g2a3B8+8uQFA5kKf/mPjXJCNJJgDLu2APFnb9pqWa/ZC41vSNKTtRWKCaXHLeADcfsR/wBoa5uXUVEbZXJyLU0Ww6i2gg/ko0j/ALNAv5Vu0pWA3ilKUApSlAKUpQClKUBV/TEPZbjSdUHAW8+5IR/Jy4Jz6LIP+euF0h2HVahKR82XEg8O2MH+8GqxukrQfbdLu4AMvuF08d+LtgDzOMetVzcXXt2iafeji8I9nl8ez2QT6qp/rK0beVT+Zn3Ebh8iNVMujDhczyfUgcj7S/sqG1IdhNZW2vEMhxHIDG5PIB8YJ8t4L8a36quDow6bqSsjwPKu9sLbl9RtQO5ix9yqT+ysG1Gzr2Vw0bA7hJMbdzJ3cfEDAI8vOu9scBaWd3qLDtY6mHP1jjJ+0V+wa5OVwte52EanT9iPbUTh726YcjK/907v5Vy6E+PGlWJUqK27dks6PtQXrZbOb+Kul3Pc+Dun3kEj3haz7E2T2usCCT5y9Yh8xu7wYeRAB9ahqOQQQcEHII5gjiCPPNW5ok0d0IdUP8bDG8cqqMlnwAMDx4tj+kHhWfV/zb8/kv0v9UvH4InsppyR3l1dTdmCyMrse7Ks+6PMgBj6Dxrf6GLF7h77WZxh7uQrHn6MSHJAPhndX+q865O26OUtdBtiDdXj9ddMvEIGbfOcdwwT+jEPrVbOj2EVrDFbRYVY0CqMjOFGMnxJ5k+JNYtWfORt0ocIm/SlKqLRSlKAUpSgFKUoBSlKAVTuiWC2eq6josvZt78Ga3PcrnJwvuwR/Ujxq4qhXSfsU99Aktqdy8tm6yBgQCSMEpnuzhSPNR3E11OsnGrwVTe2bQyPFIMOhKsPMeHkeY8jW/s1s497N1a9lF4yOeSL+ZPHA/IGt8bT2GpKPlCb5Mv4uxMJFIRynAnBxg+RII5cRitbUOkKwjaDTrcu1gXHtlwAwMoYHsZADbhIG9jGVBUcM53S3K446mKO2fLPQz6r0wxC5TT7OxGo2qARjeLNJI44ZjOGyO4HHHmCBU01uexSC1s7uE2+9h+qifIhZ8jedlOCMsfHvOMCvcMT7mdFGnrCRwePBfHnujd+Oajd1Y21jL7VrF6k0pYEQRnfkd88MjgSAccMBeWT3VnhSzKRfO3iMSPbT6EbO6eDe3gMFW7yrcs+fMelcqpd0on/AGgf6NP81RGvR023FNnn6iqTSFWJs7cw6TbQ3ExkeS7GdxMboRcEEgkAkBhx59rAquyan21e1K2hsLH5L+UnNsrhVyZFAG6cKEYkdkk+6qdxJJJPoW6EW22upxtS2d0q5upbw6peRSyklguQ/a+gpEed3GABx4AV52s6OdNtNNlvVkuopgMwyTOVleX6ICYB4+4EAE91blrtNqTcNP2bW1buecbuPPtLH+NdHR+iu4u51vNeuPaXXilun8SvfhsAAj+ao444k1glx+E3x5fETDo9vZptLspbnJleIFi3Nue6x8yu6fWpFXxVwMDgK+1AmKUpQClKUApSlAKUpQClKUBxda2Lsrxg91axTMPpMvax4bwwSK9xbI2a27Wq2sQgb50YRd1vM+J8+ddelAVte9AOmuxZOvg8opeH+IrGo10gdFNjpumyXECSNKskXbkcsQDKoPAALy8qu6oZ0wWnWaLegc1VX+w6sfuzQEP6Uh/tA+caf5qiFS/pHfrJbSccpbdGB9SfwZfjUQr1tHsR5Wr3syW0O+6IPpMq/aYD86n8b9ZtcyjlBZ7vu3sH/uVFdjbMy39qoGcOGPuj7f5CpV0eQ+0a5rd7zVXW3U9x3CN4D3dWn2qy7p5SNO1WGyzsV9pSsZsFKUoBSlKAUpSgFKUoBSlKAUpSgFKUoBWvqFks0UkMgykisjDxVwVP3GtilAUzpQWeH5EvpFgvrJisDycEmh+juk88ru8OfBSM4OPS9F95ntGFF+sZOGPHgM1Mek7Ze2urOSWeBXkiUlH4q6+W8pBI8jwqgdjLQXV2tvcF5Ys43DJIBj0YVdDWlBUimejGbtlmrqcGn71tpsg1HVJgY06rDRw55sW4qAOZyc9kZ3RVhbBbKDTrKO3Lb8nF5X+vK/Fjk8xyAz3KK2tntlbWyTdtLdIcjiVHab9Jzlm9TXYquUnJ2yyMVFUhSlKiSFKUoBSlKAUpSgP/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5" name="AutoShape 50" descr="data:image/jpg;base64,/9j/4AAQSkZJRgABAQAAAQABAAD/2wCEAAkGBhQREBEREBEWERQVGRoYGRgUFxUVFRgWExYZFxsXFxYYGyYfFxokGRgSHzAiIzMpLC8uFR8xNTAsNSYrOCkBCQoKDgwOGg8PGjQfHyQ1NTUvLDQ1MTUyNSktLykpNTUsLykwKjUpLi0qNDI1NSw1KS8pKSksLSkqLCwpLCw0LP/AABEIAIsAsAMBIgACEQEDEQH/xAAbAAEAAgMBAQAAAAAAAAAAAAAABgcDBAUCAf/EAEkQAAIBAwEEBwMIAw0JAAAAAAECAwAEEQUGEiExBxMiQVFhgRRxkRUyQlKSobHBcrLRFiMkM1Nic4OToqPC8CU0NoKzw9Li4//EABkBAQADAQEAAAAAAAAAAAAAAAACAwQBBf/EACgRAAICAQMDAgcBAAAAAAAAAAABAhEhAwQSMTJRE0FCcYGhseHwIv/aAAwDAQACEQMRAD8AlOyu02sahax3cKaciPvYEhut7ssVOd3I5jxrevtS1u3Rpmt7G5VAWaOB7hZSqjJ3TIME47uNR3on20S30m3ia1vJCpftQ2sssZzIx4Oowak9/wBIbsjLaabfSzEEIJLZ4Y97HAvJJgBc0B3tlNpY9QtIrqHIVweDfOVlOGU+YINdeqh2QgvLVYtEtHjjmjXr7u4ZetWEztlYokyA743eJ4c6l82zWoopaDVmkkHHduIIDEx8D1aqyA+IJxQEvpVZaj0nynTo5ERLa5N0LKcy9qK2kGd+Q8eK4AIz49+OPfj2dvGUOmtTMxHAiC1aEn9AJkjy3vWgJPfXiwxSSyHCRqzscE4VAWJwOJ4A1j0rVI7mGOeFt6ORQynBGVPI4PEVBtUbUZ9KvBcsLSWBbhXKxI6XUSxHDoGbMQYZ8/IVr7EXkthosV9c3XW20dqGWAQohU8N0CUHLH6PH62e6gLMpUE0Sy1O+iS5nvvYRKA6QW0UTFEYZXfklDFmwRkYH7NDarW9S002iNOlzFPcxR9cYkSRQzYaORBlWDLxDrggqQRxFAWVSq2ttc1G81LUbK3nS3it5E/fjErsisnCNEOAzMd47zcgnnWefVr2O5j0m2ufaLkqZ5bqeJcQQkhVAijwHcnlnA4jx4AWFWpqupLbwyTyZ3Y1LHHM47h5k4HrUdn2bv1UtDq8jS+E0FuYSfAqiBlB8QSR5140PUzq1lc29yns88bNBOq8Qsi4IdM81PBhnzGe+uqrycd1gz2F5qFzGsy+z2yON5VdZJZN08QWIKgZFeNR1i9sl624SG5hB7ZhDxyKCcb26xII/wBcK82DajaRrEYIrxEAVWjk6uTdHAZVxgkDAr3c7YxhSl/ZzwI3BjJGJIuPcWQkY99X1nCTX99Si8ZbT/vodTVNqIYLdLgkuJMdWqjLyFxkBR4/hWjDNqUw3gtvaKeSuHmkx/O3Sqg1yz1cusWiJumGK3MkQXG5lie0oHDlj7Iqc1CVQrBNXO8kYuL7ULYb8kUN3GOLCHfjlA8QrEhvcKyajtcvydJfWuJN0DAfIwd4AqwByCM1I6qvWh1fy7CnCPEUmByDuy5x4Zz91SglN5RGbcFhlmafcGSKNzgFlVjjlllB4fGtitLRf92g/o0/UFbtUvqXLoQXoUUjRbUEYOZOf9K1TqlK4dK6v5zpWsXF7Ojex3kcYaZVZxDLDwHWBQSqEE9rlx8q7d10naciby3cczH5scJ62Vj3KqLk5PnipURWKO1RSSqqpPeAAfuoCrNPWeys5bm8sOtivrt5rmJlMjW8EmN1mjAO+V3cnwyPTYNrs2y9akttDnjmGd4H+yjgg+lWhWE2iZ3txc+OBn44oCttl/aJrDWY1ae4tSsi2TT7xlkVoXBALAM6bxQKTz41i2clg1LQRpMU6i6FtutG28GR42HzwRwG/uA++rUrBeWvWRyR7zJvqV3kOHXeBG8p7mGcg0BC9A2+S3gig1KGa0niVUbehleNygC70ckasrA4z61H+kXaRrv5P6iCVbZbyAtNMjRb7l8KkSOAzDG8S2AOAAzxqS6X8rWcSwPBFqITIWb2gwSMueHWI8bDex3g/Gvk+z95qFxbSX6xW1vbyCZYInaaSSVPmmSQqqhRnOAPH0AxbCIRquvZHOeH/pNXL202cii1UaheWxubOWERSModjBIhysjKnExleBIzjj5ZtClAVfN+5xU3wbZ88ljZ5JGPcBGpLEnwxW1oegTNply9taDTJZX340jZ1laND2euJPZcje4eYzVgraqDvBQCe8AA/HnWWup07ONWqItpm3kG4q3bG1mAAdJgydoDiQSMEHnWLX9sLaW3lhgb2qSRGRY4gZCSwIBOBgAZz6VK3iDcGAPvGfxpHCF+aAPcAPwqfKN3RDjKqsgseydxBbWM8IBurZSGQng6OSxjzyyN4j1PlXatdvbUjE7m1kHzo5wY2B95GCPMVI68SQhuDAH3gH8aOfLuQUOPayNaj0hWyK3UMbqTBISEM3Ic2YDCjzqMtbh9Iv7nrVmmuSrybnEJ2xux45jGT8fCrLjiC8FAHuAH4VgtNMiiaRoo1QyHLlQAWI4ZOP8AXE+NSjOMeiIyg5dWR7TNubNIYkabBVEBHVy8CFAI+b41tfu/sv5f/Dl/8KkGKYqFx8ff9E6l5+37PtKUqBMUpSgFK17+/SCN5ZnEcaAszMcAAd5qtDtrqWrM3yPEtraKSDd3I4tjmY1IIA9CfEjlQFp0qmp9B4/wvaidn7xASqg+A3GI/CkGhYP8F2pmVu4T5YH377CpcJeCPOPkuWlVclxtBarvKbXVo8cChCSehG6D99aV7pGpTASavrK6arcRBa8GA8MqQf1/fXEm8HbSyW9SqR/czYZ7Ov36t9Yu+P1B+NdPTOjJbsES69c3sQ5JHJunHg+87Z+ArrhJdUcU4voy0Z9UiQ4eWND4M6g/eayQXaOMo6uP5pDfhVLXuyWh2zmKaxuy4+uzKT5jtgEeYrCmzOhOQYXu7B+51Zjj17VS9KdXRH1YXVl60qooTq+nIJ7W6XXLIc1P8eqjngjLZA82/Rqe7G7b2+pw9bbN2lwJI2wJIye5h4c8EcDj31WWEgpSlAKUpQClKUApSlAKUpQFW9IDtqeq2uiqxWBB7RdFTglRxVM93DHrID9GuFtZtL1zez2+IrSLsRxp2VYJw3iBzHDgOWPOt/QbjN/tRefSjAhQ+Aw6/jGnwqG4rZtYJ3JmPczaqKFKV1tlNNFxe28RGVLgt+inaI9cY9a3N0rMSVuiTW8vyRYqwH8MuhkA8o4+eSvLIyPeT4LUHuLhpGZ5GLu3EsxySfM12tuNTM9/O2cqjdWvuj4H+9vH1rg1XpxxyfVk9R5pdEK9xSlGDIxVhyKkhh7iOIrxSrSsm2k7VR3iC01TDA8I5+AdGPAbx+Ha5eI76ju0Wz8llOYpOI5qw5OviPA9xHcfSuXU50iT5S0+S0ftXFsN+FjzZBw3c9/1fVPCqWvTdroXJ+oqfUimj63LayCSByp7xzVh4MvePv8ACuttLIIVj2j00dTIjhLuEfMcMQDnHiSuT37ytwIOY3Uhj/4f1jPL97x+llP/AFqvcwTjy9yzbTalx9i6dPvlnhjmj4pIiuv6LqGH3EVsVHOjnPyTp+9z6iP9Xh92KkdecegKUpQClKUApSlAKUpQFN7Pw4udq7f6RbrB5g9a35r8aiNT/qxb7WSIwwl/a/FlGD6/vTfGoLdWxjd425ozIfehK/lW7avDRh3SymYqmHRZFm/z9WNz8So/M1D6mHRYf4fjxif8VrRq9jM+l3o2XstMgk3HMuoTs2CI+Cb7tyGCBzOOZrfvtjIJ1aOO1ksbndLIrsGjkC4yAQzDPEeBGQeIquW4Hh3H8DUp2P16aTUrQzTPJxZBvnOA6Hl6gfCoShJK0yyM4t00RQildHaO36u8ukHACV8e4sT+dc6r07VlDVOiY7L7OQezrd3itIJJBFDEp3d9yccTkd4PMgYBJqVaXNFBfw2406O3kdWIeORXKrg53gFHPFRadeu0GMrxNtMd4eTFhn4SKa89FwzqG8eJEbnjxOeyOZ8jWWa5KTb8mqD4uKS8Ec1sD2q43eC9bJjHLHWNW9tQ5g2a3B8+8uQFA5kKf/mPjXJCNJJgDLu2APFnb9pqWa/ZC41vSNKTtRWKCaXHLeADcfsR/wBoa5uXUVEbZXJyLU0Ww6i2gg/ko0j/ALNAv5Vu0pWA3ilKUApSlAKUpQClKUBV/TEPZbjSdUHAW8+5IR/Jy4Jz6LIP+euF0h2HVahKR82XEg8O2MH+8GqxukrQfbdLu4AMvuF08d+LtgDzOMetVzcXXt2iafeji8I9nl8ez2QT6qp/rK0beVT+Zn3Ebh8iNVMujDhczyfUgcj7S/sqG1IdhNZW2vEMhxHIDG5PIB8YJ8t4L8a36quDow6bqSsjwPKu9sLbl9RtQO5ix9yqT+ysG1Gzr2Vw0bA7hJMbdzJ3cfEDAI8vOu9scBaWd3qLDtY6mHP1jjJ+0V+wa5OVwte52EanT9iPbUTh726YcjK/907v5Vy6E+PGlWJUqK27dks6PtQXrZbOb+Kul3Pc+Dun3kEj3haz7E2T2usCCT5y9Yh8xu7wYeRAB9ahqOQQQcEHII5gjiCPPNW5ok0d0IdUP8bDG8cqqMlnwAMDx4tj+kHhWfV/zb8/kv0v9UvH4InsppyR3l1dTdmCyMrse7Ks+6PMgBj6Dxrf6GLF7h77WZxh7uQrHn6MSHJAPhndX+q865O26OUtdBtiDdXj9ddMvEIGbfOcdwwT+jEPrVbOj2EVrDFbRYVY0CqMjOFGMnxJ5k+JNYtWfORt0ocIm/SlKqLRSlKAUpSgFKUoBSlKAVTuiWC2eq6josvZt78Ga3PcrnJwvuwR/Ujxq4qhXSfsU99Aktqdy8tm6yBgQCSMEpnuzhSPNR3E11OsnGrwVTe2bQyPFIMOhKsPMeHkeY8jW/s1s497N1a9lF4yOeSL+ZPHA/IGt8bT2GpKPlCb5Mv4uxMJFIRynAnBxg+RII5cRitbUOkKwjaDTrcu1gXHtlwAwMoYHsZADbhIG9jGVBUcM53S3K446mKO2fLPQz6r0wxC5TT7OxGo2qARjeLNJI44ZjOGyO4HHHmCBU01uexSC1s7uE2+9h+qifIhZ8jedlOCMsfHvOMCvcMT7mdFGnrCRwePBfHnujd+Oajd1Y21jL7VrF6k0pYEQRnfkd88MjgSAccMBeWT3VnhSzKRfO3iMSPbT6EbO6eDe3gMFW7yrcs+fMelcqpd0on/AGgf6NP81RGvR023FNnn6iqTSFWJs7cw6TbQ3ExkeS7GdxMboRcEEgkAkBhx59rAquyan21e1K2hsLH5L+UnNsrhVyZFAG6cKEYkdkk+6qdxJJJPoW6EW22upxtS2d0q5upbw6peRSyklguQ/a+gpEed3GABx4AV52s6OdNtNNlvVkuopgMwyTOVleX6ICYB4+4EAE91blrtNqTcNP2bW1buecbuPPtLH+NdHR+iu4u51vNeuPaXXilun8SvfhsAAj+ao444k1glx+E3x5fETDo9vZptLspbnJleIFi3Nue6x8yu6fWpFXxVwMDgK+1AmKUpQClKUApSlAKUpQClKUBxda2Lsrxg91axTMPpMvax4bwwSK9xbI2a27Wq2sQgb50YRd1vM+J8+ddelAVte9AOmuxZOvg8opeH+IrGo10gdFNjpumyXECSNKskXbkcsQDKoPAALy8qu6oZ0wWnWaLegc1VX+w6sfuzQEP6Uh/tA+caf5qiFS/pHfrJbSccpbdGB9SfwZfjUQr1tHsR5Wr3syW0O+6IPpMq/aYD86n8b9ZtcyjlBZ7vu3sH/uVFdjbMy39qoGcOGPuj7f5CpV0eQ+0a5rd7zVXW3U9x3CN4D3dWn2qy7p5SNO1WGyzsV9pSsZsFKUoBSlKAUpSgFKUoBSlKAUpSgFKUoBWvqFks0UkMgykisjDxVwVP3GtilAUzpQWeH5EvpFgvrJisDycEmh+juk88ru8OfBSM4OPS9F95ntGFF+sZOGPHgM1Mek7Ze2urOSWeBXkiUlH4q6+W8pBI8jwqgdjLQXV2tvcF5Ys43DJIBj0YVdDWlBUimejGbtlmrqcGn71tpsg1HVJgY06rDRw55sW4qAOZyc9kZ3RVhbBbKDTrKO3Lb8nF5X+vK/Fjk8xyAz3KK2tntlbWyTdtLdIcjiVHab9Jzlm9TXYquUnJ2yyMVFUhSlKiSFKUoBSlKAUpSgP/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AutoShape 6" descr="data:image/jpeg;base64,/9j/4AAQSkZJRgABAQAAAQABAAD/2wCEAAkGBg8PDxUPEA8UEBUQEA8PEBQQDw8PEBAQFRAVFBUUFRUXHCYeFxkjGRQUHy8gJCcpLCwsFR4xNTAqNSYrLCkBCQoKDQwOFA8PFCkcFBwpKSkpKSkpKSkpKSkpKSkpKSkpKSkpKSkpKSkpKSkpKSkpKTUpKSksLCkpLCkpKSkpLP/AABEIAOEA4QMBIgACEQEDEQH/xAAcAAEAAgMBAQEAAAAAAAAAAAAAAgMEBQcGAQj/xABDEAABAwICBwQGBwcCBwAAAAABAAIDBBEhMQUGEkFRYXEHEyIyI0KBkaGxFFJTYnLB8AgzY4KS0eEVwiRDVGRzorL/xAAXAQEBAQEAAAAAAAAAAAAAAAAAAQID/8QAGBEBAQEBAQAAAAAAAAAAAAAAAAERMQL/2gAMAwEAAhEDEQA/AO4oiICIiAiIgIiICIiAiIgIiICIiAiIgIiICIiAiIgIiICIiAiIgIiICIiAiIgIiICIiAiIgIiICIiAiIgIvl19ugIl0QEREBERAREQEREBERAREQEREBERAREQERanT2tVHQN2qmdseFw3zSO/CweI+5Btl8uuR6d7dTi2ipeklQcOojb+bl4DTGu+lKy4lrJNl2bIj3MduFmWuOt1cTX6K0prJR0ovUVUUPAPlY1x6Nvc+wLyOk+27RMNxG6WpNsO6iIaTw2pNlcEMGNzmczvPU718MITE10/SX7QM5uKehYzg6aV0h/paGj4ry9f2waaluBUiEHdDDG0joXAleWLFEhXDWdUa5aUk82kao9KmVo9zSAsN2n67/rKjHP/AImfHr4sVSQq3IM6LW7Scfk0hVNtlaqnt7i6y3mje2XTVPYGqE4G6oiY+/LaADvivIuCrIUxXcdW/wBoamkIZX07qcmw7yEmaK/EtttNHTaXUtFaZp6uITU0zJmOydG4OF+B4HkV+OHMWboPWGr0fN31LM6F2F9k+F4v5XtODhyKiv2Oi572b9rkGlQKeYCCqA8l/Rz2GLoid+/YOPC66EgIiICIiAiIgIiICIiAiIgLB0vpuno4zLUStiaMtrNx4NaMXHkF5bXDtNgo9qGnAqJxgbH0UR++4eY/dHtIXH9K6SqKyUzVEpkccr5NHBrcmjkFZEtew1p7YKia8VC36OzLvXAGdw4gZM+J6LnkwfI4vkc57nG7nPcXOceZOJWUIbIWrWMsQQBfCxZDlU5VGO8KlyveqXKKqKqcrXKpyCtyrcrHKtyiq3KsqxyrKKiVBwUyolQVB7muDmktLSHNLSQ5pGRBGRX6I7IO1T/UWiiq3D6TG27Hmw+ksAxP/kAz4jHivzw4KVFWy08rJ4XlkkT2yMc3NrgbgqLH7WRaDUbWlmk6CKrbgXt2ZWj1Jm4PHS+I5ELfoCIiAiIgIiICItZp7T8NFEZZTxDGDzyOtk0fnkEGbWVkcMbpZXhjGNLnucbNaBvJXIdbu059VeGmlbBFiC7vo2zSjmb+BvIY8eC1+sGsFRXybcrrMHkjaT3bB09Y8ytUadu8D3Lc8s2sRlJhtAXHEWc33jBfDGvsujI77TR3TvrxHu3e8Z+1UNq3McI5yPFhHNYMa4/UkGTXcHZHkqibgqnBZEjCDYixHHBUPRFDwqXq96oegokVDldIqXKCpyrcpuVbkVW5VuVhVZUVByrKmVAoqJUCplQKgiVU4KwqpyK6/wDs66xmOpm0e4+Gdnfx8pI7BwHVhv8AyLvy/I3ZnWGHTNG8HOpZGej7sP8A9L9cqAiIgIiICItfpvTUVJEZZDyY0eZ7tzR/fcgr1g0/FRRd5JiTcRsB8UjuA4Didy5BpbSU1ZKZpnXJwAGDWN+q0bgsnS2kpauUzSm5ODWjysbua3l81ibC6SYxaxthQc1ZTmql4VGM9qxZ4Q4FrgCCLEHEELMeFjvCDVd3NCNlnpmDJj3WkYODJOHJ11AaSiJ2STE44bMzdi/R3lPvWwesWdrS0h4BbbHata3tUEJW2zWM9Y9JV7LgzxGBxDInuyY85AE4mM5Y5HJZEigx5FS4q2Qqh5RFblW5ScVW5RpEqsqblWSgg5QKkVAor4VAqRUCVBFxVRU3lVlRY3mojb6Vox/3lN8JWlfsNfkrsppTJpujAF9mcSHkGNLj8l+tUWiIiIIiIMbSFfHTxOlkNmsFzvJ4ADeSVyfTWlpKyUyyYAYRsvcMbw5niVttb9O/Spu7YfRREhtsnvyL/mB7960WytyMWqdhRLVe5qrcFpFLgsd4WU4LV1dd4jHEA9485JtHEOMjuP3RieQxRXyrqGRt2nuDRxPHgOJ5LXvqJn+SPux9aa4d7Ixj7yOip/1CmZJ4pmyy5bbnNaG33MF7MHTHiStxBTF+e/goNI9tQ3ESMk+6YtgHkHB1x1xWHGw1DRLJgwucGxA3xa6x7w78R5ei29U3YJucG3uei1ejf3O19rJLMBwa51m/Bt/aoI18e3G5p3tIHK2X5KHfl7GSHOSNjzbLatZ3/sCr5CsCkd6Ix3/cyOZ/I4l7D8Xe5B8eVS8qx5VDioIuKrJUnFQcUVBxUHFSKgUVAqJX0qJKgiSq3OUnFUuKD44qJQlZGjdHS1MzIIWF8kr2sY0ZlxPwG++4BRp1n9nTV4vqZq9w8MMfcR85JLFxHRot/Ou/rQ6j6qs0XQRUjMS0F0rvtJnYvd0vgOQC3yIIiIC0et+kjDSkNNnSnum8QCPEf6Qfet4vFa/S3kiZuax7/a5wH+34qzqV5ANQtVll8stsKiFBwVjyACSbAAkkmwAG8ledr6/v27R2hASGsa24lrXHANaMxEfe7kMyvldpTvAe7cWRA7JlaLvld9nTjedxfkN1zlgzUJLNh3oYxiIY3eI3zMj8yTvtjzW5iozH6SSxkI2QG22IGWsI4xuwzO/otTpCcC5JRNaeqpYg3ZbG1o4Bo+JzK2+qGkC2KSN1yIdkxk7muuAy/IjDkeS8xW6VLnCOMbbnGwA3lbGMviZ9EhIdM/0k7/Uiwtc8gMAOfNRVmkZjUymBp8I8VQ4bmk+QH6zlfKeAsAAABkABYD4L7BTMhZ3bMcdpzj5nvObnc/kqZHIKZHLW1D+7k7z1XDu5Ol/C72FZ0r1iS2Iscb4FQRkNiqXFQhcRdhxLBdp4x5D3Ze5CUV8JUCVIqBQRKgVIqBRUSq3KRKpe6+Sgi9yrKuZTud+sFkR0Q6k4ADeeGGaisNsd13/sN7O/o7P9TqWWllbama4YxwkYyW3Ofu+7+JYnZJ2WyMe6rr6eMRvi2I4J4mSSOu5rhI4OHo7bOG83xsM+0AIPqIiAiIgLxmvkHpIn8WPb7nA/7l7NaLXGhMlNtgXMR7z+W1nfA39isK5+VCR4aCSQAASSTYADMk8FJzha5NgBcndbitAXmvcCcKZpBaDgatwPmcPsgRgPW6LbCEsv0sd5JdtK3xNabg1RBwe4fZcG+tgThniaCnNVPJVv8sLjBTt3B1vG/qBYe08AthptxeREMvM7nwC09I40bnsePRSu7yN3qteRZzXcMRccboNlpOtDQSTkvAaU0q+d/dxgm5sAMyt3pUT1bu7gHhHnkOEbeV955BYtJQhjjBSHaeMJ6hwu2Lk3i7kpSMagoTE7u4rPqHDxvOLKdhzJPFb2lo2QM2W3JJ2nvd5pHcT+Q3KylpI4GbDBzcTi97vrOO8/JVyyIISvWHK9WSPWJK9EVyPWO5ylI5UuKiqp3WIf9U482nA/rkpPFjbgovFwRxBCix12NPFo94w/JRQqJX0qJKoiVW91lLE5e/crY6Xef8/4UViiNzlkMpQM8fl/lZMcRJDGNLi4gNa0FznOOQAGJK6rqR2JPltPpK8bcC2nabSO3+kcPIPujHmFB4HVfU2s0nJsU0V2tID5X3bDH+J3HkLnku76k9ldFo20rgKioFiZZGizD/CZ6nXE8162hoIqeNsUMbYmMAa1jGhrWjkAshFEREBERAREQF8c0EWIuCLEcQvqIONa6aAkZWfRXXFKW98bf84F9mwkjJoNyeOA3qsuAFgLW4CwA3WXWNOaIbVRGMgXsdgncf7H9ZLklZG6J5jdm0kbv1dblZsY74gX7STTta04A4Y3y9qpqalrGlziGgC5JNgAvOF8mkDe7o6YHMXD6mxyHBnE/oVE6mukrXGOB3dwtOzLMBa/FkQ3nnu+eVHFHEwRxt2GtyAzPEk7yeKtcWtaGNAa1o2WtaLADgFhzSoIyyLEkepSSLGe9REJXrFkepyOVDioqDiqyplQKCKqi8tuD3j43/NWuKqhbfaH3ycMzdoy9yihO4Yr62C+ePyHU71e2EDP3D8zvV9LSyTSNihjdI952WMY0uc48gEGOGAfr5L0WqeolbpR/oGbMYNnzSYRN5De88m+2y6FqV2IgbM+kztHMUzHeEZfvXjM/dbhzOS63T07I2CONrWNYA1rWNDWtaMgAMAFFx5jU3s4otFtDmN72a1nTyAF/MMGUY5DHiSvVoiKIiICIiAiIgIiICIvIa+62U9PA6HviJTbCM4tF7+IjLpmgnrvrHHFDJC2Uxy+DDZN3scLmztwtfHlZcTrNLtjmu3yvOIvgHcuvz6rImmrtK1Bgp2une5jnudtgHYaBjtONrYtHtsvW6P7D2zxU8jqp7Wvia6pa+LZlDiAdlgPltct8V8r45LW4z14g0z6t+3P4YWOIjiubzFpttv+7cZb/nsZZeGFsABgABkABkF7DXbUIUbGzUrXd01rWvBcXlhHrEncePE88PByy7irEr5NKsSR6nI9Yz3IiMjljPerJHLHe5QQe5VEqTioEoqJUCf87gOpUwwnn0yHU/kFa2IDPEjLgOg/M4qaKGwk45cyPkD8z7lYAG5e0nM9SvQatamVuknWp4vADZ8z/DCzHHxeseTbldo1Q7KKKg2ZZB9KnFj3krRsMd/DZk3qbnmFFcv1R7Ja2vtJKDSQnHakae9ePuRndzdYdV2vVjU2i0azYpogHEWfI7xTSfifw5Cw5LeIjQiIgIiICIiAiIgIiICIiDleu/awG3gor3PhMnrHd4Bu659Fq9VOy6prnCq0i50UbjtCK5E0u/xfUB/q6Zr2mpnZjTUFppbVFRn3jh4Iz/DacvxHHpkvaK6jTaO1QoaaUTwUzIntiELSwEAM6ZXO92Z4rcoiiovYCCCAQQQQRcEHcVy3Xjs0Lb1FG0luboxcuZzaPWbyzHMZdURB+XJ2OZmPbuWK+UL9Eaw6g0dbdxb3Uh9ePC5+8Miua6d7JauI7UYEzeLG7Trc24Eey61rGOcvkVJfwW8q9AOjOy4BhGYcxwI9hKxHUbW5m/SzR7h/dQa0Rk4fAYn27h7VYIAM/cL/ABOZWyo9HTTu7unhfKdzYmF3vtgPavf6sdik0tpK+Tum4HuYnAynk9+TPZc9FFc50ZoueqkEFNC6V5yaxuQ4k5NHM2C6zql2Jxx2l0g8TOGPcRk9yPxuzf0Fh1XRdDaDpqKMRU0LYm7w0YuPFzs3HmVnouK4KdkbQxjWsa0Wa1jQ1rRwAGACsREUREQEREBERAREQEREBERAREQEREBERAREQEREFc1Ox+D2Nd+Jod81jDQ1MMRTxDpDH/ZZqIIsjDRYAAcAAApIiAiIgIiICIiAiIgIiICIiAiIgIiICIiAiIgIiICIiAiIgIiICIiAiIgIiICIiAiIgIiICIiAiIgIiICIiAiIgIiICIiAiIgIiICIiAiIgIiICIiAiIgIiICIiAiIgIiICIiD/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角丸四角形 56"/>
          <p:cNvSpPr/>
          <p:nvPr/>
        </p:nvSpPr>
        <p:spPr bwMode="auto">
          <a:xfrm>
            <a:off x="1547664" y="886544"/>
            <a:ext cx="3402162" cy="5638800"/>
          </a:xfrm>
          <a:prstGeom prst="roundRect">
            <a:avLst>
              <a:gd name="adj" fmla="val 0"/>
            </a:avLst>
          </a:prstGeom>
          <a:solidFill>
            <a:schemeClr val="accent1">
              <a:lumMod val="60000"/>
              <a:lumOff val="4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Arial" charset="0"/>
              <a:ea typeface="HG丸ｺﾞｼｯｸM-PRO" pitchFamily="50" charset="-128"/>
            </a:endParaRPr>
          </a:p>
        </p:txBody>
      </p:sp>
      <p:sp>
        <p:nvSpPr>
          <p:cNvPr id="58" name="角丸四角形 57"/>
          <p:cNvSpPr/>
          <p:nvPr/>
        </p:nvSpPr>
        <p:spPr bwMode="auto">
          <a:xfrm>
            <a:off x="4949826" y="886544"/>
            <a:ext cx="3366590" cy="5638800"/>
          </a:xfrm>
          <a:prstGeom prst="roundRect">
            <a:avLst>
              <a:gd name="adj" fmla="val 0"/>
            </a:avLst>
          </a:prstGeom>
          <a:solidFill>
            <a:srgbClr val="CCFFCC"/>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Arial" charset="0"/>
              <a:ea typeface="HG丸ｺﾞｼｯｸM-PRO" pitchFamily="50" charset="-128"/>
            </a:endParaRPr>
          </a:p>
        </p:txBody>
      </p:sp>
      <p:sp>
        <p:nvSpPr>
          <p:cNvPr id="77" name="角丸四角形 76"/>
          <p:cNvSpPr/>
          <p:nvPr/>
        </p:nvSpPr>
        <p:spPr bwMode="auto">
          <a:xfrm>
            <a:off x="1368426" y="3477344"/>
            <a:ext cx="7162800" cy="1220055"/>
          </a:xfrm>
          <a:prstGeom prst="roundRect">
            <a:avLst>
              <a:gd name="adj" fmla="val 0"/>
            </a:avLst>
          </a:prstGeom>
          <a:solidFill>
            <a:srgbClr val="3366FF"/>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8" name="角丸四角形 77"/>
          <p:cNvSpPr/>
          <p:nvPr/>
        </p:nvSpPr>
        <p:spPr bwMode="auto">
          <a:xfrm>
            <a:off x="2816226" y="3629745"/>
            <a:ext cx="2057400" cy="381000"/>
          </a:xfrm>
          <a:prstGeom prst="roundRect">
            <a:avLst>
              <a:gd name="adj" fmla="val 0"/>
            </a:avLst>
          </a:prstGeom>
          <a:solidFill>
            <a:srgbClr val="008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BPR</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79" name="角丸四角形 78"/>
          <p:cNvSpPr/>
          <p:nvPr/>
        </p:nvSpPr>
        <p:spPr bwMode="auto">
          <a:xfrm>
            <a:off x="5026026" y="3629745"/>
            <a:ext cx="2057400" cy="381000"/>
          </a:xfrm>
          <a:prstGeom prst="roundRect">
            <a:avLst>
              <a:gd name="adj" fmla="val 0"/>
            </a:avLst>
          </a:prstGeom>
          <a:solidFill>
            <a:schemeClr val="accent2">
              <a:lumMod val="75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EA</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80" name="角丸四角形 79"/>
          <p:cNvSpPr/>
          <p:nvPr/>
        </p:nvSpPr>
        <p:spPr bwMode="auto">
          <a:xfrm>
            <a:off x="2816226" y="4166570"/>
            <a:ext cx="2057400" cy="381000"/>
          </a:xfrm>
          <a:prstGeom prst="roundRect">
            <a:avLst>
              <a:gd name="adj" fmla="val 0"/>
            </a:avLst>
          </a:prstGeom>
          <a:solidFill>
            <a:srgbClr val="008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BPM</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81" name="角丸四角形 80"/>
          <p:cNvSpPr/>
          <p:nvPr/>
        </p:nvSpPr>
        <p:spPr bwMode="auto">
          <a:xfrm>
            <a:off x="5026026" y="4166570"/>
            <a:ext cx="2057400" cy="381000"/>
          </a:xfrm>
          <a:prstGeom prst="roundRect">
            <a:avLst>
              <a:gd name="adj" fmla="val 0"/>
            </a:avLst>
          </a:prstGeom>
          <a:solidFill>
            <a:schemeClr val="accent2">
              <a:lumMod val="75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SOA</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01" name="角丸四角形 100"/>
          <p:cNvSpPr/>
          <p:nvPr/>
        </p:nvSpPr>
        <p:spPr bwMode="auto">
          <a:xfrm>
            <a:off x="1368426" y="4773599"/>
            <a:ext cx="7162800" cy="1675545"/>
          </a:xfrm>
          <a:prstGeom prst="roundRect">
            <a:avLst>
              <a:gd name="adj" fmla="val 0"/>
            </a:avLst>
          </a:prstGeom>
          <a:solidFill>
            <a:srgbClr val="0000FF"/>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102" name="角丸四角形 101"/>
          <p:cNvSpPr/>
          <p:nvPr/>
        </p:nvSpPr>
        <p:spPr bwMode="auto">
          <a:xfrm>
            <a:off x="2816226" y="4921719"/>
            <a:ext cx="4267200" cy="381000"/>
          </a:xfrm>
          <a:prstGeom prst="roundRect">
            <a:avLst>
              <a:gd name="adj" fmla="val 0"/>
            </a:avLst>
          </a:prstGeom>
          <a:solidFill>
            <a:schemeClr val="accent2">
              <a:lumMod val="60000"/>
              <a:lumOff val="4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　　　　　　　　　　　　　　</a:t>
            </a:r>
          </a:p>
        </p:txBody>
      </p:sp>
      <p:sp>
        <p:nvSpPr>
          <p:cNvPr id="103" name="角丸四角形 102"/>
          <p:cNvSpPr/>
          <p:nvPr/>
        </p:nvSpPr>
        <p:spPr bwMode="auto">
          <a:xfrm>
            <a:off x="2816226" y="5523166"/>
            <a:ext cx="4267200" cy="773578"/>
          </a:xfrm>
          <a:prstGeom prst="roundRect">
            <a:avLst>
              <a:gd name="adj" fmla="val 0"/>
            </a:avLst>
          </a:prstGeom>
          <a:solidFill>
            <a:schemeClr val="bg2">
              <a:lumMod val="5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dirty="0" smtClean="0">
              <a:ln>
                <a:noFill/>
              </a:ln>
              <a:solidFill>
                <a:schemeClr val="bg1"/>
              </a:solidFill>
              <a:effectLst/>
              <a:latin typeface="メイリオ"/>
              <a:ea typeface="メイリオ"/>
              <a:cs typeface="メイリオ"/>
            </a:endParaRPr>
          </a:p>
        </p:txBody>
      </p:sp>
      <p:sp>
        <p:nvSpPr>
          <p:cNvPr id="104" name="角丸四角形 103"/>
          <p:cNvSpPr/>
          <p:nvPr/>
        </p:nvSpPr>
        <p:spPr bwMode="auto">
          <a:xfrm>
            <a:off x="5956479" y="5186747"/>
            <a:ext cx="889143" cy="449692"/>
          </a:xfrm>
          <a:prstGeom prst="roundRect">
            <a:avLst>
              <a:gd name="adj" fmla="val 0"/>
            </a:avLst>
          </a:prstGeom>
          <a:solidFill>
            <a:srgbClr val="660066"/>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lang="en-US" altLang="ja-JP" sz="1800" dirty="0" smtClean="0">
                <a:solidFill>
                  <a:schemeClr val="bg1"/>
                </a:solidFill>
                <a:latin typeface="メイリオ"/>
                <a:ea typeface="メイリオ"/>
                <a:cs typeface="メイリオ"/>
              </a:rPr>
              <a:t>ETL</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05" name="角丸四角形 104"/>
          <p:cNvSpPr/>
          <p:nvPr/>
        </p:nvSpPr>
        <p:spPr bwMode="auto">
          <a:xfrm>
            <a:off x="4508892" y="4503760"/>
            <a:ext cx="889143" cy="477597"/>
          </a:xfrm>
          <a:prstGeom prst="roundRect">
            <a:avLst>
              <a:gd name="adj" fmla="val 0"/>
            </a:avLst>
          </a:prstGeom>
          <a:solidFill>
            <a:schemeClr val="accent6">
              <a:lumMod val="60000"/>
              <a:lumOff val="4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MDM</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06" name="角丸四角形 105"/>
          <p:cNvSpPr/>
          <p:nvPr/>
        </p:nvSpPr>
        <p:spPr bwMode="auto">
          <a:xfrm>
            <a:off x="5956479" y="4509495"/>
            <a:ext cx="889143" cy="499965"/>
          </a:xfrm>
          <a:prstGeom prst="roundRect">
            <a:avLst>
              <a:gd name="adj" fmla="val 0"/>
            </a:avLst>
          </a:prstGeom>
          <a:solidFill>
            <a:srgbClr val="660066"/>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ESB</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09" name="テキスト ボックス 108"/>
          <p:cNvSpPr txBox="1"/>
          <p:nvPr/>
        </p:nvSpPr>
        <p:spPr>
          <a:xfrm>
            <a:off x="1403648" y="3725899"/>
            <a:ext cx="1441420" cy="738664"/>
          </a:xfrm>
          <a:prstGeom prst="rect">
            <a:avLst/>
          </a:prstGeom>
          <a:noFill/>
        </p:spPr>
        <p:txBody>
          <a:bodyPr wrap="none" rtlCol="0">
            <a:spAutoFit/>
          </a:bodyPr>
          <a:lstStyle/>
          <a:p>
            <a:pPr>
              <a:spcBef>
                <a:spcPts val="0"/>
              </a:spcBef>
            </a:pPr>
            <a:r>
              <a:rPr kumimoji="1" lang="ja-JP" altLang="en-US" sz="1400" dirty="0" smtClean="0">
                <a:solidFill>
                  <a:schemeClr val="bg1"/>
                </a:solidFill>
                <a:latin typeface="メイリオ"/>
                <a:ea typeface="メイリオ"/>
                <a:cs typeface="メイリオ"/>
              </a:rPr>
              <a:t>部分最適から</a:t>
            </a:r>
          </a:p>
          <a:p>
            <a:pPr>
              <a:spcBef>
                <a:spcPts val="0"/>
              </a:spcBef>
            </a:pPr>
            <a:r>
              <a:rPr kumimoji="1" lang="ja-JP" altLang="en-US" sz="1400" dirty="0" smtClean="0">
                <a:solidFill>
                  <a:schemeClr val="bg1"/>
                </a:solidFill>
                <a:latin typeface="メイリオ"/>
                <a:ea typeface="メイリオ"/>
                <a:cs typeface="メイリオ"/>
              </a:rPr>
              <a:t>全体最適へ</a:t>
            </a:r>
          </a:p>
          <a:p>
            <a:pPr>
              <a:spcBef>
                <a:spcPts val="0"/>
              </a:spcBef>
            </a:pPr>
            <a:r>
              <a:rPr kumimoji="1" lang="ja-JP" altLang="en-US" sz="1400" dirty="0" smtClean="0">
                <a:solidFill>
                  <a:schemeClr val="bg1"/>
                </a:solidFill>
                <a:latin typeface="メイリオ"/>
                <a:ea typeface="メイリオ"/>
                <a:cs typeface="メイリオ"/>
              </a:rPr>
              <a:t>向かう取り組み</a:t>
            </a:r>
            <a:endParaRPr kumimoji="1" lang="ja-JP" altLang="en-US" sz="1400" dirty="0">
              <a:solidFill>
                <a:schemeClr val="bg1"/>
              </a:solidFill>
              <a:latin typeface="メイリオ"/>
              <a:ea typeface="メイリオ"/>
              <a:cs typeface="メイリオ"/>
            </a:endParaRPr>
          </a:p>
        </p:txBody>
      </p:sp>
      <p:sp>
        <p:nvSpPr>
          <p:cNvPr id="110" name="テキスト ボックス 109"/>
          <p:cNvSpPr txBox="1"/>
          <p:nvPr/>
        </p:nvSpPr>
        <p:spPr>
          <a:xfrm>
            <a:off x="1398400" y="5226712"/>
            <a:ext cx="1261884" cy="738664"/>
          </a:xfrm>
          <a:prstGeom prst="rect">
            <a:avLst/>
          </a:prstGeom>
          <a:noFill/>
        </p:spPr>
        <p:txBody>
          <a:bodyPr wrap="none" rtlCol="0">
            <a:spAutoFit/>
          </a:bodyPr>
          <a:lstStyle/>
          <a:p>
            <a:pPr algn="ctr">
              <a:spcBef>
                <a:spcPts val="0"/>
              </a:spcBef>
            </a:pPr>
            <a:r>
              <a:rPr kumimoji="1" lang="ja-JP" altLang="en-US" sz="1400" dirty="0" smtClean="0">
                <a:solidFill>
                  <a:schemeClr val="bg1"/>
                </a:solidFill>
                <a:latin typeface="メイリオ"/>
                <a:ea typeface="メイリオ"/>
                <a:cs typeface="メイリオ"/>
              </a:rPr>
              <a:t>業務基盤強化</a:t>
            </a:r>
          </a:p>
          <a:p>
            <a:pPr algn="ctr">
              <a:spcBef>
                <a:spcPts val="0"/>
              </a:spcBef>
            </a:pPr>
            <a:r>
              <a:rPr kumimoji="1" lang="ja-JP" altLang="en-US" sz="1400" dirty="0" smtClean="0">
                <a:solidFill>
                  <a:schemeClr val="bg1"/>
                </a:solidFill>
                <a:latin typeface="メイリオ"/>
                <a:ea typeface="メイリオ"/>
                <a:cs typeface="メイリオ"/>
              </a:rPr>
              <a:t>から</a:t>
            </a:r>
          </a:p>
          <a:p>
            <a:pPr algn="ctr">
              <a:spcBef>
                <a:spcPts val="0"/>
              </a:spcBef>
            </a:pPr>
            <a:r>
              <a:rPr kumimoji="1" lang="ja-JP" altLang="en-US" sz="1400" dirty="0" smtClean="0">
                <a:solidFill>
                  <a:schemeClr val="bg1"/>
                </a:solidFill>
                <a:latin typeface="メイリオ"/>
                <a:ea typeface="メイリオ"/>
                <a:cs typeface="メイリオ"/>
              </a:rPr>
              <a:t>戦略基盤強化</a:t>
            </a:r>
            <a:endParaRPr kumimoji="1" lang="ja-JP" altLang="en-US" sz="1400" dirty="0">
              <a:solidFill>
                <a:schemeClr val="bg1"/>
              </a:solidFill>
              <a:latin typeface="メイリオ"/>
              <a:ea typeface="メイリオ"/>
              <a:cs typeface="メイリオ"/>
            </a:endParaRPr>
          </a:p>
        </p:txBody>
      </p:sp>
      <p:sp>
        <p:nvSpPr>
          <p:cNvPr id="111" name="テキスト ボックス 110"/>
          <p:cNvSpPr txBox="1"/>
          <p:nvPr/>
        </p:nvSpPr>
        <p:spPr>
          <a:xfrm>
            <a:off x="7092280" y="3592501"/>
            <a:ext cx="1261884" cy="461665"/>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標準化を目指す</a:t>
            </a:r>
          </a:p>
          <a:p>
            <a:pPr>
              <a:spcBef>
                <a:spcPts val="0"/>
              </a:spcBef>
            </a:pPr>
            <a:r>
              <a:rPr kumimoji="1" lang="ja-JP" altLang="en-US" sz="1200" dirty="0" smtClean="0">
                <a:solidFill>
                  <a:schemeClr val="bg1"/>
                </a:solidFill>
                <a:latin typeface="メイリオ"/>
                <a:ea typeface="メイリオ"/>
                <a:cs typeface="メイリオ"/>
              </a:rPr>
              <a:t>アプローチ手法</a:t>
            </a:r>
            <a:endParaRPr kumimoji="1" lang="ja-JP" altLang="en-US" sz="1200" dirty="0">
              <a:solidFill>
                <a:schemeClr val="bg1"/>
              </a:solidFill>
              <a:latin typeface="メイリオ"/>
              <a:ea typeface="メイリオ"/>
              <a:cs typeface="メイリオ"/>
            </a:endParaRPr>
          </a:p>
        </p:txBody>
      </p:sp>
      <p:sp>
        <p:nvSpPr>
          <p:cNvPr id="112" name="テキスト ボックス 111"/>
          <p:cNvSpPr txBox="1"/>
          <p:nvPr/>
        </p:nvSpPr>
        <p:spPr>
          <a:xfrm>
            <a:off x="7092280" y="4126237"/>
            <a:ext cx="1261884" cy="461665"/>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プロセス標準化</a:t>
            </a:r>
          </a:p>
          <a:p>
            <a:pPr>
              <a:spcBef>
                <a:spcPts val="0"/>
              </a:spcBef>
            </a:pPr>
            <a:r>
              <a:rPr kumimoji="1" lang="ja-JP" altLang="en-US" sz="1200" dirty="0">
                <a:solidFill>
                  <a:schemeClr val="bg1"/>
                </a:solidFill>
                <a:latin typeface="メイリオ"/>
                <a:ea typeface="メイリオ"/>
                <a:cs typeface="メイリオ"/>
              </a:rPr>
              <a:t>のため</a:t>
            </a:r>
            <a:r>
              <a:rPr kumimoji="1" lang="ja-JP" altLang="en-US" sz="1200" dirty="0" smtClean="0">
                <a:solidFill>
                  <a:schemeClr val="bg1"/>
                </a:solidFill>
                <a:latin typeface="メイリオ"/>
                <a:ea typeface="メイリオ"/>
                <a:cs typeface="メイリオ"/>
              </a:rPr>
              <a:t>の手法</a:t>
            </a:r>
            <a:endParaRPr kumimoji="1" lang="ja-JP" altLang="en-US" sz="1200" dirty="0">
              <a:solidFill>
                <a:schemeClr val="bg1"/>
              </a:solidFill>
              <a:latin typeface="メイリオ"/>
              <a:ea typeface="メイリオ"/>
              <a:cs typeface="メイリオ"/>
            </a:endParaRPr>
          </a:p>
        </p:txBody>
      </p:sp>
      <p:sp>
        <p:nvSpPr>
          <p:cNvPr id="113" name="テキスト ボックス 112"/>
          <p:cNvSpPr txBox="1"/>
          <p:nvPr/>
        </p:nvSpPr>
        <p:spPr>
          <a:xfrm>
            <a:off x="7092280" y="5512173"/>
            <a:ext cx="1261884" cy="276999"/>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集計と統計分析</a:t>
            </a:r>
            <a:endParaRPr kumimoji="1" lang="ja-JP" altLang="en-US" sz="1200" dirty="0">
              <a:solidFill>
                <a:schemeClr val="bg1"/>
              </a:solidFill>
              <a:latin typeface="メイリオ"/>
              <a:ea typeface="メイリオ"/>
              <a:cs typeface="メイリオ"/>
            </a:endParaRPr>
          </a:p>
        </p:txBody>
      </p:sp>
      <p:sp>
        <p:nvSpPr>
          <p:cNvPr id="114" name="テキスト ボックス 113"/>
          <p:cNvSpPr txBox="1"/>
          <p:nvPr/>
        </p:nvSpPr>
        <p:spPr>
          <a:xfrm>
            <a:off x="7092941" y="5911279"/>
            <a:ext cx="1415772" cy="461665"/>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モデル化と</a:t>
            </a:r>
            <a:endParaRPr kumimoji="1" lang="en-US" altLang="ja-JP" sz="1200" dirty="0" smtClean="0">
              <a:solidFill>
                <a:schemeClr val="bg1"/>
              </a:solidFill>
              <a:latin typeface="メイリオ"/>
              <a:ea typeface="メイリオ"/>
              <a:cs typeface="メイリオ"/>
            </a:endParaRPr>
          </a:p>
          <a:p>
            <a:pPr>
              <a:spcBef>
                <a:spcPts val="0"/>
              </a:spcBef>
            </a:pPr>
            <a:r>
              <a:rPr kumimoji="1" lang="ja-JP" altLang="en-US" sz="1200" dirty="0" smtClean="0">
                <a:solidFill>
                  <a:schemeClr val="bg1"/>
                </a:solidFill>
                <a:latin typeface="メイリオ"/>
                <a:ea typeface="メイリオ"/>
                <a:cs typeface="メイリオ"/>
              </a:rPr>
              <a:t>シミュレーション</a:t>
            </a:r>
            <a:endParaRPr kumimoji="1" lang="ja-JP" altLang="en-US" sz="1200" dirty="0">
              <a:solidFill>
                <a:schemeClr val="bg1"/>
              </a:solidFill>
              <a:latin typeface="メイリオ"/>
              <a:ea typeface="メイリオ"/>
              <a:cs typeface="メイリオ"/>
            </a:endParaRPr>
          </a:p>
        </p:txBody>
      </p:sp>
      <p:sp>
        <p:nvSpPr>
          <p:cNvPr id="115" name="テキスト ボックス 114"/>
          <p:cNvSpPr txBox="1"/>
          <p:nvPr/>
        </p:nvSpPr>
        <p:spPr>
          <a:xfrm>
            <a:off x="7092941" y="4881386"/>
            <a:ext cx="1415772" cy="461665"/>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マスター・データ</a:t>
            </a:r>
          </a:p>
          <a:p>
            <a:pPr>
              <a:spcBef>
                <a:spcPts val="0"/>
              </a:spcBef>
            </a:pPr>
            <a:r>
              <a:rPr kumimoji="1" lang="ja-JP" altLang="en-US" sz="1200" dirty="0" smtClean="0">
                <a:solidFill>
                  <a:schemeClr val="bg1"/>
                </a:solidFill>
                <a:latin typeface="メイリオ"/>
                <a:ea typeface="メイリオ"/>
                <a:cs typeface="メイリオ"/>
              </a:rPr>
              <a:t>の一元化</a:t>
            </a:r>
            <a:endParaRPr kumimoji="1" lang="ja-JP" altLang="en-US" sz="1200" dirty="0">
              <a:solidFill>
                <a:schemeClr val="bg1"/>
              </a:solidFill>
              <a:latin typeface="メイリオ"/>
              <a:ea typeface="メイリオ"/>
              <a:cs typeface="メイリオ"/>
            </a:endParaRPr>
          </a:p>
        </p:txBody>
      </p:sp>
      <p:sp>
        <p:nvSpPr>
          <p:cNvPr id="116" name="テキスト ボックス 115"/>
          <p:cNvSpPr txBox="1"/>
          <p:nvPr/>
        </p:nvSpPr>
        <p:spPr>
          <a:xfrm>
            <a:off x="2987825" y="5534744"/>
            <a:ext cx="2672526" cy="369332"/>
          </a:xfrm>
          <a:prstGeom prst="rect">
            <a:avLst/>
          </a:prstGeom>
          <a:noFill/>
        </p:spPr>
        <p:txBody>
          <a:bodyPr wrap="none" rtlCol="0">
            <a:spAutoFit/>
          </a:bodyPr>
          <a:lstStyle/>
          <a:p>
            <a:r>
              <a:rPr kumimoji="1" lang="en-US" altLang="ja-JP" sz="1800" dirty="0" smtClean="0">
                <a:solidFill>
                  <a:schemeClr val="bg1"/>
                </a:solidFill>
                <a:latin typeface="メイリオ"/>
                <a:ea typeface="メイリオ"/>
                <a:cs typeface="メイリオ"/>
              </a:rPr>
              <a:t>B</a:t>
            </a:r>
            <a:r>
              <a:rPr kumimoji="1" lang="ja-JP" altLang="en-US" sz="1800" dirty="0">
                <a:solidFill>
                  <a:schemeClr val="bg1"/>
                </a:solidFill>
                <a:latin typeface="メイリオ"/>
                <a:ea typeface="メイリオ"/>
                <a:cs typeface="メイリオ"/>
              </a:rPr>
              <a:t> </a:t>
            </a:r>
            <a:r>
              <a:rPr kumimoji="1" lang="en-US" altLang="ja-JP" sz="1800" dirty="0" smtClean="0">
                <a:solidFill>
                  <a:schemeClr val="bg1"/>
                </a:solidFill>
                <a:latin typeface="メイリオ"/>
                <a:ea typeface="メイリオ"/>
                <a:cs typeface="メイリオ"/>
              </a:rPr>
              <a:t>I</a:t>
            </a:r>
            <a:r>
              <a:rPr kumimoji="1" lang="ja-JP" altLang="en-US" sz="1800" dirty="0" smtClean="0">
                <a:solidFill>
                  <a:schemeClr val="bg1"/>
                </a:solidFill>
                <a:latin typeface="メイリオ"/>
                <a:ea typeface="メイリオ"/>
                <a:cs typeface="メイリオ"/>
              </a:rPr>
              <a:t>　</a:t>
            </a:r>
            <a:r>
              <a:rPr kumimoji="1" lang="en-US" altLang="ja-JP" sz="1800" dirty="0" smtClean="0">
                <a:solidFill>
                  <a:schemeClr val="bg1"/>
                </a:solidFill>
                <a:latin typeface="メイリオ"/>
                <a:ea typeface="メイリオ"/>
                <a:cs typeface="メイリオ"/>
              </a:rPr>
              <a:t> </a:t>
            </a:r>
            <a:r>
              <a:rPr lang="ja-JP" altLang="en-US" dirty="0" smtClean="0">
                <a:solidFill>
                  <a:schemeClr val="bg1"/>
                </a:solidFill>
                <a:latin typeface="メイリオ"/>
                <a:ea typeface="メイリオ"/>
                <a:cs typeface="メイリオ"/>
              </a:rPr>
              <a:t>原因・理由の探索</a:t>
            </a:r>
            <a:endParaRPr kumimoji="1" lang="ja-JP" altLang="en-US" sz="1800" dirty="0">
              <a:solidFill>
                <a:schemeClr val="bg1"/>
              </a:solidFill>
              <a:latin typeface="メイリオ"/>
              <a:ea typeface="メイリオ"/>
              <a:cs typeface="メイリオ"/>
            </a:endParaRPr>
          </a:p>
        </p:txBody>
      </p:sp>
      <p:sp>
        <p:nvSpPr>
          <p:cNvPr id="117" name="テキスト ボックス 116"/>
          <p:cNvSpPr txBox="1"/>
          <p:nvPr/>
        </p:nvSpPr>
        <p:spPr>
          <a:xfrm>
            <a:off x="2999298" y="5927412"/>
            <a:ext cx="2192728" cy="369332"/>
          </a:xfrm>
          <a:prstGeom prst="rect">
            <a:avLst/>
          </a:prstGeom>
          <a:noFill/>
        </p:spPr>
        <p:txBody>
          <a:bodyPr wrap="none" rtlCol="0">
            <a:spAutoFit/>
          </a:bodyPr>
          <a:lstStyle/>
          <a:p>
            <a:r>
              <a:rPr kumimoji="1" lang="en-US" altLang="ja-JP" sz="1800" dirty="0" smtClean="0">
                <a:solidFill>
                  <a:schemeClr val="bg1"/>
                </a:solidFill>
                <a:latin typeface="メイリオ"/>
                <a:ea typeface="メイリオ"/>
                <a:cs typeface="メイリオ"/>
              </a:rPr>
              <a:t>BA</a:t>
            </a:r>
            <a:r>
              <a:rPr kumimoji="1" lang="ja-JP" altLang="en-US" sz="1800" dirty="0" smtClean="0">
                <a:solidFill>
                  <a:schemeClr val="bg1"/>
                </a:solidFill>
                <a:latin typeface="メイリオ"/>
                <a:ea typeface="メイリオ"/>
                <a:cs typeface="メイリオ"/>
              </a:rPr>
              <a:t>　</a:t>
            </a:r>
            <a:r>
              <a:rPr kumimoji="1" lang="en-US" altLang="ja-JP" sz="1800" dirty="0" smtClean="0">
                <a:solidFill>
                  <a:schemeClr val="bg1"/>
                </a:solidFill>
                <a:latin typeface="メイリオ"/>
                <a:ea typeface="メイリオ"/>
                <a:cs typeface="メイリオ"/>
              </a:rPr>
              <a:t> </a:t>
            </a:r>
            <a:r>
              <a:rPr kumimoji="1" lang="ja-JP" altLang="en-US" sz="1800" dirty="0" smtClean="0">
                <a:solidFill>
                  <a:schemeClr val="bg1"/>
                </a:solidFill>
                <a:latin typeface="メイリオ"/>
                <a:ea typeface="メイリオ"/>
                <a:cs typeface="メイリオ"/>
              </a:rPr>
              <a:t>計画の最適化</a:t>
            </a:r>
            <a:endParaRPr kumimoji="1" lang="ja-JP" altLang="en-US" sz="1800" dirty="0">
              <a:solidFill>
                <a:schemeClr val="bg1"/>
              </a:solidFill>
              <a:latin typeface="メイリオ"/>
              <a:ea typeface="メイリオ"/>
              <a:cs typeface="メイリオ"/>
            </a:endParaRPr>
          </a:p>
        </p:txBody>
      </p:sp>
      <p:cxnSp>
        <p:nvCxnSpPr>
          <p:cNvPr id="118" name="直線コネクタ 117"/>
          <p:cNvCxnSpPr/>
          <p:nvPr/>
        </p:nvCxnSpPr>
        <p:spPr bwMode="auto">
          <a:xfrm flipV="1">
            <a:off x="2816226" y="4087371"/>
            <a:ext cx="5532382" cy="1"/>
          </a:xfrm>
          <a:prstGeom prst="line">
            <a:avLst/>
          </a:prstGeom>
          <a:ln w="12700" cmpd="sng">
            <a:solidFill>
              <a:srgbClr val="FFFFFF"/>
            </a:solidFill>
            <a:prstDash val="sysDash"/>
            <a:headEnd type="none" w="med" len="med"/>
            <a:tailEnd type="none" w="med" len="med"/>
          </a:ln>
          <a:extLst/>
        </p:spPr>
        <p:style>
          <a:lnRef idx="3">
            <a:schemeClr val="lt1"/>
          </a:lnRef>
          <a:fillRef idx="1">
            <a:schemeClr val="accent2"/>
          </a:fillRef>
          <a:effectRef idx="1">
            <a:schemeClr val="accent2"/>
          </a:effectRef>
          <a:fontRef idx="minor">
            <a:schemeClr val="lt1"/>
          </a:fontRef>
        </p:style>
      </p:cxnSp>
      <p:cxnSp>
        <p:nvCxnSpPr>
          <p:cNvPr id="119" name="直線コネクタ 118"/>
          <p:cNvCxnSpPr/>
          <p:nvPr/>
        </p:nvCxnSpPr>
        <p:spPr bwMode="auto">
          <a:xfrm>
            <a:off x="2987824" y="5924212"/>
            <a:ext cx="5400600" cy="0"/>
          </a:xfrm>
          <a:prstGeom prst="line">
            <a:avLst/>
          </a:prstGeom>
          <a:ln w="19050" cmpd="sng">
            <a:solidFill>
              <a:srgbClr val="FFFFFF"/>
            </a:solidFill>
            <a:prstDash val="sysDash"/>
            <a:headEnd type="none" w="med" len="med"/>
            <a:tailEnd type="none" w="med" len="med"/>
          </a:ln>
          <a:extLst/>
        </p:spPr>
        <p:style>
          <a:lnRef idx="3">
            <a:schemeClr val="lt1"/>
          </a:lnRef>
          <a:fillRef idx="1">
            <a:schemeClr val="accent2"/>
          </a:fillRef>
          <a:effectRef idx="1">
            <a:schemeClr val="accent2"/>
          </a:effectRef>
          <a:fontRef idx="minor">
            <a:schemeClr val="lt1"/>
          </a:fontRef>
        </p:style>
      </p:cxnSp>
      <p:sp>
        <p:nvSpPr>
          <p:cNvPr id="120" name="角丸四角形 119"/>
          <p:cNvSpPr/>
          <p:nvPr/>
        </p:nvSpPr>
        <p:spPr bwMode="auto">
          <a:xfrm>
            <a:off x="5956479" y="5704562"/>
            <a:ext cx="889143" cy="482557"/>
          </a:xfrm>
          <a:prstGeom prst="roundRect">
            <a:avLst>
              <a:gd name="adj" fmla="val 0"/>
            </a:avLst>
          </a:prstGeom>
          <a:solidFill>
            <a:srgbClr val="660066"/>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lang="en-US" altLang="ja-JP" sz="1800" dirty="0" smtClean="0">
                <a:solidFill>
                  <a:schemeClr val="bg1"/>
                </a:solidFill>
                <a:latin typeface="メイリオ"/>
                <a:ea typeface="メイリオ"/>
                <a:cs typeface="メイリオ"/>
              </a:rPr>
              <a:t>DWH</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21" name="テキスト ボックス 120"/>
          <p:cNvSpPr txBox="1"/>
          <p:nvPr/>
        </p:nvSpPr>
        <p:spPr>
          <a:xfrm>
            <a:off x="2987824" y="4933387"/>
            <a:ext cx="3009094" cy="369332"/>
          </a:xfrm>
          <a:prstGeom prst="rect">
            <a:avLst/>
          </a:prstGeom>
          <a:noFill/>
        </p:spPr>
        <p:txBody>
          <a:bodyPr wrap="none" rtlCol="0">
            <a:spAutoFit/>
          </a:bodyPr>
          <a:lstStyle/>
          <a:p>
            <a:r>
              <a:rPr kumimoji="1" lang="en-US" altLang="ja-JP" sz="1800" dirty="0" smtClean="0">
                <a:solidFill>
                  <a:schemeClr val="bg1"/>
                </a:solidFill>
                <a:latin typeface="メイリオ"/>
                <a:ea typeface="メイリオ"/>
                <a:cs typeface="メイリオ"/>
              </a:rPr>
              <a:t>ERP</a:t>
            </a:r>
            <a:r>
              <a:rPr lang="en-US" altLang="ja-JP" dirty="0">
                <a:solidFill>
                  <a:schemeClr val="bg1"/>
                </a:solidFill>
                <a:latin typeface="メイリオ"/>
                <a:ea typeface="メイリオ"/>
                <a:cs typeface="メイリオ"/>
              </a:rPr>
              <a:t> </a:t>
            </a:r>
            <a:r>
              <a:rPr lang="ja-JP" altLang="en-US" dirty="0" smtClean="0">
                <a:solidFill>
                  <a:schemeClr val="bg1"/>
                </a:solidFill>
                <a:latin typeface="メイリオ"/>
                <a:ea typeface="メイリオ"/>
                <a:cs typeface="メイリオ"/>
              </a:rPr>
              <a:t>経営資源管理の一元化</a:t>
            </a:r>
            <a:endParaRPr kumimoji="1" lang="ja-JP" altLang="en-US" sz="1800" dirty="0">
              <a:solidFill>
                <a:schemeClr val="bg1"/>
              </a:solidFill>
              <a:latin typeface="メイリオ"/>
              <a:ea typeface="メイリオ"/>
              <a:cs typeface="メイリオ"/>
            </a:endParaRPr>
          </a:p>
        </p:txBody>
      </p:sp>
      <p:grpSp>
        <p:nvGrpSpPr>
          <p:cNvPr id="3" name="グループ化 2"/>
          <p:cNvGrpSpPr/>
          <p:nvPr/>
        </p:nvGrpSpPr>
        <p:grpSpPr>
          <a:xfrm>
            <a:off x="530227" y="3477344"/>
            <a:ext cx="536574" cy="3048000"/>
            <a:chOff x="530227" y="3581400"/>
            <a:chExt cx="536574" cy="3048000"/>
          </a:xfrm>
          <a:solidFill>
            <a:schemeClr val="accent6">
              <a:lumMod val="60000"/>
              <a:lumOff val="40000"/>
            </a:schemeClr>
          </a:solidFill>
        </p:grpSpPr>
        <p:sp>
          <p:nvSpPr>
            <p:cNvPr id="123" name="ホームベース 122"/>
            <p:cNvSpPr/>
            <p:nvPr/>
          </p:nvSpPr>
          <p:spPr bwMode="auto">
            <a:xfrm rot="5400000">
              <a:off x="-725486" y="4837113"/>
              <a:ext cx="3048000" cy="536574"/>
            </a:xfrm>
            <a:prstGeom prst="homePlate">
              <a:avLst/>
            </a:prstGeom>
            <a:grp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dirty="0" smtClean="0">
                <a:ln>
                  <a:noFill/>
                </a:ln>
                <a:solidFill>
                  <a:schemeClr val="bg1"/>
                </a:solidFill>
                <a:effectLst/>
                <a:latin typeface="メイリオ"/>
                <a:ea typeface="メイリオ"/>
                <a:cs typeface="メイリオ"/>
              </a:endParaRPr>
            </a:p>
          </p:txBody>
        </p:sp>
        <p:sp>
          <p:nvSpPr>
            <p:cNvPr id="125" name="テキスト ボックス 124"/>
            <p:cNvSpPr txBox="1"/>
            <p:nvPr/>
          </p:nvSpPr>
          <p:spPr>
            <a:xfrm>
              <a:off x="552294" y="4273875"/>
              <a:ext cx="492443" cy="1374735"/>
            </a:xfrm>
            <a:prstGeom prst="rect">
              <a:avLst/>
            </a:prstGeom>
            <a:grpFill/>
            <a:ln>
              <a:noFill/>
            </a:ln>
            <a:effectLst/>
          </p:spPr>
          <p:style>
            <a:lnRef idx="3">
              <a:schemeClr val="lt1"/>
            </a:lnRef>
            <a:fillRef idx="1">
              <a:schemeClr val="accent2"/>
            </a:fillRef>
            <a:effectRef idx="1">
              <a:schemeClr val="accent2"/>
            </a:effectRef>
            <a:fontRef idx="minor">
              <a:schemeClr val="lt1"/>
            </a:fontRef>
          </p:style>
          <p:txBody>
            <a:bodyPr vert="eaVert" wrap="none" rtlCol="0">
              <a:spAutoFit/>
            </a:bodyPr>
            <a:lstStyle/>
            <a:p>
              <a:pPr algn="ctr"/>
              <a:r>
                <a:rPr kumimoji="1" lang="ja-JP" altLang="en-US" sz="2000" dirty="0" smtClean="0">
                  <a:solidFill>
                    <a:schemeClr val="bg1"/>
                  </a:solidFill>
                  <a:latin typeface="メイリオ"/>
                  <a:ea typeface="メイリオ"/>
                  <a:cs typeface="メイリオ"/>
                </a:rPr>
                <a:t>戦略と施策</a:t>
              </a:r>
              <a:endParaRPr kumimoji="1" lang="ja-JP" altLang="en-US" sz="2000" dirty="0">
                <a:solidFill>
                  <a:schemeClr val="bg1"/>
                </a:solidFill>
                <a:latin typeface="メイリオ"/>
                <a:ea typeface="メイリオ"/>
                <a:cs typeface="メイリオ"/>
              </a:endParaRPr>
            </a:p>
          </p:txBody>
        </p:sp>
      </p:grpSp>
      <p:sp>
        <p:nvSpPr>
          <p:cNvPr id="60" name="角丸四角形 59"/>
          <p:cNvSpPr/>
          <p:nvPr/>
        </p:nvSpPr>
        <p:spPr bwMode="auto">
          <a:xfrm>
            <a:off x="2123728" y="1596752"/>
            <a:ext cx="5688632" cy="455241"/>
          </a:xfrm>
          <a:prstGeom prst="roundRect">
            <a:avLst>
              <a:gd name="adj" fmla="val 0"/>
            </a:avLst>
          </a:prstGeom>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非効率</a:t>
            </a:r>
          </a:p>
        </p:txBody>
      </p:sp>
      <p:sp>
        <p:nvSpPr>
          <p:cNvPr id="61" name="角丸四角形 60"/>
          <p:cNvSpPr/>
          <p:nvPr/>
        </p:nvSpPr>
        <p:spPr bwMode="auto">
          <a:xfrm>
            <a:off x="2123728" y="2308160"/>
            <a:ext cx="5688632" cy="440720"/>
          </a:xfrm>
          <a:prstGeom prst="roundRect">
            <a:avLst>
              <a:gd name="adj" fmla="val 0"/>
            </a:avLst>
          </a:prstGeom>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b"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機能不全</a:t>
            </a:r>
          </a:p>
        </p:txBody>
      </p:sp>
      <p:sp>
        <p:nvSpPr>
          <p:cNvPr id="62" name="角丸四角形 61"/>
          <p:cNvSpPr/>
          <p:nvPr/>
        </p:nvSpPr>
        <p:spPr bwMode="auto">
          <a:xfrm>
            <a:off x="2195736" y="1943976"/>
            <a:ext cx="1684473" cy="440986"/>
          </a:xfrm>
          <a:prstGeom prst="roundRect">
            <a:avLst>
              <a:gd name="adj" fmla="val 0"/>
            </a:avLst>
          </a:prstGeom>
          <a:solidFill>
            <a:srgbClr val="FF66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重複</a:t>
            </a:r>
          </a:p>
        </p:txBody>
      </p:sp>
      <p:sp>
        <p:nvSpPr>
          <p:cNvPr id="65" name="角丸四角形 64"/>
          <p:cNvSpPr/>
          <p:nvPr/>
        </p:nvSpPr>
        <p:spPr bwMode="auto">
          <a:xfrm>
            <a:off x="6055879" y="1949541"/>
            <a:ext cx="1684473" cy="440986"/>
          </a:xfrm>
          <a:prstGeom prst="roundRect">
            <a:avLst>
              <a:gd name="adj" fmla="val 0"/>
            </a:avLst>
          </a:prstGeom>
          <a:solidFill>
            <a:srgbClr val="FF66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欠落</a:t>
            </a:r>
          </a:p>
        </p:txBody>
      </p:sp>
      <p:sp>
        <p:nvSpPr>
          <p:cNvPr id="69" name="角丸四角形 68"/>
          <p:cNvSpPr/>
          <p:nvPr/>
        </p:nvSpPr>
        <p:spPr bwMode="auto">
          <a:xfrm>
            <a:off x="4125809" y="1954876"/>
            <a:ext cx="1684473" cy="440986"/>
          </a:xfrm>
          <a:prstGeom prst="roundRect">
            <a:avLst>
              <a:gd name="adj" fmla="val 0"/>
            </a:avLst>
          </a:prstGeom>
          <a:solidFill>
            <a:srgbClr val="FF66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不整合</a:t>
            </a:r>
          </a:p>
        </p:txBody>
      </p:sp>
      <p:sp>
        <p:nvSpPr>
          <p:cNvPr id="73" name="ホームベース 72"/>
          <p:cNvSpPr/>
          <p:nvPr/>
        </p:nvSpPr>
        <p:spPr bwMode="auto">
          <a:xfrm rot="5400000">
            <a:off x="4648664" y="547836"/>
            <a:ext cx="609600" cy="1447800"/>
          </a:xfrm>
          <a:prstGeom prst="homePlate">
            <a:avLst/>
          </a:prstGeom>
          <a:solidFill>
            <a:srgbClr val="800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4" name="テキスト ボックス 73"/>
          <p:cNvSpPr txBox="1"/>
          <p:nvPr/>
        </p:nvSpPr>
        <p:spPr>
          <a:xfrm>
            <a:off x="4408652" y="1043136"/>
            <a:ext cx="1082348" cy="307777"/>
          </a:xfrm>
          <a:prstGeom prst="rect">
            <a:avLst/>
          </a:prstGeom>
          <a:noFill/>
        </p:spPr>
        <p:txBody>
          <a:bodyPr wrap="none" rtlCol="0">
            <a:spAutoFit/>
          </a:bodyPr>
          <a:lstStyle/>
          <a:p>
            <a:pPr algn="ctr"/>
            <a:r>
              <a:rPr kumimoji="1" lang="ja-JP" altLang="en-US" sz="1400" dirty="0" smtClean="0">
                <a:solidFill>
                  <a:schemeClr val="bg1"/>
                </a:solidFill>
                <a:latin typeface="メイリオ"/>
                <a:ea typeface="メイリオ"/>
                <a:cs typeface="メイリオ"/>
              </a:rPr>
              <a:t>コスト削減</a:t>
            </a:r>
            <a:endParaRPr kumimoji="1" lang="ja-JP" altLang="en-US" sz="1400" dirty="0">
              <a:solidFill>
                <a:schemeClr val="bg1"/>
              </a:solidFill>
              <a:latin typeface="メイリオ"/>
              <a:ea typeface="メイリオ"/>
              <a:cs typeface="メイリオ"/>
            </a:endParaRPr>
          </a:p>
        </p:txBody>
      </p:sp>
      <p:sp>
        <p:nvSpPr>
          <p:cNvPr id="71" name="ホームベース 70"/>
          <p:cNvSpPr/>
          <p:nvPr/>
        </p:nvSpPr>
        <p:spPr bwMode="auto">
          <a:xfrm>
            <a:off x="1403648" y="1524744"/>
            <a:ext cx="609600" cy="1447800"/>
          </a:xfrm>
          <a:prstGeom prst="homePlate">
            <a:avLst/>
          </a:prstGeom>
          <a:solidFill>
            <a:srgbClr val="800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5" name="テキスト ボックス 74"/>
          <p:cNvSpPr txBox="1"/>
          <p:nvPr/>
        </p:nvSpPr>
        <p:spPr>
          <a:xfrm>
            <a:off x="1415097" y="1654015"/>
            <a:ext cx="400110" cy="1169551"/>
          </a:xfrm>
          <a:prstGeom prst="rect">
            <a:avLst/>
          </a:prstGeom>
          <a:noFill/>
        </p:spPr>
        <p:txBody>
          <a:bodyPr vert="eaVert" wrap="none" rtlCol="0">
            <a:spAutoFit/>
          </a:bodyPr>
          <a:lstStyle/>
          <a:p>
            <a:pPr algn="ctr"/>
            <a:r>
              <a:rPr kumimoji="1" lang="ja-JP" altLang="en-US" sz="1400" dirty="0" smtClean="0">
                <a:solidFill>
                  <a:schemeClr val="bg1"/>
                </a:solidFill>
                <a:latin typeface="メイリオ"/>
                <a:ea typeface="メイリオ"/>
                <a:cs typeface="メイリオ"/>
              </a:rPr>
              <a:t>スピード経営</a:t>
            </a:r>
            <a:endParaRPr kumimoji="1" lang="ja-JP" altLang="en-US" sz="1400" dirty="0">
              <a:solidFill>
                <a:schemeClr val="bg1"/>
              </a:solidFill>
              <a:latin typeface="メイリオ"/>
              <a:ea typeface="メイリオ"/>
              <a:cs typeface="メイリオ"/>
            </a:endParaRPr>
          </a:p>
        </p:txBody>
      </p:sp>
      <p:sp>
        <p:nvSpPr>
          <p:cNvPr id="72" name="ホームベース 71"/>
          <p:cNvSpPr/>
          <p:nvPr/>
        </p:nvSpPr>
        <p:spPr bwMode="auto">
          <a:xfrm flipH="1">
            <a:off x="7884368" y="1452736"/>
            <a:ext cx="609600" cy="1447800"/>
          </a:xfrm>
          <a:prstGeom prst="homePlate">
            <a:avLst/>
          </a:prstGeom>
          <a:solidFill>
            <a:srgbClr val="800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6" name="テキスト ボックス 75"/>
          <p:cNvSpPr txBox="1"/>
          <p:nvPr/>
        </p:nvSpPr>
        <p:spPr>
          <a:xfrm>
            <a:off x="8124636" y="1521964"/>
            <a:ext cx="400110" cy="1349087"/>
          </a:xfrm>
          <a:prstGeom prst="rect">
            <a:avLst/>
          </a:prstGeom>
          <a:noFill/>
        </p:spPr>
        <p:txBody>
          <a:bodyPr vert="eaVert" wrap="none" rtlCol="0">
            <a:spAutoFit/>
          </a:bodyPr>
          <a:lstStyle/>
          <a:p>
            <a:pPr algn="ctr"/>
            <a:r>
              <a:rPr kumimoji="1" lang="ja-JP" altLang="en-US" sz="1400" dirty="0" smtClean="0">
                <a:solidFill>
                  <a:schemeClr val="bg1"/>
                </a:solidFill>
                <a:latin typeface="メイリオ"/>
                <a:ea typeface="メイリオ"/>
                <a:cs typeface="メイリオ"/>
              </a:rPr>
              <a:t>変化への柔軟性</a:t>
            </a:r>
            <a:endParaRPr kumimoji="1" lang="ja-JP" altLang="en-US" sz="1400" dirty="0">
              <a:solidFill>
                <a:schemeClr val="bg1"/>
              </a:solidFill>
              <a:latin typeface="メイリオ"/>
              <a:ea typeface="メイリオ"/>
              <a:cs typeface="メイリオ"/>
            </a:endParaRPr>
          </a:p>
        </p:txBody>
      </p:sp>
      <p:sp>
        <p:nvSpPr>
          <p:cNvPr id="122" name="ホームベース 121"/>
          <p:cNvSpPr/>
          <p:nvPr/>
        </p:nvSpPr>
        <p:spPr bwMode="auto">
          <a:xfrm rot="5400000">
            <a:off x="-388019" y="1826965"/>
            <a:ext cx="2349872" cy="513382"/>
          </a:xfrm>
          <a:prstGeom prst="homePlate">
            <a:avLst/>
          </a:prstGeom>
          <a:solidFill>
            <a:schemeClr val="accent3">
              <a:lumMod val="60000"/>
              <a:lumOff val="4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124" name="テキスト ボックス 123"/>
          <p:cNvSpPr txBox="1"/>
          <p:nvPr/>
        </p:nvSpPr>
        <p:spPr>
          <a:xfrm>
            <a:off x="552313" y="1170690"/>
            <a:ext cx="492443" cy="1631216"/>
          </a:xfrm>
          <a:prstGeom prst="rect">
            <a:avLst/>
          </a:prstGeom>
          <a:noFill/>
        </p:spPr>
        <p:txBody>
          <a:bodyPr vert="eaVert" wrap="none" rtlCol="0">
            <a:spAutoFit/>
          </a:bodyPr>
          <a:lstStyle/>
          <a:p>
            <a:pPr algn="ctr"/>
            <a:r>
              <a:rPr kumimoji="1" lang="ja-JP" altLang="en-US" sz="2000" dirty="0" smtClean="0">
                <a:solidFill>
                  <a:schemeClr val="bg1"/>
                </a:solidFill>
                <a:latin typeface="メイリオ"/>
                <a:ea typeface="メイリオ"/>
                <a:cs typeface="メイリオ"/>
              </a:rPr>
              <a:t>課題とニーズ</a:t>
            </a:r>
            <a:endParaRPr kumimoji="1" lang="ja-JP" altLang="en-US" sz="2000" dirty="0">
              <a:solidFill>
                <a:schemeClr val="bg1"/>
              </a:solidFill>
              <a:latin typeface="メイリオ"/>
              <a:ea typeface="メイリオ"/>
              <a:cs typeface="メイリオ"/>
            </a:endParaRPr>
          </a:p>
        </p:txBody>
      </p:sp>
      <p:sp>
        <p:nvSpPr>
          <p:cNvPr id="50" name="ホームベース 49"/>
          <p:cNvSpPr/>
          <p:nvPr/>
        </p:nvSpPr>
        <p:spPr bwMode="auto">
          <a:xfrm rot="16200000" flipV="1">
            <a:off x="4638290" y="2329780"/>
            <a:ext cx="609600" cy="1447800"/>
          </a:xfrm>
          <a:prstGeom prst="homePlate">
            <a:avLst/>
          </a:prstGeom>
          <a:solidFill>
            <a:srgbClr val="800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51" name="テキスト ボックス 50"/>
          <p:cNvSpPr txBox="1"/>
          <p:nvPr/>
        </p:nvSpPr>
        <p:spPr>
          <a:xfrm>
            <a:off x="4207804" y="3046511"/>
            <a:ext cx="1441420" cy="307777"/>
          </a:xfrm>
          <a:prstGeom prst="rect">
            <a:avLst/>
          </a:prstGeom>
          <a:noFill/>
        </p:spPr>
        <p:txBody>
          <a:bodyPr wrap="none" rtlCol="0">
            <a:spAutoFit/>
          </a:bodyPr>
          <a:lstStyle/>
          <a:p>
            <a:pPr algn="ctr"/>
            <a:r>
              <a:rPr kumimoji="1" lang="ja-JP" altLang="en-US" sz="1400" dirty="0" smtClean="0">
                <a:solidFill>
                  <a:schemeClr val="bg1"/>
                </a:solidFill>
                <a:latin typeface="メイリオ"/>
                <a:ea typeface="メイリオ"/>
                <a:cs typeface="メイリオ"/>
              </a:rPr>
              <a:t>グローバル対応</a:t>
            </a:r>
            <a:endParaRPr kumimoji="1" lang="ja-JP" altLang="en-US" sz="1400" dirty="0">
              <a:solidFill>
                <a:schemeClr val="bg1"/>
              </a:solidFill>
              <a:latin typeface="メイリオ"/>
              <a:ea typeface="メイリオ"/>
              <a:cs typeface="メイリオ"/>
            </a:endParaRPr>
          </a:p>
        </p:txBody>
      </p:sp>
      <p:sp>
        <p:nvSpPr>
          <p:cNvPr id="2" name="テキスト ボックス 1"/>
          <p:cNvSpPr txBox="1"/>
          <p:nvPr/>
        </p:nvSpPr>
        <p:spPr>
          <a:xfrm>
            <a:off x="6300192" y="1020688"/>
            <a:ext cx="1107996" cy="369332"/>
          </a:xfrm>
          <a:prstGeom prst="rect">
            <a:avLst/>
          </a:prstGeom>
          <a:noFill/>
        </p:spPr>
        <p:txBody>
          <a:bodyPr wrap="none" rtlCol="0">
            <a:spAutoFit/>
          </a:bodyPr>
          <a:lstStyle/>
          <a:p>
            <a:r>
              <a:rPr kumimoji="1" lang="ja-JP" altLang="en-US" dirty="0" smtClean="0">
                <a:latin typeface="メイリオ"/>
                <a:ea typeface="メイリオ"/>
                <a:cs typeface="メイリオ"/>
              </a:rPr>
              <a:t>システム</a:t>
            </a:r>
          </a:p>
        </p:txBody>
      </p:sp>
      <p:sp>
        <p:nvSpPr>
          <p:cNvPr id="63" name="テキスト ボックス 62"/>
          <p:cNvSpPr txBox="1"/>
          <p:nvPr/>
        </p:nvSpPr>
        <p:spPr>
          <a:xfrm>
            <a:off x="2771800" y="876672"/>
            <a:ext cx="1107996" cy="646331"/>
          </a:xfrm>
          <a:prstGeom prst="rect">
            <a:avLst/>
          </a:prstGeom>
          <a:noFill/>
        </p:spPr>
        <p:txBody>
          <a:bodyPr wrap="none" rtlCol="0">
            <a:spAutoFit/>
          </a:bodyPr>
          <a:lstStyle/>
          <a:p>
            <a:r>
              <a:rPr kumimoji="1" lang="ja-JP" altLang="en-US" dirty="0" smtClean="0">
                <a:latin typeface="+mn-lt"/>
                <a:ea typeface="+mn-ea"/>
              </a:rPr>
              <a:t>ビジネス</a:t>
            </a:r>
            <a:endParaRPr kumimoji="1" lang="en-US" altLang="ja-JP" dirty="0" smtClean="0">
              <a:latin typeface="+mn-lt"/>
              <a:ea typeface="+mn-ea"/>
            </a:endParaRPr>
          </a:p>
          <a:p>
            <a:r>
              <a:rPr kumimoji="1" lang="ja-JP" altLang="en-US" dirty="0" smtClean="0">
                <a:latin typeface="+mn-lt"/>
                <a:ea typeface="+mn-ea"/>
              </a:rPr>
              <a:t>プロセス</a:t>
            </a:r>
          </a:p>
        </p:txBody>
      </p:sp>
    </p:spTree>
    <p:extLst>
      <p:ext uri="{BB962C8B-B14F-4D97-AF65-F5344CB8AC3E}">
        <p14:creationId xmlns:p14="http://schemas.microsoft.com/office/powerpoint/2010/main" val="287375724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角丸四角形 36"/>
          <p:cNvSpPr/>
          <p:nvPr/>
        </p:nvSpPr>
        <p:spPr>
          <a:xfrm>
            <a:off x="3252410" y="2388204"/>
            <a:ext cx="1371600" cy="3402995"/>
          </a:xfrm>
          <a:prstGeom prst="roundRect">
            <a:avLst>
              <a:gd name="adj" fmla="val 7156"/>
            </a:avLst>
          </a:prstGeom>
          <a:solidFill>
            <a:schemeClr val="accent3">
              <a:lumMod val="75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latin typeface="メイリオ"/>
              <a:ea typeface="メイリオ"/>
              <a:cs typeface="メイリオ"/>
            </a:endParaRPr>
          </a:p>
        </p:txBody>
      </p:sp>
      <p:sp>
        <p:nvSpPr>
          <p:cNvPr id="87" name="角丸四角形 86"/>
          <p:cNvSpPr/>
          <p:nvPr/>
        </p:nvSpPr>
        <p:spPr>
          <a:xfrm>
            <a:off x="3404810" y="5181600"/>
            <a:ext cx="1066800" cy="468070"/>
          </a:xfrm>
          <a:prstGeom prst="roundRect">
            <a:avLst>
              <a:gd name="adj" fmla="val 8985"/>
            </a:avLst>
          </a:prstGeom>
          <a:solidFill>
            <a:schemeClr val="accent4">
              <a:lumMod val="60000"/>
              <a:lumOff val="40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solidFill>
                <a:srgbClr val="FFFFFF"/>
              </a:solidFill>
              <a:latin typeface="メイリオ"/>
              <a:ea typeface="メイリオ"/>
              <a:cs typeface="メイリオ"/>
            </a:endParaRPr>
          </a:p>
        </p:txBody>
      </p:sp>
      <p:sp>
        <p:nvSpPr>
          <p:cNvPr id="59" name="左カーブ矢印 58"/>
          <p:cNvSpPr/>
          <p:nvPr/>
        </p:nvSpPr>
        <p:spPr>
          <a:xfrm flipV="1">
            <a:off x="4728028" y="1828794"/>
            <a:ext cx="1343782" cy="4572001"/>
          </a:xfrm>
          <a:prstGeom prst="curvedLeftArrow">
            <a:avLst>
              <a:gd name="adj1" fmla="val 25000"/>
              <a:gd name="adj2" fmla="val 50000"/>
              <a:gd name="adj3" fmla="val 20500"/>
            </a:avLst>
          </a:prstGeom>
          <a:solidFill>
            <a:srgbClr val="FFA893"/>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solidFill>
                <a:schemeClr val="tx1"/>
              </a:solidFill>
              <a:latin typeface="メイリオ"/>
              <a:ea typeface="メイリオ"/>
              <a:cs typeface="メイリオ"/>
            </a:endParaRPr>
          </a:p>
        </p:txBody>
      </p:sp>
      <p:sp>
        <p:nvSpPr>
          <p:cNvPr id="26" name="角丸四角形 25"/>
          <p:cNvSpPr/>
          <p:nvPr/>
        </p:nvSpPr>
        <p:spPr>
          <a:xfrm>
            <a:off x="1271210" y="1752600"/>
            <a:ext cx="1371600" cy="4038600"/>
          </a:xfrm>
          <a:prstGeom prst="roundRect">
            <a:avLst>
              <a:gd name="adj" fmla="val 0"/>
            </a:avLst>
          </a:prstGeom>
          <a:solidFill>
            <a:schemeClr val="accent1">
              <a:lumMod val="75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latin typeface="メイリオ"/>
              <a:ea typeface="メイリオ"/>
              <a:cs typeface="メイリオ"/>
            </a:endParaRPr>
          </a:p>
        </p:txBody>
      </p:sp>
      <p:sp>
        <p:nvSpPr>
          <p:cNvPr id="39" name="角丸四角形 38"/>
          <p:cNvSpPr/>
          <p:nvPr/>
        </p:nvSpPr>
        <p:spPr>
          <a:xfrm>
            <a:off x="1423610" y="1905000"/>
            <a:ext cx="1066800" cy="483204"/>
          </a:xfrm>
          <a:prstGeom prst="roundRect">
            <a:avLst>
              <a:gd name="adj" fmla="val 8985"/>
            </a:avLst>
          </a:prstGeom>
          <a:solidFill>
            <a:schemeClr val="accent6">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dirty="0" smtClean="0">
                <a:solidFill>
                  <a:srgbClr val="FFFFFF"/>
                </a:solidFill>
                <a:latin typeface="メイリオ"/>
                <a:ea typeface="メイリオ"/>
                <a:cs typeface="メイリオ"/>
              </a:rPr>
              <a:t>生産計画</a:t>
            </a:r>
            <a:endParaRPr kumimoji="1" lang="ja-JP" altLang="en-US" sz="1600" dirty="0">
              <a:solidFill>
                <a:srgbClr val="FFFFFF"/>
              </a:solidFill>
              <a:latin typeface="メイリオ"/>
              <a:ea typeface="メイリオ"/>
              <a:cs typeface="メイリオ"/>
            </a:endParaRPr>
          </a:p>
        </p:txBody>
      </p:sp>
      <p:sp>
        <p:nvSpPr>
          <p:cNvPr id="38" name="角丸四角形 37"/>
          <p:cNvSpPr/>
          <p:nvPr/>
        </p:nvSpPr>
        <p:spPr>
          <a:xfrm>
            <a:off x="3404810" y="3886200"/>
            <a:ext cx="1066800" cy="1219200"/>
          </a:xfrm>
          <a:prstGeom prst="roundRect">
            <a:avLst>
              <a:gd name="adj" fmla="val 8985"/>
            </a:avLst>
          </a:prstGeom>
          <a:solidFill>
            <a:schemeClr val="bg2">
              <a:lumMod val="50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solidFill>
                <a:srgbClr val="FFFFFF"/>
              </a:solidFill>
              <a:latin typeface="メイリオ"/>
              <a:ea typeface="メイリオ"/>
              <a:cs typeface="メイリオ"/>
            </a:endParaRPr>
          </a:p>
        </p:txBody>
      </p:sp>
      <p:sp>
        <p:nvSpPr>
          <p:cNvPr id="36" name="角丸四角形 35"/>
          <p:cNvSpPr/>
          <p:nvPr/>
        </p:nvSpPr>
        <p:spPr>
          <a:xfrm>
            <a:off x="3252410" y="1752600"/>
            <a:ext cx="1371600" cy="533400"/>
          </a:xfrm>
          <a:prstGeom prst="roundRect">
            <a:avLst>
              <a:gd name="adj" fmla="val 0"/>
            </a:avLst>
          </a:prstGeom>
          <a:solidFill>
            <a:schemeClr val="accent6">
              <a:lumMod val="75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latin typeface="メイリオ"/>
              <a:ea typeface="メイリオ"/>
              <a:cs typeface="メイリオ"/>
            </a:endParaRPr>
          </a:p>
        </p:txBody>
      </p:sp>
      <p:sp>
        <p:nvSpPr>
          <p:cNvPr id="2" name="タイトル 1"/>
          <p:cNvSpPr>
            <a:spLocks noGrp="1"/>
          </p:cNvSpPr>
          <p:nvPr>
            <p:ph type="title"/>
          </p:nvPr>
        </p:nvSpPr>
        <p:spPr/>
        <p:txBody>
          <a:bodyPr/>
          <a:lstStyle/>
          <a:p>
            <a:r>
              <a:rPr lang="ja-JP" altLang="en-US" dirty="0" smtClean="0"/>
              <a:t>他アプリケーションとの関係</a:t>
            </a:r>
            <a:endParaRPr kumimoji="1" lang="ja-JP" altLang="en-US" dirty="0"/>
          </a:p>
        </p:txBody>
      </p:sp>
      <p:sp>
        <p:nvSpPr>
          <p:cNvPr id="3" name="円/楕円 2"/>
          <p:cNvSpPr/>
          <p:nvPr/>
        </p:nvSpPr>
        <p:spPr>
          <a:xfrm>
            <a:off x="2340429" y="1752600"/>
            <a:ext cx="1219200" cy="1219200"/>
          </a:xfrm>
          <a:prstGeom prst="ellipse">
            <a:avLst/>
          </a:prstGeom>
          <a:solidFill>
            <a:schemeClr val="bg2">
              <a:lumMod val="50000"/>
            </a:schemeClr>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sz="1800" dirty="0" smtClean="0">
                <a:latin typeface="メイリオ"/>
                <a:ea typeface="メイリオ"/>
                <a:cs typeface="メイリオ"/>
              </a:rPr>
              <a:t>生産</a:t>
            </a:r>
            <a:endParaRPr kumimoji="1" lang="ja-JP" altLang="en-US" sz="1800" dirty="0">
              <a:latin typeface="メイリオ"/>
              <a:ea typeface="メイリオ"/>
              <a:cs typeface="メイリオ"/>
            </a:endParaRPr>
          </a:p>
        </p:txBody>
      </p:sp>
      <p:sp>
        <p:nvSpPr>
          <p:cNvPr id="4" name="円/楕円 3"/>
          <p:cNvSpPr/>
          <p:nvPr/>
        </p:nvSpPr>
        <p:spPr>
          <a:xfrm>
            <a:off x="2338010" y="3200400"/>
            <a:ext cx="1219200" cy="1219200"/>
          </a:xfrm>
          <a:prstGeom prst="ellipse">
            <a:avLst/>
          </a:prstGeom>
          <a:solidFill>
            <a:srgbClr val="3366FF"/>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sz="1800" dirty="0" smtClean="0">
                <a:latin typeface="メイリオ"/>
                <a:ea typeface="メイリオ"/>
                <a:cs typeface="メイリオ"/>
              </a:rPr>
              <a:t>物流</a:t>
            </a:r>
            <a:endParaRPr kumimoji="1" lang="ja-JP" altLang="en-US" sz="1800" dirty="0">
              <a:latin typeface="メイリオ"/>
              <a:ea typeface="メイリオ"/>
              <a:cs typeface="メイリオ"/>
            </a:endParaRPr>
          </a:p>
        </p:txBody>
      </p:sp>
      <p:sp>
        <p:nvSpPr>
          <p:cNvPr id="5" name="円/楕円 4"/>
          <p:cNvSpPr/>
          <p:nvPr/>
        </p:nvSpPr>
        <p:spPr>
          <a:xfrm>
            <a:off x="2338010" y="4572000"/>
            <a:ext cx="1219200" cy="1219200"/>
          </a:xfrm>
          <a:prstGeom prst="ellipse">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sz="1800" dirty="0" smtClean="0">
                <a:latin typeface="メイリオ"/>
                <a:ea typeface="メイリオ"/>
                <a:cs typeface="メイリオ"/>
              </a:rPr>
              <a:t>販売</a:t>
            </a:r>
            <a:endParaRPr kumimoji="1" lang="ja-JP" altLang="en-US" sz="1800" dirty="0">
              <a:latin typeface="メイリオ"/>
              <a:ea typeface="メイリオ"/>
              <a:cs typeface="メイリオ"/>
            </a:endParaRPr>
          </a:p>
        </p:txBody>
      </p:sp>
      <p:sp>
        <p:nvSpPr>
          <p:cNvPr id="13" name="角丸四角形 12"/>
          <p:cNvSpPr/>
          <p:nvPr/>
        </p:nvSpPr>
        <p:spPr>
          <a:xfrm>
            <a:off x="1270029" y="990600"/>
            <a:ext cx="3375603" cy="381000"/>
          </a:xfrm>
          <a:prstGeom prst="roundRect">
            <a:avLst>
              <a:gd name="adj" fmla="val 0"/>
            </a:avLst>
          </a:prstGeom>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lang="ja-JP" altLang="en-US" sz="1400" dirty="0" smtClean="0">
                <a:latin typeface="メイリオ"/>
                <a:ea typeface="メイリオ"/>
                <a:cs typeface="メイリオ"/>
              </a:rPr>
              <a:t>部品・材料サプライヤー</a:t>
            </a:r>
            <a:endParaRPr kumimoji="1" lang="ja-JP" altLang="en-US" sz="1400" dirty="0">
              <a:latin typeface="メイリオ"/>
              <a:ea typeface="メイリオ"/>
              <a:cs typeface="メイリオ"/>
            </a:endParaRPr>
          </a:p>
        </p:txBody>
      </p:sp>
      <p:sp>
        <p:nvSpPr>
          <p:cNvPr id="14" name="角丸四角形 13"/>
          <p:cNvSpPr/>
          <p:nvPr/>
        </p:nvSpPr>
        <p:spPr>
          <a:xfrm>
            <a:off x="1270029" y="6096000"/>
            <a:ext cx="3375603" cy="381000"/>
          </a:xfrm>
          <a:prstGeom prst="roundRect">
            <a:avLst>
              <a:gd name="adj" fmla="val 0"/>
            </a:avLst>
          </a:prstGeom>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dirty="0" smtClean="0">
                <a:latin typeface="メイリオ"/>
                <a:ea typeface="メイリオ"/>
                <a:cs typeface="メイリオ"/>
              </a:rPr>
              <a:t>消費者</a:t>
            </a:r>
            <a:r>
              <a:rPr lang="ja-JP" altLang="en-US" dirty="0" smtClean="0">
                <a:latin typeface="メイリオ"/>
                <a:ea typeface="メイリオ"/>
                <a:cs typeface="メイリオ"/>
              </a:rPr>
              <a:t>／購入企業</a:t>
            </a:r>
            <a:endParaRPr kumimoji="1" lang="ja-JP" altLang="en-US" dirty="0">
              <a:latin typeface="メイリオ"/>
              <a:ea typeface="メイリオ"/>
              <a:cs typeface="メイリオ"/>
            </a:endParaRPr>
          </a:p>
        </p:txBody>
      </p:sp>
      <p:sp>
        <p:nvSpPr>
          <p:cNvPr id="21" name="下矢印 20"/>
          <p:cNvSpPr/>
          <p:nvPr/>
        </p:nvSpPr>
        <p:spPr>
          <a:xfrm>
            <a:off x="2704496" y="2921605"/>
            <a:ext cx="484632" cy="304800"/>
          </a:xfrm>
          <a:prstGeom prst="downArrow">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kumimoji="1" lang="ja-JP" altLang="en-US" sz="1800" dirty="0">
              <a:latin typeface="メイリオ"/>
              <a:ea typeface="メイリオ"/>
              <a:cs typeface="メイリオ"/>
            </a:endParaRPr>
          </a:p>
        </p:txBody>
      </p:sp>
      <p:sp>
        <p:nvSpPr>
          <p:cNvPr id="22" name="下矢印 21"/>
          <p:cNvSpPr/>
          <p:nvPr/>
        </p:nvSpPr>
        <p:spPr>
          <a:xfrm>
            <a:off x="2709334" y="4327676"/>
            <a:ext cx="484632" cy="304800"/>
          </a:xfrm>
          <a:prstGeom prst="downArrow">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kumimoji="1" lang="ja-JP" altLang="en-US" sz="1800" dirty="0">
              <a:latin typeface="メイリオ"/>
              <a:ea typeface="メイリオ"/>
              <a:cs typeface="メイリオ"/>
            </a:endParaRPr>
          </a:p>
        </p:txBody>
      </p:sp>
      <p:sp>
        <p:nvSpPr>
          <p:cNvPr id="27" name="テキスト ボックス 26"/>
          <p:cNvSpPr txBox="1"/>
          <p:nvPr/>
        </p:nvSpPr>
        <p:spPr>
          <a:xfrm>
            <a:off x="1398544" y="4313343"/>
            <a:ext cx="1066800" cy="338554"/>
          </a:xfrm>
          <a:prstGeom prst="rect">
            <a:avLst/>
          </a:prstGeom>
          <a:noFill/>
        </p:spPr>
        <p:txBody>
          <a:bodyPr wrap="square" rtlCol="0">
            <a:spAutoFit/>
          </a:bodyPr>
          <a:lstStyle/>
          <a:p>
            <a:pPr algn="ctr"/>
            <a:r>
              <a:rPr kumimoji="1" lang="ja-JP" altLang="en-US" sz="1600" dirty="0" smtClean="0">
                <a:solidFill>
                  <a:srgbClr val="FFFFFF"/>
                </a:solidFill>
                <a:latin typeface="メイリオ"/>
                <a:ea typeface="メイリオ"/>
                <a:cs typeface="メイリオ"/>
              </a:rPr>
              <a:t>会計情報</a:t>
            </a:r>
            <a:endParaRPr kumimoji="1" lang="ja-JP" altLang="en-US" sz="1600" dirty="0">
              <a:solidFill>
                <a:srgbClr val="FFFFFF"/>
              </a:solidFill>
              <a:latin typeface="メイリオ"/>
              <a:ea typeface="メイリオ"/>
              <a:cs typeface="メイリオ"/>
            </a:endParaRPr>
          </a:p>
        </p:txBody>
      </p:sp>
      <p:sp>
        <p:nvSpPr>
          <p:cNvPr id="41" name="テキスト ボックス 40"/>
          <p:cNvSpPr txBox="1"/>
          <p:nvPr/>
        </p:nvSpPr>
        <p:spPr>
          <a:xfrm>
            <a:off x="3404810" y="4359096"/>
            <a:ext cx="1066800" cy="338554"/>
          </a:xfrm>
          <a:prstGeom prst="rect">
            <a:avLst/>
          </a:prstGeom>
          <a:noFill/>
        </p:spPr>
        <p:txBody>
          <a:bodyPr wrap="square" rtlCol="0">
            <a:spAutoFit/>
          </a:bodyPr>
          <a:lstStyle/>
          <a:p>
            <a:pPr algn="ctr"/>
            <a:r>
              <a:rPr kumimoji="1" lang="ja-JP" altLang="en-US" sz="1600" dirty="0" smtClean="0">
                <a:solidFill>
                  <a:srgbClr val="FFFFFF"/>
                </a:solidFill>
                <a:latin typeface="メイリオ"/>
                <a:ea typeface="メイリオ"/>
                <a:cs typeface="メイリオ"/>
              </a:rPr>
              <a:t>顧客情報</a:t>
            </a:r>
            <a:endParaRPr kumimoji="1" lang="ja-JP" altLang="en-US" sz="1600" dirty="0">
              <a:solidFill>
                <a:srgbClr val="FFFFFF"/>
              </a:solidFill>
              <a:latin typeface="メイリオ"/>
              <a:ea typeface="メイリオ"/>
              <a:cs typeface="メイリオ"/>
            </a:endParaRPr>
          </a:p>
        </p:txBody>
      </p:sp>
      <p:sp>
        <p:nvSpPr>
          <p:cNvPr id="42" name="テキスト ボックス 41"/>
          <p:cNvSpPr txBox="1"/>
          <p:nvPr/>
        </p:nvSpPr>
        <p:spPr>
          <a:xfrm>
            <a:off x="3328610" y="2921605"/>
            <a:ext cx="1219200" cy="338554"/>
          </a:xfrm>
          <a:prstGeom prst="rect">
            <a:avLst/>
          </a:prstGeom>
          <a:noFill/>
        </p:spPr>
        <p:txBody>
          <a:bodyPr wrap="square" rtlCol="0">
            <a:spAutoFit/>
          </a:bodyPr>
          <a:lstStyle/>
          <a:p>
            <a:pPr algn="ctr"/>
            <a:r>
              <a:rPr kumimoji="1" lang="ja-JP" altLang="en-US" sz="1600" dirty="0" smtClean="0">
                <a:solidFill>
                  <a:srgbClr val="FFFFFF"/>
                </a:solidFill>
                <a:latin typeface="メイリオ"/>
                <a:ea typeface="メイリオ"/>
                <a:cs typeface="メイリオ"/>
              </a:rPr>
              <a:t>在庫情報</a:t>
            </a:r>
            <a:endParaRPr kumimoji="1" lang="ja-JP" altLang="en-US" sz="1600" dirty="0">
              <a:solidFill>
                <a:srgbClr val="FFFFFF"/>
              </a:solidFill>
              <a:latin typeface="メイリオ"/>
              <a:ea typeface="メイリオ"/>
              <a:cs typeface="メイリオ"/>
            </a:endParaRPr>
          </a:p>
        </p:txBody>
      </p:sp>
      <p:sp>
        <p:nvSpPr>
          <p:cNvPr id="43" name="テキスト ボックス 42"/>
          <p:cNvSpPr txBox="1"/>
          <p:nvPr/>
        </p:nvSpPr>
        <p:spPr>
          <a:xfrm>
            <a:off x="3404810" y="1891091"/>
            <a:ext cx="1219200" cy="276999"/>
          </a:xfrm>
          <a:prstGeom prst="rect">
            <a:avLst/>
          </a:prstGeom>
          <a:noFill/>
        </p:spPr>
        <p:txBody>
          <a:bodyPr wrap="square" rtlCol="0">
            <a:spAutoFit/>
          </a:bodyPr>
          <a:lstStyle/>
          <a:p>
            <a:pPr algn="ctr"/>
            <a:r>
              <a:rPr kumimoji="1" lang="ja-JP" altLang="en-US" sz="1200" dirty="0" smtClean="0">
                <a:solidFill>
                  <a:srgbClr val="FFFFFF"/>
                </a:solidFill>
                <a:latin typeface="メイリオ"/>
                <a:ea typeface="メイリオ"/>
                <a:cs typeface="メイリオ"/>
              </a:rPr>
              <a:t>研究開発情報</a:t>
            </a:r>
            <a:endParaRPr kumimoji="1" lang="ja-JP" altLang="en-US" sz="1200" dirty="0">
              <a:solidFill>
                <a:srgbClr val="FFFFFF"/>
              </a:solidFill>
              <a:latin typeface="メイリオ"/>
              <a:ea typeface="メイリオ"/>
              <a:cs typeface="メイリオ"/>
            </a:endParaRPr>
          </a:p>
        </p:txBody>
      </p:sp>
      <p:sp>
        <p:nvSpPr>
          <p:cNvPr id="44" name="下矢印 43"/>
          <p:cNvSpPr/>
          <p:nvPr/>
        </p:nvSpPr>
        <p:spPr>
          <a:xfrm>
            <a:off x="2709334" y="1411514"/>
            <a:ext cx="484632" cy="304800"/>
          </a:xfrm>
          <a:prstGeom prst="downArrow">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kumimoji="1" lang="ja-JP" altLang="en-US" sz="1800" dirty="0">
              <a:latin typeface="メイリオ"/>
              <a:ea typeface="メイリオ"/>
              <a:cs typeface="メイリオ"/>
            </a:endParaRPr>
          </a:p>
        </p:txBody>
      </p:sp>
      <p:sp>
        <p:nvSpPr>
          <p:cNvPr id="45" name="下矢印 44"/>
          <p:cNvSpPr/>
          <p:nvPr/>
        </p:nvSpPr>
        <p:spPr>
          <a:xfrm>
            <a:off x="2709334" y="5791200"/>
            <a:ext cx="484632" cy="304800"/>
          </a:xfrm>
          <a:prstGeom prst="downArrow">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kumimoji="1" lang="ja-JP" altLang="en-US" sz="1800" dirty="0">
              <a:latin typeface="メイリオ"/>
              <a:ea typeface="メイリオ"/>
              <a:cs typeface="メイリオ"/>
            </a:endParaRPr>
          </a:p>
        </p:txBody>
      </p:sp>
      <p:cxnSp>
        <p:nvCxnSpPr>
          <p:cNvPr id="47" name="直線コネクタ 46"/>
          <p:cNvCxnSpPr/>
          <p:nvPr/>
        </p:nvCxnSpPr>
        <p:spPr bwMode="auto">
          <a:xfrm flipV="1">
            <a:off x="280610" y="1752600"/>
            <a:ext cx="914400" cy="7256"/>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線コネクタ 47"/>
          <p:cNvCxnSpPr/>
          <p:nvPr/>
        </p:nvCxnSpPr>
        <p:spPr bwMode="auto">
          <a:xfrm>
            <a:off x="280610" y="5791200"/>
            <a:ext cx="9144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コネクタ 48"/>
          <p:cNvCxnSpPr/>
          <p:nvPr/>
        </p:nvCxnSpPr>
        <p:spPr bwMode="auto">
          <a:xfrm>
            <a:off x="890210" y="1929190"/>
            <a:ext cx="3048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コネクタ 49"/>
          <p:cNvCxnSpPr/>
          <p:nvPr/>
        </p:nvCxnSpPr>
        <p:spPr bwMode="auto">
          <a:xfrm>
            <a:off x="890210" y="2388204"/>
            <a:ext cx="3048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コネクタ 52"/>
          <p:cNvCxnSpPr/>
          <p:nvPr/>
        </p:nvCxnSpPr>
        <p:spPr bwMode="auto">
          <a:xfrm flipV="1">
            <a:off x="4700210" y="1752600"/>
            <a:ext cx="1624390" cy="7256"/>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コネクタ 53"/>
          <p:cNvCxnSpPr/>
          <p:nvPr/>
        </p:nvCxnSpPr>
        <p:spPr bwMode="auto">
          <a:xfrm flipV="1">
            <a:off x="4700209" y="6477000"/>
            <a:ext cx="1624391" cy="8466"/>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コネクタ 54"/>
          <p:cNvCxnSpPr/>
          <p:nvPr/>
        </p:nvCxnSpPr>
        <p:spPr bwMode="auto">
          <a:xfrm>
            <a:off x="4700209" y="3886200"/>
            <a:ext cx="3048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コネクタ 55"/>
          <p:cNvCxnSpPr/>
          <p:nvPr/>
        </p:nvCxnSpPr>
        <p:spPr bwMode="auto">
          <a:xfrm>
            <a:off x="4700209" y="5802070"/>
            <a:ext cx="914401"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コネクタ 59"/>
          <p:cNvCxnSpPr/>
          <p:nvPr/>
        </p:nvCxnSpPr>
        <p:spPr bwMode="auto">
          <a:xfrm>
            <a:off x="4700208" y="2406347"/>
            <a:ext cx="914402"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コネクタ 60"/>
          <p:cNvCxnSpPr/>
          <p:nvPr/>
        </p:nvCxnSpPr>
        <p:spPr bwMode="auto">
          <a:xfrm>
            <a:off x="4700209" y="5649670"/>
            <a:ext cx="3048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矢印コネクタ 67"/>
          <p:cNvCxnSpPr/>
          <p:nvPr/>
        </p:nvCxnSpPr>
        <p:spPr bwMode="auto">
          <a:xfrm>
            <a:off x="433010" y="1759856"/>
            <a:ext cx="0" cy="4031343"/>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直線矢印コネクタ 71"/>
          <p:cNvCxnSpPr/>
          <p:nvPr/>
        </p:nvCxnSpPr>
        <p:spPr bwMode="auto">
          <a:xfrm>
            <a:off x="6172200" y="1761066"/>
            <a:ext cx="0" cy="4724400"/>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直線矢印コネクタ 73"/>
          <p:cNvCxnSpPr/>
          <p:nvPr/>
        </p:nvCxnSpPr>
        <p:spPr bwMode="auto">
          <a:xfrm>
            <a:off x="5462210" y="2406347"/>
            <a:ext cx="0" cy="3384852"/>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直線矢印コネクタ 76"/>
          <p:cNvCxnSpPr/>
          <p:nvPr/>
        </p:nvCxnSpPr>
        <p:spPr bwMode="auto">
          <a:xfrm>
            <a:off x="4852610" y="3886200"/>
            <a:ext cx="0" cy="1763470"/>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テキスト ボックス 80"/>
          <p:cNvSpPr txBox="1"/>
          <p:nvPr/>
        </p:nvSpPr>
        <p:spPr>
          <a:xfrm>
            <a:off x="419100" y="1968035"/>
            <a:ext cx="838200" cy="400110"/>
          </a:xfrm>
          <a:prstGeom prst="rect">
            <a:avLst/>
          </a:prstGeom>
          <a:noFill/>
        </p:spPr>
        <p:txBody>
          <a:bodyPr wrap="square" rtlCol="0">
            <a:spAutoFit/>
          </a:bodyPr>
          <a:lstStyle/>
          <a:p>
            <a:pPr algn="r"/>
            <a:r>
              <a:rPr kumimoji="1" lang="en-US" altLang="ja-JP" sz="2000" dirty="0" smtClean="0">
                <a:solidFill>
                  <a:srgbClr val="800000"/>
                </a:solidFill>
                <a:latin typeface="メイリオ"/>
                <a:ea typeface="メイリオ"/>
                <a:cs typeface="メイリオ"/>
              </a:rPr>
              <a:t>MRP</a:t>
            </a:r>
            <a:endParaRPr kumimoji="1" lang="ja-JP" altLang="en-US" sz="2000" dirty="0">
              <a:solidFill>
                <a:srgbClr val="800000"/>
              </a:solidFill>
              <a:latin typeface="メイリオ"/>
              <a:ea typeface="メイリオ"/>
              <a:cs typeface="メイリオ"/>
            </a:endParaRPr>
          </a:p>
        </p:txBody>
      </p:sp>
      <p:sp>
        <p:nvSpPr>
          <p:cNvPr id="82" name="テキスト ボックス 81"/>
          <p:cNvSpPr txBox="1"/>
          <p:nvPr/>
        </p:nvSpPr>
        <p:spPr>
          <a:xfrm>
            <a:off x="152400" y="3482461"/>
            <a:ext cx="8382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ERP</a:t>
            </a:r>
            <a:endParaRPr kumimoji="1" lang="ja-JP" altLang="en-US" sz="2000" dirty="0">
              <a:solidFill>
                <a:srgbClr val="800000"/>
              </a:solidFill>
              <a:latin typeface="メイリオ"/>
              <a:ea typeface="メイリオ"/>
              <a:cs typeface="メイリオ"/>
            </a:endParaRPr>
          </a:p>
        </p:txBody>
      </p:sp>
      <p:sp>
        <p:nvSpPr>
          <p:cNvPr id="83" name="テキスト ボックス 82"/>
          <p:cNvSpPr txBox="1"/>
          <p:nvPr/>
        </p:nvSpPr>
        <p:spPr>
          <a:xfrm>
            <a:off x="4624010" y="4552890"/>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CRM</a:t>
            </a:r>
            <a:endParaRPr kumimoji="1" lang="ja-JP" altLang="en-US" sz="2000" dirty="0">
              <a:solidFill>
                <a:srgbClr val="800000"/>
              </a:solidFill>
              <a:latin typeface="メイリオ"/>
              <a:ea typeface="メイリオ"/>
              <a:cs typeface="メイリオ"/>
            </a:endParaRPr>
          </a:p>
        </p:txBody>
      </p:sp>
      <p:sp>
        <p:nvSpPr>
          <p:cNvPr id="86" name="テキスト ボックス 85"/>
          <p:cNvSpPr txBox="1"/>
          <p:nvPr/>
        </p:nvSpPr>
        <p:spPr>
          <a:xfrm>
            <a:off x="5081210" y="3333690"/>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SCM</a:t>
            </a:r>
            <a:endParaRPr kumimoji="1" lang="ja-JP" altLang="en-US" sz="2000" dirty="0">
              <a:solidFill>
                <a:srgbClr val="800000"/>
              </a:solidFill>
              <a:latin typeface="メイリオ"/>
              <a:ea typeface="メイリオ"/>
              <a:cs typeface="メイリオ"/>
            </a:endParaRPr>
          </a:p>
        </p:txBody>
      </p:sp>
      <p:sp>
        <p:nvSpPr>
          <p:cNvPr id="88" name="テキスト ボックス 87"/>
          <p:cNvSpPr txBox="1"/>
          <p:nvPr/>
        </p:nvSpPr>
        <p:spPr>
          <a:xfrm>
            <a:off x="3404810" y="5257800"/>
            <a:ext cx="1066800" cy="338554"/>
          </a:xfrm>
          <a:prstGeom prst="rect">
            <a:avLst/>
          </a:prstGeom>
          <a:noFill/>
        </p:spPr>
        <p:txBody>
          <a:bodyPr wrap="square" rtlCol="0">
            <a:spAutoFit/>
          </a:bodyPr>
          <a:lstStyle/>
          <a:p>
            <a:pPr algn="ctr"/>
            <a:r>
              <a:rPr kumimoji="1" lang="ja-JP" altLang="en-US" sz="1600" dirty="0" smtClean="0">
                <a:solidFill>
                  <a:srgbClr val="FFFFFF"/>
                </a:solidFill>
                <a:latin typeface="メイリオ"/>
                <a:ea typeface="メイリオ"/>
                <a:cs typeface="メイリオ"/>
              </a:rPr>
              <a:t>購買情報</a:t>
            </a:r>
            <a:endParaRPr kumimoji="1" lang="ja-JP" altLang="en-US" sz="1600" dirty="0">
              <a:solidFill>
                <a:srgbClr val="FFFFFF"/>
              </a:solidFill>
              <a:latin typeface="メイリオ"/>
              <a:ea typeface="メイリオ"/>
              <a:cs typeface="メイリオ"/>
            </a:endParaRPr>
          </a:p>
        </p:txBody>
      </p:sp>
      <p:sp>
        <p:nvSpPr>
          <p:cNvPr id="91" name="テキスト ボックス 90"/>
          <p:cNvSpPr txBox="1"/>
          <p:nvPr/>
        </p:nvSpPr>
        <p:spPr>
          <a:xfrm>
            <a:off x="5791200" y="2359781"/>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PLM</a:t>
            </a:r>
            <a:endParaRPr kumimoji="1" lang="ja-JP" altLang="en-US" sz="2000" dirty="0">
              <a:solidFill>
                <a:srgbClr val="800000"/>
              </a:solidFill>
              <a:latin typeface="メイリオ"/>
              <a:ea typeface="メイリオ"/>
              <a:cs typeface="メイリオ"/>
            </a:endParaRPr>
          </a:p>
        </p:txBody>
      </p:sp>
      <p:sp>
        <p:nvSpPr>
          <p:cNvPr id="92" name="テキスト ボックス 91"/>
          <p:cNvSpPr txBox="1"/>
          <p:nvPr/>
        </p:nvSpPr>
        <p:spPr>
          <a:xfrm>
            <a:off x="6568319" y="1015273"/>
            <a:ext cx="838200" cy="400110"/>
          </a:xfrm>
          <a:prstGeom prst="rect">
            <a:avLst/>
          </a:prstGeom>
          <a:noFill/>
        </p:spPr>
        <p:txBody>
          <a:bodyPr wrap="square" rtlCol="0">
            <a:spAutoFit/>
          </a:bodyPr>
          <a:lstStyle/>
          <a:p>
            <a:r>
              <a:rPr kumimoji="1" lang="en-US" altLang="ja-JP" sz="2000" dirty="0" smtClean="0">
                <a:solidFill>
                  <a:srgbClr val="800000"/>
                </a:solidFill>
                <a:latin typeface="メイリオ"/>
                <a:ea typeface="メイリオ"/>
                <a:cs typeface="メイリオ"/>
              </a:rPr>
              <a:t>MRP</a:t>
            </a:r>
            <a:endParaRPr kumimoji="1" lang="ja-JP" altLang="en-US" sz="2000" dirty="0">
              <a:solidFill>
                <a:srgbClr val="800000"/>
              </a:solidFill>
              <a:latin typeface="メイリオ"/>
              <a:ea typeface="メイリオ"/>
              <a:cs typeface="メイリオ"/>
            </a:endParaRPr>
          </a:p>
        </p:txBody>
      </p:sp>
      <p:sp>
        <p:nvSpPr>
          <p:cNvPr id="93" name="テキスト ボックス 92"/>
          <p:cNvSpPr txBox="1"/>
          <p:nvPr/>
        </p:nvSpPr>
        <p:spPr>
          <a:xfrm>
            <a:off x="6568319" y="2209800"/>
            <a:ext cx="838200" cy="400110"/>
          </a:xfrm>
          <a:prstGeom prst="rect">
            <a:avLst/>
          </a:prstGeom>
          <a:solidFill>
            <a:schemeClr val="bg1"/>
          </a:solidFill>
        </p:spPr>
        <p:txBody>
          <a:bodyPr wrap="square" rtlCol="0">
            <a:spAutoFit/>
          </a:bodyPr>
          <a:lstStyle/>
          <a:p>
            <a:r>
              <a:rPr kumimoji="1" lang="en-US" altLang="ja-JP" sz="2000" dirty="0" smtClean="0">
                <a:solidFill>
                  <a:srgbClr val="800000"/>
                </a:solidFill>
                <a:latin typeface="メイリオ"/>
                <a:ea typeface="メイリオ"/>
                <a:cs typeface="メイリオ"/>
              </a:rPr>
              <a:t>ERP</a:t>
            </a:r>
            <a:endParaRPr kumimoji="1" lang="ja-JP" altLang="en-US" sz="2000" dirty="0">
              <a:solidFill>
                <a:srgbClr val="800000"/>
              </a:solidFill>
              <a:latin typeface="メイリオ"/>
              <a:ea typeface="メイリオ"/>
              <a:cs typeface="メイリオ"/>
            </a:endParaRPr>
          </a:p>
        </p:txBody>
      </p:sp>
      <p:sp>
        <p:nvSpPr>
          <p:cNvPr id="94" name="テキスト ボックス 93"/>
          <p:cNvSpPr txBox="1"/>
          <p:nvPr/>
        </p:nvSpPr>
        <p:spPr>
          <a:xfrm>
            <a:off x="6553200" y="3917979"/>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CRM</a:t>
            </a:r>
            <a:endParaRPr kumimoji="1" lang="ja-JP" altLang="en-US" sz="2000" dirty="0">
              <a:solidFill>
                <a:srgbClr val="800000"/>
              </a:solidFill>
              <a:latin typeface="メイリオ"/>
              <a:ea typeface="メイリオ"/>
              <a:cs typeface="メイリオ"/>
            </a:endParaRPr>
          </a:p>
        </p:txBody>
      </p:sp>
      <p:sp>
        <p:nvSpPr>
          <p:cNvPr id="95" name="テキスト ボックス 94"/>
          <p:cNvSpPr txBox="1"/>
          <p:nvPr/>
        </p:nvSpPr>
        <p:spPr>
          <a:xfrm>
            <a:off x="6570133" y="3057927"/>
            <a:ext cx="762000" cy="400110"/>
          </a:xfrm>
          <a:prstGeom prst="rect">
            <a:avLst/>
          </a:prstGeom>
          <a:solidFill>
            <a:schemeClr val="bg1"/>
          </a:solidFill>
        </p:spPr>
        <p:txBody>
          <a:bodyPr wrap="square" rtlCol="0">
            <a:spAutoFit/>
          </a:bodyPr>
          <a:lstStyle/>
          <a:p>
            <a:r>
              <a:rPr kumimoji="1" lang="en-US" altLang="ja-JP" sz="2000" dirty="0" smtClean="0">
                <a:solidFill>
                  <a:srgbClr val="800000"/>
                </a:solidFill>
                <a:latin typeface="メイリオ"/>
                <a:ea typeface="メイリオ"/>
                <a:cs typeface="メイリオ"/>
              </a:rPr>
              <a:t>SCM</a:t>
            </a:r>
            <a:endParaRPr kumimoji="1" lang="ja-JP" altLang="en-US" sz="2000" dirty="0">
              <a:solidFill>
                <a:srgbClr val="800000"/>
              </a:solidFill>
              <a:latin typeface="メイリオ"/>
              <a:ea typeface="メイリオ"/>
              <a:cs typeface="メイリオ"/>
            </a:endParaRPr>
          </a:p>
        </p:txBody>
      </p:sp>
      <p:sp>
        <p:nvSpPr>
          <p:cNvPr id="96" name="テキスト ボックス 95"/>
          <p:cNvSpPr txBox="1"/>
          <p:nvPr/>
        </p:nvSpPr>
        <p:spPr>
          <a:xfrm>
            <a:off x="6553200" y="5594379"/>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PLM</a:t>
            </a:r>
            <a:endParaRPr kumimoji="1" lang="ja-JP" altLang="en-US" sz="2000" dirty="0">
              <a:solidFill>
                <a:srgbClr val="800000"/>
              </a:solidFill>
              <a:latin typeface="メイリオ"/>
              <a:ea typeface="メイリオ"/>
              <a:cs typeface="メイリオ"/>
            </a:endParaRPr>
          </a:p>
        </p:txBody>
      </p:sp>
      <p:sp>
        <p:nvSpPr>
          <p:cNvPr id="97" name="テキスト ボックス 96"/>
          <p:cNvSpPr txBox="1"/>
          <p:nvPr/>
        </p:nvSpPr>
        <p:spPr>
          <a:xfrm>
            <a:off x="6553200" y="1362670"/>
            <a:ext cx="2324100" cy="923330"/>
          </a:xfrm>
          <a:prstGeom prst="rect">
            <a:avLst/>
          </a:prstGeom>
          <a:noFill/>
        </p:spPr>
        <p:txBody>
          <a:bodyPr wrap="square" rtlCol="0">
            <a:spAutoFit/>
          </a:bodyPr>
          <a:lstStyle/>
          <a:p>
            <a:r>
              <a:rPr lang="ja-JP" altLang="en-US" sz="900" dirty="0" smtClean="0">
                <a:solidFill>
                  <a:srgbClr val="800000"/>
                </a:solidFill>
                <a:latin typeface="メイリオ"/>
                <a:ea typeface="メイリオ"/>
                <a:cs typeface="メイリオ"/>
              </a:rPr>
              <a:t>資材</a:t>
            </a:r>
            <a:r>
              <a:rPr lang="ja-JP" altLang="en-US" sz="900" dirty="0">
                <a:solidFill>
                  <a:srgbClr val="800000"/>
                </a:solidFill>
                <a:latin typeface="メイリオ"/>
                <a:ea typeface="メイリオ"/>
                <a:cs typeface="メイリオ"/>
              </a:rPr>
              <a:t>所要量</a:t>
            </a:r>
            <a:r>
              <a:rPr lang="ja-JP" altLang="en-US" sz="900" dirty="0" smtClean="0">
                <a:solidFill>
                  <a:srgbClr val="800000"/>
                </a:solidFill>
                <a:latin typeface="メイリオ"/>
                <a:ea typeface="メイリオ"/>
                <a:cs typeface="メイリオ"/>
              </a:rPr>
              <a:t>計画。商品</a:t>
            </a:r>
            <a:r>
              <a:rPr lang="ja-JP" altLang="en-US" sz="900" dirty="0">
                <a:solidFill>
                  <a:srgbClr val="800000"/>
                </a:solidFill>
                <a:latin typeface="メイリオ"/>
                <a:ea typeface="メイリオ"/>
                <a:cs typeface="メイリオ"/>
              </a:rPr>
              <a:t>を製造する際</a:t>
            </a:r>
            <a:r>
              <a:rPr lang="ja-JP" altLang="en-US" sz="900" dirty="0" smtClean="0">
                <a:solidFill>
                  <a:srgbClr val="800000"/>
                </a:solidFill>
                <a:latin typeface="メイリオ"/>
                <a:ea typeface="メイリオ"/>
                <a:cs typeface="メイリオ"/>
              </a:rPr>
              <a:t>に必要な部品・材料の種類</a:t>
            </a:r>
            <a:r>
              <a:rPr lang="en-US" altLang="ja-JP" sz="900" dirty="0" smtClean="0">
                <a:solidFill>
                  <a:srgbClr val="800000"/>
                </a:solidFill>
                <a:latin typeface="メイリオ"/>
                <a:ea typeface="メイリオ"/>
                <a:cs typeface="メイリオ"/>
              </a:rPr>
              <a:t>x</a:t>
            </a:r>
            <a:r>
              <a:rPr lang="ja-JP" altLang="en-US" sz="900" dirty="0" smtClean="0">
                <a:solidFill>
                  <a:srgbClr val="800000"/>
                </a:solidFill>
                <a:latin typeface="メイリオ"/>
                <a:ea typeface="メイリオ"/>
                <a:cs typeface="メイリオ"/>
              </a:rPr>
              <a:t>数量を</a:t>
            </a:r>
            <a:r>
              <a:rPr lang="ja-JP" altLang="en-US" sz="900" dirty="0">
                <a:solidFill>
                  <a:srgbClr val="800000"/>
                </a:solidFill>
                <a:latin typeface="メイリオ"/>
                <a:ea typeface="メイリオ"/>
                <a:cs typeface="メイリオ"/>
              </a:rPr>
              <a:t>把握するための手法</a:t>
            </a:r>
            <a:r>
              <a:rPr lang="ja-JP" altLang="en-US" sz="900" dirty="0" smtClean="0">
                <a:solidFill>
                  <a:srgbClr val="800000"/>
                </a:solidFill>
                <a:latin typeface="メイリオ"/>
                <a:ea typeface="メイリオ"/>
                <a:cs typeface="メイリオ"/>
              </a:rPr>
              <a:t>。これを発展</a:t>
            </a:r>
            <a:r>
              <a:rPr lang="ja-JP" altLang="en-US" sz="900" dirty="0">
                <a:solidFill>
                  <a:srgbClr val="800000"/>
                </a:solidFill>
                <a:latin typeface="メイリオ"/>
                <a:ea typeface="メイリオ"/>
                <a:cs typeface="メイリオ"/>
              </a:rPr>
              <a:t>させ、部品や</a:t>
            </a:r>
            <a:r>
              <a:rPr lang="ja-JP" altLang="en-US" sz="900" dirty="0" smtClean="0">
                <a:solidFill>
                  <a:srgbClr val="800000"/>
                </a:solidFill>
                <a:latin typeface="メイリオ"/>
                <a:ea typeface="メイリオ"/>
                <a:cs typeface="メイリオ"/>
              </a:rPr>
              <a:t>資材だけ</a:t>
            </a:r>
            <a:r>
              <a:rPr lang="ja-JP" altLang="en-US" sz="900" dirty="0">
                <a:solidFill>
                  <a:srgbClr val="800000"/>
                </a:solidFill>
                <a:latin typeface="メイリオ"/>
                <a:ea typeface="メイリオ"/>
                <a:cs typeface="メイリオ"/>
              </a:rPr>
              <a:t>でなく、</a:t>
            </a:r>
            <a:r>
              <a:rPr lang="ja-JP" altLang="en-US" sz="900" dirty="0" smtClean="0">
                <a:solidFill>
                  <a:srgbClr val="800000"/>
                </a:solidFill>
                <a:latin typeface="メイリオ"/>
                <a:ea typeface="メイリオ"/>
                <a:cs typeface="メイリオ"/>
              </a:rPr>
              <a:t>人的資源や</a:t>
            </a:r>
            <a:r>
              <a:rPr lang="ja-JP" altLang="en-US" sz="900" dirty="0">
                <a:solidFill>
                  <a:srgbClr val="800000"/>
                </a:solidFill>
                <a:latin typeface="メイリオ"/>
                <a:ea typeface="メイリオ"/>
                <a:cs typeface="メイリオ"/>
              </a:rPr>
              <a:t>生産設備の能力などを勘案して、製造に必要な日程の把握までを</a:t>
            </a:r>
            <a:r>
              <a:rPr lang="ja-JP" altLang="en-US" sz="900" dirty="0" smtClean="0">
                <a:solidFill>
                  <a:srgbClr val="800000"/>
                </a:solidFill>
                <a:latin typeface="メイリオ"/>
                <a:ea typeface="メイリオ"/>
                <a:cs typeface="メイリオ"/>
              </a:rPr>
              <a:t>行う手法。</a:t>
            </a:r>
            <a:endParaRPr kumimoji="1" lang="ja-JP" altLang="en-US" sz="900" dirty="0">
              <a:solidFill>
                <a:srgbClr val="800000"/>
              </a:solidFill>
              <a:latin typeface="メイリオ"/>
              <a:ea typeface="メイリオ"/>
              <a:cs typeface="メイリオ"/>
            </a:endParaRPr>
          </a:p>
        </p:txBody>
      </p:sp>
      <p:sp>
        <p:nvSpPr>
          <p:cNvPr id="98" name="正方形/長方形 97"/>
          <p:cNvSpPr/>
          <p:nvPr/>
        </p:nvSpPr>
        <p:spPr>
          <a:xfrm>
            <a:off x="7194852" y="1068756"/>
            <a:ext cx="1761067" cy="461665"/>
          </a:xfrm>
          <a:prstGeom prst="rect">
            <a:avLst/>
          </a:prstGeom>
        </p:spPr>
        <p:txBody>
          <a:bodyPr wrap="square">
            <a:spAutoFit/>
          </a:bodyPr>
          <a:lstStyle/>
          <a:p>
            <a:pPr lvl="0"/>
            <a:r>
              <a:rPr lang="en-US" altLang="ja-JP" sz="800" dirty="0">
                <a:solidFill>
                  <a:srgbClr val="800000"/>
                </a:solidFill>
                <a:latin typeface="メイリオ"/>
                <a:ea typeface="メイリオ"/>
                <a:cs typeface="メイリオ"/>
              </a:rPr>
              <a:t>Material Requirements Planning </a:t>
            </a:r>
          </a:p>
          <a:p>
            <a:pPr lvl="0"/>
            <a:r>
              <a:rPr lang="en-US" altLang="ja-JP" sz="800" dirty="0">
                <a:solidFill>
                  <a:srgbClr val="800000"/>
                </a:solidFill>
                <a:latin typeface="メイリオ"/>
                <a:ea typeface="メイリオ"/>
                <a:cs typeface="メイリオ"/>
              </a:rPr>
              <a:t>Manufacturing Resource </a:t>
            </a:r>
            <a:r>
              <a:rPr lang="en-US" altLang="ja-JP" sz="800" dirty="0" smtClean="0">
                <a:solidFill>
                  <a:srgbClr val="800000"/>
                </a:solidFill>
                <a:latin typeface="メイリオ"/>
                <a:ea typeface="メイリオ"/>
                <a:cs typeface="メイリオ"/>
              </a:rPr>
              <a:t>Planning</a:t>
            </a:r>
            <a:endParaRPr lang="en-US" altLang="ja-JP" sz="800" dirty="0">
              <a:solidFill>
                <a:srgbClr val="800000"/>
              </a:solidFill>
              <a:latin typeface="メイリオ"/>
              <a:ea typeface="メイリオ"/>
              <a:cs typeface="メイリオ"/>
            </a:endParaRPr>
          </a:p>
        </p:txBody>
      </p:sp>
      <p:sp>
        <p:nvSpPr>
          <p:cNvPr id="99" name="正方形/長方形 98"/>
          <p:cNvSpPr/>
          <p:nvPr/>
        </p:nvSpPr>
        <p:spPr>
          <a:xfrm>
            <a:off x="7194852" y="2308656"/>
            <a:ext cx="1761067" cy="21544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Enterprise Resource Planning</a:t>
            </a:r>
            <a:endParaRPr lang="en-US" altLang="ja-JP" sz="800" dirty="0">
              <a:solidFill>
                <a:srgbClr val="800000"/>
              </a:solidFill>
              <a:latin typeface="メイリオ"/>
              <a:ea typeface="メイリオ"/>
              <a:cs typeface="メイリオ"/>
            </a:endParaRPr>
          </a:p>
        </p:txBody>
      </p:sp>
      <p:sp>
        <p:nvSpPr>
          <p:cNvPr id="100" name="テキスト ボックス 99"/>
          <p:cNvSpPr txBox="1"/>
          <p:nvPr/>
        </p:nvSpPr>
        <p:spPr>
          <a:xfrm>
            <a:off x="6553200" y="2538185"/>
            <a:ext cx="2324100" cy="646331"/>
          </a:xfrm>
          <a:prstGeom prst="rect">
            <a:avLst/>
          </a:prstGeom>
          <a:noFill/>
        </p:spPr>
        <p:txBody>
          <a:bodyPr wrap="square" rtlCol="0">
            <a:spAutoFit/>
          </a:bodyPr>
          <a:lstStyle/>
          <a:p>
            <a:r>
              <a:rPr lang="ja-JP" altLang="en-US" sz="900" dirty="0" smtClean="0">
                <a:solidFill>
                  <a:srgbClr val="800000"/>
                </a:solidFill>
                <a:latin typeface="メイリオ"/>
                <a:ea typeface="メイリオ"/>
                <a:cs typeface="メイリオ"/>
              </a:rPr>
              <a:t>生産に関わるものだけではなく、企業活動に必要なヒト・モノ・カネの情報を一括して把握し、企業活動の全体最適を図る経営手法。</a:t>
            </a:r>
            <a:endParaRPr kumimoji="1" lang="ja-JP" altLang="en-US" sz="900" dirty="0">
              <a:solidFill>
                <a:srgbClr val="800000"/>
              </a:solidFill>
              <a:latin typeface="メイリオ"/>
              <a:ea typeface="メイリオ"/>
              <a:cs typeface="メイリオ"/>
            </a:endParaRPr>
          </a:p>
        </p:txBody>
      </p:sp>
      <p:sp>
        <p:nvSpPr>
          <p:cNvPr id="101" name="正方形/長方形 100"/>
          <p:cNvSpPr/>
          <p:nvPr/>
        </p:nvSpPr>
        <p:spPr>
          <a:xfrm>
            <a:off x="7194852" y="3143803"/>
            <a:ext cx="1761067" cy="21544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Supply-Chain Management </a:t>
            </a:r>
            <a:endParaRPr lang="en-US" altLang="ja-JP" sz="800" dirty="0">
              <a:solidFill>
                <a:srgbClr val="800000"/>
              </a:solidFill>
              <a:latin typeface="メイリオ"/>
              <a:ea typeface="メイリオ"/>
              <a:cs typeface="メイリオ"/>
            </a:endParaRPr>
          </a:p>
        </p:txBody>
      </p:sp>
      <p:sp>
        <p:nvSpPr>
          <p:cNvPr id="102" name="テキスト ボックス 101"/>
          <p:cNvSpPr txBox="1"/>
          <p:nvPr/>
        </p:nvSpPr>
        <p:spPr>
          <a:xfrm>
            <a:off x="6553200" y="3366958"/>
            <a:ext cx="2324100" cy="646331"/>
          </a:xfrm>
          <a:prstGeom prst="rect">
            <a:avLst/>
          </a:prstGeom>
          <a:noFill/>
        </p:spPr>
        <p:txBody>
          <a:bodyPr wrap="square" rtlCol="0">
            <a:spAutoFit/>
          </a:bodyPr>
          <a:lstStyle/>
          <a:p>
            <a:r>
              <a:rPr lang="ja-JP" altLang="en-US" sz="900" dirty="0">
                <a:solidFill>
                  <a:srgbClr val="800000"/>
                </a:solidFill>
                <a:latin typeface="メイリオ"/>
                <a:ea typeface="メイリオ"/>
                <a:cs typeface="メイリオ"/>
              </a:rPr>
              <a:t>小売店や卸店、メーカー、</a:t>
            </a:r>
            <a:r>
              <a:rPr lang="ja-JP" altLang="en-US" sz="900" dirty="0" smtClean="0">
                <a:solidFill>
                  <a:srgbClr val="800000"/>
                </a:solidFill>
                <a:latin typeface="メイリオ"/>
                <a:ea typeface="メイリオ"/>
                <a:cs typeface="メイリオ"/>
              </a:rPr>
              <a:t>部品・</a:t>
            </a:r>
            <a:endParaRPr lang="en-US" altLang="ja-JP" sz="900" dirty="0" smtClean="0">
              <a:solidFill>
                <a:srgbClr val="800000"/>
              </a:solidFill>
              <a:latin typeface="メイリオ"/>
              <a:ea typeface="メイリオ"/>
              <a:cs typeface="メイリオ"/>
            </a:endParaRPr>
          </a:p>
          <a:p>
            <a:r>
              <a:rPr lang="ja-JP" altLang="en-US" sz="900" dirty="0" smtClean="0">
                <a:solidFill>
                  <a:srgbClr val="800000"/>
                </a:solidFill>
                <a:latin typeface="メイリオ"/>
                <a:ea typeface="メイリオ"/>
                <a:cs typeface="メイリオ"/>
              </a:rPr>
              <a:t>材料サプライヤーと</a:t>
            </a:r>
            <a:r>
              <a:rPr lang="ja-JP" altLang="en-US" sz="900" dirty="0">
                <a:solidFill>
                  <a:srgbClr val="800000"/>
                </a:solidFill>
                <a:latin typeface="メイリオ"/>
                <a:ea typeface="メイリオ"/>
                <a:cs typeface="メイリオ"/>
              </a:rPr>
              <a:t>いった</a:t>
            </a:r>
            <a:r>
              <a:rPr lang="ja-JP" altLang="en-US" sz="900" dirty="0" smtClean="0">
                <a:solidFill>
                  <a:srgbClr val="800000"/>
                </a:solidFill>
                <a:latin typeface="メイリオ"/>
                <a:ea typeface="メイリオ"/>
                <a:cs typeface="メイリオ"/>
              </a:rPr>
              <a:t>モノの</a:t>
            </a:r>
            <a:r>
              <a:rPr lang="ja-JP" altLang="en-US" sz="900" dirty="0">
                <a:solidFill>
                  <a:srgbClr val="800000"/>
                </a:solidFill>
                <a:latin typeface="メイリオ"/>
                <a:ea typeface="メイリオ"/>
                <a:cs typeface="メイリオ"/>
              </a:rPr>
              <a:t>流通にかかわる</a:t>
            </a:r>
            <a:r>
              <a:rPr lang="ja-JP" altLang="en-US" sz="900" dirty="0" smtClean="0">
                <a:solidFill>
                  <a:srgbClr val="800000"/>
                </a:solidFill>
                <a:latin typeface="メイリオ"/>
                <a:ea typeface="メイリオ"/>
                <a:cs typeface="メイリオ"/>
              </a:rPr>
              <a:t>企業が情報を共有し、仕入れ</a:t>
            </a:r>
            <a:r>
              <a:rPr lang="ja-JP" altLang="en-US" sz="900" dirty="0">
                <a:solidFill>
                  <a:srgbClr val="800000"/>
                </a:solidFill>
                <a:latin typeface="メイリオ"/>
                <a:ea typeface="メイリオ"/>
                <a:cs typeface="メイリオ"/>
              </a:rPr>
              <a:t>数量と販売数量を一致</a:t>
            </a:r>
            <a:r>
              <a:rPr lang="ja-JP" altLang="en-US" sz="900" dirty="0" smtClean="0">
                <a:solidFill>
                  <a:srgbClr val="800000"/>
                </a:solidFill>
                <a:latin typeface="メイリオ"/>
                <a:ea typeface="メイリオ"/>
                <a:cs typeface="メイリオ"/>
              </a:rPr>
              <a:t>させるための仕組み</a:t>
            </a:r>
            <a:endParaRPr kumimoji="1" lang="ja-JP" altLang="en-US" sz="900" dirty="0">
              <a:solidFill>
                <a:srgbClr val="800000"/>
              </a:solidFill>
              <a:latin typeface="メイリオ"/>
              <a:ea typeface="メイリオ"/>
              <a:cs typeface="メイリオ"/>
            </a:endParaRPr>
          </a:p>
        </p:txBody>
      </p:sp>
      <p:sp>
        <p:nvSpPr>
          <p:cNvPr id="103" name="正方形/長方形 102"/>
          <p:cNvSpPr/>
          <p:nvPr/>
        </p:nvSpPr>
        <p:spPr>
          <a:xfrm>
            <a:off x="6572552" y="5906869"/>
            <a:ext cx="2304748" cy="646331"/>
          </a:xfrm>
          <a:prstGeom prst="rect">
            <a:avLst/>
          </a:prstGeom>
        </p:spPr>
        <p:txBody>
          <a:bodyPr wrap="square">
            <a:spAutoFit/>
          </a:bodyPr>
          <a:lstStyle/>
          <a:p>
            <a:r>
              <a:rPr lang="en-US" altLang="ja-JP" sz="900" dirty="0">
                <a:solidFill>
                  <a:srgbClr val="800000"/>
                </a:solidFill>
                <a:latin typeface="メイリオ"/>
                <a:ea typeface="メイリオ"/>
                <a:cs typeface="メイリオ"/>
              </a:rPr>
              <a:t>PDM</a:t>
            </a:r>
            <a:r>
              <a:rPr lang="ja-JP" altLang="en-US" sz="900" dirty="0">
                <a:solidFill>
                  <a:srgbClr val="800000"/>
                </a:solidFill>
                <a:latin typeface="メイリオ"/>
                <a:ea typeface="メイリオ"/>
                <a:cs typeface="メイリオ"/>
              </a:rPr>
              <a:t>を発展させて、商品を開発し、市場に投入してから発売中止になるまでのすべての期間（ライフサイクル）に渡るデータを一元管理</a:t>
            </a:r>
            <a:r>
              <a:rPr lang="ja-JP" altLang="en-US" sz="900" dirty="0" smtClean="0">
                <a:solidFill>
                  <a:srgbClr val="800000"/>
                </a:solidFill>
                <a:latin typeface="メイリオ"/>
                <a:ea typeface="メイリオ"/>
                <a:cs typeface="メイリオ"/>
              </a:rPr>
              <a:t>する仕組み。</a:t>
            </a:r>
            <a:endParaRPr lang="ja-JP" altLang="en-US" sz="900" dirty="0">
              <a:solidFill>
                <a:srgbClr val="800000"/>
              </a:solidFill>
              <a:latin typeface="メイリオ"/>
              <a:ea typeface="メイリオ"/>
              <a:cs typeface="メイリオ"/>
            </a:endParaRPr>
          </a:p>
        </p:txBody>
      </p:sp>
      <p:cxnSp>
        <p:nvCxnSpPr>
          <p:cNvPr id="105" name="直線コネクタ 104"/>
          <p:cNvCxnSpPr/>
          <p:nvPr/>
        </p:nvCxnSpPr>
        <p:spPr bwMode="auto">
          <a:xfrm>
            <a:off x="4700208" y="2286000"/>
            <a:ext cx="914402"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テキスト ボックス 110"/>
          <p:cNvSpPr txBox="1"/>
          <p:nvPr/>
        </p:nvSpPr>
        <p:spPr>
          <a:xfrm>
            <a:off x="5081210" y="1832320"/>
            <a:ext cx="786190" cy="400110"/>
          </a:xfrm>
          <a:prstGeom prst="rect">
            <a:avLst/>
          </a:prstGeom>
          <a:noFill/>
        </p:spPr>
        <p:txBody>
          <a:bodyPr wrap="square" rtlCol="0">
            <a:spAutoFit/>
          </a:bodyPr>
          <a:lstStyle/>
          <a:p>
            <a:r>
              <a:rPr kumimoji="1" lang="en-US" altLang="ja-JP" sz="2000" dirty="0" smtClean="0">
                <a:solidFill>
                  <a:srgbClr val="800000"/>
                </a:solidFill>
                <a:latin typeface="メイリオ"/>
                <a:ea typeface="メイリオ"/>
                <a:cs typeface="メイリオ"/>
              </a:rPr>
              <a:t>PDM</a:t>
            </a:r>
            <a:endParaRPr kumimoji="1" lang="ja-JP" altLang="en-US" sz="2000" dirty="0">
              <a:solidFill>
                <a:srgbClr val="800000"/>
              </a:solidFill>
              <a:latin typeface="メイリオ"/>
              <a:ea typeface="メイリオ"/>
              <a:cs typeface="メイリオ"/>
            </a:endParaRPr>
          </a:p>
        </p:txBody>
      </p:sp>
      <p:sp>
        <p:nvSpPr>
          <p:cNvPr id="112" name="テキスト ボックス 111"/>
          <p:cNvSpPr txBox="1"/>
          <p:nvPr/>
        </p:nvSpPr>
        <p:spPr>
          <a:xfrm>
            <a:off x="6568319" y="4803834"/>
            <a:ext cx="786190" cy="400110"/>
          </a:xfrm>
          <a:prstGeom prst="rect">
            <a:avLst/>
          </a:prstGeom>
          <a:noFill/>
        </p:spPr>
        <p:txBody>
          <a:bodyPr wrap="square" rtlCol="0">
            <a:spAutoFit/>
          </a:bodyPr>
          <a:lstStyle/>
          <a:p>
            <a:r>
              <a:rPr kumimoji="1" lang="en-US" altLang="ja-JP" sz="2000" dirty="0" smtClean="0">
                <a:solidFill>
                  <a:srgbClr val="800000"/>
                </a:solidFill>
                <a:latin typeface="メイリオ"/>
                <a:ea typeface="メイリオ"/>
                <a:cs typeface="メイリオ"/>
              </a:rPr>
              <a:t>PDM</a:t>
            </a:r>
            <a:endParaRPr kumimoji="1" lang="ja-JP" altLang="en-US" sz="2000" dirty="0">
              <a:solidFill>
                <a:srgbClr val="800000"/>
              </a:solidFill>
              <a:latin typeface="メイリオ"/>
              <a:ea typeface="メイリオ"/>
              <a:cs typeface="メイリオ"/>
            </a:endParaRPr>
          </a:p>
        </p:txBody>
      </p:sp>
      <p:sp>
        <p:nvSpPr>
          <p:cNvPr id="113" name="テキスト ボックス 112"/>
          <p:cNvSpPr txBox="1"/>
          <p:nvPr/>
        </p:nvSpPr>
        <p:spPr>
          <a:xfrm>
            <a:off x="6566504" y="4226165"/>
            <a:ext cx="2324100" cy="646331"/>
          </a:xfrm>
          <a:prstGeom prst="rect">
            <a:avLst/>
          </a:prstGeom>
          <a:noFill/>
        </p:spPr>
        <p:txBody>
          <a:bodyPr wrap="square" rtlCol="0">
            <a:spAutoFit/>
          </a:bodyPr>
          <a:lstStyle/>
          <a:p>
            <a:r>
              <a:rPr lang="en-US" altLang="en-US" sz="900" dirty="0" smtClean="0">
                <a:solidFill>
                  <a:srgbClr val="800000"/>
                </a:solidFill>
                <a:latin typeface="メイリオ"/>
                <a:ea typeface="メイリオ"/>
                <a:cs typeface="メイリオ"/>
              </a:rPr>
              <a:t>顧客毎の購買履歴</a:t>
            </a:r>
            <a:r>
              <a:rPr lang="ja-JP" altLang="en-US" sz="900" dirty="0" smtClean="0">
                <a:solidFill>
                  <a:srgbClr val="800000"/>
                </a:solidFill>
                <a:latin typeface="メイリオ"/>
                <a:ea typeface="メイリオ"/>
                <a:cs typeface="メイリオ"/>
              </a:rPr>
              <a:t>や顧客の属性</a:t>
            </a:r>
            <a:r>
              <a:rPr lang="en-US" altLang="en-US" sz="900" dirty="0" smtClean="0">
                <a:solidFill>
                  <a:srgbClr val="800000"/>
                </a:solidFill>
                <a:latin typeface="メイリオ"/>
                <a:ea typeface="メイリオ"/>
                <a:cs typeface="メイリオ"/>
              </a:rPr>
              <a:t>を管理し、顧客の趣味・嗜好</a:t>
            </a:r>
            <a:r>
              <a:rPr lang="ja-JP" altLang="en-US" sz="900" dirty="0" smtClean="0">
                <a:solidFill>
                  <a:srgbClr val="800000"/>
                </a:solidFill>
                <a:latin typeface="メイリオ"/>
                <a:ea typeface="メイリオ"/>
                <a:cs typeface="メイリオ"/>
              </a:rPr>
              <a:t>にあわせた最適な商品やサービスを告知、提案するための仕組み。</a:t>
            </a:r>
            <a:endParaRPr kumimoji="1" lang="ja-JP" altLang="en-US" sz="900" dirty="0">
              <a:solidFill>
                <a:srgbClr val="800000"/>
              </a:solidFill>
              <a:latin typeface="メイリオ"/>
              <a:ea typeface="メイリオ"/>
              <a:cs typeface="メイリオ"/>
            </a:endParaRPr>
          </a:p>
        </p:txBody>
      </p:sp>
      <p:sp>
        <p:nvSpPr>
          <p:cNvPr id="114" name="正方形/長方形 113"/>
          <p:cNvSpPr/>
          <p:nvPr/>
        </p:nvSpPr>
        <p:spPr>
          <a:xfrm>
            <a:off x="6553200" y="5085060"/>
            <a:ext cx="2324100" cy="646331"/>
          </a:xfrm>
          <a:prstGeom prst="rect">
            <a:avLst/>
          </a:prstGeom>
        </p:spPr>
        <p:txBody>
          <a:bodyPr wrap="square">
            <a:spAutoFit/>
          </a:bodyPr>
          <a:lstStyle/>
          <a:p>
            <a:r>
              <a:rPr lang="ja-JP" altLang="en-US" sz="900" dirty="0">
                <a:solidFill>
                  <a:srgbClr val="800000"/>
                </a:solidFill>
                <a:latin typeface="メイリオ"/>
                <a:ea typeface="メイリオ"/>
                <a:cs typeface="メイリオ"/>
              </a:rPr>
              <a:t>商品の開発、設計、製造に至る業務に必要なデータを一元管理するシステムのこと。ある製品がどのような部品で構成しているかを表す部品表管理機能を</a:t>
            </a:r>
            <a:r>
              <a:rPr lang="ja-JP" altLang="en-US" sz="900" dirty="0" smtClean="0">
                <a:solidFill>
                  <a:srgbClr val="800000"/>
                </a:solidFill>
                <a:latin typeface="メイリオ"/>
                <a:ea typeface="メイリオ"/>
                <a:cs typeface="メイリオ"/>
              </a:rPr>
              <a:t>含む</a:t>
            </a:r>
            <a:endParaRPr lang="ja-JP" altLang="en-US" sz="900" dirty="0">
              <a:solidFill>
                <a:srgbClr val="800000"/>
              </a:solidFill>
              <a:latin typeface="メイリオ"/>
              <a:ea typeface="メイリオ"/>
              <a:cs typeface="メイリオ"/>
            </a:endParaRPr>
          </a:p>
        </p:txBody>
      </p:sp>
      <p:sp>
        <p:nvSpPr>
          <p:cNvPr id="115" name="正方形/長方形 114"/>
          <p:cNvSpPr/>
          <p:nvPr/>
        </p:nvSpPr>
        <p:spPr>
          <a:xfrm>
            <a:off x="7194852" y="4022996"/>
            <a:ext cx="1949148" cy="33855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Customer Relationship Management</a:t>
            </a:r>
            <a:endParaRPr lang="en-US" altLang="ja-JP" sz="800" dirty="0">
              <a:solidFill>
                <a:srgbClr val="800000"/>
              </a:solidFill>
              <a:latin typeface="メイリオ"/>
              <a:ea typeface="メイリオ"/>
              <a:cs typeface="メイリオ"/>
            </a:endParaRPr>
          </a:p>
        </p:txBody>
      </p:sp>
      <p:sp>
        <p:nvSpPr>
          <p:cNvPr id="116" name="正方形/長方形 115"/>
          <p:cNvSpPr/>
          <p:nvPr/>
        </p:nvSpPr>
        <p:spPr>
          <a:xfrm>
            <a:off x="7194852" y="4892686"/>
            <a:ext cx="1949148" cy="21544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Product Data Management</a:t>
            </a:r>
            <a:endParaRPr lang="en-US" altLang="ja-JP" sz="800" dirty="0">
              <a:solidFill>
                <a:srgbClr val="800000"/>
              </a:solidFill>
              <a:latin typeface="メイリオ"/>
              <a:ea typeface="メイリオ"/>
              <a:cs typeface="メイリオ"/>
            </a:endParaRPr>
          </a:p>
        </p:txBody>
      </p:sp>
      <p:sp>
        <p:nvSpPr>
          <p:cNvPr id="117" name="正方形/長方形 116"/>
          <p:cNvSpPr/>
          <p:nvPr/>
        </p:nvSpPr>
        <p:spPr>
          <a:xfrm>
            <a:off x="7199690" y="5683477"/>
            <a:ext cx="1949148" cy="21544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Product Life-cycle Management</a:t>
            </a:r>
            <a:endParaRPr lang="en-US" altLang="ja-JP" sz="800" dirty="0">
              <a:solidFill>
                <a:srgbClr val="800000"/>
              </a:solidFill>
              <a:latin typeface="メイリオ"/>
              <a:ea typeface="メイリオ"/>
              <a:cs typeface="メイリオ"/>
            </a:endParaRPr>
          </a:p>
        </p:txBody>
      </p:sp>
    </p:spTree>
    <p:extLst>
      <p:ext uri="{BB962C8B-B14F-4D97-AF65-F5344CB8AC3E}">
        <p14:creationId xmlns:p14="http://schemas.microsoft.com/office/powerpoint/2010/main" val="40313175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正方形/長方形 211"/>
          <p:cNvSpPr/>
          <p:nvPr/>
        </p:nvSpPr>
        <p:spPr>
          <a:xfrm>
            <a:off x="914400" y="1753596"/>
            <a:ext cx="3581400" cy="3886200"/>
          </a:xfrm>
          <a:prstGeom prst="rect">
            <a:avLst/>
          </a:prstGeom>
          <a:solidFill>
            <a:srgbClr val="FFE389"/>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latin typeface="メイリオ"/>
              <a:ea typeface="メイリオ"/>
              <a:cs typeface="メイリオ"/>
            </a:endParaRPr>
          </a:p>
        </p:txBody>
      </p:sp>
      <p:sp>
        <p:nvSpPr>
          <p:cNvPr id="276" name="正方形/長方形 275"/>
          <p:cNvSpPr/>
          <p:nvPr/>
        </p:nvSpPr>
        <p:spPr>
          <a:xfrm>
            <a:off x="2667000" y="2058396"/>
            <a:ext cx="1752600" cy="838200"/>
          </a:xfrm>
          <a:prstGeom prst="rect">
            <a:avLst/>
          </a:prstGeom>
          <a:solidFill>
            <a:schemeClr val="accent3">
              <a:lumMod val="60000"/>
              <a:lumOff val="40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smtClean="0">
              <a:latin typeface="メイリオ"/>
              <a:ea typeface="メイリオ"/>
              <a:cs typeface="メイリオ"/>
            </a:endParaRPr>
          </a:p>
        </p:txBody>
      </p:sp>
      <p:sp>
        <p:nvSpPr>
          <p:cNvPr id="272" name="正方形/長方形 271"/>
          <p:cNvSpPr/>
          <p:nvPr/>
        </p:nvSpPr>
        <p:spPr>
          <a:xfrm>
            <a:off x="5788036" y="1753596"/>
            <a:ext cx="2136764" cy="2034419"/>
          </a:xfrm>
          <a:prstGeom prst="rect">
            <a:avLst/>
          </a:prstGeom>
          <a:solidFill>
            <a:srgbClr val="CCFFCC"/>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latin typeface="メイリオ"/>
              <a:ea typeface="メイリオ"/>
              <a:cs typeface="メイリオ"/>
            </a:endParaRPr>
          </a:p>
        </p:txBody>
      </p:sp>
      <p:sp>
        <p:nvSpPr>
          <p:cNvPr id="271" name="正方形/長方形 270"/>
          <p:cNvSpPr/>
          <p:nvPr/>
        </p:nvSpPr>
        <p:spPr>
          <a:xfrm>
            <a:off x="4572000" y="1753596"/>
            <a:ext cx="1143000" cy="3886200"/>
          </a:xfrm>
          <a:prstGeom prst="rect">
            <a:avLst/>
          </a:prstGeom>
          <a:solidFill>
            <a:schemeClr val="accent1">
              <a:lumMod val="20000"/>
              <a:lumOff val="80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latin typeface="メイリオ"/>
              <a:ea typeface="メイリオ"/>
              <a:cs typeface="メイリオ"/>
            </a:endParaRPr>
          </a:p>
        </p:txBody>
      </p:sp>
      <p:cxnSp>
        <p:nvCxnSpPr>
          <p:cNvPr id="205" name="カギ線コネクタ 204"/>
          <p:cNvCxnSpPr>
            <a:stCxn id="80" idx="3"/>
            <a:endCxn id="76" idx="0"/>
          </p:cNvCxnSpPr>
          <p:nvPr/>
        </p:nvCxnSpPr>
        <p:spPr bwMode="auto">
          <a:xfrm>
            <a:off x="3124200" y="3544901"/>
            <a:ext cx="779596" cy="1028095"/>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タイトル 1"/>
          <p:cNvSpPr>
            <a:spLocks noGrp="1"/>
          </p:cNvSpPr>
          <p:nvPr>
            <p:ph type="title"/>
          </p:nvPr>
        </p:nvSpPr>
        <p:spPr/>
        <p:txBody>
          <a:bodyPr/>
          <a:lstStyle/>
          <a:p>
            <a:r>
              <a:rPr lang="ja-JP" altLang="en-US" dirty="0"/>
              <a:t>他アプリケーションとの関係</a:t>
            </a:r>
            <a:endParaRPr kumimoji="1" lang="ja-JP" altLang="en-US" dirty="0"/>
          </a:p>
        </p:txBody>
      </p:sp>
      <p:sp>
        <p:nvSpPr>
          <p:cNvPr id="64" name="角丸四角形 63"/>
          <p:cNvSpPr/>
          <p:nvPr/>
        </p:nvSpPr>
        <p:spPr>
          <a:xfrm>
            <a:off x="914400" y="991596"/>
            <a:ext cx="7315200" cy="381000"/>
          </a:xfrm>
          <a:prstGeom prst="roundRect">
            <a:avLst>
              <a:gd name="adj" fmla="val 0"/>
            </a:avLst>
          </a:prstGeom>
          <a:solidFill>
            <a:schemeClr val="accent2">
              <a:lumMod val="75000"/>
            </a:schemeClr>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lang="ja-JP" altLang="en-US" dirty="0" smtClean="0">
                <a:latin typeface="メイリオ"/>
                <a:ea typeface="メイリオ"/>
                <a:cs typeface="メイリオ"/>
              </a:rPr>
              <a:t>部品・材料サプライヤー</a:t>
            </a:r>
            <a:endParaRPr kumimoji="1" lang="ja-JP" altLang="en-US" dirty="0">
              <a:latin typeface="メイリオ"/>
              <a:ea typeface="メイリオ"/>
              <a:cs typeface="メイリオ"/>
            </a:endParaRPr>
          </a:p>
        </p:txBody>
      </p:sp>
      <p:sp>
        <p:nvSpPr>
          <p:cNvPr id="65" name="角丸四角形 64"/>
          <p:cNvSpPr/>
          <p:nvPr/>
        </p:nvSpPr>
        <p:spPr>
          <a:xfrm>
            <a:off x="914400" y="6096996"/>
            <a:ext cx="7315200" cy="381000"/>
          </a:xfrm>
          <a:prstGeom prst="roundRect">
            <a:avLst>
              <a:gd name="adj" fmla="val 0"/>
            </a:avLst>
          </a:prstGeom>
          <a:solidFill>
            <a:schemeClr val="bg2">
              <a:lumMod val="50000"/>
            </a:schemeClr>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dirty="0" smtClean="0">
                <a:latin typeface="メイリオ"/>
                <a:ea typeface="メイリオ"/>
                <a:cs typeface="メイリオ"/>
              </a:rPr>
              <a:t>消費者</a:t>
            </a:r>
            <a:r>
              <a:rPr lang="ja-JP" altLang="en-US" dirty="0" smtClean="0">
                <a:latin typeface="メイリオ"/>
                <a:ea typeface="メイリオ"/>
                <a:cs typeface="メイリオ"/>
              </a:rPr>
              <a:t>／購入企業</a:t>
            </a:r>
            <a:endParaRPr kumimoji="1" lang="ja-JP" altLang="en-US" dirty="0">
              <a:latin typeface="メイリオ"/>
              <a:ea typeface="メイリオ"/>
              <a:cs typeface="メイリオ"/>
            </a:endParaRPr>
          </a:p>
        </p:txBody>
      </p:sp>
      <p:sp>
        <p:nvSpPr>
          <p:cNvPr id="6" name="正方形/長方形 5"/>
          <p:cNvSpPr/>
          <p:nvPr/>
        </p:nvSpPr>
        <p:spPr>
          <a:xfrm>
            <a:off x="2209800" y="4572996"/>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在庫引当</a:t>
            </a:r>
            <a:endParaRPr kumimoji="1" lang="ja-JP" altLang="en-US" sz="1200" dirty="0">
              <a:latin typeface="メイリオ"/>
              <a:ea typeface="メイリオ"/>
              <a:cs typeface="メイリオ"/>
            </a:endParaRPr>
          </a:p>
        </p:txBody>
      </p:sp>
      <p:sp>
        <p:nvSpPr>
          <p:cNvPr id="67" name="正方形/長方形 66"/>
          <p:cNvSpPr/>
          <p:nvPr/>
        </p:nvSpPr>
        <p:spPr>
          <a:xfrm>
            <a:off x="2209800" y="5137844"/>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受注処理</a:t>
            </a:r>
            <a:endParaRPr kumimoji="1" lang="ja-JP" altLang="en-US" sz="1200" dirty="0">
              <a:latin typeface="メイリオ"/>
              <a:ea typeface="メイリオ"/>
              <a:cs typeface="メイリオ"/>
            </a:endParaRPr>
          </a:p>
        </p:txBody>
      </p:sp>
      <p:sp>
        <p:nvSpPr>
          <p:cNvPr id="69" name="正方形/長方形 68"/>
          <p:cNvSpPr/>
          <p:nvPr/>
        </p:nvSpPr>
        <p:spPr>
          <a:xfrm>
            <a:off x="3446596" y="5137844"/>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納期回答</a:t>
            </a:r>
            <a:endParaRPr kumimoji="1" lang="ja-JP" altLang="en-US" sz="1200" dirty="0">
              <a:latin typeface="メイリオ"/>
              <a:ea typeface="メイリオ"/>
              <a:cs typeface="メイリオ"/>
            </a:endParaRPr>
          </a:p>
        </p:txBody>
      </p:sp>
      <p:sp>
        <p:nvSpPr>
          <p:cNvPr id="70" name="正方形/長方形 69"/>
          <p:cNvSpPr/>
          <p:nvPr/>
        </p:nvSpPr>
        <p:spPr>
          <a:xfrm>
            <a:off x="2209800" y="3986377"/>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出荷処理</a:t>
            </a:r>
            <a:endParaRPr kumimoji="1" lang="ja-JP" altLang="en-US" sz="1200" dirty="0">
              <a:latin typeface="メイリオ"/>
              <a:ea typeface="メイリオ"/>
              <a:cs typeface="メイリオ"/>
            </a:endParaRPr>
          </a:p>
        </p:txBody>
      </p:sp>
      <p:sp>
        <p:nvSpPr>
          <p:cNvPr id="75" name="正方形/長方形 74"/>
          <p:cNvSpPr/>
          <p:nvPr/>
        </p:nvSpPr>
        <p:spPr>
          <a:xfrm>
            <a:off x="4734079" y="3514663"/>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販売計画</a:t>
            </a:r>
            <a:endParaRPr kumimoji="1" lang="ja-JP" altLang="en-US" sz="1200" dirty="0">
              <a:latin typeface="メイリオ"/>
              <a:ea typeface="メイリオ"/>
              <a:cs typeface="メイリオ"/>
            </a:endParaRPr>
          </a:p>
        </p:txBody>
      </p:sp>
      <p:sp>
        <p:nvSpPr>
          <p:cNvPr id="76" name="正方形/長方形 75"/>
          <p:cNvSpPr/>
          <p:nvPr/>
        </p:nvSpPr>
        <p:spPr>
          <a:xfrm>
            <a:off x="3446596" y="4572996"/>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顧客管理</a:t>
            </a:r>
            <a:endParaRPr kumimoji="1" lang="ja-JP" altLang="en-US" sz="1200" dirty="0">
              <a:latin typeface="メイリオ"/>
              <a:ea typeface="メイリオ"/>
              <a:cs typeface="メイリオ"/>
            </a:endParaRPr>
          </a:p>
        </p:txBody>
      </p:sp>
      <p:sp>
        <p:nvSpPr>
          <p:cNvPr id="78" name="正方形/長方形 77"/>
          <p:cNvSpPr/>
          <p:nvPr/>
        </p:nvSpPr>
        <p:spPr>
          <a:xfrm>
            <a:off x="4730448" y="3986376"/>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需要予測</a:t>
            </a:r>
            <a:endParaRPr kumimoji="1" lang="ja-JP" altLang="en-US" sz="1200" dirty="0">
              <a:latin typeface="メイリオ"/>
              <a:ea typeface="メイリオ"/>
              <a:cs typeface="メイリオ"/>
            </a:endParaRPr>
          </a:p>
        </p:txBody>
      </p:sp>
      <p:sp>
        <p:nvSpPr>
          <p:cNvPr id="80" name="正方形/長方形 79"/>
          <p:cNvSpPr/>
          <p:nvPr/>
        </p:nvSpPr>
        <p:spPr>
          <a:xfrm>
            <a:off x="2209800" y="3408225"/>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請求処理</a:t>
            </a:r>
            <a:endParaRPr kumimoji="1" lang="ja-JP" altLang="en-US" sz="1200" dirty="0">
              <a:latin typeface="メイリオ"/>
              <a:ea typeface="メイリオ"/>
              <a:cs typeface="メイリオ"/>
            </a:endParaRPr>
          </a:p>
        </p:txBody>
      </p:sp>
      <p:sp>
        <p:nvSpPr>
          <p:cNvPr id="84" name="正方形/長方形 83"/>
          <p:cNvSpPr/>
          <p:nvPr/>
        </p:nvSpPr>
        <p:spPr>
          <a:xfrm>
            <a:off x="4730448" y="2570025"/>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生産日程</a:t>
            </a:r>
            <a:endParaRPr kumimoji="1" lang="ja-JP" altLang="en-US" sz="1200" dirty="0">
              <a:latin typeface="メイリオ"/>
              <a:ea typeface="メイリオ"/>
              <a:cs typeface="メイリオ"/>
            </a:endParaRPr>
          </a:p>
        </p:txBody>
      </p:sp>
      <p:sp>
        <p:nvSpPr>
          <p:cNvPr id="85" name="正方形/長方形 84"/>
          <p:cNvSpPr/>
          <p:nvPr/>
        </p:nvSpPr>
        <p:spPr>
          <a:xfrm>
            <a:off x="4734079" y="3048996"/>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生産計画</a:t>
            </a:r>
            <a:endParaRPr kumimoji="1" lang="ja-JP" altLang="en-US" sz="1200" dirty="0">
              <a:latin typeface="メイリオ"/>
              <a:ea typeface="メイリオ"/>
              <a:cs typeface="メイリオ"/>
            </a:endParaRPr>
          </a:p>
        </p:txBody>
      </p:sp>
      <p:sp>
        <p:nvSpPr>
          <p:cNvPr id="89" name="正方形/長方形 88"/>
          <p:cNvSpPr/>
          <p:nvPr/>
        </p:nvSpPr>
        <p:spPr>
          <a:xfrm>
            <a:off x="4734079" y="2091053"/>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調達計画</a:t>
            </a:r>
            <a:endParaRPr kumimoji="1" lang="ja-JP" altLang="en-US" sz="1200" dirty="0">
              <a:latin typeface="メイリオ"/>
              <a:ea typeface="メイリオ"/>
              <a:cs typeface="メイリオ"/>
            </a:endParaRPr>
          </a:p>
        </p:txBody>
      </p:sp>
      <p:sp>
        <p:nvSpPr>
          <p:cNvPr id="106" name="正方形/長方形 105"/>
          <p:cNvSpPr/>
          <p:nvPr/>
        </p:nvSpPr>
        <p:spPr>
          <a:xfrm>
            <a:off x="3462868" y="2570025"/>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生産管理</a:t>
            </a:r>
            <a:endParaRPr kumimoji="1" lang="ja-JP" altLang="en-US" sz="1200" dirty="0">
              <a:latin typeface="メイリオ"/>
              <a:ea typeface="メイリオ"/>
              <a:cs typeface="メイリオ"/>
            </a:endParaRPr>
          </a:p>
        </p:txBody>
      </p:sp>
      <p:sp>
        <p:nvSpPr>
          <p:cNvPr id="107" name="正方形/長方形 106"/>
          <p:cNvSpPr/>
          <p:nvPr/>
        </p:nvSpPr>
        <p:spPr>
          <a:xfrm>
            <a:off x="3462868" y="2091053"/>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調達管理</a:t>
            </a:r>
            <a:endParaRPr kumimoji="1" lang="ja-JP" altLang="en-US" sz="1200" dirty="0">
              <a:latin typeface="メイリオ"/>
              <a:ea typeface="メイリオ"/>
              <a:cs typeface="メイリオ"/>
            </a:endParaRPr>
          </a:p>
        </p:txBody>
      </p:sp>
      <p:cxnSp>
        <p:nvCxnSpPr>
          <p:cNvPr id="9" name="直線矢印コネクタ 8"/>
          <p:cNvCxnSpPr>
            <a:endCxn id="67" idx="2"/>
          </p:cNvCxnSpPr>
          <p:nvPr/>
        </p:nvCxnSpPr>
        <p:spPr bwMode="auto">
          <a:xfrm flipV="1">
            <a:off x="2667000" y="5411196"/>
            <a:ext cx="0" cy="685800"/>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直線矢印コネクタ 119"/>
          <p:cNvCxnSpPr>
            <a:stCxn id="67" idx="0"/>
            <a:endCxn id="6" idx="2"/>
          </p:cNvCxnSpPr>
          <p:nvPr/>
        </p:nvCxnSpPr>
        <p:spPr bwMode="auto">
          <a:xfrm flipV="1">
            <a:off x="2667000" y="4846348"/>
            <a:ext cx="0" cy="291496"/>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直線矢印コネクタ 121"/>
          <p:cNvCxnSpPr>
            <a:stCxn id="6" idx="0"/>
            <a:endCxn id="70" idx="2"/>
          </p:cNvCxnSpPr>
          <p:nvPr/>
        </p:nvCxnSpPr>
        <p:spPr bwMode="auto">
          <a:xfrm flipV="1">
            <a:off x="2667000" y="4259729"/>
            <a:ext cx="0" cy="313267"/>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カギ線コネクタ 122"/>
          <p:cNvCxnSpPr>
            <a:stCxn id="70" idx="1"/>
          </p:cNvCxnSpPr>
          <p:nvPr/>
        </p:nvCxnSpPr>
        <p:spPr bwMode="auto">
          <a:xfrm rot="10800000" flipV="1">
            <a:off x="1981200" y="4123052"/>
            <a:ext cx="228600" cy="1973943"/>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直線矢印コネクタ 123"/>
          <p:cNvCxnSpPr>
            <a:stCxn id="70" idx="0"/>
            <a:endCxn id="80" idx="2"/>
          </p:cNvCxnSpPr>
          <p:nvPr/>
        </p:nvCxnSpPr>
        <p:spPr bwMode="auto">
          <a:xfrm flipV="1">
            <a:off x="2667000" y="3681577"/>
            <a:ext cx="0" cy="304800"/>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カギ線コネクタ 124"/>
          <p:cNvCxnSpPr>
            <a:stCxn id="80" idx="1"/>
          </p:cNvCxnSpPr>
          <p:nvPr/>
        </p:nvCxnSpPr>
        <p:spPr bwMode="auto">
          <a:xfrm rot="10800000" flipV="1">
            <a:off x="1447800" y="3544901"/>
            <a:ext cx="762000" cy="2552094"/>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9" name="角丸四角形 118"/>
          <p:cNvSpPr/>
          <p:nvPr/>
        </p:nvSpPr>
        <p:spPr>
          <a:xfrm>
            <a:off x="1066800" y="3986376"/>
            <a:ext cx="762000" cy="273353"/>
          </a:xfrm>
          <a:prstGeom prst="roundRect">
            <a:avLst>
              <a:gd name="adj" fmla="val 50000"/>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請</a:t>
            </a:r>
            <a:r>
              <a:rPr kumimoji="1" lang="en-US" altLang="ja-JP" sz="800" dirty="0" smtClean="0">
                <a:latin typeface="メイリオ"/>
                <a:ea typeface="メイリオ"/>
                <a:cs typeface="メイリオ"/>
              </a:rPr>
              <a:t> </a:t>
            </a:r>
            <a:r>
              <a:rPr kumimoji="1" lang="ja-JP" altLang="en-US" sz="800" dirty="0" smtClean="0">
                <a:latin typeface="メイリオ"/>
                <a:ea typeface="メイリオ"/>
                <a:cs typeface="メイリオ"/>
              </a:rPr>
              <a:t>求</a:t>
            </a:r>
          </a:p>
        </p:txBody>
      </p:sp>
      <p:cxnSp>
        <p:nvCxnSpPr>
          <p:cNvPr id="126" name="直線矢印コネクタ 125"/>
          <p:cNvCxnSpPr>
            <a:stCxn id="70" idx="3"/>
            <a:endCxn id="79" idx="1"/>
          </p:cNvCxnSpPr>
          <p:nvPr/>
        </p:nvCxnSpPr>
        <p:spPr bwMode="auto">
          <a:xfrm flipV="1">
            <a:off x="3124200" y="4123052"/>
            <a:ext cx="338668" cy="1"/>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128" name="直線矢印コネクタ 127"/>
          <p:cNvCxnSpPr>
            <a:stCxn id="79" idx="3"/>
            <a:endCxn id="78" idx="1"/>
          </p:cNvCxnSpPr>
          <p:nvPr/>
        </p:nvCxnSpPr>
        <p:spPr bwMode="auto">
          <a:xfrm>
            <a:off x="4377268" y="4123052"/>
            <a:ext cx="353180" cy="0"/>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131" name="カギ線コネクタ 130"/>
          <p:cNvCxnSpPr>
            <a:stCxn id="69" idx="3"/>
            <a:endCxn id="78" idx="2"/>
          </p:cNvCxnSpPr>
          <p:nvPr/>
        </p:nvCxnSpPr>
        <p:spPr bwMode="auto">
          <a:xfrm flipV="1">
            <a:off x="4360996" y="4259728"/>
            <a:ext cx="826652" cy="1014792"/>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 name="直線矢印コネクタ 133"/>
          <p:cNvCxnSpPr>
            <a:stCxn id="78" idx="0"/>
            <a:endCxn id="75" idx="2"/>
          </p:cNvCxnSpPr>
          <p:nvPr/>
        </p:nvCxnSpPr>
        <p:spPr bwMode="auto">
          <a:xfrm flipV="1">
            <a:off x="5187648" y="3788015"/>
            <a:ext cx="3631" cy="198361"/>
          </a:xfrm>
          <a:prstGeom prst="straightConnector1">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 name="直線矢印コネクタ 147"/>
          <p:cNvCxnSpPr>
            <a:stCxn id="75" idx="0"/>
            <a:endCxn id="85" idx="2"/>
          </p:cNvCxnSpPr>
          <p:nvPr/>
        </p:nvCxnSpPr>
        <p:spPr bwMode="auto">
          <a:xfrm flipV="1">
            <a:off x="5191279" y="3322348"/>
            <a:ext cx="0" cy="192315"/>
          </a:xfrm>
          <a:prstGeom prst="straightConnector1">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5" name="直線矢印コネクタ 154"/>
          <p:cNvCxnSpPr>
            <a:stCxn id="85" idx="0"/>
            <a:endCxn id="84" idx="2"/>
          </p:cNvCxnSpPr>
          <p:nvPr/>
        </p:nvCxnSpPr>
        <p:spPr bwMode="auto">
          <a:xfrm flipH="1" flipV="1">
            <a:off x="5187648" y="2843377"/>
            <a:ext cx="3631" cy="205619"/>
          </a:xfrm>
          <a:prstGeom prst="straightConnector1">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0" name="直線矢印コネクタ 159"/>
          <p:cNvCxnSpPr>
            <a:stCxn id="84" idx="0"/>
            <a:endCxn id="89" idx="2"/>
          </p:cNvCxnSpPr>
          <p:nvPr/>
        </p:nvCxnSpPr>
        <p:spPr bwMode="auto">
          <a:xfrm flipV="1">
            <a:off x="5187648" y="2364405"/>
            <a:ext cx="3631" cy="205620"/>
          </a:xfrm>
          <a:prstGeom prst="straightConnector1">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 name="角丸四角形 117"/>
          <p:cNvSpPr/>
          <p:nvPr/>
        </p:nvSpPr>
        <p:spPr>
          <a:xfrm>
            <a:off x="2286000" y="5671244"/>
            <a:ext cx="762000" cy="273352"/>
          </a:xfrm>
          <a:prstGeom prst="roundRect">
            <a:avLst>
              <a:gd name="adj" fmla="val 50000"/>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注</a:t>
            </a:r>
            <a:r>
              <a:rPr kumimoji="1" lang="en-US" altLang="ja-JP" sz="800" dirty="0" smtClean="0">
                <a:latin typeface="メイリオ"/>
                <a:ea typeface="メイリオ"/>
                <a:cs typeface="メイリオ"/>
              </a:rPr>
              <a:t> </a:t>
            </a:r>
            <a:r>
              <a:rPr kumimoji="1" lang="ja-JP" altLang="en-US" sz="800" dirty="0" smtClean="0">
                <a:latin typeface="メイリオ"/>
                <a:ea typeface="メイリオ"/>
                <a:cs typeface="メイリオ"/>
              </a:rPr>
              <a:t>文</a:t>
            </a:r>
          </a:p>
        </p:txBody>
      </p:sp>
      <p:cxnSp>
        <p:nvCxnSpPr>
          <p:cNvPr id="166" name="カギ線コネクタ 165"/>
          <p:cNvCxnSpPr>
            <a:stCxn id="85" idx="3"/>
          </p:cNvCxnSpPr>
          <p:nvPr/>
        </p:nvCxnSpPr>
        <p:spPr bwMode="auto">
          <a:xfrm flipV="1">
            <a:off x="5648479" y="1372596"/>
            <a:ext cx="1742921" cy="1813076"/>
          </a:xfrm>
          <a:prstGeom prst="bentConnector2">
            <a:avLst/>
          </a:prstGeom>
          <a:ln>
            <a:solidFill>
              <a:srgbClr val="008000"/>
            </a:solid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176" name="カギ線コネクタ 175"/>
          <p:cNvCxnSpPr>
            <a:stCxn id="84" idx="3"/>
          </p:cNvCxnSpPr>
          <p:nvPr/>
        </p:nvCxnSpPr>
        <p:spPr bwMode="auto">
          <a:xfrm flipV="1">
            <a:off x="5644848" y="1372596"/>
            <a:ext cx="1213152" cy="1334105"/>
          </a:xfrm>
          <a:prstGeom prst="bentConnector2">
            <a:avLst/>
          </a:prstGeom>
          <a:solidFill>
            <a:schemeClr val="bg1"/>
          </a:solidFill>
          <a:ln w="38100" cap="flat" cmpd="sng" algn="ctr">
            <a:solidFill>
              <a:srgbClr val="008000"/>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カギ線コネクタ 178"/>
          <p:cNvCxnSpPr>
            <a:stCxn id="89" idx="3"/>
          </p:cNvCxnSpPr>
          <p:nvPr/>
        </p:nvCxnSpPr>
        <p:spPr bwMode="auto">
          <a:xfrm flipV="1">
            <a:off x="5648479" y="1372596"/>
            <a:ext cx="602945" cy="855133"/>
          </a:xfrm>
          <a:prstGeom prst="bentConnector2">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角丸四角形 6"/>
          <p:cNvSpPr/>
          <p:nvPr/>
        </p:nvSpPr>
        <p:spPr>
          <a:xfrm>
            <a:off x="7010400" y="3048997"/>
            <a:ext cx="762000" cy="273352"/>
          </a:xfrm>
          <a:prstGeom prst="roundRect">
            <a:avLst>
              <a:gd name="adj" fmla="val 50000"/>
            </a:avLst>
          </a:prstGeom>
          <a:solidFill>
            <a:srgbClr val="008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生産計画</a:t>
            </a:r>
          </a:p>
        </p:txBody>
      </p:sp>
      <p:sp>
        <p:nvSpPr>
          <p:cNvPr id="90" name="角丸四角形 89"/>
          <p:cNvSpPr/>
          <p:nvPr/>
        </p:nvSpPr>
        <p:spPr>
          <a:xfrm>
            <a:off x="6477000" y="2570025"/>
            <a:ext cx="762000" cy="273352"/>
          </a:xfrm>
          <a:prstGeom prst="roundRect">
            <a:avLst>
              <a:gd name="adj" fmla="val 50000"/>
            </a:avLst>
          </a:prstGeom>
          <a:solidFill>
            <a:srgbClr val="008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納期回答</a:t>
            </a:r>
          </a:p>
        </p:txBody>
      </p:sp>
      <p:sp>
        <p:nvSpPr>
          <p:cNvPr id="104" name="角丸四角形 103"/>
          <p:cNvSpPr/>
          <p:nvPr/>
        </p:nvSpPr>
        <p:spPr>
          <a:xfrm>
            <a:off x="5867400" y="2091053"/>
            <a:ext cx="762000" cy="273352"/>
          </a:xfrm>
          <a:prstGeom prst="roundRect">
            <a:avLst>
              <a:gd name="adj" fmla="val 50000"/>
            </a:avLst>
          </a:prstGeom>
          <a:solidFill>
            <a:schemeClr val="accent4">
              <a:lumMod val="75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調達計画</a:t>
            </a:r>
          </a:p>
        </p:txBody>
      </p:sp>
      <p:cxnSp>
        <p:nvCxnSpPr>
          <p:cNvPr id="182" name="カギ線コネクタ 181"/>
          <p:cNvCxnSpPr>
            <a:stCxn id="89" idx="0"/>
            <a:endCxn id="107" idx="0"/>
          </p:cNvCxnSpPr>
          <p:nvPr/>
        </p:nvCxnSpPr>
        <p:spPr bwMode="auto">
          <a:xfrm rot="16200000" flipV="1">
            <a:off x="4555674" y="1455447"/>
            <a:ext cx="12700" cy="1271211"/>
          </a:xfrm>
          <a:prstGeom prst="bentConnector3">
            <a:avLst>
              <a:gd name="adj1" fmla="val 1800000"/>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 name="直線矢印コネクタ 184"/>
          <p:cNvCxnSpPr>
            <a:stCxn id="107" idx="2"/>
            <a:endCxn id="106" idx="0"/>
          </p:cNvCxnSpPr>
          <p:nvPr/>
        </p:nvCxnSpPr>
        <p:spPr bwMode="auto">
          <a:xfrm>
            <a:off x="3920068" y="2364405"/>
            <a:ext cx="0" cy="205620"/>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188" name="直線矢印コネクタ 187"/>
          <p:cNvCxnSpPr>
            <a:stCxn id="84" idx="1"/>
            <a:endCxn id="106" idx="3"/>
          </p:cNvCxnSpPr>
          <p:nvPr/>
        </p:nvCxnSpPr>
        <p:spPr bwMode="auto">
          <a:xfrm flipH="1">
            <a:off x="4377268" y="2706701"/>
            <a:ext cx="353180" cy="0"/>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201" name="直線矢印コネクタ 200"/>
          <p:cNvCxnSpPr>
            <a:stCxn id="69" idx="2"/>
          </p:cNvCxnSpPr>
          <p:nvPr/>
        </p:nvCxnSpPr>
        <p:spPr bwMode="auto">
          <a:xfrm>
            <a:off x="3903796" y="5411196"/>
            <a:ext cx="6350" cy="685799"/>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正方形/長方形 78"/>
          <p:cNvSpPr/>
          <p:nvPr/>
        </p:nvSpPr>
        <p:spPr>
          <a:xfrm>
            <a:off x="3462868" y="3986376"/>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在庫管理</a:t>
            </a:r>
            <a:endParaRPr kumimoji="1" lang="ja-JP" altLang="en-US" sz="1200" dirty="0">
              <a:latin typeface="メイリオ"/>
              <a:ea typeface="メイリオ"/>
              <a:cs typeface="メイリオ"/>
            </a:endParaRPr>
          </a:p>
        </p:txBody>
      </p:sp>
      <p:cxnSp>
        <p:nvCxnSpPr>
          <p:cNvPr id="242" name="直線矢印コネクタ 241"/>
          <p:cNvCxnSpPr/>
          <p:nvPr/>
        </p:nvCxnSpPr>
        <p:spPr bwMode="auto">
          <a:xfrm flipV="1">
            <a:off x="3124200" y="4846348"/>
            <a:ext cx="322396" cy="291496"/>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248" name="直線矢印コネクタ 247"/>
          <p:cNvCxnSpPr/>
          <p:nvPr/>
        </p:nvCxnSpPr>
        <p:spPr bwMode="auto">
          <a:xfrm>
            <a:off x="3124200" y="4846348"/>
            <a:ext cx="338668" cy="291496"/>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256" name="直線矢印コネクタ 255"/>
          <p:cNvCxnSpPr>
            <a:stCxn id="69" idx="0"/>
            <a:endCxn id="76" idx="2"/>
          </p:cNvCxnSpPr>
          <p:nvPr/>
        </p:nvCxnSpPr>
        <p:spPr bwMode="auto">
          <a:xfrm flipV="1">
            <a:off x="3903796" y="4846348"/>
            <a:ext cx="0" cy="291496"/>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9" name="直線矢印コネクタ 258"/>
          <p:cNvCxnSpPr/>
          <p:nvPr/>
        </p:nvCxnSpPr>
        <p:spPr bwMode="auto">
          <a:xfrm>
            <a:off x="3124200" y="4257785"/>
            <a:ext cx="322396" cy="315211"/>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sp>
        <p:nvSpPr>
          <p:cNvPr id="273" name="テキスト ボックス 272"/>
          <p:cNvSpPr txBox="1"/>
          <p:nvPr/>
        </p:nvSpPr>
        <p:spPr>
          <a:xfrm>
            <a:off x="914400" y="1762531"/>
            <a:ext cx="573695" cy="338554"/>
          </a:xfrm>
          <a:prstGeom prst="rect">
            <a:avLst/>
          </a:prstGeom>
          <a:noFill/>
        </p:spPr>
        <p:txBody>
          <a:bodyPr wrap="none" rtlCol="0">
            <a:spAutoFit/>
          </a:bodyPr>
          <a:lstStyle/>
          <a:p>
            <a:r>
              <a:rPr kumimoji="1" lang="en-US" altLang="ja-JP" sz="1600" dirty="0" smtClean="0">
                <a:solidFill>
                  <a:srgbClr val="800000"/>
                </a:solidFill>
                <a:latin typeface="メイリオ"/>
                <a:ea typeface="メイリオ"/>
                <a:cs typeface="メイリオ"/>
              </a:rPr>
              <a:t>ERP</a:t>
            </a:r>
            <a:endParaRPr kumimoji="1" lang="ja-JP" altLang="en-US" sz="1600" dirty="0">
              <a:solidFill>
                <a:srgbClr val="800000"/>
              </a:solidFill>
              <a:latin typeface="メイリオ"/>
              <a:ea typeface="メイリオ"/>
              <a:cs typeface="メイリオ"/>
            </a:endParaRPr>
          </a:p>
        </p:txBody>
      </p:sp>
      <p:sp>
        <p:nvSpPr>
          <p:cNvPr id="274" name="テキスト ボックス 273"/>
          <p:cNvSpPr txBox="1"/>
          <p:nvPr/>
        </p:nvSpPr>
        <p:spPr>
          <a:xfrm>
            <a:off x="5002971" y="5258796"/>
            <a:ext cx="672705" cy="400110"/>
          </a:xfrm>
          <a:prstGeom prst="rect">
            <a:avLst/>
          </a:prstGeom>
          <a:noFill/>
        </p:spPr>
        <p:txBody>
          <a:bodyPr wrap="none" rtlCol="0">
            <a:spAutoFit/>
          </a:bodyPr>
          <a:lstStyle/>
          <a:p>
            <a:r>
              <a:rPr kumimoji="1" lang="en-US" altLang="ja-JP" sz="2000" dirty="0" smtClean="0">
                <a:solidFill>
                  <a:srgbClr val="0000FF"/>
                </a:solidFill>
                <a:latin typeface="メイリオ"/>
                <a:ea typeface="メイリオ"/>
                <a:cs typeface="メイリオ"/>
              </a:rPr>
              <a:t>SCP</a:t>
            </a:r>
            <a:endParaRPr kumimoji="1" lang="ja-JP" altLang="en-US" sz="2000" dirty="0">
              <a:solidFill>
                <a:srgbClr val="0000FF"/>
              </a:solidFill>
              <a:latin typeface="メイリオ"/>
              <a:ea typeface="メイリオ"/>
              <a:cs typeface="メイリオ"/>
            </a:endParaRPr>
          </a:p>
        </p:txBody>
      </p:sp>
      <p:sp>
        <p:nvSpPr>
          <p:cNvPr id="275" name="テキスト ボックス 274"/>
          <p:cNvSpPr txBox="1"/>
          <p:nvPr/>
        </p:nvSpPr>
        <p:spPr>
          <a:xfrm>
            <a:off x="5803509" y="3387905"/>
            <a:ext cx="638516" cy="400110"/>
          </a:xfrm>
          <a:prstGeom prst="rect">
            <a:avLst/>
          </a:prstGeom>
          <a:noFill/>
        </p:spPr>
        <p:txBody>
          <a:bodyPr wrap="none" rtlCol="0">
            <a:spAutoFit/>
          </a:bodyPr>
          <a:lstStyle/>
          <a:p>
            <a:r>
              <a:rPr kumimoji="1" lang="en-US" altLang="ja-JP" sz="2000" dirty="0" smtClean="0">
                <a:solidFill>
                  <a:srgbClr val="008000"/>
                </a:solidFill>
                <a:latin typeface="メイリオ"/>
                <a:ea typeface="メイリオ"/>
                <a:cs typeface="メイリオ"/>
              </a:rPr>
              <a:t>EDI</a:t>
            </a:r>
            <a:endParaRPr kumimoji="1" lang="ja-JP" altLang="en-US" sz="2000" dirty="0">
              <a:solidFill>
                <a:srgbClr val="008000"/>
              </a:solidFill>
              <a:latin typeface="メイリオ"/>
              <a:ea typeface="メイリオ"/>
              <a:cs typeface="メイリオ"/>
            </a:endParaRPr>
          </a:p>
        </p:txBody>
      </p:sp>
      <p:sp>
        <p:nvSpPr>
          <p:cNvPr id="277" name="テキスト ボックス 276"/>
          <p:cNvSpPr txBox="1"/>
          <p:nvPr/>
        </p:nvSpPr>
        <p:spPr>
          <a:xfrm>
            <a:off x="2691987" y="2286996"/>
            <a:ext cx="725554" cy="400110"/>
          </a:xfrm>
          <a:prstGeom prst="rect">
            <a:avLst/>
          </a:prstGeom>
          <a:noFill/>
        </p:spPr>
        <p:txBody>
          <a:bodyPr wrap="none" rtlCol="0">
            <a:spAutoFit/>
          </a:bodyPr>
          <a:lstStyle/>
          <a:p>
            <a:r>
              <a:rPr kumimoji="1" lang="en-US" altLang="ja-JP" sz="2000" dirty="0" smtClean="0">
                <a:solidFill>
                  <a:srgbClr val="800000"/>
                </a:solidFill>
                <a:latin typeface="メイリオ"/>
                <a:ea typeface="メイリオ"/>
                <a:cs typeface="メイリオ"/>
              </a:rPr>
              <a:t>MRP</a:t>
            </a:r>
            <a:endParaRPr kumimoji="1" lang="ja-JP" altLang="en-US" sz="2000" dirty="0">
              <a:solidFill>
                <a:srgbClr val="800000"/>
              </a:solidFill>
              <a:latin typeface="メイリオ"/>
              <a:ea typeface="メイリオ"/>
              <a:cs typeface="メイリオ"/>
            </a:endParaRPr>
          </a:p>
        </p:txBody>
      </p:sp>
      <p:cxnSp>
        <p:nvCxnSpPr>
          <p:cNvPr id="278" name="直線コネクタ 277"/>
          <p:cNvCxnSpPr/>
          <p:nvPr/>
        </p:nvCxnSpPr>
        <p:spPr bwMode="auto">
          <a:xfrm>
            <a:off x="8001000" y="1745296"/>
            <a:ext cx="2286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9" name="直線コネクタ 278"/>
          <p:cNvCxnSpPr/>
          <p:nvPr/>
        </p:nvCxnSpPr>
        <p:spPr bwMode="auto">
          <a:xfrm>
            <a:off x="5788036" y="5639796"/>
            <a:ext cx="2441564"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0" name="直線矢印コネクタ 279"/>
          <p:cNvCxnSpPr/>
          <p:nvPr/>
        </p:nvCxnSpPr>
        <p:spPr bwMode="auto">
          <a:xfrm>
            <a:off x="8077200" y="1762531"/>
            <a:ext cx="0" cy="3877265"/>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1" name="テキスト ボックス 280"/>
          <p:cNvSpPr txBox="1"/>
          <p:nvPr/>
        </p:nvSpPr>
        <p:spPr>
          <a:xfrm>
            <a:off x="7519610" y="4446238"/>
            <a:ext cx="762000" cy="400110"/>
          </a:xfrm>
          <a:prstGeom prst="rect">
            <a:avLst/>
          </a:prstGeom>
          <a:solidFill>
            <a:srgbClr val="FFFFFF"/>
          </a:solidFill>
          <a:ln>
            <a:noFill/>
          </a:ln>
          <a:effectLst/>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kumimoji="1" lang="en-US" altLang="ja-JP" sz="2000" dirty="0" smtClean="0">
                <a:solidFill>
                  <a:srgbClr val="0000FF"/>
                </a:solidFill>
                <a:latin typeface="メイリオ"/>
                <a:ea typeface="メイリオ"/>
                <a:cs typeface="メイリオ"/>
              </a:rPr>
              <a:t>SCM</a:t>
            </a:r>
            <a:endParaRPr kumimoji="1" lang="ja-JP" altLang="en-US" sz="2000" dirty="0">
              <a:solidFill>
                <a:srgbClr val="0000FF"/>
              </a:solidFill>
              <a:latin typeface="メイリオ"/>
              <a:ea typeface="メイリオ"/>
              <a:cs typeface="メイリオ"/>
            </a:endParaRPr>
          </a:p>
        </p:txBody>
      </p:sp>
      <p:sp>
        <p:nvSpPr>
          <p:cNvPr id="292" name="正方形/長方形 291"/>
          <p:cNvSpPr/>
          <p:nvPr/>
        </p:nvSpPr>
        <p:spPr>
          <a:xfrm>
            <a:off x="1608189" y="2604180"/>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人事給与</a:t>
            </a:r>
            <a:endParaRPr kumimoji="1" lang="ja-JP" altLang="en-US" sz="1200" dirty="0">
              <a:latin typeface="メイリオ"/>
              <a:ea typeface="メイリオ"/>
              <a:cs typeface="メイリオ"/>
            </a:endParaRPr>
          </a:p>
        </p:txBody>
      </p:sp>
      <p:sp>
        <p:nvSpPr>
          <p:cNvPr id="293" name="正方形/長方形 292"/>
          <p:cNvSpPr/>
          <p:nvPr/>
        </p:nvSpPr>
        <p:spPr>
          <a:xfrm>
            <a:off x="1605530" y="2286996"/>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財務会計</a:t>
            </a:r>
            <a:endParaRPr kumimoji="1" lang="ja-JP" altLang="en-US" sz="1200" dirty="0">
              <a:latin typeface="メイリオ"/>
              <a:ea typeface="メイリオ"/>
              <a:cs typeface="メイリオ"/>
            </a:endParaRPr>
          </a:p>
        </p:txBody>
      </p:sp>
      <p:sp>
        <p:nvSpPr>
          <p:cNvPr id="295" name="正方形/長方形 294"/>
          <p:cNvSpPr/>
          <p:nvPr/>
        </p:nvSpPr>
        <p:spPr>
          <a:xfrm>
            <a:off x="1602053" y="2938760"/>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資産管理</a:t>
            </a:r>
            <a:endParaRPr kumimoji="1" lang="ja-JP" altLang="en-US" sz="1200" dirty="0">
              <a:latin typeface="メイリオ"/>
              <a:ea typeface="メイリオ"/>
              <a:cs typeface="メイリオ"/>
            </a:endParaRPr>
          </a:p>
        </p:txBody>
      </p:sp>
      <p:sp>
        <p:nvSpPr>
          <p:cNvPr id="296" name="テキスト ボックス 295"/>
          <p:cNvSpPr txBox="1"/>
          <p:nvPr/>
        </p:nvSpPr>
        <p:spPr>
          <a:xfrm>
            <a:off x="6317072" y="3519352"/>
            <a:ext cx="1454244" cy="215444"/>
          </a:xfrm>
          <a:prstGeom prst="rect">
            <a:avLst/>
          </a:prstGeom>
          <a:noFill/>
        </p:spPr>
        <p:txBody>
          <a:bodyPr wrap="none" rtlCol="0">
            <a:spAutoFit/>
          </a:bodyPr>
          <a:lstStyle/>
          <a:p>
            <a:r>
              <a:rPr kumimoji="1" lang="en-US" altLang="ja-JP" sz="800" dirty="0" smtClean="0">
                <a:solidFill>
                  <a:srgbClr val="008000"/>
                </a:solidFill>
                <a:latin typeface="メイリオ"/>
                <a:ea typeface="メイリオ"/>
                <a:cs typeface="メイリオ"/>
              </a:rPr>
              <a:t>Electric Data Interchange</a:t>
            </a:r>
            <a:endParaRPr kumimoji="1" lang="ja-JP" altLang="en-US" sz="800" dirty="0">
              <a:solidFill>
                <a:srgbClr val="008000"/>
              </a:solidFill>
              <a:latin typeface="メイリオ"/>
              <a:ea typeface="メイリオ"/>
              <a:cs typeface="メイリオ"/>
            </a:endParaRPr>
          </a:p>
        </p:txBody>
      </p:sp>
      <p:sp>
        <p:nvSpPr>
          <p:cNvPr id="297" name="テキスト ボックス 296"/>
          <p:cNvSpPr txBox="1"/>
          <p:nvPr/>
        </p:nvSpPr>
        <p:spPr>
          <a:xfrm>
            <a:off x="4572000" y="5639796"/>
            <a:ext cx="1289786" cy="215444"/>
          </a:xfrm>
          <a:prstGeom prst="rect">
            <a:avLst/>
          </a:prstGeom>
          <a:noFill/>
        </p:spPr>
        <p:txBody>
          <a:bodyPr wrap="none" rtlCol="0">
            <a:spAutoFit/>
          </a:bodyPr>
          <a:lstStyle/>
          <a:p>
            <a:r>
              <a:rPr kumimoji="1" lang="en-US" altLang="ja-JP" sz="800" dirty="0" smtClean="0">
                <a:solidFill>
                  <a:srgbClr val="0000FF"/>
                </a:solidFill>
                <a:latin typeface="メイリオ"/>
                <a:ea typeface="メイリオ"/>
                <a:cs typeface="メイリオ"/>
              </a:rPr>
              <a:t>Supply-chain Planning </a:t>
            </a:r>
            <a:endParaRPr kumimoji="1" lang="ja-JP" altLang="en-US" sz="800" dirty="0">
              <a:solidFill>
                <a:srgbClr val="0000FF"/>
              </a:solidFill>
              <a:latin typeface="メイリオ"/>
              <a:ea typeface="メイリオ"/>
              <a:cs typeface="メイリオ"/>
            </a:endParaRPr>
          </a:p>
        </p:txBody>
      </p:sp>
      <p:sp>
        <p:nvSpPr>
          <p:cNvPr id="298" name="テキスト ボックス 297"/>
          <p:cNvSpPr txBox="1"/>
          <p:nvPr/>
        </p:nvSpPr>
        <p:spPr>
          <a:xfrm>
            <a:off x="6476505" y="4846348"/>
            <a:ext cx="2262158" cy="369332"/>
          </a:xfrm>
          <a:prstGeom prst="rect">
            <a:avLst/>
          </a:prstGeom>
          <a:solidFill>
            <a:srgbClr val="FFFFFF"/>
          </a:solidFill>
          <a:ln>
            <a:noFill/>
          </a:ln>
          <a:effectLst/>
        </p:spPr>
        <p:style>
          <a:lnRef idx="3">
            <a:schemeClr val="lt1"/>
          </a:lnRef>
          <a:fillRef idx="1">
            <a:schemeClr val="accent2"/>
          </a:fillRef>
          <a:effectRef idx="1">
            <a:schemeClr val="accent2"/>
          </a:effectRef>
          <a:fontRef idx="minor">
            <a:schemeClr val="lt1"/>
          </a:fontRef>
        </p:style>
        <p:txBody>
          <a:bodyPr wrap="none" rtlCol="0">
            <a:spAutoFit/>
          </a:bodyPr>
          <a:lstStyle/>
          <a:p>
            <a:r>
              <a:rPr kumimoji="1" lang="ja-JP" altLang="en-US" dirty="0" smtClean="0">
                <a:solidFill>
                  <a:srgbClr val="0000FF"/>
                </a:solidFill>
                <a:latin typeface="メイリオ"/>
                <a:ea typeface="メイリオ"/>
                <a:cs typeface="メイリオ"/>
              </a:rPr>
              <a:t>商品の動きを捉える</a:t>
            </a:r>
            <a:endParaRPr kumimoji="1" lang="ja-JP" altLang="en-US" dirty="0">
              <a:solidFill>
                <a:srgbClr val="0000FF"/>
              </a:solidFill>
              <a:latin typeface="メイリオ"/>
              <a:ea typeface="メイリオ"/>
              <a:cs typeface="メイリオ"/>
            </a:endParaRPr>
          </a:p>
        </p:txBody>
      </p:sp>
      <p:sp>
        <p:nvSpPr>
          <p:cNvPr id="299" name="テキスト ボックス 298"/>
          <p:cNvSpPr txBox="1"/>
          <p:nvPr/>
        </p:nvSpPr>
        <p:spPr>
          <a:xfrm>
            <a:off x="1418481" y="1757568"/>
            <a:ext cx="1826141" cy="338554"/>
          </a:xfrm>
          <a:prstGeom prst="rect">
            <a:avLst/>
          </a:prstGeom>
          <a:noFill/>
        </p:spPr>
        <p:txBody>
          <a:bodyPr wrap="none" rtlCol="0">
            <a:spAutoFit/>
          </a:bodyPr>
          <a:lstStyle/>
          <a:p>
            <a:r>
              <a:rPr kumimoji="1" lang="ja-JP" altLang="en-US" sz="1600" dirty="0" smtClean="0">
                <a:solidFill>
                  <a:srgbClr val="800000"/>
                </a:solidFill>
                <a:latin typeface="メイリオ"/>
                <a:ea typeface="メイリオ"/>
                <a:cs typeface="メイリオ"/>
              </a:rPr>
              <a:t>経営資産を捉える</a:t>
            </a:r>
            <a:endParaRPr kumimoji="1" lang="ja-JP" altLang="en-US" sz="1600" dirty="0">
              <a:solidFill>
                <a:srgbClr val="800000"/>
              </a:solidFill>
              <a:latin typeface="メイリオ"/>
              <a:ea typeface="メイリオ"/>
              <a:cs typeface="メイリオ"/>
            </a:endParaRPr>
          </a:p>
        </p:txBody>
      </p:sp>
    </p:spTree>
    <p:extLst>
      <p:ext uri="{BB962C8B-B14F-4D97-AF65-F5344CB8AC3E}">
        <p14:creationId xmlns:p14="http://schemas.microsoft.com/office/powerpoint/2010/main" val="347975922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0905_Juku">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ユーザー定義 2">
      <a:majorFont>
        <a:latin typeface="HelveticaNeueLT Std"/>
        <a:ea typeface="HG丸ｺﾞｼｯｸM-PRO"/>
        <a:cs typeface=""/>
      </a:majorFont>
      <a:minorFont>
        <a:latin typeface="HelveticaNeueLT Std"/>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85000"/>
          </a:schemeClr>
        </a:solidFill>
        <a:ln w="38100"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sz="1400" b="0" i="0" u="none" strike="noStrike" cap="none" normalizeH="0" smtClean="0">
            <a:ln>
              <a:noFill/>
            </a:ln>
            <a:effectLst/>
            <a:latin typeface="+mn-lt"/>
            <a:ea typeface="+mn-ea"/>
          </a:defRPr>
        </a:defPPr>
      </a:lstStyle>
    </a:spDef>
    <a:lnDef>
      <a:spPr bwMode="auto">
        <a:xfrm>
          <a:off x="0" y="0"/>
          <a:ext cx="1" cy="1"/>
        </a:xfrm>
        <a:custGeom>
          <a:avLst/>
          <a:gdLst/>
          <a:ahLst/>
          <a:cxnLst/>
          <a:rect l="0" t="0" r="0" b="0"/>
          <a:pathLst/>
        </a:custGeom>
        <a:solidFill>
          <a:schemeClr val="bg1"/>
        </a:solidFill>
        <a:ln w="38100" cap="flat" cmpd="sng" algn="ctr">
          <a:solidFill>
            <a:srgbClr val="4168A7"/>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400" b="0" i="0" u="none" strike="noStrike" cap="none" normalizeH="0" baseline="0" smtClean="0">
            <a:ln>
              <a:noFill/>
            </a:ln>
            <a:solidFill>
              <a:srgbClr val="484848"/>
            </a:solidFill>
            <a:effectLst/>
            <a:latin typeface="Arial" charset="0"/>
            <a:ea typeface="HG丸ｺﾞｼｯｸM-PRO"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06_Juku">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ユーザー定義 2">
      <a:majorFont>
        <a:latin typeface="HelveticaNeueLT Std"/>
        <a:ea typeface="HG丸ｺﾞｼｯｸM-PRO"/>
        <a:cs typeface=""/>
      </a:majorFont>
      <a:minorFont>
        <a:latin typeface="HelveticaNeueLT Std"/>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85000"/>
          </a:schemeClr>
        </a:solidFill>
        <a:ln w="38100"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sz="1400" b="0" i="0" u="none" strike="noStrike" cap="none" normalizeH="0" smtClean="0">
            <a:ln>
              <a:noFill/>
            </a:ln>
            <a:effectLst/>
            <a:latin typeface="+mn-lt"/>
            <a:ea typeface="+mn-ea"/>
          </a:defRPr>
        </a:defPPr>
      </a:lstStyle>
    </a:spDef>
    <a:lnDef>
      <a:spPr bwMode="auto">
        <a:xfrm>
          <a:off x="0" y="0"/>
          <a:ext cx="1" cy="1"/>
        </a:xfrm>
        <a:custGeom>
          <a:avLst/>
          <a:gdLst/>
          <a:ahLst/>
          <a:cxnLst/>
          <a:rect l="0" t="0" r="0" b="0"/>
          <a:pathLst/>
        </a:custGeom>
        <a:solidFill>
          <a:schemeClr val="bg1"/>
        </a:solidFill>
        <a:ln w="38100" cap="flat" cmpd="sng" algn="ctr">
          <a:solidFill>
            <a:srgbClr val="4168A7"/>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400" b="0" i="0" u="none" strike="noStrike" cap="none" normalizeH="0" baseline="0" smtClean="0">
            <a:ln>
              <a:noFill/>
            </a:ln>
            <a:solidFill>
              <a:srgbClr val="484848"/>
            </a:solidFill>
            <a:effectLst/>
            <a:latin typeface="Arial" charset="0"/>
            <a:ea typeface="HG丸ｺﾞｼｯｸM-PRO"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9432</TotalTime>
  <Words>1007</Words>
  <Application>Microsoft Macintosh PowerPoint</Application>
  <PresentationFormat>画面に合わせる (4:3)</PresentationFormat>
  <Paragraphs>300</Paragraphs>
  <Slides>8</Slides>
  <Notes>4</Notes>
  <HiddenSlides>0</HiddenSlides>
  <MMClips>0</MMClips>
  <ScaleCrop>false</ScaleCrop>
  <HeadingPairs>
    <vt:vector size="4" baseType="variant">
      <vt:variant>
        <vt:lpstr>テーマ</vt:lpstr>
      </vt:variant>
      <vt:variant>
        <vt:i4>2</vt:i4>
      </vt:variant>
      <vt:variant>
        <vt:lpstr>スライド タイトル</vt:lpstr>
      </vt:variant>
      <vt:variant>
        <vt:i4>8</vt:i4>
      </vt:variant>
    </vt:vector>
  </HeadingPairs>
  <TitlesOfParts>
    <vt:vector size="10" baseType="lpstr">
      <vt:lpstr>0905_Juku</vt:lpstr>
      <vt:lpstr>906_Juku</vt:lpstr>
      <vt:lpstr>ERPとは</vt:lpstr>
      <vt:lpstr>ERPシステムの全体像</vt:lpstr>
      <vt:lpstr>分散化・ダウンサイジングによって何が起こったか？</vt:lpstr>
      <vt:lpstr>ERPシステムとは</vt:lpstr>
      <vt:lpstr>「ERP」と「ERPシステム」と「ERPパッケージ」</vt:lpstr>
      <vt:lpstr>これ一枚で分かる　エンタープライズ・システム・アーキテクチャー</vt:lpstr>
      <vt:lpstr>他アプリケーションとの関係</vt:lpstr>
      <vt:lpstr>他アプリケーションとの関係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Shoji Okoshi</dc:creator>
  <cp:lastModifiedBy>Saito Masanori</cp:lastModifiedBy>
  <cp:revision>1582</cp:revision>
  <dcterms:created xsi:type="dcterms:W3CDTF">2008-07-07T05:29:44Z</dcterms:created>
  <dcterms:modified xsi:type="dcterms:W3CDTF">2015-03-25T09:25:54Z</dcterms:modified>
</cp:coreProperties>
</file>