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tmp" ContentType="image/png"/>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1533" r:id="rId2"/>
    <p:sldId id="1207" r:id="rId3"/>
    <p:sldId id="1581" r:id="rId4"/>
    <p:sldId id="1582" r:id="rId5"/>
    <p:sldId id="1398" r:id="rId6"/>
    <p:sldId id="1210" r:id="rId7"/>
    <p:sldId id="1489" r:id="rId8"/>
    <p:sldId id="1490" r:id="rId9"/>
    <p:sldId id="1491" r:id="rId10"/>
    <p:sldId id="1492" r:id="rId11"/>
    <p:sldId id="1493" r:id="rId12"/>
    <p:sldId id="1495" r:id="rId13"/>
    <p:sldId id="1555" r:id="rId14"/>
    <p:sldId id="1583" r:id="rId15"/>
    <p:sldId id="1513" r:id="rId16"/>
    <p:sldId id="1516" r:id="rId17"/>
    <p:sldId id="1517" r:id="rId18"/>
    <p:sldId id="1518" r:id="rId19"/>
    <p:sldId id="1519" r:id="rId20"/>
    <p:sldId id="1520" r:id="rId21"/>
    <p:sldId id="1521" r:id="rId22"/>
    <p:sldId id="1578" r:id="rId23"/>
    <p:sldId id="1580" r:id="rId24"/>
    <p:sldId id="1579" r:id="rId25"/>
    <p:sldId id="1584" r:id="rId26"/>
    <p:sldId id="1528" r:id="rId27"/>
    <p:sldId id="1529" r:id="rId28"/>
    <p:sldId id="1530" r:id="rId29"/>
    <p:sldId id="1585" r:id="rId30"/>
    <p:sldId id="1586" r:id="rId31"/>
    <p:sldId id="1587" r:id="rId32"/>
    <p:sldId id="1588" r:id="rId33"/>
    <p:sldId id="1591" r:id="rId34"/>
    <p:sldId id="1594" r:id="rId35"/>
    <p:sldId id="1595" r:id="rId36"/>
    <p:sldId id="1598" r:id="rId37"/>
    <p:sldId id="1599" r:id="rId38"/>
    <p:sldId id="1571" r:id="rId39"/>
    <p:sldId id="1572" r:id="rId40"/>
    <p:sldId id="1573" r:id="rId41"/>
    <p:sldId id="1574" r:id="rId42"/>
    <p:sldId id="1575" r:id="rId43"/>
    <p:sldId id="1576" r:id="rId44"/>
    <p:sldId id="1602" r:id="rId45"/>
    <p:sldId id="1603" r:id="rId46"/>
    <p:sldId id="1600" r:id="rId47"/>
    <p:sldId id="1604" r:id="rId48"/>
    <p:sldId id="1601" r:id="rId49"/>
    <p:sldId id="715" r:id="rId5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0000"/>
    <a:srgbClr val="FF6666"/>
    <a:srgbClr val="FFFFFF"/>
    <a:srgbClr val="009051"/>
    <a:srgbClr val="E46C0A"/>
    <a:srgbClr val="FFFBD2"/>
    <a:srgbClr val="C00000"/>
    <a:srgbClr val="B3A2C7"/>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12"/>
    <p:restoredTop sz="79841" autoAdjust="0"/>
  </p:normalViewPr>
  <p:slideViewPr>
    <p:cSldViewPr snapToGrid="0" snapToObjects="1" showGuides="1">
      <p:cViewPr>
        <p:scale>
          <a:sx n="174" d="100"/>
          <a:sy n="174" d="100"/>
        </p:scale>
        <p:origin x="3488" y="272"/>
      </p:cViewPr>
      <p:guideLst>
        <p:guide orient="horz" pos="3702"/>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2017/5/17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2017/5/17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blog.livedoor.jp/lalha/archives/50524676.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etcommerce.co.jp/blog/2016/09/19/10182" TargetMode="External"/><Relationship Id="rId4" Type="http://schemas.openxmlformats.org/officeDocument/2006/relationships/hyperlink" Target="http://www.netcommerce.co.jp/blog/2017/04/02/10710" TargetMode="External"/><Relationship Id="rId5" Type="http://schemas.openxmlformats.org/officeDocument/2006/relationships/hyperlink" Target="http://www.netcommerce.co.jp/blog/2016/09/10/10157"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netcommerce.co.jp/blog/2017/01/08/10487"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0864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つの役割</a:t>
            </a:r>
          </a:p>
          <a:p>
            <a:r>
              <a:rPr kumimoji="1" lang="ja-JP" altLang="ja-JP" sz="1200" kern="1200" dirty="0" smtClean="0">
                <a:solidFill>
                  <a:schemeClr val="tx1"/>
                </a:solidFill>
                <a:effectLst/>
                <a:latin typeface="+mn-lt"/>
                <a:ea typeface="+mn-ea"/>
                <a:cs typeface="+mn-cs"/>
              </a:rPr>
              <a:t>冒頭の事例で紹介したように、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と一体化」しているといってもいいでしょう。しかし、いまだ「</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は道具にすぎない」と言われることも多く、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の本来の役割が正しく伝わっていないようにも思います。</a:t>
            </a:r>
          </a:p>
          <a:p>
            <a:r>
              <a:rPr kumimoji="1" lang="ja-JP" altLang="ja-JP" sz="1200" kern="1200" dirty="0" smtClean="0">
                <a:solidFill>
                  <a:schemeClr val="tx1"/>
                </a:solidFill>
                <a:effectLst/>
                <a:latin typeface="+mn-lt"/>
                <a:ea typeface="+mn-ea"/>
                <a:cs typeface="+mn-cs"/>
              </a:rPr>
              <a:t>まずはビジネスにとって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はどのような役割を果たしているのかを整理してゆきましょう。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■■利便性の向上とビジネスの多様性を支える「道具としての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smtClean="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smtClean="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smtClean="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smtClean="0">
                <a:solidFill>
                  <a:schemeClr val="tx1"/>
                </a:solidFill>
                <a:effectLst/>
                <a:latin typeface="+mn-lt"/>
                <a:ea typeface="+mn-ea"/>
                <a:cs typeface="+mn-cs"/>
              </a:rPr>
              <a:t>このような「道具としての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の専門家に任せることのできる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」と付き合うには、テクノロジーやトレンドに精通した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の専門家主導ですすめてゆくといいでしょう。</a:t>
            </a:r>
          </a:p>
          <a:p>
            <a:r>
              <a:rPr kumimoji="1" lang="ja-JP" altLang="ja-JP" sz="1200" kern="1200" dirty="0" smtClean="0">
                <a:solidFill>
                  <a:schemeClr val="tx1"/>
                </a:solidFill>
                <a:effectLst/>
                <a:latin typeface="+mn-lt"/>
                <a:ea typeface="+mn-ea"/>
                <a:cs typeface="+mn-cs"/>
              </a:rPr>
              <a:t>■■ビジネスの効率化や品質を高める「仕組みとしての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が仕事の流れを円滑にし、効率を高めてくれます。例えば、</a:t>
            </a:r>
          </a:p>
          <a:p>
            <a:pPr lvl="0"/>
            <a:r>
              <a:rPr kumimoji="1" lang="ja-JP" altLang="ja-JP" sz="1200" kern="1200" dirty="0" smtClean="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smtClean="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smtClean="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smtClean="0">
                <a:solidFill>
                  <a:schemeClr val="tx1"/>
                </a:solidFill>
                <a:effectLst/>
                <a:latin typeface="+mn-lt"/>
                <a:ea typeface="+mn-ea"/>
                <a:cs typeface="+mn-cs"/>
              </a:rPr>
              <a:t>このような「仕組みとしての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」は業務の現場と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の専門家が一緒に取り組んでいかなければならない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smtClean="0">
                <a:solidFill>
                  <a:schemeClr val="tx1"/>
                </a:solidFill>
                <a:effectLst/>
                <a:latin typeface="+mn-lt"/>
                <a:ea typeface="+mn-ea"/>
                <a:cs typeface="+mn-cs"/>
              </a:rPr>
              <a:t>一方、そんな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smtClean="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も手直しが必要になります。</a:t>
            </a:r>
          </a:p>
          <a:p>
            <a:r>
              <a:rPr kumimoji="1" lang="ja-JP" altLang="ja-JP" sz="1200" kern="1200" dirty="0" smtClean="0">
                <a:solidFill>
                  <a:schemeClr val="tx1"/>
                </a:solidFill>
                <a:effectLst/>
                <a:latin typeface="+mn-lt"/>
                <a:ea typeface="+mn-ea"/>
                <a:cs typeface="+mn-cs"/>
              </a:rPr>
              <a:t>このように「仕組みとしての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smtClean="0">
                <a:solidFill>
                  <a:schemeClr val="tx1"/>
                </a:solidFill>
                <a:effectLst/>
                <a:latin typeface="+mn-lt"/>
                <a:ea typeface="+mn-ea"/>
                <a:cs typeface="+mn-cs"/>
              </a:rPr>
              <a:t>そんな「仕組みとしての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」と付き合うには、経営や業務の現場の人たちが、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の常識や可能性、その限界を正しく理解し、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smtClean="0">
                <a:solidFill>
                  <a:schemeClr val="tx1"/>
                </a:solidFill>
                <a:effectLst/>
                <a:latin typeface="+mn-lt"/>
                <a:ea typeface="+mn-ea"/>
                <a:cs typeface="+mn-cs"/>
              </a:rPr>
              <a:t>■■ビジネスの変革や新たなビジネスの創出を促す「思想としての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の進化はこれまでの常識を破壊しつつあります。例えば、</a:t>
            </a:r>
          </a:p>
          <a:p>
            <a:pPr lvl="0"/>
            <a:r>
              <a:rPr kumimoji="1" lang="ja-JP" altLang="ja-JP" sz="1200" kern="1200" dirty="0" smtClean="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smtClean="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smtClean="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はそんな「思想」という役割を担っているのです。</a:t>
            </a:r>
          </a:p>
          <a:p>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smtClean="0">
                <a:solidFill>
                  <a:schemeClr val="tx1"/>
                </a:solidFill>
                <a:effectLst/>
                <a:latin typeface="+mn-lt"/>
                <a:ea typeface="+mn-ea"/>
                <a:cs typeface="+mn-cs"/>
              </a:rPr>
              <a:t>■■収益を拡大させビジネスの成長を支える「商品としての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はそれ自身が商品となって、お金を稼いでくれます。例えば、</a:t>
            </a:r>
          </a:p>
          <a:p>
            <a:pPr lvl="0"/>
            <a:r>
              <a:rPr kumimoji="1" lang="ja-JP" altLang="ja-JP" sz="1200" kern="1200" dirty="0" smtClean="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smtClean="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smtClean="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smtClean="0">
                <a:solidFill>
                  <a:schemeClr val="tx1"/>
                </a:solidFill>
                <a:effectLst/>
                <a:latin typeface="+mn-lt"/>
                <a:ea typeface="+mn-ea"/>
                <a:cs typeface="+mn-cs"/>
              </a:rPr>
              <a:t>そんな「商品としての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にできること、できないこと、そして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smtClean="0">
                <a:solidFill>
                  <a:schemeClr val="tx1"/>
                </a:solidFill>
                <a:effectLst/>
                <a:latin typeface="+mn-lt"/>
                <a:ea typeface="+mn-ea"/>
                <a:cs typeface="+mn-cs"/>
              </a:rPr>
              <a:t>「商品としての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について深く精通し、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smtClean="0">
                <a:solidFill>
                  <a:schemeClr val="tx1"/>
                </a:solidFill>
                <a:effectLst/>
                <a:latin typeface="+mn-lt"/>
                <a:ea typeface="+mn-ea"/>
                <a:cs typeface="+mn-cs"/>
              </a:rPr>
              <a:t>また「商品としての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」は、本章で既に紹介した３つの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の総力戦でもあります。つまり、</a:t>
            </a:r>
          </a:p>
          <a:p>
            <a:pPr lvl="0"/>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smtClean="0">
                <a:solidFill>
                  <a:schemeClr val="tx1"/>
                </a:solidFill>
                <a:effectLst/>
                <a:latin typeface="+mn-lt"/>
                <a:ea typeface="+mn-ea"/>
                <a:cs typeface="+mn-cs"/>
              </a:rPr>
              <a:t>「仕組みとしての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」で、便利で効率の良いビジネス・プロセスを作る。</a:t>
            </a:r>
          </a:p>
          <a:p>
            <a:pPr lvl="0"/>
            <a:r>
              <a:rPr kumimoji="1" lang="ja-JP" altLang="ja-JP" sz="1200" kern="1200" dirty="0" smtClean="0">
                <a:solidFill>
                  <a:schemeClr val="tx1"/>
                </a:solidFill>
                <a:effectLst/>
                <a:latin typeface="+mn-lt"/>
                <a:ea typeface="+mn-ea"/>
                <a:cs typeface="+mn-cs"/>
              </a:rPr>
              <a:t>「道具としての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」で、是非とも使いたいと思わせる使い勝手や見栄えの良さを実現する。</a:t>
            </a:r>
          </a:p>
          <a:p>
            <a:r>
              <a:rPr kumimoji="1" lang="ja-JP" altLang="ja-JP" sz="1200" kern="1200" dirty="0" smtClean="0">
                <a:solidFill>
                  <a:schemeClr val="tx1"/>
                </a:solidFill>
                <a:effectLst/>
                <a:latin typeface="+mn-lt"/>
                <a:ea typeface="+mn-ea"/>
                <a:cs typeface="+mn-cs"/>
              </a:rPr>
              <a:t>そんな取り組みが、魅力的な「商品としての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723847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利用の歴史を遡れば「道具としての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smtClean="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」と呼ばれています。一旦、プログラムに置き換えられた「仕組みとしての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」を使わせることで標準化された業務がとても効果的だったので、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需要はさらに拡大してゆきました。</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を利用できるようになり、ソーシャル・メディアや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の専門家たちに任せたほうがいいでしょう。しかし、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smtClean="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smtClean="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smtClean="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の専門家である情報システム部門や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ベンダーに相談する必要があります。そのとき、</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180888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74572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9371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キャズム</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の著者、</a:t>
            </a:r>
            <a:r>
              <a:rPr kumimoji="1" lang="en-US" altLang="ja-JP" sz="1200" b="0" i="0" kern="1200" dirty="0" smtClean="0">
                <a:solidFill>
                  <a:schemeClr val="tx1"/>
                </a:solidFill>
                <a:effectLst/>
                <a:latin typeface="+mn-lt"/>
                <a:ea typeface="+mn-ea"/>
                <a:cs typeface="+mn-cs"/>
              </a:rPr>
              <a:t>Geoffrey A. Moore</a:t>
            </a:r>
            <a:r>
              <a:rPr kumimoji="1" lang="ja-JP" altLang="en-US" sz="1200" b="0" i="0" kern="1200" dirty="0" smtClean="0">
                <a:solidFill>
                  <a:schemeClr val="tx1"/>
                </a:solidFill>
                <a:effectLst/>
                <a:latin typeface="+mn-lt"/>
                <a:ea typeface="+mn-ea"/>
                <a:cs typeface="+mn-cs"/>
              </a:rPr>
              <a:t>は、</a:t>
            </a:r>
            <a:r>
              <a:rPr kumimoji="1" lang="en-US" altLang="ja-JP" sz="1200" b="0" i="0" kern="1200" dirty="0" smtClean="0">
                <a:solidFill>
                  <a:schemeClr val="tx1"/>
                </a:solidFill>
                <a:effectLst/>
                <a:latin typeface="+mn-lt"/>
                <a:ea typeface="+mn-ea"/>
                <a:cs typeface="+mn-cs"/>
              </a:rPr>
              <a:t>2011</a:t>
            </a:r>
            <a:r>
              <a:rPr kumimoji="1" lang="ja-JP" altLang="en-US" sz="1200" b="0" i="0" kern="1200" dirty="0" smtClean="0">
                <a:solidFill>
                  <a:schemeClr val="tx1"/>
                </a:solidFill>
                <a:effectLst/>
                <a:latin typeface="+mn-lt"/>
                <a:ea typeface="+mn-ea"/>
                <a:cs typeface="+mn-cs"/>
              </a:rPr>
              <a:t>年に出版したホワイト･ペーパー</a:t>
            </a:r>
            <a:r>
              <a:rPr kumimoji="1" lang="en-US" altLang="ja-JP" sz="1200" b="0" i="0" kern="1200" dirty="0" smtClean="0">
                <a:solidFill>
                  <a:schemeClr val="tx1"/>
                </a:solidFill>
                <a:effectLst/>
                <a:latin typeface="+mn-lt"/>
                <a:ea typeface="+mn-ea"/>
                <a:cs typeface="+mn-cs"/>
              </a:rPr>
              <a:t>『Systems of Engagement and The Future of Enterprise IT』</a:t>
            </a:r>
            <a:r>
              <a:rPr kumimoji="1" lang="ja-JP" altLang="en-US" sz="1200" b="0" i="0" kern="1200" dirty="0" smtClean="0">
                <a:solidFill>
                  <a:schemeClr val="tx1"/>
                </a:solidFill>
                <a:effectLst/>
                <a:latin typeface="+mn-lt"/>
                <a:ea typeface="+mn-ea"/>
                <a:cs typeface="+mn-cs"/>
              </a:rPr>
              <a:t>の中で、「</a:t>
            </a:r>
            <a:r>
              <a:rPr kumimoji="1" lang="en-US" altLang="ja-JP" sz="1200" b="0" i="0" kern="1200" dirty="0" smtClean="0">
                <a:solidFill>
                  <a:schemeClr val="tx1"/>
                </a:solidFill>
                <a:effectLst/>
                <a:latin typeface="+mn-lt"/>
                <a:ea typeface="+mn-ea"/>
                <a:cs typeface="+mn-cs"/>
              </a:rPr>
              <a:t>Systems of Engagement</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）」という言葉を使っています。彼はこの中で</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を次のように説明しています。</a:t>
            </a:r>
          </a:p>
          <a:p>
            <a:pPr fontAlgn="base"/>
            <a:r>
              <a:rPr kumimoji="1" lang="ja-JP" altLang="en-US" sz="1200" b="0" i="0" kern="1200" dirty="0" smtClean="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smtClean="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smtClean="0">
                <a:solidFill>
                  <a:schemeClr val="tx1"/>
                </a:solidFill>
                <a:effectLst/>
                <a:latin typeface="+mn-lt"/>
                <a:ea typeface="+mn-ea"/>
                <a:cs typeface="+mn-cs"/>
              </a:rPr>
              <a:t>ビジネスの成否は「</a:t>
            </a:r>
            <a:r>
              <a:rPr kumimoji="1" lang="en-US" altLang="ja-JP" sz="1200" b="0" i="0" kern="1200" dirty="0" smtClean="0">
                <a:solidFill>
                  <a:schemeClr val="tx1"/>
                </a:solidFill>
                <a:effectLst/>
                <a:latin typeface="+mn-lt"/>
                <a:ea typeface="+mn-ea"/>
                <a:cs typeface="+mn-cs"/>
              </a:rPr>
              <a:t>Moment of Engagement</a:t>
            </a:r>
            <a:r>
              <a:rPr kumimoji="1" lang="ja-JP" altLang="en-US" sz="1200" b="0" i="0" kern="1200" dirty="0" smtClean="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smtClean="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smtClean="0">
                <a:solidFill>
                  <a:schemeClr val="tx1"/>
                </a:solidFill>
                <a:effectLst/>
                <a:latin typeface="+mn-lt"/>
                <a:ea typeface="+mn-ea"/>
                <a:cs typeface="+mn-cs"/>
              </a:rPr>
              <a:t>System of Record</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）に関心を持ってきました。</a:t>
            </a:r>
            <a:r>
              <a:rPr kumimoji="1" lang="en-US" altLang="ja-JP" sz="1200" b="0" i="0" kern="1200" dirty="0" smtClean="0">
                <a:solidFill>
                  <a:schemeClr val="tx1"/>
                </a:solidFill>
                <a:effectLst/>
                <a:latin typeface="+mn-lt"/>
                <a:ea typeface="+mn-ea"/>
                <a:cs typeface="+mn-cs"/>
              </a:rPr>
              <a:t>ERP</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SCM</a:t>
            </a:r>
            <a:r>
              <a:rPr kumimoji="1" lang="ja-JP" altLang="en-US" sz="1200" b="0" i="0" kern="1200" dirty="0" smtClean="0">
                <a:solidFill>
                  <a:schemeClr val="tx1"/>
                </a:solidFill>
                <a:effectLst/>
                <a:latin typeface="+mn-lt"/>
                <a:ea typeface="+mn-ea"/>
                <a:cs typeface="+mn-cs"/>
              </a:rPr>
              <a:t>、販売管理などのシステムがそれに該当します。</a:t>
            </a:r>
          </a:p>
          <a:p>
            <a:pPr fontAlgn="base"/>
            <a:r>
              <a:rPr kumimoji="1" lang="ja-JP" altLang="en-US" sz="1200" b="0" i="0" kern="1200" dirty="0" smtClean="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smtClean="0">
                <a:solidFill>
                  <a:schemeClr val="tx1"/>
                </a:solidFill>
                <a:effectLst/>
                <a:latin typeface="+mn-lt"/>
                <a:ea typeface="+mn-ea"/>
                <a:cs typeface="+mn-cs"/>
              </a:rPr>
              <a:t>Systems of Engagement</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smtClean="0">
                <a:solidFill>
                  <a:schemeClr val="tx1"/>
                </a:solidFill>
                <a:effectLst/>
                <a:latin typeface="+mn-lt"/>
                <a:ea typeface="+mn-ea"/>
                <a:cs typeface="+mn-cs"/>
              </a:rPr>
              <a:t>CRM</a:t>
            </a:r>
            <a:r>
              <a:rPr kumimoji="1" lang="ja-JP" altLang="en-US" sz="1200" b="0" i="0" kern="1200" dirty="0" smtClean="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smtClean="0">
                <a:solidFill>
                  <a:schemeClr val="tx1"/>
                </a:solidFill>
                <a:effectLst/>
                <a:latin typeface="+mn-lt"/>
                <a:ea typeface="+mn-ea"/>
                <a:cs typeface="+mn-cs"/>
              </a:rPr>
              <a:t>両者に求められる価値の重心は異なります。</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では手続きがいつでも確実に処理され正確にデータを格納する</a:t>
            </a:r>
            <a:r>
              <a:rPr kumimoji="1" lang="ja-JP" altLang="en-US" sz="1200" b="1" i="0" u="sng" kern="1200" dirty="0" smtClean="0">
                <a:solidFill>
                  <a:schemeClr val="tx1"/>
                </a:solidFill>
                <a:effectLst/>
                <a:latin typeface="+mn-lt"/>
                <a:ea typeface="+mn-ea"/>
                <a:cs typeface="+mn-cs"/>
              </a:rPr>
              <a:t>安定性</a:t>
            </a:r>
            <a:r>
              <a:rPr kumimoji="1" lang="ja-JP" altLang="en-US" sz="1200" b="0" i="0" kern="1200" dirty="0" smtClean="0">
                <a:solidFill>
                  <a:schemeClr val="tx1"/>
                </a:solidFill>
                <a:effectLst/>
                <a:latin typeface="+mn-lt"/>
                <a:ea typeface="+mn-ea"/>
                <a:cs typeface="+mn-cs"/>
              </a:rPr>
              <a:t>が重要になります。一方</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では、ビジネス環境の変化に柔軟・迅速に適応でできる</a:t>
            </a:r>
            <a:r>
              <a:rPr kumimoji="1" lang="ja-JP" altLang="en-US" sz="1200" b="1" i="0" u="sng" kern="1200" dirty="0" smtClean="0">
                <a:solidFill>
                  <a:schemeClr val="tx1"/>
                </a:solidFill>
                <a:effectLst/>
                <a:latin typeface="+mn-lt"/>
                <a:ea typeface="+mn-ea"/>
                <a:cs typeface="+mn-cs"/>
              </a:rPr>
              <a:t>スピード</a:t>
            </a:r>
            <a:r>
              <a:rPr kumimoji="1" lang="ja-JP" altLang="en-US" sz="1200" b="0" i="0" kern="1200" dirty="0" smtClean="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smtClean="0">
                <a:solidFill>
                  <a:schemeClr val="tx1"/>
                </a:solidFill>
                <a:effectLst/>
                <a:latin typeface="+mn-lt"/>
                <a:ea typeface="+mn-ea"/>
                <a:cs typeface="+mn-cs"/>
              </a:rPr>
              <a:t>デジタルな人間関係が大きな比重を占めるようになったことで、</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で顧客にリーチし購買に結びつけ、</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だけでは成り立たず、</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09630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バイモーダル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の時代にどのように人材をシフトさせればいいのか</a:t>
            </a:r>
          </a:p>
          <a:p>
            <a:r>
              <a:rPr kumimoji="1" lang="ja-JP" altLang="ja-JP" sz="1200" kern="1200" dirty="0" smtClean="0">
                <a:solidFill>
                  <a:schemeClr val="tx1"/>
                </a:solidFill>
                <a:effectLst/>
                <a:latin typeface="+mn-lt"/>
                <a:ea typeface="+mn-ea"/>
                <a:cs typeface="+mn-cs"/>
              </a:rPr>
              <a:t>ガートナーは、情報システムを、その特性応じて「モード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」と「モード２」に分類しています。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：変化が少なく、確実性、安定性を重視する領域のシステム</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：開発・改善のスピードや「使いやすさ」などを重視するシステ</a:t>
            </a:r>
          </a:p>
          <a:p>
            <a:r>
              <a:rPr kumimoji="1" lang="ja-JP" altLang="ja-JP" sz="1200" kern="1200" dirty="0" smtClean="0">
                <a:solidFill>
                  <a:schemeClr val="tx1"/>
                </a:solidFill>
                <a:effectLst/>
                <a:latin typeface="+mn-lt"/>
                <a:ea typeface="+mn-ea"/>
                <a:cs typeface="+mn-cs"/>
              </a:rPr>
              <a:t>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のシステムは、効率化によるコスト削減を目指す場合が多く、人事や会計、生産管理などの機関系業務が中心となります。そして、次の要件を満たすことが求められます。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速い・俊敏</a:t>
            </a:r>
          </a:p>
          <a:p>
            <a:r>
              <a:rPr kumimoji="1" lang="ja-JP" altLang="ja-JP" sz="1200" kern="1200" dirty="0" smtClean="0">
                <a:solidFill>
                  <a:schemeClr val="tx1"/>
                </a:solidFill>
                <a:effectLst/>
                <a:latin typeface="+mn-lt"/>
                <a:ea typeface="+mn-ea"/>
                <a:cs typeface="+mn-cs"/>
              </a:rPr>
              <a:t>低いコスト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便利で迅速なサポート</a:t>
            </a:r>
          </a:p>
          <a:p>
            <a:r>
              <a:rPr kumimoji="1" lang="ja-JP" altLang="ja-JP" sz="1200" kern="1200" dirty="0" smtClean="0">
                <a:solidFill>
                  <a:schemeClr val="tx1"/>
                </a:solidFill>
                <a:effectLst/>
                <a:latin typeface="+mn-lt"/>
                <a:ea typeface="+mn-ea"/>
                <a:cs typeface="+mn-cs"/>
              </a:rPr>
              <a:t>高い満足（わかりやすい、できる、楽しい）</a:t>
            </a:r>
          </a:p>
          <a:p>
            <a:r>
              <a:rPr kumimoji="1" lang="ja-JP" altLang="ja-JP" sz="1200" kern="1200" dirty="0" smtClean="0">
                <a:solidFill>
                  <a:schemeClr val="tx1"/>
                </a:solidFill>
                <a:effectLst/>
                <a:latin typeface="+mn-lt"/>
                <a:ea typeface="+mn-ea"/>
                <a:cs typeface="+mn-cs"/>
              </a:rPr>
              <a:t>一方、モード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は、差別化による競争力強化と収益の拡大を目指す場合が多く、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と一体化したデジタル・ビジネスや顧客とのコミュニケーションが必要なサービスが中心となります。そして、次の要件を満たすことが求められます。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高品質・安定稼働</a:t>
            </a:r>
          </a:p>
          <a:p>
            <a:r>
              <a:rPr kumimoji="1" lang="ja-JP" altLang="ja-JP" sz="1200" kern="1200" dirty="0" smtClean="0">
                <a:solidFill>
                  <a:schemeClr val="tx1"/>
                </a:solidFill>
                <a:effectLst/>
                <a:latin typeface="+mn-lt"/>
                <a:ea typeface="+mn-ea"/>
                <a:cs typeface="+mn-cs"/>
              </a:rPr>
              <a:t>着実・正確</a:t>
            </a:r>
          </a:p>
          <a:p>
            <a:r>
              <a:rPr kumimoji="1" lang="ja-JP" altLang="ja-JP" sz="1200" kern="1200" dirty="0" smtClean="0">
                <a:solidFill>
                  <a:schemeClr val="tx1"/>
                </a:solidFill>
                <a:effectLst/>
                <a:latin typeface="+mn-lt"/>
                <a:ea typeface="+mn-ea"/>
                <a:cs typeface="+mn-cs"/>
              </a:rPr>
              <a:t>高いコスト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手厚いサポート</a:t>
            </a:r>
          </a:p>
          <a:p>
            <a:r>
              <a:rPr kumimoji="1" lang="ja-JP" altLang="ja-JP" sz="1200" kern="1200" dirty="0" smtClean="0">
                <a:solidFill>
                  <a:schemeClr val="tx1"/>
                </a:solidFill>
                <a:effectLst/>
                <a:latin typeface="+mn-lt"/>
                <a:ea typeface="+mn-ea"/>
                <a:cs typeface="+mn-cs"/>
              </a:rPr>
              <a:t>高い満足（安全・安心）</a:t>
            </a:r>
          </a:p>
          <a:p>
            <a:r>
              <a:rPr kumimoji="1" lang="ja-JP" altLang="ja-JP" sz="1200" kern="1200" dirty="0" smtClean="0">
                <a:solidFill>
                  <a:schemeClr val="tx1"/>
                </a:solidFill>
                <a:effectLst/>
                <a:latin typeface="+mn-lt"/>
                <a:ea typeface="+mn-ea"/>
                <a:cs typeface="+mn-cs"/>
              </a:rPr>
              <a:t>この両者は併存し、お互いに連携することになりますから、どちらか一方だけに対応すればいいと言うことではありません。ただ、ユーザー企業の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への期待は、モード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からモード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へのシフトがすすみつつあることも、考慮しなければなりません。つまり、モード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に関わるビジネスで収益を上げられるうちに、モード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への取り組みを進め、人材の再配置やスキルの転換を推し進めてゆくことが必要となります。</a:t>
            </a:r>
          </a:p>
          <a:p>
            <a:r>
              <a:rPr kumimoji="1" lang="ja-JP" altLang="ja-JP" sz="1200" kern="1200" dirty="0" smtClean="0">
                <a:solidFill>
                  <a:schemeClr val="tx1"/>
                </a:solidFill>
                <a:effectLst/>
                <a:latin typeface="+mn-lt"/>
                <a:ea typeface="+mn-ea"/>
                <a:cs typeface="+mn-cs"/>
              </a:rPr>
              <a:t>その際に注意すべきは、業務要件を確実に固め、要求仕様通りシステムを開発する従来のモード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やり方が、モード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ではそのまま通用しないことです。</a:t>
            </a:r>
          </a:p>
          <a:p>
            <a:r>
              <a:rPr kumimoji="1" lang="ja-JP" altLang="ja-JP" sz="1200" kern="1200" dirty="0" smtClean="0">
                <a:solidFill>
                  <a:schemeClr val="tx1"/>
                </a:solidFill>
                <a:effectLst/>
                <a:latin typeface="+mn-lt"/>
                <a:ea typeface="+mn-ea"/>
                <a:cs typeface="+mn-cs"/>
              </a:rPr>
              <a:t>不確実性の高まるビジネス環境において、事前に要件を完全に固めることはできません。そのような状況にあっても現場のニーズに臨機応変に対応し、俊敏・迅速に開発や変更の要求に応えなくてはなりません。そのためには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を積極的に取り入れ、この状況に対応するしかありません。モード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では、「現場の要求は中長期的に変わらない」ことを前提に要求仕様を固めますから、ビジネスの現場と開発を一旦切り離して作業を進めることも可能です。しかし、変化を許容するモード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の対象となるシステムは、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とビジネスの一体化がすすんでいることもあり、ビジネスの現場とシステムの開発は密であることが求められます。そして、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の立場からビジネスへの提案をしてゆくことが、これまでに増して求められるようになります。つまり、ビジネスの成功にどう貢献すればいいのかを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の立場で考え、そのゴールを業務の現場と共有して開発や保守、運用をすすめてゆかなければならないのです。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933848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このモード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の違いについて、セゾン情報システム・</a:t>
            </a:r>
            <a:r>
              <a:rPr kumimoji="1" lang="en-US" altLang="ja-JP" sz="1200" b="0" i="0" kern="1200" dirty="0" smtClean="0">
                <a:solidFill>
                  <a:schemeClr val="tx1"/>
                </a:solidFill>
                <a:effectLst/>
                <a:latin typeface="+mn-lt"/>
                <a:ea typeface="+mn-ea"/>
                <a:cs typeface="+mn-cs"/>
              </a:rPr>
              <a:t>CTO</a:t>
            </a:r>
            <a:r>
              <a:rPr kumimoji="1" lang="ja-JP" altLang="en-US" sz="1200" b="0" i="0" kern="1200" dirty="0" smtClean="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smtClean="0">
                <a:solidFill>
                  <a:schemeClr val="tx1"/>
                </a:solidFill>
                <a:effectLst/>
                <a:latin typeface="+mn-lt"/>
                <a:ea typeface="+mn-ea"/>
                <a:cs typeface="+mn-cs"/>
                <a:hlinkClick r:id="rId3"/>
              </a:rPr>
              <a:t>これを参考に</a:t>
            </a:r>
            <a:r>
              <a:rPr kumimoji="1" lang="ja-JP" altLang="en-US" sz="1200" b="0" i="0" kern="1200" dirty="0" smtClean="0">
                <a:solidFill>
                  <a:schemeClr val="tx1"/>
                </a:solidFill>
                <a:effectLst/>
                <a:latin typeface="+mn-lt"/>
                <a:ea typeface="+mn-ea"/>
                <a:cs typeface="+mn-cs"/>
              </a:rPr>
              <a:t>私なりに少し手を加えたのが次のチャートです。</a:t>
            </a:r>
          </a:p>
          <a:p>
            <a:pPr fontAlgn="base"/>
            <a:r>
              <a:rPr kumimoji="1" lang="ja-JP" altLang="en-US" sz="1200" b="0" i="0" kern="1200" dirty="0" smtClean="0">
                <a:solidFill>
                  <a:schemeClr val="tx1"/>
                </a:solidFill>
                <a:effectLst/>
                <a:latin typeface="+mn-lt"/>
                <a:ea typeface="+mn-ea"/>
                <a:cs typeface="+mn-cs"/>
              </a:rPr>
              <a:t>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はどちらか一方あればいいということではなく、</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の関係のように、ともに必要な存在です。しかし、「モード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」に関わる人たちは、モード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を「</a:t>
            </a:r>
            <a:r>
              <a:rPr kumimoji="1" lang="ja-JP" altLang="en-US" sz="1200" b="1" i="0" kern="1200" dirty="0" smtClean="0">
                <a:solidFill>
                  <a:schemeClr val="tx1"/>
                </a:solidFill>
                <a:effectLst/>
                <a:latin typeface="+mn-lt"/>
                <a:ea typeface="+mn-ea"/>
                <a:cs typeface="+mn-cs"/>
              </a:rPr>
              <a:t>落ち着きなくチャラチャラした無責任で軽い存在だと煙たがる</a:t>
            </a:r>
            <a:r>
              <a:rPr kumimoji="1" lang="ja-JP" altLang="en-US" sz="1200" b="0" i="0" kern="1200" dirty="0" smtClean="0">
                <a:solidFill>
                  <a:schemeClr val="tx1"/>
                </a:solidFill>
                <a:effectLst/>
                <a:latin typeface="+mn-lt"/>
                <a:ea typeface="+mn-ea"/>
                <a:cs typeface="+mn-cs"/>
              </a:rPr>
              <a:t>」一方で、「モード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」に関わる人たちは、モード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を「</a:t>
            </a:r>
            <a:r>
              <a:rPr kumimoji="1" lang="ja-JP" altLang="en-US" sz="1200" b="1" i="0" kern="1200" dirty="0" smtClean="0">
                <a:solidFill>
                  <a:schemeClr val="tx1"/>
                </a:solidFill>
                <a:effectLst/>
                <a:latin typeface="+mn-lt"/>
                <a:ea typeface="+mn-ea"/>
                <a:cs typeface="+mn-cs"/>
              </a:rPr>
              <a:t>古臭く動きが遅い足手まといの恐竜の化石のように感じてしまう</a:t>
            </a:r>
            <a:r>
              <a:rPr kumimoji="1" lang="ja-JP" altLang="en-US" sz="1200" b="0" i="0" kern="1200" dirty="0" smtClean="0">
                <a:solidFill>
                  <a:schemeClr val="tx1"/>
                </a:solidFill>
                <a:effectLst/>
                <a:latin typeface="+mn-lt"/>
                <a:ea typeface="+mn-ea"/>
                <a:cs typeface="+mn-cs"/>
              </a:rPr>
              <a:t>」とも小野氏は指摘しています。</a:t>
            </a:r>
          </a:p>
          <a:p>
            <a:r>
              <a:rPr lang="ja-JP" altLang="en-US" dirty="0" smtClean="0"/>
              <a:t/>
            </a:r>
            <a:br>
              <a:rPr lang="ja-JP" altLang="en-US" dirty="0" smtClean="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25069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いずれにしろ、</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と</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452102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204572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9110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275613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の古い常識をそのままに、これからのビジネスを創ることはできない：３つの環境変化と</a:t>
            </a:r>
            <a:r>
              <a:rPr kumimoji="1" lang="en-US" altLang="ja-JP" sz="1200" kern="1200" dirty="0" smtClean="0">
                <a:solidFill>
                  <a:schemeClr val="tx1"/>
                </a:solidFill>
                <a:effectLst/>
                <a:latin typeface="+mn-lt"/>
                <a:ea typeface="+mn-ea"/>
                <a:cs typeface="+mn-cs"/>
              </a:rPr>
              <a:t>SI 3.0</a:t>
            </a:r>
            <a:r>
              <a:rPr kumimoji="1" lang="ja-JP" altLang="ja-JP" sz="1200" kern="1200" dirty="0" smtClean="0">
                <a:solidFill>
                  <a:schemeClr val="tx1"/>
                </a:solidFill>
                <a:effectLst/>
                <a:latin typeface="+mn-lt"/>
                <a:ea typeface="+mn-ea"/>
                <a:cs typeface="+mn-cs"/>
              </a:rPr>
              <a:t>への転換</a:t>
            </a:r>
          </a:p>
          <a:p>
            <a:pPr lvl="0"/>
            <a:r>
              <a:rPr kumimoji="1" lang="ja-JP" altLang="ja-JP" sz="1200" kern="1200" dirty="0" smtClean="0">
                <a:solidFill>
                  <a:schemeClr val="tx1"/>
                </a:solidFill>
                <a:effectLst/>
                <a:latin typeface="+mn-lt"/>
                <a:ea typeface="+mn-ea"/>
                <a:cs typeface="+mn-cs"/>
              </a:rPr>
              <a:t>マイロサービスやサーバーレス、コンテナはシステムの開発や運用の常識をどのように変えようとしているのでしょうか？</a:t>
            </a:r>
          </a:p>
          <a:p>
            <a:pPr lvl="0"/>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やサイバーフィジカル・システムは、お客様のビジネスのありかたを、とのように変えようとしているのでしょうか？</a:t>
            </a:r>
          </a:p>
          <a:p>
            <a:pPr lvl="0"/>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はお客様のビジネス価値や雇用のあり方をどのように変えようとしているのでしょうか、そこにどのようなビジネス・チャンスがあるのでしょうか？</a:t>
            </a:r>
          </a:p>
          <a:p>
            <a:r>
              <a:rPr kumimoji="1" lang="ja-JP" altLang="ja-JP" sz="1200" kern="1200" dirty="0" smtClean="0">
                <a:solidFill>
                  <a:schemeClr val="tx1"/>
                </a:solidFill>
                <a:effectLst/>
                <a:latin typeface="+mn-lt"/>
                <a:ea typeface="+mn-ea"/>
                <a:cs typeface="+mn-cs"/>
              </a:rPr>
              <a:t>テクノロジーの進化は、テクノロジーのビジネスにおける価値や役割を変えてしまいます。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ビジネスに関わる以上、この前提に立ちこれからのビジネスを創ってゆかなければなりません。しかし、必ずしもこの通りにはなっていないのが現実です。</a:t>
            </a:r>
          </a:p>
          <a:p>
            <a:r>
              <a:rPr kumimoji="1" lang="ja-JP" altLang="ja-JP" sz="1200" kern="1200" dirty="0" smtClean="0">
                <a:solidFill>
                  <a:schemeClr val="tx1"/>
                </a:solidFill>
                <a:effectLst/>
                <a:latin typeface="+mn-lt"/>
                <a:ea typeface="+mn-ea"/>
                <a:cs typeface="+mn-cs"/>
              </a:rPr>
              <a:t>心理学の用語に「確証のバイアス」があります。仮説や信念を検証する際にそれを支持する情報ばかりを集め、反証する情報を無視または集めようとしない傾向のことをいうことばです。わかりやすく言えば、自分に都合のいいことを取り入れ、思い込みを強化する心の働きです。</a:t>
            </a:r>
          </a:p>
          <a:p>
            <a:r>
              <a:rPr kumimoji="1" lang="ja-JP" altLang="ja-JP" sz="1200" kern="1200" dirty="0" smtClean="0">
                <a:solidFill>
                  <a:schemeClr val="tx1"/>
                </a:solidFill>
                <a:effectLst/>
                <a:latin typeface="+mn-lt"/>
                <a:ea typeface="+mn-ea"/>
                <a:cs typeface="+mn-cs"/>
              </a:rPr>
              <a:t>「まだ、何とかなる」を心の支えにビジネスの転換に消極的な人たちは、まさに確証のバイアスの典型です。「新規事業に積極的に取り組んでいます。でも、成果を出すのは簡単なことではないですね」と３年前と同じ話をされている人たちもまた同様です。茹でがエルのごとく、変化の流れにただ身を任せているに過ぎないことに気がつかないのでしょう。</a:t>
            </a:r>
          </a:p>
          <a:p>
            <a:r>
              <a:rPr kumimoji="1" lang="ja-JP" altLang="ja-JP" sz="1200" kern="1200" dirty="0" smtClean="0">
                <a:solidFill>
                  <a:schemeClr val="tx1"/>
                </a:solidFill>
                <a:effectLst/>
                <a:latin typeface="+mn-lt"/>
                <a:ea typeface="+mn-ea"/>
                <a:cs typeface="+mn-cs"/>
              </a:rPr>
              <a:t>では、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ビジネスは、どこに向かおうとしているのでしょうか。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この動きを促す３つの環境変化があります。ひとつは、</a:t>
            </a:r>
            <a:r>
              <a:rPr kumimoji="1" lang="en-US" altLang="ja-JP" sz="1200" b="1" u="sng" kern="1200" dirty="0" smtClean="0">
                <a:solidFill>
                  <a:schemeClr val="tx1"/>
                </a:solidFill>
                <a:effectLst/>
                <a:latin typeface="+mn-lt"/>
                <a:ea typeface="+mn-ea"/>
                <a:cs typeface="+mn-cs"/>
              </a:rPr>
              <a:t>IT</a:t>
            </a:r>
            <a:r>
              <a:rPr kumimoji="1" lang="ja-JP" altLang="ja-JP" sz="1200" b="1" u="sng" kern="1200" dirty="0" smtClean="0">
                <a:solidFill>
                  <a:schemeClr val="tx1"/>
                </a:solidFill>
                <a:effectLst/>
                <a:latin typeface="+mn-lt"/>
                <a:ea typeface="+mn-ea"/>
                <a:cs typeface="+mn-cs"/>
              </a:rPr>
              <a:t>の役割</a:t>
            </a:r>
            <a:r>
              <a:rPr kumimoji="1" lang="ja-JP" altLang="ja-JP" sz="1200" kern="1200" dirty="0" smtClean="0">
                <a:solidFill>
                  <a:schemeClr val="tx1"/>
                </a:solidFill>
                <a:effectLst/>
                <a:latin typeface="+mn-lt"/>
                <a:ea typeface="+mn-ea"/>
                <a:cs typeface="+mn-cs"/>
              </a:rPr>
              <a:t>の変化です。これまで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は業務の「生産性向上やコストの削減」に寄与してきました。しかし、そのための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投資は一巡し、お客様は新規開発のための投資を控え、</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主体は保守や運用へと移っています。そこに新たな付加価値や差別化の要素は乏しく、「現行の業務内容や品質はそのままにコストを下げて欲しい」というお客様の要求に応えなくてはなりません。</a:t>
            </a:r>
          </a:p>
          <a:p>
            <a:r>
              <a:rPr kumimoji="1" lang="ja-JP" altLang="ja-JP" sz="1200" kern="1200" dirty="0" smtClean="0">
                <a:solidFill>
                  <a:schemeClr val="tx1"/>
                </a:solidFill>
                <a:effectLst/>
                <a:latin typeface="+mn-lt"/>
                <a:ea typeface="+mn-ea"/>
                <a:cs typeface="+mn-cs"/>
              </a:rPr>
              <a:t>一方で、</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が、どのような目的で使われようとしているかを考えてみれば分かることですが、既存のビジネスに新たな差別化の要素を加えることに重心が置かれています。また、業務の生産性向上やコスト削減についても、人間にしかできなかったことを置き換えることで、これまでとは桁違いの生産性やコストを実現することで、企業体質そのものを本質的に変え、競争力の基盤を築くために</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を活かしてゆこうとしています。</a:t>
            </a:r>
          </a:p>
          <a:p>
            <a:r>
              <a:rPr kumimoji="1" lang="ja-JP" altLang="ja-JP" sz="1200" kern="1200" dirty="0" smtClean="0">
                <a:solidFill>
                  <a:schemeClr val="tx1"/>
                </a:solidFill>
                <a:effectLst/>
                <a:latin typeface="+mn-lt"/>
                <a:ea typeface="+mn-ea"/>
                <a:cs typeface="+mn-cs"/>
              </a:rPr>
              <a:t>ふたつ目は、</a:t>
            </a:r>
            <a:r>
              <a:rPr kumimoji="1" lang="en-US" altLang="ja-JP" sz="1200" b="1" u="sng" kern="1200" dirty="0" smtClean="0">
                <a:solidFill>
                  <a:schemeClr val="tx1"/>
                </a:solidFill>
                <a:effectLst/>
                <a:latin typeface="+mn-lt"/>
                <a:ea typeface="+mn-ea"/>
                <a:cs typeface="+mn-cs"/>
              </a:rPr>
              <a:t>IT</a:t>
            </a:r>
            <a:r>
              <a:rPr kumimoji="1" lang="ja-JP" altLang="ja-JP" sz="1200" b="1" u="sng" kern="1200" dirty="0" smtClean="0">
                <a:solidFill>
                  <a:schemeClr val="tx1"/>
                </a:solidFill>
                <a:effectLst/>
                <a:latin typeface="+mn-lt"/>
                <a:ea typeface="+mn-ea"/>
                <a:cs typeface="+mn-cs"/>
              </a:rPr>
              <a:t>利用環境の変化</a:t>
            </a:r>
            <a:r>
              <a:rPr kumimoji="1" lang="ja-JP" altLang="ja-JP" sz="1200" kern="1200" dirty="0" smtClean="0">
                <a:solidFill>
                  <a:schemeClr val="tx1"/>
                </a:solidFill>
                <a:effectLst/>
                <a:latin typeface="+mn-lt"/>
                <a:ea typeface="+mn-ea"/>
                <a:cs typeface="+mn-cs"/>
              </a:rPr>
              <a:t>です。クラウドを使うか使わないかのステージは終わり、どのようにクラウドを使ってゆくかを多くの企業が模索しはじめています。</a:t>
            </a:r>
          </a:p>
          <a:p>
            <a:r>
              <a:rPr kumimoji="1" lang="ja-JP" altLang="ja-JP" sz="1200" kern="1200" dirty="0" smtClean="0">
                <a:solidFill>
                  <a:schemeClr val="tx1"/>
                </a:solidFill>
                <a:effectLst/>
                <a:latin typeface="+mn-lt"/>
                <a:ea typeface="+mn-ea"/>
                <a:cs typeface="+mn-cs"/>
              </a:rPr>
              <a:t>「全てがクラウドへ移るわけではない」という確証バイアスに引きずられ、クラウドの劇的な進化や開発・運用の新しい常識を遠ざける人たちが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事業者には少なからず見受けられます。いまの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のやり方がクラウドでは通用しないことは、以前紹介したブログで詳しく解説しています。</a:t>
            </a:r>
          </a:p>
          <a:p>
            <a:r>
              <a:rPr kumimoji="1" lang="en-US" altLang="ja-JP" sz="1200" kern="1200" dirty="0" smtClean="0">
                <a:solidFill>
                  <a:schemeClr val="tx1"/>
                </a:solidFill>
                <a:effectLst/>
                <a:latin typeface="+mn-lt"/>
                <a:ea typeface="+mn-ea"/>
                <a:cs typeface="+mn-cs"/>
              </a:rPr>
              <a:t>&gt;&gt; </a:t>
            </a:r>
            <a:r>
              <a:rPr kumimoji="1" lang="ja-JP" altLang="ja-JP" sz="1200" kern="1200" dirty="0" smtClean="0">
                <a:solidFill>
                  <a:schemeClr val="tx1"/>
                </a:solidFill>
                <a:effectLst/>
                <a:latin typeface="+mn-lt"/>
                <a:ea typeface="+mn-ea"/>
                <a:cs typeface="+mn-cs"/>
              </a:rPr>
              <a:t>ルールを変えて下さい。それができなければクラウド</a:t>
            </a:r>
            <a:r>
              <a:rPr kumimoji="1" lang="en-US" altLang="ja-JP" sz="1200" kern="1200" dirty="0" err="1" smtClean="0">
                <a:solidFill>
                  <a:schemeClr val="tx1"/>
                </a:solidFill>
                <a:effectLst/>
                <a:latin typeface="+mn-lt"/>
                <a:ea typeface="+mn-ea"/>
                <a:cs typeface="+mn-cs"/>
              </a:rPr>
              <a:t>SIer</a:t>
            </a:r>
            <a:r>
              <a:rPr kumimoji="1" lang="ja-JP" altLang="ja-JP" sz="1200" kern="1200" dirty="0" smtClean="0">
                <a:solidFill>
                  <a:schemeClr val="tx1"/>
                </a:solidFill>
                <a:effectLst/>
                <a:latin typeface="+mn-lt"/>
                <a:ea typeface="+mn-ea"/>
                <a:cs typeface="+mn-cs"/>
              </a:rPr>
              <a:t>にはなれません！</a:t>
            </a:r>
          </a:p>
          <a:p>
            <a:r>
              <a:rPr kumimoji="1" lang="en-US" altLang="ja-JP" sz="1200" u="sng" kern="1200" dirty="0" smtClean="0">
                <a:solidFill>
                  <a:schemeClr val="tx1"/>
                </a:solidFill>
                <a:effectLst/>
                <a:latin typeface="+mn-lt"/>
                <a:ea typeface="+mn-ea"/>
                <a:cs typeface="+mn-cs"/>
                <a:hlinkClick r:id="rId3"/>
              </a:rPr>
              <a:t>http://www.netcommerce.co.jp/blog/2016/09/19/10182</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クラウドの常識を前提に、</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の古い常識を変えなければ、クラウドに関わるビジネスも十分な成果をあげることはできません。冒頭で紹介した、マイロサービスやサーバーレス、コンテナといったキーワードは、クラウドを前提としたこれからの開発や運用のあり方に大きな変化を強いることになります。</a:t>
            </a:r>
          </a:p>
          <a:p>
            <a:r>
              <a:rPr kumimoji="1" lang="ja-JP" altLang="ja-JP" sz="1200" kern="1200" dirty="0" smtClean="0">
                <a:solidFill>
                  <a:schemeClr val="tx1"/>
                </a:solidFill>
                <a:effectLst/>
                <a:latin typeface="+mn-lt"/>
                <a:ea typeface="+mn-ea"/>
                <a:cs typeface="+mn-cs"/>
              </a:rPr>
              <a:t>最後は、</a:t>
            </a:r>
            <a:r>
              <a:rPr kumimoji="1" lang="en-US" altLang="ja-JP" sz="1200" b="1" u="sng" kern="1200" dirty="0" smtClean="0">
                <a:solidFill>
                  <a:schemeClr val="tx1"/>
                </a:solidFill>
                <a:effectLst/>
                <a:latin typeface="+mn-lt"/>
                <a:ea typeface="+mn-ea"/>
                <a:cs typeface="+mn-cs"/>
              </a:rPr>
              <a:t>IT</a:t>
            </a:r>
            <a:r>
              <a:rPr kumimoji="1" lang="ja-JP" altLang="ja-JP" sz="1200" b="1" u="sng" kern="1200" dirty="0" smtClean="0">
                <a:solidFill>
                  <a:schemeClr val="tx1"/>
                </a:solidFill>
                <a:effectLst/>
                <a:latin typeface="+mn-lt"/>
                <a:ea typeface="+mn-ea"/>
                <a:cs typeface="+mn-cs"/>
              </a:rPr>
              <a:t>に期待されるビジネス価値</a:t>
            </a:r>
            <a:r>
              <a:rPr kumimoji="1" lang="ja-JP" altLang="ja-JP" sz="1200" kern="1200" dirty="0" smtClean="0">
                <a:solidFill>
                  <a:schemeClr val="tx1"/>
                </a:solidFill>
                <a:effectLst/>
                <a:latin typeface="+mn-lt"/>
                <a:ea typeface="+mn-ea"/>
                <a:cs typeface="+mn-cs"/>
              </a:rPr>
              <a:t>の変化です。従来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は、「生産性向上やコストの削減」に重心が置かれていました。しかし、いまや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は「ビジネスの差別化や競争力の強化」に重心が置かれ、高い利益率を期待できる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ビジネスはこちらに移ってしまいました。そして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予算の意志決定権限は、情報システム部門から事業部門へとシフトしています。この変化については、下記のブログで詳しく解説しています。</a:t>
            </a:r>
          </a:p>
          <a:p>
            <a:r>
              <a:rPr kumimoji="1" lang="en-US" altLang="ja-JP" sz="1200" kern="1200" dirty="0" smtClean="0">
                <a:solidFill>
                  <a:schemeClr val="tx1"/>
                </a:solidFill>
                <a:effectLst/>
                <a:latin typeface="+mn-lt"/>
                <a:ea typeface="+mn-ea"/>
                <a:cs typeface="+mn-cs"/>
              </a:rPr>
              <a:t>&gt;&gt; </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での新規事業開発は、これまでの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と何が違うのか</a:t>
            </a:r>
          </a:p>
          <a:p>
            <a:r>
              <a:rPr kumimoji="1" lang="en-US" altLang="ja-JP" sz="1200" u="sng" kern="1200" dirty="0" smtClean="0">
                <a:solidFill>
                  <a:schemeClr val="tx1"/>
                </a:solidFill>
                <a:effectLst/>
                <a:latin typeface="+mn-lt"/>
                <a:ea typeface="+mn-ea"/>
                <a:cs typeface="+mn-cs"/>
                <a:hlinkClick r:id="rId4"/>
              </a:rPr>
              <a:t>http://www.netcommerce.co.jp/blog/2017/04/02/10710</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これは、ビジネスと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の一体化がすすみつつあることを意味します。当然、</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ベンダーへの期待も変わろうとしています。</a:t>
            </a:r>
          </a:p>
          <a:p>
            <a:r>
              <a:rPr kumimoji="1" lang="ja-JP" altLang="ja-JP" sz="1200" kern="1200" dirty="0" smtClean="0">
                <a:solidFill>
                  <a:schemeClr val="tx1"/>
                </a:solidFill>
                <a:effectLst/>
                <a:latin typeface="+mn-lt"/>
                <a:ea typeface="+mn-ea"/>
                <a:cs typeface="+mn-cs"/>
              </a:rPr>
              <a:t>「ビジネスと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の一体化」がすすめば、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はビジネスのスピードに同期化し、ビジネス環境の変化に即応できなくてはなりません。ビジネス環境が急激に変化する時代にあって、このスピードは加速しています。アジャイル開発や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は、そんな文脈から読み解く必要があります。</a:t>
            </a:r>
          </a:p>
          <a:p>
            <a:r>
              <a:rPr kumimoji="1" lang="ja-JP" altLang="ja-JP" sz="1200" kern="1200" dirty="0" smtClean="0">
                <a:solidFill>
                  <a:schemeClr val="tx1"/>
                </a:solidFill>
                <a:effectLst/>
                <a:latin typeface="+mn-lt"/>
                <a:ea typeface="+mn-ea"/>
                <a:cs typeface="+mn-cs"/>
              </a:rPr>
              <a:t>ビジネスに貢献するための手段を提供するビジネスから、ビジネスに直接貢献するビジネスへ</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ビジネスには、いまそんな役割が期待されているのです。</a:t>
            </a:r>
          </a:p>
          <a:p>
            <a:r>
              <a:rPr kumimoji="1" lang="ja-JP" altLang="ja-JP" sz="1200" kern="1200" dirty="0" smtClean="0">
                <a:solidFill>
                  <a:schemeClr val="tx1"/>
                </a:solidFill>
                <a:effectLst/>
                <a:latin typeface="+mn-lt"/>
                <a:ea typeface="+mn-ea"/>
                <a:cs typeface="+mn-cs"/>
              </a:rPr>
              <a:t>このような３つの環境変化により、従来までの「情報システムの構築と運用」を主体とした</a:t>
            </a:r>
            <a:r>
              <a:rPr kumimoji="1" lang="ja-JP" altLang="ja-JP" sz="1200" b="1" kern="1200" dirty="0" smtClean="0">
                <a:solidFill>
                  <a:schemeClr val="tx1"/>
                </a:solidFill>
                <a:effectLst/>
                <a:latin typeface="+mn-lt"/>
                <a:ea typeface="+mn-ea"/>
                <a:cs typeface="+mn-cs"/>
              </a:rPr>
              <a:t>“</a:t>
            </a:r>
            <a:r>
              <a:rPr kumimoji="1" lang="en-US" altLang="ja-JP" sz="1200" b="1" kern="1200" dirty="0" smtClean="0">
                <a:solidFill>
                  <a:schemeClr val="tx1"/>
                </a:solidFill>
                <a:effectLst/>
                <a:latin typeface="+mn-lt"/>
                <a:ea typeface="+mn-ea"/>
                <a:cs typeface="+mn-cs"/>
              </a:rPr>
              <a:t>System Integrator</a:t>
            </a:r>
            <a:r>
              <a:rPr kumimoji="1" lang="ja-JP" altLang="ja-JP" sz="1200" b="1" kern="1200" dirty="0" smtClean="0">
                <a:solidFill>
                  <a:schemeClr val="tx1"/>
                </a:solidFill>
                <a:effectLst/>
                <a:latin typeface="+mn-lt"/>
                <a:ea typeface="+mn-ea"/>
                <a:cs typeface="+mn-cs"/>
              </a:rPr>
              <a:t>（</a:t>
            </a:r>
            <a:r>
              <a:rPr kumimoji="1" lang="en-US" altLang="ja-JP" sz="1200" b="1" kern="1200" dirty="0" smtClean="0">
                <a:solidFill>
                  <a:schemeClr val="tx1"/>
                </a:solidFill>
                <a:effectLst/>
                <a:latin typeface="+mn-lt"/>
                <a:ea typeface="+mn-ea"/>
                <a:cs typeface="+mn-cs"/>
              </a:rPr>
              <a:t>SI 1.0</a:t>
            </a:r>
            <a:r>
              <a:rPr kumimoji="1" lang="ja-JP" altLang="ja-JP" sz="1200" b="1" kern="1200" dirty="0" smtClean="0">
                <a:solidFill>
                  <a:schemeClr val="tx1"/>
                </a:solidFill>
                <a:effectLst/>
                <a:latin typeface="+mn-lt"/>
                <a:ea typeface="+mn-ea"/>
                <a:cs typeface="+mn-cs"/>
              </a:rPr>
              <a:t>）</a:t>
            </a:r>
            <a:r>
              <a:rPr kumimoji="1" lang="en-US" altLang="ja-JP" sz="1200" b="1"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は、「稼働率は維持できても、利益を維持できない」ビジネスへと変わってしまいました。お客様は、ビジネス価値を手に入れる手段（システムの構築や運用）の提供から、ビジネス価値を迅速にあるいは直接手に入れられるサービスへと需要を変化させています。</a:t>
            </a:r>
          </a:p>
          <a:p>
            <a:r>
              <a:rPr kumimoji="1" lang="ja-JP" altLang="ja-JP" sz="1200" kern="1200" dirty="0" smtClean="0">
                <a:solidFill>
                  <a:schemeClr val="tx1"/>
                </a:solidFill>
                <a:effectLst/>
                <a:latin typeface="+mn-lt"/>
                <a:ea typeface="+mn-ea"/>
                <a:cs typeface="+mn-cs"/>
              </a:rPr>
              <a:t>この需要の変化に対応し、お客様の期待に応えるためには「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サービスの提供」、すなわち“</a:t>
            </a:r>
            <a:r>
              <a:rPr kumimoji="1" lang="en-US" altLang="ja-JP" sz="1200" kern="1200" dirty="0" smtClean="0">
                <a:solidFill>
                  <a:schemeClr val="tx1"/>
                </a:solidFill>
                <a:effectLst/>
                <a:latin typeface="+mn-lt"/>
                <a:ea typeface="+mn-ea"/>
                <a:cs typeface="+mn-cs"/>
              </a:rPr>
              <a:t>Service Integrator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 2.0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への転換を進めなくてはなりません。これは、</a:t>
            </a:r>
            <a:r>
              <a:rPr kumimoji="1" lang="ja-JP" altLang="ja-JP" sz="1200" b="1" kern="1200" dirty="0" smtClean="0">
                <a:solidFill>
                  <a:schemeClr val="tx1"/>
                </a:solidFill>
                <a:effectLst/>
                <a:latin typeface="+mn-lt"/>
                <a:ea typeface="+mn-ea"/>
                <a:cs typeface="+mn-cs"/>
              </a:rPr>
              <a:t>工数という労働力の提供からサービスの提供へと商材を転換することであり、同時にフローからストックへと収益モデルを転換する取り組み</a:t>
            </a:r>
            <a:r>
              <a:rPr kumimoji="1" lang="ja-JP" altLang="ja-JP" sz="1200" kern="1200" dirty="0" smtClean="0">
                <a:solidFill>
                  <a:schemeClr val="tx1"/>
                </a:solidFill>
                <a:effectLst/>
                <a:latin typeface="+mn-lt"/>
                <a:ea typeface="+mn-ea"/>
                <a:cs typeface="+mn-cs"/>
              </a:rPr>
              <a:t>でもあります。そのためには、短期的な収益の減少を許容すると共に、事業部門や営業の業績評価基準を変えなければなりません。</a:t>
            </a:r>
          </a:p>
          <a:p>
            <a:r>
              <a:rPr kumimoji="1" lang="ja-JP" altLang="ja-JP" sz="1200" kern="1200" dirty="0" smtClean="0">
                <a:solidFill>
                  <a:schemeClr val="tx1"/>
                </a:solidFill>
                <a:effectLst/>
                <a:latin typeface="+mn-lt"/>
                <a:ea typeface="+mn-ea"/>
                <a:cs typeface="+mn-cs"/>
              </a:rPr>
              <a:t>しかし、それ以上に大きな転換を迫られるとすれば、お客様との関係の転換です。従来、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現場の要求は中長期的に変わらない」ことを前提に要求仕様を固めますから、ビジネスの現場と開発を一旦切り離して作業を進めることも可能でした。システム開発は既存の業務を前提に新たな機能の実装や改善を行います。そのため、</a:t>
            </a:r>
            <a:r>
              <a:rPr kumimoji="1" lang="ja-JP" altLang="ja-JP" sz="1200" b="1" kern="1200" dirty="0" smtClean="0">
                <a:solidFill>
                  <a:schemeClr val="tx1"/>
                </a:solidFill>
                <a:effectLst/>
                <a:latin typeface="+mn-lt"/>
                <a:ea typeface="+mn-ea"/>
                <a:cs typeface="+mn-cs"/>
              </a:rPr>
              <a:t>何をして欲しいかをユーザーが決定しそれを要求し、</a:t>
            </a:r>
            <a:r>
              <a:rPr kumimoji="1" lang="en-US" altLang="ja-JP" sz="1200" b="1" kern="1200" dirty="0" smtClean="0">
                <a:solidFill>
                  <a:schemeClr val="tx1"/>
                </a:solidFill>
                <a:effectLst/>
                <a:latin typeface="+mn-lt"/>
                <a:ea typeface="+mn-ea"/>
                <a:cs typeface="+mn-cs"/>
              </a:rPr>
              <a:t>IT</a:t>
            </a:r>
            <a:r>
              <a:rPr kumimoji="1" lang="ja-JP" altLang="ja-JP" sz="1200" b="1" kern="1200" dirty="0" smtClean="0">
                <a:solidFill>
                  <a:schemeClr val="tx1"/>
                </a:solidFill>
                <a:effectLst/>
                <a:latin typeface="+mn-lt"/>
                <a:ea typeface="+mn-ea"/>
                <a:cs typeface="+mn-cs"/>
              </a:rPr>
              <a:t>事業者はこれに応えるやり方でビジネスを実現</a:t>
            </a:r>
            <a:r>
              <a:rPr kumimoji="1" lang="ja-JP" altLang="ja-JP" sz="1200" kern="1200" dirty="0" smtClean="0">
                <a:solidFill>
                  <a:schemeClr val="tx1"/>
                </a:solidFill>
                <a:effectLst/>
                <a:latin typeface="+mn-lt"/>
                <a:ea typeface="+mn-ea"/>
                <a:cs typeface="+mn-cs"/>
              </a:rPr>
              <a:t>してきました。</a:t>
            </a:r>
          </a:p>
          <a:p>
            <a:r>
              <a:rPr kumimoji="1" lang="ja-JP" altLang="ja-JP" sz="1200" kern="1200" dirty="0" smtClean="0">
                <a:solidFill>
                  <a:schemeClr val="tx1"/>
                </a:solidFill>
                <a:effectLst/>
                <a:latin typeface="+mn-lt"/>
                <a:ea typeface="+mn-ea"/>
                <a:cs typeface="+mn-cs"/>
              </a:rPr>
              <a:t>しかし、不確実性の高まるビジネス環境において、要求仕様の変化は激しく、事前に要件を固めることができないものもあります。また、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を武器に新たな競争優位を築くための新しいビジネス・モデルの創出とも一体であって、何をして欲しいかがユーザーにも分かりません。そのため、</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事業者は専門家の立場でユーザーと一緒になって「ビジネスを成功させるためには何をするか」を探索しなければなりません。</a:t>
            </a:r>
          </a:p>
          <a:p>
            <a:r>
              <a:rPr kumimoji="1" lang="ja-JP" altLang="ja-JP" sz="1200" b="1" kern="1200" dirty="0" smtClean="0">
                <a:solidFill>
                  <a:schemeClr val="tx1"/>
                </a:solidFill>
                <a:effectLst/>
                <a:latin typeface="+mn-lt"/>
                <a:ea typeface="+mn-ea"/>
                <a:cs typeface="+mn-cs"/>
              </a:rPr>
              <a:t>「仕様書通りのシステムを、</a:t>
            </a:r>
            <a:r>
              <a:rPr kumimoji="1" lang="en-US" altLang="ja-JP" sz="1200" b="1" kern="1200" dirty="0" smtClean="0">
                <a:solidFill>
                  <a:schemeClr val="tx1"/>
                </a:solidFill>
                <a:effectLst/>
                <a:latin typeface="+mn-lt"/>
                <a:ea typeface="+mn-ea"/>
                <a:cs typeface="+mn-cs"/>
              </a:rPr>
              <a:t>QCD</a:t>
            </a:r>
            <a:r>
              <a:rPr kumimoji="1" lang="ja-JP" altLang="ja-JP" sz="1200" b="1" kern="1200" dirty="0" smtClean="0">
                <a:solidFill>
                  <a:schemeClr val="tx1"/>
                </a:solidFill>
                <a:effectLst/>
                <a:latin typeface="+mn-lt"/>
                <a:ea typeface="+mn-ea"/>
                <a:cs typeface="+mn-cs"/>
              </a:rPr>
              <a:t>を守って完成させる」ことから、「お客様と一緒になって、</a:t>
            </a:r>
            <a:r>
              <a:rPr kumimoji="1" lang="en-US" altLang="ja-JP" sz="1200" b="1" kern="1200" dirty="0" smtClean="0">
                <a:solidFill>
                  <a:schemeClr val="tx1"/>
                </a:solidFill>
                <a:effectLst/>
                <a:latin typeface="+mn-lt"/>
                <a:ea typeface="+mn-ea"/>
                <a:cs typeface="+mn-cs"/>
              </a:rPr>
              <a:t>IT</a:t>
            </a:r>
            <a:r>
              <a:rPr kumimoji="1" lang="ja-JP" altLang="ja-JP" sz="1200" b="1" kern="1200" dirty="0" smtClean="0">
                <a:solidFill>
                  <a:schemeClr val="tx1"/>
                </a:solidFill>
                <a:effectLst/>
                <a:latin typeface="+mn-lt"/>
                <a:ea typeface="+mn-ea"/>
                <a:cs typeface="+mn-cs"/>
              </a:rPr>
              <a:t>を活かした新たなビジネスを創出する」へ</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お客様と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事業者の関係は、そんな新たなステージへとシフトしつつあるのです。いま各社が「共創」と呼んでいるのは、そんな取り組みのことではないでしょうか。このことについては、以下の記事に詳しく解説しています。</a:t>
            </a:r>
          </a:p>
          <a:p>
            <a:r>
              <a:rPr kumimoji="1" lang="en-US" altLang="ja-JP" sz="1200" kern="1200" dirty="0" smtClean="0">
                <a:solidFill>
                  <a:schemeClr val="tx1"/>
                </a:solidFill>
                <a:effectLst/>
                <a:latin typeface="+mn-lt"/>
                <a:ea typeface="+mn-ea"/>
                <a:cs typeface="+mn-cs"/>
              </a:rPr>
              <a:t>&gt;&gt;</a:t>
            </a:r>
            <a:r>
              <a:rPr kumimoji="1" lang="ja-JP" altLang="ja-JP" sz="1200" kern="1200" dirty="0" smtClean="0">
                <a:solidFill>
                  <a:schemeClr val="tx1"/>
                </a:solidFill>
                <a:effectLst/>
                <a:latin typeface="+mn-lt"/>
                <a:ea typeface="+mn-ea"/>
                <a:cs typeface="+mn-cs"/>
              </a:rPr>
              <a:t>「共創」の３つのタイプ 〜 この言葉をお題目にしないために 〜</a:t>
            </a:r>
          </a:p>
          <a:p>
            <a:r>
              <a:rPr kumimoji="1" lang="en-US" altLang="ja-JP" sz="1200" u="sng" kern="1200" dirty="0" smtClean="0">
                <a:solidFill>
                  <a:schemeClr val="tx1"/>
                </a:solidFill>
                <a:effectLst/>
                <a:latin typeface="+mn-lt"/>
                <a:ea typeface="+mn-ea"/>
                <a:cs typeface="+mn-cs"/>
                <a:hlinkClick r:id="rId5"/>
              </a:rPr>
              <a:t>http://www.netcommerce.co.jp/blog/2016/09/10/10157</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お客様の新たな価値を創出するソリューションを提供し、お客様のビジネスに貢献する</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そんな役割を担う“</a:t>
            </a:r>
            <a:r>
              <a:rPr kumimoji="1" lang="en-US" altLang="ja-JP" sz="1200" kern="1200" dirty="0" smtClean="0">
                <a:solidFill>
                  <a:schemeClr val="tx1"/>
                </a:solidFill>
                <a:effectLst/>
                <a:latin typeface="+mn-lt"/>
                <a:ea typeface="+mn-ea"/>
                <a:cs typeface="+mn-cs"/>
              </a:rPr>
              <a:t>Solution Innovator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 3.0</a:t>
            </a:r>
            <a:r>
              <a:rPr kumimoji="1" lang="ja-JP" altLang="ja-JP" sz="1200" kern="1200" dirty="0" smtClean="0">
                <a:solidFill>
                  <a:schemeClr val="tx1"/>
                </a:solidFill>
                <a:effectLst/>
                <a:latin typeface="+mn-lt"/>
                <a:ea typeface="+mn-ea"/>
                <a:cs typeface="+mn-cs"/>
              </a:rPr>
              <a:t>）” のステージへ向かう必要がありそうです。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System Integrator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 1.0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から“</a:t>
            </a:r>
            <a:r>
              <a:rPr kumimoji="1" lang="en-US" altLang="ja-JP" sz="1200" kern="1200" dirty="0" smtClean="0">
                <a:solidFill>
                  <a:schemeClr val="tx1"/>
                </a:solidFill>
                <a:effectLst/>
                <a:latin typeface="+mn-lt"/>
                <a:ea typeface="+mn-ea"/>
                <a:cs typeface="+mn-cs"/>
              </a:rPr>
              <a:t>Service Integrator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 2.0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へ、そして“</a:t>
            </a:r>
            <a:r>
              <a:rPr kumimoji="1" lang="en-US" altLang="ja-JP" sz="1200" kern="1200" dirty="0" smtClean="0">
                <a:solidFill>
                  <a:schemeClr val="tx1"/>
                </a:solidFill>
                <a:effectLst/>
                <a:latin typeface="+mn-lt"/>
                <a:ea typeface="+mn-ea"/>
                <a:cs typeface="+mn-cs"/>
              </a:rPr>
              <a:t>Solution Innovator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 3.0</a:t>
            </a:r>
            <a:r>
              <a:rPr kumimoji="1" lang="ja-JP" altLang="ja-JP" sz="1200" kern="1200" dirty="0" smtClean="0">
                <a:solidFill>
                  <a:schemeClr val="tx1"/>
                </a:solidFill>
                <a:effectLst/>
                <a:latin typeface="+mn-lt"/>
                <a:ea typeface="+mn-ea"/>
                <a:cs typeface="+mn-cs"/>
              </a:rPr>
              <a:t>）”へのシフトを進めて行かなければなりません。</a:t>
            </a:r>
          </a:p>
          <a:p>
            <a:r>
              <a:rPr kumimoji="1" lang="ja-JP" altLang="ja-JP" sz="1200" kern="1200" dirty="0" smtClean="0">
                <a:solidFill>
                  <a:schemeClr val="tx1"/>
                </a:solidFill>
                <a:effectLst/>
                <a:latin typeface="+mn-lt"/>
                <a:ea typeface="+mn-ea"/>
                <a:cs typeface="+mn-cs"/>
              </a:rPr>
              <a:t>いまどのステージに自分たちはいるのでしょうか。もはや</a:t>
            </a:r>
            <a:r>
              <a:rPr kumimoji="1" lang="en-US" altLang="ja-JP" sz="1200" kern="1200" dirty="0" smtClean="0">
                <a:solidFill>
                  <a:schemeClr val="tx1"/>
                </a:solidFill>
                <a:effectLst/>
                <a:latin typeface="+mn-lt"/>
                <a:ea typeface="+mn-ea"/>
                <a:cs typeface="+mn-cs"/>
              </a:rPr>
              <a:t> SI 2.0</a:t>
            </a:r>
            <a:r>
              <a:rPr kumimoji="1" lang="ja-JP" altLang="ja-JP" sz="1200" kern="1200" dirty="0" smtClean="0">
                <a:solidFill>
                  <a:schemeClr val="tx1"/>
                </a:solidFill>
                <a:effectLst/>
                <a:latin typeface="+mn-lt"/>
                <a:ea typeface="+mn-ea"/>
                <a:cs typeface="+mn-cs"/>
              </a:rPr>
              <a:t>は前提です。新たな競争優位を築くのであれば、</a:t>
            </a:r>
            <a:r>
              <a:rPr kumimoji="1" lang="en-US" altLang="ja-JP" sz="1200" kern="1200" dirty="0" smtClean="0">
                <a:solidFill>
                  <a:schemeClr val="tx1"/>
                </a:solidFill>
                <a:effectLst/>
                <a:latin typeface="+mn-lt"/>
                <a:ea typeface="+mn-ea"/>
                <a:cs typeface="+mn-cs"/>
              </a:rPr>
              <a:t>SI 3.0</a:t>
            </a:r>
            <a:r>
              <a:rPr kumimoji="1" lang="ja-JP" altLang="ja-JP" sz="1200" kern="1200" dirty="0" smtClean="0">
                <a:solidFill>
                  <a:schemeClr val="tx1"/>
                </a:solidFill>
                <a:effectLst/>
                <a:latin typeface="+mn-lt"/>
                <a:ea typeface="+mn-ea"/>
                <a:cs typeface="+mn-cs"/>
              </a:rPr>
              <a:t>へのシフトを推し進めなくてはならず、</a:t>
            </a:r>
            <a:r>
              <a:rPr kumimoji="1" lang="en-US" altLang="ja-JP" sz="1200" kern="1200" dirty="0" smtClean="0">
                <a:solidFill>
                  <a:schemeClr val="tx1"/>
                </a:solidFill>
                <a:effectLst/>
                <a:latin typeface="+mn-lt"/>
                <a:ea typeface="+mn-ea"/>
                <a:cs typeface="+mn-cs"/>
              </a:rPr>
              <a:t>IT</a:t>
            </a:r>
            <a:r>
              <a:rPr kumimoji="1" lang="ja-JP" altLang="ja-JP" sz="1200" kern="1200" smtClean="0">
                <a:solidFill>
                  <a:schemeClr val="tx1"/>
                </a:solidFill>
                <a:effectLst/>
                <a:latin typeface="+mn-lt"/>
                <a:ea typeface="+mn-ea"/>
                <a:cs typeface="+mn-cs"/>
              </a:rPr>
              <a:t>の古い常識をそのままに、これからのビジネスを創ることができないのです。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02261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Function as a Service</a:t>
            </a:r>
            <a:r>
              <a:rPr kumimoji="1" lang="ja-JP" altLang="en-US" sz="1200" b="0" i="0" kern="1200" dirty="0" smtClean="0">
                <a:solidFill>
                  <a:schemeClr val="tx1"/>
                </a:solidFill>
                <a:effectLst/>
                <a:latin typeface="+mn-lt"/>
                <a:ea typeface="+mn-ea"/>
                <a:cs typeface="+mn-cs"/>
              </a:rPr>
              <a:t>）は、この仕組みをさらに進化させたものです。</a:t>
            </a:r>
          </a:p>
          <a:p>
            <a:r>
              <a:rPr kumimoji="1" lang="ja-JP" altLang="en-US" sz="1200" b="0" i="0" kern="1200" dirty="0" smtClean="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smtClean="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smtClean="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smtClean="0">
                <a:solidFill>
                  <a:schemeClr val="tx1"/>
                </a:solidFill>
                <a:effectLst/>
                <a:latin typeface="+mn-lt"/>
                <a:ea typeface="+mn-ea"/>
                <a:cs typeface="+mn-cs"/>
              </a:rPr>
              <a:t>コンテナの実行は</a:t>
            </a:r>
            <a:r>
              <a:rPr kumimoji="1" lang="en-US" altLang="ja-JP" sz="1200" b="0" i="0" kern="1200" dirty="0" smtClean="0">
                <a:solidFill>
                  <a:schemeClr val="tx1"/>
                </a:solidFill>
                <a:effectLst/>
                <a:latin typeface="+mn-lt"/>
                <a:ea typeface="+mn-ea"/>
                <a:cs typeface="+mn-cs"/>
              </a:rPr>
              <a:t>100ms</a:t>
            </a:r>
            <a:r>
              <a:rPr kumimoji="1" lang="ja-JP" altLang="en-US" sz="1200" b="0" i="0" kern="1200" dirty="0" smtClean="0">
                <a:solidFill>
                  <a:schemeClr val="tx1"/>
                </a:solidFill>
                <a:effectLst/>
                <a:latin typeface="+mn-lt"/>
                <a:ea typeface="+mn-ea"/>
                <a:cs typeface="+mn-cs"/>
              </a:rPr>
              <a:t>単位で計測され、使った分のサーバー使用料が課金されるため、一般の</a:t>
            </a:r>
            <a:r>
              <a:rPr kumimoji="1" lang="en-US" altLang="ja-JP" sz="1200" b="0" i="0" kern="1200" dirty="0" smtClean="0">
                <a:solidFill>
                  <a:schemeClr val="tx1"/>
                </a:solidFill>
                <a:effectLst/>
                <a:latin typeface="+mn-lt"/>
                <a:ea typeface="+mn-ea"/>
                <a:cs typeface="+mn-cs"/>
              </a:rPr>
              <a:t>IaaS</a:t>
            </a:r>
            <a:r>
              <a:rPr kumimoji="1" lang="ja-JP" altLang="en-US" sz="1200" b="0" i="0" kern="1200" dirty="0" smtClean="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smtClean="0">
                <a:solidFill>
                  <a:schemeClr val="tx1"/>
                </a:solidFill>
                <a:effectLst/>
                <a:latin typeface="+mn-lt"/>
                <a:ea typeface="+mn-ea"/>
                <a:cs typeface="+mn-cs"/>
              </a:rPr>
              <a:t>AWS</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Lambda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Cloud Functions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Microsoft</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Azure Functions</a:t>
            </a:r>
            <a:r>
              <a:rPr kumimoji="1" lang="ja-JP" altLang="en-US" sz="1200" b="0" i="0" kern="1200" dirty="0" smtClean="0">
                <a:solidFill>
                  <a:schemeClr val="tx1"/>
                </a:solidFill>
                <a:effectLst/>
                <a:latin typeface="+mn-lt"/>
                <a:ea typeface="+mn-ea"/>
                <a:cs typeface="+mn-cs"/>
              </a:rPr>
              <a:t>、オープンソース</a:t>
            </a:r>
            <a:r>
              <a:rPr kumimoji="1" lang="en-US" altLang="ja-JP" sz="1200" b="0" i="0" kern="1200" dirty="0" err="1" smtClean="0">
                <a:solidFill>
                  <a:schemeClr val="tx1"/>
                </a:solidFill>
                <a:effectLst/>
                <a:latin typeface="+mn-lt"/>
                <a:ea typeface="+mn-ea"/>
                <a:cs typeface="+mn-cs"/>
              </a:rPr>
              <a:t>OpenWhisk</a:t>
            </a:r>
            <a:r>
              <a:rPr kumimoji="1" lang="ja-JP" altLang="en-US" sz="1200" b="0" i="0" kern="1200" dirty="0" smtClean="0">
                <a:solidFill>
                  <a:schemeClr val="tx1"/>
                </a:solidFill>
                <a:effectLst/>
                <a:latin typeface="+mn-lt"/>
                <a:ea typeface="+mn-ea"/>
                <a:cs typeface="+mn-cs"/>
              </a:rPr>
              <a:t>を使った</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のサービスなどがあります。</a:t>
            </a:r>
          </a:p>
          <a:p>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との違いは、</a:t>
            </a:r>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で、あらゆるアプリケーションを作れるわけではなく、</a:t>
            </a:r>
            <a:r>
              <a:rPr kumimoji="1" lang="en-US" altLang="ja-JP" sz="1200" b="0" i="0" kern="1200" dirty="0" smtClean="0">
                <a:solidFill>
                  <a:schemeClr val="tx1"/>
                </a:solidFill>
                <a:effectLst/>
                <a:latin typeface="+mn-lt"/>
                <a:ea typeface="+mn-ea"/>
                <a:cs typeface="+mn-cs"/>
              </a:rPr>
              <a:t>EC</a:t>
            </a:r>
            <a:r>
              <a:rPr kumimoji="1" lang="ja-JP" altLang="en-US" sz="1200" b="0" i="0" kern="1200" dirty="0" smtClean="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smtClean="0">
                <a:solidFill>
                  <a:schemeClr val="tx1"/>
                </a:solidFill>
                <a:effectLst/>
                <a:latin typeface="+mn-lt"/>
                <a:ea typeface="+mn-ea"/>
                <a:cs typeface="+mn-cs"/>
              </a:rPr>
              <a:t>参考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05319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987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73721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ビジネスのコスト構造</a:t>
            </a:r>
          </a:p>
          <a:p>
            <a:pPr lvl="0"/>
            <a:r>
              <a:rPr kumimoji="1" lang="ja-JP" altLang="ja-JP" sz="1200" kern="1200" dirty="0" smtClean="0">
                <a:solidFill>
                  <a:schemeClr val="tx1"/>
                </a:solidFill>
                <a:effectLst/>
                <a:latin typeface="+mn-lt"/>
                <a:ea typeface="+mn-ea"/>
                <a:cs typeface="+mn-cs"/>
              </a:rPr>
              <a:t>コスト構造</a:t>
            </a:r>
          </a:p>
          <a:p>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は、「アプリケーションを受託開発する事業」、「ネットワークやサーバーなどのハード導入に伴い構築を行うエンジニアリング事業」、そしてそれらの「保守サポート事業」の大きく３つのタイプに分けることができます。</a:t>
            </a:r>
          </a:p>
          <a:p>
            <a:r>
              <a:rPr kumimoji="1" lang="ja-JP" altLang="ja-JP" sz="1200" kern="1200" dirty="0" smtClean="0">
                <a:solidFill>
                  <a:schemeClr val="tx1"/>
                </a:solidFill>
                <a:effectLst/>
                <a:latin typeface="+mn-lt"/>
                <a:ea typeface="+mn-ea"/>
                <a:cs typeface="+mn-cs"/>
              </a:rPr>
              <a:t>「アプリケーションを受託開発する事業」と「保守サポート事業」は、そのコストのほとんどが、人件費で占められています。しかも、我が国においては、人材の流動性が低いこともあり、その人件費が固定費化されてしまいます。そのため、ユーザー企業や大手</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は、これらの人件費を下請事業者に委託し変動費として、コストの調整弁として使ってきたのです。この階層関係が、どんどんと下層に引き継がれてゆき、下へ行けば行くほど低賃金で働かされることになります。世に言う「多重請負」です。</a:t>
            </a:r>
          </a:p>
          <a:p>
            <a:r>
              <a:rPr kumimoji="1" lang="ja-JP" altLang="ja-JP" sz="1200" kern="1200" dirty="0" smtClean="0">
                <a:solidFill>
                  <a:schemeClr val="tx1"/>
                </a:solidFill>
                <a:effectLst/>
                <a:latin typeface="+mn-lt"/>
                <a:ea typeface="+mn-ea"/>
                <a:cs typeface="+mn-cs"/>
              </a:rPr>
              <a:t>しかし、人月単価は年々ディスカウントされてきており、非常に薄い利益しか取れていない状況となりつつあります。そのため一つの案件での利益管理を厳密に行う必要が出てきており、各社「赤字案件撲滅プロジェクト」など案件ごとの利益率管理を実施し、必死に案件ごとの利益を確保するように試行錯誤している状況です。</a:t>
            </a:r>
          </a:p>
          <a:p>
            <a:r>
              <a:rPr kumimoji="1" lang="ja-JP" altLang="ja-JP" sz="1200" kern="1200" dirty="0" smtClean="0">
                <a:solidFill>
                  <a:schemeClr val="tx1"/>
                </a:solidFill>
                <a:effectLst/>
                <a:latin typeface="+mn-lt"/>
                <a:ea typeface="+mn-ea"/>
                <a:cs typeface="+mn-cs"/>
              </a:rPr>
              <a:t>またリーマンショック以降、多重請負が社会問題となっており、徐々に多重請負について自主規制がかかってきています。そうすると調整弁役を担ってきた下請事業者を増やしていくことは難しく、また不景気になったからといって、そう簡単に、下請け業者を切ることができなくなってきました。</a:t>
            </a:r>
          </a:p>
          <a:p>
            <a:r>
              <a:rPr kumimoji="1" lang="ja-JP" altLang="ja-JP" sz="1200" kern="1200" dirty="0" smtClean="0">
                <a:solidFill>
                  <a:schemeClr val="tx1"/>
                </a:solidFill>
                <a:effectLst/>
                <a:latin typeface="+mn-lt"/>
                <a:ea typeface="+mn-ea"/>
                <a:cs typeface="+mn-cs"/>
              </a:rPr>
              <a:t>そのため、正社員も下請け業者も、予測した稼働人員のギリギリしか確保せず、しかも、少々稼働がオーバーしても、現状の人員で案件を回すことにより、高い稼働率を維持するようになっています。利益率が低いため、不稼働人員が発生すれば、直ちに赤字となるので、エンジニアは常にマシンのように限界まで働いてもらわなければならないのです。</a:t>
            </a:r>
          </a:p>
          <a:p>
            <a:r>
              <a:rPr kumimoji="1" lang="ja-JP" altLang="ja-JP" sz="1200" kern="1200" dirty="0" smtClean="0">
                <a:solidFill>
                  <a:schemeClr val="tx1"/>
                </a:solidFill>
                <a:effectLst/>
                <a:latin typeface="+mn-lt"/>
                <a:ea typeface="+mn-ea"/>
                <a:cs typeface="+mn-cs"/>
              </a:rPr>
              <a:t>また、安定的な高稼働率を維持するためには、安定的な受注が必要です。安定的な受注がないと稼働率が維持できず、すぐに不稼働が発生し赤字に転落します。中堅以上の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事業者は、多くの営業人員を抱え、必死に安定的な受注を得るために営業活動に注力しています。</a:t>
            </a:r>
          </a:p>
          <a:p>
            <a:r>
              <a:rPr kumimoji="1" lang="ja-JP" altLang="ja-JP" sz="1200" kern="1200" dirty="0" smtClean="0">
                <a:solidFill>
                  <a:schemeClr val="tx1"/>
                </a:solidFill>
                <a:effectLst/>
                <a:latin typeface="+mn-lt"/>
                <a:ea typeface="+mn-ea"/>
                <a:cs typeface="+mn-cs"/>
              </a:rPr>
              <a:t>このように、今までの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事業は、「安定的な受注」「人員の高稼働率」に支えられてきたといえるでしょう。</a:t>
            </a:r>
          </a:p>
          <a:p>
            <a:r>
              <a:rPr kumimoji="1" lang="ja-JP" altLang="ja-JP" sz="1200" kern="1200" dirty="0" smtClean="0">
                <a:solidFill>
                  <a:schemeClr val="tx1"/>
                </a:solidFill>
                <a:effectLst/>
                <a:latin typeface="+mn-lt"/>
                <a:ea typeface="+mn-ea"/>
                <a:cs typeface="+mn-cs"/>
              </a:rPr>
              <a:t>このような状況をコスト構造から見てみると、次の図にあるようにコストのほとんどが、人件費や外注加工費用、ハードウェア・ソフトウェアの仕入れ費用です。外注加工費やハードウェア・ソフトウェアの仕入れ費用は、自社ではほとんどコントロールできないコストです。また人材の流動性があれば人件費はコントロール可能なコストになりますが、我が国では固定的となっており、これもコントロールが難しいコストとなっています。このようにコスト構造を読み解くと付加価値率は高いのですがが、コントロールできるコストの割合が非常に低く、利益が出にくいビジネスとなっていることがわかります。つまり、現在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ビジネスは、「必死に働いても薄利なビジネス」だと言わざるを得ない状況にあるのです。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55183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6548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デジタル・トランスフォーメーションの時代がやってくる</a:t>
            </a:r>
          </a:p>
          <a:p>
            <a:r>
              <a:rPr kumimoji="1" lang="ja-JP" altLang="ja-JP" sz="1200" kern="1200" dirty="0" smtClean="0">
                <a:solidFill>
                  <a:schemeClr val="tx1"/>
                </a:solidFill>
                <a:effectLst/>
                <a:latin typeface="+mn-lt"/>
                <a:ea typeface="+mn-ea"/>
                <a:cs typeface="+mn-cs"/>
              </a:rPr>
              <a:t>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これまでの仕事のやり方や人と人のつながりを大きく変えようとしています。この変化を「デジタル・トランスフォーメーション」と呼んでいます。トランスフォーメイションとは、形を変える、あるいは再編成するという意味があります。では、いったい何がどう変わるのでしょうか。</a:t>
            </a:r>
          </a:p>
          <a:p>
            <a:r>
              <a:rPr kumimoji="1" lang="ja-JP" altLang="ja-JP" sz="1200" kern="1200" dirty="0" smtClean="0">
                <a:solidFill>
                  <a:schemeClr val="tx1"/>
                </a:solidFill>
                <a:effectLst/>
                <a:latin typeface="+mn-lt"/>
                <a:ea typeface="+mn-ea"/>
                <a:cs typeface="+mn-cs"/>
              </a:rPr>
              <a:t>「人間が行うことを前提に最適化されたビジネス・プロセスから、機械が行うことを前提に最適化されたビジネス・プロセスへの転換」</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の進化は、これまで「人間のできること」を機械に置き換え、効率化やコストの削減を実現してきました。さらに、インターネットやクラウド、</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や人工知能の普及は、「人間にしかできなかったこと」や「人間にはできないこと」をどんどんできるようにしています。ならば、そんな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や機械の新しい常識を前提に、人間が行うのではなく、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が全てを行うことを前提に、それに最もふさわしい仕事の流れを実現してもいいはずです。どうしても「人間にしかできないこと」が残るとすれば、それは人間がやりましょうと、発想を逆転して考えてみると、これまでの常識では考えられなかったことが実現するかもしれません。これが、「デジタル・トランスフォーメーション」の目指しているところです。</a:t>
            </a:r>
          </a:p>
          <a:p>
            <a:r>
              <a:rPr kumimoji="1" lang="ja-JP" altLang="ja-JP" sz="1200" kern="1200" dirty="0" smtClean="0">
                <a:solidFill>
                  <a:schemeClr val="tx1"/>
                </a:solidFill>
                <a:effectLst/>
                <a:latin typeface="+mn-lt"/>
                <a:ea typeface="+mn-ea"/>
                <a:cs typeface="+mn-cs"/>
              </a:rPr>
              <a:t>この「デジタル・トランスフォーメーション」により、これまでの常識を根本的に変えてしまう事例がいくつも登場しています。例えば、米ハーレーダビッドソン（</a:t>
            </a:r>
            <a:r>
              <a:rPr kumimoji="1" lang="en-US" altLang="ja-JP" sz="1200" kern="1200" dirty="0" smtClean="0">
                <a:solidFill>
                  <a:schemeClr val="tx1"/>
                </a:solidFill>
                <a:effectLst/>
                <a:latin typeface="+mn-lt"/>
                <a:ea typeface="+mn-ea"/>
                <a:cs typeface="+mn-cs"/>
              </a:rPr>
              <a:t>Harley Davidson</a:t>
            </a:r>
            <a:r>
              <a:rPr kumimoji="1" lang="ja-JP" altLang="ja-JP" sz="1200" kern="1200" dirty="0" smtClean="0">
                <a:solidFill>
                  <a:schemeClr val="tx1"/>
                </a:solidFill>
                <a:effectLst/>
                <a:latin typeface="+mn-lt"/>
                <a:ea typeface="+mn-ea"/>
                <a:cs typeface="+mn-cs"/>
              </a:rPr>
              <a:t>）社は、お客様のわがままなカスタム注文に応えることを売りにするのオートバイ専業メーカーです。その注文を受けるペンシルバニア州にあるヨーク工場では、これまで部品手配の都合上、</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日前に注文を締め切らざるを得ませんでした。これをなんと</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時間前に短縮してしまったのです。また以前は</a:t>
            </a:r>
            <a:r>
              <a:rPr kumimoji="1" lang="en-US" altLang="ja-JP" sz="1200" kern="1200" dirty="0" smtClean="0">
                <a:solidFill>
                  <a:schemeClr val="tx1"/>
                </a:solidFill>
                <a:effectLst/>
                <a:latin typeface="+mn-lt"/>
                <a:ea typeface="+mn-ea"/>
                <a:cs typeface="+mn-cs"/>
              </a:rPr>
              <a:t>8</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日分ほど持っていた部品在庫もなんと</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時間分に圧縮してしまいました。「数日の短縮」といった改善のレベルではなく、「数十分の一の短縮」という大変革を実現したのです。ちなみにこの工場では、すべての製造装置や工作機械に取り付けられたセンサーによって、稼働状態をリアルタイムで把握でき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）の仕組みを取り入れて、この大変革を実現したのです。</a:t>
            </a:r>
          </a:p>
          <a:p>
            <a:r>
              <a:rPr kumimoji="1" lang="ja-JP" altLang="ja-JP" sz="1200" kern="1200" dirty="0" smtClean="0">
                <a:solidFill>
                  <a:schemeClr val="tx1"/>
                </a:solidFill>
                <a:effectLst/>
                <a:latin typeface="+mn-lt"/>
                <a:ea typeface="+mn-ea"/>
                <a:cs typeface="+mn-cs"/>
              </a:rPr>
              <a:t>他にも独アディダス社の「</a:t>
            </a:r>
            <a:r>
              <a:rPr kumimoji="1" lang="en-US" altLang="ja-JP" sz="1200" kern="1200" dirty="0" err="1" smtClean="0">
                <a:solidFill>
                  <a:schemeClr val="tx1"/>
                </a:solidFill>
                <a:effectLst/>
                <a:latin typeface="+mn-lt"/>
                <a:ea typeface="+mn-ea"/>
                <a:cs typeface="+mn-cs"/>
              </a:rPr>
              <a:t>Mi</a:t>
            </a:r>
            <a:r>
              <a:rPr kumimoji="1" lang="en-US" altLang="ja-JP" sz="1200" kern="1200" dirty="0" smtClean="0">
                <a:solidFill>
                  <a:schemeClr val="tx1"/>
                </a:solidFill>
                <a:effectLst/>
                <a:latin typeface="+mn-lt"/>
                <a:ea typeface="+mn-ea"/>
                <a:cs typeface="+mn-cs"/>
              </a:rPr>
              <a:t> Adidas</a:t>
            </a:r>
            <a:r>
              <a:rPr kumimoji="1" lang="ja-JP" altLang="ja-JP" sz="1200" kern="1200" dirty="0" smtClean="0">
                <a:solidFill>
                  <a:schemeClr val="tx1"/>
                </a:solidFill>
                <a:effectLst/>
                <a:latin typeface="+mn-lt"/>
                <a:ea typeface="+mn-ea"/>
                <a:cs typeface="+mn-cs"/>
              </a:rPr>
              <a:t>（マイアディダス）」は、シューズやウェアなどさまざまな商品のカスタマイズ注文を受付け、それを標準品と同じ価格で提供しています。そのカスタマイズの組合せ数は</a:t>
            </a:r>
            <a:r>
              <a:rPr kumimoji="1" lang="en-US" altLang="ja-JP" sz="1200" kern="1200" dirty="0" smtClean="0">
                <a:solidFill>
                  <a:schemeClr val="tx1"/>
                </a:solidFill>
                <a:effectLst/>
                <a:latin typeface="+mn-lt"/>
                <a:ea typeface="+mn-ea"/>
                <a:cs typeface="+mn-cs"/>
              </a:rPr>
              <a:t>1.4</a:t>
            </a:r>
            <a:r>
              <a:rPr kumimoji="1" lang="ja-JP" altLang="ja-JP" sz="1200" kern="1200" dirty="0" smtClean="0">
                <a:solidFill>
                  <a:schemeClr val="tx1"/>
                </a:solidFill>
                <a:effectLst/>
                <a:latin typeface="+mn-lt"/>
                <a:ea typeface="+mn-ea"/>
                <a:cs typeface="+mn-cs"/>
              </a:rPr>
              <a:t>兆種類もあるというのです。また、独ハンブルグ港湾局は、港での荷の積み降ろし、トラック、鉄道、海運などの物流を改革することで、従来の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倍の処理能力を実現しようとしています。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を活用することで仕事流れを変革し、「何割」ではなく「何倍／何十倍」もの変革を成し遂げようとしています。また、先に紹介した配車サービスの</a:t>
            </a:r>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や民泊仲介の</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のように、これまで人間が関わることを前提にしていた仕事の流れを、人間を介さず</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だけで完結する仕組みに置き換えることで、既存の業界秩序を破壊してしまうほどの変革を生みだしています。</a:t>
            </a:r>
          </a:p>
          <a:p>
            <a:r>
              <a:rPr kumimoji="1" lang="ja-JP" altLang="ja-JP" sz="1200" kern="1200" dirty="0" smtClean="0">
                <a:solidFill>
                  <a:schemeClr val="tx1"/>
                </a:solidFill>
                <a:effectLst/>
                <a:latin typeface="+mn-lt"/>
                <a:ea typeface="+mn-ea"/>
                <a:cs typeface="+mn-cs"/>
              </a:rPr>
              <a:t>「デジタル・トランスフォーメーション」とは、こんな常識の大転換なのです。</a:t>
            </a:r>
          </a:p>
          <a:p>
            <a:r>
              <a:rPr kumimoji="1" lang="ja-JP" altLang="ja-JP" sz="1200" kern="1200" dirty="0" smtClean="0">
                <a:solidFill>
                  <a:schemeClr val="tx1"/>
                </a:solidFill>
                <a:effectLst/>
                <a:latin typeface="+mn-lt"/>
                <a:ea typeface="+mn-ea"/>
                <a:cs typeface="+mn-cs"/>
              </a:rPr>
              <a:t>そんな「デジタル・トランスフォーメーション」は、「サービス化」、「オープン化」、「ソーシャル化」、「スマート化」の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つの変化を生みだしています。</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サービス化</a:t>
            </a:r>
          </a:p>
          <a:p>
            <a:r>
              <a:rPr kumimoji="1" lang="ja-JP" altLang="ja-JP" sz="1200" kern="1200" dirty="0" smtClean="0">
                <a:solidFill>
                  <a:schemeClr val="tx1"/>
                </a:solidFill>
                <a:effectLst/>
                <a:latin typeface="+mn-lt"/>
                <a:ea typeface="+mn-ea"/>
                <a:cs typeface="+mn-cs"/>
              </a:rPr>
              <a:t>ジェット・エンジンを「出力×稼働時間」で従量課金する、あるいは建設機械を測量、設計、自動運転とともにサービスとして提供するといった、これまでは「モノを売って儲ける」が常識だった製造業のビジネスにもサービス化の流れが生まれています。また、「所有」することが当たり前だったコンピューターは、もはやクラウド・サービスとして「使用」することが当たり前になろうとしています。</a:t>
            </a:r>
          </a:p>
          <a:p>
            <a:r>
              <a:rPr kumimoji="1" lang="ja-JP" altLang="ja-JP" sz="1200" kern="1200" dirty="0" smtClean="0">
                <a:solidFill>
                  <a:schemeClr val="tx1"/>
                </a:solidFill>
                <a:effectLst/>
                <a:latin typeface="+mn-lt"/>
                <a:ea typeface="+mn-ea"/>
                <a:cs typeface="+mn-cs"/>
              </a:rPr>
              <a:t>私たちは、これまで利用するためにはその手段である機械やコンピューターを所有しなければなりませんでした。しかし、様々な価値がサービスとして手に入れられる時代へと変わろうとしています。</a:t>
            </a:r>
          </a:p>
          <a:p>
            <a:r>
              <a:rPr kumimoji="1" lang="ja-JP" altLang="ja-JP" sz="1200" kern="1200" dirty="0" smtClean="0">
                <a:solidFill>
                  <a:schemeClr val="tx1"/>
                </a:solidFill>
                <a:effectLst/>
                <a:latin typeface="+mn-lt"/>
                <a:ea typeface="+mn-ea"/>
                <a:cs typeface="+mn-cs"/>
              </a:rPr>
              <a:t>人々が求めているのは結果であり、その手段ではありません。手段を所有しなくてもサービスとして求める価値が直接手に入るのであれば、そちらに人々の需要がシフトするのは自然の流れです。</a:t>
            </a:r>
          </a:p>
          <a:p>
            <a:r>
              <a:rPr kumimoji="1" lang="ja-JP" altLang="ja-JP" sz="1200" kern="1200" dirty="0" smtClean="0">
                <a:solidFill>
                  <a:schemeClr val="tx1"/>
                </a:solidFill>
                <a:effectLst/>
                <a:latin typeface="+mn-lt"/>
                <a:ea typeface="+mn-ea"/>
                <a:cs typeface="+mn-cs"/>
              </a:rPr>
              <a:t>ミシュランやコマツ、ロールスロイスなどの「モノのサービス化」への取り組みはそんな動きを象徴するものです。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オープン化</a:t>
            </a:r>
          </a:p>
          <a:p>
            <a:r>
              <a:rPr kumimoji="1" lang="ja-JP" altLang="ja-JP" sz="1200" kern="1200" dirty="0" smtClean="0">
                <a:solidFill>
                  <a:schemeClr val="tx1"/>
                </a:solidFill>
                <a:effectLst/>
                <a:latin typeface="+mn-lt"/>
                <a:ea typeface="+mn-ea"/>
                <a:cs typeface="+mn-cs"/>
              </a:rPr>
              <a:t>「特定の企業が占有する技術や製品ではなく、ひろく多くの人が関与する技術や製品の方が進化のスピードは早く、安心・安全も担保される」</a:t>
            </a:r>
          </a:p>
          <a:p>
            <a:r>
              <a:rPr kumimoji="1" lang="ja-JP" altLang="ja-JP" sz="1200" kern="1200" dirty="0" smtClean="0">
                <a:solidFill>
                  <a:schemeClr val="tx1"/>
                </a:solidFill>
                <a:effectLst/>
                <a:latin typeface="+mn-lt"/>
                <a:ea typeface="+mn-ea"/>
                <a:cs typeface="+mn-cs"/>
              </a:rPr>
              <a:t>そんな「オープン」という常識が広く受け入れつつあります。</a:t>
            </a:r>
          </a:p>
          <a:p>
            <a:r>
              <a:rPr kumimoji="1" lang="ja-JP" altLang="ja-JP" sz="1200" kern="1200" dirty="0" smtClean="0">
                <a:solidFill>
                  <a:schemeClr val="tx1"/>
                </a:solidFill>
                <a:effectLst/>
                <a:latin typeface="+mn-lt"/>
                <a:ea typeface="+mn-ea"/>
                <a:cs typeface="+mn-cs"/>
              </a:rPr>
              <a:t>例えば、スマートフォンのカメラ機能は、デジタル・カメラの強力なライバルだと思われがちです。その理由として「手軽さ」を挙げる人は多いと思いますが、じつはそれだけではありません。スマートフォンで撮影した写真はすぐに</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に投稿し、みんなで共有して楽しむことができます。また、画像編集アプリを使って修正を加え、飾りやキャプションを付けることが簡単にできてしまいます。そして、それをソーシャル・メディアに投稿してみんなで「あそぶ」ことができるのです。また写真に写っている人物や背景、あるいはシーンを人工知能が分析し、テーマ別に分類して登録してくれるクラウド上のアルバム・サービスも登場しています。このように、スマートフォンのカメラ機能が他の様々なサービスと簡単につながり、新たな付加価値を生みだすことができることに、さらに大きな魅力があるのです。</a:t>
            </a:r>
          </a:p>
          <a:p>
            <a:r>
              <a:rPr kumimoji="1" lang="ja-JP" altLang="ja-JP" sz="1200" kern="1200" dirty="0" smtClean="0">
                <a:solidFill>
                  <a:schemeClr val="tx1"/>
                </a:solidFill>
                <a:effectLst/>
                <a:latin typeface="+mn-lt"/>
                <a:ea typeface="+mn-ea"/>
                <a:cs typeface="+mn-cs"/>
              </a:rPr>
              <a:t>写真ばかりではありません。デジタル・データと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を駆使した様々な機能やサービスは、そんなオープンさを武器にしてお互いに連携し、単独ではなしえない大きな魅力や価値を増殖させているのです。</a:t>
            </a:r>
          </a:p>
          <a:p>
            <a:r>
              <a:rPr kumimoji="1" lang="ja-JP" altLang="ja-JP" sz="1200" kern="1200" dirty="0" smtClean="0">
                <a:solidFill>
                  <a:schemeClr val="tx1"/>
                </a:solidFill>
                <a:effectLst/>
                <a:latin typeface="+mn-lt"/>
                <a:ea typeface="+mn-ea"/>
                <a:cs typeface="+mn-cs"/>
              </a:rPr>
              <a:t>さらにオープンであることが、もはや社会正義にも近い感覚となりつつあります。自らがオープンなコミュニティのなかで貢献し、その中でリーダーシップを示すことが社会的評価を高めビジネスを成長させる原動力となることを、多くの人が受け入れはじめています。まだそのことを受け入れられず、密室での意志決定や経営判断が、企業価値を大きく毀損する事件は後を絶ちません。「アラブの春」や「香港での民主化デモ」など、オープンは政治をも動かす大きな力ともなっています。</a:t>
            </a:r>
          </a:p>
          <a:p>
            <a:r>
              <a:rPr kumimoji="1" lang="ja-JP" altLang="ja-JP" sz="1200" kern="1200" dirty="0" smtClean="0">
                <a:solidFill>
                  <a:schemeClr val="tx1"/>
                </a:solidFill>
                <a:effectLst/>
                <a:latin typeface="+mn-lt"/>
                <a:ea typeface="+mn-ea"/>
                <a:cs typeface="+mn-cs"/>
              </a:rPr>
              <a:t>もはや、世の中はオープンに支えられ、オープンでなければ生き抜くことができなくなったとも言えるでしょう。</a:t>
            </a:r>
          </a:p>
          <a:p>
            <a:r>
              <a:rPr kumimoji="1" lang="ja-JP" altLang="ja-JP" sz="1200" kern="1200" dirty="0" smtClean="0">
                <a:solidFill>
                  <a:schemeClr val="tx1"/>
                </a:solidFill>
                <a:effectLst/>
                <a:latin typeface="+mn-lt"/>
                <a:ea typeface="+mn-ea"/>
                <a:cs typeface="+mn-cs"/>
              </a:rPr>
              <a:t>スマートフォンを誰もが持つようになり、インターネットやソーシャル・メディアを介してオープンに情報が行き交う時代、ビジネスは「オープン」を味方に付けることが不可欠になろうとしているのです。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などのシェアリング・エコノミー、</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プリンターを活かした「ネットワーク型製造業」、</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に見られる様々なサービスとの組合せによる新たなビジネス・モデルなどは、そんなオープン化によって支えられているのです。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ソーシャル化</a:t>
            </a:r>
          </a:p>
          <a:p>
            <a:r>
              <a:rPr kumimoji="1" lang="ja-JP" altLang="ja-JP" sz="1200" kern="1200" dirty="0" smtClean="0">
                <a:solidFill>
                  <a:schemeClr val="tx1"/>
                </a:solidFill>
                <a:effectLst/>
                <a:latin typeface="+mn-lt"/>
                <a:ea typeface="+mn-ea"/>
                <a:cs typeface="+mn-cs"/>
              </a:rPr>
              <a:t>インターネットの普及と共にコミュニケーション・コストが劇的に下がりました。また、誰もがスマートフォンを所有し情報を直接手に入れることができるようになりました。その結果、誰もが仲介者に頼らなくても直接つながることができるようになったのです。その結果、情報の流通をコントロールすることで権力や富を維持してきた仲介者はその役割を失いつつあります。インターネットやソーシャル・メディア、スマートフォンの普及は、そんな情報の民主化を加速していま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などに代表されるシェアリング・エコノミーは、この流れを支えに需要と供給を直接結びつけることで、既得権益を破壊する新たなビジネスを登場さているのです。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スマート化</a:t>
            </a:r>
          </a:p>
          <a:p>
            <a:r>
              <a:rPr kumimoji="1" lang="ja-JP" altLang="ja-JP" sz="1200" kern="1200" dirty="0" smtClean="0">
                <a:solidFill>
                  <a:schemeClr val="tx1"/>
                </a:solidFill>
                <a:effectLst/>
                <a:latin typeface="+mn-lt"/>
                <a:ea typeface="+mn-ea"/>
                <a:cs typeface="+mn-cs"/>
              </a:rPr>
              <a:t>人それぞれの趣味嗜好に合わせ個別に対応していたら手間もかかりコストもかかります。そのため大量生産や標準化、全体最適化こそがあるべき姿だと言われ続けてきました。しかし、</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の普及により、「個別の事実」をきめ細かくリアルタイムに捉えることができるようになり、この常識も変わろうとしています。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収集された「個別の事実」は、人工知能によって分析され、それぞれの事実や意向をくみ取ります。そして、全体を考慮しつつも可能な限り個別のニーズに対応しようとするでしょう。さらに人工知能は大量の「個別の事実」を分析し、新たな知見、未来予測、最適な判断を促し、私たちの住む現実社会をより快適にしてくれます。</a:t>
            </a:r>
          </a:p>
          <a:p>
            <a:r>
              <a:rPr kumimoji="1" lang="ja-JP" altLang="ja-JP" sz="1200" kern="1200" dirty="0" smtClean="0">
                <a:solidFill>
                  <a:schemeClr val="tx1"/>
                </a:solidFill>
                <a:effectLst/>
                <a:latin typeface="+mn-lt"/>
                <a:ea typeface="+mn-ea"/>
                <a:cs typeface="+mn-cs"/>
              </a:rPr>
              <a:t>また機械が人間の代わりを果たしてくれる範囲はますます拡がってゆきます。肉体的にも知的にも、時間と労力をかけることで生みだしてきた価値は機械が代わりにやってくれます。その方が、遥かに効率的で正確で安全だからです。一方で、人間の役割は大きく変わってくるでしょう。感性、協調性、創造性がこれまでにも増して重視されるようになり、人間は新たな進化のステージに立たされることになります。</a:t>
            </a:r>
          </a:p>
          <a:p>
            <a:r>
              <a:rPr kumimoji="1" lang="ja-JP" altLang="ja-JP" sz="1200" kern="1200" dirty="0" smtClean="0">
                <a:solidFill>
                  <a:schemeClr val="tx1"/>
                </a:solidFill>
                <a:effectLst/>
                <a:latin typeface="+mn-lt"/>
                <a:ea typeface="+mn-ea"/>
                <a:cs typeface="+mn-cs"/>
              </a:rPr>
              <a:t>ここに紹介した</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や農業</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ロボット、マーケティング・オートメーションなどばかりではなく、情報システムの開発や運用管理、秘書サービスや健康アドバイザーなど、様々な分野に人工知能は埋め込まれ、「人間しかできない」と考えられていたことや「人間にはできない」ことを、機械ができるようになってゆ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81863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「デジタル・トランスフォーメーション」に向かう流れは、「</a:t>
            </a:r>
            <a:r>
              <a:rPr kumimoji="1" lang="ja-JP" altLang="en-US" sz="1200" b="1" i="0" kern="1200" dirty="0" smtClean="0">
                <a:solidFill>
                  <a:schemeClr val="tx1"/>
                </a:solidFill>
                <a:effectLst/>
                <a:latin typeface="+mn-lt"/>
                <a:ea typeface="+mn-ea"/>
                <a:cs typeface="+mn-cs"/>
              </a:rPr>
              <a:t>クラウド・ネイティブ</a:t>
            </a:r>
            <a:r>
              <a:rPr kumimoji="1" lang="ja-JP" altLang="en-US" sz="1200" b="0" i="0" kern="1200" dirty="0" smtClean="0">
                <a:solidFill>
                  <a:schemeClr val="tx1"/>
                </a:solidFill>
                <a:effectLst/>
                <a:latin typeface="+mn-lt"/>
                <a:ea typeface="+mn-ea"/>
                <a:cs typeface="+mn-cs"/>
              </a:rPr>
              <a:t>」と「</a:t>
            </a:r>
            <a:r>
              <a:rPr kumimoji="1" lang="ja-JP" altLang="en-US" sz="1200" b="1" i="0" kern="1200" dirty="0" smtClean="0">
                <a:solidFill>
                  <a:schemeClr val="tx1"/>
                </a:solidFill>
                <a:effectLst/>
                <a:latin typeface="+mn-lt"/>
                <a:ea typeface="+mn-ea"/>
                <a:cs typeface="+mn-cs"/>
              </a:rPr>
              <a:t>アンビエント</a:t>
            </a:r>
            <a:r>
              <a:rPr kumimoji="1" lang="en-US" altLang="ja-JP" sz="1200" b="1"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」によって牽引されます。</a:t>
            </a:r>
          </a:p>
          <a:p>
            <a:pPr fontAlgn="base"/>
            <a:r>
              <a:rPr kumimoji="1" lang="ja-JP" altLang="en-US" sz="1200" b="0" i="0" kern="1200" dirty="0" smtClean="0">
                <a:solidFill>
                  <a:schemeClr val="tx1"/>
                </a:solidFill>
                <a:effectLst/>
                <a:latin typeface="+mn-lt"/>
                <a:ea typeface="+mn-ea"/>
                <a:cs typeface="+mn-cs"/>
              </a:rPr>
              <a:t>「クラウド・ネイティブ」とは、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smtClean="0">
                <a:solidFill>
                  <a:schemeClr val="tx1"/>
                </a:solidFill>
                <a:effectLst/>
                <a:latin typeface="+mn-lt"/>
                <a:ea typeface="+mn-ea"/>
                <a:cs typeface="+mn-cs"/>
              </a:rPr>
              <a:t>一方の「アンビエント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」とは、「環境や周辺に溶け込む</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」の意味です。例えば、</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2020</a:t>
            </a:r>
            <a:r>
              <a:rPr kumimoji="1" lang="ja-JP" altLang="en-US" sz="1200" b="0" i="0" kern="1200" dirty="0" smtClean="0">
                <a:solidFill>
                  <a:schemeClr val="tx1"/>
                </a:solidFill>
                <a:effectLst/>
                <a:latin typeface="+mn-lt"/>
                <a:ea typeface="+mn-ea"/>
                <a:cs typeface="+mn-cs"/>
              </a:rPr>
              <a:t>年にインターネットにつながるデバイスの数は、</a:t>
            </a:r>
            <a:r>
              <a:rPr kumimoji="1" lang="en-US" altLang="ja-JP" sz="1200" b="0" i="0" kern="1200" dirty="0" smtClean="0">
                <a:solidFill>
                  <a:schemeClr val="tx1"/>
                </a:solidFill>
                <a:effectLst/>
                <a:latin typeface="+mn-lt"/>
                <a:ea typeface="+mn-ea"/>
                <a:cs typeface="+mn-cs"/>
              </a:rPr>
              <a:t>500</a:t>
            </a:r>
            <a:r>
              <a:rPr kumimoji="1" lang="ja-JP" altLang="en-US" sz="1200" b="0" i="0" kern="1200" dirty="0" smtClean="0">
                <a:solidFill>
                  <a:schemeClr val="tx1"/>
                </a:solidFill>
                <a:effectLst/>
                <a:latin typeface="+mn-lt"/>
                <a:ea typeface="+mn-ea"/>
                <a:cs typeface="+mn-cs"/>
              </a:rPr>
              <a:t>億個になるといわれており、そのときの世界人口を</a:t>
            </a:r>
            <a:r>
              <a:rPr kumimoji="1" lang="en-US" altLang="ja-JP" sz="1200" b="0" i="0" kern="1200" dirty="0" smtClean="0">
                <a:solidFill>
                  <a:schemeClr val="tx1"/>
                </a:solidFill>
                <a:effectLst/>
                <a:latin typeface="+mn-lt"/>
                <a:ea typeface="+mn-ea"/>
                <a:cs typeface="+mn-cs"/>
              </a:rPr>
              <a:t>75</a:t>
            </a:r>
            <a:r>
              <a:rPr kumimoji="1" lang="ja-JP" altLang="en-US" sz="1200" b="0" i="0" kern="1200" dirty="0" smtClean="0">
                <a:solidFill>
                  <a:schemeClr val="tx1"/>
                </a:solidFill>
                <a:effectLst/>
                <a:latin typeface="+mn-lt"/>
                <a:ea typeface="+mn-ea"/>
                <a:cs typeface="+mn-cs"/>
              </a:rPr>
              <a:t>億人とすると一人平均</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2025</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80</a:t>
            </a:r>
            <a:r>
              <a:rPr kumimoji="1" lang="ja-JP" altLang="en-US" sz="1200" b="0" i="0" kern="1200" dirty="0" smtClean="0">
                <a:solidFill>
                  <a:schemeClr val="tx1"/>
                </a:solidFill>
                <a:effectLst/>
                <a:latin typeface="+mn-lt"/>
                <a:ea typeface="+mn-ea"/>
                <a:cs typeface="+mn-cs"/>
              </a:rPr>
              <a:t>億人の時代には２兆個になるといわれ、一人平均</a:t>
            </a:r>
            <a:r>
              <a:rPr kumimoji="1" lang="en-US" altLang="ja-JP" sz="1200" b="0" i="0" kern="1200" dirty="0" smtClean="0">
                <a:solidFill>
                  <a:schemeClr val="tx1"/>
                </a:solidFill>
                <a:effectLst/>
                <a:latin typeface="+mn-lt"/>
                <a:ea typeface="+mn-ea"/>
                <a:cs typeface="+mn-cs"/>
              </a:rPr>
              <a:t>250</a:t>
            </a:r>
            <a:r>
              <a:rPr kumimoji="1" lang="ja-JP" altLang="en-US" sz="1200" b="0" i="0" kern="1200" dirty="0" smtClean="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smtClean="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smtClean="0">
                <a:solidFill>
                  <a:schemeClr val="tx1"/>
                </a:solidFill>
                <a:effectLst/>
                <a:latin typeface="+mn-lt"/>
                <a:ea typeface="+mn-ea"/>
                <a:cs typeface="+mn-cs"/>
              </a:rPr>
              <a:t>サーバーレス</a:t>
            </a:r>
          </a:p>
          <a:p>
            <a:pPr fontAlgn="base"/>
            <a:r>
              <a:rPr kumimoji="1" lang="ja-JP" altLang="en-US" sz="1200" b="0" i="0" kern="1200" dirty="0" smtClean="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err="1"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API</a:t>
            </a:r>
            <a:r>
              <a:rPr kumimoji="1" lang="ja-JP" altLang="en-US" sz="1200" b="0" i="0" kern="1200" dirty="0" smtClean="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smtClean="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smtClean="0">
                <a:solidFill>
                  <a:schemeClr val="tx1"/>
                </a:solidFill>
                <a:effectLst/>
                <a:latin typeface="+mn-lt"/>
                <a:ea typeface="+mn-ea"/>
                <a:cs typeface="+mn-cs"/>
              </a:rPr>
              <a:t>Internet of Things</a:t>
            </a:r>
            <a:r>
              <a:rPr kumimoji="1" lang="ja-JP" altLang="en-US" sz="1200" b="1" i="0" kern="1200" dirty="0" smtClean="0">
                <a:solidFill>
                  <a:schemeClr val="tx1"/>
                </a:solidFill>
                <a:effectLst/>
                <a:latin typeface="+mn-lt"/>
                <a:ea typeface="+mn-ea"/>
                <a:cs typeface="+mn-cs"/>
              </a:rPr>
              <a:t>（</a:t>
            </a:r>
            <a:r>
              <a:rPr kumimoji="1" lang="en-US" altLang="ja-JP" sz="1200" b="1" i="0" kern="1200" dirty="0" err="1" smtClean="0">
                <a:solidFill>
                  <a:schemeClr val="tx1"/>
                </a:solidFill>
                <a:effectLst/>
                <a:latin typeface="+mn-lt"/>
                <a:ea typeface="+mn-ea"/>
                <a:cs typeface="+mn-cs"/>
              </a:rPr>
              <a:t>IoT</a:t>
            </a:r>
            <a:r>
              <a:rPr kumimoji="1" lang="ja-JP" altLang="en-US" sz="1200" b="1" i="0" kern="1200" dirty="0" smtClean="0">
                <a:solidFill>
                  <a:schemeClr val="tx1"/>
                </a:solidFill>
                <a:effectLst/>
                <a:latin typeface="+mn-lt"/>
                <a:ea typeface="+mn-ea"/>
                <a:cs typeface="+mn-cs"/>
              </a:rPr>
              <a:t>）</a:t>
            </a:r>
          </a:p>
          <a:p>
            <a:pPr fontAlgn="base"/>
            <a:r>
              <a:rPr kumimoji="1" lang="ja-JP" altLang="en-US" sz="1200" b="0" i="0" kern="1200" dirty="0" smtClean="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smtClean="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の生みだすデジタル世界と言えるでしょう。</a:t>
            </a:r>
          </a:p>
          <a:p>
            <a:pPr fontAlgn="base"/>
            <a:r>
              <a:rPr kumimoji="1" lang="ja-JP" altLang="en-US" sz="1200" b="1" i="0" kern="1200" dirty="0" smtClean="0">
                <a:solidFill>
                  <a:schemeClr val="tx1"/>
                </a:solidFill>
                <a:effectLst/>
                <a:latin typeface="+mn-lt"/>
                <a:ea typeface="+mn-ea"/>
                <a:cs typeface="+mn-cs"/>
              </a:rPr>
              <a:t>サイバー・セキュリティ</a:t>
            </a:r>
            <a:r>
              <a:rPr kumimoji="1" lang="en-US" altLang="ja-JP" sz="1200" b="1" i="0" kern="1200" dirty="0" smtClean="0">
                <a:solidFill>
                  <a:schemeClr val="tx1"/>
                </a:solidFill>
                <a:effectLst/>
                <a:latin typeface="+mn-lt"/>
                <a:ea typeface="+mn-ea"/>
                <a:cs typeface="+mn-cs"/>
              </a:rPr>
              <a:t>&amp;</a:t>
            </a:r>
            <a:r>
              <a:rPr kumimoji="1" lang="ja-JP" altLang="en-US" sz="1200" b="1" i="0" kern="1200" dirty="0" smtClean="0">
                <a:solidFill>
                  <a:schemeClr val="tx1"/>
                </a:solidFill>
                <a:effectLst/>
                <a:latin typeface="+mn-lt"/>
                <a:ea typeface="+mn-ea"/>
                <a:cs typeface="+mn-cs"/>
              </a:rPr>
              <a:t>ガバナンス</a:t>
            </a:r>
          </a:p>
          <a:p>
            <a:pPr fontAlgn="base"/>
            <a:r>
              <a:rPr kumimoji="1" lang="ja-JP" altLang="en-US" sz="1200" b="0" i="0" kern="1200" dirty="0" smtClean="0">
                <a:solidFill>
                  <a:schemeClr val="tx1"/>
                </a:solidFill>
                <a:effectLst/>
                <a:latin typeface="+mn-lt"/>
                <a:ea typeface="+mn-ea"/>
                <a:cs typeface="+mn-cs"/>
              </a:rPr>
              <a:t>クラウド・ネイティブもアンビエント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smtClean="0">
                <a:solidFill>
                  <a:schemeClr val="tx1"/>
                </a:solidFill>
                <a:effectLst/>
                <a:latin typeface="+mn-lt"/>
                <a:ea typeface="+mn-ea"/>
                <a:cs typeface="+mn-cs"/>
              </a:rPr>
              <a:t>クラウドも</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smtClean="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err="1" smtClean="0">
                <a:solidFill>
                  <a:schemeClr val="tx1"/>
                </a:solidFill>
                <a:effectLst/>
                <a:latin typeface="+mn-lt"/>
                <a:ea typeface="+mn-ea"/>
                <a:cs typeface="+mn-cs"/>
              </a:rPr>
              <a:t>DevOps</a:t>
            </a:r>
            <a:endParaRPr kumimoji="1" lang="en-US" altLang="ja-JP" sz="1200" b="1" i="0" kern="1200" dirty="0" smtClean="0">
              <a:solidFill>
                <a:schemeClr val="tx1"/>
              </a:solidFill>
              <a:effectLst/>
              <a:latin typeface="+mn-lt"/>
              <a:ea typeface="+mn-ea"/>
              <a:cs typeface="+mn-cs"/>
            </a:endParaRPr>
          </a:p>
          <a:p>
            <a:pPr fontAlgn="base"/>
            <a:r>
              <a:rPr kumimoji="1" lang="ja-JP" altLang="en-US" sz="1200" b="0" i="0" kern="1200" dirty="0" smtClean="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smtClean="0">
                <a:solidFill>
                  <a:schemeClr val="tx1"/>
                </a:solidFill>
                <a:effectLst/>
                <a:latin typeface="+mn-lt"/>
                <a:ea typeface="+mn-ea"/>
                <a:cs typeface="+mn-cs"/>
              </a:rPr>
              <a:t>「アンビエント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」の拡大は、ビジネスと</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でなければなりません。</a:t>
            </a:r>
          </a:p>
          <a:p>
            <a:pPr fontAlgn="base"/>
            <a:r>
              <a:rPr kumimoji="1" lang="ja-JP" altLang="en-US" sz="1200" b="0" i="0" kern="1200" dirty="0" smtClean="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smtClean="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smtClean="0">
                <a:solidFill>
                  <a:schemeClr val="tx1"/>
                </a:solidFill>
                <a:effectLst/>
                <a:latin typeface="+mn-lt"/>
                <a:ea typeface="+mn-ea"/>
                <a:cs typeface="+mn-cs"/>
              </a:rPr>
              <a:t>自動化・自律化</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smtClean="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smtClean="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smtClean="0">
                <a:solidFill>
                  <a:schemeClr val="tx1"/>
                </a:solidFill>
                <a:effectLst/>
                <a:latin typeface="+mn-lt"/>
                <a:ea typeface="+mn-ea"/>
                <a:cs typeface="+mn-cs"/>
              </a:rPr>
              <a:t> </a:t>
            </a:r>
          </a:p>
          <a:p>
            <a:pPr fontAlgn="base"/>
            <a:r>
              <a:rPr kumimoji="1" lang="ja-JP" altLang="en-US" sz="1200" b="0" i="0" kern="1200" dirty="0" smtClean="0">
                <a:solidFill>
                  <a:schemeClr val="tx1"/>
                </a:solidFill>
                <a:effectLst/>
                <a:latin typeface="+mn-lt"/>
                <a:ea typeface="+mn-ea"/>
                <a:cs typeface="+mn-cs"/>
              </a:rPr>
              <a:t>この「デジタル・トランスフォーメーション」を支える</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smtClean="0">
                <a:solidFill>
                  <a:schemeClr val="tx1"/>
                </a:solidFill>
                <a:effectLst/>
                <a:latin typeface="+mn-lt"/>
                <a:ea typeface="+mn-ea"/>
                <a:cs typeface="+mn-cs"/>
              </a:rPr>
              <a:t>デジタル・ディスラプション（デジタルによる破壊）</a:t>
            </a:r>
            <a:r>
              <a:rPr kumimoji="1" lang="ja-JP" altLang="en-US" sz="1200" b="0" i="0" kern="1200" dirty="0" smtClean="0">
                <a:solidFill>
                  <a:schemeClr val="tx1"/>
                </a:solidFill>
                <a:effectLst/>
                <a:latin typeface="+mn-lt"/>
                <a:ea typeface="+mn-ea"/>
                <a:cs typeface="+mn-cs"/>
              </a:rPr>
              <a:t>」を伴うことも覚悟しなくてはなりません。</a:t>
            </a:r>
          </a:p>
          <a:p>
            <a:pPr fontAlgn="base"/>
            <a:r>
              <a:rPr kumimoji="1" lang="ja-JP" altLang="en-US" sz="1200" b="0" i="0" kern="1200" dirty="0" smtClean="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smtClean="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290134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1.tmp"/><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tmp"/><Relationship Id="rId4" Type="http://schemas.openxmlformats.org/officeDocument/2006/relationships/image" Target="../media/image21.tmp"/><Relationship Id="rId5" Type="http://schemas.openxmlformats.org/officeDocument/2006/relationships/image" Target="../media/image24.tmp"/><Relationship Id="rId6" Type="http://schemas.openxmlformats.org/officeDocument/2006/relationships/image" Target="../media/image25.tmp"/><Relationship Id="rId1" Type="http://schemas.openxmlformats.org/officeDocument/2006/relationships/slideLayout" Target="../slideLayouts/slideLayout6.xml"/><Relationship Id="rId2"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2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37.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21.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image" Target="../media/image49.png"/><Relationship Id="rId6" Type="http://schemas.openxmlformats.org/officeDocument/2006/relationships/image" Target="../media/image50.tiff"/><Relationship Id="rId7" Type="http://schemas.openxmlformats.org/officeDocument/2006/relationships/image" Target="../media/image51.tiff"/><Relationship Id="rId8" Type="http://schemas.openxmlformats.org/officeDocument/2006/relationships/image" Target="../media/image52.tiff"/><Relationship Id="rId9" Type="http://schemas.openxmlformats.org/officeDocument/2006/relationships/image" Target="../media/image53.png"/><Relationship Id="rId10"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46.tiff"/></Relationships>
</file>

<file path=ppt/slides/_rels/slide32.xml.rels><?xml version="1.0" encoding="UTF-8" standalone="yes"?>
<Relationships xmlns="http://schemas.openxmlformats.org/package/2006/relationships"><Relationship Id="rId11" Type="http://schemas.openxmlformats.org/officeDocument/2006/relationships/image" Target="../media/image62.tiff"/><Relationship Id="rId12" Type="http://schemas.openxmlformats.org/officeDocument/2006/relationships/image" Target="../media/image63.tiff"/><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56.png"/><Relationship Id="rId4" Type="http://schemas.microsoft.com/office/2007/relationships/hdphoto" Target="../media/hdphoto2.wdp"/><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53.png"/><Relationship Id="rId9" Type="http://schemas.openxmlformats.org/officeDocument/2006/relationships/image" Target="../media/image60.png"/><Relationship Id="rId10" Type="http://schemas.openxmlformats.org/officeDocument/2006/relationships/image" Target="../media/image6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hyperlink" Target="http://www.jisa.or.jp/explain/tabid/756/Default.aspx" TargetMode="Externa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hyperlink" Target="http://amzn.to/1QViFJ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a:t>
            </a:fld>
            <a:endParaRPr kumimoji="1" lang="ja-JP" altLang="en-US"/>
          </a:p>
        </p:txBody>
      </p:sp>
      <p:pic>
        <p:nvPicPr>
          <p:cNvPr id="7" name="図 6"/>
          <p:cNvPicPr>
            <a:picLocks noChangeAspect="1"/>
          </p:cNvPicPr>
          <p:nvPr/>
        </p:nvPicPr>
        <p:blipFill>
          <a:blip r:embed="rId2"/>
          <a:stretch>
            <a:fillRect/>
          </a:stretch>
        </p:blipFill>
        <p:spPr>
          <a:xfrm>
            <a:off x="-25604" y="-9566"/>
            <a:ext cx="9228125" cy="6882552"/>
          </a:xfrm>
          <a:prstGeom prst="rect">
            <a:avLst/>
          </a:prstGeom>
        </p:spPr>
      </p:pic>
      <p:sp>
        <p:nvSpPr>
          <p:cNvPr id="8" name="正方形/長方形 7"/>
          <p:cNvSpPr/>
          <p:nvPr/>
        </p:nvSpPr>
        <p:spPr>
          <a:xfrm>
            <a:off x="259686" y="1604166"/>
            <a:ext cx="6353255" cy="4862870"/>
          </a:xfrm>
          <a:prstGeom prst="rect">
            <a:avLst/>
          </a:prstGeom>
        </p:spPr>
        <p:txBody>
          <a:bodyPr wrap="square">
            <a:spAutoFit/>
          </a:bodyPr>
          <a:lstStyle/>
          <a:p>
            <a:r>
              <a:rPr lang="ja-JP" altLang="en-US" sz="32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変わる顧客の</a:t>
            </a:r>
            <a:r>
              <a:rPr lang="ja-JP" altLang="en-US"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期待</a:t>
            </a:r>
            <a:endParaRPr lang="en-US" altLang="ja-JP"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変えられないビジネス</a:t>
            </a:r>
            <a:endParaRPr lang="en-US" altLang="ja-JP"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endParaRPr lang="en-US" altLang="ja-JP"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endParaRPr lang="en-US" altLang="ja-JP" sz="32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　　</a:t>
            </a:r>
            <a:r>
              <a:rPr lang="ja-JP" altLang="en-US"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　</a:t>
            </a:r>
            <a:r>
              <a:rPr lang="en-US" altLang="ja-JP"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SI</a:t>
            </a:r>
            <a:endParaRPr lang="en-US" altLang="ja-JP"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endParaRPr lang="en-US" altLang="ja-JP"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endParaRPr lang="en-US" altLang="ja-JP" sz="32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28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いま</a:t>
            </a:r>
            <a:r>
              <a:rPr lang="ja-JP" altLang="en-US" sz="28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何が起きているのか</a:t>
            </a:r>
            <a:r>
              <a:rPr lang="ja-JP" altLang="en-US" sz="28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a:t>
            </a:r>
            <a:endParaRPr lang="en-US" altLang="ja-JP" sz="28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28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この</a:t>
            </a:r>
            <a:r>
              <a:rPr lang="ja-JP" altLang="en-US" sz="28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変化にどう向き合えばいいの</a:t>
            </a:r>
            <a:r>
              <a:rPr lang="ja-JP" altLang="en-US" sz="28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か</a:t>
            </a:r>
            <a:endParaRPr lang="ja-JP" altLang="en-US" sz="28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9" name="正方形/長方形 8"/>
          <p:cNvSpPr/>
          <p:nvPr/>
        </p:nvSpPr>
        <p:spPr>
          <a:xfrm>
            <a:off x="310893" y="350758"/>
            <a:ext cx="6561738" cy="400110"/>
          </a:xfrm>
          <a:prstGeom prst="rect">
            <a:avLst/>
          </a:prstGeom>
        </p:spPr>
        <p:txBody>
          <a:bodyPr wrap="square">
            <a:spAutoFit/>
          </a:bodyPr>
          <a:lstStyle/>
          <a:p>
            <a:r>
              <a:rPr lang="en-US" altLang="ja-JP" sz="20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UOS</a:t>
            </a:r>
            <a:r>
              <a:rPr lang="ja-JP" altLang="en-US" sz="20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中部支部定例支部会</a:t>
            </a:r>
            <a:r>
              <a:rPr lang="ja-JP" altLang="en-US" sz="20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　　　</a:t>
            </a:r>
            <a:endParaRPr lang="en-US" altLang="ja-JP" sz="2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10" name="図 9"/>
          <p:cNvPicPr>
            <a:picLocks noChangeAspect="1"/>
          </p:cNvPicPr>
          <p:nvPr/>
        </p:nvPicPr>
        <p:blipFill>
          <a:blip r:embed="rId3"/>
          <a:stretch>
            <a:fillRect/>
          </a:stretch>
        </p:blipFill>
        <p:spPr>
          <a:xfrm>
            <a:off x="7851899" y="6558278"/>
            <a:ext cx="1213947" cy="202324"/>
          </a:xfrm>
          <a:prstGeom prst="rect">
            <a:avLst/>
          </a:prstGeom>
          <a:effectLst>
            <a:outerShdw blurRad="50800" dist="38100" dir="2700000" algn="tl" rotWithShape="0">
              <a:prstClr val="black">
                <a:alpha val="40000"/>
              </a:prstClr>
            </a:outerShdw>
          </a:effectLst>
        </p:spPr>
      </p:pic>
      <p:sp>
        <p:nvSpPr>
          <p:cNvPr id="11" name="テキスト ボックス 10"/>
          <p:cNvSpPr txBox="1"/>
          <p:nvPr/>
        </p:nvSpPr>
        <p:spPr>
          <a:xfrm>
            <a:off x="6104004" y="965073"/>
            <a:ext cx="1317797" cy="307777"/>
          </a:xfrm>
          <a:prstGeom prst="rect">
            <a:avLst/>
          </a:prstGeom>
          <a:noFill/>
        </p:spPr>
        <p:txBody>
          <a:bodyPr wrap="none" rtlCol="0">
            <a:spAutoFit/>
          </a:bodyPr>
          <a:lstStyle/>
          <a:p>
            <a:r>
              <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17.May.2017</a:t>
            </a:r>
            <a:endParaRPr kumimoji="1"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251234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10</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328064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984071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1680002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chemeClr val="bg1"/>
                </a:solidFill>
                <a:latin typeface="Meiryo" charset="-128"/>
                <a:ea typeface="Meiryo" charset="-128"/>
                <a:cs typeface="Meiryo" charset="-128"/>
              </a:rPr>
              <a:t>ビジネス</a:t>
            </a:r>
            <a:r>
              <a:rPr kumimoji="1" lang="ja-JP" altLang="en-US" sz="3600" dirty="0" smtClean="0">
                <a:solidFill>
                  <a:schemeClr val="bg1"/>
                </a:solidFill>
                <a:latin typeface="Meiryo" charset="-128"/>
                <a:ea typeface="Meiryo" charset="-128"/>
                <a:cs typeface="Meiryo" charset="-128"/>
              </a:rPr>
              <a:t>の</a:t>
            </a:r>
            <a:r>
              <a:rPr kumimoji="1" lang="ja-JP" altLang="en-US" sz="3600" b="1" dirty="0" smtClean="0">
                <a:solidFill>
                  <a:schemeClr val="bg1"/>
                </a:solidFill>
                <a:latin typeface="Meiryo" charset="-128"/>
                <a:ea typeface="Meiryo" charset="-128"/>
                <a:cs typeface="Meiryo" charset="-128"/>
              </a:rPr>
              <a:t>成果</a:t>
            </a:r>
            <a:r>
              <a:rPr kumimoji="1" lang="ja-JP" altLang="en-US" sz="3600" dirty="0" smtClean="0">
                <a:solidFill>
                  <a:schemeClr val="bg1"/>
                </a:solidFill>
                <a:latin typeface="Meiryo" charset="-128"/>
                <a:ea typeface="Meiryo" charset="-128"/>
                <a:cs typeface="Meiryo" charset="-128"/>
              </a:rPr>
              <a:t>に直接</a:t>
            </a:r>
            <a:r>
              <a:rPr kumimoji="1" lang="ja-JP" altLang="en-US" sz="3600" b="1" dirty="0" smtClean="0">
                <a:solidFill>
                  <a:schemeClr val="bg1"/>
                </a:solidFill>
                <a:latin typeface="Meiryo" charset="-128"/>
                <a:ea typeface="Meiryo" charset="-128"/>
                <a:cs typeface="Meiryo" charset="-128"/>
              </a:rPr>
              <a:t>貢献</a:t>
            </a:r>
            <a:r>
              <a:rPr kumimoji="1" lang="ja-JP" altLang="en-US" sz="3600" dirty="0" smtClean="0">
                <a:solidFill>
                  <a:schemeClr val="bg1"/>
                </a:solidFill>
                <a:latin typeface="Meiryo" charset="-128"/>
                <a:ea typeface="Meiryo" charset="-128"/>
                <a:cs typeface="Meiryo" charset="-128"/>
              </a:rPr>
              <a:t>する</a:t>
            </a:r>
            <a:endParaRPr kumimoji="1" lang="ja-JP" altLang="en-US" sz="3600" dirty="0">
              <a:solidFill>
                <a:schemeClr val="bg1"/>
              </a:solidFill>
              <a:latin typeface="Meiryo" charset="-128"/>
              <a:ea typeface="Meiryo" charset="-128"/>
              <a:cs typeface="Meiryo" charset="-128"/>
            </a:endParaRP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加速するビジネス・スピード</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に</a:t>
            </a:r>
            <a:r>
              <a:rPr kumimoji="1" lang="ja-JP" altLang="en-US" sz="2000" b="1" dirty="0" smtClean="0">
                <a:solidFill>
                  <a:srgbClr val="FFFFFF"/>
                </a:solidFill>
                <a:latin typeface="Meiryo" charset="-128"/>
                <a:ea typeface="Meiryo" charset="-128"/>
                <a:cs typeface="Meiryo" charset="-128"/>
              </a:rPr>
              <a:t>即応</a:t>
            </a:r>
            <a:r>
              <a:rPr kumimoji="1" lang="ja-JP" altLang="en-US" sz="2000" dirty="0" smtClean="0">
                <a:solidFill>
                  <a:srgbClr val="FFFFFF"/>
                </a:solidFill>
                <a:latin typeface="Meiryo" charset="-128"/>
                <a:ea typeface="Meiryo" charset="-128"/>
                <a:cs typeface="Meiryo" charset="-128"/>
              </a:rPr>
              <a:t>する</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本当に</a:t>
            </a:r>
            <a:r>
              <a:rPr kumimoji="1" lang="ja-JP" altLang="en-US" sz="2000" b="1" dirty="0" smtClean="0">
                <a:solidFill>
                  <a:srgbClr val="FFFFFF"/>
                </a:solidFill>
                <a:latin typeface="Meiryo" charset="-128"/>
                <a:ea typeface="Meiryo" charset="-128"/>
                <a:cs typeface="Meiryo" charset="-128"/>
              </a:rPr>
              <a:t>「使う」システム</a:t>
            </a:r>
            <a:r>
              <a:rPr kumimoji="1" lang="ja-JP" altLang="en-US" sz="2000" dirty="0" smtClean="0">
                <a:solidFill>
                  <a:srgbClr val="FFFFFF"/>
                </a:solidFill>
                <a:latin typeface="Meiryo" charset="-128"/>
                <a:ea typeface="Meiryo" charset="-128"/>
                <a:cs typeface="Meiryo" charset="-128"/>
              </a:rPr>
              <a:t>だけ</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を</a:t>
            </a:r>
            <a:r>
              <a:rPr lang="ja-JP" altLang="en-US" sz="2000" dirty="0" smtClean="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アジャイル開発</a:t>
            </a:r>
            <a:endParaRPr kumimoji="1" lang="en-US" altLang="ja-JP" sz="800" b="1"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 </a:t>
            </a:r>
          </a:p>
          <a:p>
            <a:pPr algn="ctr"/>
            <a:r>
              <a:rPr lang="ja-JP" altLang="en-US" sz="1400" dirty="0" smtClean="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Meiryo" charset="-128"/>
                <a:ea typeface="Meiryo" charset="-128"/>
                <a:cs typeface="Meiryo" charset="-128"/>
              </a:rPr>
              <a:t>DevOps</a:t>
            </a: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自動化と高速開発</a:t>
            </a:r>
            <a:endParaRPr kumimoji="1" lang="en-US" altLang="ja-JP"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クラウド前提の環境</a:t>
            </a:r>
            <a:endParaRPr kumimoji="1" lang="ja-JP" altLang="en-US"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3965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コンテナ</a:t>
            </a:r>
            <a:r>
              <a:rPr kumimoji="1" lang="en-US" altLang="ja-JP" sz="1200" dirty="0" smtClean="0">
                <a:latin typeface="Meiryo" charset="-128"/>
                <a:ea typeface="Meiryo" charset="-128"/>
                <a:cs typeface="Meiryo" charset="-128"/>
              </a:rPr>
              <a:t> </a:t>
            </a:r>
            <a:r>
              <a:rPr kumimoji="1" lang="en-US" altLang="ja-JP" sz="1200" dirty="0">
                <a:latin typeface="Meiryo" charset="-128"/>
                <a:ea typeface="Meiryo" charset="-128"/>
                <a:cs typeface="Meiryo" charset="-128"/>
              </a:rPr>
              <a:t>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a:t>
            </a:r>
            <a:r>
              <a:rPr kumimoji="1" lang="ja-JP" altLang="en-US" sz="1600" dirty="0" smtClean="0">
                <a:solidFill>
                  <a:schemeClr val="accent6">
                    <a:lumMod val="50000"/>
                  </a:schemeClr>
                </a:solidFill>
                <a:latin typeface="Meiryo" charset="-128"/>
                <a:ea typeface="Meiryo" charset="-128"/>
                <a:cs typeface="Meiryo" charset="-128"/>
              </a:rPr>
              <a:t>企業が</a:t>
            </a:r>
            <a:r>
              <a:rPr kumimoji="1" lang="ja-JP" altLang="en-US" sz="1600" dirty="0">
                <a:solidFill>
                  <a:schemeClr val="accent6">
                    <a:lumMod val="50000"/>
                  </a:schemeClr>
                </a:solidFill>
                <a:latin typeface="Meiryo" charset="-128"/>
                <a:ea typeface="Meiryo" charset="-128"/>
                <a:cs typeface="Meiryo" charset="-128"/>
              </a:rPr>
              <a:t>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444214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17573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770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01860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005933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81551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自己紹介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27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56495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44006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682062" y="2668486"/>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latin typeface="メイリオ"/>
              <a:ea typeface="メイリオ"/>
              <a:cs typeface="メイリオ"/>
            </a:endParaRPr>
          </a:p>
        </p:txBody>
      </p:sp>
      <p:sp>
        <p:nvSpPr>
          <p:cNvPr id="4" name="正方形/長方形 3"/>
          <p:cNvSpPr/>
          <p:nvPr/>
        </p:nvSpPr>
        <p:spPr>
          <a:xfrm>
            <a:off x="4158765" y="4463595"/>
            <a:ext cx="823295" cy="116754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プロフェッショナル</a:t>
            </a:r>
            <a:endParaRPr kumimoji="1" lang="en-US" altLang="ja-JP" sz="8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5" name="正方形/長方形 4"/>
          <p:cNvSpPr/>
          <p:nvPr/>
        </p:nvSpPr>
        <p:spPr>
          <a:xfrm>
            <a:off x="2610813" y="5022398"/>
            <a:ext cx="823295" cy="61490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プロフェッショナル</a:t>
            </a:r>
            <a:endParaRPr kumimoji="1" lang="en-US" altLang="ja-JP" sz="8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6" name="正方形/長方形 5"/>
          <p:cNvSpPr/>
          <p:nvPr/>
        </p:nvSpPr>
        <p:spPr>
          <a:xfrm>
            <a:off x="1066119" y="4193438"/>
            <a:ext cx="823295" cy="145092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HW</a:t>
            </a:r>
            <a:r>
              <a:rPr kumimoji="1" lang="ja-JP" altLang="en-US" sz="1200" dirty="0" smtClean="0">
                <a:solidFill>
                  <a:srgbClr val="FFFFFF"/>
                </a:solidFill>
                <a:latin typeface="メイリオ"/>
                <a:ea typeface="メイリオ"/>
                <a:cs typeface="メイリオ"/>
              </a:rPr>
              <a:t>販売</a:t>
            </a:r>
          </a:p>
          <a:p>
            <a:pPr algn="ctr"/>
            <a:r>
              <a:rPr lang="ja-JP" altLang="en-US" sz="600" dirty="0" smtClean="0">
                <a:solidFill>
                  <a:srgbClr val="FFFFFF"/>
                </a:solidFill>
                <a:latin typeface="メイリオ"/>
                <a:ea typeface="メイリオ"/>
                <a:cs typeface="メイリオ"/>
              </a:rPr>
              <a:t>メインフレーム</a:t>
            </a:r>
            <a:endParaRPr lang="en-US" altLang="ja-JP" sz="600" dirty="0" smtClean="0">
              <a:solidFill>
                <a:srgbClr val="FFFFFF"/>
              </a:solidFill>
              <a:latin typeface="メイリオ"/>
              <a:ea typeface="メイリオ"/>
              <a:cs typeface="メイリオ"/>
            </a:endParaRPr>
          </a:p>
          <a:p>
            <a:pPr algn="ctr"/>
            <a:endParaRPr kumimoji="1" lang="en-US" altLang="ja-JP" sz="600" dirty="0">
              <a:solidFill>
                <a:srgbClr val="FFFFFF"/>
              </a:solidFill>
              <a:latin typeface="メイリオ"/>
              <a:ea typeface="メイリオ"/>
              <a:cs typeface="メイリオ"/>
            </a:endParaRPr>
          </a:p>
          <a:p>
            <a:pPr algn="ctr"/>
            <a:endParaRPr lang="en-US" altLang="ja-JP" sz="600" dirty="0" smtClean="0">
              <a:solidFill>
                <a:srgbClr val="FFFFFF"/>
              </a:solidFill>
              <a:latin typeface="メイリオ"/>
              <a:ea typeface="メイリオ"/>
              <a:cs typeface="メイリオ"/>
            </a:endParaRPr>
          </a:p>
          <a:p>
            <a:pPr algn="ctr"/>
            <a:endParaRPr kumimoji="1" lang="ja-JP" altLang="en-US" sz="6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人月積算の歴史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9" name="正方形/長方形 8"/>
          <p:cNvSpPr/>
          <p:nvPr/>
        </p:nvSpPr>
        <p:spPr>
          <a:xfrm>
            <a:off x="5693918" y="4876664"/>
            <a:ext cx="823295" cy="75447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プロフェッショナル</a:t>
            </a:r>
            <a:endParaRPr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2610813" y="4310589"/>
            <a:ext cx="823295" cy="71180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1" name="正方形/長方形 10"/>
          <p:cNvSpPr/>
          <p:nvPr/>
        </p:nvSpPr>
        <p:spPr>
          <a:xfrm>
            <a:off x="2610813" y="2386244"/>
            <a:ext cx="823295" cy="19243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HW</a:t>
            </a:r>
            <a:r>
              <a:rPr lang="ja-JP" altLang="en-US" sz="1200" dirty="0" smtClean="0">
                <a:solidFill>
                  <a:srgbClr val="FFFFFF"/>
                </a:solidFill>
                <a:latin typeface="メイリオ"/>
                <a:ea typeface="メイリオ"/>
                <a:cs typeface="メイリオ"/>
              </a:rPr>
              <a:t>販売</a:t>
            </a:r>
            <a:endParaRPr lang="en-US" altLang="ja-JP" sz="12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メインフレーム</a:t>
            </a:r>
            <a:endParaRPr kumimoji="1" lang="ja-JP" altLang="en-US" sz="600" dirty="0">
              <a:solidFill>
                <a:srgbClr val="FFFFFF"/>
              </a:solidFill>
              <a:latin typeface="メイリオ"/>
              <a:ea typeface="メイリオ"/>
              <a:cs typeface="メイリオ"/>
            </a:endParaRPr>
          </a:p>
        </p:txBody>
      </p:sp>
      <p:sp>
        <p:nvSpPr>
          <p:cNvPr id="12" name="正方形/長方形 11"/>
          <p:cNvSpPr/>
          <p:nvPr/>
        </p:nvSpPr>
        <p:spPr>
          <a:xfrm>
            <a:off x="4158765" y="2768170"/>
            <a:ext cx="823295" cy="169542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4158765" y="895390"/>
            <a:ext cx="823295" cy="187277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メイリオ"/>
                <a:ea typeface="メイリオ"/>
                <a:cs typeface="メイリオ"/>
              </a:rPr>
              <a:t>HW</a:t>
            </a:r>
            <a:r>
              <a:rPr kumimoji="1" lang="ja-JP" altLang="en-US" sz="1200" dirty="0" smtClean="0">
                <a:solidFill>
                  <a:srgbClr val="FFFFFF"/>
                </a:solidFill>
                <a:latin typeface="メイリオ"/>
                <a:ea typeface="メイリオ"/>
                <a:cs typeface="メイリオ"/>
              </a:rPr>
              <a:t>販売</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UNIX</a:t>
            </a: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7235398" y="5131105"/>
            <a:ext cx="823295" cy="50003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プロフェッショナル</a:t>
            </a:r>
            <a:endParaRPr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15" name="正方形/長方形 14"/>
          <p:cNvSpPr/>
          <p:nvPr/>
        </p:nvSpPr>
        <p:spPr>
          <a:xfrm>
            <a:off x="5693918" y="3290406"/>
            <a:ext cx="823295" cy="1586257"/>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5693918" y="2380078"/>
            <a:ext cx="823295" cy="91032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HW</a:t>
            </a:r>
            <a:r>
              <a:rPr lang="ja-JP" altLang="en-US" sz="1200" dirty="0" smtClean="0">
                <a:solidFill>
                  <a:srgbClr val="FFFFFF"/>
                </a:solidFill>
                <a:latin typeface="メイリオ"/>
                <a:ea typeface="メイリオ"/>
                <a:cs typeface="メイリオ"/>
              </a:rPr>
              <a:t>販売</a:t>
            </a:r>
            <a:endParaRPr lang="en-US" altLang="ja-JP" sz="1200" dirty="0" smtClean="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PC</a:t>
            </a: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7235398" y="4409965"/>
            <a:ext cx="823295" cy="72113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7235398" y="4173841"/>
            <a:ext cx="823295" cy="23612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クラウド</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使用料</a:t>
            </a: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1123559" y="5074120"/>
            <a:ext cx="710801" cy="500036"/>
          </a:xfrm>
          <a:prstGeom prst="rect">
            <a:avLst/>
          </a:prstGeom>
          <a:solidFill>
            <a:srgbClr val="800000"/>
          </a:solidFill>
          <a:ln>
            <a:solidFill>
              <a:srgbClr val="FFFFFF"/>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プロフェッショナル</a:t>
            </a:r>
            <a:endParaRPr kumimoji="1" lang="en-US" altLang="ja-JP" sz="8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20" name="テキスト ボックス 19"/>
          <p:cNvSpPr txBox="1"/>
          <p:nvPr/>
        </p:nvSpPr>
        <p:spPr>
          <a:xfrm>
            <a:off x="821092" y="5644358"/>
            <a:ext cx="1338828"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1960</a:t>
            </a:r>
            <a:r>
              <a:rPr lang="ja-JP" altLang="en-US" sz="1200" dirty="0" smtClean="0">
                <a:solidFill>
                  <a:srgbClr val="7F7F7F"/>
                </a:solidFill>
                <a:latin typeface="メイリオ"/>
                <a:ea typeface="メイリオ"/>
                <a:cs typeface="メイリオ"/>
              </a:rPr>
              <a:t>年代半ば</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1" name="テキスト ボックス 20"/>
          <p:cNvSpPr txBox="1"/>
          <p:nvPr/>
        </p:nvSpPr>
        <p:spPr>
          <a:xfrm>
            <a:off x="2587770" y="5644358"/>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1980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2" name="テキスト ボックス 21"/>
          <p:cNvSpPr txBox="1"/>
          <p:nvPr/>
        </p:nvSpPr>
        <p:spPr>
          <a:xfrm>
            <a:off x="4131831" y="5644358"/>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1990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3" name="テキスト ボックス 22"/>
          <p:cNvSpPr txBox="1"/>
          <p:nvPr/>
        </p:nvSpPr>
        <p:spPr>
          <a:xfrm>
            <a:off x="5681588" y="5644358"/>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2000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4" name="テキスト ボックス 23"/>
          <p:cNvSpPr txBox="1"/>
          <p:nvPr/>
        </p:nvSpPr>
        <p:spPr>
          <a:xfrm>
            <a:off x="7235398" y="5631142"/>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2010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5" name="正方形/長方形 24"/>
          <p:cNvSpPr/>
          <p:nvPr/>
        </p:nvSpPr>
        <p:spPr>
          <a:xfrm>
            <a:off x="436994" y="828836"/>
            <a:ext cx="3694837" cy="1308050"/>
          </a:xfrm>
          <a:prstGeom prst="rect">
            <a:avLst/>
          </a:prstGeom>
        </p:spPr>
        <p:txBody>
          <a:bodyPr wrap="square">
            <a:spAutoFit/>
          </a:bodyPr>
          <a:lstStyle/>
          <a:p>
            <a:r>
              <a:rPr lang="en-US" altLang="ja-JP" sz="1600" b="1" dirty="0" smtClean="0">
                <a:solidFill>
                  <a:srgbClr val="7F7F7F"/>
                </a:solidFill>
                <a:latin typeface="メイリオ"/>
                <a:ea typeface="メイリオ"/>
                <a:cs typeface="メイリオ"/>
              </a:rPr>
              <a:t>COBOL</a:t>
            </a:r>
            <a:r>
              <a:rPr lang="ja-JP" altLang="en-US" sz="1600" b="1" dirty="0" smtClean="0">
                <a:solidFill>
                  <a:srgbClr val="7F7F7F"/>
                </a:solidFill>
                <a:latin typeface="メイリオ"/>
                <a:ea typeface="メイリオ"/>
                <a:cs typeface="メイリオ"/>
              </a:rPr>
              <a:t>／ファンクションポイント法</a:t>
            </a:r>
            <a:endParaRPr lang="en-US" altLang="ja-JP" sz="1600" b="1" dirty="0" smtClean="0">
              <a:solidFill>
                <a:srgbClr val="7F7F7F"/>
              </a:solidFill>
              <a:latin typeface="メイリオ"/>
              <a:ea typeface="メイリオ"/>
              <a:cs typeface="メイリオ"/>
            </a:endParaRPr>
          </a:p>
          <a:p>
            <a:pPr marL="171450" indent="-171450">
              <a:buFont typeface="Wingdings" charset="2"/>
              <a:buChar char="ü"/>
            </a:pPr>
            <a:r>
              <a:rPr lang="ja-JP" altLang="en-US" sz="1050" dirty="0" smtClean="0">
                <a:solidFill>
                  <a:srgbClr val="7F7F7F"/>
                </a:solidFill>
                <a:latin typeface="メイリオ"/>
                <a:ea typeface="メイリオ"/>
                <a:cs typeface="メイリオ"/>
              </a:rPr>
              <a:t>ファンクションポイント法は、</a:t>
            </a:r>
            <a:r>
              <a:rPr lang="ja-JP" altLang="ja-JP" sz="1050" dirty="0">
                <a:solidFill>
                  <a:srgbClr val="7F7F7F"/>
                </a:solidFill>
                <a:latin typeface="メイリオ"/>
                <a:ea typeface="メイリオ"/>
                <a:cs typeface="メイリオ"/>
              </a:rPr>
              <a:t>ソフトウェアがもつ機能数や複雑さによって重みづけした点数を付け、そのソフトウェアにおける合計点数から開発工数を見積</a:t>
            </a:r>
            <a:r>
              <a:rPr lang="ja-JP" altLang="ja-JP" sz="1050" dirty="0" smtClean="0">
                <a:solidFill>
                  <a:srgbClr val="7F7F7F"/>
                </a:solidFill>
                <a:latin typeface="メイリオ"/>
                <a:ea typeface="メイリオ"/>
                <a:cs typeface="メイリオ"/>
              </a:rPr>
              <a:t>方法</a:t>
            </a:r>
            <a:r>
              <a:rPr lang="ja-JP" altLang="en-US" sz="1050" dirty="0" smtClean="0">
                <a:solidFill>
                  <a:srgbClr val="7F7F7F"/>
                </a:solidFill>
                <a:latin typeface="メイリオ"/>
                <a:ea typeface="メイリオ"/>
                <a:cs typeface="メイリオ"/>
              </a:rPr>
              <a:t>。</a:t>
            </a:r>
            <a:endParaRPr lang="en-US" altLang="ja-JP" sz="1050" dirty="0" smtClean="0">
              <a:solidFill>
                <a:srgbClr val="7F7F7F"/>
              </a:solidFill>
              <a:latin typeface="メイリオ"/>
              <a:ea typeface="メイリオ"/>
              <a:cs typeface="メイリオ"/>
            </a:endParaRPr>
          </a:p>
          <a:p>
            <a:pPr marL="171450" indent="-171450">
              <a:buFont typeface="Wingdings" charset="2"/>
              <a:buChar char="ü"/>
            </a:pPr>
            <a:r>
              <a:rPr lang="ja-JP" altLang="ja-JP" sz="1050" dirty="0" smtClean="0">
                <a:solidFill>
                  <a:srgbClr val="7F7F7F"/>
                </a:solidFill>
                <a:latin typeface="メイリオ"/>
                <a:ea typeface="メイリオ"/>
                <a:cs typeface="メイリオ"/>
              </a:rPr>
              <a:t>上</a:t>
            </a:r>
            <a:r>
              <a:rPr lang="ja-JP" altLang="ja-JP" sz="1050" dirty="0">
                <a:solidFill>
                  <a:srgbClr val="7F7F7F"/>
                </a:solidFill>
                <a:latin typeface="メイリオ"/>
                <a:ea typeface="メイリオ"/>
                <a:cs typeface="メイリオ"/>
              </a:rPr>
              <a:t>から順</a:t>
            </a:r>
            <a:r>
              <a:rPr lang="ja-JP" altLang="ja-JP" sz="1050" dirty="0" smtClean="0">
                <a:solidFill>
                  <a:srgbClr val="7F7F7F"/>
                </a:solidFill>
                <a:latin typeface="メイリオ"/>
                <a:ea typeface="メイリオ"/>
                <a:cs typeface="メイリオ"/>
              </a:rPr>
              <a:t>に</a:t>
            </a:r>
            <a:r>
              <a:rPr lang="ja-JP" altLang="en-US" sz="1050" dirty="0" smtClean="0">
                <a:solidFill>
                  <a:srgbClr val="7F7F7F"/>
                </a:solidFill>
                <a:latin typeface="メイリオ"/>
                <a:ea typeface="メイリオ"/>
                <a:cs typeface="メイリオ"/>
              </a:rPr>
              <a:t>順次</a:t>
            </a:r>
            <a:r>
              <a:rPr lang="ja-JP" altLang="ja-JP" sz="1050" dirty="0" smtClean="0">
                <a:solidFill>
                  <a:srgbClr val="7F7F7F"/>
                </a:solidFill>
                <a:latin typeface="メイリオ"/>
                <a:ea typeface="メイリオ"/>
                <a:cs typeface="メイリオ"/>
              </a:rPr>
              <a:t>コード</a:t>
            </a:r>
            <a:r>
              <a:rPr lang="ja-JP" altLang="ja-JP" sz="1050" dirty="0">
                <a:solidFill>
                  <a:srgbClr val="7F7F7F"/>
                </a:solidFill>
                <a:latin typeface="メイリオ"/>
                <a:ea typeface="メイリオ"/>
                <a:cs typeface="メイリオ"/>
              </a:rPr>
              <a:t>を入力する前提</a:t>
            </a:r>
            <a:r>
              <a:rPr lang="ja-JP" altLang="ja-JP" sz="1050" dirty="0" smtClean="0">
                <a:solidFill>
                  <a:srgbClr val="7F7F7F"/>
                </a:solidFill>
                <a:latin typeface="メイリオ"/>
                <a:ea typeface="メイリオ"/>
                <a:cs typeface="メイリオ"/>
              </a:rPr>
              <a:t>で</a:t>
            </a:r>
            <a:r>
              <a:rPr lang="ja-JP" altLang="en-US" sz="1050" dirty="0" smtClean="0">
                <a:solidFill>
                  <a:srgbClr val="7F7F7F"/>
                </a:solidFill>
                <a:latin typeface="メイリオ"/>
                <a:ea typeface="メイリオ"/>
                <a:cs typeface="メイリオ"/>
              </a:rPr>
              <a:t>工数を見積もると</a:t>
            </a:r>
            <a:r>
              <a:rPr lang="ja-JP" altLang="ja-JP" sz="1050" dirty="0" smtClean="0">
                <a:solidFill>
                  <a:srgbClr val="7F7F7F"/>
                </a:solidFill>
                <a:latin typeface="メイリオ"/>
                <a:ea typeface="メイリオ"/>
                <a:cs typeface="メイリオ"/>
              </a:rPr>
              <a:t>、</a:t>
            </a:r>
            <a:r>
              <a:rPr lang="ja-JP" altLang="en-US" sz="1050" dirty="0" smtClean="0">
                <a:solidFill>
                  <a:srgbClr val="7F7F7F"/>
                </a:solidFill>
                <a:latin typeface="メイリオ"/>
                <a:ea typeface="メイリオ"/>
                <a:cs typeface="メイリオ"/>
              </a:rPr>
              <a:t>単位時間当たりの</a:t>
            </a:r>
            <a:r>
              <a:rPr lang="ja-JP" altLang="ja-JP" sz="1050" dirty="0" smtClean="0">
                <a:solidFill>
                  <a:srgbClr val="7F7F7F"/>
                </a:solidFill>
                <a:latin typeface="メイリオ"/>
                <a:ea typeface="メイリオ"/>
                <a:cs typeface="メイリオ"/>
              </a:rPr>
              <a:t>エンジニア</a:t>
            </a:r>
            <a:r>
              <a:rPr lang="ja-JP" altLang="ja-JP" sz="1050" dirty="0">
                <a:solidFill>
                  <a:srgbClr val="7F7F7F"/>
                </a:solidFill>
                <a:latin typeface="メイリオ"/>
                <a:ea typeface="メイリオ"/>
                <a:cs typeface="メイリオ"/>
              </a:rPr>
              <a:t>がコードを書く量は</a:t>
            </a:r>
            <a:r>
              <a:rPr lang="ja-JP" altLang="ja-JP" sz="1050" dirty="0" smtClean="0">
                <a:solidFill>
                  <a:srgbClr val="7F7F7F"/>
                </a:solidFill>
                <a:latin typeface="メイリオ"/>
                <a:ea typeface="メイリオ"/>
                <a:cs typeface="メイリオ"/>
              </a:rPr>
              <a:t>、</a:t>
            </a:r>
            <a:r>
              <a:rPr lang="ja-JP" altLang="en-US" sz="1050" dirty="0" smtClean="0">
                <a:solidFill>
                  <a:srgbClr val="7F7F7F"/>
                </a:solidFill>
                <a:latin typeface="メイリオ"/>
                <a:ea typeface="メイリオ"/>
                <a:cs typeface="メイリオ"/>
              </a:rPr>
              <a:t>あまり差が出ない</a:t>
            </a:r>
            <a:r>
              <a:rPr lang="ja-JP" altLang="ja-JP" sz="1050" dirty="0" smtClean="0">
                <a:solidFill>
                  <a:srgbClr val="7F7F7F"/>
                </a:solidFill>
                <a:latin typeface="メイリオ"/>
                <a:ea typeface="メイリオ"/>
                <a:cs typeface="メイリオ"/>
              </a:rPr>
              <a:t>。</a:t>
            </a:r>
            <a:endParaRPr lang="en-US" altLang="ja-JP" sz="1050" dirty="0" smtClean="0">
              <a:solidFill>
                <a:srgbClr val="7F7F7F"/>
              </a:solidFill>
              <a:latin typeface="メイリオ"/>
              <a:ea typeface="メイリオ"/>
              <a:cs typeface="メイリオ"/>
            </a:endParaRPr>
          </a:p>
        </p:txBody>
      </p:sp>
      <p:sp>
        <p:nvSpPr>
          <p:cNvPr id="26" name="正方形/長方形 25"/>
          <p:cNvSpPr/>
          <p:nvPr/>
        </p:nvSpPr>
        <p:spPr>
          <a:xfrm>
            <a:off x="5092943" y="828836"/>
            <a:ext cx="3771840" cy="1308050"/>
          </a:xfrm>
          <a:prstGeom prst="rect">
            <a:avLst/>
          </a:prstGeom>
        </p:spPr>
        <p:txBody>
          <a:bodyPr wrap="square">
            <a:spAutoFit/>
          </a:bodyPr>
          <a:lstStyle/>
          <a:p>
            <a:r>
              <a:rPr lang="ja-JP" altLang="ja-JP" sz="1600" b="1" dirty="0">
                <a:solidFill>
                  <a:srgbClr val="7F7F7F"/>
                </a:solidFill>
                <a:latin typeface="メイリオ"/>
                <a:ea typeface="メイリオ"/>
                <a:cs typeface="メイリオ"/>
              </a:rPr>
              <a:t>オブジェクト</a:t>
            </a:r>
            <a:r>
              <a:rPr lang="ja-JP" altLang="ja-JP" sz="1600" b="1" dirty="0" smtClean="0">
                <a:solidFill>
                  <a:srgbClr val="7F7F7F"/>
                </a:solidFill>
                <a:latin typeface="メイリオ"/>
                <a:ea typeface="メイリオ"/>
                <a:cs typeface="メイリオ"/>
              </a:rPr>
              <a:t>指向や</a:t>
            </a:r>
            <a:r>
              <a:rPr lang="en-US" altLang="ja-JP" sz="1600" b="1" dirty="0" smtClean="0">
                <a:solidFill>
                  <a:srgbClr val="7F7F7F"/>
                </a:solidFill>
                <a:latin typeface="メイリオ"/>
                <a:ea typeface="メイリオ"/>
                <a:cs typeface="メイリオ"/>
              </a:rPr>
              <a:t>Web</a:t>
            </a:r>
          </a:p>
          <a:p>
            <a:pPr marL="171450" indent="-171450">
              <a:buFont typeface="Wingdings" charset="2"/>
              <a:buChar char="ü"/>
            </a:pPr>
            <a:r>
              <a:rPr lang="ja-JP" altLang="ja-JP" sz="1050" dirty="0" smtClean="0">
                <a:solidFill>
                  <a:srgbClr val="7F7F7F"/>
                </a:solidFill>
                <a:latin typeface="メイリオ"/>
                <a:ea typeface="メイリオ"/>
                <a:cs typeface="メイリオ"/>
              </a:rPr>
              <a:t>開発</a:t>
            </a:r>
            <a:r>
              <a:rPr lang="ja-JP" altLang="ja-JP" sz="1050" dirty="0">
                <a:solidFill>
                  <a:srgbClr val="7F7F7F"/>
                </a:solidFill>
                <a:latin typeface="メイリオ"/>
                <a:ea typeface="メイリオ"/>
                <a:cs typeface="メイリオ"/>
              </a:rPr>
              <a:t>生産性が</a:t>
            </a:r>
            <a:r>
              <a:rPr lang="ja-JP" altLang="ja-JP" sz="1050" dirty="0" smtClean="0">
                <a:solidFill>
                  <a:srgbClr val="7F7F7F"/>
                </a:solidFill>
                <a:latin typeface="メイリオ"/>
                <a:ea typeface="メイリオ"/>
                <a:cs typeface="メイリオ"/>
              </a:rPr>
              <a:t>飛躍的</a:t>
            </a:r>
            <a:r>
              <a:rPr lang="ja-JP" altLang="en-US" sz="1050" dirty="0" smtClean="0">
                <a:solidFill>
                  <a:srgbClr val="7F7F7F"/>
                </a:solidFill>
                <a:latin typeface="メイリオ"/>
                <a:ea typeface="メイリオ"/>
                <a:cs typeface="メイリオ"/>
              </a:rPr>
              <a:t>に向上。一方で、</a:t>
            </a:r>
            <a:r>
              <a:rPr lang="ja-JP" altLang="ja-JP" sz="1050" dirty="0" smtClean="0">
                <a:solidFill>
                  <a:srgbClr val="7F7F7F"/>
                </a:solidFill>
                <a:latin typeface="メイリオ"/>
                <a:ea typeface="メイリオ"/>
                <a:cs typeface="メイリオ"/>
              </a:rPr>
              <a:t>設計</a:t>
            </a:r>
            <a:r>
              <a:rPr lang="ja-JP" altLang="en-US" sz="1050" dirty="0" smtClean="0">
                <a:solidFill>
                  <a:srgbClr val="7F7F7F"/>
                </a:solidFill>
                <a:latin typeface="メイリオ"/>
                <a:ea typeface="メイリオ"/>
                <a:cs typeface="メイリオ"/>
              </a:rPr>
              <a:t>次第で</a:t>
            </a:r>
            <a:r>
              <a:rPr lang="ja-JP" altLang="ja-JP" sz="1050" dirty="0" smtClean="0">
                <a:solidFill>
                  <a:srgbClr val="7F7F7F"/>
                </a:solidFill>
                <a:latin typeface="メイリオ"/>
                <a:ea typeface="メイリオ"/>
                <a:cs typeface="メイリオ"/>
              </a:rPr>
              <a:t>工数</a:t>
            </a:r>
            <a:r>
              <a:rPr lang="ja-JP" altLang="ja-JP" sz="1050" dirty="0">
                <a:solidFill>
                  <a:srgbClr val="7F7F7F"/>
                </a:solidFill>
                <a:latin typeface="メイリオ"/>
                <a:ea typeface="メイリオ"/>
                <a:cs typeface="メイリオ"/>
              </a:rPr>
              <a:t>が</a:t>
            </a:r>
            <a:r>
              <a:rPr lang="ja-JP" altLang="ja-JP" sz="1050" dirty="0" smtClean="0">
                <a:solidFill>
                  <a:srgbClr val="7F7F7F"/>
                </a:solidFill>
                <a:latin typeface="メイリオ"/>
                <a:ea typeface="メイリオ"/>
                <a:cs typeface="メイリオ"/>
              </a:rPr>
              <a:t>大幅</a:t>
            </a:r>
            <a:r>
              <a:rPr lang="ja-JP" altLang="en-US" sz="1050" dirty="0" smtClean="0">
                <a:solidFill>
                  <a:srgbClr val="7F7F7F"/>
                </a:solidFill>
                <a:latin typeface="メイリオ"/>
                <a:ea typeface="メイリオ"/>
                <a:cs typeface="メイリオ"/>
              </a:rPr>
              <a:t>に変動。</a:t>
            </a:r>
            <a:endParaRPr lang="en-US" altLang="ja-JP" sz="1050" dirty="0" smtClean="0">
              <a:solidFill>
                <a:srgbClr val="7F7F7F"/>
              </a:solidFill>
              <a:latin typeface="メイリオ"/>
              <a:ea typeface="メイリオ"/>
              <a:cs typeface="メイリオ"/>
            </a:endParaRPr>
          </a:p>
          <a:p>
            <a:pPr marL="171450" indent="-171450">
              <a:buFont typeface="Wingdings" charset="2"/>
              <a:buChar char="ü"/>
            </a:pPr>
            <a:r>
              <a:rPr lang="ja-JP" altLang="ja-JP" sz="1050" dirty="0" smtClean="0">
                <a:solidFill>
                  <a:srgbClr val="7F7F7F"/>
                </a:solidFill>
                <a:latin typeface="メイリオ"/>
                <a:ea typeface="メイリオ"/>
                <a:cs typeface="メイリオ"/>
              </a:rPr>
              <a:t>その</a:t>
            </a:r>
            <a:r>
              <a:rPr lang="ja-JP" altLang="ja-JP" sz="1050" dirty="0">
                <a:solidFill>
                  <a:srgbClr val="7F7F7F"/>
                </a:solidFill>
                <a:latin typeface="メイリオ"/>
                <a:ea typeface="メイリオ"/>
                <a:cs typeface="メイリオ"/>
              </a:rPr>
              <a:t>ためファンクションポイント法だけでは見積もりができず、ファンクションポイント法に過去の経験と勘で、規模感を山積みして算出する方法で見積もりを作るように</a:t>
            </a:r>
            <a:r>
              <a:rPr lang="ja-JP" altLang="ja-JP" sz="1050" dirty="0" smtClean="0">
                <a:solidFill>
                  <a:srgbClr val="7F7F7F"/>
                </a:solidFill>
                <a:latin typeface="メイリオ"/>
                <a:ea typeface="メイリオ"/>
                <a:cs typeface="メイリオ"/>
              </a:rPr>
              <a:t>な</a:t>
            </a:r>
            <a:r>
              <a:rPr lang="ja-JP" altLang="en-US" sz="1050" dirty="0" smtClean="0">
                <a:solidFill>
                  <a:srgbClr val="7F7F7F"/>
                </a:solidFill>
                <a:latin typeface="メイリオ"/>
                <a:ea typeface="メイリオ"/>
                <a:cs typeface="メイリオ"/>
              </a:rPr>
              <a:t>り、見積もりの精度が低下。</a:t>
            </a:r>
            <a:endParaRPr lang="ja-JP" altLang="ja-JP" sz="1050" dirty="0">
              <a:solidFill>
                <a:srgbClr val="7F7F7F"/>
              </a:solidFill>
              <a:latin typeface="メイリオ"/>
              <a:ea typeface="メイリオ"/>
              <a:cs typeface="メイリオ"/>
            </a:endParaRPr>
          </a:p>
        </p:txBody>
      </p:sp>
      <p:sp>
        <p:nvSpPr>
          <p:cNvPr id="27" name="四角形吹き出し 26"/>
          <p:cNvSpPr/>
          <p:nvPr/>
        </p:nvSpPr>
        <p:spPr>
          <a:xfrm>
            <a:off x="3516555" y="2380079"/>
            <a:ext cx="1365776" cy="910328"/>
          </a:xfrm>
          <a:prstGeom prst="wedgeRectCallout">
            <a:avLst>
              <a:gd name="adj1" fmla="val 30968"/>
              <a:gd name="adj2" fmla="val 65374"/>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ダウンサイジングとオブジェクト指向の普及により積み上げ方式の見積算定が不可能になった。</a:t>
            </a:r>
            <a:endParaRPr kumimoji="1" lang="ja-JP" altLang="en-US" sz="1000" dirty="0">
              <a:solidFill>
                <a:srgbClr val="FFFFFF"/>
              </a:solidFill>
              <a:latin typeface="メイリオ"/>
              <a:ea typeface="メイリオ"/>
              <a:cs typeface="メイリオ"/>
            </a:endParaRPr>
          </a:p>
        </p:txBody>
      </p:sp>
      <p:sp>
        <p:nvSpPr>
          <p:cNvPr id="28" name="四角形吹き出し 27"/>
          <p:cNvSpPr/>
          <p:nvPr/>
        </p:nvSpPr>
        <p:spPr>
          <a:xfrm>
            <a:off x="6809735" y="2380078"/>
            <a:ext cx="1876347" cy="982789"/>
          </a:xfrm>
          <a:prstGeom prst="wedgeRectCallout">
            <a:avLst>
              <a:gd name="adj1" fmla="val 376"/>
              <a:gd name="adj2" fmla="val 85181"/>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実態にそぐわない人月積算方式が、そのまま続けられてきた結果、生産性が上がるほどに、工数需要が減少するジレンマに陥っている。</a:t>
            </a:r>
            <a:endParaRPr kumimoji="1" lang="ja-JP" altLang="en-US" sz="1000" dirty="0">
              <a:solidFill>
                <a:srgbClr val="FFFFFF"/>
              </a:solidFill>
              <a:latin typeface="メイリオ"/>
              <a:ea typeface="メイリオ"/>
              <a:cs typeface="メイリオ"/>
            </a:endParaRPr>
          </a:p>
        </p:txBody>
      </p:sp>
      <p:sp>
        <p:nvSpPr>
          <p:cNvPr id="29" name="正方形/長方形 28"/>
          <p:cNvSpPr/>
          <p:nvPr/>
        </p:nvSpPr>
        <p:spPr>
          <a:xfrm>
            <a:off x="682062"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メイリオ"/>
                <a:ea typeface="メイリオ"/>
                <a:cs typeface="メイリオ"/>
              </a:rPr>
              <a:t>メーンフレームの黎明期</a:t>
            </a:r>
            <a:endParaRPr kumimoji="1" lang="en-US" altLang="ja-JP" sz="900" dirty="0" smtClean="0">
              <a:solidFill>
                <a:srgbClr val="FFFFFF"/>
              </a:solidFill>
              <a:latin typeface="メイリオ"/>
              <a:ea typeface="メイリオ"/>
              <a:cs typeface="メイリオ"/>
            </a:endParaRPr>
          </a:p>
          <a:p>
            <a:endParaRPr kumimoji="1" lang="en-US" altLang="ja-JP" sz="600" dirty="0" smtClean="0">
              <a:solidFill>
                <a:srgbClr val="FFFFFF"/>
              </a:solidFill>
              <a:latin typeface="メイリオ"/>
              <a:ea typeface="メイリオ"/>
              <a:cs typeface="メイリオ"/>
            </a:endParaRPr>
          </a:p>
          <a:p>
            <a:r>
              <a:rPr kumimoji="1" lang="ja-JP" altLang="en-US" sz="600" dirty="0" smtClean="0">
                <a:solidFill>
                  <a:srgbClr val="FFFFFF"/>
                </a:solidFill>
                <a:latin typeface="メイリオ"/>
                <a:ea typeface="メイリオ"/>
                <a:cs typeface="メイリオ"/>
              </a:rPr>
              <a:t>プロフェッショナルサービスはハードウェア代金に含まれ実質無償。アプリケーション開発は内製が基本。</a:t>
            </a:r>
            <a:endParaRPr kumimoji="1" lang="ja-JP" altLang="en-US" sz="600" dirty="0">
              <a:solidFill>
                <a:srgbClr val="FFFFFF"/>
              </a:solidFill>
              <a:latin typeface="メイリオ"/>
              <a:ea typeface="メイリオ"/>
              <a:cs typeface="メイリオ"/>
            </a:endParaRPr>
          </a:p>
        </p:txBody>
      </p:sp>
      <p:sp>
        <p:nvSpPr>
          <p:cNvPr id="30" name="正方形/長方形 29"/>
          <p:cNvSpPr/>
          <p:nvPr/>
        </p:nvSpPr>
        <p:spPr>
          <a:xfrm>
            <a:off x="3814102"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smtClean="0">
                <a:solidFill>
                  <a:srgbClr val="FFFFFF"/>
                </a:solidFill>
                <a:latin typeface="メイリオ"/>
                <a:ea typeface="メイリオ"/>
                <a:cs typeface="メイリオ"/>
              </a:rPr>
              <a:t>受託</a:t>
            </a:r>
            <a:r>
              <a:rPr lang="en-US" altLang="ja-JP" sz="900" dirty="0" smtClean="0">
                <a:solidFill>
                  <a:srgbClr val="FFFFFF"/>
                </a:solidFill>
                <a:latin typeface="メイリオ"/>
                <a:ea typeface="メイリオ"/>
                <a:cs typeface="メイリオ"/>
              </a:rPr>
              <a:t>開発全盛期</a:t>
            </a:r>
          </a:p>
          <a:p>
            <a:r>
              <a:rPr lang="en-US" altLang="ja-JP" sz="600" dirty="0" smtClean="0">
                <a:solidFill>
                  <a:srgbClr val="FFFFFF"/>
                </a:solidFill>
                <a:latin typeface="メイリオ"/>
                <a:ea typeface="メイリオ"/>
                <a:cs typeface="メイリオ"/>
              </a:rPr>
              <a:t>メインフレームからダウンサイジング</a:t>
            </a:r>
            <a:r>
              <a:rPr lang="ja-JP" altLang="en-US" sz="600" dirty="0" smtClean="0">
                <a:solidFill>
                  <a:srgbClr val="FFFFFF"/>
                </a:solidFill>
                <a:latin typeface="メイリオ"/>
                <a:ea typeface="メイリオ"/>
                <a:cs typeface="メイリオ"/>
              </a:rPr>
              <a:t>がすすみ、</a:t>
            </a:r>
            <a:r>
              <a:rPr lang="en-US" altLang="ja-JP" sz="600" dirty="0" smtClean="0">
                <a:solidFill>
                  <a:srgbClr val="FFFFFF"/>
                </a:solidFill>
                <a:latin typeface="メイリオ"/>
                <a:ea typeface="メイリオ"/>
                <a:cs typeface="メイリオ"/>
              </a:rPr>
              <a:t>開発言語がオブジェクト指向となりプログラマーによる生産性が大きく異なるようになった。</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2246782"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メイリオ"/>
                <a:ea typeface="メイリオ"/>
                <a:cs typeface="メイリオ"/>
              </a:rPr>
              <a:t>メインフレームの普及期</a:t>
            </a:r>
            <a:endParaRPr kumimoji="1" lang="en-US" altLang="ja-JP" sz="900" dirty="0" smtClean="0">
              <a:solidFill>
                <a:srgbClr val="FFFFFF"/>
              </a:solidFill>
              <a:latin typeface="メイリオ"/>
              <a:ea typeface="メイリオ"/>
              <a:cs typeface="メイリオ"/>
            </a:endParaRPr>
          </a:p>
          <a:p>
            <a:r>
              <a:rPr kumimoji="1" lang="ja-JP" altLang="en-US" sz="600" dirty="0" smtClean="0">
                <a:solidFill>
                  <a:srgbClr val="FFFFFF"/>
                </a:solidFill>
                <a:latin typeface="メイリオ"/>
                <a:ea typeface="メイリオ"/>
                <a:cs typeface="メイリオ"/>
              </a:rPr>
              <a:t>メインフレーム価格低下とともにプロフェッショナルサービスが有償化。アプリケーション開発も需要の拡大と共に外注依存度が拡大。</a:t>
            </a:r>
            <a:endParaRPr kumimoji="1" lang="ja-JP" altLang="en-US" sz="600" dirty="0">
              <a:solidFill>
                <a:srgbClr val="FFFFFF"/>
              </a:solidFill>
              <a:latin typeface="メイリオ"/>
              <a:ea typeface="メイリオ"/>
              <a:cs typeface="メイリオ"/>
            </a:endParaRPr>
          </a:p>
        </p:txBody>
      </p:sp>
      <p:sp>
        <p:nvSpPr>
          <p:cNvPr id="32" name="正方形/長方形 31"/>
          <p:cNvSpPr/>
          <p:nvPr/>
        </p:nvSpPr>
        <p:spPr>
          <a:xfrm>
            <a:off x="5384804"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メイリオ"/>
                <a:ea typeface="メイリオ"/>
                <a:cs typeface="メイリオ"/>
              </a:rPr>
              <a:t>オープン化の時代</a:t>
            </a:r>
            <a:endParaRPr kumimoji="1" lang="en-US" altLang="ja-JP" sz="900" dirty="0" smtClean="0">
              <a:solidFill>
                <a:srgbClr val="FFFFFF"/>
              </a:solidFill>
              <a:latin typeface="メイリオ"/>
              <a:ea typeface="メイリオ"/>
              <a:cs typeface="メイリオ"/>
            </a:endParaRPr>
          </a:p>
          <a:p>
            <a:endParaRPr lang="en-US" altLang="ja-JP" sz="600" dirty="0">
              <a:solidFill>
                <a:srgbClr val="FFFFFF"/>
              </a:solidFill>
              <a:latin typeface="メイリオ"/>
              <a:ea typeface="メイリオ"/>
              <a:cs typeface="メイリオ"/>
            </a:endParaRPr>
          </a:p>
          <a:p>
            <a:r>
              <a:rPr kumimoji="1" lang="ja-JP" altLang="en-US" sz="600" dirty="0" smtClean="0">
                <a:solidFill>
                  <a:srgbClr val="FFFFFF"/>
                </a:solidFill>
                <a:latin typeface="メイリオ"/>
                <a:ea typeface="メイリオ"/>
                <a:cs typeface="メイリオ"/>
              </a:rPr>
              <a:t>受託開発開発が主要な収益源。ハードウェアではほとんど売上利益稼げない時代となった。</a:t>
            </a:r>
            <a:endParaRPr kumimoji="1" lang="en-US" altLang="ja-JP" sz="600" dirty="0">
              <a:solidFill>
                <a:srgbClr val="FFFFFF"/>
              </a:solidFill>
              <a:latin typeface="メイリオ"/>
              <a:ea typeface="メイリオ"/>
              <a:cs typeface="メイリオ"/>
            </a:endParaRPr>
          </a:p>
        </p:txBody>
      </p:sp>
      <p:sp>
        <p:nvSpPr>
          <p:cNvPr id="33" name="正方形/長方形 32"/>
          <p:cNvSpPr/>
          <p:nvPr/>
        </p:nvSpPr>
        <p:spPr>
          <a:xfrm>
            <a:off x="6944277"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smtClean="0">
                <a:solidFill>
                  <a:srgbClr val="FFFFFF"/>
                </a:solidFill>
                <a:latin typeface="メイリオ"/>
                <a:ea typeface="メイリオ"/>
                <a:cs typeface="メイリオ"/>
              </a:rPr>
              <a:t>クラウドの時代</a:t>
            </a:r>
          </a:p>
          <a:p>
            <a:endParaRPr lang="en-US" altLang="ja-JP" sz="600" dirty="0">
              <a:solidFill>
                <a:srgbClr val="FFFFFF"/>
              </a:solidFill>
              <a:latin typeface="メイリオ"/>
              <a:ea typeface="メイリオ"/>
              <a:cs typeface="メイリオ"/>
            </a:endParaRPr>
          </a:p>
          <a:p>
            <a:r>
              <a:rPr lang="en-US" altLang="ja-JP" sz="600" dirty="0" smtClean="0">
                <a:solidFill>
                  <a:srgbClr val="FFFFFF"/>
                </a:solidFill>
                <a:latin typeface="メイリオ"/>
                <a:ea typeface="メイリオ"/>
                <a:cs typeface="メイリオ"/>
              </a:rPr>
              <a:t>ハード販売は終焉し自宅開発規模もパースの進化や開発ツールの普及により縮小傾向にある。</a:t>
            </a:r>
            <a:endParaRPr kumimoji="1" lang="en-US" altLang="ja-JP" sz="600" dirty="0" smtClean="0">
              <a:solidFill>
                <a:srgbClr val="FFFFFF"/>
              </a:solidFill>
              <a:latin typeface="メイリオ"/>
              <a:ea typeface="メイリオ"/>
              <a:cs typeface="メイリオ"/>
            </a:endParaRPr>
          </a:p>
        </p:txBody>
      </p:sp>
      <p:cxnSp>
        <p:nvCxnSpPr>
          <p:cNvPr id="34" name="直線矢印コネクタ 33"/>
          <p:cNvCxnSpPr/>
          <p:nvPr/>
        </p:nvCxnSpPr>
        <p:spPr>
          <a:xfrm flipV="1">
            <a:off x="682061" y="2203938"/>
            <a:ext cx="1" cy="3231662"/>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754227" y="2142796"/>
            <a:ext cx="369332" cy="707886"/>
          </a:xfrm>
          <a:prstGeom prst="rect">
            <a:avLst/>
          </a:prstGeom>
          <a:noFill/>
        </p:spPr>
        <p:txBody>
          <a:bodyPr vert="eaVert" wrap="none" rtlCol="0">
            <a:spAutoFit/>
          </a:bodyPr>
          <a:lstStyle/>
          <a:p>
            <a:r>
              <a:rPr kumimoji="1" lang="ja-JP" altLang="en-US" sz="1200" dirty="0" smtClean="0">
                <a:solidFill>
                  <a:srgbClr val="0070C0"/>
                </a:solidFill>
                <a:latin typeface="Meiryo" charset="-128"/>
                <a:ea typeface="Meiryo" charset="-128"/>
                <a:cs typeface="Meiryo" charset="-128"/>
              </a:rPr>
              <a:t>売上規模</a:t>
            </a:r>
            <a:endParaRPr kumimoji="1"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66484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根拠なき「工数見積」と顧客との信頼関係の崩壊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手続き型プログラミング</a:t>
            </a:r>
            <a:endParaRPr kumimoji="1" lang="en-US" altLang="ja-JP" b="1" dirty="0" smtClean="0">
              <a:solidFill>
                <a:srgbClr val="0432FF"/>
              </a:solidFill>
              <a:latin typeface="Meiryo" charset="-128"/>
              <a:ea typeface="Meiryo" charset="-128"/>
              <a:cs typeface="Meiryo" charset="-128"/>
            </a:endParaRPr>
          </a:p>
          <a:p>
            <a:pPr algn="ctr"/>
            <a:r>
              <a:rPr lang="en-US" altLang="ja-JP" dirty="0" smtClean="0">
                <a:solidFill>
                  <a:srgbClr val="0432FF"/>
                </a:solidFill>
                <a:latin typeface="Meiryo" charset="-128"/>
                <a:ea typeface="Meiryo" charset="-128"/>
                <a:cs typeface="Meiryo" charset="-128"/>
              </a:rPr>
              <a:t>COBOL</a:t>
            </a:r>
            <a:r>
              <a:rPr lang="ja-JP" altLang="en-US" dirty="0" smtClean="0">
                <a:solidFill>
                  <a:srgbClr val="0432FF"/>
                </a:solidFill>
                <a:latin typeface="Meiryo" charset="-128"/>
                <a:ea typeface="Meiryo" charset="-128"/>
                <a:cs typeface="Meiryo" charset="-128"/>
              </a:rPr>
              <a:t>や</a:t>
            </a:r>
            <a:r>
              <a:rPr lang="en-US" altLang="ja-JP" dirty="0" smtClean="0">
                <a:solidFill>
                  <a:srgbClr val="0432FF"/>
                </a:solidFill>
                <a:latin typeface="Meiryo" charset="-128"/>
                <a:ea typeface="Meiryo" charset="-128"/>
                <a:cs typeface="Meiryo" charset="-128"/>
              </a:rPr>
              <a:t>PL/I</a:t>
            </a:r>
            <a:r>
              <a:rPr lang="ja-JP" altLang="en-US" dirty="0" smtClean="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シーケンシャル・コーディング</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上から順に書いてゆく</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１ヶ月に</a:t>
            </a:r>
            <a:r>
              <a:rPr lang="ja-JP" altLang="en-US" sz="1200" dirty="0" smtClean="0">
                <a:solidFill>
                  <a:srgbClr val="FFFFFF"/>
                </a:solidFill>
                <a:latin typeface="Meiryo" charset="-128"/>
                <a:ea typeface="Meiryo" charset="-128"/>
                <a:cs typeface="Meiryo" charset="-128"/>
              </a:rPr>
              <a:t>書けるステップ数は誰がやっても同じ</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工数算定の根拠／基準が明確でぶれが少ない</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ファンクション・ポイント法</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シーケンシャル・コーディングを前提</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機能数や複雑さに応じて点数化</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点数→ステップ数→工数の一致</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顧客との信頼関係を醸成</a:t>
            </a:r>
            <a:endParaRPr kumimoji="1" lang="ja-JP" altLang="en-US" sz="2000" dirty="0">
              <a:solidFill>
                <a:srgbClr val="FFFFFF"/>
              </a:solidFill>
              <a:latin typeface="Meiryo" charset="-128"/>
              <a:ea typeface="Meiryo" charset="-128"/>
              <a:cs typeface="Meiryo" charset="-128"/>
            </a:endParaRP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利益確保と予測が可能</a:t>
            </a:r>
            <a:endParaRPr kumimoji="1" lang="ja-JP" altLang="en-US" sz="2000" dirty="0">
              <a:solidFill>
                <a:srgbClr val="FFFFFF"/>
              </a:solidFill>
              <a:latin typeface="Meiryo" charset="-128"/>
              <a:ea typeface="Meiryo" charset="-128"/>
              <a:cs typeface="Meiryo" charset="-128"/>
            </a:endParaRPr>
          </a:p>
        </p:txBody>
      </p:sp>
      <p:grpSp>
        <p:nvGrpSpPr>
          <p:cNvPr id="15" name="図形グループ 14"/>
          <p:cNvGrpSpPr/>
          <p:nvPr/>
        </p:nvGrpSpPr>
        <p:grpSpPr>
          <a:xfrm>
            <a:off x="4667099" y="936346"/>
            <a:ext cx="4016044" cy="5495359"/>
            <a:chOff x="4667099" y="936346"/>
            <a:chExt cx="4016044" cy="5495359"/>
          </a:xfrm>
        </p:grpSpPr>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smtClean="0">
                  <a:solidFill>
                    <a:schemeClr val="accent6">
                      <a:lumMod val="75000"/>
                    </a:schemeClr>
                  </a:solidFill>
                  <a:latin typeface="Meiryo" charset="-128"/>
                  <a:ea typeface="Meiryo" charset="-128"/>
                  <a:cs typeface="Meiryo" charset="-128"/>
                </a:rPr>
                <a:t>オブジェクト指向プログラミング</a:t>
              </a:r>
              <a:endParaRPr kumimoji="1" lang="en-US" altLang="ja-JP" b="1" dirty="0" smtClean="0">
                <a:solidFill>
                  <a:schemeClr val="accent6">
                    <a:lumMod val="75000"/>
                  </a:schemeClr>
                </a:solidFill>
                <a:latin typeface="Meiryo" charset="-128"/>
                <a:ea typeface="Meiryo" charset="-128"/>
                <a:cs typeface="Meiryo" charset="-128"/>
              </a:endParaRPr>
            </a:p>
            <a:p>
              <a:pPr algn="ctr"/>
              <a:r>
                <a:rPr lang="en-US" altLang="ja-JP" dirty="0" smtClean="0">
                  <a:solidFill>
                    <a:schemeClr val="accent6">
                      <a:lumMod val="75000"/>
                    </a:schemeClr>
                  </a:solidFill>
                  <a:latin typeface="Meiryo" charset="-128"/>
                  <a:ea typeface="Meiryo" charset="-128"/>
                  <a:cs typeface="Meiryo" charset="-128"/>
                </a:rPr>
                <a:t>Java</a:t>
              </a:r>
              <a:r>
                <a:rPr lang="ja-JP" altLang="en-US" dirty="0" smtClean="0">
                  <a:solidFill>
                    <a:schemeClr val="accent6">
                      <a:lumMod val="75000"/>
                    </a:schemeClr>
                  </a:solidFill>
                  <a:latin typeface="Meiryo" charset="-128"/>
                  <a:ea typeface="Meiryo" charset="-128"/>
                  <a:cs typeface="Meiryo" charset="-128"/>
                </a:rPr>
                <a:t>や</a:t>
              </a:r>
              <a:r>
                <a:rPr lang="en-US" altLang="ja-JP" dirty="0" smtClean="0">
                  <a:solidFill>
                    <a:schemeClr val="accent6">
                      <a:lumMod val="75000"/>
                    </a:schemeClr>
                  </a:solidFill>
                  <a:latin typeface="Meiryo" charset="-128"/>
                  <a:ea typeface="Meiryo" charset="-128"/>
                  <a:cs typeface="Meiryo" charset="-128"/>
                </a:rPr>
                <a:t>C++</a:t>
              </a:r>
              <a:r>
                <a:rPr lang="ja-JP" altLang="en-US" dirty="0" smtClean="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開発生産性の</a:t>
              </a:r>
              <a:r>
                <a:rPr kumimoji="1" lang="ja-JP" altLang="en-US" sz="1600" b="1" smtClean="0">
                  <a:solidFill>
                    <a:srgbClr val="FFFFFF"/>
                  </a:solidFill>
                  <a:latin typeface="Meiryo" charset="-128"/>
                  <a:ea typeface="Meiryo" charset="-128"/>
                  <a:cs typeface="Meiryo" charset="-128"/>
                </a:rPr>
                <a:t>飛躍的向上</a:t>
              </a:r>
              <a:endParaRPr kumimoji="1" lang="en-US" altLang="ja-JP" sz="1600" b="1" dirty="0" smtClean="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設計次第／エンジニアのスキル次第で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600" b="1" dirty="0" smtClean="0">
                  <a:solidFill>
                    <a:srgbClr val="FFFFFF"/>
                  </a:solidFill>
                  <a:latin typeface="Meiryo" charset="-128"/>
                  <a:ea typeface="Meiryo" charset="-128"/>
                  <a:cs typeface="Meiryo" charset="-128"/>
                </a:rPr>
                <a:t>工数が大幅に変動</a:t>
              </a:r>
              <a:endParaRPr kumimoji="1" lang="en-US" altLang="ja-JP" sz="1600" b="1" dirty="0" smtClean="0">
                <a:solidFill>
                  <a:srgbClr val="FFFFFF"/>
                </a:solidFill>
                <a:latin typeface="Meiryo" charset="-128"/>
                <a:ea typeface="Meiryo"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b="1" dirty="0" smtClean="0">
                  <a:solidFill>
                    <a:srgbClr val="FFFFFF"/>
                  </a:solidFill>
                  <a:latin typeface="Meiryo" charset="-128"/>
                  <a:ea typeface="Meiryo" charset="-128"/>
                  <a:cs typeface="Meiryo" charset="-128"/>
                </a:rPr>
                <a:t>KKD</a:t>
              </a:r>
              <a:r>
                <a:rPr kumimoji="1" lang="ja-JP" altLang="en-US" sz="1600" b="1" dirty="0" smtClean="0">
                  <a:solidFill>
                    <a:srgbClr val="FFFFFF"/>
                  </a:solidFill>
                  <a:latin typeface="Meiryo" charset="-128"/>
                  <a:ea typeface="Meiryo" charset="-128"/>
                  <a:cs typeface="Meiryo" charset="-128"/>
                </a:rPr>
                <a:t>法</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過去の経験と勘にもとづく規模感</a:t>
              </a:r>
              <a:endParaRPr kumimoji="1"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過去に経験が無い場合は類似例を元に推計</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赤字案件が増えコンティンジェンシを上乗せ</a:t>
              </a:r>
              <a:endParaRPr kumimoji="1" lang="ja-JP" altLang="en-US" sz="1200" dirty="0">
                <a:solidFill>
                  <a:srgbClr val="FFFFFF"/>
                </a:solidFill>
                <a:latin typeface="Meiryo" charset="-128"/>
                <a:ea typeface="Meiryo" charset="-128"/>
                <a:cs typeface="Meiryo" charset="-128"/>
              </a:endParaRP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見積工数の積算根拠</a:t>
              </a:r>
              <a:r>
                <a:rPr lang="ja-JP" altLang="en-US" sz="2000" dirty="0" smtClean="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顧客との信頼関係が崩壊</a:t>
              </a:r>
              <a:endParaRPr kumimoji="1" lang="ja-JP" altLang="en-US" sz="2000" dirty="0">
                <a:solidFill>
                  <a:srgbClr val="FFFFFF"/>
                </a:solidFill>
                <a:latin typeface="Meiryo" charset="-128"/>
                <a:ea typeface="Meiryo" charset="-128"/>
                <a:cs typeface="Meiryo" charset="-128"/>
              </a:endParaRP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利益</a:t>
              </a:r>
              <a:r>
                <a:rPr kumimoji="1" lang="ja-JP" altLang="en-US" sz="2000" smtClean="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gr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瑕疵担保</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責任</a:t>
            </a:r>
            <a:endParaRPr kumimoji="1" lang="ja-JP" altLang="en-US" sz="1200" dirty="0">
              <a:solidFill>
                <a:schemeClr val="bg1"/>
              </a:solidFill>
              <a:latin typeface="Meiryo" charset="-128"/>
              <a:ea typeface="Meiryo" charset="-128"/>
              <a:cs typeface="Meiryo" charset="-128"/>
            </a:endParaRPr>
          </a:p>
        </p:txBody>
      </p:sp>
      <p:sp>
        <p:nvSpPr>
          <p:cNvPr id="11" name="正方形/長方形 10"/>
          <p:cNvSpPr/>
          <p:nvPr/>
        </p:nvSpPr>
        <p:spPr>
          <a:xfrm>
            <a:off x="5347483" y="3006837"/>
            <a:ext cx="3395097" cy="369332"/>
          </a:xfrm>
          <a:prstGeom prst="rect">
            <a:avLst/>
          </a:prstGeom>
        </p:spPr>
        <p:txBody>
          <a:bodyPr wrap="none">
            <a:spAutoFit/>
          </a:bodyPr>
          <a:lstStyle/>
          <a:p>
            <a:r>
              <a:rPr lang="ja-JP" altLang="en-US" b="1" dirty="0">
                <a:solidFill>
                  <a:srgbClr val="FFFFFF"/>
                </a:solidFill>
                <a:latin typeface="Meiryo" charset="-128"/>
                <a:ea typeface="Meiryo" charset="-128"/>
                <a:cs typeface="Meiryo" charset="-128"/>
              </a:rPr>
              <a:t>（</a:t>
            </a:r>
            <a:r>
              <a:rPr lang="en-US" altLang="ja-JP" b="1" dirty="0" err="1">
                <a:solidFill>
                  <a:srgbClr val="FFFFFF"/>
                </a:solidFill>
                <a:latin typeface="Meiryo" charset="-128"/>
                <a:ea typeface="Meiryo" charset="-128"/>
                <a:cs typeface="Meiryo" charset="-128"/>
              </a:rPr>
              <a:t>Keiken</a:t>
            </a:r>
            <a:r>
              <a:rPr lang="en-US" altLang="ja-JP" b="1" dirty="0">
                <a:solidFill>
                  <a:srgbClr val="FFFFFF"/>
                </a:solidFill>
                <a:latin typeface="Meiryo" charset="-128"/>
                <a:ea typeface="Meiryo" charset="-128"/>
                <a:cs typeface="Meiryo" charset="-128"/>
              </a:rPr>
              <a:t> + </a:t>
            </a:r>
            <a:r>
              <a:rPr lang="en-US" altLang="ja-JP" b="1" dirty="0" err="1">
                <a:solidFill>
                  <a:srgbClr val="FFFFFF"/>
                </a:solidFill>
                <a:latin typeface="Meiryo" charset="-128"/>
                <a:ea typeface="Meiryo" charset="-128"/>
                <a:cs typeface="Meiryo" charset="-128"/>
              </a:rPr>
              <a:t>Kan</a:t>
            </a:r>
            <a:r>
              <a:rPr lang="en-US" altLang="ja-JP" b="1" dirty="0">
                <a:solidFill>
                  <a:srgbClr val="FFFFFF"/>
                </a:solidFill>
                <a:latin typeface="Meiryo" charset="-128"/>
                <a:ea typeface="Meiryo" charset="-128"/>
                <a:cs typeface="Meiryo" charset="-128"/>
              </a:rPr>
              <a:t> + </a:t>
            </a:r>
            <a:r>
              <a:rPr lang="en-US" altLang="ja-JP" b="1" dirty="0" err="1">
                <a:solidFill>
                  <a:srgbClr val="FFFFFF"/>
                </a:solidFill>
                <a:latin typeface="Meiryo" charset="-128"/>
                <a:ea typeface="Meiryo" charset="-128"/>
                <a:cs typeface="Meiryo" charset="-128"/>
              </a:rPr>
              <a:t>Dokyo</a:t>
            </a:r>
            <a:r>
              <a:rPr lang="ja-JP" altLang="en-US" b="1" dirty="0">
                <a:solidFill>
                  <a:srgbClr val="FFFFFF"/>
                </a:solidFill>
                <a:latin typeface="Meiryo" charset="-128"/>
                <a:ea typeface="Meiryo" charset="-128"/>
                <a:cs typeface="Meiryo" charset="-128"/>
              </a:rPr>
              <a:t>）</a:t>
            </a:r>
            <a:endParaRPr lang="ja-JP" altLang="en-US" dirty="0"/>
          </a:p>
        </p:txBody>
      </p:sp>
    </p:spTree>
    <p:extLst>
      <p:ext uri="{BB962C8B-B14F-4D97-AF65-F5344CB8AC3E}">
        <p14:creationId xmlns:p14="http://schemas.microsoft.com/office/powerpoint/2010/main" val="46931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63699" y="1061847"/>
            <a:ext cx="2960617" cy="2978162"/>
          </a:xfrm>
          <a:prstGeom prst="rect">
            <a:avLst/>
          </a:prstGeom>
          <a:solidFill>
            <a:schemeClr val="accent5">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324316" y="1061847"/>
            <a:ext cx="2529730" cy="2799174"/>
          </a:xfrm>
          <a:prstGeom prst="rect">
            <a:avLst/>
          </a:prstGeom>
          <a:solidFill>
            <a:srgbClr val="B7DEE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854046" y="1061847"/>
            <a:ext cx="2529730" cy="2578464"/>
          </a:xfrm>
          <a:prstGeom prst="rect">
            <a:avLst/>
          </a:prstGeom>
          <a:solidFill>
            <a:srgbClr val="B7DEE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latin typeface="メイリオ"/>
                <a:ea typeface="メイリオ"/>
                <a:cs typeface="メイリオ"/>
              </a:rPr>
              <a:t>24</a:t>
            </a:fld>
            <a:endParaRPr kumimoji="1" lang="ja-JP" altLang="en-US">
              <a:latin typeface="メイリオ"/>
              <a:ea typeface="メイリオ"/>
              <a:cs typeface="メイリオ"/>
            </a:endParaRPr>
          </a:p>
        </p:txBody>
      </p:sp>
      <p:sp>
        <p:nvSpPr>
          <p:cNvPr id="3" name="タイトル 1"/>
          <p:cNvSpPr txBox="1">
            <a:spLocks/>
          </p:cNvSpPr>
          <p:nvPr/>
        </p:nvSpPr>
        <p:spPr>
          <a:xfrm>
            <a:off x="457200" y="274638"/>
            <a:ext cx="8686800" cy="416221"/>
          </a:xfrm>
          <a:prstGeom prst="rect">
            <a:avLst/>
          </a:prstGeom>
        </p:spPr>
        <p:txBody>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en-US" altLang="ja-JP" dirty="0" smtClean="0"/>
              <a:t>SI</a:t>
            </a:r>
            <a:r>
              <a:rPr lang="ja-JP" altLang="en-US" dirty="0" smtClean="0"/>
              <a:t>事業のコスト構造</a:t>
            </a:r>
            <a:endParaRPr lang="ja-JP" altLang="ja-JP" dirty="0"/>
          </a:p>
        </p:txBody>
      </p:sp>
      <p:sp>
        <p:nvSpPr>
          <p:cNvPr id="5" name="正方形/長方形 4"/>
          <p:cNvSpPr/>
          <p:nvPr/>
        </p:nvSpPr>
        <p:spPr bwMode="auto">
          <a:xfrm>
            <a:off x="894627" y="2669769"/>
            <a:ext cx="2331733" cy="129353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人件費</a:t>
            </a:r>
            <a:endParaRPr lang="en-US" altLang="ja-JP" sz="1400" dirty="0" smtClean="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（３０％）</a:t>
            </a:r>
            <a:endParaRPr lang="ja-JP" altLang="en-US" sz="1400" dirty="0">
              <a:solidFill>
                <a:schemeClr val="bg1"/>
              </a:solidFill>
              <a:latin typeface="メイリオ"/>
              <a:ea typeface="メイリオ"/>
              <a:cs typeface="メイリオ"/>
            </a:endParaRPr>
          </a:p>
        </p:txBody>
      </p:sp>
      <p:sp>
        <p:nvSpPr>
          <p:cNvPr id="6" name="正方形/長方形 5"/>
          <p:cNvSpPr/>
          <p:nvPr/>
        </p:nvSpPr>
        <p:spPr bwMode="auto">
          <a:xfrm>
            <a:off x="884099" y="4108205"/>
            <a:ext cx="2342261" cy="183408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外注加工費</a:t>
            </a:r>
            <a:endParaRPr lang="en-US" altLang="ja-JP" sz="1400" dirty="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（４０％）</a:t>
            </a:r>
            <a:endParaRPr lang="ja-JP" altLang="en-US" sz="1400" dirty="0">
              <a:solidFill>
                <a:schemeClr val="bg1"/>
              </a:solidFill>
              <a:latin typeface="メイリオ"/>
              <a:ea typeface="メイリオ"/>
              <a:cs typeface="メイリオ"/>
            </a:endParaRPr>
          </a:p>
        </p:txBody>
      </p:sp>
      <p:sp>
        <p:nvSpPr>
          <p:cNvPr id="7" name="正方形/長方形 6"/>
          <p:cNvSpPr/>
          <p:nvPr/>
        </p:nvSpPr>
        <p:spPr bwMode="auto">
          <a:xfrm>
            <a:off x="3416650" y="1968629"/>
            <a:ext cx="2342261" cy="824334"/>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経費（２０％）</a:t>
            </a:r>
            <a:endParaRPr lang="en-US" altLang="ja-JP" sz="1400" dirty="0" smtClean="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減価償却など</a:t>
            </a:r>
            <a:endParaRPr lang="ja-JP" altLang="en-US" sz="1400" dirty="0">
              <a:solidFill>
                <a:schemeClr val="bg1"/>
              </a:solidFill>
              <a:latin typeface="メイリオ"/>
              <a:ea typeface="メイリオ"/>
              <a:cs typeface="メイリオ"/>
            </a:endParaRPr>
          </a:p>
        </p:txBody>
      </p:sp>
      <p:sp>
        <p:nvSpPr>
          <p:cNvPr id="8" name="正方形/長方形 7"/>
          <p:cNvSpPr/>
          <p:nvPr/>
        </p:nvSpPr>
        <p:spPr bwMode="auto">
          <a:xfrm>
            <a:off x="3402457" y="4789405"/>
            <a:ext cx="2361741" cy="115288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latin typeface="メイリオ"/>
                <a:ea typeface="メイリオ"/>
                <a:cs typeface="メイリオ"/>
              </a:rPr>
              <a:t>材料費（２</a:t>
            </a:r>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a:t>
            </a:r>
            <a:endParaRPr lang="en-US" altLang="ja-JP" sz="1400" dirty="0" smtClean="0">
              <a:latin typeface="メイリオ"/>
              <a:ea typeface="メイリオ"/>
              <a:cs typeface="メイリオ"/>
            </a:endParaRPr>
          </a:p>
          <a:p>
            <a:pPr algn="ctr">
              <a:defRPr/>
            </a:pPr>
            <a:r>
              <a:rPr lang="ja-JP" altLang="en-US" sz="1200" dirty="0" smtClean="0">
                <a:latin typeface="メイリオ"/>
                <a:ea typeface="メイリオ"/>
                <a:cs typeface="メイリオ"/>
              </a:rPr>
              <a:t>ハードウェア・ソフトウェア</a:t>
            </a:r>
            <a:endParaRPr lang="en-US" altLang="ja-JP" sz="1200" dirty="0" smtClean="0">
              <a:latin typeface="メイリオ"/>
              <a:ea typeface="メイリオ"/>
              <a:cs typeface="メイリオ"/>
            </a:endParaRPr>
          </a:p>
          <a:p>
            <a:pPr algn="ctr">
              <a:defRPr/>
            </a:pPr>
            <a:r>
              <a:rPr lang="ja-JP" altLang="en-US" sz="1400" dirty="0" smtClean="0">
                <a:latin typeface="メイリオ"/>
                <a:ea typeface="メイリオ"/>
                <a:cs typeface="メイリオ"/>
              </a:rPr>
              <a:t>の仕入れ</a:t>
            </a:r>
            <a:endParaRPr lang="en-US" altLang="ja-JP" sz="1400" dirty="0" smtClean="0">
              <a:latin typeface="メイリオ"/>
              <a:ea typeface="メイリオ"/>
              <a:cs typeface="メイリオ"/>
            </a:endParaRPr>
          </a:p>
        </p:txBody>
      </p:sp>
      <p:sp>
        <p:nvSpPr>
          <p:cNvPr id="9" name="正方形/長方形 8"/>
          <p:cNvSpPr/>
          <p:nvPr/>
        </p:nvSpPr>
        <p:spPr bwMode="auto">
          <a:xfrm>
            <a:off x="5932792" y="2669769"/>
            <a:ext cx="2339987" cy="9000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人件費（２０％）</a:t>
            </a:r>
            <a:endParaRPr lang="ja-JP" altLang="en-US" sz="1400" dirty="0">
              <a:solidFill>
                <a:schemeClr val="bg1"/>
              </a:solidFill>
              <a:latin typeface="メイリオ"/>
              <a:ea typeface="メイリオ"/>
              <a:cs typeface="メイリオ"/>
            </a:endParaRPr>
          </a:p>
        </p:txBody>
      </p:sp>
      <p:sp>
        <p:nvSpPr>
          <p:cNvPr id="10" name="正方形/長方形 9"/>
          <p:cNvSpPr/>
          <p:nvPr/>
        </p:nvSpPr>
        <p:spPr bwMode="auto">
          <a:xfrm>
            <a:off x="884099" y="2167405"/>
            <a:ext cx="2352789" cy="4680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経費（１０％）</a:t>
            </a:r>
            <a:endParaRPr lang="ja-JP" altLang="en-US" sz="1400" dirty="0">
              <a:solidFill>
                <a:schemeClr val="bg1"/>
              </a:solidFill>
              <a:latin typeface="メイリオ"/>
              <a:ea typeface="メイリオ"/>
              <a:cs typeface="メイリオ"/>
            </a:endParaRPr>
          </a:p>
        </p:txBody>
      </p:sp>
      <p:sp>
        <p:nvSpPr>
          <p:cNvPr id="11" name="正方形/長方形 10"/>
          <p:cNvSpPr/>
          <p:nvPr/>
        </p:nvSpPr>
        <p:spPr bwMode="auto">
          <a:xfrm>
            <a:off x="884099" y="1665000"/>
            <a:ext cx="2342261" cy="464825"/>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販管費（１０％）</a:t>
            </a:r>
            <a:endParaRPr lang="ja-JP" altLang="en-US" sz="1400" dirty="0">
              <a:solidFill>
                <a:schemeClr val="bg1"/>
              </a:solidFill>
              <a:latin typeface="メイリオ"/>
              <a:ea typeface="メイリオ"/>
              <a:cs typeface="メイリオ"/>
            </a:endParaRPr>
          </a:p>
        </p:txBody>
      </p:sp>
      <p:sp>
        <p:nvSpPr>
          <p:cNvPr id="12" name="正方形/長方形 11"/>
          <p:cNvSpPr/>
          <p:nvPr/>
        </p:nvSpPr>
        <p:spPr bwMode="auto">
          <a:xfrm>
            <a:off x="5932792" y="1665001"/>
            <a:ext cx="2339987" cy="468000"/>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販管費（１０％）</a:t>
            </a:r>
            <a:endParaRPr lang="ja-JP" altLang="en-US" sz="1400" dirty="0">
              <a:solidFill>
                <a:schemeClr val="bg1"/>
              </a:solidFill>
              <a:latin typeface="メイリオ"/>
              <a:ea typeface="メイリオ"/>
              <a:cs typeface="メイリオ"/>
            </a:endParaRPr>
          </a:p>
        </p:txBody>
      </p:sp>
      <p:sp>
        <p:nvSpPr>
          <p:cNvPr id="13" name="正方形/長方形 12"/>
          <p:cNvSpPr/>
          <p:nvPr/>
        </p:nvSpPr>
        <p:spPr bwMode="auto">
          <a:xfrm>
            <a:off x="5932792" y="2167405"/>
            <a:ext cx="2339987" cy="4680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経　費（１０％）</a:t>
            </a:r>
            <a:endParaRPr lang="en-US" altLang="ja-JP" sz="1400" dirty="0" smtClean="0">
              <a:solidFill>
                <a:schemeClr val="bg1"/>
              </a:solidFill>
              <a:latin typeface="メイリオ"/>
              <a:ea typeface="メイリオ"/>
              <a:cs typeface="メイリオ"/>
            </a:endParaRPr>
          </a:p>
        </p:txBody>
      </p:sp>
      <p:sp>
        <p:nvSpPr>
          <p:cNvPr id="14" name="正方形/長方形 13"/>
          <p:cNvSpPr/>
          <p:nvPr/>
        </p:nvSpPr>
        <p:spPr bwMode="auto">
          <a:xfrm>
            <a:off x="3421937" y="1473332"/>
            <a:ext cx="2342261" cy="467999"/>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販管費（１０％）</a:t>
            </a:r>
            <a:endParaRPr lang="ja-JP" altLang="en-US" sz="1400" dirty="0">
              <a:solidFill>
                <a:schemeClr val="bg1"/>
              </a:solidFill>
              <a:latin typeface="メイリオ"/>
              <a:ea typeface="メイリオ"/>
              <a:cs typeface="メイリオ"/>
            </a:endParaRPr>
          </a:p>
        </p:txBody>
      </p:sp>
      <p:sp>
        <p:nvSpPr>
          <p:cNvPr id="15" name="テキスト ボックス 14"/>
          <p:cNvSpPr txBox="1"/>
          <p:nvPr/>
        </p:nvSpPr>
        <p:spPr>
          <a:xfrm>
            <a:off x="1284722" y="754070"/>
            <a:ext cx="1620957" cy="307777"/>
          </a:xfrm>
          <a:prstGeom prst="rect">
            <a:avLst/>
          </a:prstGeom>
          <a:noFill/>
        </p:spPr>
        <p:txBody>
          <a:bodyPr wrap="none" rtlCol="0">
            <a:spAutoFit/>
          </a:bodyPr>
          <a:lstStyle/>
          <a:p>
            <a:pPr algn="ctr"/>
            <a:r>
              <a:rPr kumimoji="1" lang="ja-JP" altLang="en-US" sz="1400" b="1" dirty="0" smtClean="0">
                <a:solidFill>
                  <a:schemeClr val="accent5">
                    <a:lumMod val="75000"/>
                  </a:schemeClr>
                </a:solidFill>
                <a:latin typeface="メイリオ"/>
                <a:ea typeface="メイリオ"/>
                <a:cs typeface="メイリオ"/>
              </a:rPr>
              <a:t>アプリケーション</a:t>
            </a:r>
            <a:endParaRPr kumimoji="1" lang="ja-JP" altLang="en-US" sz="1400" b="1" dirty="0">
              <a:solidFill>
                <a:schemeClr val="accent5">
                  <a:lumMod val="75000"/>
                </a:schemeClr>
              </a:solidFill>
              <a:latin typeface="メイリオ"/>
              <a:ea typeface="メイリオ"/>
              <a:cs typeface="メイリオ"/>
            </a:endParaRPr>
          </a:p>
        </p:txBody>
      </p:sp>
      <p:sp>
        <p:nvSpPr>
          <p:cNvPr id="16" name="テキスト ボックス 15"/>
          <p:cNvSpPr txBox="1"/>
          <p:nvPr/>
        </p:nvSpPr>
        <p:spPr>
          <a:xfrm>
            <a:off x="3763109" y="754070"/>
            <a:ext cx="1620957" cy="307777"/>
          </a:xfrm>
          <a:prstGeom prst="rect">
            <a:avLst/>
          </a:prstGeom>
          <a:noFill/>
        </p:spPr>
        <p:txBody>
          <a:bodyPr wrap="none" rtlCol="0">
            <a:spAutoFit/>
          </a:bodyPr>
          <a:lstStyle/>
          <a:p>
            <a:pPr algn="ctr"/>
            <a:r>
              <a:rPr kumimoji="1" lang="ja-JP" altLang="en-US" sz="1400" b="1" dirty="0" smtClean="0">
                <a:solidFill>
                  <a:schemeClr val="accent5">
                    <a:lumMod val="75000"/>
                  </a:schemeClr>
                </a:solidFill>
                <a:latin typeface="メイリオ"/>
                <a:ea typeface="メイリオ"/>
                <a:cs typeface="メイリオ"/>
              </a:rPr>
              <a:t>ハード・インフラ</a:t>
            </a:r>
            <a:endParaRPr kumimoji="1" lang="ja-JP" altLang="en-US" sz="1400" b="1" dirty="0">
              <a:solidFill>
                <a:schemeClr val="accent5">
                  <a:lumMod val="75000"/>
                </a:schemeClr>
              </a:solidFill>
              <a:latin typeface="メイリオ"/>
              <a:ea typeface="メイリオ"/>
              <a:cs typeface="メイリオ"/>
            </a:endParaRPr>
          </a:p>
        </p:txBody>
      </p:sp>
      <p:sp>
        <p:nvSpPr>
          <p:cNvPr id="17" name="テキスト ボックス 16"/>
          <p:cNvSpPr txBox="1"/>
          <p:nvPr/>
        </p:nvSpPr>
        <p:spPr>
          <a:xfrm>
            <a:off x="6389785" y="754070"/>
            <a:ext cx="128949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保守サポー</a:t>
            </a:r>
            <a:r>
              <a:rPr lang="ja-JP" altLang="en-US" sz="1400" b="1" dirty="0" smtClean="0">
                <a:solidFill>
                  <a:schemeClr val="accent5">
                    <a:lumMod val="75000"/>
                  </a:schemeClr>
                </a:solidFill>
                <a:latin typeface="メイリオ"/>
                <a:ea typeface="メイリオ"/>
                <a:cs typeface="メイリオ"/>
              </a:rPr>
              <a:t>ト</a:t>
            </a:r>
            <a:endParaRPr kumimoji="1" lang="ja-JP" altLang="en-US" sz="1400" b="1" dirty="0">
              <a:solidFill>
                <a:schemeClr val="accent5">
                  <a:lumMod val="75000"/>
                </a:schemeClr>
              </a:solidFill>
              <a:latin typeface="メイリオ"/>
              <a:ea typeface="メイリオ"/>
              <a:cs typeface="メイリオ"/>
            </a:endParaRPr>
          </a:p>
        </p:txBody>
      </p:sp>
      <p:sp>
        <p:nvSpPr>
          <p:cNvPr id="18" name="正方形/長方形 17"/>
          <p:cNvSpPr/>
          <p:nvPr/>
        </p:nvSpPr>
        <p:spPr bwMode="auto">
          <a:xfrm>
            <a:off x="3416650" y="3895113"/>
            <a:ext cx="2342261" cy="82900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外注加工費</a:t>
            </a:r>
            <a:endParaRPr lang="en-US" altLang="ja-JP" sz="1400" dirty="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（２０％）</a:t>
            </a:r>
            <a:endParaRPr lang="ja-JP" altLang="en-US" sz="1400" dirty="0">
              <a:solidFill>
                <a:schemeClr val="bg1"/>
              </a:solidFill>
              <a:latin typeface="メイリオ"/>
              <a:ea typeface="メイリオ"/>
              <a:cs typeface="メイリオ"/>
            </a:endParaRPr>
          </a:p>
        </p:txBody>
      </p:sp>
      <p:sp>
        <p:nvSpPr>
          <p:cNvPr id="19" name="正方形/長方形 18"/>
          <p:cNvSpPr/>
          <p:nvPr/>
        </p:nvSpPr>
        <p:spPr bwMode="auto">
          <a:xfrm>
            <a:off x="3416650" y="2866499"/>
            <a:ext cx="2342261" cy="899997"/>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人件費（２０％）</a:t>
            </a:r>
            <a:endParaRPr lang="ja-JP" altLang="en-US" sz="1400" dirty="0">
              <a:solidFill>
                <a:schemeClr val="bg1"/>
              </a:solidFill>
              <a:latin typeface="メイリオ"/>
              <a:ea typeface="メイリオ"/>
              <a:cs typeface="メイリオ"/>
            </a:endParaRPr>
          </a:p>
        </p:txBody>
      </p:sp>
      <p:sp>
        <p:nvSpPr>
          <p:cNvPr id="20" name="正方形/長方形 19"/>
          <p:cNvSpPr/>
          <p:nvPr/>
        </p:nvSpPr>
        <p:spPr bwMode="auto">
          <a:xfrm>
            <a:off x="5932792" y="3674402"/>
            <a:ext cx="2339987" cy="2268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外注加工費</a:t>
            </a:r>
            <a:endParaRPr lang="en-US" altLang="ja-JP" sz="1400" dirty="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（５０％）</a:t>
            </a:r>
            <a:endParaRPr lang="ja-JP" altLang="en-US" sz="1400" dirty="0">
              <a:solidFill>
                <a:schemeClr val="bg1"/>
              </a:solidFill>
              <a:latin typeface="メイリオ"/>
              <a:ea typeface="メイリオ"/>
              <a:cs typeface="メイリオ"/>
            </a:endParaRPr>
          </a:p>
        </p:txBody>
      </p:sp>
      <p:sp>
        <p:nvSpPr>
          <p:cNvPr id="21" name="正方形/長方形 20"/>
          <p:cNvSpPr/>
          <p:nvPr/>
        </p:nvSpPr>
        <p:spPr bwMode="auto">
          <a:xfrm>
            <a:off x="884099" y="1139201"/>
            <a:ext cx="2342261" cy="468000"/>
          </a:xfrm>
          <a:prstGeom prst="rect">
            <a:avLst/>
          </a:prstGeom>
          <a:solidFill>
            <a:srgbClr val="33CC33">
              <a:alpha val="5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en-US" sz="1400" dirty="0" smtClean="0">
                <a:solidFill>
                  <a:schemeClr val="bg1"/>
                </a:solidFill>
                <a:latin typeface="メイリオ"/>
                <a:ea typeface="メイリオ"/>
                <a:cs typeface="メイリオ"/>
              </a:rPr>
              <a:t>営業利益</a:t>
            </a:r>
            <a:r>
              <a:rPr lang="ja-JP" altLang="en-US" sz="1400" dirty="0" smtClean="0">
                <a:solidFill>
                  <a:schemeClr val="bg1"/>
                </a:solidFill>
                <a:latin typeface="メイリオ"/>
                <a:ea typeface="メイリオ"/>
                <a:cs typeface="メイリオ"/>
              </a:rPr>
              <a:t>（１０％）</a:t>
            </a:r>
            <a:endParaRPr lang="ja-JP" altLang="en-US" sz="1400" dirty="0">
              <a:solidFill>
                <a:schemeClr val="bg1"/>
              </a:solidFill>
              <a:latin typeface="メイリオ"/>
              <a:ea typeface="メイリオ"/>
              <a:cs typeface="メイリオ"/>
            </a:endParaRPr>
          </a:p>
        </p:txBody>
      </p:sp>
      <p:sp>
        <p:nvSpPr>
          <p:cNvPr id="22" name="正方形/長方形 21"/>
          <p:cNvSpPr/>
          <p:nvPr/>
        </p:nvSpPr>
        <p:spPr bwMode="auto">
          <a:xfrm>
            <a:off x="3421937" y="1139201"/>
            <a:ext cx="2342261" cy="284178"/>
          </a:xfrm>
          <a:prstGeom prst="rect">
            <a:avLst/>
          </a:prstGeom>
          <a:solidFill>
            <a:srgbClr val="33CC33">
              <a:alpha val="5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en-US" sz="1400" dirty="0" smtClean="0">
                <a:solidFill>
                  <a:schemeClr val="bg1"/>
                </a:solidFill>
                <a:latin typeface="メイリオ"/>
                <a:ea typeface="メイリオ"/>
                <a:cs typeface="メイリオ"/>
              </a:rPr>
              <a:t>営業利益</a:t>
            </a:r>
            <a:r>
              <a:rPr lang="ja-JP" altLang="en-US" sz="1400" dirty="0" smtClean="0">
                <a:solidFill>
                  <a:schemeClr val="bg1"/>
                </a:solidFill>
                <a:latin typeface="メイリオ"/>
                <a:ea typeface="メイリオ"/>
                <a:cs typeface="メイリオ"/>
              </a:rPr>
              <a:t>（</a:t>
            </a:r>
            <a:r>
              <a:rPr lang="en-US" altLang="ja-JP" sz="1400" dirty="0" smtClean="0">
                <a:solidFill>
                  <a:schemeClr val="bg1"/>
                </a:solidFill>
                <a:latin typeface="メイリオ"/>
                <a:ea typeface="メイリオ"/>
                <a:cs typeface="メイリオ"/>
              </a:rPr>
              <a:t>5</a:t>
            </a:r>
            <a:r>
              <a:rPr lang="ja-JP" altLang="en-US" sz="1400" dirty="0" smtClean="0">
                <a:solidFill>
                  <a:schemeClr val="bg1"/>
                </a:solidFill>
                <a:latin typeface="メイリオ"/>
                <a:ea typeface="メイリオ"/>
                <a:cs typeface="メイリオ"/>
              </a:rPr>
              <a:t>％）</a:t>
            </a:r>
            <a:endParaRPr lang="ja-JP" altLang="en-US" sz="1400" dirty="0">
              <a:solidFill>
                <a:schemeClr val="bg1"/>
              </a:solidFill>
              <a:latin typeface="メイリオ"/>
              <a:ea typeface="メイリオ"/>
              <a:cs typeface="メイリオ"/>
            </a:endParaRPr>
          </a:p>
        </p:txBody>
      </p:sp>
      <p:sp>
        <p:nvSpPr>
          <p:cNvPr id="23" name="正方形/長方形 22"/>
          <p:cNvSpPr/>
          <p:nvPr/>
        </p:nvSpPr>
        <p:spPr bwMode="auto">
          <a:xfrm>
            <a:off x="5932792" y="1139201"/>
            <a:ext cx="2339987" cy="468000"/>
          </a:xfrm>
          <a:prstGeom prst="rect">
            <a:avLst/>
          </a:prstGeom>
          <a:solidFill>
            <a:srgbClr val="33CC33">
              <a:alpha val="5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en-US" sz="1400" dirty="0" smtClean="0">
                <a:solidFill>
                  <a:schemeClr val="bg1"/>
                </a:solidFill>
                <a:latin typeface="メイリオ"/>
                <a:ea typeface="メイリオ"/>
                <a:cs typeface="メイリオ"/>
              </a:rPr>
              <a:t>営業利益</a:t>
            </a:r>
            <a:r>
              <a:rPr lang="ja-JP" altLang="en-US" sz="1400" dirty="0" smtClean="0">
                <a:solidFill>
                  <a:schemeClr val="bg1"/>
                </a:solidFill>
                <a:latin typeface="メイリオ"/>
                <a:ea typeface="メイリオ"/>
                <a:cs typeface="メイリオ"/>
              </a:rPr>
              <a:t>（１０％）</a:t>
            </a:r>
            <a:endParaRPr lang="ja-JP" altLang="en-US" sz="1400" dirty="0">
              <a:solidFill>
                <a:schemeClr val="bg1"/>
              </a:solidFill>
              <a:latin typeface="メイリオ"/>
              <a:ea typeface="メイリオ"/>
              <a:cs typeface="メイリオ"/>
            </a:endParaRPr>
          </a:p>
        </p:txBody>
      </p:sp>
      <p:sp>
        <p:nvSpPr>
          <p:cNvPr id="29" name="テキスト ボックス 29"/>
          <p:cNvSpPr txBox="1">
            <a:spLocks noChangeArrowheads="1"/>
          </p:cNvSpPr>
          <p:nvPr/>
        </p:nvSpPr>
        <p:spPr bwMode="auto">
          <a:xfrm>
            <a:off x="399659" y="1884364"/>
            <a:ext cx="430887" cy="1323439"/>
          </a:xfrm>
          <a:prstGeom prst="rect">
            <a:avLst/>
          </a:prstGeom>
          <a:noFill/>
          <a:ln w="9525">
            <a:noFill/>
            <a:miter lim="800000"/>
            <a:headEnd/>
            <a:tailEnd/>
          </a:ln>
        </p:spPr>
        <p:txBody>
          <a:bodyPr vert="eaVert" wrap="none">
            <a:spAutoFit/>
          </a:bodyPr>
          <a:lstStyle/>
          <a:p>
            <a:r>
              <a:rPr lang="ja-JP" altLang="en-US" sz="1600" dirty="0">
                <a:solidFill>
                  <a:srgbClr val="000090"/>
                </a:solidFill>
                <a:latin typeface="メイリオ"/>
                <a:ea typeface="メイリオ"/>
                <a:cs typeface="メイリオ"/>
              </a:rPr>
              <a:t>付加価値</a:t>
            </a:r>
            <a:r>
              <a:rPr lang="ja-JP" altLang="en-US" sz="1600" dirty="0" smtClean="0">
                <a:solidFill>
                  <a:srgbClr val="000090"/>
                </a:solidFill>
                <a:latin typeface="メイリオ"/>
                <a:ea typeface="メイリオ"/>
                <a:cs typeface="メイリオ"/>
              </a:rPr>
              <a:t>領域</a:t>
            </a:r>
            <a:endParaRPr lang="ja-JP" altLang="en-US" sz="1600" dirty="0">
              <a:solidFill>
                <a:srgbClr val="000090"/>
              </a:solidFill>
              <a:latin typeface="メイリオ"/>
              <a:ea typeface="メイリオ"/>
              <a:cs typeface="メイリオ"/>
            </a:endParaRPr>
          </a:p>
        </p:txBody>
      </p:sp>
      <p:sp>
        <p:nvSpPr>
          <p:cNvPr id="31" name="正方形/長方形 30"/>
          <p:cNvSpPr/>
          <p:nvPr/>
        </p:nvSpPr>
        <p:spPr>
          <a:xfrm>
            <a:off x="884099" y="6032567"/>
            <a:ext cx="7388680" cy="54305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メイリオ"/>
                <a:ea typeface="メイリオ"/>
                <a:cs typeface="メイリオ"/>
              </a:rPr>
              <a:t>付加価値領域はあるが、人件費が固定化されており、コストコントロールができない状況で利益を出しにくい構造となっている</a:t>
            </a:r>
            <a:endParaRPr kumimoji="1" lang="en-US" altLang="ja-JP" sz="1400" dirty="0" smtClean="0">
              <a:solidFill>
                <a:srgbClr val="FFFFFF"/>
              </a:solidFill>
              <a:latin typeface="メイリオ"/>
              <a:ea typeface="メイリオ"/>
              <a:cs typeface="メイリオ"/>
            </a:endParaRPr>
          </a:p>
        </p:txBody>
      </p:sp>
    </p:spTree>
    <p:extLst>
      <p:ext uri="{BB962C8B-B14F-4D97-AF65-F5344CB8AC3E}">
        <p14:creationId xmlns:p14="http://schemas.microsoft.com/office/powerpoint/2010/main" val="2078913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工数ビジネスの限界</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cxnSp>
        <p:nvCxnSpPr>
          <p:cNvPr id="5" name="直線矢印コネクタ 4"/>
          <p:cNvCxnSpPr/>
          <p:nvPr/>
        </p:nvCxnSpPr>
        <p:spPr>
          <a:xfrm>
            <a:off x="530350" y="1565451"/>
            <a:ext cx="8110538" cy="90542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flipV="1">
            <a:off x="541463" y="4908498"/>
            <a:ext cx="8099425" cy="936346"/>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475486" y="1196119"/>
            <a:ext cx="1107996" cy="369332"/>
          </a:xfrm>
          <a:prstGeom prst="rect">
            <a:avLst/>
          </a:prstGeom>
          <a:noFill/>
        </p:spPr>
        <p:txBody>
          <a:bodyPr wrap="none" rtlCol="0">
            <a:spAutoFit/>
          </a:bodyPr>
          <a:lstStyle/>
          <a:p>
            <a:r>
              <a:rPr kumimoji="1" lang="ja-JP" altLang="en-US" dirty="0" smtClean="0">
                <a:solidFill>
                  <a:srgbClr val="0070C0"/>
                </a:solidFill>
                <a:latin typeface="Meiryo" charset="-128"/>
                <a:ea typeface="Meiryo" charset="-128"/>
                <a:cs typeface="Meiryo" charset="-128"/>
              </a:rPr>
              <a:t>人月単価</a:t>
            </a:r>
            <a:endParaRPr kumimoji="1" lang="ja-JP" altLang="en-US" dirty="0">
              <a:solidFill>
                <a:srgbClr val="0070C0"/>
              </a:solidFill>
              <a:latin typeface="Meiryo" charset="-128"/>
              <a:ea typeface="Meiryo" charset="-128"/>
              <a:cs typeface="Meiryo" charset="-128"/>
            </a:endParaRPr>
          </a:p>
        </p:txBody>
      </p:sp>
      <p:sp>
        <p:nvSpPr>
          <p:cNvPr id="20" name="テキスト ボックス 19"/>
          <p:cNvSpPr txBox="1"/>
          <p:nvPr/>
        </p:nvSpPr>
        <p:spPr>
          <a:xfrm>
            <a:off x="475486" y="5878941"/>
            <a:ext cx="877163" cy="369332"/>
          </a:xfrm>
          <a:prstGeom prst="rect">
            <a:avLst/>
          </a:prstGeom>
          <a:noFill/>
        </p:spPr>
        <p:txBody>
          <a:bodyPr wrap="none" rtlCol="0">
            <a:spAutoFit/>
          </a:bodyPr>
          <a:lstStyle/>
          <a:p>
            <a:r>
              <a:rPr kumimoji="1" lang="ja-JP" altLang="en-US" dirty="0" smtClean="0">
                <a:solidFill>
                  <a:schemeClr val="accent3">
                    <a:lumMod val="75000"/>
                  </a:schemeClr>
                </a:solidFill>
                <a:latin typeface="Meiryo" charset="-128"/>
                <a:ea typeface="Meiryo" charset="-128"/>
                <a:cs typeface="Meiryo" charset="-128"/>
              </a:rPr>
              <a:t>人件費</a:t>
            </a:r>
            <a:endParaRPr kumimoji="1" lang="ja-JP" altLang="en-US" dirty="0">
              <a:solidFill>
                <a:schemeClr val="accent3">
                  <a:lumMod val="75000"/>
                </a:schemeClr>
              </a:solidFill>
              <a:latin typeface="Meiryo" charset="-128"/>
              <a:ea typeface="Meiryo" charset="-128"/>
              <a:cs typeface="Meiryo" charset="-128"/>
            </a:endParaRPr>
          </a:p>
        </p:txBody>
      </p:sp>
      <p:sp>
        <p:nvSpPr>
          <p:cNvPr id="21" name="下矢印 20"/>
          <p:cNvSpPr/>
          <p:nvPr/>
        </p:nvSpPr>
        <p:spPr>
          <a:xfrm>
            <a:off x="6437372" y="1615527"/>
            <a:ext cx="958291" cy="57790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4977528" y="5802619"/>
            <a:ext cx="3877985" cy="646331"/>
          </a:xfrm>
          <a:prstGeom prst="rect">
            <a:avLst/>
          </a:prstGeom>
          <a:noFill/>
        </p:spPr>
        <p:txBody>
          <a:bodyPr wrap="none" rtlCol="0">
            <a:spAutoFit/>
          </a:bodyPr>
          <a:lstStyle/>
          <a:p>
            <a:pPr algn="ctr"/>
            <a:r>
              <a:rPr kumimoji="1" lang="ja-JP" altLang="en-US" dirty="0" smtClean="0">
                <a:solidFill>
                  <a:schemeClr val="accent3">
                    <a:lumMod val="75000"/>
                  </a:schemeClr>
                </a:solidFill>
                <a:latin typeface="Meiryo" charset="-128"/>
                <a:ea typeface="Meiryo" charset="-128"/>
                <a:cs typeface="Meiryo" charset="-128"/>
              </a:rPr>
              <a:t>若者人口の減少と高齢化</a:t>
            </a:r>
            <a:endParaRPr kumimoji="1" lang="en-US" altLang="ja-JP" dirty="0" smtClean="0">
              <a:solidFill>
                <a:schemeClr val="accent3">
                  <a:lumMod val="75000"/>
                </a:schemeClr>
              </a:solidFill>
              <a:latin typeface="Meiryo" charset="-128"/>
              <a:ea typeface="Meiryo" charset="-128"/>
              <a:cs typeface="Meiryo" charset="-128"/>
            </a:endParaRPr>
          </a:p>
          <a:p>
            <a:pPr algn="ctr"/>
            <a:r>
              <a:rPr lang="ja-JP" altLang="en-US" dirty="0" smtClean="0">
                <a:solidFill>
                  <a:schemeClr val="accent3">
                    <a:lumMod val="75000"/>
                  </a:schemeClr>
                </a:solidFill>
                <a:latin typeface="Meiryo" charset="-128"/>
                <a:ea typeface="Meiryo" charset="-128"/>
                <a:cs typeface="Meiryo" charset="-128"/>
              </a:rPr>
              <a:t>「働き方改革」による労働時間短縮</a:t>
            </a:r>
            <a:endParaRPr kumimoji="1" lang="ja-JP" altLang="en-US" dirty="0">
              <a:solidFill>
                <a:schemeClr val="accent3">
                  <a:lumMod val="75000"/>
                </a:schemeClr>
              </a:solidFill>
              <a:latin typeface="Meiryo" charset="-128"/>
              <a:ea typeface="Meiryo" charset="-128"/>
              <a:cs typeface="Meiryo" charset="-128"/>
            </a:endParaRPr>
          </a:p>
        </p:txBody>
      </p:sp>
      <p:sp>
        <p:nvSpPr>
          <p:cNvPr id="23" name="下矢印 22"/>
          <p:cNvSpPr/>
          <p:nvPr/>
        </p:nvSpPr>
        <p:spPr>
          <a:xfrm rot="10800000">
            <a:off x="6437372" y="5189439"/>
            <a:ext cx="958291" cy="57790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p:cNvSpPr txBox="1"/>
          <p:nvPr/>
        </p:nvSpPr>
        <p:spPr>
          <a:xfrm>
            <a:off x="5900854" y="977207"/>
            <a:ext cx="2031325" cy="646331"/>
          </a:xfrm>
          <a:prstGeom prst="rect">
            <a:avLst/>
          </a:prstGeom>
          <a:noFill/>
        </p:spPr>
        <p:txBody>
          <a:bodyPr wrap="none" rtlCol="0">
            <a:spAutoFit/>
          </a:bodyPr>
          <a:lstStyle/>
          <a:p>
            <a:pPr algn="ctr"/>
            <a:r>
              <a:rPr kumimoji="1" lang="ja-JP" altLang="en-US" dirty="0" smtClean="0">
                <a:solidFill>
                  <a:srgbClr val="0070C0"/>
                </a:solidFill>
                <a:latin typeface="Meiryo" charset="-128"/>
                <a:ea typeface="Meiryo" charset="-128"/>
                <a:cs typeface="Meiryo" charset="-128"/>
              </a:rPr>
              <a:t>クラウドや自動化</a:t>
            </a:r>
            <a:endParaRPr kumimoji="1" lang="en-US" altLang="ja-JP" dirty="0" smtClean="0">
              <a:solidFill>
                <a:srgbClr val="0070C0"/>
              </a:solidFill>
              <a:latin typeface="Meiryo" charset="-128"/>
              <a:ea typeface="Meiryo" charset="-128"/>
              <a:cs typeface="Meiryo" charset="-128"/>
            </a:endParaRPr>
          </a:p>
          <a:p>
            <a:pPr algn="ctr"/>
            <a:r>
              <a:rPr lang="ja-JP" altLang="en-US" dirty="0" smtClean="0">
                <a:solidFill>
                  <a:srgbClr val="0070C0"/>
                </a:solidFill>
                <a:latin typeface="Meiryo" charset="-128"/>
                <a:ea typeface="Meiryo" charset="-128"/>
                <a:cs typeface="Meiryo" charset="-128"/>
              </a:rPr>
              <a:t>オフショア開発</a:t>
            </a:r>
            <a:endParaRPr kumimoji="1" lang="ja-JP" altLang="en-US" dirty="0">
              <a:solidFill>
                <a:srgbClr val="0070C0"/>
              </a:solidFill>
              <a:latin typeface="Meiryo" charset="-128"/>
              <a:ea typeface="Meiryo" charset="-128"/>
              <a:cs typeface="Meiryo" charset="-128"/>
            </a:endParaRPr>
          </a:p>
        </p:txBody>
      </p:sp>
      <p:sp>
        <p:nvSpPr>
          <p:cNvPr id="26" name="上下矢印 25"/>
          <p:cNvSpPr/>
          <p:nvPr/>
        </p:nvSpPr>
        <p:spPr>
          <a:xfrm>
            <a:off x="6437371" y="2340864"/>
            <a:ext cx="958292" cy="2728570"/>
          </a:xfrm>
          <a:prstGeom prst="up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p:cNvSpPr txBox="1"/>
          <p:nvPr/>
        </p:nvSpPr>
        <p:spPr>
          <a:xfrm>
            <a:off x="6751518" y="3081901"/>
            <a:ext cx="461665" cy="1246496"/>
          </a:xfrm>
          <a:prstGeom prst="rect">
            <a:avLst/>
          </a:prstGeom>
          <a:noFill/>
        </p:spPr>
        <p:txBody>
          <a:bodyPr vert="eaVert" wrap="none" rtlCol="0">
            <a:spAutoFit/>
          </a:bodyPr>
          <a:lstStyle/>
          <a:p>
            <a:pPr algn="ctr"/>
            <a:r>
              <a:rPr kumimoji="1" lang="ja-JP" altLang="en-US" smtClean="0">
                <a:solidFill>
                  <a:schemeClr val="bg1"/>
                </a:solidFill>
                <a:latin typeface="Meiryo" charset="-128"/>
                <a:ea typeface="Meiryo" charset="-128"/>
                <a:cs typeface="Meiryo" charset="-128"/>
              </a:rPr>
              <a:t>利益の減少</a:t>
            </a:r>
            <a:endParaRPr kumimoji="1" lang="ja-JP" altLang="en-US">
              <a:solidFill>
                <a:schemeClr val="bg1"/>
              </a:solidFill>
              <a:latin typeface="Meiryo" charset="-128"/>
              <a:ea typeface="Meiryo" charset="-128"/>
              <a:cs typeface="Meiryo" charset="-128"/>
            </a:endParaRPr>
          </a:p>
        </p:txBody>
      </p:sp>
      <p:sp>
        <p:nvSpPr>
          <p:cNvPr id="34" name="フリーフォーム 33"/>
          <p:cNvSpPr/>
          <p:nvPr/>
        </p:nvSpPr>
        <p:spPr>
          <a:xfrm>
            <a:off x="475486" y="2276690"/>
            <a:ext cx="5692395" cy="2668494"/>
          </a:xfrm>
          <a:custGeom>
            <a:avLst/>
            <a:gdLst>
              <a:gd name="connsiteX0" fmla="*/ 0 w 5091379"/>
              <a:gd name="connsiteY0" fmla="*/ 675159 h 1794080"/>
              <a:gd name="connsiteX1" fmla="*/ 987552 w 5091379"/>
              <a:gd name="connsiteY1" fmla="*/ 46052 h 1794080"/>
              <a:gd name="connsiteX2" fmla="*/ 2531059 w 5091379"/>
              <a:gd name="connsiteY2" fmla="*/ 1787070 h 1794080"/>
              <a:gd name="connsiteX3" fmla="*/ 4059936 w 5091379"/>
              <a:gd name="connsiteY3" fmla="*/ 682474 h 1794080"/>
              <a:gd name="connsiteX4" fmla="*/ 5091379 w 5091379"/>
              <a:gd name="connsiteY4" fmla="*/ 1311582 h 1794080"/>
              <a:gd name="connsiteX5" fmla="*/ 5091379 w 5091379"/>
              <a:gd name="connsiteY5" fmla="*/ 1311582 h 1794080"/>
              <a:gd name="connsiteX0" fmla="*/ 0 w 5091379"/>
              <a:gd name="connsiteY0" fmla="*/ 675159 h 1793026"/>
              <a:gd name="connsiteX1" fmla="*/ 987552 w 5091379"/>
              <a:gd name="connsiteY1" fmla="*/ 46052 h 1793026"/>
              <a:gd name="connsiteX2" fmla="*/ 2531059 w 5091379"/>
              <a:gd name="connsiteY2" fmla="*/ 1787070 h 1793026"/>
              <a:gd name="connsiteX3" fmla="*/ 4059936 w 5091379"/>
              <a:gd name="connsiteY3" fmla="*/ 682474 h 1793026"/>
              <a:gd name="connsiteX4" fmla="*/ 5091379 w 5091379"/>
              <a:gd name="connsiteY4" fmla="*/ 1311582 h 1793026"/>
              <a:gd name="connsiteX5" fmla="*/ 5091379 w 5091379"/>
              <a:gd name="connsiteY5" fmla="*/ 1311582 h 1793026"/>
              <a:gd name="connsiteX0" fmla="*/ 0 w 5091379"/>
              <a:gd name="connsiteY0" fmla="*/ 675159 h 1792601"/>
              <a:gd name="connsiteX1" fmla="*/ 987552 w 5091379"/>
              <a:gd name="connsiteY1" fmla="*/ 46052 h 1792601"/>
              <a:gd name="connsiteX2" fmla="*/ 2531059 w 5091379"/>
              <a:gd name="connsiteY2" fmla="*/ 1787070 h 1792601"/>
              <a:gd name="connsiteX3" fmla="*/ 4059936 w 5091379"/>
              <a:gd name="connsiteY3" fmla="*/ 682474 h 1792601"/>
              <a:gd name="connsiteX4" fmla="*/ 5091379 w 5091379"/>
              <a:gd name="connsiteY4" fmla="*/ 1311582 h 1792601"/>
              <a:gd name="connsiteX5" fmla="*/ 5091379 w 5091379"/>
              <a:gd name="connsiteY5" fmla="*/ 1311582 h 1792601"/>
              <a:gd name="connsiteX0" fmla="*/ 0 w 5091379"/>
              <a:gd name="connsiteY0" fmla="*/ 675159 h 1792730"/>
              <a:gd name="connsiteX1" fmla="*/ 987552 w 5091379"/>
              <a:gd name="connsiteY1" fmla="*/ 46052 h 1792730"/>
              <a:gd name="connsiteX2" fmla="*/ 2531059 w 5091379"/>
              <a:gd name="connsiteY2" fmla="*/ 1787070 h 1792730"/>
              <a:gd name="connsiteX3" fmla="*/ 4059936 w 5091379"/>
              <a:gd name="connsiteY3" fmla="*/ 682474 h 1792730"/>
              <a:gd name="connsiteX4" fmla="*/ 5091379 w 5091379"/>
              <a:gd name="connsiteY4" fmla="*/ 1311582 h 1792730"/>
              <a:gd name="connsiteX5" fmla="*/ 5091379 w 5091379"/>
              <a:gd name="connsiteY5" fmla="*/ 1311582 h 1792730"/>
              <a:gd name="connsiteX0" fmla="*/ 0 w 5091379"/>
              <a:gd name="connsiteY0" fmla="*/ 668523 h 1673455"/>
              <a:gd name="connsiteX1" fmla="*/ 987552 w 5091379"/>
              <a:gd name="connsiteY1" fmla="*/ 39416 h 1673455"/>
              <a:gd name="connsiteX2" fmla="*/ 2432916 w 5091379"/>
              <a:gd name="connsiteY2" fmla="*/ 1665839 h 1673455"/>
              <a:gd name="connsiteX3" fmla="*/ 4059936 w 5091379"/>
              <a:gd name="connsiteY3" fmla="*/ 675838 h 1673455"/>
              <a:gd name="connsiteX4" fmla="*/ 5091379 w 5091379"/>
              <a:gd name="connsiteY4" fmla="*/ 1304946 h 1673455"/>
              <a:gd name="connsiteX5" fmla="*/ 5091379 w 5091379"/>
              <a:gd name="connsiteY5" fmla="*/ 1304946 h 1673455"/>
              <a:gd name="connsiteX0" fmla="*/ 0 w 5091379"/>
              <a:gd name="connsiteY0" fmla="*/ 665283 h 1613260"/>
              <a:gd name="connsiteX1" fmla="*/ 987552 w 5091379"/>
              <a:gd name="connsiteY1" fmla="*/ 36176 h 1613260"/>
              <a:gd name="connsiteX2" fmla="*/ 2203917 w 5091379"/>
              <a:gd name="connsiteY2" fmla="*/ 1605301 h 1613260"/>
              <a:gd name="connsiteX3" fmla="*/ 4059936 w 5091379"/>
              <a:gd name="connsiteY3" fmla="*/ 672598 h 1613260"/>
              <a:gd name="connsiteX4" fmla="*/ 5091379 w 5091379"/>
              <a:gd name="connsiteY4" fmla="*/ 1301706 h 1613260"/>
              <a:gd name="connsiteX5" fmla="*/ 5091379 w 5091379"/>
              <a:gd name="connsiteY5" fmla="*/ 1301706 h 1613260"/>
              <a:gd name="connsiteX0" fmla="*/ 0 w 5091379"/>
              <a:gd name="connsiteY0" fmla="*/ 662919 h 1610896"/>
              <a:gd name="connsiteX1" fmla="*/ 987552 w 5091379"/>
              <a:gd name="connsiteY1" fmla="*/ 33812 h 1610896"/>
              <a:gd name="connsiteX2" fmla="*/ 2203917 w 5091379"/>
              <a:gd name="connsiteY2" fmla="*/ 1602937 h 1610896"/>
              <a:gd name="connsiteX3" fmla="*/ 4059936 w 5091379"/>
              <a:gd name="connsiteY3" fmla="*/ 670234 h 1610896"/>
              <a:gd name="connsiteX4" fmla="*/ 5091379 w 5091379"/>
              <a:gd name="connsiteY4" fmla="*/ 1299342 h 1610896"/>
              <a:gd name="connsiteX5" fmla="*/ 5091379 w 5091379"/>
              <a:gd name="connsiteY5" fmla="*/ 1299342 h 1610896"/>
              <a:gd name="connsiteX0" fmla="*/ 0 w 5091379"/>
              <a:gd name="connsiteY0" fmla="*/ 662919 h 1607805"/>
              <a:gd name="connsiteX1" fmla="*/ 987552 w 5091379"/>
              <a:gd name="connsiteY1" fmla="*/ 33812 h 1607805"/>
              <a:gd name="connsiteX2" fmla="*/ 2203917 w 5091379"/>
              <a:gd name="connsiteY2" fmla="*/ 1602937 h 1607805"/>
              <a:gd name="connsiteX3" fmla="*/ 4105736 w 5091379"/>
              <a:gd name="connsiteY3" fmla="*/ 551231 h 1607805"/>
              <a:gd name="connsiteX4" fmla="*/ 5091379 w 5091379"/>
              <a:gd name="connsiteY4" fmla="*/ 1299342 h 1607805"/>
              <a:gd name="connsiteX5" fmla="*/ 5091379 w 5091379"/>
              <a:gd name="connsiteY5" fmla="*/ 1299342 h 160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379" h="1607805">
                <a:moveTo>
                  <a:pt x="0" y="662919"/>
                </a:moveTo>
                <a:cubicBezTo>
                  <a:pt x="348283" y="295374"/>
                  <a:pt x="620233" y="-122858"/>
                  <a:pt x="987552" y="33812"/>
                </a:cubicBezTo>
                <a:cubicBezTo>
                  <a:pt x="1354871" y="190482"/>
                  <a:pt x="1684220" y="1516701"/>
                  <a:pt x="2203917" y="1602937"/>
                </a:cubicBezTo>
                <a:cubicBezTo>
                  <a:pt x="2723614" y="1689173"/>
                  <a:pt x="3624492" y="601830"/>
                  <a:pt x="4105736" y="551231"/>
                </a:cubicBezTo>
                <a:cubicBezTo>
                  <a:pt x="4586980" y="500632"/>
                  <a:pt x="4927105" y="1174657"/>
                  <a:pt x="5091379" y="1299342"/>
                </a:cubicBezTo>
                <a:lnTo>
                  <a:pt x="5091379" y="1299342"/>
                </a:lnTo>
              </a:path>
            </a:pathLst>
          </a:custGeom>
          <a:solidFill>
            <a:schemeClr val="accent6">
              <a:lumMod val="20000"/>
              <a:lumOff val="80000"/>
            </a:schemeClr>
          </a:solidFill>
          <a:ln>
            <a:solidFill>
              <a:srgbClr val="FFC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テキスト ボックス 34"/>
          <p:cNvSpPr txBox="1"/>
          <p:nvPr/>
        </p:nvSpPr>
        <p:spPr>
          <a:xfrm>
            <a:off x="747355" y="3856844"/>
            <a:ext cx="1210588" cy="584775"/>
          </a:xfrm>
          <a:prstGeom prst="rect">
            <a:avLst/>
          </a:prstGeom>
          <a:noFill/>
        </p:spPr>
        <p:txBody>
          <a:bodyPr wrap="none" rtlCol="0">
            <a:spAutoFit/>
          </a:bodyPr>
          <a:lstStyle/>
          <a:p>
            <a:pPr algn="ctr"/>
            <a:r>
              <a:rPr kumimoji="1" lang="ja-JP" altLang="en-US" sz="1600" dirty="0" smtClean="0">
                <a:solidFill>
                  <a:schemeClr val="accent6">
                    <a:lumMod val="75000"/>
                  </a:schemeClr>
                </a:solidFill>
                <a:latin typeface="Meiryo" charset="-128"/>
                <a:ea typeface="Meiryo" charset="-128"/>
                <a:cs typeface="Meiryo" charset="-128"/>
              </a:rPr>
              <a:t>予測困難な</a:t>
            </a:r>
            <a:endParaRPr kumimoji="1" lang="en-US" altLang="ja-JP" sz="1600" dirty="0" smtClean="0">
              <a:solidFill>
                <a:schemeClr val="accent6">
                  <a:lumMod val="75000"/>
                </a:schemeClr>
              </a:solidFill>
              <a:latin typeface="Meiryo" charset="-128"/>
              <a:ea typeface="Meiryo" charset="-128"/>
              <a:cs typeface="Meiryo" charset="-128"/>
            </a:endParaRPr>
          </a:p>
          <a:p>
            <a:pPr algn="ctr"/>
            <a:r>
              <a:rPr lang="ja-JP" altLang="en-US" sz="1600" dirty="0" smtClean="0">
                <a:solidFill>
                  <a:schemeClr val="accent6">
                    <a:lumMod val="75000"/>
                  </a:schemeClr>
                </a:solidFill>
                <a:latin typeface="Meiryo" charset="-128"/>
                <a:ea typeface="Meiryo" charset="-128"/>
                <a:cs typeface="Meiryo" charset="-128"/>
              </a:rPr>
              <a:t>需要の変動</a:t>
            </a:r>
            <a:endParaRPr kumimoji="1" lang="ja-JP" altLang="en-US" sz="1600" dirty="0">
              <a:solidFill>
                <a:schemeClr val="accent6">
                  <a:lumMod val="75000"/>
                </a:schemeClr>
              </a:solidFill>
              <a:latin typeface="Meiryo" charset="-128"/>
              <a:ea typeface="Meiryo" charset="-128"/>
              <a:cs typeface="Meiryo" charset="-128"/>
            </a:endParaRPr>
          </a:p>
        </p:txBody>
      </p:sp>
      <p:sp>
        <p:nvSpPr>
          <p:cNvPr id="36" name="テキスト ボックス 35"/>
          <p:cNvSpPr txBox="1"/>
          <p:nvPr/>
        </p:nvSpPr>
        <p:spPr>
          <a:xfrm>
            <a:off x="1957943" y="2620476"/>
            <a:ext cx="4185762" cy="461665"/>
          </a:xfrm>
          <a:prstGeom prst="rect">
            <a:avLst/>
          </a:prstGeom>
          <a:noFill/>
        </p:spPr>
        <p:txBody>
          <a:bodyPr wrap="none" rtlCol="0">
            <a:spAutoFit/>
          </a:bodyPr>
          <a:lstStyle/>
          <a:p>
            <a:pPr algn="ctr"/>
            <a:r>
              <a:rPr kumimoji="1" lang="ja-JP" altLang="en-US" sz="2400" b="1" smtClean="0">
                <a:solidFill>
                  <a:schemeClr val="accent6">
                    <a:lumMod val="75000"/>
                  </a:schemeClr>
                </a:solidFill>
                <a:latin typeface="Meiryo" charset="-128"/>
                <a:ea typeface="Meiryo" charset="-128"/>
                <a:cs typeface="Meiryo" charset="-128"/>
              </a:rPr>
              <a:t>自分で自分の未来が描けない</a:t>
            </a:r>
            <a:endParaRPr kumimoji="1" lang="ja-JP" altLang="en-US" sz="24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973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750525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6208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51187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29</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673217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accent6">
                    <a:lumMod val="75000"/>
                  </a:schemeClr>
                </a:solidFill>
              </a:rPr>
              <a:t>増強改訂版</a:t>
            </a:r>
            <a:r>
              <a:rPr kumimoji="1" lang="en-US" altLang="ja-JP" dirty="0" smtClean="0">
                <a:solidFill>
                  <a:schemeClr val="accent6">
                    <a:lumMod val="75000"/>
                  </a:schemeClr>
                </a:solidFill>
              </a:rPr>
              <a:t> </a:t>
            </a:r>
            <a:r>
              <a:rPr kumimoji="1" lang="ja-JP" altLang="en-US" dirty="0" smtClean="0"/>
              <a:t>「</a:t>
            </a:r>
            <a:r>
              <a:rPr kumimoji="1" lang="en-US" altLang="ja-JP" dirty="0" smtClean="0"/>
              <a:t>【</a:t>
            </a:r>
            <a:r>
              <a:rPr kumimoji="1" lang="ja-JP" altLang="en-US" dirty="0" smtClean="0"/>
              <a:t>図解</a:t>
            </a:r>
            <a:r>
              <a:rPr kumimoji="1" lang="en-US" altLang="ja-JP" dirty="0" smtClean="0"/>
              <a:t>】</a:t>
            </a:r>
            <a:r>
              <a:rPr kumimoji="1" lang="ja-JP" altLang="en-US" dirty="0" smtClean="0"/>
              <a:t>コレ１枚でわかる最新</a:t>
            </a:r>
            <a:r>
              <a:rPr kumimoji="1" lang="en-US" altLang="ja-JP" dirty="0" smtClean="0"/>
              <a:t>IT</a:t>
            </a:r>
            <a:r>
              <a:rPr kumimoji="1" lang="ja-JP" altLang="en-US" dirty="0" smtClean="0"/>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9" y="829847"/>
            <a:ext cx="3986784" cy="5693769"/>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572000" y="4592257"/>
            <a:ext cx="4352544" cy="1938992"/>
          </a:xfrm>
          <a:prstGeom prst="rect">
            <a:avLst/>
          </a:prstGeom>
        </p:spPr>
        <p:txBody>
          <a:bodyPr wrap="square">
            <a:spAutoFit/>
          </a:bodyPr>
          <a:lstStyle/>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最新</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トレンドのキーワードを見開き（右ページ：図表＋左ページ：解説）でわかりやすく説明。</a:t>
            </a:r>
            <a:endParaRPr lang="en-US" altLang="ja-JP" sz="1200" dirty="0" smtClean="0">
              <a:solidFill>
                <a:srgbClr val="2B2B2B"/>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単なる辞書の解説ではなく、全体がひとつの物語として理解できるように構成。</a:t>
            </a:r>
            <a:endParaRPr lang="en-US" altLang="ja-JP" sz="1200" dirty="0" smtClean="0">
              <a:solidFill>
                <a:srgbClr val="2B2B2B"/>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最新のトレンドを理解するための</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の基礎の基礎も掲載し、</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の専門家ではない人や基礎を学び直したい人にも役立つ。</a:t>
            </a:r>
            <a:endParaRPr lang="en-US" altLang="ja-JP" sz="1200" dirty="0" smtClean="0">
              <a:solidFill>
                <a:srgbClr val="2B2B2B"/>
              </a:solidFill>
              <a:latin typeface="Meiryo" charset="-128"/>
              <a:ea typeface="Meiryo" charset="-128"/>
              <a:cs typeface="Meiryo" charset="-128"/>
            </a:endParaRPr>
          </a:p>
          <a:p>
            <a:endParaRPr lang="en-US" altLang="ja-JP" sz="1200" dirty="0" smtClean="0">
              <a:solidFill>
                <a:srgbClr val="2B2B2B"/>
              </a:solidFill>
              <a:latin typeface="Meiryo" charset="-128"/>
              <a:ea typeface="Meiryo" charset="-128"/>
              <a:cs typeface="Meiryo" charset="-128"/>
            </a:endParaRPr>
          </a:p>
          <a:p>
            <a:r>
              <a:rPr lang="ja-JP" altLang="en-US" sz="1200" dirty="0" smtClean="0">
                <a:solidFill>
                  <a:srgbClr val="2B2B2B"/>
                </a:solidFill>
                <a:latin typeface="Meiryo" charset="-128"/>
                <a:ea typeface="Meiryo" charset="-128"/>
                <a:cs typeface="Meiryo" charset="-128"/>
              </a:rPr>
              <a:t>掲載する図版は</a:t>
            </a:r>
            <a:r>
              <a:rPr lang="ja-JP" altLang="en-US" sz="1200" b="1" u="sng" dirty="0" smtClean="0">
                <a:solidFill>
                  <a:schemeClr val="accent6">
                    <a:lumMod val="75000"/>
                  </a:schemeClr>
                </a:solidFill>
                <a:latin typeface="Meiryo" charset="-128"/>
                <a:ea typeface="Meiryo" charset="-128"/>
                <a:cs typeface="Meiryo" charset="-128"/>
              </a:rPr>
              <a:t>すべて</a:t>
            </a:r>
            <a:r>
              <a:rPr lang="en-US" altLang="ja-JP" sz="1200" b="1" u="sng" dirty="0" smtClean="0">
                <a:solidFill>
                  <a:schemeClr val="accent6">
                    <a:lumMod val="75000"/>
                  </a:schemeClr>
                </a:solidFill>
                <a:latin typeface="Meiryo" charset="-128"/>
                <a:ea typeface="Meiryo" charset="-128"/>
                <a:cs typeface="Meiryo" charset="-128"/>
              </a:rPr>
              <a:t>PowerPoint</a:t>
            </a:r>
            <a:r>
              <a:rPr lang="ja-JP" altLang="en-US" sz="1200" b="1" u="sng" dirty="0">
                <a:solidFill>
                  <a:schemeClr val="accent6">
                    <a:lumMod val="75000"/>
                  </a:schemeClr>
                </a:solidFill>
                <a:latin typeface="Meiryo" charset="-128"/>
                <a:ea typeface="Meiryo" charset="-128"/>
                <a:cs typeface="Meiryo" charset="-128"/>
              </a:rPr>
              <a:t>データで</a:t>
            </a:r>
            <a:r>
              <a:rPr lang="ja-JP" altLang="en-US" sz="1200" b="1" u="sng" dirty="0" smtClean="0">
                <a:solidFill>
                  <a:schemeClr val="accent6">
                    <a:lumMod val="75000"/>
                  </a:schemeClr>
                </a:solidFill>
                <a:latin typeface="Meiryo" charset="-128"/>
                <a:ea typeface="Meiryo" charset="-128"/>
                <a:cs typeface="Meiryo" charset="-128"/>
              </a:rPr>
              <a:t>ダウンロード、ロイヤリティフリー</a:t>
            </a:r>
            <a:r>
              <a:rPr lang="ja-JP" altLang="en-US" sz="1200" b="1" u="sng" dirty="0">
                <a:solidFill>
                  <a:schemeClr val="accent6">
                    <a:lumMod val="75000"/>
                  </a:schemeClr>
                </a:solidFill>
                <a:latin typeface="Meiryo" charset="-128"/>
                <a:ea typeface="Meiryo" charset="-128"/>
                <a:cs typeface="Meiryo" charset="-128"/>
              </a:rPr>
              <a:t>で利用</a:t>
            </a:r>
            <a:r>
              <a:rPr lang="ja-JP" altLang="en-US" sz="1200" dirty="0">
                <a:solidFill>
                  <a:srgbClr val="2B2B2B"/>
                </a:solidFill>
                <a:latin typeface="Meiryo" charset="-128"/>
                <a:ea typeface="Meiryo" charset="-128"/>
                <a:cs typeface="Meiryo" charset="-128"/>
              </a:rPr>
              <a:t>でき、勉強会の資料や提案書の素材としてご活用いただけます</a:t>
            </a:r>
            <a:r>
              <a:rPr lang="ja-JP" altLang="en-US" sz="1200" dirty="0" smtClean="0">
                <a:solidFill>
                  <a:srgbClr val="2B2B2B"/>
                </a:solidFill>
                <a:latin typeface="Meiryo" charset="-128"/>
                <a:ea typeface="Meiryo" charset="-128"/>
                <a:cs typeface="Meiryo" charset="-128"/>
              </a:rPr>
              <a:t>。</a:t>
            </a:r>
            <a:endParaRPr lang="ja-JP" altLang="en-US" sz="1200" dirty="0">
              <a:latin typeface="Meiryo" charset="-128"/>
              <a:ea typeface="Meiryo" charset="-128"/>
              <a:cs typeface="Meiryo" charset="-128"/>
            </a:endParaRPr>
          </a:p>
        </p:txBody>
      </p:sp>
      <p:sp>
        <p:nvSpPr>
          <p:cNvPr id="6" name="正方形/長方形 5"/>
          <p:cNvSpPr/>
          <p:nvPr/>
        </p:nvSpPr>
        <p:spPr>
          <a:xfrm>
            <a:off x="4572000" y="778486"/>
            <a:ext cx="4279392" cy="461665"/>
          </a:xfrm>
          <a:prstGeom prst="rect">
            <a:avLst/>
          </a:prstGeom>
        </p:spPr>
        <p:txBody>
          <a:bodyPr wrap="square">
            <a:spAutoFit/>
          </a:bodyPr>
          <a:lstStyle/>
          <a:p>
            <a:r>
              <a:rPr lang="en-US" altLang="ja-JP" sz="2400" dirty="0" smtClean="0">
                <a:solidFill>
                  <a:srgbClr val="2B2B2B"/>
                </a:solidFill>
                <a:latin typeface="Meiryo" charset="-128"/>
                <a:ea typeface="Meiryo" charset="-128"/>
                <a:cs typeface="Meiryo" charset="-128"/>
              </a:rPr>
              <a:t>IT</a:t>
            </a:r>
            <a:r>
              <a:rPr lang="ja-JP" altLang="en-US" sz="2400" dirty="0" smtClean="0">
                <a:solidFill>
                  <a:srgbClr val="2B2B2B"/>
                </a:solidFill>
                <a:latin typeface="Meiryo" charset="-128"/>
                <a:ea typeface="Meiryo" charset="-128"/>
                <a:cs typeface="Meiryo" charset="-128"/>
              </a:rPr>
              <a:t>を</a:t>
            </a:r>
            <a:r>
              <a:rPr lang="ja-JP" altLang="en-US" sz="2400" dirty="0">
                <a:solidFill>
                  <a:srgbClr val="2B2B2B"/>
                </a:solidFill>
                <a:latin typeface="Meiryo" charset="-128"/>
                <a:ea typeface="Meiryo" charset="-128"/>
                <a:cs typeface="Meiryo" charset="-128"/>
              </a:rPr>
              <a:t>知るために必携の</a:t>
            </a:r>
            <a:r>
              <a:rPr lang="en-US" altLang="ja-JP" sz="2400" dirty="0">
                <a:solidFill>
                  <a:srgbClr val="2B2B2B"/>
                </a:solidFill>
                <a:latin typeface="Meiryo" charset="-128"/>
                <a:ea typeface="Meiryo" charset="-128"/>
                <a:cs typeface="Meiryo" charset="-128"/>
              </a:rPr>
              <a:t>1</a:t>
            </a:r>
            <a:r>
              <a:rPr lang="ja-JP" altLang="en-US" sz="2400" dirty="0">
                <a:solidFill>
                  <a:srgbClr val="2B2B2B"/>
                </a:solidFill>
                <a:latin typeface="Meiryo" charset="-128"/>
                <a:ea typeface="Meiryo" charset="-128"/>
                <a:cs typeface="Meiryo" charset="-128"/>
              </a:rPr>
              <a:t>冊！</a:t>
            </a:r>
            <a:endParaRPr lang="ja-JP" altLang="en-US" sz="2400" dirty="0">
              <a:latin typeface="Meiryo" charset="-128"/>
              <a:ea typeface="Meiryo" charset="-128"/>
              <a:cs typeface="Meiryo" charset="-128"/>
            </a:endParaRPr>
          </a:p>
        </p:txBody>
      </p:sp>
      <p:sp>
        <p:nvSpPr>
          <p:cNvPr id="7" name="正方形/長方形 6"/>
          <p:cNvSpPr/>
          <p:nvPr/>
        </p:nvSpPr>
        <p:spPr>
          <a:xfrm>
            <a:off x="4572000" y="1240151"/>
            <a:ext cx="4352544" cy="3231654"/>
          </a:xfrm>
          <a:prstGeom prst="rect">
            <a:avLst/>
          </a:prstGeom>
        </p:spPr>
        <p:txBody>
          <a:bodyPr wrap="square">
            <a:spAutoFit/>
          </a:bodyPr>
          <a:lstStyle/>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何ができるようになるのか？</a:t>
            </a:r>
          </a:p>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どのような価値を生みだすのか？</a:t>
            </a:r>
          </a:p>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なぜ注目されているのか</a:t>
            </a:r>
            <a:r>
              <a:rPr lang="ja-JP" altLang="en-US" sz="1200" dirty="0" smtClean="0">
                <a:solidFill>
                  <a:srgbClr val="2B2B2B"/>
                </a:solidFill>
                <a:latin typeface="Meiryo" charset="-128"/>
                <a:ea typeface="Meiryo" charset="-128"/>
                <a:cs typeface="Meiryo" charset="-128"/>
              </a:rPr>
              <a:t>？</a:t>
            </a:r>
            <a:endParaRPr lang="en-US" altLang="ja-JP" sz="1200" dirty="0" smtClean="0">
              <a:solidFill>
                <a:srgbClr val="2B2B2B"/>
              </a:solidFill>
              <a:latin typeface="Meiryo" charset="-128"/>
              <a:ea typeface="Meiryo" charset="-128"/>
              <a:cs typeface="Meiryo" charset="-128"/>
            </a:endParaRPr>
          </a:p>
          <a:p>
            <a:pPr fontAlgn="base"/>
            <a:endParaRPr lang="ja-JP" altLang="en-US" sz="1200" dirty="0">
              <a:solidFill>
                <a:srgbClr val="2B2B2B"/>
              </a:solidFill>
              <a:latin typeface="Meiryo" charset="-128"/>
              <a:ea typeface="Meiryo" charset="-128"/>
              <a:cs typeface="Meiryo" charset="-128"/>
            </a:endParaRPr>
          </a:p>
          <a:p>
            <a:pPr fontAlgn="base"/>
            <a:r>
              <a:rPr lang="ja-JP" altLang="en-US" sz="1200" dirty="0">
                <a:solidFill>
                  <a:srgbClr val="2B2B2B"/>
                </a:solidFill>
                <a:latin typeface="Meiryo" charset="-128"/>
                <a:ea typeface="Meiryo" charset="-128"/>
                <a:cs typeface="Meiryo" charset="-128"/>
              </a:rPr>
              <a:t>「知っている」から「説明できる」</a:t>
            </a:r>
            <a:r>
              <a:rPr lang="ja-JP" altLang="en-US" sz="1200" dirty="0" smtClean="0">
                <a:solidFill>
                  <a:srgbClr val="2B2B2B"/>
                </a:solidFill>
                <a:latin typeface="Meiryo" charset="-128"/>
                <a:ea typeface="Meiryo" charset="-128"/>
                <a:cs typeface="Meiryo" charset="-128"/>
              </a:rPr>
              <a:t>へ、実践</a:t>
            </a:r>
            <a:r>
              <a:rPr lang="ja-JP" altLang="en-US" sz="1200" dirty="0">
                <a:solidFill>
                  <a:srgbClr val="2B2B2B"/>
                </a:solidFill>
                <a:latin typeface="Meiryo" charset="-128"/>
                <a:ea typeface="Meiryo" charset="-128"/>
                <a:cs typeface="Meiryo" charset="-128"/>
              </a:rPr>
              <a:t>で「使える」知識を手に</a:t>
            </a:r>
            <a:r>
              <a:rPr lang="ja-JP" altLang="en-US" sz="1200" dirty="0" smtClean="0">
                <a:solidFill>
                  <a:srgbClr val="2B2B2B"/>
                </a:solidFill>
                <a:latin typeface="Meiryo" charset="-128"/>
                <a:ea typeface="Meiryo" charset="-128"/>
                <a:cs typeface="Meiryo" charset="-128"/>
              </a:rPr>
              <a:t>入れる。例えば、</a:t>
            </a:r>
            <a:endParaRPr lang="en-US" altLang="ja-JP" sz="1200" dirty="0" smtClean="0">
              <a:solidFill>
                <a:srgbClr val="2B2B2B"/>
              </a:solidFill>
              <a:latin typeface="Meiryo" charset="-128"/>
              <a:ea typeface="Meiryo" charset="-128"/>
              <a:cs typeface="Meiryo" charset="-128"/>
            </a:endParaRPr>
          </a:p>
          <a:p>
            <a:pPr fontAlgn="base"/>
            <a:endParaRPr lang="ja-JP" altLang="en-US" sz="1200" dirty="0">
              <a:solidFill>
                <a:srgbClr val="2B2B2B"/>
              </a:solidFill>
              <a:latin typeface="Meiryo" charset="-128"/>
              <a:ea typeface="Meiryo" charset="-128"/>
              <a:cs typeface="Meiryo" charset="-128"/>
            </a:endParaRPr>
          </a:p>
          <a:p>
            <a:pPr marL="171450" indent="-171450" fontAlgn="base">
              <a:buFont typeface="Wingdings" charset="2"/>
              <a:buChar char="l"/>
            </a:pPr>
            <a:r>
              <a:rPr lang="en-US" altLang="ja-JP" sz="1200" b="1" dirty="0" err="1">
                <a:solidFill>
                  <a:srgbClr val="2B2B2B"/>
                </a:solidFill>
                <a:latin typeface="Meiryo" charset="-128"/>
                <a:ea typeface="Meiryo" charset="-128"/>
                <a:cs typeface="Meiryo" charset="-128"/>
              </a:rPr>
              <a:t>IoT</a:t>
            </a:r>
            <a:r>
              <a:rPr lang="en-US" altLang="ja-JP" sz="1200" b="1" dirty="0">
                <a:solidFill>
                  <a:srgbClr val="2B2B2B"/>
                </a:solidFill>
                <a:latin typeface="Meiryo" charset="-128"/>
                <a:ea typeface="Meiryo" charset="-128"/>
                <a:cs typeface="Meiryo" charset="-128"/>
              </a:rPr>
              <a:t> </a:t>
            </a:r>
            <a:r>
              <a:rPr lang="ja-JP" altLang="en-US" sz="1200" b="1" dirty="0">
                <a:solidFill>
                  <a:srgbClr val="2B2B2B"/>
                </a:solidFill>
                <a:latin typeface="Meiryo" charset="-128"/>
                <a:ea typeface="Meiryo" charset="-128"/>
                <a:cs typeface="Meiryo" charset="-128"/>
              </a:rPr>
              <a:t>とインダストリー</a:t>
            </a:r>
            <a:r>
              <a:rPr lang="en-US" altLang="ja-JP" sz="1200" b="1" dirty="0">
                <a:solidFill>
                  <a:srgbClr val="2B2B2B"/>
                </a:solidFill>
                <a:latin typeface="Meiryo" charset="-128"/>
                <a:ea typeface="Meiryo" charset="-128"/>
                <a:cs typeface="Meiryo" charset="-128"/>
              </a:rPr>
              <a:t>4.0</a:t>
            </a:r>
          </a:p>
          <a:p>
            <a:pPr marL="171450" indent="-171450" fontAlgn="base">
              <a:buFont typeface="Wingdings" charset="2"/>
              <a:buChar char="l"/>
            </a:pPr>
            <a:r>
              <a:rPr lang="en-US" altLang="ja-JP" sz="1200" b="1" dirty="0">
                <a:solidFill>
                  <a:srgbClr val="2B2B2B"/>
                </a:solidFill>
                <a:latin typeface="Meiryo" charset="-128"/>
                <a:ea typeface="Meiryo" charset="-128"/>
                <a:cs typeface="Meiryo" charset="-128"/>
              </a:rPr>
              <a:t>AR </a:t>
            </a:r>
            <a:r>
              <a:rPr lang="ja-JP" altLang="en-US" sz="1200" b="1" dirty="0">
                <a:solidFill>
                  <a:srgbClr val="2B2B2B"/>
                </a:solidFill>
                <a:latin typeface="Meiryo" charset="-128"/>
                <a:ea typeface="Meiryo" charset="-128"/>
                <a:cs typeface="Meiryo" charset="-128"/>
              </a:rPr>
              <a:t>と</a:t>
            </a:r>
            <a:r>
              <a:rPr lang="en-US" altLang="ja-JP" sz="1200" b="1" dirty="0">
                <a:solidFill>
                  <a:srgbClr val="2B2B2B"/>
                </a:solidFill>
                <a:latin typeface="Meiryo" charset="-128"/>
                <a:ea typeface="Meiryo" charset="-128"/>
                <a:cs typeface="Meiryo" charset="-128"/>
              </a:rPr>
              <a:t>VR</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人工知能と機械学習とディープラーニング</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サーバ仮想化とコンテナ</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ネットワーク仮想化と</a:t>
            </a:r>
            <a:r>
              <a:rPr lang="en-US" altLang="ja-JP" sz="1200" b="1" dirty="0">
                <a:solidFill>
                  <a:srgbClr val="2B2B2B"/>
                </a:solidFill>
                <a:latin typeface="Meiryo" charset="-128"/>
                <a:ea typeface="Meiryo" charset="-128"/>
                <a:cs typeface="Meiryo" charset="-128"/>
              </a:rPr>
              <a:t>SD-WAN</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アジャイル開発と</a:t>
            </a:r>
            <a:r>
              <a:rPr lang="en-US" altLang="ja-JP" sz="1200" b="1" dirty="0">
                <a:solidFill>
                  <a:srgbClr val="2B2B2B"/>
                </a:solidFill>
                <a:latin typeface="Meiryo" charset="-128"/>
                <a:ea typeface="Meiryo" charset="-128"/>
                <a:cs typeface="Meiryo" charset="-128"/>
              </a:rPr>
              <a:t>DevOps</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マイクロサービスと</a:t>
            </a:r>
            <a:r>
              <a:rPr lang="ja-JP" altLang="en-US" sz="1200" b="1" dirty="0" smtClean="0">
                <a:solidFill>
                  <a:srgbClr val="2B2B2B"/>
                </a:solidFill>
                <a:latin typeface="Meiryo" charset="-128"/>
                <a:ea typeface="Meiryo" charset="-128"/>
                <a:cs typeface="Meiryo" charset="-128"/>
              </a:rPr>
              <a:t>サーバレス</a:t>
            </a:r>
          </a:p>
          <a:p>
            <a:pPr fontAlgn="base"/>
            <a:endParaRPr lang="ja-JP" altLang="en-US" sz="1200" b="1" dirty="0" smtClean="0">
              <a:solidFill>
                <a:srgbClr val="2B2B2B"/>
              </a:solidFill>
              <a:latin typeface="Meiryo" charset="-128"/>
              <a:ea typeface="Meiryo" charset="-128"/>
              <a:cs typeface="Meiryo" charset="-128"/>
            </a:endParaRPr>
          </a:p>
          <a:p>
            <a:pPr fontAlgn="base"/>
            <a:r>
              <a:rPr lang="ja-JP" altLang="en-US" sz="1200" dirty="0" smtClean="0">
                <a:solidFill>
                  <a:srgbClr val="2B2B2B"/>
                </a:solidFill>
                <a:latin typeface="Meiryo" charset="-128"/>
                <a:ea typeface="Meiryo" charset="-128"/>
                <a:cs typeface="Meiryo" charset="-128"/>
              </a:rPr>
              <a:t>言葉は耳にするけど、それが何なのか、何ができるようになるのか、なぜそんなに注目されているのか理解できない？</a:t>
            </a:r>
            <a:endParaRPr lang="ja-JP" altLang="en-US" sz="1200" b="0" i="0" dirty="0">
              <a:solidFill>
                <a:srgbClr val="2B2B2B"/>
              </a:solidFill>
              <a:effectLst/>
              <a:latin typeface="Meiryo" charset="-128"/>
              <a:ea typeface="Meiryo" charset="-128"/>
              <a:cs typeface="Meiryo" charset="-128"/>
            </a:endParaRPr>
          </a:p>
        </p:txBody>
      </p:sp>
      <p:sp>
        <p:nvSpPr>
          <p:cNvPr id="8" name="正方形/長方形 7"/>
          <p:cNvSpPr/>
          <p:nvPr/>
        </p:nvSpPr>
        <p:spPr>
          <a:xfrm>
            <a:off x="321869" y="826414"/>
            <a:ext cx="4279392" cy="307777"/>
          </a:xfrm>
          <a:prstGeom prst="rect">
            <a:avLst/>
          </a:prstGeom>
        </p:spPr>
        <p:txBody>
          <a:bodyPr wrap="square">
            <a:spAutoFit/>
          </a:bodyPr>
          <a:lstStyle/>
          <a:p>
            <a:r>
              <a:rPr lang="en-US" altLang="ja-JP" sz="1400" dirty="0" smtClean="0">
                <a:solidFill>
                  <a:schemeClr val="accent6">
                    <a:lumMod val="75000"/>
                  </a:schemeClr>
                </a:solidFill>
                <a:latin typeface="Meiryo" charset="-128"/>
                <a:ea typeface="Meiryo" charset="-128"/>
                <a:cs typeface="Meiryo" charset="-128"/>
              </a:rPr>
              <a:t>2017</a:t>
            </a:r>
            <a:r>
              <a:rPr lang="ja-JP" altLang="en-US" sz="1400" dirty="0" smtClean="0">
                <a:solidFill>
                  <a:schemeClr val="accent6">
                    <a:lumMod val="75000"/>
                  </a:schemeClr>
                </a:solidFill>
                <a:latin typeface="Meiryo" charset="-128"/>
                <a:ea typeface="Meiryo" charset="-128"/>
                <a:cs typeface="Meiryo" charset="-128"/>
              </a:rPr>
              <a:t>年</a:t>
            </a:r>
            <a:r>
              <a:rPr lang="en-US" altLang="ja-JP" sz="1400" dirty="0" smtClean="0">
                <a:solidFill>
                  <a:schemeClr val="accent6">
                    <a:lumMod val="75000"/>
                  </a:schemeClr>
                </a:solidFill>
                <a:latin typeface="Meiryo" charset="-128"/>
                <a:ea typeface="Meiryo" charset="-128"/>
                <a:cs typeface="Meiryo" charset="-128"/>
              </a:rPr>
              <a:t>5</a:t>
            </a:r>
            <a:r>
              <a:rPr lang="ja-JP" altLang="en-US" sz="1400" dirty="0" smtClean="0">
                <a:solidFill>
                  <a:schemeClr val="accent6">
                    <a:lumMod val="75000"/>
                  </a:schemeClr>
                </a:solidFill>
                <a:latin typeface="Meiryo" charset="-128"/>
                <a:ea typeface="Meiryo" charset="-128"/>
                <a:cs typeface="Meiryo" charset="-128"/>
              </a:rPr>
              <a:t>月リリース</a:t>
            </a:r>
            <a:r>
              <a:rPr lang="en-US" altLang="ja-JP" sz="1400" dirty="0" smtClean="0">
                <a:solidFill>
                  <a:schemeClr val="accent6">
                    <a:lumMod val="75000"/>
                  </a:schemeClr>
                </a:solidFill>
                <a:latin typeface="Meiryo" charset="-128"/>
                <a:ea typeface="Meiryo" charset="-128"/>
                <a:cs typeface="Meiryo" charset="-128"/>
              </a:rPr>
              <a:t>!</a:t>
            </a:r>
            <a:endParaRPr lang="ja-JP" altLang="en-US" sz="1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126174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2107096" y="794957"/>
            <a:ext cx="4931954" cy="269036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grpSp>
        <p:nvGrpSpPr>
          <p:cNvPr id="7" name="図形グループ 6"/>
          <p:cNvGrpSpPr/>
          <p:nvPr/>
        </p:nvGrpSpPr>
        <p:grpSpPr>
          <a:xfrm>
            <a:off x="3093307" y="1299839"/>
            <a:ext cx="300949" cy="662297"/>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9"/>
          <p:cNvGrpSpPr/>
          <p:nvPr/>
        </p:nvGrpSpPr>
        <p:grpSpPr>
          <a:xfrm>
            <a:off x="3093308" y="2019727"/>
            <a:ext cx="300949" cy="66229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3" name="図形グループ 12"/>
          <p:cNvGrpSpPr/>
          <p:nvPr/>
        </p:nvGrpSpPr>
        <p:grpSpPr>
          <a:xfrm>
            <a:off x="3093306" y="2742327"/>
            <a:ext cx="300949" cy="662297"/>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6" name="図形グループ 15"/>
          <p:cNvGrpSpPr/>
          <p:nvPr/>
        </p:nvGrpSpPr>
        <p:grpSpPr>
          <a:xfrm>
            <a:off x="4426227" y="1299839"/>
            <a:ext cx="300949" cy="662297"/>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9" name="図形グループ 18"/>
          <p:cNvGrpSpPr/>
          <p:nvPr/>
        </p:nvGrpSpPr>
        <p:grpSpPr>
          <a:xfrm>
            <a:off x="4426228" y="2019727"/>
            <a:ext cx="300949" cy="66229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2" name="図形グループ 21"/>
          <p:cNvGrpSpPr/>
          <p:nvPr/>
        </p:nvGrpSpPr>
        <p:grpSpPr>
          <a:xfrm>
            <a:off x="4426226" y="2742327"/>
            <a:ext cx="300949" cy="662297"/>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5" name="図形グループ 24"/>
          <p:cNvGrpSpPr/>
          <p:nvPr/>
        </p:nvGrpSpPr>
        <p:grpSpPr>
          <a:xfrm>
            <a:off x="5755295" y="1306843"/>
            <a:ext cx="300949" cy="662297"/>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8" name="図形グループ 27"/>
          <p:cNvGrpSpPr/>
          <p:nvPr/>
        </p:nvGrpSpPr>
        <p:grpSpPr>
          <a:xfrm>
            <a:off x="5755296" y="2026731"/>
            <a:ext cx="300949" cy="662297"/>
            <a:chOff x="1946324" y="4125162"/>
            <a:chExt cx="969964" cy="2007872"/>
          </a:xfrm>
        </p:grpSpPr>
        <p:sp>
          <p:nvSpPr>
            <p:cNvPr id="29" name="円/楕円 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フローチャート: 論理積ゲート 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1" name="図形グループ 30"/>
          <p:cNvGrpSpPr/>
          <p:nvPr/>
        </p:nvGrpSpPr>
        <p:grpSpPr>
          <a:xfrm>
            <a:off x="5755294" y="2749331"/>
            <a:ext cx="300949" cy="662297"/>
            <a:chOff x="1946324" y="4125162"/>
            <a:chExt cx="969964" cy="2007872"/>
          </a:xfrm>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9" name="テキスト ボックス 38"/>
          <p:cNvSpPr txBox="1"/>
          <p:nvPr/>
        </p:nvSpPr>
        <p:spPr>
          <a:xfrm>
            <a:off x="2171342" y="874272"/>
            <a:ext cx="4801315" cy="369332"/>
          </a:xfrm>
          <a:prstGeom prst="rect">
            <a:avLst/>
          </a:prstGeom>
          <a:noFill/>
        </p:spPr>
        <p:txBody>
          <a:bodyPr wrap="none" rtlCol="0">
            <a:spAutoFit/>
          </a:bodyPr>
          <a:lstStyle/>
          <a:p>
            <a:pPr algn="ctr"/>
            <a:r>
              <a:rPr kumimoji="1" lang="ja-JP" altLang="en-US" b="1" u="sng" dirty="0" smtClean="0">
                <a:latin typeface="Meiryo" charset="-128"/>
                <a:ea typeface="Meiryo" charset="-128"/>
                <a:cs typeface="Meiryo" charset="-128"/>
              </a:rPr>
              <a:t>人間</a:t>
            </a:r>
            <a:r>
              <a:rPr kumimoji="1" lang="ja-JP" altLang="en-US" dirty="0" smtClean="0">
                <a:latin typeface="Meiryo" charset="-128"/>
                <a:ea typeface="Meiryo" charset="-128"/>
                <a:cs typeface="Meiryo" charset="-128"/>
              </a:rPr>
              <a:t>を前提に最適化したビジネス・プロセス</a:t>
            </a:r>
            <a:endParaRPr kumimoji="1" lang="ja-JP" altLang="en-US" dirty="0">
              <a:latin typeface="Meiryo" charset="-128"/>
              <a:ea typeface="Meiryo" charset="-128"/>
              <a:cs typeface="Meiryo" charset="-128"/>
            </a:endParaRPr>
          </a:p>
        </p:txBody>
      </p:sp>
      <p:sp>
        <p:nvSpPr>
          <p:cNvPr id="41" name="角丸四角形 40"/>
          <p:cNvSpPr/>
          <p:nvPr/>
        </p:nvSpPr>
        <p:spPr>
          <a:xfrm>
            <a:off x="708771" y="2171582"/>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42" name="角丸四角形 41"/>
          <p:cNvSpPr/>
          <p:nvPr/>
        </p:nvSpPr>
        <p:spPr>
          <a:xfrm>
            <a:off x="7280368" y="2171582"/>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cxnSp>
        <p:nvCxnSpPr>
          <p:cNvPr id="45" name="直線矢印コネクタ 44"/>
          <p:cNvCxnSpPr>
            <a:stCxn id="41" idx="3"/>
            <a:endCxn id="12" idx="0"/>
          </p:cNvCxnSpPr>
          <p:nvPr/>
        </p:nvCxnSpPr>
        <p:spPr>
          <a:xfrm>
            <a:off x="1875406" y="2491835"/>
            <a:ext cx="1217902" cy="10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41" idx="3"/>
            <a:endCxn id="15" idx="0"/>
          </p:cNvCxnSpPr>
          <p:nvPr/>
        </p:nvCxnSpPr>
        <p:spPr>
          <a:xfrm>
            <a:off x="1875406" y="2491835"/>
            <a:ext cx="1217900" cy="7334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9" idx="2"/>
            <a:endCxn id="18" idx="0"/>
          </p:cNvCxnSpPr>
          <p:nvPr/>
        </p:nvCxnSpPr>
        <p:spPr>
          <a:xfrm>
            <a:off x="3394256" y="1782842"/>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9" idx="2"/>
            <a:endCxn id="21" idx="0"/>
          </p:cNvCxnSpPr>
          <p:nvPr/>
        </p:nvCxnSpPr>
        <p:spPr>
          <a:xfrm>
            <a:off x="3394256" y="1782842"/>
            <a:ext cx="1031972" cy="719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2" idx="2"/>
            <a:endCxn id="21" idx="0"/>
          </p:cNvCxnSpPr>
          <p:nvPr/>
        </p:nvCxnSpPr>
        <p:spPr>
          <a:xfrm>
            <a:off x="3394257" y="25027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15" idx="2"/>
            <a:endCxn id="24" idx="0"/>
          </p:cNvCxnSpPr>
          <p:nvPr/>
        </p:nvCxnSpPr>
        <p:spPr>
          <a:xfrm>
            <a:off x="3394255" y="32253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24" idx="2"/>
            <a:endCxn id="33" idx="0"/>
          </p:cNvCxnSpPr>
          <p:nvPr/>
        </p:nvCxnSpPr>
        <p:spPr>
          <a:xfrm>
            <a:off x="4727175" y="32253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21" idx="2"/>
            <a:endCxn id="30" idx="0"/>
          </p:cNvCxnSpPr>
          <p:nvPr/>
        </p:nvCxnSpPr>
        <p:spPr>
          <a:xfrm>
            <a:off x="4727177" y="25027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18" idx="2"/>
            <a:endCxn id="27" idx="0"/>
          </p:cNvCxnSpPr>
          <p:nvPr/>
        </p:nvCxnSpPr>
        <p:spPr>
          <a:xfrm>
            <a:off x="4727176" y="1782842"/>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a:stCxn id="24" idx="2"/>
            <a:endCxn id="30" idx="0"/>
          </p:cNvCxnSpPr>
          <p:nvPr/>
        </p:nvCxnSpPr>
        <p:spPr>
          <a:xfrm flipV="1">
            <a:off x="4727175" y="2509734"/>
            <a:ext cx="1028121" cy="7155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42" idx="1"/>
          </p:cNvCxnSpPr>
          <p:nvPr/>
        </p:nvCxnSpPr>
        <p:spPr>
          <a:xfrm flipV="1">
            <a:off x="6056243" y="2491835"/>
            <a:ext cx="1224125" cy="740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30" idx="2"/>
            <a:endCxn id="42" idx="1"/>
          </p:cNvCxnSpPr>
          <p:nvPr/>
        </p:nvCxnSpPr>
        <p:spPr>
          <a:xfrm flipV="1">
            <a:off x="6056245" y="2491835"/>
            <a:ext cx="1224123" cy="17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27" idx="2"/>
            <a:endCxn id="42" idx="1"/>
          </p:cNvCxnSpPr>
          <p:nvPr/>
        </p:nvCxnSpPr>
        <p:spPr>
          <a:xfrm>
            <a:off x="6056244" y="1789846"/>
            <a:ext cx="1224124" cy="701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図形グループ 3"/>
          <p:cNvGrpSpPr/>
          <p:nvPr/>
        </p:nvGrpSpPr>
        <p:grpSpPr>
          <a:xfrm>
            <a:off x="685891" y="3582339"/>
            <a:ext cx="7761112" cy="2985968"/>
            <a:chOff x="685891" y="3582339"/>
            <a:chExt cx="7761112" cy="2985968"/>
          </a:xfrm>
        </p:grpSpPr>
        <p:sp>
          <p:nvSpPr>
            <p:cNvPr id="38" name="正方形/長方形 37"/>
            <p:cNvSpPr/>
            <p:nvPr/>
          </p:nvSpPr>
          <p:spPr>
            <a:xfrm>
              <a:off x="2100470" y="3877941"/>
              <a:ext cx="4931954" cy="269036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2171342" y="5797815"/>
              <a:ext cx="4760904" cy="67259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100470" y="3962442"/>
              <a:ext cx="4938580" cy="369332"/>
            </a:xfrm>
            <a:prstGeom prst="rect">
              <a:avLst/>
            </a:prstGeom>
            <a:noFill/>
          </p:spPr>
          <p:txBody>
            <a:bodyPr wrap="square" rtlCol="0">
              <a:spAutoFit/>
            </a:bodyPr>
            <a:lstStyle/>
            <a:p>
              <a:pPr algn="ctr"/>
              <a:r>
                <a:rPr kumimoji="1" lang="ja-JP" altLang="en-US" b="1" u="sng"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を前提に最適化したビジネス・プロセス</a:t>
              </a:r>
              <a:endParaRPr kumimoji="1" lang="ja-JP" altLang="en-US" dirty="0">
                <a:solidFill>
                  <a:srgbClr val="0432FF"/>
                </a:solidFill>
                <a:latin typeface="Meiryo" charset="-128"/>
                <a:ea typeface="Meiryo" charset="-128"/>
                <a:cs typeface="Meiryo" charset="-128"/>
              </a:endParaRPr>
            </a:p>
          </p:txBody>
        </p:sp>
        <p:cxnSp>
          <p:nvCxnSpPr>
            <p:cNvPr id="44" name="直線矢印コネクタ 43"/>
            <p:cNvCxnSpPr>
              <a:stCxn id="91" idx="3"/>
              <a:endCxn id="93" idx="1"/>
            </p:cNvCxnSpPr>
            <p:nvPr/>
          </p:nvCxnSpPr>
          <p:spPr>
            <a:xfrm flipV="1">
              <a:off x="1852526" y="5008584"/>
              <a:ext cx="318815"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角丸四角形 90"/>
            <p:cNvSpPr/>
            <p:nvPr/>
          </p:nvSpPr>
          <p:spPr>
            <a:xfrm>
              <a:off x="685891" y="5265243"/>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2" name="角丸四角形 91"/>
            <p:cNvSpPr/>
            <p:nvPr/>
          </p:nvSpPr>
          <p:spPr>
            <a:xfrm>
              <a:off x="7280368" y="5265243"/>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3" name="正方形/長方形 92"/>
            <p:cNvSpPr/>
            <p:nvPr/>
          </p:nvSpPr>
          <p:spPr>
            <a:xfrm>
              <a:off x="2171341" y="4422151"/>
              <a:ext cx="4760905" cy="117286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727175" y="5905749"/>
              <a:ext cx="2071190" cy="46854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ロボット</a:t>
              </a:r>
              <a:endParaRPr kumimoji="1" lang="ja-JP" altLang="en-US" dirty="0">
                <a:solidFill>
                  <a:srgbClr val="FFFFFF"/>
                </a:solidFill>
                <a:latin typeface="HGPSoeiKakugothicUB" charset="-128"/>
                <a:ea typeface="HGPSoeiKakugothicUB" charset="-128"/>
                <a:cs typeface="HGPSoeiKakugothicUB" charset="-128"/>
              </a:endParaRPr>
            </a:p>
          </p:txBody>
        </p:sp>
        <p:sp>
          <p:nvSpPr>
            <p:cNvPr id="96" name="正方形/長方形 95"/>
            <p:cNvSpPr/>
            <p:nvPr/>
          </p:nvSpPr>
          <p:spPr>
            <a:xfrm>
              <a:off x="4727174"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dirty="0" smtClean="0">
                  <a:solidFill>
                    <a:srgbClr val="FFFFFF"/>
                  </a:solidFill>
                  <a:latin typeface="HGPSoeiKakugothicUB" charset="-128"/>
                  <a:ea typeface="HGPSoeiKakugothicUB" charset="-128"/>
                  <a:cs typeface="HGPSoeiKakugothicUB" charset="-128"/>
                </a:rPr>
                <a:t>サービス</a:t>
              </a:r>
              <a:endParaRPr kumimoji="1" lang="ja-JP" altLang="en-US" dirty="0">
                <a:solidFill>
                  <a:srgbClr val="FFFFFF"/>
                </a:solidFill>
                <a:latin typeface="HGPSoeiKakugothicUB" charset="-128"/>
                <a:ea typeface="HGPSoeiKakugothicUB" charset="-128"/>
                <a:cs typeface="HGPSoeiKakugothicUB" charset="-128"/>
              </a:endParaRPr>
            </a:p>
          </p:txBody>
        </p:sp>
        <p:sp>
          <p:nvSpPr>
            <p:cNvPr id="97" name="正方形/長方形 96"/>
            <p:cNvSpPr/>
            <p:nvPr/>
          </p:nvSpPr>
          <p:spPr>
            <a:xfrm>
              <a:off x="2355036"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人工知能</a:t>
              </a:r>
              <a:endParaRPr kumimoji="1" lang="ja-JP" altLang="en-US" dirty="0">
                <a:solidFill>
                  <a:srgbClr val="FFFFFF"/>
                </a:solidFill>
                <a:latin typeface="HGPSoeiKakugothicUB" charset="-128"/>
                <a:ea typeface="HGPSoeiKakugothicUB" charset="-128"/>
                <a:cs typeface="HGPSoeiKakugothicUB" charset="-128"/>
              </a:endParaRPr>
            </a:p>
          </p:txBody>
        </p:sp>
        <p:sp>
          <p:nvSpPr>
            <p:cNvPr id="98" name="テキスト ボックス 97"/>
            <p:cNvSpPr txBox="1"/>
            <p:nvPr/>
          </p:nvSpPr>
          <p:spPr>
            <a:xfrm>
              <a:off x="3086701" y="5905749"/>
              <a:ext cx="607859" cy="369332"/>
            </a:xfrm>
            <a:prstGeom prst="rect">
              <a:avLst/>
            </a:prstGeom>
            <a:noFill/>
          </p:spPr>
          <p:txBody>
            <a:bodyPr wrap="none" rtlCol="0">
              <a:spAutoFit/>
            </a:bodyPr>
            <a:lstStyle/>
            <a:p>
              <a:pPr algn="ctr"/>
              <a:r>
                <a:rPr kumimoji="1" lang="en-US" altLang="ja-JP" b="1" dirty="0" err="1" smtClean="0">
                  <a:solidFill>
                    <a:schemeClr val="bg1"/>
                  </a:solidFill>
                  <a:latin typeface="Hiragino Kaku Gothic Std W8" charset="-128"/>
                  <a:ea typeface="Hiragino Kaku Gothic Std W8" charset="-128"/>
                  <a:cs typeface="Hiragino Kaku Gothic Std W8" charset="-128"/>
                </a:rPr>
                <a:t>IoT</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sp>
          <p:nvSpPr>
            <p:cNvPr id="99" name="テキスト ボックス 98"/>
            <p:cNvSpPr txBox="1"/>
            <p:nvPr/>
          </p:nvSpPr>
          <p:spPr>
            <a:xfrm>
              <a:off x="2864914" y="4477511"/>
              <a:ext cx="3416320" cy="369332"/>
            </a:xfrm>
            <a:prstGeom prst="rect">
              <a:avLst/>
            </a:prstGeom>
            <a:noFill/>
          </p:spPr>
          <p:txBody>
            <a:bodyPr wrap="none" rtlCol="0">
              <a:spAutoFit/>
            </a:bodyPr>
            <a:lstStyle/>
            <a:p>
              <a:pPr algn="ctr"/>
              <a:r>
                <a:rPr kumimoji="1" lang="ja-JP" altLang="en-US" b="1" dirty="0" smtClean="0">
                  <a:solidFill>
                    <a:schemeClr val="bg1"/>
                  </a:solidFill>
                  <a:latin typeface="Hiragino Kaku Gothic Std W8" charset="-128"/>
                  <a:ea typeface="Hiragino Kaku Gothic Std W8" charset="-128"/>
                  <a:cs typeface="Hiragino Kaku Gothic Std W8" charset="-128"/>
                </a:rPr>
                <a:t>クラウド・コンピューティング</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cxnSp>
          <p:nvCxnSpPr>
            <p:cNvPr id="102" name="直線矢印コネクタ 101"/>
            <p:cNvCxnSpPr>
              <a:stCxn id="91" idx="3"/>
              <a:endCxn id="95" idx="1"/>
            </p:cNvCxnSpPr>
            <p:nvPr/>
          </p:nvCxnSpPr>
          <p:spPr>
            <a:xfrm>
              <a:off x="1852526" y="5585496"/>
              <a:ext cx="318816" cy="548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a:stCxn id="93" idx="3"/>
              <a:endCxn id="92" idx="1"/>
            </p:cNvCxnSpPr>
            <p:nvPr/>
          </p:nvCxnSpPr>
          <p:spPr>
            <a:xfrm>
              <a:off x="6932246" y="5008584"/>
              <a:ext cx="348122"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94" idx="3"/>
              <a:endCxn id="92" idx="1"/>
            </p:cNvCxnSpPr>
            <p:nvPr/>
          </p:nvCxnSpPr>
          <p:spPr>
            <a:xfrm flipV="1">
              <a:off x="6798365" y="5585496"/>
              <a:ext cx="482003" cy="554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下矢印 115"/>
            <p:cNvSpPr/>
            <p:nvPr/>
          </p:nvSpPr>
          <p:spPr>
            <a:xfrm>
              <a:off x="3974895" y="3582339"/>
              <a:ext cx="1173169" cy="36559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4" name="直線矢印コネクタ 63"/>
          <p:cNvCxnSpPr>
            <a:stCxn id="41" idx="3"/>
            <a:endCxn id="9" idx="0"/>
          </p:cNvCxnSpPr>
          <p:nvPr/>
        </p:nvCxnSpPr>
        <p:spPr>
          <a:xfrm flipV="1">
            <a:off x="1875406" y="1782842"/>
            <a:ext cx="1217901" cy="708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63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7035878" y="5441825"/>
            <a:ext cx="1512168" cy="1008112"/>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UBER</a:t>
            </a:r>
            <a:r>
              <a:rPr kumimoji="1" lang="ja-JP" altLang="en-US" dirty="0" smtClean="0"/>
              <a:t>と</a:t>
            </a:r>
            <a:r>
              <a:rPr kumimoji="1" lang="en-US" altLang="ja-JP" dirty="0" smtClean="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p:cNvPicPr>
            <a:picLocks noChangeAspect="1"/>
          </p:cNvPicPr>
          <p:nvPr/>
        </p:nvPicPr>
        <p:blipFill>
          <a:blip r:embed="rId3"/>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4"/>
          <a:stretch>
            <a:fillRect/>
          </a:stretch>
        </p:blipFill>
        <p:spPr>
          <a:xfrm>
            <a:off x="4967319" y="2097164"/>
            <a:ext cx="1677875" cy="1259828"/>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smtClean="0">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タクシー資産</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コールセンター運営経費</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施設維持管理</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事務・管理経費　など</a:t>
            </a:r>
            <a:endParaRPr kumimoji="1" lang="ja-JP" altLang="en-US" sz="800" dirty="0">
              <a:solidFill>
                <a:schemeClr val="bg1"/>
              </a:solidFill>
              <a:latin typeface="Meiryo" charset="-128"/>
              <a:ea typeface="Meiryo" charset="-128"/>
              <a:cs typeface="Meiryo" charset="-128"/>
            </a:endParaRP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smtClean="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6"/>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7"/>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8">
              <a:clrChange>
                <a:clrFrom>
                  <a:srgbClr val="FFFFFF"/>
                </a:clrFrom>
                <a:clrTo>
                  <a:srgbClr val="FFFFFF">
                    <a:alpha val="0"/>
                  </a:srgbClr>
                </a:clrTo>
              </a:clrChange>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smtClean="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アプリ開発・保守費</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smtClean="0">
                  <a:solidFill>
                    <a:srgbClr val="0432FF"/>
                  </a:solidFill>
                  <a:latin typeface="Meiryo" charset="-128"/>
                  <a:ea typeface="Meiryo" charset="-128"/>
                  <a:cs typeface="Meiryo" charset="-128"/>
                </a:rPr>
                <a:t>機械を前提</a:t>
              </a:r>
              <a:r>
                <a:rPr lang="ja-JP" altLang="en-US" sz="1400" dirty="0" smtClean="0">
                  <a:solidFill>
                    <a:srgbClr val="0432FF"/>
                  </a:solidFill>
                  <a:latin typeface="Meiryo" charset="-128"/>
                  <a:ea typeface="Meiryo" charset="-128"/>
                  <a:cs typeface="Meiryo" charset="-128"/>
                </a:rPr>
                <a:t>とした</a:t>
              </a:r>
              <a:endParaRPr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ビジネスプロセス</a:t>
              </a:r>
              <a:endParaRPr kumimoji="1"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の最適化</a:t>
              </a:r>
              <a:endParaRPr kumimoji="1" lang="ja-JP" altLang="en-US" sz="1400" dirty="0">
                <a:solidFill>
                  <a:srgbClr val="0432FF"/>
                </a:solidFill>
                <a:latin typeface="Meiryo" charset="-128"/>
                <a:ea typeface="Meiryo" charset="-128"/>
                <a:cs typeface="Meiryo" charset="-128"/>
              </a:endParaRP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smtClean="0">
                <a:solidFill>
                  <a:srgbClr val="C00000"/>
                </a:solidFill>
                <a:latin typeface="Meiryo" charset="-128"/>
                <a:ea typeface="Meiryo" charset="-128"/>
                <a:cs typeface="Meiryo" charset="-128"/>
              </a:rPr>
              <a:t>人間を前提</a:t>
            </a:r>
            <a:r>
              <a:rPr lang="ja-JP" altLang="en-US" sz="1400" dirty="0" smtClean="0">
                <a:solidFill>
                  <a:srgbClr val="C00000"/>
                </a:solidFill>
                <a:latin typeface="Meiryo" charset="-128"/>
                <a:ea typeface="Meiryo" charset="-128"/>
                <a:cs typeface="Meiryo" charset="-128"/>
              </a:rPr>
              <a:t>とした</a:t>
            </a:r>
            <a:endParaRPr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ビジネスプロセス</a:t>
            </a:r>
            <a:endParaRPr kumimoji="1"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の最適化</a:t>
            </a:r>
            <a:endParaRPr kumimoji="1" lang="ja-JP" altLang="en-US" sz="1400" dirty="0">
              <a:solidFill>
                <a:srgbClr val="C00000"/>
              </a:solidFill>
              <a:latin typeface="Meiryo" charset="-128"/>
              <a:ea typeface="Meiryo" charset="-128"/>
              <a:cs typeface="Meiryo" charset="-128"/>
            </a:endParaRP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139491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ホームベース 55"/>
          <p:cNvSpPr/>
          <p:nvPr/>
        </p:nvSpPr>
        <p:spPr>
          <a:xfrm flipH="1">
            <a:off x="3458083" y="3567717"/>
            <a:ext cx="4945074" cy="1804827"/>
          </a:xfrm>
          <a:prstGeom prst="homePlate">
            <a:avLst>
              <a:gd name="adj" fmla="val 36625"/>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6115" y="5250894"/>
            <a:ext cx="1597300" cy="1136991"/>
          </a:xfrm>
          <a:prstGeom prst="rect">
            <a:avLst/>
          </a:prstGeom>
        </p:spPr>
      </p:pic>
      <p:sp>
        <p:nvSpPr>
          <p:cNvPr id="2" name="タイトル 1"/>
          <p:cNvSpPr>
            <a:spLocks noGrp="1"/>
          </p:cNvSpPr>
          <p:nvPr>
            <p:ph type="title"/>
          </p:nvPr>
        </p:nvSpPr>
        <p:spPr>
          <a:xfrm>
            <a:off x="457200" y="274638"/>
            <a:ext cx="8686800" cy="416221"/>
          </a:xfrm>
        </p:spPr>
        <p:txBody>
          <a:bodyPr/>
          <a:lstStyle/>
          <a:p>
            <a:r>
              <a:rPr kumimoji="1" lang="ja-JP" altLang="en-US" dirty="0" smtClean="0"/>
              <a:t>ビジネス・プロセスのデジタル化による変化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4" name="図 3" descr="design_img_f_1133791_s.png"/>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5928" y="8384"/>
            <a:ext cx="7932142" cy="3657600"/>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8199" y="1679472"/>
            <a:ext cx="862178" cy="684477"/>
          </a:xfrm>
          <a:prstGeom prst="rect">
            <a:avLst/>
          </a:prstGeom>
          <a:effectLst>
            <a:outerShdw blurRad="50800" dist="38100" dir="2700000" algn="tl" rotWithShape="0">
              <a:prstClr val="black">
                <a:alpha val="40000"/>
              </a:prstClr>
            </a:outerShdw>
          </a:effectLst>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845" y="1689413"/>
            <a:ext cx="674536" cy="674536"/>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1638" y="1673959"/>
            <a:ext cx="748094" cy="689990"/>
          </a:xfrm>
          <a:prstGeom prst="rect">
            <a:avLst/>
          </a:prstGeom>
          <a:effectLst>
            <a:outerShdw blurRad="50800" dist="38100" dir="2700000" algn="tl" rotWithShape="0">
              <a:prstClr val="black">
                <a:alpha val="40000"/>
              </a:prstClr>
            </a:outerShdw>
          </a:effectLst>
        </p:spPr>
      </p:pic>
      <p:sp>
        <p:nvSpPr>
          <p:cNvPr id="10" name="正方形/長方形 9"/>
          <p:cNvSpPr/>
          <p:nvPr/>
        </p:nvSpPr>
        <p:spPr>
          <a:xfrm>
            <a:off x="4720187" y="1764103"/>
            <a:ext cx="649224" cy="59984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826216" y="1764103"/>
            <a:ext cx="649224" cy="59984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6932246" y="1764103"/>
            <a:ext cx="649224" cy="59984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2867558" y="1332516"/>
            <a:ext cx="3408883" cy="400110"/>
          </a:xfrm>
          <a:prstGeom prst="rect">
            <a:avLst/>
          </a:prstGeom>
          <a:noFill/>
        </p:spPr>
        <p:txBody>
          <a:bodyPr wrap="square" rtlCol="0">
            <a:spAutoFit/>
          </a:bodyPr>
          <a:lstStyle/>
          <a:p>
            <a:pPr algn="ctr"/>
            <a:r>
              <a:rPr kumimoji="1" lang="ja-JP" altLang="en-US" sz="2000" b="1" smtClean="0">
                <a:solidFill>
                  <a:srgbClr val="0432FF"/>
                </a:solidFill>
                <a:latin typeface="Meiryo" charset="-128"/>
                <a:ea typeface="Meiryo" charset="-128"/>
                <a:cs typeface="Meiryo" charset="-128"/>
              </a:rPr>
              <a:t>クラウド・サービス</a:t>
            </a:r>
            <a:endParaRPr kumimoji="1" lang="ja-JP" altLang="en-US" sz="2000" b="1">
              <a:solidFill>
                <a:srgbClr val="0432FF"/>
              </a:solidFill>
              <a:latin typeface="Meiryo" charset="-128"/>
              <a:ea typeface="Meiryo" charset="-128"/>
              <a:cs typeface="Meiryo" charset="-128"/>
            </a:endParaRPr>
          </a:p>
        </p:txBody>
      </p:sp>
      <p:pic>
        <p:nvPicPr>
          <p:cNvPr id="14" name="図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0518" y="3567717"/>
            <a:ext cx="1083142" cy="1083142"/>
          </a:xfrm>
          <a:prstGeom prst="rect">
            <a:avLst/>
          </a:prstGeom>
          <a:effectLst>
            <a:outerShdw blurRad="50800" dist="38100" dir="2700000" algn="tl" rotWithShape="0">
              <a:prstClr val="black">
                <a:alpha val="40000"/>
              </a:prstClr>
            </a:outerShdw>
          </a:effectLst>
        </p:spPr>
      </p:pic>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9683" y="5307635"/>
            <a:ext cx="823977" cy="1023511"/>
          </a:xfrm>
          <a:prstGeom prst="rect">
            <a:avLst/>
          </a:prstGeom>
        </p:spPr>
      </p:pic>
      <p:sp>
        <p:nvSpPr>
          <p:cNvPr id="22" name="テキスト ボックス 21"/>
          <p:cNvSpPr txBox="1"/>
          <p:nvPr/>
        </p:nvSpPr>
        <p:spPr>
          <a:xfrm>
            <a:off x="1840569" y="6331146"/>
            <a:ext cx="1877437" cy="276999"/>
          </a:xfrm>
          <a:prstGeom prst="rect">
            <a:avLst/>
          </a:prstGeom>
          <a:noFill/>
        </p:spPr>
        <p:txBody>
          <a:bodyPr wrap="none" rtlCol="0">
            <a:spAutoFit/>
          </a:bodyPr>
          <a:lstStyle/>
          <a:p>
            <a:pPr algn="ctr"/>
            <a:r>
              <a:rPr kumimoji="1" lang="ja-JP" altLang="en-US" sz="1200" smtClean="0">
                <a:solidFill>
                  <a:srgbClr val="009051"/>
                </a:solidFill>
                <a:latin typeface="Meiryo" charset="-128"/>
                <a:ea typeface="Meiryo" charset="-128"/>
                <a:cs typeface="Meiryo" charset="-128"/>
              </a:rPr>
              <a:t>スマート・アシスタント</a:t>
            </a:r>
            <a:endParaRPr kumimoji="1" lang="ja-JP" altLang="en-US" sz="1200">
              <a:solidFill>
                <a:srgbClr val="009051"/>
              </a:solidFill>
              <a:latin typeface="Meiryo" charset="-128"/>
              <a:ea typeface="Meiryo" charset="-128"/>
              <a:cs typeface="Meiryo" charset="-128"/>
            </a:endParaRPr>
          </a:p>
        </p:txBody>
      </p:sp>
      <p:sp>
        <p:nvSpPr>
          <p:cNvPr id="23" name="上下矢印 22"/>
          <p:cNvSpPr/>
          <p:nvPr/>
        </p:nvSpPr>
        <p:spPr>
          <a:xfrm>
            <a:off x="2556874" y="4660047"/>
            <a:ext cx="453816" cy="709559"/>
          </a:xfrm>
          <a:prstGeom prst="up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 name="直線矢印コネクタ 26"/>
          <p:cNvCxnSpPr>
            <a:stCxn id="14" idx="0"/>
            <a:endCxn id="9" idx="2"/>
          </p:cNvCxnSpPr>
          <p:nvPr/>
        </p:nvCxnSpPr>
        <p:spPr>
          <a:xfrm flipH="1" flipV="1">
            <a:off x="1595685" y="2363949"/>
            <a:ext cx="1186404"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a:stCxn id="14" idx="0"/>
            <a:endCxn id="7" idx="2"/>
          </p:cNvCxnSpPr>
          <p:nvPr/>
        </p:nvCxnSpPr>
        <p:spPr>
          <a:xfrm flipH="1" flipV="1">
            <a:off x="2779288" y="2363949"/>
            <a:ext cx="2801"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14" idx="0"/>
            <a:endCxn id="8" idx="2"/>
          </p:cNvCxnSpPr>
          <p:nvPr/>
        </p:nvCxnSpPr>
        <p:spPr>
          <a:xfrm flipV="1">
            <a:off x="2782089" y="2363949"/>
            <a:ext cx="1144024"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stCxn id="14" idx="0"/>
            <a:endCxn id="10" idx="2"/>
          </p:cNvCxnSpPr>
          <p:nvPr/>
        </p:nvCxnSpPr>
        <p:spPr>
          <a:xfrm flipV="1">
            <a:off x="2782089" y="2363949"/>
            <a:ext cx="2262710"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14" idx="0"/>
            <a:endCxn id="11" idx="2"/>
          </p:cNvCxnSpPr>
          <p:nvPr/>
        </p:nvCxnSpPr>
        <p:spPr>
          <a:xfrm flipV="1">
            <a:off x="2782089" y="2363949"/>
            <a:ext cx="3368739"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14" idx="0"/>
            <a:endCxn id="12" idx="2"/>
          </p:cNvCxnSpPr>
          <p:nvPr/>
        </p:nvCxnSpPr>
        <p:spPr>
          <a:xfrm flipV="1">
            <a:off x="2782089" y="2363949"/>
            <a:ext cx="4474769"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pic>
        <p:nvPicPr>
          <p:cNvPr id="49" name="図 48"/>
          <p:cNvPicPr>
            <a:picLocks noChangeAspect="1"/>
          </p:cNvPicPr>
          <p:nvPr/>
        </p:nvPicPr>
        <p:blipFill>
          <a:blip r:embed="rId10"/>
          <a:stretch>
            <a:fillRect/>
          </a:stretch>
        </p:blipFill>
        <p:spPr>
          <a:xfrm>
            <a:off x="4208813" y="3670338"/>
            <a:ext cx="430527" cy="430527"/>
          </a:xfrm>
          <a:prstGeom prst="rect">
            <a:avLst/>
          </a:prstGeom>
          <a:effectLst>
            <a:outerShdw blurRad="50800" dist="38100" dir="2700000" algn="tl" rotWithShape="0">
              <a:prstClr val="black">
                <a:alpha val="40000"/>
              </a:prstClr>
            </a:outerShdw>
          </a:effectLst>
        </p:spPr>
      </p:pic>
      <p:pic>
        <p:nvPicPr>
          <p:cNvPr id="50" name="図 49"/>
          <p:cNvPicPr>
            <a:picLocks noChangeAspect="1"/>
          </p:cNvPicPr>
          <p:nvPr/>
        </p:nvPicPr>
        <p:blipFill>
          <a:blip r:embed="rId11">
            <a:clrChange>
              <a:clrFrom>
                <a:srgbClr val="FFFFFF"/>
              </a:clrFrom>
              <a:clrTo>
                <a:srgbClr val="FFFFFF">
                  <a:alpha val="0"/>
                </a:srgbClr>
              </a:clrTo>
            </a:clrChange>
          </a:blip>
          <a:stretch>
            <a:fillRect/>
          </a:stretch>
        </p:blipFill>
        <p:spPr>
          <a:xfrm>
            <a:off x="4274253" y="4281277"/>
            <a:ext cx="377709" cy="377709"/>
          </a:xfrm>
          <a:prstGeom prst="rect">
            <a:avLst/>
          </a:prstGeom>
          <a:effectLst>
            <a:outerShdw blurRad="50800" dist="38100" dir="2700000" algn="tl" rotWithShape="0">
              <a:prstClr val="black">
                <a:alpha val="40000"/>
              </a:prstClr>
            </a:outerShdw>
          </a:effectLst>
        </p:spPr>
      </p:pic>
      <p:pic>
        <p:nvPicPr>
          <p:cNvPr id="52" name="図 51"/>
          <p:cNvPicPr>
            <a:picLocks noChangeAspect="1"/>
          </p:cNvPicPr>
          <p:nvPr/>
        </p:nvPicPr>
        <p:blipFill>
          <a:blip r:embed="rId12">
            <a:duotone>
              <a:prstClr val="black"/>
              <a:schemeClr val="tx1">
                <a:lumMod val="50000"/>
                <a:lumOff val="50000"/>
                <a:tint val="45000"/>
                <a:satMod val="400000"/>
              </a:schemeClr>
            </a:duotone>
          </a:blip>
          <a:stretch>
            <a:fillRect/>
          </a:stretch>
        </p:blipFill>
        <p:spPr>
          <a:xfrm>
            <a:off x="4145712" y="4826776"/>
            <a:ext cx="596515" cy="422034"/>
          </a:xfrm>
          <a:prstGeom prst="rect">
            <a:avLst/>
          </a:prstGeom>
          <a:effectLst>
            <a:outerShdw blurRad="50800" dist="38100" dir="2700000" algn="tl" rotWithShape="0">
              <a:prstClr val="black">
                <a:alpha val="40000"/>
              </a:prstClr>
            </a:outerShdw>
          </a:effectLst>
        </p:spPr>
      </p:pic>
      <p:sp>
        <p:nvSpPr>
          <p:cNvPr id="53" name="テキスト ボックス 52"/>
          <p:cNvSpPr txBox="1"/>
          <p:nvPr/>
        </p:nvSpPr>
        <p:spPr>
          <a:xfrm>
            <a:off x="4639340" y="3674162"/>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dirty="0" smtClean="0">
                <a:solidFill>
                  <a:srgbClr val="0070C0"/>
                </a:solidFill>
                <a:latin typeface="Meiryo" charset="-128"/>
                <a:ea typeface="Meiryo" charset="-128"/>
                <a:cs typeface="Meiryo" charset="-128"/>
              </a:rPr>
              <a:t>時間</a:t>
            </a:r>
            <a:endParaRPr kumimoji="1" lang="ja-JP" altLang="en-US" sz="2800" dirty="0">
              <a:solidFill>
                <a:srgbClr val="0070C0"/>
              </a:solidFill>
              <a:latin typeface="Meiryo" charset="-128"/>
              <a:ea typeface="Meiryo" charset="-128"/>
              <a:cs typeface="Meiryo" charset="-128"/>
            </a:endParaRPr>
          </a:p>
        </p:txBody>
      </p:sp>
      <p:sp>
        <p:nvSpPr>
          <p:cNvPr id="54" name="テキスト ボックス 53"/>
          <p:cNvSpPr txBox="1"/>
          <p:nvPr/>
        </p:nvSpPr>
        <p:spPr>
          <a:xfrm>
            <a:off x="4630572" y="4254182"/>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smtClean="0">
                <a:solidFill>
                  <a:srgbClr val="0070C0"/>
                </a:solidFill>
                <a:latin typeface="Meiryo" charset="-128"/>
                <a:ea typeface="Meiryo" charset="-128"/>
                <a:cs typeface="Meiryo" charset="-128"/>
              </a:rPr>
              <a:t>地域</a:t>
            </a:r>
            <a:endParaRPr kumimoji="1" lang="ja-JP" altLang="en-US" sz="2800" dirty="0">
              <a:solidFill>
                <a:srgbClr val="0070C0"/>
              </a:solidFill>
              <a:latin typeface="Meiryo" charset="-128"/>
              <a:ea typeface="Meiryo" charset="-128"/>
              <a:cs typeface="Meiryo" charset="-128"/>
            </a:endParaRPr>
          </a:p>
        </p:txBody>
      </p:sp>
      <p:sp>
        <p:nvSpPr>
          <p:cNvPr id="55" name="テキスト ボックス 54"/>
          <p:cNvSpPr txBox="1"/>
          <p:nvPr/>
        </p:nvSpPr>
        <p:spPr>
          <a:xfrm>
            <a:off x="4639339" y="4834203"/>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dirty="0" smtClean="0">
                <a:solidFill>
                  <a:srgbClr val="0070C0"/>
                </a:solidFill>
                <a:latin typeface="Meiryo" charset="-128"/>
                <a:ea typeface="Meiryo" charset="-128"/>
                <a:cs typeface="Meiryo" charset="-128"/>
              </a:rPr>
              <a:t>規制</a:t>
            </a:r>
            <a:endParaRPr kumimoji="1" lang="ja-JP" altLang="en-US" sz="2800" dirty="0">
              <a:solidFill>
                <a:srgbClr val="0070C0"/>
              </a:solidFill>
              <a:latin typeface="Meiryo" charset="-128"/>
              <a:ea typeface="Meiryo" charset="-128"/>
              <a:cs typeface="Meiryo" charset="-128"/>
            </a:endParaRPr>
          </a:p>
        </p:txBody>
      </p:sp>
      <p:sp>
        <p:nvSpPr>
          <p:cNvPr id="57" name="テキスト ボックス 56"/>
          <p:cNvSpPr txBox="1"/>
          <p:nvPr/>
        </p:nvSpPr>
        <p:spPr>
          <a:xfrm>
            <a:off x="5533604" y="4317096"/>
            <a:ext cx="2646878" cy="584775"/>
          </a:xfrm>
          <a:prstGeom prst="rect">
            <a:avLst/>
          </a:prstGeom>
          <a:noFill/>
        </p:spPr>
        <p:txBody>
          <a:bodyPr wrap="none" rtlCol="0">
            <a:spAutoFit/>
          </a:bodyPr>
          <a:lstStyle/>
          <a:p>
            <a:r>
              <a:rPr kumimoji="1" lang="ja-JP" altLang="en-US" sz="1600" dirty="0" smtClean="0">
                <a:solidFill>
                  <a:schemeClr val="accent6">
                    <a:lumMod val="75000"/>
                  </a:schemeClr>
                </a:solidFill>
                <a:latin typeface="Meiryo" charset="-128"/>
                <a:ea typeface="Meiryo" charset="-128"/>
                <a:cs typeface="Meiryo" charset="-128"/>
              </a:rPr>
              <a:t>既存の制約や秩序を超えた</a:t>
            </a:r>
            <a:endParaRPr kumimoji="1" lang="en-US" altLang="ja-JP" sz="1600" dirty="0" smtClean="0">
              <a:solidFill>
                <a:schemeClr val="accent6">
                  <a:lumMod val="75000"/>
                </a:schemeClr>
              </a:solidFill>
              <a:latin typeface="Meiryo" charset="-128"/>
              <a:ea typeface="Meiryo" charset="-128"/>
              <a:cs typeface="Meiryo" charset="-128"/>
            </a:endParaRPr>
          </a:p>
          <a:p>
            <a:r>
              <a:rPr lang="ja-JP" altLang="en-US" sz="1600" b="1" dirty="0" smtClean="0">
                <a:solidFill>
                  <a:schemeClr val="accent6">
                    <a:lumMod val="75000"/>
                  </a:schemeClr>
                </a:solidFill>
                <a:latin typeface="Meiryo" charset="-128"/>
                <a:ea typeface="Meiryo" charset="-128"/>
                <a:cs typeface="Meiryo" charset="-128"/>
              </a:rPr>
              <a:t>新しいビジネス・プロセス</a:t>
            </a:r>
            <a:endParaRPr lang="en-US" altLang="ja-JP" sz="1600" b="1" dirty="0" smtClean="0">
              <a:solidFill>
                <a:schemeClr val="accent6">
                  <a:lumMod val="75000"/>
                </a:schemeClr>
              </a:solidFill>
              <a:latin typeface="Meiryo" charset="-128"/>
              <a:ea typeface="Meiryo" charset="-128"/>
              <a:cs typeface="Meiryo" charset="-128"/>
            </a:endParaRPr>
          </a:p>
        </p:txBody>
      </p:sp>
      <p:sp>
        <p:nvSpPr>
          <p:cNvPr id="58" name="テキスト ボックス 57"/>
          <p:cNvSpPr txBox="1"/>
          <p:nvPr/>
        </p:nvSpPr>
        <p:spPr>
          <a:xfrm>
            <a:off x="5574154" y="3700746"/>
            <a:ext cx="2598788" cy="646331"/>
          </a:xfrm>
          <a:prstGeom prst="rect">
            <a:avLst/>
          </a:prstGeom>
          <a:noFill/>
        </p:spPr>
        <p:txBody>
          <a:bodyPr wrap="none" rtlCol="0">
            <a:spAutoFit/>
          </a:bodyPr>
          <a:lstStyle/>
          <a:p>
            <a:r>
              <a:rPr kumimoji="1" lang="ja-JP" altLang="en-US" b="1" dirty="0" smtClean="0">
                <a:solidFill>
                  <a:schemeClr val="accent6">
                    <a:lumMod val="75000"/>
                  </a:schemeClr>
                </a:solidFill>
                <a:latin typeface="Meiryo" charset="-128"/>
                <a:ea typeface="Meiryo" charset="-128"/>
                <a:cs typeface="Meiryo" charset="-128"/>
              </a:rPr>
              <a:t>ビジネス・プロセス</a:t>
            </a:r>
            <a:endParaRPr kumimoji="1" lang="en-US" altLang="ja-JP" b="1" dirty="0" smtClean="0">
              <a:solidFill>
                <a:schemeClr val="accent6">
                  <a:lumMod val="75000"/>
                </a:schemeClr>
              </a:solidFill>
              <a:latin typeface="Meiryo" charset="-128"/>
              <a:ea typeface="Meiryo" charset="-128"/>
              <a:cs typeface="Meiryo" charset="-128"/>
            </a:endParaRPr>
          </a:p>
          <a:p>
            <a:r>
              <a:rPr kumimoji="1" lang="ja-JP" altLang="en-US" sz="1400" dirty="0" smtClean="0">
                <a:solidFill>
                  <a:schemeClr val="accent6">
                    <a:lumMod val="75000"/>
                  </a:schemeClr>
                </a:solidFill>
                <a:latin typeface="Meiryo" charset="-128"/>
                <a:ea typeface="Meiryo" charset="-128"/>
                <a:cs typeface="Meiryo" charset="-128"/>
              </a:rPr>
              <a:t>　　　　　</a:t>
            </a:r>
            <a:r>
              <a:rPr kumimoji="1" lang="en-US" altLang="ja-JP" sz="1400" dirty="0" smtClean="0">
                <a:solidFill>
                  <a:schemeClr val="accent6">
                    <a:lumMod val="75000"/>
                  </a:schemeClr>
                </a:solidFill>
                <a:latin typeface="Meiryo" charset="-128"/>
                <a:ea typeface="Meiryo" charset="-128"/>
                <a:cs typeface="Meiryo" charset="-128"/>
              </a:rPr>
              <a:t>  </a:t>
            </a:r>
            <a:r>
              <a:rPr kumimoji="1" lang="ja-JP" altLang="en-US" sz="1400" dirty="0" smtClean="0">
                <a:solidFill>
                  <a:schemeClr val="accent6">
                    <a:lumMod val="75000"/>
                  </a:schemeClr>
                </a:solidFill>
                <a:latin typeface="Meiryo" charset="-128"/>
                <a:ea typeface="Meiryo" charset="-128"/>
                <a:cs typeface="Meiryo" charset="-128"/>
              </a:rPr>
              <a:t>の</a:t>
            </a:r>
            <a:r>
              <a:rPr kumimoji="1" lang="en-US" altLang="ja-JP" sz="1400" dirty="0" smtClean="0">
                <a:solidFill>
                  <a:schemeClr val="accent6">
                    <a:lumMod val="75000"/>
                  </a:schemeClr>
                </a:solidFill>
                <a:latin typeface="Meiryo" charset="-128"/>
                <a:ea typeface="Meiryo" charset="-128"/>
                <a:cs typeface="Meiryo" charset="-128"/>
              </a:rPr>
              <a:t> </a:t>
            </a:r>
            <a:r>
              <a:rPr lang="ja-JP" altLang="en-US" b="1" dirty="0" smtClean="0">
                <a:solidFill>
                  <a:schemeClr val="accent6">
                    <a:lumMod val="75000"/>
                  </a:schemeClr>
                </a:solidFill>
                <a:latin typeface="Meiryo" charset="-128"/>
                <a:ea typeface="Meiryo" charset="-128"/>
                <a:cs typeface="Meiryo" charset="-128"/>
              </a:rPr>
              <a:t>デジタル化</a:t>
            </a:r>
            <a:endParaRPr kumimoji="1" lang="ja-JP" altLang="en-US" b="1" dirty="0">
              <a:solidFill>
                <a:schemeClr val="accent6">
                  <a:lumMod val="75000"/>
                </a:schemeClr>
              </a:solidFill>
              <a:latin typeface="Meiryo" charset="-128"/>
              <a:ea typeface="Meiryo" charset="-128"/>
              <a:cs typeface="Meiryo" charset="-128"/>
            </a:endParaRPr>
          </a:p>
        </p:txBody>
      </p:sp>
      <p:sp>
        <p:nvSpPr>
          <p:cNvPr id="59" name="テキスト ボックス 58"/>
          <p:cNvSpPr txBox="1"/>
          <p:nvPr/>
        </p:nvSpPr>
        <p:spPr>
          <a:xfrm>
            <a:off x="3808693" y="5518221"/>
            <a:ext cx="48013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400" b="1" dirty="0" smtClean="0">
                <a:solidFill>
                  <a:schemeClr val="accent6">
                    <a:lumMod val="75000"/>
                  </a:schemeClr>
                </a:solidFill>
                <a:latin typeface="Meiryo" charset="-128"/>
                <a:ea typeface="Meiryo" charset="-128"/>
                <a:cs typeface="Meiryo" charset="-128"/>
              </a:rPr>
              <a:t>新しい産業</a:t>
            </a:r>
            <a:r>
              <a:rPr kumimoji="1" lang="ja-JP" altLang="en-US" dirty="0" smtClean="0">
                <a:solidFill>
                  <a:schemeClr val="accent6">
                    <a:lumMod val="75000"/>
                  </a:schemeClr>
                </a:solidFill>
                <a:latin typeface="Meiryo" charset="-128"/>
                <a:ea typeface="Meiryo" charset="-128"/>
                <a:cs typeface="Meiryo" charset="-128"/>
              </a:rPr>
              <a:t>や</a:t>
            </a:r>
            <a:r>
              <a:rPr kumimoji="1" lang="ja-JP" altLang="en-US" sz="2400" b="1" dirty="0" smtClean="0">
                <a:solidFill>
                  <a:schemeClr val="accent6">
                    <a:lumMod val="75000"/>
                  </a:schemeClr>
                </a:solidFill>
                <a:latin typeface="Meiryo" charset="-128"/>
                <a:ea typeface="Meiryo" charset="-128"/>
                <a:cs typeface="Meiryo" charset="-128"/>
              </a:rPr>
              <a:t>ビジネス価値</a:t>
            </a:r>
            <a:r>
              <a:rPr kumimoji="1" lang="ja-JP" altLang="en-US" dirty="0" smtClean="0">
                <a:solidFill>
                  <a:schemeClr val="accent6">
                    <a:lumMod val="75000"/>
                  </a:schemeClr>
                </a:solidFill>
                <a:latin typeface="Meiryo" charset="-128"/>
                <a:ea typeface="Meiryo" charset="-128"/>
                <a:cs typeface="Meiryo" charset="-128"/>
              </a:rPr>
              <a:t>の</a:t>
            </a:r>
            <a:r>
              <a:rPr kumimoji="1" lang="ja-JP" altLang="en-US" sz="2400" b="1" dirty="0" smtClean="0">
                <a:solidFill>
                  <a:schemeClr val="accent6">
                    <a:lumMod val="75000"/>
                  </a:schemeClr>
                </a:solidFill>
                <a:latin typeface="Meiryo" charset="-128"/>
                <a:ea typeface="Meiryo" charset="-128"/>
                <a:cs typeface="Meiryo" charset="-128"/>
              </a:rPr>
              <a:t>創出</a:t>
            </a:r>
            <a:endParaRPr kumimoji="1" lang="ja-JP" altLang="en-US" sz="2400" b="1" dirty="0">
              <a:solidFill>
                <a:schemeClr val="accent6">
                  <a:lumMod val="75000"/>
                </a:schemeClr>
              </a:solidFill>
              <a:latin typeface="Meiryo" charset="-128"/>
              <a:ea typeface="Meiryo" charset="-128"/>
              <a:cs typeface="Meiryo" charset="-128"/>
            </a:endParaRPr>
          </a:p>
        </p:txBody>
      </p:sp>
      <p:sp>
        <p:nvSpPr>
          <p:cNvPr id="60" name="テキスト ボックス 59"/>
          <p:cNvSpPr txBox="1"/>
          <p:nvPr/>
        </p:nvSpPr>
        <p:spPr>
          <a:xfrm>
            <a:off x="5542150" y="4950657"/>
            <a:ext cx="2646878" cy="338554"/>
          </a:xfrm>
          <a:prstGeom prst="rect">
            <a:avLst/>
          </a:prstGeom>
          <a:noFill/>
        </p:spPr>
        <p:txBody>
          <a:bodyPr wrap="none" rtlCol="0">
            <a:spAutoFit/>
          </a:bodyPr>
          <a:lstStyle/>
          <a:p>
            <a:r>
              <a:rPr kumimoji="1" lang="ja-JP" altLang="en-US" sz="1600" b="1" dirty="0" smtClean="0">
                <a:solidFill>
                  <a:schemeClr val="accent6">
                    <a:lumMod val="75000"/>
                  </a:schemeClr>
                </a:solidFill>
                <a:latin typeface="Meiryo" charset="-128"/>
                <a:ea typeface="Meiryo" charset="-128"/>
                <a:cs typeface="Meiryo" charset="-128"/>
              </a:rPr>
              <a:t>新しい顧客接点</a:t>
            </a:r>
            <a:r>
              <a:rPr kumimoji="1" lang="ja-JP" altLang="en-US" sz="1600" dirty="0" smtClean="0">
                <a:solidFill>
                  <a:schemeClr val="accent6">
                    <a:lumMod val="75000"/>
                  </a:schemeClr>
                </a:solidFill>
                <a:latin typeface="Meiryo" charset="-128"/>
                <a:ea typeface="Meiryo" charset="-128"/>
                <a:cs typeface="Meiryo" charset="-128"/>
              </a:rPr>
              <a:t>へのシフト</a:t>
            </a:r>
            <a:endParaRPr lang="en-US" altLang="ja-JP" sz="1600" dirty="0" smtClean="0">
              <a:solidFill>
                <a:schemeClr val="accent6">
                  <a:lumMod val="75000"/>
                </a:schemeClr>
              </a:solidFill>
              <a:latin typeface="Meiryo" charset="-128"/>
              <a:ea typeface="Meiryo" charset="-128"/>
              <a:cs typeface="Meiryo" charset="-128"/>
            </a:endParaRPr>
          </a:p>
        </p:txBody>
      </p:sp>
      <p:sp>
        <p:nvSpPr>
          <p:cNvPr id="61" name="テキスト ボックス 60"/>
          <p:cNvSpPr txBox="1"/>
          <p:nvPr/>
        </p:nvSpPr>
        <p:spPr>
          <a:xfrm>
            <a:off x="3808693" y="6104788"/>
            <a:ext cx="464742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400" b="1" dirty="0" smtClean="0">
                <a:solidFill>
                  <a:srgbClr val="C00000"/>
                </a:solidFill>
                <a:latin typeface="Meiryo" charset="-128"/>
                <a:ea typeface="Meiryo" charset="-128"/>
                <a:cs typeface="Meiryo" charset="-128"/>
              </a:rPr>
              <a:t>既存の産業</a:t>
            </a:r>
            <a:r>
              <a:rPr kumimoji="1" lang="ja-JP" altLang="en-US" dirty="0" smtClean="0">
                <a:solidFill>
                  <a:srgbClr val="C00000"/>
                </a:solidFill>
                <a:latin typeface="Meiryo" charset="-128"/>
                <a:ea typeface="Meiryo" charset="-128"/>
                <a:cs typeface="Meiryo" charset="-128"/>
              </a:rPr>
              <a:t>や</a:t>
            </a:r>
            <a:r>
              <a:rPr kumimoji="1" lang="ja-JP" altLang="en-US" sz="2400" b="1" dirty="0" smtClean="0">
                <a:solidFill>
                  <a:srgbClr val="C00000"/>
                </a:solidFill>
                <a:latin typeface="Meiryo" charset="-128"/>
                <a:ea typeface="Meiryo" charset="-128"/>
                <a:cs typeface="Meiryo" charset="-128"/>
              </a:rPr>
              <a:t>ビジネス</a:t>
            </a:r>
            <a:r>
              <a:rPr kumimoji="1" lang="ja-JP" altLang="en-US" sz="2400" b="1" smtClean="0">
                <a:solidFill>
                  <a:srgbClr val="C00000"/>
                </a:solidFill>
                <a:latin typeface="Meiryo" charset="-128"/>
                <a:ea typeface="Meiryo" charset="-128"/>
                <a:cs typeface="Meiryo" charset="-128"/>
              </a:rPr>
              <a:t>価値</a:t>
            </a:r>
            <a:r>
              <a:rPr kumimoji="1" lang="ja-JP" altLang="en-US" smtClean="0">
                <a:solidFill>
                  <a:srgbClr val="C00000"/>
                </a:solidFill>
                <a:latin typeface="Meiryo" charset="-128"/>
                <a:ea typeface="Meiryo" charset="-128"/>
                <a:cs typeface="Meiryo" charset="-128"/>
              </a:rPr>
              <a:t>の</a:t>
            </a:r>
            <a:r>
              <a:rPr kumimoji="1" lang="ja-JP" altLang="en-US" sz="2400" b="1" smtClean="0">
                <a:solidFill>
                  <a:srgbClr val="C00000"/>
                </a:solidFill>
                <a:latin typeface="Meiryo" charset="-128"/>
                <a:ea typeface="Meiryo" charset="-128"/>
                <a:cs typeface="Meiryo" charset="-128"/>
              </a:rPr>
              <a:t>破壊</a:t>
            </a:r>
            <a:endParaRPr kumimoji="1" lang="ja-JP" altLang="en-US" sz="2400" b="1"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240825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z="2400" dirty="0" smtClean="0">
                <a:solidFill>
                  <a:schemeClr val="tx1">
                    <a:lumMod val="50000"/>
                    <a:lumOff val="50000"/>
                  </a:schemeClr>
                </a:solidFill>
                <a:latin typeface="メイリオ"/>
                <a:ea typeface="メイリオ"/>
                <a:cs typeface="メイリオ"/>
              </a:rPr>
              <a:t>ビジネスの変革を牽引するビジネス・トレンド</a:t>
            </a:r>
            <a:endParaRPr kumimoji="1" lang="ja-JP" altLang="en-US" sz="2400" dirty="0">
              <a:solidFill>
                <a:schemeClr val="tx1">
                  <a:lumMod val="50000"/>
                  <a:lumOff val="50000"/>
                </a:schemeClr>
              </a:solidFill>
              <a:latin typeface="メイリオ"/>
              <a:ea typeface="メイリオ"/>
              <a:cs typeface="メイリオ"/>
            </a:endParaRPr>
          </a:p>
        </p:txBody>
      </p:sp>
      <p:sp>
        <p:nvSpPr>
          <p:cNvPr id="2" name="正方形/長方形 1"/>
          <p:cNvSpPr/>
          <p:nvPr/>
        </p:nvSpPr>
        <p:spPr>
          <a:xfrm>
            <a:off x="2217042" y="1478166"/>
            <a:ext cx="4713092" cy="47136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860440" y="1467478"/>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6647817" y="6249836"/>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780792" y="1768473"/>
            <a:ext cx="430887" cy="2144177"/>
          </a:xfrm>
          <a:prstGeom prst="rect">
            <a:avLst/>
          </a:prstGeom>
          <a:noFill/>
          <a:effectLst>
            <a:outerShdw blurRad="50800" dist="38100" dir="2700000" algn="tl" rotWithShape="0">
              <a:prstClr val="black">
                <a:alpha val="40000"/>
              </a:prstClr>
            </a:outerShdw>
          </a:effectLst>
        </p:spPr>
        <p:txBody>
          <a:bodyPr vert="eaVert"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クラウド・ネイティブ</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5025257" y="6240395"/>
            <a:ext cx="1622560" cy="338554"/>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アンビエント</a:t>
            </a:r>
            <a:r>
              <a:rPr kumimoji="1" lang="en-US" altLang="ja-JP" sz="1600" dirty="0" smtClean="0">
                <a:solidFill>
                  <a:srgbClr val="FF8000"/>
                </a:solidFill>
                <a:latin typeface="Hiragino Kaku Gothic Pro W6" charset="-128"/>
                <a:ea typeface="Hiragino Kaku Gothic Pro W6" charset="-128"/>
                <a:cs typeface="Hiragino Kaku Gothic Pro W6" charset="-128"/>
              </a:rPr>
              <a:t>IT</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9" name="右矢印 8"/>
          <p:cNvSpPr/>
          <p:nvPr/>
        </p:nvSpPr>
        <p:spPr>
          <a:xfrm rot="18907108">
            <a:off x="1344074"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2217042"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2217042"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5130703"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673872"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5141618"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508324" y="1249916"/>
            <a:ext cx="1085214" cy="10824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060783"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トランス</a:t>
            </a:r>
            <a:endParaRPr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530928" y="1938614"/>
            <a:ext cx="1005403" cy="338554"/>
          </a:xfrm>
          <a:prstGeom prst="rect">
            <a:avLst/>
          </a:prstGeom>
          <a:noFill/>
        </p:spPr>
        <p:txBody>
          <a:bodyPr wrap="none" rtlCol="0">
            <a:spAutoFit/>
          </a:bodyPr>
          <a:lstStyle/>
          <a:p>
            <a:r>
              <a:rPr kumimoji="1" lang="ja-JP" altLang="en-US" sz="8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800" dirty="0" smtClean="0">
              <a:solidFill>
                <a:schemeClr val="bg1"/>
              </a:solidFill>
              <a:latin typeface="Hiragino Kaku Gothic Pro W6" charset="-128"/>
              <a:ea typeface="Hiragino Kaku Gothic Pro W6" charset="-128"/>
              <a:cs typeface="Hiragino Kaku Gothic Pro W6" charset="-128"/>
            </a:endParaRPr>
          </a:p>
          <a:p>
            <a:r>
              <a:rPr lang="ja-JP" altLang="en-US" sz="800" dirty="0" smtClean="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2223657" y="1606452"/>
            <a:ext cx="1792816" cy="338554"/>
          </a:xfrm>
          <a:prstGeom prst="rect">
            <a:avLst/>
          </a:prstGeom>
          <a:noFill/>
        </p:spPr>
        <p:txBody>
          <a:bodyPr wrap="square" rtlCol="0">
            <a:spAutoFit/>
          </a:bodyPr>
          <a:lstStyle/>
          <a:p>
            <a:pPr algn="ctr"/>
            <a:r>
              <a:rPr lang="ja-JP" altLang="en-US" sz="1600" b="1" dirty="0" smtClean="0">
                <a:solidFill>
                  <a:schemeClr val="bg1"/>
                </a:solidFill>
                <a:latin typeface="Meiryo" charset="-128"/>
                <a:ea typeface="Meiryo" charset="-128"/>
                <a:cs typeface="Meiryo" charset="-128"/>
              </a:rPr>
              <a:t>サーバーレス</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5129640" y="2840561"/>
            <a:ext cx="1800493" cy="338554"/>
          </a:xfrm>
          <a:prstGeom prst="rect">
            <a:avLst/>
          </a:prstGeom>
          <a:noFill/>
        </p:spPr>
        <p:txBody>
          <a:bodyPr wrap="square" rtlCol="0">
            <a:spAutoFit/>
          </a:bodyPr>
          <a:lstStyle/>
          <a:p>
            <a:pPr algn="ctr"/>
            <a:r>
              <a:rPr lang="ja-JP" altLang="en-US" sz="1600" b="1" smtClean="0">
                <a:solidFill>
                  <a:schemeClr val="bg1"/>
                </a:solidFill>
                <a:latin typeface="Meiryo" charset="-128"/>
                <a:ea typeface="Meiryo" charset="-128"/>
                <a:cs typeface="Meiryo" charset="-128"/>
              </a:rPr>
              <a:t>自動化・自律化</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5129640" y="4563167"/>
            <a:ext cx="1792816" cy="276999"/>
          </a:xfrm>
          <a:prstGeom prst="rect">
            <a:avLst/>
          </a:prstGeom>
          <a:noFill/>
        </p:spPr>
        <p:txBody>
          <a:bodyPr wrap="square" rtlCol="0">
            <a:spAutoFit/>
          </a:bodyPr>
          <a:lstStyle/>
          <a:p>
            <a:pPr algn="ctr"/>
            <a:r>
              <a:rPr lang="en-US" altLang="ja-JP" sz="1200" b="1" dirty="0" smtClean="0">
                <a:solidFill>
                  <a:schemeClr val="bg1"/>
                </a:solidFill>
                <a:latin typeface="Meiryo" charset="-128"/>
                <a:ea typeface="Meiryo" charset="-128"/>
                <a:cs typeface="Meiryo" charset="-128"/>
              </a:rPr>
              <a:t>Internet of Things</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673872" y="3076612"/>
            <a:ext cx="1800493" cy="338554"/>
          </a:xfrm>
          <a:prstGeom prst="rect">
            <a:avLst/>
          </a:prstGeom>
          <a:noFill/>
        </p:spPr>
        <p:txBody>
          <a:bodyPr wrap="square" rtlCol="0">
            <a:spAutoFit/>
          </a:bodyPr>
          <a:lstStyle/>
          <a:p>
            <a:pPr algn="ctr"/>
            <a:r>
              <a:rPr lang="en-US" altLang="ja-JP" sz="1600" b="1" dirty="0" err="1" smtClean="0">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2223657" y="5763424"/>
            <a:ext cx="1782963" cy="430887"/>
          </a:xfrm>
          <a:prstGeom prst="rect">
            <a:avLst/>
          </a:prstGeom>
          <a:noFill/>
        </p:spPr>
        <p:txBody>
          <a:bodyPr wrap="square" rtlCol="0">
            <a:spAutoFit/>
          </a:bodyPr>
          <a:lstStyle/>
          <a:p>
            <a:pPr algn="ctr"/>
            <a:r>
              <a:rPr lang="ja-JP" altLang="en-US" sz="1100" b="1" dirty="0" smtClean="0">
                <a:solidFill>
                  <a:schemeClr val="bg1"/>
                </a:solidFill>
                <a:latin typeface="Meiryo" charset="-128"/>
                <a:ea typeface="Meiryo" charset="-128"/>
                <a:cs typeface="Meiryo" charset="-128"/>
              </a:rPr>
              <a:t>サイバー・セキュリティ</a:t>
            </a:r>
            <a:endParaRPr lang="en-US" altLang="ja-JP" sz="1100" b="1" dirty="0" smtClean="0">
              <a:solidFill>
                <a:schemeClr val="bg1"/>
              </a:solidFill>
              <a:latin typeface="Meiryo" charset="-128"/>
              <a:ea typeface="Meiryo" charset="-128"/>
              <a:cs typeface="Meiryo" charset="-128"/>
            </a:endParaRPr>
          </a:p>
          <a:p>
            <a:pPr algn="ctr"/>
            <a:r>
              <a:rPr lang="en-US" altLang="ja-JP" sz="1100" b="1" dirty="0" smtClean="0">
                <a:solidFill>
                  <a:schemeClr val="bg1"/>
                </a:solidFill>
                <a:latin typeface="Meiryo" charset="-128"/>
                <a:ea typeface="Meiryo" charset="-128"/>
                <a:cs typeface="Meiryo" charset="-128"/>
              </a:rPr>
              <a:t>&amp; </a:t>
            </a:r>
            <a:r>
              <a:rPr lang="ja-JP" altLang="en-US" sz="1100" b="1" dirty="0" smtClean="0">
                <a:solidFill>
                  <a:schemeClr val="bg1"/>
                </a:solidFill>
                <a:latin typeface="Meiryo" charset="-128"/>
                <a:ea typeface="Meiryo" charset="-128"/>
                <a:cs typeface="Meiryo" charset="-128"/>
              </a:rPr>
              <a:t>ガバナンス</a:t>
            </a:r>
            <a:endParaRPr kumimoji="1" lang="ja-JP" altLang="en-US"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5137317" y="5116021"/>
            <a:ext cx="1792816"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様々なアクティビティをデジタルで捉え、アナログな現実正解を動かす仕組み</a:t>
            </a:r>
            <a:endParaRPr lang="en-US" altLang="ja-JP" sz="1000" dirty="0" smtClean="0">
              <a:solidFill>
                <a:schemeClr val="bg1"/>
              </a:solidFill>
              <a:latin typeface="Meiryo" charset="-128"/>
              <a:ea typeface="Meiryo" charset="-128"/>
              <a:cs typeface="Meiryo" charset="-128"/>
            </a:endParaRPr>
          </a:p>
        </p:txBody>
      </p:sp>
      <p:sp>
        <p:nvSpPr>
          <p:cNvPr id="113" name="テキスト ボックス 112"/>
          <p:cNvSpPr txBox="1"/>
          <p:nvPr/>
        </p:nvSpPr>
        <p:spPr>
          <a:xfrm>
            <a:off x="5136255" y="2046016"/>
            <a:ext cx="1314862"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人工知能やロボットにより、人間の知的</a:t>
            </a:r>
            <a:r>
              <a:rPr lang="ja-JP" altLang="en-US" sz="1000" smtClean="0">
                <a:solidFill>
                  <a:schemeClr val="bg1"/>
                </a:solidFill>
                <a:latin typeface="Meiryo" charset="-128"/>
                <a:ea typeface="Meiryo" charset="-128"/>
                <a:cs typeface="Meiryo" charset="-128"/>
              </a:rPr>
              <a:t>・肉体的労働を代替する仕組み</a:t>
            </a:r>
            <a:endParaRPr lang="en-US" altLang="ja-JP" sz="1000" dirty="0" smtClean="0">
              <a:solidFill>
                <a:schemeClr val="bg1"/>
              </a:solidFill>
              <a:latin typeface="Meiryo" charset="-128"/>
              <a:ea typeface="Meiryo" charset="-128"/>
              <a:cs typeface="Meiryo" charset="-128"/>
            </a:endParaRPr>
          </a:p>
        </p:txBody>
      </p:sp>
      <p:sp>
        <p:nvSpPr>
          <p:cNvPr id="114" name="テキスト ボックス 113"/>
          <p:cNvSpPr txBox="1"/>
          <p:nvPr/>
        </p:nvSpPr>
        <p:spPr>
          <a:xfrm>
            <a:off x="2214365" y="2081909"/>
            <a:ext cx="1789579"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コンテナや</a:t>
            </a:r>
            <a:r>
              <a:rPr lang="en-US" altLang="ja-JP" sz="1000" dirty="0" smtClean="0">
                <a:solidFill>
                  <a:schemeClr val="bg1"/>
                </a:solidFill>
                <a:latin typeface="Meiryo" charset="-128"/>
                <a:ea typeface="Meiryo" charset="-128"/>
                <a:cs typeface="Meiryo" charset="-128"/>
              </a:rPr>
              <a:t>API</a:t>
            </a:r>
            <a:r>
              <a:rPr lang="ja-JP" altLang="en-US" sz="1000" dirty="0" smtClean="0">
                <a:solidFill>
                  <a:schemeClr val="bg1"/>
                </a:solidFill>
                <a:latin typeface="Meiryo" charset="-128"/>
                <a:ea typeface="Meiryo" charset="-128"/>
                <a:cs typeface="Meiryo" charset="-128"/>
              </a:rPr>
              <a:t>エコノミーなど、サーバの存在を意識させない開発・実行環境</a:t>
            </a:r>
            <a:endParaRPr lang="en-US" altLang="ja-JP" sz="1000"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3673872" y="3572702"/>
            <a:ext cx="1799431"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運用管理の自動化、</a:t>
            </a:r>
            <a:r>
              <a:rPr lang="en-US" altLang="ja-JP" sz="1000" dirty="0" err="1" smtClean="0">
                <a:solidFill>
                  <a:schemeClr val="bg1"/>
                </a:solidFill>
                <a:latin typeface="Meiryo" charset="-128"/>
                <a:ea typeface="Meiryo" charset="-128"/>
                <a:cs typeface="Meiryo" charset="-128"/>
              </a:rPr>
              <a:t>PaaS</a:t>
            </a:r>
            <a:r>
              <a:rPr lang="ja-JP" altLang="en-US" sz="1000" dirty="0" smtClean="0">
                <a:solidFill>
                  <a:schemeClr val="bg1"/>
                </a:solidFill>
                <a:latin typeface="Meiryo" charset="-128"/>
                <a:ea typeface="Meiryo" charset="-128"/>
                <a:cs typeface="Meiryo" charset="-128"/>
              </a:rPr>
              <a:t>や超高速開発ツールを駆使した開発と運用の新たな関係の構築</a:t>
            </a:r>
            <a:endParaRPr lang="en-US" altLang="ja-JP" sz="1000" dirty="0" smtClean="0">
              <a:solidFill>
                <a:schemeClr val="bg1"/>
              </a:solidFill>
              <a:latin typeface="Meiryo" charset="-128"/>
              <a:ea typeface="Meiryo" charset="-128"/>
              <a:cs typeface="Meiryo" charset="-128"/>
            </a:endParaRPr>
          </a:p>
        </p:txBody>
      </p:sp>
      <p:sp>
        <p:nvSpPr>
          <p:cNvPr id="116" name="テキスト ボックス 115"/>
          <p:cNvSpPr txBox="1"/>
          <p:nvPr/>
        </p:nvSpPr>
        <p:spPr>
          <a:xfrm>
            <a:off x="2214365" y="4559759"/>
            <a:ext cx="1789579" cy="1169551"/>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クラウドや</a:t>
            </a:r>
            <a:r>
              <a:rPr lang="en-US" altLang="ja-JP" sz="1000" dirty="0" err="1" smtClean="0">
                <a:solidFill>
                  <a:schemeClr val="bg1"/>
                </a:solidFill>
                <a:latin typeface="Meiryo" charset="-128"/>
                <a:ea typeface="Meiryo" charset="-128"/>
                <a:cs typeface="Meiryo" charset="-128"/>
              </a:rPr>
              <a:t>IoT</a:t>
            </a:r>
            <a:r>
              <a:rPr lang="ja-JP" altLang="en-US" sz="1000" dirty="0" smtClean="0">
                <a:solidFill>
                  <a:schemeClr val="bg1"/>
                </a:solidFill>
                <a:latin typeface="Meiryo" charset="-128"/>
                <a:ea typeface="Meiryo" charset="-128"/>
                <a:cs typeface="Meiryo" charset="-128"/>
              </a:rPr>
              <a:t>、モバイルやウェアラブルなど、社内外の境界を越えた利用環境を前提とした統合認証基盤や上流から考えるアプリケーション</a:t>
            </a:r>
            <a:r>
              <a:rPr lang="ja-JP" altLang="en-US" sz="1000" dirty="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セキュリティなどの視点を重視</a:t>
            </a:r>
            <a:endParaRPr lang="en-US" altLang="ja-JP" sz="1000" dirty="0" smtClean="0">
              <a:solidFill>
                <a:schemeClr val="bg1"/>
              </a:solidFill>
              <a:latin typeface="Meiryo" charset="-128"/>
              <a:ea typeface="Meiryo" charset="-128"/>
              <a:cs typeface="Meiryo" charset="-128"/>
            </a:endParaRPr>
          </a:p>
        </p:txBody>
      </p:sp>
      <p:sp>
        <p:nvSpPr>
          <p:cNvPr id="11" name="テキスト ボックス 10"/>
          <p:cNvSpPr txBox="1"/>
          <p:nvPr/>
        </p:nvSpPr>
        <p:spPr>
          <a:xfrm>
            <a:off x="1780792" y="898550"/>
            <a:ext cx="4158959" cy="477054"/>
          </a:xfrm>
          <a:prstGeom prst="rect">
            <a:avLst/>
          </a:prstGeom>
          <a:noFill/>
        </p:spPr>
        <p:txBody>
          <a:bodyPr wrap="square" rtlCol="0">
            <a:spAutoFit/>
          </a:bodyPr>
          <a:lstStyle/>
          <a:p>
            <a:r>
              <a:rPr kumimoji="1" lang="ja-JP" altLang="en-US" sz="1400" b="1" dirty="0" smtClean="0">
                <a:solidFill>
                  <a:schemeClr val="accent6">
                    <a:lumMod val="75000"/>
                  </a:schemeClr>
                </a:solidFill>
                <a:latin typeface="Meiryo" charset="-128"/>
                <a:ea typeface="Meiryo" charset="-128"/>
                <a:cs typeface="Meiryo" charset="-128"/>
              </a:rPr>
              <a:t>テクノロジーで既存のビジネス・プロセスを変革</a:t>
            </a:r>
            <a:endParaRPr kumimoji="1" lang="en-US" altLang="ja-JP" sz="1400" b="1" dirty="0" smtClean="0">
              <a:solidFill>
                <a:schemeClr val="accent6">
                  <a:lumMod val="75000"/>
                </a:schemeClr>
              </a:solidFill>
              <a:latin typeface="Meiryo" charset="-128"/>
              <a:ea typeface="Meiryo" charset="-128"/>
              <a:cs typeface="Meiryo" charset="-128"/>
            </a:endParaRPr>
          </a:p>
          <a:p>
            <a:r>
              <a:rPr kumimoji="1" lang="ja-JP" altLang="en-US" sz="1100" b="1" dirty="0" smtClean="0">
                <a:solidFill>
                  <a:schemeClr val="accent6">
                    <a:lumMod val="75000"/>
                  </a:schemeClr>
                </a:solidFill>
                <a:latin typeface="Meiryo" charset="-128"/>
                <a:ea typeface="Meiryo" charset="-128"/>
                <a:cs typeface="Meiryo" charset="-128"/>
              </a:rPr>
              <a:t>効率化のための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から</a:t>
            </a:r>
            <a:r>
              <a:rPr lang="ja-JP" altLang="en-US" sz="1100" b="1" dirty="0" smtClean="0">
                <a:solidFill>
                  <a:schemeClr val="accent6">
                    <a:lumMod val="75000"/>
                  </a:schemeClr>
                </a:solidFill>
                <a:latin typeface="Meiryo" charset="-128"/>
                <a:ea typeface="Meiryo" charset="-128"/>
                <a:cs typeface="Meiryo" charset="-128"/>
              </a:rPr>
              <a:t>差別化のための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へのパラダイムシフト</a:t>
            </a:r>
            <a:endParaRPr kumimoji="1" lang="en-US" altLang="ja-JP" sz="1100" dirty="0" smtClean="0">
              <a:solidFill>
                <a:schemeClr val="accent6">
                  <a:lumMod val="75000"/>
                </a:schemeClr>
              </a:solidFill>
              <a:latin typeface="Meiryo" charset="-128"/>
              <a:ea typeface="Meiryo" charset="-128"/>
              <a:cs typeface="Meiryo" charset="-128"/>
            </a:endParaRPr>
          </a:p>
        </p:txBody>
      </p:sp>
      <p:cxnSp>
        <p:nvCxnSpPr>
          <p:cNvPr id="13" name="直線コネクタ 12"/>
          <p:cNvCxnSpPr>
            <a:stCxn id="7" idx="2"/>
          </p:cNvCxnSpPr>
          <p:nvPr/>
        </p:nvCxnSpPr>
        <p:spPr>
          <a:xfrm>
            <a:off x="1996236" y="3912650"/>
            <a:ext cx="11319" cy="227916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6" idx="1"/>
          </p:cNvCxnSpPr>
          <p:nvPr/>
        </p:nvCxnSpPr>
        <p:spPr>
          <a:xfrm flipH="1">
            <a:off x="2211679" y="6409672"/>
            <a:ext cx="2813578"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3611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43823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商品としての</a:t>
            </a:r>
            <a:r>
              <a:rPr kumimoji="1" lang="en-US" altLang="ja-JP" dirty="0" smtClean="0"/>
              <a:t>IT</a:t>
            </a:r>
            <a:r>
              <a:rPr kumimoji="1" lang="ja-JP" altLang="en-US" dirty="0" smtClean="0"/>
              <a:t>の作り方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思想としての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ビジネスの変革と創造</a:t>
            </a:r>
            <a:endParaRPr lang="en-US" altLang="ja-JP" sz="12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smtClean="0">
                <a:solidFill>
                  <a:srgbClr val="FFFFFF"/>
                </a:solidFill>
                <a:latin typeface="Meiryo" charset="-128"/>
                <a:ea typeface="Meiryo" charset="-128"/>
                <a:cs typeface="Meiryo" charset="-128"/>
              </a:rPr>
              <a:t>　仕組みとしての</a:t>
            </a:r>
            <a:r>
              <a:rPr kumimoji="1" lang="en-US" altLang="ja-JP" sz="2000" b="1" dirty="0" smtClean="0">
                <a:solidFill>
                  <a:srgbClr val="FFFFFF"/>
                </a:solidFill>
                <a:latin typeface="Meiryo" charset="-128"/>
                <a:ea typeface="Meiryo" charset="-128"/>
                <a:cs typeface="Meiryo" charset="-128"/>
              </a:rPr>
              <a:t>IT</a:t>
            </a:r>
          </a:p>
          <a:p>
            <a:r>
              <a:rPr lang="ja-JP" altLang="en-US" sz="1200" dirty="0" smtClean="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道具としての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400" dirty="0" smtClean="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ビジネス・モデル</a:t>
            </a:r>
            <a:endParaRPr kumimoji="1" lang="ja-JP" altLang="en-US" sz="1200" b="1" dirty="0">
              <a:solidFill>
                <a:schemeClr val="bg1"/>
              </a:solidFill>
              <a:latin typeface="Meiryo" charset="-128"/>
              <a:ea typeface="Meiryo" charset="-128"/>
              <a:cs typeface="Meiryo" charset="-128"/>
            </a:endParaRP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使い勝手や見栄えの良さ</a:t>
            </a:r>
            <a:endParaRPr kumimoji="1" lang="ja-JP" altLang="en-US" sz="1200" b="1" dirty="0">
              <a:solidFill>
                <a:schemeClr val="bg1"/>
              </a:solidFill>
              <a:latin typeface="Meiryo" charset="-128"/>
              <a:ea typeface="Meiryo" charset="-128"/>
              <a:cs typeface="Meiryo" charset="-128"/>
            </a:endParaRP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smtClean="0">
                <a:solidFill>
                  <a:schemeClr val="bg1"/>
                </a:solidFill>
                <a:latin typeface="Meiryo" charset="-128"/>
                <a:ea typeface="Meiryo" charset="-128"/>
                <a:cs typeface="Meiryo" charset="-128"/>
              </a:rPr>
              <a:t>ビジネス・プロセス</a:t>
            </a:r>
            <a:endParaRPr kumimoji="1" lang="ja-JP" altLang="en-US" sz="1050" b="1" dirty="0">
              <a:solidFill>
                <a:schemeClr val="bg1"/>
              </a:solidFill>
              <a:latin typeface="Meiryo" charset="-128"/>
              <a:ea typeface="Meiryo" charset="-128"/>
              <a:cs typeface="Meiryo" charset="-128"/>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997975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「道具としての</a:t>
            </a:r>
            <a:r>
              <a:rPr lang="en-US" altLang="ja-JP" dirty="0" smtClean="0"/>
              <a:t>IT</a:t>
            </a:r>
            <a:r>
              <a:rPr lang="ja-JP" altLang="en-US" dirty="0" smtClean="0"/>
              <a:t>」から「思想としての</a:t>
            </a:r>
            <a:r>
              <a:rPr lang="en-US" altLang="ja-JP" dirty="0" smtClean="0"/>
              <a:t>IT</a:t>
            </a:r>
            <a:r>
              <a:rPr lang="ja-JP" altLang="en-US" dirty="0" smtClean="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道具としての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仕組みとしての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思想としての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smtClean="0">
                <a:solidFill>
                  <a:schemeClr val="bg1"/>
                </a:solidFill>
                <a:latin typeface="Meiryo" charset="-128"/>
                <a:ea typeface="Meiryo" charset="-128"/>
                <a:cs typeface="Meiryo" charset="-128"/>
              </a:rPr>
              <a:t>商品としての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819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smtClean="0">
                <a:solidFill>
                  <a:schemeClr val="bg1"/>
                </a:solidFill>
                <a:latin typeface="Meiryo" charset="-128"/>
                <a:ea typeface="Meiryo" charset="-128"/>
                <a:cs typeface="Meiryo" charset="-128"/>
              </a:rPr>
              <a:t>商品としての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smtClean="0">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smtClean="0">
                <a:solidFill>
                  <a:srgbClr val="FFFFFF"/>
                </a:solidFill>
                <a:latin typeface="Meiryo" charset="-128"/>
                <a:ea typeface="Meiryo" charset="-128"/>
                <a:cs typeface="Meiryo" charset="-128"/>
              </a:rPr>
              <a:t>System of Record</a:t>
            </a:r>
          </a:p>
          <a:p>
            <a:pPr algn="ctr"/>
            <a:r>
              <a:rPr kumimoji="1" lang="ja-JP" altLang="en-US" sz="1400" dirty="0" smtClean="0">
                <a:solidFill>
                  <a:srgbClr val="FFFFFF"/>
                </a:solidFill>
                <a:latin typeface="Meiryo" charset="-128"/>
                <a:ea typeface="Meiryo" charset="-128"/>
                <a:cs typeface="Meiryo" charset="-128"/>
              </a:rPr>
              <a:t>結果を処理するシステム</a:t>
            </a:r>
            <a:endParaRPr kumimoji="1"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smtClean="0">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smtClean="0">
                <a:solidFill>
                  <a:srgbClr val="FFFFFF"/>
                </a:solidFill>
                <a:latin typeface="Meiryo" charset="-128"/>
                <a:ea typeface="Meiryo" charset="-128"/>
                <a:cs typeface="Meiryo" charset="-128"/>
              </a:rPr>
              <a:t>System of Engagement</a:t>
            </a:r>
          </a:p>
          <a:p>
            <a:pPr algn="ctr"/>
            <a:r>
              <a:rPr kumimoji="1" lang="ja-JP" altLang="en-US" sz="1400" dirty="0" smtClean="0">
                <a:solidFill>
                  <a:srgbClr val="FFFFFF"/>
                </a:solidFill>
                <a:latin typeface="Meiryo" charset="-128"/>
                <a:ea typeface="Meiryo" charset="-128"/>
                <a:cs typeface="Meiryo" charset="-128"/>
              </a:rPr>
              <a:t>結果を創出するシステム</a:t>
            </a:r>
            <a:endParaRPr kumimoji="1" lang="ja-JP" altLang="en-US" sz="1400" dirty="0">
              <a:solidFill>
                <a:srgbClr val="FFFFFF"/>
              </a:solidFill>
              <a:latin typeface="Meiryo" charset="-128"/>
              <a:ea typeface="Meiryo" charset="-128"/>
              <a:cs typeface="Meiryo" charset="-128"/>
            </a:endParaRP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smtClean="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smtClean="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smtClean="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endPar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grpSp>
    </p:spTree>
    <p:extLst>
      <p:ext uri="{BB962C8B-B14F-4D97-AF65-F5344CB8AC3E}">
        <p14:creationId xmlns:p14="http://schemas.microsoft.com/office/powerpoint/2010/main" val="21357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求められるスキルの転換</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606967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ビジネス価値と文化の違い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HGSSoeiKakugothicUB" charset="-128"/>
                <a:ea typeface="HGSSoeiKakugothicUB" charset="-128"/>
                <a:cs typeface="HGSSoeiKakugothicUB" charset="-128"/>
              </a:rPr>
              <a:t>ユーザー部門の</a:t>
            </a: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smtClean="0">
                <a:solidFill>
                  <a:schemeClr val="bg1"/>
                </a:solidFill>
                <a:latin typeface="Meiryo" charset="-128"/>
                <a:ea typeface="Meiryo" charset="-128"/>
                <a:cs typeface="Meiryo" charset="-128"/>
              </a:rPr>
              <a:t>顧客</a:t>
            </a:r>
            <a:r>
              <a:rPr lang="ja-JP" altLang="en-US" sz="1400" dirty="0">
                <a:solidFill>
                  <a:schemeClr val="bg1"/>
                </a:solidFill>
                <a:latin typeface="Meiryo" charset="-128"/>
                <a:ea typeface="Meiryo" charset="-128"/>
                <a:cs typeface="Meiryo" charset="-128"/>
              </a:rPr>
              <a:t>に製品やサービスを</a:t>
            </a:r>
            <a:r>
              <a:rPr lang="ja-JP" altLang="en-US" b="1" dirty="0">
                <a:solidFill>
                  <a:schemeClr val="bg1"/>
                </a:solidFill>
                <a:latin typeface="Meiryo" charset="-128"/>
                <a:ea typeface="Meiryo" charset="-128"/>
                <a:cs typeface="Meiryo" charset="-128"/>
              </a:rPr>
              <a:t>“いかに買ってもらうか”を</a:t>
            </a:r>
            <a:r>
              <a:rPr lang="ja-JP" altLang="en-US" b="1" dirty="0" smtClean="0">
                <a:solidFill>
                  <a:schemeClr val="bg1"/>
                </a:solidFill>
                <a:latin typeface="Meiryo" charset="-128"/>
                <a:ea typeface="Meiryo" charset="-128"/>
                <a:cs typeface="Meiryo" charset="-128"/>
              </a:rPr>
              <a:t>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smtClean="0">
                <a:solidFill>
                  <a:schemeClr val="bg1"/>
                </a:solidFill>
                <a:latin typeface="Meiryo" charset="-128"/>
                <a:ea typeface="Meiryo" charset="-128"/>
                <a:cs typeface="Meiryo" charset="-128"/>
              </a:rPr>
              <a:t>顧客</a:t>
            </a:r>
            <a:r>
              <a:rPr lang="ja-JP" altLang="en-US" sz="1400" dirty="0">
                <a:solidFill>
                  <a:schemeClr val="bg1"/>
                </a:solidFill>
                <a:latin typeface="Meiryo" charset="-128"/>
                <a:ea typeface="Meiryo" charset="-128"/>
                <a:cs typeface="Meiryo" charset="-128"/>
              </a:rPr>
              <a:t>が製品やサービスを</a:t>
            </a:r>
            <a:r>
              <a:rPr lang="ja-JP" altLang="en-US" b="1" dirty="0">
                <a:solidFill>
                  <a:schemeClr val="bg1"/>
                </a:solidFill>
                <a:latin typeface="Meiryo" charset="-128"/>
                <a:ea typeface="Meiryo" charset="-128"/>
                <a:cs typeface="Meiryo" charset="-128"/>
              </a:rPr>
              <a:t>“買ってから”を処理、格納</a:t>
            </a:r>
            <a:r>
              <a:rPr lang="ja-JP" altLang="en-US" b="1" dirty="0" smtClean="0">
                <a:solidFill>
                  <a:schemeClr val="bg1"/>
                </a:solidFill>
                <a:latin typeface="Meiryo" charset="-128"/>
                <a:ea typeface="Meiryo" charset="-128"/>
                <a:cs typeface="Meiryo" charset="-128"/>
              </a:rPr>
              <a:t>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smtClean="0">
                <a:solidFill>
                  <a:schemeClr val="bg1"/>
                </a:solidFill>
                <a:latin typeface="Meiryo" charset="-128"/>
                <a:ea typeface="Meiryo" charset="-128"/>
                <a:cs typeface="Meiryo" charset="-128"/>
              </a:rPr>
              <a:t>ユーザー部門の要求は明確</a:t>
            </a:r>
            <a:endParaRPr lang="en-US" altLang="ja-JP" sz="1400" b="1" dirty="0" smtClean="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smtClean="0">
                <a:solidFill>
                  <a:schemeClr val="bg1"/>
                </a:solidFill>
                <a:latin typeface="Meiryo" charset="-128"/>
                <a:ea typeface="Meiryo" charset="-128"/>
                <a:cs typeface="Meiryo" charset="-128"/>
              </a:rPr>
              <a:t>IT</a:t>
            </a:r>
            <a:r>
              <a:rPr kumimoji="1" lang="ja-JP" altLang="en-US" sz="1400" b="1" dirty="0" smtClean="0">
                <a:solidFill>
                  <a:schemeClr val="bg1"/>
                </a:solidFill>
                <a:latin typeface="Meiryo" charset="-128"/>
                <a:ea typeface="Meiryo" charset="-128"/>
                <a:cs typeface="Meiryo" charset="-128"/>
              </a:rPr>
              <a:t>部門はその要求に応える</a:t>
            </a:r>
            <a:endParaRPr kumimoji="1" lang="ja-JP" altLang="en-US" sz="1400" b="1" dirty="0">
              <a:solidFill>
                <a:schemeClr val="bg1"/>
              </a:solidFill>
              <a:latin typeface="Meiryo" charset="-128"/>
              <a:ea typeface="Meiryo" charset="-128"/>
              <a:cs typeface="Meiryo" charset="-128"/>
            </a:endParaRP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smtClean="0">
                <a:solidFill>
                  <a:schemeClr val="bg1"/>
                </a:solidFill>
                <a:latin typeface="Meiryo" charset="-128"/>
                <a:ea typeface="Meiryo" charset="-128"/>
                <a:cs typeface="Meiryo" charset="-128"/>
              </a:rPr>
              <a:t>求められる価値</a:t>
            </a:r>
            <a:r>
              <a:rPr lang="ja-JP" altLang="en-US" b="1" dirty="0" smtClean="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smtClean="0">
                <a:solidFill>
                  <a:schemeClr val="bg1"/>
                </a:solidFill>
                <a:latin typeface="Meiryo" charset="-128"/>
                <a:ea typeface="Meiryo" charset="-128"/>
                <a:cs typeface="Meiryo" charset="-128"/>
              </a:rPr>
              <a:t>求められる価値</a:t>
            </a:r>
            <a:r>
              <a:rPr lang="ja-JP" altLang="en-US" b="1" dirty="0" smtClean="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smtClean="0">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smtClean="0">
                <a:solidFill>
                  <a:schemeClr val="bg1"/>
                </a:solidFill>
                <a:latin typeface="Meiryo" charset="-128"/>
                <a:ea typeface="Meiryo" charset="-128"/>
                <a:cs typeface="Meiryo" charset="-128"/>
              </a:rPr>
              <a:t>SoR</a:t>
            </a:r>
            <a:endParaRPr lang="en-US" altLang="ja-JP" sz="3600" b="1" dirty="0" smtClean="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smtClean="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smtClean="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a:t>
            </a:r>
            <a:r>
              <a:rPr lang="ja-JP" altLang="en-US" sz="800" dirty="0" smtClean="0">
                <a:solidFill>
                  <a:schemeClr val="tx1">
                    <a:lumMod val="50000"/>
                    <a:lumOff val="50000"/>
                  </a:schemeClr>
                </a:solidFill>
                <a:latin typeface="Meiryo" charset="-128"/>
                <a:ea typeface="Meiryo" charset="-128"/>
                <a:cs typeface="Meiryo" charset="-128"/>
              </a:rPr>
              <a:t>著者</a:t>
            </a:r>
            <a:r>
              <a:rPr lang="en-US" altLang="ja-JP" sz="800" dirty="0">
                <a:solidFill>
                  <a:schemeClr val="tx1">
                    <a:lumMod val="50000"/>
                    <a:lumOff val="50000"/>
                  </a:schemeClr>
                </a:solidFill>
                <a:latin typeface="Meiryo" charset="-128"/>
                <a:ea typeface="Meiryo" charset="-128"/>
                <a:cs typeface="Meiryo" charset="-128"/>
              </a:rPr>
              <a:t>Geoffrey A. </a:t>
            </a:r>
            <a:r>
              <a:rPr lang="en-US" altLang="ja-JP" sz="800" dirty="0" smtClean="0">
                <a:solidFill>
                  <a:schemeClr val="tx1">
                    <a:lumMod val="50000"/>
                    <a:lumOff val="50000"/>
                  </a:schemeClr>
                </a:solidFill>
                <a:latin typeface="Meiryo" charset="-128"/>
                <a:ea typeface="Meiryo" charset="-128"/>
                <a:cs typeface="Meiryo" charset="-128"/>
              </a:rPr>
              <a:t>Moore</a:t>
            </a:r>
            <a:r>
              <a:rPr lang="ja-JP" altLang="en-US" sz="800" dirty="0" smtClean="0">
                <a:solidFill>
                  <a:schemeClr val="tx1">
                    <a:lumMod val="50000"/>
                    <a:lumOff val="50000"/>
                  </a:schemeClr>
                </a:solidFill>
                <a:latin typeface="Meiryo" charset="-128"/>
                <a:ea typeface="Meiryo" charset="-128"/>
                <a:cs typeface="Meiryo" charset="-128"/>
              </a:rPr>
              <a:t>の言葉</a:t>
            </a:r>
            <a:r>
              <a:rPr kumimoji="1" lang="ja-JP" altLang="en-US" sz="800" dirty="0" smtClean="0">
                <a:solidFill>
                  <a:schemeClr val="tx1">
                    <a:lumMod val="50000"/>
                    <a:lumOff val="50000"/>
                  </a:schemeClr>
                </a:solidFill>
                <a:latin typeface="Meiryo" charset="-128"/>
                <a:ea typeface="Meiryo" charset="-128"/>
                <a:cs typeface="Meiryo" charset="-128"/>
              </a:rPr>
              <a:t>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smtClean="0">
                <a:solidFill>
                  <a:schemeClr val="bg1"/>
                </a:solidFill>
                <a:latin typeface="Meiryo" charset="-128"/>
                <a:ea typeface="Meiryo" charset="-128"/>
                <a:cs typeface="Meiryo" charset="-128"/>
              </a:rPr>
              <a:t>ユーザー部門は要求が不明</a:t>
            </a:r>
            <a:endParaRPr lang="en-US" altLang="ja-JP" sz="1400" b="1" dirty="0" smtClean="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smtClean="0">
                <a:solidFill>
                  <a:schemeClr val="bg1"/>
                </a:solidFill>
                <a:latin typeface="Meiryo" charset="-128"/>
                <a:ea typeface="Meiryo" charset="-128"/>
                <a:cs typeface="Meiryo" charset="-128"/>
              </a:rPr>
              <a:t>IT</a:t>
            </a:r>
            <a:r>
              <a:rPr kumimoji="1" lang="ja-JP" altLang="en-US" sz="1400" b="1" dirty="0" smtClean="0">
                <a:solidFill>
                  <a:schemeClr val="bg1"/>
                </a:solidFill>
                <a:latin typeface="Meiryo" charset="-128"/>
                <a:ea typeface="Meiryo" charset="-128"/>
                <a:cs typeface="Meiryo" charset="-128"/>
              </a:rPr>
              <a:t>部門はその要求を一緒に探す</a:t>
            </a:r>
            <a:endParaRPr kumimoji="1" lang="ja-JP" altLang="en-US" sz="1400" b="1" dirty="0">
              <a:solidFill>
                <a:schemeClr val="bg1"/>
              </a:solidFill>
              <a:latin typeface="Meiryo" charset="-128"/>
              <a:ea typeface="Meiryo" charset="-128"/>
              <a:cs typeface="Meiryo" charset="-128"/>
            </a:endParaRP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販売管理</a:t>
            </a:r>
            <a:r>
              <a:rPr lang="ja-JP" altLang="en-US" sz="800" dirty="0" smtClean="0">
                <a:solidFill>
                  <a:schemeClr val="bg1"/>
                </a:solidFill>
                <a:latin typeface="Meiryo" charset="-128"/>
                <a:ea typeface="Meiryo" charset="-128"/>
                <a:cs typeface="Meiryo" charset="-128"/>
              </a:rPr>
              <a:t>など</a:t>
            </a:r>
            <a:endParaRPr lang="ja-JP" altLang="en-US" sz="800" dirty="0">
              <a:solidFill>
                <a:schemeClr val="bg1"/>
              </a:solidFill>
              <a:latin typeface="Meiryo" charset="-128"/>
              <a:ea typeface="Meiryo" charset="-128"/>
              <a:cs typeface="Meiryo" charset="-128"/>
            </a:endParaRP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EC</a:t>
            </a:r>
            <a:r>
              <a:rPr lang="ja-JP" altLang="en-US" sz="800" dirty="0" smtClean="0">
                <a:solidFill>
                  <a:schemeClr val="bg1"/>
                </a:solidFill>
                <a:latin typeface="Meiryo" charset="-128"/>
                <a:ea typeface="Meiryo" charset="-128"/>
                <a:cs typeface="Meiryo" charset="-128"/>
              </a:rPr>
              <a:t>など</a:t>
            </a:r>
            <a:endParaRPr lang="ja-JP" altLang="en-US" sz="800" dirty="0">
              <a:solidFill>
                <a:schemeClr val="bg1"/>
              </a:solidFill>
              <a:latin typeface="Meiryo" charset="-128"/>
              <a:ea typeface="Meiryo" charset="-128"/>
              <a:cs typeface="Meiryo" charset="-128"/>
            </a:endParaRP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a:t>
            </a:r>
            <a:r>
              <a:rPr lang="ja-JP" altLang="en-US" sz="1400" dirty="0" smtClean="0">
                <a:solidFill>
                  <a:srgbClr val="FFFFFF"/>
                </a:solidFill>
                <a:latin typeface="Meiryo" charset="-128"/>
                <a:ea typeface="Meiryo" charset="-128"/>
                <a:cs typeface="Meiryo" charset="-128"/>
              </a:rPr>
              <a:t>を創出する</a:t>
            </a:r>
            <a:r>
              <a:rPr lang="ja-JP" altLang="en-US" sz="1400" dirty="0">
                <a:solidFill>
                  <a:srgbClr val="FFFFFF"/>
                </a:solidFill>
                <a:latin typeface="Meiryo" charset="-128"/>
                <a:ea typeface="Meiryo" charset="-128"/>
                <a:cs typeface="Meiryo" charset="-128"/>
              </a:rPr>
              <a:t>システム</a:t>
            </a:r>
          </a:p>
        </p:txBody>
      </p:sp>
    </p:spTree>
    <p:extLst>
      <p:ext uri="{BB962C8B-B14F-4D97-AF65-F5344CB8AC3E}">
        <p14:creationId xmlns:p14="http://schemas.microsoft.com/office/powerpoint/2010/main" val="1534365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938425" y="5511069"/>
            <a:ext cx="4935253" cy="669981"/>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04" y="1471238"/>
            <a:ext cx="3212530" cy="4700127"/>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lang="en-US" altLang="ja-JP" dirty="0" smtClean="0"/>
              <a:t>IT</a:t>
            </a:r>
            <a:r>
              <a:rPr lang="ja-JP" altLang="en-US" dirty="0" smtClean="0"/>
              <a:t>の専門家ではないお客様に語る力を持つ</a:t>
            </a:r>
            <a:endParaRPr kumimoji="1" lang="ja-JP" altLang="en-US" dirty="0"/>
          </a:p>
        </p:txBody>
      </p:sp>
      <p:sp>
        <p:nvSpPr>
          <p:cNvPr id="3" name="スライド番号プレースホルダー 2"/>
          <p:cNvSpPr>
            <a:spLocks noGrp="1"/>
          </p:cNvSpPr>
          <p:nvPr>
            <p:ph type="sldNum" sz="quarter" idx="12"/>
          </p:nvPr>
        </p:nvSpPr>
        <p:spPr>
          <a:xfrm>
            <a:off x="6932246" y="6332578"/>
            <a:ext cx="2133600" cy="217800"/>
          </a:xfrm>
        </p:spPr>
        <p:txBody>
          <a:bodyPr/>
          <a:lstStyle/>
          <a:p>
            <a:fld id="{8FF8CC5D-A65D-5946-99B5-645367A967AD}" type="slidenum">
              <a:rPr kumimoji="1" lang="ja-JP" altLang="en-US" smtClean="0"/>
              <a:t>4</a:t>
            </a:fld>
            <a:endParaRPr kumimoji="1" lang="ja-JP" altLang="en-US" dirty="0"/>
          </a:p>
        </p:txBody>
      </p:sp>
      <p:sp>
        <p:nvSpPr>
          <p:cNvPr id="6" name="テキスト ボックス 5"/>
          <p:cNvSpPr txBox="1"/>
          <p:nvPr/>
        </p:nvSpPr>
        <p:spPr>
          <a:xfrm>
            <a:off x="4332996" y="1397708"/>
            <a:ext cx="4540683"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の専門家ではない経営者や事業部門の皆さんに、</a:t>
            </a:r>
            <a:endParaRPr kumimoji="1" lang="en-US" altLang="ja-JP" sz="1400" dirty="0" smtClean="0">
              <a:latin typeface="Meiryo" charset="-128"/>
              <a:ea typeface="Meiryo" charset="-128"/>
              <a:cs typeface="Meiryo" charset="-128"/>
            </a:endParaRPr>
          </a:p>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の役割や価値</a:t>
            </a:r>
            <a:r>
              <a:rPr lang="ja-JP" altLang="en-US" sz="1400" dirty="0" smtClean="0">
                <a:latin typeface="Meiryo" charset="-128"/>
                <a:ea typeface="Meiryo" charset="-128"/>
                <a:cs typeface="Meiryo" charset="-128"/>
              </a:rPr>
              <a:t>、</a:t>
            </a:r>
            <a:r>
              <a:rPr lang="en-US" altLang="ja-JP" sz="1400" dirty="0" smtClean="0">
                <a:solidFill>
                  <a:srgbClr val="FF0000"/>
                </a:solidFill>
                <a:latin typeface="Meiryo" charset="-128"/>
                <a:ea typeface="Meiryo" charset="-128"/>
                <a:cs typeface="Meiryo" charset="-128"/>
              </a:rPr>
              <a:t>IT</a:t>
            </a:r>
            <a:r>
              <a:rPr lang="ja-JP" altLang="en-US" sz="1400" dirty="0" smtClean="0">
                <a:latin typeface="Meiryo" charset="-128"/>
                <a:ea typeface="Meiryo" charset="-128"/>
                <a:cs typeface="Meiryo" charset="-128"/>
              </a:rPr>
              <a:t>との付き合い方を伝えたい！</a:t>
            </a:r>
            <a:endParaRPr kumimoji="1" lang="ja-JP" altLang="en-US" sz="1400" dirty="0">
              <a:latin typeface="Meiryo" charset="-128"/>
              <a:ea typeface="Meiryo" charset="-128"/>
              <a:cs typeface="Meiryo" charset="-128"/>
            </a:endParaRPr>
          </a:p>
        </p:txBody>
      </p:sp>
      <p:sp>
        <p:nvSpPr>
          <p:cNvPr id="7" name="テキスト ボックス 6"/>
          <p:cNvSpPr txBox="1"/>
          <p:nvPr/>
        </p:nvSpPr>
        <p:spPr>
          <a:xfrm>
            <a:off x="4332999" y="2361317"/>
            <a:ext cx="4634625" cy="523220"/>
          </a:xfrm>
          <a:prstGeom prst="rect">
            <a:avLst/>
          </a:prstGeom>
          <a:noFill/>
        </p:spPr>
        <p:txBody>
          <a:bodyPr wrap="square" rtlCol="0">
            <a:spAutoFit/>
          </a:bodyPr>
          <a:lstStyle/>
          <a:p>
            <a:r>
              <a:rPr kumimoji="1" lang="en-US" altLang="ja-JP" sz="1400" dirty="0" smtClean="0">
                <a:solidFill>
                  <a:srgbClr val="FF2F92"/>
                </a:solidFill>
                <a:latin typeface="Meiryo" charset="-128"/>
                <a:ea typeface="Meiryo" charset="-128"/>
                <a:cs typeface="Meiryo" charset="-128"/>
              </a:rPr>
              <a:t>IT</a:t>
            </a:r>
            <a:r>
              <a:rPr lang="ja-JP" altLang="en-US" sz="1400" dirty="0" smtClean="0">
                <a:latin typeface="Meiryo" charset="-128"/>
                <a:ea typeface="Meiryo" charset="-128"/>
                <a:cs typeface="Meiryo" charset="-128"/>
              </a:rPr>
              <a:t>に関わる仕事をしている人たちが、経営者や事業部門の方と話すための言葉を手に入れて欲しい。</a:t>
            </a:r>
            <a:endParaRPr kumimoji="1" lang="ja-JP" altLang="en-US" sz="1400" dirty="0">
              <a:latin typeface="Meiryo" charset="-128"/>
              <a:ea typeface="Meiryo" charset="-128"/>
              <a:cs typeface="Meiryo" charset="-128"/>
            </a:endParaRPr>
          </a:p>
        </p:txBody>
      </p:sp>
      <p:sp>
        <p:nvSpPr>
          <p:cNvPr id="8" name="テキスト ボックス 7"/>
          <p:cNvSpPr txBox="1"/>
          <p:nvPr/>
        </p:nvSpPr>
        <p:spPr>
          <a:xfrm>
            <a:off x="4332996" y="1879108"/>
            <a:ext cx="4732850"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で変わる</a:t>
            </a:r>
            <a:r>
              <a:rPr lang="ja-JP" altLang="en-US" sz="1400" dirty="0" smtClean="0">
                <a:latin typeface="Meiryo" charset="-128"/>
                <a:ea typeface="Meiryo" charset="-128"/>
                <a:cs typeface="Meiryo" charset="-128"/>
              </a:rPr>
              <a:t>未来や新しい常識を</a:t>
            </a:r>
            <a:r>
              <a:rPr kumimoji="1" lang="en-US" altLang="ja-JP" sz="1400" dirty="0" smtClean="0">
                <a:latin typeface="Meiryo" charset="-128"/>
                <a:ea typeface="Meiryo" charset="-128"/>
                <a:cs typeface="Meiryo" charset="-128"/>
              </a:rPr>
              <a:t>､</a:t>
            </a:r>
            <a:r>
              <a:rPr kumimoji="1" lang="ja-JP" altLang="en-US" sz="1400" dirty="0" smtClean="0">
                <a:latin typeface="Meiryo" charset="-128"/>
                <a:ea typeface="Meiryo" charset="-128"/>
                <a:cs typeface="Meiryo" charset="-128"/>
              </a:rPr>
              <a:t>具体的な事例を通じて知って欲しい！</a:t>
            </a:r>
            <a:endParaRPr kumimoji="1" lang="ja-JP" altLang="en-US" sz="1400" dirty="0">
              <a:latin typeface="Meiryo" charset="-128"/>
              <a:ea typeface="Meiryo" charset="-128"/>
              <a:cs typeface="Meiryo" charset="-128"/>
            </a:endParaRPr>
          </a:p>
        </p:txBody>
      </p:sp>
      <p:sp>
        <p:nvSpPr>
          <p:cNvPr id="9" name="正方形/長方形 8"/>
          <p:cNvSpPr/>
          <p:nvPr/>
        </p:nvSpPr>
        <p:spPr>
          <a:xfrm>
            <a:off x="3938426" y="3899455"/>
            <a:ext cx="5029199" cy="1477328"/>
          </a:xfrm>
          <a:prstGeom prst="rect">
            <a:avLst/>
          </a:prstGeom>
        </p:spPr>
        <p:txBody>
          <a:bodyPr wrap="square">
            <a:spAutoFit/>
          </a:bodyPr>
          <a:lstStyle/>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決済</a:t>
            </a:r>
            <a:r>
              <a:rPr lang="ja-JP" altLang="en-US" sz="1000" dirty="0">
                <a:solidFill>
                  <a:srgbClr val="262626"/>
                </a:solidFill>
                <a:latin typeface="Meiryo" charset="-128"/>
                <a:ea typeface="Meiryo" charset="-128"/>
                <a:cs typeface="Meiryo" charset="-128"/>
              </a:rPr>
              <a:t>や融資、国際送金など、既存の金融機関が収益の柱としている事業を</a:t>
            </a:r>
            <a:r>
              <a:rPr lang="ja-JP" altLang="en-US" sz="1000" dirty="0" smtClean="0">
                <a:solidFill>
                  <a:srgbClr val="262626"/>
                </a:solidFill>
                <a:latin typeface="Meiryo" charset="-128"/>
                <a:ea typeface="Meiryo" charset="-128"/>
                <a:cs typeface="Meiryo" charset="-128"/>
              </a:rPr>
              <a:t>、わずか</a:t>
            </a:r>
            <a:r>
              <a:rPr lang="ja-JP" altLang="en-US" sz="1000" dirty="0">
                <a:solidFill>
                  <a:srgbClr val="262626"/>
                </a:solidFill>
                <a:latin typeface="Meiryo" charset="-128"/>
                <a:ea typeface="Meiryo" charset="-128"/>
                <a:cs typeface="Meiryo" charset="-128"/>
              </a:rPr>
              <a:t>な手数料で、しかもスマートフォンから即座におこなえるようにする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航空機</a:t>
            </a:r>
            <a:r>
              <a:rPr lang="ja-JP" altLang="en-US" sz="1000" dirty="0">
                <a:solidFill>
                  <a:srgbClr val="262626"/>
                </a:solidFill>
                <a:latin typeface="Meiryo" charset="-128"/>
                <a:ea typeface="Meiryo" charset="-128"/>
                <a:cs typeface="Meiryo" charset="-128"/>
              </a:rPr>
              <a:t>のジェットエンジンや建設機械、自動車のタイヤなどのメーカー</a:t>
            </a:r>
            <a:r>
              <a:rPr lang="ja-JP" altLang="en-US" sz="1000" dirty="0" smtClean="0">
                <a:solidFill>
                  <a:srgbClr val="262626"/>
                </a:solidFill>
                <a:latin typeface="Meiryo" charset="-128"/>
                <a:ea typeface="Meiryo" charset="-128"/>
                <a:cs typeface="Meiryo" charset="-128"/>
              </a:rPr>
              <a:t>が商品</a:t>
            </a:r>
            <a:r>
              <a:rPr lang="ja-JP" altLang="en-US" sz="1000" dirty="0">
                <a:solidFill>
                  <a:srgbClr val="262626"/>
                </a:solidFill>
                <a:latin typeface="Meiryo" charset="-128"/>
                <a:ea typeface="Meiryo" charset="-128"/>
                <a:cs typeface="Meiryo" charset="-128"/>
              </a:rPr>
              <a:t>をサービスとして貸し出し、使用時間や利用内容に応じて課金する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特注品</a:t>
            </a:r>
            <a:r>
              <a:rPr lang="ja-JP" altLang="en-US" sz="1000" dirty="0">
                <a:solidFill>
                  <a:srgbClr val="262626"/>
                </a:solidFill>
                <a:latin typeface="Meiryo" charset="-128"/>
                <a:ea typeface="Meiryo" charset="-128"/>
                <a:cs typeface="Meiryo" charset="-128"/>
              </a:rPr>
              <a:t>を標準品と変わらない金額と納期で提供する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リモートワーク</a:t>
            </a:r>
            <a:r>
              <a:rPr lang="ja-JP" altLang="en-US" sz="1000" dirty="0">
                <a:solidFill>
                  <a:srgbClr val="262626"/>
                </a:solidFill>
                <a:latin typeface="Meiryo" charset="-128"/>
                <a:ea typeface="Meiryo" charset="-128"/>
                <a:cs typeface="Meiryo" charset="-128"/>
              </a:rPr>
              <a:t>で子育て世代の女性を労働力として活用したり</a:t>
            </a:r>
            <a:r>
              <a:rPr lang="ja-JP" altLang="en-US" sz="1000" dirty="0" smtClean="0">
                <a:solidFill>
                  <a:srgbClr val="262626"/>
                </a:solidFill>
                <a:latin typeface="Meiryo" charset="-128"/>
                <a:ea typeface="Meiryo" charset="-128"/>
                <a:cs typeface="Meiryo" charset="-128"/>
              </a:rPr>
              <a:t>、社員</a:t>
            </a:r>
            <a:r>
              <a:rPr lang="ja-JP" altLang="en-US" sz="1000" dirty="0">
                <a:solidFill>
                  <a:srgbClr val="262626"/>
                </a:solidFill>
                <a:latin typeface="Meiryo" charset="-128"/>
                <a:ea typeface="Meiryo" charset="-128"/>
                <a:cs typeface="Meiryo" charset="-128"/>
              </a:rPr>
              <a:t>の労働生産性を向上させたりする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の自家用車をタクシーや荷物の配送に使えるようにする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住宅を宿泊用に貸し出す</a:t>
            </a:r>
            <a:endParaRPr lang="ja-JP" altLang="en-US" sz="1000" dirty="0">
              <a:latin typeface="Meiryo" charset="-128"/>
              <a:ea typeface="Meiryo" charset="-128"/>
              <a:cs typeface="Meiryo" charset="-128"/>
            </a:endParaRPr>
          </a:p>
        </p:txBody>
      </p:sp>
      <p:sp>
        <p:nvSpPr>
          <p:cNvPr id="10" name="正方形/長方形 9"/>
          <p:cNvSpPr/>
          <p:nvPr/>
        </p:nvSpPr>
        <p:spPr>
          <a:xfrm>
            <a:off x="3938426" y="2914942"/>
            <a:ext cx="5029199" cy="954107"/>
          </a:xfrm>
          <a:prstGeom prst="rect">
            <a:avLst/>
          </a:prstGeom>
        </p:spPr>
        <p:txBody>
          <a:bodyPr wrap="square">
            <a:spAutoFit/>
          </a:bodyPr>
          <a:lstStyle/>
          <a:p>
            <a:r>
              <a:rPr lang="ja-JP" altLang="en-US" sz="1400" dirty="0">
                <a:solidFill>
                  <a:srgbClr val="1A1A1A"/>
                </a:solidFill>
                <a:latin typeface="Meiryo" charset="-128"/>
                <a:ea typeface="Meiryo" charset="-128"/>
                <a:cs typeface="Meiryo" charset="-128"/>
              </a:rPr>
              <a:t>人工知能、</a:t>
            </a:r>
            <a:r>
              <a:rPr lang="en-US" altLang="ja-JP" sz="1400" dirty="0" err="1">
                <a:solidFill>
                  <a:srgbClr val="1A1A1A"/>
                </a:solidFill>
                <a:latin typeface="Meiryo" charset="-128"/>
                <a:ea typeface="Meiryo" charset="-128"/>
                <a:cs typeface="Meiryo" charset="-128"/>
              </a:rPr>
              <a:t>IoT</a:t>
            </a:r>
            <a:r>
              <a:rPr lang="ja-JP" altLang="en-US" sz="1400" dirty="0">
                <a:solidFill>
                  <a:srgbClr val="1A1A1A"/>
                </a:solidFill>
                <a:latin typeface="Meiryo" charset="-128"/>
                <a:ea typeface="Meiryo" charset="-128"/>
                <a:cs typeface="Meiryo" charset="-128"/>
              </a:rPr>
              <a:t>、</a:t>
            </a:r>
            <a:r>
              <a:rPr lang="en-US" altLang="ja-JP" sz="1400" dirty="0" err="1">
                <a:solidFill>
                  <a:srgbClr val="1A1A1A"/>
                </a:solidFill>
                <a:latin typeface="Meiryo" charset="-128"/>
                <a:ea typeface="Meiryo" charset="-128"/>
                <a:cs typeface="Meiryo" charset="-128"/>
              </a:rPr>
              <a:t>FinTech</a:t>
            </a:r>
            <a:r>
              <a:rPr lang="ja-JP" altLang="en-US" sz="1400" dirty="0">
                <a:solidFill>
                  <a:srgbClr val="1A1A1A"/>
                </a:solidFill>
                <a:latin typeface="Meiryo" charset="-128"/>
                <a:ea typeface="Meiryo" charset="-128"/>
                <a:cs typeface="Meiryo" charset="-128"/>
              </a:rPr>
              <a:t>（フィンテック）</a:t>
            </a:r>
            <a:r>
              <a:rPr lang="ja-JP" altLang="en-US" sz="1400" dirty="0" smtClean="0">
                <a:solidFill>
                  <a:srgbClr val="1A1A1A"/>
                </a:solidFill>
                <a:latin typeface="Meiryo" charset="-128"/>
                <a:ea typeface="Meiryo" charset="-128"/>
                <a:cs typeface="Meiryo" charset="-128"/>
              </a:rPr>
              <a:t>、シェアリングエコノミ</a:t>
            </a:r>
            <a:r>
              <a:rPr lang="en-US" altLang="ja-JP" sz="1400" dirty="0">
                <a:solidFill>
                  <a:srgbClr val="1A1A1A"/>
                </a:solidFill>
                <a:latin typeface="Meiryo" charset="-128"/>
                <a:ea typeface="Meiryo" charset="-128"/>
                <a:cs typeface="Meiryo" charset="-128"/>
              </a:rPr>
              <a:t>― </a:t>
            </a:r>
            <a:r>
              <a:rPr lang="ja-JP" altLang="en-US" sz="1400" dirty="0">
                <a:solidFill>
                  <a:srgbClr val="1A1A1A"/>
                </a:solidFill>
                <a:latin typeface="Meiryo" charset="-128"/>
                <a:ea typeface="Meiryo" charset="-128"/>
                <a:cs typeface="Meiryo" charset="-128"/>
              </a:rPr>
              <a:t>、</a:t>
            </a:r>
            <a:r>
              <a:rPr lang="en-US" altLang="ja-JP" sz="1400" dirty="0">
                <a:solidFill>
                  <a:srgbClr val="1A1A1A"/>
                </a:solidFill>
                <a:latin typeface="Meiryo" charset="-128"/>
                <a:ea typeface="Meiryo" charset="-128"/>
                <a:cs typeface="Meiryo" charset="-128"/>
              </a:rPr>
              <a:t>bot</a:t>
            </a:r>
            <a:r>
              <a:rPr lang="ja-JP" altLang="en-US" sz="1400" dirty="0">
                <a:solidFill>
                  <a:srgbClr val="1A1A1A"/>
                </a:solidFill>
                <a:latin typeface="Meiryo" charset="-128"/>
                <a:ea typeface="Meiryo" charset="-128"/>
                <a:cs typeface="Meiryo" charset="-128"/>
              </a:rPr>
              <a:t>（ボット）</a:t>
            </a:r>
            <a:r>
              <a:rPr lang="ja-JP" altLang="en-US" sz="1400" dirty="0" smtClean="0">
                <a:solidFill>
                  <a:srgbClr val="1A1A1A"/>
                </a:solidFill>
                <a:latin typeface="Meiryo" charset="-128"/>
                <a:ea typeface="Meiryo" charset="-128"/>
                <a:cs typeface="Meiryo" charset="-128"/>
              </a:rPr>
              <a:t>、農業</a:t>
            </a:r>
            <a:r>
              <a:rPr lang="en-US" altLang="ja-JP" sz="1400" dirty="0">
                <a:solidFill>
                  <a:srgbClr val="1A1A1A"/>
                </a:solidFill>
                <a:latin typeface="Meiryo" charset="-128"/>
                <a:ea typeface="Meiryo" charset="-128"/>
                <a:cs typeface="Meiryo" charset="-128"/>
              </a:rPr>
              <a:t>IT</a:t>
            </a:r>
            <a:r>
              <a:rPr lang="ja-JP" altLang="en-US" sz="1400" dirty="0">
                <a:solidFill>
                  <a:srgbClr val="1A1A1A"/>
                </a:solidFill>
                <a:latin typeface="Meiryo" charset="-128"/>
                <a:ea typeface="Meiryo" charset="-128"/>
                <a:cs typeface="Meiryo" charset="-128"/>
              </a:rPr>
              <a:t>、</a:t>
            </a:r>
            <a:r>
              <a:rPr lang="ja-JP" altLang="en-US" sz="1400" dirty="0" smtClean="0">
                <a:solidFill>
                  <a:srgbClr val="1A1A1A"/>
                </a:solidFill>
                <a:latin typeface="Meiryo" charset="-128"/>
                <a:ea typeface="Meiryo" charset="-128"/>
                <a:cs typeface="Meiryo" charset="-128"/>
              </a:rPr>
              <a:t>マーケティングオートメーション・・・　そんな先端</a:t>
            </a:r>
            <a:r>
              <a:rPr lang="ja-JP" altLang="en-US" sz="1400" dirty="0">
                <a:solidFill>
                  <a:srgbClr val="1A1A1A"/>
                </a:solidFill>
                <a:latin typeface="Meiryo" charset="-128"/>
                <a:ea typeface="Meiryo" charset="-128"/>
                <a:cs typeface="Meiryo" charset="-128"/>
              </a:rPr>
              <a:t>事例</a:t>
            </a:r>
            <a:r>
              <a:rPr lang="ja-JP" altLang="en-US" sz="1400" dirty="0" smtClean="0">
                <a:solidFill>
                  <a:srgbClr val="1A1A1A"/>
                </a:solidFill>
                <a:latin typeface="Meiryo" charset="-128"/>
                <a:ea typeface="Meiryo" charset="-128"/>
                <a:cs typeface="Meiryo" charset="-128"/>
              </a:rPr>
              <a:t>から“</a:t>
            </a:r>
            <a:r>
              <a:rPr lang="ja-JP" altLang="en-US" sz="1400" dirty="0">
                <a:solidFill>
                  <a:srgbClr val="1A1A1A"/>
                </a:solidFill>
                <a:latin typeface="Meiryo" charset="-128"/>
                <a:ea typeface="Meiryo" charset="-128"/>
                <a:cs typeface="Meiryo" charset="-128"/>
              </a:rPr>
              <a:t>あたらしい常識” の作り方</a:t>
            </a:r>
            <a:r>
              <a:rPr lang="ja-JP" altLang="en-US" sz="1400" dirty="0" smtClean="0">
                <a:solidFill>
                  <a:srgbClr val="1A1A1A"/>
                </a:solidFill>
                <a:latin typeface="Meiryo" charset="-128"/>
                <a:ea typeface="Meiryo" charset="-128"/>
                <a:cs typeface="Meiryo" charset="-128"/>
              </a:rPr>
              <a:t>が見えて</a:t>
            </a:r>
            <a:r>
              <a:rPr lang="ja-JP" altLang="en-US" sz="1400" dirty="0">
                <a:solidFill>
                  <a:srgbClr val="1A1A1A"/>
                </a:solidFill>
                <a:latin typeface="Meiryo" charset="-128"/>
                <a:ea typeface="Meiryo" charset="-128"/>
                <a:cs typeface="Meiryo" charset="-128"/>
              </a:rPr>
              <a:t>くる。</a:t>
            </a:r>
            <a:endParaRPr lang="ja-JP" altLang="en-US" sz="1400" dirty="0">
              <a:latin typeface="Meiryo" charset="-128"/>
              <a:ea typeface="Meiryo" charset="-128"/>
              <a:cs typeface="Meiryo" charset="-128"/>
            </a:endParaRPr>
          </a:p>
        </p:txBody>
      </p:sp>
      <p:sp>
        <p:nvSpPr>
          <p:cNvPr id="11" name="ホームベース 10"/>
          <p:cNvSpPr/>
          <p:nvPr/>
        </p:nvSpPr>
        <p:spPr>
          <a:xfrm>
            <a:off x="3938427" y="1471238"/>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3938427" y="1950617"/>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3938427" y="2425170"/>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026720" y="5597754"/>
            <a:ext cx="4852610"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本書内で全てのチャートは</a:t>
            </a:r>
            <a:r>
              <a:rPr lang="ja-JP" altLang="en-US" sz="1400" dirty="0" smtClean="0">
                <a:solidFill>
                  <a:schemeClr val="bg1"/>
                </a:solidFill>
                <a:latin typeface="Meiryo" charset="-128"/>
                <a:ea typeface="Meiryo" charset="-128"/>
                <a:cs typeface="Meiryo" charset="-128"/>
              </a:rPr>
              <a:t>、</a:t>
            </a:r>
            <a:r>
              <a:rPr kumimoji="1" lang="ja-JP" altLang="en-US" sz="1400" b="1" dirty="0" smtClean="0">
                <a:solidFill>
                  <a:schemeClr val="bg1"/>
                </a:solidFill>
                <a:latin typeface="Meiryo" charset="-128"/>
                <a:ea typeface="Meiryo" charset="-128"/>
                <a:cs typeface="Meiryo" charset="-128"/>
              </a:rPr>
              <a:t>ロイヤリティ・フリー</a:t>
            </a:r>
            <a:r>
              <a:rPr kumimoji="1" lang="ja-JP" altLang="en-US" sz="1400" dirty="0" smtClean="0">
                <a:solidFill>
                  <a:schemeClr val="bg1"/>
                </a:solidFill>
                <a:latin typeface="Meiryo" charset="-128"/>
                <a:ea typeface="Meiryo" charset="-128"/>
                <a:cs typeface="Meiryo" charset="-128"/>
              </a:rPr>
              <a:t>の</a:t>
            </a:r>
            <a:endParaRPr kumimoji="1" lang="en-US" altLang="ja-JP" sz="1400" dirty="0" smtClean="0">
              <a:solidFill>
                <a:schemeClr val="bg1"/>
              </a:solidFill>
              <a:latin typeface="Meiryo" charset="-128"/>
              <a:ea typeface="Meiryo" charset="-128"/>
              <a:cs typeface="Meiryo" charset="-128"/>
            </a:endParaRPr>
          </a:p>
          <a:p>
            <a:r>
              <a:rPr kumimoji="1" lang="ja-JP" altLang="en-US" sz="1400" b="1" dirty="0" smtClean="0">
                <a:solidFill>
                  <a:schemeClr val="bg1"/>
                </a:solidFill>
                <a:latin typeface="Meiryo" charset="-128"/>
                <a:ea typeface="Meiryo" charset="-128"/>
                <a:cs typeface="Meiryo" charset="-128"/>
              </a:rPr>
              <a:t>パワーポイント・データ</a:t>
            </a:r>
            <a:r>
              <a:rPr kumimoji="1" lang="ja-JP" altLang="en-US" sz="1400" dirty="0" smtClean="0">
                <a:solidFill>
                  <a:schemeClr val="bg1"/>
                </a:solidFill>
                <a:latin typeface="Meiryo" charset="-128"/>
                <a:ea typeface="Meiryo" charset="-128"/>
                <a:cs typeface="Meiryo" charset="-128"/>
              </a:rPr>
              <a:t>として</a:t>
            </a:r>
            <a:r>
              <a:rPr lang="ja-JP" altLang="en-US" sz="1400" dirty="0" smtClean="0">
                <a:solidFill>
                  <a:schemeClr val="bg1"/>
                </a:solidFill>
                <a:latin typeface="Meiryo" charset="-128"/>
                <a:ea typeface="Meiryo" charset="-128"/>
                <a:cs typeface="Meiryo" charset="-128"/>
              </a:rPr>
              <a:t>、</a:t>
            </a:r>
            <a:r>
              <a:rPr kumimoji="1" lang="ja-JP" altLang="en-US" sz="1400" b="1" dirty="0" smtClean="0">
                <a:solidFill>
                  <a:schemeClr val="bg1"/>
                </a:solidFill>
                <a:latin typeface="Meiryo" charset="-128"/>
                <a:ea typeface="Meiryo" charset="-128"/>
                <a:cs typeface="Meiryo" charset="-128"/>
              </a:rPr>
              <a:t>ダウンロード</a:t>
            </a:r>
            <a:r>
              <a:rPr kumimoji="1" lang="ja-JP" altLang="en-US" sz="1400" dirty="0" smtClean="0">
                <a:solidFill>
                  <a:schemeClr val="bg1"/>
                </a:solidFill>
                <a:latin typeface="Meiryo" charset="-128"/>
                <a:ea typeface="Meiryo" charset="-128"/>
                <a:cs typeface="Meiryo" charset="-128"/>
              </a:rPr>
              <a:t>できます。</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90985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バイモーダル</a:t>
            </a:r>
            <a:r>
              <a:rPr kumimoji="1" lang="en-US" altLang="ja-JP" dirty="0" smtClean="0"/>
              <a:t>IT</a:t>
            </a:r>
            <a:r>
              <a:rPr kumimoji="1" lang="ja-JP" altLang="en-US" dirty="0" smtClean="0"/>
              <a:t>と人材のあり方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HGSSoeiKakugothicUB" charset="-128"/>
                <a:ea typeface="HGSSoeiKakugothicUB" charset="-128"/>
                <a:cs typeface="HGSSoeiKakugothicUB" charset="-128"/>
              </a:rPr>
              <a:t>ユーザー部門の</a:t>
            </a: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3934353" y="5633379"/>
            <a:ext cx="4802918" cy="369332"/>
          </a:xfrm>
          <a:prstGeom prst="rect">
            <a:avLst/>
          </a:prstGeom>
          <a:noFill/>
        </p:spPr>
        <p:txBody>
          <a:bodyPr wrap="none" rtlCol="0">
            <a:spAutoFit/>
          </a:bodyPr>
          <a:lstStyle/>
          <a:p>
            <a:pPr algn="r"/>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1</a:t>
            </a:r>
            <a:r>
              <a:rPr lang="ja-JP" altLang="en-US"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変化が少なく、確実性・安定性を重視するシステム</a:t>
            </a:r>
            <a:endParaRPr kumimoji="1" lang="ja-JP" altLang="en-US" sz="1200" dirty="0">
              <a:solidFill>
                <a:schemeClr val="bg1"/>
              </a:solidFill>
              <a:latin typeface="Meiryo" charset="-128"/>
              <a:ea typeface="Meiryo" charset="-128"/>
              <a:cs typeface="Meiryo" charset="-128"/>
            </a:endParaRPr>
          </a:p>
        </p:txBody>
      </p:sp>
      <p:sp>
        <p:nvSpPr>
          <p:cNvPr id="8" name="テキスト ボックス 7"/>
          <p:cNvSpPr txBox="1"/>
          <p:nvPr/>
        </p:nvSpPr>
        <p:spPr>
          <a:xfrm>
            <a:off x="409905" y="1725281"/>
            <a:ext cx="4872637" cy="369332"/>
          </a:xfrm>
          <a:prstGeom prst="rect">
            <a:avLst/>
          </a:prstGeom>
          <a:noFill/>
        </p:spPr>
        <p:txBody>
          <a:bodyPr wrap="square" rtlCol="0">
            <a:spAutoFit/>
          </a:bodyPr>
          <a:lstStyle/>
          <a:p>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2</a:t>
            </a:r>
            <a:r>
              <a:rPr lang="ja-JP" altLang="en-US" b="1" dirty="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開発や改善のスピードや利便性を重視するシステム</a:t>
            </a:r>
            <a:endParaRPr kumimoji="1" lang="ja-JP" altLang="en-US" sz="1200" dirty="0">
              <a:solidFill>
                <a:schemeClr val="bg1"/>
              </a:solidFill>
              <a:latin typeface="Meiryo" charset="-128"/>
              <a:ea typeface="Meiryo" charset="-128"/>
              <a:cs typeface="Meiryo" charset="-128"/>
            </a:endParaRPr>
          </a:p>
        </p:txBody>
      </p:sp>
      <p:sp>
        <p:nvSpPr>
          <p:cNvPr id="9" name="テキスト ボックス 8"/>
          <p:cNvSpPr txBox="1"/>
          <p:nvPr/>
        </p:nvSpPr>
        <p:spPr>
          <a:xfrm>
            <a:off x="457200" y="4800521"/>
            <a:ext cx="1588897" cy="1138773"/>
          </a:xfrm>
          <a:prstGeom prst="rect">
            <a:avLst/>
          </a:prstGeom>
          <a:noFill/>
        </p:spPr>
        <p:txBody>
          <a:bodyPr wrap="none" rtlCol="0">
            <a:spAutoFit/>
          </a:bodyPr>
          <a:lstStyle/>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高品質・安定稼働</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着実・正確</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手厚いサポート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lang="en-US" altLang="ja-JP" sz="1200" dirty="0" smtClean="0">
              <a:solidFill>
                <a:schemeClr val="bg1"/>
              </a:solidFill>
              <a:latin typeface="Meiryo" charset="-128"/>
              <a:ea typeface="Meiryo" charset="-128"/>
              <a:cs typeface="Meiryo" charset="-128"/>
            </a:endParaRPr>
          </a:p>
          <a:p>
            <a:r>
              <a:rPr kumimoji="1" lang="en-US" altLang="ja-JP" sz="800" dirty="0">
                <a:solidFill>
                  <a:schemeClr val="bg1"/>
                </a:solidFill>
                <a:latin typeface="Meiryo" charset="-128"/>
                <a:ea typeface="Meiryo" charset="-128"/>
                <a:cs typeface="Meiryo" charset="-128"/>
              </a:rPr>
              <a:t> </a:t>
            </a:r>
            <a:r>
              <a:rPr kumimoji="1"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（安全・安心）</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6539805" y="1801472"/>
            <a:ext cx="2284600" cy="1138773"/>
          </a:xfrm>
          <a:prstGeom prst="rect">
            <a:avLst/>
          </a:prstGeom>
          <a:noFill/>
        </p:spPr>
        <p:txBody>
          <a:bodyPr wrap="none" rtlCol="0">
            <a:spAutoFit/>
          </a:bodyPr>
          <a:lstStyle/>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そこそこ（</a:t>
            </a:r>
            <a:r>
              <a:rPr lang="en-US" altLang="ja-JP" sz="1200" dirty="0" smtClean="0">
                <a:solidFill>
                  <a:schemeClr val="bg1"/>
                </a:solidFill>
                <a:latin typeface="Meiryo" charset="-128"/>
                <a:ea typeface="Meiryo" charset="-128"/>
                <a:cs typeface="Meiryo" charset="-128"/>
              </a:rPr>
              <a:t>Good Enough</a:t>
            </a:r>
            <a:r>
              <a:rPr lang="ja-JP" altLang="en-US" sz="1200" dirty="0" smtClean="0">
                <a:solidFill>
                  <a:schemeClr val="bg1"/>
                </a:solidFill>
                <a:latin typeface="Meiryo" charset="-128"/>
                <a:ea typeface="Meiryo" charset="-128"/>
                <a:cs typeface="Meiryo" charset="-128"/>
              </a:rPr>
              <a:t>）</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速い・俊敏</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低い</a:t>
            </a:r>
            <a:r>
              <a:rPr kumimoji="1" lang="ja-JP" altLang="en-US" sz="1200" dirty="0" smtClean="0">
                <a:solidFill>
                  <a:schemeClr val="bg1"/>
                </a:solidFill>
                <a:latin typeface="Meiryo" charset="-128"/>
                <a:ea typeface="Meiryo" charset="-128"/>
                <a:cs typeface="Meiryo" charset="-128"/>
              </a:rPr>
              <a:t>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便利で迅速なサポート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kumimoji="1" lang="en-US" altLang="ja-JP" sz="800" dirty="0" smtClean="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（わかりやすい、できる、楽しい）</a:t>
            </a:r>
            <a:endParaRPr kumimoji="1" lang="ja-JP" altLang="en-US" sz="800" dirty="0">
              <a:solidFill>
                <a:schemeClr val="bg1"/>
              </a:solidFill>
              <a:latin typeface="Meiryo" charset="-128"/>
              <a:ea typeface="Meiryo" charset="-128"/>
              <a:cs typeface="Meiryo" charset="-128"/>
            </a:endParaRPr>
          </a:p>
        </p:txBody>
      </p:sp>
      <p:sp>
        <p:nvSpPr>
          <p:cNvPr id="11" name="テキスト ボックス 10"/>
          <p:cNvSpPr txBox="1"/>
          <p:nvPr/>
        </p:nvSpPr>
        <p:spPr>
          <a:xfrm>
            <a:off x="1462328" y="2056930"/>
            <a:ext cx="2201023" cy="369332"/>
          </a:xfrm>
          <a:prstGeom prst="rect">
            <a:avLst/>
          </a:prstGeom>
          <a:noFill/>
        </p:spPr>
        <p:txBody>
          <a:bodyPr wrap="square" rtlCol="0">
            <a:spAutoFit/>
          </a:bodyPr>
          <a:lstStyle/>
          <a:p>
            <a:r>
              <a:rPr lang="ja-JP" altLang="en-US" b="1" smtClean="0">
                <a:solidFill>
                  <a:schemeClr val="bg1"/>
                </a:solidFill>
                <a:latin typeface="Meiryo" charset="-128"/>
                <a:ea typeface="Meiryo" charset="-128"/>
                <a:cs typeface="Meiryo" charset="-128"/>
              </a:rPr>
              <a:t>差別化→利益拡大</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5045166" y="5364992"/>
            <a:ext cx="2753113" cy="369332"/>
          </a:xfrm>
          <a:prstGeom prst="rect">
            <a:avLst/>
          </a:prstGeom>
          <a:noFill/>
        </p:spPr>
        <p:txBody>
          <a:bodyPr wrap="square" rtlCol="0">
            <a:spAutoFit/>
          </a:bodyPr>
          <a:lstStyle/>
          <a:p>
            <a:r>
              <a:rPr lang="ja-JP" altLang="en-US" b="1" dirty="0" smtClean="0">
                <a:solidFill>
                  <a:schemeClr val="bg1"/>
                </a:solidFill>
                <a:latin typeface="Meiryo" charset="-128"/>
                <a:ea typeface="Meiryo" charset="-128"/>
                <a:cs typeface="Meiryo" charset="-128"/>
              </a:rPr>
              <a:t>効率化</a:t>
            </a:r>
            <a:r>
              <a:rPr lang="ja-JP" altLang="en-US" b="1" smtClean="0">
                <a:solidFill>
                  <a:schemeClr val="bg1"/>
                </a:solidFill>
                <a:latin typeface="Meiryo" charset="-128"/>
                <a:ea typeface="Meiryo" charset="-128"/>
                <a:cs typeface="Meiryo" charset="-128"/>
              </a:rPr>
              <a:t>→コスト削減</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85330" y="2836685"/>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DevOps</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632766" y="4402202"/>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ITIL</a:t>
            </a:r>
          </a:p>
        </p:txBody>
      </p:sp>
      <p:sp>
        <p:nvSpPr>
          <p:cNvPr id="15" name="正方形/長方形 14"/>
          <p:cNvSpPr/>
          <p:nvPr/>
        </p:nvSpPr>
        <p:spPr>
          <a:xfrm>
            <a:off x="3033331" y="2568298"/>
            <a:ext cx="3416320" cy="369332"/>
          </a:xfrm>
          <a:prstGeom prst="rect">
            <a:avLst/>
          </a:prstGeom>
        </p:spPr>
        <p:txBody>
          <a:bodyPr wrap="none">
            <a:spAutoFit/>
          </a:bodyPr>
          <a:lstStyle/>
          <a:p>
            <a:pPr algn="r"/>
            <a:r>
              <a:rPr lang="ja-JP" altLang="en-US" b="1" dirty="0" smtClean="0">
                <a:solidFill>
                  <a:schemeClr val="bg1"/>
                </a:solidFill>
                <a:latin typeface="Meiryo" charset="-128"/>
                <a:ea typeface="Meiryo" charset="-128"/>
                <a:cs typeface="Meiryo" charset="-128"/>
              </a:rPr>
              <a:t>ビジネスの成功に貢献すること</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3454620" y="4942553"/>
            <a:ext cx="3185487"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開発要求</a:t>
            </a:r>
            <a:r>
              <a:rPr lang="ja-JP" altLang="en-US" b="1" dirty="0" smtClean="0">
                <a:solidFill>
                  <a:schemeClr val="bg1"/>
                </a:solidFill>
                <a:latin typeface="Meiryo" charset="-128"/>
                <a:ea typeface="Meiryo" charset="-128"/>
                <a:cs typeface="Meiryo" charset="-128"/>
              </a:rPr>
              <a:t>に確実に</a:t>
            </a:r>
            <a:r>
              <a:rPr lang="ja-JP" altLang="en-US" b="1" dirty="0">
                <a:solidFill>
                  <a:schemeClr val="bg1"/>
                </a:solidFill>
                <a:latin typeface="Meiryo" charset="-128"/>
                <a:ea typeface="Meiryo" charset="-128"/>
                <a:cs typeface="Meiryo" charset="-128"/>
              </a:rPr>
              <a:t>応えること</a:t>
            </a:r>
          </a:p>
        </p:txBody>
      </p:sp>
      <p:sp>
        <p:nvSpPr>
          <p:cNvPr id="17" name="右矢印 16"/>
          <p:cNvSpPr/>
          <p:nvPr/>
        </p:nvSpPr>
        <p:spPr>
          <a:xfrm>
            <a:off x="2502680" y="3439769"/>
            <a:ext cx="4146200" cy="927110"/>
          </a:xfrm>
          <a:custGeom>
            <a:avLst/>
            <a:gdLst>
              <a:gd name="connsiteX0" fmla="*/ 0 w 2342749"/>
              <a:gd name="connsiteY0" fmla="*/ 153937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153937 h 927110"/>
              <a:gd name="connsiteX0" fmla="*/ 0 w 2342749"/>
              <a:gd name="connsiteY0" fmla="*/ 470239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470239 h 927110"/>
              <a:gd name="connsiteX0" fmla="*/ 17252 w 2360001"/>
              <a:gd name="connsiteY0" fmla="*/ 470239 h 927110"/>
              <a:gd name="connsiteX1" fmla="*/ 1896446 w 2360001"/>
              <a:gd name="connsiteY1" fmla="*/ 153937 h 927110"/>
              <a:gd name="connsiteX2" fmla="*/ 1896446 w 2360001"/>
              <a:gd name="connsiteY2" fmla="*/ 0 h 927110"/>
              <a:gd name="connsiteX3" fmla="*/ 2360001 w 2360001"/>
              <a:gd name="connsiteY3" fmla="*/ 463555 h 927110"/>
              <a:gd name="connsiteX4" fmla="*/ 1896446 w 2360001"/>
              <a:gd name="connsiteY4" fmla="*/ 927110 h 927110"/>
              <a:gd name="connsiteX5" fmla="*/ 1896446 w 2360001"/>
              <a:gd name="connsiteY5" fmla="*/ 773173 h 927110"/>
              <a:gd name="connsiteX6" fmla="*/ 0 w 2360001"/>
              <a:gd name="connsiteY6" fmla="*/ 474124 h 927110"/>
              <a:gd name="connsiteX7" fmla="*/ 17252 w 2360001"/>
              <a:gd name="connsiteY7" fmla="*/ 470239 h 9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001" h="927110">
                <a:moveTo>
                  <a:pt x="17252" y="470239"/>
                </a:moveTo>
                <a:lnTo>
                  <a:pt x="1896446" y="153937"/>
                </a:lnTo>
                <a:lnTo>
                  <a:pt x="1896446" y="0"/>
                </a:lnTo>
                <a:lnTo>
                  <a:pt x="2360001" y="463555"/>
                </a:lnTo>
                <a:lnTo>
                  <a:pt x="1896446" y="927110"/>
                </a:lnTo>
                <a:lnTo>
                  <a:pt x="1896446" y="773173"/>
                </a:lnTo>
                <a:lnTo>
                  <a:pt x="0" y="474124"/>
                </a:lnTo>
                <a:lnTo>
                  <a:pt x="17252" y="470239"/>
                </a:lnTo>
                <a:close/>
              </a:path>
            </a:pathLst>
          </a:cu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HGSSoeiKakugothicUB" charset="-128"/>
                <a:ea typeface="HGSSoeiKakugothicUB" charset="-128"/>
                <a:cs typeface="HGSSoeiKakugothicUB" charset="-128"/>
              </a:rPr>
              <a:t>　　　　　　　　スキルチェンジ・人材の再配置</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19" name="テキスト ボックス 18"/>
          <p:cNvSpPr txBox="1"/>
          <p:nvPr/>
        </p:nvSpPr>
        <p:spPr>
          <a:xfrm>
            <a:off x="6932246" y="6104121"/>
            <a:ext cx="1826141" cy="215444"/>
          </a:xfrm>
          <a:prstGeom prst="rect">
            <a:avLst/>
          </a:prstGeom>
          <a:noFill/>
        </p:spPr>
        <p:txBody>
          <a:bodyPr wrap="none" rtlCol="0">
            <a:spAutoFit/>
          </a:bodyPr>
          <a:lstStyle/>
          <a:p>
            <a:pPr algn="r"/>
            <a:r>
              <a:rPr kumimoji="1" lang="ja-JP" altLang="en-US" sz="800" smtClean="0">
                <a:solidFill>
                  <a:schemeClr val="tx1">
                    <a:lumMod val="50000"/>
                    <a:lumOff val="50000"/>
                  </a:schemeClr>
                </a:solidFill>
                <a:latin typeface="Meiryo" charset="-128"/>
                <a:ea typeface="Meiryo" charset="-128"/>
                <a:cs typeface="Meiryo" charset="-128"/>
              </a:rPr>
              <a:t>ガートナーのレポートを参考に作成</a:t>
            </a:r>
            <a:endParaRPr kumimoji="1" lang="ja-JP" altLang="en-US" sz="80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06039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モード</a:t>
            </a:r>
            <a:r>
              <a:rPr kumimoji="1" lang="en-US" altLang="ja-JP" dirty="0" smtClean="0"/>
              <a:t>1</a:t>
            </a:r>
            <a:r>
              <a:rPr kumimoji="1" lang="ja-JP" altLang="en-US" dirty="0" smtClean="0"/>
              <a:t>とモード</a:t>
            </a:r>
            <a:r>
              <a:rPr kumimoji="1" lang="en-US" altLang="ja-JP" dirty="0" smtClean="0"/>
              <a:t>2</a:t>
            </a:r>
            <a:r>
              <a:rPr kumimoji="1" lang="ja-JP" altLang="en-US" dirty="0" smtClean="0"/>
              <a:t>の特性</a:t>
            </a:r>
            <a:endParaRPr kumimoji="1" lang="ja-JP" altLang="en-US" dirty="0"/>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a:t>
            </a:r>
            <a:r>
              <a:rPr lang="ja-JP" altLang="en-US" dirty="0" smtClean="0">
                <a:solidFill>
                  <a:schemeClr val="bg1"/>
                </a:solidFill>
                <a:latin typeface="Meiryo" charset="-128"/>
                <a:ea typeface="Meiryo" charset="-128"/>
                <a:cs typeface="Meiryo" charset="-128"/>
              </a:rPr>
              <a:t>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IT</a:t>
            </a:r>
            <a:r>
              <a:rPr lang="ja-JP" altLang="en-US" dirty="0">
                <a:solidFill>
                  <a:schemeClr val="bg1"/>
                </a:solidFill>
                <a:latin typeface="Meiryo" charset="-128"/>
                <a:ea typeface="Meiryo" charset="-128"/>
                <a:cs typeface="Meiryo" charset="-128"/>
              </a:rPr>
              <a: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a:t>
            </a:r>
            <a:r>
              <a:rPr lang="ja-JP" altLang="en-US" dirty="0" smtClean="0">
                <a:solidFill>
                  <a:schemeClr val="bg1"/>
                </a:solidFill>
                <a:latin typeface="Meiryo" charset="-128"/>
                <a:ea typeface="Meiryo" charset="-128"/>
                <a:cs typeface="Meiryo" charset="-128"/>
              </a:rPr>
              <a:t>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武士</a:t>
            </a:r>
            <a:r>
              <a:rPr lang="ja-JP" altLang="en-US" dirty="0">
                <a:solidFill>
                  <a:schemeClr val="bg1"/>
                </a:solidFill>
                <a:latin typeface="Meiryo" charset="-128"/>
                <a:ea typeface="Meiryo" charset="-128"/>
                <a:cs typeface="Meiryo" charset="-128"/>
              </a:rPr>
              <a:t>:領地や報酬を死守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r>
              <a:rPr lang="ja-JP" altLang="en-US" dirty="0" smtClean="0">
                <a:solidFill>
                  <a:schemeClr val="bg1"/>
                </a:solidFill>
                <a:latin typeface="Meiryo" charset="-128"/>
                <a:ea typeface="Meiryo" charset="-128"/>
                <a:cs typeface="Meiryo" charset="-128"/>
              </a:rPr>
              <a:t>)</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r>
              <a:rPr lang="ja-JP" altLang="en-US" dirty="0" smtClean="0">
                <a:solidFill>
                  <a:schemeClr val="bg1"/>
                </a:solidFill>
                <a:latin typeface="Meiryo" charset="-128"/>
                <a:ea typeface="Meiryo" charset="-128"/>
                <a:cs typeface="Meiryo" charset="-128"/>
              </a:rPr>
              <a:t>)</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効率性や</a:t>
            </a:r>
            <a:r>
              <a:rPr lang="en-US" altLang="ja-JP" dirty="0" smtClean="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月次</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日次</a:t>
            </a:r>
            <a:r>
              <a:rPr lang="en-US" altLang="ja-JP" dirty="0" smtClean="0">
                <a:solidFill>
                  <a:schemeClr val="bg1"/>
                </a:solidFill>
                <a:latin typeface="Meiryo" charset="-128"/>
                <a:ea typeface="Meiryo" charset="-128"/>
                <a:cs typeface="Meiryo" charset="-128"/>
              </a:rPr>
              <a:t>(or </a:t>
            </a:r>
            <a:r>
              <a:rPr lang="ja-JP" altLang="en-US" dirty="0" smtClean="0">
                <a:solidFill>
                  <a:schemeClr val="bg1"/>
                </a:solidFill>
                <a:latin typeface="Meiryo" charset="-128"/>
                <a:ea typeface="Meiryo" charset="-128"/>
                <a:cs typeface="Meiryo" charset="-128"/>
              </a:rPr>
              <a:t>時次</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業務</a:t>
            </a:r>
            <a:endParaRPr kumimoji="1" lang="ja-JP" altLang="en-US" sz="1200" dirty="0">
              <a:solidFill>
                <a:srgbClr val="FFFFFF"/>
              </a:solidFill>
              <a:latin typeface="ＭＳ Ｐゴシック"/>
              <a:ea typeface="ＭＳ Ｐゴシック"/>
              <a:cs typeface="ＭＳ Ｐゴシック"/>
            </a:endParaRP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例え</a:t>
            </a:r>
            <a:endParaRPr kumimoji="1" lang="ja-JP" altLang="en-US" sz="1200" dirty="0">
              <a:solidFill>
                <a:srgbClr val="FFFFFF"/>
              </a:solidFill>
              <a:latin typeface="ＭＳ Ｐゴシック"/>
              <a:ea typeface="ＭＳ Ｐゴシック"/>
              <a:cs typeface="ＭＳ Ｐゴシック"/>
            </a:endParaRP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対象</a:t>
            </a:r>
            <a:endParaRPr kumimoji="1" lang="ja-JP" altLang="en-US" sz="1200" dirty="0">
              <a:solidFill>
                <a:srgbClr val="FFFFFF"/>
              </a:solidFill>
              <a:latin typeface="ＭＳ Ｐゴシック"/>
              <a:ea typeface="ＭＳ Ｐゴシック"/>
              <a:cs typeface="ＭＳ Ｐゴシック"/>
            </a:endParaRP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期待</a:t>
            </a:r>
            <a:endParaRPr kumimoji="1" lang="ja-JP" altLang="en-US" sz="1200" dirty="0">
              <a:solidFill>
                <a:srgbClr val="FFFFFF"/>
              </a:solidFill>
              <a:latin typeface="ＭＳ Ｐゴシック"/>
              <a:ea typeface="ＭＳ Ｐゴシック"/>
              <a:cs typeface="ＭＳ Ｐゴシック"/>
            </a:endParaRP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実践</a:t>
            </a:r>
            <a:endParaRPr kumimoji="1" lang="ja-JP" altLang="en-US" sz="1200" dirty="0">
              <a:solidFill>
                <a:srgbClr val="FFFFFF"/>
              </a:solidFill>
              <a:latin typeface="ＭＳ Ｐゴシック"/>
              <a:ea typeface="ＭＳ Ｐゴシック"/>
              <a:cs typeface="ＭＳ Ｐゴシック"/>
            </a:endParaRP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期間</a:t>
            </a:r>
            <a:endParaRPr kumimoji="1" lang="ja-JP" altLang="en-US" sz="1200" dirty="0">
              <a:solidFill>
                <a:srgbClr val="FFFFFF"/>
              </a:solidFill>
              <a:latin typeface="ＭＳ Ｐゴシック"/>
              <a:ea typeface="ＭＳ Ｐゴシック"/>
              <a:cs typeface="ＭＳ Ｐゴシック"/>
            </a:endParaRP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経営</a:t>
            </a:r>
            <a:endParaRPr kumimoji="1" lang="ja-JP" altLang="en-US" sz="1200" dirty="0">
              <a:solidFill>
                <a:srgbClr val="FFFFFF"/>
              </a:solidFill>
              <a:latin typeface="ＭＳ Ｐゴシック"/>
              <a:ea typeface="ＭＳ Ｐゴシック"/>
              <a:cs typeface="ＭＳ Ｐゴシック"/>
            </a:endParaRP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a:t>
            </a:r>
            <a:r>
              <a:rPr lang="ja-JP" altLang="en-US" sz="1400" dirty="0" smtClean="0">
                <a:solidFill>
                  <a:schemeClr val="bg1"/>
                </a:solidFill>
                <a:latin typeface="Meiryo" charset="-128"/>
                <a:ea typeface="Meiryo" charset="-128"/>
                <a:cs typeface="Meiryo" charset="-128"/>
              </a:rPr>
              <a:t>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a:t>
            </a:r>
            <a:r>
              <a:rPr lang="ja-JP" altLang="en-US" sz="1400" dirty="0" smtClean="0">
                <a:solidFill>
                  <a:schemeClr val="bg1"/>
                </a:solidFill>
                <a:latin typeface="Meiryo" charset="-128"/>
                <a:ea typeface="Meiryo" charset="-128"/>
                <a:cs typeface="Meiryo" charset="-128"/>
              </a:rPr>
              <a:t>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4641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モード</a:t>
            </a:r>
            <a:r>
              <a:rPr kumimoji="1" lang="en-US" altLang="ja-JP" dirty="0" smtClean="0"/>
              <a:t>1</a:t>
            </a:r>
            <a:r>
              <a:rPr kumimoji="1" lang="ja-JP" altLang="en-US" dirty="0" smtClean="0"/>
              <a:t>とモード</a:t>
            </a:r>
            <a:r>
              <a:rPr kumimoji="1" lang="en-US" altLang="ja-JP" dirty="0" smtClean="0"/>
              <a:t>2</a:t>
            </a:r>
            <a:r>
              <a:rPr kumimoji="1" lang="ja-JP" altLang="en-US" dirty="0" smtClean="0"/>
              <a:t>を取り持つガーディアン</a:t>
            </a:r>
            <a:endParaRPr kumimoji="1" lang="ja-JP" altLang="en-US" dirty="0"/>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　　　落ち着き</a:t>
            </a:r>
            <a:r>
              <a:rPr lang="ja-JP" altLang="en-US" dirty="0">
                <a:solidFill>
                  <a:schemeClr val="bg1"/>
                </a:solidFill>
                <a:latin typeface="Meiryo" charset="-128"/>
                <a:ea typeface="Meiryo" charset="-128"/>
                <a:cs typeface="Meiryo" charset="-128"/>
              </a:rPr>
              <a:t>なくチャラチャラ</a:t>
            </a:r>
            <a:r>
              <a:rPr lang="ja-JP" altLang="en-US" dirty="0" smtClean="0">
                <a:solidFill>
                  <a:schemeClr val="bg1"/>
                </a:solidFill>
                <a:latin typeface="Meiryo" charset="-128"/>
                <a:ea typeface="Meiryo" charset="-128"/>
                <a:cs typeface="Meiryo" charset="-128"/>
              </a:rPr>
              <a:t>した</a:t>
            </a:r>
            <a:endParaRPr lang="en-US" altLang="ja-JP" dirty="0" smtClean="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　　　無責任</a:t>
            </a:r>
            <a:r>
              <a:rPr lang="ja-JP" altLang="en-US" dirty="0">
                <a:solidFill>
                  <a:schemeClr val="bg1"/>
                </a:solidFill>
                <a:latin typeface="Meiryo" charset="-128"/>
                <a:ea typeface="Meiryo" charset="-128"/>
                <a:cs typeface="Meiryo" charset="-128"/>
              </a:rPr>
              <a:t>で軽い存在だ</a:t>
            </a:r>
            <a:r>
              <a:rPr lang="ja-JP" altLang="en-US" dirty="0" smtClean="0">
                <a:solidFill>
                  <a:schemeClr val="bg1"/>
                </a:solidFill>
                <a:latin typeface="Meiryo" charset="-128"/>
                <a:ea typeface="Meiryo" charset="-128"/>
                <a:cs typeface="Meiryo" charset="-128"/>
              </a:rPr>
              <a:t>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　　　　古臭く</a:t>
            </a:r>
            <a:r>
              <a:rPr lang="ja-JP" altLang="en-US" dirty="0">
                <a:solidFill>
                  <a:schemeClr val="bg1"/>
                </a:solidFill>
                <a:latin typeface="Meiryo" charset="-128"/>
                <a:ea typeface="Meiryo" charset="-128"/>
                <a:cs typeface="Meiryo" charset="-128"/>
              </a:rPr>
              <a:t>動きが遅い足手まとい</a:t>
            </a:r>
            <a:r>
              <a:rPr lang="ja-JP" altLang="en-US" dirty="0" smtClean="0">
                <a:solidFill>
                  <a:schemeClr val="bg1"/>
                </a:solidFill>
                <a:latin typeface="Meiryo" charset="-128"/>
                <a:ea typeface="Meiryo" charset="-128"/>
                <a:cs typeface="Meiryo" charset="-128"/>
              </a:rPr>
              <a:t>の</a:t>
            </a:r>
            <a:endParaRPr lang="en-US" altLang="ja-JP" dirty="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　　　　恐竜</a:t>
            </a:r>
            <a:r>
              <a:rPr lang="ja-JP" altLang="en-US" dirty="0">
                <a:solidFill>
                  <a:schemeClr val="bg1"/>
                </a:solidFill>
                <a:latin typeface="Meiryo" charset="-128"/>
                <a:ea typeface="Meiryo" charset="-128"/>
                <a:cs typeface="Meiryo" charset="-128"/>
              </a:rPr>
              <a:t>の化石のよう</a:t>
            </a:r>
            <a:r>
              <a:rPr lang="ja-JP" altLang="en-US" dirty="0" smtClean="0">
                <a:solidFill>
                  <a:schemeClr val="bg1"/>
                </a:solidFill>
                <a:latin typeface="Meiryo" charset="-128"/>
                <a:ea typeface="Meiryo" charset="-128"/>
                <a:cs typeface="Meiryo" charset="-128"/>
              </a:rPr>
              <a:t>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a:t>
            </a:r>
            <a:r>
              <a:rPr lang="ja-JP" altLang="en-US" sz="1200" dirty="0" smtClean="0">
                <a:solidFill>
                  <a:schemeClr val="accent6">
                    <a:lumMod val="75000"/>
                  </a:schemeClr>
                </a:solidFill>
                <a:latin typeface="Meiryo" charset="-128"/>
                <a:ea typeface="Meiryo" charset="-128"/>
                <a:cs typeface="Meiryo" charset="-128"/>
              </a:rPr>
              <a:t>も</a:t>
            </a:r>
            <a:endParaRPr lang="en-US" altLang="ja-JP" sz="1200" dirty="0" smtClean="0">
              <a:solidFill>
                <a:schemeClr val="accent6">
                  <a:lumMod val="75000"/>
                </a:schemeClr>
              </a:solidFill>
              <a:latin typeface="Meiryo" charset="-128"/>
              <a:ea typeface="Meiryo" charset="-128"/>
              <a:cs typeface="Meiryo" charset="-128"/>
            </a:endParaRPr>
          </a:p>
          <a:p>
            <a:pPr algn="ctr"/>
            <a:r>
              <a:rPr lang="ja-JP" altLang="en-US" sz="1200" b="1" dirty="0" smtClean="0">
                <a:solidFill>
                  <a:schemeClr val="accent6">
                    <a:lumMod val="75000"/>
                  </a:schemeClr>
                </a:solidFill>
                <a:latin typeface="Meiryo" charset="-128"/>
                <a:ea typeface="Meiryo" charset="-128"/>
                <a:cs typeface="Meiryo" charset="-128"/>
              </a:rPr>
              <a:t>文化的</a:t>
            </a:r>
            <a:r>
              <a:rPr lang="ja-JP" altLang="en-US" sz="1200" b="1" dirty="0">
                <a:solidFill>
                  <a:schemeClr val="accent6">
                    <a:lumMod val="75000"/>
                  </a:schemeClr>
                </a:solidFill>
                <a:latin typeface="Meiryo" charset="-128"/>
                <a:ea typeface="Meiryo" charset="-128"/>
                <a:cs typeface="Meiryo" charset="-128"/>
              </a:rPr>
              <a:t>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smtClean="0">
                <a:solidFill>
                  <a:schemeClr val="accent6">
                    <a:lumMod val="75000"/>
                  </a:schemeClr>
                </a:solidFill>
                <a:latin typeface="Meiryo" charset="-128"/>
                <a:ea typeface="Meiryo" charset="-128"/>
                <a:cs typeface="Meiryo" charset="-128"/>
              </a:rPr>
              <a:t>させるために</a:t>
            </a:r>
            <a:endParaRPr lang="en-US" altLang="ja-JP" sz="1200" dirty="0" smtClean="0">
              <a:solidFill>
                <a:schemeClr val="accent6">
                  <a:lumMod val="75000"/>
                </a:schemeClr>
              </a:solidFill>
              <a:latin typeface="Meiryo" charset="-128"/>
              <a:ea typeface="Meiryo" charset="-128"/>
              <a:cs typeface="Meiryo" charset="-128"/>
            </a:endParaRPr>
          </a:p>
          <a:p>
            <a:pPr algn="ctr"/>
            <a:r>
              <a:rPr lang="ja-JP" altLang="en-US" sz="1200" b="1" dirty="0" smtClean="0">
                <a:solidFill>
                  <a:schemeClr val="accent6">
                    <a:lumMod val="75000"/>
                  </a:schemeClr>
                </a:solidFill>
                <a:latin typeface="Meiryo" charset="-128"/>
                <a:ea typeface="Meiryo" charset="-128"/>
                <a:cs typeface="Meiryo" charset="-128"/>
              </a:rPr>
              <a:t>双方</a:t>
            </a:r>
            <a:r>
              <a:rPr lang="ja-JP" altLang="en-US" sz="1200" b="1" dirty="0">
                <a:solidFill>
                  <a:schemeClr val="accent6">
                    <a:lumMod val="75000"/>
                  </a:schemeClr>
                </a:solidFill>
                <a:latin typeface="Meiryo" charset="-128"/>
                <a:ea typeface="Meiryo" charset="-128"/>
                <a:cs typeface="Meiryo" charset="-128"/>
              </a:rPr>
              <a:t>に敬意を</a:t>
            </a:r>
            <a:r>
              <a:rPr lang="ja-JP" altLang="en-US" sz="1200" b="1" dirty="0" smtClean="0">
                <a:solidFill>
                  <a:schemeClr val="accent6">
                    <a:lumMod val="75000"/>
                  </a:schemeClr>
                </a:solidFill>
                <a:latin typeface="Meiryo" charset="-128"/>
                <a:ea typeface="Meiryo" charset="-128"/>
                <a:cs typeface="Meiryo" charset="-128"/>
              </a:rPr>
              <a:t>払いつつ間</a:t>
            </a:r>
            <a:r>
              <a:rPr lang="ja-JP" altLang="en-US" sz="1200" b="1" dirty="0">
                <a:solidFill>
                  <a:schemeClr val="accent6">
                    <a:lumMod val="75000"/>
                  </a:schemeClr>
                </a:solidFill>
                <a:latin typeface="Meiryo" charset="-128"/>
                <a:ea typeface="Meiryo" charset="-128"/>
                <a:cs typeface="Meiryo" charset="-128"/>
              </a:rPr>
              <a:t>を取り持ち調整</a:t>
            </a:r>
            <a:r>
              <a:rPr lang="ja-JP" altLang="en-US" sz="1200" dirty="0">
                <a:solidFill>
                  <a:schemeClr val="accent6">
                    <a:lumMod val="75000"/>
                  </a:schemeClr>
                </a:solidFill>
                <a:latin typeface="Meiryo" charset="-128"/>
                <a:ea typeface="Meiryo" charset="-128"/>
                <a:cs typeface="Meiryo" charset="-128"/>
              </a:rPr>
              <a:t>を</a:t>
            </a:r>
            <a:r>
              <a:rPr lang="ja-JP" altLang="en-US" sz="1200" dirty="0" smtClean="0">
                <a:solidFill>
                  <a:schemeClr val="accent6">
                    <a:lumMod val="75000"/>
                  </a:schemeClr>
                </a:solidFill>
                <a:latin typeface="Meiryo" charset="-128"/>
                <a:ea typeface="Meiryo" charset="-128"/>
                <a:cs typeface="Meiryo" charset="-128"/>
              </a:rPr>
              <a:t>行う</a:t>
            </a:r>
            <a:endParaRPr lang="ja-JP" altLang="en-US" sz="1200" dirty="0">
              <a:solidFill>
                <a:schemeClr val="accent6">
                  <a:lumMod val="75000"/>
                </a:schemeClr>
              </a:solidFill>
              <a:latin typeface="Meiryo" charset="-128"/>
              <a:ea typeface="Meiryo" charset="-128"/>
              <a:cs typeface="Meiryo" charset="-128"/>
            </a:endParaRP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a:t>
            </a:r>
            <a:r>
              <a:rPr lang="ja-JP" altLang="en-US" sz="1400" dirty="0" smtClean="0">
                <a:solidFill>
                  <a:schemeClr val="bg1"/>
                </a:solidFill>
                <a:latin typeface="Meiryo" charset="-128"/>
                <a:ea typeface="Meiryo" charset="-128"/>
                <a:cs typeface="Meiryo" charset="-128"/>
              </a:rPr>
              <a:t>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a:t>
            </a:r>
            <a:r>
              <a:rPr lang="ja-JP" altLang="en-US" sz="1400" dirty="0" smtClean="0">
                <a:solidFill>
                  <a:schemeClr val="bg1"/>
                </a:solidFill>
                <a:latin typeface="Meiryo" charset="-128"/>
                <a:ea typeface="Meiryo" charset="-128"/>
                <a:cs typeface="Meiryo" charset="-128"/>
              </a:rPr>
              <a:t>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smtClean="0">
                <a:solidFill>
                  <a:schemeClr val="accent6">
                    <a:lumMod val="75000"/>
                  </a:schemeClr>
                </a:solidFill>
                <a:latin typeface="Meiryo" charset="-128"/>
                <a:ea typeface="Meiryo" charset="-128"/>
                <a:cs typeface="Meiryo" charset="-128"/>
              </a:rPr>
              <a:t>ガーディアン</a:t>
            </a:r>
            <a:endParaRPr lang="ja-JP" altLang="en-US" sz="2000" b="1" dirty="0">
              <a:solidFill>
                <a:schemeClr val="accent6">
                  <a:lumMod val="75000"/>
                </a:schemeClr>
              </a:solidFill>
              <a:latin typeface="Meiryo" charset="-128"/>
              <a:ea typeface="Meiryo" charset="-128"/>
              <a:cs typeface="Meiryo" charset="-128"/>
            </a:endParaRP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4639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smtClean="0">
                <a:solidFill>
                  <a:srgbClr val="002060"/>
                </a:solidFill>
                <a:latin typeface="Meiryo" charset="-128"/>
                <a:ea typeface="Meiryo" charset="-128"/>
                <a:cs typeface="Meiryo" charset="-128"/>
              </a:rPr>
              <a:t>売上</a:t>
            </a:r>
            <a:r>
              <a:rPr lang="ja-JP" altLang="en-US" sz="1400" dirty="0">
                <a:solidFill>
                  <a:srgbClr val="002060"/>
                </a:solidFill>
                <a:latin typeface="Meiryo" charset="-128"/>
                <a:ea typeface="Meiryo" charset="-128"/>
                <a:cs typeface="Meiryo" charset="-128"/>
              </a:rPr>
              <a:t>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smtClean="0">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kumimoji="1" lang="en-US" altLang="ja-JP" sz="3200" b="1" dirty="0" smtClean="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smtClean="0">
                <a:solidFill>
                  <a:schemeClr val="accent6">
                    <a:lumMod val="75000"/>
                  </a:schemeClr>
                </a:solidFill>
                <a:latin typeface="Meiryo" charset="-128"/>
                <a:ea typeface="Meiryo" charset="-128"/>
                <a:cs typeface="Meiryo" charset="-128"/>
              </a:rPr>
              <a:t>売上や利益、社員の</a:t>
            </a:r>
            <a:r>
              <a:rPr lang="ja-JP" altLang="en-US" sz="1600" b="1" dirty="0" smtClean="0">
                <a:solidFill>
                  <a:schemeClr val="accent6">
                    <a:lumMod val="75000"/>
                  </a:schemeClr>
                </a:solidFill>
                <a:latin typeface="Meiryo" charset="-128"/>
                <a:ea typeface="Meiryo" charset="-128"/>
                <a:cs typeface="Meiryo" charset="-128"/>
              </a:rPr>
              <a:t>モード</a:t>
            </a:r>
            <a:r>
              <a:rPr lang="en-US" altLang="ja-JP" sz="1600" b="1" dirty="0" smtClean="0">
                <a:solidFill>
                  <a:schemeClr val="accent6">
                    <a:lumMod val="75000"/>
                  </a:schemeClr>
                </a:solidFill>
                <a:latin typeface="Meiryo" charset="-128"/>
                <a:ea typeface="Meiryo" charset="-128"/>
                <a:cs typeface="Meiryo" charset="-128"/>
              </a:rPr>
              <a:t>2</a:t>
            </a:r>
            <a:r>
              <a:rPr lang="ja-JP" altLang="en-US" sz="1600" b="1" dirty="0" smtClean="0">
                <a:solidFill>
                  <a:schemeClr val="accent6">
                    <a:lumMod val="75000"/>
                  </a:schemeClr>
                </a:solidFill>
                <a:latin typeface="Meiryo" charset="-128"/>
                <a:ea typeface="Meiryo" charset="-128"/>
                <a:cs typeface="Meiryo" charset="-128"/>
              </a:rPr>
              <a:t>へのシフト</a:t>
            </a:r>
            <a:endParaRPr lang="ja-JP" altLang="en-US" sz="1600" b="1" dirty="0">
              <a:solidFill>
                <a:schemeClr val="accent6">
                  <a:lumMod val="75000"/>
                </a:schemeClr>
              </a:solidFill>
              <a:latin typeface="Meiryo" charset="-128"/>
              <a:ea typeface="Meiryo" charset="-128"/>
              <a:cs typeface="Meiryo" charset="-128"/>
            </a:endParaRP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856247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これからの戦略とシナリオ</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230761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「いつ</a:t>
            </a:r>
            <a:r>
              <a:rPr kumimoji="1" lang="ja-JP" altLang="en-US" dirty="0" smtClean="0"/>
              <a:t>まで大丈夫</a:t>
            </a:r>
            <a:r>
              <a:rPr kumimoji="1" lang="ja-JP" altLang="en-US" smtClean="0"/>
              <a:t>ですか</a:t>
            </a:r>
            <a:r>
              <a:rPr lang="ja-JP" altLang="en-US" smtClean="0"/>
              <a:t>？」への回答</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フローチャート: 手操作入力 3"/>
          <p:cNvSpPr/>
          <p:nvPr/>
        </p:nvSpPr>
        <p:spPr>
          <a:xfrm flipH="1">
            <a:off x="457200" y="1816274"/>
            <a:ext cx="8361122" cy="4597051"/>
          </a:xfrm>
          <a:prstGeom prst="flowChartManualInput">
            <a:avLst/>
          </a:prstGeom>
          <a:solidFill>
            <a:srgbClr val="00B0F0"/>
          </a:solidFill>
          <a:ln>
            <a:noFill/>
          </a:ln>
          <a:effectLst>
            <a:outerShdw blurRad="50800" dist="38100" dir="2700000" algn="tl" rotWithShape="0">
              <a:schemeClr val="tx2">
                <a:lumMod val="60000"/>
                <a:lumOff val="4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3229497" y="2278450"/>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売上</a:t>
            </a:r>
            <a:endParaRPr kumimoji="1" lang="ja-JP" altLang="en-US" sz="3200" dirty="0">
              <a:solidFill>
                <a:schemeClr val="bg1">
                  <a:lumMod val="95000"/>
                </a:schemeClr>
              </a:solidFill>
              <a:latin typeface="Meiryo" charset="-128"/>
              <a:ea typeface="Meiryo" charset="-128"/>
              <a:cs typeface="Meiryo" charset="-128"/>
            </a:endParaRPr>
          </a:p>
        </p:txBody>
      </p:sp>
      <p:grpSp>
        <p:nvGrpSpPr>
          <p:cNvPr id="21" name="図形グループ 20"/>
          <p:cNvGrpSpPr/>
          <p:nvPr/>
        </p:nvGrpSpPr>
        <p:grpSpPr>
          <a:xfrm>
            <a:off x="457200" y="1816274"/>
            <a:ext cx="8361122" cy="4597051"/>
            <a:chOff x="457200" y="1816274"/>
            <a:chExt cx="8361122" cy="4597051"/>
          </a:xfrm>
        </p:grpSpPr>
        <p:sp>
          <p:nvSpPr>
            <p:cNvPr id="6" name="直角三角形 5"/>
            <p:cNvSpPr/>
            <p:nvPr/>
          </p:nvSpPr>
          <p:spPr>
            <a:xfrm>
              <a:off x="457200" y="1816274"/>
              <a:ext cx="8361122" cy="4597051"/>
            </a:xfrm>
            <a:prstGeom prst="rtTriangle">
              <a:avLst/>
            </a:prstGeom>
            <a:gradFill>
              <a:gsLst>
                <a:gs pos="33000">
                  <a:srgbClr val="0070C0">
                    <a:alpha val="49000"/>
                  </a:srgbClr>
                </a:gs>
                <a:gs pos="100000">
                  <a:srgbClr val="FF0000">
                    <a:lumMod val="49000"/>
                    <a:lumOff val="51000"/>
                  </a:srgb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64585" y="2382947"/>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利益</a:t>
              </a:r>
              <a:endParaRPr kumimoji="1" lang="ja-JP" altLang="en-US" sz="3200" dirty="0">
                <a:solidFill>
                  <a:schemeClr val="bg1">
                    <a:lumMod val="95000"/>
                  </a:schemeClr>
                </a:solidFill>
                <a:latin typeface="Meiryo" charset="-128"/>
                <a:ea typeface="Meiryo" charset="-128"/>
                <a:cs typeface="Meiryo" charset="-128"/>
              </a:endParaRPr>
            </a:p>
          </p:txBody>
        </p:sp>
      </p:grpSp>
      <p:sp>
        <p:nvSpPr>
          <p:cNvPr id="10" name="テキスト ボックス 9"/>
          <p:cNvSpPr txBox="1"/>
          <p:nvPr/>
        </p:nvSpPr>
        <p:spPr>
          <a:xfrm>
            <a:off x="325674" y="1112353"/>
            <a:ext cx="697627" cy="400110"/>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現状</a:t>
            </a:r>
            <a:endParaRPr kumimoji="1" lang="ja-JP" altLang="en-US" sz="2000" dirty="0">
              <a:solidFill>
                <a:srgbClr val="0070C0"/>
              </a:solidFill>
              <a:latin typeface="Meiryo" charset="-128"/>
              <a:ea typeface="Meiryo" charset="-128"/>
              <a:cs typeface="Meiryo" charset="-128"/>
            </a:endParaRPr>
          </a:p>
        </p:txBody>
      </p:sp>
      <p:sp>
        <p:nvSpPr>
          <p:cNvPr id="11" name="下矢印 10"/>
          <p:cNvSpPr/>
          <p:nvPr/>
        </p:nvSpPr>
        <p:spPr>
          <a:xfrm>
            <a:off x="328806" y="1512939"/>
            <a:ext cx="256785" cy="257145"/>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rot="410845">
            <a:off x="594955" y="1701950"/>
            <a:ext cx="2518638" cy="307777"/>
          </a:xfrm>
          <a:prstGeom prst="rect">
            <a:avLst/>
          </a:prstGeom>
          <a:noFill/>
        </p:spPr>
        <p:txBody>
          <a:bodyPr wrap="none" rtlCol="0">
            <a:spAutoFit/>
          </a:bodyPr>
          <a:lstStyle/>
          <a:p>
            <a:r>
              <a:rPr lang="ja-JP" altLang="en-US" sz="1400" smtClean="0">
                <a:solidFill>
                  <a:srgbClr val="0070C0"/>
                </a:solidFill>
                <a:latin typeface="Meiryo" charset="-128"/>
                <a:ea typeface="Meiryo" charset="-128"/>
                <a:cs typeface="Meiryo" charset="-128"/>
              </a:rPr>
              <a:t>工数ベースの従来型ビジネス</a:t>
            </a:r>
            <a:endParaRPr kumimoji="1" lang="ja-JP" altLang="en-US" sz="1400" dirty="0">
              <a:solidFill>
                <a:srgbClr val="0070C0"/>
              </a:solidFill>
              <a:latin typeface="Meiryo" charset="-128"/>
              <a:ea typeface="Meiryo" charset="-128"/>
              <a:cs typeface="Meiryo" charset="-128"/>
            </a:endParaRPr>
          </a:p>
        </p:txBody>
      </p:sp>
      <p:grpSp>
        <p:nvGrpSpPr>
          <p:cNvPr id="23" name="図形グループ 22"/>
          <p:cNvGrpSpPr/>
          <p:nvPr/>
        </p:nvGrpSpPr>
        <p:grpSpPr>
          <a:xfrm>
            <a:off x="457200" y="776614"/>
            <a:ext cx="8361122" cy="5636711"/>
            <a:chOff x="457200" y="776614"/>
            <a:chExt cx="8361122" cy="5636711"/>
          </a:xfrm>
        </p:grpSpPr>
        <p:sp>
          <p:nvSpPr>
            <p:cNvPr id="7" name="直角三角形 6"/>
            <p:cNvSpPr/>
            <p:nvPr/>
          </p:nvSpPr>
          <p:spPr>
            <a:xfrm flipH="1">
              <a:off x="457200" y="776614"/>
              <a:ext cx="8361122" cy="5636711"/>
            </a:xfrm>
            <a:prstGeom prst="rtTriangle">
              <a:avLst/>
            </a:prstGeom>
            <a:solidFill>
              <a:srgbClr val="008000">
                <a:alpha val="4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rot="19555763">
              <a:off x="6462554" y="1327797"/>
              <a:ext cx="2039341" cy="369332"/>
            </a:xfrm>
            <a:prstGeom prst="rect">
              <a:avLst/>
            </a:prstGeom>
            <a:noFill/>
          </p:spPr>
          <p:txBody>
            <a:bodyPr wrap="none" rtlCol="0">
              <a:spAutoFit/>
            </a:bodyPr>
            <a:lstStyle/>
            <a:p>
              <a:r>
                <a:rPr lang="ja-JP" altLang="en-US" dirty="0" smtClean="0">
                  <a:solidFill>
                    <a:srgbClr val="00B050"/>
                  </a:solidFill>
                  <a:latin typeface="Meiryo" charset="-128"/>
                  <a:ea typeface="Meiryo" charset="-128"/>
                  <a:cs typeface="Meiryo" charset="-128"/>
                </a:rPr>
                <a:t>ポスト</a:t>
              </a:r>
              <a:r>
                <a:rPr lang="en-US" altLang="ja-JP" dirty="0" smtClean="0">
                  <a:solidFill>
                    <a:srgbClr val="00B050"/>
                  </a:solidFill>
                  <a:latin typeface="Meiryo" charset="-128"/>
                  <a:ea typeface="Meiryo" charset="-128"/>
                  <a:cs typeface="Meiryo" charset="-128"/>
                </a:rPr>
                <a:t>SI</a:t>
              </a:r>
              <a:r>
                <a:rPr lang="ja-JP" altLang="en-US" dirty="0" smtClean="0">
                  <a:solidFill>
                    <a:srgbClr val="00B050"/>
                  </a:solidFill>
                  <a:latin typeface="Meiryo" charset="-128"/>
                  <a:ea typeface="Meiryo" charset="-128"/>
                  <a:cs typeface="Meiryo" charset="-128"/>
                </a:rPr>
                <a:t>ビジネス</a:t>
              </a:r>
              <a:endParaRPr kumimoji="1" lang="ja-JP" altLang="en-US" dirty="0">
                <a:solidFill>
                  <a:srgbClr val="00B050"/>
                </a:solidFill>
                <a:latin typeface="Meiryo" charset="-128"/>
                <a:ea typeface="Meiryo" charset="-128"/>
                <a:cs typeface="Meiryo" charset="-128"/>
              </a:endParaRPr>
            </a:p>
          </p:txBody>
        </p:sp>
      </p:grpSp>
      <p:grpSp>
        <p:nvGrpSpPr>
          <p:cNvPr id="24" name="図形グループ 23"/>
          <p:cNvGrpSpPr/>
          <p:nvPr/>
        </p:nvGrpSpPr>
        <p:grpSpPr>
          <a:xfrm>
            <a:off x="7602080" y="5488357"/>
            <a:ext cx="1210588" cy="614437"/>
            <a:chOff x="7602080" y="5488357"/>
            <a:chExt cx="1210588" cy="614437"/>
          </a:xfrm>
        </p:grpSpPr>
        <p:sp>
          <p:nvSpPr>
            <p:cNvPr id="12" name="テキスト ボックス 11"/>
            <p:cNvSpPr txBox="1"/>
            <p:nvPr/>
          </p:nvSpPr>
          <p:spPr>
            <a:xfrm>
              <a:off x="7602080" y="5488357"/>
              <a:ext cx="1210588"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限界ゼロ</a:t>
              </a:r>
              <a:endParaRPr kumimoji="1" lang="ja-JP" altLang="en-US" sz="2000" dirty="0">
                <a:solidFill>
                  <a:schemeClr val="bg1"/>
                </a:solidFill>
                <a:latin typeface="Meiryo" charset="-128"/>
                <a:ea typeface="Meiryo" charset="-128"/>
                <a:cs typeface="Meiryo" charset="-128"/>
              </a:endParaRPr>
            </a:p>
          </p:txBody>
        </p:sp>
        <p:sp>
          <p:nvSpPr>
            <p:cNvPr id="13" name="下矢印 12"/>
            <p:cNvSpPr/>
            <p:nvPr/>
          </p:nvSpPr>
          <p:spPr>
            <a:xfrm>
              <a:off x="8430318" y="5845649"/>
              <a:ext cx="256785" cy="25714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74487" y="2881296"/>
            <a:ext cx="4651024" cy="3461912"/>
            <a:chOff x="674487" y="2881296"/>
            <a:chExt cx="4651024" cy="3461912"/>
          </a:xfrm>
        </p:grpSpPr>
        <p:grpSp>
          <p:nvGrpSpPr>
            <p:cNvPr id="22" name="図形グループ 21"/>
            <p:cNvGrpSpPr/>
            <p:nvPr/>
          </p:nvGrpSpPr>
          <p:grpSpPr>
            <a:xfrm>
              <a:off x="674487" y="2881296"/>
              <a:ext cx="2457578" cy="2469885"/>
              <a:chOff x="754135" y="2879856"/>
              <a:chExt cx="2457578" cy="2469885"/>
            </a:xfrm>
          </p:grpSpPr>
          <p:sp>
            <p:nvSpPr>
              <p:cNvPr id="16" name="上下矢印 15"/>
              <p:cNvSpPr/>
              <p:nvPr/>
            </p:nvSpPr>
            <p:spPr>
              <a:xfrm>
                <a:off x="754135" y="2879856"/>
                <a:ext cx="626302" cy="2469885"/>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rot="2292441">
                <a:off x="904299" y="4496173"/>
                <a:ext cx="2307414" cy="809839"/>
              </a:xfrm>
              <a:custGeom>
                <a:avLst/>
                <a:gdLst>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0 w 4108537"/>
                  <a:gd name="connsiteY6" fmla="*/ 1140572 h 1520763"/>
                  <a:gd name="connsiteX7" fmla="*/ 0 w 4108537"/>
                  <a:gd name="connsiteY7" fmla="*/ 380191 h 1520763"/>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6263 w 4108537"/>
                  <a:gd name="connsiteY6" fmla="*/ 382747 h 1520763"/>
                  <a:gd name="connsiteX7" fmla="*/ 0 w 4108537"/>
                  <a:gd name="connsiteY7" fmla="*/ 380191 h 152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8537" h="1520763">
                    <a:moveTo>
                      <a:pt x="0" y="380191"/>
                    </a:moveTo>
                    <a:lnTo>
                      <a:pt x="3348156" y="380191"/>
                    </a:lnTo>
                    <a:lnTo>
                      <a:pt x="3348156" y="0"/>
                    </a:lnTo>
                    <a:lnTo>
                      <a:pt x="4108537" y="760382"/>
                    </a:lnTo>
                    <a:lnTo>
                      <a:pt x="3348156" y="1520763"/>
                    </a:lnTo>
                    <a:lnTo>
                      <a:pt x="3348156" y="1140572"/>
                    </a:lnTo>
                    <a:lnTo>
                      <a:pt x="6263" y="382747"/>
                    </a:lnTo>
                    <a:lnTo>
                      <a:pt x="0" y="380191"/>
                    </a:lnTo>
                    <a:close/>
                  </a:path>
                </a:pathLst>
              </a:cu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テキスト ボックス 24"/>
            <p:cNvSpPr txBox="1"/>
            <p:nvPr/>
          </p:nvSpPr>
          <p:spPr>
            <a:xfrm>
              <a:off x="2601688" y="5696877"/>
              <a:ext cx="2723823"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資金余力があるうちに</a:t>
              </a:r>
              <a:endParaRPr kumimoji="1" lang="en-US" altLang="ja-JP" dirty="0" smtClean="0">
                <a:solidFill>
                  <a:schemeClr val="bg1"/>
                </a:solidFill>
                <a:latin typeface="Meiryo" charset="-128"/>
                <a:ea typeface="Meiryo" charset="-128"/>
                <a:cs typeface="Meiryo" charset="-128"/>
              </a:endParaRPr>
            </a:p>
            <a:p>
              <a:r>
                <a:rPr kumimoji="1" lang="ja-JP" altLang="en-US" dirty="0" smtClean="0">
                  <a:solidFill>
                    <a:schemeClr val="bg1"/>
                  </a:solidFill>
                  <a:latin typeface="Meiryo" charset="-128"/>
                  <a:ea typeface="Meiryo" charset="-128"/>
                  <a:cs typeface="Meiryo" charset="-128"/>
                </a:rPr>
                <a:t>新規事業のための</a:t>
              </a:r>
              <a:r>
                <a:rPr lang="ja-JP" altLang="en-US" dirty="0" smtClean="0">
                  <a:solidFill>
                    <a:schemeClr val="bg1"/>
                  </a:solidFill>
                  <a:latin typeface="Meiryo" charset="-128"/>
                  <a:ea typeface="Meiryo" charset="-128"/>
                  <a:cs typeface="Meiryo" charset="-128"/>
                </a:rPr>
                <a:t>再投資</a:t>
              </a:r>
              <a:endParaRPr kumimoji="1" lang="ja-JP" altLang="en-US"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138583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smtClean="0"/>
              <a:t>SI</a:t>
            </a:r>
            <a:r>
              <a:rPr lang="ja-JP" altLang="en-US" dirty="0" smtClean="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特化型</a:t>
            </a:r>
            <a:endParaRPr kumimoji="1"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ビジネス</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サービス</a:t>
            </a:r>
            <a:endParaRPr kumimoji="1" lang="ja-JP" altLang="en-US" dirty="0">
              <a:solidFill>
                <a:srgbClr val="FFFFFF"/>
              </a:solidFill>
              <a:latin typeface="メイリオ"/>
              <a:ea typeface="メイリオ"/>
              <a:cs typeface="メイリオ"/>
            </a:endParaRP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業種・業務特化</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インテグレーション</a:t>
            </a:r>
            <a:endParaRPr kumimoji="1" lang="ja-JP" altLang="en-US" dirty="0">
              <a:solidFill>
                <a:srgbClr val="FFFFFF"/>
              </a:solidFill>
              <a:latin typeface="メイリオ"/>
              <a:ea typeface="メイリオ"/>
              <a:cs typeface="メイリオ"/>
            </a:endParaRP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smtClean="0">
                <a:solidFill>
                  <a:srgbClr val="008000"/>
                </a:solidFill>
              </a:rPr>
              <a:t>アプリケーション</a:t>
            </a:r>
            <a:endParaRPr kumimoji="1" lang="ja-JP" altLang="en-US" sz="1600" dirty="0">
              <a:solidFill>
                <a:srgbClr val="008000"/>
              </a:solidFill>
            </a:endParaRP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コンサルテーション</a:t>
            </a:r>
            <a:endParaRPr kumimoji="1" lang="ja-JP" altLang="en-US" dirty="0">
              <a:solidFill>
                <a:srgbClr val="FFFFFF"/>
              </a:solidFill>
              <a:latin typeface="メイリオ"/>
              <a:ea typeface="メイリオ"/>
              <a:cs typeface="メイリオ"/>
            </a:endParaRP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インフラ構築</a:t>
            </a:r>
            <a:endParaRPr kumimoji="1" lang="ja-JP" altLang="en-US" dirty="0">
              <a:solidFill>
                <a:srgbClr val="FFFFFF"/>
              </a:solidFill>
              <a:latin typeface="メイリオ"/>
              <a:ea typeface="メイリオ"/>
              <a:cs typeface="メイリオ"/>
            </a:endParaRP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クラウド運用管理</a:t>
            </a:r>
            <a:endParaRPr kumimoji="1" lang="ja-JP" altLang="en-US" dirty="0">
              <a:solidFill>
                <a:srgbClr val="FFFFFF"/>
              </a:solidFill>
              <a:latin typeface="メイリオ"/>
              <a:ea typeface="メイリオ"/>
              <a:cs typeface="メイリオ"/>
            </a:endParaRP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内製化支援</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シチズン</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デベロッパー支援</a:t>
            </a:r>
            <a:endParaRPr kumimoji="1" lang="ja-JP" altLang="en-US" dirty="0">
              <a:solidFill>
                <a:srgbClr val="FFFFFF"/>
              </a:solidFill>
              <a:latin typeface="メイリオ"/>
              <a:ea typeface="メイリオ"/>
              <a:cs typeface="メイリオ"/>
            </a:endParaRP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アジャイル型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受託</a:t>
            </a:r>
            <a:r>
              <a:rPr lang="ja-JP" altLang="en-US" dirty="0">
                <a:solidFill>
                  <a:srgbClr val="FFFFFF"/>
                </a:solidFill>
                <a:latin typeface="メイリオ"/>
                <a:ea typeface="メイリオ"/>
                <a:cs typeface="メイリオ"/>
              </a:rPr>
              <a:t>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汎用型</a:t>
            </a:r>
            <a:endParaRPr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smtClean="0">
                <a:solidFill>
                  <a:srgbClr val="FFFFFF"/>
                </a:solidFill>
                <a:latin typeface="メイリオ"/>
                <a:ea typeface="メイリオ"/>
                <a:cs typeface="メイリオ"/>
              </a:rPr>
              <a:t>/</a:t>
            </a:r>
            <a:r>
              <a:rPr kumimoji="1"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データセンター</a:t>
            </a:r>
            <a:endParaRPr kumimoji="1" lang="ja-JP" altLang="en-US" dirty="0">
              <a:solidFill>
                <a:srgbClr val="FFFFFF"/>
              </a:solidFill>
              <a:latin typeface="メイリオ"/>
              <a:ea typeface="メイリオ"/>
              <a:cs typeface="メイリオ"/>
            </a:endParaRP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smtClean="0">
                <a:solidFill>
                  <a:srgbClr val="008000"/>
                </a:solidFill>
                <a:latin typeface="メイリオ"/>
                <a:ea typeface="メイリオ"/>
                <a:cs typeface="メイリオ"/>
              </a:rPr>
              <a:t>インフラ</a:t>
            </a:r>
            <a:endParaRPr kumimoji="1" lang="en-US" altLang="ja-JP" sz="1600" dirty="0" smtClean="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smtClean="0">
                <a:solidFill>
                  <a:srgbClr val="000090"/>
                </a:solidFill>
                <a:latin typeface="メイリオ"/>
                <a:ea typeface="メイリオ"/>
                <a:cs typeface="メイリオ"/>
              </a:rPr>
              <a:t>専門特化</a:t>
            </a:r>
            <a:endParaRPr kumimoji="1" lang="ja-JP" altLang="en-US" sz="1600" dirty="0">
              <a:solidFill>
                <a:srgbClr val="000090"/>
              </a:solidFill>
              <a:latin typeface="メイリオ"/>
              <a:ea typeface="メイリオ"/>
              <a:cs typeface="メイリオ"/>
            </a:endParaRP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smtClean="0">
                <a:solidFill>
                  <a:srgbClr val="000090"/>
                </a:solidFill>
                <a:latin typeface="メイリオ"/>
                <a:ea typeface="メイリオ"/>
                <a:cs typeface="メイリオ"/>
              </a:rPr>
              <a:t>スピード</a:t>
            </a:r>
            <a:endParaRPr kumimoji="1" lang="ja-JP" altLang="en-US" sz="1600" dirty="0">
              <a:solidFill>
                <a:srgbClr val="000090"/>
              </a:solidFill>
              <a:latin typeface="メイリオ"/>
              <a:ea typeface="メイリオ"/>
              <a:cs typeface="メイリオ"/>
            </a:endParaRP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アプリケーション</a:t>
            </a:r>
            <a:endParaRPr kumimoji="1" lang="en-US" altLang="ja-JP" sz="1000" dirty="0" smtClean="0">
              <a:solidFill>
                <a:srgbClr val="FF6600"/>
              </a:solidFill>
              <a:latin typeface="メイリオ"/>
              <a:ea typeface="メイリオ"/>
              <a:cs typeface="メイリオ"/>
            </a:endParaRPr>
          </a:p>
          <a:p>
            <a:r>
              <a:rPr kumimoji="1" lang="ja-JP" altLang="en-US" sz="1000" dirty="0" smtClean="0">
                <a:solidFill>
                  <a:srgbClr val="FF6600"/>
                </a:solidFill>
                <a:latin typeface="メイリオ"/>
                <a:ea typeface="メイリオ"/>
                <a:cs typeface="メイリオ"/>
              </a:rPr>
              <a:t>　　　　　プロフェッショナル</a:t>
            </a:r>
            <a:endParaRPr kumimoji="1" lang="ja-JP" altLang="en-US" sz="1000" dirty="0">
              <a:solidFill>
                <a:srgbClr val="FF6600"/>
              </a:solidFill>
              <a:latin typeface="メイリオ"/>
              <a:ea typeface="メイリオ"/>
              <a:cs typeface="メイリオ"/>
            </a:endParaRP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a:t>
            </a:r>
            <a:endParaRPr kumimoji="1" lang="ja-JP" altLang="en-US" sz="1000" dirty="0">
              <a:solidFill>
                <a:srgbClr val="FF6600"/>
              </a:solidFill>
              <a:latin typeface="メイリオ"/>
              <a:ea typeface="メイリオ"/>
              <a:cs typeface="メイリオ"/>
            </a:endParaRP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smtClean="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smtClean="0">
                <a:solidFill>
                  <a:srgbClr val="FF6600"/>
                </a:solidFill>
                <a:latin typeface="メイリオ"/>
                <a:ea typeface="メイリオ"/>
                <a:cs typeface="メイリオ"/>
              </a:rPr>
              <a:t>プロフェッショナル</a:t>
            </a:r>
            <a:endParaRPr lang="ja-JP" altLang="en-US" sz="1000" dirty="0">
              <a:solidFill>
                <a:srgbClr val="FF6600"/>
              </a:solidFill>
              <a:latin typeface="メイリオ"/>
              <a:ea typeface="メイリオ"/>
              <a:cs typeface="メイリオ"/>
            </a:endParaRP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smtClean="0">
                <a:solidFill>
                  <a:srgbClr val="FF6600"/>
                </a:solidFill>
                <a:latin typeface="メイリオ"/>
                <a:ea typeface="メイリオ"/>
                <a:cs typeface="メイリオ"/>
              </a:rPr>
              <a:t>インフラ提供戦略</a:t>
            </a:r>
            <a:endParaRPr lang="ja-JP" altLang="en-US" sz="1600" dirty="0">
              <a:solidFill>
                <a:srgbClr val="FF6600"/>
              </a:solidFill>
              <a:latin typeface="メイリオ"/>
              <a:ea typeface="メイリオ"/>
              <a:cs typeface="メイリオ"/>
            </a:endParaRP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smtClean="0">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5871005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詳細はこちらをご覧下さい　</a:t>
            </a:r>
            <a:r>
              <a:rPr lang="en-US" altLang="ja-JP" dirty="0" smtClean="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a:t>
            </a:r>
            <a:r>
              <a:rPr lang="ja-JP" altLang="en-US" sz="1200" dirty="0" smtClean="0">
                <a:solidFill>
                  <a:srgbClr val="0070C0"/>
                </a:solidFill>
                <a:latin typeface="Meiryo" charset="-128"/>
                <a:ea typeface="Meiryo" charset="-128"/>
                <a:cs typeface="Meiryo" charset="-128"/>
              </a:rPr>
              <a:t>な対策</a:t>
            </a:r>
            <a:r>
              <a:rPr lang="ja-JP" altLang="en-US" sz="1200" dirty="0">
                <a:solidFill>
                  <a:srgbClr val="0070C0"/>
                </a:solidFill>
                <a:latin typeface="Meiryo" charset="-128"/>
                <a:ea typeface="Meiryo" charset="-128"/>
                <a:cs typeface="Meiryo" charset="-128"/>
              </a:rPr>
              <a:t>を示すこと。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身</a:t>
            </a:r>
            <a:r>
              <a:rPr lang="ja-JP" altLang="en-US" sz="1200" dirty="0">
                <a:solidFill>
                  <a:srgbClr val="0070C0"/>
                </a:solidFill>
                <a:latin typeface="Meiryo" charset="-128"/>
                <a:ea typeface="Meiryo" charset="-128"/>
                <a:cs typeface="Meiryo" charset="-128"/>
              </a:rPr>
              <a:t>の丈に合った事例を紹介し、具体的なビジネスのイメージを</a:t>
            </a:r>
            <a:r>
              <a:rPr lang="ja-JP" altLang="en-US" sz="1200" dirty="0" smtClean="0">
                <a:solidFill>
                  <a:srgbClr val="0070C0"/>
                </a:solidFill>
                <a:latin typeface="Meiryo" charset="-128"/>
                <a:ea typeface="Meiryo" charset="-128"/>
                <a:cs typeface="Meiryo" charset="-128"/>
              </a:rPr>
              <a:t>描きやすく</a:t>
            </a:r>
            <a:r>
              <a:rPr lang="ja-JP" altLang="en-US" sz="1200" dirty="0">
                <a:solidFill>
                  <a:srgbClr val="0070C0"/>
                </a:solidFill>
                <a:latin typeface="Meiryo" charset="-128"/>
                <a:ea typeface="Meiryo" charset="-128"/>
                <a:cs typeface="Meiryo" charset="-128"/>
              </a:rPr>
              <a:t>すること。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新規</a:t>
            </a:r>
            <a:r>
              <a:rPr lang="ja-JP" altLang="en-US" sz="1200" dirty="0">
                <a:solidFill>
                  <a:srgbClr val="0070C0"/>
                </a:solidFill>
                <a:latin typeface="Meiryo" charset="-128"/>
                <a:ea typeface="Meiryo" charset="-128"/>
                <a:cs typeface="Meiryo" charset="-128"/>
              </a:rPr>
              <a:t>事業を立ち上げるための課題や成功させるための実践的な</a:t>
            </a:r>
            <a:r>
              <a:rPr lang="ja-JP" altLang="en-US" sz="1200" dirty="0" smtClean="0">
                <a:solidFill>
                  <a:srgbClr val="0070C0"/>
                </a:solidFill>
                <a:latin typeface="Meiryo" charset="-128"/>
                <a:ea typeface="Meiryo" charset="-128"/>
                <a:cs typeface="Meiryo" charset="-128"/>
              </a:rPr>
              <a:t>ノウハウ</a:t>
            </a:r>
            <a:r>
              <a:rPr lang="ja-JP" altLang="en-US" sz="1200" dirty="0">
                <a:solidFill>
                  <a:srgbClr val="0070C0"/>
                </a:solidFill>
                <a:latin typeface="Meiryo" charset="-128"/>
                <a:ea typeface="Meiryo" charset="-128"/>
                <a:cs typeface="Meiryo" charset="-128"/>
              </a:rPr>
              <a:t>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smtClean="0">
                <a:latin typeface="Meiryo" charset="-128"/>
                <a:ea typeface="Meiryo" charset="-128"/>
                <a:cs typeface="Meiryo" charset="-128"/>
              </a:rPr>
              <a:t>新しいステージに立つためにどうすればいいのか</a:t>
            </a:r>
            <a:endParaRPr lang="en-US" altLang="ja-JP" sz="1400" b="1" dirty="0" smtClean="0">
              <a:latin typeface="Meiryo" charset="-128"/>
              <a:ea typeface="Meiryo" charset="-128"/>
              <a:cs typeface="Meiryo" charset="-128"/>
            </a:endParaRPr>
          </a:p>
          <a:p>
            <a:endParaRPr kumimoji="1" lang="ja-JP" altLang="en-US" sz="14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smtClean="0">
                <a:latin typeface="Meiryo" charset="-128"/>
                <a:ea typeface="Meiryo" charset="-128"/>
                <a:cs typeface="Meiryo" charset="-128"/>
              </a:rPr>
              <a:t>SI</a:t>
            </a:r>
            <a:r>
              <a:rPr kumimoji="1" lang="ja-JP" altLang="en-US" sz="1200" dirty="0" smtClean="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smtClean="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smtClean="0">
                <a:solidFill>
                  <a:schemeClr val="accent6">
                    <a:lumMod val="75000"/>
                  </a:schemeClr>
                </a:solidFill>
                <a:latin typeface="Meiryo" charset="-128"/>
                <a:ea typeface="Meiryo" charset="-128"/>
                <a:cs typeface="Meiryo" charset="-128"/>
              </a:rPr>
              <a:t>本書に掲載している全</a:t>
            </a:r>
            <a:r>
              <a:rPr lang="en-US" altLang="ja-JP" sz="1200" dirty="0" smtClean="0">
                <a:solidFill>
                  <a:schemeClr val="accent6">
                    <a:lumMod val="75000"/>
                  </a:schemeClr>
                </a:solidFill>
                <a:latin typeface="Meiryo" charset="-128"/>
                <a:ea typeface="Meiryo" charset="-128"/>
                <a:cs typeface="Meiryo" charset="-128"/>
              </a:rPr>
              <a:t>60</a:t>
            </a:r>
            <a:r>
              <a:rPr lang="ja-JP" altLang="en-US" sz="1200" dirty="0" smtClean="0">
                <a:solidFill>
                  <a:schemeClr val="accent6">
                    <a:lumMod val="75000"/>
                  </a:schemeClr>
                </a:solidFill>
                <a:latin typeface="Meiryo" charset="-128"/>
                <a:ea typeface="Meiryo" charset="-128"/>
                <a:cs typeface="Meiryo" charset="-128"/>
              </a:rPr>
              <a:t>枚の図表</a:t>
            </a:r>
            <a:r>
              <a:rPr lang="ja-JP" altLang="en-US" sz="1200" dirty="0">
                <a:solidFill>
                  <a:schemeClr val="accent6">
                    <a:lumMod val="75000"/>
                  </a:schemeClr>
                </a:solidFill>
                <a:latin typeface="Meiryo" charset="-128"/>
                <a:ea typeface="Meiryo" charset="-128"/>
                <a:cs typeface="Meiryo" charset="-128"/>
              </a:rPr>
              <a:t>は、ロイヤリティ・フリーのパワーポイントでダウンロードできます</a:t>
            </a:r>
            <a:r>
              <a:rPr lang="ja-JP" altLang="en-US" sz="1200" dirty="0" smtClean="0">
                <a:solidFill>
                  <a:schemeClr val="accent6">
                    <a:lumMod val="75000"/>
                  </a:schemeClr>
                </a:solidFill>
                <a:latin typeface="Meiryo" charset="-128"/>
                <a:ea typeface="Meiryo" charset="-128"/>
                <a:cs typeface="Meiryo" charset="-128"/>
              </a:rPr>
              <a:t>。経営会議や企画書の資料として、</a:t>
            </a:r>
            <a:r>
              <a:rPr lang="ja-JP" altLang="en-US" sz="1200" dirty="0">
                <a:solidFill>
                  <a:schemeClr val="accent6">
                    <a:lumMod val="75000"/>
                  </a:schemeClr>
                </a:solidFill>
                <a:latin typeface="Meiryo" charset="-128"/>
                <a:ea typeface="Meiryo" charset="-128"/>
                <a:cs typeface="Meiryo" charset="-128"/>
              </a:rPr>
              <a:t>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smtClean="0">
                <a:latin typeface="Meiryo" charset="-128"/>
                <a:ea typeface="Meiryo" charset="-128"/>
                <a:cs typeface="Meiryo" charset="-128"/>
              </a:rPr>
              <a:t>発売日：</a:t>
            </a:r>
            <a:r>
              <a:rPr lang="en-US" altLang="ja-JP" sz="1200" dirty="0" smtClean="0">
                <a:latin typeface="Meiryo" charset="-128"/>
                <a:ea typeface="Meiryo" charset="-128"/>
                <a:cs typeface="Meiryo" charset="-128"/>
              </a:rPr>
              <a:t>2016</a:t>
            </a:r>
            <a:r>
              <a:rPr lang="ja-JP" altLang="en-US" sz="1200" dirty="0" smtClean="0">
                <a:latin typeface="Meiryo" charset="-128"/>
                <a:ea typeface="Meiryo" charset="-128"/>
                <a:cs typeface="Meiryo" charset="-128"/>
              </a:rPr>
              <a:t>年</a:t>
            </a:r>
            <a:r>
              <a:rPr lang="en-US" altLang="ja-JP" sz="1200" dirty="0" smtClean="0">
                <a:latin typeface="Meiryo" charset="-128"/>
                <a:ea typeface="Meiryo" charset="-128"/>
                <a:cs typeface="Meiryo" charset="-128"/>
              </a:rPr>
              <a:t>1</a:t>
            </a:r>
            <a:r>
              <a:rPr lang="ja-JP" altLang="en-US" sz="1200" dirty="0" smtClean="0">
                <a:latin typeface="Meiryo" charset="-128"/>
                <a:ea typeface="Meiryo" charset="-128"/>
                <a:cs typeface="Meiryo" charset="-128"/>
              </a:rPr>
              <a:t>月</a:t>
            </a:r>
            <a:r>
              <a:rPr lang="en-US" altLang="ja-JP" sz="1200" dirty="0" smtClean="0">
                <a:latin typeface="Meiryo" charset="-128"/>
                <a:ea typeface="Meiryo" charset="-128"/>
                <a:cs typeface="Meiryo" charset="-128"/>
              </a:rPr>
              <a:t>25</a:t>
            </a:r>
            <a:r>
              <a:rPr lang="ja-JP" altLang="en-US" sz="1200" dirty="0" smtClean="0">
                <a:latin typeface="Meiryo" charset="-128"/>
                <a:ea typeface="Meiryo" charset="-128"/>
                <a:cs typeface="Meiryo" charset="-128"/>
              </a:rPr>
              <a:t>日</a:t>
            </a:r>
          </a:p>
          <a:p>
            <a:r>
              <a:rPr lang="ja-JP" altLang="en-US" sz="1200" dirty="0" smtClean="0">
                <a:latin typeface="Meiryo" charset="-128"/>
                <a:ea typeface="Meiryo" charset="-128"/>
                <a:cs typeface="Meiryo" charset="-128"/>
              </a:rPr>
              <a:t>著書：斎藤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昌義＋後藤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晃</a:t>
            </a:r>
          </a:p>
          <a:p>
            <a:r>
              <a:rPr lang="ja-JP" altLang="en-US" sz="1200" dirty="0" smtClean="0">
                <a:latin typeface="Meiryo" charset="-128"/>
                <a:ea typeface="Meiryo" charset="-128"/>
                <a:cs typeface="Meiryo" charset="-128"/>
              </a:rPr>
              <a:t>体裁：A5判</a:t>
            </a:r>
            <a:r>
              <a:rPr lang="ja-JP" altLang="en-US" sz="1200" dirty="0">
                <a:latin typeface="Meiryo" charset="-128"/>
                <a:ea typeface="Meiryo" charset="-128"/>
                <a:cs typeface="Meiryo" charset="-128"/>
              </a:rPr>
              <a:t>／本文2色／</a:t>
            </a:r>
            <a:r>
              <a:rPr lang="ja-JP" altLang="en-US" sz="1200" dirty="0" smtClean="0">
                <a:latin typeface="Meiryo" charset="-128"/>
                <a:ea typeface="Meiryo" charset="-128"/>
                <a:cs typeface="Meiryo" charset="-128"/>
              </a:rPr>
              <a:t>240ページ</a:t>
            </a:r>
          </a:p>
          <a:p>
            <a:r>
              <a:rPr lang="ja-JP" altLang="en-US" sz="1200" dirty="0" smtClean="0">
                <a:latin typeface="Meiryo" charset="-128"/>
                <a:ea typeface="Meiryo" charset="-128"/>
                <a:cs typeface="Meiryo" charset="-128"/>
              </a:rPr>
              <a:t>ISBN：978-4-7741-7872-1</a:t>
            </a:r>
          </a:p>
          <a:p>
            <a:r>
              <a:rPr lang="ja-JP" altLang="en-US" sz="1200" dirty="0" smtClean="0">
                <a:latin typeface="Meiryo" charset="-128"/>
                <a:ea typeface="Meiryo" charset="-128"/>
                <a:cs typeface="Meiryo" charset="-128"/>
              </a:rPr>
              <a:t>価格：1,880円</a:t>
            </a:r>
            <a:r>
              <a:rPr lang="ja-JP" altLang="en-US" sz="1200" dirty="0">
                <a:latin typeface="Meiryo" charset="-128"/>
                <a:ea typeface="Meiryo" charset="-128"/>
                <a:cs typeface="Meiryo" charset="-128"/>
              </a:rPr>
              <a:t>（＋税）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157008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ビジネスの</a:t>
            </a:r>
            <a:r>
              <a:rPr kumimoji="1" lang="en-US" altLang="ja-JP" dirty="0" smtClean="0"/>
              <a:t>3</a:t>
            </a:r>
            <a:r>
              <a:rPr kumimoji="1" lang="ja-JP" altLang="en-US" dirty="0" smtClean="0"/>
              <a:t>つのステップ</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cxnSp>
        <p:nvCxnSpPr>
          <p:cNvPr id="12" name="直線矢印コネクタ 11"/>
          <p:cNvCxnSpPr/>
          <p:nvPr/>
        </p:nvCxnSpPr>
        <p:spPr>
          <a:xfrm>
            <a:off x="1619250" y="3734119"/>
            <a:ext cx="6121400" cy="399"/>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V="1">
            <a:off x="1619250" y="1167221"/>
            <a:ext cx="6121400" cy="4955548"/>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4575174" y="1156983"/>
            <a:ext cx="1" cy="4965786"/>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正方形/長方形 7"/>
          <p:cNvSpPr/>
          <p:nvPr/>
        </p:nvSpPr>
        <p:spPr>
          <a:xfrm>
            <a:off x="2022468" y="3451136"/>
            <a:ext cx="2878913" cy="2378275"/>
          </a:xfrm>
          <a:prstGeom prst="rect">
            <a:avLst/>
          </a:prstGeom>
          <a:solidFill>
            <a:schemeClr val="tx2">
              <a:lumMod val="40000"/>
              <a:lumOff val="60000"/>
              <a:alpha val="7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3135717" y="2560444"/>
            <a:ext cx="2878913" cy="2378275"/>
          </a:xfrm>
          <a:prstGeom prst="rect">
            <a:avLst/>
          </a:prstGeom>
          <a:solidFill>
            <a:srgbClr val="0070C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248968" y="1669752"/>
            <a:ext cx="2878913" cy="2378275"/>
          </a:xfrm>
          <a:prstGeom prst="rect">
            <a:avLst/>
          </a:pr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3944232" y="6217370"/>
            <a:ext cx="1261884" cy="307777"/>
          </a:xfrm>
          <a:prstGeom prst="rect">
            <a:avLst/>
          </a:prstGeom>
          <a:noFill/>
        </p:spPr>
        <p:txBody>
          <a:bodyPr wrap="none" rtlCol="0">
            <a:spAutoFit/>
          </a:bodyPr>
          <a:lstStyle/>
          <a:p>
            <a:pPr algn="ctr"/>
            <a:r>
              <a:rPr kumimoji="1" lang="ja-JP" altLang="en-US" sz="1400" smtClean="0">
                <a:solidFill>
                  <a:schemeClr val="accent3">
                    <a:lumMod val="50000"/>
                  </a:schemeClr>
                </a:solidFill>
                <a:latin typeface="Meiryo" charset="-128"/>
                <a:ea typeface="Meiryo" charset="-128"/>
                <a:cs typeface="Meiryo" charset="-128"/>
              </a:rPr>
              <a:t>生産性の向上</a:t>
            </a:r>
            <a:endParaRPr kumimoji="1" lang="ja-JP" altLang="en-US" sz="1400" dirty="0">
              <a:solidFill>
                <a:schemeClr val="accent3">
                  <a:lumMod val="50000"/>
                </a:schemeClr>
              </a:solidFill>
              <a:latin typeface="Meiryo" charset="-128"/>
              <a:ea typeface="Meiryo" charset="-128"/>
              <a:cs typeface="Meiryo" charset="-128"/>
            </a:endParaRPr>
          </a:p>
        </p:txBody>
      </p:sp>
      <p:sp>
        <p:nvSpPr>
          <p:cNvPr id="32" name="テキスト ボックス 31"/>
          <p:cNvSpPr txBox="1"/>
          <p:nvPr/>
        </p:nvSpPr>
        <p:spPr>
          <a:xfrm>
            <a:off x="3764697" y="892124"/>
            <a:ext cx="1620957" cy="307777"/>
          </a:xfrm>
          <a:prstGeom prst="rect">
            <a:avLst/>
          </a:prstGeom>
          <a:noFill/>
        </p:spPr>
        <p:txBody>
          <a:bodyPr wrap="none" rtlCol="0">
            <a:spAutoFit/>
          </a:bodyPr>
          <a:lstStyle/>
          <a:p>
            <a:pPr algn="ctr"/>
            <a:r>
              <a:rPr kumimoji="1" lang="ja-JP" altLang="en-US" sz="1400" smtClean="0">
                <a:solidFill>
                  <a:schemeClr val="accent3">
                    <a:lumMod val="50000"/>
                  </a:schemeClr>
                </a:solidFill>
                <a:latin typeface="Meiryo" charset="-128"/>
                <a:ea typeface="Meiryo" charset="-128"/>
                <a:cs typeface="Meiryo" charset="-128"/>
              </a:rPr>
              <a:t>ビジネスの差別化</a:t>
            </a:r>
            <a:endParaRPr kumimoji="1" lang="ja-JP" altLang="en-US" sz="1400" dirty="0">
              <a:solidFill>
                <a:schemeClr val="accent3">
                  <a:lumMod val="50000"/>
                </a:schemeClr>
              </a:solidFill>
              <a:latin typeface="Meiryo" charset="-128"/>
              <a:ea typeface="Meiryo" charset="-128"/>
              <a:cs typeface="Meiryo" charset="-128"/>
            </a:endParaRPr>
          </a:p>
        </p:txBody>
      </p:sp>
      <p:sp>
        <p:nvSpPr>
          <p:cNvPr id="33" name="テキスト ボックス 32"/>
          <p:cNvSpPr txBox="1"/>
          <p:nvPr/>
        </p:nvSpPr>
        <p:spPr>
          <a:xfrm>
            <a:off x="1296152" y="3149343"/>
            <a:ext cx="400110" cy="1169551"/>
          </a:xfrm>
          <a:prstGeom prst="rect">
            <a:avLst/>
          </a:prstGeom>
          <a:noFill/>
        </p:spPr>
        <p:txBody>
          <a:bodyPr vert="eaVert" wrap="none" rtlCol="0">
            <a:spAutoFit/>
          </a:bodyPr>
          <a:lstStyle/>
          <a:p>
            <a:pPr algn="ctr"/>
            <a:r>
              <a:rPr kumimoji="1" lang="ja-JP" altLang="en-US" sz="1400" smtClean="0">
                <a:solidFill>
                  <a:schemeClr val="accent2">
                    <a:lumMod val="75000"/>
                  </a:schemeClr>
                </a:solidFill>
                <a:latin typeface="Meiryo" charset="-128"/>
                <a:ea typeface="Meiryo" charset="-128"/>
                <a:cs typeface="Meiryo" charset="-128"/>
              </a:rPr>
              <a:t>オンプレミス</a:t>
            </a:r>
            <a:endParaRPr kumimoji="1" lang="ja-JP" altLang="en-US" sz="1400" dirty="0">
              <a:solidFill>
                <a:schemeClr val="accent2">
                  <a:lumMod val="75000"/>
                </a:schemeClr>
              </a:solidFill>
              <a:latin typeface="Meiryo" charset="-128"/>
              <a:ea typeface="Meiryo" charset="-128"/>
              <a:cs typeface="Meiryo" charset="-128"/>
            </a:endParaRPr>
          </a:p>
        </p:txBody>
      </p:sp>
      <p:sp>
        <p:nvSpPr>
          <p:cNvPr id="34" name="テキスト ボックス 33"/>
          <p:cNvSpPr txBox="1"/>
          <p:nvPr/>
        </p:nvSpPr>
        <p:spPr>
          <a:xfrm>
            <a:off x="7697110" y="3328879"/>
            <a:ext cx="400110" cy="810478"/>
          </a:xfrm>
          <a:prstGeom prst="rect">
            <a:avLst/>
          </a:prstGeom>
          <a:noFill/>
        </p:spPr>
        <p:txBody>
          <a:bodyPr vert="eaVert" wrap="none" rtlCol="0">
            <a:spAutoFit/>
          </a:bodyPr>
          <a:lstStyle/>
          <a:p>
            <a:pPr algn="ctr"/>
            <a:r>
              <a:rPr kumimoji="1" lang="ja-JP" altLang="en-US" sz="1400" dirty="0" smtClean="0">
                <a:solidFill>
                  <a:schemeClr val="accent2">
                    <a:lumMod val="75000"/>
                  </a:schemeClr>
                </a:solidFill>
                <a:latin typeface="Meiryo" charset="-128"/>
                <a:ea typeface="Meiryo" charset="-128"/>
                <a:cs typeface="Meiryo" charset="-128"/>
              </a:rPr>
              <a:t>クラウド</a:t>
            </a:r>
            <a:endParaRPr kumimoji="1" lang="ja-JP" altLang="en-US" sz="1400" dirty="0">
              <a:solidFill>
                <a:schemeClr val="accent2">
                  <a:lumMod val="75000"/>
                </a:schemeClr>
              </a:solidFill>
              <a:latin typeface="Meiryo" charset="-128"/>
              <a:ea typeface="Meiryo" charset="-128"/>
              <a:cs typeface="Meiryo" charset="-128"/>
            </a:endParaRPr>
          </a:p>
        </p:txBody>
      </p:sp>
      <p:sp>
        <p:nvSpPr>
          <p:cNvPr id="35" name="テキスト ボックス 34"/>
          <p:cNvSpPr txBox="1"/>
          <p:nvPr/>
        </p:nvSpPr>
        <p:spPr>
          <a:xfrm>
            <a:off x="5578582" y="885966"/>
            <a:ext cx="2518638" cy="307777"/>
          </a:xfrm>
          <a:prstGeom prst="rect">
            <a:avLst/>
          </a:prstGeom>
          <a:noFill/>
        </p:spPr>
        <p:txBody>
          <a:bodyPr wrap="none" rtlCol="0">
            <a:spAutoFit/>
          </a:bodyPr>
          <a:lstStyle/>
          <a:p>
            <a:pPr algn="ctr"/>
            <a:r>
              <a:rPr lang="ja-JP" altLang="en-US" sz="1400" dirty="0" smtClean="0">
                <a:solidFill>
                  <a:schemeClr val="accent6">
                    <a:lumMod val="75000"/>
                  </a:schemeClr>
                </a:solidFill>
                <a:latin typeface="Meiryo" charset="-128"/>
                <a:ea typeface="Meiryo" charset="-128"/>
                <a:cs typeface="Meiryo" charset="-128"/>
              </a:rPr>
              <a:t>ビジネス</a:t>
            </a:r>
            <a:r>
              <a:rPr lang="ja-JP" altLang="en-US" sz="1400" smtClean="0">
                <a:solidFill>
                  <a:schemeClr val="accent6">
                    <a:lumMod val="75000"/>
                  </a:schemeClr>
                </a:solidFill>
                <a:latin typeface="Meiryo" charset="-128"/>
                <a:ea typeface="Meiryo" charset="-128"/>
                <a:cs typeface="Meiryo" charset="-128"/>
              </a:rPr>
              <a:t>・スピードへの対応</a:t>
            </a:r>
            <a:endParaRPr kumimoji="1" lang="ja-JP" altLang="en-US" sz="1400" dirty="0">
              <a:solidFill>
                <a:schemeClr val="accent6">
                  <a:lumMod val="75000"/>
                </a:schemeClr>
              </a:solidFill>
              <a:latin typeface="Meiryo" charset="-128"/>
              <a:ea typeface="Meiryo" charset="-128"/>
              <a:cs typeface="Meiryo" charset="-128"/>
            </a:endParaRPr>
          </a:p>
        </p:txBody>
      </p:sp>
      <p:sp>
        <p:nvSpPr>
          <p:cNvPr id="36" name="テキスト ボックス 35"/>
          <p:cNvSpPr txBox="1"/>
          <p:nvPr/>
        </p:nvSpPr>
        <p:spPr>
          <a:xfrm>
            <a:off x="1296152" y="6217370"/>
            <a:ext cx="1980029" cy="307777"/>
          </a:xfrm>
          <a:prstGeom prst="rect">
            <a:avLst/>
          </a:prstGeom>
          <a:noFill/>
        </p:spPr>
        <p:txBody>
          <a:bodyPr wrap="none" rtlCol="0">
            <a:spAutoFit/>
          </a:bodyPr>
          <a:lstStyle/>
          <a:p>
            <a:pPr algn="ctr"/>
            <a:r>
              <a:rPr lang="ja-JP" altLang="en-US" sz="1400" dirty="0" smtClean="0">
                <a:solidFill>
                  <a:schemeClr val="accent6">
                    <a:lumMod val="75000"/>
                  </a:schemeClr>
                </a:solidFill>
                <a:latin typeface="Meiryo" charset="-128"/>
                <a:ea typeface="Meiryo" charset="-128"/>
                <a:cs typeface="Meiryo" charset="-128"/>
              </a:rPr>
              <a:t>ビジネス安定への対応</a:t>
            </a:r>
            <a:endParaRPr kumimoji="1" lang="ja-JP" altLang="en-US" sz="1400" dirty="0">
              <a:solidFill>
                <a:schemeClr val="accent6">
                  <a:lumMod val="75000"/>
                </a:schemeClr>
              </a:solidFill>
              <a:latin typeface="Meiryo" charset="-128"/>
              <a:ea typeface="Meiryo" charset="-128"/>
              <a:cs typeface="Meiryo" charset="-128"/>
            </a:endParaRPr>
          </a:p>
        </p:txBody>
      </p:sp>
      <p:sp>
        <p:nvSpPr>
          <p:cNvPr id="38" name="曲折矢印 37"/>
          <p:cNvSpPr/>
          <p:nvPr/>
        </p:nvSpPr>
        <p:spPr>
          <a:xfrm>
            <a:off x="2345694" y="2712046"/>
            <a:ext cx="751518" cy="692585"/>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曲折矢印 38"/>
          <p:cNvSpPr/>
          <p:nvPr/>
        </p:nvSpPr>
        <p:spPr>
          <a:xfrm>
            <a:off x="3497450" y="1825421"/>
            <a:ext cx="751518" cy="692585"/>
          </a:xfrm>
          <a:prstGeom prst="bentArrow">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1569444" y="2560600"/>
            <a:ext cx="1415772" cy="553998"/>
          </a:xfrm>
          <a:prstGeom prst="rect">
            <a:avLst/>
          </a:prstGeom>
          <a:noFill/>
        </p:spPr>
        <p:txBody>
          <a:bodyPr wrap="none" rtlCol="0">
            <a:spAutoFit/>
          </a:bodyPr>
          <a:lstStyle/>
          <a:p>
            <a:r>
              <a:rPr kumimoji="1" lang="ja-JP" altLang="en-US" sz="1200" b="1" dirty="0" smtClean="0">
                <a:solidFill>
                  <a:schemeClr val="tx2">
                    <a:lumMod val="60000"/>
                    <a:lumOff val="40000"/>
                  </a:schemeClr>
                </a:solidFill>
                <a:latin typeface="Meiryo" charset="-128"/>
                <a:ea typeface="Meiryo" charset="-128"/>
                <a:cs typeface="Meiryo" charset="-128"/>
              </a:rPr>
              <a:t>収益モデルの転換</a:t>
            </a:r>
            <a:endParaRPr kumimoji="1" lang="en-US" altLang="ja-JP" sz="1200" b="1" dirty="0" smtClean="0">
              <a:solidFill>
                <a:schemeClr val="tx2">
                  <a:lumMod val="60000"/>
                  <a:lumOff val="40000"/>
                </a:schemeClr>
              </a:solidFill>
              <a:latin typeface="Meiryo" charset="-128"/>
              <a:ea typeface="Meiryo" charset="-128"/>
              <a:cs typeface="Meiryo" charset="-128"/>
            </a:endParaRPr>
          </a:p>
          <a:p>
            <a:r>
              <a:rPr kumimoji="1" lang="ja-JP" altLang="en-US" sz="900" dirty="0" smtClean="0">
                <a:solidFill>
                  <a:schemeClr val="tx2">
                    <a:lumMod val="60000"/>
                    <a:lumOff val="40000"/>
                  </a:schemeClr>
                </a:solidFill>
                <a:latin typeface="Meiryo" charset="-128"/>
                <a:ea typeface="Meiryo" charset="-128"/>
                <a:cs typeface="Meiryo" charset="-128"/>
              </a:rPr>
              <a:t>フローから</a:t>
            </a:r>
            <a:endParaRPr kumimoji="1" lang="en-US" altLang="ja-JP" sz="900" dirty="0" smtClean="0">
              <a:solidFill>
                <a:schemeClr val="tx2">
                  <a:lumMod val="60000"/>
                  <a:lumOff val="40000"/>
                </a:schemeClr>
              </a:solidFill>
              <a:latin typeface="Meiryo" charset="-128"/>
              <a:ea typeface="Meiryo" charset="-128"/>
              <a:cs typeface="Meiryo" charset="-128"/>
            </a:endParaRPr>
          </a:p>
          <a:p>
            <a:r>
              <a:rPr kumimoji="1" lang="ja-JP" altLang="en-US" sz="900" dirty="0" smtClean="0">
                <a:solidFill>
                  <a:schemeClr val="tx2">
                    <a:lumMod val="60000"/>
                    <a:lumOff val="40000"/>
                  </a:schemeClr>
                </a:solidFill>
                <a:latin typeface="Meiryo" charset="-128"/>
                <a:ea typeface="Meiryo" charset="-128"/>
                <a:cs typeface="Meiryo" charset="-128"/>
              </a:rPr>
              <a:t>ストックへ</a:t>
            </a:r>
            <a:endParaRPr kumimoji="1" lang="ja-JP" altLang="en-US" sz="900" dirty="0">
              <a:solidFill>
                <a:schemeClr val="tx2">
                  <a:lumMod val="60000"/>
                  <a:lumOff val="40000"/>
                </a:schemeClr>
              </a:solidFill>
              <a:latin typeface="Meiryo" charset="-128"/>
              <a:ea typeface="Meiryo" charset="-128"/>
              <a:cs typeface="Meiryo" charset="-128"/>
            </a:endParaRPr>
          </a:p>
        </p:txBody>
      </p:sp>
      <p:sp>
        <p:nvSpPr>
          <p:cNvPr id="41" name="テキスト ボックス 40"/>
          <p:cNvSpPr txBox="1"/>
          <p:nvPr/>
        </p:nvSpPr>
        <p:spPr>
          <a:xfrm>
            <a:off x="2537960" y="1667308"/>
            <a:ext cx="1261884" cy="553998"/>
          </a:xfrm>
          <a:prstGeom prst="rect">
            <a:avLst/>
          </a:prstGeom>
          <a:noFill/>
        </p:spPr>
        <p:txBody>
          <a:bodyPr wrap="none" rtlCol="0">
            <a:spAutoFit/>
          </a:bodyPr>
          <a:lstStyle/>
          <a:p>
            <a:r>
              <a:rPr kumimoji="1" lang="ja-JP" altLang="en-US" sz="1200" b="1" dirty="0" smtClean="0">
                <a:solidFill>
                  <a:srgbClr val="0052FF"/>
                </a:solidFill>
                <a:latin typeface="Meiryo" charset="-128"/>
                <a:ea typeface="Meiryo" charset="-128"/>
                <a:cs typeface="Meiryo" charset="-128"/>
              </a:rPr>
              <a:t>提供価値の転換</a:t>
            </a:r>
            <a:endParaRPr kumimoji="1" lang="en-US" altLang="ja-JP" sz="1200" b="1" dirty="0" smtClean="0">
              <a:solidFill>
                <a:srgbClr val="0052FF"/>
              </a:solidFill>
              <a:latin typeface="Meiryo" charset="-128"/>
              <a:ea typeface="Meiryo" charset="-128"/>
              <a:cs typeface="Meiryo" charset="-128"/>
            </a:endParaRPr>
          </a:p>
          <a:p>
            <a:r>
              <a:rPr kumimoji="1" lang="ja-JP" altLang="en-US" sz="900" dirty="0" smtClean="0">
                <a:solidFill>
                  <a:srgbClr val="0052FF"/>
                </a:solidFill>
                <a:latin typeface="Meiryo" charset="-128"/>
                <a:ea typeface="Meiryo" charset="-128"/>
                <a:cs typeface="Meiryo" charset="-128"/>
              </a:rPr>
              <a:t>構築能力から</a:t>
            </a:r>
            <a:endParaRPr kumimoji="1" lang="en-US" altLang="ja-JP" sz="900" dirty="0" smtClean="0">
              <a:solidFill>
                <a:srgbClr val="0052FF"/>
              </a:solidFill>
              <a:latin typeface="Meiryo" charset="-128"/>
              <a:ea typeface="Meiryo" charset="-128"/>
              <a:cs typeface="Meiryo" charset="-128"/>
            </a:endParaRPr>
          </a:p>
          <a:p>
            <a:r>
              <a:rPr kumimoji="1" lang="ja-JP" altLang="en-US" sz="900" dirty="0" smtClean="0">
                <a:solidFill>
                  <a:srgbClr val="0052FF"/>
                </a:solidFill>
                <a:latin typeface="Meiryo" charset="-128"/>
                <a:ea typeface="Meiryo" charset="-128"/>
                <a:cs typeface="Meiryo" charset="-128"/>
              </a:rPr>
              <a:t>戦略策定能力へ</a:t>
            </a:r>
            <a:endParaRPr kumimoji="1" lang="ja-JP" altLang="en-US" sz="900" dirty="0">
              <a:solidFill>
                <a:srgbClr val="0052FF"/>
              </a:solidFill>
              <a:latin typeface="Meiryo" charset="-128"/>
              <a:ea typeface="Meiryo" charset="-128"/>
              <a:cs typeface="Meiryo" charset="-128"/>
            </a:endParaRPr>
          </a:p>
        </p:txBody>
      </p:sp>
      <p:sp>
        <p:nvSpPr>
          <p:cNvPr id="42" name="曲折矢印 41"/>
          <p:cNvSpPr/>
          <p:nvPr/>
        </p:nvSpPr>
        <p:spPr>
          <a:xfrm rot="5400000" flipH="1">
            <a:off x="4930861" y="4988018"/>
            <a:ext cx="751518" cy="692585"/>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曲折矢印 42"/>
          <p:cNvSpPr/>
          <p:nvPr/>
        </p:nvSpPr>
        <p:spPr>
          <a:xfrm rot="5400000" flipH="1">
            <a:off x="6013713" y="4092223"/>
            <a:ext cx="751518" cy="692585"/>
          </a:xfrm>
          <a:prstGeom prst="bentArrow">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p:cNvSpPr txBox="1"/>
          <p:nvPr/>
        </p:nvSpPr>
        <p:spPr>
          <a:xfrm>
            <a:off x="5537034" y="5464889"/>
            <a:ext cx="954107" cy="276999"/>
          </a:xfrm>
          <a:prstGeom prst="rect">
            <a:avLst/>
          </a:prstGeom>
          <a:noFill/>
        </p:spPr>
        <p:txBody>
          <a:bodyPr wrap="none" rtlCol="0">
            <a:spAutoFit/>
          </a:bodyPr>
          <a:lstStyle/>
          <a:p>
            <a:r>
              <a:rPr kumimoji="1" lang="ja-JP" altLang="en-US" sz="1200" b="1" dirty="0" smtClean="0">
                <a:solidFill>
                  <a:schemeClr val="tx2">
                    <a:lumMod val="60000"/>
                    <a:lumOff val="40000"/>
                  </a:schemeClr>
                </a:solidFill>
                <a:latin typeface="Meiryo" charset="-128"/>
                <a:ea typeface="Meiryo" charset="-128"/>
                <a:cs typeface="Meiryo" charset="-128"/>
              </a:rPr>
              <a:t>商材の転換</a:t>
            </a:r>
            <a:endParaRPr kumimoji="1" lang="ja-JP" altLang="en-US" sz="900" dirty="0">
              <a:solidFill>
                <a:schemeClr val="tx2">
                  <a:lumMod val="60000"/>
                  <a:lumOff val="40000"/>
                </a:schemeClr>
              </a:solidFill>
              <a:latin typeface="Meiryo" charset="-128"/>
              <a:ea typeface="Meiryo" charset="-128"/>
              <a:cs typeface="Meiryo" charset="-128"/>
            </a:endParaRPr>
          </a:p>
        </p:txBody>
      </p:sp>
      <p:sp>
        <p:nvSpPr>
          <p:cNvPr id="45" name="テキスト ボックス 44"/>
          <p:cNvSpPr txBox="1"/>
          <p:nvPr/>
        </p:nvSpPr>
        <p:spPr>
          <a:xfrm>
            <a:off x="6598059" y="4568951"/>
            <a:ext cx="954107" cy="276999"/>
          </a:xfrm>
          <a:prstGeom prst="rect">
            <a:avLst/>
          </a:prstGeom>
          <a:noFill/>
        </p:spPr>
        <p:txBody>
          <a:bodyPr wrap="none" rtlCol="0">
            <a:spAutoFit/>
          </a:bodyPr>
          <a:lstStyle/>
          <a:p>
            <a:r>
              <a:rPr kumimoji="1" lang="ja-JP" altLang="en-US" sz="1200" b="1" dirty="0" smtClean="0">
                <a:solidFill>
                  <a:srgbClr val="0052FF"/>
                </a:solidFill>
                <a:latin typeface="Meiryo" charset="-128"/>
                <a:ea typeface="Meiryo" charset="-128"/>
                <a:cs typeface="Meiryo" charset="-128"/>
              </a:rPr>
              <a:t>役割の転換</a:t>
            </a:r>
            <a:endParaRPr kumimoji="1" lang="ja-JP" altLang="en-US" sz="1200" b="1" dirty="0">
              <a:solidFill>
                <a:srgbClr val="0052FF"/>
              </a:solidFill>
              <a:latin typeface="Meiryo" charset="-128"/>
              <a:ea typeface="Meiryo" charset="-128"/>
              <a:cs typeface="Meiryo" charset="-128"/>
            </a:endParaRPr>
          </a:p>
        </p:txBody>
      </p:sp>
      <p:sp>
        <p:nvSpPr>
          <p:cNvPr id="46" name="テキスト ボックス 45"/>
          <p:cNvSpPr txBox="1"/>
          <p:nvPr/>
        </p:nvSpPr>
        <p:spPr>
          <a:xfrm>
            <a:off x="5152313" y="5706066"/>
            <a:ext cx="1338828" cy="230832"/>
          </a:xfrm>
          <a:prstGeom prst="rect">
            <a:avLst/>
          </a:prstGeom>
          <a:noFill/>
        </p:spPr>
        <p:txBody>
          <a:bodyPr wrap="none" rtlCol="0">
            <a:spAutoFit/>
          </a:bodyPr>
          <a:lstStyle/>
          <a:p>
            <a:r>
              <a:rPr kumimoji="1" lang="ja-JP" altLang="en-US" sz="900" dirty="0" smtClean="0">
                <a:solidFill>
                  <a:schemeClr val="tx2">
                    <a:lumMod val="60000"/>
                    <a:lumOff val="40000"/>
                  </a:schemeClr>
                </a:solidFill>
                <a:latin typeface="Meiryo" charset="-128"/>
                <a:ea typeface="Meiryo" charset="-128"/>
                <a:cs typeface="Meiryo" charset="-128"/>
              </a:rPr>
              <a:t>労働力</a:t>
            </a:r>
            <a:r>
              <a:rPr kumimoji="1" lang="ja-JP" altLang="en-US" sz="900" smtClean="0">
                <a:solidFill>
                  <a:schemeClr val="tx2">
                    <a:lumMod val="60000"/>
                    <a:lumOff val="40000"/>
                  </a:schemeClr>
                </a:solidFill>
                <a:latin typeface="Meiryo" charset="-128"/>
                <a:ea typeface="Meiryo" charset="-128"/>
                <a:cs typeface="Meiryo" charset="-128"/>
              </a:rPr>
              <a:t>からサービスへ</a:t>
            </a:r>
            <a:endParaRPr kumimoji="1" lang="ja-JP" altLang="en-US" sz="900" dirty="0">
              <a:solidFill>
                <a:schemeClr val="tx2">
                  <a:lumMod val="60000"/>
                  <a:lumOff val="40000"/>
                </a:schemeClr>
              </a:solidFill>
              <a:latin typeface="Meiryo" charset="-128"/>
              <a:ea typeface="Meiryo" charset="-128"/>
              <a:cs typeface="Meiryo" charset="-128"/>
            </a:endParaRPr>
          </a:p>
        </p:txBody>
      </p:sp>
      <p:sp>
        <p:nvSpPr>
          <p:cNvPr id="47" name="テキスト ボックス 46"/>
          <p:cNvSpPr txBox="1"/>
          <p:nvPr/>
        </p:nvSpPr>
        <p:spPr>
          <a:xfrm>
            <a:off x="6320540" y="4814115"/>
            <a:ext cx="1223412" cy="230832"/>
          </a:xfrm>
          <a:prstGeom prst="rect">
            <a:avLst/>
          </a:prstGeom>
          <a:noFill/>
        </p:spPr>
        <p:txBody>
          <a:bodyPr wrap="none" rtlCol="0">
            <a:spAutoFit/>
          </a:bodyPr>
          <a:lstStyle/>
          <a:p>
            <a:r>
              <a:rPr lang="ja-JP" altLang="en-US" sz="900" dirty="0" smtClean="0">
                <a:solidFill>
                  <a:srgbClr val="0052FF"/>
                </a:solidFill>
                <a:latin typeface="Meiryo" charset="-128"/>
                <a:ea typeface="Meiryo" charset="-128"/>
                <a:cs typeface="Meiryo" charset="-128"/>
              </a:rPr>
              <a:t>要求</a:t>
            </a:r>
            <a:r>
              <a:rPr lang="ja-JP" altLang="en-US" sz="900" smtClean="0">
                <a:solidFill>
                  <a:srgbClr val="0052FF"/>
                </a:solidFill>
                <a:latin typeface="Meiryo" charset="-128"/>
                <a:ea typeface="Meiryo" charset="-128"/>
                <a:cs typeface="Meiryo" charset="-128"/>
              </a:rPr>
              <a:t>対応から共創へ</a:t>
            </a:r>
            <a:endParaRPr kumimoji="1" lang="ja-JP" altLang="en-US" sz="900" dirty="0">
              <a:solidFill>
                <a:srgbClr val="0052FF"/>
              </a:solidFill>
              <a:latin typeface="Meiryo" charset="-128"/>
              <a:ea typeface="Meiryo" charset="-128"/>
              <a:cs typeface="Meiryo" charset="-128"/>
            </a:endParaRPr>
          </a:p>
        </p:txBody>
      </p:sp>
      <p:sp>
        <p:nvSpPr>
          <p:cNvPr id="48" name="テキスト ボックス 47"/>
          <p:cNvSpPr txBox="1"/>
          <p:nvPr/>
        </p:nvSpPr>
        <p:spPr>
          <a:xfrm>
            <a:off x="2027721" y="3863619"/>
            <a:ext cx="1107996"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情報システム</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の構築と運用</a:t>
            </a:r>
            <a:endParaRPr kumimoji="1" lang="ja-JP" altLang="en-US" sz="1200" dirty="0">
              <a:solidFill>
                <a:schemeClr val="bg1"/>
              </a:solidFill>
              <a:latin typeface="Meiryo" charset="-128"/>
              <a:ea typeface="Meiryo" charset="-128"/>
              <a:cs typeface="Meiryo" charset="-128"/>
            </a:endParaRPr>
          </a:p>
        </p:txBody>
      </p:sp>
      <p:sp>
        <p:nvSpPr>
          <p:cNvPr id="49" name="テキスト ボックス 48"/>
          <p:cNvSpPr txBox="1"/>
          <p:nvPr/>
        </p:nvSpPr>
        <p:spPr>
          <a:xfrm>
            <a:off x="3263546" y="2837599"/>
            <a:ext cx="960519" cy="461665"/>
          </a:xfrm>
          <a:prstGeom prst="rect">
            <a:avLst/>
          </a:prstGeom>
          <a:noFill/>
        </p:spPr>
        <p:txBody>
          <a:bodyPr wrap="none" rtlCol="0">
            <a:spAutoFit/>
          </a:bodyPr>
          <a:lstStyle/>
          <a:p>
            <a:r>
              <a:rPr kumimoji="1" lang="en-US" altLang="ja-JP" sz="1200" dirty="0" smtClean="0">
                <a:solidFill>
                  <a:schemeClr val="bg1"/>
                </a:solidFill>
                <a:latin typeface="Meiryo" charset="-128"/>
                <a:ea typeface="Meiryo" charset="-128"/>
                <a:cs typeface="Meiryo" charset="-128"/>
              </a:rPr>
              <a:t>IT</a:t>
            </a:r>
            <a:r>
              <a:rPr kumimoji="1" lang="ja-JP" altLang="en-US" sz="1200" dirty="0" smtClean="0">
                <a:solidFill>
                  <a:schemeClr val="bg1"/>
                </a:solidFill>
                <a:latin typeface="Meiryo" charset="-128"/>
                <a:ea typeface="Meiryo" charset="-128"/>
                <a:cs typeface="Meiryo" charset="-128"/>
              </a:rPr>
              <a:t>サービス</a:t>
            </a:r>
            <a:endParaRPr kumimoji="1" lang="en-US" altLang="ja-JP" sz="1200"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の提供</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4650945" y="1920689"/>
            <a:ext cx="1723549" cy="461665"/>
          </a:xfrm>
          <a:prstGeom prst="rect">
            <a:avLst/>
          </a:prstGeom>
          <a:noFill/>
        </p:spPr>
        <p:txBody>
          <a:bodyPr wrap="none" rtlCol="0">
            <a:spAutoFit/>
          </a:bodyPr>
          <a:lstStyle/>
          <a:p>
            <a:r>
              <a:rPr kumimoji="1" lang="en-US" altLang="ja-JP" sz="1200" dirty="0" smtClean="0">
                <a:solidFill>
                  <a:schemeClr val="bg1"/>
                </a:solidFill>
                <a:latin typeface="Meiryo" charset="-128"/>
                <a:ea typeface="Meiryo" charset="-128"/>
                <a:cs typeface="Meiryo" charset="-128"/>
              </a:rPr>
              <a:t>IT</a:t>
            </a:r>
            <a:r>
              <a:rPr kumimoji="1" lang="ja-JP" altLang="en-US" sz="1200" dirty="0" smtClean="0">
                <a:solidFill>
                  <a:schemeClr val="bg1"/>
                </a:solidFill>
                <a:latin typeface="Meiryo" charset="-128"/>
                <a:ea typeface="Meiryo" charset="-128"/>
                <a:cs typeface="Meiryo" charset="-128"/>
              </a:rPr>
              <a:t>による</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イノベーション</a:t>
            </a:r>
            <a:r>
              <a:rPr lang="ja-JP" altLang="en-US" sz="1200" dirty="0" smtClean="0">
                <a:solidFill>
                  <a:schemeClr val="bg1"/>
                </a:solidFill>
                <a:latin typeface="Meiryo" charset="-128"/>
                <a:ea typeface="Meiryo" charset="-128"/>
                <a:cs typeface="Meiryo" charset="-128"/>
              </a:rPr>
              <a:t>の創出</a:t>
            </a:r>
            <a:endParaRPr kumimoji="1" lang="en-US" altLang="ja-JP" sz="1200" dirty="0" smtClean="0">
              <a:solidFill>
                <a:schemeClr val="bg1"/>
              </a:solidFill>
              <a:latin typeface="Meiryo" charset="-128"/>
              <a:ea typeface="Meiryo" charset="-128"/>
              <a:cs typeface="Meiryo" charset="-128"/>
            </a:endParaRPr>
          </a:p>
        </p:txBody>
      </p:sp>
      <p:sp>
        <p:nvSpPr>
          <p:cNvPr id="52" name="テキスト ボックス 51"/>
          <p:cNvSpPr txBox="1"/>
          <p:nvPr/>
        </p:nvSpPr>
        <p:spPr>
          <a:xfrm>
            <a:off x="2493518" y="5030013"/>
            <a:ext cx="1936812" cy="800219"/>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SI 1.0</a:t>
            </a:r>
          </a:p>
          <a:p>
            <a:pPr algn="ctr"/>
            <a:r>
              <a:rPr kumimoji="1" lang="en-US" altLang="ja-JP" sz="1400" b="1" dirty="0" smtClean="0">
                <a:solidFill>
                  <a:schemeClr val="bg1"/>
                </a:solidFill>
                <a:latin typeface="Meiryo" charset="-128"/>
                <a:ea typeface="Meiryo" charset="-128"/>
                <a:cs typeface="Meiryo" charset="-128"/>
              </a:rPr>
              <a:t>System Integrator</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3610420" y="4113096"/>
            <a:ext cx="1929503" cy="800219"/>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SI 2.0</a:t>
            </a:r>
          </a:p>
          <a:p>
            <a:pPr algn="ctr"/>
            <a:r>
              <a:rPr kumimoji="1" lang="en-US" altLang="ja-JP" sz="1400" b="1" dirty="0" smtClean="0">
                <a:solidFill>
                  <a:schemeClr val="bg1"/>
                </a:solidFill>
                <a:latin typeface="Meiryo" charset="-128"/>
                <a:ea typeface="Meiryo" charset="-128"/>
                <a:cs typeface="Meiryo" charset="-128"/>
              </a:rPr>
              <a:t>Service Integrator</a:t>
            </a:r>
            <a:endParaRPr kumimoji="1" lang="ja-JP" altLang="en-US" sz="1400" dirty="0">
              <a:solidFill>
                <a:schemeClr val="bg1"/>
              </a:solidFill>
              <a:latin typeface="Meiryo" charset="-128"/>
              <a:ea typeface="Meiryo" charset="-128"/>
              <a:cs typeface="Meiryo" charset="-128"/>
            </a:endParaRPr>
          </a:p>
        </p:txBody>
      </p:sp>
      <p:sp>
        <p:nvSpPr>
          <p:cNvPr id="54" name="テキスト ボックス 53"/>
          <p:cNvSpPr txBox="1"/>
          <p:nvPr/>
        </p:nvSpPr>
        <p:spPr>
          <a:xfrm>
            <a:off x="4758942" y="3212074"/>
            <a:ext cx="1976823" cy="800219"/>
          </a:xfrm>
          <a:prstGeom prst="rect">
            <a:avLst/>
          </a:prstGeom>
          <a:noFill/>
        </p:spPr>
        <p:txBody>
          <a:bodyPr wrap="none" rtlCol="0">
            <a:spAutoFit/>
          </a:bodyPr>
          <a:lstStyle/>
          <a:p>
            <a:pPr algn="ctr"/>
            <a:r>
              <a:rPr kumimoji="1" lang="en-US" altLang="ja-JP" sz="3200" b="1" dirty="0" smtClean="0">
                <a:solidFill>
                  <a:schemeClr val="bg1"/>
                </a:solidFill>
                <a:latin typeface="Meiryo" charset="-128"/>
                <a:ea typeface="Meiryo" charset="-128"/>
                <a:cs typeface="Meiryo" charset="-128"/>
              </a:rPr>
              <a:t>SI 3.0</a:t>
            </a:r>
          </a:p>
          <a:p>
            <a:pPr algn="ctr"/>
            <a:r>
              <a:rPr kumimoji="1" lang="en-US" altLang="ja-JP" sz="1400" b="1" dirty="0" smtClean="0">
                <a:solidFill>
                  <a:schemeClr val="bg1"/>
                </a:solidFill>
                <a:latin typeface="Meiryo" charset="-128"/>
                <a:ea typeface="Meiryo" charset="-128"/>
                <a:cs typeface="Meiryo" charset="-128"/>
              </a:rPr>
              <a:t>Solution Innovator</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58649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999323" y="3125337"/>
            <a:ext cx="5699445"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err="1" smtClean="0">
                <a:solidFill>
                  <a:schemeClr val="accent6">
                    <a:lumMod val="75000"/>
                  </a:schemeClr>
                </a:solidFill>
                <a:latin typeface="Meiryo" charset="-128"/>
                <a:ea typeface="Meiryo" charset="-128"/>
                <a:cs typeface="Meiryo" charset="-128"/>
              </a:rPr>
              <a:t>uos</a:t>
            </a:r>
            <a:endParaRPr lang="ja-JP" altLang="en-US" sz="2400" b="1" dirty="0">
              <a:solidFill>
                <a:schemeClr val="accent6">
                  <a:lumMod val="75000"/>
                </a:schemeClr>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a:t>
            </a:r>
            <a:r>
              <a:rPr lang="en-US" altLang="ja-JP" sz="2400" dirty="0" smtClean="0">
                <a:solidFill>
                  <a:srgbClr val="FF0000"/>
                </a:solidFill>
                <a:latin typeface="Meiryo" charset="-128"/>
                <a:ea typeface="Meiryo" charset="-128"/>
                <a:cs typeface="Meiryo" charset="-128"/>
              </a:rPr>
              <a:t>7</a:t>
            </a:r>
            <a:r>
              <a:rPr lang="ja-JP" altLang="en-US" sz="2400" dirty="0" smtClean="0">
                <a:solidFill>
                  <a:srgbClr val="FF0000"/>
                </a:solidFill>
                <a:latin typeface="Meiryo" charset="-128"/>
                <a:ea typeface="Meiryo" charset="-128"/>
                <a:cs typeface="Meiryo" charset="-128"/>
              </a:rPr>
              <a:t>年</a:t>
            </a:r>
            <a:r>
              <a:rPr lang="en-US" altLang="ja-JP" sz="2400" dirty="0" smtClean="0">
                <a:solidFill>
                  <a:srgbClr val="FF0000"/>
                </a:solidFill>
                <a:latin typeface="Meiryo" charset="-128"/>
                <a:ea typeface="Meiryo" charset="-128"/>
                <a:cs typeface="Meiryo" charset="-128"/>
              </a:rPr>
              <a:t>5</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19</a:t>
            </a:r>
            <a:r>
              <a:rPr lang="ja-JP" altLang="en-US" sz="2400" dirty="0" smtClean="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0517</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245063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これからの開発と運用</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7033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アジャイル開発と</a:t>
            </a:r>
            <a:r>
              <a:rPr lang="en-US" altLang="ja-JP" sz="2400" dirty="0" smtClean="0">
                <a:solidFill>
                  <a:srgbClr val="FFFFFF"/>
                </a:solidFill>
                <a:effectLst/>
                <a:latin typeface="メイリオ"/>
                <a:ea typeface="メイリオ"/>
                <a:cs typeface="メイリオ"/>
              </a:rPr>
              <a:t>DevOps</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655433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35711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91212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28653</TotalTime>
  <Words>10185</Words>
  <Application>Microsoft Macintosh PowerPoint</Application>
  <PresentationFormat>画面に合わせる (4:3)</PresentationFormat>
  <Paragraphs>1153</Paragraphs>
  <Slides>49</Slides>
  <Notes>20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49</vt:i4>
      </vt:variant>
    </vt:vector>
  </HeadingPairs>
  <TitlesOfParts>
    <vt:vector size="66" baseType="lpstr">
      <vt:lpstr>American Typewriter</vt:lpstr>
      <vt:lpstr>Calibri</vt:lpstr>
      <vt:lpstr>Helvetica</vt:lpstr>
      <vt:lpstr>Helvetica Neue</vt:lpstr>
      <vt:lpstr>HGMaruGothicMPRO</vt:lpstr>
      <vt:lpstr>HGPSoeiKakugothicUB</vt:lpstr>
      <vt:lpstr>HGP創英角ｺﾞｼｯｸUB</vt:lpstr>
      <vt:lpstr>HGSSoeiKakugothicUB</vt:lpstr>
      <vt:lpstr>Hiragino Kaku Gothic Pro W6</vt:lpstr>
      <vt:lpstr>Hiragino Kaku Gothic Std W8</vt:lpstr>
      <vt:lpstr>Hiragino Kaku Gothic StdN W8</vt:lpstr>
      <vt:lpstr>Meiryo</vt:lpstr>
      <vt:lpstr>ＭＳ Ｐゴシック</vt:lpstr>
      <vt:lpstr>Wingdings</vt:lpstr>
      <vt:lpstr>メイリオ</vt:lpstr>
      <vt:lpstr>Arial</vt:lpstr>
      <vt:lpstr>NC標準テンプレート</vt:lpstr>
      <vt:lpstr>PowerPoint プレゼンテーション</vt:lpstr>
      <vt:lpstr>自己紹介</vt:lpstr>
      <vt:lpstr>増強改訂版 「【図解】コレ１枚でわかる最新ITトレンド」</vt:lpstr>
      <vt:lpstr>ITの専門家ではないお客様に語る力を持つ</vt:lpstr>
      <vt:lpstr>PowerPoint プレゼンテーション</vt:lpstr>
      <vt:lpstr>PowerPoint プレゼンテーション</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「仕様書通り作る」から「ビジネスの成果への貢献」へ</vt:lpstr>
      <vt:lpstr>FaaS（Function as a Service） </vt:lpstr>
      <vt:lpstr>サーバーレスの仕組み</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人月積算の歴史</vt:lpstr>
      <vt:lpstr>根拠なき「工数見積」と顧客との信頼関係の崩壊</vt:lpstr>
      <vt:lpstr>PowerPoint プレゼンテーション</vt:lpstr>
      <vt:lpstr>工数ビジネスの限界</vt:lpstr>
      <vt:lpstr>PowerPoint プレゼンテーション</vt:lpstr>
      <vt:lpstr>お客様と自分たちのビジネス価値を再定義する</vt:lpstr>
      <vt:lpstr>お客様が開発と運用に求めていること</vt:lpstr>
      <vt:lpstr>デジタル・トランスフォーメーション</vt:lpstr>
      <vt:lpstr>デジタル・トランスフォーメーションの意味</vt:lpstr>
      <vt:lpstr>UBERとTaxi</vt:lpstr>
      <vt:lpstr>ビジネス・プロセスのデジタル化による変化</vt:lpstr>
      <vt:lpstr>ビジネスの変革を牽引するビジネス・トレンド</vt:lpstr>
      <vt:lpstr>ITとの正しい付き合い方</vt:lpstr>
      <vt:lpstr>商品としてのITの作り方</vt:lpstr>
      <vt:lpstr>「道具としてのIT」から「思想としてのIT」への進化</vt:lpstr>
      <vt:lpstr>ビジネスのデジタル化</vt:lpstr>
      <vt:lpstr>PowerPoint プレゼンテーション</vt:lpstr>
      <vt:lpstr>ビジネス価値と文化の違い</vt:lpstr>
      <vt:lpstr>バイモーダルITと人材のあり方</vt:lpstr>
      <vt:lpstr>モード1とモード2の特性</vt:lpstr>
      <vt:lpstr>モード1とモード2を取り持つガーディアン</vt:lpstr>
      <vt:lpstr>いま起こりつつある情報サービス産業の構造変化</vt:lpstr>
      <vt:lpstr>PowerPoint プレゼンテーション</vt:lpstr>
      <vt:lpstr>「いつまで大丈夫ですか？」への回答</vt:lpstr>
      <vt:lpstr>ポストSIの４つの戦略と９つのシナリオ</vt:lpstr>
      <vt:lpstr>詳細はこちらをご覧下さい　m(_ _)m</vt:lpstr>
      <vt:lpstr>ポストSIビジネスの3つのステップ</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1068</cp:revision>
  <cp:lastPrinted>2016-09-01T22:55:14Z</cp:lastPrinted>
  <dcterms:created xsi:type="dcterms:W3CDTF">2014-04-30T01:58:06Z</dcterms:created>
  <dcterms:modified xsi:type="dcterms:W3CDTF">2017-05-16T23:53:52Z</dcterms:modified>
</cp:coreProperties>
</file>