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1671" r:id="rId2"/>
    <p:sldId id="1638" r:id="rId3"/>
    <p:sldId id="1678" r:id="rId4"/>
    <p:sldId id="1639" r:id="rId5"/>
    <p:sldId id="1772" r:id="rId6"/>
    <p:sldId id="1773" r:id="rId7"/>
    <p:sldId id="1774" r:id="rId8"/>
    <p:sldId id="1775" r:id="rId9"/>
    <p:sldId id="1777" r:id="rId10"/>
    <p:sldId id="1825" r:id="rId11"/>
    <p:sldId id="1827" r:id="rId12"/>
    <p:sldId id="1778" r:id="rId13"/>
    <p:sldId id="1779" r:id="rId14"/>
    <p:sldId id="1780" r:id="rId15"/>
    <p:sldId id="1781" r:id="rId16"/>
    <p:sldId id="1782" r:id="rId17"/>
    <p:sldId id="1783" r:id="rId18"/>
    <p:sldId id="1784" r:id="rId19"/>
    <p:sldId id="1785" r:id="rId20"/>
    <p:sldId id="1786" r:id="rId21"/>
    <p:sldId id="1787" r:id="rId22"/>
    <p:sldId id="1788" r:id="rId23"/>
    <p:sldId id="1811" r:id="rId24"/>
    <p:sldId id="1812" r:id="rId25"/>
    <p:sldId id="1813" r:id="rId26"/>
    <p:sldId id="1814" r:id="rId27"/>
    <p:sldId id="1815" r:id="rId28"/>
    <p:sldId id="1816" r:id="rId29"/>
    <p:sldId id="1817" r:id="rId30"/>
    <p:sldId id="1819" r:id="rId31"/>
    <p:sldId id="1820" r:id="rId32"/>
    <p:sldId id="1821" r:id="rId33"/>
    <p:sldId id="1823" r:id="rId34"/>
    <p:sldId id="1824" r:id="rId35"/>
    <p:sldId id="1796" r:id="rId36"/>
    <p:sldId id="1800" r:id="rId37"/>
    <p:sldId id="1802" r:id="rId38"/>
    <p:sldId id="1803" r:id="rId39"/>
    <p:sldId id="1804" r:id="rId40"/>
    <p:sldId id="1805" r:id="rId41"/>
    <p:sldId id="1806" r:id="rId42"/>
    <p:sldId id="1771" r:id="rId43"/>
    <p:sldId id="715" r:id="rId4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3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9051"/>
    <a:srgbClr val="0070C0"/>
    <a:srgbClr val="FF6666"/>
    <a:srgbClr val="00B050"/>
    <a:srgbClr val="77933C"/>
    <a:srgbClr val="984807"/>
    <a:srgbClr val="558ED5"/>
    <a:srgbClr val="FFFFFF"/>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59"/>
    <p:restoredTop sz="95603" autoAdjust="0"/>
  </p:normalViewPr>
  <p:slideViewPr>
    <p:cSldViewPr snapToGrid="0" snapToObjects="1" showGuides="1">
      <p:cViewPr varScale="1">
        <p:scale>
          <a:sx n="74" d="100"/>
          <a:sy n="74" d="100"/>
        </p:scale>
        <p:origin x="1648" y="168"/>
      </p:cViewPr>
      <p:guideLst>
        <p:guide orient="horz" pos="3634"/>
        <p:guide pos="2880"/>
      </p:guideLst>
    </p:cSldViewPr>
  </p:slideViewPr>
  <p:notesTextViewPr>
    <p:cViewPr>
      <p:scale>
        <a:sx n="100" d="100"/>
        <a:sy n="100" d="100"/>
      </p:scale>
      <p:origin x="0" y="0"/>
    </p:cViewPr>
  </p:notesTextViewPr>
  <p:sorterViewPr>
    <p:cViewPr>
      <p:scale>
        <a:sx n="139" d="100"/>
        <a:sy n="139" d="100"/>
      </p:scale>
      <p:origin x="0" y="99376"/>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2017/6/13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2017/6/13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28745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smtClean="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smtClean="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smtClean="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smtClean="0">
                <a:solidFill>
                  <a:schemeClr val="tx1"/>
                </a:solidFill>
                <a:effectLst/>
                <a:latin typeface="+mn-lt"/>
                <a:ea typeface="+mn-ea"/>
                <a:cs typeface="+mn-cs"/>
              </a:rPr>
              <a:t>米国の電気自動車テスラのモデル</a:t>
            </a:r>
            <a:r>
              <a:rPr kumimoji="1" lang="en-US" altLang="ja-JP" sz="1200" kern="1200" dirty="0" smtClean="0">
                <a:solidFill>
                  <a:schemeClr val="tx1"/>
                </a:solidFill>
                <a:effectLst/>
                <a:latin typeface="+mn-lt"/>
                <a:ea typeface="+mn-ea"/>
                <a:cs typeface="+mn-cs"/>
              </a:rPr>
              <a:t>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a:t>
            </a:r>
            <a:r>
              <a:rPr kumimoji="1" lang="ja-JP" altLang="ja-JP" sz="1200" kern="1200" dirty="0" smtClean="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iPod</a:t>
            </a:r>
            <a:r>
              <a:rPr kumimoji="1" lang="ja-JP" altLang="ja-JP" sz="1200" kern="1200" dirty="0" smtClean="0">
                <a:solidFill>
                  <a:schemeClr val="tx1"/>
                </a:solidFill>
                <a:effectLst/>
                <a:latin typeface="+mn-lt"/>
                <a:ea typeface="+mn-ea"/>
                <a:cs typeface="+mn-cs"/>
              </a:rPr>
              <a:t>というハードウェアは、楽曲ダウンロード・サービスの</a:t>
            </a:r>
            <a:r>
              <a:rPr kumimoji="1" lang="en-US" altLang="ja-JP" sz="1200" kern="1200" dirty="0" smtClean="0">
                <a:solidFill>
                  <a:schemeClr val="tx1"/>
                </a:solidFill>
                <a:effectLst/>
                <a:latin typeface="+mn-lt"/>
                <a:ea typeface="+mn-ea"/>
                <a:cs typeface="+mn-cs"/>
              </a:rPr>
              <a:t>iTunes Music Store</a:t>
            </a:r>
            <a:r>
              <a:rPr kumimoji="1" lang="ja-JP" altLang="ja-JP" sz="1200" kern="1200" dirty="0" smtClean="0">
                <a:solidFill>
                  <a:schemeClr val="tx1"/>
                </a:solidFill>
                <a:effectLst/>
                <a:latin typeface="+mn-lt"/>
                <a:ea typeface="+mn-ea"/>
                <a:cs typeface="+mn-cs"/>
              </a:rPr>
              <a:t>や定額聴き放題サービスの</a:t>
            </a:r>
            <a:r>
              <a:rPr kumimoji="1" lang="en-US" altLang="ja-JP" sz="1200" kern="1200" dirty="0" smtClean="0">
                <a:solidFill>
                  <a:schemeClr val="tx1"/>
                </a:solidFill>
                <a:effectLst/>
                <a:latin typeface="+mn-lt"/>
                <a:ea typeface="+mn-ea"/>
                <a:cs typeface="+mn-cs"/>
              </a:rPr>
              <a:t>Apple Music</a:t>
            </a:r>
            <a:r>
              <a:rPr kumimoji="1" lang="ja-JP" altLang="ja-JP" sz="1200" kern="1200" dirty="0" smtClean="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smtClean="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smtClean="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01021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と「モノのサービス化」</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現実社会の行動や出来事をデータ化する仕組みとして、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smtClean="0">
                <a:solidFill>
                  <a:schemeClr val="tx1"/>
                </a:solidFill>
                <a:effectLst/>
                <a:latin typeface="+mn-lt"/>
                <a:ea typeface="+mn-ea"/>
                <a:cs typeface="+mn-cs"/>
              </a:rPr>
              <a:t>モノのサービス化の前提として、「モノの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化」がある。</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 Defined</a:t>
            </a:r>
            <a:r>
              <a:rPr kumimoji="1" lang="ja-JP" altLang="ja-JP" sz="1200" kern="1200" dirty="0" smtClean="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1953</a:t>
            </a:r>
            <a:r>
              <a:rPr kumimoji="1" lang="ja-JP" altLang="ja-JP" sz="1200" kern="1200" dirty="0" smtClean="0">
                <a:solidFill>
                  <a:schemeClr val="tx1"/>
                </a:solidFill>
                <a:effectLst/>
                <a:latin typeface="+mn-lt"/>
                <a:ea typeface="+mn-ea"/>
                <a:cs typeface="+mn-cs"/>
              </a:rPr>
              <a:t>年に就航した旅客機ダグラス</a:t>
            </a:r>
            <a:r>
              <a:rPr kumimoji="1" lang="en-US" altLang="ja-JP" sz="1200" kern="1200" dirty="0" smtClean="0">
                <a:solidFill>
                  <a:schemeClr val="tx1"/>
                </a:solidFill>
                <a:effectLst/>
                <a:latin typeface="+mn-lt"/>
                <a:ea typeface="+mn-ea"/>
                <a:cs typeface="+mn-cs"/>
              </a:rPr>
              <a:t>DC7</a:t>
            </a:r>
            <a:r>
              <a:rPr kumimoji="1" lang="ja-JP" altLang="ja-JP" sz="1200" kern="1200" dirty="0" smtClean="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2011</a:t>
            </a:r>
            <a:r>
              <a:rPr kumimoji="1" lang="ja-JP" altLang="ja-JP" sz="1200" kern="1200" dirty="0" smtClean="0">
                <a:solidFill>
                  <a:schemeClr val="tx1"/>
                </a:solidFill>
                <a:effectLst/>
                <a:latin typeface="+mn-lt"/>
                <a:ea typeface="+mn-ea"/>
                <a:cs typeface="+mn-cs"/>
              </a:rPr>
              <a:t>年に就航したボーイング</a:t>
            </a:r>
            <a:r>
              <a:rPr kumimoji="1" lang="en-US" altLang="ja-JP" sz="1200" kern="1200" dirty="0" smtClean="0">
                <a:solidFill>
                  <a:schemeClr val="tx1"/>
                </a:solidFill>
                <a:effectLst/>
                <a:latin typeface="+mn-lt"/>
                <a:ea typeface="+mn-ea"/>
                <a:cs typeface="+mn-cs"/>
              </a:rPr>
              <a:t>787</a:t>
            </a:r>
            <a:r>
              <a:rPr kumimoji="1" lang="ja-JP" altLang="ja-JP" sz="1200" kern="1200" dirty="0" smtClean="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smtClean="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smtClean="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smtClean="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smtClean="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smtClean="0">
                <a:solidFill>
                  <a:schemeClr val="tx1"/>
                </a:solidFill>
                <a:effectLst/>
                <a:latin typeface="+mn-lt"/>
                <a:ea typeface="+mn-ea"/>
                <a:cs typeface="+mn-cs"/>
              </a:rPr>
              <a:t>PBL</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Performance Based Logistics</a:t>
            </a:r>
            <a:r>
              <a:rPr kumimoji="1" lang="ja-JP" altLang="ja-JP" sz="1200" kern="1200" dirty="0" smtClean="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smtClean="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52679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製造業は競争の中で、完成度を高めようと日々努力しています。しかし、その努力の成果は、結果として競争を激化させ、価格競争や「そこまではいらない」ほどに完成度を高めてしまい、「どれを買っても同じ」と言われるほどのコモディティ化を招きます。そのような中で、各社は利用者の利便性や求める価値を改めて問い直し、「モノをサービスとして提供する」という方法で、新しい魅力を生みだし、競合他社との差別化を図ろうとしています。</a:t>
            </a:r>
          </a:p>
          <a:p>
            <a:r>
              <a:rPr kumimoji="1" lang="ja-JP" altLang="ja-JP" sz="1200" kern="1200" dirty="0" smtClean="0">
                <a:solidFill>
                  <a:schemeClr val="tx1"/>
                </a:solidFill>
                <a:effectLst/>
                <a:latin typeface="+mn-lt"/>
                <a:ea typeface="+mn-ea"/>
                <a:cs typeface="+mn-cs"/>
              </a:rPr>
              <a:t>「モノを売るのではなく、成果を売る」</a:t>
            </a:r>
          </a:p>
          <a:p>
            <a:r>
              <a:rPr kumimoji="1" lang="ja-JP" altLang="ja-JP" sz="1200" kern="1200" dirty="0" smtClean="0">
                <a:solidFill>
                  <a:schemeClr val="tx1"/>
                </a:solidFill>
                <a:effectLst/>
                <a:latin typeface="+mn-lt"/>
                <a:ea typeface="+mn-ea"/>
                <a:cs typeface="+mn-cs"/>
              </a:rPr>
              <a:t>そう言い換えてもいいかもしれません。もはや製造業はよいモノを作るだけでは勝ち残れない時代となり、これまでの「故障すれば駆けつけて修理する」といった顧客との関係だけでは差別化は難しくなりました。そこで、付帯業務も含めた業務の代行やデータ解析による故障予知などを長期かつ包括的な契約で提供することで、</a:t>
            </a:r>
          </a:p>
          <a:p>
            <a:pPr lvl="0"/>
            <a:r>
              <a:rPr kumimoji="1" lang="ja-JP" altLang="ja-JP" sz="1200" kern="1200" dirty="0" smtClean="0">
                <a:solidFill>
                  <a:schemeClr val="tx1"/>
                </a:solidFill>
                <a:effectLst/>
                <a:latin typeface="+mn-lt"/>
                <a:ea typeface="+mn-ea"/>
                <a:cs typeface="+mn-cs"/>
              </a:rPr>
              <a:t>顧客のダウンタイムを最小化する</a:t>
            </a:r>
          </a:p>
          <a:p>
            <a:pPr lvl="0"/>
            <a:r>
              <a:rPr kumimoji="1" lang="ja-JP" altLang="ja-JP" sz="1200" kern="1200" dirty="0" smtClean="0">
                <a:solidFill>
                  <a:schemeClr val="tx1"/>
                </a:solidFill>
                <a:effectLst/>
                <a:latin typeface="+mn-lt"/>
                <a:ea typeface="+mn-ea"/>
                <a:cs typeface="+mn-cs"/>
              </a:rPr>
              <a:t>顧客の経費を削減する</a:t>
            </a:r>
          </a:p>
          <a:p>
            <a:pPr lvl="0"/>
            <a:r>
              <a:rPr kumimoji="1" lang="ja-JP" altLang="ja-JP" sz="1200" kern="1200" dirty="0" smtClean="0">
                <a:solidFill>
                  <a:schemeClr val="tx1"/>
                </a:solidFill>
                <a:effectLst/>
                <a:latin typeface="+mn-lt"/>
                <a:ea typeface="+mn-ea"/>
                <a:cs typeface="+mn-cs"/>
              </a:rPr>
              <a:t>顧客の人手不足を解消する</a:t>
            </a:r>
          </a:p>
          <a:p>
            <a:r>
              <a:rPr kumimoji="1" lang="ja-JP" altLang="ja-JP" sz="1200" kern="1200" dirty="0" smtClean="0">
                <a:solidFill>
                  <a:schemeClr val="tx1"/>
                </a:solidFill>
                <a:effectLst/>
                <a:latin typeface="+mn-lt"/>
                <a:ea typeface="+mn-ea"/>
                <a:cs typeface="+mn-cs"/>
              </a:rPr>
              <a:t>など「顧客の成果に直接貢献する」サービスへとビジネスのあり方を変えようとしているのです。</a:t>
            </a:r>
          </a:p>
          <a:p>
            <a:r>
              <a:rPr kumimoji="1" lang="ja-JP" altLang="ja-JP" sz="1200" kern="1200" dirty="0" smtClean="0">
                <a:solidFill>
                  <a:schemeClr val="tx1"/>
                </a:solidFill>
                <a:effectLst/>
                <a:latin typeface="+mn-lt"/>
                <a:ea typeface="+mn-ea"/>
                <a:cs typeface="+mn-cs"/>
              </a:rPr>
              <a:t>また、売ってしまった後もモノの使用状況がデータとして得られるようになります。そのデータを分析して使い勝手や機能の改善方法を探り、インターネットを介してモノに組み込まれたソフトウェア更新すればモノの機能を改善することができます。また、少数のサンプル実験ではなく、実際に現場で使っている全ての事実を手に入れ、新たな商品開発につなげることができるようになります。</a:t>
            </a:r>
          </a:p>
          <a:p>
            <a:r>
              <a:rPr kumimoji="1" lang="ja-JP" altLang="ja-JP" sz="1200" kern="1200" dirty="0" smtClean="0">
                <a:solidFill>
                  <a:schemeClr val="tx1"/>
                </a:solidFill>
                <a:effectLst/>
                <a:latin typeface="+mn-lt"/>
                <a:ea typeface="+mn-ea"/>
                <a:cs typeface="+mn-cs"/>
              </a:rPr>
              <a:t>「作って売ってしまえば終わり」のこれまでの常識はもはや通用しない時代になりました。「売ってからも継続的に関係を持ち続ける」という新しいしこれからの常識を前提に、製造業は新たなビジネスのあり方を模索しています。</a:t>
            </a:r>
          </a:p>
          <a:p>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84900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smtClean="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smtClean="0">
                <a:solidFill>
                  <a:schemeClr val="tx1"/>
                </a:solidFill>
                <a:effectLst/>
                <a:latin typeface="+mn-lt"/>
                <a:ea typeface="+mn-ea"/>
                <a:cs typeface="+mn-cs"/>
              </a:rPr>
              <a:t>Power by the Hour</a:t>
            </a:r>
            <a:r>
              <a:rPr kumimoji="1" lang="ja-JP" altLang="ja-JP" sz="1200" kern="1200" dirty="0" smtClean="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smtClean="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smtClean="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90804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562191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8DBEB26-E353-4E6E-BA96-B210A3E47C53}" type="slidenum">
              <a:rPr lang="ja-JP" altLang="en-US" smtClean="0"/>
              <a:pPr>
                <a:defRPr/>
              </a:pPr>
              <a:t>26</a:t>
            </a:fld>
            <a:endParaRPr lang="ja-JP" altLang="en-US"/>
          </a:p>
        </p:txBody>
      </p:sp>
    </p:spTree>
    <p:extLst>
      <p:ext uri="{BB962C8B-B14F-4D97-AF65-F5344CB8AC3E}">
        <p14:creationId xmlns:p14="http://schemas.microsoft.com/office/powerpoint/2010/main" val="1183132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016623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「第</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世代移動体通信方式」すなわち</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は現在の</a:t>
            </a:r>
            <a:r>
              <a:rPr kumimoji="1" lang="en-US" altLang="ja-JP" sz="1200" kern="1200" dirty="0" smtClean="0">
                <a:solidFill>
                  <a:schemeClr val="tx1"/>
                </a:solidFill>
                <a:effectLst/>
                <a:latin typeface="+mn-lt"/>
                <a:ea typeface="+mn-ea"/>
                <a:cs typeface="+mn-cs"/>
              </a:rPr>
              <a:t>4G</a:t>
            </a:r>
            <a:r>
              <a:rPr kumimoji="1" lang="ja-JP" altLang="ja-JP" sz="1200" kern="1200" dirty="0" smtClean="0">
                <a:solidFill>
                  <a:schemeClr val="tx1"/>
                </a:solidFill>
                <a:effectLst/>
                <a:latin typeface="+mn-lt"/>
                <a:ea typeface="+mn-ea"/>
                <a:cs typeface="+mn-cs"/>
              </a:rPr>
              <a:t>に続く次世代のモバイル通信として、</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年頃の利用開始を目指し開発が進められています。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1980</a:t>
            </a:r>
            <a:r>
              <a:rPr kumimoji="1" lang="ja-JP" altLang="ja-JP" sz="1200" kern="1200" dirty="0" smtClean="0">
                <a:solidFill>
                  <a:schemeClr val="tx1"/>
                </a:solidFill>
                <a:effectLst/>
                <a:latin typeface="+mn-lt"/>
                <a:ea typeface="+mn-ea"/>
                <a:cs typeface="+mn-cs"/>
              </a:rPr>
              <a:t>年代までの「</a:t>
            </a:r>
            <a:r>
              <a:rPr kumimoji="1" lang="en-US" altLang="ja-JP" sz="1200" kern="1200" dirty="0" smtClean="0">
                <a:solidFill>
                  <a:schemeClr val="tx1"/>
                </a:solidFill>
                <a:effectLst/>
                <a:latin typeface="+mn-lt"/>
                <a:ea typeface="+mn-ea"/>
                <a:cs typeface="+mn-cs"/>
              </a:rPr>
              <a:t>1G</a:t>
            </a:r>
            <a:r>
              <a:rPr kumimoji="1" lang="ja-JP" altLang="ja-JP" sz="1200" kern="1200" dirty="0" smtClean="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年代の「</a:t>
            </a:r>
            <a:r>
              <a:rPr kumimoji="1" lang="en-US" altLang="ja-JP" sz="1200" kern="1200" dirty="0" smtClean="0">
                <a:solidFill>
                  <a:schemeClr val="tx1"/>
                </a:solidFill>
                <a:effectLst/>
                <a:latin typeface="+mn-lt"/>
                <a:ea typeface="+mn-ea"/>
                <a:cs typeface="+mn-cs"/>
              </a:rPr>
              <a:t>2G</a:t>
            </a:r>
            <a:r>
              <a:rPr kumimoji="1" lang="ja-JP" altLang="ja-JP" sz="1200" kern="1200" dirty="0" smtClean="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smtClean="0">
                <a:solidFill>
                  <a:schemeClr val="tx1"/>
                </a:solidFill>
                <a:effectLst/>
                <a:latin typeface="+mn-lt"/>
                <a:ea typeface="+mn-ea"/>
                <a:cs typeface="+mn-cs"/>
              </a:rPr>
              <a:t>2000</a:t>
            </a:r>
            <a:r>
              <a:rPr kumimoji="1" lang="ja-JP" altLang="ja-JP" sz="1200" kern="1200" dirty="0" smtClean="0">
                <a:solidFill>
                  <a:schemeClr val="tx1"/>
                </a:solidFill>
                <a:effectLst/>
                <a:latin typeface="+mn-lt"/>
                <a:ea typeface="+mn-ea"/>
                <a:cs typeface="+mn-cs"/>
              </a:rPr>
              <a:t>年代には「</a:t>
            </a:r>
            <a:r>
              <a:rPr kumimoji="1" lang="en-US" altLang="ja-JP" sz="1200" kern="1200" dirty="0" smtClean="0">
                <a:solidFill>
                  <a:schemeClr val="tx1"/>
                </a:solidFill>
                <a:effectLst/>
                <a:latin typeface="+mn-lt"/>
                <a:ea typeface="+mn-ea"/>
                <a:cs typeface="+mn-cs"/>
              </a:rPr>
              <a:t>3G</a:t>
            </a:r>
            <a:r>
              <a:rPr kumimoji="1" lang="ja-JP" altLang="ja-JP" sz="1200" kern="1200" dirty="0" smtClean="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smtClean="0">
                <a:solidFill>
                  <a:schemeClr val="tx1"/>
                </a:solidFill>
                <a:effectLst/>
                <a:latin typeface="+mn-lt"/>
                <a:ea typeface="+mn-ea"/>
                <a:cs typeface="+mn-cs"/>
              </a:rPr>
              <a:t>2010</a:t>
            </a:r>
            <a:r>
              <a:rPr kumimoji="1" lang="ja-JP" altLang="ja-JP" sz="1200" kern="1200" dirty="0" smtClean="0">
                <a:solidFill>
                  <a:schemeClr val="tx1"/>
                </a:solidFill>
                <a:effectLst/>
                <a:latin typeface="+mn-lt"/>
                <a:ea typeface="+mn-ea"/>
                <a:cs typeface="+mn-cs"/>
              </a:rPr>
              <a:t>年代には「</a:t>
            </a:r>
            <a:r>
              <a:rPr kumimoji="1" lang="en-US" altLang="ja-JP" sz="1200" kern="1200" dirty="0" smtClean="0">
                <a:solidFill>
                  <a:schemeClr val="tx1"/>
                </a:solidFill>
                <a:effectLst/>
                <a:latin typeface="+mn-lt"/>
                <a:ea typeface="+mn-ea"/>
                <a:cs typeface="+mn-cs"/>
              </a:rPr>
              <a:t>4G</a:t>
            </a:r>
            <a:r>
              <a:rPr kumimoji="1" lang="ja-JP" altLang="ja-JP" sz="1200" kern="1200" dirty="0" smtClean="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」では、</a:t>
            </a:r>
            <a:r>
              <a:rPr kumimoji="1" lang="en-US" altLang="ja-JP" sz="1200" kern="1200" dirty="0" smtClean="0">
                <a:solidFill>
                  <a:schemeClr val="tx1"/>
                </a:solidFill>
                <a:effectLst/>
                <a:latin typeface="+mn-lt"/>
                <a:ea typeface="+mn-ea"/>
                <a:cs typeface="+mn-cs"/>
              </a:rPr>
              <a:t>4G</a:t>
            </a:r>
            <a:r>
              <a:rPr kumimoji="1" lang="ja-JP" altLang="ja-JP" sz="1200" kern="1200" dirty="0" smtClean="0">
                <a:solidFill>
                  <a:schemeClr val="tx1"/>
                </a:solidFill>
                <a:effectLst/>
                <a:latin typeface="+mn-lt"/>
                <a:ea typeface="+mn-ea"/>
                <a:cs typeface="+mn-cs"/>
              </a:rPr>
              <a:t>までの機能や性能をさらに高めることに加え、新たに「</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」への対応が期待されています。</a:t>
            </a:r>
          </a:p>
          <a:p>
            <a:r>
              <a:rPr kumimoji="1" lang="ja-JP" altLang="ja-JP" sz="1200" kern="1200" dirty="0" smtClean="0">
                <a:solidFill>
                  <a:schemeClr val="tx1"/>
                </a:solidFill>
                <a:effectLst/>
                <a:latin typeface="+mn-lt"/>
                <a:ea typeface="+mn-ea"/>
                <a:cs typeface="+mn-cs"/>
              </a:rPr>
              <a:t>このような需要に応えるため、</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smtClean="0">
                <a:solidFill>
                  <a:schemeClr val="tx1"/>
                </a:solidFill>
                <a:effectLst/>
                <a:latin typeface="+mn-lt"/>
                <a:ea typeface="+mn-ea"/>
                <a:cs typeface="+mn-cs"/>
              </a:rPr>
              <a:t>「高速・大容量データ通信」とは、現在の</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倍の高速化・大容量化したデータ通信で、</a:t>
            </a:r>
            <a:r>
              <a:rPr kumimoji="1" lang="en-US" altLang="ja-JP" sz="1200" kern="1200" dirty="0" smtClean="0">
                <a:solidFill>
                  <a:schemeClr val="tx1"/>
                </a:solidFill>
                <a:effectLst/>
                <a:latin typeface="+mn-lt"/>
                <a:ea typeface="+mn-ea"/>
                <a:cs typeface="+mn-cs"/>
              </a:rPr>
              <a:t>10G</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20Gbps</a:t>
            </a:r>
            <a:r>
              <a:rPr kumimoji="1" lang="ja-JP" altLang="ja-JP" sz="1200" kern="1200" dirty="0" smtClean="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smtClean="0">
                <a:solidFill>
                  <a:schemeClr val="tx1"/>
                </a:solidFill>
                <a:effectLst/>
                <a:latin typeface="+mn-lt"/>
                <a:ea typeface="+mn-ea"/>
                <a:cs typeface="+mn-cs"/>
              </a:rPr>
              <a:t>100Mbps</a:t>
            </a:r>
            <a:r>
              <a:rPr kumimoji="1" lang="ja-JP" altLang="ja-JP" sz="1200" kern="1200" dirty="0" smtClean="0">
                <a:solidFill>
                  <a:schemeClr val="tx1"/>
                </a:solidFill>
                <a:effectLst/>
                <a:latin typeface="+mn-lt"/>
                <a:ea typeface="+mn-ea"/>
                <a:cs typeface="+mn-cs"/>
              </a:rPr>
              <a:t>程度の高速通信が可能となります。</a:t>
            </a:r>
          </a:p>
          <a:p>
            <a:r>
              <a:rPr kumimoji="1" lang="ja-JP" altLang="ja-JP" sz="1200" kern="1200" dirty="0" smtClean="0">
                <a:solidFill>
                  <a:schemeClr val="tx1"/>
                </a:solidFill>
                <a:effectLst/>
                <a:latin typeface="+mn-lt"/>
                <a:ea typeface="+mn-ea"/>
                <a:cs typeface="+mn-cs"/>
              </a:rPr>
              <a:t>「大量端末の接続」とは、現在の</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倍といった端末数への対応や省電力性能の実現をめざします。</a:t>
            </a:r>
          </a:p>
          <a:p>
            <a:r>
              <a:rPr kumimoji="1" lang="ja-JP" altLang="ja-JP" sz="1200" kern="1200" dirty="0" smtClean="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は、こうした異なる要件をすべて</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の中核的技術の１つとして位置付けられています。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さらに企業や組織が独自のネットワークを</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1474916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人間が運転操作を行わなくとも自動的に走行できる自動運転車の市販が始まっています。このような自動車は、自律走行車、ロボットカー、「</a:t>
            </a:r>
            <a:r>
              <a:rPr kumimoji="1" lang="en-US" altLang="ja-JP" sz="1200" b="0" i="0" kern="1200" dirty="0" smtClean="0">
                <a:solidFill>
                  <a:schemeClr val="tx1"/>
                </a:solidFill>
                <a:effectLst/>
                <a:latin typeface="+mn-lt"/>
                <a:ea typeface="+mn-ea"/>
                <a:cs typeface="+mn-cs"/>
              </a:rPr>
              <a:t>UGV (unmanned ground vehicle)</a:t>
            </a:r>
            <a:r>
              <a:rPr kumimoji="1" lang="ja-JP" altLang="en-US" sz="1200" b="0" i="0" kern="1200" dirty="0" smtClean="0">
                <a:solidFill>
                  <a:schemeClr val="tx1"/>
                </a:solidFill>
                <a:effectLst/>
                <a:latin typeface="+mn-lt"/>
                <a:ea typeface="+mn-ea"/>
                <a:cs typeface="+mn-cs"/>
              </a:rPr>
              <a:t>」などとも呼ばれ、車に搭載されたセンサーによって周囲の状況を読み取り、人工知能の技術を使って安全性を自ら判断して走行します。公道以外の限定された環境（鉱山、建設現場等）では、既に先行して需要が広がりつつあり、建設機械大手のコマツ、キャタピラー等の企業が販売を拡大しています。</a:t>
            </a:r>
          </a:p>
          <a:p>
            <a:r>
              <a:rPr kumimoji="1" lang="ja-JP" altLang="en-US" sz="1200" b="0" i="0" kern="1200" dirty="0" smtClean="0">
                <a:solidFill>
                  <a:schemeClr val="tx1"/>
                </a:solidFill>
                <a:effectLst/>
                <a:latin typeface="+mn-lt"/>
                <a:ea typeface="+mn-ea"/>
                <a:cs typeface="+mn-cs"/>
              </a:rPr>
              <a:t>自動運転車の自動化のレベルについては、以下のように定義されています。</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0】</a:t>
            </a:r>
            <a:r>
              <a:rPr kumimoji="1" lang="ja-JP" altLang="en-US" sz="1200" b="0" i="0" kern="1200" dirty="0" smtClean="0">
                <a:solidFill>
                  <a:schemeClr val="tx1"/>
                </a:solidFill>
                <a:effectLst/>
                <a:latin typeface="+mn-lt"/>
                <a:ea typeface="+mn-ea"/>
                <a:cs typeface="+mn-cs"/>
              </a:rPr>
              <a:t>ドライバーが常にすべての操作（加速・操舵・制動）を行う。</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加速・操舵・制動のいずれかをシステムが行う。</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加速・操舵・制動のうち複数の操作をシステムが行う。ドライバーは常時、運転状況を監視し、必要に応じて操作する必要がある。</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加速・操舵・制動をシステムが行うのでドライバーは運転から解放されるが、システムから要請があればドライバーはこれに応じる必要がある。</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完全自動運転。加速・操舵・制動を全てシステムが行い、安全に関わる運転操作と周辺監視にドライバーは全く関与しない。</a:t>
            </a:r>
          </a:p>
          <a:p>
            <a:r>
              <a:rPr kumimoji="1" lang="ja-JP" altLang="en-US" sz="1200" b="0" i="0" kern="1200" dirty="0" smtClean="0">
                <a:solidFill>
                  <a:schemeClr val="tx1"/>
                </a:solidFill>
                <a:effectLst/>
                <a:latin typeface="+mn-lt"/>
                <a:ea typeface="+mn-ea"/>
                <a:cs typeface="+mn-cs"/>
              </a:rPr>
              <a:t>事故責任はレベル</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までは運転者、レベル</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は自動車になると考えられています。</a:t>
            </a:r>
          </a:p>
          <a:p>
            <a:r>
              <a:rPr kumimoji="1" lang="ja-JP" altLang="en-US" sz="1200" b="0" i="0" kern="1200" dirty="0" smtClean="0">
                <a:solidFill>
                  <a:schemeClr val="tx1"/>
                </a:solidFill>
                <a:effectLst/>
                <a:latin typeface="+mn-lt"/>
                <a:ea typeface="+mn-ea"/>
                <a:cs typeface="+mn-cs"/>
              </a:rPr>
              <a:t>このような自動車の登場により、次のような効果が期待されています。</a:t>
            </a:r>
          </a:p>
          <a:p>
            <a:r>
              <a:rPr kumimoji="1" lang="ja-JP" altLang="en-US" sz="1200" b="0" i="0" kern="1200" dirty="0" smtClean="0">
                <a:solidFill>
                  <a:schemeClr val="tx1"/>
                </a:solidFill>
                <a:effectLst/>
                <a:latin typeface="+mn-lt"/>
                <a:ea typeface="+mn-ea"/>
                <a:cs typeface="+mn-cs"/>
              </a:rPr>
              <a:t>交通事故の多くは運転者のミスや無謀な行為に起因する場合がほとんどで、運転操作を機械に任せることで交通事故を減らすことができる。</a:t>
            </a:r>
          </a:p>
          <a:p>
            <a:r>
              <a:rPr kumimoji="1" lang="ja-JP" altLang="en-US" sz="1200" b="0" i="0" kern="1200" dirty="0" smtClean="0">
                <a:solidFill>
                  <a:schemeClr val="tx1"/>
                </a:solidFill>
                <a:effectLst/>
                <a:latin typeface="+mn-lt"/>
                <a:ea typeface="+mn-ea"/>
                <a:cs typeface="+mn-cs"/>
              </a:rPr>
              <a:t>相互に速度を確認しながら走行するので渋滞が解消される。</a:t>
            </a:r>
          </a:p>
          <a:p>
            <a:r>
              <a:rPr kumimoji="1" lang="ja-JP" altLang="en-US" sz="1200" b="0" i="0" kern="1200" dirty="0" smtClean="0">
                <a:solidFill>
                  <a:schemeClr val="tx1"/>
                </a:solidFill>
                <a:effectLst/>
                <a:latin typeface="+mn-lt"/>
                <a:ea typeface="+mn-ea"/>
                <a:cs typeface="+mn-cs"/>
              </a:rPr>
              <a:t>労働人口の減少により運送従事者も減りつつある。この労働力を置き換えることで輸送力を維持・確保し、経済規模を維持できる。</a:t>
            </a:r>
          </a:p>
          <a:p>
            <a:r>
              <a:rPr kumimoji="1" lang="ja-JP" altLang="en-US" sz="1200" b="0" i="0" kern="1200" dirty="0" smtClean="0">
                <a:solidFill>
                  <a:schemeClr val="tx1"/>
                </a:solidFill>
                <a:effectLst/>
                <a:latin typeface="+mn-lt"/>
                <a:ea typeface="+mn-ea"/>
                <a:cs typeface="+mn-cs"/>
              </a:rPr>
              <a:t>過疎地域で、公共交通機関に代わる輸送手段を低コストで提供できる。</a:t>
            </a:r>
          </a:p>
          <a:p>
            <a:r>
              <a:rPr kumimoji="1" lang="ja-JP" altLang="en-US" sz="1200" b="0" i="0" kern="1200" smtClean="0">
                <a:solidFill>
                  <a:schemeClr val="tx1"/>
                </a:solidFill>
                <a:effectLst/>
                <a:latin typeface="+mn-lt"/>
                <a:ea typeface="+mn-ea"/>
                <a:cs typeface="+mn-cs"/>
              </a:rPr>
              <a:t>一方で、ドライバーを対象とした自動車保険は必要なくなり、長距離輸送時の休憩場所や宿泊施設は、その需要を減少させてしまう可能性があります。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96734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525838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1950</a:t>
            </a:r>
            <a:r>
              <a:rPr kumimoji="1" lang="ja-JP" altLang="en-US" dirty="0" smtClean="0"/>
              <a:t>年代、コンピューターがビジネスで使われるようになりました。</a:t>
            </a:r>
            <a:r>
              <a:rPr kumimoji="1" lang="en-US" altLang="ja-JP" dirty="0" smtClean="0"/>
              <a:t>1964</a:t>
            </a:r>
            <a:r>
              <a:rPr kumimoji="1" lang="ja-JP" altLang="en-US" dirty="0" smtClean="0"/>
              <a:t>年、いまで言うメインフレームの前身である</a:t>
            </a:r>
            <a:r>
              <a:rPr kumimoji="1" lang="en-US" altLang="ja-JP" dirty="0" smtClean="0"/>
              <a:t>IBM </a:t>
            </a:r>
            <a:r>
              <a:rPr kumimoji="1" lang="ja-JP" altLang="en-US" dirty="0" smtClean="0"/>
              <a:t>システム</a:t>
            </a:r>
            <a:r>
              <a:rPr kumimoji="1" lang="en-US" altLang="ja-JP" dirty="0" smtClean="0"/>
              <a:t>/360</a:t>
            </a:r>
            <a:r>
              <a:rPr kumimoji="1" lang="ja-JP" altLang="en-US" dirty="0" smtClean="0"/>
              <a:t>が登場し、ビジネス・コンピューターの需要が一気に拡大します。そして、大規模な計算業務のデジタル化が始まりました。</a:t>
            </a:r>
          </a:p>
          <a:p>
            <a:endParaRPr kumimoji="1" lang="ja-JP" altLang="en-US" dirty="0" smtClean="0"/>
          </a:p>
          <a:p>
            <a:r>
              <a:rPr kumimoji="1" lang="en-US" altLang="ja-JP" dirty="0" smtClean="0"/>
              <a:t>1970</a:t>
            </a:r>
            <a:r>
              <a:rPr kumimoji="1" lang="ja-JP" altLang="en-US" dirty="0" smtClean="0"/>
              <a:t>年代、コンピューターの用途はさらに広がります。伝票の発行や経理処理、生産現場での繰り返し作業など、定型化された繰り返し業務（ルーチンワーク）がコンピューターによって処理される時代になったのです。</a:t>
            </a:r>
          </a:p>
          <a:p>
            <a:endParaRPr kumimoji="1" lang="ja-JP" altLang="en-US" dirty="0" smtClean="0"/>
          </a:p>
          <a:p>
            <a:r>
              <a:rPr kumimoji="1" lang="en-US" altLang="ja-JP" dirty="0" smtClean="0"/>
              <a:t>1980</a:t>
            </a:r>
            <a:r>
              <a:rPr kumimoji="1" lang="ja-JP" altLang="en-US" dirty="0" smtClean="0"/>
              <a:t>年代、小型コンピューターや</a:t>
            </a:r>
            <a:r>
              <a:rPr kumimoji="1" lang="en-US" altLang="ja-JP" dirty="0" smtClean="0"/>
              <a:t>PC</a:t>
            </a:r>
            <a:r>
              <a:rPr kumimoji="1" lang="ja-JP" altLang="en-US" dirty="0" smtClean="0"/>
              <a:t>の登場により、コンピューターは多くの企業に広く行き渡ります。また、企業内にネットワークが引かれ、個人や部門を越えた伝票業務の流れ（ワークフロー）がコンピューターに取り込まれデジタル化されるようになりました。</a:t>
            </a:r>
          </a:p>
          <a:p>
            <a:endParaRPr kumimoji="1" lang="ja-JP" altLang="en-US" dirty="0" smtClean="0"/>
          </a:p>
          <a:p>
            <a:r>
              <a:rPr kumimoji="1" lang="en-US" altLang="ja-JP" dirty="0" smtClean="0"/>
              <a:t>1990</a:t>
            </a:r>
            <a:r>
              <a:rPr kumimoji="1" lang="ja-JP" altLang="en-US" dirty="0" smtClean="0"/>
              <a:t>年代に入り、</a:t>
            </a:r>
            <a:r>
              <a:rPr kumimoji="1" lang="en-US" altLang="ja-JP" dirty="0" smtClean="0"/>
              <a:t>PC</a:t>
            </a:r>
            <a:r>
              <a:rPr kumimoji="1" lang="ja-JP" altLang="en-US" dirty="0" smtClean="0"/>
              <a:t>は一人一台の時代を迎えます。そして、電子メールが使われるようになり、文書や帳票の作成を</a:t>
            </a:r>
            <a:r>
              <a:rPr kumimoji="1" lang="en-US" altLang="ja-JP" dirty="0" smtClean="0"/>
              <a:t>PC</a:t>
            </a:r>
            <a:r>
              <a:rPr kumimoji="1" lang="ja-JP" altLang="en-US" dirty="0" smtClean="0"/>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endParaRPr kumimoji="1" lang="ja-JP" altLang="en-US" dirty="0" smtClean="0"/>
          </a:p>
          <a:p>
            <a:r>
              <a:rPr kumimoji="1" lang="en-US" altLang="ja-JP" dirty="0" smtClean="0"/>
              <a:t>2000</a:t>
            </a:r>
            <a:r>
              <a:rPr kumimoji="1" lang="ja-JP" altLang="en-US" dirty="0" smtClean="0"/>
              <a:t>年代に入り、</a:t>
            </a:r>
            <a:r>
              <a:rPr kumimoji="1" lang="en-US" altLang="ja-JP" dirty="0" smtClean="0"/>
              <a:t>Facebook</a:t>
            </a:r>
            <a:r>
              <a:rPr kumimoji="1" lang="ja-JP" altLang="en-US" dirty="0" smtClean="0"/>
              <a:t>や</a:t>
            </a:r>
            <a:r>
              <a:rPr kumimoji="1" lang="en-US" altLang="ja-JP" dirty="0" smtClean="0"/>
              <a:t>Twitter</a:t>
            </a:r>
            <a:r>
              <a:rPr kumimoji="1" lang="ja-JP" altLang="en-US" dirty="0" smtClean="0"/>
              <a:t>といったソーシャルメディアが登場します。また、</a:t>
            </a:r>
            <a:r>
              <a:rPr kumimoji="1" lang="en-US" altLang="ja-JP" dirty="0" smtClean="0"/>
              <a:t>2007</a:t>
            </a:r>
            <a:r>
              <a:rPr kumimoji="1" lang="ja-JP" altLang="en-US" dirty="0" smtClean="0"/>
              <a:t>年の</a:t>
            </a:r>
            <a:r>
              <a:rPr kumimoji="1" lang="en-US" altLang="ja-JP" dirty="0" smtClean="0"/>
              <a:t>iPhone</a:t>
            </a:r>
            <a:r>
              <a:rPr kumimoji="1" lang="ja-JP" altLang="en-US" dirty="0" smtClean="0"/>
              <a:t>の登場により、誰もが常時ネットにつながる時代を迎え、ヒトとヒトのつながり（エンゲージメント）が、デジタル化される時代を迎えます。</a:t>
            </a:r>
          </a:p>
          <a:p>
            <a:endParaRPr kumimoji="1" lang="ja-JP" altLang="en-US" dirty="0" smtClean="0"/>
          </a:p>
          <a:p>
            <a:r>
              <a:rPr kumimoji="1" lang="ja-JP" altLang="en-US" dirty="0" smtClean="0"/>
              <a:t>そして、いま</a:t>
            </a:r>
            <a:r>
              <a:rPr kumimoji="1" lang="en-US" altLang="ja-JP" dirty="0" err="1" smtClean="0"/>
              <a:t>IoT</a:t>
            </a:r>
            <a:r>
              <a:rPr kumimoji="1" lang="ja-JP" altLang="en-US" smtClean="0"/>
              <a:t>の時代を迎えようとしています。モノが直接ネットにつながり、モノやヒトの状態や活動がデータとして集められ、ネットに送り出される仕組みが出来上がりつつあります。私たちの日常生活や社会活動に伴う様々なアクティビティがデジタル化されようとしてい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289654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41211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についての定義は、必ずしも定まったものはなく、その定義が曖昧なままに使われていることもあるようです。</a:t>
            </a:r>
          </a:p>
          <a:p>
            <a:r>
              <a:rPr kumimoji="1" lang="ja-JP" altLang="ja-JP" sz="1200" kern="1200" dirty="0" smtClean="0">
                <a:solidFill>
                  <a:schemeClr val="tx1"/>
                </a:solidFill>
                <a:effectLst/>
                <a:latin typeface="+mn-lt"/>
                <a:ea typeface="+mn-ea"/>
                <a:cs typeface="+mn-cs"/>
              </a:rPr>
              <a:t>そもそも</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という言葉を最初に使ったのは、</a:t>
            </a:r>
            <a:r>
              <a:rPr kumimoji="1" lang="en-US" altLang="ja-JP" sz="1200" kern="1200" dirty="0" smtClean="0">
                <a:solidFill>
                  <a:schemeClr val="tx1"/>
                </a:solidFill>
                <a:effectLst/>
                <a:latin typeface="+mn-lt"/>
                <a:ea typeface="+mn-ea"/>
                <a:cs typeface="+mn-cs"/>
              </a:rPr>
              <a:t>1999</a:t>
            </a:r>
            <a:r>
              <a:rPr kumimoji="1" lang="ja-JP" altLang="ja-JP" sz="1200" kern="1200" dirty="0" smtClean="0">
                <a:solidFill>
                  <a:schemeClr val="tx1"/>
                </a:solidFill>
                <a:effectLst/>
                <a:latin typeface="+mn-lt"/>
                <a:ea typeface="+mn-ea"/>
                <a:cs typeface="+mn-cs"/>
              </a:rPr>
              <a:t>年、商品や荷物に付ける無線タグの標準化団体「</a:t>
            </a:r>
            <a:r>
              <a:rPr kumimoji="1" lang="en-US" altLang="ja-JP" sz="1200" kern="1200" dirty="0" smtClean="0">
                <a:solidFill>
                  <a:schemeClr val="tx1"/>
                </a:solidFill>
                <a:effectLst/>
                <a:latin typeface="+mn-lt"/>
                <a:ea typeface="+mn-ea"/>
                <a:cs typeface="+mn-cs"/>
              </a:rPr>
              <a:t>Auto-ID</a:t>
            </a:r>
            <a:r>
              <a:rPr kumimoji="1" lang="ja-JP" altLang="ja-JP" sz="1200" kern="1200" dirty="0" smtClean="0">
                <a:solidFill>
                  <a:schemeClr val="tx1"/>
                </a:solidFill>
                <a:effectLst/>
                <a:latin typeface="+mn-lt"/>
                <a:ea typeface="+mn-ea"/>
                <a:cs typeface="+mn-cs"/>
              </a:rPr>
              <a:t>」の創設者の一人である</a:t>
            </a:r>
            <a:r>
              <a:rPr kumimoji="1" lang="en-US" altLang="ja-JP" sz="1200" kern="1200" dirty="0" smtClean="0">
                <a:solidFill>
                  <a:schemeClr val="tx1"/>
                </a:solidFill>
                <a:effectLst/>
                <a:latin typeface="+mn-lt"/>
                <a:ea typeface="+mn-ea"/>
                <a:cs typeface="+mn-cs"/>
              </a:rPr>
              <a:t>Kevin Ashton</a:t>
            </a:r>
            <a:r>
              <a:rPr kumimoji="1" lang="ja-JP" altLang="ja-JP" sz="1200" kern="1200" dirty="0" smtClean="0">
                <a:solidFill>
                  <a:schemeClr val="tx1"/>
                </a:solidFill>
                <a:effectLst/>
                <a:latin typeface="+mn-lt"/>
                <a:ea typeface="+mn-ea"/>
                <a:cs typeface="+mn-cs"/>
              </a:rPr>
              <a:t>氏だとされています。彼は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無線タグを付したモノがセンサーとコンピュータを介してインターネットに接続される仕組み」と定義していますが、無線タグ普及の取り組みの延長線上での解釈と言えるでしょう。しかし、いまでは、より広い意味で使われることが増えています。</a:t>
            </a:r>
          </a:p>
          <a:p>
            <a:r>
              <a:rPr kumimoji="1" lang="ja-JP" altLang="ja-JP" sz="1200" kern="1200" dirty="0" smtClean="0">
                <a:solidFill>
                  <a:schemeClr val="tx1"/>
                </a:solidFill>
                <a:effectLst/>
                <a:latin typeface="+mn-lt"/>
                <a:ea typeface="+mn-ea"/>
                <a:cs typeface="+mn-cs"/>
              </a:rPr>
              <a:t>ひとつは、「現実世界の出来事をデジタル・データに変換しネットに送り出す機器や仕組み」です。モノに組み込まれたセンサーが、モノ自体やその周辺の状態や変化を読み取りネットワークに送り出す技術、その技術が組み込まれた機器、またはこれを実現するための通信やデータ管理のサービスを言う場合です。</a:t>
            </a:r>
          </a:p>
          <a:p>
            <a:r>
              <a:rPr kumimoji="1" lang="ja-JP" altLang="ja-JP" sz="1200" kern="1200" dirty="0" smtClean="0">
                <a:solidFill>
                  <a:schemeClr val="tx1"/>
                </a:solidFill>
                <a:effectLst/>
                <a:latin typeface="+mn-lt"/>
                <a:ea typeface="+mn-ea"/>
                <a:cs typeface="+mn-cs"/>
              </a:rPr>
              <a:t>もうひとつは、「デジタル・データで現実世界を捉え、アナログな現実世界を動かす仕組み」です。モノから送り出された現実世界のデータをサイバー世界の機械学習で分析し規則性や最適な答えを見つけ出し、それを使って機器を制御し、人にアドバイスを与えるなどして現実世界を動かします。その動きを再びセンサーで読み取りネットに送り出す、この一連の仕組みを言う場合です。</a:t>
            </a:r>
          </a:p>
          <a:p>
            <a:r>
              <a:rPr kumimoji="1" lang="ja-JP" altLang="ja-JP" sz="1200" kern="1200" dirty="0" smtClean="0">
                <a:solidFill>
                  <a:schemeClr val="tx1"/>
                </a:solidFill>
                <a:effectLst/>
                <a:latin typeface="+mn-lt"/>
                <a:ea typeface="+mn-ea"/>
                <a:cs typeface="+mn-cs"/>
              </a:rPr>
              <a:t>前者は、手段に重点を置いた解釈で、後者はデータの使われ方やデータを使って価値を生みだす全体の仕組みに重点を置いた解釈です。先に紹介した</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（サイバー・フィジカル・システム）と同じ意味といってもいいでしょう。</a:t>
            </a:r>
          </a:p>
          <a:p>
            <a:r>
              <a:rPr kumimoji="1" lang="ja-JP" altLang="ja-JP" sz="1200" kern="1200" dirty="0" smtClean="0">
                <a:solidFill>
                  <a:schemeClr val="tx1"/>
                </a:solidFill>
                <a:effectLst/>
                <a:latin typeface="+mn-lt"/>
                <a:ea typeface="+mn-ea"/>
                <a:cs typeface="+mn-cs"/>
              </a:rPr>
              <a:t>いずれかひとつが正しいというのではなく、このようないくつかの解釈があるということです。また、モノだけではなく人を含むあらゆる出来事がインターネットに接続しデータを生みだす仕組みと言う意味から、</a:t>
            </a:r>
            <a:r>
              <a:rPr kumimoji="1" lang="en-US" altLang="ja-JP" sz="1200" kern="1200" dirty="0" smtClean="0">
                <a:solidFill>
                  <a:schemeClr val="tx1"/>
                </a:solidFill>
                <a:effectLst/>
                <a:latin typeface="+mn-lt"/>
                <a:ea typeface="+mn-ea"/>
                <a:cs typeface="+mn-cs"/>
              </a:rPr>
              <a:t>IoE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Everything</a:t>
            </a:r>
            <a:r>
              <a:rPr kumimoji="1" lang="ja-JP" altLang="ja-JP" sz="1200" kern="1200" dirty="0" smtClean="0">
                <a:solidFill>
                  <a:schemeClr val="tx1"/>
                </a:solidFill>
                <a:effectLst/>
                <a:latin typeface="+mn-lt"/>
                <a:ea typeface="+mn-ea"/>
                <a:cs typeface="+mn-cs"/>
              </a:rPr>
              <a:t>）という言葉が使われることもあります。元々</a:t>
            </a:r>
            <a:r>
              <a:rPr kumimoji="1" lang="en-US" altLang="ja-JP" sz="1200" kern="1200" dirty="0" smtClean="0">
                <a:solidFill>
                  <a:schemeClr val="tx1"/>
                </a:solidFill>
                <a:effectLst/>
                <a:latin typeface="+mn-lt"/>
                <a:ea typeface="+mn-ea"/>
                <a:cs typeface="+mn-cs"/>
              </a:rPr>
              <a:t>Cisco Systems</a:t>
            </a:r>
            <a:r>
              <a:rPr kumimoji="1" lang="ja-JP" altLang="ja-JP" sz="1200" kern="1200" dirty="0" smtClean="0">
                <a:solidFill>
                  <a:schemeClr val="tx1"/>
                </a:solidFill>
                <a:effectLst/>
                <a:latin typeface="+mn-lt"/>
                <a:ea typeface="+mn-ea"/>
                <a:cs typeface="+mn-cs"/>
              </a:rPr>
              <a:t>が提唱した概念ですが、これもまた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のひとつの解釈と言えるかもしれません。</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208720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がビジネス・フレームワークであること</a:t>
            </a:r>
          </a:p>
          <a:p>
            <a:r>
              <a:rPr kumimoji="1" lang="ja-JP" altLang="ja-JP" sz="1200" kern="1200" dirty="0" smtClean="0">
                <a:solidFill>
                  <a:schemeClr val="tx1"/>
                </a:solidFill>
                <a:effectLst/>
                <a:latin typeface="+mn-lt"/>
                <a:ea typeface="+mn-ea"/>
                <a:cs typeface="+mn-cs"/>
              </a:rPr>
              <a:t>「うちも</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で何かできないのか？」</a:t>
            </a:r>
          </a:p>
          <a:p>
            <a:r>
              <a:rPr kumimoji="1" lang="ja-JP" altLang="ja-JP" sz="1200" kern="1200" dirty="0" smtClean="0">
                <a:solidFill>
                  <a:schemeClr val="tx1"/>
                </a:solidFill>
                <a:effectLst/>
                <a:latin typeface="+mn-lt"/>
                <a:ea typeface="+mn-ea"/>
                <a:cs typeface="+mn-cs"/>
              </a:rPr>
              <a:t>そんな社長のひと言に、さてどうしたものかと頭を抱えてはいないでしょうか。そこで、</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とは何かを調べてはみたものの、はっきりとした定義は見つかりません。そもそも何が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なのかがよく分かりません。それも当然のことで、</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というテクノロジーはないからです。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b="1" kern="1200" dirty="0" err="1" smtClean="0">
                <a:solidFill>
                  <a:schemeClr val="tx1"/>
                </a:solidFill>
                <a:effectLst/>
                <a:latin typeface="+mn-lt"/>
                <a:ea typeface="+mn-ea"/>
                <a:cs typeface="+mn-cs"/>
              </a:rPr>
              <a:t>IoT</a:t>
            </a:r>
            <a:r>
              <a:rPr kumimoji="1" lang="ja-JP" altLang="ja-JP" sz="1200" b="1" kern="1200" dirty="0" smtClean="0">
                <a:solidFill>
                  <a:schemeClr val="tx1"/>
                </a:solidFill>
                <a:effectLst/>
                <a:latin typeface="+mn-lt"/>
                <a:ea typeface="+mn-ea"/>
                <a:cs typeface="+mn-cs"/>
              </a:rPr>
              <a:t>とは、デジタル・データを活用したビジネス課題を解決するためのフレームワーク</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このように捉えてみては如何でしょう。</a:t>
            </a:r>
          </a:p>
          <a:p>
            <a:r>
              <a:rPr kumimoji="1" lang="ja-JP" altLang="ja-JP" sz="1200" kern="1200" dirty="0" smtClean="0">
                <a:solidFill>
                  <a:schemeClr val="tx1"/>
                </a:solidFill>
                <a:effectLst/>
                <a:latin typeface="+mn-lt"/>
                <a:ea typeface="+mn-ea"/>
                <a:cs typeface="+mn-cs"/>
              </a:rPr>
              <a:t>これまでは、人間の知見に頼り判断していたところを、センサーで集めたデータでリアルタイムに「事実」を捉え、機械学習や統計的な分析で最適解を求めるやり方に置き換えようというのです。そして、そこで得られた最適解でアプリケーションを動かし、現実世界にサービスを提供します。その結果生じた変化が再びセンサーによってデジタル・データとして集められます。言うなれば、現実世界とサイバー世界が一体となって、リアルタイムで改善活動を繰り返しているような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なのです。このような仕組みは、サイバー・フィジカル・システム（</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）とも呼ばれています。</a:t>
            </a:r>
          </a:p>
          <a:p>
            <a:r>
              <a:rPr kumimoji="1" lang="ja-JP" altLang="ja-JP" sz="1200" kern="1200" dirty="0" smtClean="0">
                <a:solidFill>
                  <a:schemeClr val="tx1"/>
                </a:solidFill>
                <a:effectLst/>
                <a:latin typeface="+mn-lt"/>
                <a:ea typeface="+mn-ea"/>
                <a:cs typeface="+mn-cs"/>
              </a:rPr>
              <a:t>このように捉えると、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が様々なテクノロジーの組合せによって実現することが分かります。また、どのようなビジネス課題を解決するかによって、使われるテクノロジーの組合せがまるで違ったものになってしまいます。</a:t>
            </a:r>
          </a:p>
          <a:p>
            <a:r>
              <a:rPr kumimoji="1" lang="ja-JP" altLang="ja-JP" sz="1200" kern="1200" dirty="0" smtClean="0">
                <a:solidFill>
                  <a:schemeClr val="tx1"/>
                </a:solidFill>
                <a:effectLst/>
                <a:latin typeface="+mn-lt"/>
                <a:ea typeface="+mn-ea"/>
                <a:cs typeface="+mn-cs"/>
              </a:rPr>
              <a:t>例えば、土木工事の自動化サービスを考えれば、次のような組合せになるでしょう。</a:t>
            </a:r>
          </a:p>
          <a:p>
            <a:r>
              <a:rPr kumimoji="1" lang="ja-JP" altLang="ja-JP" sz="1200" b="1" u="sng" kern="1200" dirty="0" smtClean="0">
                <a:solidFill>
                  <a:schemeClr val="tx1"/>
                </a:solidFill>
                <a:effectLst/>
                <a:latin typeface="+mn-lt"/>
                <a:ea typeface="+mn-ea"/>
                <a:cs typeface="+mn-cs"/>
              </a:rPr>
              <a:t>解決したいビジネス課題</a:t>
            </a:r>
            <a:endParaRPr kumimoji="1" lang="ja-JP" altLang="ja-JP" sz="1200" kern="1200" dirty="0" smtClean="0">
              <a:solidFill>
                <a:schemeClr val="tx1"/>
              </a:solidFill>
              <a:effectLst/>
              <a:latin typeface="+mn-lt"/>
              <a:ea typeface="+mn-ea"/>
              <a:cs typeface="+mn-cs"/>
            </a:endParaRPr>
          </a:p>
          <a:p>
            <a:pPr lvl="0"/>
            <a:r>
              <a:rPr kumimoji="1" lang="ja-JP" altLang="ja-JP" sz="1200" kern="1200" dirty="0" smtClean="0">
                <a:solidFill>
                  <a:schemeClr val="tx1"/>
                </a:solidFill>
                <a:effectLst/>
                <a:latin typeface="+mn-lt"/>
                <a:ea typeface="+mn-ea"/>
                <a:cs typeface="+mn-cs"/>
              </a:rPr>
              <a:t>土木工事需要の拡大</a:t>
            </a:r>
          </a:p>
          <a:p>
            <a:pPr lvl="0"/>
            <a:r>
              <a:rPr kumimoji="1" lang="ja-JP" altLang="ja-JP" sz="1200" kern="1200" dirty="0" smtClean="0">
                <a:solidFill>
                  <a:schemeClr val="tx1"/>
                </a:solidFill>
                <a:effectLst/>
                <a:latin typeface="+mn-lt"/>
                <a:ea typeface="+mn-ea"/>
                <a:cs typeface="+mn-cs"/>
              </a:rPr>
              <a:t>熟練作業員の高齢化</a:t>
            </a:r>
          </a:p>
          <a:p>
            <a:pPr lvl="0"/>
            <a:r>
              <a:rPr kumimoji="1" lang="ja-JP" altLang="ja-JP" sz="1200" kern="1200" dirty="0" smtClean="0">
                <a:solidFill>
                  <a:schemeClr val="tx1"/>
                </a:solidFill>
                <a:effectLst/>
                <a:latin typeface="+mn-lt"/>
                <a:ea typeface="+mn-ea"/>
                <a:cs typeface="+mn-cs"/>
              </a:rPr>
              <a:t>困難を極める若者人材確保</a:t>
            </a:r>
          </a:p>
          <a:p>
            <a:r>
              <a:rPr kumimoji="1" lang="ja-JP" altLang="ja-JP" sz="1200" b="1" u="sng" kern="1200" dirty="0" smtClean="0">
                <a:solidFill>
                  <a:schemeClr val="tx1"/>
                </a:solidFill>
                <a:effectLst/>
                <a:latin typeface="+mn-lt"/>
                <a:ea typeface="+mn-ea"/>
                <a:cs typeface="+mn-cs"/>
              </a:rPr>
              <a:t>データ収集</a:t>
            </a:r>
            <a:endParaRPr kumimoji="1" lang="ja-JP" altLang="ja-JP" sz="1200" kern="1200" dirty="0" smtClean="0">
              <a:solidFill>
                <a:schemeClr val="tx1"/>
              </a:solidFill>
              <a:effectLst/>
              <a:latin typeface="+mn-lt"/>
              <a:ea typeface="+mn-ea"/>
              <a:cs typeface="+mn-cs"/>
            </a:endParaRPr>
          </a:p>
          <a:p>
            <a:pPr lvl="0"/>
            <a:r>
              <a:rPr kumimoji="1" lang="ja-JP" altLang="ja-JP" sz="1200" kern="1200" dirty="0" smtClean="0">
                <a:solidFill>
                  <a:schemeClr val="tx1"/>
                </a:solidFill>
                <a:effectLst/>
                <a:latin typeface="+mn-lt"/>
                <a:ea typeface="+mn-ea"/>
                <a:cs typeface="+mn-cs"/>
              </a:rPr>
              <a:t>ドローンによる工事現場の空中撮影（カメラ）</a:t>
            </a:r>
          </a:p>
          <a:p>
            <a:pPr lvl="0"/>
            <a:r>
              <a:rPr kumimoji="1" lang="ja-JP" altLang="ja-JP" sz="1200" kern="1200" dirty="0" smtClean="0">
                <a:solidFill>
                  <a:schemeClr val="tx1"/>
                </a:solidFill>
                <a:effectLst/>
                <a:latin typeface="+mn-lt"/>
                <a:ea typeface="+mn-ea"/>
                <a:cs typeface="+mn-cs"/>
              </a:rPr>
              <a:t>建設機械の高精度位置情報（</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a:t>
            </a:r>
          </a:p>
          <a:p>
            <a:pPr lvl="0"/>
            <a:r>
              <a:rPr kumimoji="1" lang="ja-JP" altLang="ja-JP" sz="1200" kern="1200" dirty="0" smtClean="0">
                <a:solidFill>
                  <a:schemeClr val="tx1"/>
                </a:solidFill>
                <a:effectLst/>
                <a:latin typeface="+mn-lt"/>
                <a:ea typeface="+mn-ea"/>
                <a:cs typeface="+mn-cs"/>
              </a:rPr>
              <a:t>デジタル化された施工情報（３次元</a:t>
            </a:r>
            <a:r>
              <a:rPr kumimoji="1" lang="en-US" altLang="ja-JP" sz="1200" kern="1200" dirty="0" smtClean="0">
                <a:solidFill>
                  <a:schemeClr val="tx1"/>
                </a:solidFill>
                <a:effectLst/>
                <a:latin typeface="+mn-lt"/>
                <a:ea typeface="+mn-ea"/>
                <a:cs typeface="+mn-cs"/>
              </a:rPr>
              <a:t>CAD</a:t>
            </a:r>
            <a:r>
              <a:rPr kumimoji="1" lang="ja-JP" altLang="ja-JP" sz="1200" kern="1200" dirty="0" smtClean="0">
                <a:solidFill>
                  <a:schemeClr val="tx1"/>
                </a:solidFill>
                <a:effectLst/>
                <a:latin typeface="+mn-lt"/>
                <a:ea typeface="+mn-ea"/>
                <a:cs typeface="+mn-cs"/>
              </a:rPr>
              <a:t>等）</a:t>
            </a:r>
          </a:p>
          <a:p>
            <a:r>
              <a:rPr kumimoji="1" lang="ja-JP" altLang="ja-JP" sz="1200" b="1" u="sng" kern="1200" dirty="0" smtClean="0">
                <a:solidFill>
                  <a:schemeClr val="tx1"/>
                </a:solidFill>
                <a:effectLst/>
                <a:latin typeface="+mn-lt"/>
                <a:ea typeface="+mn-ea"/>
                <a:cs typeface="+mn-cs"/>
              </a:rPr>
              <a:t>データ解析</a:t>
            </a:r>
            <a:endParaRPr kumimoji="1" lang="ja-JP" altLang="ja-JP" sz="1200" kern="1200" dirty="0" smtClean="0">
              <a:solidFill>
                <a:schemeClr val="tx1"/>
              </a:solidFill>
              <a:effectLst/>
              <a:latin typeface="+mn-lt"/>
              <a:ea typeface="+mn-ea"/>
              <a:cs typeface="+mn-cs"/>
            </a:endParaRPr>
          </a:p>
          <a:p>
            <a:pPr lvl="0"/>
            <a:r>
              <a:rPr kumimoji="1" lang="ja-JP" altLang="ja-JP" sz="1200" kern="1200" dirty="0" smtClean="0">
                <a:solidFill>
                  <a:schemeClr val="tx1"/>
                </a:solidFill>
                <a:effectLst/>
                <a:latin typeface="+mn-lt"/>
                <a:ea typeface="+mn-ea"/>
                <a:cs typeface="+mn-cs"/>
              </a:rPr>
              <a:t>高精度３次元立体図面</a:t>
            </a:r>
          </a:p>
          <a:p>
            <a:pPr lvl="0"/>
            <a:r>
              <a:rPr kumimoji="1" lang="ja-JP" altLang="ja-JP" sz="1200" kern="1200" dirty="0" smtClean="0">
                <a:solidFill>
                  <a:schemeClr val="tx1"/>
                </a:solidFill>
                <a:effectLst/>
                <a:latin typeface="+mn-lt"/>
                <a:ea typeface="+mn-ea"/>
                <a:cs typeface="+mn-cs"/>
              </a:rPr>
              <a:t>土量分析・作業分析</a:t>
            </a:r>
          </a:p>
          <a:p>
            <a:pPr lvl="0"/>
            <a:r>
              <a:rPr kumimoji="1" lang="ja-JP" altLang="ja-JP" sz="1200" kern="1200" dirty="0" smtClean="0">
                <a:solidFill>
                  <a:schemeClr val="tx1"/>
                </a:solidFill>
                <a:effectLst/>
                <a:latin typeface="+mn-lt"/>
                <a:ea typeface="+mn-ea"/>
                <a:cs typeface="+mn-cs"/>
              </a:rPr>
              <a:t>工程・工期シミュレーション</a:t>
            </a:r>
          </a:p>
          <a:p>
            <a:r>
              <a:rPr kumimoji="1" lang="ja-JP" altLang="ja-JP" sz="1200" b="1" u="sng" kern="1200" dirty="0" smtClean="0">
                <a:solidFill>
                  <a:schemeClr val="tx1"/>
                </a:solidFill>
                <a:effectLst/>
                <a:latin typeface="+mn-lt"/>
                <a:ea typeface="+mn-ea"/>
                <a:cs typeface="+mn-cs"/>
              </a:rPr>
              <a:t>データ活用</a:t>
            </a:r>
            <a:endParaRPr kumimoji="1" lang="ja-JP" altLang="ja-JP" sz="1200" kern="1200" dirty="0" smtClean="0">
              <a:solidFill>
                <a:schemeClr val="tx1"/>
              </a:solidFill>
              <a:effectLst/>
              <a:latin typeface="+mn-lt"/>
              <a:ea typeface="+mn-ea"/>
              <a:cs typeface="+mn-cs"/>
            </a:endParaRPr>
          </a:p>
          <a:p>
            <a:pPr lvl="0"/>
            <a:r>
              <a:rPr kumimoji="1" lang="ja-JP" altLang="ja-JP" sz="1200" kern="1200" dirty="0" smtClean="0">
                <a:solidFill>
                  <a:schemeClr val="tx1"/>
                </a:solidFill>
                <a:effectLst/>
                <a:latin typeface="+mn-lt"/>
                <a:ea typeface="+mn-ea"/>
                <a:cs typeface="+mn-cs"/>
              </a:rPr>
              <a:t>建設機械の自動制御・作業支援</a:t>
            </a:r>
          </a:p>
          <a:p>
            <a:pPr lvl="0"/>
            <a:r>
              <a:rPr kumimoji="1" lang="ja-JP" altLang="ja-JP" sz="1200" kern="1200" dirty="0" smtClean="0">
                <a:solidFill>
                  <a:schemeClr val="tx1"/>
                </a:solidFill>
                <a:effectLst/>
                <a:latin typeface="+mn-lt"/>
                <a:ea typeface="+mn-ea"/>
                <a:cs typeface="+mn-cs"/>
              </a:rPr>
              <a:t>工程変更支援</a:t>
            </a:r>
          </a:p>
          <a:p>
            <a:pPr lvl="0"/>
            <a:r>
              <a:rPr kumimoji="1" lang="ja-JP" altLang="ja-JP" sz="1200" kern="1200" dirty="0" smtClean="0">
                <a:solidFill>
                  <a:schemeClr val="tx1"/>
                </a:solidFill>
                <a:effectLst/>
                <a:latin typeface="+mn-lt"/>
                <a:ea typeface="+mn-ea"/>
                <a:cs typeface="+mn-cs"/>
              </a:rPr>
              <a:t>ドロー測量により進捗把握</a:t>
            </a:r>
          </a:p>
          <a:p>
            <a:r>
              <a:rPr kumimoji="1" lang="ja-JP" altLang="ja-JP" sz="1200" kern="1200" dirty="0" smtClean="0">
                <a:solidFill>
                  <a:schemeClr val="tx1"/>
                </a:solidFill>
                <a:effectLst/>
                <a:latin typeface="+mn-lt"/>
                <a:ea typeface="+mn-ea"/>
                <a:cs typeface="+mn-cs"/>
              </a:rPr>
              <a:t>ビル設備管理サービスになれば、この組合せは変わり、自律走行車になれば、それもまた違うものになります。どのようなデータを集めた以下により、センサーは方法も変わります。何を知りたいかにより解析のためのアルゴリズも変わります。当然、アプリケーション・サービスも様々です。</a:t>
            </a:r>
          </a:p>
          <a:p>
            <a:r>
              <a:rPr kumimoji="1" lang="ja-JP" altLang="ja-JP" sz="1200" kern="1200" dirty="0" smtClean="0">
                <a:solidFill>
                  <a:schemeClr val="tx1"/>
                </a:solidFill>
                <a:effectLst/>
                <a:latin typeface="+mn-lt"/>
                <a:ea typeface="+mn-ea"/>
                <a:cs typeface="+mn-cs"/>
              </a:rPr>
              <a:t>このように見てゆくと、「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＝テクノロジー」と捉えることには違和感を感じざるを得ません。「</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＝テクノロジーを活かしたビジネス・フレームワーク」と言い換えてみてはどうでしょう。</a:t>
            </a:r>
          </a:p>
          <a:p>
            <a:r>
              <a:rPr kumimoji="1" lang="ja-JP" altLang="ja-JP" sz="1200" kern="1200" dirty="0" smtClean="0">
                <a:solidFill>
                  <a:schemeClr val="tx1"/>
                </a:solidFill>
                <a:effectLst/>
                <a:latin typeface="+mn-lt"/>
                <a:ea typeface="+mn-ea"/>
                <a:cs typeface="+mn-cs"/>
              </a:rPr>
              <a:t>この視点に立つと、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には</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つのビジネスの可能性が見えてきます。１つは、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というビジネス・フレームワークを実現するためのプラットフォームや部品となるソフトウェア／ハードウェアを提供するビジネス。もうひとつは、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というビジネス・フレームワークに基づくアプリケーション・サービスの提供です。</a:t>
            </a:r>
          </a:p>
          <a:p>
            <a:r>
              <a:rPr kumimoji="1" lang="ja-JP" altLang="ja-JP" sz="1200" kern="1200" dirty="0" smtClean="0">
                <a:solidFill>
                  <a:schemeClr val="tx1"/>
                </a:solidFill>
                <a:effectLst/>
                <a:latin typeface="+mn-lt"/>
                <a:ea typeface="+mn-ea"/>
                <a:cs typeface="+mn-cs"/>
              </a:rPr>
              <a:t>前者はデバイスの認証やデータの管理・保管、分析サービスの提供などのフラットフォーム、</a:t>
            </a:r>
            <a:r>
              <a:rPr kumimoji="1" lang="en-US" altLang="ja-JP" sz="1200" kern="1200" dirty="0" smtClean="0">
                <a:solidFill>
                  <a:schemeClr val="tx1"/>
                </a:solidFill>
                <a:effectLst/>
                <a:latin typeface="+mn-lt"/>
                <a:ea typeface="+mn-ea"/>
                <a:cs typeface="+mn-cs"/>
              </a:rPr>
              <a:t>LPWA</a:t>
            </a:r>
            <a:r>
              <a:rPr kumimoji="1" lang="ja-JP" altLang="ja-JP" sz="1200" kern="1200" dirty="0" smtClean="0">
                <a:solidFill>
                  <a:schemeClr val="tx1"/>
                </a:solidFill>
                <a:effectLst/>
                <a:latin typeface="+mn-lt"/>
                <a:ea typeface="+mn-ea"/>
                <a:cs typeface="+mn-cs"/>
              </a:rPr>
              <a:t>などの通信回線、センサーや組み込みモジュールなどのハードウェアとなります。この場合は、アプリケーション開発やサーズ提供者が顧客となります。後者は、土木工事の自動化サービスやビル設備管理サービス、ジェットエンジンのレンタルサービスなどとなります。この場合は、自らがサービス事業者となり、顧客はそのサービスの利用者となります。</a:t>
            </a:r>
          </a:p>
          <a:p>
            <a:r>
              <a:rPr kumimoji="1" lang="ja-JP" altLang="ja-JP" sz="1200" kern="1200" dirty="0" smtClean="0">
                <a:solidFill>
                  <a:schemeClr val="tx1"/>
                </a:solidFill>
                <a:effectLst/>
                <a:latin typeface="+mn-lt"/>
                <a:ea typeface="+mn-ea"/>
                <a:cs typeface="+mn-cs"/>
              </a:rPr>
              <a:t>サービスを開発するビジネス、つまり従来からのシステム・インテグレーションもビジネスにはなります。しかし、次の点で従来のシステム・インテグレーションとは異なります。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のフレームワークでビジネスを開発するお客様、つまり事業部門が顧客となること</a:t>
            </a:r>
          </a:p>
          <a:p>
            <a:r>
              <a:rPr kumimoji="1" lang="ja-JP" altLang="ja-JP" sz="1200" kern="1200" dirty="0" smtClean="0">
                <a:solidFill>
                  <a:schemeClr val="tx1"/>
                </a:solidFill>
                <a:effectLst/>
                <a:latin typeface="+mn-lt"/>
                <a:ea typeface="+mn-ea"/>
                <a:cs typeface="+mn-cs"/>
              </a:rPr>
              <a:t>これまでにはないビジネスの仕組みを作るわけですから、お客様の要求通りにシステムを作ることはできず、お客様と一緒になって、何をするかを考えなければならないこと</a:t>
            </a:r>
          </a:p>
          <a:p>
            <a:r>
              <a:rPr kumimoji="1" lang="ja-JP" altLang="ja-JP" sz="1200" kern="1200" dirty="0" smtClean="0">
                <a:solidFill>
                  <a:schemeClr val="tx1"/>
                </a:solidFill>
                <a:effectLst/>
                <a:latin typeface="+mn-lt"/>
                <a:ea typeface="+mn-ea"/>
                <a:cs typeface="+mn-cs"/>
              </a:rPr>
              <a:t>サービスの提供期間を通じて事業環境の変化に臨機応変に対応し、お客様の事業の成果に直接貢献するための取り組みが必要になること</a:t>
            </a:r>
          </a:p>
          <a:p>
            <a:r>
              <a:rPr kumimoji="1" lang="ja-JP" altLang="ja-JP" sz="1200" kern="1200" dirty="0" smtClean="0">
                <a:solidFill>
                  <a:schemeClr val="tx1"/>
                </a:solidFill>
                <a:effectLst/>
                <a:latin typeface="+mn-lt"/>
                <a:ea typeface="+mn-ea"/>
                <a:cs typeface="+mn-cs"/>
              </a:rPr>
              <a:t>「うちも</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で何かできないのか？」</a:t>
            </a:r>
          </a:p>
          <a:p>
            <a:r>
              <a:rPr kumimoji="1" lang="ja-JP" altLang="ja-JP" sz="1200" kern="1200" dirty="0" smtClean="0">
                <a:solidFill>
                  <a:schemeClr val="tx1"/>
                </a:solidFill>
                <a:effectLst/>
                <a:latin typeface="+mn-lt"/>
                <a:ea typeface="+mn-ea"/>
                <a:cs typeface="+mn-cs"/>
              </a:rPr>
              <a:t>という天の声に、どのように応えようというのでしょうか。そのあたりから考えてみる必要がありそうです。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978950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モノが直接インターネットにつながり、モノ同士が、あるいはモノとクラウドが、さらにはモノとヒトとがデータをやり取りする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：モノのインターネット）が、様々なところで使われ始めています。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■現実世界のデジタル・コピーを生みだす</a:t>
            </a:r>
            <a:r>
              <a:rPr kumimoji="1" lang="en-US" altLang="ja-JP" sz="1200" kern="1200" dirty="0" err="1" smtClean="0">
                <a:solidFill>
                  <a:schemeClr val="tx1"/>
                </a:solidFill>
                <a:effectLst/>
                <a:latin typeface="+mn-lt"/>
                <a:ea typeface="+mn-ea"/>
                <a:cs typeface="+mn-cs"/>
              </a:rPr>
              <a:t>IoT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年、インターネットにつながっていたモノは</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億個あったとされていますが、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億個に、そして</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億個に達するであろうという予測もあります。</a:t>
            </a:r>
          </a:p>
          <a:p>
            <a:r>
              <a:rPr kumimoji="1" lang="ja-JP" altLang="ja-JP" sz="1200" kern="1200" dirty="0" smtClean="0">
                <a:solidFill>
                  <a:schemeClr val="tx1"/>
                </a:solidFill>
                <a:effectLst/>
                <a:latin typeface="+mn-lt"/>
                <a:ea typeface="+mn-ea"/>
                <a:cs typeface="+mn-cs"/>
              </a:rPr>
              <a:t>モノは私たちの日常生活や社会活動の様々な活動を、あるいはモノの周囲の環境や変化をセンサーで捉え、それをデジタル・データとしてインターネットを介して送り出します。それは、私たちの現実世界のデジタル・コピーがサイバー世界、すなわちクラウドの中に作られると言うことです。インターネットにつながるモノの数が増えれば、ますます精緻な現実世界のデジタル・コピーが出来あがることになり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■デジタル・コピーを分析して役立つ情報を見つけ出す</a:t>
            </a:r>
          </a:p>
          <a:p>
            <a:r>
              <a:rPr kumimoji="1" lang="ja-JP" altLang="ja-JP" sz="1200" kern="1200" dirty="0" smtClean="0">
                <a:solidFill>
                  <a:schemeClr val="tx1"/>
                </a:solidFill>
                <a:effectLst/>
                <a:latin typeface="+mn-lt"/>
                <a:ea typeface="+mn-ea"/>
                <a:cs typeface="+mn-cs"/>
              </a:rPr>
              <a:t>膨大な数のモノから送り出されるデータもまた膨大となります。しかし、データをただ溜め込んでいても仕方がありません。そこで、この膨大なデータを分析し、出来事の因果関係を明らかにしたり、規則性を見つけたり、データを使っての模擬実験（シミュレーション）を繰り返したりして、私たちの社会活動や生活を快適で安心なものにするための情報を探し、最適な答えを見つけることなどに役立てます。その手段として、従来からある統計解析に加え、人工知能の技術である「機械学習」が活躍しています。</a:t>
            </a:r>
          </a:p>
          <a:p>
            <a:r>
              <a:rPr kumimoji="1" lang="ja-JP" altLang="ja-JP" sz="1200" kern="1200" dirty="0" smtClean="0">
                <a:solidFill>
                  <a:schemeClr val="tx1"/>
                </a:solidFill>
                <a:effectLst/>
                <a:latin typeface="+mn-lt"/>
                <a:ea typeface="+mn-ea"/>
                <a:cs typeface="+mn-cs"/>
              </a:rPr>
              <a:t>こうして得られた情報を使って機器を最適に制御し、交通システムを安全に管制し、健康のためのアドバイスを提供するといった価値が生みだすのです。</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が生みだす３つの価値</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「現実世界をデータで捉え、現実世界と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が一体となった社会を実現する」</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を定義すれば、このような表現になるかも知れません。では、どのような価値が生みだされるのでしょうか。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■■モノ同士がつながり全体で協調・連携する</a:t>
            </a:r>
          </a:p>
          <a:p>
            <a:r>
              <a:rPr kumimoji="1" lang="ja-JP" altLang="ja-JP" sz="1200" kern="1200" dirty="0" smtClean="0">
                <a:solidFill>
                  <a:schemeClr val="tx1"/>
                </a:solidFill>
                <a:effectLst/>
                <a:latin typeface="+mn-lt"/>
                <a:ea typeface="+mn-ea"/>
                <a:cs typeface="+mn-cs"/>
              </a:rPr>
              <a:t>前を走っている自動車がスピードを落とせば、後方の自動車もそれにあわせてスピードを落とします。自動車と信号機がつながり、通行量に応じて信号機の点灯を制御すれば信号待ちがなくなりスムーズな走行が実現します。その結果、渋滞は解消され、無駄なガソリンの消費も抑えられ、環境にやさしい輸送が実現します。このように、モノ同士がつながることでモノがお互いに協調・連携しながら、全体最適を実現してく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■■クラウドにつながりモノ自身が賢くなる</a:t>
            </a:r>
          </a:p>
          <a:p>
            <a:pPr lvl="0"/>
            <a:r>
              <a:rPr kumimoji="1" lang="ja-JP" altLang="ja-JP" sz="1200" kern="1200" dirty="0" smtClean="0">
                <a:solidFill>
                  <a:schemeClr val="tx1"/>
                </a:solidFill>
                <a:effectLst/>
                <a:latin typeface="+mn-lt"/>
                <a:ea typeface="+mn-ea"/>
                <a:cs typeface="+mn-cs"/>
              </a:rPr>
              <a:t>電子レンジはクラウド・サービスからいま話題の料理のレシピを手に入れ最適な調理時間や調理法を設定してくれます。</a:t>
            </a:r>
          </a:p>
          <a:p>
            <a:pPr lvl="0"/>
            <a:r>
              <a:rPr kumimoji="1" lang="ja-JP" altLang="ja-JP" sz="1200" kern="1200" dirty="0" smtClean="0">
                <a:solidFill>
                  <a:schemeClr val="tx1"/>
                </a:solidFill>
                <a:effectLst/>
                <a:latin typeface="+mn-lt"/>
                <a:ea typeface="+mn-ea"/>
                <a:cs typeface="+mn-cs"/>
              </a:rPr>
              <a:t>冷蔵庫は少なくなった常備食材を検知して自動で発注してくれます。</a:t>
            </a:r>
          </a:p>
          <a:p>
            <a:pPr lvl="0"/>
            <a:r>
              <a:rPr kumimoji="1" lang="ja-JP" altLang="ja-JP" sz="1200" kern="1200" dirty="0" smtClean="0">
                <a:solidFill>
                  <a:schemeClr val="tx1"/>
                </a:solidFill>
                <a:effectLst/>
                <a:latin typeface="+mn-lt"/>
                <a:ea typeface="+mn-ea"/>
                <a:cs typeface="+mn-cs"/>
              </a:rPr>
              <a:t>自動車にこれから食べたい料理について話しかけると、おすすめのレストランを紹介し予約しくれます。そして渋滞のない快適なルートに沿って自動車を走らせてくれるでしょう。</a:t>
            </a:r>
          </a:p>
          <a:p>
            <a:r>
              <a:rPr kumimoji="1" lang="ja-JP" altLang="ja-JP" sz="1200" kern="1200" dirty="0" smtClean="0">
                <a:solidFill>
                  <a:schemeClr val="tx1"/>
                </a:solidFill>
                <a:effectLst/>
                <a:latin typeface="+mn-lt"/>
                <a:ea typeface="+mn-ea"/>
                <a:cs typeface="+mn-cs"/>
              </a:rPr>
              <a:t>モノに大きなデータや頭脳を持たせることはできませんが、モノにつながったインターネットの先には、ほぼ無尽蔵のデータ格納場所と計算能力を持った頭脳であるクラウドがあります。モノは、このクラウドとの組合せで、モノ単体ではなしえない強力な頭脳を持つことができるのです。</a:t>
            </a:r>
          </a:p>
          <a:p>
            <a:r>
              <a:rPr kumimoji="1" lang="ja-JP" altLang="ja-JP" sz="1200" kern="1200" dirty="0" smtClean="0">
                <a:solidFill>
                  <a:schemeClr val="tx1"/>
                </a:solidFill>
                <a:effectLst/>
                <a:latin typeface="+mn-lt"/>
                <a:ea typeface="+mn-ea"/>
                <a:cs typeface="+mn-cs"/>
              </a:rPr>
              <a:t>■■モノがリアルタイムでつながり“いま”の事実を教えてくれる</a:t>
            </a:r>
          </a:p>
          <a:p>
            <a:pPr lvl="0"/>
            <a:r>
              <a:rPr kumimoji="1" lang="ja-JP" altLang="ja-JP" sz="1200" kern="1200" dirty="0" smtClean="0">
                <a:solidFill>
                  <a:schemeClr val="tx1"/>
                </a:solidFill>
                <a:effectLst/>
                <a:latin typeface="+mn-lt"/>
                <a:ea typeface="+mn-ea"/>
                <a:cs typeface="+mn-cs"/>
              </a:rPr>
              <a:t>航空機のジェット・エンジンの稼働状況がリアルタイムに分かることで、故障や不具合を即座に把握できパイロットに適切な指示を与えることや、着陸先の空港で交換部品やエンジニアを事前に待機させておき、着陸後すぐに点検修理して次のフライトを欠航させないといった対応ができます。</a:t>
            </a:r>
          </a:p>
          <a:p>
            <a:pPr lvl="0"/>
            <a:r>
              <a:rPr kumimoji="1" lang="ja-JP" altLang="ja-JP" sz="1200" kern="1200" dirty="0" smtClean="0">
                <a:solidFill>
                  <a:schemeClr val="tx1"/>
                </a:solidFill>
                <a:effectLst/>
                <a:latin typeface="+mn-lt"/>
                <a:ea typeface="+mn-ea"/>
                <a:cs typeface="+mn-cs"/>
              </a:rPr>
              <a:t>いま現在の道路の混み具合や今後の渋滞予測に応じて、自分の乗っている自動車を最適なルートに誘導してくれます。</a:t>
            </a:r>
          </a:p>
          <a:p>
            <a:pPr lvl="0"/>
            <a:r>
              <a:rPr kumimoji="1" lang="ja-JP" altLang="ja-JP" sz="1200" kern="1200" dirty="0" smtClean="0">
                <a:solidFill>
                  <a:schemeClr val="tx1"/>
                </a:solidFill>
                <a:effectLst/>
                <a:latin typeface="+mn-lt"/>
                <a:ea typeface="+mn-ea"/>
                <a:cs typeface="+mn-cs"/>
              </a:rPr>
              <a:t>災害が起きたとき、スマートフォンやウェアラブルを持っている人の動きをリアルタイムで捉えながら、安全な避難経路へと誘導してくれます。</a:t>
            </a:r>
          </a:p>
          <a:p>
            <a:r>
              <a:rPr kumimoji="1" lang="ja-JP" altLang="ja-JP" sz="1200" kern="1200" dirty="0" smtClean="0">
                <a:solidFill>
                  <a:schemeClr val="tx1"/>
                </a:solidFill>
                <a:effectLst/>
                <a:latin typeface="+mn-lt"/>
                <a:ea typeface="+mn-ea"/>
                <a:cs typeface="+mn-cs"/>
              </a:rPr>
              <a:t>このようにモノがリアルタイムにつながることで、その時々の最適なモノやヒトの動きを実現したり、モノを販売からサービスへ転換したりといったビジネス・モデルの変革が可能になるのです。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は単一のテクノロジーではなく「ソリューション」</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は単一のテクノロジーではなく、多様なテクノロジーの組合せによって実現される「ソリューション」だとういうことです。例えば、</a:t>
            </a:r>
          </a:p>
          <a:p>
            <a:pPr lvl="0"/>
            <a:r>
              <a:rPr kumimoji="1" lang="ja-JP" altLang="ja-JP" sz="1200" kern="1200" dirty="0" smtClean="0">
                <a:solidFill>
                  <a:schemeClr val="tx1"/>
                </a:solidFill>
                <a:effectLst/>
                <a:latin typeface="+mn-lt"/>
                <a:ea typeface="+mn-ea"/>
                <a:cs typeface="+mn-cs"/>
              </a:rPr>
              <a:t>現実世界のアナログな出来事をデジタル・データとして読み取るセンサー</a:t>
            </a:r>
          </a:p>
          <a:p>
            <a:pPr lvl="0"/>
            <a:r>
              <a:rPr kumimoji="1" lang="ja-JP" altLang="ja-JP" sz="1200" kern="1200" dirty="0" smtClean="0">
                <a:solidFill>
                  <a:schemeClr val="tx1"/>
                </a:solidFill>
                <a:effectLst/>
                <a:latin typeface="+mn-lt"/>
                <a:ea typeface="+mn-ea"/>
                <a:cs typeface="+mn-cs"/>
              </a:rPr>
              <a:t>低消費電力で広域な通信（</a:t>
            </a:r>
            <a:r>
              <a:rPr kumimoji="1" lang="en-US" altLang="ja-JP" sz="1200" kern="1200" dirty="0" smtClean="0">
                <a:solidFill>
                  <a:schemeClr val="tx1"/>
                </a:solidFill>
                <a:effectLst/>
                <a:latin typeface="+mn-lt"/>
                <a:ea typeface="+mn-ea"/>
                <a:cs typeface="+mn-cs"/>
              </a:rPr>
              <a:t>LPWA</a:t>
            </a:r>
            <a:r>
              <a:rPr kumimoji="1" lang="ja-JP" altLang="ja-JP" sz="1200" kern="1200" dirty="0" smtClean="0">
                <a:solidFill>
                  <a:schemeClr val="tx1"/>
                </a:solidFill>
                <a:effectLst/>
                <a:latin typeface="+mn-lt"/>
                <a:ea typeface="+mn-ea"/>
                <a:cs typeface="+mn-cs"/>
              </a:rPr>
              <a:t>ネットワーク）</a:t>
            </a:r>
          </a:p>
          <a:p>
            <a:pPr lvl="0"/>
            <a:r>
              <a:rPr kumimoji="1" lang="ja-JP" altLang="ja-JP" sz="1200" kern="1200" dirty="0" smtClean="0">
                <a:solidFill>
                  <a:schemeClr val="tx1"/>
                </a:solidFill>
                <a:effectLst/>
                <a:latin typeface="+mn-lt"/>
                <a:ea typeface="+mn-ea"/>
                <a:cs typeface="+mn-cs"/>
              </a:rPr>
              <a:t>膨大なデバイスを認証しログを管理する認証・デバイス管理基盤</a:t>
            </a:r>
          </a:p>
          <a:p>
            <a:pPr lvl="0"/>
            <a:r>
              <a:rPr kumimoji="1" lang="ja-JP" altLang="ja-JP" sz="1200" kern="1200" dirty="0" smtClean="0">
                <a:solidFill>
                  <a:schemeClr val="tx1"/>
                </a:solidFill>
                <a:effectLst/>
                <a:latin typeface="+mn-lt"/>
                <a:ea typeface="+mn-ea"/>
                <a:cs typeface="+mn-cs"/>
              </a:rPr>
              <a:t>多様な形式のビッグデータを維持管理するデータベース</a:t>
            </a:r>
          </a:p>
          <a:p>
            <a:pPr lvl="0"/>
            <a:r>
              <a:rPr kumimoji="1" lang="ja-JP" altLang="ja-JP" sz="1200" kern="1200" dirty="0" smtClean="0">
                <a:solidFill>
                  <a:schemeClr val="tx1"/>
                </a:solidFill>
                <a:effectLst/>
                <a:latin typeface="+mn-lt"/>
                <a:ea typeface="+mn-ea"/>
                <a:cs typeface="+mn-cs"/>
              </a:rPr>
              <a:t>それらを解析し価値ある規則性や関係性を見つけ出す機械学習など</a:t>
            </a:r>
          </a:p>
          <a:p>
            <a:r>
              <a:rPr kumimoji="1" lang="ja-JP" altLang="ja-JP" sz="1200" kern="1200" dirty="0" smtClean="0">
                <a:solidFill>
                  <a:schemeClr val="tx1"/>
                </a:solidFill>
                <a:effectLst/>
                <a:latin typeface="+mn-lt"/>
                <a:ea typeface="+mn-ea"/>
                <a:cs typeface="+mn-cs"/>
              </a:rPr>
              <a:t>これらを組合せることによって、ビジネス・プロセスを変革し、課題を解決するための取り組みだということです。まずは、解決すべき課題が前提です。そして、その課題に対してどのよう解決するかにより、必要とされるテクノロジーの組合せが変わることも理解しておく必要があるでしょう。</a:t>
            </a: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518507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は、２つのパラダイムシフト（常識の転換）をもたらそうとしています。</a:t>
            </a:r>
          </a:p>
          <a:p>
            <a:r>
              <a:rPr kumimoji="1" lang="ja-JP" altLang="ja-JP" sz="1200" kern="1200" dirty="0" smtClean="0">
                <a:solidFill>
                  <a:schemeClr val="tx1"/>
                </a:solidFill>
                <a:effectLst/>
                <a:latin typeface="+mn-lt"/>
                <a:ea typeface="+mn-ea"/>
                <a:cs typeface="+mn-cs"/>
              </a:rPr>
              <a:t>ひとつは、サイバー・フィジカル・システム社会の実現です。</a:t>
            </a:r>
          </a:p>
          <a:p>
            <a:r>
              <a:rPr kumimoji="1" lang="ja-JP" altLang="ja-JP" sz="1200" kern="1200" dirty="0" smtClean="0">
                <a:solidFill>
                  <a:schemeClr val="tx1"/>
                </a:solidFill>
                <a:effectLst/>
                <a:latin typeface="+mn-lt"/>
                <a:ea typeface="+mn-ea"/>
                <a:cs typeface="+mn-cs"/>
              </a:rPr>
              <a:t>現実世界の様々な出来事をきめ細かく、そしてリアルタイムにデジタル・データに置き換え、</a:t>
            </a:r>
          </a:p>
          <a:p>
            <a:pPr lvl="0"/>
            <a:r>
              <a:rPr kumimoji="1" lang="ja-JP" altLang="ja-JP" sz="1200" kern="1200" dirty="0" smtClean="0">
                <a:solidFill>
                  <a:schemeClr val="tx1"/>
                </a:solidFill>
                <a:effectLst/>
                <a:latin typeface="+mn-lt"/>
                <a:ea typeface="+mn-ea"/>
                <a:cs typeface="+mn-cs"/>
              </a:rPr>
              <a:t>過去の事実からその原因や因果関係を発見する</a:t>
            </a:r>
          </a:p>
          <a:p>
            <a:pPr lvl="0"/>
            <a:r>
              <a:rPr kumimoji="1" lang="ja-JP" altLang="ja-JP" sz="1200" kern="1200" dirty="0" smtClean="0">
                <a:solidFill>
                  <a:schemeClr val="tx1"/>
                </a:solidFill>
                <a:effectLst/>
                <a:latin typeface="+mn-lt"/>
                <a:ea typeface="+mn-ea"/>
                <a:cs typeface="+mn-cs"/>
              </a:rPr>
              <a:t>現在の事実から最適な答えを見つけ出す</a:t>
            </a:r>
          </a:p>
          <a:p>
            <a:pPr lvl="0"/>
            <a:r>
              <a:rPr kumimoji="1" lang="ja-JP" altLang="ja-JP" sz="1200" kern="1200" dirty="0" smtClean="0">
                <a:solidFill>
                  <a:schemeClr val="tx1"/>
                </a:solidFill>
                <a:effectLst/>
                <a:latin typeface="+mn-lt"/>
                <a:ea typeface="+mn-ea"/>
                <a:cs typeface="+mn-cs"/>
              </a:rPr>
              <a:t>過去から現在の事実を分析し未来の出来事が高い精度で予測する</a:t>
            </a:r>
          </a:p>
          <a:p>
            <a:r>
              <a:rPr kumimoji="1" lang="ja-JP" altLang="ja-JP" sz="1200" kern="1200" dirty="0" smtClean="0">
                <a:solidFill>
                  <a:schemeClr val="tx1"/>
                </a:solidFill>
                <a:effectLst/>
                <a:latin typeface="+mn-lt"/>
                <a:ea typeface="+mn-ea"/>
                <a:cs typeface="+mn-cs"/>
              </a:rPr>
              <a:t>といったことをできるようにし、全体が協調、連携して、全体最適な社会基盤を造りあげようという動きです。</a:t>
            </a:r>
          </a:p>
          <a:p>
            <a:r>
              <a:rPr kumimoji="1" lang="ja-JP" altLang="ja-JP" sz="1200" kern="1200" dirty="0" smtClean="0">
                <a:solidFill>
                  <a:schemeClr val="tx1"/>
                </a:solidFill>
                <a:effectLst/>
                <a:latin typeface="+mn-lt"/>
                <a:ea typeface="+mn-ea"/>
                <a:cs typeface="+mn-cs"/>
              </a:rPr>
              <a:t>もうひとつは、「モノ」の価値の本質がハードウェアからサービスへとシフトすることです。</a:t>
            </a:r>
          </a:p>
          <a:p>
            <a:r>
              <a:rPr kumimoji="1" lang="ja-JP" altLang="ja-JP" sz="1200" kern="1200" dirty="0" smtClean="0">
                <a:solidFill>
                  <a:schemeClr val="tx1"/>
                </a:solidFill>
                <a:effectLst/>
                <a:latin typeface="+mn-lt"/>
                <a:ea typeface="+mn-ea"/>
                <a:cs typeface="+mn-cs"/>
              </a:rPr>
              <a:t>モノをインターネットにつなぎ、クラウドと一体化することで、モノ単体ではできなかった価値を生みだそうという取り組みです。</a:t>
            </a:r>
          </a:p>
          <a:p>
            <a:r>
              <a:rPr kumimoji="1" lang="ja-JP" altLang="ja-JP" sz="1200" kern="1200" dirty="0" smtClean="0">
                <a:solidFill>
                  <a:schemeClr val="tx1"/>
                </a:solidFill>
                <a:effectLst/>
                <a:latin typeface="+mn-lt"/>
                <a:ea typeface="+mn-ea"/>
                <a:cs typeface="+mn-cs"/>
              </a:rPr>
              <a:t>モノはこれまで、「作って売ってしまえば終わり」が常識でした。これを「売ってからも継続的に関係を持ち続ける」という新しい常識へ変えることにより、モノそのものの魅力だけではなく、ものを売った後にもサービスという魅力を提供し続け、モノの価値の本質を変えようというのです。そうなれば、製造業は、売ってしまった後の魅力まで考えてものづくりをすることが必要になります。そして、製造業はサービス業へと自らの役割を変えてゆかなくてはなりません。</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こんな２つのパラダイムシフトが、いま起ころうとしています。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308178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センサーで集められたデータは、現実世界の出来事を忠実に写し取ったデジタル・コピーです。「デジタル・ツイン（デジタル・データで写し撮った双子の兄弟）」と呼ばれることもあります。そのデータを使って「現実世界ではできない模擬実験（シミュレーション）」を行い、私たちの社会活動や生活を快適で安心なものにするための方法を見つけ出すことに使われます。例えば、</a:t>
            </a:r>
          </a:p>
          <a:p>
            <a:r>
              <a:rPr kumimoji="1" lang="ja-JP" altLang="ja-JP" sz="1200" kern="1200" dirty="0" smtClean="0">
                <a:solidFill>
                  <a:schemeClr val="tx1"/>
                </a:solidFill>
                <a:effectLst/>
                <a:latin typeface="+mn-lt"/>
                <a:ea typeface="+mn-ea"/>
                <a:cs typeface="+mn-cs"/>
              </a:rPr>
              <a:t>■道路の渋滞緩和</a:t>
            </a:r>
          </a:p>
          <a:p>
            <a:r>
              <a:rPr kumimoji="1" lang="ja-JP" altLang="ja-JP" sz="1200" kern="1200" dirty="0" smtClean="0">
                <a:solidFill>
                  <a:schemeClr val="tx1"/>
                </a:solidFill>
                <a:effectLst/>
                <a:latin typeface="+mn-lt"/>
                <a:ea typeface="+mn-ea"/>
                <a:cs typeface="+mn-cs"/>
              </a:rPr>
              <a:t>渋滞している道路のデジタル・コピーを使い、信号機の切り替わるタイミングを変える、高速道路への進入規制をするなど条件を変え、渋滞を解消する最適な方法を探ることができます。そこで得られた情報を現実世界にフィードハックし、信号の制御や高速道路の職員に指示を与えることで渋滞の解消に使えます。</a:t>
            </a:r>
          </a:p>
          <a:p>
            <a:r>
              <a:rPr kumimoji="1" lang="ja-JP" altLang="ja-JP" sz="1200" kern="1200" dirty="0" smtClean="0">
                <a:solidFill>
                  <a:schemeClr val="tx1"/>
                </a:solidFill>
                <a:effectLst/>
                <a:latin typeface="+mn-lt"/>
                <a:ea typeface="+mn-ea"/>
                <a:cs typeface="+mn-cs"/>
              </a:rPr>
              <a:t>■災害に強い都市計画</a:t>
            </a:r>
          </a:p>
          <a:p>
            <a:r>
              <a:rPr kumimoji="1" lang="ja-JP" altLang="ja-JP" sz="1200" kern="1200" dirty="0" smtClean="0">
                <a:solidFill>
                  <a:schemeClr val="tx1"/>
                </a:solidFill>
                <a:effectLst/>
                <a:latin typeface="+mn-lt"/>
                <a:ea typeface="+mn-ea"/>
                <a:cs typeface="+mn-cs"/>
              </a:rPr>
              <a:t>都市の構造や活動を写し撮ったデジタル・コピーで模擬的に大規模災害を起こし、道路の橋桁を崩落させる、火災で通行止めにするなどし、どのように誘導すればより多くの人命を救えるかを、条件を変えて実験することができます。現実世界でこのような実験を行うことはできません。この実験結果を使い、災害時の避難誘導計画や都市計画に反映させることができるようになります。</a:t>
            </a:r>
          </a:p>
          <a:p>
            <a:r>
              <a:rPr kumimoji="1" lang="ja-JP" altLang="ja-JP" sz="1200" kern="1200" dirty="0" smtClean="0">
                <a:solidFill>
                  <a:schemeClr val="tx1"/>
                </a:solidFill>
                <a:effectLst/>
                <a:latin typeface="+mn-lt"/>
                <a:ea typeface="+mn-ea"/>
                <a:cs typeface="+mn-cs"/>
              </a:rPr>
              <a:t>■健康へのアドバイス</a:t>
            </a:r>
          </a:p>
          <a:p>
            <a:r>
              <a:rPr kumimoji="1" lang="ja-JP" altLang="ja-JP" sz="1200" kern="1200" dirty="0" smtClean="0">
                <a:solidFill>
                  <a:schemeClr val="tx1"/>
                </a:solidFill>
                <a:effectLst/>
                <a:latin typeface="+mn-lt"/>
                <a:ea typeface="+mn-ea"/>
                <a:cs typeface="+mn-cs"/>
              </a:rPr>
              <a:t>スマートフォンやウェアラブル端末を使いきめ細かな身体の情報がつかめれば、それを使って、利用者の健康上の課題を見つけ出し、適切なアドバイスができるようになります。</a:t>
            </a:r>
          </a:p>
          <a:p>
            <a:r>
              <a:rPr kumimoji="1" lang="ja-JP" altLang="ja-JP" sz="1200" kern="1200" dirty="0" smtClean="0">
                <a:solidFill>
                  <a:schemeClr val="tx1"/>
                </a:solidFill>
                <a:effectLst/>
                <a:latin typeface="+mn-lt"/>
                <a:ea typeface="+mn-ea"/>
                <a:cs typeface="+mn-cs"/>
              </a:rPr>
              <a:t>■仕事の生産性や柔軟性の向上</a:t>
            </a:r>
          </a:p>
          <a:p>
            <a:r>
              <a:rPr kumimoji="1" lang="ja-JP" altLang="ja-JP" sz="1200" kern="1200" dirty="0" smtClean="0">
                <a:solidFill>
                  <a:schemeClr val="tx1"/>
                </a:solidFill>
                <a:effectLst/>
                <a:latin typeface="+mn-lt"/>
                <a:ea typeface="+mn-ea"/>
                <a:cs typeface="+mn-cs"/>
              </a:rPr>
              <a:t>工場の製造装置や工事現場の建設機械に組み込まれたセンサーから作業の進捗状況をリアルタイムで受け取り、そのデータを使って最も効率の良い作業手順を見つけ出します。さらに、現場の製造装置や建設機械を自動で操作すれば、納期や作業期間を大幅に短縮し、コストの削減にも貢献しま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692594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userDrawn="1"/>
        </p:nvPicPr>
        <p:blipFill>
          <a:blip r:embed="rId2"/>
          <a:stretch>
            <a:fillRect/>
          </a:stretch>
        </p:blipFill>
        <p:spPr>
          <a:xfrm>
            <a:off x="100640" y="6686605"/>
            <a:ext cx="814561" cy="1342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pic>
        <p:nvPicPr>
          <p:cNvPr id="11" name="図 10"/>
          <p:cNvPicPr>
            <a:picLocks noChangeAspect="1"/>
          </p:cNvPicPr>
          <p:nvPr userDrawn="1"/>
        </p:nvPicPr>
        <p:blipFill>
          <a:blip r:embed="rId14"/>
          <a:stretch>
            <a:fillRect/>
          </a:stretch>
        </p:blipFill>
        <p:spPr>
          <a:xfrm>
            <a:off x="78260" y="6711232"/>
            <a:ext cx="629105" cy="1048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f"/><Relationship Id="rId3" Type="http://schemas.openxmlformats.org/officeDocument/2006/relationships/image" Target="../media/image1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g"/><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5.jpg"/><Relationship Id="rId7"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5.jpg"/><Relationship Id="rId7"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tif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jpg"/><Relationship Id="rId7" Type="http://schemas.openxmlformats.org/officeDocument/2006/relationships/image" Target="../media/image31.tiff"/><Relationship Id="rId8" Type="http://schemas.openxmlformats.org/officeDocument/2006/relationships/image" Target="../media/image32.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kFuyzLF5Vew" TargetMode="Externa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hyperlink" Target="https://youtu.be/dq_qW12IPjs" TargetMode="External"/><Relationship Id="rId4" Type="http://schemas.openxmlformats.org/officeDocument/2006/relationships/image" Target="../media/image35.tiff"/><Relationship Id="rId5" Type="http://schemas.openxmlformats.org/officeDocument/2006/relationships/hyperlink" Target="https://youtu.be/QJXeerRmkFU" TargetMode="External"/><Relationship Id="rId6" Type="http://schemas.openxmlformats.org/officeDocument/2006/relationships/image" Target="../media/image36.png"/><Relationship Id="rId7" Type="http://schemas.openxmlformats.org/officeDocument/2006/relationships/image" Target="../media/image37.tiff"/><Relationship Id="rId8"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L1unGW2Ae1M" TargetMode="Externa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Q3ur8wzzhBU" TargetMode="Externa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Sg3WhdY0Jb0" TargetMode="Externa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tiff"/><Relationship Id="rId5" Type="http://schemas.openxmlformats.org/officeDocument/2006/relationships/image" Target="../media/image47.tiff"/><Relationship Id="rId6" Type="http://schemas.openxmlformats.org/officeDocument/2006/relationships/image" Target="../media/image48.tiff"/><Relationship Id="rId7" Type="http://schemas.openxmlformats.org/officeDocument/2006/relationships/image" Target="../media/image49.tiff"/><Relationship Id="rId8" Type="http://schemas.openxmlformats.org/officeDocument/2006/relationships/image" Target="../media/image50.tiff"/><Relationship Id="rId1" Type="http://schemas.openxmlformats.org/officeDocument/2006/relationships/slideLayout" Target="../slideLayouts/slideLayout6.xml"/><Relationship Id="rId2" Type="http://schemas.openxmlformats.org/officeDocument/2006/relationships/image" Target="../media/image16.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51.png"/><Relationship Id="rId5" Type="http://schemas.openxmlformats.org/officeDocument/2006/relationships/image" Target="../media/image52.tiff"/><Relationship Id="rId6" Type="http://schemas.openxmlformats.org/officeDocument/2006/relationships/image" Target="../media/image16.tiff"/><Relationship Id="rId7" Type="http://schemas.openxmlformats.org/officeDocument/2006/relationships/image" Target="../media/image53.tiff"/><Relationship Id="rId8" Type="http://schemas.openxmlformats.org/officeDocument/2006/relationships/image" Target="../media/image48.tiff"/><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15.jp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tiff"/><Relationship Id="rId5" Type="http://schemas.openxmlformats.org/officeDocument/2006/relationships/image" Target="../media/image57.tiff"/><Relationship Id="rId6" Type="http://schemas.openxmlformats.org/officeDocument/2006/relationships/image" Target="../media/image58.tiff"/><Relationship Id="rId1" Type="http://schemas.openxmlformats.org/officeDocument/2006/relationships/slideLayout" Target="../slideLayouts/slideLayout6.xml"/><Relationship Id="rId2" Type="http://schemas.openxmlformats.org/officeDocument/2006/relationships/image" Target="../media/image53.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 Id="rId3" Type="http://schemas.openxmlformats.org/officeDocument/2006/relationships/image" Target="../media/image6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hyperlink" Target="http://www.netcommerce.co.j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fontAlgn="base"/>
            <a:r>
              <a:rPr lang="ja-JP" altLang="en-US" sz="2800" b="1" dirty="0"/>
              <a:t> </a:t>
            </a:r>
            <a:r>
              <a:rPr lang="en-US" altLang="ja-JP" sz="2800" b="1" dirty="0" err="1"/>
              <a:t>IoT</a:t>
            </a:r>
            <a:r>
              <a:rPr lang="en-US" altLang="ja-JP" sz="2800" b="1" dirty="0"/>
              <a:t>/AI</a:t>
            </a:r>
            <a:r>
              <a:rPr lang="ja-JP" altLang="en-US" sz="2800" b="1" dirty="0"/>
              <a:t>の時代、データ駆動型社会がやってくる！</a:t>
            </a:r>
          </a:p>
        </p:txBody>
      </p:sp>
      <p:sp>
        <p:nvSpPr>
          <p:cNvPr id="4" name="サブタイトル 3"/>
          <p:cNvSpPr>
            <a:spLocks noGrp="1"/>
          </p:cNvSpPr>
          <p:nvPr>
            <p:ph type="subTitle" idx="1"/>
          </p:nvPr>
        </p:nvSpPr>
        <p:spPr>
          <a:xfrm>
            <a:off x="685800" y="3391244"/>
            <a:ext cx="7772400" cy="1264162"/>
          </a:xfrm>
        </p:spPr>
        <p:txBody>
          <a:bodyPr>
            <a:normAutofit/>
          </a:bodyPr>
          <a:lstStyle/>
          <a:p>
            <a:endParaRPr kumimoji="1" lang="en-US" altLang="ja-JP" dirty="0" smtClean="0"/>
          </a:p>
          <a:p>
            <a:r>
              <a:rPr kumimoji="1" lang="en-US" altLang="ja-JP" dirty="0" smtClean="0"/>
              <a:t>2016</a:t>
            </a:r>
            <a:r>
              <a:rPr kumimoji="1" lang="ja-JP" altLang="en-US" dirty="0" smtClean="0"/>
              <a:t>年</a:t>
            </a:r>
            <a:r>
              <a:rPr kumimoji="1" lang="en-US" altLang="ja-JP" dirty="0" smtClean="0"/>
              <a:t>10</a:t>
            </a:r>
            <a:r>
              <a:rPr kumimoji="1" lang="ja-JP" altLang="en-US" dirty="0" smtClean="0"/>
              <a:t>月</a:t>
            </a:r>
            <a:r>
              <a:rPr lang="en-US" altLang="ja-JP" dirty="0" smtClean="0"/>
              <a:t>28</a:t>
            </a:r>
            <a:r>
              <a:rPr kumimoji="1" lang="ja-JP" altLang="en-US" dirty="0" smtClean="0"/>
              <a:t>日</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0" y="-110463"/>
            <a:ext cx="9315834" cy="7020628"/>
          </a:xfrm>
          <a:prstGeom prst="rect">
            <a:avLst/>
          </a:prstGeom>
        </p:spPr>
      </p:pic>
      <p:sp>
        <p:nvSpPr>
          <p:cNvPr id="5" name="正方形/長方形 4"/>
          <p:cNvSpPr/>
          <p:nvPr/>
        </p:nvSpPr>
        <p:spPr>
          <a:xfrm>
            <a:off x="1946161" y="3864061"/>
            <a:ext cx="5251676" cy="830997"/>
          </a:xfrm>
          <a:prstGeom prst="rect">
            <a:avLst/>
          </a:prstGeom>
        </p:spPr>
        <p:txBody>
          <a:bodyPr wrap="square">
            <a:spAutoFit/>
          </a:bodyPr>
          <a:lstStyle/>
          <a:p>
            <a:pPr algn="ctr"/>
            <a:r>
              <a:rPr lang="en-US" altLang="ja-JP" sz="2400" b="1" dirty="0" err="1">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IoT</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が</a:t>
            </a:r>
            <a:r>
              <a:rPr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もたらす</a:t>
            </a:r>
            <a:endParaRPr lang="en-US" altLang="ja-JP"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ビジネス</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の破壊と創造</a:t>
            </a:r>
            <a:endParaRPr lang="en-US" altLang="ja-JP"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pic>
        <p:nvPicPr>
          <p:cNvPr id="7" name="図 6"/>
          <p:cNvPicPr>
            <a:picLocks noChangeAspect="1"/>
          </p:cNvPicPr>
          <p:nvPr/>
        </p:nvPicPr>
        <p:blipFill>
          <a:blip r:embed="rId3"/>
          <a:stretch>
            <a:fillRect/>
          </a:stretch>
        </p:blipFill>
        <p:spPr>
          <a:xfrm>
            <a:off x="3965026" y="6628536"/>
            <a:ext cx="1213947" cy="202324"/>
          </a:xfrm>
          <a:prstGeom prst="rect">
            <a:avLst/>
          </a:prstGeom>
          <a:effectLst>
            <a:outerShdw blurRad="50800" dist="38100" dir="2700000" algn="tl" rotWithShape="0">
              <a:prstClr val="black">
                <a:alpha val="40000"/>
              </a:prstClr>
            </a:outerShdw>
          </a:effectLst>
        </p:spPr>
      </p:pic>
      <p:sp>
        <p:nvSpPr>
          <p:cNvPr id="8" name="テキスト ボックス 7"/>
          <p:cNvSpPr txBox="1"/>
          <p:nvPr/>
        </p:nvSpPr>
        <p:spPr>
          <a:xfrm>
            <a:off x="2968916" y="1339391"/>
            <a:ext cx="813043" cy="215444"/>
          </a:xfrm>
          <a:prstGeom prst="rect">
            <a:avLst/>
          </a:prstGeom>
          <a:noFill/>
        </p:spPr>
        <p:txBody>
          <a:bodyPr wrap="none" rtlCol="0">
            <a:spAutoFit/>
          </a:bodyPr>
          <a:lstStyle/>
          <a:p>
            <a:r>
              <a:rPr lang="en-US" altLang="ja-JP" sz="800" dirty="0" smtClean="0">
                <a:solidFill>
                  <a:schemeClr val="tx2">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13.Jun.2017</a:t>
            </a:r>
            <a:endParaRPr kumimoji="1" lang="ja-JP" altLang="en-US" sz="800" dirty="0">
              <a:solidFill>
                <a:schemeClr val="tx2">
                  <a:lumMod val="75000"/>
                </a:schemeClr>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 name="正方形/長方形 5"/>
          <p:cNvSpPr/>
          <p:nvPr/>
        </p:nvSpPr>
        <p:spPr>
          <a:xfrm>
            <a:off x="197225" y="566972"/>
            <a:ext cx="2858475" cy="461665"/>
          </a:xfrm>
          <a:prstGeom prst="rect">
            <a:avLst/>
          </a:prstGeom>
        </p:spPr>
        <p:txBody>
          <a:bodyPr wrap="none">
            <a:spAutoFit/>
          </a:bodyPr>
          <a:lstStyle/>
          <a:p>
            <a:r>
              <a:rPr lang="ja-JP" altLang="en-US" sz="2400" b="1" dirty="0">
                <a:solidFill>
                  <a:schemeClr val="bg1"/>
                </a:solidFill>
                <a:latin typeface="Meiryo" charset="-128"/>
                <a:ea typeface="Meiryo" charset="-128"/>
                <a:cs typeface="Meiryo" charset="-128"/>
              </a:rPr>
              <a:t>デジタル改革</a:t>
            </a:r>
            <a:r>
              <a:rPr lang="ja-JP" altLang="en-US" sz="2400" b="1" dirty="0" smtClean="0">
                <a:solidFill>
                  <a:schemeClr val="bg1"/>
                </a:solidFill>
                <a:latin typeface="Meiryo" charset="-128"/>
                <a:ea typeface="Meiryo" charset="-128"/>
                <a:cs typeface="Meiryo" charset="-128"/>
              </a:rPr>
              <a:t>塾</a:t>
            </a:r>
            <a:r>
              <a:rPr lang="en-US" altLang="ja-JP" sz="2400" b="1" dirty="0" smtClean="0">
                <a:solidFill>
                  <a:schemeClr val="bg1"/>
                </a:solidFill>
                <a:latin typeface="Meiryo" charset="-128"/>
                <a:ea typeface="Meiryo" charset="-128"/>
                <a:cs typeface="Meiryo" charset="-128"/>
              </a:rPr>
              <a:t> 03</a:t>
            </a:r>
            <a:endParaRPr lang="ja-JP" altLang="en-US" sz="2400" dirty="0">
              <a:solidFill>
                <a:schemeClr val="bg1"/>
              </a:solidFill>
              <a:latin typeface="Meiryo" charset="-128"/>
              <a:ea typeface="Meiryo" charset="-128"/>
              <a:cs typeface="Meiryo" charset="-128"/>
            </a:endParaRP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637" y="2523744"/>
            <a:ext cx="607111" cy="159616"/>
          </a:xfrm>
          <a:prstGeom prst="rect">
            <a:avLst/>
          </a:prstGeom>
        </p:spPr>
      </p:pic>
    </p:spTree>
    <p:extLst>
      <p:ext uri="{BB962C8B-B14F-4D97-AF65-F5344CB8AC3E}">
        <p14:creationId xmlns:p14="http://schemas.microsoft.com/office/powerpoint/2010/main" val="1373600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5" name="図 144"/>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デジタル化の歴史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1" name="図 100"/>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4" name="図 103"/>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7" name="図 106"/>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5" name="図 174"/>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smtClean="0">
                <a:solidFill>
                  <a:schemeClr val="accent5">
                    <a:lumMod val="75000"/>
                  </a:schemeClr>
                </a:solidFill>
                <a:latin typeface="メイリオ"/>
                <a:ea typeface="メイリオ"/>
                <a:cs typeface="メイリオ"/>
              </a:rPr>
              <a:t>1960</a:t>
            </a:r>
            <a:r>
              <a:rPr lang="ja-JP" altLang="en-US" sz="2800" dirty="0" smtClean="0">
                <a:solidFill>
                  <a:schemeClr val="accent5">
                    <a:lumMod val="75000"/>
                  </a:schemeClr>
                </a:solidFill>
                <a:latin typeface="メイリオ"/>
                <a:ea typeface="メイリオ"/>
                <a:cs typeface="メイリオ"/>
              </a:rPr>
              <a:t>年代</a:t>
            </a:r>
            <a:endParaRPr lang="en-US" altLang="ja-JP" sz="2800" dirty="0" smtClean="0">
              <a:solidFill>
                <a:schemeClr val="accent5">
                  <a:lumMod val="75000"/>
                </a:schemeClr>
              </a:solidFill>
              <a:latin typeface="メイリオ"/>
              <a:ea typeface="メイリオ"/>
              <a:cs typeface="メイリオ"/>
            </a:endParaRPr>
          </a:p>
          <a:p>
            <a:r>
              <a:rPr kumimoji="1" lang="ja-JP" altLang="en-US" sz="1000" dirty="0" smtClean="0">
                <a:solidFill>
                  <a:schemeClr val="accent5">
                    <a:lumMod val="75000"/>
                  </a:schemeClr>
                </a:solidFill>
                <a:latin typeface="メイリオ"/>
                <a:ea typeface="メイリオ"/>
                <a:cs typeface="メイリオ"/>
              </a:rPr>
              <a:t>メインフレームの登場</a:t>
            </a:r>
            <a:endParaRPr kumimoji="1" lang="ja-JP" altLang="en-US" sz="1000" dirty="0">
              <a:solidFill>
                <a:schemeClr val="accent5">
                  <a:lumMod val="75000"/>
                </a:schemeClr>
              </a:solidFill>
              <a:latin typeface="メイリオ"/>
              <a:ea typeface="メイリオ"/>
              <a:cs typeface="メイリオ"/>
            </a:endParaRP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smtClean="0">
                <a:solidFill>
                  <a:schemeClr val="accent1">
                    <a:lumMod val="75000"/>
                  </a:schemeClr>
                </a:solidFill>
                <a:latin typeface="メイリオ"/>
                <a:ea typeface="メイリオ"/>
                <a:cs typeface="メイリオ"/>
              </a:rPr>
              <a:t>1970</a:t>
            </a:r>
            <a:r>
              <a:rPr lang="ja-JP" altLang="en-US" sz="2800" dirty="0" smtClean="0">
                <a:solidFill>
                  <a:schemeClr val="accent1">
                    <a:lumMod val="75000"/>
                  </a:schemeClr>
                </a:solidFill>
                <a:latin typeface="メイリオ"/>
                <a:ea typeface="メイリオ"/>
                <a:cs typeface="メイリオ"/>
              </a:rPr>
              <a:t>年代</a:t>
            </a:r>
            <a:endParaRPr lang="en-US" altLang="ja-JP" sz="2800" dirty="0" smtClean="0">
              <a:solidFill>
                <a:schemeClr val="accent1">
                  <a:lumMod val="75000"/>
                </a:schemeClr>
              </a:solidFill>
              <a:latin typeface="メイリオ"/>
              <a:ea typeface="メイリオ"/>
              <a:cs typeface="メイリオ"/>
            </a:endParaRPr>
          </a:p>
          <a:p>
            <a:r>
              <a:rPr lang="ja-JP" altLang="en-US" sz="1000" dirty="0" smtClean="0">
                <a:solidFill>
                  <a:schemeClr val="accent1">
                    <a:lumMod val="75000"/>
                  </a:schemeClr>
                </a:solidFill>
                <a:latin typeface="メイリオ"/>
                <a:ea typeface="メイリオ"/>
                <a:cs typeface="メイリオ"/>
              </a:rPr>
              <a:t>事務処理・工場生産の自動化</a:t>
            </a:r>
            <a:endParaRPr kumimoji="1" lang="ja-JP" altLang="en-US" sz="1000" dirty="0">
              <a:solidFill>
                <a:schemeClr val="accent1">
                  <a:lumMod val="75000"/>
                </a:schemeClr>
              </a:solidFill>
              <a:latin typeface="メイリオ"/>
              <a:ea typeface="メイリオ"/>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smtClean="0">
                <a:solidFill>
                  <a:schemeClr val="accent1">
                    <a:lumMod val="50000"/>
                  </a:schemeClr>
                </a:solidFill>
                <a:latin typeface="メイリオ"/>
                <a:ea typeface="メイリオ"/>
                <a:cs typeface="メイリオ"/>
              </a:rPr>
              <a:t>1980</a:t>
            </a:r>
            <a:r>
              <a:rPr lang="ja-JP" altLang="en-US" sz="2800" dirty="0" smtClean="0">
                <a:solidFill>
                  <a:schemeClr val="accent1">
                    <a:lumMod val="50000"/>
                  </a:schemeClr>
                </a:solidFill>
                <a:latin typeface="メイリオ"/>
                <a:ea typeface="メイリオ"/>
                <a:cs typeface="メイリオ"/>
              </a:rPr>
              <a:t>年代</a:t>
            </a:r>
            <a:endParaRPr lang="en-US" altLang="ja-JP" sz="2800" dirty="0" smtClean="0">
              <a:solidFill>
                <a:schemeClr val="accent1">
                  <a:lumMod val="50000"/>
                </a:schemeClr>
              </a:solidFill>
              <a:latin typeface="メイリオ"/>
              <a:ea typeface="メイリオ"/>
              <a:cs typeface="メイリオ"/>
            </a:endParaRPr>
          </a:p>
          <a:p>
            <a:r>
              <a:rPr kumimoji="1" lang="ja-JP" altLang="en-US" sz="1000" dirty="0" smtClean="0">
                <a:solidFill>
                  <a:schemeClr val="accent1">
                    <a:lumMod val="50000"/>
                  </a:schemeClr>
                </a:solidFill>
                <a:latin typeface="メイリオ"/>
                <a:ea typeface="メイリオ"/>
                <a:cs typeface="メイリオ"/>
              </a:rPr>
              <a:t>小型コンピュータ・</a:t>
            </a:r>
            <a:r>
              <a:rPr kumimoji="1" lang="en-US" altLang="ja-JP" sz="1000" dirty="0" smtClean="0">
                <a:solidFill>
                  <a:schemeClr val="accent1">
                    <a:lumMod val="50000"/>
                  </a:schemeClr>
                </a:solidFill>
                <a:latin typeface="メイリオ"/>
                <a:ea typeface="メイリオ"/>
                <a:cs typeface="メイリオ"/>
              </a:rPr>
              <a:t>PC</a:t>
            </a:r>
            <a:r>
              <a:rPr kumimoji="1" lang="ja-JP" altLang="en-US" sz="1000" dirty="0" smtClean="0">
                <a:solidFill>
                  <a:schemeClr val="accent1">
                    <a:lumMod val="50000"/>
                  </a:schemeClr>
                </a:solidFill>
                <a:latin typeface="メイリオ"/>
                <a:ea typeface="メイリオ"/>
                <a:cs typeface="メイリオ"/>
              </a:rPr>
              <a:t>の登場</a:t>
            </a:r>
            <a:endParaRPr kumimoji="1" lang="ja-JP" altLang="en-US" sz="1000" dirty="0">
              <a:solidFill>
                <a:schemeClr val="accent1">
                  <a:lumMod val="50000"/>
                </a:schemeClr>
              </a:solidFill>
              <a:latin typeface="メイリオ"/>
              <a:ea typeface="メイリオ"/>
              <a:cs typeface="メイリオ"/>
            </a:endParaRP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smtClean="0">
                <a:solidFill>
                  <a:srgbClr val="000090"/>
                </a:solidFill>
                <a:latin typeface="メイリオ"/>
                <a:ea typeface="メイリオ"/>
                <a:cs typeface="メイリオ"/>
              </a:rPr>
              <a:t>1990</a:t>
            </a:r>
            <a:r>
              <a:rPr lang="ja-JP" altLang="en-US" sz="2800" dirty="0" smtClean="0">
                <a:solidFill>
                  <a:srgbClr val="000090"/>
                </a:solidFill>
                <a:latin typeface="メイリオ"/>
                <a:ea typeface="メイリオ"/>
                <a:cs typeface="メイリオ"/>
              </a:rPr>
              <a:t>年代</a:t>
            </a:r>
            <a:endParaRPr lang="en-US" altLang="ja-JP" sz="2800" dirty="0" smtClean="0">
              <a:solidFill>
                <a:srgbClr val="000090"/>
              </a:solidFill>
              <a:latin typeface="メイリオ"/>
              <a:ea typeface="メイリオ"/>
              <a:cs typeface="メイリオ"/>
            </a:endParaRPr>
          </a:p>
          <a:p>
            <a:r>
              <a:rPr kumimoji="1" lang="ja-JP" altLang="en-US" sz="1000" dirty="0" smtClean="0">
                <a:solidFill>
                  <a:srgbClr val="000090"/>
                </a:solidFill>
                <a:latin typeface="メイリオ"/>
                <a:ea typeface="メイリオ"/>
                <a:cs typeface="メイリオ"/>
              </a:rPr>
              <a:t>クライアント・サーバの普及</a:t>
            </a:r>
            <a:endParaRPr kumimoji="1" lang="ja-JP" altLang="en-US" sz="1000" dirty="0">
              <a:solidFill>
                <a:srgbClr val="000090"/>
              </a:solidFill>
              <a:latin typeface="メイリオ"/>
              <a:ea typeface="メイリオ"/>
              <a:cs typeface="メイリオ"/>
            </a:endParaRP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smtClean="0">
                <a:solidFill>
                  <a:srgbClr val="0000FF"/>
                </a:solidFill>
                <a:latin typeface="メイリオ"/>
                <a:ea typeface="メイリオ"/>
                <a:cs typeface="メイリオ"/>
              </a:rPr>
              <a:t>2000</a:t>
            </a:r>
            <a:r>
              <a:rPr lang="ja-JP" altLang="en-US" sz="2800" dirty="0" smtClean="0">
                <a:solidFill>
                  <a:srgbClr val="0000FF"/>
                </a:solidFill>
                <a:latin typeface="メイリオ"/>
                <a:ea typeface="メイリオ"/>
                <a:cs typeface="メイリオ"/>
              </a:rPr>
              <a:t>年代</a:t>
            </a:r>
            <a:endParaRPr lang="en-US" altLang="ja-JP" sz="2800" dirty="0" smtClean="0">
              <a:solidFill>
                <a:srgbClr val="0000FF"/>
              </a:solidFill>
              <a:latin typeface="メイリオ"/>
              <a:ea typeface="メイリオ"/>
              <a:cs typeface="メイリオ"/>
            </a:endParaRPr>
          </a:p>
          <a:p>
            <a:r>
              <a:rPr lang="ja-JP" altLang="en-US" sz="1000" dirty="0" smtClean="0">
                <a:solidFill>
                  <a:srgbClr val="0000FF"/>
                </a:solidFill>
                <a:latin typeface="メイリオ"/>
                <a:ea typeface="メイリオ"/>
                <a:cs typeface="メイリオ"/>
              </a:rPr>
              <a:t>ソーシャル、モバイルの登場</a:t>
            </a:r>
            <a:endParaRPr kumimoji="1" lang="ja-JP" altLang="en-US" sz="1000" dirty="0">
              <a:solidFill>
                <a:srgbClr val="0000FF"/>
              </a:solidFill>
              <a:latin typeface="メイリオ"/>
              <a:ea typeface="メイリオ"/>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smtClean="0">
                <a:solidFill>
                  <a:srgbClr val="3366FF"/>
                </a:solidFill>
                <a:latin typeface="メイリオ"/>
                <a:ea typeface="メイリオ"/>
                <a:cs typeface="メイリオ"/>
              </a:rPr>
              <a:t>201X</a:t>
            </a:r>
            <a:r>
              <a:rPr lang="ja-JP" altLang="en-US" sz="2800" dirty="0" smtClean="0">
                <a:solidFill>
                  <a:srgbClr val="3366FF"/>
                </a:solidFill>
                <a:latin typeface="メイリオ"/>
                <a:ea typeface="メイリオ"/>
                <a:cs typeface="メイリオ"/>
              </a:rPr>
              <a:t>年</a:t>
            </a:r>
            <a:r>
              <a:rPr lang="en-US" altLang="ja-JP" sz="2800" dirty="0" smtClean="0">
                <a:solidFill>
                  <a:srgbClr val="3366FF"/>
                </a:solidFill>
                <a:latin typeface="メイリオ"/>
                <a:ea typeface="メイリオ"/>
                <a:cs typeface="メイリオ"/>
              </a:rPr>
              <a:t>〜</a:t>
            </a:r>
          </a:p>
          <a:p>
            <a:r>
              <a:rPr lang="en-US" altLang="ja-JP" sz="1000" dirty="0" err="1" smtClean="0">
                <a:solidFill>
                  <a:srgbClr val="3366FF"/>
                </a:solidFill>
                <a:latin typeface="メイリオ"/>
                <a:ea typeface="メイリオ"/>
                <a:cs typeface="メイリオ"/>
              </a:rPr>
              <a:t>IoT</a:t>
            </a:r>
            <a:r>
              <a:rPr lang="ja-JP" altLang="en-US" sz="1000" dirty="0" smtClean="0">
                <a:solidFill>
                  <a:srgbClr val="3366FF"/>
                </a:solidFill>
                <a:latin typeface="メイリオ"/>
                <a:ea typeface="メイリオ"/>
                <a:cs typeface="メイリオ"/>
              </a:rPr>
              <a:t>・アナリティクスの進化</a:t>
            </a:r>
            <a:endParaRPr lang="en-US" altLang="ja-JP" sz="1000" dirty="0" smtClean="0">
              <a:solidFill>
                <a:srgbClr val="3366FF"/>
              </a:solidFill>
              <a:latin typeface="メイリオ"/>
              <a:ea typeface="メイリオ"/>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カリキュレーション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ルーチンワーク</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ワークフロー</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コラボレーション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smtClean="0">
                <a:solidFill>
                  <a:schemeClr val="bg1"/>
                </a:solidFill>
                <a:latin typeface="メイリオ"/>
                <a:ea typeface="メイリオ"/>
                <a:cs typeface="メイリオ"/>
              </a:rPr>
              <a:t>アクティビティ</a:t>
            </a:r>
            <a:endParaRPr kumimoji="0" lang="en-US" altLang="ja-JP" sz="2000" b="1" dirty="0" smtClean="0">
              <a:solidFill>
                <a:schemeClr val="bg1"/>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smtClean="0">
                <a:solidFill>
                  <a:schemeClr val="bg1"/>
                </a:solidFill>
                <a:latin typeface="メイリオ"/>
                <a:ea typeface="メイリオ"/>
                <a:cs typeface="メイリオ"/>
              </a:rPr>
              <a:t>日常生活や社会活動</a:t>
            </a:r>
            <a:endParaRPr kumimoji="0" lang="ja-JP" altLang="en-US" sz="1600" b="0" i="0" u="none" strike="noStrike" cap="none" normalizeH="0" baseline="0" dirty="0" smtClean="0">
              <a:ln>
                <a:noFill/>
              </a:ln>
              <a:solidFill>
                <a:schemeClr val="bg1"/>
              </a:solidFill>
              <a:effectLst/>
              <a:latin typeface="メイリオ"/>
              <a:ea typeface="メイリオ"/>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エンゲージメント</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ヒトとヒトのつながり</a:t>
            </a:r>
          </a:p>
        </p:txBody>
      </p:sp>
    </p:spTree>
    <p:extLst>
      <p:ext uri="{BB962C8B-B14F-4D97-AF65-F5344CB8AC3E}">
        <p14:creationId xmlns:p14="http://schemas.microsoft.com/office/powerpoint/2010/main" val="53681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smtClean="0">
                <a:solidFill>
                  <a:schemeClr val="tx1">
                    <a:lumMod val="50000"/>
                    <a:lumOff val="50000"/>
                  </a:schemeClr>
                </a:solidFill>
              </a:rPr>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706865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4"/>
            <a:ext cx="8026822" cy="58064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smtClean="0">
                <a:solidFill>
                  <a:schemeClr val="tx1">
                    <a:lumMod val="50000"/>
                    <a:lumOff val="50000"/>
                  </a:schemeClr>
                </a:solidFill>
              </a:rPr>
              <a:t>IoT</a:t>
            </a:r>
            <a:r>
              <a:rPr lang="ja-JP" altLang="en-US" dirty="0" smtClean="0">
                <a:solidFill>
                  <a:schemeClr val="tx1">
                    <a:lumMod val="50000"/>
                    <a:lumOff val="50000"/>
                  </a:schemeClr>
                </a:solidFill>
              </a:rPr>
              <a:t>の２つの意味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50" name="左右矢印 49"/>
          <p:cNvSpPr/>
          <p:nvPr/>
        </p:nvSpPr>
        <p:spPr>
          <a:xfrm>
            <a:off x="3166810" y="5606330"/>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eiryo" charset="-128"/>
                <a:ea typeface="Meiryo" charset="-128"/>
                <a:cs typeface="Meiryo" charset="-128"/>
              </a:rPr>
              <a:t>現実世界をデジタル・データに変換</a:t>
            </a:r>
            <a:endParaRPr kumimoji="1" lang="en-US" altLang="ja-JP" sz="1100" dirty="0" smtClean="0">
              <a:solidFill>
                <a:srgbClr val="FFFFFF"/>
              </a:solidFill>
              <a:latin typeface="Meiryo" charset="-128"/>
              <a:ea typeface="Meiryo" charset="-128"/>
              <a:cs typeface="Meiryo" charset="-128"/>
            </a:endParaRPr>
          </a:p>
          <a:p>
            <a:pPr algn="ctr"/>
            <a:r>
              <a:rPr lang="ja-JP" altLang="en-US" sz="600" dirty="0" smtClean="0">
                <a:solidFill>
                  <a:srgbClr val="FFFFFF"/>
                </a:solidFill>
                <a:latin typeface="Meiryo" charset="-128"/>
                <a:ea typeface="Meiryo" charset="-128"/>
                <a:cs typeface="Meiryo" charset="-128"/>
              </a:rPr>
              <a:t>モノそのものやそれを取り囲む環境の状態とその変化</a:t>
            </a:r>
            <a:endParaRPr kumimoji="1" lang="ja-JP" altLang="en-US" sz="600" dirty="0">
              <a:solidFill>
                <a:srgbClr val="FFFFFF"/>
              </a:solidFill>
              <a:latin typeface="Meiryo" charset="-128"/>
              <a:ea typeface="Meiryo" charset="-128"/>
              <a:cs typeface="Meiryo" charset="-128"/>
            </a:endParaRPr>
          </a:p>
        </p:txBody>
      </p:sp>
      <p:sp>
        <p:nvSpPr>
          <p:cNvPr id="10" name="正方形/長方形 9"/>
          <p:cNvSpPr/>
          <p:nvPr/>
        </p:nvSpPr>
        <p:spPr>
          <a:xfrm>
            <a:off x="683569" y="3584368"/>
            <a:ext cx="7776864" cy="2938815"/>
          </a:xfrm>
          <a:prstGeom prst="rect">
            <a:avLst/>
          </a:prstGeom>
          <a:noFill/>
          <a:ln w="57150">
            <a:solidFill>
              <a:srgbClr val="FF6666"/>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39554" y="772317"/>
            <a:ext cx="8064894" cy="5825033"/>
          </a:xfrm>
          <a:prstGeom prst="rect">
            <a:avLst/>
          </a:prstGeom>
          <a:noFill/>
          <a:ln w="57150">
            <a:solidFill>
              <a:srgbClr val="7030A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四角形吹き出し 48"/>
          <p:cNvSpPr/>
          <p:nvPr/>
        </p:nvSpPr>
        <p:spPr>
          <a:xfrm>
            <a:off x="6062134" y="2813151"/>
            <a:ext cx="2466097" cy="964565"/>
          </a:xfrm>
          <a:prstGeom prst="wedgeRectCallout">
            <a:avLst>
              <a:gd name="adj1" fmla="val 48846"/>
              <a:gd name="adj2" fmla="val -92713"/>
            </a:avLst>
          </a:prstGeom>
          <a:solidFill>
            <a:schemeClr val="accent4">
              <a:lumMod val="75000"/>
              <a:alpha val="6745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smtClean="0">
                <a:solidFill>
                  <a:schemeClr val="bg1"/>
                </a:solidFill>
                <a:latin typeface="メイリオ"/>
                <a:ea typeface="メイリオ"/>
                <a:cs typeface="メイリオ"/>
              </a:rPr>
              <a:t>広義の</a:t>
            </a:r>
            <a:r>
              <a:rPr lang="en-US" altLang="ja-JP" sz="1400" b="1" dirty="0" err="1" smtClean="0">
                <a:solidFill>
                  <a:schemeClr val="bg1"/>
                </a:solidFill>
                <a:latin typeface="メイリオ"/>
                <a:ea typeface="メイリオ"/>
                <a:cs typeface="メイリオ"/>
              </a:rPr>
              <a:t>IoT</a:t>
            </a:r>
            <a:r>
              <a:rPr lang="ja-JP" altLang="en-US" sz="1400" b="1" dirty="0" smtClean="0">
                <a:solidFill>
                  <a:schemeClr val="bg1"/>
                </a:solidFill>
                <a:latin typeface="メイリオ"/>
                <a:ea typeface="メイリオ"/>
                <a:cs typeface="メイリオ"/>
              </a:rPr>
              <a:t>＝</a:t>
            </a:r>
            <a:r>
              <a:rPr lang="en-US" altLang="ja-JP" sz="1400" b="1" dirty="0" smtClean="0">
                <a:solidFill>
                  <a:schemeClr val="bg1"/>
                </a:solidFill>
                <a:latin typeface="メイリオ"/>
                <a:ea typeface="メイリオ"/>
                <a:cs typeface="メイリオ"/>
              </a:rPr>
              <a:t>CPS</a:t>
            </a:r>
          </a:p>
          <a:p>
            <a:r>
              <a:rPr lang="ja-JP" altLang="en-US" sz="1200" dirty="0">
                <a:solidFill>
                  <a:schemeClr val="bg1"/>
                </a:solidFill>
                <a:latin typeface="Meiryo" charset="-128"/>
                <a:ea typeface="Meiryo" charset="-128"/>
                <a:cs typeface="Meiryo" charset="-128"/>
              </a:rPr>
              <a:t>デジタル・データで現実世界を</a:t>
            </a:r>
            <a:r>
              <a:rPr lang="ja-JP" altLang="en-US" sz="1200" dirty="0" smtClean="0">
                <a:solidFill>
                  <a:schemeClr val="bg1"/>
                </a:solidFill>
                <a:latin typeface="Meiryo" charset="-128"/>
                <a:ea typeface="Meiryo" charset="-128"/>
                <a:cs typeface="Meiryo" charset="-128"/>
              </a:rPr>
              <a:t>捉え、アナログ</a:t>
            </a:r>
            <a:r>
              <a:rPr lang="ja-JP" altLang="en-US" sz="1200" dirty="0">
                <a:solidFill>
                  <a:schemeClr val="bg1"/>
                </a:solidFill>
                <a:latin typeface="Meiryo" charset="-128"/>
                <a:ea typeface="Meiryo" charset="-128"/>
                <a:cs typeface="Meiryo" charset="-128"/>
              </a:rPr>
              <a:t>な現実世界を動かす仕組み</a:t>
            </a:r>
          </a:p>
        </p:txBody>
      </p:sp>
      <p:sp>
        <p:nvSpPr>
          <p:cNvPr id="6" name="四角形吹き出し 5"/>
          <p:cNvSpPr/>
          <p:nvPr/>
        </p:nvSpPr>
        <p:spPr>
          <a:xfrm>
            <a:off x="249817" y="3490811"/>
            <a:ext cx="2433363" cy="964565"/>
          </a:xfrm>
          <a:prstGeom prst="wedgeRectCallout">
            <a:avLst>
              <a:gd name="adj1" fmla="val 63300"/>
              <a:gd name="adj2" fmla="val 33515"/>
            </a:avLst>
          </a:prstGeom>
          <a:solidFill>
            <a:srgbClr val="FF6666">
              <a:alpha val="6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smtClean="0">
                <a:solidFill>
                  <a:schemeClr val="bg1"/>
                </a:solidFill>
                <a:latin typeface="メイリオ"/>
                <a:ea typeface="メイリオ"/>
                <a:cs typeface="メイリオ"/>
              </a:rPr>
              <a:t>狭義の</a:t>
            </a:r>
            <a:r>
              <a:rPr lang="en-US" altLang="ja-JP" sz="1400" b="1" dirty="0" err="1" smtClean="0">
                <a:solidFill>
                  <a:schemeClr val="bg1"/>
                </a:solidFill>
                <a:latin typeface="メイリオ"/>
                <a:ea typeface="メイリオ"/>
                <a:cs typeface="メイリオ"/>
              </a:rPr>
              <a:t>IoT</a:t>
            </a:r>
            <a:endParaRPr lang="en-US" altLang="ja-JP" sz="1400" b="1" dirty="0" smtClean="0">
              <a:solidFill>
                <a:schemeClr val="bg1"/>
              </a:solidFill>
              <a:latin typeface="メイリオ"/>
              <a:ea typeface="メイリオ"/>
              <a:cs typeface="メイリオ"/>
            </a:endParaRPr>
          </a:p>
          <a:p>
            <a:r>
              <a:rPr lang="ja-JP" altLang="en-US" sz="1200" dirty="0" smtClean="0">
                <a:solidFill>
                  <a:schemeClr val="bg1"/>
                </a:solidFill>
                <a:latin typeface="メイリオ"/>
                <a:ea typeface="メイリオ"/>
                <a:cs typeface="メイリオ"/>
              </a:rPr>
              <a:t>現実</a:t>
            </a:r>
            <a:r>
              <a:rPr lang="ja-JP" altLang="en-US" sz="1200" dirty="0">
                <a:solidFill>
                  <a:schemeClr val="bg1"/>
                </a:solidFill>
                <a:latin typeface="メイリオ"/>
                <a:ea typeface="メイリオ"/>
                <a:cs typeface="メイリオ"/>
              </a:rPr>
              <a:t>世界の出来事をデジタル・データに変換しネットに送り出す仕組み</a:t>
            </a:r>
          </a:p>
        </p:txBody>
      </p:sp>
    </p:spTree>
    <p:extLst>
      <p:ext uri="{BB962C8B-B14F-4D97-AF65-F5344CB8AC3E}">
        <p14:creationId xmlns:p14="http://schemas.microsoft.com/office/powerpoint/2010/main" val="167088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2" grpId="0" animBg="1"/>
      <p:bldP spid="49"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251520" y="858033"/>
            <a:ext cx="8640960" cy="55924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56745" y="3083470"/>
            <a:ext cx="8224273"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3" name="テキスト ボックス 22"/>
          <p:cNvSpPr txBox="1"/>
          <p:nvPr/>
        </p:nvSpPr>
        <p:spPr>
          <a:xfrm>
            <a:off x="1449295" y="5597603"/>
            <a:ext cx="2031326" cy="369332"/>
          </a:xfrm>
          <a:prstGeom prst="rect">
            <a:avLst/>
          </a:prstGeom>
          <a:noFill/>
        </p:spPr>
        <p:txBody>
          <a:bodyPr wrap="none" rtlCol="0">
            <a:spAutoFit/>
          </a:bodyPr>
          <a:lstStyle/>
          <a:p>
            <a:pPr algn="ctr"/>
            <a:r>
              <a:rPr kumimoji="1" lang="ja-JP" altLang="en-US" dirty="0" smtClean="0">
                <a:solidFill>
                  <a:srgbClr val="0432FF"/>
                </a:solidFill>
                <a:latin typeface="Meiryo" charset="-128"/>
                <a:ea typeface="Meiryo" charset="-128"/>
                <a:cs typeface="Meiryo" charset="-128"/>
              </a:rPr>
              <a:t>その他のビジネス</a:t>
            </a:r>
            <a:endParaRPr kumimoji="1" lang="ja-JP" altLang="en-US" dirty="0">
              <a:solidFill>
                <a:srgbClr val="0432FF"/>
              </a:solidFill>
              <a:latin typeface="Meiryo" charset="-128"/>
              <a:ea typeface="Meiryo" charset="-128"/>
              <a:cs typeface="Meiryo" charset="-128"/>
            </a:endParaRPr>
          </a:p>
        </p:txBody>
      </p:sp>
      <p:sp>
        <p:nvSpPr>
          <p:cNvPr id="20" name="正方形/長方形 19"/>
          <p:cNvSpPr/>
          <p:nvPr/>
        </p:nvSpPr>
        <p:spPr>
          <a:xfrm>
            <a:off x="479007" y="2647041"/>
            <a:ext cx="8224272"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テキスト ボックス 20"/>
          <p:cNvSpPr txBox="1"/>
          <p:nvPr/>
        </p:nvSpPr>
        <p:spPr>
          <a:xfrm>
            <a:off x="1486972" y="5161174"/>
            <a:ext cx="1800493" cy="369332"/>
          </a:xfrm>
          <a:prstGeom prst="rect">
            <a:avLst/>
          </a:prstGeom>
          <a:noFill/>
        </p:spPr>
        <p:txBody>
          <a:bodyPr wrap="none" rtlCol="0">
            <a:spAutoFit/>
          </a:bodyPr>
          <a:lstStyle/>
          <a:p>
            <a:pPr algn="ctr"/>
            <a:r>
              <a:rPr kumimoji="1" lang="ja-JP" altLang="en-US" dirty="0" smtClean="0">
                <a:solidFill>
                  <a:srgbClr val="0432FF"/>
                </a:solidFill>
                <a:latin typeface="Meiryo" charset="-128"/>
                <a:ea typeface="Meiryo" charset="-128"/>
                <a:cs typeface="Meiryo" charset="-128"/>
              </a:rPr>
              <a:t>自律走行自動車</a:t>
            </a:r>
            <a:endParaRPr kumimoji="1" lang="ja-JP" altLang="en-US" dirty="0">
              <a:solidFill>
                <a:srgbClr val="0432FF"/>
              </a:solidFill>
              <a:latin typeface="Meiryo" charset="-128"/>
              <a:ea typeface="Meiryo" charset="-128"/>
              <a:cs typeface="Meiryo" charset="-128"/>
            </a:endParaRPr>
          </a:p>
        </p:txBody>
      </p:sp>
      <p:sp>
        <p:nvSpPr>
          <p:cNvPr id="18" name="正方形/長方形 17"/>
          <p:cNvSpPr/>
          <p:nvPr/>
        </p:nvSpPr>
        <p:spPr>
          <a:xfrm>
            <a:off x="401267" y="2212291"/>
            <a:ext cx="8224273"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9" name="テキスト ボックス 18"/>
          <p:cNvSpPr txBox="1"/>
          <p:nvPr/>
        </p:nvSpPr>
        <p:spPr>
          <a:xfrm>
            <a:off x="1062984" y="4726424"/>
            <a:ext cx="2492990" cy="369332"/>
          </a:xfrm>
          <a:prstGeom prst="rect">
            <a:avLst/>
          </a:prstGeom>
          <a:noFill/>
        </p:spPr>
        <p:txBody>
          <a:bodyPr wrap="none" rtlCol="0">
            <a:spAutoFit/>
          </a:bodyPr>
          <a:lstStyle/>
          <a:p>
            <a:pPr algn="ctr"/>
            <a:r>
              <a:rPr kumimoji="1" lang="ja-JP" altLang="en-US" dirty="0" smtClean="0">
                <a:solidFill>
                  <a:srgbClr val="0432FF"/>
                </a:solidFill>
                <a:latin typeface="Meiryo" charset="-128"/>
                <a:ea typeface="Meiryo" charset="-128"/>
                <a:cs typeface="Meiryo" charset="-128"/>
              </a:rPr>
              <a:t>ビル設備管理サービス</a:t>
            </a:r>
            <a:endParaRPr kumimoji="1" lang="ja-JP" altLang="en-US" dirty="0">
              <a:solidFill>
                <a:srgbClr val="0432FF"/>
              </a:solidFill>
              <a:latin typeface="Meiryo" charset="-128"/>
              <a:ea typeface="Meiryo" charset="-128"/>
              <a:cs typeface="Meiryo" charset="-128"/>
            </a:endParaRPr>
          </a:p>
        </p:txBody>
      </p:sp>
      <p:sp>
        <p:nvSpPr>
          <p:cNvPr id="16" name="正方形/長方形 15"/>
          <p:cNvSpPr/>
          <p:nvPr/>
        </p:nvSpPr>
        <p:spPr>
          <a:xfrm>
            <a:off x="323528" y="1715318"/>
            <a:ext cx="8233484" cy="29512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はテクノロジーではなくビジネス・フレームワーク</a:t>
            </a:r>
            <a:endParaRPr kumimoji="1" lang="ja-JP" altLang="en-US" dirty="0"/>
          </a:p>
        </p:txBody>
      </p:sp>
      <p:sp>
        <p:nvSpPr>
          <p:cNvPr id="3" name="スライド番号プレースホルダー 2"/>
          <p:cNvSpPr>
            <a:spLocks noGrp="1"/>
          </p:cNvSpPr>
          <p:nvPr>
            <p:ph type="sldNum" sz="quarter" idx="12"/>
          </p:nvPr>
        </p:nvSpPr>
        <p:spPr>
          <a:xfrm>
            <a:off x="7006006" y="6653625"/>
            <a:ext cx="2133600" cy="217800"/>
          </a:xfrm>
        </p:spPr>
        <p:txBody>
          <a:bodyPr/>
          <a:lstStyle/>
          <a:p>
            <a:fld id="{8FF8CC5D-A65D-5946-99B5-645367A967AD}" type="slidenum">
              <a:rPr kumimoji="1" lang="ja-JP" altLang="en-US" smtClean="0"/>
              <a:t>13</a:t>
            </a:fld>
            <a:endParaRPr kumimoji="1" lang="ja-JP" altLang="en-US" dirty="0"/>
          </a:p>
        </p:txBody>
      </p:sp>
      <p:grpSp>
        <p:nvGrpSpPr>
          <p:cNvPr id="15" name="図形グループ 14"/>
          <p:cNvGrpSpPr/>
          <p:nvPr/>
        </p:nvGrpSpPr>
        <p:grpSpPr>
          <a:xfrm>
            <a:off x="392057" y="1843880"/>
            <a:ext cx="3663266" cy="2390659"/>
            <a:chOff x="756111" y="1110348"/>
            <a:chExt cx="7613853" cy="5339157"/>
          </a:xfrm>
        </p:grpSpPr>
        <p:sp>
          <p:nvSpPr>
            <p:cNvPr id="4" name="正方形/長方形 3"/>
            <p:cNvSpPr/>
            <p:nvPr/>
          </p:nvSpPr>
          <p:spPr>
            <a:xfrm>
              <a:off x="756111" y="1110348"/>
              <a:ext cx="7613853"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上矢印 8"/>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上矢印 9"/>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上矢印 10"/>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3604851" y="5151557"/>
              <a:ext cx="1898455" cy="515527"/>
            </a:xfrm>
            <a:prstGeom prst="rect">
              <a:avLst/>
            </a:prstGeom>
            <a:noFill/>
          </p:spPr>
          <p:txBody>
            <a:bodyPr wrap="square" rtlCol="0" anchor="ctr">
              <a:spAutoFit/>
            </a:bodyPr>
            <a:lstStyle/>
            <a:p>
              <a:pPr algn="ctr"/>
              <a:r>
                <a:rPr kumimoji="1" lang="ja-JP" altLang="en-US" sz="900" b="1" dirty="0" smtClean="0">
                  <a:solidFill>
                    <a:schemeClr val="bg1"/>
                  </a:solidFill>
                  <a:latin typeface="Meiryo" charset="-128"/>
                  <a:ea typeface="Meiryo" charset="-128"/>
                  <a:cs typeface="Meiryo" charset="-128"/>
                </a:rPr>
                <a:t>データ収集</a:t>
              </a:r>
            </a:p>
          </p:txBody>
        </p:sp>
        <p:sp>
          <p:nvSpPr>
            <p:cNvPr id="13" name="テキスト ボックス 12"/>
            <p:cNvSpPr txBox="1"/>
            <p:nvPr/>
          </p:nvSpPr>
          <p:spPr>
            <a:xfrm>
              <a:off x="1886708" y="2187153"/>
              <a:ext cx="1898455" cy="515527"/>
            </a:xfrm>
            <a:prstGeom prst="rect">
              <a:avLst/>
            </a:prstGeom>
            <a:noFill/>
          </p:spPr>
          <p:txBody>
            <a:bodyPr wrap="square" rtlCol="0" anchor="ctr">
              <a:spAutoFit/>
            </a:bodyPr>
            <a:lstStyle/>
            <a:p>
              <a:pPr algn="ctr"/>
              <a:r>
                <a:rPr kumimoji="1" lang="ja-JP" altLang="en-US" sz="900" b="1" dirty="0" smtClean="0">
                  <a:solidFill>
                    <a:schemeClr val="bg1"/>
                  </a:solidFill>
                  <a:latin typeface="Meiryo" charset="-128"/>
                  <a:ea typeface="Meiryo" charset="-128"/>
                  <a:cs typeface="Meiryo" charset="-128"/>
                </a:rPr>
                <a:t>データ解析</a:t>
              </a:r>
              <a:endParaRPr kumimoji="1" lang="en-US" altLang="ja-JP" sz="900" b="1" dirty="0" smtClean="0">
                <a:solidFill>
                  <a:schemeClr val="bg1"/>
                </a:solidFill>
                <a:latin typeface="Meiryo" charset="-128"/>
                <a:ea typeface="Meiryo" charset="-128"/>
                <a:cs typeface="Meiryo" charset="-128"/>
              </a:endParaRPr>
            </a:p>
          </p:txBody>
        </p:sp>
        <p:sp>
          <p:nvSpPr>
            <p:cNvPr id="14" name="テキスト ボックス 13"/>
            <p:cNvSpPr txBox="1"/>
            <p:nvPr/>
          </p:nvSpPr>
          <p:spPr>
            <a:xfrm>
              <a:off x="5340912" y="2198016"/>
              <a:ext cx="1898455" cy="515527"/>
            </a:xfrm>
            <a:prstGeom prst="rect">
              <a:avLst/>
            </a:prstGeom>
            <a:noFill/>
          </p:spPr>
          <p:txBody>
            <a:bodyPr wrap="square" rtlCol="0" anchor="ctr">
              <a:spAutoFit/>
            </a:bodyPr>
            <a:lstStyle/>
            <a:p>
              <a:pPr algn="ctr"/>
              <a:r>
                <a:rPr kumimoji="1" lang="ja-JP" altLang="en-US" sz="900" b="1" dirty="0" smtClean="0">
                  <a:solidFill>
                    <a:schemeClr val="bg1"/>
                  </a:solidFill>
                  <a:latin typeface="Meiryo" charset="-128"/>
                  <a:ea typeface="Meiryo" charset="-128"/>
                  <a:cs typeface="Meiryo" charset="-128"/>
                </a:rPr>
                <a:t>データ活用</a:t>
              </a:r>
            </a:p>
          </p:txBody>
        </p:sp>
      </p:grpSp>
      <p:sp>
        <p:nvSpPr>
          <p:cNvPr id="17" name="テキスト ボックス 16"/>
          <p:cNvSpPr txBox="1"/>
          <p:nvPr/>
        </p:nvSpPr>
        <p:spPr>
          <a:xfrm>
            <a:off x="869829" y="4298563"/>
            <a:ext cx="2723823" cy="369332"/>
          </a:xfrm>
          <a:prstGeom prst="rect">
            <a:avLst/>
          </a:prstGeom>
          <a:noFill/>
        </p:spPr>
        <p:txBody>
          <a:bodyPr wrap="none" rtlCol="0">
            <a:spAutoFit/>
          </a:bodyPr>
          <a:lstStyle/>
          <a:p>
            <a:pPr algn="ctr"/>
            <a:r>
              <a:rPr kumimoji="1" lang="ja-JP" altLang="en-US" smtClean="0">
                <a:solidFill>
                  <a:srgbClr val="0432FF"/>
                </a:solidFill>
                <a:latin typeface="Meiryo" charset="-128"/>
                <a:ea typeface="Meiryo" charset="-128"/>
                <a:cs typeface="Meiryo" charset="-128"/>
              </a:rPr>
              <a:t>土木工事自動化サービス</a:t>
            </a:r>
            <a:endParaRPr kumimoji="1" lang="ja-JP" altLang="en-US" dirty="0">
              <a:solidFill>
                <a:srgbClr val="0432FF"/>
              </a:solidFill>
              <a:latin typeface="Meiryo" charset="-128"/>
              <a:ea typeface="Meiryo" charset="-128"/>
              <a:cs typeface="Meiryo" charset="-128"/>
            </a:endParaRPr>
          </a:p>
        </p:txBody>
      </p:sp>
      <p:sp>
        <p:nvSpPr>
          <p:cNvPr id="24" name="テキスト ボックス 23"/>
          <p:cNvSpPr txBox="1"/>
          <p:nvPr/>
        </p:nvSpPr>
        <p:spPr>
          <a:xfrm>
            <a:off x="4577259" y="1812236"/>
            <a:ext cx="3762568" cy="2839239"/>
          </a:xfrm>
          <a:prstGeom prst="rect">
            <a:avLst/>
          </a:prstGeom>
          <a:noFill/>
        </p:spPr>
        <p:txBody>
          <a:bodyPr wrap="none" rtlCol="0">
            <a:spAutoFit/>
          </a:bodyPr>
          <a:lstStyle/>
          <a:p>
            <a:r>
              <a:rPr kumimoji="1" lang="ja-JP" altLang="en-US" sz="1050" b="1" dirty="0" smtClean="0">
                <a:solidFill>
                  <a:srgbClr val="7030A0"/>
                </a:solidFill>
                <a:latin typeface="Meiryo" charset="-128"/>
                <a:ea typeface="Meiryo" charset="-128"/>
                <a:cs typeface="Meiryo" charset="-128"/>
              </a:rPr>
              <a:t>解決したいビジネス課題</a:t>
            </a:r>
            <a:endParaRPr kumimoji="1" lang="en-US" altLang="ja-JP" sz="1050" b="1" dirty="0" smtClean="0">
              <a:solidFill>
                <a:srgbClr val="7030A0"/>
              </a:solidFill>
              <a:latin typeface="Meiryo" charset="-128"/>
              <a:ea typeface="Meiryo" charset="-128"/>
              <a:cs typeface="Meiryo" charset="-128"/>
            </a:endParaRPr>
          </a:p>
          <a:p>
            <a:pPr marL="742950" lvl="1" indent="-285750">
              <a:buFont typeface="Wingdings" charset="2"/>
              <a:buChar char="Ø"/>
            </a:pPr>
            <a:r>
              <a:rPr lang="ja-JP" altLang="en-US" sz="1050" dirty="0" smtClean="0">
                <a:solidFill>
                  <a:srgbClr val="7030A0"/>
                </a:solidFill>
                <a:latin typeface="Meiryo" charset="-128"/>
                <a:ea typeface="Meiryo" charset="-128"/>
                <a:cs typeface="Meiryo" charset="-128"/>
              </a:rPr>
              <a:t>土木工事需要の拡大</a:t>
            </a:r>
            <a:endParaRPr lang="en-US" altLang="ja-JP" sz="1050" dirty="0" smtClean="0">
              <a:solidFill>
                <a:srgbClr val="7030A0"/>
              </a:solidFill>
              <a:latin typeface="Meiryo" charset="-128"/>
              <a:ea typeface="Meiryo" charset="-128"/>
              <a:cs typeface="Meiryo" charset="-128"/>
            </a:endParaRPr>
          </a:p>
          <a:p>
            <a:pPr marL="742950" lvl="1" indent="-285750">
              <a:buFont typeface="Wingdings" charset="2"/>
              <a:buChar char="Ø"/>
            </a:pPr>
            <a:r>
              <a:rPr lang="ja-JP" altLang="en-US" sz="1050" dirty="0" smtClean="0">
                <a:solidFill>
                  <a:srgbClr val="7030A0"/>
                </a:solidFill>
                <a:latin typeface="Meiryo" charset="-128"/>
                <a:ea typeface="Meiryo" charset="-128"/>
                <a:cs typeface="Meiryo" charset="-128"/>
              </a:rPr>
              <a:t>熟練作業員の高齢化</a:t>
            </a:r>
            <a:endParaRPr lang="en-US" altLang="ja-JP" sz="1050" dirty="0" smtClean="0">
              <a:solidFill>
                <a:srgbClr val="7030A0"/>
              </a:solidFill>
              <a:latin typeface="Meiryo" charset="-128"/>
              <a:ea typeface="Meiryo" charset="-128"/>
              <a:cs typeface="Meiryo" charset="-128"/>
            </a:endParaRPr>
          </a:p>
          <a:p>
            <a:pPr marL="742950" lvl="1" indent="-285750">
              <a:buFont typeface="Wingdings" charset="2"/>
              <a:buChar char="Ø"/>
            </a:pPr>
            <a:r>
              <a:rPr kumimoji="1" lang="ja-JP" altLang="en-US" sz="1050" dirty="0" smtClean="0">
                <a:solidFill>
                  <a:srgbClr val="7030A0"/>
                </a:solidFill>
                <a:latin typeface="Meiryo" charset="-128"/>
                <a:ea typeface="Meiryo" charset="-128"/>
                <a:cs typeface="Meiryo" charset="-128"/>
              </a:rPr>
              <a:t>困難を極める若者人材確保</a:t>
            </a:r>
            <a:endParaRPr kumimoji="1" lang="en-US" altLang="ja-JP" sz="800" dirty="0" smtClean="0">
              <a:solidFill>
                <a:srgbClr val="7030A0"/>
              </a:solidFill>
              <a:latin typeface="Meiryo" charset="-128"/>
              <a:ea typeface="Meiryo" charset="-128"/>
              <a:cs typeface="Meiryo" charset="-128"/>
            </a:endParaRPr>
          </a:p>
          <a:p>
            <a:endParaRPr lang="en-US" altLang="ja-JP" sz="800" b="1" dirty="0" smtClean="0">
              <a:solidFill>
                <a:srgbClr val="0432FF"/>
              </a:solidFill>
              <a:latin typeface="Meiryo" charset="-128"/>
              <a:ea typeface="Meiryo" charset="-128"/>
              <a:cs typeface="Meiryo" charset="-128"/>
            </a:endParaRPr>
          </a:p>
          <a:p>
            <a:r>
              <a:rPr lang="ja-JP" altLang="en-US" sz="1050" b="1" dirty="0" smtClean="0">
                <a:solidFill>
                  <a:srgbClr val="0432FF"/>
                </a:solidFill>
                <a:latin typeface="Meiryo" charset="-128"/>
                <a:ea typeface="Meiryo" charset="-128"/>
                <a:cs typeface="Meiryo" charset="-128"/>
              </a:rPr>
              <a:t>データ収集</a:t>
            </a:r>
            <a:endParaRPr lang="en-US" altLang="ja-JP" sz="1050" b="1" dirty="0" smtClean="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smtClean="0">
                <a:solidFill>
                  <a:srgbClr val="0432FF"/>
                </a:solidFill>
                <a:latin typeface="Meiryo" charset="-128"/>
                <a:ea typeface="Meiryo" charset="-128"/>
                <a:cs typeface="Meiryo" charset="-128"/>
              </a:rPr>
              <a:t>ドローンによる工事現場の空中撮影（カメラ）</a:t>
            </a:r>
            <a:endParaRPr lang="en-US" altLang="ja-JP" sz="1050" dirty="0" smtClean="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smtClean="0">
                <a:solidFill>
                  <a:srgbClr val="0432FF"/>
                </a:solidFill>
                <a:latin typeface="Meiryo" charset="-128"/>
                <a:ea typeface="Meiryo" charset="-128"/>
                <a:cs typeface="Meiryo" charset="-128"/>
              </a:rPr>
              <a:t>建設機械の高精度位置情報（</a:t>
            </a:r>
            <a:r>
              <a:rPr lang="en-US" altLang="ja-JP" sz="1050" dirty="0" smtClean="0">
                <a:solidFill>
                  <a:srgbClr val="0432FF"/>
                </a:solidFill>
                <a:latin typeface="Meiryo" charset="-128"/>
                <a:ea typeface="Meiryo" charset="-128"/>
                <a:cs typeface="Meiryo" charset="-128"/>
              </a:rPr>
              <a:t>GPS</a:t>
            </a:r>
            <a:r>
              <a:rPr lang="ja-JP" altLang="en-US" sz="1050" dirty="0" smtClean="0">
                <a:solidFill>
                  <a:srgbClr val="0432FF"/>
                </a:solidFill>
                <a:latin typeface="Meiryo" charset="-128"/>
                <a:ea typeface="Meiryo" charset="-128"/>
                <a:cs typeface="Meiryo" charset="-128"/>
              </a:rPr>
              <a:t>）</a:t>
            </a:r>
            <a:endParaRPr lang="en-US" altLang="ja-JP" sz="1050" dirty="0" smtClean="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smtClean="0">
                <a:solidFill>
                  <a:srgbClr val="0432FF"/>
                </a:solidFill>
                <a:latin typeface="Meiryo" charset="-128"/>
                <a:ea typeface="Meiryo" charset="-128"/>
                <a:cs typeface="Meiryo" charset="-128"/>
              </a:rPr>
              <a:t>デジタル化された施工情報（３次元</a:t>
            </a:r>
            <a:r>
              <a:rPr lang="en-US" altLang="ja-JP" sz="1050" dirty="0" smtClean="0">
                <a:solidFill>
                  <a:srgbClr val="0432FF"/>
                </a:solidFill>
                <a:latin typeface="Meiryo" charset="-128"/>
                <a:ea typeface="Meiryo" charset="-128"/>
                <a:cs typeface="Meiryo" charset="-128"/>
              </a:rPr>
              <a:t>CAD</a:t>
            </a:r>
            <a:r>
              <a:rPr lang="ja-JP" altLang="en-US" sz="1050" dirty="0" smtClean="0">
                <a:solidFill>
                  <a:srgbClr val="0432FF"/>
                </a:solidFill>
                <a:latin typeface="Meiryo" charset="-128"/>
                <a:ea typeface="Meiryo" charset="-128"/>
                <a:cs typeface="Meiryo" charset="-128"/>
              </a:rPr>
              <a:t>等）</a:t>
            </a:r>
            <a:endParaRPr lang="en-US" altLang="ja-JP" sz="1050" dirty="0" smtClean="0">
              <a:solidFill>
                <a:srgbClr val="0432FF"/>
              </a:solidFill>
              <a:latin typeface="Meiryo" charset="-128"/>
              <a:ea typeface="Meiryo" charset="-128"/>
              <a:cs typeface="Meiryo" charset="-128"/>
            </a:endParaRPr>
          </a:p>
          <a:p>
            <a:r>
              <a:rPr kumimoji="1" lang="ja-JP" altLang="en-US" sz="1050" b="1" dirty="0" smtClean="0">
                <a:solidFill>
                  <a:srgbClr val="0432FF"/>
                </a:solidFill>
                <a:latin typeface="Meiryo" charset="-128"/>
                <a:ea typeface="Meiryo" charset="-128"/>
                <a:cs typeface="Meiryo" charset="-128"/>
              </a:rPr>
              <a:t>データ解析</a:t>
            </a:r>
            <a:endParaRPr kumimoji="1" lang="en-US" altLang="ja-JP" sz="1050" b="1" dirty="0" smtClean="0">
              <a:solidFill>
                <a:srgbClr val="0432FF"/>
              </a:solidFill>
              <a:latin typeface="Meiryo" charset="-128"/>
              <a:ea typeface="Meiryo" charset="-128"/>
              <a:cs typeface="Meiryo" charset="-128"/>
            </a:endParaRPr>
          </a:p>
          <a:p>
            <a:pPr marL="628650" lvl="1" indent="-171450">
              <a:buFont typeface="Wingdings" charset="2"/>
              <a:buChar char="ü"/>
            </a:pPr>
            <a:r>
              <a:rPr lang="ja-JP" altLang="en-US" sz="1050" dirty="0" smtClean="0">
                <a:solidFill>
                  <a:srgbClr val="0432FF"/>
                </a:solidFill>
                <a:latin typeface="Meiryo" charset="-128"/>
                <a:ea typeface="Meiryo" charset="-128"/>
                <a:cs typeface="Meiryo" charset="-128"/>
              </a:rPr>
              <a:t>高精度３次元立体図面</a:t>
            </a:r>
            <a:endParaRPr lang="en-US" altLang="ja-JP" sz="1050" dirty="0" smtClean="0">
              <a:solidFill>
                <a:srgbClr val="0432FF"/>
              </a:solidFill>
              <a:latin typeface="Meiryo" charset="-128"/>
              <a:ea typeface="Meiryo" charset="-128"/>
              <a:cs typeface="Meiryo" charset="-128"/>
            </a:endParaRPr>
          </a:p>
          <a:p>
            <a:pPr marL="628650" lvl="1" indent="-171450">
              <a:buFont typeface="Wingdings" charset="2"/>
              <a:buChar char="ü"/>
            </a:pPr>
            <a:r>
              <a:rPr lang="ja-JP" altLang="en-US" sz="1050" dirty="0" smtClean="0">
                <a:solidFill>
                  <a:srgbClr val="0432FF"/>
                </a:solidFill>
                <a:latin typeface="Meiryo" charset="-128"/>
                <a:ea typeface="Meiryo" charset="-128"/>
                <a:cs typeface="Meiryo" charset="-128"/>
              </a:rPr>
              <a:t>土量分析・作業分析</a:t>
            </a:r>
            <a:endParaRPr lang="en-US" altLang="ja-JP" sz="1050" dirty="0" smtClean="0">
              <a:solidFill>
                <a:srgbClr val="0432FF"/>
              </a:solidFill>
              <a:latin typeface="Meiryo" charset="-128"/>
              <a:ea typeface="Meiryo" charset="-128"/>
              <a:cs typeface="Meiryo" charset="-128"/>
            </a:endParaRPr>
          </a:p>
          <a:p>
            <a:pPr marL="628650" lvl="1" indent="-171450">
              <a:buFont typeface="Wingdings" charset="2"/>
              <a:buChar char="ü"/>
            </a:pPr>
            <a:r>
              <a:rPr kumimoji="1" lang="ja-JP" altLang="en-US" sz="1050" dirty="0" smtClean="0">
                <a:solidFill>
                  <a:srgbClr val="0432FF"/>
                </a:solidFill>
                <a:latin typeface="Meiryo" charset="-128"/>
                <a:ea typeface="Meiryo" charset="-128"/>
                <a:cs typeface="Meiryo" charset="-128"/>
              </a:rPr>
              <a:t>工程・工期シミュレーション</a:t>
            </a:r>
            <a:endParaRPr kumimoji="1" lang="en-US" altLang="ja-JP" sz="1050" dirty="0" smtClean="0">
              <a:solidFill>
                <a:srgbClr val="0432FF"/>
              </a:solidFill>
              <a:latin typeface="Meiryo" charset="-128"/>
              <a:ea typeface="Meiryo" charset="-128"/>
              <a:cs typeface="Meiryo" charset="-128"/>
            </a:endParaRPr>
          </a:p>
          <a:p>
            <a:r>
              <a:rPr lang="ja-JP" altLang="en-US" sz="1050" b="1" dirty="0" smtClean="0">
                <a:solidFill>
                  <a:srgbClr val="0432FF"/>
                </a:solidFill>
                <a:latin typeface="Meiryo" charset="-128"/>
                <a:ea typeface="Meiryo" charset="-128"/>
                <a:cs typeface="Meiryo" charset="-128"/>
              </a:rPr>
              <a:t>データ活用</a:t>
            </a:r>
            <a:endParaRPr lang="en-US" altLang="ja-JP" sz="1050" b="1" dirty="0" smtClean="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smtClean="0">
                <a:solidFill>
                  <a:srgbClr val="0432FF"/>
                </a:solidFill>
                <a:latin typeface="Meiryo" charset="-128"/>
                <a:ea typeface="Meiryo" charset="-128"/>
                <a:cs typeface="Meiryo" charset="-128"/>
              </a:rPr>
              <a:t>建設機械の自動制御・作業支援</a:t>
            </a:r>
            <a:endParaRPr lang="en-US" altLang="ja-JP" sz="1050" dirty="0" smtClean="0">
              <a:solidFill>
                <a:srgbClr val="0432FF"/>
              </a:solidFill>
              <a:latin typeface="Meiryo" charset="-128"/>
              <a:ea typeface="Meiryo" charset="-128"/>
              <a:cs typeface="Meiryo" charset="-128"/>
            </a:endParaRPr>
          </a:p>
          <a:p>
            <a:pPr marL="742950" lvl="1" indent="-285750">
              <a:buFont typeface="Wingdings" charset="2"/>
              <a:buChar char="ü"/>
            </a:pPr>
            <a:r>
              <a:rPr kumimoji="1" lang="ja-JP" altLang="en-US" sz="1050" dirty="0" smtClean="0">
                <a:solidFill>
                  <a:srgbClr val="0432FF"/>
                </a:solidFill>
                <a:latin typeface="Meiryo" charset="-128"/>
                <a:ea typeface="Meiryo" charset="-128"/>
                <a:cs typeface="Meiryo" charset="-128"/>
              </a:rPr>
              <a:t>工程変更支援</a:t>
            </a:r>
            <a:endParaRPr kumimoji="1" lang="en-US" altLang="ja-JP" sz="1050" dirty="0" smtClean="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smtClean="0">
                <a:solidFill>
                  <a:srgbClr val="0432FF"/>
                </a:solidFill>
                <a:latin typeface="Meiryo" charset="-128"/>
                <a:ea typeface="Meiryo" charset="-128"/>
                <a:cs typeface="Meiryo" charset="-128"/>
              </a:rPr>
              <a:t>ドロー測量により進捗把握</a:t>
            </a:r>
            <a:endParaRPr kumimoji="1" lang="ja-JP" altLang="en-US" sz="1050" dirty="0">
              <a:solidFill>
                <a:srgbClr val="0432FF"/>
              </a:solidFill>
              <a:latin typeface="Meiryo" charset="-128"/>
              <a:ea typeface="Meiryo" charset="-128"/>
              <a:cs typeface="Meiryo" charset="-128"/>
            </a:endParaRPr>
          </a:p>
        </p:txBody>
      </p:sp>
      <p:sp>
        <p:nvSpPr>
          <p:cNvPr id="25" name="テキスト ボックス 24"/>
          <p:cNvSpPr txBox="1"/>
          <p:nvPr/>
        </p:nvSpPr>
        <p:spPr>
          <a:xfrm>
            <a:off x="555516" y="6039249"/>
            <a:ext cx="8032968" cy="369332"/>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解決したいビジネス課題</a:t>
            </a:r>
            <a:r>
              <a:rPr kumimoji="1" lang="ja-JP" altLang="en-US" smtClean="0">
                <a:solidFill>
                  <a:schemeClr val="bg1"/>
                </a:solidFill>
                <a:latin typeface="Meiryo" charset="-128"/>
                <a:ea typeface="Meiryo" charset="-128"/>
                <a:cs typeface="Meiryo" charset="-128"/>
              </a:rPr>
              <a:t>によって、使われるテクノロジーの組合せは</a:t>
            </a:r>
            <a:r>
              <a:rPr kumimoji="1" lang="ja-JP" altLang="en-US" dirty="0" smtClean="0">
                <a:solidFill>
                  <a:schemeClr val="bg1"/>
                </a:solidFill>
                <a:latin typeface="Meiryo" charset="-128"/>
                <a:ea typeface="Meiryo" charset="-128"/>
                <a:cs typeface="Meiryo" charset="-128"/>
              </a:rPr>
              <a:t>異なる</a:t>
            </a:r>
            <a:endParaRPr kumimoji="1" lang="ja-JP" altLang="en-US" dirty="0">
              <a:solidFill>
                <a:schemeClr val="bg1"/>
              </a:solidFill>
              <a:latin typeface="Meiryo" charset="-128"/>
              <a:ea typeface="Meiryo" charset="-128"/>
              <a:cs typeface="Meiryo" charset="-128"/>
            </a:endParaRPr>
          </a:p>
        </p:txBody>
      </p:sp>
      <p:sp>
        <p:nvSpPr>
          <p:cNvPr id="27" name="テキスト ボックス 26"/>
          <p:cNvSpPr txBox="1"/>
          <p:nvPr/>
        </p:nvSpPr>
        <p:spPr>
          <a:xfrm>
            <a:off x="2741632" y="958736"/>
            <a:ext cx="5570756" cy="707886"/>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デジタル・データを活用した</a:t>
            </a:r>
            <a:endParaRPr kumimoji="1" lang="en-US" altLang="ja-JP" sz="2000" dirty="0" smtClean="0">
              <a:solidFill>
                <a:schemeClr val="bg1"/>
              </a:solidFill>
              <a:latin typeface="Meiryo" charset="-128"/>
              <a:ea typeface="Meiryo" charset="-128"/>
              <a:cs typeface="Meiryo" charset="-128"/>
            </a:endParaRPr>
          </a:p>
          <a:p>
            <a:r>
              <a:rPr lang="ja-JP" altLang="en-US" sz="2000" dirty="0" smtClean="0">
                <a:solidFill>
                  <a:schemeClr val="bg1"/>
                </a:solidFill>
                <a:latin typeface="Meiryo" charset="-128"/>
                <a:ea typeface="Meiryo" charset="-128"/>
                <a:cs typeface="Meiryo" charset="-128"/>
              </a:rPr>
              <a:t>ビジネス課題を解決するための</a:t>
            </a:r>
            <a:r>
              <a:rPr kumimoji="1" lang="ja-JP" altLang="en-US" sz="2000" dirty="0" smtClean="0">
                <a:solidFill>
                  <a:schemeClr val="bg1"/>
                </a:solidFill>
                <a:latin typeface="Meiryo" charset="-128"/>
                <a:ea typeface="Meiryo" charset="-128"/>
                <a:cs typeface="Meiryo" charset="-128"/>
              </a:rPr>
              <a:t>フレームワーク</a:t>
            </a:r>
            <a:endParaRPr kumimoji="1" lang="ja-JP" altLang="en-US" sz="2000" dirty="0">
              <a:solidFill>
                <a:schemeClr val="bg1"/>
              </a:solidFill>
              <a:latin typeface="Meiryo" charset="-128"/>
              <a:ea typeface="Meiryo" charset="-128"/>
              <a:cs typeface="Meiryo" charset="-128"/>
            </a:endParaRPr>
          </a:p>
        </p:txBody>
      </p:sp>
      <p:sp>
        <p:nvSpPr>
          <p:cNvPr id="28" name="テキスト ボックス 27"/>
          <p:cNvSpPr txBox="1"/>
          <p:nvPr/>
        </p:nvSpPr>
        <p:spPr>
          <a:xfrm>
            <a:off x="751432" y="957920"/>
            <a:ext cx="1799275" cy="830997"/>
          </a:xfrm>
          <a:prstGeom prst="rect">
            <a:avLst/>
          </a:prstGeom>
          <a:noFill/>
        </p:spPr>
        <p:txBody>
          <a:bodyPr wrap="none" rtlCol="0">
            <a:spAutoFit/>
          </a:bodyPr>
          <a:lstStyle/>
          <a:p>
            <a:r>
              <a:rPr kumimoji="1" lang="en-US" altLang="ja-JP" sz="4800" b="1" dirty="0" err="1" smtClean="0">
                <a:solidFill>
                  <a:schemeClr val="bg1"/>
                </a:solidFill>
                <a:latin typeface="Meiryo" charset="-128"/>
                <a:ea typeface="Meiryo" charset="-128"/>
                <a:cs typeface="Meiryo" charset="-128"/>
              </a:rPr>
              <a:t>IoT</a:t>
            </a:r>
            <a:r>
              <a:rPr kumimoji="1" lang="ja-JP" altLang="en-US" sz="2000" dirty="0" smtClean="0">
                <a:solidFill>
                  <a:schemeClr val="bg1"/>
                </a:solidFill>
                <a:latin typeface="Meiryo" charset="-128"/>
                <a:ea typeface="Meiryo" charset="-128"/>
                <a:cs typeface="Meiryo" charset="-128"/>
              </a:rPr>
              <a:t>とは</a:t>
            </a:r>
            <a:endParaRPr kumimoji="1" lang="ja-JP" altLang="en-US" sz="2000" dirty="0">
              <a:solidFill>
                <a:schemeClr val="bg1"/>
              </a:solidFill>
              <a:latin typeface="Meiryo" charset="-128"/>
              <a:ea typeface="Meiryo" charset="-128"/>
              <a:cs typeface="Meiryo" charset="-128"/>
            </a:endParaRPr>
          </a:p>
        </p:txBody>
      </p:sp>
      <p:sp>
        <p:nvSpPr>
          <p:cNvPr id="29" name="テキスト ボックス 28"/>
          <p:cNvSpPr txBox="1"/>
          <p:nvPr/>
        </p:nvSpPr>
        <p:spPr>
          <a:xfrm>
            <a:off x="397639" y="3984753"/>
            <a:ext cx="723275" cy="253916"/>
          </a:xfrm>
          <a:prstGeom prst="rect">
            <a:avLst/>
          </a:prstGeom>
          <a:noFill/>
        </p:spPr>
        <p:txBody>
          <a:bodyPr wrap="none" rtlCol="0">
            <a:spAutoFit/>
          </a:bodyPr>
          <a:lstStyle/>
          <a:p>
            <a:pPr algn="ctr"/>
            <a:r>
              <a:rPr kumimoji="1" lang="ja-JP" altLang="en-US" sz="1050" smtClean="0">
                <a:solidFill>
                  <a:schemeClr val="bg1"/>
                </a:solidFill>
                <a:latin typeface="Meiryo" charset="-128"/>
                <a:ea typeface="Meiryo" charset="-128"/>
                <a:cs typeface="Meiryo" charset="-128"/>
              </a:rPr>
              <a:t>現実世界</a:t>
            </a:r>
            <a:endParaRPr kumimoji="1" lang="ja-JP" altLang="en-US" sz="1050" dirty="0">
              <a:solidFill>
                <a:schemeClr val="bg1"/>
              </a:solidFill>
              <a:latin typeface="Meiryo" charset="-128"/>
              <a:ea typeface="Meiryo" charset="-128"/>
              <a:cs typeface="Meiryo" charset="-128"/>
            </a:endParaRPr>
          </a:p>
        </p:txBody>
      </p:sp>
      <p:sp>
        <p:nvSpPr>
          <p:cNvPr id="30" name="テキスト ボックス 29"/>
          <p:cNvSpPr txBox="1"/>
          <p:nvPr/>
        </p:nvSpPr>
        <p:spPr>
          <a:xfrm>
            <a:off x="3131273" y="1847456"/>
            <a:ext cx="992579" cy="253916"/>
          </a:xfrm>
          <a:prstGeom prst="rect">
            <a:avLst/>
          </a:prstGeom>
          <a:noFill/>
        </p:spPr>
        <p:txBody>
          <a:bodyPr wrap="none" rtlCol="0">
            <a:spAutoFit/>
          </a:bodyPr>
          <a:lstStyle/>
          <a:p>
            <a:pPr algn="ctr"/>
            <a:r>
              <a:rPr kumimoji="1" lang="ja-JP" altLang="en-US" sz="1050" dirty="0" smtClean="0">
                <a:solidFill>
                  <a:schemeClr val="bg1"/>
                </a:solidFill>
                <a:latin typeface="Meiryo" charset="-128"/>
                <a:ea typeface="Meiryo" charset="-128"/>
                <a:cs typeface="Meiryo" charset="-128"/>
              </a:rPr>
              <a:t>サイバー世界</a:t>
            </a:r>
            <a:endParaRPr kumimoji="1" lang="ja-JP" altLang="en-US" sz="105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85783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従来のやり方と</a:t>
            </a:r>
            <a:r>
              <a:rPr kumimoji="1" lang="en-US" altLang="ja-JP" dirty="0" err="1" smtClean="0"/>
              <a:t>IoT</a:t>
            </a:r>
            <a:r>
              <a:rPr kumimoji="1" lang="ja-JP" altLang="en-US" dirty="0" smtClean="0"/>
              <a:t>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5" name="ホームベース 4"/>
          <p:cNvSpPr/>
          <p:nvPr/>
        </p:nvSpPr>
        <p:spPr>
          <a:xfrm>
            <a:off x="5530562" y="1921691"/>
            <a:ext cx="2137782"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　業務アプリケーション</a:t>
            </a:r>
            <a:endParaRPr kumimoji="1"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業務サービスへの適用</a:t>
            </a:r>
            <a:endParaRPr kumimoji="1" lang="en-US" altLang="ja-JP" sz="1200" dirty="0" smtClean="0">
              <a:solidFill>
                <a:srgbClr val="FFFFFF"/>
              </a:solidFill>
              <a:latin typeface="Meiryo" charset="-128"/>
              <a:ea typeface="Meiryo" charset="-128"/>
              <a:cs typeface="Meiryo" charset="-128"/>
            </a:endParaRPr>
          </a:p>
        </p:txBody>
      </p:sp>
      <p:sp>
        <p:nvSpPr>
          <p:cNvPr id="6" name="ホームベース 5"/>
          <p:cNvSpPr/>
          <p:nvPr/>
        </p:nvSpPr>
        <p:spPr>
          <a:xfrm>
            <a:off x="3765693" y="1921691"/>
            <a:ext cx="2044662"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　分析・最適化</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（経験や知見）</a:t>
            </a:r>
            <a:endParaRPr kumimoji="1" lang="en-US" altLang="ja-JP" sz="800" dirty="0" smtClean="0">
              <a:solidFill>
                <a:srgbClr val="FFFFFF"/>
              </a:solidFill>
              <a:latin typeface="Meiryo" charset="-128"/>
              <a:ea typeface="Meiryo" charset="-128"/>
              <a:cs typeface="Meiryo" charset="-128"/>
            </a:endParaRPr>
          </a:p>
        </p:txBody>
      </p:sp>
      <p:sp>
        <p:nvSpPr>
          <p:cNvPr id="7" name="ホームベース 6"/>
          <p:cNvSpPr/>
          <p:nvPr/>
        </p:nvSpPr>
        <p:spPr>
          <a:xfrm>
            <a:off x="2279857" y="1921691"/>
            <a:ext cx="1773867" cy="864096"/>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　データの取得</a:t>
            </a:r>
            <a:endParaRPr lang="en-US" altLang="ja-JP" sz="12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（体験・実測）</a:t>
            </a:r>
            <a:endParaRPr kumimoji="1" lang="ja-JP" altLang="en-US" sz="800" dirty="0">
              <a:solidFill>
                <a:srgbClr val="FFFFFF"/>
              </a:solidFill>
              <a:latin typeface="Meiryo" charset="-128"/>
              <a:ea typeface="Meiryo" charset="-128"/>
              <a:cs typeface="Meiryo" charset="-128"/>
            </a:endParaRPr>
          </a:p>
        </p:txBody>
      </p:sp>
      <p:sp>
        <p:nvSpPr>
          <p:cNvPr id="8" name="ホームベース 7"/>
          <p:cNvSpPr/>
          <p:nvPr/>
        </p:nvSpPr>
        <p:spPr>
          <a:xfrm>
            <a:off x="803020" y="1921691"/>
            <a:ext cx="1760199"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事業課題の発見</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仮説の設定</a:t>
            </a:r>
            <a:endParaRPr kumimoji="1" lang="ja-JP" altLang="en-US" sz="1200" dirty="0">
              <a:solidFill>
                <a:srgbClr val="FFFFFF"/>
              </a:solidFill>
              <a:latin typeface="Meiryo" charset="-128"/>
              <a:ea typeface="Meiryo" charset="-128"/>
              <a:cs typeface="Meiryo" charset="-128"/>
            </a:endParaRPr>
          </a:p>
        </p:txBody>
      </p:sp>
      <p:sp>
        <p:nvSpPr>
          <p:cNvPr id="10" name="ホームベース 9"/>
          <p:cNvSpPr/>
          <p:nvPr/>
        </p:nvSpPr>
        <p:spPr>
          <a:xfrm>
            <a:off x="5530562" y="4452496"/>
            <a:ext cx="2137782" cy="864096"/>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200" dirty="0">
                <a:solidFill>
                  <a:srgbClr val="FFFFFF"/>
                </a:solidFill>
                <a:latin typeface="Meiryo" charset="-128"/>
                <a:ea typeface="Meiryo" charset="-128"/>
                <a:cs typeface="Meiryo" charset="-128"/>
              </a:rPr>
              <a:t>業務アプリケーション</a:t>
            </a:r>
            <a:endParaRPr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業務サービスへの適用</a:t>
            </a:r>
            <a:endParaRPr lang="en-US" altLang="ja-JP" sz="1200" dirty="0">
              <a:solidFill>
                <a:srgbClr val="FFFFFF"/>
              </a:solidFill>
              <a:latin typeface="Meiryo" charset="-128"/>
              <a:ea typeface="Meiryo" charset="-128"/>
              <a:cs typeface="Meiryo" charset="-128"/>
            </a:endParaRPr>
          </a:p>
        </p:txBody>
      </p:sp>
      <p:sp>
        <p:nvSpPr>
          <p:cNvPr id="11" name="ホームベース 10"/>
          <p:cNvSpPr/>
          <p:nvPr/>
        </p:nvSpPr>
        <p:spPr>
          <a:xfrm>
            <a:off x="3765693" y="4452496"/>
            <a:ext cx="2044662"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分析・最適化</a:t>
            </a:r>
            <a:endParaRPr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（機械学習やシミュレーション）</a:t>
            </a:r>
            <a:endParaRPr kumimoji="1" lang="en-US" altLang="ja-JP" sz="800" dirty="0" smtClean="0">
              <a:solidFill>
                <a:srgbClr val="FFFFFF"/>
              </a:solidFill>
              <a:latin typeface="Meiryo" charset="-128"/>
              <a:ea typeface="Meiryo" charset="-128"/>
              <a:cs typeface="Meiryo" charset="-128"/>
            </a:endParaRPr>
          </a:p>
        </p:txBody>
      </p:sp>
      <p:sp>
        <p:nvSpPr>
          <p:cNvPr id="12" name="ホームベース 11"/>
          <p:cNvSpPr/>
          <p:nvPr/>
        </p:nvSpPr>
        <p:spPr>
          <a:xfrm>
            <a:off x="2279857" y="4452496"/>
            <a:ext cx="1773867"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データの取得</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（ビッグ・データ）</a:t>
            </a:r>
            <a:endParaRPr kumimoji="1" lang="en-US" altLang="ja-JP" sz="800" dirty="0" smtClean="0">
              <a:solidFill>
                <a:srgbClr val="FFFFFF"/>
              </a:solidFill>
              <a:latin typeface="Meiryo" charset="-128"/>
              <a:ea typeface="Meiryo" charset="-128"/>
              <a:cs typeface="Meiryo" charset="-128"/>
            </a:endParaRPr>
          </a:p>
        </p:txBody>
      </p:sp>
      <p:sp>
        <p:nvSpPr>
          <p:cNvPr id="13" name="ホームベース 12"/>
          <p:cNvSpPr/>
          <p:nvPr/>
        </p:nvSpPr>
        <p:spPr>
          <a:xfrm>
            <a:off x="803020" y="4452496"/>
            <a:ext cx="1760199"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事業課題の発見</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仮説の設定</a:t>
            </a:r>
            <a:endParaRPr kumimoji="1" lang="ja-JP" altLang="en-US" sz="1200" dirty="0">
              <a:solidFill>
                <a:srgbClr val="FFFFFF"/>
              </a:solidFill>
              <a:latin typeface="Meiryo" charset="-128"/>
              <a:ea typeface="Meiryo" charset="-128"/>
              <a:cs typeface="Meiryo" charset="-128"/>
            </a:endParaRPr>
          </a:p>
        </p:txBody>
      </p:sp>
      <p:grpSp>
        <p:nvGrpSpPr>
          <p:cNvPr id="14" name="図形グループ 13"/>
          <p:cNvGrpSpPr/>
          <p:nvPr/>
        </p:nvGrpSpPr>
        <p:grpSpPr>
          <a:xfrm>
            <a:off x="7740352" y="4682022"/>
            <a:ext cx="240103" cy="519552"/>
            <a:chOff x="1946324" y="4125162"/>
            <a:chExt cx="969964" cy="2007872"/>
          </a:xfrm>
          <a:solidFill>
            <a:schemeClr val="tx2">
              <a:lumMod val="75000"/>
            </a:schemeClr>
          </a:solidFill>
        </p:grpSpPr>
        <p:sp>
          <p:nvSpPr>
            <p:cNvPr id="15" name="円/楕円 14"/>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3" name="曲線コネクタ 22"/>
          <p:cNvCxnSpPr>
            <a:stCxn id="5" idx="2"/>
            <a:endCxn id="94" idx="3"/>
          </p:cNvCxnSpPr>
          <p:nvPr/>
        </p:nvCxnSpPr>
        <p:spPr>
          <a:xfrm rot="5400000">
            <a:off x="4884140" y="1358270"/>
            <a:ext cx="71773" cy="2926807"/>
          </a:xfrm>
          <a:prstGeom prst="curvedConnector3">
            <a:avLst>
              <a:gd name="adj1" fmla="val 881046"/>
            </a:avLst>
          </a:prstGeom>
          <a:ln>
            <a:solidFill>
              <a:schemeClr val="accent6">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6" name="曲線コネクタ 25"/>
          <p:cNvCxnSpPr>
            <a:stCxn id="7" idx="0"/>
            <a:endCxn id="8" idx="0"/>
          </p:cNvCxnSpPr>
          <p:nvPr/>
        </p:nvCxnSpPr>
        <p:spPr>
          <a:xfrm rot="16200000" flipV="1">
            <a:off x="2208932" y="1179855"/>
            <a:ext cx="12700" cy="1483671"/>
          </a:xfrm>
          <a:prstGeom prst="curvedConnector3">
            <a:avLst>
              <a:gd name="adj1" fmla="val 1800000"/>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4" name="曲線コネクタ 33"/>
          <p:cNvCxnSpPr>
            <a:stCxn id="10" idx="0"/>
            <a:endCxn id="30" idx="1"/>
          </p:cNvCxnSpPr>
          <p:nvPr/>
        </p:nvCxnSpPr>
        <p:spPr>
          <a:xfrm rot="16200000" flipV="1">
            <a:off x="4774120" y="2843186"/>
            <a:ext cx="209741" cy="3008879"/>
          </a:xfrm>
          <a:prstGeom prst="curvedConnector3">
            <a:avLst>
              <a:gd name="adj1" fmla="val 386711"/>
            </a:avLst>
          </a:prstGeom>
          <a:ln w="76200">
            <a:solidFill>
              <a:schemeClr val="accent6">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5" name="曲線コネクタ 34"/>
          <p:cNvCxnSpPr>
            <a:stCxn id="12" idx="2"/>
            <a:endCxn id="13" idx="2"/>
          </p:cNvCxnSpPr>
          <p:nvPr/>
        </p:nvCxnSpPr>
        <p:spPr>
          <a:xfrm rot="5400000">
            <a:off x="2208932" y="4574757"/>
            <a:ext cx="12700" cy="1483671"/>
          </a:xfrm>
          <a:prstGeom prst="curvedConnector3">
            <a:avLst>
              <a:gd name="adj1" fmla="val 180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57" name="テキスト ボックス 56"/>
          <p:cNvSpPr txBox="1"/>
          <p:nvPr/>
        </p:nvSpPr>
        <p:spPr>
          <a:xfrm>
            <a:off x="667456" y="5728584"/>
            <a:ext cx="598177" cy="369332"/>
          </a:xfrm>
          <a:prstGeom prst="rect">
            <a:avLst/>
          </a:prstGeom>
          <a:noFill/>
        </p:spPr>
        <p:txBody>
          <a:bodyPr wrap="none" rtlCol="0">
            <a:spAutoFit/>
          </a:bodyPr>
          <a:lstStyle/>
          <a:p>
            <a:r>
              <a:rPr kumimoji="1" lang="en-US" altLang="ja-JP" b="1" dirty="0" err="1" smtClean="0">
                <a:solidFill>
                  <a:srgbClr val="00B050"/>
                </a:solidFill>
                <a:latin typeface="Meiryo" charset="-128"/>
                <a:ea typeface="Meiryo" charset="-128"/>
                <a:cs typeface="Meiryo" charset="-128"/>
              </a:rPr>
              <a:t>IoT</a:t>
            </a:r>
            <a:endParaRPr kumimoji="1" lang="ja-JP" altLang="en-US" dirty="0">
              <a:solidFill>
                <a:srgbClr val="00B050"/>
              </a:solidFill>
              <a:latin typeface="Meiryo" charset="-128"/>
              <a:ea typeface="Meiryo" charset="-128"/>
              <a:cs typeface="Meiryo" charset="-128"/>
            </a:endParaRPr>
          </a:p>
        </p:txBody>
      </p:sp>
      <p:sp>
        <p:nvSpPr>
          <p:cNvPr id="58" name="テキスト ボックス 57"/>
          <p:cNvSpPr txBox="1"/>
          <p:nvPr/>
        </p:nvSpPr>
        <p:spPr>
          <a:xfrm>
            <a:off x="667455" y="1260379"/>
            <a:ext cx="1569660" cy="369332"/>
          </a:xfrm>
          <a:prstGeom prst="rect">
            <a:avLst/>
          </a:prstGeom>
          <a:noFill/>
        </p:spPr>
        <p:txBody>
          <a:bodyPr wrap="none" rtlCol="0">
            <a:spAutoFit/>
          </a:bodyPr>
          <a:lstStyle/>
          <a:p>
            <a:r>
              <a:rPr kumimoji="1" lang="ja-JP" altLang="en-US" b="1" dirty="0" smtClean="0">
                <a:solidFill>
                  <a:srgbClr val="3366FF"/>
                </a:solidFill>
                <a:latin typeface="Meiryo" charset="-128"/>
                <a:ea typeface="Meiryo" charset="-128"/>
                <a:cs typeface="Meiryo" charset="-128"/>
              </a:rPr>
              <a:t>従来のやり方</a:t>
            </a:r>
            <a:endParaRPr kumimoji="1" lang="ja-JP" altLang="en-US" dirty="0">
              <a:solidFill>
                <a:srgbClr val="3366FF"/>
              </a:solidFill>
              <a:latin typeface="Meiryo" charset="-128"/>
              <a:ea typeface="Meiryo" charset="-128"/>
              <a:cs typeface="Meiryo" charset="-128"/>
            </a:endParaRPr>
          </a:p>
        </p:txBody>
      </p:sp>
      <p:grpSp>
        <p:nvGrpSpPr>
          <p:cNvPr id="43" name="図形グループ 42"/>
          <p:cNvGrpSpPr/>
          <p:nvPr/>
        </p:nvGrpSpPr>
        <p:grpSpPr>
          <a:xfrm>
            <a:off x="7740352" y="2151217"/>
            <a:ext cx="240103" cy="519552"/>
            <a:chOff x="1946324" y="4125162"/>
            <a:chExt cx="969964" cy="2007872"/>
          </a:xfrm>
          <a:solidFill>
            <a:schemeClr val="tx2">
              <a:lumMod val="75000"/>
            </a:schemeClr>
          </a:solidFill>
        </p:grpSpPr>
        <p:sp>
          <p:nvSpPr>
            <p:cNvPr id="44" name="円/楕円 43"/>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45"/>
          <p:cNvGrpSpPr/>
          <p:nvPr/>
        </p:nvGrpSpPr>
        <p:grpSpPr>
          <a:xfrm flipH="1">
            <a:off x="1940328" y="2543615"/>
            <a:ext cx="142580" cy="310577"/>
            <a:chOff x="1946324" y="4125162"/>
            <a:chExt cx="969964" cy="2007872"/>
          </a:xfrm>
          <a:solidFill>
            <a:schemeClr val="tx2">
              <a:lumMod val="75000"/>
            </a:schemeClr>
          </a:solidFill>
        </p:grpSpPr>
        <p:sp>
          <p:nvSpPr>
            <p:cNvPr id="47" name="円/楕円 46"/>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flipH="1">
            <a:off x="5184908" y="2543615"/>
            <a:ext cx="142580" cy="310577"/>
            <a:chOff x="1946324" y="4125162"/>
            <a:chExt cx="969964" cy="2007872"/>
          </a:xfrm>
          <a:solidFill>
            <a:schemeClr val="tx2">
              <a:lumMod val="75000"/>
            </a:schemeClr>
          </a:solidFill>
        </p:grpSpPr>
        <p:sp>
          <p:nvSpPr>
            <p:cNvPr id="53" name="円/楕円 5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5" name="図形グループ 54"/>
          <p:cNvGrpSpPr/>
          <p:nvPr/>
        </p:nvGrpSpPr>
        <p:grpSpPr>
          <a:xfrm flipH="1">
            <a:off x="7055774" y="2543615"/>
            <a:ext cx="142580" cy="310577"/>
            <a:chOff x="1946324" y="4125162"/>
            <a:chExt cx="969964" cy="2007872"/>
          </a:xfrm>
          <a:solidFill>
            <a:schemeClr val="tx2">
              <a:lumMod val="75000"/>
            </a:schemeClr>
          </a:solidFill>
        </p:grpSpPr>
        <p:sp>
          <p:nvSpPr>
            <p:cNvPr id="56" name="円/楕円 5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フローチャート: 論理積ゲート 7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flipH="1">
            <a:off x="1940328" y="5077402"/>
            <a:ext cx="142580" cy="310577"/>
            <a:chOff x="1946324" y="4125162"/>
            <a:chExt cx="969964" cy="2007872"/>
          </a:xfrm>
          <a:solidFill>
            <a:schemeClr val="tx2">
              <a:lumMod val="75000"/>
            </a:schemeClr>
          </a:solidFill>
        </p:grpSpPr>
        <p:sp>
          <p:nvSpPr>
            <p:cNvPr id="73" name="円/楕円 7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論理積ゲート 7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5" name="図 74"/>
          <p:cNvPicPr>
            <a:picLocks noChangeAspect="1"/>
          </p:cNvPicPr>
          <p:nvPr/>
        </p:nvPicPr>
        <p:blipFill>
          <a:blip r:embed="rId2">
            <a:duotone>
              <a:schemeClr val="accent5">
                <a:shade val="45000"/>
                <a:satMod val="135000"/>
              </a:schemeClr>
              <a:prstClr val="white"/>
            </a:duotone>
          </a:blip>
          <a:stretch>
            <a:fillRect/>
          </a:stretch>
        </p:blipFill>
        <p:spPr>
          <a:xfrm>
            <a:off x="4898806" y="5105412"/>
            <a:ext cx="580557" cy="411820"/>
          </a:xfrm>
          <a:prstGeom prst="rect">
            <a:avLst/>
          </a:prstGeom>
          <a:effectLst>
            <a:outerShdw blurRad="50800" dist="38100" dir="2700000" algn="tl" rotWithShape="0">
              <a:prstClr val="black">
                <a:alpha val="40000"/>
              </a:prstClr>
            </a:outerShdw>
          </a:effectLst>
        </p:spPr>
      </p:pic>
      <p:sp>
        <p:nvSpPr>
          <p:cNvPr id="27" name="テキスト ボックス 26"/>
          <p:cNvSpPr txBox="1"/>
          <p:nvPr/>
        </p:nvSpPr>
        <p:spPr>
          <a:xfrm>
            <a:off x="4421752" y="3003209"/>
            <a:ext cx="954107" cy="400110"/>
          </a:xfrm>
          <a:prstGeom prst="rect">
            <a:avLst/>
          </a:prstGeom>
          <a:noFill/>
        </p:spPr>
        <p:txBody>
          <a:bodyPr wrap="none" rtlCol="0">
            <a:spAutoFit/>
          </a:bodyPr>
          <a:lstStyle/>
          <a:p>
            <a:pPr algn="ctr"/>
            <a:r>
              <a:rPr lang="ja-JP" altLang="en-US" sz="1000" dirty="0" smtClean="0">
                <a:solidFill>
                  <a:schemeClr val="accent6">
                    <a:lumMod val="75000"/>
                  </a:schemeClr>
                </a:solidFill>
                <a:latin typeface="Meiryo" charset="-128"/>
                <a:ea typeface="Meiryo" charset="-128"/>
                <a:cs typeface="Meiryo" charset="-128"/>
              </a:rPr>
              <a:t>ログ・データ</a:t>
            </a:r>
            <a:endParaRPr lang="en-US" altLang="ja-JP" sz="1000" dirty="0" smtClean="0">
              <a:solidFill>
                <a:schemeClr val="accent6">
                  <a:lumMod val="75000"/>
                </a:schemeClr>
              </a:solidFill>
              <a:latin typeface="Meiryo" charset="-128"/>
              <a:ea typeface="Meiryo" charset="-128"/>
              <a:cs typeface="Meiryo" charset="-128"/>
            </a:endParaRPr>
          </a:p>
          <a:p>
            <a:pPr algn="ctr"/>
            <a:r>
              <a:rPr kumimoji="1" lang="ja-JP" altLang="en-US" sz="1000" dirty="0" smtClean="0">
                <a:solidFill>
                  <a:schemeClr val="accent6">
                    <a:lumMod val="75000"/>
                  </a:schemeClr>
                </a:solidFill>
                <a:latin typeface="Meiryo" charset="-128"/>
                <a:ea typeface="Meiryo" charset="-128"/>
                <a:cs typeface="Meiryo" charset="-128"/>
              </a:rPr>
              <a:t>人間の知見</a:t>
            </a:r>
            <a:endParaRPr kumimoji="1" lang="ja-JP" altLang="en-US" sz="1000" dirty="0">
              <a:solidFill>
                <a:schemeClr val="accent6">
                  <a:lumMod val="75000"/>
                </a:schemeClr>
              </a:solidFill>
              <a:latin typeface="Meiryo" charset="-128"/>
              <a:ea typeface="Meiryo" charset="-128"/>
              <a:cs typeface="Meiryo" charset="-128"/>
            </a:endParaRPr>
          </a:p>
        </p:txBody>
      </p:sp>
      <p:sp>
        <p:nvSpPr>
          <p:cNvPr id="86" name="テキスト ボックス 85"/>
          <p:cNvSpPr txBox="1"/>
          <p:nvPr/>
        </p:nvSpPr>
        <p:spPr>
          <a:xfrm>
            <a:off x="3809530" y="3848993"/>
            <a:ext cx="954107" cy="400110"/>
          </a:xfrm>
          <a:prstGeom prst="rect">
            <a:avLst/>
          </a:prstGeom>
          <a:noFill/>
        </p:spPr>
        <p:txBody>
          <a:bodyPr wrap="none" rtlCol="0">
            <a:spAutoFit/>
          </a:bodyPr>
          <a:lstStyle/>
          <a:p>
            <a:pPr algn="ctr"/>
            <a:r>
              <a:rPr lang="ja-JP" altLang="en-US" sz="1000" dirty="0" smtClean="0">
                <a:solidFill>
                  <a:schemeClr val="accent6">
                    <a:lumMod val="75000"/>
                  </a:schemeClr>
                </a:solidFill>
                <a:latin typeface="Meiryo" charset="-128"/>
                <a:ea typeface="Meiryo" charset="-128"/>
                <a:cs typeface="Meiryo" charset="-128"/>
              </a:rPr>
              <a:t>ログ・データ</a:t>
            </a:r>
            <a:endParaRPr lang="en-US" altLang="ja-JP" sz="1000" dirty="0" smtClean="0">
              <a:solidFill>
                <a:schemeClr val="accent6">
                  <a:lumMod val="75000"/>
                </a:schemeClr>
              </a:solidFill>
              <a:latin typeface="Meiryo" charset="-128"/>
              <a:ea typeface="Meiryo" charset="-128"/>
              <a:cs typeface="Meiryo" charset="-128"/>
            </a:endParaRPr>
          </a:p>
          <a:p>
            <a:pPr algn="ctr"/>
            <a:r>
              <a:rPr kumimoji="1" lang="ja-JP" altLang="en-US" sz="1000" dirty="0" smtClean="0">
                <a:solidFill>
                  <a:schemeClr val="accent6">
                    <a:lumMod val="75000"/>
                  </a:schemeClr>
                </a:solidFill>
                <a:latin typeface="Meiryo" charset="-128"/>
                <a:ea typeface="Meiryo" charset="-128"/>
                <a:cs typeface="Meiryo" charset="-128"/>
              </a:rPr>
              <a:t>人間の知見</a:t>
            </a:r>
            <a:endParaRPr kumimoji="1" lang="ja-JP" altLang="en-US" sz="1000" dirty="0">
              <a:solidFill>
                <a:schemeClr val="accent6">
                  <a:lumMod val="75000"/>
                </a:schemeClr>
              </a:solidFill>
              <a:latin typeface="Meiryo" charset="-128"/>
              <a:ea typeface="Meiryo" charset="-128"/>
              <a:cs typeface="Meiryo" charset="-128"/>
            </a:endParaRPr>
          </a:p>
        </p:txBody>
      </p:sp>
      <p:sp>
        <p:nvSpPr>
          <p:cNvPr id="87" name="テキスト ボックス 86"/>
          <p:cNvSpPr txBox="1"/>
          <p:nvPr/>
        </p:nvSpPr>
        <p:spPr>
          <a:xfrm>
            <a:off x="4938189" y="3924760"/>
            <a:ext cx="1082348" cy="246221"/>
          </a:xfrm>
          <a:prstGeom prst="rect">
            <a:avLst/>
          </a:prstGeom>
          <a:noFill/>
        </p:spPr>
        <p:txBody>
          <a:bodyPr wrap="none" rtlCol="0">
            <a:spAutoFit/>
          </a:bodyPr>
          <a:lstStyle/>
          <a:p>
            <a:pPr algn="ctr"/>
            <a:r>
              <a:rPr lang="ja-JP" altLang="en-US" sz="1000" b="1" smtClean="0">
                <a:solidFill>
                  <a:schemeClr val="accent6">
                    <a:lumMod val="75000"/>
                  </a:schemeClr>
                </a:solidFill>
                <a:latin typeface="Meiryo" charset="-128"/>
                <a:ea typeface="Meiryo" charset="-128"/>
                <a:cs typeface="Meiryo" charset="-128"/>
              </a:rPr>
              <a:t>センサ・データ</a:t>
            </a:r>
            <a:endParaRPr kumimoji="1" lang="ja-JP" altLang="en-US" sz="1000" b="1" dirty="0">
              <a:solidFill>
                <a:schemeClr val="accent6">
                  <a:lumMod val="75000"/>
                </a:schemeClr>
              </a:solidFill>
              <a:latin typeface="Meiryo" charset="-128"/>
              <a:ea typeface="Meiryo" charset="-128"/>
              <a:cs typeface="Meiryo" charset="-128"/>
            </a:endParaRPr>
          </a:p>
        </p:txBody>
      </p:sp>
      <p:sp>
        <p:nvSpPr>
          <p:cNvPr id="88" name="テキスト ボックス 87"/>
          <p:cNvSpPr txBox="1"/>
          <p:nvPr/>
        </p:nvSpPr>
        <p:spPr>
          <a:xfrm>
            <a:off x="4720147" y="3932134"/>
            <a:ext cx="292068" cy="246221"/>
          </a:xfrm>
          <a:prstGeom prst="rect">
            <a:avLst/>
          </a:prstGeom>
          <a:noFill/>
        </p:spPr>
        <p:txBody>
          <a:bodyPr wrap="none" rtlCol="0">
            <a:spAutoFit/>
          </a:bodyPr>
          <a:lstStyle/>
          <a:p>
            <a:pPr algn="ctr"/>
            <a:r>
              <a:rPr lang="en-US" altLang="ja-JP" sz="1000" b="1" smtClean="0">
                <a:solidFill>
                  <a:schemeClr val="accent6">
                    <a:lumMod val="75000"/>
                  </a:schemeClr>
                </a:solidFill>
                <a:latin typeface="Meiryo" charset="-128"/>
                <a:ea typeface="Meiryo" charset="-128"/>
                <a:cs typeface="Meiryo" charset="-128"/>
              </a:rPr>
              <a:t>+</a:t>
            </a:r>
            <a:endParaRPr kumimoji="1" lang="ja-JP" altLang="en-US" sz="1000" b="1" dirty="0">
              <a:solidFill>
                <a:schemeClr val="accent6">
                  <a:lumMod val="75000"/>
                </a:schemeClr>
              </a:solidFill>
              <a:latin typeface="Meiryo" charset="-128"/>
              <a:ea typeface="Meiryo" charset="-128"/>
              <a:cs typeface="Meiryo" charset="-128"/>
            </a:endParaRPr>
          </a:p>
        </p:txBody>
      </p:sp>
      <p:grpSp>
        <p:nvGrpSpPr>
          <p:cNvPr id="89" name="図形グループ 88"/>
          <p:cNvGrpSpPr/>
          <p:nvPr/>
        </p:nvGrpSpPr>
        <p:grpSpPr>
          <a:xfrm flipH="1">
            <a:off x="7057896" y="5077402"/>
            <a:ext cx="142580" cy="310577"/>
            <a:chOff x="1946324" y="4125162"/>
            <a:chExt cx="969964" cy="2007872"/>
          </a:xfrm>
          <a:solidFill>
            <a:schemeClr val="tx2">
              <a:lumMod val="75000"/>
            </a:schemeClr>
          </a:solidFill>
        </p:grpSpPr>
        <p:sp>
          <p:nvSpPr>
            <p:cNvPr id="90" name="円/楕円 8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2" name="円/楕円 91"/>
          <p:cNvSpPr/>
          <p:nvPr/>
        </p:nvSpPr>
        <p:spPr>
          <a:xfrm>
            <a:off x="6375289" y="5192284"/>
            <a:ext cx="216024" cy="215305"/>
          </a:xfrm>
          <a:prstGeom prst="ellipse">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3" name="図 92"/>
          <p:cNvPicPr>
            <a:picLocks noChangeAspect="1"/>
          </p:cNvPicPr>
          <p:nvPr/>
        </p:nvPicPr>
        <p:blipFill>
          <a:blip r:embed="rId3">
            <a:clrChange>
              <a:clrFrom>
                <a:srgbClr val="000000">
                  <a:alpha val="0"/>
                </a:srgbClr>
              </a:clrFrom>
              <a:clrTo>
                <a:srgbClr val="000000">
                  <a:alpha val="0"/>
                </a:srgbClr>
              </a:clrTo>
            </a:clrChange>
            <a:duotone>
              <a:schemeClr val="accent5">
                <a:shade val="45000"/>
                <a:satMod val="135000"/>
              </a:schemeClr>
              <a:prstClr val="white"/>
            </a:duotone>
          </a:blip>
          <a:stretch>
            <a:fillRect/>
          </a:stretch>
        </p:blipFill>
        <p:spPr>
          <a:xfrm rot="5400000">
            <a:off x="6543189" y="5131947"/>
            <a:ext cx="368491" cy="335977"/>
          </a:xfrm>
          <a:prstGeom prst="rect">
            <a:avLst/>
          </a:prstGeom>
          <a:ln>
            <a:noFill/>
          </a:ln>
          <a:effectLst>
            <a:outerShdw blurRad="50800" dist="38100" dir="2700000" algn="tl" rotWithShape="0">
              <a:prstClr val="black">
                <a:alpha val="40000"/>
              </a:prstClr>
            </a:outerShdw>
          </a:effectLst>
        </p:spPr>
      </p:pic>
      <p:sp>
        <p:nvSpPr>
          <p:cNvPr id="30" name="円柱 29"/>
          <p:cNvSpPr/>
          <p:nvPr/>
        </p:nvSpPr>
        <p:spPr>
          <a:xfrm>
            <a:off x="2978506" y="4242755"/>
            <a:ext cx="792088" cy="406779"/>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柱 93"/>
          <p:cNvSpPr/>
          <p:nvPr/>
        </p:nvSpPr>
        <p:spPr>
          <a:xfrm>
            <a:off x="3291670" y="2543615"/>
            <a:ext cx="329903" cy="313945"/>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5" name="図形グループ 94"/>
          <p:cNvGrpSpPr/>
          <p:nvPr/>
        </p:nvGrpSpPr>
        <p:grpSpPr>
          <a:xfrm>
            <a:off x="7887581" y="4596138"/>
            <a:ext cx="240103" cy="519552"/>
            <a:chOff x="1946324" y="4125162"/>
            <a:chExt cx="969964" cy="2007872"/>
          </a:xfrm>
          <a:solidFill>
            <a:schemeClr val="tx2">
              <a:lumMod val="75000"/>
            </a:schemeClr>
          </a:solidFill>
        </p:grpSpPr>
        <p:sp>
          <p:nvSpPr>
            <p:cNvPr id="96" name="円/楕円 95"/>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フローチャート: 論理積ゲート 9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8" name="図形グループ 97"/>
          <p:cNvGrpSpPr/>
          <p:nvPr/>
        </p:nvGrpSpPr>
        <p:grpSpPr>
          <a:xfrm>
            <a:off x="7887581" y="2065333"/>
            <a:ext cx="240103" cy="519552"/>
            <a:chOff x="1946324" y="4125162"/>
            <a:chExt cx="969964" cy="2007872"/>
          </a:xfrm>
          <a:solidFill>
            <a:schemeClr val="tx2">
              <a:lumMod val="75000"/>
            </a:schemeClr>
          </a:solidFill>
        </p:grpSpPr>
        <p:sp>
          <p:nvSpPr>
            <p:cNvPr id="99" name="円/楕円 98"/>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フローチャート: 論理積ゲート 9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8076313" y="4735669"/>
            <a:ext cx="240103" cy="519552"/>
            <a:chOff x="1946324" y="4125162"/>
            <a:chExt cx="969964" cy="2007872"/>
          </a:xfrm>
          <a:solidFill>
            <a:schemeClr val="tx2">
              <a:lumMod val="75000"/>
            </a:schemeClr>
          </a:solidFill>
        </p:grpSpPr>
        <p:sp>
          <p:nvSpPr>
            <p:cNvPr id="102" name="円/楕円 101"/>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フローチャート: 論理積ゲート 10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8076313" y="2204864"/>
            <a:ext cx="240103" cy="519552"/>
            <a:chOff x="1946324" y="4125162"/>
            <a:chExt cx="969964" cy="2007872"/>
          </a:xfrm>
          <a:solidFill>
            <a:schemeClr val="tx2">
              <a:lumMod val="75000"/>
            </a:schemeClr>
          </a:solidFill>
        </p:grpSpPr>
        <p:sp>
          <p:nvSpPr>
            <p:cNvPr id="105" name="円/楕円 104"/>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44720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フリーフォーム 81"/>
          <p:cNvSpPr/>
          <p:nvPr/>
        </p:nvSpPr>
        <p:spPr>
          <a:xfrm>
            <a:off x="280894" y="818776"/>
            <a:ext cx="7835153" cy="5181600"/>
          </a:xfrm>
          <a:custGeom>
            <a:avLst/>
            <a:gdLst>
              <a:gd name="connsiteX0" fmla="*/ 7022353 w 7835153"/>
              <a:gd name="connsiteY0" fmla="*/ 0 h 5181600"/>
              <a:gd name="connsiteX1" fmla="*/ 7835153 w 7835153"/>
              <a:gd name="connsiteY1" fmla="*/ 5181600 h 5181600"/>
              <a:gd name="connsiteX2" fmla="*/ 0 w 7835153"/>
              <a:gd name="connsiteY2" fmla="*/ 4542118 h 5181600"/>
              <a:gd name="connsiteX3" fmla="*/ 7022353 w 7835153"/>
              <a:gd name="connsiteY3" fmla="*/ 0 h 5181600"/>
            </a:gdLst>
            <a:ahLst/>
            <a:cxnLst>
              <a:cxn ang="0">
                <a:pos x="connsiteX0" y="connsiteY0"/>
              </a:cxn>
              <a:cxn ang="0">
                <a:pos x="connsiteX1" y="connsiteY1"/>
              </a:cxn>
              <a:cxn ang="0">
                <a:pos x="connsiteX2" y="connsiteY2"/>
              </a:cxn>
              <a:cxn ang="0">
                <a:pos x="connsiteX3" y="connsiteY3"/>
              </a:cxn>
            </a:cxnLst>
            <a:rect l="l" t="t" r="r" b="b"/>
            <a:pathLst>
              <a:path w="7835153" h="5181600">
                <a:moveTo>
                  <a:pt x="7022353" y="0"/>
                </a:moveTo>
                <a:lnTo>
                  <a:pt x="7835153" y="5181600"/>
                </a:lnTo>
                <a:lnTo>
                  <a:pt x="0" y="4542118"/>
                </a:lnTo>
                <a:lnTo>
                  <a:pt x="7022353" y="0"/>
                </a:lnTo>
                <a:close/>
              </a:path>
            </a:pathLst>
          </a:custGeom>
          <a:gradFill flip="none" rotWithShape="1">
            <a:gsLst>
              <a:gs pos="0">
                <a:schemeClr val="accent6">
                  <a:lumMod val="60000"/>
                  <a:lumOff val="40000"/>
                </a:schemeClr>
              </a:gs>
              <a:gs pos="57000">
                <a:schemeClr val="accent6">
                  <a:lumMod val="40000"/>
                  <a:lumOff val="60000"/>
                </a:schemeClr>
              </a:gs>
              <a:gs pos="100000">
                <a:schemeClr val="bg1"/>
              </a:gs>
            </a:gsLst>
            <a:lin ang="135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直角三角形 83"/>
          <p:cNvSpPr/>
          <p:nvPr/>
        </p:nvSpPr>
        <p:spPr>
          <a:xfrm flipV="1">
            <a:off x="280894" y="818775"/>
            <a:ext cx="7034076" cy="4542867"/>
          </a:xfrm>
          <a:prstGeom prst="rtTriangl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直角三角形 84"/>
          <p:cNvSpPr/>
          <p:nvPr/>
        </p:nvSpPr>
        <p:spPr>
          <a:xfrm flipH="1">
            <a:off x="271719" y="817481"/>
            <a:ext cx="7034076" cy="4542867"/>
          </a:xfrm>
          <a:prstGeom prst="r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磁気ディスク 37"/>
          <p:cNvSpPr/>
          <p:nvPr/>
        </p:nvSpPr>
        <p:spPr>
          <a:xfrm>
            <a:off x="539552" y="4074634"/>
            <a:ext cx="1296144" cy="1152127"/>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ビッグデータ</a:t>
            </a:r>
            <a:endParaRPr kumimoji="1" lang="ja-JP" altLang="en-US" sz="1200" b="1" dirty="0">
              <a:solidFill>
                <a:srgbClr val="FFFFFF"/>
              </a:solidFill>
              <a:latin typeface="Meiryo" charset="-128"/>
              <a:ea typeface="Meiryo" charset="-128"/>
              <a:cs typeface="Meiryo" charset="-128"/>
            </a:endParaRPr>
          </a:p>
        </p:txBody>
      </p:sp>
      <p:sp>
        <p:nvSpPr>
          <p:cNvPr id="3" name="タイトル 2"/>
          <p:cNvSpPr>
            <a:spLocks noGrp="1"/>
          </p:cNvSpPr>
          <p:nvPr>
            <p:ph type="title"/>
          </p:nvPr>
        </p:nvSpPr>
        <p:spPr/>
        <p:txBody>
          <a:bodyPr/>
          <a:lstStyle/>
          <a:p>
            <a:r>
              <a:rPr kumimoji="1" lang="en-US" altLang="ja-JP" dirty="0" err="1" smtClean="0"/>
              <a:t>IoT</a:t>
            </a:r>
            <a:r>
              <a:rPr kumimoji="1" lang="ja-JP" altLang="en-US" dirty="0" smtClean="0"/>
              <a:t>の仕組み</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4" name="正方形/長方形 3"/>
          <p:cNvSpPr/>
          <p:nvPr/>
        </p:nvSpPr>
        <p:spPr>
          <a:xfrm>
            <a:off x="2699792" y="4074634"/>
            <a:ext cx="2160240" cy="11521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データ</a:t>
            </a:r>
            <a:r>
              <a:rPr kumimoji="1" lang="ja-JP" altLang="en-US" sz="1400" dirty="0" smtClean="0">
                <a:solidFill>
                  <a:srgbClr val="FFFFFF"/>
                </a:solidFill>
                <a:latin typeface="Meiryo" charset="-128"/>
                <a:ea typeface="Meiryo" charset="-128"/>
                <a:cs typeface="Meiryo" charset="-128"/>
              </a:rPr>
              <a:t>の</a:t>
            </a:r>
            <a:r>
              <a:rPr kumimoji="1" lang="ja-JP" altLang="en-US" b="1" dirty="0" smtClean="0">
                <a:solidFill>
                  <a:srgbClr val="FFFFFF"/>
                </a:solidFill>
                <a:latin typeface="Meiryo" charset="-128"/>
                <a:ea typeface="Meiryo" charset="-128"/>
                <a:cs typeface="Meiryo" charset="-128"/>
              </a:rPr>
              <a:t>取得</a:t>
            </a:r>
            <a:endParaRPr kumimoji="1" lang="en-US" altLang="ja-JP" b="1"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アナログな事実を</a:t>
            </a:r>
            <a:endParaRPr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デジタルデータに置き換える</a:t>
            </a:r>
            <a:endParaRPr kumimoji="1" lang="ja-JP" altLang="en-US" sz="1050" dirty="0">
              <a:solidFill>
                <a:srgbClr val="FFFFFF"/>
              </a:solidFill>
              <a:latin typeface="Meiryo" charset="-128"/>
              <a:ea typeface="Meiryo" charset="-128"/>
              <a:cs typeface="Meiryo" charset="-128"/>
            </a:endParaRPr>
          </a:p>
        </p:txBody>
      </p:sp>
      <p:sp>
        <p:nvSpPr>
          <p:cNvPr id="5" name="正方形/長方形 4"/>
          <p:cNvSpPr/>
          <p:nvPr/>
        </p:nvSpPr>
        <p:spPr>
          <a:xfrm>
            <a:off x="539552" y="2527681"/>
            <a:ext cx="2160240" cy="115212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データ</a:t>
            </a:r>
            <a:r>
              <a:rPr kumimoji="1" lang="ja-JP" altLang="en-US" sz="1400" dirty="0" smtClean="0">
                <a:solidFill>
                  <a:srgbClr val="FFFFFF"/>
                </a:solidFill>
                <a:latin typeface="Meiryo" charset="-128"/>
                <a:ea typeface="Meiryo" charset="-128"/>
                <a:cs typeface="Meiryo" charset="-128"/>
              </a:rPr>
              <a:t>の</a:t>
            </a:r>
            <a:r>
              <a:rPr kumimoji="1" lang="ja-JP" altLang="en-US" b="1" dirty="0" smtClean="0">
                <a:solidFill>
                  <a:srgbClr val="FFFFFF"/>
                </a:solidFill>
                <a:latin typeface="Meiryo" charset="-128"/>
                <a:ea typeface="Meiryo" charset="-128"/>
                <a:cs typeface="Meiryo" charset="-128"/>
              </a:rPr>
              <a:t>分析</a:t>
            </a:r>
            <a:endParaRPr kumimoji="1" lang="en-US" altLang="ja-JP" b="1"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1050" dirty="0" smtClean="0">
                <a:solidFill>
                  <a:srgbClr val="FFFFFF"/>
                </a:solidFill>
                <a:latin typeface="Meiryo" charset="-128"/>
                <a:ea typeface="Meiryo" charset="-128"/>
                <a:cs typeface="Meiryo" charset="-128"/>
              </a:rPr>
              <a:t>規則性、関係性を見つけ出す</a:t>
            </a:r>
            <a:endParaRPr lang="en-US" altLang="ja-JP" sz="1050"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1050" dirty="0" smtClean="0">
                <a:solidFill>
                  <a:srgbClr val="FFFFFF"/>
                </a:solidFill>
                <a:latin typeface="Meiryo" charset="-128"/>
                <a:ea typeface="Meiryo" charset="-128"/>
                <a:cs typeface="Meiryo" charset="-128"/>
              </a:rPr>
              <a:t>最適解を見つけ出す</a:t>
            </a:r>
            <a:endParaRPr lang="en-US" altLang="ja-JP" sz="105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smtClean="0">
                <a:solidFill>
                  <a:srgbClr val="FFFFFF"/>
                </a:solidFill>
                <a:latin typeface="Meiryo" charset="-128"/>
                <a:ea typeface="Meiryo" charset="-128"/>
                <a:cs typeface="Meiryo" charset="-128"/>
              </a:rPr>
              <a:t>事実を分類整理する</a:t>
            </a:r>
            <a:endParaRPr kumimoji="1" lang="ja-JP" altLang="en-US" sz="1050" dirty="0">
              <a:solidFill>
                <a:srgbClr val="FFFFFF"/>
              </a:solidFill>
              <a:latin typeface="Meiryo" charset="-128"/>
              <a:ea typeface="Meiryo" charset="-128"/>
              <a:cs typeface="Meiryo" charset="-128"/>
            </a:endParaRPr>
          </a:p>
        </p:txBody>
      </p:sp>
      <p:sp>
        <p:nvSpPr>
          <p:cNvPr id="6" name="正方形/長方形 5"/>
          <p:cNvSpPr/>
          <p:nvPr/>
        </p:nvSpPr>
        <p:spPr>
          <a:xfrm>
            <a:off x="2699792" y="980728"/>
            <a:ext cx="2160240" cy="115212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データ</a:t>
            </a:r>
            <a:r>
              <a:rPr kumimoji="1" lang="ja-JP" altLang="en-US" sz="1400" dirty="0" smtClean="0">
                <a:solidFill>
                  <a:srgbClr val="FFFFFF"/>
                </a:solidFill>
                <a:latin typeface="Meiryo" charset="-128"/>
                <a:ea typeface="Meiryo" charset="-128"/>
                <a:cs typeface="Meiryo" charset="-128"/>
              </a:rPr>
              <a:t>の</a:t>
            </a:r>
            <a:r>
              <a:rPr kumimoji="1" lang="ja-JP" altLang="en-US" b="1" dirty="0" smtClean="0">
                <a:solidFill>
                  <a:srgbClr val="FFFFFF"/>
                </a:solidFill>
                <a:latin typeface="Meiryo" charset="-128"/>
                <a:ea typeface="Meiryo" charset="-128"/>
                <a:cs typeface="Meiryo" charset="-128"/>
              </a:rPr>
              <a:t>見える化</a:t>
            </a:r>
            <a:endParaRPr kumimoji="1" lang="en-US" altLang="ja-JP" b="1" dirty="0" smtClean="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smtClean="0">
                <a:solidFill>
                  <a:srgbClr val="FFFFFF"/>
                </a:solidFill>
                <a:latin typeface="Meiryo" charset="-128"/>
                <a:ea typeface="Meiryo" charset="-128"/>
                <a:cs typeface="Meiryo" charset="-128"/>
              </a:rPr>
              <a:t>過去</a:t>
            </a:r>
            <a:r>
              <a:rPr lang="ja-JP" altLang="en-US" sz="1050" dirty="0" smtClean="0">
                <a:solidFill>
                  <a:srgbClr val="FFFFFF"/>
                </a:solidFill>
                <a:latin typeface="Meiryo" charset="-128"/>
                <a:ea typeface="Meiryo" charset="-128"/>
                <a:cs typeface="Meiryo" charset="-128"/>
              </a:rPr>
              <a:t>の原因を見つける</a:t>
            </a:r>
            <a:endParaRPr lang="en-US" altLang="ja-JP" sz="1050" dirty="0" smtClean="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smtClean="0">
                <a:solidFill>
                  <a:srgbClr val="FFFFFF"/>
                </a:solidFill>
                <a:latin typeface="Meiryo" charset="-128"/>
                <a:ea typeface="Meiryo" charset="-128"/>
                <a:cs typeface="Meiryo" charset="-128"/>
              </a:rPr>
              <a:t>現在</a:t>
            </a:r>
            <a:r>
              <a:rPr lang="ja-JP" altLang="en-US" sz="1050" dirty="0" smtClean="0">
                <a:solidFill>
                  <a:srgbClr val="FFFFFF"/>
                </a:solidFill>
                <a:latin typeface="Meiryo" charset="-128"/>
                <a:ea typeface="Meiryo" charset="-128"/>
                <a:cs typeface="Meiryo" charset="-128"/>
              </a:rPr>
              <a:t>の状況を把握する</a:t>
            </a:r>
            <a:endParaRPr lang="en-US" altLang="ja-JP" sz="1050" dirty="0" smtClean="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smtClean="0">
                <a:solidFill>
                  <a:srgbClr val="FFFFFF"/>
                </a:solidFill>
                <a:latin typeface="Meiryo" charset="-128"/>
                <a:ea typeface="Meiryo" charset="-128"/>
                <a:cs typeface="Meiryo" charset="-128"/>
              </a:rPr>
              <a:t>未来</a:t>
            </a:r>
            <a:r>
              <a:rPr lang="ja-JP" altLang="en-US" sz="1050" dirty="0" smtClean="0">
                <a:solidFill>
                  <a:srgbClr val="FFFFFF"/>
                </a:solidFill>
                <a:latin typeface="Meiryo" charset="-128"/>
                <a:ea typeface="Meiryo" charset="-128"/>
                <a:cs typeface="Meiryo" charset="-128"/>
              </a:rPr>
              <a:t>を予測する</a:t>
            </a:r>
            <a:endParaRPr lang="en-US" altLang="ja-JP" sz="1050" dirty="0" smtClean="0">
              <a:solidFill>
                <a:srgbClr val="FFFFFF"/>
              </a:solidFill>
              <a:latin typeface="Meiryo" charset="-128"/>
              <a:ea typeface="Meiryo" charset="-128"/>
              <a:cs typeface="Meiryo" charset="-128"/>
            </a:endParaRPr>
          </a:p>
        </p:txBody>
      </p:sp>
      <p:sp>
        <p:nvSpPr>
          <p:cNvPr id="7" name="正方形/長方形 6"/>
          <p:cNvSpPr/>
          <p:nvPr/>
        </p:nvSpPr>
        <p:spPr>
          <a:xfrm>
            <a:off x="4860032" y="2527681"/>
            <a:ext cx="2160240" cy="115212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データ</a:t>
            </a:r>
            <a:r>
              <a:rPr kumimoji="1" lang="ja-JP" altLang="en-US" sz="1400" dirty="0" smtClean="0">
                <a:solidFill>
                  <a:srgbClr val="FFFFFF"/>
                </a:solidFill>
                <a:latin typeface="Meiryo" charset="-128"/>
                <a:ea typeface="Meiryo" charset="-128"/>
                <a:cs typeface="Meiryo" charset="-128"/>
              </a:rPr>
              <a:t>の</a:t>
            </a:r>
            <a:r>
              <a:rPr kumimoji="1" lang="ja-JP" altLang="en-US" b="1" dirty="0" smtClean="0">
                <a:solidFill>
                  <a:srgbClr val="FFFFFF"/>
                </a:solidFill>
                <a:latin typeface="Meiryo" charset="-128"/>
                <a:ea typeface="Meiryo" charset="-128"/>
                <a:cs typeface="Meiryo" charset="-128"/>
              </a:rPr>
              <a:t>活用</a:t>
            </a:r>
            <a:endParaRPr kumimoji="1" lang="en-US" altLang="ja-JP" b="1"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smtClean="0">
                <a:solidFill>
                  <a:srgbClr val="FFFFFF"/>
                </a:solidFill>
                <a:latin typeface="Meiryo" charset="-128"/>
                <a:ea typeface="Meiryo" charset="-128"/>
                <a:cs typeface="Meiryo" charset="-128"/>
              </a:rPr>
              <a:t>アプリケーションを駆動する</a:t>
            </a:r>
            <a:endParaRPr kumimoji="1" lang="en-US" altLang="ja-JP" sz="1050"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1050" dirty="0" smtClean="0">
                <a:solidFill>
                  <a:srgbClr val="FFFFFF"/>
                </a:solidFill>
                <a:latin typeface="Meiryo" charset="-128"/>
                <a:ea typeface="Meiryo" charset="-128"/>
                <a:cs typeface="Meiryo" charset="-128"/>
              </a:rPr>
              <a:t>意志決定を支援する</a:t>
            </a:r>
            <a:r>
              <a:rPr lang="en-US" altLang="ja-JP" sz="1050" dirty="0" smtClean="0">
                <a:solidFill>
                  <a:srgbClr val="FFFFFF"/>
                </a:solidFill>
                <a:latin typeface="Meiryo" charset="-128"/>
                <a:ea typeface="Meiryo" charset="-128"/>
                <a:cs typeface="Meiryo" charset="-128"/>
              </a:rPr>
              <a:t>/</a:t>
            </a:r>
            <a:r>
              <a:rPr lang="ja-JP" altLang="en-US" sz="1050" dirty="0" smtClean="0">
                <a:solidFill>
                  <a:srgbClr val="FFFFFF"/>
                </a:solidFill>
                <a:latin typeface="Meiryo" charset="-128"/>
                <a:ea typeface="Meiryo" charset="-128"/>
                <a:cs typeface="Meiryo" charset="-128"/>
              </a:rPr>
              <a:t>行う</a:t>
            </a:r>
            <a:endParaRPr lang="en-US" altLang="ja-JP" sz="105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smtClean="0">
                <a:solidFill>
                  <a:srgbClr val="FFFFFF"/>
                </a:solidFill>
                <a:latin typeface="Meiryo" charset="-128"/>
                <a:ea typeface="Meiryo" charset="-128"/>
                <a:cs typeface="Meiryo" charset="-128"/>
              </a:rPr>
              <a:t>機器を制御する</a:t>
            </a:r>
            <a:endParaRPr kumimoji="1" lang="ja-JP" altLang="en-US" sz="1050" dirty="0">
              <a:solidFill>
                <a:srgbClr val="FFFFFF"/>
              </a:solidFill>
              <a:latin typeface="Meiryo" charset="-128"/>
              <a:ea typeface="Meiryo" charset="-128"/>
              <a:cs typeface="Meiryo" charset="-128"/>
            </a:endParaRPr>
          </a:p>
        </p:txBody>
      </p:sp>
      <p:sp>
        <p:nvSpPr>
          <p:cNvPr id="8" name="曲折矢印 7"/>
          <p:cNvSpPr/>
          <p:nvPr/>
        </p:nvSpPr>
        <p:spPr>
          <a:xfrm>
            <a:off x="1475656" y="1268760"/>
            <a:ext cx="1136110" cy="1152128"/>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p:cNvSpPr/>
          <p:nvPr/>
        </p:nvSpPr>
        <p:spPr>
          <a:xfrm rot="10800000">
            <a:off x="5004048" y="3789040"/>
            <a:ext cx="1136110" cy="1152128"/>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曲折矢印 14"/>
          <p:cNvSpPr/>
          <p:nvPr/>
        </p:nvSpPr>
        <p:spPr>
          <a:xfrm rot="5400000">
            <a:off x="5075368" y="1265634"/>
            <a:ext cx="1081494" cy="1224137"/>
          </a:xfrm>
          <a:prstGeom prst="bentArrow">
            <a:avLst>
              <a:gd name="adj1" fmla="val 29421"/>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曲折矢印 15"/>
          <p:cNvSpPr/>
          <p:nvPr/>
        </p:nvSpPr>
        <p:spPr>
          <a:xfrm rot="16200000">
            <a:off x="1372959" y="3715280"/>
            <a:ext cx="1081494" cy="1224137"/>
          </a:xfrm>
          <a:prstGeom prst="bentArrow">
            <a:avLst>
              <a:gd name="adj1" fmla="val 29421"/>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 name="図形グループ 34"/>
          <p:cNvGrpSpPr/>
          <p:nvPr/>
        </p:nvGrpSpPr>
        <p:grpSpPr>
          <a:xfrm>
            <a:off x="3597555" y="3203395"/>
            <a:ext cx="382404" cy="808261"/>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9" name="図 38" descr="brain-illustration-1940x900_35269.jpg"/>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03914" y="1700808"/>
            <a:ext cx="2019814" cy="1008114"/>
          </a:xfrm>
          <a:prstGeom prst="rect">
            <a:avLst/>
          </a:prstGeom>
        </p:spPr>
      </p:pic>
      <p:sp>
        <p:nvSpPr>
          <p:cNvPr id="40" name="テキスト ボックス 39"/>
          <p:cNvSpPr txBox="1"/>
          <p:nvPr/>
        </p:nvSpPr>
        <p:spPr>
          <a:xfrm>
            <a:off x="611560" y="2060848"/>
            <a:ext cx="1005403" cy="338554"/>
          </a:xfrm>
          <a:prstGeom prst="rect">
            <a:avLst/>
          </a:prstGeom>
          <a:noFill/>
        </p:spPr>
        <p:txBody>
          <a:bodyPr wrap="none" rtlCol="0">
            <a:spAutoFit/>
          </a:bodyPr>
          <a:lstStyle/>
          <a:p>
            <a:r>
              <a:rPr kumimoji="1" lang="ja-JP" altLang="en-US" sz="1600" b="1"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機械学習</a:t>
            </a:r>
            <a:endParaRPr kumimoji="1" lang="ja-JP" altLang="en-US" sz="16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3" name="下矢印 42"/>
          <p:cNvSpPr/>
          <p:nvPr/>
        </p:nvSpPr>
        <p:spPr>
          <a:xfrm>
            <a:off x="3484254" y="2230125"/>
            <a:ext cx="591315" cy="91029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三角形 43"/>
          <p:cNvSpPr/>
          <p:nvPr/>
        </p:nvSpPr>
        <p:spPr>
          <a:xfrm>
            <a:off x="2565650" y="5008852"/>
            <a:ext cx="2468020" cy="1372476"/>
          </a:xfrm>
          <a:prstGeom prst="triangle">
            <a:avLst/>
          </a:prstGeom>
          <a:gradFill flip="none" rotWithShape="1">
            <a:gsLst>
              <a:gs pos="0">
                <a:srgbClr val="0432FF"/>
              </a:gs>
              <a:gs pos="57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7244" y="5837681"/>
            <a:ext cx="792088" cy="543647"/>
          </a:xfrm>
          <a:prstGeom prst="rect">
            <a:avLst/>
          </a:prstGeom>
          <a:effectLst>
            <a:outerShdw blurRad="50800" dist="38100" dir="2700000" algn="tl" rotWithShape="0">
              <a:prstClr val="black">
                <a:alpha val="40000"/>
              </a:prstClr>
            </a:outerShdw>
          </a:effectLst>
        </p:spPr>
      </p:pic>
      <p:grpSp>
        <p:nvGrpSpPr>
          <p:cNvPr id="23" name="図形グループ 22"/>
          <p:cNvGrpSpPr/>
          <p:nvPr/>
        </p:nvGrpSpPr>
        <p:grpSpPr>
          <a:xfrm>
            <a:off x="3470274" y="5818282"/>
            <a:ext cx="499492" cy="545661"/>
            <a:chOff x="4000500" y="1182650"/>
            <a:chExt cx="499492" cy="545661"/>
          </a:xfrm>
        </p:grpSpPr>
        <p:sp>
          <p:nvSpPr>
            <p:cNvPr id="24" name="角丸四角形 2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27" name="図形グループ 26"/>
          <p:cNvGrpSpPr/>
          <p:nvPr/>
        </p:nvGrpSpPr>
        <p:grpSpPr>
          <a:xfrm>
            <a:off x="4037476" y="5818282"/>
            <a:ext cx="499492" cy="545661"/>
            <a:chOff x="6373788" y="4940591"/>
            <a:chExt cx="499492" cy="545661"/>
          </a:xfrm>
        </p:grpSpPr>
        <p:sp>
          <p:nvSpPr>
            <p:cNvPr id="28" name="角丸四角形 2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4469276" y="5881782"/>
            <a:ext cx="499492" cy="445407"/>
            <a:chOff x="6805588" y="5004091"/>
            <a:chExt cx="499492" cy="445407"/>
          </a:xfrm>
        </p:grpSpPr>
        <p:sp>
          <p:nvSpPr>
            <p:cNvPr id="32" name="台形 31"/>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9" name="図形グループ 68"/>
          <p:cNvGrpSpPr/>
          <p:nvPr/>
        </p:nvGrpSpPr>
        <p:grpSpPr>
          <a:xfrm>
            <a:off x="7087468" y="5661248"/>
            <a:ext cx="834807" cy="705388"/>
            <a:chOff x="7087468" y="5208509"/>
            <a:chExt cx="1368152" cy="1158127"/>
          </a:xfrm>
        </p:grpSpPr>
        <p:pic>
          <p:nvPicPr>
            <p:cNvPr id="41" name="図 40"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7468" y="5427609"/>
              <a:ext cx="1368152" cy="939027"/>
            </a:xfrm>
            <a:prstGeom prst="rect">
              <a:avLst/>
            </a:prstGeom>
            <a:effectLst>
              <a:outerShdw blurRad="50800" dist="38100" dir="2700000" algn="tl" rotWithShape="0">
                <a:prstClr val="black">
                  <a:alpha val="40000"/>
                </a:prstClr>
              </a:outerShdw>
            </a:effectLst>
          </p:spPr>
        </p:pic>
        <p:sp>
          <p:nvSpPr>
            <p:cNvPr id="45" name="台形 44"/>
            <p:cNvSpPr/>
            <p:nvPr/>
          </p:nvSpPr>
          <p:spPr>
            <a:xfrm>
              <a:off x="7627528" y="5320221"/>
              <a:ext cx="288032" cy="107388"/>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p:cNvSpPr/>
            <p:nvPr/>
          </p:nvSpPr>
          <p:spPr>
            <a:xfrm>
              <a:off x="7584858" y="5208509"/>
              <a:ext cx="366706" cy="18372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p:cNvSpPr/>
            <p:nvPr/>
          </p:nvSpPr>
          <p:spPr>
            <a:xfrm>
              <a:off x="7699536" y="5243172"/>
              <a:ext cx="144016" cy="142952"/>
            </a:xfrm>
            <a:prstGeom prst="ellipse">
              <a:avLst/>
            </a:prstGeom>
            <a:solidFill>
              <a:schemeClr val="bg1"/>
            </a:solidFill>
            <a:ln>
              <a:noFill/>
            </a:ln>
            <a:effectLst>
              <a:outerShdw blurRad="50800" dist="38100" dir="2700000" algn="tl" rotWithShape="0">
                <a:schemeClr val="bg1">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a:off x="7585088" y="5430116"/>
            <a:ext cx="1031804" cy="422837"/>
            <a:chOff x="4256600" y="3356991"/>
            <a:chExt cx="3409410" cy="1039312"/>
          </a:xfrm>
        </p:grpSpPr>
        <p:sp>
          <p:nvSpPr>
            <p:cNvPr id="50" name="正方形/長方形 49"/>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リーフォーム 50"/>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フリーフォーム 51"/>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4" name="図形グループ 53"/>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63" name="フリーフォーム 62"/>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リーフォーム 63"/>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手作業 64"/>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リーフォーム 66"/>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5" name="図形グループ 54"/>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58" name="フリーフォーム 57"/>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リーフォーム 58"/>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手作業 59"/>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フローチャート: 論理積ゲート 60"/>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リーフォーム 61"/>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6" name="正方形/長方形 55"/>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8241343" y="5864929"/>
            <a:ext cx="522895" cy="493088"/>
            <a:chOff x="921147" y="2673903"/>
            <a:chExt cx="2035043" cy="2195257"/>
          </a:xfrm>
        </p:grpSpPr>
        <p:sp>
          <p:nvSpPr>
            <p:cNvPr id="71" name="台形 70"/>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3" name="図形グループ 72"/>
            <p:cNvGrpSpPr/>
            <p:nvPr/>
          </p:nvGrpSpPr>
          <p:grpSpPr>
            <a:xfrm rot="18523230">
              <a:off x="289583" y="3305467"/>
              <a:ext cx="1602719" cy="339591"/>
              <a:chOff x="1084045" y="2295821"/>
              <a:chExt cx="1399064" cy="288032"/>
            </a:xfrm>
          </p:grpSpPr>
          <p:grpSp>
            <p:nvGrpSpPr>
              <p:cNvPr id="78" name="図形グループ 77"/>
              <p:cNvGrpSpPr/>
              <p:nvPr/>
            </p:nvGrpSpPr>
            <p:grpSpPr>
              <a:xfrm>
                <a:off x="1084045" y="2295821"/>
                <a:ext cx="1399064" cy="288032"/>
                <a:chOff x="531457" y="2456892"/>
                <a:chExt cx="1399064" cy="288032"/>
              </a:xfrm>
            </p:grpSpPr>
            <p:sp>
              <p:nvSpPr>
                <p:cNvPr id="80" name="正方形/長方形 79"/>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9" name="円/楕円 78"/>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4" name="円/楕円 73"/>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台形 76"/>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四角形吹き出し 82"/>
          <p:cNvSpPr/>
          <p:nvPr/>
        </p:nvSpPr>
        <p:spPr>
          <a:xfrm>
            <a:off x="6893737" y="4258897"/>
            <a:ext cx="1870501" cy="723567"/>
          </a:xfrm>
          <a:prstGeom prst="wedgeRectCallout">
            <a:avLst>
              <a:gd name="adj1" fmla="val 14625"/>
              <a:gd name="adj2" fmla="val 107102"/>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smtClean="0">
                <a:solidFill>
                  <a:srgbClr val="FFFFFF"/>
                </a:solidFill>
                <a:latin typeface="Meiryo" charset="-128"/>
                <a:ea typeface="Meiryo" charset="-128"/>
                <a:cs typeface="Meiryo" charset="-128"/>
              </a:rPr>
              <a:t>スマートマシン</a:t>
            </a:r>
            <a:endParaRPr kumimoji="1" lang="en-US" altLang="ja-JP" sz="1400" b="1"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自ら学習・判断して</a:t>
            </a:r>
            <a:endParaRPr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自律して動作する機械</a:t>
            </a:r>
            <a:endParaRPr kumimoji="1" lang="ja-JP" altLang="en-US" sz="1050" dirty="0">
              <a:solidFill>
                <a:srgbClr val="FFFFFF"/>
              </a:solidFill>
              <a:latin typeface="Meiryo" charset="-128"/>
              <a:ea typeface="Meiryo" charset="-128"/>
              <a:cs typeface="Meiryo" charset="-128"/>
            </a:endParaRPr>
          </a:p>
        </p:txBody>
      </p:sp>
      <p:sp>
        <p:nvSpPr>
          <p:cNvPr id="86" name="テキスト ボックス 85"/>
          <p:cNvSpPr txBox="1"/>
          <p:nvPr/>
        </p:nvSpPr>
        <p:spPr>
          <a:xfrm>
            <a:off x="280894" y="818774"/>
            <a:ext cx="2259721"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200" b="1" dirty="0" smtClean="0">
                <a:solidFill>
                  <a:srgbClr val="FFFFFF"/>
                </a:solidFill>
                <a:latin typeface="メイリオ"/>
                <a:ea typeface="メイリオ"/>
                <a:cs typeface="メイリオ"/>
              </a:rPr>
              <a:t>サイバー世界／</a:t>
            </a:r>
            <a:r>
              <a:rPr kumimoji="1" lang="en-US" altLang="ja-JP" sz="1200" b="1" dirty="0" smtClean="0">
                <a:solidFill>
                  <a:srgbClr val="FFFFFF"/>
                </a:solidFill>
                <a:latin typeface="メイリオ"/>
                <a:ea typeface="メイリオ"/>
                <a:cs typeface="メイリオ"/>
              </a:rPr>
              <a:t>Cyber World</a:t>
            </a:r>
            <a:endParaRPr kumimoji="1" lang="ja-JP" altLang="en-US" sz="1200" b="1" dirty="0">
              <a:solidFill>
                <a:srgbClr val="FFFFFF"/>
              </a:solidFill>
              <a:latin typeface="メイリオ"/>
              <a:ea typeface="メイリオ"/>
              <a:cs typeface="メイリオ"/>
            </a:endParaRPr>
          </a:p>
        </p:txBody>
      </p:sp>
      <p:sp>
        <p:nvSpPr>
          <p:cNvPr id="87" name="テキスト ボックス 86"/>
          <p:cNvSpPr txBox="1"/>
          <p:nvPr/>
        </p:nvSpPr>
        <p:spPr>
          <a:xfrm>
            <a:off x="5167812" y="5081984"/>
            <a:ext cx="2143086"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kumimoji="1" lang="ja-JP" altLang="en-US" sz="1200" b="1" dirty="0" smtClean="0">
                <a:solidFill>
                  <a:schemeClr val="bg1"/>
                </a:solidFill>
                <a:latin typeface="メイリオ"/>
                <a:ea typeface="メイリオ"/>
                <a:cs typeface="メイリオ"/>
              </a:rPr>
              <a:t>現実世界／</a:t>
            </a:r>
            <a:r>
              <a:rPr kumimoji="1" lang="en-US" altLang="ja-JP" sz="1200" b="1" dirty="0" smtClean="0">
                <a:solidFill>
                  <a:schemeClr val="bg1"/>
                </a:solidFill>
                <a:latin typeface="メイリオ"/>
                <a:ea typeface="メイリオ"/>
                <a:cs typeface="メイリオ"/>
              </a:rPr>
              <a:t>Physical World</a:t>
            </a:r>
            <a:endParaRPr kumimoji="1" lang="ja-JP" altLang="en-US" sz="1200" b="1"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796394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図形グループ 152"/>
          <p:cNvGrpSpPr/>
          <p:nvPr/>
        </p:nvGrpSpPr>
        <p:grpSpPr>
          <a:xfrm>
            <a:off x="6159015" y="2902550"/>
            <a:ext cx="499492" cy="445407"/>
            <a:chOff x="6805588" y="5004091"/>
            <a:chExt cx="499492" cy="445407"/>
          </a:xfrm>
        </p:grpSpPr>
        <p:sp>
          <p:nvSpPr>
            <p:cNvPr id="154" name="台形 153"/>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kumimoji="1" lang="ja-JP" altLang="en-US" dirty="0" smtClean="0"/>
              <a:t>コレ１枚で分かるモノのインターネット（</a:t>
            </a:r>
            <a:r>
              <a:rPr kumimoji="1" lang="en-US" altLang="ja-JP" dirty="0" err="1" smtClean="0"/>
              <a:t>IoT</a:t>
            </a:r>
            <a:r>
              <a:rPr kumimoji="1" lang="ja-JP" altLang="en-US" dirty="0" smtClean="0"/>
              <a:t>）</a:t>
            </a:r>
            <a:endParaRPr kumimoji="1" lang="ja-JP" altLang="en-US" dirty="0"/>
          </a:p>
        </p:txBody>
      </p:sp>
      <p:pic>
        <p:nvPicPr>
          <p:cNvPr id="32" name="図 31"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544760"/>
            <a:ext cx="3024336" cy="2625580"/>
          </a:xfrm>
          <a:prstGeom prst="rect">
            <a:avLst/>
          </a:prstGeom>
          <a:ln>
            <a:noFill/>
          </a:ln>
          <a:effectLst>
            <a:outerShdw blurRad="292100" dist="139700" dir="2700000" algn="tl" rotWithShape="0">
              <a:srgbClr val="333333">
                <a:alpha val="65000"/>
              </a:srgbClr>
            </a:outerShdw>
          </a:effectLst>
        </p:spPr>
      </p:pic>
      <p:sp>
        <p:nvSpPr>
          <p:cNvPr id="33" name="角丸四角形 32"/>
          <p:cNvSpPr/>
          <p:nvPr/>
        </p:nvSpPr>
        <p:spPr bwMode="auto">
          <a:xfrm>
            <a:off x="4139952"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 name="角丸四角形 33"/>
          <p:cNvSpPr/>
          <p:nvPr/>
        </p:nvSpPr>
        <p:spPr bwMode="auto">
          <a:xfrm>
            <a:off x="1903955"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7" name="角丸四角形 36"/>
          <p:cNvSpPr/>
          <p:nvPr/>
        </p:nvSpPr>
        <p:spPr bwMode="auto">
          <a:xfrm>
            <a:off x="5256076"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8" name="角丸四角形 37"/>
          <p:cNvSpPr/>
          <p:nvPr/>
        </p:nvSpPr>
        <p:spPr bwMode="auto">
          <a:xfrm>
            <a:off x="6408204"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9" name="角丸四角形 38"/>
          <p:cNvSpPr/>
          <p:nvPr/>
        </p:nvSpPr>
        <p:spPr bwMode="auto">
          <a:xfrm>
            <a:off x="3056083"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40" name="図形グループ 39"/>
          <p:cNvGrpSpPr/>
          <p:nvPr/>
        </p:nvGrpSpPr>
        <p:grpSpPr>
          <a:xfrm>
            <a:off x="5370593" y="3654430"/>
            <a:ext cx="161020" cy="300733"/>
            <a:chOff x="5118100" y="4941610"/>
            <a:chExt cx="190500" cy="405090"/>
          </a:xfrm>
        </p:grpSpPr>
        <p:sp>
          <p:nvSpPr>
            <p:cNvPr id="41" name="正方形/長方形 4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5636304" y="3735819"/>
            <a:ext cx="441102" cy="177800"/>
            <a:chOff x="4715098" y="3962400"/>
            <a:chExt cx="441102" cy="177800"/>
          </a:xfrm>
        </p:grpSpPr>
        <p:sp>
          <p:nvSpPr>
            <p:cNvPr id="45" name="角丸四角形 4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角丸四角形 4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4226632" y="3441206"/>
            <a:ext cx="679541" cy="593816"/>
            <a:chOff x="-62676" y="3965594"/>
            <a:chExt cx="679541" cy="593816"/>
          </a:xfrm>
        </p:grpSpPr>
        <p:sp>
          <p:nvSpPr>
            <p:cNvPr id="49" name="角丸四角形 4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図 49"/>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51" name="図形グループ 50"/>
          <p:cNvGrpSpPr/>
          <p:nvPr/>
        </p:nvGrpSpPr>
        <p:grpSpPr>
          <a:xfrm>
            <a:off x="4713650" y="3560223"/>
            <a:ext cx="341289" cy="550466"/>
            <a:chOff x="1140657" y="4229811"/>
            <a:chExt cx="341289" cy="550466"/>
          </a:xfrm>
        </p:grpSpPr>
        <p:sp>
          <p:nvSpPr>
            <p:cNvPr id="52" name="角丸四角形 5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54" name="図 53"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805" y="3507065"/>
            <a:ext cx="792088" cy="543647"/>
          </a:xfrm>
          <a:prstGeom prst="rect">
            <a:avLst/>
          </a:prstGeom>
          <a:effectLst>
            <a:outerShdw blurRad="50800" dist="38100" dir="2700000" algn="tl" rotWithShape="0">
              <a:prstClr val="black">
                <a:alpha val="40000"/>
              </a:prstClr>
            </a:outerShdw>
          </a:effectLst>
        </p:spPr>
      </p:pic>
      <p:grpSp>
        <p:nvGrpSpPr>
          <p:cNvPr id="56" name="図形グループ 55"/>
          <p:cNvGrpSpPr/>
          <p:nvPr/>
        </p:nvGrpSpPr>
        <p:grpSpPr>
          <a:xfrm>
            <a:off x="3312799" y="3507065"/>
            <a:ext cx="499492" cy="545661"/>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63" name="図形グループ 62"/>
          <p:cNvGrpSpPr/>
          <p:nvPr/>
        </p:nvGrpSpPr>
        <p:grpSpPr>
          <a:xfrm>
            <a:off x="6408204" y="3507065"/>
            <a:ext cx="499492" cy="545661"/>
            <a:chOff x="6373788" y="4940591"/>
            <a:chExt cx="499492" cy="545661"/>
          </a:xfrm>
        </p:grpSpPr>
        <p:sp>
          <p:nvSpPr>
            <p:cNvPr id="64" name="角丸四角形 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角丸四角形 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840004" y="3570565"/>
            <a:ext cx="499492" cy="445407"/>
            <a:chOff x="6805588" y="5004091"/>
            <a:chExt cx="499492" cy="445407"/>
          </a:xfrm>
        </p:grpSpPr>
        <p:sp>
          <p:nvSpPr>
            <p:cNvPr id="68" name="台形 67"/>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角丸四角形 68"/>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角丸四角形 70"/>
          <p:cNvSpPr/>
          <p:nvPr/>
        </p:nvSpPr>
        <p:spPr bwMode="auto">
          <a:xfrm>
            <a:off x="1903955" y="4455758"/>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72" name="図形グループ 71"/>
          <p:cNvGrpSpPr/>
          <p:nvPr/>
        </p:nvGrpSpPr>
        <p:grpSpPr>
          <a:xfrm>
            <a:off x="3082767" y="4792854"/>
            <a:ext cx="228599" cy="443927"/>
            <a:chOff x="1946324" y="4125162"/>
            <a:chExt cx="969964" cy="2007872"/>
          </a:xfrm>
        </p:grpSpPr>
        <p:sp>
          <p:nvSpPr>
            <p:cNvPr id="73" name="円/楕円 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論理積ゲート 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3593425" y="4792854"/>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3364826" y="4723004"/>
            <a:ext cx="228599" cy="443927"/>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a:off x="3838451" y="4723004"/>
            <a:ext cx="228599" cy="443927"/>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2038741" y="4792854"/>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a:off x="2549399" y="4792854"/>
            <a:ext cx="228599" cy="443927"/>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0" name="図形グループ 89"/>
          <p:cNvGrpSpPr/>
          <p:nvPr/>
        </p:nvGrpSpPr>
        <p:grpSpPr>
          <a:xfrm>
            <a:off x="2320800" y="4723004"/>
            <a:ext cx="228599" cy="443927"/>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図形グループ 93"/>
          <p:cNvGrpSpPr/>
          <p:nvPr/>
        </p:nvGrpSpPr>
        <p:grpSpPr>
          <a:xfrm>
            <a:off x="2794425" y="4723004"/>
            <a:ext cx="228599" cy="443927"/>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5154628" y="4798207"/>
            <a:ext cx="228599" cy="443927"/>
            <a:chOff x="1946324" y="4125162"/>
            <a:chExt cx="969964" cy="2007872"/>
          </a:xfrm>
        </p:grpSpPr>
        <p:sp>
          <p:nvSpPr>
            <p:cNvPr id="98" name="円/楕円 9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5665286" y="4798207"/>
            <a:ext cx="228599" cy="443927"/>
            <a:chOff x="1946324" y="4125162"/>
            <a:chExt cx="969964" cy="2007872"/>
          </a:xfrm>
        </p:grpSpPr>
        <p:sp>
          <p:nvSpPr>
            <p:cNvPr id="101" name="円/楕円 10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フローチャート: 論理積ゲート 10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5436687" y="4728357"/>
            <a:ext cx="228599" cy="443927"/>
            <a:chOff x="1946324" y="4125162"/>
            <a:chExt cx="969964" cy="2007872"/>
          </a:xfrm>
        </p:grpSpPr>
        <p:sp>
          <p:nvSpPr>
            <p:cNvPr id="104" name="円/楕円 10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5910312" y="4728357"/>
            <a:ext cx="228599" cy="443927"/>
            <a:chOff x="1946324" y="4125162"/>
            <a:chExt cx="969964" cy="2007872"/>
          </a:xfrm>
        </p:grpSpPr>
        <p:sp>
          <p:nvSpPr>
            <p:cNvPr id="107" name="円/楕円 1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4122646" y="4791986"/>
            <a:ext cx="228599" cy="443927"/>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4633304" y="4791986"/>
            <a:ext cx="228599" cy="443927"/>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図形グループ 114"/>
          <p:cNvGrpSpPr/>
          <p:nvPr/>
        </p:nvGrpSpPr>
        <p:grpSpPr>
          <a:xfrm>
            <a:off x="4404705" y="4722136"/>
            <a:ext cx="228599" cy="443927"/>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117"/>
          <p:cNvGrpSpPr/>
          <p:nvPr/>
        </p:nvGrpSpPr>
        <p:grpSpPr>
          <a:xfrm>
            <a:off x="4878330" y="4722136"/>
            <a:ext cx="228599" cy="443927"/>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6175235" y="4806081"/>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6685893" y="4806081"/>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457294" y="4736231"/>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930919" y="4736231"/>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5" name="直線矢印コネクタ 144"/>
          <p:cNvCxnSpPr>
            <a:stCxn id="59" idx="0"/>
          </p:cNvCxnSpPr>
          <p:nvPr/>
        </p:nvCxnSpPr>
        <p:spPr>
          <a:xfrm flipV="1">
            <a:off x="3562545" y="2341115"/>
            <a:ext cx="592079" cy="1165950"/>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50" idx="0"/>
          </p:cNvCxnSpPr>
          <p:nvPr/>
        </p:nvCxnSpPr>
        <p:spPr>
          <a:xfrm flipV="1">
            <a:off x="4566403" y="2510377"/>
            <a:ext cx="5597" cy="930829"/>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7" name="直線矢印コネクタ 146"/>
          <p:cNvCxnSpPr/>
          <p:nvPr/>
        </p:nvCxnSpPr>
        <p:spPr>
          <a:xfrm flipH="1" flipV="1">
            <a:off x="5106929" y="2341115"/>
            <a:ext cx="529375" cy="1145954"/>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p:nvPr/>
        </p:nvCxnSpPr>
        <p:spPr>
          <a:xfrm flipH="1" flipV="1">
            <a:off x="5740855" y="2341116"/>
            <a:ext cx="1135401" cy="1113983"/>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49" name="図 148"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5758" y="2861632"/>
            <a:ext cx="792088" cy="543647"/>
          </a:xfrm>
          <a:prstGeom prst="rect">
            <a:avLst/>
          </a:prstGeom>
          <a:effectLst>
            <a:outerShdw blurRad="50800" dist="38100" dir="2700000" algn="tl" rotWithShape="0">
              <a:prstClr val="black">
                <a:alpha val="40000"/>
              </a:prstClr>
            </a:outerShdw>
          </a:effectLst>
        </p:spPr>
      </p:pic>
      <p:cxnSp>
        <p:nvCxnSpPr>
          <p:cNvPr id="6" name="直線矢印コネクタ 5"/>
          <p:cNvCxnSpPr>
            <a:stCxn id="54" idx="0"/>
          </p:cNvCxnSpPr>
          <p:nvPr/>
        </p:nvCxnSpPr>
        <p:spPr>
          <a:xfrm flipV="1">
            <a:off x="2369849" y="2420888"/>
            <a:ext cx="1122031" cy="1086177"/>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50" name="図形グループ 149"/>
          <p:cNvGrpSpPr/>
          <p:nvPr/>
        </p:nvGrpSpPr>
        <p:grpSpPr>
          <a:xfrm>
            <a:off x="4668820" y="2850021"/>
            <a:ext cx="341289" cy="550466"/>
            <a:chOff x="1140657" y="4229811"/>
            <a:chExt cx="341289" cy="550466"/>
          </a:xfrm>
        </p:grpSpPr>
        <p:sp>
          <p:nvSpPr>
            <p:cNvPr id="151" name="角丸四角形 150"/>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2" name="図 151"/>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cxnSp>
        <p:nvCxnSpPr>
          <p:cNvPr id="18" name="曲線コネクタ 17"/>
          <p:cNvCxnSpPr>
            <a:stCxn id="149" idx="1"/>
            <a:endCxn id="54" idx="1"/>
          </p:cNvCxnSpPr>
          <p:nvPr/>
        </p:nvCxnSpPr>
        <p:spPr>
          <a:xfrm rot="10800000" flipV="1">
            <a:off x="1973806" y="3133455"/>
            <a:ext cx="501953" cy="645433"/>
          </a:xfrm>
          <a:prstGeom prst="curvedConnector3">
            <a:avLst>
              <a:gd name="adj1" fmla="val 14554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7" name="曲線コネクタ 156"/>
          <p:cNvCxnSpPr>
            <a:stCxn id="152" idx="1"/>
            <a:endCxn id="54" idx="3"/>
          </p:cNvCxnSpPr>
          <p:nvPr/>
        </p:nvCxnSpPr>
        <p:spPr>
          <a:xfrm rot="10800000" flipV="1">
            <a:off x="2765894" y="3125253"/>
            <a:ext cx="1902927" cy="653635"/>
          </a:xfrm>
          <a:prstGeom prst="curvedConnector3">
            <a:avLst>
              <a:gd name="adj1" fmla="val 72246"/>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8" name="曲線コネクタ 157"/>
          <p:cNvCxnSpPr>
            <a:stCxn id="50" idx="1"/>
            <a:endCxn id="59" idx="3"/>
          </p:cNvCxnSpPr>
          <p:nvPr/>
        </p:nvCxnSpPr>
        <p:spPr>
          <a:xfrm rot="10800000" flipV="1">
            <a:off x="3812292" y="3738114"/>
            <a:ext cx="414341" cy="41782"/>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3" name="曲線コネクタ 162"/>
          <p:cNvCxnSpPr>
            <a:stCxn id="156" idx="3"/>
            <a:endCxn id="69" idx="0"/>
          </p:cNvCxnSpPr>
          <p:nvPr/>
        </p:nvCxnSpPr>
        <p:spPr>
          <a:xfrm>
            <a:off x="6610659" y="3086094"/>
            <a:ext cx="479091" cy="484471"/>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1" name="曲線コネクタ 170"/>
          <p:cNvCxnSpPr>
            <a:stCxn id="43" idx="1"/>
            <a:endCxn id="53" idx="3"/>
          </p:cNvCxnSpPr>
          <p:nvPr/>
        </p:nvCxnSpPr>
        <p:spPr>
          <a:xfrm rot="10800000" flipV="1">
            <a:off x="5054939" y="3776028"/>
            <a:ext cx="315654" cy="59428"/>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曲線コネクタ 174"/>
          <p:cNvCxnSpPr>
            <a:stCxn id="156" idx="1"/>
            <a:endCxn id="45" idx="0"/>
          </p:cNvCxnSpPr>
          <p:nvPr/>
        </p:nvCxnSpPr>
        <p:spPr>
          <a:xfrm rot="10800000" flipV="1">
            <a:off x="5856855" y="3086093"/>
            <a:ext cx="352960" cy="649725"/>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3" name="四角形吹き出し 232"/>
          <p:cNvSpPr/>
          <p:nvPr/>
        </p:nvSpPr>
        <p:spPr>
          <a:xfrm>
            <a:off x="6192180" y="1252293"/>
            <a:ext cx="2027970" cy="620194"/>
          </a:xfrm>
          <a:prstGeom prst="wedgeRectCallout">
            <a:avLst>
              <a:gd name="adj1" fmla="val -62285"/>
              <a:gd name="adj2" fmla="val 3034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クラウドにつながり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モノ自身が賢くなる</a:t>
            </a:r>
            <a:endParaRPr kumimoji="1" lang="ja-JP" altLang="en-US" sz="1400" b="1" dirty="0">
              <a:solidFill>
                <a:srgbClr val="FFFFFF"/>
              </a:solidFill>
              <a:latin typeface="Meiryo" charset="-128"/>
              <a:ea typeface="Meiryo" charset="-128"/>
              <a:cs typeface="Meiryo" charset="-128"/>
            </a:endParaRPr>
          </a:p>
        </p:txBody>
      </p:sp>
      <p:sp>
        <p:nvSpPr>
          <p:cNvPr id="179" name="四角形吹き出し 178"/>
          <p:cNvSpPr/>
          <p:nvPr/>
        </p:nvSpPr>
        <p:spPr>
          <a:xfrm>
            <a:off x="928313" y="1252735"/>
            <a:ext cx="2027970" cy="620194"/>
          </a:xfrm>
          <a:prstGeom prst="wedgeRectCallout">
            <a:avLst>
              <a:gd name="adj1" fmla="val 34574"/>
              <a:gd name="adj2" fmla="val 1654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モノ</a:t>
            </a:r>
            <a:r>
              <a:rPr kumimoji="1" lang="ja-JP" altLang="en-US" sz="1400" dirty="0" smtClean="0">
                <a:solidFill>
                  <a:srgbClr val="FFFFFF"/>
                </a:solidFill>
                <a:latin typeface="Meiryo" charset="-128"/>
                <a:ea typeface="Meiryo" charset="-128"/>
                <a:cs typeface="Meiryo" charset="-128"/>
              </a:rPr>
              <a:t>同士がにつながり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全体で協調・連携する</a:t>
            </a:r>
            <a:endParaRPr kumimoji="1" lang="ja-JP" altLang="en-US" sz="1400" b="1" dirty="0">
              <a:solidFill>
                <a:srgbClr val="FFFFFF"/>
              </a:solidFill>
              <a:latin typeface="Meiryo" charset="-128"/>
              <a:ea typeface="Meiryo" charset="-128"/>
              <a:cs typeface="Meiryo" charset="-128"/>
            </a:endParaRPr>
          </a:p>
        </p:txBody>
      </p:sp>
      <p:sp>
        <p:nvSpPr>
          <p:cNvPr id="180" name="四角形吹き出し 179"/>
          <p:cNvSpPr/>
          <p:nvPr/>
        </p:nvSpPr>
        <p:spPr>
          <a:xfrm>
            <a:off x="5374468" y="5722015"/>
            <a:ext cx="2851447" cy="620194"/>
          </a:xfrm>
          <a:prstGeom prst="wedgeRectCallout">
            <a:avLst>
              <a:gd name="adj1" fmla="val 4313"/>
              <a:gd name="adj2" fmla="val -11621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モノがリアルタイムでつながり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いまの事実を教えてくれる</a:t>
            </a:r>
            <a:endParaRPr kumimoji="1" lang="ja-JP" altLang="en-US" sz="1400" b="1" dirty="0">
              <a:solidFill>
                <a:srgbClr val="FFFFFF"/>
              </a:solidFill>
              <a:latin typeface="Meiryo" charset="-128"/>
              <a:ea typeface="Meiryo" charset="-128"/>
              <a:cs typeface="Meiryo" charset="-128"/>
            </a:endParaRPr>
          </a:p>
        </p:txBody>
      </p:sp>
      <p:sp>
        <p:nvSpPr>
          <p:cNvPr id="234" name="テキスト ボックス 233"/>
          <p:cNvSpPr txBox="1"/>
          <p:nvPr/>
        </p:nvSpPr>
        <p:spPr>
          <a:xfrm>
            <a:off x="928313" y="5408100"/>
            <a:ext cx="4442280" cy="923330"/>
          </a:xfrm>
          <a:prstGeom prst="rect">
            <a:avLst/>
          </a:prstGeom>
          <a:noFill/>
        </p:spPr>
        <p:txBody>
          <a:bodyPr wrap="square" rtlCol="0">
            <a:spAutoFit/>
          </a:bodyPr>
          <a:lstStyle/>
          <a:p>
            <a:r>
              <a:rPr lang="ja-JP" altLang="en-US" dirty="0">
                <a:solidFill>
                  <a:srgbClr val="0070C0"/>
                </a:solidFill>
                <a:latin typeface="Meiryo" charset="-128"/>
                <a:ea typeface="Meiryo" charset="-128"/>
                <a:cs typeface="Meiryo" charset="-128"/>
              </a:rPr>
              <a:t>現実世界をデータで捉え</a:t>
            </a:r>
            <a:r>
              <a:rPr lang="ja-JP" altLang="en-US" dirty="0" smtClean="0">
                <a:solidFill>
                  <a:srgbClr val="0070C0"/>
                </a:solidFill>
                <a:latin typeface="Meiryo" charset="-128"/>
                <a:ea typeface="Meiryo" charset="-128"/>
                <a:cs typeface="Meiryo" charset="-128"/>
              </a:rPr>
              <a:t>、</a:t>
            </a:r>
            <a:endParaRPr lang="en-US" altLang="ja-JP" dirty="0" smtClean="0">
              <a:solidFill>
                <a:srgbClr val="0070C0"/>
              </a:solidFill>
              <a:latin typeface="Meiryo" charset="-128"/>
              <a:ea typeface="Meiryo" charset="-128"/>
              <a:cs typeface="Meiryo" charset="-128"/>
            </a:endParaRPr>
          </a:p>
          <a:p>
            <a:r>
              <a:rPr lang="ja-JP" altLang="en-US" dirty="0" smtClean="0">
                <a:solidFill>
                  <a:srgbClr val="0070C0"/>
                </a:solidFill>
                <a:latin typeface="Meiryo" charset="-128"/>
                <a:ea typeface="Meiryo" charset="-128"/>
                <a:cs typeface="Meiryo" charset="-128"/>
              </a:rPr>
              <a:t>現実</a:t>
            </a:r>
            <a:r>
              <a:rPr lang="ja-JP" altLang="en-US" dirty="0">
                <a:solidFill>
                  <a:srgbClr val="0070C0"/>
                </a:solidFill>
                <a:latin typeface="Meiryo" charset="-128"/>
                <a:ea typeface="Meiryo" charset="-128"/>
                <a:cs typeface="Meiryo" charset="-128"/>
              </a:rPr>
              <a:t>世界と</a:t>
            </a:r>
            <a:r>
              <a:rPr lang="en-US" altLang="ja-JP" dirty="0">
                <a:solidFill>
                  <a:srgbClr val="0070C0"/>
                </a:solidFill>
                <a:latin typeface="Meiryo" charset="-128"/>
                <a:ea typeface="Meiryo" charset="-128"/>
                <a:cs typeface="Meiryo" charset="-128"/>
              </a:rPr>
              <a:t>IT</a:t>
            </a:r>
            <a:r>
              <a:rPr lang="ja-JP" altLang="en-US" dirty="0">
                <a:solidFill>
                  <a:srgbClr val="0070C0"/>
                </a:solidFill>
                <a:latin typeface="Meiryo" charset="-128"/>
                <a:ea typeface="Meiryo" charset="-128"/>
                <a:cs typeface="Meiryo" charset="-128"/>
              </a:rPr>
              <a:t>が一体と</a:t>
            </a:r>
            <a:r>
              <a:rPr lang="ja-JP" altLang="en-US" dirty="0" smtClean="0">
                <a:solidFill>
                  <a:srgbClr val="0070C0"/>
                </a:solidFill>
                <a:latin typeface="Meiryo" charset="-128"/>
                <a:ea typeface="Meiryo" charset="-128"/>
                <a:cs typeface="Meiryo" charset="-128"/>
              </a:rPr>
              <a:t>なった社会変革</a:t>
            </a:r>
            <a:endParaRPr lang="en-US" altLang="ja-JP" dirty="0" smtClean="0">
              <a:solidFill>
                <a:srgbClr val="0070C0"/>
              </a:solidFill>
              <a:latin typeface="Meiryo" charset="-128"/>
              <a:ea typeface="Meiryo" charset="-128"/>
              <a:cs typeface="Meiryo" charset="-128"/>
            </a:endParaRPr>
          </a:p>
          <a:p>
            <a:r>
              <a:rPr lang="ja-JP" altLang="en-US" dirty="0" smtClean="0">
                <a:solidFill>
                  <a:srgbClr val="0070C0"/>
                </a:solidFill>
                <a:latin typeface="Meiryo" charset="-128"/>
                <a:ea typeface="Meiryo" charset="-128"/>
                <a:cs typeface="Meiryo" charset="-128"/>
              </a:rPr>
              <a:t>を実現する取り組み</a:t>
            </a:r>
            <a:endParaRPr kumimoji="1" lang="ja-JP" altLang="en-US" dirty="0">
              <a:solidFill>
                <a:srgbClr val="0070C0"/>
              </a:solidFill>
              <a:latin typeface="Meiryo" charset="-128"/>
              <a:ea typeface="Meiryo" charset="-128"/>
              <a:cs typeface="Meiryo" charset="-128"/>
            </a:endParaRPr>
          </a:p>
        </p:txBody>
      </p:sp>
      <p:pic>
        <p:nvPicPr>
          <p:cNvPr id="183" name="図 1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7022" y="1424685"/>
            <a:ext cx="857946" cy="860565"/>
          </a:xfrm>
          <a:prstGeom prst="rect">
            <a:avLst/>
          </a:prstGeom>
        </p:spPr>
      </p:pic>
      <p:sp>
        <p:nvSpPr>
          <p:cNvPr id="235" name="円柱 234"/>
          <p:cNvSpPr/>
          <p:nvPr/>
        </p:nvSpPr>
        <p:spPr>
          <a:xfrm>
            <a:off x="3364827" y="1474997"/>
            <a:ext cx="1039878" cy="746745"/>
          </a:xfrm>
          <a:prstGeom prst="can">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テキスト ボックス 235"/>
          <p:cNvSpPr txBox="1"/>
          <p:nvPr/>
        </p:nvSpPr>
        <p:spPr>
          <a:xfrm>
            <a:off x="3322360" y="1681644"/>
            <a:ext cx="1107996" cy="553998"/>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ビッグデータ</a:t>
            </a:r>
            <a:endParaRPr kumimoji="1" lang="en-US" altLang="ja-JP" sz="1200" b="1"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現実世界の</a:t>
            </a:r>
            <a:endParaRPr lang="en-US" altLang="ja-JP" sz="900"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デジタルコピー</a:t>
            </a:r>
            <a:endParaRPr kumimoji="1" lang="ja-JP" altLang="en-US" sz="900" dirty="0">
              <a:solidFill>
                <a:schemeClr val="bg1"/>
              </a:solidFill>
              <a:latin typeface="Meiryo" charset="-128"/>
              <a:ea typeface="Meiryo" charset="-128"/>
              <a:cs typeface="Meiryo" charset="-128"/>
            </a:endParaRPr>
          </a:p>
        </p:txBody>
      </p:sp>
      <p:sp>
        <p:nvSpPr>
          <p:cNvPr id="187" name="テキスト ボックス 186"/>
          <p:cNvSpPr txBox="1"/>
          <p:nvPr/>
        </p:nvSpPr>
        <p:spPr>
          <a:xfrm>
            <a:off x="4561041" y="1746510"/>
            <a:ext cx="1415772" cy="276999"/>
          </a:xfrm>
          <a:prstGeom prst="rect">
            <a:avLst/>
          </a:prstGeom>
          <a:noFill/>
        </p:spPr>
        <p:txBody>
          <a:bodyPr wrap="none" rtlCol="0">
            <a:spAutoFit/>
          </a:bodyPr>
          <a:lstStyle/>
          <a:p>
            <a:pPr algn="ctr"/>
            <a:r>
              <a:rPr lang="ja-JP" altLang="en-US" sz="1200" b="1" smtClean="0">
                <a:solidFill>
                  <a:schemeClr val="bg1"/>
                </a:solidFill>
                <a:latin typeface="Meiryo" charset="-128"/>
                <a:ea typeface="Meiryo" charset="-128"/>
                <a:cs typeface="Meiryo" charset="-128"/>
              </a:rPr>
              <a:t>シミュレーション</a:t>
            </a:r>
            <a:endParaRPr kumimoji="1" lang="ja-JP" altLang="en-US" sz="1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890307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smtClean="0"/>
              <a:t>IoT</a:t>
            </a:r>
            <a:r>
              <a:rPr lang="ja-JP" altLang="en-US" dirty="0" smtClean="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現実世界のデジタル・データ化</a:t>
            </a:r>
            <a:endParaRPr kumimoji="1" lang="en-US" altLang="ja-JP" sz="1400" dirty="0" smtClean="0">
              <a:solidFill>
                <a:srgbClr val="800000"/>
              </a:solidFill>
              <a:latin typeface="メイリオ"/>
              <a:ea typeface="メイリオ"/>
              <a:cs typeface="メイリオ"/>
            </a:endParaRPr>
          </a:p>
          <a:p>
            <a:pPr marL="271463" indent="-271463">
              <a:buFont typeface="+mj-lt"/>
              <a:buAutoNum type="arabicPeriod"/>
            </a:pPr>
            <a:r>
              <a:rPr lang="ja-JP" altLang="en-US" sz="1400" dirty="0" smtClean="0">
                <a:solidFill>
                  <a:srgbClr val="800000"/>
                </a:solidFill>
                <a:latin typeface="メイリオ"/>
                <a:ea typeface="メイリオ"/>
                <a:cs typeface="メイリオ"/>
              </a:rPr>
              <a:t>ビッグデータを使ったシミュレーション</a:t>
            </a:r>
            <a:endParaRPr lang="en-US" altLang="ja-JP" sz="1400" dirty="0" smtClean="0">
              <a:solidFill>
                <a:srgbClr val="800000"/>
              </a:solidFill>
              <a:latin typeface="メイリオ"/>
              <a:ea typeface="メイリオ"/>
              <a:cs typeface="メイリオ"/>
            </a:endParaRPr>
          </a:p>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現実世界へのフィードバック</a:t>
            </a:r>
            <a:endParaRPr kumimoji="1" lang="ja-JP" altLang="en-US" sz="1400" dirty="0">
              <a:solidFill>
                <a:srgbClr val="800000"/>
              </a:solidFill>
              <a:latin typeface="メイリオ"/>
              <a:ea typeface="メイリオ"/>
              <a:cs typeface="メイリオ"/>
            </a:endParaRP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smtClean="0">
                <a:solidFill>
                  <a:srgbClr val="0000FF"/>
                </a:solidFill>
                <a:latin typeface="メイリオ"/>
                <a:ea typeface="メイリオ"/>
                <a:cs typeface="メイリオ"/>
              </a:rPr>
              <a:t>「ハード＋ソフト」がネットワーク接続</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lang="ja-JP" altLang="en-US" sz="1400" dirty="0" smtClean="0">
                <a:solidFill>
                  <a:srgbClr val="0000FF"/>
                </a:solidFill>
                <a:latin typeface="メイリオ"/>
                <a:ea typeface="メイリオ"/>
                <a:cs typeface="メイリオ"/>
              </a:rPr>
              <a:t>モノとクラウド・サービスが一体化</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kumimoji="1" lang="ja-JP" altLang="en-US" sz="1400" dirty="0" smtClean="0">
                <a:solidFill>
                  <a:srgbClr val="0000FF"/>
                </a:solidFill>
                <a:latin typeface="メイリオ"/>
                <a:ea typeface="メイリオ"/>
                <a:cs typeface="メイリオ"/>
              </a:rPr>
              <a:t>システム全体で価値を生成</a:t>
            </a:r>
            <a:endParaRPr kumimoji="1" lang="en-US" altLang="ja-JP" sz="1400" dirty="0" smtClean="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ソフトウェア</a:t>
            </a: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pic>
        <p:nvPicPr>
          <p:cNvPr id="35" name="図 34"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smtClean="0">
                <a:solidFill>
                  <a:srgbClr val="0000FF"/>
                </a:solidFill>
                <a:latin typeface="メイリオ"/>
                <a:ea typeface="メイリオ"/>
                <a:cs typeface="メイリオ"/>
              </a:rPr>
              <a:t>モノの価値は、</a:t>
            </a:r>
            <a:endParaRPr lang="en-US" altLang="ja-JP" sz="1200" dirty="0" smtClean="0">
              <a:solidFill>
                <a:srgbClr val="0000FF"/>
              </a:solidFill>
              <a:latin typeface="メイリオ"/>
              <a:ea typeface="メイリオ"/>
              <a:cs typeface="メイリオ"/>
            </a:endParaRPr>
          </a:p>
          <a:p>
            <a:r>
              <a:rPr lang="ja-JP" altLang="ja-JP" sz="1200" b="1" dirty="0" smtClean="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smtClean="0">
                <a:solidFill>
                  <a:srgbClr val="0000FF"/>
                </a:solidFill>
                <a:latin typeface="メイリオ"/>
                <a:ea typeface="メイリオ"/>
                <a:cs typeface="メイリオ"/>
              </a:rPr>
              <a:t>へ</a:t>
            </a:r>
            <a:endParaRPr lang="en-US" altLang="ja-JP" sz="1200" dirty="0" smtClean="0">
              <a:solidFill>
                <a:srgbClr val="0000FF"/>
              </a:solidFill>
              <a:latin typeface="メイリオ"/>
              <a:ea typeface="メイリオ"/>
              <a:cs typeface="メイリオ"/>
            </a:endParaRPr>
          </a:p>
          <a:p>
            <a:r>
              <a:rPr lang="ja-JP" altLang="ja-JP" sz="1200" dirty="0" smtClean="0">
                <a:solidFill>
                  <a:srgbClr val="0000FF"/>
                </a:solidFill>
                <a:latin typeface="メイリオ"/>
                <a:ea typeface="メイリオ"/>
                <a:cs typeface="メイリオ"/>
              </a:rPr>
              <a:t>そして</a:t>
            </a:r>
            <a:r>
              <a:rPr lang="ja-JP" altLang="ja-JP" sz="1200" b="1" dirty="0" smtClean="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a:t>
            </a:r>
            <a:r>
              <a:rPr lang="ja-JP" altLang="ja-JP" sz="1200" dirty="0" smtClean="0">
                <a:solidFill>
                  <a:srgbClr val="0000FF"/>
                </a:solidFill>
                <a:latin typeface="メイリオ"/>
                <a:ea typeface="メイリオ"/>
                <a:cs typeface="メイリオ"/>
              </a:rPr>
              <a:t>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smtClean="0">
                <a:solidFill>
                  <a:srgbClr val="FFFFFF"/>
                </a:solidFill>
                <a:latin typeface="メイリオ"/>
                <a:ea typeface="メイリオ"/>
                <a:cs typeface="メイリオ"/>
              </a:rPr>
              <a:t>アナリティクス</a:t>
            </a:r>
            <a:endParaRPr lang="en-US" altLang="ja-JP" sz="14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人工知能＋シミュレーション</a:t>
            </a:r>
            <a:endParaRPr kumimoji="1" lang="ja-JP" altLang="en-US" sz="800" dirty="0">
              <a:solidFill>
                <a:srgbClr val="FFFFFF"/>
              </a:solidFill>
              <a:latin typeface="メイリオ"/>
              <a:ea typeface="メイリオ"/>
              <a:cs typeface="メイリオ"/>
            </a:endParaRP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アプリケーション</a:t>
            </a:r>
          </a:p>
          <a:p>
            <a:pPr algn="ctr"/>
            <a:r>
              <a:rPr kumimoji="1" lang="ja-JP" altLang="en-US" sz="800" dirty="0" smtClean="0">
                <a:solidFill>
                  <a:srgbClr val="FFFFFF"/>
                </a:solidFill>
                <a:latin typeface="メイリオ"/>
                <a:ea typeface="メイリオ"/>
                <a:cs typeface="メイリオ"/>
              </a:rPr>
              <a:t>クラウド・サービス</a:t>
            </a:r>
            <a:endParaRPr kumimoji="1" lang="en-US" altLang="ja-JP" sz="800" dirty="0" smtClean="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en-US" altLang="ja-JP" sz="14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smtClean="0">
                <a:solidFill>
                  <a:srgbClr val="FFFFFF"/>
                </a:solidFill>
                <a:latin typeface="メイリオ"/>
                <a:ea typeface="メイリオ"/>
                <a:cs typeface="メイリオ"/>
              </a:rPr>
              <a:t>現実世界のデジタルデータ化</a:t>
            </a:r>
            <a:endParaRPr lang="en-US" altLang="ja-JP" sz="800" dirty="0" smtClean="0">
              <a:solidFill>
                <a:srgbClr val="FFFFFF"/>
              </a:solidFill>
              <a:latin typeface="メイリオ"/>
              <a:ea typeface="メイリオ"/>
              <a:cs typeface="メイリオ"/>
            </a:endParaRPr>
          </a:p>
          <a:p>
            <a:pPr algn="ctr"/>
            <a:r>
              <a:rPr lang="en-US" altLang="ja-JP" sz="1400" dirty="0" err="1" smtClean="0">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smtClean="0">
                <a:solidFill>
                  <a:srgbClr val="800000"/>
                </a:solidFill>
                <a:latin typeface="メイリオ"/>
                <a:ea typeface="メイリオ"/>
                <a:cs typeface="メイリオ"/>
              </a:rPr>
              <a:t>CPS</a:t>
            </a:r>
            <a:r>
              <a:rPr lang="ja-JP" altLang="en-US" sz="2400" dirty="0" smtClean="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smtClean="0">
                <a:solidFill>
                  <a:srgbClr val="0000FF"/>
                </a:solidFill>
                <a:latin typeface="メイリオ"/>
                <a:ea typeface="メイリオ"/>
                <a:cs typeface="メイリオ"/>
              </a:rPr>
              <a:t>「モノ」のサービス化</a:t>
            </a:r>
            <a:endParaRPr kumimoji="1" lang="ja-JP" altLang="en-US" sz="2400" dirty="0">
              <a:solidFill>
                <a:srgbClr val="0000FF"/>
              </a:solidFill>
              <a:latin typeface="メイリオ"/>
              <a:ea typeface="メイリオ"/>
              <a:cs typeface="メイリオ"/>
            </a:endParaRP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クラウド・サービス</a:t>
            </a:r>
            <a:endParaRPr kumimoji="1" lang="ja-JP" altLang="en-US" sz="800" dirty="0">
              <a:solidFill>
                <a:schemeClr val="bg1"/>
              </a:solidFill>
              <a:latin typeface="メイリオ"/>
              <a:ea typeface="メイリオ"/>
              <a:cs typeface="メイリオ"/>
            </a:endParaRP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smtClean="0">
                <a:solidFill>
                  <a:srgbClr val="800000"/>
                </a:solidFill>
                <a:latin typeface="メイリオ"/>
                <a:ea typeface="メイリオ"/>
                <a:cs typeface="メイリオ"/>
              </a:rPr>
              <a:t>CPS</a:t>
            </a:r>
            <a:r>
              <a:rPr lang="ja-JP" altLang="en-US" sz="800" dirty="0" smtClean="0">
                <a:solidFill>
                  <a:srgbClr val="800000"/>
                </a:solidFill>
                <a:latin typeface="メイリオ"/>
                <a:ea typeface="メイリオ"/>
                <a:cs typeface="メイリオ"/>
              </a:rPr>
              <a:t>：</a:t>
            </a:r>
            <a:r>
              <a:rPr lang="en-US" altLang="ja-JP" sz="800" dirty="0" smtClean="0">
                <a:solidFill>
                  <a:srgbClr val="800000"/>
                </a:solidFill>
                <a:latin typeface="メイリオ"/>
                <a:ea typeface="メイリオ"/>
                <a:cs typeface="メイリオ"/>
              </a:rPr>
              <a:t>Cyber</a:t>
            </a:r>
            <a:r>
              <a:rPr lang="en-US" altLang="ja-JP" sz="800" dirty="0">
                <a:solidFill>
                  <a:srgbClr val="800000"/>
                </a:solidFill>
                <a:latin typeface="メイリオ"/>
                <a:ea typeface="メイリオ"/>
                <a:cs typeface="メイリオ"/>
              </a:rPr>
              <a:t>-Physical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2627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8" name="図 7"/>
          <p:cNvPicPr>
            <a:picLocks noChangeAspect="1"/>
          </p:cNvPicPr>
          <p:nvPr/>
        </p:nvPicPr>
        <p:blipFill>
          <a:blip r:embed="rId3">
            <a:biLevel thresh="50000"/>
            <a:alphaModFix amt="15000"/>
          </a:blip>
          <a:stretch>
            <a:fillRect/>
          </a:stretch>
        </p:blipFill>
        <p:spPr>
          <a:xfrm>
            <a:off x="2118123" y="986680"/>
            <a:ext cx="6388642" cy="2225587"/>
          </a:xfrm>
          <a:prstGeom prst="rect">
            <a:avLst/>
          </a:prstGeom>
        </p:spPr>
      </p:pic>
      <p:sp>
        <p:nvSpPr>
          <p:cNvPr id="2" name="タイトル 1"/>
          <p:cNvSpPr>
            <a:spLocks noGrp="1"/>
          </p:cNvSpPr>
          <p:nvPr>
            <p:ph type="title"/>
          </p:nvPr>
        </p:nvSpPr>
        <p:spPr/>
        <p:txBody>
          <a:bodyPr/>
          <a:lstStyle/>
          <a:p>
            <a:r>
              <a:rPr lang="ja-JP" altLang="en-US" dirty="0" smtClean="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18</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smtClean="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smtClean="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smtClean="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044" y="1240140"/>
            <a:ext cx="1932582" cy="1938481"/>
          </a:xfrm>
          <a:prstGeom prst="rect">
            <a:avLst/>
          </a:prstGeom>
        </p:spPr>
      </p:pic>
      <p:sp>
        <p:nvSpPr>
          <p:cNvPr id="14" name="テキスト ボックス 13"/>
          <p:cNvSpPr txBox="1"/>
          <p:nvPr/>
        </p:nvSpPr>
        <p:spPr>
          <a:xfrm>
            <a:off x="4247023" y="2092461"/>
            <a:ext cx="2236510" cy="400110"/>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smtClean="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kumimoji="1"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データ</a:t>
            </a:r>
            <a:endParaRPr kumimoji="1" lang="ja-JP" altLang="en-US" sz="1400" b="1" dirty="0">
              <a:solidFill>
                <a:schemeClr val="bg1"/>
              </a:solidFill>
              <a:latin typeface="Meiryo" charset="-128"/>
              <a:ea typeface="Meiryo" charset="-128"/>
              <a:cs typeface="Meiryo" charset="-128"/>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最適解</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9728589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19</a:t>
            </a:fld>
            <a:endParaRPr kumimoji="1" lang="ja-JP" altLang="en-US" dirty="0"/>
          </a:p>
        </p:txBody>
      </p:sp>
      <p:sp>
        <p:nvSpPr>
          <p:cNvPr id="4" name="正方形/長方形 3"/>
          <p:cNvSpPr/>
          <p:nvPr/>
        </p:nvSpPr>
        <p:spPr>
          <a:xfrm>
            <a:off x="5706533" y="2620773"/>
            <a:ext cx="2768600" cy="38929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4018494"/>
            <a:ext cx="5190066" cy="2410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6534" y="5094147"/>
            <a:ext cx="7653866" cy="123331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1023190"/>
            <a:ext cx="5122333" cy="1015663"/>
          </a:xfrm>
          <a:prstGeom prst="rect">
            <a:avLst/>
          </a:prstGeom>
        </p:spPr>
        <p:txBody>
          <a:bodyPr wrap="square">
            <a:spAutoFit/>
          </a:bodyPr>
          <a:lstStyle/>
          <a:p>
            <a:r>
              <a:rPr lang="ja-JP" altLang="en-US" sz="2000" dirty="0" smtClean="0">
                <a:solidFill>
                  <a:srgbClr val="3366FF"/>
                </a:solidFill>
                <a:latin typeface="メイリオ"/>
                <a:ea typeface="メイリオ"/>
                <a:cs typeface="メイリオ"/>
              </a:rPr>
              <a:t>モノの価値は、</a:t>
            </a:r>
            <a:endParaRPr lang="en-US" altLang="ja-JP" sz="2000" dirty="0" smtClean="0">
              <a:solidFill>
                <a:srgbClr val="3366FF"/>
              </a:solidFill>
              <a:latin typeface="メイリオ"/>
              <a:ea typeface="メイリオ"/>
              <a:cs typeface="メイリオ"/>
            </a:endParaRPr>
          </a:p>
          <a:p>
            <a:r>
              <a:rPr lang="ja-JP" altLang="ja-JP" sz="2000" b="1" dirty="0" smtClean="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smtClean="0">
                <a:solidFill>
                  <a:srgbClr val="3366FF"/>
                </a:solidFill>
                <a:latin typeface="メイリオ"/>
                <a:ea typeface="メイリオ"/>
                <a:cs typeface="メイリオ"/>
              </a:rPr>
              <a:t>へ</a:t>
            </a:r>
            <a:r>
              <a:rPr lang="ja-JP" altLang="en-US" sz="2000" dirty="0" smtClean="0">
                <a:solidFill>
                  <a:srgbClr val="3366FF"/>
                </a:solidFill>
                <a:latin typeface="メイリオ"/>
                <a:ea typeface="メイリオ"/>
                <a:cs typeface="メイリオ"/>
              </a:rPr>
              <a:t>、</a:t>
            </a:r>
            <a:endParaRPr lang="en-US" altLang="ja-JP" sz="2000" dirty="0" smtClean="0">
              <a:solidFill>
                <a:srgbClr val="3366FF"/>
              </a:solidFill>
              <a:latin typeface="メイリオ"/>
              <a:ea typeface="メイリオ"/>
              <a:cs typeface="メイリオ"/>
            </a:endParaRPr>
          </a:p>
          <a:p>
            <a:r>
              <a:rPr lang="ja-JP" altLang="ja-JP" sz="2000" dirty="0" smtClean="0">
                <a:solidFill>
                  <a:srgbClr val="3366FF"/>
                </a:solidFill>
                <a:latin typeface="メイリオ"/>
                <a:ea typeface="メイリオ"/>
                <a:cs typeface="メイリオ"/>
              </a:rPr>
              <a:t>そして</a:t>
            </a:r>
            <a:r>
              <a:rPr lang="ja-JP" altLang="ja-JP" sz="2000" b="1" dirty="0" smtClean="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a:t>
            </a:r>
            <a:r>
              <a:rPr lang="ja-JP" altLang="ja-JP" sz="2000" dirty="0" smtClean="0">
                <a:solidFill>
                  <a:srgbClr val="3366FF"/>
                </a:solidFill>
                <a:latin typeface="メイリオ"/>
                <a:ea typeface="メイリオ"/>
                <a:cs typeface="メイリオ"/>
              </a:rPr>
              <a:t>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84" y="3182590"/>
            <a:ext cx="2433099" cy="1824824"/>
          </a:xfrm>
          <a:prstGeom prst="rect">
            <a:avLst/>
          </a:prstGeom>
          <a:ln>
            <a:noFill/>
          </a:ln>
          <a:effectLst>
            <a:softEdge rad="112500"/>
          </a:effectLst>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416" y="2581418"/>
            <a:ext cx="1916102" cy="1437076"/>
          </a:xfrm>
          <a:prstGeom prst="rect">
            <a:avLst/>
          </a:prstGeom>
        </p:spPr>
      </p:pic>
      <p:pic>
        <p:nvPicPr>
          <p:cNvPr id="19" name="図 18"/>
          <p:cNvPicPr>
            <a:picLocks noChangeAspect="1"/>
          </p:cNvPicPr>
          <p:nvPr/>
        </p:nvPicPr>
        <p:blipFill>
          <a:blip r:embed="rId5"/>
          <a:stretch>
            <a:fillRect/>
          </a:stretch>
        </p:blipFill>
        <p:spPr>
          <a:xfrm>
            <a:off x="5854048" y="875360"/>
            <a:ext cx="2473364" cy="1706058"/>
          </a:xfrm>
          <a:prstGeom prst="rect">
            <a:avLst/>
          </a:prstGeom>
          <a:ln>
            <a:noFill/>
          </a:ln>
          <a:effectLst>
            <a:softEdge rad="112500"/>
          </a:effectLst>
        </p:spPr>
      </p:pic>
      <p:sp>
        <p:nvSpPr>
          <p:cNvPr id="14" name="テキスト ボックス 13"/>
          <p:cNvSpPr txBox="1"/>
          <p:nvPr/>
        </p:nvSpPr>
        <p:spPr>
          <a:xfrm>
            <a:off x="955165" y="5225005"/>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ハードウェア</a:t>
            </a:r>
            <a:endParaRPr kumimoji="1" lang="ja-JP" altLang="en-US" sz="3600" dirty="0">
              <a:solidFill>
                <a:schemeClr val="bg1"/>
              </a:solidFill>
              <a:latin typeface="メイリオ"/>
              <a:ea typeface="メイリオ"/>
              <a:cs typeface="メイリオ"/>
            </a:endParaRPr>
          </a:p>
        </p:txBody>
      </p:sp>
      <p:sp>
        <p:nvSpPr>
          <p:cNvPr id="15" name="テキスト ボックス 14"/>
          <p:cNvSpPr txBox="1"/>
          <p:nvPr/>
        </p:nvSpPr>
        <p:spPr>
          <a:xfrm>
            <a:off x="3419872" y="4106854"/>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ソフトウェア</a:t>
            </a:r>
            <a:endParaRPr kumimoji="1" lang="ja-JP" altLang="en-US" sz="3600" dirty="0">
              <a:solidFill>
                <a:schemeClr val="bg1"/>
              </a:solidFill>
              <a:latin typeface="メイリオ"/>
              <a:ea typeface="メイリオ"/>
              <a:cs typeface="メイリオ"/>
            </a:endParaRPr>
          </a:p>
        </p:txBody>
      </p:sp>
      <p:sp>
        <p:nvSpPr>
          <p:cNvPr id="16" name="テキスト ボックス 15"/>
          <p:cNvSpPr txBox="1"/>
          <p:nvPr/>
        </p:nvSpPr>
        <p:spPr>
          <a:xfrm>
            <a:off x="5778500" y="2878517"/>
            <a:ext cx="203132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サービス</a:t>
            </a:r>
            <a:endParaRPr kumimoji="1" lang="ja-JP" altLang="en-US" sz="3600" dirty="0">
              <a:solidFill>
                <a:schemeClr val="bg1"/>
              </a:solidFill>
              <a:latin typeface="メイリオ"/>
              <a:ea typeface="メイリオ"/>
              <a:cs typeface="メイリオ"/>
            </a:endParaRPr>
          </a:p>
        </p:txBody>
      </p:sp>
      <p:sp>
        <p:nvSpPr>
          <p:cNvPr id="17" name="テキスト ボックス 16"/>
          <p:cNvSpPr txBox="1"/>
          <p:nvPr/>
        </p:nvSpPr>
        <p:spPr>
          <a:xfrm>
            <a:off x="3474621" y="4715357"/>
            <a:ext cx="2339102"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機能・性能を随時更新可能</a:t>
            </a:r>
            <a:endParaRPr kumimoji="1" lang="ja-JP" altLang="en-US" sz="1400" b="1" dirty="0">
              <a:solidFill>
                <a:schemeClr val="bg1"/>
              </a:solidFill>
              <a:latin typeface="Meiryo" charset="-128"/>
              <a:ea typeface="Meiryo" charset="-128"/>
              <a:cs typeface="Meiryo" charset="-128"/>
            </a:endParaRPr>
          </a:p>
        </p:txBody>
      </p:sp>
      <p:sp>
        <p:nvSpPr>
          <p:cNvPr id="18" name="テキスト ボックス 17"/>
          <p:cNvSpPr txBox="1"/>
          <p:nvPr/>
        </p:nvSpPr>
        <p:spPr>
          <a:xfrm>
            <a:off x="971600" y="5916595"/>
            <a:ext cx="1800493"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機能</a:t>
            </a:r>
            <a:r>
              <a:rPr kumimoji="1" lang="ja-JP" altLang="en-US" sz="1400" b="1" smtClean="0">
                <a:solidFill>
                  <a:schemeClr val="bg1"/>
                </a:solidFill>
                <a:latin typeface="Meiryo" charset="-128"/>
                <a:ea typeface="Meiryo" charset="-128"/>
                <a:cs typeface="Meiryo" charset="-128"/>
              </a:rPr>
              <a:t>・性能の固定化</a:t>
            </a:r>
            <a:endParaRPr kumimoji="1" lang="ja-JP" altLang="en-US" sz="1400" b="1">
              <a:solidFill>
                <a:schemeClr val="bg1"/>
              </a:solidFill>
              <a:latin typeface="Meiryo" charset="-128"/>
              <a:ea typeface="Meiryo" charset="-128"/>
              <a:cs typeface="Meiryo" charset="-128"/>
            </a:endParaRPr>
          </a:p>
        </p:txBody>
      </p:sp>
      <p:sp>
        <p:nvSpPr>
          <p:cNvPr id="20" name="テキスト ボックス 19"/>
          <p:cNvSpPr txBox="1"/>
          <p:nvPr/>
        </p:nvSpPr>
        <p:spPr>
          <a:xfrm>
            <a:off x="5831513" y="3564991"/>
            <a:ext cx="2518638"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機能・</a:t>
            </a:r>
            <a:r>
              <a:rPr kumimoji="1" lang="ja-JP" altLang="en-US" sz="1400" b="1" smtClean="0">
                <a:solidFill>
                  <a:schemeClr val="bg1"/>
                </a:solidFill>
                <a:latin typeface="Meiryo" charset="-128"/>
                <a:ea typeface="Meiryo" charset="-128"/>
                <a:cs typeface="Meiryo" charset="-128"/>
              </a:rPr>
              <a:t>性能を継続的更新</a:t>
            </a:r>
            <a:r>
              <a:rPr kumimoji="1" lang="ja-JP" altLang="en-US" sz="1400" b="1" dirty="0" smtClean="0">
                <a:solidFill>
                  <a:schemeClr val="bg1"/>
                </a:solidFill>
                <a:latin typeface="Meiryo" charset="-128"/>
                <a:ea typeface="Meiryo" charset="-128"/>
                <a:cs typeface="Meiryo" charset="-128"/>
              </a:rPr>
              <a:t>可能</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66966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938425" y="5511069"/>
            <a:ext cx="4935253" cy="669981"/>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04" y="1471238"/>
            <a:ext cx="3212530" cy="4700127"/>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lang="en-US" altLang="ja-JP" dirty="0" smtClean="0"/>
              <a:t>IT</a:t>
            </a:r>
            <a:r>
              <a:rPr lang="ja-JP" altLang="en-US" dirty="0" smtClean="0"/>
              <a:t>が苦手な方に、</a:t>
            </a:r>
            <a:r>
              <a:rPr lang="en-US" altLang="ja-JP" dirty="0" smtClean="0"/>
              <a:t>IT</a:t>
            </a:r>
            <a:r>
              <a:rPr lang="ja-JP" altLang="en-US" dirty="0" smtClean="0"/>
              <a:t>の価値や付き合い方を伝えたい</a:t>
            </a:r>
            <a:endParaRPr kumimoji="1" lang="ja-JP" altLang="en-US" dirty="0"/>
          </a:p>
        </p:txBody>
      </p:sp>
      <p:sp>
        <p:nvSpPr>
          <p:cNvPr id="3" name="スライド番号プレースホルダー 2"/>
          <p:cNvSpPr>
            <a:spLocks noGrp="1"/>
          </p:cNvSpPr>
          <p:nvPr>
            <p:ph type="sldNum" sz="quarter" idx="12"/>
          </p:nvPr>
        </p:nvSpPr>
        <p:spPr>
          <a:xfrm>
            <a:off x="6932246" y="6332578"/>
            <a:ext cx="2133600" cy="217800"/>
          </a:xfrm>
        </p:spPr>
        <p:txBody>
          <a:bodyPr/>
          <a:lstStyle/>
          <a:p>
            <a:fld id="{8FF8CC5D-A65D-5946-99B5-645367A967AD}" type="slidenum">
              <a:rPr kumimoji="1" lang="ja-JP" altLang="en-US" smtClean="0"/>
              <a:t>2</a:t>
            </a:fld>
            <a:endParaRPr kumimoji="1" lang="ja-JP" altLang="en-US" dirty="0"/>
          </a:p>
        </p:txBody>
      </p:sp>
      <p:sp>
        <p:nvSpPr>
          <p:cNvPr id="6" name="テキスト ボックス 5"/>
          <p:cNvSpPr txBox="1"/>
          <p:nvPr/>
        </p:nvSpPr>
        <p:spPr>
          <a:xfrm>
            <a:off x="4332996" y="1397708"/>
            <a:ext cx="4540683" cy="523220"/>
          </a:xfrm>
          <a:prstGeom prst="rect">
            <a:avLst/>
          </a:prstGeom>
          <a:noFill/>
        </p:spPr>
        <p:txBody>
          <a:bodyPr wrap="square" rtlCol="0">
            <a:spAutoFit/>
          </a:bodyPr>
          <a:lstStyle/>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の専門家ではない経営者や事業部門の皆さんに、</a:t>
            </a:r>
            <a:endParaRPr kumimoji="1" lang="en-US" altLang="ja-JP" sz="1400" dirty="0" smtClean="0">
              <a:latin typeface="Meiryo" charset="-128"/>
              <a:ea typeface="Meiryo" charset="-128"/>
              <a:cs typeface="Meiryo" charset="-128"/>
            </a:endParaRPr>
          </a:p>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の役割や価値</a:t>
            </a:r>
            <a:r>
              <a:rPr lang="ja-JP" altLang="en-US" sz="1400" dirty="0" smtClean="0">
                <a:latin typeface="Meiryo" charset="-128"/>
                <a:ea typeface="Meiryo" charset="-128"/>
                <a:cs typeface="Meiryo" charset="-128"/>
              </a:rPr>
              <a:t>、</a:t>
            </a:r>
            <a:r>
              <a:rPr lang="en-US" altLang="ja-JP" sz="1400" dirty="0" smtClean="0">
                <a:solidFill>
                  <a:srgbClr val="FF0000"/>
                </a:solidFill>
                <a:latin typeface="Meiryo" charset="-128"/>
                <a:ea typeface="Meiryo" charset="-128"/>
                <a:cs typeface="Meiryo" charset="-128"/>
              </a:rPr>
              <a:t>IT</a:t>
            </a:r>
            <a:r>
              <a:rPr lang="ja-JP" altLang="en-US" sz="1400" dirty="0" smtClean="0">
                <a:latin typeface="Meiryo" charset="-128"/>
                <a:ea typeface="Meiryo" charset="-128"/>
                <a:cs typeface="Meiryo" charset="-128"/>
              </a:rPr>
              <a:t>との付き合い方を伝えたい！</a:t>
            </a:r>
            <a:endParaRPr kumimoji="1" lang="ja-JP" altLang="en-US" sz="1400" dirty="0">
              <a:latin typeface="Meiryo" charset="-128"/>
              <a:ea typeface="Meiryo" charset="-128"/>
              <a:cs typeface="Meiryo" charset="-128"/>
            </a:endParaRPr>
          </a:p>
        </p:txBody>
      </p:sp>
      <p:sp>
        <p:nvSpPr>
          <p:cNvPr id="7" name="テキスト ボックス 6"/>
          <p:cNvSpPr txBox="1"/>
          <p:nvPr/>
        </p:nvSpPr>
        <p:spPr>
          <a:xfrm>
            <a:off x="4332999" y="2361317"/>
            <a:ext cx="4634625" cy="523220"/>
          </a:xfrm>
          <a:prstGeom prst="rect">
            <a:avLst/>
          </a:prstGeom>
          <a:noFill/>
        </p:spPr>
        <p:txBody>
          <a:bodyPr wrap="square" rtlCol="0">
            <a:spAutoFit/>
          </a:bodyPr>
          <a:lstStyle/>
          <a:p>
            <a:r>
              <a:rPr kumimoji="1" lang="en-US" altLang="ja-JP" sz="1400" dirty="0" smtClean="0">
                <a:solidFill>
                  <a:srgbClr val="FF2F92"/>
                </a:solidFill>
                <a:latin typeface="Meiryo" charset="-128"/>
                <a:ea typeface="Meiryo" charset="-128"/>
                <a:cs typeface="Meiryo" charset="-128"/>
              </a:rPr>
              <a:t>IT</a:t>
            </a:r>
            <a:r>
              <a:rPr lang="ja-JP" altLang="en-US" sz="1400" dirty="0" smtClean="0">
                <a:latin typeface="Meiryo" charset="-128"/>
                <a:ea typeface="Meiryo" charset="-128"/>
                <a:cs typeface="Meiryo" charset="-128"/>
              </a:rPr>
              <a:t>に関わる仕事をしている人たちが、経営者や事業部門の方と話すための言葉を手に入れて欲しい。</a:t>
            </a:r>
            <a:endParaRPr kumimoji="1" lang="ja-JP" altLang="en-US" sz="1400" dirty="0">
              <a:latin typeface="Meiryo" charset="-128"/>
              <a:ea typeface="Meiryo" charset="-128"/>
              <a:cs typeface="Meiryo" charset="-128"/>
            </a:endParaRPr>
          </a:p>
        </p:txBody>
      </p:sp>
      <p:sp>
        <p:nvSpPr>
          <p:cNvPr id="8" name="テキスト ボックス 7"/>
          <p:cNvSpPr txBox="1"/>
          <p:nvPr/>
        </p:nvSpPr>
        <p:spPr>
          <a:xfrm>
            <a:off x="4332996" y="1879108"/>
            <a:ext cx="4732850" cy="523220"/>
          </a:xfrm>
          <a:prstGeom prst="rect">
            <a:avLst/>
          </a:prstGeom>
          <a:noFill/>
        </p:spPr>
        <p:txBody>
          <a:bodyPr wrap="square" rtlCol="0">
            <a:spAutoFit/>
          </a:bodyPr>
          <a:lstStyle/>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で変わる</a:t>
            </a:r>
            <a:r>
              <a:rPr lang="ja-JP" altLang="en-US" sz="1400" dirty="0" smtClean="0">
                <a:latin typeface="Meiryo" charset="-128"/>
                <a:ea typeface="Meiryo" charset="-128"/>
                <a:cs typeface="Meiryo" charset="-128"/>
              </a:rPr>
              <a:t>未来や新しい常識を</a:t>
            </a:r>
            <a:r>
              <a:rPr kumimoji="1" lang="en-US" altLang="ja-JP" sz="1400" dirty="0" smtClean="0">
                <a:latin typeface="Meiryo" charset="-128"/>
                <a:ea typeface="Meiryo" charset="-128"/>
                <a:cs typeface="Meiryo" charset="-128"/>
              </a:rPr>
              <a:t>､</a:t>
            </a:r>
            <a:r>
              <a:rPr kumimoji="1" lang="ja-JP" altLang="en-US" sz="1400" dirty="0" smtClean="0">
                <a:latin typeface="Meiryo" charset="-128"/>
                <a:ea typeface="Meiryo" charset="-128"/>
                <a:cs typeface="Meiryo" charset="-128"/>
              </a:rPr>
              <a:t>具体的な事例を通じて知って欲しい！</a:t>
            </a:r>
            <a:endParaRPr kumimoji="1" lang="ja-JP" altLang="en-US" sz="1400" dirty="0">
              <a:latin typeface="Meiryo" charset="-128"/>
              <a:ea typeface="Meiryo" charset="-128"/>
              <a:cs typeface="Meiryo" charset="-128"/>
            </a:endParaRPr>
          </a:p>
        </p:txBody>
      </p:sp>
      <p:sp>
        <p:nvSpPr>
          <p:cNvPr id="9" name="正方形/長方形 8"/>
          <p:cNvSpPr/>
          <p:nvPr/>
        </p:nvSpPr>
        <p:spPr>
          <a:xfrm>
            <a:off x="3938426" y="3899455"/>
            <a:ext cx="5029199" cy="1477328"/>
          </a:xfrm>
          <a:prstGeom prst="rect">
            <a:avLst/>
          </a:prstGeom>
        </p:spPr>
        <p:txBody>
          <a:bodyPr wrap="square">
            <a:spAutoFit/>
          </a:bodyPr>
          <a:lstStyle/>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決済</a:t>
            </a:r>
            <a:r>
              <a:rPr lang="ja-JP" altLang="en-US" sz="1000" dirty="0">
                <a:solidFill>
                  <a:srgbClr val="262626"/>
                </a:solidFill>
                <a:latin typeface="Meiryo" charset="-128"/>
                <a:ea typeface="Meiryo" charset="-128"/>
                <a:cs typeface="Meiryo" charset="-128"/>
              </a:rPr>
              <a:t>や融資、国際送金など、既存の金融機関が収益の柱としている事業を</a:t>
            </a:r>
            <a:r>
              <a:rPr lang="ja-JP" altLang="en-US" sz="1000" dirty="0" smtClean="0">
                <a:solidFill>
                  <a:srgbClr val="262626"/>
                </a:solidFill>
                <a:latin typeface="Meiryo" charset="-128"/>
                <a:ea typeface="Meiryo" charset="-128"/>
                <a:cs typeface="Meiryo" charset="-128"/>
              </a:rPr>
              <a:t>、わずか</a:t>
            </a:r>
            <a:r>
              <a:rPr lang="ja-JP" altLang="en-US" sz="1000" dirty="0">
                <a:solidFill>
                  <a:srgbClr val="262626"/>
                </a:solidFill>
                <a:latin typeface="Meiryo" charset="-128"/>
                <a:ea typeface="Meiryo" charset="-128"/>
                <a:cs typeface="Meiryo" charset="-128"/>
              </a:rPr>
              <a:t>な手数料で、しかもスマートフォンから即座におこなえるようにする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航空機</a:t>
            </a:r>
            <a:r>
              <a:rPr lang="ja-JP" altLang="en-US" sz="1000" dirty="0">
                <a:solidFill>
                  <a:srgbClr val="262626"/>
                </a:solidFill>
                <a:latin typeface="Meiryo" charset="-128"/>
                <a:ea typeface="Meiryo" charset="-128"/>
                <a:cs typeface="Meiryo" charset="-128"/>
              </a:rPr>
              <a:t>のジェットエンジンや建設機械、自動車のタイヤなどのメーカー</a:t>
            </a:r>
            <a:r>
              <a:rPr lang="ja-JP" altLang="en-US" sz="1000" dirty="0" smtClean="0">
                <a:solidFill>
                  <a:srgbClr val="262626"/>
                </a:solidFill>
                <a:latin typeface="Meiryo" charset="-128"/>
                <a:ea typeface="Meiryo" charset="-128"/>
                <a:cs typeface="Meiryo" charset="-128"/>
              </a:rPr>
              <a:t>が商品</a:t>
            </a:r>
            <a:r>
              <a:rPr lang="ja-JP" altLang="en-US" sz="1000" dirty="0">
                <a:solidFill>
                  <a:srgbClr val="262626"/>
                </a:solidFill>
                <a:latin typeface="Meiryo" charset="-128"/>
                <a:ea typeface="Meiryo" charset="-128"/>
                <a:cs typeface="Meiryo" charset="-128"/>
              </a:rPr>
              <a:t>をサービスとして貸し出し、使用時間や利用内容に応じて課金する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特注品</a:t>
            </a:r>
            <a:r>
              <a:rPr lang="ja-JP" altLang="en-US" sz="1000" dirty="0">
                <a:solidFill>
                  <a:srgbClr val="262626"/>
                </a:solidFill>
                <a:latin typeface="Meiryo" charset="-128"/>
                <a:ea typeface="Meiryo" charset="-128"/>
                <a:cs typeface="Meiryo" charset="-128"/>
              </a:rPr>
              <a:t>を標準品と変わらない金額と納期で提供する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リモートワーク</a:t>
            </a:r>
            <a:r>
              <a:rPr lang="ja-JP" altLang="en-US" sz="1000" dirty="0">
                <a:solidFill>
                  <a:srgbClr val="262626"/>
                </a:solidFill>
                <a:latin typeface="Meiryo" charset="-128"/>
                <a:ea typeface="Meiryo" charset="-128"/>
                <a:cs typeface="Meiryo" charset="-128"/>
              </a:rPr>
              <a:t>で子育て世代の女性を労働力として活用したり</a:t>
            </a:r>
            <a:r>
              <a:rPr lang="ja-JP" altLang="en-US" sz="1000" dirty="0" smtClean="0">
                <a:solidFill>
                  <a:srgbClr val="262626"/>
                </a:solidFill>
                <a:latin typeface="Meiryo" charset="-128"/>
                <a:ea typeface="Meiryo" charset="-128"/>
                <a:cs typeface="Meiryo" charset="-128"/>
              </a:rPr>
              <a:t>、社員</a:t>
            </a:r>
            <a:r>
              <a:rPr lang="ja-JP" altLang="en-US" sz="1000" dirty="0">
                <a:solidFill>
                  <a:srgbClr val="262626"/>
                </a:solidFill>
                <a:latin typeface="Meiryo" charset="-128"/>
                <a:ea typeface="Meiryo" charset="-128"/>
                <a:cs typeface="Meiryo" charset="-128"/>
              </a:rPr>
              <a:t>の労働生産性を向上させたりする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個人</a:t>
            </a:r>
            <a:r>
              <a:rPr lang="ja-JP" altLang="en-US" sz="1000" dirty="0">
                <a:solidFill>
                  <a:srgbClr val="262626"/>
                </a:solidFill>
                <a:latin typeface="Meiryo" charset="-128"/>
                <a:ea typeface="Meiryo" charset="-128"/>
                <a:cs typeface="Meiryo" charset="-128"/>
              </a:rPr>
              <a:t>の自家用車をタクシーや荷物の配送に使えるようにする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個人</a:t>
            </a:r>
            <a:r>
              <a:rPr lang="ja-JP" altLang="en-US" sz="1000" dirty="0">
                <a:solidFill>
                  <a:srgbClr val="262626"/>
                </a:solidFill>
                <a:latin typeface="Meiryo" charset="-128"/>
                <a:ea typeface="Meiryo" charset="-128"/>
                <a:cs typeface="Meiryo" charset="-128"/>
              </a:rPr>
              <a:t>住宅を宿泊用に貸し出す</a:t>
            </a:r>
            <a:endParaRPr lang="ja-JP" altLang="en-US" sz="1000" dirty="0">
              <a:latin typeface="Meiryo" charset="-128"/>
              <a:ea typeface="Meiryo" charset="-128"/>
              <a:cs typeface="Meiryo" charset="-128"/>
            </a:endParaRPr>
          </a:p>
        </p:txBody>
      </p:sp>
      <p:sp>
        <p:nvSpPr>
          <p:cNvPr id="10" name="正方形/長方形 9"/>
          <p:cNvSpPr/>
          <p:nvPr/>
        </p:nvSpPr>
        <p:spPr>
          <a:xfrm>
            <a:off x="3938426" y="2914942"/>
            <a:ext cx="5029199" cy="954107"/>
          </a:xfrm>
          <a:prstGeom prst="rect">
            <a:avLst/>
          </a:prstGeom>
        </p:spPr>
        <p:txBody>
          <a:bodyPr wrap="square">
            <a:spAutoFit/>
          </a:bodyPr>
          <a:lstStyle/>
          <a:p>
            <a:r>
              <a:rPr lang="ja-JP" altLang="en-US" sz="1400" dirty="0">
                <a:solidFill>
                  <a:srgbClr val="1A1A1A"/>
                </a:solidFill>
                <a:latin typeface="Meiryo" charset="-128"/>
                <a:ea typeface="Meiryo" charset="-128"/>
                <a:cs typeface="Meiryo" charset="-128"/>
              </a:rPr>
              <a:t>人工知能、</a:t>
            </a:r>
            <a:r>
              <a:rPr lang="en-US" altLang="ja-JP" sz="1400" dirty="0" err="1">
                <a:solidFill>
                  <a:srgbClr val="1A1A1A"/>
                </a:solidFill>
                <a:latin typeface="Meiryo" charset="-128"/>
                <a:ea typeface="Meiryo" charset="-128"/>
                <a:cs typeface="Meiryo" charset="-128"/>
              </a:rPr>
              <a:t>IoT</a:t>
            </a:r>
            <a:r>
              <a:rPr lang="ja-JP" altLang="en-US" sz="1400" dirty="0">
                <a:solidFill>
                  <a:srgbClr val="1A1A1A"/>
                </a:solidFill>
                <a:latin typeface="Meiryo" charset="-128"/>
                <a:ea typeface="Meiryo" charset="-128"/>
                <a:cs typeface="Meiryo" charset="-128"/>
              </a:rPr>
              <a:t>、</a:t>
            </a:r>
            <a:r>
              <a:rPr lang="en-US" altLang="ja-JP" sz="1400" dirty="0" err="1">
                <a:solidFill>
                  <a:srgbClr val="1A1A1A"/>
                </a:solidFill>
                <a:latin typeface="Meiryo" charset="-128"/>
                <a:ea typeface="Meiryo" charset="-128"/>
                <a:cs typeface="Meiryo" charset="-128"/>
              </a:rPr>
              <a:t>FinTech</a:t>
            </a:r>
            <a:r>
              <a:rPr lang="ja-JP" altLang="en-US" sz="1400" dirty="0">
                <a:solidFill>
                  <a:srgbClr val="1A1A1A"/>
                </a:solidFill>
                <a:latin typeface="Meiryo" charset="-128"/>
                <a:ea typeface="Meiryo" charset="-128"/>
                <a:cs typeface="Meiryo" charset="-128"/>
              </a:rPr>
              <a:t>（フィンテック）</a:t>
            </a:r>
            <a:r>
              <a:rPr lang="ja-JP" altLang="en-US" sz="1400" dirty="0" smtClean="0">
                <a:solidFill>
                  <a:srgbClr val="1A1A1A"/>
                </a:solidFill>
                <a:latin typeface="Meiryo" charset="-128"/>
                <a:ea typeface="Meiryo" charset="-128"/>
                <a:cs typeface="Meiryo" charset="-128"/>
              </a:rPr>
              <a:t>、シェアリングエコノミ</a:t>
            </a:r>
            <a:r>
              <a:rPr lang="en-US" altLang="ja-JP" sz="1400" dirty="0">
                <a:solidFill>
                  <a:srgbClr val="1A1A1A"/>
                </a:solidFill>
                <a:latin typeface="Meiryo" charset="-128"/>
                <a:ea typeface="Meiryo" charset="-128"/>
                <a:cs typeface="Meiryo" charset="-128"/>
              </a:rPr>
              <a:t>― </a:t>
            </a:r>
            <a:r>
              <a:rPr lang="ja-JP" altLang="en-US" sz="1400" dirty="0">
                <a:solidFill>
                  <a:srgbClr val="1A1A1A"/>
                </a:solidFill>
                <a:latin typeface="Meiryo" charset="-128"/>
                <a:ea typeface="Meiryo" charset="-128"/>
                <a:cs typeface="Meiryo" charset="-128"/>
              </a:rPr>
              <a:t>、</a:t>
            </a:r>
            <a:r>
              <a:rPr lang="en-US" altLang="ja-JP" sz="1400" dirty="0">
                <a:solidFill>
                  <a:srgbClr val="1A1A1A"/>
                </a:solidFill>
                <a:latin typeface="Meiryo" charset="-128"/>
                <a:ea typeface="Meiryo" charset="-128"/>
                <a:cs typeface="Meiryo" charset="-128"/>
              </a:rPr>
              <a:t>bot</a:t>
            </a:r>
            <a:r>
              <a:rPr lang="ja-JP" altLang="en-US" sz="1400" dirty="0">
                <a:solidFill>
                  <a:srgbClr val="1A1A1A"/>
                </a:solidFill>
                <a:latin typeface="Meiryo" charset="-128"/>
                <a:ea typeface="Meiryo" charset="-128"/>
                <a:cs typeface="Meiryo" charset="-128"/>
              </a:rPr>
              <a:t>（ボット）</a:t>
            </a:r>
            <a:r>
              <a:rPr lang="ja-JP" altLang="en-US" sz="1400" dirty="0" smtClean="0">
                <a:solidFill>
                  <a:srgbClr val="1A1A1A"/>
                </a:solidFill>
                <a:latin typeface="Meiryo" charset="-128"/>
                <a:ea typeface="Meiryo" charset="-128"/>
                <a:cs typeface="Meiryo" charset="-128"/>
              </a:rPr>
              <a:t>、農業</a:t>
            </a:r>
            <a:r>
              <a:rPr lang="en-US" altLang="ja-JP" sz="1400" dirty="0">
                <a:solidFill>
                  <a:srgbClr val="1A1A1A"/>
                </a:solidFill>
                <a:latin typeface="Meiryo" charset="-128"/>
                <a:ea typeface="Meiryo" charset="-128"/>
                <a:cs typeface="Meiryo" charset="-128"/>
              </a:rPr>
              <a:t>IT</a:t>
            </a:r>
            <a:r>
              <a:rPr lang="ja-JP" altLang="en-US" sz="1400" dirty="0">
                <a:solidFill>
                  <a:srgbClr val="1A1A1A"/>
                </a:solidFill>
                <a:latin typeface="Meiryo" charset="-128"/>
                <a:ea typeface="Meiryo" charset="-128"/>
                <a:cs typeface="Meiryo" charset="-128"/>
              </a:rPr>
              <a:t>、</a:t>
            </a:r>
            <a:r>
              <a:rPr lang="ja-JP" altLang="en-US" sz="1400" dirty="0" smtClean="0">
                <a:solidFill>
                  <a:srgbClr val="1A1A1A"/>
                </a:solidFill>
                <a:latin typeface="Meiryo" charset="-128"/>
                <a:ea typeface="Meiryo" charset="-128"/>
                <a:cs typeface="Meiryo" charset="-128"/>
              </a:rPr>
              <a:t>マーケティングオートメーション・・・　そんな先端</a:t>
            </a:r>
            <a:r>
              <a:rPr lang="ja-JP" altLang="en-US" sz="1400" dirty="0">
                <a:solidFill>
                  <a:srgbClr val="1A1A1A"/>
                </a:solidFill>
                <a:latin typeface="Meiryo" charset="-128"/>
                <a:ea typeface="Meiryo" charset="-128"/>
                <a:cs typeface="Meiryo" charset="-128"/>
              </a:rPr>
              <a:t>事例</a:t>
            </a:r>
            <a:r>
              <a:rPr lang="ja-JP" altLang="en-US" sz="1400" dirty="0" smtClean="0">
                <a:solidFill>
                  <a:srgbClr val="1A1A1A"/>
                </a:solidFill>
                <a:latin typeface="Meiryo" charset="-128"/>
                <a:ea typeface="Meiryo" charset="-128"/>
                <a:cs typeface="Meiryo" charset="-128"/>
              </a:rPr>
              <a:t>から“</a:t>
            </a:r>
            <a:r>
              <a:rPr lang="ja-JP" altLang="en-US" sz="1400" dirty="0">
                <a:solidFill>
                  <a:srgbClr val="1A1A1A"/>
                </a:solidFill>
                <a:latin typeface="Meiryo" charset="-128"/>
                <a:ea typeface="Meiryo" charset="-128"/>
                <a:cs typeface="Meiryo" charset="-128"/>
              </a:rPr>
              <a:t>あたらしい常識” の作り方</a:t>
            </a:r>
            <a:r>
              <a:rPr lang="ja-JP" altLang="en-US" sz="1400" dirty="0" smtClean="0">
                <a:solidFill>
                  <a:srgbClr val="1A1A1A"/>
                </a:solidFill>
                <a:latin typeface="Meiryo" charset="-128"/>
                <a:ea typeface="Meiryo" charset="-128"/>
                <a:cs typeface="Meiryo" charset="-128"/>
              </a:rPr>
              <a:t>が見えて</a:t>
            </a:r>
            <a:r>
              <a:rPr lang="ja-JP" altLang="en-US" sz="1400" dirty="0">
                <a:solidFill>
                  <a:srgbClr val="1A1A1A"/>
                </a:solidFill>
                <a:latin typeface="Meiryo" charset="-128"/>
                <a:ea typeface="Meiryo" charset="-128"/>
                <a:cs typeface="Meiryo" charset="-128"/>
              </a:rPr>
              <a:t>くる。</a:t>
            </a:r>
            <a:endParaRPr lang="ja-JP" altLang="en-US" sz="1400" dirty="0">
              <a:latin typeface="Meiryo" charset="-128"/>
              <a:ea typeface="Meiryo" charset="-128"/>
              <a:cs typeface="Meiryo" charset="-128"/>
            </a:endParaRPr>
          </a:p>
        </p:txBody>
      </p:sp>
      <p:sp>
        <p:nvSpPr>
          <p:cNvPr id="11" name="ホームベース 10"/>
          <p:cNvSpPr/>
          <p:nvPr/>
        </p:nvSpPr>
        <p:spPr>
          <a:xfrm>
            <a:off x="3938427" y="1471238"/>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a:off x="3938427" y="1950617"/>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3938427" y="2425170"/>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026720" y="5597754"/>
            <a:ext cx="4852610"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本書内で全てのチャートは</a:t>
            </a:r>
            <a:r>
              <a:rPr lang="ja-JP" altLang="en-US" sz="1400" dirty="0" smtClean="0">
                <a:solidFill>
                  <a:schemeClr val="bg1"/>
                </a:solidFill>
                <a:latin typeface="Meiryo" charset="-128"/>
                <a:ea typeface="Meiryo" charset="-128"/>
                <a:cs typeface="Meiryo" charset="-128"/>
              </a:rPr>
              <a:t>、</a:t>
            </a:r>
            <a:r>
              <a:rPr kumimoji="1" lang="ja-JP" altLang="en-US" sz="1400" b="1" dirty="0" smtClean="0">
                <a:solidFill>
                  <a:schemeClr val="bg1"/>
                </a:solidFill>
                <a:latin typeface="Meiryo" charset="-128"/>
                <a:ea typeface="Meiryo" charset="-128"/>
                <a:cs typeface="Meiryo" charset="-128"/>
              </a:rPr>
              <a:t>ロイヤリティ・フリー</a:t>
            </a:r>
            <a:r>
              <a:rPr kumimoji="1" lang="ja-JP" altLang="en-US" sz="1400" dirty="0" smtClean="0">
                <a:solidFill>
                  <a:schemeClr val="bg1"/>
                </a:solidFill>
                <a:latin typeface="Meiryo" charset="-128"/>
                <a:ea typeface="Meiryo" charset="-128"/>
                <a:cs typeface="Meiryo" charset="-128"/>
              </a:rPr>
              <a:t>の</a:t>
            </a:r>
            <a:endParaRPr kumimoji="1" lang="en-US" altLang="ja-JP" sz="1400" dirty="0" smtClean="0">
              <a:solidFill>
                <a:schemeClr val="bg1"/>
              </a:solidFill>
              <a:latin typeface="Meiryo" charset="-128"/>
              <a:ea typeface="Meiryo" charset="-128"/>
              <a:cs typeface="Meiryo" charset="-128"/>
            </a:endParaRPr>
          </a:p>
          <a:p>
            <a:r>
              <a:rPr kumimoji="1" lang="ja-JP" altLang="en-US" sz="1400" b="1" dirty="0" smtClean="0">
                <a:solidFill>
                  <a:schemeClr val="bg1"/>
                </a:solidFill>
                <a:latin typeface="Meiryo" charset="-128"/>
                <a:ea typeface="Meiryo" charset="-128"/>
                <a:cs typeface="Meiryo" charset="-128"/>
              </a:rPr>
              <a:t>パワーポイント・データ</a:t>
            </a:r>
            <a:r>
              <a:rPr kumimoji="1" lang="ja-JP" altLang="en-US" sz="1400" dirty="0" smtClean="0">
                <a:solidFill>
                  <a:schemeClr val="bg1"/>
                </a:solidFill>
                <a:latin typeface="Meiryo" charset="-128"/>
                <a:ea typeface="Meiryo" charset="-128"/>
                <a:cs typeface="Meiryo" charset="-128"/>
              </a:rPr>
              <a:t>として</a:t>
            </a:r>
            <a:r>
              <a:rPr lang="ja-JP" altLang="en-US" sz="1400" dirty="0" smtClean="0">
                <a:solidFill>
                  <a:schemeClr val="bg1"/>
                </a:solidFill>
                <a:latin typeface="Meiryo" charset="-128"/>
                <a:ea typeface="Meiryo" charset="-128"/>
                <a:cs typeface="Meiryo" charset="-128"/>
              </a:rPr>
              <a:t>、</a:t>
            </a:r>
            <a:r>
              <a:rPr kumimoji="1" lang="ja-JP" altLang="en-US" sz="1400" b="1" dirty="0" smtClean="0">
                <a:solidFill>
                  <a:schemeClr val="bg1"/>
                </a:solidFill>
                <a:latin typeface="Meiryo" charset="-128"/>
                <a:ea typeface="Meiryo" charset="-128"/>
                <a:cs typeface="Meiryo" charset="-128"/>
              </a:rPr>
              <a:t>ダウンロード</a:t>
            </a:r>
            <a:r>
              <a:rPr kumimoji="1" lang="ja-JP" altLang="en-US" sz="1400" dirty="0" smtClean="0">
                <a:solidFill>
                  <a:schemeClr val="bg1"/>
                </a:solidFill>
                <a:latin typeface="Meiryo" charset="-128"/>
                <a:ea typeface="Meiryo" charset="-128"/>
                <a:cs typeface="Meiryo" charset="-128"/>
              </a:rPr>
              <a:t>できます。</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14813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自動車メーカー</a:t>
            </a:r>
            <a:endParaRPr kumimoji="1" lang="ja-JP" altLang="en-US" dirty="0">
              <a:solidFill>
                <a:srgbClr val="0000FF"/>
              </a:solidFill>
              <a:latin typeface="メイリオ"/>
              <a:ea typeface="メイリオ"/>
              <a:cs typeface="メイリオ"/>
            </a:endParaRP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航空機メーカー</a:t>
            </a:r>
            <a:endParaRPr kumimoji="1" lang="ja-JP" altLang="en-US" dirty="0">
              <a:solidFill>
                <a:srgbClr val="0000FF"/>
              </a:solidFill>
              <a:latin typeface="メイリオ"/>
              <a:ea typeface="メイリオ"/>
              <a:cs typeface="メイリオ"/>
            </a:endParaRP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工作機械メーカー</a:t>
            </a:r>
            <a:endParaRPr kumimoji="1" lang="ja-JP" altLang="en-US" dirty="0">
              <a:solidFill>
                <a:srgbClr val="0000FF"/>
              </a:solidFill>
              <a:latin typeface="メイリオ"/>
              <a:ea typeface="メイリオ"/>
              <a:cs typeface="メイリオ"/>
            </a:endParaRP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制御</a:t>
            </a:r>
            <a:r>
              <a:rPr kumimoji="1" lang="ja-JP" altLang="en-US" sz="1200" dirty="0" smtClean="0">
                <a:solidFill>
                  <a:srgbClr val="FFFFFF"/>
                </a:solidFill>
                <a:latin typeface="ＭＳ Ｐゴシック"/>
                <a:ea typeface="ＭＳ Ｐゴシック"/>
                <a:cs typeface="ＭＳ Ｐゴシック"/>
              </a:rPr>
              <a:t>ソフトウェア</a:t>
            </a: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smtClean="0">
                <a:solidFill>
                  <a:srgbClr val="0000FF"/>
                </a:solidFill>
                <a:latin typeface="メイリオ"/>
                <a:ea typeface="メイリオ"/>
                <a:cs typeface="メイリオ"/>
              </a:rPr>
              <a:t>走行</a:t>
            </a:r>
            <a:r>
              <a:rPr lang="ja-JP" altLang="en-US" sz="800" b="1" dirty="0" smtClean="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a:t>
            </a:r>
            <a:r>
              <a:rPr lang="ja-JP" altLang="en-US" sz="1000" dirty="0" smtClean="0">
                <a:solidFill>
                  <a:srgbClr val="800000"/>
                </a:solidFill>
                <a:latin typeface="メイリオ"/>
                <a:ea typeface="メイリオ"/>
                <a:cs typeface="メイリオ"/>
              </a:rPr>
              <a:t>点検・修理</a:t>
            </a:r>
            <a:r>
              <a:rPr lang="ja-JP" altLang="en-US" sz="1000" dirty="0">
                <a:solidFill>
                  <a:srgbClr val="800000"/>
                </a:solidFill>
                <a:latin typeface="メイリオ"/>
                <a:ea typeface="メイリオ"/>
                <a:cs typeface="メイリオ"/>
              </a:rPr>
              <a:t>、自律化機能による自己点検や</a:t>
            </a:r>
            <a:r>
              <a:rPr lang="ja-JP" altLang="en-US" sz="1000" dirty="0" smtClean="0">
                <a:solidFill>
                  <a:srgbClr val="800000"/>
                </a:solidFill>
                <a:latin typeface="メイリオ"/>
                <a:ea typeface="メイリオ"/>
                <a:cs typeface="メイリオ"/>
              </a:rPr>
              <a:t>修復、ソフトウェア</a:t>
            </a:r>
            <a:r>
              <a:rPr lang="ja-JP" altLang="en-US" sz="1000" dirty="0">
                <a:solidFill>
                  <a:srgbClr val="800000"/>
                </a:solidFill>
                <a:latin typeface="メイリオ"/>
                <a:ea typeface="メイリオ"/>
                <a:cs typeface="メイリオ"/>
              </a:rPr>
              <a:t>更新による機能・性能・操作性の</a:t>
            </a:r>
            <a:r>
              <a:rPr lang="ja-JP" altLang="en-US" sz="1000" dirty="0" smtClean="0">
                <a:solidFill>
                  <a:srgbClr val="800000"/>
                </a:solidFill>
                <a:latin typeface="メイリオ"/>
                <a:ea typeface="メイリオ"/>
                <a:cs typeface="メイリオ"/>
              </a:rPr>
              <a:t>改善</a:t>
            </a:r>
            <a:endParaRPr lang="ja-JP" altLang="en-US" sz="1000" dirty="0">
              <a:solidFill>
                <a:srgbClr val="800000"/>
              </a:solidFill>
              <a:latin typeface="メイリオ"/>
              <a:ea typeface="メイリオ"/>
              <a:cs typeface="メイリオ"/>
            </a:endParaRP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インターネット</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41860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正方形/長方形 135"/>
          <p:cNvSpPr/>
          <p:nvPr/>
        </p:nvSpPr>
        <p:spPr>
          <a:xfrm>
            <a:off x="755576" y="2943319"/>
            <a:ext cx="7632848" cy="35820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755576" y="908720"/>
            <a:ext cx="7632848" cy="1659935"/>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ホームベース 134"/>
          <p:cNvSpPr/>
          <p:nvPr/>
        </p:nvSpPr>
        <p:spPr>
          <a:xfrm>
            <a:off x="3284969" y="5499216"/>
            <a:ext cx="2576788" cy="41279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smtClean="0">
                <a:solidFill>
                  <a:srgbClr val="FFFFFF"/>
                </a:solidFill>
                <a:latin typeface="Hiragino Kaku Gothic Pro W6" charset="-128"/>
                <a:ea typeface="Hiragino Kaku Gothic Pro W6" charset="-128"/>
                <a:cs typeface="Hiragino Kaku Gothic Pro W6" charset="-128"/>
              </a:rPr>
              <a:t>コンサルティング</a:t>
            </a:r>
            <a:r>
              <a:rPr lang="ja-JP" altLang="en-US" sz="1100" dirty="0" smtClean="0">
                <a:solidFill>
                  <a:srgbClr val="FFFFFF"/>
                </a:solidFill>
                <a:latin typeface="Hiragino Kaku Gothic Pro W6" charset="-128"/>
                <a:ea typeface="Hiragino Kaku Gothic Pro W6" charset="-128"/>
                <a:cs typeface="Hiragino Kaku Gothic Pro W6" charset="-128"/>
              </a:rPr>
              <a:t>やサービスなど</a:t>
            </a:r>
            <a:endParaRPr lang="en-US" altLang="ja-JP" sz="11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100" dirty="0" smtClean="0">
                <a:solidFill>
                  <a:srgbClr val="FFFFFF"/>
                </a:solidFill>
                <a:latin typeface="Hiragino Kaku Gothic Pro W6" charset="-128"/>
                <a:ea typeface="Hiragino Kaku Gothic Pro W6" charset="-128"/>
                <a:cs typeface="Hiragino Kaku Gothic Pro W6" charset="-128"/>
              </a:rPr>
              <a:t>新たなビジネス価値の創出・提供</a:t>
            </a:r>
            <a:endParaRPr kumimoji="1" lang="ja-JP" altLang="en-US" sz="1100" dirty="0">
              <a:solidFill>
                <a:srgbClr val="FFFFFF"/>
              </a:solidFill>
              <a:latin typeface="Hiragino Kaku Gothic Pro W6" charset="-128"/>
              <a:ea typeface="Hiragino Kaku Gothic Pro W6" charset="-128"/>
              <a:cs typeface="Hiragino Kaku Gothic Pro W6" charset="-128"/>
            </a:endParaRPr>
          </a:p>
        </p:txBody>
      </p:sp>
      <p:sp>
        <p:nvSpPr>
          <p:cNvPr id="132" name="ホームベース 131"/>
          <p:cNvSpPr/>
          <p:nvPr/>
        </p:nvSpPr>
        <p:spPr>
          <a:xfrm>
            <a:off x="1183415" y="4385401"/>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開発・生産による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価値の創出</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133" name="ホームベース 132"/>
          <p:cNvSpPr/>
          <p:nvPr/>
        </p:nvSpPr>
        <p:spPr>
          <a:xfrm>
            <a:off x="4644008" y="4358182"/>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使用による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価値の消費</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2" name="タイトル 1"/>
          <p:cNvSpPr>
            <a:spLocks noGrp="1"/>
          </p:cNvSpPr>
          <p:nvPr>
            <p:ph type="title"/>
          </p:nvPr>
        </p:nvSpPr>
        <p:spPr/>
        <p:txBody>
          <a:bodyPr/>
          <a:lstStyle/>
          <a:p>
            <a:r>
              <a:rPr lang="ja-JP" altLang="en-US" dirty="0" smtClean="0"/>
              <a:t>製造業のサービス化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ホームベース 3"/>
          <p:cNvSpPr/>
          <p:nvPr/>
        </p:nvSpPr>
        <p:spPr>
          <a:xfrm>
            <a:off x="1187624" y="1407412"/>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開発・生産による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価値の創出</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5" name="ホームベース 4"/>
          <p:cNvSpPr/>
          <p:nvPr/>
        </p:nvSpPr>
        <p:spPr>
          <a:xfrm>
            <a:off x="4648217" y="1380193"/>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使用による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価値の消費</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6" name="左カーブ矢印 5"/>
          <p:cNvSpPr/>
          <p:nvPr/>
        </p:nvSpPr>
        <p:spPr>
          <a:xfrm rot="16200000">
            <a:off x="4367861" y="906132"/>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左カーブ矢印 6"/>
          <p:cNvSpPr/>
          <p:nvPr/>
        </p:nvSpPr>
        <p:spPr>
          <a:xfrm rot="5400000">
            <a:off x="4320558" y="1474401"/>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7"/>
          <p:cNvGrpSpPr/>
          <p:nvPr/>
        </p:nvGrpSpPr>
        <p:grpSpPr>
          <a:xfrm>
            <a:off x="5460306" y="1475817"/>
            <a:ext cx="230909" cy="419498"/>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10"/>
          <p:cNvGrpSpPr/>
          <p:nvPr/>
        </p:nvGrpSpPr>
        <p:grpSpPr>
          <a:xfrm>
            <a:off x="1636777" y="1475817"/>
            <a:ext cx="419151" cy="480440"/>
            <a:chOff x="4732300" y="5435324"/>
            <a:chExt cx="669536" cy="1021093"/>
          </a:xfrm>
        </p:grpSpPr>
        <p:sp>
          <p:nvSpPr>
            <p:cNvPr id="12" name="正方形/長方形 1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直線コネクタ 1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127512" y="1584068"/>
            <a:ext cx="902811" cy="307777"/>
          </a:xfrm>
          <a:prstGeom prst="rect">
            <a:avLst/>
          </a:prstGeom>
          <a:noFill/>
        </p:spPr>
        <p:txBody>
          <a:bodyPr wrap="none" rtlCol="0">
            <a:spAutoFit/>
          </a:bodyPr>
          <a:lstStyle/>
          <a:p>
            <a:pPr algn="ctr"/>
            <a:r>
              <a:rPr kumimoji="1" lang="ja-JP" altLang="en-US" sz="1400" b="1" smtClean="0">
                <a:solidFill>
                  <a:srgbClr val="002060"/>
                </a:solidFill>
                <a:latin typeface="Hiragino Kaku Gothic Pro W6" charset="-128"/>
                <a:ea typeface="Hiragino Kaku Gothic Pro W6" charset="-128"/>
                <a:cs typeface="Hiragino Kaku Gothic Pro W6" charset="-128"/>
              </a:rPr>
              <a:t>価値交換</a:t>
            </a:r>
            <a:endParaRPr kumimoji="1" lang="ja-JP" altLang="en-US" sz="1400" b="1">
              <a:solidFill>
                <a:srgbClr val="002060"/>
              </a:solidFill>
              <a:latin typeface="Hiragino Kaku Gothic Pro W6" charset="-128"/>
              <a:ea typeface="Hiragino Kaku Gothic Pro W6" charset="-128"/>
              <a:cs typeface="Hiragino Kaku Gothic Pro W6" charset="-128"/>
            </a:endParaRPr>
          </a:p>
        </p:txBody>
      </p:sp>
      <p:sp>
        <p:nvSpPr>
          <p:cNvPr id="92" name="テキスト ボックス 91"/>
          <p:cNvSpPr txBox="1"/>
          <p:nvPr/>
        </p:nvSpPr>
        <p:spPr>
          <a:xfrm>
            <a:off x="4305107" y="991873"/>
            <a:ext cx="543739" cy="307777"/>
          </a:xfrm>
          <a:prstGeom prst="rect">
            <a:avLst/>
          </a:prstGeom>
          <a:noFill/>
        </p:spPr>
        <p:txBody>
          <a:bodyPr wrap="none" rtlCol="0">
            <a:spAutoFit/>
          </a:bodyPr>
          <a:lstStyle/>
          <a:p>
            <a:pPr algn="ctr"/>
            <a:r>
              <a:rPr kumimoji="1" lang="ja-JP" altLang="en-US" sz="1400" smtClean="0">
                <a:solidFill>
                  <a:srgbClr val="0432FF"/>
                </a:solidFill>
                <a:latin typeface="Meiryo" charset="-128"/>
                <a:ea typeface="Meiryo" charset="-128"/>
                <a:cs typeface="Meiryo" charset="-128"/>
              </a:rPr>
              <a:t>販売</a:t>
            </a:r>
            <a:endParaRPr kumimoji="1" lang="ja-JP" altLang="en-US" sz="1400" dirty="0">
              <a:solidFill>
                <a:srgbClr val="0432FF"/>
              </a:solidFill>
              <a:latin typeface="Meiryo" charset="-128"/>
              <a:ea typeface="Meiryo" charset="-128"/>
              <a:cs typeface="Meiryo" charset="-128"/>
            </a:endParaRPr>
          </a:p>
        </p:txBody>
      </p:sp>
      <p:sp>
        <p:nvSpPr>
          <p:cNvPr id="95" name="テキスト ボックス 94"/>
          <p:cNvSpPr txBox="1"/>
          <p:nvPr/>
        </p:nvSpPr>
        <p:spPr>
          <a:xfrm>
            <a:off x="789727" y="951036"/>
            <a:ext cx="1620957" cy="307777"/>
          </a:xfrm>
          <a:prstGeom prst="rect">
            <a:avLst/>
          </a:prstGeom>
          <a:noFill/>
        </p:spPr>
        <p:txBody>
          <a:bodyPr wrap="none" rtlCol="0">
            <a:spAutoFit/>
          </a:bodyPr>
          <a:lstStyle/>
          <a:p>
            <a:r>
              <a:rPr lang="ja-JP" altLang="en-US" sz="1400" b="1" dirty="0" smtClean="0">
                <a:solidFill>
                  <a:schemeClr val="tx1">
                    <a:lumMod val="50000"/>
                    <a:lumOff val="50000"/>
                  </a:schemeClr>
                </a:solidFill>
                <a:latin typeface="Meiryo" charset="-128"/>
                <a:ea typeface="Meiryo" charset="-128"/>
                <a:cs typeface="Meiryo" charset="-128"/>
              </a:rPr>
              <a:t>これまでの</a:t>
            </a:r>
            <a:r>
              <a:rPr kumimoji="1" lang="ja-JP" altLang="en-US" sz="1400" b="1" dirty="0" smtClean="0">
                <a:solidFill>
                  <a:schemeClr val="tx1">
                    <a:lumMod val="50000"/>
                    <a:lumOff val="50000"/>
                  </a:schemeClr>
                </a:solidFill>
                <a:latin typeface="Meiryo" charset="-128"/>
                <a:ea typeface="Meiryo" charset="-128"/>
                <a:cs typeface="Meiryo" charset="-128"/>
              </a:rPr>
              <a:t>製造業</a:t>
            </a:r>
            <a:endParaRPr kumimoji="1" lang="ja-JP" altLang="en-US" sz="1400" b="1" dirty="0">
              <a:solidFill>
                <a:schemeClr val="tx1">
                  <a:lumMod val="50000"/>
                  <a:lumOff val="50000"/>
                </a:schemeClr>
              </a:solidFill>
              <a:latin typeface="Meiryo" charset="-128"/>
              <a:ea typeface="Meiryo" charset="-128"/>
              <a:cs typeface="Meiryo" charset="-128"/>
            </a:endParaRPr>
          </a:p>
        </p:txBody>
      </p:sp>
      <p:sp>
        <p:nvSpPr>
          <p:cNvPr id="89" name="テキスト ボックス 88"/>
          <p:cNvSpPr txBox="1"/>
          <p:nvPr/>
        </p:nvSpPr>
        <p:spPr>
          <a:xfrm>
            <a:off x="4313402" y="2248432"/>
            <a:ext cx="543739" cy="307777"/>
          </a:xfrm>
          <a:prstGeom prst="rect">
            <a:avLst/>
          </a:prstGeom>
          <a:noFill/>
        </p:spPr>
        <p:txBody>
          <a:bodyPr wrap="none" rtlCol="0">
            <a:spAutoFit/>
          </a:bodyPr>
          <a:lstStyle/>
          <a:p>
            <a:pPr algn="ctr"/>
            <a:r>
              <a:rPr kumimoji="1" lang="ja-JP" altLang="en-US" sz="1400" dirty="0" smtClean="0">
                <a:solidFill>
                  <a:srgbClr val="00B050"/>
                </a:solidFill>
                <a:latin typeface="Meiryo" charset="-128"/>
                <a:ea typeface="Meiryo" charset="-128"/>
                <a:cs typeface="Meiryo" charset="-128"/>
              </a:rPr>
              <a:t>購入</a:t>
            </a:r>
            <a:endParaRPr kumimoji="1" lang="ja-JP" altLang="en-US" sz="1400" dirty="0">
              <a:solidFill>
                <a:srgbClr val="00B050"/>
              </a:solidFill>
              <a:latin typeface="Meiryo" charset="-128"/>
              <a:ea typeface="Meiryo" charset="-128"/>
              <a:cs typeface="Meiryo" charset="-128"/>
            </a:endParaRPr>
          </a:p>
        </p:txBody>
      </p:sp>
      <p:sp>
        <p:nvSpPr>
          <p:cNvPr id="100" name="左カーブ矢印 99"/>
          <p:cNvSpPr/>
          <p:nvPr/>
        </p:nvSpPr>
        <p:spPr>
          <a:xfrm rot="16200000">
            <a:off x="4363652" y="3869907"/>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左カーブ矢印 100"/>
          <p:cNvSpPr/>
          <p:nvPr/>
        </p:nvSpPr>
        <p:spPr>
          <a:xfrm rot="5400000">
            <a:off x="4316349" y="4438176"/>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5" name="図形グループ 104"/>
          <p:cNvGrpSpPr/>
          <p:nvPr/>
        </p:nvGrpSpPr>
        <p:grpSpPr>
          <a:xfrm>
            <a:off x="5456097" y="4439592"/>
            <a:ext cx="230909" cy="419498"/>
            <a:chOff x="1946324" y="4125162"/>
            <a:chExt cx="969964" cy="2007872"/>
          </a:xfrm>
        </p:grpSpPr>
        <p:sp>
          <p:nvSpPr>
            <p:cNvPr id="106" name="円/楕円 1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7" name="フローチャート: 論理積ゲート 1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8" name="図形グループ 107"/>
          <p:cNvGrpSpPr/>
          <p:nvPr/>
        </p:nvGrpSpPr>
        <p:grpSpPr>
          <a:xfrm>
            <a:off x="1632568" y="4439592"/>
            <a:ext cx="419151" cy="480440"/>
            <a:chOff x="4732300" y="5435324"/>
            <a:chExt cx="669536" cy="1021093"/>
          </a:xfrm>
        </p:grpSpPr>
        <p:sp>
          <p:nvSpPr>
            <p:cNvPr id="109" name="正方形/長方形 108"/>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4" name="正方形/長方形 113"/>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8" name="正方形/長方形 117"/>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26" name="テキスト ボックス 125"/>
          <p:cNvSpPr txBox="1"/>
          <p:nvPr/>
        </p:nvSpPr>
        <p:spPr>
          <a:xfrm>
            <a:off x="4123303" y="4547843"/>
            <a:ext cx="902811" cy="307777"/>
          </a:xfrm>
          <a:prstGeom prst="rect">
            <a:avLst/>
          </a:prstGeom>
          <a:noFill/>
        </p:spPr>
        <p:txBody>
          <a:bodyPr wrap="none" rtlCol="0">
            <a:spAutoFit/>
          </a:bodyPr>
          <a:lstStyle/>
          <a:p>
            <a:pPr algn="ctr"/>
            <a:r>
              <a:rPr kumimoji="1" lang="ja-JP" altLang="en-US" sz="1400" b="1" smtClean="0">
                <a:solidFill>
                  <a:srgbClr val="002060"/>
                </a:solidFill>
                <a:latin typeface="Hiragino Kaku Gothic Pro W6" charset="-128"/>
                <a:ea typeface="Hiragino Kaku Gothic Pro W6" charset="-128"/>
                <a:cs typeface="Hiragino Kaku Gothic Pro W6" charset="-128"/>
              </a:rPr>
              <a:t>価値交換</a:t>
            </a:r>
            <a:endParaRPr kumimoji="1" lang="ja-JP" altLang="en-US" sz="1400" b="1">
              <a:solidFill>
                <a:srgbClr val="002060"/>
              </a:solidFill>
              <a:latin typeface="Hiragino Kaku Gothic Pro W6" charset="-128"/>
              <a:ea typeface="Hiragino Kaku Gothic Pro W6" charset="-128"/>
              <a:cs typeface="Hiragino Kaku Gothic Pro W6" charset="-128"/>
            </a:endParaRPr>
          </a:p>
        </p:txBody>
      </p:sp>
      <p:sp>
        <p:nvSpPr>
          <p:cNvPr id="127" name="テキスト ボックス 126"/>
          <p:cNvSpPr txBox="1"/>
          <p:nvPr/>
        </p:nvSpPr>
        <p:spPr>
          <a:xfrm>
            <a:off x="4300898" y="3955648"/>
            <a:ext cx="543739" cy="307777"/>
          </a:xfrm>
          <a:prstGeom prst="rect">
            <a:avLst/>
          </a:prstGeom>
          <a:noFill/>
        </p:spPr>
        <p:txBody>
          <a:bodyPr wrap="none" rtlCol="0">
            <a:spAutoFit/>
          </a:bodyPr>
          <a:lstStyle/>
          <a:p>
            <a:pPr algn="ctr"/>
            <a:r>
              <a:rPr kumimoji="1" lang="ja-JP" altLang="en-US" sz="1400" smtClean="0">
                <a:solidFill>
                  <a:srgbClr val="0432FF"/>
                </a:solidFill>
                <a:latin typeface="Meiryo" charset="-128"/>
                <a:ea typeface="Meiryo" charset="-128"/>
                <a:cs typeface="Meiryo" charset="-128"/>
              </a:rPr>
              <a:t>販売</a:t>
            </a:r>
            <a:endParaRPr kumimoji="1" lang="ja-JP" altLang="en-US" sz="1400" dirty="0">
              <a:solidFill>
                <a:srgbClr val="0432FF"/>
              </a:solidFill>
              <a:latin typeface="Meiryo" charset="-128"/>
              <a:ea typeface="Meiryo" charset="-128"/>
              <a:cs typeface="Meiryo" charset="-128"/>
            </a:endParaRPr>
          </a:p>
        </p:txBody>
      </p:sp>
      <p:sp>
        <p:nvSpPr>
          <p:cNvPr id="128" name="テキスト ボックス 127"/>
          <p:cNvSpPr txBox="1"/>
          <p:nvPr/>
        </p:nvSpPr>
        <p:spPr>
          <a:xfrm>
            <a:off x="789727" y="2967750"/>
            <a:ext cx="1620957" cy="307777"/>
          </a:xfrm>
          <a:prstGeom prst="rect">
            <a:avLst/>
          </a:prstGeom>
          <a:noFill/>
        </p:spPr>
        <p:txBody>
          <a:bodyPr wrap="none" rtlCol="0">
            <a:spAutoFit/>
          </a:bodyPr>
          <a:lstStyle/>
          <a:p>
            <a:r>
              <a:rPr lang="ja-JP" altLang="en-US" sz="1400" b="1" dirty="0" smtClean="0">
                <a:solidFill>
                  <a:schemeClr val="tx1">
                    <a:lumMod val="50000"/>
                    <a:lumOff val="50000"/>
                  </a:schemeClr>
                </a:solidFill>
                <a:latin typeface="Meiryo" charset="-128"/>
                <a:ea typeface="Meiryo" charset="-128"/>
                <a:cs typeface="Meiryo" charset="-128"/>
              </a:rPr>
              <a:t>これからの</a:t>
            </a:r>
            <a:r>
              <a:rPr kumimoji="1" lang="ja-JP" altLang="en-US" sz="1400" b="1" dirty="0" smtClean="0">
                <a:solidFill>
                  <a:schemeClr val="tx1">
                    <a:lumMod val="50000"/>
                    <a:lumOff val="50000"/>
                  </a:schemeClr>
                </a:solidFill>
                <a:latin typeface="Meiryo" charset="-128"/>
                <a:ea typeface="Meiryo" charset="-128"/>
                <a:cs typeface="Meiryo" charset="-128"/>
              </a:rPr>
              <a:t>製造業</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129" name="テキスト ボックス 128"/>
          <p:cNvSpPr txBox="1"/>
          <p:nvPr/>
        </p:nvSpPr>
        <p:spPr>
          <a:xfrm>
            <a:off x="4309193" y="5212207"/>
            <a:ext cx="543739" cy="307777"/>
          </a:xfrm>
          <a:prstGeom prst="rect">
            <a:avLst/>
          </a:prstGeom>
          <a:noFill/>
        </p:spPr>
        <p:txBody>
          <a:bodyPr wrap="none" rtlCol="0">
            <a:spAutoFit/>
          </a:bodyPr>
          <a:lstStyle/>
          <a:p>
            <a:pPr algn="ctr"/>
            <a:r>
              <a:rPr kumimoji="1" lang="ja-JP" altLang="en-US" sz="1400" dirty="0" smtClean="0">
                <a:solidFill>
                  <a:srgbClr val="00B050"/>
                </a:solidFill>
                <a:latin typeface="Meiryo" charset="-128"/>
                <a:ea typeface="Meiryo" charset="-128"/>
                <a:cs typeface="Meiryo" charset="-128"/>
              </a:rPr>
              <a:t>購入</a:t>
            </a:r>
            <a:endParaRPr kumimoji="1" lang="ja-JP" altLang="en-US" sz="1400" dirty="0">
              <a:solidFill>
                <a:srgbClr val="00B050"/>
              </a:solidFill>
              <a:latin typeface="Meiryo" charset="-128"/>
              <a:ea typeface="Meiryo" charset="-128"/>
              <a:cs typeface="Meiryo" charset="-128"/>
            </a:endParaRPr>
          </a:p>
        </p:txBody>
      </p:sp>
      <p:sp>
        <p:nvSpPr>
          <p:cNvPr id="31" name="U ターン矢印 30"/>
          <p:cNvSpPr/>
          <p:nvPr/>
        </p:nvSpPr>
        <p:spPr>
          <a:xfrm flipH="1">
            <a:off x="2411761" y="3125086"/>
            <a:ext cx="4320480" cy="864096"/>
          </a:xfrm>
          <a:prstGeom prst="uturnArrow">
            <a:avLst>
              <a:gd name="adj1" fmla="val 34944"/>
              <a:gd name="adj2" fmla="val 25000"/>
              <a:gd name="adj3" fmla="val 22160"/>
              <a:gd name="adj4" fmla="val 49432"/>
              <a:gd name="adj5" fmla="val 7571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テキスト ボックス 129"/>
          <p:cNvSpPr txBox="1"/>
          <p:nvPr/>
        </p:nvSpPr>
        <p:spPr>
          <a:xfrm>
            <a:off x="1763688" y="3840653"/>
            <a:ext cx="1723549" cy="553998"/>
          </a:xfrm>
          <a:prstGeom prst="rect">
            <a:avLst/>
          </a:prstGeom>
          <a:noFill/>
        </p:spPr>
        <p:txBody>
          <a:bodyPr wrap="none" rtlCol="0">
            <a:spAutoFit/>
          </a:bodyPr>
          <a:lstStyle/>
          <a:p>
            <a:pPr algn="ctr"/>
            <a:r>
              <a:rPr kumimoji="1" lang="ja-JP" altLang="en-US" sz="1000" dirty="0" smtClean="0">
                <a:solidFill>
                  <a:schemeClr val="accent6">
                    <a:lumMod val="75000"/>
                  </a:schemeClr>
                </a:solidFill>
                <a:latin typeface="Meiryo" charset="-128"/>
                <a:ea typeface="Meiryo" charset="-128"/>
                <a:cs typeface="Meiryo" charset="-128"/>
              </a:rPr>
              <a:t>使用状況の把握</a:t>
            </a:r>
            <a:endParaRPr kumimoji="1" lang="en-US" altLang="ja-JP" sz="1000" dirty="0" smtClean="0">
              <a:solidFill>
                <a:schemeClr val="accent6">
                  <a:lumMod val="75000"/>
                </a:schemeClr>
              </a:solidFill>
              <a:latin typeface="Meiryo" charset="-128"/>
              <a:ea typeface="Meiryo" charset="-128"/>
              <a:cs typeface="Meiryo" charset="-128"/>
            </a:endParaRPr>
          </a:p>
          <a:p>
            <a:pPr algn="ctr"/>
            <a:r>
              <a:rPr lang="ja-JP" altLang="en-US" sz="1000" dirty="0" smtClean="0">
                <a:solidFill>
                  <a:schemeClr val="accent6">
                    <a:lumMod val="75000"/>
                  </a:schemeClr>
                </a:solidFill>
                <a:latin typeface="Meiryo" charset="-128"/>
                <a:ea typeface="Meiryo" charset="-128"/>
                <a:cs typeface="Meiryo" charset="-128"/>
              </a:rPr>
              <a:t>集めたデータの解析による</a:t>
            </a:r>
            <a:endParaRPr lang="en-US" altLang="ja-JP" sz="1000" dirty="0" smtClean="0">
              <a:solidFill>
                <a:schemeClr val="accent6">
                  <a:lumMod val="75000"/>
                </a:schemeClr>
              </a:solidFill>
              <a:latin typeface="Meiryo" charset="-128"/>
              <a:ea typeface="Meiryo" charset="-128"/>
              <a:cs typeface="Meiryo" charset="-128"/>
            </a:endParaRPr>
          </a:p>
          <a:p>
            <a:pPr algn="ctr"/>
            <a:r>
              <a:rPr lang="ja-JP" altLang="en-US" sz="1000" dirty="0" smtClean="0">
                <a:solidFill>
                  <a:schemeClr val="accent6">
                    <a:lumMod val="75000"/>
                  </a:schemeClr>
                </a:solidFill>
                <a:latin typeface="Meiryo" charset="-128"/>
                <a:ea typeface="Meiryo" charset="-128"/>
                <a:cs typeface="Meiryo" charset="-128"/>
              </a:rPr>
              <a:t>洞察・発見</a:t>
            </a:r>
            <a:endParaRPr kumimoji="1" lang="ja-JP" altLang="en-US" sz="1000" dirty="0">
              <a:solidFill>
                <a:schemeClr val="accent6">
                  <a:lumMod val="75000"/>
                </a:schemeClr>
              </a:solidFill>
              <a:latin typeface="Meiryo" charset="-128"/>
              <a:ea typeface="Meiryo" charset="-128"/>
              <a:cs typeface="Meiryo" charset="-128"/>
            </a:endParaRPr>
          </a:p>
        </p:txBody>
      </p:sp>
      <p:sp>
        <p:nvSpPr>
          <p:cNvPr id="131" name="U ターン矢印 130"/>
          <p:cNvSpPr/>
          <p:nvPr/>
        </p:nvSpPr>
        <p:spPr>
          <a:xfrm rot="10800000" flipH="1">
            <a:off x="2411761" y="5445224"/>
            <a:ext cx="4320480" cy="864096"/>
          </a:xfrm>
          <a:prstGeom prst="uturnArrow">
            <a:avLst>
              <a:gd name="adj1" fmla="val 35654"/>
              <a:gd name="adj2" fmla="val 25000"/>
              <a:gd name="adj3" fmla="val 22160"/>
              <a:gd name="adj4" fmla="val 49432"/>
              <a:gd name="adj5" fmla="val 75710"/>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5431834" y="5070931"/>
            <a:ext cx="2236510" cy="553998"/>
          </a:xfrm>
          <a:prstGeom prst="rect">
            <a:avLst/>
          </a:prstGeom>
          <a:noFill/>
        </p:spPr>
        <p:txBody>
          <a:bodyPr wrap="none" rtlCol="0">
            <a:spAutoFit/>
          </a:bodyPr>
          <a:lstStyle/>
          <a:p>
            <a:pPr algn="ctr"/>
            <a:r>
              <a:rPr kumimoji="1" lang="ja-JP" altLang="en-US" sz="1000" dirty="0" smtClean="0">
                <a:solidFill>
                  <a:srgbClr val="0432FF"/>
                </a:solidFill>
                <a:latin typeface="Meiryo" charset="-128"/>
                <a:ea typeface="Meiryo" charset="-128"/>
                <a:cs typeface="Meiryo" charset="-128"/>
              </a:rPr>
              <a:t>故障の予測と事前対応</a:t>
            </a:r>
            <a:endParaRPr kumimoji="1" lang="en-US" altLang="ja-JP" sz="1000" dirty="0" smtClean="0">
              <a:solidFill>
                <a:srgbClr val="0432FF"/>
              </a:solidFill>
              <a:latin typeface="Meiryo" charset="-128"/>
              <a:ea typeface="Meiryo" charset="-128"/>
              <a:cs typeface="Meiryo" charset="-128"/>
            </a:endParaRPr>
          </a:p>
          <a:p>
            <a:pPr algn="ctr"/>
            <a:r>
              <a:rPr lang="ja-JP" altLang="en-US" sz="1000" dirty="0" smtClean="0">
                <a:solidFill>
                  <a:srgbClr val="0432FF"/>
                </a:solidFill>
                <a:latin typeface="Meiryo" charset="-128"/>
                <a:ea typeface="Meiryo" charset="-128"/>
                <a:cs typeface="Meiryo" charset="-128"/>
              </a:rPr>
              <a:t>ソフトウェア・アップデートによる</a:t>
            </a:r>
            <a:endParaRPr lang="en-US" altLang="ja-JP" sz="1000" dirty="0" smtClean="0">
              <a:solidFill>
                <a:srgbClr val="0432FF"/>
              </a:solidFill>
              <a:latin typeface="Meiryo" charset="-128"/>
              <a:ea typeface="Meiryo" charset="-128"/>
              <a:cs typeface="Meiryo" charset="-128"/>
            </a:endParaRPr>
          </a:p>
          <a:p>
            <a:pPr algn="ctr"/>
            <a:r>
              <a:rPr lang="ja-JP" altLang="en-US" sz="1000" dirty="0" smtClean="0">
                <a:solidFill>
                  <a:srgbClr val="0432FF"/>
                </a:solidFill>
                <a:latin typeface="Meiryo" charset="-128"/>
                <a:ea typeface="Meiryo" charset="-128"/>
                <a:cs typeface="Meiryo" charset="-128"/>
              </a:rPr>
              <a:t>機能改善・性能向上</a:t>
            </a:r>
            <a:endParaRPr kumimoji="1" lang="ja-JP" altLang="en-US" sz="1000" dirty="0">
              <a:solidFill>
                <a:srgbClr val="0432FF"/>
              </a:solidFill>
              <a:latin typeface="Meiryo" charset="-128"/>
              <a:ea typeface="Meiryo" charset="-128"/>
              <a:cs typeface="Meiryo" charset="-128"/>
            </a:endParaRPr>
          </a:p>
        </p:txBody>
      </p:sp>
      <p:sp>
        <p:nvSpPr>
          <p:cNvPr id="137" name="ホームベース 136"/>
          <p:cNvSpPr/>
          <p:nvPr/>
        </p:nvSpPr>
        <p:spPr>
          <a:xfrm flipH="1">
            <a:off x="3284969" y="3502243"/>
            <a:ext cx="2576788" cy="412797"/>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Hiragino Kaku Gothic Pro W6" charset="-128"/>
                <a:ea typeface="Hiragino Kaku Gothic Pro W6" charset="-128"/>
                <a:cs typeface="Hiragino Kaku Gothic Pro W6" charset="-128"/>
              </a:rPr>
              <a:t>販売後も連続的・継続的に</a:t>
            </a:r>
            <a:endParaRPr kumimoji="1" lang="en-US" altLang="ja-JP" sz="11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100" dirty="0" smtClean="0">
                <a:solidFill>
                  <a:srgbClr val="FFFFFF"/>
                </a:solidFill>
                <a:latin typeface="Hiragino Kaku Gothic Pro W6" charset="-128"/>
                <a:ea typeface="Hiragino Kaku Gothic Pro W6" charset="-128"/>
                <a:cs typeface="Hiragino Kaku Gothic Pro W6" charset="-128"/>
              </a:rPr>
              <a:t>顧客を把握・関係を維持</a:t>
            </a:r>
            <a:endParaRPr kumimoji="1" lang="ja-JP" altLang="en-US" sz="1100" dirty="0">
              <a:solidFill>
                <a:srgbClr val="FFFFFF"/>
              </a:solidFill>
              <a:latin typeface="Hiragino Kaku Gothic Pro W6" charset="-128"/>
              <a:ea typeface="Hiragino Kaku Gothic Pro W6" charset="-128"/>
              <a:cs typeface="Hiragino Kaku Gothic Pro W6" charset="-128"/>
            </a:endParaRPr>
          </a:p>
        </p:txBody>
      </p:sp>
      <p:sp>
        <p:nvSpPr>
          <p:cNvPr id="54" name="下矢印 53"/>
          <p:cNvSpPr/>
          <p:nvPr/>
        </p:nvSpPr>
        <p:spPr>
          <a:xfrm>
            <a:off x="4038857" y="2606268"/>
            <a:ext cx="1080120" cy="457830"/>
          </a:xfrm>
          <a:prstGeom prst="downArrow">
            <a:avLst/>
          </a:prstGeom>
          <a:solidFill>
            <a:srgbClr val="D8494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94461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ビジネス価値の進化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コア・ビジネス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既存ビジネス</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蓄積されたノウハウ</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確実な顧客ベース</a:t>
            </a:r>
            <a:endParaRPr kumimoji="1" lang="en-US" altLang="ja-JP" sz="1400" dirty="0" smtClean="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付加価値ビジネス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収益構造の多様化</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既存ノウハウの活用</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顧客ベースの囲い込み</a:t>
            </a:r>
            <a:endParaRPr kumimoji="1" lang="en-US" altLang="ja-JP" sz="1400" dirty="0" smtClean="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新規ビジネス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顧客価値の拡大</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ノウハウの創出</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顧客ベースの拡大</a:t>
            </a:r>
            <a:endParaRPr kumimoji="1" lang="en-US" altLang="ja-JP" sz="1400" dirty="0" smtClean="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走行距離に応じた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出力</a:t>
            </a:r>
            <a:r>
              <a:rPr lang="en-US" altLang="ja-JP" sz="1600" dirty="0" smtClean="0">
                <a:solidFill>
                  <a:schemeClr val="bg1"/>
                </a:solidFill>
                <a:latin typeface="Meiryo" charset="-128"/>
                <a:ea typeface="Meiryo" charset="-128"/>
                <a:cs typeface="Meiryo" charset="-128"/>
              </a:rPr>
              <a:t>×</a:t>
            </a:r>
            <a:r>
              <a:rPr lang="ja-JP" altLang="en-US" sz="1600" dirty="0" smtClean="0">
                <a:solidFill>
                  <a:schemeClr val="bg1"/>
                </a:solidFill>
                <a:latin typeface="Meiryo" charset="-128"/>
                <a:ea typeface="Meiryo" charset="-128"/>
                <a:cs typeface="Meiryo" charset="-128"/>
              </a:rPr>
              <a:t>時間に応じた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smtClean="0">
                <a:solidFill>
                  <a:schemeClr val="bg1"/>
                </a:solidFill>
                <a:latin typeface="Meiryo" charset="-128"/>
                <a:ea typeface="Meiryo" charset="-128"/>
                <a:cs typeface="Meiryo" charset="-128"/>
              </a:rPr>
              <a:t>工事施工</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自動化</a:t>
            </a:r>
            <a:r>
              <a:rPr kumimoji="1" lang="ja-JP" altLang="en-US" sz="1600" dirty="0" smtClean="0">
                <a:solidFill>
                  <a:schemeClr val="bg1"/>
                </a:solidFill>
                <a:latin typeface="Meiryo" charset="-128"/>
                <a:ea typeface="Meiryo" charset="-128"/>
                <a:cs typeface="Meiryo" charset="-128"/>
              </a:rPr>
              <a:t>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a:t>
            </a:r>
            <a:r>
              <a:rPr lang="ja-JP" altLang="en-US" sz="1600" dirty="0" smtClean="0">
                <a:solidFill>
                  <a:schemeClr val="bg1"/>
                </a:solidFill>
                <a:latin typeface="Meiryo" charset="-128"/>
                <a:ea typeface="Meiryo" charset="-128"/>
                <a:cs typeface="Meiryo" charset="-128"/>
              </a:rPr>
              <a:t>機械</a:t>
            </a:r>
            <a:endParaRPr lang="en-US" altLang="ja-JP" sz="1600" dirty="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遠隔確認サービス</a:t>
            </a:r>
            <a:endParaRPr lang="en-US" altLang="ja-JP" sz="1600" dirty="0" smtClean="0">
              <a:solidFill>
                <a:schemeClr val="bg1"/>
              </a:solidFill>
              <a:latin typeface="Meiryo" charset="-128"/>
              <a:ea typeface="Meiryo" charset="-128"/>
              <a:cs typeface="Meiryo" charset="-128"/>
            </a:endParaRPr>
          </a:p>
          <a:p>
            <a:pPr algn="ctr"/>
            <a:r>
              <a:rPr lang="en-US" altLang="ja-JP" sz="1600" dirty="0" smtClean="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安全・省エネ</a:t>
            </a:r>
            <a:r>
              <a:rPr kumimoji="1" lang="ja-JP" altLang="en-US" sz="1600" dirty="0" smtClean="0">
                <a:solidFill>
                  <a:schemeClr val="bg1"/>
                </a:solidFill>
                <a:latin typeface="Meiryo" charset="-128"/>
                <a:ea typeface="Meiryo" charset="-128"/>
                <a:cs typeface="Meiryo" charset="-128"/>
              </a:rPr>
              <a:t>運転</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燃料費節約</a:t>
            </a:r>
            <a:endParaRPr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398105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の実際</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84389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 Maps</a:t>
            </a:r>
            <a:r>
              <a:rPr kumimoji="1" lang="ja-JP" altLang="en-US" dirty="0" smtClean="0"/>
              <a:t>の渋滞表示</a:t>
            </a:r>
            <a:endParaRPr kumimoji="1" lang="ja-JP" altLang="en-US" dirty="0"/>
          </a:p>
        </p:txBody>
      </p:sp>
      <p:pic>
        <p:nvPicPr>
          <p:cNvPr id="2050" name="Picture 2" descr="http://k-tai.impress.co.jp/img/ktw/docs/497/120/gm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2381250" cy="42291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角丸四角形 2"/>
          <p:cNvSpPr/>
          <p:nvPr/>
        </p:nvSpPr>
        <p:spPr bwMode="auto">
          <a:xfrm>
            <a:off x="3923928" y="1484784"/>
            <a:ext cx="4392488" cy="1224136"/>
          </a:xfrm>
          <a:prstGeom prst="roundRect">
            <a:avLst>
              <a:gd name="adj" fmla="val 0"/>
            </a:avLst>
          </a:prstGeom>
          <a:solidFill>
            <a:srgbClr val="4269A8"/>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スマホの</a:t>
            </a:r>
            <a:r>
              <a:rPr kumimoji="0" lang="en-US" altLang="ja-JP" sz="2000" b="0" i="0" u="none" strike="noStrike" cap="none" normalizeH="0" smtClean="0">
                <a:ln>
                  <a:noFill/>
                </a:ln>
                <a:solidFill>
                  <a:schemeClr val="bg1"/>
                </a:solidFill>
                <a:effectLst/>
                <a:latin typeface="+mn-lt"/>
                <a:ea typeface="+mn-ea"/>
              </a:rPr>
              <a:t>Google Map</a:t>
            </a:r>
            <a:r>
              <a:rPr kumimoji="0" lang="ja-JP" altLang="en-US" sz="2000" b="0" i="0" u="none" strike="noStrike" cap="none" normalizeH="0" smtClean="0">
                <a:ln>
                  <a:noFill/>
                </a:ln>
                <a:solidFill>
                  <a:schemeClr val="bg1"/>
                </a:solidFill>
                <a:effectLst/>
                <a:latin typeface="+mn-lt"/>
                <a:ea typeface="+mn-ea"/>
              </a:rPr>
              <a:t>アプリから匿名で送信される位置情報・速度データを基に渋滞状況を計算し、表示</a:t>
            </a:r>
          </a:p>
        </p:txBody>
      </p:sp>
      <p:sp>
        <p:nvSpPr>
          <p:cNvPr id="5" name="角丸四角形 4"/>
          <p:cNvSpPr/>
          <p:nvPr/>
        </p:nvSpPr>
        <p:spPr bwMode="auto">
          <a:xfrm>
            <a:off x="3923928" y="2780928"/>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smtClean="0">
                <a:ln>
                  <a:noFill/>
                </a:ln>
                <a:solidFill>
                  <a:schemeClr val="bg1"/>
                </a:solidFill>
                <a:effectLst/>
                <a:latin typeface="+mn-lt"/>
                <a:ea typeface="+mn-ea"/>
              </a:rPr>
              <a:t>車センサーやカメラなどの設備投資が不要</a:t>
            </a:r>
          </a:p>
        </p:txBody>
      </p:sp>
      <p:sp>
        <p:nvSpPr>
          <p:cNvPr id="6" name="角丸四角形 5"/>
          <p:cNvSpPr/>
          <p:nvPr/>
        </p:nvSpPr>
        <p:spPr bwMode="auto">
          <a:xfrm>
            <a:off x="3923928" y="3789040"/>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ネットワーク接続が前提で台数の多いスマホをセンサーとして利用</a:t>
            </a:r>
          </a:p>
        </p:txBody>
      </p:sp>
      <p:sp>
        <p:nvSpPr>
          <p:cNvPr id="7" name="角丸四角形 6"/>
          <p:cNvSpPr/>
          <p:nvPr/>
        </p:nvSpPr>
        <p:spPr bwMode="auto">
          <a:xfrm>
            <a:off x="3923928" y="4797152"/>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都市部では精度が上がるが、車が少ない地方部では精度が落ちる</a:t>
            </a:r>
          </a:p>
        </p:txBody>
      </p:sp>
    </p:spTree>
    <p:extLst>
      <p:ext uri="{BB962C8B-B14F-4D97-AF65-F5344CB8AC3E}">
        <p14:creationId xmlns:p14="http://schemas.microsoft.com/office/powerpoint/2010/main" val="197160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のビジネス事例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pic>
        <p:nvPicPr>
          <p:cNvPr id="4" name="図 3" descr="スクリーンショット 2015-04-06 16.27.03.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138" y="1343142"/>
            <a:ext cx="6732900" cy="378725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207138" y="5417780"/>
            <a:ext cx="6732900" cy="646331"/>
          </a:xfrm>
          <a:prstGeom prst="rect">
            <a:avLst/>
          </a:prstGeom>
        </p:spPr>
        <p:txBody>
          <a:bodyPr wrap="square">
            <a:spAutoFit/>
          </a:bodyPr>
          <a:lstStyle/>
          <a:p>
            <a:pPr algn="ctr"/>
            <a:r>
              <a:rPr lang="ja-JP" altLang="en-US" dirty="0">
                <a:latin typeface="メイリオ"/>
                <a:ea typeface="メイリオ"/>
                <a:cs typeface="メイリオ"/>
              </a:rPr>
              <a:t>オーストリアの衛生用品メーカー「</a:t>
            </a:r>
            <a:r>
              <a:rPr lang="en-US" altLang="ja-JP" dirty="0" err="1">
                <a:latin typeface="メイリオ"/>
                <a:ea typeface="メイリオ"/>
                <a:cs typeface="メイリオ"/>
              </a:rPr>
              <a:t>Hagleitner</a:t>
            </a:r>
            <a:r>
              <a:rPr lang="ja-JP" altLang="en-US" dirty="0">
                <a:latin typeface="メイリオ"/>
                <a:ea typeface="メイリオ"/>
                <a:cs typeface="メイリオ"/>
              </a:rPr>
              <a:t>」</a:t>
            </a:r>
            <a:r>
              <a:rPr lang="ja-JP" altLang="en-US" dirty="0" smtClean="0">
                <a:latin typeface="メイリオ"/>
                <a:ea typeface="メイリオ"/>
                <a:cs typeface="メイリオ"/>
              </a:rPr>
              <a:t>社の事例</a:t>
            </a:r>
            <a:endParaRPr lang="en-US" altLang="ja-JP" dirty="0" smtClean="0">
              <a:latin typeface="メイリオ"/>
              <a:ea typeface="メイリオ"/>
              <a:cs typeface="メイリオ"/>
            </a:endParaRPr>
          </a:p>
          <a:p>
            <a:pPr algn="ctr"/>
            <a:r>
              <a:rPr lang="ja-JP" altLang="en-US" sz="1200" dirty="0" smtClean="0">
                <a:latin typeface="メイリオ"/>
                <a:ea typeface="メイリオ"/>
                <a:cs typeface="メイリオ"/>
              </a:rPr>
              <a:t>（プレゼンテーション・モードで画像をクリックすると動画が再生されます）</a:t>
            </a:r>
            <a:r>
              <a:rPr lang="ja-JP" altLang="en-US" dirty="0" smtClean="0">
                <a:latin typeface="メイリオ"/>
                <a:ea typeface="メイリオ"/>
                <a:cs typeface="メイリオ"/>
              </a:rPr>
              <a:t>　</a:t>
            </a:r>
            <a:endParaRPr lang="ja-JP" altLang="en-US" dirty="0">
              <a:latin typeface="メイリオ"/>
              <a:ea typeface="メイリオ"/>
              <a:cs typeface="メイリオ"/>
            </a:endParaRPr>
          </a:p>
        </p:txBody>
      </p:sp>
    </p:spTree>
    <p:extLst>
      <p:ext uri="{BB962C8B-B14F-4D97-AF65-F5344CB8AC3E}">
        <p14:creationId xmlns:p14="http://schemas.microsoft.com/office/powerpoint/2010/main" val="1136142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3167844" y="5517232"/>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稼働状況のモニタリング</a:t>
            </a:r>
          </a:p>
        </p:txBody>
      </p:sp>
      <p:sp>
        <p:nvSpPr>
          <p:cNvPr id="7" name="正方形/長方形 6"/>
          <p:cNvSpPr/>
          <p:nvPr/>
        </p:nvSpPr>
        <p:spPr bwMode="auto">
          <a:xfrm>
            <a:off x="3167844" y="6055899"/>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メンテナンス時期の通知</a:t>
            </a:r>
          </a:p>
        </p:txBody>
      </p:sp>
      <p:sp>
        <p:nvSpPr>
          <p:cNvPr id="8" name="正方形/長方形 7"/>
          <p:cNvSpPr/>
          <p:nvPr/>
        </p:nvSpPr>
        <p:spPr bwMode="auto">
          <a:xfrm>
            <a:off x="258179" y="6055899"/>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盗難防止</a:t>
            </a:r>
          </a:p>
        </p:txBody>
      </p:sp>
      <p:sp>
        <p:nvSpPr>
          <p:cNvPr id="9" name="正方形/長方形 8"/>
          <p:cNvSpPr/>
          <p:nvPr/>
        </p:nvSpPr>
        <p:spPr bwMode="auto">
          <a:xfrm>
            <a:off x="258179" y="5517232"/>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車両位置の特定</a:t>
            </a:r>
          </a:p>
        </p:txBody>
      </p:sp>
      <p:sp>
        <p:nvSpPr>
          <p:cNvPr id="10" name="正方形/長方形 9"/>
          <p:cNvSpPr/>
          <p:nvPr/>
        </p:nvSpPr>
        <p:spPr bwMode="auto">
          <a:xfrm>
            <a:off x="6084168" y="5517232"/>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ドローンによる測量</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sp>
        <p:nvSpPr>
          <p:cNvPr id="11" name="正方形/長方形 10"/>
          <p:cNvSpPr/>
          <p:nvPr/>
        </p:nvSpPr>
        <p:spPr bwMode="auto">
          <a:xfrm>
            <a:off x="6084168" y="6055899"/>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自動運転・自動工事</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pic>
        <p:nvPicPr>
          <p:cNvPr id="4" name="図 3">
            <a:hlinkClick r:id="rId3"/>
          </p:cNvPr>
          <p:cNvPicPr>
            <a:picLocks noChangeAspect="1"/>
          </p:cNvPicPr>
          <p:nvPr/>
        </p:nvPicPr>
        <p:blipFill>
          <a:blip r:embed="rId4"/>
          <a:stretch>
            <a:fillRect/>
          </a:stretch>
        </p:blipFill>
        <p:spPr>
          <a:xfrm>
            <a:off x="261379" y="1624691"/>
            <a:ext cx="4112453" cy="3172462"/>
          </a:xfrm>
          <a:prstGeom prst="rect">
            <a:avLst/>
          </a:prstGeom>
          <a:ln>
            <a:noFill/>
          </a:ln>
          <a:effectLst>
            <a:outerShdw blurRad="292100" dist="139700" dir="2700000" algn="tl" rotWithShape="0">
              <a:srgbClr val="333333">
                <a:alpha val="65000"/>
              </a:srgbClr>
            </a:outerShdw>
          </a:effectLst>
        </p:spPr>
      </p:pic>
      <p:pic>
        <p:nvPicPr>
          <p:cNvPr id="5" name="図 4">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5446" y="1641211"/>
            <a:ext cx="3645723" cy="3196084"/>
          </a:xfrm>
          <a:prstGeom prst="rect">
            <a:avLst/>
          </a:prstGeom>
          <a:ln>
            <a:noFill/>
          </a:ln>
          <a:effectLst>
            <a:outerShdw blurRad="292100" dist="139700" dir="2700000" algn="tl" rotWithShape="0">
              <a:srgbClr val="333333">
                <a:alpha val="65000"/>
              </a:srgbClr>
            </a:outerShdw>
          </a:effectLst>
        </p:spPr>
      </p:pic>
      <p:sp>
        <p:nvSpPr>
          <p:cNvPr id="13" name="右矢印 12"/>
          <p:cNvSpPr/>
          <p:nvPr/>
        </p:nvSpPr>
        <p:spPr>
          <a:xfrm>
            <a:off x="4499992" y="2852936"/>
            <a:ext cx="648072" cy="6480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p:cNvPicPr>
            <a:picLocks noChangeAspect="1"/>
          </p:cNvPicPr>
          <p:nvPr/>
        </p:nvPicPr>
        <p:blipFill>
          <a:blip r:embed="rId7"/>
          <a:stretch>
            <a:fillRect/>
          </a:stretch>
        </p:blipFill>
        <p:spPr>
          <a:xfrm>
            <a:off x="258179" y="1080023"/>
            <a:ext cx="2169204" cy="470676"/>
          </a:xfrm>
          <a:prstGeom prst="rect">
            <a:avLst/>
          </a:prstGeom>
        </p:spPr>
      </p:pic>
      <p:pic>
        <p:nvPicPr>
          <p:cNvPr id="15" name="図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5445" y="1080023"/>
            <a:ext cx="2647007" cy="404761"/>
          </a:xfrm>
          <a:prstGeom prst="rect">
            <a:avLst/>
          </a:prstGeom>
        </p:spPr>
      </p:pic>
      <p:sp>
        <p:nvSpPr>
          <p:cNvPr id="16" name="タイトル 15"/>
          <p:cNvSpPr>
            <a:spLocks noGrp="1"/>
          </p:cNvSpPr>
          <p:nvPr>
            <p:ph type="title"/>
          </p:nvPr>
        </p:nvSpPr>
        <p:spPr/>
        <p:txBody>
          <a:bodyPr/>
          <a:lstStyle/>
          <a:p>
            <a:r>
              <a:rPr lang="ja-JP" altLang="en-US" dirty="0" smtClean="0"/>
              <a:t>コマツの取り組み事例</a:t>
            </a:r>
            <a:endParaRPr kumimoji="1" lang="ja-JP" altLang="en-US" dirty="0"/>
          </a:p>
        </p:txBody>
      </p:sp>
      <p:sp>
        <p:nvSpPr>
          <p:cNvPr id="18" name="テキスト ボックス 17"/>
          <p:cNvSpPr txBox="1"/>
          <p:nvPr/>
        </p:nvSpPr>
        <p:spPr>
          <a:xfrm>
            <a:off x="5238289" y="4982882"/>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
        <p:nvSpPr>
          <p:cNvPr id="17" name="テキスト ボックス 16"/>
          <p:cNvSpPr txBox="1"/>
          <p:nvPr/>
        </p:nvSpPr>
        <p:spPr>
          <a:xfrm>
            <a:off x="258179" y="4982881"/>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Tree>
    <p:extLst>
      <p:ext uri="{BB962C8B-B14F-4D97-AF65-F5344CB8AC3E}">
        <p14:creationId xmlns:p14="http://schemas.microsoft.com/office/powerpoint/2010/main" val="18672197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Internet of Things by IBM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正方形/長方形 3"/>
          <p:cNvSpPr/>
          <p:nvPr/>
        </p:nvSpPr>
        <p:spPr>
          <a:xfrm>
            <a:off x="4234160" y="5937456"/>
            <a:ext cx="4572000" cy="276999"/>
          </a:xfrm>
          <a:prstGeom prst="rect">
            <a:avLst/>
          </a:prstGeom>
        </p:spPr>
        <p:txBody>
          <a:bodyPr>
            <a:spAutoFit/>
          </a:bodyPr>
          <a:lstStyle/>
          <a:p>
            <a:pPr algn="r"/>
            <a:r>
              <a:rPr lang="ja-JP" altLang="en-US" sz="1200" dirty="0"/>
              <a:t>https://www.youtube.com/watch?v=L1unGW2Ae1M</a:t>
            </a:r>
          </a:p>
        </p:txBody>
      </p:sp>
      <p:pic>
        <p:nvPicPr>
          <p:cNvPr id="5" name="図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28" y="1215783"/>
            <a:ext cx="8460432" cy="4196749"/>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354470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What is </a:t>
            </a:r>
            <a:r>
              <a:rPr lang="en-US" altLang="ja-JP" dirty="0" err="1" smtClean="0"/>
              <a:t>IoT</a:t>
            </a:r>
            <a:r>
              <a:rPr lang="en-US" altLang="ja-JP" dirty="0" smtClean="0"/>
              <a:t> ? by Intel</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pic>
        <p:nvPicPr>
          <p:cNvPr id="5" name="図 4">
            <a:hlinkClick r:id="rId2"/>
          </p:cNvPr>
          <p:cNvPicPr>
            <a:picLocks noChangeAspect="1"/>
          </p:cNvPicPr>
          <p:nvPr/>
        </p:nvPicPr>
        <p:blipFill>
          <a:blip r:embed="rId3"/>
          <a:stretch>
            <a:fillRect/>
          </a:stretch>
        </p:blipFill>
        <p:spPr>
          <a:xfrm>
            <a:off x="1041359" y="1399378"/>
            <a:ext cx="7061281" cy="3989732"/>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3851920" y="5891470"/>
            <a:ext cx="4572000" cy="276999"/>
          </a:xfrm>
          <a:prstGeom prst="rect">
            <a:avLst/>
          </a:prstGeom>
        </p:spPr>
        <p:txBody>
          <a:bodyPr>
            <a:spAutoFit/>
          </a:bodyPr>
          <a:lstStyle/>
          <a:p>
            <a:pPr algn="r"/>
            <a:r>
              <a:rPr lang="ja-JP" altLang="en-US" sz="1200"/>
              <a:t>https://www.youtube.com/watch?v=Q3ur8wzzhBU</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2529847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Predix</a:t>
            </a:r>
            <a:r>
              <a:rPr kumimoji="1" lang="en-US" altLang="ja-JP" dirty="0" smtClean="0"/>
              <a:t> </a:t>
            </a:r>
            <a:r>
              <a:rPr kumimoji="1" lang="en-US" altLang="ja-JP" dirty="0" err="1" smtClean="0"/>
              <a:t>IoT</a:t>
            </a:r>
            <a:r>
              <a:rPr kumimoji="1" lang="en-US" altLang="ja-JP" dirty="0" smtClean="0"/>
              <a:t> </a:t>
            </a:r>
            <a:r>
              <a:rPr kumimoji="1" lang="en-US" altLang="ja-JP" dirty="0" err="1" smtClean="0"/>
              <a:t>pratform</a:t>
            </a:r>
            <a:r>
              <a:rPr kumimoji="1" lang="en-US" altLang="ja-JP" dirty="0" smtClean="0"/>
              <a:t> by GE</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4" y="1196752"/>
            <a:ext cx="8003931" cy="438812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4283968" y="5915469"/>
            <a:ext cx="4572000" cy="276999"/>
          </a:xfrm>
          <a:prstGeom prst="rect">
            <a:avLst/>
          </a:prstGeom>
        </p:spPr>
        <p:txBody>
          <a:bodyPr>
            <a:spAutoFit/>
          </a:bodyPr>
          <a:lstStyle/>
          <a:p>
            <a:pPr algn="r"/>
            <a:r>
              <a:rPr lang="ja-JP" altLang="en-US" sz="1200"/>
              <a:t>https://www.youtube.com/watch?v=Sg3WhdY0Jb0</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690554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chemeClr val="accent6">
                    <a:lumMod val="75000"/>
                  </a:schemeClr>
                </a:solidFill>
              </a:rPr>
              <a:t>増強改訂版</a:t>
            </a:r>
            <a:r>
              <a:rPr kumimoji="1" lang="en-US" altLang="ja-JP" dirty="0" smtClean="0">
                <a:solidFill>
                  <a:schemeClr val="accent6">
                    <a:lumMod val="75000"/>
                  </a:schemeClr>
                </a:solidFill>
              </a:rPr>
              <a:t> </a:t>
            </a:r>
            <a:r>
              <a:rPr kumimoji="1" lang="ja-JP" altLang="en-US" dirty="0" smtClean="0"/>
              <a:t>「</a:t>
            </a:r>
            <a:r>
              <a:rPr kumimoji="1" lang="en-US" altLang="ja-JP" dirty="0" smtClean="0"/>
              <a:t>【</a:t>
            </a:r>
            <a:r>
              <a:rPr kumimoji="1" lang="ja-JP" altLang="en-US" dirty="0" smtClean="0"/>
              <a:t>図解</a:t>
            </a:r>
            <a:r>
              <a:rPr kumimoji="1" lang="en-US" altLang="ja-JP" dirty="0" smtClean="0"/>
              <a:t>】</a:t>
            </a:r>
            <a:r>
              <a:rPr kumimoji="1" lang="ja-JP" altLang="en-US" dirty="0" smtClean="0"/>
              <a:t>コレ１枚でわかる最新</a:t>
            </a:r>
            <a:r>
              <a:rPr kumimoji="1" lang="en-US" altLang="ja-JP" dirty="0" smtClean="0"/>
              <a:t>IT</a:t>
            </a:r>
            <a:r>
              <a:rPr kumimoji="1" lang="ja-JP" altLang="en-US" dirty="0" smtClean="0"/>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69" y="829847"/>
            <a:ext cx="3986784" cy="5693769"/>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4572000" y="4592257"/>
            <a:ext cx="4352544" cy="1938992"/>
          </a:xfrm>
          <a:prstGeom prst="rect">
            <a:avLst/>
          </a:prstGeom>
        </p:spPr>
        <p:txBody>
          <a:bodyPr wrap="square">
            <a:spAutoFit/>
          </a:bodyPr>
          <a:lstStyle/>
          <a:p>
            <a:pPr marL="171450" indent="-171450">
              <a:buFont typeface="Wingdings" charset="2"/>
              <a:buChar char="l"/>
            </a:pPr>
            <a:r>
              <a:rPr lang="ja-JP" altLang="en-US" sz="1200" dirty="0" smtClean="0">
                <a:solidFill>
                  <a:srgbClr val="2B2B2B"/>
                </a:solidFill>
                <a:latin typeface="Meiryo" charset="-128"/>
                <a:ea typeface="Meiryo" charset="-128"/>
                <a:cs typeface="Meiryo" charset="-128"/>
              </a:rPr>
              <a:t>最新</a:t>
            </a:r>
            <a:r>
              <a:rPr lang="en-US" altLang="ja-JP" sz="1200" dirty="0" smtClean="0">
                <a:solidFill>
                  <a:srgbClr val="2B2B2B"/>
                </a:solidFill>
                <a:latin typeface="Meiryo" charset="-128"/>
                <a:ea typeface="Meiryo" charset="-128"/>
                <a:cs typeface="Meiryo" charset="-128"/>
              </a:rPr>
              <a:t>IT</a:t>
            </a:r>
            <a:r>
              <a:rPr lang="ja-JP" altLang="en-US" sz="1200" dirty="0" smtClean="0">
                <a:solidFill>
                  <a:srgbClr val="2B2B2B"/>
                </a:solidFill>
                <a:latin typeface="Meiryo" charset="-128"/>
                <a:ea typeface="Meiryo" charset="-128"/>
                <a:cs typeface="Meiryo" charset="-128"/>
              </a:rPr>
              <a:t>トレンドのキーワードを見開き（右ページ：図表＋左ページ：解説）でわかりやすく説明。</a:t>
            </a:r>
            <a:endParaRPr lang="en-US" altLang="ja-JP" sz="1200" dirty="0" smtClean="0">
              <a:solidFill>
                <a:srgbClr val="2B2B2B"/>
              </a:solidFill>
              <a:latin typeface="Meiryo" charset="-128"/>
              <a:ea typeface="Meiryo" charset="-128"/>
              <a:cs typeface="Meiryo" charset="-128"/>
            </a:endParaRPr>
          </a:p>
          <a:p>
            <a:pPr marL="171450" indent="-171450">
              <a:buFont typeface="Wingdings" charset="2"/>
              <a:buChar char="l"/>
            </a:pPr>
            <a:r>
              <a:rPr lang="ja-JP" altLang="en-US" sz="1200" dirty="0" smtClean="0">
                <a:solidFill>
                  <a:srgbClr val="2B2B2B"/>
                </a:solidFill>
                <a:latin typeface="Meiryo" charset="-128"/>
                <a:ea typeface="Meiryo" charset="-128"/>
                <a:cs typeface="Meiryo" charset="-128"/>
              </a:rPr>
              <a:t>単なる辞書の解説ではなく、全体がひとつの物語として理解できるように構成。</a:t>
            </a:r>
            <a:endParaRPr lang="en-US" altLang="ja-JP" sz="1200" dirty="0" smtClean="0">
              <a:solidFill>
                <a:srgbClr val="2B2B2B"/>
              </a:solidFill>
              <a:latin typeface="Meiryo" charset="-128"/>
              <a:ea typeface="Meiryo" charset="-128"/>
              <a:cs typeface="Meiryo" charset="-128"/>
            </a:endParaRPr>
          </a:p>
          <a:p>
            <a:pPr marL="171450" indent="-171450">
              <a:buFont typeface="Wingdings" charset="2"/>
              <a:buChar char="l"/>
            </a:pPr>
            <a:r>
              <a:rPr lang="ja-JP" altLang="en-US" sz="1200" dirty="0" smtClean="0">
                <a:solidFill>
                  <a:srgbClr val="2B2B2B"/>
                </a:solidFill>
                <a:latin typeface="Meiryo" charset="-128"/>
                <a:ea typeface="Meiryo" charset="-128"/>
                <a:cs typeface="Meiryo" charset="-128"/>
              </a:rPr>
              <a:t>最新のトレンドを理解するための</a:t>
            </a:r>
            <a:r>
              <a:rPr lang="en-US" altLang="ja-JP" sz="1200" dirty="0" smtClean="0">
                <a:solidFill>
                  <a:srgbClr val="2B2B2B"/>
                </a:solidFill>
                <a:latin typeface="Meiryo" charset="-128"/>
                <a:ea typeface="Meiryo" charset="-128"/>
                <a:cs typeface="Meiryo" charset="-128"/>
              </a:rPr>
              <a:t>IT</a:t>
            </a:r>
            <a:r>
              <a:rPr lang="ja-JP" altLang="en-US" sz="1200" dirty="0" smtClean="0">
                <a:solidFill>
                  <a:srgbClr val="2B2B2B"/>
                </a:solidFill>
                <a:latin typeface="Meiryo" charset="-128"/>
                <a:ea typeface="Meiryo" charset="-128"/>
                <a:cs typeface="Meiryo" charset="-128"/>
              </a:rPr>
              <a:t>の基礎の基礎も掲載し、</a:t>
            </a:r>
            <a:r>
              <a:rPr lang="en-US" altLang="ja-JP" sz="1200" dirty="0" smtClean="0">
                <a:solidFill>
                  <a:srgbClr val="2B2B2B"/>
                </a:solidFill>
                <a:latin typeface="Meiryo" charset="-128"/>
                <a:ea typeface="Meiryo" charset="-128"/>
                <a:cs typeface="Meiryo" charset="-128"/>
              </a:rPr>
              <a:t>IT</a:t>
            </a:r>
            <a:r>
              <a:rPr lang="ja-JP" altLang="en-US" sz="1200" dirty="0" smtClean="0">
                <a:solidFill>
                  <a:srgbClr val="2B2B2B"/>
                </a:solidFill>
                <a:latin typeface="Meiryo" charset="-128"/>
                <a:ea typeface="Meiryo" charset="-128"/>
                <a:cs typeface="Meiryo" charset="-128"/>
              </a:rPr>
              <a:t>の専門家ではない人や基礎を学び直したい人にも役立つ。</a:t>
            </a:r>
            <a:endParaRPr lang="en-US" altLang="ja-JP" sz="1200" dirty="0" smtClean="0">
              <a:solidFill>
                <a:srgbClr val="2B2B2B"/>
              </a:solidFill>
              <a:latin typeface="Meiryo" charset="-128"/>
              <a:ea typeface="Meiryo" charset="-128"/>
              <a:cs typeface="Meiryo" charset="-128"/>
            </a:endParaRPr>
          </a:p>
          <a:p>
            <a:endParaRPr lang="en-US" altLang="ja-JP" sz="1200" dirty="0" smtClean="0">
              <a:solidFill>
                <a:srgbClr val="2B2B2B"/>
              </a:solidFill>
              <a:latin typeface="Meiryo" charset="-128"/>
              <a:ea typeface="Meiryo" charset="-128"/>
              <a:cs typeface="Meiryo" charset="-128"/>
            </a:endParaRPr>
          </a:p>
          <a:p>
            <a:r>
              <a:rPr lang="ja-JP" altLang="en-US" sz="1200" dirty="0" smtClean="0">
                <a:solidFill>
                  <a:srgbClr val="2B2B2B"/>
                </a:solidFill>
                <a:latin typeface="Meiryo" charset="-128"/>
                <a:ea typeface="Meiryo" charset="-128"/>
                <a:cs typeface="Meiryo" charset="-128"/>
              </a:rPr>
              <a:t>掲載する図版は</a:t>
            </a:r>
            <a:r>
              <a:rPr lang="ja-JP" altLang="en-US" sz="1200" b="1" u="sng" dirty="0" smtClean="0">
                <a:solidFill>
                  <a:schemeClr val="accent6">
                    <a:lumMod val="75000"/>
                  </a:schemeClr>
                </a:solidFill>
                <a:latin typeface="Meiryo" charset="-128"/>
                <a:ea typeface="Meiryo" charset="-128"/>
                <a:cs typeface="Meiryo" charset="-128"/>
              </a:rPr>
              <a:t>すべて</a:t>
            </a:r>
            <a:r>
              <a:rPr lang="en-US" altLang="ja-JP" sz="1200" b="1" u="sng" dirty="0" smtClean="0">
                <a:solidFill>
                  <a:schemeClr val="accent6">
                    <a:lumMod val="75000"/>
                  </a:schemeClr>
                </a:solidFill>
                <a:latin typeface="Meiryo" charset="-128"/>
                <a:ea typeface="Meiryo" charset="-128"/>
                <a:cs typeface="Meiryo" charset="-128"/>
              </a:rPr>
              <a:t>PowerPoint</a:t>
            </a:r>
            <a:r>
              <a:rPr lang="ja-JP" altLang="en-US" sz="1200" b="1" u="sng" dirty="0">
                <a:solidFill>
                  <a:schemeClr val="accent6">
                    <a:lumMod val="75000"/>
                  </a:schemeClr>
                </a:solidFill>
                <a:latin typeface="Meiryo" charset="-128"/>
                <a:ea typeface="Meiryo" charset="-128"/>
                <a:cs typeface="Meiryo" charset="-128"/>
              </a:rPr>
              <a:t>データで</a:t>
            </a:r>
            <a:r>
              <a:rPr lang="ja-JP" altLang="en-US" sz="1200" b="1" u="sng" dirty="0" smtClean="0">
                <a:solidFill>
                  <a:schemeClr val="accent6">
                    <a:lumMod val="75000"/>
                  </a:schemeClr>
                </a:solidFill>
                <a:latin typeface="Meiryo" charset="-128"/>
                <a:ea typeface="Meiryo" charset="-128"/>
                <a:cs typeface="Meiryo" charset="-128"/>
              </a:rPr>
              <a:t>ダウンロード、ロイヤリティフリー</a:t>
            </a:r>
            <a:r>
              <a:rPr lang="ja-JP" altLang="en-US" sz="1200" b="1" u="sng" dirty="0">
                <a:solidFill>
                  <a:schemeClr val="accent6">
                    <a:lumMod val="75000"/>
                  </a:schemeClr>
                </a:solidFill>
                <a:latin typeface="Meiryo" charset="-128"/>
                <a:ea typeface="Meiryo" charset="-128"/>
                <a:cs typeface="Meiryo" charset="-128"/>
              </a:rPr>
              <a:t>で利用</a:t>
            </a:r>
            <a:r>
              <a:rPr lang="ja-JP" altLang="en-US" sz="1200" dirty="0">
                <a:solidFill>
                  <a:srgbClr val="2B2B2B"/>
                </a:solidFill>
                <a:latin typeface="Meiryo" charset="-128"/>
                <a:ea typeface="Meiryo" charset="-128"/>
                <a:cs typeface="Meiryo" charset="-128"/>
              </a:rPr>
              <a:t>でき、勉強会の資料や提案書の素材としてご活用いただけます</a:t>
            </a:r>
            <a:r>
              <a:rPr lang="ja-JP" altLang="en-US" sz="1200" dirty="0" smtClean="0">
                <a:solidFill>
                  <a:srgbClr val="2B2B2B"/>
                </a:solidFill>
                <a:latin typeface="Meiryo" charset="-128"/>
                <a:ea typeface="Meiryo" charset="-128"/>
                <a:cs typeface="Meiryo" charset="-128"/>
              </a:rPr>
              <a:t>。</a:t>
            </a:r>
            <a:endParaRPr lang="ja-JP" altLang="en-US" sz="1200" dirty="0">
              <a:latin typeface="Meiryo" charset="-128"/>
              <a:ea typeface="Meiryo" charset="-128"/>
              <a:cs typeface="Meiryo" charset="-128"/>
            </a:endParaRPr>
          </a:p>
        </p:txBody>
      </p:sp>
      <p:sp>
        <p:nvSpPr>
          <p:cNvPr id="6" name="正方形/長方形 5"/>
          <p:cNvSpPr/>
          <p:nvPr/>
        </p:nvSpPr>
        <p:spPr>
          <a:xfrm>
            <a:off x="4572000" y="778486"/>
            <a:ext cx="4279392" cy="461665"/>
          </a:xfrm>
          <a:prstGeom prst="rect">
            <a:avLst/>
          </a:prstGeom>
        </p:spPr>
        <p:txBody>
          <a:bodyPr wrap="square">
            <a:spAutoFit/>
          </a:bodyPr>
          <a:lstStyle/>
          <a:p>
            <a:r>
              <a:rPr lang="en-US" altLang="ja-JP" sz="2400" dirty="0" smtClean="0">
                <a:solidFill>
                  <a:srgbClr val="2B2B2B"/>
                </a:solidFill>
                <a:latin typeface="Meiryo" charset="-128"/>
                <a:ea typeface="Meiryo" charset="-128"/>
                <a:cs typeface="Meiryo" charset="-128"/>
              </a:rPr>
              <a:t>IT</a:t>
            </a:r>
            <a:r>
              <a:rPr lang="ja-JP" altLang="en-US" sz="2400" dirty="0" smtClean="0">
                <a:solidFill>
                  <a:srgbClr val="2B2B2B"/>
                </a:solidFill>
                <a:latin typeface="Meiryo" charset="-128"/>
                <a:ea typeface="Meiryo" charset="-128"/>
                <a:cs typeface="Meiryo" charset="-128"/>
              </a:rPr>
              <a:t>を</a:t>
            </a:r>
            <a:r>
              <a:rPr lang="ja-JP" altLang="en-US" sz="2400" dirty="0">
                <a:solidFill>
                  <a:srgbClr val="2B2B2B"/>
                </a:solidFill>
                <a:latin typeface="Meiryo" charset="-128"/>
                <a:ea typeface="Meiryo" charset="-128"/>
                <a:cs typeface="Meiryo" charset="-128"/>
              </a:rPr>
              <a:t>知るために必携の</a:t>
            </a:r>
            <a:r>
              <a:rPr lang="en-US" altLang="ja-JP" sz="2400" dirty="0">
                <a:solidFill>
                  <a:srgbClr val="2B2B2B"/>
                </a:solidFill>
                <a:latin typeface="Meiryo" charset="-128"/>
                <a:ea typeface="Meiryo" charset="-128"/>
                <a:cs typeface="Meiryo" charset="-128"/>
              </a:rPr>
              <a:t>1</a:t>
            </a:r>
            <a:r>
              <a:rPr lang="ja-JP" altLang="en-US" sz="2400" dirty="0">
                <a:solidFill>
                  <a:srgbClr val="2B2B2B"/>
                </a:solidFill>
                <a:latin typeface="Meiryo" charset="-128"/>
                <a:ea typeface="Meiryo" charset="-128"/>
                <a:cs typeface="Meiryo" charset="-128"/>
              </a:rPr>
              <a:t>冊！</a:t>
            </a:r>
            <a:endParaRPr lang="ja-JP" altLang="en-US" sz="2400" dirty="0">
              <a:latin typeface="Meiryo" charset="-128"/>
              <a:ea typeface="Meiryo" charset="-128"/>
              <a:cs typeface="Meiryo" charset="-128"/>
            </a:endParaRPr>
          </a:p>
        </p:txBody>
      </p:sp>
      <p:sp>
        <p:nvSpPr>
          <p:cNvPr id="7" name="正方形/長方形 6"/>
          <p:cNvSpPr/>
          <p:nvPr/>
        </p:nvSpPr>
        <p:spPr>
          <a:xfrm>
            <a:off x="4572000" y="1240151"/>
            <a:ext cx="4352544" cy="3231654"/>
          </a:xfrm>
          <a:prstGeom prst="rect">
            <a:avLst/>
          </a:prstGeom>
        </p:spPr>
        <p:txBody>
          <a:bodyPr wrap="square">
            <a:spAutoFit/>
          </a:bodyPr>
          <a:lstStyle/>
          <a:p>
            <a:pPr marL="171450" indent="-171450" fontAlgn="base">
              <a:buFont typeface="Wingdings" charset="2"/>
              <a:buChar char="l"/>
            </a:pPr>
            <a:r>
              <a:rPr lang="ja-JP" altLang="en-US" sz="1200" dirty="0">
                <a:solidFill>
                  <a:srgbClr val="2B2B2B"/>
                </a:solidFill>
                <a:latin typeface="Meiryo" charset="-128"/>
                <a:ea typeface="Meiryo" charset="-128"/>
                <a:cs typeface="Meiryo" charset="-128"/>
              </a:rPr>
              <a:t>何ができるようになるのか？</a:t>
            </a:r>
          </a:p>
          <a:p>
            <a:pPr marL="171450" indent="-171450" fontAlgn="base">
              <a:buFont typeface="Wingdings" charset="2"/>
              <a:buChar char="l"/>
            </a:pPr>
            <a:r>
              <a:rPr lang="ja-JP" altLang="en-US" sz="1200" dirty="0">
                <a:solidFill>
                  <a:srgbClr val="2B2B2B"/>
                </a:solidFill>
                <a:latin typeface="Meiryo" charset="-128"/>
                <a:ea typeface="Meiryo" charset="-128"/>
                <a:cs typeface="Meiryo" charset="-128"/>
              </a:rPr>
              <a:t>どのような価値を生みだすのか？</a:t>
            </a:r>
          </a:p>
          <a:p>
            <a:pPr marL="171450" indent="-171450" fontAlgn="base">
              <a:buFont typeface="Wingdings" charset="2"/>
              <a:buChar char="l"/>
            </a:pPr>
            <a:r>
              <a:rPr lang="ja-JP" altLang="en-US" sz="1200" dirty="0">
                <a:solidFill>
                  <a:srgbClr val="2B2B2B"/>
                </a:solidFill>
                <a:latin typeface="Meiryo" charset="-128"/>
                <a:ea typeface="Meiryo" charset="-128"/>
                <a:cs typeface="Meiryo" charset="-128"/>
              </a:rPr>
              <a:t>なぜ注目されているのか</a:t>
            </a:r>
            <a:r>
              <a:rPr lang="ja-JP" altLang="en-US" sz="1200" dirty="0" smtClean="0">
                <a:solidFill>
                  <a:srgbClr val="2B2B2B"/>
                </a:solidFill>
                <a:latin typeface="Meiryo" charset="-128"/>
                <a:ea typeface="Meiryo" charset="-128"/>
                <a:cs typeface="Meiryo" charset="-128"/>
              </a:rPr>
              <a:t>？</a:t>
            </a:r>
            <a:endParaRPr lang="en-US" altLang="ja-JP" sz="1200" dirty="0" smtClean="0">
              <a:solidFill>
                <a:srgbClr val="2B2B2B"/>
              </a:solidFill>
              <a:latin typeface="Meiryo" charset="-128"/>
              <a:ea typeface="Meiryo" charset="-128"/>
              <a:cs typeface="Meiryo" charset="-128"/>
            </a:endParaRPr>
          </a:p>
          <a:p>
            <a:pPr fontAlgn="base"/>
            <a:endParaRPr lang="ja-JP" altLang="en-US" sz="1200" dirty="0">
              <a:solidFill>
                <a:srgbClr val="2B2B2B"/>
              </a:solidFill>
              <a:latin typeface="Meiryo" charset="-128"/>
              <a:ea typeface="Meiryo" charset="-128"/>
              <a:cs typeface="Meiryo" charset="-128"/>
            </a:endParaRPr>
          </a:p>
          <a:p>
            <a:pPr fontAlgn="base"/>
            <a:r>
              <a:rPr lang="ja-JP" altLang="en-US" sz="1200" dirty="0">
                <a:solidFill>
                  <a:srgbClr val="2B2B2B"/>
                </a:solidFill>
                <a:latin typeface="Meiryo" charset="-128"/>
                <a:ea typeface="Meiryo" charset="-128"/>
                <a:cs typeface="Meiryo" charset="-128"/>
              </a:rPr>
              <a:t>「知っている」から「説明できる」</a:t>
            </a:r>
            <a:r>
              <a:rPr lang="ja-JP" altLang="en-US" sz="1200" dirty="0" smtClean="0">
                <a:solidFill>
                  <a:srgbClr val="2B2B2B"/>
                </a:solidFill>
                <a:latin typeface="Meiryo" charset="-128"/>
                <a:ea typeface="Meiryo" charset="-128"/>
                <a:cs typeface="Meiryo" charset="-128"/>
              </a:rPr>
              <a:t>へ、実践</a:t>
            </a:r>
            <a:r>
              <a:rPr lang="ja-JP" altLang="en-US" sz="1200" dirty="0">
                <a:solidFill>
                  <a:srgbClr val="2B2B2B"/>
                </a:solidFill>
                <a:latin typeface="Meiryo" charset="-128"/>
                <a:ea typeface="Meiryo" charset="-128"/>
                <a:cs typeface="Meiryo" charset="-128"/>
              </a:rPr>
              <a:t>で「使える」知識を手に</a:t>
            </a:r>
            <a:r>
              <a:rPr lang="ja-JP" altLang="en-US" sz="1200" dirty="0" smtClean="0">
                <a:solidFill>
                  <a:srgbClr val="2B2B2B"/>
                </a:solidFill>
                <a:latin typeface="Meiryo" charset="-128"/>
                <a:ea typeface="Meiryo" charset="-128"/>
                <a:cs typeface="Meiryo" charset="-128"/>
              </a:rPr>
              <a:t>入れる。例えば、</a:t>
            </a:r>
            <a:endParaRPr lang="en-US" altLang="ja-JP" sz="1200" dirty="0" smtClean="0">
              <a:solidFill>
                <a:srgbClr val="2B2B2B"/>
              </a:solidFill>
              <a:latin typeface="Meiryo" charset="-128"/>
              <a:ea typeface="Meiryo" charset="-128"/>
              <a:cs typeface="Meiryo" charset="-128"/>
            </a:endParaRPr>
          </a:p>
          <a:p>
            <a:pPr fontAlgn="base"/>
            <a:endParaRPr lang="ja-JP" altLang="en-US" sz="1200" dirty="0">
              <a:solidFill>
                <a:srgbClr val="2B2B2B"/>
              </a:solidFill>
              <a:latin typeface="Meiryo" charset="-128"/>
              <a:ea typeface="Meiryo" charset="-128"/>
              <a:cs typeface="Meiryo" charset="-128"/>
            </a:endParaRPr>
          </a:p>
          <a:p>
            <a:pPr marL="171450" indent="-171450" fontAlgn="base">
              <a:buFont typeface="Wingdings" charset="2"/>
              <a:buChar char="l"/>
            </a:pPr>
            <a:r>
              <a:rPr lang="en-US" altLang="ja-JP" sz="1200" b="1" dirty="0" err="1">
                <a:solidFill>
                  <a:srgbClr val="2B2B2B"/>
                </a:solidFill>
                <a:latin typeface="Meiryo" charset="-128"/>
                <a:ea typeface="Meiryo" charset="-128"/>
                <a:cs typeface="Meiryo" charset="-128"/>
              </a:rPr>
              <a:t>IoT</a:t>
            </a:r>
            <a:r>
              <a:rPr lang="en-US" altLang="ja-JP" sz="1200" b="1" dirty="0">
                <a:solidFill>
                  <a:srgbClr val="2B2B2B"/>
                </a:solidFill>
                <a:latin typeface="Meiryo" charset="-128"/>
                <a:ea typeface="Meiryo" charset="-128"/>
                <a:cs typeface="Meiryo" charset="-128"/>
              </a:rPr>
              <a:t> </a:t>
            </a:r>
            <a:r>
              <a:rPr lang="ja-JP" altLang="en-US" sz="1200" b="1" dirty="0">
                <a:solidFill>
                  <a:srgbClr val="2B2B2B"/>
                </a:solidFill>
                <a:latin typeface="Meiryo" charset="-128"/>
                <a:ea typeface="Meiryo" charset="-128"/>
                <a:cs typeface="Meiryo" charset="-128"/>
              </a:rPr>
              <a:t>とインダストリー</a:t>
            </a:r>
            <a:r>
              <a:rPr lang="en-US" altLang="ja-JP" sz="1200" b="1" dirty="0">
                <a:solidFill>
                  <a:srgbClr val="2B2B2B"/>
                </a:solidFill>
                <a:latin typeface="Meiryo" charset="-128"/>
                <a:ea typeface="Meiryo" charset="-128"/>
                <a:cs typeface="Meiryo" charset="-128"/>
              </a:rPr>
              <a:t>4.0</a:t>
            </a:r>
          </a:p>
          <a:p>
            <a:pPr marL="171450" indent="-171450" fontAlgn="base">
              <a:buFont typeface="Wingdings" charset="2"/>
              <a:buChar char="l"/>
            </a:pPr>
            <a:r>
              <a:rPr lang="en-US" altLang="ja-JP" sz="1200" b="1" dirty="0">
                <a:solidFill>
                  <a:srgbClr val="2B2B2B"/>
                </a:solidFill>
                <a:latin typeface="Meiryo" charset="-128"/>
                <a:ea typeface="Meiryo" charset="-128"/>
                <a:cs typeface="Meiryo" charset="-128"/>
              </a:rPr>
              <a:t>AR </a:t>
            </a:r>
            <a:r>
              <a:rPr lang="ja-JP" altLang="en-US" sz="1200" b="1" dirty="0">
                <a:solidFill>
                  <a:srgbClr val="2B2B2B"/>
                </a:solidFill>
                <a:latin typeface="Meiryo" charset="-128"/>
                <a:ea typeface="Meiryo" charset="-128"/>
                <a:cs typeface="Meiryo" charset="-128"/>
              </a:rPr>
              <a:t>と</a:t>
            </a:r>
            <a:r>
              <a:rPr lang="en-US" altLang="ja-JP" sz="1200" b="1" dirty="0">
                <a:solidFill>
                  <a:srgbClr val="2B2B2B"/>
                </a:solidFill>
                <a:latin typeface="Meiryo" charset="-128"/>
                <a:ea typeface="Meiryo" charset="-128"/>
                <a:cs typeface="Meiryo" charset="-128"/>
              </a:rPr>
              <a:t>VR</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人工知能と機械学習とディープラーニング</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サーバ仮想化とコンテナ</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ネットワーク仮想化と</a:t>
            </a:r>
            <a:r>
              <a:rPr lang="en-US" altLang="ja-JP" sz="1200" b="1" dirty="0">
                <a:solidFill>
                  <a:srgbClr val="2B2B2B"/>
                </a:solidFill>
                <a:latin typeface="Meiryo" charset="-128"/>
                <a:ea typeface="Meiryo" charset="-128"/>
                <a:cs typeface="Meiryo" charset="-128"/>
              </a:rPr>
              <a:t>SD-WAN</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アジャイル開発と</a:t>
            </a:r>
            <a:r>
              <a:rPr lang="en-US" altLang="ja-JP" sz="1200" b="1" dirty="0">
                <a:solidFill>
                  <a:srgbClr val="2B2B2B"/>
                </a:solidFill>
                <a:latin typeface="Meiryo" charset="-128"/>
                <a:ea typeface="Meiryo" charset="-128"/>
                <a:cs typeface="Meiryo" charset="-128"/>
              </a:rPr>
              <a:t>DevOps</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マイクロサービスと</a:t>
            </a:r>
            <a:r>
              <a:rPr lang="ja-JP" altLang="en-US" sz="1200" b="1" dirty="0" smtClean="0">
                <a:solidFill>
                  <a:srgbClr val="2B2B2B"/>
                </a:solidFill>
                <a:latin typeface="Meiryo" charset="-128"/>
                <a:ea typeface="Meiryo" charset="-128"/>
                <a:cs typeface="Meiryo" charset="-128"/>
              </a:rPr>
              <a:t>サーバレス</a:t>
            </a:r>
          </a:p>
          <a:p>
            <a:pPr fontAlgn="base"/>
            <a:endParaRPr lang="ja-JP" altLang="en-US" sz="1200" b="1" dirty="0" smtClean="0">
              <a:solidFill>
                <a:srgbClr val="2B2B2B"/>
              </a:solidFill>
              <a:latin typeface="Meiryo" charset="-128"/>
              <a:ea typeface="Meiryo" charset="-128"/>
              <a:cs typeface="Meiryo" charset="-128"/>
            </a:endParaRPr>
          </a:p>
          <a:p>
            <a:pPr fontAlgn="base"/>
            <a:r>
              <a:rPr lang="ja-JP" altLang="en-US" sz="1200" dirty="0" smtClean="0">
                <a:solidFill>
                  <a:srgbClr val="2B2B2B"/>
                </a:solidFill>
                <a:latin typeface="Meiryo" charset="-128"/>
                <a:ea typeface="Meiryo" charset="-128"/>
                <a:cs typeface="Meiryo" charset="-128"/>
              </a:rPr>
              <a:t>言葉は耳にするけど、それが何なのか、何ができるようになるのか、なぜそんなに注目されているのか理解できない？</a:t>
            </a:r>
            <a:endParaRPr lang="ja-JP" altLang="en-US" sz="1200" b="0" i="0" dirty="0">
              <a:solidFill>
                <a:srgbClr val="2B2B2B"/>
              </a:solidFill>
              <a:effectLst/>
              <a:latin typeface="Meiryo" charset="-128"/>
              <a:ea typeface="Meiryo" charset="-128"/>
              <a:cs typeface="Meiryo" charset="-128"/>
            </a:endParaRPr>
          </a:p>
        </p:txBody>
      </p:sp>
      <p:sp>
        <p:nvSpPr>
          <p:cNvPr id="8" name="正方形/長方形 7"/>
          <p:cNvSpPr/>
          <p:nvPr/>
        </p:nvSpPr>
        <p:spPr>
          <a:xfrm>
            <a:off x="321869" y="826414"/>
            <a:ext cx="4279392" cy="307777"/>
          </a:xfrm>
          <a:prstGeom prst="rect">
            <a:avLst/>
          </a:prstGeom>
        </p:spPr>
        <p:txBody>
          <a:bodyPr wrap="square">
            <a:spAutoFit/>
          </a:bodyPr>
          <a:lstStyle/>
          <a:p>
            <a:r>
              <a:rPr lang="en-US" altLang="ja-JP" sz="1400" dirty="0" smtClean="0">
                <a:solidFill>
                  <a:schemeClr val="accent6">
                    <a:lumMod val="75000"/>
                  </a:schemeClr>
                </a:solidFill>
                <a:latin typeface="Meiryo" charset="-128"/>
                <a:ea typeface="Meiryo" charset="-128"/>
                <a:cs typeface="Meiryo" charset="-128"/>
              </a:rPr>
              <a:t>2017</a:t>
            </a:r>
            <a:r>
              <a:rPr lang="ja-JP" altLang="en-US" sz="1400" dirty="0" smtClean="0">
                <a:solidFill>
                  <a:schemeClr val="accent6">
                    <a:lumMod val="75000"/>
                  </a:schemeClr>
                </a:solidFill>
                <a:latin typeface="Meiryo" charset="-128"/>
                <a:ea typeface="Meiryo" charset="-128"/>
                <a:cs typeface="Meiryo" charset="-128"/>
              </a:rPr>
              <a:t>年</a:t>
            </a:r>
            <a:r>
              <a:rPr lang="en-US" altLang="ja-JP" sz="1400" dirty="0" smtClean="0">
                <a:solidFill>
                  <a:schemeClr val="accent6">
                    <a:lumMod val="75000"/>
                  </a:schemeClr>
                </a:solidFill>
                <a:latin typeface="Meiryo" charset="-128"/>
                <a:ea typeface="Meiryo" charset="-128"/>
                <a:cs typeface="Meiryo" charset="-128"/>
              </a:rPr>
              <a:t>5</a:t>
            </a:r>
            <a:r>
              <a:rPr lang="ja-JP" altLang="en-US" sz="1400" dirty="0" smtClean="0">
                <a:solidFill>
                  <a:schemeClr val="accent6">
                    <a:lumMod val="75000"/>
                  </a:schemeClr>
                </a:solidFill>
                <a:latin typeface="Meiryo" charset="-128"/>
                <a:ea typeface="Meiryo" charset="-128"/>
                <a:cs typeface="Meiryo" charset="-128"/>
              </a:rPr>
              <a:t>月リリース</a:t>
            </a:r>
            <a:r>
              <a:rPr lang="en-US" altLang="ja-JP" sz="1400" dirty="0" smtClean="0">
                <a:solidFill>
                  <a:schemeClr val="accent6">
                    <a:lumMod val="75000"/>
                  </a:schemeClr>
                </a:solidFill>
                <a:latin typeface="Meiryo" charset="-128"/>
                <a:ea typeface="Meiryo" charset="-128"/>
                <a:cs typeface="Meiryo" charset="-128"/>
              </a:rPr>
              <a:t>!</a:t>
            </a:r>
            <a:endParaRPr lang="ja-JP" altLang="en-US" sz="14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40706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 </a:t>
            </a:r>
            <a:r>
              <a:rPr kumimoji="1" lang="ja-JP" altLang="en-US" dirty="0" smtClean="0"/>
              <a:t>社会全体が</a:t>
            </a:r>
            <a:r>
              <a:rPr kumimoji="1" lang="en-US" altLang="ja-JP" dirty="0" smtClean="0"/>
              <a:t>CPS</a:t>
            </a:r>
            <a:r>
              <a:rPr kumimoji="1" lang="ja-JP" altLang="en-US" dirty="0" smtClean="0"/>
              <a:t>によって変革される</a:t>
            </a:r>
            <a:r>
              <a:rPr lang="ja-JP" altLang="en-US" dirty="0" smtClean="0"/>
              <a:t>「</a:t>
            </a:r>
            <a:r>
              <a:rPr kumimoji="1" lang="ja-JP" altLang="en-US" dirty="0" smtClean="0"/>
              <a:t>データ駆動型社会」</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pic>
        <p:nvPicPr>
          <p:cNvPr id="4" name="図 3" descr="スクリーンショット 2015-04-20 16.35.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93" y="927237"/>
            <a:ext cx="8813800" cy="5507429"/>
          </a:xfrm>
          <a:prstGeom prst="rect">
            <a:avLst/>
          </a:prstGeom>
        </p:spPr>
      </p:pic>
      <p:sp>
        <p:nvSpPr>
          <p:cNvPr id="5" name="正方形/長方形 4"/>
          <p:cNvSpPr/>
          <p:nvPr/>
        </p:nvSpPr>
        <p:spPr>
          <a:xfrm>
            <a:off x="2436020" y="6436258"/>
            <a:ext cx="6469373" cy="215444"/>
          </a:xfrm>
          <a:prstGeom prst="rect">
            <a:avLst/>
          </a:prstGeom>
        </p:spPr>
        <p:txBody>
          <a:bodyPr wrap="square">
            <a:spAutoFit/>
          </a:bodyPr>
          <a:lstStyle/>
          <a:p>
            <a:pPr algn="r"/>
            <a:r>
              <a:rPr lang="ja-JP" altLang="en-US" sz="800" dirty="0">
                <a:solidFill>
                  <a:schemeClr val="tx1">
                    <a:lumMod val="50000"/>
                    <a:lumOff val="50000"/>
                  </a:schemeClr>
                </a:solidFill>
              </a:rPr>
              <a:t>産業構造審</a:t>
            </a:r>
            <a:r>
              <a:rPr lang="ja-JP" altLang="en-US" sz="800" dirty="0" smtClean="0">
                <a:solidFill>
                  <a:schemeClr val="tx1">
                    <a:lumMod val="50000"/>
                    <a:lumOff val="50000"/>
                  </a:schemeClr>
                </a:solidFill>
              </a:rPr>
              <a:t>議会商務</a:t>
            </a:r>
            <a:r>
              <a:rPr lang="ja-JP" altLang="en-US" sz="800" dirty="0">
                <a:solidFill>
                  <a:schemeClr val="tx1">
                    <a:lumMod val="50000"/>
                    <a:lumOff val="50000"/>
                  </a:schemeClr>
                </a:solidFill>
              </a:rPr>
              <a:t>流通情報</a:t>
            </a:r>
            <a:r>
              <a:rPr lang="ja-JP" altLang="en-US" sz="800" dirty="0" smtClean="0">
                <a:solidFill>
                  <a:schemeClr val="tx1">
                    <a:lumMod val="50000"/>
                    <a:lumOff val="50000"/>
                  </a:schemeClr>
                </a:solidFill>
              </a:rPr>
              <a:t>分科会　情報</a:t>
            </a:r>
            <a:r>
              <a:rPr lang="ja-JP" altLang="en-US" sz="800" dirty="0">
                <a:solidFill>
                  <a:schemeClr val="tx1">
                    <a:lumMod val="50000"/>
                    <a:lumOff val="50000"/>
                  </a:schemeClr>
                </a:solidFill>
              </a:rPr>
              <a:t>経済</a:t>
            </a:r>
            <a:r>
              <a:rPr lang="ja-JP" altLang="en-US" sz="800" dirty="0" smtClean="0">
                <a:solidFill>
                  <a:schemeClr val="tx1">
                    <a:lumMod val="50000"/>
                    <a:lumOff val="50000"/>
                  </a:schemeClr>
                </a:solidFill>
              </a:rPr>
              <a:t>小委員会　中間取りまとめ　～</a:t>
            </a:r>
            <a:r>
              <a:rPr lang="ja-JP" altLang="en-US" sz="800" dirty="0">
                <a:solidFill>
                  <a:schemeClr val="tx1">
                    <a:lumMod val="50000"/>
                    <a:lumOff val="50000"/>
                  </a:schemeClr>
                </a:solidFill>
              </a:rPr>
              <a:t>ＣＰＳによるデータ駆動型社会の到来を見据えた変革～</a:t>
            </a:r>
          </a:p>
        </p:txBody>
      </p:sp>
    </p:spTree>
    <p:extLst>
      <p:ext uri="{BB962C8B-B14F-4D97-AF65-F5344CB8AC3E}">
        <p14:creationId xmlns:p14="http://schemas.microsoft.com/office/powerpoint/2010/main" val="8533516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データ駆動型社会の課題と可能性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4" name="図 3" descr="スクリーンショット 2015-04-20 16.35.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51" y="758331"/>
            <a:ext cx="8882303" cy="5766869"/>
          </a:xfrm>
          <a:prstGeom prst="rect">
            <a:avLst/>
          </a:prstGeom>
        </p:spPr>
      </p:pic>
      <p:sp>
        <p:nvSpPr>
          <p:cNvPr id="5" name="正方形/長方形 4"/>
          <p:cNvSpPr/>
          <p:nvPr/>
        </p:nvSpPr>
        <p:spPr>
          <a:xfrm>
            <a:off x="2436020" y="6426731"/>
            <a:ext cx="6469373" cy="215444"/>
          </a:xfrm>
          <a:prstGeom prst="rect">
            <a:avLst/>
          </a:prstGeom>
        </p:spPr>
        <p:txBody>
          <a:bodyPr wrap="square">
            <a:spAutoFit/>
          </a:bodyPr>
          <a:lstStyle/>
          <a:p>
            <a:pPr algn="r"/>
            <a:r>
              <a:rPr lang="ja-JP" altLang="en-US" sz="800" dirty="0">
                <a:solidFill>
                  <a:schemeClr val="tx1">
                    <a:lumMod val="50000"/>
                    <a:lumOff val="50000"/>
                  </a:schemeClr>
                </a:solidFill>
              </a:rPr>
              <a:t>産業構造審</a:t>
            </a:r>
            <a:r>
              <a:rPr lang="ja-JP" altLang="en-US" sz="800" dirty="0" smtClean="0">
                <a:solidFill>
                  <a:schemeClr val="tx1">
                    <a:lumMod val="50000"/>
                    <a:lumOff val="50000"/>
                  </a:schemeClr>
                </a:solidFill>
              </a:rPr>
              <a:t>議会商務</a:t>
            </a:r>
            <a:r>
              <a:rPr lang="ja-JP" altLang="en-US" sz="800" dirty="0">
                <a:solidFill>
                  <a:schemeClr val="tx1">
                    <a:lumMod val="50000"/>
                    <a:lumOff val="50000"/>
                  </a:schemeClr>
                </a:solidFill>
              </a:rPr>
              <a:t>流通情報</a:t>
            </a:r>
            <a:r>
              <a:rPr lang="ja-JP" altLang="en-US" sz="800" dirty="0" smtClean="0">
                <a:solidFill>
                  <a:schemeClr val="tx1">
                    <a:lumMod val="50000"/>
                    <a:lumOff val="50000"/>
                  </a:schemeClr>
                </a:solidFill>
              </a:rPr>
              <a:t>分科会　情報</a:t>
            </a:r>
            <a:r>
              <a:rPr lang="ja-JP" altLang="en-US" sz="800" dirty="0">
                <a:solidFill>
                  <a:schemeClr val="tx1">
                    <a:lumMod val="50000"/>
                    <a:lumOff val="50000"/>
                  </a:schemeClr>
                </a:solidFill>
              </a:rPr>
              <a:t>経済</a:t>
            </a:r>
            <a:r>
              <a:rPr lang="ja-JP" altLang="en-US" sz="800" dirty="0" smtClean="0">
                <a:solidFill>
                  <a:schemeClr val="tx1">
                    <a:lumMod val="50000"/>
                    <a:lumOff val="50000"/>
                  </a:schemeClr>
                </a:solidFill>
              </a:rPr>
              <a:t>小委員会　中間取りまとめ　～</a:t>
            </a:r>
            <a:r>
              <a:rPr lang="ja-JP" altLang="en-US" sz="800" dirty="0">
                <a:solidFill>
                  <a:schemeClr val="tx1">
                    <a:lumMod val="50000"/>
                    <a:lumOff val="50000"/>
                  </a:schemeClr>
                </a:solidFill>
              </a:rPr>
              <a:t>ＣＰＳによるデータ駆動型社会の到来を見据えた変革～</a:t>
            </a:r>
          </a:p>
        </p:txBody>
      </p:sp>
    </p:spTree>
    <p:extLst>
      <p:ext uri="{BB962C8B-B14F-4D97-AF65-F5344CB8AC3E}">
        <p14:creationId xmlns:p14="http://schemas.microsoft.com/office/powerpoint/2010/main" val="1385286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 </a:t>
            </a:r>
            <a:r>
              <a:rPr kumimoji="1" lang="ja-JP" altLang="en-US" dirty="0" smtClean="0"/>
              <a:t>データ駆動型社会の分野別の取り組み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pic>
        <p:nvPicPr>
          <p:cNvPr id="5" name="図 4" descr="スクリーンショット 2015-04-20 16.36.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8" y="783224"/>
            <a:ext cx="8997758" cy="5881980"/>
          </a:xfrm>
          <a:prstGeom prst="rect">
            <a:avLst/>
          </a:prstGeom>
        </p:spPr>
      </p:pic>
      <p:sp>
        <p:nvSpPr>
          <p:cNvPr id="6" name="正方形/長方形 5"/>
          <p:cNvSpPr/>
          <p:nvPr/>
        </p:nvSpPr>
        <p:spPr>
          <a:xfrm>
            <a:off x="2436020" y="6440569"/>
            <a:ext cx="6469373" cy="215444"/>
          </a:xfrm>
          <a:prstGeom prst="rect">
            <a:avLst/>
          </a:prstGeom>
        </p:spPr>
        <p:txBody>
          <a:bodyPr wrap="square">
            <a:spAutoFit/>
          </a:bodyPr>
          <a:lstStyle/>
          <a:p>
            <a:pPr algn="r"/>
            <a:r>
              <a:rPr lang="ja-JP" altLang="en-US" sz="800" dirty="0">
                <a:solidFill>
                  <a:schemeClr val="tx1">
                    <a:lumMod val="50000"/>
                    <a:lumOff val="50000"/>
                  </a:schemeClr>
                </a:solidFill>
              </a:rPr>
              <a:t>産業構造審</a:t>
            </a:r>
            <a:r>
              <a:rPr lang="ja-JP" altLang="en-US" sz="800" dirty="0" smtClean="0">
                <a:solidFill>
                  <a:schemeClr val="tx1">
                    <a:lumMod val="50000"/>
                    <a:lumOff val="50000"/>
                  </a:schemeClr>
                </a:solidFill>
              </a:rPr>
              <a:t>議会商務</a:t>
            </a:r>
            <a:r>
              <a:rPr lang="ja-JP" altLang="en-US" sz="800" dirty="0">
                <a:solidFill>
                  <a:schemeClr val="tx1">
                    <a:lumMod val="50000"/>
                    <a:lumOff val="50000"/>
                  </a:schemeClr>
                </a:solidFill>
              </a:rPr>
              <a:t>流通情報</a:t>
            </a:r>
            <a:r>
              <a:rPr lang="ja-JP" altLang="en-US" sz="800" dirty="0" smtClean="0">
                <a:solidFill>
                  <a:schemeClr val="tx1">
                    <a:lumMod val="50000"/>
                    <a:lumOff val="50000"/>
                  </a:schemeClr>
                </a:solidFill>
              </a:rPr>
              <a:t>分科会　情報</a:t>
            </a:r>
            <a:r>
              <a:rPr lang="ja-JP" altLang="en-US" sz="800" dirty="0">
                <a:solidFill>
                  <a:schemeClr val="tx1">
                    <a:lumMod val="50000"/>
                    <a:lumOff val="50000"/>
                  </a:schemeClr>
                </a:solidFill>
              </a:rPr>
              <a:t>経済</a:t>
            </a:r>
            <a:r>
              <a:rPr lang="ja-JP" altLang="en-US" sz="800" dirty="0" smtClean="0">
                <a:solidFill>
                  <a:schemeClr val="tx1">
                    <a:lumMod val="50000"/>
                    <a:lumOff val="50000"/>
                  </a:schemeClr>
                </a:solidFill>
              </a:rPr>
              <a:t>小委員会　中間取りまとめ　～</a:t>
            </a:r>
            <a:r>
              <a:rPr lang="ja-JP" altLang="en-US" sz="800" dirty="0">
                <a:solidFill>
                  <a:schemeClr val="tx1">
                    <a:lumMod val="50000"/>
                    <a:lumOff val="50000"/>
                  </a:schemeClr>
                </a:solidFill>
              </a:rPr>
              <a:t>ＣＰＳによるデータ駆動型社会の到来を見据えた変革～</a:t>
            </a:r>
          </a:p>
        </p:txBody>
      </p:sp>
    </p:spTree>
    <p:extLst>
      <p:ext uri="{BB962C8B-B14F-4D97-AF65-F5344CB8AC3E}">
        <p14:creationId xmlns:p14="http://schemas.microsoft.com/office/powerpoint/2010/main" val="1632290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への取り組みを成功させる３つの要件</a:t>
            </a:r>
            <a:endParaRPr kumimoji="1" lang="ja-JP" altLang="en-US" dirty="0"/>
          </a:p>
        </p:txBody>
      </p:sp>
      <p:sp>
        <p:nvSpPr>
          <p:cNvPr id="3" name="スライド番号プレースホルダー 2"/>
          <p:cNvSpPr>
            <a:spLocks noGrp="1"/>
          </p:cNvSpPr>
          <p:nvPr>
            <p:ph type="sldNum" sz="quarter" idx="12"/>
          </p:nvPr>
        </p:nvSpPr>
        <p:spPr>
          <a:xfrm>
            <a:off x="6948264" y="6658783"/>
            <a:ext cx="2133600" cy="217800"/>
          </a:xfrm>
        </p:spPr>
        <p:txBody>
          <a:bodyPr/>
          <a:lstStyle/>
          <a:p>
            <a:fld id="{8FF8CC5D-A65D-5946-99B5-645367A967AD}" type="slidenum">
              <a:rPr kumimoji="1" lang="ja-JP" altLang="en-US" smtClean="0"/>
              <a:t>33</a:t>
            </a:fld>
            <a:endParaRPr kumimoji="1" lang="ja-JP" altLang="en-US" dirty="0"/>
          </a:p>
        </p:txBody>
      </p:sp>
      <p:sp>
        <p:nvSpPr>
          <p:cNvPr id="4" name="正方形/長方形 3"/>
          <p:cNvSpPr/>
          <p:nvPr/>
        </p:nvSpPr>
        <p:spPr>
          <a:xfrm>
            <a:off x="179512" y="1340768"/>
            <a:ext cx="2736304" cy="122413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若者・未経験者を</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即戦力化したい</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180136" y="2636912"/>
            <a:ext cx="2732354" cy="122413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減り続ける人材（人口）</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に対処し</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事業を維持・継続したい</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180136" y="3933056"/>
            <a:ext cx="2732354" cy="122413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Meiryo" charset="-128"/>
                <a:ea typeface="Meiryo" charset="-128"/>
                <a:cs typeface="Meiryo" charset="-128"/>
              </a:rPr>
              <a:t>ビジネス環境の</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急激な変化に即応したい</a:t>
            </a:r>
            <a:endParaRPr lang="en-US" altLang="ja-JP" sz="1600" dirty="0" smtClean="0">
              <a:solidFill>
                <a:srgbClr val="FFFFFF"/>
              </a:solidFill>
              <a:latin typeface="Meiryo" charset="-128"/>
              <a:ea typeface="Meiryo" charset="-128"/>
              <a:cs typeface="Meiryo" charset="-128"/>
            </a:endParaRPr>
          </a:p>
        </p:txBody>
      </p:sp>
      <p:sp>
        <p:nvSpPr>
          <p:cNvPr id="7" name="正方形/長方形 6"/>
          <p:cNvSpPr/>
          <p:nvPr/>
        </p:nvSpPr>
        <p:spPr>
          <a:xfrm>
            <a:off x="2987823" y="1340768"/>
            <a:ext cx="1076795" cy="57514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個人化</a:t>
            </a:r>
            <a:endParaRPr kumimoji="1" lang="ja-JP" altLang="en-US" sz="1400" dirty="0">
              <a:solidFill>
                <a:srgbClr val="FFFFFF"/>
              </a:solidFill>
              <a:latin typeface="Meiryo" charset="-128"/>
              <a:ea typeface="Meiryo" charset="-128"/>
              <a:cs typeface="Meiryo" charset="-128"/>
            </a:endParaRPr>
          </a:p>
        </p:txBody>
      </p:sp>
      <p:sp>
        <p:nvSpPr>
          <p:cNvPr id="10" name="正方形/長方形 9"/>
          <p:cNvSpPr/>
          <p:nvPr/>
        </p:nvSpPr>
        <p:spPr>
          <a:xfrm>
            <a:off x="177849" y="5589240"/>
            <a:ext cx="2732978"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切迫する課題に</a:t>
            </a: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ごまかすことなく</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真摯に向き合う態度</a:t>
            </a:r>
            <a:endParaRPr kumimoji="1" lang="ja-JP" altLang="en-US" sz="1600" dirty="0">
              <a:solidFill>
                <a:srgbClr val="FFFFFF"/>
              </a:solidFill>
              <a:latin typeface="Meiryo" charset="-128"/>
              <a:ea typeface="Meiryo" charset="-128"/>
              <a:cs typeface="Meiryo" charset="-128"/>
            </a:endParaRPr>
          </a:p>
        </p:txBody>
      </p:sp>
      <p:sp>
        <p:nvSpPr>
          <p:cNvPr id="11" name="正方形/長方形 10"/>
          <p:cNvSpPr/>
          <p:nvPr/>
        </p:nvSpPr>
        <p:spPr>
          <a:xfrm>
            <a:off x="2986161" y="5589240"/>
            <a:ext cx="5976664"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「過去の常識や方法論にこだわらない</a:t>
            </a:r>
            <a:r>
              <a:rPr lang="ja-JP" altLang="en-US" sz="1600" dirty="0" smtClean="0">
                <a:solidFill>
                  <a:srgbClr val="FFFFFF"/>
                </a:solidFill>
                <a:latin typeface="Meiryo" charset="-128"/>
                <a:ea typeface="Meiryo" charset="-128"/>
                <a:cs typeface="Meiryo" charset="-128"/>
              </a:rPr>
              <a:t>」</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「テクノロジーがもたらす新しい常識」</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から現実や課題を捉え直す態度</a:t>
            </a:r>
            <a:endParaRPr kumimoji="1" lang="ja-JP" altLang="en-US" sz="1600" dirty="0">
              <a:solidFill>
                <a:srgbClr val="FFFFFF"/>
              </a:solidFill>
              <a:latin typeface="Meiryo" charset="-128"/>
              <a:ea typeface="Meiryo" charset="-128"/>
              <a:cs typeface="Meiryo" charset="-128"/>
            </a:endParaRPr>
          </a:p>
        </p:txBody>
      </p:sp>
      <p:sp>
        <p:nvSpPr>
          <p:cNvPr id="16" name="正方形/長方形 15"/>
          <p:cNvSpPr/>
          <p:nvPr/>
        </p:nvSpPr>
        <p:spPr>
          <a:xfrm>
            <a:off x="2987823" y="1990082"/>
            <a:ext cx="1076795" cy="57514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仕組化</a:t>
            </a:r>
            <a:endParaRPr kumimoji="1" lang="ja-JP" altLang="en-US" sz="1400" dirty="0">
              <a:solidFill>
                <a:srgbClr val="FFFFFF"/>
              </a:solidFill>
              <a:latin typeface="Meiryo" charset="-128"/>
              <a:ea typeface="Meiryo" charset="-128"/>
              <a:cs typeface="Meiryo" charset="-128"/>
            </a:endParaRPr>
          </a:p>
        </p:txBody>
      </p:sp>
      <p:sp>
        <p:nvSpPr>
          <p:cNvPr id="17" name="正方形/長方形 16"/>
          <p:cNvSpPr/>
          <p:nvPr/>
        </p:nvSpPr>
        <p:spPr>
          <a:xfrm>
            <a:off x="2986160" y="2645923"/>
            <a:ext cx="1076795" cy="5751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人間前提</a:t>
            </a:r>
            <a:endParaRPr kumimoji="1" lang="ja-JP" altLang="en-US" sz="1400" dirty="0">
              <a:solidFill>
                <a:srgbClr val="FFFFFF"/>
              </a:solidFill>
              <a:latin typeface="Meiryo" charset="-128"/>
              <a:ea typeface="Meiryo" charset="-128"/>
              <a:cs typeface="Meiryo" charset="-128"/>
            </a:endParaRPr>
          </a:p>
        </p:txBody>
      </p:sp>
      <p:sp>
        <p:nvSpPr>
          <p:cNvPr id="18" name="正方形/長方形 17"/>
          <p:cNvSpPr/>
          <p:nvPr/>
        </p:nvSpPr>
        <p:spPr>
          <a:xfrm>
            <a:off x="2986160" y="3295237"/>
            <a:ext cx="1076795" cy="57514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機械前提</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2987823" y="3933056"/>
            <a:ext cx="1076795" cy="575145"/>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リスク回避</a:t>
            </a:r>
            <a:endParaRPr kumimoji="1" lang="ja-JP" altLang="en-US" sz="1400" dirty="0">
              <a:solidFill>
                <a:srgbClr val="FFFFFF"/>
              </a:solidFill>
              <a:latin typeface="Meiryo" charset="-128"/>
              <a:ea typeface="Meiryo" charset="-128"/>
              <a:cs typeface="Meiryo" charset="-128"/>
            </a:endParaRPr>
          </a:p>
        </p:txBody>
      </p:sp>
      <p:sp>
        <p:nvSpPr>
          <p:cNvPr id="22" name="正方形/長方形 21"/>
          <p:cNvSpPr/>
          <p:nvPr/>
        </p:nvSpPr>
        <p:spPr>
          <a:xfrm>
            <a:off x="2987823" y="4582370"/>
            <a:ext cx="1076795" cy="57514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試行錯誤</a:t>
            </a:r>
            <a:endParaRPr kumimoji="1" lang="ja-JP" altLang="en-US" sz="1400" dirty="0">
              <a:solidFill>
                <a:srgbClr val="FFFFFF"/>
              </a:solidFill>
              <a:latin typeface="Meiryo" charset="-128"/>
              <a:ea typeface="Meiryo" charset="-128"/>
              <a:cs typeface="Meiryo" charset="-128"/>
            </a:endParaRPr>
          </a:p>
        </p:txBody>
      </p:sp>
      <p:sp>
        <p:nvSpPr>
          <p:cNvPr id="23" name="正方形/長方形 22"/>
          <p:cNvSpPr/>
          <p:nvPr/>
        </p:nvSpPr>
        <p:spPr>
          <a:xfrm>
            <a:off x="7380312" y="1343524"/>
            <a:ext cx="1584176" cy="12213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ノウハウを個人に埋没させず、最適化された仕組みを標準化し、共有する</a:t>
            </a:r>
            <a:endParaRPr kumimoji="1" lang="ja-JP" altLang="en-US" sz="1100" dirty="0">
              <a:solidFill>
                <a:srgbClr val="FFFFFF"/>
              </a:solidFill>
              <a:latin typeface="Meiryo" charset="-128"/>
              <a:ea typeface="Meiryo" charset="-128"/>
              <a:cs typeface="Meiryo" charset="-128"/>
            </a:endParaRPr>
          </a:p>
        </p:txBody>
      </p:sp>
      <p:sp>
        <p:nvSpPr>
          <p:cNvPr id="24" name="正方形/長方形 23"/>
          <p:cNvSpPr/>
          <p:nvPr/>
        </p:nvSpPr>
        <p:spPr>
          <a:xfrm>
            <a:off x="7378649" y="2651946"/>
            <a:ext cx="1584176" cy="122138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人間が行うことを前提として作られた仕組みを、機械（ロボットや人工知能）を前提</a:t>
            </a:r>
            <a:r>
              <a:rPr kumimoji="1" lang="ja-JP" altLang="en-US" sz="1100" smtClean="0">
                <a:solidFill>
                  <a:srgbClr val="FFFFFF"/>
                </a:solidFill>
                <a:latin typeface="Meiryo" charset="-128"/>
                <a:ea typeface="Meiryo" charset="-128"/>
                <a:cs typeface="Meiryo" charset="-128"/>
              </a:rPr>
              <a:t>とした仕組みに作り直す</a:t>
            </a:r>
            <a:endParaRPr kumimoji="1" lang="ja-JP" altLang="en-US" sz="1100" dirty="0">
              <a:solidFill>
                <a:srgbClr val="FFFFFF"/>
              </a:solidFill>
              <a:latin typeface="Meiryo" charset="-128"/>
              <a:ea typeface="Meiryo" charset="-128"/>
              <a:cs typeface="Meiryo" charset="-128"/>
            </a:endParaRPr>
          </a:p>
        </p:txBody>
      </p:sp>
      <p:sp>
        <p:nvSpPr>
          <p:cNvPr id="25" name="正方形/長方形 24"/>
          <p:cNvSpPr/>
          <p:nvPr/>
        </p:nvSpPr>
        <p:spPr>
          <a:xfrm>
            <a:off x="7380312" y="3935812"/>
            <a:ext cx="1584176" cy="122138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見通せない未来を保証させるのではなく、自らが未来を創り出してゆく発見的取り組みを継続する</a:t>
            </a:r>
            <a:endParaRPr kumimoji="1" lang="ja-JP" altLang="en-US" sz="1100" dirty="0">
              <a:solidFill>
                <a:srgbClr val="FFFFFF"/>
              </a:solidFill>
              <a:latin typeface="Meiryo" charset="-128"/>
              <a:ea typeface="Meiryo" charset="-128"/>
              <a:cs typeface="Meiryo" charset="-128"/>
            </a:endParaRPr>
          </a:p>
        </p:txBody>
      </p:sp>
      <p:sp>
        <p:nvSpPr>
          <p:cNvPr id="26" name="正方形/長方形 25"/>
          <p:cNvSpPr/>
          <p:nvPr/>
        </p:nvSpPr>
        <p:spPr>
          <a:xfrm>
            <a:off x="179512" y="908720"/>
            <a:ext cx="2736304"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課題</a:t>
            </a:r>
            <a:endParaRPr kumimoji="1" lang="ja-JP" altLang="en-US" sz="1600" dirty="0">
              <a:solidFill>
                <a:srgbClr val="FFFFFF"/>
              </a:solidFill>
              <a:latin typeface="Meiryo" charset="-128"/>
              <a:ea typeface="Meiryo" charset="-128"/>
              <a:cs typeface="Meiryo" charset="-128"/>
            </a:endParaRPr>
          </a:p>
        </p:txBody>
      </p:sp>
      <p:sp>
        <p:nvSpPr>
          <p:cNvPr id="27" name="正方形/長方形 26"/>
          <p:cNvSpPr/>
          <p:nvPr/>
        </p:nvSpPr>
        <p:spPr>
          <a:xfrm>
            <a:off x="2986161" y="908720"/>
            <a:ext cx="4320480"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取り組み</a:t>
            </a:r>
            <a:endParaRPr kumimoji="1" lang="ja-JP" altLang="en-US" sz="1600" dirty="0">
              <a:solidFill>
                <a:srgbClr val="FFFFFF"/>
              </a:solidFill>
              <a:latin typeface="Meiryo" charset="-128"/>
              <a:ea typeface="Meiryo" charset="-128"/>
              <a:cs typeface="Meiryo" charset="-128"/>
            </a:endParaRPr>
          </a:p>
        </p:txBody>
      </p:sp>
      <p:sp>
        <p:nvSpPr>
          <p:cNvPr id="28" name="正方形/長方形 27"/>
          <p:cNvSpPr/>
          <p:nvPr/>
        </p:nvSpPr>
        <p:spPr>
          <a:xfrm>
            <a:off x="7376985" y="908720"/>
            <a:ext cx="1585839"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2" name="正方形/長方形 11"/>
          <p:cNvSpPr/>
          <p:nvPr/>
        </p:nvSpPr>
        <p:spPr>
          <a:xfrm>
            <a:off x="4138289" y="1340768"/>
            <a:ext cx="3168352" cy="57790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体験→経験→ノウハウ</a:t>
            </a:r>
            <a:endParaRPr kumimoji="1" lang="ja-JP" altLang="en-US" sz="1400" dirty="0">
              <a:solidFill>
                <a:srgbClr val="FFFFFF"/>
              </a:solidFill>
              <a:latin typeface="Meiryo" charset="-128"/>
              <a:ea typeface="Meiryo" charset="-128"/>
              <a:cs typeface="Meiryo" charset="-128"/>
            </a:endParaRPr>
          </a:p>
        </p:txBody>
      </p:sp>
      <p:sp>
        <p:nvSpPr>
          <p:cNvPr id="13" name="正方形/長方形 12"/>
          <p:cNvSpPr/>
          <p:nvPr/>
        </p:nvSpPr>
        <p:spPr>
          <a:xfrm>
            <a:off x="4138289" y="1989758"/>
            <a:ext cx="3168352" cy="57790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データ化→見える化→最適化</a:t>
            </a:r>
            <a:endParaRPr kumimoji="1" lang="ja-JP" altLang="en-US" sz="1400" dirty="0">
              <a:solidFill>
                <a:srgbClr val="FFFFFF"/>
              </a:solidFill>
              <a:latin typeface="Meiryo" charset="-128"/>
              <a:ea typeface="Meiryo" charset="-128"/>
              <a:cs typeface="Meiryo" charset="-128"/>
            </a:endParaRPr>
          </a:p>
        </p:txBody>
      </p:sp>
      <p:sp>
        <p:nvSpPr>
          <p:cNvPr id="14" name="正方形/長方形 13"/>
          <p:cNvSpPr/>
          <p:nvPr/>
        </p:nvSpPr>
        <p:spPr>
          <a:xfrm>
            <a:off x="4138289" y="2648679"/>
            <a:ext cx="3168352" cy="577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人間が行うことを前提とした最適化</a:t>
            </a:r>
            <a:endParaRPr kumimoji="1" lang="ja-JP" altLang="en-US" sz="1400" dirty="0">
              <a:solidFill>
                <a:srgbClr val="FFFFFF"/>
              </a:solidFill>
              <a:latin typeface="Meiryo" charset="-128"/>
              <a:ea typeface="Meiryo" charset="-128"/>
              <a:cs typeface="Meiryo" charset="-128"/>
            </a:endParaRPr>
          </a:p>
        </p:txBody>
      </p:sp>
      <p:sp>
        <p:nvSpPr>
          <p:cNvPr id="15" name="正方形/長方形 14"/>
          <p:cNvSpPr/>
          <p:nvPr/>
        </p:nvSpPr>
        <p:spPr>
          <a:xfrm>
            <a:off x="4138289" y="3297669"/>
            <a:ext cx="3168352" cy="577901"/>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機械が行うことを前提とした最適化</a:t>
            </a:r>
            <a:endParaRPr kumimoji="1" lang="ja-JP" altLang="en-US" sz="1400" dirty="0">
              <a:solidFill>
                <a:srgbClr val="FFFFFF"/>
              </a:solidFill>
              <a:latin typeface="Meiryo" charset="-128"/>
              <a:ea typeface="Meiryo" charset="-128"/>
              <a:cs typeface="Meiryo" charset="-128"/>
            </a:endParaRPr>
          </a:p>
        </p:txBody>
      </p:sp>
      <p:sp>
        <p:nvSpPr>
          <p:cNvPr id="19" name="正方形/長方形 18"/>
          <p:cNvSpPr/>
          <p:nvPr/>
        </p:nvSpPr>
        <p:spPr>
          <a:xfrm>
            <a:off x="4139952" y="3935812"/>
            <a:ext cx="3168352" cy="577901"/>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実績を求め、数字を保証させる</a:t>
            </a:r>
            <a:endParaRPr kumimoji="1" lang="ja-JP" altLang="en-US" sz="1400" dirty="0">
              <a:solidFill>
                <a:srgbClr val="FFFFFF"/>
              </a:solidFill>
              <a:latin typeface="Meiryo" charset="-128"/>
              <a:ea typeface="Meiryo" charset="-128"/>
              <a:cs typeface="Meiryo" charset="-128"/>
            </a:endParaRPr>
          </a:p>
        </p:txBody>
      </p:sp>
      <p:sp>
        <p:nvSpPr>
          <p:cNvPr id="20" name="正方形/長方形 19"/>
          <p:cNvSpPr/>
          <p:nvPr/>
        </p:nvSpPr>
        <p:spPr>
          <a:xfrm>
            <a:off x="4139952" y="4584802"/>
            <a:ext cx="3168352" cy="5779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まずはやってみる、直ちに修正する</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（リーン</a:t>
            </a:r>
            <a:r>
              <a:rPr lang="en-US" altLang="ja-JP" sz="1400" dirty="0" smtClean="0">
                <a:solidFill>
                  <a:srgbClr val="FFFFFF"/>
                </a:solidFill>
                <a:latin typeface="Meiryo" charset="-128"/>
                <a:ea typeface="Meiryo" charset="-128"/>
                <a:cs typeface="Meiryo" charset="-128"/>
              </a:rPr>
              <a:t>&amp;</a:t>
            </a:r>
            <a:r>
              <a:rPr lang="ja-JP" altLang="en-US" sz="1400" dirty="0" smtClean="0">
                <a:solidFill>
                  <a:srgbClr val="FFFFFF"/>
                </a:solidFill>
                <a:latin typeface="Meiryo" charset="-128"/>
                <a:ea typeface="Meiryo" charset="-128"/>
                <a:cs typeface="Meiryo" charset="-128"/>
              </a:rPr>
              <a:t>アジャイルなアプローチ）</a:t>
            </a:r>
            <a:endParaRPr kumimoji="1" lang="ja-JP" altLang="en-US" sz="1400" dirty="0">
              <a:solidFill>
                <a:srgbClr val="FFFFFF"/>
              </a:solidFill>
              <a:latin typeface="Meiryo" charset="-128"/>
              <a:ea typeface="Meiryo" charset="-128"/>
              <a:cs typeface="Meiryo" charset="-128"/>
            </a:endParaRPr>
          </a:p>
        </p:txBody>
      </p:sp>
      <p:sp>
        <p:nvSpPr>
          <p:cNvPr id="29" name="下矢印 28"/>
          <p:cNvSpPr/>
          <p:nvPr/>
        </p:nvSpPr>
        <p:spPr>
          <a:xfrm>
            <a:off x="3344537" y="1853376"/>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p:cNvSpPr/>
          <p:nvPr/>
        </p:nvSpPr>
        <p:spPr>
          <a:xfrm>
            <a:off x="3345369" y="3150141"/>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p:cNvSpPr/>
          <p:nvPr/>
        </p:nvSpPr>
        <p:spPr>
          <a:xfrm>
            <a:off x="3344537" y="4437274"/>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p:cNvSpPr/>
          <p:nvPr/>
        </p:nvSpPr>
        <p:spPr>
          <a:xfrm>
            <a:off x="1040282" y="5229200"/>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p:cNvSpPr/>
          <p:nvPr/>
        </p:nvSpPr>
        <p:spPr>
          <a:xfrm>
            <a:off x="5364088" y="5223275"/>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64975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と通信</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93451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smtClean="0"/>
              <a:t>ネットワークとは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5004048" y="1484784"/>
            <a:ext cx="3240360" cy="46085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800" dirty="0" smtClean="0">
                <a:solidFill>
                  <a:srgbClr val="FFFFFF"/>
                </a:solidFill>
                <a:latin typeface="Meiryo" charset="-128"/>
                <a:ea typeface="Meiryo" charset="-128"/>
                <a:cs typeface="Meiryo" charset="-128"/>
              </a:rPr>
              <a:t>低帯域</a:t>
            </a:r>
            <a:endParaRPr lang="en-US" altLang="ja-JP" sz="4800"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最大数十キロ</a:t>
            </a:r>
            <a:r>
              <a:rPr kumimoji="1" lang="en-US" altLang="ja-JP" dirty="0" smtClean="0">
                <a:solidFill>
                  <a:srgbClr val="FFFFFF"/>
                </a:solidFill>
                <a:latin typeface="Meiryo" charset="-128"/>
                <a:ea typeface="Meiryo" charset="-128"/>
                <a:cs typeface="Meiryo" charset="-128"/>
              </a:rPr>
              <a:t>bps</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899592" y="1484784"/>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Meiryo" charset="-128"/>
                <a:ea typeface="Meiryo" charset="-128"/>
                <a:cs typeface="Meiryo" charset="-128"/>
              </a:rPr>
              <a:t>低消費電力</a:t>
            </a:r>
            <a:endParaRPr kumimoji="1" lang="en-US" altLang="ja-JP" sz="3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規定の電池容量で数ヶ月から数年使用可</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899592" y="3068960"/>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Meiryo" charset="-128"/>
                <a:ea typeface="Meiryo" charset="-128"/>
                <a:cs typeface="Meiryo" charset="-128"/>
              </a:rPr>
              <a:t>広域通信</a:t>
            </a:r>
            <a:endParaRPr kumimoji="1" lang="en-US" altLang="ja-JP" sz="3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基地局から数キロから数十キロをカバー</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899592" y="4653136"/>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Meiryo" charset="-128"/>
                <a:ea typeface="Meiryo" charset="-128"/>
                <a:cs typeface="Meiryo" charset="-128"/>
              </a:rPr>
              <a:t>低コスト</a:t>
            </a:r>
            <a:endParaRPr kumimoji="1" lang="en-US" altLang="ja-JP" sz="3200" dirty="0" smtClean="0">
              <a:solidFill>
                <a:srgbClr val="FFFFFF"/>
              </a:solidFill>
              <a:latin typeface="Meiryo" charset="-128"/>
              <a:ea typeface="Meiryo" charset="-128"/>
              <a:cs typeface="Meiryo" charset="-128"/>
            </a:endParaRPr>
          </a:p>
          <a:p>
            <a:pPr algn="ctr"/>
            <a:r>
              <a:rPr lang="en-US" altLang="ja-JP" sz="1200" dirty="0" smtClean="0">
                <a:solidFill>
                  <a:srgbClr val="FFFFFF"/>
                </a:solidFill>
                <a:latin typeface="Meiryo" charset="-128"/>
                <a:ea typeface="Meiryo" charset="-128"/>
                <a:cs typeface="Meiryo" charset="-128"/>
              </a:rPr>
              <a:t>@10</a:t>
            </a:r>
            <a:r>
              <a:rPr lang="ja-JP" altLang="en-US" sz="1200" dirty="0" smtClean="0">
                <a:solidFill>
                  <a:srgbClr val="FFFFFF"/>
                </a:solidFill>
                <a:latin typeface="Meiryo" charset="-128"/>
                <a:ea typeface="Meiryo" charset="-128"/>
                <a:cs typeface="Meiryo" charset="-128"/>
              </a:rPr>
              <a:t>円</a:t>
            </a:r>
            <a:r>
              <a:rPr lang="en-US" altLang="ja-JP" sz="1200" dirty="0" smtClean="0">
                <a:solidFill>
                  <a:srgbClr val="FFFFFF"/>
                </a:solidFill>
                <a:latin typeface="Meiryo" charset="-128"/>
                <a:ea typeface="Meiryo" charset="-128"/>
                <a:cs typeface="Meiryo" charset="-128"/>
              </a:rPr>
              <a:t>/</a:t>
            </a:r>
            <a:r>
              <a:rPr lang="ja-JP" altLang="en-US" sz="1200" dirty="0" smtClean="0">
                <a:solidFill>
                  <a:srgbClr val="FFFFFF"/>
                </a:solidFill>
                <a:latin typeface="Meiryo" charset="-128"/>
                <a:ea typeface="Meiryo" charset="-128"/>
                <a:cs typeface="Meiryo" charset="-128"/>
              </a:rPr>
              <a:t>月程度からの使用料</a:t>
            </a:r>
            <a:endParaRPr kumimoji="1" lang="ja-JP" altLang="en-US" sz="1200" dirty="0">
              <a:solidFill>
                <a:srgbClr val="FFFFFF"/>
              </a:solidFill>
              <a:latin typeface="Meiryo" charset="-128"/>
              <a:ea typeface="Meiryo" charset="-128"/>
              <a:cs typeface="Meiryo" charset="-128"/>
            </a:endParaRPr>
          </a:p>
        </p:txBody>
      </p:sp>
      <p:sp>
        <p:nvSpPr>
          <p:cNvPr id="8" name="左右矢印 7"/>
          <p:cNvSpPr/>
          <p:nvPr/>
        </p:nvSpPr>
        <p:spPr>
          <a:xfrm>
            <a:off x="4031940" y="1871401"/>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9" name="左右矢印 8"/>
          <p:cNvSpPr/>
          <p:nvPr/>
        </p:nvSpPr>
        <p:spPr>
          <a:xfrm>
            <a:off x="4031940" y="3455577"/>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0" name="左右矢印 9"/>
          <p:cNvSpPr/>
          <p:nvPr/>
        </p:nvSpPr>
        <p:spPr>
          <a:xfrm>
            <a:off x="3965679" y="5039753"/>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1" name="テキスト ボックス 10"/>
          <p:cNvSpPr txBox="1"/>
          <p:nvPr/>
        </p:nvSpPr>
        <p:spPr>
          <a:xfrm>
            <a:off x="2068366" y="1005370"/>
            <a:ext cx="902811" cy="523220"/>
          </a:xfrm>
          <a:prstGeom prst="rect">
            <a:avLst/>
          </a:prstGeom>
          <a:noFill/>
        </p:spPr>
        <p:txBody>
          <a:bodyPr wrap="none" rtlCol="0">
            <a:spAutoFit/>
          </a:bodyPr>
          <a:lstStyle/>
          <a:p>
            <a:pPr algn="ctr"/>
            <a:r>
              <a:rPr kumimoji="1" lang="ja-JP" altLang="en-US" sz="2800" dirty="0" smtClean="0">
                <a:solidFill>
                  <a:srgbClr val="0070C0"/>
                </a:solidFill>
                <a:latin typeface="Meiryo" charset="-128"/>
                <a:ea typeface="Meiryo" charset="-128"/>
                <a:cs typeface="Meiryo" charset="-128"/>
              </a:rPr>
              <a:t>利点</a:t>
            </a:r>
            <a:endParaRPr kumimoji="1" lang="ja-JP" altLang="en-US" sz="2800" dirty="0">
              <a:solidFill>
                <a:srgbClr val="0070C0"/>
              </a:solidFill>
              <a:latin typeface="Meiryo" charset="-128"/>
              <a:ea typeface="Meiryo" charset="-128"/>
              <a:cs typeface="Meiryo" charset="-128"/>
            </a:endParaRPr>
          </a:p>
        </p:txBody>
      </p:sp>
      <p:sp>
        <p:nvSpPr>
          <p:cNvPr id="12" name="テキスト ボックス 11"/>
          <p:cNvSpPr txBox="1"/>
          <p:nvPr/>
        </p:nvSpPr>
        <p:spPr>
          <a:xfrm>
            <a:off x="6172822" y="1003575"/>
            <a:ext cx="902811" cy="523220"/>
          </a:xfrm>
          <a:prstGeom prst="rect">
            <a:avLst/>
          </a:prstGeom>
          <a:noFill/>
        </p:spPr>
        <p:txBody>
          <a:bodyPr wrap="none" rtlCol="0">
            <a:spAutoFit/>
          </a:bodyPr>
          <a:lstStyle/>
          <a:p>
            <a:pPr algn="ctr"/>
            <a:r>
              <a:rPr kumimoji="1" lang="ja-JP" altLang="en-US" sz="2800" dirty="0" smtClean="0">
                <a:solidFill>
                  <a:srgbClr val="C00000"/>
                </a:solidFill>
                <a:latin typeface="Meiryo" charset="-128"/>
                <a:ea typeface="Meiryo" charset="-128"/>
                <a:cs typeface="Meiryo" charset="-128"/>
              </a:rPr>
              <a:t>制約</a:t>
            </a:r>
            <a:endParaRPr kumimoji="1" lang="ja-JP" altLang="en-US" sz="2800"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1669502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179512" y="3214537"/>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79512" y="4713031"/>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79512" y="1704289"/>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477260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6" name="正方形/長方形 65"/>
          <p:cNvSpPr/>
          <p:nvPr/>
        </p:nvSpPr>
        <p:spPr>
          <a:xfrm>
            <a:off x="5773312"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7" name="正方形/長方形 66"/>
          <p:cNvSpPr/>
          <p:nvPr/>
        </p:nvSpPr>
        <p:spPr>
          <a:xfrm>
            <a:off x="677575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8" name="正方形/長方形 67"/>
          <p:cNvSpPr/>
          <p:nvPr/>
        </p:nvSpPr>
        <p:spPr>
          <a:xfrm>
            <a:off x="7762110"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LPWA</a:t>
            </a:r>
            <a:r>
              <a:rPr kumimoji="1" lang="ja-JP" altLang="en-US" dirty="0" smtClean="0"/>
              <a:t>主要</a:t>
            </a:r>
            <a:r>
              <a:rPr kumimoji="1" lang="en-US" altLang="ja-JP" dirty="0" smtClean="0"/>
              <a:t>3</a:t>
            </a:r>
            <a:r>
              <a:rPr kumimoji="1" lang="ja-JP" altLang="en-US" dirty="0" smtClean="0"/>
              <a:t>方式の比較</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円/楕円 3"/>
          <p:cNvSpPr/>
          <p:nvPr/>
        </p:nvSpPr>
        <p:spPr>
          <a:xfrm>
            <a:off x="400303" y="196926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a:clrChange>
              <a:clrFrom>
                <a:srgbClr val="000000">
                  <a:alpha val="0"/>
                </a:srgbClr>
              </a:clrFrom>
              <a:clrTo>
                <a:srgbClr val="000000">
                  <a:alpha val="0"/>
                </a:srgbClr>
              </a:clrTo>
            </a:clrChange>
          </a:blip>
          <a:stretch>
            <a:fillRect/>
          </a:stretch>
        </p:blipFill>
        <p:spPr>
          <a:xfrm rot="5400000">
            <a:off x="568204" y="2572809"/>
            <a:ext cx="368491" cy="335977"/>
          </a:xfrm>
          <a:prstGeom prst="rect">
            <a:avLst/>
          </a:prstGeom>
          <a:ln>
            <a:noFill/>
          </a:ln>
          <a:effectLst>
            <a:outerShdw blurRad="50800" dist="38100" dir="2700000" algn="tl" rotWithShape="0">
              <a:prstClr val="black">
                <a:alpha val="40000"/>
              </a:prstClr>
            </a:outerShdw>
          </a:effectLst>
        </p:spPr>
      </p:pic>
      <p:sp>
        <p:nvSpPr>
          <p:cNvPr id="11" name="円/楕円 10"/>
          <p:cNvSpPr/>
          <p:nvPr/>
        </p:nvSpPr>
        <p:spPr>
          <a:xfrm>
            <a:off x="400303" y="263314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2">
            <a:clrChange>
              <a:clrFrom>
                <a:srgbClr val="000000">
                  <a:alpha val="0"/>
                </a:srgbClr>
              </a:clrFrom>
              <a:clrTo>
                <a:srgbClr val="000000">
                  <a:alpha val="0"/>
                </a:srgbClr>
              </a:clrTo>
            </a:clrChange>
          </a:blip>
          <a:stretch>
            <a:fillRect/>
          </a:stretch>
        </p:blipFill>
        <p:spPr>
          <a:xfrm rot="5400000">
            <a:off x="568203" y="1908931"/>
            <a:ext cx="368491" cy="335977"/>
          </a:xfrm>
          <a:prstGeom prst="rect">
            <a:avLst/>
          </a:prstGeom>
          <a:ln>
            <a:noFill/>
          </a:ln>
          <a:effectLst>
            <a:outerShdw blurRad="50800" dist="38100" dir="2700000" algn="tl" rotWithShape="0">
              <a:prstClr val="black">
                <a:alpha val="40000"/>
              </a:prstClr>
            </a:outerShdw>
          </a:effectLst>
        </p:spPr>
      </p:pic>
      <p:sp>
        <p:nvSpPr>
          <p:cNvPr id="14" name="円/楕円 13"/>
          <p:cNvSpPr/>
          <p:nvPr/>
        </p:nvSpPr>
        <p:spPr>
          <a:xfrm>
            <a:off x="400303" y="229946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p:cNvPicPr>
            <a:picLocks noChangeAspect="1"/>
          </p:cNvPicPr>
          <p:nvPr/>
        </p:nvPicPr>
        <p:blipFill>
          <a:blip r:embed="rId2">
            <a:clrChange>
              <a:clrFrom>
                <a:srgbClr val="000000">
                  <a:alpha val="0"/>
                </a:srgbClr>
              </a:clrFrom>
              <a:clrTo>
                <a:srgbClr val="000000">
                  <a:alpha val="0"/>
                </a:srgbClr>
              </a:clrTo>
            </a:clrChange>
          </a:blip>
          <a:stretch>
            <a:fillRect/>
          </a:stretch>
        </p:blipFill>
        <p:spPr>
          <a:xfrm rot="5400000">
            <a:off x="568203" y="2239126"/>
            <a:ext cx="368491" cy="335977"/>
          </a:xfrm>
          <a:prstGeom prst="rect">
            <a:avLst/>
          </a:prstGeom>
          <a:ln>
            <a:noFill/>
          </a:ln>
          <a:effectLst>
            <a:outerShdw blurRad="50800" dist="38100" dir="2700000" algn="tl" rotWithShape="0">
              <a:prstClr val="black">
                <a:alpha val="40000"/>
              </a:prstClr>
            </a:outerShdw>
          </a:effectLst>
        </p:spPr>
      </p:pic>
      <p:pic>
        <p:nvPicPr>
          <p:cNvPr id="16" name="図 15"/>
          <p:cNvPicPr>
            <a:picLocks noChangeAspect="1"/>
          </p:cNvPicPr>
          <p:nvPr/>
        </p:nvPicPr>
        <p:blipFill>
          <a:blip r:embed="rId3"/>
          <a:stretch>
            <a:fillRect/>
          </a:stretch>
        </p:blipFill>
        <p:spPr>
          <a:xfrm>
            <a:off x="1247963" y="2043574"/>
            <a:ext cx="631385" cy="720785"/>
          </a:xfrm>
          <a:prstGeom prst="rect">
            <a:avLst/>
          </a:prstGeom>
          <a:effectLst>
            <a:outerShdw blurRad="50800" dist="38100" dir="2700000" algn="tl" rotWithShape="0">
              <a:prstClr val="black">
                <a:alpha val="40000"/>
              </a:prstClr>
            </a:outerShdw>
          </a:effectLst>
        </p:spPr>
      </p:pic>
      <p:sp>
        <p:nvSpPr>
          <p:cNvPr id="17" name="円/楕円 16"/>
          <p:cNvSpPr/>
          <p:nvPr/>
        </p:nvSpPr>
        <p:spPr>
          <a:xfrm>
            <a:off x="395536" y="3466579"/>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 name="図 17"/>
          <p:cNvPicPr>
            <a:picLocks noChangeAspect="1"/>
          </p:cNvPicPr>
          <p:nvPr/>
        </p:nvPicPr>
        <p:blipFill>
          <a:blip r:embed="rId2">
            <a:clrChange>
              <a:clrFrom>
                <a:srgbClr val="000000">
                  <a:alpha val="0"/>
                </a:srgbClr>
              </a:clrFrom>
              <a:clrTo>
                <a:srgbClr val="000000">
                  <a:alpha val="0"/>
                </a:srgbClr>
              </a:clrTo>
            </a:clrChange>
          </a:blip>
          <a:stretch>
            <a:fillRect/>
          </a:stretch>
        </p:blipFill>
        <p:spPr>
          <a:xfrm rot="5400000">
            <a:off x="563437" y="4070120"/>
            <a:ext cx="368491" cy="335977"/>
          </a:xfrm>
          <a:prstGeom prst="rect">
            <a:avLst/>
          </a:prstGeom>
          <a:ln>
            <a:noFill/>
          </a:ln>
          <a:effectLst>
            <a:outerShdw blurRad="50800" dist="38100" dir="2700000" algn="tl" rotWithShape="0">
              <a:prstClr val="black">
                <a:alpha val="40000"/>
              </a:prstClr>
            </a:outerShdw>
          </a:effectLst>
        </p:spPr>
      </p:pic>
      <p:sp>
        <p:nvSpPr>
          <p:cNvPr id="19" name="円/楕円 18"/>
          <p:cNvSpPr/>
          <p:nvPr/>
        </p:nvSpPr>
        <p:spPr>
          <a:xfrm>
            <a:off x="395536" y="4130457"/>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2">
            <a:clrChange>
              <a:clrFrom>
                <a:srgbClr val="000000">
                  <a:alpha val="0"/>
                </a:srgbClr>
              </a:clrFrom>
              <a:clrTo>
                <a:srgbClr val="000000">
                  <a:alpha val="0"/>
                </a:srgbClr>
              </a:clrTo>
            </a:clrChange>
          </a:blip>
          <a:stretch>
            <a:fillRect/>
          </a:stretch>
        </p:blipFill>
        <p:spPr>
          <a:xfrm rot="5400000">
            <a:off x="563436" y="3406242"/>
            <a:ext cx="368491" cy="335977"/>
          </a:xfrm>
          <a:prstGeom prst="rect">
            <a:avLst/>
          </a:prstGeom>
          <a:ln>
            <a:noFill/>
          </a:ln>
          <a:effectLst>
            <a:outerShdw blurRad="50800" dist="38100" dir="2700000" algn="tl" rotWithShape="0">
              <a:prstClr val="black">
                <a:alpha val="40000"/>
              </a:prstClr>
            </a:outerShdw>
          </a:effectLst>
        </p:spPr>
      </p:pic>
      <p:sp>
        <p:nvSpPr>
          <p:cNvPr id="21" name="円/楕円 20"/>
          <p:cNvSpPr/>
          <p:nvPr/>
        </p:nvSpPr>
        <p:spPr>
          <a:xfrm>
            <a:off x="395536" y="3796774"/>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p:cNvPicPr>
            <a:picLocks noChangeAspect="1"/>
          </p:cNvPicPr>
          <p:nvPr/>
        </p:nvPicPr>
        <p:blipFill>
          <a:blip r:embed="rId2">
            <a:clrChange>
              <a:clrFrom>
                <a:srgbClr val="000000">
                  <a:alpha val="0"/>
                </a:srgbClr>
              </a:clrFrom>
              <a:clrTo>
                <a:srgbClr val="000000">
                  <a:alpha val="0"/>
                </a:srgbClr>
              </a:clrTo>
            </a:clrChange>
          </a:blip>
          <a:stretch>
            <a:fillRect/>
          </a:stretch>
        </p:blipFill>
        <p:spPr>
          <a:xfrm rot="5400000">
            <a:off x="563436" y="3736437"/>
            <a:ext cx="368491" cy="335977"/>
          </a:xfrm>
          <a:prstGeom prst="rect">
            <a:avLst/>
          </a:prstGeom>
          <a:ln>
            <a:noFill/>
          </a:ln>
          <a:effectLst>
            <a:outerShdw blurRad="50800" dist="38100" dir="2700000" algn="tl" rotWithShape="0">
              <a:prstClr val="black">
                <a:alpha val="40000"/>
              </a:prstClr>
            </a:outerShdw>
          </a:effectLst>
        </p:spPr>
      </p:pic>
      <p:pic>
        <p:nvPicPr>
          <p:cNvPr id="23" name="図 22"/>
          <p:cNvPicPr>
            <a:picLocks noChangeAspect="1"/>
          </p:cNvPicPr>
          <p:nvPr/>
        </p:nvPicPr>
        <p:blipFill>
          <a:blip r:embed="rId4"/>
          <a:stretch>
            <a:fillRect/>
          </a:stretch>
        </p:blipFill>
        <p:spPr>
          <a:xfrm>
            <a:off x="1135288" y="3389985"/>
            <a:ext cx="460257" cy="506865"/>
          </a:xfrm>
          <a:prstGeom prst="rect">
            <a:avLst/>
          </a:prstGeom>
          <a:effectLst>
            <a:outerShdw blurRad="50800" dist="38100" dir="2700000" algn="tl" rotWithShape="0">
              <a:prstClr val="black">
                <a:alpha val="40000"/>
              </a:prstClr>
            </a:outerShdw>
          </a:effectLst>
        </p:spPr>
      </p:pic>
      <p:pic>
        <p:nvPicPr>
          <p:cNvPr id="24" name="図 23"/>
          <p:cNvPicPr>
            <a:picLocks noChangeAspect="1"/>
          </p:cNvPicPr>
          <p:nvPr/>
        </p:nvPicPr>
        <p:blipFill>
          <a:blip r:embed="rId4"/>
          <a:stretch>
            <a:fillRect/>
          </a:stretch>
        </p:blipFill>
        <p:spPr>
          <a:xfrm>
            <a:off x="1520187" y="3681884"/>
            <a:ext cx="460257" cy="506865"/>
          </a:xfrm>
          <a:prstGeom prst="rect">
            <a:avLst/>
          </a:prstGeom>
          <a:effectLst>
            <a:outerShdw blurRad="50800" dist="38100" dir="2700000" algn="tl" rotWithShape="0">
              <a:prstClr val="black">
                <a:alpha val="40000"/>
              </a:prstClr>
            </a:outerShdw>
          </a:effectLst>
        </p:spPr>
      </p:pic>
      <p:pic>
        <p:nvPicPr>
          <p:cNvPr id="25" name="図 24"/>
          <p:cNvPicPr>
            <a:picLocks noChangeAspect="1"/>
          </p:cNvPicPr>
          <p:nvPr/>
        </p:nvPicPr>
        <p:blipFill>
          <a:blip r:embed="rId4"/>
          <a:stretch>
            <a:fillRect/>
          </a:stretch>
        </p:blipFill>
        <p:spPr>
          <a:xfrm>
            <a:off x="1115616" y="3915489"/>
            <a:ext cx="460257" cy="506865"/>
          </a:xfrm>
          <a:prstGeom prst="rect">
            <a:avLst/>
          </a:prstGeom>
          <a:effectLst>
            <a:outerShdw blurRad="50800" dist="38100" dir="2700000" algn="tl" rotWithShape="0">
              <a:prstClr val="black">
                <a:alpha val="40000"/>
              </a:prstClr>
            </a:outerShdw>
          </a:effectLst>
        </p:spPr>
      </p:pic>
      <p:sp>
        <p:nvSpPr>
          <p:cNvPr id="27" name="円/楕円 26"/>
          <p:cNvSpPr/>
          <p:nvPr/>
        </p:nvSpPr>
        <p:spPr>
          <a:xfrm>
            <a:off x="415931" y="496863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000000">
                  <a:alpha val="0"/>
                </a:srgbClr>
              </a:clrFrom>
              <a:clrTo>
                <a:srgbClr val="000000">
                  <a:alpha val="0"/>
                </a:srgbClr>
              </a:clrTo>
            </a:clrChange>
          </a:blip>
          <a:stretch>
            <a:fillRect/>
          </a:stretch>
        </p:blipFill>
        <p:spPr>
          <a:xfrm rot="5400000">
            <a:off x="583832" y="5572179"/>
            <a:ext cx="368491" cy="335977"/>
          </a:xfrm>
          <a:prstGeom prst="rect">
            <a:avLst/>
          </a:prstGeom>
          <a:ln>
            <a:noFill/>
          </a:ln>
          <a:effectLst>
            <a:outerShdw blurRad="50800" dist="38100" dir="2700000" algn="tl" rotWithShape="0">
              <a:prstClr val="black">
                <a:alpha val="40000"/>
              </a:prstClr>
            </a:outerShdw>
          </a:effectLst>
        </p:spPr>
      </p:pic>
      <p:sp>
        <p:nvSpPr>
          <p:cNvPr id="29" name="円/楕円 28"/>
          <p:cNvSpPr/>
          <p:nvPr/>
        </p:nvSpPr>
        <p:spPr>
          <a:xfrm>
            <a:off x="415931" y="563251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p:cNvPicPr>
            <a:picLocks noChangeAspect="1"/>
          </p:cNvPicPr>
          <p:nvPr/>
        </p:nvPicPr>
        <p:blipFill>
          <a:blip r:embed="rId2">
            <a:clrChange>
              <a:clrFrom>
                <a:srgbClr val="000000">
                  <a:alpha val="0"/>
                </a:srgbClr>
              </a:clrFrom>
              <a:clrTo>
                <a:srgbClr val="000000">
                  <a:alpha val="0"/>
                </a:srgbClr>
              </a:clrTo>
            </a:clrChange>
          </a:blip>
          <a:stretch>
            <a:fillRect/>
          </a:stretch>
        </p:blipFill>
        <p:spPr>
          <a:xfrm rot="5400000">
            <a:off x="583831" y="4908301"/>
            <a:ext cx="368491" cy="335977"/>
          </a:xfrm>
          <a:prstGeom prst="rect">
            <a:avLst/>
          </a:prstGeom>
          <a:ln>
            <a:noFill/>
          </a:ln>
          <a:effectLst>
            <a:outerShdw blurRad="50800" dist="38100" dir="2700000" algn="tl" rotWithShape="0">
              <a:prstClr val="black">
                <a:alpha val="40000"/>
              </a:prstClr>
            </a:outerShdw>
          </a:effectLst>
        </p:spPr>
      </p:pic>
      <p:sp>
        <p:nvSpPr>
          <p:cNvPr id="31" name="円/楕円 30"/>
          <p:cNvSpPr/>
          <p:nvPr/>
        </p:nvSpPr>
        <p:spPr>
          <a:xfrm>
            <a:off x="415931" y="529883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2">
            <a:clrChange>
              <a:clrFrom>
                <a:srgbClr val="000000">
                  <a:alpha val="0"/>
                </a:srgbClr>
              </a:clrFrom>
              <a:clrTo>
                <a:srgbClr val="000000">
                  <a:alpha val="0"/>
                </a:srgbClr>
              </a:clrTo>
            </a:clrChange>
          </a:blip>
          <a:stretch>
            <a:fillRect/>
          </a:stretch>
        </p:blipFill>
        <p:spPr>
          <a:xfrm rot="5400000">
            <a:off x="583831" y="5238496"/>
            <a:ext cx="368491" cy="335977"/>
          </a:xfrm>
          <a:prstGeom prst="rect">
            <a:avLst/>
          </a:prstGeom>
          <a:ln>
            <a:noFill/>
          </a:ln>
          <a:effectLst>
            <a:outerShdw blurRad="50800" dist="38100" dir="2700000" algn="tl" rotWithShape="0">
              <a:prstClr val="black">
                <a:alpha val="40000"/>
              </a:prstClr>
            </a:outerShdw>
          </a:effectLst>
        </p:spPr>
      </p:pic>
      <p:pic>
        <p:nvPicPr>
          <p:cNvPr id="33" name="図 32"/>
          <p:cNvPicPr>
            <a:picLocks noChangeAspect="1"/>
          </p:cNvPicPr>
          <p:nvPr/>
        </p:nvPicPr>
        <p:blipFill>
          <a:blip r:embed="rId5"/>
          <a:stretch>
            <a:fillRect/>
          </a:stretch>
        </p:blipFill>
        <p:spPr>
          <a:xfrm>
            <a:off x="1382392" y="5153051"/>
            <a:ext cx="386961" cy="506865"/>
          </a:xfrm>
          <a:prstGeom prst="rect">
            <a:avLst/>
          </a:prstGeom>
          <a:effectLst>
            <a:outerShdw blurRad="50800" dist="38100" dir="2700000" algn="tl" rotWithShape="0">
              <a:prstClr val="black">
                <a:alpha val="40000"/>
              </a:prstClr>
            </a:outerShdw>
          </a:effectLst>
        </p:spPr>
      </p:pic>
      <p:sp>
        <p:nvSpPr>
          <p:cNvPr id="35" name="テキスト ボックス 34"/>
          <p:cNvSpPr txBox="1"/>
          <p:nvPr/>
        </p:nvSpPr>
        <p:spPr>
          <a:xfrm>
            <a:off x="4777372" y="2171236"/>
            <a:ext cx="937099" cy="415498"/>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920MHz</a:t>
            </a:r>
            <a:r>
              <a:rPr lang="ja-JP" altLang="en-US" sz="1000" dirty="0" smtClean="0">
                <a:solidFill>
                  <a:srgbClr val="0070C0"/>
                </a:solidFill>
                <a:latin typeface="Meiryo" charset="-128"/>
                <a:ea typeface="Meiryo" charset="-128"/>
                <a:cs typeface="Meiryo" charset="-128"/>
              </a:rPr>
              <a:t>帯</a:t>
            </a:r>
            <a:endParaRPr lang="en-US" altLang="ja-JP" sz="1000" dirty="0" smtClean="0">
              <a:solidFill>
                <a:srgbClr val="0070C0"/>
              </a:solidFill>
              <a:latin typeface="Meiryo" charset="-128"/>
              <a:ea typeface="Meiryo" charset="-128"/>
              <a:cs typeface="Meiryo" charset="-128"/>
            </a:endParaRPr>
          </a:p>
          <a:p>
            <a:pPr algn="ctr"/>
            <a:r>
              <a:rPr kumimoji="1" lang="en-US" altLang="ja-JP" sz="1000" dirty="0" smtClean="0">
                <a:solidFill>
                  <a:srgbClr val="0070C0"/>
                </a:solidFill>
                <a:latin typeface="Meiryo" charset="-128"/>
                <a:ea typeface="Meiryo" charset="-128"/>
                <a:cs typeface="Meiryo" charset="-128"/>
              </a:rPr>
              <a:t>125kHz</a:t>
            </a:r>
            <a:endParaRPr kumimoji="1" lang="ja-JP" altLang="en-US" sz="1000" dirty="0">
              <a:solidFill>
                <a:srgbClr val="0070C0"/>
              </a:solidFill>
              <a:latin typeface="Meiryo" charset="-128"/>
              <a:ea typeface="Meiryo" charset="-128"/>
              <a:cs typeface="Meiryo" charset="-128"/>
            </a:endParaRPr>
          </a:p>
        </p:txBody>
      </p:sp>
      <p:pic>
        <p:nvPicPr>
          <p:cNvPr id="36" name="図 35"/>
          <p:cNvPicPr>
            <a:picLocks noChangeAspect="1"/>
          </p:cNvPicPr>
          <p:nvPr/>
        </p:nvPicPr>
        <p:blipFill>
          <a:blip r:embed="rId6"/>
          <a:stretch>
            <a:fillRect/>
          </a:stretch>
        </p:blipFill>
        <p:spPr>
          <a:xfrm>
            <a:off x="3932010" y="3544032"/>
            <a:ext cx="720785" cy="720785"/>
          </a:xfrm>
          <a:prstGeom prst="rect">
            <a:avLst/>
          </a:prstGeom>
          <a:effectLst>
            <a:outerShdw blurRad="50800" dist="38100" dir="2700000" algn="tl" rotWithShape="0">
              <a:prstClr val="black">
                <a:alpha val="40000"/>
              </a:prstClr>
            </a:outerShdw>
          </a:effectLst>
        </p:spPr>
      </p:pic>
      <p:pic>
        <p:nvPicPr>
          <p:cNvPr id="37" name="図 36"/>
          <p:cNvPicPr>
            <a:picLocks noChangeAspect="1"/>
          </p:cNvPicPr>
          <p:nvPr/>
        </p:nvPicPr>
        <p:blipFill>
          <a:blip r:embed="rId6"/>
          <a:stretch>
            <a:fillRect/>
          </a:stretch>
        </p:blipFill>
        <p:spPr>
          <a:xfrm>
            <a:off x="3932010" y="2043574"/>
            <a:ext cx="720785" cy="720785"/>
          </a:xfrm>
          <a:prstGeom prst="rect">
            <a:avLst/>
          </a:prstGeom>
          <a:effectLst>
            <a:outerShdw blurRad="50800" dist="38100" dir="2700000" algn="tl" rotWithShape="0">
              <a:prstClr val="black">
                <a:alpha val="40000"/>
              </a:prstClr>
            </a:outerShdw>
          </a:effectLst>
        </p:spPr>
      </p:pic>
      <p:pic>
        <p:nvPicPr>
          <p:cNvPr id="38" name="図 37"/>
          <p:cNvPicPr>
            <a:picLocks noChangeAspect="1"/>
          </p:cNvPicPr>
          <p:nvPr/>
        </p:nvPicPr>
        <p:blipFill>
          <a:blip r:embed="rId6"/>
          <a:stretch>
            <a:fillRect/>
          </a:stretch>
        </p:blipFill>
        <p:spPr>
          <a:xfrm>
            <a:off x="3932009" y="5046090"/>
            <a:ext cx="720785" cy="720785"/>
          </a:xfrm>
          <a:prstGeom prst="rect">
            <a:avLst/>
          </a:prstGeom>
          <a:effectLst>
            <a:outerShdw blurRad="50800" dist="38100" dir="2700000" algn="tl" rotWithShape="0">
              <a:prstClr val="black">
                <a:alpha val="40000"/>
              </a:prstClr>
            </a:outerShdw>
          </a:effectLst>
        </p:spPr>
      </p:pic>
      <p:sp>
        <p:nvSpPr>
          <p:cNvPr id="39" name="角丸四角形 38"/>
          <p:cNvSpPr/>
          <p:nvPr/>
        </p:nvSpPr>
        <p:spPr>
          <a:xfrm>
            <a:off x="2312768" y="3671694"/>
            <a:ext cx="1440160" cy="457544"/>
          </a:xfrm>
          <a:prstGeom prst="roundRect">
            <a:avLst>
              <a:gd name="adj" fmla="val 5000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キャリア事業者</a:t>
            </a:r>
            <a:endParaRPr kumimoji="1" lang="en-US" altLang="ja-JP" sz="1050" dirty="0" smtClean="0">
              <a:solidFill>
                <a:srgbClr val="FFFFFF"/>
              </a:solidFill>
              <a:latin typeface="Meiryo" charset="-128"/>
              <a:ea typeface="Meiryo" charset="-128"/>
              <a:cs typeface="Meiryo" charset="-128"/>
            </a:endParaRPr>
          </a:p>
          <a:p>
            <a:pPr algn="ctr"/>
            <a:r>
              <a:rPr kumimoji="1" lang="ja-JP" altLang="en-US" sz="1050" dirty="0" smtClean="0">
                <a:solidFill>
                  <a:srgbClr val="FFFFFF"/>
                </a:solidFill>
                <a:latin typeface="Meiryo" charset="-128"/>
                <a:ea typeface="Meiryo" charset="-128"/>
                <a:cs typeface="Meiryo" charset="-128"/>
              </a:rPr>
              <a:t>の通信網</a:t>
            </a:r>
            <a:endParaRPr kumimoji="1" lang="ja-JP" altLang="en-US" sz="1050" dirty="0">
              <a:solidFill>
                <a:srgbClr val="FFFFFF"/>
              </a:solidFill>
              <a:latin typeface="Meiryo" charset="-128"/>
              <a:ea typeface="Meiryo" charset="-128"/>
              <a:cs typeface="Meiryo" charset="-128"/>
            </a:endParaRPr>
          </a:p>
        </p:txBody>
      </p:sp>
      <p:pic>
        <p:nvPicPr>
          <p:cNvPr id="41" name="図 40"/>
          <p:cNvPicPr>
            <a:picLocks noChangeAspect="1"/>
          </p:cNvPicPr>
          <p:nvPr/>
        </p:nvPicPr>
        <p:blipFill>
          <a:blip r:embed="rId7"/>
          <a:stretch>
            <a:fillRect/>
          </a:stretch>
        </p:blipFill>
        <p:spPr>
          <a:xfrm>
            <a:off x="2652920" y="4959257"/>
            <a:ext cx="830691" cy="830691"/>
          </a:xfrm>
          <a:prstGeom prst="rect">
            <a:avLst/>
          </a:prstGeom>
          <a:effectLst>
            <a:outerShdw blurRad="50800" dist="38100" dir="2700000" algn="tl" rotWithShape="0">
              <a:prstClr val="black">
                <a:alpha val="40000"/>
              </a:prstClr>
            </a:outerShdw>
          </a:effectLst>
        </p:spPr>
      </p:pic>
      <p:cxnSp>
        <p:nvCxnSpPr>
          <p:cNvPr id="43" name="直線コネクタ 42"/>
          <p:cNvCxnSpPr/>
          <p:nvPr/>
        </p:nvCxnSpPr>
        <p:spPr>
          <a:xfrm>
            <a:off x="1769353" y="540648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1750315" y="255655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1980444" y="3904424"/>
            <a:ext cx="332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4772605" y="3671694"/>
            <a:ext cx="949115" cy="400110"/>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LTE</a:t>
            </a:r>
            <a:r>
              <a:rPr kumimoji="1" lang="ja-JP" altLang="en-US" sz="1000" dirty="0" smtClean="0">
                <a:solidFill>
                  <a:srgbClr val="0070C0"/>
                </a:solidFill>
                <a:latin typeface="Meiryo" charset="-128"/>
                <a:ea typeface="Meiryo" charset="-128"/>
                <a:cs typeface="Meiryo" charset="-128"/>
              </a:rPr>
              <a:t>と同帯域</a:t>
            </a:r>
            <a:endParaRPr kumimoji="1" lang="en-US" altLang="ja-JP" sz="1000" dirty="0" smtClean="0">
              <a:solidFill>
                <a:srgbClr val="0070C0"/>
              </a:solidFill>
              <a:latin typeface="Meiryo" charset="-128"/>
              <a:ea typeface="Meiryo" charset="-128"/>
              <a:cs typeface="Meiryo" charset="-128"/>
            </a:endParaRPr>
          </a:p>
          <a:p>
            <a:pPr algn="ctr"/>
            <a:r>
              <a:rPr lang="en-US" altLang="ja-JP" sz="1000" dirty="0" smtClean="0">
                <a:solidFill>
                  <a:srgbClr val="0070C0"/>
                </a:solidFill>
                <a:latin typeface="Meiryo" charset="-128"/>
                <a:ea typeface="Meiryo" charset="-128"/>
                <a:cs typeface="Meiryo" charset="-128"/>
              </a:rPr>
              <a:t>200kHz</a:t>
            </a:r>
            <a:endParaRPr kumimoji="1" lang="ja-JP" altLang="en-US" sz="1000" dirty="0">
              <a:solidFill>
                <a:srgbClr val="0070C0"/>
              </a:solidFill>
              <a:latin typeface="Meiryo" charset="-128"/>
              <a:ea typeface="Meiryo" charset="-128"/>
              <a:cs typeface="Meiryo" charset="-128"/>
            </a:endParaRPr>
          </a:p>
        </p:txBody>
      </p:sp>
      <p:sp>
        <p:nvSpPr>
          <p:cNvPr id="52" name="テキスト ボックス 51"/>
          <p:cNvSpPr txBox="1"/>
          <p:nvPr/>
        </p:nvSpPr>
        <p:spPr>
          <a:xfrm>
            <a:off x="4788233" y="5175232"/>
            <a:ext cx="933487" cy="415498"/>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920MHz</a:t>
            </a:r>
            <a:r>
              <a:rPr lang="ja-JP" altLang="en-US" sz="1000" dirty="0" smtClean="0">
                <a:solidFill>
                  <a:srgbClr val="0070C0"/>
                </a:solidFill>
                <a:latin typeface="Meiryo" charset="-128"/>
                <a:ea typeface="Meiryo" charset="-128"/>
                <a:cs typeface="Meiryo" charset="-128"/>
              </a:rPr>
              <a:t>帯</a:t>
            </a:r>
            <a:endParaRPr lang="en-US" altLang="ja-JP" sz="1000" dirty="0" smtClean="0">
              <a:solidFill>
                <a:srgbClr val="0070C0"/>
              </a:solidFill>
              <a:latin typeface="Meiryo" charset="-128"/>
              <a:ea typeface="Meiryo" charset="-128"/>
              <a:cs typeface="Meiryo" charset="-128"/>
            </a:endParaRPr>
          </a:p>
          <a:p>
            <a:pPr algn="ctr"/>
            <a:r>
              <a:rPr lang="en-US" altLang="ja-JP" sz="1000" dirty="0" smtClean="0">
                <a:solidFill>
                  <a:srgbClr val="0070C0"/>
                </a:solidFill>
                <a:latin typeface="Meiryo" charset="-128"/>
                <a:ea typeface="Meiryo" charset="-128"/>
                <a:cs typeface="Meiryo" charset="-128"/>
              </a:rPr>
              <a:t>100Hz</a:t>
            </a:r>
            <a:endParaRPr kumimoji="1" lang="ja-JP" altLang="en-US" sz="1000" dirty="0">
              <a:solidFill>
                <a:srgbClr val="0070C0"/>
              </a:solidFill>
              <a:latin typeface="Meiryo" charset="-128"/>
              <a:ea typeface="Meiryo" charset="-128"/>
              <a:cs typeface="Meiryo" charset="-128"/>
            </a:endParaRPr>
          </a:p>
        </p:txBody>
      </p:sp>
      <p:sp>
        <p:nvSpPr>
          <p:cNvPr id="53" name="テキスト ボックス 52"/>
          <p:cNvSpPr txBox="1"/>
          <p:nvPr/>
        </p:nvSpPr>
        <p:spPr>
          <a:xfrm>
            <a:off x="5754762" y="2178930"/>
            <a:ext cx="980632" cy="400110"/>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オープン仕様</a:t>
            </a:r>
            <a:endParaRPr kumimoji="1" lang="en-US" altLang="ja-JP" sz="1000" dirty="0" smtClean="0">
              <a:solidFill>
                <a:srgbClr val="0070C0"/>
              </a:solidFill>
              <a:latin typeface="Meiryo" charset="-128"/>
              <a:ea typeface="Meiryo" charset="-128"/>
              <a:cs typeface="Meiryo" charset="-128"/>
            </a:endParaRPr>
          </a:p>
          <a:p>
            <a:pPr algn="ctr"/>
            <a:r>
              <a:rPr lang="ja-JP" altLang="en-US" sz="1000" dirty="0" smtClean="0">
                <a:solidFill>
                  <a:srgbClr val="0070C0"/>
                </a:solidFill>
                <a:latin typeface="Meiryo" charset="-128"/>
                <a:ea typeface="Meiryo" charset="-128"/>
                <a:cs typeface="Meiryo" charset="-128"/>
              </a:rPr>
              <a:t>免許不要</a:t>
            </a:r>
            <a:endParaRPr kumimoji="1" lang="en-US" altLang="ja-JP" sz="1000" dirty="0" smtClean="0">
              <a:solidFill>
                <a:srgbClr val="0070C0"/>
              </a:solidFill>
              <a:latin typeface="Meiryo" charset="-128"/>
              <a:ea typeface="Meiryo" charset="-128"/>
              <a:cs typeface="Meiryo" charset="-128"/>
            </a:endParaRPr>
          </a:p>
        </p:txBody>
      </p:sp>
      <p:sp>
        <p:nvSpPr>
          <p:cNvPr id="54" name="テキスト ボックス 53"/>
          <p:cNvSpPr txBox="1"/>
          <p:nvPr/>
        </p:nvSpPr>
        <p:spPr>
          <a:xfrm>
            <a:off x="5780561" y="3594750"/>
            <a:ext cx="936354" cy="553998"/>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携帯電話</a:t>
            </a:r>
            <a:endParaRPr kumimoji="1" lang="en-US" altLang="ja-JP" sz="1000" dirty="0" smtClean="0">
              <a:solidFill>
                <a:srgbClr val="0070C0"/>
              </a:solidFill>
              <a:latin typeface="Meiryo" charset="-128"/>
              <a:ea typeface="Meiryo" charset="-128"/>
              <a:cs typeface="Meiryo" charset="-128"/>
            </a:endParaRPr>
          </a:p>
          <a:p>
            <a:pPr algn="ctr"/>
            <a:r>
              <a:rPr lang="ja-JP" altLang="en-US" sz="1000" dirty="0" smtClean="0">
                <a:solidFill>
                  <a:srgbClr val="0070C0"/>
                </a:solidFill>
                <a:latin typeface="Meiryo" charset="-128"/>
                <a:ea typeface="Meiryo" charset="-128"/>
                <a:cs typeface="Meiryo" charset="-128"/>
              </a:rPr>
              <a:t>国際標準</a:t>
            </a:r>
            <a:endParaRPr lang="en-US" altLang="ja-JP" sz="1000" dirty="0" smtClean="0">
              <a:solidFill>
                <a:srgbClr val="0070C0"/>
              </a:solidFill>
              <a:latin typeface="Meiryo" charset="-128"/>
              <a:ea typeface="Meiryo" charset="-128"/>
              <a:cs typeface="Meiryo" charset="-128"/>
            </a:endParaRPr>
          </a:p>
          <a:p>
            <a:pPr algn="ctr"/>
            <a:r>
              <a:rPr kumimoji="1" lang="ja-JP" altLang="en-US" sz="1000" dirty="0" smtClean="0">
                <a:solidFill>
                  <a:srgbClr val="0070C0"/>
                </a:solidFill>
                <a:latin typeface="Meiryo" charset="-128"/>
                <a:ea typeface="Meiryo" charset="-128"/>
                <a:cs typeface="Meiryo" charset="-128"/>
              </a:rPr>
              <a:t>免許要</a:t>
            </a:r>
            <a:endParaRPr kumimoji="1" lang="en-US" altLang="ja-JP" sz="1000" dirty="0" smtClean="0">
              <a:solidFill>
                <a:srgbClr val="0070C0"/>
              </a:solidFill>
              <a:latin typeface="Meiryo" charset="-128"/>
              <a:ea typeface="Meiryo" charset="-128"/>
              <a:cs typeface="Meiryo" charset="-128"/>
            </a:endParaRPr>
          </a:p>
        </p:txBody>
      </p:sp>
      <p:sp>
        <p:nvSpPr>
          <p:cNvPr id="55" name="テキスト ボックス 54"/>
          <p:cNvSpPr txBox="1"/>
          <p:nvPr/>
        </p:nvSpPr>
        <p:spPr>
          <a:xfrm>
            <a:off x="5771457" y="5097603"/>
            <a:ext cx="949050" cy="553998"/>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仏</a:t>
            </a:r>
            <a:r>
              <a:rPr kumimoji="1" lang="en-US" altLang="ja-JP" sz="1000" dirty="0" smtClean="0">
                <a:solidFill>
                  <a:srgbClr val="0070C0"/>
                </a:solidFill>
                <a:latin typeface="Meiryo" charset="-128"/>
                <a:ea typeface="Meiryo" charset="-128"/>
                <a:cs typeface="Meiryo" charset="-128"/>
              </a:rPr>
              <a:t>SIGFOX</a:t>
            </a:r>
            <a:r>
              <a:rPr kumimoji="1" lang="ja-JP" altLang="en-US" sz="1000" dirty="0" smtClean="0">
                <a:solidFill>
                  <a:srgbClr val="0070C0"/>
                </a:solidFill>
                <a:latin typeface="Meiryo" charset="-128"/>
                <a:ea typeface="Meiryo" charset="-128"/>
                <a:cs typeface="Meiryo" charset="-128"/>
              </a:rPr>
              <a:t>社</a:t>
            </a:r>
            <a:endParaRPr kumimoji="1" lang="en-US" altLang="ja-JP" sz="1000" dirty="0" smtClean="0">
              <a:solidFill>
                <a:srgbClr val="0070C0"/>
              </a:solidFill>
              <a:latin typeface="Meiryo" charset="-128"/>
              <a:ea typeface="Meiryo" charset="-128"/>
              <a:cs typeface="Meiryo" charset="-128"/>
            </a:endParaRPr>
          </a:p>
          <a:p>
            <a:pPr algn="ctr"/>
            <a:r>
              <a:rPr lang="ja-JP" altLang="en-US" sz="1000" dirty="0" smtClean="0">
                <a:solidFill>
                  <a:srgbClr val="0070C0"/>
                </a:solidFill>
                <a:latin typeface="Meiryo" charset="-128"/>
                <a:ea typeface="Meiryo" charset="-128"/>
                <a:cs typeface="Meiryo" charset="-128"/>
              </a:rPr>
              <a:t>独自仕様</a:t>
            </a:r>
            <a:endParaRPr lang="en-US" altLang="ja-JP" sz="1000" dirty="0" smtClean="0">
              <a:solidFill>
                <a:srgbClr val="0070C0"/>
              </a:solidFill>
              <a:latin typeface="Meiryo" charset="-128"/>
              <a:ea typeface="Meiryo" charset="-128"/>
              <a:cs typeface="Meiryo" charset="-128"/>
            </a:endParaRPr>
          </a:p>
          <a:p>
            <a:pPr algn="ctr"/>
            <a:r>
              <a:rPr kumimoji="1" lang="ja-JP" altLang="en-US" sz="1000" dirty="0" smtClean="0">
                <a:solidFill>
                  <a:srgbClr val="0070C0"/>
                </a:solidFill>
                <a:latin typeface="Meiryo" charset="-128"/>
                <a:ea typeface="Meiryo" charset="-128"/>
                <a:cs typeface="Meiryo" charset="-128"/>
              </a:rPr>
              <a:t>免許不要</a:t>
            </a:r>
            <a:endParaRPr kumimoji="1" lang="en-US" altLang="ja-JP" sz="1000" dirty="0" smtClean="0">
              <a:solidFill>
                <a:srgbClr val="0070C0"/>
              </a:solidFill>
              <a:latin typeface="Meiryo" charset="-128"/>
              <a:ea typeface="Meiryo" charset="-128"/>
              <a:cs typeface="Meiryo" charset="-128"/>
            </a:endParaRPr>
          </a:p>
        </p:txBody>
      </p:sp>
      <p:sp>
        <p:nvSpPr>
          <p:cNvPr id="56" name="テキスト ボックス 55"/>
          <p:cNvSpPr txBox="1"/>
          <p:nvPr/>
        </p:nvSpPr>
        <p:spPr>
          <a:xfrm>
            <a:off x="6753944" y="2189584"/>
            <a:ext cx="988093" cy="400110"/>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0.3〜50kbps</a:t>
            </a:r>
          </a:p>
          <a:p>
            <a:pPr algn="ctr"/>
            <a:r>
              <a:rPr lang="en-US" altLang="ja-JP" sz="1000" dirty="0" smtClean="0">
                <a:solidFill>
                  <a:srgbClr val="0070C0"/>
                </a:solidFill>
                <a:latin typeface="Meiryo" charset="-128"/>
                <a:ea typeface="Meiryo" charset="-128"/>
                <a:cs typeface="Meiryo" charset="-128"/>
              </a:rPr>
              <a:t>0.3〜50kbps</a:t>
            </a:r>
            <a:endParaRPr lang="en-US" altLang="ja-JP" sz="1000" dirty="0">
              <a:solidFill>
                <a:srgbClr val="0070C0"/>
              </a:solidFill>
              <a:latin typeface="Meiryo" charset="-128"/>
              <a:ea typeface="Meiryo" charset="-128"/>
              <a:cs typeface="Meiryo" charset="-128"/>
            </a:endParaRPr>
          </a:p>
        </p:txBody>
      </p:sp>
      <p:sp>
        <p:nvSpPr>
          <p:cNvPr id="57" name="テキスト ボックス 56"/>
          <p:cNvSpPr txBox="1"/>
          <p:nvPr/>
        </p:nvSpPr>
        <p:spPr>
          <a:xfrm>
            <a:off x="6781267" y="3678267"/>
            <a:ext cx="938091" cy="415498"/>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21.25kbps</a:t>
            </a:r>
          </a:p>
          <a:p>
            <a:pPr algn="ctr"/>
            <a:r>
              <a:rPr lang="en-US" altLang="ja-JP" sz="1000" dirty="0" smtClean="0">
                <a:solidFill>
                  <a:srgbClr val="0070C0"/>
                </a:solidFill>
                <a:latin typeface="Meiryo" charset="-128"/>
                <a:ea typeface="Meiryo" charset="-128"/>
                <a:cs typeface="Meiryo" charset="-128"/>
              </a:rPr>
              <a:t>62.50kbps</a:t>
            </a:r>
            <a:endParaRPr kumimoji="1" lang="en-US" altLang="ja-JP" sz="1000" dirty="0" smtClean="0">
              <a:solidFill>
                <a:srgbClr val="0070C0"/>
              </a:solidFill>
              <a:latin typeface="Meiryo" charset="-128"/>
              <a:ea typeface="Meiryo" charset="-128"/>
              <a:cs typeface="Meiryo" charset="-128"/>
            </a:endParaRPr>
          </a:p>
        </p:txBody>
      </p:sp>
      <p:sp>
        <p:nvSpPr>
          <p:cNvPr id="58" name="テキスト ボックス 57"/>
          <p:cNvSpPr txBox="1"/>
          <p:nvPr/>
        </p:nvSpPr>
        <p:spPr>
          <a:xfrm>
            <a:off x="6800752" y="5181121"/>
            <a:ext cx="918606" cy="415498"/>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100bps</a:t>
            </a:r>
          </a:p>
          <a:p>
            <a:pPr algn="ctr"/>
            <a:r>
              <a:rPr kumimoji="1" lang="en-US" altLang="ja-JP" sz="1000" dirty="0" smtClean="0">
                <a:solidFill>
                  <a:srgbClr val="0070C0"/>
                </a:solidFill>
                <a:latin typeface="Meiryo" charset="-128"/>
                <a:ea typeface="Meiryo" charset="-128"/>
                <a:cs typeface="Meiryo" charset="-128"/>
              </a:rPr>
              <a:t>-</a:t>
            </a:r>
          </a:p>
        </p:txBody>
      </p:sp>
      <p:sp>
        <p:nvSpPr>
          <p:cNvPr id="59" name="テキスト ボックス 58"/>
          <p:cNvSpPr txBox="1"/>
          <p:nvPr/>
        </p:nvSpPr>
        <p:spPr>
          <a:xfrm>
            <a:off x="7819213" y="2178841"/>
            <a:ext cx="929251" cy="415498"/>
          </a:xfrm>
          <a:prstGeom prst="rect">
            <a:avLst/>
          </a:prstGeom>
          <a:noFill/>
        </p:spPr>
        <p:txBody>
          <a:bodyPr wrap="square" rtlCol="0">
            <a:spAutoFit/>
          </a:bodyPr>
          <a:lstStyle/>
          <a:p>
            <a:r>
              <a:rPr kumimoji="1" lang="ja-JP" altLang="en-US" sz="1000" dirty="0" smtClean="0">
                <a:solidFill>
                  <a:srgbClr val="0070C0"/>
                </a:solidFill>
                <a:latin typeface="Meiryo" charset="-128"/>
                <a:ea typeface="Meiryo" charset="-128"/>
                <a:cs typeface="Meiryo" charset="-128"/>
              </a:rPr>
              <a:t>数</a:t>
            </a:r>
            <a:r>
              <a:rPr kumimoji="1" lang="en-US" altLang="ja-JP" sz="1000" dirty="0" smtClean="0">
                <a:solidFill>
                  <a:srgbClr val="0070C0"/>
                </a:solidFill>
                <a:latin typeface="Meiryo" charset="-128"/>
                <a:ea typeface="Meiryo" charset="-128"/>
                <a:cs typeface="Meiryo" charset="-128"/>
              </a:rPr>
              <a:t>km</a:t>
            </a:r>
          </a:p>
          <a:p>
            <a:pPr algn="ctr"/>
            <a:r>
              <a:rPr kumimoji="1" lang="en-US" altLang="ja-JP" sz="1000" dirty="0" smtClean="0">
                <a:solidFill>
                  <a:srgbClr val="0070C0"/>
                </a:solidFill>
                <a:latin typeface="Meiryo" charset="-128"/>
                <a:ea typeface="Meiryo" charset="-128"/>
                <a:cs typeface="Meiryo" charset="-128"/>
              </a:rPr>
              <a:t>〜</a:t>
            </a:r>
            <a:r>
              <a:rPr kumimoji="1" lang="ja-JP" altLang="en-US" sz="1000" dirty="0" smtClean="0">
                <a:solidFill>
                  <a:srgbClr val="0070C0"/>
                </a:solidFill>
                <a:latin typeface="Meiryo" charset="-128"/>
                <a:ea typeface="Meiryo" charset="-128"/>
                <a:cs typeface="Meiryo" charset="-128"/>
              </a:rPr>
              <a:t>数十</a:t>
            </a:r>
            <a:r>
              <a:rPr kumimoji="1" lang="en-US" altLang="ja-JP" sz="1000" dirty="0" smtClean="0">
                <a:solidFill>
                  <a:srgbClr val="0070C0"/>
                </a:solidFill>
                <a:latin typeface="Meiryo" charset="-128"/>
                <a:ea typeface="Meiryo" charset="-128"/>
                <a:cs typeface="Meiryo" charset="-128"/>
              </a:rPr>
              <a:t>km</a:t>
            </a:r>
          </a:p>
        </p:txBody>
      </p:sp>
      <p:sp>
        <p:nvSpPr>
          <p:cNvPr id="60" name="テキスト ボックス 59"/>
          <p:cNvSpPr txBox="1"/>
          <p:nvPr/>
        </p:nvSpPr>
        <p:spPr>
          <a:xfrm>
            <a:off x="7796535" y="3744791"/>
            <a:ext cx="929251" cy="253916"/>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最大</a:t>
            </a:r>
            <a:r>
              <a:rPr kumimoji="1" lang="en-US" altLang="ja-JP" sz="1000" dirty="0" smtClean="0">
                <a:solidFill>
                  <a:srgbClr val="0070C0"/>
                </a:solidFill>
                <a:latin typeface="Meiryo" charset="-128"/>
                <a:ea typeface="Meiryo" charset="-128"/>
                <a:cs typeface="Meiryo" charset="-128"/>
              </a:rPr>
              <a:t>40km</a:t>
            </a:r>
          </a:p>
        </p:txBody>
      </p:sp>
      <p:sp>
        <p:nvSpPr>
          <p:cNvPr id="61" name="テキスト ボックス 60"/>
          <p:cNvSpPr txBox="1"/>
          <p:nvPr/>
        </p:nvSpPr>
        <p:spPr>
          <a:xfrm>
            <a:off x="7762110" y="5279524"/>
            <a:ext cx="943603" cy="253916"/>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最大数十</a:t>
            </a:r>
            <a:r>
              <a:rPr kumimoji="1" lang="en-US" altLang="ja-JP" sz="1000" dirty="0" smtClean="0">
                <a:solidFill>
                  <a:srgbClr val="0070C0"/>
                </a:solidFill>
                <a:latin typeface="Meiryo" charset="-128"/>
                <a:ea typeface="Meiryo" charset="-128"/>
                <a:cs typeface="Meiryo" charset="-128"/>
              </a:rPr>
              <a:t>km</a:t>
            </a:r>
          </a:p>
        </p:txBody>
      </p:sp>
      <p:sp>
        <p:nvSpPr>
          <p:cNvPr id="69" name="テキスト ボックス 68"/>
          <p:cNvSpPr txBox="1"/>
          <p:nvPr/>
        </p:nvSpPr>
        <p:spPr>
          <a:xfrm>
            <a:off x="4793462" y="1226489"/>
            <a:ext cx="937099" cy="400110"/>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周波数帯</a:t>
            </a:r>
            <a:endParaRPr kumimoji="1" lang="en-US" altLang="ja-JP" sz="1000" dirty="0" smtClean="0">
              <a:solidFill>
                <a:srgbClr val="0070C0"/>
              </a:solidFill>
              <a:latin typeface="Meiryo" charset="-128"/>
              <a:ea typeface="Meiryo" charset="-128"/>
              <a:cs typeface="Meiryo" charset="-128"/>
            </a:endParaRPr>
          </a:p>
          <a:p>
            <a:pPr algn="ctr"/>
            <a:r>
              <a:rPr lang="ja-JP" altLang="en-US" sz="1000" dirty="0" smtClean="0">
                <a:solidFill>
                  <a:srgbClr val="0070C0"/>
                </a:solidFill>
                <a:latin typeface="Meiryo" charset="-128"/>
                <a:ea typeface="Meiryo" charset="-128"/>
                <a:cs typeface="Meiryo" charset="-128"/>
              </a:rPr>
              <a:t>周波数幅</a:t>
            </a:r>
            <a:endParaRPr kumimoji="1" lang="ja-JP" altLang="en-US" sz="1000" dirty="0">
              <a:solidFill>
                <a:srgbClr val="0070C0"/>
              </a:solidFill>
              <a:latin typeface="Meiryo" charset="-128"/>
              <a:ea typeface="Meiryo" charset="-128"/>
              <a:cs typeface="Meiryo" charset="-128"/>
            </a:endParaRPr>
          </a:p>
        </p:txBody>
      </p:sp>
      <p:sp>
        <p:nvSpPr>
          <p:cNvPr id="70" name="テキスト ボックス 69"/>
          <p:cNvSpPr txBox="1"/>
          <p:nvPr/>
        </p:nvSpPr>
        <p:spPr>
          <a:xfrm>
            <a:off x="5776528" y="1221185"/>
            <a:ext cx="937099" cy="400110"/>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仕</a:t>
            </a:r>
            <a:r>
              <a:rPr kumimoji="1" lang="en-US" altLang="ja-JP" sz="1000" dirty="0" smtClean="0">
                <a:solidFill>
                  <a:srgbClr val="0070C0"/>
                </a:solidFill>
                <a:latin typeface="Meiryo" charset="-128"/>
                <a:ea typeface="Meiryo" charset="-128"/>
                <a:cs typeface="Meiryo" charset="-128"/>
              </a:rPr>
              <a:t> </a:t>
            </a:r>
            <a:r>
              <a:rPr kumimoji="1" lang="ja-JP" altLang="en-US" sz="1000" dirty="0" smtClean="0">
                <a:solidFill>
                  <a:srgbClr val="0070C0"/>
                </a:solidFill>
                <a:latin typeface="Meiryo" charset="-128"/>
                <a:ea typeface="Meiryo" charset="-128"/>
                <a:cs typeface="Meiryo" charset="-128"/>
              </a:rPr>
              <a:t>様</a:t>
            </a:r>
            <a:endParaRPr kumimoji="1" lang="en-US" altLang="ja-JP" sz="1000" dirty="0" smtClean="0">
              <a:solidFill>
                <a:srgbClr val="0070C0"/>
              </a:solidFill>
              <a:latin typeface="Meiryo" charset="-128"/>
              <a:ea typeface="Meiryo" charset="-128"/>
              <a:cs typeface="Meiryo" charset="-128"/>
            </a:endParaRPr>
          </a:p>
          <a:p>
            <a:pPr algn="ctr"/>
            <a:r>
              <a:rPr lang="ja-JP" altLang="en-US" sz="1000" dirty="0" smtClean="0">
                <a:solidFill>
                  <a:srgbClr val="0070C0"/>
                </a:solidFill>
                <a:latin typeface="Meiryo" charset="-128"/>
                <a:ea typeface="Meiryo" charset="-128"/>
                <a:cs typeface="Meiryo" charset="-128"/>
              </a:rPr>
              <a:t>免</a:t>
            </a:r>
            <a:r>
              <a:rPr lang="en-US" altLang="ja-JP" sz="1000" dirty="0" smtClean="0">
                <a:solidFill>
                  <a:srgbClr val="0070C0"/>
                </a:solidFill>
                <a:latin typeface="Meiryo" charset="-128"/>
                <a:ea typeface="Meiryo" charset="-128"/>
                <a:cs typeface="Meiryo" charset="-128"/>
              </a:rPr>
              <a:t> </a:t>
            </a:r>
            <a:r>
              <a:rPr lang="ja-JP" altLang="en-US" sz="1000" dirty="0" smtClean="0">
                <a:solidFill>
                  <a:srgbClr val="0070C0"/>
                </a:solidFill>
                <a:latin typeface="Meiryo" charset="-128"/>
                <a:ea typeface="Meiryo" charset="-128"/>
                <a:cs typeface="Meiryo" charset="-128"/>
              </a:rPr>
              <a:t>許</a:t>
            </a:r>
            <a:endParaRPr kumimoji="1" lang="ja-JP" altLang="en-US" sz="1000" dirty="0">
              <a:solidFill>
                <a:srgbClr val="0070C0"/>
              </a:solidFill>
              <a:latin typeface="Meiryo" charset="-128"/>
              <a:ea typeface="Meiryo" charset="-128"/>
              <a:cs typeface="Meiryo" charset="-128"/>
            </a:endParaRPr>
          </a:p>
        </p:txBody>
      </p:sp>
      <p:sp>
        <p:nvSpPr>
          <p:cNvPr id="71" name="テキスト ボックス 70"/>
          <p:cNvSpPr txBox="1"/>
          <p:nvPr/>
        </p:nvSpPr>
        <p:spPr>
          <a:xfrm>
            <a:off x="6770959" y="1226489"/>
            <a:ext cx="1102372" cy="400110"/>
          </a:xfrm>
          <a:prstGeom prst="rect">
            <a:avLst/>
          </a:prstGeom>
          <a:noFill/>
        </p:spPr>
        <p:txBody>
          <a:bodyPr wrap="square" rtlCol="0">
            <a:spAutoFit/>
          </a:bodyPr>
          <a:lstStyle/>
          <a:p>
            <a:pPr algn="ctr"/>
            <a:r>
              <a:rPr lang="ja-JP" altLang="en-US" sz="1000" dirty="0" smtClean="0">
                <a:solidFill>
                  <a:srgbClr val="0070C0"/>
                </a:solidFill>
                <a:latin typeface="Meiryo" charset="-128"/>
                <a:ea typeface="Meiryo" charset="-128"/>
                <a:cs typeface="Meiryo" charset="-128"/>
              </a:rPr>
              <a:t>通信速度（上）</a:t>
            </a:r>
            <a:endParaRPr lang="en-US" altLang="ja-JP" sz="1000" dirty="0" smtClean="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通信速度</a:t>
            </a:r>
            <a:r>
              <a:rPr lang="ja-JP" altLang="en-US" sz="1000" dirty="0" smtClean="0">
                <a:solidFill>
                  <a:srgbClr val="0070C0"/>
                </a:solidFill>
                <a:latin typeface="Meiryo" charset="-128"/>
                <a:ea typeface="Meiryo" charset="-128"/>
                <a:cs typeface="Meiryo" charset="-128"/>
              </a:rPr>
              <a:t>（下）</a:t>
            </a:r>
            <a:endParaRPr kumimoji="1" lang="ja-JP" altLang="en-US" sz="1000" dirty="0">
              <a:solidFill>
                <a:srgbClr val="0070C0"/>
              </a:solidFill>
              <a:latin typeface="Meiryo" charset="-128"/>
              <a:ea typeface="Meiryo" charset="-128"/>
              <a:cs typeface="Meiryo" charset="-128"/>
            </a:endParaRPr>
          </a:p>
        </p:txBody>
      </p:sp>
      <p:sp>
        <p:nvSpPr>
          <p:cNvPr id="72" name="テキスト ボックス 71"/>
          <p:cNvSpPr txBox="1"/>
          <p:nvPr/>
        </p:nvSpPr>
        <p:spPr>
          <a:xfrm>
            <a:off x="7773209" y="1220988"/>
            <a:ext cx="952577" cy="400110"/>
          </a:xfrm>
          <a:prstGeom prst="rect">
            <a:avLst/>
          </a:prstGeom>
          <a:noFill/>
        </p:spPr>
        <p:txBody>
          <a:bodyPr wrap="square" rtlCol="0">
            <a:spAutoFit/>
          </a:bodyPr>
          <a:lstStyle/>
          <a:p>
            <a:pPr algn="ctr"/>
            <a:r>
              <a:rPr lang="ja-JP" altLang="en-US" sz="1000" dirty="0" smtClean="0">
                <a:solidFill>
                  <a:srgbClr val="0070C0"/>
                </a:solidFill>
                <a:latin typeface="Meiryo" charset="-128"/>
                <a:ea typeface="Meiryo" charset="-128"/>
                <a:cs typeface="Meiryo" charset="-128"/>
              </a:rPr>
              <a:t>通信距離</a:t>
            </a:r>
            <a:endParaRPr lang="en-US" altLang="ja-JP" sz="1000" dirty="0" smtClean="0">
              <a:solidFill>
                <a:srgbClr val="0070C0"/>
              </a:solidFill>
              <a:latin typeface="Meiryo" charset="-128"/>
              <a:ea typeface="Meiryo" charset="-128"/>
              <a:cs typeface="Meiryo" charset="-128"/>
            </a:endParaRPr>
          </a:p>
          <a:p>
            <a:pPr algn="ctr"/>
            <a:r>
              <a:rPr kumimoji="1" lang="ja-JP" altLang="en-US" sz="1000" dirty="0" smtClean="0">
                <a:solidFill>
                  <a:srgbClr val="0070C0"/>
                </a:solidFill>
                <a:latin typeface="Meiryo" charset="-128"/>
                <a:ea typeface="Meiryo" charset="-128"/>
                <a:cs typeface="Meiryo" charset="-128"/>
              </a:rPr>
              <a:t>（半径）</a:t>
            </a:r>
            <a:endParaRPr kumimoji="1" lang="ja-JP" altLang="en-US" sz="1000" dirty="0">
              <a:solidFill>
                <a:srgbClr val="0070C0"/>
              </a:solidFill>
              <a:latin typeface="Meiryo" charset="-128"/>
              <a:ea typeface="Meiryo" charset="-128"/>
              <a:cs typeface="Meiryo" charset="-128"/>
            </a:endParaRPr>
          </a:p>
        </p:txBody>
      </p:sp>
      <p:sp>
        <p:nvSpPr>
          <p:cNvPr id="73" name="テキスト ボックス 72"/>
          <p:cNvSpPr txBox="1"/>
          <p:nvPr/>
        </p:nvSpPr>
        <p:spPr>
          <a:xfrm>
            <a:off x="1748153" y="1703819"/>
            <a:ext cx="1251625" cy="338554"/>
          </a:xfrm>
          <a:prstGeom prst="rect">
            <a:avLst/>
          </a:prstGeom>
          <a:noFill/>
        </p:spPr>
        <p:txBody>
          <a:bodyPr wrap="none" rtlCol="0">
            <a:spAutoFit/>
          </a:bodyPr>
          <a:lstStyle/>
          <a:p>
            <a:pPr algn="ctr"/>
            <a:r>
              <a:rPr kumimoji="1" lang="en-US" altLang="ja-JP" sz="1600" b="1" dirty="0" err="1" smtClean="0">
                <a:solidFill>
                  <a:srgbClr val="0070C0"/>
                </a:solidFill>
                <a:latin typeface="Meiryo" charset="-128"/>
                <a:ea typeface="Meiryo" charset="-128"/>
                <a:cs typeface="Meiryo" charset="-128"/>
              </a:rPr>
              <a:t>LoRaWAN</a:t>
            </a:r>
            <a:endParaRPr kumimoji="1" lang="ja-JP" altLang="en-US" sz="1600" b="1" dirty="0">
              <a:solidFill>
                <a:srgbClr val="0070C0"/>
              </a:solidFill>
              <a:latin typeface="Meiryo" charset="-128"/>
              <a:ea typeface="Meiryo" charset="-128"/>
              <a:cs typeface="Meiryo" charset="-128"/>
            </a:endParaRPr>
          </a:p>
        </p:txBody>
      </p:sp>
      <p:sp>
        <p:nvSpPr>
          <p:cNvPr id="74" name="テキスト ボックス 73"/>
          <p:cNvSpPr txBox="1"/>
          <p:nvPr/>
        </p:nvSpPr>
        <p:spPr>
          <a:xfrm>
            <a:off x="1836799" y="3220347"/>
            <a:ext cx="1074333" cy="461665"/>
          </a:xfrm>
          <a:prstGeom prst="rect">
            <a:avLst/>
          </a:prstGeom>
          <a:noFill/>
        </p:spPr>
        <p:txBody>
          <a:bodyPr wrap="none" rtlCol="0">
            <a:spAutoFit/>
          </a:bodyPr>
          <a:lstStyle/>
          <a:p>
            <a:pPr algn="ctr"/>
            <a:r>
              <a:rPr kumimoji="1" lang="en-US" altLang="ja-JP" sz="1600" b="1" dirty="0" smtClean="0">
                <a:solidFill>
                  <a:srgbClr val="0070C0"/>
                </a:solidFill>
                <a:latin typeface="Meiryo" charset="-128"/>
                <a:ea typeface="Meiryo" charset="-128"/>
                <a:cs typeface="Meiryo" charset="-128"/>
              </a:rPr>
              <a:t>NB-</a:t>
            </a:r>
            <a:r>
              <a:rPr kumimoji="1" lang="en-US" altLang="ja-JP" sz="1600" b="1" dirty="0" err="1" smtClean="0">
                <a:solidFill>
                  <a:srgbClr val="0070C0"/>
                </a:solidFill>
                <a:latin typeface="Meiryo" charset="-128"/>
                <a:ea typeface="Meiryo" charset="-128"/>
                <a:cs typeface="Meiryo" charset="-128"/>
              </a:rPr>
              <a:t>IoT</a:t>
            </a:r>
            <a:endParaRPr kumimoji="1" lang="en-US" altLang="ja-JP" sz="800" b="1" dirty="0" smtClean="0">
              <a:solidFill>
                <a:srgbClr val="0070C0"/>
              </a:solidFill>
              <a:latin typeface="Meiryo" charset="-128"/>
              <a:ea typeface="Meiryo" charset="-128"/>
              <a:cs typeface="Meiryo" charset="-128"/>
            </a:endParaRPr>
          </a:p>
          <a:p>
            <a:pPr algn="ctr"/>
            <a:r>
              <a:rPr kumimoji="1" lang="ja-JP" altLang="en-US" sz="800" b="1" dirty="0" smtClean="0">
                <a:solidFill>
                  <a:srgbClr val="0070C0"/>
                </a:solidFill>
                <a:latin typeface="Meiryo" charset="-128"/>
                <a:ea typeface="Meiryo" charset="-128"/>
                <a:cs typeface="Meiryo" charset="-128"/>
              </a:rPr>
              <a:t>（</a:t>
            </a:r>
            <a:r>
              <a:rPr kumimoji="1" lang="en-US" altLang="ja-JP" sz="800" b="1" dirty="0" smtClean="0">
                <a:solidFill>
                  <a:srgbClr val="0070C0"/>
                </a:solidFill>
                <a:latin typeface="Meiryo" charset="-128"/>
                <a:ea typeface="Meiryo" charset="-128"/>
                <a:cs typeface="Meiryo" charset="-128"/>
              </a:rPr>
              <a:t>LTE Cat-NB1</a:t>
            </a:r>
            <a:r>
              <a:rPr kumimoji="1" lang="ja-JP" altLang="en-US" sz="800" b="1" dirty="0" smtClean="0">
                <a:solidFill>
                  <a:srgbClr val="0070C0"/>
                </a:solidFill>
                <a:latin typeface="Meiryo" charset="-128"/>
                <a:ea typeface="Meiryo" charset="-128"/>
                <a:cs typeface="Meiryo" charset="-128"/>
              </a:rPr>
              <a:t>）</a:t>
            </a:r>
            <a:endParaRPr kumimoji="1" lang="ja-JP" altLang="en-US" sz="800" b="1" dirty="0">
              <a:solidFill>
                <a:srgbClr val="0070C0"/>
              </a:solidFill>
              <a:latin typeface="Meiryo" charset="-128"/>
              <a:ea typeface="Meiryo" charset="-128"/>
              <a:cs typeface="Meiryo" charset="-128"/>
            </a:endParaRPr>
          </a:p>
        </p:txBody>
      </p:sp>
      <p:sp>
        <p:nvSpPr>
          <p:cNvPr id="75" name="テキスト ボックス 74"/>
          <p:cNvSpPr txBox="1"/>
          <p:nvPr/>
        </p:nvSpPr>
        <p:spPr>
          <a:xfrm>
            <a:off x="1866251" y="4713031"/>
            <a:ext cx="1021691" cy="338554"/>
          </a:xfrm>
          <a:prstGeom prst="rect">
            <a:avLst/>
          </a:prstGeom>
          <a:noFill/>
        </p:spPr>
        <p:txBody>
          <a:bodyPr wrap="none" rtlCol="0">
            <a:spAutoFit/>
          </a:bodyPr>
          <a:lstStyle/>
          <a:p>
            <a:pPr algn="ctr"/>
            <a:r>
              <a:rPr kumimoji="1" lang="en-US" altLang="ja-JP" sz="1600" b="1" smtClean="0">
                <a:solidFill>
                  <a:srgbClr val="0070C0"/>
                </a:solidFill>
                <a:latin typeface="Meiryo" charset="-128"/>
                <a:ea typeface="Meiryo" charset="-128"/>
                <a:cs typeface="Meiryo" charset="-128"/>
              </a:rPr>
              <a:t>SIGFOX</a:t>
            </a:r>
            <a:endParaRPr kumimoji="1" lang="ja-JP" altLang="en-US" sz="1600" b="1" dirty="0">
              <a:solidFill>
                <a:srgbClr val="0070C0"/>
              </a:solidFill>
              <a:latin typeface="Meiryo" charset="-128"/>
              <a:ea typeface="Meiryo" charset="-128"/>
              <a:cs typeface="Meiryo" charset="-128"/>
            </a:endParaRPr>
          </a:p>
        </p:txBody>
      </p:sp>
      <p:sp>
        <p:nvSpPr>
          <p:cNvPr id="76" name="テキスト ボックス 75"/>
          <p:cNvSpPr txBox="1"/>
          <p:nvPr/>
        </p:nvSpPr>
        <p:spPr>
          <a:xfrm>
            <a:off x="1163801" y="2612110"/>
            <a:ext cx="800219"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ゲートウェイ</a:t>
            </a:r>
            <a:endParaRPr kumimoji="1" lang="ja-JP" altLang="en-US" sz="800">
              <a:latin typeface="Meiryo" charset="-128"/>
              <a:ea typeface="Meiryo" charset="-128"/>
              <a:cs typeface="Meiryo" charset="-128"/>
            </a:endParaRPr>
          </a:p>
        </p:txBody>
      </p:sp>
      <p:sp>
        <p:nvSpPr>
          <p:cNvPr id="77" name="テキスト ボックス 76"/>
          <p:cNvSpPr txBox="1"/>
          <p:nvPr/>
        </p:nvSpPr>
        <p:spPr>
          <a:xfrm>
            <a:off x="1501931" y="4236152"/>
            <a:ext cx="492443"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基地局</a:t>
            </a:r>
            <a:endParaRPr kumimoji="1" lang="ja-JP" altLang="en-US" sz="800">
              <a:latin typeface="Meiryo" charset="-128"/>
              <a:ea typeface="Meiryo" charset="-128"/>
              <a:cs typeface="Meiryo" charset="-128"/>
            </a:endParaRPr>
          </a:p>
        </p:txBody>
      </p:sp>
      <p:sp>
        <p:nvSpPr>
          <p:cNvPr id="78" name="テキスト ボックス 77"/>
          <p:cNvSpPr txBox="1"/>
          <p:nvPr/>
        </p:nvSpPr>
        <p:spPr>
          <a:xfrm>
            <a:off x="1317433" y="5671981"/>
            <a:ext cx="492443"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基地局</a:t>
            </a:r>
            <a:endParaRPr kumimoji="1" lang="ja-JP" altLang="en-US" sz="800">
              <a:latin typeface="Meiryo" charset="-128"/>
              <a:ea typeface="Meiryo" charset="-128"/>
              <a:cs typeface="Meiryo" charset="-128"/>
            </a:endParaRPr>
          </a:p>
        </p:txBody>
      </p:sp>
      <p:cxnSp>
        <p:nvCxnSpPr>
          <p:cNvPr id="79" name="直線コネクタ 78"/>
          <p:cNvCxnSpPr/>
          <p:nvPr/>
        </p:nvCxnSpPr>
        <p:spPr>
          <a:xfrm>
            <a:off x="3347864" y="2556552"/>
            <a:ext cx="66004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a:off x="3347864" y="5413983"/>
            <a:ext cx="665520" cy="8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テキスト ボックス 89"/>
          <p:cNvSpPr txBox="1"/>
          <p:nvPr/>
        </p:nvSpPr>
        <p:spPr>
          <a:xfrm>
            <a:off x="2465288" y="2696915"/>
            <a:ext cx="1210589"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ネットワークサーバー</a:t>
            </a:r>
            <a:endParaRPr kumimoji="1" lang="ja-JP" altLang="en-US" sz="800">
              <a:latin typeface="Meiryo" charset="-128"/>
              <a:ea typeface="Meiryo" charset="-128"/>
              <a:cs typeface="Meiryo" charset="-128"/>
            </a:endParaRPr>
          </a:p>
        </p:txBody>
      </p:sp>
      <p:sp>
        <p:nvSpPr>
          <p:cNvPr id="91" name="テキスト ボックス 90"/>
          <p:cNvSpPr txBox="1"/>
          <p:nvPr/>
        </p:nvSpPr>
        <p:spPr>
          <a:xfrm>
            <a:off x="2538855" y="5669115"/>
            <a:ext cx="1107997" cy="215444"/>
          </a:xfrm>
          <a:prstGeom prst="rect">
            <a:avLst/>
          </a:prstGeom>
          <a:noFill/>
        </p:spPr>
        <p:txBody>
          <a:bodyPr wrap="none" rtlCol="0">
            <a:spAutoFit/>
          </a:bodyPr>
          <a:lstStyle/>
          <a:p>
            <a:pPr algn="ctr"/>
            <a:r>
              <a:rPr kumimoji="1" lang="ja-JP" altLang="en-US" sz="800" dirty="0" smtClean="0">
                <a:latin typeface="Meiryo" charset="-128"/>
                <a:ea typeface="Meiryo" charset="-128"/>
                <a:cs typeface="Meiryo" charset="-128"/>
              </a:rPr>
              <a:t>クラウド・サービス</a:t>
            </a:r>
            <a:endParaRPr kumimoji="1" lang="ja-JP" altLang="en-US" sz="800" dirty="0">
              <a:latin typeface="Meiryo" charset="-128"/>
              <a:ea typeface="Meiryo" charset="-128"/>
              <a:cs typeface="Meiryo" charset="-128"/>
            </a:endParaRPr>
          </a:p>
        </p:txBody>
      </p:sp>
      <p:sp>
        <p:nvSpPr>
          <p:cNvPr id="92" name="テキスト ボックス 91"/>
          <p:cNvSpPr txBox="1"/>
          <p:nvPr/>
        </p:nvSpPr>
        <p:spPr>
          <a:xfrm>
            <a:off x="3787590" y="2696915"/>
            <a:ext cx="1005403"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3" name="テキスト ボックス 92"/>
          <p:cNvSpPr txBox="1"/>
          <p:nvPr/>
        </p:nvSpPr>
        <p:spPr>
          <a:xfrm>
            <a:off x="3789699" y="4207208"/>
            <a:ext cx="1005403"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4" name="テキスト ボックス 93"/>
          <p:cNvSpPr txBox="1"/>
          <p:nvPr/>
        </p:nvSpPr>
        <p:spPr>
          <a:xfrm>
            <a:off x="3795197" y="5671700"/>
            <a:ext cx="1005403"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cxnSp>
        <p:nvCxnSpPr>
          <p:cNvPr id="95" name="直線コネクタ 94"/>
          <p:cNvCxnSpPr/>
          <p:nvPr/>
        </p:nvCxnSpPr>
        <p:spPr>
          <a:xfrm>
            <a:off x="3752928" y="3906459"/>
            <a:ext cx="295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2" name="テキスト ボックス 101"/>
          <p:cNvSpPr txBox="1"/>
          <p:nvPr/>
        </p:nvSpPr>
        <p:spPr>
          <a:xfrm>
            <a:off x="220983" y="2893915"/>
            <a:ext cx="846707" cy="215444"/>
          </a:xfrm>
          <a:prstGeom prst="rect">
            <a:avLst/>
          </a:prstGeom>
          <a:noFill/>
        </p:spPr>
        <p:txBody>
          <a:bodyPr wrap="none" rtlCol="0">
            <a:spAutoFit/>
          </a:bodyPr>
          <a:lstStyle/>
          <a:p>
            <a:pPr algn="ctr"/>
            <a:r>
              <a:rPr kumimoji="1" lang="ja-JP" altLang="en-US" sz="800" dirty="0" smtClean="0">
                <a:latin typeface="Meiryo" charset="-128"/>
                <a:ea typeface="Meiryo" charset="-128"/>
                <a:cs typeface="Meiryo" charset="-128"/>
              </a:rPr>
              <a:t>モノ</a:t>
            </a:r>
            <a:r>
              <a:rPr kumimoji="1" lang="en-US" altLang="ja-JP" sz="800" dirty="0" smtClean="0">
                <a:latin typeface="Meiryo" charset="-128"/>
                <a:ea typeface="Meiryo" charset="-128"/>
                <a:cs typeface="Meiryo" charset="-128"/>
              </a:rPr>
              <a:t>/</a:t>
            </a:r>
            <a:r>
              <a:rPr kumimoji="1" lang="ja-JP" altLang="en-US" sz="800" dirty="0" smtClean="0">
                <a:latin typeface="Meiryo" charset="-128"/>
                <a:ea typeface="Meiryo" charset="-128"/>
                <a:cs typeface="Meiryo" charset="-128"/>
              </a:rPr>
              <a:t>デバイス</a:t>
            </a:r>
            <a:endParaRPr kumimoji="1" lang="ja-JP" altLang="en-US" sz="800" dirty="0">
              <a:latin typeface="Meiryo" charset="-128"/>
              <a:ea typeface="Meiryo" charset="-128"/>
              <a:cs typeface="Meiryo" charset="-128"/>
            </a:endParaRPr>
          </a:p>
        </p:txBody>
      </p:sp>
      <p:sp>
        <p:nvSpPr>
          <p:cNvPr id="103" name="テキスト ボックス 102"/>
          <p:cNvSpPr txBox="1"/>
          <p:nvPr/>
        </p:nvSpPr>
        <p:spPr>
          <a:xfrm>
            <a:off x="225466" y="4402526"/>
            <a:ext cx="846707" cy="215444"/>
          </a:xfrm>
          <a:prstGeom prst="rect">
            <a:avLst/>
          </a:prstGeom>
          <a:noFill/>
        </p:spPr>
        <p:txBody>
          <a:bodyPr wrap="none" rtlCol="0">
            <a:spAutoFit/>
          </a:bodyPr>
          <a:lstStyle/>
          <a:p>
            <a:pPr algn="ctr"/>
            <a:r>
              <a:rPr kumimoji="1" lang="ja-JP" altLang="en-US" sz="800" dirty="0" smtClean="0">
                <a:latin typeface="Meiryo" charset="-128"/>
                <a:ea typeface="Meiryo" charset="-128"/>
                <a:cs typeface="Meiryo" charset="-128"/>
              </a:rPr>
              <a:t>モノ</a:t>
            </a:r>
            <a:r>
              <a:rPr kumimoji="1" lang="en-US" altLang="ja-JP" sz="800" dirty="0" smtClean="0">
                <a:latin typeface="Meiryo" charset="-128"/>
                <a:ea typeface="Meiryo" charset="-128"/>
                <a:cs typeface="Meiryo" charset="-128"/>
              </a:rPr>
              <a:t>/</a:t>
            </a:r>
            <a:r>
              <a:rPr kumimoji="1" lang="ja-JP" altLang="en-US" sz="800" dirty="0" smtClean="0">
                <a:latin typeface="Meiryo" charset="-128"/>
                <a:ea typeface="Meiryo" charset="-128"/>
                <a:cs typeface="Meiryo" charset="-128"/>
              </a:rPr>
              <a:t>デバイス</a:t>
            </a:r>
            <a:endParaRPr kumimoji="1" lang="ja-JP" altLang="en-US" sz="800" dirty="0">
              <a:latin typeface="Meiryo" charset="-128"/>
              <a:ea typeface="Meiryo" charset="-128"/>
              <a:cs typeface="Meiryo" charset="-128"/>
            </a:endParaRPr>
          </a:p>
        </p:txBody>
      </p:sp>
      <p:sp>
        <p:nvSpPr>
          <p:cNvPr id="104" name="テキスト ボックス 103"/>
          <p:cNvSpPr txBox="1"/>
          <p:nvPr/>
        </p:nvSpPr>
        <p:spPr>
          <a:xfrm>
            <a:off x="220983" y="5899491"/>
            <a:ext cx="846707" cy="215444"/>
          </a:xfrm>
          <a:prstGeom prst="rect">
            <a:avLst/>
          </a:prstGeom>
          <a:noFill/>
        </p:spPr>
        <p:txBody>
          <a:bodyPr wrap="none" rtlCol="0">
            <a:spAutoFit/>
          </a:bodyPr>
          <a:lstStyle/>
          <a:p>
            <a:pPr algn="ctr"/>
            <a:r>
              <a:rPr kumimoji="1" lang="ja-JP" altLang="en-US" sz="800" dirty="0" smtClean="0">
                <a:latin typeface="Meiryo" charset="-128"/>
                <a:ea typeface="Meiryo" charset="-128"/>
                <a:cs typeface="Meiryo" charset="-128"/>
              </a:rPr>
              <a:t>モノ</a:t>
            </a:r>
            <a:r>
              <a:rPr kumimoji="1" lang="en-US" altLang="ja-JP" sz="800" dirty="0" smtClean="0">
                <a:latin typeface="Meiryo" charset="-128"/>
                <a:ea typeface="Meiryo" charset="-128"/>
                <a:cs typeface="Meiryo" charset="-128"/>
              </a:rPr>
              <a:t>/</a:t>
            </a:r>
            <a:r>
              <a:rPr kumimoji="1" lang="ja-JP" altLang="en-US" sz="800" dirty="0" smtClean="0">
                <a:latin typeface="Meiryo" charset="-128"/>
                <a:ea typeface="Meiryo" charset="-128"/>
                <a:cs typeface="Meiryo" charset="-128"/>
              </a:rPr>
              <a:t>デバイス</a:t>
            </a:r>
            <a:endParaRPr kumimoji="1" lang="ja-JP" altLang="en-US" sz="800" dirty="0">
              <a:latin typeface="Meiryo" charset="-128"/>
              <a:ea typeface="Meiryo" charset="-128"/>
              <a:cs typeface="Meiryo" charset="-128"/>
            </a:endParaRPr>
          </a:p>
        </p:txBody>
      </p:sp>
      <p:sp>
        <p:nvSpPr>
          <p:cNvPr id="5" name="正方形/長方形 4"/>
          <p:cNvSpPr/>
          <p:nvPr/>
        </p:nvSpPr>
        <p:spPr>
          <a:xfrm>
            <a:off x="696543" y="1180658"/>
            <a:ext cx="3200139" cy="415498"/>
          </a:xfrm>
          <a:prstGeom prst="rect">
            <a:avLst/>
          </a:prstGeom>
        </p:spPr>
        <p:txBody>
          <a:bodyPr wrap="square">
            <a:spAutoFit/>
          </a:bodyPr>
          <a:lstStyle/>
          <a:p>
            <a:pPr>
              <a:tabLst>
                <a:tab pos="350838" algn="l"/>
              </a:tabLst>
            </a:pPr>
            <a:r>
              <a:rPr lang="en-US" altLang="ja-JP" sz="1050" dirty="0" smtClean="0">
                <a:solidFill>
                  <a:schemeClr val="tx1">
                    <a:lumMod val="50000"/>
                    <a:lumOff val="50000"/>
                  </a:schemeClr>
                </a:solidFill>
                <a:latin typeface="Meiryo" charset="-128"/>
                <a:ea typeface="Meiryo" charset="-128"/>
                <a:cs typeface="Meiryo" charset="-128"/>
              </a:rPr>
              <a:t>3G	</a:t>
            </a:r>
            <a:r>
              <a:rPr lang="ja-JP" altLang="en-US" sz="1050" dirty="0" smtClean="0">
                <a:solidFill>
                  <a:schemeClr val="tx1">
                    <a:lumMod val="50000"/>
                    <a:lumOff val="50000"/>
                  </a:schemeClr>
                </a:solidFill>
                <a:latin typeface="Meiryo" charset="-128"/>
                <a:ea typeface="Meiryo" charset="-128"/>
                <a:cs typeface="Meiryo" charset="-128"/>
              </a:rPr>
              <a:t>：</a:t>
            </a:r>
            <a:r>
              <a:rPr lang="ja-JP" altLang="ja-JP" sz="1050" dirty="0" smtClean="0">
                <a:solidFill>
                  <a:schemeClr val="tx1">
                    <a:lumMod val="50000"/>
                    <a:lumOff val="50000"/>
                  </a:schemeClr>
                </a:solidFill>
                <a:latin typeface="Meiryo" charset="-128"/>
                <a:ea typeface="Meiryo" charset="-128"/>
                <a:cs typeface="Meiryo" charset="-128"/>
              </a:rPr>
              <a:t>下り</a:t>
            </a:r>
            <a:r>
              <a:rPr lang="ja-JP" altLang="ja-JP" sz="1050" dirty="0">
                <a:solidFill>
                  <a:schemeClr val="tx1">
                    <a:lumMod val="50000"/>
                    <a:lumOff val="50000"/>
                  </a:schemeClr>
                </a:solidFill>
                <a:latin typeface="Meiryo" charset="-128"/>
                <a:ea typeface="Meiryo" charset="-128"/>
                <a:cs typeface="Meiryo" charset="-128"/>
              </a:rPr>
              <a:t>最大</a:t>
            </a:r>
            <a:r>
              <a:rPr lang="en-US" altLang="ja-JP" sz="1050" dirty="0" smtClean="0">
                <a:solidFill>
                  <a:schemeClr val="tx1">
                    <a:lumMod val="50000"/>
                    <a:lumOff val="50000"/>
                  </a:schemeClr>
                </a:solidFill>
                <a:latin typeface="Meiryo" charset="-128"/>
                <a:ea typeface="Meiryo" charset="-128"/>
                <a:cs typeface="Meiryo" charset="-128"/>
              </a:rPr>
              <a:t>14.4Mbps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smtClean="0">
                <a:solidFill>
                  <a:schemeClr val="tx1">
                    <a:lumMod val="50000"/>
                    <a:lumOff val="50000"/>
                  </a:schemeClr>
                </a:solidFill>
                <a:latin typeface="Meiryo" charset="-128"/>
                <a:ea typeface="Meiryo" charset="-128"/>
                <a:cs typeface="Meiryo" charset="-128"/>
              </a:rPr>
              <a:t>5.76Mbps</a:t>
            </a:r>
          </a:p>
          <a:p>
            <a:pPr>
              <a:tabLst>
                <a:tab pos="350838" algn="l"/>
              </a:tabLst>
            </a:pPr>
            <a:r>
              <a:rPr lang="en-US" altLang="ja-JP" sz="1050" dirty="0" smtClean="0">
                <a:solidFill>
                  <a:schemeClr val="tx1">
                    <a:lumMod val="50000"/>
                    <a:lumOff val="50000"/>
                  </a:schemeClr>
                </a:solidFill>
                <a:latin typeface="Meiryo" charset="-128"/>
                <a:ea typeface="Meiryo" charset="-128"/>
                <a:cs typeface="Meiryo" charset="-128"/>
              </a:rPr>
              <a:t>LTE	</a:t>
            </a:r>
            <a:r>
              <a:rPr lang="ja-JP" altLang="en-US" sz="1050" dirty="0" smtClean="0">
                <a:solidFill>
                  <a:schemeClr val="tx1">
                    <a:lumMod val="50000"/>
                    <a:lumOff val="50000"/>
                  </a:schemeClr>
                </a:solidFill>
                <a:latin typeface="Meiryo" charset="-128"/>
                <a:ea typeface="Meiryo" charset="-128"/>
                <a:cs typeface="Meiryo" charset="-128"/>
              </a:rPr>
              <a:t>：</a:t>
            </a:r>
            <a:r>
              <a:rPr lang="ja-JP" altLang="ja-JP" sz="1050" dirty="0" smtClean="0">
                <a:solidFill>
                  <a:schemeClr val="tx1">
                    <a:lumMod val="50000"/>
                    <a:lumOff val="50000"/>
                  </a:schemeClr>
                </a:solidFill>
                <a:latin typeface="Meiryo" charset="-128"/>
                <a:ea typeface="Meiryo" charset="-128"/>
                <a:cs typeface="Meiryo" charset="-128"/>
              </a:rPr>
              <a:t>下り最大</a:t>
            </a:r>
            <a:r>
              <a:rPr lang="en-US" altLang="ja-JP" sz="1050" dirty="0" smtClean="0">
                <a:solidFill>
                  <a:schemeClr val="tx1">
                    <a:lumMod val="50000"/>
                    <a:lumOff val="50000"/>
                  </a:schemeClr>
                </a:solidFill>
                <a:latin typeface="Meiryo" charset="-128"/>
                <a:ea typeface="Meiryo" charset="-128"/>
                <a:cs typeface="Meiryo" charset="-128"/>
              </a:rPr>
              <a:t>  150Mbps /</a:t>
            </a:r>
            <a:r>
              <a:rPr lang="ja-JP" altLang="ja-JP" sz="1050" dirty="0">
                <a:solidFill>
                  <a:schemeClr val="tx1">
                    <a:lumMod val="50000"/>
                    <a:lumOff val="50000"/>
                  </a:schemeClr>
                </a:solidFill>
                <a:latin typeface="Meiryo" charset="-128"/>
                <a:ea typeface="Meiryo" charset="-128"/>
                <a:cs typeface="Meiryo" charset="-128"/>
              </a:rPr>
              <a:t>上り</a:t>
            </a:r>
            <a:r>
              <a:rPr lang="ja-JP" altLang="ja-JP" sz="1050" dirty="0" smtClean="0">
                <a:solidFill>
                  <a:schemeClr val="tx1">
                    <a:lumMod val="50000"/>
                    <a:lumOff val="50000"/>
                  </a:schemeClr>
                </a:solidFill>
                <a:latin typeface="Meiryo" charset="-128"/>
                <a:ea typeface="Meiryo" charset="-128"/>
                <a:cs typeface="Meiryo" charset="-128"/>
              </a:rPr>
              <a:t>最大</a:t>
            </a:r>
            <a:r>
              <a:rPr lang="en-US" altLang="ja-JP" sz="1050" dirty="0" smtClean="0">
                <a:solidFill>
                  <a:schemeClr val="tx1">
                    <a:lumMod val="50000"/>
                    <a:lumOff val="50000"/>
                  </a:schemeClr>
                </a:solidFill>
                <a:latin typeface="Meiryo" charset="-128"/>
                <a:ea typeface="Meiryo" charset="-128"/>
                <a:cs typeface="Meiryo" charset="-128"/>
              </a:rPr>
              <a:t>  50Mbps</a:t>
            </a:r>
            <a:r>
              <a:rPr lang="ja-JP" altLang="ja-JP" sz="1050" dirty="0" smtClean="0">
                <a:solidFill>
                  <a:schemeClr val="tx1">
                    <a:lumMod val="50000"/>
                    <a:lumOff val="50000"/>
                  </a:schemeClr>
                </a:solidFill>
                <a:latin typeface="Meiryo" charset="-128"/>
                <a:ea typeface="Meiryo" charset="-128"/>
                <a:cs typeface="Meiryo" charset="-128"/>
              </a:rPr>
              <a:t> </a:t>
            </a:r>
            <a:endParaRPr lang="ja-JP" altLang="en-US" sz="1050" dirty="0">
              <a:solidFill>
                <a:schemeClr val="tx1">
                  <a:lumMod val="50000"/>
                  <a:lumOff val="50000"/>
                </a:schemeClr>
              </a:solidFill>
              <a:latin typeface="Meiryo" charset="-128"/>
              <a:ea typeface="Meiryo" charset="-128"/>
              <a:cs typeface="Meiryo" charset="-128"/>
            </a:endParaRPr>
          </a:p>
        </p:txBody>
      </p:sp>
      <p:pic>
        <p:nvPicPr>
          <p:cNvPr id="6" name="図 5"/>
          <p:cNvPicPr>
            <a:picLocks noChangeAspect="1"/>
          </p:cNvPicPr>
          <p:nvPr/>
        </p:nvPicPr>
        <p:blipFill>
          <a:blip r:embed="rId8"/>
          <a:stretch>
            <a:fillRect/>
          </a:stretch>
        </p:blipFill>
        <p:spPr>
          <a:xfrm>
            <a:off x="288643" y="1180658"/>
            <a:ext cx="397426" cy="397426"/>
          </a:xfrm>
          <a:prstGeom prst="rect">
            <a:avLst/>
          </a:prstGeom>
          <a:effectLst>
            <a:outerShdw blurRad="50800" dist="38100" dir="2700000" algn="tl" rotWithShape="0">
              <a:prstClr val="black">
                <a:alpha val="40000"/>
              </a:prstClr>
            </a:outerShdw>
          </a:effectLst>
        </p:spPr>
      </p:pic>
      <p:pic>
        <p:nvPicPr>
          <p:cNvPr id="80" name="図 79"/>
          <p:cNvPicPr>
            <a:picLocks noChangeAspect="1"/>
          </p:cNvPicPr>
          <p:nvPr/>
        </p:nvPicPr>
        <p:blipFill>
          <a:blip r:embed="rId6"/>
          <a:stretch>
            <a:fillRect/>
          </a:stretch>
        </p:blipFill>
        <p:spPr>
          <a:xfrm>
            <a:off x="2703413" y="2043574"/>
            <a:ext cx="720785" cy="720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1708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コレ１枚でわかる</a:t>
            </a:r>
            <a:r>
              <a:rPr lang="ja-JP" altLang="en-US" dirty="0" smtClean="0"/>
              <a:t>第５世代通信</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正方形/長方形 3"/>
          <p:cNvSpPr/>
          <p:nvPr/>
        </p:nvSpPr>
        <p:spPr>
          <a:xfrm>
            <a:off x="920537" y="922648"/>
            <a:ext cx="1405352" cy="5497267"/>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393397" y="922647"/>
            <a:ext cx="1405352" cy="5497267"/>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866257" y="922647"/>
            <a:ext cx="1405352" cy="549726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39117" y="922647"/>
            <a:ext cx="1405352" cy="54972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811977" y="922646"/>
            <a:ext cx="1405352" cy="549726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85434" y="5644548"/>
            <a:ext cx="1270340" cy="67506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      </a:t>
            </a:r>
          </a:p>
          <a:p>
            <a:pPr algn="ctr"/>
            <a:r>
              <a:rPr kumimoji="1" lang="en-US" altLang="ja-JP" sz="2400" b="1" dirty="0" smtClean="0">
                <a:solidFill>
                  <a:srgbClr val="FFFFFF"/>
                </a:solidFill>
                <a:latin typeface="Meiryo" charset="-128"/>
                <a:ea typeface="Meiryo" charset="-128"/>
                <a:cs typeface="Meiryo" charset="-128"/>
              </a:rPr>
              <a:t>1G</a:t>
            </a:r>
          </a:p>
        </p:txBody>
      </p:sp>
      <p:sp>
        <p:nvSpPr>
          <p:cNvPr id="10" name="正方形/長方形 9"/>
          <p:cNvSpPr/>
          <p:nvPr/>
        </p:nvSpPr>
        <p:spPr>
          <a:xfrm>
            <a:off x="985434" y="4900577"/>
            <a:ext cx="2749335" cy="67506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2G</a:t>
            </a:r>
            <a:endParaRPr kumimoji="1" lang="ja-JP" altLang="en-US" sz="2400" b="1" dirty="0">
              <a:solidFill>
                <a:srgbClr val="FFFFFF"/>
              </a:solidFill>
              <a:latin typeface="Meiryo" charset="-128"/>
              <a:ea typeface="Meiryo" charset="-128"/>
              <a:cs typeface="Meiryo" charset="-128"/>
            </a:endParaRPr>
          </a:p>
        </p:txBody>
      </p:sp>
      <p:sp>
        <p:nvSpPr>
          <p:cNvPr id="11" name="正方形/長方形 10"/>
          <p:cNvSpPr/>
          <p:nvPr/>
        </p:nvSpPr>
        <p:spPr>
          <a:xfrm>
            <a:off x="985434" y="4156606"/>
            <a:ext cx="4216058" cy="6750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3G</a:t>
            </a:r>
            <a:endParaRPr kumimoji="1" lang="ja-JP" altLang="en-US" sz="2400" b="1" dirty="0">
              <a:solidFill>
                <a:srgbClr val="FFFFFF"/>
              </a:solidFill>
              <a:latin typeface="Meiryo" charset="-128"/>
              <a:ea typeface="Meiryo" charset="-128"/>
              <a:cs typeface="Meiryo" charset="-128"/>
            </a:endParaRPr>
          </a:p>
        </p:txBody>
      </p:sp>
      <p:sp>
        <p:nvSpPr>
          <p:cNvPr id="12" name="正方形/長方形 11"/>
          <p:cNvSpPr/>
          <p:nvPr/>
        </p:nvSpPr>
        <p:spPr>
          <a:xfrm>
            <a:off x="985434" y="3412635"/>
            <a:ext cx="5688918" cy="675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4G</a:t>
            </a:r>
            <a:endParaRPr kumimoji="1" lang="ja-JP" altLang="en-US" sz="2400" b="1" dirty="0">
              <a:solidFill>
                <a:srgbClr val="FFFFFF"/>
              </a:solidFill>
              <a:latin typeface="Meiryo" charset="-128"/>
              <a:ea typeface="Meiryo" charset="-128"/>
              <a:cs typeface="Meiryo" charset="-128"/>
            </a:endParaRPr>
          </a:p>
        </p:txBody>
      </p:sp>
      <p:sp>
        <p:nvSpPr>
          <p:cNvPr id="13" name="正方形/長方形 12"/>
          <p:cNvSpPr/>
          <p:nvPr/>
        </p:nvSpPr>
        <p:spPr>
          <a:xfrm>
            <a:off x="981907" y="1372766"/>
            <a:ext cx="7167914" cy="19709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141929"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高速・大容量データ通信</a:t>
            </a:r>
            <a:endParaRPr lang="en-US" altLang="ja-JP" sz="800" b="1" dirty="0" smtClean="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smtClean="0">
                <a:solidFill>
                  <a:schemeClr val="bg1"/>
                </a:solidFill>
                <a:latin typeface="Meiryo" charset="-128"/>
                <a:ea typeface="Meiryo" charset="-128"/>
                <a:cs typeface="Meiryo" charset="-128"/>
              </a:rPr>
              <a:t>10G</a:t>
            </a:r>
            <a:r>
              <a:rPr lang="ja-JP" altLang="en-US" sz="1000" dirty="0">
                <a:solidFill>
                  <a:schemeClr val="bg1"/>
                </a:solidFill>
                <a:latin typeface="Meiryo" charset="-128"/>
                <a:ea typeface="Meiryo" charset="-128"/>
                <a:cs typeface="Meiryo" charset="-128"/>
              </a:rPr>
              <a:t>～</a:t>
            </a:r>
            <a:r>
              <a:rPr lang="en-US" altLang="ja-JP" sz="1000" dirty="0" smtClean="0">
                <a:solidFill>
                  <a:schemeClr val="bg1"/>
                </a:solidFill>
                <a:latin typeface="Meiryo" charset="-128"/>
                <a:ea typeface="Meiryo" charset="-128"/>
                <a:cs typeface="Meiryo" charset="-128"/>
              </a:rPr>
              <a:t>20Gbps</a:t>
            </a:r>
            <a:r>
              <a:rPr lang="ja-JP" altLang="en-US" sz="1000" dirty="0" smtClean="0">
                <a:solidFill>
                  <a:schemeClr val="bg1"/>
                </a:solidFill>
                <a:latin typeface="Meiryo" charset="-128"/>
                <a:ea typeface="Meiryo" charset="-128"/>
                <a:cs typeface="Meiryo" charset="-128"/>
              </a:rPr>
              <a:t>のピークレート</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smtClean="0">
                <a:solidFill>
                  <a:schemeClr val="bg1"/>
                </a:solidFill>
                <a:latin typeface="Meiryo" charset="-128"/>
                <a:ea typeface="Meiryo" charset="-128"/>
                <a:cs typeface="Meiryo" charset="-128"/>
              </a:rPr>
              <a:t>どこでも</a:t>
            </a:r>
            <a:r>
              <a:rPr lang="en-US" altLang="ja-JP" sz="1000" dirty="0" smtClean="0">
                <a:solidFill>
                  <a:schemeClr val="bg1"/>
                </a:solidFill>
                <a:latin typeface="Meiryo" charset="-128"/>
                <a:ea typeface="Meiryo" charset="-128"/>
                <a:cs typeface="Meiryo" charset="-128"/>
              </a:rPr>
              <a:t>100Mbps</a:t>
            </a:r>
            <a:r>
              <a:rPr lang="ja-JP" altLang="en-US" sz="1000" dirty="0" smtClean="0">
                <a:solidFill>
                  <a:schemeClr val="bg1"/>
                </a:solidFill>
                <a:latin typeface="Meiryo" charset="-128"/>
                <a:ea typeface="Meiryo" charset="-128"/>
                <a:cs typeface="Meiryo" charset="-128"/>
              </a:rPr>
              <a:t>程度</a:t>
            </a:r>
            <a:endParaRPr kumimoji="1" lang="ja-JP" altLang="en-US" sz="1000" dirty="0">
              <a:solidFill>
                <a:schemeClr val="bg1"/>
              </a:solidFill>
              <a:latin typeface="Meiryo" charset="-128"/>
              <a:ea typeface="Meiryo" charset="-128"/>
              <a:cs typeface="Meiryo" charset="-128"/>
            </a:endParaRPr>
          </a:p>
        </p:txBody>
      </p:sp>
      <p:sp>
        <p:nvSpPr>
          <p:cNvPr id="15" name="正方形/長方形 14"/>
          <p:cNvSpPr/>
          <p:nvPr/>
        </p:nvSpPr>
        <p:spPr>
          <a:xfrm>
            <a:off x="3503045"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大量端末</a:t>
            </a:r>
            <a:r>
              <a:rPr lang="ja-JP" altLang="en-US" sz="1200" b="1" dirty="0">
                <a:solidFill>
                  <a:schemeClr val="bg1"/>
                </a:solidFill>
                <a:latin typeface="Meiryo" charset="-128"/>
                <a:ea typeface="Meiryo" charset="-128"/>
                <a:cs typeface="Meiryo" charset="-128"/>
              </a:rPr>
              <a:t>の</a:t>
            </a:r>
            <a:r>
              <a:rPr lang="ja-JP" altLang="en-US" sz="1200" b="1" dirty="0" smtClean="0">
                <a:solidFill>
                  <a:schemeClr val="bg1"/>
                </a:solidFill>
                <a:latin typeface="Meiryo" charset="-128"/>
                <a:ea typeface="Meiryo" charset="-128"/>
                <a:cs typeface="Meiryo" charset="-128"/>
              </a:rPr>
              <a:t>接続</a:t>
            </a:r>
            <a:endParaRPr lang="en-US" altLang="ja-JP" sz="800" b="1"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smtClean="0">
                <a:solidFill>
                  <a:schemeClr val="bg1"/>
                </a:solidFill>
                <a:latin typeface="Meiryo" charset="-128"/>
                <a:ea typeface="Meiryo" charset="-128"/>
                <a:cs typeface="Meiryo" charset="-128"/>
              </a:rPr>
              <a:t>現在</a:t>
            </a:r>
            <a:r>
              <a:rPr lang="ja-JP" altLang="en-US" sz="1000" dirty="0">
                <a:solidFill>
                  <a:schemeClr val="bg1"/>
                </a:solidFill>
                <a:latin typeface="Meiryo" charset="-128"/>
                <a:ea typeface="Meiryo" charset="-128"/>
                <a:cs typeface="Meiryo" charset="-128"/>
              </a:rPr>
              <a:t>の</a:t>
            </a:r>
            <a:r>
              <a:rPr lang="en-US" altLang="ja-JP" sz="1000" dirty="0">
                <a:solidFill>
                  <a:schemeClr val="bg1"/>
                </a:solidFill>
                <a:latin typeface="Meiryo" charset="-128"/>
                <a:ea typeface="Meiryo" charset="-128"/>
                <a:cs typeface="Meiryo" charset="-128"/>
              </a:rPr>
              <a:t>100</a:t>
            </a:r>
            <a:r>
              <a:rPr lang="ja-JP" altLang="en-US" sz="1000" dirty="0" smtClean="0">
                <a:solidFill>
                  <a:schemeClr val="bg1"/>
                </a:solidFill>
                <a:latin typeface="Meiryo" charset="-128"/>
                <a:ea typeface="Meiryo" charset="-128"/>
                <a:cs typeface="Meiryo" charset="-128"/>
              </a:rPr>
              <a:t>倍ｋ端末数</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smtClean="0">
                <a:solidFill>
                  <a:schemeClr val="bg1"/>
                </a:solidFill>
                <a:latin typeface="Meiryo" charset="-128"/>
                <a:ea typeface="Meiryo" charset="-128"/>
                <a:cs typeface="Meiryo" charset="-128"/>
              </a:rPr>
              <a:t>省電力性能</a:t>
            </a:r>
            <a:endParaRPr kumimoji="1" lang="ja-JP" altLang="en-US" sz="1000" dirty="0">
              <a:solidFill>
                <a:schemeClr val="bg1"/>
              </a:solidFill>
              <a:latin typeface="Meiryo" charset="-128"/>
              <a:ea typeface="Meiryo" charset="-128"/>
              <a:cs typeface="Meiryo" charset="-128"/>
            </a:endParaRPr>
          </a:p>
        </p:txBody>
      </p:sp>
      <p:sp>
        <p:nvSpPr>
          <p:cNvPr id="16" name="正方形/長方形 15"/>
          <p:cNvSpPr/>
          <p:nvPr/>
        </p:nvSpPr>
        <p:spPr>
          <a:xfrm>
            <a:off x="5861889"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a:t>
            </a:r>
            <a:r>
              <a:rPr lang="ja-JP" altLang="en-US" sz="1200" b="1" dirty="0" smtClean="0">
                <a:solidFill>
                  <a:schemeClr val="bg1"/>
                </a:solidFill>
                <a:latin typeface="Meiryo" charset="-128"/>
                <a:ea typeface="Meiryo" charset="-128"/>
                <a:cs typeface="Meiryo" charset="-128"/>
              </a:rPr>
              <a:t>信頼性</a:t>
            </a:r>
            <a:endParaRPr lang="en-US" altLang="ja-JP" sz="800" b="1" dirty="0" smtClean="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smtClean="0">
                <a:solidFill>
                  <a:schemeClr val="bg1"/>
                </a:solidFill>
                <a:latin typeface="Meiryo" charset="-128"/>
                <a:ea typeface="Meiryo" charset="-128"/>
                <a:cs typeface="Meiryo" charset="-128"/>
              </a:rPr>
              <a:t>1m</a:t>
            </a:r>
            <a:r>
              <a:rPr lang="ja-JP" altLang="en-US" sz="1000" dirty="0" smtClean="0">
                <a:solidFill>
                  <a:schemeClr val="bg1"/>
                </a:solidFill>
                <a:latin typeface="Meiryo" charset="-128"/>
                <a:ea typeface="Meiryo" charset="-128"/>
                <a:cs typeface="Meiryo" charset="-128"/>
              </a:rPr>
              <a:t>秒以下</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smtClean="0">
                <a:solidFill>
                  <a:schemeClr val="bg1"/>
                </a:solidFill>
                <a:latin typeface="Meiryo" charset="-128"/>
                <a:ea typeface="Meiryo" charset="-128"/>
                <a:cs typeface="Meiryo" charset="-128"/>
              </a:rPr>
              <a:t>確実な通信の信頼性担保</a:t>
            </a:r>
            <a:endParaRPr kumimoji="1" lang="ja-JP" altLang="en-US" sz="1000" dirty="0">
              <a:solidFill>
                <a:schemeClr val="bg1"/>
              </a:solidFill>
              <a:latin typeface="Meiryo" charset="-128"/>
              <a:ea typeface="Meiryo" charset="-128"/>
              <a:cs typeface="Meiryo" charset="-128"/>
            </a:endParaRPr>
          </a:p>
        </p:txBody>
      </p:sp>
      <p:sp>
        <p:nvSpPr>
          <p:cNvPr id="18" name="テキスト ボックス 17"/>
          <p:cNvSpPr txBox="1"/>
          <p:nvPr/>
        </p:nvSpPr>
        <p:spPr>
          <a:xfrm>
            <a:off x="4179242" y="1385950"/>
            <a:ext cx="779381" cy="584775"/>
          </a:xfrm>
          <a:prstGeom prst="rect">
            <a:avLst/>
          </a:prstGeom>
          <a:noFill/>
        </p:spPr>
        <p:txBody>
          <a:bodyPr wrap="none" rtlCol="0">
            <a:spAutoFit/>
          </a:bodyPr>
          <a:lstStyle/>
          <a:p>
            <a:pPr algn="ctr"/>
            <a:r>
              <a:rPr kumimoji="1" lang="en-US" altLang="ja-JP" sz="3200" b="1" dirty="0" smtClean="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9" name="テキスト ボックス 18"/>
          <p:cNvSpPr txBox="1"/>
          <p:nvPr/>
        </p:nvSpPr>
        <p:spPr>
          <a:xfrm>
            <a:off x="1268263" y="972655"/>
            <a:ext cx="697627" cy="400110"/>
          </a:xfrm>
          <a:prstGeom prst="rect">
            <a:avLst/>
          </a:prstGeom>
          <a:noFill/>
        </p:spPr>
        <p:txBody>
          <a:bodyPr wrap="none" rtlCol="0">
            <a:spAutoFit/>
          </a:bodyPr>
          <a:lstStyle/>
          <a:p>
            <a:pPr algn="ctr"/>
            <a:r>
              <a:rPr kumimoji="1" lang="ja-JP" altLang="en-US" sz="2000" b="1" smtClean="0">
                <a:solidFill>
                  <a:schemeClr val="accent3">
                    <a:lumMod val="50000"/>
                  </a:schemeClr>
                </a:solidFill>
                <a:latin typeface="Meiryo" charset="-128"/>
                <a:ea typeface="Meiryo" charset="-128"/>
                <a:cs typeface="Meiryo" charset="-128"/>
              </a:rPr>
              <a:t>音声</a:t>
            </a:r>
            <a:endParaRPr kumimoji="1" lang="ja-JP" altLang="en-US" sz="2000" b="1"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2484641" y="979910"/>
            <a:ext cx="1210588" cy="400110"/>
          </a:xfrm>
          <a:prstGeom prst="rect">
            <a:avLst/>
          </a:prstGeom>
          <a:noFill/>
        </p:spPr>
        <p:txBody>
          <a:bodyPr wrap="none" rtlCol="0">
            <a:spAutoFit/>
          </a:bodyPr>
          <a:lstStyle/>
          <a:p>
            <a:pPr algn="ctr"/>
            <a:r>
              <a:rPr kumimoji="1" lang="ja-JP" altLang="en-US" sz="2000" b="1" dirty="0" smtClean="0">
                <a:solidFill>
                  <a:schemeClr val="accent3">
                    <a:lumMod val="50000"/>
                  </a:schemeClr>
                </a:solidFill>
                <a:latin typeface="Meiryo" charset="-128"/>
                <a:ea typeface="Meiryo" charset="-128"/>
                <a:cs typeface="Meiryo" charset="-128"/>
              </a:rPr>
              <a:t>テキスト</a:t>
            </a:r>
            <a:endParaRPr kumimoji="1" lang="ja-JP" altLang="en-US" sz="2000" b="1" dirty="0">
              <a:solidFill>
                <a:schemeClr val="accent3">
                  <a:lumMod val="50000"/>
                </a:schemeClr>
              </a:solidFill>
              <a:latin typeface="Meiryo" charset="-128"/>
              <a:ea typeface="Meiryo" charset="-128"/>
              <a:cs typeface="Meiryo" charset="-128"/>
            </a:endParaRPr>
          </a:p>
        </p:txBody>
      </p:sp>
      <p:sp>
        <p:nvSpPr>
          <p:cNvPr id="21" name="テキスト ボックス 20"/>
          <p:cNvSpPr txBox="1"/>
          <p:nvPr/>
        </p:nvSpPr>
        <p:spPr>
          <a:xfrm>
            <a:off x="4093284" y="972655"/>
            <a:ext cx="954107"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データ</a:t>
            </a:r>
            <a:endParaRPr kumimoji="1" lang="ja-JP" altLang="en-US" sz="2000" b="1" dirty="0">
              <a:solidFill>
                <a:schemeClr val="bg1"/>
              </a:solidFill>
              <a:latin typeface="Meiryo" charset="-128"/>
              <a:ea typeface="Meiryo" charset="-128"/>
              <a:cs typeface="Meiryo" charset="-128"/>
            </a:endParaRPr>
          </a:p>
        </p:txBody>
      </p:sp>
      <p:sp>
        <p:nvSpPr>
          <p:cNvPr id="22" name="テキスト ボックス 21"/>
          <p:cNvSpPr txBox="1"/>
          <p:nvPr/>
        </p:nvSpPr>
        <p:spPr>
          <a:xfrm>
            <a:off x="5694383" y="979910"/>
            <a:ext cx="697627"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動画</a:t>
            </a:r>
            <a:endParaRPr kumimoji="1" lang="ja-JP" altLang="en-US"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7204557" y="987190"/>
            <a:ext cx="643959" cy="400110"/>
          </a:xfrm>
          <a:prstGeom prst="rect">
            <a:avLst/>
          </a:prstGeom>
          <a:noFill/>
        </p:spPr>
        <p:txBody>
          <a:bodyPr wrap="none" rtlCol="0">
            <a:spAutoFit/>
          </a:bodyPr>
          <a:lstStyle/>
          <a:p>
            <a:pPr algn="ctr"/>
            <a:r>
              <a:rPr kumimoji="1" lang="en-US" altLang="ja-JP" sz="2000" b="1" dirty="0" err="1" smtClean="0">
                <a:solidFill>
                  <a:schemeClr val="bg1"/>
                </a:solidFill>
                <a:latin typeface="Meiryo" charset="-128"/>
                <a:ea typeface="Meiryo" charset="-128"/>
                <a:cs typeface="Meiryo" charset="-128"/>
              </a:rPr>
              <a:t>IoT</a:t>
            </a:r>
            <a:endParaRPr kumimoji="1" lang="ja-JP" altLang="en-US" sz="2000" b="1" dirty="0">
              <a:solidFill>
                <a:schemeClr val="bg1"/>
              </a:solidFill>
              <a:latin typeface="Meiryo" charset="-128"/>
              <a:ea typeface="Meiryo" charset="-128"/>
              <a:cs typeface="Meiryo" charset="-128"/>
            </a:endParaRPr>
          </a:p>
        </p:txBody>
      </p:sp>
      <p:sp>
        <p:nvSpPr>
          <p:cNvPr id="27" name="正方形/長方形 26"/>
          <p:cNvSpPr/>
          <p:nvPr/>
        </p:nvSpPr>
        <p:spPr>
          <a:xfrm>
            <a:off x="1141929" y="2564118"/>
            <a:ext cx="6854009" cy="67506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多様なサービスへの適用を可能にする</a:t>
            </a:r>
            <a:endParaRPr lang="en-US" altLang="ja-JP" sz="2000" dirty="0" smtClean="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smtClean="0">
                <a:solidFill>
                  <a:schemeClr val="bg1"/>
                </a:solidFill>
                <a:latin typeface="Meiryo" charset="-128"/>
                <a:ea typeface="Meiryo" charset="-128"/>
                <a:cs typeface="Meiryo" charset="-128"/>
              </a:rPr>
              <a:t>異なる</a:t>
            </a:r>
            <a:r>
              <a:rPr lang="ja-JP" altLang="en-US" sz="1000" dirty="0">
                <a:solidFill>
                  <a:schemeClr val="bg1"/>
                </a:solidFill>
                <a:latin typeface="Meiryo" charset="-128"/>
                <a:ea typeface="Meiryo" charset="-128"/>
                <a:cs typeface="Meiryo" charset="-128"/>
              </a:rPr>
              <a:t>要件のすべてを</a:t>
            </a:r>
            <a:r>
              <a:rPr lang="en-US" altLang="ja-JP" sz="1000" dirty="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つのネットワーク</a:t>
            </a:r>
            <a:r>
              <a:rPr lang="ja-JP" altLang="en-US" sz="1000" dirty="0" smtClean="0">
                <a:solidFill>
                  <a:schemeClr val="bg1"/>
                </a:solidFill>
                <a:latin typeface="Meiryo" charset="-128"/>
                <a:ea typeface="Meiryo" charset="-128"/>
                <a:cs typeface="Meiryo" charset="-128"/>
              </a:rPr>
              <a:t>で実現する。</a:t>
            </a:r>
            <a:endParaRPr lang="en-US" altLang="ja-JP" sz="1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各要件をに応じてネットワークを仮想的に分離して</a:t>
            </a:r>
            <a:r>
              <a:rPr lang="ja-JP" altLang="en-US" sz="1000" dirty="0" smtClean="0">
                <a:solidFill>
                  <a:schemeClr val="bg1"/>
                </a:solidFill>
                <a:latin typeface="Meiryo" charset="-128"/>
                <a:ea typeface="Meiryo" charset="-128"/>
                <a:cs typeface="Meiryo" charset="-128"/>
              </a:rPr>
              <a:t>提供する（ネットワーク・スライシング</a:t>
            </a:r>
            <a:r>
              <a:rPr lang="ja-JP" altLang="en-US" sz="1000" dirty="0">
                <a:solidFill>
                  <a:schemeClr val="bg1"/>
                </a:solidFill>
                <a:latin typeface="Meiryo" charset="-128"/>
                <a:ea typeface="Meiryo" charset="-128"/>
                <a:cs typeface="Meiryo" charset="-128"/>
              </a:rPr>
              <a:t>）。</a:t>
            </a:r>
          </a:p>
        </p:txBody>
      </p:sp>
      <p:sp>
        <p:nvSpPr>
          <p:cNvPr id="29" name="テキスト ボックス 28"/>
          <p:cNvSpPr txBox="1"/>
          <p:nvPr/>
        </p:nvSpPr>
        <p:spPr>
          <a:xfrm>
            <a:off x="972020" y="5702332"/>
            <a:ext cx="1031051" cy="276999"/>
          </a:xfrm>
          <a:prstGeom prst="rect">
            <a:avLst/>
          </a:prstGeom>
          <a:noFill/>
        </p:spPr>
        <p:txBody>
          <a:bodyPr wrap="none" rtlCol="0">
            <a:spAutoFit/>
          </a:bodyPr>
          <a:lstStyle/>
          <a:p>
            <a:r>
              <a:rPr kumimoji="1" lang="en-US" altLang="ja-JP" sz="1200" dirty="0" smtClean="0">
                <a:solidFill>
                  <a:schemeClr val="bg1"/>
                </a:solidFill>
                <a:latin typeface="Meiryo" charset="-128"/>
                <a:ea typeface="Meiryo" charset="-128"/>
                <a:cs typeface="Meiryo" charset="-128"/>
              </a:rPr>
              <a:t>1980</a:t>
            </a:r>
            <a:r>
              <a:rPr kumimoji="1" lang="ja-JP" altLang="en-US" sz="1200" dirty="0" smtClean="0">
                <a:solidFill>
                  <a:schemeClr val="bg1"/>
                </a:solidFill>
                <a:latin typeface="Meiryo" charset="-128"/>
                <a:ea typeface="Meiryo" charset="-128"/>
                <a:cs typeface="Meiryo" charset="-128"/>
              </a:rPr>
              <a:t>年代</a:t>
            </a:r>
            <a:r>
              <a:rPr kumimoji="1" lang="en-US" altLang="ja-JP"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0" name="テキスト ボックス 29"/>
          <p:cNvSpPr txBox="1"/>
          <p:nvPr/>
        </p:nvSpPr>
        <p:spPr>
          <a:xfrm>
            <a:off x="972021" y="4891393"/>
            <a:ext cx="1031051" cy="276999"/>
          </a:xfrm>
          <a:prstGeom prst="rect">
            <a:avLst/>
          </a:prstGeom>
          <a:noFill/>
        </p:spPr>
        <p:txBody>
          <a:bodyPr wrap="none" rtlCol="0">
            <a:spAutoFit/>
          </a:bodyPr>
          <a:lstStyle/>
          <a:p>
            <a:r>
              <a:rPr kumimoji="1" lang="en-US" altLang="ja-JP" sz="1200" dirty="0" smtClean="0">
                <a:solidFill>
                  <a:schemeClr val="bg1"/>
                </a:solidFill>
                <a:latin typeface="Meiryo" charset="-128"/>
                <a:ea typeface="Meiryo" charset="-128"/>
                <a:cs typeface="Meiryo" charset="-128"/>
              </a:rPr>
              <a:t>1990</a:t>
            </a:r>
            <a:r>
              <a:rPr kumimoji="1" lang="ja-JP" altLang="en-US" sz="1200" dirty="0" smtClean="0">
                <a:solidFill>
                  <a:schemeClr val="bg1"/>
                </a:solidFill>
                <a:latin typeface="Meiryo" charset="-128"/>
                <a:ea typeface="Meiryo" charset="-128"/>
                <a:cs typeface="Meiryo" charset="-128"/>
              </a:rPr>
              <a:t>年代</a:t>
            </a:r>
            <a:r>
              <a:rPr kumimoji="1" lang="en-US" altLang="ja-JP"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972019" y="4144646"/>
            <a:ext cx="1031051" cy="276999"/>
          </a:xfrm>
          <a:prstGeom prst="rect">
            <a:avLst/>
          </a:prstGeom>
          <a:noFill/>
        </p:spPr>
        <p:txBody>
          <a:bodyPr wrap="none" rtlCol="0">
            <a:spAutoFit/>
          </a:bodyPr>
          <a:lstStyle/>
          <a:p>
            <a:r>
              <a:rPr lang="en-US" altLang="ja-JP" sz="1200" dirty="0" smtClean="0">
                <a:solidFill>
                  <a:schemeClr val="bg1"/>
                </a:solidFill>
                <a:latin typeface="Meiryo" charset="-128"/>
                <a:ea typeface="Meiryo" charset="-128"/>
                <a:cs typeface="Meiryo" charset="-128"/>
              </a:rPr>
              <a:t>2000</a:t>
            </a:r>
            <a:r>
              <a:rPr kumimoji="1" lang="ja-JP" altLang="en-US" sz="1200" dirty="0" smtClean="0">
                <a:solidFill>
                  <a:schemeClr val="bg1"/>
                </a:solidFill>
                <a:latin typeface="Meiryo" charset="-128"/>
                <a:ea typeface="Meiryo" charset="-128"/>
                <a:cs typeface="Meiryo" charset="-128"/>
              </a:rPr>
              <a:t>年代</a:t>
            </a:r>
            <a:r>
              <a:rPr kumimoji="1" lang="en-US" altLang="ja-JP"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972019" y="3429028"/>
            <a:ext cx="1031051" cy="276999"/>
          </a:xfrm>
          <a:prstGeom prst="rect">
            <a:avLst/>
          </a:prstGeom>
          <a:noFill/>
        </p:spPr>
        <p:txBody>
          <a:bodyPr wrap="none" rtlCol="0">
            <a:spAutoFit/>
          </a:bodyPr>
          <a:lstStyle/>
          <a:p>
            <a:r>
              <a:rPr lang="en-US" altLang="ja-JP" sz="1200" dirty="0" smtClean="0">
                <a:solidFill>
                  <a:schemeClr val="bg1"/>
                </a:solidFill>
                <a:latin typeface="Meiryo" charset="-128"/>
                <a:ea typeface="Meiryo" charset="-128"/>
                <a:cs typeface="Meiryo" charset="-128"/>
              </a:rPr>
              <a:t>2010</a:t>
            </a:r>
            <a:r>
              <a:rPr kumimoji="1" lang="ja-JP" altLang="en-US" sz="1200" dirty="0" smtClean="0">
                <a:solidFill>
                  <a:schemeClr val="bg1"/>
                </a:solidFill>
                <a:latin typeface="Meiryo" charset="-128"/>
                <a:ea typeface="Meiryo" charset="-128"/>
                <a:cs typeface="Meiryo" charset="-128"/>
              </a:rPr>
              <a:t>年代</a:t>
            </a:r>
            <a:r>
              <a:rPr kumimoji="1" lang="en-US" altLang="ja-JP"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972018" y="1399821"/>
            <a:ext cx="1031051" cy="276999"/>
          </a:xfrm>
          <a:prstGeom prst="rect">
            <a:avLst/>
          </a:prstGeom>
          <a:noFill/>
        </p:spPr>
        <p:txBody>
          <a:bodyPr wrap="none" rtlCol="0">
            <a:spAutoFit/>
          </a:bodyPr>
          <a:lstStyle/>
          <a:p>
            <a:r>
              <a:rPr lang="en-US" altLang="ja-JP" sz="1200" dirty="0" smtClean="0">
                <a:solidFill>
                  <a:schemeClr val="bg1"/>
                </a:solidFill>
                <a:latin typeface="Meiryo" charset="-128"/>
                <a:ea typeface="Meiryo" charset="-128"/>
                <a:cs typeface="Meiryo" charset="-128"/>
              </a:rPr>
              <a:t>2020</a:t>
            </a:r>
            <a:r>
              <a:rPr kumimoji="1" lang="ja-JP" altLang="en-US" sz="1200" dirty="0" smtClean="0">
                <a:solidFill>
                  <a:schemeClr val="bg1"/>
                </a:solidFill>
                <a:latin typeface="Meiryo" charset="-128"/>
                <a:ea typeface="Meiryo" charset="-128"/>
                <a:cs typeface="Meiryo" charset="-128"/>
              </a:rPr>
              <a:t>年代</a:t>
            </a:r>
            <a:r>
              <a:rPr kumimoji="1" lang="en-US" altLang="ja-JP"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5069167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第５世代通信におけるネットワーク・スライス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大量端末</a:t>
            </a:r>
            <a:r>
              <a:rPr lang="ja-JP" altLang="en-US" sz="1200" b="1" dirty="0">
                <a:solidFill>
                  <a:schemeClr val="bg1"/>
                </a:solidFill>
                <a:latin typeface="Meiryo" charset="-128"/>
                <a:ea typeface="Meiryo" charset="-128"/>
                <a:cs typeface="Meiryo" charset="-128"/>
              </a:rPr>
              <a:t>の</a:t>
            </a:r>
            <a:r>
              <a:rPr lang="ja-JP" altLang="en-US" sz="1200" b="1" dirty="0" smtClean="0">
                <a:solidFill>
                  <a:schemeClr val="bg1"/>
                </a:solidFill>
                <a:latin typeface="Meiryo" charset="-128"/>
                <a:ea typeface="Meiryo" charset="-128"/>
                <a:cs typeface="Meiryo" charset="-128"/>
              </a:rPr>
              <a:t>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a:t>
            </a:r>
            <a:r>
              <a:rPr lang="ja-JP" altLang="en-US" sz="1200" b="1" dirty="0" smtClean="0">
                <a:solidFill>
                  <a:schemeClr val="bg1"/>
                </a:solidFill>
                <a:latin typeface="Meiryo" charset="-128"/>
                <a:ea typeface="Meiryo" charset="-128"/>
                <a:cs typeface="Meiryo" charset="-128"/>
              </a:rPr>
              <a:t>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smtClean="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ネットワーク・スライシング</a:t>
            </a:r>
            <a:endParaRPr lang="ja-JP" altLang="en-US" dirty="0">
              <a:solidFill>
                <a:schemeClr val="bg1"/>
              </a:solidFill>
              <a:latin typeface="Meiryo" charset="-128"/>
              <a:ea typeface="Meiryo" charset="-128"/>
              <a:cs typeface="Meiryo" charset="-128"/>
            </a:endParaRP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88043" y="4157168"/>
            <a:ext cx="1381938" cy="584775"/>
          </a:xfrm>
          <a:prstGeom prst="rect">
            <a:avLst/>
          </a:prstGeom>
          <a:noFill/>
        </p:spPr>
        <p:txBody>
          <a:bodyPr wrap="square" rtlCol="0">
            <a:spAutoFit/>
          </a:bodyPr>
          <a:lstStyle/>
          <a:p>
            <a:pPr algn="ctr"/>
            <a:r>
              <a:rPr kumimoji="1" lang="ja-JP" altLang="en-US" sz="2400" dirty="0" smtClean="0">
                <a:solidFill>
                  <a:schemeClr val="accent4">
                    <a:lumMod val="75000"/>
                  </a:schemeClr>
                </a:solidFill>
                <a:latin typeface="Meiryo" charset="-128"/>
                <a:ea typeface="Meiryo" charset="-128"/>
                <a:cs typeface="Meiryo" charset="-128"/>
              </a:rPr>
              <a:t>高効率</a:t>
            </a:r>
            <a:endParaRPr kumimoji="1" lang="en-US" altLang="ja-JP" sz="2400" dirty="0" smtClean="0">
              <a:solidFill>
                <a:schemeClr val="accent4">
                  <a:lumMod val="75000"/>
                </a:schemeClr>
              </a:solidFill>
              <a:latin typeface="Meiryo" charset="-128"/>
              <a:ea typeface="Meiryo" charset="-128"/>
              <a:cs typeface="Meiryo" charset="-128"/>
            </a:endParaRPr>
          </a:p>
          <a:p>
            <a:pPr algn="ctr"/>
            <a:r>
              <a:rPr lang="ja-JP" altLang="en-US" sz="800" dirty="0" smtClean="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1127" y="4157168"/>
            <a:ext cx="1381938" cy="584775"/>
          </a:xfrm>
          <a:prstGeom prst="rect">
            <a:avLst/>
          </a:prstGeom>
          <a:noFill/>
        </p:spPr>
        <p:txBody>
          <a:bodyPr wrap="square" rtlCol="0">
            <a:spAutoFit/>
          </a:bodyPr>
          <a:lstStyle/>
          <a:p>
            <a:pPr algn="ctr"/>
            <a:r>
              <a:rPr kumimoji="1" lang="ja-JP" altLang="en-US" sz="2400" dirty="0" smtClean="0">
                <a:solidFill>
                  <a:schemeClr val="accent4">
                    <a:lumMod val="75000"/>
                  </a:schemeClr>
                </a:solidFill>
                <a:latin typeface="Meiryo" charset="-128"/>
                <a:ea typeface="Meiryo" charset="-128"/>
                <a:cs typeface="Meiryo" charset="-128"/>
              </a:rPr>
              <a:t>低遅延</a:t>
            </a:r>
            <a:endParaRPr kumimoji="1" lang="en-US" altLang="ja-JP" sz="2400" dirty="0" smtClean="0">
              <a:solidFill>
                <a:schemeClr val="accent4">
                  <a:lumMod val="75000"/>
                </a:schemeClr>
              </a:solidFill>
              <a:latin typeface="Meiryo" charset="-128"/>
              <a:ea typeface="Meiryo" charset="-128"/>
              <a:cs typeface="Meiryo" charset="-128"/>
            </a:endParaRPr>
          </a:p>
          <a:p>
            <a:pPr algn="ctr"/>
            <a:r>
              <a:rPr lang="ja-JP" altLang="en-US" sz="800" dirty="0" smtClean="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1029" y="4157168"/>
            <a:ext cx="1381938" cy="584775"/>
          </a:xfrm>
          <a:prstGeom prst="rect">
            <a:avLst/>
          </a:prstGeom>
          <a:noFill/>
        </p:spPr>
        <p:txBody>
          <a:bodyPr wrap="square" rtlCol="0">
            <a:spAutoFit/>
          </a:bodyPr>
          <a:lstStyle/>
          <a:p>
            <a:pPr algn="ctr"/>
            <a:r>
              <a:rPr lang="ja-JP" altLang="en-US" sz="2400" smtClean="0">
                <a:solidFill>
                  <a:schemeClr val="accent4">
                    <a:lumMod val="75000"/>
                  </a:schemeClr>
                </a:solidFill>
                <a:latin typeface="Meiryo" charset="-128"/>
                <a:ea typeface="Meiryo" charset="-128"/>
                <a:cs typeface="Meiryo" charset="-128"/>
              </a:rPr>
              <a:t>高信頼</a:t>
            </a:r>
            <a:endParaRPr kumimoji="1" lang="en-US" altLang="ja-JP" sz="2400" dirty="0" smtClean="0">
              <a:solidFill>
                <a:schemeClr val="accent4">
                  <a:lumMod val="75000"/>
                </a:schemeClr>
              </a:solidFill>
              <a:latin typeface="Meiryo" charset="-128"/>
              <a:ea typeface="Meiryo" charset="-128"/>
              <a:cs typeface="Meiryo" charset="-128"/>
            </a:endParaRPr>
          </a:p>
          <a:p>
            <a:pPr algn="ctr"/>
            <a:r>
              <a:rPr lang="ja-JP" altLang="en-US" sz="800" dirty="0" smtClean="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327522" y="4157167"/>
            <a:ext cx="1381938" cy="523220"/>
          </a:xfrm>
          <a:prstGeom prst="rect">
            <a:avLst/>
          </a:prstGeom>
          <a:noFill/>
        </p:spPr>
        <p:txBody>
          <a:bodyPr wrap="square" rtlCol="0">
            <a:spAutoFit/>
          </a:bodyPr>
          <a:lstStyle/>
          <a:p>
            <a:pPr algn="ctr"/>
            <a:r>
              <a:rPr lang="ja-JP" altLang="en-US" sz="2000" dirty="0" smtClean="0">
                <a:solidFill>
                  <a:schemeClr val="accent4">
                    <a:lumMod val="75000"/>
                  </a:schemeClr>
                </a:solidFill>
                <a:latin typeface="Meiryo" charset="-128"/>
                <a:ea typeface="Meiryo" charset="-128"/>
                <a:cs typeface="Meiryo" charset="-128"/>
              </a:rPr>
              <a:t>セキュア</a:t>
            </a:r>
            <a:endParaRPr lang="en-US" altLang="ja-JP" sz="2000" dirty="0" smtClean="0">
              <a:solidFill>
                <a:schemeClr val="accent4">
                  <a:lumMod val="75000"/>
                </a:schemeClr>
              </a:solidFill>
              <a:latin typeface="Meiryo" charset="-128"/>
              <a:ea typeface="Meiryo" charset="-128"/>
              <a:cs typeface="Meiryo" charset="-128"/>
            </a:endParaRPr>
          </a:p>
          <a:p>
            <a:pPr algn="ctr"/>
            <a:r>
              <a:rPr lang="ja-JP" altLang="en-US" sz="800" dirty="0" smtClean="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3" y="4157167"/>
            <a:ext cx="1381938" cy="523220"/>
          </a:xfrm>
          <a:prstGeom prst="rect">
            <a:avLst/>
          </a:prstGeom>
          <a:noFill/>
        </p:spPr>
        <p:txBody>
          <a:bodyPr wrap="square" rtlCol="0">
            <a:spAutoFit/>
          </a:bodyPr>
          <a:lstStyle/>
          <a:p>
            <a:pPr algn="ctr"/>
            <a:r>
              <a:rPr lang="ja-JP" altLang="en-US" sz="2000" dirty="0" smtClean="0">
                <a:solidFill>
                  <a:schemeClr val="accent4">
                    <a:lumMod val="75000"/>
                  </a:schemeClr>
                </a:solidFill>
                <a:latin typeface="Meiryo" charset="-128"/>
                <a:ea typeface="Meiryo" charset="-128"/>
                <a:cs typeface="Meiryo" charset="-128"/>
              </a:rPr>
              <a:t>企業別</a:t>
            </a:r>
            <a:endParaRPr lang="en-US" altLang="ja-JP" sz="2000" dirty="0" smtClean="0">
              <a:solidFill>
                <a:schemeClr val="accent4">
                  <a:lumMod val="75000"/>
                </a:schemeClr>
              </a:solidFill>
              <a:latin typeface="Meiryo" charset="-128"/>
              <a:ea typeface="Meiryo" charset="-128"/>
              <a:cs typeface="Meiryo" charset="-128"/>
            </a:endParaRPr>
          </a:p>
          <a:p>
            <a:pPr algn="ctr"/>
            <a:r>
              <a:rPr lang="ja-JP" altLang="en-US" sz="800" dirty="0" smtClean="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エネルギー関連機器の監視や制御</a:t>
            </a:r>
            <a:endParaRPr kumimoji="1" lang="ja-JP" altLang="en-US" sz="1200" dirty="0">
              <a:solidFill>
                <a:srgbClr val="FFFFFF"/>
              </a:solidFill>
              <a:latin typeface="Meiryo" charset="-128"/>
              <a:ea typeface="Meiryo" charset="-128"/>
              <a:cs typeface="Meiryo" charset="-128"/>
            </a:endParaRP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農業設備や機器の監視や制御</a:t>
            </a:r>
            <a:endParaRPr kumimoji="1" lang="ja-JP" altLang="en-US" sz="1200" dirty="0">
              <a:solidFill>
                <a:srgbClr val="FFFFFF"/>
              </a:solidFill>
              <a:latin typeface="Meiryo" charset="-128"/>
              <a:ea typeface="Meiryo" charset="-128"/>
              <a:cs typeface="Meiryo" charset="-128"/>
            </a:endParaRP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物流トレーサビリティ</a:t>
            </a:r>
            <a:endParaRPr kumimoji="1" lang="ja-JP" altLang="en-US" sz="1200" dirty="0">
              <a:solidFill>
                <a:srgbClr val="FFFFFF"/>
              </a:solidFill>
              <a:latin typeface="Meiryo" charset="-128"/>
              <a:ea typeface="Meiryo" charset="-128"/>
              <a:cs typeface="Meiryo" charset="-128"/>
            </a:endParaRP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遠隔医療</a:t>
            </a: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各種設備機器の監視と制御</a:t>
            </a: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ゲーム</a:t>
            </a: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災害対応</a:t>
            </a:r>
            <a:endParaRPr kumimoji="1" lang="ja-JP" altLang="en-US" sz="1200" dirty="0">
              <a:solidFill>
                <a:srgbClr val="FFFFFF"/>
              </a:solidFill>
              <a:latin typeface="Meiryo" charset="-128"/>
              <a:ea typeface="Meiryo" charset="-128"/>
              <a:cs typeface="Meiryo" charset="-128"/>
            </a:endParaRP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自動車</a:t>
            </a:r>
            <a:endParaRPr lang="en-US" altLang="ja-JP" sz="1200" dirty="0" smtClean="0">
              <a:solidFill>
                <a:srgbClr val="FFFFFF"/>
              </a:solidFill>
              <a:latin typeface="Meiryo" charset="-128"/>
              <a:ea typeface="Meiryo" charset="-128"/>
              <a:cs typeface="Meiryo" charset="-128"/>
            </a:endParaRPr>
          </a:p>
          <a:p>
            <a:pPr algn="ctr"/>
            <a:r>
              <a:rPr kumimoji="1" lang="en-US" altLang="ja-JP" sz="1000" dirty="0" smtClean="0">
                <a:solidFill>
                  <a:srgbClr val="FFFFFF"/>
                </a:solidFill>
                <a:latin typeface="Meiryo" charset="-128"/>
                <a:ea typeface="Meiryo" charset="-128"/>
                <a:cs typeface="Meiryo" charset="-128"/>
              </a:rPr>
              <a:t>TIS</a:t>
            </a:r>
            <a:r>
              <a:rPr kumimoji="1" lang="ja-JP" altLang="en-US" sz="1000" dirty="0" smtClean="0">
                <a:solidFill>
                  <a:srgbClr val="FFFFFF"/>
                </a:solidFill>
                <a:latin typeface="Meiryo" charset="-128"/>
                <a:ea typeface="Meiryo" charset="-128"/>
                <a:cs typeface="Meiryo" charset="-128"/>
              </a:rPr>
              <a:t>や自動運転</a:t>
            </a:r>
            <a:endParaRPr kumimoji="1" lang="ja-JP" altLang="en-US" sz="1000" dirty="0">
              <a:solidFill>
                <a:srgbClr val="FFFFFF"/>
              </a:solidFill>
              <a:latin typeface="Meiryo" charset="-128"/>
              <a:ea typeface="Meiryo" charset="-128"/>
              <a:cs typeface="Meiryo" charset="-128"/>
            </a:endParaRP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公共交通</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機関</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医療</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自治体</a:t>
            </a:r>
            <a:endParaRPr lang="en-US" altLang="ja-JP" sz="12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行政</a:t>
            </a:r>
            <a:r>
              <a:rPr kumimoji="1" lang="ja-JP" altLang="en-US" sz="1000" dirty="0" smtClean="0">
                <a:solidFill>
                  <a:srgbClr val="FFFFFF"/>
                </a:solidFill>
                <a:latin typeface="Meiryo" charset="-128"/>
                <a:ea typeface="Meiryo" charset="-128"/>
                <a:cs typeface="Meiryo" charset="-128"/>
              </a:rPr>
              <a:t>サービス</a:t>
            </a:r>
            <a:endParaRPr kumimoji="1" lang="ja-JP" altLang="en-US" sz="1000" dirty="0">
              <a:solidFill>
                <a:srgbClr val="FFFFFF"/>
              </a:solidFill>
              <a:latin typeface="Meiryo" charset="-128"/>
              <a:ea typeface="Meiryo" charset="-128"/>
              <a:cs typeface="Meiryo" charset="-128"/>
            </a:endParaRP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金融</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サービス</a:t>
            </a:r>
            <a:endParaRPr kumimoji="1" lang="ja-JP" altLang="en-US" sz="1200" dirty="0">
              <a:solidFill>
                <a:srgbClr val="FFFFFF"/>
              </a:solidFill>
              <a:latin typeface="Meiryo" charset="-128"/>
              <a:ea typeface="Meiryo" charset="-128"/>
              <a:cs typeface="Meiryo" charset="-128"/>
            </a:endParaRP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企業内</a:t>
            </a:r>
            <a:endParaRPr lang="en-US" altLang="ja-JP" sz="120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Meiryo" charset="-128"/>
                <a:ea typeface="Meiryo" charset="-128"/>
                <a:cs typeface="Meiryo" charset="-128"/>
              </a:rPr>
              <a:t>各種クラウド</a:t>
            </a:r>
            <a:endParaRPr kumimoji="1" lang="en-US" altLang="ja-JP" sz="1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サービス</a:t>
            </a:r>
            <a:endParaRPr kumimoji="1" lang="ja-JP" altLang="en-US" sz="1000" dirty="0">
              <a:solidFill>
                <a:srgbClr val="FFFFFF"/>
              </a:solidFill>
              <a:latin typeface="Meiryo" charset="-128"/>
              <a:ea typeface="Meiryo" charset="-128"/>
              <a:cs typeface="Meiryo" charset="-128"/>
            </a:endParaRP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510718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第５世代通信におけるネットワーク・スライス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大量端末</a:t>
            </a:r>
            <a:r>
              <a:rPr lang="ja-JP" altLang="en-US" sz="1200" b="1" dirty="0">
                <a:solidFill>
                  <a:schemeClr val="bg1"/>
                </a:solidFill>
                <a:latin typeface="Meiryo" charset="-128"/>
                <a:ea typeface="Meiryo" charset="-128"/>
                <a:cs typeface="Meiryo" charset="-128"/>
              </a:rPr>
              <a:t>の</a:t>
            </a:r>
            <a:r>
              <a:rPr lang="ja-JP" altLang="en-US" sz="1200" b="1" dirty="0" smtClean="0">
                <a:solidFill>
                  <a:schemeClr val="bg1"/>
                </a:solidFill>
                <a:latin typeface="Meiryo" charset="-128"/>
                <a:ea typeface="Meiryo" charset="-128"/>
                <a:cs typeface="Meiryo" charset="-128"/>
              </a:rPr>
              <a:t>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a:t>
            </a:r>
            <a:r>
              <a:rPr lang="ja-JP" altLang="en-US" sz="1200" b="1" dirty="0" smtClean="0">
                <a:solidFill>
                  <a:schemeClr val="bg1"/>
                </a:solidFill>
                <a:latin typeface="Meiryo" charset="-128"/>
                <a:ea typeface="Meiryo" charset="-128"/>
                <a:cs typeface="Meiryo" charset="-128"/>
              </a:rPr>
              <a:t>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smtClean="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ネットワーク・スライシング</a:t>
            </a:r>
            <a:endParaRPr lang="ja-JP" altLang="en-US" dirty="0">
              <a:solidFill>
                <a:schemeClr val="bg1"/>
              </a:solidFill>
              <a:latin typeface="Meiryo" charset="-128"/>
              <a:ea typeface="Meiryo" charset="-128"/>
              <a:cs typeface="Meiryo" charset="-128"/>
            </a:endParaRP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smtClean="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smtClean="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smtClean="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a:clrChange>
              <a:clrFrom>
                <a:srgbClr val="000000">
                  <a:alpha val="0"/>
                </a:srgbClr>
              </a:clrFrom>
              <a:clrTo>
                <a:srgbClr val="000000">
                  <a:alpha val="0"/>
                </a:srgbClr>
              </a:clrTo>
            </a:clrChange>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a:clrChange>
              <a:clrFrom>
                <a:srgbClr val="000000">
                  <a:alpha val="0"/>
                </a:srgbClr>
              </a:clrFrom>
              <a:clrTo>
                <a:srgbClr val="000000">
                  <a:alpha val="0"/>
                </a:srgbClr>
              </a:clrTo>
            </a:clrChange>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a:clrChange>
              <a:clrFrom>
                <a:srgbClr val="000000">
                  <a:alpha val="0"/>
                </a:srgbClr>
              </a:clrFrom>
              <a:clrTo>
                <a:srgbClr val="000000">
                  <a:alpha val="0"/>
                </a:srgbClr>
              </a:clrTo>
            </a:clrChange>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a:stretch>
            <a:fillRect/>
          </a:stretch>
        </p:blipFill>
        <p:spPr>
          <a:xfrm>
            <a:off x="6766822" y="3216420"/>
            <a:ext cx="1475062" cy="1475062"/>
          </a:xfrm>
          <a:prstGeom prst="rect">
            <a:avLst/>
          </a:prstGeom>
        </p:spPr>
      </p:pic>
      <p:pic>
        <p:nvPicPr>
          <p:cNvPr id="75" name="図 74"/>
          <p:cNvPicPr>
            <a:picLocks noChangeAspect="1"/>
          </p:cNvPicPr>
          <p:nvPr/>
        </p:nvPicPr>
        <p:blipFill>
          <a:blip r:embed="rId8"/>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smtClean="0">
                <a:solidFill>
                  <a:srgbClr val="FFFFFF"/>
                </a:solidFill>
                <a:latin typeface="Meiryo" charset="-128"/>
                <a:ea typeface="Meiryo" charset="-128"/>
                <a:cs typeface="Meiryo" charset="-128"/>
              </a:rPr>
              <a:t>閉域網</a:t>
            </a:r>
            <a:endParaRPr kumimoji="1" lang="ja-JP" altLang="en-US" sz="2800" b="1" dirty="0">
              <a:solidFill>
                <a:srgbClr val="FFFFFF"/>
              </a:solidFill>
              <a:latin typeface="Meiryo" charset="-128"/>
              <a:ea typeface="Meiryo" charset="-128"/>
              <a:cs typeface="Meiryo" charset="-128"/>
            </a:endParaRP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smtClean="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smtClean="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smtClean="0">
                <a:solidFill>
                  <a:schemeClr val="tx1">
                    <a:lumMod val="65000"/>
                    <a:lumOff val="35000"/>
                  </a:schemeClr>
                </a:solidFill>
                <a:latin typeface="Meiryo" charset="-128"/>
                <a:ea typeface="Meiryo" charset="-128"/>
                <a:cs typeface="Meiryo" charset="-128"/>
              </a:rPr>
              <a:t>SIM(</a:t>
            </a:r>
            <a:r>
              <a:rPr lang="en-US" altLang="ja-JP" sz="800" dirty="0">
                <a:solidFill>
                  <a:schemeClr val="tx1">
                    <a:lumMod val="65000"/>
                    <a:lumOff val="35000"/>
                  </a:schemeClr>
                </a:solidFill>
                <a:latin typeface="Meiryo" charset="-128"/>
                <a:ea typeface="Meiryo" charset="-128"/>
                <a:cs typeface="Meiryo" charset="-128"/>
              </a:rPr>
              <a:t>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a:t>
            </a:r>
            <a:r>
              <a:rPr lang="en-US" altLang="ja-JP" sz="800" dirty="0" smtClean="0">
                <a:solidFill>
                  <a:schemeClr val="tx1">
                    <a:lumMod val="65000"/>
                    <a:lumOff val="35000"/>
                  </a:schemeClr>
                </a:solidFill>
                <a:latin typeface="Meiryo" charset="-128"/>
                <a:ea typeface="Meiryo" charset="-128"/>
                <a:cs typeface="Meiryo" charset="-128"/>
              </a:rPr>
              <a:t>module/</a:t>
            </a:r>
            <a:r>
              <a:rPr lang="ja-JP" altLang="en-US" sz="800" dirty="0" smtClean="0">
                <a:solidFill>
                  <a:schemeClr val="tx1">
                    <a:lumMod val="65000"/>
                    <a:lumOff val="35000"/>
                  </a:schemeClr>
                </a:solidFill>
                <a:latin typeface="Meiryo" charset="-128"/>
                <a:ea typeface="Meiryo" charset="-128"/>
                <a:cs typeface="Meiryo" charset="-128"/>
              </a:rPr>
              <a:t>SIMカード</a:t>
            </a:r>
            <a:r>
              <a:rPr lang="en-US" altLang="ja-JP" sz="800" dirty="0" smtClean="0">
                <a:solidFill>
                  <a:schemeClr val="tx1">
                    <a:lumMod val="65000"/>
                    <a:lumOff val="35000"/>
                  </a:schemeClr>
                </a:solidFill>
                <a:latin typeface="Meiryo" charset="-128"/>
                <a:ea typeface="Meiryo" charset="-128"/>
                <a:cs typeface="Meiryo" charset="-128"/>
              </a:rPr>
              <a:t>)</a:t>
            </a:r>
            <a:r>
              <a:rPr lang="ja-JP" altLang="en-US" sz="800" dirty="0" smtClean="0">
                <a:solidFill>
                  <a:schemeClr val="tx1">
                    <a:lumMod val="65000"/>
                    <a:lumOff val="35000"/>
                  </a:schemeClr>
                </a:solidFill>
                <a:latin typeface="Meiryo" charset="-128"/>
                <a:ea typeface="Meiryo" charset="-128"/>
                <a:cs typeface="Meiryo" charset="-128"/>
              </a:rPr>
              <a:t>と</a:t>
            </a:r>
            <a:r>
              <a:rPr lang="ja-JP" altLang="en-US" sz="800" dirty="0">
                <a:solidFill>
                  <a:schemeClr val="tx1">
                    <a:lumMod val="65000"/>
                    <a:lumOff val="35000"/>
                  </a:schemeClr>
                </a:solidFill>
                <a:latin typeface="Meiryo" charset="-128"/>
                <a:ea typeface="Meiryo" charset="-128"/>
                <a:cs typeface="Meiryo" charset="-128"/>
              </a:rPr>
              <a:t>は、電話番号を特定するための固有のID番号が記録された、携帯やスマートフォンが通信するために必要なICカードの</a:t>
            </a:r>
            <a:r>
              <a:rPr lang="ja-JP" altLang="en-US" sz="800" dirty="0" smtClean="0">
                <a:solidFill>
                  <a:schemeClr val="tx1">
                    <a:lumMod val="65000"/>
                    <a:lumOff val="35000"/>
                  </a:schemeClr>
                </a:solidFill>
                <a:latin typeface="Meiryo" charset="-128"/>
                <a:ea typeface="Meiryo" charset="-128"/>
                <a:cs typeface="Meiryo" charset="-128"/>
              </a:rPr>
              <a:t>こと。</a:t>
            </a:r>
            <a:endParaRPr lang="ja-JP" altLang="en-US" sz="800" dirty="0">
              <a:solidFill>
                <a:schemeClr val="tx1">
                  <a:lumMod val="65000"/>
                  <a:lumOff val="35000"/>
                </a:schemeClr>
              </a:solidFill>
              <a:latin typeface="Meiryo" charset="-128"/>
              <a:ea typeface="Meiryo" charset="-128"/>
              <a:cs typeface="Meiryo" charset="-128"/>
            </a:endParaRPr>
          </a:p>
        </p:txBody>
      </p:sp>
    </p:spTree>
    <p:extLst>
      <p:ext uri="{BB962C8B-B14F-4D97-AF65-F5344CB8AC3E}">
        <p14:creationId xmlns:p14="http://schemas.microsoft.com/office/powerpoint/2010/main" val="151961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3" name="正方形/長方形 2"/>
          <p:cNvSpPr/>
          <p:nvPr/>
        </p:nvSpPr>
        <p:spPr>
          <a:xfrm>
            <a:off x="999323" y="3125337"/>
            <a:ext cx="6762236"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http://www.netcommerce.co.jp</a:t>
            </a:r>
            <a:r>
              <a:rPr lang="ja-JP" altLang="en-US" sz="2400" dirty="0" smtClean="0">
                <a:solidFill>
                  <a:schemeClr val="tx1">
                    <a:lumMod val="50000"/>
                    <a:lumOff val="50000"/>
                  </a:schemeClr>
                </a:solidFill>
                <a:latin typeface="Meiryo" charset="-128"/>
                <a:ea typeface="Meiryo" charset="-128"/>
                <a:cs typeface="Meiryo" charset="-128"/>
              </a:rPr>
              <a:t>/</a:t>
            </a:r>
            <a:r>
              <a:rPr lang="en-US" altLang="ja-JP" sz="2400" b="1" dirty="0" smtClean="0">
                <a:solidFill>
                  <a:srgbClr val="FF8000"/>
                </a:solidFill>
                <a:latin typeface="Meiryo" charset="-128"/>
                <a:ea typeface="Meiryo" charset="-128"/>
                <a:cs typeface="Meiryo" charset="-128"/>
              </a:rPr>
              <a:t>itmedia03</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smtClean="0">
                <a:solidFill>
                  <a:srgbClr val="00B0F0"/>
                </a:solidFill>
                <a:latin typeface="Meiryo" charset="-128"/>
                <a:ea typeface="Meiryo" charset="-128"/>
                <a:cs typeface="Meiryo" charset="-128"/>
              </a:rPr>
              <a:t>PPTX</a:t>
            </a:r>
            <a:r>
              <a:rPr kumimoji="1" lang="ja-JP" altLang="en-US" sz="3200" dirty="0" smtClean="0">
                <a:solidFill>
                  <a:srgbClr val="00B0F0"/>
                </a:solidFill>
                <a:latin typeface="Meiryo" charset="-128"/>
                <a:ea typeface="Meiryo" charset="-128"/>
                <a:cs typeface="Meiryo" charset="-128"/>
              </a:rPr>
              <a:t>形式／ロイヤリティフリー</a:t>
            </a:r>
            <a:endParaRPr kumimoji="1" lang="ja-JP" altLang="en-US" sz="3200" dirty="0">
              <a:solidFill>
                <a:srgbClr val="00B0F0"/>
              </a:solidFill>
              <a:latin typeface="Meiryo" charset="-128"/>
              <a:ea typeface="Meiryo" charset="-128"/>
              <a:cs typeface="Meiryo" charset="-128"/>
            </a:endParaRPr>
          </a:p>
        </p:txBody>
      </p:sp>
      <p:sp>
        <p:nvSpPr>
          <p:cNvPr id="6" name="正方形/長方形 5"/>
          <p:cNvSpPr/>
          <p:nvPr/>
        </p:nvSpPr>
        <p:spPr>
          <a:xfrm>
            <a:off x="2119248" y="4524011"/>
            <a:ext cx="4905510"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dirty="0" smtClean="0">
                <a:solidFill>
                  <a:srgbClr val="FF0000"/>
                </a:solidFill>
                <a:latin typeface="Meiryo" charset="-128"/>
                <a:ea typeface="Meiryo" charset="-128"/>
                <a:cs typeface="Meiryo" charset="-128"/>
              </a:rPr>
              <a:t>201</a:t>
            </a:r>
            <a:r>
              <a:rPr lang="en-US" altLang="ja-JP" sz="2400" dirty="0" smtClean="0">
                <a:solidFill>
                  <a:srgbClr val="FF0000"/>
                </a:solidFill>
                <a:latin typeface="Meiryo" charset="-128"/>
                <a:ea typeface="Meiryo" charset="-128"/>
                <a:cs typeface="Meiryo" charset="-128"/>
              </a:rPr>
              <a:t>7</a:t>
            </a:r>
            <a:r>
              <a:rPr lang="ja-JP" altLang="en-US" sz="2400" dirty="0" smtClean="0">
                <a:solidFill>
                  <a:srgbClr val="FF0000"/>
                </a:solidFill>
                <a:latin typeface="Meiryo" charset="-128"/>
                <a:ea typeface="Meiryo" charset="-128"/>
                <a:cs typeface="Meiryo" charset="-128"/>
              </a:rPr>
              <a:t>年</a:t>
            </a:r>
            <a:r>
              <a:rPr lang="en-US" altLang="ja-JP" sz="2400" dirty="0" smtClean="0">
                <a:solidFill>
                  <a:srgbClr val="FF0000"/>
                </a:solidFill>
                <a:latin typeface="Meiryo" charset="-128"/>
                <a:ea typeface="Meiryo" charset="-128"/>
                <a:cs typeface="Meiryo" charset="-128"/>
              </a:rPr>
              <a:t>6</a:t>
            </a:r>
            <a:r>
              <a:rPr lang="ja-JP" altLang="en-US" sz="2400" dirty="0" smtClean="0">
                <a:solidFill>
                  <a:srgbClr val="FF0000"/>
                </a:solidFill>
                <a:latin typeface="Meiryo" charset="-128"/>
                <a:ea typeface="Meiryo" charset="-128"/>
                <a:cs typeface="Meiryo" charset="-128"/>
              </a:rPr>
              <a:t>月</a:t>
            </a:r>
            <a:r>
              <a:rPr lang="en-US" altLang="ja-JP" sz="2400" dirty="0" smtClean="0">
                <a:solidFill>
                  <a:srgbClr val="FF0000"/>
                </a:solidFill>
                <a:latin typeface="Meiryo" charset="-128"/>
                <a:ea typeface="Meiryo" charset="-128"/>
                <a:cs typeface="Meiryo" charset="-128"/>
              </a:rPr>
              <a:t>16</a:t>
            </a:r>
            <a:r>
              <a:rPr lang="ja-JP" altLang="en-US" sz="2400" dirty="0" smtClean="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3281668" cy="461665"/>
          </a:xfrm>
          <a:prstGeom prst="rect">
            <a:avLst/>
          </a:prstGeom>
        </p:spPr>
        <p:txBody>
          <a:bodyPr wrap="none">
            <a:spAutoFit/>
          </a:bodyPr>
          <a:lstStyle/>
          <a:p>
            <a:r>
              <a:rPr lang="ja-JP" altLang="en-US" sz="2400" b="1" dirty="0" smtClean="0">
                <a:solidFill>
                  <a:schemeClr val="tx1">
                    <a:lumMod val="50000"/>
                    <a:lumOff val="50000"/>
                  </a:schemeClr>
                </a:solidFill>
                <a:latin typeface="Meiryo" charset="-128"/>
                <a:ea typeface="Meiryo" charset="-128"/>
                <a:cs typeface="Meiryo" charset="-128"/>
              </a:rPr>
              <a:t>パスワード</a:t>
            </a:r>
            <a:r>
              <a:rPr lang="ja-JP" altLang="en-US" sz="2400" b="1" dirty="0" smtClean="0">
                <a:solidFill>
                  <a:srgbClr val="FF8000"/>
                </a:solidFill>
                <a:latin typeface="Meiryo" charset="-128"/>
                <a:ea typeface="Meiryo" charset="-128"/>
                <a:cs typeface="Meiryo" charset="-128"/>
              </a:rPr>
              <a:t>　</a:t>
            </a:r>
            <a:r>
              <a:rPr lang="en-US" altLang="ja-JP" sz="2400" b="1" dirty="0" smtClean="0">
                <a:solidFill>
                  <a:srgbClr val="FF8000"/>
                </a:solidFill>
                <a:latin typeface="Meiryo" charset="-128"/>
                <a:ea typeface="Meiryo" charset="-128"/>
                <a:cs typeface="Meiryo" charset="-128"/>
              </a:rPr>
              <a:t>061317</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638371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自律走行できる自動車</a:t>
            </a:r>
            <a:endParaRPr kumimoji="1" lang="ja-JP" altLang="en-US" dirty="0"/>
          </a:p>
        </p:txBody>
      </p:sp>
      <p:sp>
        <p:nvSpPr>
          <p:cNvPr id="3" name="スライド番号プレースホルダー 2"/>
          <p:cNvSpPr>
            <a:spLocks noGrp="1"/>
          </p:cNvSpPr>
          <p:nvPr>
            <p:ph type="sldNum" sz="quarter" idx="12"/>
          </p:nvPr>
        </p:nvSpPr>
        <p:spPr>
          <a:xfrm>
            <a:off x="6946206" y="6653941"/>
            <a:ext cx="2133600" cy="217800"/>
          </a:xfrm>
        </p:spPr>
        <p:txBody>
          <a:bodyPr/>
          <a:lstStyle/>
          <a:p>
            <a:fld id="{8FF8CC5D-A65D-5946-99B5-645367A967AD}" type="slidenum">
              <a:rPr kumimoji="1" lang="ja-JP" altLang="en-US" smtClean="0"/>
              <a:t>40</a:t>
            </a:fld>
            <a:endParaRPr kumimoji="1" lang="ja-JP" altLang="en-US"/>
          </a:p>
        </p:txBody>
      </p:sp>
      <p:sp>
        <p:nvSpPr>
          <p:cNvPr id="5" name="正方形/長方形 4"/>
          <p:cNvSpPr/>
          <p:nvPr/>
        </p:nvSpPr>
        <p:spPr>
          <a:xfrm>
            <a:off x="715463" y="891233"/>
            <a:ext cx="7713069" cy="10979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15460" y="1989167"/>
            <a:ext cx="7713069" cy="10979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715465" y="3103451"/>
            <a:ext cx="7713069" cy="10979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715465" y="4196195"/>
            <a:ext cx="7713069" cy="109793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14"/>
          <p:cNvGrpSpPr/>
          <p:nvPr/>
        </p:nvGrpSpPr>
        <p:grpSpPr>
          <a:xfrm>
            <a:off x="6407768" y="3300815"/>
            <a:ext cx="161848" cy="32946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6696098" y="2262554"/>
            <a:ext cx="161848" cy="329462"/>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1177124"/>
            <a:ext cx="318821" cy="298266"/>
          </a:xfrm>
          <a:prstGeom prst="rect">
            <a:avLst/>
          </a:prstGeom>
          <a:effectLst>
            <a:outerShdw blurRad="50800" dist="38100" dir="2700000" algn="tl" rotWithShape="0">
              <a:prstClr val="black">
                <a:alpha val="40000"/>
              </a:prstClr>
            </a:outerShdw>
          </a:effectLst>
        </p:spPr>
      </p:pic>
      <p:pic>
        <p:nvPicPr>
          <p:cNvPr id="26" name="図 2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1041817"/>
            <a:ext cx="1213086" cy="839215"/>
          </a:xfrm>
          <a:prstGeom prst="rect">
            <a:avLst/>
          </a:prstGeom>
          <a:effectLst>
            <a:outerShdw blurRad="50800" dist="38100" dir="2700000" algn="tl" rotWithShape="0">
              <a:prstClr val="black">
                <a:alpha val="40000"/>
              </a:prstClr>
            </a:outerShdw>
          </a:effectLst>
        </p:spPr>
      </p:pic>
      <p:pic>
        <p:nvPicPr>
          <p:cNvPr id="30" name="図 2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2266236"/>
            <a:ext cx="318821" cy="298266"/>
          </a:xfrm>
          <a:prstGeom prst="rect">
            <a:avLst/>
          </a:prstGeom>
          <a:effectLst>
            <a:outerShdw blurRad="50800" dist="38100" dir="2700000" algn="tl" rotWithShape="0">
              <a:prstClr val="black">
                <a:alpha val="40000"/>
              </a:prstClr>
            </a:outerShdw>
          </a:effectLst>
        </p:spPr>
      </p:pic>
      <p:pic>
        <p:nvPicPr>
          <p:cNvPr id="21" name="図 20"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2144894"/>
            <a:ext cx="1213086" cy="839215"/>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3302763"/>
            <a:ext cx="318821" cy="29826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715461" y="5294129"/>
            <a:ext cx="7713069" cy="109793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3189404"/>
            <a:ext cx="1213086" cy="839215"/>
          </a:xfrm>
          <a:prstGeom prst="rect">
            <a:avLst/>
          </a:prstGeom>
          <a:effectLst>
            <a:outerShdw blurRad="50800" dist="38100" dir="2700000" algn="tl" rotWithShape="0">
              <a:prstClr val="black">
                <a:alpha val="40000"/>
              </a:prstClr>
            </a:outerShdw>
          </a:effectLst>
        </p:spPr>
      </p:pic>
      <p:grpSp>
        <p:nvGrpSpPr>
          <p:cNvPr id="34" name="図形グループ 33"/>
          <p:cNvGrpSpPr/>
          <p:nvPr/>
        </p:nvGrpSpPr>
        <p:grpSpPr>
          <a:xfrm>
            <a:off x="6407768" y="4430983"/>
            <a:ext cx="161848" cy="329462"/>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7" name="図 36"/>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4432931"/>
            <a:ext cx="318821" cy="298266"/>
          </a:xfrm>
          <a:prstGeom prst="rect">
            <a:avLst/>
          </a:prstGeom>
          <a:effectLst>
            <a:outerShdw blurRad="50800" dist="38100" dir="2700000" algn="tl" rotWithShape="0">
              <a:prstClr val="black">
                <a:alpha val="40000"/>
              </a:prstClr>
            </a:outerShdw>
          </a:effectLst>
        </p:spPr>
      </p:pic>
      <p:pic>
        <p:nvPicPr>
          <p:cNvPr id="38" name="図 37"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4319572"/>
            <a:ext cx="1213086" cy="839215"/>
          </a:xfrm>
          <a:prstGeom prst="rect">
            <a:avLst/>
          </a:prstGeom>
          <a:effectLst>
            <a:outerShdw blurRad="50800" dist="38100" dir="2700000" algn="tl" rotWithShape="0">
              <a:prstClr val="black">
                <a:alpha val="40000"/>
              </a:prstClr>
            </a:outerShdw>
          </a:effectLst>
        </p:spPr>
      </p:pic>
      <p:grpSp>
        <p:nvGrpSpPr>
          <p:cNvPr id="39" name="図形グループ 38"/>
          <p:cNvGrpSpPr/>
          <p:nvPr/>
        </p:nvGrpSpPr>
        <p:grpSpPr>
          <a:xfrm>
            <a:off x="6390264" y="5526866"/>
            <a:ext cx="161848" cy="32946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2" name="図 41"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8435" y="5415455"/>
            <a:ext cx="1213086" cy="839215"/>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715461" y="947438"/>
            <a:ext cx="1693092" cy="584775"/>
          </a:xfrm>
          <a:prstGeom prst="rect">
            <a:avLst/>
          </a:prstGeom>
          <a:noFill/>
        </p:spPr>
        <p:txBody>
          <a:bodyPr wrap="none" rtlCol="0">
            <a:spAutoFit/>
          </a:bodyPr>
          <a:lstStyle/>
          <a:p>
            <a:r>
              <a:rPr kumimoji="1" lang="ja-JP" altLang="en-US" sz="3200" b="1" dirty="0" smtClean="0">
                <a:solidFill>
                  <a:schemeClr val="bg1"/>
                </a:solidFill>
                <a:latin typeface="Meiryo" charset="-128"/>
                <a:ea typeface="Meiryo" charset="-128"/>
                <a:cs typeface="Meiryo" charset="-128"/>
              </a:rPr>
              <a:t>レベル</a:t>
            </a:r>
            <a:r>
              <a:rPr kumimoji="1" lang="en-US" altLang="ja-JP" sz="3200" b="1" dirty="0" smtClean="0">
                <a:solidFill>
                  <a:schemeClr val="bg1"/>
                </a:solidFill>
                <a:latin typeface="Meiryo" charset="-128"/>
                <a:ea typeface="Meiryo" charset="-128"/>
                <a:cs typeface="Meiryo" charset="-128"/>
              </a:rPr>
              <a:t>4</a:t>
            </a:r>
            <a:endParaRPr kumimoji="1" lang="ja-JP" altLang="en-US" sz="3200" b="1" dirty="0">
              <a:solidFill>
                <a:schemeClr val="bg1"/>
              </a:solidFill>
              <a:latin typeface="Meiryo" charset="-128"/>
              <a:ea typeface="Meiryo" charset="-128"/>
              <a:cs typeface="Meiryo" charset="-128"/>
            </a:endParaRPr>
          </a:p>
        </p:txBody>
      </p:sp>
      <p:sp>
        <p:nvSpPr>
          <p:cNvPr id="44" name="テキスト ボックス 43"/>
          <p:cNvSpPr txBox="1"/>
          <p:nvPr/>
        </p:nvSpPr>
        <p:spPr>
          <a:xfrm>
            <a:off x="715461" y="2051689"/>
            <a:ext cx="1693092" cy="584775"/>
          </a:xfrm>
          <a:prstGeom prst="rect">
            <a:avLst/>
          </a:prstGeom>
          <a:noFill/>
        </p:spPr>
        <p:txBody>
          <a:bodyPr wrap="none" rtlCol="0">
            <a:spAutoFit/>
          </a:bodyPr>
          <a:lstStyle/>
          <a:p>
            <a:r>
              <a:rPr kumimoji="1" lang="ja-JP" altLang="en-US" sz="3200" b="1" dirty="0" smtClean="0">
                <a:solidFill>
                  <a:schemeClr val="bg1"/>
                </a:solidFill>
                <a:latin typeface="Meiryo" charset="-128"/>
                <a:ea typeface="Meiryo" charset="-128"/>
                <a:cs typeface="Meiryo" charset="-128"/>
              </a:rPr>
              <a:t>レベル</a:t>
            </a:r>
            <a:r>
              <a:rPr kumimoji="1" lang="en-US" altLang="ja-JP" sz="3200" b="1" dirty="0" smtClean="0">
                <a:solidFill>
                  <a:schemeClr val="bg1"/>
                </a:solidFill>
                <a:latin typeface="Meiryo" charset="-128"/>
                <a:ea typeface="Meiryo" charset="-128"/>
                <a:cs typeface="Meiryo" charset="-128"/>
              </a:rPr>
              <a:t>3</a:t>
            </a:r>
            <a:endParaRPr kumimoji="1" lang="ja-JP" altLang="en-US" sz="3200" b="1" dirty="0">
              <a:solidFill>
                <a:schemeClr val="bg1"/>
              </a:solidFill>
              <a:latin typeface="Meiryo" charset="-128"/>
              <a:ea typeface="Meiryo" charset="-128"/>
              <a:cs typeface="Meiryo" charset="-128"/>
            </a:endParaRPr>
          </a:p>
        </p:txBody>
      </p:sp>
      <p:sp>
        <p:nvSpPr>
          <p:cNvPr id="45" name="テキスト ボックス 44"/>
          <p:cNvSpPr txBox="1"/>
          <p:nvPr/>
        </p:nvSpPr>
        <p:spPr>
          <a:xfrm>
            <a:off x="715461" y="3148517"/>
            <a:ext cx="1693092" cy="584775"/>
          </a:xfrm>
          <a:prstGeom prst="rect">
            <a:avLst/>
          </a:prstGeom>
          <a:noFill/>
        </p:spPr>
        <p:txBody>
          <a:bodyPr wrap="none" rtlCol="0">
            <a:spAutoFit/>
          </a:bodyPr>
          <a:lstStyle/>
          <a:p>
            <a:r>
              <a:rPr kumimoji="1" lang="ja-JP" altLang="en-US" sz="3200" b="1" dirty="0" smtClean="0">
                <a:solidFill>
                  <a:srgbClr val="0070C0"/>
                </a:solidFill>
                <a:latin typeface="Meiryo" charset="-128"/>
                <a:ea typeface="Meiryo" charset="-128"/>
                <a:cs typeface="Meiryo" charset="-128"/>
              </a:rPr>
              <a:t>レベル</a:t>
            </a:r>
            <a:r>
              <a:rPr lang="en-US" altLang="ja-JP" sz="3200" b="1" dirty="0">
                <a:solidFill>
                  <a:srgbClr val="0070C0"/>
                </a:solidFill>
                <a:latin typeface="Meiryo" charset="-128"/>
                <a:ea typeface="Meiryo" charset="-128"/>
                <a:cs typeface="Meiryo" charset="-128"/>
              </a:rPr>
              <a:t>2</a:t>
            </a:r>
            <a:endParaRPr kumimoji="1" lang="ja-JP" altLang="en-US" sz="3200" b="1" dirty="0">
              <a:solidFill>
                <a:srgbClr val="0070C0"/>
              </a:solidFill>
              <a:latin typeface="Meiryo" charset="-128"/>
              <a:ea typeface="Meiryo" charset="-128"/>
              <a:cs typeface="Meiryo" charset="-128"/>
            </a:endParaRPr>
          </a:p>
        </p:txBody>
      </p:sp>
      <p:sp>
        <p:nvSpPr>
          <p:cNvPr id="46" name="テキスト ボックス 45"/>
          <p:cNvSpPr txBox="1"/>
          <p:nvPr/>
        </p:nvSpPr>
        <p:spPr>
          <a:xfrm>
            <a:off x="715461" y="4281943"/>
            <a:ext cx="1693092" cy="584775"/>
          </a:xfrm>
          <a:prstGeom prst="rect">
            <a:avLst/>
          </a:prstGeom>
          <a:noFill/>
        </p:spPr>
        <p:txBody>
          <a:bodyPr wrap="none" rtlCol="0">
            <a:spAutoFit/>
          </a:bodyPr>
          <a:lstStyle/>
          <a:p>
            <a:r>
              <a:rPr kumimoji="1" lang="ja-JP" altLang="en-US" sz="3200" b="1" dirty="0" smtClean="0">
                <a:solidFill>
                  <a:srgbClr val="00B0F0"/>
                </a:solidFill>
                <a:latin typeface="Meiryo" charset="-128"/>
                <a:ea typeface="Meiryo" charset="-128"/>
                <a:cs typeface="Meiryo" charset="-128"/>
              </a:rPr>
              <a:t>レベル</a:t>
            </a:r>
            <a:r>
              <a:rPr kumimoji="1" lang="en-US" altLang="ja-JP" sz="3200" b="1" dirty="0" smtClean="0">
                <a:solidFill>
                  <a:srgbClr val="00B0F0"/>
                </a:solidFill>
                <a:latin typeface="Meiryo" charset="-128"/>
                <a:ea typeface="Meiryo" charset="-128"/>
                <a:cs typeface="Meiryo" charset="-128"/>
              </a:rPr>
              <a:t>1</a:t>
            </a:r>
            <a:endParaRPr kumimoji="1" lang="ja-JP" altLang="en-US" sz="3200" b="1" dirty="0">
              <a:solidFill>
                <a:srgbClr val="00B0F0"/>
              </a:solidFill>
              <a:latin typeface="Meiryo" charset="-128"/>
              <a:ea typeface="Meiryo" charset="-128"/>
              <a:cs typeface="Meiryo" charset="-128"/>
            </a:endParaRPr>
          </a:p>
        </p:txBody>
      </p:sp>
      <p:sp>
        <p:nvSpPr>
          <p:cNvPr id="47" name="テキスト ボックス 46"/>
          <p:cNvSpPr txBox="1"/>
          <p:nvPr/>
        </p:nvSpPr>
        <p:spPr>
          <a:xfrm>
            <a:off x="715461" y="5421438"/>
            <a:ext cx="1693092" cy="584775"/>
          </a:xfrm>
          <a:prstGeom prst="rect">
            <a:avLst/>
          </a:prstGeom>
          <a:noFill/>
        </p:spPr>
        <p:txBody>
          <a:bodyPr wrap="none" rtlCol="0">
            <a:spAutoFit/>
          </a:bodyPr>
          <a:lstStyle/>
          <a:p>
            <a:r>
              <a:rPr kumimoji="1" lang="ja-JP" altLang="en-US" sz="3200" b="1" dirty="0" smtClean="0">
                <a:solidFill>
                  <a:schemeClr val="tx1">
                    <a:lumMod val="50000"/>
                    <a:lumOff val="50000"/>
                  </a:schemeClr>
                </a:solidFill>
                <a:latin typeface="Meiryo" charset="-128"/>
                <a:ea typeface="Meiryo" charset="-128"/>
                <a:cs typeface="Meiryo" charset="-128"/>
              </a:rPr>
              <a:t>レベル</a:t>
            </a:r>
            <a:r>
              <a:rPr kumimoji="1" lang="en-US" altLang="ja-JP" sz="3200" b="1" dirty="0" smtClean="0">
                <a:solidFill>
                  <a:schemeClr val="tx1">
                    <a:lumMod val="50000"/>
                    <a:lumOff val="50000"/>
                  </a:schemeClr>
                </a:solidFill>
                <a:latin typeface="Meiryo" charset="-128"/>
                <a:ea typeface="Meiryo" charset="-128"/>
                <a:cs typeface="Meiryo" charset="-128"/>
              </a:rPr>
              <a:t>0</a:t>
            </a:r>
            <a:endParaRPr kumimoji="1" lang="ja-JP" altLang="en-US" sz="3200" b="1" dirty="0">
              <a:solidFill>
                <a:schemeClr val="tx1">
                  <a:lumMod val="50000"/>
                  <a:lumOff val="50000"/>
                </a:schemeClr>
              </a:solidFill>
              <a:latin typeface="Meiryo" charset="-128"/>
              <a:ea typeface="Meiryo" charset="-128"/>
              <a:cs typeface="Meiryo" charset="-128"/>
            </a:endParaRPr>
          </a:p>
        </p:txBody>
      </p:sp>
      <p:sp>
        <p:nvSpPr>
          <p:cNvPr id="48" name="テキスト ボックス 47"/>
          <p:cNvSpPr txBox="1"/>
          <p:nvPr/>
        </p:nvSpPr>
        <p:spPr>
          <a:xfrm>
            <a:off x="735778" y="1496969"/>
            <a:ext cx="1723549" cy="400110"/>
          </a:xfrm>
          <a:prstGeom prst="rect">
            <a:avLst/>
          </a:prstGeom>
          <a:noFill/>
        </p:spPr>
        <p:txBody>
          <a:bodyPr wrap="none" rtlCol="0">
            <a:spAutoFit/>
          </a:bodyPr>
          <a:lstStyle/>
          <a:p>
            <a:r>
              <a:rPr kumimoji="1" lang="ja-JP" altLang="en-US" sz="2000" b="1" smtClean="0">
                <a:solidFill>
                  <a:schemeClr val="bg1"/>
                </a:solidFill>
                <a:latin typeface="Meiryo" charset="-128"/>
                <a:ea typeface="Meiryo" charset="-128"/>
                <a:cs typeface="Meiryo" charset="-128"/>
              </a:rPr>
              <a:t>完全自動走行</a:t>
            </a:r>
            <a:endParaRPr kumimoji="1" lang="ja-JP" altLang="en-US" sz="2000" b="1" dirty="0">
              <a:solidFill>
                <a:schemeClr val="bg1"/>
              </a:solidFill>
              <a:latin typeface="Meiryo" charset="-128"/>
              <a:ea typeface="Meiryo" charset="-128"/>
              <a:cs typeface="Meiryo" charset="-128"/>
            </a:endParaRPr>
          </a:p>
        </p:txBody>
      </p:sp>
      <p:sp>
        <p:nvSpPr>
          <p:cNvPr id="49" name="テキスト ボックス 48"/>
          <p:cNvSpPr txBox="1"/>
          <p:nvPr/>
        </p:nvSpPr>
        <p:spPr>
          <a:xfrm>
            <a:off x="715461" y="2595790"/>
            <a:ext cx="1467068"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準</a:t>
            </a:r>
            <a:r>
              <a:rPr kumimoji="1" lang="ja-JP" altLang="en-US" sz="2000" b="1" smtClean="0">
                <a:solidFill>
                  <a:schemeClr val="bg1"/>
                </a:solidFill>
                <a:latin typeface="Meiryo" charset="-128"/>
                <a:ea typeface="Meiryo" charset="-128"/>
                <a:cs typeface="Meiryo" charset="-128"/>
              </a:rPr>
              <a:t>自動</a:t>
            </a:r>
            <a:r>
              <a:rPr kumimoji="1" lang="ja-JP" altLang="en-US" sz="2000" b="1" dirty="0" smtClean="0">
                <a:solidFill>
                  <a:schemeClr val="bg1"/>
                </a:solidFill>
                <a:latin typeface="Meiryo" charset="-128"/>
                <a:ea typeface="Meiryo" charset="-128"/>
                <a:cs typeface="Meiryo" charset="-128"/>
              </a:rPr>
              <a:t>走行</a:t>
            </a:r>
            <a:endParaRPr kumimoji="1" lang="ja-JP" altLang="en-US" sz="2000" b="1" dirty="0">
              <a:solidFill>
                <a:schemeClr val="bg1"/>
              </a:solidFill>
              <a:latin typeface="Meiryo" charset="-128"/>
              <a:ea typeface="Meiryo" charset="-128"/>
              <a:cs typeface="Meiryo" charset="-128"/>
            </a:endParaRPr>
          </a:p>
        </p:txBody>
      </p:sp>
      <p:sp>
        <p:nvSpPr>
          <p:cNvPr id="50" name="テキスト ボックス 49"/>
          <p:cNvSpPr txBox="1"/>
          <p:nvPr/>
        </p:nvSpPr>
        <p:spPr>
          <a:xfrm>
            <a:off x="741116" y="3696038"/>
            <a:ext cx="1467068" cy="400110"/>
          </a:xfrm>
          <a:prstGeom prst="rect">
            <a:avLst/>
          </a:prstGeom>
          <a:noFill/>
        </p:spPr>
        <p:txBody>
          <a:bodyPr wrap="none" rtlCol="0">
            <a:spAutoFit/>
          </a:bodyPr>
          <a:lstStyle/>
          <a:p>
            <a:r>
              <a:rPr lang="ja-JP" altLang="en-US" sz="2000" b="1" dirty="0" smtClean="0">
                <a:solidFill>
                  <a:srgbClr val="0070C0"/>
                </a:solidFill>
                <a:latin typeface="Meiryo" charset="-128"/>
                <a:ea typeface="Meiryo" charset="-128"/>
                <a:cs typeface="Meiryo" charset="-128"/>
              </a:rPr>
              <a:t>準</a:t>
            </a:r>
            <a:r>
              <a:rPr kumimoji="1" lang="ja-JP" altLang="en-US" sz="2000" b="1" dirty="0" smtClean="0">
                <a:solidFill>
                  <a:srgbClr val="0070C0"/>
                </a:solidFill>
                <a:latin typeface="Meiryo" charset="-128"/>
                <a:ea typeface="Meiryo" charset="-128"/>
                <a:cs typeface="Meiryo" charset="-128"/>
              </a:rPr>
              <a:t>自動走行</a:t>
            </a:r>
            <a:endParaRPr kumimoji="1" lang="ja-JP" altLang="en-US" sz="2000" b="1" dirty="0">
              <a:solidFill>
                <a:srgbClr val="0070C0"/>
              </a:solidFill>
              <a:latin typeface="Meiryo" charset="-128"/>
              <a:ea typeface="Meiryo" charset="-128"/>
              <a:cs typeface="Meiryo" charset="-128"/>
            </a:endParaRPr>
          </a:p>
        </p:txBody>
      </p:sp>
      <p:sp>
        <p:nvSpPr>
          <p:cNvPr id="51" name="テキスト ボックス 50"/>
          <p:cNvSpPr txBox="1"/>
          <p:nvPr/>
        </p:nvSpPr>
        <p:spPr>
          <a:xfrm>
            <a:off x="735778" y="4828368"/>
            <a:ext cx="1723549" cy="400110"/>
          </a:xfrm>
          <a:prstGeom prst="rect">
            <a:avLst/>
          </a:prstGeom>
          <a:noFill/>
        </p:spPr>
        <p:txBody>
          <a:bodyPr wrap="none" rtlCol="0">
            <a:spAutoFit/>
          </a:bodyPr>
          <a:lstStyle/>
          <a:p>
            <a:r>
              <a:rPr lang="ja-JP" altLang="en-US" sz="2000" b="1" smtClean="0">
                <a:solidFill>
                  <a:srgbClr val="00B0F0"/>
                </a:solidFill>
                <a:latin typeface="Meiryo" charset="-128"/>
                <a:ea typeface="Meiryo" charset="-128"/>
                <a:cs typeface="Meiryo" charset="-128"/>
              </a:rPr>
              <a:t>安全運転支援</a:t>
            </a:r>
            <a:endParaRPr kumimoji="1" lang="ja-JP" altLang="en-US" sz="2000" b="1" dirty="0">
              <a:solidFill>
                <a:srgbClr val="00B0F0"/>
              </a:solidFill>
              <a:latin typeface="Meiryo" charset="-128"/>
              <a:ea typeface="Meiryo" charset="-128"/>
              <a:cs typeface="Meiryo" charset="-128"/>
            </a:endParaRPr>
          </a:p>
        </p:txBody>
      </p:sp>
      <p:sp>
        <p:nvSpPr>
          <p:cNvPr id="52" name="テキスト ボックス 51"/>
          <p:cNvSpPr txBox="1"/>
          <p:nvPr/>
        </p:nvSpPr>
        <p:spPr>
          <a:xfrm>
            <a:off x="735778" y="5968254"/>
            <a:ext cx="1210588" cy="400110"/>
          </a:xfrm>
          <a:prstGeom prst="rect">
            <a:avLst/>
          </a:prstGeom>
          <a:noFill/>
        </p:spPr>
        <p:txBody>
          <a:bodyPr wrap="none" rtlCol="0">
            <a:spAutoFit/>
          </a:bodyPr>
          <a:lstStyle/>
          <a:p>
            <a:r>
              <a:rPr lang="ja-JP" altLang="en-US" sz="2000" b="1" smtClean="0">
                <a:solidFill>
                  <a:schemeClr val="tx1">
                    <a:lumMod val="50000"/>
                    <a:lumOff val="50000"/>
                  </a:schemeClr>
                </a:solidFill>
                <a:latin typeface="Meiryo" charset="-128"/>
                <a:ea typeface="Meiryo" charset="-128"/>
                <a:cs typeface="Meiryo" charset="-128"/>
              </a:rPr>
              <a:t>支援なし</a:t>
            </a:r>
            <a:endParaRPr kumimoji="1" lang="ja-JP" altLang="en-US" sz="2000" b="1" dirty="0">
              <a:solidFill>
                <a:schemeClr val="tx1">
                  <a:lumMod val="50000"/>
                  <a:lumOff val="50000"/>
                </a:schemeClr>
              </a:solidFill>
              <a:latin typeface="Meiryo" charset="-128"/>
              <a:ea typeface="Meiryo" charset="-128"/>
              <a:cs typeface="Meiryo" charset="-128"/>
            </a:endParaRPr>
          </a:p>
        </p:txBody>
      </p:sp>
      <p:sp>
        <p:nvSpPr>
          <p:cNvPr id="53" name="正方形/長方形 52"/>
          <p:cNvSpPr/>
          <p:nvPr/>
        </p:nvSpPr>
        <p:spPr>
          <a:xfrm>
            <a:off x="2493754" y="5548657"/>
            <a:ext cx="3371014" cy="584775"/>
          </a:xfrm>
          <a:prstGeom prst="rect">
            <a:avLst/>
          </a:prstGeom>
        </p:spPr>
        <p:txBody>
          <a:bodyPr wrap="square">
            <a:spAutoFit/>
          </a:bodyPr>
          <a:lstStyle/>
          <a:p>
            <a:r>
              <a:rPr lang="ja-JP" altLang="ja-JP" sz="1600" dirty="0">
                <a:solidFill>
                  <a:schemeClr val="tx1">
                    <a:lumMod val="50000"/>
                    <a:lumOff val="50000"/>
                  </a:schemeClr>
                </a:solidFill>
                <a:latin typeface="Meiryo" charset="-128"/>
                <a:ea typeface="Meiryo" charset="-128"/>
                <a:cs typeface="Meiryo" charset="-128"/>
              </a:rPr>
              <a:t>ドライバーが常にすべての操作（加速・操舵・制動）を行う。 </a:t>
            </a:r>
            <a:endParaRPr lang="ja-JP" altLang="en-US" sz="1600" dirty="0">
              <a:solidFill>
                <a:schemeClr val="tx1">
                  <a:lumMod val="50000"/>
                  <a:lumOff val="50000"/>
                </a:schemeClr>
              </a:solidFill>
              <a:latin typeface="Meiryo" charset="-128"/>
              <a:ea typeface="Meiryo" charset="-128"/>
              <a:cs typeface="Meiryo" charset="-128"/>
            </a:endParaRPr>
          </a:p>
        </p:txBody>
      </p:sp>
      <p:sp>
        <p:nvSpPr>
          <p:cNvPr id="54" name="正方形/長方形 53"/>
          <p:cNvSpPr/>
          <p:nvPr/>
        </p:nvSpPr>
        <p:spPr>
          <a:xfrm>
            <a:off x="2493754" y="4452775"/>
            <a:ext cx="3360265" cy="584775"/>
          </a:xfrm>
          <a:prstGeom prst="rect">
            <a:avLst/>
          </a:prstGeom>
        </p:spPr>
        <p:txBody>
          <a:bodyPr wrap="square">
            <a:spAutoFit/>
          </a:bodyPr>
          <a:lstStyle/>
          <a:p>
            <a:r>
              <a:rPr lang="ja-JP" altLang="ja-JP" sz="1600">
                <a:solidFill>
                  <a:srgbClr val="00B0F0"/>
                </a:solidFill>
                <a:latin typeface="Meiryo" charset="-128"/>
                <a:ea typeface="Meiryo" charset="-128"/>
                <a:cs typeface="Meiryo" charset="-128"/>
              </a:rPr>
              <a:t>加速・操舵・制動のいずれかをシステムが行う。 </a:t>
            </a:r>
            <a:endParaRPr lang="ja-JP" altLang="en-US" sz="1600" dirty="0">
              <a:solidFill>
                <a:srgbClr val="00B0F0"/>
              </a:solidFill>
              <a:latin typeface="Meiryo" charset="-128"/>
              <a:ea typeface="Meiryo" charset="-128"/>
              <a:cs typeface="Meiryo" charset="-128"/>
            </a:endParaRPr>
          </a:p>
        </p:txBody>
      </p:sp>
      <p:sp>
        <p:nvSpPr>
          <p:cNvPr id="55" name="正方形/長方形 54"/>
          <p:cNvSpPr/>
          <p:nvPr/>
        </p:nvSpPr>
        <p:spPr>
          <a:xfrm>
            <a:off x="2493660" y="3341629"/>
            <a:ext cx="3360360" cy="584775"/>
          </a:xfrm>
          <a:prstGeom prst="rect">
            <a:avLst/>
          </a:prstGeom>
        </p:spPr>
        <p:txBody>
          <a:bodyPr wrap="square">
            <a:spAutoFit/>
          </a:bodyPr>
          <a:lstStyle/>
          <a:p>
            <a:r>
              <a:rPr lang="ja-JP" altLang="en-US" sz="1600" dirty="0">
                <a:solidFill>
                  <a:srgbClr val="0070C0"/>
                </a:solidFill>
                <a:latin typeface="Meiryo" charset="-128"/>
                <a:ea typeface="Meiryo" charset="-128"/>
                <a:cs typeface="Meiryo" charset="-128"/>
              </a:rPr>
              <a:t>加速・操舵・制動のうち複数の操作をシステムが</a:t>
            </a:r>
            <a:r>
              <a:rPr lang="ja-JP" altLang="en-US" sz="1600" dirty="0" smtClean="0">
                <a:solidFill>
                  <a:srgbClr val="0070C0"/>
                </a:solidFill>
                <a:latin typeface="Meiryo" charset="-128"/>
                <a:ea typeface="Meiryo" charset="-128"/>
                <a:cs typeface="Meiryo" charset="-128"/>
              </a:rPr>
              <a:t>行う</a:t>
            </a:r>
            <a:r>
              <a:rPr lang="ja-JP" altLang="ja-JP" sz="1600" dirty="0" smtClean="0">
                <a:solidFill>
                  <a:srgbClr val="0070C0"/>
                </a:solidFill>
                <a:latin typeface="Meiryo" charset="-128"/>
                <a:ea typeface="Meiryo" charset="-128"/>
                <a:cs typeface="Meiryo" charset="-128"/>
              </a:rPr>
              <a:t>。 </a:t>
            </a:r>
            <a:endParaRPr lang="ja-JP" altLang="en-US" sz="1600" dirty="0">
              <a:solidFill>
                <a:srgbClr val="0070C0"/>
              </a:solidFill>
              <a:latin typeface="Meiryo" charset="-128"/>
              <a:ea typeface="Meiryo" charset="-128"/>
              <a:cs typeface="Meiryo" charset="-128"/>
            </a:endParaRPr>
          </a:p>
        </p:txBody>
      </p:sp>
      <p:sp>
        <p:nvSpPr>
          <p:cNvPr id="56" name="正方形/長方形 55"/>
          <p:cNvSpPr/>
          <p:nvPr/>
        </p:nvSpPr>
        <p:spPr>
          <a:xfrm>
            <a:off x="2493659" y="2118526"/>
            <a:ext cx="3360360" cy="830997"/>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a:t>
            </a:r>
            <a:r>
              <a:rPr lang="ja-JP" altLang="ja-JP" sz="1600" dirty="0" smtClean="0">
                <a:solidFill>
                  <a:schemeClr val="bg1"/>
                </a:solidFill>
                <a:latin typeface="Meiryo" charset="-128"/>
                <a:ea typeface="Meiryo" charset="-128"/>
                <a:cs typeface="Meiryo" charset="-128"/>
              </a:rPr>
              <a:t>を</a:t>
            </a:r>
            <a:r>
              <a:rPr lang="ja-JP" altLang="en-US" sz="1600" dirty="0" smtClean="0">
                <a:solidFill>
                  <a:schemeClr val="bg1"/>
                </a:solidFill>
                <a:latin typeface="Meiryo" charset="-128"/>
                <a:ea typeface="Meiryo" charset="-128"/>
                <a:cs typeface="Meiryo" charset="-128"/>
              </a:rPr>
              <a:t>全て</a:t>
            </a:r>
            <a:r>
              <a:rPr lang="ja-JP" altLang="ja-JP" sz="1600" dirty="0" smtClean="0">
                <a:solidFill>
                  <a:schemeClr val="bg1"/>
                </a:solidFill>
                <a:latin typeface="Meiryo" charset="-128"/>
                <a:ea typeface="Meiryo" charset="-128"/>
                <a:cs typeface="Meiryo" charset="-128"/>
              </a:rPr>
              <a:t>システム</a:t>
            </a:r>
            <a:r>
              <a:rPr lang="ja-JP" altLang="ja-JP" sz="1600" dirty="0">
                <a:solidFill>
                  <a:schemeClr val="bg1"/>
                </a:solidFill>
                <a:latin typeface="Meiryo" charset="-128"/>
                <a:ea typeface="Meiryo" charset="-128"/>
                <a:cs typeface="Meiryo" charset="-128"/>
              </a:rPr>
              <a:t>が</a:t>
            </a:r>
            <a:r>
              <a:rPr lang="ja-JP" altLang="ja-JP" sz="1600" dirty="0" smtClean="0">
                <a:solidFill>
                  <a:schemeClr val="bg1"/>
                </a:solidFill>
                <a:latin typeface="Meiryo" charset="-128"/>
                <a:ea typeface="Meiryo" charset="-128"/>
                <a:cs typeface="Meiryo" charset="-128"/>
              </a:rPr>
              <a:t>行うが</a:t>
            </a:r>
            <a:r>
              <a:rPr lang="ja-JP" altLang="ja-JP" sz="1600" dirty="0">
                <a:solidFill>
                  <a:schemeClr val="bg1"/>
                </a:solidFill>
                <a:latin typeface="Meiryo" charset="-128"/>
                <a:ea typeface="Meiryo" charset="-128"/>
                <a:cs typeface="Meiryo" charset="-128"/>
              </a:rPr>
              <a:t>、システムから要請があればドライバーはこれに</a:t>
            </a:r>
            <a:r>
              <a:rPr lang="ja-JP" altLang="ja-JP" sz="1600" dirty="0" smtClean="0">
                <a:solidFill>
                  <a:schemeClr val="bg1"/>
                </a:solidFill>
                <a:latin typeface="Meiryo" charset="-128"/>
                <a:ea typeface="Meiryo" charset="-128"/>
                <a:cs typeface="Meiryo" charset="-128"/>
              </a:rPr>
              <a:t>応じる</a:t>
            </a:r>
            <a:r>
              <a:rPr lang="ja-JP" altLang="en-US" sz="1600" dirty="0" smtClean="0">
                <a:solidFill>
                  <a:schemeClr val="bg1"/>
                </a:solidFill>
                <a:latin typeface="Meiryo" charset="-128"/>
                <a:ea typeface="Meiryo" charset="-128"/>
                <a:cs typeface="Meiryo" charset="-128"/>
              </a:rPr>
              <a:t>。</a:t>
            </a:r>
            <a:endParaRPr lang="ja-JP" altLang="en-US" sz="1600" dirty="0">
              <a:solidFill>
                <a:schemeClr val="bg1"/>
              </a:solidFill>
              <a:latin typeface="Meiryo" charset="-128"/>
              <a:ea typeface="Meiryo" charset="-128"/>
              <a:cs typeface="Meiryo" charset="-128"/>
            </a:endParaRPr>
          </a:p>
        </p:txBody>
      </p:sp>
      <p:sp>
        <p:nvSpPr>
          <p:cNvPr id="57" name="正方形/長方形 56"/>
          <p:cNvSpPr/>
          <p:nvPr/>
        </p:nvSpPr>
        <p:spPr>
          <a:xfrm>
            <a:off x="2493659" y="978174"/>
            <a:ext cx="3360360" cy="584775"/>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加速・操舵・制動を全てシステムが行い</a:t>
            </a:r>
            <a:r>
              <a:rPr lang="ja-JP" altLang="ja-JP" sz="1600" dirty="0" smtClean="0">
                <a:solidFill>
                  <a:schemeClr val="bg1"/>
                </a:solidFill>
                <a:latin typeface="Meiryo" charset="-128"/>
                <a:ea typeface="Meiryo" charset="-128"/>
                <a:cs typeface="Meiryo" charset="-128"/>
              </a:rPr>
              <a:t>、</a:t>
            </a:r>
            <a:r>
              <a:rPr lang="ja-JP" altLang="ja-JP" sz="1600" smtClean="0">
                <a:solidFill>
                  <a:schemeClr val="bg1"/>
                </a:solidFill>
                <a:latin typeface="Meiryo" charset="-128"/>
                <a:ea typeface="Meiryo" charset="-128"/>
                <a:cs typeface="Meiryo" charset="-128"/>
              </a:rPr>
              <a:t>ドライバーは関与</a:t>
            </a:r>
            <a:r>
              <a:rPr lang="ja-JP" altLang="ja-JP" sz="1600" dirty="0" smtClean="0">
                <a:solidFill>
                  <a:schemeClr val="bg1"/>
                </a:solidFill>
                <a:latin typeface="Meiryo" charset="-128"/>
                <a:ea typeface="Meiryo" charset="-128"/>
                <a:cs typeface="Meiryo" charset="-128"/>
              </a:rPr>
              <a:t>しない</a:t>
            </a:r>
            <a:r>
              <a:rPr lang="ja-JP" altLang="en-US" sz="1600" dirty="0" smtClean="0">
                <a:solidFill>
                  <a:schemeClr val="bg1"/>
                </a:solidFill>
                <a:latin typeface="Meiryo" charset="-128"/>
                <a:ea typeface="Meiryo" charset="-128"/>
                <a:cs typeface="Meiryo" charset="-128"/>
              </a:rPr>
              <a:t>。</a:t>
            </a:r>
            <a:r>
              <a:rPr lang="ja-JP" altLang="ja-JP" sz="1600" dirty="0" smtClean="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p:txBody>
      </p:sp>
      <p:grpSp>
        <p:nvGrpSpPr>
          <p:cNvPr id="58" name="図形グループ 57"/>
          <p:cNvGrpSpPr/>
          <p:nvPr/>
        </p:nvGrpSpPr>
        <p:grpSpPr>
          <a:xfrm>
            <a:off x="7781942" y="2301221"/>
            <a:ext cx="305122" cy="634061"/>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1" name="図 60"/>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25444" y="1248165"/>
            <a:ext cx="618118" cy="578267"/>
          </a:xfrm>
          <a:prstGeom prst="rect">
            <a:avLst/>
          </a:prstGeom>
          <a:effectLst>
            <a:outerShdw blurRad="50800" dist="38100" dir="2700000" algn="tl" rotWithShape="0">
              <a:prstClr val="black">
                <a:alpha val="40000"/>
              </a:prstClr>
            </a:outerShdw>
          </a:effectLst>
        </p:spPr>
      </p:pic>
      <p:grpSp>
        <p:nvGrpSpPr>
          <p:cNvPr id="62" name="図形グループ 61"/>
          <p:cNvGrpSpPr/>
          <p:nvPr/>
        </p:nvGrpSpPr>
        <p:grpSpPr>
          <a:xfrm>
            <a:off x="7781942" y="3395678"/>
            <a:ext cx="305122" cy="63406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5" name="図形グループ 64"/>
          <p:cNvGrpSpPr/>
          <p:nvPr/>
        </p:nvGrpSpPr>
        <p:grpSpPr>
          <a:xfrm>
            <a:off x="7781942" y="4542406"/>
            <a:ext cx="305122" cy="63406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7781942" y="5586506"/>
            <a:ext cx="305122" cy="63406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7534392" y="962826"/>
            <a:ext cx="800219" cy="276999"/>
          </a:xfrm>
          <a:prstGeom prst="rect">
            <a:avLst/>
          </a:prstGeom>
          <a:noFill/>
        </p:spPr>
        <p:txBody>
          <a:bodyPr wrap="none" rtlCol="0">
            <a:spAutoFit/>
          </a:bodyPr>
          <a:lstStyle/>
          <a:p>
            <a:r>
              <a:rPr lang="ja-JP" altLang="en-US" sz="1200" smtClean="0">
                <a:solidFill>
                  <a:schemeClr val="bg1"/>
                </a:solidFill>
                <a:latin typeface="Meiryo" charset="-128"/>
                <a:ea typeface="Meiryo" charset="-128"/>
                <a:cs typeface="Meiryo" charset="-128"/>
              </a:rPr>
              <a:t>事故責任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6558489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755576" y="1390558"/>
            <a:ext cx="3240357" cy="468401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040315" y="1390558"/>
            <a:ext cx="1488433" cy="468401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573131" y="1392708"/>
            <a:ext cx="2743286" cy="468401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自動運転のためのプラットフォーム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pic>
        <p:nvPicPr>
          <p:cNvPr id="6" name="図 5"/>
          <p:cNvPicPr>
            <a:picLocks noChangeAspect="1"/>
          </p:cNvPicPr>
          <p:nvPr/>
        </p:nvPicPr>
        <p:blipFill>
          <a:blip r:embed="rId2"/>
          <a:stretch>
            <a:fillRect/>
          </a:stretch>
        </p:blipFill>
        <p:spPr>
          <a:xfrm>
            <a:off x="4655064" y="1225565"/>
            <a:ext cx="3744416" cy="3744416"/>
          </a:xfrm>
          <a:prstGeom prst="rect">
            <a:avLst/>
          </a:prstGeom>
        </p:spPr>
      </p:pic>
      <p:pic>
        <p:nvPicPr>
          <p:cNvPr id="7" name="図 6"/>
          <p:cNvPicPr>
            <a:picLocks noChangeAspect="1"/>
          </p:cNvPicPr>
          <p:nvPr/>
        </p:nvPicPr>
        <p:blipFill>
          <a:blip r:embed="rId3"/>
          <a:stretch>
            <a:fillRect/>
          </a:stretch>
        </p:blipFill>
        <p:spPr>
          <a:xfrm>
            <a:off x="5012144" y="1973029"/>
            <a:ext cx="1124744" cy="1124744"/>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4">
            <a:duotone>
              <a:schemeClr val="accent1">
                <a:shade val="45000"/>
                <a:satMod val="135000"/>
              </a:schemeClr>
              <a:prstClr val="white"/>
            </a:duotone>
          </a:blip>
          <a:stretch>
            <a:fillRect/>
          </a:stretch>
        </p:blipFill>
        <p:spPr>
          <a:xfrm>
            <a:off x="5804511" y="3030497"/>
            <a:ext cx="894885" cy="894885"/>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5"/>
          <a:stretch>
            <a:fillRect/>
          </a:stretch>
        </p:blipFill>
        <p:spPr>
          <a:xfrm>
            <a:off x="893174" y="2906220"/>
            <a:ext cx="2924692" cy="2924692"/>
          </a:xfrm>
          <a:prstGeom prst="rect">
            <a:avLst/>
          </a:prstGeom>
          <a:effectLst>
            <a:outerShdw blurRad="50800" dist="38100" dir="2700000" algn="tl" rotWithShape="0">
              <a:prstClr val="black">
                <a:alpha val="40000"/>
              </a:prstClr>
            </a:outerShdw>
          </a:effectLst>
        </p:spPr>
      </p:pic>
      <p:sp>
        <p:nvSpPr>
          <p:cNvPr id="13" name="曲折矢印 12"/>
          <p:cNvSpPr/>
          <p:nvPr/>
        </p:nvSpPr>
        <p:spPr>
          <a:xfrm rot="16200000" flipH="1">
            <a:off x="2715188" y="1162635"/>
            <a:ext cx="1224138" cy="3271147"/>
          </a:xfrm>
          <a:prstGeom prst="bentArrow">
            <a:avLst>
              <a:gd name="adj1" fmla="val 19185"/>
              <a:gd name="adj2" fmla="val 25000"/>
              <a:gd name="adj3" fmla="val 29026"/>
              <a:gd name="adj4" fmla="val 3614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p:cNvSpPr/>
          <p:nvPr/>
        </p:nvSpPr>
        <p:spPr>
          <a:xfrm rot="5400000" flipH="1">
            <a:off x="4133155" y="2806771"/>
            <a:ext cx="1124686" cy="1666500"/>
          </a:xfrm>
          <a:prstGeom prst="bentArrow">
            <a:avLst>
              <a:gd name="adj1" fmla="val 2127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3174600" y="2181892"/>
            <a:ext cx="646331" cy="276999"/>
          </a:xfrm>
          <a:prstGeom prst="rect">
            <a:avLst/>
          </a:prstGeom>
          <a:noFill/>
        </p:spPr>
        <p:txBody>
          <a:bodyPr wrap="none" rtlCol="0">
            <a:spAutoFit/>
          </a:bodyPr>
          <a:lstStyle/>
          <a:p>
            <a:r>
              <a:rPr kumimoji="1" lang="ja-JP" altLang="en-US" sz="1200" smtClean="0">
                <a:solidFill>
                  <a:schemeClr val="bg1"/>
                </a:solidFill>
                <a:latin typeface="Meiryo" charset="-128"/>
                <a:ea typeface="Meiryo" charset="-128"/>
                <a:cs typeface="Meiryo" charset="-128"/>
              </a:rPr>
              <a:t>参　照</a:t>
            </a:r>
            <a:endParaRPr kumimoji="1" lang="ja-JP" altLang="en-US"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3995933" y="3959337"/>
            <a:ext cx="1107996"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アップデート</a:t>
            </a:r>
            <a:endParaRPr kumimoji="1" lang="ja-JP" altLang="en-US"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6016914" y="2554308"/>
            <a:ext cx="954107" cy="276999"/>
          </a:xfrm>
          <a:prstGeom prst="rect">
            <a:avLst/>
          </a:prstGeom>
          <a:noFill/>
        </p:spPr>
        <p:txBody>
          <a:bodyPr wrap="none" rtlCol="0">
            <a:spAutoFit/>
          </a:bodyPr>
          <a:lstStyle/>
          <a:p>
            <a:r>
              <a:rPr kumimoji="1" lang="ja-JP" altLang="en-US" sz="1200" smtClean="0">
                <a:latin typeface="Meiryo" charset="-128"/>
                <a:ea typeface="Meiryo" charset="-128"/>
                <a:cs typeface="Meiryo" charset="-128"/>
              </a:rPr>
              <a:t>３次元地図</a:t>
            </a:r>
            <a:endParaRPr kumimoji="1" lang="ja-JP" altLang="en-US" sz="1200" dirty="0">
              <a:latin typeface="Meiryo" charset="-128"/>
              <a:ea typeface="Meiryo" charset="-128"/>
              <a:cs typeface="Meiryo" charset="-128"/>
            </a:endParaRPr>
          </a:p>
        </p:txBody>
      </p:sp>
      <p:sp>
        <p:nvSpPr>
          <p:cNvPr id="18" name="テキスト ボックス 17"/>
          <p:cNvSpPr txBox="1"/>
          <p:nvPr/>
        </p:nvSpPr>
        <p:spPr>
          <a:xfrm>
            <a:off x="6669532" y="3266260"/>
            <a:ext cx="1415772"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走行アルゴリズム</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教科学習</a:t>
            </a:r>
            <a:endParaRPr kumimoji="1" lang="ja-JP" altLang="en-US" sz="1200" dirty="0">
              <a:latin typeface="Meiryo" charset="-128"/>
              <a:ea typeface="Meiryo" charset="-128"/>
              <a:cs typeface="Meiryo" charset="-128"/>
            </a:endParaRPr>
          </a:p>
        </p:txBody>
      </p:sp>
      <p:sp>
        <p:nvSpPr>
          <p:cNvPr id="19" name="曲折矢印 18"/>
          <p:cNvSpPr/>
          <p:nvPr/>
        </p:nvSpPr>
        <p:spPr>
          <a:xfrm rot="10800000">
            <a:off x="3862249" y="3986071"/>
            <a:ext cx="2509950" cy="824095"/>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4655064" y="4494008"/>
            <a:ext cx="1107996"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アップデート</a:t>
            </a:r>
            <a:endParaRPr kumimoji="1" lang="ja-JP" altLang="en-US" sz="1200" dirty="0">
              <a:solidFill>
                <a:schemeClr val="bg1"/>
              </a:solidFill>
              <a:latin typeface="Meiryo" charset="-128"/>
              <a:ea typeface="Meiryo" charset="-128"/>
              <a:cs typeface="Meiryo" charset="-128"/>
            </a:endParaRPr>
          </a:p>
        </p:txBody>
      </p:sp>
      <p:sp>
        <p:nvSpPr>
          <p:cNvPr id="24" name="テキスト ボックス 23"/>
          <p:cNvSpPr txBox="1"/>
          <p:nvPr/>
        </p:nvSpPr>
        <p:spPr>
          <a:xfrm>
            <a:off x="1744812" y="1471489"/>
            <a:ext cx="1261885" cy="523220"/>
          </a:xfrm>
          <a:prstGeom prst="rect">
            <a:avLst/>
          </a:prstGeom>
          <a:noFill/>
        </p:spPr>
        <p:txBody>
          <a:bodyPr wrap="none" rtlCol="0">
            <a:spAutoFit/>
          </a:bodyPr>
          <a:lstStyle/>
          <a:p>
            <a:pPr algn="ctr"/>
            <a:r>
              <a:rPr kumimoji="1" lang="ja-JP" altLang="en-US" sz="2800" b="1" smtClean="0">
                <a:solidFill>
                  <a:srgbClr val="3366FF"/>
                </a:solidFill>
                <a:latin typeface="Meiryo" charset="-128"/>
                <a:ea typeface="Meiryo" charset="-128"/>
                <a:cs typeface="Meiryo" charset="-128"/>
              </a:rPr>
              <a:t>自動車</a:t>
            </a:r>
            <a:endParaRPr kumimoji="1" lang="ja-JP" altLang="en-US" sz="2800" b="1" dirty="0">
              <a:solidFill>
                <a:srgbClr val="3366FF"/>
              </a:solidFill>
              <a:latin typeface="Meiryo" charset="-128"/>
              <a:ea typeface="Meiryo" charset="-128"/>
              <a:cs typeface="Meiryo" charset="-128"/>
            </a:endParaRPr>
          </a:p>
        </p:txBody>
      </p:sp>
      <p:sp>
        <p:nvSpPr>
          <p:cNvPr id="25" name="テキスト ボックス 24"/>
          <p:cNvSpPr txBox="1"/>
          <p:nvPr/>
        </p:nvSpPr>
        <p:spPr>
          <a:xfrm>
            <a:off x="4374970" y="1469263"/>
            <a:ext cx="707245" cy="523220"/>
          </a:xfrm>
          <a:prstGeom prst="rect">
            <a:avLst/>
          </a:prstGeom>
          <a:noFill/>
        </p:spPr>
        <p:txBody>
          <a:bodyPr wrap="none" rtlCol="0">
            <a:spAutoFit/>
          </a:bodyPr>
          <a:lstStyle/>
          <a:p>
            <a:pPr algn="ctr"/>
            <a:r>
              <a:rPr kumimoji="1" lang="en-US" altLang="ja-JP" sz="2800" b="1" smtClean="0">
                <a:solidFill>
                  <a:schemeClr val="accent6">
                    <a:lumMod val="75000"/>
                  </a:schemeClr>
                </a:solidFill>
                <a:latin typeface="Meiryo" charset="-128"/>
                <a:ea typeface="Meiryo" charset="-128"/>
                <a:cs typeface="Meiryo" charset="-128"/>
              </a:rPr>
              <a:t>5G</a:t>
            </a:r>
            <a:endParaRPr kumimoji="1" lang="ja-JP" altLang="en-US" sz="2800" b="1" dirty="0">
              <a:solidFill>
                <a:schemeClr val="accent6">
                  <a:lumMod val="75000"/>
                </a:schemeClr>
              </a:solidFill>
              <a:latin typeface="Meiryo" charset="-128"/>
              <a:ea typeface="Meiryo" charset="-128"/>
              <a:cs typeface="Meiryo" charset="-128"/>
            </a:endParaRPr>
          </a:p>
        </p:txBody>
      </p:sp>
      <p:sp>
        <p:nvSpPr>
          <p:cNvPr id="26" name="テキスト ボックス 25"/>
          <p:cNvSpPr txBox="1"/>
          <p:nvPr/>
        </p:nvSpPr>
        <p:spPr>
          <a:xfrm>
            <a:off x="6134296" y="1471489"/>
            <a:ext cx="1620957" cy="523220"/>
          </a:xfrm>
          <a:prstGeom prst="rect">
            <a:avLst/>
          </a:prstGeom>
          <a:noFill/>
        </p:spPr>
        <p:txBody>
          <a:bodyPr wrap="none" rtlCol="0">
            <a:spAutoFit/>
          </a:bodyPr>
          <a:lstStyle/>
          <a:p>
            <a:pPr algn="ctr"/>
            <a:r>
              <a:rPr kumimoji="1" lang="ja-JP" altLang="en-US" sz="2800" b="1" smtClean="0">
                <a:solidFill>
                  <a:srgbClr val="00B050"/>
                </a:solidFill>
                <a:latin typeface="Meiryo" charset="-128"/>
                <a:ea typeface="Meiryo" charset="-128"/>
                <a:cs typeface="Meiryo" charset="-128"/>
              </a:rPr>
              <a:t>クラウド</a:t>
            </a:r>
            <a:endParaRPr kumimoji="1" lang="ja-JP" altLang="en-US" sz="2800" b="1" dirty="0">
              <a:solidFill>
                <a:srgbClr val="00B050"/>
              </a:solidFill>
              <a:latin typeface="Meiryo" charset="-128"/>
              <a:ea typeface="Meiryo" charset="-128"/>
              <a:cs typeface="Meiryo" charset="-128"/>
            </a:endParaRPr>
          </a:p>
        </p:txBody>
      </p:sp>
      <p:pic>
        <p:nvPicPr>
          <p:cNvPr id="27" name="図 26"/>
          <p:cNvPicPr>
            <a:picLocks noChangeAspect="1"/>
          </p:cNvPicPr>
          <p:nvPr/>
        </p:nvPicPr>
        <p:blipFill>
          <a:blip r:embed="rId4">
            <a:lum bright="70000" contrast="-70000"/>
          </a:blip>
          <a:stretch>
            <a:fillRect/>
          </a:stretch>
        </p:blipFill>
        <p:spPr>
          <a:xfrm>
            <a:off x="2123729" y="4284282"/>
            <a:ext cx="474464" cy="474464"/>
          </a:xfrm>
          <a:prstGeom prst="rect">
            <a:avLst/>
          </a:prstGeom>
          <a:effectLst>
            <a:outerShdw blurRad="50800" dist="38100" dir="2700000" algn="tl" rotWithShape="0">
              <a:prstClr val="black">
                <a:alpha val="40000"/>
              </a:prstClr>
            </a:outerShdw>
          </a:effectLst>
        </p:spPr>
      </p:pic>
      <p:pic>
        <p:nvPicPr>
          <p:cNvPr id="28" name="図 27"/>
          <p:cNvPicPr>
            <a:picLocks noChangeAspect="1"/>
          </p:cNvPicPr>
          <p:nvPr/>
        </p:nvPicPr>
        <p:blipFill>
          <a:blip r:embed="rId6"/>
          <a:stretch>
            <a:fillRect/>
          </a:stretch>
        </p:blipFill>
        <p:spPr>
          <a:xfrm rot="5400000">
            <a:off x="2967956" y="3556210"/>
            <a:ext cx="638324" cy="421294"/>
          </a:xfrm>
          <a:prstGeom prst="rect">
            <a:avLst/>
          </a:prstGeom>
          <a:effectLst>
            <a:outerShdw blurRad="50800" dist="38100" dir="2700000" algn="tl" rotWithShape="0">
              <a:prstClr val="black">
                <a:alpha val="40000"/>
              </a:prstClr>
            </a:outerShdw>
          </a:effectLst>
        </p:spPr>
      </p:pic>
      <p:pic>
        <p:nvPicPr>
          <p:cNvPr id="29" name="図 28"/>
          <p:cNvPicPr>
            <a:picLocks noChangeAspect="1"/>
          </p:cNvPicPr>
          <p:nvPr/>
        </p:nvPicPr>
        <p:blipFill>
          <a:blip r:embed="rId6"/>
          <a:stretch>
            <a:fillRect/>
          </a:stretch>
        </p:blipFill>
        <p:spPr>
          <a:xfrm rot="16200000" flipH="1">
            <a:off x="801475" y="3561361"/>
            <a:ext cx="638324" cy="421294"/>
          </a:xfrm>
          <a:prstGeom prst="rect">
            <a:avLst/>
          </a:prstGeom>
          <a:effectLst>
            <a:outerShdw blurRad="50800" dist="38100" dir="2700000" algn="tl" rotWithShape="0">
              <a:prstClr val="black">
                <a:alpha val="40000"/>
              </a:prstClr>
            </a:outerShdw>
          </a:effectLst>
        </p:spPr>
      </p:pic>
      <p:sp>
        <p:nvSpPr>
          <p:cNvPr id="30" name="テキスト ボックス 29"/>
          <p:cNvSpPr txBox="1"/>
          <p:nvPr/>
        </p:nvSpPr>
        <p:spPr>
          <a:xfrm>
            <a:off x="968762" y="5385960"/>
            <a:ext cx="2773515" cy="338554"/>
          </a:xfrm>
          <a:prstGeom prst="rect">
            <a:avLst/>
          </a:prstGeom>
          <a:noFill/>
        </p:spPr>
        <p:txBody>
          <a:bodyPr wrap="none" rtlCol="0">
            <a:spAutoFit/>
          </a:bodyPr>
          <a:lstStyle/>
          <a:p>
            <a:pPr algn="ctr"/>
            <a:r>
              <a:rPr kumimoji="1" lang="en-US" altLang="ja-JP" sz="1600" dirty="0" smtClean="0">
                <a:latin typeface="Meiryo" charset="-128"/>
                <a:ea typeface="Meiryo" charset="-128"/>
                <a:cs typeface="Meiryo" charset="-128"/>
              </a:rPr>
              <a:t>GPU</a:t>
            </a:r>
            <a:r>
              <a:rPr kumimoji="1" lang="ja-JP" altLang="en-US" sz="1600" dirty="0" smtClean="0">
                <a:latin typeface="Meiryo" charset="-128"/>
                <a:ea typeface="Meiryo" charset="-128"/>
                <a:cs typeface="Meiryo" charset="-128"/>
              </a:rPr>
              <a:t>、</a:t>
            </a:r>
            <a:r>
              <a:rPr kumimoji="1" lang="en-US" altLang="ja-JP" sz="1600" dirty="0" smtClean="0">
                <a:latin typeface="Meiryo" charset="-128"/>
                <a:ea typeface="Meiryo" charset="-128"/>
                <a:cs typeface="Meiryo" charset="-128"/>
              </a:rPr>
              <a:t>FPGA</a:t>
            </a:r>
            <a:r>
              <a:rPr kumimoji="1" lang="ja-JP" altLang="en-US" sz="1600" dirty="0" smtClean="0">
                <a:latin typeface="Meiryo" charset="-128"/>
                <a:ea typeface="Meiryo" charset="-128"/>
                <a:cs typeface="Meiryo" charset="-128"/>
              </a:rPr>
              <a:t>、センサーなど</a:t>
            </a:r>
            <a:endParaRPr kumimoji="1" lang="ja-JP" altLang="en-US" sz="1600" dirty="0">
              <a:latin typeface="Meiryo" charset="-128"/>
              <a:ea typeface="Meiryo" charset="-128"/>
              <a:cs typeface="Meiryo" charset="-128"/>
            </a:endParaRPr>
          </a:p>
        </p:txBody>
      </p:sp>
      <p:sp>
        <p:nvSpPr>
          <p:cNvPr id="31" name="テキスト ボックス 30"/>
          <p:cNvSpPr txBox="1"/>
          <p:nvPr/>
        </p:nvSpPr>
        <p:spPr>
          <a:xfrm>
            <a:off x="4263365" y="5290842"/>
            <a:ext cx="954107" cy="523220"/>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高信頼</a:t>
            </a:r>
            <a:endParaRPr kumimoji="1" lang="en-US" altLang="ja-JP" dirty="0" smtClean="0">
              <a:latin typeface="Meiryo" charset="-128"/>
              <a:ea typeface="Meiryo" charset="-128"/>
              <a:cs typeface="Meiryo" charset="-128"/>
            </a:endParaRPr>
          </a:p>
          <a:p>
            <a:pPr algn="ctr"/>
            <a:r>
              <a:rPr kumimoji="1" lang="ja-JP" altLang="en-US" sz="1000" dirty="0" smtClean="0">
                <a:latin typeface="Meiryo" charset="-128"/>
                <a:ea typeface="Meiryo" charset="-128"/>
                <a:cs typeface="Meiryo" charset="-128"/>
              </a:rPr>
              <a:t>ネットワーク</a:t>
            </a:r>
            <a:endParaRPr kumimoji="1" lang="ja-JP" altLang="en-US" sz="1000" dirty="0">
              <a:latin typeface="Meiryo" charset="-128"/>
              <a:ea typeface="Meiryo" charset="-128"/>
              <a:cs typeface="Meiryo" charset="-128"/>
            </a:endParaRPr>
          </a:p>
        </p:txBody>
      </p:sp>
      <p:sp>
        <p:nvSpPr>
          <p:cNvPr id="32" name="テキスト ボックス 31"/>
          <p:cNvSpPr txBox="1"/>
          <p:nvPr/>
        </p:nvSpPr>
        <p:spPr>
          <a:xfrm>
            <a:off x="5714195" y="5248749"/>
            <a:ext cx="2441694" cy="584775"/>
          </a:xfrm>
          <a:prstGeom prst="rect">
            <a:avLst/>
          </a:prstGeom>
          <a:noFill/>
        </p:spPr>
        <p:txBody>
          <a:bodyPr wrap="none" rtlCol="0">
            <a:spAutoFit/>
          </a:bodyPr>
          <a:lstStyle/>
          <a:p>
            <a:pPr algn="ctr"/>
            <a:r>
              <a:rPr lang="en-US" altLang="ja-JP" sz="1600" dirty="0" smtClean="0">
                <a:latin typeface="Meiryo" charset="-128"/>
                <a:ea typeface="Meiryo" charset="-128"/>
                <a:cs typeface="Meiryo" charset="-128"/>
              </a:rPr>
              <a:t>3</a:t>
            </a:r>
            <a:r>
              <a:rPr lang="ja-JP" altLang="en-US" sz="1600" dirty="0" smtClean="0">
                <a:latin typeface="Meiryo" charset="-128"/>
                <a:ea typeface="Meiryo" charset="-128"/>
                <a:cs typeface="Meiryo" charset="-128"/>
              </a:rPr>
              <a:t>次元地図データベース</a:t>
            </a:r>
            <a:endParaRPr lang="en-US" altLang="ja-JP" sz="1600" dirty="0" smtClean="0">
              <a:latin typeface="Meiryo" charset="-128"/>
              <a:ea typeface="Meiryo" charset="-128"/>
              <a:cs typeface="Meiryo" charset="-128"/>
            </a:endParaRPr>
          </a:p>
          <a:p>
            <a:pPr algn="ctr"/>
            <a:r>
              <a:rPr kumimoji="1" lang="ja-JP" altLang="en-US" sz="1600" dirty="0" smtClean="0">
                <a:latin typeface="Meiryo" charset="-128"/>
                <a:ea typeface="Meiryo" charset="-128"/>
                <a:cs typeface="Meiryo" charset="-128"/>
              </a:rPr>
              <a:t>ディープラーニングなど</a:t>
            </a:r>
            <a:endParaRPr kumimoji="1" lang="ja-JP" altLang="en-US" sz="1600" dirty="0">
              <a:latin typeface="Meiryo" charset="-128"/>
              <a:ea typeface="Meiryo" charset="-128"/>
              <a:cs typeface="Meiryo" charset="-128"/>
            </a:endParaRPr>
          </a:p>
        </p:txBody>
      </p:sp>
    </p:spTree>
    <p:extLst>
      <p:ext uri="{BB962C8B-B14F-4D97-AF65-F5344CB8AC3E}">
        <p14:creationId xmlns:p14="http://schemas.microsoft.com/office/powerpoint/2010/main" val="343130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こんな本も書いています</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293127"/>
            <a:ext cx="3386282" cy="4756304"/>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93127"/>
            <a:ext cx="3243421" cy="475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780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図形グループ 70"/>
          <p:cNvGrpSpPr/>
          <p:nvPr/>
        </p:nvGrpSpPr>
        <p:grpSpPr>
          <a:xfrm>
            <a:off x="333557" y="3355977"/>
            <a:ext cx="4014158" cy="2050374"/>
            <a:chOff x="333557" y="3355977"/>
            <a:chExt cx="4014158" cy="2050374"/>
          </a:xfrm>
        </p:grpSpPr>
        <p:sp>
          <p:nvSpPr>
            <p:cNvPr id="9" name="正方形/長方形 8"/>
            <p:cNvSpPr/>
            <p:nvPr/>
          </p:nvSpPr>
          <p:spPr>
            <a:xfrm>
              <a:off x="333557" y="3998608"/>
              <a:ext cx="4014158" cy="140774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10" name="正方形/長方形 9"/>
            <p:cNvSpPr/>
            <p:nvPr/>
          </p:nvSpPr>
          <p:spPr>
            <a:xfrm>
              <a:off x="776747" y="4094320"/>
              <a:ext cx="3057247" cy="584775"/>
            </a:xfrm>
            <a:prstGeom prst="rect">
              <a:avLst/>
            </a:prstGeom>
          </p:spPr>
          <p:txBody>
            <a:bodyPr wrap="none">
              <a:spAutoFit/>
            </a:bodyPr>
            <a:lstStyle/>
            <a:p>
              <a:pPr algn="ctr"/>
              <a:r>
                <a:rPr lang="ja-JP" altLang="en-US" sz="1600" b="1" dirty="0" smtClean="0">
                  <a:solidFill>
                    <a:srgbClr val="FFFFFF"/>
                  </a:solidFill>
                  <a:latin typeface="Meiryo" charset="-128"/>
                  <a:ea typeface="Meiryo" charset="-128"/>
                  <a:cs typeface="Meiryo" charset="-128"/>
                </a:rPr>
                <a:t>人間の頭脳を機械に置き換え</a:t>
              </a:r>
              <a:endParaRPr lang="en-US" altLang="ja-JP" sz="1600" b="1" dirty="0" smtClean="0">
                <a:solidFill>
                  <a:srgbClr val="FFFFFF"/>
                </a:solidFill>
                <a:latin typeface="Meiryo" charset="-128"/>
                <a:ea typeface="Meiryo" charset="-128"/>
                <a:cs typeface="Meiryo" charset="-128"/>
              </a:endParaRPr>
            </a:p>
            <a:p>
              <a:pPr algn="ctr"/>
              <a:r>
                <a:rPr lang="ja-JP" altLang="en-US" sz="1600" b="1" dirty="0" smtClean="0">
                  <a:solidFill>
                    <a:srgbClr val="FFFFFF"/>
                  </a:solidFill>
                  <a:latin typeface="Meiryo" charset="-128"/>
                  <a:ea typeface="Meiryo" charset="-128"/>
                  <a:cs typeface="Meiryo" charset="-128"/>
                </a:rPr>
                <a:t>知的作業を機械にやらせる技術</a:t>
              </a:r>
              <a:endParaRPr lang="en-US" altLang="ja-JP" sz="1600" b="1" dirty="0">
                <a:solidFill>
                  <a:srgbClr val="FFFFFF"/>
                </a:solidFill>
                <a:latin typeface="Meiryo" charset="-128"/>
                <a:ea typeface="Meiryo" charset="-128"/>
                <a:cs typeface="Meiryo" charset="-128"/>
              </a:endParaRPr>
            </a:p>
          </p:txBody>
        </p:sp>
        <p:sp>
          <p:nvSpPr>
            <p:cNvPr id="11" name="正方形/長方形 10"/>
            <p:cNvSpPr/>
            <p:nvPr/>
          </p:nvSpPr>
          <p:spPr>
            <a:xfrm>
              <a:off x="741480" y="4679095"/>
              <a:ext cx="3127779" cy="646331"/>
            </a:xfrm>
            <a:prstGeom prst="rect">
              <a:avLst/>
            </a:prstGeom>
          </p:spPr>
          <p:txBody>
            <a:bodyPr wrap="none">
              <a:spAutoFit/>
            </a:bodyPr>
            <a:lstStyle/>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人間の仕事はなくなるの？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人間は働かなくてもよくなるの？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人間は機械に支配される時代が来るの？</a:t>
              </a:r>
              <a:endParaRPr lang="en-US" altLang="ja-JP" sz="1200" dirty="0">
                <a:solidFill>
                  <a:srgbClr val="FFFFFF"/>
                </a:solidFill>
                <a:latin typeface="Meiryo" charset="-128"/>
                <a:ea typeface="Meiryo" charset="-128"/>
                <a:cs typeface="Meiryo" charset="-128"/>
              </a:endParaRPr>
            </a:p>
          </p:txBody>
        </p:sp>
        <p:pic>
          <p:nvPicPr>
            <p:cNvPr id="17" name="図 16"/>
            <p:cNvPicPr>
              <a:picLocks noChangeAspect="1"/>
            </p:cNvPicPr>
            <p:nvPr/>
          </p:nvPicPr>
          <p:blipFill>
            <a:blip r:embed="rId2">
              <a:duotone>
                <a:schemeClr val="accent1">
                  <a:shade val="45000"/>
                  <a:satMod val="135000"/>
                </a:schemeClr>
                <a:prstClr val="white"/>
              </a:duotone>
            </a:blip>
            <a:stretch>
              <a:fillRect/>
            </a:stretch>
          </p:blipFill>
          <p:spPr>
            <a:xfrm>
              <a:off x="394225" y="3355977"/>
              <a:ext cx="830235" cy="588930"/>
            </a:xfrm>
            <a:prstGeom prst="rect">
              <a:avLst/>
            </a:prstGeom>
            <a:effectLst>
              <a:outerShdw blurRad="50800" dist="38100" dir="2700000" algn="tl" rotWithShape="0">
                <a:prstClr val="black">
                  <a:alpha val="40000"/>
                </a:prstClr>
              </a:outerShdw>
            </a:effectLst>
          </p:spPr>
        </p:pic>
        <p:sp>
          <p:nvSpPr>
            <p:cNvPr id="62" name="テキスト ボックス 61"/>
            <p:cNvSpPr txBox="1"/>
            <p:nvPr/>
          </p:nvSpPr>
          <p:spPr>
            <a:xfrm>
              <a:off x="1079924" y="3413834"/>
              <a:ext cx="3159839" cy="584775"/>
            </a:xfrm>
            <a:prstGeom prst="rect">
              <a:avLst/>
            </a:prstGeom>
            <a:noFill/>
          </p:spPr>
          <p:txBody>
            <a:bodyPr wrap="none" rtlCol="0">
              <a:spAutoFit/>
            </a:bodyPr>
            <a:lstStyle/>
            <a:p>
              <a:r>
                <a:rPr lang="en-US" altLang="ja-JP" sz="3200" b="1" dirty="0" smtClean="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AI</a:t>
              </a:r>
              <a:r>
                <a:rPr lang="ja-JP" altLang="en-US" sz="3200" b="1" dirty="0" smtClean="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ja-JP" altLang="en-US" sz="32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grpSp>
      <p:grpSp>
        <p:nvGrpSpPr>
          <p:cNvPr id="70" name="図形グループ 69"/>
          <p:cNvGrpSpPr/>
          <p:nvPr/>
        </p:nvGrpSpPr>
        <p:grpSpPr>
          <a:xfrm>
            <a:off x="333557" y="1080793"/>
            <a:ext cx="4127164" cy="2007464"/>
            <a:chOff x="333557" y="1080793"/>
            <a:chExt cx="4127164" cy="2007464"/>
          </a:xfrm>
        </p:grpSpPr>
        <p:sp>
          <p:nvSpPr>
            <p:cNvPr id="4" name="正方形/長方形 3"/>
            <p:cNvSpPr/>
            <p:nvPr/>
          </p:nvSpPr>
          <p:spPr>
            <a:xfrm>
              <a:off x="333557" y="1680514"/>
              <a:ext cx="4014158" cy="140774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5" name="正方形/長方形 4"/>
            <p:cNvSpPr/>
            <p:nvPr/>
          </p:nvSpPr>
          <p:spPr>
            <a:xfrm>
              <a:off x="504233" y="1850081"/>
              <a:ext cx="3672801" cy="338554"/>
            </a:xfrm>
            <a:prstGeom prst="rect">
              <a:avLst/>
            </a:prstGeom>
          </p:spPr>
          <p:txBody>
            <a:bodyPr wrap="none">
              <a:spAutoFit/>
            </a:bodyPr>
            <a:lstStyle/>
            <a:p>
              <a:pPr algn="ctr"/>
              <a:r>
                <a:rPr lang="ja-JP" altLang="en-US" sz="1600" b="1" dirty="0">
                  <a:solidFill>
                    <a:srgbClr val="FFFFFF"/>
                  </a:solidFill>
                  <a:latin typeface="Meiryo" charset="-128"/>
                  <a:ea typeface="Meiryo" charset="-128"/>
                  <a:cs typeface="Meiryo" charset="-128"/>
                </a:rPr>
                <a:t>モノをインターネットにつなげる技術</a:t>
              </a:r>
              <a:endParaRPr lang="en-US" altLang="ja-JP" sz="1600" b="1" dirty="0">
                <a:solidFill>
                  <a:srgbClr val="FFFFFF"/>
                </a:solidFill>
                <a:latin typeface="Meiryo" charset="-128"/>
                <a:ea typeface="Meiryo" charset="-128"/>
                <a:cs typeface="Meiryo" charset="-128"/>
              </a:endParaRPr>
            </a:p>
          </p:txBody>
        </p:sp>
        <p:sp>
          <p:nvSpPr>
            <p:cNvPr id="6" name="正方形/長方形 5"/>
            <p:cNvSpPr/>
            <p:nvPr/>
          </p:nvSpPr>
          <p:spPr>
            <a:xfrm>
              <a:off x="683424" y="2265290"/>
              <a:ext cx="3435556" cy="646331"/>
            </a:xfrm>
            <a:prstGeom prst="rect">
              <a:avLst/>
            </a:prstGeom>
          </p:spPr>
          <p:txBody>
            <a:bodyPr wrap="none">
              <a:spAutoFit/>
            </a:bodyPr>
            <a:lstStyle/>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つなげてどうするの？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つなげると何ができるようになるの？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つなげると社会やビジネスはどう変わるの？</a:t>
              </a:r>
              <a:endParaRPr lang="en-US" altLang="ja-JP" sz="1200" dirty="0">
                <a:solidFill>
                  <a:srgbClr val="FFFFFF"/>
                </a:solidFill>
                <a:latin typeface="Meiryo" charset="-128"/>
                <a:ea typeface="Meiryo" charset="-128"/>
                <a:cs typeface="Meiryo" charset="-128"/>
              </a:endParaRPr>
            </a:p>
          </p:txBody>
        </p:sp>
        <p:sp>
          <p:nvSpPr>
            <p:cNvPr id="19" name="円/楕円 18"/>
            <p:cNvSpPr/>
            <p:nvPr/>
          </p:nvSpPr>
          <p:spPr>
            <a:xfrm>
              <a:off x="848060" y="1085925"/>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p:cNvSpPr/>
            <p:nvPr/>
          </p:nvSpPr>
          <p:spPr>
            <a:xfrm>
              <a:off x="567631" y="1384044"/>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p:cNvSpPr/>
            <p:nvPr/>
          </p:nvSpPr>
          <p:spPr>
            <a:xfrm>
              <a:off x="725955" y="1241184"/>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p:cNvSpPr/>
            <p:nvPr/>
          </p:nvSpPr>
          <p:spPr>
            <a:xfrm>
              <a:off x="563405" y="1080793"/>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 name="直線コネクタ 25"/>
            <p:cNvCxnSpPr>
              <a:stCxn id="24" idx="6"/>
              <a:endCxn id="19" idx="2"/>
            </p:cNvCxnSpPr>
            <p:nvPr/>
          </p:nvCxnSpPr>
          <p:spPr>
            <a:xfrm>
              <a:off x="730182" y="1163152"/>
              <a:ext cx="117878" cy="513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直線コネクタ 34"/>
            <p:cNvCxnSpPr>
              <a:stCxn id="23" idx="1"/>
              <a:endCxn id="24" idx="5"/>
            </p:cNvCxnSpPr>
            <p:nvPr/>
          </p:nvCxnSpPr>
          <p:spPr>
            <a:xfrm flipH="1" flipV="1">
              <a:off x="705758" y="1221388"/>
              <a:ext cx="44621" cy="4391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23" idx="3"/>
              <a:endCxn id="21" idx="7"/>
            </p:cNvCxnSpPr>
            <p:nvPr/>
          </p:nvCxnSpPr>
          <p:spPr>
            <a:xfrm flipH="1">
              <a:off x="709984" y="1381779"/>
              <a:ext cx="40395" cy="26387"/>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1079924" y="1084404"/>
              <a:ext cx="3380797" cy="584775"/>
            </a:xfrm>
            <a:prstGeom prst="rect">
              <a:avLst/>
            </a:prstGeom>
            <a:noFill/>
          </p:spPr>
          <p:txBody>
            <a:bodyPr wrap="none" rtlCol="0">
              <a:spAutoFit/>
            </a:bodyPr>
            <a:lstStyle/>
            <a:p>
              <a:r>
                <a:rPr lang="en-US" altLang="ja-JP" sz="3200" b="1" dirty="0" err="1"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IoT</a:t>
              </a:r>
              <a:r>
                <a:rPr lang="ja-JP" altLang="en-US" sz="3200" b="1" dirty="0"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　　　　）</a:t>
              </a:r>
              <a:endParaRPr kumimoji="1" lang="ja-JP" altLang="en-US" sz="32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4" name="正方形/長方形 63"/>
            <p:cNvSpPr/>
            <p:nvPr/>
          </p:nvSpPr>
          <p:spPr>
            <a:xfrm>
              <a:off x="2427839" y="1089091"/>
              <a:ext cx="1441420" cy="523220"/>
            </a:xfrm>
            <a:prstGeom prst="rect">
              <a:avLst/>
            </a:prstGeom>
          </p:spPr>
          <p:txBody>
            <a:bodyPr wrap="none">
              <a:spAutoFit/>
            </a:bodyPr>
            <a:lstStyle/>
            <a:p>
              <a:r>
                <a:rPr lang="ja-JP" altLang="en-US" sz="1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モノ</a:t>
              </a:r>
              <a:r>
                <a:rPr lang="ja-JP" altLang="en-US" sz="1400" b="1" dirty="0"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の</a:t>
              </a:r>
              <a:endParaRPr lang="en-US" altLang="ja-JP" sz="1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b="1" dirty="0"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インターネット</a:t>
              </a:r>
              <a:endParaRPr lang="ja-JP" altLang="en-US" sz="1400" dirty="0">
                <a:solidFill>
                  <a:schemeClr val="accent3">
                    <a:lumMod val="50000"/>
                  </a:schemeClr>
                </a:solidFill>
                <a:effectLst>
                  <a:outerShdw blurRad="50800" dist="38100" dir="2700000" algn="tl" rotWithShape="0">
                    <a:prstClr val="black">
                      <a:alpha val="40000"/>
                    </a:prstClr>
                  </a:outerShdw>
                </a:effectLst>
              </a:endParaRPr>
            </a:p>
          </p:txBody>
        </p:sp>
      </p:grpSp>
      <p:sp>
        <p:nvSpPr>
          <p:cNvPr id="69" name="タイトル 68"/>
          <p:cNvSpPr>
            <a:spLocks noGrp="1"/>
          </p:cNvSpPr>
          <p:nvPr>
            <p:ph type="title"/>
          </p:nvPr>
        </p:nvSpPr>
        <p:spPr/>
        <p:txBody>
          <a:bodyPr/>
          <a:lstStyle/>
          <a:p>
            <a:r>
              <a:rPr lang="en-US" altLang="ja-JP" dirty="0" err="1" smtClean="0"/>
              <a:t>IoT</a:t>
            </a:r>
            <a:r>
              <a:rPr lang="ja-JP" altLang="en-US" dirty="0" smtClean="0"/>
              <a:t>と</a:t>
            </a:r>
            <a:r>
              <a:rPr lang="en-US" altLang="ja-JP" dirty="0" smtClean="0"/>
              <a:t>AI</a:t>
            </a:r>
            <a:r>
              <a:rPr lang="ja-JP" altLang="en-US" dirty="0" smtClean="0"/>
              <a:t>の一般的理解と本当のところ</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grpSp>
        <p:nvGrpSpPr>
          <p:cNvPr id="73" name="図形グループ 72"/>
          <p:cNvGrpSpPr/>
          <p:nvPr/>
        </p:nvGrpSpPr>
        <p:grpSpPr>
          <a:xfrm>
            <a:off x="4194290" y="1680514"/>
            <a:ext cx="4616157" cy="1407744"/>
            <a:chOff x="4194290" y="1680514"/>
            <a:chExt cx="4616157" cy="1407744"/>
          </a:xfrm>
        </p:grpSpPr>
        <p:sp>
          <p:nvSpPr>
            <p:cNvPr id="7" name="正方形/長方形 6"/>
            <p:cNvSpPr/>
            <p:nvPr/>
          </p:nvSpPr>
          <p:spPr>
            <a:xfrm>
              <a:off x="4796289" y="1680514"/>
              <a:ext cx="4014158" cy="140774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8" name="正方形/長方形 7"/>
            <p:cNvSpPr/>
            <p:nvPr/>
          </p:nvSpPr>
          <p:spPr>
            <a:xfrm>
              <a:off x="5095204" y="1919561"/>
              <a:ext cx="3416321" cy="923330"/>
            </a:xfrm>
            <a:prstGeom prst="rect">
              <a:avLst/>
            </a:prstGeom>
          </p:spPr>
          <p:txBody>
            <a:bodyPr wrap="none">
              <a:spAutoFit/>
            </a:bodyPr>
            <a:lstStyle/>
            <a:p>
              <a:pPr algn="ctr"/>
              <a:r>
                <a:rPr lang="ja-JP" altLang="en-US" b="1" dirty="0" smtClean="0">
                  <a:solidFill>
                    <a:srgbClr val="FFFFFF"/>
                  </a:solidFill>
                  <a:latin typeface="Meiryo" charset="-128"/>
                  <a:ea typeface="Meiryo" charset="-128"/>
                  <a:cs typeface="Meiryo" charset="-128"/>
                </a:rPr>
                <a:t>現実の出来事をデータで捉え</a:t>
              </a:r>
              <a:endParaRPr lang="en-US" altLang="ja-JP" b="1"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最適なやり方を見つけ出し</a:t>
              </a:r>
              <a:endParaRPr lang="en-US" altLang="ja-JP" b="1"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社会やビジネスを動かす仕組み</a:t>
              </a:r>
              <a:endParaRPr lang="en-US" altLang="ja-JP" b="1" dirty="0">
                <a:solidFill>
                  <a:srgbClr val="FFFFFF"/>
                </a:solidFill>
                <a:latin typeface="Meiryo" charset="-128"/>
                <a:ea typeface="Meiryo" charset="-128"/>
                <a:cs typeface="Meiryo" charset="-128"/>
              </a:endParaRPr>
            </a:p>
          </p:txBody>
        </p:sp>
        <p:sp>
          <p:nvSpPr>
            <p:cNvPr id="14" name="右矢印 13"/>
            <p:cNvSpPr/>
            <p:nvPr/>
          </p:nvSpPr>
          <p:spPr>
            <a:xfrm>
              <a:off x="4194290" y="1882422"/>
              <a:ext cx="759125" cy="9976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4192440" y="3998607"/>
            <a:ext cx="4618007" cy="1407744"/>
            <a:chOff x="4192440" y="3998607"/>
            <a:chExt cx="4618007" cy="1407744"/>
          </a:xfrm>
        </p:grpSpPr>
        <p:sp>
          <p:nvSpPr>
            <p:cNvPr id="12" name="正方形/長方形 11"/>
            <p:cNvSpPr/>
            <p:nvPr/>
          </p:nvSpPr>
          <p:spPr>
            <a:xfrm>
              <a:off x="4796289" y="3998607"/>
              <a:ext cx="4014158" cy="140774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13" name="正方形/長方形 12"/>
            <p:cNvSpPr/>
            <p:nvPr/>
          </p:nvSpPr>
          <p:spPr>
            <a:xfrm>
              <a:off x="4816794" y="4252055"/>
              <a:ext cx="3993401" cy="1015663"/>
            </a:xfrm>
            <a:prstGeom prst="rect">
              <a:avLst/>
            </a:prstGeom>
          </p:spPr>
          <p:txBody>
            <a:bodyPr wrap="none">
              <a:spAutoFit/>
            </a:bodyPr>
            <a:lstStyle/>
            <a:p>
              <a:pPr algn="ctr"/>
              <a:r>
                <a:rPr lang="ja-JP" altLang="en-US" b="1" dirty="0" smtClean="0">
                  <a:solidFill>
                    <a:srgbClr val="FFFFFF"/>
                  </a:solidFill>
                  <a:latin typeface="Meiryo" charset="-128"/>
                  <a:ea typeface="Meiryo" charset="-128"/>
                  <a:cs typeface="Meiryo" charset="-128"/>
                </a:rPr>
                <a:t>人間の新たな進化を後押しする</a:t>
              </a:r>
              <a:endParaRPr lang="en-US" altLang="ja-JP" b="1" dirty="0" smtClean="0">
                <a:solidFill>
                  <a:srgbClr val="FFFFFF"/>
                </a:solidFill>
                <a:latin typeface="Meiryo" charset="-128"/>
                <a:ea typeface="Meiryo" charset="-128"/>
                <a:cs typeface="Meiryo" charset="-128"/>
              </a:endParaRPr>
            </a:p>
            <a:p>
              <a:endParaRPr lang="en-US" altLang="ja-JP" sz="1050" b="1"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b="1" dirty="0">
                  <a:solidFill>
                    <a:srgbClr val="FFFFFF"/>
                  </a:solidFill>
                  <a:latin typeface="Meiryo" charset="-128"/>
                  <a:ea typeface="Meiryo" charset="-128"/>
                  <a:cs typeface="Meiryo" charset="-128"/>
                </a:rPr>
                <a:t>自動化の範囲が広がり人間に新たな役割を担う機会を与える</a:t>
              </a:r>
              <a:endParaRPr lang="en-US" altLang="ja-JP" sz="1050" b="1"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b="1" dirty="0" smtClean="0">
                  <a:solidFill>
                    <a:srgbClr val="FFFFFF"/>
                  </a:solidFill>
                  <a:latin typeface="Meiryo" charset="-128"/>
                  <a:ea typeface="Meiryo" charset="-128"/>
                  <a:cs typeface="Meiryo" charset="-128"/>
                </a:rPr>
                <a:t>これまで人間には見えなかったことが見えるようになる</a:t>
              </a:r>
              <a:endParaRPr lang="en-US" altLang="ja-JP" sz="1050" b="1"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1050" b="1" dirty="0" smtClean="0">
                  <a:solidFill>
                    <a:srgbClr val="FFFFFF"/>
                  </a:solidFill>
                  <a:latin typeface="Meiryo" charset="-128"/>
                  <a:ea typeface="Meiryo" charset="-128"/>
                  <a:cs typeface="Meiryo" charset="-128"/>
                </a:rPr>
                <a:t>人間の知的能力を劇的に拡張する</a:t>
              </a:r>
              <a:endParaRPr lang="en-US" altLang="ja-JP" sz="1050" b="1" dirty="0" smtClean="0">
                <a:solidFill>
                  <a:srgbClr val="FFFFFF"/>
                </a:solidFill>
                <a:latin typeface="Meiryo" charset="-128"/>
                <a:ea typeface="Meiryo" charset="-128"/>
                <a:cs typeface="Meiryo" charset="-128"/>
              </a:endParaRPr>
            </a:p>
          </p:txBody>
        </p:sp>
        <p:sp>
          <p:nvSpPr>
            <p:cNvPr id="15" name="右矢印 14"/>
            <p:cNvSpPr/>
            <p:nvPr/>
          </p:nvSpPr>
          <p:spPr>
            <a:xfrm>
              <a:off x="4192440" y="4203675"/>
              <a:ext cx="759125" cy="9976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四角形吹き出し 64"/>
          <p:cNvSpPr/>
          <p:nvPr/>
        </p:nvSpPr>
        <p:spPr>
          <a:xfrm>
            <a:off x="4572002" y="1187087"/>
            <a:ext cx="3209297" cy="385609"/>
          </a:xfrm>
          <a:prstGeom prst="wedgeRectCallout">
            <a:avLst>
              <a:gd name="adj1" fmla="val -618"/>
              <a:gd name="adj2" fmla="val 10101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技術は</a:t>
            </a:r>
            <a:r>
              <a:rPr kumimoji="1" lang="ja-JP" altLang="en-US" sz="1600" smtClean="0">
                <a:solidFill>
                  <a:srgbClr val="FFFFFF"/>
                </a:solidFill>
                <a:latin typeface="Meiryo" charset="-128"/>
                <a:ea typeface="Meiryo" charset="-128"/>
                <a:cs typeface="Meiryo" charset="-128"/>
              </a:rPr>
              <a:t>使うが技術ではない！</a:t>
            </a:r>
            <a:endParaRPr kumimoji="1" lang="ja-JP" altLang="en-US" sz="1600" dirty="0">
              <a:solidFill>
                <a:srgbClr val="FFFFFF"/>
              </a:solidFill>
              <a:latin typeface="Meiryo" charset="-128"/>
              <a:ea typeface="Meiryo" charset="-128"/>
              <a:cs typeface="Meiryo" charset="-128"/>
            </a:endParaRPr>
          </a:p>
        </p:txBody>
      </p:sp>
      <p:sp>
        <p:nvSpPr>
          <p:cNvPr id="66" name="四角形吹き出し 65"/>
          <p:cNvSpPr/>
          <p:nvPr/>
        </p:nvSpPr>
        <p:spPr>
          <a:xfrm>
            <a:off x="4572000" y="3502929"/>
            <a:ext cx="3209297" cy="385609"/>
          </a:xfrm>
          <a:prstGeom prst="wedgeRectCallout">
            <a:avLst>
              <a:gd name="adj1" fmla="val -618"/>
              <a:gd name="adj2" fmla="val 10101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本物の人工</a:t>
            </a:r>
            <a:r>
              <a:rPr kumimoji="1" lang="en-US" altLang="ja-JP" sz="1600" dirty="0" smtClean="0">
                <a:solidFill>
                  <a:srgbClr val="FFFFFF"/>
                </a:solidFill>
                <a:latin typeface="Meiryo" charset="-128"/>
                <a:ea typeface="Meiryo" charset="-128"/>
                <a:cs typeface="Meiryo" charset="-128"/>
              </a:rPr>
              <a:t>”</a:t>
            </a:r>
            <a:r>
              <a:rPr kumimoji="1" lang="ja-JP" altLang="en-US" sz="1600" dirty="0" smtClean="0">
                <a:solidFill>
                  <a:srgbClr val="FFFFFF"/>
                </a:solidFill>
                <a:latin typeface="Meiryo" charset="-128"/>
                <a:ea typeface="Meiryo" charset="-128"/>
                <a:cs typeface="Meiryo" charset="-128"/>
              </a:rPr>
              <a:t>知能</a:t>
            </a:r>
            <a:r>
              <a:rPr kumimoji="1" lang="en-US" altLang="ja-JP" sz="1600" dirty="0" smtClean="0">
                <a:solidFill>
                  <a:srgbClr val="FFFFFF"/>
                </a:solidFill>
                <a:latin typeface="Meiryo" charset="-128"/>
                <a:ea typeface="Meiryo" charset="-128"/>
                <a:cs typeface="Meiryo" charset="-128"/>
              </a:rPr>
              <a:t>”</a:t>
            </a:r>
            <a:r>
              <a:rPr kumimoji="1" lang="ja-JP" altLang="en-US" sz="1600" dirty="0" smtClean="0">
                <a:solidFill>
                  <a:srgbClr val="FFFFFF"/>
                </a:solidFill>
                <a:latin typeface="Meiryo" charset="-128"/>
                <a:ea typeface="Meiryo" charset="-128"/>
                <a:cs typeface="Meiryo" charset="-128"/>
              </a:rPr>
              <a:t>はない！</a:t>
            </a:r>
            <a:endParaRPr kumimoji="1" lang="ja-JP" altLang="en-US" sz="1600" dirty="0">
              <a:solidFill>
                <a:srgbClr val="FFFFFF"/>
              </a:solidFill>
              <a:latin typeface="Meiryo" charset="-128"/>
              <a:ea typeface="Meiryo" charset="-128"/>
              <a:cs typeface="Meiryo" charset="-128"/>
            </a:endParaRPr>
          </a:p>
        </p:txBody>
      </p:sp>
      <p:sp>
        <p:nvSpPr>
          <p:cNvPr id="67" name="テキスト ボックス 66"/>
          <p:cNvSpPr txBox="1"/>
          <p:nvPr/>
        </p:nvSpPr>
        <p:spPr>
          <a:xfrm>
            <a:off x="7865193" y="3502929"/>
            <a:ext cx="945002" cy="415498"/>
          </a:xfrm>
          <a:prstGeom prst="rect">
            <a:avLst/>
          </a:prstGeom>
          <a:noFill/>
        </p:spPr>
        <p:txBody>
          <a:bodyPr wrap="none" rtlCol="0">
            <a:spAutoFit/>
          </a:bodyPr>
          <a:lstStyle/>
          <a:p>
            <a:r>
              <a:rPr kumimoji="1" lang="ja-JP" altLang="en-US" sz="900" b="1" dirty="0" smtClean="0">
                <a:solidFill>
                  <a:srgbClr val="0432FF"/>
                </a:solidFill>
                <a:latin typeface="Meiryo" charset="-128"/>
                <a:ea typeface="Meiryo" charset="-128"/>
                <a:cs typeface="Meiryo" charset="-128"/>
              </a:rPr>
              <a:t>コグニティブ</a:t>
            </a:r>
            <a:endParaRPr kumimoji="1" lang="en-US" altLang="ja-JP" sz="900" b="1" dirty="0" smtClean="0">
              <a:solidFill>
                <a:srgbClr val="0432FF"/>
              </a:solidFill>
              <a:latin typeface="Meiryo" charset="-128"/>
              <a:ea typeface="Meiryo" charset="-128"/>
              <a:cs typeface="Meiryo" charset="-128"/>
            </a:endParaRPr>
          </a:p>
          <a:p>
            <a:r>
              <a:rPr lang="en-US" altLang="ja-JP" sz="1200" b="1" dirty="0" smtClean="0">
                <a:solidFill>
                  <a:srgbClr val="0432FF"/>
                </a:solidFill>
                <a:latin typeface="Meiryo" charset="-128"/>
                <a:ea typeface="Meiryo" charset="-128"/>
                <a:cs typeface="Meiryo" charset="-128"/>
              </a:rPr>
              <a:t>Cognitive</a:t>
            </a:r>
            <a:endParaRPr kumimoji="1" lang="ja-JP" altLang="en-US" sz="1200" b="1" dirty="0">
              <a:solidFill>
                <a:srgbClr val="0432FF"/>
              </a:solidFill>
              <a:latin typeface="Meiryo" charset="-128"/>
              <a:ea typeface="Meiryo" charset="-128"/>
              <a:cs typeface="Meiryo" charset="-128"/>
            </a:endParaRPr>
          </a:p>
        </p:txBody>
      </p:sp>
      <p:sp>
        <p:nvSpPr>
          <p:cNvPr id="68" name="テキスト ボックス 67"/>
          <p:cNvSpPr txBox="1"/>
          <p:nvPr/>
        </p:nvSpPr>
        <p:spPr>
          <a:xfrm>
            <a:off x="287012" y="5821560"/>
            <a:ext cx="8569975" cy="584775"/>
          </a:xfrm>
          <a:prstGeom prst="rect">
            <a:avLst/>
          </a:prstGeom>
          <a:noFill/>
        </p:spPr>
        <p:txBody>
          <a:bodyPr wrap="none" rtlCol="0">
            <a:spAutoFit/>
          </a:bodyPr>
          <a:lstStyle/>
          <a:p>
            <a:r>
              <a:rPr kumimoji="1" lang="ja-JP" altLang="en-US" sz="2400" dirty="0" smtClean="0">
                <a:solidFill>
                  <a:schemeClr val="accent6">
                    <a:lumMod val="75000"/>
                  </a:schemeClr>
                </a:solidFill>
                <a:latin typeface="Meiryo" charset="-128"/>
                <a:ea typeface="Meiryo" charset="-128"/>
                <a:cs typeface="Meiryo" charset="-128"/>
              </a:rPr>
              <a:t>社会やビジネスに</a:t>
            </a:r>
            <a:r>
              <a:rPr kumimoji="1" lang="en-US" altLang="ja-JP" sz="2400" dirty="0" smtClean="0">
                <a:solidFill>
                  <a:schemeClr val="accent6">
                    <a:lumMod val="75000"/>
                  </a:schemeClr>
                </a:solidFill>
                <a:latin typeface="Meiryo" charset="-128"/>
                <a:ea typeface="Meiryo" charset="-128"/>
                <a:cs typeface="Meiryo" charset="-128"/>
              </a:rPr>
              <a:t> </a:t>
            </a:r>
            <a:r>
              <a:rPr kumimoji="1" lang="ja-JP" altLang="en-US" sz="3200" b="1" dirty="0" smtClean="0">
                <a:solidFill>
                  <a:schemeClr val="accent6">
                    <a:lumMod val="75000"/>
                  </a:schemeClr>
                </a:solidFill>
                <a:latin typeface="Meiryo" charset="-128"/>
                <a:ea typeface="Meiryo" charset="-128"/>
                <a:cs typeface="Meiryo" charset="-128"/>
              </a:rPr>
              <a:t>新たな</a:t>
            </a:r>
            <a:r>
              <a:rPr kumimoji="1" lang="en-US" altLang="ja-JP" sz="3200" b="1" dirty="0" smtClean="0">
                <a:solidFill>
                  <a:schemeClr val="accent6">
                    <a:lumMod val="75000"/>
                  </a:schemeClr>
                </a:solidFill>
                <a:latin typeface="Meiryo" charset="-128"/>
                <a:ea typeface="Meiryo" charset="-128"/>
                <a:cs typeface="Meiryo" charset="-128"/>
              </a:rPr>
              <a:t> </a:t>
            </a:r>
            <a:r>
              <a:rPr kumimoji="1" lang="en-US" altLang="ja-JP" sz="2400" dirty="0" smtClean="0">
                <a:solidFill>
                  <a:schemeClr val="accent6">
                    <a:lumMod val="75000"/>
                  </a:schemeClr>
                </a:solidFill>
                <a:latin typeface="Meiryo" charset="-128"/>
                <a:ea typeface="Meiryo" charset="-128"/>
                <a:cs typeface="Meiryo" charset="-128"/>
              </a:rPr>
              <a:t>X </a:t>
            </a:r>
            <a:r>
              <a:rPr kumimoji="1" lang="ja-JP" altLang="en-US" sz="3200" b="1" dirty="0" smtClean="0">
                <a:solidFill>
                  <a:schemeClr val="accent6">
                    <a:lumMod val="75000"/>
                  </a:schemeClr>
                </a:solidFill>
                <a:latin typeface="Meiryo" charset="-128"/>
                <a:ea typeface="Meiryo" charset="-128"/>
                <a:cs typeface="Meiryo" charset="-128"/>
              </a:rPr>
              <a:t>急激な</a:t>
            </a:r>
            <a:r>
              <a:rPr lang="en-US" altLang="ja-JP" sz="3200" dirty="0">
                <a:solidFill>
                  <a:schemeClr val="accent6">
                    <a:lumMod val="75000"/>
                  </a:schemeClr>
                </a:solidFill>
                <a:latin typeface="Meiryo" charset="-128"/>
                <a:ea typeface="Meiryo" charset="-128"/>
                <a:cs typeface="Meiryo" charset="-128"/>
              </a:rPr>
              <a:t> </a:t>
            </a:r>
            <a:r>
              <a:rPr kumimoji="1" lang="ja-JP" altLang="en-US" sz="2400" b="1" dirty="0" smtClean="0">
                <a:solidFill>
                  <a:schemeClr val="accent6">
                    <a:lumMod val="75000"/>
                  </a:schemeClr>
                </a:solidFill>
                <a:latin typeface="Meiryo" charset="-128"/>
                <a:ea typeface="Meiryo" charset="-128"/>
                <a:cs typeface="Meiryo" charset="-128"/>
              </a:rPr>
              <a:t>変革</a:t>
            </a:r>
            <a:r>
              <a:rPr kumimoji="1" lang="ja-JP" altLang="en-US" sz="2400" dirty="0" smtClean="0">
                <a:solidFill>
                  <a:schemeClr val="accent6">
                    <a:lumMod val="75000"/>
                  </a:schemeClr>
                </a:solidFill>
                <a:latin typeface="Meiryo" charset="-128"/>
                <a:ea typeface="Meiryo" charset="-128"/>
                <a:cs typeface="Meiryo" charset="-128"/>
              </a:rPr>
              <a:t>を促す</a:t>
            </a:r>
            <a:r>
              <a:rPr kumimoji="1" lang="ja-JP" altLang="en-US" sz="3200" b="1" dirty="0" smtClean="0">
                <a:solidFill>
                  <a:schemeClr val="accent6">
                    <a:lumMod val="75000"/>
                  </a:schemeClr>
                </a:solidFill>
                <a:latin typeface="Meiryo" charset="-128"/>
                <a:ea typeface="Meiryo" charset="-128"/>
                <a:cs typeface="Meiryo" charset="-128"/>
              </a:rPr>
              <a:t>ちから</a:t>
            </a:r>
            <a:endParaRPr kumimoji="1" lang="ja-JP" altLang="en-US" sz="3200" b="1"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77076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down)">
                                      <p:cBhvr>
                                        <p:cTn id="18" dur="500"/>
                                        <p:tgtEl>
                                          <p:spTgt spid="6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left)">
                                      <p:cBhvr>
                                        <p:cTn id="23" dur="500"/>
                                        <p:tgtEl>
                                          <p:spTgt spid="7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down)">
                                      <p:cBhvr>
                                        <p:cTn id="28" dur="500"/>
                                        <p:tgtEl>
                                          <p:spTgt spid="6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p:cTn id="33" dur="500" fill="hold"/>
                                        <p:tgtEl>
                                          <p:spTgt spid="67"/>
                                        </p:tgtEl>
                                        <p:attrNameLst>
                                          <p:attrName>ppt_w</p:attrName>
                                        </p:attrNameLst>
                                      </p:cBhvr>
                                      <p:tavLst>
                                        <p:tav tm="0">
                                          <p:val>
                                            <p:fltVal val="0"/>
                                          </p:val>
                                        </p:tav>
                                        <p:tav tm="100000">
                                          <p:val>
                                            <p:strVal val="#ppt_w"/>
                                          </p:val>
                                        </p:tav>
                                      </p:tavLst>
                                    </p:anim>
                                    <p:anim calcmode="lin" valueType="num">
                                      <p:cBhvr>
                                        <p:cTn id="34" dur="500" fill="hold"/>
                                        <p:tgtEl>
                                          <p:spTgt spid="67"/>
                                        </p:tgtEl>
                                        <p:attrNameLst>
                                          <p:attrName>ppt_h</p:attrName>
                                        </p:attrNameLst>
                                      </p:cBhvr>
                                      <p:tavLst>
                                        <p:tav tm="0">
                                          <p:val>
                                            <p:fltVal val="0"/>
                                          </p:val>
                                        </p:tav>
                                        <p:tav tm="100000">
                                          <p:val>
                                            <p:strVal val="#ppt_h"/>
                                          </p:val>
                                        </p:tav>
                                      </p:tavLst>
                                    </p:anim>
                                    <p:animEffect transition="in" filter="fade">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1"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anim calcmode="lin" valueType="num">
                                      <p:cBhvr additive="base">
                                        <p:cTn id="40" dur="500"/>
                                        <p:tgtEl>
                                          <p:spTgt spid="68"/>
                                        </p:tgtEl>
                                        <p:attrNameLst>
                                          <p:attrName>ppt_y</p:attrName>
                                        </p:attrNameLst>
                                      </p:cBhvr>
                                      <p:tavLst>
                                        <p:tav tm="0">
                                          <p:val>
                                            <p:strVal val="#ppt_y-#ppt_h*1.125000"/>
                                          </p:val>
                                        </p:tav>
                                        <p:tav tm="100000">
                                          <p:val>
                                            <p:strVal val="#ppt_y"/>
                                          </p:val>
                                        </p:tav>
                                      </p:tavLst>
                                    </p:anim>
                                    <p:animEffect transition="in" filter="wipe(down)">
                                      <p:cBhvr>
                                        <p:cTn id="4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モノがネットにつながる時代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37307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pic>
        <p:nvPicPr>
          <p:cNvPr id="4" name="図 3" descr="WTR316-20150928-onodera1-580x36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29" y="1014134"/>
            <a:ext cx="7366000" cy="463550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008529" y="5873749"/>
            <a:ext cx="7366000" cy="461665"/>
          </a:xfrm>
          <a:prstGeom prst="rect">
            <a:avLst/>
          </a:prstGeom>
        </p:spPr>
        <p:txBody>
          <a:bodyPr wrap="square">
            <a:spAutoFit/>
          </a:bodyPr>
          <a:lstStyle/>
          <a:p>
            <a:pPr algn="ctr"/>
            <a:r>
              <a:rPr lang="ja-JP" altLang="en-US" sz="1200" dirty="0"/>
              <a:t>爆発的な伸びを見せると推測される</a:t>
            </a:r>
            <a:r>
              <a:rPr lang="en-US" altLang="ja-JP" sz="1200" dirty="0" err="1"/>
              <a:t>IoT</a:t>
            </a:r>
            <a:r>
              <a:rPr lang="ja-JP" altLang="en-US" sz="1200" dirty="0"/>
              <a:t>（世界規模） （出典：</a:t>
            </a:r>
            <a:r>
              <a:rPr lang="en-US" altLang="ja-JP" sz="1200" dirty="0"/>
              <a:t>National Cable &amp; Telecommunications Association</a:t>
            </a:r>
            <a:r>
              <a:rPr lang="ja-JP" altLang="en-US" sz="1200" dirty="0"/>
              <a:t>）	</a:t>
            </a:r>
          </a:p>
        </p:txBody>
      </p:sp>
    </p:spTree>
    <p:extLst>
      <p:ext uri="{BB962C8B-B14F-4D97-AF65-F5344CB8AC3E}">
        <p14:creationId xmlns:p14="http://schemas.microsoft.com/office/powerpoint/2010/main" val="939511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860032" y="908720"/>
            <a:ext cx="3815656" cy="5616624"/>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に期待される経済価値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正方形/長方形 3"/>
          <p:cNvSpPr/>
          <p:nvPr/>
        </p:nvSpPr>
        <p:spPr>
          <a:xfrm>
            <a:off x="457200" y="908720"/>
            <a:ext cx="3538736"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smtClean="0">
                <a:solidFill>
                  <a:srgbClr val="FFFFFF"/>
                </a:solidFill>
                <a:latin typeface="HGSSoeiKakugothicUB" charset="-128"/>
                <a:ea typeface="HGSSoeiKakugothicUB" charset="-128"/>
                <a:cs typeface="HGSSoeiKakugothicUB" charset="-128"/>
              </a:rPr>
              <a:t>14.4</a:t>
            </a:r>
            <a:r>
              <a:rPr kumimoji="1" lang="ja-JP" altLang="en-US" sz="2800" dirty="0" smtClean="0">
                <a:solidFill>
                  <a:srgbClr val="FFFFFF"/>
                </a:solidFill>
                <a:latin typeface="HGSSoeiKakugothicUB" charset="-128"/>
                <a:ea typeface="HGSSoeiKakugothicUB" charset="-128"/>
                <a:cs typeface="HGSSoeiKakugothicUB" charset="-128"/>
              </a:rPr>
              <a:t>兆ドル</a:t>
            </a:r>
            <a:endParaRPr kumimoji="1" lang="ja-JP" altLang="en-US" sz="2800" dirty="0">
              <a:solidFill>
                <a:srgbClr val="FFFFFF"/>
              </a:solidFill>
              <a:latin typeface="HGSSoeiKakugothicUB" charset="-128"/>
              <a:ea typeface="HGSSoeiKakugothicUB" charset="-128"/>
              <a:cs typeface="HGSSoeiKakugothicUB" charset="-128"/>
            </a:endParaRPr>
          </a:p>
        </p:txBody>
      </p:sp>
      <p:sp>
        <p:nvSpPr>
          <p:cNvPr id="5" name="正方形/長方形 4"/>
          <p:cNvSpPr/>
          <p:nvPr/>
        </p:nvSpPr>
        <p:spPr>
          <a:xfrm>
            <a:off x="2267744" y="2636912"/>
            <a:ext cx="1728192" cy="21602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HGSSoeiKakugothicUB" charset="-128"/>
                <a:ea typeface="HGSSoeiKakugothicUB" charset="-128"/>
                <a:cs typeface="HGSSoeiKakugothicUB" charset="-128"/>
              </a:rPr>
              <a:t>9.5</a:t>
            </a:r>
            <a:r>
              <a:rPr kumimoji="1" lang="ja-JP" altLang="en-US" dirty="0" smtClean="0">
                <a:solidFill>
                  <a:srgbClr val="FFFFFF"/>
                </a:solidFill>
                <a:latin typeface="HGSSoeiKakugothicUB" charset="-128"/>
                <a:ea typeface="HGSSoeiKakugothicUB" charset="-128"/>
                <a:cs typeface="HGSSoeiKakugothicUB" charset="-128"/>
              </a:rPr>
              <a:t>兆ドル</a:t>
            </a:r>
            <a:endParaRPr kumimoji="1" lang="en-US" altLang="ja-JP" dirty="0" smtClean="0">
              <a:solidFill>
                <a:srgbClr val="FFFFFF"/>
              </a:solidFill>
              <a:latin typeface="HGSSoeiKakugothicUB" charset="-128"/>
              <a:ea typeface="HGSSoeiKakugothicUB" charset="-128"/>
              <a:cs typeface="HGSSoeiKakugothicUB" charset="-128"/>
            </a:endParaRPr>
          </a:p>
          <a:p>
            <a:pPr algn="ctr"/>
            <a:r>
              <a:rPr lang="ja-JP" altLang="en-US" dirty="0" smtClean="0">
                <a:solidFill>
                  <a:srgbClr val="FFFFFF"/>
                </a:solidFill>
                <a:latin typeface="HGSSoeiKakugothicUB" charset="-128"/>
                <a:ea typeface="HGSSoeiKakugothicUB" charset="-128"/>
                <a:cs typeface="HGSSoeiKakugothicUB" charset="-128"/>
              </a:rPr>
              <a:t>（</a:t>
            </a:r>
            <a:r>
              <a:rPr lang="en-US" altLang="ja-JP" dirty="0" smtClean="0">
                <a:solidFill>
                  <a:srgbClr val="FFFFFF"/>
                </a:solidFill>
                <a:latin typeface="HGSSoeiKakugothicUB" charset="-128"/>
                <a:ea typeface="HGSSoeiKakugothicUB" charset="-128"/>
                <a:cs typeface="HGSSoeiKakugothicUB" charset="-128"/>
              </a:rPr>
              <a:t>66%</a:t>
            </a:r>
            <a:r>
              <a:rPr lang="ja-JP" altLang="en-US" dirty="0" smtClean="0">
                <a:solidFill>
                  <a:srgbClr val="FFFFFF"/>
                </a:solidFill>
                <a:latin typeface="HGSSoeiKakugothicUB" charset="-128"/>
                <a:ea typeface="HGSSoeiKakugothicUB" charset="-128"/>
                <a:cs typeface="HGSSoeiKakugothicUB" charset="-128"/>
              </a:rPr>
              <a:t>）</a:t>
            </a:r>
            <a:endParaRPr kumimoji="1" lang="en-US" altLang="ja-JP" dirty="0" smtClean="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業界固有の案件の</a:t>
            </a:r>
            <a:endParaRPr lang="en-US" altLang="ja-JP" sz="1200" dirty="0" smtClean="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改革より生みだされる</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6" name="正方形/長方形 5"/>
          <p:cNvSpPr/>
          <p:nvPr/>
        </p:nvSpPr>
        <p:spPr>
          <a:xfrm>
            <a:off x="457200" y="2636912"/>
            <a:ext cx="1728192" cy="21602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HGSSoeiKakugothicUB" charset="-128"/>
                <a:ea typeface="HGSSoeiKakugothicUB" charset="-128"/>
                <a:cs typeface="HGSSoeiKakugothicUB" charset="-128"/>
              </a:rPr>
              <a:t>4.9</a:t>
            </a:r>
            <a:r>
              <a:rPr kumimoji="1" lang="ja-JP" altLang="en-US" dirty="0" smtClean="0">
                <a:solidFill>
                  <a:srgbClr val="FFFFFF"/>
                </a:solidFill>
                <a:latin typeface="HGSSoeiKakugothicUB" charset="-128"/>
                <a:ea typeface="HGSSoeiKakugothicUB" charset="-128"/>
                <a:cs typeface="HGSSoeiKakugothicUB" charset="-128"/>
              </a:rPr>
              <a:t>兆ドル</a:t>
            </a:r>
            <a:endParaRPr kumimoji="1" lang="en-US" altLang="ja-JP" dirty="0" smtClean="0">
              <a:solidFill>
                <a:srgbClr val="FFFFFF"/>
              </a:solidFill>
              <a:latin typeface="HGSSoeiKakugothicUB" charset="-128"/>
              <a:ea typeface="HGSSoeiKakugothicUB" charset="-128"/>
              <a:cs typeface="HGSSoeiKakugothicUB" charset="-128"/>
            </a:endParaRPr>
          </a:p>
          <a:p>
            <a:pPr algn="ctr"/>
            <a:r>
              <a:rPr lang="ja-JP" altLang="en-US" dirty="0" smtClean="0">
                <a:solidFill>
                  <a:srgbClr val="FFFFFF"/>
                </a:solidFill>
                <a:latin typeface="HGSSoeiKakugothicUB" charset="-128"/>
                <a:ea typeface="HGSSoeiKakugothicUB" charset="-128"/>
                <a:cs typeface="HGSSoeiKakugothicUB" charset="-128"/>
              </a:rPr>
              <a:t>（</a:t>
            </a:r>
            <a:r>
              <a:rPr lang="en-US" altLang="ja-JP" dirty="0" smtClean="0">
                <a:solidFill>
                  <a:srgbClr val="FFFFFF"/>
                </a:solidFill>
                <a:latin typeface="HGSSoeiKakugothicUB" charset="-128"/>
                <a:ea typeface="HGSSoeiKakugothicUB" charset="-128"/>
                <a:cs typeface="HGSSoeiKakugothicUB" charset="-128"/>
              </a:rPr>
              <a:t>34%</a:t>
            </a:r>
            <a:r>
              <a:rPr lang="ja-JP" altLang="en-US" dirty="0" smtClean="0">
                <a:solidFill>
                  <a:srgbClr val="FFFFFF"/>
                </a:solidFill>
                <a:latin typeface="HGSSoeiKakugothicUB" charset="-128"/>
                <a:ea typeface="HGSSoeiKakugothicUB" charset="-128"/>
                <a:cs typeface="HGSSoeiKakugothicUB" charset="-128"/>
              </a:rPr>
              <a:t>）</a:t>
            </a:r>
            <a:endParaRPr kumimoji="1" lang="en-US" altLang="ja-JP" dirty="0" smtClean="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業界横断的な案件より</a:t>
            </a:r>
            <a:endParaRPr lang="en-US" altLang="ja-JP" sz="1200" dirty="0" smtClean="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生みだされる</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7" name="正方形/長方形 6"/>
          <p:cNvSpPr/>
          <p:nvPr/>
        </p:nvSpPr>
        <p:spPr>
          <a:xfrm>
            <a:off x="4988755" y="1037180"/>
            <a:ext cx="1728192" cy="22360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1.95</a:t>
            </a:r>
            <a:r>
              <a:rPr kumimoji="1" lang="ja-JP" altLang="en-US" sz="1600" dirty="0" smtClean="0">
                <a:solidFill>
                  <a:srgbClr val="FFFFFF"/>
                </a:solidFill>
                <a:latin typeface="HGSSoeiKakugothicUB" charset="-128"/>
                <a:ea typeface="HGSSoeiKakugothicUB" charset="-128"/>
                <a:cs typeface="HGSSoeiKakugothicUB" charset="-128"/>
              </a:rPr>
              <a:t>兆ドル</a:t>
            </a:r>
            <a:endParaRPr kumimoji="1" lang="en-US" altLang="ja-JP" sz="1600" dirty="0" smtClean="0">
              <a:solidFill>
                <a:srgbClr val="FFFFFF"/>
              </a:solidFill>
              <a:latin typeface="HGSSoeiKakugothicUB" charset="-128"/>
              <a:ea typeface="HGSSoeiKakugothicUB" charset="-128"/>
              <a:cs typeface="HGSSoeiKakugothicUB" charset="-128"/>
            </a:endParaRPr>
          </a:p>
          <a:p>
            <a:pPr algn="ctr"/>
            <a:endParaRPr lang="en-US" altLang="ja-JP" sz="1200" dirty="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スマートファクトリー</a:t>
            </a:r>
          </a:p>
        </p:txBody>
      </p:sp>
      <p:sp>
        <p:nvSpPr>
          <p:cNvPr id="8" name="正方形/長方形 7"/>
          <p:cNvSpPr/>
          <p:nvPr/>
        </p:nvSpPr>
        <p:spPr>
          <a:xfrm>
            <a:off x="4988755" y="3330046"/>
            <a:ext cx="3545366" cy="124336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7570</a:t>
            </a:r>
            <a:r>
              <a:rPr lang="ja-JP" altLang="en-US" sz="1600" dirty="0" smtClean="0">
                <a:solidFill>
                  <a:srgbClr val="FFFFFF"/>
                </a:solidFill>
                <a:latin typeface="HGSSoeiKakugothicUB" charset="-128"/>
                <a:ea typeface="HGSSoeiKakugothicUB" charset="-128"/>
                <a:cs typeface="HGSSoeiKakugothicUB" charset="-128"/>
              </a:rPr>
              <a:t>億ドル</a:t>
            </a:r>
            <a:endParaRPr kumimoji="1" lang="en-US" altLang="ja-JP" sz="1600" dirty="0" smtClean="0">
              <a:solidFill>
                <a:srgbClr val="FFFFFF"/>
              </a:solidFill>
              <a:latin typeface="HGSSoeiKakugothicUB" charset="-128"/>
              <a:ea typeface="HGSSoeiKakugothicUB" charset="-128"/>
              <a:cs typeface="HGSSoeiKakugothicUB" charset="-128"/>
            </a:endParaRPr>
          </a:p>
          <a:p>
            <a:pPr algn="ctr"/>
            <a:endParaRPr lang="en-US" altLang="ja-JP" sz="400" dirty="0" smtClean="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スマートグリッド</a:t>
            </a:r>
          </a:p>
        </p:txBody>
      </p:sp>
      <p:sp>
        <p:nvSpPr>
          <p:cNvPr id="9" name="正方形/長方形 8"/>
          <p:cNvSpPr/>
          <p:nvPr/>
        </p:nvSpPr>
        <p:spPr>
          <a:xfrm>
            <a:off x="4988755" y="4636066"/>
            <a:ext cx="1728192" cy="10251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3490</a:t>
            </a:r>
            <a:r>
              <a:rPr lang="ja-JP" altLang="en-US" sz="1600" dirty="0" smtClean="0">
                <a:solidFill>
                  <a:srgbClr val="FFFFFF"/>
                </a:solidFill>
                <a:latin typeface="HGSSoeiKakugothicUB" charset="-128"/>
                <a:ea typeface="HGSSoeiKakugothicUB" charset="-128"/>
                <a:cs typeface="HGSSoeiKakugothicUB" charset="-128"/>
              </a:rPr>
              <a:t>億ドル</a:t>
            </a:r>
            <a:endParaRPr kumimoji="1" lang="en-US" altLang="ja-JP" sz="1600" dirty="0" smtClean="0">
              <a:solidFill>
                <a:srgbClr val="FFFFFF"/>
              </a:solidFill>
              <a:latin typeface="HGSSoeiKakugothicUB" charset="-128"/>
              <a:ea typeface="HGSSoeiKakugothicUB" charset="-128"/>
              <a:cs typeface="HGSSoeiKakugothicUB" charset="-128"/>
            </a:endParaRPr>
          </a:p>
          <a:p>
            <a:pPr algn="ctr"/>
            <a:endParaRPr lang="en-US" altLang="ja-JP" sz="400" dirty="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スマートビルディング</a:t>
            </a:r>
          </a:p>
        </p:txBody>
      </p:sp>
      <p:sp>
        <p:nvSpPr>
          <p:cNvPr id="10" name="正方形/長方形 9"/>
          <p:cNvSpPr/>
          <p:nvPr/>
        </p:nvSpPr>
        <p:spPr>
          <a:xfrm>
            <a:off x="4988755" y="5753394"/>
            <a:ext cx="2247541" cy="5578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1060</a:t>
            </a:r>
            <a:r>
              <a:rPr lang="ja-JP" altLang="en-US" sz="1600" dirty="0" smtClean="0">
                <a:solidFill>
                  <a:srgbClr val="FFFFFF"/>
                </a:solidFill>
                <a:latin typeface="HGSSoeiKakugothicUB" charset="-128"/>
                <a:ea typeface="HGSSoeiKakugothicUB" charset="-128"/>
                <a:cs typeface="HGSSoeiKakugothicUB" charset="-128"/>
              </a:rPr>
              <a:t>億ドル</a:t>
            </a:r>
            <a:endParaRPr lang="en-US" altLang="ja-JP" sz="400" dirty="0" smtClean="0">
              <a:solidFill>
                <a:srgbClr val="FFFFFF"/>
              </a:solidFill>
              <a:latin typeface="HGSSoeiKakugothicUB" charset="-128"/>
              <a:ea typeface="HGSSoeiKakugothicUB" charset="-128"/>
              <a:cs typeface="HGSSoeiKakugothicUB" charset="-128"/>
            </a:endParaRPr>
          </a:p>
          <a:p>
            <a:pPr algn="ctr"/>
            <a:r>
              <a:rPr lang="ja-JP" altLang="en-US" sz="800" dirty="0" smtClean="0">
                <a:solidFill>
                  <a:srgbClr val="FFFFFF"/>
                </a:solidFill>
                <a:latin typeface="HGSSoeiKakugothicUB" charset="-128"/>
                <a:ea typeface="HGSSoeiKakugothicUB" charset="-128"/>
                <a:cs typeface="HGSSoeiKakugothicUB" charset="-128"/>
              </a:rPr>
              <a:t>ヘルスケア・患者モニタ</a:t>
            </a:r>
          </a:p>
        </p:txBody>
      </p:sp>
      <p:sp>
        <p:nvSpPr>
          <p:cNvPr id="11" name="正方形/長方形 10"/>
          <p:cNvSpPr/>
          <p:nvPr/>
        </p:nvSpPr>
        <p:spPr>
          <a:xfrm>
            <a:off x="6805929" y="4635304"/>
            <a:ext cx="1728192" cy="10251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3470</a:t>
            </a:r>
            <a:r>
              <a:rPr lang="ja-JP" altLang="en-US" sz="1600" dirty="0" smtClean="0">
                <a:solidFill>
                  <a:srgbClr val="FFFFFF"/>
                </a:solidFill>
                <a:latin typeface="HGSSoeiKakugothicUB" charset="-128"/>
                <a:ea typeface="HGSSoeiKakugothicUB" charset="-128"/>
                <a:cs typeface="HGSSoeiKakugothicUB" charset="-128"/>
              </a:rPr>
              <a:t>億ドル</a:t>
            </a:r>
            <a:endParaRPr kumimoji="1" lang="en-US" altLang="ja-JP" sz="1600" dirty="0" smtClean="0">
              <a:solidFill>
                <a:srgbClr val="FFFFFF"/>
              </a:solidFill>
              <a:latin typeface="HGSSoeiKakugothicUB" charset="-128"/>
              <a:ea typeface="HGSSoeiKakugothicUB" charset="-128"/>
              <a:cs typeface="HGSSoeiKakugothicUB" charset="-128"/>
            </a:endParaRPr>
          </a:p>
          <a:p>
            <a:pPr algn="ctr"/>
            <a:endParaRPr lang="en-US" altLang="ja-JP" sz="400" dirty="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商用車</a:t>
            </a:r>
          </a:p>
        </p:txBody>
      </p:sp>
      <p:sp>
        <p:nvSpPr>
          <p:cNvPr id="12" name="正方形/長方形 11"/>
          <p:cNvSpPr/>
          <p:nvPr/>
        </p:nvSpPr>
        <p:spPr>
          <a:xfrm>
            <a:off x="6805929" y="1031367"/>
            <a:ext cx="1728192" cy="22360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1.95</a:t>
            </a:r>
            <a:r>
              <a:rPr kumimoji="1" lang="ja-JP" altLang="en-US" sz="1600" dirty="0" smtClean="0">
                <a:solidFill>
                  <a:srgbClr val="FFFFFF"/>
                </a:solidFill>
                <a:latin typeface="HGSSoeiKakugothicUB" charset="-128"/>
                <a:ea typeface="HGSSoeiKakugothicUB" charset="-128"/>
                <a:cs typeface="HGSSoeiKakugothicUB" charset="-128"/>
              </a:rPr>
              <a:t>兆ドル</a:t>
            </a:r>
            <a:endParaRPr kumimoji="1" lang="en-US" altLang="ja-JP" sz="1600" dirty="0" smtClean="0">
              <a:solidFill>
                <a:srgbClr val="FFFFFF"/>
              </a:solidFill>
              <a:latin typeface="HGSSoeiKakugothicUB" charset="-128"/>
              <a:ea typeface="HGSSoeiKakugothicUB" charset="-128"/>
              <a:cs typeface="HGSSoeiKakugothicUB" charset="-128"/>
            </a:endParaRPr>
          </a:p>
          <a:p>
            <a:pPr algn="ctr"/>
            <a:endParaRPr lang="en-US" altLang="ja-JP" sz="1200" dirty="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マーケティング・広告</a:t>
            </a:r>
            <a:endParaRPr lang="en-US" altLang="ja-JP" sz="1200" dirty="0" smtClean="0">
              <a:solidFill>
                <a:srgbClr val="FFFFFF"/>
              </a:solidFill>
              <a:latin typeface="HGSSoeiKakugothicUB" charset="-128"/>
              <a:ea typeface="HGSSoeiKakugothicUB" charset="-128"/>
              <a:cs typeface="HGSSoeiKakugothicUB" charset="-128"/>
            </a:endParaRPr>
          </a:p>
        </p:txBody>
      </p:sp>
      <p:sp>
        <p:nvSpPr>
          <p:cNvPr id="13" name="正方形/長方形 12"/>
          <p:cNvSpPr/>
          <p:nvPr/>
        </p:nvSpPr>
        <p:spPr>
          <a:xfrm>
            <a:off x="7308304" y="5750417"/>
            <a:ext cx="1225817" cy="5589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780</a:t>
            </a:r>
            <a:r>
              <a:rPr lang="ja-JP" altLang="en-US" sz="1600" dirty="0" smtClean="0">
                <a:solidFill>
                  <a:srgbClr val="FFFFFF"/>
                </a:solidFill>
                <a:latin typeface="HGSSoeiKakugothicUB" charset="-128"/>
                <a:ea typeface="HGSSoeiKakugothicUB" charset="-128"/>
                <a:cs typeface="HGSSoeiKakugothicUB" charset="-128"/>
              </a:rPr>
              <a:t>億ドル</a:t>
            </a:r>
            <a:endParaRPr lang="en-US" altLang="ja-JP" sz="400" dirty="0">
              <a:solidFill>
                <a:srgbClr val="FFFFFF"/>
              </a:solidFill>
              <a:latin typeface="HGSSoeiKakugothicUB" charset="-128"/>
              <a:ea typeface="HGSSoeiKakugothicUB" charset="-128"/>
              <a:cs typeface="HGSSoeiKakugothicUB" charset="-128"/>
            </a:endParaRPr>
          </a:p>
          <a:p>
            <a:pPr algn="ctr"/>
            <a:r>
              <a:rPr lang="ja-JP" altLang="en-US" sz="800" dirty="0" smtClean="0">
                <a:solidFill>
                  <a:srgbClr val="FFFFFF"/>
                </a:solidFill>
                <a:latin typeface="HGSSoeiKakugothicUB" charset="-128"/>
                <a:ea typeface="HGSSoeiKakugothicUB" charset="-128"/>
                <a:cs typeface="HGSSoeiKakugothicUB" charset="-128"/>
              </a:rPr>
              <a:t>カレッジ教育</a:t>
            </a:r>
          </a:p>
        </p:txBody>
      </p:sp>
      <p:cxnSp>
        <p:nvCxnSpPr>
          <p:cNvPr id="16" name="直線矢印コネクタ 15"/>
          <p:cNvCxnSpPr>
            <a:stCxn id="5" idx="3"/>
            <a:endCxn id="14" idx="1"/>
          </p:cNvCxnSpPr>
          <p:nvPr/>
        </p:nvCxnSpPr>
        <p:spPr>
          <a:xfrm>
            <a:off x="3995936" y="3717032"/>
            <a:ext cx="864096" cy="0"/>
          </a:xfrm>
          <a:prstGeom prst="straightConnector1">
            <a:avLst/>
          </a:prstGeom>
          <a:ln w="5715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カギ線コネクタ 19"/>
          <p:cNvCxnSpPr>
            <a:stCxn id="4" idx="2"/>
            <a:endCxn id="6" idx="0"/>
          </p:cNvCxnSpPr>
          <p:nvPr/>
        </p:nvCxnSpPr>
        <p:spPr>
          <a:xfrm rot="5400000">
            <a:off x="1269876" y="1680220"/>
            <a:ext cx="1008112" cy="905272"/>
          </a:xfrm>
          <a:prstGeom prst="bentConnector3">
            <a:avLst/>
          </a:prstGeom>
          <a:ln w="5715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カギ線コネクタ 20"/>
          <p:cNvCxnSpPr>
            <a:stCxn id="4" idx="2"/>
            <a:endCxn id="5" idx="0"/>
          </p:cNvCxnSpPr>
          <p:nvPr/>
        </p:nvCxnSpPr>
        <p:spPr>
          <a:xfrm rot="16200000" flipH="1">
            <a:off x="2175148" y="1680220"/>
            <a:ext cx="1008112" cy="905272"/>
          </a:xfrm>
          <a:prstGeom prst="bentConnector3">
            <a:avLst/>
          </a:prstGeom>
          <a:ln w="5715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正方形/長方形 23"/>
          <p:cNvSpPr/>
          <p:nvPr/>
        </p:nvSpPr>
        <p:spPr>
          <a:xfrm>
            <a:off x="532386" y="5589240"/>
            <a:ext cx="3388363" cy="592470"/>
          </a:xfrm>
          <a:prstGeom prst="rect">
            <a:avLst/>
          </a:prstGeom>
        </p:spPr>
        <p:txBody>
          <a:bodyPr wrap="none">
            <a:spAutoFit/>
          </a:bodyPr>
          <a:lstStyle/>
          <a:p>
            <a:pPr algn="ctr"/>
            <a:r>
              <a:rPr lang="en-US" altLang="ja-JP" sz="1600" dirty="0" err="1" smtClean="0">
                <a:solidFill>
                  <a:schemeClr val="tx1">
                    <a:lumMod val="50000"/>
                    <a:lumOff val="50000"/>
                  </a:schemeClr>
                </a:solidFill>
                <a:latin typeface="Meiryo" charset="-128"/>
                <a:ea typeface="Meiryo" charset="-128"/>
                <a:cs typeface="Meiryo" charset="-128"/>
              </a:rPr>
              <a:t>IoT</a:t>
            </a:r>
            <a:r>
              <a:rPr lang="ja-JP" altLang="en-US" sz="1600" dirty="0" smtClean="0">
                <a:solidFill>
                  <a:schemeClr val="tx1">
                    <a:lumMod val="50000"/>
                    <a:lumOff val="50000"/>
                  </a:schemeClr>
                </a:solidFill>
                <a:latin typeface="Meiryo" charset="-128"/>
                <a:ea typeface="Meiryo" charset="-128"/>
                <a:cs typeface="Meiryo" charset="-128"/>
              </a:rPr>
              <a:t>が</a:t>
            </a:r>
            <a:r>
              <a:rPr lang="ja-JP" altLang="en-US" sz="1600" dirty="0">
                <a:solidFill>
                  <a:schemeClr val="tx1">
                    <a:lumMod val="50000"/>
                    <a:lumOff val="50000"/>
                  </a:schemeClr>
                </a:solidFill>
                <a:latin typeface="Meiryo" charset="-128"/>
                <a:ea typeface="Meiryo" charset="-128"/>
                <a:cs typeface="Meiryo" charset="-128"/>
              </a:rPr>
              <a:t>もたらす経済的</a:t>
            </a:r>
            <a:r>
              <a:rPr lang="ja-JP" altLang="en-US" sz="1600" dirty="0" smtClean="0">
                <a:solidFill>
                  <a:schemeClr val="tx1">
                    <a:lumMod val="50000"/>
                    <a:lumOff val="50000"/>
                  </a:schemeClr>
                </a:solidFill>
                <a:latin typeface="Meiryo" charset="-128"/>
                <a:ea typeface="Meiryo" charset="-128"/>
                <a:cs typeface="Meiryo" charset="-128"/>
              </a:rPr>
              <a:t>効果・総務省</a:t>
            </a:r>
            <a:endParaRPr lang="en-US" altLang="ja-JP" sz="1600" dirty="0" smtClean="0">
              <a:solidFill>
                <a:schemeClr val="tx1">
                  <a:lumMod val="50000"/>
                  <a:lumOff val="50000"/>
                </a:schemeClr>
              </a:solidFill>
              <a:latin typeface="Meiryo" charset="-128"/>
              <a:ea typeface="Meiryo" charset="-128"/>
              <a:cs typeface="Meiryo" charset="-128"/>
            </a:endParaRPr>
          </a:p>
          <a:p>
            <a:pPr algn="ctr"/>
            <a:r>
              <a:rPr lang="en-US" altLang="ja-JP" sz="1050" dirty="0" smtClean="0">
                <a:solidFill>
                  <a:schemeClr val="tx1">
                    <a:lumMod val="50000"/>
                    <a:lumOff val="50000"/>
                  </a:schemeClr>
                </a:solidFill>
                <a:latin typeface="Meiryo" charset="-128"/>
                <a:ea typeface="Meiryo" charset="-128"/>
                <a:cs typeface="Meiryo" charset="-128"/>
              </a:rPr>
              <a:t>2013</a:t>
            </a:r>
            <a:r>
              <a:rPr lang="ja-JP" altLang="en-US" sz="1050" dirty="0" smtClean="0">
                <a:solidFill>
                  <a:schemeClr val="tx1">
                    <a:lumMod val="50000"/>
                    <a:lumOff val="50000"/>
                  </a:schemeClr>
                </a:solidFill>
                <a:latin typeface="Meiryo" charset="-128"/>
                <a:ea typeface="Meiryo" charset="-128"/>
                <a:cs typeface="Meiryo" charset="-128"/>
              </a:rPr>
              <a:t>年から</a:t>
            </a:r>
            <a:r>
              <a:rPr lang="en-US" altLang="ja-JP" sz="1050" dirty="0" smtClean="0">
                <a:solidFill>
                  <a:schemeClr val="tx1">
                    <a:lumMod val="50000"/>
                    <a:lumOff val="50000"/>
                  </a:schemeClr>
                </a:solidFill>
                <a:latin typeface="Meiryo" charset="-128"/>
                <a:ea typeface="Meiryo" charset="-128"/>
                <a:cs typeface="Meiryo" charset="-128"/>
              </a:rPr>
              <a:t>2023</a:t>
            </a:r>
            <a:r>
              <a:rPr lang="ja-JP" altLang="en-US" sz="1050" dirty="0" smtClean="0">
                <a:solidFill>
                  <a:schemeClr val="tx1">
                    <a:lumMod val="50000"/>
                    <a:lumOff val="50000"/>
                  </a:schemeClr>
                </a:solidFill>
                <a:latin typeface="Meiryo" charset="-128"/>
                <a:ea typeface="Meiryo" charset="-128"/>
                <a:cs typeface="Meiryo" charset="-128"/>
              </a:rPr>
              <a:t>年の</a:t>
            </a:r>
            <a:r>
              <a:rPr lang="en-US" altLang="ja-JP" sz="1050" dirty="0" smtClean="0">
                <a:solidFill>
                  <a:schemeClr val="tx1">
                    <a:lumMod val="50000"/>
                    <a:lumOff val="50000"/>
                  </a:schemeClr>
                </a:solidFill>
                <a:latin typeface="Meiryo" charset="-128"/>
                <a:ea typeface="Meiryo" charset="-128"/>
                <a:cs typeface="Meiryo" charset="-128"/>
              </a:rPr>
              <a:t>10</a:t>
            </a:r>
            <a:r>
              <a:rPr lang="ja-JP" altLang="en-US" sz="1050" dirty="0" smtClean="0">
                <a:solidFill>
                  <a:schemeClr val="tx1">
                    <a:lumMod val="50000"/>
                    <a:lumOff val="50000"/>
                  </a:schemeClr>
                </a:solidFill>
                <a:latin typeface="Meiryo" charset="-128"/>
                <a:ea typeface="Meiryo" charset="-128"/>
                <a:cs typeface="Meiryo" charset="-128"/>
              </a:rPr>
              <a:t>年間で期待される経済価値</a:t>
            </a:r>
            <a:endParaRPr lang="en-US" altLang="ja-JP" sz="1050" dirty="0" smtClean="0">
              <a:solidFill>
                <a:schemeClr val="tx1">
                  <a:lumMod val="50000"/>
                  <a:lumOff val="50000"/>
                </a:schemeClr>
              </a:solidFill>
              <a:latin typeface="Meiryo" charset="-128"/>
              <a:ea typeface="Meiryo" charset="-128"/>
              <a:cs typeface="Meiryo" charset="-128"/>
            </a:endParaRPr>
          </a:p>
          <a:p>
            <a:pPr algn="ctr"/>
            <a:r>
              <a:rPr lang="en-US" altLang="ja-JP" sz="600" dirty="0">
                <a:solidFill>
                  <a:schemeClr val="tx1">
                    <a:lumMod val="50000"/>
                    <a:lumOff val="50000"/>
                  </a:schemeClr>
                </a:solidFill>
                <a:latin typeface="Meiryo" charset="-128"/>
                <a:ea typeface="Meiryo" charset="-128"/>
                <a:cs typeface="Meiryo" charset="-128"/>
              </a:rPr>
              <a:t>http://</a:t>
            </a:r>
            <a:r>
              <a:rPr lang="en-US" altLang="ja-JP" sz="600" dirty="0" err="1">
                <a:solidFill>
                  <a:schemeClr val="tx1">
                    <a:lumMod val="50000"/>
                    <a:lumOff val="50000"/>
                  </a:schemeClr>
                </a:solidFill>
                <a:latin typeface="Meiryo" charset="-128"/>
                <a:ea typeface="Meiryo" charset="-128"/>
                <a:cs typeface="Meiryo" charset="-128"/>
              </a:rPr>
              <a:t>www.soumu.go.jp</a:t>
            </a:r>
            <a:r>
              <a:rPr lang="en-US" altLang="ja-JP" sz="600" dirty="0">
                <a:solidFill>
                  <a:schemeClr val="tx1">
                    <a:lumMod val="50000"/>
                    <a:lumOff val="50000"/>
                  </a:schemeClr>
                </a:solidFill>
                <a:latin typeface="Meiryo" charset="-128"/>
                <a:ea typeface="Meiryo" charset="-128"/>
                <a:cs typeface="Meiryo" charset="-128"/>
              </a:rPr>
              <a:t>/</a:t>
            </a:r>
            <a:r>
              <a:rPr lang="en-US" altLang="ja-JP" sz="600" dirty="0" err="1">
                <a:solidFill>
                  <a:schemeClr val="tx1">
                    <a:lumMod val="50000"/>
                    <a:lumOff val="50000"/>
                  </a:schemeClr>
                </a:solidFill>
                <a:latin typeface="Meiryo" charset="-128"/>
                <a:ea typeface="Meiryo" charset="-128"/>
                <a:cs typeface="Meiryo" charset="-128"/>
              </a:rPr>
              <a:t>johotsusintokei</a:t>
            </a:r>
            <a:r>
              <a:rPr lang="en-US" altLang="ja-JP" sz="600" dirty="0">
                <a:solidFill>
                  <a:schemeClr val="tx1">
                    <a:lumMod val="50000"/>
                    <a:lumOff val="50000"/>
                  </a:schemeClr>
                </a:solidFill>
                <a:latin typeface="Meiryo" charset="-128"/>
                <a:ea typeface="Meiryo" charset="-128"/>
                <a:cs typeface="Meiryo" charset="-128"/>
              </a:rPr>
              <a:t>/whitepaper/ja/h27/html/nc254120.html</a:t>
            </a:r>
            <a:endParaRPr lang="ja-JP" altLang="en-US" sz="6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067873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13872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31105</TotalTime>
  <Words>6378</Words>
  <Application>Microsoft Macintosh PowerPoint</Application>
  <PresentationFormat>画面に合わせる (4:3)</PresentationFormat>
  <Paragraphs>931</Paragraphs>
  <Slides>43</Slides>
  <Notes>18</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43</vt:i4>
      </vt:variant>
    </vt:vector>
  </HeadingPairs>
  <TitlesOfParts>
    <vt:vector size="55" baseType="lpstr">
      <vt:lpstr>American Typewriter</vt:lpstr>
      <vt:lpstr>Calibri</vt:lpstr>
      <vt:lpstr>HGP創英角ｺﾞｼｯｸUB</vt:lpstr>
      <vt:lpstr>HGSSoeiKakugothicUB</vt:lpstr>
      <vt:lpstr>HG丸ｺﾞｼｯｸM-PRO</vt:lpstr>
      <vt:lpstr>Hiragino Kaku Gothic Pro W6</vt:lpstr>
      <vt:lpstr>Meiryo</vt:lpstr>
      <vt:lpstr>ＭＳ Ｐゴシック</vt:lpstr>
      <vt:lpstr>Wingdings</vt:lpstr>
      <vt:lpstr>メイリオ</vt:lpstr>
      <vt:lpstr>Arial</vt:lpstr>
      <vt:lpstr>NC標準テンプレート</vt:lpstr>
      <vt:lpstr> IoT/AIの時代、データ駆動型社会がやってくる！</vt:lpstr>
      <vt:lpstr>ITが苦手な方に、ITの価値や付き合い方を伝えたい</vt:lpstr>
      <vt:lpstr>増強改訂版 「【図解】コレ１枚でわかる最新ITトレンド」</vt:lpstr>
      <vt:lpstr>PowerPoint プレゼンテーション</vt:lpstr>
      <vt:lpstr>IoTとAIの一般的理解と本当のところ</vt:lpstr>
      <vt:lpstr>PowerPoint プレゼンテーション</vt:lpstr>
      <vt:lpstr>インターネットに接されるデバイス数の推移</vt:lpstr>
      <vt:lpstr>IoTに期待される経済価値</vt:lpstr>
      <vt:lpstr>PowerPoint プレゼンテーション</vt:lpstr>
      <vt:lpstr>デジタル化の歴史</vt:lpstr>
      <vt:lpstr>コレ一枚でわかる最新のITトレンド</vt:lpstr>
      <vt:lpstr>IoTの２つの意味</vt:lpstr>
      <vt:lpstr>IoTはテクノロジーではなくビジネス・フレームワーク</vt:lpstr>
      <vt:lpstr>従来のやり方とIoTの違い</vt:lpstr>
      <vt:lpstr>IoTの仕組み</vt:lpstr>
      <vt:lpstr>コレ１枚で分かるモノのインターネット（IoT）</vt:lpstr>
      <vt:lpstr>IoTがもたらす２つのパラダイムシフト</vt:lpstr>
      <vt:lpstr>デジタル・コピー／デジタルツイン</vt:lpstr>
      <vt:lpstr>「モノ」のサービス化</vt:lpstr>
      <vt:lpstr>「モノ」のサービス化</vt:lpstr>
      <vt:lpstr>製造業のサービス化</vt:lpstr>
      <vt:lpstr>ビジネス価値の進化</vt:lpstr>
      <vt:lpstr>PowerPoint プレゼンテーション</vt:lpstr>
      <vt:lpstr>Google Mapsの渋滞表示</vt:lpstr>
      <vt:lpstr>IoTのビジネス事例</vt:lpstr>
      <vt:lpstr>コマツの取り組み事例</vt:lpstr>
      <vt:lpstr>The Internet of Things by IBM</vt:lpstr>
      <vt:lpstr>What is IoT ? by Intel</vt:lpstr>
      <vt:lpstr>Predix IoT pratform by GE</vt:lpstr>
      <vt:lpstr> 社会全体がCPSによって変革される「データ駆動型社会」</vt:lpstr>
      <vt:lpstr>データ駆動型社会の課題と可能性</vt:lpstr>
      <vt:lpstr> データ駆動型社会の分野別の取り組み</vt:lpstr>
      <vt:lpstr>IoTへの取り組みを成功させる３つの要件</vt:lpstr>
      <vt:lpstr>PowerPoint プレゼンテーション</vt:lpstr>
      <vt:lpstr>LPWA(Low Power Wide Area)ネットワークとは</vt:lpstr>
      <vt:lpstr>LPWA主要3方式の比較</vt:lpstr>
      <vt:lpstr>コレ１枚でわかる第５世代通信</vt:lpstr>
      <vt:lpstr>第５世代通信におけるネットワーク・スライス</vt:lpstr>
      <vt:lpstr>第５世代通信におけるネットワーク・スライス</vt:lpstr>
      <vt:lpstr>自律走行できる自動車</vt:lpstr>
      <vt:lpstr>自動運転のためのプラットフォーム</vt:lpstr>
      <vt:lpstr>こんな本も書いています</vt:lpstr>
      <vt:lpstr>PowerPoint プレゼンテーション</vt:lpstr>
    </vt:vector>
  </TitlesOfParts>
  <Company>NetCommerce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1151</cp:revision>
  <cp:lastPrinted>2016-09-01T22:55:14Z</cp:lastPrinted>
  <dcterms:created xsi:type="dcterms:W3CDTF">2014-04-30T01:58:06Z</dcterms:created>
  <dcterms:modified xsi:type="dcterms:W3CDTF">2017-06-13T09:18:52Z</dcterms:modified>
</cp:coreProperties>
</file>