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handoutMasterIdLst>
    <p:handoutMasterId r:id="rId72"/>
  </p:handoutMasterIdLst>
  <p:sldIdLst>
    <p:sldId id="660" r:id="rId2"/>
    <p:sldId id="639" r:id="rId3"/>
    <p:sldId id="640" r:id="rId4"/>
    <p:sldId id="654" r:id="rId5"/>
    <p:sldId id="628" r:id="rId6"/>
    <p:sldId id="643" r:id="rId7"/>
    <p:sldId id="594" r:id="rId8"/>
    <p:sldId id="653" r:id="rId9"/>
    <p:sldId id="556" r:id="rId10"/>
    <p:sldId id="597" r:id="rId11"/>
    <p:sldId id="635" r:id="rId12"/>
    <p:sldId id="600" r:id="rId13"/>
    <p:sldId id="661" r:id="rId14"/>
    <p:sldId id="658" r:id="rId15"/>
    <p:sldId id="601" r:id="rId16"/>
    <p:sldId id="599" r:id="rId17"/>
    <p:sldId id="513" r:id="rId18"/>
    <p:sldId id="608" r:id="rId19"/>
    <p:sldId id="609" r:id="rId20"/>
    <p:sldId id="641" r:id="rId21"/>
    <p:sldId id="652" r:id="rId22"/>
    <p:sldId id="657" r:id="rId23"/>
    <p:sldId id="619" r:id="rId24"/>
    <p:sldId id="517" r:id="rId25"/>
    <p:sldId id="656" r:id="rId26"/>
    <p:sldId id="655" r:id="rId27"/>
    <p:sldId id="558" r:id="rId28"/>
    <p:sldId id="610" r:id="rId29"/>
    <p:sldId id="583" r:id="rId30"/>
    <p:sldId id="562" r:id="rId31"/>
    <p:sldId id="525" r:id="rId32"/>
    <p:sldId id="559" r:id="rId33"/>
    <p:sldId id="575" r:id="rId34"/>
    <p:sldId id="576" r:id="rId35"/>
    <p:sldId id="592" r:id="rId36"/>
    <p:sldId id="663" r:id="rId37"/>
    <p:sldId id="533" r:id="rId38"/>
    <p:sldId id="648" r:id="rId39"/>
    <p:sldId id="620" r:id="rId40"/>
    <p:sldId id="526" r:id="rId41"/>
    <p:sldId id="580" r:id="rId42"/>
    <p:sldId id="586" r:id="rId43"/>
    <p:sldId id="623" r:id="rId44"/>
    <p:sldId id="659" r:id="rId45"/>
    <p:sldId id="579" r:id="rId46"/>
    <p:sldId id="627" r:id="rId47"/>
    <p:sldId id="621" r:id="rId48"/>
    <p:sldId id="664" r:id="rId49"/>
    <p:sldId id="611" r:id="rId50"/>
    <p:sldId id="612" r:id="rId51"/>
    <p:sldId id="613" r:id="rId52"/>
    <p:sldId id="614" r:id="rId53"/>
    <p:sldId id="615" r:id="rId54"/>
    <p:sldId id="616" r:id="rId55"/>
    <p:sldId id="617" r:id="rId56"/>
    <p:sldId id="618" r:id="rId57"/>
    <p:sldId id="561" r:id="rId58"/>
    <p:sldId id="605" r:id="rId59"/>
    <p:sldId id="606" r:id="rId60"/>
    <p:sldId id="607" r:id="rId61"/>
    <p:sldId id="604" r:id="rId62"/>
    <p:sldId id="634" r:id="rId63"/>
    <p:sldId id="521" r:id="rId64"/>
    <p:sldId id="535" r:id="rId65"/>
    <p:sldId id="662" r:id="rId66"/>
    <p:sldId id="646" r:id="rId67"/>
    <p:sldId id="647" r:id="rId68"/>
    <p:sldId id="630" r:id="rId69"/>
    <p:sldId id="581" r:id="rId7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66"/>
    <a:srgbClr val="FF66FF"/>
    <a:srgbClr val="800000"/>
    <a:srgbClr val="FFFBD2"/>
    <a:srgbClr val="FFFFFF"/>
    <a:srgbClr val="CC0000"/>
    <a:srgbClr val="33ACBD"/>
    <a:srgbClr val="E6D6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78"/>
    <p:restoredTop sz="90809" autoAdjust="0"/>
  </p:normalViewPr>
  <p:slideViewPr>
    <p:cSldViewPr snapToGrid="0" snapToObjects="1" showGuides="1">
      <p:cViewPr>
        <p:scale>
          <a:sx n="100" d="100"/>
          <a:sy n="100" d="100"/>
        </p:scale>
        <p:origin x="680" y="-160"/>
      </p:cViewPr>
      <p:guideLst>
        <p:guide orient="horz"/>
        <p:guide pos="5759"/>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2015/11/4</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2015/11/4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a:t>
            </a:r>
            <a:r>
              <a:rPr kumimoji="1" lang="en-US" altLang="ja-JP" dirty="0" smtClean="0"/>
              <a:t>AI</a:t>
            </a:r>
            <a:r>
              <a:rPr kumimoji="1" lang="ja-JP" altLang="en-US" dirty="0" smtClean="0"/>
              <a:t>は非常に注目されています。肯定的な見方、否定的な見方などが交錯していますが、ひとつだけ言えるのは、「この動きは止められない」ということでしょう。</a:t>
            </a:r>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1230881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スマートマシンは、まさに</a:t>
            </a:r>
            <a:r>
              <a:rPr kumimoji="1" lang="en-US" altLang="ja-JP" dirty="0" smtClean="0"/>
              <a:t>Cyber-Physical System</a:t>
            </a:r>
            <a:r>
              <a:rPr kumimoji="1" lang="ja-JP" altLang="en-US" dirty="0" smtClean="0"/>
              <a:t>です。</a:t>
            </a:r>
            <a:endParaRPr kumimoji="1" lang="en-US" altLang="ja-JP" dirty="0" smtClean="0"/>
          </a:p>
          <a:p>
            <a:endParaRPr kumimoji="1" lang="en-US" altLang="ja-JP" dirty="0" smtClean="0"/>
          </a:p>
          <a:p>
            <a:r>
              <a:rPr kumimoji="1" lang="ja-JP" altLang="en-US" dirty="0" smtClean="0"/>
              <a:t>実世界から</a:t>
            </a:r>
            <a:r>
              <a:rPr kumimoji="1" lang="en-US" altLang="ja-JP" dirty="0" err="1" smtClean="0"/>
              <a:t>IoT</a:t>
            </a:r>
            <a:r>
              <a:rPr kumimoji="1" lang="ja-JP" altLang="en-US" dirty="0" err="1" smtClean="0"/>
              <a:t>、</a:t>
            </a:r>
            <a:r>
              <a:rPr kumimoji="1" lang="ja-JP" altLang="en-US" dirty="0" smtClean="0"/>
              <a:t>ウェアラブル、スマホなどを使って情報を吸い上げ、ビッグデータとして蓄積し、それを</a:t>
            </a:r>
            <a:r>
              <a:rPr kumimoji="1" lang="en-US" altLang="ja-JP" dirty="0" smtClean="0"/>
              <a:t>AI</a:t>
            </a:r>
            <a:r>
              <a:rPr kumimoji="1" lang="ja-JP" altLang="en-US" dirty="0" smtClean="0"/>
              <a:t>が解析して、ロボットを通じて実世界にフィードバックしていくのです。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523346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例えば、</a:t>
            </a:r>
            <a:r>
              <a:rPr kumimoji="1" lang="en-US" altLang="ja-JP" dirty="0" smtClean="0"/>
              <a:t>Google</a:t>
            </a:r>
            <a:r>
              <a:rPr kumimoji="1" lang="ja-JP" altLang="en-US" dirty="0" smtClean="0"/>
              <a:t>は</a:t>
            </a:r>
            <a:r>
              <a:rPr kumimoji="1" lang="en-US" altLang="ja-JP" dirty="0" smtClean="0"/>
              <a:t>2015</a:t>
            </a:r>
            <a:r>
              <a:rPr kumimoji="1" lang="ja-JP" altLang="en-US" dirty="0" smtClean="0"/>
              <a:t>年</a:t>
            </a:r>
            <a:r>
              <a:rPr kumimoji="1" lang="en-US" altLang="ja-JP" dirty="0" smtClean="0"/>
              <a:t>6</a:t>
            </a:r>
            <a:r>
              <a:rPr kumimoji="1" lang="ja-JP" altLang="en-US" dirty="0" smtClean="0"/>
              <a:t>月から自動運転車の公道走行実験を始めました。</a:t>
            </a:r>
            <a:endParaRPr kumimoji="1" lang="en-US" altLang="ja-JP" dirty="0" smtClean="0"/>
          </a:p>
          <a:p>
            <a:endParaRPr kumimoji="1" lang="en-US" altLang="ja-JP" dirty="0" smtClean="0"/>
          </a:p>
          <a:p>
            <a:r>
              <a:rPr kumimoji="1" lang="ja-JP" altLang="en-US" dirty="0" smtClean="0"/>
              <a:t>自動運転車は画像認識、センサー技術、制御技術、リアルタイム性など幅広い技術の集大成であり、これが実現できるとスマートマシンの応用範囲は飛躍的に広がることが期待されています。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406541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Google</a:t>
            </a:r>
            <a:r>
              <a:rPr kumimoji="1" lang="ja-JP" altLang="en-US" dirty="0" smtClean="0"/>
              <a:t>は</a:t>
            </a:r>
            <a:r>
              <a:rPr kumimoji="1" lang="en-US" altLang="ja-JP" dirty="0" smtClean="0"/>
              <a:t>2013</a:t>
            </a:r>
            <a:r>
              <a:rPr kumimoji="1" lang="ja-JP" altLang="en-US" dirty="0" smtClean="0"/>
              <a:t>年だけで日本のベンチャーである</a:t>
            </a:r>
            <a:r>
              <a:rPr kumimoji="1" lang="en-US" altLang="ja-JP" dirty="0" smtClean="0"/>
              <a:t>Shaft</a:t>
            </a:r>
            <a:r>
              <a:rPr kumimoji="1" lang="ja-JP" altLang="en-US" dirty="0" smtClean="0"/>
              <a:t>を含め、</a:t>
            </a:r>
            <a:r>
              <a:rPr kumimoji="1" lang="en-US" altLang="ja-JP" dirty="0" smtClean="0"/>
              <a:t>8</a:t>
            </a:r>
            <a:r>
              <a:rPr kumimoji="1" lang="ja-JP" altLang="en-US" dirty="0" smtClean="0"/>
              <a:t>社のロボット関連企業を買収しました。</a:t>
            </a:r>
            <a:r>
              <a:rPr kumimoji="1" lang="en-US" altLang="ja-JP" dirty="0" smtClean="0"/>
              <a:t>2015</a:t>
            </a:r>
            <a:r>
              <a:rPr kumimoji="1" lang="ja-JP" altLang="en-US" dirty="0" smtClean="0"/>
              <a:t>年時点で</a:t>
            </a:r>
            <a:r>
              <a:rPr kumimoji="1" lang="en-US" altLang="ja-JP" dirty="0" smtClean="0"/>
              <a:t>Google</a:t>
            </a:r>
            <a:r>
              <a:rPr kumimoji="1" lang="ja-JP" altLang="en-US" dirty="0" smtClean="0"/>
              <a:t>参加には</a:t>
            </a:r>
            <a:r>
              <a:rPr kumimoji="1" lang="en-US" altLang="ja-JP" dirty="0" smtClean="0"/>
              <a:t>10</a:t>
            </a:r>
            <a:r>
              <a:rPr kumimoji="1" lang="ja-JP" altLang="en-US" dirty="0" smtClean="0"/>
              <a:t>社のロボット関連企業があります。</a:t>
            </a:r>
            <a:endParaRPr kumimoji="1" lang="en-US" altLang="ja-JP" dirty="0" smtClean="0"/>
          </a:p>
          <a:p>
            <a:endParaRPr kumimoji="1" lang="en-US" altLang="ja-JP" dirty="0" smtClean="0"/>
          </a:p>
          <a:p>
            <a:r>
              <a:rPr kumimoji="1" lang="en-US" altLang="ja-JP" dirty="0" smtClean="0"/>
              <a:t>Google</a:t>
            </a:r>
            <a:r>
              <a:rPr kumimoji="1" lang="ja-JP" altLang="en-US" dirty="0" smtClean="0"/>
              <a:t>は別に</a:t>
            </a:r>
            <a:r>
              <a:rPr kumimoji="1" lang="en-US" altLang="ja-JP" dirty="0" smtClean="0"/>
              <a:t>AI</a:t>
            </a:r>
            <a:r>
              <a:rPr kumimoji="1" lang="ja-JP" altLang="en-US" dirty="0" smtClean="0"/>
              <a:t>関連企業の買収も行っています。</a:t>
            </a:r>
            <a:r>
              <a:rPr kumimoji="1" lang="en-US" altLang="ja-JP" dirty="0" smtClean="0"/>
              <a:t>Google</a:t>
            </a:r>
            <a:r>
              <a:rPr kumimoji="1" lang="ja-JP" altLang="en-US" dirty="0" smtClean="0"/>
              <a:t>の狙いは、スマートマシンの実現に必要な</a:t>
            </a:r>
            <a:r>
              <a:rPr kumimoji="1" lang="en-US" altLang="ja-JP" dirty="0" smtClean="0"/>
              <a:t>AI</a:t>
            </a:r>
            <a:r>
              <a:rPr kumimoji="1" lang="ja-JP" altLang="en-US" dirty="0" smtClean="0"/>
              <a:t>とロボット技術を手に入れることです。スマートマシンに必須のもう一つの条件であるビッグデータ（ユーザーの行動履歴）はすでに持っているからです。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532393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Amazon</a:t>
            </a:r>
            <a:r>
              <a:rPr kumimoji="1" lang="ja-JP" altLang="en-US" dirty="0" smtClean="0"/>
              <a:t>は、ドローンを使って商品を配送するサービスを始める予定です。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2863288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IBM</a:t>
            </a:r>
            <a:r>
              <a:rPr kumimoji="1" lang="ja-JP" altLang="en-US" dirty="0" smtClean="0"/>
              <a:t>は古くから人工知能研究に投資しており、</a:t>
            </a:r>
            <a:r>
              <a:rPr kumimoji="1" lang="en-US" altLang="ja-JP" dirty="0" smtClean="0"/>
              <a:t>Watson</a:t>
            </a:r>
            <a:r>
              <a:rPr kumimoji="1" lang="ja-JP" altLang="en-US" dirty="0" smtClean="0"/>
              <a:t>は</a:t>
            </a:r>
            <a:r>
              <a:rPr kumimoji="1" lang="en-US" altLang="ja-JP" dirty="0" smtClean="0"/>
              <a:t>IBM</a:t>
            </a:r>
            <a:r>
              <a:rPr kumimoji="1" lang="ja-JP" altLang="en-US" dirty="0" smtClean="0"/>
              <a:t>の人工知能関連製品・サービスの統合ブランドです。</a:t>
            </a:r>
            <a:endParaRPr kumimoji="1" lang="en-US" altLang="ja-JP" dirty="0" smtClean="0"/>
          </a:p>
          <a:p>
            <a:endParaRPr kumimoji="1" lang="en-US" altLang="ja-JP" dirty="0" smtClean="0"/>
          </a:p>
          <a:p>
            <a:r>
              <a:rPr kumimoji="1" lang="ja-JP" altLang="en-US" dirty="0" smtClean="0"/>
              <a:t>人間の医師は、如何に優秀でも、世界中で発表される医療関連の論文を全て読むことはできません。一方で、大量の情報を正確に記憶し、処理するのはコンピュータの独壇場です。質問者の質問内容を正確に把握し、真に必要な情報だけを適切に提示することができれば、医療判断の支援に役立つでしょう。</a:t>
            </a:r>
            <a:endParaRPr kumimoji="1" lang="en-US" altLang="ja-JP" dirty="0" smtClean="0"/>
          </a:p>
          <a:p>
            <a:endParaRPr kumimoji="1" lang="en-US" altLang="ja-JP" dirty="0" smtClean="0"/>
          </a:p>
          <a:p>
            <a:r>
              <a:rPr kumimoji="1" lang="ja-JP" altLang="en-US" dirty="0" smtClean="0"/>
              <a:t>法律の分野もまた、ドキュメントの多さで知られます。新米弁護士の主な仕事は、過去の判例の検索だと言われています。この部分でも</a:t>
            </a:r>
            <a:r>
              <a:rPr kumimoji="1" lang="en-US" altLang="ja-JP" dirty="0" smtClean="0"/>
              <a:t>Watson</a:t>
            </a:r>
            <a:r>
              <a:rPr kumimoji="1" lang="ja-JP" altLang="en-US" dirty="0" smtClean="0"/>
              <a:t>が支援できます。逆に言えば、</a:t>
            </a:r>
            <a:r>
              <a:rPr kumimoji="1" lang="en-US" altLang="ja-JP" dirty="0" smtClean="0"/>
              <a:t>Watson</a:t>
            </a:r>
            <a:r>
              <a:rPr kumimoji="1" lang="ja-JP" altLang="en-US" dirty="0" smtClean="0"/>
              <a:t>によって下級弁護士の仕事は無くなる、ということもできます。</a:t>
            </a:r>
            <a:endParaRPr kumimoji="1" lang="en-US" altLang="ja-JP" dirty="0" smtClean="0"/>
          </a:p>
          <a:p>
            <a:endParaRPr kumimoji="1" lang="en-US" altLang="ja-JP" dirty="0" smtClean="0"/>
          </a:p>
          <a:p>
            <a:r>
              <a:rPr kumimoji="1" lang="en-US" altLang="ja-JP" dirty="0" smtClean="0"/>
              <a:t>Watson</a:t>
            </a:r>
            <a:r>
              <a:rPr kumimoji="1" lang="ja-JP" altLang="en-US" dirty="0" smtClean="0"/>
              <a:t>は日本の銀行でも採用が決まりました。目的は、膨大な顧客対応データを瞬時に検索し、コールセンターの担当者に過去の履歴や適切な解答を提示することです。</a:t>
            </a:r>
            <a:endParaRPr kumimoji="1" lang="en-US" altLang="ja-JP" dirty="0" smtClean="0"/>
          </a:p>
          <a:p>
            <a:endParaRPr kumimoji="1" lang="en-US" altLang="ja-JP" dirty="0" smtClean="0"/>
          </a:p>
          <a:p>
            <a:r>
              <a:rPr kumimoji="1" lang="ja-JP" altLang="en-US" dirty="0" smtClean="0"/>
              <a:t>基本部分は質疑応答システムですが、これに音声認識や画像認識を組み合わせることにより、幅広い分野に適用できます。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2107084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2132421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4077754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http://ascii.jp/elem/000/000/851/851380/</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992019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FFFFFF"/>
                </a:solidFill>
                <a:cs typeface="ＭＳ Ｐゴシック"/>
              </a:rPr>
              <a:t>人工知能学会のサイト</a:t>
            </a:r>
            <a:r>
              <a:rPr kumimoji="1" lang="en-US" altLang="ja-JP" sz="1200" dirty="0" smtClean="0">
                <a:solidFill>
                  <a:srgbClr val="FFFFFF"/>
                </a:solidFill>
                <a:cs typeface="ＭＳ Ｐゴシック"/>
              </a:rPr>
              <a:t>(</a:t>
            </a:r>
            <a:r>
              <a:rPr lang="en-US" altLang="ja-JP" sz="1200" dirty="0" smtClean="0"/>
              <a:t>https://</a:t>
            </a:r>
            <a:r>
              <a:rPr lang="en-US" altLang="ja-JP" sz="1200" dirty="0" err="1" smtClean="0"/>
              <a:t>www.ai-gakkai.or.jp</a:t>
            </a:r>
            <a:r>
              <a:rPr lang="en-US" altLang="ja-JP" sz="1200" dirty="0" smtClean="0"/>
              <a:t>/</a:t>
            </a:r>
            <a:r>
              <a:rPr lang="en-US" altLang="ja-JP" sz="1200" dirty="0" err="1" smtClean="0"/>
              <a:t>whatsai</a:t>
            </a:r>
            <a:r>
              <a:rPr lang="en-US" altLang="ja-JP" sz="1200" dirty="0" smtClean="0"/>
              <a:t>/</a:t>
            </a:r>
            <a:r>
              <a:rPr lang="en-US" altLang="ja-JP" sz="1200" dirty="0" err="1" smtClean="0"/>
              <a:t>AIwhats.html</a:t>
            </a:r>
            <a:r>
              <a:rPr kumimoji="1" lang="en-US" altLang="ja-JP" sz="1200" dirty="0" smtClean="0">
                <a:solidFill>
                  <a:srgbClr val="FFFFFF"/>
                </a:solidFill>
                <a:cs typeface="ＭＳ Ｐゴシック"/>
              </a:rPr>
              <a:t>)</a:t>
            </a:r>
            <a:r>
              <a:rPr kumimoji="1" lang="ja-JP" altLang="en-US" sz="1200" dirty="0" smtClean="0">
                <a:solidFill>
                  <a:srgbClr val="FFFFFF"/>
                </a:solidFill>
                <a:cs typeface="ＭＳ Ｐゴシック"/>
              </a:rPr>
              <a:t>には、以下の様な説明があります。</a:t>
            </a:r>
          </a:p>
          <a:p>
            <a:pPr marL="0" marR="0" indent="0" algn="l" defTabSz="457200" rtl="0" eaLnBrk="1" fontAlgn="auto" latinLnBrk="0" hangingPunct="1">
              <a:lnSpc>
                <a:spcPct val="100000"/>
              </a:lnSpc>
              <a:spcBef>
                <a:spcPts val="0"/>
              </a:spcBef>
              <a:spcAft>
                <a:spcPts val="0"/>
              </a:spcAft>
              <a:buClrTx/>
              <a:buSzTx/>
              <a:buFontTx/>
              <a:buNone/>
              <a:tabLst/>
              <a:defRPr/>
            </a:pPr>
            <a:endParaRPr lang="ja-JP" altLang="en-US" sz="1200" dirty="0" smtClean="0">
              <a:solidFill>
                <a:srgbClr val="FFFFFF"/>
              </a:solidFill>
              <a:cs typeface="ＭＳ Ｐゴシック"/>
            </a:endParaRPr>
          </a:p>
          <a:p>
            <a:r>
              <a:rPr lang="en-US" altLang="ja-JP" sz="1200" dirty="0" smtClean="0">
                <a:solidFill>
                  <a:srgbClr val="FFFFFF"/>
                </a:solidFill>
                <a:cs typeface="ＭＳ Ｐゴシック"/>
              </a:rPr>
              <a:t>『</a:t>
            </a:r>
            <a:r>
              <a:rPr lang="ja-JP" altLang="en-US" sz="1200" dirty="0" smtClean="0">
                <a:solidFill>
                  <a:srgbClr val="FFFFFF"/>
                </a:solidFill>
                <a:cs typeface="ＭＳ Ｐゴシック"/>
              </a:rPr>
              <a:t>「人工知能」とは何だと思うでしょうか？まるで人間のようにふるまう機械を想像するのではないでしょうか？これは正しいとも，間違っているともいえます．なぜなら，人工知能の研究には二つの立場があるからです．一つは，人間の知能そのものをもつ機械を作ろうとする立場，もう一つは，人間が知能を使ってすることを機械にさせようとする立場です．そして，実際の研究のほとんどは後者の立場にたっています．ですので，人工知能の研究といっても，人間のような機械を作っているわけではありません．</a:t>
            </a:r>
            <a:r>
              <a:rPr lang="en-US" altLang="ja-JP" sz="1200" dirty="0" smtClean="0">
                <a:solidFill>
                  <a:srgbClr val="FFFFFF"/>
                </a:solidFill>
                <a:cs typeface="ＭＳ Ｐゴシック"/>
              </a:rPr>
              <a:t>』</a:t>
            </a:r>
            <a:endParaRPr lang="ja-JP" altLang="en-US" sz="1200" dirty="0" smtClean="0">
              <a:solidFill>
                <a:srgbClr val="FFFFFF"/>
              </a:solidFill>
              <a:cs typeface="ＭＳ Ｐゴシック"/>
            </a:endParaRPr>
          </a:p>
          <a:p>
            <a:endParaRPr lang="ja-JP" altLang="en-US" sz="1200" dirty="0" smtClean="0">
              <a:solidFill>
                <a:srgbClr val="FFFFFF"/>
              </a:solidFill>
              <a:cs typeface="ＭＳ Ｐゴシック"/>
            </a:endParaRPr>
          </a:p>
          <a:p>
            <a:r>
              <a:rPr lang="ja-JP" altLang="en-US" sz="1200" dirty="0" smtClean="0">
                <a:solidFill>
                  <a:srgbClr val="FFFFFF"/>
                </a:solidFill>
                <a:cs typeface="ＭＳ Ｐゴシック"/>
              </a:rPr>
              <a:t>前者のアプローチを「強い</a:t>
            </a:r>
            <a:r>
              <a:rPr lang="en-US" altLang="ja-JP" sz="1200" dirty="0" smtClean="0">
                <a:solidFill>
                  <a:srgbClr val="FFFFFF"/>
                </a:solidFill>
                <a:cs typeface="ＭＳ Ｐゴシック"/>
              </a:rPr>
              <a:t>AI</a:t>
            </a:r>
            <a:r>
              <a:rPr lang="ja-JP" altLang="en-US" sz="1200" dirty="0" smtClean="0">
                <a:solidFill>
                  <a:srgbClr val="FFFFFF"/>
                </a:solidFill>
                <a:cs typeface="ＭＳ Ｐゴシック"/>
              </a:rPr>
              <a:t>」、後者を「弱い</a:t>
            </a:r>
            <a:r>
              <a:rPr lang="en-US" altLang="ja-JP" sz="1200" dirty="0" smtClean="0">
                <a:solidFill>
                  <a:srgbClr val="FFFFFF"/>
                </a:solidFill>
                <a:cs typeface="ＭＳ Ｐゴシック"/>
              </a:rPr>
              <a:t>AI</a:t>
            </a:r>
            <a:r>
              <a:rPr lang="ja-JP" altLang="en-US" sz="1200" dirty="0" smtClean="0">
                <a:solidFill>
                  <a:srgbClr val="FFFFFF"/>
                </a:solidFill>
                <a:cs typeface="ＭＳ Ｐゴシック"/>
              </a:rPr>
              <a:t>」と言います。そして各々のアプローチについて、学習・推論などを組み合わせて研究が進められています。</a:t>
            </a:r>
            <a:endParaRPr lang="en-US" altLang="ja-JP" sz="1200" dirty="0" smtClean="0">
              <a:solidFill>
                <a:srgbClr val="FFFFFF"/>
              </a:solidFill>
              <a:cs typeface="ＭＳ Ｐゴシック"/>
            </a:endParaRPr>
          </a:p>
          <a:p>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562732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例えば、人間は鳥を見て「鳥のように空を飛びたい」と考えました。</a:t>
            </a:r>
            <a:endParaRPr kumimoji="1" lang="en-US" altLang="ja-JP" dirty="0" smtClean="0"/>
          </a:p>
          <a:p>
            <a:endParaRPr kumimoji="1" lang="en-US" altLang="ja-JP" dirty="0" smtClean="0"/>
          </a:p>
          <a:p>
            <a:r>
              <a:rPr kumimoji="1" lang="ja-JP" altLang="en-US" dirty="0" smtClean="0"/>
              <a:t>そこで、初期の飛行機械は、鳥の動きを模倣して作られました。鳥のような羽を持ち、鳥のように羽ばたく機械です。しかし、結果としてこれはうまくいきませんでした。</a:t>
            </a:r>
            <a:endParaRPr kumimoji="1" lang="en-US" altLang="ja-JP" dirty="0" smtClean="0"/>
          </a:p>
          <a:p>
            <a:r>
              <a:rPr kumimoji="1" lang="ja-JP" altLang="en-US" dirty="0" smtClean="0"/>
              <a:t>現在、皆さんが知っている飛行機は、鳥のようには羽ばたきません。しかし、空を飛ぶという「機能」を追求し、目的は果たしています。</a:t>
            </a:r>
            <a:endParaRPr kumimoji="1" lang="en-US" altLang="ja-JP" dirty="0" smtClean="0"/>
          </a:p>
          <a:p>
            <a:r>
              <a:rPr kumimoji="1" lang="ja-JP" altLang="en-US" dirty="0" smtClean="0"/>
              <a:t>一方、鳥の羽ばたきの研究は、鳥の生態や空を飛ぶメカニズムを知る上で有用です。人間は、鳥の研究を行い、現時点では鳥とは違うアプローチを使って、空を飛ぶという目的を果たしたのです。</a:t>
            </a:r>
            <a:endParaRPr kumimoji="1" lang="en-US" altLang="ja-JP" dirty="0" smtClean="0"/>
          </a:p>
          <a:p>
            <a:endParaRPr kumimoji="1" lang="en-US" altLang="ja-JP" dirty="0" smtClean="0"/>
          </a:p>
          <a:p>
            <a:r>
              <a:rPr kumimoji="1" lang="ja-JP" altLang="en-US" dirty="0" smtClean="0"/>
              <a:t>強い</a:t>
            </a:r>
            <a:r>
              <a:rPr kumimoji="1" lang="en-US" altLang="ja-JP" dirty="0" smtClean="0"/>
              <a:t>AI</a:t>
            </a:r>
            <a:r>
              <a:rPr kumimoji="1" lang="ja-JP" altLang="en-US" dirty="0" smtClean="0"/>
              <a:t>と弱い</a:t>
            </a:r>
            <a:r>
              <a:rPr kumimoji="1" lang="en-US" altLang="ja-JP" dirty="0" smtClean="0"/>
              <a:t>AI</a:t>
            </a:r>
            <a:r>
              <a:rPr kumimoji="1" lang="ja-JP" altLang="en-US" dirty="0" smtClean="0"/>
              <a:t>の関係も、これに似ています。強い</a:t>
            </a:r>
            <a:r>
              <a:rPr kumimoji="1" lang="en-US" altLang="ja-JP" dirty="0" smtClean="0"/>
              <a:t>AI</a:t>
            </a:r>
            <a:r>
              <a:rPr kumimoji="1" lang="ja-JP" altLang="en-US" dirty="0" smtClean="0"/>
              <a:t>は、とにかく人間の脳を模倣し、動きを再現しようというアプローチです。これに対し、弱い</a:t>
            </a:r>
            <a:r>
              <a:rPr kumimoji="1" lang="en-US" altLang="ja-JP" dirty="0" smtClean="0"/>
              <a:t>AI</a:t>
            </a:r>
            <a:r>
              <a:rPr kumimoji="1" lang="ja-JP" altLang="en-US" dirty="0" smtClean="0"/>
              <a:t>は、中身がどうであれ、外から見て人のように考えたり、学習したりすることができれば良いという考え方です。</a:t>
            </a:r>
            <a:endParaRPr kumimoji="1" lang="en-US" altLang="ja-JP" dirty="0" smtClean="0"/>
          </a:p>
          <a:p>
            <a:endParaRPr kumimoji="1" lang="en-US" altLang="ja-JP" dirty="0" smtClean="0"/>
          </a:p>
          <a:p>
            <a:r>
              <a:rPr kumimoji="1" lang="ja-JP" altLang="en-US" dirty="0" smtClean="0"/>
              <a:t>学術的には強い</a:t>
            </a:r>
            <a:r>
              <a:rPr kumimoji="1" lang="en-US" altLang="ja-JP" dirty="0" smtClean="0"/>
              <a:t>AI</a:t>
            </a:r>
            <a:r>
              <a:rPr kumimoji="1" lang="ja-JP" altLang="en-US" dirty="0" smtClean="0"/>
              <a:t>を研究する意味はありますが、工業的・商業的には、弱い</a:t>
            </a:r>
            <a:r>
              <a:rPr kumimoji="1" lang="en-US" altLang="ja-JP" dirty="0" smtClean="0"/>
              <a:t>AI</a:t>
            </a:r>
            <a:r>
              <a:rPr kumimoji="1" lang="ja-JP" altLang="en-US" dirty="0" smtClean="0"/>
              <a:t>で目的が果たせるのであれば十分、という考え方は成り立つのです。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174224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これらの点について、皆さんはどう思いますか？</a:t>
            </a:r>
          </a:p>
          <a:p>
            <a:r>
              <a:rPr kumimoji="1" lang="ja-JP" altLang="en-US" dirty="0" smtClean="0"/>
              <a:t>一応、私の考えを示しておきました。</a:t>
            </a:r>
          </a:p>
          <a:p>
            <a:endParaRPr kumimoji="1" lang="ja-JP" altLang="en-US" dirty="0" smtClean="0"/>
          </a:p>
          <a:p>
            <a:r>
              <a:rPr kumimoji="1" lang="ja-JP" altLang="en-US" dirty="0" smtClean="0"/>
              <a:t>最初の問題については、これは確実に起こるでしょう。過去、産業革命と呼ばれる産業構造の変換の際にも、多くの職業が無くなり、多くの職業が生まれました。それと同じ事があ起ころうとしています。</a:t>
            </a:r>
          </a:p>
          <a:p>
            <a:r>
              <a:rPr kumimoji="1" lang="ja-JP" altLang="en-US" dirty="0" smtClean="0"/>
              <a:t>次の問題については、私は起こらないと思います。少なくとも、現在の技術ではそこまでの心配はいらないでしょう。もちろん、今後革命的な進化がある可能性は否定できません。</a:t>
            </a:r>
          </a:p>
          <a:p>
            <a:r>
              <a:rPr kumimoji="1" lang="en-US" altLang="ja-JP" dirty="0" smtClean="0"/>
              <a:t>2045</a:t>
            </a:r>
            <a:r>
              <a:rPr kumimoji="1" lang="ja-JP" altLang="en-US" dirty="0" smtClean="0"/>
              <a:t>年問題は「シンギュラリティ（技術的特異点）」として知られています。レイ・カーツワイル氏が</a:t>
            </a:r>
            <a:r>
              <a:rPr kumimoji="1" lang="en-US" altLang="ja-JP" dirty="0" smtClean="0"/>
              <a:t>10</a:t>
            </a:r>
            <a:r>
              <a:rPr kumimoji="1" lang="ja-JP" altLang="en-US" dirty="0" smtClean="0"/>
              <a:t>年ほど前に書いた著書の中で述べた予測ですが、そのときは単純に、デバイスの進化がそのまま続けば、人類の知能を超えるデバイスが手に入る、ということのようです。</a:t>
            </a:r>
          </a:p>
          <a:p>
            <a:r>
              <a:rPr kumimoji="1" lang="ja-JP" altLang="en-US" dirty="0" smtClean="0"/>
              <a:t>これについては、なんとも言えないというのが正直なところです。何しろ、前提が曖昧です。「人類」の何を超えるか、という点を明確にしないと答えは出ません。コンピュータは今でも、計算速度や記憶能力では人類を超えていると言って良いでしょう。「人類の知能」といった場合、それは何を指すのでしょう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1102622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従来、機械は人が操作するか、手順を教えてその通り動かすものでした。しかし、</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は、自ら学習し、状況を把握し、判断できる能力を機械に与えます。</a:t>
            </a:r>
          </a:p>
          <a:p>
            <a:r>
              <a:rPr kumimoji="1" lang="ja-JP" altLang="ja-JP" sz="1200" kern="1200" dirty="0" smtClean="0">
                <a:solidFill>
                  <a:schemeClr val="tx1"/>
                </a:solidFill>
                <a:effectLst/>
                <a:latin typeface="+mn-lt"/>
                <a:ea typeface="+mn-ea"/>
                <a:cs typeface="+mn-cs"/>
              </a:rPr>
              <a:t>人工知能には、「</a:t>
            </a:r>
            <a:r>
              <a:rPr kumimoji="1" lang="ja-JP" altLang="en-US" sz="1200" kern="1200" dirty="0" smtClean="0">
                <a:solidFill>
                  <a:schemeClr val="tx1"/>
                </a:solidFill>
                <a:effectLst/>
                <a:latin typeface="+mn-lt"/>
                <a:ea typeface="+mn-ea"/>
                <a:cs typeface="+mn-cs"/>
              </a:rPr>
              <a:t>知能があるように見せかけ、外から見ると人のように見える</a:t>
            </a:r>
            <a:r>
              <a:rPr kumimoji="1" lang="ja-JP" altLang="ja-JP" sz="1200" kern="1200" dirty="0" smtClean="0">
                <a:solidFill>
                  <a:schemeClr val="tx1"/>
                </a:solidFill>
                <a:effectLst/>
                <a:latin typeface="+mn-lt"/>
                <a:ea typeface="+mn-ea"/>
                <a:cs typeface="+mn-cs"/>
              </a:rPr>
              <a:t>」と「</a:t>
            </a:r>
            <a:r>
              <a:rPr kumimoji="1" lang="ja-JP" altLang="en-US" sz="1200" kern="1200" dirty="0" smtClean="0">
                <a:solidFill>
                  <a:schemeClr val="tx1"/>
                </a:solidFill>
                <a:effectLst/>
                <a:latin typeface="+mn-lt"/>
                <a:ea typeface="+mn-ea"/>
                <a:cs typeface="+mn-cs"/>
              </a:rPr>
              <a:t>脳の働きを模倣して人の知能を再現する</a:t>
            </a:r>
            <a:r>
              <a:rPr kumimoji="1" lang="ja-JP" altLang="ja-JP" sz="1200" kern="1200" dirty="0" smtClean="0">
                <a:solidFill>
                  <a:schemeClr val="tx1"/>
                </a:solidFill>
                <a:effectLst/>
                <a:latin typeface="+mn-lt"/>
                <a:ea typeface="+mn-ea"/>
                <a:cs typeface="+mn-cs"/>
              </a:rPr>
              <a:t>」の２つのアプローチがあります。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前者は、あらかじめ「ルール」をたくさん用意しておく「ルールベース」です。</a:t>
            </a:r>
            <a:r>
              <a:rPr kumimoji="1" lang="ja-JP" altLang="en-US" sz="1200" kern="1200" dirty="0" smtClean="0">
                <a:solidFill>
                  <a:schemeClr val="tx1"/>
                </a:solidFill>
                <a:effectLst/>
                <a:latin typeface="+mn-lt"/>
                <a:ea typeface="+mn-ea"/>
                <a:cs typeface="+mn-cs"/>
              </a:rPr>
              <a:t>例えば、人間の様に受け答えできるシステムを作ろうと思った場合、「こんにちは」と話しかけられたら、「こんにちは」と応える、「こんばんは」なら「こんばんは」など、様々な「ルール」を用意しておけば、受け答えを見る限り、それが人間なのかコンピュータなのかを見分けることはできません。しかし、実際にはコンピュータが「こんにちは」と「こんばんは」の意味を理解して使い分けているわけではありません。このため、人間生活の様々な場面で完璧な受け答えをするためには、膨大なルールが必要になり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この分野では、</a:t>
            </a:r>
            <a:r>
              <a:rPr kumimoji="1" lang="en-US" altLang="ja-JP" sz="1200" kern="1200" dirty="0" smtClean="0">
                <a:solidFill>
                  <a:schemeClr val="tx1"/>
                </a:solidFill>
                <a:effectLst/>
                <a:latin typeface="+mn-lt"/>
                <a:ea typeface="+mn-ea"/>
                <a:cs typeface="+mn-cs"/>
              </a:rPr>
              <a:t>1980</a:t>
            </a:r>
            <a:r>
              <a:rPr kumimoji="1" lang="ja-JP" altLang="en-US" sz="1200" kern="1200" dirty="0" smtClean="0">
                <a:solidFill>
                  <a:schemeClr val="tx1"/>
                </a:solidFill>
                <a:effectLst/>
                <a:latin typeface="+mn-lt"/>
                <a:ea typeface="+mn-ea"/>
                <a:cs typeface="+mn-cs"/>
              </a:rPr>
              <a:t>年代に</a:t>
            </a:r>
            <a:r>
              <a:rPr kumimoji="1" lang="ja-JP" altLang="ja-JP" sz="1200" kern="1200" dirty="0" smtClean="0">
                <a:solidFill>
                  <a:schemeClr val="tx1"/>
                </a:solidFill>
                <a:effectLst/>
                <a:latin typeface="+mn-lt"/>
                <a:ea typeface="+mn-ea"/>
                <a:cs typeface="+mn-cs"/>
              </a:rPr>
              <a:t>外国語翻訳者や医者、弁護士といった専門家のノウハウをルール化して組み入れた「エキスパート・システム」</a:t>
            </a:r>
            <a:r>
              <a:rPr kumimoji="1" lang="ja-JP" altLang="en-US" sz="1200" kern="1200" dirty="0" smtClean="0">
                <a:solidFill>
                  <a:schemeClr val="tx1"/>
                </a:solidFill>
                <a:effectLst/>
                <a:latin typeface="+mn-lt"/>
                <a:ea typeface="+mn-ea"/>
                <a:cs typeface="+mn-cs"/>
              </a:rPr>
              <a:t>の</a:t>
            </a:r>
            <a:r>
              <a:rPr kumimoji="1" lang="ja-JP" altLang="ja-JP" sz="1200" kern="1200" dirty="0" smtClean="0">
                <a:solidFill>
                  <a:schemeClr val="tx1"/>
                </a:solidFill>
                <a:effectLst/>
                <a:latin typeface="+mn-lt"/>
                <a:ea typeface="+mn-ea"/>
                <a:cs typeface="+mn-cs"/>
              </a:rPr>
              <a:t>実用化</a:t>
            </a:r>
            <a:r>
              <a:rPr kumimoji="1" lang="ja-JP" altLang="en-US" sz="1200" kern="1200" dirty="0" smtClean="0">
                <a:solidFill>
                  <a:schemeClr val="tx1"/>
                </a:solidFill>
                <a:effectLst/>
                <a:latin typeface="+mn-lt"/>
                <a:ea typeface="+mn-ea"/>
                <a:cs typeface="+mn-cs"/>
              </a:rPr>
              <a:t>が試みられました</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lang="ja-JP" altLang="en-US" dirty="0" smtClean="0"/>
              <a:t>これは例えば医師が患者を診察する際に、まずは患者の外見のチェックや体温を測ることによって初期の診断を行う事から、それらの判断基準を「ルール」として蓄えれば、医師の代わりになるシステムを構築できるのではないか、という考えから開発が進められたもので、様々な分野の専門家（＝エキスパート）の知識（ナレッジ）を集積することから、エキスパートシステムと呼ばれました。日本でも第</a:t>
            </a:r>
            <a:r>
              <a:rPr lang="en-US" altLang="ja-JP" dirty="0" smtClean="0"/>
              <a:t>5</a:t>
            </a:r>
            <a:r>
              <a:rPr lang="ja-JP" altLang="en-US" dirty="0" smtClean="0"/>
              <a:t>世代コンピュータとして研究が進められました。</a:t>
            </a:r>
            <a:endParaRPr lang="en-US" altLang="ja-JP" dirty="0" smtClean="0"/>
          </a:p>
          <a:p>
            <a:endParaRPr lang="en-US" altLang="ja-JP" dirty="0" smtClean="0"/>
          </a:p>
          <a:p>
            <a:r>
              <a:rPr lang="ja-JP" altLang="en-US" dirty="0" smtClean="0"/>
              <a:t>しかし、このシステムは、この当時はうまくいきませんでした。エキスパートの知識は定型化できないことも多く、ルール化することが難しかったことに加え、ルールを作ることそのものが膨大な作業になったためです。ルールを人間が作らなければならないことが大きな問題でした。また、大量のルールを処理するためのコンピュータの処理能力も不足していました。</a:t>
            </a:r>
            <a:endParaRPr lang="en-US" altLang="ja-JP" dirty="0" smtClean="0"/>
          </a:p>
          <a:p>
            <a:r>
              <a:rPr lang="ja-JP" altLang="en-US" dirty="0" smtClean="0"/>
              <a:t>（ただ、このアプローチは現代では一部で実用化されています。特定の業務に特化してルールベースで業務プロセスを管理する</a:t>
            </a:r>
            <a:r>
              <a:rPr lang="en-US" altLang="ja-JP" dirty="0" smtClean="0"/>
              <a:t>BRMS</a:t>
            </a:r>
            <a:r>
              <a:rPr lang="ja-JP" altLang="en-US" dirty="0" smtClean="0"/>
              <a:t>というシステムです）</a:t>
            </a:r>
            <a:endParaRPr lang="en-US" altLang="ja-JP" dirty="0" smtClean="0"/>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後者は、人の脳の仕組みを模倣して、機械に人のように学習させ考えさせようというものです。神経細胞（ニューロン）のつながりをモデルにするため、「ニューラル・ネットワーク」と呼ばれています。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これは人間の脳をモデルにしているため、理想的には人間の様に自分で様々な知識を学習し、仮説を立て、検証し、自律的に「考える」ことができるようになると考えられています。そうすれば</a:t>
            </a:r>
            <a:r>
              <a:rPr kumimoji="1" lang="ja-JP" altLang="ja-JP" sz="1200" kern="1200" dirty="0" smtClean="0">
                <a:solidFill>
                  <a:schemeClr val="tx1"/>
                </a:solidFill>
                <a:effectLst/>
                <a:latin typeface="+mn-lt"/>
                <a:ea typeface="+mn-ea"/>
                <a:cs typeface="+mn-cs"/>
              </a:rPr>
              <a:t>、人が</a:t>
            </a:r>
            <a:r>
              <a:rPr kumimoji="1" lang="ja-JP" altLang="en-US" sz="1200" kern="1200" dirty="0" smtClean="0">
                <a:solidFill>
                  <a:schemeClr val="tx1"/>
                </a:solidFill>
                <a:effectLst/>
                <a:latin typeface="+mn-lt"/>
                <a:ea typeface="+mn-ea"/>
                <a:cs typeface="+mn-cs"/>
              </a:rPr>
              <a:t>ルール</a:t>
            </a:r>
            <a:r>
              <a:rPr kumimoji="1" lang="ja-JP" altLang="ja-JP" sz="1200" kern="1200" dirty="0" smtClean="0">
                <a:solidFill>
                  <a:schemeClr val="tx1"/>
                </a:solidFill>
                <a:effectLst/>
                <a:latin typeface="+mn-lt"/>
                <a:ea typeface="+mn-ea"/>
                <a:cs typeface="+mn-cs"/>
              </a:rPr>
              <a:t>を教える必要はありません。</a:t>
            </a:r>
            <a:r>
              <a:rPr kumimoji="1" lang="ja-JP" altLang="en-US" sz="1200" kern="1200" dirty="0" smtClean="0">
                <a:solidFill>
                  <a:schemeClr val="tx1"/>
                </a:solidFill>
                <a:effectLst/>
                <a:latin typeface="+mn-lt"/>
                <a:ea typeface="+mn-ea"/>
                <a:cs typeface="+mn-cs"/>
              </a:rPr>
              <a:t>ニューラルネットワークはルールベースと同じくらいの歴史を持っていますが、アルゴリズムの問題やコンピューティングパワーの制限から、つい最近までは使い物にならないと考えられていました。</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838084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人間の脳のメカニズムはまだまだ謎が多いのですが、脳が多数のニューロンの集まりであることは早くからわかっていました。</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脳に刺激（視覚や聴覚など）を与えると、ニューロンが刺激されて他のニューロンに信号を伝えます。同じ刺激を繰り返し与えると、同じ経路で信号が伝わるようになります。これが学習による記憶のメカニズムと考えられてい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これをコンピュータ上でシミュレートしようとしたのがニューラルネットワークです。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ニューロンの歴史は古く、</a:t>
            </a:r>
            <a:r>
              <a:rPr kumimoji="1" lang="en-US" altLang="ja-JP" sz="1200" kern="1200" dirty="0" smtClean="0">
                <a:solidFill>
                  <a:schemeClr val="tx1"/>
                </a:solidFill>
                <a:effectLst/>
                <a:latin typeface="+mn-lt"/>
                <a:ea typeface="+mn-ea"/>
                <a:cs typeface="+mn-cs"/>
              </a:rPr>
              <a:t>1943</a:t>
            </a:r>
            <a:r>
              <a:rPr kumimoji="1" lang="ja-JP" altLang="en-US" sz="1200" kern="1200" dirty="0" smtClean="0">
                <a:solidFill>
                  <a:schemeClr val="tx1"/>
                </a:solidFill>
                <a:effectLst/>
                <a:latin typeface="+mn-lt"/>
                <a:ea typeface="+mn-ea"/>
                <a:cs typeface="+mn-cs"/>
              </a:rPr>
              <a:t>年に最初のモデルが考案されたといわれています。現在のニューラルネットワークの原型は</a:t>
            </a:r>
            <a:r>
              <a:rPr kumimoji="1" lang="en-US" altLang="ja-JP" sz="1200" kern="1200" dirty="0" smtClean="0">
                <a:solidFill>
                  <a:schemeClr val="tx1"/>
                </a:solidFill>
                <a:effectLst/>
                <a:latin typeface="+mn-lt"/>
                <a:ea typeface="+mn-ea"/>
                <a:cs typeface="+mn-cs"/>
              </a:rPr>
              <a:t>1958</a:t>
            </a:r>
            <a:r>
              <a:rPr kumimoji="1" lang="ja-JP" altLang="en-US" sz="1200" kern="1200" dirty="0" smtClean="0">
                <a:solidFill>
                  <a:schemeClr val="tx1"/>
                </a:solidFill>
                <a:effectLst/>
                <a:latin typeface="+mn-lt"/>
                <a:ea typeface="+mn-ea"/>
                <a:cs typeface="+mn-cs"/>
              </a:rPr>
              <a:t>年に発表されたパーセプトロンです。</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684855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1980</a:t>
            </a:r>
            <a:r>
              <a:rPr lang="ja-JP" altLang="en-US" dirty="0" smtClean="0"/>
              <a:t>年代の人工知能研究において、実用化が期待されたのが、ルールと推論エンジンを使うエキスパートシステムでした。これは例えば医師が患者を診察する際に、まずは患者の外見のチェックや体温を測ることによって初期の診断を行う事から、それらの判断基準を「ルール」として蓄えれば、医師の代わりになるシステムを構築できるのではないか、という考えから開発が進められたもので、様々な分野の専門家（＝エキスパート）の知識（ナレッジ）を集積することから、エキスパートシステムと呼ばれました。日本でも第</a:t>
            </a:r>
            <a:r>
              <a:rPr lang="en-US" altLang="ja-JP" dirty="0" smtClean="0"/>
              <a:t>5</a:t>
            </a:r>
            <a:r>
              <a:rPr lang="ja-JP" altLang="en-US" dirty="0" smtClean="0"/>
              <a:t>世代コンピュータとして研究が進められました。</a:t>
            </a:r>
            <a:endParaRPr lang="en-US" altLang="ja-JP" dirty="0" smtClean="0"/>
          </a:p>
          <a:p>
            <a:r>
              <a:rPr lang="ja-JP" altLang="en-US" dirty="0" smtClean="0"/>
              <a:t>しかし、このシステムは、この当時はうまくいきませんでした。エキスパートの知識は定型化できないことも多く、ルール化することが難しかったことに加え、大量のルールを作成するのが困難だったからと言われています。</a:t>
            </a:r>
            <a:endParaRPr lang="en-US" altLang="ja-JP" dirty="0" smtClean="0"/>
          </a:p>
          <a:p>
            <a:endParaRPr lang="en-US" altLang="ja-JP" dirty="0" smtClean="0"/>
          </a:p>
          <a:p>
            <a:r>
              <a:rPr lang="ja-JP" altLang="en-US" dirty="0" smtClean="0"/>
              <a:t>ただ、このアプローチは現代では一部で実用化されています。特定の業務に特化してルールベースで業務プロセスを管理する</a:t>
            </a:r>
            <a:r>
              <a:rPr lang="en-US" altLang="ja-JP" dirty="0" smtClean="0"/>
              <a:t>BRMS</a:t>
            </a:r>
            <a:r>
              <a:rPr lang="ja-JP" altLang="en-US" dirty="0" smtClean="0"/>
              <a:t>というシステムです。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3693374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3041665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ルールベースの欠点を補うために採用されたのが、統計処理による機械学習です。人間がいちいちルールを作るのではなく、膨大なデータを統計的に処理して、データ間の関連性を推論し、確率を算出し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例えば、</a:t>
            </a:r>
            <a:r>
              <a:rPr kumimoji="1" lang="ja-JP" altLang="ja-JP" sz="1200" kern="1200" dirty="0" smtClean="0">
                <a:solidFill>
                  <a:schemeClr val="tx1"/>
                </a:solidFill>
                <a:effectLst/>
                <a:latin typeface="+mn-lt"/>
                <a:ea typeface="+mn-ea"/>
                <a:cs typeface="+mn-cs"/>
              </a:rPr>
              <a:t>「日本の首都」と「東京」の関係を見つけ出し、「日本の首都が東京である確率は</a:t>
            </a:r>
            <a:r>
              <a:rPr kumimoji="1" lang="en-US" altLang="ja-JP" sz="1200" kern="1200" dirty="0" smtClean="0">
                <a:solidFill>
                  <a:schemeClr val="tx1"/>
                </a:solidFill>
                <a:effectLst/>
                <a:latin typeface="+mn-lt"/>
                <a:ea typeface="+mn-ea"/>
                <a:cs typeface="+mn-cs"/>
              </a:rPr>
              <a:t>99%</a:t>
            </a:r>
            <a:r>
              <a:rPr kumimoji="1" lang="ja-JP" altLang="ja-JP" sz="1200" kern="1200" dirty="0" smtClean="0">
                <a:solidFill>
                  <a:schemeClr val="tx1"/>
                </a:solidFill>
                <a:effectLst/>
                <a:latin typeface="+mn-lt"/>
                <a:ea typeface="+mn-ea"/>
                <a:cs typeface="+mn-cs"/>
              </a:rPr>
              <a:t>」といったルールを自動的に生成しようというものです。</a:t>
            </a:r>
            <a:r>
              <a:rPr kumimoji="1" lang="ja-JP" altLang="en-US" sz="1200" kern="1200" dirty="0" smtClean="0">
                <a:solidFill>
                  <a:schemeClr val="tx1"/>
                </a:solidFill>
                <a:effectLst/>
                <a:latin typeface="+mn-lt"/>
                <a:ea typeface="+mn-ea"/>
                <a:cs typeface="+mn-cs"/>
              </a:rPr>
              <a:t>この統計処理に採用されたのが</a:t>
            </a: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ベイズ統計</a:t>
            </a:r>
            <a:r>
              <a:rPr kumimoji="1" lang="ja-JP" altLang="ja-JP" sz="1200" kern="1200" dirty="0" smtClean="0">
                <a:solidFill>
                  <a:schemeClr val="tx1"/>
                </a:solidFill>
                <a:effectLst/>
                <a:latin typeface="+mn-lt"/>
                <a:ea typeface="+mn-ea"/>
                <a:cs typeface="+mn-cs"/>
              </a:rPr>
              <a:t>です。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一方、ニューラルネットワークにも大きな進歩がありました。</a:t>
            </a:r>
            <a:r>
              <a:rPr kumimoji="1" lang="en-US" altLang="ja-JP" sz="1200" kern="1200" dirty="0" smtClean="0">
                <a:solidFill>
                  <a:schemeClr val="tx1"/>
                </a:solidFill>
                <a:effectLst/>
                <a:latin typeface="+mn-lt"/>
                <a:ea typeface="+mn-ea"/>
                <a:cs typeface="+mn-cs"/>
              </a:rPr>
              <a:t>2000</a:t>
            </a:r>
            <a:r>
              <a:rPr kumimoji="1" lang="ja-JP" altLang="en-US" sz="1200" kern="1200" dirty="0" smtClean="0">
                <a:solidFill>
                  <a:schemeClr val="tx1"/>
                </a:solidFill>
                <a:effectLst/>
                <a:latin typeface="+mn-lt"/>
                <a:ea typeface="+mn-ea"/>
                <a:cs typeface="+mn-cs"/>
              </a:rPr>
              <a:t>年代に入って新たなアルゴリズムである「ディープラーニング」が実用化され、さらにクラウドによるコンピューティングパワーの獲得、そしてビッグデータが進歩を後押ししました。このディープラーニングを機械学習と組み合わせた研究が、現在の最先端と言われてい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dirty="0" smtClean="0"/>
              <a:t>強い</a:t>
            </a:r>
            <a:r>
              <a:rPr kumimoji="1" lang="en-US" altLang="ja-JP" dirty="0" smtClean="0"/>
              <a:t>AI</a:t>
            </a:r>
            <a:r>
              <a:rPr kumimoji="1" lang="ja-JP" altLang="en-US" dirty="0" smtClean="0"/>
              <a:t>の分野でも研究は進んでいますが、ディープラーニングを使っても脳の活動の再現は難しく、この分野の研究はもう少し時間がかかりそうです。なにより、脳の仕組みがまだわかっておらず、コンピュータの上に構築された人格を人間と認めるべきか、など、様々な問題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3782739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http://wired.jp/2001/04/23/%E4%BA%BA%E5%B7%A5%E7%9F%A5%E8%83%BD%E3%81%A8%E3%82%B3%E3%83%B3%E3%83%94%E3%83%A5%E3%83%BC%E3%82%BF%E3%83%BC%E3%81%AE%E6%9C%AA%E6%9D%A5%E3%82%92%E6%8F%A1%E3%82%8B%E3%80%8E%E3%83%99%E3%82%A4%E3%82%BA/</a:t>
            </a:r>
          </a:p>
          <a:p>
            <a:r>
              <a:rPr kumimoji="1" lang="ja-JP" altLang="en-US" dirty="0" smtClean="0"/>
              <a:t>ベイズの死後、</a:t>
            </a:r>
            <a:r>
              <a:rPr kumimoji="1" lang="en-US" altLang="ja-JP" dirty="0" smtClean="0"/>
              <a:t>1763</a:t>
            </a:r>
            <a:r>
              <a:rPr kumimoji="1" lang="ja-JP" altLang="en-US" dirty="0" smtClean="0"/>
              <a:t>年に出された論文の中で、ベイズは、不特定の条件下における特定の事象の発生確率を予測する全く新しい統計技法、</a:t>
            </a:r>
            <a:r>
              <a:rPr kumimoji="1" lang="en-US" altLang="ja-JP" dirty="0" smtClean="0"/>
              <a:t>『</a:t>
            </a:r>
            <a:r>
              <a:rPr kumimoji="1" lang="ja-JP" altLang="en-US" dirty="0" smtClean="0"/>
              <a:t>ベイズの定理</a:t>
            </a:r>
            <a:r>
              <a:rPr kumimoji="1" lang="en-US" altLang="ja-JP" dirty="0" smtClean="0"/>
              <a:t>』</a:t>
            </a:r>
            <a:r>
              <a:rPr kumimoji="1" lang="ja-JP" altLang="en-US" dirty="0" smtClean="0"/>
              <a:t>を説き明かした。これは、過去の事象を考慮に入れながら、新しいデータが入るに応じて確率を計算し直すことができるというものだ。</a:t>
            </a:r>
          </a:p>
          <a:p>
            <a:endParaRPr kumimoji="1" lang="en-US" altLang="ja-JP" dirty="0" smtClean="0"/>
          </a:p>
          <a:p>
            <a:r>
              <a:rPr kumimoji="1" lang="en-US" altLang="ja-JP" dirty="0" smtClean="0"/>
              <a:t>http://www.anlyznews.com/2012/01/blog-post_31.html</a:t>
            </a:r>
          </a:p>
          <a:p>
            <a:r>
              <a:rPr kumimoji="1" lang="ja-JP" altLang="en-US" sz="1200" b="0" i="0" kern="1200" dirty="0" smtClean="0">
                <a:solidFill>
                  <a:schemeClr val="tx1"/>
                </a:solidFill>
                <a:effectLst/>
                <a:latin typeface="+mn-lt"/>
                <a:ea typeface="+mn-ea"/>
                <a:cs typeface="+mn-cs"/>
              </a:rPr>
              <a:t>ベイズ推定とは、ベイズの定理を応用した推定手法だ。端的に理解するためには、最尤法に事前確率を導入している事だけ覚えれば良い。これで哲学的議論を全て回避してベイズ推定を把握することができる。ベイズ推定の利点は、事前確率の導入によって、時間や地域でパラメーター（説明変数の係数）が変化するデータにおいて“当てはまりの良い”推定結果を得ることができる事だ。</a:t>
            </a:r>
            <a:endParaRPr kumimoji="1" lang="en-US" altLang="ja-JP" sz="1200" b="0" i="0" kern="1200" dirty="0" smtClean="0">
              <a:solidFill>
                <a:schemeClr val="tx1"/>
              </a:solidFill>
              <a:effectLst/>
              <a:latin typeface="+mn-lt"/>
              <a:ea typeface="+mn-ea"/>
              <a:cs typeface="+mn-cs"/>
            </a:endParaRPr>
          </a:p>
          <a:p>
            <a:endParaRPr kumimoji="1" lang="en-US" altLang="ja-JP" sz="1200" b="0" i="0" kern="1200" dirty="0" smtClean="0">
              <a:solidFill>
                <a:schemeClr val="tx1"/>
              </a:solidFill>
              <a:effectLst/>
              <a:latin typeface="+mn-lt"/>
              <a:ea typeface="+mn-ea"/>
              <a:cs typeface="+mn-cs"/>
            </a:endParaRPr>
          </a:p>
          <a:p>
            <a:r>
              <a:rPr kumimoji="1" lang="en-US" altLang="ja-JP" dirty="0" smtClean="0"/>
              <a:t>http://</a:t>
            </a:r>
            <a:r>
              <a:rPr kumimoji="1" lang="en-US" altLang="ja-JP" dirty="0" err="1" smtClean="0"/>
              <a:t>www.slideshare.net</a:t>
            </a:r>
            <a:r>
              <a:rPr kumimoji="1" lang="en-US" altLang="ja-JP" dirty="0" smtClean="0"/>
              <a:t>/</a:t>
            </a:r>
            <a:r>
              <a:rPr kumimoji="1" lang="en-US" altLang="ja-JP" dirty="0" err="1" smtClean="0"/>
              <a:t>hoxo_m</a:t>
            </a:r>
            <a:r>
              <a:rPr kumimoji="1" lang="en-US" altLang="ja-JP" dirty="0" smtClean="0"/>
              <a:t>/5-28064011</a:t>
            </a:r>
            <a:endParaRPr kumimoji="1" lang="ja-JP" altLang="en-US" dirty="0" smtClean="0"/>
          </a:p>
          <a:p>
            <a:r>
              <a:rPr kumimoji="1" lang="en-US" altLang="ja-JP" dirty="0" smtClean="0"/>
              <a:t>5</a:t>
            </a:r>
            <a:r>
              <a:rPr kumimoji="1" lang="ja-JP" altLang="en-US" dirty="0" smtClean="0"/>
              <a:t>分で分かるベイズ確率</a:t>
            </a:r>
          </a:p>
          <a:p>
            <a:r>
              <a:rPr kumimoji="1" lang="ja-JP" altLang="en-US" dirty="0" smtClean="0"/>
              <a:t>コインを投げるときに、表か裏かは</a:t>
            </a:r>
            <a:r>
              <a:rPr kumimoji="1" lang="en-US" altLang="ja-JP" dirty="0" smtClean="0"/>
              <a:t>1/2</a:t>
            </a:r>
            <a:r>
              <a:rPr kumimoji="1" lang="ja-JP" altLang="en-US" dirty="0" smtClean="0"/>
              <a:t>の確率です。これは、それまで</a:t>
            </a:r>
            <a:r>
              <a:rPr kumimoji="1" lang="en-US" altLang="ja-JP" dirty="0" smtClean="0"/>
              <a:t>10</a:t>
            </a:r>
            <a:r>
              <a:rPr kumimoji="1" lang="ja-JP" altLang="en-US" dirty="0" smtClean="0"/>
              <a:t>回投げて</a:t>
            </a:r>
            <a:r>
              <a:rPr kumimoji="1" lang="en-US" altLang="ja-JP" dirty="0" smtClean="0"/>
              <a:t>10</a:t>
            </a:r>
            <a:r>
              <a:rPr kumimoji="1" lang="ja-JP" altLang="en-US" dirty="0" smtClean="0"/>
              <a:t>回とも表が出た場合でも、次に表が出る確率は</a:t>
            </a:r>
            <a:r>
              <a:rPr kumimoji="1" lang="en-US" altLang="ja-JP" dirty="0" smtClean="0"/>
              <a:t>1/2</a:t>
            </a:r>
            <a:r>
              <a:rPr kumimoji="1" lang="ja-JP" altLang="en-US" dirty="0" smtClean="0"/>
              <a:t>で変わりません。</a:t>
            </a:r>
          </a:p>
          <a:p>
            <a:r>
              <a:rPr kumimoji="1" lang="ja-JP" altLang="en-US" dirty="0" smtClean="0"/>
              <a:t>ある商店街で、通りかかる人が男か女かの確率は</a:t>
            </a:r>
            <a:r>
              <a:rPr kumimoji="1" lang="en-US" altLang="ja-JP" dirty="0" smtClean="0"/>
              <a:t>1/2</a:t>
            </a:r>
            <a:r>
              <a:rPr kumimoji="1" lang="ja-JP" altLang="en-US" dirty="0" smtClean="0"/>
              <a:t>と予想されます。しかし、</a:t>
            </a:r>
            <a:r>
              <a:rPr kumimoji="1" lang="en-US" altLang="ja-JP" dirty="0" smtClean="0"/>
              <a:t>10</a:t>
            </a:r>
            <a:r>
              <a:rPr kumimoji="1" lang="ja-JP" altLang="en-US" dirty="0" smtClean="0"/>
              <a:t>人が通って全員が女性だった場合、次に通るのは女性の確率が高いと思いませんか？</a:t>
            </a:r>
          </a:p>
          <a:p>
            <a:r>
              <a:rPr kumimoji="1" lang="ja-JP" altLang="en-US" dirty="0" smtClean="0"/>
              <a:t>平日の日中などでは、女性が通る確率が高いと予想できます。そのような場合に、過去のデータを元に次に起こることの確率を修正していくことができるのがベイズ確率の特徴です。</a:t>
            </a:r>
          </a:p>
          <a:p>
            <a:r>
              <a:rPr kumimoji="1" lang="ja-JP" altLang="en-US" dirty="0" smtClean="0"/>
              <a:t>純粋に学術的に言うと、これは確率では無い、という意見もあるようですが、現実の問題に適用する場合に、より柔軟に対応できるため、最近ではベイジアンが増えています。</a:t>
            </a:r>
            <a:endParaRPr kumimoji="1" lang="en-US" altLang="ja-JP" dirty="0" smtClean="0"/>
          </a:p>
          <a:p>
            <a:endParaRPr kumimoji="1" lang="en-US" altLang="ja-JP" dirty="0" smtClean="0"/>
          </a:p>
          <a:p>
            <a:r>
              <a:rPr kumimoji="1" lang="en-US" altLang="ja-JP" dirty="0" smtClean="0"/>
              <a:t>http://newsbiz.yahoo.co.jp/detail?a=20131220-00010001-biz_sbcr-nb</a:t>
            </a:r>
          </a:p>
          <a:p>
            <a:r>
              <a:rPr kumimoji="1" lang="ja-JP" altLang="en-US" sz="1200" b="0" i="0" kern="1200" dirty="0" smtClean="0">
                <a:solidFill>
                  <a:schemeClr val="tx1"/>
                </a:solidFill>
                <a:effectLst/>
                <a:latin typeface="+mn-lt"/>
                <a:ea typeface="+mn-ea"/>
                <a:cs typeface="+mn-cs"/>
              </a:rPr>
              <a:t>ベイズの理論の数学的な特徴は、確率の計算に「事前確率」という考え方を取り入れることを認めたことです。ベイズ統計は、この事前確率に「個性」、たとえば、曖昧な「経験」や「勘」や「常識」を取り込めるのです。これにより、従来の確率論では取り扱うことが難しかった、さまざまな統計事象の分析が可能になった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3207282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機械学習の例を一つあげてみましょう。</a:t>
            </a:r>
          </a:p>
          <a:p>
            <a:endParaRPr kumimoji="1" lang="ja-JP" altLang="en-US"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オンライン・ショップで「こちらの商品もいかがですか？」と表示されることがあります。これは、「レコメンデーション」機能と呼ばれています。</a:t>
            </a:r>
          </a:p>
          <a:p>
            <a:r>
              <a:rPr kumimoji="1" lang="ja-JP" altLang="ja-JP" sz="1200" kern="1200" dirty="0" smtClean="0">
                <a:solidFill>
                  <a:schemeClr val="tx1"/>
                </a:solidFill>
                <a:effectLst/>
                <a:latin typeface="+mn-lt"/>
                <a:ea typeface="+mn-ea"/>
                <a:cs typeface="+mn-cs"/>
              </a:rPr>
              <a:t>この機能は、オンライン・ショップの担当者が「</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と言う商品と</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という商品は関連があるから、</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を買った人は、</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も買う確率が高い」と考え、「</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を検索した人に</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を薦める」というルールを登録しておくことで実現できます。このようなルールをたくさん用意しておけば、いろいろな商品に対してレコメンデーションできるようになります。このアプローチが、「ルールベース」です。</a:t>
            </a:r>
          </a:p>
          <a:p>
            <a:r>
              <a:rPr kumimoji="1" lang="ja-JP" altLang="ja-JP" sz="1200" kern="1200" dirty="0" smtClean="0">
                <a:solidFill>
                  <a:schemeClr val="tx1"/>
                </a:solidFill>
                <a:effectLst/>
                <a:latin typeface="+mn-lt"/>
                <a:ea typeface="+mn-ea"/>
                <a:cs typeface="+mn-cs"/>
              </a:rPr>
              <a:t>しかし、</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を買う人は</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も買う確率が高いというのは、担当者の思い込みかもしれません。実は</a:t>
            </a:r>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を買う人の割合のほうが、もっと高いかも知れません。こういった場合、オンライン・ショップの過去の取引データを統計解析して、</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を一緒に買った人の割合と</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C</a:t>
            </a:r>
            <a:r>
              <a:rPr kumimoji="1" lang="ja-JP" altLang="ja-JP" sz="1200" kern="1200" dirty="0" smtClean="0">
                <a:solidFill>
                  <a:schemeClr val="tx1"/>
                </a:solidFill>
                <a:effectLst/>
                <a:latin typeface="+mn-lt"/>
                <a:ea typeface="+mn-ea"/>
                <a:cs typeface="+mn-cs"/>
              </a:rPr>
              <a:t>を一緒に買った人の割合を比較し、割合の高い方をルールにすれば、レコメンデーションの効果も上がります。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ただ、この方法は、商品数が多くなると大変な作業になります。そこで、これをコンピュータにやらせてしまおうというのが、統計処理による「機械学習」の考え方です。</a:t>
            </a:r>
            <a:r>
              <a:rPr kumimoji="1" lang="ja-JP" altLang="en-US" sz="1200" kern="1200" dirty="0" smtClean="0">
                <a:solidFill>
                  <a:schemeClr val="tx1"/>
                </a:solidFill>
                <a:effectLst/>
                <a:latin typeface="+mn-lt"/>
                <a:ea typeface="+mn-ea"/>
                <a:cs typeface="+mn-cs"/>
              </a:rPr>
              <a:t>過去のデータを自動的に解析させ、有効と思われる関連性が見つかったら、それをルールとして自動生成するのです。人間が介在するよりも遙かに効率があがります。これは、どのように学習を進めるかを人間が考え、商品間の関連のようなパラメータを自動的にリファインしていく考え方で、コンピュータ将棋などにも活用されています。</a:t>
            </a:r>
            <a:endParaRPr kumimoji="1" lang="en-US"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機械学習では、元になるデータが多ければ多いほど、学習の精度は上がります。</a:t>
            </a:r>
            <a:r>
              <a:rPr lang="ja-JP" altLang="en-US" dirty="0" smtClean="0"/>
              <a:t>そのために必要な大量のデータは、モバイルデバイスや</a:t>
            </a:r>
            <a:r>
              <a:rPr lang="en-US" altLang="ja-JP" dirty="0" err="1" smtClean="0"/>
              <a:t>IoT</a:t>
            </a:r>
            <a:r>
              <a:rPr lang="ja-JP" altLang="en-US" dirty="0" smtClean="0"/>
              <a:t>が生み出すビッグデータを利用します。</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このやり方は、レコメンデーション以外にも使われています。例えば、</a:t>
            </a:r>
            <a:r>
              <a:rPr kumimoji="1" lang="ja-JP" altLang="en-US" sz="1200" kern="1200" dirty="0" smtClean="0">
                <a:solidFill>
                  <a:schemeClr val="tx1"/>
                </a:solidFill>
                <a:effectLst/>
                <a:latin typeface="+mn-lt"/>
                <a:ea typeface="+mn-ea"/>
                <a:cs typeface="+mn-cs"/>
              </a:rPr>
              <a:t>スマホの音声認識などでは、日々ユーザーが利用する毎にデータが蓄積され、どんどん認識精度が上がっています。</a:t>
            </a:r>
            <a:r>
              <a:rPr kumimoji="1" lang="ja-JP" altLang="ja-JP" sz="1200" kern="1200" dirty="0" smtClean="0">
                <a:solidFill>
                  <a:schemeClr val="tx1"/>
                </a:solidFill>
                <a:effectLst/>
                <a:latin typeface="+mn-lt"/>
                <a:ea typeface="+mn-ea"/>
                <a:cs typeface="+mn-cs"/>
              </a:rPr>
              <a:t>機械翻訳の場合、日英仏の同じ文書を機械に読み込ませ、「私は貴方を愛しています。」、「</a:t>
            </a:r>
            <a:r>
              <a:rPr kumimoji="1" lang="en-US" altLang="ja-JP" sz="1200" kern="1200" dirty="0" smtClean="0">
                <a:solidFill>
                  <a:schemeClr val="tx1"/>
                </a:solidFill>
                <a:effectLst/>
                <a:latin typeface="+mn-lt"/>
                <a:ea typeface="+mn-ea"/>
                <a:cs typeface="+mn-cs"/>
              </a:rPr>
              <a:t>I love you.</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Je </a:t>
            </a:r>
            <a:r>
              <a:rPr kumimoji="1" lang="en-US" altLang="ja-JP" sz="1200" kern="1200" dirty="0" err="1" smtClean="0">
                <a:solidFill>
                  <a:schemeClr val="tx1"/>
                </a:solidFill>
                <a:effectLst/>
                <a:latin typeface="+mn-lt"/>
                <a:ea typeface="+mn-ea"/>
                <a:cs typeface="+mn-cs"/>
              </a:rPr>
              <a:t>t'aime</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が同時に出てくる確率が統計的に高いことを割り出し、これらは、同じ意味と考えてもいいだろうと解釈する手法です。本当に意味を解釈しているとは言えませんが、実用性は高く、論文試験の評価、医療における診断、訴訟文書の分析など様々な分野で実用化されてい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lang="en-US" altLang="ja-JP" dirty="0" smtClean="0"/>
          </a:p>
          <a:p>
            <a:r>
              <a:rPr lang="ja-JP" altLang="en-US" dirty="0" smtClean="0"/>
              <a:t>完全な白紙状態から学習を行うことはまだ研究段階ですが、ディープラーニングの手法を使って機械学習を強化するアプローチは、既に様々なサービスで利用され始めています。これまでにもご紹介した音声認識などでは、ユーザーが音声認識を使えば使うほど、サーバーにはデータが蓄積され、それを元に機械学習することにより、精度はどんどん向上します。精度が向上するとさらに利用者が増え、データが増え、精度が向上するというプラスのスパイラルになっているのです。</a:t>
            </a:r>
            <a:endParaRPr lang="en-US" altLang="ja-JP" dirty="0" smtClean="0"/>
          </a:p>
          <a:p>
            <a:endParaRPr kumimoji="1" lang="ja-JP" altLang="en-US" dirty="0" smtClean="0"/>
          </a:p>
          <a:p>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1061762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551799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3585078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統計処理による機械学習では、「学習の進め方（学習モデル）」を最初に人間が教える必要がありますが、機械が人間の脳と同じ振る舞いをすれば、その必要もなく、自分で学習し考えることができます。</a:t>
            </a:r>
            <a:r>
              <a:rPr kumimoji="1" lang="ja-JP" altLang="en-US" sz="1200" kern="1200" dirty="0" smtClean="0">
                <a:solidFill>
                  <a:schemeClr val="tx1"/>
                </a:solidFill>
                <a:effectLst/>
                <a:latin typeface="+mn-lt"/>
                <a:ea typeface="+mn-ea"/>
                <a:cs typeface="+mn-cs"/>
              </a:rPr>
              <a:t>人間の脳の仕組みを模倣して、人間と同じように考えることのできるマシンを作るという人工知能研究のアプローチです。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人間の脳のメカニズムはまだまだ謎が多いのですが、脳が多数のニューロンの集まりであることはわかってきました。脳に刺激（視覚や聴覚など）を与えると、ニューロンが刺激されて他のニューロンに信号を伝えます。同じ刺激を繰り返し与えると、同じ経路で信号が伝わるようになります。これが学習による記憶のメカニズムと考えられてい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これをコンピュータ上でシミュレートしようとしたのがニューラルネットワークです。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ニューロンの歴史は古く、</a:t>
            </a:r>
            <a:r>
              <a:rPr kumimoji="1" lang="en-US" altLang="ja-JP" sz="1200" kern="1200" dirty="0" smtClean="0">
                <a:solidFill>
                  <a:schemeClr val="tx1"/>
                </a:solidFill>
                <a:effectLst/>
                <a:latin typeface="+mn-lt"/>
                <a:ea typeface="+mn-ea"/>
                <a:cs typeface="+mn-cs"/>
              </a:rPr>
              <a:t>1943</a:t>
            </a:r>
            <a:r>
              <a:rPr kumimoji="1" lang="ja-JP" altLang="en-US" sz="1200" kern="1200" dirty="0" smtClean="0">
                <a:solidFill>
                  <a:schemeClr val="tx1"/>
                </a:solidFill>
                <a:effectLst/>
                <a:latin typeface="+mn-lt"/>
                <a:ea typeface="+mn-ea"/>
                <a:cs typeface="+mn-cs"/>
              </a:rPr>
              <a:t>年に最初のモデルが考案されたといわれています。現在のニューラルネットワークの原型は</a:t>
            </a:r>
            <a:r>
              <a:rPr kumimoji="1" lang="en-US" altLang="ja-JP" sz="1200" kern="1200" dirty="0" smtClean="0">
                <a:solidFill>
                  <a:schemeClr val="tx1"/>
                </a:solidFill>
                <a:effectLst/>
                <a:latin typeface="+mn-lt"/>
                <a:ea typeface="+mn-ea"/>
                <a:cs typeface="+mn-cs"/>
              </a:rPr>
              <a:t>1958</a:t>
            </a:r>
            <a:r>
              <a:rPr kumimoji="1" lang="ja-JP" altLang="en-US" sz="1200" kern="1200" dirty="0" smtClean="0">
                <a:solidFill>
                  <a:schemeClr val="tx1"/>
                </a:solidFill>
                <a:effectLst/>
                <a:latin typeface="+mn-lt"/>
                <a:ea typeface="+mn-ea"/>
                <a:cs typeface="+mn-cs"/>
              </a:rPr>
              <a:t>年に発表されたパーセプトロンです。</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424817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産業構造・就業構造が変わるのは間違いありません。経産省も認めています。</a:t>
            </a:r>
          </a:p>
          <a:p>
            <a:endParaRPr kumimoji="1" lang="ja-JP" altLang="en-US" dirty="0" smtClean="0"/>
          </a:p>
          <a:p>
            <a:r>
              <a:rPr kumimoji="1" lang="en-US" altLang="ja-JP" dirty="0" smtClean="0"/>
              <a:t>https://</a:t>
            </a:r>
            <a:r>
              <a:rPr kumimoji="1" lang="en-US" altLang="ja-JP" dirty="0" err="1" smtClean="0"/>
              <a:t>www.kantei.go.jp</a:t>
            </a:r>
            <a:r>
              <a:rPr kumimoji="1" lang="en-US" altLang="ja-JP" dirty="0" smtClean="0"/>
              <a:t>/</a:t>
            </a:r>
            <a:r>
              <a:rPr kumimoji="1" lang="en-US" altLang="ja-JP" dirty="0" err="1" smtClean="0"/>
              <a:t>jp</a:t>
            </a:r>
            <a:r>
              <a:rPr kumimoji="1" lang="en-US" altLang="ja-JP" dirty="0" smtClean="0"/>
              <a:t>/</a:t>
            </a:r>
            <a:r>
              <a:rPr kumimoji="1" lang="en-US" altLang="ja-JP" dirty="0" err="1" smtClean="0"/>
              <a:t>singi</a:t>
            </a:r>
            <a:r>
              <a:rPr kumimoji="1" lang="en-US" altLang="ja-JP" dirty="0" smtClean="0"/>
              <a:t>/</a:t>
            </a:r>
            <a:r>
              <a:rPr kumimoji="1" lang="en-US" altLang="ja-JP" dirty="0" err="1" smtClean="0"/>
              <a:t>keizaisaisei</a:t>
            </a:r>
            <a:r>
              <a:rPr kumimoji="1" lang="en-US" altLang="ja-JP" dirty="0" smtClean="0"/>
              <a:t>/</a:t>
            </a:r>
            <a:r>
              <a:rPr kumimoji="1" lang="en-US" altLang="ja-JP" dirty="0" err="1" smtClean="0"/>
              <a:t>wg</a:t>
            </a:r>
            <a:r>
              <a:rPr kumimoji="1" lang="en-US" altLang="ja-JP" dirty="0" smtClean="0"/>
              <a:t>/innovation/dai8/siryou7.pdf</a:t>
            </a:r>
            <a:endParaRPr kumimoji="1" lang="ja-JP" altLang="en-US" dirty="0" smtClean="0"/>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3673245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しかし、人間の脳をシミュレートして、考えるコンピュータを作ろうとするニューラルネットワークは、一時期研究が停滞していました。そもそも人間の脳のメカニズムそのものが、現在でもまだ完全に解明されたわけでは無いのです。しかしここ数年、このアプローチが改めて注目を集めています。ニューラルネットワークを進化させた、ディープラーニングが発表されたためです。</a:t>
            </a:r>
            <a:endParaRPr lang="en-US" altLang="ja-JP" dirty="0" smtClean="0"/>
          </a:p>
          <a:p>
            <a:r>
              <a:rPr lang="ja-JP" altLang="en-US" dirty="0" smtClean="0"/>
              <a:t>初期のニューラルネットワーク研究は、ニューロンを相互に接続した相互接続型や、</a:t>
            </a:r>
            <a:r>
              <a:rPr lang="en-US" altLang="ja-JP" dirty="0" smtClean="0"/>
              <a:t>3</a:t>
            </a:r>
            <a:r>
              <a:rPr lang="ja-JP" altLang="en-US" dirty="0" smtClean="0"/>
              <a:t>層構造になっている階層型が研究されていましたが、うまく人間の脳の働きをシミュレートできませんでした。ニューラルネットワークを進化させたディープニューラルネットワークは、階層型をさらに発展させた構造で、ニューラルネットワークの欠点を補うことができると期待されました。</a:t>
            </a:r>
            <a:r>
              <a:rPr lang="en-US" altLang="ja-JP" dirty="0" smtClean="0"/>
              <a:t>1979</a:t>
            </a:r>
            <a:r>
              <a:rPr lang="ja-JP" altLang="en-US" dirty="0" smtClean="0"/>
              <a:t>年に日本の研究者（福島邦彦のネオコグニトロン）によって考案されましたが、当時はハードウェア性能が十分ではなく、実用化に至りませんでした。それが</a:t>
            </a:r>
            <a:r>
              <a:rPr lang="en-US" altLang="ja-JP" dirty="0" smtClean="0"/>
              <a:t>2000</a:t>
            </a:r>
            <a:r>
              <a:rPr lang="ja-JP" altLang="en-US" dirty="0" smtClean="0"/>
              <a:t>年代になって見直され、現在のディープラーニングの基礎になっています。トロント大</a:t>
            </a:r>
            <a:r>
              <a:rPr lang="en-US" altLang="ja-JP" dirty="0" smtClean="0"/>
              <a:t>/Google</a:t>
            </a:r>
            <a:r>
              <a:rPr lang="ja-JP" altLang="en-US" dirty="0" smtClean="0"/>
              <a:t>のヒントン博士などが先端を走っています。</a:t>
            </a:r>
            <a:endParaRPr lang="en-US" altLang="ja-JP" dirty="0" smtClean="0"/>
          </a:p>
          <a:p>
            <a:endParaRPr lang="en-US" altLang="ja-JP" dirty="0" smtClean="0"/>
          </a:p>
          <a:p>
            <a:r>
              <a:rPr lang="en-US" altLang="ja-JP" dirty="0" smtClean="0"/>
              <a:t>http://itpro.nikkeibp.co.jp/atcl/column/14/090100053/091800010/?ST=bigdata&amp;P=5</a:t>
            </a:r>
          </a:p>
          <a:p>
            <a:endParaRPr lang="en-US" altLang="ja-JP" dirty="0" smtClean="0"/>
          </a:p>
          <a:p>
            <a:r>
              <a:rPr lang="ja-JP" altLang="en-US" dirty="0" smtClean="0"/>
              <a:t>統計的な手法を使った機械学習では、そもそもの「学習の進め方」を最初に人間が指示する必要がありますが、ディープラーニングを発展させてゆくと、システムが勝手に学習を進めることができるようになると期待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1738832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例えば、画像であれば、点から線、線から輪郭、輪郭から部分、部分から全体のイメージへと概念がより高次元へと段階的に引き上げられてゆきます。換言すれば、「学習が徐々に深められる」と言ってもいいでしょう。この意味から「ディープラーニング」とばれています。</a:t>
            </a: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方式は、人が設定したルールや学習モデルに沿って判断するのではなく、それ自体をコンピュータが学習して作り出すものです。つまり、「人には理解できない方法で判断する」とも言えます。どんなふうに考えたのか、人には分からないが正しい答えを導き出したということになるのです。</a:t>
            </a:r>
          </a:p>
          <a:p>
            <a:r>
              <a:rPr kumimoji="1" lang="ja-JP" altLang="ja-JP" sz="1200" kern="1200" dirty="0" smtClean="0">
                <a:solidFill>
                  <a:schemeClr val="tx1"/>
                </a:solidFill>
                <a:effectLst/>
                <a:latin typeface="+mn-lt"/>
                <a:ea typeface="+mn-ea"/>
                <a:cs typeface="+mn-cs"/>
              </a:rPr>
              <a:t>これまでとは全く違うコンピュータの出現と行っても言い過ぎではないでしょう。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2660467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3600664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http://wazalabo.com/wp-content/uploads/2014/09/20140905_seminar_1_xc.pdf</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1464322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ディープラーニングとビッグデータ</a:t>
            </a:r>
            <a:r>
              <a:rPr lang="ja-JP" altLang="en-US" dirty="0" smtClean="0"/>
              <a:t>によって、機械学習の可能性が飛躍的に高まりました。人間のように学習し、考えるコンピュータの実現に大きく近づいたのです。</a:t>
            </a:r>
            <a:endParaRPr lang="en-US" altLang="ja-JP" dirty="0" smtClean="0"/>
          </a:p>
          <a:p>
            <a:r>
              <a:rPr lang="ja-JP" altLang="en-US" dirty="0" smtClean="0"/>
              <a:t>この分野は最先端の研究に属するため、各社がどのような研究を行っているのかは、なかなか表に出てきませんが、</a:t>
            </a:r>
            <a:r>
              <a:rPr lang="en-US" altLang="ja-JP" dirty="0" smtClean="0"/>
              <a:t>2011</a:t>
            </a:r>
            <a:r>
              <a:rPr lang="ja-JP" altLang="en-US" dirty="0" smtClean="0"/>
              <a:t>年に</a:t>
            </a:r>
            <a:r>
              <a:rPr lang="en-US" altLang="ja-JP" dirty="0" smtClean="0"/>
              <a:t>IBM</a:t>
            </a:r>
            <a:r>
              <a:rPr lang="ja-JP" altLang="en-US" dirty="0" smtClean="0"/>
              <a:t>の</a:t>
            </a:r>
            <a:r>
              <a:rPr lang="en-US" altLang="ja-JP" dirty="0" smtClean="0"/>
              <a:t>Watson</a:t>
            </a:r>
            <a:r>
              <a:rPr lang="ja-JP" altLang="en-US" dirty="0" smtClean="0"/>
              <a:t>がクイズ番組で優勝し、</a:t>
            </a:r>
            <a:r>
              <a:rPr lang="en-US" altLang="ja-JP" dirty="0" smtClean="0"/>
              <a:t>2012</a:t>
            </a:r>
            <a:r>
              <a:rPr lang="ja-JP" altLang="en-US" dirty="0" smtClean="0"/>
              <a:t>年には</a:t>
            </a:r>
            <a:r>
              <a:rPr lang="en-US" altLang="ja-JP" dirty="0" smtClean="0"/>
              <a:t>Google</a:t>
            </a:r>
            <a:r>
              <a:rPr lang="ja-JP" altLang="en-US" dirty="0" smtClean="0"/>
              <a:t>がディープラーニングによってコンピュータに猫の画像を認識させることに成功しました。これらは人間のサポート無しに、純粋にコンピュータだけで学習が可能であることを示した、画期的な研究成果です。</a:t>
            </a:r>
            <a:endParaRPr lang="en-US" altLang="ja-JP" dirty="0" smtClean="0"/>
          </a:p>
          <a:p>
            <a:r>
              <a:rPr lang="en-US" altLang="ja-JP" dirty="0" smtClean="0"/>
              <a:t>Google</a:t>
            </a:r>
            <a:r>
              <a:rPr lang="ja-JP" altLang="en-US" dirty="0" smtClean="0"/>
              <a:t>の場合には</a:t>
            </a:r>
            <a:r>
              <a:rPr lang="en-US" altLang="ja-JP" dirty="0" smtClean="0"/>
              <a:t>1,000</a:t>
            </a:r>
            <a:r>
              <a:rPr lang="ja-JP" altLang="en-US" dirty="0" smtClean="0"/>
              <a:t>台の</a:t>
            </a:r>
            <a:r>
              <a:rPr lang="ja-JP" altLang="en-US" dirty="0" smtClean="0"/>
              <a:t>サーバー</a:t>
            </a:r>
            <a:r>
              <a:rPr lang="en-US" altLang="ja-JP" dirty="0" smtClean="0"/>
              <a:t>(16,000</a:t>
            </a:r>
            <a:r>
              <a:rPr lang="ja-JP" altLang="en-US" dirty="0" smtClean="0"/>
              <a:t>コア</a:t>
            </a:r>
            <a:r>
              <a:rPr lang="en-US" altLang="ja-JP" dirty="0" smtClean="0"/>
              <a:t>)</a:t>
            </a:r>
            <a:r>
              <a:rPr lang="ja-JP" altLang="en-US" dirty="0" smtClean="0"/>
              <a:t>を</a:t>
            </a:r>
            <a:r>
              <a:rPr lang="ja-JP" altLang="en-US" dirty="0" smtClean="0"/>
              <a:t>使い、</a:t>
            </a:r>
            <a:r>
              <a:rPr lang="en-US" altLang="ja-JP" dirty="0" smtClean="0"/>
              <a:t>3</a:t>
            </a:r>
            <a:r>
              <a:rPr lang="ja-JP" altLang="en-US" dirty="0" smtClean="0"/>
              <a:t>日間</a:t>
            </a:r>
            <a:r>
              <a:rPr lang="ja-JP" altLang="en-US" dirty="0" smtClean="0"/>
              <a:t>かけて</a:t>
            </a:r>
            <a:r>
              <a:rPr lang="en-US" altLang="ja-JP" dirty="0" smtClean="0"/>
              <a:t>1,000</a:t>
            </a:r>
            <a:r>
              <a:rPr lang="ja-JP" altLang="en-US" dirty="0" smtClean="0"/>
              <a:t>万枚の画像を使って</a:t>
            </a:r>
            <a:r>
              <a:rPr lang="ja-JP" altLang="en-US" dirty="0" smtClean="0"/>
              <a:t>学習</a:t>
            </a:r>
            <a:r>
              <a:rPr lang="ja-JP" altLang="en-US" dirty="0" smtClean="0"/>
              <a:t>を行った結果だそうですが、人間の脳には</a:t>
            </a:r>
            <a:r>
              <a:rPr lang="en-US" altLang="ja-JP" dirty="0" smtClean="0"/>
              <a:t>1</a:t>
            </a:r>
            <a:r>
              <a:rPr lang="en-US" altLang="ja-JP" dirty="0" smtClean="0"/>
              <a:t>000</a:t>
            </a:r>
            <a:r>
              <a:rPr lang="ja-JP" altLang="en-US" dirty="0" smtClean="0"/>
              <a:t>億</a:t>
            </a:r>
            <a:r>
              <a:rPr lang="ja-JP" altLang="en-US" dirty="0" smtClean="0"/>
              <a:t>以上</a:t>
            </a:r>
            <a:r>
              <a:rPr lang="ja-JP" altLang="en-US" dirty="0" smtClean="0"/>
              <a:t>の</a:t>
            </a:r>
            <a:r>
              <a:rPr lang="ja-JP" altLang="en-US" dirty="0" smtClean="0"/>
              <a:t>ニューロンがあると言われており、完全に脳をシミュレートするのはまだまだ先のことになるでしょう。</a:t>
            </a:r>
            <a:endParaRPr lang="en-US" altLang="ja-JP" dirty="0" smtClean="0"/>
          </a:p>
          <a:p>
            <a:r>
              <a:rPr kumimoji="1" lang="ja-JP" altLang="en-US" dirty="0" smtClean="0"/>
              <a:t>しかし、脳を完全にシミュレートできなくても、記憶容量や処理速度は人間を遙かに凌駕しており、用途を絞って考えれば、ディープラーニングは、既に充分実用化の段階にあると言って良いでしょう。もともとニューラルネットワークは並列処理に向いており、サーバーを大量に並列化したクラウド環境にも向いていると考えられます。今後様々な分野でディープラーニングが利用されていくでしょ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2133031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例えば、</a:t>
            </a:r>
            <a:r>
              <a:rPr kumimoji="1" lang="en-US" altLang="ja-JP" sz="1200" kern="1200" dirty="0" smtClean="0">
                <a:solidFill>
                  <a:schemeClr val="tx1"/>
                </a:solidFill>
                <a:effectLst/>
                <a:latin typeface="+mn-lt"/>
                <a:ea typeface="+mn-ea"/>
                <a:cs typeface="+mn-cs"/>
              </a:rPr>
              <a:t>cat</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dog</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bird</a:t>
            </a:r>
            <a:r>
              <a:rPr kumimoji="1" lang="ja-JP" altLang="ja-JP" sz="1200" kern="1200" dirty="0" smtClean="0">
                <a:solidFill>
                  <a:schemeClr val="tx1"/>
                </a:solidFill>
                <a:effectLst/>
                <a:latin typeface="+mn-lt"/>
                <a:ea typeface="+mn-ea"/>
                <a:cs typeface="+mn-cs"/>
              </a:rPr>
              <a:t>の違いを識別できる人工知能を実現する場合を考えてみ</a:t>
            </a:r>
            <a:r>
              <a:rPr kumimoji="1" lang="ja-JP" altLang="en-US" sz="1200" kern="1200" dirty="0" smtClean="0">
                <a:solidFill>
                  <a:schemeClr val="tx1"/>
                </a:solidFill>
                <a:effectLst/>
                <a:latin typeface="+mn-lt"/>
                <a:ea typeface="+mn-ea"/>
                <a:cs typeface="+mn-cs"/>
              </a:rPr>
              <a:t>ましょう</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人間が、それぞれに相当する写真を</a:t>
            </a:r>
            <a:r>
              <a:rPr kumimoji="1" lang="ja-JP" altLang="en-US" sz="1200" kern="1200" dirty="0" smtClean="0">
                <a:solidFill>
                  <a:schemeClr val="tx1"/>
                </a:solidFill>
                <a:effectLst/>
                <a:latin typeface="+mn-lt"/>
                <a:ea typeface="+mn-ea"/>
                <a:cs typeface="+mn-cs"/>
              </a:rPr>
              <a:t>あらかじめ分類</a:t>
            </a:r>
            <a:r>
              <a:rPr kumimoji="1" lang="ja-JP" altLang="ja-JP" sz="1200" kern="1200" dirty="0" smtClean="0">
                <a:solidFill>
                  <a:schemeClr val="tx1"/>
                </a:solidFill>
                <a:effectLst/>
                <a:latin typeface="+mn-lt"/>
                <a:ea typeface="+mn-ea"/>
                <a:cs typeface="+mn-cs"/>
              </a:rPr>
              <a:t>して</a:t>
            </a:r>
            <a:r>
              <a:rPr kumimoji="1" lang="ja-JP" altLang="en-US" sz="1200" kern="1200" dirty="0" smtClean="0">
                <a:solidFill>
                  <a:schemeClr val="tx1"/>
                </a:solidFill>
                <a:effectLst/>
                <a:latin typeface="+mn-lt"/>
                <a:ea typeface="+mn-ea"/>
                <a:cs typeface="+mn-cs"/>
              </a:rPr>
              <a:t>コンピュータに</a:t>
            </a:r>
            <a:r>
              <a:rPr kumimoji="1" lang="ja-JP" altLang="ja-JP" sz="1200" kern="1200" dirty="0" smtClean="0">
                <a:solidFill>
                  <a:schemeClr val="tx1"/>
                </a:solidFill>
                <a:effectLst/>
                <a:latin typeface="+mn-lt"/>
                <a:ea typeface="+mn-ea"/>
                <a:cs typeface="+mn-cs"/>
              </a:rPr>
              <a:t>読み込ませ</a:t>
            </a:r>
            <a:r>
              <a:rPr kumimoji="1" lang="ja-JP" altLang="en-US" sz="1200" kern="1200" dirty="0" smtClean="0">
                <a:solidFill>
                  <a:schemeClr val="tx1"/>
                </a:solidFill>
                <a:effectLst/>
                <a:latin typeface="+mn-lt"/>
                <a:ea typeface="+mn-ea"/>
                <a:cs typeface="+mn-cs"/>
              </a:rPr>
              <a:t>ます</a:t>
            </a:r>
            <a:r>
              <a:rPr kumimoji="1" lang="ja-JP" altLang="ja-JP" sz="1200" kern="1200" dirty="0" smtClean="0">
                <a:solidFill>
                  <a:schemeClr val="tx1"/>
                </a:solidFill>
                <a:effectLst/>
                <a:latin typeface="+mn-lt"/>
                <a:ea typeface="+mn-ea"/>
                <a:cs typeface="+mn-cs"/>
              </a:rPr>
              <a:t>。大量の写真を使って、これを繰り返すことで、</a:t>
            </a:r>
            <a:r>
              <a:rPr kumimoji="1" lang="en-US" altLang="ja-JP" sz="1200" kern="1200" dirty="0" smtClean="0">
                <a:solidFill>
                  <a:schemeClr val="tx1"/>
                </a:solidFill>
                <a:effectLst/>
                <a:latin typeface="+mn-lt"/>
                <a:ea typeface="+mn-ea"/>
                <a:cs typeface="+mn-cs"/>
              </a:rPr>
              <a:t>cat</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dog</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bird</a:t>
            </a:r>
            <a:r>
              <a:rPr kumimoji="1" lang="ja-JP" altLang="ja-JP" sz="1200" kern="1200" dirty="0" smtClean="0">
                <a:solidFill>
                  <a:schemeClr val="tx1"/>
                </a:solidFill>
                <a:effectLst/>
                <a:latin typeface="+mn-lt"/>
                <a:ea typeface="+mn-ea"/>
                <a:cs typeface="+mn-cs"/>
              </a:rPr>
              <a:t>を区別する基準を人工知能に作らせる</a:t>
            </a:r>
            <a:r>
              <a:rPr kumimoji="1" lang="ja-JP" altLang="en-US" sz="1200" kern="1200" dirty="0" smtClean="0">
                <a:solidFill>
                  <a:schemeClr val="tx1"/>
                </a:solidFill>
                <a:effectLst/>
                <a:latin typeface="+mn-lt"/>
                <a:ea typeface="+mn-ea"/>
                <a:cs typeface="+mn-cs"/>
              </a:rPr>
              <a:t>のです</a:t>
            </a:r>
            <a:r>
              <a:rPr kumimoji="1" lang="ja-JP" altLang="ja-JP" sz="1200" kern="1200" dirty="0" smtClean="0">
                <a:solidFill>
                  <a:schemeClr val="tx1"/>
                </a:solidFill>
                <a:effectLst/>
                <a:latin typeface="+mn-lt"/>
                <a:ea typeface="+mn-ea"/>
                <a:cs typeface="+mn-cs"/>
              </a:rPr>
              <a:t>。そこに未知の写真を読ませ区別させようとすると、自ら作った評価基準に照らし合わせて、「</a:t>
            </a:r>
            <a:r>
              <a:rPr kumimoji="1" lang="en-US" altLang="ja-JP" sz="1200" kern="1200" dirty="0" smtClean="0">
                <a:solidFill>
                  <a:schemeClr val="tx1"/>
                </a:solidFill>
                <a:effectLst/>
                <a:latin typeface="+mn-lt"/>
                <a:ea typeface="+mn-ea"/>
                <a:cs typeface="+mn-cs"/>
              </a:rPr>
              <a:t>cat</a:t>
            </a:r>
            <a:r>
              <a:rPr kumimoji="1" lang="ja-JP" altLang="ja-JP" sz="1200" kern="1200" dirty="0" smtClean="0">
                <a:solidFill>
                  <a:schemeClr val="tx1"/>
                </a:solidFill>
                <a:effectLst/>
                <a:latin typeface="+mn-lt"/>
                <a:ea typeface="+mn-ea"/>
                <a:cs typeface="+mn-cs"/>
              </a:rPr>
              <a:t>である可能性が最も高い」と判断し、「</a:t>
            </a:r>
            <a:r>
              <a:rPr kumimoji="1" lang="en-US" altLang="ja-JP" sz="1200" kern="1200" dirty="0" smtClean="0">
                <a:solidFill>
                  <a:schemeClr val="tx1"/>
                </a:solidFill>
                <a:effectLst/>
                <a:latin typeface="+mn-lt"/>
                <a:ea typeface="+mn-ea"/>
                <a:cs typeface="+mn-cs"/>
              </a:rPr>
              <a:t>cat</a:t>
            </a:r>
            <a:r>
              <a:rPr kumimoji="1" lang="ja-JP" altLang="ja-JP" sz="1200" kern="1200" dirty="0" smtClean="0">
                <a:solidFill>
                  <a:schemeClr val="tx1"/>
                </a:solidFill>
                <a:effectLst/>
                <a:latin typeface="+mn-lt"/>
                <a:ea typeface="+mn-ea"/>
                <a:cs typeface="+mn-cs"/>
              </a:rPr>
              <a:t>」と回答</a:t>
            </a:r>
            <a:r>
              <a:rPr kumimoji="1" lang="ja-JP" altLang="en-US" sz="1200" kern="1200" dirty="0" smtClean="0">
                <a:solidFill>
                  <a:schemeClr val="tx1"/>
                </a:solidFill>
                <a:effectLst/>
                <a:latin typeface="+mn-lt"/>
                <a:ea typeface="+mn-ea"/>
                <a:cs typeface="+mn-cs"/>
              </a:rPr>
              <a:t>します</a:t>
            </a: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これが「教師有り学習」です。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これに対し、「</a:t>
            </a:r>
            <a:r>
              <a:rPr kumimoji="1" lang="ja-JP" altLang="en-US" sz="1200" kern="1200" dirty="0" smtClean="0">
                <a:solidFill>
                  <a:schemeClr val="tx1"/>
                </a:solidFill>
                <a:effectLst/>
                <a:latin typeface="+mn-lt"/>
                <a:ea typeface="+mn-ea"/>
                <a:cs typeface="+mn-cs"/>
              </a:rPr>
              <a:t>教師無し学習</a:t>
            </a:r>
            <a:r>
              <a:rPr kumimoji="1" lang="ja-JP" altLang="ja-JP" sz="1200" kern="1200" dirty="0" smtClean="0">
                <a:solidFill>
                  <a:schemeClr val="tx1"/>
                </a:solidFill>
                <a:effectLst/>
                <a:latin typeface="+mn-lt"/>
                <a:ea typeface="+mn-ea"/>
                <a:cs typeface="+mn-cs"/>
              </a:rPr>
              <a:t>」では、</a:t>
            </a:r>
            <a:r>
              <a:rPr kumimoji="1" lang="en-US" altLang="ja-JP" sz="1200" kern="1200" dirty="0" smtClean="0">
                <a:solidFill>
                  <a:schemeClr val="tx1"/>
                </a:solidFill>
                <a:effectLst/>
                <a:latin typeface="+mn-lt"/>
                <a:ea typeface="+mn-ea"/>
                <a:cs typeface="+mn-cs"/>
              </a:rPr>
              <a:t>cat</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dog</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bird</a:t>
            </a:r>
            <a:r>
              <a:rPr kumimoji="1" lang="ja-JP" altLang="ja-JP" sz="1200" kern="1200" dirty="0" smtClean="0">
                <a:solidFill>
                  <a:schemeClr val="tx1"/>
                </a:solidFill>
                <a:effectLst/>
                <a:latin typeface="+mn-lt"/>
                <a:ea typeface="+mn-ea"/>
                <a:cs typeface="+mn-cs"/>
              </a:rPr>
              <a:t>の区別なく、大量の写真を読み込ませることで、それぞれを区別する「概念」を自ら創り出</a:t>
            </a:r>
            <a:r>
              <a:rPr kumimoji="1" lang="ja-JP" altLang="en-US" sz="1200" kern="1200" dirty="0" smtClean="0">
                <a:solidFill>
                  <a:schemeClr val="tx1"/>
                </a:solidFill>
                <a:effectLst/>
                <a:latin typeface="+mn-lt"/>
                <a:ea typeface="+mn-ea"/>
                <a:cs typeface="+mn-cs"/>
              </a:rPr>
              <a:t>させます</a:t>
            </a:r>
            <a:r>
              <a:rPr kumimoji="1" lang="ja-JP" altLang="ja-JP" sz="1200" kern="1200" dirty="0" smtClean="0">
                <a:solidFill>
                  <a:schemeClr val="tx1"/>
                </a:solidFill>
                <a:effectLst/>
                <a:latin typeface="+mn-lt"/>
                <a:ea typeface="+mn-ea"/>
                <a:cs typeface="+mn-cs"/>
              </a:rPr>
              <a:t>。未知の写真を読み込ませると、自ら作った「概念」に照らし合わせ</a:t>
            </a:r>
            <a:r>
              <a:rPr kumimoji="1" lang="en-US" altLang="ja-JP" sz="1200" kern="1200" dirty="0" smtClean="0">
                <a:solidFill>
                  <a:schemeClr val="tx1"/>
                </a:solidFill>
                <a:effectLst/>
                <a:latin typeface="+mn-lt"/>
                <a:ea typeface="+mn-ea"/>
                <a:cs typeface="+mn-cs"/>
              </a:rPr>
              <a:t>cat</a:t>
            </a:r>
            <a:r>
              <a:rPr kumimoji="1" lang="ja-JP" altLang="ja-JP" sz="1200" kern="1200" dirty="0" smtClean="0">
                <a:solidFill>
                  <a:schemeClr val="tx1"/>
                </a:solidFill>
                <a:effectLst/>
                <a:latin typeface="+mn-lt"/>
                <a:ea typeface="+mn-ea"/>
                <a:cs typeface="+mn-cs"/>
              </a:rPr>
              <a:t>に相当すると判断</a:t>
            </a:r>
            <a:r>
              <a:rPr kumimoji="1" lang="ja-JP" altLang="en-US" sz="1200" kern="1200" dirty="0" smtClean="0">
                <a:solidFill>
                  <a:schemeClr val="tx1"/>
                </a:solidFill>
                <a:effectLst/>
                <a:latin typeface="+mn-lt"/>
                <a:ea typeface="+mn-ea"/>
                <a:cs typeface="+mn-cs"/>
              </a:rPr>
              <a:t>します</a:t>
            </a:r>
            <a:r>
              <a:rPr kumimoji="1" lang="ja-JP" altLang="ja-JP" sz="1200" kern="1200" dirty="0" smtClean="0">
                <a:solidFill>
                  <a:schemeClr val="tx1"/>
                </a:solidFill>
                <a:effectLst/>
                <a:latin typeface="+mn-lt"/>
                <a:ea typeface="+mn-ea"/>
                <a:cs typeface="+mn-cs"/>
              </a:rPr>
              <a:t>。名前を答えさせるためには、人間がそれを教えなくてはな</a:t>
            </a:r>
            <a:r>
              <a:rPr kumimoji="1" lang="ja-JP" altLang="en-US" sz="1200" kern="1200" dirty="0" smtClean="0">
                <a:solidFill>
                  <a:schemeClr val="tx1"/>
                </a:solidFill>
                <a:effectLst/>
                <a:latin typeface="+mn-lt"/>
                <a:ea typeface="+mn-ea"/>
                <a:cs typeface="+mn-cs"/>
              </a:rPr>
              <a:t>りません</a:t>
            </a:r>
            <a:r>
              <a:rPr kumimoji="1" lang="ja-JP" altLang="ja-JP" sz="1200" kern="1200" dirty="0" smtClean="0">
                <a:solidFill>
                  <a:schemeClr val="tx1"/>
                </a:solidFill>
                <a:effectLst/>
                <a:latin typeface="+mn-lt"/>
                <a:ea typeface="+mn-ea"/>
                <a:cs typeface="+mn-cs"/>
              </a:rPr>
              <a:t>が、「概念」を創り出すことは、人工知能自身が自ら行う</a:t>
            </a:r>
            <a:r>
              <a:rPr kumimoji="1" lang="ja-JP" altLang="en-US" sz="1200" kern="1200" dirty="0" smtClean="0">
                <a:solidFill>
                  <a:schemeClr val="tx1"/>
                </a:solidFill>
                <a:effectLst/>
                <a:latin typeface="+mn-lt"/>
                <a:ea typeface="+mn-ea"/>
                <a:cs typeface="+mn-cs"/>
              </a:rPr>
              <a:t>のです</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参考</a:t>
            </a:r>
            <a:r>
              <a:rPr kumimoji="1" lang="en-US" altLang="ja-JP" sz="1200" kern="1200" dirty="0" smtClean="0">
                <a:solidFill>
                  <a:schemeClr val="tx1"/>
                </a:solidFill>
                <a:effectLst/>
                <a:latin typeface="+mn-lt"/>
                <a:ea typeface="+mn-ea"/>
                <a:cs typeface="+mn-cs"/>
              </a:rPr>
              <a:t>URL</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smtClean="0"/>
              <a:t>http://itpro.nikkeibp.co.jp/atcl/column/15/021000025/021200002/?ST=bigdata&amp;P=4</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4170440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ディープラーニングにより、人間の手を借りずに自ら学習し、答えを見つけ出すことのできるコンピュータが実現できるかも知れません。</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2328723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これまで見てきたように、弱い</a:t>
            </a:r>
            <a:r>
              <a:rPr kumimoji="1" lang="en-US" altLang="ja-JP" dirty="0" smtClean="0"/>
              <a:t>AI</a:t>
            </a:r>
            <a:r>
              <a:rPr kumimoji="1" lang="ja-JP" altLang="en-US" dirty="0" smtClean="0"/>
              <a:t>の分野では大きな進展が見られています。産業界としては、強い</a:t>
            </a:r>
            <a:r>
              <a:rPr kumimoji="1" lang="en-US" altLang="ja-JP" dirty="0" smtClean="0"/>
              <a:t>AI</a:t>
            </a:r>
            <a:r>
              <a:rPr kumimoji="1" lang="ja-JP" altLang="en-US" dirty="0" smtClean="0"/>
              <a:t>だろうが、弱い</a:t>
            </a:r>
            <a:r>
              <a:rPr kumimoji="1" lang="en-US" altLang="ja-JP" dirty="0" smtClean="0"/>
              <a:t>AI</a:t>
            </a:r>
            <a:r>
              <a:rPr kumimoji="1" lang="ja-JP" altLang="en-US" dirty="0" smtClean="0"/>
              <a:t>だろうが、役に立てば良いのです。</a:t>
            </a:r>
          </a:p>
          <a:p>
            <a:endParaRPr kumimoji="1" lang="ja-JP" altLang="en-US" dirty="0" smtClean="0"/>
          </a:p>
          <a:p>
            <a:r>
              <a:rPr kumimoji="1" lang="ja-JP" altLang="en-US" dirty="0" smtClean="0"/>
              <a:t>強い</a:t>
            </a:r>
            <a:r>
              <a:rPr kumimoji="1" lang="en-US" altLang="ja-JP" dirty="0" smtClean="0"/>
              <a:t>AI</a:t>
            </a:r>
            <a:r>
              <a:rPr kumimoji="1" lang="ja-JP" altLang="en-US" dirty="0" smtClean="0"/>
              <a:t>の分野では、まだ大きな成果は上がっていません。ディープラーニングは大きなブレークスルーですが、クラウドの処理能力を持ってしても、人間の脳には及ばないのです。</a:t>
            </a:r>
          </a:p>
          <a:p>
            <a:endParaRPr kumimoji="1" lang="ja-JP" altLang="en-US" dirty="0" smtClean="0"/>
          </a:p>
          <a:p>
            <a:r>
              <a:rPr kumimoji="1" lang="ja-JP" altLang="en-US" dirty="0" smtClean="0"/>
              <a:t>しかし、ディープラーニングの有効性が確認されたため、専用のハードウェアも研究されています。</a:t>
            </a:r>
            <a:r>
              <a:rPr kumimoji="1" lang="en-US" altLang="ja-JP" dirty="0" smtClean="0"/>
              <a:t>2014</a:t>
            </a:r>
            <a:r>
              <a:rPr kumimoji="1" lang="ja-JP" altLang="en-US" dirty="0" smtClean="0"/>
              <a:t>年、</a:t>
            </a:r>
            <a:r>
              <a:rPr kumimoji="1" lang="en-US" altLang="ja-JP" dirty="0" smtClean="0"/>
              <a:t>IBM</a:t>
            </a:r>
            <a:r>
              <a:rPr kumimoji="1" lang="ja-JP" altLang="en-US" dirty="0" smtClean="0"/>
              <a:t>は</a:t>
            </a:r>
            <a:r>
              <a:rPr kumimoji="1" lang="en-US" altLang="ja-JP" dirty="0" smtClean="0"/>
              <a:t>4,000</a:t>
            </a:r>
            <a:r>
              <a:rPr kumimoji="1" lang="ja-JP" altLang="en-US" dirty="0" smtClean="0"/>
              <a:t>個のニューロンを集積した半導体チップを試作しました。</a:t>
            </a:r>
            <a:endParaRPr kumimoji="1" lang="en-US" altLang="ja-JP" dirty="0" smtClean="0"/>
          </a:p>
          <a:p>
            <a:r>
              <a:rPr kumimoji="1" lang="ja-JP" altLang="en-US" dirty="0" smtClean="0"/>
              <a:t>専用チップにより、クラウドを使うよりも高速に脳のシミュレーションを行う事ができます。こうした取り組みと、増える一方のビッグデータにより、人工知能は今後も加速度的に進化していくと考え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446657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3879350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1113894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これまでの産業革命と違い、今回は「知的職業」と言われていた職業も安泰ではありません。</a:t>
            </a:r>
          </a:p>
          <a:p>
            <a:r>
              <a:rPr kumimoji="1" lang="ja-JP" altLang="en-US" dirty="0" smtClean="0"/>
              <a:t>知的職業の代表とも言える弁護士についても、訴訟などの戦略を練る上級の弁護士は安泰でしょうが、その下で判例などを調べる下級の弁護士の仕事は既にコンピュータに取って代わられつつあります。</a:t>
            </a:r>
          </a:p>
          <a:p>
            <a:endParaRPr kumimoji="1" lang="ja-JP" altLang="en-US" dirty="0" smtClean="0"/>
          </a:p>
          <a:p>
            <a:r>
              <a:rPr kumimoji="1" lang="ja-JP" altLang="en-US" dirty="0" smtClean="0"/>
              <a:t>これまでの、丁稚奉公から初めて仕事を覚えていく、というキャリアパスが意味を持たなくなるのです。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75940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ハフポスト記事</a:t>
            </a:r>
            <a:r>
              <a:rPr kumimoji="1" lang="en-US" altLang="ja-JP" dirty="0" smtClean="0"/>
              <a:t>]</a:t>
            </a:r>
          </a:p>
          <a:p>
            <a:r>
              <a:rPr kumimoji="1" lang="ja-JP" altLang="en-US" dirty="0" smtClean="0"/>
              <a:t>みずほ銀行と日本</a:t>
            </a:r>
            <a:r>
              <a:rPr kumimoji="1" lang="en-US" altLang="ja-JP" dirty="0" smtClean="0"/>
              <a:t>IBM</a:t>
            </a:r>
            <a:r>
              <a:rPr kumimoji="1" lang="ja-JP" altLang="en-US" dirty="0" smtClean="0"/>
              <a:t>は</a:t>
            </a:r>
            <a:r>
              <a:rPr kumimoji="1" lang="en-US" altLang="ja-JP" dirty="0" smtClean="0"/>
              <a:t>11</a:t>
            </a:r>
            <a:r>
              <a:rPr kumimoji="1" lang="ja-JP" altLang="en-US" dirty="0" smtClean="0"/>
              <a:t>月</a:t>
            </a:r>
            <a:r>
              <a:rPr kumimoji="1" lang="en-US" altLang="ja-JP" dirty="0" smtClean="0"/>
              <a:t>6</a:t>
            </a:r>
            <a:r>
              <a:rPr kumimoji="1" lang="ja-JP" altLang="en-US" dirty="0" smtClean="0"/>
              <a:t>日、人工知能コンピューター「</a:t>
            </a:r>
            <a:r>
              <a:rPr kumimoji="1" lang="en-US" altLang="ja-JP" dirty="0" smtClean="0"/>
              <a:t>Watson</a:t>
            </a:r>
            <a:r>
              <a:rPr kumimoji="1" lang="ja-JP" altLang="en-US" dirty="0" smtClean="0"/>
              <a:t>（ワトソン）」を利用して、顧客からのコールセンターなどへの問い合わせにタイムリーに回答する世界初のシステムを導入すると発表した。</a:t>
            </a:r>
          </a:p>
          <a:p>
            <a:r>
              <a:rPr kumimoji="1" lang="ja-JP" altLang="en-US" dirty="0" smtClean="0"/>
              <a:t>導入されるのは、問い合わせをしてきた利用者とオペレーターとの会話をシステムが聞き取り、</a:t>
            </a:r>
            <a:r>
              <a:rPr kumimoji="1" lang="en-US" altLang="ja-JP" dirty="0" smtClean="0"/>
              <a:t>Watson</a:t>
            </a:r>
            <a:r>
              <a:rPr kumimoji="1" lang="ja-JP" altLang="en-US" dirty="0" smtClean="0"/>
              <a:t>が適切な回答を見つけるというもの。みずほ銀行の担当者はハフポスト日本版の取材に対し「オペレーター人員が必要無くなるわけではないが、</a:t>
            </a:r>
            <a:r>
              <a:rPr kumimoji="1" lang="en-US" altLang="ja-JP" dirty="0" smtClean="0"/>
              <a:t>1</a:t>
            </a:r>
            <a:r>
              <a:rPr kumimoji="1" lang="ja-JP" altLang="en-US" dirty="0" smtClean="0"/>
              <a:t>回の対応時間が平均</a:t>
            </a:r>
            <a:r>
              <a:rPr kumimoji="1" lang="en-US" altLang="ja-JP" dirty="0" smtClean="0"/>
              <a:t>30</a:t>
            </a:r>
            <a:r>
              <a:rPr kumimoji="1" lang="ja-JP" altLang="en-US" dirty="0" smtClean="0"/>
              <a:t>分から</a:t>
            </a:r>
            <a:r>
              <a:rPr kumimoji="1" lang="en-US" altLang="ja-JP" dirty="0" smtClean="0"/>
              <a:t>8</a:t>
            </a:r>
            <a:r>
              <a:rPr kumimoji="1" lang="ja-JP" altLang="en-US" dirty="0" smtClean="0"/>
              <a:t>分に大幅に短縮できる」と述べた。来年からの導入を検討しているという。</a:t>
            </a:r>
          </a:p>
          <a:p>
            <a:endParaRPr kumimoji="1" lang="ja-JP" altLang="en-US" dirty="0" smtClean="0"/>
          </a:p>
          <a:p>
            <a:r>
              <a:rPr kumimoji="1" lang="ja-JP" altLang="en-US" dirty="0" smtClean="0"/>
              <a:t>新システムの肝となるのは、音声認識の技術だ。利用者がオペレーターに「パスワードが分からない」などと話すと、システムが自動的に音声を文字データなどに変換する。</a:t>
            </a:r>
          </a:p>
          <a:p>
            <a:r>
              <a:rPr kumimoji="1" lang="ja-JP" altLang="en-US" dirty="0" smtClean="0"/>
              <a:t>これまでは、利用者の話をオペレーターがキーボードなどで入力し、膨大な回答例データの中から手作業で検索を行っていたため、データを打ち込む時間はもちろん、どの回答が適切かを選択することにも時間がかかっていた。</a:t>
            </a:r>
          </a:p>
          <a:p>
            <a:r>
              <a:rPr kumimoji="1" lang="ja-JP" altLang="en-US" dirty="0" smtClean="0"/>
              <a:t>しかし、新システムではリアルタイムに会話をデータ化し回答例を検索。さらに、過去の問い合わせの内容などから、最適な回答の案を優先的に表示させる機能も盛り込み、時間短縮をはかる。</a:t>
            </a:r>
          </a:p>
          <a:p>
            <a:r>
              <a:rPr kumimoji="1" lang="ja-JP" altLang="en-US" dirty="0" smtClean="0"/>
              <a:t>みずほ銀行の担当者は、問い合わせの受け答え音声データを文字データなどに変換して蓄積させることで、サービスの質の向上や、新サービスの企画立案などにも役立てられると述べた。</a:t>
            </a:r>
          </a:p>
          <a:p>
            <a:r>
              <a:rPr kumimoji="1" lang="ja-JP" altLang="en-US" dirty="0" smtClean="0"/>
              <a:t>なお、三井住友銀行も</a:t>
            </a:r>
            <a:r>
              <a:rPr kumimoji="1" lang="en-US" altLang="ja-JP" dirty="0" smtClean="0"/>
              <a:t>5</a:t>
            </a:r>
            <a:r>
              <a:rPr kumimoji="1" lang="ja-JP" altLang="en-US" dirty="0" smtClean="0"/>
              <a:t>日、コールセンターの対応に</a:t>
            </a:r>
            <a:r>
              <a:rPr kumimoji="1" lang="en-US" altLang="ja-JP" dirty="0" smtClean="0"/>
              <a:t>Watson</a:t>
            </a:r>
            <a:r>
              <a:rPr kumimoji="1" lang="ja-JP" altLang="en-US" dirty="0" smtClean="0"/>
              <a:t>を利用すると発表しているが、音声認識の技術は使わず、オペレータが回答例データを検索するシステムに導入するという。</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703765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Amazon=</a:t>
            </a:r>
            <a:r>
              <a:rPr kumimoji="1" lang="ja-JP" altLang="en-US" dirty="0" smtClean="0"/>
              <a:t>手軽に利用できるが、細かいチューニングは難しい</a:t>
            </a:r>
            <a:endParaRPr kumimoji="1" lang="en-US" altLang="ja-JP" dirty="0" smtClean="0"/>
          </a:p>
          <a:p>
            <a:r>
              <a:rPr kumimoji="1" lang="en-US" altLang="ja-JP" dirty="0" smtClean="0"/>
              <a:t>IBM=</a:t>
            </a:r>
            <a:r>
              <a:rPr kumimoji="1" lang="ja-JP" altLang="en-US" dirty="0" smtClean="0"/>
              <a:t>サードパーティが</a:t>
            </a:r>
            <a:r>
              <a:rPr kumimoji="1" lang="en-US" altLang="ja-JP" dirty="0" smtClean="0"/>
              <a:t>Watson</a:t>
            </a:r>
            <a:r>
              <a:rPr kumimoji="1" lang="ja-JP" altLang="en-US" dirty="0" smtClean="0"/>
              <a:t>をサービスとして利用できるよう環境が整っている</a:t>
            </a:r>
            <a:endParaRPr kumimoji="1" lang="en-US" altLang="ja-JP" dirty="0" smtClean="0"/>
          </a:p>
          <a:p>
            <a:r>
              <a:rPr kumimoji="1" lang="en-US" altLang="ja-JP" dirty="0" smtClean="0"/>
              <a:t>Google=API</a:t>
            </a:r>
            <a:r>
              <a:rPr kumimoji="1" lang="ja-JP" altLang="en-US" dirty="0" smtClean="0"/>
              <a:t>としての提供なので、利用者側もある程度作り込みが必要</a:t>
            </a:r>
            <a:endParaRPr kumimoji="1" lang="en-US" altLang="ja-JP" dirty="0" smtClean="0"/>
          </a:p>
          <a:p>
            <a:r>
              <a:rPr kumimoji="1" lang="en-US" altLang="ja-JP" dirty="0" smtClean="0"/>
              <a:t>Microsoft=R</a:t>
            </a:r>
            <a:r>
              <a:rPr kumimoji="1" lang="ja-JP" altLang="en-US" dirty="0" smtClean="0"/>
              <a:t>や</a:t>
            </a:r>
            <a:r>
              <a:rPr kumimoji="1" lang="en-US" altLang="ja-JP" dirty="0" smtClean="0"/>
              <a:t>Hadoop</a:t>
            </a:r>
            <a:r>
              <a:rPr kumimoji="1" lang="ja-JP" altLang="en-US" dirty="0" smtClean="0"/>
              <a:t>との連携、</a:t>
            </a:r>
            <a:r>
              <a:rPr kumimoji="1" lang="en-US" altLang="ja-JP" dirty="0" smtClean="0"/>
              <a:t>UI</a:t>
            </a:r>
            <a:r>
              <a:rPr kumimoji="1" lang="ja-JP" altLang="en-US" dirty="0" smtClean="0"/>
              <a:t>の作り込みなど、使いやすい印象</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2108518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http://www.techworld.com/news/operating-systems/stephen-hawking-warns-computers-will-overtake-humans-within-100-years-3611397/</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471696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22721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29699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1980</a:t>
            </a:r>
            <a:r>
              <a:rPr lang="ja-JP" altLang="en-US" dirty="0" smtClean="0"/>
              <a:t>年代の人工知能研究において、実用化が期待されたのが、ルールと推論エンジンを使うエキスパートシステムでした。これは例えば医師が患者を診察する際に、まずは患者の外見のチェックや体温を測ることによって初期の診断を行う事から、それらの判断基準を「ルール」として蓄えれば、医師の代わりになるシステムを構築できるのではないか、という考えから開発が進められたもので、様々な分野の専門家（＝エキスパート）の知識（ナレッジ）を集積することから、エキスパートシステムと呼ばれました。日本でも第</a:t>
            </a:r>
            <a:r>
              <a:rPr lang="en-US" altLang="ja-JP" dirty="0" smtClean="0"/>
              <a:t>5</a:t>
            </a:r>
            <a:r>
              <a:rPr lang="ja-JP" altLang="en-US" dirty="0" smtClean="0"/>
              <a:t>世代コンピュータとして研究が進められました。</a:t>
            </a:r>
            <a:endParaRPr lang="en-US" altLang="ja-JP" dirty="0" smtClean="0"/>
          </a:p>
          <a:p>
            <a:r>
              <a:rPr lang="ja-JP" altLang="en-US" dirty="0" smtClean="0"/>
              <a:t>しかし、このシステムは、この当時はうまくいきませんでした。エキスパートの知識は定型化できないことも多く、ルール化することが難しかったことに加え、大量のルールを処理するためのコンピュータの処理能力も不足していたからです。</a:t>
            </a:r>
            <a:endParaRPr lang="en-US" altLang="ja-JP" dirty="0" smtClean="0"/>
          </a:p>
          <a:p>
            <a:r>
              <a:rPr lang="ja-JP" altLang="en-US" dirty="0" smtClean="0"/>
              <a:t>（ただ、このアプローチは現代では一部で実用化されています。特定の業務に特化してルールベースで業務プロセスを管理する</a:t>
            </a:r>
            <a:r>
              <a:rPr lang="en-US" altLang="ja-JP" dirty="0" smtClean="0"/>
              <a:t>BRMS</a:t>
            </a:r>
            <a:r>
              <a:rPr lang="ja-JP" altLang="en-US" dirty="0" smtClean="0"/>
              <a:t>というシステムです）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1163075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24114963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58129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スマートマシンは、次の４つのテクノロジーが、実現を可能にし、その進化を牽引しています。</a:t>
            </a:r>
          </a:p>
          <a:p>
            <a:r>
              <a:rPr kumimoji="1" lang="ja-JP" altLang="ja-JP" sz="1200" kern="1200" dirty="0" smtClean="0">
                <a:solidFill>
                  <a:schemeClr val="tx1"/>
                </a:solidFill>
                <a:effectLst/>
                <a:latin typeface="+mn-lt"/>
                <a:ea typeface="+mn-ea"/>
                <a:cs typeface="+mn-cs"/>
              </a:rPr>
              <a:t>ビッグデータ：インターネットの普及と共に、膨大なデジタル・データが日々生みだされています。スマートフォン、ソーシャルメディア、そして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は、日常生活や社会活動などの現実世界のデジタル・データ化を加速し、拡大させています。こうして集められたデータは、ビッグデータとも言われ、現実世界の様々な事象がデータとして取り込まれたもので、スマートマシンの知識源となっています。</a:t>
            </a:r>
          </a:p>
          <a:p>
            <a:r>
              <a:rPr kumimoji="1" lang="ja-JP" altLang="ja-JP" sz="1200" kern="1200" dirty="0" smtClean="0">
                <a:solidFill>
                  <a:schemeClr val="tx1"/>
                </a:solidFill>
                <a:effectLst/>
                <a:latin typeface="+mn-lt"/>
                <a:ea typeface="+mn-ea"/>
                <a:cs typeface="+mn-cs"/>
              </a:rPr>
              <a:t>ハードウェア：ハードウェアの高性能化とコスト低下は、膨大かつ急激に増え続けるビッグデータを格納する受け皿として、さらにこれを分析する巨大な計算資源として使われています。スマートマシンの脳とも言えるものです。</a:t>
            </a:r>
          </a:p>
          <a:p>
            <a:r>
              <a:rPr kumimoji="1" lang="ja-JP" altLang="ja-JP" sz="1200" kern="1200" dirty="0" smtClean="0">
                <a:solidFill>
                  <a:schemeClr val="tx1"/>
                </a:solidFill>
                <a:effectLst/>
                <a:latin typeface="+mn-lt"/>
                <a:ea typeface="+mn-ea"/>
                <a:cs typeface="+mn-cs"/>
              </a:rPr>
              <a:t>また、センサーやコンピュータの小型・高性能・低価格化は、ウェアラブルやロボット、</a:t>
            </a:r>
            <a:r>
              <a:rPr kumimoji="1" lang="en-US" altLang="ja-JP" sz="1200" kern="1200" dirty="0" err="1" smtClean="0">
                <a:solidFill>
                  <a:schemeClr val="tx1"/>
                </a:solidFill>
                <a:effectLst/>
                <a:latin typeface="+mn-lt"/>
                <a:ea typeface="+mn-ea"/>
                <a:cs typeface="+mn-cs"/>
              </a:rPr>
              <a:t>IoT</a:t>
            </a:r>
            <a:r>
              <a:rPr kumimoji="1" lang="ja-JP" altLang="ja-JP" sz="1200" kern="1200" dirty="0" err="1" smtClean="0">
                <a:solidFill>
                  <a:schemeClr val="tx1"/>
                </a:solidFill>
                <a:effectLst/>
                <a:latin typeface="+mn-lt"/>
                <a:ea typeface="+mn-ea"/>
                <a:cs typeface="+mn-cs"/>
              </a:rPr>
              <a:t>を普</a:t>
            </a:r>
            <a:r>
              <a:rPr kumimoji="1" lang="ja-JP" altLang="ja-JP" sz="1200" kern="1200" dirty="0" smtClean="0">
                <a:solidFill>
                  <a:schemeClr val="tx1"/>
                </a:solidFill>
                <a:effectLst/>
                <a:latin typeface="+mn-lt"/>
                <a:ea typeface="+mn-ea"/>
                <a:cs typeface="+mn-cs"/>
              </a:rPr>
              <a:t>及させる要件となります。それらが、現実世界のデータを収集する感覚器として、また、作られた情報を利用する手段になります。</a:t>
            </a:r>
          </a:p>
          <a:p>
            <a:r>
              <a:rPr kumimoji="1" lang="ja-JP" altLang="ja-JP" sz="1200" kern="1200" dirty="0" smtClean="0">
                <a:solidFill>
                  <a:schemeClr val="tx1"/>
                </a:solidFill>
                <a:effectLst/>
                <a:latin typeface="+mn-lt"/>
                <a:ea typeface="+mn-ea"/>
                <a:cs typeface="+mn-cs"/>
              </a:rPr>
              <a:t>アルゴリズム：機械学習やディープラーニング、神経言語プログラミングなどのアルゴリズム（計算の手法や手順）が開発され、状況の分析や判断、最適なルールの生成や解釈など、自律的行動に必要な知識を生成します。スマートマシンの賢さを支えています。</a:t>
            </a:r>
          </a:p>
          <a:p>
            <a:r>
              <a:rPr kumimoji="1" lang="ja-JP" altLang="ja-JP" sz="1200" kern="1200" dirty="0" smtClean="0">
                <a:solidFill>
                  <a:schemeClr val="tx1"/>
                </a:solidFill>
                <a:effectLst/>
                <a:latin typeface="+mn-lt"/>
                <a:ea typeface="+mn-ea"/>
                <a:cs typeface="+mn-cs"/>
              </a:rPr>
              <a:t>ネットワーク：高速・大容量のネットワークは、膨大なデータを収拾し、その結果をフィートバックするために欠かせません。さらに近接通信技術により、ウェアラブルとモバイル、あるいは、センサーが埋め込まれたモノが低消費電力で効率よくつながる仕組みができあがりました。スマートマシンの神経系といえるも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36936364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スマートマシンはふたつのことを実現しようとしています。ひとつは、「</a:t>
            </a:r>
            <a:r>
              <a:rPr kumimoji="1" lang="ja-JP" altLang="ja-JP" sz="1200" u="sng" kern="1200" dirty="0" smtClean="0">
                <a:solidFill>
                  <a:schemeClr val="tx1"/>
                </a:solidFill>
                <a:effectLst/>
                <a:latin typeface="+mn-lt"/>
                <a:ea typeface="+mn-ea"/>
                <a:cs typeface="+mn-cs"/>
              </a:rPr>
              <a:t>人間にしかできなかったこと</a:t>
            </a:r>
            <a:r>
              <a:rPr kumimoji="1" lang="ja-JP" altLang="ja-JP" sz="1200" kern="1200" dirty="0" smtClean="0">
                <a:solidFill>
                  <a:schemeClr val="tx1"/>
                </a:solidFill>
                <a:effectLst/>
                <a:latin typeface="+mn-lt"/>
                <a:ea typeface="+mn-ea"/>
                <a:cs typeface="+mn-cs"/>
              </a:rPr>
              <a:t>」を代替し効率化すること、もうひとつは、「</a:t>
            </a:r>
            <a:r>
              <a:rPr kumimoji="1" lang="ja-JP" altLang="ja-JP" sz="1200" u="sng" kern="1200" dirty="0" smtClean="0">
                <a:solidFill>
                  <a:schemeClr val="tx1"/>
                </a:solidFill>
                <a:effectLst/>
                <a:latin typeface="+mn-lt"/>
                <a:ea typeface="+mn-ea"/>
                <a:cs typeface="+mn-cs"/>
              </a:rPr>
              <a:t>人間にはできなかったこと</a:t>
            </a:r>
            <a:r>
              <a:rPr kumimoji="1" lang="ja-JP" altLang="ja-JP" sz="1200" kern="1200" dirty="0" smtClean="0">
                <a:solidFill>
                  <a:schemeClr val="tx1"/>
                </a:solidFill>
                <a:effectLst/>
                <a:latin typeface="+mn-lt"/>
                <a:ea typeface="+mn-ea"/>
                <a:cs typeface="+mn-cs"/>
              </a:rPr>
              <a:t>」を可能にし、人間の能力を拡張することです。</a:t>
            </a:r>
          </a:p>
          <a:p>
            <a:r>
              <a:rPr kumimoji="1" lang="ja-JP" altLang="ja-JP" sz="1200" kern="1200" dirty="0" smtClean="0">
                <a:solidFill>
                  <a:schemeClr val="tx1"/>
                </a:solidFill>
                <a:effectLst/>
                <a:latin typeface="+mn-lt"/>
                <a:ea typeface="+mn-ea"/>
                <a:cs typeface="+mn-cs"/>
              </a:rPr>
              <a:t>前者は「置換」と「支援」です。自律走行車がトラックやタクシーの運転手を、作業用ロボットが工場の作業員を、自律型無人機が兵士を置き換えてくれます。また、音声を認識し、言葉の意味や文脈を解釈し、検索やプログラム操作を代替してくれるでしょう。</a:t>
            </a:r>
          </a:p>
          <a:p>
            <a:r>
              <a:rPr kumimoji="1" lang="ja-JP" altLang="ja-JP" sz="1200" kern="1200" dirty="0" smtClean="0">
                <a:solidFill>
                  <a:schemeClr val="tx1"/>
                </a:solidFill>
                <a:effectLst/>
                <a:latin typeface="+mn-lt"/>
                <a:ea typeface="+mn-ea"/>
                <a:cs typeface="+mn-cs"/>
              </a:rPr>
              <a:t>後者は、「助言」と「強化」です。人間には一生かかっても読み尽くせない膨大な医療文献や法律文書を読み、これを分析し、最適な解釈や判断基準を示してくれます。また、膨大な物質の組合せを検証し、遺伝子やタンパク質の合成メカニズムを探り、これまでに無かった薬や個人に最適化されたカスタムメイドの薬を創り出してくれるでしょう。また、スマートマシンによって創られた新しい知識や解釈、最適化されたルールが、機械を制御し自ら状況を判断して行動する自律化を実現します。</a:t>
            </a:r>
          </a:p>
          <a:p>
            <a:r>
              <a:rPr kumimoji="1" lang="ja-JP" altLang="ja-JP" sz="1200" kern="1200" dirty="0" smtClean="0">
                <a:solidFill>
                  <a:schemeClr val="tx1"/>
                </a:solidFill>
                <a:effectLst/>
                <a:latin typeface="+mn-lt"/>
                <a:ea typeface="+mn-ea"/>
                <a:cs typeface="+mn-cs"/>
              </a:rPr>
              <a:t>人間の能力不足を補い強化もしてくれます。例えば、障害者や高齢者の筋力や認知能力を補完し日常生活を快適なものに、言葉の異なる人同士がリアルタイム対話し、意思疎通が図れる世界が実現するでしょう。</a:t>
            </a:r>
          </a:p>
          <a:p>
            <a:r>
              <a:rPr kumimoji="1" lang="ja-JP" altLang="ja-JP" sz="1200" kern="1200" dirty="0" smtClean="0">
                <a:solidFill>
                  <a:schemeClr val="tx1"/>
                </a:solidFill>
                <a:effectLst/>
                <a:latin typeface="+mn-lt"/>
                <a:ea typeface="+mn-ea"/>
                <a:cs typeface="+mn-cs"/>
              </a:rPr>
              <a:t>その一方で、「人間にしかできない」と考えられていた仕事を、低コストでミスなく効率よくこなせる機械の出現は、これまでの職業をなくしてしまうかも知れません。しかし、これらをうまく使いこなし、「人間にはできなかったこと」ができるようになれば、人々の生活はますます豊かで快適になるでしょう。まさに人間の知恵が求めら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1950119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7514844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スマートマシンが実現しようとしていることを別の視点で捉えてみると、それは、コンピュータが人と関わるところ、すなわちマン・マシン・インターフェイスあるいは、ユーザー・インターフェイス（</a:t>
            </a:r>
            <a:r>
              <a:rPr kumimoji="1" lang="en-US" altLang="ja-JP" sz="1200" kern="1200" dirty="0" smtClean="0">
                <a:solidFill>
                  <a:schemeClr val="tx1"/>
                </a:solidFill>
                <a:effectLst/>
                <a:latin typeface="+mn-lt"/>
                <a:ea typeface="+mn-ea"/>
                <a:cs typeface="+mn-cs"/>
              </a:rPr>
              <a:t>UI</a:t>
            </a:r>
            <a:r>
              <a:rPr kumimoji="1" lang="ja-JP" altLang="ja-JP" sz="1200" kern="1200" dirty="0" smtClean="0">
                <a:solidFill>
                  <a:schemeClr val="tx1"/>
                </a:solidFill>
                <a:effectLst/>
                <a:latin typeface="+mn-lt"/>
                <a:ea typeface="+mn-ea"/>
                <a:cs typeface="+mn-cs"/>
              </a:rPr>
              <a:t>）を拡張することです。</a:t>
            </a:r>
          </a:p>
          <a:p>
            <a:r>
              <a:rPr kumimoji="1" lang="ja-JP" altLang="ja-JP" sz="1200" kern="1200" dirty="0" smtClean="0">
                <a:solidFill>
                  <a:schemeClr val="tx1"/>
                </a:solidFill>
                <a:effectLst/>
                <a:latin typeface="+mn-lt"/>
                <a:ea typeface="+mn-ea"/>
                <a:cs typeface="+mn-cs"/>
              </a:rPr>
              <a:t>コンピュータが、どれだけ高速・高性能になっても、人工知能がどれほど賢くなっても、人との接点が、液晶画面しかなければ、コンピュータにできることは限られてしまいます。</a:t>
            </a:r>
          </a:p>
          <a:p>
            <a:r>
              <a:rPr kumimoji="1" lang="ja-JP" altLang="ja-JP" sz="1200" kern="1200" dirty="0" smtClean="0">
                <a:solidFill>
                  <a:schemeClr val="tx1"/>
                </a:solidFill>
                <a:effectLst/>
                <a:latin typeface="+mn-lt"/>
                <a:ea typeface="+mn-ea"/>
                <a:cs typeface="+mn-cs"/>
              </a:rPr>
              <a:t>ところが、先に紹介した倉庫用ロボットや荷物配送用の無人ヘリコプター、自律走行車は、人がショッピング・サイトで商品を注文すると、倉庫内の商品の場所を自分で探して、荷揃えしている人にこれを運び、人工知能を使って選択された最適経路を自分で走行し、お客様にとどけることまでやってくれます。また、商品の到着時間をスマートフォンに音声で問いかければ、その言葉の意味を理解し、必要な情報を探し、到着時間を音声で応えてくれます。この音声認識や音声応答の仕組みは、キーボードが使えないモバイルやウェアラブルを使うために欠くことのできない機能となっています。</a:t>
            </a:r>
          </a:p>
          <a:p>
            <a:r>
              <a:rPr kumimoji="1" lang="ja-JP" altLang="ja-JP" sz="1200" kern="1200" dirty="0" smtClean="0">
                <a:solidFill>
                  <a:schemeClr val="tx1"/>
                </a:solidFill>
                <a:effectLst/>
                <a:latin typeface="+mn-lt"/>
                <a:ea typeface="+mn-ea"/>
                <a:cs typeface="+mn-cs"/>
              </a:rPr>
              <a:t>これまでは、コンピュータの処理した結果は、液晶画面に表示され、人がその内容を読み取りこれを解釈して、自ら判断して実行しなければなりませんでした。ところが、スマートマシンは、判断や実行までしてくれる新しいマン・マシン・インターフェイスとも言えるでしょう。</a:t>
            </a:r>
          </a:p>
          <a:p>
            <a:r>
              <a:rPr kumimoji="1" lang="ja-JP" altLang="ja-JP" sz="1200" kern="1200" dirty="0" smtClean="0">
                <a:solidFill>
                  <a:schemeClr val="tx1"/>
                </a:solidFill>
                <a:effectLst/>
                <a:latin typeface="+mn-lt"/>
                <a:ea typeface="+mn-ea"/>
                <a:cs typeface="+mn-cs"/>
              </a:rPr>
              <a:t>このような新しいマン・マシン・インターフェイスの出現は、コンピュータと人との関係を大きく変えることになります。そして、それは同時に、コンピュータと人との役割分担を大きく変えることにもなるでしょう。</a:t>
            </a:r>
          </a:p>
          <a:p>
            <a:endParaRPr lang="en-US" altLang="ja-JP" dirty="0" smtClean="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60</a:t>
            </a:fld>
            <a:endParaRPr kumimoji="1" lang="ja-JP" altLang="en-US"/>
          </a:p>
        </p:txBody>
      </p:sp>
    </p:spTree>
    <p:extLst>
      <p:ext uri="{BB962C8B-B14F-4D97-AF65-F5344CB8AC3E}">
        <p14:creationId xmlns:p14="http://schemas.microsoft.com/office/powerpoint/2010/main" val="3411546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http://japan.zdnet.com/article/35070566/</a:t>
            </a:r>
          </a:p>
          <a:p>
            <a:r>
              <a:rPr kumimoji="1" lang="ja-JP" altLang="en-US" sz="1200" b="0" i="0" kern="1200" dirty="0" smtClean="0">
                <a:solidFill>
                  <a:schemeClr val="tx1"/>
                </a:solidFill>
                <a:effectLst/>
                <a:latin typeface="+mn-lt"/>
                <a:ea typeface="+mn-ea"/>
                <a:cs typeface="+mn-cs"/>
              </a:rPr>
              <a:t>「統計はすでにデータがあって、それがどういう傾向にあるかを表すものです。これに対し機械学習は、データから異常値を見分けるものです。機械学習にも統計的な要素を使います。統計的なども使って、データの集合を何らかの手法で分けるものだと捉えると良いでしょう」（国際大学</a:t>
            </a:r>
            <a:r>
              <a:rPr kumimoji="1" lang="en-US" altLang="ja-JP" sz="1200" b="0" i="0" kern="1200" dirty="0" smtClean="0">
                <a:solidFill>
                  <a:schemeClr val="tx1"/>
                </a:solidFill>
                <a:effectLst/>
                <a:latin typeface="+mn-lt"/>
                <a:ea typeface="+mn-ea"/>
                <a:cs typeface="+mn-cs"/>
              </a:rPr>
              <a:t>GLOCOM </a:t>
            </a:r>
            <a:r>
              <a:rPr kumimoji="1" lang="ja-JP" altLang="en-US" sz="1200" b="0" i="0" kern="1200" dirty="0" smtClean="0">
                <a:solidFill>
                  <a:schemeClr val="tx1"/>
                </a:solidFill>
                <a:effectLst/>
                <a:latin typeface="+mn-lt"/>
                <a:ea typeface="+mn-ea"/>
                <a:cs typeface="+mn-cs"/>
              </a:rPr>
              <a:t>准教授・主任研究員</a:t>
            </a:r>
            <a:r>
              <a:rPr kumimoji="1" lang="ja-JP" altLang="en-US" sz="1200" b="0" i="0" kern="1200" baseline="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中西崇文 氏）</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62</a:t>
            </a:fld>
            <a:endParaRPr kumimoji="1" lang="ja-JP" altLang="en-US"/>
          </a:p>
        </p:txBody>
      </p:sp>
    </p:spTree>
    <p:extLst>
      <p:ext uri="{BB962C8B-B14F-4D97-AF65-F5344CB8AC3E}">
        <p14:creationId xmlns:p14="http://schemas.microsoft.com/office/powerpoint/2010/main" val="14244998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ロボットという言葉には一般的な定義は無いそうですが、ここでは、人間の代わりに様々な作業を行う機械で、外部からの最小限の指示で自律的に動作するもの、としておきます。自動車は人間が運転しなければならないのでロボットでは無く、自動運転車は自律的に走行するのでロボットの一種、と考えられます。掃除機はロボットではありませんが、ルンバはロボットです。</a:t>
            </a:r>
            <a:endParaRPr kumimoji="1" lang="en-US" altLang="ja-JP" dirty="0" smtClean="0"/>
          </a:p>
          <a:p>
            <a:endParaRPr kumimoji="1" lang="en-US" altLang="ja-JP" dirty="0" smtClean="0"/>
          </a:p>
          <a:p>
            <a:r>
              <a:rPr kumimoji="1" lang="ja-JP" altLang="en-US" dirty="0" smtClean="0"/>
              <a:t>ロボットには、各種センサー、駆動機構、先に述べた</a:t>
            </a:r>
            <a:r>
              <a:rPr kumimoji="1" lang="en-US" altLang="ja-JP" dirty="0" smtClean="0"/>
              <a:t>AI</a:t>
            </a:r>
            <a:r>
              <a:rPr kumimoji="1" lang="ja-JP" altLang="en-US" dirty="0" smtClean="0"/>
              <a:t>による制御システムが搭載されており、様々な技術の集大成ということができます。日本はロボット研究において世界をリードしており、特に自動車の組み立てなどの産業用ロボットの分野では、生産台数・稼働台数で世界一です。</a:t>
            </a:r>
            <a:r>
              <a:rPr lang="ja-JP" altLang="en-US" dirty="0" smtClean="0"/>
              <a:t>また、人間型のロボット </a:t>
            </a:r>
            <a:r>
              <a:rPr lang="en-US" altLang="ja-JP" dirty="0" smtClean="0"/>
              <a:t>(</a:t>
            </a:r>
            <a:r>
              <a:rPr lang="ja-JP" altLang="en-US" dirty="0" smtClean="0"/>
              <a:t>ヒューマノイド</a:t>
            </a:r>
            <a:r>
              <a:rPr lang="en-US" altLang="ja-JP" dirty="0" smtClean="0"/>
              <a:t>)</a:t>
            </a:r>
            <a:r>
              <a:rPr lang="ja-JP" altLang="en-US" dirty="0" smtClean="0"/>
              <a:t> 研究でも世界でも最先端を走っています。ヒューマノイドは、</a:t>
            </a:r>
            <a:r>
              <a:rPr lang="en-US" altLang="ja-JP" dirty="0" smtClean="0"/>
              <a:t>Doers</a:t>
            </a:r>
            <a:r>
              <a:rPr lang="ja-JP" altLang="en-US" dirty="0" smtClean="0"/>
              <a:t>において重要な技術になります。</a:t>
            </a:r>
            <a:endParaRPr lang="en-US" altLang="ja-JP" dirty="0" smtClean="0"/>
          </a:p>
          <a:p>
            <a:endParaRPr lang="en-US" altLang="ja-JP" dirty="0" smtClean="0"/>
          </a:p>
          <a:p>
            <a:r>
              <a:rPr lang="ja-JP" altLang="en-US" dirty="0" smtClean="0"/>
              <a:t>ヒューマノイド以外にも、ロボットの形状には様々なバリエーションがあります。人型 </a:t>
            </a:r>
            <a:r>
              <a:rPr lang="en-US" altLang="ja-JP" dirty="0" smtClean="0"/>
              <a:t>(2</a:t>
            </a:r>
            <a:r>
              <a:rPr lang="ja-JP" altLang="en-US" dirty="0" smtClean="0"/>
              <a:t>足歩行</a:t>
            </a:r>
            <a:r>
              <a:rPr lang="en-US" altLang="ja-JP" dirty="0" smtClean="0"/>
              <a:t>) </a:t>
            </a:r>
            <a:r>
              <a:rPr lang="ja-JP" altLang="en-US" dirty="0" err="1" smtClean="0"/>
              <a:t>だけで</a:t>
            </a:r>
            <a:r>
              <a:rPr lang="ja-JP" altLang="en-US" dirty="0" smtClean="0"/>
              <a:t>なく、</a:t>
            </a:r>
            <a:r>
              <a:rPr lang="en-US" altLang="ja-JP" dirty="0" smtClean="0"/>
              <a:t>4</a:t>
            </a:r>
            <a:r>
              <a:rPr lang="ja-JP" altLang="en-US" dirty="0" smtClean="0"/>
              <a:t>足、</a:t>
            </a:r>
            <a:r>
              <a:rPr lang="en-US" altLang="ja-JP" dirty="0" smtClean="0"/>
              <a:t>6</a:t>
            </a:r>
            <a:r>
              <a:rPr lang="ja-JP" altLang="en-US" dirty="0" smtClean="0"/>
              <a:t>足や多足のロボット、ヘリコプター型</a:t>
            </a:r>
            <a:r>
              <a:rPr lang="en-US" altLang="ja-JP" dirty="0" smtClean="0"/>
              <a:t>(</a:t>
            </a:r>
            <a:r>
              <a:rPr lang="ja-JP" altLang="en-US" dirty="0" smtClean="0"/>
              <a:t>ドローン</a:t>
            </a:r>
            <a:r>
              <a:rPr lang="en-US" altLang="ja-JP" dirty="0" smtClean="0"/>
              <a:t>)</a:t>
            </a:r>
            <a:r>
              <a:rPr lang="ja-JP" altLang="en-US" dirty="0" smtClean="0"/>
              <a:t>など、形状・用途とも様々です。日本は産業用ロボットでは世界をリードしていますが、自動運転車や事故処理ロボットなどでは欧米が先行しています。この分野は</a:t>
            </a:r>
            <a:r>
              <a:rPr lang="en-US" altLang="ja-JP" dirty="0" smtClean="0"/>
              <a:t>Movers</a:t>
            </a:r>
            <a:r>
              <a:rPr lang="ja-JP" altLang="en-US" dirty="0" smtClean="0"/>
              <a:t>になりますが、直近の産業規模としては</a:t>
            </a:r>
            <a:r>
              <a:rPr lang="en-US" altLang="ja-JP" dirty="0" smtClean="0"/>
              <a:t>3</a:t>
            </a:r>
            <a:r>
              <a:rPr lang="ja-JP" altLang="en-US" dirty="0" err="1" smtClean="0"/>
              <a:t>つの</a:t>
            </a:r>
            <a:r>
              <a:rPr lang="ja-JP" altLang="en-US" dirty="0" smtClean="0"/>
              <a:t>分野のうち最も大きいと期待されています。</a:t>
            </a:r>
            <a:endParaRPr lang="en-US" altLang="ja-JP" dirty="0" smtClean="0"/>
          </a:p>
          <a:p>
            <a:endParaRPr lang="en-US" altLang="ja-JP" dirty="0" smtClean="0"/>
          </a:p>
          <a:p>
            <a:r>
              <a:rPr lang="ja-JP" altLang="en-US" dirty="0" smtClean="0"/>
              <a:t>ロボットの活用分野</a:t>
            </a:r>
            <a:endParaRPr lang="en-US" altLang="ja-JP" dirty="0" smtClean="0"/>
          </a:p>
          <a:p>
            <a:r>
              <a:rPr kumimoji="1" lang="en-US" altLang="ja-JP" dirty="0" smtClean="0"/>
              <a:t>【</a:t>
            </a:r>
            <a:r>
              <a:rPr kumimoji="1" lang="ja-JP" altLang="en-US" dirty="0" smtClean="0"/>
              <a:t>人の代替</a:t>
            </a:r>
            <a:r>
              <a:rPr kumimoji="1" lang="en-US" altLang="ja-JP" dirty="0" smtClean="0"/>
              <a:t>】</a:t>
            </a:r>
            <a:r>
              <a:rPr kumimoji="1" lang="ja-JP" altLang="en-US" dirty="0" smtClean="0"/>
              <a:t>（</a:t>
            </a:r>
            <a:r>
              <a:rPr kumimoji="1" lang="en-US" altLang="ja-JP" dirty="0" smtClean="0"/>
              <a:t>Movers</a:t>
            </a:r>
            <a:r>
              <a:rPr kumimoji="1" lang="ja-JP" altLang="en-US" dirty="0" smtClean="0"/>
              <a:t>）</a:t>
            </a:r>
            <a:endParaRPr kumimoji="1" lang="en-US" altLang="ja-JP" dirty="0" smtClean="0"/>
          </a:p>
          <a:p>
            <a:r>
              <a:rPr lang="ja-JP" altLang="en-US" dirty="0" smtClean="0"/>
              <a:t>・肉体労働の代替（産業用ロボット、自動運転車など）</a:t>
            </a:r>
            <a:endParaRPr lang="en-US" altLang="ja-JP" dirty="0" smtClean="0"/>
          </a:p>
          <a:p>
            <a:r>
              <a:rPr kumimoji="1" lang="ja-JP" altLang="en-US" dirty="0" smtClean="0"/>
              <a:t>・危険作業の代替（土木作業、事故処理、災害対応など）</a:t>
            </a:r>
            <a:endParaRPr kumimoji="1" lang="en-US" altLang="ja-JP" dirty="0" smtClean="0"/>
          </a:p>
          <a:p>
            <a:r>
              <a:rPr lang="en-US" altLang="ja-JP" dirty="0" smtClean="0"/>
              <a:t>【</a:t>
            </a:r>
            <a:r>
              <a:rPr lang="ja-JP" altLang="en-US" dirty="0" smtClean="0"/>
              <a:t>人のサポート</a:t>
            </a:r>
            <a:r>
              <a:rPr lang="en-US" altLang="ja-JP" dirty="0" smtClean="0"/>
              <a:t>】</a:t>
            </a:r>
            <a:r>
              <a:rPr lang="ja-JP" altLang="en-US" dirty="0" smtClean="0"/>
              <a:t>（</a:t>
            </a:r>
            <a:r>
              <a:rPr lang="en-US" altLang="ja-JP" dirty="0" smtClean="0"/>
              <a:t>Doers</a:t>
            </a:r>
            <a:r>
              <a:rPr lang="ja-JP" altLang="en-US" dirty="0" smtClean="0"/>
              <a:t>）</a:t>
            </a:r>
            <a:endParaRPr lang="en-US" altLang="ja-JP" dirty="0" smtClean="0"/>
          </a:p>
          <a:p>
            <a:r>
              <a:rPr lang="ja-JP" altLang="en-US" dirty="0" smtClean="0"/>
              <a:t>・生活支援（自動室温管理、掃除など）</a:t>
            </a:r>
            <a:endParaRPr lang="en-US" altLang="ja-JP" dirty="0" smtClean="0"/>
          </a:p>
          <a:p>
            <a:r>
              <a:rPr kumimoji="1" lang="ja-JP" altLang="en-US" dirty="0" smtClean="0"/>
              <a:t>・医療・介護支援</a:t>
            </a:r>
            <a:endParaRPr kumimoji="1" lang="en-US" altLang="ja-JP" dirty="0" smtClean="0"/>
          </a:p>
          <a:p>
            <a:r>
              <a:rPr lang="ja-JP" altLang="en-US" dirty="0" smtClean="0"/>
              <a:t>・エンターテインメント（ペットロボットなど）</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63</a:t>
            </a:fld>
            <a:endParaRPr kumimoji="1" lang="ja-JP" altLang="en-US"/>
          </a:p>
        </p:txBody>
      </p:sp>
    </p:spTree>
    <p:extLst>
      <p:ext uri="{BB962C8B-B14F-4D97-AF65-F5344CB8AC3E}">
        <p14:creationId xmlns:p14="http://schemas.microsoft.com/office/powerpoint/2010/main" val="1291108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Amazon</a:t>
            </a:r>
            <a:r>
              <a:rPr kumimoji="1" lang="ja-JP" altLang="en-US" dirty="0" smtClean="0"/>
              <a:t>の配送センターは労働環境が過酷なことで知られています。</a:t>
            </a:r>
            <a:r>
              <a:rPr kumimoji="1" lang="en-US" altLang="ja-JP" dirty="0" smtClean="0"/>
              <a:t>Amazon</a:t>
            </a:r>
            <a:r>
              <a:rPr kumimoji="1" lang="ja-JP" altLang="en-US" dirty="0" smtClean="0"/>
              <a:t>は</a:t>
            </a:r>
            <a:r>
              <a:rPr kumimoji="1" lang="en-US" altLang="ja-JP" dirty="0" smtClean="0"/>
              <a:t>2012</a:t>
            </a:r>
            <a:r>
              <a:rPr kumimoji="1" lang="ja-JP" altLang="en-US" dirty="0" smtClean="0"/>
              <a:t>年にロボットによる物流を行う</a:t>
            </a:r>
            <a:r>
              <a:rPr kumimoji="1" lang="en-US" altLang="ja-JP" dirty="0" smtClean="0"/>
              <a:t>KIVA</a:t>
            </a:r>
            <a:r>
              <a:rPr kumimoji="1" lang="ja-JP" altLang="en-US" dirty="0" smtClean="0"/>
              <a:t>社を買収し、配送センターへの配備を進めていましたが、</a:t>
            </a:r>
            <a:r>
              <a:rPr kumimoji="1" lang="en-US" altLang="ja-JP" dirty="0" smtClean="0"/>
              <a:t>2014</a:t>
            </a:r>
            <a:r>
              <a:rPr kumimoji="1" lang="ja-JP" altLang="en-US" dirty="0" smtClean="0"/>
              <a:t>年</a:t>
            </a:r>
            <a:r>
              <a:rPr kumimoji="1" lang="en-US" altLang="ja-JP" dirty="0" smtClean="0"/>
              <a:t>12</a:t>
            </a:r>
            <a:r>
              <a:rPr kumimoji="1" lang="ja-JP" altLang="en-US" dirty="0" smtClean="0"/>
              <a:t>月に動画を公開しました。これにより人件費が大幅に削減される見込みです。</a:t>
            </a:r>
            <a:endParaRPr kumimoji="1" lang="en-US" altLang="ja-JP" dirty="0" smtClean="0"/>
          </a:p>
          <a:p>
            <a:endParaRPr kumimoji="1" lang="en-US" altLang="ja-JP" dirty="0" smtClean="0"/>
          </a:p>
          <a:p>
            <a:r>
              <a:rPr kumimoji="1" lang="ja-JP" altLang="en-US" dirty="0" smtClean="0"/>
              <a:t>過酷な労働環境が無くなるわけですが、同時に雇用も失われます。労働者にとってはどちらが良いのでしょうか？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64</a:t>
            </a:fld>
            <a:endParaRPr kumimoji="1" lang="ja-JP" altLang="en-US"/>
          </a:p>
        </p:txBody>
      </p:sp>
    </p:spTree>
    <p:extLst>
      <p:ext uri="{BB962C8B-B14F-4D97-AF65-F5344CB8AC3E}">
        <p14:creationId xmlns:p14="http://schemas.microsoft.com/office/powerpoint/2010/main" val="2254934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逆に言えば、ルールさえ潤沢に用意できれば、ルールベースの推論でも実用化できるかもしれません。</a:t>
            </a:r>
            <a:endParaRPr kumimoji="1" lang="en-US" altLang="ja-JP" dirty="0" smtClean="0"/>
          </a:p>
          <a:p>
            <a:r>
              <a:rPr kumimoji="1" lang="ja-JP" altLang="en-US" dirty="0" smtClean="0"/>
              <a:t>しかし、そのためには、人間がルールをいちいち作るのではなく、コンピュータが自分で様々なデータからルールを作れるようになる必要があります。</a:t>
            </a:r>
            <a:endParaRPr kumimoji="1" lang="en-US" altLang="ja-JP" dirty="0" smtClean="0"/>
          </a:p>
          <a:p>
            <a:r>
              <a:rPr kumimoji="1" lang="ja-JP" altLang="en-US" dirty="0" smtClean="0"/>
              <a:t>そうして始まったのが機械学習の研究です。</a:t>
            </a:r>
            <a:endParaRPr kumimoji="1" lang="en-US" altLang="ja-JP" dirty="0" smtClean="0"/>
          </a:p>
          <a:p>
            <a:endParaRPr kumimoji="1" lang="en-US" altLang="ja-JP" dirty="0" smtClean="0"/>
          </a:p>
          <a:p>
            <a:r>
              <a:rPr kumimoji="1" lang="ja-JP" altLang="en-US" dirty="0" smtClean="0"/>
              <a:t>機械学習の精度を高めるためには、膨大な量のデータが必要ですし、それを処理できるだけのコンピューティングパワーも必要です。</a:t>
            </a:r>
            <a:endParaRPr kumimoji="1" lang="en-US" altLang="ja-JP" dirty="0" smtClean="0"/>
          </a:p>
          <a:p>
            <a:r>
              <a:rPr kumimoji="1" lang="ja-JP" altLang="en-US" dirty="0" smtClean="0"/>
              <a:t>クラウドとビッグデータが、この問題を解決しました。人間には取り扱えないほどの量のデータ（ビッグデータ）が、機械学習の学習材料となったのです。</a:t>
            </a:r>
            <a:endParaRPr kumimoji="1" lang="en-US" altLang="ja-JP" dirty="0" smtClean="0"/>
          </a:p>
          <a:p>
            <a:endParaRPr kumimoji="1" lang="en-US" altLang="ja-JP" dirty="0" smtClean="0"/>
          </a:p>
          <a:p>
            <a:r>
              <a:rPr kumimoji="1" lang="ja-JP" altLang="en-US" dirty="0" smtClean="0"/>
              <a:t>機械学習がまず効果を発揮したのは、ルールベースの統計的手法でした。</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65</a:t>
            </a:fld>
            <a:endParaRPr kumimoji="1" lang="ja-JP" altLang="en-US"/>
          </a:p>
        </p:txBody>
      </p:sp>
    </p:spTree>
    <p:extLst>
      <p:ext uri="{BB962C8B-B14F-4D97-AF65-F5344CB8AC3E}">
        <p14:creationId xmlns:p14="http://schemas.microsoft.com/office/powerpoint/2010/main" val="18469314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【図解】コレ１枚でわかる機械学習</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学習</a:t>
            </a:r>
          </a:p>
          <a:p>
            <a:r>
              <a:rPr kumimoji="1" lang="ja-JP" altLang="ja-JP" sz="1200" kern="1200" dirty="0" smtClean="0">
                <a:solidFill>
                  <a:schemeClr val="tx1"/>
                </a:solidFill>
                <a:effectLst/>
                <a:latin typeface="+mn-lt"/>
                <a:ea typeface="+mn-ea"/>
                <a:cs typeface="+mn-cs"/>
              </a:rPr>
              <a:t>大量の学習データから特徴を抽出し、推論を行うための「ひな形」となる「推論モデル」を生成するプロセスです。</a:t>
            </a:r>
          </a:p>
          <a:p>
            <a:r>
              <a:rPr kumimoji="1" lang="ja-JP" altLang="ja-JP" sz="1200" kern="1200" dirty="0" smtClean="0">
                <a:solidFill>
                  <a:schemeClr val="tx1"/>
                </a:solidFill>
                <a:effectLst/>
                <a:latin typeface="+mn-lt"/>
                <a:ea typeface="+mn-ea"/>
                <a:cs typeface="+mn-cs"/>
              </a:rPr>
              <a:t>例えば、学習データである写真から「ネコの特徴」、「イヌの特徴」、「トリの特徴」を取り出し、それぞれに典型的な特徴の組合せパターン（＝推論モデル）を作ります。</a:t>
            </a:r>
          </a:p>
          <a:p>
            <a:r>
              <a:rPr kumimoji="1" lang="ja-JP" altLang="ja-JP" sz="1200" kern="1200" dirty="0" smtClean="0">
                <a:solidFill>
                  <a:schemeClr val="tx1"/>
                </a:solidFill>
                <a:effectLst/>
                <a:latin typeface="+mn-lt"/>
                <a:ea typeface="+mn-ea"/>
                <a:cs typeface="+mn-cs"/>
              </a:rPr>
              <a:t>学習には、入力データとそれに対応する答えの組み合わせて与え特徴抽出のパターンを予め方向付ける「教師あり学習」、入力データだけを与えて特徴抽出のパターンを機械自らが創り出す「教師なし学習」があります。例えば、前者であれば、「ネコ」の写真に、これは「ネコ」であるという答え付けてデータを与えるやり方です。後者は、そのような答えを与えず機械自身に特徴の抽出や特徴パターンの生成をやらせるやり方で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推論</a:t>
            </a:r>
          </a:p>
          <a:p>
            <a:r>
              <a:rPr kumimoji="1" lang="ja-JP" altLang="ja-JP" sz="1200" kern="1200" dirty="0" smtClean="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smtClean="0">
                <a:solidFill>
                  <a:schemeClr val="tx1"/>
                </a:solidFill>
                <a:effectLst/>
                <a:latin typeface="+mn-lt"/>
                <a:ea typeface="+mn-ea"/>
                <a:cs typeface="+mn-cs"/>
              </a:rPr>
              <a:t>例えば、ネコの写真から、その特徴を抽出し、予め用意されている「推論モデル」にその特徴を照合します。そして、ネコの推論モデルが、もっともその特徴パターンに近いと判断すれば、「コレはネコです。」という推論結果を導き出し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が登場する以前は、人間が、このような特徴を抽出し推論モデルを作成し、推論ルールを作成していました。しかし、人手による作業では、特徴の多様性においても、絶対量においても限界がありました。</a:t>
            </a:r>
          </a:p>
          <a:p>
            <a:r>
              <a:rPr kumimoji="1" lang="ja-JP" altLang="ja-JP" sz="1200" kern="1200" dirty="0" smtClean="0">
                <a:solidFill>
                  <a:schemeClr val="tx1"/>
                </a:solidFill>
                <a:effectLst/>
                <a:latin typeface="+mn-lt"/>
                <a:ea typeface="+mn-ea"/>
                <a:cs typeface="+mn-cs"/>
              </a:rPr>
              <a:t>インターネットの普及によって、大量の学習データが簡単に手に入るようになったこと、高性能のコンピューターやストレージを安いコストで利用できるようになったこと、</a:t>
            </a:r>
            <a:r>
              <a:rPr kumimoji="1" lang="en-US" altLang="ja-JP" sz="1200" kern="1200" dirty="0" err="1" smtClean="0">
                <a:solidFill>
                  <a:schemeClr val="tx1"/>
                </a:solidFill>
                <a:effectLst/>
                <a:latin typeface="+mn-lt"/>
                <a:ea typeface="+mn-ea"/>
                <a:cs typeface="+mn-cs"/>
              </a:rPr>
              <a:t>Hadoop</a:t>
            </a:r>
            <a:r>
              <a:rPr kumimoji="1" lang="ja-JP" altLang="ja-JP" sz="1200" kern="1200" dirty="0" smtClean="0">
                <a:solidFill>
                  <a:schemeClr val="tx1"/>
                </a:solidFill>
                <a:effectLst/>
                <a:latin typeface="+mn-lt"/>
                <a:ea typeface="+mn-ea"/>
                <a:cs typeface="+mn-cs"/>
              </a:rPr>
              <a:t>などの大規模なデータを効率よく並列処理でできるソフトウェアが登場したことなどが、機械学習を実用性で使えるものにしたと言えるでしょう。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66</a:t>
            </a:fld>
            <a:endParaRPr kumimoji="1" lang="ja-JP" altLang="en-US"/>
          </a:p>
        </p:txBody>
      </p:sp>
    </p:spTree>
    <p:extLst>
      <p:ext uri="{BB962C8B-B14F-4D97-AF65-F5344CB8AC3E}">
        <p14:creationId xmlns:p14="http://schemas.microsoft.com/office/powerpoint/2010/main" val="1357891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【図解】コレ１枚でわかる機械学習モデル</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機械学習の方法には、大別して「教師あり学習」、「教師なし学習」そして、「強化学習」があります。</a:t>
            </a: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教師あり学習</a:t>
            </a:r>
          </a:p>
          <a:p>
            <a:r>
              <a:rPr kumimoji="1" lang="ja-JP" altLang="ja-JP" sz="1200" kern="1200" dirty="0" smtClean="0">
                <a:solidFill>
                  <a:schemeClr val="tx1"/>
                </a:solidFill>
                <a:effectLst/>
                <a:latin typeface="+mn-lt"/>
                <a:ea typeface="+mn-ea"/>
                <a:cs typeface="+mn-cs"/>
              </a:rPr>
              <a:t>入力と正解例の関係を示したデータを学習データとして入力し、その関係を再現するように特徴を抽出、モデルを生成するやり方です。</a:t>
            </a:r>
          </a:p>
          <a:p>
            <a:r>
              <a:rPr kumimoji="1" lang="ja-JP" altLang="ja-JP" sz="1200" kern="1200" dirty="0" smtClean="0">
                <a:solidFill>
                  <a:schemeClr val="tx1"/>
                </a:solidFill>
                <a:effectLst/>
                <a:latin typeface="+mn-lt"/>
                <a:ea typeface="+mn-ea"/>
                <a:cs typeface="+mn-cs"/>
              </a:rPr>
              <a:t>例えば、「イヌ」という正解を付した写真、「ネコ」という正解を付した写真を機械に学習させ「イヌ」や「ネコ」それぞれに固有の特徴やパターンを見つけ出し、両者の違いをうまく表現できる推論ルールやモデルを創り出します。</a:t>
            </a: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教師なし学習</a:t>
            </a:r>
          </a:p>
          <a:p>
            <a:r>
              <a:rPr kumimoji="1" lang="ja-JP" altLang="ja-JP" sz="1200" kern="1200" dirty="0" smtClean="0">
                <a:solidFill>
                  <a:schemeClr val="tx1"/>
                </a:solidFill>
                <a:effectLst/>
                <a:latin typeface="+mn-lt"/>
                <a:ea typeface="+mn-ea"/>
                <a:cs typeface="+mn-cs"/>
              </a:rPr>
              <a:t>なんの説明もない学習データを入力し、抽出した特徴のパターンから類似したグループを見つけ出し、それぞれのモデルを生成するやり方です。</a:t>
            </a:r>
          </a:p>
          <a:p>
            <a:r>
              <a:rPr kumimoji="1" lang="ja-JP" altLang="ja-JP" sz="1200" kern="1200" dirty="0" smtClean="0">
                <a:solidFill>
                  <a:schemeClr val="tx1"/>
                </a:solidFill>
                <a:effectLst/>
                <a:latin typeface="+mn-lt"/>
                <a:ea typeface="+mn-ea"/>
                <a:cs typeface="+mn-cs"/>
              </a:rPr>
              <a:t>例えば、「イヌ」、「ネコ」、「トリ」を区別することなく学習データとして入力すると、それぞれの特徴パターンの違いを見つけ出し、推論ルールや固有のモデルを生成します。それぞれを特徴付ける「概念」といえるものを創り出していると言えるかもしれません。</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強化学習</a:t>
            </a:r>
          </a:p>
          <a:p>
            <a:r>
              <a:rPr kumimoji="1" lang="ja-JP" altLang="ja-JP" sz="1200" kern="1200" dirty="0" smtClean="0">
                <a:solidFill>
                  <a:schemeClr val="tx1"/>
                </a:solidFill>
                <a:effectLst/>
                <a:latin typeface="+mn-lt"/>
                <a:ea typeface="+mn-ea"/>
                <a:cs typeface="+mn-cs"/>
              </a:rPr>
              <a:t>推論結果に対して評価（報酬）を与えることで、どのような結果を出して欲しいかを示し、その結果をもうまく再現できるモデルを生成するやり方です。</a:t>
            </a:r>
          </a:p>
          <a:p>
            <a:r>
              <a:rPr kumimoji="1" lang="ja-JP" altLang="ja-JP" sz="1200" kern="1200" dirty="0" smtClean="0">
                <a:solidFill>
                  <a:schemeClr val="tx1"/>
                </a:solidFill>
                <a:effectLst/>
                <a:latin typeface="+mn-lt"/>
                <a:ea typeface="+mn-ea"/>
                <a:cs typeface="+mn-cs"/>
              </a:rPr>
              <a:t>例えば、ゲームの得点が高ければ＋に評価し、低ければ−に評価することを繰り返してゆくことで、得点が高くなる、つまり、プラス評価という報酬が与えられるようなゲームのやり方を再現できるルールやモデルを生成します。</a:t>
            </a:r>
          </a:p>
          <a:p>
            <a:r>
              <a:rPr kumimoji="1" lang="ja-JP" altLang="ja-JP" sz="1200" kern="1200" dirty="0" smtClean="0">
                <a:solidFill>
                  <a:schemeClr val="tx1"/>
                </a:solidFill>
                <a:effectLst/>
                <a:latin typeface="+mn-lt"/>
                <a:ea typeface="+mn-ea"/>
                <a:cs typeface="+mn-cs"/>
              </a:rPr>
              <a:t>それぞれの学習モデルについて、その性能を高めるための研究が進んでいます。ただ、それぞれに特徴があり、用途の向き不向きもあります。これらをうまく使い分け、あるいは組み合わせることで、機械学習の実用性を高めることが、すすめら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67</a:t>
            </a:fld>
            <a:endParaRPr kumimoji="1" lang="ja-JP" altLang="en-US"/>
          </a:p>
        </p:txBody>
      </p:sp>
    </p:spTree>
    <p:extLst>
      <p:ext uri="{BB962C8B-B14F-4D97-AF65-F5344CB8AC3E}">
        <p14:creationId xmlns:p14="http://schemas.microsoft.com/office/powerpoint/2010/main" val="29757804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69</a:t>
            </a:fld>
            <a:endParaRPr kumimoji="1" lang="ja-JP" altLang="en-US"/>
          </a:p>
        </p:txBody>
      </p:sp>
    </p:spTree>
    <p:extLst>
      <p:ext uri="{BB962C8B-B14F-4D97-AF65-F5344CB8AC3E}">
        <p14:creationId xmlns:p14="http://schemas.microsoft.com/office/powerpoint/2010/main" val="3744509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米</a:t>
            </a:r>
            <a:r>
              <a:rPr kumimoji="1" lang="en-US" altLang="ja-JP" dirty="0" smtClean="0"/>
              <a:t>Gartner</a:t>
            </a:r>
            <a:r>
              <a:rPr kumimoji="1" lang="ja-JP" altLang="en-US" dirty="0" smtClean="0"/>
              <a:t>は、</a:t>
            </a:r>
            <a:r>
              <a:rPr kumimoji="1" lang="en-US" altLang="ja-JP" dirty="0" smtClean="0"/>
              <a:t>2013</a:t>
            </a:r>
            <a:r>
              <a:rPr kumimoji="1" lang="ja-JP" altLang="en-US" dirty="0" smtClean="0"/>
              <a:t>年</a:t>
            </a:r>
            <a:r>
              <a:rPr kumimoji="1" lang="en-US" altLang="ja-JP" dirty="0" smtClean="0"/>
              <a:t>10</a:t>
            </a:r>
            <a:r>
              <a:rPr kumimoji="1" lang="ja-JP" altLang="en-US" dirty="0" smtClean="0"/>
              <a:t>月に発表した「</a:t>
            </a:r>
            <a:r>
              <a:rPr kumimoji="1" lang="en-US" altLang="ja-JP" dirty="0" smtClean="0"/>
              <a:t>Top 10 Strategic Technology Trends for 2014</a:t>
            </a:r>
            <a:r>
              <a:rPr kumimoji="1" lang="ja-JP" altLang="en-US" dirty="0" smtClean="0"/>
              <a:t>」の中で</a:t>
            </a:r>
            <a:r>
              <a:rPr kumimoji="1" lang="en-US" altLang="ja-JP" dirty="0" smtClean="0"/>
              <a:t>IoE(Internet</a:t>
            </a:r>
            <a:r>
              <a:rPr kumimoji="1" lang="en-US" altLang="ja-JP" baseline="0" dirty="0" smtClean="0"/>
              <a:t> of Everything)</a:t>
            </a:r>
            <a:r>
              <a:rPr kumimoji="1" lang="ja-JP" altLang="en-US" baseline="0" dirty="0" smtClean="0"/>
              <a:t>や</a:t>
            </a:r>
            <a:r>
              <a:rPr kumimoji="1" lang="en-US" altLang="ja-JP" baseline="0" dirty="0" smtClean="0"/>
              <a:t>3D</a:t>
            </a:r>
            <a:r>
              <a:rPr kumimoji="1" lang="ja-JP" altLang="en-US" baseline="0" dirty="0" smtClean="0"/>
              <a:t>プリンタと共に</a:t>
            </a:r>
            <a:r>
              <a:rPr kumimoji="1" lang="en-US" altLang="ja-JP" baseline="0" dirty="0" err="1" smtClean="0"/>
              <a:t>SmartMachine</a:t>
            </a:r>
            <a:r>
              <a:rPr kumimoji="1" lang="ja-JP" altLang="en-US" baseline="0" dirty="0" smtClean="0"/>
              <a:t>をあげました。</a:t>
            </a:r>
            <a:endParaRPr kumimoji="1" lang="en-US" altLang="ja-JP" baseline="0" dirty="0" smtClean="0"/>
          </a:p>
          <a:p>
            <a:r>
              <a:rPr kumimoji="1" lang="ja-JP" altLang="en-US" dirty="0" smtClean="0"/>
              <a:t>また、</a:t>
            </a:r>
            <a:r>
              <a:rPr kumimoji="1" lang="en-US" altLang="ja-JP" dirty="0" smtClean="0"/>
              <a:t>2014</a:t>
            </a:r>
            <a:r>
              <a:rPr kumimoji="1" lang="ja-JP" altLang="en-US" dirty="0" smtClean="0"/>
              <a:t>年</a:t>
            </a:r>
            <a:r>
              <a:rPr kumimoji="1" lang="en-US" altLang="ja-JP" dirty="0" smtClean="0"/>
              <a:t>10</a:t>
            </a:r>
            <a:r>
              <a:rPr kumimoji="1" lang="ja-JP" altLang="en-US" dirty="0" smtClean="0"/>
              <a:t>月に発表した「</a:t>
            </a:r>
            <a:r>
              <a:rPr kumimoji="1" lang="en-US" altLang="ja-JP" dirty="0" smtClean="0"/>
              <a:t>Top 10 Strategic Technology Trends for 2015</a:t>
            </a:r>
            <a:r>
              <a:rPr kumimoji="1" lang="ja-JP" altLang="en-US" dirty="0" smtClean="0"/>
              <a:t>」でも引き続き取り上げています。</a:t>
            </a:r>
            <a:endParaRPr kumimoji="1" lang="en-US" altLang="ja-JP" dirty="0" smtClean="0"/>
          </a:p>
          <a:p>
            <a:endParaRPr kumimoji="1" lang="en-US" altLang="ja-JP" dirty="0" smtClean="0"/>
          </a:p>
          <a:p>
            <a:r>
              <a:rPr kumimoji="1" lang="ja-JP" altLang="en-US" dirty="0" smtClean="0"/>
              <a:t>その中で、</a:t>
            </a:r>
            <a:r>
              <a:rPr kumimoji="1" lang="en-US" altLang="ja-JP" dirty="0" smtClean="0"/>
              <a:t>Smart Machines(</a:t>
            </a:r>
            <a:r>
              <a:rPr kumimoji="1" lang="ja-JP" altLang="en-US" dirty="0" smtClean="0"/>
              <a:t>スマートマシン）は、</a:t>
            </a:r>
            <a:r>
              <a:rPr kumimoji="1" lang="en-US" altLang="ja-JP" dirty="0" smtClean="0"/>
              <a:t>IT</a:t>
            </a:r>
            <a:r>
              <a:rPr kumimoji="1" lang="ja-JP" altLang="en-US" dirty="0" smtClean="0"/>
              <a:t>の歴史上最も破壊的な影響を持つ存在として位置づけています。</a:t>
            </a:r>
          </a:p>
          <a:p>
            <a:endParaRPr kumimoji="1" lang="ja-JP" altLang="en-US" dirty="0" smtClean="0"/>
          </a:p>
          <a:p>
            <a:r>
              <a:rPr kumimoji="1" lang="ja-JP" altLang="en-US" dirty="0" smtClean="0"/>
              <a:t>スマートマシンとは、大規模でマルチソースのデータに対して精緻な分析を行う</a:t>
            </a:r>
            <a:r>
              <a:rPr kumimoji="1" lang="en-US" altLang="ja-JP" dirty="0" smtClean="0"/>
              <a:t>『Deep Analytics』</a:t>
            </a:r>
            <a:r>
              <a:rPr kumimoji="1" lang="ja-JP" altLang="en-US" dirty="0" smtClean="0"/>
              <a:t>を適用することを前提としていて、システムが環境を理解し、自ら学習し、自律的に作動することができる先端的なアルゴリズムを装備しており、より人間的な特徴を持つべく進化し、ゆくゆくは人間と共働し、共依存する関係になっていく存在と定義されてい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209506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http://japan.zdnet.com/article/35071803/</a:t>
            </a:r>
          </a:p>
          <a:p>
            <a:r>
              <a:rPr kumimoji="1" lang="en-US" altLang="ja-JP" dirty="0" smtClean="0"/>
              <a:t>2015</a:t>
            </a:r>
            <a:r>
              <a:rPr kumimoji="1" lang="ja-JP" altLang="en-US" dirty="0" smtClean="0"/>
              <a:t>年</a:t>
            </a:r>
            <a:r>
              <a:rPr kumimoji="1" lang="en-US" altLang="ja-JP" dirty="0" smtClean="0"/>
              <a:t>10</a:t>
            </a:r>
            <a:r>
              <a:rPr kumimoji="1" lang="ja-JP" altLang="en-US" dirty="0" smtClean="0"/>
              <a:t>月に発表された</a:t>
            </a:r>
            <a:r>
              <a:rPr kumimoji="1" lang="en-US" altLang="ja-JP" dirty="0" smtClean="0"/>
              <a:t>2016</a:t>
            </a:r>
            <a:r>
              <a:rPr kumimoji="1" lang="ja-JP" altLang="en-US" dirty="0" smtClean="0"/>
              <a:t>年版では、</a:t>
            </a:r>
            <a:r>
              <a:rPr kumimoji="1" lang="en-US" altLang="ja-JP" dirty="0" smtClean="0"/>
              <a:t>AI/</a:t>
            </a:r>
            <a:r>
              <a:rPr kumimoji="1" lang="ja-JP" altLang="en-US" dirty="0" smtClean="0"/>
              <a:t>スマートマシンがらみの予測がさらに増えています。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2100827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ガートナーでは、</a:t>
            </a:r>
            <a:r>
              <a:rPr kumimoji="1" lang="ja-JP" altLang="ja-JP" sz="1200" kern="1200" dirty="0" smtClean="0">
                <a:solidFill>
                  <a:schemeClr val="tx1"/>
                </a:solidFill>
                <a:effectLst/>
                <a:latin typeface="+mn-lt"/>
                <a:ea typeface="+mn-ea"/>
                <a:cs typeface="+mn-cs"/>
              </a:rPr>
              <a:t>スマートマシン</a:t>
            </a:r>
            <a:r>
              <a:rPr kumimoji="1" lang="ja-JP" altLang="en-US" sz="1200"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次の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つに分類</a:t>
            </a:r>
            <a:r>
              <a:rPr kumimoji="1" lang="ja-JP" altLang="en-US" sz="1200" kern="1200" dirty="0" smtClean="0">
                <a:solidFill>
                  <a:schemeClr val="tx1"/>
                </a:solidFill>
                <a:effectLst/>
                <a:latin typeface="+mn-lt"/>
                <a:ea typeface="+mn-ea"/>
                <a:cs typeface="+mn-cs"/>
              </a:rPr>
              <a:t>してい</a:t>
            </a:r>
            <a:r>
              <a:rPr kumimoji="1" lang="ja-JP" altLang="ja-JP" sz="1200" kern="1200" dirty="0" smtClean="0">
                <a:solidFill>
                  <a:schemeClr val="tx1"/>
                </a:solidFill>
                <a:effectLst/>
                <a:latin typeface="+mn-lt"/>
                <a:ea typeface="+mn-ea"/>
                <a:cs typeface="+mn-cs"/>
              </a:rPr>
              <a:t>ます。</a:t>
            </a:r>
          </a:p>
          <a:p>
            <a:r>
              <a:rPr kumimoji="1" lang="en-US" altLang="ja-JP" sz="1200" b="1" u="sng" kern="1200" dirty="0" smtClean="0">
                <a:solidFill>
                  <a:schemeClr val="tx1"/>
                </a:solidFill>
                <a:effectLst/>
                <a:latin typeface="+mn-lt"/>
                <a:ea typeface="+mn-ea"/>
                <a:cs typeface="+mn-cs"/>
              </a:rPr>
              <a:t>Movers</a:t>
            </a:r>
            <a:r>
              <a:rPr kumimoji="1" lang="ja-JP" altLang="ja-JP" sz="1200" b="1" u="sng" kern="1200" dirty="0" smtClean="0">
                <a:solidFill>
                  <a:schemeClr val="tx1"/>
                </a:solidFill>
                <a:effectLst/>
                <a:latin typeface="+mn-lt"/>
                <a:ea typeface="+mn-ea"/>
                <a:cs typeface="+mn-cs"/>
              </a:rPr>
              <a:t>（移動するもの）</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Kiva Systems</a:t>
            </a:r>
            <a:r>
              <a:rPr kumimoji="1" lang="ja-JP" altLang="ja-JP" sz="1200" kern="1200" dirty="0" smtClean="0">
                <a:solidFill>
                  <a:schemeClr val="tx1"/>
                </a:solidFill>
                <a:effectLst/>
                <a:latin typeface="+mn-lt"/>
                <a:ea typeface="+mn-ea"/>
                <a:cs typeface="+mn-cs"/>
              </a:rPr>
              <a:t>の倉庫用ロボットは、発注情報を受け取ると、注文品が収納されているラックを探し出してその下に潜り込み、それを荷詰め作業をしているスタッフのところまで運び、また元の場所に戻すという作業をしてくれます。広い倉庫内でもお互いにぶつかることはありません。他にも、</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などが開発している自律走行車、</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の配送用無人ヘリコプターなどがあります。</a:t>
            </a:r>
          </a:p>
          <a:p>
            <a:r>
              <a:rPr kumimoji="1" lang="en-US" altLang="ja-JP" sz="1200" b="1" u="sng" kern="1200" dirty="0" smtClean="0">
                <a:solidFill>
                  <a:schemeClr val="tx1"/>
                </a:solidFill>
                <a:effectLst/>
                <a:latin typeface="+mn-lt"/>
                <a:ea typeface="+mn-ea"/>
                <a:cs typeface="+mn-cs"/>
              </a:rPr>
              <a:t>Sages</a:t>
            </a:r>
            <a:r>
              <a:rPr kumimoji="1" lang="ja-JP" altLang="ja-JP" sz="1200" b="1" u="sng" kern="1200" dirty="0" smtClean="0">
                <a:solidFill>
                  <a:schemeClr val="tx1"/>
                </a:solidFill>
                <a:effectLst/>
                <a:latin typeface="+mn-lt"/>
                <a:ea typeface="+mn-ea"/>
                <a:cs typeface="+mn-cs"/>
              </a:rPr>
              <a:t>（賢者）</a:t>
            </a:r>
            <a:r>
              <a:rPr kumimoji="1" lang="ja-JP" altLang="ja-JP" sz="1200" kern="1200" dirty="0" smtClean="0">
                <a:solidFill>
                  <a:schemeClr val="tx1"/>
                </a:solidFill>
                <a:effectLst/>
                <a:latin typeface="+mn-lt"/>
                <a:ea typeface="+mn-ea"/>
                <a:cs typeface="+mn-cs"/>
              </a:rPr>
              <a:t>：音声で質問するとその日の天気やスケジュールを教えてくれるバーチャル・アシスタント、臨床医の所見や検査データから適切な診断を助言してくれるアドバイザーがあります。</a:t>
            </a:r>
          </a:p>
          <a:p>
            <a:r>
              <a:rPr kumimoji="1" lang="ja-JP" altLang="ja-JP" sz="1200" kern="1200" dirty="0" smtClean="0">
                <a:solidFill>
                  <a:schemeClr val="tx1"/>
                </a:solidFill>
                <a:effectLst/>
                <a:latin typeface="+mn-lt"/>
                <a:ea typeface="+mn-ea"/>
                <a:cs typeface="+mn-cs"/>
              </a:rPr>
              <a:t>前者は</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が有名ですが、既に身近なものとなっています。後者は、</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Watson</a:t>
            </a:r>
            <a:r>
              <a:rPr kumimoji="1" lang="ja-JP" altLang="ja-JP" sz="1200" kern="1200" dirty="0" smtClean="0">
                <a:solidFill>
                  <a:schemeClr val="tx1"/>
                </a:solidFill>
                <a:effectLst/>
                <a:latin typeface="+mn-lt"/>
                <a:ea typeface="+mn-ea"/>
                <a:cs typeface="+mn-cs"/>
              </a:rPr>
              <a:t>が有名です。例えば、膨大な医療文献を学習し、さらに患者の電子カルテを分析して、最適な治療法を医者に推奨してくれます。他にも財務データを読み取り分析し業務部門にアドバイスを提供するもの、訴訟に関わる文書を読み取り証拠となる文書を探し出すもの、論文試験を採点するものなどが実用化されつつあります。</a:t>
            </a:r>
          </a:p>
          <a:p>
            <a:r>
              <a:rPr kumimoji="1" lang="en-US" altLang="ja-JP" sz="1200" b="1" u="sng" kern="1200" dirty="0" smtClean="0">
                <a:solidFill>
                  <a:schemeClr val="tx1"/>
                </a:solidFill>
                <a:effectLst/>
                <a:latin typeface="+mn-lt"/>
                <a:ea typeface="+mn-ea"/>
                <a:cs typeface="+mn-cs"/>
              </a:rPr>
              <a:t>Doers</a:t>
            </a:r>
            <a:r>
              <a:rPr kumimoji="1" lang="ja-JP" altLang="ja-JP" sz="1200" b="1" u="sng" kern="1200" dirty="0" smtClean="0">
                <a:solidFill>
                  <a:schemeClr val="tx1"/>
                </a:solidFill>
                <a:effectLst/>
                <a:latin typeface="+mn-lt"/>
                <a:ea typeface="+mn-ea"/>
                <a:cs typeface="+mn-cs"/>
              </a:rPr>
              <a:t>（行動するもの）</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Rethink Robotics</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Baxter</a:t>
            </a:r>
            <a:r>
              <a:rPr kumimoji="1" lang="ja-JP" altLang="ja-JP" sz="1200" kern="1200" dirty="0" smtClean="0">
                <a:solidFill>
                  <a:schemeClr val="tx1"/>
                </a:solidFill>
                <a:effectLst/>
                <a:latin typeface="+mn-lt"/>
                <a:ea typeface="+mn-ea"/>
                <a:cs typeface="+mn-cs"/>
              </a:rPr>
              <a:t>や川田工業の</a:t>
            </a:r>
            <a:r>
              <a:rPr kumimoji="1" lang="en-US" altLang="ja-JP" sz="1200" kern="1200" dirty="0" smtClean="0">
                <a:solidFill>
                  <a:schemeClr val="tx1"/>
                </a:solidFill>
                <a:effectLst/>
                <a:latin typeface="+mn-lt"/>
                <a:ea typeface="+mn-ea"/>
                <a:cs typeface="+mn-cs"/>
              </a:rPr>
              <a:t>NAXTAGE</a:t>
            </a:r>
            <a:r>
              <a:rPr kumimoji="1" lang="ja-JP" altLang="ja-JP" sz="1200" kern="1200" dirty="0" smtClean="0">
                <a:solidFill>
                  <a:schemeClr val="tx1"/>
                </a:solidFill>
                <a:effectLst/>
                <a:latin typeface="+mn-lt"/>
                <a:ea typeface="+mn-ea"/>
                <a:cs typeface="+mn-cs"/>
              </a:rPr>
              <a:t>は、工場内で人と並んで働くロボットです。手動で基本的な作業動作を教え込めば、それを学習し、周囲の状況を把握しながら、人にぶつからないように自律的に作業をしてくれます。他にも</a:t>
            </a:r>
            <a:r>
              <a:rPr kumimoji="1" lang="en-US" altLang="ja-JP" sz="1200" kern="1200" dirty="0" smtClean="0">
                <a:solidFill>
                  <a:schemeClr val="tx1"/>
                </a:solidFill>
                <a:effectLst/>
                <a:latin typeface="+mn-lt"/>
                <a:ea typeface="+mn-ea"/>
                <a:cs typeface="+mn-cs"/>
              </a:rPr>
              <a:t>iPhone</a:t>
            </a:r>
            <a:r>
              <a:rPr kumimoji="1" lang="ja-JP" altLang="ja-JP" sz="1200" kern="1200" dirty="0" smtClean="0">
                <a:solidFill>
                  <a:schemeClr val="tx1"/>
                </a:solidFill>
                <a:effectLst/>
                <a:latin typeface="+mn-lt"/>
                <a:ea typeface="+mn-ea"/>
                <a:cs typeface="+mn-cs"/>
              </a:rPr>
              <a:t>の製造を手がける世界最大の</a:t>
            </a:r>
            <a:r>
              <a:rPr kumimoji="1" lang="en-US" altLang="ja-JP" sz="1200" kern="1200" dirty="0" smtClean="0">
                <a:solidFill>
                  <a:schemeClr val="tx1"/>
                </a:solidFill>
                <a:effectLst/>
                <a:latin typeface="+mn-lt"/>
                <a:ea typeface="+mn-ea"/>
                <a:cs typeface="+mn-cs"/>
              </a:rPr>
              <a:t>EMS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Electronics Manufacturing Service</a:t>
            </a:r>
            <a:r>
              <a:rPr kumimoji="1" lang="ja-JP" altLang="ja-JP" sz="1200" kern="1200" dirty="0" smtClean="0">
                <a:solidFill>
                  <a:schemeClr val="tx1"/>
                </a:solidFill>
                <a:effectLst/>
                <a:latin typeface="+mn-lt"/>
                <a:ea typeface="+mn-ea"/>
                <a:cs typeface="+mn-cs"/>
              </a:rPr>
              <a:t>）である</a:t>
            </a:r>
            <a:r>
              <a:rPr kumimoji="1" lang="en-US" altLang="ja-JP" sz="1200" kern="1200" dirty="0" err="1" smtClean="0">
                <a:solidFill>
                  <a:schemeClr val="tx1"/>
                </a:solidFill>
                <a:effectLst/>
                <a:latin typeface="+mn-lt"/>
                <a:ea typeface="+mn-ea"/>
                <a:cs typeface="+mn-cs"/>
              </a:rPr>
              <a:t>Foxconn</a:t>
            </a:r>
            <a:r>
              <a:rPr kumimoji="1" lang="ja-JP" altLang="ja-JP" sz="1200" kern="1200" dirty="0" smtClean="0">
                <a:solidFill>
                  <a:schemeClr val="tx1"/>
                </a:solidFill>
                <a:effectLst/>
                <a:latin typeface="+mn-lt"/>
                <a:ea typeface="+mn-ea"/>
                <a:cs typeface="+mn-cs"/>
              </a:rPr>
              <a:t>は、労働者代替型ロボット「</a:t>
            </a:r>
            <a:r>
              <a:rPr kumimoji="1" lang="en-US" altLang="ja-JP" sz="1200" kern="1200" dirty="0" err="1" smtClean="0">
                <a:solidFill>
                  <a:schemeClr val="tx1"/>
                </a:solidFill>
                <a:effectLst/>
                <a:latin typeface="+mn-lt"/>
                <a:ea typeface="+mn-ea"/>
                <a:cs typeface="+mn-cs"/>
              </a:rPr>
              <a:t>Foxbots</a:t>
            </a:r>
            <a:r>
              <a:rPr kumimoji="1" lang="ja-JP" altLang="ja-JP" sz="1200" kern="1200" dirty="0" smtClean="0">
                <a:solidFill>
                  <a:schemeClr val="tx1"/>
                </a:solidFill>
                <a:effectLst/>
                <a:latin typeface="+mn-lt"/>
                <a:ea typeface="+mn-ea"/>
                <a:cs typeface="+mn-cs"/>
              </a:rPr>
              <a:t>」の開発を進めており、</a:t>
            </a:r>
            <a:r>
              <a:rPr kumimoji="1" lang="en-US" altLang="ja-JP" sz="1200" kern="1200" dirty="0" smtClean="0">
                <a:solidFill>
                  <a:schemeClr val="tx1"/>
                </a:solidFill>
                <a:effectLst/>
                <a:latin typeface="+mn-lt"/>
                <a:ea typeface="+mn-ea"/>
                <a:cs typeface="+mn-cs"/>
              </a:rPr>
              <a:t>100 </a:t>
            </a:r>
            <a:r>
              <a:rPr kumimoji="1" lang="ja-JP" altLang="ja-JP" sz="1200" kern="1200" dirty="0" smtClean="0">
                <a:solidFill>
                  <a:schemeClr val="tx1"/>
                </a:solidFill>
                <a:effectLst/>
                <a:latin typeface="+mn-lt"/>
                <a:ea typeface="+mn-ea"/>
                <a:cs typeface="+mn-cs"/>
              </a:rPr>
              <a:t>万台の導入を計画しています。</a:t>
            </a:r>
          </a:p>
          <a:p>
            <a:r>
              <a:rPr kumimoji="1" lang="ja-JP" altLang="ja-JP" sz="1200" kern="1200" dirty="0" smtClean="0">
                <a:solidFill>
                  <a:schemeClr val="tx1"/>
                </a:solidFill>
                <a:effectLst/>
                <a:latin typeface="+mn-lt"/>
                <a:ea typeface="+mn-ea"/>
                <a:cs typeface="+mn-cs"/>
              </a:rPr>
              <a:t>スマートマシンは、もはや未来の夢物語ではなく、実用の段階にさしかかっています。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3361102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これまで</a:t>
            </a:r>
            <a:r>
              <a:rPr kumimoji="1" lang="ja-JP" altLang="en-US" sz="1200" kern="1200" dirty="0" smtClean="0">
                <a:solidFill>
                  <a:schemeClr val="tx1"/>
                </a:solidFill>
                <a:effectLst/>
                <a:latin typeface="+mn-lt"/>
                <a:ea typeface="+mn-ea"/>
                <a:cs typeface="+mn-cs"/>
              </a:rPr>
              <a:t>コンピュータは、</a:t>
            </a:r>
            <a:r>
              <a:rPr kumimoji="1" lang="ja-JP" altLang="ja-JP" sz="1200" kern="1200" dirty="0" smtClean="0">
                <a:solidFill>
                  <a:schemeClr val="tx1"/>
                </a:solidFill>
                <a:effectLst/>
                <a:latin typeface="+mn-lt"/>
                <a:ea typeface="+mn-ea"/>
                <a:cs typeface="+mn-cs"/>
              </a:rPr>
              <a:t>決められたやり方をそのとおり確実にこな</a:t>
            </a:r>
            <a:r>
              <a:rPr kumimoji="1" lang="ja-JP" altLang="en-US" sz="1200" kern="1200" dirty="0" smtClean="0">
                <a:solidFill>
                  <a:schemeClr val="tx1"/>
                </a:solidFill>
                <a:effectLst/>
                <a:latin typeface="+mn-lt"/>
                <a:ea typeface="+mn-ea"/>
                <a:cs typeface="+mn-cs"/>
              </a:rPr>
              <a:t>す</a:t>
            </a:r>
            <a:r>
              <a:rPr kumimoji="1" lang="ja-JP" altLang="ja-JP" sz="1200" kern="1200" dirty="0" smtClean="0">
                <a:solidFill>
                  <a:schemeClr val="tx1"/>
                </a:solidFill>
                <a:effectLst/>
                <a:latin typeface="+mn-lt"/>
                <a:ea typeface="+mn-ea"/>
                <a:cs typeface="+mn-cs"/>
              </a:rPr>
              <a:t>“自動化”への取り組み</a:t>
            </a:r>
            <a:r>
              <a:rPr kumimoji="1" lang="ja-JP" altLang="en-US" sz="1200" kern="1200" dirty="0" smtClean="0">
                <a:solidFill>
                  <a:schemeClr val="tx1"/>
                </a:solidFill>
                <a:effectLst/>
                <a:latin typeface="+mn-lt"/>
                <a:ea typeface="+mn-ea"/>
                <a:cs typeface="+mn-cs"/>
              </a:rPr>
              <a:t>を進めてきました</a:t>
            </a: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産業革命で生まれた様々なマシンを人間に変わって制御し、高速で正確な作業を実現したのです。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しかし、自分で学習し、独自にルールを作り仮説検証し、状況を把握して最適な方法を選択・判断して実行する“自律化”は、夢の話でした。それがまさに実現しようとしています。これを実現させるために自然言語処理や機械学習といった人工知能、知識の源泉となるビッグデータ、その膨大なデータを蓄積・処理するクラウド、状況を把握するセンサーや人間とのやり取りするデバイスなど、広範な技術が使わ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362377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9" name="図 18" descr="単独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5286" y="5853394"/>
            <a:ext cx="488658" cy="535644"/>
          </a:xfrm>
          <a:prstGeom prst="rect">
            <a:avLst/>
          </a:prstGeom>
        </p:spPr>
      </p:pic>
      <p:pic>
        <p:nvPicPr>
          <p:cNvPr id="2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85172" y="5841686"/>
            <a:ext cx="1199293" cy="5473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a:xfrm>
            <a:off x="6932246" y="6651702"/>
            <a:ext cx="2133600" cy="217800"/>
          </a:xfrm>
          <a:prstGeom prst="rect">
            <a:avLst/>
          </a:prstGeom>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311709"/>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173892"/>
            <a:ext cx="8229600" cy="495227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864541"/>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864541"/>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jpg"/><Relationship Id="rId8"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png"/><Relationship Id="rId6" Type="http://schemas.openxmlformats.org/officeDocument/2006/relationships/image" Target="../media/image31.jp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jpg"/><Relationship Id="rId5" Type="http://schemas.openxmlformats.org/officeDocument/2006/relationships/image" Target="../media/image34.jp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20" Type="http://schemas.openxmlformats.org/officeDocument/2006/relationships/image" Target="../media/image71.jpg"/><Relationship Id="rId21" Type="http://schemas.openxmlformats.org/officeDocument/2006/relationships/image" Target="../media/image72.jpg"/><Relationship Id="rId22" Type="http://schemas.openxmlformats.org/officeDocument/2006/relationships/image" Target="../media/image73.jpg"/><Relationship Id="rId23" Type="http://schemas.openxmlformats.org/officeDocument/2006/relationships/image" Target="../media/image74.jpg"/><Relationship Id="rId24" Type="http://schemas.openxmlformats.org/officeDocument/2006/relationships/image" Target="../media/image75.jpg"/><Relationship Id="rId25" Type="http://schemas.openxmlformats.org/officeDocument/2006/relationships/image" Target="../media/image76.jpg"/><Relationship Id="rId26" Type="http://schemas.openxmlformats.org/officeDocument/2006/relationships/image" Target="../media/image77.jpg"/><Relationship Id="rId27" Type="http://schemas.openxmlformats.org/officeDocument/2006/relationships/image" Target="../media/image78.jpg"/><Relationship Id="rId28" Type="http://schemas.openxmlformats.org/officeDocument/2006/relationships/image" Target="../media/image79.jpg"/><Relationship Id="rId29" Type="http://schemas.openxmlformats.org/officeDocument/2006/relationships/image" Target="../media/image80.jpg"/><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6.jpg"/><Relationship Id="rId30" Type="http://schemas.openxmlformats.org/officeDocument/2006/relationships/image" Target="../media/image81.jpg"/><Relationship Id="rId31" Type="http://schemas.openxmlformats.org/officeDocument/2006/relationships/image" Target="../media/image82.jpg"/><Relationship Id="rId32" Type="http://schemas.openxmlformats.org/officeDocument/2006/relationships/image" Target="../media/image83.jpg"/><Relationship Id="rId9" Type="http://schemas.openxmlformats.org/officeDocument/2006/relationships/image" Target="../media/image60.jpg"/><Relationship Id="rId6" Type="http://schemas.openxmlformats.org/officeDocument/2006/relationships/image" Target="../media/image57.jpg"/><Relationship Id="rId7" Type="http://schemas.openxmlformats.org/officeDocument/2006/relationships/image" Target="../media/image58.jpg"/><Relationship Id="rId8" Type="http://schemas.openxmlformats.org/officeDocument/2006/relationships/image" Target="../media/image59.jpg"/><Relationship Id="rId33" Type="http://schemas.openxmlformats.org/officeDocument/2006/relationships/image" Target="../media/image84.gif"/><Relationship Id="rId34" Type="http://schemas.openxmlformats.org/officeDocument/2006/relationships/image" Target="../media/image85.jpg"/><Relationship Id="rId35" Type="http://schemas.openxmlformats.org/officeDocument/2006/relationships/image" Target="../media/image86.jpg"/><Relationship Id="rId36" Type="http://schemas.openxmlformats.org/officeDocument/2006/relationships/image" Target="../media/image87.png"/><Relationship Id="rId10" Type="http://schemas.openxmlformats.org/officeDocument/2006/relationships/image" Target="../media/image61.jpg"/><Relationship Id="rId11" Type="http://schemas.openxmlformats.org/officeDocument/2006/relationships/image" Target="../media/image62.jpg"/><Relationship Id="rId12" Type="http://schemas.openxmlformats.org/officeDocument/2006/relationships/image" Target="../media/image63.jpg"/><Relationship Id="rId13" Type="http://schemas.openxmlformats.org/officeDocument/2006/relationships/image" Target="../media/image64.jpg"/><Relationship Id="rId14" Type="http://schemas.openxmlformats.org/officeDocument/2006/relationships/image" Target="../media/image65.jpg"/><Relationship Id="rId15" Type="http://schemas.openxmlformats.org/officeDocument/2006/relationships/image" Target="../media/image66.jpg"/><Relationship Id="rId16" Type="http://schemas.openxmlformats.org/officeDocument/2006/relationships/image" Target="../media/image67.jpg"/><Relationship Id="rId17" Type="http://schemas.openxmlformats.org/officeDocument/2006/relationships/image" Target="../media/image68.jpg"/><Relationship Id="rId18" Type="http://schemas.openxmlformats.org/officeDocument/2006/relationships/image" Target="../media/image69.jpg"/><Relationship Id="rId19" Type="http://schemas.openxmlformats.org/officeDocument/2006/relationships/image" Target="../media/image70.jpg"/><Relationship Id="rId37" Type="http://schemas.openxmlformats.org/officeDocument/2006/relationships/image" Target="../media/image8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06.png"/><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100.jpe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jpeg"/><Relationship Id="rId8" Type="http://schemas.openxmlformats.org/officeDocument/2006/relationships/image" Target="../media/image105.png"/><Relationship Id="rId9" Type="http://schemas.openxmlformats.org/officeDocument/2006/relationships/image" Target="../media/image8.jpeg"/><Relationship Id="rId10" Type="http://schemas.openxmlformats.org/officeDocument/2006/relationships/image" Target="../media/image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10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66.xml.rels><?xml version="1.0" encoding="UTF-8" standalone="yes"?>
<Relationships xmlns="http://schemas.openxmlformats.org/package/2006/relationships"><Relationship Id="rId11" Type="http://schemas.openxmlformats.org/officeDocument/2006/relationships/image" Target="../media/image69.jpg"/><Relationship Id="rId12" Type="http://schemas.openxmlformats.org/officeDocument/2006/relationships/image" Target="../media/image71.jpg"/><Relationship Id="rId13" Type="http://schemas.openxmlformats.org/officeDocument/2006/relationships/image" Target="../media/image76.jpg"/><Relationship Id="rId14" Type="http://schemas.openxmlformats.org/officeDocument/2006/relationships/image" Target="../media/image77.jpg"/><Relationship Id="rId15" Type="http://schemas.openxmlformats.org/officeDocument/2006/relationships/image" Target="../media/image85.jpg"/><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6.jpg"/><Relationship Id="rId6" Type="http://schemas.openxmlformats.org/officeDocument/2006/relationships/image" Target="../media/image58.jpg"/><Relationship Id="rId7" Type="http://schemas.openxmlformats.org/officeDocument/2006/relationships/image" Target="../media/image63.jpg"/><Relationship Id="rId8" Type="http://schemas.openxmlformats.org/officeDocument/2006/relationships/image" Target="../media/image64.jpg"/><Relationship Id="rId9" Type="http://schemas.openxmlformats.org/officeDocument/2006/relationships/image" Target="../media/image65.jpg"/><Relationship Id="rId10" Type="http://schemas.openxmlformats.org/officeDocument/2006/relationships/image" Target="../media/image68.jpg"/></Relationships>
</file>

<file path=ppt/slides/_rels/slide67.xml.rels><?xml version="1.0" encoding="UTF-8" standalone="yes"?>
<Relationships xmlns="http://schemas.openxmlformats.org/package/2006/relationships"><Relationship Id="rId11" Type="http://schemas.openxmlformats.org/officeDocument/2006/relationships/image" Target="../media/image72.jpg"/><Relationship Id="rId12" Type="http://schemas.openxmlformats.org/officeDocument/2006/relationships/image" Target="../media/image82.jpg"/><Relationship Id="rId13" Type="http://schemas.openxmlformats.org/officeDocument/2006/relationships/image" Target="../media/image108.jpg"/><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8.jpg"/><Relationship Id="rId6" Type="http://schemas.openxmlformats.org/officeDocument/2006/relationships/image" Target="../media/image63.jpg"/><Relationship Id="rId7" Type="http://schemas.openxmlformats.org/officeDocument/2006/relationships/image" Target="../media/image65.jpg"/><Relationship Id="rId8" Type="http://schemas.openxmlformats.org/officeDocument/2006/relationships/image" Target="../media/image68.jpg"/><Relationship Id="rId9" Type="http://schemas.openxmlformats.org/officeDocument/2006/relationships/image" Target="../media/image76.jpg"/><Relationship Id="rId10" Type="http://schemas.openxmlformats.org/officeDocument/2006/relationships/image" Target="../media/image7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smtClean="0">
                <a:solidFill>
                  <a:srgbClr val="FFFFFF"/>
                </a:solidFill>
                <a:effectLst/>
                <a:latin typeface="Arial"/>
                <a:ea typeface="HGP創英角ｺﾞｼｯｸUB" pitchFamily="50" charset="-128"/>
                <a:cs typeface="Arial"/>
              </a:rPr>
              <a:t>人工知能</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18" y="960284"/>
            <a:ext cx="488658" cy="535644"/>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4" y="948576"/>
            <a:ext cx="1199293" cy="5473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テキスト ボックス 1"/>
          <p:cNvSpPr txBox="1"/>
          <p:nvPr/>
        </p:nvSpPr>
        <p:spPr>
          <a:xfrm>
            <a:off x="3793523" y="5715176"/>
            <a:ext cx="4536465" cy="646331"/>
          </a:xfrm>
          <a:prstGeom prst="rect">
            <a:avLst/>
          </a:prstGeom>
          <a:noFill/>
        </p:spPr>
        <p:txBody>
          <a:bodyPr wrap="square" rtlCol="0">
            <a:spAutoFit/>
          </a:bodyPr>
          <a:lstStyle/>
          <a:p>
            <a:pPr algn="r"/>
            <a:r>
              <a:rPr kumimoji="1" lang="ja-JP" altLang="en-US" sz="1200" dirty="0" smtClean="0">
                <a:latin typeface="Century Gothic" panose="020B0502020202020204" pitchFamily="34" charset="0"/>
                <a:ea typeface="HG丸ｺﾞｼｯｸM-PRO" panose="020F0600000000000000" pitchFamily="50" charset="-128"/>
              </a:rPr>
              <a:t>株式会社アプライド・マーケティング</a:t>
            </a:r>
            <a:endParaRPr kumimoji="1" lang="en-US" altLang="ja-JP" sz="1200" dirty="0" smtClean="0">
              <a:latin typeface="Century Gothic" panose="020B0502020202020204" pitchFamily="34" charset="0"/>
              <a:ea typeface="HG丸ｺﾞｼｯｸM-PRO" panose="020F0600000000000000" pitchFamily="50" charset="-128"/>
            </a:endParaRPr>
          </a:p>
          <a:p>
            <a:pPr algn="r"/>
            <a:r>
              <a:rPr lang="ja-JP" altLang="en-US" sz="1200" dirty="0" smtClean="0">
                <a:latin typeface="Century Gothic" panose="020B0502020202020204" pitchFamily="34" charset="0"/>
                <a:ea typeface="HG丸ｺﾞｼｯｸM-PRO" panose="020F0600000000000000" pitchFamily="50" charset="-128"/>
              </a:rPr>
              <a:t>大越　章司</a:t>
            </a:r>
            <a:endParaRPr lang="en-US" altLang="ja-JP" sz="1200" dirty="0" smtClean="0">
              <a:latin typeface="Century Gothic" panose="020B0502020202020204" pitchFamily="34" charset="0"/>
              <a:ea typeface="HG丸ｺﾞｼｯｸM-PRO" panose="020F0600000000000000" pitchFamily="50" charset="-128"/>
            </a:endParaRPr>
          </a:p>
          <a:p>
            <a:pPr algn="r"/>
            <a:r>
              <a:rPr lang="en-US" altLang="ja-JP" sz="1200" dirty="0" smtClean="0">
                <a:latin typeface="Century Gothic" panose="020B0502020202020204" pitchFamily="34" charset="0"/>
                <a:ea typeface="HG丸ｺﾞｼｯｸM-PRO" panose="020F0600000000000000" pitchFamily="50" charset="-128"/>
              </a:rPr>
              <a:t>shoji@appliedmarketing.co.jp</a:t>
            </a:r>
          </a:p>
        </p:txBody>
      </p:sp>
    </p:spTree>
    <p:extLst>
      <p:ext uri="{BB962C8B-B14F-4D97-AF65-F5344CB8AC3E}">
        <p14:creationId xmlns:p14="http://schemas.microsoft.com/office/powerpoint/2010/main" val="1399183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スマートマシンの本質　～自動化から自律化へ～</a:t>
            </a:r>
            <a:endParaRPr kumimoji="1" lang="ja-JP" altLang="en-US" dirty="0"/>
          </a:p>
        </p:txBody>
      </p:sp>
      <p:sp>
        <p:nvSpPr>
          <p:cNvPr id="6" name="正方形/長方形 5"/>
          <p:cNvSpPr/>
          <p:nvPr/>
        </p:nvSpPr>
        <p:spPr>
          <a:xfrm>
            <a:off x="254859" y="1406524"/>
            <a:ext cx="4192853" cy="71743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smtClean="0">
                <a:solidFill>
                  <a:srgbClr val="FFFFFF"/>
                </a:solidFill>
              </a:rPr>
              <a:t>自動化</a:t>
            </a:r>
            <a:endParaRPr lang="ja-JP" altLang="en-US" sz="3600" dirty="0">
              <a:solidFill>
                <a:srgbClr val="FFFFFF"/>
              </a:solidFill>
            </a:endParaRPr>
          </a:p>
        </p:txBody>
      </p:sp>
      <p:sp>
        <p:nvSpPr>
          <p:cNvPr id="8" name="正方形/長方形 7"/>
          <p:cNvSpPr/>
          <p:nvPr/>
        </p:nvSpPr>
        <p:spPr>
          <a:xfrm>
            <a:off x="254859" y="2276358"/>
            <a:ext cx="4192853" cy="151660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lang="ja-JP" altLang="en-US" sz="2000" dirty="0" smtClean="0">
                <a:solidFill>
                  <a:srgbClr val="FFFFFF"/>
                </a:solidFill>
              </a:rPr>
              <a:t>人間が作業手順を構築し、制御プログラムを作成する</a:t>
            </a:r>
            <a:endParaRPr lang="ja-JP" altLang="en-US" sz="2000" dirty="0">
              <a:solidFill>
                <a:srgbClr val="FFFFFF"/>
              </a:solidFill>
            </a:endParaRPr>
          </a:p>
        </p:txBody>
      </p:sp>
      <p:sp>
        <p:nvSpPr>
          <p:cNvPr id="10" name="正方形/長方形 9"/>
          <p:cNvSpPr/>
          <p:nvPr/>
        </p:nvSpPr>
        <p:spPr>
          <a:xfrm>
            <a:off x="254859" y="3945359"/>
            <a:ext cx="4192853" cy="2351103"/>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lang="ja-JP" altLang="en-US" sz="2400" dirty="0">
                <a:solidFill>
                  <a:schemeClr val="bg1"/>
                </a:solidFill>
              </a:rPr>
              <a:t>決められたやり方を</a:t>
            </a:r>
            <a:endParaRPr lang="en-US" altLang="ja-JP" sz="2400" dirty="0">
              <a:solidFill>
                <a:schemeClr val="bg1"/>
              </a:solidFill>
            </a:endParaRPr>
          </a:p>
          <a:p>
            <a:r>
              <a:rPr lang="ja-JP" altLang="en-US" sz="2400" dirty="0">
                <a:solidFill>
                  <a:schemeClr val="bg1"/>
                </a:solidFill>
              </a:rPr>
              <a:t>その通り確実にこなす</a:t>
            </a:r>
          </a:p>
        </p:txBody>
      </p:sp>
      <p:grpSp>
        <p:nvGrpSpPr>
          <p:cNvPr id="4" name="グループ化 3"/>
          <p:cNvGrpSpPr/>
          <p:nvPr/>
        </p:nvGrpSpPr>
        <p:grpSpPr>
          <a:xfrm>
            <a:off x="4600112" y="1406524"/>
            <a:ext cx="4204692" cy="4889938"/>
            <a:chOff x="4600112" y="1146877"/>
            <a:chExt cx="4204692" cy="4889938"/>
          </a:xfrm>
        </p:grpSpPr>
        <p:sp>
          <p:nvSpPr>
            <p:cNvPr id="7" name="正方形/長方形 6"/>
            <p:cNvSpPr/>
            <p:nvPr/>
          </p:nvSpPr>
          <p:spPr>
            <a:xfrm>
              <a:off x="4600112" y="1146877"/>
              <a:ext cx="4192853" cy="71743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smtClean="0">
                  <a:solidFill>
                    <a:srgbClr val="FFFFFF"/>
                  </a:solidFill>
                </a:rPr>
                <a:t>自律化</a:t>
              </a:r>
              <a:endParaRPr lang="ja-JP" altLang="en-US" sz="3600" dirty="0">
                <a:solidFill>
                  <a:srgbClr val="FFFFFF"/>
                </a:solidFill>
              </a:endParaRPr>
            </a:p>
          </p:txBody>
        </p:sp>
        <p:sp>
          <p:nvSpPr>
            <p:cNvPr id="9" name="正方形/長方形 8"/>
            <p:cNvSpPr/>
            <p:nvPr/>
          </p:nvSpPr>
          <p:spPr>
            <a:xfrm>
              <a:off x="4600113" y="2016711"/>
              <a:ext cx="2017503" cy="151660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lang="ja-JP" altLang="en-US" sz="2000" dirty="0" smtClean="0">
                  <a:solidFill>
                    <a:srgbClr val="FFFFFF"/>
                  </a:solidFill>
                </a:rPr>
                <a:t>人間が学習手順を指示し、それに従って学習を行う</a:t>
              </a:r>
              <a:endParaRPr lang="ja-JP" altLang="en-US" sz="2000" dirty="0">
                <a:solidFill>
                  <a:srgbClr val="FFFFFF"/>
                </a:solidFill>
              </a:endParaRPr>
            </a:p>
          </p:txBody>
        </p:sp>
        <p:sp>
          <p:nvSpPr>
            <p:cNvPr id="11" name="正方形/長方形 10"/>
            <p:cNvSpPr/>
            <p:nvPr/>
          </p:nvSpPr>
          <p:spPr>
            <a:xfrm>
              <a:off x="4600112" y="3685712"/>
              <a:ext cx="4192853" cy="235110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lang="ja-JP" altLang="en-US" sz="2400" dirty="0" smtClean="0">
                  <a:solidFill>
                    <a:schemeClr val="bg1"/>
                  </a:solidFill>
                </a:rPr>
                <a:t>大量のデータを元に、自分</a:t>
              </a:r>
              <a:r>
                <a:rPr lang="ja-JP" altLang="en-US" sz="2400" dirty="0">
                  <a:solidFill>
                    <a:schemeClr val="bg1"/>
                  </a:solidFill>
                </a:rPr>
                <a:t>で学習し</a:t>
              </a:r>
              <a:r>
                <a:rPr lang="ja-JP" altLang="en-US" sz="2400" dirty="0" smtClean="0">
                  <a:solidFill>
                    <a:schemeClr val="bg1"/>
                  </a:solidFill>
                </a:rPr>
                <a:t>、仮説を立て、検証し、状況</a:t>
              </a:r>
              <a:r>
                <a:rPr lang="ja-JP" altLang="en-US" sz="2400" dirty="0">
                  <a:solidFill>
                    <a:schemeClr val="bg1"/>
                  </a:solidFill>
                </a:rPr>
                <a:t>を自ら把握して</a:t>
              </a:r>
              <a:r>
                <a:rPr lang="ja-JP" altLang="en-US" sz="2400" dirty="0" smtClean="0">
                  <a:solidFill>
                    <a:schemeClr val="bg1"/>
                  </a:solidFill>
                </a:rPr>
                <a:t>、</a:t>
              </a:r>
              <a:r>
                <a:rPr lang="ja-JP" altLang="en-US" sz="2400" dirty="0">
                  <a:solidFill>
                    <a:schemeClr val="bg1"/>
                  </a:solidFill>
                </a:rPr>
                <a:t>独自にルールを生成し、</a:t>
              </a:r>
              <a:r>
                <a:rPr lang="ja-JP" altLang="en-US" sz="2400" dirty="0" smtClean="0">
                  <a:solidFill>
                    <a:schemeClr val="bg1"/>
                  </a:solidFill>
                </a:rPr>
                <a:t>最適</a:t>
              </a:r>
              <a:r>
                <a:rPr lang="ja-JP" altLang="en-US" sz="2400" dirty="0">
                  <a:solidFill>
                    <a:schemeClr val="bg1"/>
                  </a:solidFill>
                </a:rPr>
                <a:t>な選択や判断を行う</a:t>
              </a:r>
            </a:p>
          </p:txBody>
        </p:sp>
        <p:sp>
          <p:nvSpPr>
            <p:cNvPr id="12" name="正方形/長方形 11"/>
            <p:cNvSpPr/>
            <p:nvPr/>
          </p:nvSpPr>
          <p:spPr>
            <a:xfrm>
              <a:off x="6777871" y="2016710"/>
              <a:ext cx="2026933" cy="151660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lang="ja-JP" altLang="en-US" sz="2000" dirty="0" smtClean="0">
                  <a:solidFill>
                    <a:srgbClr val="FFFFFF"/>
                  </a:solidFill>
                </a:rPr>
                <a:t>何も無いところから、自ら学習手順を作り上げる</a:t>
              </a:r>
              <a:endParaRPr lang="ja-JP" altLang="en-US" sz="2000" dirty="0">
                <a:solidFill>
                  <a:srgbClr val="FFFFFF"/>
                </a:solidFill>
              </a:endParaRPr>
            </a:p>
          </p:txBody>
        </p:sp>
      </p:grpSp>
    </p:spTree>
    <p:extLst>
      <p:ext uri="{BB962C8B-B14F-4D97-AF65-F5344CB8AC3E}">
        <p14:creationId xmlns:p14="http://schemas.microsoft.com/office/powerpoint/2010/main" val="188930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方体 14"/>
          <p:cNvSpPr/>
          <p:nvPr/>
        </p:nvSpPr>
        <p:spPr>
          <a:xfrm>
            <a:off x="854765" y="3588026"/>
            <a:ext cx="7891670" cy="2584174"/>
          </a:xfrm>
          <a:prstGeom prst="cube">
            <a:avLst>
              <a:gd name="adj" fmla="val 8116"/>
            </a:avLst>
          </a:prstGeom>
          <a:solidFill>
            <a:schemeClr val="accent1">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t" anchorCtr="0"/>
          <a:lstStyle/>
          <a:p>
            <a:pPr algn="ctr"/>
            <a:endParaRPr kumimoji="1" lang="en-US" altLang="ja-JP" sz="3600" dirty="0" smtClean="0">
              <a:solidFill>
                <a:schemeClr val="tx2"/>
              </a:solidFill>
              <a:cs typeface="ＭＳ Ｐゴシック"/>
            </a:endParaRPr>
          </a:p>
          <a:p>
            <a:pPr algn="ctr"/>
            <a:r>
              <a:rPr kumimoji="1" lang="en-US" altLang="ja-JP" sz="3600" dirty="0" smtClean="0">
                <a:solidFill>
                  <a:schemeClr val="tx2"/>
                </a:solidFill>
                <a:cs typeface="ＭＳ Ｐゴシック"/>
              </a:rPr>
              <a:t>Network</a:t>
            </a:r>
            <a:endParaRPr kumimoji="1" lang="ja-JP" altLang="en-US" sz="3600" dirty="0">
              <a:solidFill>
                <a:schemeClr val="tx2"/>
              </a:solidFill>
              <a:cs typeface="ＭＳ Ｐゴシック"/>
            </a:endParaRPr>
          </a:p>
        </p:txBody>
      </p:sp>
      <p:sp>
        <p:nvSpPr>
          <p:cNvPr id="16" name="直方体 15"/>
          <p:cNvSpPr/>
          <p:nvPr/>
        </p:nvSpPr>
        <p:spPr>
          <a:xfrm>
            <a:off x="854765" y="1263914"/>
            <a:ext cx="7891670" cy="2407386"/>
          </a:xfrm>
          <a:prstGeom prst="cube">
            <a:avLst>
              <a:gd name="adj" fmla="val 8116"/>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t" anchorCtr="0"/>
          <a:lstStyle/>
          <a:p>
            <a:pPr algn="ctr"/>
            <a:r>
              <a:rPr kumimoji="1" lang="en-US" altLang="ja-JP" sz="3600" dirty="0" smtClean="0">
                <a:solidFill>
                  <a:schemeClr val="tx2"/>
                </a:solidFill>
                <a:cs typeface="ＭＳ Ｐゴシック"/>
              </a:rPr>
              <a:t>Cloud</a:t>
            </a:r>
            <a:endParaRPr kumimoji="1" lang="ja-JP" altLang="en-US" sz="3600" dirty="0">
              <a:solidFill>
                <a:schemeClr val="tx2"/>
              </a:solidFill>
              <a:cs typeface="ＭＳ Ｐゴシック"/>
            </a:endParaRPr>
          </a:p>
        </p:txBody>
      </p:sp>
      <p:sp>
        <p:nvSpPr>
          <p:cNvPr id="3" name="上矢印 2"/>
          <p:cNvSpPr/>
          <p:nvPr/>
        </p:nvSpPr>
        <p:spPr>
          <a:xfrm>
            <a:off x="5097780" y="3004019"/>
            <a:ext cx="2987040" cy="2422747"/>
          </a:xfrm>
          <a:prstGeom prst="upArrow">
            <a:avLst/>
          </a:prstGeom>
          <a:solidFill>
            <a:schemeClr val="accent6"/>
          </a:solidFill>
          <a:ln>
            <a:noFill/>
          </a:ln>
          <a:scene3d>
            <a:camera prst="obliqueTopRight"/>
            <a:lightRig rig="threePt" dir="t">
              <a:rot lat="0" lon="0" rev="4800000"/>
            </a:lightRig>
          </a:scene3d>
          <a:sp3d extrusionH="508000">
            <a:bevelT w="0" h="0"/>
            <a:bevelB w="0" h="0"/>
          </a:sp3d>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smtClean="0">
              <a:solidFill>
                <a:srgbClr val="FFFFFF"/>
              </a:solidFill>
              <a:cs typeface="ＭＳ Ｐゴシック"/>
            </a:endParaRPr>
          </a:p>
        </p:txBody>
      </p:sp>
      <p:sp>
        <p:nvSpPr>
          <p:cNvPr id="5" name="下矢印 4"/>
          <p:cNvSpPr/>
          <p:nvPr/>
        </p:nvSpPr>
        <p:spPr>
          <a:xfrm>
            <a:off x="1185575" y="3200400"/>
            <a:ext cx="2790245" cy="1656493"/>
          </a:xfrm>
          <a:prstGeom prst="downArrow">
            <a:avLst/>
          </a:prstGeom>
          <a:solidFill>
            <a:schemeClr val="accent2"/>
          </a:solidFill>
          <a:ln>
            <a:noFill/>
          </a:ln>
          <a:scene3d>
            <a:camera prst="obliqueTopRight"/>
            <a:lightRig rig="threePt" dir="t">
              <a:rot lat="0" lon="0" rev="4800000"/>
            </a:lightRig>
          </a:scene3d>
          <a:sp3d extrusionH="50800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2400" dirty="0" smtClean="0">
                <a:solidFill>
                  <a:srgbClr val="FFFFFF"/>
                </a:solidFill>
                <a:cs typeface="ＭＳ Ｐゴシック"/>
              </a:rPr>
              <a:t>Robot</a:t>
            </a:r>
            <a:endParaRPr kumimoji="1" lang="ja-JP" altLang="en-US" sz="2400" dirty="0" smtClean="0">
              <a:solidFill>
                <a:srgbClr val="FFFFFF"/>
              </a:solidFill>
              <a:cs typeface="ＭＳ Ｐゴシック"/>
            </a:endParaRPr>
          </a:p>
        </p:txBody>
      </p:sp>
      <p:sp>
        <p:nvSpPr>
          <p:cNvPr id="2" name="タイトル 1"/>
          <p:cNvSpPr>
            <a:spLocks noGrp="1"/>
          </p:cNvSpPr>
          <p:nvPr>
            <p:ph type="title"/>
          </p:nvPr>
        </p:nvSpPr>
        <p:spPr/>
        <p:txBody>
          <a:bodyPr/>
          <a:lstStyle/>
          <a:p>
            <a:r>
              <a:rPr kumimoji="1" lang="ja-JP" altLang="en-US" dirty="0" smtClean="0"/>
              <a:t>スマートマシン </a:t>
            </a:r>
            <a:r>
              <a:rPr kumimoji="1" lang="en-US" altLang="ja-JP" dirty="0" smtClean="0"/>
              <a:t>= Cyber Physical Systems</a:t>
            </a:r>
            <a:endParaRPr kumimoji="1" lang="ja-JP" altLang="en-US" dirty="0"/>
          </a:p>
        </p:txBody>
      </p:sp>
      <p:sp>
        <p:nvSpPr>
          <p:cNvPr id="4" name="直方体 3"/>
          <p:cNvSpPr/>
          <p:nvPr/>
        </p:nvSpPr>
        <p:spPr>
          <a:xfrm>
            <a:off x="566530" y="5710840"/>
            <a:ext cx="7891670" cy="745434"/>
          </a:xfrm>
          <a:prstGeom prst="cub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cs typeface="ＭＳ Ｐゴシック"/>
              </a:rPr>
              <a:t>REAL WORLD (Physical)</a:t>
            </a:r>
            <a:endParaRPr kumimoji="1" lang="ja-JP" altLang="en-US" sz="2400" dirty="0">
              <a:solidFill>
                <a:srgbClr val="FFFFFF"/>
              </a:solidFill>
              <a:cs typeface="ＭＳ Ｐゴシック"/>
            </a:endParaRPr>
          </a:p>
        </p:txBody>
      </p:sp>
      <p:sp>
        <p:nvSpPr>
          <p:cNvPr id="17" name="直方体 16"/>
          <p:cNvSpPr/>
          <p:nvPr/>
        </p:nvSpPr>
        <p:spPr>
          <a:xfrm>
            <a:off x="566530" y="4881570"/>
            <a:ext cx="1341783" cy="745434"/>
          </a:xfrm>
          <a:prstGeom prst="cub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600" dirty="0">
              <a:solidFill>
                <a:srgbClr val="FFFFFF"/>
              </a:solidFill>
              <a:cs typeface="ＭＳ Ｐゴシック"/>
            </a:endParaRPr>
          </a:p>
        </p:txBody>
      </p:sp>
      <p:sp>
        <p:nvSpPr>
          <p:cNvPr id="18" name="直方体 17"/>
          <p:cNvSpPr/>
          <p:nvPr/>
        </p:nvSpPr>
        <p:spPr>
          <a:xfrm>
            <a:off x="1908313" y="4881570"/>
            <a:ext cx="1341783" cy="745434"/>
          </a:xfrm>
          <a:prstGeom prst="cub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err="1" smtClean="0">
                <a:solidFill>
                  <a:srgbClr val="FFFFFF"/>
                </a:solidFill>
                <a:cs typeface="ＭＳ Ｐゴシック"/>
              </a:rPr>
              <a:t>SmartMachine</a:t>
            </a:r>
            <a:endParaRPr kumimoji="1" lang="ja-JP" altLang="en-US" sz="1050" dirty="0">
              <a:solidFill>
                <a:srgbClr val="FFFFFF"/>
              </a:solidFill>
              <a:cs typeface="ＭＳ Ｐゴシック"/>
            </a:endParaRPr>
          </a:p>
        </p:txBody>
      </p:sp>
      <p:sp>
        <p:nvSpPr>
          <p:cNvPr id="19" name="直方体 18"/>
          <p:cNvSpPr/>
          <p:nvPr/>
        </p:nvSpPr>
        <p:spPr>
          <a:xfrm>
            <a:off x="3250096" y="4883026"/>
            <a:ext cx="1341783" cy="745434"/>
          </a:xfrm>
          <a:prstGeom prst="cub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600" dirty="0">
              <a:solidFill>
                <a:srgbClr val="FFFFFF"/>
              </a:solidFill>
              <a:cs typeface="ＭＳ Ｐゴシック"/>
            </a:endParaRPr>
          </a:p>
        </p:txBody>
      </p:sp>
      <p:sp>
        <p:nvSpPr>
          <p:cNvPr id="20" name="直方体 19"/>
          <p:cNvSpPr/>
          <p:nvPr/>
        </p:nvSpPr>
        <p:spPr>
          <a:xfrm>
            <a:off x="4867688" y="4856893"/>
            <a:ext cx="596349" cy="745434"/>
          </a:xfrm>
          <a:prstGeom prst="cube">
            <a:avLst>
              <a:gd name="adj" fmla="val 3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600" dirty="0">
              <a:solidFill>
                <a:srgbClr val="FFFFFF"/>
              </a:solidFill>
              <a:cs typeface="ＭＳ Ｐゴシック"/>
            </a:endParaRPr>
          </a:p>
        </p:txBody>
      </p:sp>
      <p:sp>
        <p:nvSpPr>
          <p:cNvPr id="21" name="直方体 20"/>
          <p:cNvSpPr/>
          <p:nvPr/>
        </p:nvSpPr>
        <p:spPr>
          <a:xfrm>
            <a:off x="5454097" y="4856893"/>
            <a:ext cx="596349" cy="745434"/>
          </a:xfrm>
          <a:prstGeom prst="cube">
            <a:avLst>
              <a:gd name="adj" fmla="val 3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600" dirty="0">
              <a:solidFill>
                <a:srgbClr val="FFFFFF"/>
              </a:solidFill>
              <a:cs typeface="ＭＳ Ｐゴシック"/>
            </a:endParaRPr>
          </a:p>
        </p:txBody>
      </p:sp>
      <p:sp>
        <p:nvSpPr>
          <p:cNvPr id="22" name="直方体 21"/>
          <p:cNvSpPr/>
          <p:nvPr/>
        </p:nvSpPr>
        <p:spPr>
          <a:xfrm>
            <a:off x="6050446" y="4860236"/>
            <a:ext cx="596349" cy="745434"/>
          </a:xfrm>
          <a:prstGeom prst="cube">
            <a:avLst>
              <a:gd name="adj" fmla="val 3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600" dirty="0">
              <a:solidFill>
                <a:srgbClr val="FFFFFF"/>
              </a:solidFill>
              <a:cs typeface="ＭＳ Ｐゴシック"/>
            </a:endParaRPr>
          </a:p>
        </p:txBody>
      </p:sp>
      <p:sp>
        <p:nvSpPr>
          <p:cNvPr id="23" name="直方体 22"/>
          <p:cNvSpPr/>
          <p:nvPr/>
        </p:nvSpPr>
        <p:spPr>
          <a:xfrm>
            <a:off x="6641822" y="4856893"/>
            <a:ext cx="596349" cy="745434"/>
          </a:xfrm>
          <a:prstGeom prst="cube">
            <a:avLst>
              <a:gd name="adj" fmla="val 3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600" dirty="0">
              <a:solidFill>
                <a:srgbClr val="FFFFFF"/>
              </a:solidFill>
              <a:cs typeface="ＭＳ Ｐゴシック"/>
            </a:endParaRPr>
          </a:p>
        </p:txBody>
      </p:sp>
      <p:sp>
        <p:nvSpPr>
          <p:cNvPr id="24" name="直方体 23"/>
          <p:cNvSpPr/>
          <p:nvPr/>
        </p:nvSpPr>
        <p:spPr>
          <a:xfrm>
            <a:off x="7238171" y="4860236"/>
            <a:ext cx="596349" cy="745434"/>
          </a:xfrm>
          <a:prstGeom prst="cube">
            <a:avLst>
              <a:gd name="adj" fmla="val 3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600" dirty="0">
              <a:solidFill>
                <a:srgbClr val="FFFFFF"/>
              </a:solidFill>
              <a:cs typeface="ＭＳ Ｐゴシック"/>
            </a:endParaRPr>
          </a:p>
        </p:txBody>
      </p:sp>
      <p:sp>
        <p:nvSpPr>
          <p:cNvPr id="25" name="直方体 24"/>
          <p:cNvSpPr/>
          <p:nvPr/>
        </p:nvSpPr>
        <p:spPr>
          <a:xfrm>
            <a:off x="7861851" y="4860236"/>
            <a:ext cx="596349" cy="745434"/>
          </a:xfrm>
          <a:prstGeom prst="cube">
            <a:avLst>
              <a:gd name="adj" fmla="val 35000"/>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600" dirty="0">
              <a:solidFill>
                <a:srgbClr val="FFFFFF"/>
              </a:solidFill>
              <a:cs typeface="ＭＳ Ｐゴシック"/>
            </a:endParaRPr>
          </a:p>
        </p:txBody>
      </p:sp>
      <p:sp>
        <p:nvSpPr>
          <p:cNvPr id="27" name="直方体 26"/>
          <p:cNvSpPr/>
          <p:nvPr/>
        </p:nvSpPr>
        <p:spPr>
          <a:xfrm>
            <a:off x="578956" y="2184962"/>
            <a:ext cx="7891670" cy="819057"/>
          </a:xfrm>
          <a:prstGeom prst="cube">
            <a:avLst>
              <a:gd name="adj" fmla="val 19674"/>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cs typeface="ＭＳ Ｐゴシック"/>
              </a:rPr>
              <a:t>AI</a:t>
            </a:r>
            <a:endParaRPr kumimoji="1" lang="ja-JP" altLang="en-US" sz="2400" dirty="0">
              <a:solidFill>
                <a:srgbClr val="FFFFFF"/>
              </a:solidFill>
              <a:cs typeface="ＭＳ Ｐゴシック"/>
            </a:endParaRPr>
          </a:p>
        </p:txBody>
      </p:sp>
      <p:sp>
        <p:nvSpPr>
          <p:cNvPr id="33" name="直方体 32"/>
          <p:cNvSpPr/>
          <p:nvPr/>
        </p:nvSpPr>
        <p:spPr>
          <a:xfrm>
            <a:off x="6621943" y="3998707"/>
            <a:ext cx="1828804" cy="749673"/>
          </a:xfrm>
          <a:prstGeom prst="cube">
            <a:avLst>
              <a:gd name="adj" fmla="val 19674"/>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cs typeface="ＭＳ Ｐゴシック"/>
              </a:rPr>
              <a:t>SmartPhone</a:t>
            </a:r>
            <a:endParaRPr kumimoji="1" lang="ja-JP" altLang="en-US" sz="2000" dirty="0">
              <a:solidFill>
                <a:srgbClr val="FFFFFF"/>
              </a:solidFill>
              <a:cs typeface="ＭＳ Ｐゴシック"/>
            </a:endParaRPr>
          </a:p>
        </p:txBody>
      </p:sp>
      <p:sp>
        <p:nvSpPr>
          <p:cNvPr id="26" name="直方体 25"/>
          <p:cNvSpPr/>
          <p:nvPr/>
        </p:nvSpPr>
        <p:spPr>
          <a:xfrm>
            <a:off x="4880114" y="3109190"/>
            <a:ext cx="3590512" cy="784346"/>
          </a:xfrm>
          <a:prstGeom prst="cube">
            <a:avLst>
              <a:gd name="adj" fmla="val 19674"/>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cs typeface="ＭＳ Ｐゴシック"/>
              </a:rPr>
              <a:t>Big Data</a:t>
            </a:r>
            <a:endParaRPr kumimoji="1" lang="ja-JP" altLang="en-US" sz="2400" dirty="0">
              <a:solidFill>
                <a:srgbClr val="FFFFFF"/>
              </a:solidFill>
              <a:cs typeface="ＭＳ Ｐゴシック"/>
            </a:endParaRPr>
          </a:p>
        </p:txBody>
      </p:sp>
      <p:sp>
        <p:nvSpPr>
          <p:cNvPr id="34" name="テキスト ボックス 33"/>
          <p:cNvSpPr txBox="1"/>
          <p:nvPr/>
        </p:nvSpPr>
        <p:spPr>
          <a:xfrm>
            <a:off x="6018142" y="5146043"/>
            <a:ext cx="499442" cy="307777"/>
          </a:xfrm>
          <a:prstGeom prst="rect">
            <a:avLst/>
          </a:prstGeom>
          <a:noFill/>
        </p:spPr>
        <p:txBody>
          <a:bodyPr wrap="square" rtlCol="0">
            <a:spAutoFit/>
          </a:bodyPr>
          <a:lstStyle/>
          <a:p>
            <a:pPr algn="ctr"/>
            <a:r>
              <a:rPr kumimoji="1" lang="en-US" altLang="ja-JP" sz="1400" dirty="0" err="1" smtClean="0">
                <a:solidFill>
                  <a:schemeClr val="bg1"/>
                </a:solidFill>
              </a:rPr>
              <a:t>IoT</a:t>
            </a:r>
            <a:endParaRPr kumimoji="1" lang="ja-JP" altLang="en-US" sz="1400" dirty="0">
              <a:solidFill>
                <a:schemeClr val="bg1"/>
              </a:solidFill>
            </a:endParaRPr>
          </a:p>
        </p:txBody>
      </p:sp>
      <p:sp>
        <p:nvSpPr>
          <p:cNvPr id="35" name="テキスト ボックス 34"/>
          <p:cNvSpPr txBox="1"/>
          <p:nvPr/>
        </p:nvSpPr>
        <p:spPr>
          <a:xfrm>
            <a:off x="7820852" y="5143229"/>
            <a:ext cx="499442" cy="307777"/>
          </a:xfrm>
          <a:prstGeom prst="rect">
            <a:avLst/>
          </a:prstGeom>
          <a:noFill/>
        </p:spPr>
        <p:txBody>
          <a:bodyPr wrap="square" rtlCol="0">
            <a:spAutoFit/>
          </a:bodyPr>
          <a:lstStyle/>
          <a:p>
            <a:pPr algn="ctr"/>
            <a:r>
              <a:rPr kumimoji="1" lang="en-US" altLang="ja-JP" sz="1400" dirty="0" smtClean="0">
                <a:solidFill>
                  <a:schemeClr val="bg1"/>
                </a:solidFill>
              </a:rPr>
              <a:t>SNS</a:t>
            </a:r>
            <a:endParaRPr kumimoji="1" lang="ja-JP" altLang="en-US" sz="1400" dirty="0">
              <a:solidFill>
                <a:schemeClr val="bg1"/>
              </a:solidFill>
            </a:endParaRPr>
          </a:p>
        </p:txBody>
      </p:sp>
    </p:spTree>
    <p:extLst>
      <p:ext uri="{BB962C8B-B14F-4D97-AF65-F5344CB8AC3E}">
        <p14:creationId xmlns:p14="http://schemas.microsoft.com/office/powerpoint/2010/main" val="255823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up)">
                                      <p:cBhvr>
                                        <p:cTn id="61" dur="5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fltVal val="0"/>
                                          </p:val>
                                        </p:tav>
                                        <p:tav tm="100000">
                                          <p:val>
                                            <p:strVal val="#ppt_h"/>
                                          </p:val>
                                        </p:tav>
                                      </p:tavLst>
                                    </p:anim>
                                    <p:animEffect transition="in" filter="fade">
                                      <p:cBhvr>
                                        <p:cTn id="68" dur="500"/>
                                        <p:tgtEl>
                                          <p:spTgt spid="1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animEffect transition="in" filter="fade">
                                      <p:cBhvr>
                                        <p:cTn id="73" dur="500"/>
                                        <p:tgtEl>
                                          <p:spTgt spid="1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500" fill="hold"/>
                                        <p:tgtEl>
                                          <p:spTgt spid="19"/>
                                        </p:tgtEl>
                                        <p:attrNameLst>
                                          <p:attrName>ppt_w</p:attrName>
                                        </p:attrNameLst>
                                      </p:cBhvr>
                                      <p:tavLst>
                                        <p:tav tm="0">
                                          <p:val>
                                            <p:fltVal val="0"/>
                                          </p:val>
                                        </p:tav>
                                        <p:tav tm="100000">
                                          <p:val>
                                            <p:strVal val="#ppt_w"/>
                                          </p:val>
                                        </p:tav>
                                      </p:tavLst>
                                    </p:anim>
                                    <p:anim calcmode="lin" valueType="num">
                                      <p:cBhvr>
                                        <p:cTn id="77" dur="500" fill="hold"/>
                                        <p:tgtEl>
                                          <p:spTgt spid="19"/>
                                        </p:tgtEl>
                                        <p:attrNameLst>
                                          <p:attrName>ppt_h</p:attrName>
                                        </p:attrNameLst>
                                      </p:cBhvr>
                                      <p:tavLst>
                                        <p:tav tm="0">
                                          <p:val>
                                            <p:fltVal val="0"/>
                                          </p:val>
                                        </p:tav>
                                        <p:tav tm="100000">
                                          <p:val>
                                            <p:strVal val="#ppt_h"/>
                                          </p:val>
                                        </p:tav>
                                      </p:tavLst>
                                    </p:anim>
                                    <p:animEffect transition="in" filter="fade">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5" grpId="0" animBg="1"/>
      <p:bldP spid="4" grpId="0" animBg="1"/>
      <p:bldP spid="17" grpId="0" animBg="1"/>
      <p:bldP spid="18" grpId="0" animBg="1"/>
      <p:bldP spid="19" grpId="0" animBg="1"/>
      <p:bldP spid="20" grpId="0" animBg="1"/>
      <p:bldP spid="21" grpId="0" animBg="1"/>
      <p:bldP spid="22" grpId="0" animBg="1"/>
      <p:bldP spid="23" grpId="0" animBg="1"/>
      <p:bldP spid="24" grpId="0" animBg="1"/>
      <p:bldP spid="25" grpId="0" animBg="1"/>
      <p:bldP spid="27" grpId="0" animBg="1"/>
      <p:bldP spid="33" grpId="0" animBg="1"/>
      <p:bldP spid="26" grpId="0" animBg="1"/>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a:t>
            </a:r>
            <a:r>
              <a:rPr kumimoji="1" lang="ja-JP" altLang="en-US" dirty="0" smtClean="0"/>
              <a:t>の自動運転車</a:t>
            </a:r>
            <a:endParaRPr kumimoji="1" lang="ja-JP" altLang="en-US" dirty="0"/>
          </a:p>
        </p:txBody>
      </p:sp>
      <p:pic>
        <p:nvPicPr>
          <p:cNvPr id="6" name="図 5"/>
          <p:cNvPicPr>
            <a:picLocks noChangeAspect="1"/>
          </p:cNvPicPr>
          <p:nvPr/>
        </p:nvPicPr>
        <p:blipFill>
          <a:blip r:embed="rId3"/>
          <a:stretch>
            <a:fillRect/>
          </a:stretch>
        </p:blipFill>
        <p:spPr>
          <a:xfrm>
            <a:off x="1615736" y="1127465"/>
            <a:ext cx="5760588" cy="4537548"/>
          </a:xfrm>
          <a:prstGeom prst="rect">
            <a:avLst/>
          </a:prstGeom>
        </p:spPr>
      </p:pic>
      <p:sp>
        <p:nvSpPr>
          <p:cNvPr id="7" name="正方形/長方形 6"/>
          <p:cNvSpPr/>
          <p:nvPr/>
        </p:nvSpPr>
        <p:spPr>
          <a:xfrm>
            <a:off x="1615736" y="6007004"/>
            <a:ext cx="5760588" cy="414729"/>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rPr>
              <a:t>2015</a:t>
            </a:r>
            <a:r>
              <a:rPr lang="ja-JP" altLang="en-US" dirty="0" smtClean="0">
                <a:solidFill>
                  <a:srgbClr val="FFFFFF"/>
                </a:solidFill>
              </a:rPr>
              <a:t>年</a:t>
            </a:r>
            <a:r>
              <a:rPr lang="en-US" altLang="ja-JP" dirty="0" smtClean="0">
                <a:solidFill>
                  <a:srgbClr val="FFFFFF"/>
                </a:solidFill>
              </a:rPr>
              <a:t>6</a:t>
            </a:r>
            <a:r>
              <a:rPr lang="ja-JP" altLang="en-US" dirty="0" smtClean="0">
                <a:solidFill>
                  <a:srgbClr val="FFFFFF"/>
                </a:solidFill>
              </a:rPr>
              <a:t>月から公道走行実験</a:t>
            </a:r>
            <a:endParaRPr lang="ja-JP" altLang="en-US" dirty="0">
              <a:solidFill>
                <a:srgbClr val="FFFFFF"/>
              </a:solidFill>
            </a:endParaRPr>
          </a:p>
        </p:txBody>
      </p:sp>
    </p:spTree>
    <p:extLst>
      <p:ext uri="{BB962C8B-B14F-4D97-AF65-F5344CB8AC3E}">
        <p14:creationId xmlns:p14="http://schemas.microsoft.com/office/powerpoint/2010/main" val="493913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a:t>
            </a:r>
            <a:r>
              <a:rPr lang="ja-JP" altLang="en-US" dirty="0"/>
              <a:t>は</a:t>
            </a:r>
            <a:r>
              <a:rPr kumimoji="1" lang="en-US" altLang="ja-JP" dirty="0" smtClean="0"/>
              <a:t>2013</a:t>
            </a:r>
            <a:r>
              <a:rPr kumimoji="1" lang="ja-JP" altLang="en-US" dirty="0" smtClean="0"/>
              <a:t>年だけでロボット企業</a:t>
            </a:r>
            <a:r>
              <a:rPr kumimoji="1" lang="en-US" altLang="ja-JP" dirty="0" smtClean="0"/>
              <a:t>8</a:t>
            </a:r>
            <a:r>
              <a:rPr kumimoji="1" lang="ja-JP" altLang="en-US" dirty="0" smtClean="0"/>
              <a:t>社を買収</a:t>
            </a:r>
            <a:r>
              <a:rPr kumimoji="1" lang="en-US" altLang="ja-JP" dirty="0" smtClean="0"/>
              <a:t/>
            </a:r>
            <a:br>
              <a:rPr kumimoji="1" lang="en-US" altLang="ja-JP" dirty="0" smtClean="0"/>
            </a:br>
            <a:r>
              <a:rPr kumimoji="1" lang="en-US" altLang="ja-JP" sz="2000" dirty="0" smtClean="0"/>
              <a:t>(2015</a:t>
            </a:r>
            <a:r>
              <a:rPr kumimoji="1" lang="ja-JP" altLang="en-US" sz="2000" dirty="0" smtClean="0"/>
              <a:t>年時点で</a:t>
            </a:r>
            <a:r>
              <a:rPr kumimoji="1" lang="en-US" altLang="ja-JP" sz="2000" dirty="0" smtClean="0"/>
              <a:t>10</a:t>
            </a:r>
            <a:r>
              <a:rPr kumimoji="1" lang="ja-JP" altLang="en-US" sz="2000" dirty="0" smtClean="0"/>
              <a:t>社を傘下に</a:t>
            </a:r>
            <a:r>
              <a:rPr kumimoji="1" lang="en-US" altLang="ja-JP" sz="2000" dirty="0" smtClean="0"/>
              <a:t>)</a:t>
            </a:r>
            <a:endParaRPr kumimoji="1" lang="ja-JP" altLang="en-US" sz="20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32" y="1198913"/>
            <a:ext cx="4104456" cy="50102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2" name="Picture 4" descr="http://i.gzn.jp/img/2013/12/16/google-acquire-boston-dynamics/02-04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704" y="3784824"/>
            <a:ext cx="4309887" cy="2424312"/>
          </a:xfrm>
          <a:prstGeom prst="rect">
            <a:avLst/>
          </a:prstGeom>
          <a:noFill/>
          <a:extLst>
            <a:ext uri="{909E8E84-426E-40dd-AFC4-6F175D3DCCD1}">
              <a14:hiddenFill xmlns=""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1704" y="1198913"/>
            <a:ext cx="3315259" cy="25051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989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173"/>
                                        </p:tgtEl>
                                        <p:attrNameLst>
                                          <p:attrName>style.visibility</p:attrName>
                                        </p:attrNameLst>
                                      </p:cBhvr>
                                      <p:to>
                                        <p:strVal val="visible"/>
                                      </p:to>
                                    </p:set>
                                    <p:anim calcmode="lin" valueType="num">
                                      <p:cBhvr>
                                        <p:cTn id="13" dur="500" fill="hold"/>
                                        <p:tgtEl>
                                          <p:spTgt spid="7173"/>
                                        </p:tgtEl>
                                        <p:attrNameLst>
                                          <p:attrName>ppt_w</p:attrName>
                                        </p:attrNameLst>
                                      </p:cBhvr>
                                      <p:tavLst>
                                        <p:tav tm="0">
                                          <p:val>
                                            <p:fltVal val="0"/>
                                          </p:val>
                                        </p:tav>
                                        <p:tav tm="100000">
                                          <p:val>
                                            <p:strVal val="#ppt_w"/>
                                          </p:val>
                                        </p:tav>
                                      </p:tavLst>
                                    </p:anim>
                                    <p:anim calcmode="lin" valueType="num">
                                      <p:cBhvr>
                                        <p:cTn id="14" dur="500" fill="hold"/>
                                        <p:tgtEl>
                                          <p:spTgt spid="7173"/>
                                        </p:tgtEl>
                                        <p:attrNameLst>
                                          <p:attrName>ppt_h</p:attrName>
                                        </p:attrNameLst>
                                      </p:cBhvr>
                                      <p:tavLst>
                                        <p:tav tm="0">
                                          <p:val>
                                            <p:fltVal val="0"/>
                                          </p:val>
                                        </p:tav>
                                        <p:tav tm="100000">
                                          <p:val>
                                            <p:strVal val="#ppt_h"/>
                                          </p:val>
                                        </p:tav>
                                      </p:tavLst>
                                    </p:anim>
                                    <p:animEffect transition="in" filter="fade">
                                      <p:cBhvr>
                                        <p:cTn id="15" dur="500"/>
                                        <p:tgtEl>
                                          <p:spTgt spid="717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p:cTn id="19" dur="500" fill="hold"/>
                                        <p:tgtEl>
                                          <p:spTgt spid="7172"/>
                                        </p:tgtEl>
                                        <p:attrNameLst>
                                          <p:attrName>ppt_w</p:attrName>
                                        </p:attrNameLst>
                                      </p:cBhvr>
                                      <p:tavLst>
                                        <p:tav tm="0">
                                          <p:val>
                                            <p:fltVal val="0"/>
                                          </p:val>
                                        </p:tav>
                                        <p:tav tm="100000">
                                          <p:val>
                                            <p:strVal val="#ppt_w"/>
                                          </p:val>
                                        </p:tav>
                                      </p:tavLst>
                                    </p:anim>
                                    <p:anim calcmode="lin" valueType="num">
                                      <p:cBhvr>
                                        <p:cTn id="20" dur="500" fill="hold"/>
                                        <p:tgtEl>
                                          <p:spTgt spid="7172"/>
                                        </p:tgtEl>
                                        <p:attrNameLst>
                                          <p:attrName>ppt_h</p:attrName>
                                        </p:attrNameLst>
                                      </p:cBhvr>
                                      <p:tavLst>
                                        <p:tav tm="0">
                                          <p:val>
                                            <p:fltVal val="0"/>
                                          </p:val>
                                        </p:tav>
                                        <p:tav tm="100000">
                                          <p:val>
                                            <p:strVal val="#ppt_h"/>
                                          </p:val>
                                        </p:tav>
                                      </p:tavLst>
                                    </p:anim>
                                    <p:animEffect transition="in" filter="fade">
                                      <p:cBhvr>
                                        <p:cTn id="21"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Amazon</a:t>
            </a:r>
            <a:r>
              <a:rPr kumimoji="1" lang="ja-JP" altLang="en-US" dirty="0" smtClean="0"/>
              <a:t>のドローン</a:t>
            </a:r>
            <a:endParaRPr kumimoji="1" lang="ja-JP" alt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80729"/>
            <a:ext cx="5376923" cy="3493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descr="http://www.cnn.co.jp/storage/2015/05/13/dd02b68b9b26da409cac26d61d647738/amazon-drone-12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5972" y="2038044"/>
            <a:ext cx="4957310" cy="279228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正方形/長方形 5"/>
          <p:cNvSpPr/>
          <p:nvPr/>
        </p:nvSpPr>
        <p:spPr>
          <a:xfrm>
            <a:off x="251520" y="5500755"/>
            <a:ext cx="8581762" cy="46990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ＭＳ Ｐゴシック"/>
                <a:ea typeface="ＭＳ Ｐゴシック"/>
                <a:cs typeface="ＭＳ Ｐゴシック"/>
              </a:rPr>
              <a:t>2015</a:t>
            </a:r>
            <a:r>
              <a:rPr kumimoji="1" lang="ja-JP" altLang="en-US" sz="2000" dirty="0" smtClean="0">
                <a:solidFill>
                  <a:srgbClr val="FFFFFF"/>
                </a:solidFill>
                <a:latin typeface="ＭＳ Ｐゴシック"/>
                <a:ea typeface="ＭＳ Ｐゴシック"/>
                <a:cs typeface="ＭＳ Ｐゴシック"/>
              </a:rPr>
              <a:t>年</a:t>
            </a:r>
            <a:r>
              <a:rPr kumimoji="1" lang="en-US" altLang="ja-JP" sz="2000" dirty="0" smtClean="0">
                <a:solidFill>
                  <a:srgbClr val="FFFFFF"/>
                </a:solidFill>
                <a:latin typeface="ＭＳ Ｐゴシック"/>
                <a:ea typeface="ＭＳ Ｐゴシック"/>
                <a:cs typeface="ＭＳ Ｐゴシック"/>
              </a:rPr>
              <a:t>3</a:t>
            </a:r>
            <a:r>
              <a:rPr kumimoji="1" lang="ja-JP" altLang="en-US" sz="2000" dirty="0" smtClean="0">
                <a:solidFill>
                  <a:srgbClr val="FFFFFF"/>
                </a:solidFill>
                <a:latin typeface="ＭＳ Ｐゴシック"/>
                <a:ea typeface="ＭＳ Ｐゴシック"/>
                <a:cs typeface="ＭＳ Ｐゴシック"/>
              </a:rPr>
              <a:t>月　</a:t>
            </a:r>
            <a:r>
              <a:rPr kumimoji="1" lang="en-US" altLang="ja-JP" sz="2000" dirty="0" smtClean="0">
                <a:solidFill>
                  <a:srgbClr val="FFFFFF"/>
                </a:solidFill>
                <a:latin typeface="ＭＳ Ｐゴシック"/>
                <a:ea typeface="ＭＳ Ｐゴシック"/>
                <a:cs typeface="ＭＳ Ｐゴシック"/>
              </a:rPr>
              <a:t>Amazon</a:t>
            </a:r>
            <a:r>
              <a:rPr kumimoji="1" lang="ja-JP" altLang="en-US" sz="2000" dirty="0" smtClean="0">
                <a:solidFill>
                  <a:srgbClr val="FFFFFF"/>
                </a:solidFill>
                <a:latin typeface="ＭＳ Ｐゴシック"/>
                <a:ea typeface="ＭＳ Ｐゴシック"/>
                <a:cs typeface="ＭＳ Ｐゴシック"/>
              </a:rPr>
              <a:t>がドローンを使った配達に関する特許を出願</a:t>
            </a:r>
            <a:endParaRPr kumimoji="1" lang="ja-JP" altLang="en-US" sz="2000" dirty="0">
              <a:solidFill>
                <a:srgbClr val="FFFFFF"/>
              </a:solidFill>
              <a:latin typeface="ＭＳ Ｐゴシック"/>
              <a:ea typeface="ＭＳ Ｐゴシック"/>
              <a:cs typeface="ＭＳ Ｐゴシック"/>
            </a:endParaRPr>
          </a:p>
        </p:txBody>
      </p:sp>
      <p:sp>
        <p:nvSpPr>
          <p:cNvPr id="8" name="正方形/長方形 7"/>
          <p:cNvSpPr/>
          <p:nvPr/>
        </p:nvSpPr>
        <p:spPr>
          <a:xfrm>
            <a:off x="251520" y="4909247"/>
            <a:ext cx="8581762" cy="46990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ＭＳ Ｐゴシック"/>
                <a:ea typeface="ＭＳ Ｐゴシック"/>
                <a:cs typeface="ＭＳ Ｐゴシック"/>
              </a:rPr>
              <a:t>2015</a:t>
            </a:r>
            <a:r>
              <a:rPr kumimoji="1" lang="ja-JP" altLang="en-US" sz="2000" dirty="0" smtClean="0">
                <a:solidFill>
                  <a:srgbClr val="FFFFFF"/>
                </a:solidFill>
                <a:latin typeface="ＭＳ Ｐゴシック"/>
                <a:ea typeface="ＭＳ Ｐゴシック"/>
                <a:cs typeface="ＭＳ Ｐゴシック"/>
              </a:rPr>
              <a:t>年</a:t>
            </a:r>
            <a:r>
              <a:rPr kumimoji="1" lang="en-US" altLang="ja-JP" sz="2000" dirty="0" smtClean="0">
                <a:solidFill>
                  <a:srgbClr val="FFFFFF"/>
                </a:solidFill>
                <a:latin typeface="ＭＳ Ｐゴシック"/>
                <a:ea typeface="ＭＳ Ｐゴシック"/>
                <a:cs typeface="ＭＳ Ｐゴシック"/>
              </a:rPr>
              <a:t>3</a:t>
            </a:r>
            <a:r>
              <a:rPr kumimoji="1" lang="ja-JP" altLang="en-US" sz="2000" dirty="0" smtClean="0">
                <a:solidFill>
                  <a:srgbClr val="FFFFFF"/>
                </a:solidFill>
                <a:latin typeface="ＭＳ Ｐゴシック"/>
                <a:ea typeface="ＭＳ Ｐゴシック"/>
                <a:cs typeface="ＭＳ Ｐゴシック"/>
              </a:rPr>
              <a:t>月</a:t>
            </a:r>
            <a:r>
              <a:rPr lang="ja-JP" altLang="en-US" sz="2000" dirty="0">
                <a:solidFill>
                  <a:srgbClr val="FFFFFF"/>
                </a:solidFill>
                <a:latin typeface="ＭＳ Ｐゴシック"/>
                <a:ea typeface="ＭＳ Ｐゴシック"/>
                <a:cs typeface="ＭＳ Ｐゴシック"/>
              </a:rPr>
              <a:t>　米連邦航空局（ＦＡＡ）</a:t>
            </a:r>
            <a:r>
              <a:rPr lang="ja-JP" altLang="en-US" sz="2000" dirty="0" smtClean="0">
                <a:solidFill>
                  <a:srgbClr val="FFFFFF"/>
                </a:solidFill>
                <a:latin typeface="ＭＳ Ｐゴシック"/>
                <a:ea typeface="ＭＳ Ｐゴシック"/>
                <a:cs typeface="ＭＳ Ｐゴシック"/>
              </a:rPr>
              <a:t>が条件付き</a:t>
            </a:r>
            <a:r>
              <a:rPr lang="ja-JP" altLang="en-US" sz="2000" dirty="0">
                <a:solidFill>
                  <a:srgbClr val="FFFFFF"/>
                </a:solidFill>
                <a:latin typeface="ＭＳ Ｐゴシック"/>
                <a:ea typeface="ＭＳ Ｐゴシック"/>
                <a:cs typeface="ＭＳ Ｐゴシック"/>
              </a:rPr>
              <a:t>で飛行実験を承認</a:t>
            </a:r>
            <a:endParaRPr kumimoji="1" lang="ja-JP" altLang="en-US" sz="2000" dirty="0">
              <a:solidFill>
                <a:srgbClr val="FFFFFF"/>
              </a:solidFill>
              <a:latin typeface="ＭＳ Ｐゴシック"/>
              <a:ea typeface="ＭＳ Ｐゴシック"/>
              <a:cs typeface="ＭＳ Ｐゴシック"/>
            </a:endParaRPr>
          </a:p>
        </p:txBody>
      </p:sp>
      <p:sp>
        <p:nvSpPr>
          <p:cNvPr id="9" name="正方形/長方形 8"/>
          <p:cNvSpPr/>
          <p:nvPr/>
        </p:nvSpPr>
        <p:spPr>
          <a:xfrm>
            <a:off x="251520" y="6104078"/>
            <a:ext cx="8581762" cy="46990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ＭＳ Ｐゴシック"/>
                <a:ea typeface="ＭＳ Ｐゴシック"/>
                <a:cs typeface="ＭＳ Ｐゴシック"/>
              </a:rPr>
              <a:t>2015</a:t>
            </a:r>
            <a:r>
              <a:rPr kumimoji="1" lang="ja-JP" altLang="en-US" sz="2000" dirty="0" smtClean="0">
                <a:solidFill>
                  <a:srgbClr val="FFFFFF"/>
                </a:solidFill>
                <a:latin typeface="ＭＳ Ｐゴシック"/>
                <a:ea typeface="ＭＳ Ｐゴシック"/>
                <a:cs typeface="ＭＳ Ｐゴシック"/>
              </a:rPr>
              <a:t>年</a:t>
            </a:r>
            <a:r>
              <a:rPr kumimoji="1" lang="en-US" altLang="ja-JP" sz="2000" dirty="0" smtClean="0">
                <a:solidFill>
                  <a:srgbClr val="FFFFFF"/>
                </a:solidFill>
                <a:latin typeface="ＭＳ Ｐゴシック"/>
                <a:ea typeface="ＭＳ Ｐゴシック"/>
                <a:cs typeface="ＭＳ Ｐゴシック"/>
              </a:rPr>
              <a:t>7</a:t>
            </a:r>
            <a:r>
              <a:rPr kumimoji="1" lang="ja-JP" altLang="en-US" sz="2000" dirty="0" smtClean="0">
                <a:solidFill>
                  <a:srgbClr val="FFFFFF"/>
                </a:solidFill>
                <a:latin typeface="ＭＳ Ｐゴシック"/>
                <a:ea typeface="ＭＳ Ｐゴシック"/>
                <a:cs typeface="ＭＳ Ｐゴシック"/>
              </a:rPr>
              <a:t>月　</a:t>
            </a:r>
            <a:r>
              <a:rPr kumimoji="1" lang="en-US" altLang="ja-JP" sz="2000" dirty="0" smtClean="0">
                <a:solidFill>
                  <a:srgbClr val="FFFFFF"/>
                </a:solidFill>
                <a:latin typeface="ＭＳ Ｐゴシック"/>
                <a:ea typeface="ＭＳ Ｐゴシック"/>
                <a:cs typeface="ＭＳ Ｐゴシック"/>
              </a:rPr>
              <a:t>Amazon</a:t>
            </a:r>
            <a:r>
              <a:rPr kumimoji="1" lang="ja-JP" altLang="en-US" sz="2000" dirty="0" smtClean="0">
                <a:solidFill>
                  <a:srgbClr val="FFFFFF"/>
                </a:solidFill>
                <a:latin typeface="ＭＳ Ｐゴシック"/>
                <a:ea typeface="ＭＳ Ｐゴシック"/>
                <a:cs typeface="ＭＳ Ｐゴシック"/>
              </a:rPr>
              <a:t>がドローン飛行空域を提案</a:t>
            </a:r>
            <a:endParaRPr kumimoji="1" lang="ja-JP" altLang="en-US" sz="2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7246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IBM</a:t>
            </a:r>
            <a:r>
              <a:rPr kumimoji="1" lang="ja-JP" altLang="en-US" dirty="0" smtClean="0"/>
              <a:t>のコグニティブ・コンピューティング</a:t>
            </a:r>
            <a:endParaRPr kumimoji="1" lang="ja-JP" altLang="en-US" dirty="0"/>
          </a:p>
        </p:txBody>
      </p:sp>
      <p:pic>
        <p:nvPicPr>
          <p:cNvPr id="4" name="図 3"/>
          <p:cNvPicPr>
            <a:picLocks noChangeAspect="1"/>
          </p:cNvPicPr>
          <p:nvPr/>
        </p:nvPicPr>
        <p:blipFill>
          <a:blip r:embed="rId3"/>
          <a:stretch>
            <a:fillRect/>
          </a:stretch>
        </p:blipFill>
        <p:spPr>
          <a:xfrm>
            <a:off x="5503792" y="1256241"/>
            <a:ext cx="3297308" cy="2206056"/>
          </a:xfrm>
          <a:prstGeom prst="rect">
            <a:avLst/>
          </a:prstGeom>
        </p:spPr>
      </p:pic>
      <p:sp>
        <p:nvSpPr>
          <p:cNvPr id="6" name="正方形/長方形 5"/>
          <p:cNvSpPr/>
          <p:nvPr/>
        </p:nvSpPr>
        <p:spPr>
          <a:xfrm>
            <a:off x="457199" y="1256241"/>
            <a:ext cx="4949301" cy="139818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lang="en-US" altLang="ja-JP" sz="3600" dirty="0" smtClean="0">
                <a:solidFill>
                  <a:srgbClr val="FFFFFF"/>
                </a:solidFill>
              </a:rPr>
              <a:t>Cognitive</a:t>
            </a:r>
          </a:p>
          <a:p>
            <a:endParaRPr lang="en-US" altLang="ja-JP" sz="1600" dirty="0">
              <a:solidFill>
                <a:srgbClr val="FFFFFF"/>
              </a:solidFill>
            </a:endParaRPr>
          </a:p>
          <a:p>
            <a:r>
              <a:rPr lang="ja-JP" altLang="en-US" sz="1600" dirty="0" smtClean="0">
                <a:solidFill>
                  <a:srgbClr val="FFFFFF"/>
                </a:solidFill>
              </a:rPr>
              <a:t>「経験的知識に基づく」</a:t>
            </a:r>
            <a:endParaRPr lang="en-US" altLang="ja-JP" sz="1600" dirty="0" smtClean="0">
              <a:solidFill>
                <a:srgbClr val="FFFFFF"/>
              </a:solidFill>
            </a:endParaRPr>
          </a:p>
          <a:p>
            <a:r>
              <a:rPr lang="ja-JP" altLang="en-US" sz="1600" dirty="0" smtClean="0">
                <a:solidFill>
                  <a:srgbClr val="FFFFFF"/>
                </a:solidFill>
              </a:rPr>
              <a:t>「認知の」</a:t>
            </a:r>
            <a:endParaRPr lang="ja-JP" altLang="en-US" sz="1600" dirty="0">
              <a:solidFill>
                <a:srgbClr val="FFFFFF"/>
              </a:solidFill>
            </a:endParaRPr>
          </a:p>
        </p:txBody>
      </p:sp>
      <p:sp>
        <p:nvSpPr>
          <p:cNvPr id="7" name="正方形/長方形 6"/>
          <p:cNvSpPr/>
          <p:nvPr/>
        </p:nvSpPr>
        <p:spPr>
          <a:xfrm>
            <a:off x="457199" y="2763204"/>
            <a:ext cx="4949301" cy="69909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nchorCtr="0"/>
          <a:lstStyle/>
          <a:p>
            <a:r>
              <a:rPr lang="ja-JP" altLang="en-US" sz="1600" dirty="0" smtClean="0">
                <a:solidFill>
                  <a:srgbClr val="FFFFFF"/>
                </a:solidFill>
              </a:rPr>
              <a:t>自ら学習し、考え、膨大な情報源からの大量のデータを瞬時に統合し、分析・回答できるシステム</a:t>
            </a:r>
            <a:endParaRPr lang="ja-JP" altLang="en-US" sz="1600" dirty="0">
              <a:solidFill>
                <a:srgbClr val="FFFFFF"/>
              </a:solidFill>
            </a:endParaRPr>
          </a:p>
        </p:txBody>
      </p:sp>
      <p:sp>
        <p:nvSpPr>
          <p:cNvPr id="8" name="正方形/長方形 7"/>
          <p:cNvSpPr/>
          <p:nvPr/>
        </p:nvSpPr>
        <p:spPr>
          <a:xfrm>
            <a:off x="5503792" y="4264492"/>
            <a:ext cx="3297308" cy="5846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nchorCtr="0"/>
          <a:lstStyle/>
          <a:p>
            <a:r>
              <a:rPr lang="ja-JP" altLang="en-US" sz="2400" dirty="0" smtClean="0">
                <a:solidFill>
                  <a:srgbClr val="FFFFFF"/>
                </a:solidFill>
              </a:rPr>
              <a:t>医療診断支援</a:t>
            </a:r>
            <a:endParaRPr lang="ja-JP" altLang="en-US" sz="2400" dirty="0">
              <a:solidFill>
                <a:srgbClr val="FFFFFF"/>
              </a:solidFill>
            </a:endParaRPr>
          </a:p>
        </p:txBody>
      </p:sp>
      <p:sp>
        <p:nvSpPr>
          <p:cNvPr id="10" name="正方形/長方形 9"/>
          <p:cNvSpPr/>
          <p:nvPr/>
        </p:nvSpPr>
        <p:spPr>
          <a:xfrm>
            <a:off x="5503792" y="4957910"/>
            <a:ext cx="3297308" cy="5846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nchorCtr="0"/>
          <a:lstStyle/>
          <a:p>
            <a:r>
              <a:rPr lang="ja-JP" altLang="en-US" sz="2400" dirty="0" smtClean="0">
                <a:solidFill>
                  <a:srgbClr val="FFFFFF"/>
                </a:solidFill>
              </a:rPr>
              <a:t>過去の判例の参照</a:t>
            </a:r>
            <a:endParaRPr lang="ja-JP" altLang="en-US" sz="2400" dirty="0">
              <a:solidFill>
                <a:srgbClr val="FFFFFF"/>
              </a:solidFill>
            </a:endParaRPr>
          </a:p>
        </p:txBody>
      </p:sp>
      <p:sp>
        <p:nvSpPr>
          <p:cNvPr id="11" name="正方形/長方形 10"/>
          <p:cNvSpPr/>
          <p:nvPr/>
        </p:nvSpPr>
        <p:spPr>
          <a:xfrm>
            <a:off x="5503792" y="5651328"/>
            <a:ext cx="3297308" cy="5846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nchorCtr="0"/>
          <a:lstStyle/>
          <a:p>
            <a:r>
              <a:rPr lang="ja-JP" altLang="en-US" sz="2400" dirty="0" smtClean="0">
                <a:solidFill>
                  <a:srgbClr val="FFFFFF"/>
                </a:solidFill>
              </a:rPr>
              <a:t>コールセンター支援</a:t>
            </a:r>
            <a:endParaRPr lang="ja-JP" altLang="en-US" sz="2400" dirty="0">
              <a:solidFill>
                <a:srgbClr val="FFFFFF"/>
              </a:solidFill>
            </a:endParaRPr>
          </a:p>
        </p:txBody>
      </p:sp>
      <p:sp>
        <p:nvSpPr>
          <p:cNvPr id="13" name="正方形/長方形 12"/>
          <p:cNvSpPr/>
          <p:nvPr/>
        </p:nvSpPr>
        <p:spPr>
          <a:xfrm>
            <a:off x="457200" y="3571074"/>
            <a:ext cx="8343900" cy="584642"/>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nchorCtr="0"/>
          <a:lstStyle/>
          <a:p>
            <a:pPr algn="ctr"/>
            <a:r>
              <a:rPr lang="en-US" altLang="ja-JP" sz="2000" dirty="0" smtClean="0">
                <a:solidFill>
                  <a:srgbClr val="FFFFFF"/>
                </a:solidFill>
              </a:rPr>
              <a:t>Watson = </a:t>
            </a:r>
            <a:r>
              <a:rPr lang="ja-JP" altLang="en-US" sz="2000" dirty="0" smtClean="0">
                <a:solidFill>
                  <a:srgbClr val="FFFFFF"/>
                </a:solidFill>
              </a:rPr>
              <a:t>自然言語処理によるリアルタイム質疑応答システム</a:t>
            </a:r>
            <a:endParaRPr lang="ja-JP" altLang="en-US" sz="2000" dirty="0">
              <a:solidFill>
                <a:srgbClr val="FFFFFF"/>
              </a:solidFill>
            </a:endParaRPr>
          </a:p>
        </p:txBody>
      </p:sp>
      <p:sp>
        <p:nvSpPr>
          <p:cNvPr id="14" name="右矢印吹き出し 13"/>
          <p:cNvSpPr/>
          <p:nvPr/>
        </p:nvSpPr>
        <p:spPr>
          <a:xfrm>
            <a:off x="457201" y="4264492"/>
            <a:ext cx="1611296" cy="1971478"/>
          </a:xfrm>
          <a:prstGeom prst="rightArrowCallout">
            <a:avLst>
              <a:gd name="adj1" fmla="val 57432"/>
              <a:gd name="adj2" fmla="val 50225"/>
              <a:gd name="adj3" fmla="val 10586"/>
              <a:gd name="adj4" fmla="val 82995"/>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j-ea"/>
                <a:ea typeface="+mj-ea"/>
                <a:cs typeface="ＭＳ Ｐゴシック"/>
              </a:rPr>
              <a:t>自然言語での質問を理解</a:t>
            </a:r>
            <a:endParaRPr kumimoji="1" lang="ja-JP" altLang="en-US" sz="2000" dirty="0">
              <a:solidFill>
                <a:srgbClr val="FFFFFF"/>
              </a:solidFill>
              <a:latin typeface="+mj-ea"/>
              <a:ea typeface="+mj-ea"/>
              <a:cs typeface="ＭＳ Ｐゴシック"/>
            </a:endParaRPr>
          </a:p>
        </p:txBody>
      </p:sp>
      <p:sp>
        <p:nvSpPr>
          <p:cNvPr id="17" name="右矢印吹き出し 16"/>
          <p:cNvSpPr/>
          <p:nvPr/>
        </p:nvSpPr>
        <p:spPr>
          <a:xfrm>
            <a:off x="2126201" y="4264492"/>
            <a:ext cx="1611296" cy="1971478"/>
          </a:xfrm>
          <a:prstGeom prst="rightArrowCallout">
            <a:avLst>
              <a:gd name="adj1" fmla="val 57432"/>
              <a:gd name="adj2" fmla="val 50225"/>
              <a:gd name="adj3" fmla="val 10586"/>
              <a:gd name="adj4" fmla="val 82995"/>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j-ea"/>
                <a:ea typeface="+mj-ea"/>
                <a:cs typeface="ＭＳ Ｐゴシック"/>
              </a:rPr>
              <a:t>文脈を含めて質問の主旨を理解</a:t>
            </a:r>
            <a:endParaRPr kumimoji="1" lang="ja-JP" altLang="en-US" sz="2000" dirty="0">
              <a:solidFill>
                <a:srgbClr val="FFFFFF"/>
              </a:solidFill>
              <a:latin typeface="+mj-ea"/>
              <a:ea typeface="+mj-ea"/>
              <a:cs typeface="ＭＳ Ｐゴシック"/>
            </a:endParaRPr>
          </a:p>
        </p:txBody>
      </p:sp>
      <p:sp>
        <p:nvSpPr>
          <p:cNvPr id="19" name="正方形/長方形 18"/>
          <p:cNvSpPr/>
          <p:nvPr/>
        </p:nvSpPr>
        <p:spPr>
          <a:xfrm>
            <a:off x="3826276" y="4264492"/>
            <a:ext cx="1580224" cy="197147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j-ea"/>
                <a:ea typeface="+mj-ea"/>
                <a:cs typeface="ＭＳ Ｐゴシック"/>
              </a:rPr>
              <a:t>大量の情報の中から最適な回答を選択</a:t>
            </a:r>
            <a:endParaRPr kumimoji="1" lang="ja-JP" altLang="en-US" sz="2000" dirty="0">
              <a:solidFill>
                <a:srgbClr val="FFFFFF"/>
              </a:solidFill>
              <a:latin typeface="+mj-ea"/>
              <a:ea typeface="+mj-ea"/>
              <a:cs typeface="ＭＳ Ｐゴシック"/>
            </a:endParaRPr>
          </a:p>
        </p:txBody>
      </p:sp>
    </p:spTree>
    <p:extLst>
      <p:ext uri="{BB962C8B-B14F-4D97-AF65-F5344CB8AC3E}">
        <p14:creationId xmlns:p14="http://schemas.microsoft.com/office/powerpoint/2010/main" val="3269463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スマートマシンの現実</a:t>
            </a:r>
            <a:endParaRPr kumimoji="1" lang="ja-JP" altLang="en-US" dirty="0"/>
          </a:p>
        </p:txBody>
      </p:sp>
      <p:sp>
        <p:nvSpPr>
          <p:cNvPr id="4" name="正方形/長方形 3"/>
          <p:cNvSpPr/>
          <p:nvPr/>
        </p:nvSpPr>
        <p:spPr>
          <a:xfrm>
            <a:off x="325880" y="1322405"/>
            <a:ext cx="8480768" cy="156501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smtClean="0">
                <a:solidFill>
                  <a:srgbClr val="FFFFFF"/>
                </a:solidFill>
              </a:rPr>
              <a:t>もはや夢物語では無い</a:t>
            </a:r>
            <a:endParaRPr lang="en-US" altLang="ja-JP" sz="3600" dirty="0" smtClean="0">
              <a:solidFill>
                <a:srgbClr val="FFFFFF"/>
              </a:solidFill>
            </a:endParaRPr>
          </a:p>
          <a:p>
            <a:pPr algn="ctr"/>
            <a:endParaRPr lang="en-US" altLang="ja-JP" dirty="0" smtClean="0">
              <a:solidFill>
                <a:srgbClr val="FFFFFF"/>
              </a:solidFill>
            </a:endParaRPr>
          </a:p>
          <a:p>
            <a:pPr algn="ctr"/>
            <a:r>
              <a:rPr lang="ja-JP" altLang="en-US" dirty="0" smtClean="0">
                <a:solidFill>
                  <a:srgbClr val="FFFFFF"/>
                </a:solidFill>
              </a:rPr>
              <a:t>実用化は始まっており、どんどん進化している</a:t>
            </a:r>
            <a:endParaRPr lang="ja-JP" altLang="en-US" dirty="0">
              <a:solidFill>
                <a:srgbClr val="FFFFFF"/>
              </a:solidFill>
            </a:endParaRPr>
          </a:p>
        </p:txBody>
      </p:sp>
      <p:sp>
        <p:nvSpPr>
          <p:cNvPr id="5" name="正方形/長方形 4"/>
          <p:cNvSpPr/>
          <p:nvPr/>
        </p:nvSpPr>
        <p:spPr>
          <a:xfrm>
            <a:off x="325880" y="2980621"/>
            <a:ext cx="8480768" cy="156501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a:solidFill>
                  <a:srgbClr val="FFFFFF"/>
                </a:solidFill>
              </a:rPr>
              <a:t>あらゆる産業・ライフスタイルに影響</a:t>
            </a:r>
            <a:endParaRPr lang="en-US" altLang="ja-JP" sz="3600" dirty="0">
              <a:solidFill>
                <a:srgbClr val="FFFFFF"/>
              </a:solidFill>
            </a:endParaRPr>
          </a:p>
          <a:p>
            <a:pPr algn="ctr"/>
            <a:endParaRPr lang="en-US" altLang="ja-JP" dirty="0" smtClean="0">
              <a:solidFill>
                <a:srgbClr val="FFFFFF"/>
              </a:solidFill>
            </a:endParaRPr>
          </a:p>
          <a:p>
            <a:pPr algn="ctr"/>
            <a:r>
              <a:rPr lang="en-US" altLang="ja-JP" dirty="0" smtClean="0">
                <a:solidFill>
                  <a:srgbClr val="FFFFFF"/>
                </a:solidFill>
              </a:rPr>
              <a:t>AI</a:t>
            </a:r>
            <a:r>
              <a:rPr lang="ja-JP" altLang="en-US" dirty="0" smtClean="0">
                <a:solidFill>
                  <a:srgbClr val="FFFFFF"/>
                </a:solidFill>
              </a:rPr>
              <a:t>はマシンにおける「頭脳の革命」であり、</a:t>
            </a:r>
            <a:endParaRPr lang="en-US" altLang="ja-JP" dirty="0" smtClean="0">
              <a:solidFill>
                <a:srgbClr val="FFFFFF"/>
              </a:solidFill>
            </a:endParaRPr>
          </a:p>
          <a:p>
            <a:pPr algn="ctr"/>
            <a:r>
              <a:rPr lang="ja-JP" altLang="en-US" dirty="0" smtClean="0">
                <a:solidFill>
                  <a:srgbClr val="FFFFFF"/>
                </a:solidFill>
              </a:rPr>
              <a:t>世の中に存在する全てのマシン</a:t>
            </a:r>
            <a:r>
              <a:rPr lang="en-US" altLang="ja-JP" dirty="0" smtClean="0">
                <a:solidFill>
                  <a:srgbClr val="FFFFFF"/>
                </a:solidFill>
              </a:rPr>
              <a:t>/</a:t>
            </a:r>
            <a:r>
              <a:rPr lang="ja-JP" altLang="en-US" dirty="0" smtClean="0">
                <a:solidFill>
                  <a:srgbClr val="FFFFFF"/>
                </a:solidFill>
              </a:rPr>
              <a:t>デバイスに適用可能</a:t>
            </a:r>
            <a:endParaRPr lang="ja-JP" altLang="en-US" dirty="0">
              <a:solidFill>
                <a:srgbClr val="FFFFFF"/>
              </a:solidFill>
            </a:endParaRPr>
          </a:p>
        </p:txBody>
      </p:sp>
      <p:sp>
        <p:nvSpPr>
          <p:cNvPr id="6" name="正方形/長方形 5"/>
          <p:cNvSpPr/>
          <p:nvPr/>
        </p:nvSpPr>
        <p:spPr>
          <a:xfrm>
            <a:off x="325880" y="4638837"/>
            <a:ext cx="8480768" cy="156501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smtClean="0">
                <a:solidFill>
                  <a:srgbClr val="FFFFFF"/>
                </a:solidFill>
              </a:rPr>
              <a:t>すぐにでも取り組むべき課題</a:t>
            </a:r>
            <a:endParaRPr lang="en-US" altLang="ja-JP" sz="3600" dirty="0" smtClean="0">
              <a:solidFill>
                <a:srgbClr val="FFFFFF"/>
              </a:solidFill>
            </a:endParaRPr>
          </a:p>
          <a:p>
            <a:pPr algn="ctr"/>
            <a:endParaRPr lang="en-US" altLang="ja-JP" dirty="0" smtClean="0">
              <a:solidFill>
                <a:srgbClr val="FFFFFF"/>
              </a:solidFill>
            </a:endParaRPr>
          </a:p>
          <a:p>
            <a:pPr algn="ctr"/>
            <a:r>
              <a:rPr lang="ja-JP" altLang="en-US" dirty="0" smtClean="0">
                <a:solidFill>
                  <a:srgbClr val="FFFFFF"/>
                </a:solidFill>
              </a:rPr>
              <a:t>スマートマシンへの流れからは逃れられない</a:t>
            </a:r>
            <a:endParaRPr lang="en-US" altLang="ja-JP" dirty="0">
              <a:solidFill>
                <a:srgbClr val="FFFFFF"/>
              </a:solidFill>
            </a:endParaRPr>
          </a:p>
        </p:txBody>
      </p:sp>
    </p:spTree>
    <p:extLst>
      <p:ext uri="{BB962C8B-B14F-4D97-AF65-F5344CB8AC3E}">
        <p14:creationId xmlns:p14="http://schemas.microsoft.com/office/powerpoint/2010/main" val="72627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ppt_w</p:attrName>
                                        </p:attrNameLst>
                                      </p:cBhvr>
                                      <p:tavLst>
                                        <p:tav tm="0" fmla="#ppt_w*sin(2.5*pi*$)">
                                          <p:val>
                                            <p:fltVal val="0"/>
                                          </p:val>
                                        </p:tav>
                                        <p:tav tm="100000">
                                          <p:val>
                                            <p:fltVal val="1"/>
                                          </p:val>
                                        </p:tav>
                                      </p:tavLst>
                                    </p:anim>
                                    <p:anim calcmode="lin" valueType="num">
                                      <p:cBhvr>
                                        <p:cTn id="2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0856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142755" y="797844"/>
            <a:ext cx="8860818" cy="256449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1400" dirty="0">
              <a:solidFill>
                <a:srgbClr val="FFFFFF"/>
              </a:solidFill>
              <a:latin typeface="メイリオ"/>
              <a:ea typeface="メイリオ"/>
              <a:cs typeface="メイリオ"/>
            </a:endParaRPr>
          </a:p>
        </p:txBody>
      </p:sp>
      <p:sp>
        <p:nvSpPr>
          <p:cNvPr id="36" name="正方形/長方形 35"/>
          <p:cNvSpPr/>
          <p:nvPr/>
        </p:nvSpPr>
        <p:spPr>
          <a:xfrm>
            <a:off x="142755" y="3972029"/>
            <a:ext cx="8860818" cy="25735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1400" dirty="0">
              <a:solidFill>
                <a:srgbClr val="FFFFFF"/>
              </a:solidFill>
              <a:latin typeface="メイリオ"/>
              <a:ea typeface="メイリオ"/>
              <a:cs typeface="メイリオ"/>
            </a:endParaRPr>
          </a:p>
        </p:txBody>
      </p:sp>
      <p:sp>
        <p:nvSpPr>
          <p:cNvPr id="35" name="正方形/長方形 34"/>
          <p:cNvSpPr/>
          <p:nvPr/>
        </p:nvSpPr>
        <p:spPr>
          <a:xfrm>
            <a:off x="5591542" y="862974"/>
            <a:ext cx="977972" cy="5625616"/>
          </a:xfrm>
          <a:prstGeom prst="rect">
            <a:avLst/>
          </a:prstGeom>
          <a:solidFill>
            <a:srgbClr val="595959">
              <a:alpha val="7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400" dirty="0" smtClean="0">
                <a:solidFill>
                  <a:srgbClr val="FFFFFF"/>
                </a:solidFill>
                <a:latin typeface="メイリオ"/>
                <a:ea typeface="メイリオ"/>
                <a:cs typeface="メイリオ"/>
              </a:rPr>
              <a:t>　　　　　　　　　人工知能の冬</a:t>
            </a:r>
            <a:endParaRPr kumimoji="1" lang="ja-JP" altLang="en-US" sz="2400" dirty="0">
              <a:solidFill>
                <a:srgbClr val="FFFFFF"/>
              </a:solidFill>
              <a:latin typeface="メイリオ"/>
              <a:ea typeface="メイリオ"/>
              <a:cs typeface="メイリオ"/>
            </a:endParaRPr>
          </a:p>
        </p:txBody>
      </p:sp>
      <p:sp>
        <p:nvSpPr>
          <p:cNvPr id="16" name="正方形/長方形 15"/>
          <p:cNvSpPr/>
          <p:nvPr/>
        </p:nvSpPr>
        <p:spPr>
          <a:xfrm>
            <a:off x="3514877" y="862974"/>
            <a:ext cx="973104" cy="5625616"/>
          </a:xfrm>
          <a:prstGeom prst="rect">
            <a:avLst/>
          </a:prstGeom>
          <a:solidFill>
            <a:schemeClr val="tx1">
              <a:lumMod val="65000"/>
              <a:lumOff val="35000"/>
              <a:alpha val="7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400" dirty="0" smtClean="0">
                <a:solidFill>
                  <a:srgbClr val="FFFFFF"/>
                </a:solidFill>
                <a:latin typeface="メイリオ"/>
                <a:ea typeface="メイリオ"/>
                <a:cs typeface="メイリオ"/>
              </a:rPr>
              <a:t>　　　　　　　　　人工知能の冬</a:t>
            </a:r>
            <a:endParaRPr kumimoji="1" lang="ja-JP" altLang="en-US" sz="2400" dirty="0">
              <a:solidFill>
                <a:srgbClr val="FFFFFF"/>
              </a:solidFill>
              <a:latin typeface="メイリオ"/>
              <a:ea typeface="メイリオ"/>
              <a:cs typeface="メイリオ"/>
            </a:endParaRPr>
          </a:p>
        </p:txBody>
      </p:sp>
      <p:sp>
        <p:nvSpPr>
          <p:cNvPr id="4" name="右矢印 3"/>
          <p:cNvSpPr/>
          <p:nvPr/>
        </p:nvSpPr>
        <p:spPr>
          <a:xfrm>
            <a:off x="142755" y="3448412"/>
            <a:ext cx="8860818" cy="446599"/>
          </a:xfrm>
          <a:prstGeom prst="rightArrow">
            <a:avLst>
              <a:gd name="adj1" fmla="val 100000"/>
              <a:gd name="adj2" fmla="val 45361"/>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1950</a:t>
            </a: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1960</a:t>
            </a: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1970</a:t>
            </a: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1980</a:t>
            </a: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1990</a:t>
            </a: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2000</a:t>
            </a:r>
            <a:r>
              <a:rPr lang="ja-JP" altLang="en-US" sz="1200" b="1" dirty="0" smtClean="0">
                <a:solidFill>
                  <a:srgbClr val="FFFFFF"/>
                </a:solidFill>
                <a:latin typeface="メイリオ"/>
                <a:ea typeface="メイリオ"/>
                <a:cs typeface="メイリオ"/>
              </a:rPr>
              <a:t>　　　　　　　</a:t>
            </a:r>
            <a:r>
              <a:rPr lang="en-US" altLang="ja-JP" sz="1200" b="1" dirty="0" smtClean="0">
                <a:solidFill>
                  <a:srgbClr val="FFFFFF"/>
                </a:solidFill>
                <a:latin typeface="メイリオ"/>
                <a:ea typeface="メイリオ"/>
                <a:cs typeface="メイリオ"/>
              </a:rPr>
              <a:t>2010                     </a:t>
            </a:r>
            <a:endParaRPr kumimoji="1" lang="ja-JP" altLang="en-US" sz="1200" b="1" dirty="0">
              <a:solidFill>
                <a:srgbClr val="FFFFFF"/>
              </a:solidFill>
              <a:latin typeface="メイリオ"/>
              <a:ea typeface="メイリオ"/>
              <a:cs typeface="メイリオ"/>
            </a:endParaRPr>
          </a:p>
        </p:txBody>
      </p:sp>
      <p:sp>
        <p:nvSpPr>
          <p:cNvPr id="11" name="四角形吹き出し 10"/>
          <p:cNvSpPr/>
          <p:nvPr/>
        </p:nvSpPr>
        <p:spPr>
          <a:xfrm>
            <a:off x="553566" y="4423375"/>
            <a:ext cx="2898075" cy="1905056"/>
          </a:xfrm>
          <a:prstGeom prst="wedgeRectCallout">
            <a:avLst>
              <a:gd name="adj1" fmla="val -12229"/>
              <a:gd name="adj2" fmla="val -82910"/>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smtClean="0">
                <a:solidFill>
                  <a:srgbClr val="FFFFFF"/>
                </a:solidFill>
                <a:latin typeface="メイリオ"/>
                <a:ea typeface="メイリオ"/>
                <a:cs typeface="メイリオ"/>
              </a:rPr>
              <a:t>1957</a:t>
            </a:r>
            <a:r>
              <a:rPr kumimoji="1" lang="ja-JP" altLang="en-US" b="1" dirty="0" smtClean="0">
                <a:solidFill>
                  <a:srgbClr val="FFFFFF"/>
                </a:solidFill>
                <a:latin typeface="メイリオ"/>
                <a:ea typeface="メイリオ"/>
                <a:cs typeface="メイリオ"/>
              </a:rPr>
              <a:t>年</a:t>
            </a:r>
            <a:r>
              <a:rPr kumimoji="1" lang="en-US" altLang="ja-JP" b="1" dirty="0" smtClean="0">
                <a:solidFill>
                  <a:srgbClr val="FFFFFF"/>
                </a:solidFill>
                <a:latin typeface="メイリオ"/>
                <a:ea typeface="メイリオ"/>
                <a:cs typeface="メイリオ"/>
              </a:rPr>
              <a:t> </a:t>
            </a:r>
            <a:r>
              <a:rPr lang="ja-JP" altLang="en-US" sz="1200" b="1" dirty="0" smtClean="0">
                <a:solidFill>
                  <a:srgbClr val="FFFFFF"/>
                </a:solidFill>
                <a:latin typeface="メイリオ"/>
                <a:ea typeface="メイリオ"/>
                <a:cs typeface="メイリオ"/>
              </a:rPr>
              <a:t>パーセプトロン</a:t>
            </a:r>
            <a:endParaRPr lang="en-US" altLang="ja-JP" sz="1200" b="1" dirty="0" smtClean="0">
              <a:solidFill>
                <a:srgbClr val="FFFFFF"/>
              </a:solidFill>
              <a:latin typeface="メイリオ"/>
              <a:ea typeface="メイリオ"/>
              <a:cs typeface="メイリオ"/>
            </a:endParaRPr>
          </a:p>
          <a:p>
            <a:r>
              <a:rPr kumimoji="1" lang="ja-JP" altLang="en-US" sz="900" dirty="0" smtClean="0">
                <a:solidFill>
                  <a:srgbClr val="FFFFFF"/>
                </a:solidFill>
                <a:latin typeface="メイリオ"/>
                <a:ea typeface="メイリオ"/>
                <a:cs typeface="メイリオ"/>
              </a:rPr>
              <a:t>脳の神経活動を数式モデル化しコンピューターに処理させる初歩的なニューラル・ネットワーク</a:t>
            </a:r>
            <a:endParaRPr kumimoji="1" lang="en-US" altLang="ja-JP" sz="9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pPr algn="ctr"/>
            <a:endParaRPr lang="en-US" altLang="ja-JP" sz="1200" dirty="0">
              <a:solidFill>
                <a:srgbClr val="FFFFFF"/>
              </a:solidFill>
              <a:latin typeface="メイリオ"/>
              <a:ea typeface="メイリオ"/>
              <a:cs typeface="メイリオ"/>
            </a:endParaRPr>
          </a:p>
          <a:p>
            <a:pPr algn="ctr"/>
            <a:endParaRPr kumimoji="1" lang="en-US" altLang="ja-JP" sz="1200" dirty="0" smtClean="0">
              <a:solidFill>
                <a:srgbClr val="FFFFFF"/>
              </a:solidFill>
              <a:latin typeface="メイリオ"/>
              <a:ea typeface="メイリオ"/>
              <a:cs typeface="メイリオ"/>
            </a:endParaRPr>
          </a:p>
          <a:p>
            <a:pPr algn="ctr"/>
            <a:endParaRPr kumimoji="1" lang="en-US" altLang="ja-JP"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14" name="四角形吹き出し 13"/>
          <p:cNvSpPr/>
          <p:nvPr/>
        </p:nvSpPr>
        <p:spPr>
          <a:xfrm>
            <a:off x="553566" y="1009514"/>
            <a:ext cx="2898075" cy="1905056"/>
          </a:xfrm>
          <a:prstGeom prst="wedgeRectCallout">
            <a:avLst>
              <a:gd name="adj1" fmla="val 14689"/>
              <a:gd name="adj2" fmla="val 82606"/>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smtClean="0">
                <a:solidFill>
                  <a:srgbClr val="FFFFFF"/>
                </a:solidFill>
                <a:latin typeface="メイリオ"/>
                <a:ea typeface="メイリオ"/>
                <a:cs typeface="メイリオ"/>
              </a:rPr>
              <a:t>1960</a:t>
            </a:r>
            <a:r>
              <a:rPr kumimoji="1" lang="ja-JP" altLang="en-US" b="1" dirty="0" smtClean="0">
                <a:solidFill>
                  <a:srgbClr val="FFFFFF"/>
                </a:solidFill>
                <a:latin typeface="メイリオ"/>
                <a:ea typeface="メイリオ"/>
                <a:cs typeface="メイリオ"/>
              </a:rPr>
              <a:t>年代</a:t>
            </a:r>
            <a:r>
              <a:rPr kumimoji="1" lang="en-US" altLang="ja-JP" b="1" dirty="0" smtClean="0">
                <a:solidFill>
                  <a:srgbClr val="FFFFFF"/>
                </a:solidFill>
                <a:latin typeface="メイリオ"/>
                <a:ea typeface="メイリオ"/>
                <a:cs typeface="メイリオ"/>
              </a:rPr>
              <a:t> </a:t>
            </a:r>
            <a:r>
              <a:rPr kumimoji="1" lang="ja-JP" altLang="en-US" sz="1200" b="1" dirty="0" smtClean="0">
                <a:solidFill>
                  <a:srgbClr val="FFFFFF"/>
                </a:solidFill>
                <a:latin typeface="メイリオ"/>
                <a:ea typeface="メイリオ"/>
                <a:cs typeface="メイリオ"/>
              </a:rPr>
              <a:t>記号処理方式</a:t>
            </a:r>
            <a:endParaRPr lang="en-US" altLang="ja-JP" sz="1200" b="1" dirty="0" smtClean="0">
              <a:solidFill>
                <a:srgbClr val="FFFFFF"/>
              </a:solidFill>
              <a:latin typeface="メイリオ"/>
              <a:ea typeface="メイリオ"/>
              <a:cs typeface="メイリオ"/>
            </a:endParaRPr>
          </a:p>
          <a:p>
            <a:r>
              <a:rPr kumimoji="1" lang="ja-JP" altLang="en-US" sz="900" dirty="0" smtClean="0">
                <a:solidFill>
                  <a:srgbClr val="FFFFFF"/>
                </a:solidFill>
                <a:latin typeface="メイリオ"/>
                <a:ea typeface="メイリオ"/>
                <a:cs typeface="メイリオ"/>
              </a:rPr>
              <a:t>記号処理のためのルールや数式をプログラム化し思考や推論など人間が行う情報処理を行わせる</a:t>
            </a:r>
            <a:endParaRPr kumimoji="1" lang="en-US" altLang="ja-JP" sz="9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17" name="四角形吹き出し 16"/>
          <p:cNvSpPr/>
          <p:nvPr/>
        </p:nvSpPr>
        <p:spPr>
          <a:xfrm>
            <a:off x="3789763" y="1009514"/>
            <a:ext cx="2331998" cy="1905056"/>
          </a:xfrm>
          <a:prstGeom prst="wedgeRectCallout">
            <a:avLst>
              <a:gd name="adj1" fmla="val -186"/>
              <a:gd name="adj2" fmla="val 86025"/>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smtClean="0">
                <a:solidFill>
                  <a:srgbClr val="FFFFFF"/>
                </a:solidFill>
                <a:latin typeface="メイリオ"/>
                <a:ea typeface="メイリオ"/>
                <a:cs typeface="メイリオ"/>
              </a:rPr>
              <a:t>1980</a:t>
            </a:r>
            <a:r>
              <a:rPr kumimoji="1" lang="ja-JP" altLang="en-US" b="1" dirty="0" smtClean="0">
                <a:solidFill>
                  <a:srgbClr val="FFFFFF"/>
                </a:solidFill>
                <a:latin typeface="メイリオ"/>
                <a:ea typeface="メイリオ"/>
                <a:cs typeface="メイリオ"/>
              </a:rPr>
              <a:t>年代</a:t>
            </a:r>
            <a:r>
              <a:rPr kumimoji="1" lang="en-US" altLang="ja-JP" sz="2000" dirty="0" smtClean="0">
                <a:solidFill>
                  <a:srgbClr val="FFFFFF"/>
                </a:solidFill>
                <a:latin typeface="メイリオ"/>
                <a:ea typeface="メイリオ"/>
                <a:cs typeface="メイリオ"/>
              </a:rPr>
              <a:t> </a:t>
            </a:r>
          </a:p>
          <a:p>
            <a:r>
              <a:rPr kumimoji="1" lang="ja-JP" altLang="en-US" sz="900" dirty="0" smtClean="0">
                <a:solidFill>
                  <a:srgbClr val="FFFFFF"/>
                </a:solidFill>
                <a:latin typeface="メイリオ"/>
                <a:ea typeface="メイリオ"/>
                <a:cs typeface="メイリオ"/>
              </a:rPr>
              <a:t>専門家の知識やノウハウをルール化し、コンピューターに処理を行わせる</a:t>
            </a:r>
            <a:endParaRPr kumimoji="1" lang="en-US" altLang="ja-JP" sz="900" dirty="0" smtClean="0">
              <a:solidFill>
                <a:srgbClr val="FFFFFF"/>
              </a:solidFill>
              <a:latin typeface="メイリオ"/>
              <a:ea typeface="メイリオ"/>
              <a:cs typeface="メイリオ"/>
            </a:endParaRPr>
          </a:p>
          <a:p>
            <a:endParaRPr kumimoji="1" lang="en-US" altLang="ja-JP" sz="1000" dirty="0" smtClean="0">
              <a:solidFill>
                <a:srgbClr val="FFFFFF"/>
              </a:solidFill>
              <a:latin typeface="メイリオ"/>
              <a:ea typeface="メイリオ"/>
              <a:cs typeface="メイリオ"/>
            </a:endParaRPr>
          </a:p>
          <a:p>
            <a:endParaRPr kumimoji="1" lang="en-US" altLang="ja-JP" sz="1000" dirty="0" smtClean="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4960701" y="1111219"/>
            <a:ext cx="954107" cy="400110"/>
          </a:xfrm>
          <a:prstGeom prst="rect">
            <a:avLst/>
          </a:prstGeom>
        </p:spPr>
        <p:txBody>
          <a:bodyPr wrap="none">
            <a:spAutoFit/>
          </a:bodyPr>
          <a:lstStyle/>
          <a:p>
            <a:r>
              <a:rPr lang="ja-JP" altLang="en-US" sz="1000" b="1" dirty="0" smtClean="0">
                <a:solidFill>
                  <a:srgbClr val="FFFFFF"/>
                </a:solidFill>
                <a:latin typeface="メイリオ"/>
                <a:ea typeface="メイリオ"/>
                <a:cs typeface="メイリオ"/>
              </a:rPr>
              <a:t>エキスパート</a:t>
            </a:r>
            <a:endParaRPr lang="en-US" altLang="ja-JP" sz="1000" b="1" dirty="0">
              <a:solidFill>
                <a:srgbClr val="FFFFFF"/>
              </a:solidFill>
              <a:latin typeface="メイリオ"/>
              <a:ea typeface="メイリオ"/>
              <a:cs typeface="メイリオ"/>
            </a:endParaRPr>
          </a:p>
          <a:p>
            <a:r>
              <a:rPr lang="ja-JP" altLang="en-US" sz="1000" b="1" dirty="0" smtClean="0">
                <a:solidFill>
                  <a:srgbClr val="FFFFFF"/>
                </a:solidFill>
                <a:latin typeface="メイリオ"/>
                <a:ea typeface="メイリオ"/>
                <a:cs typeface="メイリオ"/>
              </a:rPr>
              <a:t>システム</a:t>
            </a:r>
            <a:endParaRPr lang="ja-JP" altLang="en-US" sz="1000" b="1" dirty="0"/>
          </a:p>
        </p:txBody>
      </p:sp>
      <p:sp>
        <p:nvSpPr>
          <p:cNvPr id="21" name="四角形吹き出し 20"/>
          <p:cNvSpPr/>
          <p:nvPr/>
        </p:nvSpPr>
        <p:spPr>
          <a:xfrm>
            <a:off x="6317150" y="1009514"/>
            <a:ext cx="2605013" cy="1905056"/>
          </a:xfrm>
          <a:prstGeom prst="wedgeRectCallout">
            <a:avLst>
              <a:gd name="adj1" fmla="val -25250"/>
              <a:gd name="adj2" fmla="val 83888"/>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smtClean="0">
                <a:solidFill>
                  <a:srgbClr val="FFFFFF"/>
                </a:solidFill>
                <a:latin typeface="メイリオ"/>
                <a:ea typeface="メイリオ"/>
                <a:cs typeface="メイリオ"/>
              </a:rPr>
              <a:t>2000</a:t>
            </a:r>
            <a:r>
              <a:rPr kumimoji="1" lang="ja-JP" altLang="en-US" b="1" dirty="0" smtClean="0">
                <a:solidFill>
                  <a:srgbClr val="FFFFFF"/>
                </a:solidFill>
                <a:latin typeface="メイリオ"/>
                <a:ea typeface="メイリオ"/>
                <a:cs typeface="メイリオ"/>
              </a:rPr>
              <a:t>年代</a:t>
            </a:r>
            <a:r>
              <a:rPr kumimoji="1" lang="en-US" altLang="ja-JP" b="1" dirty="0" smtClean="0">
                <a:solidFill>
                  <a:srgbClr val="FFFFFF"/>
                </a:solidFill>
                <a:latin typeface="メイリオ"/>
                <a:ea typeface="メイリオ"/>
                <a:cs typeface="メイリオ"/>
              </a:rPr>
              <a:t> </a:t>
            </a:r>
            <a:r>
              <a:rPr kumimoji="1" lang="ja-JP" altLang="en-US" sz="1200" b="1" dirty="0" smtClean="0">
                <a:solidFill>
                  <a:srgbClr val="FFFFFF"/>
                </a:solidFill>
                <a:latin typeface="メイリオ"/>
                <a:ea typeface="メイリオ"/>
                <a:cs typeface="メイリオ"/>
              </a:rPr>
              <a:t>統計的アプローチ</a:t>
            </a:r>
            <a:endParaRPr kumimoji="1" lang="en-US" altLang="ja-JP" sz="1200" b="1" dirty="0" smtClean="0">
              <a:solidFill>
                <a:srgbClr val="FFFFFF"/>
              </a:solidFill>
              <a:latin typeface="メイリオ"/>
              <a:ea typeface="メイリオ"/>
              <a:cs typeface="メイリオ"/>
            </a:endParaRPr>
          </a:p>
          <a:p>
            <a:r>
              <a:rPr kumimoji="1" lang="ja-JP" altLang="en-US" sz="900" dirty="0" smtClean="0">
                <a:solidFill>
                  <a:srgbClr val="FFFFFF"/>
                </a:solidFill>
                <a:latin typeface="メイリオ"/>
                <a:ea typeface="メイリオ"/>
                <a:cs typeface="メイリオ"/>
              </a:rPr>
              <a:t>膨大なデータをベイズ理論に基づく統計的手法で計算し自らルール生成し情報処理する</a:t>
            </a:r>
            <a:endParaRPr kumimoji="1" lang="en-US" altLang="ja-JP" sz="900" dirty="0" smtClean="0">
              <a:solidFill>
                <a:srgbClr val="FFFFFF"/>
              </a:solidFill>
              <a:latin typeface="メイリオ"/>
              <a:ea typeface="メイリオ"/>
              <a:cs typeface="メイリオ"/>
            </a:endParaRPr>
          </a:p>
          <a:p>
            <a:endParaRPr kumimoji="1" lang="en-US" altLang="ja-JP" sz="1000" dirty="0" smtClean="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24" name="四角形吹き出し 23"/>
          <p:cNvSpPr/>
          <p:nvPr/>
        </p:nvSpPr>
        <p:spPr>
          <a:xfrm>
            <a:off x="6317150" y="4423375"/>
            <a:ext cx="2605013" cy="1905056"/>
          </a:xfrm>
          <a:prstGeom prst="wedgeRectCallout">
            <a:avLst>
              <a:gd name="adj1" fmla="val 2792"/>
              <a:gd name="adj2" fmla="val -84916"/>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smtClean="0">
                <a:solidFill>
                  <a:srgbClr val="FFFFFF"/>
                </a:solidFill>
                <a:latin typeface="メイリオ"/>
                <a:ea typeface="メイリオ"/>
                <a:cs typeface="メイリオ"/>
              </a:rPr>
              <a:t>2006</a:t>
            </a:r>
            <a:r>
              <a:rPr kumimoji="1" lang="ja-JP" altLang="en-US" b="1" dirty="0" smtClean="0">
                <a:solidFill>
                  <a:srgbClr val="FFFFFF"/>
                </a:solidFill>
                <a:latin typeface="メイリオ"/>
                <a:ea typeface="メイリオ"/>
                <a:cs typeface="メイリオ"/>
              </a:rPr>
              <a:t>年</a:t>
            </a:r>
            <a:r>
              <a:rPr kumimoji="1" lang="en-US" altLang="ja-JP" b="1" dirty="0" smtClean="0">
                <a:solidFill>
                  <a:srgbClr val="FFFFFF"/>
                </a:solidFill>
                <a:latin typeface="メイリオ"/>
                <a:ea typeface="メイリオ"/>
                <a:cs typeface="メイリオ"/>
              </a:rPr>
              <a:t> </a:t>
            </a:r>
            <a:r>
              <a:rPr kumimoji="1" lang="ja-JP" altLang="en-US" sz="1200" b="1" dirty="0" smtClean="0">
                <a:solidFill>
                  <a:srgbClr val="FFFFFF"/>
                </a:solidFill>
                <a:latin typeface="メイリオ"/>
                <a:ea typeface="メイリオ"/>
                <a:cs typeface="メイリオ"/>
              </a:rPr>
              <a:t>ディープラーニング</a:t>
            </a:r>
            <a:endParaRPr kumimoji="1" lang="en-US" altLang="ja-JP" sz="1200" b="1" dirty="0" smtClean="0">
              <a:solidFill>
                <a:srgbClr val="FFFFFF"/>
              </a:solidFill>
              <a:latin typeface="メイリオ"/>
              <a:ea typeface="メイリオ"/>
              <a:cs typeface="メイリオ"/>
            </a:endParaRPr>
          </a:p>
          <a:p>
            <a:r>
              <a:rPr kumimoji="1" lang="ja-JP" altLang="en-US" sz="900" dirty="0" smtClean="0">
                <a:solidFill>
                  <a:srgbClr val="FFFFFF"/>
                </a:solidFill>
                <a:latin typeface="メイリオ"/>
                <a:ea typeface="メイリオ"/>
                <a:cs typeface="メイリオ"/>
              </a:rPr>
              <a:t>脳科学の研究成果を取り入れより忠実に脳の神経活動を再現</a:t>
            </a:r>
            <a:endParaRPr kumimoji="1" lang="en-US" altLang="ja-JP" sz="900" dirty="0" smtClean="0">
              <a:solidFill>
                <a:srgbClr val="FFFFFF"/>
              </a:solidFill>
              <a:latin typeface="メイリオ"/>
              <a:ea typeface="メイリオ"/>
              <a:cs typeface="メイリオ"/>
            </a:endParaRPr>
          </a:p>
          <a:p>
            <a:endParaRPr kumimoji="1" lang="en-US" altLang="ja-JP" sz="1000" dirty="0" smtClean="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30" name="正方形/長方形 29"/>
          <p:cNvSpPr/>
          <p:nvPr/>
        </p:nvSpPr>
        <p:spPr>
          <a:xfrm>
            <a:off x="627192" y="1864344"/>
            <a:ext cx="274341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3907509" y="1864344"/>
            <a:ext cx="2149124"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6414838" y="1864344"/>
            <a:ext cx="2419422"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3" name="正方形/長方形 32"/>
          <p:cNvSpPr/>
          <p:nvPr/>
        </p:nvSpPr>
        <p:spPr>
          <a:xfrm>
            <a:off x="6414838" y="5276760"/>
            <a:ext cx="2419422"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627192" y="5276760"/>
            <a:ext cx="274341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455613" y="274638"/>
            <a:ext cx="8686800" cy="416221"/>
          </a:xfrm>
        </p:spPr>
        <p:txBody>
          <a:bodyPr/>
          <a:lstStyle/>
          <a:p>
            <a:r>
              <a:rPr kumimoji="1" lang="ja-JP" altLang="en-US" dirty="0" smtClean="0"/>
              <a:t>人工知能研究の歴史</a:t>
            </a:r>
            <a:endParaRPr kumimoji="1" lang="ja-JP" altLang="en-US" dirty="0"/>
          </a:p>
        </p:txBody>
      </p:sp>
      <p:pic>
        <p:nvPicPr>
          <p:cNvPr id="12" name="図 11" descr="perceptron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92" y="5382680"/>
            <a:ext cx="965025" cy="782082"/>
          </a:xfrm>
          <a:prstGeom prst="rect">
            <a:avLst/>
          </a:prstGeom>
        </p:spPr>
      </p:pic>
      <p:pic>
        <p:nvPicPr>
          <p:cNvPr id="13" name="図 12" descr="img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593" y="5327745"/>
            <a:ext cx="1046271" cy="837017"/>
          </a:xfrm>
          <a:prstGeom prst="rect">
            <a:avLst/>
          </a:prstGeom>
        </p:spPr>
      </p:pic>
      <p:pic>
        <p:nvPicPr>
          <p:cNvPr id="15" name="図 14" descr="tagont_sma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475" y="1917921"/>
            <a:ext cx="2320106" cy="901941"/>
          </a:xfrm>
          <a:prstGeom prst="rect">
            <a:avLst/>
          </a:prstGeom>
        </p:spPr>
      </p:pic>
      <p:pic>
        <p:nvPicPr>
          <p:cNvPr id="19" name="図 18" descr="expert syste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0070" y="1949712"/>
            <a:ext cx="2083999" cy="817190"/>
          </a:xfrm>
          <a:prstGeom prst="rect">
            <a:avLst/>
          </a:prstGeom>
        </p:spPr>
      </p:pic>
      <p:grpSp>
        <p:nvGrpSpPr>
          <p:cNvPr id="25" name="図形グループ 24"/>
          <p:cNvGrpSpPr/>
          <p:nvPr/>
        </p:nvGrpSpPr>
        <p:grpSpPr>
          <a:xfrm>
            <a:off x="6854435" y="5327745"/>
            <a:ext cx="1550624" cy="869907"/>
            <a:chOff x="4434679" y="1522802"/>
            <a:chExt cx="4147313" cy="1987721"/>
          </a:xfrm>
        </p:grpSpPr>
        <p:pic>
          <p:nvPicPr>
            <p:cNvPr id="26" name="図 25" descr="DL_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27" name="円/楕円 26"/>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38" name="四角形吹き出し 37"/>
          <p:cNvSpPr/>
          <p:nvPr/>
        </p:nvSpPr>
        <p:spPr>
          <a:xfrm>
            <a:off x="5517446" y="3134388"/>
            <a:ext cx="1218056" cy="227955"/>
          </a:xfrm>
          <a:prstGeom prst="wedgeRectCallout">
            <a:avLst>
              <a:gd name="adj1" fmla="val -1302"/>
              <a:gd name="adj2" fmla="val 10327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インターネット登場</a:t>
            </a:r>
            <a:endParaRPr kumimoji="1" lang="ja-JP" altLang="en-US" sz="800" dirty="0">
              <a:solidFill>
                <a:srgbClr val="FFFFFF"/>
              </a:solidFill>
              <a:latin typeface="メイリオ"/>
              <a:ea typeface="メイリオ"/>
              <a:cs typeface="メイリオ"/>
            </a:endParaRPr>
          </a:p>
        </p:txBody>
      </p:sp>
      <p:sp>
        <p:nvSpPr>
          <p:cNvPr id="39" name="四角形吹き出し 38"/>
          <p:cNvSpPr/>
          <p:nvPr/>
        </p:nvSpPr>
        <p:spPr>
          <a:xfrm>
            <a:off x="6386841" y="4004593"/>
            <a:ext cx="1218056" cy="227955"/>
          </a:xfrm>
          <a:prstGeom prst="wedgeRectCallout">
            <a:avLst>
              <a:gd name="adj1" fmla="val -634"/>
              <a:gd name="adj2" fmla="val -11100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ハードウェア性能向上</a:t>
            </a:r>
            <a:endParaRPr kumimoji="1" lang="ja-JP" altLang="en-US" sz="800" dirty="0">
              <a:solidFill>
                <a:srgbClr val="FFFFFF"/>
              </a:solidFill>
              <a:latin typeface="メイリオ"/>
              <a:ea typeface="メイリオ"/>
              <a:cs typeface="メイリオ"/>
            </a:endParaRPr>
          </a:p>
        </p:txBody>
      </p:sp>
      <p:sp>
        <p:nvSpPr>
          <p:cNvPr id="40" name="四角形吹き出し 39"/>
          <p:cNvSpPr/>
          <p:nvPr/>
        </p:nvSpPr>
        <p:spPr>
          <a:xfrm>
            <a:off x="7681317" y="3134388"/>
            <a:ext cx="1218056" cy="227955"/>
          </a:xfrm>
          <a:prstGeom prst="wedgeRectCallout">
            <a:avLst>
              <a:gd name="adj1" fmla="val 20754"/>
              <a:gd name="adj2" fmla="val 117564"/>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ビッグデータ・</a:t>
            </a:r>
            <a:r>
              <a:rPr kumimoji="1" lang="en-US" altLang="ja-JP" sz="800" dirty="0" err="1" smtClean="0">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1" name="四角形吹き出し 40"/>
          <p:cNvSpPr/>
          <p:nvPr/>
        </p:nvSpPr>
        <p:spPr>
          <a:xfrm>
            <a:off x="4151736" y="4004593"/>
            <a:ext cx="1218056" cy="227955"/>
          </a:xfrm>
          <a:prstGeom prst="wedgeRectCallout">
            <a:avLst>
              <a:gd name="adj1" fmla="val -11327"/>
              <a:gd name="adj2" fmla="val -118152"/>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メイリオ"/>
                <a:ea typeface="メイリオ"/>
                <a:cs typeface="メイリオ"/>
              </a:rPr>
              <a:t>PC</a:t>
            </a:r>
            <a:r>
              <a:rPr kumimoji="1" lang="ja-JP" altLang="en-US" sz="800" dirty="0" smtClean="0">
                <a:solidFill>
                  <a:srgbClr val="FFFFFF"/>
                </a:solidFill>
                <a:latin typeface="メイリオ"/>
                <a:ea typeface="メイリオ"/>
                <a:cs typeface="メイリオ"/>
              </a:rPr>
              <a:t>登場</a:t>
            </a:r>
            <a:endParaRPr kumimoji="1" lang="ja-JP" altLang="en-US" sz="800" dirty="0">
              <a:solidFill>
                <a:srgbClr val="FFFFFF"/>
              </a:solidFill>
              <a:latin typeface="メイリオ"/>
              <a:ea typeface="メイリオ"/>
              <a:cs typeface="メイリオ"/>
            </a:endParaRPr>
          </a:p>
        </p:txBody>
      </p:sp>
      <p:sp>
        <p:nvSpPr>
          <p:cNvPr id="42" name="四角形吹き出し 41"/>
          <p:cNvSpPr/>
          <p:nvPr/>
        </p:nvSpPr>
        <p:spPr>
          <a:xfrm>
            <a:off x="2039593" y="4004593"/>
            <a:ext cx="1218056" cy="227955"/>
          </a:xfrm>
          <a:prstGeom prst="wedgeRectCallout">
            <a:avLst>
              <a:gd name="adj1" fmla="val -11327"/>
              <a:gd name="adj2" fmla="val -118152"/>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メインフレーム</a:t>
            </a:r>
            <a:r>
              <a:rPr kumimoji="1" lang="ja-JP" altLang="en-US" sz="800" dirty="0" smtClean="0">
                <a:solidFill>
                  <a:srgbClr val="FFFFFF"/>
                </a:solidFill>
                <a:latin typeface="メイリオ"/>
                <a:ea typeface="メイリオ"/>
                <a:cs typeface="メイリオ"/>
              </a:rPr>
              <a:t>登場</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14330" y="1217269"/>
            <a:ext cx="461665" cy="1708160"/>
          </a:xfrm>
          <a:prstGeom prst="rect">
            <a:avLst/>
          </a:prstGeom>
          <a:noFill/>
        </p:spPr>
        <p:txBody>
          <a:bodyPr vert="eaVert" wrap="none" rtlCol="0">
            <a:spAutoFit/>
          </a:bodyPr>
          <a:lstStyle/>
          <a:p>
            <a:pPr algn="ctr"/>
            <a:r>
              <a:rPr kumimoji="1" lang="ja-JP" altLang="en-US" dirty="0" smtClean="0">
                <a:solidFill>
                  <a:srgbClr val="FFFFFF"/>
                </a:solidFill>
                <a:latin typeface="メイリオ"/>
                <a:ea typeface="メイリオ"/>
                <a:cs typeface="メイリオ"/>
              </a:rPr>
              <a:t>知的活動を再現</a:t>
            </a:r>
            <a:endParaRPr kumimoji="1" lang="ja-JP" altLang="en-US" dirty="0">
              <a:solidFill>
                <a:srgbClr val="FFFFFF"/>
              </a:solidFill>
              <a:latin typeface="メイリオ"/>
              <a:ea typeface="メイリオ"/>
              <a:cs typeface="メイリオ"/>
            </a:endParaRPr>
          </a:p>
        </p:txBody>
      </p:sp>
      <p:sp>
        <p:nvSpPr>
          <p:cNvPr id="44" name="テキスト ボックス 43"/>
          <p:cNvSpPr txBox="1"/>
          <p:nvPr/>
        </p:nvSpPr>
        <p:spPr>
          <a:xfrm>
            <a:off x="132963" y="4419454"/>
            <a:ext cx="461665" cy="1708160"/>
          </a:xfrm>
          <a:prstGeom prst="rect">
            <a:avLst/>
          </a:prstGeom>
          <a:noFill/>
        </p:spPr>
        <p:txBody>
          <a:bodyPr vert="eaVert" wrap="none" rtlCol="0">
            <a:spAutoFit/>
          </a:bodyPr>
          <a:lstStyle/>
          <a:p>
            <a:pPr algn="ctr"/>
            <a:r>
              <a:rPr kumimoji="1" lang="ja-JP" altLang="en-US" dirty="0" smtClean="0">
                <a:solidFill>
                  <a:srgbClr val="FFFFFF"/>
                </a:solidFill>
                <a:latin typeface="メイリオ"/>
                <a:ea typeface="メイリオ"/>
                <a:cs typeface="メイリオ"/>
              </a:rPr>
              <a:t>脳の活動を再現</a:t>
            </a:r>
            <a:endParaRPr kumimoji="1" lang="ja-JP" altLang="en-US" dirty="0">
              <a:solidFill>
                <a:srgbClr val="FFFFFF"/>
              </a:solidFill>
              <a:latin typeface="メイリオ"/>
              <a:ea typeface="メイリオ"/>
              <a:cs typeface="メイリオ"/>
            </a:endParaRPr>
          </a:p>
        </p:txBody>
      </p:sp>
      <p:pic>
        <p:nvPicPr>
          <p:cNvPr id="45" name="図 44" descr="2014032622273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4838" y="2012407"/>
            <a:ext cx="2419423" cy="654798"/>
          </a:xfrm>
          <a:prstGeom prst="rect">
            <a:avLst/>
          </a:prstGeom>
        </p:spPr>
      </p:pic>
    </p:spTree>
    <p:extLst>
      <p:ext uri="{BB962C8B-B14F-4D97-AF65-F5344CB8AC3E}">
        <p14:creationId xmlns:p14="http://schemas.microsoft.com/office/powerpoint/2010/main" val="26054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992718"/>
            <a:ext cx="8242300" cy="5556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22300" y="4005138"/>
            <a:ext cx="5046918" cy="206758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ja-JP" dirty="0" smtClean="0"/>
              <a:t>人工知能</a:t>
            </a:r>
            <a:r>
              <a:rPr lang="ja-JP" altLang="en-US" dirty="0" smtClean="0"/>
              <a:t>とは</a:t>
            </a:r>
            <a:endParaRPr kumimoji="1" lang="ja-JP" altLang="en-US" dirty="0"/>
          </a:p>
        </p:txBody>
      </p:sp>
      <p:sp>
        <p:nvSpPr>
          <p:cNvPr id="5" name="テキスト ボックス 4"/>
          <p:cNvSpPr txBox="1"/>
          <p:nvPr/>
        </p:nvSpPr>
        <p:spPr>
          <a:xfrm>
            <a:off x="1107838" y="1062568"/>
            <a:ext cx="6925168" cy="523220"/>
          </a:xfrm>
          <a:prstGeom prst="rect">
            <a:avLst/>
          </a:prstGeom>
          <a:noFill/>
        </p:spPr>
        <p:txBody>
          <a:bodyPr wrap="none" rtlCol="0">
            <a:spAutoFit/>
          </a:bodyPr>
          <a:lstStyle/>
          <a:p>
            <a:pPr algn="ctr"/>
            <a:r>
              <a:rPr kumimoji="1" lang="ja-JP" altLang="en-US" sz="2800" dirty="0" smtClean="0">
                <a:solidFill>
                  <a:srgbClr val="3366FF"/>
                </a:solidFill>
                <a:latin typeface="HGP創英角ｺﾞｼｯｸUB"/>
                <a:ea typeface="HGP創英角ｺﾞｼｯｸUB"/>
                <a:cs typeface="HGP創英角ｺﾞｼｯｸUB"/>
              </a:rPr>
              <a:t>人工知能</a:t>
            </a:r>
            <a:r>
              <a:rPr kumimoji="1" lang="ja-JP" altLang="en-US" sz="2800" dirty="0" smtClean="0">
                <a:solidFill>
                  <a:srgbClr val="3366FF"/>
                </a:solidFill>
              </a:rPr>
              <a:t>（</a:t>
            </a:r>
            <a:r>
              <a:rPr kumimoji="1" lang="en-US" altLang="ja-JP" sz="2800" dirty="0" smtClean="0">
                <a:solidFill>
                  <a:srgbClr val="3366FF"/>
                </a:solidFill>
                <a:latin typeface="Arial Black"/>
                <a:cs typeface="Arial Black"/>
              </a:rPr>
              <a:t>AI : Artificial Intelligence</a:t>
            </a:r>
            <a:r>
              <a:rPr kumimoji="1" lang="ja-JP" altLang="en-US" sz="2800" dirty="0" smtClean="0">
                <a:solidFill>
                  <a:srgbClr val="3366FF"/>
                </a:solidFill>
              </a:rPr>
              <a:t>）</a:t>
            </a:r>
            <a:endParaRPr kumimoji="1" lang="ja-JP" altLang="en-US" sz="2800" dirty="0">
              <a:solidFill>
                <a:srgbClr val="3366FF"/>
              </a:solidFill>
            </a:endParaRPr>
          </a:p>
        </p:txBody>
      </p:sp>
      <p:sp>
        <p:nvSpPr>
          <p:cNvPr id="6" name="正方形/長方形 5"/>
          <p:cNvSpPr/>
          <p:nvPr/>
        </p:nvSpPr>
        <p:spPr>
          <a:xfrm>
            <a:off x="622300" y="1801688"/>
            <a:ext cx="5046918" cy="20675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732223" y="2333002"/>
            <a:ext cx="2294619" cy="1015663"/>
          </a:xfrm>
          <a:prstGeom prst="rect">
            <a:avLst/>
          </a:prstGeom>
          <a:noFill/>
        </p:spPr>
        <p:txBody>
          <a:bodyPr wrap="none" rtlCol="0">
            <a:spAutoFit/>
          </a:bodyPr>
          <a:lstStyle/>
          <a:p>
            <a:pPr algn="ctr"/>
            <a:r>
              <a:rPr kumimoji="1" lang="ja-JP" altLang="en-US" sz="2400" dirty="0" smtClean="0">
                <a:solidFill>
                  <a:srgbClr val="FFFFFF"/>
                </a:solidFill>
              </a:rPr>
              <a:t>知的活動</a:t>
            </a:r>
            <a:r>
              <a:rPr lang="ja-JP" altLang="en-US" sz="2400" dirty="0" smtClean="0">
                <a:solidFill>
                  <a:srgbClr val="FFFFFF"/>
                </a:solidFill>
              </a:rPr>
              <a:t>を再現</a:t>
            </a:r>
            <a:endParaRPr lang="en-US" altLang="ja-JP" sz="2400" dirty="0" smtClean="0">
              <a:solidFill>
                <a:srgbClr val="FFFFFF"/>
              </a:solidFill>
            </a:endParaRPr>
          </a:p>
          <a:p>
            <a:pPr algn="ctr"/>
            <a:r>
              <a:rPr kumimoji="1" lang="ja-JP" altLang="en-US" sz="3600" dirty="0" smtClean="0">
                <a:solidFill>
                  <a:srgbClr val="FFFFFF"/>
                </a:solidFill>
              </a:rPr>
              <a:t>（弱い</a:t>
            </a:r>
            <a:r>
              <a:rPr kumimoji="1" lang="en-US" altLang="ja-JP" sz="3600" dirty="0" smtClean="0">
                <a:solidFill>
                  <a:srgbClr val="FFFFFF"/>
                </a:solidFill>
              </a:rPr>
              <a:t>AI</a:t>
            </a:r>
            <a:r>
              <a:rPr kumimoji="1" lang="ja-JP" altLang="en-US" sz="3600" dirty="0" smtClean="0">
                <a:solidFill>
                  <a:srgbClr val="FFFFFF"/>
                </a:solidFill>
              </a:rPr>
              <a:t>）</a:t>
            </a:r>
            <a:endParaRPr kumimoji="1" lang="ja-JP" altLang="en-US" sz="3600" dirty="0">
              <a:solidFill>
                <a:srgbClr val="FFFFFF"/>
              </a:solidFill>
            </a:endParaRPr>
          </a:p>
        </p:txBody>
      </p:sp>
      <p:sp>
        <p:nvSpPr>
          <p:cNvPr id="12" name="テキスト ボックス 11"/>
          <p:cNvSpPr txBox="1"/>
          <p:nvPr/>
        </p:nvSpPr>
        <p:spPr>
          <a:xfrm>
            <a:off x="732223" y="4531030"/>
            <a:ext cx="2294619" cy="1015663"/>
          </a:xfrm>
          <a:prstGeom prst="rect">
            <a:avLst/>
          </a:prstGeom>
          <a:noFill/>
        </p:spPr>
        <p:txBody>
          <a:bodyPr wrap="none" rtlCol="0">
            <a:spAutoFit/>
          </a:bodyPr>
          <a:lstStyle/>
          <a:p>
            <a:pPr algn="ctr"/>
            <a:r>
              <a:rPr kumimoji="1" lang="ja-JP" altLang="en-US" sz="2400" dirty="0" smtClean="0">
                <a:solidFill>
                  <a:srgbClr val="FFFFFF"/>
                </a:solidFill>
              </a:rPr>
              <a:t>脳の活動</a:t>
            </a:r>
            <a:r>
              <a:rPr lang="ja-JP" altLang="en-US" sz="2400" dirty="0" smtClean="0">
                <a:solidFill>
                  <a:srgbClr val="FFFFFF"/>
                </a:solidFill>
              </a:rPr>
              <a:t>を再現</a:t>
            </a:r>
            <a:endParaRPr lang="en-US" altLang="ja-JP" sz="2400" dirty="0" smtClean="0">
              <a:solidFill>
                <a:srgbClr val="FFFFFF"/>
              </a:solidFill>
            </a:endParaRPr>
          </a:p>
          <a:p>
            <a:pPr algn="ctr"/>
            <a:r>
              <a:rPr kumimoji="1" lang="ja-JP" altLang="en-US" sz="3600" dirty="0" smtClean="0">
                <a:solidFill>
                  <a:srgbClr val="FFFFFF"/>
                </a:solidFill>
              </a:rPr>
              <a:t>（強い</a:t>
            </a:r>
            <a:r>
              <a:rPr kumimoji="1" lang="en-US" altLang="ja-JP" sz="3600" dirty="0" smtClean="0">
                <a:solidFill>
                  <a:srgbClr val="FFFFFF"/>
                </a:solidFill>
              </a:rPr>
              <a:t>AI</a:t>
            </a:r>
            <a:r>
              <a:rPr kumimoji="1" lang="ja-JP" altLang="en-US" sz="3600" dirty="0" smtClean="0">
                <a:solidFill>
                  <a:srgbClr val="FFFFFF"/>
                </a:solidFill>
              </a:rPr>
              <a:t>）</a:t>
            </a:r>
            <a:endParaRPr kumimoji="1" lang="ja-JP" altLang="en-US" sz="3600" dirty="0">
              <a:solidFill>
                <a:srgbClr val="FFFFFF"/>
              </a:solidFill>
            </a:endParaRPr>
          </a:p>
        </p:txBody>
      </p:sp>
      <p:sp>
        <p:nvSpPr>
          <p:cNvPr id="22" name="正方形/長方形 21"/>
          <p:cNvSpPr/>
          <p:nvPr/>
        </p:nvSpPr>
        <p:spPr>
          <a:xfrm>
            <a:off x="7248984" y="1801688"/>
            <a:ext cx="1273751" cy="427103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cs typeface="ＭＳ Ｐゴシック"/>
              </a:rPr>
              <a:t>推論</a:t>
            </a:r>
            <a:endParaRPr kumimoji="1" lang="en-US" altLang="ja-JP" sz="3200" dirty="0" smtClean="0">
              <a:solidFill>
                <a:srgbClr val="FFFFFF"/>
              </a:solidFill>
              <a:cs typeface="ＭＳ Ｐゴシック"/>
            </a:endParaRPr>
          </a:p>
          <a:p>
            <a:endParaRPr lang="en-US" altLang="ja-JP" sz="1600" dirty="0" smtClean="0">
              <a:solidFill>
                <a:srgbClr val="FFFFFF"/>
              </a:solidFill>
              <a:cs typeface="ＭＳ Ｐゴシック"/>
            </a:endParaRPr>
          </a:p>
          <a:p>
            <a:endParaRPr lang="en-US" altLang="ja-JP" sz="1600" dirty="0" smtClean="0">
              <a:solidFill>
                <a:srgbClr val="FFFFFF"/>
              </a:solidFill>
              <a:cs typeface="ＭＳ Ｐゴシック"/>
            </a:endParaRPr>
          </a:p>
          <a:p>
            <a:endParaRPr lang="en-US" altLang="ja-JP" sz="1600" dirty="0" smtClean="0">
              <a:solidFill>
                <a:srgbClr val="FFFFFF"/>
              </a:solidFill>
              <a:cs typeface="ＭＳ Ｐゴシック"/>
            </a:endParaRPr>
          </a:p>
          <a:p>
            <a:r>
              <a:rPr lang="ja-JP" altLang="en-US" sz="1400" dirty="0" smtClean="0">
                <a:solidFill>
                  <a:srgbClr val="FFFFFF"/>
                </a:solidFill>
                <a:cs typeface="ＭＳ Ｐゴシック"/>
              </a:rPr>
              <a:t>与えられた知識</a:t>
            </a:r>
            <a:r>
              <a:rPr lang="ja-JP" altLang="en-US" sz="1400" dirty="0">
                <a:solidFill>
                  <a:srgbClr val="FFFFFF"/>
                </a:solidFill>
                <a:cs typeface="ＭＳ Ｐゴシック"/>
              </a:rPr>
              <a:t>をもと</a:t>
            </a:r>
            <a:r>
              <a:rPr lang="ja-JP" altLang="en-US" sz="1400" dirty="0" smtClean="0">
                <a:solidFill>
                  <a:srgbClr val="FFFFFF"/>
                </a:solidFill>
                <a:cs typeface="ＭＳ Ｐゴシック"/>
              </a:rPr>
              <a:t>に新しい</a:t>
            </a:r>
            <a:r>
              <a:rPr lang="ja-JP" altLang="en-US" sz="1400" dirty="0">
                <a:solidFill>
                  <a:srgbClr val="FFFFFF"/>
                </a:solidFill>
                <a:cs typeface="ＭＳ Ｐゴシック"/>
              </a:rPr>
              <a:t>結論を得る</a:t>
            </a:r>
            <a:r>
              <a:rPr lang="ja-JP" altLang="en-US" sz="1400" dirty="0" smtClean="0">
                <a:solidFill>
                  <a:srgbClr val="FFFFFF"/>
                </a:solidFill>
                <a:cs typeface="ＭＳ Ｐゴシック"/>
              </a:rPr>
              <a:t>こと</a:t>
            </a:r>
            <a:endParaRPr kumimoji="1" lang="ja-JP" altLang="en-US" sz="1400" dirty="0">
              <a:solidFill>
                <a:srgbClr val="FFFFFF"/>
              </a:solidFill>
              <a:cs typeface="ＭＳ Ｐゴシック"/>
            </a:endParaRPr>
          </a:p>
        </p:txBody>
      </p:sp>
      <p:sp>
        <p:nvSpPr>
          <p:cNvPr id="23" name="正方形/長方形 22"/>
          <p:cNvSpPr/>
          <p:nvPr/>
        </p:nvSpPr>
        <p:spPr>
          <a:xfrm>
            <a:off x="5804286" y="1801688"/>
            <a:ext cx="1273751" cy="42710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cs typeface="ＭＳ Ｐゴシック"/>
              </a:rPr>
              <a:t>学習</a:t>
            </a:r>
            <a:endParaRPr kumimoji="1" lang="en-US" altLang="ja-JP" sz="3200" dirty="0" smtClean="0">
              <a:solidFill>
                <a:srgbClr val="FFFFFF"/>
              </a:solidFill>
              <a:cs typeface="ＭＳ Ｐゴシック"/>
            </a:endParaRPr>
          </a:p>
          <a:p>
            <a:endParaRPr lang="en-US" altLang="ja-JP" sz="1600" dirty="0" smtClean="0">
              <a:solidFill>
                <a:srgbClr val="FFFFFF"/>
              </a:solidFill>
              <a:cs typeface="ＭＳ Ｐゴシック"/>
            </a:endParaRPr>
          </a:p>
          <a:p>
            <a:endParaRPr lang="en-US" altLang="ja-JP" sz="1600" dirty="0">
              <a:solidFill>
                <a:srgbClr val="FFFFFF"/>
              </a:solidFill>
              <a:cs typeface="ＭＳ Ｐゴシック"/>
            </a:endParaRPr>
          </a:p>
          <a:p>
            <a:endParaRPr lang="en-US" altLang="ja-JP" sz="1600" dirty="0" smtClean="0">
              <a:solidFill>
                <a:srgbClr val="FFFFFF"/>
              </a:solidFill>
              <a:cs typeface="ＭＳ Ｐゴシック"/>
            </a:endParaRPr>
          </a:p>
          <a:p>
            <a:r>
              <a:rPr lang="ja-JP" altLang="en-US" sz="1400" dirty="0" smtClean="0">
                <a:solidFill>
                  <a:srgbClr val="FFFFFF"/>
                </a:solidFill>
                <a:cs typeface="ＭＳ Ｐゴシック"/>
              </a:rPr>
              <a:t>情報</a:t>
            </a:r>
            <a:r>
              <a:rPr lang="ja-JP" altLang="en-US" sz="1400" dirty="0">
                <a:solidFill>
                  <a:srgbClr val="FFFFFF"/>
                </a:solidFill>
                <a:cs typeface="ＭＳ Ｐゴシック"/>
              </a:rPr>
              <a:t>から将来使えそうな知識を見つける</a:t>
            </a:r>
            <a:r>
              <a:rPr lang="ja-JP" altLang="en-US" sz="1400" dirty="0" smtClean="0">
                <a:solidFill>
                  <a:srgbClr val="FFFFFF"/>
                </a:solidFill>
                <a:cs typeface="ＭＳ Ｐゴシック"/>
              </a:rPr>
              <a:t>こと</a:t>
            </a:r>
            <a:endParaRPr kumimoji="1" lang="ja-JP" altLang="en-US" sz="1400" dirty="0">
              <a:solidFill>
                <a:srgbClr val="FFFFFF"/>
              </a:solidFill>
              <a:cs typeface="ＭＳ Ｐゴシック"/>
            </a:endParaRPr>
          </a:p>
        </p:txBody>
      </p:sp>
      <p:grpSp>
        <p:nvGrpSpPr>
          <p:cNvPr id="27" name="図形グループ 26"/>
          <p:cNvGrpSpPr/>
          <p:nvPr/>
        </p:nvGrpSpPr>
        <p:grpSpPr>
          <a:xfrm>
            <a:off x="6716047" y="3348665"/>
            <a:ext cx="937787" cy="724999"/>
            <a:chOff x="6823352" y="3407187"/>
            <a:chExt cx="659528" cy="531009"/>
          </a:xfrm>
          <a:solidFill>
            <a:schemeClr val="accent6">
              <a:lumMod val="60000"/>
              <a:lumOff val="40000"/>
            </a:schemeClr>
          </a:solidFill>
        </p:grpSpPr>
        <p:sp>
          <p:nvSpPr>
            <p:cNvPr id="25" name="左カーブ矢印 24"/>
            <p:cNvSpPr/>
            <p:nvPr/>
          </p:nvSpPr>
          <p:spPr>
            <a:xfrm rot="16200000">
              <a:off x="7047138" y="3230102"/>
              <a:ext cx="258658" cy="612827"/>
            </a:xfrm>
            <a:prstGeom prst="curvedLeftArrow">
              <a:avLst>
                <a:gd name="adj1" fmla="val 38830"/>
                <a:gd name="adj2" fmla="val 100029"/>
                <a:gd name="adj3" fmla="val 40341"/>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左カーブ矢印 25"/>
            <p:cNvSpPr/>
            <p:nvPr/>
          </p:nvSpPr>
          <p:spPr>
            <a:xfrm rot="5400000">
              <a:off x="7000437" y="3502453"/>
              <a:ext cx="258658" cy="612828"/>
            </a:xfrm>
            <a:prstGeom prst="curvedLeftArrow">
              <a:avLst>
                <a:gd name="adj1" fmla="val 38830"/>
                <a:gd name="adj2" fmla="val 100029"/>
                <a:gd name="adj3" fmla="val 40341"/>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 name="グループ化 8"/>
          <p:cNvGrpSpPr/>
          <p:nvPr/>
        </p:nvGrpSpPr>
        <p:grpSpPr>
          <a:xfrm>
            <a:off x="3334477" y="4433806"/>
            <a:ext cx="2209318" cy="1498403"/>
            <a:chOff x="3334477" y="4433806"/>
            <a:chExt cx="2209318" cy="1498403"/>
          </a:xfrm>
        </p:grpSpPr>
        <p:sp>
          <p:nvSpPr>
            <p:cNvPr id="30" name="正方形/長方形 29"/>
            <p:cNvSpPr/>
            <p:nvPr/>
          </p:nvSpPr>
          <p:spPr>
            <a:xfrm>
              <a:off x="3334477" y="5117750"/>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3334477" y="4433806"/>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ＭＳ Ｐゴシック"/>
                  <a:cs typeface="ＭＳ Ｐゴシック"/>
                </a:rPr>
                <a:t>知能</a:t>
              </a:r>
              <a:r>
                <a:rPr lang="ja-JP" altLang="en-US" sz="1200" dirty="0">
                  <a:solidFill>
                    <a:srgbClr val="FFFFFF"/>
                  </a:solidFill>
                  <a:latin typeface="ＭＳ Ｐゴシック"/>
                  <a:cs typeface="ＭＳ Ｐゴシック"/>
                </a:rPr>
                <a:t>そのものをもつ機械</a:t>
              </a:r>
              <a:r>
                <a:rPr lang="ja-JP" altLang="en-US" sz="1200" dirty="0" smtClean="0">
                  <a:solidFill>
                    <a:srgbClr val="FFFFFF"/>
                  </a:solidFill>
                  <a:latin typeface="ＭＳ Ｐゴシック"/>
                  <a:cs typeface="ＭＳ Ｐゴシック"/>
                </a:rPr>
                <a:t>を作る取り組み</a:t>
              </a:r>
              <a:endParaRPr kumimoji="1" lang="ja-JP" altLang="en-US" sz="1200" dirty="0">
                <a:solidFill>
                  <a:srgbClr val="FFFFFF"/>
                </a:solidFill>
                <a:latin typeface="ＭＳ Ｐゴシック"/>
                <a:ea typeface="ＭＳ Ｐゴシック"/>
                <a:cs typeface="ＭＳ Ｐゴシック"/>
              </a:endParaRPr>
            </a:p>
          </p:txBody>
        </p:sp>
        <p:pic>
          <p:nvPicPr>
            <p:cNvPr id="28" name="図 27"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4161018" y="5203184"/>
              <a:ext cx="1382777" cy="641495"/>
            </a:xfrm>
            <a:prstGeom prst="rect">
              <a:avLst/>
            </a:prstGeom>
          </p:spPr>
        </p:pic>
        <p:pic>
          <p:nvPicPr>
            <p:cNvPr id="29" name="図 28"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4477" y="5161176"/>
              <a:ext cx="963791" cy="771033"/>
            </a:xfrm>
            <a:prstGeom prst="rect">
              <a:avLst/>
            </a:prstGeom>
          </p:spPr>
        </p:pic>
        <p:sp>
          <p:nvSpPr>
            <p:cNvPr id="31" name="右矢印 30"/>
            <p:cNvSpPr/>
            <p:nvPr/>
          </p:nvSpPr>
          <p:spPr>
            <a:xfrm>
              <a:off x="4245356" y="5400151"/>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グループ化 6"/>
          <p:cNvGrpSpPr/>
          <p:nvPr/>
        </p:nvGrpSpPr>
        <p:grpSpPr>
          <a:xfrm>
            <a:off x="3334477" y="2184466"/>
            <a:ext cx="2027624" cy="1453353"/>
            <a:chOff x="3334477" y="2184466"/>
            <a:chExt cx="2027624" cy="1453353"/>
          </a:xfrm>
        </p:grpSpPr>
        <p:sp>
          <p:nvSpPr>
            <p:cNvPr id="19" name="正方形/長方形 18"/>
            <p:cNvSpPr/>
            <p:nvPr/>
          </p:nvSpPr>
          <p:spPr>
            <a:xfrm>
              <a:off x="3334477" y="2184466"/>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ＭＳ Ｐゴシック"/>
                  <a:cs typeface="ＭＳ Ｐゴシック"/>
                </a:rPr>
                <a:t>知能</a:t>
              </a:r>
              <a:r>
                <a:rPr lang="ja-JP" altLang="en-US" sz="1200" dirty="0">
                  <a:solidFill>
                    <a:srgbClr val="FFFFFF"/>
                  </a:solidFill>
                  <a:latin typeface="ＭＳ Ｐゴシック"/>
                  <a:cs typeface="ＭＳ Ｐゴシック"/>
                </a:rPr>
                <a:t>を使ってすること</a:t>
              </a:r>
              <a:r>
                <a:rPr lang="ja-JP" altLang="en-US" sz="1200" dirty="0" smtClean="0">
                  <a:solidFill>
                    <a:srgbClr val="FFFFFF"/>
                  </a:solidFill>
                  <a:latin typeface="ＭＳ Ｐゴシック"/>
                  <a:cs typeface="ＭＳ Ｐゴシック"/>
                </a:rPr>
                <a:t>を機械</a:t>
              </a:r>
              <a:r>
                <a:rPr lang="ja-JP" altLang="en-US" sz="1200" dirty="0">
                  <a:solidFill>
                    <a:srgbClr val="FFFFFF"/>
                  </a:solidFill>
                  <a:latin typeface="ＭＳ Ｐゴシック"/>
                  <a:cs typeface="ＭＳ Ｐゴシック"/>
                </a:rPr>
                <a:t>にさせようと</a:t>
              </a:r>
              <a:r>
                <a:rPr lang="ja-JP" altLang="en-US" sz="1200" dirty="0" smtClean="0">
                  <a:solidFill>
                    <a:srgbClr val="FFFFFF"/>
                  </a:solidFill>
                  <a:latin typeface="ＭＳ Ｐゴシック"/>
                  <a:cs typeface="ＭＳ Ｐゴシック"/>
                </a:rPr>
                <a:t>す取り組み</a:t>
              </a: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334477" y="2868477"/>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p:cNvSpPr/>
            <p:nvPr/>
          </p:nvSpPr>
          <p:spPr>
            <a:xfrm>
              <a:off x="4245356" y="3150878"/>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4" name="図 33" descr="horse_PNG25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656" y="2936435"/>
              <a:ext cx="834108" cy="626507"/>
            </a:xfrm>
            <a:prstGeom prst="rect">
              <a:avLst/>
            </a:prstGeom>
          </p:spPr>
        </p:pic>
        <p:pic>
          <p:nvPicPr>
            <p:cNvPr id="35" name="図 34" descr="Union-Automobile-Co-1902.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6310" y="2936435"/>
              <a:ext cx="945791" cy="592381"/>
            </a:xfrm>
            <a:prstGeom prst="rect">
              <a:avLst/>
            </a:prstGeom>
          </p:spPr>
        </p:pic>
      </p:grpSp>
    </p:spTree>
    <p:extLst>
      <p:ext uri="{BB962C8B-B14F-4D97-AF65-F5344CB8AC3E}">
        <p14:creationId xmlns:p14="http://schemas.microsoft.com/office/powerpoint/2010/main" val="36630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AI</a:t>
            </a:r>
            <a:r>
              <a:rPr kumimoji="1" lang="ja-JP" altLang="en-US" dirty="0" smtClean="0"/>
              <a:t>についての様々なコメント</a:t>
            </a:r>
            <a:endParaRPr kumimoji="1" lang="ja-JP" altLang="en-US" dirty="0"/>
          </a:p>
        </p:txBody>
      </p:sp>
      <p:sp>
        <p:nvSpPr>
          <p:cNvPr id="4" name="テキスト ボックス 3"/>
          <p:cNvSpPr txBox="1"/>
          <p:nvPr/>
        </p:nvSpPr>
        <p:spPr>
          <a:xfrm>
            <a:off x="646045" y="1123121"/>
            <a:ext cx="7967050" cy="1231106"/>
          </a:xfrm>
          <a:prstGeom prst="rect">
            <a:avLst/>
          </a:prstGeom>
          <a:noFill/>
        </p:spPr>
        <p:txBody>
          <a:bodyPr wrap="square" rtlCol="0">
            <a:spAutoFit/>
          </a:bodyPr>
          <a:lstStyle/>
          <a:p>
            <a:r>
              <a:rPr lang="ja-JP" altLang="en-US" sz="2800" dirty="0" smtClean="0">
                <a:solidFill>
                  <a:schemeClr val="accent1"/>
                </a:solidFill>
                <a:latin typeface="HGP明朝B" panose="02020800000000000000" pitchFamily="18" charset="-128"/>
                <a:ea typeface="HGP明朝B" panose="02020800000000000000" pitchFamily="18" charset="-128"/>
              </a:rPr>
              <a:t>“</a:t>
            </a:r>
            <a:r>
              <a:rPr lang="en-US" altLang="ja-JP" dirty="0" smtClean="0">
                <a:latin typeface="HGP明朝B" panose="02020800000000000000" pitchFamily="18" charset="-128"/>
                <a:ea typeface="HGP明朝B" panose="02020800000000000000" pitchFamily="18" charset="-128"/>
              </a:rPr>
              <a:t>2018</a:t>
            </a:r>
            <a:r>
              <a:rPr lang="ja-JP" altLang="en-US" dirty="0">
                <a:latin typeface="HGP明朝B" panose="02020800000000000000" pitchFamily="18" charset="-128"/>
                <a:ea typeface="HGP明朝B" panose="02020800000000000000" pitchFamily="18" charset="-128"/>
              </a:rPr>
              <a:t>年までに、デジタル・ビジネスに必要なビジネス・プロセス・ワーカーの数は従来のモデルの</a:t>
            </a:r>
            <a:r>
              <a:rPr lang="en-US" altLang="ja-JP" dirty="0">
                <a:latin typeface="HGP明朝B" panose="02020800000000000000" pitchFamily="18" charset="-128"/>
                <a:ea typeface="HGP明朝B" panose="02020800000000000000" pitchFamily="18" charset="-128"/>
              </a:rPr>
              <a:t>50%</a:t>
            </a:r>
            <a:r>
              <a:rPr lang="ja-JP" altLang="en-US" dirty="0">
                <a:latin typeface="HGP明朝B" panose="02020800000000000000" pitchFamily="18" charset="-128"/>
                <a:ea typeface="HGP明朝B" panose="02020800000000000000" pitchFamily="18" charset="-128"/>
              </a:rPr>
              <a:t>で済む一方、主要なデジタル・ビジネス業務は</a:t>
            </a:r>
            <a:r>
              <a:rPr lang="en-US" altLang="ja-JP" dirty="0">
                <a:latin typeface="HGP明朝B" panose="02020800000000000000" pitchFamily="18" charset="-128"/>
                <a:ea typeface="HGP明朝B" panose="02020800000000000000" pitchFamily="18" charset="-128"/>
              </a:rPr>
              <a:t>500%</a:t>
            </a:r>
            <a:r>
              <a:rPr lang="ja-JP" altLang="en-US" dirty="0" smtClean="0">
                <a:latin typeface="HGP明朝B" panose="02020800000000000000" pitchFamily="18" charset="-128"/>
                <a:ea typeface="HGP明朝B" panose="02020800000000000000" pitchFamily="18" charset="-128"/>
              </a:rPr>
              <a:t>増える。</a:t>
            </a:r>
            <a:r>
              <a:rPr lang="ja-JP" altLang="en-US" sz="2800" dirty="0" smtClean="0">
                <a:solidFill>
                  <a:schemeClr val="accent1"/>
                </a:solidFill>
                <a:latin typeface="HGP明朝B" panose="02020800000000000000" pitchFamily="18" charset="-128"/>
                <a:ea typeface="HGP明朝B" panose="02020800000000000000" pitchFamily="18" charset="-128"/>
              </a:rPr>
              <a:t>”</a:t>
            </a:r>
            <a:r>
              <a:rPr lang="ja-JP" altLang="en-US" dirty="0" smtClean="0">
                <a:latin typeface="HGP明朝B" panose="02020800000000000000" pitchFamily="18" charset="-128"/>
                <a:ea typeface="HGP明朝B" panose="02020800000000000000" pitchFamily="18" charset="-128"/>
              </a:rPr>
              <a:t> </a:t>
            </a:r>
            <a:endParaRPr lang="en-US" altLang="ja-JP" dirty="0" smtClean="0">
              <a:latin typeface="HGP明朝B" panose="02020800000000000000" pitchFamily="18" charset="-128"/>
              <a:ea typeface="HGP明朝B" panose="02020800000000000000" pitchFamily="18" charset="-128"/>
            </a:endParaRPr>
          </a:p>
          <a:p>
            <a:pPr algn="r"/>
            <a:r>
              <a:rPr lang="en-US" altLang="ja-JP" dirty="0" smtClean="0">
                <a:latin typeface="Century" panose="02040604050505020304" pitchFamily="18" charset="0"/>
              </a:rPr>
              <a:t>(Gartner </a:t>
            </a:r>
            <a:r>
              <a:rPr lang="en-US" altLang="ja-JP" dirty="0">
                <a:latin typeface="Century" panose="02040604050505020304" pitchFamily="18" charset="0"/>
              </a:rPr>
              <a:t>Predicts </a:t>
            </a:r>
            <a:r>
              <a:rPr lang="en-US" altLang="ja-JP" dirty="0" smtClean="0">
                <a:latin typeface="Century" panose="02040604050505020304" pitchFamily="18" charset="0"/>
              </a:rPr>
              <a:t>2015)</a:t>
            </a:r>
            <a:endParaRPr kumimoji="1" lang="ja-JP" altLang="en-US" dirty="0">
              <a:latin typeface="Century" panose="02040604050505020304" pitchFamily="18" charset="0"/>
              <a:ea typeface="HGP明朝B" panose="02020800000000000000" pitchFamily="18" charset="-128"/>
            </a:endParaRPr>
          </a:p>
        </p:txBody>
      </p:sp>
      <p:sp>
        <p:nvSpPr>
          <p:cNvPr id="5" name="テキスト ボックス 4"/>
          <p:cNvSpPr txBox="1"/>
          <p:nvPr/>
        </p:nvSpPr>
        <p:spPr>
          <a:xfrm>
            <a:off x="646045" y="3587299"/>
            <a:ext cx="7967050" cy="1231106"/>
          </a:xfrm>
          <a:prstGeom prst="rect">
            <a:avLst/>
          </a:prstGeom>
          <a:noFill/>
        </p:spPr>
        <p:txBody>
          <a:bodyPr wrap="square" rtlCol="0">
            <a:spAutoFit/>
          </a:bodyPr>
          <a:lstStyle/>
          <a:p>
            <a:r>
              <a:rPr lang="ja-JP" altLang="en-US" sz="2800" dirty="0" smtClean="0">
                <a:solidFill>
                  <a:schemeClr val="accent1"/>
                </a:solidFill>
                <a:latin typeface="HGP明朝B" panose="02020800000000000000" pitchFamily="18" charset="-128"/>
                <a:ea typeface="HGP明朝B" panose="02020800000000000000" pitchFamily="18" charset="-128"/>
              </a:rPr>
              <a:t>“</a:t>
            </a:r>
            <a:r>
              <a:rPr lang="en-US" altLang="ja-JP" dirty="0">
                <a:latin typeface="HGP明朝B" panose="02020800000000000000" pitchFamily="18" charset="-128"/>
                <a:ea typeface="HGP明朝B" panose="02020800000000000000" pitchFamily="18" charset="-128"/>
              </a:rPr>
              <a:t>20</a:t>
            </a:r>
            <a:r>
              <a:rPr lang="ja-JP" altLang="en-US" dirty="0">
                <a:latin typeface="HGP明朝B" panose="02020800000000000000" pitchFamily="18" charset="-128"/>
                <a:ea typeface="HGP明朝B" panose="02020800000000000000" pitchFamily="18" charset="-128"/>
              </a:rPr>
              <a:t>年後、あなたが望もうが、望むまい</a:t>
            </a:r>
            <a:r>
              <a:rPr lang="ja-JP" altLang="en-US" dirty="0" smtClean="0">
                <a:latin typeface="HGP明朝B" panose="02020800000000000000" pitchFamily="18" charset="-128"/>
                <a:ea typeface="HGP明朝B" panose="02020800000000000000" pitchFamily="18" charset="-128"/>
              </a:rPr>
              <a:t>が、現在</a:t>
            </a:r>
            <a:r>
              <a:rPr lang="ja-JP" altLang="en-US" dirty="0">
                <a:latin typeface="HGP明朝B" panose="02020800000000000000" pitchFamily="18" charset="-128"/>
                <a:ea typeface="HGP明朝B" panose="02020800000000000000" pitchFamily="18" charset="-128"/>
              </a:rPr>
              <a:t>の仕事のほとんどが機械によって代行される。</a:t>
            </a:r>
            <a:r>
              <a:rPr lang="ja-JP" altLang="en-US" sz="2800" dirty="0" smtClean="0">
                <a:solidFill>
                  <a:schemeClr val="accent1"/>
                </a:solidFill>
                <a:latin typeface="HGP明朝B" panose="02020800000000000000" pitchFamily="18" charset="-128"/>
                <a:ea typeface="HGP明朝B" panose="02020800000000000000" pitchFamily="18" charset="-128"/>
              </a:rPr>
              <a:t>”</a:t>
            </a:r>
            <a:r>
              <a:rPr lang="ja-JP" altLang="en-US" dirty="0" smtClean="0">
                <a:latin typeface="HGP明朝B" panose="02020800000000000000" pitchFamily="18" charset="-128"/>
                <a:ea typeface="HGP明朝B" panose="02020800000000000000" pitchFamily="18" charset="-128"/>
              </a:rPr>
              <a:t> </a:t>
            </a:r>
            <a:endParaRPr lang="en-US" altLang="ja-JP" dirty="0" smtClean="0">
              <a:latin typeface="HGP明朝B" panose="02020800000000000000" pitchFamily="18" charset="-128"/>
              <a:ea typeface="HGP明朝B" panose="02020800000000000000" pitchFamily="18" charset="-128"/>
            </a:endParaRPr>
          </a:p>
          <a:p>
            <a:pPr algn="r"/>
            <a:r>
              <a:rPr lang="en-US" altLang="ja-JP" dirty="0" smtClean="0">
                <a:latin typeface="Century" panose="02040604050505020304" pitchFamily="18" charset="0"/>
              </a:rPr>
              <a:t>(Larry Page, Google CEO)</a:t>
            </a:r>
            <a:endParaRPr kumimoji="1" lang="ja-JP" altLang="en-US" dirty="0">
              <a:latin typeface="Century" panose="02040604050505020304" pitchFamily="18" charset="0"/>
              <a:ea typeface="HGP明朝B" panose="02020800000000000000" pitchFamily="18" charset="-128"/>
            </a:endParaRPr>
          </a:p>
        </p:txBody>
      </p:sp>
      <p:sp>
        <p:nvSpPr>
          <p:cNvPr id="6" name="テキスト ボックス 5"/>
          <p:cNvSpPr txBox="1"/>
          <p:nvPr/>
        </p:nvSpPr>
        <p:spPr>
          <a:xfrm>
            <a:off x="646045" y="2357893"/>
            <a:ext cx="7967050" cy="1231106"/>
          </a:xfrm>
          <a:prstGeom prst="rect">
            <a:avLst/>
          </a:prstGeom>
          <a:noFill/>
        </p:spPr>
        <p:txBody>
          <a:bodyPr wrap="square" rtlCol="0">
            <a:spAutoFit/>
          </a:bodyPr>
          <a:lstStyle/>
          <a:p>
            <a:r>
              <a:rPr lang="ja-JP" altLang="en-US" sz="2800" dirty="0" smtClean="0">
                <a:solidFill>
                  <a:schemeClr val="accent1"/>
                </a:solidFill>
                <a:latin typeface="HGP明朝B" panose="02020800000000000000" pitchFamily="18" charset="-128"/>
                <a:ea typeface="HGP明朝B" panose="02020800000000000000" pitchFamily="18" charset="-128"/>
              </a:rPr>
              <a:t>“</a:t>
            </a:r>
            <a:r>
              <a:rPr lang="en-US" altLang="ja-JP" dirty="0">
                <a:latin typeface="HGP明朝B" panose="02020800000000000000" pitchFamily="18" charset="-128"/>
                <a:ea typeface="HGP明朝B" panose="02020800000000000000" pitchFamily="18" charset="-128"/>
              </a:rPr>
              <a:t>2020</a:t>
            </a:r>
            <a:r>
              <a:rPr lang="ja-JP" altLang="en-US" dirty="0">
                <a:latin typeface="HGP明朝B" panose="02020800000000000000" pitchFamily="18" charset="-128"/>
                <a:ea typeface="HGP明朝B" panose="02020800000000000000" pitchFamily="18" charset="-128"/>
              </a:rPr>
              <a:t>年までに、ナレッジワーカーの大半のキャリアパスは、スマートマシンによって良くも悪くも破壊される。</a:t>
            </a:r>
            <a:r>
              <a:rPr lang="ja-JP" altLang="en-US" sz="2800" dirty="0" smtClean="0">
                <a:solidFill>
                  <a:schemeClr val="accent1"/>
                </a:solidFill>
                <a:latin typeface="HGP明朝B" panose="02020800000000000000" pitchFamily="18" charset="-128"/>
                <a:ea typeface="HGP明朝B" panose="02020800000000000000" pitchFamily="18" charset="-128"/>
              </a:rPr>
              <a:t>”</a:t>
            </a:r>
            <a:r>
              <a:rPr lang="ja-JP" altLang="en-US" dirty="0" smtClean="0">
                <a:latin typeface="HGP明朝B" panose="02020800000000000000" pitchFamily="18" charset="-128"/>
                <a:ea typeface="HGP明朝B" panose="02020800000000000000" pitchFamily="18" charset="-128"/>
              </a:rPr>
              <a:t> </a:t>
            </a:r>
            <a:endParaRPr lang="en-US" altLang="ja-JP" dirty="0" smtClean="0">
              <a:latin typeface="HGP明朝B" panose="02020800000000000000" pitchFamily="18" charset="-128"/>
              <a:ea typeface="HGP明朝B" panose="02020800000000000000" pitchFamily="18" charset="-128"/>
            </a:endParaRPr>
          </a:p>
          <a:p>
            <a:pPr algn="r"/>
            <a:r>
              <a:rPr lang="en-US" altLang="ja-JP" dirty="0" smtClean="0">
                <a:latin typeface="Century" panose="02040604050505020304" pitchFamily="18" charset="0"/>
              </a:rPr>
              <a:t>(</a:t>
            </a:r>
            <a:r>
              <a:rPr lang="en-US" altLang="ja-JP" dirty="0">
                <a:latin typeface="Century" panose="02040604050505020304" pitchFamily="18" charset="0"/>
              </a:rPr>
              <a:t>Gartner Predicts </a:t>
            </a:r>
            <a:r>
              <a:rPr lang="en-US" altLang="ja-JP" dirty="0" smtClean="0">
                <a:latin typeface="Century" panose="02040604050505020304" pitchFamily="18" charset="0"/>
              </a:rPr>
              <a:t>2014)</a:t>
            </a:r>
            <a:endParaRPr kumimoji="1" lang="ja-JP" altLang="en-US" dirty="0">
              <a:latin typeface="Century" panose="02040604050505020304" pitchFamily="18" charset="0"/>
              <a:ea typeface="HGP明朝B" panose="02020800000000000000" pitchFamily="18" charset="-128"/>
            </a:endParaRPr>
          </a:p>
        </p:txBody>
      </p:sp>
      <p:sp>
        <p:nvSpPr>
          <p:cNvPr id="7" name="テキスト ボックス 6"/>
          <p:cNvSpPr txBox="1"/>
          <p:nvPr/>
        </p:nvSpPr>
        <p:spPr>
          <a:xfrm>
            <a:off x="646045" y="4818405"/>
            <a:ext cx="7967050" cy="800219"/>
          </a:xfrm>
          <a:prstGeom prst="rect">
            <a:avLst/>
          </a:prstGeom>
          <a:noFill/>
        </p:spPr>
        <p:txBody>
          <a:bodyPr wrap="square" rtlCol="0">
            <a:spAutoFit/>
          </a:bodyPr>
          <a:lstStyle/>
          <a:p>
            <a:r>
              <a:rPr lang="ja-JP" altLang="en-US" sz="2800" dirty="0" smtClean="0">
                <a:solidFill>
                  <a:schemeClr val="accent1"/>
                </a:solidFill>
                <a:latin typeface="HGP明朝B" panose="02020800000000000000" pitchFamily="18" charset="-128"/>
                <a:ea typeface="HGP明朝B" panose="02020800000000000000" pitchFamily="18" charset="-128"/>
              </a:rPr>
              <a:t>“</a:t>
            </a:r>
            <a:r>
              <a:rPr lang="en-US" altLang="ja-JP" dirty="0" smtClean="0">
                <a:latin typeface="HGP明朝B" panose="02020800000000000000" pitchFamily="18" charset="-128"/>
                <a:ea typeface="HGP明朝B" panose="02020800000000000000" pitchFamily="18" charset="-128"/>
              </a:rPr>
              <a:t>2045</a:t>
            </a:r>
            <a:r>
              <a:rPr lang="ja-JP" altLang="en-US" dirty="0" smtClean="0">
                <a:latin typeface="HGP明朝B" panose="02020800000000000000" pitchFamily="18" charset="-128"/>
                <a:ea typeface="HGP明朝B" panose="02020800000000000000" pitchFamily="18" charset="-128"/>
              </a:rPr>
              <a:t>年、コンピュータが人類の知能を超える。</a:t>
            </a:r>
            <a:r>
              <a:rPr lang="ja-JP" altLang="en-US" sz="2800" dirty="0" smtClean="0">
                <a:solidFill>
                  <a:schemeClr val="accent1"/>
                </a:solidFill>
                <a:latin typeface="HGP明朝B" panose="02020800000000000000" pitchFamily="18" charset="-128"/>
                <a:ea typeface="HGP明朝B" panose="02020800000000000000" pitchFamily="18" charset="-128"/>
              </a:rPr>
              <a:t>”</a:t>
            </a:r>
            <a:r>
              <a:rPr lang="ja-JP" altLang="en-US" dirty="0" smtClean="0">
                <a:latin typeface="HGP明朝B" panose="02020800000000000000" pitchFamily="18" charset="-128"/>
                <a:ea typeface="HGP明朝B" panose="02020800000000000000" pitchFamily="18" charset="-128"/>
              </a:rPr>
              <a:t> </a:t>
            </a:r>
            <a:endParaRPr lang="en-US" altLang="ja-JP" dirty="0" smtClean="0">
              <a:latin typeface="HGP明朝B" panose="02020800000000000000" pitchFamily="18" charset="-128"/>
              <a:ea typeface="HGP明朝B" panose="02020800000000000000" pitchFamily="18" charset="-128"/>
            </a:endParaRPr>
          </a:p>
          <a:p>
            <a:pPr algn="r"/>
            <a:r>
              <a:rPr lang="en-US" altLang="ja-JP" dirty="0" smtClean="0">
                <a:latin typeface="Century" panose="02040604050505020304" pitchFamily="18" charset="0"/>
              </a:rPr>
              <a:t>(Ray Kurzweil)</a:t>
            </a:r>
            <a:endParaRPr kumimoji="1" lang="ja-JP" altLang="en-US" dirty="0">
              <a:latin typeface="Century" panose="02040604050505020304" pitchFamily="18" charset="0"/>
              <a:ea typeface="HGP明朝B" panose="02020800000000000000" pitchFamily="18" charset="-128"/>
            </a:endParaRPr>
          </a:p>
        </p:txBody>
      </p:sp>
      <p:sp>
        <p:nvSpPr>
          <p:cNvPr id="3" name="正方形/長方形 2"/>
          <p:cNvSpPr/>
          <p:nvPr/>
        </p:nvSpPr>
        <p:spPr>
          <a:xfrm>
            <a:off x="1701384" y="3687580"/>
            <a:ext cx="3013023" cy="494676"/>
          </a:xfrm>
          <a:prstGeom prst="rect">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smtClean="0">
              <a:solidFill>
                <a:srgbClr val="FFFFFF"/>
              </a:solidFill>
              <a:latin typeface="+mn-ea"/>
              <a:cs typeface="ＭＳ Ｐゴシック"/>
            </a:endParaRPr>
          </a:p>
        </p:txBody>
      </p:sp>
    </p:spTree>
    <p:extLst>
      <p:ext uri="{BB962C8B-B14F-4D97-AF65-F5344CB8AC3E}">
        <p14:creationId xmlns:p14="http://schemas.microsoft.com/office/powerpoint/2010/main" val="191869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空を飛ぶ機械</a:t>
            </a:r>
            <a:endParaRPr kumimoji="1" lang="ja-JP" altLang="en-US" dirty="0"/>
          </a:p>
        </p:txBody>
      </p:sp>
      <p:grpSp>
        <p:nvGrpSpPr>
          <p:cNvPr id="3" name="グループ化 2"/>
          <p:cNvGrpSpPr/>
          <p:nvPr/>
        </p:nvGrpSpPr>
        <p:grpSpPr>
          <a:xfrm>
            <a:off x="1091689" y="2429682"/>
            <a:ext cx="2865674" cy="3862205"/>
            <a:chOff x="1091689" y="2429682"/>
            <a:chExt cx="2865674" cy="3862205"/>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689" y="4063293"/>
              <a:ext cx="2564423" cy="1905000"/>
            </a:xfrm>
            <a:prstGeom prst="rect">
              <a:avLst/>
            </a:prstGeom>
          </p:spPr>
        </p:pic>
        <p:sp>
          <p:nvSpPr>
            <p:cNvPr id="7" name="正方形/長方形 6"/>
            <p:cNvSpPr/>
            <p:nvPr/>
          </p:nvSpPr>
          <p:spPr>
            <a:xfrm>
              <a:off x="1091689" y="6061055"/>
              <a:ext cx="2564423" cy="230832"/>
            </a:xfrm>
            <a:prstGeom prst="rect">
              <a:avLst/>
            </a:prstGeom>
          </p:spPr>
          <p:txBody>
            <a:bodyPr wrap="square">
              <a:spAutoFit/>
            </a:bodyPr>
            <a:lstStyle/>
            <a:p>
              <a:r>
                <a:rPr lang="ja-JP" altLang="en-US" sz="900" dirty="0" smtClean="0"/>
                <a:t>https://ja.wikipedia.org/</a:t>
              </a:r>
              <a:r>
                <a:rPr lang="ja-JP" altLang="en-US" sz="900" dirty="0"/>
                <a:t>wiki/オーニソプター</a:t>
              </a:r>
            </a:p>
          </p:txBody>
        </p:sp>
        <p:sp>
          <p:nvSpPr>
            <p:cNvPr id="11" name="下矢印 10"/>
            <p:cNvSpPr/>
            <p:nvPr/>
          </p:nvSpPr>
          <p:spPr>
            <a:xfrm rot="2268684">
              <a:off x="1938063" y="2429682"/>
              <a:ext cx="2019300" cy="1745513"/>
            </a:xfrm>
            <a:prstGeom prst="downArrow">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smtClean="0">
                <a:solidFill>
                  <a:srgbClr val="FFFFFF"/>
                </a:solidFill>
                <a:latin typeface="+mn-ea"/>
                <a:cs typeface="ＭＳ Ｐゴシック"/>
              </a:endParaRPr>
            </a:p>
          </p:txBody>
        </p:sp>
      </p:grpSp>
      <p:grpSp>
        <p:nvGrpSpPr>
          <p:cNvPr id="4" name="グループ化 3"/>
          <p:cNvGrpSpPr/>
          <p:nvPr/>
        </p:nvGrpSpPr>
        <p:grpSpPr>
          <a:xfrm>
            <a:off x="5150501" y="2433043"/>
            <a:ext cx="3162406" cy="3535250"/>
            <a:chOff x="5150501" y="2433043"/>
            <a:chExt cx="3162406" cy="3535250"/>
          </a:xfrm>
        </p:grpSpPr>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935" y="4063293"/>
              <a:ext cx="2861972" cy="1905000"/>
            </a:xfrm>
            <a:prstGeom prst="rect">
              <a:avLst/>
            </a:prstGeom>
          </p:spPr>
        </p:pic>
        <p:sp>
          <p:nvSpPr>
            <p:cNvPr id="14" name="下矢印 13"/>
            <p:cNvSpPr/>
            <p:nvPr/>
          </p:nvSpPr>
          <p:spPr>
            <a:xfrm rot="19285794">
              <a:off x="5150501" y="2433043"/>
              <a:ext cx="2019300" cy="1745513"/>
            </a:xfrm>
            <a:prstGeom prst="downArrow">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smtClean="0">
                <a:solidFill>
                  <a:srgbClr val="FFFFFF"/>
                </a:solidFill>
                <a:latin typeface="+mn-ea"/>
                <a:cs typeface="ＭＳ Ｐゴシック"/>
              </a:endParaRPr>
            </a:p>
          </p:txBody>
        </p:sp>
      </p:gr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820" y="922019"/>
            <a:ext cx="3129040" cy="2082767"/>
          </a:xfrm>
          <a:prstGeom prst="rect">
            <a:avLst/>
          </a:prstGeom>
        </p:spPr>
      </p:pic>
      <p:sp>
        <p:nvSpPr>
          <p:cNvPr id="12" name="角丸四角形 11"/>
          <p:cNvSpPr/>
          <p:nvPr/>
        </p:nvSpPr>
        <p:spPr>
          <a:xfrm>
            <a:off x="1091689" y="1554480"/>
            <a:ext cx="1790700" cy="914400"/>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dirty="0" smtClean="0">
                <a:solidFill>
                  <a:srgbClr val="FFFFFF"/>
                </a:solidFill>
                <a:latin typeface="+mn-ea"/>
                <a:cs typeface="ＭＳ Ｐゴシック"/>
              </a:rPr>
              <a:t>鳥の動きを模倣</a:t>
            </a:r>
          </a:p>
        </p:txBody>
      </p:sp>
      <p:sp>
        <p:nvSpPr>
          <p:cNvPr id="16" name="角丸四角形 15"/>
          <p:cNvSpPr/>
          <p:nvPr/>
        </p:nvSpPr>
        <p:spPr>
          <a:xfrm>
            <a:off x="6226291" y="1536751"/>
            <a:ext cx="2086616" cy="914400"/>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dirty="0" smtClean="0">
                <a:solidFill>
                  <a:srgbClr val="FFFFFF"/>
                </a:solidFill>
                <a:latin typeface="+mn-ea"/>
                <a:cs typeface="ＭＳ Ｐゴシック"/>
              </a:rPr>
              <a:t>「飛ぶ」という機能</a:t>
            </a:r>
          </a:p>
        </p:txBody>
      </p:sp>
    </p:spTree>
    <p:extLst>
      <p:ext uri="{BB962C8B-B14F-4D97-AF65-F5344CB8AC3E}">
        <p14:creationId xmlns:p14="http://schemas.microsoft.com/office/powerpoint/2010/main" val="299834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67639" y="1342332"/>
            <a:ext cx="8808721" cy="2688648"/>
            <a:chOff x="167639" y="1342332"/>
            <a:chExt cx="8808721" cy="2688648"/>
          </a:xfrm>
        </p:grpSpPr>
        <p:sp>
          <p:nvSpPr>
            <p:cNvPr id="6" name="正方形/長方形 5"/>
            <p:cNvSpPr/>
            <p:nvPr/>
          </p:nvSpPr>
          <p:spPr>
            <a:xfrm>
              <a:off x="167640" y="1342332"/>
              <a:ext cx="8808720" cy="2688648"/>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cs typeface="ＭＳ Ｐゴシック"/>
              </a:endParaRPr>
            </a:p>
          </p:txBody>
        </p:sp>
        <p:sp>
          <p:nvSpPr>
            <p:cNvPr id="19" name="テキスト ボックス 18"/>
            <p:cNvSpPr txBox="1"/>
            <p:nvPr/>
          </p:nvSpPr>
          <p:spPr>
            <a:xfrm>
              <a:off x="167639" y="1374270"/>
              <a:ext cx="1712327" cy="707886"/>
            </a:xfrm>
            <a:prstGeom prst="rect">
              <a:avLst/>
            </a:prstGeom>
            <a:noFill/>
          </p:spPr>
          <p:txBody>
            <a:bodyPr wrap="none" rtlCol="0">
              <a:spAutoFit/>
            </a:bodyPr>
            <a:lstStyle/>
            <a:p>
              <a:pPr algn="ctr"/>
              <a:r>
                <a:rPr kumimoji="1" lang="ja-JP" altLang="en-US" sz="1600" dirty="0" smtClean="0">
                  <a:solidFill>
                    <a:srgbClr val="FFFFFF"/>
                  </a:solidFill>
                </a:rPr>
                <a:t>知的活動</a:t>
              </a:r>
              <a:r>
                <a:rPr lang="ja-JP" altLang="en-US" sz="1600" dirty="0" smtClean="0">
                  <a:solidFill>
                    <a:srgbClr val="FFFFFF"/>
                  </a:solidFill>
                </a:rPr>
                <a:t>を再現</a:t>
              </a:r>
              <a:endParaRPr lang="en-US" altLang="ja-JP" sz="1600" dirty="0" smtClean="0">
                <a:solidFill>
                  <a:srgbClr val="FFFFFF"/>
                </a:solidFill>
              </a:endParaRPr>
            </a:p>
            <a:p>
              <a:pPr algn="ctr"/>
              <a:r>
                <a:rPr kumimoji="1" lang="ja-JP" altLang="en-US" sz="2400" dirty="0" smtClean="0">
                  <a:solidFill>
                    <a:srgbClr val="FFFFFF"/>
                  </a:solidFill>
                </a:rPr>
                <a:t>（弱い</a:t>
              </a:r>
              <a:r>
                <a:rPr kumimoji="1" lang="en-US" altLang="ja-JP" sz="2400" dirty="0" smtClean="0">
                  <a:solidFill>
                    <a:srgbClr val="FFFFFF"/>
                  </a:solidFill>
                </a:rPr>
                <a:t>AI</a:t>
              </a:r>
              <a:r>
                <a:rPr kumimoji="1" lang="ja-JP" altLang="en-US" sz="2400" dirty="0" smtClean="0">
                  <a:solidFill>
                    <a:srgbClr val="FFFFFF"/>
                  </a:solidFill>
                </a:rPr>
                <a:t>）</a:t>
              </a:r>
              <a:endParaRPr kumimoji="1" lang="ja-JP" altLang="en-US" sz="2400" dirty="0">
                <a:solidFill>
                  <a:srgbClr val="FFFFFF"/>
                </a:solidFill>
              </a:endParaRPr>
            </a:p>
          </p:txBody>
        </p:sp>
      </p:grpSp>
      <p:grpSp>
        <p:nvGrpSpPr>
          <p:cNvPr id="4" name="グループ化 3"/>
          <p:cNvGrpSpPr/>
          <p:nvPr/>
        </p:nvGrpSpPr>
        <p:grpSpPr>
          <a:xfrm>
            <a:off x="167640" y="4166850"/>
            <a:ext cx="8808720" cy="2159464"/>
            <a:chOff x="167640" y="4166850"/>
            <a:chExt cx="8808720" cy="2159464"/>
          </a:xfrm>
        </p:grpSpPr>
        <p:sp>
          <p:nvSpPr>
            <p:cNvPr id="11" name="正方形/長方形 10"/>
            <p:cNvSpPr/>
            <p:nvPr/>
          </p:nvSpPr>
          <p:spPr>
            <a:xfrm>
              <a:off x="167640" y="4166850"/>
              <a:ext cx="8808720" cy="21594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cs typeface="ＭＳ Ｐゴシック"/>
              </a:endParaRPr>
            </a:p>
          </p:txBody>
        </p:sp>
        <p:sp>
          <p:nvSpPr>
            <p:cNvPr id="20" name="テキスト ボックス 19"/>
            <p:cNvSpPr txBox="1"/>
            <p:nvPr/>
          </p:nvSpPr>
          <p:spPr>
            <a:xfrm>
              <a:off x="167640" y="4215790"/>
              <a:ext cx="1712327" cy="707886"/>
            </a:xfrm>
            <a:prstGeom prst="rect">
              <a:avLst/>
            </a:prstGeom>
            <a:noFill/>
          </p:spPr>
          <p:txBody>
            <a:bodyPr wrap="none" rtlCol="0">
              <a:spAutoFit/>
            </a:bodyPr>
            <a:lstStyle/>
            <a:p>
              <a:pPr algn="ctr"/>
              <a:r>
                <a:rPr kumimoji="1" lang="ja-JP" altLang="en-US" sz="1600" dirty="0" smtClean="0">
                  <a:solidFill>
                    <a:srgbClr val="FFFFFF"/>
                  </a:solidFill>
                </a:rPr>
                <a:t>脳の活動</a:t>
              </a:r>
              <a:r>
                <a:rPr lang="ja-JP" altLang="en-US" sz="1600" dirty="0" smtClean="0">
                  <a:solidFill>
                    <a:srgbClr val="FFFFFF"/>
                  </a:solidFill>
                </a:rPr>
                <a:t>を再現</a:t>
              </a:r>
              <a:endParaRPr lang="en-US" altLang="ja-JP" sz="1600" dirty="0" smtClean="0">
                <a:solidFill>
                  <a:srgbClr val="FFFFFF"/>
                </a:solidFill>
              </a:endParaRPr>
            </a:p>
            <a:p>
              <a:pPr algn="ctr"/>
              <a:r>
                <a:rPr kumimoji="1" lang="ja-JP" altLang="en-US" sz="2400" dirty="0" smtClean="0">
                  <a:solidFill>
                    <a:srgbClr val="FFFFFF"/>
                  </a:solidFill>
                </a:rPr>
                <a:t>（強い</a:t>
              </a:r>
              <a:r>
                <a:rPr kumimoji="1" lang="en-US" altLang="ja-JP" sz="2400" dirty="0" smtClean="0">
                  <a:solidFill>
                    <a:srgbClr val="FFFFFF"/>
                  </a:solidFill>
                </a:rPr>
                <a:t>AI</a:t>
              </a:r>
              <a:r>
                <a:rPr kumimoji="1" lang="ja-JP" altLang="en-US" sz="2400" dirty="0" smtClean="0">
                  <a:solidFill>
                    <a:srgbClr val="FFFFFF"/>
                  </a:solidFill>
                </a:rPr>
                <a:t>）</a:t>
              </a:r>
              <a:endParaRPr kumimoji="1" lang="ja-JP" altLang="en-US" sz="2400" dirty="0">
                <a:solidFill>
                  <a:srgbClr val="FFFFFF"/>
                </a:solidFill>
              </a:endParaRPr>
            </a:p>
          </p:txBody>
        </p:sp>
      </p:grpSp>
      <p:sp>
        <p:nvSpPr>
          <p:cNvPr id="2" name="タイトル 1"/>
          <p:cNvSpPr>
            <a:spLocks noGrp="1"/>
          </p:cNvSpPr>
          <p:nvPr>
            <p:ph type="title"/>
          </p:nvPr>
        </p:nvSpPr>
        <p:spPr/>
        <p:txBody>
          <a:bodyPr/>
          <a:lstStyle/>
          <a:p>
            <a:r>
              <a:rPr lang="ja-JP" altLang="en-US" dirty="0" smtClean="0"/>
              <a:t>二つの</a:t>
            </a:r>
            <a:r>
              <a:rPr lang="ja-JP" altLang="ja-JP" dirty="0" smtClean="0"/>
              <a:t>人工知能</a:t>
            </a:r>
            <a:endParaRPr kumimoji="1" lang="ja-JP" altLang="en-US" dirty="0"/>
          </a:p>
        </p:txBody>
      </p:sp>
      <p:sp>
        <p:nvSpPr>
          <p:cNvPr id="7" name="正方形/長方形 6"/>
          <p:cNvSpPr/>
          <p:nvPr/>
        </p:nvSpPr>
        <p:spPr>
          <a:xfrm>
            <a:off x="411365" y="2131096"/>
            <a:ext cx="2159137" cy="169414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cs typeface="ＭＳ Ｐゴシック"/>
              </a:rPr>
              <a:t>ルールベース</a:t>
            </a:r>
            <a:endParaRPr kumimoji="1" lang="ja-JP" altLang="en-US" sz="2000" dirty="0">
              <a:solidFill>
                <a:srgbClr val="FFFFFF"/>
              </a:solidFill>
              <a:cs typeface="ＭＳ Ｐゴシック"/>
            </a:endParaRPr>
          </a:p>
        </p:txBody>
      </p:sp>
      <p:sp>
        <p:nvSpPr>
          <p:cNvPr id="9" name="正方形/長方形 8"/>
          <p:cNvSpPr/>
          <p:nvPr/>
        </p:nvSpPr>
        <p:spPr>
          <a:xfrm>
            <a:off x="2697245" y="2131096"/>
            <a:ext cx="1412289" cy="78836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cs typeface="ＭＳ Ｐゴシック"/>
              </a:rPr>
              <a:t>エキスパート・システム</a:t>
            </a:r>
            <a:endParaRPr kumimoji="1" lang="ja-JP" altLang="en-US" sz="1600" dirty="0">
              <a:solidFill>
                <a:srgbClr val="FFFFFF"/>
              </a:solidFill>
              <a:cs typeface="ＭＳ Ｐゴシック"/>
            </a:endParaRPr>
          </a:p>
        </p:txBody>
      </p:sp>
      <p:sp>
        <p:nvSpPr>
          <p:cNvPr id="14" name="正方形/長方形 13"/>
          <p:cNvSpPr/>
          <p:nvPr/>
        </p:nvSpPr>
        <p:spPr>
          <a:xfrm>
            <a:off x="411364" y="5036933"/>
            <a:ext cx="2159137" cy="105485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cs typeface="ＭＳ Ｐゴシック"/>
              </a:rPr>
              <a:t>ニューラル</a:t>
            </a:r>
            <a:endParaRPr kumimoji="1" lang="en-US" altLang="ja-JP" sz="2000" dirty="0" smtClean="0">
              <a:solidFill>
                <a:srgbClr val="FFFFFF"/>
              </a:solidFill>
              <a:cs typeface="ＭＳ Ｐゴシック"/>
            </a:endParaRPr>
          </a:p>
          <a:p>
            <a:pPr algn="ctr"/>
            <a:r>
              <a:rPr lang="ja-JP" altLang="en-US" sz="2000" dirty="0" smtClean="0">
                <a:solidFill>
                  <a:srgbClr val="FFFFFF"/>
                </a:solidFill>
                <a:cs typeface="ＭＳ Ｐゴシック"/>
              </a:rPr>
              <a:t>ネットワーク</a:t>
            </a:r>
            <a:endParaRPr kumimoji="1" lang="ja-JP" altLang="en-US" sz="2000" dirty="0">
              <a:solidFill>
                <a:srgbClr val="FFFFFF"/>
              </a:solidFill>
              <a:cs typeface="ＭＳ Ｐゴシック"/>
            </a:endParaRPr>
          </a:p>
        </p:txBody>
      </p:sp>
    </p:spTree>
    <p:extLst>
      <p:ext uri="{BB962C8B-B14F-4D97-AF65-F5344CB8AC3E}">
        <p14:creationId xmlns:p14="http://schemas.microsoft.com/office/powerpoint/2010/main" val="2243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人間の脳を模倣したニューラルネットワーク</a:t>
            </a:r>
            <a:endParaRPr kumimoji="1" lang="ja-JP"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696" y="4156246"/>
            <a:ext cx="3159537" cy="23035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667" y="2143689"/>
            <a:ext cx="1580152" cy="10508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テキスト ボックス 6"/>
          <p:cNvSpPr txBox="1"/>
          <p:nvPr/>
        </p:nvSpPr>
        <p:spPr>
          <a:xfrm>
            <a:off x="913496" y="1299650"/>
            <a:ext cx="1800493" cy="646331"/>
          </a:xfrm>
          <a:prstGeom prst="rect">
            <a:avLst/>
          </a:prstGeom>
          <a:noFill/>
        </p:spPr>
        <p:txBody>
          <a:bodyPr wrap="none" rtlCol="0">
            <a:spAutoFit/>
          </a:bodyPr>
          <a:lstStyle/>
          <a:p>
            <a:pPr algn="ctr"/>
            <a:r>
              <a:rPr kumimoji="1" lang="ja-JP" altLang="en-US" dirty="0" smtClean="0"/>
              <a:t>人間</a:t>
            </a:r>
            <a:r>
              <a:rPr lang="ja-JP" altLang="en-US" dirty="0" smtClean="0"/>
              <a:t>の神経細胞</a:t>
            </a:r>
            <a:endParaRPr lang="en-US" altLang="ja-JP" dirty="0" smtClean="0"/>
          </a:p>
          <a:p>
            <a:pPr algn="ctr"/>
            <a:r>
              <a:rPr kumimoji="1" lang="ja-JP" altLang="en-US" dirty="0" smtClean="0"/>
              <a:t>（ニューロン）</a:t>
            </a:r>
            <a:endParaRPr kumimoji="1" lang="ja-JP" altLang="en-US" dirty="0"/>
          </a:p>
        </p:txBody>
      </p:sp>
      <p:grpSp>
        <p:nvGrpSpPr>
          <p:cNvPr id="21" name="グループ化 20"/>
          <p:cNvGrpSpPr/>
          <p:nvPr/>
        </p:nvGrpSpPr>
        <p:grpSpPr>
          <a:xfrm>
            <a:off x="3592488" y="1003759"/>
            <a:ext cx="4772838" cy="2646952"/>
            <a:chOff x="3592488" y="1003759"/>
            <a:chExt cx="4772838" cy="2646952"/>
          </a:xfrm>
        </p:grpSpPr>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588" y="2080951"/>
              <a:ext cx="1428750" cy="1304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4176" y="1831436"/>
              <a:ext cx="1581150" cy="1819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テキスト ボックス 9"/>
            <p:cNvSpPr txBox="1"/>
            <p:nvPr/>
          </p:nvSpPr>
          <p:spPr>
            <a:xfrm>
              <a:off x="5514832" y="1003759"/>
              <a:ext cx="2379176" cy="369332"/>
            </a:xfrm>
            <a:prstGeom prst="rect">
              <a:avLst/>
            </a:prstGeom>
            <a:noFill/>
          </p:spPr>
          <p:txBody>
            <a:bodyPr wrap="none" rtlCol="0">
              <a:spAutoFit/>
            </a:bodyPr>
            <a:lstStyle/>
            <a:p>
              <a:pPr algn="ctr"/>
              <a:r>
                <a:rPr kumimoji="1" lang="ja-JP" altLang="en-US" dirty="0" smtClean="0"/>
                <a:t>ニューラルネットワーク</a:t>
              </a:r>
              <a:endParaRPr kumimoji="1" lang="ja-JP" altLang="en-US" dirty="0"/>
            </a:p>
          </p:txBody>
        </p:sp>
        <p:sp>
          <p:nvSpPr>
            <p:cNvPr id="11" name="下矢印 10"/>
            <p:cNvSpPr/>
            <p:nvPr/>
          </p:nvSpPr>
          <p:spPr>
            <a:xfrm rot="16200000">
              <a:off x="2875092" y="2017047"/>
              <a:ext cx="222688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944205" y="1462104"/>
              <a:ext cx="1338829" cy="369332"/>
            </a:xfrm>
            <a:prstGeom prst="rect">
              <a:avLst/>
            </a:prstGeom>
            <a:noFill/>
          </p:spPr>
          <p:txBody>
            <a:bodyPr wrap="none" rtlCol="0">
              <a:spAutoFit/>
            </a:bodyPr>
            <a:lstStyle/>
            <a:p>
              <a:pPr algn="ctr"/>
              <a:r>
                <a:rPr kumimoji="1" lang="ja-JP" altLang="en-US" dirty="0" smtClean="0"/>
                <a:t>相互接続型</a:t>
              </a:r>
              <a:endParaRPr kumimoji="1" lang="ja-JP" altLang="en-US" dirty="0"/>
            </a:p>
          </p:txBody>
        </p:sp>
        <p:sp>
          <p:nvSpPr>
            <p:cNvPr id="13" name="テキスト ボックス 12"/>
            <p:cNvSpPr txBox="1"/>
            <p:nvPr/>
          </p:nvSpPr>
          <p:spPr>
            <a:xfrm>
              <a:off x="7136166" y="1478466"/>
              <a:ext cx="877164" cy="369332"/>
            </a:xfrm>
            <a:prstGeom prst="rect">
              <a:avLst/>
            </a:prstGeom>
            <a:noFill/>
          </p:spPr>
          <p:txBody>
            <a:bodyPr wrap="none" rtlCol="0">
              <a:spAutoFit/>
            </a:bodyPr>
            <a:lstStyle/>
            <a:p>
              <a:pPr algn="ctr"/>
              <a:r>
                <a:rPr kumimoji="1" lang="ja-JP" altLang="en-US" dirty="0" smtClean="0"/>
                <a:t>階層型</a:t>
              </a:r>
              <a:endParaRPr kumimoji="1" lang="ja-JP" altLang="en-US" dirty="0"/>
            </a:p>
          </p:txBody>
        </p:sp>
      </p:grpSp>
      <p:grpSp>
        <p:nvGrpSpPr>
          <p:cNvPr id="19" name="グループ化 18"/>
          <p:cNvGrpSpPr/>
          <p:nvPr/>
        </p:nvGrpSpPr>
        <p:grpSpPr>
          <a:xfrm>
            <a:off x="2038865" y="4435214"/>
            <a:ext cx="4741839" cy="1594883"/>
            <a:chOff x="2038865" y="4435214"/>
            <a:chExt cx="4741839" cy="1594883"/>
          </a:xfrm>
        </p:grpSpPr>
        <p:sp>
          <p:nvSpPr>
            <p:cNvPr id="5" name="右矢印 4"/>
            <p:cNvSpPr/>
            <p:nvPr/>
          </p:nvSpPr>
          <p:spPr>
            <a:xfrm>
              <a:off x="2038865" y="4435214"/>
              <a:ext cx="1433384" cy="704850"/>
            </a:xfrm>
            <a:prstGeom prst="rightArrow">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刺激１</a:t>
              </a:r>
              <a:endParaRPr kumimoji="1" lang="ja-JP" altLang="en-US" sz="1200" dirty="0">
                <a:solidFill>
                  <a:srgbClr val="FFFFFF"/>
                </a:solidFill>
                <a:latin typeface="ＭＳ Ｐゴシック"/>
                <a:ea typeface="ＭＳ Ｐゴシック"/>
                <a:cs typeface="ＭＳ Ｐゴシック"/>
              </a:endParaRPr>
            </a:p>
          </p:txBody>
        </p:sp>
        <p:sp>
          <p:nvSpPr>
            <p:cNvPr id="17" name="フリーフォーム 16"/>
            <p:cNvSpPr/>
            <p:nvPr/>
          </p:nvSpPr>
          <p:spPr>
            <a:xfrm>
              <a:off x="5486400" y="4992130"/>
              <a:ext cx="1294304" cy="1037967"/>
            </a:xfrm>
            <a:custGeom>
              <a:avLst/>
              <a:gdLst>
                <a:gd name="connsiteX0" fmla="*/ 0 w 1294304"/>
                <a:gd name="connsiteY0" fmla="*/ 0 h 1037967"/>
                <a:gd name="connsiteX1" fmla="*/ 518984 w 1294304"/>
                <a:gd name="connsiteY1" fmla="*/ 247135 h 1037967"/>
                <a:gd name="connsiteX2" fmla="*/ 518984 w 1294304"/>
                <a:gd name="connsiteY2" fmla="*/ 259492 h 1037967"/>
                <a:gd name="connsiteX3" fmla="*/ 1025611 w 1294304"/>
                <a:gd name="connsiteY3" fmla="*/ 98854 h 1037967"/>
                <a:gd name="connsiteX4" fmla="*/ 1285103 w 1294304"/>
                <a:gd name="connsiteY4" fmla="*/ 469556 h 1037967"/>
                <a:gd name="connsiteX5" fmla="*/ 1210962 w 1294304"/>
                <a:gd name="connsiteY5" fmla="*/ 1037967 h 103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304" h="1037967">
                  <a:moveTo>
                    <a:pt x="0" y="0"/>
                  </a:moveTo>
                  <a:lnTo>
                    <a:pt x="518984" y="247135"/>
                  </a:lnTo>
                  <a:cubicBezTo>
                    <a:pt x="605481" y="290384"/>
                    <a:pt x="434546" y="284205"/>
                    <a:pt x="518984" y="259492"/>
                  </a:cubicBezTo>
                  <a:cubicBezTo>
                    <a:pt x="603422" y="234779"/>
                    <a:pt x="897925" y="63843"/>
                    <a:pt x="1025611" y="98854"/>
                  </a:cubicBezTo>
                  <a:cubicBezTo>
                    <a:pt x="1153297" y="133865"/>
                    <a:pt x="1254211" y="313037"/>
                    <a:pt x="1285103" y="469556"/>
                  </a:cubicBezTo>
                  <a:cubicBezTo>
                    <a:pt x="1315995" y="626075"/>
                    <a:pt x="1263478" y="832021"/>
                    <a:pt x="1210962" y="1037967"/>
                  </a:cubicBezTo>
                </a:path>
              </a:pathLst>
            </a:custGeom>
            <a:noFill/>
            <a:ln w="76200">
              <a:solidFill>
                <a:srgbClr val="00B05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20" name="グループ化 19"/>
          <p:cNvGrpSpPr/>
          <p:nvPr/>
        </p:nvGrpSpPr>
        <p:grpSpPr>
          <a:xfrm>
            <a:off x="2038865" y="4522573"/>
            <a:ext cx="4769903" cy="1490276"/>
            <a:chOff x="2038865" y="4522573"/>
            <a:chExt cx="4769903" cy="1490276"/>
          </a:xfrm>
        </p:grpSpPr>
        <p:sp>
          <p:nvSpPr>
            <p:cNvPr id="15" name="右矢印 14"/>
            <p:cNvSpPr/>
            <p:nvPr/>
          </p:nvSpPr>
          <p:spPr>
            <a:xfrm>
              <a:off x="2038865" y="5307999"/>
              <a:ext cx="1433384" cy="704850"/>
            </a:xfrm>
            <a:prstGeom prst="rightArrow">
              <a:avLst/>
            </a:prstGeom>
            <a:solidFill>
              <a:srgbClr val="FF66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刺激２</a:t>
              </a:r>
              <a:endParaRPr kumimoji="1" lang="ja-JP" altLang="en-US" sz="1200" dirty="0">
                <a:solidFill>
                  <a:srgbClr val="FFFFFF"/>
                </a:solidFill>
                <a:latin typeface="ＭＳ Ｐゴシック"/>
                <a:ea typeface="ＭＳ Ｐゴシック"/>
                <a:cs typeface="ＭＳ Ｐゴシック"/>
              </a:endParaRPr>
            </a:p>
          </p:txBody>
        </p:sp>
        <p:sp>
          <p:nvSpPr>
            <p:cNvPr id="18" name="フリーフォーム 17"/>
            <p:cNvSpPr/>
            <p:nvPr/>
          </p:nvSpPr>
          <p:spPr>
            <a:xfrm>
              <a:off x="5511114" y="4522573"/>
              <a:ext cx="1297654" cy="1187078"/>
            </a:xfrm>
            <a:custGeom>
              <a:avLst/>
              <a:gdLst>
                <a:gd name="connsiteX0" fmla="*/ 0 w 1297654"/>
                <a:gd name="connsiteY0" fmla="*/ 1136822 h 1187078"/>
                <a:gd name="connsiteX1" fmla="*/ 691978 w 1297654"/>
                <a:gd name="connsiteY1" fmla="*/ 1173892 h 1187078"/>
                <a:gd name="connsiteX2" fmla="*/ 1272745 w 1297654"/>
                <a:gd name="connsiteY2" fmla="*/ 939113 h 1187078"/>
                <a:gd name="connsiteX3" fmla="*/ 1136821 w 1297654"/>
                <a:gd name="connsiteY3" fmla="*/ 0 h 1187078"/>
              </a:gdLst>
              <a:ahLst/>
              <a:cxnLst>
                <a:cxn ang="0">
                  <a:pos x="connsiteX0" y="connsiteY0"/>
                </a:cxn>
                <a:cxn ang="0">
                  <a:pos x="connsiteX1" y="connsiteY1"/>
                </a:cxn>
                <a:cxn ang="0">
                  <a:pos x="connsiteX2" y="connsiteY2"/>
                </a:cxn>
                <a:cxn ang="0">
                  <a:pos x="connsiteX3" y="connsiteY3"/>
                </a:cxn>
              </a:cxnLst>
              <a:rect l="l" t="t" r="r" b="b"/>
              <a:pathLst>
                <a:path w="1297654" h="1187078">
                  <a:moveTo>
                    <a:pt x="0" y="1136822"/>
                  </a:moveTo>
                  <a:cubicBezTo>
                    <a:pt x="239927" y="1171832"/>
                    <a:pt x="479854" y="1206843"/>
                    <a:pt x="691978" y="1173892"/>
                  </a:cubicBezTo>
                  <a:cubicBezTo>
                    <a:pt x="904102" y="1140941"/>
                    <a:pt x="1198605" y="1134762"/>
                    <a:pt x="1272745" y="939113"/>
                  </a:cubicBezTo>
                  <a:cubicBezTo>
                    <a:pt x="1346885" y="743464"/>
                    <a:pt x="1241853" y="371732"/>
                    <a:pt x="1136821" y="0"/>
                  </a:cubicBezTo>
                </a:path>
              </a:pathLst>
            </a:custGeom>
            <a:noFill/>
            <a:ln w="57150">
              <a:solidFill>
                <a:srgbClr val="FF66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205473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repeatCount="3000" fill="hold" nodeType="click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1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repeatCount="3000" fill="hold" nodeType="clickEffect">
                                  <p:stCondLst>
                                    <p:cond delay="100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エキスパートシステム </a:t>
            </a:r>
            <a:r>
              <a:rPr kumimoji="1" lang="en-US" altLang="ja-JP" dirty="0" smtClean="0"/>
              <a:t>(</a:t>
            </a:r>
            <a:r>
              <a:rPr kumimoji="1" lang="ja-JP" altLang="en-US" dirty="0" smtClean="0"/>
              <a:t>医療の場合</a:t>
            </a:r>
            <a:r>
              <a:rPr kumimoji="1" lang="en-US" altLang="ja-JP" dirty="0" smtClean="0"/>
              <a:t>)</a:t>
            </a:r>
            <a:endParaRPr kumimoji="1" lang="ja-JP" altLang="en-US" dirty="0"/>
          </a:p>
        </p:txBody>
      </p:sp>
      <p:sp>
        <p:nvSpPr>
          <p:cNvPr id="5" name="角丸四角形吹き出し 4"/>
          <p:cNvSpPr/>
          <p:nvPr/>
        </p:nvSpPr>
        <p:spPr>
          <a:xfrm>
            <a:off x="940679" y="1256754"/>
            <a:ext cx="2061122" cy="1053614"/>
          </a:xfrm>
          <a:prstGeom prst="wedgeRoundRectCallout">
            <a:avLst>
              <a:gd name="adj1" fmla="val -851"/>
              <a:gd name="adj2" fmla="val 84328"/>
              <a:gd name="adj3" fmla="val 16667"/>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j-ea"/>
                <a:ea typeface="+mj-ea"/>
              </a:rPr>
              <a:t>大量の知識</a:t>
            </a:r>
            <a:endParaRPr kumimoji="1" lang="en-US" altLang="ja-JP" dirty="0" smtClean="0">
              <a:latin typeface="+mj-ea"/>
              <a:ea typeface="+mj-ea"/>
            </a:endParaRPr>
          </a:p>
          <a:p>
            <a:pPr algn="ctr"/>
            <a:r>
              <a:rPr lang="ja-JP" altLang="en-US" dirty="0">
                <a:latin typeface="+mj-ea"/>
                <a:ea typeface="+mj-ea"/>
              </a:rPr>
              <a:t>経験</a:t>
            </a:r>
            <a:endParaRPr kumimoji="1" lang="ja-JP" altLang="en-US" dirty="0">
              <a:latin typeface="+mj-ea"/>
              <a:ea typeface="+mj-ea"/>
            </a:endParaRPr>
          </a:p>
        </p:txBody>
      </p:sp>
      <p:grpSp>
        <p:nvGrpSpPr>
          <p:cNvPr id="17" name="グループ化 16"/>
          <p:cNvGrpSpPr/>
          <p:nvPr/>
        </p:nvGrpSpPr>
        <p:grpSpPr>
          <a:xfrm>
            <a:off x="3291207" y="2768922"/>
            <a:ext cx="2260029" cy="723900"/>
            <a:chOff x="3291207" y="2768922"/>
            <a:chExt cx="2260029" cy="723900"/>
          </a:xfrm>
          <a:effectLst>
            <a:outerShdw blurRad="50800" dist="38100" dir="2700000" algn="tl" rotWithShape="0">
              <a:prstClr val="black">
                <a:alpha val="40000"/>
              </a:prstClr>
            </a:outerShdw>
          </a:effectLst>
        </p:grpSpPr>
        <p:sp>
          <p:nvSpPr>
            <p:cNvPr id="7" name="左矢印 6"/>
            <p:cNvSpPr/>
            <p:nvPr/>
          </p:nvSpPr>
          <p:spPr>
            <a:xfrm>
              <a:off x="3291207" y="2768922"/>
              <a:ext cx="504056" cy="723900"/>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8" name="正方形/長方形 7"/>
            <p:cNvSpPr/>
            <p:nvPr/>
          </p:nvSpPr>
          <p:spPr>
            <a:xfrm>
              <a:off x="3921884" y="2768922"/>
              <a:ext cx="1629352" cy="723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j-ea"/>
                  <a:ea typeface="+mj-ea"/>
                </a:rPr>
                <a:t>症状</a:t>
              </a:r>
              <a:endParaRPr kumimoji="1" lang="ja-JP" altLang="en-US" dirty="0">
                <a:latin typeface="+mj-ea"/>
                <a:ea typeface="+mj-ea"/>
              </a:endParaRPr>
            </a:p>
          </p:txBody>
        </p:sp>
      </p:grpSp>
      <p:sp>
        <p:nvSpPr>
          <p:cNvPr id="10" name="下矢印 9"/>
          <p:cNvSpPr/>
          <p:nvPr/>
        </p:nvSpPr>
        <p:spPr>
          <a:xfrm>
            <a:off x="1071139" y="5211621"/>
            <a:ext cx="1800200" cy="432048"/>
          </a:xfrm>
          <a:prstGeom prst="downArrow">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1" name="正方形/長方形 10"/>
          <p:cNvSpPr/>
          <p:nvPr/>
        </p:nvSpPr>
        <p:spPr>
          <a:xfrm>
            <a:off x="940680" y="5812298"/>
            <a:ext cx="7591760" cy="53526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j-ea"/>
                <a:ea typeface="+mj-ea"/>
              </a:rPr>
              <a:t>診断</a:t>
            </a:r>
            <a:endParaRPr kumimoji="1" lang="ja-JP" altLang="en-US" dirty="0">
              <a:latin typeface="+mj-ea"/>
              <a:ea typeface="+mj-ea"/>
            </a:endParaRPr>
          </a:p>
        </p:txBody>
      </p:sp>
      <p:grpSp>
        <p:nvGrpSpPr>
          <p:cNvPr id="19" name="グループ化 18"/>
          <p:cNvGrpSpPr/>
          <p:nvPr/>
        </p:nvGrpSpPr>
        <p:grpSpPr>
          <a:xfrm>
            <a:off x="3397143" y="1256754"/>
            <a:ext cx="5135297" cy="1053614"/>
            <a:chOff x="3397143" y="1256754"/>
            <a:chExt cx="5135297" cy="1053614"/>
          </a:xfrm>
          <a:effectLst>
            <a:outerShdw blurRad="50800" dist="38100" dir="2700000" algn="tl" rotWithShape="0">
              <a:prstClr val="black">
                <a:alpha val="40000"/>
              </a:prstClr>
            </a:outerShdw>
          </a:effectLst>
        </p:grpSpPr>
        <p:sp>
          <p:nvSpPr>
            <p:cNvPr id="12" name="右矢印 11"/>
            <p:cNvSpPr/>
            <p:nvPr/>
          </p:nvSpPr>
          <p:spPr>
            <a:xfrm>
              <a:off x="3397143" y="1495529"/>
              <a:ext cx="2758843" cy="57606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j-ea"/>
                  <a:ea typeface="+mj-ea"/>
                </a:rPr>
                <a:t>ルール化</a:t>
              </a:r>
              <a:endParaRPr kumimoji="1" lang="ja-JP" altLang="en-US" dirty="0">
                <a:latin typeface="+mj-ea"/>
                <a:ea typeface="+mj-ea"/>
              </a:endParaRPr>
            </a:p>
          </p:txBody>
        </p:sp>
        <p:sp>
          <p:nvSpPr>
            <p:cNvPr id="13" name="角丸四角形 12"/>
            <p:cNvSpPr/>
            <p:nvPr/>
          </p:nvSpPr>
          <p:spPr>
            <a:xfrm>
              <a:off x="6351372" y="1256754"/>
              <a:ext cx="2181068" cy="1053614"/>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j-ea"/>
                  <a:ea typeface="+mj-ea"/>
                </a:rPr>
                <a:t>知識ベース</a:t>
              </a:r>
              <a:endParaRPr lang="en-US" altLang="ja-JP" sz="1100" dirty="0" smtClean="0">
                <a:latin typeface="+mj-ea"/>
                <a:ea typeface="+mj-ea"/>
              </a:endParaRPr>
            </a:p>
            <a:p>
              <a:pPr algn="ctr"/>
              <a:r>
                <a:rPr lang="ja-JP" altLang="en-US" sz="1100" dirty="0" smtClean="0">
                  <a:latin typeface="+mj-ea"/>
                  <a:ea typeface="+mj-ea"/>
                </a:rPr>
                <a:t>「もし・・・ならば・・・」</a:t>
              </a:r>
              <a:endParaRPr lang="en-US" altLang="ja-JP" sz="1100" dirty="0" smtClean="0">
                <a:latin typeface="+mj-ea"/>
                <a:ea typeface="+mj-ea"/>
              </a:endParaRPr>
            </a:p>
            <a:p>
              <a:pPr algn="ctr"/>
              <a:endParaRPr lang="en-US" altLang="ja-JP" sz="1100" dirty="0" smtClean="0">
                <a:latin typeface="+mj-ea"/>
                <a:ea typeface="+mj-ea"/>
              </a:endParaRPr>
            </a:p>
            <a:p>
              <a:pPr algn="ctr"/>
              <a:r>
                <a:rPr kumimoji="1" lang="ja-JP" altLang="en-US" sz="1100" dirty="0" smtClean="0">
                  <a:solidFill>
                    <a:srgbClr val="FF0000"/>
                  </a:solidFill>
                  <a:latin typeface="+mj-ea"/>
                  <a:ea typeface="+mj-ea"/>
                </a:rPr>
                <a:t>＊人間が手作業で入力＊</a:t>
              </a:r>
              <a:endParaRPr kumimoji="1" lang="ja-JP" altLang="en-US" sz="1100" dirty="0">
                <a:solidFill>
                  <a:srgbClr val="FF0000"/>
                </a:solidFill>
                <a:latin typeface="+mj-ea"/>
                <a:ea typeface="+mj-ea"/>
              </a:endParaRPr>
            </a:p>
          </p:txBody>
        </p:sp>
      </p:grpSp>
      <p:sp>
        <p:nvSpPr>
          <p:cNvPr id="14" name="正方形/長方形 13"/>
          <p:cNvSpPr/>
          <p:nvPr/>
        </p:nvSpPr>
        <p:spPr>
          <a:xfrm>
            <a:off x="6351372" y="2768922"/>
            <a:ext cx="2181067" cy="199295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j-ea"/>
                <a:ea typeface="+mj-ea"/>
              </a:rPr>
              <a:t>推論エンジン</a:t>
            </a:r>
            <a:endParaRPr kumimoji="1" lang="ja-JP" altLang="en-US" dirty="0">
              <a:latin typeface="+mj-ea"/>
              <a:ea typeface="+mj-ea"/>
            </a:endParaRPr>
          </a:p>
        </p:txBody>
      </p:sp>
      <p:sp>
        <p:nvSpPr>
          <p:cNvPr id="15" name="下矢印 14"/>
          <p:cNvSpPr/>
          <p:nvPr/>
        </p:nvSpPr>
        <p:spPr>
          <a:xfrm>
            <a:off x="6541806" y="5211621"/>
            <a:ext cx="1800200" cy="432048"/>
          </a:xfrm>
          <a:prstGeom prst="down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6" name="左矢印 15"/>
          <p:cNvSpPr/>
          <p:nvPr/>
        </p:nvSpPr>
        <p:spPr>
          <a:xfrm rot="10800000">
            <a:off x="5651931" y="2768922"/>
            <a:ext cx="504056" cy="723900"/>
          </a:xfrm>
          <a:prstGeom prst="lef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角丸四角形 19"/>
          <p:cNvSpPr/>
          <p:nvPr/>
        </p:nvSpPr>
        <p:spPr>
          <a:xfrm>
            <a:off x="3291207" y="4090086"/>
            <a:ext cx="2864779" cy="1553583"/>
          </a:xfrm>
          <a:prstGeom prst="roundRect">
            <a:avLst>
              <a:gd name="adj" fmla="val 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rgbClr val="FFFFFF"/>
                </a:solidFill>
                <a:latin typeface="+mj-ea"/>
                <a:ea typeface="+mj-ea"/>
                <a:cs typeface="ＭＳ Ｐゴシック"/>
              </a:rPr>
              <a:t>結果</a:t>
            </a:r>
            <a:r>
              <a:rPr lang="ja-JP" altLang="en-US" sz="2400" dirty="0" smtClean="0">
                <a:solidFill>
                  <a:srgbClr val="FFFFFF"/>
                </a:solidFill>
                <a:latin typeface="+mj-ea"/>
                <a:ea typeface="+mj-ea"/>
                <a:cs typeface="ＭＳ Ｐゴシック"/>
              </a:rPr>
              <a:t>と</a:t>
            </a:r>
            <a:r>
              <a:rPr lang="ja-JP" altLang="en-US" sz="2400" dirty="0">
                <a:solidFill>
                  <a:srgbClr val="FFFFFF"/>
                </a:solidFill>
                <a:latin typeface="+mj-ea"/>
                <a:ea typeface="+mj-ea"/>
                <a:cs typeface="ＭＳ Ｐゴシック"/>
              </a:rPr>
              <a:t>して</a:t>
            </a:r>
            <a:r>
              <a:rPr lang="ja-JP" altLang="en-US" sz="2400" dirty="0" smtClean="0">
                <a:solidFill>
                  <a:srgbClr val="FFFFFF"/>
                </a:solidFill>
                <a:latin typeface="+mj-ea"/>
                <a:ea typeface="+mj-ea"/>
                <a:cs typeface="ＭＳ Ｐゴシック"/>
              </a:rPr>
              <a:t>は失敗</a:t>
            </a:r>
            <a:endParaRPr lang="en-US" altLang="ja-JP" sz="2400" dirty="0" smtClean="0">
              <a:solidFill>
                <a:srgbClr val="FFFFFF"/>
              </a:solidFill>
              <a:latin typeface="+mj-ea"/>
              <a:ea typeface="+mj-ea"/>
              <a:cs typeface="ＭＳ Ｐゴシック"/>
            </a:endParaRPr>
          </a:p>
          <a:p>
            <a:pPr algn="ctr"/>
            <a:endParaRPr lang="en-US" altLang="ja-JP" sz="1200" dirty="0">
              <a:solidFill>
                <a:srgbClr val="FFFFFF"/>
              </a:solidFill>
              <a:latin typeface="+mj-ea"/>
              <a:ea typeface="+mj-ea"/>
              <a:cs typeface="ＭＳ Ｐゴシック"/>
            </a:endParaRPr>
          </a:p>
          <a:p>
            <a:pPr algn="ctr"/>
            <a:r>
              <a:rPr lang="ja-JP" altLang="en-US" sz="1200" dirty="0" smtClean="0">
                <a:solidFill>
                  <a:srgbClr val="FFFFFF"/>
                </a:solidFill>
                <a:latin typeface="+mj-ea"/>
                <a:ea typeface="+mj-ea"/>
                <a:cs typeface="ＭＳ Ｐゴシック"/>
              </a:rPr>
              <a:t>ルール化</a:t>
            </a:r>
            <a:r>
              <a:rPr lang="ja-JP" altLang="en-US" sz="1200" dirty="0">
                <a:solidFill>
                  <a:srgbClr val="FFFFFF"/>
                </a:solidFill>
                <a:latin typeface="+mj-ea"/>
                <a:ea typeface="+mj-ea"/>
                <a:cs typeface="ＭＳ Ｐゴシック"/>
              </a:rPr>
              <a:t>のための手間が</a:t>
            </a:r>
            <a:r>
              <a:rPr lang="ja-JP" altLang="en-US" sz="1200" dirty="0" smtClean="0">
                <a:solidFill>
                  <a:srgbClr val="FFFFFF"/>
                </a:solidFill>
                <a:latin typeface="+mj-ea"/>
                <a:ea typeface="+mj-ea"/>
                <a:cs typeface="ＭＳ Ｐゴシック"/>
              </a:rPr>
              <a:t>膨大</a:t>
            </a:r>
            <a:endParaRPr lang="en-US" altLang="ja-JP" sz="1200" dirty="0" smtClean="0">
              <a:solidFill>
                <a:srgbClr val="FFFFFF"/>
              </a:solidFill>
              <a:latin typeface="+mj-ea"/>
              <a:ea typeface="+mj-ea"/>
              <a:cs typeface="ＭＳ Ｐゴシック"/>
            </a:endParaRPr>
          </a:p>
          <a:p>
            <a:pPr algn="ctr"/>
            <a:r>
              <a:rPr lang="ja-JP" altLang="en-US" sz="1200" dirty="0" smtClean="0">
                <a:solidFill>
                  <a:srgbClr val="FFFFFF"/>
                </a:solidFill>
                <a:latin typeface="+mj-ea"/>
                <a:ea typeface="+mj-ea"/>
                <a:cs typeface="ＭＳ Ｐゴシック"/>
              </a:rPr>
              <a:t>人間</a:t>
            </a:r>
            <a:r>
              <a:rPr lang="ja-JP" altLang="en-US" sz="1200" dirty="0">
                <a:solidFill>
                  <a:srgbClr val="FFFFFF"/>
                </a:solidFill>
                <a:latin typeface="+mj-ea"/>
                <a:ea typeface="+mj-ea"/>
                <a:cs typeface="ＭＳ Ｐゴシック"/>
              </a:rPr>
              <a:t>の持っている知識が</a:t>
            </a:r>
            <a:r>
              <a:rPr lang="ja-JP" altLang="en-US" sz="1200" dirty="0" smtClean="0">
                <a:solidFill>
                  <a:srgbClr val="FFFFFF"/>
                </a:solidFill>
                <a:latin typeface="+mj-ea"/>
                <a:ea typeface="+mj-ea"/>
                <a:cs typeface="ＭＳ Ｐゴシック"/>
              </a:rPr>
              <a:t>多すぎる</a:t>
            </a:r>
            <a:endParaRPr lang="en-US" altLang="ja-JP" sz="1200" dirty="0" smtClean="0">
              <a:solidFill>
                <a:srgbClr val="FFFFFF"/>
              </a:solidFill>
              <a:latin typeface="+mj-ea"/>
              <a:ea typeface="+mj-ea"/>
              <a:cs typeface="ＭＳ Ｐゴシック"/>
            </a:endParaRPr>
          </a:p>
          <a:p>
            <a:pPr algn="ctr"/>
            <a:r>
              <a:rPr kumimoji="1" lang="ja-JP" altLang="en-US" sz="1200" dirty="0" smtClean="0">
                <a:solidFill>
                  <a:srgbClr val="FFFFFF"/>
                </a:solidFill>
                <a:latin typeface="+mj-ea"/>
                <a:ea typeface="+mj-ea"/>
                <a:cs typeface="ＭＳ Ｐゴシック"/>
              </a:rPr>
              <a:t>ハードウェアの能力不足</a:t>
            </a:r>
            <a:endParaRPr kumimoji="1" lang="ja-JP" altLang="en-US" sz="1200" dirty="0">
              <a:solidFill>
                <a:srgbClr val="FFFFFF"/>
              </a:solidFill>
              <a:latin typeface="+mj-ea"/>
              <a:ea typeface="+mj-ea"/>
              <a:cs typeface="ＭＳ Ｐゴシック"/>
            </a:endParaRPr>
          </a:p>
        </p:txBody>
      </p:sp>
      <p:grpSp>
        <p:nvGrpSpPr>
          <p:cNvPr id="6" name="グループ化 5"/>
          <p:cNvGrpSpPr/>
          <p:nvPr/>
        </p:nvGrpSpPr>
        <p:grpSpPr>
          <a:xfrm>
            <a:off x="1071138" y="2768921"/>
            <a:ext cx="1985356" cy="2380949"/>
            <a:chOff x="1071138" y="2768921"/>
            <a:chExt cx="1985356" cy="2380949"/>
          </a:xfrm>
        </p:grpSpPr>
        <p:grpSp>
          <p:nvGrpSpPr>
            <p:cNvPr id="18" name="図形グループ 17"/>
            <p:cNvGrpSpPr/>
            <p:nvPr/>
          </p:nvGrpSpPr>
          <p:grpSpPr>
            <a:xfrm>
              <a:off x="1071138" y="3340940"/>
              <a:ext cx="694160" cy="1498292"/>
              <a:chOff x="1946324" y="4125162"/>
              <a:chExt cx="969964" cy="2007872"/>
            </a:xfrm>
          </p:grpSpPr>
          <p:sp>
            <p:nvSpPr>
              <p:cNvPr id="21" name="円/楕円 2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2" name="フローチャート: 論理積ゲート 2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grpSp>
          <p:nvGrpSpPr>
            <p:cNvPr id="23" name="図形グループ 22"/>
            <p:cNvGrpSpPr/>
            <p:nvPr/>
          </p:nvGrpSpPr>
          <p:grpSpPr>
            <a:xfrm>
              <a:off x="1613482" y="2768921"/>
              <a:ext cx="694160" cy="1498292"/>
              <a:chOff x="1946324" y="4125162"/>
              <a:chExt cx="969964" cy="2007872"/>
            </a:xfrm>
          </p:grpSpPr>
          <p:sp>
            <p:nvSpPr>
              <p:cNvPr id="24" name="円/楕円 2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5" name="フローチャート: 論理積ゲート 2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grpSp>
          <p:nvGrpSpPr>
            <p:cNvPr id="26" name="図形グループ 25"/>
            <p:cNvGrpSpPr/>
            <p:nvPr/>
          </p:nvGrpSpPr>
          <p:grpSpPr>
            <a:xfrm>
              <a:off x="2307641" y="3099640"/>
              <a:ext cx="694160" cy="1498292"/>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sp>
          <p:nvSpPr>
            <p:cNvPr id="4" name="テキスト ボックス 3"/>
            <p:cNvSpPr txBox="1"/>
            <p:nvPr/>
          </p:nvSpPr>
          <p:spPr>
            <a:xfrm>
              <a:off x="1124554" y="4842093"/>
              <a:ext cx="1931940" cy="307777"/>
            </a:xfrm>
            <a:prstGeom prst="rect">
              <a:avLst/>
            </a:prstGeom>
            <a:noFill/>
          </p:spPr>
          <p:txBody>
            <a:bodyPr wrap="none" rtlCol="0">
              <a:spAutoFit/>
            </a:bodyPr>
            <a:lstStyle/>
            <a:p>
              <a:pPr algn="ctr"/>
              <a:r>
                <a:rPr kumimoji="1" lang="ja-JP" altLang="en-US" sz="1400" dirty="0" smtClean="0"/>
                <a:t>エキスパート</a:t>
              </a:r>
              <a:r>
                <a:rPr kumimoji="1" lang="en-US" altLang="ja-JP" sz="1400" dirty="0" smtClean="0"/>
                <a:t>(</a:t>
              </a:r>
              <a:r>
                <a:rPr kumimoji="1" lang="ja-JP" altLang="en-US" sz="1400" dirty="0" smtClean="0"/>
                <a:t>専門家</a:t>
              </a:r>
              <a:r>
                <a:rPr kumimoji="1" lang="en-US" altLang="ja-JP" sz="1400" dirty="0" smtClean="0"/>
                <a:t>)</a:t>
              </a:r>
              <a:endParaRPr kumimoji="1" lang="ja-JP" altLang="en-US" sz="1400" dirty="0"/>
            </a:p>
          </p:txBody>
        </p:sp>
      </p:grpSp>
    </p:spTree>
    <p:extLst>
      <p:ext uri="{BB962C8B-B14F-4D97-AF65-F5344CB8AC3E}">
        <p14:creationId xmlns:p14="http://schemas.microsoft.com/office/powerpoint/2010/main" val="34084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4" grpId="0" animBg="1"/>
      <p:bldP spid="15" grpId="0" animBg="1"/>
      <p:bldP spid="16"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統計的手法</a:t>
            </a:r>
            <a:endParaRPr lang="en-US" altLang="ja-JP" sz="2400" dirty="0" smtClean="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機械学習</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770752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機械学習とディープラーニング</a:t>
            </a:r>
            <a:endParaRPr kumimoji="1" lang="ja-JP" altLang="en-US" dirty="0"/>
          </a:p>
        </p:txBody>
      </p:sp>
      <p:sp>
        <p:nvSpPr>
          <p:cNvPr id="6" name="正方形/長方形 5"/>
          <p:cNvSpPr/>
          <p:nvPr/>
        </p:nvSpPr>
        <p:spPr>
          <a:xfrm>
            <a:off x="167640" y="1342332"/>
            <a:ext cx="8808720" cy="2688648"/>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cs typeface="ＭＳ Ｐゴシック"/>
            </a:endParaRPr>
          </a:p>
        </p:txBody>
      </p:sp>
      <p:sp>
        <p:nvSpPr>
          <p:cNvPr id="7" name="正方形/長方形 6"/>
          <p:cNvSpPr/>
          <p:nvPr/>
        </p:nvSpPr>
        <p:spPr>
          <a:xfrm>
            <a:off x="411365" y="2131096"/>
            <a:ext cx="2159137" cy="169414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cs typeface="ＭＳ Ｐゴシック"/>
              </a:rPr>
              <a:t>ルールベース</a:t>
            </a:r>
            <a:endParaRPr kumimoji="1" lang="ja-JP" altLang="en-US" sz="2000" dirty="0">
              <a:solidFill>
                <a:srgbClr val="FFFFFF"/>
              </a:solidFill>
              <a:cs typeface="ＭＳ Ｐゴシック"/>
            </a:endParaRPr>
          </a:p>
        </p:txBody>
      </p:sp>
      <p:sp>
        <p:nvSpPr>
          <p:cNvPr id="9" name="正方形/長方形 8"/>
          <p:cNvSpPr/>
          <p:nvPr/>
        </p:nvSpPr>
        <p:spPr>
          <a:xfrm>
            <a:off x="2697245" y="2131096"/>
            <a:ext cx="1412289" cy="78836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cs typeface="ＭＳ Ｐゴシック"/>
              </a:rPr>
              <a:t>エキスパート・システム</a:t>
            </a:r>
            <a:endParaRPr kumimoji="1" lang="ja-JP" altLang="en-US" sz="1600" dirty="0">
              <a:solidFill>
                <a:srgbClr val="FFFFFF"/>
              </a:solidFill>
              <a:cs typeface="ＭＳ Ｐゴシック"/>
            </a:endParaRPr>
          </a:p>
        </p:txBody>
      </p:sp>
      <p:sp>
        <p:nvSpPr>
          <p:cNvPr id="11" name="正方形/長方形 10"/>
          <p:cNvSpPr/>
          <p:nvPr/>
        </p:nvSpPr>
        <p:spPr>
          <a:xfrm>
            <a:off x="167640" y="4166850"/>
            <a:ext cx="8808720" cy="21594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cs typeface="ＭＳ Ｐゴシック"/>
            </a:endParaRPr>
          </a:p>
        </p:txBody>
      </p:sp>
      <p:sp>
        <p:nvSpPr>
          <p:cNvPr id="14" name="正方形/長方形 13"/>
          <p:cNvSpPr/>
          <p:nvPr/>
        </p:nvSpPr>
        <p:spPr>
          <a:xfrm>
            <a:off x="411364" y="5036933"/>
            <a:ext cx="2159137" cy="105485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cs typeface="ＭＳ Ｐゴシック"/>
              </a:rPr>
              <a:t>ニューラル</a:t>
            </a:r>
            <a:endParaRPr kumimoji="1" lang="en-US" altLang="ja-JP" sz="2000" dirty="0" smtClean="0">
              <a:solidFill>
                <a:srgbClr val="FFFFFF"/>
              </a:solidFill>
              <a:cs typeface="ＭＳ Ｐゴシック"/>
            </a:endParaRPr>
          </a:p>
          <a:p>
            <a:pPr algn="ctr"/>
            <a:r>
              <a:rPr lang="ja-JP" altLang="en-US" sz="2000" dirty="0" smtClean="0">
                <a:solidFill>
                  <a:srgbClr val="FFFFFF"/>
                </a:solidFill>
                <a:cs typeface="ＭＳ Ｐゴシック"/>
              </a:rPr>
              <a:t>ネットワーク</a:t>
            </a:r>
            <a:endParaRPr kumimoji="1" lang="ja-JP" altLang="en-US" sz="2000" dirty="0">
              <a:solidFill>
                <a:srgbClr val="FFFFFF"/>
              </a:solidFill>
              <a:cs typeface="ＭＳ Ｐゴシック"/>
            </a:endParaRPr>
          </a:p>
        </p:txBody>
      </p:sp>
      <p:sp>
        <p:nvSpPr>
          <p:cNvPr id="17" name="正方形/長方形 16"/>
          <p:cNvSpPr/>
          <p:nvPr/>
        </p:nvSpPr>
        <p:spPr>
          <a:xfrm>
            <a:off x="5311140" y="5041863"/>
            <a:ext cx="1554480" cy="104992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cs typeface="ＭＳ Ｐゴシック"/>
              </a:rPr>
              <a:t>ディープ</a:t>
            </a:r>
            <a:endParaRPr kumimoji="1" lang="en-US" altLang="ja-JP" sz="2000" dirty="0" smtClean="0">
              <a:solidFill>
                <a:srgbClr val="FFFFFF"/>
              </a:solidFill>
              <a:cs typeface="ＭＳ Ｐゴシック"/>
            </a:endParaRPr>
          </a:p>
          <a:p>
            <a:pPr algn="ctr"/>
            <a:r>
              <a:rPr kumimoji="1" lang="ja-JP" altLang="en-US" sz="2000" dirty="0" smtClean="0">
                <a:solidFill>
                  <a:srgbClr val="FFFFFF"/>
                </a:solidFill>
                <a:cs typeface="ＭＳ Ｐゴシック"/>
              </a:rPr>
              <a:t>ラーニング</a:t>
            </a:r>
            <a:endParaRPr kumimoji="1" lang="ja-JP" altLang="en-US" sz="2000" dirty="0">
              <a:solidFill>
                <a:srgbClr val="FFFFFF"/>
              </a:solidFill>
              <a:cs typeface="ＭＳ Ｐゴシック"/>
            </a:endParaRPr>
          </a:p>
        </p:txBody>
      </p:sp>
      <p:sp>
        <p:nvSpPr>
          <p:cNvPr id="19" name="テキスト ボックス 18"/>
          <p:cNvSpPr txBox="1"/>
          <p:nvPr/>
        </p:nvSpPr>
        <p:spPr>
          <a:xfrm>
            <a:off x="167639" y="1374270"/>
            <a:ext cx="1712327" cy="707886"/>
          </a:xfrm>
          <a:prstGeom prst="rect">
            <a:avLst/>
          </a:prstGeom>
          <a:noFill/>
        </p:spPr>
        <p:txBody>
          <a:bodyPr wrap="none" rtlCol="0">
            <a:spAutoFit/>
          </a:bodyPr>
          <a:lstStyle/>
          <a:p>
            <a:pPr algn="ctr"/>
            <a:r>
              <a:rPr kumimoji="1" lang="ja-JP" altLang="en-US" sz="1600" dirty="0" smtClean="0">
                <a:solidFill>
                  <a:srgbClr val="FFFFFF"/>
                </a:solidFill>
              </a:rPr>
              <a:t>知的活動</a:t>
            </a:r>
            <a:r>
              <a:rPr lang="ja-JP" altLang="en-US" sz="1600" dirty="0" smtClean="0">
                <a:solidFill>
                  <a:srgbClr val="FFFFFF"/>
                </a:solidFill>
              </a:rPr>
              <a:t>を再現</a:t>
            </a:r>
            <a:endParaRPr lang="en-US" altLang="ja-JP" sz="1600" dirty="0" smtClean="0">
              <a:solidFill>
                <a:srgbClr val="FFFFFF"/>
              </a:solidFill>
            </a:endParaRPr>
          </a:p>
          <a:p>
            <a:pPr algn="ctr"/>
            <a:r>
              <a:rPr kumimoji="1" lang="ja-JP" altLang="en-US" sz="2400" dirty="0" smtClean="0">
                <a:solidFill>
                  <a:srgbClr val="FFFFFF"/>
                </a:solidFill>
              </a:rPr>
              <a:t>（弱い</a:t>
            </a:r>
            <a:r>
              <a:rPr kumimoji="1" lang="en-US" altLang="ja-JP" sz="2400" dirty="0" smtClean="0">
                <a:solidFill>
                  <a:srgbClr val="FFFFFF"/>
                </a:solidFill>
              </a:rPr>
              <a:t>AI</a:t>
            </a:r>
            <a:r>
              <a:rPr kumimoji="1" lang="ja-JP" altLang="en-US" sz="2400" dirty="0" smtClean="0">
                <a:solidFill>
                  <a:srgbClr val="FFFFFF"/>
                </a:solidFill>
              </a:rPr>
              <a:t>）</a:t>
            </a:r>
            <a:endParaRPr kumimoji="1" lang="ja-JP" altLang="en-US" sz="2400" dirty="0">
              <a:solidFill>
                <a:srgbClr val="FFFFFF"/>
              </a:solidFill>
            </a:endParaRPr>
          </a:p>
        </p:txBody>
      </p:sp>
      <p:sp>
        <p:nvSpPr>
          <p:cNvPr id="20" name="テキスト ボックス 19"/>
          <p:cNvSpPr txBox="1"/>
          <p:nvPr/>
        </p:nvSpPr>
        <p:spPr>
          <a:xfrm>
            <a:off x="167640" y="4215790"/>
            <a:ext cx="1712327" cy="707886"/>
          </a:xfrm>
          <a:prstGeom prst="rect">
            <a:avLst/>
          </a:prstGeom>
          <a:noFill/>
        </p:spPr>
        <p:txBody>
          <a:bodyPr wrap="none" rtlCol="0">
            <a:spAutoFit/>
          </a:bodyPr>
          <a:lstStyle/>
          <a:p>
            <a:pPr algn="ctr"/>
            <a:r>
              <a:rPr kumimoji="1" lang="ja-JP" altLang="en-US" sz="1600" dirty="0" smtClean="0">
                <a:solidFill>
                  <a:srgbClr val="FFFFFF"/>
                </a:solidFill>
              </a:rPr>
              <a:t>脳の活動</a:t>
            </a:r>
            <a:r>
              <a:rPr lang="ja-JP" altLang="en-US" sz="1600" dirty="0" smtClean="0">
                <a:solidFill>
                  <a:srgbClr val="FFFFFF"/>
                </a:solidFill>
              </a:rPr>
              <a:t>を再現</a:t>
            </a:r>
            <a:endParaRPr lang="en-US" altLang="ja-JP" sz="1600" dirty="0" smtClean="0">
              <a:solidFill>
                <a:srgbClr val="FFFFFF"/>
              </a:solidFill>
            </a:endParaRPr>
          </a:p>
          <a:p>
            <a:pPr algn="ctr"/>
            <a:r>
              <a:rPr kumimoji="1" lang="ja-JP" altLang="en-US" sz="2400" dirty="0" smtClean="0">
                <a:solidFill>
                  <a:srgbClr val="FFFFFF"/>
                </a:solidFill>
              </a:rPr>
              <a:t>（強い</a:t>
            </a:r>
            <a:r>
              <a:rPr kumimoji="1" lang="en-US" altLang="ja-JP" sz="2400" dirty="0" smtClean="0">
                <a:solidFill>
                  <a:srgbClr val="FFFFFF"/>
                </a:solidFill>
              </a:rPr>
              <a:t>AI</a:t>
            </a:r>
            <a:r>
              <a:rPr kumimoji="1" lang="ja-JP" altLang="en-US" sz="2400" dirty="0" smtClean="0">
                <a:solidFill>
                  <a:srgbClr val="FFFFFF"/>
                </a:solidFill>
              </a:rPr>
              <a:t>）</a:t>
            </a:r>
            <a:endParaRPr kumimoji="1" lang="ja-JP" altLang="en-US" sz="2400" dirty="0">
              <a:solidFill>
                <a:srgbClr val="FFFFFF"/>
              </a:solidFill>
            </a:endParaRPr>
          </a:p>
        </p:txBody>
      </p:sp>
      <p:sp>
        <p:nvSpPr>
          <p:cNvPr id="8" name="正方形/長方形 7"/>
          <p:cNvSpPr/>
          <p:nvPr/>
        </p:nvSpPr>
        <p:spPr>
          <a:xfrm>
            <a:off x="2697245" y="3032036"/>
            <a:ext cx="1412289" cy="788367"/>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cs typeface="ＭＳ Ｐゴシック"/>
              </a:rPr>
              <a:t>統計的</a:t>
            </a:r>
            <a:endParaRPr kumimoji="1" lang="en-US" altLang="ja-JP" sz="1600" dirty="0" smtClean="0">
              <a:solidFill>
                <a:srgbClr val="FFFFFF"/>
              </a:solidFill>
              <a:cs typeface="ＭＳ Ｐゴシック"/>
            </a:endParaRPr>
          </a:p>
          <a:p>
            <a:pPr algn="ctr"/>
            <a:r>
              <a:rPr kumimoji="1" lang="ja-JP" altLang="en-US" sz="1600" dirty="0" smtClean="0">
                <a:solidFill>
                  <a:srgbClr val="FFFFFF"/>
                </a:solidFill>
                <a:cs typeface="ＭＳ Ｐゴシック"/>
              </a:rPr>
              <a:t>アプローチ</a:t>
            </a:r>
            <a:endParaRPr kumimoji="1" lang="ja-JP" altLang="en-US" sz="1600" dirty="0">
              <a:solidFill>
                <a:srgbClr val="FFFFFF"/>
              </a:solidFill>
              <a:cs typeface="ＭＳ Ｐゴシック"/>
            </a:endParaRPr>
          </a:p>
        </p:txBody>
      </p:sp>
      <p:grpSp>
        <p:nvGrpSpPr>
          <p:cNvPr id="3" name="グループ化 2"/>
          <p:cNvGrpSpPr/>
          <p:nvPr/>
        </p:nvGrpSpPr>
        <p:grpSpPr>
          <a:xfrm>
            <a:off x="4236277" y="3032036"/>
            <a:ext cx="1595377" cy="793204"/>
            <a:chOff x="4236277" y="3032036"/>
            <a:chExt cx="1595377" cy="793204"/>
          </a:xfrm>
        </p:grpSpPr>
        <p:sp>
          <p:nvSpPr>
            <p:cNvPr id="13" name="正方形/長方形 12"/>
            <p:cNvSpPr/>
            <p:nvPr/>
          </p:nvSpPr>
          <p:spPr>
            <a:xfrm>
              <a:off x="4236277" y="3032036"/>
              <a:ext cx="1595377" cy="793204"/>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600" dirty="0" smtClean="0">
                  <a:solidFill>
                    <a:srgbClr val="800000"/>
                  </a:solidFill>
                  <a:cs typeface="ＭＳ Ｐゴシック"/>
                </a:rPr>
                <a:t>機械学習</a:t>
              </a:r>
              <a:endParaRPr kumimoji="1" lang="ja-JP" altLang="en-US" sz="1600" dirty="0">
                <a:solidFill>
                  <a:srgbClr val="800000"/>
                </a:solidFill>
                <a:cs typeface="ＭＳ Ｐゴシック"/>
              </a:endParaRPr>
            </a:p>
          </p:txBody>
        </p:sp>
        <p:sp>
          <p:nvSpPr>
            <p:cNvPr id="22" name="正方形/長方形 21"/>
            <p:cNvSpPr/>
            <p:nvPr/>
          </p:nvSpPr>
          <p:spPr>
            <a:xfrm>
              <a:off x="4363020" y="3348066"/>
              <a:ext cx="1346714" cy="38456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cs typeface="ＭＳ Ｐゴシック"/>
                </a:rPr>
                <a:t>ベイズ統計</a:t>
              </a:r>
              <a:endParaRPr kumimoji="1" lang="ja-JP" altLang="en-US" sz="1600" dirty="0">
                <a:solidFill>
                  <a:srgbClr val="FFFFFF"/>
                </a:solidFill>
                <a:cs typeface="ＭＳ Ｐゴシック"/>
              </a:endParaRPr>
            </a:p>
          </p:txBody>
        </p:sp>
      </p:grpSp>
      <p:grpSp>
        <p:nvGrpSpPr>
          <p:cNvPr id="4" name="グループ化 3"/>
          <p:cNvGrpSpPr/>
          <p:nvPr/>
        </p:nvGrpSpPr>
        <p:grpSpPr>
          <a:xfrm>
            <a:off x="4236277" y="2082156"/>
            <a:ext cx="4574797" cy="2841520"/>
            <a:chOff x="4236277" y="2082156"/>
            <a:chExt cx="4574797" cy="2841520"/>
          </a:xfrm>
        </p:grpSpPr>
        <p:sp>
          <p:nvSpPr>
            <p:cNvPr id="21" name="正方形/長方形 20"/>
            <p:cNvSpPr/>
            <p:nvPr/>
          </p:nvSpPr>
          <p:spPr>
            <a:xfrm>
              <a:off x="7215697" y="3012062"/>
              <a:ext cx="1595377" cy="793204"/>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nchorCtr="0"/>
            <a:lstStyle/>
            <a:p>
              <a:pPr algn="ctr"/>
              <a:r>
                <a:rPr kumimoji="1" lang="en-US" altLang="ja-JP" dirty="0" smtClean="0">
                  <a:solidFill>
                    <a:schemeClr val="bg1"/>
                  </a:solidFill>
                  <a:cs typeface="ＭＳ Ｐゴシック"/>
                </a:rPr>
                <a:t>Google</a:t>
              </a:r>
            </a:p>
            <a:p>
              <a:pPr algn="ctr"/>
              <a:r>
                <a:rPr kumimoji="1" lang="en-US" altLang="ja-JP" dirty="0" smtClean="0">
                  <a:solidFill>
                    <a:schemeClr val="bg1"/>
                  </a:solidFill>
                  <a:cs typeface="ＭＳ Ｐゴシック"/>
                </a:rPr>
                <a:t>Amazon</a:t>
              </a:r>
            </a:p>
            <a:p>
              <a:pPr algn="ctr"/>
              <a:r>
                <a:rPr kumimoji="1" lang="en-US" altLang="ja-JP" dirty="0" smtClean="0">
                  <a:solidFill>
                    <a:schemeClr val="bg1"/>
                  </a:solidFill>
                  <a:cs typeface="ＭＳ Ｐゴシック"/>
                </a:rPr>
                <a:t>Microsoft</a:t>
              </a:r>
              <a:endParaRPr kumimoji="1" lang="ja-JP" altLang="en-US" dirty="0">
                <a:solidFill>
                  <a:schemeClr val="bg1"/>
                </a:solidFill>
                <a:cs typeface="ＭＳ Ｐゴシック"/>
              </a:endParaRPr>
            </a:p>
          </p:txBody>
        </p:sp>
        <p:sp>
          <p:nvSpPr>
            <p:cNvPr id="23" name="正方形/長方形 22"/>
            <p:cNvSpPr/>
            <p:nvPr/>
          </p:nvSpPr>
          <p:spPr>
            <a:xfrm>
              <a:off x="7215696" y="2082156"/>
              <a:ext cx="1595377" cy="793204"/>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nchorCtr="0"/>
            <a:lstStyle/>
            <a:p>
              <a:pPr algn="ctr"/>
              <a:r>
                <a:rPr kumimoji="1" lang="en-US" altLang="ja-JP" dirty="0" smtClean="0">
                  <a:solidFill>
                    <a:schemeClr val="bg1"/>
                  </a:solidFill>
                  <a:cs typeface="ＭＳ Ｐゴシック"/>
                </a:rPr>
                <a:t>IBM</a:t>
              </a:r>
            </a:p>
            <a:p>
              <a:pPr algn="ctr"/>
              <a:r>
                <a:rPr kumimoji="1" lang="en-US" altLang="ja-JP" dirty="0" smtClean="0">
                  <a:solidFill>
                    <a:schemeClr val="bg1"/>
                  </a:solidFill>
                  <a:cs typeface="ＭＳ Ｐゴシック"/>
                </a:rPr>
                <a:t>(Watson)</a:t>
              </a:r>
              <a:endParaRPr kumimoji="1" lang="ja-JP" altLang="en-US" dirty="0">
                <a:solidFill>
                  <a:schemeClr val="bg1"/>
                </a:solidFill>
                <a:cs typeface="ＭＳ Ｐゴシック"/>
              </a:endParaRPr>
            </a:p>
          </p:txBody>
        </p:sp>
        <p:cxnSp>
          <p:nvCxnSpPr>
            <p:cNvPr id="12" name="直線矢印コネクタ 11"/>
            <p:cNvCxnSpPr/>
            <p:nvPr/>
          </p:nvCxnSpPr>
          <p:spPr>
            <a:xfrm>
              <a:off x="4236277" y="2525279"/>
              <a:ext cx="2903663" cy="0"/>
            </a:xfrm>
            <a:prstGeom prst="straightConnector1">
              <a:avLst/>
            </a:prstGeom>
            <a:ln w="19050">
              <a:solidFill>
                <a:srgbClr val="7030A0"/>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a:off x="5897880" y="3408664"/>
              <a:ext cx="1242060" cy="0"/>
            </a:xfrm>
            <a:prstGeom prst="straightConnector1">
              <a:avLst/>
            </a:prstGeom>
            <a:ln w="38100">
              <a:solidFill>
                <a:srgbClr val="800000"/>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6244590" y="3526852"/>
              <a:ext cx="895350" cy="1396824"/>
            </a:xfrm>
            <a:prstGeom prst="straightConnector1">
              <a:avLst/>
            </a:prstGeom>
            <a:ln w="38100">
              <a:solidFill>
                <a:srgbClr val="800000"/>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5907410" y="2655301"/>
              <a:ext cx="1232530" cy="735681"/>
            </a:xfrm>
            <a:prstGeom prst="straightConnector1">
              <a:avLst/>
            </a:prstGeom>
            <a:ln w="38100">
              <a:solidFill>
                <a:srgbClr val="800000"/>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flipV="1">
              <a:off x="6244590" y="2811780"/>
              <a:ext cx="895350" cy="2111896"/>
            </a:xfrm>
            <a:prstGeom prst="straightConnector1">
              <a:avLst/>
            </a:prstGeom>
            <a:ln w="12700">
              <a:solidFill>
                <a:srgbClr val="800000"/>
              </a:solidFill>
              <a:prstDash val="sysDash"/>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597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ベイズ統計とは</a:t>
            </a:r>
            <a:endParaRPr kumimoji="1" lang="ja-JP" altLang="en-US" dirty="0"/>
          </a:p>
        </p:txBody>
      </p:sp>
      <p:pic>
        <p:nvPicPr>
          <p:cNvPr id="3" name="図 2"/>
          <p:cNvPicPr>
            <a:picLocks noChangeAspect="1"/>
          </p:cNvPicPr>
          <p:nvPr/>
        </p:nvPicPr>
        <p:blipFill>
          <a:blip r:embed="rId3"/>
          <a:stretch>
            <a:fillRect/>
          </a:stretch>
        </p:blipFill>
        <p:spPr>
          <a:xfrm>
            <a:off x="561975" y="1200150"/>
            <a:ext cx="1009650" cy="1082717"/>
          </a:xfrm>
          <a:prstGeom prst="rect">
            <a:avLst/>
          </a:prstGeom>
        </p:spPr>
      </p:pic>
      <p:sp>
        <p:nvSpPr>
          <p:cNvPr id="4" name="角丸四角形 3"/>
          <p:cNvSpPr/>
          <p:nvPr/>
        </p:nvSpPr>
        <p:spPr>
          <a:xfrm>
            <a:off x="3800475" y="1200149"/>
            <a:ext cx="4924425" cy="1082717"/>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rgbClr val="FFFFFF"/>
                </a:solidFill>
                <a:latin typeface="+mn-ea"/>
                <a:cs typeface="ＭＳ Ｐゴシック"/>
              </a:rPr>
              <a:t>ベイズの定理</a:t>
            </a:r>
            <a:endParaRPr lang="en-US" altLang="ja-JP" sz="1600" b="1" dirty="0" smtClean="0">
              <a:solidFill>
                <a:srgbClr val="FFFFFF"/>
              </a:solidFill>
              <a:latin typeface="+mn-ea"/>
              <a:cs typeface="ＭＳ Ｐゴシック"/>
            </a:endParaRPr>
          </a:p>
          <a:p>
            <a:r>
              <a:rPr lang="ja-JP" altLang="en-US" sz="1400" dirty="0" smtClean="0">
                <a:solidFill>
                  <a:srgbClr val="FFFFFF"/>
                </a:solidFill>
                <a:latin typeface="+mn-ea"/>
                <a:cs typeface="ＭＳ Ｐゴシック"/>
              </a:rPr>
              <a:t>不特定</a:t>
            </a:r>
            <a:r>
              <a:rPr lang="ja-JP" altLang="en-US" sz="1400" dirty="0">
                <a:solidFill>
                  <a:srgbClr val="FFFFFF"/>
                </a:solidFill>
                <a:latin typeface="+mn-ea"/>
                <a:cs typeface="ＭＳ Ｐゴシック"/>
              </a:rPr>
              <a:t>の条件下における特定の事象の発生確率を</a:t>
            </a:r>
            <a:r>
              <a:rPr lang="ja-JP" altLang="en-US" sz="1400" dirty="0" smtClean="0">
                <a:solidFill>
                  <a:srgbClr val="FFFFFF"/>
                </a:solidFill>
                <a:latin typeface="+mn-ea"/>
                <a:cs typeface="ＭＳ Ｐゴシック"/>
              </a:rPr>
              <a:t>予測</a:t>
            </a:r>
            <a:endParaRPr lang="en-US" altLang="ja-JP" sz="1400" dirty="0" smtClean="0">
              <a:solidFill>
                <a:srgbClr val="FFFFFF"/>
              </a:solidFill>
              <a:latin typeface="+mn-ea"/>
              <a:cs typeface="ＭＳ Ｐゴシック"/>
            </a:endParaRPr>
          </a:p>
          <a:p>
            <a:r>
              <a:rPr lang="ja-JP" altLang="en-US" sz="1400" dirty="0">
                <a:solidFill>
                  <a:srgbClr val="FFFFFF"/>
                </a:solidFill>
                <a:latin typeface="+mn-ea"/>
                <a:cs typeface="ＭＳ Ｐゴシック"/>
              </a:rPr>
              <a:t>＝過去の事象を考慮に入れながら、新しいデータが入るに応じて確率を計算</a:t>
            </a:r>
            <a:r>
              <a:rPr lang="ja-JP" altLang="en-US" sz="1400" dirty="0" smtClean="0">
                <a:solidFill>
                  <a:srgbClr val="FFFFFF"/>
                </a:solidFill>
                <a:latin typeface="+mn-ea"/>
                <a:cs typeface="ＭＳ Ｐゴシック"/>
              </a:rPr>
              <a:t>し直す</a:t>
            </a:r>
            <a:endParaRPr kumimoji="1" lang="ja-JP" altLang="en-US" sz="1400" dirty="0" smtClean="0">
              <a:solidFill>
                <a:srgbClr val="FFFFFF"/>
              </a:solidFill>
              <a:latin typeface="+mn-ea"/>
              <a:cs typeface="ＭＳ Ｐゴシック"/>
            </a:endParaRPr>
          </a:p>
        </p:txBody>
      </p:sp>
      <p:sp>
        <p:nvSpPr>
          <p:cNvPr id="5" name="テキスト ボックス 4"/>
          <p:cNvSpPr txBox="1"/>
          <p:nvPr/>
        </p:nvSpPr>
        <p:spPr>
          <a:xfrm>
            <a:off x="1714500" y="1200149"/>
            <a:ext cx="2085975" cy="1082717"/>
          </a:xfrm>
          <a:prstGeom prst="rect">
            <a:avLst/>
          </a:prstGeom>
          <a:noFill/>
        </p:spPr>
        <p:txBody>
          <a:bodyPr wrap="square" rtlCol="0">
            <a:noAutofit/>
          </a:bodyPr>
          <a:lstStyle/>
          <a:p>
            <a:r>
              <a:rPr kumimoji="1" lang="ja-JP" altLang="en-US" sz="1400" dirty="0" smtClean="0"/>
              <a:t>トーマス・ベイズ</a:t>
            </a:r>
            <a:endParaRPr lang="en-US" altLang="ja-JP" sz="1400" dirty="0" smtClean="0"/>
          </a:p>
          <a:p>
            <a:r>
              <a:rPr lang="en-US" altLang="ja-JP" sz="1400" dirty="0" smtClean="0"/>
              <a:t>(1702-1761)</a:t>
            </a:r>
          </a:p>
          <a:p>
            <a:r>
              <a:rPr lang="ja-JP" altLang="en-US" sz="1400" dirty="0"/>
              <a:t>イギリスの長老派の牧師・数</a:t>
            </a:r>
            <a:r>
              <a:rPr lang="ja-JP" altLang="en-US" sz="1400" dirty="0" smtClean="0"/>
              <a:t>学者</a:t>
            </a:r>
            <a:endParaRPr lang="en-US" altLang="ja-JP" sz="1400" dirty="0" smtClean="0"/>
          </a:p>
          <a:p>
            <a:r>
              <a:rPr kumimoji="1" lang="en-US" altLang="ja-JP" sz="1400" dirty="0" smtClean="0"/>
              <a:t>(Wikipedia </a:t>
            </a:r>
            <a:r>
              <a:rPr kumimoji="1" lang="ja-JP" altLang="en-US" sz="1400" dirty="0" smtClean="0"/>
              <a:t>より</a:t>
            </a:r>
            <a:r>
              <a:rPr kumimoji="1" lang="en-US" altLang="ja-JP" sz="1400" dirty="0" smtClean="0"/>
              <a:t>)</a:t>
            </a:r>
          </a:p>
        </p:txBody>
      </p:sp>
      <p:pic>
        <p:nvPicPr>
          <p:cNvPr id="6" name="図 5" descr="201403262227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302" y="2427686"/>
            <a:ext cx="2419423" cy="654798"/>
          </a:xfrm>
          <a:prstGeom prst="rect">
            <a:avLst/>
          </a:prstGeom>
        </p:spPr>
      </p:pic>
      <p:sp>
        <p:nvSpPr>
          <p:cNvPr id="7" name="角丸四角形 6"/>
          <p:cNvSpPr/>
          <p:nvPr/>
        </p:nvSpPr>
        <p:spPr>
          <a:xfrm>
            <a:off x="4743451" y="3227304"/>
            <a:ext cx="3981450" cy="1458996"/>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rgbClr val="FFFFFF"/>
                </a:solidFill>
                <a:latin typeface="+mn-ea"/>
                <a:cs typeface="ＭＳ Ｐゴシック"/>
              </a:rPr>
              <a:t>ベイズ推定</a:t>
            </a:r>
            <a:endParaRPr lang="en-US" altLang="ja-JP" sz="1600" b="1" dirty="0" smtClean="0">
              <a:solidFill>
                <a:srgbClr val="FFFFFF"/>
              </a:solidFill>
              <a:latin typeface="+mn-ea"/>
              <a:cs typeface="ＭＳ Ｐゴシック"/>
            </a:endParaRPr>
          </a:p>
          <a:p>
            <a:r>
              <a:rPr lang="ja-JP" altLang="en-US" sz="1400" dirty="0">
                <a:solidFill>
                  <a:srgbClr val="FFFFFF"/>
                </a:solidFill>
                <a:latin typeface="+mn-ea"/>
                <a:cs typeface="ＭＳ Ｐゴシック"/>
              </a:rPr>
              <a:t>ベイズの定理を応用した推定</a:t>
            </a:r>
            <a:r>
              <a:rPr lang="ja-JP" altLang="en-US" sz="1400" dirty="0" smtClean="0">
                <a:solidFill>
                  <a:srgbClr val="FFFFFF"/>
                </a:solidFill>
                <a:latin typeface="+mn-ea"/>
                <a:cs typeface="ＭＳ Ｐゴシック"/>
              </a:rPr>
              <a:t>手法</a:t>
            </a:r>
            <a:endParaRPr lang="en-US" altLang="ja-JP" sz="1400" dirty="0" smtClean="0">
              <a:solidFill>
                <a:srgbClr val="FFFFFF"/>
              </a:solidFill>
              <a:latin typeface="+mn-ea"/>
              <a:cs typeface="ＭＳ Ｐゴシック"/>
            </a:endParaRPr>
          </a:p>
          <a:p>
            <a:r>
              <a:rPr lang="ja-JP" altLang="en-US" sz="1400" dirty="0" smtClean="0">
                <a:solidFill>
                  <a:srgbClr val="FFFFFF"/>
                </a:solidFill>
                <a:latin typeface="+mn-ea"/>
                <a:cs typeface="ＭＳ Ｐゴシック"/>
              </a:rPr>
              <a:t>時間</a:t>
            </a:r>
            <a:r>
              <a:rPr lang="ja-JP" altLang="en-US" sz="1400" dirty="0">
                <a:solidFill>
                  <a:srgbClr val="FFFFFF"/>
                </a:solidFill>
                <a:latin typeface="+mn-ea"/>
                <a:cs typeface="ＭＳ Ｐゴシック"/>
              </a:rPr>
              <a:t>や地域で</a:t>
            </a:r>
            <a:r>
              <a:rPr lang="ja-JP" altLang="en-US" sz="1400" dirty="0" smtClean="0">
                <a:solidFill>
                  <a:srgbClr val="FFFFFF"/>
                </a:solidFill>
                <a:latin typeface="+mn-ea"/>
                <a:cs typeface="ＭＳ Ｐゴシック"/>
              </a:rPr>
              <a:t>パラメーターが</a:t>
            </a:r>
            <a:r>
              <a:rPr lang="ja-JP" altLang="en-US" sz="1400" dirty="0">
                <a:solidFill>
                  <a:srgbClr val="FFFFFF"/>
                </a:solidFill>
                <a:latin typeface="+mn-ea"/>
                <a:cs typeface="ＭＳ Ｐゴシック"/>
              </a:rPr>
              <a:t>変化するデータにおいて“当てはまりの良い”推定結果を得ることができる</a:t>
            </a:r>
            <a:endParaRPr kumimoji="1" lang="ja-JP" altLang="en-US" sz="1400" dirty="0" smtClean="0">
              <a:solidFill>
                <a:srgbClr val="FFFFFF"/>
              </a:solidFill>
              <a:latin typeface="+mn-ea"/>
              <a:cs typeface="ＭＳ Ｐゴシック"/>
            </a:endParaRPr>
          </a:p>
        </p:txBody>
      </p:sp>
      <p:sp>
        <p:nvSpPr>
          <p:cNvPr id="9" name="角丸四角形 8"/>
          <p:cNvSpPr/>
          <p:nvPr/>
        </p:nvSpPr>
        <p:spPr>
          <a:xfrm>
            <a:off x="457200" y="3227304"/>
            <a:ext cx="3981450" cy="1458996"/>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rgbClr val="FFFFFF"/>
                </a:solidFill>
                <a:latin typeface="+mn-ea"/>
                <a:cs typeface="ＭＳ Ｐゴシック"/>
              </a:rPr>
              <a:t>ベイズ確率</a:t>
            </a:r>
            <a:endParaRPr lang="en-US" altLang="ja-JP" sz="1600" b="1" dirty="0" smtClean="0">
              <a:solidFill>
                <a:srgbClr val="FFFFFF"/>
              </a:solidFill>
              <a:latin typeface="+mn-ea"/>
              <a:cs typeface="ＭＳ Ｐゴシック"/>
            </a:endParaRPr>
          </a:p>
          <a:p>
            <a:r>
              <a:rPr lang="ja-JP" altLang="en-US" sz="1400" dirty="0">
                <a:solidFill>
                  <a:srgbClr val="FFFFFF"/>
                </a:solidFill>
                <a:latin typeface="+mn-ea"/>
                <a:cs typeface="ＭＳ Ｐゴシック"/>
              </a:rPr>
              <a:t>ベイズ主義による「確率」の</a:t>
            </a:r>
            <a:r>
              <a:rPr lang="ja-JP" altLang="en-US" sz="1400" dirty="0" smtClean="0">
                <a:solidFill>
                  <a:srgbClr val="FFFFFF"/>
                </a:solidFill>
                <a:latin typeface="+mn-ea"/>
                <a:cs typeface="ＭＳ Ｐゴシック"/>
              </a:rPr>
              <a:t>考え方</a:t>
            </a:r>
            <a:endParaRPr lang="en-US" altLang="ja-JP" sz="1400" dirty="0">
              <a:solidFill>
                <a:srgbClr val="FFFFFF"/>
              </a:solidFill>
              <a:latin typeface="+mn-ea"/>
              <a:cs typeface="ＭＳ Ｐゴシック"/>
            </a:endParaRPr>
          </a:p>
          <a:p>
            <a:r>
              <a:rPr lang="ja-JP" altLang="en-US" sz="1400" dirty="0">
                <a:solidFill>
                  <a:srgbClr val="FFFFFF"/>
                </a:solidFill>
                <a:latin typeface="+mn-ea"/>
                <a:cs typeface="ＭＳ Ｐゴシック"/>
              </a:rPr>
              <a:t>複数の</a:t>
            </a:r>
            <a:r>
              <a:rPr lang="ja-JP" altLang="en-US" sz="1400" dirty="0" smtClean="0">
                <a:solidFill>
                  <a:srgbClr val="FFFFFF"/>
                </a:solidFill>
                <a:latin typeface="+mn-ea"/>
                <a:cs typeface="ＭＳ Ｐゴシック"/>
              </a:rPr>
              <a:t>命題の</a:t>
            </a:r>
            <a:r>
              <a:rPr lang="ja-JP" altLang="en-US" sz="1400" dirty="0">
                <a:solidFill>
                  <a:srgbClr val="FFFFFF"/>
                </a:solidFill>
                <a:latin typeface="+mn-ea"/>
                <a:cs typeface="ＭＳ Ｐゴシック"/>
              </a:rPr>
              <a:t>各々の尤もらしさ（あるいはその根拠となる信念・信頼の度合）を</a:t>
            </a:r>
            <a:r>
              <a:rPr lang="ja-JP" altLang="en-US" sz="1400" dirty="0" smtClean="0">
                <a:solidFill>
                  <a:srgbClr val="FFFFFF"/>
                </a:solidFill>
                <a:latin typeface="+mn-ea"/>
                <a:cs typeface="ＭＳ Ｐゴシック"/>
              </a:rPr>
              <a:t>確率値と見なす、主観</a:t>
            </a:r>
            <a:r>
              <a:rPr lang="ja-JP" altLang="en-US" sz="1400" dirty="0">
                <a:solidFill>
                  <a:srgbClr val="FFFFFF"/>
                </a:solidFill>
                <a:latin typeface="+mn-ea"/>
                <a:cs typeface="ＭＳ Ｐゴシック"/>
              </a:rPr>
              <a:t>確率理論の一つ</a:t>
            </a:r>
            <a:endParaRPr kumimoji="1" lang="ja-JP" altLang="en-US" sz="1400" dirty="0" smtClean="0">
              <a:solidFill>
                <a:srgbClr val="FFFFFF"/>
              </a:solidFill>
              <a:latin typeface="+mn-ea"/>
              <a:cs typeface="ＭＳ Ｐゴシック"/>
            </a:endParaRPr>
          </a:p>
        </p:txBody>
      </p:sp>
      <p:grpSp>
        <p:nvGrpSpPr>
          <p:cNvPr id="11" name="グループ化 10"/>
          <p:cNvGrpSpPr/>
          <p:nvPr/>
        </p:nvGrpSpPr>
        <p:grpSpPr>
          <a:xfrm>
            <a:off x="457199" y="2282867"/>
            <a:ext cx="8267701" cy="3208611"/>
            <a:chOff x="457199" y="2282867"/>
            <a:chExt cx="8267701" cy="3208611"/>
          </a:xfrm>
        </p:grpSpPr>
        <p:sp>
          <p:nvSpPr>
            <p:cNvPr id="10" name="角丸四角形 9"/>
            <p:cNvSpPr/>
            <p:nvPr/>
          </p:nvSpPr>
          <p:spPr>
            <a:xfrm>
              <a:off x="457199" y="4831120"/>
              <a:ext cx="8267701" cy="660358"/>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smtClean="0">
                  <a:solidFill>
                    <a:srgbClr val="FFFFFF"/>
                  </a:solidFill>
                  <a:latin typeface="+mn-ea"/>
                  <a:cs typeface="ＭＳ Ｐゴシック"/>
                </a:rPr>
                <a:t>ベイズ統計学</a:t>
              </a:r>
              <a:endParaRPr kumimoji="1" lang="ja-JP" altLang="en-US" sz="2400" dirty="0" smtClean="0">
                <a:solidFill>
                  <a:srgbClr val="FFFFFF"/>
                </a:solidFill>
                <a:latin typeface="+mn-ea"/>
                <a:cs typeface="ＭＳ Ｐゴシック"/>
              </a:endParaRPr>
            </a:p>
          </p:txBody>
        </p:sp>
        <p:grpSp>
          <p:nvGrpSpPr>
            <p:cNvPr id="8" name="グループ化 7"/>
            <p:cNvGrpSpPr/>
            <p:nvPr/>
          </p:nvGrpSpPr>
          <p:grpSpPr>
            <a:xfrm>
              <a:off x="4438650" y="2282867"/>
              <a:ext cx="304801" cy="2548253"/>
              <a:chOff x="4438650" y="2282867"/>
              <a:chExt cx="304801" cy="2548253"/>
            </a:xfrm>
          </p:grpSpPr>
          <p:cxnSp>
            <p:nvCxnSpPr>
              <p:cNvPr id="14" name="直線コネクタ 13"/>
              <p:cNvCxnSpPr>
                <a:stCxn id="9" idx="3"/>
                <a:endCxn id="7" idx="1"/>
              </p:cNvCxnSpPr>
              <p:nvPr/>
            </p:nvCxnSpPr>
            <p:spPr>
              <a:xfrm>
                <a:off x="4438650" y="3956802"/>
                <a:ext cx="304801"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a:endCxn id="10" idx="0"/>
              </p:cNvCxnSpPr>
              <p:nvPr/>
            </p:nvCxnSpPr>
            <p:spPr>
              <a:xfrm>
                <a:off x="4591049" y="2282867"/>
                <a:ext cx="1" cy="2548253"/>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15" name="テキスト ボックス 14"/>
          <p:cNvSpPr txBox="1"/>
          <p:nvPr/>
        </p:nvSpPr>
        <p:spPr>
          <a:xfrm>
            <a:off x="457200" y="5649787"/>
            <a:ext cx="8267701" cy="638175"/>
          </a:xfrm>
          <a:prstGeom prst="rect">
            <a:avLst/>
          </a:prstGeom>
          <a:noFill/>
        </p:spPr>
        <p:txBody>
          <a:bodyPr wrap="square" rtlCol="0">
            <a:noAutofit/>
          </a:bodyPr>
          <a:lstStyle/>
          <a:p>
            <a:r>
              <a:rPr lang="ja-JP" altLang="en-US" sz="1600" dirty="0" smtClean="0"/>
              <a:t>確率</a:t>
            </a:r>
            <a:r>
              <a:rPr lang="ja-JP" altLang="en-US" sz="1600" dirty="0"/>
              <a:t>の計算に「事前確率」という考え方</a:t>
            </a:r>
            <a:r>
              <a:rPr lang="ja-JP" altLang="en-US" sz="1600" dirty="0" smtClean="0"/>
              <a:t>を取り入れ、事前</a:t>
            </a:r>
            <a:r>
              <a:rPr lang="ja-JP" altLang="en-US" sz="1600" dirty="0"/>
              <a:t>確率に「個性」、たとえば、曖昧な「経験」や「勘」や「常識」を</a:t>
            </a:r>
            <a:r>
              <a:rPr lang="ja-JP" altLang="en-US" sz="1600" dirty="0" smtClean="0"/>
              <a:t>取り込める。</a:t>
            </a:r>
            <a:r>
              <a:rPr lang="ja-JP" altLang="en-US" sz="1600" dirty="0"/>
              <a:t>これにより、従来の確率論では取り扱うことが難しかった、さまざまな統計事象の分析が可能に</a:t>
            </a:r>
            <a:r>
              <a:rPr lang="ja-JP" altLang="en-US" sz="1600" dirty="0" smtClean="0"/>
              <a:t>なった。</a:t>
            </a:r>
            <a:endParaRPr kumimoji="1" lang="ja-JP" altLang="en-US" sz="900" dirty="0"/>
          </a:p>
        </p:txBody>
      </p:sp>
    </p:spTree>
    <p:extLst>
      <p:ext uri="{BB962C8B-B14F-4D97-AF65-F5344CB8AC3E}">
        <p14:creationId xmlns:p14="http://schemas.microsoft.com/office/powerpoint/2010/main" val="379269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9"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457200" y="993177"/>
            <a:ext cx="5149850" cy="555625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842000" y="993177"/>
            <a:ext cx="2838450" cy="5556250"/>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ja-JP" dirty="0"/>
              <a:t>ルールベースと統計アプローチによる「機械学習</a:t>
            </a:r>
            <a:r>
              <a:rPr lang="ja-JP" altLang="ja-JP" dirty="0" smtClean="0"/>
              <a:t>」</a:t>
            </a:r>
            <a:endParaRPr kumimoji="1" lang="ja-JP" altLang="en-US" dirty="0"/>
          </a:p>
        </p:txBody>
      </p:sp>
      <p:sp>
        <p:nvSpPr>
          <p:cNvPr id="4" name="正方形/長方形 3"/>
          <p:cNvSpPr/>
          <p:nvPr/>
        </p:nvSpPr>
        <p:spPr>
          <a:xfrm>
            <a:off x="838200" y="2021220"/>
            <a:ext cx="1670050" cy="14668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j-ea"/>
                <a:ea typeface="+mj-ea"/>
                <a:cs typeface="ＭＳ Ｐゴシック"/>
              </a:rPr>
              <a:t>経験の</a:t>
            </a:r>
            <a:r>
              <a:rPr lang="ja-JP" altLang="en-US" sz="1600" dirty="0" smtClean="0">
                <a:solidFill>
                  <a:srgbClr val="FFFFFF"/>
                </a:solidFill>
                <a:latin typeface="+mj-ea"/>
                <a:ea typeface="+mj-ea"/>
                <a:cs typeface="ＭＳ Ｐゴシック"/>
              </a:rPr>
              <a:t>蓄積</a:t>
            </a:r>
            <a:endParaRPr kumimoji="1" lang="ja-JP" altLang="en-US" sz="1600" dirty="0">
              <a:solidFill>
                <a:srgbClr val="FFFFFF"/>
              </a:solidFill>
              <a:latin typeface="+mj-ea"/>
              <a:ea typeface="+mj-ea"/>
              <a:cs typeface="ＭＳ Ｐゴシック"/>
            </a:endParaRPr>
          </a:p>
        </p:txBody>
      </p:sp>
      <p:sp>
        <p:nvSpPr>
          <p:cNvPr id="8" name="正方形/長方形 7"/>
          <p:cNvSpPr/>
          <p:nvPr/>
        </p:nvSpPr>
        <p:spPr>
          <a:xfrm>
            <a:off x="3416300" y="2021220"/>
            <a:ext cx="1670050" cy="14668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j-ea"/>
                <a:ea typeface="+mj-ea"/>
                <a:cs typeface="ＭＳ Ｐゴシック"/>
              </a:rPr>
              <a:t>ルール設定</a:t>
            </a:r>
            <a:endParaRPr kumimoji="1" lang="ja-JP" altLang="en-US" sz="1600" dirty="0">
              <a:solidFill>
                <a:srgbClr val="FFFFFF"/>
              </a:solidFill>
              <a:latin typeface="+mj-ea"/>
              <a:ea typeface="+mj-ea"/>
              <a:cs typeface="ＭＳ Ｐゴシック"/>
            </a:endParaRPr>
          </a:p>
        </p:txBody>
      </p:sp>
      <p:grpSp>
        <p:nvGrpSpPr>
          <p:cNvPr id="13" name="図形グループ 12"/>
          <p:cNvGrpSpPr/>
          <p:nvPr/>
        </p:nvGrpSpPr>
        <p:grpSpPr>
          <a:xfrm>
            <a:off x="2144710" y="1833895"/>
            <a:ext cx="600075" cy="1212193"/>
            <a:chOff x="4448176" y="2032000"/>
            <a:chExt cx="600075" cy="1212193"/>
          </a:xfrm>
        </p:grpSpPr>
        <p:sp>
          <p:nvSpPr>
            <p:cNvPr id="14" name="円/楕円 13"/>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15" name="フローチャート: 論理積ゲート 14"/>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grpSp>
        <p:nvGrpSpPr>
          <p:cNvPr id="16" name="図形グループ 15"/>
          <p:cNvGrpSpPr/>
          <p:nvPr/>
        </p:nvGrpSpPr>
        <p:grpSpPr>
          <a:xfrm>
            <a:off x="4722810" y="1833895"/>
            <a:ext cx="600075" cy="1212193"/>
            <a:chOff x="4448176" y="2032000"/>
            <a:chExt cx="600075" cy="1212193"/>
          </a:xfrm>
        </p:grpSpPr>
        <p:sp>
          <p:nvSpPr>
            <p:cNvPr id="17" name="円/楕円 16"/>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18" name="フローチャート: 論理積ゲート 17"/>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sp>
        <p:nvSpPr>
          <p:cNvPr id="21" name="右矢印 20"/>
          <p:cNvSpPr/>
          <p:nvPr/>
        </p:nvSpPr>
        <p:spPr>
          <a:xfrm>
            <a:off x="2889250" y="2345727"/>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2" name="右矢印 21"/>
          <p:cNvSpPr/>
          <p:nvPr/>
        </p:nvSpPr>
        <p:spPr>
          <a:xfrm>
            <a:off x="5530850" y="2345727"/>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5" name="テキスト ボックス 24"/>
          <p:cNvSpPr txBox="1"/>
          <p:nvPr/>
        </p:nvSpPr>
        <p:spPr>
          <a:xfrm>
            <a:off x="1481276" y="1071897"/>
            <a:ext cx="3057248" cy="523220"/>
          </a:xfrm>
          <a:prstGeom prst="rect">
            <a:avLst/>
          </a:prstGeom>
          <a:noFill/>
        </p:spPr>
        <p:txBody>
          <a:bodyPr wrap="none" rtlCol="0">
            <a:spAutoFit/>
          </a:bodyPr>
          <a:lstStyle/>
          <a:p>
            <a:pPr algn="ctr"/>
            <a:r>
              <a:rPr lang="ja-JP" altLang="en-US" sz="2800" dirty="0" smtClean="0">
                <a:solidFill>
                  <a:srgbClr val="3366FF"/>
                </a:solidFill>
                <a:latin typeface="+mj-ea"/>
                <a:ea typeface="+mj-ea"/>
                <a:cs typeface="HGP創英角ｺﾞｼｯｸUB"/>
              </a:rPr>
              <a:t>ルール設定・生成</a:t>
            </a:r>
            <a:endParaRPr kumimoji="1" lang="ja-JP" altLang="en-US" sz="2800" dirty="0">
              <a:solidFill>
                <a:srgbClr val="3366FF"/>
              </a:solidFill>
              <a:latin typeface="+mj-ea"/>
              <a:ea typeface="+mj-ea"/>
            </a:endParaRPr>
          </a:p>
        </p:txBody>
      </p:sp>
      <p:grpSp>
        <p:nvGrpSpPr>
          <p:cNvPr id="19" name="グループ化 18"/>
          <p:cNvGrpSpPr/>
          <p:nvPr/>
        </p:nvGrpSpPr>
        <p:grpSpPr>
          <a:xfrm>
            <a:off x="628650" y="3971327"/>
            <a:ext cx="7918450" cy="2241550"/>
            <a:chOff x="628650" y="3835400"/>
            <a:chExt cx="7918450" cy="2241550"/>
          </a:xfrm>
        </p:grpSpPr>
        <p:sp>
          <p:nvSpPr>
            <p:cNvPr id="27" name="正方形/長方形 26"/>
            <p:cNvSpPr/>
            <p:nvPr/>
          </p:nvSpPr>
          <p:spPr>
            <a:xfrm>
              <a:off x="628650" y="3835400"/>
              <a:ext cx="7918450" cy="2241550"/>
            </a:xfrm>
            <a:prstGeom prst="rect">
              <a:avLst/>
            </a:prstGeom>
            <a:solidFill>
              <a:srgbClr val="FFFF66">
                <a:alpha val="64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FFFF"/>
                </a:solidFill>
                <a:latin typeface="+mj-ea"/>
                <a:ea typeface="+mj-ea"/>
                <a:cs typeface="ＭＳ Ｐゴシック"/>
              </a:endParaRPr>
            </a:p>
          </p:txBody>
        </p:sp>
        <p:sp>
          <p:nvSpPr>
            <p:cNvPr id="5" name="正方形/長方形 4"/>
            <p:cNvSpPr/>
            <p:nvPr/>
          </p:nvSpPr>
          <p:spPr>
            <a:xfrm>
              <a:off x="3416300" y="4432300"/>
              <a:ext cx="1670050" cy="146685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j-ea"/>
                  <a:ea typeface="+mj-ea"/>
                  <a:cs typeface="ＭＳ Ｐゴシック"/>
                </a:rPr>
                <a:t>統計解析</a:t>
              </a:r>
              <a:endParaRPr kumimoji="1" lang="en-US" altLang="ja-JP" sz="2000" dirty="0" smtClean="0">
                <a:solidFill>
                  <a:srgbClr val="FFFFFF"/>
                </a:solidFill>
                <a:latin typeface="+mj-ea"/>
                <a:ea typeface="+mj-ea"/>
                <a:cs typeface="ＭＳ Ｐゴシック"/>
              </a:endParaRPr>
            </a:p>
            <a:p>
              <a:pPr algn="ctr"/>
              <a:endParaRPr lang="en-US" altLang="ja-JP" sz="2000" dirty="0">
                <a:solidFill>
                  <a:srgbClr val="FFFFFF"/>
                </a:solidFill>
                <a:latin typeface="+mj-ea"/>
                <a:ea typeface="+mj-ea"/>
                <a:cs typeface="ＭＳ Ｐゴシック"/>
              </a:endParaRPr>
            </a:p>
            <a:p>
              <a:pPr algn="ctr"/>
              <a:endParaRPr kumimoji="1" lang="en-US" altLang="ja-JP" sz="2000" dirty="0" smtClean="0">
                <a:solidFill>
                  <a:srgbClr val="FFFFFF"/>
                </a:solidFill>
                <a:latin typeface="+mj-ea"/>
                <a:ea typeface="+mj-ea"/>
                <a:cs typeface="ＭＳ Ｐゴシック"/>
              </a:endParaRPr>
            </a:p>
            <a:p>
              <a:pPr algn="ctr"/>
              <a:endParaRPr kumimoji="1" lang="ja-JP" altLang="en-US" sz="2000" dirty="0">
                <a:solidFill>
                  <a:srgbClr val="FFFFFF"/>
                </a:solidFill>
                <a:latin typeface="+mj-ea"/>
                <a:ea typeface="+mj-ea"/>
                <a:cs typeface="ＭＳ Ｐゴシック"/>
              </a:endParaRPr>
            </a:p>
          </p:txBody>
        </p:sp>
        <p:sp>
          <p:nvSpPr>
            <p:cNvPr id="10" name="フローチャート: 磁気ディスク 9"/>
            <p:cNvSpPr/>
            <p:nvPr/>
          </p:nvSpPr>
          <p:spPr>
            <a:xfrm>
              <a:off x="838200" y="5165724"/>
              <a:ext cx="1670050" cy="733425"/>
            </a:xfrm>
            <a:prstGeom prst="flowChartMagneticDisk">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j-ea"/>
                  <a:ea typeface="+mj-ea"/>
                  <a:cs typeface="ＭＳ Ｐゴシック"/>
                </a:rPr>
                <a:t>ビッグデータ</a:t>
              </a:r>
              <a:endParaRPr kumimoji="1" lang="ja-JP" altLang="en-US" dirty="0">
                <a:solidFill>
                  <a:srgbClr val="FFFFFF"/>
                </a:solidFill>
                <a:latin typeface="+mj-ea"/>
                <a:ea typeface="+mj-ea"/>
                <a:cs typeface="ＭＳ Ｐゴシック"/>
              </a:endParaRPr>
            </a:p>
          </p:txBody>
        </p:sp>
        <p:sp>
          <p:nvSpPr>
            <p:cNvPr id="20" name="フローチャート: 磁気ディスク 19"/>
            <p:cNvSpPr/>
            <p:nvPr/>
          </p:nvSpPr>
          <p:spPr>
            <a:xfrm>
              <a:off x="3605210" y="5080686"/>
              <a:ext cx="1308100" cy="698500"/>
            </a:xfrm>
            <a:prstGeom prst="flowChartMagneticDisk">
              <a:avLst/>
            </a:prstGeom>
            <a:solidFill>
              <a:srgbClr val="3366FF"/>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j-ea"/>
                  <a:ea typeface="+mj-ea"/>
                  <a:cs typeface="ＭＳ Ｐゴシック"/>
                </a:rPr>
                <a:t>ルールを</a:t>
              </a:r>
              <a:endParaRPr kumimoji="1" lang="en-US" altLang="ja-JP" sz="1200" dirty="0" smtClean="0">
                <a:solidFill>
                  <a:srgbClr val="FFFFFF"/>
                </a:solidFill>
                <a:latin typeface="+mj-ea"/>
                <a:ea typeface="+mj-ea"/>
                <a:cs typeface="ＭＳ Ｐゴシック"/>
              </a:endParaRPr>
            </a:p>
            <a:p>
              <a:pPr algn="ctr"/>
              <a:r>
                <a:rPr kumimoji="1" lang="ja-JP" altLang="en-US" sz="1200" dirty="0" smtClean="0">
                  <a:solidFill>
                    <a:srgbClr val="FFFFFF"/>
                  </a:solidFill>
                  <a:latin typeface="+mj-ea"/>
                  <a:ea typeface="+mj-ea"/>
                  <a:cs typeface="ＭＳ Ｐゴシック"/>
                </a:rPr>
                <a:t>自動生成</a:t>
              </a:r>
              <a:endParaRPr kumimoji="1" lang="ja-JP" altLang="en-US" sz="1200" dirty="0">
                <a:solidFill>
                  <a:srgbClr val="FFFFFF"/>
                </a:solidFill>
                <a:latin typeface="+mj-ea"/>
                <a:ea typeface="+mj-ea"/>
                <a:cs typeface="ＭＳ Ｐゴシック"/>
              </a:endParaRPr>
            </a:p>
          </p:txBody>
        </p:sp>
        <p:sp>
          <p:nvSpPr>
            <p:cNvPr id="23" name="右矢印 22"/>
            <p:cNvSpPr/>
            <p:nvPr/>
          </p:nvSpPr>
          <p:spPr>
            <a:xfrm>
              <a:off x="2889250" y="4743450"/>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4" name="右矢印 23"/>
            <p:cNvSpPr/>
            <p:nvPr/>
          </p:nvSpPr>
          <p:spPr>
            <a:xfrm>
              <a:off x="5530850" y="4743450"/>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28" name="テキスト ボックス 27"/>
            <p:cNvSpPr txBox="1"/>
            <p:nvPr/>
          </p:nvSpPr>
          <p:spPr>
            <a:xfrm>
              <a:off x="887948" y="3884713"/>
              <a:ext cx="4288353" cy="400110"/>
            </a:xfrm>
            <a:prstGeom prst="rect">
              <a:avLst/>
            </a:prstGeom>
            <a:noFill/>
          </p:spPr>
          <p:txBody>
            <a:bodyPr wrap="none" rtlCol="0">
              <a:spAutoFit/>
            </a:bodyPr>
            <a:lstStyle/>
            <a:p>
              <a:pPr algn="ctr"/>
              <a:r>
                <a:rPr kumimoji="1" lang="ja-JP" altLang="en-US" sz="2000" dirty="0" smtClean="0">
                  <a:solidFill>
                    <a:srgbClr val="0000FF"/>
                  </a:solidFill>
                  <a:latin typeface="+mj-ea"/>
                  <a:ea typeface="+mj-ea"/>
                </a:rPr>
                <a:t>統計的アプローチを使った機械学習</a:t>
              </a:r>
              <a:endParaRPr kumimoji="1" lang="ja-JP" altLang="en-US" sz="2000" dirty="0">
                <a:solidFill>
                  <a:srgbClr val="0000FF"/>
                </a:solidFill>
                <a:latin typeface="+mj-ea"/>
                <a:ea typeface="+mj-ea"/>
              </a:endParaRPr>
            </a:p>
          </p:txBody>
        </p:sp>
        <p:sp>
          <p:nvSpPr>
            <p:cNvPr id="29" name="正方形/長方形 28"/>
            <p:cNvSpPr/>
            <p:nvPr/>
          </p:nvSpPr>
          <p:spPr>
            <a:xfrm>
              <a:off x="838200" y="4432300"/>
              <a:ext cx="1670050" cy="58594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j-ea"/>
                  <a:ea typeface="+mj-ea"/>
                  <a:cs typeface="ＭＳ Ｐゴシック"/>
                </a:rPr>
                <a:t>学習</a:t>
              </a:r>
              <a:endParaRPr kumimoji="1" lang="en-US" altLang="ja-JP" sz="1600" dirty="0" smtClean="0">
                <a:solidFill>
                  <a:srgbClr val="FFFFFF"/>
                </a:solidFill>
                <a:latin typeface="+mj-ea"/>
                <a:ea typeface="+mj-ea"/>
                <a:cs typeface="ＭＳ Ｐゴシック"/>
              </a:endParaRPr>
            </a:p>
            <a:p>
              <a:pPr algn="ctr"/>
              <a:r>
                <a:rPr kumimoji="1" lang="ja-JP" altLang="en-US" sz="1600" dirty="0" smtClean="0">
                  <a:solidFill>
                    <a:srgbClr val="FFFFFF"/>
                  </a:solidFill>
                  <a:latin typeface="+mj-ea"/>
                  <a:ea typeface="+mj-ea"/>
                  <a:cs typeface="ＭＳ Ｐゴシック"/>
                </a:rPr>
                <a:t>アルゴリズム</a:t>
              </a:r>
              <a:endParaRPr kumimoji="1" lang="en-US" altLang="ja-JP" sz="1600" dirty="0" smtClean="0">
                <a:solidFill>
                  <a:srgbClr val="FFFFFF"/>
                </a:solidFill>
                <a:latin typeface="+mj-ea"/>
                <a:ea typeface="+mj-ea"/>
                <a:cs typeface="ＭＳ Ｐゴシック"/>
              </a:endParaRPr>
            </a:p>
          </p:txBody>
        </p:sp>
        <p:grpSp>
          <p:nvGrpSpPr>
            <p:cNvPr id="30" name="図形グループ 12"/>
            <p:cNvGrpSpPr/>
            <p:nvPr/>
          </p:nvGrpSpPr>
          <p:grpSpPr>
            <a:xfrm>
              <a:off x="2393724" y="4392774"/>
              <a:ext cx="309629" cy="625473"/>
              <a:chOff x="4448176" y="2032000"/>
              <a:chExt cx="600075" cy="1212193"/>
            </a:xfrm>
          </p:grpSpPr>
          <p:sp>
            <p:nvSpPr>
              <p:cNvPr id="31" name="円/楕円 30"/>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32" name="フローチャート: 論理積ゲート 14"/>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grpSp>
      <p:sp>
        <p:nvSpPr>
          <p:cNvPr id="11" name="正方形/長方形 10"/>
          <p:cNvSpPr/>
          <p:nvPr/>
        </p:nvSpPr>
        <p:spPr>
          <a:xfrm>
            <a:off x="6490274" y="2021220"/>
            <a:ext cx="1670050" cy="4013857"/>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solidFill>
                  <a:srgbClr val="FFFFFF"/>
                </a:solidFill>
                <a:latin typeface="+mj-ea"/>
                <a:ea typeface="+mj-ea"/>
                <a:cs typeface="ＭＳ Ｐゴシック"/>
              </a:rPr>
              <a:t>推論</a:t>
            </a:r>
            <a:endParaRPr kumimoji="1" lang="ja-JP" altLang="en-US" sz="4000" dirty="0">
              <a:solidFill>
                <a:srgbClr val="FFFFFF"/>
              </a:solidFill>
              <a:latin typeface="+mj-ea"/>
              <a:ea typeface="+mj-ea"/>
              <a:cs typeface="ＭＳ Ｐゴシック"/>
            </a:endParaRPr>
          </a:p>
        </p:txBody>
      </p:sp>
    </p:spTree>
    <p:extLst>
      <p:ext uri="{BB962C8B-B14F-4D97-AF65-F5344CB8AC3E}">
        <p14:creationId xmlns:p14="http://schemas.microsoft.com/office/powerpoint/2010/main" val="124991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2070101" y="3685658"/>
            <a:ext cx="1809918" cy="118734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j-ea"/>
                <a:ea typeface="+mj-ea"/>
                <a:cs typeface="ＭＳ Ｐゴシック"/>
              </a:rPr>
              <a:t>文法</a:t>
            </a:r>
            <a:endParaRPr kumimoji="1" lang="en-US" altLang="ja-JP" sz="2000" dirty="0" smtClean="0">
              <a:solidFill>
                <a:srgbClr val="FFFFFF"/>
              </a:solidFill>
              <a:latin typeface="+mj-ea"/>
              <a:ea typeface="+mj-ea"/>
              <a:cs typeface="ＭＳ Ｐゴシック"/>
            </a:endParaRPr>
          </a:p>
          <a:p>
            <a:pPr algn="ctr"/>
            <a:r>
              <a:rPr lang="ja-JP" altLang="en-US" sz="2000" dirty="0" smtClean="0">
                <a:solidFill>
                  <a:srgbClr val="FFFFFF"/>
                </a:solidFill>
                <a:latin typeface="+mj-ea"/>
                <a:ea typeface="+mj-ea"/>
                <a:cs typeface="ＭＳ Ｐゴシック"/>
              </a:rPr>
              <a:t>翻訳ルール</a:t>
            </a:r>
            <a:endParaRPr kumimoji="1" lang="ja-JP" altLang="en-US" sz="2000" dirty="0">
              <a:solidFill>
                <a:srgbClr val="FFFFFF"/>
              </a:solidFill>
              <a:latin typeface="+mj-ea"/>
              <a:ea typeface="+mj-ea"/>
              <a:cs typeface="ＭＳ Ｐゴシック"/>
            </a:endParaRPr>
          </a:p>
        </p:txBody>
      </p:sp>
      <p:sp>
        <p:nvSpPr>
          <p:cNvPr id="2" name="タイトル 1"/>
          <p:cNvSpPr>
            <a:spLocks noGrp="1"/>
          </p:cNvSpPr>
          <p:nvPr>
            <p:ph type="title"/>
          </p:nvPr>
        </p:nvSpPr>
        <p:spPr/>
        <p:txBody>
          <a:bodyPr/>
          <a:lstStyle/>
          <a:p>
            <a:r>
              <a:rPr lang="ja-JP" altLang="en-US" dirty="0"/>
              <a:t>統計的手法</a:t>
            </a:r>
            <a:r>
              <a:rPr lang="ja-JP" altLang="en-US" dirty="0" smtClean="0"/>
              <a:t>を使った自動翻訳</a:t>
            </a:r>
            <a:endParaRPr kumimoji="1" lang="ja-JP" altLang="en-US" dirty="0"/>
          </a:p>
        </p:txBody>
      </p:sp>
      <p:sp>
        <p:nvSpPr>
          <p:cNvPr id="4" name="正方形/長方形 3"/>
          <p:cNvSpPr/>
          <p:nvPr/>
        </p:nvSpPr>
        <p:spPr>
          <a:xfrm>
            <a:off x="457200" y="1309816"/>
            <a:ext cx="3422821" cy="58076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j-ea"/>
                <a:ea typeface="+mj-ea"/>
                <a:cs typeface="ＭＳ Ｐゴシック"/>
              </a:rPr>
              <a:t>これまでの自動翻訳</a:t>
            </a:r>
            <a:endParaRPr kumimoji="1" lang="ja-JP" altLang="en-US" sz="2400" dirty="0">
              <a:solidFill>
                <a:srgbClr val="FFFFFF"/>
              </a:solidFill>
              <a:latin typeface="+mj-ea"/>
              <a:ea typeface="+mj-ea"/>
              <a:cs typeface="ＭＳ Ｐゴシック"/>
            </a:endParaRPr>
          </a:p>
        </p:txBody>
      </p:sp>
      <p:sp>
        <p:nvSpPr>
          <p:cNvPr id="6" name="Documents"/>
          <p:cNvSpPr>
            <a:spLocks noEditPoints="1" noChangeArrowheads="1"/>
          </p:cNvSpPr>
          <p:nvPr/>
        </p:nvSpPr>
        <p:spPr bwMode="auto">
          <a:xfrm>
            <a:off x="1906661" y="2173630"/>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5">
              <a:lumMod val="20000"/>
              <a:lumOff val="80000"/>
            </a:schemeClr>
          </a:solidFill>
          <a:ln w="9525">
            <a:solidFill>
              <a:srgbClr val="000000"/>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1" name="フローチャート : 磁気ディスク 10"/>
          <p:cNvSpPr/>
          <p:nvPr/>
        </p:nvSpPr>
        <p:spPr>
          <a:xfrm>
            <a:off x="457200" y="3711465"/>
            <a:ext cx="1790700" cy="1161535"/>
          </a:xfrm>
          <a:prstGeom prst="flowChartMagneticDisk">
            <a:avLst/>
          </a:prstGeom>
          <a:solidFill>
            <a:schemeClr val="accent3">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mj-ea"/>
                <a:ea typeface="+mj-ea"/>
                <a:cs typeface="ＭＳ Ｐゴシック"/>
              </a:rPr>
              <a:t>辞書</a:t>
            </a:r>
            <a:endParaRPr kumimoji="1" lang="en-US" altLang="ja-JP" sz="3200" dirty="0" smtClean="0">
              <a:solidFill>
                <a:srgbClr val="FFFFFF"/>
              </a:solidFill>
              <a:latin typeface="+mj-ea"/>
              <a:ea typeface="+mj-ea"/>
              <a:cs typeface="ＭＳ Ｐゴシック"/>
            </a:endParaRPr>
          </a:p>
        </p:txBody>
      </p:sp>
      <p:sp>
        <p:nvSpPr>
          <p:cNvPr id="12" name="Documents"/>
          <p:cNvSpPr>
            <a:spLocks noEditPoints="1" noChangeArrowheads="1"/>
          </p:cNvSpPr>
          <p:nvPr/>
        </p:nvSpPr>
        <p:spPr bwMode="auto">
          <a:xfrm>
            <a:off x="1906659" y="5501716"/>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FF6666"/>
          </a:solidFill>
          <a:ln w="9525">
            <a:solidFill>
              <a:srgbClr val="000000"/>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5" name="下矢印 14"/>
          <p:cNvSpPr/>
          <p:nvPr/>
        </p:nvSpPr>
        <p:spPr>
          <a:xfrm>
            <a:off x="1906661" y="3150973"/>
            <a:ext cx="523897" cy="395416"/>
          </a:xfrm>
          <a:prstGeom prst="down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17" name="下矢印 16"/>
          <p:cNvSpPr/>
          <p:nvPr/>
        </p:nvSpPr>
        <p:spPr>
          <a:xfrm>
            <a:off x="1906658" y="5007446"/>
            <a:ext cx="523897" cy="395416"/>
          </a:xfrm>
          <a:prstGeom prst="down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grpSp>
        <p:nvGrpSpPr>
          <p:cNvPr id="22" name="グループ化 21"/>
          <p:cNvGrpSpPr/>
          <p:nvPr/>
        </p:nvGrpSpPr>
        <p:grpSpPr>
          <a:xfrm>
            <a:off x="4559643" y="1309816"/>
            <a:ext cx="3859428" cy="4892889"/>
            <a:chOff x="4559643" y="1309816"/>
            <a:chExt cx="3859428" cy="4892889"/>
          </a:xfrm>
          <a:effectLst>
            <a:outerShdw blurRad="50800" dist="38100" dir="2700000" algn="tl" rotWithShape="0">
              <a:prstClr val="black">
                <a:alpha val="40000"/>
              </a:prstClr>
            </a:outerShdw>
          </a:effectLst>
        </p:grpSpPr>
        <p:sp>
          <p:nvSpPr>
            <p:cNvPr id="20" name="角丸四角形 19"/>
            <p:cNvSpPr/>
            <p:nvPr/>
          </p:nvSpPr>
          <p:spPr>
            <a:xfrm>
              <a:off x="6932246" y="2173631"/>
              <a:ext cx="1486825" cy="4029074"/>
            </a:xfrm>
            <a:prstGeom prst="round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1200" dirty="0" smtClean="0">
                  <a:solidFill>
                    <a:srgbClr val="FF0000"/>
                  </a:solidFill>
                  <a:latin typeface="+mj-ea"/>
                  <a:ea typeface="+mj-ea"/>
                  <a:cs typeface="ＭＳ Ｐゴシック"/>
                </a:rPr>
                <a:t>大量の翻訳済みドキュメント</a:t>
              </a:r>
              <a:endParaRPr kumimoji="1" lang="ja-JP" altLang="en-US" sz="1200" dirty="0">
                <a:solidFill>
                  <a:srgbClr val="FF0000"/>
                </a:solidFill>
                <a:latin typeface="+mj-ea"/>
                <a:ea typeface="+mj-ea"/>
                <a:cs typeface="ＭＳ Ｐゴシック"/>
              </a:endParaRPr>
            </a:p>
          </p:txBody>
        </p:sp>
        <p:sp>
          <p:nvSpPr>
            <p:cNvPr id="5" name="正方形/長方形 4"/>
            <p:cNvSpPr/>
            <p:nvPr/>
          </p:nvSpPr>
          <p:spPr>
            <a:xfrm>
              <a:off x="4559643" y="1309816"/>
              <a:ext cx="3859428" cy="580768"/>
            </a:xfrm>
            <a:prstGeom prst="rect">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j-ea"/>
                  <a:ea typeface="+mj-ea"/>
                  <a:cs typeface="ＭＳ Ｐゴシック"/>
                </a:rPr>
                <a:t>Google</a:t>
              </a:r>
              <a:r>
                <a:rPr kumimoji="1" lang="ja-JP" altLang="en-US" sz="2400" dirty="0" smtClean="0">
                  <a:solidFill>
                    <a:srgbClr val="FFFFFF"/>
                  </a:solidFill>
                  <a:latin typeface="+mj-ea"/>
                  <a:ea typeface="+mj-ea"/>
                  <a:cs typeface="ＭＳ Ｐゴシック"/>
                </a:rPr>
                <a:t>翻訳</a:t>
              </a:r>
              <a:endParaRPr kumimoji="1" lang="ja-JP" altLang="en-US" sz="2400" dirty="0">
                <a:solidFill>
                  <a:srgbClr val="FFFFFF"/>
                </a:solidFill>
                <a:latin typeface="+mj-ea"/>
                <a:ea typeface="+mj-ea"/>
                <a:cs typeface="ＭＳ Ｐゴシック"/>
              </a:endParaRPr>
            </a:p>
          </p:txBody>
        </p:sp>
        <p:sp>
          <p:nvSpPr>
            <p:cNvPr id="7" name="Documents"/>
            <p:cNvSpPr>
              <a:spLocks noEditPoints="1" noChangeArrowheads="1"/>
            </p:cNvSpPr>
            <p:nvPr/>
          </p:nvSpPr>
          <p:spPr bwMode="auto">
            <a:xfrm>
              <a:off x="7542609" y="4710110"/>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6">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8" name="Documents"/>
            <p:cNvSpPr>
              <a:spLocks noEditPoints="1" noChangeArrowheads="1"/>
            </p:cNvSpPr>
            <p:nvPr/>
          </p:nvSpPr>
          <p:spPr bwMode="auto">
            <a:xfrm>
              <a:off x="7542609" y="3847390"/>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6">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9" name="Documents"/>
            <p:cNvSpPr>
              <a:spLocks noEditPoints="1" noChangeArrowheads="1"/>
            </p:cNvSpPr>
            <p:nvPr/>
          </p:nvSpPr>
          <p:spPr bwMode="auto">
            <a:xfrm>
              <a:off x="7542609" y="2984669"/>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6">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0" name="Documents"/>
            <p:cNvSpPr>
              <a:spLocks noEditPoints="1" noChangeArrowheads="1"/>
            </p:cNvSpPr>
            <p:nvPr/>
          </p:nvSpPr>
          <p:spPr bwMode="auto">
            <a:xfrm>
              <a:off x="5082350" y="2173628"/>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5">
                <a:lumMod val="20000"/>
                <a:lumOff val="8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3" name="Documents"/>
            <p:cNvSpPr>
              <a:spLocks noEditPoints="1" noChangeArrowheads="1"/>
            </p:cNvSpPr>
            <p:nvPr/>
          </p:nvSpPr>
          <p:spPr bwMode="auto">
            <a:xfrm>
              <a:off x="5082350" y="5501715"/>
              <a:ext cx="523897" cy="700989"/>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FF6666"/>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4" name="直方体 13"/>
            <p:cNvSpPr/>
            <p:nvPr/>
          </p:nvSpPr>
          <p:spPr>
            <a:xfrm>
              <a:off x="4559643" y="3711465"/>
              <a:ext cx="1569309" cy="1161535"/>
            </a:xfrm>
            <a:prstGeom prst="cube">
              <a:avLst>
                <a:gd name="adj" fmla="val 13298"/>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j-ea"/>
                  <a:ea typeface="+mj-ea"/>
                  <a:cs typeface="ＭＳ Ｐゴシック"/>
                </a:rPr>
                <a:t>統計的手法</a:t>
              </a:r>
              <a:endParaRPr kumimoji="1" lang="ja-JP" altLang="en-US" dirty="0">
                <a:solidFill>
                  <a:srgbClr val="FFFFFF"/>
                </a:solidFill>
                <a:latin typeface="+mj-ea"/>
                <a:ea typeface="+mj-ea"/>
                <a:cs typeface="ＭＳ Ｐゴシック"/>
              </a:endParaRPr>
            </a:p>
          </p:txBody>
        </p:sp>
        <p:sp>
          <p:nvSpPr>
            <p:cNvPr id="16" name="下矢印 15"/>
            <p:cNvSpPr/>
            <p:nvPr/>
          </p:nvSpPr>
          <p:spPr>
            <a:xfrm>
              <a:off x="5082350" y="3137455"/>
              <a:ext cx="523897" cy="395416"/>
            </a:xfrm>
            <a:prstGeom prst="down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18" name="下矢印 17"/>
            <p:cNvSpPr/>
            <p:nvPr/>
          </p:nvSpPr>
          <p:spPr>
            <a:xfrm>
              <a:off x="5082350" y="5007445"/>
              <a:ext cx="523897" cy="395416"/>
            </a:xfrm>
            <a:prstGeom prst="down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j-ea"/>
                <a:ea typeface="+mj-ea"/>
                <a:cs typeface="ＭＳ Ｐゴシック"/>
              </a:endParaRPr>
            </a:p>
          </p:txBody>
        </p:sp>
        <p:sp>
          <p:nvSpPr>
            <p:cNvPr id="19" name="左矢印 18"/>
            <p:cNvSpPr/>
            <p:nvPr/>
          </p:nvSpPr>
          <p:spPr>
            <a:xfrm>
              <a:off x="6258300" y="3428999"/>
              <a:ext cx="1044200" cy="1854201"/>
            </a:xfrm>
            <a:prstGeom prst="leftArrow">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j-ea"/>
                  <a:ea typeface="+mj-ea"/>
                  <a:cs typeface="ＭＳ Ｐゴシック"/>
                </a:rPr>
                <a:t>学習</a:t>
              </a:r>
              <a:endParaRPr kumimoji="1" lang="ja-JP" altLang="en-US" dirty="0">
                <a:solidFill>
                  <a:srgbClr val="FFFFFF"/>
                </a:solidFill>
                <a:latin typeface="+mj-ea"/>
                <a:ea typeface="+mj-ea"/>
                <a:cs typeface="ＭＳ Ｐゴシック"/>
              </a:endParaRPr>
            </a:p>
          </p:txBody>
        </p:sp>
      </p:grpSp>
    </p:spTree>
    <p:extLst>
      <p:ext uri="{BB962C8B-B14F-4D97-AF65-F5344CB8AC3E}">
        <p14:creationId xmlns:p14="http://schemas.microsoft.com/office/powerpoint/2010/main" val="107930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ニューラルネットワーク</a:t>
            </a:r>
            <a:endParaRPr lang="en-US" altLang="ja-JP" sz="2400" dirty="0" smtClean="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ディープラーニング</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84795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あなたはどう思いますか</a:t>
            </a:r>
            <a:r>
              <a:rPr kumimoji="1" lang="en-US" altLang="ja-JP" dirty="0" smtClean="0"/>
              <a:t>?</a:t>
            </a:r>
            <a:endParaRPr kumimoji="1" lang="ja-JP" altLang="en-US" dirty="0"/>
          </a:p>
        </p:txBody>
      </p:sp>
      <p:sp>
        <p:nvSpPr>
          <p:cNvPr id="4" name="角丸四角形 3"/>
          <p:cNvSpPr/>
          <p:nvPr/>
        </p:nvSpPr>
        <p:spPr>
          <a:xfrm>
            <a:off x="178904" y="1620078"/>
            <a:ext cx="2812774" cy="1178124"/>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n-ea"/>
                <a:cs typeface="ＭＳ Ｐゴシック"/>
              </a:rPr>
              <a:t>コンピュータが人間の仕事を奪う</a:t>
            </a:r>
            <a:r>
              <a:rPr kumimoji="1" lang="en-US" altLang="ja-JP" dirty="0" smtClean="0">
                <a:solidFill>
                  <a:srgbClr val="FFFFFF"/>
                </a:solidFill>
                <a:latin typeface="+mn-ea"/>
                <a:cs typeface="ＭＳ Ｐゴシック"/>
              </a:rPr>
              <a:t>?</a:t>
            </a:r>
            <a:endParaRPr kumimoji="1" lang="ja-JP" altLang="en-US" dirty="0">
              <a:solidFill>
                <a:srgbClr val="FFFFFF"/>
              </a:solidFill>
              <a:latin typeface="+mn-ea"/>
              <a:cs typeface="ＭＳ Ｐゴシック"/>
            </a:endParaRPr>
          </a:p>
        </p:txBody>
      </p:sp>
      <p:sp>
        <p:nvSpPr>
          <p:cNvPr id="5" name="角丸四角形 4"/>
          <p:cNvSpPr/>
          <p:nvPr/>
        </p:nvSpPr>
        <p:spPr>
          <a:xfrm>
            <a:off x="3144078" y="1620078"/>
            <a:ext cx="2812774" cy="1178124"/>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n-ea"/>
                <a:cs typeface="ＭＳ Ｐゴシック"/>
              </a:rPr>
              <a:t>コンピュータは人間を滅ぼす</a:t>
            </a:r>
            <a:r>
              <a:rPr kumimoji="1" lang="en-US" altLang="ja-JP" dirty="0" smtClean="0">
                <a:solidFill>
                  <a:srgbClr val="FFFFFF"/>
                </a:solidFill>
                <a:latin typeface="+mn-ea"/>
                <a:cs typeface="ＭＳ Ｐゴシック"/>
              </a:rPr>
              <a:t>?</a:t>
            </a:r>
            <a:endParaRPr kumimoji="1" lang="ja-JP" altLang="en-US" dirty="0">
              <a:solidFill>
                <a:srgbClr val="FFFFFF"/>
              </a:solidFill>
              <a:latin typeface="+mn-ea"/>
              <a:cs typeface="ＭＳ Ｐゴシック"/>
            </a:endParaRPr>
          </a:p>
        </p:txBody>
      </p:sp>
      <p:sp>
        <p:nvSpPr>
          <p:cNvPr id="6" name="角丸四角形 5"/>
          <p:cNvSpPr/>
          <p:nvPr/>
        </p:nvSpPr>
        <p:spPr>
          <a:xfrm>
            <a:off x="6109252" y="1620078"/>
            <a:ext cx="2812774" cy="1178124"/>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mn-ea"/>
                <a:cs typeface="ＭＳ Ｐゴシック"/>
              </a:rPr>
              <a:t>2045</a:t>
            </a:r>
            <a:r>
              <a:rPr kumimoji="1" lang="ja-JP" altLang="en-US" dirty="0" smtClean="0">
                <a:solidFill>
                  <a:srgbClr val="FFFFFF"/>
                </a:solidFill>
                <a:latin typeface="+mn-ea"/>
                <a:cs typeface="ＭＳ Ｐゴシック"/>
              </a:rPr>
              <a:t>年にコンピュータは人類を超える</a:t>
            </a:r>
            <a:r>
              <a:rPr kumimoji="1" lang="en-US" altLang="ja-JP" dirty="0" smtClean="0">
                <a:solidFill>
                  <a:srgbClr val="FFFFFF"/>
                </a:solidFill>
                <a:latin typeface="+mn-ea"/>
                <a:cs typeface="ＭＳ Ｐゴシック"/>
              </a:rPr>
              <a:t>?</a:t>
            </a:r>
            <a:endParaRPr kumimoji="1" lang="ja-JP" altLang="en-US" dirty="0">
              <a:solidFill>
                <a:srgbClr val="FFFFFF"/>
              </a:solidFill>
              <a:latin typeface="+mn-ea"/>
              <a:cs typeface="ＭＳ Ｐゴシック"/>
            </a:endParaRPr>
          </a:p>
        </p:txBody>
      </p:sp>
      <p:grpSp>
        <p:nvGrpSpPr>
          <p:cNvPr id="17" name="グループ化 16"/>
          <p:cNvGrpSpPr/>
          <p:nvPr/>
        </p:nvGrpSpPr>
        <p:grpSpPr>
          <a:xfrm>
            <a:off x="457200" y="3496631"/>
            <a:ext cx="2156792" cy="2156792"/>
            <a:chOff x="457200" y="3496631"/>
            <a:chExt cx="2156792" cy="2156792"/>
          </a:xfrm>
        </p:grpSpPr>
        <p:sp>
          <p:nvSpPr>
            <p:cNvPr id="7" name="楕円 6"/>
            <p:cNvSpPr/>
            <p:nvPr/>
          </p:nvSpPr>
          <p:spPr>
            <a:xfrm>
              <a:off x="457200" y="3496631"/>
              <a:ext cx="2156792" cy="2156792"/>
            </a:xfrm>
            <a:prstGeom prst="ellipse">
              <a:avLst/>
            </a:prstGeom>
            <a:noFill/>
            <a:ln w="7620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楕円 7"/>
            <p:cNvSpPr/>
            <p:nvPr/>
          </p:nvSpPr>
          <p:spPr>
            <a:xfrm>
              <a:off x="815930" y="3848487"/>
              <a:ext cx="1446007" cy="1446007"/>
            </a:xfrm>
            <a:prstGeom prst="ellipse">
              <a:avLst/>
            </a:prstGeom>
            <a:noFill/>
            <a:ln w="7620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グループ化 13"/>
          <p:cNvGrpSpPr/>
          <p:nvPr/>
        </p:nvGrpSpPr>
        <p:grpSpPr>
          <a:xfrm>
            <a:off x="3472069" y="3493318"/>
            <a:ext cx="2156792" cy="2156792"/>
            <a:chOff x="462169" y="3916017"/>
            <a:chExt cx="2156792" cy="2156792"/>
          </a:xfrm>
        </p:grpSpPr>
        <p:cxnSp>
          <p:nvCxnSpPr>
            <p:cNvPr id="10" name="直線コネクタ 9"/>
            <p:cNvCxnSpPr/>
            <p:nvPr/>
          </p:nvCxnSpPr>
          <p:spPr>
            <a:xfrm>
              <a:off x="462169" y="3916017"/>
              <a:ext cx="2151823" cy="2156792"/>
            </a:xfrm>
            <a:prstGeom prst="line">
              <a:avLst/>
            </a:prstGeom>
            <a:ln w="762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462169" y="3916017"/>
              <a:ext cx="2156792" cy="2156792"/>
            </a:xfrm>
            <a:prstGeom prst="line">
              <a:avLst/>
            </a:prstGeom>
            <a:ln w="762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6" name="二等辺三角形 15"/>
          <p:cNvSpPr/>
          <p:nvPr/>
        </p:nvSpPr>
        <p:spPr>
          <a:xfrm>
            <a:off x="6350344" y="3566925"/>
            <a:ext cx="2330590" cy="2009129"/>
          </a:xfrm>
          <a:prstGeom prst="triangle">
            <a:avLst/>
          </a:prstGeom>
          <a:noFill/>
          <a:ln w="76200">
            <a:solidFill>
              <a:schemeClr val="accent5"/>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40786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人間の脳を模倣したニューラルネットワーク</a:t>
            </a:r>
            <a:endParaRPr kumimoji="1" lang="ja-JP"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696" y="4156246"/>
            <a:ext cx="3159537" cy="23035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667" y="2143689"/>
            <a:ext cx="1580152" cy="10508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テキスト ボックス 6"/>
          <p:cNvSpPr txBox="1"/>
          <p:nvPr/>
        </p:nvSpPr>
        <p:spPr>
          <a:xfrm>
            <a:off x="913496" y="1299650"/>
            <a:ext cx="1800493" cy="646331"/>
          </a:xfrm>
          <a:prstGeom prst="rect">
            <a:avLst/>
          </a:prstGeom>
          <a:noFill/>
        </p:spPr>
        <p:txBody>
          <a:bodyPr wrap="none" rtlCol="0">
            <a:spAutoFit/>
          </a:bodyPr>
          <a:lstStyle/>
          <a:p>
            <a:pPr algn="ctr"/>
            <a:r>
              <a:rPr kumimoji="1" lang="ja-JP" altLang="en-US" dirty="0" smtClean="0"/>
              <a:t>人間</a:t>
            </a:r>
            <a:r>
              <a:rPr lang="ja-JP" altLang="en-US" dirty="0" smtClean="0"/>
              <a:t>の神経細胞</a:t>
            </a:r>
            <a:endParaRPr lang="en-US" altLang="ja-JP" dirty="0" smtClean="0"/>
          </a:p>
          <a:p>
            <a:pPr algn="ctr"/>
            <a:r>
              <a:rPr kumimoji="1" lang="ja-JP" altLang="en-US" dirty="0" smtClean="0"/>
              <a:t>（ニューロン）</a:t>
            </a:r>
            <a:endParaRPr kumimoji="1" lang="ja-JP" altLang="en-US" dirty="0"/>
          </a:p>
        </p:txBody>
      </p:sp>
      <p:grpSp>
        <p:nvGrpSpPr>
          <p:cNvPr id="21" name="グループ化 20"/>
          <p:cNvGrpSpPr/>
          <p:nvPr/>
        </p:nvGrpSpPr>
        <p:grpSpPr>
          <a:xfrm>
            <a:off x="3592488" y="1003759"/>
            <a:ext cx="4772838" cy="2646952"/>
            <a:chOff x="3592488" y="1003759"/>
            <a:chExt cx="4772838" cy="2646952"/>
          </a:xfrm>
        </p:grpSpPr>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588" y="2080951"/>
              <a:ext cx="1428750" cy="1304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4176" y="1831436"/>
              <a:ext cx="1581150" cy="1819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テキスト ボックス 9"/>
            <p:cNvSpPr txBox="1"/>
            <p:nvPr/>
          </p:nvSpPr>
          <p:spPr>
            <a:xfrm>
              <a:off x="5514832" y="1003759"/>
              <a:ext cx="2379176" cy="369332"/>
            </a:xfrm>
            <a:prstGeom prst="rect">
              <a:avLst/>
            </a:prstGeom>
            <a:noFill/>
          </p:spPr>
          <p:txBody>
            <a:bodyPr wrap="none" rtlCol="0">
              <a:spAutoFit/>
            </a:bodyPr>
            <a:lstStyle/>
            <a:p>
              <a:pPr algn="ctr"/>
              <a:r>
                <a:rPr kumimoji="1" lang="ja-JP" altLang="en-US" dirty="0" smtClean="0"/>
                <a:t>ニューラルネットワーク</a:t>
              </a:r>
              <a:endParaRPr kumimoji="1" lang="ja-JP" altLang="en-US" dirty="0"/>
            </a:p>
          </p:txBody>
        </p:sp>
        <p:sp>
          <p:nvSpPr>
            <p:cNvPr id="11" name="下矢印 10"/>
            <p:cNvSpPr/>
            <p:nvPr/>
          </p:nvSpPr>
          <p:spPr>
            <a:xfrm rot="16200000">
              <a:off x="2875092" y="2017047"/>
              <a:ext cx="222688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944205" y="1462104"/>
              <a:ext cx="1338829" cy="369332"/>
            </a:xfrm>
            <a:prstGeom prst="rect">
              <a:avLst/>
            </a:prstGeom>
            <a:noFill/>
          </p:spPr>
          <p:txBody>
            <a:bodyPr wrap="none" rtlCol="0">
              <a:spAutoFit/>
            </a:bodyPr>
            <a:lstStyle/>
            <a:p>
              <a:pPr algn="ctr"/>
              <a:r>
                <a:rPr kumimoji="1" lang="ja-JP" altLang="en-US" dirty="0" smtClean="0"/>
                <a:t>相互接続型</a:t>
              </a:r>
              <a:endParaRPr kumimoji="1" lang="ja-JP" altLang="en-US" dirty="0"/>
            </a:p>
          </p:txBody>
        </p:sp>
        <p:sp>
          <p:nvSpPr>
            <p:cNvPr id="13" name="テキスト ボックス 12"/>
            <p:cNvSpPr txBox="1"/>
            <p:nvPr/>
          </p:nvSpPr>
          <p:spPr>
            <a:xfrm>
              <a:off x="7136166" y="1478466"/>
              <a:ext cx="877164" cy="369332"/>
            </a:xfrm>
            <a:prstGeom prst="rect">
              <a:avLst/>
            </a:prstGeom>
            <a:noFill/>
          </p:spPr>
          <p:txBody>
            <a:bodyPr wrap="none" rtlCol="0">
              <a:spAutoFit/>
            </a:bodyPr>
            <a:lstStyle/>
            <a:p>
              <a:pPr algn="ctr"/>
              <a:r>
                <a:rPr kumimoji="1" lang="ja-JP" altLang="en-US" dirty="0" smtClean="0"/>
                <a:t>階層型</a:t>
              </a:r>
              <a:endParaRPr kumimoji="1" lang="ja-JP" altLang="en-US" dirty="0"/>
            </a:p>
          </p:txBody>
        </p:sp>
      </p:grpSp>
      <p:grpSp>
        <p:nvGrpSpPr>
          <p:cNvPr id="19" name="グループ化 18"/>
          <p:cNvGrpSpPr/>
          <p:nvPr/>
        </p:nvGrpSpPr>
        <p:grpSpPr>
          <a:xfrm>
            <a:off x="2038865" y="4435214"/>
            <a:ext cx="4741839" cy="1594883"/>
            <a:chOff x="2038865" y="4435214"/>
            <a:chExt cx="4741839" cy="1594883"/>
          </a:xfrm>
        </p:grpSpPr>
        <p:sp>
          <p:nvSpPr>
            <p:cNvPr id="5" name="右矢印 4"/>
            <p:cNvSpPr/>
            <p:nvPr/>
          </p:nvSpPr>
          <p:spPr>
            <a:xfrm>
              <a:off x="2038865" y="4435214"/>
              <a:ext cx="1433384" cy="704850"/>
            </a:xfrm>
            <a:prstGeom prst="rightArrow">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刺激１</a:t>
              </a:r>
              <a:endParaRPr kumimoji="1" lang="ja-JP" altLang="en-US" sz="1200" dirty="0">
                <a:solidFill>
                  <a:srgbClr val="FFFFFF"/>
                </a:solidFill>
                <a:latin typeface="ＭＳ Ｐゴシック"/>
                <a:ea typeface="ＭＳ Ｐゴシック"/>
                <a:cs typeface="ＭＳ Ｐゴシック"/>
              </a:endParaRPr>
            </a:p>
          </p:txBody>
        </p:sp>
        <p:sp>
          <p:nvSpPr>
            <p:cNvPr id="17" name="フリーフォーム 16"/>
            <p:cNvSpPr/>
            <p:nvPr/>
          </p:nvSpPr>
          <p:spPr>
            <a:xfrm>
              <a:off x="5486400" y="4992130"/>
              <a:ext cx="1294304" cy="1037967"/>
            </a:xfrm>
            <a:custGeom>
              <a:avLst/>
              <a:gdLst>
                <a:gd name="connsiteX0" fmla="*/ 0 w 1294304"/>
                <a:gd name="connsiteY0" fmla="*/ 0 h 1037967"/>
                <a:gd name="connsiteX1" fmla="*/ 518984 w 1294304"/>
                <a:gd name="connsiteY1" fmla="*/ 247135 h 1037967"/>
                <a:gd name="connsiteX2" fmla="*/ 518984 w 1294304"/>
                <a:gd name="connsiteY2" fmla="*/ 259492 h 1037967"/>
                <a:gd name="connsiteX3" fmla="*/ 1025611 w 1294304"/>
                <a:gd name="connsiteY3" fmla="*/ 98854 h 1037967"/>
                <a:gd name="connsiteX4" fmla="*/ 1285103 w 1294304"/>
                <a:gd name="connsiteY4" fmla="*/ 469556 h 1037967"/>
                <a:gd name="connsiteX5" fmla="*/ 1210962 w 1294304"/>
                <a:gd name="connsiteY5" fmla="*/ 1037967 h 103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304" h="1037967">
                  <a:moveTo>
                    <a:pt x="0" y="0"/>
                  </a:moveTo>
                  <a:lnTo>
                    <a:pt x="518984" y="247135"/>
                  </a:lnTo>
                  <a:cubicBezTo>
                    <a:pt x="605481" y="290384"/>
                    <a:pt x="434546" y="284205"/>
                    <a:pt x="518984" y="259492"/>
                  </a:cubicBezTo>
                  <a:cubicBezTo>
                    <a:pt x="603422" y="234779"/>
                    <a:pt x="897925" y="63843"/>
                    <a:pt x="1025611" y="98854"/>
                  </a:cubicBezTo>
                  <a:cubicBezTo>
                    <a:pt x="1153297" y="133865"/>
                    <a:pt x="1254211" y="313037"/>
                    <a:pt x="1285103" y="469556"/>
                  </a:cubicBezTo>
                  <a:cubicBezTo>
                    <a:pt x="1315995" y="626075"/>
                    <a:pt x="1263478" y="832021"/>
                    <a:pt x="1210962" y="1037967"/>
                  </a:cubicBezTo>
                </a:path>
              </a:pathLst>
            </a:custGeom>
            <a:noFill/>
            <a:ln w="76200">
              <a:solidFill>
                <a:srgbClr val="00B05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20" name="グループ化 19"/>
          <p:cNvGrpSpPr/>
          <p:nvPr/>
        </p:nvGrpSpPr>
        <p:grpSpPr>
          <a:xfrm>
            <a:off x="2038865" y="4522573"/>
            <a:ext cx="4769903" cy="1490276"/>
            <a:chOff x="2038865" y="4522573"/>
            <a:chExt cx="4769903" cy="1490276"/>
          </a:xfrm>
        </p:grpSpPr>
        <p:sp>
          <p:nvSpPr>
            <p:cNvPr id="15" name="右矢印 14"/>
            <p:cNvSpPr/>
            <p:nvPr/>
          </p:nvSpPr>
          <p:spPr>
            <a:xfrm>
              <a:off x="2038865" y="5307999"/>
              <a:ext cx="1433384" cy="704850"/>
            </a:xfrm>
            <a:prstGeom prst="rightArrow">
              <a:avLst/>
            </a:prstGeom>
            <a:solidFill>
              <a:srgbClr val="FF66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刺激２</a:t>
              </a:r>
              <a:endParaRPr kumimoji="1" lang="ja-JP" altLang="en-US" sz="1200" dirty="0">
                <a:solidFill>
                  <a:srgbClr val="FFFFFF"/>
                </a:solidFill>
                <a:latin typeface="ＭＳ Ｐゴシック"/>
                <a:ea typeface="ＭＳ Ｐゴシック"/>
                <a:cs typeface="ＭＳ Ｐゴシック"/>
              </a:endParaRPr>
            </a:p>
          </p:txBody>
        </p:sp>
        <p:sp>
          <p:nvSpPr>
            <p:cNvPr id="18" name="フリーフォーム 17"/>
            <p:cNvSpPr/>
            <p:nvPr/>
          </p:nvSpPr>
          <p:spPr>
            <a:xfrm>
              <a:off x="5511114" y="4522573"/>
              <a:ext cx="1297654" cy="1187078"/>
            </a:xfrm>
            <a:custGeom>
              <a:avLst/>
              <a:gdLst>
                <a:gd name="connsiteX0" fmla="*/ 0 w 1297654"/>
                <a:gd name="connsiteY0" fmla="*/ 1136822 h 1187078"/>
                <a:gd name="connsiteX1" fmla="*/ 691978 w 1297654"/>
                <a:gd name="connsiteY1" fmla="*/ 1173892 h 1187078"/>
                <a:gd name="connsiteX2" fmla="*/ 1272745 w 1297654"/>
                <a:gd name="connsiteY2" fmla="*/ 939113 h 1187078"/>
                <a:gd name="connsiteX3" fmla="*/ 1136821 w 1297654"/>
                <a:gd name="connsiteY3" fmla="*/ 0 h 1187078"/>
              </a:gdLst>
              <a:ahLst/>
              <a:cxnLst>
                <a:cxn ang="0">
                  <a:pos x="connsiteX0" y="connsiteY0"/>
                </a:cxn>
                <a:cxn ang="0">
                  <a:pos x="connsiteX1" y="connsiteY1"/>
                </a:cxn>
                <a:cxn ang="0">
                  <a:pos x="connsiteX2" y="connsiteY2"/>
                </a:cxn>
                <a:cxn ang="0">
                  <a:pos x="connsiteX3" y="connsiteY3"/>
                </a:cxn>
              </a:cxnLst>
              <a:rect l="l" t="t" r="r" b="b"/>
              <a:pathLst>
                <a:path w="1297654" h="1187078">
                  <a:moveTo>
                    <a:pt x="0" y="1136822"/>
                  </a:moveTo>
                  <a:cubicBezTo>
                    <a:pt x="239927" y="1171832"/>
                    <a:pt x="479854" y="1206843"/>
                    <a:pt x="691978" y="1173892"/>
                  </a:cubicBezTo>
                  <a:cubicBezTo>
                    <a:pt x="904102" y="1140941"/>
                    <a:pt x="1198605" y="1134762"/>
                    <a:pt x="1272745" y="939113"/>
                  </a:cubicBezTo>
                  <a:cubicBezTo>
                    <a:pt x="1346885" y="743464"/>
                    <a:pt x="1241853" y="371732"/>
                    <a:pt x="1136821" y="0"/>
                  </a:cubicBezTo>
                </a:path>
              </a:pathLst>
            </a:custGeom>
            <a:noFill/>
            <a:ln w="57150">
              <a:solidFill>
                <a:srgbClr val="FF66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41894690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000" dirty="0" smtClean="0"/>
              <a:t>ニューラルネットワークを</a:t>
            </a:r>
            <a:r>
              <a:rPr lang="ja-JP" altLang="en-US" sz="2000" dirty="0"/>
              <a:t>進化させた</a:t>
            </a:r>
            <a:r>
              <a:rPr lang="ja-JP" altLang="en-US" sz="2000" dirty="0" smtClean="0"/>
              <a:t>ディープニューラルネットワーク</a:t>
            </a:r>
            <a:endParaRPr kumimoji="1" lang="ja-JP" altLang="en-US" sz="20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244940"/>
            <a:ext cx="1580152" cy="10508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テキスト ボックス 4"/>
          <p:cNvSpPr txBox="1"/>
          <p:nvPr/>
        </p:nvSpPr>
        <p:spPr>
          <a:xfrm>
            <a:off x="1154515" y="1441139"/>
            <a:ext cx="1800493" cy="646331"/>
          </a:xfrm>
          <a:prstGeom prst="rect">
            <a:avLst/>
          </a:prstGeom>
          <a:noFill/>
        </p:spPr>
        <p:txBody>
          <a:bodyPr wrap="none" rtlCol="0">
            <a:spAutoFit/>
          </a:bodyPr>
          <a:lstStyle/>
          <a:p>
            <a:pPr algn="ctr"/>
            <a:r>
              <a:rPr kumimoji="1" lang="ja-JP" altLang="en-US" dirty="0" smtClean="0"/>
              <a:t>人間</a:t>
            </a:r>
            <a:r>
              <a:rPr lang="ja-JP" altLang="en-US" dirty="0" smtClean="0"/>
              <a:t>の神経細胞</a:t>
            </a:r>
            <a:endParaRPr lang="en-US" altLang="ja-JP" dirty="0" smtClean="0"/>
          </a:p>
          <a:p>
            <a:pPr algn="ctr"/>
            <a:r>
              <a:rPr kumimoji="1" lang="ja-JP" altLang="en-US" dirty="0" smtClean="0"/>
              <a:t>（ニューロン）</a:t>
            </a:r>
            <a:endParaRPr kumimoji="1" lang="ja-JP" altLang="en-US"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387" y="4827808"/>
            <a:ext cx="1428750" cy="1304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975" y="4578293"/>
            <a:ext cx="1581150" cy="1819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テキスト ボックス 7"/>
          <p:cNvSpPr txBox="1"/>
          <p:nvPr/>
        </p:nvSpPr>
        <p:spPr>
          <a:xfrm>
            <a:off x="865173" y="3596948"/>
            <a:ext cx="2379176" cy="369332"/>
          </a:xfrm>
          <a:prstGeom prst="rect">
            <a:avLst/>
          </a:prstGeom>
          <a:noFill/>
        </p:spPr>
        <p:txBody>
          <a:bodyPr wrap="none" rtlCol="0">
            <a:spAutoFit/>
          </a:bodyPr>
          <a:lstStyle/>
          <a:p>
            <a:pPr algn="ctr"/>
            <a:r>
              <a:rPr kumimoji="1" lang="ja-JP" altLang="en-US" dirty="0" smtClean="0"/>
              <a:t>ニューラルネットワーク</a:t>
            </a:r>
            <a:endParaRPr kumimoji="1" lang="ja-JP" altLang="en-US" dirty="0"/>
          </a:p>
        </p:txBody>
      </p:sp>
      <p:sp>
        <p:nvSpPr>
          <p:cNvPr id="9" name="下矢印 8"/>
          <p:cNvSpPr/>
          <p:nvPr/>
        </p:nvSpPr>
        <p:spPr>
          <a:xfrm>
            <a:off x="722614" y="2446477"/>
            <a:ext cx="266429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390020" y="4208961"/>
            <a:ext cx="1338829" cy="369332"/>
          </a:xfrm>
          <a:prstGeom prst="rect">
            <a:avLst/>
          </a:prstGeom>
          <a:noFill/>
        </p:spPr>
        <p:txBody>
          <a:bodyPr wrap="none" rtlCol="0">
            <a:spAutoFit/>
          </a:bodyPr>
          <a:lstStyle/>
          <a:p>
            <a:pPr algn="ctr"/>
            <a:r>
              <a:rPr kumimoji="1" lang="ja-JP" altLang="en-US" dirty="0" smtClean="0"/>
              <a:t>相互接続型</a:t>
            </a:r>
            <a:endParaRPr kumimoji="1" lang="ja-JP" altLang="en-US" dirty="0"/>
          </a:p>
        </p:txBody>
      </p:sp>
      <p:sp>
        <p:nvSpPr>
          <p:cNvPr id="15" name="テキスト ボックス 14"/>
          <p:cNvSpPr txBox="1"/>
          <p:nvPr/>
        </p:nvSpPr>
        <p:spPr>
          <a:xfrm>
            <a:off x="3654965" y="4225323"/>
            <a:ext cx="877164" cy="369332"/>
          </a:xfrm>
          <a:prstGeom prst="rect">
            <a:avLst/>
          </a:prstGeom>
          <a:noFill/>
        </p:spPr>
        <p:txBody>
          <a:bodyPr wrap="none" rtlCol="0">
            <a:spAutoFit/>
          </a:bodyPr>
          <a:lstStyle/>
          <a:p>
            <a:pPr algn="ctr"/>
            <a:r>
              <a:rPr kumimoji="1" lang="ja-JP" altLang="en-US" dirty="0" smtClean="0"/>
              <a:t>階層型</a:t>
            </a:r>
            <a:endParaRPr kumimoji="1" lang="ja-JP" altLang="en-US" dirty="0"/>
          </a:p>
        </p:txBody>
      </p:sp>
      <p:grpSp>
        <p:nvGrpSpPr>
          <p:cNvPr id="11" name="グループ化 10"/>
          <p:cNvGrpSpPr/>
          <p:nvPr/>
        </p:nvGrpSpPr>
        <p:grpSpPr>
          <a:xfrm>
            <a:off x="5240723" y="4208961"/>
            <a:ext cx="3647153" cy="1759169"/>
            <a:chOff x="5240723" y="4208961"/>
            <a:chExt cx="3647153" cy="1759169"/>
          </a:xfrm>
        </p:grpSpPr>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5177555"/>
              <a:ext cx="3400425" cy="790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テキスト ボックス 15"/>
            <p:cNvSpPr txBox="1"/>
            <p:nvPr/>
          </p:nvSpPr>
          <p:spPr>
            <a:xfrm>
              <a:off x="5240723" y="4208961"/>
              <a:ext cx="3647153" cy="369332"/>
            </a:xfrm>
            <a:prstGeom prst="rect">
              <a:avLst/>
            </a:prstGeom>
            <a:noFill/>
          </p:spPr>
          <p:txBody>
            <a:bodyPr wrap="none" rtlCol="0">
              <a:spAutoFit/>
            </a:bodyPr>
            <a:lstStyle/>
            <a:p>
              <a:pPr algn="ctr"/>
              <a:r>
                <a:rPr kumimoji="1" lang="ja-JP" altLang="en-US" dirty="0" smtClean="0"/>
                <a:t>ディープニューラルネットワーク</a:t>
              </a:r>
              <a:endParaRPr kumimoji="1" lang="ja-JP" altLang="en-US" dirty="0"/>
            </a:p>
          </p:txBody>
        </p:sp>
      </p:grpSp>
      <p:sp>
        <p:nvSpPr>
          <p:cNvPr id="12" name="角丸四角形 11"/>
          <p:cNvSpPr/>
          <p:nvPr/>
        </p:nvSpPr>
        <p:spPr>
          <a:xfrm>
            <a:off x="3990975" y="3048000"/>
            <a:ext cx="4773538" cy="918280"/>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smtClean="0">
                <a:solidFill>
                  <a:srgbClr val="FFFFFF"/>
                </a:solidFill>
                <a:latin typeface="+mn-ea"/>
                <a:cs typeface="ＭＳ Ｐゴシック"/>
              </a:rPr>
              <a:t>ニューラルネットワークの基礎になっているパーセプトロンは、視覚の機能をモデル化したもので、画像認識などのパターン認識のために開発された</a:t>
            </a:r>
          </a:p>
        </p:txBody>
      </p:sp>
    </p:spTree>
    <p:extLst>
      <p:ext uri="{BB962C8B-B14F-4D97-AF65-F5344CB8AC3E}">
        <p14:creationId xmlns:p14="http://schemas.microsoft.com/office/powerpoint/2010/main" val="190451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smtClean="0"/>
              <a:t>ディープラーニング</a:t>
            </a:r>
            <a:endParaRPr kumimoji="1" lang="ja-JP" altLang="en-US" dirty="0"/>
          </a:p>
        </p:txBody>
      </p:sp>
      <p:sp>
        <p:nvSpPr>
          <p:cNvPr id="6" name="正方形/長方形 5"/>
          <p:cNvSpPr/>
          <p:nvPr/>
        </p:nvSpPr>
        <p:spPr>
          <a:xfrm>
            <a:off x="3891339" y="5300896"/>
            <a:ext cx="1231899" cy="50012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線から輪郭</a:t>
            </a: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301811" y="5300896"/>
            <a:ext cx="1231899" cy="50012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輪郭から部分</a:t>
            </a:r>
            <a:endParaRPr kumimoji="1" lang="ja-JP" altLang="en-US" sz="1200" dirty="0">
              <a:solidFill>
                <a:srgbClr val="FFFFFF"/>
              </a:solidFill>
              <a:latin typeface="ＭＳ Ｐゴシック"/>
              <a:ea typeface="ＭＳ Ｐゴシック"/>
              <a:cs typeface="ＭＳ Ｐゴシック"/>
            </a:endParaRPr>
          </a:p>
        </p:txBody>
      </p:sp>
      <p:sp>
        <p:nvSpPr>
          <p:cNvPr id="9" name="右矢印 8"/>
          <p:cNvSpPr/>
          <p:nvPr/>
        </p:nvSpPr>
        <p:spPr>
          <a:xfrm>
            <a:off x="5006515" y="5370746"/>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2470150" y="5300896"/>
            <a:ext cx="1231899" cy="50012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点から線</a:t>
            </a: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a:off x="3588106" y="5370746"/>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063646" y="5300896"/>
            <a:ext cx="1231899" cy="50012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画素入力</a:t>
            </a:r>
            <a:endParaRPr kumimoji="1" lang="ja-JP" altLang="en-US" sz="1200" dirty="0">
              <a:solidFill>
                <a:srgbClr val="FFFFFF"/>
              </a:solidFill>
              <a:latin typeface="ＭＳ Ｐゴシック"/>
              <a:ea typeface="ＭＳ Ｐゴシック"/>
              <a:cs typeface="ＭＳ Ｐゴシック"/>
            </a:endParaRPr>
          </a:p>
        </p:txBody>
      </p:sp>
      <p:sp>
        <p:nvSpPr>
          <p:cNvPr id="8" name="右矢印 7"/>
          <p:cNvSpPr/>
          <p:nvPr/>
        </p:nvSpPr>
        <p:spPr>
          <a:xfrm>
            <a:off x="2172869" y="5370746"/>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6713893" y="5300896"/>
            <a:ext cx="1231899" cy="500126"/>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部分から全体</a:t>
            </a:r>
            <a:endParaRPr kumimoji="1" lang="ja-JP" altLang="en-US" sz="1200" dirty="0">
              <a:solidFill>
                <a:srgbClr val="FFFFFF"/>
              </a:solidFill>
              <a:latin typeface="ＭＳ Ｐゴシック"/>
              <a:ea typeface="ＭＳ Ｐゴシック"/>
              <a:cs typeface="ＭＳ Ｐゴシック"/>
            </a:endParaRPr>
          </a:p>
        </p:txBody>
      </p:sp>
      <p:sp>
        <p:nvSpPr>
          <p:cNvPr id="14" name="右矢印 13"/>
          <p:cNvSpPr/>
          <p:nvPr/>
        </p:nvSpPr>
        <p:spPr>
          <a:xfrm>
            <a:off x="6410660" y="5370746"/>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図形グループ 27"/>
          <p:cNvGrpSpPr/>
          <p:nvPr/>
        </p:nvGrpSpPr>
        <p:grpSpPr>
          <a:xfrm>
            <a:off x="1063646" y="1162049"/>
            <a:ext cx="7121504" cy="4138847"/>
            <a:chOff x="1063646" y="1079499"/>
            <a:chExt cx="7121504" cy="4138847"/>
          </a:xfrm>
        </p:grpSpPr>
        <p:pic>
          <p:nvPicPr>
            <p:cNvPr id="4" name="図 3" descr="DeepNetwo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646" y="1079499"/>
              <a:ext cx="6882146" cy="4138847"/>
            </a:xfrm>
            <a:prstGeom prst="rect">
              <a:avLst/>
            </a:prstGeom>
          </p:spPr>
        </p:pic>
        <p:sp>
          <p:nvSpPr>
            <p:cNvPr id="19" name="正方形/長方形 18"/>
            <p:cNvSpPr/>
            <p:nvPr/>
          </p:nvSpPr>
          <p:spPr>
            <a:xfrm>
              <a:off x="2569743" y="1079499"/>
              <a:ext cx="5615407" cy="1225551"/>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descr="スクリーンショット 2014-09-16 18.36.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047" y="1282700"/>
              <a:ext cx="1678745" cy="1022350"/>
            </a:xfrm>
            <a:prstGeom prst="rect">
              <a:avLst/>
            </a:prstGeom>
          </p:spPr>
        </p:pic>
        <p:pic>
          <p:nvPicPr>
            <p:cNvPr id="16" name="図 15" descr="スクリーンショット 2014-09-16 18.36.5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6649" y="1282701"/>
              <a:ext cx="1767557" cy="1022350"/>
            </a:xfrm>
            <a:prstGeom prst="rect">
              <a:avLst/>
            </a:prstGeom>
          </p:spPr>
        </p:pic>
        <p:pic>
          <p:nvPicPr>
            <p:cNvPr id="17" name="図 16" descr="スクリーンショット 2014-09-16 18.37.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0928" y="1282699"/>
              <a:ext cx="1777497" cy="1022351"/>
            </a:xfrm>
            <a:prstGeom prst="rect">
              <a:avLst/>
            </a:prstGeom>
          </p:spPr>
        </p:pic>
        <p:pic>
          <p:nvPicPr>
            <p:cNvPr id="18" name="図 17" descr="スクリーンショット 2014-09-16 18.37.2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646" y="1282699"/>
              <a:ext cx="562372" cy="577850"/>
            </a:xfrm>
            <a:prstGeom prst="rect">
              <a:avLst/>
            </a:prstGeom>
          </p:spPr>
        </p:pic>
        <p:sp>
          <p:nvSpPr>
            <p:cNvPr id="20" name="正方形/長方形 19"/>
            <p:cNvSpPr/>
            <p:nvPr/>
          </p:nvSpPr>
          <p:spPr>
            <a:xfrm>
              <a:off x="5194300" y="4000500"/>
              <a:ext cx="361950" cy="1073150"/>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403389" y="4064000"/>
              <a:ext cx="2781761" cy="1154346"/>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円/楕円 21"/>
            <p:cNvSpPr/>
            <p:nvPr/>
          </p:nvSpPr>
          <p:spPr>
            <a:xfrm>
              <a:off x="6991350" y="3282950"/>
              <a:ext cx="203200" cy="190500"/>
            </a:xfrm>
            <a:prstGeom prst="ellipse">
              <a:avLst/>
            </a:prstGeom>
            <a:solidFill>
              <a:srgbClr val="FF6600"/>
            </a:solidFill>
            <a:ln w="12700"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rgbClr val="000000"/>
                  </a:solidFill>
                </a:ln>
                <a:solidFill>
                  <a:srgbClr val="FF6600"/>
                </a:solidFill>
                <a:latin typeface="ＭＳ Ｐゴシック"/>
                <a:ea typeface="ＭＳ Ｐゴシック"/>
                <a:cs typeface="ＭＳ Ｐゴシック"/>
              </a:endParaRPr>
            </a:p>
          </p:txBody>
        </p:sp>
        <p:cxnSp>
          <p:nvCxnSpPr>
            <p:cNvPr id="24" name="曲線コネクタ 23"/>
            <p:cNvCxnSpPr>
              <a:endCxn id="22" idx="0"/>
            </p:cNvCxnSpPr>
            <p:nvPr/>
          </p:nvCxnSpPr>
          <p:spPr>
            <a:xfrm rot="5400000">
              <a:off x="6711951" y="2686050"/>
              <a:ext cx="977900" cy="215901"/>
            </a:xfrm>
            <a:prstGeom prst="curvedConnector3">
              <a:avLst/>
            </a:prstGeom>
            <a:ln w="38100" cmpd="sng">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 name="円/楕円 26"/>
            <p:cNvSpPr/>
            <p:nvPr/>
          </p:nvSpPr>
          <p:spPr>
            <a:xfrm>
              <a:off x="5257798" y="3797300"/>
              <a:ext cx="203200" cy="190500"/>
            </a:xfrm>
            <a:prstGeom prst="ellipse">
              <a:avLst/>
            </a:prstGeom>
            <a:solidFill>
              <a:schemeClr val="bg1">
                <a:lumMod val="85000"/>
              </a:schemeClr>
            </a:solidFill>
            <a:ln w="12700"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rgbClr val="000000"/>
                  </a:solidFill>
                </a:ln>
                <a:solidFill>
                  <a:srgbClr val="FF6600"/>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6014656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画像認識の人工知能コンテスト</a:t>
            </a:r>
            <a:endParaRPr kumimoji="1" lang="ja-JP" altLang="en-US" dirty="0"/>
          </a:p>
        </p:txBody>
      </p:sp>
      <p:pic>
        <p:nvPicPr>
          <p:cNvPr id="4" name="図 3"/>
          <p:cNvPicPr>
            <a:picLocks noChangeAspect="1"/>
          </p:cNvPicPr>
          <p:nvPr/>
        </p:nvPicPr>
        <p:blipFill>
          <a:blip r:embed="rId3"/>
          <a:stretch>
            <a:fillRect/>
          </a:stretch>
        </p:blipFill>
        <p:spPr>
          <a:xfrm>
            <a:off x="247135" y="1208969"/>
            <a:ext cx="6014098" cy="3420400"/>
          </a:xfrm>
          <a:prstGeom prst="rect">
            <a:avLst/>
          </a:prstGeom>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6343" y="2233573"/>
            <a:ext cx="6745954" cy="36083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正方形/長方形 5"/>
          <p:cNvSpPr/>
          <p:nvPr/>
        </p:nvSpPr>
        <p:spPr>
          <a:xfrm>
            <a:off x="247135" y="5773768"/>
            <a:ext cx="8354998" cy="5807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j-ea"/>
                <a:ea typeface="+mj-ea"/>
                <a:cs typeface="ＭＳ Ｐゴシック"/>
              </a:rPr>
              <a:t>2012</a:t>
            </a:r>
            <a:r>
              <a:rPr kumimoji="1" lang="ja-JP" altLang="en-US" sz="2400" dirty="0" smtClean="0">
                <a:solidFill>
                  <a:srgbClr val="FFFFFF"/>
                </a:solidFill>
                <a:latin typeface="+mj-ea"/>
                <a:ea typeface="+mj-ea"/>
                <a:cs typeface="ＭＳ Ｐゴシック"/>
              </a:rPr>
              <a:t>年の</a:t>
            </a:r>
            <a:r>
              <a:rPr kumimoji="1" lang="en-US" altLang="ja-JP" sz="2400" dirty="0" smtClean="0">
                <a:solidFill>
                  <a:srgbClr val="FFFFFF"/>
                </a:solidFill>
                <a:latin typeface="+mj-ea"/>
                <a:ea typeface="+mj-ea"/>
                <a:cs typeface="ＭＳ Ｐゴシック"/>
              </a:rPr>
              <a:t>ILSVRC</a:t>
            </a:r>
            <a:r>
              <a:rPr kumimoji="1" lang="ja-JP" altLang="en-US" sz="2400" dirty="0" smtClean="0">
                <a:solidFill>
                  <a:srgbClr val="FFFFFF"/>
                </a:solidFill>
                <a:latin typeface="+mj-ea"/>
                <a:ea typeface="+mj-ea"/>
                <a:cs typeface="ＭＳ Ｐゴシック"/>
              </a:rPr>
              <a:t>で</a:t>
            </a:r>
            <a:r>
              <a:rPr kumimoji="1" lang="en-US" altLang="ja-JP" sz="2400" dirty="0" smtClean="0">
                <a:solidFill>
                  <a:srgbClr val="FFFFFF"/>
                </a:solidFill>
                <a:latin typeface="+mj-ea"/>
                <a:ea typeface="+mj-ea"/>
                <a:cs typeface="ＭＳ Ｐゴシック"/>
              </a:rPr>
              <a:t>Deep Learning</a:t>
            </a:r>
            <a:r>
              <a:rPr kumimoji="1" lang="ja-JP" altLang="en-US" sz="2400" dirty="0" smtClean="0">
                <a:solidFill>
                  <a:srgbClr val="FFFFFF"/>
                </a:solidFill>
                <a:latin typeface="+mj-ea"/>
                <a:ea typeface="+mj-ea"/>
                <a:cs typeface="ＭＳ Ｐゴシック"/>
              </a:rPr>
              <a:t>が圧勝</a:t>
            </a:r>
            <a:endParaRPr kumimoji="1" lang="ja-JP" altLang="en-US" sz="2400" dirty="0">
              <a:solidFill>
                <a:srgbClr val="FFFFFF"/>
              </a:solidFill>
              <a:latin typeface="+mj-ea"/>
              <a:ea typeface="+mj-ea"/>
              <a:cs typeface="ＭＳ Ｐゴシック"/>
            </a:endParaRPr>
          </a:p>
        </p:txBody>
      </p:sp>
    </p:spTree>
    <p:extLst>
      <p:ext uri="{BB962C8B-B14F-4D97-AF65-F5344CB8AC3E}">
        <p14:creationId xmlns:p14="http://schemas.microsoft.com/office/powerpoint/2010/main" val="370975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500"/>
                                        <p:tgtEl>
                                          <p:spTgt spid="51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ディープラーニングの適用分野</a:t>
            </a:r>
            <a:endParaRPr kumimoji="1" lang="ja-JP"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685" y="1076225"/>
            <a:ext cx="7241060" cy="53843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正方形/長方形 3"/>
          <p:cNvSpPr/>
          <p:nvPr/>
        </p:nvSpPr>
        <p:spPr>
          <a:xfrm>
            <a:off x="1264355" y="2099733"/>
            <a:ext cx="2381955" cy="982134"/>
          </a:xfrm>
          <a:prstGeom prst="rect">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6090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ディープラーニングの成果</a:t>
            </a:r>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12107"/>
            <a:ext cx="5713652" cy="43188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86" y="3271531"/>
            <a:ext cx="4905375" cy="2981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90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ppt_w</p:attrName>
                                        </p:attrNameLst>
                                      </p:cBhvr>
                                      <p:tavLst>
                                        <p:tav tm="0">
                                          <p:val>
                                            <p:fltVal val="0"/>
                                          </p:val>
                                        </p:tav>
                                        <p:tav tm="100000">
                                          <p:val>
                                            <p:strVal val="#ppt_w"/>
                                          </p:val>
                                        </p:tav>
                                      </p:tavLst>
                                    </p:anim>
                                    <p:anim calcmode="lin" valueType="num">
                                      <p:cBhvr>
                                        <p:cTn id="8" dur="500" fill="hold"/>
                                        <p:tgtEl>
                                          <p:spTgt spid="4099"/>
                                        </p:tgtEl>
                                        <p:attrNameLst>
                                          <p:attrName>ppt_h</p:attrName>
                                        </p:attrNameLst>
                                      </p:cBhvr>
                                      <p:tavLst>
                                        <p:tav tm="0">
                                          <p:val>
                                            <p:fltVal val="0"/>
                                          </p:val>
                                        </p:tav>
                                        <p:tav tm="100000">
                                          <p:val>
                                            <p:strVal val="#ppt_h"/>
                                          </p:val>
                                        </p:tav>
                                      </p:tavLst>
                                    </p:anim>
                                    <p:animEffect transition="in" filter="fade">
                                      <p:cBhvr>
                                        <p:cTn id="9"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ディープラーニングの適用事例</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36</a:t>
            </a:fld>
            <a:endParaRPr kumimoji="1" lang="ja-JP" altLang="en-US"/>
          </a:p>
        </p:txBody>
      </p:sp>
      <p:pic>
        <p:nvPicPr>
          <p:cNvPr id="5" name="図 4" descr="Screen Shot 2014-11-17 at 2.11.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650" y="1138569"/>
            <a:ext cx="8277525" cy="5349062"/>
          </a:xfrm>
          <a:prstGeom prst="rect">
            <a:avLst/>
          </a:prstGeom>
        </p:spPr>
      </p:pic>
    </p:spTree>
    <p:extLst>
      <p:ext uri="{BB962C8B-B14F-4D97-AF65-F5344CB8AC3E}">
        <p14:creationId xmlns:p14="http://schemas.microsoft.com/office/powerpoint/2010/main" val="321843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Google</a:t>
            </a:r>
            <a:r>
              <a:rPr lang="ja-JP" altLang="en-US" dirty="0" smtClean="0"/>
              <a:t> </a:t>
            </a:r>
            <a:r>
              <a:rPr lang="ja-JP" altLang="en-US" dirty="0" smtClean="0"/>
              <a:t>の「猫」</a:t>
            </a:r>
            <a:endParaRPr kumimoji="1" lang="ja-JP" altLang="en-US" dirty="0"/>
          </a:p>
        </p:txBody>
      </p:sp>
      <p:pic>
        <p:nvPicPr>
          <p:cNvPr id="1027" name="Picture 3" descr="C:\Users\SHOJIO~1\AppData\Local\Temp\ScreenCl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98992"/>
            <a:ext cx="4712078" cy="4197097"/>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027" y="1973565"/>
            <a:ext cx="3048000" cy="2647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正方形/長方形 4"/>
          <p:cNvSpPr/>
          <p:nvPr/>
        </p:nvSpPr>
        <p:spPr>
          <a:xfrm>
            <a:off x="457200" y="5667327"/>
            <a:ext cx="8075827" cy="5807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j-ea"/>
                <a:ea typeface="+mj-ea"/>
                <a:cs typeface="ＭＳ Ｐゴシック"/>
              </a:rPr>
              <a:t>ビッグデータを制する者が</a:t>
            </a:r>
            <a:r>
              <a:rPr kumimoji="1" lang="en-US" altLang="ja-JP" sz="2400" dirty="0" smtClean="0">
                <a:solidFill>
                  <a:srgbClr val="FFFFFF"/>
                </a:solidFill>
                <a:latin typeface="+mj-ea"/>
                <a:ea typeface="+mj-ea"/>
                <a:cs typeface="ＭＳ Ｐゴシック"/>
              </a:rPr>
              <a:t>AI</a:t>
            </a:r>
            <a:r>
              <a:rPr kumimoji="1" lang="ja-JP" altLang="en-US" sz="2400" dirty="0" smtClean="0">
                <a:solidFill>
                  <a:srgbClr val="FFFFFF"/>
                </a:solidFill>
                <a:latin typeface="+mj-ea"/>
                <a:ea typeface="+mj-ea"/>
                <a:cs typeface="ＭＳ Ｐゴシック"/>
              </a:rPr>
              <a:t>を制する</a:t>
            </a:r>
            <a:endParaRPr kumimoji="1" lang="ja-JP" altLang="en-US" sz="2400" dirty="0">
              <a:solidFill>
                <a:srgbClr val="FFFFFF"/>
              </a:solidFill>
              <a:latin typeface="+mj-ea"/>
              <a:ea typeface="+mj-ea"/>
              <a:cs typeface="ＭＳ Ｐゴシック"/>
            </a:endParaRPr>
          </a:p>
        </p:txBody>
      </p:sp>
    </p:spTree>
    <p:extLst>
      <p:ext uri="{BB962C8B-B14F-4D97-AF65-F5344CB8AC3E}">
        <p14:creationId xmlns:p14="http://schemas.microsoft.com/office/powerpoint/2010/main" val="28063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教師あり学習と教師なし学習</a:t>
            </a:r>
            <a:endParaRPr kumimoji="1" lang="ja-JP" altLang="en-US" dirty="0"/>
          </a:p>
        </p:txBody>
      </p:sp>
      <p:sp>
        <p:nvSpPr>
          <p:cNvPr id="9" name="正方形/長方形 8"/>
          <p:cNvSpPr/>
          <p:nvPr/>
        </p:nvSpPr>
        <p:spPr>
          <a:xfrm>
            <a:off x="360000" y="3840220"/>
            <a:ext cx="454910" cy="275893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dirty="0" smtClean="0">
                <a:solidFill>
                  <a:srgbClr val="FFFFFF"/>
                </a:solidFill>
                <a:latin typeface="メイリオ"/>
                <a:ea typeface="メイリオ"/>
                <a:cs typeface="メイリオ"/>
              </a:rPr>
              <a:t>　教師なし学習</a:t>
            </a:r>
            <a:endParaRPr kumimoji="1" lang="ja-JP" altLang="en-US" sz="1600" dirty="0">
              <a:solidFill>
                <a:srgbClr val="FFFFFF"/>
              </a:solidFill>
              <a:latin typeface="メイリオ"/>
              <a:ea typeface="メイリオ"/>
              <a:cs typeface="メイリオ"/>
            </a:endParaRPr>
          </a:p>
        </p:txBody>
      </p:sp>
      <p:sp>
        <p:nvSpPr>
          <p:cNvPr id="45" name="正方形/長方形 44"/>
          <p:cNvSpPr/>
          <p:nvPr/>
        </p:nvSpPr>
        <p:spPr>
          <a:xfrm>
            <a:off x="360000" y="946313"/>
            <a:ext cx="454910" cy="2754889"/>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dirty="0" smtClean="0">
                <a:solidFill>
                  <a:srgbClr val="FFFFFF"/>
                </a:solidFill>
                <a:latin typeface="メイリオ"/>
                <a:ea typeface="メイリオ"/>
                <a:cs typeface="メイリオ"/>
              </a:rPr>
              <a:t>教師あり学習</a:t>
            </a:r>
            <a:endParaRPr kumimoji="1" lang="ja-JP" altLang="en-US" sz="1600" dirty="0">
              <a:solidFill>
                <a:srgbClr val="FFFFFF"/>
              </a:solidFill>
              <a:latin typeface="メイリオ"/>
              <a:ea typeface="メイリオ"/>
              <a:cs typeface="メイリオ"/>
            </a:endParaRPr>
          </a:p>
        </p:txBody>
      </p:sp>
      <p:sp>
        <p:nvSpPr>
          <p:cNvPr id="12" name="正方形/長方形 11"/>
          <p:cNvSpPr/>
          <p:nvPr/>
        </p:nvSpPr>
        <p:spPr>
          <a:xfrm>
            <a:off x="3588731" y="946313"/>
            <a:ext cx="2558867"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973001" y="946313"/>
            <a:ext cx="2558867"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6217098" y="946313"/>
            <a:ext cx="2558867"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286" y="1375998"/>
            <a:ext cx="413343" cy="309608"/>
          </a:xfrm>
          <a:prstGeom prst="rect">
            <a:avLst/>
          </a:prstGeom>
          <a:ln>
            <a:noFill/>
          </a:ln>
          <a:effectLst>
            <a:outerShdw blurRad="292100" dist="139700" dir="2700000" algn="tl" rotWithShape="0">
              <a:srgbClr val="333333">
                <a:alpha val="65000"/>
              </a:srgbClr>
            </a:outerShdw>
          </a:effectLst>
        </p:spPr>
      </p:pic>
      <p:pic>
        <p:nvPicPr>
          <p:cNvPr id="33" name="図 32"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484" y="1375998"/>
            <a:ext cx="413343" cy="309608"/>
          </a:xfrm>
          <a:prstGeom prst="rect">
            <a:avLst/>
          </a:prstGeom>
          <a:ln>
            <a:noFill/>
          </a:ln>
          <a:effectLst>
            <a:outerShdw blurRad="292100" dist="139700" dir="2700000" algn="tl" rotWithShape="0">
              <a:srgbClr val="333333">
                <a:alpha val="65000"/>
              </a:srgbClr>
            </a:outerShdw>
          </a:effectLst>
        </p:spPr>
      </p:pic>
      <p:pic>
        <p:nvPicPr>
          <p:cNvPr id="48" name="図 47"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6084" y="1375998"/>
            <a:ext cx="475169" cy="316203"/>
          </a:xfrm>
          <a:prstGeom prst="rect">
            <a:avLst/>
          </a:prstGeom>
          <a:ln>
            <a:noFill/>
          </a:ln>
          <a:effectLst>
            <a:outerShdw blurRad="292100" dist="139700" dir="2700000" algn="tl" rotWithShape="0">
              <a:srgbClr val="333333">
                <a:alpha val="65000"/>
              </a:srgbClr>
            </a:outerShdw>
          </a:effectLst>
        </p:spPr>
      </p:pic>
      <p:pic>
        <p:nvPicPr>
          <p:cNvPr id="49" name="図 48" descr="imgres-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2379" y="1375998"/>
            <a:ext cx="552870" cy="309607"/>
          </a:xfrm>
          <a:prstGeom prst="rect">
            <a:avLst/>
          </a:prstGeom>
          <a:ln>
            <a:noFill/>
          </a:ln>
          <a:effectLst>
            <a:outerShdw blurRad="292100" dist="139700" dir="2700000" algn="tl" rotWithShape="0">
              <a:srgbClr val="333333">
                <a:alpha val="65000"/>
              </a:srgbClr>
            </a:outerShdw>
          </a:effectLst>
        </p:spPr>
      </p:pic>
      <p:pic>
        <p:nvPicPr>
          <p:cNvPr id="50" name="図 49" descr="imgre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6726" y="1786704"/>
            <a:ext cx="422147" cy="316203"/>
          </a:xfrm>
          <a:prstGeom prst="rect">
            <a:avLst/>
          </a:prstGeom>
          <a:ln>
            <a:noFill/>
          </a:ln>
          <a:effectLst>
            <a:outerShdw blurRad="292100" dist="139700" dir="2700000" algn="tl" rotWithShape="0">
              <a:srgbClr val="333333">
                <a:alpha val="65000"/>
              </a:srgbClr>
            </a:outerShdw>
          </a:effectLst>
        </p:spPr>
      </p:pic>
      <p:pic>
        <p:nvPicPr>
          <p:cNvPr id="51" name="図 50" descr="imgres-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6839" y="1382594"/>
            <a:ext cx="283257" cy="309607"/>
          </a:xfrm>
          <a:prstGeom prst="rect">
            <a:avLst/>
          </a:prstGeom>
          <a:ln>
            <a:noFill/>
          </a:ln>
          <a:effectLst>
            <a:outerShdw blurRad="292100" dist="139700" dir="2700000" algn="tl" rotWithShape="0">
              <a:srgbClr val="333333">
                <a:alpha val="65000"/>
              </a:srgbClr>
            </a:outerShdw>
          </a:effectLst>
        </p:spPr>
      </p:pic>
      <p:pic>
        <p:nvPicPr>
          <p:cNvPr id="52" name="図 51" descr="imgres-4.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1934" y="1786704"/>
            <a:ext cx="441020" cy="316203"/>
          </a:xfrm>
          <a:prstGeom prst="rect">
            <a:avLst/>
          </a:prstGeom>
          <a:ln>
            <a:noFill/>
          </a:ln>
          <a:effectLst>
            <a:outerShdw blurRad="292100" dist="139700" dir="2700000" algn="tl" rotWithShape="0">
              <a:srgbClr val="333333">
                <a:alpha val="65000"/>
              </a:srgbClr>
            </a:outerShdw>
          </a:effectLst>
        </p:spPr>
      </p:pic>
      <p:pic>
        <p:nvPicPr>
          <p:cNvPr id="53" name="図 52" descr="imgres-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5249" y="1786704"/>
            <a:ext cx="311556" cy="309608"/>
          </a:xfrm>
          <a:prstGeom prst="rect">
            <a:avLst/>
          </a:prstGeom>
          <a:ln>
            <a:noFill/>
          </a:ln>
          <a:effectLst>
            <a:outerShdw blurRad="292100" dist="139700" dir="2700000" algn="tl" rotWithShape="0">
              <a:srgbClr val="333333">
                <a:alpha val="65000"/>
              </a:srgbClr>
            </a:outerShdw>
          </a:effectLst>
        </p:spPr>
      </p:pic>
      <p:pic>
        <p:nvPicPr>
          <p:cNvPr id="54" name="図 53" descr="imgres-6.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286" y="1786704"/>
            <a:ext cx="545496" cy="316203"/>
          </a:xfrm>
          <a:prstGeom prst="rect">
            <a:avLst/>
          </a:prstGeom>
          <a:ln>
            <a:noFill/>
          </a:ln>
          <a:effectLst>
            <a:outerShdw blurRad="292100" dist="139700" dir="2700000" algn="tl" rotWithShape="0">
              <a:srgbClr val="333333">
                <a:alpha val="65000"/>
              </a:srgbClr>
            </a:outerShdw>
          </a:effectLst>
        </p:spPr>
      </p:pic>
      <p:pic>
        <p:nvPicPr>
          <p:cNvPr id="55" name="図 54" descr="imgres.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9568" y="1786704"/>
            <a:ext cx="422148" cy="316203"/>
          </a:xfrm>
          <a:prstGeom prst="rect">
            <a:avLst/>
          </a:prstGeom>
          <a:ln>
            <a:noFill/>
          </a:ln>
          <a:effectLst>
            <a:outerShdw blurRad="292100" dist="139700" dir="2700000" algn="tl" rotWithShape="0">
              <a:srgbClr val="333333">
                <a:alpha val="65000"/>
              </a:srgbClr>
            </a:outerShdw>
          </a:effectLst>
        </p:spPr>
      </p:pic>
      <p:pic>
        <p:nvPicPr>
          <p:cNvPr id="57" name="図 56" descr="imgres-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93875" y="1375997"/>
            <a:ext cx="422147" cy="316203"/>
          </a:xfrm>
          <a:prstGeom prst="rect">
            <a:avLst/>
          </a:prstGeom>
          <a:ln>
            <a:noFill/>
          </a:ln>
          <a:effectLst>
            <a:outerShdw blurRad="292100" dist="139700" dir="2700000" algn="tl" rotWithShape="0">
              <a:srgbClr val="333333">
                <a:alpha val="65000"/>
              </a:srgbClr>
            </a:outerShdw>
          </a:effectLst>
        </p:spPr>
      </p:pic>
      <p:pic>
        <p:nvPicPr>
          <p:cNvPr id="59" name="図 58" descr="imgres-2.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30059" y="1774642"/>
            <a:ext cx="516124" cy="321669"/>
          </a:xfrm>
          <a:prstGeom prst="rect">
            <a:avLst/>
          </a:prstGeom>
          <a:ln>
            <a:noFill/>
          </a:ln>
          <a:effectLst>
            <a:outerShdw blurRad="292100" dist="139700" dir="2700000" algn="tl" rotWithShape="0">
              <a:srgbClr val="333333">
                <a:alpha val="65000"/>
              </a:srgbClr>
            </a:outerShdw>
          </a:effectLst>
        </p:spPr>
      </p:pic>
      <p:pic>
        <p:nvPicPr>
          <p:cNvPr id="60" name="図 59" descr="imgres-3.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97706" y="1781238"/>
            <a:ext cx="427241" cy="321668"/>
          </a:xfrm>
          <a:prstGeom prst="rect">
            <a:avLst/>
          </a:prstGeom>
          <a:ln>
            <a:noFill/>
          </a:ln>
          <a:effectLst>
            <a:outerShdw blurRad="292100" dist="139700" dir="2700000" algn="tl" rotWithShape="0">
              <a:srgbClr val="333333">
                <a:alpha val="65000"/>
              </a:srgbClr>
            </a:outerShdw>
          </a:effectLst>
        </p:spPr>
      </p:pic>
      <p:pic>
        <p:nvPicPr>
          <p:cNvPr id="61" name="図 60" descr="imgres-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26854" y="1375997"/>
            <a:ext cx="422147" cy="316203"/>
          </a:xfrm>
          <a:prstGeom prst="rect">
            <a:avLst/>
          </a:prstGeom>
          <a:ln>
            <a:noFill/>
          </a:ln>
          <a:effectLst>
            <a:outerShdw blurRad="292100" dist="139700" dir="2700000" algn="tl" rotWithShape="0">
              <a:srgbClr val="333333">
                <a:alpha val="65000"/>
              </a:srgbClr>
            </a:outerShdw>
          </a:effectLst>
        </p:spPr>
      </p:pic>
      <p:pic>
        <p:nvPicPr>
          <p:cNvPr id="62" name="図 61" descr="imgres-5.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30559" y="1375997"/>
            <a:ext cx="552870" cy="309607"/>
          </a:xfrm>
          <a:prstGeom prst="rect">
            <a:avLst/>
          </a:prstGeom>
          <a:ln>
            <a:noFill/>
          </a:ln>
          <a:effectLst>
            <a:outerShdw blurRad="292100" dist="139700" dir="2700000" algn="tl" rotWithShape="0">
              <a:srgbClr val="333333">
                <a:alpha val="65000"/>
              </a:srgbClr>
            </a:outerShdw>
          </a:effectLst>
        </p:spPr>
      </p:pic>
      <p:pic>
        <p:nvPicPr>
          <p:cNvPr id="64" name="図 63" descr="imgres-7.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89400" y="1781238"/>
            <a:ext cx="470398" cy="321669"/>
          </a:xfrm>
          <a:prstGeom prst="rect">
            <a:avLst/>
          </a:prstGeom>
          <a:ln>
            <a:noFill/>
          </a:ln>
          <a:effectLst>
            <a:outerShdw blurRad="292100" dist="139700" dir="2700000" algn="tl" rotWithShape="0">
              <a:srgbClr val="333333">
                <a:alpha val="65000"/>
              </a:srgbClr>
            </a:outerShdw>
          </a:effectLst>
        </p:spPr>
      </p:pic>
      <p:pic>
        <p:nvPicPr>
          <p:cNvPr id="65" name="図 64" descr="imgres-8.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02036" y="1382593"/>
            <a:ext cx="407544" cy="309607"/>
          </a:xfrm>
          <a:prstGeom prst="rect">
            <a:avLst/>
          </a:prstGeom>
          <a:ln>
            <a:noFill/>
          </a:ln>
          <a:effectLst>
            <a:outerShdw blurRad="292100" dist="139700" dir="2700000" algn="tl" rotWithShape="0">
              <a:srgbClr val="333333">
                <a:alpha val="65000"/>
              </a:srgbClr>
            </a:outerShdw>
          </a:effectLst>
        </p:spPr>
      </p:pic>
      <p:pic>
        <p:nvPicPr>
          <p:cNvPr id="66" name="図 65" descr="imgres-9.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49011" y="1382594"/>
            <a:ext cx="397172" cy="309606"/>
          </a:xfrm>
          <a:prstGeom prst="rect">
            <a:avLst/>
          </a:prstGeom>
          <a:ln>
            <a:noFill/>
          </a:ln>
          <a:effectLst>
            <a:outerShdw blurRad="292100" dist="139700" dir="2700000" algn="tl" rotWithShape="0">
              <a:srgbClr val="333333">
                <a:alpha val="65000"/>
              </a:srgbClr>
            </a:outerShdw>
          </a:effectLst>
        </p:spPr>
      </p:pic>
      <p:pic>
        <p:nvPicPr>
          <p:cNvPr id="67" name="図 66" descr="imgres.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58157" y="1774641"/>
            <a:ext cx="495852" cy="329967"/>
          </a:xfrm>
          <a:prstGeom prst="rect">
            <a:avLst/>
          </a:prstGeom>
          <a:ln>
            <a:noFill/>
          </a:ln>
          <a:effectLst>
            <a:outerShdw blurRad="292100" dist="139700" dir="2700000" algn="tl" rotWithShape="0">
              <a:srgbClr val="333333">
                <a:alpha val="65000"/>
              </a:srgbClr>
            </a:outerShdw>
          </a:effectLst>
        </p:spPr>
      </p:pic>
      <p:pic>
        <p:nvPicPr>
          <p:cNvPr id="68" name="図 67" descr="images-1.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93875" y="1774642"/>
            <a:ext cx="292903" cy="313150"/>
          </a:xfrm>
          <a:prstGeom prst="rect">
            <a:avLst/>
          </a:prstGeom>
          <a:ln>
            <a:noFill/>
          </a:ln>
          <a:effectLst>
            <a:outerShdw blurRad="292100" dist="139700" dir="2700000" algn="tl" rotWithShape="0">
              <a:srgbClr val="333333">
                <a:alpha val="65000"/>
              </a:srgbClr>
            </a:outerShdw>
          </a:effectLst>
        </p:spPr>
      </p:pic>
      <p:pic>
        <p:nvPicPr>
          <p:cNvPr id="69" name="図 68" descr="images-1.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69916" y="1774642"/>
            <a:ext cx="559197" cy="313150"/>
          </a:xfrm>
          <a:prstGeom prst="rect">
            <a:avLst/>
          </a:prstGeom>
          <a:ln>
            <a:noFill/>
          </a:ln>
          <a:effectLst>
            <a:outerShdw blurRad="292100" dist="139700" dir="2700000" algn="tl" rotWithShape="0">
              <a:srgbClr val="333333">
                <a:alpha val="65000"/>
              </a:srgbClr>
            </a:outerShdw>
          </a:effectLst>
        </p:spPr>
      </p:pic>
      <p:pic>
        <p:nvPicPr>
          <p:cNvPr id="70" name="図 69" descr="images-2.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67847" y="1774640"/>
            <a:ext cx="502458" cy="313151"/>
          </a:xfrm>
          <a:prstGeom prst="rect">
            <a:avLst/>
          </a:prstGeom>
          <a:ln>
            <a:noFill/>
          </a:ln>
          <a:effectLst>
            <a:outerShdw blurRad="292100" dist="139700" dir="2700000" algn="tl" rotWithShape="0">
              <a:srgbClr val="333333">
                <a:alpha val="65000"/>
              </a:srgbClr>
            </a:outerShdw>
          </a:effectLst>
        </p:spPr>
      </p:pic>
      <p:pic>
        <p:nvPicPr>
          <p:cNvPr id="72" name="図 71" descr="images-3.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75894" y="1382594"/>
            <a:ext cx="385718" cy="290405"/>
          </a:xfrm>
          <a:prstGeom prst="rect">
            <a:avLst/>
          </a:prstGeom>
          <a:ln>
            <a:noFill/>
          </a:ln>
          <a:effectLst>
            <a:outerShdw blurRad="292100" dist="139700" dir="2700000" algn="tl" rotWithShape="0">
              <a:srgbClr val="333333">
                <a:alpha val="65000"/>
              </a:srgbClr>
            </a:outerShdw>
          </a:effectLst>
        </p:spPr>
      </p:pic>
      <p:pic>
        <p:nvPicPr>
          <p:cNvPr id="73" name="図 72" descr="images-4.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92595" y="1378464"/>
            <a:ext cx="461550" cy="307140"/>
          </a:xfrm>
          <a:prstGeom prst="rect">
            <a:avLst/>
          </a:prstGeom>
          <a:ln>
            <a:noFill/>
          </a:ln>
          <a:effectLst>
            <a:outerShdw blurRad="292100" dist="139700" dir="2700000" algn="tl" rotWithShape="0">
              <a:srgbClr val="333333">
                <a:alpha val="65000"/>
              </a:srgbClr>
            </a:outerShdw>
          </a:effectLst>
        </p:spPr>
      </p:pic>
      <p:pic>
        <p:nvPicPr>
          <p:cNvPr id="76" name="図 75" descr="imgres-1.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260393" y="1369669"/>
            <a:ext cx="361890" cy="309766"/>
          </a:xfrm>
          <a:prstGeom prst="rect">
            <a:avLst/>
          </a:prstGeom>
          <a:ln>
            <a:noFill/>
          </a:ln>
          <a:effectLst>
            <a:outerShdw blurRad="292100" dist="139700" dir="2700000" algn="tl" rotWithShape="0">
              <a:srgbClr val="333333">
                <a:alpha val="65000"/>
              </a:srgbClr>
            </a:outerShdw>
          </a:effectLst>
        </p:spPr>
      </p:pic>
      <p:pic>
        <p:nvPicPr>
          <p:cNvPr id="77" name="図 76" descr="imgres-2.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782983" y="1382594"/>
            <a:ext cx="455343" cy="303010"/>
          </a:xfrm>
          <a:prstGeom prst="rect">
            <a:avLst/>
          </a:prstGeom>
          <a:ln>
            <a:noFill/>
          </a:ln>
          <a:effectLst>
            <a:outerShdw blurRad="292100" dist="139700" dir="2700000" algn="tl" rotWithShape="0">
              <a:srgbClr val="333333">
                <a:alpha val="65000"/>
              </a:srgbClr>
            </a:outerShdw>
          </a:effectLst>
        </p:spPr>
      </p:pic>
      <p:pic>
        <p:nvPicPr>
          <p:cNvPr id="78" name="図 77" descr="imgres-3.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40161" y="1382434"/>
            <a:ext cx="446313" cy="297001"/>
          </a:xfrm>
          <a:prstGeom prst="rect">
            <a:avLst/>
          </a:prstGeom>
          <a:ln>
            <a:noFill/>
          </a:ln>
          <a:effectLst>
            <a:outerShdw blurRad="292100" dist="139700" dir="2700000" algn="tl" rotWithShape="0">
              <a:srgbClr val="333333">
                <a:alpha val="65000"/>
              </a:srgbClr>
            </a:outerShdw>
          </a:effectLst>
        </p:spPr>
      </p:pic>
      <p:pic>
        <p:nvPicPr>
          <p:cNvPr id="79" name="図 78" descr="imgres.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292595" y="1781237"/>
            <a:ext cx="379166" cy="321669"/>
          </a:xfrm>
          <a:prstGeom prst="rect">
            <a:avLst/>
          </a:prstGeom>
          <a:ln>
            <a:noFill/>
          </a:ln>
          <a:effectLst>
            <a:outerShdw blurRad="292100" dist="139700" dir="2700000" algn="tl" rotWithShape="0">
              <a:srgbClr val="333333">
                <a:alpha val="65000"/>
              </a:srgbClr>
            </a:outerShdw>
          </a:effectLst>
        </p:spPr>
      </p:pic>
      <p:pic>
        <p:nvPicPr>
          <p:cNvPr id="80" name="図 79" descr="images-1.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760573" y="1786704"/>
            <a:ext cx="483103" cy="301088"/>
          </a:xfrm>
          <a:prstGeom prst="rect">
            <a:avLst/>
          </a:prstGeom>
          <a:ln>
            <a:noFill/>
          </a:ln>
          <a:effectLst>
            <a:outerShdw blurRad="292100" dist="139700" dir="2700000" algn="tl" rotWithShape="0">
              <a:srgbClr val="333333">
                <a:alpha val="65000"/>
              </a:srgbClr>
            </a:outerShdw>
          </a:effectLst>
        </p:spPr>
      </p:pic>
      <p:pic>
        <p:nvPicPr>
          <p:cNvPr id="81" name="図 80" descr="images-2.jp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393634" y="1767681"/>
            <a:ext cx="228650" cy="320110"/>
          </a:xfrm>
          <a:prstGeom prst="rect">
            <a:avLst/>
          </a:prstGeom>
          <a:ln>
            <a:noFill/>
          </a:ln>
          <a:effectLst>
            <a:outerShdw blurRad="292100" dist="139700" dir="2700000" algn="tl" rotWithShape="0">
              <a:srgbClr val="333333">
                <a:alpha val="65000"/>
              </a:srgbClr>
            </a:outerShdw>
          </a:effectLst>
        </p:spPr>
      </p:pic>
      <p:sp>
        <p:nvSpPr>
          <p:cNvPr id="83" name="正方形/長方形 82"/>
          <p:cNvSpPr/>
          <p:nvPr/>
        </p:nvSpPr>
        <p:spPr>
          <a:xfrm>
            <a:off x="4084432" y="2578221"/>
            <a:ext cx="1570348" cy="112298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2" name="図 81" descr="20120923172222dfb.gif"/>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6414" y="2736191"/>
            <a:ext cx="924324" cy="946059"/>
          </a:xfrm>
          <a:prstGeom prst="rect">
            <a:avLst/>
          </a:prstGeom>
        </p:spPr>
      </p:pic>
      <p:sp>
        <p:nvSpPr>
          <p:cNvPr id="85" name="右矢印 84"/>
          <p:cNvSpPr/>
          <p:nvPr/>
        </p:nvSpPr>
        <p:spPr>
          <a:xfrm>
            <a:off x="3446805" y="2905065"/>
            <a:ext cx="544419" cy="505485"/>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右矢印 85"/>
          <p:cNvSpPr/>
          <p:nvPr/>
        </p:nvSpPr>
        <p:spPr>
          <a:xfrm>
            <a:off x="5748176" y="2905065"/>
            <a:ext cx="544419" cy="50548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テキスト ボックス 87"/>
          <p:cNvSpPr txBox="1"/>
          <p:nvPr/>
        </p:nvSpPr>
        <p:spPr>
          <a:xfrm>
            <a:off x="973001" y="946313"/>
            <a:ext cx="2558867" cy="400110"/>
          </a:xfrm>
          <a:prstGeom prst="rect">
            <a:avLst/>
          </a:prstGeom>
          <a:noFill/>
        </p:spPr>
        <p:txBody>
          <a:bodyPr wrap="square" rtlCol="0">
            <a:spAutoFit/>
          </a:bodyPr>
          <a:lstStyle/>
          <a:p>
            <a:pPr algn="ctr"/>
            <a:r>
              <a:rPr lang="ja-JP" altLang="en-US" sz="1200" dirty="0" smtClean="0">
                <a:solidFill>
                  <a:schemeClr val="tx1">
                    <a:lumMod val="50000"/>
                    <a:lumOff val="50000"/>
                  </a:schemeClr>
                </a:solidFill>
                <a:latin typeface="メイリオ"/>
                <a:ea typeface="メイリオ"/>
                <a:cs typeface="メイリオ"/>
              </a:rPr>
              <a:t>これは　</a:t>
            </a:r>
            <a:r>
              <a:rPr lang="en-US" altLang="ja-JP" dirty="0" smtClean="0">
                <a:solidFill>
                  <a:schemeClr val="tx1">
                    <a:lumMod val="50000"/>
                    <a:lumOff val="50000"/>
                  </a:schemeClr>
                </a:solidFill>
                <a:latin typeface="メイリオ"/>
                <a:ea typeface="メイリオ"/>
                <a:cs typeface="メイリオ"/>
              </a:rPr>
              <a:t>“</a:t>
            </a:r>
            <a:r>
              <a:rPr lang="en-US" altLang="ja-JP" sz="2000" dirty="0" smtClean="0">
                <a:solidFill>
                  <a:srgbClr val="0000FF"/>
                </a:solidFill>
                <a:latin typeface="メイリオ"/>
                <a:ea typeface="メイリオ"/>
                <a:cs typeface="メイリオ"/>
              </a:rPr>
              <a:t>dog</a:t>
            </a:r>
            <a:r>
              <a:rPr lang="en-US" altLang="ja-JP" dirty="0" smtClean="0">
                <a:solidFill>
                  <a:schemeClr val="tx1">
                    <a:lumMod val="50000"/>
                    <a:lumOff val="50000"/>
                  </a:schemeClr>
                </a:solidFill>
                <a:latin typeface="メイリオ"/>
                <a:ea typeface="メイリオ"/>
                <a:cs typeface="メイリオ"/>
              </a:rPr>
              <a:t>”</a:t>
            </a:r>
            <a:r>
              <a:rPr lang="ja-JP" altLang="en-US" dirty="0" smtClean="0">
                <a:solidFill>
                  <a:schemeClr val="tx1">
                    <a:lumMod val="50000"/>
                    <a:lumOff val="50000"/>
                  </a:schemeClr>
                </a:solidFill>
                <a:latin typeface="メイリオ"/>
                <a:ea typeface="メイリオ"/>
                <a:cs typeface="メイリオ"/>
              </a:rPr>
              <a:t>　</a:t>
            </a:r>
            <a:r>
              <a:rPr lang="ja-JP" altLang="en-US" sz="1200" dirty="0" smtClean="0">
                <a:solidFill>
                  <a:schemeClr val="tx1">
                    <a:lumMod val="50000"/>
                    <a:lumOff val="50000"/>
                  </a:schemeClr>
                </a:solidFill>
                <a:latin typeface="メイリオ"/>
                <a:ea typeface="メイリオ"/>
                <a:cs typeface="メイリオ"/>
              </a:rPr>
              <a:t>です</a:t>
            </a:r>
            <a:endParaRPr kumimoji="1" lang="ja-JP" altLang="en-US" sz="1200" dirty="0">
              <a:solidFill>
                <a:schemeClr val="tx1">
                  <a:lumMod val="50000"/>
                  <a:lumOff val="50000"/>
                </a:schemeClr>
              </a:solidFill>
              <a:latin typeface="メイリオ"/>
              <a:ea typeface="メイリオ"/>
              <a:cs typeface="メイリオ"/>
            </a:endParaRPr>
          </a:p>
        </p:txBody>
      </p:sp>
      <p:sp>
        <p:nvSpPr>
          <p:cNvPr id="89" name="テキスト ボックス 88"/>
          <p:cNvSpPr txBox="1"/>
          <p:nvPr/>
        </p:nvSpPr>
        <p:spPr>
          <a:xfrm>
            <a:off x="3588731" y="946313"/>
            <a:ext cx="2558867" cy="400110"/>
          </a:xfrm>
          <a:prstGeom prst="rect">
            <a:avLst/>
          </a:prstGeom>
          <a:noFill/>
        </p:spPr>
        <p:txBody>
          <a:bodyPr wrap="square" rtlCol="0">
            <a:spAutoFit/>
          </a:bodyPr>
          <a:lstStyle/>
          <a:p>
            <a:pPr algn="ctr"/>
            <a:r>
              <a:rPr lang="ja-JP" altLang="en-US" sz="1200" dirty="0" smtClean="0">
                <a:solidFill>
                  <a:schemeClr val="tx1">
                    <a:lumMod val="50000"/>
                    <a:lumOff val="50000"/>
                  </a:schemeClr>
                </a:solidFill>
                <a:latin typeface="メイリオ"/>
                <a:ea typeface="メイリオ"/>
                <a:cs typeface="メイリオ"/>
              </a:rPr>
              <a:t>これは　</a:t>
            </a:r>
            <a:r>
              <a:rPr lang="en-US" altLang="ja-JP" dirty="0" smtClean="0">
                <a:solidFill>
                  <a:schemeClr val="tx1">
                    <a:lumMod val="50000"/>
                    <a:lumOff val="50000"/>
                  </a:schemeClr>
                </a:solidFill>
                <a:latin typeface="メイリオ"/>
                <a:ea typeface="メイリオ"/>
                <a:cs typeface="メイリオ"/>
              </a:rPr>
              <a:t>“</a:t>
            </a:r>
            <a:r>
              <a:rPr lang="en-US" altLang="ja-JP" sz="2000" dirty="0" smtClean="0">
                <a:solidFill>
                  <a:srgbClr val="0000FF"/>
                </a:solidFill>
                <a:latin typeface="メイリオ"/>
                <a:ea typeface="メイリオ"/>
                <a:cs typeface="メイリオ"/>
              </a:rPr>
              <a:t>cat</a:t>
            </a:r>
            <a:r>
              <a:rPr lang="en-US" altLang="ja-JP" dirty="0" smtClean="0">
                <a:solidFill>
                  <a:schemeClr val="tx1">
                    <a:lumMod val="50000"/>
                    <a:lumOff val="50000"/>
                  </a:schemeClr>
                </a:solidFill>
                <a:latin typeface="メイリオ"/>
                <a:ea typeface="メイリオ"/>
                <a:cs typeface="メイリオ"/>
              </a:rPr>
              <a:t>”</a:t>
            </a:r>
            <a:r>
              <a:rPr lang="ja-JP" altLang="en-US" dirty="0" smtClean="0">
                <a:solidFill>
                  <a:schemeClr val="tx1">
                    <a:lumMod val="50000"/>
                    <a:lumOff val="50000"/>
                  </a:schemeClr>
                </a:solidFill>
                <a:latin typeface="メイリオ"/>
                <a:ea typeface="メイリオ"/>
                <a:cs typeface="メイリオ"/>
              </a:rPr>
              <a:t>　</a:t>
            </a:r>
            <a:r>
              <a:rPr lang="ja-JP" altLang="en-US" sz="1200" dirty="0" smtClean="0">
                <a:solidFill>
                  <a:schemeClr val="tx1">
                    <a:lumMod val="50000"/>
                    <a:lumOff val="50000"/>
                  </a:schemeClr>
                </a:solidFill>
                <a:latin typeface="メイリオ"/>
                <a:ea typeface="メイリオ"/>
                <a:cs typeface="メイリオ"/>
              </a:rPr>
              <a:t>です</a:t>
            </a:r>
            <a:endParaRPr kumimoji="1" lang="ja-JP" altLang="en-US" sz="1200" dirty="0">
              <a:solidFill>
                <a:schemeClr val="tx1">
                  <a:lumMod val="50000"/>
                  <a:lumOff val="50000"/>
                </a:schemeClr>
              </a:solidFill>
              <a:latin typeface="メイリオ"/>
              <a:ea typeface="メイリオ"/>
              <a:cs typeface="メイリオ"/>
            </a:endParaRPr>
          </a:p>
        </p:txBody>
      </p:sp>
      <p:sp>
        <p:nvSpPr>
          <p:cNvPr id="90" name="テキスト ボックス 89"/>
          <p:cNvSpPr txBox="1"/>
          <p:nvPr/>
        </p:nvSpPr>
        <p:spPr>
          <a:xfrm>
            <a:off x="6217098" y="946313"/>
            <a:ext cx="2558867" cy="400110"/>
          </a:xfrm>
          <a:prstGeom prst="rect">
            <a:avLst/>
          </a:prstGeom>
          <a:noFill/>
        </p:spPr>
        <p:txBody>
          <a:bodyPr wrap="square" rtlCol="0">
            <a:spAutoFit/>
          </a:bodyPr>
          <a:lstStyle/>
          <a:p>
            <a:pPr algn="ctr"/>
            <a:r>
              <a:rPr lang="ja-JP" altLang="en-US" sz="1200" dirty="0" smtClean="0">
                <a:solidFill>
                  <a:schemeClr val="tx1">
                    <a:lumMod val="50000"/>
                    <a:lumOff val="50000"/>
                  </a:schemeClr>
                </a:solidFill>
                <a:latin typeface="メイリオ"/>
                <a:ea typeface="メイリオ"/>
                <a:cs typeface="メイリオ"/>
              </a:rPr>
              <a:t>これは　</a:t>
            </a:r>
            <a:r>
              <a:rPr lang="en-US" altLang="ja-JP" dirty="0" smtClean="0">
                <a:solidFill>
                  <a:schemeClr val="tx1">
                    <a:lumMod val="50000"/>
                    <a:lumOff val="50000"/>
                  </a:schemeClr>
                </a:solidFill>
                <a:latin typeface="メイリオ"/>
                <a:ea typeface="メイリオ"/>
                <a:cs typeface="メイリオ"/>
              </a:rPr>
              <a:t>“</a:t>
            </a:r>
            <a:r>
              <a:rPr lang="en-US" altLang="ja-JP" sz="2000" dirty="0" smtClean="0">
                <a:solidFill>
                  <a:srgbClr val="0000FF"/>
                </a:solidFill>
                <a:latin typeface="メイリオ"/>
                <a:ea typeface="メイリオ"/>
                <a:cs typeface="メイリオ"/>
              </a:rPr>
              <a:t>bird</a:t>
            </a:r>
            <a:r>
              <a:rPr lang="en-US" altLang="ja-JP" dirty="0" smtClean="0">
                <a:solidFill>
                  <a:schemeClr val="tx1">
                    <a:lumMod val="50000"/>
                    <a:lumOff val="50000"/>
                  </a:schemeClr>
                </a:solidFill>
                <a:latin typeface="メイリオ"/>
                <a:ea typeface="メイリオ"/>
                <a:cs typeface="メイリオ"/>
              </a:rPr>
              <a:t>”</a:t>
            </a:r>
            <a:r>
              <a:rPr lang="ja-JP" altLang="en-US" dirty="0" smtClean="0">
                <a:solidFill>
                  <a:schemeClr val="tx1">
                    <a:lumMod val="50000"/>
                    <a:lumOff val="50000"/>
                  </a:schemeClr>
                </a:solidFill>
                <a:latin typeface="メイリオ"/>
                <a:ea typeface="メイリオ"/>
                <a:cs typeface="メイリオ"/>
              </a:rPr>
              <a:t>　</a:t>
            </a:r>
            <a:r>
              <a:rPr lang="ja-JP" altLang="en-US" sz="1200" dirty="0" smtClean="0">
                <a:solidFill>
                  <a:schemeClr val="tx1">
                    <a:lumMod val="50000"/>
                    <a:lumOff val="50000"/>
                  </a:schemeClr>
                </a:solidFill>
                <a:latin typeface="メイリオ"/>
                <a:ea typeface="メイリオ"/>
                <a:cs typeface="メイリオ"/>
              </a:rPr>
              <a:t>です</a:t>
            </a:r>
            <a:endParaRPr kumimoji="1" lang="ja-JP" altLang="en-US" sz="1200" dirty="0">
              <a:solidFill>
                <a:schemeClr val="tx1">
                  <a:lumMod val="50000"/>
                  <a:lumOff val="50000"/>
                </a:schemeClr>
              </a:solidFill>
              <a:latin typeface="メイリオ"/>
              <a:ea typeface="メイリオ"/>
              <a:cs typeface="メイリオ"/>
            </a:endParaRPr>
          </a:p>
        </p:txBody>
      </p:sp>
      <p:sp>
        <p:nvSpPr>
          <p:cNvPr id="92" name="正方形/長方形 91"/>
          <p:cNvSpPr/>
          <p:nvPr/>
        </p:nvSpPr>
        <p:spPr>
          <a:xfrm>
            <a:off x="973001" y="3840220"/>
            <a:ext cx="7802964"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286" y="4163186"/>
            <a:ext cx="413343" cy="309608"/>
          </a:xfrm>
          <a:prstGeom prst="rect">
            <a:avLst/>
          </a:prstGeom>
          <a:ln>
            <a:noFill/>
          </a:ln>
          <a:effectLst>
            <a:outerShdw blurRad="292100" dist="139700" dir="2700000" algn="tl" rotWithShape="0">
              <a:srgbClr val="333333">
                <a:alpha val="65000"/>
              </a:srgbClr>
            </a:outerShdw>
          </a:effectLst>
        </p:spPr>
      </p:pic>
      <p:pic>
        <p:nvPicPr>
          <p:cNvPr id="95" name="図 94"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716" y="4169463"/>
            <a:ext cx="413343" cy="309608"/>
          </a:xfrm>
          <a:prstGeom prst="rect">
            <a:avLst/>
          </a:prstGeom>
          <a:ln>
            <a:noFill/>
          </a:ln>
          <a:effectLst>
            <a:outerShdw blurRad="292100" dist="139700" dir="2700000" algn="tl" rotWithShape="0">
              <a:srgbClr val="333333">
                <a:alpha val="65000"/>
              </a:srgbClr>
            </a:outerShdw>
          </a:effectLst>
        </p:spPr>
      </p:pic>
      <p:pic>
        <p:nvPicPr>
          <p:cNvPr id="96" name="図 95"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3875" y="4568426"/>
            <a:ext cx="475169" cy="316203"/>
          </a:xfrm>
          <a:prstGeom prst="rect">
            <a:avLst/>
          </a:prstGeom>
          <a:ln>
            <a:noFill/>
          </a:ln>
          <a:effectLst>
            <a:outerShdw blurRad="292100" dist="139700" dir="2700000" algn="tl" rotWithShape="0">
              <a:srgbClr val="333333">
                <a:alpha val="65000"/>
              </a:srgbClr>
            </a:outerShdw>
          </a:effectLst>
        </p:spPr>
      </p:pic>
      <p:pic>
        <p:nvPicPr>
          <p:cNvPr id="97" name="図 96" descr="imgres-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9001" y="4573891"/>
            <a:ext cx="552870" cy="309607"/>
          </a:xfrm>
          <a:prstGeom prst="rect">
            <a:avLst/>
          </a:prstGeom>
          <a:ln>
            <a:noFill/>
          </a:ln>
          <a:effectLst>
            <a:outerShdw blurRad="292100" dist="139700" dir="2700000" algn="tl" rotWithShape="0">
              <a:srgbClr val="333333">
                <a:alpha val="65000"/>
              </a:srgbClr>
            </a:outerShdw>
          </a:effectLst>
        </p:spPr>
      </p:pic>
      <p:pic>
        <p:nvPicPr>
          <p:cNvPr id="98" name="図 97" descr="imgre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6726" y="4573892"/>
            <a:ext cx="422147" cy="316203"/>
          </a:xfrm>
          <a:prstGeom prst="rect">
            <a:avLst/>
          </a:prstGeom>
          <a:ln>
            <a:noFill/>
          </a:ln>
          <a:effectLst>
            <a:outerShdw blurRad="292100" dist="139700" dir="2700000" algn="tl" rotWithShape="0">
              <a:srgbClr val="333333">
                <a:alpha val="65000"/>
              </a:srgbClr>
            </a:outerShdw>
          </a:effectLst>
        </p:spPr>
      </p:pic>
      <p:pic>
        <p:nvPicPr>
          <p:cNvPr id="99" name="図 98" descr="imgres-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7595" y="4163187"/>
            <a:ext cx="283257" cy="309607"/>
          </a:xfrm>
          <a:prstGeom prst="rect">
            <a:avLst/>
          </a:prstGeom>
          <a:ln>
            <a:noFill/>
          </a:ln>
          <a:effectLst>
            <a:outerShdw blurRad="292100" dist="139700" dir="2700000" algn="tl" rotWithShape="0">
              <a:srgbClr val="333333">
                <a:alpha val="65000"/>
              </a:srgbClr>
            </a:outerShdw>
          </a:effectLst>
        </p:spPr>
      </p:pic>
      <p:pic>
        <p:nvPicPr>
          <p:cNvPr id="100" name="図 99" descr="imgres-4.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9400" y="4171718"/>
            <a:ext cx="441020" cy="316203"/>
          </a:xfrm>
          <a:prstGeom prst="rect">
            <a:avLst/>
          </a:prstGeom>
          <a:ln>
            <a:noFill/>
          </a:ln>
          <a:effectLst>
            <a:outerShdw blurRad="292100" dist="139700" dir="2700000" algn="tl" rotWithShape="0">
              <a:srgbClr val="333333">
                <a:alpha val="65000"/>
              </a:srgbClr>
            </a:outerShdw>
          </a:effectLst>
        </p:spPr>
      </p:pic>
      <p:pic>
        <p:nvPicPr>
          <p:cNvPr id="101" name="図 100" descr="imgres-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4160" y="4150579"/>
            <a:ext cx="311556" cy="309608"/>
          </a:xfrm>
          <a:prstGeom prst="rect">
            <a:avLst/>
          </a:prstGeom>
          <a:ln>
            <a:noFill/>
          </a:ln>
          <a:effectLst>
            <a:outerShdw blurRad="292100" dist="139700" dir="2700000" algn="tl" rotWithShape="0">
              <a:srgbClr val="333333">
                <a:alpha val="65000"/>
              </a:srgbClr>
            </a:outerShdw>
          </a:effectLst>
        </p:spPr>
      </p:pic>
      <p:pic>
        <p:nvPicPr>
          <p:cNvPr id="102" name="図 101" descr="imgres-6.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73435" y="4573891"/>
            <a:ext cx="545496" cy="316203"/>
          </a:xfrm>
          <a:prstGeom prst="rect">
            <a:avLst/>
          </a:prstGeom>
          <a:ln>
            <a:noFill/>
          </a:ln>
          <a:effectLst>
            <a:outerShdw blurRad="292100" dist="139700" dir="2700000" algn="tl" rotWithShape="0">
              <a:srgbClr val="333333">
                <a:alpha val="65000"/>
              </a:srgbClr>
            </a:outerShdw>
          </a:effectLst>
        </p:spPr>
      </p:pic>
      <p:pic>
        <p:nvPicPr>
          <p:cNvPr id="103" name="図 102" descr="imgres.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9568" y="4573892"/>
            <a:ext cx="422148" cy="316203"/>
          </a:xfrm>
          <a:prstGeom prst="rect">
            <a:avLst/>
          </a:prstGeom>
          <a:ln>
            <a:noFill/>
          </a:ln>
          <a:effectLst>
            <a:outerShdw blurRad="292100" dist="139700" dir="2700000" algn="tl" rotWithShape="0">
              <a:srgbClr val="333333">
                <a:alpha val="65000"/>
              </a:srgbClr>
            </a:outerShdw>
          </a:effectLst>
        </p:spPr>
      </p:pic>
      <p:pic>
        <p:nvPicPr>
          <p:cNvPr id="104" name="図 103" descr="imgres-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62285" y="4163185"/>
            <a:ext cx="422147" cy="316203"/>
          </a:xfrm>
          <a:prstGeom prst="rect">
            <a:avLst/>
          </a:prstGeom>
          <a:ln>
            <a:noFill/>
          </a:ln>
          <a:effectLst>
            <a:outerShdw blurRad="292100" dist="139700" dir="2700000" algn="tl" rotWithShape="0">
              <a:srgbClr val="333333">
                <a:alpha val="65000"/>
              </a:srgbClr>
            </a:outerShdw>
          </a:effectLst>
        </p:spPr>
      </p:pic>
      <p:pic>
        <p:nvPicPr>
          <p:cNvPr id="105" name="図 104" descr="imgres-2.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4286" y="4561828"/>
            <a:ext cx="516124" cy="321669"/>
          </a:xfrm>
          <a:prstGeom prst="rect">
            <a:avLst/>
          </a:prstGeom>
          <a:ln>
            <a:noFill/>
          </a:ln>
          <a:effectLst>
            <a:outerShdw blurRad="292100" dist="139700" dir="2700000" algn="tl" rotWithShape="0">
              <a:srgbClr val="333333">
                <a:alpha val="65000"/>
              </a:srgbClr>
            </a:outerShdw>
          </a:effectLst>
        </p:spPr>
      </p:pic>
      <p:pic>
        <p:nvPicPr>
          <p:cNvPr id="106" name="図 105" descr="imgres-3.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24947" y="4568426"/>
            <a:ext cx="427241" cy="321668"/>
          </a:xfrm>
          <a:prstGeom prst="rect">
            <a:avLst/>
          </a:prstGeom>
          <a:ln>
            <a:noFill/>
          </a:ln>
          <a:effectLst>
            <a:outerShdw blurRad="292100" dist="139700" dir="2700000" algn="tl" rotWithShape="0">
              <a:srgbClr val="333333">
                <a:alpha val="65000"/>
              </a:srgbClr>
            </a:outerShdw>
          </a:effectLst>
        </p:spPr>
      </p:pic>
      <p:pic>
        <p:nvPicPr>
          <p:cNvPr id="107" name="図 106" descr="imgres-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5070" y="4163186"/>
            <a:ext cx="422147" cy="316203"/>
          </a:xfrm>
          <a:prstGeom prst="rect">
            <a:avLst/>
          </a:prstGeom>
          <a:ln>
            <a:noFill/>
          </a:ln>
          <a:effectLst>
            <a:outerShdw blurRad="292100" dist="139700" dir="2700000" algn="tl" rotWithShape="0">
              <a:srgbClr val="333333">
                <a:alpha val="65000"/>
              </a:srgbClr>
            </a:outerShdw>
          </a:effectLst>
        </p:spPr>
      </p:pic>
      <p:pic>
        <p:nvPicPr>
          <p:cNvPr id="108" name="図 107" descr="imgres-5.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41934" y="4169622"/>
            <a:ext cx="552870" cy="309607"/>
          </a:xfrm>
          <a:prstGeom prst="rect">
            <a:avLst/>
          </a:prstGeom>
          <a:ln>
            <a:noFill/>
          </a:ln>
          <a:effectLst>
            <a:outerShdw blurRad="292100" dist="139700" dir="2700000" algn="tl" rotWithShape="0">
              <a:srgbClr val="333333">
                <a:alpha val="65000"/>
              </a:srgbClr>
            </a:outerShdw>
          </a:effectLst>
        </p:spPr>
      </p:pic>
      <p:pic>
        <p:nvPicPr>
          <p:cNvPr id="109" name="図 108" descr="imgres-7.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18333" y="4561830"/>
            <a:ext cx="470398" cy="321669"/>
          </a:xfrm>
          <a:prstGeom prst="rect">
            <a:avLst/>
          </a:prstGeom>
          <a:ln>
            <a:noFill/>
          </a:ln>
          <a:effectLst>
            <a:outerShdw blurRad="292100" dist="139700" dir="2700000" algn="tl" rotWithShape="0">
              <a:srgbClr val="333333">
                <a:alpha val="65000"/>
              </a:srgbClr>
            </a:outerShdw>
          </a:effectLst>
        </p:spPr>
      </p:pic>
      <p:pic>
        <p:nvPicPr>
          <p:cNvPr id="110" name="図 109" descr="imgres-8.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32885" y="4178314"/>
            <a:ext cx="407544" cy="309607"/>
          </a:xfrm>
          <a:prstGeom prst="rect">
            <a:avLst/>
          </a:prstGeom>
          <a:ln>
            <a:noFill/>
          </a:ln>
          <a:effectLst>
            <a:outerShdw blurRad="292100" dist="139700" dir="2700000" algn="tl" rotWithShape="0">
              <a:srgbClr val="333333">
                <a:alpha val="65000"/>
              </a:srgbClr>
            </a:outerShdw>
          </a:effectLst>
        </p:spPr>
      </p:pic>
      <p:pic>
        <p:nvPicPr>
          <p:cNvPr id="111" name="図 110" descr="imgres-9.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49011" y="4169782"/>
            <a:ext cx="397172" cy="309606"/>
          </a:xfrm>
          <a:prstGeom prst="rect">
            <a:avLst/>
          </a:prstGeom>
          <a:ln>
            <a:noFill/>
          </a:ln>
          <a:effectLst>
            <a:outerShdw blurRad="292100" dist="139700" dir="2700000" algn="tl" rotWithShape="0">
              <a:srgbClr val="333333">
                <a:alpha val="65000"/>
              </a:srgbClr>
            </a:outerShdw>
          </a:effectLst>
        </p:spPr>
      </p:pic>
      <p:pic>
        <p:nvPicPr>
          <p:cNvPr id="112" name="図 111" descr="imgres.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96114" y="4566445"/>
            <a:ext cx="495852" cy="329967"/>
          </a:xfrm>
          <a:prstGeom prst="rect">
            <a:avLst/>
          </a:prstGeom>
          <a:ln>
            <a:noFill/>
          </a:ln>
          <a:effectLst>
            <a:outerShdw blurRad="292100" dist="139700" dir="2700000" algn="tl" rotWithShape="0">
              <a:srgbClr val="333333">
                <a:alpha val="65000"/>
              </a:srgbClr>
            </a:outerShdw>
          </a:effectLst>
        </p:spPr>
      </p:pic>
      <p:pic>
        <p:nvPicPr>
          <p:cNvPr id="113" name="図 112" descr="images-1.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22278" y="4186833"/>
            <a:ext cx="292903" cy="313150"/>
          </a:xfrm>
          <a:prstGeom prst="rect">
            <a:avLst/>
          </a:prstGeom>
          <a:ln>
            <a:noFill/>
          </a:ln>
          <a:effectLst>
            <a:outerShdw blurRad="292100" dist="139700" dir="2700000" algn="tl" rotWithShape="0">
              <a:srgbClr val="333333">
                <a:alpha val="65000"/>
              </a:srgbClr>
            </a:outerShdw>
          </a:effectLst>
        </p:spPr>
      </p:pic>
      <p:pic>
        <p:nvPicPr>
          <p:cNvPr id="114" name="図 113" descr="images-1.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69606" y="4573892"/>
            <a:ext cx="559197" cy="313150"/>
          </a:xfrm>
          <a:prstGeom prst="rect">
            <a:avLst/>
          </a:prstGeom>
          <a:ln>
            <a:noFill/>
          </a:ln>
          <a:effectLst>
            <a:outerShdw blurRad="292100" dist="139700" dir="2700000" algn="tl" rotWithShape="0">
              <a:srgbClr val="333333">
                <a:alpha val="65000"/>
              </a:srgbClr>
            </a:outerShdw>
          </a:effectLst>
        </p:spPr>
      </p:pic>
      <p:pic>
        <p:nvPicPr>
          <p:cNvPr id="115" name="図 114" descr="images-2.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67847" y="4561828"/>
            <a:ext cx="502458" cy="313151"/>
          </a:xfrm>
          <a:prstGeom prst="rect">
            <a:avLst/>
          </a:prstGeom>
          <a:ln>
            <a:noFill/>
          </a:ln>
          <a:effectLst>
            <a:outerShdw blurRad="292100" dist="139700" dir="2700000" algn="tl" rotWithShape="0">
              <a:srgbClr val="333333">
                <a:alpha val="65000"/>
              </a:srgbClr>
            </a:outerShdw>
          </a:effectLst>
        </p:spPr>
      </p:pic>
      <p:pic>
        <p:nvPicPr>
          <p:cNvPr id="116" name="図 115" descr="images-3.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67200" y="4573891"/>
            <a:ext cx="411222" cy="309607"/>
          </a:xfrm>
          <a:prstGeom prst="rect">
            <a:avLst/>
          </a:prstGeom>
          <a:ln>
            <a:noFill/>
          </a:ln>
          <a:effectLst>
            <a:outerShdw blurRad="292100" dist="139700" dir="2700000" algn="tl" rotWithShape="0">
              <a:srgbClr val="333333">
                <a:alpha val="65000"/>
              </a:srgbClr>
            </a:outerShdw>
          </a:effectLst>
        </p:spPr>
      </p:pic>
      <p:pic>
        <p:nvPicPr>
          <p:cNvPr id="117" name="図 116" descr="images-4.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66084" y="4159483"/>
            <a:ext cx="461550" cy="307140"/>
          </a:xfrm>
          <a:prstGeom prst="rect">
            <a:avLst/>
          </a:prstGeom>
          <a:ln>
            <a:noFill/>
          </a:ln>
          <a:effectLst>
            <a:outerShdw blurRad="292100" dist="139700" dir="2700000" algn="tl" rotWithShape="0">
              <a:srgbClr val="333333">
                <a:alpha val="65000"/>
              </a:srgbClr>
            </a:outerShdw>
          </a:effectLst>
        </p:spPr>
      </p:pic>
      <p:pic>
        <p:nvPicPr>
          <p:cNvPr id="118" name="図 117" descr="imgres-1.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97706" y="4169463"/>
            <a:ext cx="361890" cy="309766"/>
          </a:xfrm>
          <a:prstGeom prst="rect">
            <a:avLst/>
          </a:prstGeom>
          <a:ln>
            <a:noFill/>
          </a:ln>
          <a:effectLst>
            <a:outerShdw blurRad="292100" dist="139700" dir="2700000" algn="tl" rotWithShape="0">
              <a:srgbClr val="333333">
                <a:alpha val="65000"/>
              </a:srgbClr>
            </a:outerShdw>
          </a:effectLst>
        </p:spPr>
      </p:pic>
      <p:pic>
        <p:nvPicPr>
          <p:cNvPr id="119" name="図 118" descr="imgres-2.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760573" y="4176219"/>
            <a:ext cx="455343" cy="303010"/>
          </a:xfrm>
          <a:prstGeom prst="rect">
            <a:avLst/>
          </a:prstGeom>
          <a:ln>
            <a:noFill/>
          </a:ln>
          <a:effectLst>
            <a:outerShdw blurRad="292100" dist="139700" dir="2700000" algn="tl" rotWithShape="0">
              <a:srgbClr val="333333">
                <a:alpha val="65000"/>
              </a:srgbClr>
            </a:outerShdw>
          </a:effectLst>
        </p:spPr>
      </p:pic>
      <p:pic>
        <p:nvPicPr>
          <p:cNvPr id="120" name="図 119" descr="imgres-3.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804667" y="4163186"/>
            <a:ext cx="446313" cy="297001"/>
          </a:xfrm>
          <a:prstGeom prst="rect">
            <a:avLst/>
          </a:prstGeom>
          <a:ln>
            <a:noFill/>
          </a:ln>
          <a:effectLst>
            <a:outerShdw blurRad="292100" dist="139700" dir="2700000" algn="tl" rotWithShape="0">
              <a:srgbClr val="333333">
                <a:alpha val="65000"/>
              </a:srgbClr>
            </a:outerShdw>
          </a:effectLst>
        </p:spPr>
      </p:pic>
      <p:pic>
        <p:nvPicPr>
          <p:cNvPr id="121" name="図 120" descr="imgres.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983289" y="4178314"/>
            <a:ext cx="379166" cy="321669"/>
          </a:xfrm>
          <a:prstGeom prst="rect">
            <a:avLst/>
          </a:prstGeom>
          <a:ln>
            <a:noFill/>
          </a:ln>
          <a:effectLst>
            <a:outerShdw blurRad="292100" dist="139700" dir="2700000" algn="tl" rotWithShape="0">
              <a:srgbClr val="333333">
                <a:alpha val="65000"/>
              </a:srgbClr>
            </a:outerShdw>
          </a:effectLst>
        </p:spPr>
      </p:pic>
      <p:pic>
        <p:nvPicPr>
          <p:cNvPr id="122" name="図 121" descr="images-1.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732813" y="4573892"/>
            <a:ext cx="483103" cy="301088"/>
          </a:xfrm>
          <a:prstGeom prst="rect">
            <a:avLst/>
          </a:prstGeom>
          <a:ln>
            <a:noFill/>
          </a:ln>
          <a:effectLst>
            <a:outerShdw blurRad="292100" dist="139700" dir="2700000" algn="tl" rotWithShape="0">
              <a:srgbClr val="333333">
                <a:alpha val="65000"/>
              </a:srgbClr>
            </a:outerShdw>
          </a:effectLst>
        </p:spPr>
      </p:pic>
      <p:pic>
        <p:nvPicPr>
          <p:cNvPr id="123" name="図 122" descr="images-2.jp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393634" y="4554869"/>
            <a:ext cx="228650" cy="320110"/>
          </a:xfrm>
          <a:prstGeom prst="rect">
            <a:avLst/>
          </a:prstGeom>
          <a:ln>
            <a:noFill/>
          </a:ln>
          <a:effectLst>
            <a:outerShdw blurRad="292100" dist="139700" dir="2700000" algn="tl" rotWithShape="0">
              <a:srgbClr val="333333">
                <a:alpha val="65000"/>
              </a:srgbClr>
            </a:outerShdw>
          </a:effectLst>
        </p:spPr>
      </p:pic>
      <p:pic>
        <p:nvPicPr>
          <p:cNvPr id="126" name="図 125" descr="images.jp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676228" y="5483054"/>
            <a:ext cx="1677198" cy="1116099"/>
          </a:xfrm>
          <a:prstGeom prst="rect">
            <a:avLst/>
          </a:prstGeom>
          <a:ln>
            <a:solidFill>
              <a:srgbClr val="A6A6A6"/>
            </a:solidFill>
          </a:ln>
          <a:effectLst>
            <a:outerShdw blurRad="292100" dist="139700" dir="2700000" algn="tl" rotWithShape="0">
              <a:srgbClr val="333333">
                <a:alpha val="65000"/>
              </a:srgbClr>
            </a:outerShdw>
          </a:effectLst>
        </p:spPr>
      </p:pic>
      <p:sp>
        <p:nvSpPr>
          <p:cNvPr id="127" name="右矢印 126"/>
          <p:cNvSpPr/>
          <p:nvPr/>
        </p:nvSpPr>
        <p:spPr>
          <a:xfrm>
            <a:off x="3446805" y="5798972"/>
            <a:ext cx="544419" cy="505485"/>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右矢印 127"/>
          <p:cNvSpPr/>
          <p:nvPr/>
        </p:nvSpPr>
        <p:spPr>
          <a:xfrm>
            <a:off x="5748176" y="5798972"/>
            <a:ext cx="544419" cy="50548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6355055" y="5862173"/>
            <a:ext cx="1111011" cy="353853"/>
          </a:xfrm>
          <a:prstGeom prst="rect">
            <a:avLst/>
          </a:prstGeom>
          <a:solidFill>
            <a:schemeClr val="bg1"/>
          </a:solidFill>
          <a:ln w="6350" cmpd="sng">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rgbClr val="3366FF"/>
                </a:solidFill>
                <a:latin typeface="メイリオ"/>
                <a:ea typeface="メイリオ"/>
                <a:cs typeface="メイリオ"/>
              </a:rPr>
              <a:t>概念</a:t>
            </a:r>
          </a:p>
        </p:txBody>
      </p:sp>
      <p:cxnSp>
        <p:nvCxnSpPr>
          <p:cNvPr id="134" name="直線矢印コネクタ 133"/>
          <p:cNvCxnSpPr>
            <a:stCxn id="46" idx="2"/>
            <a:endCxn id="83" idx="0"/>
          </p:cNvCxnSpPr>
          <p:nvPr/>
        </p:nvCxnSpPr>
        <p:spPr>
          <a:xfrm>
            <a:off x="2252435" y="2292165"/>
            <a:ext cx="2617171" cy="28605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35" name="直線矢印コネクタ 134"/>
          <p:cNvCxnSpPr>
            <a:stCxn id="12" idx="2"/>
            <a:endCxn id="83" idx="0"/>
          </p:cNvCxnSpPr>
          <p:nvPr/>
        </p:nvCxnSpPr>
        <p:spPr>
          <a:xfrm>
            <a:off x="4868165" y="2292165"/>
            <a:ext cx="1441" cy="28605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54" name="直線矢印コネクタ 153"/>
          <p:cNvCxnSpPr>
            <a:stCxn id="47" idx="2"/>
            <a:endCxn id="83" idx="0"/>
          </p:cNvCxnSpPr>
          <p:nvPr/>
        </p:nvCxnSpPr>
        <p:spPr>
          <a:xfrm flipH="1">
            <a:off x="4869606" y="2292165"/>
            <a:ext cx="2626926" cy="28605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58" name="正方形/長方形 157"/>
          <p:cNvSpPr/>
          <p:nvPr/>
        </p:nvSpPr>
        <p:spPr>
          <a:xfrm>
            <a:off x="6355055" y="5483054"/>
            <a:ext cx="1111011" cy="353853"/>
          </a:xfrm>
          <a:prstGeom prst="rect">
            <a:avLst/>
          </a:prstGeom>
          <a:solidFill>
            <a:schemeClr val="bg1"/>
          </a:solidFill>
          <a:ln w="6350" cmpd="sng">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smtClean="0">
                <a:solidFill>
                  <a:srgbClr val="3366FF"/>
                </a:solidFill>
                <a:latin typeface="メイリオ"/>
                <a:ea typeface="メイリオ"/>
                <a:cs typeface="メイリオ"/>
              </a:rPr>
              <a:t>概念</a:t>
            </a:r>
            <a:endParaRPr kumimoji="1" lang="ja-JP" altLang="en-US" dirty="0">
              <a:solidFill>
                <a:srgbClr val="3366FF"/>
              </a:solidFill>
              <a:latin typeface="メイリオ"/>
              <a:ea typeface="メイリオ"/>
              <a:cs typeface="メイリオ"/>
            </a:endParaRPr>
          </a:p>
        </p:txBody>
      </p:sp>
      <p:sp>
        <p:nvSpPr>
          <p:cNvPr id="159" name="正方形/長方形 158"/>
          <p:cNvSpPr/>
          <p:nvPr/>
        </p:nvSpPr>
        <p:spPr>
          <a:xfrm>
            <a:off x="6356450" y="6245300"/>
            <a:ext cx="1111011" cy="353853"/>
          </a:xfrm>
          <a:prstGeom prst="rect">
            <a:avLst/>
          </a:prstGeom>
          <a:solidFill>
            <a:schemeClr val="bg1"/>
          </a:solidFill>
          <a:ln w="6350" cmpd="sng">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rgbClr val="3366FF"/>
                </a:solidFill>
                <a:latin typeface="メイリオ"/>
                <a:ea typeface="メイリオ"/>
                <a:cs typeface="メイリオ"/>
              </a:rPr>
              <a:t>概念</a:t>
            </a:r>
          </a:p>
        </p:txBody>
      </p:sp>
      <p:pic>
        <p:nvPicPr>
          <p:cNvPr id="160" name="図 159" descr="imgres.jpg"/>
          <p:cNvPicPr>
            <a:picLocks noChangeAspect="1"/>
          </p:cNvPicPr>
          <p:nvPr/>
        </p:nvPicPr>
        <p:blipFill>
          <a:blip r:embed="rId35">
            <a:clrChange>
              <a:clrFrom>
                <a:srgbClr val="EBF1DD"/>
              </a:clrFrom>
              <a:clrTo>
                <a:srgbClr val="EBF1DD">
                  <a:alpha val="0"/>
                </a:srgbClr>
              </a:clrTo>
            </a:clrChange>
            <a:extLst>
              <a:ext uri="{28A0092B-C50C-407E-A947-70E740481C1C}">
                <a14:useLocalDpi xmlns:a14="http://schemas.microsoft.com/office/drawing/2010/main" val="0"/>
              </a:ext>
            </a:extLst>
          </a:blip>
          <a:stretch>
            <a:fillRect/>
          </a:stretch>
        </p:blipFill>
        <p:spPr>
          <a:xfrm>
            <a:off x="7094923" y="5887133"/>
            <a:ext cx="372538" cy="328893"/>
          </a:xfrm>
          <a:prstGeom prst="rect">
            <a:avLst/>
          </a:prstGeom>
          <a:solidFill>
            <a:schemeClr val="accent3">
              <a:lumMod val="20000"/>
              <a:lumOff val="80000"/>
            </a:schemeClr>
          </a:solidFill>
        </p:spPr>
      </p:pic>
      <p:pic>
        <p:nvPicPr>
          <p:cNvPr id="161" name="図 160" descr="imgres.png"/>
          <p:cNvPicPr>
            <a:picLocks noChangeAspect="1"/>
          </p:cNvPicPr>
          <p:nvPr/>
        </p:nvPicPr>
        <p:blipFill>
          <a:blip r:embed="rId36">
            <a:clrChange>
              <a:clrFrom>
                <a:srgbClr val="EBF1DD"/>
              </a:clrFrom>
              <a:clrTo>
                <a:srgbClr val="EBF1DD">
                  <a:alpha val="0"/>
                </a:srgbClr>
              </a:clrTo>
            </a:clrChange>
            <a:extLst>
              <a:ext uri="{28A0092B-C50C-407E-A947-70E740481C1C}">
                <a14:useLocalDpi xmlns:a14="http://schemas.microsoft.com/office/drawing/2010/main" val="0"/>
              </a:ext>
            </a:extLst>
          </a:blip>
          <a:stretch>
            <a:fillRect/>
          </a:stretch>
        </p:blipFill>
        <p:spPr>
          <a:xfrm flipH="1">
            <a:off x="7001926" y="5508015"/>
            <a:ext cx="427980" cy="320572"/>
          </a:xfrm>
          <a:prstGeom prst="rect">
            <a:avLst/>
          </a:prstGeom>
        </p:spPr>
      </p:pic>
      <p:pic>
        <p:nvPicPr>
          <p:cNvPr id="162" name="図 161" descr="imgres-1.png"/>
          <p:cNvPicPr>
            <a:picLocks noChangeAspect="1"/>
          </p:cNvPicPr>
          <p:nvPr/>
        </p:nvPicPr>
        <p:blipFill>
          <a:blip r:embed="rId37">
            <a:clrChange>
              <a:clrFrom>
                <a:srgbClr val="EBF1DD"/>
              </a:clrFrom>
              <a:clrTo>
                <a:srgbClr val="EBF1DD">
                  <a:alpha val="0"/>
                </a:srgbClr>
              </a:clrTo>
            </a:clrChange>
            <a:extLst>
              <a:ext uri="{28A0092B-C50C-407E-A947-70E740481C1C}">
                <a14:useLocalDpi xmlns:a14="http://schemas.microsoft.com/office/drawing/2010/main" val="0"/>
              </a:ext>
            </a:extLst>
          </a:blip>
          <a:stretch>
            <a:fillRect/>
          </a:stretch>
        </p:blipFill>
        <p:spPr>
          <a:xfrm flipH="1">
            <a:off x="7047652" y="6304457"/>
            <a:ext cx="381347" cy="285642"/>
          </a:xfrm>
          <a:prstGeom prst="rect">
            <a:avLst/>
          </a:prstGeom>
        </p:spPr>
      </p:pic>
      <p:sp>
        <p:nvSpPr>
          <p:cNvPr id="165" name="ドーナツ 164"/>
          <p:cNvSpPr/>
          <p:nvPr/>
        </p:nvSpPr>
        <p:spPr>
          <a:xfrm>
            <a:off x="7550283" y="5893451"/>
            <a:ext cx="278829" cy="269734"/>
          </a:xfrm>
          <a:prstGeom prst="donu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乗算記号 165"/>
          <p:cNvSpPr/>
          <p:nvPr/>
        </p:nvSpPr>
        <p:spPr>
          <a:xfrm>
            <a:off x="7535360" y="5483054"/>
            <a:ext cx="315910" cy="320572"/>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乗算記号 166"/>
          <p:cNvSpPr/>
          <p:nvPr/>
        </p:nvSpPr>
        <p:spPr>
          <a:xfrm>
            <a:off x="7550283" y="6245300"/>
            <a:ext cx="315910" cy="320572"/>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正方形/長方形 167"/>
          <p:cNvSpPr/>
          <p:nvPr/>
        </p:nvSpPr>
        <p:spPr>
          <a:xfrm>
            <a:off x="6390725" y="2957340"/>
            <a:ext cx="1076736" cy="353853"/>
          </a:xfrm>
          <a:prstGeom prst="rect">
            <a:avLst/>
          </a:prstGeom>
          <a:solidFill>
            <a:schemeClr val="bg1"/>
          </a:solidFill>
          <a:ln w="6350" cmpd="sng">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smtClean="0">
                <a:solidFill>
                  <a:srgbClr val="3366FF"/>
                </a:solidFill>
                <a:latin typeface="メイリオ"/>
                <a:ea typeface="メイリオ"/>
                <a:cs typeface="メイリオ"/>
              </a:rPr>
              <a:t>cat : 95%</a:t>
            </a:r>
            <a:endParaRPr lang="ja-JP" altLang="en-US" sz="1200" dirty="0">
              <a:solidFill>
                <a:srgbClr val="3366FF"/>
              </a:solidFill>
              <a:latin typeface="メイリオ"/>
              <a:ea typeface="メイリオ"/>
              <a:cs typeface="メイリオ"/>
            </a:endParaRPr>
          </a:p>
        </p:txBody>
      </p:sp>
      <p:sp>
        <p:nvSpPr>
          <p:cNvPr id="169" name="正方形/長方形 168"/>
          <p:cNvSpPr/>
          <p:nvPr/>
        </p:nvSpPr>
        <p:spPr>
          <a:xfrm>
            <a:off x="6390725" y="2578221"/>
            <a:ext cx="1076736" cy="353853"/>
          </a:xfrm>
          <a:prstGeom prst="rect">
            <a:avLst/>
          </a:prstGeom>
          <a:solidFill>
            <a:schemeClr val="bg1"/>
          </a:solidFill>
          <a:ln w="6350" cmpd="sng">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smtClean="0">
                <a:solidFill>
                  <a:srgbClr val="3366FF"/>
                </a:solidFill>
                <a:latin typeface="メイリオ"/>
                <a:ea typeface="メイリオ"/>
                <a:cs typeface="メイリオ"/>
              </a:rPr>
              <a:t>dog :15% </a:t>
            </a:r>
            <a:endParaRPr kumimoji="1" lang="ja-JP" altLang="en-US" sz="1200" dirty="0">
              <a:solidFill>
                <a:srgbClr val="3366FF"/>
              </a:solidFill>
              <a:latin typeface="メイリオ"/>
              <a:ea typeface="メイリオ"/>
              <a:cs typeface="メイリオ"/>
            </a:endParaRPr>
          </a:p>
        </p:txBody>
      </p:sp>
      <p:sp>
        <p:nvSpPr>
          <p:cNvPr id="170" name="正方形/長方形 169"/>
          <p:cNvSpPr/>
          <p:nvPr/>
        </p:nvSpPr>
        <p:spPr>
          <a:xfrm>
            <a:off x="6392120" y="3340467"/>
            <a:ext cx="1076736" cy="353853"/>
          </a:xfrm>
          <a:prstGeom prst="rect">
            <a:avLst/>
          </a:prstGeom>
          <a:solidFill>
            <a:schemeClr val="bg1"/>
          </a:solidFill>
          <a:ln w="6350" cmpd="sng">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smtClean="0">
                <a:solidFill>
                  <a:srgbClr val="3366FF"/>
                </a:solidFill>
                <a:latin typeface="メイリオ"/>
                <a:ea typeface="メイリオ"/>
                <a:cs typeface="メイリオ"/>
              </a:rPr>
              <a:t>bird : 2%</a:t>
            </a:r>
            <a:endParaRPr lang="ja-JP" altLang="en-US" sz="1200" dirty="0">
              <a:solidFill>
                <a:srgbClr val="3366FF"/>
              </a:solidFill>
              <a:latin typeface="メイリオ"/>
              <a:ea typeface="メイリオ"/>
              <a:cs typeface="メイリオ"/>
            </a:endParaRPr>
          </a:p>
        </p:txBody>
      </p:sp>
      <p:pic>
        <p:nvPicPr>
          <p:cNvPr id="180" name="図 179" descr="images.jp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676228" y="2585103"/>
            <a:ext cx="1677198" cy="1116099"/>
          </a:xfrm>
          <a:prstGeom prst="rect">
            <a:avLst/>
          </a:prstGeom>
          <a:ln>
            <a:solidFill>
              <a:srgbClr val="A6A6A6"/>
            </a:solidFill>
          </a:ln>
          <a:effectLst>
            <a:outerShdw blurRad="292100" dist="139700" dir="2700000" algn="tl" rotWithShape="0">
              <a:srgbClr val="333333">
                <a:alpha val="65000"/>
              </a:srgbClr>
            </a:outerShdw>
          </a:effectLst>
        </p:spPr>
      </p:pic>
      <p:sp>
        <p:nvSpPr>
          <p:cNvPr id="181" name="ドーナツ 180"/>
          <p:cNvSpPr/>
          <p:nvPr/>
        </p:nvSpPr>
        <p:spPr>
          <a:xfrm>
            <a:off x="7550283" y="2995500"/>
            <a:ext cx="278829" cy="269734"/>
          </a:xfrm>
          <a:prstGeom prst="donu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乗算記号 181"/>
          <p:cNvSpPr/>
          <p:nvPr/>
        </p:nvSpPr>
        <p:spPr>
          <a:xfrm>
            <a:off x="7535360" y="2585103"/>
            <a:ext cx="315910" cy="320572"/>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乗算記号 182"/>
          <p:cNvSpPr/>
          <p:nvPr/>
        </p:nvSpPr>
        <p:spPr>
          <a:xfrm>
            <a:off x="7550283" y="3347349"/>
            <a:ext cx="315910" cy="320572"/>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テキスト ボックス 184"/>
          <p:cNvSpPr txBox="1"/>
          <p:nvPr/>
        </p:nvSpPr>
        <p:spPr>
          <a:xfrm>
            <a:off x="1670081" y="2585103"/>
            <a:ext cx="825867" cy="246221"/>
          </a:xfrm>
          <a:prstGeom prst="rect">
            <a:avLst/>
          </a:prstGeom>
          <a:noFill/>
        </p:spPr>
        <p:txBody>
          <a:bodyPr wrap="none" rtlCol="0">
            <a:spAutoFit/>
          </a:bodyPr>
          <a:lstStyle/>
          <a:p>
            <a:r>
              <a:rPr lang="en-US" altLang="en-US" sz="1000" dirty="0" smtClean="0">
                <a:solidFill>
                  <a:schemeClr val="tx1">
                    <a:lumMod val="50000"/>
                    <a:lumOff val="50000"/>
                  </a:schemeClr>
                </a:solidFill>
                <a:latin typeface="メイリオ"/>
                <a:ea typeface="メイリオ"/>
                <a:cs typeface="メイリオ"/>
              </a:rPr>
              <a:t>未知の</a:t>
            </a:r>
            <a:r>
              <a:rPr kumimoji="1" lang="ja-JP" altLang="en-US" sz="1000" dirty="0" smtClean="0">
                <a:solidFill>
                  <a:schemeClr val="tx1">
                    <a:lumMod val="50000"/>
                    <a:lumOff val="50000"/>
                  </a:schemeClr>
                </a:solidFill>
                <a:latin typeface="メイリオ"/>
                <a:ea typeface="メイリオ"/>
                <a:cs typeface="メイリオ"/>
              </a:rPr>
              <a:t>画像</a:t>
            </a:r>
            <a:endParaRPr kumimoji="1" lang="ja-JP" altLang="en-US" sz="1000" dirty="0">
              <a:solidFill>
                <a:schemeClr val="tx1">
                  <a:lumMod val="50000"/>
                  <a:lumOff val="50000"/>
                </a:schemeClr>
              </a:solidFill>
              <a:latin typeface="メイリオ"/>
              <a:ea typeface="メイリオ"/>
              <a:cs typeface="メイリオ"/>
            </a:endParaRPr>
          </a:p>
        </p:txBody>
      </p:sp>
      <p:sp>
        <p:nvSpPr>
          <p:cNvPr id="186" name="テキスト ボックス 185"/>
          <p:cNvSpPr txBox="1"/>
          <p:nvPr/>
        </p:nvSpPr>
        <p:spPr>
          <a:xfrm>
            <a:off x="1670081" y="5483054"/>
            <a:ext cx="825867" cy="246221"/>
          </a:xfrm>
          <a:prstGeom prst="rect">
            <a:avLst/>
          </a:prstGeom>
          <a:noFill/>
        </p:spPr>
        <p:txBody>
          <a:bodyPr wrap="none" rtlCol="0">
            <a:spAutoFit/>
          </a:bodyPr>
          <a:lstStyle/>
          <a:p>
            <a:r>
              <a:rPr lang="en-US" altLang="en-US" sz="1000" dirty="0" smtClean="0">
                <a:solidFill>
                  <a:schemeClr val="tx1">
                    <a:lumMod val="50000"/>
                    <a:lumOff val="50000"/>
                  </a:schemeClr>
                </a:solidFill>
                <a:latin typeface="メイリオ"/>
                <a:ea typeface="メイリオ"/>
                <a:cs typeface="メイリオ"/>
              </a:rPr>
              <a:t>未知の</a:t>
            </a:r>
            <a:r>
              <a:rPr kumimoji="1" lang="ja-JP" altLang="en-US" sz="1000" dirty="0" smtClean="0">
                <a:solidFill>
                  <a:schemeClr val="tx1">
                    <a:lumMod val="50000"/>
                    <a:lumOff val="50000"/>
                  </a:schemeClr>
                </a:solidFill>
                <a:latin typeface="メイリオ"/>
                <a:ea typeface="メイリオ"/>
                <a:cs typeface="メイリオ"/>
              </a:rPr>
              <a:t>画像</a:t>
            </a:r>
            <a:endParaRPr kumimoji="1" lang="ja-JP" altLang="en-US" sz="1000" dirty="0">
              <a:solidFill>
                <a:schemeClr val="tx1">
                  <a:lumMod val="50000"/>
                  <a:lumOff val="50000"/>
                </a:schemeClr>
              </a:solidFill>
              <a:latin typeface="メイリオ"/>
              <a:ea typeface="メイリオ"/>
              <a:cs typeface="メイリオ"/>
            </a:endParaRPr>
          </a:p>
        </p:txBody>
      </p:sp>
      <p:sp>
        <p:nvSpPr>
          <p:cNvPr id="3" name="テキスト ボックス 2"/>
          <p:cNvSpPr txBox="1"/>
          <p:nvPr/>
        </p:nvSpPr>
        <p:spPr>
          <a:xfrm>
            <a:off x="4299961" y="2292165"/>
            <a:ext cx="492443" cy="276999"/>
          </a:xfrm>
          <a:prstGeom prst="rect">
            <a:avLst/>
          </a:prstGeom>
          <a:noFill/>
        </p:spPr>
        <p:txBody>
          <a:bodyPr wrap="none" rtlCol="0">
            <a:spAutoFit/>
          </a:bodyPr>
          <a:lstStyle/>
          <a:p>
            <a:r>
              <a:rPr kumimoji="1" lang="ja-JP" altLang="en-US" sz="1200" dirty="0" smtClean="0">
                <a:solidFill>
                  <a:srgbClr val="3366FF"/>
                </a:solidFill>
                <a:latin typeface="メイリオ"/>
                <a:ea typeface="メイリオ"/>
                <a:cs typeface="メイリオ"/>
              </a:rPr>
              <a:t>学習</a:t>
            </a:r>
            <a:endParaRPr kumimoji="1" lang="ja-JP" altLang="en-US" sz="1200" dirty="0">
              <a:solidFill>
                <a:srgbClr val="3366FF"/>
              </a:solidFill>
              <a:latin typeface="メイリオ"/>
              <a:ea typeface="メイリオ"/>
              <a:cs typeface="メイリオ"/>
            </a:endParaRPr>
          </a:p>
        </p:txBody>
      </p:sp>
      <p:sp>
        <p:nvSpPr>
          <p:cNvPr id="130" name="テキスト ボックス 129"/>
          <p:cNvSpPr txBox="1"/>
          <p:nvPr/>
        </p:nvSpPr>
        <p:spPr>
          <a:xfrm>
            <a:off x="5182581" y="2597691"/>
            <a:ext cx="492443" cy="276999"/>
          </a:xfrm>
          <a:prstGeom prst="rect">
            <a:avLst/>
          </a:prstGeom>
          <a:noFill/>
        </p:spPr>
        <p:txBody>
          <a:bodyPr wrap="none" rtlCol="0">
            <a:spAutoFit/>
          </a:bodyPr>
          <a:lstStyle/>
          <a:p>
            <a:r>
              <a:rPr kumimoji="1" lang="ja-JP" altLang="en-US" sz="1200" dirty="0" smtClean="0">
                <a:solidFill>
                  <a:srgbClr val="FFFFFF"/>
                </a:solidFill>
                <a:latin typeface="メイリオ"/>
                <a:ea typeface="メイリオ"/>
                <a:cs typeface="メイリオ"/>
              </a:rPr>
              <a:t>推論</a:t>
            </a:r>
            <a:endParaRPr kumimoji="1" lang="ja-JP" altLang="en-US" sz="1200" dirty="0">
              <a:solidFill>
                <a:srgbClr val="FFFFFF"/>
              </a:solidFill>
              <a:latin typeface="メイリオ"/>
              <a:ea typeface="メイリオ"/>
              <a:cs typeface="メイリオ"/>
            </a:endParaRPr>
          </a:p>
        </p:txBody>
      </p:sp>
      <p:sp>
        <p:nvSpPr>
          <p:cNvPr id="132" name="正方形/長方形 131"/>
          <p:cNvSpPr/>
          <p:nvPr/>
        </p:nvSpPr>
        <p:spPr>
          <a:xfrm>
            <a:off x="4029572" y="5467118"/>
            <a:ext cx="1570348" cy="1122981"/>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3" name="図 132" descr="20120923172222dfb.gif"/>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1554" y="5625088"/>
            <a:ext cx="924324" cy="946059"/>
          </a:xfrm>
          <a:prstGeom prst="rect">
            <a:avLst/>
          </a:prstGeom>
        </p:spPr>
      </p:pic>
      <p:sp>
        <p:nvSpPr>
          <p:cNvPr id="136" name="テキスト ボックス 135"/>
          <p:cNvSpPr txBox="1"/>
          <p:nvPr/>
        </p:nvSpPr>
        <p:spPr>
          <a:xfrm>
            <a:off x="5127721" y="5486588"/>
            <a:ext cx="492443" cy="276999"/>
          </a:xfrm>
          <a:prstGeom prst="rect">
            <a:avLst/>
          </a:prstGeom>
          <a:noFill/>
        </p:spPr>
        <p:txBody>
          <a:bodyPr wrap="none" rtlCol="0">
            <a:spAutoFit/>
          </a:bodyPr>
          <a:lstStyle/>
          <a:p>
            <a:r>
              <a:rPr kumimoji="1" lang="ja-JP" altLang="en-US" sz="1200" dirty="0" smtClean="0">
                <a:solidFill>
                  <a:srgbClr val="FFFFFF"/>
                </a:solidFill>
                <a:latin typeface="メイリオ"/>
                <a:ea typeface="メイリオ"/>
                <a:cs typeface="メイリオ"/>
              </a:rPr>
              <a:t>推論</a:t>
            </a:r>
            <a:endParaRPr kumimoji="1" lang="ja-JP" altLang="en-US" sz="1200" dirty="0">
              <a:solidFill>
                <a:srgbClr val="FFFFFF"/>
              </a:solidFill>
              <a:latin typeface="メイリオ"/>
              <a:ea typeface="メイリオ"/>
              <a:cs typeface="メイリオ"/>
            </a:endParaRPr>
          </a:p>
        </p:txBody>
      </p:sp>
      <p:sp>
        <p:nvSpPr>
          <p:cNvPr id="184" name="下矢印 183"/>
          <p:cNvSpPr/>
          <p:nvPr/>
        </p:nvSpPr>
        <p:spPr>
          <a:xfrm>
            <a:off x="4416414" y="5047064"/>
            <a:ext cx="903501" cy="556033"/>
          </a:xfrm>
          <a:prstGeom prst="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テキスト ボックス 124"/>
          <p:cNvSpPr txBox="1"/>
          <p:nvPr/>
        </p:nvSpPr>
        <p:spPr>
          <a:xfrm>
            <a:off x="4623384" y="5125326"/>
            <a:ext cx="492443" cy="276999"/>
          </a:xfrm>
          <a:prstGeom prst="rect">
            <a:avLst/>
          </a:prstGeom>
          <a:noFill/>
        </p:spPr>
        <p:txBody>
          <a:bodyPr wrap="none" rtlCol="0">
            <a:spAutoFit/>
          </a:bodyPr>
          <a:lstStyle/>
          <a:p>
            <a:r>
              <a:rPr kumimoji="1" lang="ja-JP" altLang="en-US" sz="1200" dirty="0" smtClean="0">
                <a:solidFill>
                  <a:schemeClr val="bg1"/>
                </a:solidFill>
                <a:latin typeface="メイリオ"/>
                <a:ea typeface="メイリオ"/>
                <a:cs typeface="メイリオ"/>
              </a:rPr>
              <a:t>学習</a:t>
            </a:r>
            <a:endParaRPr kumimoji="1" lang="ja-JP" altLang="en-US" sz="1200"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42083283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000908" y="968463"/>
            <a:ext cx="5149850" cy="555625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385708" y="968463"/>
            <a:ext cx="2597665" cy="5556250"/>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人間と同じように学習するコンピュータ</a:t>
            </a:r>
            <a:endParaRPr kumimoji="1" lang="ja-JP" altLang="en-US" dirty="0"/>
          </a:p>
        </p:txBody>
      </p:sp>
      <p:sp>
        <p:nvSpPr>
          <p:cNvPr id="4" name="正方形/長方形 3"/>
          <p:cNvSpPr/>
          <p:nvPr/>
        </p:nvSpPr>
        <p:spPr>
          <a:xfrm>
            <a:off x="1381908" y="1283024"/>
            <a:ext cx="1670050" cy="114234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n-ea"/>
                <a:cs typeface="ＭＳ Ｐゴシック"/>
              </a:rPr>
              <a:t>経験の蓄積</a:t>
            </a:r>
            <a:endParaRPr kumimoji="1" lang="ja-JP" altLang="en-US" sz="1600" dirty="0">
              <a:solidFill>
                <a:srgbClr val="FFFFFF"/>
              </a:solidFill>
              <a:latin typeface="+mn-ea"/>
              <a:cs typeface="ＭＳ Ｐゴシック"/>
            </a:endParaRPr>
          </a:p>
        </p:txBody>
      </p:sp>
      <p:sp>
        <p:nvSpPr>
          <p:cNvPr id="8" name="正方形/長方形 7"/>
          <p:cNvSpPr/>
          <p:nvPr/>
        </p:nvSpPr>
        <p:spPr>
          <a:xfrm>
            <a:off x="3960008" y="1283024"/>
            <a:ext cx="1670050" cy="114234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smtClean="0">
                <a:solidFill>
                  <a:srgbClr val="FFFFFF"/>
                </a:solidFill>
                <a:latin typeface="+mn-ea"/>
                <a:cs typeface="ＭＳ Ｐゴシック"/>
              </a:rPr>
              <a:t>ルール設定</a:t>
            </a:r>
            <a:endParaRPr kumimoji="1" lang="ja-JP" altLang="en-US" sz="1600" dirty="0">
              <a:solidFill>
                <a:srgbClr val="FFFFFF"/>
              </a:solidFill>
              <a:latin typeface="+mn-ea"/>
              <a:cs typeface="ＭＳ Ｐゴシック"/>
            </a:endParaRPr>
          </a:p>
        </p:txBody>
      </p:sp>
      <p:grpSp>
        <p:nvGrpSpPr>
          <p:cNvPr id="13" name="図形グループ 12"/>
          <p:cNvGrpSpPr/>
          <p:nvPr/>
        </p:nvGrpSpPr>
        <p:grpSpPr>
          <a:xfrm>
            <a:off x="2750204" y="1149176"/>
            <a:ext cx="504718" cy="1019565"/>
            <a:chOff x="4448176" y="2032000"/>
            <a:chExt cx="600075" cy="1212193"/>
          </a:xfrm>
        </p:grpSpPr>
        <p:sp>
          <p:nvSpPr>
            <p:cNvPr id="14" name="円/楕円 13"/>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15" name="フローチャート: 論理積ゲート 14"/>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grpSp>
      <p:grpSp>
        <p:nvGrpSpPr>
          <p:cNvPr id="16" name="図形グループ 15"/>
          <p:cNvGrpSpPr/>
          <p:nvPr/>
        </p:nvGrpSpPr>
        <p:grpSpPr>
          <a:xfrm>
            <a:off x="5328304" y="1149176"/>
            <a:ext cx="504718" cy="1019565"/>
            <a:chOff x="4448176" y="2032000"/>
            <a:chExt cx="600075" cy="1212193"/>
          </a:xfrm>
        </p:grpSpPr>
        <p:sp>
          <p:nvSpPr>
            <p:cNvPr id="17" name="円/楕円 16"/>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18" name="フローチャート: 論理積ゲート 17"/>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grpSp>
      <p:sp>
        <p:nvSpPr>
          <p:cNvPr id="21" name="右矢印 20"/>
          <p:cNvSpPr/>
          <p:nvPr/>
        </p:nvSpPr>
        <p:spPr>
          <a:xfrm>
            <a:off x="3432958" y="1283025"/>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22" name="右矢印 21"/>
          <p:cNvSpPr/>
          <p:nvPr/>
        </p:nvSpPr>
        <p:spPr>
          <a:xfrm>
            <a:off x="6074558" y="1283025"/>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27" name="正方形/長方形 26"/>
          <p:cNvSpPr/>
          <p:nvPr/>
        </p:nvSpPr>
        <p:spPr>
          <a:xfrm>
            <a:off x="1172358" y="2607261"/>
            <a:ext cx="7650377" cy="1776779"/>
          </a:xfrm>
          <a:prstGeom prst="rect">
            <a:avLst/>
          </a:prstGeom>
          <a:solidFill>
            <a:srgbClr val="FFFF66">
              <a:alpha val="64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FFFF"/>
              </a:solidFill>
              <a:latin typeface="+mn-ea"/>
              <a:cs typeface="ＭＳ Ｐゴシック"/>
            </a:endParaRPr>
          </a:p>
        </p:txBody>
      </p:sp>
      <p:sp>
        <p:nvSpPr>
          <p:cNvPr id="5" name="正方形/長方形 4"/>
          <p:cNvSpPr/>
          <p:nvPr/>
        </p:nvSpPr>
        <p:spPr>
          <a:xfrm>
            <a:off x="3960008" y="2739391"/>
            <a:ext cx="1670050" cy="146685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n-ea"/>
                <a:cs typeface="ＭＳ Ｐゴシック"/>
              </a:rPr>
              <a:t>統計解析</a:t>
            </a:r>
            <a:endParaRPr kumimoji="1" lang="en-US" altLang="ja-JP" sz="2000" dirty="0" smtClean="0">
              <a:solidFill>
                <a:srgbClr val="FFFFFF"/>
              </a:solidFill>
              <a:latin typeface="+mn-ea"/>
              <a:cs typeface="ＭＳ Ｐゴシック"/>
            </a:endParaRPr>
          </a:p>
          <a:p>
            <a:pPr algn="ctr"/>
            <a:endParaRPr lang="en-US" altLang="ja-JP" sz="2000" dirty="0">
              <a:solidFill>
                <a:srgbClr val="FFFFFF"/>
              </a:solidFill>
              <a:latin typeface="+mn-ea"/>
              <a:cs typeface="ＭＳ Ｐゴシック"/>
            </a:endParaRPr>
          </a:p>
          <a:p>
            <a:pPr algn="ctr"/>
            <a:endParaRPr kumimoji="1" lang="en-US" altLang="ja-JP" sz="2000" dirty="0" smtClean="0">
              <a:solidFill>
                <a:srgbClr val="FFFFFF"/>
              </a:solidFill>
              <a:latin typeface="+mn-ea"/>
              <a:cs typeface="ＭＳ Ｐゴシック"/>
            </a:endParaRPr>
          </a:p>
          <a:p>
            <a:pPr algn="ctr"/>
            <a:endParaRPr kumimoji="1" lang="ja-JP" altLang="en-US" sz="2000" dirty="0">
              <a:solidFill>
                <a:srgbClr val="FFFFFF"/>
              </a:solidFill>
              <a:latin typeface="+mn-ea"/>
              <a:cs typeface="ＭＳ Ｐゴシック"/>
            </a:endParaRPr>
          </a:p>
        </p:txBody>
      </p:sp>
      <p:sp>
        <p:nvSpPr>
          <p:cNvPr id="10" name="フローチャート: 磁気ディスク 9"/>
          <p:cNvSpPr/>
          <p:nvPr/>
        </p:nvSpPr>
        <p:spPr>
          <a:xfrm>
            <a:off x="1381908" y="3472815"/>
            <a:ext cx="1670050" cy="733425"/>
          </a:xfrm>
          <a:prstGeom prst="flowChartMagneticDisk">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n-ea"/>
                <a:cs typeface="ＭＳ Ｐゴシック"/>
              </a:rPr>
              <a:t>ビッグデータ</a:t>
            </a:r>
            <a:endParaRPr kumimoji="1" lang="ja-JP" altLang="en-US" dirty="0">
              <a:solidFill>
                <a:srgbClr val="FFFFFF"/>
              </a:solidFill>
              <a:latin typeface="+mn-ea"/>
              <a:cs typeface="ＭＳ Ｐゴシック"/>
            </a:endParaRPr>
          </a:p>
        </p:txBody>
      </p:sp>
      <p:sp>
        <p:nvSpPr>
          <p:cNvPr id="20" name="フローチャート: 磁気ディスク 19"/>
          <p:cNvSpPr/>
          <p:nvPr/>
        </p:nvSpPr>
        <p:spPr>
          <a:xfrm>
            <a:off x="4148918" y="3387777"/>
            <a:ext cx="1308100" cy="698500"/>
          </a:xfrm>
          <a:prstGeom prst="flowChartMagneticDisk">
            <a:avLst/>
          </a:prstGeom>
          <a:solidFill>
            <a:srgbClr val="3366FF"/>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mn-ea"/>
                <a:cs typeface="ＭＳ Ｐゴシック"/>
              </a:rPr>
              <a:t>ルールを</a:t>
            </a:r>
            <a:endParaRPr kumimoji="1" lang="en-US" altLang="ja-JP" sz="1100" dirty="0" smtClean="0">
              <a:solidFill>
                <a:srgbClr val="FFFFFF"/>
              </a:solidFill>
              <a:latin typeface="+mn-ea"/>
              <a:cs typeface="ＭＳ Ｐゴシック"/>
            </a:endParaRPr>
          </a:p>
          <a:p>
            <a:pPr algn="ctr"/>
            <a:r>
              <a:rPr kumimoji="1" lang="ja-JP" altLang="en-US" sz="1100" dirty="0" smtClean="0">
                <a:solidFill>
                  <a:srgbClr val="FFFFFF"/>
                </a:solidFill>
                <a:latin typeface="+mn-ea"/>
                <a:cs typeface="ＭＳ Ｐゴシック"/>
              </a:rPr>
              <a:t>自動生成</a:t>
            </a:r>
            <a:endParaRPr kumimoji="1" lang="ja-JP" altLang="en-US" sz="1100" dirty="0">
              <a:solidFill>
                <a:srgbClr val="FFFFFF"/>
              </a:solidFill>
              <a:latin typeface="+mn-ea"/>
              <a:cs typeface="ＭＳ Ｐゴシック"/>
            </a:endParaRPr>
          </a:p>
        </p:txBody>
      </p:sp>
      <p:sp>
        <p:nvSpPr>
          <p:cNvPr id="23" name="右矢印 22"/>
          <p:cNvSpPr/>
          <p:nvPr/>
        </p:nvSpPr>
        <p:spPr>
          <a:xfrm>
            <a:off x="3432958" y="3050541"/>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24" name="右矢印 23"/>
          <p:cNvSpPr/>
          <p:nvPr/>
        </p:nvSpPr>
        <p:spPr>
          <a:xfrm>
            <a:off x="6074558" y="3050541"/>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29" name="正方形/長方形 28"/>
          <p:cNvSpPr/>
          <p:nvPr/>
        </p:nvSpPr>
        <p:spPr>
          <a:xfrm>
            <a:off x="1381908" y="2739391"/>
            <a:ext cx="1670050" cy="58594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n-ea"/>
                <a:cs typeface="ＭＳ Ｐゴシック"/>
              </a:rPr>
              <a:t>学習</a:t>
            </a:r>
            <a:endParaRPr kumimoji="1" lang="en-US" altLang="ja-JP" sz="1600" dirty="0" smtClean="0">
              <a:solidFill>
                <a:srgbClr val="FFFFFF"/>
              </a:solidFill>
              <a:latin typeface="+mn-ea"/>
              <a:cs typeface="ＭＳ Ｐゴシック"/>
            </a:endParaRPr>
          </a:p>
          <a:p>
            <a:pPr algn="ctr"/>
            <a:r>
              <a:rPr kumimoji="1" lang="ja-JP" altLang="en-US" sz="1600" dirty="0" smtClean="0">
                <a:solidFill>
                  <a:srgbClr val="FFFFFF"/>
                </a:solidFill>
                <a:latin typeface="+mn-ea"/>
                <a:cs typeface="ＭＳ Ｐゴシック"/>
              </a:rPr>
              <a:t>アルゴリズム</a:t>
            </a:r>
            <a:endParaRPr kumimoji="1" lang="ja-JP" altLang="en-US" sz="1600" dirty="0">
              <a:solidFill>
                <a:srgbClr val="FFFFFF"/>
              </a:solidFill>
              <a:latin typeface="+mn-ea"/>
              <a:cs typeface="ＭＳ Ｐゴシック"/>
            </a:endParaRPr>
          </a:p>
        </p:txBody>
      </p:sp>
      <p:grpSp>
        <p:nvGrpSpPr>
          <p:cNvPr id="30" name="図形グループ 12"/>
          <p:cNvGrpSpPr/>
          <p:nvPr/>
        </p:nvGrpSpPr>
        <p:grpSpPr>
          <a:xfrm>
            <a:off x="2937432" y="2699865"/>
            <a:ext cx="309629" cy="625473"/>
            <a:chOff x="4448176" y="2032000"/>
            <a:chExt cx="600075" cy="1212193"/>
          </a:xfrm>
        </p:grpSpPr>
        <p:sp>
          <p:nvSpPr>
            <p:cNvPr id="31" name="円/楕円 30"/>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32" name="フローチャート: 論理積ゲート 14"/>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grpSp>
      <p:grpSp>
        <p:nvGrpSpPr>
          <p:cNvPr id="9" name="グループ化 8"/>
          <p:cNvGrpSpPr/>
          <p:nvPr/>
        </p:nvGrpSpPr>
        <p:grpSpPr>
          <a:xfrm>
            <a:off x="1172358" y="4536440"/>
            <a:ext cx="7650377" cy="1776779"/>
            <a:chOff x="1172358" y="4425227"/>
            <a:chExt cx="7650377" cy="1776779"/>
          </a:xfrm>
        </p:grpSpPr>
        <p:sp>
          <p:nvSpPr>
            <p:cNvPr id="33" name="正方形/長方形 32"/>
            <p:cNvSpPr/>
            <p:nvPr/>
          </p:nvSpPr>
          <p:spPr>
            <a:xfrm>
              <a:off x="1172358" y="4425227"/>
              <a:ext cx="7650377" cy="1776779"/>
            </a:xfrm>
            <a:prstGeom prst="rect">
              <a:avLst/>
            </a:prstGeom>
            <a:solidFill>
              <a:schemeClr val="accent6">
                <a:lumMod val="60000"/>
                <a:lumOff val="40000"/>
                <a:alpha val="64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200" dirty="0">
                <a:solidFill>
                  <a:srgbClr val="FFFFFF"/>
                </a:solidFill>
                <a:latin typeface="+mn-ea"/>
                <a:cs typeface="ＭＳ Ｐゴシック"/>
              </a:endParaRPr>
            </a:p>
          </p:txBody>
        </p:sp>
        <p:sp>
          <p:nvSpPr>
            <p:cNvPr id="34" name="正方形/長方形 33"/>
            <p:cNvSpPr/>
            <p:nvPr/>
          </p:nvSpPr>
          <p:spPr>
            <a:xfrm>
              <a:off x="3960008" y="4557357"/>
              <a:ext cx="1670050" cy="1466850"/>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pPr algn="ctr"/>
              <a:r>
                <a:rPr lang="ja-JP" altLang="en-US" sz="1200" dirty="0" smtClean="0">
                  <a:solidFill>
                    <a:srgbClr val="FFFFFF"/>
                  </a:solidFill>
                  <a:latin typeface="+mn-ea"/>
                  <a:cs typeface="ＭＳ Ｐゴシック"/>
                </a:rPr>
                <a:t>ディープラーニング</a:t>
              </a:r>
              <a:endParaRPr lang="en-US" altLang="ja-JP" sz="1200" dirty="0" smtClean="0">
                <a:solidFill>
                  <a:srgbClr val="FFFFFF"/>
                </a:solidFill>
                <a:latin typeface="+mn-ea"/>
                <a:cs typeface="ＭＳ Ｐゴシック"/>
              </a:endParaRPr>
            </a:p>
          </p:txBody>
        </p:sp>
        <p:sp>
          <p:nvSpPr>
            <p:cNvPr id="35" name="フローチャート: 磁気ディスク 9"/>
            <p:cNvSpPr/>
            <p:nvPr/>
          </p:nvSpPr>
          <p:spPr>
            <a:xfrm>
              <a:off x="1381908" y="4557357"/>
              <a:ext cx="1670050" cy="1466849"/>
            </a:xfrm>
            <a:prstGeom prst="flowChartMagneticDisk">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n-ea"/>
                  <a:cs typeface="ＭＳ Ｐゴシック"/>
                </a:rPr>
                <a:t>ビッグデータ</a:t>
              </a:r>
              <a:endParaRPr kumimoji="1" lang="ja-JP" altLang="en-US" dirty="0">
                <a:solidFill>
                  <a:srgbClr val="FFFFFF"/>
                </a:solidFill>
                <a:latin typeface="+mn-ea"/>
                <a:cs typeface="ＭＳ Ｐゴシック"/>
              </a:endParaRPr>
            </a:p>
          </p:txBody>
        </p:sp>
        <p:sp>
          <p:nvSpPr>
            <p:cNvPr id="36" name="フローチャート: 磁気ディスク 19"/>
            <p:cNvSpPr/>
            <p:nvPr/>
          </p:nvSpPr>
          <p:spPr>
            <a:xfrm>
              <a:off x="4148918" y="5313615"/>
              <a:ext cx="1308100" cy="590627"/>
            </a:xfrm>
            <a:prstGeom prst="flowChartMagneticDisk">
              <a:avLst/>
            </a:prstGeom>
            <a:solidFill>
              <a:srgbClr val="3366FF"/>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mn-ea"/>
                  <a:cs typeface="ＭＳ Ｐゴシック"/>
                </a:rPr>
                <a:t>ルールを</a:t>
              </a:r>
              <a:endParaRPr kumimoji="1" lang="en-US" altLang="ja-JP" sz="1100" dirty="0" smtClean="0">
                <a:solidFill>
                  <a:srgbClr val="FFFFFF"/>
                </a:solidFill>
                <a:latin typeface="+mn-ea"/>
                <a:cs typeface="ＭＳ Ｐゴシック"/>
              </a:endParaRPr>
            </a:p>
            <a:p>
              <a:pPr algn="ctr"/>
              <a:r>
                <a:rPr kumimoji="1" lang="ja-JP" altLang="en-US" sz="1100" dirty="0" smtClean="0">
                  <a:solidFill>
                    <a:srgbClr val="FFFFFF"/>
                  </a:solidFill>
                  <a:latin typeface="+mn-ea"/>
                  <a:cs typeface="ＭＳ Ｐゴシック"/>
                </a:rPr>
                <a:t>自動生成</a:t>
              </a:r>
              <a:endParaRPr kumimoji="1" lang="ja-JP" altLang="en-US" sz="1100" dirty="0">
                <a:solidFill>
                  <a:srgbClr val="FFFFFF"/>
                </a:solidFill>
                <a:latin typeface="+mn-ea"/>
                <a:cs typeface="ＭＳ Ｐゴシック"/>
              </a:endParaRPr>
            </a:p>
          </p:txBody>
        </p:sp>
        <p:sp>
          <p:nvSpPr>
            <p:cNvPr id="37" name="右矢印 36"/>
            <p:cNvSpPr/>
            <p:nvPr/>
          </p:nvSpPr>
          <p:spPr>
            <a:xfrm>
              <a:off x="3432958" y="4868507"/>
              <a:ext cx="406400" cy="84455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38" name="右矢印 37"/>
            <p:cNvSpPr/>
            <p:nvPr/>
          </p:nvSpPr>
          <p:spPr>
            <a:xfrm>
              <a:off x="6074558" y="4868507"/>
              <a:ext cx="800100" cy="844550"/>
            </a:xfrm>
            <a:prstGeom prst="rightArrow">
              <a:avLst>
                <a:gd name="adj1" fmla="val 50000"/>
                <a:gd name="adj2" fmla="val 2698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39" name="正方形/長方形 38"/>
            <p:cNvSpPr/>
            <p:nvPr/>
          </p:nvSpPr>
          <p:spPr>
            <a:xfrm>
              <a:off x="4148918" y="4918598"/>
              <a:ext cx="1308100" cy="3083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n-ea"/>
                  <a:cs typeface="ＭＳ Ｐゴシック"/>
                </a:rPr>
                <a:t>アルゴリズム</a:t>
              </a:r>
              <a:endParaRPr kumimoji="1" lang="ja-JP" altLang="en-US" sz="1200" dirty="0">
                <a:solidFill>
                  <a:srgbClr val="FFFFFF"/>
                </a:solidFill>
                <a:latin typeface="+mn-ea"/>
                <a:cs typeface="ＭＳ Ｐゴシック"/>
              </a:endParaRPr>
            </a:p>
          </p:txBody>
        </p:sp>
      </p:grpSp>
      <p:sp>
        <p:nvSpPr>
          <p:cNvPr id="43" name="正方形/長方形 42"/>
          <p:cNvSpPr/>
          <p:nvPr/>
        </p:nvSpPr>
        <p:spPr>
          <a:xfrm>
            <a:off x="308919" y="968463"/>
            <a:ext cx="481913" cy="145690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ja-JP" altLang="en-US" sz="1600" dirty="0" smtClean="0">
                <a:solidFill>
                  <a:srgbClr val="FFFFFF"/>
                </a:solidFill>
                <a:latin typeface="+mn-ea"/>
                <a:cs typeface="ＭＳ Ｐゴシック"/>
              </a:rPr>
              <a:t>人手</a:t>
            </a:r>
            <a:endParaRPr kumimoji="1" lang="ja-JP" altLang="en-US" sz="1600" dirty="0">
              <a:solidFill>
                <a:srgbClr val="FFFFFF"/>
              </a:solidFill>
              <a:latin typeface="+mn-ea"/>
              <a:cs typeface="ＭＳ Ｐゴシック"/>
            </a:endParaRPr>
          </a:p>
        </p:txBody>
      </p:sp>
      <p:sp>
        <p:nvSpPr>
          <p:cNvPr id="44" name="正方形/長方形 43"/>
          <p:cNvSpPr/>
          <p:nvPr/>
        </p:nvSpPr>
        <p:spPr>
          <a:xfrm>
            <a:off x="308919" y="2607261"/>
            <a:ext cx="481913" cy="1776779"/>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ja-JP" altLang="en-US" sz="1600" dirty="0" smtClean="0">
                <a:solidFill>
                  <a:srgbClr val="FFFFFF"/>
                </a:solidFill>
                <a:latin typeface="+mn-ea"/>
                <a:cs typeface="ＭＳ Ｐゴシック"/>
              </a:rPr>
              <a:t>一部人手</a:t>
            </a:r>
            <a:endParaRPr kumimoji="1" lang="ja-JP" altLang="en-US" sz="1600" dirty="0">
              <a:solidFill>
                <a:srgbClr val="FFFFFF"/>
              </a:solidFill>
              <a:latin typeface="+mn-ea"/>
              <a:cs typeface="ＭＳ Ｐゴシック"/>
            </a:endParaRPr>
          </a:p>
        </p:txBody>
      </p:sp>
      <p:sp>
        <p:nvSpPr>
          <p:cNvPr id="45" name="正方形/長方形 44"/>
          <p:cNvSpPr/>
          <p:nvPr/>
        </p:nvSpPr>
        <p:spPr>
          <a:xfrm>
            <a:off x="308919" y="4536439"/>
            <a:ext cx="481913" cy="1988273"/>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lang="ja-JP" altLang="en-US" sz="1600" dirty="0">
                <a:solidFill>
                  <a:srgbClr val="FFFFFF"/>
                </a:solidFill>
                <a:latin typeface="ＭＳ Ｐゴシック"/>
                <a:ea typeface="ＭＳ Ｐゴシック"/>
                <a:cs typeface="ＭＳ Ｐゴシック"/>
              </a:rPr>
              <a:t>完全自動</a:t>
            </a:r>
            <a:endParaRPr kumimoji="1" lang="ja-JP" altLang="en-US" sz="1600" dirty="0">
              <a:solidFill>
                <a:srgbClr val="FFFFFF"/>
              </a:solidFill>
              <a:latin typeface="ＭＳ Ｐゴシック"/>
              <a:ea typeface="ＭＳ Ｐゴシック"/>
              <a:cs typeface="ＭＳ Ｐゴシック"/>
            </a:endParaRPr>
          </a:p>
        </p:txBody>
      </p:sp>
      <p:sp>
        <p:nvSpPr>
          <p:cNvPr id="11" name="正方形/長方形 10"/>
          <p:cNvSpPr/>
          <p:nvPr/>
        </p:nvSpPr>
        <p:spPr>
          <a:xfrm>
            <a:off x="7033982" y="1283024"/>
            <a:ext cx="1566331" cy="485239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solidFill>
                  <a:srgbClr val="FFFFFF"/>
                </a:solidFill>
                <a:latin typeface="+mn-ea"/>
                <a:cs typeface="ＭＳ Ｐゴシック"/>
              </a:rPr>
              <a:t>推論</a:t>
            </a:r>
            <a:endParaRPr kumimoji="1" lang="ja-JP" altLang="en-US" sz="4000" dirty="0">
              <a:solidFill>
                <a:srgbClr val="FFFFFF"/>
              </a:solidFill>
              <a:latin typeface="+mn-ea"/>
              <a:cs typeface="ＭＳ Ｐゴシック"/>
            </a:endParaRPr>
          </a:p>
        </p:txBody>
      </p:sp>
      <p:grpSp>
        <p:nvGrpSpPr>
          <p:cNvPr id="40" name="図形グループ 12"/>
          <p:cNvGrpSpPr/>
          <p:nvPr/>
        </p:nvGrpSpPr>
        <p:grpSpPr>
          <a:xfrm>
            <a:off x="600331" y="2505661"/>
            <a:ext cx="291414" cy="585946"/>
            <a:chOff x="4448176" y="2032000"/>
            <a:chExt cx="600075" cy="1212193"/>
          </a:xfrm>
          <a:solidFill>
            <a:schemeClr val="tx1">
              <a:lumMod val="50000"/>
              <a:lumOff val="50000"/>
            </a:schemeClr>
          </a:solidFill>
        </p:grpSpPr>
        <p:sp>
          <p:nvSpPr>
            <p:cNvPr id="41" name="円/楕円 40"/>
            <p:cNvSpPr/>
            <p:nvPr/>
          </p:nvSpPr>
          <p:spPr>
            <a:xfrm>
              <a:off x="4448176" y="2032000"/>
              <a:ext cx="600073" cy="58672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42" name="フローチャート: 論理積ゲート 14"/>
            <p:cNvSpPr/>
            <p:nvPr/>
          </p:nvSpPr>
          <p:spPr>
            <a:xfrm rot="16200000">
              <a:off x="4435476" y="2631418"/>
              <a:ext cx="625475" cy="600075"/>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grpSp>
      <p:grpSp>
        <p:nvGrpSpPr>
          <p:cNvPr id="46" name="図形グループ 12"/>
          <p:cNvGrpSpPr/>
          <p:nvPr/>
        </p:nvGrpSpPr>
        <p:grpSpPr>
          <a:xfrm>
            <a:off x="634313" y="856203"/>
            <a:ext cx="291414" cy="585946"/>
            <a:chOff x="4448176" y="2032000"/>
            <a:chExt cx="600075" cy="1212193"/>
          </a:xfrm>
          <a:solidFill>
            <a:schemeClr val="tx1">
              <a:lumMod val="65000"/>
              <a:lumOff val="35000"/>
            </a:schemeClr>
          </a:solidFill>
        </p:grpSpPr>
        <p:sp>
          <p:nvSpPr>
            <p:cNvPr id="47" name="円/楕円 46"/>
            <p:cNvSpPr/>
            <p:nvPr/>
          </p:nvSpPr>
          <p:spPr>
            <a:xfrm>
              <a:off x="4448176" y="2032000"/>
              <a:ext cx="600073" cy="58672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48" name="フローチャート: 論理積ゲート 14"/>
            <p:cNvSpPr/>
            <p:nvPr/>
          </p:nvSpPr>
          <p:spPr>
            <a:xfrm rot="16200000">
              <a:off x="4435476" y="2631418"/>
              <a:ext cx="625475" cy="600075"/>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grpSp>
      <p:grpSp>
        <p:nvGrpSpPr>
          <p:cNvPr id="49" name="図形グループ 12"/>
          <p:cNvGrpSpPr/>
          <p:nvPr/>
        </p:nvGrpSpPr>
        <p:grpSpPr>
          <a:xfrm>
            <a:off x="488606" y="856203"/>
            <a:ext cx="291414" cy="585946"/>
            <a:chOff x="4448176" y="2032000"/>
            <a:chExt cx="600075" cy="1212193"/>
          </a:xfrm>
          <a:solidFill>
            <a:schemeClr val="tx1">
              <a:lumMod val="50000"/>
              <a:lumOff val="50000"/>
            </a:schemeClr>
          </a:solidFill>
        </p:grpSpPr>
        <p:sp>
          <p:nvSpPr>
            <p:cNvPr id="50" name="円/楕円 49"/>
            <p:cNvSpPr/>
            <p:nvPr/>
          </p:nvSpPr>
          <p:spPr>
            <a:xfrm>
              <a:off x="4448176" y="2032000"/>
              <a:ext cx="600073" cy="58672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sp>
          <p:nvSpPr>
            <p:cNvPr id="51" name="フローチャート: 論理積ゲート 14"/>
            <p:cNvSpPr/>
            <p:nvPr/>
          </p:nvSpPr>
          <p:spPr>
            <a:xfrm rot="16200000">
              <a:off x="4435476" y="2631418"/>
              <a:ext cx="625475" cy="600075"/>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grpSp>
    </p:spTree>
    <p:extLst>
      <p:ext uri="{BB962C8B-B14F-4D97-AF65-F5344CB8AC3E}">
        <p14:creationId xmlns:p14="http://schemas.microsoft.com/office/powerpoint/2010/main" val="160776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変革は不可避</a:t>
            </a:r>
            <a:endParaRPr kumimoji="1" lang="ja-JP" altLang="en-US" dirty="0"/>
          </a:p>
        </p:txBody>
      </p:sp>
      <p:pic>
        <p:nvPicPr>
          <p:cNvPr id="3" name="図 2"/>
          <p:cNvPicPr>
            <a:picLocks noChangeAspect="1"/>
          </p:cNvPicPr>
          <p:nvPr/>
        </p:nvPicPr>
        <p:blipFill>
          <a:blip r:embed="rId3"/>
          <a:stretch>
            <a:fillRect/>
          </a:stretch>
        </p:blipFill>
        <p:spPr>
          <a:xfrm>
            <a:off x="581025" y="1252537"/>
            <a:ext cx="3397060" cy="2366963"/>
          </a:xfrm>
          <a:prstGeom prst="rect">
            <a:avLst/>
          </a:prstGeom>
        </p:spPr>
      </p:pic>
      <p:sp>
        <p:nvSpPr>
          <p:cNvPr id="5" name="角丸四角形 4"/>
          <p:cNvSpPr/>
          <p:nvPr/>
        </p:nvSpPr>
        <p:spPr>
          <a:xfrm>
            <a:off x="4314825" y="1252537"/>
            <a:ext cx="4505325" cy="900113"/>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chemeClr val="bg1"/>
                </a:solidFill>
              </a:rPr>
              <a:t>今後</a:t>
            </a:r>
            <a:r>
              <a:rPr lang="ja-JP" altLang="en-US" sz="1400" dirty="0">
                <a:solidFill>
                  <a:schemeClr val="bg1"/>
                </a:solidFill>
              </a:rPr>
              <a:t>は想像を超えるスピードで、想像を超える変革が起きる可能性が</a:t>
            </a:r>
            <a:r>
              <a:rPr lang="ja-JP" altLang="en-US" sz="1400" dirty="0" smtClean="0">
                <a:solidFill>
                  <a:schemeClr val="bg1"/>
                </a:solidFill>
              </a:rPr>
              <a:t>ある</a:t>
            </a:r>
            <a:endParaRPr lang="ja-JP" altLang="en-US" sz="1400" dirty="0">
              <a:solidFill>
                <a:schemeClr val="bg1"/>
              </a:solidFill>
              <a:latin typeface="+mn-ea"/>
              <a:cs typeface="ＭＳ Ｐゴシック"/>
            </a:endParaRPr>
          </a:p>
        </p:txBody>
      </p:sp>
      <p:sp>
        <p:nvSpPr>
          <p:cNvPr id="6" name="角丸四角形 5"/>
          <p:cNvSpPr/>
          <p:nvPr/>
        </p:nvSpPr>
        <p:spPr>
          <a:xfrm>
            <a:off x="4314825" y="2305050"/>
            <a:ext cx="4505325" cy="900113"/>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400" dirty="0">
                <a:solidFill>
                  <a:srgbClr val="FFFFFF"/>
                </a:solidFill>
                <a:latin typeface="+mn-ea"/>
                <a:cs typeface="ＭＳ Ｐゴシック"/>
              </a:rPr>
              <a:t>我が国産業においても、欧米企業に見られるプラットフォーム構築の動きに受け身</a:t>
            </a:r>
            <a:r>
              <a:rPr lang="ja-JP" altLang="en-US" sz="1400" dirty="0" smtClean="0">
                <a:solidFill>
                  <a:srgbClr val="FFFFFF"/>
                </a:solidFill>
                <a:latin typeface="+mn-ea"/>
                <a:cs typeface="ＭＳ Ｐゴシック"/>
              </a:rPr>
              <a:t>で対応</a:t>
            </a:r>
            <a:r>
              <a:rPr lang="ja-JP" altLang="en-US" sz="1400" dirty="0">
                <a:solidFill>
                  <a:srgbClr val="FFFFFF"/>
                </a:solidFill>
                <a:latin typeface="+mn-ea"/>
                <a:cs typeface="ＭＳ Ｐゴシック"/>
              </a:rPr>
              <a:t>することではなく</a:t>
            </a:r>
            <a:r>
              <a:rPr lang="ja-JP" altLang="en-US" sz="1400" dirty="0" smtClean="0">
                <a:solidFill>
                  <a:srgbClr val="FFFFFF"/>
                </a:solidFill>
                <a:latin typeface="+mn-ea"/>
                <a:cs typeface="ＭＳ Ｐゴシック"/>
              </a:rPr>
              <a:t>、</a:t>
            </a:r>
            <a:r>
              <a:rPr lang="en-US" altLang="ja-JP" sz="1400" dirty="0" smtClean="0">
                <a:solidFill>
                  <a:srgbClr val="FFFFFF"/>
                </a:solidFill>
                <a:latin typeface="+mn-ea"/>
                <a:cs typeface="ＭＳ Ｐゴシック"/>
              </a:rPr>
              <a:t>(</a:t>
            </a:r>
            <a:r>
              <a:rPr lang="ja-JP" altLang="en-US" sz="1400" dirty="0" smtClean="0">
                <a:solidFill>
                  <a:srgbClr val="FFFFFF"/>
                </a:solidFill>
                <a:latin typeface="+mn-ea"/>
                <a:cs typeface="ＭＳ Ｐゴシック"/>
              </a:rPr>
              <a:t>中略</a:t>
            </a:r>
            <a:r>
              <a:rPr lang="en-US" altLang="ja-JP" sz="1400" dirty="0" smtClean="0">
                <a:solidFill>
                  <a:srgbClr val="FFFFFF"/>
                </a:solidFill>
                <a:latin typeface="+mn-ea"/>
                <a:cs typeface="ＭＳ Ｐゴシック"/>
              </a:rPr>
              <a:t>)</a:t>
            </a:r>
            <a:r>
              <a:rPr lang="ja-JP" altLang="en-US" sz="1400" dirty="0" smtClean="0">
                <a:solidFill>
                  <a:srgbClr val="FFFFFF"/>
                </a:solidFill>
                <a:latin typeface="+mn-ea"/>
                <a:cs typeface="ＭＳ Ｐゴシック"/>
              </a:rPr>
              <a:t>産業</a:t>
            </a:r>
            <a:r>
              <a:rPr lang="ja-JP" altLang="en-US" sz="1400" dirty="0">
                <a:solidFill>
                  <a:srgbClr val="FFFFFF"/>
                </a:solidFill>
                <a:latin typeface="+mn-ea"/>
                <a:cs typeface="ＭＳ Ｐゴシック"/>
              </a:rPr>
              <a:t>構造の変革をリードしていく</a:t>
            </a:r>
            <a:r>
              <a:rPr lang="ja-JP" altLang="en-US" sz="1400" dirty="0" smtClean="0">
                <a:solidFill>
                  <a:srgbClr val="FFFFFF"/>
                </a:solidFill>
                <a:latin typeface="+mn-ea"/>
                <a:cs typeface="ＭＳ Ｐゴシック"/>
              </a:rPr>
              <a:t>こと</a:t>
            </a:r>
            <a:r>
              <a:rPr lang="ja-JP" altLang="en-US" sz="1400" dirty="0">
                <a:solidFill>
                  <a:srgbClr val="FFFFFF"/>
                </a:solidFill>
                <a:latin typeface="+mn-ea"/>
                <a:cs typeface="ＭＳ Ｐゴシック"/>
              </a:rPr>
              <a:t>が求められて</a:t>
            </a:r>
            <a:r>
              <a:rPr lang="ja-JP" altLang="en-US" sz="1400" dirty="0" smtClean="0">
                <a:solidFill>
                  <a:srgbClr val="FFFFFF"/>
                </a:solidFill>
                <a:latin typeface="+mn-ea"/>
                <a:cs typeface="ＭＳ Ｐゴシック"/>
              </a:rPr>
              <a:t>いる</a:t>
            </a:r>
            <a:endParaRPr kumimoji="1" lang="ja-JP" altLang="en-US" sz="1400" dirty="0" smtClean="0">
              <a:solidFill>
                <a:srgbClr val="FFFFFF"/>
              </a:solidFill>
              <a:latin typeface="+mn-ea"/>
              <a:cs typeface="ＭＳ Ｐゴシック"/>
            </a:endParaRPr>
          </a:p>
        </p:txBody>
      </p:sp>
      <p:sp>
        <p:nvSpPr>
          <p:cNvPr id="7" name="角丸四角形 6"/>
          <p:cNvSpPr/>
          <p:nvPr/>
        </p:nvSpPr>
        <p:spPr>
          <a:xfrm>
            <a:off x="4314824" y="3357563"/>
            <a:ext cx="4505325" cy="900113"/>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mn-ea"/>
                <a:cs typeface="ＭＳ Ｐゴシック"/>
              </a:rPr>
              <a:t>AI</a:t>
            </a:r>
            <a:r>
              <a:rPr lang="ja-JP" altLang="en-US" sz="1400" dirty="0" smtClean="0">
                <a:solidFill>
                  <a:srgbClr val="FFFFFF"/>
                </a:solidFill>
                <a:latin typeface="+mn-ea"/>
                <a:cs typeface="ＭＳ Ｐゴシック"/>
              </a:rPr>
              <a:t>・</a:t>
            </a:r>
            <a:r>
              <a:rPr lang="ja-JP" altLang="en-US" sz="1400" dirty="0">
                <a:solidFill>
                  <a:srgbClr val="FFFFFF"/>
                </a:solidFill>
                <a:latin typeface="+mn-ea"/>
                <a:cs typeface="ＭＳ Ｐゴシック"/>
              </a:rPr>
              <a:t>ビッグデータが雇用を代替し、社会全体で人材が余ってしまう</a:t>
            </a:r>
            <a:r>
              <a:rPr lang="ja-JP" altLang="en-US" sz="1400" dirty="0" smtClean="0">
                <a:solidFill>
                  <a:srgbClr val="FFFFFF"/>
                </a:solidFill>
                <a:latin typeface="+mn-ea"/>
                <a:cs typeface="ＭＳ Ｐゴシック"/>
              </a:rPr>
              <a:t>ので</a:t>
            </a:r>
            <a:r>
              <a:rPr lang="ja-JP" altLang="en-US" sz="1400" dirty="0">
                <a:solidFill>
                  <a:srgbClr val="FFFFFF"/>
                </a:solidFill>
                <a:latin typeface="+mn-ea"/>
                <a:cs typeface="ＭＳ Ｐゴシック"/>
              </a:rPr>
              <a:t>はないかという議論が</a:t>
            </a:r>
            <a:r>
              <a:rPr lang="ja-JP" altLang="en-US" sz="1400" dirty="0" smtClean="0">
                <a:solidFill>
                  <a:srgbClr val="FFFFFF"/>
                </a:solidFill>
                <a:latin typeface="+mn-ea"/>
                <a:cs typeface="ＭＳ Ｐゴシック"/>
              </a:rPr>
              <a:t>ある</a:t>
            </a:r>
            <a:endParaRPr lang="en-US" altLang="ja-JP" sz="1400" dirty="0" smtClean="0">
              <a:solidFill>
                <a:srgbClr val="FFFFFF"/>
              </a:solidFill>
              <a:latin typeface="+mn-ea"/>
              <a:cs typeface="ＭＳ Ｐゴシック"/>
            </a:endParaRPr>
          </a:p>
          <a:p>
            <a:r>
              <a:rPr lang="ja-JP" altLang="en-US" sz="1400" dirty="0">
                <a:solidFill>
                  <a:srgbClr val="FFFFFF"/>
                </a:solidFill>
                <a:latin typeface="+mn-ea"/>
                <a:cs typeface="ＭＳ Ｐゴシック"/>
              </a:rPr>
              <a:t>→構造的な人手不足が改善する可能性も</a:t>
            </a:r>
            <a:r>
              <a:rPr lang="ja-JP" altLang="en-US" sz="1400" dirty="0" smtClean="0">
                <a:solidFill>
                  <a:srgbClr val="FFFFFF"/>
                </a:solidFill>
                <a:latin typeface="+mn-ea"/>
                <a:cs typeface="ＭＳ Ｐゴシック"/>
              </a:rPr>
              <a:t>ある</a:t>
            </a:r>
            <a:endParaRPr kumimoji="1" lang="ja-JP" altLang="en-US" sz="1400" dirty="0" smtClean="0">
              <a:solidFill>
                <a:srgbClr val="FFFFFF"/>
              </a:solidFill>
              <a:latin typeface="+mn-ea"/>
              <a:cs typeface="ＭＳ Ｐゴシック"/>
            </a:endParaRPr>
          </a:p>
        </p:txBody>
      </p:sp>
      <p:sp>
        <p:nvSpPr>
          <p:cNvPr id="8" name="角丸四角形 7"/>
          <p:cNvSpPr/>
          <p:nvPr/>
        </p:nvSpPr>
        <p:spPr>
          <a:xfrm>
            <a:off x="4314825" y="4410076"/>
            <a:ext cx="4505325" cy="900113"/>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400" dirty="0">
                <a:solidFill>
                  <a:srgbClr val="FFFFFF"/>
                </a:solidFill>
                <a:latin typeface="+mn-ea"/>
                <a:cs typeface="ＭＳ Ｐゴシック"/>
              </a:rPr>
              <a:t>働き方や生活スタイルが大きく</a:t>
            </a:r>
            <a:r>
              <a:rPr lang="ja-JP" altLang="en-US" sz="1400" dirty="0" smtClean="0">
                <a:solidFill>
                  <a:srgbClr val="FFFFFF"/>
                </a:solidFill>
                <a:latin typeface="+mn-ea"/>
                <a:cs typeface="ＭＳ Ｐゴシック"/>
              </a:rPr>
              <a:t>変わって</a:t>
            </a:r>
            <a:r>
              <a:rPr lang="ja-JP" altLang="en-US" sz="1400" dirty="0">
                <a:solidFill>
                  <a:srgbClr val="FFFFFF"/>
                </a:solidFill>
                <a:latin typeface="+mn-ea"/>
                <a:cs typeface="ＭＳ Ｐゴシック"/>
              </a:rPr>
              <a:t>いく中で、雇用管理・情報管理などのあり方は大きく変化して</a:t>
            </a:r>
            <a:r>
              <a:rPr lang="ja-JP" altLang="en-US" sz="1400" dirty="0" smtClean="0">
                <a:solidFill>
                  <a:srgbClr val="FFFFFF"/>
                </a:solidFill>
                <a:latin typeface="+mn-ea"/>
                <a:cs typeface="ＭＳ Ｐゴシック"/>
              </a:rPr>
              <a:t>いく</a:t>
            </a:r>
            <a:endParaRPr kumimoji="1" lang="ja-JP" altLang="en-US" sz="1400" dirty="0" smtClean="0">
              <a:solidFill>
                <a:srgbClr val="FFFFFF"/>
              </a:solidFill>
              <a:latin typeface="+mn-ea"/>
              <a:cs typeface="ＭＳ Ｐゴシック"/>
            </a:endParaRPr>
          </a:p>
        </p:txBody>
      </p:sp>
      <p:sp>
        <p:nvSpPr>
          <p:cNvPr id="9" name="角丸四角形 8"/>
          <p:cNvSpPr/>
          <p:nvPr/>
        </p:nvSpPr>
        <p:spPr>
          <a:xfrm>
            <a:off x="4314825" y="5462589"/>
            <a:ext cx="4505325" cy="900113"/>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rgbClr val="FFFFFF"/>
                </a:solidFill>
                <a:latin typeface="+mn-ea"/>
                <a:cs typeface="ＭＳ Ｐゴシック"/>
              </a:rPr>
              <a:t>短期間</a:t>
            </a:r>
            <a:r>
              <a:rPr lang="ja-JP" altLang="en-US" sz="1400" dirty="0">
                <a:solidFill>
                  <a:srgbClr val="FFFFFF"/>
                </a:solidFill>
                <a:latin typeface="+mn-ea"/>
                <a:cs typeface="ＭＳ Ｐゴシック"/>
              </a:rPr>
              <a:t>で市場を席巻する可能性がある</a:t>
            </a:r>
            <a:r>
              <a:rPr lang="ja-JP" altLang="en-US" sz="1400" dirty="0" smtClean="0">
                <a:solidFill>
                  <a:srgbClr val="FFFFFF"/>
                </a:solidFill>
                <a:latin typeface="+mn-ea"/>
                <a:cs typeface="ＭＳ Ｐゴシック"/>
              </a:rPr>
              <a:t>デジタルプラットフォーム事</a:t>
            </a:r>
            <a:r>
              <a:rPr lang="ja-JP" altLang="en-US" sz="1400" dirty="0">
                <a:solidFill>
                  <a:srgbClr val="FFFFFF"/>
                </a:solidFill>
                <a:latin typeface="+mn-ea"/>
                <a:cs typeface="ＭＳ Ｐゴシック"/>
              </a:rPr>
              <a:t>業者については、海外における議論も踏まえつつ、競争法上の</a:t>
            </a:r>
            <a:r>
              <a:rPr lang="ja-JP" altLang="en-US" sz="1400" dirty="0" smtClean="0">
                <a:solidFill>
                  <a:srgbClr val="FFFFFF"/>
                </a:solidFill>
                <a:latin typeface="+mn-ea"/>
                <a:cs typeface="ＭＳ Ｐゴシック"/>
              </a:rPr>
              <a:t>対応の</a:t>
            </a:r>
            <a:r>
              <a:rPr lang="ja-JP" altLang="en-US" sz="1400" dirty="0">
                <a:solidFill>
                  <a:srgbClr val="FFFFFF"/>
                </a:solidFill>
                <a:latin typeface="+mn-ea"/>
                <a:cs typeface="ＭＳ Ｐゴシック"/>
              </a:rPr>
              <a:t>検討を加速化することが重要</a:t>
            </a:r>
            <a:endParaRPr kumimoji="1" lang="ja-JP" altLang="en-US" sz="1400" dirty="0" smtClean="0">
              <a:solidFill>
                <a:srgbClr val="FFFFFF"/>
              </a:solidFill>
              <a:latin typeface="+mn-ea"/>
              <a:cs typeface="ＭＳ Ｐゴシック"/>
            </a:endParaRPr>
          </a:p>
        </p:txBody>
      </p:sp>
    </p:spTree>
    <p:extLst>
      <p:ext uri="{BB962C8B-B14F-4D97-AF65-F5344CB8AC3E}">
        <p14:creationId xmlns:p14="http://schemas.microsoft.com/office/powerpoint/2010/main" val="275535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ニューラルネットワークのハードウェア化</a:t>
            </a:r>
            <a:endParaRPr kumimoji="1" lang="ja-JP" altLang="en-US" dirty="0"/>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67" y="1630313"/>
            <a:ext cx="3400425" cy="790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テキスト ボックス 4"/>
          <p:cNvSpPr txBox="1"/>
          <p:nvPr/>
        </p:nvSpPr>
        <p:spPr>
          <a:xfrm>
            <a:off x="1004191" y="2582468"/>
            <a:ext cx="2379177" cy="369332"/>
          </a:xfrm>
          <a:prstGeom prst="rect">
            <a:avLst/>
          </a:prstGeom>
          <a:noFill/>
        </p:spPr>
        <p:txBody>
          <a:bodyPr wrap="none" rtlCol="0">
            <a:spAutoFit/>
          </a:bodyPr>
          <a:lstStyle/>
          <a:p>
            <a:r>
              <a:rPr kumimoji="1" lang="ja-JP" altLang="en-US" dirty="0" smtClean="0"/>
              <a:t>ニューラルネットワーク</a:t>
            </a:r>
            <a:endParaRPr kumimoji="1" lang="ja-JP" altLang="en-US" dirty="0"/>
          </a:p>
        </p:txBody>
      </p:sp>
      <p:sp>
        <p:nvSpPr>
          <p:cNvPr id="6" name="下矢印 5"/>
          <p:cNvSpPr/>
          <p:nvPr/>
        </p:nvSpPr>
        <p:spPr>
          <a:xfrm>
            <a:off x="1113660" y="3668391"/>
            <a:ext cx="21602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4">
            <a:clrChange>
              <a:clrFrom>
                <a:srgbClr val="FEFEFE"/>
              </a:clrFrom>
              <a:clrTo>
                <a:srgbClr val="FEFEFE">
                  <a:alpha val="0"/>
                </a:srgbClr>
              </a:clrTo>
            </a:clrChange>
          </a:blip>
          <a:stretch>
            <a:fillRect/>
          </a:stretch>
        </p:blipFill>
        <p:spPr>
          <a:xfrm>
            <a:off x="946508" y="4823839"/>
            <a:ext cx="831515" cy="728962"/>
          </a:xfrm>
          <a:prstGeom prst="rect">
            <a:avLst/>
          </a:prstGeom>
        </p:spPr>
      </p:pic>
      <p:pic>
        <p:nvPicPr>
          <p:cNvPr id="8" name="図 7"/>
          <p:cNvPicPr>
            <a:picLocks noChangeAspect="1"/>
          </p:cNvPicPr>
          <p:nvPr/>
        </p:nvPicPr>
        <p:blipFill>
          <a:blip r:embed="rId4">
            <a:clrChange>
              <a:clrFrom>
                <a:srgbClr val="FEFEFE"/>
              </a:clrFrom>
              <a:clrTo>
                <a:srgbClr val="FEFEFE">
                  <a:alpha val="0"/>
                </a:srgbClr>
              </a:clrTo>
            </a:clrChange>
          </a:blip>
          <a:stretch>
            <a:fillRect/>
          </a:stretch>
        </p:blipFill>
        <p:spPr>
          <a:xfrm>
            <a:off x="1778023" y="4823839"/>
            <a:ext cx="831515" cy="728962"/>
          </a:xfrm>
          <a:prstGeom prst="rect">
            <a:avLst/>
          </a:prstGeom>
        </p:spPr>
      </p:pic>
      <p:pic>
        <p:nvPicPr>
          <p:cNvPr id="9" name="図 8"/>
          <p:cNvPicPr>
            <a:picLocks noChangeAspect="1"/>
          </p:cNvPicPr>
          <p:nvPr/>
        </p:nvPicPr>
        <p:blipFill>
          <a:blip r:embed="rId4">
            <a:clrChange>
              <a:clrFrom>
                <a:srgbClr val="FEFEFE"/>
              </a:clrFrom>
              <a:clrTo>
                <a:srgbClr val="FEFEFE">
                  <a:alpha val="0"/>
                </a:srgbClr>
              </a:clrTo>
            </a:clrChange>
          </a:blip>
          <a:stretch>
            <a:fillRect/>
          </a:stretch>
        </p:blipFill>
        <p:spPr>
          <a:xfrm>
            <a:off x="2609538" y="4832377"/>
            <a:ext cx="831515" cy="728962"/>
          </a:xfrm>
          <a:prstGeom prst="rect">
            <a:avLst/>
          </a:prstGeom>
        </p:spPr>
      </p:pic>
      <p:sp>
        <p:nvSpPr>
          <p:cNvPr id="10" name="テキスト ボックス 9"/>
          <p:cNvSpPr txBox="1"/>
          <p:nvPr/>
        </p:nvSpPr>
        <p:spPr>
          <a:xfrm>
            <a:off x="841669" y="5760452"/>
            <a:ext cx="2664512" cy="369332"/>
          </a:xfrm>
          <a:prstGeom prst="rect">
            <a:avLst/>
          </a:prstGeom>
          <a:noFill/>
        </p:spPr>
        <p:txBody>
          <a:bodyPr wrap="none" rtlCol="0">
            <a:spAutoFit/>
          </a:bodyPr>
          <a:lstStyle/>
          <a:p>
            <a:r>
              <a:rPr kumimoji="1" lang="ja-JP" altLang="en-US" dirty="0" smtClean="0"/>
              <a:t>クラウドでシミュレーション</a:t>
            </a:r>
            <a:endParaRPr kumimoji="1" lang="ja-JP" altLang="en-US" dirty="0"/>
          </a:p>
        </p:txBody>
      </p:sp>
      <p:grpSp>
        <p:nvGrpSpPr>
          <p:cNvPr id="14" name="グループ化 13"/>
          <p:cNvGrpSpPr/>
          <p:nvPr/>
        </p:nvGrpSpPr>
        <p:grpSpPr>
          <a:xfrm>
            <a:off x="4825543" y="4096694"/>
            <a:ext cx="2470172" cy="2160240"/>
            <a:chOff x="5298583" y="3708957"/>
            <a:chExt cx="2470172" cy="2160240"/>
          </a:xfrm>
        </p:grpSpPr>
        <p:sp>
          <p:nvSpPr>
            <p:cNvPr id="11" name="下矢印 10"/>
            <p:cNvSpPr/>
            <p:nvPr/>
          </p:nvSpPr>
          <p:spPr>
            <a:xfrm rot="16200000">
              <a:off x="4434487" y="4573053"/>
              <a:ext cx="21602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descr="C:\Users\Shoji Okoshi\AppData\Local\Microsoft\Windows\Temporary Internet Files\Content.IE5\C4GRY3M6\MC90043390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524" y="4100439"/>
              <a:ext cx="1252231" cy="125223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テキスト ボックス 12"/>
            <p:cNvSpPr txBox="1"/>
            <p:nvPr/>
          </p:nvSpPr>
          <p:spPr>
            <a:xfrm>
              <a:off x="6643145" y="5352671"/>
              <a:ext cx="998991" cy="369332"/>
            </a:xfrm>
            <a:prstGeom prst="rect">
              <a:avLst/>
            </a:prstGeom>
            <a:noFill/>
          </p:spPr>
          <p:txBody>
            <a:bodyPr wrap="none" rtlCol="0">
              <a:spAutoFit/>
            </a:bodyPr>
            <a:lstStyle/>
            <a:p>
              <a:r>
                <a:rPr kumimoji="1" lang="ja-JP" altLang="en-US" dirty="0" smtClean="0"/>
                <a:t>チップ化</a:t>
              </a:r>
              <a:endParaRPr kumimoji="1" lang="ja-JP" altLang="en-US" dirty="0"/>
            </a:p>
          </p:txBody>
        </p:sp>
      </p:gr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3515" y="1232194"/>
            <a:ext cx="4245165" cy="30698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3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chemeClr val="bg1"/>
                </a:solidFill>
                <a:latin typeface="Arial Black" panose="020B0A04020102020204" pitchFamily="34" charset="0"/>
                <a:ea typeface="HGP創英角ｺﾞｼｯｸUB" pitchFamily="50" charset="-128"/>
                <a:cs typeface="Arial" pitchFamily="34" charset="0"/>
              </a:rPr>
              <a:t>AI</a:t>
            </a: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の未来</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725489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実用化の段階に入った人工知能</a:t>
            </a:r>
            <a:endParaRPr kumimoji="1" lang="ja-JP" altLang="en-US" dirty="0"/>
          </a:p>
        </p:txBody>
      </p:sp>
      <p:sp>
        <p:nvSpPr>
          <p:cNvPr id="4" name="正方形/長方形 3"/>
          <p:cNvSpPr/>
          <p:nvPr/>
        </p:nvSpPr>
        <p:spPr>
          <a:xfrm>
            <a:off x="345989" y="1062672"/>
            <a:ext cx="2335427" cy="122331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ＭＳ Ｐゴシック"/>
                <a:ea typeface="ＭＳ Ｐゴシック"/>
                <a:cs typeface="ＭＳ Ｐゴシック"/>
              </a:rPr>
              <a:t>IBM</a:t>
            </a:r>
            <a:r>
              <a:rPr lang="ja-JP" altLang="en-US" dirty="0">
                <a:solidFill>
                  <a:srgbClr val="FFFFFF"/>
                </a:solidFill>
                <a:latin typeface="ＭＳ Ｐゴシック"/>
                <a:ea typeface="ＭＳ Ｐゴシック"/>
                <a:cs typeface="ＭＳ Ｐゴシック"/>
              </a:rPr>
              <a:t> </a:t>
            </a:r>
            <a:r>
              <a:rPr lang="en-US" altLang="ja-JP" dirty="0" smtClean="0">
                <a:solidFill>
                  <a:srgbClr val="FFFFFF"/>
                </a:solidFill>
                <a:latin typeface="ＭＳ Ｐゴシック"/>
                <a:ea typeface="ＭＳ Ｐゴシック"/>
                <a:cs typeface="ＭＳ Ｐゴシック"/>
              </a:rPr>
              <a:t>Watson</a:t>
            </a:r>
            <a:endParaRPr kumimoji="1" lang="ja-JP" altLang="en-US" dirty="0">
              <a:solidFill>
                <a:srgbClr val="FFFFFF"/>
              </a:solidFill>
              <a:latin typeface="ＭＳ Ｐゴシック"/>
              <a:ea typeface="ＭＳ Ｐゴシック"/>
              <a:cs typeface="ＭＳ Ｐゴシック"/>
            </a:endParaRPr>
          </a:p>
        </p:txBody>
      </p:sp>
      <p:sp>
        <p:nvSpPr>
          <p:cNvPr id="5" name="正方形/長方形 4"/>
          <p:cNvSpPr/>
          <p:nvPr/>
        </p:nvSpPr>
        <p:spPr>
          <a:xfrm>
            <a:off x="345989" y="2438391"/>
            <a:ext cx="2335427" cy="122331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ＭＳ Ｐゴシック"/>
                <a:ea typeface="ＭＳ Ｐゴシック"/>
                <a:cs typeface="ＭＳ Ｐゴシック"/>
              </a:rPr>
              <a:t>Apple Siri</a:t>
            </a:r>
          </a:p>
          <a:p>
            <a:pPr algn="ctr"/>
            <a:r>
              <a:rPr lang="en-US" altLang="ja-JP" dirty="0" smtClean="0">
                <a:solidFill>
                  <a:srgbClr val="FFFFFF"/>
                </a:solidFill>
                <a:latin typeface="ＭＳ Ｐゴシック"/>
                <a:ea typeface="ＭＳ Ｐゴシック"/>
                <a:cs typeface="ＭＳ Ｐゴシック"/>
              </a:rPr>
              <a:t>Google Now</a:t>
            </a:r>
            <a:endParaRPr kumimoji="1" lang="ja-JP" altLang="en-US" dirty="0">
              <a:solidFill>
                <a:srgbClr val="FFFFFF"/>
              </a:solidFill>
              <a:latin typeface="ＭＳ Ｐゴシック"/>
              <a:ea typeface="ＭＳ Ｐゴシック"/>
              <a:cs typeface="ＭＳ Ｐゴシック"/>
            </a:endParaRPr>
          </a:p>
        </p:txBody>
      </p:sp>
      <p:sp>
        <p:nvSpPr>
          <p:cNvPr id="6" name="正方形/長方形 5"/>
          <p:cNvSpPr/>
          <p:nvPr/>
        </p:nvSpPr>
        <p:spPr>
          <a:xfrm>
            <a:off x="345988" y="3814110"/>
            <a:ext cx="2335427" cy="122331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ＭＳ Ｐゴシック"/>
                <a:ea typeface="ＭＳ Ｐゴシック"/>
                <a:cs typeface="ＭＳ Ｐゴシック"/>
              </a:rPr>
              <a:t>Google</a:t>
            </a:r>
            <a:r>
              <a:rPr lang="ja-JP" altLang="en-US" dirty="0">
                <a:solidFill>
                  <a:srgbClr val="FFFFFF"/>
                </a:solidFill>
                <a:latin typeface="ＭＳ Ｐゴシック"/>
                <a:ea typeface="ＭＳ Ｐゴシック"/>
                <a:cs typeface="ＭＳ Ｐゴシック"/>
              </a:rPr>
              <a:t> </a:t>
            </a:r>
            <a:r>
              <a:rPr lang="en-US" altLang="ja-JP" dirty="0" smtClean="0">
                <a:solidFill>
                  <a:srgbClr val="FFFFFF"/>
                </a:solidFill>
                <a:latin typeface="ＭＳ Ｐゴシック"/>
                <a:ea typeface="ＭＳ Ｐゴシック"/>
                <a:cs typeface="ＭＳ Ｐゴシック"/>
              </a:rPr>
              <a:t>Translator</a:t>
            </a:r>
            <a:endParaRPr kumimoji="1" lang="en-US" altLang="ja-JP" dirty="0" smtClean="0">
              <a:solidFill>
                <a:srgbClr val="FFFFFF"/>
              </a:solidFill>
              <a:latin typeface="ＭＳ Ｐゴシック"/>
              <a:ea typeface="ＭＳ Ｐゴシック"/>
              <a:cs typeface="ＭＳ Ｐゴシック"/>
            </a:endParaRPr>
          </a:p>
          <a:p>
            <a:pPr algn="ctr"/>
            <a:r>
              <a:rPr lang="en-US" altLang="ja-JP" dirty="0" smtClean="0">
                <a:solidFill>
                  <a:srgbClr val="FFFFFF"/>
                </a:solidFill>
                <a:latin typeface="ＭＳ Ｐゴシック"/>
                <a:ea typeface="ＭＳ Ｐゴシック"/>
                <a:cs typeface="ＭＳ Ｐゴシック"/>
              </a:rPr>
              <a:t>Bing</a:t>
            </a:r>
            <a:r>
              <a:rPr lang="ja-JP" altLang="en-US" dirty="0">
                <a:solidFill>
                  <a:srgbClr val="FFFFFF"/>
                </a:solidFill>
                <a:latin typeface="ＭＳ Ｐゴシック"/>
                <a:ea typeface="ＭＳ Ｐゴシック"/>
                <a:cs typeface="ＭＳ Ｐゴシック"/>
              </a:rPr>
              <a:t> </a:t>
            </a:r>
            <a:r>
              <a:rPr lang="en-US" altLang="ja-JP" dirty="0" smtClean="0">
                <a:solidFill>
                  <a:srgbClr val="FFFFFF"/>
                </a:solidFill>
                <a:latin typeface="ＭＳ Ｐゴシック"/>
                <a:ea typeface="ＭＳ Ｐゴシック"/>
                <a:cs typeface="ＭＳ Ｐゴシック"/>
              </a:rPr>
              <a:t>Translator</a:t>
            </a:r>
          </a:p>
          <a:p>
            <a:pPr algn="ctr"/>
            <a:r>
              <a:rPr kumimoji="1" lang="en-US" altLang="ja-JP" dirty="0" smtClean="0">
                <a:solidFill>
                  <a:srgbClr val="FFFFFF"/>
                </a:solidFill>
                <a:latin typeface="ＭＳ Ｐゴシック"/>
                <a:ea typeface="ＭＳ Ｐゴシック"/>
                <a:cs typeface="ＭＳ Ｐゴシック"/>
              </a:rPr>
              <a:t>Skype Translator</a:t>
            </a:r>
            <a:endParaRPr kumimoji="1" lang="ja-JP" altLang="en-US" dirty="0">
              <a:solidFill>
                <a:srgbClr val="FFFFFF"/>
              </a:solidFill>
              <a:latin typeface="ＭＳ Ｐゴシック"/>
              <a:ea typeface="ＭＳ Ｐゴシック"/>
              <a:cs typeface="ＭＳ Ｐゴシック"/>
            </a:endParaRPr>
          </a:p>
        </p:txBody>
      </p:sp>
      <p:sp>
        <p:nvSpPr>
          <p:cNvPr id="7" name="正方形/長方形 6"/>
          <p:cNvSpPr/>
          <p:nvPr/>
        </p:nvSpPr>
        <p:spPr>
          <a:xfrm>
            <a:off x="345987" y="5205952"/>
            <a:ext cx="2335427" cy="1223319"/>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ＭＳ Ｐゴシック"/>
                <a:ea typeface="ＭＳ Ｐゴシック"/>
                <a:cs typeface="ＭＳ Ｐゴシック"/>
              </a:rPr>
              <a:t>自動運転車</a:t>
            </a:r>
          </a:p>
          <a:p>
            <a:pPr algn="ctr"/>
            <a:r>
              <a:rPr lang="ja-JP" altLang="en-US" dirty="0" smtClean="0">
                <a:solidFill>
                  <a:srgbClr val="FFFFFF"/>
                </a:solidFill>
                <a:latin typeface="ＭＳ Ｐゴシック"/>
                <a:ea typeface="ＭＳ Ｐゴシック"/>
                <a:cs typeface="ＭＳ Ｐゴシック"/>
              </a:rPr>
              <a:t>画像検索</a:t>
            </a:r>
          </a:p>
          <a:p>
            <a:pPr algn="ctr"/>
            <a:r>
              <a:rPr kumimoji="1" lang="ja-JP" altLang="en-US" dirty="0" smtClean="0">
                <a:solidFill>
                  <a:srgbClr val="FFFFFF"/>
                </a:solidFill>
                <a:latin typeface="ＭＳ Ｐゴシック"/>
                <a:ea typeface="ＭＳ Ｐゴシック"/>
                <a:cs typeface="ＭＳ Ｐゴシック"/>
              </a:rPr>
              <a:t>ビデオ監視</a:t>
            </a:r>
            <a:endParaRPr kumimoji="1" lang="ja-JP" altLang="en-US" dirty="0">
              <a:solidFill>
                <a:srgbClr val="FFFFFF"/>
              </a:solidFill>
              <a:latin typeface="ＭＳ Ｐゴシック"/>
              <a:ea typeface="ＭＳ Ｐゴシック"/>
              <a:cs typeface="ＭＳ Ｐゴシック"/>
            </a:endParaRPr>
          </a:p>
        </p:txBody>
      </p:sp>
      <p:sp>
        <p:nvSpPr>
          <p:cNvPr id="8" name="正方形/長方形 7"/>
          <p:cNvSpPr/>
          <p:nvPr/>
        </p:nvSpPr>
        <p:spPr>
          <a:xfrm>
            <a:off x="5280452" y="1062673"/>
            <a:ext cx="3542272" cy="1223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ＭＳ Ｐゴシック"/>
                <a:ea typeface="ＭＳ Ｐゴシック"/>
                <a:cs typeface="ＭＳ Ｐゴシック"/>
              </a:rPr>
              <a:t>質問者の質問を理解 </a:t>
            </a:r>
            <a:r>
              <a:rPr kumimoji="1" lang="en-US" altLang="ja-JP" sz="1400" dirty="0" smtClean="0">
                <a:solidFill>
                  <a:srgbClr val="FFFFFF"/>
                </a:solidFill>
                <a:latin typeface="ＭＳ Ｐゴシック"/>
                <a:ea typeface="ＭＳ Ｐゴシック"/>
                <a:cs typeface="ＭＳ Ｐゴシック"/>
              </a:rPr>
              <a:t>(</a:t>
            </a:r>
            <a:r>
              <a:rPr kumimoji="1" lang="ja-JP" altLang="en-US" sz="1400" dirty="0" smtClean="0">
                <a:solidFill>
                  <a:srgbClr val="FFFFFF"/>
                </a:solidFill>
                <a:latin typeface="ＭＳ Ｐゴシック"/>
                <a:ea typeface="ＭＳ Ｐゴシック"/>
                <a:cs typeface="ＭＳ Ｐゴシック"/>
              </a:rPr>
              <a:t>自然言語解析</a:t>
            </a:r>
            <a:r>
              <a:rPr kumimoji="1" lang="en-US" altLang="ja-JP" sz="1400" dirty="0" smtClean="0">
                <a:solidFill>
                  <a:srgbClr val="FFFFFF"/>
                </a:solidFill>
                <a:latin typeface="ＭＳ Ｐゴシック"/>
                <a:ea typeface="ＭＳ Ｐゴシック"/>
                <a:cs typeface="ＭＳ Ｐゴシック"/>
              </a:rPr>
              <a:t>) </a:t>
            </a:r>
            <a:r>
              <a:rPr kumimoji="1" lang="ja-JP" altLang="en-US" sz="1400" dirty="0" smtClean="0">
                <a:solidFill>
                  <a:srgbClr val="FFFFFF"/>
                </a:solidFill>
                <a:latin typeface="ＭＳ Ｐゴシック"/>
                <a:ea typeface="ＭＳ Ｐゴシック"/>
                <a:cs typeface="ＭＳ Ｐゴシック"/>
              </a:rPr>
              <a:t>し、過去の膨大なデータから回答を探し出して提示する。音声認識と組み合わせることも。</a:t>
            </a:r>
            <a:endParaRPr kumimoji="1" lang="en-US" altLang="ja-JP" sz="1400" dirty="0" smtClean="0">
              <a:solidFill>
                <a:srgbClr val="FFFFFF"/>
              </a:solidFill>
              <a:latin typeface="ＭＳ Ｐゴシック"/>
              <a:ea typeface="ＭＳ Ｐゴシック"/>
              <a:cs typeface="ＭＳ Ｐゴシック"/>
            </a:endParaRPr>
          </a:p>
        </p:txBody>
      </p:sp>
      <p:sp>
        <p:nvSpPr>
          <p:cNvPr id="9" name="正方形/長方形 8"/>
          <p:cNvSpPr/>
          <p:nvPr/>
        </p:nvSpPr>
        <p:spPr>
          <a:xfrm>
            <a:off x="5280452" y="2438392"/>
            <a:ext cx="3542272" cy="1223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ＭＳ Ｐゴシック"/>
                <a:ea typeface="ＭＳ Ｐゴシック"/>
                <a:cs typeface="ＭＳ Ｐゴシック"/>
              </a:rPr>
              <a:t>ユーザーが音声で入力した内容を解析 </a:t>
            </a:r>
            <a:r>
              <a:rPr kumimoji="1" lang="en-US" altLang="ja-JP" sz="1400" dirty="0" smtClean="0">
                <a:solidFill>
                  <a:srgbClr val="FFFFFF"/>
                </a:solidFill>
                <a:latin typeface="ＭＳ Ｐゴシック"/>
                <a:ea typeface="ＭＳ Ｐゴシック"/>
                <a:cs typeface="ＭＳ Ｐゴシック"/>
              </a:rPr>
              <a:t>(</a:t>
            </a:r>
            <a:r>
              <a:rPr kumimoji="1" lang="ja-JP" altLang="en-US" sz="1400" dirty="0" smtClean="0">
                <a:solidFill>
                  <a:srgbClr val="FFFFFF"/>
                </a:solidFill>
                <a:latin typeface="ＭＳ Ｐゴシック"/>
                <a:ea typeface="ＭＳ Ｐゴシック"/>
                <a:cs typeface="ＭＳ Ｐゴシック"/>
              </a:rPr>
              <a:t>音声認識＋自然言語解析</a:t>
            </a:r>
            <a:r>
              <a:rPr kumimoji="1" lang="en-US" altLang="ja-JP" sz="1400" dirty="0" smtClean="0">
                <a:solidFill>
                  <a:srgbClr val="FFFFFF"/>
                </a:solidFill>
                <a:latin typeface="ＭＳ Ｐゴシック"/>
                <a:ea typeface="ＭＳ Ｐゴシック"/>
                <a:cs typeface="ＭＳ Ｐゴシック"/>
              </a:rPr>
              <a:t>) </a:t>
            </a:r>
            <a:r>
              <a:rPr kumimoji="1" lang="ja-JP" altLang="en-US" sz="1400" dirty="0" smtClean="0">
                <a:solidFill>
                  <a:srgbClr val="FFFFFF"/>
                </a:solidFill>
                <a:latin typeface="ＭＳ Ｐゴシック"/>
                <a:ea typeface="ＭＳ Ｐゴシック"/>
                <a:cs typeface="ＭＳ Ｐゴシック"/>
              </a:rPr>
              <a:t>し、最も適切な回答を選び出して提示する。</a:t>
            </a:r>
            <a:endParaRPr kumimoji="1" lang="ja-JP" altLang="en-US" sz="1400" dirty="0">
              <a:solidFill>
                <a:srgbClr val="FFFFFF"/>
              </a:solidFill>
              <a:latin typeface="ＭＳ Ｐゴシック"/>
              <a:ea typeface="ＭＳ Ｐゴシック"/>
              <a:cs typeface="ＭＳ Ｐゴシック"/>
            </a:endParaRPr>
          </a:p>
        </p:txBody>
      </p:sp>
      <p:sp>
        <p:nvSpPr>
          <p:cNvPr id="10" name="正方形/長方形 9"/>
          <p:cNvSpPr/>
          <p:nvPr/>
        </p:nvSpPr>
        <p:spPr>
          <a:xfrm>
            <a:off x="5280451" y="3814111"/>
            <a:ext cx="3542272" cy="1223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ＭＳ Ｐゴシック"/>
                <a:ea typeface="ＭＳ Ｐゴシック"/>
                <a:cs typeface="ＭＳ Ｐゴシック"/>
              </a:rPr>
              <a:t>過去の翻訳データを統計処理して適切な翻訳を行う。</a:t>
            </a:r>
            <a:r>
              <a:rPr kumimoji="1" lang="en-US" altLang="ja-JP" sz="1400" dirty="0" smtClean="0">
                <a:solidFill>
                  <a:srgbClr val="FFFFFF"/>
                </a:solidFill>
                <a:latin typeface="ＭＳ Ｐゴシック"/>
                <a:ea typeface="ＭＳ Ｐゴシック"/>
                <a:cs typeface="ＭＳ Ｐゴシック"/>
              </a:rPr>
              <a:t>Skype </a:t>
            </a:r>
            <a:r>
              <a:rPr kumimoji="1" lang="en-US" altLang="ja-JP" sz="1400" dirty="0" err="1" smtClean="0">
                <a:solidFill>
                  <a:srgbClr val="FFFFFF"/>
                </a:solidFill>
                <a:latin typeface="ＭＳ Ｐゴシック"/>
                <a:ea typeface="ＭＳ Ｐゴシック"/>
                <a:cs typeface="ＭＳ Ｐゴシック"/>
              </a:rPr>
              <a:t>Tlanslator</a:t>
            </a:r>
            <a:r>
              <a:rPr kumimoji="1" lang="ja-JP" altLang="en-US" sz="1400" dirty="0" smtClean="0">
                <a:solidFill>
                  <a:srgbClr val="FFFFFF"/>
                </a:solidFill>
                <a:latin typeface="ＭＳ Ｐゴシック"/>
                <a:ea typeface="ＭＳ Ｐゴシック"/>
                <a:cs typeface="ＭＳ Ｐゴシック"/>
              </a:rPr>
              <a:t>は音声認識と組み合わせたリアルタイム通訳。</a:t>
            </a:r>
            <a:endParaRPr kumimoji="1" lang="ja-JP" altLang="en-US" sz="1400" dirty="0">
              <a:solidFill>
                <a:srgbClr val="FFFFFF"/>
              </a:solidFill>
              <a:latin typeface="ＭＳ Ｐゴシック"/>
              <a:ea typeface="ＭＳ Ｐゴシック"/>
              <a:cs typeface="ＭＳ Ｐゴシック"/>
            </a:endParaRPr>
          </a:p>
        </p:txBody>
      </p:sp>
      <p:sp>
        <p:nvSpPr>
          <p:cNvPr id="11" name="正方形/長方形 10"/>
          <p:cNvSpPr/>
          <p:nvPr/>
        </p:nvSpPr>
        <p:spPr>
          <a:xfrm>
            <a:off x="5280450" y="5205953"/>
            <a:ext cx="3542272" cy="1223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ＭＳ Ｐゴシック"/>
                <a:ea typeface="ＭＳ Ｐゴシック"/>
                <a:cs typeface="ＭＳ Ｐゴシック"/>
              </a:rPr>
              <a:t>自動運転車の実現、画像を認識してキーワードを付けて検索、画像に自動的にタグ付け、自動車のナンバーや人の顔などを認識するなどの活用。</a:t>
            </a:r>
            <a:endParaRPr kumimoji="1" lang="ja-JP" altLang="en-US" sz="1400" dirty="0">
              <a:solidFill>
                <a:srgbClr val="FFFFFF"/>
              </a:solidFill>
              <a:latin typeface="ＭＳ Ｐゴシック"/>
              <a:ea typeface="ＭＳ Ｐゴシック"/>
              <a:cs typeface="ＭＳ Ｐゴシック"/>
            </a:endParaRPr>
          </a:p>
        </p:txBody>
      </p:sp>
      <p:sp>
        <p:nvSpPr>
          <p:cNvPr id="12" name="正方形/長方形 11"/>
          <p:cNvSpPr/>
          <p:nvPr/>
        </p:nvSpPr>
        <p:spPr>
          <a:xfrm>
            <a:off x="2833812" y="1062671"/>
            <a:ext cx="2335427" cy="12233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ＭＳ Ｐゴシック"/>
                <a:ea typeface="ＭＳ Ｐゴシック"/>
                <a:cs typeface="ＭＳ Ｐゴシック"/>
              </a:rPr>
              <a:t>質問応答</a:t>
            </a:r>
            <a:r>
              <a:rPr lang="ja-JP" altLang="en-US" sz="2000" dirty="0" smtClean="0">
                <a:solidFill>
                  <a:srgbClr val="FFFFFF"/>
                </a:solidFill>
                <a:latin typeface="ＭＳ Ｐゴシック"/>
                <a:ea typeface="ＭＳ Ｐゴシック"/>
                <a:cs typeface="ＭＳ Ｐゴシック"/>
              </a:rPr>
              <a:t>システム</a:t>
            </a:r>
          </a:p>
        </p:txBody>
      </p:sp>
      <p:sp>
        <p:nvSpPr>
          <p:cNvPr id="13" name="正方形/長方形 12"/>
          <p:cNvSpPr/>
          <p:nvPr/>
        </p:nvSpPr>
        <p:spPr>
          <a:xfrm>
            <a:off x="2833812" y="2438390"/>
            <a:ext cx="2335427" cy="12233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パーソナル</a:t>
            </a:r>
            <a:endParaRPr kumimoji="1" lang="en-US" altLang="ja-JP" sz="2000" dirty="0" smtClean="0">
              <a:solidFill>
                <a:srgbClr val="FFFFFF"/>
              </a:solidFill>
              <a:latin typeface="ＭＳ Ｐゴシック"/>
              <a:ea typeface="ＭＳ Ｐゴシック"/>
              <a:cs typeface="ＭＳ Ｐゴシック"/>
            </a:endParaRPr>
          </a:p>
          <a:p>
            <a:pPr algn="ctr"/>
            <a:r>
              <a:rPr kumimoji="1" lang="ja-JP" altLang="en-US" sz="2000" dirty="0" smtClean="0">
                <a:solidFill>
                  <a:srgbClr val="FFFFFF"/>
                </a:solidFill>
                <a:latin typeface="ＭＳ Ｐゴシック"/>
                <a:ea typeface="ＭＳ Ｐゴシック"/>
                <a:cs typeface="ＭＳ Ｐゴシック"/>
              </a:rPr>
              <a:t>アシスタンス</a:t>
            </a:r>
          </a:p>
        </p:txBody>
      </p:sp>
      <p:sp>
        <p:nvSpPr>
          <p:cNvPr id="14" name="正方形/長方形 13"/>
          <p:cNvSpPr/>
          <p:nvPr/>
        </p:nvSpPr>
        <p:spPr>
          <a:xfrm>
            <a:off x="2833811" y="3814109"/>
            <a:ext cx="2335427" cy="12233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翻訳</a:t>
            </a:r>
            <a:endParaRPr kumimoji="1" lang="ja-JP" altLang="en-US" sz="2000" dirty="0">
              <a:solidFill>
                <a:srgbClr val="FFFFFF"/>
              </a:solidFill>
              <a:latin typeface="ＭＳ Ｐゴシック"/>
              <a:ea typeface="ＭＳ Ｐゴシック"/>
              <a:cs typeface="ＭＳ Ｐゴシック"/>
            </a:endParaRPr>
          </a:p>
        </p:txBody>
      </p:sp>
      <p:sp>
        <p:nvSpPr>
          <p:cNvPr id="15" name="正方形/長方形 14"/>
          <p:cNvSpPr/>
          <p:nvPr/>
        </p:nvSpPr>
        <p:spPr>
          <a:xfrm>
            <a:off x="2833810" y="5205951"/>
            <a:ext cx="2335427" cy="12233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画像</a:t>
            </a:r>
            <a:r>
              <a:rPr kumimoji="1" lang="ja-JP" altLang="en-US" sz="2000" dirty="0" smtClean="0">
                <a:solidFill>
                  <a:srgbClr val="FFFFFF"/>
                </a:solidFill>
                <a:latin typeface="ＭＳ Ｐゴシック"/>
                <a:ea typeface="ＭＳ Ｐゴシック"/>
                <a:cs typeface="ＭＳ Ｐゴシック"/>
              </a:rPr>
              <a:t>認識</a:t>
            </a:r>
            <a:endParaRPr kumimoji="1" lang="ja-JP" altLang="en-US" sz="2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3154938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74" y="1234216"/>
            <a:ext cx="4057986" cy="3225843"/>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実用化の段階に入った人工知能</a:t>
            </a:r>
            <a:endParaRPr kumimoji="1" lang="ja-JP" altLang="en-US" dirty="0"/>
          </a:p>
        </p:txBody>
      </p:sp>
      <p:pic>
        <p:nvPicPr>
          <p:cNvPr id="4" name="図 3" descr="スクリーンショット 2015-02-26 17.07.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293" y="1467378"/>
            <a:ext cx="3978440" cy="3666405"/>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5"/>
          <a:stretch>
            <a:fillRect/>
          </a:stretch>
        </p:blipFill>
        <p:spPr>
          <a:xfrm>
            <a:off x="1733449" y="2717316"/>
            <a:ext cx="5408753" cy="34854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1614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機械学習サービスをクラウドで提供</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667819" y="1417834"/>
            <a:ext cx="3750067" cy="789717"/>
          </a:xfrm>
          <a:prstGeom prst="rect">
            <a:avLst/>
          </a:prstGeom>
          <a:solidFill>
            <a:schemeClr val="accent1"/>
          </a:solidFill>
          <a:ln>
            <a:solidFill>
              <a:schemeClr val="accent1"/>
            </a:solidFill>
          </a:ln>
        </p:spPr>
        <p:txBody>
          <a:bodyPr rtlCol="0" anchor="ctr">
            <a:noAutofit/>
          </a:bodyPr>
          <a:lstStyle/>
          <a:p>
            <a:pPr algn="ctr"/>
            <a:r>
              <a:rPr kumimoji="1" lang="en-US" altLang="ja-JP" dirty="0" smtClean="0">
                <a:solidFill>
                  <a:schemeClr val="bg1"/>
                </a:solidFill>
              </a:rPr>
              <a:t>Amazon</a:t>
            </a:r>
            <a:endParaRPr kumimoji="1" lang="ja-JP" altLang="en-US" dirty="0">
              <a:solidFill>
                <a:schemeClr val="bg1"/>
              </a:solidFill>
            </a:endParaRPr>
          </a:p>
        </p:txBody>
      </p:sp>
      <p:sp>
        <p:nvSpPr>
          <p:cNvPr id="5" name="正方形/長方形 4"/>
          <p:cNvSpPr/>
          <p:nvPr/>
        </p:nvSpPr>
        <p:spPr>
          <a:xfrm>
            <a:off x="4687584" y="2207550"/>
            <a:ext cx="3750067" cy="1429502"/>
          </a:xfrm>
          <a:prstGeom prst="rect">
            <a:avLst/>
          </a:prstGeom>
          <a:ln>
            <a:solidFill>
              <a:schemeClr val="accent3"/>
            </a:solidFill>
          </a:ln>
        </p:spPr>
        <p:txBody>
          <a:bodyPr rtlCol="0" anchor="ctr">
            <a:noAutofit/>
          </a:bodyPr>
          <a:lstStyle/>
          <a:p>
            <a:pPr algn="ctr"/>
            <a:r>
              <a:rPr lang="en-US" altLang="ja-JP" sz="1000" dirty="0" smtClean="0"/>
              <a:t>Watson Analytics</a:t>
            </a:r>
          </a:p>
          <a:p>
            <a:pPr algn="ctr"/>
            <a:r>
              <a:rPr lang="ja-JP" altLang="en-US" sz="1000" dirty="0" smtClean="0"/>
              <a:t>クラウド型ビッグデータ解析ソリューション</a:t>
            </a:r>
            <a:endParaRPr lang="en-US" altLang="ja-JP" sz="1000" dirty="0" smtClean="0"/>
          </a:p>
          <a:p>
            <a:pPr algn="ctr"/>
            <a:r>
              <a:rPr lang="en-US" altLang="ja-JP" sz="1000" dirty="0" smtClean="0"/>
              <a:t>Watson Zone</a:t>
            </a:r>
          </a:p>
          <a:p>
            <a:pPr algn="ctr"/>
            <a:r>
              <a:rPr lang="en-US" altLang="ja-JP" sz="1000" dirty="0" err="1" smtClean="0"/>
              <a:t>Bluemix</a:t>
            </a:r>
            <a:r>
              <a:rPr lang="ja-JP" altLang="en-US" sz="1000" dirty="0"/>
              <a:t>上で</a:t>
            </a:r>
            <a:r>
              <a:rPr lang="en-US" altLang="ja-JP" sz="1000" dirty="0"/>
              <a:t>Watson API</a:t>
            </a:r>
            <a:r>
              <a:rPr lang="ja-JP" altLang="en-US" sz="1000" dirty="0"/>
              <a:t>や</a:t>
            </a:r>
            <a:r>
              <a:rPr lang="en-US" altLang="ja-JP" sz="1000" dirty="0"/>
              <a:t>Watson</a:t>
            </a:r>
            <a:r>
              <a:rPr lang="ja-JP" altLang="en-US" sz="1000" dirty="0"/>
              <a:t>アプリケーションのサンプルコード、トレーニングキットなどの開発リソースを</a:t>
            </a:r>
            <a:r>
              <a:rPr lang="ja-JP" altLang="en-US" sz="1000" dirty="0" smtClean="0"/>
              <a:t>提供</a:t>
            </a:r>
            <a:endParaRPr lang="en-US" altLang="ja-JP" sz="1000" dirty="0" smtClean="0"/>
          </a:p>
          <a:p>
            <a:pPr algn="ctr"/>
            <a:r>
              <a:rPr lang="en-US" altLang="ja-JP" sz="1000" dirty="0"/>
              <a:t>Watson Personality Insights Service</a:t>
            </a:r>
            <a:endParaRPr lang="en-US" altLang="ja-JP" sz="1000" dirty="0" smtClean="0"/>
          </a:p>
          <a:p>
            <a:pPr algn="ctr"/>
            <a:r>
              <a:rPr lang="en-US" altLang="ja-JP" sz="1000" dirty="0" err="1" smtClean="0"/>
              <a:t>Bluemix</a:t>
            </a:r>
            <a:r>
              <a:rPr lang="ja-JP" altLang="en-US" sz="1000" dirty="0"/>
              <a:t>上</a:t>
            </a:r>
            <a:r>
              <a:rPr lang="ja-JP" altLang="en-US" sz="1000" dirty="0" smtClean="0"/>
              <a:t>で</a:t>
            </a:r>
            <a:r>
              <a:rPr lang="en-US" altLang="ja-JP" sz="1000" dirty="0"/>
              <a:t>Watson</a:t>
            </a:r>
            <a:r>
              <a:rPr lang="ja-JP" altLang="en-US" sz="1000" dirty="0" smtClean="0"/>
              <a:t>サービスを提供</a:t>
            </a:r>
            <a:endParaRPr lang="en-US" altLang="ja-JP" sz="1000" dirty="0" smtClean="0"/>
          </a:p>
        </p:txBody>
      </p:sp>
      <p:sp>
        <p:nvSpPr>
          <p:cNvPr id="6" name="正方形/長方形 5"/>
          <p:cNvSpPr/>
          <p:nvPr/>
        </p:nvSpPr>
        <p:spPr>
          <a:xfrm>
            <a:off x="667820" y="4692184"/>
            <a:ext cx="3750067" cy="1431213"/>
          </a:xfrm>
          <a:prstGeom prst="rect">
            <a:avLst/>
          </a:prstGeom>
          <a:ln>
            <a:solidFill>
              <a:schemeClr val="accent2"/>
            </a:solidFill>
          </a:ln>
        </p:spPr>
        <p:txBody>
          <a:bodyPr rtlCol="0" anchor="ctr">
            <a:noAutofit/>
          </a:bodyPr>
          <a:lstStyle/>
          <a:p>
            <a:pPr algn="ctr"/>
            <a:r>
              <a:rPr lang="en-US" altLang="ja-JP" sz="1000" dirty="0"/>
              <a:t>Google Prediction API</a:t>
            </a:r>
          </a:p>
          <a:p>
            <a:pPr algn="ctr"/>
            <a:endParaRPr lang="en-US" altLang="ja-JP" sz="1000" dirty="0" smtClean="0"/>
          </a:p>
          <a:p>
            <a:pPr algn="ctr"/>
            <a:r>
              <a:rPr lang="en-US" altLang="ja-JP" sz="1000" dirty="0" smtClean="0"/>
              <a:t>RESTful </a:t>
            </a:r>
            <a:r>
              <a:rPr lang="ja-JP" altLang="en-US" sz="1000" dirty="0"/>
              <a:t>インターフェースを通じて </a:t>
            </a:r>
            <a:r>
              <a:rPr lang="en-US" altLang="ja-JP" sz="1000" dirty="0"/>
              <a:t>Google </a:t>
            </a:r>
            <a:r>
              <a:rPr lang="ja-JP" altLang="en-US" sz="1000" dirty="0"/>
              <a:t>の機械学習アルゴリズムを利用できる、データの分析と予測のための </a:t>
            </a:r>
            <a:r>
              <a:rPr lang="en-US" altLang="ja-JP" sz="1000" dirty="0"/>
              <a:t>API</a:t>
            </a:r>
            <a:endParaRPr kumimoji="1" lang="ja-JP" altLang="en-US" sz="1000" dirty="0"/>
          </a:p>
        </p:txBody>
      </p:sp>
      <p:sp>
        <p:nvSpPr>
          <p:cNvPr id="7" name="正方形/長方形 6"/>
          <p:cNvSpPr/>
          <p:nvPr/>
        </p:nvSpPr>
        <p:spPr>
          <a:xfrm>
            <a:off x="4687584" y="4692184"/>
            <a:ext cx="3750067" cy="1429502"/>
          </a:xfrm>
          <a:prstGeom prst="rect">
            <a:avLst/>
          </a:prstGeom>
          <a:ln>
            <a:solidFill>
              <a:schemeClr val="accent5"/>
            </a:solidFill>
          </a:ln>
        </p:spPr>
        <p:txBody>
          <a:bodyPr rtlCol="0" anchor="ctr">
            <a:noAutofit/>
          </a:bodyPr>
          <a:lstStyle/>
          <a:p>
            <a:pPr algn="ctr"/>
            <a:r>
              <a:rPr kumimoji="1" lang="en-US" altLang="ja-JP" sz="1000" dirty="0" smtClean="0"/>
              <a:t>Azure Machine Learning</a:t>
            </a:r>
          </a:p>
          <a:p>
            <a:pPr algn="ctr"/>
            <a:r>
              <a:rPr kumimoji="1" lang="en-US" altLang="ja-JP" sz="1000" dirty="0" smtClean="0"/>
              <a:t>UI</a:t>
            </a:r>
            <a:r>
              <a:rPr kumimoji="1" lang="ja-JP" altLang="en-US" sz="1000" dirty="0" smtClean="0"/>
              <a:t>を使ったフローチャートスタイルのデータフロー</a:t>
            </a:r>
            <a:endParaRPr kumimoji="1" lang="en-US" altLang="ja-JP" sz="1000" dirty="0" smtClean="0"/>
          </a:p>
          <a:p>
            <a:pPr algn="ctr"/>
            <a:r>
              <a:rPr kumimoji="1" lang="en-US" altLang="ja-JP" sz="1000" dirty="0" smtClean="0"/>
              <a:t>R, Hadoop</a:t>
            </a:r>
            <a:r>
              <a:rPr kumimoji="1" lang="ja-JP" altLang="en-US" sz="1000" dirty="0" smtClean="0"/>
              <a:t>との統合</a:t>
            </a:r>
            <a:endParaRPr kumimoji="1" lang="en-US" altLang="ja-JP" sz="1000" dirty="0" smtClean="0"/>
          </a:p>
          <a:p>
            <a:pPr algn="ctr"/>
            <a:endParaRPr lang="en-US" altLang="ja-JP" sz="1000" dirty="0"/>
          </a:p>
          <a:p>
            <a:pPr algn="ctr"/>
            <a:r>
              <a:rPr lang="en-US" altLang="ja-JP" sz="1000" dirty="0"/>
              <a:t>Cortana Analytics </a:t>
            </a:r>
            <a:r>
              <a:rPr lang="en-US" altLang="ja-JP" sz="1000" dirty="0" smtClean="0"/>
              <a:t>Suite</a:t>
            </a:r>
          </a:p>
          <a:p>
            <a:pPr algn="ctr"/>
            <a:r>
              <a:rPr lang="ja-JP" altLang="en-US" sz="1000" dirty="0"/>
              <a:t>ビッグデータの保存、管理、分析、機械学習、表示の一連の機能を統合した</a:t>
            </a:r>
            <a:r>
              <a:rPr lang="en-US" altLang="ja-JP" sz="1000" dirty="0"/>
              <a:t>Microsoft Azure</a:t>
            </a:r>
            <a:r>
              <a:rPr lang="ja-JP" altLang="en-US" sz="1000" dirty="0"/>
              <a:t>の新サービス</a:t>
            </a:r>
            <a:endParaRPr kumimoji="1" lang="ja-JP" altLang="en-US" sz="1000" dirty="0"/>
          </a:p>
        </p:txBody>
      </p:sp>
      <p:sp>
        <p:nvSpPr>
          <p:cNvPr id="8" name="正方形/長方形 7"/>
          <p:cNvSpPr/>
          <p:nvPr/>
        </p:nvSpPr>
        <p:spPr>
          <a:xfrm>
            <a:off x="667820" y="2207550"/>
            <a:ext cx="3750067" cy="1429501"/>
          </a:xfrm>
          <a:prstGeom prst="rect">
            <a:avLst/>
          </a:prstGeom>
          <a:ln>
            <a:solidFill>
              <a:schemeClr val="accent1"/>
            </a:solidFill>
          </a:ln>
        </p:spPr>
        <p:txBody>
          <a:bodyPr rtlCol="0" anchor="ctr">
            <a:noAutofit/>
          </a:bodyPr>
          <a:lstStyle/>
          <a:p>
            <a:pPr algn="ctr"/>
            <a:r>
              <a:rPr lang="en-US" altLang="ja-JP" sz="1000" dirty="0"/>
              <a:t>Amazon Machine </a:t>
            </a:r>
            <a:r>
              <a:rPr lang="en-US" altLang="ja-JP" sz="1000" dirty="0" smtClean="0"/>
              <a:t>Learning</a:t>
            </a:r>
          </a:p>
          <a:p>
            <a:pPr algn="ctr"/>
            <a:r>
              <a:rPr lang="ja-JP" altLang="en-US" sz="1000" dirty="0" smtClean="0"/>
              <a:t>アルゴリズムやワークフローをパッケージ化</a:t>
            </a:r>
            <a:endParaRPr lang="en-US" altLang="ja-JP" sz="1000" dirty="0" smtClean="0"/>
          </a:p>
          <a:p>
            <a:pPr algn="ctr"/>
            <a:r>
              <a:rPr kumimoji="1" lang="ja-JP" altLang="en-US" sz="1000" dirty="0" smtClean="0"/>
              <a:t>フルマネージドの</a:t>
            </a:r>
            <a:r>
              <a:rPr kumimoji="1" lang="en-US" altLang="ja-JP" sz="1000" dirty="0" smtClean="0"/>
              <a:t>ML</a:t>
            </a:r>
            <a:r>
              <a:rPr kumimoji="1" lang="ja-JP" altLang="en-US" sz="1000" dirty="0" smtClean="0"/>
              <a:t>サービス</a:t>
            </a:r>
            <a:endParaRPr kumimoji="1" lang="en-US" altLang="ja-JP" sz="1000" dirty="0" smtClean="0"/>
          </a:p>
          <a:p>
            <a:pPr algn="ctr"/>
            <a:r>
              <a:rPr lang="ja-JP" altLang="en-US" sz="1000" dirty="0"/>
              <a:t>二項分類、多項分類、回帰の３</a:t>
            </a:r>
            <a:r>
              <a:rPr lang="ja-JP" altLang="en-US" sz="1000" dirty="0" smtClean="0"/>
              <a:t>モデル</a:t>
            </a:r>
            <a:endParaRPr lang="ja-JP" altLang="en-US" sz="1000" dirty="0"/>
          </a:p>
        </p:txBody>
      </p:sp>
      <p:sp>
        <p:nvSpPr>
          <p:cNvPr id="9" name="正方形/長方形 8"/>
          <p:cNvSpPr/>
          <p:nvPr/>
        </p:nvSpPr>
        <p:spPr>
          <a:xfrm>
            <a:off x="4687583" y="1417834"/>
            <a:ext cx="3750067" cy="789717"/>
          </a:xfrm>
          <a:prstGeom prst="rect">
            <a:avLst/>
          </a:prstGeom>
          <a:solidFill>
            <a:schemeClr val="accent3"/>
          </a:solidFill>
          <a:ln>
            <a:solidFill>
              <a:schemeClr val="accent3"/>
            </a:solidFill>
          </a:ln>
        </p:spPr>
        <p:txBody>
          <a:bodyPr rtlCol="0" anchor="ctr">
            <a:noAutofit/>
          </a:bodyPr>
          <a:lstStyle/>
          <a:p>
            <a:pPr algn="ctr"/>
            <a:r>
              <a:rPr kumimoji="1" lang="en-US" altLang="ja-JP" dirty="0" smtClean="0">
                <a:solidFill>
                  <a:schemeClr val="bg1"/>
                </a:solidFill>
              </a:rPr>
              <a:t>IBM</a:t>
            </a:r>
            <a:endParaRPr kumimoji="1" lang="ja-JP" altLang="en-US" dirty="0">
              <a:solidFill>
                <a:schemeClr val="bg1"/>
              </a:solidFill>
            </a:endParaRPr>
          </a:p>
        </p:txBody>
      </p:sp>
      <p:sp>
        <p:nvSpPr>
          <p:cNvPr id="10" name="正方形/長方形 9"/>
          <p:cNvSpPr/>
          <p:nvPr/>
        </p:nvSpPr>
        <p:spPr>
          <a:xfrm>
            <a:off x="667818" y="3902468"/>
            <a:ext cx="3750067" cy="789717"/>
          </a:xfrm>
          <a:prstGeom prst="rect">
            <a:avLst/>
          </a:prstGeom>
          <a:solidFill>
            <a:schemeClr val="accent2"/>
          </a:solidFill>
          <a:ln>
            <a:solidFill>
              <a:schemeClr val="accent2"/>
            </a:solidFill>
          </a:ln>
        </p:spPr>
        <p:txBody>
          <a:bodyPr rtlCol="0" anchor="ctr">
            <a:noAutofit/>
          </a:bodyPr>
          <a:lstStyle/>
          <a:p>
            <a:pPr algn="ctr"/>
            <a:r>
              <a:rPr kumimoji="1" lang="en-US" altLang="ja-JP" dirty="0" smtClean="0">
                <a:solidFill>
                  <a:schemeClr val="bg1"/>
                </a:solidFill>
              </a:rPr>
              <a:t>Google</a:t>
            </a:r>
            <a:endParaRPr kumimoji="1" lang="ja-JP" altLang="en-US" dirty="0">
              <a:solidFill>
                <a:schemeClr val="bg1"/>
              </a:solidFill>
            </a:endParaRPr>
          </a:p>
        </p:txBody>
      </p:sp>
      <p:sp>
        <p:nvSpPr>
          <p:cNvPr id="11" name="正方形/長方形 10"/>
          <p:cNvSpPr/>
          <p:nvPr/>
        </p:nvSpPr>
        <p:spPr>
          <a:xfrm>
            <a:off x="4687584" y="3902467"/>
            <a:ext cx="3750067" cy="789717"/>
          </a:xfrm>
          <a:prstGeom prst="rect">
            <a:avLst/>
          </a:prstGeom>
          <a:solidFill>
            <a:schemeClr val="accent5"/>
          </a:solidFill>
          <a:ln>
            <a:solidFill>
              <a:schemeClr val="accent5"/>
            </a:solidFill>
          </a:ln>
        </p:spPr>
        <p:txBody>
          <a:bodyPr rtlCol="0" anchor="ctr">
            <a:noAutofit/>
          </a:bodyPr>
          <a:lstStyle/>
          <a:p>
            <a:pPr algn="ctr"/>
            <a:r>
              <a:rPr kumimoji="1" lang="en-US" altLang="ja-JP" dirty="0" smtClean="0">
                <a:solidFill>
                  <a:schemeClr val="bg1"/>
                </a:solidFill>
              </a:rPr>
              <a:t>Microsoft</a:t>
            </a:r>
            <a:endParaRPr kumimoji="1" lang="ja-JP" altLang="en-US" dirty="0">
              <a:solidFill>
                <a:schemeClr val="bg1"/>
              </a:solidFill>
            </a:endParaRPr>
          </a:p>
        </p:txBody>
      </p:sp>
    </p:spTree>
    <p:extLst>
      <p:ext uri="{BB962C8B-B14F-4D97-AF65-F5344CB8AC3E}">
        <p14:creationId xmlns:p14="http://schemas.microsoft.com/office/powerpoint/2010/main" val="9915174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人工知能はリスク？</a:t>
            </a:r>
            <a:endParaRPr kumimoji="1" lang="ja-JP" alt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24464"/>
            <a:ext cx="6606314" cy="51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図 3"/>
          <p:cNvPicPr>
            <a:picLocks noChangeAspect="1"/>
          </p:cNvPicPr>
          <p:nvPr/>
        </p:nvPicPr>
        <p:blipFill>
          <a:blip r:embed="rId4"/>
          <a:stretch>
            <a:fillRect/>
          </a:stretch>
        </p:blipFill>
        <p:spPr>
          <a:xfrm>
            <a:off x="4045831" y="2355985"/>
            <a:ext cx="4703057" cy="40860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3204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AI</a:t>
            </a:r>
            <a:r>
              <a:rPr lang="ja-JP" altLang="en-US" dirty="0" smtClean="0"/>
              <a:t>の研究開発に思慮分別を呼びかける公開</a:t>
            </a:r>
            <a:r>
              <a:rPr lang="ja-JP" altLang="en-US" dirty="0"/>
              <a:t>書簡</a:t>
            </a:r>
            <a:endParaRPr kumimoji="1" lang="ja-JP" altLang="en-US" dirty="0"/>
          </a:p>
        </p:txBody>
      </p:sp>
      <p:pic>
        <p:nvPicPr>
          <p:cNvPr id="4" name="図 3"/>
          <p:cNvPicPr>
            <a:picLocks noChangeAspect="1"/>
          </p:cNvPicPr>
          <p:nvPr/>
        </p:nvPicPr>
        <p:blipFill>
          <a:blip r:embed="rId2"/>
          <a:stretch>
            <a:fillRect/>
          </a:stretch>
        </p:blipFill>
        <p:spPr>
          <a:xfrm>
            <a:off x="928744" y="1215342"/>
            <a:ext cx="7743712" cy="4442085"/>
          </a:xfrm>
          <a:prstGeom prst="rect">
            <a:avLst/>
          </a:prstGeom>
        </p:spPr>
      </p:pic>
      <p:sp>
        <p:nvSpPr>
          <p:cNvPr id="5" name="正方形/長方形 4"/>
          <p:cNvSpPr/>
          <p:nvPr/>
        </p:nvSpPr>
        <p:spPr>
          <a:xfrm>
            <a:off x="928744" y="5957711"/>
            <a:ext cx="7743712" cy="5807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j-ea"/>
                <a:ea typeface="+mj-ea"/>
                <a:cs typeface="ＭＳ Ｐゴシック"/>
              </a:rPr>
              <a:t>ホーキング博士、イーロン・マスクなどが署名</a:t>
            </a:r>
            <a:endParaRPr kumimoji="1" lang="ja-JP" altLang="en-US" sz="2400" dirty="0">
              <a:solidFill>
                <a:srgbClr val="FFFFFF"/>
              </a:solidFill>
              <a:latin typeface="+mj-ea"/>
              <a:ea typeface="+mj-ea"/>
              <a:cs typeface="ＭＳ Ｐゴシック"/>
            </a:endParaRPr>
          </a:p>
        </p:txBody>
      </p:sp>
    </p:spTree>
    <p:extLst>
      <p:ext uri="{BB962C8B-B14F-4D97-AF65-F5344CB8AC3E}">
        <p14:creationId xmlns:p14="http://schemas.microsoft.com/office/powerpoint/2010/main" val="419792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人工知能は人類にとって脅威となるのか</a:t>
            </a:r>
            <a:r>
              <a:rPr kumimoji="1" lang="en-US" altLang="ja-JP" dirty="0" smtClean="0"/>
              <a:t>?</a:t>
            </a:r>
            <a:endParaRPr kumimoji="1" lang="ja-JP" altLang="en-US" dirty="0"/>
          </a:p>
        </p:txBody>
      </p:sp>
      <p:sp>
        <p:nvSpPr>
          <p:cNvPr id="4" name="正方形/長方形 3"/>
          <p:cNvSpPr/>
          <p:nvPr/>
        </p:nvSpPr>
        <p:spPr>
          <a:xfrm>
            <a:off x="457200" y="1139908"/>
            <a:ext cx="2455049" cy="121140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意味を理解しているわけでは無い</a:t>
            </a:r>
            <a:endParaRPr kumimoji="1" lang="ja-JP" altLang="en-US" dirty="0"/>
          </a:p>
        </p:txBody>
      </p:sp>
      <p:sp>
        <p:nvSpPr>
          <p:cNvPr id="5" name="正方形/長方形 4"/>
          <p:cNvSpPr/>
          <p:nvPr/>
        </p:nvSpPr>
        <p:spPr>
          <a:xfrm>
            <a:off x="457200" y="2503715"/>
            <a:ext cx="2455049" cy="121140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人間の脳の仕組みがわかっていない</a:t>
            </a:r>
            <a:endParaRPr kumimoji="1" lang="ja-JP" altLang="en-US" dirty="0"/>
          </a:p>
        </p:txBody>
      </p:sp>
      <p:sp>
        <p:nvSpPr>
          <p:cNvPr id="6" name="正方形/長方形 5"/>
          <p:cNvSpPr/>
          <p:nvPr/>
        </p:nvSpPr>
        <p:spPr>
          <a:xfrm>
            <a:off x="457200" y="3867522"/>
            <a:ext cx="2455049" cy="121140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予測を超えて進化する可能性も</a:t>
            </a:r>
            <a:endParaRPr kumimoji="1" lang="ja-JP" altLang="en-US" dirty="0"/>
          </a:p>
        </p:txBody>
      </p:sp>
      <p:sp>
        <p:nvSpPr>
          <p:cNvPr id="7" name="正方形/長方形 6"/>
          <p:cNvSpPr/>
          <p:nvPr/>
        </p:nvSpPr>
        <p:spPr>
          <a:xfrm>
            <a:off x="457200" y="5231329"/>
            <a:ext cx="8264178" cy="121140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今すぐ、あるいは数年のうちに人間の脅威となる可能性は少ない</a:t>
            </a:r>
            <a:endParaRPr kumimoji="1" lang="en-US" altLang="ja-JP" sz="2000" dirty="0" smtClean="0"/>
          </a:p>
          <a:p>
            <a:pPr algn="ctr"/>
            <a:r>
              <a:rPr kumimoji="1" lang="ja-JP" altLang="en-US" sz="2000" dirty="0" smtClean="0"/>
              <a:t>しかし、可能性を常に意識し、暴走などに気をつける</a:t>
            </a:r>
            <a:endParaRPr kumimoji="1" lang="ja-JP" altLang="en-US" sz="2000" dirty="0"/>
          </a:p>
        </p:txBody>
      </p:sp>
      <p:sp>
        <p:nvSpPr>
          <p:cNvPr id="8" name="正方形/長方形 7"/>
          <p:cNvSpPr/>
          <p:nvPr/>
        </p:nvSpPr>
        <p:spPr>
          <a:xfrm>
            <a:off x="3064649" y="1139908"/>
            <a:ext cx="5656729" cy="121140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t>統計的機械学習においては、</a:t>
            </a:r>
            <a:r>
              <a:rPr kumimoji="1" lang="en-US" altLang="ja-JP" dirty="0" smtClean="0"/>
              <a:t>AI</a:t>
            </a:r>
            <a:r>
              <a:rPr kumimoji="1" lang="ja-JP" altLang="en-US" dirty="0" smtClean="0"/>
              <a:t>は意味を理解しているわけではなく、ただ単に教えられたことを処理し、計算結果を返しているだけ</a:t>
            </a:r>
            <a:endParaRPr kumimoji="1" lang="ja-JP" altLang="en-US" dirty="0"/>
          </a:p>
        </p:txBody>
      </p:sp>
      <p:sp>
        <p:nvSpPr>
          <p:cNvPr id="9" name="正方形/長方形 8"/>
          <p:cNvSpPr/>
          <p:nvPr/>
        </p:nvSpPr>
        <p:spPr>
          <a:xfrm>
            <a:off x="3064649" y="2503715"/>
            <a:ext cx="5656729" cy="121140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t>そもそも、人間の脳の仕組みがわかっていないため、仕組みを真似ようにもそれが正しいかどうかわからない。現在は「こうだろう」という予測に基づいてコンピュータをとにかく回している段階</a:t>
            </a:r>
            <a:endParaRPr kumimoji="1" lang="ja-JP" altLang="en-US" dirty="0"/>
          </a:p>
        </p:txBody>
      </p:sp>
      <p:sp>
        <p:nvSpPr>
          <p:cNvPr id="10" name="正方形/長方形 9"/>
          <p:cNvSpPr/>
          <p:nvPr/>
        </p:nvSpPr>
        <p:spPr>
          <a:xfrm>
            <a:off x="3064649" y="3867522"/>
            <a:ext cx="5656729" cy="121140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t>しかし、ポテンシャルは高く、予測を超えて進化する可能性も無くは無い</a:t>
            </a:r>
            <a:endParaRPr kumimoji="1" lang="ja-JP" altLang="en-US" dirty="0"/>
          </a:p>
        </p:txBody>
      </p:sp>
    </p:spTree>
    <p:extLst>
      <p:ext uri="{BB962C8B-B14F-4D97-AF65-F5344CB8AC3E}">
        <p14:creationId xmlns:p14="http://schemas.microsoft.com/office/powerpoint/2010/main" val="18742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あなたはどう思いますか</a:t>
            </a:r>
            <a:r>
              <a:rPr kumimoji="1" lang="en-US" altLang="ja-JP" dirty="0" smtClean="0"/>
              <a:t>?</a:t>
            </a:r>
            <a:endParaRPr kumimoji="1" lang="ja-JP" altLang="en-US" dirty="0"/>
          </a:p>
        </p:txBody>
      </p:sp>
      <p:sp>
        <p:nvSpPr>
          <p:cNvPr id="4" name="角丸四角形 3"/>
          <p:cNvSpPr/>
          <p:nvPr/>
        </p:nvSpPr>
        <p:spPr>
          <a:xfrm>
            <a:off x="178904" y="1620078"/>
            <a:ext cx="2812774" cy="1178124"/>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n-ea"/>
                <a:cs typeface="ＭＳ Ｐゴシック"/>
              </a:rPr>
              <a:t>コンピュータが人間の仕事を奪う</a:t>
            </a:r>
            <a:r>
              <a:rPr kumimoji="1" lang="en-US" altLang="ja-JP" dirty="0" smtClean="0">
                <a:solidFill>
                  <a:srgbClr val="FFFFFF"/>
                </a:solidFill>
                <a:latin typeface="+mn-ea"/>
                <a:cs typeface="ＭＳ Ｐゴシック"/>
              </a:rPr>
              <a:t>?</a:t>
            </a:r>
            <a:endParaRPr kumimoji="1" lang="ja-JP" altLang="en-US" dirty="0">
              <a:solidFill>
                <a:srgbClr val="FFFFFF"/>
              </a:solidFill>
              <a:latin typeface="+mn-ea"/>
              <a:cs typeface="ＭＳ Ｐゴシック"/>
            </a:endParaRPr>
          </a:p>
        </p:txBody>
      </p:sp>
      <p:sp>
        <p:nvSpPr>
          <p:cNvPr id="5" name="角丸四角形 4"/>
          <p:cNvSpPr/>
          <p:nvPr/>
        </p:nvSpPr>
        <p:spPr>
          <a:xfrm>
            <a:off x="3144078" y="1620078"/>
            <a:ext cx="2812774" cy="1178124"/>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n-ea"/>
                <a:cs typeface="ＭＳ Ｐゴシック"/>
              </a:rPr>
              <a:t>コンピュータは人間を滅ぼす</a:t>
            </a:r>
            <a:r>
              <a:rPr kumimoji="1" lang="en-US" altLang="ja-JP" dirty="0" smtClean="0">
                <a:solidFill>
                  <a:srgbClr val="FFFFFF"/>
                </a:solidFill>
                <a:latin typeface="+mn-ea"/>
                <a:cs typeface="ＭＳ Ｐゴシック"/>
              </a:rPr>
              <a:t>?</a:t>
            </a:r>
            <a:endParaRPr kumimoji="1" lang="ja-JP" altLang="en-US" dirty="0">
              <a:solidFill>
                <a:srgbClr val="FFFFFF"/>
              </a:solidFill>
              <a:latin typeface="+mn-ea"/>
              <a:cs typeface="ＭＳ Ｐゴシック"/>
            </a:endParaRPr>
          </a:p>
        </p:txBody>
      </p:sp>
      <p:sp>
        <p:nvSpPr>
          <p:cNvPr id="6" name="角丸四角形 5"/>
          <p:cNvSpPr/>
          <p:nvPr/>
        </p:nvSpPr>
        <p:spPr>
          <a:xfrm>
            <a:off x="6109252" y="1620078"/>
            <a:ext cx="2812774" cy="1178124"/>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mn-ea"/>
                <a:cs typeface="ＭＳ Ｐゴシック"/>
              </a:rPr>
              <a:t>2045</a:t>
            </a:r>
            <a:r>
              <a:rPr kumimoji="1" lang="ja-JP" altLang="en-US" dirty="0" smtClean="0">
                <a:solidFill>
                  <a:srgbClr val="FFFFFF"/>
                </a:solidFill>
                <a:latin typeface="+mn-ea"/>
                <a:cs typeface="ＭＳ Ｐゴシック"/>
              </a:rPr>
              <a:t>年にコンピュータは人類を超える</a:t>
            </a:r>
            <a:r>
              <a:rPr kumimoji="1" lang="en-US" altLang="ja-JP" dirty="0" smtClean="0">
                <a:solidFill>
                  <a:srgbClr val="FFFFFF"/>
                </a:solidFill>
                <a:latin typeface="+mn-ea"/>
                <a:cs typeface="ＭＳ Ｐゴシック"/>
              </a:rPr>
              <a:t>?</a:t>
            </a:r>
            <a:endParaRPr kumimoji="1" lang="ja-JP" altLang="en-US" dirty="0">
              <a:solidFill>
                <a:srgbClr val="FFFFFF"/>
              </a:solidFill>
              <a:latin typeface="+mn-ea"/>
              <a:cs typeface="ＭＳ Ｐゴシック"/>
            </a:endParaRPr>
          </a:p>
        </p:txBody>
      </p:sp>
      <p:sp>
        <p:nvSpPr>
          <p:cNvPr id="13" name="角丸四角形 12"/>
          <p:cNvSpPr/>
          <p:nvPr/>
        </p:nvSpPr>
        <p:spPr>
          <a:xfrm>
            <a:off x="178904" y="5074478"/>
            <a:ext cx="8743122" cy="1178124"/>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n-ea"/>
                <a:cs typeface="ＭＳ Ｐゴシック"/>
              </a:rPr>
              <a:t>あなたは</a:t>
            </a:r>
            <a:r>
              <a:rPr kumimoji="1" lang="en-US" altLang="ja-JP" sz="2400" dirty="0" smtClean="0">
                <a:solidFill>
                  <a:srgbClr val="FFFFFF"/>
                </a:solidFill>
                <a:latin typeface="+mn-ea"/>
                <a:cs typeface="ＭＳ Ｐゴシック"/>
              </a:rPr>
              <a:t>/</a:t>
            </a:r>
            <a:r>
              <a:rPr kumimoji="1" lang="ja-JP" altLang="en-US" sz="2400" dirty="0" smtClean="0">
                <a:solidFill>
                  <a:srgbClr val="FFFFFF"/>
                </a:solidFill>
                <a:latin typeface="+mn-ea"/>
                <a:cs typeface="ＭＳ Ｐゴシック"/>
              </a:rPr>
              <a:t>あなたの会社は </a:t>
            </a:r>
            <a:r>
              <a:rPr kumimoji="1" lang="en-US" altLang="ja-JP" sz="2400" dirty="0" smtClean="0">
                <a:solidFill>
                  <a:srgbClr val="FFFFFF"/>
                </a:solidFill>
                <a:latin typeface="+mn-ea"/>
                <a:cs typeface="ＭＳ Ｐゴシック"/>
              </a:rPr>
              <a:t>AI</a:t>
            </a:r>
            <a:r>
              <a:rPr kumimoji="1" lang="ja-JP" altLang="en-US" sz="2400" dirty="0" smtClean="0">
                <a:solidFill>
                  <a:srgbClr val="FFFFFF"/>
                </a:solidFill>
                <a:latin typeface="+mn-ea"/>
                <a:cs typeface="ＭＳ Ｐゴシック"/>
              </a:rPr>
              <a:t> にどう向き合いますか</a:t>
            </a:r>
            <a:r>
              <a:rPr kumimoji="1" lang="en-US" altLang="ja-JP" sz="2400" dirty="0" smtClean="0">
                <a:solidFill>
                  <a:srgbClr val="FFFFFF"/>
                </a:solidFill>
                <a:latin typeface="+mn-ea"/>
                <a:cs typeface="ＭＳ Ｐゴシック"/>
              </a:rPr>
              <a:t>?</a:t>
            </a:r>
            <a:endParaRPr kumimoji="1" lang="ja-JP" altLang="en-US" sz="2400" dirty="0">
              <a:solidFill>
                <a:srgbClr val="FFFFFF"/>
              </a:solidFill>
              <a:latin typeface="+mn-ea"/>
              <a:cs typeface="ＭＳ Ｐゴシック"/>
            </a:endParaRPr>
          </a:p>
        </p:txBody>
      </p:sp>
    </p:spTree>
    <p:extLst>
      <p:ext uri="{BB962C8B-B14F-4D97-AF65-F5344CB8AC3E}">
        <p14:creationId xmlns:p14="http://schemas.microsoft.com/office/powerpoint/2010/main" val="95114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参考</a:t>
            </a:r>
            <a:endParaRPr lang="en-US" altLang="ja-JP" sz="2400" dirty="0" smtClean="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エキスパートシステムの子孫</a:t>
            </a:r>
            <a:endParaRPr lang="en-US" altLang="ja-JP" sz="2400" dirty="0" smtClean="0">
              <a:solidFill>
                <a:schemeClr val="bg1"/>
              </a:solidFill>
              <a:latin typeface="Arial Black" panose="020B0A04020102020204" pitchFamily="34" charset="0"/>
              <a:ea typeface="HGP創英角ｺﾞｼｯｸUB" pitchFamily="50" charset="-128"/>
              <a:cs typeface="Arial" pitchFamily="34" charset="0"/>
            </a:endParaRPr>
          </a:p>
          <a:p>
            <a:pPr algn="r"/>
            <a:r>
              <a:rPr lang="en-US" altLang="ja-JP" sz="2400" dirty="0" smtClean="0">
                <a:solidFill>
                  <a:schemeClr val="bg1"/>
                </a:solidFill>
                <a:latin typeface="Arial Black" panose="020B0A04020102020204" pitchFamily="34" charset="0"/>
                <a:ea typeface="HGP創英角ｺﾞｼｯｸUB" pitchFamily="50" charset="-128"/>
                <a:cs typeface="Arial" pitchFamily="34" charset="0"/>
              </a:rPr>
              <a:t>BRMS</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24146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弁護士も失職</a:t>
            </a:r>
            <a:r>
              <a:rPr kumimoji="1" lang="en-US" altLang="ja-JP" dirty="0" smtClean="0"/>
              <a:t>!?</a:t>
            </a:r>
            <a:endParaRPr kumimoji="1" lang="ja-JP" alt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406" y="1050324"/>
            <a:ext cx="7575293" cy="5176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正方形/長方形 4"/>
          <p:cNvSpPr/>
          <p:nvPr/>
        </p:nvSpPr>
        <p:spPr>
          <a:xfrm>
            <a:off x="104626" y="6276202"/>
            <a:ext cx="8892851" cy="369332"/>
          </a:xfrm>
          <a:prstGeom prst="rect">
            <a:avLst/>
          </a:prstGeom>
        </p:spPr>
        <p:txBody>
          <a:bodyPr wrap="square">
            <a:spAutoFit/>
          </a:bodyPr>
          <a:lstStyle/>
          <a:p>
            <a:r>
              <a:rPr lang="en-US" altLang="ja-JP" sz="900" dirty="0"/>
              <a:t>http://www.udr-inc.com/2015/01/15/%E3%83%AD%E3%83%9C%E3%83%83%E3%83%88-%E4%BA%BA%E5%B7%A5%E7%9F%A5%E8%83%BD-%E3%81%8C-2030%E5%B9%B4%E3%81%AB%E3%81%AF%E5%BC%81%E8%AD%B7%E5%A3%AB%E3%81%AE%E8%81%B7%E6%A5%AD%E3%82%92%E5%A5%AA%E3%81%86/</a:t>
            </a:r>
            <a:endParaRPr lang="ja-JP" altLang="en-US" sz="900" dirty="0"/>
          </a:p>
        </p:txBody>
      </p:sp>
    </p:spTree>
    <p:extLst>
      <p:ext uri="{BB962C8B-B14F-4D97-AF65-F5344CB8AC3E}">
        <p14:creationId xmlns:p14="http://schemas.microsoft.com/office/powerpoint/2010/main" val="22903412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エキスパートシステム</a:t>
            </a:r>
            <a:endParaRPr kumimoji="1" lang="ja-JP" altLang="en-US" dirty="0"/>
          </a:p>
        </p:txBody>
      </p:sp>
      <p:sp>
        <p:nvSpPr>
          <p:cNvPr id="5" name="角丸四角形吹き出し 4"/>
          <p:cNvSpPr/>
          <p:nvPr/>
        </p:nvSpPr>
        <p:spPr>
          <a:xfrm>
            <a:off x="940679" y="1256754"/>
            <a:ext cx="2061122" cy="1053614"/>
          </a:xfrm>
          <a:prstGeom prst="wedgeRoundRectCallout">
            <a:avLst>
              <a:gd name="adj1" fmla="val -851"/>
              <a:gd name="adj2" fmla="val 84328"/>
              <a:gd name="adj3" fmla="val 16667"/>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大量の知識</a:t>
            </a:r>
            <a:endParaRPr kumimoji="1" lang="en-US" altLang="ja-JP" dirty="0" smtClean="0"/>
          </a:p>
          <a:p>
            <a:pPr algn="ctr"/>
            <a:r>
              <a:rPr lang="ja-JP" altLang="en-US" dirty="0"/>
              <a:t>経験</a:t>
            </a:r>
            <a:endParaRPr kumimoji="1" lang="ja-JP" altLang="en-US" dirty="0"/>
          </a:p>
        </p:txBody>
      </p:sp>
      <p:grpSp>
        <p:nvGrpSpPr>
          <p:cNvPr id="17" name="グループ化 16"/>
          <p:cNvGrpSpPr/>
          <p:nvPr/>
        </p:nvGrpSpPr>
        <p:grpSpPr>
          <a:xfrm>
            <a:off x="3291207" y="2768922"/>
            <a:ext cx="2260029" cy="723900"/>
            <a:chOff x="3291207" y="2768922"/>
            <a:chExt cx="2260029" cy="723900"/>
          </a:xfrm>
          <a:effectLst>
            <a:outerShdw blurRad="50800" dist="38100" dir="2700000" algn="tl" rotWithShape="0">
              <a:prstClr val="black">
                <a:alpha val="40000"/>
              </a:prstClr>
            </a:outerShdw>
          </a:effectLst>
        </p:grpSpPr>
        <p:sp>
          <p:nvSpPr>
            <p:cNvPr id="7" name="左矢印 6"/>
            <p:cNvSpPr/>
            <p:nvPr/>
          </p:nvSpPr>
          <p:spPr>
            <a:xfrm>
              <a:off x="3291207" y="2768922"/>
              <a:ext cx="504056" cy="723900"/>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21884" y="2768922"/>
              <a:ext cx="1629352" cy="723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症状</a:t>
              </a:r>
              <a:endParaRPr kumimoji="1" lang="ja-JP" altLang="en-US" dirty="0"/>
            </a:p>
          </p:txBody>
        </p:sp>
      </p:grpSp>
      <p:sp>
        <p:nvSpPr>
          <p:cNvPr id="10" name="下矢印 9"/>
          <p:cNvSpPr/>
          <p:nvPr/>
        </p:nvSpPr>
        <p:spPr>
          <a:xfrm>
            <a:off x="1071139" y="5211621"/>
            <a:ext cx="1800200" cy="432048"/>
          </a:xfrm>
          <a:prstGeom prst="downArrow">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940680" y="5812298"/>
            <a:ext cx="7591760" cy="53526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診断</a:t>
            </a:r>
            <a:endParaRPr kumimoji="1" lang="ja-JP" altLang="en-US" dirty="0"/>
          </a:p>
        </p:txBody>
      </p:sp>
      <p:grpSp>
        <p:nvGrpSpPr>
          <p:cNvPr id="19" name="グループ化 18"/>
          <p:cNvGrpSpPr/>
          <p:nvPr/>
        </p:nvGrpSpPr>
        <p:grpSpPr>
          <a:xfrm>
            <a:off x="3397143" y="1256754"/>
            <a:ext cx="5135297" cy="1053614"/>
            <a:chOff x="3397143" y="1256754"/>
            <a:chExt cx="5135297" cy="1053614"/>
          </a:xfrm>
          <a:effectLst>
            <a:outerShdw blurRad="50800" dist="38100" dir="2700000" algn="tl" rotWithShape="0">
              <a:prstClr val="black">
                <a:alpha val="40000"/>
              </a:prstClr>
            </a:outerShdw>
          </a:effectLst>
        </p:grpSpPr>
        <p:sp>
          <p:nvSpPr>
            <p:cNvPr id="12" name="右矢印 11"/>
            <p:cNvSpPr/>
            <p:nvPr/>
          </p:nvSpPr>
          <p:spPr>
            <a:xfrm>
              <a:off x="3397143" y="1495529"/>
              <a:ext cx="2758843" cy="57606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ルール化</a:t>
              </a:r>
              <a:endParaRPr kumimoji="1" lang="ja-JP" altLang="en-US" dirty="0"/>
            </a:p>
          </p:txBody>
        </p:sp>
        <p:sp>
          <p:nvSpPr>
            <p:cNvPr id="13" name="角丸四角形 12"/>
            <p:cNvSpPr/>
            <p:nvPr/>
          </p:nvSpPr>
          <p:spPr>
            <a:xfrm>
              <a:off x="6351372" y="1256754"/>
              <a:ext cx="2181068" cy="1053614"/>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知識ベース</a:t>
              </a:r>
              <a:endParaRPr lang="en-US" altLang="ja-JP" sz="1100" dirty="0" smtClean="0"/>
            </a:p>
            <a:p>
              <a:pPr algn="ctr"/>
              <a:r>
                <a:rPr lang="ja-JP" altLang="en-US" sz="1100" dirty="0" smtClean="0"/>
                <a:t>「もし・・・ならば・・・」</a:t>
              </a:r>
              <a:endParaRPr lang="en-US" altLang="ja-JP" sz="1100" dirty="0" smtClean="0"/>
            </a:p>
            <a:p>
              <a:pPr algn="ctr"/>
              <a:endParaRPr lang="en-US" altLang="ja-JP" sz="1100" dirty="0" smtClean="0"/>
            </a:p>
            <a:p>
              <a:pPr algn="ctr"/>
              <a:r>
                <a:rPr kumimoji="1" lang="ja-JP" altLang="en-US" sz="1100" dirty="0" smtClean="0">
                  <a:solidFill>
                    <a:srgbClr val="FF0000"/>
                  </a:solidFill>
                </a:rPr>
                <a:t>＊人間が手作業で入力＊</a:t>
              </a:r>
              <a:endParaRPr kumimoji="1" lang="ja-JP" altLang="en-US" sz="1100" dirty="0">
                <a:solidFill>
                  <a:srgbClr val="FF0000"/>
                </a:solidFill>
              </a:endParaRPr>
            </a:p>
          </p:txBody>
        </p:sp>
      </p:grpSp>
      <p:sp>
        <p:nvSpPr>
          <p:cNvPr id="14" name="正方形/長方形 13"/>
          <p:cNvSpPr/>
          <p:nvPr/>
        </p:nvSpPr>
        <p:spPr>
          <a:xfrm>
            <a:off x="6351372" y="2768922"/>
            <a:ext cx="2181067" cy="199295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推論エンジン</a:t>
            </a:r>
            <a:endParaRPr kumimoji="1" lang="ja-JP" altLang="en-US" dirty="0"/>
          </a:p>
        </p:txBody>
      </p:sp>
      <p:sp>
        <p:nvSpPr>
          <p:cNvPr id="15" name="下矢印 14"/>
          <p:cNvSpPr/>
          <p:nvPr/>
        </p:nvSpPr>
        <p:spPr>
          <a:xfrm>
            <a:off x="6541806" y="5211621"/>
            <a:ext cx="1800200" cy="432048"/>
          </a:xfrm>
          <a:prstGeom prst="down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左矢印 15"/>
          <p:cNvSpPr/>
          <p:nvPr/>
        </p:nvSpPr>
        <p:spPr>
          <a:xfrm rot="10800000">
            <a:off x="5651931" y="2768922"/>
            <a:ext cx="504056" cy="723900"/>
          </a:xfrm>
          <a:prstGeom prst="lef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3291207" y="4090086"/>
            <a:ext cx="2864779" cy="1553583"/>
          </a:xfrm>
          <a:prstGeom prst="roundRect">
            <a:avLst>
              <a:gd name="adj" fmla="val 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rgbClr val="FFFFFF"/>
                </a:solidFill>
                <a:latin typeface="ＭＳ Ｐゴシック"/>
                <a:ea typeface="ＭＳ Ｐゴシック"/>
                <a:cs typeface="ＭＳ Ｐゴシック"/>
              </a:rPr>
              <a:t>結果</a:t>
            </a:r>
            <a:r>
              <a:rPr lang="ja-JP" altLang="en-US" sz="2400" dirty="0" smtClean="0">
                <a:solidFill>
                  <a:srgbClr val="FFFFFF"/>
                </a:solidFill>
                <a:latin typeface="ＭＳ Ｐゴシック"/>
                <a:ea typeface="ＭＳ Ｐゴシック"/>
                <a:cs typeface="ＭＳ Ｐゴシック"/>
              </a:rPr>
              <a:t>と</a:t>
            </a:r>
            <a:r>
              <a:rPr lang="ja-JP" altLang="en-US" sz="2400" dirty="0">
                <a:solidFill>
                  <a:srgbClr val="FFFFFF"/>
                </a:solidFill>
                <a:latin typeface="ＭＳ Ｐゴシック"/>
                <a:ea typeface="ＭＳ Ｐゴシック"/>
                <a:cs typeface="ＭＳ Ｐゴシック"/>
              </a:rPr>
              <a:t>して</a:t>
            </a:r>
            <a:r>
              <a:rPr lang="ja-JP" altLang="en-US" sz="2400" dirty="0" smtClean="0">
                <a:solidFill>
                  <a:srgbClr val="FFFFFF"/>
                </a:solidFill>
                <a:latin typeface="ＭＳ Ｐゴシック"/>
                <a:ea typeface="ＭＳ Ｐゴシック"/>
                <a:cs typeface="ＭＳ Ｐゴシック"/>
              </a:rPr>
              <a:t>は失敗</a:t>
            </a:r>
            <a:endParaRPr lang="en-US" altLang="ja-JP" sz="2400" dirty="0" smtClean="0">
              <a:solidFill>
                <a:srgbClr val="FFFFFF"/>
              </a:solidFill>
              <a:latin typeface="ＭＳ Ｐゴシック"/>
              <a:ea typeface="ＭＳ Ｐゴシック"/>
              <a:cs typeface="ＭＳ Ｐゴシック"/>
            </a:endParaRPr>
          </a:p>
          <a:p>
            <a:pPr algn="ctr"/>
            <a:endParaRPr lang="en-US" altLang="ja-JP" sz="1200" dirty="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ルール化</a:t>
            </a:r>
            <a:r>
              <a:rPr lang="ja-JP" altLang="en-US" sz="1200" dirty="0">
                <a:solidFill>
                  <a:srgbClr val="FFFFFF"/>
                </a:solidFill>
                <a:latin typeface="ＭＳ Ｐゴシック"/>
                <a:ea typeface="ＭＳ Ｐゴシック"/>
                <a:cs typeface="ＭＳ Ｐゴシック"/>
              </a:rPr>
              <a:t>のための手間が</a:t>
            </a:r>
            <a:r>
              <a:rPr lang="ja-JP" altLang="en-US" sz="1200" dirty="0" smtClean="0">
                <a:solidFill>
                  <a:srgbClr val="FFFFFF"/>
                </a:solidFill>
                <a:latin typeface="ＭＳ Ｐゴシック"/>
                <a:ea typeface="ＭＳ Ｐゴシック"/>
                <a:cs typeface="ＭＳ Ｐゴシック"/>
              </a:rPr>
              <a:t>膨大</a:t>
            </a:r>
            <a:endParaRPr lang="en-US" altLang="ja-JP" sz="1200" dirty="0" smtClean="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人間</a:t>
            </a:r>
            <a:r>
              <a:rPr lang="ja-JP" altLang="en-US" sz="1200" dirty="0">
                <a:solidFill>
                  <a:srgbClr val="FFFFFF"/>
                </a:solidFill>
                <a:latin typeface="ＭＳ Ｐゴシック"/>
                <a:ea typeface="ＭＳ Ｐゴシック"/>
                <a:cs typeface="ＭＳ Ｐゴシック"/>
              </a:rPr>
              <a:t>の持っている知識が</a:t>
            </a:r>
            <a:r>
              <a:rPr lang="ja-JP" altLang="en-US" sz="1200" dirty="0" smtClean="0">
                <a:solidFill>
                  <a:srgbClr val="FFFFFF"/>
                </a:solidFill>
                <a:latin typeface="ＭＳ Ｐゴシック"/>
                <a:ea typeface="ＭＳ Ｐゴシック"/>
                <a:cs typeface="ＭＳ Ｐゴシック"/>
              </a:rPr>
              <a:t>多すぎる</a:t>
            </a:r>
            <a:endParaRPr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ハードウェアの能力不足</a:t>
            </a:r>
            <a:endParaRPr kumimoji="1" lang="ja-JP" altLang="en-US" sz="1200" dirty="0">
              <a:solidFill>
                <a:srgbClr val="FFFFFF"/>
              </a:solidFill>
              <a:latin typeface="ＭＳ Ｐゴシック"/>
              <a:ea typeface="ＭＳ Ｐゴシック"/>
              <a:cs typeface="ＭＳ Ｐゴシック"/>
            </a:endParaRPr>
          </a:p>
        </p:txBody>
      </p:sp>
      <p:grpSp>
        <p:nvGrpSpPr>
          <p:cNvPr id="18" name="図形グループ 17"/>
          <p:cNvGrpSpPr/>
          <p:nvPr/>
        </p:nvGrpSpPr>
        <p:grpSpPr>
          <a:xfrm>
            <a:off x="1071138" y="3340940"/>
            <a:ext cx="694160" cy="1498292"/>
            <a:chOff x="1946324" y="4125162"/>
            <a:chExt cx="969964" cy="2007872"/>
          </a:xfrm>
        </p:grpSpPr>
        <p:sp>
          <p:nvSpPr>
            <p:cNvPr id="21" name="円/楕円 2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フローチャート: 論理積ゲート 2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22"/>
          <p:cNvGrpSpPr/>
          <p:nvPr/>
        </p:nvGrpSpPr>
        <p:grpSpPr>
          <a:xfrm>
            <a:off x="1613482" y="2768921"/>
            <a:ext cx="694160" cy="1498292"/>
            <a:chOff x="1946324" y="4125162"/>
            <a:chExt cx="969964" cy="2007872"/>
          </a:xfrm>
        </p:grpSpPr>
        <p:sp>
          <p:nvSpPr>
            <p:cNvPr id="24" name="円/楕円 2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ローチャート: 論理積ゲート 2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図形グループ 25"/>
          <p:cNvGrpSpPr/>
          <p:nvPr/>
        </p:nvGrpSpPr>
        <p:grpSpPr>
          <a:xfrm>
            <a:off x="2307641" y="3099640"/>
            <a:ext cx="694160" cy="1498292"/>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6573897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r>
              <a:rPr lang="en-US" altLang="ja-JP" smtClean="0"/>
              <a:t>BRMS</a:t>
            </a:r>
            <a:r>
              <a:rPr lang="ja-JP" altLang="en-US" smtClean="0"/>
              <a:t>とは</a:t>
            </a:r>
          </a:p>
        </p:txBody>
      </p:sp>
      <p:sp>
        <p:nvSpPr>
          <p:cNvPr id="6147" name="コンテンツ プレースホルダ 2"/>
          <p:cNvSpPr>
            <a:spLocks noGrp="1"/>
          </p:cNvSpPr>
          <p:nvPr>
            <p:ph idx="1"/>
          </p:nvPr>
        </p:nvSpPr>
        <p:spPr/>
        <p:txBody>
          <a:bodyPr>
            <a:normAutofit/>
          </a:bodyPr>
          <a:lstStyle/>
          <a:p>
            <a:r>
              <a:rPr lang="en-US" altLang="ja-JP" sz="2000" dirty="0" smtClean="0"/>
              <a:t>Business </a:t>
            </a:r>
            <a:r>
              <a:rPr lang="en-US" altLang="ja-JP" sz="2000" dirty="0" smtClean="0">
                <a:solidFill>
                  <a:srgbClr val="FF0000"/>
                </a:solidFill>
              </a:rPr>
              <a:t>Rules</a:t>
            </a:r>
            <a:r>
              <a:rPr lang="en-US" altLang="ja-JP" sz="2000" dirty="0" smtClean="0"/>
              <a:t> Management System</a:t>
            </a:r>
          </a:p>
          <a:p>
            <a:pPr lvl="1"/>
            <a:r>
              <a:rPr lang="ja-JP" altLang="en-US" sz="1800" dirty="0"/>
              <a:t>ビジネス上</a:t>
            </a:r>
            <a:r>
              <a:rPr lang="ja-JP" altLang="en-US" sz="1800" dirty="0" smtClean="0"/>
              <a:t>の様々なルールを</a:t>
            </a:r>
            <a:r>
              <a:rPr lang="ja-JP" altLang="en-US" sz="1800" dirty="0" smtClean="0">
                <a:solidFill>
                  <a:srgbClr val="FF0000"/>
                </a:solidFill>
              </a:rPr>
              <a:t>プログラム化せずに</a:t>
            </a:r>
            <a:r>
              <a:rPr lang="ja-JP" altLang="en-US" sz="1800" dirty="0" smtClean="0">
                <a:solidFill>
                  <a:schemeClr val="tx1"/>
                </a:solidFill>
              </a:rPr>
              <a:t>システムに</a:t>
            </a:r>
            <a:r>
              <a:rPr lang="ja-JP" altLang="en-US" sz="1800" dirty="0" smtClean="0"/>
              <a:t>実装</a:t>
            </a:r>
            <a:endParaRPr lang="en-US" altLang="ja-JP" sz="1800" dirty="0" smtClean="0"/>
          </a:p>
        </p:txBody>
      </p:sp>
      <p:grpSp>
        <p:nvGrpSpPr>
          <p:cNvPr id="3" name="グループ化 2"/>
          <p:cNvGrpSpPr/>
          <p:nvPr/>
        </p:nvGrpSpPr>
        <p:grpSpPr>
          <a:xfrm>
            <a:off x="615381" y="2179824"/>
            <a:ext cx="3384376" cy="4273512"/>
            <a:chOff x="615381" y="2179824"/>
            <a:chExt cx="3384376" cy="4273512"/>
          </a:xfrm>
        </p:grpSpPr>
        <p:sp>
          <p:nvSpPr>
            <p:cNvPr id="4" name="正方形/長方形 3"/>
            <p:cNvSpPr/>
            <p:nvPr/>
          </p:nvSpPr>
          <p:spPr bwMode="auto">
            <a:xfrm>
              <a:off x="687389" y="2179824"/>
              <a:ext cx="2504626" cy="2592288"/>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smtClean="0">
                  <a:ln>
                    <a:noFill/>
                  </a:ln>
                  <a:solidFill>
                    <a:schemeClr val="bg1"/>
                  </a:solidFill>
                  <a:effectLst/>
                  <a:latin typeface="+mn-ea"/>
                  <a:ea typeface="+mn-ea"/>
                </a:rPr>
                <a:t>プログラム</a:t>
              </a:r>
            </a:p>
          </p:txBody>
        </p:sp>
        <p:sp>
          <p:nvSpPr>
            <p:cNvPr id="5" name="正方形/長方形 4"/>
            <p:cNvSpPr/>
            <p:nvPr/>
          </p:nvSpPr>
          <p:spPr bwMode="auto">
            <a:xfrm>
              <a:off x="1983533" y="2611872"/>
              <a:ext cx="1016496" cy="1719808"/>
            </a:xfrm>
            <a:prstGeom prst="rect">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smtClean="0">
                  <a:ln>
                    <a:noFill/>
                  </a:ln>
                  <a:solidFill>
                    <a:schemeClr val="bg1"/>
                  </a:solidFill>
                  <a:effectLst/>
                  <a:latin typeface="+mn-ea"/>
                  <a:ea typeface="+mn-ea"/>
                </a:rPr>
                <a:t>ルール</a:t>
              </a:r>
            </a:p>
          </p:txBody>
        </p:sp>
        <p:sp>
          <p:nvSpPr>
            <p:cNvPr id="8" name="テキスト ボックス 7"/>
            <p:cNvSpPr txBox="1"/>
            <p:nvPr/>
          </p:nvSpPr>
          <p:spPr>
            <a:xfrm>
              <a:off x="615381" y="5037564"/>
              <a:ext cx="3384376" cy="1415772"/>
            </a:xfrm>
            <a:prstGeom prst="rect">
              <a:avLst/>
            </a:prstGeom>
            <a:noFill/>
          </p:spPr>
          <p:txBody>
            <a:bodyPr wrap="square" rtlCol="0">
              <a:spAutoFit/>
            </a:bodyPr>
            <a:lstStyle/>
            <a:p>
              <a:r>
                <a:rPr lang="ja-JP" altLang="en-US" sz="1600" smtClean="0"/>
                <a:t>プログラム化＝</a:t>
              </a:r>
              <a:r>
                <a:rPr kumimoji="1" lang="ja-JP" altLang="en-US" sz="1600" smtClean="0"/>
                <a:t>ハードコード</a:t>
              </a:r>
              <a:endParaRPr kumimoji="1" lang="en-US" altLang="ja-JP" sz="1600" smtClean="0"/>
            </a:p>
            <a:p>
              <a:r>
                <a:rPr lang="ja-JP" altLang="en-US" sz="1400" smtClean="0"/>
                <a:t>・ルールをソフトウェア仕様として</a:t>
              </a:r>
              <a:endParaRPr lang="en-US" altLang="ja-JP" sz="1400" smtClean="0"/>
            </a:p>
            <a:p>
              <a:r>
                <a:rPr lang="ja-JP" altLang="en-US" sz="1400"/>
                <a:t>　</a:t>
              </a:r>
              <a:r>
                <a:rPr lang="ja-JP" altLang="en-US" sz="1400" smtClean="0"/>
                <a:t>定義しなおす必要がある</a:t>
              </a:r>
              <a:endParaRPr lang="en-US" altLang="ja-JP" sz="1400" smtClean="0"/>
            </a:p>
            <a:p>
              <a:r>
                <a:rPr kumimoji="1" lang="ja-JP" altLang="en-US" sz="1400" smtClean="0"/>
                <a:t>・コーディングが必要</a:t>
              </a:r>
              <a:endParaRPr kumimoji="1" lang="en-US" altLang="ja-JP" sz="1400" smtClean="0"/>
            </a:p>
            <a:p>
              <a:r>
                <a:rPr lang="ja-JP" altLang="en-US" sz="1400" smtClean="0"/>
                <a:t>・ルール追加・修正のたびにテスト</a:t>
              </a:r>
              <a:endParaRPr lang="en-US" altLang="ja-JP" sz="1400" smtClean="0"/>
            </a:p>
            <a:p>
              <a:r>
                <a:rPr lang="ja-JP" altLang="en-US" sz="1400"/>
                <a:t>　</a:t>
              </a:r>
              <a:r>
                <a:rPr lang="ja-JP" altLang="en-US" sz="1400" smtClean="0"/>
                <a:t>が必要となる</a:t>
              </a:r>
              <a:endParaRPr kumimoji="1" lang="ja-JP" altLang="en-US" sz="1400"/>
            </a:p>
          </p:txBody>
        </p:sp>
      </p:grpSp>
      <p:grpSp>
        <p:nvGrpSpPr>
          <p:cNvPr id="10" name="グループ化 9"/>
          <p:cNvGrpSpPr/>
          <p:nvPr/>
        </p:nvGrpSpPr>
        <p:grpSpPr>
          <a:xfrm>
            <a:off x="4135353" y="2179824"/>
            <a:ext cx="4724436" cy="4273512"/>
            <a:chOff x="4135353" y="2179824"/>
            <a:chExt cx="4724436" cy="4273512"/>
          </a:xfrm>
        </p:grpSpPr>
        <p:sp>
          <p:nvSpPr>
            <p:cNvPr id="6" name="正方形/長方形 5"/>
            <p:cNvSpPr/>
            <p:nvPr/>
          </p:nvSpPr>
          <p:spPr bwMode="auto">
            <a:xfrm>
              <a:off x="4215781" y="2179824"/>
              <a:ext cx="1800200" cy="2592288"/>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bg1"/>
                  </a:solidFill>
                  <a:effectLst/>
                  <a:latin typeface="+mn-ea"/>
                  <a:ea typeface="+mn-ea"/>
                </a:rPr>
                <a:t>BRMS</a:t>
              </a:r>
              <a:r>
                <a:rPr kumimoji="0" lang="ja-JP" altLang="en-US" sz="1600" b="0" i="0" u="none" strike="noStrike" cap="none" normalizeH="0" baseline="0" dirty="0" smtClean="0">
                  <a:ln>
                    <a:noFill/>
                  </a:ln>
                  <a:solidFill>
                    <a:schemeClr val="bg1"/>
                  </a:solidFill>
                  <a:effectLst/>
                  <a:latin typeface="+mn-ea"/>
                  <a:ea typeface="+mn-ea"/>
                </a:rPr>
                <a:t>システム</a:t>
              </a:r>
              <a:endParaRPr kumimoji="0" lang="en-US" altLang="ja-JP" sz="1600" b="0" i="0" u="none" strike="noStrike" cap="none" normalizeH="0" baseline="0" dirty="0" smtClean="0">
                <a:ln>
                  <a:noFill/>
                </a:ln>
                <a:solidFill>
                  <a:schemeClr val="bg1"/>
                </a:solidFill>
                <a:effectLst/>
                <a:latin typeface="+mn-ea"/>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dirty="0">
                  <a:solidFill>
                    <a:schemeClr val="bg1"/>
                  </a:solidFill>
                  <a:latin typeface="+mn-ea"/>
                </a:rPr>
                <a:t>(</a:t>
              </a:r>
              <a:r>
                <a:rPr kumimoji="0" lang="ja-JP" altLang="en-US" sz="1600" dirty="0" smtClean="0">
                  <a:solidFill>
                    <a:schemeClr val="bg1"/>
                  </a:solidFill>
                  <a:latin typeface="+mn-ea"/>
                  <a:ea typeface="+mn-ea"/>
                </a:rPr>
                <a:t>ルールエンジン</a:t>
              </a:r>
              <a:endParaRPr kumimoji="0" lang="en-US" altLang="ja-JP" sz="1600" dirty="0">
                <a:solidFill>
                  <a:schemeClr val="bg1"/>
                </a:solidFill>
                <a:latin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dirty="0" smtClean="0">
                  <a:solidFill>
                    <a:schemeClr val="bg1"/>
                  </a:solidFill>
                  <a:latin typeface="+mn-ea"/>
                  <a:ea typeface="+mn-ea"/>
                </a:rPr>
                <a:t>推論エンジン</a:t>
              </a:r>
              <a:r>
                <a:rPr kumimoji="0" lang="en-US" altLang="ja-JP" sz="1600" dirty="0" smtClean="0">
                  <a:solidFill>
                    <a:schemeClr val="bg1"/>
                  </a:solidFill>
                  <a:latin typeface="+mn-ea"/>
                  <a:ea typeface="+mn-ea"/>
                </a:rPr>
                <a:t>)</a:t>
              </a:r>
              <a:endParaRPr kumimoji="0" lang="ja-JP" altLang="en-US" sz="1600" b="0" i="0" u="none" strike="noStrike" cap="none" normalizeH="0" baseline="0" dirty="0" smtClean="0">
                <a:ln>
                  <a:noFill/>
                </a:ln>
                <a:solidFill>
                  <a:schemeClr val="bg1"/>
                </a:solidFill>
                <a:effectLst/>
                <a:latin typeface="+mn-ea"/>
                <a:ea typeface="+mn-ea"/>
              </a:endParaRPr>
            </a:p>
          </p:txBody>
        </p:sp>
        <p:sp>
          <p:nvSpPr>
            <p:cNvPr id="7" name="正方形/長方形 6"/>
            <p:cNvSpPr/>
            <p:nvPr/>
          </p:nvSpPr>
          <p:spPr bwMode="auto">
            <a:xfrm>
              <a:off x="6664053" y="2611872"/>
              <a:ext cx="2195736" cy="1728192"/>
            </a:xfrm>
            <a:prstGeom prst="rect">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mn-ea"/>
                  <a:ea typeface="+mn-ea"/>
                </a:rPr>
                <a:t>ルールベース</a:t>
              </a:r>
              <a:endParaRPr kumimoji="0" lang="en-US" altLang="ja-JP" sz="1600" b="0" i="0" u="none" strike="noStrike" cap="none" normalizeH="0" baseline="0" dirty="0" smtClean="0">
                <a:ln>
                  <a:noFill/>
                </a:ln>
                <a:solidFill>
                  <a:schemeClr val="bg1"/>
                </a:solidFill>
                <a:effectLst/>
                <a:latin typeface="+mn-ea"/>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dirty="0">
                  <a:solidFill>
                    <a:schemeClr val="bg1"/>
                  </a:solidFill>
                  <a:latin typeface="+mn-ea"/>
                </a:rPr>
                <a:t>(</a:t>
              </a:r>
              <a:r>
                <a:rPr kumimoji="0" lang="ja-JP" altLang="en-US" sz="1600" dirty="0" smtClean="0">
                  <a:solidFill>
                    <a:schemeClr val="bg1"/>
                  </a:solidFill>
                  <a:latin typeface="+mn-ea"/>
                  <a:ea typeface="+mn-ea"/>
                </a:rPr>
                <a:t>ルールリポジトリ、</a:t>
              </a:r>
              <a:endParaRPr kumimoji="0" lang="en-US" altLang="ja-JP" sz="1600" dirty="0" smtClean="0">
                <a:solidFill>
                  <a:schemeClr val="bg1"/>
                </a:solidFill>
                <a:latin typeface="+mn-ea"/>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dirty="0" smtClean="0">
                  <a:solidFill>
                    <a:schemeClr val="bg1"/>
                  </a:solidFill>
                  <a:latin typeface="+mn-ea"/>
                  <a:ea typeface="+mn-ea"/>
                </a:rPr>
                <a:t>ナレッジベース</a:t>
              </a:r>
              <a:r>
                <a:rPr kumimoji="0" lang="en-US" altLang="ja-JP" sz="1600" dirty="0" smtClean="0">
                  <a:solidFill>
                    <a:schemeClr val="bg1"/>
                  </a:solidFill>
                  <a:latin typeface="+mn-ea"/>
                  <a:ea typeface="+mn-ea"/>
                </a:rPr>
                <a:t>)</a:t>
              </a:r>
              <a:endParaRPr kumimoji="0" lang="ja-JP" altLang="en-US" sz="1600" b="0" i="0" u="none" strike="noStrike" cap="none" normalizeH="0" baseline="0" dirty="0" smtClean="0">
                <a:ln>
                  <a:noFill/>
                </a:ln>
                <a:solidFill>
                  <a:schemeClr val="bg1"/>
                </a:solidFill>
                <a:effectLst/>
                <a:latin typeface="+mn-ea"/>
                <a:ea typeface="+mn-ea"/>
              </a:endParaRPr>
            </a:p>
          </p:txBody>
        </p:sp>
        <p:sp>
          <p:nvSpPr>
            <p:cNvPr id="9" name="テキスト ボックス 8"/>
            <p:cNvSpPr txBox="1"/>
            <p:nvPr/>
          </p:nvSpPr>
          <p:spPr>
            <a:xfrm>
              <a:off x="4135353" y="5037564"/>
              <a:ext cx="4608512" cy="1415772"/>
            </a:xfrm>
            <a:prstGeom prst="rect">
              <a:avLst/>
            </a:prstGeom>
            <a:noFill/>
          </p:spPr>
          <p:txBody>
            <a:bodyPr wrap="square" rtlCol="0">
              <a:spAutoFit/>
            </a:bodyPr>
            <a:lstStyle/>
            <a:p>
              <a:r>
                <a:rPr lang="ja-JP" altLang="en-US" sz="1600" smtClean="0"/>
                <a:t>ルールベース＝</a:t>
              </a:r>
              <a:r>
                <a:rPr lang="en-US" altLang="ja-JP" sz="1600" smtClean="0"/>
                <a:t>BRMS</a:t>
              </a:r>
            </a:p>
            <a:p>
              <a:r>
                <a:rPr lang="ja-JP" altLang="en-US" sz="1400" smtClean="0"/>
                <a:t>・ルールを自然言語に近い形で記述</a:t>
              </a:r>
              <a:endParaRPr lang="en-US" altLang="ja-JP" sz="1400"/>
            </a:p>
            <a:p>
              <a:r>
                <a:rPr lang="ja-JP" altLang="en-US" sz="1400" smtClean="0"/>
                <a:t>・担当者</a:t>
              </a:r>
              <a:r>
                <a:rPr lang="ja-JP" altLang="en-US" sz="1400"/>
                <a:t>がルールを作成</a:t>
              </a:r>
              <a:r>
                <a:rPr lang="ja-JP" altLang="en-US" sz="1400" smtClean="0"/>
                <a:t>できる</a:t>
              </a:r>
              <a:endParaRPr lang="en-US" altLang="ja-JP" sz="1400" smtClean="0"/>
            </a:p>
            <a:p>
              <a:r>
                <a:rPr lang="ja-JP" altLang="en-US" sz="1400" smtClean="0"/>
                <a:t>・ルールの齟齬などをシステムが自動チェック</a:t>
              </a:r>
              <a:endParaRPr lang="en-US" altLang="ja-JP" sz="1400" smtClean="0"/>
            </a:p>
            <a:p>
              <a:r>
                <a:rPr kumimoji="1" lang="ja-JP" altLang="en-US" sz="1400" smtClean="0"/>
                <a:t>・コーディングの必要無し</a:t>
              </a:r>
              <a:endParaRPr kumimoji="1" lang="en-US" altLang="ja-JP" sz="1400" smtClean="0"/>
            </a:p>
            <a:p>
              <a:r>
                <a:rPr lang="ja-JP" altLang="en-US" sz="1400" smtClean="0"/>
                <a:t>・都度テストを行う必要無し</a:t>
              </a:r>
              <a:endParaRPr kumimoji="1" lang="ja-JP" altLang="en-US" sz="1400"/>
            </a:p>
          </p:txBody>
        </p:sp>
        <p:sp>
          <p:nvSpPr>
            <p:cNvPr id="2" name="左右矢印 1"/>
            <p:cNvSpPr/>
            <p:nvPr/>
          </p:nvSpPr>
          <p:spPr bwMode="auto">
            <a:xfrm>
              <a:off x="6015981" y="2971912"/>
              <a:ext cx="648072" cy="1008112"/>
            </a:xfrm>
            <a:prstGeom prst="leftRightArrow">
              <a:avLst>
                <a:gd name="adj1" fmla="val 62210"/>
                <a:gd name="adj2" fmla="val 32363"/>
              </a:avLst>
            </a:prstGeom>
            <a:solidFill>
              <a:srgbClr val="FFC000"/>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mn-ea"/>
                <a:ea typeface="+mn-ea"/>
              </a:endParaRPr>
            </a:p>
          </p:txBody>
        </p:sp>
      </p:grpSp>
    </p:spTree>
    <p:extLst>
      <p:ext uri="{BB962C8B-B14F-4D97-AF65-F5344CB8AC3E}">
        <p14:creationId xmlns:p14="http://schemas.microsoft.com/office/powerpoint/2010/main" val="229977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ビジネスルールとは？</a:t>
            </a:r>
            <a:endParaRPr kumimoji="1" lang="ja-JP" altLang="en-US"/>
          </a:p>
        </p:txBody>
      </p:sp>
      <p:sp>
        <p:nvSpPr>
          <p:cNvPr id="3" name="コンテンツ プレースホルダー 2"/>
          <p:cNvSpPr>
            <a:spLocks noGrp="1"/>
          </p:cNvSpPr>
          <p:nvPr>
            <p:ph idx="1"/>
          </p:nvPr>
        </p:nvSpPr>
        <p:spPr/>
        <p:txBody>
          <a:bodyPr>
            <a:normAutofit/>
          </a:bodyPr>
          <a:lstStyle/>
          <a:p>
            <a:r>
              <a:rPr kumimoji="1" lang="ja-JP" altLang="en-US" sz="2400" dirty="0" smtClean="0"/>
              <a:t>ビジネス運用上の様々なポリシー、規約、制約</a:t>
            </a:r>
            <a:endParaRPr kumimoji="1" lang="en-US" altLang="ja-JP" sz="2400" dirty="0" smtClean="0"/>
          </a:p>
          <a:p>
            <a:pPr lvl="1"/>
            <a:r>
              <a:rPr lang="ja-JP" altLang="en-US" sz="2000" dirty="0" smtClean="0"/>
              <a:t>保険加入の審査</a:t>
            </a:r>
            <a:endParaRPr lang="en-US" altLang="ja-JP" sz="2000" dirty="0" smtClean="0"/>
          </a:p>
          <a:p>
            <a:pPr lvl="1"/>
            <a:r>
              <a:rPr kumimoji="1" lang="ja-JP" altLang="en-US" sz="2000" dirty="0"/>
              <a:t>携帯電話</a:t>
            </a:r>
            <a:r>
              <a:rPr kumimoji="1" lang="ja-JP" altLang="en-US" sz="2000" dirty="0" smtClean="0"/>
              <a:t>の料金・割引プラン</a:t>
            </a:r>
            <a:endParaRPr kumimoji="1" lang="en-US" altLang="ja-JP" sz="2000" dirty="0" smtClean="0"/>
          </a:p>
          <a:p>
            <a:pPr lvl="1"/>
            <a:r>
              <a:rPr lang="ja-JP" altLang="en-US" sz="2000" dirty="0" smtClean="0"/>
              <a:t>金融業</a:t>
            </a:r>
            <a:r>
              <a:rPr lang="ja-JP" altLang="en-US" sz="2000" dirty="0"/>
              <a:t>に</a:t>
            </a:r>
            <a:r>
              <a:rPr lang="ja-JP" altLang="en-US" sz="2000" dirty="0" smtClean="0"/>
              <a:t>おける与信審査</a:t>
            </a:r>
            <a:endParaRPr lang="en-US" altLang="ja-JP" sz="2000" dirty="0" smtClean="0"/>
          </a:p>
          <a:p>
            <a:pPr lvl="1"/>
            <a:r>
              <a:rPr kumimoji="1" lang="ja-JP" altLang="en-US" sz="2000" dirty="0" smtClean="0"/>
              <a:t>社内決済、稟議条件など</a:t>
            </a:r>
            <a:endParaRPr kumimoji="1" lang="en-US" altLang="ja-JP" sz="2000" dirty="0" smtClean="0"/>
          </a:p>
          <a:p>
            <a:r>
              <a:rPr lang="ja-JP" altLang="en-US" sz="2400" dirty="0"/>
              <a:t>ビジネスルールの特徴</a:t>
            </a:r>
            <a:endParaRPr kumimoji="1" lang="en-US" altLang="ja-JP" sz="2400" dirty="0" smtClean="0"/>
          </a:p>
          <a:p>
            <a:pPr lvl="1"/>
            <a:r>
              <a:rPr lang="ja-JP" altLang="en-US" sz="2000" dirty="0"/>
              <a:t>ビジネス環境に</a:t>
            </a:r>
            <a:r>
              <a:rPr lang="ja-JP" altLang="en-US" sz="2000" dirty="0" smtClean="0"/>
              <a:t>よって様々に変化する</a:t>
            </a:r>
            <a:endParaRPr lang="en-US" altLang="ja-JP" sz="2000" dirty="0"/>
          </a:p>
          <a:p>
            <a:pPr lvl="1"/>
            <a:r>
              <a:rPr kumimoji="1" lang="ja-JP" altLang="en-US" sz="2000" dirty="0" smtClean="0"/>
              <a:t>期間限定</a:t>
            </a:r>
            <a:endParaRPr kumimoji="1" lang="en-US" altLang="ja-JP" sz="2000" dirty="0" smtClean="0"/>
          </a:p>
          <a:p>
            <a:pPr lvl="1"/>
            <a:r>
              <a:rPr lang="ja-JP" altLang="en-US" sz="2000" dirty="0"/>
              <a:t>企業</a:t>
            </a:r>
            <a:r>
              <a:rPr lang="ja-JP" altLang="en-US" sz="2000" dirty="0" smtClean="0"/>
              <a:t>の企画・営業部門が適宜決める</a:t>
            </a:r>
            <a:endParaRPr lang="en-US" altLang="ja-JP" sz="2000" dirty="0" smtClean="0"/>
          </a:p>
          <a:p>
            <a:r>
              <a:rPr kumimoji="1" lang="ja-JP" altLang="en-US" sz="2400" dirty="0"/>
              <a:t>ビジネスルール</a:t>
            </a:r>
            <a:r>
              <a:rPr kumimoji="1" lang="ja-JP" altLang="en-US" sz="2400" dirty="0" smtClean="0"/>
              <a:t>の問題</a:t>
            </a:r>
            <a:endParaRPr kumimoji="1" lang="en-US" altLang="ja-JP" sz="2400" dirty="0" smtClean="0"/>
          </a:p>
          <a:p>
            <a:pPr lvl="1"/>
            <a:r>
              <a:rPr lang="ja-JP" altLang="en-US" sz="2000" dirty="0"/>
              <a:t>様々</a:t>
            </a:r>
            <a:r>
              <a:rPr lang="ja-JP" altLang="en-US" sz="2000" dirty="0" smtClean="0"/>
              <a:t>な条件をいちいちプログラミングするのは大変</a:t>
            </a:r>
            <a:endParaRPr lang="en-US" altLang="ja-JP" sz="2000" dirty="0" smtClean="0"/>
          </a:p>
          <a:p>
            <a:pPr lvl="1"/>
            <a:r>
              <a:rPr kumimoji="1" lang="ja-JP" altLang="en-US" sz="2000" dirty="0"/>
              <a:t>改変の</a:t>
            </a:r>
            <a:r>
              <a:rPr kumimoji="1" lang="ja-JP" altLang="en-US" sz="2000" dirty="0" smtClean="0"/>
              <a:t>都度テストが必要になる</a:t>
            </a:r>
            <a:endParaRPr kumimoji="1" lang="ja-JP" altLang="en-US" sz="2000" dirty="0"/>
          </a:p>
        </p:txBody>
      </p:sp>
    </p:spTree>
    <p:extLst>
      <p:ext uri="{BB962C8B-B14F-4D97-AF65-F5344CB8AC3E}">
        <p14:creationId xmlns:p14="http://schemas.microsoft.com/office/powerpoint/2010/main" val="19938297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bwMode="auto">
          <a:xfrm>
            <a:off x="395536" y="4725144"/>
            <a:ext cx="8496944" cy="1728192"/>
          </a:xfrm>
          <a:prstGeom prst="roundRect">
            <a:avLst>
              <a:gd name="adj" fmla="val 8382"/>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mn-ea"/>
              <a:ea typeface="+mn-ea"/>
            </a:endParaRPr>
          </a:p>
        </p:txBody>
      </p:sp>
      <p:sp>
        <p:nvSpPr>
          <p:cNvPr id="2" name="タイトル 1"/>
          <p:cNvSpPr>
            <a:spLocks noGrp="1"/>
          </p:cNvSpPr>
          <p:nvPr>
            <p:ph type="title"/>
          </p:nvPr>
        </p:nvSpPr>
        <p:spPr/>
        <p:txBody>
          <a:bodyPr/>
          <a:lstStyle/>
          <a:p>
            <a:r>
              <a:rPr kumimoji="1" lang="ja-JP" altLang="en-US" smtClean="0"/>
              <a:t>ルールベースシステムの源流</a:t>
            </a:r>
            <a:endParaRPr kumimoji="1" lang="ja-JP" altLang="en-US"/>
          </a:p>
        </p:txBody>
      </p:sp>
      <p:sp>
        <p:nvSpPr>
          <p:cNvPr id="4" name="角丸四角形 3"/>
          <p:cNvSpPr/>
          <p:nvPr/>
        </p:nvSpPr>
        <p:spPr bwMode="auto">
          <a:xfrm>
            <a:off x="395536" y="1124744"/>
            <a:ext cx="8496944" cy="1656184"/>
          </a:xfrm>
          <a:prstGeom prst="roundRect">
            <a:avLst>
              <a:gd name="adj" fmla="val 8382"/>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mn-ea"/>
                <a:ea typeface="+mn-ea"/>
              </a:rPr>
              <a:t>エキスパートシステム（</a:t>
            </a:r>
            <a:r>
              <a:rPr kumimoji="0" lang="en-US" altLang="ja-JP" sz="2000" b="0" i="0" u="none" strike="noStrike" cap="none" normalizeH="0" baseline="0" dirty="0" smtClean="0">
                <a:ln>
                  <a:noFill/>
                </a:ln>
                <a:solidFill>
                  <a:schemeClr val="bg1"/>
                </a:solidFill>
                <a:effectLst/>
                <a:latin typeface="+mn-ea"/>
                <a:ea typeface="+mn-ea"/>
              </a:rPr>
              <a:t>1970</a:t>
            </a:r>
            <a:r>
              <a:rPr kumimoji="0" lang="ja-JP" altLang="en-US" sz="2000" b="0" i="0" u="none" strike="noStrike" cap="none" normalizeH="0" baseline="0" dirty="0" smtClean="0">
                <a:ln>
                  <a:noFill/>
                </a:ln>
                <a:solidFill>
                  <a:schemeClr val="bg1"/>
                </a:solidFill>
                <a:effectLst/>
                <a:latin typeface="+mn-ea"/>
                <a:ea typeface="+mn-ea"/>
              </a:rPr>
              <a:t>年代）</a:t>
            </a:r>
            <a:endParaRPr kumimoji="0" lang="en-US" altLang="ja-JP" sz="2000" b="0" i="0" u="none" strike="noStrike" cap="none" normalizeH="0" baseline="0" dirty="0" smtClean="0">
              <a:ln>
                <a:noFill/>
              </a:ln>
              <a:solidFill>
                <a:schemeClr val="bg1"/>
              </a:solidFill>
              <a:effectLst/>
              <a:latin typeface="+mn-ea"/>
              <a:ea typeface="+mn-ea"/>
            </a:endParaRPr>
          </a:p>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dirty="0">
                <a:solidFill>
                  <a:schemeClr val="bg1"/>
                </a:solidFill>
                <a:latin typeface="+mn-ea"/>
              </a:rPr>
              <a:t>人工知能研究</a:t>
            </a:r>
            <a:r>
              <a:rPr kumimoji="0" lang="ja-JP" altLang="en-US" sz="1200" dirty="0" smtClean="0">
                <a:solidFill>
                  <a:schemeClr val="bg1"/>
                </a:solidFill>
                <a:latin typeface="+mn-ea"/>
              </a:rPr>
              <a:t>の一環として実用化されたシステム。</a:t>
            </a:r>
            <a:r>
              <a:rPr kumimoji="0" lang="ja-JP" altLang="en-US" sz="1200" b="0" i="0" u="none" strike="noStrike" cap="none" normalizeH="0" baseline="0" dirty="0" smtClean="0">
                <a:ln>
                  <a:noFill/>
                </a:ln>
                <a:solidFill>
                  <a:schemeClr val="bg1"/>
                </a:solidFill>
                <a:effectLst/>
                <a:latin typeface="+mn-ea"/>
              </a:rPr>
              <a:t>人間の専門家が特定分野の専門知識に基づいて推論を行い、複雑な問題を解決する過程をエミュレート</a:t>
            </a:r>
            <a:r>
              <a:rPr kumimoji="0" lang="ja-JP" altLang="en-US" sz="1200" dirty="0">
                <a:solidFill>
                  <a:schemeClr val="bg1"/>
                </a:solidFill>
                <a:latin typeface="+mn-ea"/>
              </a:rPr>
              <a:t>し、問題の分析結果を提供し、利用者の行動を導く指針を与える</a:t>
            </a:r>
            <a:r>
              <a:rPr kumimoji="0" lang="ja-JP" altLang="en-US" sz="1200" dirty="0" smtClean="0">
                <a:solidFill>
                  <a:schemeClr val="bg1"/>
                </a:solidFill>
                <a:latin typeface="+mn-ea"/>
              </a:rPr>
              <a:t>。</a:t>
            </a:r>
            <a:endParaRPr kumimoji="0" lang="en-US" altLang="ja-JP" sz="1200" dirty="0" smtClean="0">
              <a:solidFill>
                <a:schemeClr val="bg1"/>
              </a:solidFill>
              <a:latin typeface="+mn-ea"/>
            </a:endParaRPr>
          </a:p>
          <a:p>
            <a:pPr marL="0" marR="0" indent="0" algn="l" defTabSz="914400" rtl="0" eaLnBrk="1" fontAlgn="base" latinLnBrk="0" hangingPunct="1">
              <a:lnSpc>
                <a:spcPct val="100000"/>
              </a:lnSpc>
              <a:spcBef>
                <a:spcPct val="20000"/>
              </a:spcBef>
              <a:spcAft>
                <a:spcPct val="0"/>
              </a:spcAft>
              <a:buClrTx/>
              <a:buSzTx/>
              <a:buFontTx/>
              <a:buNone/>
              <a:tabLst/>
            </a:pPr>
            <a:r>
              <a:rPr lang="ja-JP" altLang="en-US" sz="1200" dirty="0" smtClean="0">
                <a:solidFill>
                  <a:schemeClr val="bg1"/>
                </a:solidFill>
              </a:rPr>
              <a:t>特定</a:t>
            </a:r>
            <a:r>
              <a:rPr lang="ja-JP" altLang="en-US" sz="1200" dirty="0">
                <a:solidFill>
                  <a:schemeClr val="bg1"/>
                </a:solidFill>
              </a:rPr>
              <a:t>の分野の問題についての情報</a:t>
            </a:r>
            <a:r>
              <a:rPr lang="ja-JP" altLang="en-US" sz="1200" dirty="0" smtClean="0">
                <a:solidFill>
                  <a:schemeClr val="bg1"/>
                </a:solidFill>
              </a:rPr>
              <a:t>を蓄積したルール群と、それらをベースに推論を行う推論エンジンから</a:t>
            </a:r>
            <a:r>
              <a:rPr lang="ja-JP" altLang="en-US" sz="1200" dirty="0">
                <a:solidFill>
                  <a:schemeClr val="bg1"/>
                </a:solidFill>
              </a:rPr>
              <a:t>構成されるプログラムであり、通常のプログラミングのようにソフトウェア開発者が設定した手続きに従うわけでは</a:t>
            </a:r>
            <a:r>
              <a:rPr lang="ja-JP" altLang="en-US" sz="1200" dirty="0" smtClean="0">
                <a:solidFill>
                  <a:schemeClr val="bg1"/>
                </a:solidFill>
              </a:rPr>
              <a:t>ない。</a:t>
            </a:r>
            <a:endParaRPr kumimoji="0" lang="ja-JP" altLang="en-US" sz="1200" b="0" i="0" u="none" strike="noStrike" cap="none" normalizeH="0" baseline="0" dirty="0" smtClean="0">
              <a:ln>
                <a:noFill/>
              </a:ln>
              <a:solidFill>
                <a:schemeClr val="bg1"/>
              </a:solidFill>
              <a:effectLst/>
              <a:latin typeface="+mn-ea"/>
            </a:endParaRPr>
          </a:p>
        </p:txBody>
      </p:sp>
      <p:sp>
        <p:nvSpPr>
          <p:cNvPr id="5" name="角丸四角形 4"/>
          <p:cNvSpPr/>
          <p:nvPr/>
        </p:nvSpPr>
        <p:spPr bwMode="auto">
          <a:xfrm>
            <a:off x="395536" y="2924944"/>
            <a:ext cx="4176464" cy="1656184"/>
          </a:xfrm>
          <a:prstGeom prst="roundRect">
            <a:avLst>
              <a:gd name="adj" fmla="val 8382"/>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mn-ea"/>
                <a:ea typeface="+mn-ea"/>
              </a:rPr>
              <a:t>適用分野</a:t>
            </a:r>
            <a:endParaRPr kumimoji="0" lang="en-US" altLang="ja-JP" sz="2400" b="0" i="0" u="none" strike="noStrike" cap="none" normalizeH="0" baseline="0" dirty="0" smtClean="0">
              <a:ln>
                <a:noFill/>
              </a:ln>
              <a:solidFill>
                <a:schemeClr val="bg1"/>
              </a:solidFill>
              <a:effectLst/>
              <a:latin typeface="+mn-ea"/>
              <a:ea typeface="+mn-ea"/>
            </a:endParaRPr>
          </a:p>
          <a:p>
            <a:pPr>
              <a:spcBef>
                <a:spcPct val="20000"/>
              </a:spcBef>
            </a:pPr>
            <a:r>
              <a:rPr lang="ja-JP" altLang="en-US" sz="1400" dirty="0" smtClean="0">
                <a:solidFill>
                  <a:schemeClr val="bg1"/>
                </a:solidFill>
              </a:rPr>
              <a:t>会計</a:t>
            </a:r>
            <a:r>
              <a:rPr lang="ja-JP" altLang="en-US" sz="1400" dirty="0">
                <a:solidFill>
                  <a:schemeClr val="bg1"/>
                </a:solidFill>
              </a:rPr>
              <a:t>、医療、プロセス制御、金融サービス、製造業、人事など</a:t>
            </a:r>
            <a:endParaRPr kumimoji="0" lang="ja-JP" altLang="en-US" sz="1400" b="0" i="0" u="none" strike="noStrike" cap="none" normalizeH="0" baseline="0" dirty="0" smtClean="0">
              <a:ln>
                <a:noFill/>
              </a:ln>
              <a:solidFill>
                <a:schemeClr val="bg1"/>
              </a:solidFill>
              <a:effectLst/>
              <a:latin typeface="+mn-ea"/>
            </a:endParaRPr>
          </a:p>
        </p:txBody>
      </p:sp>
      <p:sp>
        <p:nvSpPr>
          <p:cNvPr id="6" name="角丸四角形 5"/>
          <p:cNvSpPr/>
          <p:nvPr/>
        </p:nvSpPr>
        <p:spPr bwMode="auto">
          <a:xfrm>
            <a:off x="4716016" y="2924944"/>
            <a:ext cx="4176464" cy="1656184"/>
          </a:xfrm>
          <a:prstGeom prst="roundRect">
            <a:avLst>
              <a:gd name="adj" fmla="val 8382"/>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smtClean="0">
                <a:ln>
                  <a:noFill/>
                </a:ln>
                <a:solidFill>
                  <a:schemeClr val="bg1"/>
                </a:solidFill>
                <a:effectLst/>
                <a:latin typeface="+mn-ea"/>
                <a:ea typeface="+mn-ea"/>
              </a:rPr>
              <a:t>問題点</a:t>
            </a:r>
            <a:endParaRPr kumimoji="0" lang="en-US" altLang="ja-JP" sz="2400" b="0" i="0" u="none" strike="noStrike" cap="none" normalizeH="0" baseline="0" smtClean="0">
              <a:ln>
                <a:noFill/>
              </a:ln>
              <a:solidFill>
                <a:schemeClr val="bg1"/>
              </a:solidFill>
              <a:effectLst/>
              <a:latin typeface="+mn-ea"/>
              <a:ea typeface="+mn-ea"/>
            </a:endParaRPr>
          </a:p>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smtClean="0">
                <a:ln>
                  <a:noFill/>
                </a:ln>
                <a:solidFill>
                  <a:schemeClr val="bg1"/>
                </a:solidFill>
                <a:effectLst/>
                <a:latin typeface="+mn-ea"/>
                <a:ea typeface="+mn-ea"/>
              </a:rPr>
              <a:t>専門家の知識は定型化できないことが多い</a:t>
            </a:r>
            <a:endParaRPr kumimoji="0" lang="en-US" altLang="ja-JP" sz="1400" b="0" i="0" u="none" strike="noStrike" cap="none" normalizeH="0" baseline="0" smtClean="0">
              <a:ln>
                <a:noFill/>
              </a:ln>
              <a:solidFill>
                <a:schemeClr val="bg1"/>
              </a:solidFill>
              <a:effectLst/>
              <a:latin typeface="+mn-ea"/>
              <a:ea typeface="+mn-ea"/>
            </a:endParaRPr>
          </a:p>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400">
                <a:solidFill>
                  <a:schemeClr val="bg1"/>
                </a:solidFill>
                <a:latin typeface="+mn-ea"/>
                <a:ea typeface="+mn-ea"/>
              </a:rPr>
              <a:t>問題</a:t>
            </a:r>
            <a:r>
              <a:rPr kumimoji="0" lang="ja-JP" altLang="en-US" sz="1400" smtClean="0">
                <a:solidFill>
                  <a:schemeClr val="bg1"/>
                </a:solidFill>
                <a:latin typeface="+mn-ea"/>
                <a:ea typeface="+mn-ea"/>
              </a:rPr>
              <a:t>をかなり限定しないとうまく機能しない</a:t>
            </a:r>
            <a:endParaRPr kumimoji="0" lang="en-US" altLang="ja-JP" sz="1400" b="0" i="0" u="none" strike="noStrike" cap="none" normalizeH="0" baseline="0" smtClean="0">
              <a:ln>
                <a:noFill/>
              </a:ln>
              <a:solidFill>
                <a:schemeClr val="bg1"/>
              </a:solidFill>
              <a:effectLst/>
              <a:latin typeface="+mn-ea"/>
              <a:ea typeface="+mn-ea"/>
            </a:endParaRPr>
          </a:p>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400">
                <a:solidFill>
                  <a:schemeClr val="bg1"/>
                </a:solidFill>
                <a:latin typeface="+mn-ea"/>
                <a:ea typeface="+mn-ea"/>
              </a:rPr>
              <a:t>推論エンジンの能力不足</a:t>
            </a:r>
            <a:endParaRPr kumimoji="0" lang="ja-JP" altLang="en-US" sz="1400" b="0" i="0" u="none" strike="noStrike" cap="none" normalizeH="0" baseline="0" smtClean="0">
              <a:ln>
                <a:noFill/>
              </a:ln>
              <a:solidFill>
                <a:schemeClr val="bg1"/>
              </a:solidFill>
              <a:effectLst/>
              <a:latin typeface="+mn-ea"/>
              <a:ea typeface="+mn-ea"/>
            </a:endParaRPr>
          </a:p>
        </p:txBody>
      </p:sp>
      <p:pic>
        <p:nvPicPr>
          <p:cNvPr id="1026" name="Picture 2" descr="http://gc.sfc.keio.ac.jp/class/2007_gc00001/slides/09/img/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797152"/>
            <a:ext cx="2088232" cy="1566174"/>
          </a:xfrm>
          <a:prstGeom prst="rect">
            <a:avLst/>
          </a:prstGeom>
          <a:noFill/>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7" name="テキスト ボックス 6"/>
          <p:cNvSpPr txBox="1"/>
          <p:nvPr/>
        </p:nvSpPr>
        <p:spPr>
          <a:xfrm>
            <a:off x="539552" y="4869160"/>
            <a:ext cx="5760640" cy="1107996"/>
          </a:xfrm>
          <a:prstGeom prst="rect">
            <a:avLst/>
          </a:prstGeom>
          <a:noFill/>
        </p:spPr>
        <p:txBody>
          <a:bodyPr wrap="square" rtlCol="0">
            <a:spAutoFit/>
          </a:bodyPr>
          <a:lstStyle/>
          <a:p>
            <a:r>
              <a:rPr lang="ja-JP" altLang="en-US" sz="2400" dirty="0" smtClean="0">
                <a:solidFill>
                  <a:schemeClr val="bg1"/>
                </a:solidFill>
              </a:rPr>
              <a:t>第</a:t>
            </a:r>
            <a:r>
              <a:rPr lang="en-US" altLang="ja-JP" sz="2400" dirty="0" smtClean="0">
                <a:solidFill>
                  <a:schemeClr val="bg1"/>
                </a:solidFill>
              </a:rPr>
              <a:t>5</a:t>
            </a:r>
            <a:r>
              <a:rPr lang="ja-JP" altLang="en-US" sz="2400" dirty="0" smtClean="0">
                <a:solidFill>
                  <a:schemeClr val="bg1"/>
                </a:solidFill>
              </a:rPr>
              <a:t>世代コンピュータプロジェクト</a:t>
            </a:r>
            <a:endParaRPr lang="en-US" altLang="ja-JP" sz="2400" dirty="0" smtClean="0">
              <a:solidFill>
                <a:schemeClr val="bg1"/>
              </a:solidFill>
            </a:endParaRPr>
          </a:p>
          <a:p>
            <a:r>
              <a:rPr lang="ja-JP" altLang="en-US" sz="1400" dirty="0" smtClean="0">
                <a:solidFill>
                  <a:schemeClr val="bg1"/>
                </a:solidFill>
              </a:rPr>
              <a:t>１９８２年、通産省</a:t>
            </a:r>
            <a:r>
              <a:rPr lang="ja-JP" altLang="en-US" sz="1400" dirty="0">
                <a:solidFill>
                  <a:schemeClr val="bg1"/>
                </a:solidFill>
              </a:rPr>
              <a:t>の肝いりで開始された国家プロジェクト。米国主導の汎用コンピュータの流れを大きく変えるべく、より人間にとって使いやすい並列推論マシンを独自に生み出していこうという</a:t>
            </a:r>
            <a:r>
              <a:rPr lang="ja-JP" altLang="en-US" sz="1400" dirty="0" smtClean="0">
                <a:solidFill>
                  <a:schemeClr val="bg1"/>
                </a:solidFill>
              </a:rPr>
              <a:t>試み。</a:t>
            </a:r>
            <a:endParaRPr kumimoji="1" lang="ja-JP" altLang="en-US" sz="1400" dirty="0">
              <a:solidFill>
                <a:schemeClr val="bg1"/>
              </a:solidFill>
            </a:endParaRPr>
          </a:p>
        </p:txBody>
      </p:sp>
    </p:spTree>
    <p:extLst>
      <p:ext uri="{BB962C8B-B14F-4D97-AF65-F5344CB8AC3E}">
        <p14:creationId xmlns:p14="http://schemas.microsoft.com/office/powerpoint/2010/main" val="15321518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mtClean="0"/>
              <a:t>ビジネスルールの例 </a:t>
            </a:r>
            <a:r>
              <a:rPr kumimoji="1" lang="en-US" altLang="ja-JP" smtClean="0"/>
              <a:t>(</a:t>
            </a:r>
            <a:r>
              <a:rPr kumimoji="1" lang="ja-JP" altLang="en-US" smtClean="0"/>
              <a:t>携帯電話の料金プラン</a:t>
            </a:r>
            <a:r>
              <a:rPr kumimoji="1" lang="en-US" altLang="ja-JP" smtClean="0"/>
              <a:t>)</a:t>
            </a:r>
            <a:endParaRPr kumimoji="1" lang="ja-JP" altLang="en-US"/>
          </a:p>
        </p:txBody>
      </p:sp>
      <p:sp>
        <p:nvSpPr>
          <p:cNvPr id="5" name="フローチャート : 判断 4"/>
          <p:cNvSpPr/>
          <p:nvPr/>
        </p:nvSpPr>
        <p:spPr bwMode="auto">
          <a:xfrm>
            <a:off x="611560" y="1988840"/>
            <a:ext cx="1944216" cy="432048"/>
          </a:xfrm>
          <a:prstGeom prst="flowChartDecision">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smtClean="0">
                <a:ln>
                  <a:noFill/>
                </a:ln>
                <a:solidFill>
                  <a:schemeClr val="bg1"/>
                </a:solidFill>
                <a:effectLst/>
                <a:latin typeface="+mn-ea"/>
                <a:ea typeface="+mn-ea"/>
              </a:rPr>
              <a:t>新規契約か？</a:t>
            </a:r>
          </a:p>
        </p:txBody>
      </p:sp>
      <p:sp>
        <p:nvSpPr>
          <p:cNvPr id="9" name="角丸四角形 8"/>
          <p:cNvSpPr/>
          <p:nvPr/>
        </p:nvSpPr>
        <p:spPr bwMode="auto">
          <a:xfrm>
            <a:off x="611560" y="1268760"/>
            <a:ext cx="1944216" cy="360040"/>
          </a:xfrm>
          <a:prstGeom prst="roundRect">
            <a:avLst>
              <a:gd name="adj" fmla="val 5000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smtClean="0">
                <a:ln>
                  <a:noFill/>
                </a:ln>
                <a:solidFill>
                  <a:schemeClr val="bg1"/>
                </a:solidFill>
                <a:effectLst/>
                <a:latin typeface="+mn-ea"/>
                <a:ea typeface="+mn-ea"/>
              </a:rPr>
              <a:t>申込書審査</a:t>
            </a:r>
          </a:p>
        </p:txBody>
      </p:sp>
      <p:sp>
        <p:nvSpPr>
          <p:cNvPr id="10" name="正方形/長方形 9"/>
          <p:cNvSpPr/>
          <p:nvPr/>
        </p:nvSpPr>
        <p:spPr bwMode="auto">
          <a:xfrm>
            <a:off x="3635896" y="1988840"/>
            <a:ext cx="1872208" cy="432048"/>
          </a:xfrm>
          <a:prstGeom prst="rect">
            <a:avLst/>
          </a:prstGeom>
          <a:solidFill>
            <a:srgbClr val="5F84C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100" b="0" i="0" u="none" strike="noStrike" cap="none" normalizeH="0" baseline="0" smtClean="0">
                <a:ln>
                  <a:noFill/>
                </a:ln>
                <a:solidFill>
                  <a:schemeClr val="bg1"/>
                </a:solidFill>
                <a:effectLst/>
                <a:latin typeface="+mn-ea"/>
                <a:ea typeface="+mn-ea"/>
              </a:rPr>
              <a:t>2</a:t>
            </a:r>
            <a:r>
              <a:rPr kumimoji="0" lang="ja-JP" altLang="en-US" sz="1100" b="0" i="0" u="none" strike="noStrike" cap="none" normalizeH="0" baseline="0" smtClean="0">
                <a:ln>
                  <a:noFill/>
                </a:ln>
                <a:solidFill>
                  <a:schemeClr val="bg1"/>
                </a:solidFill>
                <a:effectLst/>
                <a:latin typeface="+mn-ea"/>
                <a:ea typeface="+mn-ea"/>
              </a:rPr>
              <a:t>台目以降は</a:t>
            </a:r>
            <a:r>
              <a:rPr kumimoji="0" lang="en-US" altLang="ja-JP" sz="1100" b="0" i="0" u="none" strike="noStrike" cap="none" normalizeH="0" baseline="0" smtClean="0">
                <a:ln>
                  <a:noFill/>
                </a:ln>
                <a:solidFill>
                  <a:schemeClr val="bg1"/>
                </a:solidFill>
                <a:effectLst/>
                <a:latin typeface="+mn-ea"/>
                <a:ea typeface="+mn-ea"/>
              </a:rPr>
              <a:t>50%</a:t>
            </a:r>
            <a:r>
              <a:rPr kumimoji="0" lang="ja-JP" altLang="en-US" sz="1100" b="0" i="0" u="none" strike="noStrike" cap="none" normalizeH="0" baseline="0" smtClean="0">
                <a:ln>
                  <a:noFill/>
                </a:ln>
                <a:solidFill>
                  <a:schemeClr val="bg1"/>
                </a:solidFill>
                <a:effectLst/>
                <a:latin typeface="+mn-ea"/>
                <a:ea typeface="+mn-ea"/>
              </a:rPr>
              <a:t>割引</a:t>
            </a:r>
          </a:p>
        </p:txBody>
      </p:sp>
      <p:sp>
        <p:nvSpPr>
          <p:cNvPr id="11" name="フローチャート : 判断 10"/>
          <p:cNvSpPr/>
          <p:nvPr/>
        </p:nvSpPr>
        <p:spPr bwMode="auto">
          <a:xfrm>
            <a:off x="611560" y="2708920"/>
            <a:ext cx="1944216" cy="432048"/>
          </a:xfrm>
          <a:prstGeom prst="flowChartDecision">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smtClean="0">
                <a:ln>
                  <a:noFill/>
                </a:ln>
                <a:solidFill>
                  <a:schemeClr val="bg1"/>
                </a:solidFill>
                <a:effectLst/>
                <a:latin typeface="+mn-ea"/>
                <a:ea typeface="+mn-ea"/>
              </a:rPr>
              <a:t>同一家族か？</a:t>
            </a:r>
          </a:p>
        </p:txBody>
      </p:sp>
      <p:sp>
        <p:nvSpPr>
          <p:cNvPr id="12" name="正方形/長方形 11"/>
          <p:cNvSpPr/>
          <p:nvPr/>
        </p:nvSpPr>
        <p:spPr bwMode="auto">
          <a:xfrm>
            <a:off x="3635896" y="2708920"/>
            <a:ext cx="1872208" cy="432048"/>
          </a:xfrm>
          <a:prstGeom prst="rect">
            <a:avLst/>
          </a:prstGeom>
          <a:solidFill>
            <a:srgbClr val="5F84C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smtClean="0">
                <a:ln>
                  <a:noFill/>
                </a:ln>
                <a:solidFill>
                  <a:schemeClr val="bg1"/>
                </a:solidFill>
                <a:effectLst/>
                <a:latin typeface="+mn-ea"/>
                <a:ea typeface="+mn-ea"/>
              </a:rPr>
              <a:t>家族間は通話料無料</a:t>
            </a:r>
          </a:p>
        </p:txBody>
      </p:sp>
      <p:sp>
        <p:nvSpPr>
          <p:cNvPr id="13" name="フローチャート : 判断 12"/>
          <p:cNvSpPr/>
          <p:nvPr/>
        </p:nvSpPr>
        <p:spPr bwMode="auto">
          <a:xfrm>
            <a:off x="611560" y="3429000"/>
            <a:ext cx="1944216" cy="432048"/>
          </a:xfrm>
          <a:prstGeom prst="flowChartDecision">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smtClean="0">
                <a:ln>
                  <a:noFill/>
                </a:ln>
                <a:solidFill>
                  <a:schemeClr val="bg1"/>
                </a:solidFill>
                <a:effectLst/>
                <a:latin typeface="+mn-ea"/>
                <a:ea typeface="+mn-ea"/>
              </a:rPr>
              <a:t>学生か？</a:t>
            </a:r>
          </a:p>
        </p:txBody>
      </p:sp>
      <p:sp>
        <p:nvSpPr>
          <p:cNvPr id="14" name="正方形/長方形 13"/>
          <p:cNvSpPr/>
          <p:nvPr/>
        </p:nvSpPr>
        <p:spPr bwMode="auto">
          <a:xfrm>
            <a:off x="3635896" y="3429000"/>
            <a:ext cx="1872208" cy="432048"/>
          </a:xfrm>
          <a:prstGeom prst="rect">
            <a:avLst/>
          </a:prstGeom>
          <a:solidFill>
            <a:srgbClr val="5F84C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smtClean="0">
                <a:ln>
                  <a:noFill/>
                </a:ln>
                <a:solidFill>
                  <a:schemeClr val="bg1"/>
                </a:solidFill>
                <a:effectLst/>
                <a:latin typeface="+mn-ea"/>
                <a:ea typeface="+mn-ea"/>
              </a:rPr>
              <a:t>学生は基本料金</a:t>
            </a:r>
            <a:r>
              <a:rPr kumimoji="0" lang="en-US" altLang="ja-JP" sz="1100" b="0" i="0" u="none" strike="noStrike" cap="none" normalizeH="0" baseline="0" smtClean="0">
                <a:ln>
                  <a:noFill/>
                </a:ln>
                <a:solidFill>
                  <a:schemeClr val="bg1"/>
                </a:solidFill>
                <a:effectLst/>
                <a:latin typeface="+mn-ea"/>
                <a:ea typeface="+mn-ea"/>
              </a:rPr>
              <a:t>50%</a:t>
            </a:r>
            <a:r>
              <a:rPr kumimoji="0" lang="ja-JP" altLang="en-US" sz="1100" b="0" i="0" u="none" strike="noStrike" cap="none" normalizeH="0" baseline="0" smtClean="0">
                <a:ln>
                  <a:noFill/>
                </a:ln>
                <a:solidFill>
                  <a:schemeClr val="bg1"/>
                </a:solidFill>
                <a:effectLst/>
                <a:latin typeface="+mn-ea"/>
                <a:ea typeface="+mn-ea"/>
              </a:rPr>
              <a:t>割引</a:t>
            </a:r>
          </a:p>
        </p:txBody>
      </p:sp>
      <p:sp>
        <p:nvSpPr>
          <p:cNvPr id="15" name="フローチャート : 判断 14"/>
          <p:cNvSpPr/>
          <p:nvPr/>
        </p:nvSpPr>
        <p:spPr bwMode="auto">
          <a:xfrm>
            <a:off x="611560" y="4149080"/>
            <a:ext cx="1944216" cy="432048"/>
          </a:xfrm>
          <a:prstGeom prst="flowChartDecision">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smtClean="0">
                <a:ln>
                  <a:noFill/>
                </a:ln>
                <a:solidFill>
                  <a:schemeClr val="bg1"/>
                </a:solidFill>
                <a:effectLst/>
                <a:latin typeface="+mn-ea"/>
                <a:ea typeface="+mn-ea"/>
              </a:rPr>
              <a:t>夏休み期間か？</a:t>
            </a:r>
          </a:p>
        </p:txBody>
      </p:sp>
      <p:sp>
        <p:nvSpPr>
          <p:cNvPr id="16" name="正方形/長方形 15"/>
          <p:cNvSpPr/>
          <p:nvPr/>
        </p:nvSpPr>
        <p:spPr bwMode="auto">
          <a:xfrm>
            <a:off x="3635896" y="4149080"/>
            <a:ext cx="1872208" cy="432048"/>
          </a:xfrm>
          <a:prstGeom prst="rect">
            <a:avLst/>
          </a:prstGeom>
          <a:solidFill>
            <a:srgbClr val="5F84C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smtClean="0">
                <a:ln>
                  <a:noFill/>
                </a:ln>
                <a:solidFill>
                  <a:schemeClr val="bg1"/>
                </a:solidFill>
                <a:effectLst/>
                <a:latin typeface="+mn-ea"/>
                <a:ea typeface="+mn-ea"/>
              </a:rPr>
              <a:t>夏休み中は</a:t>
            </a:r>
            <a:r>
              <a:rPr kumimoji="0" lang="en-US" altLang="ja-JP" sz="1100" b="0" i="0" u="none" strike="noStrike" cap="none" normalizeH="0" baseline="0" smtClean="0">
                <a:ln>
                  <a:noFill/>
                </a:ln>
                <a:solidFill>
                  <a:schemeClr val="bg1"/>
                </a:solidFill>
                <a:effectLst/>
                <a:latin typeface="+mn-ea"/>
                <a:ea typeface="+mn-ea"/>
              </a:rPr>
              <a:t>20%</a:t>
            </a:r>
            <a:r>
              <a:rPr kumimoji="0" lang="ja-JP" altLang="en-US" sz="1100" b="0" i="0" u="none" strike="noStrike" cap="none" normalizeH="0" baseline="0" smtClean="0">
                <a:ln>
                  <a:noFill/>
                </a:ln>
                <a:solidFill>
                  <a:schemeClr val="bg1"/>
                </a:solidFill>
                <a:effectLst/>
                <a:latin typeface="+mn-ea"/>
                <a:ea typeface="+mn-ea"/>
              </a:rPr>
              <a:t>割引</a:t>
            </a:r>
          </a:p>
        </p:txBody>
      </p:sp>
      <p:sp>
        <p:nvSpPr>
          <p:cNvPr id="17" name="フローチャート : 判断 16"/>
          <p:cNvSpPr/>
          <p:nvPr/>
        </p:nvSpPr>
        <p:spPr bwMode="auto">
          <a:xfrm>
            <a:off x="3563888" y="4869160"/>
            <a:ext cx="2016224" cy="432048"/>
          </a:xfrm>
          <a:prstGeom prst="flowChartDecision">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baseline="0" smtClean="0">
                <a:ln>
                  <a:noFill/>
                </a:ln>
                <a:solidFill>
                  <a:schemeClr val="bg1"/>
                </a:solidFill>
                <a:effectLst/>
                <a:latin typeface="+mn-ea"/>
                <a:ea typeface="+mn-ea"/>
              </a:rPr>
              <a:t>2</a:t>
            </a:r>
            <a:r>
              <a:rPr kumimoji="0" lang="ja-JP" altLang="en-US" sz="800" b="0" i="0" u="none" strike="noStrike" cap="none" normalizeH="0" baseline="0" smtClean="0">
                <a:ln>
                  <a:noFill/>
                </a:ln>
                <a:solidFill>
                  <a:schemeClr val="bg1"/>
                </a:solidFill>
                <a:effectLst/>
                <a:latin typeface="+mn-ea"/>
                <a:ea typeface="+mn-ea"/>
              </a:rPr>
              <a:t>台目か？</a:t>
            </a:r>
          </a:p>
        </p:txBody>
      </p:sp>
      <p:sp>
        <p:nvSpPr>
          <p:cNvPr id="18" name="正方形/長方形 17"/>
          <p:cNvSpPr/>
          <p:nvPr/>
        </p:nvSpPr>
        <p:spPr bwMode="auto">
          <a:xfrm>
            <a:off x="6660232" y="4869160"/>
            <a:ext cx="1872208" cy="432048"/>
          </a:xfrm>
          <a:prstGeom prst="rect">
            <a:avLst/>
          </a:prstGeom>
          <a:solidFill>
            <a:srgbClr val="5F84C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100" b="0" i="0" u="none" strike="noStrike" cap="none" normalizeH="0" baseline="0" smtClean="0">
                <a:ln>
                  <a:noFill/>
                </a:ln>
                <a:solidFill>
                  <a:schemeClr val="bg1"/>
                </a:solidFill>
                <a:effectLst/>
                <a:latin typeface="+mn-ea"/>
                <a:ea typeface="+mn-ea"/>
              </a:rPr>
              <a:t>2</a:t>
            </a:r>
            <a:r>
              <a:rPr kumimoji="0" lang="ja-JP" altLang="en-US" sz="1100" b="0" i="0" u="none" strike="noStrike" cap="none" normalizeH="0" baseline="0" smtClean="0">
                <a:ln>
                  <a:noFill/>
                </a:ln>
                <a:solidFill>
                  <a:schemeClr val="bg1"/>
                </a:solidFill>
                <a:effectLst/>
                <a:latin typeface="+mn-ea"/>
                <a:ea typeface="+mn-ea"/>
              </a:rPr>
              <a:t>台目割引とは併用不可</a:t>
            </a:r>
          </a:p>
        </p:txBody>
      </p:sp>
      <p:sp>
        <p:nvSpPr>
          <p:cNvPr id="19" name="角丸四角形 18"/>
          <p:cNvSpPr/>
          <p:nvPr/>
        </p:nvSpPr>
        <p:spPr bwMode="auto">
          <a:xfrm>
            <a:off x="611560" y="6021288"/>
            <a:ext cx="1944216" cy="360040"/>
          </a:xfrm>
          <a:prstGeom prst="roundRect">
            <a:avLst>
              <a:gd name="adj" fmla="val 5000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smtClean="0">
              <a:ln>
                <a:noFill/>
              </a:ln>
              <a:solidFill>
                <a:schemeClr val="bg1"/>
              </a:solidFill>
              <a:effectLst/>
              <a:latin typeface="+mn-ea"/>
              <a:ea typeface="+mn-ea"/>
            </a:endParaRPr>
          </a:p>
        </p:txBody>
      </p:sp>
      <p:cxnSp>
        <p:nvCxnSpPr>
          <p:cNvPr id="21" name="直線矢印コネクタ 20"/>
          <p:cNvCxnSpPr>
            <a:stCxn id="9" idx="2"/>
            <a:endCxn id="5" idx="0"/>
          </p:cNvCxnSpPr>
          <p:nvPr/>
        </p:nvCxnSpPr>
        <p:spPr bwMode="auto">
          <a:xfrm>
            <a:off x="1583668" y="1628800"/>
            <a:ext cx="0" cy="36004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23" name="直線矢印コネクタ 22"/>
          <p:cNvCxnSpPr>
            <a:stCxn id="5" idx="3"/>
            <a:endCxn id="10" idx="1"/>
          </p:cNvCxnSpPr>
          <p:nvPr/>
        </p:nvCxnSpPr>
        <p:spPr bwMode="auto">
          <a:xfrm>
            <a:off x="2555776" y="2204864"/>
            <a:ext cx="1080120" cy="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25" name="カギ線コネクタ 24"/>
          <p:cNvCxnSpPr>
            <a:stCxn id="10" idx="2"/>
          </p:cNvCxnSpPr>
          <p:nvPr/>
        </p:nvCxnSpPr>
        <p:spPr bwMode="auto">
          <a:xfrm rot="5400000">
            <a:off x="3023828" y="1016732"/>
            <a:ext cx="144016" cy="2952328"/>
          </a:xfrm>
          <a:prstGeom prst="bentConnector2">
            <a:avLst/>
          </a:prstGeom>
          <a:solidFill>
            <a:schemeClr val="bg1"/>
          </a:solidFill>
          <a:ln w="38100" cap="flat" cmpd="sng" algn="ctr">
            <a:solidFill>
              <a:srgbClr val="4168A7"/>
            </a:solidFill>
            <a:prstDash val="solid"/>
            <a:round/>
            <a:headEnd type="none" w="med" len="med"/>
            <a:tailEnd type="triangle"/>
          </a:ln>
          <a:effectLst/>
        </p:spPr>
      </p:cxnSp>
      <p:cxnSp>
        <p:nvCxnSpPr>
          <p:cNvPr id="27" name="直線矢印コネクタ 26"/>
          <p:cNvCxnSpPr>
            <a:stCxn id="5" idx="2"/>
            <a:endCxn id="11" idx="0"/>
          </p:cNvCxnSpPr>
          <p:nvPr/>
        </p:nvCxnSpPr>
        <p:spPr bwMode="auto">
          <a:xfrm>
            <a:off x="1583668" y="2420888"/>
            <a:ext cx="0" cy="288032"/>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29" name="直線矢印コネクタ 28"/>
          <p:cNvCxnSpPr>
            <a:stCxn id="11" idx="3"/>
            <a:endCxn id="12" idx="1"/>
          </p:cNvCxnSpPr>
          <p:nvPr/>
        </p:nvCxnSpPr>
        <p:spPr bwMode="auto">
          <a:xfrm>
            <a:off x="2555776" y="2924944"/>
            <a:ext cx="1080120" cy="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31" name="直線矢印コネクタ 30"/>
          <p:cNvCxnSpPr>
            <a:stCxn id="11" idx="2"/>
            <a:endCxn id="13" idx="0"/>
          </p:cNvCxnSpPr>
          <p:nvPr/>
        </p:nvCxnSpPr>
        <p:spPr bwMode="auto">
          <a:xfrm>
            <a:off x="1583668" y="3140968"/>
            <a:ext cx="0" cy="288032"/>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33" name="直線矢印コネクタ 32"/>
          <p:cNvCxnSpPr>
            <a:stCxn id="13" idx="3"/>
            <a:endCxn id="14" idx="1"/>
          </p:cNvCxnSpPr>
          <p:nvPr/>
        </p:nvCxnSpPr>
        <p:spPr bwMode="auto">
          <a:xfrm>
            <a:off x="2555776" y="3645024"/>
            <a:ext cx="1080120" cy="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35" name="直線矢印コネクタ 34"/>
          <p:cNvCxnSpPr>
            <a:stCxn id="13" idx="2"/>
            <a:endCxn id="15" idx="0"/>
          </p:cNvCxnSpPr>
          <p:nvPr/>
        </p:nvCxnSpPr>
        <p:spPr bwMode="auto">
          <a:xfrm>
            <a:off x="1583668" y="3861048"/>
            <a:ext cx="0" cy="288032"/>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37" name="直線矢印コネクタ 36"/>
          <p:cNvCxnSpPr>
            <a:stCxn id="15" idx="3"/>
            <a:endCxn id="16" idx="1"/>
          </p:cNvCxnSpPr>
          <p:nvPr/>
        </p:nvCxnSpPr>
        <p:spPr bwMode="auto">
          <a:xfrm>
            <a:off x="2555776" y="4365104"/>
            <a:ext cx="1080120" cy="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39" name="直線矢印コネクタ 38"/>
          <p:cNvCxnSpPr>
            <a:stCxn id="16" idx="2"/>
            <a:endCxn id="17" idx="0"/>
          </p:cNvCxnSpPr>
          <p:nvPr/>
        </p:nvCxnSpPr>
        <p:spPr bwMode="auto">
          <a:xfrm>
            <a:off x="4572000" y="4581128"/>
            <a:ext cx="0" cy="288032"/>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46" name="直線矢印コネクタ 45"/>
          <p:cNvCxnSpPr>
            <a:stCxn id="17" idx="3"/>
            <a:endCxn id="18" idx="1"/>
          </p:cNvCxnSpPr>
          <p:nvPr/>
        </p:nvCxnSpPr>
        <p:spPr bwMode="auto">
          <a:xfrm>
            <a:off x="5580112" y="5085184"/>
            <a:ext cx="1080120" cy="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48" name="直線矢印コネクタ 47"/>
          <p:cNvCxnSpPr>
            <a:stCxn id="15" idx="2"/>
            <a:endCxn id="19" idx="0"/>
          </p:cNvCxnSpPr>
          <p:nvPr/>
        </p:nvCxnSpPr>
        <p:spPr bwMode="auto">
          <a:xfrm>
            <a:off x="1583668" y="4581128"/>
            <a:ext cx="0" cy="1440160"/>
          </a:xfrm>
          <a:prstGeom prst="straightConnector1">
            <a:avLst/>
          </a:prstGeom>
          <a:solidFill>
            <a:schemeClr val="bg1"/>
          </a:solidFill>
          <a:ln w="38100" cap="flat" cmpd="sng" algn="ctr">
            <a:solidFill>
              <a:srgbClr val="4168A7"/>
            </a:solidFill>
            <a:prstDash val="solid"/>
            <a:round/>
            <a:headEnd type="none" w="med" len="med"/>
            <a:tailEnd type="triangle"/>
          </a:ln>
          <a:effectLst/>
        </p:spPr>
      </p:cxnSp>
      <p:cxnSp>
        <p:nvCxnSpPr>
          <p:cNvPr id="51" name="カギ線コネクタ 50"/>
          <p:cNvCxnSpPr>
            <a:stCxn id="12" idx="2"/>
          </p:cNvCxnSpPr>
          <p:nvPr/>
        </p:nvCxnSpPr>
        <p:spPr bwMode="auto">
          <a:xfrm rot="5400000">
            <a:off x="3023828" y="1736812"/>
            <a:ext cx="144016" cy="2952328"/>
          </a:xfrm>
          <a:prstGeom prst="bentConnector2">
            <a:avLst/>
          </a:prstGeom>
          <a:solidFill>
            <a:schemeClr val="bg1"/>
          </a:solidFill>
          <a:ln w="38100" cap="flat" cmpd="sng" algn="ctr">
            <a:solidFill>
              <a:srgbClr val="4168A7"/>
            </a:solidFill>
            <a:prstDash val="solid"/>
            <a:round/>
            <a:headEnd type="none" w="med" len="med"/>
            <a:tailEnd type="triangle"/>
          </a:ln>
          <a:effectLst/>
        </p:spPr>
      </p:cxnSp>
      <p:cxnSp>
        <p:nvCxnSpPr>
          <p:cNvPr id="53" name="カギ線コネクタ 52"/>
          <p:cNvCxnSpPr>
            <a:stCxn id="14" idx="2"/>
          </p:cNvCxnSpPr>
          <p:nvPr/>
        </p:nvCxnSpPr>
        <p:spPr bwMode="auto">
          <a:xfrm rot="5400000">
            <a:off x="3023828" y="2456892"/>
            <a:ext cx="144016" cy="2952328"/>
          </a:xfrm>
          <a:prstGeom prst="bentConnector2">
            <a:avLst/>
          </a:prstGeom>
          <a:solidFill>
            <a:schemeClr val="bg1"/>
          </a:solidFill>
          <a:ln w="38100" cap="flat" cmpd="sng" algn="ctr">
            <a:solidFill>
              <a:srgbClr val="4168A7"/>
            </a:solidFill>
            <a:prstDash val="solid"/>
            <a:round/>
            <a:headEnd type="none" w="med" len="med"/>
            <a:tailEnd type="triangle"/>
          </a:ln>
          <a:effectLst/>
        </p:spPr>
      </p:cxnSp>
      <p:cxnSp>
        <p:nvCxnSpPr>
          <p:cNvPr id="55" name="カギ線コネクタ 54"/>
          <p:cNvCxnSpPr>
            <a:stCxn id="17" idx="2"/>
          </p:cNvCxnSpPr>
          <p:nvPr/>
        </p:nvCxnSpPr>
        <p:spPr bwMode="auto">
          <a:xfrm rot="5400000">
            <a:off x="3023828" y="3897052"/>
            <a:ext cx="144016" cy="2952328"/>
          </a:xfrm>
          <a:prstGeom prst="bentConnector2">
            <a:avLst/>
          </a:prstGeom>
          <a:solidFill>
            <a:schemeClr val="bg1"/>
          </a:solidFill>
          <a:ln w="38100" cap="flat" cmpd="sng" algn="ctr">
            <a:solidFill>
              <a:srgbClr val="4168A7"/>
            </a:solidFill>
            <a:prstDash val="solid"/>
            <a:round/>
            <a:headEnd type="none" w="med" len="med"/>
            <a:tailEnd type="triangle"/>
          </a:ln>
          <a:effectLst/>
        </p:spPr>
      </p:cxnSp>
      <p:cxnSp>
        <p:nvCxnSpPr>
          <p:cNvPr id="57" name="カギ線コネクタ 56"/>
          <p:cNvCxnSpPr>
            <a:stCxn id="18" idx="2"/>
          </p:cNvCxnSpPr>
          <p:nvPr/>
        </p:nvCxnSpPr>
        <p:spPr bwMode="auto">
          <a:xfrm rot="5400000">
            <a:off x="4391980" y="2528900"/>
            <a:ext cx="432048" cy="5976664"/>
          </a:xfrm>
          <a:prstGeom prst="bentConnector2">
            <a:avLst/>
          </a:prstGeom>
          <a:solidFill>
            <a:schemeClr val="bg1"/>
          </a:solidFill>
          <a:ln w="38100" cap="flat" cmpd="sng" algn="ctr">
            <a:solidFill>
              <a:srgbClr val="4168A7"/>
            </a:solidFill>
            <a:prstDash val="solid"/>
            <a:round/>
            <a:headEnd type="none" w="med" len="med"/>
            <a:tailEnd type="triangle"/>
          </a:ln>
          <a:effectLst/>
        </p:spPr>
      </p:cxnSp>
    </p:spTree>
    <p:extLst>
      <p:ext uri="{BB962C8B-B14F-4D97-AF65-F5344CB8AC3E}">
        <p14:creationId xmlns:p14="http://schemas.microsoft.com/office/powerpoint/2010/main" val="18085590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BRMS</a:t>
            </a:r>
            <a:r>
              <a:rPr lang="ja-JP" altLang="en-US" smtClean="0"/>
              <a:t>のメリット</a:t>
            </a:r>
            <a:endParaRPr kumimoji="1" lang="ja-JP" altLang="en-US"/>
          </a:p>
        </p:txBody>
      </p:sp>
      <p:sp>
        <p:nvSpPr>
          <p:cNvPr id="4" name="角丸四角形 3"/>
          <p:cNvSpPr/>
          <p:nvPr/>
        </p:nvSpPr>
        <p:spPr bwMode="auto">
          <a:xfrm>
            <a:off x="323528" y="1484784"/>
            <a:ext cx="3494710" cy="1368152"/>
          </a:xfrm>
          <a:prstGeom prst="round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ja-JP" altLang="en-US" sz="2000">
                <a:solidFill>
                  <a:schemeClr val="bg1"/>
                </a:solidFill>
              </a:rPr>
              <a:t>担当者が自然言語に近いコマンドを使ってルールを追加・修正・削除できる</a:t>
            </a:r>
            <a:endParaRPr lang="en-US" altLang="ja-JP" sz="2000">
              <a:solidFill>
                <a:schemeClr val="bg1"/>
              </a:solidFill>
            </a:endParaRPr>
          </a:p>
        </p:txBody>
      </p:sp>
      <p:sp>
        <p:nvSpPr>
          <p:cNvPr id="5" name="角丸四角形 4"/>
          <p:cNvSpPr/>
          <p:nvPr/>
        </p:nvSpPr>
        <p:spPr bwMode="auto">
          <a:xfrm>
            <a:off x="323528" y="2924944"/>
            <a:ext cx="3494710" cy="1368152"/>
          </a:xfrm>
          <a:prstGeom prst="round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ja-JP" altLang="en-US" sz="2000">
                <a:solidFill>
                  <a:schemeClr val="bg1"/>
                </a:solidFill>
              </a:rPr>
              <a:t>ビジネスルールをプログラムの外に</a:t>
            </a:r>
            <a:r>
              <a:rPr lang="ja-JP" altLang="en-US" sz="2000" smtClean="0">
                <a:solidFill>
                  <a:schemeClr val="bg1"/>
                </a:solidFill>
              </a:rPr>
              <a:t>出すことができる</a:t>
            </a:r>
            <a:endParaRPr lang="en-US" altLang="ja-JP" sz="2000">
              <a:solidFill>
                <a:schemeClr val="bg1"/>
              </a:solidFill>
            </a:endParaRPr>
          </a:p>
        </p:txBody>
      </p:sp>
      <p:sp>
        <p:nvSpPr>
          <p:cNvPr id="6" name="角丸四角形 5"/>
          <p:cNvSpPr/>
          <p:nvPr/>
        </p:nvSpPr>
        <p:spPr bwMode="auto">
          <a:xfrm>
            <a:off x="323528" y="4437112"/>
            <a:ext cx="3494710" cy="1368152"/>
          </a:xfrm>
          <a:prstGeom prst="roundRect">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ja-JP" altLang="en-US" sz="2000">
                <a:solidFill>
                  <a:schemeClr val="bg1"/>
                </a:solidFill>
              </a:rPr>
              <a:t>ルールを追加していくだけでシステム構築ができる</a:t>
            </a:r>
            <a:endParaRPr lang="en-US" altLang="ja-JP" sz="2000">
              <a:solidFill>
                <a:schemeClr val="bg1"/>
              </a:solidFill>
            </a:endParaRPr>
          </a:p>
        </p:txBody>
      </p:sp>
      <p:sp>
        <p:nvSpPr>
          <p:cNvPr id="7" name="角丸四角形 6"/>
          <p:cNvSpPr/>
          <p:nvPr/>
        </p:nvSpPr>
        <p:spPr bwMode="auto">
          <a:xfrm>
            <a:off x="3966518" y="1484784"/>
            <a:ext cx="4925961" cy="1368152"/>
          </a:xfrm>
          <a:prstGeom prst="roundRect">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lvl="1"/>
            <a:r>
              <a:rPr lang="ja-JP" altLang="en-US" sz="1600" smtClean="0">
                <a:solidFill>
                  <a:schemeClr val="bg1"/>
                </a:solidFill>
              </a:rPr>
              <a:t>プログラミングの必要が無い</a:t>
            </a:r>
            <a:endParaRPr lang="en-US" altLang="ja-JP" sz="1600" smtClean="0">
              <a:solidFill>
                <a:schemeClr val="bg1"/>
              </a:solidFill>
            </a:endParaRPr>
          </a:p>
          <a:p>
            <a:pPr marL="0" lvl="1"/>
            <a:r>
              <a:rPr lang="ja-JP" altLang="en-US" sz="1600">
                <a:solidFill>
                  <a:schemeClr val="bg1"/>
                </a:solidFill>
              </a:rPr>
              <a:t>仕様書化</a:t>
            </a:r>
            <a:r>
              <a:rPr lang="ja-JP" altLang="en-US" sz="1600" smtClean="0">
                <a:solidFill>
                  <a:schemeClr val="bg1"/>
                </a:solidFill>
              </a:rPr>
              <a:t>の必要が無い</a:t>
            </a:r>
            <a:endParaRPr lang="en-US" altLang="ja-JP" sz="1600" smtClean="0">
              <a:solidFill>
                <a:schemeClr val="bg1"/>
              </a:solidFill>
            </a:endParaRPr>
          </a:p>
          <a:p>
            <a:pPr marL="0" lvl="1"/>
            <a:r>
              <a:rPr lang="en-US" altLang="ja-JP" sz="1600" smtClean="0">
                <a:solidFill>
                  <a:schemeClr val="bg1"/>
                </a:solidFill>
              </a:rPr>
              <a:t>BRMS</a:t>
            </a:r>
            <a:r>
              <a:rPr lang="ja-JP" altLang="en-US" sz="1600">
                <a:solidFill>
                  <a:schemeClr val="bg1"/>
                </a:solidFill>
              </a:rPr>
              <a:t>システムがルールのコンフリクトなどをチェック</a:t>
            </a:r>
            <a:endParaRPr lang="en-US" altLang="ja-JP" sz="1600">
              <a:solidFill>
                <a:schemeClr val="bg1"/>
              </a:solidFill>
            </a:endParaRPr>
          </a:p>
          <a:p>
            <a:pPr marL="0" lvl="1"/>
            <a:r>
              <a:rPr lang="ja-JP" altLang="en-US" sz="1600">
                <a:solidFill>
                  <a:schemeClr val="bg1"/>
                </a:solidFill>
              </a:rPr>
              <a:t>期間の設定などができる</a:t>
            </a:r>
            <a:endParaRPr lang="en-US" altLang="ja-JP" sz="1600">
              <a:solidFill>
                <a:schemeClr val="bg1"/>
              </a:solidFill>
            </a:endParaRPr>
          </a:p>
        </p:txBody>
      </p:sp>
      <p:sp>
        <p:nvSpPr>
          <p:cNvPr id="8" name="角丸四角形 7"/>
          <p:cNvSpPr/>
          <p:nvPr/>
        </p:nvSpPr>
        <p:spPr bwMode="auto">
          <a:xfrm>
            <a:off x="3966518" y="2924944"/>
            <a:ext cx="4925961" cy="1368152"/>
          </a:xfrm>
          <a:prstGeom prst="roundRect">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ja-JP" altLang="en-US" smtClean="0">
                <a:solidFill>
                  <a:schemeClr val="bg1"/>
                </a:solidFill>
              </a:rPr>
              <a:t>ルールの変更があれば迅速に対応できる</a:t>
            </a:r>
            <a:endParaRPr lang="en-US" altLang="ja-JP" smtClean="0">
              <a:solidFill>
                <a:schemeClr val="bg1"/>
              </a:solidFill>
            </a:endParaRPr>
          </a:p>
          <a:p>
            <a:r>
              <a:rPr lang="ja-JP" altLang="en-US" smtClean="0">
                <a:solidFill>
                  <a:schemeClr val="bg1"/>
                </a:solidFill>
              </a:rPr>
              <a:t>いちいちテストする必要が無い</a:t>
            </a:r>
            <a:endParaRPr lang="en-US" altLang="ja-JP">
              <a:solidFill>
                <a:schemeClr val="bg1"/>
              </a:solidFill>
            </a:endParaRPr>
          </a:p>
        </p:txBody>
      </p:sp>
      <p:sp>
        <p:nvSpPr>
          <p:cNvPr id="9" name="角丸四角形 8"/>
          <p:cNvSpPr/>
          <p:nvPr/>
        </p:nvSpPr>
        <p:spPr bwMode="auto">
          <a:xfrm>
            <a:off x="3966518" y="4437112"/>
            <a:ext cx="4925961" cy="1368152"/>
          </a:xfrm>
          <a:prstGeom prst="roundRect">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ja-JP" altLang="en-US" smtClean="0">
                <a:solidFill>
                  <a:schemeClr val="bg1"/>
                </a:solidFill>
              </a:rPr>
              <a:t>従来型のプログラミングは必要無し</a:t>
            </a:r>
            <a:endParaRPr lang="en-US" altLang="ja-JP" smtClean="0">
              <a:solidFill>
                <a:schemeClr val="bg1"/>
              </a:solidFill>
            </a:endParaRPr>
          </a:p>
          <a:p>
            <a:r>
              <a:rPr lang="ja-JP" altLang="en-US" smtClean="0">
                <a:solidFill>
                  <a:schemeClr val="bg1"/>
                </a:solidFill>
              </a:rPr>
              <a:t>ルールを一つ入れた時点で稼働開始</a:t>
            </a:r>
            <a:endParaRPr lang="en-US" altLang="ja-JP">
              <a:solidFill>
                <a:schemeClr val="bg1"/>
              </a:solidFill>
            </a:endParaRPr>
          </a:p>
        </p:txBody>
      </p:sp>
    </p:spTree>
    <p:extLst>
      <p:ext uri="{BB962C8B-B14F-4D97-AF65-F5344CB8AC3E}">
        <p14:creationId xmlns:p14="http://schemas.microsoft.com/office/powerpoint/2010/main" val="3388489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596064" cy="533400"/>
          </a:xfrm>
        </p:spPr>
        <p:txBody>
          <a:bodyPr/>
          <a:lstStyle/>
          <a:p>
            <a:r>
              <a:rPr lang="ja-JP" altLang="en-US" sz="2000" dirty="0" smtClean="0"/>
              <a:t>ルールを追加していくだけでシステムをアップデート・維持できる</a:t>
            </a:r>
            <a:endParaRPr lang="ja-JP" altLang="en-US" sz="2000" dirty="0"/>
          </a:p>
        </p:txBody>
      </p:sp>
      <p:sp>
        <p:nvSpPr>
          <p:cNvPr id="3" name="正方形/長方形 2"/>
          <p:cNvSpPr/>
          <p:nvPr/>
        </p:nvSpPr>
        <p:spPr bwMode="auto">
          <a:xfrm>
            <a:off x="1187624" y="1844824"/>
            <a:ext cx="6840760" cy="3816424"/>
          </a:xfrm>
          <a:prstGeom prst="rect">
            <a:avLst/>
          </a:prstGeom>
          <a:solidFill>
            <a:srgbClr val="FFFBD2"/>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accent1"/>
                </a:solidFill>
                <a:latin typeface="+mn-ea"/>
              </a:rPr>
              <a:t>携帯</a:t>
            </a:r>
            <a:r>
              <a:rPr kumimoji="0" lang="ja-JP" altLang="en-US" sz="1400" dirty="0" smtClean="0">
                <a:solidFill>
                  <a:schemeClr val="accent1"/>
                </a:solidFill>
                <a:latin typeface="+mn-ea"/>
              </a:rPr>
              <a:t>電話契約のルール</a:t>
            </a:r>
            <a:endParaRPr kumimoji="0" lang="ja-JP" altLang="en-US" sz="1400" b="0" i="0" u="none" strike="noStrike" cap="none" normalizeH="0" baseline="0" dirty="0" smtClean="0">
              <a:ln>
                <a:noFill/>
              </a:ln>
              <a:solidFill>
                <a:schemeClr val="accent1"/>
              </a:solidFill>
              <a:effectLst/>
              <a:latin typeface="+mn-ea"/>
              <a:ea typeface="+mn-ea"/>
            </a:endParaRPr>
          </a:p>
        </p:txBody>
      </p:sp>
      <p:sp>
        <p:nvSpPr>
          <p:cNvPr id="4" name="メモ 3"/>
          <p:cNvSpPr/>
          <p:nvPr/>
        </p:nvSpPr>
        <p:spPr bwMode="auto">
          <a:xfrm>
            <a:off x="179512" y="908720"/>
            <a:ext cx="864096" cy="1152128"/>
          </a:xfrm>
          <a:prstGeom prst="foldedCorner">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smtClean="0">
                <a:ln>
                  <a:noFill/>
                </a:ln>
                <a:solidFill>
                  <a:schemeClr val="bg1"/>
                </a:solidFill>
                <a:effectLst/>
                <a:latin typeface="+mn-ea"/>
                <a:ea typeface="+mn-ea"/>
              </a:rPr>
              <a:t>申込書</a:t>
            </a:r>
          </a:p>
        </p:txBody>
      </p:sp>
      <p:sp>
        <p:nvSpPr>
          <p:cNvPr id="5" name="屈折矢印 4"/>
          <p:cNvSpPr/>
          <p:nvPr/>
        </p:nvSpPr>
        <p:spPr bwMode="auto">
          <a:xfrm flipV="1">
            <a:off x="1115616" y="1196752"/>
            <a:ext cx="3744416" cy="576064"/>
          </a:xfrm>
          <a:prstGeom prst="bentUpArrow">
            <a:avLst>
              <a:gd name="adj1" fmla="val 49420"/>
              <a:gd name="adj2" fmla="val 50000"/>
              <a:gd name="adj3" fmla="val 25000"/>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mn-ea"/>
              <a:ea typeface="+mn-ea"/>
            </a:endParaRPr>
          </a:p>
        </p:txBody>
      </p:sp>
      <p:sp>
        <p:nvSpPr>
          <p:cNvPr id="6" name="下矢印 5"/>
          <p:cNvSpPr/>
          <p:nvPr/>
        </p:nvSpPr>
        <p:spPr bwMode="auto">
          <a:xfrm>
            <a:off x="2555776" y="1916832"/>
            <a:ext cx="4104456" cy="3672408"/>
          </a:xfrm>
          <a:prstGeom prst="downArrow">
            <a:avLst>
              <a:gd name="adj1" fmla="val 50000"/>
              <a:gd name="adj2" fmla="val 12172"/>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smtClean="0">
              <a:ln>
                <a:noFill/>
              </a:ln>
              <a:solidFill>
                <a:srgbClr val="484848"/>
              </a:solidFill>
              <a:effectLst/>
              <a:latin typeface="+mn-ea"/>
              <a:ea typeface="+mn-ea"/>
            </a:endParaRPr>
          </a:p>
        </p:txBody>
      </p:sp>
      <p:sp>
        <p:nvSpPr>
          <p:cNvPr id="7" name="角丸四角形 6"/>
          <p:cNvSpPr/>
          <p:nvPr/>
        </p:nvSpPr>
        <p:spPr bwMode="auto">
          <a:xfrm>
            <a:off x="1187624" y="5733256"/>
            <a:ext cx="3384376" cy="792088"/>
          </a:xfrm>
          <a:prstGeom prst="roundRect">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4800" b="0" i="0" u="none" strike="noStrike" cap="none" normalizeH="0" baseline="0" smtClean="0">
                <a:ln>
                  <a:noFill/>
                </a:ln>
                <a:solidFill>
                  <a:schemeClr val="bg1"/>
                </a:solidFill>
                <a:effectLst/>
                <a:latin typeface="+mn-lt"/>
                <a:ea typeface="+mn-ea"/>
              </a:rPr>
              <a:t>Good</a:t>
            </a:r>
            <a:endParaRPr kumimoji="0" lang="ja-JP" altLang="en-US" sz="4800" b="0" i="0" u="none" strike="noStrike" cap="none" normalizeH="0" baseline="0" smtClean="0">
              <a:ln>
                <a:noFill/>
              </a:ln>
              <a:solidFill>
                <a:schemeClr val="bg1"/>
              </a:solidFill>
              <a:effectLst/>
              <a:latin typeface="+mn-lt"/>
              <a:ea typeface="+mn-ea"/>
            </a:endParaRPr>
          </a:p>
        </p:txBody>
      </p:sp>
      <p:sp>
        <p:nvSpPr>
          <p:cNvPr id="8" name="角丸四角形 7"/>
          <p:cNvSpPr/>
          <p:nvPr/>
        </p:nvSpPr>
        <p:spPr bwMode="auto">
          <a:xfrm>
            <a:off x="4644008" y="5733256"/>
            <a:ext cx="3384376" cy="792088"/>
          </a:xfrm>
          <a:prstGeom prst="roundRect">
            <a:avLst/>
          </a:prstGeom>
          <a:solidFill>
            <a:srgbClr val="C00000"/>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4800" b="0" i="0" u="none" strike="noStrike" cap="none" normalizeH="0" baseline="0" smtClean="0">
                <a:ln>
                  <a:noFill/>
                </a:ln>
                <a:solidFill>
                  <a:schemeClr val="bg1"/>
                </a:solidFill>
                <a:effectLst/>
                <a:latin typeface="+mn-lt"/>
                <a:ea typeface="+mn-ea"/>
              </a:rPr>
              <a:t>NG</a:t>
            </a:r>
            <a:endParaRPr kumimoji="0" lang="ja-JP" altLang="en-US" sz="4800" b="0" i="0" u="none" strike="noStrike" cap="none" normalizeH="0" baseline="0" smtClean="0">
              <a:ln>
                <a:noFill/>
              </a:ln>
              <a:solidFill>
                <a:schemeClr val="bg1"/>
              </a:solidFill>
              <a:effectLst/>
              <a:latin typeface="+mn-lt"/>
              <a:ea typeface="+mn-ea"/>
            </a:endParaRPr>
          </a:p>
        </p:txBody>
      </p:sp>
      <p:sp>
        <p:nvSpPr>
          <p:cNvPr id="9" name="正方形/長方形 8"/>
          <p:cNvSpPr/>
          <p:nvPr/>
        </p:nvSpPr>
        <p:spPr bwMode="auto">
          <a:xfrm>
            <a:off x="1259632" y="2060848"/>
            <a:ext cx="6696744" cy="576064"/>
          </a:xfrm>
          <a:prstGeom prst="rect">
            <a:avLst/>
          </a:prstGeom>
          <a:solidFill>
            <a:schemeClr val="accent5"/>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baseline="0" smtClean="0">
                <a:ln>
                  <a:noFill/>
                </a:ln>
                <a:solidFill>
                  <a:schemeClr val="bg1"/>
                </a:solidFill>
                <a:effectLst/>
                <a:latin typeface="+mn-ea"/>
                <a:ea typeface="+mn-ea"/>
              </a:rPr>
              <a:t>2</a:t>
            </a:r>
            <a:r>
              <a:rPr kumimoji="0" lang="ja-JP" altLang="en-US" sz="1400">
                <a:solidFill>
                  <a:schemeClr val="bg1"/>
                </a:solidFill>
                <a:latin typeface="+mn-ea"/>
                <a:ea typeface="+mn-ea"/>
              </a:rPr>
              <a:t>台</a:t>
            </a:r>
            <a:r>
              <a:rPr kumimoji="0" lang="ja-JP" altLang="en-US" sz="1400" b="0" i="0" u="none" strike="noStrike" cap="none" normalizeH="0" baseline="0" smtClean="0">
                <a:ln>
                  <a:noFill/>
                </a:ln>
                <a:solidFill>
                  <a:schemeClr val="bg1"/>
                </a:solidFill>
                <a:effectLst/>
                <a:latin typeface="+mn-ea"/>
                <a:ea typeface="+mn-ea"/>
              </a:rPr>
              <a:t>目以降割引（</a:t>
            </a:r>
            <a:r>
              <a:rPr kumimoji="0" lang="en-US" altLang="ja-JP" sz="1400" b="0" i="0" u="none" strike="noStrike" cap="none" normalizeH="0" baseline="0" smtClean="0">
                <a:ln>
                  <a:noFill/>
                </a:ln>
                <a:solidFill>
                  <a:schemeClr val="bg1"/>
                </a:solidFill>
                <a:effectLst/>
                <a:latin typeface="+mn-ea"/>
                <a:ea typeface="+mn-ea"/>
              </a:rPr>
              <a:t>2</a:t>
            </a:r>
            <a:r>
              <a:rPr kumimoji="0" lang="ja-JP" altLang="en-US" sz="1400" b="0" i="0" u="none" strike="noStrike" cap="none" normalizeH="0" baseline="0" smtClean="0">
                <a:ln>
                  <a:noFill/>
                </a:ln>
                <a:solidFill>
                  <a:schemeClr val="bg1"/>
                </a:solidFill>
                <a:effectLst/>
                <a:latin typeface="+mn-ea"/>
                <a:ea typeface="+mn-ea"/>
              </a:rPr>
              <a:t>台目以降は基本料金割引）</a:t>
            </a:r>
          </a:p>
        </p:txBody>
      </p:sp>
      <p:sp>
        <p:nvSpPr>
          <p:cNvPr id="10" name="正方形/長方形 9"/>
          <p:cNvSpPr/>
          <p:nvPr/>
        </p:nvSpPr>
        <p:spPr bwMode="auto">
          <a:xfrm>
            <a:off x="1259632" y="2708920"/>
            <a:ext cx="6696744" cy="576064"/>
          </a:xfrm>
          <a:prstGeom prst="rect">
            <a:avLst/>
          </a:prstGeom>
          <a:solidFill>
            <a:schemeClr val="accent5"/>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smtClean="0">
                <a:ln>
                  <a:noFill/>
                </a:ln>
                <a:solidFill>
                  <a:schemeClr val="bg1"/>
                </a:solidFill>
                <a:effectLst/>
                <a:latin typeface="+mn-ea"/>
                <a:ea typeface="+mn-ea"/>
              </a:rPr>
              <a:t>家族割引（同一家庭で利用の場合には通話料金無料）</a:t>
            </a:r>
          </a:p>
        </p:txBody>
      </p:sp>
      <p:sp>
        <p:nvSpPr>
          <p:cNvPr id="11" name="正方形/長方形 10"/>
          <p:cNvSpPr/>
          <p:nvPr/>
        </p:nvSpPr>
        <p:spPr bwMode="auto">
          <a:xfrm>
            <a:off x="1259632" y="3356992"/>
            <a:ext cx="6696744" cy="576064"/>
          </a:xfrm>
          <a:prstGeom prst="rect">
            <a:avLst/>
          </a:prstGeom>
          <a:solidFill>
            <a:schemeClr val="accent5"/>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smtClean="0">
                <a:ln>
                  <a:noFill/>
                </a:ln>
                <a:solidFill>
                  <a:schemeClr val="bg1"/>
                </a:solidFill>
                <a:effectLst/>
                <a:latin typeface="+mn-ea"/>
                <a:ea typeface="+mn-ea"/>
              </a:rPr>
              <a:t>学生向け割引（学生は基本料金を</a:t>
            </a:r>
            <a:r>
              <a:rPr kumimoji="0" lang="en-US" altLang="ja-JP" sz="1400" b="0" i="0" u="none" strike="noStrike" cap="none" normalizeH="0" baseline="0" smtClean="0">
                <a:ln>
                  <a:noFill/>
                </a:ln>
                <a:solidFill>
                  <a:schemeClr val="bg1"/>
                </a:solidFill>
                <a:effectLst/>
                <a:latin typeface="+mn-ea"/>
                <a:ea typeface="+mn-ea"/>
              </a:rPr>
              <a:t>50%</a:t>
            </a:r>
            <a:r>
              <a:rPr kumimoji="0" lang="ja-JP" altLang="en-US" sz="1400" smtClean="0">
                <a:solidFill>
                  <a:schemeClr val="bg1"/>
                </a:solidFill>
                <a:latin typeface="+mn-ea"/>
                <a:ea typeface="+mn-ea"/>
              </a:rPr>
              <a:t>値引き）</a:t>
            </a:r>
            <a:endParaRPr kumimoji="0" lang="ja-JP" altLang="en-US" sz="1400" b="0" i="0" u="none" strike="noStrike" cap="none" normalizeH="0" baseline="0" smtClean="0">
              <a:ln>
                <a:noFill/>
              </a:ln>
              <a:solidFill>
                <a:schemeClr val="bg1"/>
              </a:solidFill>
              <a:effectLst/>
              <a:latin typeface="+mn-ea"/>
              <a:ea typeface="+mn-ea"/>
            </a:endParaRPr>
          </a:p>
        </p:txBody>
      </p:sp>
      <p:sp>
        <p:nvSpPr>
          <p:cNvPr id="12" name="正方形/長方形 11"/>
          <p:cNvSpPr/>
          <p:nvPr/>
        </p:nvSpPr>
        <p:spPr bwMode="auto">
          <a:xfrm>
            <a:off x="1259632" y="4005064"/>
            <a:ext cx="6696744" cy="576064"/>
          </a:xfrm>
          <a:prstGeom prst="rect">
            <a:avLst/>
          </a:prstGeom>
          <a:solidFill>
            <a:schemeClr val="accent5"/>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smtClean="0">
                <a:ln>
                  <a:noFill/>
                </a:ln>
                <a:solidFill>
                  <a:schemeClr val="bg1"/>
                </a:solidFill>
                <a:effectLst/>
                <a:latin typeface="+mn-ea"/>
                <a:ea typeface="+mn-ea"/>
              </a:rPr>
              <a:t>夏休み限定割引（</a:t>
            </a:r>
            <a:r>
              <a:rPr kumimoji="0" lang="en-US" altLang="ja-JP" sz="1400" b="0" i="0" u="none" strike="noStrike" cap="none" normalizeH="0" baseline="0" smtClean="0">
                <a:ln>
                  <a:noFill/>
                </a:ln>
                <a:solidFill>
                  <a:schemeClr val="bg1"/>
                </a:solidFill>
                <a:effectLst/>
                <a:latin typeface="+mn-ea"/>
                <a:ea typeface="+mn-ea"/>
              </a:rPr>
              <a:t>7-8</a:t>
            </a:r>
            <a:r>
              <a:rPr kumimoji="0" lang="ja-JP" altLang="en-US" sz="1400" b="0" i="0" u="none" strike="noStrike" cap="none" normalizeH="0" baseline="0" smtClean="0">
                <a:ln>
                  <a:noFill/>
                </a:ln>
                <a:solidFill>
                  <a:schemeClr val="bg1"/>
                </a:solidFill>
                <a:effectLst/>
                <a:latin typeface="+mn-ea"/>
                <a:ea typeface="+mn-ea"/>
              </a:rPr>
              <a:t>月の</a:t>
            </a:r>
            <a:r>
              <a:rPr kumimoji="0" lang="en-US" altLang="ja-JP" sz="1400" b="0" i="0" u="none" strike="noStrike" cap="none" normalizeH="0" baseline="0" smtClean="0">
                <a:ln>
                  <a:noFill/>
                </a:ln>
                <a:solidFill>
                  <a:schemeClr val="bg1"/>
                </a:solidFill>
                <a:effectLst/>
                <a:latin typeface="+mn-ea"/>
                <a:ea typeface="+mn-ea"/>
              </a:rPr>
              <a:t>2</a:t>
            </a:r>
            <a:r>
              <a:rPr kumimoji="0" lang="ja-JP" altLang="en-US" sz="1400" b="0" i="0" u="none" strike="noStrike" cap="none" normalizeH="0" baseline="0" smtClean="0">
                <a:ln>
                  <a:noFill/>
                </a:ln>
                <a:solidFill>
                  <a:schemeClr val="bg1"/>
                </a:solidFill>
                <a:effectLst/>
                <a:latin typeface="+mn-ea"/>
                <a:ea typeface="+mn-ea"/>
              </a:rPr>
              <a:t>ヶ月間に契約した場合には基本料金を</a:t>
            </a:r>
            <a:r>
              <a:rPr kumimoji="0" lang="en-US" altLang="ja-JP" sz="1400" b="0" i="0" u="none" strike="noStrike" cap="none" normalizeH="0" baseline="0" smtClean="0">
                <a:ln>
                  <a:noFill/>
                </a:ln>
                <a:solidFill>
                  <a:schemeClr val="bg1"/>
                </a:solidFill>
                <a:effectLst/>
                <a:latin typeface="+mn-ea"/>
                <a:ea typeface="+mn-ea"/>
              </a:rPr>
              <a:t>20%OFF</a:t>
            </a:r>
            <a:r>
              <a:rPr kumimoji="0" lang="ja-JP" altLang="en-US" sz="1400" b="0" i="0" u="none" strike="noStrike" cap="none" normalizeH="0" baseline="0" smtClean="0">
                <a:ln>
                  <a:noFill/>
                </a:ln>
                <a:solidFill>
                  <a:schemeClr val="bg1"/>
                </a:solidFill>
                <a:effectLst/>
                <a:latin typeface="+mn-ea"/>
                <a:ea typeface="+mn-ea"/>
              </a:rPr>
              <a:t>）</a:t>
            </a:r>
          </a:p>
        </p:txBody>
      </p:sp>
      <p:sp>
        <p:nvSpPr>
          <p:cNvPr id="13" name="正方形/長方形 12"/>
          <p:cNvSpPr/>
          <p:nvPr/>
        </p:nvSpPr>
        <p:spPr bwMode="auto">
          <a:xfrm>
            <a:off x="1259632" y="4653136"/>
            <a:ext cx="6696744" cy="576064"/>
          </a:xfrm>
          <a:prstGeom prst="rect">
            <a:avLst/>
          </a:prstGeom>
          <a:solidFill>
            <a:srgbClr val="FF6666"/>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smtClean="0">
                <a:ln>
                  <a:noFill/>
                </a:ln>
                <a:solidFill>
                  <a:schemeClr val="bg1"/>
                </a:solidFill>
                <a:effectLst/>
                <a:latin typeface="+mn-ea"/>
                <a:ea typeface="+mn-ea"/>
              </a:rPr>
              <a:t>夏休み限定</a:t>
            </a:r>
            <a:r>
              <a:rPr kumimoji="0" lang="ja-JP" altLang="en-US" sz="2000">
                <a:solidFill>
                  <a:schemeClr val="bg1"/>
                </a:solidFill>
                <a:latin typeface="+mn-ea"/>
                <a:ea typeface="+mn-ea"/>
              </a:rPr>
              <a:t>割引</a:t>
            </a:r>
            <a:r>
              <a:rPr kumimoji="0" lang="ja-JP" altLang="en-US" sz="2000" smtClean="0">
                <a:solidFill>
                  <a:schemeClr val="bg1"/>
                </a:solidFill>
                <a:latin typeface="+mn-ea"/>
                <a:ea typeface="+mn-ea"/>
              </a:rPr>
              <a:t>は</a:t>
            </a:r>
            <a:r>
              <a:rPr kumimoji="0" lang="en-US" altLang="ja-JP" sz="2000" smtClean="0">
                <a:solidFill>
                  <a:schemeClr val="bg1"/>
                </a:solidFill>
                <a:latin typeface="+mn-ea"/>
                <a:ea typeface="+mn-ea"/>
              </a:rPr>
              <a:t>2</a:t>
            </a:r>
            <a:r>
              <a:rPr kumimoji="0" lang="ja-JP" altLang="en-US" sz="2000" smtClean="0">
                <a:solidFill>
                  <a:schemeClr val="bg1"/>
                </a:solidFill>
                <a:latin typeface="+mn-ea"/>
                <a:ea typeface="+mn-ea"/>
              </a:rPr>
              <a:t>台目以降割引とは併用不可</a:t>
            </a:r>
            <a:endParaRPr kumimoji="0" lang="ja-JP" altLang="en-US" sz="2000" b="0" i="0" u="none" strike="noStrike" cap="none" normalizeH="0" baseline="0" smtClean="0">
              <a:ln>
                <a:noFill/>
              </a:ln>
              <a:solidFill>
                <a:schemeClr val="bg1"/>
              </a:solidFill>
              <a:effectLst/>
              <a:latin typeface="+mn-ea"/>
              <a:ea typeface="+mn-ea"/>
            </a:endParaRPr>
          </a:p>
        </p:txBody>
      </p:sp>
    </p:spTree>
    <p:extLst>
      <p:ext uri="{BB962C8B-B14F-4D97-AF65-F5344CB8AC3E}">
        <p14:creationId xmlns:p14="http://schemas.microsoft.com/office/powerpoint/2010/main" val="424055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80">
                                          <p:stCondLst>
                                            <p:cond delay="0"/>
                                          </p:stCondLst>
                                        </p:cTn>
                                        <p:tgtEl>
                                          <p:spTgt spid="11"/>
                                        </p:tgtEl>
                                      </p:cBhvr>
                                    </p:animEffect>
                                    <p:anim calcmode="lin" valueType="num">
                                      <p:cBhvr>
                                        <p:cTn id="1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0" dur="26">
                                          <p:stCondLst>
                                            <p:cond delay="650"/>
                                          </p:stCondLst>
                                        </p:cTn>
                                        <p:tgtEl>
                                          <p:spTgt spid="11"/>
                                        </p:tgtEl>
                                      </p:cBhvr>
                                      <p:to x="100000" y="60000"/>
                                    </p:animScale>
                                    <p:animScale>
                                      <p:cBhvr>
                                        <p:cTn id="21" dur="166" decel="50000">
                                          <p:stCondLst>
                                            <p:cond delay="676"/>
                                          </p:stCondLst>
                                        </p:cTn>
                                        <p:tgtEl>
                                          <p:spTgt spid="11"/>
                                        </p:tgtEl>
                                      </p:cBhvr>
                                      <p:to x="100000" y="100000"/>
                                    </p:animScale>
                                    <p:animScale>
                                      <p:cBhvr>
                                        <p:cTn id="22" dur="26">
                                          <p:stCondLst>
                                            <p:cond delay="1312"/>
                                          </p:stCondLst>
                                        </p:cTn>
                                        <p:tgtEl>
                                          <p:spTgt spid="11"/>
                                        </p:tgtEl>
                                      </p:cBhvr>
                                      <p:to x="100000" y="80000"/>
                                    </p:animScale>
                                    <p:animScale>
                                      <p:cBhvr>
                                        <p:cTn id="23" dur="166" decel="50000">
                                          <p:stCondLst>
                                            <p:cond delay="1338"/>
                                          </p:stCondLst>
                                        </p:cTn>
                                        <p:tgtEl>
                                          <p:spTgt spid="11"/>
                                        </p:tgtEl>
                                      </p:cBhvr>
                                      <p:to x="100000" y="100000"/>
                                    </p:animScale>
                                    <p:animScale>
                                      <p:cBhvr>
                                        <p:cTn id="24" dur="26">
                                          <p:stCondLst>
                                            <p:cond delay="1642"/>
                                          </p:stCondLst>
                                        </p:cTn>
                                        <p:tgtEl>
                                          <p:spTgt spid="11"/>
                                        </p:tgtEl>
                                      </p:cBhvr>
                                      <p:to x="100000" y="90000"/>
                                    </p:animScale>
                                    <p:animScale>
                                      <p:cBhvr>
                                        <p:cTn id="25" dur="166" decel="50000">
                                          <p:stCondLst>
                                            <p:cond delay="1668"/>
                                          </p:stCondLst>
                                        </p:cTn>
                                        <p:tgtEl>
                                          <p:spTgt spid="11"/>
                                        </p:tgtEl>
                                      </p:cBhvr>
                                      <p:to x="100000" y="100000"/>
                                    </p:animScale>
                                    <p:animScale>
                                      <p:cBhvr>
                                        <p:cTn id="26" dur="26">
                                          <p:stCondLst>
                                            <p:cond delay="1808"/>
                                          </p:stCondLst>
                                        </p:cTn>
                                        <p:tgtEl>
                                          <p:spTgt spid="11"/>
                                        </p:tgtEl>
                                      </p:cBhvr>
                                      <p:to x="100000" y="95000"/>
                                    </p:animScale>
                                    <p:animScale>
                                      <p:cBhvr>
                                        <p:cTn id="27" dur="166" decel="50000">
                                          <p:stCondLst>
                                            <p:cond delay="1834"/>
                                          </p:stCondLst>
                                        </p:cTn>
                                        <p:tgtEl>
                                          <p:spTgt spid="11"/>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80">
                                          <p:stCondLst>
                                            <p:cond delay="0"/>
                                          </p:stCondLst>
                                        </p:cTn>
                                        <p:tgtEl>
                                          <p:spTgt spid="9"/>
                                        </p:tgtEl>
                                      </p:cBhvr>
                                    </p:animEffect>
                                    <p:anim calcmode="lin" valueType="num">
                                      <p:cBhvr>
                                        <p:cTn id="5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6" dur="26">
                                          <p:stCondLst>
                                            <p:cond delay="650"/>
                                          </p:stCondLst>
                                        </p:cTn>
                                        <p:tgtEl>
                                          <p:spTgt spid="9"/>
                                        </p:tgtEl>
                                      </p:cBhvr>
                                      <p:to x="100000" y="60000"/>
                                    </p:animScale>
                                    <p:animScale>
                                      <p:cBhvr>
                                        <p:cTn id="57" dur="166" decel="50000">
                                          <p:stCondLst>
                                            <p:cond delay="676"/>
                                          </p:stCondLst>
                                        </p:cTn>
                                        <p:tgtEl>
                                          <p:spTgt spid="9"/>
                                        </p:tgtEl>
                                      </p:cBhvr>
                                      <p:to x="100000" y="100000"/>
                                    </p:animScale>
                                    <p:animScale>
                                      <p:cBhvr>
                                        <p:cTn id="58" dur="26">
                                          <p:stCondLst>
                                            <p:cond delay="1312"/>
                                          </p:stCondLst>
                                        </p:cTn>
                                        <p:tgtEl>
                                          <p:spTgt spid="9"/>
                                        </p:tgtEl>
                                      </p:cBhvr>
                                      <p:to x="100000" y="80000"/>
                                    </p:animScale>
                                    <p:animScale>
                                      <p:cBhvr>
                                        <p:cTn id="59" dur="166" decel="50000">
                                          <p:stCondLst>
                                            <p:cond delay="1338"/>
                                          </p:stCondLst>
                                        </p:cTn>
                                        <p:tgtEl>
                                          <p:spTgt spid="9"/>
                                        </p:tgtEl>
                                      </p:cBhvr>
                                      <p:to x="100000" y="100000"/>
                                    </p:animScale>
                                    <p:animScale>
                                      <p:cBhvr>
                                        <p:cTn id="60" dur="26">
                                          <p:stCondLst>
                                            <p:cond delay="1642"/>
                                          </p:stCondLst>
                                        </p:cTn>
                                        <p:tgtEl>
                                          <p:spTgt spid="9"/>
                                        </p:tgtEl>
                                      </p:cBhvr>
                                      <p:to x="100000" y="90000"/>
                                    </p:animScale>
                                    <p:animScale>
                                      <p:cBhvr>
                                        <p:cTn id="61" dur="166" decel="50000">
                                          <p:stCondLst>
                                            <p:cond delay="1668"/>
                                          </p:stCondLst>
                                        </p:cTn>
                                        <p:tgtEl>
                                          <p:spTgt spid="9"/>
                                        </p:tgtEl>
                                      </p:cBhvr>
                                      <p:to x="100000" y="100000"/>
                                    </p:animScale>
                                    <p:animScale>
                                      <p:cBhvr>
                                        <p:cTn id="62" dur="26">
                                          <p:stCondLst>
                                            <p:cond delay="1808"/>
                                          </p:stCondLst>
                                        </p:cTn>
                                        <p:tgtEl>
                                          <p:spTgt spid="9"/>
                                        </p:tgtEl>
                                      </p:cBhvr>
                                      <p:to x="100000" y="95000"/>
                                    </p:animScale>
                                    <p:animScale>
                                      <p:cBhvr>
                                        <p:cTn id="63" dur="166" decel="50000">
                                          <p:stCondLst>
                                            <p:cond delay="1834"/>
                                          </p:stCondLst>
                                        </p:cTn>
                                        <p:tgtEl>
                                          <p:spTgt spid="9"/>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80">
                                          <p:stCondLst>
                                            <p:cond delay="0"/>
                                          </p:stCondLst>
                                        </p:cTn>
                                        <p:tgtEl>
                                          <p:spTgt spid="12"/>
                                        </p:tgtEl>
                                      </p:cBhvr>
                                    </p:animEffect>
                                    <p:anim calcmode="lin" valueType="num">
                                      <p:cBhvr>
                                        <p:cTn id="6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4" dur="26">
                                          <p:stCondLst>
                                            <p:cond delay="650"/>
                                          </p:stCondLst>
                                        </p:cTn>
                                        <p:tgtEl>
                                          <p:spTgt spid="12"/>
                                        </p:tgtEl>
                                      </p:cBhvr>
                                      <p:to x="100000" y="60000"/>
                                    </p:animScale>
                                    <p:animScale>
                                      <p:cBhvr>
                                        <p:cTn id="75" dur="166" decel="50000">
                                          <p:stCondLst>
                                            <p:cond delay="676"/>
                                          </p:stCondLst>
                                        </p:cTn>
                                        <p:tgtEl>
                                          <p:spTgt spid="12"/>
                                        </p:tgtEl>
                                      </p:cBhvr>
                                      <p:to x="100000" y="100000"/>
                                    </p:animScale>
                                    <p:animScale>
                                      <p:cBhvr>
                                        <p:cTn id="76" dur="26">
                                          <p:stCondLst>
                                            <p:cond delay="1312"/>
                                          </p:stCondLst>
                                        </p:cTn>
                                        <p:tgtEl>
                                          <p:spTgt spid="12"/>
                                        </p:tgtEl>
                                      </p:cBhvr>
                                      <p:to x="100000" y="80000"/>
                                    </p:animScale>
                                    <p:animScale>
                                      <p:cBhvr>
                                        <p:cTn id="77" dur="166" decel="50000">
                                          <p:stCondLst>
                                            <p:cond delay="1338"/>
                                          </p:stCondLst>
                                        </p:cTn>
                                        <p:tgtEl>
                                          <p:spTgt spid="12"/>
                                        </p:tgtEl>
                                      </p:cBhvr>
                                      <p:to x="100000" y="100000"/>
                                    </p:animScale>
                                    <p:animScale>
                                      <p:cBhvr>
                                        <p:cTn id="78" dur="26">
                                          <p:stCondLst>
                                            <p:cond delay="1642"/>
                                          </p:stCondLst>
                                        </p:cTn>
                                        <p:tgtEl>
                                          <p:spTgt spid="12"/>
                                        </p:tgtEl>
                                      </p:cBhvr>
                                      <p:to x="100000" y="90000"/>
                                    </p:animScale>
                                    <p:animScale>
                                      <p:cBhvr>
                                        <p:cTn id="79" dur="166" decel="50000">
                                          <p:stCondLst>
                                            <p:cond delay="1668"/>
                                          </p:stCondLst>
                                        </p:cTn>
                                        <p:tgtEl>
                                          <p:spTgt spid="12"/>
                                        </p:tgtEl>
                                      </p:cBhvr>
                                      <p:to x="100000" y="100000"/>
                                    </p:animScale>
                                    <p:animScale>
                                      <p:cBhvr>
                                        <p:cTn id="80" dur="26">
                                          <p:stCondLst>
                                            <p:cond delay="1808"/>
                                          </p:stCondLst>
                                        </p:cTn>
                                        <p:tgtEl>
                                          <p:spTgt spid="12"/>
                                        </p:tgtEl>
                                      </p:cBhvr>
                                      <p:to x="100000" y="95000"/>
                                    </p:animScale>
                                    <p:animScale>
                                      <p:cBhvr>
                                        <p:cTn id="81" dur="166" decel="50000">
                                          <p:stCondLst>
                                            <p:cond delay="1834"/>
                                          </p:stCondLst>
                                        </p:cTn>
                                        <p:tgtEl>
                                          <p:spTgt spid="12"/>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down)">
                                      <p:cBhvr>
                                        <p:cTn id="86" dur="580">
                                          <p:stCondLst>
                                            <p:cond delay="0"/>
                                          </p:stCondLst>
                                        </p:cTn>
                                        <p:tgtEl>
                                          <p:spTgt spid="13"/>
                                        </p:tgtEl>
                                      </p:cBhvr>
                                    </p:animEffect>
                                    <p:anim calcmode="lin" valueType="num">
                                      <p:cBhvr>
                                        <p:cTn id="8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2" dur="26">
                                          <p:stCondLst>
                                            <p:cond delay="650"/>
                                          </p:stCondLst>
                                        </p:cTn>
                                        <p:tgtEl>
                                          <p:spTgt spid="13"/>
                                        </p:tgtEl>
                                      </p:cBhvr>
                                      <p:to x="100000" y="60000"/>
                                    </p:animScale>
                                    <p:animScale>
                                      <p:cBhvr>
                                        <p:cTn id="93" dur="166" decel="50000">
                                          <p:stCondLst>
                                            <p:cond delay="676"/>
                                          </p:stCondLst>
                                        </p:cTn>
                                        <p:tgtEl>
                                          <p:spTgt spid="13"/>
                                        </p:tgtEl>
                                      </p:cBhvr>
                                      <p:to x="100000" y="100000"/>
                                    </p:animScale>
                                    <p:animScale>
                                      <p:cBhvr>
                                        <p:cTn id="94" dur="26">
                                          <p:stCondLst>
                                            <p:cond delay="1312"/>
                                          </p:stCondLst>
                                        </p:cTn>
                                        <p:tgtEl>
                                          <p:spTgt spid="13"/>
                                        </p:tgtEl>
                                      </p:cBhvr>
                                      <p:to x="100000" y="80000"/>
                                    </p:animScale>
                                    <p:animScale>
                                      <p:cBhvr>
                                        <p:cTn id="95" dur="166" decel="50000">
                                          <p:stCondLst>
                                            <p:cond delay="1338"/>
                                          </p:stCondLst>
                                        </p:cTn>
                                        <p:tgtEl>
                                          <p:spTgt spid="13"/>
                                        </p:tgtEl>
                                      </p:cBhvr>
                                      <p:to x="100000" y="100000"/>
                                    </p:animScale>
                                    <p:animScale>
                                      <p:cBhvr>
                                        <p:cTn id="96" dur="26">
                                          <p:stCondLst>
                                            <p:cond delay="1642"/>
                                          </p:stCondLst>
                                        </p:cTn>
                                        <p:tgtEl>
                                          <p:spTgt spid="13"/>
                                        </p:tgtEl>
                                      </p:cBhvr>
                                      <p:to x="100000" y="90000"/>
                                    </p:animScale>
                                    <p:animScale>
                                      <p:cBhvr>
                                        <p:cTn id="97" dur="166" decel="50000">
                                          <p:stCondLst>
                                            <p:cond delay="1668"/>
                                          </p:stCondLst>
                                        </p:cTn>
                                        <p:tgtEl>
                                          <p:spTgt spid="13"/>
                                        </p:tgtEl>
                                      </p:cBhvr>
                                      <p:to x="100000" y="100000"/>
                                    </p:animScale>
                                    <p:animScale>
                                      <p:cBhvr>
                                        <p:cTn id="98" dur="26">
                                          <p:stCondLst>
                                            <p:cond delay="1808"/>
                                          </p:stCondLst>
                                        </p:cTn>
                                        <p:tgtEl>
                                          <p:spTgt spid="13"/>
                                        </p:tgtEl>
                                      </p:cBhvr>
                                      <p:to x="100000" y="95000"/>
                                    </p:animScale>
                                    <p:animScale>
                                      <p:cBhvr>
                                        <p:cTn id="99" dur="166" decel="50000">
                                          <p:stCondLst>
                                            <p:cond delay="1834"/>
                                          </p:stCondLst>
                                        </p:cTn>
                                        <p:tgtEl>
                                          <p:spTgt spid="13"/>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4"/>
                                        </p:tgtEl>
                                        <p:attrNameLst>
                                          <p:attrName>style.visibility</p:attrName>
                                        </p:attrNameLst>
                                      </p:cBhvr>
                                      <p:to>
                                        <p:strVal val="visible"/>
                                      </p:to>
                                    </p:set>
                                    <p:anim calcmode="lin" valueType="num">
                                      <p:cBhvr>
                                        <p:cTn id="104" dur="500" fill="hold"/>
                                        <p:tgtEl>
                                          <p:spTgt spid="4"/>
                                        </p:tgtEl>
                                        <p:attrNameLst>
                                          <p:attrName>ppt_w</p:attrName>
                                        </p:attrNameLst>
                                      </p:cBhvr>
                                      <p:tavLst>
                                        <p:tav tm="0">
                                          <p:val>
                                            <p:fltVal val="0"/>
                                          </p:val>
                                        </p:tav>
                                        <p:tav tm="100000">
                                          <p:val>
                                            <p:strVal val="#ppt_w"/>
                                          </p:val>
                                        </p:tav>
                                      </p:tavLst>
                                    </p:anim>
                                    <p:anim calcmode="lin" valueType="num">
                                      <p:cBhvr>
                                        <p:cTn id="105" dur="500" fill="hold"/>
                                        <p:tgtEl>
                                          <p:spTgt spid="4"/>
                                        </p:tgtEl>
                                        <p:attrNameLst>
                                          <p:attrName>ppt_h</p:attrName>
                                        </p:attrNameLst>
                                      </p:cBhvr>
                                      <p:tavLst>
                                        <p:tav tm="0">
                                          <p:val>
                                            <p:fltVal val="0"/>
                                          </p:val>
                                        </p:tav>
                                        <p:tav tm="100000">
                                          <p:val>
                                            <p:strVal val="#ppt_h"/>
                                          </p:val>
                                        </p:tav>
                                      </p:tavLst>
                                    </p:anim>
                                    <p:animEffect transition="in" filter="fade">
                                      <p:cBhvr>
                                        <p:cTn id="106" dur="500"/>
                                        <p:tgtEl>
                                          <p:spTgt spid="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wipe(left)">
                                      <p:cBhvr>
                                        <p:cTn id="111" dur="500"/>
                                        <p:tgtEl>
                                          <p:spTgt spid="5"/>
                                        </p:tgtEl>
                                      </p:cBhvr>
                                    </p:animEffect>
                                  </p:childTnLst>
                                </p:cTn>
                              </p:par>
                            </p:childTnLst>
                          </p:cTn>
                        </p:par>
                        <p:par>
                          <p:cTn id="112" fill="hold">
                            <p:stCondLst>
                              <p:cond delay="500"/>
                            </p:stCondLst>
                            <p:childTnLst>
                              <p:par>
                                <p:cTn id="113" presetID="22" presetClass="entr" presetSubtype="1" fill="hold" grpId="0" nodeType="after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up)">
                                      <p:cBhvr>
                                        <p:cTn id="115" dur="500"/>
                                        <p:tgtEl>
                                          <p:spTgt spid="6"/>
                                        </p:tgtEl>
                                      </p:cBhvr>
                                    </p:animEffect>
                                  </p:childTnLst>
                                </p:cTn>
                              </p:par>
                            </p:childTnLst>
                          </p:cTn>
                        </p:par>
                        <p:par>
                          <p:cTn id="116" fill="hold">
                            <p:stCondLst>
                              <p:cond delay="1000"/>
                            </p:stCondLst>
                            <p:childTnLst>
                              <p:par>
                                <p:cTn id="117" presetID="1" presetClass="entr" presetSubtype="0" fill="hold" grpId="0" nodeType="afterEffect">
                                  <p:stCondLst>
                                    <p:cond delay="500"/>
                                  </p:stCondLst>
                                  <p:childTnLst>
                                    <p:set>
                                      <p:cBhvr>
                                        <p:cTn id="118" dur="1" fill="hold">
                                          <p:stCondLst>
                                            <p:cond delay="0"/>
                                          </p:stCondLst>
                                        </p:cTn>
                                        <p:tgtEl>
                                          <p:spTgt spid="7"/>
                                        </p:tgtEl>
                                        <p:attrNameLst>
                                          <p:attrName>style.visibility</p:attrName>
                                        </p:attrNameLst>
                                      </p:cBhvr>
                                      <p:to>
                                        <p:strVal val="visible"/>
                                      </p:to>
                                    </p:set>
                                  </p:childTnLst>
                                </p:cTn>
                              </p:par>
                            </p:childTnLst>
                          </p:cTn>
                        </p:par>
                        <p:par>
                          <p:cTn id="119" fill="hold">
                            <p:stCondLst>
                              <p:cond delay="1500"/>
                            </p:stCondLst>
                            <p:childTnLst>
                              <p:par>
                                <p:cTn id="120" presetID="1" presetClass="entr" presetSubtype="0" fill="hold" grpId="0" nodeType="afterEffect">
                                  <p:stCondLst>
                                    <p:cond delay="500"/>
                                  </p:stCondLst>
                                  <p:childTnLst>
                                    <p:set>
                                      <p:cBhvr>
                                        <p:cTn id="1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捕捉資料</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5612628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スマートマシンを実現させる４つのテクノロジー </a:t>
            </a:r>
            <a:endParaRPr kumimoji="1" lang="ja-JP" altLang="en-US" dirty="0"/>
          </a:p>
        </p:txBody>
      </p:sp>
      <p:sp>
        <p:nvSpPr>
          <p:cNvPr id="4" name="正方形/長方形 3"/>
          <p:cNvSpPr/>
          <p:nvPr/>
        </p:nvSpPr>
        <p:spPr>
          <a:xfrm>
            <a:off x="2294731" y="2393950"/>
            <a:ext cx="4551363" cy="249172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dirty="0" smtClean="0">
                <a:solidFill>
                  <a:srgbClr val="FFFFFF"/>
                </a:solidFill>
                <a:latin typeface="HGP創英角ｺﾞｼｯｸUB"/>
                <a:ea typeface="HGP創英角ｺﾞｼｯｸUB"/>
                <a:cs typeface="HGP創英角ｺﾞｼｯｸUB"/>
              </a:rPr>
              <a:t>スマートマシン</a:t>
            </a:r>
            <a:endParaRPr kumimoji="1" lang="ja-JP" altLang="en-US" sz="3600" dirty="0">
              <a:solidFill>
                <a:srgbClr val="FFFFFF"/>
              </a:solidFill>
              <a:latin typeface="HGP創英角ｺﾞｼｯｸUB"/>
              <a:ea typeface="HGP創英角ｺﾞｼｯｸUB"/>
              <a:cs typeface="HGP創英角ｺﾞｼｯｸUB"/>
            </a:endParaRPr>
          </a:p>
        </p:txBody>
      </p:sp>
      <p:sp>
        <p:nvSpPr>
          <p:cNvPr id="5" name="正方形/長方形 4"/>
          <p:cNvSpPr/>
          <p:nvPr/>
        </p:nvSpPr>
        <p:spPr>
          <a:xfrm>
            <a:off x="857250" y="1007130"/>
            <a:ext cx="2241550" cy="202245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ＭＳ Ｐゴシック"/>
                <a:ea typeface="ＭＳ Ｐゴシック"/>
                <a:cs typeface="ＭＳ Ｐゴシック"/>
              </a:rPr>
              <a:t>ビッグデータ</a:t>
            </a:r>
            <a:endParaRPr kumimoji="1" lang="ja-JP" altLang="en-US" sz="2800" dirty="0">
              <a:solidFill>
                <a:srgbClr val="FFFFFF"/>
              </a:solidFill>
              <a:latin typeface="ＭＳ Ｐゴシック"/>
              <a:ea typeface="ＭＳ Ｐゴシック"/>
              <a:cs typeface="ＭＳ Ｐゴシック"/>
            </a:endParaRPr>
          </a:p>
        </p:txBody>
      </p:sp>
      <p:sp>
        <p:nvSpPr>
          <p:cNvPr id="6" name="正方形/長方形 5"/>
          <p:cNvSpPr/>
          <p:nvPr/>
        </p:nvSpPr>
        <p:spPr>
          <a:xfrm>
            <a:off x="5981700" y="1007130"/>
            <a:ext cx="2241550" cy="20224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ＭＳ Ｐゴシック"/>
                <a:ea typeface="ＭＳ Ｐゴシック"/>
                <a:cs typeface="ＭＳ Ｐゴシック"/>
              </a:rPr>
              <a:t>ハードウェア</a:t>
            </a:r>
            <a:endParaRPr kumimoji="1" lang="ja-JP" altLang="en-US" sz="2800" dirty="0">
              <a:solidFill>
                <a:srgbClr val="FFFFFF"/>
              </a:solidFill>
              <a:latin typeface="ＭＳ Ｐゴシック"/>
              <a:ea typeface="ＭＳ Ｐゴシック"/>
              <a:cs typeface="ＭＳ Ｐゴシック"/>
            </a:endParaRPr>
          </a:p>
        </p:txBody>
      </p:sp>
      <p:sp>
        <p:nvSpPr>
          <p:cNvPr id="7" name="正方形/長方形 6"/>
          <p:cNvSpPr/>
          <p:nvPr/>
        </p:nvSpPr>
        <p:spPr>
          <a:xfrm>
            <a:off x="857250" y="4279900"/>
            <a:ext cx="2241550" cy="20224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ＭＳ Ｐゴシック"/>
                <a:ea typeface="ＭＳ Ｐゴシック"/>
                <a:cs typeface="ＭＳ Ｐゴシック"/>
              </a:rPr>
              <a:t>ネットワーク</a:t>
            </a:r>
            <a:endParaRPr kumimoji="1" lang="ja-JP" altLang="en-US" sz="2800" dirty="0">
              <a:solidFill>
                <a:srgbClr val="FFFFFF"/>
              </a:solidFill>
              <a:latin typeface="ＭＳ Ｐゴシック"/>
              <a:ea typeface="ＭＳ Ｐゴシック"/>
              <a:cs typeface="ＭＳ Ｐゴシック"/>
            </a:endParaRPr>
          </a:p>
        </p:txBody>
      </p:sp>
      <p:sp>
        <p:nvSpPr>
          <p:cNvPr id="8" name="正方形/長方形 7"/>
          <p:cNvSpPr/>
          <p:nvPr/>
        </p:nvSpPr>
        <p:spPr>
          <a:xfrm>
            <a:off x="5981700" y="4279900"/>
            <a:ext cx="2241550" cy="20224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ＭＳ Ｐゴシック"/>
                <a:ea typeface="ＭＳ Ｐゴシック"/>
                <a:cs typeface="ＭＳ Ｐゴシック"/>
              </a:rPr>
              <a:t>アルゴリズム</a:t>
            </a:r>
            <a:endParaRPr kumimoji="1" lang="ja-JP" altLang="en-US" sz="2800" dirty="0">
              <a:solidFill>
                <a:srgbClr val="FFFFFF"/>
              </a:solidFill>
              <a:latin typeface="ＭＳ Ｐゴシック"/>
              <a:ea typeface="ＭＳ Ｐゴシック"/>
              <a:cs typeface="ＭＳ Ｐゴシック"/>
            </a:endParaRPr>
          </a:p>
        </p:txBody>
      </p:sp>
      <p:sp>
        <p:nvSpPr>
          <p:cNvPr id="9" name="右矢印 8"/>
          <p:cNvSpPr/>
          <p:nvPr/>
        </p:nvSpPr>
        <p:spPr>
          <a:xfrm rot="2434661">
            <a:off x="2699870" y="2699594"/>
            <a:ext cx="857385" cy="68405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rot="19165339" flipV="1">
            <a:off x="2699870" y="3922914"/>
            <a:ext cx="857385" cy="68405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rot="19165339" flipH="1">
            <a:off x="5544671" y="2699594"/>
            <a:ext cx="857385" cy="68405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右矢印 11"/>
          <p:cNvSpPr/>
          <p:nvPr/>
        </p:nvSpPr>
        <p:spPr>
          <a:xfrm rot="2434661" flipH="1" flipV="1">
            <a:off x="5544671" y="3922914"/>
            <a:ext cx="857385" cy="684058"/>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857250" y="1013480"/>
            <a:ext cx="954107" cy="400110"/>
          </a:xfrm>
          <a:prstGeom prst="rect">
            <a:avLst/>
          </a:prstGeom>
          <a:noFill/>
        </p:spPr>
        <p:txBody>
          <a:bodyPr wrap="none" rtlCol="0">
            <a:spAutoFit/>
          </a:bodyPr>
          <a:lstStyle/>
          <a:p>
            <a:r>
              <a:rPr kumimoji="1" lang="ja-JP" altLang="en-US" sz="2000" dirty="0" smtClean="0">
                <a:solidFill>
                  <a:srgbClr val="FFFFFF"/>
                </a:solidFill>
              </a:rPr>
              <a:t>知識源</a:t>
            </a:r>
            <a:endParaRPr kumimoji="1" lang="ja-JP" altLang="en-US" sz="2000" dirty="0">
              <a:solidFill>
                <a:srgbClr val="FFFFFF"/>
              </a:solidFill>
            </a:endParaRPr>
          </a:p>
        </p:txBody>
      </p:sp>
      <p:sp>
        <p:nvSpPr>
          <p:cNvPr id="14" name="テキスト ボックス 13"/>
          <p:cNvSpPr txBox="1"/>
          <p:nvPr/>
        </p:nvSpPr>
        <p:spPr>
          <a:xfrm>
            <a:off x="7782104" y="1007130"/>
            <a:ext cx="441146" cy="400110"/>
          </a:xfrm>
          <a:prstGeom prst="rect">
            <a:avLst/>
          </a:prstGeom>
          <a:noFill/>
        </p:spPr>
        <p:txBody>
          <a:bodyPr wrap="none" rtlCol="0">
            <a:spAutoFit/>
          </a:bodyPr>
          <a:lstStyle/>
          <a:p>
            <a:pPr algn="r"/>
            <a:r>
              <a:rPr kumimoji="1" lang="ja-JP" altLang="en-US" sz="2000" dirty="0" smtClean="0">
                <a:solidFill>
                  <a:srgbClr val="FFFFFF"/>
                </a:solidFill>
              </a:rPr>
              <a:t>脳</a:t>
            </a:r>
            <a:endParaRPr kumimoji="1" lang="ja-JP" altLang="en-US" sz="2000" dirty="0">
              <a:solidFill>
                <a:srgbClr val="FFFFFF"/>
              </a:solidFill>
            </a:endParaRPr>
          </a:p>
        </p:txBody>
      </p:sp>
      <p:sp>
        <p:nvSpPr>
          <p:cNvPr id="16" name="テキスト ボックス 15"/>
          <p:cNvSpPr txBox="1"/>
          <p:nvPr/>
        </p:nvSpPr>
        <p:spPr>
          <a:xfrm>
            <a:off x="857250" y="5895890"/>
            <a:ext cx="954107" cy="400110"/>
          </a:xfrm>
          <a:prstGeom prst="rect">
            <a:avLst/>
          </a:prstGeom>
          <a:noFill/>
        </p:spPr>
        <p:txBody>
          <a:bodyPr wrap="none" rtlCol="0">
            <a:spAutoFit/>
          </a:bodyPr>
          <a:lstStyle/>
          <a:p>
            <a:r>
              <a:rPr kumimoji="1" lang="ja-JP" altLang="en-US" sz="2000" dirty="0" smtClean="0">
                <a:solidFill>
                  <a:srgbClr val="FFFFFF"/>
                </a:solidFill>
              </a:rPr>
              <a:t>神経系</a:t>
            </a:r>
            <a:endParaRPr kumimoji="1" lang="ja-JP" altLang="en-US" sz="2000" dirty="0">
              <a:solidFill>
                <a:srgbClr val="FFFFFF"/>
              </a:solidFill>
            </a:endParaRPr>
          </a:p>
        </p:txBody>
      </p:sp>
      <p:sp>
        <p:nvSpPr>
          <p:cNvPr id="17" name="テキスト ボックス 16"/>
          <p:cNvSpPr txBox="1"/>
          <p:nvPr/>
        </p:nvSpPr>
        <p:spPr>
          <a:xfrm>
            <a:off x="7585736" y="5895890"/>
            <a:ext cx="637514" cy="400110"/>
          </a:xfrm>
          <a:prstGeom prst="rect">
            <a:avLst/>
          </a:prstGeom>
          <a:noFill/>
        </p:spPr>
        <p:txBody>
          <a:bodyPr wrap="none" rtlCol="0">
            <a:spAutoFit/>
          </a:bodyPr>
          <a:lstStyle/>
          <a:p>
            <a:pPr algn="r"/>
            <a:r>
              <a:rPr kumimoji="1" lang="ja-JP" altLang="en-US" sz="2000" dirty="0" smtClean="0">
                <a:solidFill>
                  <a:srgbClr val="FFFFFF"/>
                </a:solidFill>
              </a:rPr>
              <a:t>賢さ</a:t>
            </a:r>
            <a:endParaRPr kumimoji="1" lang="ja-JP" altLang="en-US" sz="2000" dirty="0">
              <a:solidFill>
                <a:srgbClr val="FFFFFF"/>
              </a:solidFill>
            </a:endParaRPr>
          </a:p>
        </p:txBody>
      </p:sp>
      <p:sp>
        <p:nvSpPr>
          <p:cNvPr id="18" name="テキスト ボックス 17"/>
          <p:cNvSpPr txBox="1"/>
          <p:nvPr/>
        </p:nvSpPr>
        <p:spPr>
          <a:xfrm>
            <a:off x="6627941" y="2629470"/>
            <a:ext cx="1595309" cy="400110"/>
          </a:xfrm>
          <a:prstGeom prst="rect">
            <a:avLst/>
          </a:prstGeom>
          <a:noFill/>
        </p:spPr>
        <p:txBody>
          <a:bodyPr wrap="none" rtlCol="0">
            <a:spAutoFit/>
          </a:bodyPr>
          <a:lstStyle/>
          <a:p>
            <a:pPr algn="r"/>
            <a:r>
              <a:rPr kumimoji="1" lang="ja-JP" altLang="en-US" sz="2000" dirty="0" smtClean="0">
                <a:solidFill>
                  <a:srgbClr val="FFFFFF"/>
                </a:solidFill>
              </a:rPr>
              <a:t>感覚器・手足</a:t>
            </a:r>
            <a:endParaRPr kumimoji="1" lang="ja-JP" altLang="en-US" sz="2000" dirty="0">
              <a:solidFill>
                <a:srgbClr val="FFFFFF"/>
              </a:solidFill>
            </a:endParaRPr>
          </a:p>
        </p:txBody>
      </p:sp>
    </p:spTree>
    <p:extLst>
      <p:ext uri="{BB962C8B-B14F-4D97-AF65-F5344CB8AC3E}">
        <p14:creationId xmlns:p14="http://schemas.microsoft.com/office/powerpoint/2010/main" val="23950646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スマートマシンが実現しようとしている世界 </a:t>
            </a:r>
            <a:endParaRPr kumimoji="1" lang="ja-JP" altLang="en-US" dirty="0"/>
          </a:p>
        </p:txBody>
      </p:sp>
      <p:sp>
        <p:nvSpPr>
          <p:cNvPr id="6" name="フリーフォーム 5"/>
          <p:cNvSpPr/>
          <p:nvPr/>
        </p:nvSpPr>
        <p:spPr>
          <a:xfrm>
            <a:off x="4127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 name="フリーフォーム 6"/>
          <p:cNvSpPr/>
          <p:nvPr/>
        </p:nvSpPr>
        <p:spPr>
          <a:xfrm flipH="1" flipV="1">
            <a:off x="39814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412751" y="2647950"/>
            <a:ext cx="8350250" cy="1231900"/>
          </a:xfrm>
          <a:prstGeom prst="lef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214500" y="3970155"/>
            <a:ext cx="2343145" cy="1946640"/>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2338212" y="3970156"/>
            <a:ext cx="2343148" cy="1946642"/>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rot="16200000">
            <a:off x="4454715" y="3970154"/>
            <a:ext cx="2343150" cy="1946642"/>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rot="16200000">
            <a:off x="6618107" y="3970153"/>
            <a:ext cx="2343148" cy="1946641"/>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571500" y="1644650"/>
            <a:ext cx="3768580" cy="461665"/>
          </a:xfrm>
          <a:prstGeom prst="rect">
            <a:avLst/>
          </a:prstGeom>
          <a:noFill/>
        </p:spPr>
        <p:txBody>
          <a:bodyPr wrap="none" rtlCol="0">
            <a:spAutoFit/>
          </a:bodyPr>
          <a:lstStyle/>
          <a:p>
            <a:pPr algn="ctr"/>
            <a:r>
              <a:rPr kumimoji="1" lang="ja-JP" altLang="en-US" sz="2400" dirty="0" smtClean="0">
                <a:solidFill>
                  <a:srgbClr val="FFFFFF"/>
                </a:solidFill>
                <a:latin typeface="HGP創英角ｺﾞｼｯｸUB"/>
                <a:ea typeface="HGP創英角ｺﾞｼｯｸUB"/>
                <a:cs typeface="HGP創英角ｺﾞｼｯｸUB"/>
              </a:rPr>
              <a:t>人間にしかできなかったこと</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4" name="テキスト ボックス 13"/>
          <p:cNvSpPr txBox="1"/>
          <p:nvPr/>
        </p:nvSpPr>
        <p:spPr>
          <a:xfrm>
            <a:off x="4969221" y="1644650"/>
            <a:ext cx="3532938" cy="461665"/>
          </a:xfrm>
          <a:prstGeom prst="rect">
            <a:avLst/>
          </a:prstGeom>
          <a:noFill/>
        </p:spPr>
        <p:txBody>
          <a:bodyPr wrap="none" rtlCol="0">
            <a:spAutoFit/>
          </a:bodyPr>
          <a:lstStyle/>
          <a:p>
            <a:pPr algn="ctr"/>
            <a:r>
              <a:rPr kumimoji="1" lang="ja-JP" altLang="en-US" sz="2400" dirty="0" smtClean="0">
                <a:solidFill>
                  <a:srgbClr val="FFFFFF"/>
                </a:solidFill>
                <a:latin typeface="HGP創英角ｺﾞｼｯｸUB"/>
                <a:ea typeface="HGP創英角ｺﾞｼｯｸUB"/>
                <a:cs typeface="HGP創英角ｺﾞｼｯｸUB"/>
              </a:rPr>
              <a:t>人間にはできなかったこと</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5" name="テキスト ボックス 14"/>
          <p:cNvSpPr txBox="1"/>
          <p:nvPr/>
        </p:nvSpPr>
        <p:spPr>
          <a:xfrm>
            <a:off x="1009650" y="3016250"/>
            <a:ext cx="2031325" cy="461665"/>
          </a:xfrm>
          <a:prstGeom prst="rect">
            <a:avLst/>
          </a:prstGeom>
          <a:noFill/>
        </p:spPr>
        <p:txBody>
          <a:bodyPr wrap="none" rtlCol="0">
            <a:spAutoFit/>
          </a:bodyPr>
          <a:lstStyle/>
          <a:p>
            <a:r>
              <a:rPr kumimoji="1" lang="ja-JP" altLang="en-US" sz="2400" dirty="0" smtClean="0">
                <a:solidFill>
                  <a:srgbClr val="FFFFFF"/>
                </a:solidFill>
                <a:latin typeface="HGP創英角ｺﾞｼｯｸUB"/>
                <a:ea typeface="HGP創英角ｺﾞｼｯｸUB"/>
                <a:cs typeface="HGP創英角ｺﾞｼｯｸUB"/>
              </a:rPr>
              <a:t>作業の効率化</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6" name="テキスト ボックス 15"/>
          <p:cNvSpPr txBox="1"/>
          <p:nvPr/>
        </p:nvSpPr>
        <p:spPr>
          <a:xfrm>
            <a:off x="6451998" y="3016250"/>
            <a:ext cx="1723549" cy="461665"/>
          </a:xfrm>
          <a:prstGeom prst="rect">
            <a:avLst/>
          </a:prstGeom>
          <a:noFill/>
        </p:spPr>
        <p:txBody>
          <a:bodyPr wrap="none" rtlCol="0">
            <a:spAutoFit/>
          </a:bodyPr>
          <a:lstStyle/>
          <a:p>
            <a:pPr algn="r"/>
            <a:r>
              <a:rPr kumimoji="1" lang="ja-JP" altLang="en-US" sz="2400" dirty="0" smtClean="0">
                <a:solidFill>
                  <a:srgbClr val="FFFFFF"/>
                </a:solidFill>
                <a:latin typeface="HGP創英角ｺﾞｼｯｸUB"/>
                <a:ea typeface="HGP創英角ｺﾞｼｯｸUB"/>
                <a:cs typeface="HGP創英角ｺﾞｼｯｸUB"/>
              </a:rPr>
              <a:t>能力の拡張</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7" name="テキスト ボックス 16"/>
          <p:cNvSpPr txBox="1"/>
          <p:nvPr/>
        </p:nvSpPr>
        <p:spPr>
          <a:xfrm>
            <a:off x="775433"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置　換</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18" name="テキスト ボックス 17"/>
          <p:cNvSpPr txBox="1"/>
          <p:nvPr/>
        </p:nvSpPr>
        <p:spPr>
          <a:xfrm>
            <a:off x="2870933"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支　援</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19" name="テキスト ボックス 18"/>
          <p:cNvSpPr txBox="1"/>
          <p:nvPr/>
        </p:nvSpPr>
        <p:spPr>
          <a:xfrm>
            <a:off x="5010884"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助　言</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20" name="テキスト ボックス 19"/>
          <p:cNvSpPr txBox="1"/>
          <p:nvPr/>
        </p:nvSpPr>
        <p:spPr>
          <a:xfrm>
            <a:off x="7148045" y="4337050"/>
            <a:ext cx="1277914" cy="584776"/>
          </a:xfrm>
          <a:prstGeom prst="rect">
            <a:avLst/>
          </a:prstGeom>
          <a:noFill/>
        </p:spPr>
        <p:txBody>
          <a:bodyPr wrap="none" rtlCol="0">
            <a:spAutoFit/>
          </a:bodyPr>
          <a:lstStyle/>
          <a:p>
            <a:pPr algn="ctr"/>
            <a:r>
              <a:rPr lang="ja-JP" altLang="en-US" sz="3200" dirty="0" smtClean="0">
                <a:solidFill>
                  <a:srgbClr val="FFFFFF"/>
                </a:solidFill>
                <a:latin typeface="HGP創英角ｺﾞｼｯｸUB"/>
                <a:ea typeface="HGP創英角ｺﾞｼｯｸUB"/>
                <a:cs typeface="HGP創英角ｺﾞｼｯｸUB"/>
              </a:rPr>
              <a:t>強　化</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21" name="テキスト ボックス 20"/>
          <p:cNvSpPr txBox="1"/>
          <p:nvPr/>
        </p:nvSpPr>
        <p:spPr>
          <a:xfrm>
            <a:off x="651019" y="4935102"/>
            <a:ext cx="1467068" cy="1015663"/>
          </a:xfrm>
          <a:prstGeom prst="rect">
            <a:avLst/>
          </a:prstGeom>
          <a:noFill/>
        </p:spPr>
        <p:txBody>
          <a:bodyPr wrap="none" rtlCol="0">
            <a:spAutoFit/>
          </a:bodyPr>
          <a:lstStyle/>
          <a:p>
            <a:pPr algn="ctr"/>
            <a:r>
              <a:rPr kumimoji="1" lang="ja-JP" altLang="en-US" sz="2000" dirty="0" smtClean="0">
                <a:solidFill>
                  <a:srgbClr val="FFFFFF"/>
                </a:solidFill>
              </a:rPr>
              <a:t>運転手</a:t>
            </a:r>
            <a:endParaRPr kumimoji="1" lang="en-US" altLang="ja-JP" sz="2000" dirty="0" smtClean="0">
              <a:solidFill>
                <a:srgbClr val="FFFFFF"/>
              </a:solidFill>
            </a:endParaRPr>
          </a:p>
          <a:p>
            <a:pPr algn="ctr"/>
            <a:r>
              <a:rPr lang="ja-JP" altLang="en-US" sz="2000" dirty="0" smtClean="0">
                <a:solidFill>
                  <a:srgbClr val="FFFFFF"/>
                </a:solidFill>
              </a:rPr>
              <a:t>工場作業者</a:t>
            </a:r>
            <a:endParaRPr lang="en-US" altLang="ja-JP" sz="2000" dirty="0" smtClean="0">
              <a:solidFill>
                <a:srgbClr val="FFFFFF"/>
              </a:solidFill>
            </a:endParaRPr>
          </a:p>
          <a:p>
            <a:pPr algn="ctr"/>
            <a:r>
              <a:rPr kumimoji="1" lang="ja-JP" altLang="en-US" sz="2000" dirty="0" smtClean="0">
                <a:solidFill>
                  <a:srgbClr val="FFFFFF"/>
                </a:solidFill>
              </a:rPr>
              <a:t>兵士</a:t>
            </a:r>
            <a:endParaRPr kumimoji="1" lang="ja-JP" altLang="en-US" sz="2000" dirty="0">
              <a:solidFill>
                <a:srgbClr val="FFFFFF"/>
              </a:solidFill>
            </a:endParaRPr>
          </a:p>
        </p:txBody>
      </p:sp>
      <p:sp>
        <p:nvSpPr>
          <p:cNvPr id="22" name="テキスト ボックス 21"/>
          <p:cNvSpPr txBox="1"/>
          <p:nvPr/>
        </p:nvSpPr>
        <p:spPr>
          <a:xfrm>
            <a:off x="2900161" y="4935102"/>
            <a:ext cx="1210588" cy="1015663"/>
          </a:xfrm>
          <a:prstGeom prst="rect">
            <a:avLst/>
          </a:prstGeom>
          <a:noFill/>
        </p:spPr>
        <p:txBody>
          <a:bodyPr wrap="none" rtlCol="0">
            <a:spAutoFit/>
          </a:bodyPr>
          <a:lstStyle/>
          <a:p>
            <a:pPr algn="ctr"/>
            <a:r>
              <a:rPr lang="ja-JP" altLang="en-US" sz="2000" dirty="0" smtClean="0">
                <a:solidFill>
                  <a:srgbClr val="FFFFFF"/>
                </a:solidFill>
              </a:rPr>
              <a:t>音声認識</a:t>
            </a:r>
            <a:endParaRPr lang="en-US" altLang="ja-JP" sz="2000" dirty="0" smtClean="0">
              <a:solidFill>
                <a:srgbClr val="FFFFFF"/>
              </a:solidFill>
            </a:endParaRPr>
          </a:p>
          <a:p>
            <a:pPr algn="ctr"/>
            <a:r>
              <a:rPr kumimoji="1" lang="ja-JP" altLang="en-US" sz="2000" dirty="0" smtClean="0">
                <a:solidFill>
                  <a:srgbClr val="FFFFFF"/>
                </a:solidFill>
              </a:rPr>
              <a:t>文脈理解</a:t>
            </a:r>
          </a:p>
          <a:p>
            <a:pPr algn="ctr"/>
            <a:r>
              <a:rPr kumimoji="1" lang="ja-JP" altLang="en-US" sz="2000" dirty="0" smtClean="0">
                <a:solidFill>
                  <a:srgbClr val="FFFFFF"/>
                </a:solidFill>
              </a:rPr>
              <a:t>検索代行</a:t>
            </a:r>
            <a:endParaRPr kumimoji="1" lang="en-US" altLang="ja-JP" sz="2000" dirty="0" smtClean="0">
              <a:solidFill>
                <a:srgbClr val="FFFFFF"/>
              </a:solidFill>
            </a:endParaRPr>
          </a:p>
        </p:txBody>
      </p:sp>
      <p:sp>
        <p:nvSpPr>
          <p:cNvPr id="23" name="テキスト ボックス 22"/>
          <p:cNvSpPr txBox="1"/>
          <p:nvPr/>
        </p:nvSpPr>
        <p:spPr>
          <a:xfrm>
            <a:off x="4728450" y="4936254"/>
            <a:ext cx="1838965" cy="1015663"/>
          </a:xfrm>
          <a:prstGeom prst="rect">
            <a:avLst/>
          </a:prstGeom>
          <a:noFill/>
        </p:spPr>
        <p:txBody>
          <a:bodyPr wrap="none" rtlCol="0">
            <a:spAutoFit/>
          </a:bodyPr>
          <a:lstStyle/>
          <a:p>
            <a:pPr algn="ctr"/>
            <a:r>
              <a:rPr kumimoji="1" lang="ja-JP" altLang="en-US" sz="2000" dirty="0" smtClean="0">
                <a:solidFill>
                  <a:srgbClr val="FFFFFF"/>
                </a:solidFill>
              </a:rPr>
              <a:t>知識蓄積</a:t>
            </a:r>
            <a:endParaRPr kumimoji="1" lang="en-US" altLang="ja-JP" sz="2000" dirty="0" smtClean="0">
              <a:solidFill>
                <a:srgbClr val="FFFFFF"/>
              </a:solidFill>
            </a:endParaRPr>
          </a:p>
          <a:p>
            <a:pPr algn="ctr"/>
            <a:r>
              <a:rPr kumimoji="1" lang="ja-JP" altLang="en-US" sz="2000" dirty="0" smtClean="0">
                <a:solidFill>
                  <a:srgbClr val="FFFFFF"/>
                </a:solidFill>
              </a:rPr>
              <a:t>関係付け・解釈</a:t>
            </a:r>
            <a:endParaRPr kumimoji="1" lang="en-US" altLang="ja-JP" sz="2000" dirty="0" smtClean="0">
              <a:solidFill>
                <a:srgbClr val="FFFFFF"/>
              </a:solidFill>
            </a:endParaRPr>
          </a:p>
          <a:p>
            <a:pPr algn="ctr"/>
            <a:r>
              <a:rPr lang="ja-JP" altLang="en-US" sz="2000" dirty="0" smtClean="0">
                <a:solidFill>
                  <a:srgbClr val="FFFFFF"/>
                </a:solidFill>
              </a:rPr>
              <a:t>選択・判断</a:t>
            </a:r>
            <a:endParaRPr kumimoji="1" lang="en-US" altLang="ja-JP" sz="2000" dirty="0" smtClean="0">
              <a:solidFill>
                <a:srgbClr val="FFFFFF"/>
              </a:solidFill>
            </a:endParaRPr>
          </a:p>
        </p:txBody>
      </p:sp>
      <p:sp>
        <p:nvSpPr>
          <p:cNvPr id="24" name="テキスト ボックス 23"/>
          <p:cNvSpPr txBox="1"/>
          <p:nvPr/>
        </p:nvSpPr>
        <p:spPr>
          <a:xfrm>
            <a:off x="6861992" y="4935102"/>
            <a:ext cx="1851789" cy="1015663"/>
          </a:xfrm>
          <a:prstGeom prst="rect">
            <a:avLst/>
          </a:prstGeom>
          <a:noFill/>
        </p:spPr>
        <p:txBody>
          <a:bodyPr wrap="none" rtlCol="0">
            <a:spAutoFit/>
          </a:bodyPr>
          <a:lstStyle/>
          <a:p>
            <a:pPr algn="ctr"/>
            <a:r>
              <a:rPr kumimoji="1" lang="ja-JP" altLang="en-US" sz="2000" dirty="0" smtClean="0">
                <a:solidFill>
                  <a:srgbClr val="FFFFFF"/>
                </a:solidFill>
              </a:rPr>
              <a:t>観察・監視</a:t>
            </a:r>
            <a:endParaRPr kumimoji="1" lang="en-US" altLang="ja-JP" sz="2000" dirty="0" smtClean="0">
              <a:solidFill>
                <a:srgbClr val="FFFFFF"/>
              </a:solidFill>
            </a:endParaRPr>
          </a:p>
          <a:p>
            <a:pPr algn="ctr"/>
            <a:r>
              <a:rPr lang="ja-JP" altLang="en-US" sz="2000" dirty="0" smtClean="0">
                <a:solidFill>
                  <a:srgbClr val="FFFFFF"/>
                </a:solidFill>
              </a:rPr>
              <a:t>介助・補助</a:t>
            </a:r>
          </a:p>
          <a:p>
            <a:pPr algn="ctr"/>
            <a:r>
              <a:rPr lang="ja-JP" altLang="en-US" sz="2000" dirty="0" smtClean="0">
                <a:solidFill>
                  <a:srgbClr val="FFFFFF"/>
                </a:solidFill>
              </a:rPr>
              <a:t>能力強化・補完</a:t>
            </a:r>
            <a:endParaRPr lang="en-US" altLang="ja-JP" sz="2000" dirty="0" smtClean="0">
              <a:solidFill>
                <a:srgbClr val="FFFFFF"/>
              </a:solidFill>
            </a:endParaRPr>
          </a:p>
        </p:txBody>
      </p:sp>
    </p:spTree>
    <p:extLst>
      <p:ext uri="{BB962C8B-B14F-4D97-AF65-F5344CB8AC3E}">
        <p14:creationId xmlns:p14="http://schemas.microsoft.com/office/powerpoint/2010/main" val="2347122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スマートマシン</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947867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sz="2400" dirty="0"/>
              <a:t>マン・マシン・インターフェイスとしての</a:t>
            </a:r>
            <a:r>
              <a:rPr lang="ja-JP" altLang="ja-JP" sz="2400" dirty="0" smtClean="0"/>
              <a:t>スマートマシン</a:t>
            </a:r>
            <a:endParaRPr kumimoji="1" lang="ja-JP" altLang="en-US" sz="2400" dirty="0"/>
          </a:p>
        </p:txBody>
      </p:sp>
      <p:grpSp>
        <p:nvGrpSpPr>
          <p:cNvPr id="6" name="グループ化 5"/>
          <p:cNvGrpSpPr/>
          <p:nvPr/>
        </p:nvGrpSpPr>
        <p:grpSpPr>
          <a:xfrm>
            <a:off x="3440504" y="1898650"/>
            <a:ext cx="5271235" cy="1884060"/>
            <a:chOff x="3440504" y="1898650"/>
            <a:chExt cx="5271235" cy="1884060"/>
          </a:xfrm>
        </p:grpSpPr>
        <p:grpSp>
          <p:nvGrpSpPr>
            <p:cNvPr id="75" name="図形グループ 74"/>
            <p:cNvGrpSpPr/>
            <p:nvPr/>
          </p:nvGrpSpPr>
          <p:grpSpPr>
            <a:xfrm>
              <a:off x="7009204" y="2076452"/>
              <a:ext cx="685800" cy="374409"/>
              <a:chOff x="6737350" y="2032000"/>
              <a:chExt cx="685800" cy="374409"/>
            </a:xfrm>
          </p:grpSpPr>
          <p:sp>
            <p:nvSpPr>
              <p:cNvPr id="67" name="正方形/長方形 66"/>
              <p:cNvSpPr/>
              <p:nvPr/>
            </p:nvSpPr>
            <p:spPr>
              <a:xfrm>
                <a:off x="6737350" y="2032000"/>
                <a:ext cx="685800" cy="37440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a:stCxn id="67" idx="1"/>
                <a:endCxn id="67" idx="3"/>
              </p:cNvCxnSpPr>
              <p:nvPr/>
            </p:nvCxnSpPr>
            <p:spPr>
              <a:xfrm>
                <a:off x="6737350" y="2219205"/>
                <a:ext cx="6858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67" idx="0"/>
                <a:endCxn id="67" idx="2"/>
              </p:cNvCxnSpPr>
              <p:nvPr/>
            </p:nvCxnSpPr>
            <p:spPr>
              <a:xfrm>
                <a:off x="7080250" y="2032000"/>
                <a:ext cx="0" cy="37440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41" name="正方形/長方形 40"/>
            <p:cNvSpPr/>
            <p:nvPr/>
          </p:nvSpPr>
          <p:spPr>
            <a:xfrm>
              <a:off x="6755939" y="2421871"/>
              <a:ext cx="1104900" cy="65788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7860839" y="1898650"/>
              <a:ext cx="850900" cy="1181101"/>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7956089" y="1973507"/>
              <a:ext cx="704850" cy="636344"/>
            </a:xfrm>
            <a:prstGeom prst="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4201880" y="1898650"/>
              <a:ext cx="1365250" cy="102235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4335230" y="1980217"/>
              <a:ext cx="1123950" cy="883305"/>
            </a:xfrm>
            <a:prstGeom prst="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台形 37"/>
            <p:cNvSpPr/>
            <p:nvPr/>
          </p:nvSpPr>
          <p:spPr>
            <a:xfrm>
              <a:off x="4563036" y="2921000"/>
              <a:ext cx="646113" cy="158750"/>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4" name="図形グループ 43"/>
            <p:cNvGrpSpPr/>
            <p:nvPr/>
          </p:nvGrpSpPr>
          <p:grpSpPr>
            <a:xfrm>
              <a:off x="5252806" y="2032000"/>
              <a:ext cx="600075" cy="1212193"/>
              <a:chOff x="4448176" y="2032000"/>
              <a:chExt cx="600075" cy="1212193"/>
            </a:xfrm>
          </p:grpSpPr>
          <p:sp>
            <p:nvSpPr>
              <p:cNvPr id="39" name="円/楕円 38"/>
              <p:cNvSpPr/>
              <p:nvPr/>
            </p:nvSpPr>
            <p:spPr>
              <a:xfrm>
                <a:off x="4448176" y="2032000"/>
                <a:ext cx="600073" cy="58672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フローチャート: 論理積ゲート 39"/>
              <p:cNvSpPr/>
              <p:nvPr/>
            </p:nvSpPr>
            <p:spPr>
              <a:xfrm rot="16200000">
                <a:off x="4435476" y="2631418"/>
                <a:ext cx="625475" cy="600075"/>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8107864" y="2076452"/>
              <a:ext cx="273051" cy="542268"/>
              <a:chOff x="4448175" y="2032000"/>
              <a:chExt cx="600075" cy="1212191"/>
            </a:xfrm>
            <a:solidFill>
              <a:srgbClr val="7F7F7F"/>
            </a:solidFill>
            <a:effectLst/>
          </p:grpSpPr>
          <p:sp>
            <p:nvSpPr>
              <p:cNvPr id="46" name="円/楕円 45"/>
              <p:cNvSpPr/>
              <p:nvPr/>
            </p:nvSpPr>
            <p:spPr>
              <a:xfrm>
                <a:off x="4448176" y="2032000"/>
                <a:ext cx="600073" cy="586720"/>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4435475" y="2631416"/>
                <a:ext cx="625475" cy="600075"/>
              </a:xfrm>
              <a:prstGeom prst="flowChartDelay">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9" name="角丸四角形 48"/>
            <p:cNvSpPr/>
            <p:nvPr/>
          </p:nvSpPr>
          <p:spPr>
            <a:xfrm rot="8040612">
              <a:off x="8282330" y="2584492"/>
              <a:ext cx="405646" cy="45719"/>
            </a:xfrm>
            <a:prstGeom prst="roundRect">
              <a:avLst>
                <a:gd name="adj" fmla="val 50000"/>
              </a:avLst>
            </a:prstGeom>
            <a:solidFill>
              <a:schemeClr val="accent5">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492525">
              <a:off x="8316895" y="2426159"/>
              <a:ext cx="286307" cy="134714"/>
            </a:xfrm>
            <a:prstGeom prst="flowChartDelay">
              <a:avLst/>
            </a:prstGeom>
            <a:solidFill>
              <a:srgbClr val="7F7F7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7095666" y="2816730"/>
              <a:ext cx="449032" cy="427463"/>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p:cNvSpPr/>
            <p:nvPr/>
          </p:nvSpPr>
          <p:spPr>
            <a:xfrm>
              <a:off x="7941638" y="2816730"/>
              <a:ext cx="449032" cy="427463"/>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右矢印 53"/>
            <p:cNvSpPr/>
            <p:nvPr/>
          </p:nvSpPr>
          <p:spPr>
            <a:xfrm>
              <a:off x="5980504" y="2152651"/>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右矢印 54"/>
            <p:cNvSpPr/>
            <p:nvPr/>
          </p:nvSpPr>
          <p:spPr>
            <a:xfrm>
              <a:off x="3440504" y="2152651"/>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4028216" y="3413378"/>
              <a:ext cx="2031325" cy="369332"/>
            </a:xfrm>
            <a:prstGeom prst="rect">
              <a:avLst/>
            </a:prstGeom>
            <a:noFill/>
          </p:spPr>
          <p:txBody>
            <a:bodyPr wrap="none" rtlCol="0">
              <a:spAutoFit/>
            </a:bodyPr>
            <a:lstStyle/>
            <a:p>
              <a:r>
                <a:rPr kumimoji="1" lang="ja-JP" altLang="en-US" dirty="0" smtClean="0">
                  <a:solidFill>
                    <a:schemeClr val="tx1">
                      <a:lumMod val="50000"/>
                      <a:lumOff val="50000"/>
                    </a:schemeClr>
                  </a:solidFill>
                </a:rPr>
                <a:t>人がピックアップ</a:t>
              </a:r>
              <a:endParaRPr kumimoji="1" lang="ja-JP" altLang="en-US" dirty="0">
                <a:solidFill>
                  <a:schemeClr val="tx1">
                    <a:lumMod val="50000"/>
                    <a:lumOff val="50000"/>
                  </a:schemeClr>
                </a:solidFill>
              </a:endParaRPr>
            </a:p>
          </p:txBody>
        </p:sp>
        <p:sp>
          <p:nvSpPr>
            <p:cNvPr id="59" name="テキスト ボックス 58"/>
            <p:cNvSpPr txBox="1"/>
            <p:nvPr/>
          </p:nvSpPr>
          <p:spPr>
            <a:xfrm>
              <a:off x="7218923" y="3402480"/>
              <a:ext cx="1107996" cy="369332"/>
            </a:xfrm>
            <a:prstGeom prst="rect">
              <a:avLst/>
            </a:prstGeom>
            <a:noFill/>
          </p:spPr>
          <p:txBody>
            <a:bodyPr wrap="none" rtlCol="0">
              <a:spAutoFit/>
            </a:bodyPr>
            <a:lstStyle/>
            <a:p>
              <a:r>
                <a:rPr kumimoji="1" lang="ja-JP" altLang="en-US" dirty="0" smtClean="0">
                  <a:solidFill>
                    <a:schemeClr val="tx1">
                      <a:lumMod val="50000"/>
                      <a:lumOff val="50000"/>
                    </a:schemeClr>
                  </a:solidFill>
                </a:rPr>
                <a:t>人が配送</a:t>
              </a:r>
              <a:endParaRPr kumimoji="1" lang="ja-JP" altLang="en-US" dirty="0">
                <a:solidFill>
                  <a:schemeClr val="tx1">
                    <a:lumMod val="50000"/>
                    <a:lumOff val="50000"/>
                  </a:schemeClr>
                </a:solidFill>
              </a:endParaRPr>
            </a:p>
          </p:txBody>
        </p:sp>
      </p:grpSp>
      <p:grpSp>
        <p:nvGrpSpPr>
          <p:cNvPr id="7" name="グループ化 6"/>
          <p:cNvGrpSpPr/>
          <p:nvPr/>
        </p:nvGrpSpPr>
        <p:grpSpPr>
          <a:xfrm>
            <a:off x="3440504" y="3937000"/>
            <a:ext cx="5271235" cy="2065212"/>
            <a:chOff x="3440504" y="3937000"/>
            <a:chExt cx="5271235" cy="2065212"/>
          </a:xfrm>
        </p:grpSpPr>
        <p:sp>
          <p:nvSpPr>
            <p:cNvPr id="82" name="正方形/長方形 81"/>
            <p:cNvSpPr/>
            <p:nvPr/>
          </p:nvSpPr>
          <p:spPr>
            <a:xfrm>
              <a:off x="8209574" y="4057650"/>
              <a:ext cx="177800" cy="24130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片側の 2 つの角を切り取った四角形 80"/>
            <p:cNvSpPr/>
            <p:nvPr/>
          </p:nvSpPr>
          <p:spPr>
            <a:xfrm>
              <a:off x="8107864" y="3937000"/>
              <a:ext cx="374540" cy="196850"/>
            </a:xfrm>
            <a:prstGeom prst="snip2SameRect">
              <a:avLst>
                <a:gd name="adj1" fmla="val 29570"/>
                <a:gd name="adj2" fmla="val 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6" name="図形グループ 75"/>
            <p:cNvGrpSpPr/>
            <p:nvPr/>
          </p:nvGrpSpPr>
          <p:grpSpPr>
            <a:xfrm>
              <a:off x="7009204" y="4427038"/>
              <a:ext cx="685800" cy="374409"/>
              <a:chOff x="6737350" y="2032000"/>
              <a:chExt cx="685800" cy="374409"/>
            </a:xfrm>
          </p:grpSpPr>
          <p:sp>
            <p:nvSpPr>
              <p:cNvPr id="77" name="正方形/長方形 76"/>
              <p:cNvSpPr/>
              <p:nvPr/>
            </p:nvSpPr>
            <p:spPr>
              <a:xfrm>
                <a:off x="6737350" y="2032000"/>
                <a:ext cx="685800" cy="37440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8" name="直線コネクタ 77"/>
              <p:cNvCxnSpPr>
                <a:stCxn id="77" idx="1"/>
                <a:endCxn id="77" idx="3"/>
              </p:cNvCxnSpPr>
              <p:nvPr/>
            </p:nvCxnSpPr>
            <p:spPr>
              <a:xfrm>
                <a:off x="6737350" y="2219205"/>
                <a:ext cx="6858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9" name="直線コネクタ 78"/>
              <p:cNvCxnSpPr>
                <a:stCxn id="77" idx="0"/>
                <a:endCxn id="77" idx="2"/>
              </p:cNvCxnSpPr>
              <p:nvPr/>
            </p:nvCxnSpPr>
            <p:spPr>
              <a:xfrm>
                <a:off x="7080250" y="2032000"/>
                <a:ext cx="0" cy="37440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56" name="正方形/長方形 55"/>
            <p:cNvSpPr/>
            <p:nvPr/>
          </p:nvSpPr>
          <p:spPr>
            <a:xfrm>
              <a:off x="6755939" y="4771371"/>
              <a:ext cx="1104900" cy="65788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7860839" y="4248150"/>
              <a:ext cx="850900" cy="118110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7956089" y="4323007"/>
              <a:ext cx="704850" cy="636344"/>
            </a:xfrm>
            <a:prstGeom prst="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角丸四角形 61"/>
            <p:cNvSpPr/>
            <p:nvPr/>
          </p:nvSpPr>
          <p:spPr>
            <a:xfrm rot="8040612">
              <a:off x="8282330" y="4933992"/>
              <a:ext cx="405646" cy="45719"/>
            </a:xfrm>
            <a:prstGeom prst="roundRect">
              <a:avLst>
                <a:gd name="adj" fmla="val 50000"/>
              </a:avLst>
            </a:prstGeom>
            <a:solidFill>
              <a:srgbClr val="3366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7095666" y="5166230"/>
              <a:ext cx="449032" cy="427463"/>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7941638" y="5166230"/>
              <a:ext cx="449032" cy="427463"/>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p:cNvSpPr txBox="1"/>
            <p:nvPr/>
          </p:nvSpPr>
          <p:spPr>
            <a:xfrm>
              <a:off x="7095666" y="5624927"/>
              <a:ext cx="1338828" cy="369332"/>
            </a:xfrm>
            <a:prstGeom prst="rect">
              <a:avLst/>
            </a:prstGeom>
            <a:noFill/>
          </p:spPr>
          <p:txBody>
            <a:bodyPr wrap="none" rtlCol="0">
              <a:spAutoFit/>
            </a:bodyPr>
            <a:lstStyle/>
            <a:p>
              <a:r>
                <a:rPr kumimoji="1" lang="ja-JP" altLang="en-US" dirty="0" smtClean="0">
                  <a:solidFill>
                    <a:srgbClr val="3366FF"/>
                  </a:solidFill>
                </a:rPr>
                <a:t>自律走行車</a:t>
              </a:r>
              <a:endParaRPr kumimoji="1" lang="ja-JP" altLang="en-US" dirty="0">
                <a:solidFill>
                  <a:srgbClr val="3366FF"/>
                </a:solidFill>
              </a:endParaRPr>
            </a:p>
          </p:txBody>
        </p:sp>
        <p:sp>
          <p:nvSpPr>
            <p:cNvPr id="60" name="右矢印 59"/>
            <p:cNvSpPr/>
            <p:nvPr/>
          </p:nvSpPr>
          <p:spPr>
            <a:xfrm>
              <a:off x="5980504" y="4614243"/>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右矢印 60"/>
            <p:cNvSpPr/>
            <p:nvPr/>
          </p:nvSpPr>
          <p:spPr>
            <a:xfrm>
              <a:off x="3440504" y="4614243"/>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3" name="図形グループ 75"/>
            <p:cNvGrpSpPr/>
            <p:nvPr/>
          </p:nvGrpSpPr>
          <p:grpSpPr>
            <a:xfrm>
              <a:off x="4700978" y="4300400"/>
              <a:ext cx="685800" cy="374409"/>
              <a:chOff x="6737350" y="2032000"/>
              <a:chExt cx="685800" cy="374409"/>
            </a:xfrm>
          </p:grpSpPr>
          <p:sp>
            <p:nvSpPr>
              <p:cNvPr id="68" name="正方形/長方形 67"/>
              <p:cNvSpPr/>
              <p:nvPr/>
            </p:nvSpPr>
            <p:spPr>
              <a:xfrm>
                <a:off x="6737350" y="2032000"/>
                <a:ext cx="685800" cy="37440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a:stCxn id="68" idx="1"/>
                <a:endCxn id="68" idx="3"/>
              </p:cNvCxnSpPr>
              <p:nvPr/>
            </p:nvCxnSpPr>
            <p:spPr>
              <a:xfrm>
                <a:off x="6737350" y="2219205"/>
                <a:ext cx="6858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 name="直線コネクタ 71"/>
              <p:cNvCxnSpPr>
                <a:stCxn id="68" idx="0"/>
                <a:endCxn id="68" idx="2"/>
              </p:cNvCxnSpPr>
              <p:nvPr/>
            </p:nvCxnSpPr>
            <p:spPr>
              <a:xfrm>
                <a:off x="7080250" y="2032000"/>
                <a:ext cx="0" cy="37440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73" name="図形グループ 75"/>
            <p:cNvGrpSpPr/>
            <p:nvPr/>
          </p:nvGrpSpPr>
          <p:grpSpPr>
            <a:xfrm>
              <a:off x="4700978" y="4728367"/>
              <a:ext cx="685800" cy="374409"/>
              <a:chOff x="6737350" y="2032000"/>
              <a:chExt cx="685800" cy="374409"/>
            </a:xfrm>
          </p:grpSpPr>
          <p:sp>
            <p:nvSpPr>
              <p:cNvPr id="74" name="正方形/長方形 73"/>
              <p:cNvSpPr/>
              <p:nvPr/>
            </p:nvSpPr>
            <p:spPr>
              <a:xfrm>
                <a:off x="6737350" y="2032000"/>
                <a:ext cx="685800" cy="37440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a:stCxn id="74" idx="1"/>
                <a:endCxn id="74" idx="3"/>
              </p:cNvCxnSpPr>
              <p:nvPr/>
            </p:nvCxnSpPr>
            <p:spPr>
              <a:xfrm>
                <a:off x="6737350" y="2219205"/>
                <a:ext cx="6858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a:stCxn id="74" idx="0"/>
                <a:endCxn id="74" idx="2"/>
              </p:cNvCxnSpPr>
              <p:nvPr/>
            </p:nvCxnSpPr>
            <p:spPr>
              <a:xfrm>
                <a:off x="7080250" y="2032000"/>
                <a:ext cx="0" cy="37440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4" name="角丸四角形 3"/>
            <p:cNvSpPr/>
            <p:nvPr/>
          </p:nvSpPr>
          <p:spPr>
            <a:xfrm>
              <a:off x="4664777" y="5200532"/>
              <a:ext cx="758202" cy="337207"/>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テキスト ボックス 84"/>
            <p:cNvSpPr txBox="1"/>
            <p:nvPr/>
          </p:nvSpPr>
          <p:spPr>
            <a:xfrm>
              <a:off x="4159037" y="5632880"/>
              <a:ext cx="1800493" cy="369332"/>
            </a:xfrm>
            <a:prstGeom prst="rect">
              <a:avLst/>
            </a:prstGeom>
            <a:noFill/>
          </p:spPr>
          <p:txBody>
            <a:bodyPr wrap="none" rtlCol="0">
              <a:spAutoFit/>
            </a:bodyPr>
            <a:lstStyle/>
            <a:p>
              <a:r>
                <a:rPr kumimoji="1" lang="ja-JP" altLang="en-US" dirty="0" smtClean="0">
                  <a:solidFill>
                    <a:srgbClr val="3366FF"/>
                  </a:solidFill>
                </a:rPr>
                <a:t>工場内ロボット</a:t>
              </a:r>
              <a:endParaRPr kumimoji="1" lang="ja-JP" altLang="en-US" dirty="0">
                <a:solidFill>
                  <a:srgbClr val="3366FF"/>
                </a:solidFill>
              </a:endParaRPr>
            </a:p>
          </p:txBody>
        </p:sp>
      </p:grpSp>
      <p:grpSp>
        <p:nvGrpSpPr>
          <p:cNvPr id="5" name="グループ化 4"/>
          <p:cNvGrpSpPr/>
          <p:nvPr/>
        </p:nvGrpSpPr>
        <p:grpSpPr>
          <a:xfrm>
            <a:off x="259492" y="1619250"/>
            <a:ext cx="3066712" cy="4311650"/>
            <a:chOff x="259492" y="1619250"/>
            <a:chExt cx="3066712" cy="4311650"/>
          </a:xfrm>
        </p:grpSpPr>
        <p:sp>
          <p:nvSpPr>
            <p:cNvPr id="31" name="正方形/長方形 30"/>
            <p:cNvSpPr/>
            <p:nvPr/>
          </p:nvSpPr>
          <p:spPr>
            <a:xfrm>
              <a:off x="1272752" y="1619250"/>
              <a:ext cx="2053452" cy="43116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磁気ディスク 31"/>
            <p:cNvSpPr/>
            <p:nvPr/>
          </p:nvSpPr>
          <p:spPr>
            <a:xfrm>
              <a:off x="1544600" y="4427038"/>
              <a:ext cx="1502204" cy="1197889"/>
            </a:xfrm>
            <a:prstGeom prst="flowChartMagneticDisk">
              <a:avLst/>
            </a:prstGeom>
            <a:solidFill>
              <a:schemeClr val="accent5">
                <a:lumMod val="60000"/>
                <a:lumOff val="40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ビッグ</a:t>
              </a:r>
              <a:endParaRPr kumimoji="1" lang="en-US" altLang="ja-JP" sz="2000" dirty="0" smtClean="0">
                <a:solidFill>
                  <a:srgbClr val="FFFFFF"/>
                </a:solidFill>
                <a:latin typeface="ＭＳ Ｐゴシック"/>
                <a:ea typeface="ＭＳ Ｐゴシック"/>
                <a:cs typeface="ＭＳ Ｐゴシック"/>
              </a:endParaRPr>
            </a:p>
            <a:p>
              <a:pPr algn="ctr"/>
              <a:r>
                <a:rPr kumimoji="1" lang="ja-JP" altLang="en-US" sz="2000" dirty="0" smtClean="0">
                  <a:solidFill>
                    <a:srgbClr val="FFFFFF"/>
                  </a:solidFill>
                  <a:latin typeface="ＭＳ Ｐゴシック"/>
                  <a:ea typeface="ＭＳ Ｐゴシック"/>
                  <a:cs typeface="ＭＳ Ｐゴシック"/>
                </a:rPr>
                <a:t>データ</a:t>
              </a:r>
              <a:endParaRPr kumimoji="1" lang="ja-JP" altLang="en-US" sz="2000" dirty="0">
                <a:solidFill>
                  <a:srgbClr val="FFFFFF"/>
                </a:solidFill>
                <a:latin typeface="ＭＳ Ｐゴシック"/>
                <a:ea typeface="ＭＳ Ｐゴシック"/>
                <a:cs typeface="ＭＳ Ｐゴシック"/>
              </a:endParaRPr>
            </a:p>
          </p:txBody>
        </p:sp>
        <p:sp>
          <p:nvSpPr>
            <p:cNvPr id="33" name="正方形/長方形 32"/>
            <p:cNvSpPr/>
            <p:nvPr/>
          </p:nvSpPr>
          <p:spPr>
            <a:xfrm>
              <a:off x="1544600" y="2876550"/>
              <a:ext cx="1502204" cy="99695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ＭＳ Ｐゴシック"/>
                  <a:ea typeface="ＭＳ Ｐゴシック"/>
                  <a:cs typeface="ＭＳ Ｐゴシック"/>
                </a:rPr>
                <a:t>人工知能</a:t>
              </a:r>
              <a:endParaRPr kumimoji="1" lang="ja-JP" altLang="en-US" sz="24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1485223" y="1898650"/>
              <a:ext cx="1620958" cy="523220"/>
            </a:xfrm>
            <a:prstGeom prst="rect">
              <a:avLst/>
            </a:prstGeom>
            <a:noFill/>
          </p:spPr>
          <p:txBody>
            <a:bodyPr wrap="none" rtlCol="0">
              <a:spAutoFit/>
            </a:bodyPr>
            <a:lstStyle/>
            <a:p>
              <a:pPr algn="ctr"/>
              <a:r>
                <a:rPr kumimoji="1" lang="ja-JP" altLang="en-US" sz="2800" dirty="0" smtClean="0">
                  <a:solidFill>
                    <a:schemeClr val="bg1"/>
                  </a:solidFill>
                </a:rPr>
                <a:t>クラウド</a:t>
              </a:r>
              <a:endParaRPr kumimoji="1" lang="ja-JP" altLang="en-US" sz="2800" dirty="0">
                <a:solidFill>
                  <a:schemeClr val="bg1"/>
                </a:solidFill>
              </a:endParaRPr>
            </a:p>
          </p:txBody>
        </p:sp>
        <p:sp>
          <p:nvSpPr>
            <p:cNvPr id="35" name="上下矢印 34"/>
            <p:cNvSpPr/>
            <p:nvPr/>
          </p:nvSpPr>
          <p:spPr>
            <a:xfrm>
              <a:off x="1962327" y="3714750"/>
              <a:ext cx="666750" cy="869950"/>
            </a:xfrm>
            <a:prstGeom prst="up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259492" y="1619250"/>
              <a:ext cx="556054" cy="431165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ja-JP" altLang="en-US" sz="2400" dirty="0" smtClean="0">
                  <a:solidFill>
                    <a:srgbClr val="FFFFFF"/>
                  </a:solidFill>
                  <a:latin typeface="ＭＳ Ｐゴシック"/>
                  <a:ea typeface="ＭＳ Ｐゴシック"/>
                  <a:cs typeface="ＭＳ Ｐゴシック"/>
                </a:rPr>
                <a:t>ネットで注文</a:t>
              </a:r>
              <a:endParaRPr kumimoji="1" lang="ja-JP" altLang="en-US" sz="2400" dirty="0">
                <a:solidFill>
                  <a:srgbClr val="FFFFFF"/>
                </a:solidFill>
                <a:latin typeface="ＭＳ Ｐゴシック"/>
                <a:ea typeface="ＭＳ Ｐゴシック"/>
                <a:cs typeface="ＭＳ Ｐゴシック"/>
              </a:endParaRPr>
            </a:p>
          </p:txBody>
        </p:sp>
        <p:sp>
          <p:nvSpPr>
            <p:cNvPr id="87" name="右矢印 86"/>
            <p:cNvSpPr/>
            <p:nvPr/>
          </p:nvSpPr>
          <p:spPr>
            <a:xfrm>
              <a:off x="761757" y="3402480"/>
              <a:ext cx="666750" cy="80274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27605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571625" y="1362075"/>
            <a:ext cx="6000750" cy="4133850"/>
          </a:xfrm>
          <a:prstGeom prst="rect">
            <a:avLst/>
          </a:prstGeom>
        </p:spPr>
      </p:pic>
      <p:sp>
        <p:nvSpPr>
          <p:cNvPr id="5" name="正方形/長方形 4"/>
          <p:cNvSpPr/>
          <p:nvPr/>
        </p:nvSpPr>
        <p:spPr>
          <a:xfrm>
            <a:off x="1571625" y="5641645"/>
            <a:ext cx="6000750" cy="307777"/>
          </a:xfrm>
          <a:prstGeom prst="rect">
            <a:avLst/>
          </a:prstGeom>
        </p:spPr>
        <p:txBody>
          <a:bodyPr wrap="square">
            <a:spAutoFit/>
          </a:bodyPr>
          <a:lstStyle/>
          <a:p>
            <a:r>
              <a:rPr lang="ja-JP" altLang="en-US" sz="1400" dirty="0"/>
              <a:t>http://special.nikkeibp.co.jp/ts/article/ad0g/170923/</a:t>
            </a:r>
          </a:p>
        </p:txBody>
      </p:sp>
    </p:spTree>
    <p:extLst>
      <p:ext uri="{BB962C8B-B14F-4D97-AF65-F5344CB8AC3E}">
        <p14:creationId xmlns:p14="http://schemas.microsoft.com/office/powerpoint/2010/main" val="38678367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統計処理と機械学習の違いとは</a:t>
            </a:r>
            <a:endParaRPr kumimoji="1" lang="ja-JP" altLang="en-US" dirty="0"/>
          </a:p>
        </p:txBody>
      </p:sp>
      <p:sp>
        <p:nvSpPr>
          <p:cNvPr id="4" name="円/楕円 3"/>
          <p:cNvSpPr/>
          <p:nvPr/>
        </p:nvSpPr>
        <p:spPr>
          <a:xfrm>
            <a:off x="581446" y="2622272"/>
            <a:ext cx="2657742" cy="1999715"/>
          </a:xfrm>
          <a:prstGeom prst="ellipse">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smtClean="0">
                <a:solidFill>
                  <a:srgbClr val="FFFFFF"/>
                </a:solidFill>
                <a:latin typeface="+mn-ea"/>
                <a:cs typeface="ＭＳ Ｐゴシック"/>
              </a:rPr>
              <a:t>Big Data</a:t>
            </a:r>
            <a:endParaRPr kumimoji="1" lang="ja-JP" altLang="en-US" sz="2800" dirty="0">
              <a:solidFill>
                <a:srgbClr val="FFFFFF"/>
              </a:solidFill>
              <a:latin typeface="+mn-ea"/>
              <a:cs typeface="ＭＳ Ｐゴシック"/>
            </a:endParaRPr>
          </a:p>
        </p:txBody>
      </p:sp>
      <p:cxnSp>
        <p:nvCxnSpPr>
          <p:cNvPr id="6" name="直線コネクタ 5"/>
          <p:cNvCxnSpPr/>
          <p:nvPr/>
        </p:nvCxnSpPr>
        <p:spPr>
          <a:xfrm>
            <a:off x="4955213" y="3395951"/>
            <a:ext cx="2991028" cy="0"/>
          </a:xfrm>
          <a:prstGeom prst="line">
            <a:avLst/>
          </a:prstGeom>
          <a:ln cap="rnd"/>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flipV="1">
            <a:off x="4953028" y="1530119"/>
            <a:ext cx="0" cy="1854438"/>
          </a:xfrm>
          <a:prstGeom prst="line">
            <a:avLst/>
          </a:prstGeom>
          <a:ln cap="rnd"/>
        </p:spPr>
        <p:style>
          <a:lnRef idx="2">
            <a:schemeClr val="accent1"/>
          </a:lnRef>
          <a:fillRef idx="0">
            <a:schemeClr val="accent1"/>
          </a:fillRef>
          <a:effectRef idx="1">
            <a:schemeClr val="accent1"/>
          </a:effectRef>
          <a:fontRef idx="minor">
            <a:schemeClr val="tx1"/>
          </a:fontRef>
        </p:style>
      </p:cxnSp>
      <p:sp>
        <p:nvSpPr>
          <p:cNvPr id="9" name="円/楕円 8"/>
          <p:cNvSpPr/>
          <p:nvPr/>
        </p:nvSpPr>
        <p:spPr>
          <a:xfrm>
            <a:off x="5416686" y="1695338"/>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5569086" y="1847738"/>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5721486" y="2000138"/>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5873886" y="2152538"/>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p:cNvSpPr/>
          <p:nvPr/>
        </p:nvSpPr>
        <p:spPr>
          <a:xfrm>
            <a:off x="6026286" y="2304938"/>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p:cNvSpPr/>
          <p:nvPr/>
        </p:nvSpPr>
        <p:spPr>
          <a:xfrm>
            <a:off x="6178686" y="2457338"/>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p:cNvSpPr/>
          <p:nvPr/>
        </p:nvSpPr>
        <p:spPr>
          <a:xfrm>
            <a:off x="6331086" y="2609738"/>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6483486" y="2762138"/>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p:cNvSpPr/>
          <p:nvPr/>
        </p:nvSpPr>
        <p:spPr>
          <a:xfrm>
            <a:off x="6635886" y="2914538"/>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p:cNvSpPr/>
          <p:nvPr/>
        </p:nvSpPr>
        <p:spPr>
          <a:xfrm>
            <a:off x="6788286" y="3066938"/>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矢印コネクタ 19"/>
          <p:cNvCxnSpPr/>
          <p:nvPr/>
        </p:nvCxnSpPr>
        <p:spPr>
          <a:xfrm>
            <a:off x="5569086" y="1695338"/>
            <a:ext cx="1304658" cy="13046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6635886" y="1651732"/>
            <a:ext cx="1338828" cy="369332"/>
          </a:xfrm>
          <a:prstGeom prst="rect">
            <a:avLst/>
          </a:prstGeom>
          <a:noFill/>
        </p:spPr>
        <p:txBody>
          <a:bodyPr wrap="none" rtlCol="0">
            <a:spAutoFit/>
          </a:bodyPr>
          <a:lstStyle/>
          <a:p>
            <a:r>
              <a:rPr kumimoji="1" lang="ja-JP" altLang="en-US" dirty="0" smtClean="0"/>
              <a:t>傾向を表す</a:t>
            </a:r>
            <a:endParaRPr kumimoji="1" lang="ja-JP" altLang="en-US" dirty="0"/>
          </a:p>
        </p:txBody>
      </p:sp>
      <p:sp>
        <p:nvSpPr>
          <p:cNvPr id="22" name="右矢印 21"/>
          <p:cNvSpPr/>
          <p:nvPr/>
        </p:nvSpPr>
        <p:spPr>
          <a:xfrm rot="20516454">
            <a:off x="3335736" y="2676369"/>
            <a:ext cx="1421866" cy="848842"/>
          </a:xfrm>
          <a:prstGeom prst="right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n-ea"/>
                <a:cs typeface="ＭＳ Ｐゴシック"/>
              </a:rPr>
              <a:t>統計処理</a:t>
            </a:r>
            <a:endParaRPr kumimoji="1" lang="ja-JP" altLang="en-US" sz="1200" dirty="0">
              <a:solidFill>
                <a:srgbClr val="FFFFFF"/>
              </a:solidFill>
              <a:latin typeface="+mn-ea"/>
              <a:cs typeface="ＭＳ Ｐゴシック"/>
            </a:endParaRPr>
          </a:p>
        </p:txBody>
      </p:sp>
      <p:cxnSp>
        <p:nvCxnSpPr>
          <p:cNvPr id="24" name="直線コネクタ 23"/>
          <p:cNvCxnSpPr/>
          <p:nvPr/>
        </p:nvCxnSpPr>
        <p:spPr>
          <a:xfrm>
            <a:off x="4955213" y="5914336"/>
            <a:ext cx="2991028" cy="0"/>
          </a:xfrm>
          <a:prstGeom prst="line">
            <a:avLst/>
          </a:prstGeom>
          <a:ln cap="rnd"/>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flipV="1">
            <a:off x="4955213" y="4048504"/>
            <a:ext cx="0" cy="1854438"/>
          </a:xfrm>
          <a:prstGeom prst="line">
            <a:avLst/>
          </a:prstGeom>
          <a:ln cap="rnd"/>
        </p:spPr>
        <p:style>
          <a:lnRef idx="2">
            <a:schemeClr val="accent1"/>
          </a:lnRef>
          <a:fillRef idx="0">
            <a:schemeClr val="accent1"/>
          </a:fillRef>
          <a:effectRef idx="1">
            <a:schemeClr val="accent1"/>
          </a:effectRef>
          <a:fontRef idx="minor">
            <a:schemeClr val="tx1"/>
          </a:fontRef>
        </p:style>
      </p:cxnSp>
      <p:sp>
        <p:nvSpPr>
          <p:cNvPr id="26" name="円/楕円 25"/>
          <p:cNvSpPr/>
          <p:nvPr/>
        </p:nvSpPr>
        <p:spPr>
          <a:xfrm>
            <a:off x="5416686" y="4213723"/>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p:cNvSpPr/>
          <p:nvPr/>
        </p:nvSpPr>
        <p:spPr>
          <a:xfrm>
            <a:off x="5569086" y="4366123"/>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5721486" y="4518523"/>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5873886" y="4670923"/>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楕円 29"/>
          <p:cNvSpPr/>
          <p:nvPr/>
        </p:nvSpPr>
        <p:spPr>
          <a:xfrm>
            <a:off x="6442181" y="4170994"/>
            <a:ext cx="85458" cy="85458"/>
          </a:xfrm>
          <a:prstGeom prst="ellipse">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円/楕円 30"/>
          <p:cNvSpPr/>
          <p:nvPr/>
        </p:nvSpPr>
        <p:spPr>
          <a:xfrm>
            <a:off x="6178686" y="4975723"/>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331086" y="5128123"/>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p:cNvSpPr/>
          <p:nvPr/>
        </p:nvSpPr>
        <p:spPr>
          <a:xfrm>
            <a:off x="6483486" y="5280523"/>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円/楕円 33"/>
          <p:cNvSpPr/>
          <p:nvPr/>
        </p:nvSpPr>
        <p:spPr>
          <a:xfrm>
            <a:off x="6635886" y="5432923"/>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p:cNvSpPr/>
          <p:nvPr/>
        </p:nvSpPr>
        <p:spPr>
          <a:xfrm>
            <a:off x="6788286" y="5585323"/>
            <a:ext cx="85458" cy="85458"/>
          </a:xfrm>
          <a:prstGeom prst="ellips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 name="直線矢印コネクタ 35"/>
          <p:cNvCxnSpPr/>
          <p:nvPr/>
        </p:nvCxnSpPr>
        <p:spPr>
          <a:xfrm>
            <a:off x="5569086" y="4213723"/>
            <a:ext cx="1304658" cy="13046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6635886" y="4319753"/>
            <a:ext cx="2031325" cy="369332"/>
          </a:xfrm>
          <a:prstGeom prst="rect">
            <a:avLst/>
          </a:prstGeom>
          <a:noFill/>
        </p:spPr>
        <p:txBody>
          <a:bodyPr wrap="none" rtlCol="0">
            <a:spAutoFit/>
          </a:bodyPr>
          <a:lstStyle/>
          <a:p>
            <a:r>
              <a:rPr kumimoji="1" lang="ja-JP" altLang="en-US" dirty="0" smtClean="0"/>
              <a:t>異常値を見分ける</a:t>
            </a:r>
            <a:endParaRPr kumimoji="1" lang="ja-JP" altLang="en-US" dirty="0"/>
          </a:p>
        </p:txBody>
      </p:sp>
      <p:sp>
        <p:nvSpPr>
          <p:cNvPr id="38" name="右矢印 37"/>
          <p:cNvSpPr/>
          <p:nvPr/>
        </p:nvSpPr>
        <p:spPr>
          <a:xfrm rot="1401239">
            <a:off x="3293736" y="3830895"/>
            <a:ext cx="1421866" cy="848842"/>
          </a:xfrm>
          <a:prstGeom prst="rightArrow">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n-ea"/>
                <a:cs typeface="ＭＳ Ｐゴシック"/>
              </a:rPr>
              <a:t>機械学習</a:t>
            </a:r>
            <a:endParaRPr kumimoji="1" lang="ja-JP" altLang="en-US" sz="1200" dirty="0">
              <a:solidFill>
                <a:srgbClr val="FFFFFF"/>
              </a:solidFill>
              <a:latin typeface="+mn-ea"/>
              <a:cs typeface="ＭＳ Ｐゴシック"/>
            </a:endParaRPr>
          </a:p>
        </p:txBody>
      </p:sp>
      <p:sp>
        <p:nvSpPr>
          <p:cNvPr id="5" name="角丸四角形 4"/>
          <p:cNvSpPr/>
          <p:nvPr/>
        </p:nvSpPr>
        <p:spPr>
          <a:xfrm>
            <a:off x="6635886" y="2028536"/>
            <a:ext cx="1945867" cy="403077"/>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n-ea"/>
                <a:cs typeface="ＭＳ Ｐゴシック"/>
              </a:rPr>
              <a:t>ストックデータ</a:t>
            </a:r>
            <a:endParaRPr kumimoji="1" lang="ja-JP" altLang="en-US" sz="1200" dirty="0">
              <a:solidFill>
                <a:srgbClr val="FFFFFF"/>
              </a:solidFill>
              <a:latin typeface="+mn-ea"/>
              <a:cs typeface="ＭＳ Ｐゴシック"/>
            </a:endParaRPr>
          </a:p>
        </p:txBody>
      </p:sp>
      <p:sp>
        <p:nvSpPr>
          <p:cNvPr id="39" name="角丸四角形 38"/>
          <p:cNvSpPr/>
          <p:nvPr/>
        </p:nvSpPr>
        <p:spPr>
          <a:xfrm>
            <a:off x="6662810" y="4662246"/>
            <a:ext cx="1945867" cy="40307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n-ea"/>
                <a:cs typeface="ＭＳ Ｐゴシック"/>
              </a:rPr>
              <a:t>ストリームデータ</a:t>
            </a:r>
            <a:endParaRPr kumimoji="1" lang="ja-JP" altLang="en-US" sz="1200" dirty="0">
              <a:solidFill>
                <a:srgbClr val="FFFFFF"/>
              </a:solidFill>
              <a:latin typeface="+mn-ea"/>
              <a:cs typeface="ＭＳ Ｐゴシック"/>
            </a:endParaRPr>
          </a:p>
        </p:txBody>
      </p:sp>
    </p:spTree>
    <p:extLst>
      <p:ext uri="{BB962C8B-B14F-4D97-AF65-F5344CB8AC3E}">
        <p14:creationId xmlns:p14="http://schemas.microsoft.com/office/powerpoint/2010/main" val="20248856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p:txBody>
          <a:bodyPr/>
          <a:lstStyle/>
          <a:p>
            <a:r>
              <a:rPr kumimoji="1" lang="ja-JP" altLang="en-US" dirty="0" smtClean="0"/>
              <a:t>ロボット</a:t>
            </a:r>
            <a:endParaRPr kumimoji="1" lang="ja-JP" altLang="en-US"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0991" y="1027895"/>
            <a:ext cx="1993404" cy="9867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4518" y="2461031"/>
            <a:ext cx="1466350" cy="19619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1900" y="3027351"/>
            <a:ext cx="2377447" cy="17830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3314" y="4562024"/>
            <a:ext cx="2494379" cy="16629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1900" y="4922612"/>
            <a:ext cx="2292102" cy="13023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40577" y="4913913"/>
            <a:ext cx="2082439" cy="1288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descr="http://image.itmedia.co.jp/news/articles/1312/02/yu_air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800" y="1027895"/>
            <a:ext cx="2292102" cy="1181015"/>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http://tctechcrunch2011.files.wordpress.com/2014/05/screen-shot-2014-05-14-at-1-02-48-pm.png?w=1006&amp;h=56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800" y="2506800"/>
            <a:ext cx="2320394" cy="131243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6" descr="http://shaman.blog.ocn.ne.jp/mahvairocana/images/2009/08/30/1025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1618" y="1027895"/>
            <a:ext cx="2412384" cy="180928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5800" y="4033597"/>
            <a:ext cx="1645506" cy="21913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44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Amazon</a:t>
            </a:r>
            <a:r>
              <a:rPr kumimoji="1" lang="ja-JP" altLang="en-US" dirty="0" smtClean="0"/>
              <a:t>の物流ロボット</a:t>
            </a:r>
            <a:endParaRPr kumimoji="1" lang="ja-JP" alt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254432"/>
            <a:ext cx="4379575" cy="47113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正方形/長方形 2"/>
          <p:cNvSpPr/>
          <p:nvPr/>
        </p:nvSpPr>
        <p:spPr>
          <a:xfrm>
            <a:off x="457200" y="6057294"/>
            <a:ext cx="4379574" cy="215444"/>
          </a:xfrm>
          <a:prstGeom prst="rect">
            <a:avLst/>
          </a:prstGeom>
        </p:spPr>
        <p:txBody>
          <a:bodyPr wrap="square">
            <a:spAutoFit/>
          </a:bodyPr>
          <a:lstStyle/>
          <a:p>
            <a:pPr algn="ctr"/>
            <a:r>
              <a:rPr lang="en-US" altLang="ja-JP" sz="800" dirty="0"/>
              <a:t>http://jp.wsj.com/article/SB10001424052702304468904579246763367904406.html</a:t>
            </a:r>
            <a:endParaRPr lang="ja-JP" altLang="en-US" sz="800" dirty="0"/>
          </a:p>
        </p:txBody>
      </p:sp>
      <p:sp>
        <p:nvSpPr>
          <p:cNvPr id="5" name="正方形/長方形 4"/>
          <p:cNvSpPr/>
          <p:nvPr/>
        </p:nvSpPr>
        <p:spPr>
          <a:xfrm>
            <a:off x="4980373" y="2979237"/>
            <a:ext cx="3799643" cy="157106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ＭＳ Ｐゴシック"/>
                <a:ea typeface="ＭＳ Ｐゴシック"/>
                <a:cs typeface="ＭＳ Ｐゴシック"/>
              </a:rPr>
              <a:t>2014</a:t>
            </a:r>
            <a:r>
              <a:rPr kumimoji="1" lang="ja-JP" altLang="en-US" sz="2000" dirty="0" smtClean="0">
                <a:solidFill>
                  <a:srgbClr val="FFFFFF"/>
                </a:solidFill>
                <a:latin typeface="ＭＳ Ｐゴシック"/>
                <a:ea typeface="ＭＳ Ｐゴシック"/>
                <a:cs typeface="ＭＳ Ｐゴシック"/>
              </a:rPr>
              <a:t>年</a:t>
            </a:r>
            <a:r>
              <a:rPr kumimoji="1" lang="en-US" altLang="ja-JP" sz="2000" dirty="0" smtClean="0">
                <a:solidFill>
                  <a:srgbClr val="FFFFFF"/>
                </a:solidFill>
                <a:latin typeface="ＭＳ Ｐゴシック"/>
                <a:ea typeface="ＭＳ Ｐゴシック"/>
                <a:cs typeface="ＭＳ Ｐゴシック"/>
              </a:rPr>
              <a:t>12</a:t>
            </a:r>
            <a:r>
              <a:rPr kumimoji="1" lang="ja-JP" altLang="en-US" sz="2000" dirty="0" smtClean="0">
                <a:solidFill>
                  <a:srgbClr val="FFFFFF"/>
                </a:solidFill>
                <a:latin typeface="ＭＳ Ｐゴシック"/>
                <a:ea typeface="ＭＳ Ｐゴシック"/>
                <a:cs typeface="ＭＳ Ｐゴシック"/>
              </a:rPr>
              <a:t>月現在、全世界</a:t>
            </a:r>
            <a:r>
              <a:rPr kumimoji="1" lang="en-US" altLang="ja-JP" sz="2000" dirty="0" smtClean="0">
                <a:solidFill>
                  <a:srgbClr val="FFFFFF"/>
                </a:solidFill>
                <a:latin typeface="ＭＳ Ｐゴシック"/>
                <a:ea typeface="ＭＳ Ｐゴシック"/>
                <a:cs typeface="ＭＳ Ｐゴシック"/>
              </a:rPr>
              <a:t>109</a:t>
            </a:r>
            <a:r>
              <a:rPr kumimoji="1" lang="ja-JP" altLang="en-US" sz="2000" dirty="0" smtClean="0">
                <a:solidFill>
                  <a:srgbClr val="FFFFFF"/>
                </a:solidFill>
                <a:latin typeface="ＭＳ Ｐゴシック"/>
                <a:ea typeface="ＭＳ Ｐゴシック"/>
                <a:cs typeface="ＭＳ Ｐゴシック"/>
              </a:rPr>
              <a:t>箇所の配送センターの内、</a:t>
            </a:r>
            <a:r>
              <a:rPr kumimoji="1" lang="en-US" altLang="ja-JP" sz="2000" dirty="0" smtClean="0">
                <a:solidFill>
                  <a:srgbClr val="FFFFFF"/>
                </a:solidFill>
                <a:latin typeface="ＭＳ Ｐゴシック"/>
                <a:ea typeface="ＭＳ Ｐゴシック"/>
                <a:cs typeface="ＭＳ Ｐゴシック"/>
              </a:rPr>
              <a:t>10</a:t>
            </a:r>
            <a:r>
              <a:rPr kumimoji="1" lang="ja-JP" altLang="en-US" sz="2000" dirty="0" smtClean="0">
                <a:solidFill>
                  <a:srgbClr val="FFFFFF"/>
                </a:solidFill>
                <a:latin typeface="ＭＳ Ｐゴシック"/>
                <a:ea typeface="ＭＳ Ｐゴシック"/>
                <a:cs typeface="ＭＳ Ｐゴシック"/>
              </a:rPr>
              <a:t>箇所に</a:t>
            </a:r>
            <a:r>
              <a:rPr kumimoji="1" lang="en-US" altLang="ja-JP" sz="2000" dirty="0" smtClean="0">
                <a:solidFill>
                  <a:srgbClr val="FFFFFF"/>
                </a:solidFill>
                <a:latin typeface="ＭＳ Ｐゴシック"/>
                <a:ea typeface="ＭＳ Ｐゴシック"/>
                <a:cs typeface="ＭＳ Ｐゴシック"/>
              </a:rPr>
              <a:t>15,000</a:t>
            </a:r>
            <a:r>
              <a:rPr lang="ja-JP" altLang="en-US" sz="2000" dirty="0">
                <a:solidFill>
                  <a:srgbClr val="FFFFFF"/>
                </a:solidFill>
                <a:latin typeface="ＭＳ Ｐゴシック"/>
                <a:ea typeface="ＭＳ Ｐゴシック"/>
                <a:cs typeface="ＭＳ Ｐゴシック"/>
              </a:rPr>
              <a:t>台</a:t>
            </a:r>
            <a:r>
              <a:rPr kumimoji="1" lang="ja-JP" altLang="en-US" sz="2000" dirty="0" smtClean="0">
                <a:solidFill>
                  <a:srgbClr val="FFFFFF"/>
                </a:solidFill>
                <a:latin typeface="ＭＳ Ｐゴシック"/>
                <a:ea typeface="ＭＳ Ｐゴシック"/>
                <a:cs typeface="ＭＳ Ｐゴシック"/>
              </a:rPr>
              <a:t>の</a:t>
            </a:r>
            <a:r>
              <a:rPr kumimoji="1" lang="en-US" altLang="ja-JP" sz="2000" dirty="0" smtClean="0">
                <a:solidFill>
                  <a:srgbClr val="FFFFFF"/>
                </a:solidFill>
                <a:latin typeface="ＭＳ Ｐゴシック"/>
                <a:ea typeface="ＭＳ Ｐゴシック"/>
                <a:cs typeface="ＭＳ Ｐゴシック"/>
              </a:rPr>
              <a:t>Kiva</a:t>
            </a:r>
            <a:r>
              <a:rPr kumimoji="1" lang="ja-JP" altLang="en-US" sz="2000" dirty="0" smtClean="0">
                <a:solidFill>
                  <a:srgbClr val="FFFFFF"/>
                </a:solidFill>
                <a:latin typeface="ＭＳ Ｐゴシック"/>
                <a:ea typeface="ＭＳ Ｐゴシック"/>
                <a:cs typeface="ＭＳ Ｐゴシック"/>
              </a:rPr>
              <a:t>を導入</a:t>
            </a:r>
            <a:endParaRPr kumimoji="1" lang="ja-JP" altLang="en-US" sz="2000" dirty="0">
              <a:solidFill>
                <a:srgbClr val="FFFFFF"/>
              </a:solidFill>
              <a:latin typeface="ＭＳ Ｐゴシック"/>
              <a:ea typeface="ＭＳ Ｐゴシック"/>
              <a:cs typeface="ＭＳ Ｐゴシック"/>
            </a:endParaRPr>
          </a:p>
        </p:txBody>
      </p:sp>
      <p:sp>
        <p:nvSpPr>
          <p:cNvPr id="6" name="正方形/長方形 5"/>
          <p:cNvSpPr/>
          <p:nvPr/>
        </p:nvSpPr>
        <p:spPr>
          <a:xfrm>
            <a:off x="4980373" y="4701670"/>
            <a:ext cx="3799643" cy="15710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smtClean="0">
                <a:solidFill>
                  <a:srgbClr val="FFFFFF"/>
                </a:solidFill>
                <a:latin typeface="ＭＳ Ｐゴシック"/>
                <a:ea typeface="ＭＳ Ｐゴシック"/>
                <a:cs typeface="ＭＳ Ｐゴシック"/>
              </a:rPr>
              <a:t>これにより、</a:t>
            </a:r>
            <a:r>
              <a:rPr kumimoji="1" lang="en-US" altLang="ja-JP" sz="2000" dirty="0" smtClean="0">
                <a:solidFill>
                  <a:srgbClr val="FFFFFF"/>
                </a:solidFill>
                <a:latin typeface="ＭＳ Ｐゴシック"/>
                <a:ea typeface="ＭＳ Ｐゴシック"/>
                <a:cs typeface="ＭＳ Ｐゴシック"/>
              </a:rPr>
              <a:t>500</a:t>
            </a:r>
            <a:r>
              <a:rPr kumimoji="1" lang="ja-JP" altLang="en-US" sz="2000" dirty="0" smtClean="0">
                <a:solidFill>
                  <a:srgbClr val="FFFFFF"/>
                </a:solidFill>
                <a:latin typeface="ＭＳ Ｐゴシック"/>
                <a:ea typeface="ＭＳ Ｐゴシック"/>
                <a:cs typeface="ＭＳ Ｐゴシック"/>
              </a:rPr>
              <a:t>～</a:t>
            </a:r>
            <a:r>
              <a:rPr kumimoji="1" lang="en-US" altLang="ja-JP" sz="2000" dirty="0" smtClean="0">
                <a:solidFill>
                  <a:srgbClr val="FFFFFF"/>
                </a:solidFill>
                <a:latin typeface="ＭＳ Ｐゴシック"/>
                <a:ea typeface="ＭＳ Ｐゴシック"/>
                <a:cs typeface="ＭＳ Ｐゴシック"/>
              </a:rPr>
              <a:t>1,000</a:t>
            </a:r>
            <a:r>
              <a:rPr kumimoji="1" lang="ja-JP" altLang="en-US" sz="2000" dirty="0" smtClean="0">
                <a:solidFill>
                  <a:srgbClr val="FFFFFF"/>
                </a:solidFill>
                <a:latin typeface="ＭＳ Ｐゴシック"/>
                <a:ea typeface="ＭＳ Ｐゴシック"/>
                <a:cs typeface="ＭＳ Ｐゴシック"/>
              </a:rPr>
              <a:t>億円の人件費を削減できる見込み</a:t>
            </a:r>
            <a:endParaRPr kumimoji="1" lang="ja-JP" altLang="en-US" sz="2000" dirty="0">
              <a:solidFill>
                <a:srgbClr val="FFFFFF"/>
              </a:solidFill>
              <a:latin typeface="ＭＳ Ｐゴシック"/>
              <a:ea typeface="ＭＳ Ｐゴシック"/>
              <a:cs typeface="ＭＳ Ｐゴシック"/>
            </a:endParaRPr>
          </a:p>
        </p:txBody>
      </p:sp>
      <p:sp>
        <p:nvSpPr>
          <p:cNvPr id="7" name="正方形/長方形 6"/>
          <p:cNvSpPr/>
          <p:nvPr/>
        </p:nvSpPr>
        <p:spPr>
          <a:xfrm>
            <a:off x="4980373" y="1256805"/>
            <a:ext cx="3799643" cy="157106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ＭＳ Ｐゴシック"/>
                <a:ea typeface="ＭＳ Ｐゴシック"/>
                <a:cs typeface="ＭＳ Ｐゴシック"/>
              </a:rPr>
              <a:t>2012</a:t>
            </a:r>
            <a:r>
              <a:rPr kumimoji="1" lang="ja-JP" altLang="en-US" sz="2000" dirty="0" smtClean="0">
                <a:solidFill>
                  <a:srgbClr val="FFFFFF"/>
                </a:solidFill>
                <a:latin typeface="ＭＳ Ｐゴシック"/>
                <a:ea typeface="ＭＳ Ｐゴシック"/>
                <a:cs typeface="ＭＳ Ｐゴシック"/>
              </a:rPr>
              <a:t>年、</a:t>
            </a:r>
            <a:r>
              <a:rPr kumimoji="1" lang="en-US" altLang="ja-JP" sz="2000" dirty="0" smtClean="0">
                <a:solidFill>
                  <a:srgbClr val="FFFFFF"/>
                </a:solidFill>
                <a:latin typeface="ＭＳ Ｐゴシック"/>
                <a:ea typeface="ＭＳ Ｐゴシック"/>
                <a:cs typeface="ＭＳ Ｐゴシック"/>
              </a:rPr>
              <a:t>Amazon</a:t>
            </a:r>
            <a:r>
              <a:rPr kumimoji="1" lang="ja-JP" altLang="en-US" sz="2000" dirty="0" smtClean="0">
                <a:solidFill>
                  <a:srgbClr val="FFFFFF"/>
                </a:solidFill>
                <a:latin typeface="ＭＳ Ｐゴシック"/>
                <a:ea typeface="ＭＳ Ｐゴシック"/>
                <a:cs typeface="ＭＳ Ｐゴシック"/>
              </a:rPr>
              <a:t>がロボット物流システムの</a:t>
            </a:r>
            <a:r>
              <a:rPr kumimoji="1" lang="en-US" altLang="ja-JP" sz="2000" dirty="0" smtClean="0">
                <a:solidFill>
                  <a:srgbClr val="FFFFFF"/>
                </a:solidFill>
                <a:latin typeface="ＭＳ Ｐゴシック"/>
                <a:ea typeface="ＭＳ Ｐゴシック"/>
                <a:cs typeface="ＭＳ Ｐゴシック"/>
              </a:rPr>
              <a:t>KIVA</a:t>
            </a:r>
            <a:r>
              <a:rPr kumimoji="1" lang="ja-JP" altLang="en-US" sz="2000" dirty="0" smtClean="0">
                <a:solidFill>
                  <a:srgbClr val="FFFFFF"/>
                </a:solidFill>
                <a:latin typeface="ＭＳ Ｐゴシック"/>
                <a:ea typeface="ＭＳ Ｐゴシック"/>
                <a:cs typeface="ＭＳ Ｐゴシック"/>
              </a:rPr>
              <a:t>社を買収</a:t>
            </a:r>
            <a:endParaRPr kumimoji="1" lang="ja-JP" altLang="en-US" sz="2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9095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smtClean="0"/>
              <a:t>ルール生成自動化の必要性</a:t>
            </a:r>
            <a:endParaRPr kumimoji="1" lang="ja-JP" altLang="en-US" dirty="0"/>
          </a:p>
        </p:txBody>
      </p:sp>
      <p:sp>
        <p:nvSpPr>
          <p:cNvPr id="4" name="正方形/長方形 3"/>
          <p:cNvSpPr/>
          <p:nvPr/>
        </p:nvSpPr>
        <p:spPr>
          <a:xfrm>
            <a:off x="345988" y="1075039"/>
            <a:ext cx="6201568" cy="94618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ＭＳ Ｐゴシック"/>
                <a:ea typeface="ＭＳ Ｐゴシック"/>
                <a:cs typeface="ＭＳ Ｐゴシック"/>
              </a:rPr>
              <a:t>エキスパートシステム失敗の原因</a:t>
            </a:r>
            <a:endParaRPr kumimoji="1" lang="en-US" altLang="ja-JP" sz="2400" dirty="0" smtClean="0">
              <a:solidFill>
                <a:srgbClr val="FFFFFF"/>
              </a:solidFill>
              <a:latin typeface="ＭＳ Ｐゴシック"/>
              <a:ea typeface="ＭＳ Ｐゴシック"/>
              <a:cs typeface="ＭＳ Ｐゴシック"/>
            </a:endParaRPr>
          </a:p>
          <a:p>
            <a:pPr algn="ctr"/>
            <a:r>
              <a:rPr kumimoji="1" lang="ja-JP" altLang="en-US" sz="1400" dirty="0" smtClean="0">
                <a:solidFill>
                  <a:srgbClr val="FFFFFF"/>
                </a:solidFill>
                <a:latin typeface="ＭＳ Ｐゴシック"/>
                <a:ea typeface="ＭＳ Ｐゴシック"/>
                <a:cs typeface="ＭＳ Ｐゴシック"/>
              </a:rPr>
              <a:t>人間の頭脳の処理はあまりに複雑で、すべてをルール化することは不可能</a:t>
            </a:r>
            <a:endParaRPr kumimoji="1" lang="en-US" altLang="ja-JP" sz="1400" dirty="0" smtClean="0">
              <a:solidFill>
                <a:srgbClr val="FFFFFF"/>
              </a:solidFill>
              <a:latin typeface="ＭＳ Ｐゴシック"/>
              <a:ea typeface="ＭＳ Ｐゴシック"/>
              <a:cs typeface="ＭＳ Ｐゴシック"/>
            </a:endParaRPr>
          </a:p>
          <a:p>
            <a:pPr algn="ctr"/>
            <a:r>
              <a:rPr lang="ja-JP" altLang="en-US" sz="1400" dirty="0" smtClean="0">
                <a:solidFill>
                  <a:srgbClr val="FFFFFF"/>
                </a:solidFill>
                <a:latin typeface="ＭＳ Ｐゴシック"/>
                <a:ea typeface="ＭＳ Ｐゴシック"/>
                <a:cs typeface="ＭＳ Ｐゴシック"/>
              </a:rPr>
              <a:t>人間がルールを生成するのは手間と時間がかかる</a:t>
            </a:r>
            <a:endParaRPr kumimoji="1" lang="ja-JP" altLang="en-US" sz="1400" dirty="0">
              <a:solidFill>
                <a:srgbClr val="FFFFFF"/>
              </a:solidFill>
              <a:latin typeface="ＭＳ Ｐゴシック"/>
              <a:ea typeface="ＭＳ Ｐゴシック"/>
              <a:cs typeface="ＭＳ Ｐゴシック"/>
            </a:endParaRPr>
          </a:p>
        </p:txBody>
      </p:sp>
      <p:sp>
        <p:nvSpPr>
          <p:cNvPr id="5" name="正方形/長方形 4"/>
          <p:cNvSpPr/>
          <p:nvPr/>
        </p:nvSpPr>
        <p:spPr>
          <a:xfrm>
            <a:off x="345987" y="2169241"/>
            <a:ext cx="84643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j-ea"/>
                <a:ea typeface="+mj-ea"/>
                <a:cs typeface="ＭＳ Ｐゴシック"/>
              </a:rPr>
              <a:t>ルールを自動的に生成することができれば、より簡単に人間の頭脳に近づくことができる</a:t>
            </a:r>
            <a:endParaRPr kumimoji="1" lang="ja-JP" altLang="en-US" sz="1600" dirty="0">
              <a:solidFill>
                <a:srgbClr val="FFFFFF"/>
              </a:solidFill>
              <a:latin typeface="+mj-ea"/>
              <a:ea typeface="+mj-ea"/>
              <a:cs typeface="ＭＳ Ｐゴシック"/>
            </a:endParaRPr>
          </a:p>
        </p:txBody>
      </p:sp>
      <p:sp>
        <p:nvSpPr>
          <p:cNvPr id="6" name="正方形/長方形 5"/>
          <p:cNvSpPr/>
          <p:nvPr/>
        </p:nvSpPr>
        <p:spPr>
          <a:xfrm>
            <a:off x="345987" y="3055066"/>
            <a:ext cx="4159078" cy="73342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j-ea"/>
                <a:ea typeface="+mj-ea"/>
                <a:cs typeface="ＭＳ Ｐゴシック"/>
              </a:rPr>
              <a:t>一定のアルゴリズムを与えて</a:t>
            </a:r>
            <a:endParaRPr kumimoji="1" lang="en-US" altLang="ja-JP" sz="1600" dirty="0" smtClean="0">
              <a:solidFill>
                <a:srgbClr val="FFFFFF"/>
              </a:solidFill>
              <a:latin typeface="+mj-ea"/>
              <a:ea typeface="+mj-ea"/>
              <a:cs typeface="ＭＳ Ｐゴシック"/>
            </a:endParaRPr>
          </a:p>
          <a:p>
            <a:pPr algn="ctr"/>
            <a:r>
              <a:rPr kumimoji="1" lang="ja-JP" altLang="en-US" sz="1600" dirty="0" smtClean="0">
                <a:solidFill>
                  <a:srgbClr val="FFFFFF"/>
                </a:solidFill>
                <a:latin typeface="+mj-ea"/>
                <a:ea typeface="+mj-ea"/>
                <a:cs typeface="ＭＳ Ｐゴシック"/>
              </a:rPr>
              <a:t>自動学習させる</a:t>
            </a:r>
            <a:endParaRPr kumimoji="1" lang="ja-JP" altLang="en-US" sz="1600" dirty="0">
              <a:solidFill>
                <a:srgbClr val="FFFFFF"/>
              </a:solidFill>
              <a:latin typeface="+mj-ea"/>
              <a:ea typeface="+mj-ea"/>
              <a:cs typeface="ＭＳ Ｐゴシック"/>
            </a:endParaRPr>
          </a:p>
        </p:txBody>
      </p:sp>
      <p:sp>
        <p:nvSpPr>
          <p:cNvPr id="7" name="正方形/長方形 6"/>
          <p:cNvSpPr/>
          <p:nvPr/>
        </p:nvSpPr>
        <p:spPr>
          <a:xfrm>
            <a:off x="4651287" y="3055065"/>
            <a:ext cx="4159078" cy="73342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j-ea"/>
                <a:ea typeface="+mj-ea"/>
                <a:cs typeface="ＭＳ Ｐゴシック"/>
              </a:rPr>
              <a:t>人間の脳をシミュレートして自分で</a:t>
            </a:r>
            <a:endParaRPr kumimoji="1" lang="en-US" altLang="ja-JP" sz="1600" dirty="0" smtClean="0">
              <a:solidFill>
                <a:srgbClr val="FFFFFF"/>
              </a:solidFill>
              <a:latin typeface="+mj-ea"/>
              <a:ea typeface="+mj-ea"/>
              <a:cs typeface="ＭＳ Ｐゴシック"/>
            </a:endParaRPr>
          </a:p>
          <a:p>
            <a:pPr algn="ctr"/>
            <a:r>
              <a:rPr kumimoji="1" lang="ja-JP" altLang="en-US" sz="1600" dirty="0" smtClean="0">
                <a:solidFill>
                  <a:srgbClr val="FFFFFF"/>
                </a:solidFill>
                <a:latin typeface="+mj-ea"/>
                <a:ea typeface="+mj-ea"/>
                <a:cs typeface="ＭＳ Ｐゴシック"/>
              </a:rPr>
              <a:t>学習させる</a:t>
            </a:r>
            <a:endParaRPr kumimoji="1" lang="ja-JP" altLang="en-US" sz="1600" dirty="0">
              <a:solidFill>
                <a:srgbClr val="FFFFFF"/>
              </a:solidFill>
              <a:latin typeface="+mj-ea"/>
              <a:ea typeface="+mj-ea"/>
              <a:cs typeface="ＭＳ Ｐゴシック"/>
            </a:endParaRPr>
          </a:p>
        </p:txBody>
      </p:sp>
      <p:sp>
        <p:nvSpPr>
          <p:cNvPr id="8" name="正方形/長方形 7"/>
          <p:cNvSpPr/>
          <p:nvPr/>
        </p:nvSpPr>
        <p:spPr>
          <a:xfrm>
            <a:off x="345987" y="3940891"/>
            <a:ext cx="4159078" cy="73342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j-ea"/>
                <a:ea typeface="+mj-ea"/>
                <a:cs typeface="ＭＳ Ｐゴシック"/>
              </a:rPr>
              <a:t>統計的手法による機械学習</a:t>
            </a:r>
            <a:endParaRPr kumimoji="1" lang="ja-JP" altLang="en-US" sz="1600" dirty="0">
              <a:solidFill>
                <a:srgbClr val="FFFFFF"/>
              </a:solidFill>
              <a:latin typeface="+mj-ea"/>
              <a:ea typeface="+mj-ea"/>
              <a:cs typeface="ＭＳ Ｐゴシック"/>
            </a:endParaRPr>
          </a:p>
        </p:txBody>
      </p:sp>
      <p:sp>
        <p:nvSpPr>
          <p:cNvPr id="9" name="正方形/長方形 8"/>
          <p:cNvSpPr/>
          <p:nvPr/>
        </p:nvSpPr>
        <p:spPr>
          <a:xfrm>
            <a:off x="4651287" y="3940890"/>
            <a:ext cx="4159078" cy="733425"/>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j-ea"/>
                <a:ea typeface="+mj-ea"/>
                <a:cs typeface="ＭＳ Ｐゴシック"/>
              </a:rPr>
              <a:t>ニューラルネットワーク</a:t>
            </a:r>
            <a:endParaRPr kumimoji="1" lang="en-US" altLang="ja-JP" sz="1600" dirty="0" smtClean="0">
              <a:solidFill>
                <a:srgbClr val="FFFFFF"/>
              </a:solidFill>
              <a:latin typeface="+mj-ea"/>
              <a:ea typeface="+mj-ea"/>
              <a:cs typeface="ＭＳ Ｐゴシック"/>
            </a:endParaRPr>
          </a:p>
          <a:p>
            <a:pPr algn="ctr"/>
            <a:r>
              <a:rPr kumimoji="1" lang="ja-JP" altLang="en-US" sz="1600" dirty="0" smtClean="0">
                <a:solidFill>
                  <a:srgbClr val="FFFFFF"/>
                </a:solidFill>
                <a:latin typeface="+mj-ea"/>
                <a:ea typeface="+mj-ea"/>
                <a:cs typeface="ＭＳ Ｐゴシック"/>
              </a:rPr>
              <a:t>ディープラーニング</a:t>
            </a:r>
            <a:endParaRPr kumimoji="1" lang="ja-JP" altLang="en-US" sz="1600" dirty="0">
              <a:solidFill>
                <a:srgbClr val="FFFFFF"/>
              </a:solidFill>
              <a:latin typeface="+mj-ea"/>
              <a:ea typeface="+mj-ea"/>
              <a:cs typeface="ＭＳ Ｐゴシック"/>
            </a:endParaRPr>
          </a:p>
        </p:txBody>
      </p:sp>
      <p:sp>
        <p:nvSpPr>
          <p:cNvPr id="10" name="正方形/長方形 9"/>
          <p:cNvSpPr/>
          <p:nvPr/>
        </p:nvSpPr>
        <p:spPr>
          <a:xfrm>
            <a:off x="345987" y="4801220"/>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j-ea"/>
                <a:ea typeface="+mj-ea"/>
                <a:cs typeface="ＭＳ Ｐゴシック"/>
              </a:rPr>
              <a:t>大量のデータを統計的に処理して</a:t>
            </a:r>
            <a:endParaRPr kumimoji="1" lang="en-US" altLang="ja-JP" sz="1600" dirty="0" smtClean="0">
              <a:solidFill>
                <a:srgbClr val="FFFFFF"/>
              </a:solidFill>
              <a:latin typeface="+mj-ea"/>
              <a:ea typeface="+mj-ea"/>
              <a:cs typeface="ＭＳ Ｐゴシック"/>
            </a:endParaRPr>
          </a:p>
          <a:p>
            <a:pPr algn="ctr"/>
            <a:r>
              <a:rPr kumimoji="1" lang="ja-JP" altLang="en-US" sz="1600" dirty="0" smtClean="0">
                <a:solidFill>
                  <a:srgbClr val="FFFFFF"/>
                </a:solidFill>
                <a:latin typeface="+mj-ea"/>
                <a:ea typeface="+mj-ea"/>
                <a:cs typeface="ＭＳ Ｐゴシック"/>
              </a:rPr>
              <a:t>ルールを生成</a:t>
            </a:r>
            <a:endParaRPr kumimoji="1" lang="ja-JP" altLang="en-US" sz="1600" dirty="0">
              <a:solidFill>
                <a:srgbClr val="FFFFFF"/>
              </a:solidFill>
              <a:latin typeface="+mj-ea"/>
              <a:ea typeface="+mj-ea"/>
              <a:cs typeface="ＭＳ Ｐゴシック"/>
            </a:endParaRPr>
          </a:p>
        </p:txBody>
      </p:sp>
      <p:sp>
        <p:nvSpPr>
          <p:cNvPr id="11" name="正方形/長方形 10"/>
          <p:cNvSpPr/>
          <p:nvPr/>
        </p:nvSpPr>
        <p:spPr>
          <a:xfrm>
            <a:off x="4651287" y="4801219"/>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j-ea"/>
                <a:ea typeface="+mj-ea"/>
                <a:cs typeface="ＭＳ Ｐゴシック"/>
              </a:rPr>
              <a:t>人間の「学び」を再現</a:t>
            </a:r>
            <a:endParaRPr kumimoji="1" lang="ja-JP" altLang="en-US" sz="1600" dirty="0">
              <a:solidFill>
                <a:srgbClr val="FFFFFF"/>
              </a:solidFill>
              <a:latin typeface="+mj-ea"/>
              <a:ea typeface="+mj-ea"/>
              <a:cs typeface="ＭＳ Ｐゴシック"/>
            </a:endParaRPr>
          </a:p>
        </p:txBody>
      </p:sp>
      <p:sp>
        <p:nvSpPr>
          <p:cNvPr id="12" name="正方形/長方形 11"/>
          <p:cNvSpPr/>
          <p:nvPr/>
        </p:nvSpPr>
        <p:spPr>
          <a:xfrm>
            <a:off x="345987" y="5687044"/>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j-ea"/>
                <a:ea typeface="+mj-ea"/>
                <a:cs typeface="ＭＳ Ｐゴシック"/>
              </a:rPr>
              <a:t>学習のための膨大なデータが必要</a:t>
            </a:r>
            <a:endParaRPr kumimoji="1" lang="ja-JP" altLang="en-US" sz="1600" dirty="0">
              <a:solidFill>
                <a:srgbClr val="FFFFFF"/>
              </a:solidFill>
              <a:latin typeface="+mj-ea"/>
              <a:ea typeface="+mj-ea"/>
              <a:cs typeface="ＭＳ Ｐゴシック"/>
            </a:endParaRPr>
          </a:p>
        </p:txBody>
      </p:sp>
      <p:sp>
        <p:nvSpPr>
          <p:cNvPr id="13" name="正方形/長方形 12"/>
          <p:cNvSpPr/>
          <p:nvPr/>
        </p:nvSpPr>
        <p:spPr>
          <a:xfrm>
            <a:off x="4651287" y="5687043"/>
            <a:ext cx="4159078" cy="73342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j-ea"/>
                <a:ea typeface="+mj-ea"/>
                <a:cs typeface="ＭＳ Ｐゴシック"/>
              </a:rPr>
              <a:t>学習のための膨大なデータが必要</a:t>
            </a:r>
            <a:endParaRPr kumimoji="1" lang="ja-JP" altLang="en-US" sz="1600" dirty="0">
              <a:solidFill>
                <a:srgbClr val="FFFFFF"/>
              </a:solidFill>
              <a:latin typeface="+mj-ea"/>
              <a:ea typeface="+mj-ea"/>
              <a:cs typeface="ＭＳ Ｐゴシック"/>
            </a:endParaRPr>
          </a:p>
        </p:txBody>
      </p:sp>
      <p:grpSp>
        <p:nvGrpSpPr>
          <p:cNvPr id="16" name="グループ化 15"/>
          <p:cNvGrpSpPr/>
          <p:nvPr/>
        </p:nvGrpSpPr>
        <p:grpSpPr>
          <a:xfrm>
            <a:off x="6434667" y="1075039"/>
            <a:ext cx="2375698" cy="946182"/>
            <a:chOff x="6434667" y="1075039"/>
            <a:chExt cx="2375698" cy="946182"/>
          </a:xfrm>
        </p:grpSpPr>
        <p:sp>
          <p:nvSpPr>
            <p:cNvPr id="14" name="正方形/長方形 13"/>
            <p:cNvSpPr/>
            <p:nvPr/>
          </p:nvSpPr>
          <p:spPr>
            <a:xfrm>
              <a:off x="7021689" y="1075039"/>
              <a:ext cx="1788676" cy="94618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ＭＳ Ｐゴシック"/>
                  <a:ea typeface="ＭＳ Ｐゴシック"/>
                  <a:cs typeface="ＭＳ Ｐゴシック"/>
                </a:rPr>
                <a:t>データが</a:t>
              </a:r>
              <a:endParaRPr kumimoji="1" lang="en-US" altLang="ja-JP" sz="2400" dirty="0" smtClean="0">
                <a:solidFill>
                  <a:srgbClr val="FFFFFF"/>
                </a:solidFill>
                <a:latin typeface="ＭＳ Ｐゴシック"/>
                <a:ea typeface="ＭＳ Ｐゴシック"/>
                <a:cs typeface="ＭＳ Ｐゴシック"/>
              </a:endParaRPr>
            </a:p>
            <a:p>
              <a:pPr algn="ctr"/>
              <a:r>
                <a:rPr kumimoji="1" lang="ja-JP" altLang="en-US" sz="2400" dirty="0" smtClean="0">
                  <a:solidFill>
                    <a:srgbClr val="FFFFFF"/>
                  </a:solidFill>
                  <a:latin typeface="ＭＳ Ｐゴシック"/>
                  <a:ea typeface="ＭＳ Ｐゴシック"/>
                  <a:cs typeface="ＭＳ Ｐゴシック"/>
                </a:rPr>
                <a:t>不足</a:t>
              </a:r>
              <a:endParaRPr kumimoji="1" lang="ja-JP" altLang="en-US" sz="1600" dirty="0">
                <a:solidFill>
                  <a:srgbClr val="FFFFFF"/>
                </a:solidFill>
                <a:latin typeface="ＭＳ Ｐゴシック"/>
                <a:ea typeface="ＭＳ Ｐゴシック"/>
                <a:cs typeface="ＭＳ Ｐゴシック"/>
              </a:endParaRPr>
            </a:p>
          </p:txBody>
        </p:sp>
        <p:sp>
          <p:nvSpPr>
            <p:cNvPr id="15" name="右矢印 14"/>
            <p:cNvSpPr/>
            <p:nvPr/>
          </p:nvSpPr>
          <p:spPr>
            <a:xfrm>
              <a:off x="6434667" y="1075039"/>
              <a:ext cx="801511" cy="94618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4158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610550" y="983997"/>
            <a:ext cx="3899377" cy="560933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4640178" y="983997"/>
            <a:ext cx="3899377" cy="560933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801442" y="3372209"/>
            <a:ext cx="3528024" cy="7143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特徴抽出</a:t>
            </a:r>
            <a:endParaRPr kumimoji="1" lang="ja-JP" altLang="en-US" sz="24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機械学習の仕組み</a:t>
            </a:r>
            <a:endParaRPr kumimoji="1" lang="ja-JP" altLang="en-US" dirty="0"/>
          </a:p>
        </p:txBody>
      </p:sp>
      <p:sp>
        <p:nvSpPr>
          <p:cNvPr id="4" name="正方形/長方形 3"/>
          <p:cNvSpPr/>
          <p:nvPr/>
        </p:nvSpPr>
        <p:spPr>
          <a:xfrm>
            <a:off x="808532" y="3372209"/>
            <a:ext cx="3528024" cy="7143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特徴抽出</a:t>
            </a:r>
            <a:endParaRPr kumimoji="1" lang="ja-JP" altLang="en-US" sz="2400" dirty="0">
              <a:solidFill>
                <a:srgbClr val="FFFFFF"/>
              </a:solidFill>
              <a:latin typeface="メイリオ"/>
              <a:ea typeface="メイリオ"/>
              <a:cs typeface="メイリオ"/>
            </a:endParaRPr>
          </a:p>
        </p:txBody>
      </p:sp>
      <p:sp>
        <p:nvSpPr>
          <p:cNvPr id="5" name="正方形/長方形 4"/>
          <p:cNvSpPr/>
          <p:nvPr/>
        </p:nvSpPr>
        <p:spPr>
          <a:xfrm>
            <a:off x="803942" y="4486727"/>
            <a:ext cx="3532612" cy="71439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推論モデル生成</a:t>
            </a:r>
            <a:endParaRPr kumimoji="1" lang="ja-JP" altLang="en-US" sz="2400" dirty="0">
              <a:solidFill>
                <a:srgbClr val="FFFFFF"/>
              </a:solidFill>
              <a:latin typeface="メイリオ"/>
              <a:ea typeface="メイリオ"/>
              <a:cs typeface="メイリオ"/>
            </a:endParaRPr>
          </a:p>
        </p:txBody>
      </p:sp>
      <p:sp>
        <p:nvSpPr>
          <p:cNvPr id="6" name="円柱 5"/>
          <p:cNvSpPr/>
          <p:nvPr/>
        </p:nvSpPr>
        <p:spPr>
          <a:xfrm>
            <a:off x="803942" y="5660227"/>
            <a:ext cx="3532612" cy="714398"/>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推論モデル保存</a:t>
            </a:r>
            <a:endParaRPr kumimoji="1" lang="ja-JP" altLang="en-US" sz="2400" dirty="0">
              <a:solidFill>
                <a:srgbClr val="FFFFFF"/>
              </a:solidFill>
              <a:latin typeface="メイリオ"/>
              <a:ea typeface="メイリオ"/>
              <a:cs typeface="メイリオ"/>
            </a:endParaRPr>
          </a:p>
        </p:txBody>
      </p:sp>
      <p:sp>
        <p:nvSpPr>
          <p:cNvPr id="7" name="正方形/長方形 6"/>
          <p:cNvSpPr/>
          <p:nvPr/>
        </p:nvSpPr>
        <p:spPr>
          <a:xfrm>
            <a:off x="4801442" y="4486727"/>
            <a:ext cx="3532612" cy="714398"/>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推論モデル適用</a:t>
            </a:r>
            <a:endParaRPr lang="en-US" altLang="ja-JP" sz="24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（推論エンジン）</a:t>
            </a:r>
            <a:endParaRPr kumimoji="1" lang="ja-JP" altLang="en-US" sz="1200" dirty="0">
              <a:solidFill>
                <a:srgbClr val="FFFFFF"/>
              </a:solidFill>
              <a:latin typeface="メイリオ"/>
              <a:ea typeface="メイリオ"/>
              <a:cs typeface="メイリオ"/>
            </a:endParaRPr>
          </a:p>
        </p:txBody>
      </p:sp>
      <p:sp>
        <p:nvSpPr>
          <p:cNvPr id="9" name="フローチャート: 準備 8"/>
          <p:cNvSpPr/>
          <p:nvPr/>
        </p:nvSpPr>
        <p:spPr>
          <a:xfrm>
            <a:off x="4801443" y="5660227"/>
            <a:ext cx="3532611" cy="714398"/>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推論結果</a:t>
            </a:r>
            <a:endParaRPr kumimoji="1" lang="en-US" altLang="ja-JP" sz="24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「コレはネコです」</a:t>
            </a:r>
            <a:endParaRPr kumimoji="1" lang="ja-JP" altLang="en-US" sz="1200" dirty="0">
              <a:solidFill>
                <a:srgbClr val="FFFFFF"/>
              </a:solidFill>
              <a:latin typeface="メイリオ"/>
              <a:ea typeface="メイリオ"/>
              <a:cs typeface="メイリオ"/>
            </a:endParaRPr>
          </a:p>
        </p:txBody>
      </p:sp>
      <p:cxnSp>
        <p:nvCxnSpPr>
          <p:cNvPr id="11" name="カギ線コネクタ 10"/>
          <p:cNvCxnSpPr>
            <a:stCxn id="6" idx="4"/>
            <a:endCxn id="7" idx="1"/>
          </p:cNvCxnSpPr>
          <p:nvPr/>
        </p:nvCxnSpPr>
        <p:spPr>
          <a:xfrm flipV="1">
            <a:off x="4336554" y="4843926"/>
            <a:ext cx="464888" cy="1173500"/>
          </a:xfrm>
          <a:prstGeom prst="bentConnector3">
            <a:avLst/>
          </a:prstGeom>
          <a:ln w="38100" cmpd="sng">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803942" y="1605143"/>
            <a:ext cx="3532613"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13" name="図 12"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78" y="2123493"/>
            <a:ext cx="413343" cy="309608"/>
          </a:xfrm>
          <a:prstGeom prst="rect">
            <a:avLst/>
          </a:prstGeom>
          <a:ln>
            <a:noFill/>
          </a:ln>
          <a:effectLst>
            <a:outerShdw blurRad="292100" dist="139700" dir="2700000" algn="tl" rotWithShape="0">
              <a:srgbClr val="333333">
                <a:alpha val="65000"/>
              </a:srgbClr>
            </a:outerShdw>
          </a:effectLst>
        </p:spPr>
      </p:pic>
      <p:pic>
        <p:nvPicPr>
          <p:cNvPr id="14" name="図 13"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208" y="2129770"/>
            <a:ext cx="413343" cy="309608"/>
          </a:xfrm>
          <a:prstGeom prst="rect">
            <a:avLst/>
          </a:prstGeom>
          <a:ln>
            <a:noFill/>
          </a:ln>
          <a:effectLst>
            <a:outerShdw blurRad="292100" dist="139700" dir="2700000" algn="tl" rotWithShape="0">
              <a:srgbClr val="333333">
                <a:alpha val="65000"/>
              </a:srgbClr>
            </a:outerShdw>
          </a:effectLst>
        </p:spPr>
      </p:pic>
      <p:pic>
        <p:nvPicPr>
          <p:cNvPr id="15" name="図 14"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367" y="2528733"/>
            <a:ext cx="475169" cy="316203"/>
          </a:xfrm>
          <a:prstGeom prst="rect">
            <a:avLst/>
          </a:prstGeom>
          <a:ln>
            <a:noFill/>
          </a:ln>
          <a:effectLst>
            <a:outerShdw blurRad="292100" dist="139700" dir="2700000" algn="tl" rotWithShape="0">
              <a:srgbClr val="333333">
                <a:alpha val="65000"/>
              </a:srgbClr>
            </a:outerShdw>
          </a:effectLst>
        </p:spPr>
      </p:pic>
      <p:pic>
        <p:nvPicPr>
          <p:cNvPr id="17" name="図 16" descr="imgres-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218" y="2534199"/>
            <a:ext cx="422147" cy="316203"/>
          </a:xfrm>
          <a:prstGeom prst="rect">
            <a:avLst/>
          </a:prstGeom>
          <a:ln>
            <a:noFill/>
          </a:ln>
          <a:effectLst>
            <a:outerShdw blurRad="292100" dist="139700" dir="2700000" algn="tl" rotWithShape="0">
              <a:srgbClr val="333333">
                <a:alpha val="65000"/>
              </a:srgbClr>
            </a:outerShdw>
          </a:effectLst>
        </p:spPr>
      </p:pic>
      <p:pic>
        <p:nvPicPr>
          <p:cNvPr id="22" name="図 21" descr="imgr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060" y="2534199"/>
            <a:ext cx="422148" cy="316203"/>
          </a:xfrm>
          <a:prstGeom prst="rect">
            <a:avLst/>
          </a:prstGeom>
          <a:ln>
            <a:noFill/>
          </a:ln>
          <a:effectLst>
            <a:outerShdw blurRad="292100" dist="139700" dir="2700000" algn="tl" rotWithShape="0">
              <a:srgbClr val="333333">
                <a:alpha val="65000"/>
              </a:srgbClr>
            </a:outerShdw>
          </a:effectLst>
        </p:spPr>
      </p:pic>
      <p:pic>
        <p:nvPicPr>
          <p:cNvPr id="23" name="図 22" descr="imgres-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2220" y="2130089"/>
            <a:ext cx="422147" cy="316203"/>
          </a:xfrm>
          <a:prstGeom prst="rect">
            <a:avLst/>
          </a:prstGeom>
          <a:ln>
            <a:noFill/>
          </a:ln>
          <a:effectLst>
            <a:outerShdw blurRad="292100" dist="139700" dir="2700000" algn="tl" rotWithShape="0">
              <a:srgbClr val="333333">
                <a:alpha val="65000"/>
              </a:srgbClr>
            </a:outerShdw>
          </a:effectLst>
        </p:spPr>
      </p:pic>
      <p:pic>
        <p:nvPicPr>
          <p:cNvPr id="24" name="図 23" descr="imgres-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778" y="2522135"/>
            <a:ext cx="516124" cy="321669"/>
          </a:xfrm>
          <a:prstGeom prst="rect">
            <a:avLst/>
          </a:prstGeom>
          <a:ln>
            <a:noFill/>
          </a:ln>
          <a:effectLst>
            <a:outerShdw blurRad="292100" dist="139700" dir="2700000" algn="tl" rotWithShape="0">
              <a:srgbClr val="333333">
                <a:alpha val="65000"/>
              </a:srgbClr>
            </a:outerShdw>
          </a:effectLst>
        </p:spPr>
      </p:pic>
      <p:pic>
        <p:nvPicPr>
          <p:cNvPr id="27" name="図 26" descr="imgres-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2426" y="2129929"/>
            <a:ext cx="552870" cy="309607"/>
          </a:xfrm>
          <a:prstGeom prst="rect">
            <a:avLst/>
          </a:prstGeom>
          <a:ln>
            <a:noFill/>
          </a:ln>
          <a:effectLst>
            <a:outerShdw blurRad="292100" dist="139700" dir="2700000" algn="tl" rotWithShape="0">
              <a:srgbClr val="333333">
                <a:alpha val="65000"/>
              </a:srgbClr>
            </a:outerShdw>
          </a:effectLst>
        </p:spPr>
      </p:pic>
      <p:pic>
        <p:nvPicPr>
          <p:cNvPr id="28" name="図 27" descr="imgres-7.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8825" y="2522137"/>
            <a:ext cx="470398" cy="321669"/>
          </a:xfrm>
          <a:prstGeom prst="rect">
            <a:avLst/>
          </a:prstGeom>
          <a:ln>
            <a:noFill/>
          </a:ln>
          <a:effectLst>
            <a:outerShdw blurRad="292100" dist="139700" dir="2700000" algn="tl" rotWithShape="0">
              <a:srgbClr val="333333">
                <a:alpha val="65000"/>
              </a:srgbClr>
            </a:outerShdw>
          </a:effectLst>
        </p:spPr>
      </p:pic>
      <p:pic>
        <p:nvPicPr>
          <p:cNvPr id="30" name="図 29" descr="imgres-9.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64" y="2136686"/>
            <a:ext cx="397172" cy="309606"/>
          </a:xfrm>
          <a:prstGeom prst="rect">
            <a:avLst/>
          </a:prstGeom>
          <a:ln>
            <a:noFill/>
          </a:ln>
          <a:effectLst>
            <a:outerShdw blurRad="292100" dist="139700" dir="2700000" algn="tl" rotWithShape="0">
              <a:srgbClr val="333333">
                <a:alpha val="65000"/>
              </a:srgbClr>
            </a:outerShdw>
          </a:effectLst>
        </p:spPr>
      </p:pic>
      <p:pic>
        <p:nvPicPr>
          <p:cNvPr id="35" name="図 34" descr="images-3.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7692" y="2534198"/>
            <a:ext cx="411222" cy="309607"/>
          </a:xfrm>
          <a:prstGeom prst="rect">
            <a:avLst/>
          </a:prstGeom>
          <a:ln>
            <a:noFill/>
          </a:ln>
          <a:effectLst>
            <a:outerShdw blurRad="292100" dist="139700" dir="2700000" algn="tl" rotWithShape="0">
              <a:srgbClr val="333333">
                <a:alpha val="65000"/>
              </a:srgbClr>
            </a:outerShdw>
          </a:effectLst>
        </p:spPr>
      </p:pic>
      <p:pic>
        <p:nvPicPr>
          <p:cNvPr id="36" name="図 35" descr="images-4.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6576" y="2119790"/>
            <a:ext cx="461550" cy="307140"/>
          </a:xfrm>
          <a:prstGeom prst="rect">
            <a:avLst/>
          </a:prstGeom>
          <a:ln>
            <a:noFill/>
          </a:ln>
          <a:effectLst>
            <a:outerShdw blurRad="292100" dist="139700" dir="2700000" algn="tl" rotWithShape="0">
              <a:srgbClr val="333333">
                <a:alpha val="65000"/>
              </a:srgbClr>
            </a:outerShdw>
          </a:effectLst>
        </p:spPr>
      </p:pic>
      <p:pic>
        <p:nvPicPr>
          <p:cNvPr id="43" name="図 42" descr="images.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57214" y="1605143"/>
            <a:ext cx="2022455" cy="1345852"/>
          </a:xfrm>
          <a:prstGeom prst="rect">
            <a:avLst/>
          </a:prstGeom>
          <a:ln>
            <a:solidFill>
              <a:srgbClr val="A6A6A6"/>
            </a:solidFill>
          </a:ln>
          <a:effectLst>
            <a:outerShdw blurRad="292100" dist="139700" dir="2700000" algn="tl" rotWithShape="0">
              <a:srgbClr val="333333">
                <a:alpha val="65000"/>
              </a:srgbClr>
            </a:outerShdw>
          </a:effectLst>
        </p:spPr>
      </p:pic>
      <p:sp>
        <p:nvSpPr>
          <p:cNvPr id="44" name="テキスト ボックス 43"/>
          <p:cNvSpPr txBox="1"/>
          <p:nvPr/>
        </p:nvSpPr>
        <p:spPr>
          <a:xfrm>
            <a:off x="1751948" y="1605143"/>
            <a:ext cx="1620957" cy="307777"/>
          </a:xfrm>
          <a:prstGeom prst="rect">
            <a:avLst/>
          </a:prstGeom>
          <a:noFill/>
        </p:spPr>
        <p:txBody>
          <a:bodyPr wrap="none" rtlCol="0">
            <a:spAutoFit/>
          </a:bodyPr>
          <a:lstStyle/>
          <a:p>
            <a:pPr algn="ctr"/>
            <a:r>
              <a:rPr kumimoji="1" lang="ja-JP" altLang="en-US" sz="1400" dirty="0" smtClean="0">
                <a:solidFill>
                  <a:srgbClr val="FF6600"/>
                </a:solidFill>
                <a:latin typeface="メイリオ"/>
                <a:ea typeface="メイリオ"/>
                <a:cs typeface="メイリオ"/>
              </a:rPr>
              <a:t>大量の学習データ</a:t>
            </a:r>
            <a:endParaRPr kumimoji="1" lang="ja-JP" altLang="en-US" sz="1400" dirty="0">
              <a:solidFill>
                <a:srgbClr val="FF6600"/>
              </a:solidFill>
              <a:latin typeface="メイリオ"/>
              <a:ea typeface="メイリオ"/>
              <a:cs typeface="メイリオ"/>
            </a:endParaRPr>
          </a:p>
        </p:txBody>
      </p:sp>
      <p:sp>
        <p:nvSpPr>
          <p:cNvPr id="45" name="下矢印 44"/>
          <p:cNvSpPr/>
          <p:nvPr/>
        </p:nvSpPr>
        <p:spPr>
          <a:xfrm>
            <a:off x="1931353" y="5135995"/>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下矢印 45"/>
          <p:cNvSpPr/>
          <p:nvPr/>
        </p:nvSpPr>
        <p:spPr>
          <a:xfrm>
            <a:off x="1948126" y="2888530"/>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下矢印 47"/>
          <p:cNvSpPr/>
          <p:nvPr/>
        </p:nvSpPr>
        <p:spPr>
          <a:xfrm>
            <a:off x="1948126" y="4020642"/>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p:cNvSpPr/>
          <p:nvPr/>
        </p:nvSpPr>
        <p:spPr>
          <a:xfrm>
            <a:off x="5969122" y="5097867"/>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下矢印 49"/>
          <p:cNvSpPr/>
          <p:nvPr/>
        </p:nvSpPr>
        <p:spPr>
          <a:xfrm>
            <a:off x="5985895" y="2850402"/>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5985895" y="3982514"/>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p:cNvSpPr txBox="1"/>
          <p:nvPr/>
        </p:nvSpPr>
        <p:spPr>
          <a:xfrm>
            <a:off x="6041934" y="1605143"/>
            <a:ext cx="1261884" cy="307777"/>
          </a:xfrm>
          <a:prstGeom prst="rect">
            <a:avLst/>
          </a:prstGeom>
          <a:noFill/>
        </p:spPr>
        <p:txBody>
          <a:bodyPr wrap="none" rtlCol="0">
            <a:spAutoFit/>
          </a:bodyPr>
          <a:lstStyle/>
          <a:p>
            <a:pPr algn="ctr"/>
            <a:r>
              <a:rPr kumimoji="1" lang="ja-JP" altLang="en-US" sz="1400" dirty="0" smtClean="0">
                <a:solidFill>
                  <a:schemeClr val="accent3">
                    <a:lumMod val="50000"/>
                  </a:schemeClr>
                </a:solidFill>
                <a:latin typeface="メイリオ"/>
                <a:ea typeface="メイリオ"/>
                <a:cs typeface="メイリオ"/>
              </a:rPr>
              <a:t>未知のデータ</a:t>
            </a:r>
            <a:endParaRPr kumimoji="1" lang="ja-JP" altLang="en-US" sz="1400" dirty="0">
              <a:solidFill>
                <a:schemeClr val="accent3">
                  <a:lumMod val="50000"/>
                </a:schemeClr>
              </a:solidFill>
              <a:latin typeface="メイリオ"/>
              <a:ea typeface="メイリオ"/>
              <a:cs typeface="メイリオ"/>
            </a:endParaRPr>
          </a:p>
        </p:txBody>
      </p:sp>
      <p:sp>
        <p:nvSpPr>
          <p:cNvPr id="10" name="テキスト ボックス 9"/>
          <p:cNvSpPr txBox="1"/>
          <p:nvPr/>
        </p:nvSpPr>
        <p:spPr>
          <a:xfrm>
            <a:off x="2111020" y="1008420"/>
            <a:ext cx="902811" cy="523220"/>
          </a:xfrm>
          <a:prstGeom prst="rect">
            <a:avLst/>
          </a:prstGeom>
          <a:noFill/>
        </p:spPr>
        <p:txBody>
          <a:bodyPr wrap="none" rtlCol="0">
            <a:spAutoFit/>
          </a:bodyPr>
          <a:lstStyle/>
          <a:p>
            <a:pPr algn="ctr"/>
            <a:r>
              <a:rPr kumimoji="1" lang="ja-JP" altLang="en-US" sz="2800" dirty="0" smtClean="0">
                <a:solidFill>
                  <a:srgbClr val="0000FF"/>
                </a:solidFill>
                <a:latin typeface="メイリオ"/>
                <a:ea typeface="メイリオ"/>
                <a:cs typeface="メイリオ"/>
              </a:rPr>
              <a:t>学習</a:t>
            </a:r>
            <a:endParaRPr kumimoji="1" lang="ja-JP" altLang="en-US" sz="2800" dirty="0">
              <a:solidFill>
                <a:srgbClr val="0000FF"/>
              </a:solidFill>
              <a:latin typeface="メイリオ"/>
              <a:ea typeface="メイリオ"/>
              <a:cs typeface="メイリオ"/>
            </a:endParaRPr>
          </a:p>
        </p:txBody>
      </p:sp>
      <p:sp>
        <p:nvSpPr>
          <p:cNvPr id="38" name="テキスト ボックス 37"/>
          <p:cNvSpPr txBox="1"/>
          <p:nvPr/>
        </p:nvSpPr>
        <p:spPr>
          <a:xfrm>
            <a:off x="6222056" y="983997"/>
            <a:ext cx="902811" cy="523220"/>
          </a:xfrm>
          <a:prstGeom prst="rect">
            <a:avLst/>
          </a:prstGeom>
          <a:noFill/>
        </p:spPr>
        <p:txBody>
          <a:bodyPr wrap="none" rtlCol="0">
            <a:spAutoFit/>
          </a:bodyPr>
          <a:lstStyle/>
          <a:p>
            <a:pPr algn="ctr"/>
            <a:r>
              <a:rPr kumimoji="1" lang="ja-JP" altLang="en-US" sz="2800" dirty="0" smtClean="0">
                <a:solidFill>
                  <a:srgbClr val="0000FF"/>
                </a:solidFill>
                <a:latin typeface="メイリオ"/>
                <a:ea typeface="メイリオ"/>
                <a:cs typeface="メイリオ"/>
              </a:rPr>
              <a:t>推論</a:t>
            </a:r>
            <a:endParaRPr kumimoji="1" lang="ja-JP" altLang="en-US" sz="28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14933105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学習モデル</a:t>
            </a:r>
            <a:endParaRPr kumimoji="1" lang="ja-JP" altLang="en-US" dirty="0"/>
          </a:p>
        </p:txBody>
      </p:sp>
      <p:sp>
        <p:nvSpPr>
          <p:cNvPr id="4" name="正方形/長方形 3"/>
          <p:cNvSpPr/>
          <p:nvPr/>
        </p:nvSpPr>
        <p:spPr>
          <a:xfrm>
            <a:off x="514185" y="1008420"/>
            <a:ext cx="1928014" cy="54546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機械学習</a:t>
            </a:r>
            <a:endParaRPr kumimoji="1" lang="ja-JP" altLang="en-US" sz="2400" dirty="0">
              <a:solidFill>
                <a:srgbClr val="FFFFFF"/>
              </a:solidFill>
              <a:latin typeface="メイリオ"/>
              <a:ea typeface="メイリオ"/>
              <a:cs typeface="メイリオ"/>
            </a:endParaRPr>
          </a:p>
        </p:txBody>
      </p:sp>
      <p:sp>
        <p:nvSpPr>
          <p:cNvPr id="5" name="正方形/長方形 4"/>
          <p:cNvSpPr/>
          <p:nvPr/>
        </p:nvSpPr>
        <p:spPr>
          <a:xfrm>
            <a:off x="1701399" y="1851995"/>
            <a:ext cx="2053837" cy="46405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教師あり学習</a:t>
            </a:r>
            <a:endParaRPr kumimoji="1" lang="ja-JP" altLang="en-US" sz="2000" dirty="0">
              <a:solidFill>
                <a:srgbClr val="FFFFFF"/>
              </a:solidFill>
              <a:latin typeface="メイリオ"/>
              <a:ea typeface="メイリオ"/>
              <a:cs typeface="メイリオ"/>
            </a:endParaRPr>
          </a:p>
        </p:txBody>
      </p:sp>
      <p:sp>
        <p:nvSpPr>
          <p:cNvPr id="6" name="正方形/長方形 5"/>
          <p:cNvSpPr/>
          <p:nvPr/>
        </p:nvSpPr>
        <p:spPr>
          <a:xfrm>
            <a:off x="1701399" y="3468993"/>
            <a:ext cx="2053837" cy="46405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教師なし学習</a:t>
            </a:r>
            <a:endParaRPr kumimoji="1" lang="ja-JP" altLang="en-US" sz="2000" dirty="0">
              <a:solidFill>
                <a:srgbClr val="FFFFFF"/>
              </a:solidFill>
              <a:latin typeface="メイリオ"/>
              <a:ea typeface="メイリオ"/>
              <a:cs typeface="メイリオ"/>
            </a:endParaRPr>
          </a:p>
        </p:txBody>
      </p:sp>
      <p:sp>
        <p:nvSpPr>
          <p:cNvPr id="8" name="正方形/長方形 7"/>
          <p:cNvSpPr/>
          <p:nvPr/>
        </p:nvSpPr>
        <p:spPr>
          <a:xfrm>
            <a:off x="3903092" y="1851995"/>
            <a:ext cx="2269922" cy="147357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kumimoji="1" lang="ja-JP" altLang="en-US" sz="1200" dirty="0" smtClean="0">
                <a:solidFill>
                  <a:srgbClr val="FFFFFF"/>
                </a:solidFill>
                <a:latin typeface="メイリオ"/>
                <a:ea typeface="メイリオ"/>
                <a:cs typeface="メイリオ"/>
              </a:rPr>
              <a:t>入力と正解例の関係を示したデータを学習データとして入力し、その関係を再現するように特徴を抽出、モデルを生成する。</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3903092" y="3468993"/>
            <a:ext cx="2269922" cy="14735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lang="ja-JP" altLang="en-US" sz="1200" dirty="0" smtClean="0">
                <a:solidFill>
                  <a:srgbClr val="FFFFFF"/>
                </a:solidFill>
                <a:latin typeface="メイリオ"/>
                <a:ea typeface="メイリオ"/>
                <a:cs typeface="メイリオ"/>
              </a:rPr>
              <a:t>なんの説明もない学習データを入力し、抽出した特徴のパターンから類似したグループを見つけ出し、それぞれのモデルを生成する。</a:t>
            </a:r>
            <a:endParaRPr kumimoji="1" lang="ja-JP" altLang="en-US" sz="1200" dirty="0">
              <a:solidFill>
                <a:srgbClr val="FFFFFF"/>
              </a:solidFill>
              <a:latin typeface="メイリオ"/>
              <a:ea typeface="メイリオ"/>
              <a:cs typeface="メイリオ"/>
            </a:endParaRPr>
          </a:p>
        </p:txBody>
      </p:sp>
      <p:sp>
        <p:nvSpPr>
          <p:cNvPr id="12" name="正方形/長方形 11"/>
          <p:cNvSpPr/>
          <p:nvPr/>
        </p:nvSpPr>
        <p:spPr>
          <a:xfrm>
            <a:off x="3979768" y="4511079"/>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3366FF"/>
                </a:solidFill>
                <a:latin typeface="メイリオ"/>
                <a:ea typeface="メイリオ"/>
                <a:cs typeface="メイリオ"/>
              </a:rPr>
              <a:t>クラスタリング</a:t>
            </a:r>
            <a:endParaRPr kumimoji="1" lang="ja-JP" altLang="en-US" sz="800" dirty="0">
              <a:solidFill>
                <a:srgbClr val="3366FF"/>
              </a:solidFill>
              <a:latin typeface="メイリオ"/>
              <a:ea typeface="メイリオ"/>
              <a:cs typeface="メイリオ"/>
            </a:endParaRPr>
          </a:p>
        </p:txBody>
      </p:sp>
      <p:sp>
        <p:nvSpPr>
          <p:cNvPr id="13" name="正方形/長方形 12"/>
          <p:cNvSpPr/>
          <p:nvPr/>
        </p:nvSpPr>
        <p:spPr>
          <a:xfrm>
            <a:off x="5095038" y="4511079"/>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3366FF"/>
                </a:solidFill>
                <a:latin typeface="メイリオ"/>
                <a:ea typeface="メイリオ"/>
                <a:cs typeface="メイリオ"/>
              </a:rPr>
              <a:t>次元圧縮</a:t>
            </a:r>
            <a:endParaRPr kumimoji="1" lang="ja-JP" altLang="en-US" sz="1000" dirty="0">
              <a:solidFill>
                <a:srgbClr val="3366FF"/>
              </a:solidFill>
              <a:latin typeface="メイリオ"/>
              <a:ea typeface="メイリオ"/>
              <a:cs typeface="メイリオ"/>
            </a:endParaRPr>
          </a:p>
        </p:txBody>
      </p:sp>
      <p:sp>
        <p:nvSpPr>
          <p:cNvPr id="14" name="正方形/長方形 13"/>
          <p:cNvSpPr/>
          <p:nvPr/>
        </p:nvSpPr>
        <p:spPr>
          <a:xfrm>
            <a:off x="3979768" y="2890009"/>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3366FF"/>
                </a:solidFill>
                <a:latin typeface="メイリオ"/>
                <a:ea typeface="メイリオ"/>
                <a:cs typeface="メイリオ"/>
              </a:rPr>
              <a:t>分類</a:t>
            </a:r>
            <a:endParaRPr kumimoji="1" lang="ja-JP" altLang="en-US" sz="1200" dirty="0">
              <a:solidFill>
                <a:srgbClr val="3366FF"/>
              </a:solidFill>
              <a:latin typeface="メイリオ"/>
              <a:ea typeface="メイリオ"/>
              <a:cs typeface="メイリオ"/>
            </a:endParaRPr>
          </a:p>
        </p:txBody>
      </p:sp>
      <p:sp>
        <p:nvSpPr>
          <p:cNvPr id="15" name="正方形/長方形 14"/>
          <p:cNvSpPr/>
          <p:nvPr/>
        </p:nvSpPr>
        <p:spPr>
          <a:xfrm>
            <a:off x="5095038" y="2890009"/>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3366FF"/>
                </a:solidFill>
                <a:latin typeface="メイリオ"/>
                <a:ea typeface="メイリオ"/>
                <a:cs typeface="メイリオ"/>
              </a:rPr>
              <a:t>回帰</a:t>
            </a:r>
            <a:endParaRPr kumimoji="1" lang="ja-JP" altLang="en-US" sz="1200" dirty="0">
              <a:solidFill>
                <a:srgbClr val="3366FF"/>
              </a:solidFill>
              <a:latin typeface="メイリオ"/>
              <a:ea typeface="メイリオ"/>
              <a:cs typeface="メイリオ"/>
            </a:endParaRPr>
          </a:p>
        </p:txBody>
      </p:sp>
      <p:sp>
        <p:nvSpPr>
          <p:cNvPr id="16" name="正方形/長方形 15"/>
          <p:cNvSpPr/>
          <p:nvPr/>
        </p:nvSpPr>
        <p:spPr>
          <a:xfrm>
            <a:off x="6345291" y="1851995"/>
            <a:ext cx="2269922" cy="147357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17" name="図 16"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44" y="1965734"/>
            <a:ext cx="413343" cy="309608"/>
          </a:xfrm>
          <a:prstGeom prst="rect">
            <a:avLst/>
          </a:prstGeom>
          <a:ln>
            <a:noFill/>
          </a:ln>
          <a:effectLst>
            <a:outerShdw blurRad="292100" dist="139700" dir="2700000" algn="tl" rotWithShape="0">
              <a:srgbClr val="333333">
                <a:alpha val="65000"/>
              </a:srgbClr>
            </a:outerShdw>
          </a:effectLst>
        </p:spPr>
      </p:pic>
      <p:pic>
        <p:nvPicPr>
          <p:cNvPr id="18" name="図 17"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144" y="2348373"/>
            <a:ext cx="413343" cy="309608"/>
          </a:xfrm>
          <a:prstGeom prst="rect">
            <a:avLst/>
          </a:prstGeom>
          <a:ln>
            <a:noFill/>
          </a:ln>
          <a:effectLst>
            <a:outerShdw blurRad="292100" dist="139700" dir="2700000" algn="tl" rotWithShape="0">
              <a:srgbClr val="333333">
                <a:alpha val="65000"/>
              </a:srgbClr>
            </a:outerShdw>
          </a:effectLst>
        </p:spPr>
      </p:pic>
      <p:pic>
        <p:nvPicPr>
          <p:cNvPr id="21" name="図 20" descr="imgres-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964" y="1965734"/>
            <a:ext cx="422147" cy="316203"/>
          </a:xfrm>
          <a:prstGeom prst="rect">
            <a:avLst/>
          </a:prstGeom>
          <a:ln>
            <a:noFill/>
          </a:ln>
          <a:effectLst>
            <a:outerShdw blurRad="292100" dist="139700" dir="2700000" algn="tl" rotWithShape="0">
              <a:srgbClr val="333333">
                <a:alpha val="65000"/>
              </a:srgbClr>
            </a:outerShdw>
          </a:effectLst>
        </p:spPr>
      </p:pic>
      <p:pic>
        <p:nvPicPr>
          <p:cNvPr id="22" name="図 21" descr="imgr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9964" y="2348373"/>
            <a:ext cx="422148" cy="316203"/>
          </a:xfrm>
          <a:prstGeom prst="rect">
            <a:avLst/>
          </a:prstGeom>
          <a:ln>
            <a:noFill/>
          </a:ln>
          <a:effectLst>
            <a:outerShdw blurRad="292100" dist="139700" dir="2700000" algn="tl" rotWithShape="0">
              <a:srgbClr val="333333">
                <a:alpha val="65000"/>
              </a:srgbClr>
            </a:outerShdw>
          </a:effectLst>
        </p:spPr>
      </p:pic>
      <p:sp>
        <p:nvSpPr>
          <p:cNvPr id="24" name="テキスト ボックス 23"/>
          <p:cNvSpPr txBox="1"/>
          <p:nvPr/>
        </p:nvSpPr>
        <p:spPr>
          <a:xfrm>
            <a:off x="7494138" y="2117540"/>
            <a:ext cx="1107996" cy="461665"/>
          </a:xfrm>
          <a:prstGeom prst="rect">
            <a:avLst/>
          </a:prstGeom>
          <a:noFill/>
        </p:spPr>
        <p:txBody>
          <a:bodyPr wrap="none" rtlCol="0">
            <a:spAutoFit/>
          </a:bodyPr>
          <a:lstStyle/>
          <a:p>
            <a:r>
              <a:rPr kumimoji="1" lang="ja-JP" altLang="en-US" sz="2400" dirty="0" smtClean="0">
                <a:solidFill>
                  <a:schemeClr val="bg1"/>
                </a:solidFill>
                <a:latin typeface="メイリオ"/>
                <a:ea typeface="メイリオ"/>
                <a:cs typeface="メイリオ"/>
              </a:rPr>
              <a:t>＝イヌ</a:t>
            </a:r>
            <a:endParaRPr kumimoji="1" lang="ja-JP" altLang="en-US" sz="2400" dirty="0">
              <a:solidFill>
                <a:schemeClr val="bg1"/>
              </a:solidFill>
              <a:latin typeface="メイリオ"/>
              <a:ea typeface="メイリオ"/>
              <a:cs typeface="メイリオ"/>
            </a:endParaRPr>
          </a:p>
        </p:txBody>
      </p:sp>
      <p:sp>
        <p:nvSpPr>
          <p:cNvPr id="25" name="正方形/長方形 24"/>
          <p:cNvSpPr/>
          <p:nvPr/>
        </p:nvSpPr>
        <p:spPr>
          <a:xfrm>
            <a:off x="6345291" y="3468993"/>
            <a:ext cx="2269922" cy="14735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26" name="図 25"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44" y="3572621"/>
            <a:ext cx="413343" cy="309608"/>
          </a:xfrm>
          <a:prstGeom prst="rect">
            <a:avLst/>
          </a:prstGeom>
          <a:ln>
            <a:noFill/>
          </a:ln>
          <a:effectLst>
            <a:outerShdw blurRad="292100" dist="139700" dir="2700000" algn="tl" rotWithShape="0">
              <a:srgbClr val="333333">
                <a:alpha val="65000"/>
              </a:srgbClr>
            </a:outerShdw>
          </a:effectLst>
        </p:spPr>
      </p:pic>
      <p:pic>
        <p:nvPicPr>
          <p:cNvPr id="27" name="図 26"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205" y="3983326"/>
            <a:ext cx="413343" cy="309608"/>
          </a:xfrm>
          <a:prstGeom prst="rect">
            <a:avLst/>
          </a:prstGeom>
          <a:ln>
            <a:noFill/>
          </a:ln>
          <a:effectLst>
            <a:outerShdw blurRad="292100" dist="139700" dir="2700000" algn="tl" rotWithShape="0">
              <a:srgbClr val="333333">
                <a:alpha val="65000"/>
              </a:srgbClr>
            </a:outerShdw>
          </a:effectLst>
        </p:spPr>
      </p:pic>
      <p:pic>
        <p:nvPicPr>
          <p:cNvPr id="28" name="図 27" descr="imgre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5144" y="3971263"/>
            <a:ext cx="516124" cy="321669"/>
          </a:xfrm>
          <a:prstGeom prst="rect">
            <a:avLst/>
          </a:prstGeom>
          <a:ln>
            <a:noFill/>
          </a:ln>
          <a:effectLst>
            <a:outerShdw blurRad="292100" dist="139700" dir="2700000" algn="tl" rotWithShape="0">
              <a:srgbClr val="333333">
                <a:alpha val="65000"/>
              </a:srgbClr>
            </a:outerShdw>
          </a:effectLst>
        </p:spPr>
      </p:pic>
      <p:pic>
        <p:nvPicPr>
          <p:cNvPr id="29" name="図 28" descr="imgres-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1268" y="3572622"/>
            <a:ext cx="552870" cy="309607"/>
          </a:xfrm>
          <a:prstGeom prst="rect">
            <a:avLst/>
          </a:prstGeom>
          <a:ln>
            <a:noFill/>
          </a:ln>
          <a:effectLst>
            <a:outerShdw blurRad="292100" dist="139700" dir="2700000" algn="tl" rotWithShape="0">
              <a:srgbClr val="333333">
                <a:alpha val="65000"/>
              </a:srgbClr>
            </a:outerShdw>
          </a:effectLst>
        </p:spPr>
      </p:pic>
      <p:pic>
        <p:nvPicPr>
          <p:cNvPr id="30" name="図 29" descr="images-3.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3205" y="3572622"/>
            <a:ext cx="411222" cy="309607"/>
          </a:xfrm>
          <a:prstGeom prst="rect">
            <a:avLst/>
          </a:prstGeom>
          <a:ln>
            <a:noFill/>
          </a:ln>
          <a:effectLst>
            <a:outerShdw blurRad="292100" dist="139700" dir="2700000" algn="tl" rotWithShape="0">
              <a:srgbClr val="333333">
                <a:alpha val="65000"/>
              </a:srgbClr>
            </a:outerShdw>
          </a:effectLst>
        </p:spPr>
      </p:pic>
      <p:pic>
        <p:nvPicPr>
          <p:cNvPr id="31" name="図 30" descr="images-4.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0342" y="3971263"/>
            <a:ext cx="493796" cy="328598"/>
          </a:xfrm>
          <a:prstGeom prst="rect">
            <a:avLst/>
          </a:prstGeom>
          <a:ln>
            <a:noFill/>
          </a:ln>
          <a:effectLst>
            <a:outerShdw blurRad="292100" dist="139700" dir="2700000" algn="tl" rotWithShape="0">
              <a:srgbClr val="333333">
                <a:alpha val="65000"/>
              </a:srgbClr>
            </a:outerShdw>
          </a:effectLst>
        </p:spPr>
      </p:pic>
      <p:pic>
        <p:nvPicPr>
          <p:cNvPr id="32" name="図 31" descr="imgre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9810" y="3971263"/>
            <a:ext cx="495852" cy="329967"/>
          </a:xfrm>
          <a:prstGeom prst="rect">
            <a:avLst/>
          </a:prstGeom>
          <a:ln>
            <a:noFill/>
          </a:ln>
          <a:effectLst>
            <a:outerShdw blurRad="292100" dist="139700" dir="2700000" algn="tl" rotWithShape="0">
              <a:srgbClr val="333333">
                <a:alpha val="65000"/>
              </a:srgbClr>
            </a:outerShdw>
          </a:effectLst>
        </p:spPr>
      </p:pic>
      <p:pic>
        <p:nvPicPr>
          <p:cNvPr id="33" name="図 32" descr="images-1.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42559" y="3572621"/>
            <a:ext cx="483103" cy="301088"/>
          </a:xfrm>
          <a:prstGeom prst="rect">
            <a:avLst/>
          </a:prstGeom>
          <a:ln>
            <a:noFill/>
          </a:ln>
          <a:effectLst>
            <a:outerShdw blurRad="292100" dist="139700" dir="2700000" algn="tl" rotWithShape="0">
              <a:srgbClr val="333333">
                <a:alpha val="65000"/>
              </a:srgbClr>
            </a:outerShdw>
          </a:effectLst>
        </p:spPr>
      </p:pic>
      <p:sp>
        <p:nvSpPr>
          <p:cNvPr id="37" name="正方形/長方形 36"/>
          <p:cNvSpPr/>
          <p:nvPr/>
        </p:nvSpPr>
        <p:spPr>
          <a:xfrm>
            <a:off x="1688320" y="5064685"/>
            <a:ext cx="2053837" cy="46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強化学習</a:t>
            </a:r>
            <a:endParaRPr kumimoji="1" lang="ja-JP" altLang="en-US" sz="2000" dirty="0">
              <a:solidFill>
                <a:srgbClr val="FFFFFF"/>
              </a:solidFill>
              <a:latin typeface="メイリオ"/>
              <a:ea typeface="メイリオ"/>
              <a:cs typeface="メイリオ"/>
            </a:endParaRPr>
          </a:p>
        </p:txBody>
      </p:sp>
      <p:sp>
        <p:nvSpPr>
          <p:cNvPr id="38" name="正方形/長方形 37"/>
          <p:cNvSpPr/>
          <p:nvPr/>
        </p:nvSpPr>
        <p:spPr>
          <a:xfrm>
            <a:off x="3890013" y="5064685"/>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メイリオ"/>
                <a:ea typeface="メイリオ"/>
                <a:cs typeface="メイリオ"/>
              </a:rPr>
              <a:t>推論結果に対して評価（報酬）を与えることで、どのような結果を出して欲しいかを示し、その結果をもうまく再現できるモデルを生成する。</a:t>
            </a:r>
            <a:endParaRPr kumimoji="1" lang="ja-JP" altLang="en-US" sz="1200" dirty="0">
              <a:solidFill>
                <a:srgbClr val="FFFFFF"/>
              </a:solidFill>
              <a:latin typeface="メイリオ"/>
              <a:ea typeface="メイリオ"/>
              <a:cs typeface="メイリオ"/>
            </a:endParaRPr>
          </a:p>
        </p:txBody>
      </p:sp>
      <p:sp>
        <p:nvSpPr>
          <p:cNvPr id="41" name="正方形/長方形 40"/>
          <p:cNvSpPr/>
          <p:nvPr/>
        </p:nvSpPr>
        <p:spPr>
          <a:xfrm>
            <a:off x="6332212" y="5064685"/>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50" name="図 49" descr="100406_invaders-thumb-500x666-11454.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5144" y="5258475"/>
            <a:ext cx="413343" cy="550574"/>
          </a:xfrm>
          <a:prstGeom prst="rect">
            <a:avLst/>
          </a:prstGeom>
          <a:ln>
            <a:noFill/>
          </a:ln>
          <a:effectLst>
            <a:outerShdw blurRad="292100" dist="139700" dir="2700000" algn="tl" rotWithShape="0">
              <a:srgbClr val="333333">
                <a:alpha val="65000"/>
              </a:srgbClr>
            </a:outerShdw>
          </a:effectLst>
        </p:spPr>
      </p:pic>
      <p:sp>
        <p:nvSpPr>
          <p:cNvPr id="51" name="テキスト ボックス 50"/>
          <p:cNvSpPr txBox="1"/>
          <p:nvPr/>
        </p:nvSpPr>
        <p:spPr>
          <a:xfrm>
            <a:off x="6838487" y="5238197"/>
            <a:ext cx="1776727" cy="400110"/>
          </a:xfrm>
          <a:prstGeom prst="rect">
            <a:avLst/>
          </a:prstGeom>
          <a:noFill/>
        </p:spPr>
        <p:txBody>
          <a:bodyPr wrap="square" rtlCol="0">
            <a:spAutoFit/>
          </a:bodyPr>
          <a:lstStyle/>
          <a:p>
            <a:pPr marL="171450" indent="-171450">
              <a:buFont typeface="Wingdings" charset="2"/>
              <a:buChar char="ü"/>
            </a:pPr>
            <a:r>
              <a:rPr lang="ja-JP" altLang="en-US" sz="1000" dirty="0" smtClean="0">
                <a:solidFill>
                  <a:srgbClr val="FFFFFF"/>
                </a:solidFill>
              </a:rPr>
              <a:t>得点が高ければ＋評価</a:t>
            </a:r>
            <a:endParaRPr lang="en-US" altLang="ja-JP" sz="1000" dirty="0" smtClean="0">
              <a:solidFill>
                <a:srgbClr val="FFFFFF"/>
              </a:solidFill>
            </a:endParaRPr>
          </a:p>
          <a:p>
            <a:pPr marL="171450" indent="-171450">
              <a:buFont typeface="Wingdings" charset="2"/>
              <a:buChar char="ü"/>
            </a:pPr>
            <a:r>
              <a:rPr lang="ja-JP" altLang="en-US" sz="1000" dirty="0" smtClean="0">
                <a:solidFill>
                  <a:srgbClr val="FFFFFF"/>
                </a:solidFill>
              </a:rPr>
              <a:t>得点が低ければ</a:t>
            </a:r>
            <a:r>
              <a:rPr lang="en-US" altLang="ja-JP" sz="1000" dirty="0" smtClean="0">
                <a:solidFill>
                  <a:srgbClr val="FFFFFF"/>
                </a:solidFill>
              </a:rPr>
              <a:t> − </a:t>
            </a:r>
            <a:r>
              <a:rPr lang="ja-JP" altLang="en-US" sz="1000" dirty="0" smtClean="0">
                <a:solidFill>
                  <a:srgbClr val="FFFFFF"/>
                </a:solidFill>
              </a:rPr>
              <a:t>評価</a:t>
            </a:r>
            <a:endParaRPr lang="en-US" altLang="ja-JP" sz="1000" dirty="0" smtClean="0">
              <a:solidFill>
                <a:srgbClr val="FFFFFF"/>
              </a:solidFill>
            </a:endParaRPr>
          </a:p>
        </p:txBody>
      </p:sp>
      <p:sp>
        <p:nvSpPr>
          <p:cNvPr id="52" name="正方形/長方形 51"/>
          <p:cNvSpPr/>
          <p:nvPr/>
        </p:nvSpPr>
        <p:spPr>
          <a:xfrm>
            <a:off x="6332212" y="5862597"/>
            <a:ext cx="2269922" cy="430887"/>
          </a:xfrm>
          <a:prstGeom prst="rect">
            <a:avLst/>
          </a:prstGeom>
        </p:spPr>
        <p:txBody>
          <a:bodyPr wrap="square">
            <a:spAutoFit/>
          </a:bodyPr>
          <a:lstStyle/>
          <a:p>
            <a:pPr lvl="0"/>
            <a:r>
              <a:rPr lang="ja-JP" altLang="en-US" sz="1100" dirty="0" smtClean="0">
                <a:solidFill>
                  <a:srgbClr val="FFFFFF"/>
                </a:solidFill>
                <a:latin typeface="メイリオ"/>
                <a:ea typeface="メイリオ"/>
                <a:cs typeface="メイリオ"/>
              </a:rPr>
              <a:t>得点</a:t>
            </a:r>
            <a:r>
              <a:rPr lang="ja-JP" altLang="en-US" sz="1100" dirty="0">
                <a:solidFill>
                  <a:srgbClr val="FFFFFF"/>
                </a:solidFill>
                <a:latin typeface="メイリオ"/>
                <a:ea typeface="メイリオ"/>
                <a:cs typeface="メイリオ"/>
              </a:rPr>
              <a:t>が高く</a:t>
            </a:r>
            <a:r>
              <a:rPr lang="ja-JP" altLang="en-US" sz="1100" dirty="0" smtClean="0">
                <a:solidFill>
                  <a:srgbClr val="FFFFFF"/>
                </a:solidFill>
                <a:latin typeface="メイリオ"/>
                <a:ea typeface="メイリオ"/>
                <a:cs typeface="メイリオ"/>
              </a:rPr>
              <a:t>なるように推論ルール</a:t>
            </a:r>
            <a:r>
              <a:rPr lang="ja-JP" altLang="en-US" sz="1100" dirty="0">
                <a:solidFill>
                  <a:srgbClr val="FFFFFF"/>
                </a:solidFill>
                <a:latin typeface="メイリオ"/>
                <a:ea typeface="メイリオ"/>
                <a:cs typeface="メイリオ"/>
              </a:rPr>
              <a:t>やモデルを生成。</a:t>
            </a:r>
            <a:endParaRPr lang="en-US" altLang="ja-JP" sz="1100" dirty="0">
              <a:solidFill>
                <a:srgbClr val="FFFFFF"/>
              </a:solidFill>
              <a:latin typeface="メイリオ"/>
              <a:ea typeface="メイリオ"/>
              <a:cs typeface="メイリオ"/>
            </a:endParaRPr>
          </a:p>
        </p:txBody>
      </p:sp>
      <p:sp>
        <p:nvSpPr>
          <p:cNvPr id="53" name="正方形/長方形 52"/>
          <p:cNvSpPr/>
          <p:nvPr/>
        </p:nvSpPr>
        <p:spPr>
          <a:xfrm>
            <a:off x="6359177" y="2727784"/>
            <a:ext cx="2269922" cy="600164"/>
          </a:xfrm>
          <a:prstGeom prst="rect">
            <a:avLst/>
          </a:prstGeom>
        </p:spPr>
        <p:txBody>
          <a:bodyPr wrap="square">
            <a:spAutoFit/>
          </a:bodyPr>
          <a:lstStyle/>
          <a:p>
            <a:pPr lvl="0"/>
            <a:r>
              <a:rPr lang="ja-JP" altLang="en-US" sz="1100" dirty="0" smtClean="0">
                <a:solidFill>
                  <a:srgbClr val="FFFFFF"/>
                </a:solidFill>
                <a:latin typeface="メイリオ"/>
                <a:ea typeface="メイリオ"/>
                <a:cs typeface="メイリオ"/>
              </a:rPr>
              <a:t>イヌに固有の特徴パターンを見つけ出し、推論ルールやモデルを生成。</a:t>
            </a:r>
            <a:endParaRPr lang="en-US" altLang="ja-JP" sz="1100" dirty="0">
              <a:solidFill>
                <a:srgbClr val="FFFFFF"/>
              </a:solidFill>
              <a:latin typeface="メイリオ"/>
              <a:ea typeface="メイリオ"/>
              <a:cs typeface="メイリオ"/>
            </a:endParaRPr>
          </a:p>
        </p:txBody>
      </p:sp>
      <p:sp>
        <p:nvSpPr>
          <p:cNvPr id="54" name="正方形/長方形 53"/>
          <p:cNvSpPr/>
          <p:nvPr/>
        </p:nvSpPr>
        <p:spPr>
          <a:xfrm>
            <a:off x="6345292" y="4352926"/>
            <a:ext cx="2269922" cy="600164"/>
          </a:xfrm>
          <a:prstGeom prst="rect">
            <a:avLst/>
          </a:prstGeom>
        </p:spPr>
        <p:txBody>
          <a:bodyPr wrap="square">
            <a:spAutoFit/>
          </a:bodyPr>
          <a:lstStyle/>
          <a:p>
            <a:pPr lvl="0"/>
            <a:r>
              <a:rPr lang="ja-JP" altLang="en-US" sz="1100" dirty="0" smtClean="0">
                <a:solidFill>
                  <a:srgbClr val="FFFFFF"/>
                </a:solidFill>
                <a:latin typeface="メイリオ"/>
                <a:ea typeface="メイリオ"/>
                <a:cs typeface="メイリオ"/>
              </a:rPr>
              <a:t>特徴パターンの違いを見つけ出し、推論ルールや固有のモデルを生成。</a:t>
            </a:r>
            <a:endParaRPr lang="en-US" altLang="ja-JP" sz="1100" dirty="0">
              <a:solidFill>
                <a:srgbClr val="FFFFFF"/>
              </a:solidFill>
              <a:latin typeface="メイリオ"/>
              <a:ea typeface="メイリオ"/>
              <a:cs typeface="メイリオ"/>
            </a:endParaRPr>
          </a:p>
        </p:txBody>
      </p:sp>
      <p:cxnSp>
        <p:nvCxnSpPr>
          <p:cNvPr id="56" name="カギ線コネクタ 55"/>
          <p:cNvCxnSpPr>
            <a:stCxn id="4" idx="2"/>
            <a:endCxn id="5" idx="1"/>
          </p:cNvCxnSpPr>
          <p:nvPr/>
        </p:nvCxnSpPr>
        <p:spPr>
          <a:xfrm rot="16200000" flipH="1">
            <a:off x="1324727" y="1707349"/>
            <a:ext cx="530136"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8" name="カギ線コネクタ 57"/>
          <p:cNvCxnSpPr>
            <a:stCxn id="4" idx="2"/>
            <a:endCxn id="6" idx="1"/>
          </p:cNvCxnSpPr>
          <p:nvPr/>
        </p:nvCxnSpPr>
        <p:spPr>
          <a:xfrm rot="16200000" flipH="1">
            <a:off x="516228" y="2515848"/>
            <a:ext cx="2147134"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1" name="カギ線コネクタ 60"/>
          <p:cNvCxnSpPr>
            <a:stCxn id="4" idx="2"/>
            <a:endCxn id="37" idx="1"/>
          </p:cNvCxnSpPr>
          <p:nvPr/>
        </p:nvCxnSpPr>
        <p:spPr>
          <a:xfrm rot="16200000" flipH="1">
            <a:off x="-288157" y="3320234"/>
            <a:ext cx="3742826" cy="210128"/>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8930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各社の動き</a:t>
            </a:r>
          </a:p>
        </p:txBody>
      </p:sp>
      <p:sp>
        <p:nvSpPr>
          <p:cNvPr id="5" name="正方形/長方形 4"/>
          <p:cNvSpPr/>
          <p:nvPr/>
        </p:nvSpPr>
        <p:spPr>
          <a:xfrm>
            <a:off x="1993421" y="1264357"/>
            <a:ext cx="1649480" cy="550079"/>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Google</a:t>
            </a:r>
            <a:endParaRPr kumimoji="1" lang="ja-JP" altLang="en-US" sz="1600" dirty="0">
              <a:solidFill>
                <a:srgbClr val="FFFFFF"/>
              </a:solidFill>
              <a:latin typeface="+mj-ea"/>
              <a:ea typeface="+mj-ea"/>
              <a:cs typeface="ＭＳ Ｐゴシック"/>
            </a:endParaRPr>
          </a:p>
        </p:txBody>
      </p:sp>
      <p:sp>
        <p:nvSpPr>
          <p:cNvPr id="6" name="正方形/長方形 5"/>
          <p:cNvSpPr/>
          <p:nvPr/>
        </p:nvSpPr>
        <p:spPr>
          <a:xfrm>
            <a:off x="3780554" y="1264357"/>
            <a:ext cx="1649480" cy="550079"/>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Amazon</a:t>
            </a:r>
            <a:endParaRPr kumimoji="1" lang="ja-JP" altLang="en-US" sz="1600" dirty="0">
              <a:solidFill>
                <a:srgbClr val="FFFFFF"/>
              </a:solidFill>
              <a:latin typeface="+mj-ea"/>
              <a:ea typeface="+mj-ea"/>
              <a:cs typeface="ＭＳ Ｐゴシック"/>
            </a:endParaRPr>
          </a:p>
        </p:txBody>
      </p:sp>
      <p:sp>
        <p:nvSpPr>
          <p:cNvPr id="7" name="正方形/長方形 6"/>
          <p:cNvSpPr/>
          <p:nvPr/>
        </p:nvSpPr>
        <p:spPr>
          <a:xfrm>
            <a:off x="5567687" y="1264357"/>
            <a:ext cx="1649480" cy="550079"/>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IBM</a:t>
            </a:r>
          </a:p>
        </p:txBody>
      </p:sp>
      <p:sp>
        <p:nvSpPr>
          <p:cNvPr id="8" name="正方形/長方形 7"/>
          <p:cNvSpPr/>
          <p:nvPr/>
        </p:nvSpPr>
        <p:spPr>
          <a:xfrm>
            <a:off x="7354820" y="1264357"/>
            <a:ext cx="1649480" cy="550079"/>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Apple</a:t>
            </a:r>
            <a:endParaRPr kumimoji="1" lang="ja-JP" altLang="en-US" sz="1600" dirty="0">
              <a:solidFill>
                <a:srgbClr val="FFFFFF"/>
              </a:solidFill>
              <a:latin typeface="+mj-ea"/>
              <a:ea typeface="+mj-ea"/>
              <a:cs typeface="ＭＳ Ｐゴシック"/>
            </a:endParaRPr>
          </a:p>
        </p:txBody>
      </p:sp>
      <p:sp>
        <p:nvSpPr>
          <p:cNvPr id="9" name="正方形/長方形 8"/>
          <p:cNvSpPr/>
          <p:nvPr/>
        </p:nvSpPr>
        <p:spPr>
          <a:xfrm>
            <a:off x="206288" y="1966836"/>
            <a:ext cx="1649480" cy="550079"/>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j-ea"/>
                <a:ea typeface="+mj-ea"/>
                <a:cs typeface="ＭＳ Ｐゴシック"/>
              </a:rPr>
              <a:t>ロボット</a:t>
            </a:r>
            <a:endParaRPr kumimoji="1" lang="ja-JP" altLang="en-US" sz="1600" dirty="0">
              <a:solidFill>
                <a:srgbClr val="FFFFFF"/>
              </a:solidFill>
              <a:latin typeface="+mj-ea"/>
              <a:ea typeface="+mj-ea"/>
              <a:cs typeface="ＭＳ Ｐゴシック"/>
            </a:endParaRPr>
          </a:p>
        </p:txBody>
      </p:sp>
      <p:sp>
        <p:nvSpPr>
          <p:cNvPr id="10" name="正方形/長方形 9"/>
          <p:cNvSpPr/>
          <p:nvPr/>
        </p:nvSpPr>
        <p:spPr>
          <a:xfrm>
            <a:off x="1993421" y="1966836"/>
            <a:ext cx="1649480" cy="55007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j-ea"/>
                <a:ea typeface="+mj-ea"/>
                <a:cs typeface="ＭＳ Ｐゴシック"/>
              </a:rPr>
              <a:t>企業買収</a:t>
            </a:r>
            <a:endParaRPr kumimoji="1" lang="ja-JP" altLang="en-US" sz="1600" dirty="0">
              <a:solidFill>
                <a:srgbClr val="FFFFFF"/>
              </a:solidFill>
              <a:latin typeface="+mj-ea"/>
              <a:ea typeface="+mj-ea"/>
              <a:cs typeface="ＭＳ Ｐゴシック"/>
            </a:endParaRPr>
          </a:p>
        </p:txBody>
      </p:sp>
      <p:sp>
        <p:nvSpPr>
          <p:cNvPr id="11" name="正方形/長方形 10"/>
          <p:cNvSpPr/>
          <p:nvPr/>
        </p:nvSpPr>
        <p:spPr>
          <a:xfrm>
            <a:off x="3780554" y="1966836"/>
            <a:ext cx="1649480" cy="55007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j-ea"/>
                <a:ea typeface="+mj-ea"/>
                <a:cs typeface="ＭＳ Ｐゴシック"/>
              </a:rPr>
              <a:t>企業買収</a:t>
            </a:r>
            <a:endParaRPr lang="en-US" altLang="ja-JP" sz="1600" dirty="0">
              <a:solidFill>
                <a:srgbClr val="FFFFFF"/>
              </a:solidFill>
              <a:latin typeface="+mj-ea"/>
              <a:ea typeface="+mj-ea"/>
              <a:cs typeface="ＭＳ Ｐゴシック"/>
            </a:endParaRPr>
          </a:p>
          <a:p>
            <a:pPr algn="ctr"/>
            <a:r>
              <a:rPr kumimoji="1" lang="ja-JP" altLang="en-US" sz="1600" dirty="0">
                <a:solidFill>
                  <a:srgbClr val="FFFFFF"/>
                </a:solidFill>
                <a:latin typeface="+mj-ea"/>
                <a:ea typeface="+mj-ea"/>
                <a:cs typeface="ＭＳ Ｐゴシック"/>
              </a:rPr>
              <a:t>ドローン</a:t>
            </a:r>
          </a:p>
        </p:txBody>
      </p:sp>
      <p:sp>
        <p:nvSpPr>
          <p:cNvPr id="12" name="正方形/長方形 11"/>
          <p:cNvSpPr/>
          <p:nvPr/>
        </p:nvSpPr>
        <p:spPr>
          <a:xfrm>
            <a:off x="5567687" y="1966836"/>
            <a:ext cx="1649480" cy="55007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a:t>
            </a:r>
          </a:p>
        </p:txBody>
      </p:sp>
      <p:sp>
        <p:nvSpPr>
          <p:cNvPr id="13" name="正方形/長方形 12"/>
          <p:cNvSpPr/>
          <p:nvPr/>
        </p:nvSpPr>
        <p:spPr>
          <a:xfrm>
            <a:off x="7354820" y="1966836"/>
            <a:ext cx="1649480" cy="55007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j-ea"/>
                <a:ea typeface="+mj-ea"/>
                <a:cs typeface="ＭＳ Ｐゴシック"/>
              </a:rPr>
              <a:t>?</a:t>
            </a:r>
            <a:endParaRPr kumimoji="1" lang="ja-JP" altLang="en-US" sz="1600" dirty="0">
              <a:solidFill>
                <a:srgbClr val="FFFFFF"/>
              </a:solidFill>
              <a:latin typeface="+mj-ea"/>
              <a:ea typeface="+mj-ea"/>
              <a:cs typeface="ＭＳ Ｐゴシック"/>
            </a:endParaRPr>
          </a:p>
        </p:txBody>
      </p:sp>
      <p:sp>
        <p:nvSpPr>
          <p:cNvPr id="14" name="正方形/長方形 13"/>
          <p:cNvSpPr/>
          <p:nvPr/>
        </p:nvSpPr>
        <p:spPr>
          <a:xfrm>
            <a:off x="207856" y="2699457"/>
            <a:ext cx="1649480" cy="550079"/>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AI</a:t>
            </a:r>
            <a:endParaRPr kumimoji="1" lang="ja-JP" altLang="en-US" sz="1600" dirty="0">
              <a:solidFill>
                <a:srgbClr val="FFFFFF"/>
              </a:solidFill>
              <a:latin typeface="+mj-ea"/>
              <a:ea typeface="+mj-ea"/>
              <a:cs typeface="ＭＳ Ｐゴシック"/>
            </a:endParaRPr>
          </a:p>
        </p:txBody>
      </p:sp>
      <p:sp>
        <p:nvSpPr>
          <p:cNvPr id="15" name="正方形/長方形 14"/>
          <p:cNvSpPr/>
          <p:nvPr/>
        </p:nvSpPr>
        <p:spPr>
          <a:xfrm>
            <a:off x="1994989" y="2699457"/>
            <a:ext cx="1649480" cy="55007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j-ea"/>
                <a:ea typeface="+mj-ea"/>
                <a:cs typeface="ＭＳ Ｐゴシック"/>
              </a:rPr>
              <a:t>企業買収</a:t>
            </a:r>
            <a:endParaRPr kumimoji="1" lang="ja-JP" altLang="en-US" sz="1600" dirty="0">
              <a:solidFill>
                <a:srgbClr val="FFFFFF"/>
              </a:solidFill>
              <a:latin typeface="+mj-ea"/>
              <a:ea typeface="+mj-ea"/>
              <a:cs typeface="ＭＳ Ｐゴシック"/>
            </a:endParaRPr>
          </a:p>
        </p:txBody>
      </p:sp>
      <p:sp>
        <p:nvSpPr>
          <p:cNvPr id="16" name="正方形/長方形 15"/>
          <p:cNvSpPr/>
          <p:nvPr/>
        </p:nvSpPr>
        <p:spPr>
          <a:xfrm>
            <a:off x="3782122" y="2699457"/>
            <a:ext cx="1649480" cy="55007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j-ea"/>
                <a:ea typeface="+mj-ea"/>
                <a:cs typeface="ＭＳ Ｐゴシック"/>
              </a:rPr>
              <a:t>企業買収</a:t>
            </a:r>
            <a:endParaRPr kumimoji="1" lang="ja-JP" altLang="en-US" sz="1600" dirty="0">
              <a:solidFill>
                <a:srgbClr val="FFFFFF"/>
              </a:solidFill>
              <a:latin typeface="+mj-ea"/>
              <a:ea typeface="+mj-ea"/>
              <a:cs typeface="ＭＳ Ｐゴシック"/>
            </a:endParaRPr>
          </a:p>
        </p:txBody>
      </p:sp>
      <p:sp>
        <p:nvSpPr>
          <p:cNvPr id="17" name="正方形/長方形 16"/>
          <p:cNvSpPr/>
          <p:nvPr/>
        </p:nvSpPr>
        <p:spPr>
          <a:xfrm>
            <a:off x="5569255" y="2699457"/>
            <a:ext cx="1649480" cy="55007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j-ea"/>
                <a:ea typeface="+mj-ea"/>
                <a:cs typeface="ＭＳ Ｐゴシック"/>
              </a:rPr>
              <a:t>自社開発</a:t>
            </a:r>
            <a:endParaRPr lang="en-US" altLang="ja-JP" sz="1600" dirty="0">
              <a:solidFill>
                <a:srgbClr val="FFFFFF"/>
              </a:solidFill>
              <a:latin typeface="+mj-ea"/>
              <a:ea typeface="+mj-ea"/>
              <a:cs typeface="ＭＳ Ｐゴシック"/>
            </a:endParaRPr>
          </a:p>
        </p:txBody>
      </p:sp>
      <p:sp>
        <p:nvSpPr>
          <p:cNvPr id="18" name="正方形/長方形 17"/>
          <p:cNvSpPr/>
          <p:nvPr/>
        </p:nvSpPr>
        <p:spPr>
          <a:xfrm>
            <a:off x="7356388" y="2699457"/>
            <a:ext cx="1649480" cy="55007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IBM</a:t>
            </a:r>
            <a:r>
              <a:rPr lang="ja-JP" altLang="en-US" sz="1600" dirty="0">
                <a:solidFill>
                  <a:srgbClr val="FFFFFF"/>
                </a:solidFill>
                <a:latin typeface="+mj-ea"/>
                <a:ea typeface="+mj-ea"/>
                <a:cs typeface="ＭＳ Ｐゴシック"/>
              </a:rPr>
              <a:t>と提携</a:t>
            </a:r>
            <a:endParaRPr kumimoji="1" lang="ja-JP" altLang="en-US" sz="1600" dirty="0">
              <a:solidFill>
                <a:srgbClr val="FFFFFF"/>
              </a:solidFill>
              <a:latin typeface="+mj-ea"/>
              <a:ea typeface="+mj-ea"/>
              <a:cs typeface="ＭＳ Ｐゴシック"/>
            </a:endParaRPr>
          </a:p>
        </p:txBody>
      </p:sp>
      <p:sp>
        <p:nvSpPr>
          <p:cNvPr id="19" name="正方形/長方形 18"/>
          <p:cNvSpPr/>
          <p:nvPr/>
        </p:nvSpPr>
        <p:spPr>
          <a:xfrm>
            <a:off x="206288" y="3401936"/>
            <a:ext cx="1649480" cy="109386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AI </a:t>
            </a:r>
            <a:r>
              <a:rPr lang="ja-JP" altLang="en-US" sz="1600" dirty="0">
                <a:solidFill>
                  <a:srgbClr val="FFFFFF"/>
                </a:solidFill>
                <a:latin typeface="+mj-ea"/>
                <a:ea typeface="+mj-ea"/>
                <a:cs typeface="ＭＳ Ｐゴシック"/>
              </a:rPr>
              <a:t>サービス</a:t>
            </a:r>
            <a:endParaRPr kumimoji="1" lang="ja-JP" altLang="en-US" sz="1600" dirty="0">
              <a:solidFill>
                <a:srgbClr val="FFFFFF"/>
              </a:solidFill>
              <a:latin typeface="+mj-ea"/>
              <a:ea typeface="+mj-ea"/>
              <a:cs typeface="ＭＳ Ｐゴシック"/>
            </a:endParaRPr>
          </a:p>
        </p:txBody>
      </p:sp>
      <p:sp>
        <p:nvSpPr>
          <p:cNvPr id="20" name="正方形/長方形 19"/>
          <p:cNvSpPr/>
          <p:nvPr/>
        </p:nvSpPr>
        <p:spPr>
          <a:xfrm>
            <a:off x="1993421" y="3401936"/>
            <a:ext cx="1649480" cy="10938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ea"/>
                <a:ea typeface="+mj-ea"/>
                <a:cs typeface="ＭＳ Ｐゴシック"/>
              </a:rPr>
              <a:t>電子秘書</a:t>
            </a:r>
            <a:endParaRPr kumimoji="1" lang="en-US" altLang="ja-JP" sz="1600" dirty="0">
              <a:solidFill>
                <a:srgbClr val="FFFFFF"/>
              </a:solidFill>
              <a:latin typeface="+mj-ea"/>
              <a:ea typeface="+mj-ea"/>
              <a:cs typeface="ＭＳ Ｐゴシック"/>
            </a:endParaRPr>
          </a:p>
          <a:p>
            <a:pPr algn="ctr"/>
            <a:r>
              <a:rPr lang="ja-JP" altLang="en-US" sz="1600" dirty="0">
                <a:solidFill>
                  <a:srgbClr val="FFFFFF"/>
                </a:solidFill>
                <a:latin typeface="+mj-ea"/>
                <a:ea typeface="+mj-ea"/>
                <a:cs typeface="ＭＳ Ｐゴシック"/>
              </a:rPr>
              <a:t>翻訳</a:t>
            </a:r>
            <a:endParaRPr lang="en-US" altLang="ja-JP" sz="1600" dirty="0">
              <a:solidFill>
                <a:srgbClr val="FFFFFF"/>
              </a:solidFill>
              <a:latin typeface="+mj-ea"/>
              <a:ea typeface="+mj-ea"/>
              <a:cs typeface="ＭＳ Ｐゴシック"/>
            </a:endParaRPr>
          </a:p>
          <a:p>
            <a:pPr algn="ctr"/>
            <a:r>
              <a:rPr lang="ja-JP" altLang="en-US" sz="1600" dirty="0">
                <a:solidFill>
                  <a:srgbClr val="FFFFFF"/>
                </a:solidFill>
                <a:latin typeface="+mj-ea"/>
                <a:ea typeface="+mj-ea"/>
                <a:cs typeface="ＭＳ Ｐゴシック"/>
              </a:rPr>
              <a:t>他</a:t>
            </a:r>
            <a:endParaRPr kumimoji="1" lang="ja-JP" altLang="en-US" sz="1600" dirty="0">
              <a:solidFill>
                <a:srgbClr val="FFFFFF"/>
              </a:solidFill>
              <a:latin typeface="+mj-ea"/>
              <a:ea typeface="+mj-ea"/>
              <a:cs typeface="ＭＳ Ｐゴシック"/>
            </a:endParaRPr>
          </a:p>
        </p:txBody>
      </p:sp>
      <p:sp>
        <p:nvSpPr>
          <p:cNvPr id="21" name="正方形/長方形 20"/>
          <p:cNvSpPr/>
          <p:nvPr/>
        </p:nvSpPr>
        <p:spPr>
          <a:xfrm>
            <a:off x="3780554" y="3401936"/>
            <a:ext cx="1649480" cy="10938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j-ea"/>
                <a:ea typeface="+mj-ea"/>
                <a:cs typeface="ＭＳ Ｐゴシック"/>
              </a:rPr>
              <a:t>レコメンデーション</a:t>
            </a:r>
            <a:endParaRPr lang="en-US" altLang="ja-JP" sz="1600" dirty="0">
              <a:solidFill>
                <a:srgbClr val="FFFFFF"/>
              </a:solidFill>
              <a:latin typeface="+mj-ea"/>
              <a:ea typeface="+mj-ea"/>
              <a:cs typeface="ＭＳ Ｐゴシック"/>
            </a:endParaRPr>
          </a:p>
        </p:txBody>
      </p:sp>
      <p:sp>
        <p:nvSpPr>
          <p:cNvPr id="22" name="正方形/長方形 21"/>
          <p:cNvSpPr/>
          <p:nvPr/>
        </p:nvSpPr>
        <p:spPr>
          <a:xfrm>
            <a:off x="5567687" y="3401936"/>
            <a:ext cx="1649480" cy="10938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j-ea"/>
                <a:ea typeface="+mj-ea"/>
                <a:cs typeface="ＭＳ Ｐゴシック"/>
              </a:rPr>
              <a:t>自然言語処理</a:t>
            </a:r>
            <a:endParaRPr lang="en-US" altLang="ja-JP" sz="1600" dirty="0">
              <a:solidFill>
                <a:srgbClr val="FFFFFF"/>
              </a:solidFill>
              <a:latin typeface="+mj-ea"/>
              <a:ea typeface="+mj-ea"/>
              <a:cs typeface="ＭＳ Ｐゴシック"/>
            </a:endParaRPr>
          </a:p>
          <a:p>
            <a:pPr algn="ctr"/>
            <a:r>
              <a:rPr lang="ja-JP" altLang="en-US" sz="1600" dirty="0">
                <a:solidFill>
                  <a:srgbClr val="FFFFFF"/>
                </a:solidFill>
                <a:latin typeface="+mj-ea"/>
                <a:ea typeface="+mj-ea"/>
                <a:cs typeface="ＭＳ Ｐゴシック"/>
              </a:rPr>
              <a:t>質疑応答</a:t>
            </a:r>
            <a:endParaRPr lang="en-US" altLang="ja-JP" sz="1600" dirty="0">
              <a:solidFill>
                <a:srgbClr val="FFFFFF"/>
              </a:solidFill>
              <a:latin typeface="+mj-ea"/>
              <a:ea typeface="+mj-ea"/>
              <a:cs typeface="ＭＳ Ｐゴシック"/>
            </a:endParaRPr>
          </a:p>
        </p:txBody>
      </p:sp>
      <p:sp>
        <p:nvSpPr>
          <p:cNvPr id="23" name="正方形/長方形 22"/>
          <p:cNvSpPr/>
          <p:nvPr/>
        </p:nvSpPr>
        <p:spPr>
          <a:xfrm>
            <a:off x="7354820" y="3401936"/>
            <a:ext cx="1649480" cy="10938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j-ea"/>
                <a:ea typeface="+mj-ea"/>
                <a:cs typeface="ＭＳ Ｐゴシック"/>
              </a:rPr>
              <a:t>電子秘書</a:t>
            </a:r>
            <a:endParaRPr kumimoji="1" lang="ja-JP" altLang="en-US" sz="1600" dirty="0">
              <a:solidFill>
                <a:srgbClr val="FFFFFF"/>
              </a:solidFill>
              <a:latin typeface="+mj-ea"/>
              <a:ea typeface="+mj-ea"/>
              <a:cs typeface="ＭＳ Ｐゴシック"/>
            </a:endParaRPr>
          </a:p>
        </p:txBody>
      </p:sp>
      <p:sp>
        <p:nvSpPr>
          <p:cNvPr id="24" name="正方形/長方形 23"/>
          <p:cNvSpPr/>
          <p:nvPr/>
        </p:nvSpPr>
        <p:spPr>
          <a:xfrm>
            <a:off x="206288" y="4629857"/>
            <a:ext cx="1649480" cy="996243"/>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IoT</a:t>
            </a:r>
            <a:endParaRPr kumimoji="1" lang="ja-JP" altLang="en-US" sz="1600" dirty="0">
              <a:solidFill>
                <a:srgbClr val="FFFFFF"/>
              </a:solidFill>
              <a:latin typeface="+mj-ea"/>
              <a:ea typeface="+mj-ea"/>
              <a:cs typeface="ＭＳ Ｐゴシック"/>
            </a:endParaRPr>
          </a:p>
        </p:txBody>
      </p:sp>
      <p:sp>
        <p:nvSpPr>
          <p:cNvPr id="25" name="正方形/長方形 24"/>
          <p:cNvSpPr/>
          <p:nvPr/>
        </p:nvSpPr>
        <p:spPr>
          <a:xfrm>
            <a:off x="1993421" y="4629857"/>
            <a:ext cx="1649480" cy="99624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Home</a:t>
            </a:r>
          </a:p>
          <a:p>
            <a:pPr algn="ctr"/>
            <a:r>
              <a:rPr lang="ja-JP" altLang="en-US" sz="1600" dirty="0">
                <a:solidFill>
                  <a:srgbClr val="FFFFFF"/>
                </a:solidFill>
                <a:latin typeface="+mj-ea"/>
                <a:ea typeface="+mj-ea"/>
                <a:cs typeface="ＭＳ Ｐゴシック"/>
              </a:rPr>
              <a:t>ウェアラブル</a:t>
            </a:r>
            <a:endParaRPr lang="en-US" altLang="ja-JP" sz="1600" dirty="0">
              <a:solidFill>
                <a:srgbClr val="FFFFFF"/>
              </a:solidFill>
              <a:latin typeface="+mj-ea"/>
              <a:ea typeface="+mj-ea"/>
              <a:cs typeface="ＭＳ Ｐゴシック"/>
            </a:endParaRPr>
          </a:p>
          <a:p>
            <a:pPr algn="ctr"/>
            <a:r>
              <a:rPr kumimoji="1" lang="en-US" altLang="ja-JP" sz="1600" dirty="0">
                <a:solidFill>
                  <a:srgbClr val="FFFFFF"/>
                </a:solidFill>
                <a:latin typeface="+mj-ea"/>
                <a:ea typeface="+mj-ea"/>
                <a:cs typeface="ＭＳ Ｐゴシック"/>
              </a:rPr>
              <a:t>IoT</a:t>
            </a:r>
            <a:r>
              <a:rPr kumimoji="1" lang="ja-JP" altLang="en-US" sz="1600" dirty="0">
                <a:solidFill>
                  <a:srgbClr val="FFFFFF"/>
                </a:solidFill>
                <a:latin typeface="+mj-ea"/>
                <a:ea typeface="+mj-ea"/>
                <a:cs typeface="ＭＳ Ｐゴシック"/>
              </a:rPr>
              <a:t>用</a:t>
            </a:r>
            <a:r>
              <a:rPr kumimoji="1" lang="en-US" altLang="ja-JP" sz="1600" dirty="0">
                <a:solidFill>
                  <a:srgbClr val="FFFFFF"/>
                </a:solidFill>
                <a:latin typeface="+mj-ea"/>
                <a:ea typeface="+mj-ea"/>
                <a:cs typeface="ＭＳ Ｐゴシック"/>
              </a:rPr>
              <a:t>OS</a:t>
            </a:r>
            <a:endParaRPr kumimoji="1" lang="ja-JP" altLang="en-US" sz="1600" dirty="0">
              <a:solidFill>
                <a:srgbClr val="FFFFFF"/>
              </a:solidFill>
              <a:latin typeface="+mj-ea"/>
              <a:ea typeface="+mj-ea"/>
              <a:cs typeface="ＭＳ Ｐゴシック"/>
            </a:endParaRPr>
          </a:p>
        </p:txBody>
      </p:sp>
      <p:sp>
        <p:nvSpPr>
          <p:cNvPr id="26" name="正方形/長方形 25"/>
          <p:cNvSpPr/>
          <p:nvPr/>
        </p:nvSpPr>
        <p:spPr>
          <a:xfrm>
            <a:off x="3780554" y="4629857"/>
            <a:ext cx="1649480" cy="99624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a:t>
            </a:r>
            <a:endParaRPr kumimoji="1" lang="ja-JP" altLang="en-US" sz="1600" dirty="0">
              <a:solidFill>
                <a:srgbClr val="FFFFFF"/>
              </a:solidFill>
              <a:latin typeface="+mj-ea"/>
              <a:ea typeface="+mj-ea"/>
              <a:cs typeface="ＭＳ Ｐゴシック"/>
            </a:endParaRPr>
          </a:p>
        </p:txBody>
      </p:sp>
      <p:sp>
        <p:nvSpPr>
          <p:cNvPr id="27" name="正方形/長方形 26"/>
          <p:cNvSpPr/>
          <p:nvPr/>
        </p:nvSpPr>
        <p:spPr>
          <a:xfrm>
            <a:off x="5567687" y="4629857"/>
            <a:ext cx="1649480" cy="99624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IoT</a:t>
            </a:r>
            <a:r>
              <a:rPr lang="ja-JP" altLang="en-US" sz="1600" dirty="0">
                <a:solidFill>
                  <a:srgbClr val="FFFFFF"/>
                </a:solidFill>
                <a:latin typeface="+mj-ea"/>
                <a:ea typeface="+mj-ea"/>
                <a:cs typeface="ＭＳ Ｐゴシック"/>
              </a:rPr>
              <a:t>インフラ</a:t>
            </a:r>
            <a:endParaRPr lang="en-US" altLang="ja-JP" sz="1600" dirty="0">
              <a:solidFill>
                <a:srgbClr val="FFFFFF"/>
              </a:solidFill>
              <a:latin typeface="+mj-ea"/>
              <a:ea typeface="+mj-ea"/>
              <a:cs typeface="ＭＳ Ｐゴシック"/>
            </a:endParaRPr>
          </a:p>
        </p:txBody>
      </p:sp>
      <p:sp>
        <p:nvSpPr>
          <p:cNvPr id="28" name="正方形/長方形 27"/>
          <p:cNvSpPr/>
          <p:nvPr/>
        </p:nvSpPr>
        <p:spPr>
          <a:xfrm>
            <a:off x="7354820" y="4629857"/>
            <a:ext cx="1649480" cy="99624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j-ea"/>
                <a:ea typeface="+mj-ea"/>
                <a:cs typeface="ＭＳ Ｐゴシック"/>
              </a:rPr>
              <a:t>ウェアラブル</a:t>
            </a:r>
            <a:endParaRPr lang="en-US" altLang="ja-JP" sz="1600" dirty="0">
              <a:solidFill>
                <a:srgbClr val="FFFFFF"/>
              </a:solidFill>
              <a:latin typeface="+mj-ea"/>
              <a:ea typeface="+mj-ea"/>
              <a:cs typeface="ＭＳ Ｐゴシック"/>
            </a:endParaRPr>
          </a:p>
          <a:p>
            <a:pPr algn="ctr"/>
            <a:r>
              <a:rPr lang="en-US" altLang="ja-JP" sz="1600" dirty="0">
                <a:solidFill>
                  <a:srgbClr val="FFFFFF"/>
                </a:solidFill>
                <a:latin typeface="+mj-ea"/>
                <a:ea typeface="+mj-ea"/>
                <a:cs typeface="ＭＳ Ｐゴシック"/>
              </a:rPr>
              <a:t>Car/Home</a:t>
            </a:r>
            <a:endParaRPr kumimoji="1" lang="ja-JP" altLang="en-US" sz="1600" dirty="0">
              <a:solidFill>
                <a:srgbClr val="FFFFFF"/>
              </a:solidFill>
              <a:latin typeface="+mj-ea"/>
              <a:ea typeface="+mj-ea"/>
              <a:cs typeface="ＭＳ Ｐゴシック"/>
            </a:endParaRPr>
          </a:p>
        </p:txBody>
      </p:sp>
      <p:sp>
        <p:nvSpPr>
          <p:cNvPr id="29" name="正方形/長方形 28"/>
          <p:cNvSpPr/>
          <p:nvPr/>
        </p:nvSpPr>
        <p:spPr>
          <a:xfrm>
            <a:off x="206288" y="5772857"/>
            <a:ext cx="1649480" cy="550079"/>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j-ea"/>
                <a:ea typeface="+mj-ea"/>
                <a:cs typeface="ＭＳ Ｐゴシック"/>
              </a:rPr>
              <a:t>クラウド</a:t>
            </a:r>
          </a:p>
        </p:txBody>
      </p:sp>
      <p:sp>
        <p:nvSpPr>
          <p:cNvPr id="30" name="正方形/長方形 29"/>
          <p:cNvSpPr/>
          <p:nvPr/>
        </p:nvSpPr>
        <p:spPr>
          <a:xfrm>
            <a:off x="1993421" y="5772857"/>
            <a:ext cx="1649480" cy="55007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AI</a:t>
            </a:r>
            <a:r>
              <a:rPr lang="ja-JP" altLang="en-US" sz="1600" dirty="0">
                <a:solidFill>
                  <a:srgbClr val="FFFFFF"/>
                </a:solidFill>
                <a:latin typeface="+mj-ea"/>
                <a:ea typeface="+mj-ea"/>
                <a:cs typeface="ＭＳ Ｐゴシック"/>
              </a:rPr>
              <a:t>サービス提供</a:t>
            </a:r>
            <a:endParaRPr kumimoji="1" lang="ja-JP" altLang="en-US" sz="1600" dirty="0">
              <a:solidFill>
                <a:srgbClr val="FFFFFF"/>
              </a:solidFill>
              <a:latin typeface="+mj-ea"/>
              <a:ea typeface="+mj-ea"/>
              <a:cs typeface="ＭＳ Ｐゴシック"/>
            </a:endParaRPr>
          </a:p>
        </p:txBody>
      </p:sp>
      <p:sp>
        <p:nvSpPr>
          <p:cNvPr id="31" name="正方形/長方形 30"/>
          <p:cNvSpPr/>
          <p:nvPr/>
        </p:nvSpPr>
        <p:spPr>
          <a:xfrm>
            <a:off x="3780554" y="5772857"/>
            <a:ext cx="1649480" cy="55007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AI</a:t>
            </a:r>
            <a:r>
              <a:rPr lang="ja-JP" altLang="en-US" sz="1600" dirty="0">
                <a:solidFill>
                  <a:srgbClr val="FFFFFF"/>
                </a:solidFill>
                <a:latin typeface="+mj-ea"/>
                <a:ea typeface="+mj-ea"/>
                <a:cs typeface="ＭＳ Ｐゴシック"/>
              </a:rPr>
              <a:t>サービス提供</a:t>
            </a:r>
            <a:endParaRPr kumimoji="1" lang="ja-JP" altLang="en-US" sz="1600" dirty="0">
              <a:solidFill>
                <a:srgbClr val="FFFFFF"/>
              </a:solidFill>
              <a:latin typeface="+mj-ea"/>
              <a:ea typeface="+mj-ea"/>
              <a:cs typeface="ＭＳ Ｐゴシック"/>
            </a:endParaRPr>
          </a:p>
        </p:txBody>
      </p:sp>
      <p:sp>
        <p:nvSpPr>
          <p:cNvPr id="32" name="正方形/長方形 31"/>
          <p:cNvSpPr/>
          <p:nvPr/>
        </p:nvSpPr>
        <p:spPr>
          <a:xfrm>
            <a:off x="5567687" y="5772857"/>
            <a:ext cx="1649480" cy="55007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AI</a:t>
            </a:r>
            <a:r>
              <a:rPr lang="ja-JP" altLang="en-US" sz="1600" dirty="0">
                <a:solidFill>
                  <a:srgbClr val="FFFFFF"/>
                </a:solidFill>
                <a:latin typeface="+mj-ea"/>
                <a:ea typeface="+mj-ea"/>
                <a:cs typeface="ＭＳ Ｐゴシック"/>
              </a:rPr>
              <a:t>サービス提供</a:t>
            </a:r>
            <a:endParaRPr lang="en-US" altLang="ja-JP" sz="1600" dirty="0">
              <a:solidFill>
                <a:srgbClr val="FFFFFF"/>
              </a:solidFill>
              <a:latin typeface="+mj-ea"/>
              <a:ea typeface="+mj-ea"/>
              <a:cs typeface="ＭＳ Ｐゴシック"/>
            </a:endParaRPr>
          </a:p>
        </p:txBody>
      </p:sp>
      <p:sp>
        <p:nvSpPr>
          <p:cNvPr id="33" name="正方形/長方形 32"/>
          <p:cNvSpPr/>
          <p:nvPr/>
        </p:nvSpPr>
        <p:spPr>
          <a:xfrm>
            <a:off x="7354820" y="5772857"/>
            <a:ext cx="1649480" cy="55007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j-ea"/>
                <a:ea typeface="+mj-ea"/>
                <a:cs typeface="ＭＳ Ｐゴシック"/>
              </a:rPr>
              <a:t>×</a:t>
            </a:r>
            <a:endParaRPr kumimoji="1" lang="ja-JP" altLang="en-US" sz="1600" dirty="0">
              <a:solidFill>
                <a:srgbClr val="FFFFFF"/>
              </a:solidFill>
              <a:latin typeface="+mj-ea"/>
              <a:ea typeface="+mj-ea"/>
              <a:cs typeface="ＭＳ Ｐゴシック"/>
            </a:endParaRPr>
          </a:p>
        </p:txBody>
      </p:sp>
    </p:spTree>
    <p:extLst>
      <p:ext uri="{BB962C8B-B14F-4D97-AF65-F5344CB8AC3E}">
        <p14:creationId xmlns:p14="http://schemas.microsoft.com/office/powerpoint/2010/main" val="28451813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シンギュラリティ（技術的特異点）</a:t>
            </a:r>
            <a:endParaRPr kumimoji="1" lang="ja-JP" altLang="en-US" dirty="0"/>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34" y="1103999"/>
            <a:ext cx="7749289" cy="52307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正方形/長方形 4"/>
          <p:cNvSpPr/>
          <p:nvPr/>
        </p:nvSpPr>
        <p:spPr>
          <a:xfrm>
            <a:off x="4151870" y="6405481"/>
            <a:ext cx="4572000" cy="246221"/>
          </a:xfrm>
          <a:prstGeom prst="rect">
            <a:avLst/>
          </a:prstGeom>
        </p:spPr>
        <p:txBody>
          <a:bodyPr>
            <a:spAutoFit/>
          </a:bodyPr>
          <a:lstStyle/>
          <a:p>
            <a:r>
              <a:rPr lang="en-US" altLang="ja-JP" sz="1000" dirty="0"/>
              <a:t>http://www.nikkei.com/article/DGXMZO82144080Q5A120C1000000/</a:t>
            </a:r>
            <a:endParaRPr lang="ja-JP" altLang="en-US" sz="1000" dirty="0"/>
          </a:p>
        </p:txBody>
      </p:sp>
    </p:spTree>
    <p:extLst>
      <p:ext uri="{BB962C8B-B14F-4D97-AF65-F5344CB8AC3E}">
        <p14:creationId xmlns:p14="http://schemas.microsoft.com/office/powerpoint/2010/main" val="2057877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Gartner: Top </a:t>
            </a:r>
            <a:r>
              <a:rPr lang="en-US" altLang="ja-JP" dirty="0"/>
              <a:t>10 Strategic Technology </a:t>
            </a:r>
            <a:r>
              <a:rPr lang="en-US" altLang="ja-JP" dirty="0" smtClean="0"/>
              <a:t>Trends</a:t>
            </a:r>
            <a:endParaRPr kumimoji="1" lang="ja-JP" altLang="en-US" dirty="0"/>
          </a:p>
        </p:txBody>
      </p:sp>
      <p:sp>
        <p:nvSpPr>
          <p:cNvPr id="4" name="角丸四角形 3"/>
          <p:cNvSpPr/>
          <p:nvPr/>
        </p:nvSpPr>
        <p:spPr>
          <a:xfrm>
            <a:off x="4767489" y="1064924"/>
            <a:ext cx="3963459" cy="1803492"/>
          </a:xfrm>
          <a:prstGeom prst="roundRect">
            <a:avLst>
              <a:gd name="adj" fmla="val 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メイリオ"/>
                <a:ea typeface="メイリオ"/>
                <a:cs typeface="メイリオ"/>
              </a:rPr>
              <a:t>The smart machine era will be the most disruptive in the history of IT</a:t>
            </a:r>
            <a:r>
              <a:rPr lang="en-US" altLang="ja-JP" sz="1600" dirty="0" smtClean="0">
                <a:solidFill>
                  <a:srgbClr val="FFFFFF"/>
                </a:solidFill>
                <a:latin typeface="メイリオ"/>
                <a:ea typeface="メイリオ"/>
                <a:cs typeface="メイリオ"/>
              </a:rPr>
              <a:t>.</a:t>
            </a:r>
          </a:p>
          <a:p>
            <a:pPr algn="ctr"/>
            <a:endParaRPr lang="en-US" altLang="ja-JP" sz="1600" dirty="0" smtClean="0">
              <a:solidFill>
                <a:srgbClr val="FFFFFF"/>
              </a:solidFill>
              <a:latin typeface="メイリオ"/>
              <a:ea typeface="メイリオ"/>
              <a:cs typeface="メイリオ"/>
            </a:endParaRPr>
          </a:p>
          <a:p>
            <a:pPr algn="ctr"/>
            <a:r>
              <a:rPr kumimoji="1" lang="ja-JP" altLang="en-US" sz="1600" b="1" dirty="0" smtClean="0">
                <a:solidFill>
                  <a:srgbClr val="FFFFFF"/>
                </a:solidFill>
                <a:latin typeface="メイリオ"/>
                <a:ea typeface="メイリオ"/>
                <a:cs typeface="メイリオ"/>
              </a:rPr>
              <a:t>スマートマシンは、</a:t>
            </a:r>
            <a:r>
              <a:rPr kumimoji="1" lang="en-US" altLang="ja-JP" sz="1600" b="1" dirty="0" smtClean="0">
                <a:solidFill>
                  <a:srgbClr val="FFFFFF"/>
                </a:solidFill>
                <a:latin typeface="メイリオ"/>
                <a:ea typeface="メイリオ"/>
                <a:cs typeface="メイリオ"/>
              </a:rPr>
              <a:t>IT</a:t>
            </a:r>
            <a:r>
              <a:rPr kumimoji="1" lang="ja-JP" altLang="en-US" sz="1600" b="1" dirty="0" smtClean="0">
                <a:solidFill>
                  <a:srgbClr val="FFFFFF"/>
                </a:solidFill>
                <a:latin typeface="メイリオ"/>
                <a:ea typeface="メイリオ"/>
                <a:cs typeface="メイリオ"/>
              </a:rPr>
              <a:t>の歴史の中で</a:t>
            </a:r>
            <a:endParaRPr kumimoji="1" lang="en-US" altLang="ja-JP" sz="1600" b="1" dirty="0" smtClean="0">
              <a:solidFill>
                <a:srgbClr val="FFFFFF"/>
              </a:solidFill>
              <a:latin typeface="メイリオ"/>
              <a:ea typeface="メイリオ"/>
              <a:cs typeface="メイリオ"/>
            </a:endParaRPr>
          </a:p>
          <a:p>
            <a:pPr algn="ctr"/>
            <a:r>
              <a:rPr kumimoji="1" lang="ja-JP" altLang="en-US" b="1" u="sng" dirty="0" smtClean="0">
                <a:solidFill>
                  <a:srgbClr val="FFFFFF"/>
                </a:solidFill>
                <a:latin typeface="メイリオ"/>
                <a:ea typeface="メイリオ"/>
                <a:cs typeface="メイリオ"/>
              </a:rPr>
              <a:t>最も破壊的なもの</a:t>
            </a:r>
            <a:r>
              <a:rPr kumimoji="1" lang="ja-JP" altLang="en-US" sz="1600" b="1" dirty="0" smtClean="0">
                <a:solidFill>
                  <a:srgbClr val="FFFFFF"/>
                </a:solidFill>
                <a:latin typeface="メイリオ"/>
                <a:ea typeface="メイリオ"/>
                <a:cs typeface="メイリオ"/>
              </a:rPr>
              <a:t>となるだろう。</a:t>
            </a:r>
            <a:endParaRPr kumimoji="1" lang="ja-JP" altLang="en-US" sz="1600" b="1" dirty="0">
              <a:solidFill>
                <a:srgbClr val="FFFFFF"/>
              </a:solidFill>
              <a:latin typeface="メイリオ"/>
              <a:ea typeface="メイリオ"/>
              <a:cs typeface="メイリオ"/>
            </a:endParaRPr>
          </a:p>
        </p:txBody>
      </p:sp>
      <p:grpSp>
        <p:nvGrpSpPr>
          <p:cNvPr id="6" name="図形グループ 5"/>
          <p:cNvGrpSpPr/>
          <p:nvPr/>
        </p:nvGrpSpPr>
        <p:grpSpPr>
          <a:xfrm>
            <a:off x="217416" y="1064924"/>
            <a:ext cx="4320726" cy="3461942"/>
            <a:chOff x="217416" y="1064924"/>
            <a:chExt cx="4320726" cy="3461942"/>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16" y="1064924"/>
              <a:ext cx="4320726" cy="3157907"/>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正方形/長方形 4"/>
            <p:cNvSpPr/>
            <p:nvPr/>
          </p:nvSpPr>
          <p:spPr>
            <a:xfrm>
              <a:off x="217416" y="4280645"/>
              <a:ext cx="3354447" cy="246221"/>
            </a:xfrm>
            <a:prstGeom prst="rect">
              <a:avLst/>
            </a:prstGeom>
          </p:spPr>
          <p:txBody>
            <a:bodyPr wrap="square">
              <a:spAutoFit/>
            </a:bodyPr>
            <a:lstStyle/>
            <a:p>
              <a:r>
                <a:rPr lang="en-US" altLang="ja-JP" sz="1000" dirty="0"/>
                <a:t>http://www.gartner.com/newsroom/id/2603623</a:t>
              </a:r>
              <a:endParaRPr lang="ja-JP" altLang="en-US" sz="1000" dirty="0"/>
            </a:p>
          </p:txBody>
        </p:sp>
      </p:grpSp>
      <p:pic>
        <p:nvPicPr>
          <p:cNvPr id="7" name="図 6" descr="gartner-top-2015-tech-620x3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271" y="3437477"/>
            <a:ext cx="5472677" cy="294818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6776216" y="6385661"/>
            <a:ext cx="1954732" cy="215444"/>
          </a:xfrm>
          <a:prstGeom prst="rect">
            <a:avLst/>
          </a:prstGeom>
        </p:spPr>
        <p:txBody>
          <a:bodyPr wrap="none">
            <a:spAutoFit/>
          </a:bodyPr>
          <a:lstStyle/>
          <a:p>
            <a:r>
              <a:rPr lang="en-US" altLang="ja-JP" sz="800" dirty="0"/>
              <a:t>http://</a:t>
            </a:r>
            <a:r>
              <a:rPr lang="en-US" altLang="ja-JP" sz="800" dirty="0" err="1"/>
              <a:t>japan.zdnet.com</a:t>
            </a:r>
            <a:r>
              <a:rPr lang="en-US" altLang="ja-JP" sz="800" dirty="0"/>
              <a:t>/article/35054843/</a:t>
            </a:r>
            <a:endParaRPr lang="ja-JP" altLang="en-US" sz="800" dirty="0"/>
          </a:p>
        </p:txBody>
      </p:sp>
      <p:sp>
        <p:nvSpPr>
          <p:cNvPr id="9" name="正方形/長方形 8"/>
          <p:cNvSpPr/>
          <p:nvPr/>
        </p:nvSpPr>
        <p:spPr>
          <a:xfrm>
            <a:off x="5102158" y="5060808"/>
            <a:ext cx="1105593" cy="161175"/>
          </a:xfrm>
          <a:prstGeom prst="rect">
            <a:avLst/>
          </a:prstGeom>
          <a:noFill/>
          <a:ln>
            <a:solidFill>
              <a:schemeClr val="accent6">
                <a:lumMod val="7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矢印コネクタ 9"/>
          <p:cNvCxnSpPr>
            <a:stCxn id="9" idx="0"/>
            <a:endCxn id="4" idx="2"/>
          </p:cNvCxnSpPr>
          <p:nvPr/>
        </p:nvCxnSpPr>
        <p:spPr>
          <a:xfrm flipV="1">
            <a:off x="5654955" y="2868416"/>
            <a:ext cx="1094264" cy="2192392"/>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112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Gartner</a:t>
            </a:r>
            <a:r>
              <a:rPr lang="ja-JP" altLang="en-US" dirty="0" smtClean="0"/>
              <a:t>「</a:t>
            </a:r>
            <a:r>
              <a:rPr lang="en-US" altLang="ja-JP" dirty="0" smtClean="0"/>
              <a:t>IT</a:t>
            </a:r>
            <a:r>
              <a:rPr lang="ja-JP" altLang="en-US" dirty="0"/>
              <a:t>分野の</a:t>
            </a:r>
            <a:r>
              <a:rPr lang="en-US" altLang="ja-JP" dirty="0"/>
              <a:t>2016</a:t>
            </a:r>
            <a:r>
              <a:rPr lang="ja-JP" altLang="en-US" dirty="0"/>
              <a:t>年以降の</a:t>
            </a:r>
            <a:r>
              <a:rPr lang="en-US" altLang="ja-JP" dirty="0"/>
              <a:t>10</a:t>
            </a:r>
            <a:r>
              <a:rPr lang="ja-JP" altLang="en-US" dirty="0" smtClean="0"/>
              <a:t>大予測」</a:t>
            </a:r>
            <a:endParaRPr kumimoji="1" lang="ja-JP" altLang="en-US" dirty="0"/>
          </a:p>
        </p:txBody>
      </p:sp>
      <p:sp>
        <p:nvSpPr>
          <p:cNvPr id="4" name="コンテンツ プレースホルダー 3"/>
          <p:cNvSpPr>
            <a:spLocks noGrp="1"/>
          </p:cNvSpPr>
          <p:nvPr>
            <p:ph idx="1"/>
          </p:nvPr>
        </p:nvSpPr>
        <p:spPr/>
        <p:txBody>
          <a:bodyPr>
            <a:noAutofit/>
          </a:bodyPr>
          <a:lstStyle/>
          <a:p>
            <a:r>
              <a:rPr lang="en-US" altLang="ja-JP" sz="1600" dirty="0" smtClean="0"/>
              <a:t>2018</a:t>
            </a:r>
            <a:r>
              <a:rPr lang="ja-JP" altLang="en-US" sz="1600" dirty="0"/>
              <a:t>年までに、ビジネスコンテンツの</a:t>
            </a:r>
            <a:r>
              <a:rPr lang="en-US" altLang="ja-JP" sz="1600" dirty="0"/>
              <a:t>20%</a:t>
            </a:r>
            <a:r>
              <a:rPr lang="ja-JP" altLang="en-US" sz="1600" dirty="0"/>
              <a:t>は、人間に代わって</a:t>
            </a:r>
            <a:r>
              <a:rPr lang="ja-JP" altLang="en-US" sz="1600" dirty="0">
                <a:solidFill>
                  <a:srgbClr val="FF0000"/>
                </a:solidFill>
              </a:rPr>
              <a:t>マシンが文章を書く</a:t>
            </a:r>
            <a:r>
              <a:rPr lang="ja-JP" altLang="en-US" sz="1600" dirty="0"/>
              <a:t>ようになる</a:t>
            </a:r>
          </a:p>
          <a:p>
            <a:r>
              <a:rPr lang="en-US" altLang="ja-JP" sz="1600" dirty="0" smtClean="0"/>
              <a:t>2018</a:t>
            </a:r>
            <a:r>
              <a:rPr lang="ja-JP" altLang="en-US" sz="1600" dirty="0"/>
              <a:t>年までに、インターネットにつながる</a:t>
            </a:r>
            <a:r>
              <a:rPr lang="en-US" altLang="ja-JP" sz="1600" dirty="0"/>
              <a:t>60</a:t>
            </a:r>
            <a:r>
              <a:rPr lang="ja-JP" altLang="en-US" sz="1600" dirty="0"/>
              <a:t>億のモノがサポートを（人に）リクエストするようになる</a:t>
            </a:r>
          </a:p>
          <a:p>
            <a:r>
              <a:rPr lang="en-US" altLang="ja-JP" sz="1600" dirty="0" smtClean="0"/>
              <a:t>2020</a:t>
            </a:r>
            <a:r>
              <a:rPr lang="ja-JP" altLang="en-US" sz="1600" dirty="0"/>
              <a:t>年までに、人間の制御の範囲外にある</a:t>
            </a:r>
            <a:r>
              <a:rPr lang="ja-JP" altLang="en-US" sz="1600" dirty="0">
                <a:solidFill>
                  <a:srgbClr val="FF0000"/>
                </a:solidFill>
              </a:rPr>
              <a:t>自律型のソフトウェア</a:t>
            </a:r>
            <a:r>
              <a:rPr lang="ja-JP" altLang="en-US" sz="1600" dirty="0"/>
              <a:t>エージェントが、すべての経済取引の</a:t>
            </a:r>
            <a:r>
              <a:rPr lang="en-US" altLang="ja-JP" sz="1600" dirty="0"/>
              <a:t>5</a:t>
            </a:r>
            <a:r>
              <a:rPr lang="ja-JP" altLang="en-US" sz="1600" dirty="0"/>
              <a:t>％を処理するようになる</a:t>
            </a:r>
          </a:p>
          <a:p>
            <a:r>
              <a:rPr lang="en-US" altLang="ja-JP" sz="1600" dirty="0" smtClean="0"/>
              <a:t>2018</a:t>
            </a:r>
            <a:r>
              <a:rPr lang="ja-JP" altLang="en-US" sz="1600" dirty="0"/>
              <a:t>年までに、世界の</a:t>
            </a:r>
            <a:r>
              <a:rPr lang="en-US" altLang="ja-JP" sz="1600" dirty="0"/>
              <a:t>300</a:t>
            </a:r>
            <a:r>
              <a:rPr lang="ja-JP" altLang="en-US" sz="1600" dirty="0"/>
              <a:t>万人以上の労働者が</a:t>
            </a:r>
            <a:r>
              <a:rPr lang="ja-JP" altLang="en-US" sz="1600" dirty="0">
                <a:solidFill>
                  <a:srgbClr val="FF0000"/>
                </a:solidFill>
              </a:rPr>
              <a:t>ロボット上司</a:t>
            </a:r>
            <a:r>
              <a:rPr lang="ja-JP" altLang="en-US" sz="1600" dirty="0"/>
              <a:t>の管理下に置かれるようになる</a:t>
            </a:r>
          </a:p>
          <a:p>
            <a:r>
              <a:rPr lang="en-US" altLang="ja-JP" sz="1600" dirty="0" smtClean="0"/>
              <a:t>2018</a:t>
            </a:r>
            <a:r>
              <a:rPr lang="ja-JP" altLang="en-US" sz="1600" dirty="0"/>
              <a:t>年までに、スマートビルディングの</a:t>
            </a:r>
            <a:r>
              <a:rPr lang="en-US" altLang="ja-JP" sz="1600" dirty="0"/>
              <a:t>20</a:t>
            </a:r>
            <a:r>
              <a:rPr lang="ja-JP" altLang="en-US" sz="1600" dirty="0"/>
              <a:t>％がデジタル損壊攻撃への対応を経験する</a:t>
            </a:r>
          </a:p>
          <a:p>
            <a:r>
              <a:rPr lang="en-US" altLang="ja-JP" sz="1600" dirty="0" smtClean="0"/>
              <a:t>2018</a:t>
            </a:r>
            <a:r>
              <a:rPr lang="ja-JP" altLang="en-US" sz="1600" dirty="0"/>
              <a:t>年までに、新興企業の</a:t>
            </a:r>
            <a:r>
              <a:rPr lang="en-US" altLang="ja-JP" sz="1600" dirty="0"/>
              <a:t>45</a:t>
            </a:r>
            <a:r>
              <a:rPr lang="ja-JP" altLang="en-US" sz="1600" dirty="0"/>
              <a:t>％は、社員よりも多くの簡単に複製可能な</a:t>
            </a:r>
            <a:r>
              <a:rPr lang="ja-JP" altLang="en-US" sz="1600" dirty="0">
                <a:solidFill>
                  <a:srgbClr val="FF0000"/>
                </a:solidFill>
              </a:rPr>
              <a:t>スマートマシン</a:t>
            </a:r>
            <a:r>
              <a:rPr lang="ja-JP" altLang="en-US" sz="1600" dirty="0"/>
              <a:t>を所有するようになる</a:t>
            </a:r>
          </a:p>
          <a:p>
            <a:r>
              <a:rPr lang="en-US" altLang="ja-JP" sz="1600" dirty="0" smtClean="0"/>
              <a:t>2018</a:t>
            </a:r>
            <a:r>
              <a:rPr lang="ja-JP" altLang="en-US" sz="1600" dirty="0"/>
              <a:t>年までに、顧客向けの</a:t>
            </a:r>
            <a:r>
              <a:rPr lang="ja-JP" altLang="en-US" sz="1600" dirty="0">
                <a:solidFill>
                  <a:srgbClr val="FF0000"/>
                </a:solidFill>
              </a:rPr>
              <a:t>デジタルアシスタント</a:t>
            </a:r>
            <a:r>
              <a:rPr lang="ja-JP" altLang="en-US" sz="1600" dirty="0"/>
              <a:t>が顔と声で個人を特定するようになる</a:t>
            </a:r>
          </a:p>
          <a:p>
            <a:r>
              <a:rPr lang="en-US" altLang="ja-JP" sz="1600" dirty="0" smtClean="0"/>
              <a:t>2018</a:t>
            </a:r>
            <a:r>
              <a:rPr lang="ja-JP" altLang="en-US" sz="1600" dirty="0"/>
              <a:t>年までに、</a:t>
            </a:r>
            <a:r>
              <a:rPr lang="en-US" altLang="ja-JP" sz="1600" dirty="0"/>
              <a:t>200</a:t>
            </a:r>
            <a:r>
              <a:rPr lang="ja-JP" altLang="en-US" sz="1600" dirty="0"/>
              <a:t>万人の被雇用者が、健康管理用ウェアラブルデバイスやフィットネスデバイスを装着することが雇用条件として義務づけられるようになる</a:t>
            </a:r>
          </a:p>
          <a:p>
            <a:r>
              <a:rPr lang="en-US" altLang="ja-JP" sz="1600" dirty="0" smtClean="0"/>
              <a:t>2020</a:t>
            </a:r>
            <a:r>
              <a:rPr lang="ja-JP" altLang="en-US" sz="1600" dirty="0"/>
              <a:t>年までに、</a:t>
            </a:r>
            <a:r>
              <a:rPr lang="ja-JP" altLang="en-US" sz="1600" dirty="0">
                <a:solidFill>
                  <a:srgbClr val="FF0000"/>
                </a:solidFill>
              </a:rPr>
              <a:t>スマートエージェント</a:t>
            </a:r>
            <a:r>
              <a:rPr lang="ja-JP" altLang="en-US" sz="1600" dirty="0"/>
              <a:t>がモバイル処理の</a:t>
            </a:r>
            <a:r>
              <a:rPr lang="en-US" altLang="ja-JP" sz="1600" dirty="0"/>
              <a:t>40</a:t>
            </a:r>
            <a:r>
              <a:rPr lang="ja-JP" altLang="en-US" sz="1600" dirty="0"/>
              <a:t>％を円滑にし、ポストアプリが支配するようになる</a:t>
            </a:r>
          </a:p>
          <a:p>
            <a:r>
              <a:rPr lang="en-US" altLang="ja-JP" sz="1600" dirty="0" smtClean="0"/>
              <a:t>2020</a:t>
            </a:r>
            <a:r>
              <a:rPr lang="ja-JP" altLang="en-US" sz="1600" dirty="0"/>
              <a:t>年までを通じて、クラウドのセキュリティに関する問題の</a:t>
            </a:r>
            <a:r>
              <a:rPr lang="en-US" altLang="ja-JP" sz="1600" dirty="0"/>
              <a:t>95</a:t>
            </a:r>
            <a:r>
              <a:rPr lang="ja-JP" altLang="en-US" sz="1600" dirty="0"/>
              <a:t>％は、ユーザー側の過失によって起きるように</a:t>
            </a:r>
            <a:r>
              <a:rPr lang="ja-JP" altLang="en-US" sz="1600" dirty="0" smtClean="0"/>
              <a:t>なる</a:t>
            </a:r>
            <a:endParaRPr lang="ja-JP" altLang="en-US" sz="1600" dirty="0"/>
          </a:p>
        </p:txBody>
      </p:sp>
    </p:spTree>
    <p:extLst>
      <p:ext uri="{BB962C8B-B14F-4D97-AF65-F5344CB8AC3E}">
        <p14:creationId xmlns:p14="http://schemas.microsoft.com/office/powerpoint/2010/main" val="3482301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スマートマシン</a:t>
            </a:r>
            <a:endParaRPr kumimoji="1" lang="ja-JP" altLang="en-US" dirty="0"/>
          </a:p>
        </p:txBody>
      </p:sp>
      <p:grpSp>
        <p:nvGrpSpPr>
          <p:cNvPr id="6" name="グループ化 5"/>
          <p:cNvGrpSpPr/>
          <p:nvPr/>
        </p:nvGrpSpPr>
        <p:grpSpPr>
          <a:xfrm>
            <a:off x="179512" y="2415084"/>
            <a:ext cx="2871345" cy="4094826"/>
            <a:chOff x="179512" y="2415084"/>
            <a:chExt cx="2871345" cy="4094826"/>
          </a:xfrm>
        </p:grpSpPr>
        <p:sp>
          <p:nvSpPr>
            <p:cNvPr id="8" name="角丸四角形 7"/>
            <p:cNvSpPr/>
            <p:nvPr/>
          </p:nvSpPr>
          <p:spPr>
            <a:xfrm>
              <a:off x="179512" y="2415084"/>
              <a:ext cx="2871345" cy="4094826"/>
            </a:xfrm>
            <a:prstGeom prst="roundRect">
              <a:avLst>
                <a:gd name="adj" fmla="val 526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44261" y="2515137"/>
              <a:ext cx="1911101" cy="369332"/>
            </a:xfrm>
            <a:prstGeom prst="rect">
              <a:avLst/>
            </a:prstGeom>
            <a:noFill/>
          </p:spPr>
          <p:txBody>
            <a:bodyPr wrap="none" rtlCol="0">
              <a:spAutoFit/>
            </a:bodyPr>
            <a:lstStyle/>
            <a:p>
              <a:pPr algn="ctr"/>
              <a:r>
                <a:rPr kumimoji="1" lang="en-US" altLang="ja-JP" dirty="0" smtClean="0"/>
                <a:t>Movers (</a:t>
              </a:r>
              <a:r>
                <a:rPr kumimoji="1" lang="ja-JP" altLang="en-US" dirty="0" smtClean="0"/>
                <a:t>動く者</a:t>
              </a:r>
              <a:r>
                <a:rPr kumimoji="1" lang="en-US" altLang="ja-JP" dirty="0" smtClean="0"/>
                <a:t>)</a:t>
              </a:r>
              <a:endParaRPr kumimoji="1" lang="ja-JP" altLang="en-US" dirty="0"/>
            </a:p>
          </p:txBody>
        </p:sp>
        <p:pic>
          <p:nvPicPr>
            <p:cNvPr id="1026" name="Picture 2" descr="http://image.itmedia.co.jp/news/articles/1312/02/yu_air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39" y="4888690"/>
              <a:ext cx="2292102" cy="118101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tctechcrunch2011.files.wordpress.com/2014/05/screen-shot-2014-05-14-at-1-02-48-pm.png?w=1006&amp;h=5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38" y="3014961"/>
              <a:ext cx="2320394" cy="1312430"/>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正方形/長方形 17"/>
            <p:cNvSpPr/>
            <p:nvPr/>
          </p:nvSpPr>
          <p:spPr>
            <a:xfrm>
              <a:off x="548083" y="4526428"/>
              <a:ext cx="2292103"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自律運転車</a:t>
              </a:r>
              <a:endParaRPr kumimoji="1" lang="ja-JP" altLang="en-US" sz="1100" dirty="0">
                <a:solidFill>
                  <a:srgbClr val="FFFFFF"/>
                </a:solidFill>
                <a:latin typeface="ＭＳ Ｐゴシック"/>
                <a:ea typeface="ＭＳ Ｐゴシック"/>
                <a:cs typeface="ＭＳ Ｐゴシック"/>
              </a:endParaRPr>
            </a:p>
          </p:txBody>
        </p:sp>
        <p:sp>
          <p:nvSpPr>
            <p:cNvPr id="20" name="正方形/長方形 19"/>
            <p:cNvSpPr/>
            <p:nvPr/>
          </p:nvSpPr>
          <p:spPr>
            <a:xfrm>
              <a:off x="533938" y="6137913"/>
              <a:ext cx="2292103"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無人輸送ヘリ</a:t>
              </a:r>
              <a:endParaRPr kumimoji="1" lang="ja-JP" altLang="en-US" sz="1100" dirty="0">
                <a:solidFill>
                  <a:srgbClr val="FFFFFF"/>
                </a:solidFill>
                <a:latin typeface="ＭＳ Ｐゴシック"/>
                <a:ea typeface="ＭＳ Ｐゴシック"/>
                <a:cs typeface="ＭＳ Ｐゴシック"/>
              </a:endParaRPr>
            </a:p>
          </p:txBody>
        </p:sp>
      </p:grpSp>
      <p:grpSp>
        <p:nvGrpSpPr>
          <p:cNvPr id="7" name="グループ化 6"/>
          <p:cNvGrpSpPr/>
          <p:nvPr/>
        </p:nvGrpSpPr>
        <p:grpSpPr>
          <a:xfrm>
            <a:off x="3130545" y="2415084"/>
            <a:ext cx="2871345" cy="4094826"/>
            <a:chOff x="3130545" y="2415084"/>
            <a:chExt cx="2871345" cy="4094826"/>
          </a:xfrm>
        </p:grpSpPr>
        <p:sp>
          <p:nvSpPr>
            <p:cNvPr id="4" name="角丸四角形 3"/>
            <p:cNvSpPr/>
            <p:nvPr/>
          </p:nvSpPr>
          <p:spPr>
            <a:xfrm>
              <a:off x="3130545" y="2415084"/>
              <a:ext cx="2871345" cy="4094826"/>
            </a:xfrm>
            <a:prstGeom prst="roundRect">
              <a:avLst>
                <a:gd name="adj" fmla="val 565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791785" y="2516685"/>
              <a:ext cx="1548822" cy="369332"/>
            </a:xfrm>
            <a:prstGeom prst="rect">
              <a:avLst/>
            </a:prstGeom>
            <a:noFill/>
          </p:spPr>
          <p:txBody>
            <a:bodyPr wrap="none" rtlCol="0">
              <a:spAutoFit/>
            </a:bodyPr>
            <a:lstStyle/>
            <a:p>
              <a:pPr algn="ctr"/>
              <a:r>
                <a:rPr kumimoji="1" lang="en-US" altLang="ja-JP" dirty="0" smtClean="0"/>
                <a:t>Sages (</a:t>
              </a:r>
              <a:r>
                <a:rPr kumimoji="1" lang="ja-JP" altLang="en-US" dirty="0" smtClean="0"/>
                <a:t>賢者</a:t>
              </a:r>
              <a:r>
                <a:rPr kumimoji="1" lang="en-US" altLang="ja-JP" dirty="0" smtClean="0"/>
                <a:t>)</a:t>
              </a:r>
              <a:endParaRPr kumimoji="1" lang="ja-JP" altLang="en-US" dirty="0"/>
            </a:p>
          </p:txBody>
        </p:sp>
        <p:pic>
          <p:nvPicPr>
            <p:cNvPr id="1036" name="Picture 12" descr="http://www.blogcdn.com/www.engadget.com/media/2013/10/ibm-watson-doctors-2013-10-15-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7199" y="4888690"/>
              <a:ext cx="2277994" cy="1249223"/>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http://goelastic.com/wp-content/uploads/2013/09/siri-new-ipa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382" y="2997188"/>
              <a:ext cx="2277957" cy="1518637"/>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正方形/長方形 16"/>
            <p:cNvSpPr/>
            <p:nvPr/>
          </p:nvSpPr>
          <p:spPr>
            <a:xfrm>
              <a:off x="3441382" y="4526429"/>
              <a:ext cx="2277957"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音声アシスタント</a:t>
              </a:r>
              <a:endParaRPr kumimoji="1" lang="ja-JP" altLang="en-US" sz="1100" dirty="0">
                <a:solidFill>
                  <a:srgbClr val="FFFFFF"/>
                </a:solidFill>
                <a:latin typeface="ＭＳ Ｐゴシック"/>
                <a:ea typeface="ＭＳ Ｐゴシック"/>
                <a:cs typeface="ＭＳ Ｐゴシック"/>
              </a:endParaRPr>
            </a:p>
          </p:txBody>
        </p:sp>
        <p:sp>
          <p:nvSpPr>
            <p:cNvPr id="22" name="正方形/長方形 21"/>
            <p:cNvSpPr/>
            <p:nvPr/>
          </p:nvSpPr>
          <p:spPr>
            <a:xfrm>
              <a:off x="3427199" y="6137914"/>
              <a:ext cx="2277994" cy="199526"/>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質疑応答システム</a:t>
              </a:r>
              <a:endParaRPr kumimoji="1" lang="ja-JP" altLang="en-US" sz="1100" dirty="0">
                <a:solidFill>
                  <a:srgbClr val="FFFFFF"/>
                </a:solidFill>
                <a:latin typeface="ＭＳ Ｐゴシック"/>
                <a:ea typeface="ＭＳ Ｐゴシック"/>
                <a:cs typeface="ＭＳ Ｐゴシック"/>
              </a:endParaRPr>
            </a:p>
          </p:txBody>
        </p:sp>
      </p:grpSp>
      <p:sp>
        <p:nvSpPr>
          <p:cNvPr id="24" name="正方形/長方形 23"/>
          <p:cNvSpPr/>
          <p:nvPr/>
        </p:nvSpPr>
        <p:spPr>
          <a:xfrm>
            <a:off x="179512" y="1122610"/>
            <a:ext cx="8773971" cy="111456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dirty="0">
                <a:solidFill>
                  <a:srgbClr val="FFFFFF"/>
                </a:solidFill>
                <a:latin typeface="+mj-ea"/>
                <a:ea typeface="+mj-ea"/>
              </a:rPr>
              <a:t>自律的に行動し、知能と自己学習機能を備え</a:t>
            </a:r>
            <a:r>
              <a:rPr lang="ja-JP" altLang="ja-JP" sz="2000" dirty="0" smtClean="0">
                <a:solidFill>
                  <a:srgbClr val="FFFFFF"/>
                </a:solidFill>
                <a:latin typeface="+mj-ea"/>
                <a:ea typeface="+mj-ea"/>
              </a:rPr>
              <a:t>、</a:t>
            </a:r>
            <a:endParaRPr lang="en-US" altLang="ja-JP" sz="2000" dirty="0" smtClean="0">
              <a:solidFill>
                <a:srgbClr val="FFFFFF"/>
              </a:solidFill>
              <a:latin typeface="+mj-ea"/>
              <a:ea typeface="+mj-ea"/>
            </a:endParaRPr>
          </a:p>
          <a:p>
            <a:pPr algn="ctr"/>
            <a:r>
              <a:rPr lang="ja-JP" altLang="ja-JP" sz="2000" dirty="0" smtClean="0">
                <a:solidFill>
                  <a:srgbClr val="FFFFFF"/>
                </a:solidFill>
                <a:latin typeface="+mj-ea"/>
                <a:ea typeface="+mj-ea"/>
              </a:rPr>
              <a:t>状況</a:t>
            </a:r>
            <a:r>
              <a:rPr lang="ja-JP" altLang="ja-JP" sz="2000" dirty="0">
                <a:solidFill>
                  <a:srgbClr val="FFFFFF"/>
                </a:solidFill>
                <a:latin typeface="+mj-ea"/>
                <a:ea typeface="+mj-ea"/>
              </a:rPr>
              <a:t>に応じて自らが判断して適応し</a:t>
            </a:r>
            <a:r>
              <a:rPr lang="ja-JP" altLang="ja-JP" sz="2000" dirty="0" smtClean="0">
                <a:solidFill>
                  <a:srgbClr val="FFFFFF"/>
                </a:solidFill>
                <a:latin typeface="+mj-ea"/>
                <a:ea typeface="+mj-ea"/>
              </a:rPr>
              <a:t>、</a:t>
            </a:r>
            <a:endParaRPr lang="en-US" altLang="ja-JP" sz="2000" dirty="0" smtClean="0">
              <a:solidFill>
                <a:srgbClr val="FFFFFF"/>
              </a:solidFill>
              <a:latin typeface="+mj-ea"/>
              <a:ea typeface="+mj-ea"/>
            </a:endParaRPr>
          </a:p>
          <a:p>
            <a:pPr algn="ctr"/>
            <a:r>
              <a:rPr lang="ja-JP" altLang="ja-JP" sz="2000" dirty="0" smtClean="0">
                <a:solidFill>
                  <a:srgbClr val="FFFFFF"/>
                </a:solidFill>
                <a:latin typeface="+mj-ea"/>
                <a:ea typeface="+mj-ea"/>
              </a:rPr>
              <a:t>これ</a:t>
            </a:r>
            <a:r>
              <a:rPr lang="ja-JP" altLang="ja-JP" sz="2000" dirty="0">
                <a:solidFill>
                  <a:srgbClr val="FFFFFF"/>
                </a:solidFill>
                <a:latin typeface="+mj-ea"/>
                <a:ea typeface="+mj-ea"/>
              </a:rPr>
              <a:t>まで人間にしかできないと思われていた作業を実行する電子</a:t>
            </a:r>
            <a:r>
              <a:rPr lang="ja-JP" altLang="ja-JP" sz="2000" dirty="0" smtClean="0">
                <a:solidFill>
                  <a:srgbClr val="FFFFFF"/>
                </a:solidFill>
                <a:latin typeface="+mj-ea"/>
                <a:ea typeface="+mj-ea"/>
              </a:rPr>
              <a:t>機械</a:t>
            </a:r>
            <a:endParaRPr lang="ja-JP" altLang="en-US" sz="2000" dirty="0">
              <a:solidFill>
                <a:srgbClr val="FFFFFF"/>
              </a:solidFill>
              <a:latin typeface="+mj-ea"/>
              <a:ea typeface="+mj-ea"/>
            </a:endParaRPr>
          </a:p>
        </p:txBody>
      </p:sp>
      <p:grpSp>
        <p:nvGrpSpPr>
          <p:cNvPr id="10" name="グループ化 9"/>
          <p:cNvGrpSpPr/>
          <p:nvPr/>
        </p:nvGrpSpPr>
        <p:grpSpPr>
          <a:xfrm>
            <a:off x="6082138" y="2415084"/>
            <a:ext cx="2871345" cy="4094826"/>
            <a:chOff x="6082138" y="2415084"/>
            <a:chExt cx="2871345" cy="4094826"/>
          </a:xfrm>
        </p:grpSpPr>
        <p:sp>
          <p:nvSpPr>
            <p:cNvPr id="5" name="角丸四角形 4"/>
            <p:cNvSpPr/>
            <p:nvPr/>
          </p:nvSpPr>
          <p:spPr>
            <a:xfrm>
              <a:off x="6082138" y="2415084"/>
              <a:ext cx="2871345" cy="4094826"/>
            </a:xfrm>
            <a:prstGeom prst="roundRect">
              <a:avLst>
                <a:gd name="adj" fmla="val 565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415585" y="2516685"/>
              <a:ext cx="2204450" cy="369332"/>
            </a:xfrm>
            <a:prstGeom prst="rect">
              <a:avLst/>
            </a:prstGeom>
            <a:noFill/>
          </p:spPr>
          <p:txBody>
            <a:bodyPr wrap="none" rtlCol="0">
              <a:spAutoFit/>
            </a:bodyPr>
            <a:lstStyle/>
            <a:p>
              <a:pPr algn="ctr"/>
              <a:r>
                <a:rPr kumimoji="1" lang="en-US" altLang="ja-JP" dirty="0" smtClean="0"/>
                <a:t>Doers (</a:t>
              </a:r>
              <a:r>
                <a:rPr kumimoji="1" lang="ja-JP" altLang="en-US" dirty="0" smtClean="0"/>
                <a:t>行動する者</a:t>
              </a:r>
              <a:r>
                <a:rPr kumimoji="1" lang="en-US" altLang="ja-JP" dirty="0" smtClean="0"/>
                <a:t>)</a:t>
              </a:r>
              <a:endParaRPr kumimoji="1" lang="ja-JP" altLang="en-US" dirty="0"/>
            </a:p>
          </p:txBody>
        </p:sp>
        <p:pic>
          <p:nvPicPr>
            <p:cNvPr id="1030" name="Picture 6" descr="http://shaman.blog.ocn.ne.jp/mahvairocana/images/2009/08/30/1025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8830" y="2997188"/>
              <a:ext cx="2306248" cy="1729686"/>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s://www.cc-link.org/clpa-sch/data/178/ph_22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2567" y="4895705"/>
              <a:ext cx="1222511" cy="1290429"/>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正方形/長方形 18"/>
            <p:cNvSpPr/>
            <p:nvPr/>
          </p:nvSpPr>
          <p:spPr>
            <a:xfrm>
              <a:off x="6378830" y="6137912"/>
              <a:ext cx="2306248"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工場作業ロボット</a:t>
              </a:r>
              <a:endParaRPr kumimoji="1" lang="ja-JP" altLang="en-US" sz="1100" dirty="0">
                <a:solidFill>
                  <a:srgbClr val="FFFFFF"/>
                </a:solidFill>
                <a:latin typeface="ＭＳ Ｐゴシック"/>
                <a:ea typeface="ＭＳ Ｐゴシック"/>
                <a:cs typeface="ＭＳ Ｐゴシック"/>
              </a:endParaRPr>
            </a:p>
          </p:txBody>
        </p:sp>
        <p:sp>
          <p:nvSpPr>
            <p:cNvPr id="25" name="正方形/長方形 24"/>
            <p:cNvSpPr/>
            <p:nvPr/>
          </p:nvSpPr>
          <p:spPr>
            <a:xfrm>
              <a:off x="6378830" y="4534592"/>
              <a:ext cx="2306248" cy="183202"/>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smtClean="0">
                  <a:solidFill>
                    <a:srgbClr val="FFFFFF"/>
                  </a:solidFill>
                  <a:latin typeface="ＭＳ Ｐゴシック"/>
                  <a:ea typeface="ＭＳ Ｐゴシック"/>
                  <a:cs typeface="ＭＳ Ｐゴシック"/>
                </a:rPr>
                <a:t>人型介護ロボット</a:t>
              </a:r>
              <a:endParaRPr kumimoji="1" lang="ja-JP" altLang="en-US" sz="1100" dirty="0">
                <a:solidFill>
                  <a:srgbClr val="FFFFFF"/>
                </a:solidFill>
                <a:latin typeface="ＭＳ Ｐゴシック"/>
                <a:ea typeface="ＭＳ Ｐゴシック"/>
                <a:cs typeface="ＭＳ Ｐゴシック"/>
              </a:endParaRPr>
            </a:p>
          </p:txBody>
        </p:sp>
        <p:pic>
          <p:nvPicPr>
            <p:cNvPr id="26" name="図 25" descr="ay_robo08_MOTOMAN-SDA1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9176" y="4903276"/>
              <a:ext cx="1003143" cy="1234637"/>
            </a:xfrm>
            <a:prstGeom prst="rect">
              <a:avLst/>
            </a:prstGeom>
          </p:spPr>
        </p:pic>
      </p:grpSp>
    </p:spTree>
    <p:extLst>
      <p:ext uri="{BB962C8B-B14F-4D97-AF65-F5344CB8AC3E}">
        <p14:creationId xmlns:p14="http://schemas.microsoft.com/office/powerpoint/2010/main" val="13837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entury Gothic"/>
        <a:ea typeface="HG丸ｺﾞｼｯｸM-PRO"/>
        <a:cs typeface=""/>
      </a:majorFont>
      <a:minorFont>
        <a:latin typeface="Century Gothic"/>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lgn="ctr">
          <a:defRPr kumimoji="1" sz="1200" dirty="0" smtClean="0">
            <a:solidFill>
              <a:srgbClr val="FFFFFF"/>
            </a:solidFill>
            <a:latin typeface="+mn-ea"/>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defRPr sz="1000" dirty="0"/>
        </a:defPPr>
      </a:lstStyle>
    </a:tx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5804</TotalTime>
  <Words>11757</Words>
  <Application>Microsoft Macintosh PowerPoint</Application>
  <PresentationFormat>画面に合わせる (4:3)</PresentationFormat>
  <Paragraphs>965</Paragraphs>
  <Slides>69</Slides>
  <Notes>57</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69</vt:i4>
      </vt:variant>
    </vt:vector>
  </HeadingPairs>
  <TitlesOfParts>
    <vt:vector size="81" baseType="lpstr">
      <vt:lpstr>Arial Black</vt:lpstr>
      <vt:lpstr>Calibri</vt:lpstr>
      <vt:lpstr>Century</vt:lpstr>
      <vt:lpstr>Century Gothic</vt:lpstr>
      <vt:lpstr>HGP創英角ｺﾞｼｯｸUB</vt:lpstr>
      <vt:lpstr>HGP明朝B</vt:lpstr>
      <vt:lpstr>HG丸ｺﾞｼｯｸM-PRO</vt:lpstr>
      <vt:lpstr>ＭＳ Ｐゴシック</vt:lpstr>
      <vt:lpstr>Wingdings</vt:lpstr>
      <vt:lpstr>メイリオ</vt:lpstr>
      <vt:lpstr>Arial</vt:lpstr>
      <vt:lpstr>NC標準テンプレート</vt:lpstr>
      <vt:lpstr>PowerPoint プレゼンテーション</vt:lpstr>
      <vt:lpstr>AIについての様々なコメント</vt:lpstr>
      <vt:lpstr>あなたはどう思いますか?</vt:lpstr>
      <vt:lpstr>変革は不可避</vt:lpstr>
      <vt:lpstr>弁護士も失職!?</vt:lpstr>
      <vt:lpstr>PowerPoint プレゼンテーション</vt:lpstr>
      <vt:lpstr>Gartner: Top 10 Strategic Technology Trends</vt:lpstr>
      <vt:lpstr>Gartner「IT分野の2016年以降の10大予測」</vt:lpstr>
      <vt:lpstr>スマートマシン</vt:lpstr>
      <vt:lpstr>スマートマシンの本質　～自動化から自律化へ～</vt:lpstr>
      <vt:lpstr>スマートマシン = Cyber Physical Systems</vt:lpstr>
      <vt:lpstr>Googleの自動運転車</vt:lpstr>
      <vt:lpstr>Googleは2013年だけでロボット企業8社を買収 (2015年時点で10社を傘下に)</vt:lpstr>
      <vt:lpstr>Amazonのドローン</vt:lpstr>
      <vt:lpstr>IBMのコグニティブ・コンピューティング</vt:lpstr>
      <vt:lpstr>スマートマシンの現実</vt:lpstr>
      <vt:lpstr>PowerPoint プレゼンテーション</vt:lpstr>
      <vt:lpstr>人工知能研究の歴史</vt:lpstr>
      <vt:lpstr>人工知能とは</vt:lpstr>
      <vt:lpstr>空を飛ぶ機械</vt:lpstr>
      <vt:lpstr>二つの人工知能</vt:lpstr>
      <vt:lpstr>人間の脳を模倣したニューラルネットワーク</vt:lpstr>
      <vt:lpstr>エキスパートシステム (医療の場合)</vt:lpstr>
      <vt:lpstr>PowerPoint プレゼンテーション</vt:lpstr>
      <vt:lpstr>機械学習とディープラーニング</vt:lpstr>
      <vt:lpstr>ベイズ統計とは</vt:lpstr>
      <vt:lpstr>ルールベースと統計アプローチによる「機械学習」</vt:lpstr>
      <vt:lpstr>統計的手法を使った自動翻訳</vt:lpstr>
      <vt:lpstr>PowerPoint プレゼンテーション</vt:lpstr>
      <vt:lpstr>人間の脳を模倣したニューラルネットワーク</vt:lpstr>
      <vt:lpstr>ニューラルネットワークを進化させたディープニューラルネットワーク</vt:lpstr>
      <vt:lpstr>ディープラーニング</vt:lpstr>
      <vt:lpstr>画像認識の人工知能コンテスト</vt:lpstr>
      <vt:lpstr>ディープラーニングの適用分野</vt:lpstr>
      <vt:lpstr>ディープラーニングの成果</vt:lpstr>
      <vt:lpstr>ディープラーニングの適用事例</vt:lpstr>
      <vt:lpstr>Google の「猫」</vt:lpstr>
      <vt:lpstr>教師あり学習と教師なし学習</vt:lpstr>
      <vt:lpstr>人間と同じように学習するコンピュータ</vt:lpstr>
      <vt:lpstr>ニューラルネットワークのハードウェア化</vt:lpstr>
      <vt:lpstr>PowerPoint プレゼンテーション</vt:lpstr>
      <vt:lpstr>実用化の段階に入った人工知能</vt:lpstr>
      <vt:lpstr>実用化の段階に入った人工知能</vt:lpstr>
      <vt:lpstr>機械学習サービスをクラウドで提供</vt:lpstr>
      <vt:lpstr>人工知能はリスク？</vt:lpstr>
      <vt:lpstr>AIの研究開発に思慮分別を呼びかける公開書簡</vt:lpstr>
      <vt:lpstr>人工知能は人類にとって脅威となるのか?</vt:lpstr>
      <vt:lpstr>あなたはどう思いますか?</vt:lpstr>
      <vt:lpstr>PowerPoint プレゼンテーション</vt:lpstr>
      <vt:lpstr>エキスパートシステム</vt:lpstr>
      <vt:lpstr>BRMSとは</vt:lpstr>
      <vt:lpstr>ビジネスルールとは？</vt:lpstr>
      <vt:lpstr>ルールベースシステムの源流</vt:lpstr>
      <vt:lpstr>ビジネスルールの例 (携帯電話の料金プラン)</vt:lpstr>
      <vt:lpstr>BRMSのメリット</vt:lpstr>
      <vt:lpstr>ルールを追加していくだけでシステムをアップデート・維持できる</vt:lpstr>
      <vt:lpstr>PowerPoint プレゼンテーション</vt:lpstr>
      <vt:lpstr>スマートマシンを実現させる４つのテクノロジー </vt:lpstr>
      <vt:lpstr>スマートマシンが実現しようとしている世界 </vt:lpstr>
      <vt:lpstr>マン・マシン・インターフェイスとしてのスマートマシン</vt:lpstr>
      <vt:lpstr>PowerPoint プレゼンテーション</vt:lpstr>
      <vt:lpstr>統計処理と機械学習の違いとは</vt:lpstr>
      <vt:lpstr>ロボット</vt:lpstr>
      <vt:lpstr>Amazonの物流ロボット</vt:lpstr>
      <vt:lpstr>ルール生成自動化の必要性</vt:lpstr>
      <vt:lpstr>機械学習の仕組み</vt:lpstr>
      <vt:lpstr>学習モデル</vt:lpstr>
      <vt:lpstr>各社の動き</vt:lpstr>
      <vt:lpstr>シンギュラリティ（技術的特異点）</vt:lpstr>
    </vt:vector>
  </TitlesOfParts>
  <Company>NetCommerce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大越章司</cp:lastModifiedBy>
  <cp:revision>601</cp:revision>
  <dcterms:created xsi:type="dcterms:W3CDTF">2014-04-30T01:58:06Z</dcterms:created>
  <dcterms:modified xsi:type="dcterms:W3CDTF">2015-11-04T09:51:05Z</dcterms:modified>
</cp:coreProperties>
</file>