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596" r:id="rId2"/>
    <p:sldId id="573" r:id="rId3"/>
    <p:sldId id="587" r:id="rId4"/>
    <p:sldId id="525" r:id="rId5"/>
    <p:sldId id="521" r:id="rId6"/>
    <p:sldId id="514" r:id="rId7"/>
    <p:sldId id="516" r:id="rId8"/>
    <p:sldId id="430" r:id="rId9"/>
    <p:sldId id="431" r:id="rId10"/>
    <p:sldId id="432" r:id="rId11"/>
    <p:sldId id="433" r:id="rId12"/>
    <p:sldId id="517" r:id="rId13"/>
    <p:sldId id="453" r:id="rId14"/>
    <p:sldId id="520" r:id="rId15"/>
    <p:sldId id="440" r:id="rId16"/>
    <p:sldId id="552" r:id="rId17"/>
    <p:sldId id="553" r:id="rId18"/>
    <p:sldId id="529" r:id="rId19"/>
    <p:sldId id="526" r:id="rId20"/>
    <p:sldId id="585" r:id="rId21"/>
    <p:sldId id="527" r:id="rId22"/>
    <p:sldId id="593" r:id="rId23"/>
    <p:sldId id="594" r:id="rId24"/>
    <p:sldId id="528" r:id="rId25"/>
    <p:sldId id="555" r:id="rId26"/>
    <p:sldId id="554" r:id="rId27"/>
    <p:sldId id="595"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9DFFFF"/>
    <a:srgbClr val="FF66FF"/>
    <a:srgbClr val="FFFF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4"/>
    <p:restoredTop sz="88254" autoAdjust="0"/>
  </p:normalViewPr>
  <p:slideViewPr>
    <p:cSldViewPr snapToGrid="0" snapToObjects="1" showGuides="1">
      <p:cViewPr varScale="1">
        <p:scale>
          <a:sx n="68" d="100"/>
          <a:sy n="68" d="100"/>
        </p:scale>
        <p:origin x="1280" y="192"/>
      </p:cViewPr>
      <p:guideLst>
        <p:guide orient="horz"/>
        <p:guide pos="5759"/>
      </p:guideLst>
    </p:cSldViewPr>
  </p:slideViewPr>
  <p:notesTextViewPr>
    <p:cViewPr>
      <p:scale>
        <a:sx n="100" d="100"/>
        <a:sy n="100" d="100"/>
      </p:scale>
      <p:origin x="0" y="0"/>
    </p:cViewPr>
  </p:notesTextViewPr>
  <p:sorterViewPr>
    <p:cViewPr>
      <p:scale>
        <a:sx n="132" d="100"/>
        <a:sy n="132" d="100"/>
      </p:scale>
      <p:origin x="0" y="-276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BBFA4-7FF9-4933-99A8-593C8DCAB425}"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kumimoji="1" lang="ja-JP" altLang="en-US"/>
        </a:p>
      </dgm:t>
    </dgm:pt>
    <dgm:pt modelId="{1C3809E2-FC57-4B81-B82B-67D6B7CAB827}">
      <dgm:prSet phldrT="[テキスト]" custT="1"/>
      <dgm:spPr/>
      <dgm:t>
        <a:bodyPr/>
        <a:lstStyle/>
        <a:p>
          <a:r>
            <a:rPr kumimoji="1" lang="ja-JP" altLang="en-US" sz="3200" dirty="0" smtClean="0"/>
            <a:t>モバイルデバイス</a:t>
          </a:r>
          <a:endParaRPr kumimoji="1" lang="ja-JP" altLang="en-US" sz="3200" dirty="0"/>
        </a:p>
      </dgm:t>
    </dgm:pt>
    <dgm:pt modelId="{A449A993-D141-4C03-925C-04D8630F2D97}" type="parTrans" cxnId="{21CA61F3-CD66-4667-8760-94B42BE169BC}">
      <dgm:prSet/>
      <dgm:spPr/>
      <dgm:t>
        <a:bodyPr/>
        <a:lstStyle/>
        <a:p>
          <a:endParaRPr kumimoji="1" lang="ja-JP" altLang="en-US"/>
        </a:p>
      </dgm:t>
    </dgm:pt>
    <dgm:pt modelId="{AA8C0FB4-E920-4316-9B67-214727A820D2}" type="sibTrans" cxnId="{21CA61F3-CD66-4667-8760-94B42BE169BC}">
      <dgm:prSet/>
      <dgm:spPr/>
      <dgm:t>
        <a:bodyPr/>
        <a:lstStyle/>
        <a:p>
          <a:endParaRPr kumimoji="1" lang="ja-JP" altLang="en-US"/>
        </a:p>
      </dgm:t>
    </dgm:pt>
    <dgm:pt modelId="{CED7EE9C-9E35-4A21-92D6-36E35C66490D}">
      <dgm:prSet phldrT="[テキスト]" custT="1"/>
      <dgm:spPr/>
      <dgm:t>
        <a:bodyPr/>
        <a:lstStyle/>
        <a:p>
          <a:r>
            <a:rPr kumimoji="1" lang="ja-JP" altLang="en-US" sz="2000" dirty="0" smtClean="0"/>
            <a:t>携帯電話回線</a:t>
          </a:r>
          <a:endParaRPr kumimoji="1" lang="en-US" altLang="ja-JP" sz="2000" dirty="0" smtClean="0"/>
        </a:p>
        <a:p>
          <a:r>
            <a:rPr kumimoji="1" lang="ja-JP" altLang="en-US" sz="2000" dirty="0" smtClean="0"/>
            <a:t>の</a:t>
          </a:r>
          <a:endParaRPr kumimoji="1" lang="en-US" altLang="ja-JP" sz="2000" dirty="0" smtClean="0"/>
        </a:p>
        <a:p>
          <a:r>
            <a:rPr kumimoji="1" lang="ja-JP" altLang="en-US" sz="2000" dirty="0" smtClean="0"/>
            <a:t>普及・高速化</a:t>
          </a:r>
          <a:endParaRPr kumimoji="1" lang="ja-JP" altLang="en-US" sz="2000" dirty="0"/>
        </a:p>
      </dgm:t>
    </dgm:pt>
    <dgm:pt modelId="{F4E62C81-6ED0-428A-8D5A-8EE0D42D0127}" type="parTrans" cxnId="{472D198D-3FED-4646-8396-5270893FFC8E}">
      <dgm:prSet/>
      <dgm:spPr/>
      <dgm:t>
        <a:bodyPr/>
        <a:lstStyle/>
        <a:p>
          <a:endParaRPr kumimoji="1" lang="ja-JP" altLang="en-US"/>
        </a:p>
      </dgm:t>
    </dgm:pt>
    <dgm:pt modelId="{D57E778A-1FB5-4B6F-84FA-AFDFAE6869D6}" type="sibTrans" cxnId="{472D198D-3FED-4646-8396-5270893FFC8E}">
      <dgm:prSet/>
      <dgm:spPr/>
      <dgm:t>
        <a:bodyPr/>
        <a:lstStyle/>
        <a:p>
          <a:endParaRPr kumimoji="1" lang="ja-JP" altLang="en-US"/>
        </a:p>
      </dgm:t>
    </dgm:pt>
    <dgm:pt modelId="{2D8C9D9D-3F4F-41DF-A449-02AAA490B62A}">
      <dgm:prSet phldrT="[テキスト]" custT="1"/>
      <dgm:spPr/>
      <dgm:t>
        <a:bodyPr/>
        <a:lstStyle/>
        <a:p>
          <a:r>
            <a:rPr kumimoji="1" lang="en-US" altLang="ja-JP" sz="2000" dirty="0" smtClean="0"/>
            <a:t>UI/UX</a:t>
          </a:r>
          <a:r>
            <a:rPr kumimoji="1" lang="ja-JP" altLang="en-US" sz="2000" dirty="0" smtClean="0"/>
            <a:t>の向上</a:t>
          </a:r>
          <a:endParaRPr kumimoji="1" lang="en-US" altLang="ja-JP" sz="2000" dirty="0" smtClean="0"/>
        </a:p>
        <a:p>
          <a:r>
            <a:rPr kumimoji="1" lang="ja-JP" altLang="en-US" sz="2000" dirty="0" smtClean="0"/>
            <a:t>による裾野</a:t>
          </a:r>
          <a:endParaRPr kumimoji="1" lang="en-US" altLang="ja-JP" sz="2000" dirty="0" smtClean="0"/>
        </a:p>
        <a:p>
          <a:r>
            <a:rPr kumimoji="1" lang="ja-JP" altLang="en-US" sz="2000" dirty="0" smtClean="0"/>
            <a:t>の拡大</a:t>
          </a:r>
          <a:endParaRPr kumimoji="1" lang="ja-JP" altLang="en-US" sz="2000" dirty="0"/>
        </a:p>
      </dgm:t>
    </dgm:pt>
    <dgm:pt modelId="{4D9E3F7A-DC77-4DA1-A3C7-8FA5ACE59E3F}" type="parTrans" cxnId="{F97401A4-E89B-4077-98DE-BFBDB62EE553}">
      <dgm:prSet/>
      <dgm:spPr/>
      <dgm:t>
        <a:bodyPr/>
        <a:lstStyle/>
        <a:p>
          <a:endParaRPr kumimoji="1" lang="ja-JP" altLang="en-US"/>
        </a:p>
      </dgm:t>
    </dgm:pt>
    <dgm:pt modelId="{FD95C341-A6BE-4783-96BB-AEB4DD93D1DA}" type="sibTrans" cxnId="{F97401A4-E89B-4077-98DE-BFBDB62EE553}">
      <dgm:prSet/>
      <dgm:spPr/>
      <dgm:t>
        <a:bodyPr/>
        <a:lstStyle/>
        <a:p>
          <a:endParaRPr kumimoji="1" lang="ja-JP" altLang="en-US"/>
        </a:p>
      </dgm:t>
    </dgm:pt>
    <dgm:pt modelId="{BBD83FBE-0E2E-41C2-BF40-DDCFD028D0AD}">
      <dgm:prSet phldrT="[テキスト]" custT="1"/>
      <dgm:spPr/>
      <dgm:t>
        <a:bodyPr/>
        <a:lstStyle/>
        <a:p>
          <a:r>
            <a:rPr kumimoji="1" lang="ja-JP" altLang="en-US" sz="2000" dirty="0" smtClean="0"/>
            <a:t>クラウドの普及</a:t>
          </a:r>
          <a:endParaRPr kumimoji="1" lang="en-US" altLang="ja-JP" sz="2000" dirty="0" smtClean="0"/>
        </a:p>
        <a:p>
          <a:r>
            <a:rPr kumimoji="1" lang="ja-JP" altLang="en-US" sz="2000" dirty="0" smtClean="0"/>
            <a:t>デバイスの高速化</a:t>
          </a:r>
          <a:endParaRPr kumimoji="1" lang="ja-JP" altLang="en-US" sz="2000" dirty="0"/>
        </a:p>
      </dgm:t>
    </dgm:pt>
    <dgm:pt modelId="{3C8CF588-E3DD-44CC-918D-6F12FFD677BC}" type="parTrans" cxnId="{99C39585-6B3F-4347-85FC-A5C19BC97592}">
      <dgm:prSet/>
      <dgm:spPr/>
      <dgm:t>
        <a:bodyPr/>
        <a:lstStyle/>
        <a:p>
          <a:endParaRPr kumimoji="1" lang="ja-JP" altLang="en-US"/>
        </a:p>
      </dgm:t>
    </dgm:pt>
    <dgm:pt modelId="{B40F3C91-7DF9-4C56-A44B-F82034095CF9}" type="sibTrans" cxnId="{99C39585-6B3F-4347-85FC-A5C19BC97592}">
      <dgm:prSet/>
      <dgm:spPr/>
      <dgm:t>
        <a:bodyPr/>
        <a:lstStyle/>
        <a:p>
          <a:endParaRPr kumimoji="1" lang="ja-JP" altLang="en-US"/>
        </a:p>
      </dgm:t>
    </dgm:pt>
    <dgm:pt modelId="{CC89137B-D10C-4744-AEEE-D5A43D39F8ED}" type="pres">
      <dgm:prSet presAssocID="{CF1BBFA4-7FF9-4933-99A8-593C8DCAB425}" presName="cycle" presStyleCnt="0">
        <dgm:presLayoutVars>
          <dgm:chMax val="1"/>
          <dgm:dir/>
          <dgm:animLvl val="ctr"/>
          <dgm:resizeHandles val="exact"/>
        </dgm:presLayoutVars>
      </dgm:prSet>
      <dgm:spPr/>
      <dgm:t>
        <a:bodyPr/>
        <a:lstStyle/>
        <a:p>
          <a:endParaRPr kumimoji="1" lang="ja-JP" altLang="en-US"/>
        </a:p>
      </dgm:t>
    </dgm:pt>
    <dgm:pt modelId="{88FDF7B2-68AC-4BAD-A9D0-1CE958D19CA1}" type="pres">
      <dgm:prSet presAssocID="{1C3809E2-FC57-4B81-B82B-67D6B7CAB827}" presName="centerShape" presStyleLbl="node0" presStyleIdx="0" presStyleCnt="1"/>
      <dgm:spPr/>
      <dgm:t>
        <a:bodyPr/>
        <a:lstStyle/>
        <a:p>
          <a:endParaRPr kumimoji="1" lang="ja-JP" altLang="en-US"/>
        </a:p>
      </dgm:t>
    </dgm:pt>
    <dgm:pt modelId="{5E62FB72-4360-4A2E-842F-3D65B442BB49}" type="pres">
      <dgm:prSet presAssocID="{F4E62C81-6ED0-428A-8D5A-8EE0D42D0127}" presName="parTrans" presStyleLbl="bgSibTrans2D1" presStyleIdx="0" presStyleCnt="3"/>
      <dgm:spPr/>
      <dgm:t>
        <a:bodyPr/>
        <a:lstStyle/>
        <a:p>
          <a:endParaRPr kumimoji="1" lang="ja-JP" altLang="en-US"/>
        </a:p>
      </dgm:t>
    </dgm:pt>
    <dgm:pt modelId="{BC6508DE-335D-43E1-9B90-53D85E8123E0}" type="pres">
      <dgm:prSet presAssocID="{CED7EE9C-9E35-4A21-92D6-36E35C66490D}" presName="node" presStyleLbl="node1" presStyleIdx="0" presStyleCnt="3">
        <dgm:presLayoutVars>
          <dgm:bulletEnabled val="1"/>
        </dgm:presLayoutVars>
      </dgm:prSet>
      <dgm:spPr/>
      <dgm:t>
        <a:bodyPr/>
        <a:lstStyle/>
        <a:p>
          <a:endParaRPr kumimoji="1" lang="ja-JP" altLang="en-US"/>
        </a:p>
      </dgm:t>
    </dgm:pt>
    <dgm:pt modelId="{C15FC8B5-7D65-4590-9AA0-1068B28EBFC3}" type="pres">
      <dgm:prSet presAssocID="{4D9E3F7A-DC77-4DA1-A3C7-8FA5ACE59E3F}" presName="parTrans" presStyleLbl="bgSibTrans2D1" presStyleIdx="1" presStyleCnt="3"/>
      <dgm:spPr/>
      <dgm:t>
        <a:bodyPr/>
        <a:lstStyle/>
        <a:p>
          <a:endParaRPr kumimoji="1" lang="ja-JP" altLang="en-US"/>
        </a:p>
      </dgm:t>
    </dgm:pt>
    <dgm:pt modelId="{18FD7F67-164C-4913-A2F3-A24602249C33}" type="pres">
      <dgm:prSet presAssocID="{2D8C9D9D-3F4F-41DF-A449-02AAA490B62A}" presName="node" presStyleLbl="node1" presStyleIdx="1" presStyleCnt="3">
        <dgm:presLayoutVars>
          <dgm:bulletEnabled val="1"/>
        </dgm:presLayoutVars>
      </dgm:prSet>
      <dgm:spPr/>
      <dgm:t>
        <a:bodyPr/>
        <a:lstStyle/>
        <a:p>
          <a:endParaRPr kumimoji="1" lang="ja-JP" altLang="en-US"/>
        </a:p>
      </dgm:t>
    </dgm:pt>
    <dgm:pt modelId="{6CFCA367-2498-49BE-97FF-2154529EBDE2}" type="pres">
      <dgm:prSet presAssocID="{3C8CF588-E3DD-44CC-918D-6F12FFD677BC}" presName="parTrans" presStyleLbl="bgSibTrans2D1" presStyleIdx="2" presStyleCnt="3"/>
      <dgm:spPr/>
      <dgm:t>
        <a:bodyPr/>
        <a:lstStyle/>
        <a:p>
          <a:endParaRPr kumimoji="1" lang="ja-JP" altLang="en-US"/>
        </a:p>
      </dgm:t>
    </dgm:pt>
    <dgm:pt modelId="{465688B6-37B5-4201-B182-5C6A05D2364D}" type="pres">
      <dgm:prSet presAssocID="{BBD83FBE-0E2E-41C2-BF40-DDCFD028D0AD}" presName="node" presStyleLbl="node1" presStyleIdx="2" presStyleCnt="3">
        <dgm:presLayoutVars>
          <dgm:bulletEnabled val="1"/>
        </dgm:presLayoutVars>
      </dgm:prSet>
      <dgm:spPr/>
      <dgm:t>
        <a:bodyPr/>
        <a:lstStyle/>
        <a:p>
          <a:endParaRPr kumimoji="1" lang="ja-JP" altLang="en-US"/>
        </a:p>
      </dgm:t>
    </dgm:pt>
  </dgm:ptLst>
  <dgm:cxnLst>
    <dgm:cxn modelId="{6746D6C0-8E36-4AE7-AEAC-94EE98998DDB}" type="presOf" srcId="{CED7EE9C-9E35-4A21-92D6-36E35C66490D}" destId="{BC6508DE-335D-43E1-9B90-53D85E8123E0}" srcOrd="0" destOrd="0" presId="urn:microsoft.com/office/officeart/2005/8/layout/radial4"/>
    <dgm:cxn modelId="{31281E1D-9322-4F7C-B5AE-E097AB666F9C}" type="presOf" srcId="{2D8C9D9D-3F4F-41DF-A449-02AAA490B62A}" destId="{18FD7F67-164C-4913-A2F3-A24602249C33}" srcOrd="0" destOrd="0" presId="urn:microsoft.com/office/officeart/2005/8/layout/radial4"/>
    <dgm:cxn modelId="{B1B82FF9-20FD-4F93-AE8E-D6BC62ACA38F}" type="presOf" srcId="{CF1BBFA4-7FF9-4933-99A8-593C8DCAB425}" destId="{CC89137B-D10C-4744-AEEE-D5A43D39F8ED}" srcOrd="0" destOrd="0" presId="urn:microsoft.com/office/officeart/2005/8/layout/radial4"/>
    <dgm:cxn modelId="{F97401A4-E89B-4077-98DE-BFBDB62EE553}" srcId="{1C3809E2-FC57-4B81-B82B-67D6B7CAB827}" destId="{2D8C9D9D-3F4F-41DF-A449-02AAA490B62A}" srcOrd="1" destOrd="0" parTransId="{4D9E3F7A-DC77-4DA1-A3C7-8FA5ACE59E3F}" sibTransId="{FD95C341-A6BE-4783-96BB-AEB4DD93D1DA}"/>
    <dgm:cxn modelId="{9DF07EA8-71B7-40A9-9058-5FBAD1AA7CC0}" type="presOf" srcId="{4D9E3F7A-DC77-4DA1-A3C7-8FA5ACE59E3F}" destId="{C15FC8B5-7D65-4590-9AA0-1068B28EBFC3}" srcOrd="0" destOrd="0" presId="urn:microsoft.com/office/officeart/2005/8/layout/radial4"/>
    <dgm:cxn modelId="{472D198D-3FED-4646-8396-5270893FFC8E}" srcId="{1C3809E2-FC57-4B81-B82B-67D6B7CAB827}" destId="{CED7EE9C-9E35-4A21-92D6-36E35C66490D}" srcOrd="0" destOrd="0" parTransId="{F4E62C81-6ED0-428A-8D5A-8EE0D42D0127}" sibTransId="{D57E778A-1FB5-4B6F-84FA-AFDFAE6869D6}"/>
    <dgm:cxn modelId="{C77E852B-0072-49C3-B6F8-BD2E6F3A6F54}" type="presOf" srcId="{BBD83FBE-0E2E-41C2-BF40-DDCFD028D0AD}" destId="{465688B6-37B5-4201-B182-5C6A05D2364D}" srcOrd="0" destOrd="0" presId="urn:microsoft.com/office/officeart/2005/8/layout/radial4"/>
    <dgm:cxn modelId="{99C39585-6B3F-4347-85FC-A5C19BC97592}" srcId="{1C3809E2-FC57-4B81-B82B-67D6B7CAB827}" destId="{BBD83FBE-0E2E-41C2-BF40-DDCFD028D0AD}" srcOrd="2" destOrd="0" parTransId="{3C8CF588-E3DD-44CC-918D-6F12FFD677BC}" sibTransId="{B40F3C91-7DF9-4C56-A44B-F82034095CF9}"/>
    <dgm:cxn modelId="{21CA61F3-CD66-4667-8760-94B42BE169BC}" srcId="{CF1BBFA4-7FF9-4933-99A8-593C8DCAB425}" destId="{1C3809E2-FC57-4B81-B82B-67D6B7CAB827}" srcOrd="0" destOrd="0" parTransId="{A449A993-D141-4C03-925C-04D8630F2D97}" sibTransId="{AA8C0FB4-E920-4316-9B67-214727A820D2}"/>
    <dgm:cxn modelId="{D851B4CB-680B-43F9-A8E9-15C40D4A519C}" type="presOf" srcId="{F4E62C81-6ED0-428A-8D5A-8EE0D42D0127}" destId="{5E62FB72-4360-4A2E-842F-3D65B442BB49}" srcOrd="0" destOrd="0" presId="urn:microsoft.com/office/officeart/2005/8/layout/radial4"/>
    <dgm:cxn modelId="{077BB889-A451-48A0-BF1F-A6A19A59E79B}" type="presOf" srcId="{3C8CF588-E3DD-44CC-918D-6F12FFD677BC}" destId="{6CFCA367-2498-49BE-97FF-2154529EBDE2}" srcOrd="0" destOrd="0" presId="urn:microsoft.com/office/officeart/2005/8/layout/radial4"/>
    <dgm:cxn modelId="{48EF3529-AA6D-455D-8C9F-51A917CAB904}" type="presOf" srcId="{1C3809E2-FC57-4B81-B82B-67D6B7CAB827}" destId="{88FDF7B2-68AC-4BAD-A9D0-1CE958D19CA1}" srcOrd="0" destOrd="0" presId="urn:microsoft.com/office/officeart/2005/8/layout/radial4"/>
    <dgm:cxn modelId="{B79F520F-5D8C-4AF1-B5AC-E85366BA2749}" type="presParOf" srcId="{CC89137B-D10C-4744-AEEE-D5A43D39F8ED}" destId="{88FDF7B2-68AC-4BAD-A9D0-1CE958D19CA1}" srcOrd="0" destOrd="0" presId="urn:microsoft.com/office/officeart/2005/8/layout/radial4"/>
    <dgm:cxn modelId="{2B784376-0B51-4A64-B449-0D85CC7C0E3D}" type="presParOf" srcId="{CC89137B-D10C-4744-AEEE-D5A43D39F8ED}" destId="{5E62FB72-4360-4A2E-842F-3D65B442BB49}" srcOrd="1" destOrd="0" presId="urn:microsoft.com/office/officeart/2005/8/layout/radial4"/>
    <dgm:cxn modelId="{067CC0A8-759F-4C0B-9A1E-6F57052F8CAF}" type="presParOf" srcId="{CC89137B-D10C-4744-AEEE-D5A43D39F8ED}" destId="{BC6508DE-335D-43E1-9B90-53D85E8123E0}" srcOrd="2" destOrd="0" presId="urn:microsoft.com/office/officeart/2005/8/layout/radial4"/>
    <dgm:cxn modelId="{12387512-719E-4FA0-86FD-5C25C9B8ECEE}" type="presParOf" srcId="{CC89137B-D10C-4744-AEEE-D5A43D39F8ED}" destId="{C15FC8B5-7D65-4590-9AA0-1068B28EBFC3}" srcOrd="3" destOrd="0" presId="urn:microsoft.com/office/officeart/2005/8/layout/radial4"/>
    <dgm:cxn modelId="{8A1B87EE-F015-4666-88FF-4A6D5A5F2945}" type="presParOf" srcId="{CC89137B-D10C-4744-AEEE-D5A43D39F8ED}" destId="{18FD7F67-164C-4913-A2F3-A24602249C33}" srcOrd="4" destOrd="0" presId="urn:microsoft.com/office/officeart/2005/8/layout/radial4"/>
    <dgm:cxn modelId="{BBF31B68-CD37-41B6-87BD-96BF010EE8F3}" type="presParOf" srcId="{CC89137B-D10C-4744-AEEE-D5A43D39F8ED}" destId="{6CFCA367-2498-49BE-97FF-2154529EBDE2}" srcOrd="5" destOrd="0" presId="urn:microsoft.com/office/officeart/2005/8/layout/radial4"/>
    <dgm:cxn modelId="{AB1CBB70-18C8-44FC-A99D-15B07BB16A69}" type="presParOf" srcId="{CC89137B-D10C-4744-AEEE-D5A43D39F8ED}" destId="{465688B6-37B5-4201-B182-5C6A05D2364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DF7B2-68AC-4BAD-A9D0-1CE958D19CA1}">
      <dsp:nvSpPr>
        <dsp:cNvPr id="0" name=""/>
        <dsp:cNvSpPr/>
      </dsp:nvSpPr>
      <dsp:spPr>
        <a:xfrm>
          <a:off x="2924116" y="3095612"/>
          <a:ext cx="2421472" cy="2421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モバイルデバイス</a:t>
          </a:r>
          <a:endParaRPr kumimoji="1" lang="ja-JP" altLang="en-US" sz="3200" kern="1200" dirty="0"/>
        </a:p>
      </dsp:txBody>
      <dsp:txXfrm>
        <a:off x="3278732" y="3450228"/>
        <a:ext cx="1712240" cy="1712240"/>
      </dsp:txXfrm>
    </dsp:sp>
    <dsp:sp modelId="{5E62FB72-4360-4A2E-842F-3D65B442BB49}">
      <dsp:nvSpPr>
        <dsp:cNvPr id="0" name=""/>
        <dsp:cNvSpPr/>
      </dsp:nvSpPr>
      <dsp:spPr>
        <a:xfrm rot="12900000">
          <a:off x="1175211" y="2608649"/>
          <a:ext cx="2055743" cy="69011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6508DE-335D-43E1-9B90-53D85E8123E0}">
      <dsp:nvSpPr>
        <dsp:cNvPr id="0" name=""/>
        <dsp:cNvSpPr/>
      </dsp:nvSpPr>
      <dsp:spPr>
        <a:xfrm>
          <a:off x="210900" y="1443986"/>
          <a:ext cx="2300399" cy="1840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携帯電話回線</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の</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普及・高速化</a:t>
          </a:r>
          <a:endParaRPr kumimoji="1" lang="ja-JP" altLang="en-US" sz="2000" kern="1200" dirty="0"/>
        </a:p>
      </dsp:txBody>
      <dsp:txXfrm>
        <a:off x="264801" y="1497887"/>
        <a:ext cx="2192597" cy="1732517"/>
      </dsp:txXfrm>
    </dsp:sp>
    <dsp:sp modelId="{C15FC8B5-7D65-4590-9AA0-1068B28EBFC3}">
      <dsp:nvSpPr>
        <dsp:cNvPr id="0" name=""/>
        <dsp:cNvSpPr/>
      </dsp:nvSpPr>
      <dsp:spPr>
        <a:xfrm rot="16200000">
          <a:off x="3106980" y="1603034"/>
          <a:ext cx="2055743" cy="69011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FD7F67-164C-4913-A2F3-A24602249C33}">
      <dsp:nvSpPr>
        <dsp:cNvPr id="0" name=""/>
        <dsp:cNvSpPr/>
      </dsp:nvSpPr>
      <dsp:spPr>
        <a:xfrm>
          <a:off x="2984652" y="62"/>
          <a:ext cx="2300399" cy="1840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en-US" altLang="ja-JP" sz="2000" kern="1200" dirty="0" smtClean="0"/>
            <a:t>UI/UX</a:t>
          </a:r>
          <a:r>
            <a:rPr kumimoji="1" lang="ja-JP" altLang="en-US" sz="2000" kern="1200" dirty="0" smtClean="0"/>
            <a:t>の向上</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による裾野</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の拡大</a:t>
          </a:r>
          <a:endParaRPr kumimoji="1" lang="ja-JP" altLang="en-US" sz="2000" kern="1200" dirty="0"/>
        </a:p>
      </dsp:txBody>
      <dsp:txXfrm>
        <a:off x="3038553" y="53963"/>
        <a:ext cx="2192597" cy="1732517"/>
      </dsp:txXfrm>
    </dsp:sp>
    <dsp:sp modelId="{6CFCA367-2498-49BE-97FF-2154529EBDE2}">
      <dsp:nvSpPr>
        <dsp:cNvPr id="0" name=""/>
        <dsp:cNvSpPr/>
      </dsp:nvSpPr>
      <dsp:spPr>
        <a:xfrm rot="19500000">
          <a:off x="5038749" y="2608649"/>
          <a:ext cx="2055743" cy="69011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688B6-37B5-4201-B182-5C6A05D2364D}">
      <dsp:nvSpPr>
        <dsp:cNvPr id="0" name=""/>
        <dsp:cNvSpPr/>
      </dsp:nvSpPr>
      <dsp:spPr>
        <a:xfrm>
          <a:off x="5758405" y="1443986"/>
          <a:ext cx="2300399" cy="18403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クラウドの普及</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デバイスの高速化</a:t>
          </a:r>
          <a:endParaRPr kumimoji="1" lang="ja-JP" altLang="en-US" sz="2000" kern="1200" dirty="0"/>
        </a:p>
      </dsp:txBody>
      <dsp:txXfrm>
        <a:off x="5812306" y="1497887"/>
        <a:ext cx="2192597" cy="17325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2015/11/24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2015/11/24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PC</a:t>
            </a:r>
            <a:r>
              <a:rPr kumimoji="1" lang="ja-JP" altLang="en-US" dirty="0" smtClean="0"/>
              <a:t>とスマホ</a:t>
            </a:r>
            <a:r>
              <a:rPr kumimoji="1" lang="en-US" altLang="ja-JP" dirty="0" smtClean="0"/>
              <a:t>/</a:t>
            </a:r>
            <a:r>
              <a:rPr kumimoji="1" lang="ja-JP" altLang="en-US" dirty="0" smtClean="0"/>
              <a:t>タブレットの出荷台数の推移です。この種の調査はいろいろありますから、少しずつデータが違う場合も多いのですが、概ね「</a:t>
            </a:r>
            <a:r>
              <a:rPr kumimoji="1" lang="en-US" altLang="ja-JP" dirty="0" smtClean="0"/>
              <a:t>PC</a:t>
            </a:r>
            <a:r>
              <a:rPr kumimoji="1" lang="ja-JP" altLang="en-US" dirty="0" smtClean="0"/>
              <a:t>は横ばい、スマホ</a:t>
            </a:r>
            <a:r>
              <a:rPr kumimoji="1" lang="en-US" altLang="ja-JP" dirty="0" smtClean="0"/>
              <a:t>/</a:t>
            </a:r>
            <a:r>
              <a:rPr kumimoji="1" lang="ja-JP" altLang="en-US" dirty="0" smtClean="0"/>
              <a:t>タブレットが急増」という傾向は変わらないでしょう。</a:t>
            </a:r>
            <a:endParaRPr kumimoji="1" lang="en-US" altLang="ja-JP" dirty="0" smtClean="0"/>
          </a:p>
          <a:p>
            <a:r>
              <a:rPr kumimoji="1" lang="ja-JP" altLang="en-US" dirty="0" smtClean="0"/>
              <a:t>ここでは、</a:t>
            </a:r>
            <a:r>
              <a:rPr kumimoji="1" lang="en-US" altLang="ja-JP" dirty="0" smtClean="0"/>
              <a:t>PC</a:t>
            </a:r>
            <a:r>
              <a:rPr kumimoji="1" lang="ja-JP" altLang="en-US" dirty="0" smtClean="0"/>
              <a:t>の伸びは鈍化しますが、減ってはいません。</a:t>
            </a:r>
            <a:r>
              <a:rPr kumimoji="1" lang="en-US" altLang="ja-JP" dirty="0" smtClean="0"/>
              <a:t>PC</a:t>
            </a:r>
            <a:r>
              <a:rPr kumimoji="1" lang="ja-JP" altLang="en-US" dirty="0" smtClean="0"/>
              <a:t>が減ったわけでは無く、スマホ</a:t>
            </a:r>
            <a:r>
              <a:rPr kumimoji="1" lang="en-US" altLang="ja-JP" dirty="0" smtClean="0"/>
              <a:t>/</a:t>
            </a:r>
            <a:r>
              <a:rPr kumimoji="1" lang="ja-JP" altLang="en-US" dirty="0" smtClean="0"/>
              <a:t>タブレットの伸びが大きすぎるのです。</a:t>
            </a:r>
            <a:endParaRPr kumimoji="1" lang="en-US" altLang="ja-JP" dirty="0" smtClean="0"/>
          </a:p>
          <a:p>
            <a:endParaRPr kumimoji="1" lang="en-US" altLang="ja-JP" dirty="0" smtClean="0"/>
          </a:p>
          <a:p>
            <a:r>
              <a:rPr kumimoji="1" lang="ja-JP" altLang="en-US" dirty="0" smtClean="0"/>
              <a:t>スマホ</a:t>
            </a:r>
            <a:r>
              <a:rPr kumimoji="1" lang="en-US" altLang="ja-JP" dirty="0" smtClean="0"/>
              <a:t>/</a:t>
            </a:r>
            <a:r>
              <a:rPr kumimoji="1" lang="ja-JP" altLang="en-US" dirty="0" smtClean="0"/>
              <a:t>タブレット躍進の原因が何かというと、これは</a:t>
            </a:r>
            <a:r>
              <a:rPr kumimoji="1" lang="en-US" altLang="ja-JP" dirty="0" smtClean="0"/>
              <a:t>2007</a:t>
            </a:r>
            <a:r>
              <a:rPr kumimoji="1" lang="ja-JP" altLang="en-US" dirty="0" smtClean="0"/>
              <a:t>年の</a:t>
            </a:r>
            <a:r>
              <a:rPr kumimoji="1" lang="en-US" altLang="ja-JP" dirty="0" smtClean="0"/>
              <a:t>iPhone</a:t>
            </a:r>
            <a:r>
              <a:rPr kumimoji="1" lang="ja-JP" altLang="en-US" dirty="0" smtClean="0"/>
              <a:t>発売と言うことになるでしょう。</a:t>
            </a:r>
            <a:r>
              <a:rPr kumimoji="1" lang="en-US" altLang="ja-JP" dirty="0" smtClean="0"/>
              <a:t>2008</a:t>
            </a:r>
            <a:r>
              <a:rPr kumimoji="1" lang="ja-JP" altLang="en-US" dirty="0" smtClean="0"/>
              <a:t>年に発売された</a:t>
            </a:r>
            <a:r>
              <a:rPr kumimoji="1" lang="en-US" altLang="ja-JP" dirty="0" smtClean="0"/>
              <a:t>Android</a:t>
            </a:r>
            <a:r>
              <a:rPr kumimoji="1" lang="ja-JP" altLang="en-US" dirty="0" smtClean="0"/>
              <a:t>とシェアを分け合い、いまや年間</a:t>
            </a:r>
            <a:r>
              <a:rPr kumimoji="1" lang="en-US" altLang="ja-JP" dirty="0" smtClean="0"/>
              <a:t>10</a:t>
            </a:r>
            <a:r>
              <a:rPr kumimoji="1" lang="ja-JP" altLang="en-US" dirty="0" smtClean="0"/>
              <a:t>億台を超える出荷台数を誇ります。</a:t>
            </a:r>
            <a:endParaRPr kumimoji="1" lang="en-US" altLang="ja-JP" dirty="0" smtClean="0"/>
          </a:p>
          <a:p>
            <a:r>
              <a:rPr kumimoji="1" lang="ja-JP" altLang="en-US" dirty="0" smtClean="0"/>
              <a:t>タブレットは、</a:t>
            </a:r>
            <a:r>
              <a:rPr kumimoji="1" lang="en-US" altLang="ja-JP" dirty="0" smtClean="0"/>
              <a:t>2010</a:t>
            </a:r>
            <a:r>
              <a:rPr kumimoji="1" lang="ja-JP" altLang="en-US" dirty="0" smtClean="0"/>
              <a:t>年に</a:t>
            </a:r>
            <a:r>
              <a:rPr kumimoji="1" lang="en-US" altLang="ja-JP" dirty="0" smtClean="0"/>
              <a:t>Apple</a:t>
            </a:r>
            <a:r>
              <a:rPr kumimoji="1" lang="ja-JP" altLang="en-US" dirty="0" smtClean="0"/>
              <a:t>が発売した</a:t>
            </a:r>
            <a:r>
              <a:rPr kumimoji="1" lang="en-US" altLang="ja-JP" dirty="0" smtClean="0"/>
              <a:t>iPad</a:t>
            </a:r>
            <a:r>
              <a:rPr kumimoji="1" lang="ja-JP" altLang="en-US" dirty="0" smtClean="0"/>
              <a:t>が最初です。</a:t>
            </a:r>
            <a:endParaRPr kumimoji="1" lang="en-US" altLang="ja-JP" dirty="0" smtClean="0"/>
          </a:p>
          <a:p>
            <a:endParaRPr kumimoji="1" lang="en-US" altLang="ja-JP" dirty="0" smtClean="0"/>
          </a:p>
          <a:p>
            <a:r>
              <a:rPr kumimoji="1" lang="en-US" altLang="ja-JP" dirty="0" smtClean="0"/>
              <a:t>Android</a:t>
            </a:r>
            <a:r>
              <a:rPr kumimoji="1" lang="ja-JP" altLang="en-US" dirty="0" smtClean="0"/>
              <a:t>も</a:t>
            </a:r>
            <a:r>
              <a:rPr kumimoji="1" lang="en-US" altLang="ja-JP" dirty="0" smtClean="0"/>
              <a:t>iPhone</a:t>
            </a:r>
            <a:r>
              <a:rPr kumimoji="1" lang="ja-JP" altLang="en-US" dirty="0" smtClean="0"/>
              <a:t>の影響を受けたに違いないことを考えると、</a:t>
            </a:r>
            <a:r>
              <a:rPr kumimoji="1" lang="en-US" altLang="ja-JP" dirty="0" smtClean="0"/>
              <a:t>PC</a:t>
            </a:r>
            <a:r>
              <a:rPr kumimoji="1" lang="ja-JP" altLang="en-US" dirty="0" smtClean="0"/>
              <a:t>からモバイルへの移行は</a:t>
            </a:r>
            <a:r>
              <a:rPr kumimoji="1" lang="en-US" altLang="ja-JP" dirty="0" smtClean="0"/>
              <a:t>Apple</a:t>
            </a:r>
            <a:r>
              <a:rPr kumimoji="1" lang="ja-JP" altLang="en-US" dirty="0" smtClean="0"/>
              <a:t>によるものだったと言っても良いでしょう。</a:t>
            </a:r>
            <a:endParaRPr kumimoji="1" lang="en-US" altLang="ja-JP" dirty="0" smtClean="0"/>
          </a:p>
          <a:p>
            <a:endParaRPr kumimoji="1" lang="en-US" altLang="ja-JP" dirty="0" smtClean="0"/>
          </a:p>
          <a:p>
            <a:r>
              <a:rPr kumimoji="1" lang="ja-JP" altLang="en-US" dirty="0" smtClean="0"/>
              <a:t>唯一、日本では</a:t>
            </a:r>
            <a:r>
              <a:rPr kumimoji="1" lang="en-US" altLang="ja-JP" dirty="0" smtClean="0"/>
              <a:t>iPhone</a:t>
            </a:r>
            <a:r>
              <a:rPr kumimoji="1" lang="ja-JP" altLang="en-US" dirty="0" smtClean="0"/>
              <a:t>以前にスマホと呼べるデバイスが存在していましたが、国際化に失敗し、</a:t>
            </a:r>
            <a:r>
              <a:rPr kumimoji="1" lang="en-US" altLang="ja-JP" dirty="0" smtClean="0"/>
              <a:t>Apple</a:t>
            </a:r>
            <a:r>
              <a:rPr kumimoji="1" lang="ja-JP" altLang="en-US" dirty="0" smtClean="0"/>
              <a:t>の独走を許してしまいました。</a:t>
            </a:r>
            <a:endParaRPr kumimoji="1" lang="en-US" altLang="ja-JP" dirty="0" smtClean="0"/>
          </a:p>
          <a:p>
            <a:endParaRPr kumimoji="1" lang="en-US" altLang="ja-JP" dirty="0" smtClean="0"/>
          </a:p>
          <a:p>
            <a:r>
              <a:rPr kumimoji="1" lang="ja-JP" altLang="en-US" dirty="0" smtClean="0"/>
              <a:t>これは、デバイスの出荷台数という「現象」面からみた場合の見え方です。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96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ブラウザ単体で高度な</a:t>
            </a:r>
            <a:r>
              <a:rPr lang="en-US" altLang="ja-JP" dirty="0" smtClean="0"/>
              <a:t>UI</a:t>
            </a:r>
            <a:r>
              <a:rPr lang="ja-JP" altLang="en-US" dirty="0" smtClean="0"/>
              <a:t>を実現した</a:t>
            </a:r>
            <a:r>
              <a:rPr lang="en-US" altLang="ja-JP" dirty="0" smtClean="0"/>
              <a:t>Ajax</a:t>
            </a:r>
            <a:r>
              <a:rPr lang="ja-JP" altLang="en-US" dirty="0" smtClean="0"/>
              <a:t>ですが、その最大の特徴は、新しい技術をなんら必要としなかった、というところにありました。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を構成する技術である</a:t>
            </a:r>
            <a:r>
              <a:rPr lang="en-US" altLang="ja-JP" dirty="0" smtClean="0"/>
              <a:t>JavaScript</a:t>
            </a:r>
            <a:r>
              <a:rPr lang="ja-JP" altLang="en-US" dirty="0" err="1" smtClean="0"/>
              <a:t>、</a:t>
            </a:r>
            <a:r>
              <a:rPr lang="en-US" altLang="ja-JP" dirty="0" smtClean="0"/>
              <a:t>DHTML</a:t>
            </a:r>
            <a:r>
              <a:rPr lang="ja-JP" altLang="en-US" dirty="0" err="1" smtClean="0"/>
              <a:t>、</a:t>
            </a:r>
            <a:r>
              <a:rPr lang="en-US" altLang="ja-JP" dirty="0" smtClean="0"/>
              <a:t>XML</a:t>
            </a:r>
            <a:r>
              <a:rPr lang="ja-JP" altLang="en-US" dirty="0" smtClean="0"/>
              <a:t>は、</a:t>
            </a:r>
            <a:r>
              <a:rPr lang="en-US" altLang="ja-JP" dirty="0" smtClean="0"/>
              <a:t>1990</a:t>
            </a:r>
            <a:r>
              <a:rPr lang="ja-JP" altLang="en-US" dirty="0" smtClean="0"/>
              <a:t>年代にすでにブラウザに組込まれていたのです。しかし、これらの機能は有効に利用されずに放置されていました。</a:t>
            </a:r>
            <a:r>
              <a:rPr lang="en-US" altLang="ja-JP" dirty="0" smtClean="0"/>
              <a:t>JavaScript</a:t>
            </a:r>
            <a:r>
              <a:rPr lang="ja-JP" altLang="en-US" dirty="0" smtClean="0"/>
              <a:t>に至っては、セキュリティ上のリスクがあるため、機能をオフにしておくことが推奨されていたほどです。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ですから、</a:t>
            </a:r>
            <a:r>
              <a:rPr lang="en-US" altLang="ja-JP" dirty="0" smtClean="0"/>
              <a:t>Ajax</a:t>
            </a:r>
            <a:r>
              <a:rPr lang="ja-JP" altLang="en-US" dirty="0" smtClean="0"/>
              <a:t>は新規に開発されたものではなく、もともとあった機能を組み合わせて新しい使い方を「発見」したものである、ということができます。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つまり、サーバー側で</a:t>
            </a:r>
            <a:r>
              <a:rPr lang="en-US" altLang="ja-JP" dirty="0" smtClean="0"/>
              <a:t>Ajax</a:t>
            </a:r>
            <a:r>
              <a:rPr lang="ja-JP" altLang="en-US" dirty="0" smtClean="0"/>
              <a:t>を意識した開発を行う事によって、クライアント側に何ら手を加えること無く、この新しいユーザーエクスペリエンスを実現することができたのです。世界中の</a:t>
            </a:r>
            <a:r>
              <a:rPr lang="en-US" altLang="ja-JP" dirty="0" smtClean="0"/>
              <a:t>PC</a:t>
            </a:r>
            <a:r>
              <a:rPr lang="ja-JP" altLang="en-US" dirty="0" smtClean="0"/>
              <a:t>が</a:t>
            </a:r>
            <a:r>
              <a:rPr lang="en-US" altLang="ja-JP" dirty="0" smtClean="0"/>
              <a:t>Ajax</a:t>
            </a:r>
            <a:r>
              <a:rPr lang="ja-JP" altLang="en-US" dirty="0" smtClean="0"/>
              <a:t>レディな状態になっているということで、これは非常に大きなメリットです。</a:t>
            </a:r>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の発見は、</a:t>
            </a:r>
            <a:r>
              <a:rPr lang="en-US" altLang="ja-JP" dirty="0" smtClean="0"/>
              <a:t>Web</a:t>
            </a:r>
            <a:r>
              <a:rPr lang="ja-JP" altLang="en-US" dirty="0" smtClean="0"/>
              <a:t>の世界を一変させました。それまで静的で動きに乏しかった</a:t>
            </a:r>
            <a:r>
              <a:rPr lang="en-US" altLang="ja-JP" dirty="0" smtClean="0"/>
              <a:t>Web</a:t>
            </a:r>
            <a:r>
              <a:rPr lang="ja-JP" altLang="en-US" dirty="0" smtClean="0"/>
              <a:t>サイトが、どんどん書き換えられ、高度な</a:t>
            </a:r>
            <a:r>
              <a:rPr lang="en-US" altLang="ja-JP" dirty="0" smtClean="0"/>
              <a:t>UI</a:t>
            </a:r>
            <a:r>
              <a:rPr lang="ja-JP" altLang="en-US" dirty="0" smtClean="0"/>
              <a:t>を備えていったのです。それが</a:t>
            </a:r>
            <a:r>
              <a:rPr lang="en-US" altLang="ja-JP" dirty="0" smtClean="0"/>
              <a:t>Web2.0</a:t>
            </a:r>
            <a:r>
              <a:rPr lang="ja-JP" altLang="en-US" dirty="0" smtClean="0"/>
              <a:t>という大きな流れになったのでした。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標準の</a:t>
            </a:r>
            <a:r>
              <a:rPr lang="en-US" altLang="ja-JP" dirty="0" smtClean="0"/>
              <a:t>Web </a:t>
            </a:r>
            <a:r>
              <a:rPr lang="ja-JP" altLang="en-US" dirty="0" smtClean="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smtClean="0"/>
              <a:t>Flash</a:t>
            </a:r>
            <a:r>
              <a:rPr lang="ja-JP" altLang="en-US" dirty="0" smtClean="0"/>
              <a:t>の採用に躊躇していたベンダーも、安心して採用することができます。追加のコストもかかりません。良いことずくめです。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この後、</a:t>
            </a:r>
            <a:r>
              <a:rPr lang="en-US" altLang="ja-JP" dirty="0" smtClean="0"/>
              <a:t>Web</a:t>
            </a:r>
            <a:r>
              <a:rPr lang="ja-JP" altLang="en-US" dirty="0" smtClean="0"/>
              <a:t>システムや</a:t>
            </a:r>
            <a:r>
              <a:rPr lang="en-US" altLang="ja-JP" dirty="0" smtClean="0"/>
              <a:t>Web</a:t>
            </a:r>
            <a:r>
              <a:rPr lang="ja-JP" altLang="en-US" dirty="0" smtClean="0"/>
              <a:t>アプリ・サービスが</a:t>
            </a:r>
            <a:r>
              <a:rPr lang="en-US" altLang="ja-JP" dirty="0" smtClean="0"/>
              <a:t>Ajax</a:t>
            </a:r>
            <a:r>
              <a:rPr lang="ja-JP" altLang="en-US" dirty="0" smtClean="0"/>
              <a:t>ベースで開発されるようになり、それまでとは比べものにならない高度な</a:t>
            </a:r>
            <a:r>
              <a:rPr lang="en-US" altLang="ja-JP" dirty="0" smtClean="0"/>
              <a:t>UI</a:t>
            </a:r>
            <a:r>
              <a:rPr lang="ja-JP" altLang="en-US" dirty="0" smtClean="0"/>
              <a:t>を備えるようになりました。</a:t>
            </a:r>
            <a:endParaRPr lang="en-US" altLang="ja-JP" dirty="0" smtClean="0"/>
          </a:p>
          <a:p>
            <a:pPr eaLnBrk="1" hangingPunct="1">
              <a:spcBef>
                <a:spcPct val="0"/>
              </a:spcBef>
            </a:pPr>
            <a:r>
              <a:rPr lang="ja-JP" altLang="en-US" dirty="0" smtClean="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Google Maps</a:t>
            </a:r>
            <a:r>
              <a:rPr lang="ja-JP" altLang="en-US" dirty="0" smtClean="0"/>
              <a:t>が発表されたのが</a:t>
            </a:r>
            <a:r>
              <a:rPr lang="en-US" altLang="ja-JP" dirty="0" smtClean="0"/>
              <a:t>2004</a:t>
            </a:r>
            <a:r>
              <a:rPr lang="ja-JP" altLang="en-US" dirty="0" smtClean="0"/>
              <a:t>年、</a:t>
            </a:r>
            <a:r>
              <a:rPr lang="en-US" altLang="ja-JP" dirty="0" smtClean="0"/>
              <a:t>Ajax</a:t>
            </a:r>
            <a:r>
              <a:rPr lang="ja-JP" altLang="en-US" dirty="0" smtClean="0"/>
              <a:t>が命名され、</a:t>
            </a:r>
            <a:r>
              <a:rPr lang="en-US" altLang="ja-JP" dirty="0" smtClean="0"/>
              <a:t>Web2.0</a:t>
            </a:r>
            <a:r>
              <a:rPr lang="ja-JP" altLang="en-US" dirty="0" smtClean="0"/>
              <a:t>がブレイクしたのが</a:t>
            </a:r>
            <a:r>
              <a:rPr lang="en-US" altLang="ja-JP" dirty="0" smtClean="0"/>
              <a:t>2005</a:t>
            </a:r>
            <a:r>
              <a:rPr lang="ja-JP" altLang="en-US" dirty="0" smtClean="0"/>
              <a:t>年でした。そして</a:t>
            </a:r>
            <a:r>
              <a:rPr lang="en-US" altLang="ja-JP" dirty="0" smtClean="0"/>
              <a:t>2006</a:t>
            </a:r>
            <a:r>
              <a:rPr lang="ja-JP" altLang="en-US" dirty="0" smtClean="0"/>
              <a:t>年、シュミットが初めて「クラウド」に言及したのです。この瞬間に、今のクラウドへのレールが敷かれたということができます。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11</a:t>
            </a:fld>
            <a:endParaRPr lang="ja-JP" altLang="en-US" smtClean="0"/>
          </a:p>
        </p:txBody>
      </p:sp>
    </p:spTree>
    <p:extLst>
      <p:ext uri="{BB962C8B-B14F-4D97-AF65-F5344CB8AC3E}">
        <p14:creationId xmlns:p14="http://schemas.microsoft.com/office/powerpoint/2010/main" val="253925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そんな中、</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使用時の快適さを大きく左右する</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の実行速度が注目されるようになりました。</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当時、ブラウザの主流は、</a:t>
            </a:r>
            <a:r>
              <a:rPr kumimoji="1" lang="en-US" altLang="ja-JP" sz="1200" kern="1200" dirty="0" err="1" smtClean="0">
                <a:solidFill>
                  <a:schemeClr val="tx1"/>
                </a:solidFill>
                <a:effectLst/>
                <a:latin typeface="+mn-lt"/>
                <a:ea typeface="+mn-ea"/>
                <a:cs typeface="+mn-cs"/>
              </a:rPr>
              <a:t>WindowsXP</a:t>
            </a:r>
            <a:r>
              <a:rPr kumimoji="1" lang="ja-JP" altLang="ja-JP" sz="1200" kern="1200" dirty="0" smtClean="0">
                <a:solidFill>
                  <a:schemeClr val="tx1"/>
                </a:solidFill>
                <a:effectLst/>
                <a:latin typeface="+mn-lt"/>
                <a:ea typeface="+mn-ea"/>
                <a:cs typeface="+mn-cs"/>
              </a:rPr>
              <a:t>で動く</a:t>
            </a:r>
            <a:r>
              <a:rPr kumimoji="1" lang="en-US" altLang="ja-JP" sz="1200" kern="1200" dirty="0" smtClean="0">
                <a:solidFill>
                  <a:schemeClr val="tx1"/>
                </a:solidFill>
                <a:effectLst/>
                <a:latin typeface="+mn-lt"/>
                <a:ea typeface="+mn-ea"/>
                <a:cs typeface="+mn-cs"/>
              </a:rPr>
              <a:t>Internet Explorer 6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）でしたが、</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年にリリースされた</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の動作は遅く、快適さを実現できなかったのです。このため</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以外のブラウザは、競って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の高速化を進め、</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ブラウザを発表しこれに参戦、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このような状況の中、</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年に発売された</a:t>
            </a:r>
            <a:r>
              <a:rPr kumimoji="1" lang="en-US" altLang="ja-JP" sz="1200" kern="1200" dirty="0" smtClean="0">
                <a:solidFill>
                  <a:schemeClr val="tx1"/>
                </a:solidFill>
                <a:effectLst/>
                <a:latin typeface="+mn-lt"/>
                <a:ea typeface="+mn-ea"/>
                <a:cs typeface="+mn-cs"/>
              </a:rPr>
              <a:t>iPhone</a:t>
            </a:r>
            <a:r>
              <a:rPr kumimoji="1" lang="ja-JP" altLang="ja-JP" sz="1200" kern="1200" dirty="0" err="1" smtClean="0">
                <a:solidFill>
                  <a:schemeClr val="tx1"/>
                </a:solidFill>
                <a:effectLst/>
                <a:latin typeface="+mn-lt"/>
                <a:ea typeface="+mn-ea"/>
                <a:cs typeface="+mn-cs"/>
              </a:rPr>
              <a:t>にも</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が完全に動くブラウザ</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を動かすには機能が不完全だったのです。しかし、</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以降のモバイル・デバイスには、標準で</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対応のブラウザが組み込まれるようになったのです。</a:t>
            </a:r>
          </a:p>
          <a:p>
            <a:r>
              <a:rPr kumimoji="1" lang="ja-JP" altLang="ja-JP" sz="1200" kern="1200" dirty="0" smtClean="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35711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の出現は、これまでの常識を大きく変える出来事でしたが、</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を超える機能は実現できませんでした。それは、</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の動作を記述する言語</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HyperText</a:t>
            </a:r>
            <a:r>
              <a:rPr kumimoji="1" lang="en-US" altLang="ja-JP" sz="1200" kern="1200" dirty="0" smtClean="0">
                <a:solidFill>
                  <a:schemeClr val="tx1"/>
                </a:solidFill>
                <a:effectLst/>
                <a:latin typeface="+mn-lt"/>
                <a:ea typeface="+mn-ea"/>
                <a:cs typeface="+mn-cs"/>
              </a:rPr>
              <a:t> Markup Language</a:t>
            </a:r>
            <a:r>
              <a:rPr kumimoji="1" lang="ja-JP" altLang="ja-JP" sz="1200" kern="1200" dirty="0" smtClean="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年に制定された当時の</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smtClean="0"/>
          </a:p>
          <a:p>
            <a:r>
              <a:rPr kumimoji="1" lang="en-US" altLang="ja-JP" dirty="0" smtClean="0"/>
              <a:t>Ajax</a:t>
            </a:r>
            <a:r>
              <a:rPr kumimoji="1" lang="ja-JP" altLang="en-US" dirty="0" smtClean="0"/>
              <a:t>をさらに使いやすくするため、</a:t>
            </a:r>
            <a:r>
              <a:rPr kumimoji="1" lang="en-US" altLang="ja-JP" dirty="0" smtClean="0"/>
              <a:t>HTML</a:t>
            </a:r>
            <a:r>
              <a:rPr kumimoji="1" lang="ja-JP" altLang="en-US" dirty="0" smtClean="0"/>
              <a:t>を強化しようという取り組みが行われてきました。この</a:t>
            </a:r>
            <a:r>
              <a:rPr kumimoji="1" lang="en-US" altLang="ja-JP" dirty="0" smtClean="0"/>
              <a:t>HTML</a:t>
            </a:r>
            <a:r>
              <a:rPr kumimoji="1" lang="ja-JP" altLang="en-US" dirty="0" smtClean="0"/>
              <a:t>の最新バージョンである</a:t>
            </a:r>
            <a:r>
              <a:rPr kumimoji="1" lang="en-US" altLang="ja-JP" dirty="0" smtClean="0"/>
              <a:t>HTML5</a:t>
            </a:r>
            <a:r>
              <a:rPr kumimoji="1" lang="ja-JP" altLang="en-US" dirty="0" smtClean="0"/>
              <a:t>は、今年（</a:t>
            </a:r>
            <a:r>
              <a:rPr kumimoji="1" lang="en-US" altLang="ja-JP" dirty="0" smtClean="0"/>
              <a:t>2014</a:t>
            </a:r>
            <a:r>
              <a:rPr kumimoji="1" lang="ja-JP" altLang="en-US" dirty="0" smtClean="0"/>
              <a:t>年）中に勧告（最終決定）される予定です。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smtClean="0"/>
              <a:t>そもそも</a:t>
            </a:r>
            <a:r>
              <a:rPr kumimoji="1" lang="en-US" altLang="ja-JP" dirty="0" smtClean="0"/>
              <a:t>Web</a:t>
            </a:r>
            <a:r>
              <a:rPr kumimoji="1" lang="ja-JP" altLang="en-US" dirty="0" smtClean="0"/>
              <a:t>ブラウザは、インターネット上の情報を探しやすくするために開発された物で、</a:t>
            </a:r>
            <a:r>
              <a:rPr kumimoji="1" lang="en-US" altLang="ja-JP" dirty="0" smtClean="0"/>
              <a:t>HTML</a:t>
            </a:r>
            <a:r>
              <a:rPr kumimoji="1" lang="ja-JP" altLang="en-US" dirty="0" smtClean="0"/>
              <a:t>は基本的には文字情報や静止画を取り扱うための言語でした。様々な拡張が行われましたが、基本的に静的なコンテンツを扱うという構造はあまり変わっていません。</a:t>
            </a:r>
            <a:r>
              <a:rPr kumimoji="1" lang="en-US" altLang="ja-JP" dirty="0" smtClean="0"/>
              <a:t>1999</a:t>
            </a:r>
            <a:r>
              <a:rPr kumimoji="1" lang="ja-JP" altLang="en-US" dirty="0" smtClean="0"/>
              <a:t>年当時は回線も遅く、動画やアニメーションなどを扱う必要もあまり無かったのです。</a:t>
            </a:r>
            <a:endParaRPr kumimoji="1" lang="en-US" altLang="ja-JP" dirty="0" smtClean="0"/>
          </a:p>
          <a:p>
            <a:endParaRPr kumimoji="1" lang="en-US" altLang="ja-JP" dirty="0" smtClean="0"/>
          </a:p>
          <a:p>
            <a:r>
              <a:rPr kumimoji="1" lang="en-US" altLang="ja-JP" dirty="0" smtClean="0"/>
              <a:t>HTML</a:t>
            </a:r>
            <a:r>
              <a:rPr kumimoji="1" lang="ja-JP" altLang="en-US" dirty="0" smtClean="0"/>
              <a:t>が進化しなかった分、</a:t>
            </a:r>
            <a:r>
              <a:rPr kumimoji="1" lang="en-US" altLang="ja-JP" dirty="0" smtClean="0"/>
              <a:t>Flash</a:t>
            </a:r>
            <a:r>
              <a:rPr kumimoji="1" lang="ja-JP" altLang="en-US" dirty="0" smtClean="0"/>
              <a:t>などのプラグインによって機能を拡張するアプローチがとられました。</a:t>
            </a:r>
            <a:endParaRPr kumimoji="1" lang="en-US" altLang="ja-JP" dirty="0" smtClean="0"/>
          </a:p>
          <a:p>
            <a:endParaRPr kumimoji="1" lang="en-US" altLang="ja-JP" dirty="0" smtClean="0"/>
          </a:p>
          <a:p>
            <a:r>
              <a:rPr kumimoji="1" lang="ja-JP" altLang="en-US" dirty="0" smtClean="0"/>
              <a:t>一方で</a:t>
            </a:r>
            <a:r>
              <a:rPr kumimoji="1" lang="en-US" altLang="ja-JP" dirty="0" smtClean="0"/>
              <a:t>Microsoft</a:t>
            </a:r>
            <a:r>
              <a:rPr kumimoji="1" lang="ja-JP" altLang="en-US" dirty="0" smtClean="0"/>
              <a:t>と</a:t>
            </a:r>
            <a:r>
              <a:rPr kumimoji="1" lang="en-US" altLang="ja-JP" dirty="0" err="1" smtClean="0"/>
              <a:t>NetScape</a:t>
            </a:r>
            <a:r>
              <a:rPr kumimoji="1" lang="ja-JP" altLang="en-US" dirty="0" smtClean="0"/>
              <a:t>は、ブラウザ戦争の過程で独自の機能拡張を繰り返し、ブラウザ間の互換性に悪い影響を与えました。</a:t>
            </a:r>
            <a:endParaRPr kumimoji="1" lang="en-US" altLang="ja-JP" dirty="0" smtClean="0"/>
          </a:p>
          <a:p>
            <a:endParaRPr kumimoji="1" lang="en-US" altLang="ja-JP" dirty="0" smtClean="0"/>
          </a:p>
          <a:p>
            <a:r>
              <a:rPr kumimoji="1" lang="ja-JP" altLang="en-US" dirty="0" smtClean="0"/>
              <a:t>様々な機能拡張に加えて、</a:t>
            </a:r>
            <a:r>
              <a:rPr kumimoji="1" lang="en-US" altLang="ja-JP" dirty="0" smtClean="0"/>
              <a:t>HTML</a:t>
            </a:r>
            <a:r>
              <a:rPr kumimoji="1" lang="ja-JP" altLang="en-US" dirty="0" smtClean="0"/>
              <a:t>を独自に拡張するというアプローチもとりましたが、これは本当はルール違反だったのです。</a:t>
            </a:r>
            <a:endParaRPr kumimoji="1" lang="en-US" altLang="ja-JP" dirty="0" smtClean="0"/>
          </a:p>
          <a:p>
            <a:r>
              <a:rPr kumimoji="1" lang="ja-JP" altLang="en-US" dirty="0" smtClean="0"/>
              <a:t>インターネットや</a:t>
            </a:r>
            <a:r>
              <a:rPr kumimoji="1" lang="en-US" altLang="ja-JP" dirty="0" smtClean="0"/>
              <a:t>HTML</a:t>
            </a:r>
            <a:r>
              <a:rPr kumimoji="1" lang="ja-JP" altLang="en-US" dirty="0" smtClean="0"/>
              <a:t>の仕様は、インターネットコミュニティの場で議論された後に</a:t>
            </a:r>
            <a:r>
              <a:rPr kumimoji="1" lang="en-US" altLang="ja-JP" dirty="0" smtClean="0"/>
              <a:t>W3C</a:t>
            </a:r>
            <a:r>
              <a:rPr kumimoji="1" lang="ja-JP" altLang="en-US" dirty="0" smtClean="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smtClean="0"/>
          </a:p>
          <a:p>
            <a:endParaRPr kumimoji="1" lang="en-US" altLang="ja-JP" dirty="0" smtClean="0"/>
          </a:p>
          <a:p>
            <a:r>
              <a:rPr kumimoji="1" lang="ja-JP" altLang="en-US" dirty="0" smtClean="0"/>
              <a:t>（但し、このような行動にも理由はあります。標準化の作業は時間がかかり、スピーディな機能拡張ができないのです。この後お話ししますが、</a:t>
            </a:r>
            <a:r>
              <a:rPr kumimoji="1" lang="en-US" altLang="ja-JP" dirty="0" smtClean="0"/>
              <a:t>HTML5</a:t>
            </a:r>
            <a:r>
              <a:rPr kumimoji="1" lang="ja-JP" altLang="en-US" dirty="0" smtClean="0"/>
              <a:t>は標準化作業に手間取っています。また、</a:t>
            </a:r>
            <a:r>
              <a:rPr kumimoji="1" lang="en-US" altLang="ja-JP" dirty="0" err="1" smtClean="0"/>
              <a:t>NetScape</a:t>
            </a:r>
            <a:r>
              <a:rPr kumimoji="1" lang="ja-JP" altLang="en-US" dirty="0" smtClean="0"/>
              <a:t>も様々な機能拡張を行いましたが、それは</a:t>
            </a:r>
            <a:r>
              <a:rPr kumimoji="1" lang="en-US" altLang="ja-JP" dirty="0" smtClean="0"/>
              <a:t>HTML</a:t>
            </a:r>
            <a:r>
              <a:rPr kumimoji="1" lang="ja-JP" altLang="en-US" dirty="0" smtClean="0"/>
              <a:t>に関わる部分では無く、</a:t>
            </a:r>
            <a:r>
              <a:rPr kumimoji="1" lang="en-US" altLang="ja-JP" dirty="0" smtClean="0"/>
              <a:t>UI</a:t>
            </a:r>
            <a:r>
              <a:rPr kumimoji="1" lang="ja-JP" altLang="en-US" dirty="0" smtClean="0"/>
              <a:t>やスクリプトなどの部分でした。）</a:t>
            </a:r>
            <a:endParaRPr kumimoji="1" lang="en-US" altLang="ja-JP" dirty="0" smtClean="0"/>
          </a:p>
          <a:p>
            <a:endParaRPr kumimoji="1" lang="en-US" altLang="ja-JP" dirty="0" smtClean="0"/>
          </a:p>
          <a:p>
            <a:r>
              <a:rPr kumimoji="1" lang="ja-JP" altLang="en-US" dirty="0" smtClean="0"/>
              <a:t>当時は</a:t>
            </a:r>
            <a:r>
              <a:rPr kumimoji="1" lang="en-US" altLang="ja-JP" dirty="0" smtClean="0"/>
              <a:t>IE</a:t>
            </a:r>
            <a:r>
              <a:rPr kumimoji="1" lang="ja-JP" altLang="en-US" dirty="0" smtClean="0"/>
              <a:t>のシェアが高かった（というかほぼ独占状態）ため、結果として</a:t>
            </a:r>
            <a:r>
              <a:rPr kumimoji="1" lang="en-US" altLang="ja-JP" dirty="0" smtClean="0"/>
              <a:t>Microsoft</a:t>
            </a:r>
            <a:r>
              <a:rPr kumimoji="1" lang="ja-JP" altLang="en-US" dirty="0" smtClean="0"/>
              <a:t>の独自仕様が標準化してしまい、それに合わせて開発された</a:t>
            </a:r>
            <a:r>
              <a:rPr kumimoji="1" lang="en-US" altLang="ja-JP" dirty="0" smtClean="0"/>
              <a:t>Web</a:t>
            </a:r>
            <a:r>
              <a:rPr kumimoji="1" lang="ja-JP" altLang="en-US" dirty="0" smtClean="0"/>
              <a:t>サイトでは、</a:t>
            </a:r>
            <a:r>
              <a:rPr kumimoji="1" lang="en-US" altLang="ja-JP" dirty="0" smtClean="0"/>
              <a:t>IE</a:t>
            </a:r>
            <a:r>
              <a:rPr kumimoji="1" lang="ja-JP" altLang="en-US" dirty="0" smtClean="0"/>
              <a:t>以外のブラウザでは表示が乱れるなどの問題が起きました。</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この様な中、</a:t>
            </a:r>
            <a:r>
              <a:rPr lang="en-US" altLang="ja-JP" sz="1200" dirty="0" smtClean="0"/>
              <a:t>HTML</a:t>
            </a:r>
            <a:r>
              <a:rPr lang="ja-JP" altLang="en-US" sz="1200" dirty="0" smtClean="0"/>
              <a:t>が拡張されない状況を不満とした</a:t>
            </a:r>
            <a:r>
              <a:rPr lang="en-US" altLang="ja-JP" sz="1200" dirty="0" smtClean="0"/>
              <a:t>Apple</a:t>
            </a:r>
            <a:r>
              <a:rPr lang="ja-JP" altLang="en-US" sz="1200" dirty="0" err="1" smtClean="0"/>
              <a:t>、</a:t>
            </a:r>
            <a:r>
              <a:rPr lang="en-US" altLang="ja-JP" sz="1200" dirty="0" smtClean="0"/>
              <a:t>Mozilla</a:t>
            </a:r>
            <a:r>
              <a:rPr lang="ja-JP" altLang="en-US" sz="1200" dirty="0" err="1" smtClean="0"/>
              <a:t>、</a:t>
            </a:r>
            <a:r>
              <a:rPr lang="en-US" altLang="ja-JP" sz="1200" dirty="0" smtClean="0"/>
              <a:t>Opera</a:t>
            </a:r>
            <a:r>
              <a:rPr lang="ja-JP" altLang="en-US" sz="1200" dirty="0" smtClean="0"/>
              <a:t>が</a:t>
            </a:r>
            <a:r>
              <a:rPr lang="en-US" altLang="ja-JP" sz="1200" dirty="0" smtClean="0"/>
              <a:t>WHAT</a:t>
            </a:r>
            <a:r>
              <a:rPr lang="ja-JP" altLang="en-US" sz="1200" dirty="0" smtClean="0"/>
              <a:t> </a:t>
            </a:r>
            <a:r>
              <a:rPr lang="en-US" altLang="ja-JP" sz="1200" dirty="0" smtClean="0"/>
              <a:t>WG</a:t>
            </a:r>
            <a:r>
              <a:rPr lang="ja-JP" altLang="en-US" sz="1200" dirty="0" smtClean="0"/>
              <a:t>を立ち上げ、</a:t>
            </a:r>
            <a:r>
              <a:rPr lang="en-US" altLang="ja-JP" sz="1200" dirty="0" smtClean="0"/>
              <a:t>HTML</a:t>
            </a:r>
            <a:r>
              <a:rPr lang="ja-JP" altLang="en-US" sz="1200" dirty="0" smtClean="0"/>
              <a:t>を独自に拡張し始めたのです。</a:t>
            </a:r>
            <a:r>
              <a:rPr lang="en-US" altLang="ja-JP" sz="1200" dirty="0" smtClean="0"/>
              <a:t>2004</a:t>
            </a:r>
            <a:r>
              <a:rPr lang="ja-JP" altLang="en-US" sz="1200" dirty="0" smtClean="0"/>
              <a:t>年のことです。</a:t>
            </a:r>
            <a:r>
              <a:rPr lang="en-US" altLang="ja-JP" sz="1200" dirty="0" smtClean="0"/>
              <a:t>2004</a:t>
            </a:r>
            <a:r>
              <a:rPr lang="ja-JP" altLang="en-US" sz="1200" dirty="0" smtClean="0"/>
              <a:t>年と言えば、先ほどの</a:t>
            </a:r>
            <a:r>
              <a:rPr lang="en-US" altLang="ja-JP" sz="1200" dirty="0" smtClean="0"/>
              <a:t>Ajax</a:t>
            </a:r>
            <a:r>
              <a:rPr lang="ja-JP" altLang="en-US" sz="1200" dirty="0" smtClean="0"/>
              <a:t>が生まれた年です。</a:t>
            </a:r>
            <a:r>
              <a:rPr lang="en-US" altLang="ja-JP" sz="1200" dirty="0" smtClean="0"/>
              <a:t>2004-5</a:t>
            </a:r>
            <a:r>
              <a:rPr lang="ja-JP" altLang="en-US" sz="1200" dirty="0" smtClean="0"/>
              <a:t>年というのは非常に重要な転換期であったことがわかります。</a:t>
            </a:r>
            <a:endParaRPr lang="en-US" altLang="ja-JP" sz="1200" dirty="0" smtClean="0"/>
          </a:p>
          <a:p>
            <a:r>
              <a:rPr kumimoji="1" lang="ja-JP" altLang="en-US" dirty="0" smtClean="0"/>
              <a:t>この</a:t>
            </a:r>
            <a:r>
              <a:rPr kumimoji="1" lang="en-US" altLang="ja-JP" dirty="0" smtClean="0"/>
              <a:t>WHAT WG</a:t>
            </a:r>
            <a:r>
              <a:rPr kumimoji="1" lang="ja-JP" altLang="en-US" dirty="0" err="1" smtClean="0"/>
              <a:t>には</a:t>
            </a:r>
            <a:r>
              <a:rPr kumimoji="1" lang="ja-JP" altLang="en-US" dirty="0" smtClean="0"/>
              <a:t>その後</a:t>
            </a:r>
            <a:r>
              <a:rPr kumimoji="1" lang="en-US" altLang="ja-JP" dirty="0" smtClean="0"/>
              <a:t>Google</a:t>
            </a:r>
            <a:r>
              <a:rPr kumimoji="1" lang="ja-JP" altLang="en-US" dirty="0" smtClean="0"/>
              <a:t>なども参加して作業を加速させます。狙いは、</a:t>
            </a:r>
            <a:r>
              <a:rPr kumimoji="1" lang="en-US" altLang="ja-JP" dirty="0" smtClean="0"/>
              <a:t>HTML</a:t>
            </a:r>
            <a:r>
              <a:rPr kumimoji="1" lang="ja-JP" altLang="en-US" dirty="0" smtClean="0"/>
              <a:t>と</a:t>
            </a:r>
            <a:r>
              <a:rPr kumimoji="1" lang="en-US" altLang="ja-JP" dirty="0" smtClean="0"/>
              <a:t>JavaScript</a:t>
            </a:r>
            <a:r>
              <a:rPr kumimoji="1" lang="ja-JP" altLang="en-US" dirty="0" smtClean="0"/>
              <a:t>を拡張して</a:t>
            </a:r>
            <a:r>
              <a:rPr kumimoji="1" lang="en-US" altLang="ja-JP" dirty="0" smtClean="0"/>
              <a:t>Flash</a:t>
            </a:r>
            <a:r>
              <a:rPr kumimoji="1" lang="ja-JP" altLang="en-US" dirty="0" smtClean="0"/>
              <a:t>を凌ぐ機能を実装することでした。</a:t>
            </a:r>
            <a:endParaRPr kumimoji="1" lang="en-US" altLang="ja-JP" dirty="0" smtClean="0"/>
          </a:p>
          <a:p>
            <a:endParaRPr kumimoji="1" lang="en-US" altLang="ja-JP" dirty="0" smtClean="0"/>
          </a:p>
          <a:p>
            <a:r>
              <a:rPr kumimoji="1" lang="en-US" altLang="ja-JP" dirty="0" smtClean="0"/>
              <a:t>2007</a:t>
            </a:r>
            <a:r>
              <a:rPr kumimoji="1" lang="ja-JP" altLang="en-US" dirty="0" smtClean="0"/>
              <a:t>年、</a:t>
            </a:r>
            <a:r>
              <a:rPr kumimoji="1" lang="en-US" altLang="ja-JP" dirty="0" smtClean="0"/>
              <a:t>WHAT WG</a:t>
            </a:r>
            <a:r>
              <a:rPr kumimoji="1" lang="ja-JP" altLang="en-US" dirty="0" smtClean="0"/>
              <a:t>は、それまでの開発成果を</a:t>
            </a:r>
            <a:r>
              <a:rPr kumimoji="1" lang="en-US" altLang="ja-JP" dirty="0" smtClean="0"/>
              <a:t>W3C</a:t>
            </a:r>
            <a:r>
              <a:rPr kumimoji="1" lang="ja-JP" altLang="en-US" dirty="0" smtClean="0"/>
              <a:t>に譲渡してこれを</a:t>
            </a:r>
            <a:r>
              <a:rPr kumimoji="1" lang="en-US" altLang="ja-JP" dirty="0" smtClean="0"/>
              <a:t>HTML5</a:t>
            </a:r>
            <a:r>
              <a:rPr kumimoji="1" lang="ja-JP" altLang="en-US" dirty="0" smtClean="0"/>
              <a:t>として勧告するよう交渉します。これにより、止まっていた</a:t>
            </a:r>
            <a:r>
              <a:rPr kumimoji="1" lang="en-US" altLang="ja-JP" dirty="0" smtClean="0"/>
              <a:t>HTML</a:t>
            </a:r>
            <a:r>
              <a:rPr kumimoji="1" lang="ja-JP" altLang="en-US" dirty="0" smtClean="0"/>
              <a:t>の拡張が進み始めたのです。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初頭、文字や写真のような動きのない情報を、インターネットを介して交換するための手段として登場したのがウェブです。しかし、現在では、動画再生やビデオ会議、ゲームなど動きのある対話型のアプリケーションが動作するプラットフォームとして利用されています。</a:t>
            </a:r>
          </a:p>
          <a:p>
            <a:r>
              <a:rPr kumimoji="1" lang="ja-JP" altLang="ja-JP" sz="1200" kern="1200" dirty="0" smtClean="0">
                <a:solidFill>
                  <a:schemeClr val="tx1"/>
                </a:solidFill>
                <a:effectLst/>
                <a:latin typeface="+mn-lt"/>
                <a:ea typeface="+mn-ea"/>
                <a:cs typeface="+mn-cs"/>
              </a:rPr>
              <a:t>この仕組みを実現しているのが、情報を送り出すウェブサーバーと、その情報を表示するブラウザ、そして、情報をやり取りする手順である通信プロトコルです。この組合せは、ひとつではありません。例えば、ブラウザだけ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Mozila</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FireFox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などがあります。ウェブサーバーや通信プロトコルにもいろいろなものがあります。このように異なるソフトウェアを使ってもお互いに情報のやり取りができ同様の表現にできるのは、情報の構造やブラウザへ表示方法を指定する</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（ハイパーテキストマークアップ言語）が標準化され、共通に利用できるからです。</a:t>
            </a:r>
          </a:p>
          <a:p>
            <a:r>
              <a:rPr kumimoji="1" lang="ja-JP" altLang="ja-JP" sz="1200" kern="1200" dirty="0" smtClean="0">
                <a:solidFill>
                  <a:schemeClr val="tx1"/>
                </a:solidFill>
                <a:effectLst/>
                <a:latin typeface="+mn-lt"/>
                <a:ea typeface="+mn-ea"/>
                <a:cs typeface="+mn-cs"/>
              </a:rPr>
              <a:t>しかし、この</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1997</a:t>
            </a:r>
            <a:r>
              <a:rPr kumimoji="1" lang="ja-JP" altLang="ja-JP" sz="1200" kern="1200" dirty="0" smtClean="0">
                <a:solidFill>
                  <a:schemeClr val="tx1"/>
                </a:solidFill>
                <a:effectLst/>
                <a:latin typeface="+mn-lt"/>
                <a:ea typeface="+mn-ea"/>
                <a:cs typeface="+mn-cs"/>
              </a:rPr>
              <a:t>年にバージョン</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）が定められ、</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4.01</a:t>
            </a:r>
            <a:r>
              <a:rPr kumimoji="1" lang="ja-JP" altLang="ja-JP" sz="1200" kern="1200" dirty="0" smtClean="0">
                <a:solidFill>
                  <a:schemeClr val="tx1"/>
                </a:solidFill>
                <a:effectLst/>
                <a:latin typeface="+mn-lt"/>
                <a:ea typeface="+mn-ea"/>
                <a:cs typeface="+mn-cs"/>
              </a:rPr>
              <a:t>にマイナー・バージョンアップされて以降、大きな改訂もないままに今日まで使われてきました。その間、ネットワークの高速化やコンピュータの性能向上、</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やセンサーが組み込まれたスマートフォンの出現など、当時とは利用環境が、大きく変わってしまいました。</a:t>
            </a:r>
          </a:p>
          <a:p>
            <a:r>
              <a:rPr kumimoji="1" lang="ja-JP" altLang="ja-JP" sz="1200" kern="1200" dirty="0" smtClean="0">
                <a:solidFill>
                  <a:schemeClr val="tx1"/>
                </a:solidFill>
                <a:effectLst/>
                <a:latin typeface="+mn-lt"/>
                <a:ea typeface="+mn-ea"/>
                <a:cs typeface="+mn-cs"/>
              </a:rPr>
              <a:t>この状況に対応するために、</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はそのままに、動画や音声を再生するなどの</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には含まれない機能をプラグイン（</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など）といわれるソフトウェアを追加して補完してきたのです。しかし、このような対処ではもはや限界が見えてきました。そこで、時代にふさわしい改訂が求められるようになり、次代を担う</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を定める取り組みが生まれたのです。</a:t>
            </a:r>
          </a:p>
          <a:p>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年の歳月を経て新しいバージョンとして</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より正式に勧告されました。今後は、この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を基盤として新たな取り組みが進められることになります。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17604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には、狭義と広義の意味があります。狭義には、ウェブの標準化団体「</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World Wide Web </a:t>
            </a:r>
            <a:r>
              <a:rPr kumimoji="1" lang="en-US" altLang="ja-JP" sz="1200" b="1" kern="1200" dirty="0" smtClean="0">
                <a:solidFill>
                  <a:schemeClr val="tx1"/>
                </a:solidFill>
                <a:effectLst/>
                <a:latin typeface="+mn-lt"/>
                <a:ea typeface="+mn-ea"/>
                <a:cs typeface="+mn-cs"/>
              </a:rPr>
              <a:t>Consortium</a:t>
            </a:r>
            <a:r>
              <a:rPr kumimoji="1" lang="ja-JP" altLang="ja-JP" sz="1200" kern="1200" dirty="0" smtClean="0">
                <a:solidFill>
                  <a:schemeClr val="tx1"/>
                </a:solidFill>
                <a:effectLst/>
                <a:latin typeface="+mn-lt"/>
                <a:ea typeface="+mn-ea"/>
                <a:cs typeface="+mn-cs"/>
              </a:rPr>
              <a:t>）」が規格を策定した次世代のマークアップ言語そのものを指しています。ブラウザで表示する内容の構成やレイアウトの指定、動画や音声、</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元グラフィックスの取り扱いなどを定めています。広義には、これに加えて、ネットワークに接続されていないときにもデータを加工・編集するためのオフラインストレージ、スマートフォンなどのハードウェアに内蔵され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やセンサーをブラウザで扱うためのデバイス連携、豊かな表現を実現する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グラフィックスなど、ブラウザ上で高度で複雑なアプリケーションを動かすための機能の扱いまで含めています。つまり、次世代のアプリケーション・プラットフォームを実現するための方法や手順を標準化したものという意味で使われます。</a:t>
            </a:r>
          </a:p>
          <a:p>
            <a:r>
              <a:rPr kumimoji="1" lang="ja-JP" altLang="ja-JP" sz="1200" kern="1200" dirty="0" smtClean="0">
                <a:solidFill>
                  <a:schemeClr val="tx1"/>
                </a:solidFill>
                <a:effectLst/>
                <a:latin typeface="+mn-lt"/>
                <a:ea typeface="+mn-ea"/>
                <a:cs typeface="+mn-cs"/>
              </a:rPr>
              <a:t>広義の意味での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レイアウトを制御する</a:t>
            </a:r>
            <a:r>
              <a:rPr kumimoji="1" lang="en-US" altLang="ja-JP" sz="1200" kern="1200" dirty="0" smtClean="0">
                <a:solidFill>
                  <a:schemeClr val="tx1"/>
                </a:solidFill>
                <a:effectLst/>
                <a:latin typeface="+mn-lt"/>
                <a:ea typeface="+mn-ea"/>
                <a:cs typeface="+mn-cs"/>
              </a:rPr>
              <a:t>CSS3</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JavaScript</a:t>
            </a:r>
            <a:r>
              <a:rPr kumimoji="1" lang="ja-JP" altLang="en-US" sz="1200" kern="1200" dirty="0" smtClean="0">
                <a:solidFill>
                  <a:schemeClr val="tx1"/>
                </a:solidFill>
                <a:effectLst/>
                <a:latin typeface="+mn-lt"/>
                <a:ea typeface="+mn-ea"/>
                <a:cs typeface="+mn-cs"/>
              </a:rPr>
              <a:t>の新バージョンである</a:t>
            </a:r>
            <a:r>
              <a:rPr kumimoji="1" lang="en-US" altLang="ja-JP" sz="1200" kern="1200" dirty="0" smtClean="0">
                <a:solidFill>
                  <a:schemeClr val="tx1"/>
                </a:solidFill>
                <a:effectLst/>
                <a:latin typeface="+mn-lt"/>
                <a:ea typeface="+mn-ea"/>
                <a:cs typeface="+mn-cs"/>
              </a:rPr>
              <a:t>ECMAscript6</a:t>
            </a:r>
            <a:r>
              <a:rPr kumimoji="1" lang="ja-JP" altLang="en-US" sz="1200" kern="1200" dirty="0" smtClean="0">
                <a:solidFill>
                  <a:schemeClr val="tx1"/>
                </a:solidFill>
                <a:effectLst/>
                <a:latin typeface="+mn-lt"/>
                <a:ea typeface="+mn-ea"/>
                <a:cs typeface="+mn-cs"/>
              </a:rPr>
              <a:t>も含まれ、</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の機能が大幅に拡充されており、</a:t>
            </a:r>
            <a:r>
              <a:rPr kumimoji="1" lang="ja-JP" altLang="ja-JP" sz="1200" kern="1200" dirty="0" smtClean="0">
                <a:solidFill>
                  <a:schemeClr val="tx1"/>
                </a:solidFill>
                <a:effectLst/>
                <a:latin typeface="+mn-lt"/>
                <a:ea typeface="+mn-ea"/>
                <a:cs typeface="+mn-cs"/>
              </a:rPr>
              <a:t>従来プラグインで実現していた機能の多くが含まれています。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のゴールのひとつはここにありました。つまり、特定のメーカーが提供する技術に頼るのではなく、誰もが自由に利用できるオープンな標準として実現することです。</a:t>
            </a:r>
          </a:p>
          <a:p>
            <a:r>
              <a:rPr kumimoji="1" lang="ja-JP" altLang="ja-JP" sz="1200" kern="1200" dirty="0" smtClean="0">
                <a:solidFill>
                  <a:schemeClr val="tx1"/>
                </a:solidFill>
                <a:effectLst/>
                <a:latin typeface="+mn-lt"/>
                <a:ea typeface="+mn-ea"/>
                <a:cs typeface="+mn-cs"/>
              </a:rPr>
              <a:t>実際、</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（当時のウェブにおける動画や音声を利用するための事実上の標準となっていたプラグイン）をサポートしないという発表はオープンではないことの課題を露呈しました。その後、</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iPad</a:t>
            </a:r>
            <a:r>
              <a:rPr kumimoji="1" lang="ja-JP" altLang="ja-JP" sz="1200" kern="1200" dirty="0" smtClean="0">
                <a:solidFill>
                  <a:schemeClr val="tx1"/>
                </a:solidFill>
                <a:effectLst/>
                <a:latin typeface="+mn-lt"/>
                <a:ea typeface="+mn-ea"/>
                <a:cs typeface="+mn-cs"/>
              </a:rPr>
              <a:t>が広く使われるようになり、</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による動画や音声の配信が一気に普及したのです。</a:t>
            </a:r>
          </a:p>
          <a:p>
            <a:r>
              <a:rPr kumimoji="1" lang="ja-JP" altLang="ja-JP" sz="1200" kern="1200" dirty="0" smtClean="0">
                <a:solidFill>
                  <a:schemeClr val="tx1"/>
                </a:solidFill>
                <a:effectLst/>
                <a:latin typeface="+mn-lt"/>
                <a:ea typeface="+mn-ea"/>
                <a:cs typeface="+mn-cs"/>
              </a:rPr>
              <a:t>現在では、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はウェブだけでなく、スマートフォン向けアプリケーションや企業向けシステムなどの開発にも利用されるようになり、マルチデバイス時代のアプリケーション技術として普及しつつあります。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397623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666449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モバイル・デバイスが「持ち歩くデバイス」ならば、ウェアラブル・デバイスは「身につけるデバイス」です。</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3180208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26135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699011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smtClean="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smtClean="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smtClean="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http://www.itmedia.co.jp/news/articles/1510/09/news061.html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389151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Apple</a:t>
            </a:r>
            <a:r>
              <a:rPr kumimoji="1" lang="ja-JP" altLang="en-US" dirty="0" smtClean="0"/>
              <a:t>はこの分野でのプラットフォームを握ることを狙い、</a:t>
            </a:r>
            <a:r>
              <a:rPr kumimoji="1" lang="en-US" altLang="ja-JP" dirty="0" err="1" smtClean="0"/>
              <a:t>HelthKit</a:t>
            </a:r>
            <a:r>
              <a:rPr kumimoji="1" lang="ja-JP" altLang="en-US" dirty="0" smtClean="0"/>
              <a:t>を発表しました。これは、</a:t>
            </a:r>
            <a:r>
              <a:rPr kumimoji="1" lang="en-US" altLang="ja-JP" dirty="0" smtClean="0"/>
              <a:t>iOS/OSX</a:t>
            </a:r>
            <a:r>
              <a:rPr kumimoji="1" lang="ja-JP" altLang="en-US" dirty="0" smtClean="0"/>
              <a:t>デバイスで生体情報を取り扱うための共通プラットフォームです。様々な医療機器メーカーとの連携も視野に入れており、ウェアラブルデバイスを使った臨床試験などの実現を目指しています。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294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r>
              <a:rPr kumimoji="1" lang="ja-JP" altLang="en-US" sz="1200" kern="1200" dirty="0" smtClean="0">
                <a:solidFill>
                  <a:schemeClr val="tx1"/>
                </a:solidFill>
                <a:effectLst/>
                <a:latin typeface="+mn-lt"/>
                <a:ea typeface="+mn-ea"/>
                <a:cs typeface="+mn-cs"/>
              </a:rPr>
              <a:t>こういったデータは、健康管理や医療などでの</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smtClean="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smtClean="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301072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785916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7104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改めて、クライアント・プラットフォームの歴史を振り返ってみましょう。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クライアント・サーバー</a:t>
            </a:r>
          </a:p>
          <a:p>
            <a:r>
              <a:rPr kumimoji="1" lang="ja-JP" altLang="ja-JP" sz="1200" kern="1200" dirty="0" smtClean="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Web</a:t>
            </a:r>
            <a:r>
              <a:rPr kumimoji="1" lang="ja-JP" altLang="ja-JP" sz="1200" b="1" kern="1200" dirty="0" smtClean="0">
                <a:solidFill>
                  <a:schemeClr val="tx1"/>
                </a:solidFill>
                <a:effectLst/>
                <a:latin typeface="+mn-lt"/>
                <a:ea typeface="+mn-ea"/>
                <a:cs typeface="+mn-cs"/>
              </a:rPr>
              <a:t>システム</a:t>
            </a:r>
          </a:p>
          <a:p>
            <a:r>
              <a:rPr kumimoji="1" lang="ja-JP" altLang="ja-JP" sz="1200" kern="1200" dirty="0" smtClean="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smtClean="0">
                <a:solidFill>
                  <a:schemeClr val="tx1"/>
                </a:solidFill>
                <a:effectLst/>
                <a:latin typeface="+mn-lt"/>
                <a:ea typeface="+mn-ea"/>
                <a:cs typeface="+mn-cs"/>
              </a:rPr>
              <a:t>そこに登場したのが「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1995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Windows95</a:t>
            </a:r>
            <a:r>
              <a:rPr kumimoji="1" lang="ja-JP" altLang="ja-JP" sz="1200" kern="1200" dirty="0" smtClean="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ベンダーロックインを回避できる可能性もありました。この考え方は後のクラウドに繋がる重要な発想となったのです。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RIC</a:t>
            </a:r>
            <a:r>
              <a:rPr kumimoji="1" lang="ja-JP" altLang="ja-JP" sz="1200" b="1" kern="1200" dirty="0" smtClean="0">
                <a:solidFill>
                  <a:schemeClr val="tx1"/>
                </a:solidFill>
                <a:effectLst/>
                <a:latin typeface="+mn-lt"/>
                <a:ea typeface="+mn-ea"/>
                <a:cs typeface="+mn-cs"/>
              </a:rPr>
              <a:t>と</a:t>
            </a:r>
            <a:r>
              <a:rPr kumimoji="1" lang="en-US" altLang="ja-JP" sz="1200" b="1" kern="1200" dirty="0" smtClean="0">
                <a:solidFill>
                  <a:schemeClr val="tx1"/>
                </a:solidFill>
                <a:effectLst/>
                <a:latin typeface="+mn-lt"/>
                <a:ea typeface="+mn-ea"/>
                <a:cs typeface="+mn-cs"/>
              </a:rPr>
              <a:t>RIA</a:t>
            </a:r>
            <a:endParaRPr kumimoji="1" lang="ja-JP"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はその代表です。</a:t>
            </a:r>
          </a:p>
          <a:p>
            <a:r>
              <a:rPr kumimoji="1" lang="ja-JP" altLang="ja-JP" sz="1200" kern="1200" dirty="0" smtClean="0">
                <a:solidFill>
                  <a:schemeClr val="tx1"/>
                </a:solidFill>
                <a:effectLst/>
                <a:latin typeface="+mn-lt"/>
                <a:ea typeface="+mn-ea"/>
                <a:cs typeface="+mn-cs"/>
              </a:rPr>
              <a:t>このようなブラウザは</a:t>
            </a:r>
            <a:r>
              <a:rPr kumimoji="1" lang="en-US" altLang="ja-JP" sz="1200" kern="1200" dirty="0" smtClean="0">
                <a:solidFill>
                  <a:schemeClr val="tx1"/>
                </a:solidFill>
                <a:effectLst/>
                <a:latin typeface="+mn-lt"/>
                <a:ea typeface="+mn-ea"/>
                <a:cs typeface="+mn-cs"/>
              </a:rPr>
              <a:t>RIC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Client</a:t>
            </a:r>
            <a:r>
              <a:rPr kumimoji="1" lang="ja-JP" altLang="ja-JP" sz="1200" kern="1200" dirty="0" smtClean="0">
                <a:solidFill>
                  <a:schemeClr val="tx1"/>
                </a:solidFill>
                <a:effectLst/>
                <a:latin typeface="+mn-lt"/>
                <a:ea typeface="+mn-ea"/>
                <a:cs typeface="+mn-cs"/>
              </a:rPr>
              <a:t>）、それを使ったアプリケーションは</a:t>
            </a:r>
            <a:r>
              <a:rPr kumimoji="1" lang="en-US" altLang="ja-JP" sz="1200" kern="1200" dirty="0" smtClean="0">
                <a:solidFill>
                  <a:schemeClr val="tx1"/>
                </a:solidFill>
                <a:effectLst/>
                <a:latin typeface="+mn-lt"/>
                <a:ea typeface="+mn-ea"/>
                <a:cs typeface="+mn-cs"/>
              </a:rPr>
              <a:t>RIA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Application</a:t>
            </a:r>
            <a:r>
              <a:rPr kumimoji="1" lang="ja-JP" altLang="ja-JP" sz="1200" kern="1200" dirty="0" smtClean="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モバイル・デバイスの登場以前、</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パソコンが一般的でした。パソコン市場の</a:t>
            </a:r>
            <a:r>
              <a:rPr kumimoji="1" lang="en-US" altLang="ja-JP" sz="1200" kern="1200" dirty="0" smtClean="0">
                <a:solidFill>
                  <a:schemeClr val="tx1"/>
                </a:solidFill>
                <a:effectLst/>
                <a:latin typeface="+mn-lt"/>
                <a:ea typeface="+mn-ea"/>
                <a:cs typeface="+mn-cs"/>
              </a:rPr>
              <a:t>90%</a:t>
            </a:r>
            <a:r>
              <a:rPr kumimoji="1" lang="ja-JP" altLang="ja-JP" sz="1200" kern="1200" dirty="0" smtClean="0">
                <a:solidFill>
                  <a:schemeClr val="tx1"/>
                </a:solidFill>
                <a:effectLst/>
                <a:latin typeface="+mn-lt"/>
                <a:ea typeface="+mn-ea"/>
                <a:cs typeface="+mn-cs"/>
              </a:rPr>
              <a:t>以上が</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smtClean="0">
                <a:solidFill>
                  <a:schemeClr val="tx1"/>
                </a:solidFill>
                <a:effectLst/>
                <a:latin typeface="+mn-lt"/>
                <a:ea typeface="+mn-ea"/>
                <a:cs typeface="+mn-cs"/>
              </a:rPr>
              <a:t>初期のパソコンが登場した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製品でした。その後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製品および互換機には、</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のプロセッサーが使われていました。そして、</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は、これらのパソコンで動く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を開発し、この組合せ（</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smtClean="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smtClean="0">
                <a:solidFill>
                  <a:schemeClr val="tx1"/>
                </a:solidFill>
                <a:effectLst/>
                <a:latin typeface="+mn-lt"/>
                <a:ea typeface="+mn-ea"/>
                <a:cs typeface="+mn-cs"/>
              </a:rPr>
              <a:t>Wintel</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rPr>
              <a:t>開発が増えて、さらにシェアを拡大していったのです。</a:t>
            </a:r>
          </a:p>
          <a:p>
            <a:r>
              <a:rPr kumimoji="1" lang="ja-JP" altLang="ja-JP" sz="1200" kern="1200" dirty="0" smtClean="0">
                <a:solidFill>
                  <a:schemeClr val="tx1"/>
                </a:solidFill>
                <a:effectLst/>
                <a:latin typeface="+mn-lt"/>
                <a:ea typeface="+mn-ea"/>
                <a:cs typeface="+mn-cs"/>
              </a:rPr>
              <a:t>しかし、この結果、ユーザーも開発ベンダーも</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smtClean="0">
                <a:solidFill>
                  <a:schemeClr val="tx1"/>
                </a:solidFill>
                <a:effectLst/>
                <a:latin typeface="+mn-lt"/>
                <a:ea typeface="+mn-ea"/>
                <a:cs typeface="+mn-cs"/>
              </a:rPr>
              <a:t>Java</a:t>
            </a:r>
            <a:r>
              <a:rPr kumimoji="1" lang="ja-JP" altLang="en-US" sz="1200" kern="1200" dirty="0" smtClean="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などがよく知られていますが、互換性の制限やパフォーマンスの問題などでクライアント用にはあまり普及していません。それに代わり、ブラウザをベースにした抽象化層が注目されてきました。</a:t>
            </a:r>
            <a:r>
              <a:rPr kumimoji="1" lang="en-US" altLang="ja-JP" sz="1200" kern="1200" dirty="0" smtClean="0">
                <a:solidFill>
                  <a:schemeClr val="tx1"/>
                </a:solidFill>
                <a:effectLst/>
                <a:latin typeface="+mn-lt"/>
                <a:ea typeface="+mn-ea"/>
                <a:cs typeface="+mn-cs"/>
              </a:rPr>
              <a:t>Flash</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等の</a:t>
            </a:r>
            <a:r>
              <a:rPr kumimoji="1" lang="en-US" altLang="ja-JP" sz="1200" kern="1200" dirty="0" smtClean="0">
                <a:solidFill>
                  <a:schemeClr val="tx1"/>
                </a:solidFill>
                <a:effectLst/>
                <a:latin typeface="+mn-lt"/>
                <a:ea typeface="+mn-ea"/>
                <a:cs typeface="+mn-cs"/>
              </a:rPr>
              <a:t>RIA</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年代初頭、既にパソコンへの普及率が</a:t>
            </a:r>
            <a:r>
              <a:rPr kumimoji="1" lang="en-US" altLang="ja-JP" sz="1200" kern="1200" dirty="0" smtClean="0">
                <a:solidFill>
                  <a:schemeClr val="tx1"/>
                </a:solidFill>
                <a:effectLst/>
                <a:latin typeface="+mn-lt"/>
                <a:ea typeface="+mn-ea"/>
                <a:cs typeface="+mn-cs"/>
              </a:rPr>
              <a:t>97%</a:t>
            </a:r>
            <a:r>
              <a:rPr kumimoji="1" lang="ja-JP" altLang="ja-JP" sz="1200" kern="1200" dirty="0" smtClean="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smtClean="0">
                <a:solidFill>
                  <a:schemeClr val="tx1"/>
                </a:solidFill>
                <a:effectLst/>
                <a:latin typeface="+mn-lt"/>
                <a:ea typeface="+mn-ea"/>
                <a:cs typeface="+mn-cs"/>
              </a:rPr>
              <a:t>Flash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に代わるクライアントとして期待されたのです。</a:t>
            </a:r>
          </a:p>
          <a:p>
            <a:r>
              <a:rPr kumimoji="1" lang="ja-JP" altLang="ja-JP"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は無料とは言え</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社の製品です。</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smtClean="0">
                <a:solidFill>
                  <a:schemeClr val="tx1"/>
                </a:solidFill>
                <a:effectLst/>
                <a:latin typeface="+mn-lt"/>
                <a:ea typeface="+mn-ea"/>
                <a:cs typeface="+mn-cs"/>
              </a:rPr>
              <a:t>そこに出現したのが「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Asynchronous JavaScript + XML: </a:t>
            </a:r>
            <a:r>
              <a:rPr kumimoji="1" lang="ja-JP" altLang="ja-JP" sz="1200" kern="1200" dirty="0" smtClean="0">
                <a:solidFill>
                  <a:schemeClr val="tx1"/>
                </a:solidFill>
                <a:effectLst/>
                <a:latin typeface="+mn-lt"/>
                <a:ea typeface="+mn-ea"/>
                <a:cs typeface="+mn-cs"/>
              </a:rPr>
              <a:t>エイジャックス）」です。</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は、ブラウザの標準機能だけで、高い表現力や操作性を実現しました。</a:t>
            </a:r>
          </a:p>
          <a:p>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を採用した最初のサービスは、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年に公開された</a:t>
            </a:r>
            <a:r>
              <a:rPr kumimoji="1" lang="en-US" altLang="ja-JP" sz="1200" kern="1200" dirty="0" smtClean="0">
                <a:solidFill>
                  <a:schemeClr val="tx1"/>
                </a:solidFill>
                <a:effectLst/>
                <a:latin typeface="+mn-lt"/>
                <a:ea typeface="+mn-ea"/>
                <a:cs typeface="+mn-cs"/>
              </a:rPr>
              <a:t> Google Maps </a:t>
            </a:r>
            <a:r>
              <a:rPr kumimoji="1" lang="ja-JP" altLang="ja-JP" sz="1200" kern="1200" dirty="0" smtClean="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はマウスの操作だけで、なめらかな移動や拡大縮小ができたのです。</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のアプリケーションや</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年に、この技術に対して</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という名前が付けられました。</a:t>
            </a:r>
          </a:p>
          <a:p>
            <a:r>
              <a:rPr kumimoji="1" lang="ja-JP" altLang="ja-JP" sz="1200" kern="1200" dirty="0" smtClean="0">
                <a:solidFill>
                  <a:schemeClr val="tx1"/>
                </a:solidFill>
                <a:effectLst/>
                <a:latin typeface="+mn-lt"/>
                <a:ea typeface="+mn-ea"/>
                <a:cs typeface="+mn-cs"/>
              </a:rPr>
              <a:t>これ以降、</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ブラウザは、情報の表示だけでは無く、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システムを再度見直すきっかけとなったのです。</a:t>
            </a:r>
          </a:p>
          <a:p>
            <a:r>
              <a:rPr kumimoji="1" lang="ja-JP" altLang="ja-JP" sz="1200" kern="1200" dirty="0" smtClean="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ベースで作ることができれば、クライアントは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8</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smtClean="0"/>
              <a:t>Web2.0</a:t>
            </a:r>
            <a:r>
              <a:rPr lang="ja-JP" altLang="en-US" dirty="0" smtClean="0"/>
              <a:t>の原動力となった技術のひとつが、</a:t>
            </a:r>
            <a:r>
              <a:rPr lang="en-US" altLang="ja-JP" dirty="0" smtClean="0"/>
              <a:t>Ajax</a:t>
            </a:r>
            <a:r>
              <a:rPr lang="ja-JP" altLang="en-US" dirty="0" smtClean="0"/>
              <a:t>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は、</a:t>
            </a:r>
            <a:r>
              <a:rPr lang="en-US" altLang="ja-JP" dirty="0" smtClean="0"/>
              <a:t>Asynchronous JavaScript + XML</a:t>
            </a:r>
            <a:r>
              <a:rPr lang="ja-JP" altLang="en-US" dirty="0" smtClean="0"/>
              <a:t>を縮めたものです。</a:t>
            </a:r>
            <a:r>
              <a:rPr lang="en-US" altLang="ja-JP" dirty="0" smtClean="0"/>
              <a:t>2004</a:t>
            </a:r>
            <a:r>
              <a:rPr lang="ja-JP" altLang="en-US" dirty="0" smtClean="0"/>
              <a:t>年に提供が開始された</a:t>
            </a:r>
            <a:r>
              <a:rPr lang="en-US" altLang="ja-JP" dirty="0" smtClean="0"/>
              <a:t>Google Maps</a:t>
            </a:r>
            <a:r>
              <a:rPr lang="ja-JP" altLang="en-US" dirty="0" smtClean="0"/>
              <a:t>で使われた機能に対して</a:t>
            </a:r>
            <a:r>
              <a:rPr lang="en-US" altLang="ja-JP" dirty="0" smtClean="0"/>
              <a:t>2005</a:t>
            </a:r>
            <a:r>
              <a:rPr lang="ja-JP" altLang="en-US" dirty="0" smtClean="0"/>
              <a:t>年、命名されました。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JavaScript</a:t>
            </a:r>
            <a:r>
              <a:rPr lang="ja-JP" altLang="en-US" dirty="0" smtClean="0"/>
              <a:t>はサーバーからダウンロードされブラウザ上で実行されるスクリプト言語で、元々</a:t>
            </a:r>
            <a:r>
              <a:rPr lang="en-US" altLang="ja-JP" dirty="0" smtClean="0"/>
              <a:t>Web</a:t>
            </a:r>
            <a:r>
              <a:rPr lang="ja-JP" altLang="en-US" dirty="0" smtClean="0"/>
              <a:t>ブラウザに内蔵されていたものです。これを非同期に使うことによって、使い勝手を向上させます。</a:t>
            </a:r>
            <a:endParaRPr lang="en-US" altLang="ja-JP" dirty="0" smtClean="0"/>
          </a:p>
          <a:p>
            <a:pPr eaLnBrk="1" hangingPunct="1">
              <a:spcBef>
                <a:spcPct val="0"/>
              </a:spcBef>
            </a:pPr>
            <a:r>
              <a:rPr lang="en-US" altLang="ja-JP" dirty="0" smtClean="0"/>
              <a:t>XML</a:t>
            </a:r>
            <a:r>
              <a:rPr lang="ja-JP" altLang="en-US" dirty="0" smtClean="0"/>
              <a:t>は</a:t>
            </a:r>
            <a:r>
              <a:rPr lang="en-US" altLang="ja-JP" dirty="0" smtClean="0"/>
              <a:t>HTML</a:t>
            </a:r>
            <a:r>
              <a:rPr lang="ja-JP" altLang="en-US" dirty="0" smtClean="0"/>
              <a:t>と同様のマークアップ言語で、様々な機能を必要に応じて拡張できるという特徴を持っています。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技術的な詳細は省きますが、要するに、これらの技術の組合せによって、</a:t>
            </a:r>
            <a:r>
              <a:rPr lang="en-US" altLang="ja-JP" dirty="0" smtClean="0"/>
              <a:t>Flash</a:t>
            </a:r>
            <a:r>
              <a:rPr lang="ja-JP" altLang="en-US" dirty="0" smtClean="0"/>
              <a:t>などのプラグインを使わずにネイティブアプリケーション並の高度な</a:t>
            </a:r>
            <a:r>
              <a:rPr lang="en-US" altLang="ja-JP" dirty="0" smtClean="0"/>
              <a:t>UI</a:t>
            </a:r>
            <a:r>
              <a:rPr lang="ja-JP" altLang="en-US" dirty="0" smtClean="0"/>
              <a:t>を実現することができるのです。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ところで、よく間違われるのですが、プログラミング言語の</a:t>
            </a:r>
            <a:r>
              <a:rPr lang="en-US" altLang="ja-JP" dirty="0" smtClean="0"/>
              <a:t>Java</a:t>
            </a:r>
            <a:r>
              <a:rPr lang="ja-JP" altLang="en-US" dirty="0" smtClean="0"/>
              <a:t>と</a:t>
            </a:r>
            <a:r>
              <a:rPr lang="en-US" altLang="ja-JP" dirty="0" smtClean="0"/>
              <a:t>JavaScript</a:t>
            </a:r>
            <a:r>
              <a:rPr lang="ja-JP" altLang="en-US" dirty="0" smtClean="0"/>
              <a:t>は、全く違う物です。元々は</a:t>
            </a:r>
            <a:r>
              <a:rPr lang="en-US" altLang="ja-JP" dirty="0" err="1" smtClean="0"/>
              <a:t>NetScape</a:t>
            </a:r>
            <a:r>
              <a:rPr lang="ja-JP" altLang="en-US" dirty="0" smtClean="0"/>
              <a:t>のエンジニアが開発し、</a:t>
            </a:r>
            <a:r>
              <a:rPr lang="en-US" altLang="ja-JP" dirty="0" smtClean="0"/>
              <a:t>Java</a:t>
            </a:r>
            <a:r>
              <a:rPr lang="ja-JP" altLang="en-US" dirty="0" smtClean="0"/>
              <a:t>の知名度にあやかるために名前だけ似せたと言われています。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現在は国際規格となり、正式には</a:t>
            </a:r>
            <a:r>
              <a:rPr lang="en-US" altLang="ja-JP" dirty="0" smtClean="0"/>
              <a:t>ECMAScript</a:t>
            </a:r>
            <a:r>
              <a:rPr lang="ja-JP" altLang="en-US" dirty="0" smtClean="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8</a:t>
            </a:fld>
            <a:endParaRPr lang="en-US" altLang="ja-JP" sz="1300">
              <a:ea typeface="ＭＳ Ｐゴシック" charset="-128"/>
            </a:endParaRPr>
          </a:p>
        </p:txBody>
      </p:sp>
    </p:spTree>
    <p:extLst>
      <p:ext uri="{BB962C8B-B14F-4D97-AF65-F5344CB8AC3E}">
        <p14:creationId xmlns:p14="http://schemas.microsoft.com/office/powerpoint/2010/main" val="368970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説明だけではわかりにくいと思いますので、具体的な例をひとつ見ていただきましょう。</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Web2.0</a:t>
            </a:r>
            <a:r>
              <a:rPr lang="ja-JP" altLang="en-US" dirty="0" smtClean="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9</a:t>
            </a:fld>
            <a:endParaRPr lang="ja-JP" altLang="en-US" smtClean="0"/>
          </a:p>
        </p:txBody>
      </p:sp>
    </p:spTree>
    <p:extLst>
      <p:ext uri="{BB962C8B-B14F-4D97-AF65-F5344CB8AC3E}">
        <p14:creationId xmlns:p14="http://schemas.microsoft.com/office/powerpoint/2010/main" val="161248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そこへ表われたのが</a:t>
            </a:r>
            <a:r>
              <a:rPr lang="en-US" altLang="ja-JP" dirty="0" smtClean="0"/>
              <a:t>Google Maps</a:t>
            </a:r>
            <a:r>
              <a:rPr lang="ja-JP" altLang="en-US" dirty="0" smtClean="0"/>
              <a:t>でした。</a:t>
            </a:r>
            <a:r>
              <a:rPr lang="en-US" altLang="ja-JP" dirty="0" smtClean="0"/>
              <a:t>Google Maps</a:t>
            </a:r>
            <a:r>
              <a:rPr lang="ja-JP" altLang="en-US" dirty="0" smtClean="0"/>
              <a:t>では、見たい方向にマウスを持って行き、</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ドラッグすることによって、インタラクティブに地図を動かすことができます。これが、</a:t>
            </a:r>
            <a:r>
              <a:rPr lang="en-US" altLang="ja-JP" dirty="0" smtClean="0"/>
              <a:t>Ajax</a:t>
            </a:r>
            <a:r>
              <a:rPr lang="ja-JP" altLang="en-US" dirty="0" smtClean="0"/>
              <a:t>で可能になったのです。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もちろん、当時でも</a:t>
            </a:r>
            <a:r>
              <a:rPr lang="en-US" altLang="ja-JP" dirty="0" smtClean="0"/>
              <a:t>Flash</a:t>
            </a:r>
            <a:r>
              <a:rPr lang="ja-JP" altLang="en-US" dirty="0" smtClean="0"/>
              <a:t>を使ったり、</a:t>
            </a:r>
            <a:r>
              <a:rPr lang="en-US" altLang="ja-JP" dirty="0" smtClean="0"/>
              <a:t>PC</a:t>
            </a:r>
            <a:r>
              <a:rPr lang="ja-JP" altLang="en-US" dirty="0" smtClean="0"/>
              <a:t>用の地図アプリを使えばこういうことはできたのですが、プラグイン無しのブラウザ単体で実現したことが凄かったのです。当時の</a:t>
            </a:r>
            <a:r>
              <a:rPr lang="en-US" altLang="ja-JP" dirty="0" smtClean="0"/>
              <a:t>Web</a:t>
            </a:r>
            <a:r>
              <a:rPr lang="ja-JP" altLang="en-US" dirty="0" smtClean="0"/>
              <a:t>デザイナやエンジニアは、ブラウザだけでここまでできるのか、と驚愕したわけです。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仕組みとしては、最初の地図を表示したあと、</a:t>
            </a:r>
            <a:r>
              <a:rPr lang="en-US" altLang="ja-JP" dirty="0" smtClean="0"/>
              <a:t>XML</a:t>
            </a:r>
            <a:r>
              <a:rPr lang="ja-JP" altLang="en-US" dirty="0" smtClean="0"/>
              <a:t>と</a:t>
            </a:r>
            <a:r>
              <a:rPr lang="en-US" altLang="ja-JP" dirty="0" smtClean="0"/>
              <a:t>JavaScript</a:t>
            </a:r>
            <a:r>
              <a:rPr lang="ja-JP" altLang="en-US" dirty="0" smtClean="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ユーザーが読込の指示をしなくてもブラウザが勝手に先行して読みこむのが「非同期」通信で、これによって、周辺の地図を見たくなったときに待ち時間無しに表示できるのです。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そして、マウスのドラッグを検知した場合、</a:t>
            </a:r>
            <a:r>
              <a:rPr lang="en-US" altLang="ja-JP" dirty="0" smtClean="0"/>
              <a:t>DHTML</a:t>
            </a:r>
            <a:r>
              <a:rPr lang="ja-JP" altLang="en-US" dirty="0" smtClean="0"/>
              <a:t>を使って画面の一部分のみを書き換えて表示します。これで、待ち時間無しに直感的な操作が可能になるわけです。</a:t>
            </a:r>
            <a:endParaRPr lang="en-US" altLang="ja-JP" dirty="0" smtClean="0"/>
          </a:p>
          <a:p>
            <a:pPr eaLnBrk="1" hangingPunct="1">
              <a:spcBef>
                <a:spcPct val="0"/>
              </a:spcBef>
            </a:pPr>
            <a:endParaRPr lang="ja-JP" altLang="en-US" dirty="0"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10</a:t>
            </a:fld>
            <a:endParaRPr lang="ja-JP" altLang="en-US" smtClean="0"/>
          </a:p>
        </p:txBody>
      </p:sp>
    </p:spTree>
    <p:extLst>
      <p:ext uri="{BB962C8B-B14F-4D97-AF65-F5344CB8AC3E}">
        <p14:creationId xmlns:p14="http://schemas.microsoft.com/office/powerpoint/2010/main" val="378406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sz="2800">
                <a:solidFill>
                  <a:srgbClr val="FFFFFF"/>
                </a:solidFill>
                <a:latin typeface="Meiryo" charset="-128"/>
                <a:ea typeface="Meiryo" charset="-128"/>
                <a:cs typeface="Meiryo" charset="-128"/>
              </a:rPr>
              <a:t>クラウドクライアントとモバイルデバイス</a:t>
            </a:r>
            <a:endParaRPr lang="en-US" altLang="ja-JP" sz="2800" dirty="0">
              <a:solidFill>
                <a:srgbClr val="FFFFFF"/>
              </a:solidFill>
              <a:latin typeface="Meiryo" charset="-128"/>
              <a:ea typeface="Meiryo" charset="-128"/>
              <a:cs typeface="Meiryo" charset="-128"/>
            </a:endParaRPr>
          </a:p>
        </p:txBody>
      </p:sp>
      <p:sp>
        <p:nvSpPr>
          <p:cNvPr id="4" name="サブタイトル 3"/>
          <p:cNvSpPr>
            <a:spLocks noGrp="1"/>
          </p:cNvSpPr>
          <p:nvPr>
            <p:ph type="subTitle" idx="1"/>
          </p:nvPr>
        </p:nvSpPr>
        <p:spPr>
          <a:xfrm>
            <a:off x="685800" y="3391244"/>
            <a:ext cx="7772400" cy="1264162"/>
          </a:xfrm>
        </p:spPr>
        <p:txBody>
          <a:bodyPr>
            <a:normAutofit/>
          </a:bodyPr>
          <a:lstStyle/>
          <a:p>
            <a:r>
              <a:rPr kumimoji="1" lang="en-US" altLang="ja-JP" dirty="0" smtClean="0"/>
              <a:t>IT</a:t>
            </a:r>
            <a:r>
              <a:rPr kumimoji="1" lang="ja-JP" altLang="en-US" dirty="0" smtClean="0"/>
              <a:t>ソリューション塾</a:t>
            </a:r>
            <a:endParaRPr kumimoji="1" lang="en-US" altLang="ja-JP" dirty="0" smtClean="0"/>
          </a:p>
          <a:p>
            <a:r>
              <a:rPr kumimoji="1" lang="en-US" altLang="ja-JP" dirty="0" smtClean="0"/>
              <a:t>2015</a:t>
            </a:r>
            <a:r>
              <a:rPr kumimoji="1" lang="ja-JP" altLang="en-US" dirty="0" smtClean="0"/>
              <a:t>年</a:t>
            </a:r>
            <a:r>
              <a:rPr kumimoji="1" lang="en-US" altLang="ja-JP" dirty="0" smtClean="0"/>
              <a:t>11</a:t>
            </a:r>
            <a:r>
              <a:rPr kumimoji="1" lang="ja-JP" altLang="en-US" dirty="0" smtClean="0"/>
              <a:t>月</a:t>
            </a:r>
            <a:r>
              <a:rPr lang="en-US" altLang="ja-JP" dirty="0" smtClean="0"/>
              <a:t>24</a:t>
            </a:r>
            <a:r>
              <a:rPr lang="ja-JP" altLang="en-US" dirty="0" smtClean="0"/>
              <a:t>日</a:t>
            </a:r>
            <a:endParaRPr kumimoji="1" lang="ja-JP" altLang="en-US" dirty="0"/>
          </a:p>
        </p:txBody>
      </p:sp>
    </p:spTree>
    <p:extLst>
      <p:ext uri="{BB962C8B-B14F-4D97-AF65-F5344CB8AC3E}">
        <p14:creationId xmlns:p14="http://schemas.microsoft.com/office/powerpoint/2010/main" val="93888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smtClean="0"/>
              <a:t>Ajax</a:t>
            </a:r>
            <a:r>
              <a:rPr lang="ja-JP" altLang="en-US" dirty="0" smtClean="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smtClean="0">
                <a:latin typeface="Arial" charset="0"/>
              </a:rPr>
              <a:t>Ajax</a:t>
            </a:r>
            <a:r>
              <a:rPr lang="ja-JP" altLang="en-US" smtClean="0">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j-lt"/>
                <a:ea typeface="+mj-ea"/>
              </a:rPr>
              <a:t>標準の</a:t>
            </a:r>
            <a:r>
              <a:rPr lang="en-US" altLang="ja-JP" sz="2400" dirty="0" smtClean="0">
                <a:solidFill>
                  <a:schemeClr val="bg1"/>
                </a:solidFill>
                <a:latin typeface="+mj-lt"/>
                <a:ea typeface="+mj-ea"/>
              </a:rPr>
              <a:t>Web</a:t>
            </a:r>
            <a:r>
              <a:rPr lang="ja-JP" altLang="en-US" sz="2400" dirty="0" smtClean="0">
                <a:solidFill>
                  <a:schemeClr val="bg1"/>
                </a:solidFill>
                <a:latin typeface="+mj-lt"/>
                <a:ea typeface="+mj-ea"/>
              </a:rPr>
              <a:t> ブラウザで独立</a:t>
            </a:r>
            <a:r>
              <a:rPr lang="ja-JP" altLang="en-US" sz="2400" dirty="0">
                <a:solidFill>
                  <a:schemeClr val="bg1"/>
                </a:solidFill>
                <a:latin typeface="+mj-lt"/>
                <a:ea typeface="+mj-ea"/>
              </a:rPr>
              <a:t>アプリ並み</a:t>
            </a:r>
            <a:r>
              <a:rPr lang="ja-JP" altLang="en-US" sz="2400" dirty="0" smtClean="0">
                <a:solidFill>
                  <a:schemeClr val="bg1"/>
                </a:solidFill>
                <a:latin typeface="+mj-lt"/>
                <a:ea typeface="+mj-ea"/>
              </a:rPr>
              <a:t>の操作性</a:t>
            </a:r>
            <a:r>
              <a:rPr lang="ja-JP" altLang="en-US" sz="2400" dirty="0">
                <a:solidFill>
                  <a:schemeClr val="bg1"/>
                </a:solidFill>
                <a:latin typeface="+mj-lt"/>
                <a:ea typeface="+mj-ea"/>
              </a:rPr>
              <a:t>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mj-lt"/>
                  <a:ea typeface="+mj-ea"/>
                </a:rPr>
                <a:t>クライアントアプリやプラグイン無しで高度な対話型のシステムを構築可能</a:t>
              </a:r>
            </a:p>
            <a:p>
              <a:pPr algn="ctr">
                <a:defRPr/>
              </a:pPr>
              <a:r>
                <a:rPr lang="en-US" altLang="ja-JP" sz="2000" dirty="0" smtClean="0">
                  <a:solidFill>
                    <a:schemeClr val="bg1"/>
                  </a:solidFill>
                  <a:latin typeface="+mj-lt"/>
                  <a:ea typeface="+mj-ea"/>
                </a:rPr>
                <a:t>(</a:t>
              </a:r>
              <a:r>
                <a:rPr lang="ja-JP" altLang="en-US" sz="2000" dirty="0" smtClean="0">
                  <a:solidFill>
                    <a:schemeClr val="bg1"/>
                  </a:solidFill>
                  <a:latin typeface="+mj-lt"/>
                  <a:ea typeface="+mj-ea"/>
                </a:rPr>
                <a:t>＝特定の企業の技術に頼らない</a:t>
              </a:r>
              <a:r>
                <a:rPr lang="en-US" altLang="ja-JP" sz="2000" dirty="0" smtClean="0">
                  <a:solidFill>
                    <a:schemeClr val="bg1"/>
                  </a:solidFill>
                  <a:latin typeface="+mj-lt"/>
                  <a:ea typeface="+mj-ea"/>
                </a:rPr>
                <a:t>)</a:t>
              </a:r>
              <a:endParaRPr lang="ja-JP" altLang="en-US" sz="20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a:t>
              </a:r>
              <a:r>
                <a:rPr lang="ja-JP" altLang="en-US" sz="2000" dirty="0" smtClean="0">
                  <a:solidFill>
                    <a:schemeClr val="bg1"/>
                  </a:solidFill>
                  <a:latin typeface="+mj-lt"/>
                  <a:ea typeface="+mj-ea"/>
                </a:rPr>
                <a:t>コンピューティングへのシフト</a:t>
              </a:r>
              <a:endParaRPr lang="ja-JP" altLang="en-US" sz="2000" dirty="0">
                <a:solidFill>
                  <a:schemeClr val="bg1"/>
                </a:solidFill>
                <a:latin typeface="+mj-lt"/>
                <a:ea typeface="+mj-ea"/>
              </a:endParaRP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システム</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アプリ</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サービスの</a:t>
            </a:r>
            <a:r>
              <a:rPr lang="en-US" altLang="ja-JP" sz="2000" dirty="0" smtClean="0">
                <a:solidFill>
                  <a:schemeClr val="bg1"/>
                </a:solidFill>
                <a:latin typeface="+mj-lt"/>
                <a:ea typeface="+mj-ea"/>
              </a:rPr>
              <a:t>UI</a:t>
            </a:r>
            <a:r>
              <a:rPr lang="ja-JP" altLang="en-US" sz="2000" dirty="0" smtClean="0">
                <a:solidFill>
                  <a:schemeClr val="bg1"/>
                </a:solidFill>
                <a:latin typeface="+mj-lt"/>
                <a:ea typeface="+mj-ea"/>
              </a:rPr>
              <a:t>を劇的に改善</a:t>
            </a:r>
            <a:endParaRPr lang="ja-JP" altLang="en-US" sz="2000" dirty="0">
              <a:solidFill>
                <a:schemeClr val="bg1"/>
              </a:solidFill>
              <a:latin typeface="+mj-lt"/>
              <a:ea typeface="+mj-ea"/>
            </a:endParaRP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JavaScript</a:t>
            </a:r>
            <a:r>
              <a:rPr kumimoji="0" lang="ja-JP" altLang="en-US" sz="3200" dirty="0">
                <a:solidFill>
                  <a:schemeClr val="bg1"/>
                </a:solidFill>
                <a:latin typeface="+mn-lt"/>
                <a:ea typeface="+mn-ea"/>
              </a:rPr>
              <a:t>実行速度</a:t>
            </a:r>
            <a:r>
              <a:rPr kumimoji="0" lang="ja-JP" altLang="en-US" sz="3200" dirty="0" smtClean="0">
                <a:solidFill>
                  <a:schemeClr val="bg1"/>
                </a:solidFill>
                <a:latin typeface="+mn-lt"/>
                <a:ea typeface="+mn-ea"/>
              </a:rPr>
              <a:t>の向上</a:t>
            </a:r>
            <a:endParaRPr kumimoji="0" lang="ja-JP" altLang="en-US" sz="32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Mozilla Firefox</a:t>
            </a:r>
            <a:endParaRPr kumimoji="0" lang="ja-JP" altLang="en-US" sz="3200" b="0" i="0" u="none" strike="noStrike" cap="none" normalizeH="0" dirty="0" smtClean="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Apple Safari</a:t>
            </a:r>
            <a:endParaRPr kumimoji="0" lang="ja-JP" altLang="en-US" sz="3200" b="0" i="0" u="none" strike="noStrike" cap="none" normalizeH="0" dirty="0" smtClean="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Google Chrome</a:t>
            </a:r>
            <a:endParaRPr kumimoji="0" lang="ja-JP" altLang="en-US" sz="3200" b="0" i="0" u="none" strike="noStrike" cap="none" normalizeH="0" dirty="0" smtClean="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Opera Software OPERA</a:t>
            </a:r>
            <a:endParaRPr kumimoji="0" lang="ja-JP" altLang="en-US" sz="3200" b="0" i="0" u="none" strike="noStrike" cap="none" normalizeH="0" dirty="0" smtClean="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smtClean="0">
                <a:solidFill>
                  <a:srgbClr val="3366FF"/>
                </a:solidFill>
              </a:rPr>
              <a:t>  Microsoft Internet Explorer</a:t>
            </a:r>
            <a:endParaRPr lang="en-US" altLang="ja-JP" sz="3200" dirty="0">
              <a:solidFill>
                <a:srgbClr val="3366FF"/>
              </a:solidFill>
            </a:endParaRP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Ajax</a:t>
              </a:r>
              <a:r>
                <a:rPr kumimoji="0" lang="ja-JP" altLang="en-US" sz="3200" dirty="0" smtClean="0">
                  <a:solidFill>
                    <a:schemeClr val="bg1"/>
                  </a:solidFill>
                  <a:latin typeface="+mn-lt"/>
                  <a:ea typeface="+mn-ea"/>
                </a:rPr>
                <a:t>の操作性と</a:t>
              </a:r>
              <a:r>
                <a:rPr kumimoji="0" lang="ja-JP" altLang="en-US" sz="3200" b="0" i="0" u="none" strike="noStrike" cap="none" normalizeH="0" dirty="0" smtClean="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smtClean="0"/>
              <a:t>ブラウザーの進化と</a:t>
            </a:r>
            <a:r>
              <a:rPr kumimoji="1" lang="en-US" altLang="ja-JP" dirty="0" smtClean="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latin typeface="Arial"/>
                <a:ea typeface="HGP創英角ｺﾞｼｯｸUB" pitchFamily="50" charset="-128"/>
                <a:cs typeface="Arial"/>
              </a:rPr>
              <a:t>HTML5</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grpSp>
        <p:nvGrpSpPr>
          <p:cNvPr id="3" name="グループ化 2"/>
          <p:cNvGrpSpPr/>
          <p:nvPr/>
        </p:nvGrpSpPr>
        <p:grpSpPr>
          <a:xfrm>
            <a:off x="7715177" y="1129764"/>
            <a:ext cx="1085923" cy="2014528"/>
            <a:chOff x="7715177" y="1129764"/>
            <a:chExt cx="1085923" cy="2014528"/>
          </a:xfrm>
        </p:grpSpPr>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grpSp>
      <p:sp>
        <p:nvSpPr>
          <p:cNvPr id="34" name="タイトル 33"/>
          <p:cNvSpPr>
            <a:spLocks noGrp="1"/>
          </p:cNvSpPr>
          <p:nvPr>
            <p:ph type="title"/>
          </p:nvPr>
        </p:nvSpPr>
        <p:spPr/>
        <p:txBody>
          <a:bodyPr/>
          <a:lstStyle/>
          <a:p>
            <a:r>
              <a:rPr kumimoji="1" lang="en-US" altLang="ja-JP" dirty="0" smtClean="0"/>
              <a:t>Ajax</a:t>
            </a:r>
            <a:r>
              <a:rPr lang="ja-JP" altLang="en-US" dirty="0"/>
              <a:t>から</a:t>
            </a:r>
            <a:r>
              <a:rPr lang="en-US" altLang="ja-JP" dirty="0"/>
              <a:t>HTML5</a:t>
            </a:r>
            <a:r>
              <a:rPr lang="ja-JP" altLang="en-US" dirty="0"/>
              <a:t>へ</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a:t>
            </a:r>
            <a:r>
              <a:rPr kumimoji="1" lang="ja-JP" altLang="en-US" dirty="0" smtClean="0"/>
              <a:t>の歴史と現状</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1.0 (1993</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2.0 (1995</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3.2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4.01 (1999</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5 (2014</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1999</a:t>
            </a:r>
            <a:r>
              <a:rPr kumimoji="0" lang="ja-JP" altLang="en-US" sz="2000" b="0" i="0" u="none" strike="noStrike" cap="none" normalizeH="0" dirty="0" smtClean="0">
                <a:ln>
                  <a:noFill/>
                </a:ln>
                <a:solidFill>
                  <a:schemeClr val="bg1"/>
                </a:solidFill>
                <a:effectLst/>
                <a:latin typeface="+mn-lt"/>
                <a:ea typeface="+mn-ea"/>
              </a:rPr>
              <a:t>年の</a:t>
            </a:r>
            <a:r>
              <a:rPr kumimoji="0" lang="en-US" altLang="ja-JP" sz="2000" b="0" i="0" u="none" strike="noStrike" cap="none" normalizeH="0" dirty="0" smtClean="0">
                <a:ln>
                  <a:noFill/>
                </a:ln>
                <a:solidFill>
                  <a:schemeClr val="bg1"/>
                </a:solidFill>
                <a:effectLst/>
                <a:latin typeface="+mn-lt"/>
                <a:ea typeface="+mn-ea"/>
              </a:rPr>
              <a:t>4.01</a:t>
            </a:r>
            <a:r>
              <a:rPr kumimoji="0" lang="ja-JP" altLang="en-US" sz="2000" b="0" i="0" u="none" strike="noStrike" cap="none" normalizeH="0" dirty="0" smtClean="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smtClean="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a:t>
            </a:r>
            <a:r>
              <a:rPr kumimoji="0" lang="ja-JP" altLang="en-US" sz="2000" dirty="0" smtClean="0">
                <a:solidFill>
                  <a:schemeClr val="bg1"/>
                </a:solidFill>
                <a:latin typeface="+mn-lt"/>
                <a:ea typeface="+mn-ea"/>
              </a:rPr>
              <a:t>の対応が難しい状態が続いてきた。</a:t>
            </a:r>
            <a:endParaRPr kumimoji="0" lang="ja-JP" altLang="en-US" sz="2000" b="0" i="0" u="none" strike="noStrike" cap="none" normalizeH="0" dirty="0" smtClean="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このためプラグインを使ってブラウザの機能を拡張する方法</a:t>
            </a:r>
            <a:r>
              <a:rPr kumimoji="0" lang="ja-JP" altLang="en-US" sz="2000" dirty="0" smtClean="0">
                <a:solidFill>
                  <a:schemeClr val="bg1"/>
                </a:solidFill>
                <a:latin typeface="+mn-lt"/>
                <a:ea typeface="+mn-ea"/>
              </a:rPr>
              <a:t>がとられ、</a:t>
            </a:r>
            <a:r>
              <a:rPr kumimoji="0" lang="en-US" altLang="ja-JP" sz="2000" dirty="0" smtClean="0">
                <a:solidFill>
                  <a:schemeClr val="bg1"/>
                </a:solidFill>
                <a:latin typeface="+mn-lt"/>
                <a:ea typeface="+mn-ea"/>
              </a:rPr>
              <a:t>Flash</a:t>
            </a:r>
            <a:r>
              <a:rPr kumimoji="0" lang="ja-JP" altLang="en-US" sz="2000" dirty="0" smtClean="0">
                <a:solidFill>
                  <a:schemeClr val="bg1"/>
                </a:solidFill>
                <a:latin typeface="+mn-lt"/>
                <a:ea typeface="+mn-ea"/>
              </a:rPr>
              <a:t>などが普及した</a:t>
            </a:r>
            <a:r>
              <a:rPr kumimoji="0" lang="ja-JP" altLang="en-US" sz="2000" b="0" i="0" u="none" strike="noStrike" cap="none" normalizeH="0" dirty="0" smtClean="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Microsoft</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IE5/6</a:t>
            </a:r>
            <a:r>
              <a:rPr kumimoji="0" lang="ja-JP" altLang="en-US" sz="2000" dirty="0" smtClean="0">
                <a:solidFill>
                  <a:schemeClr val="bg1"/>
                </a:solidFill>
                <a:latin typeface="+mn-lt"/>
                <a:ea typeface="+mn-ea"/>
              </a:rPr>
              <a:t>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に独自の拡張を行い、</a:t>
            </a:r>
            <a:r>
              <a:rPr kumimoji="0" lang="ja-JP" altLang="en-US" sz="2000" dirty="0">
                <a:solidFill>
                  <a:schemeClr val="bg1"/>
                </a:solidFill>
                <a:latin typeface="+mn-lt"/>
                <a:ea typeface="+mn-ea"/>
              </a:rPr>
              <a:t>ブラウザの機能</a:t>
            </a:r>
            <a:r>
              <a:rPr kumimoji="0" lang="ja-JP" altLang="en-US" sz="2000" dirty="0" smtClean="0">
                <a:solidFill>
                  <a:schemeClr val="bg1"/>
                </a:solidFill>
                <a:latin typeface="+mn-lt"/>
                <a:ea typeface="+mn-ea"/>
              </a:rPr>
              <a:t>を拡張したが、インターネットコミュニティからは反発を受けた。</a:t>
            </a:r>
            <a:endParaRPr kumimoji="0" lang="ja-JP" altLang="en-US" sz="2000" b="0" i="0" u="none" strike="noStrike" cap="none" normalizeH="0" dirty="0" smtClean="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15</a:t>
            </a:r>
            <a:r>
              <a:rPr kumimoji="0" lang="ja-JP" altLang="en-US" sz="2000" b="0" i="0" u="none" strike="noStrike" cap="none" normalizeH="0" dirty="0" smtClean="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a:t>
            </a:r>
            <a:r>
              <a:rPr kumimoji="0" lang="ja-JP" altLang="en-US" sz="2000" dirty="0" smtClean="0">
                <a:solidFill>
                  <a:schemeClr val="bg1"/>
                </a:solidFill>
                <a:latin typeface="+mn-lt"/>
                <a:ea typeface="+mn-ea"/>
              </a:rPr>
              <a:t>ベンダーが共同で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smtClean="0">
                <a:solidFill>
                  <a:schemeClr val="bg1"/>
                </a:solidFill>
                <a:latin typeface="+mn-lt"/>
                <a:ea typeface="+mn-ea"/>
              </a:rPr>
              <a:t>HTML5</a:t>
            </a:r>
            <a:r>
              <a:rPr kumimoji="0" lang="ja-JP" altLang="en-US" sz="2000" dirty="0" smtClean="0">
                <a:solidFill>
                  <a:schemeClr val="bg1"/>
                </a:solidFill>
                <a:latin typeface="+mn-lt"/>
                <a:ea typeface="+mn-ea"/>
              </a:rPr>
              <a:t>として採用</a:t>
            </a:r>
            <a:r>
              <a:rPr kumimoji="0" lang="ja-JP" altLang="en-US" sz="2000" dirty="0">
                <a:solidFill>
                  <a:schemeClr val="bg1"/>
                </a:solidFill>
                <a:latin typeface="+mn-lt"/>
                <a:ea typeface="+mn-ea"/>
              </a:rPr>
              <a:t>するよう</a:t>
            </a:r>
            <a:r>
              <a:rPr kumimoji="0" lang="ja-JP" altLang="en-US" sz="2000" dirty="0" smtClean="0">
                <a:solidFill>
                  <a:schemeClr val="bg1"/>
                </a:solidFill>
                <a:latin typeface="+mn-lt"/>
                <a:ea typeface="+mn-ea"/>
              </a:rPr>
              <a:t>働きかけた。</a:t>
            </a:r>
            <a:r>
              <a:rPr kumimoji="0" lang="en-US" altLang="ja-JP" sz="2000" dirty="0" smtClean="0">
                <a:solidFill>
                  <a:schemeClr val="bg1"/>
                </a:solidFill>
                <a:latin typeface="+mn-lt"/>
                <a:ea typeface="+mn-ea"/>
              </a:rPr>
              <a:t>(WHATWG)</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（１）</a:t>
            </a:r>
            <a:endParaRPr kumimoji="1" lang="ja-JP" altLang="en-US" dirty="0"/>
          </a:p>
        </p:txBody>
      </p:sp>
      <p:pic>
        <p:nvPicPr>
          <p:cNvPr id="5" name="図 4" descr="Illustration+of+a+stormy+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472" y="1008358"/>
            <a:ext cx="5233691" cy="5233691"/>
          </a:xfrm>
          <a:prstGeom prst="rect">
            <a:avLst/>
          </a:prstGeom>
        </p:spPr>
      </p:pic>
      <p:sp>
        <p:nvSpPr>
          <p:cNvPr id="6" name="正方形/長方形 5"/>
          <p:cNvSpPr/>
          <p:nvPr/>
        </p:nvSpPr>
        <p:spPr>
          <a:xfrm>
            <a:off x="648494" y="2800350"/>
            <a:ext cx="2484437" cy="6096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648494" y="5092700"/>
            <a:ext cx="2484437" cy="6096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6010276" y="2800350"/>
            <a:ext cx="2484437" cy="609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6010276" y="5092700"/>
            <a:ext cx="2484437" cy="609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12" name="上下矢印 11"/>
          <p:cNvSpPr/>
          <p:nvPr/>
        </p:nvSpPr>
        <p:spPr>
          <a:xfrm>
            <a:off x="1458913" y="3308350"/>
            <a:ext cx="863600" cy="1911350"/>
          </a:xfrm>
          <a:prstGeom prst="up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3" name="上下矢印 12"/>
          <p:cNvSpPr/>
          <p:nvPr/>
        </p:nvSpPr>
        <p:spPr>
          <a:xfrm>
            <a:off x="6829059" y="3308350"/>
            <a:ext cx="863600" cy="1911350"/>
          </a:xfrm>
          <a:prstGeom prst="up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322513" y="3898900"/>
            <a:ext cx="1563687" cy="787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HTML4</a:t>
            </a:r>
          </a:p>
          <a:p>
            <a:pPr algn="ctr"/>
            <a:r>
              <a:rPr lang="ja-JP" altLang="ja-JP" sz="1000" dirty="0" smtClean="0">
                <a:solidFill>
                  <a:schemeClr val="bg1"/>
                </a:solidFill>
              </a:rPr>
              <a:t>文字</a:t>
            </a:r>
            <a:r>
              <a:rPr lang="ja-JP" altLang="ja-JP" sz="1000" dirty="0">
                <a:solidFill>
                  <a:schemeClr val="bg1"/>
                </a:solidFill>
              </a:rPr>
              <a:t>や写真のよう</a:t>
            </a:r>
            <a:r>
              <a:rPr lang="ja-JP" altLang="ja-JP" sz="1000" dirty="0" smtClean="0">
                <a:solidFill>
                  <a:schemeClr val="bg1"/>
                </a:solidFill>
              </a:rPr>
              <a:t>な</a:t>
            </a:r>
            <a:endParaRPr lang="en-US" altLang="ja-JP" sz="1000" dirty="0" smtClean="0">
              <a:solidFill>
                <a:schemeClr val="bg1"/>
              </a:solidFill>
            </a:endParaRPr>
          </a:p>
          <a:p>
            <a:pPr algn="ctr"/>
            <a:r>
              <a:rPr lang="ja-JP" altLang="ja-JP" sz="1000" dirty="0" smtClean="0">
                <a:solidFill>
                  <a:schemeClr val="bg1"/>
                </a:solidFill>
              </a:rPr>
              <a:t>動き</a:t>
            </a:r>
            <a:r>
              <a:rPr lang="ja-JP" altLang="ja-JP" sz="1000" dirty="0">
                <a:solidFill>
                  <a:schemeClr val="bg1"/>
                </a:solidFill>
              </a:rPr>
              <a:t>のない</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5" name="正方形/長方形 14"/>
          <p:cNvSpPr/>
          <p:nvPr/>
        </p:nvSpPr>
        <p:spPr>
          <a:xfrm>
            <a:off x="5343526" y="3898900"/>
            <a:ext cx="1563687" cy="787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HTML5</a:t>
            </a:r>
          </a:p>
          <a:p>
            <a:pPr algn="ctr"/>
            <a:r>
              <a:rPr lang="ja-JP" altLang="en-US" sz="1000" dirty="0" smtClean="0">
                <a:solidFill>
                  <a:schemeClr val="bg1"/>
                </a:solidFill>
              </a:rPr>
              <a:t>動画や音声など</a:t>
            </a:r>
            <a:endParaRPr lang="en-US" altLang="ja-JP" sz="1000" dirty="0" smtClean="0">
              <a:solidFill>
                <a:schemeClr val="bg1"/>
              </a:solidFill>
            </a:endParaRPr>
          </a:p>
          <a:p>
            <a:pPr algn="ctr"/>
            <a:r>
              <a:rPr lang="ja-JP" altLang="en-US" sz="1000" dirty="0" smtClean="0">
                <a:solidFill>
                  <a:schemeClr val="bg1"/>
                </a:solidFill>
              </a:rPr>
              <a:t>次代に即した</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6" name="右矢印 15"/>
          <p:cNvSpPr/>
          <p:nvPr/>
        </p:nvSpPr>
        <p:spPr>
          <a:xfrm>
            <a:off x="3968750" y="3898900"/>
            <a:ext cx="1374776" cy="7874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現状に即した</a:t>
            </a:r>
          </a:p>
          <a:p>
            <a:pPr algn="ctr"/>
            <a:r>
              <a:rPr kumimoji="1" lang="ja-JP" altLang="en-US" sz="1000" dirty="0" smtClean="0">
                <a:solidFill>
                  <a:srgbClr val="FFFFFF"/>
                </a:solidFill>
                <a:latin typeface="ＭＳ Ｐゴシック"/>
                <a:ea typeface="ＭＳ Ｐゴシック"/>
                <a:cs typeface="ＭＳ Ｐゴシック"/>
              </a:rPr>
              <a:t>大幅な改訂</a:t>
            </a:r>
            <a:endParaRPr kumimoji="1" lang="en-US" altLang="ja-JP" sz="1000" dirty="0" smtClean="0">
              <a:solidFill>
                <a:srgbClr val="FFFFFF"/>
              </a:solidFill>
              <a:latin typeface="ＭＳ Ｐゴシック"/>
              <a:ea typeface="ＭＳ Ｐゴシック"/>
              <a:cs typeface="ＭＳ Ｐゴシック"/>
            </a:endParaRPr>
          </a:p>
        </p:txBody>
      </p:sp>
      <p:sp>
        <p:nvSpPr>
          <p:cNvPr id="17" name="加算記号 16"/>
          <p:cNvSpPr/>
          <p:nvPr/>
        </p:nvSpPr>
        <p:spPr>
          <a:xfrm>
            <a:off x="3155950" y="4730750"/>
            <a:ext cx="533400" cy="577850"/>
          </a:xfrm>
          <a:prstGeom prst="mathPlus">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3536950" y="2507218"/>
            <a:ext cx="2159365" cy="1015663"/>
          </a:xfrm>
          <a:prstGeom prst="rect">
            <a:avLst/>
          </a:prstGeom>
          <a:noFill/>
        </p:spPr>
        <p:txBody>
          <a:bodyPr wrap="none" rtlCol="0">
            <a:spAutoFit/>
          </a:bodyPr>
          <a:lstStyle/>
          <a:p>
            <a:pPr algn="ctr"/>
            <a:r>
              <a:rPr lang="ja-JP" altLang="en-US" sz="6000" dirty="0" smtClean="0">
                <a:solidFill>
                  <a:srgbClr val="404040"/>
                </a:solidFill>
              </a:rPr>
              <a:t>ウェブ</a:t>
            </a:r>
            <a:endParaRPr kumimoji="1" lang="ja-JP" altLang="en-US" sz="6000" dirty="0">
              <a:solidFill>
                <a:srgbClr val="404040"/>
              </a:solidFill>
            </a:endParaRPr>
          </a:p>
        </p:txBody>
      </p:sp>
      <p:sp>
        <p:nvSpPr>
          <p:cNvPr id="22" name="正方形/長方形 21"/>
          <p:cNvSpPr/>
          <p:nvPr/>
        </p:nvSpPr>
        <p:spPr>
          <a:xfrm>
            <a:off x="3689350" y="4794250"/>
            <a:ext cx="1439861" cy="4445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bg1"/>
                </a:solidFill>
                <a:latin typeface="HGP創英角ｺﾞｼｯｸUB"/>
                <a:ea typeface="HGP創英角ｺﾞｼｯｸUB"/>
                <a:cs typeface="HGP創英角ｺﾞｼｯｸUB"/>
              </a:rPr>
              <a:t>プラグイン・ソフトウェア</a:t>
            </a:r>
            <a:endParaRPr lang="en-US" altLang="ja-JP" sz="1000" dirty="0" smtClean="0">
              <a:solidFill>
                <a:schemeClr val="bg1"/>
              </a:solidFill>
              <a:latin typeface="HGP創英角ｺﾞｼｯｸUB"/>
              <a:ea typeface="HGP創英角ｺﾞｼｯｸUB"/>
              <a:cs typeface="HGP創英角ｺﾞｼｯｸUB"/>
            </a:endParaRPr>
          </a:p>
          <a:p>
            <a:pPr algn="ctr"/>
            <a:r>
              <a:rPr lang="en-US" altLang="ja-JP" sz="1000" dirty="0" smtClean="0">
                <a:solidFill>
                  <a:schemeClr val="bg1"/>
                </a:solidFill>
                <a:latin typeface="ＭＳ Ｐゴシック"/>
                <a:ea typeface="ＭＳ Ｐゴシック"/>
                <a:cs typeface="ＭＳ Ｐゴシック"/>
              </a:rPr>
              <a:t>Flash</a:t>
            </a:r>
            <a:r>
              <a:rPr lang="ja-JP" altLang="en-US" sz="1000" dirty="0" smtClean="0">
                <a:solidFill>
                  <a:schemeClr val="bg1"/>
                </a:solidFill>
                <a:latin typeface="ＭＳ Ｐゴシック"/>
                <a:ea typeface="ＭＳ Ｐゴシック"/>
                <a:cs typeface="ＭＳ Ｐゴシック"/>
              </a:rPr>
              <a:t>、</a:t>
            </a:r>
            <a:r>
              <a:rPr lang="en-US" altLang="ja-JP" sz="1000" dirty="0" smtClean="0">
                <a:solidFill>
                  <a:schemeClr val="bg1"/>
                </a:solidFill>
                <a:latin typeface="ＭＳ Ｐゴシック"/>
                <a:ea typeface="ＭＳ Ｐゴシック"/>
                <a:cs typeface="ＭＳ Ｐゴシック"/>
              </a:rPr>
              <a:t>Silverlight</a:t>
            </a:r>
            <a:r>
              <a:rPr lang="ja-JP" altLang="en-US" sz="1000" dirty="0" smtClean="0">
                <a:solidFill>
                  <a:schemeClr val="bg1"/>
                </a:solidFill>
                <a:latin typeface="ＭＳ Ｐゴシック"/>
                <a:ea typeface="ＭＳ Ｐゴシック"/>
                <a:cs typeface="ＭＳ Ｐゴシック"/>
              </a:rPr>
              <a:t>など</a:t>
            </a:r>
            <a:endParaRPr lang="en-US" altLang="ja-JP" sz="1000" dirty="0" smtClean="0">
              <a:solidFill>
                <a:schemeClr val="bg1"/>
              </a:solidFill>
              <a:latin typeface="ＭＳ Ｐゴシック"/>
              <a:ea typeface="ＭＳ Ｐゴシック"/>
              <a:cs typeface="ＭＳ Ｐゴシック"/>
            </a:endParaRPr>
          </a:p>
        </p:txBody>
      </p:sp>
      <p:sp>
        <p:nvSpPr>
          <p:cNvPr id="25" name="テキスト ボックス 24"/>
          <p:cNvSpPr txBox="1"/>
          <p:nvPr/>
        </p:nvSpPr>
        <p:spPr>
          <a:xfrm>
            <a:off x="3689350" y="5255062"/>
            <a:ext cx="1439861" cy="338554"/>
          </a:xfrm>
          <a:prstGeom prst="rect">
            <a:avLst/>
          </a:prstGeom>
          <a:noFill/>
        </p:spPr>
        <p:txBody>
          <a:bodyPr wrap="square" rtlCol="0">
            <a:spAutoFit/>
          </a:bodyPr>
          <a:lstStyle/>
          <a:p>
            <a:pPr algn="ctr"/>
            <a:r>
              <a:rPr kumimoji="1" lang="ja-JP" altLang="en-US" sz="1600" dirty="0" smtClean="0">
                <a:solidFill>
                  <a:srgbClr val="FF0000"/>
                </a:solidFill>
                <a:latin typeface="HGP創英角ｺﾞｼｯｸUB"/>
                <a:ea typeface="HGP創英角ｺﾞｼｯｸUB"/>
                <a:cs typeface="HGP創英角ｺﾞｼｯｸUB"/>
              </a:rPr>
              <a:t>もはや限界！</a:t>
            </a:r>
            <a:endParaRPr kumimoji="1" lang="ja-JP" altLang="en-US" sz="1600" dirty="0">
              <a:solidFill>
                <a:srgbClr val="FF0000"/>
              </a:solidFill>
              <a:latin typeface="HGP創英角ｺﾞｼｯｸUB"/>
              <a:ea typeface="HGP創英角ｺﾞｼｯｸUB"/>
              <a:cs typeface="HGP創英角ｺﾞｼｯｸUB"/>
            </a:endParaRPr>
          </a:p>
        </p:txBody>
      </p:sp>
      <p:sp>
        <p:nvSpPr>
          <p:cNvPr id="26" name="テキスト ボックス 25"/>
          <p:cNvSpPr txBox="1"/>
          <p:nvPr/>
        </p:nvSpPr>
        <p:spPr>
          <a:xfrm>
            <a:off x="2322513" y="3529568"/>
            <a:ext cx="1114307" cy="369332"/>
          </a:xfrm>
          <a:prstGeom prst="rect">
            <a:avLst/>
          </a:prstGeom>
          <a:noFill/>
        </p:spPr>
        <p:txBody>
          <a:bodyPr wrap="none" rtlCol="0">
            <a:spAutoFit/>
          </a:bodyPr>
          <a:lstStyle/>
          <a:p>
            <a:r>
              <a:rPr lang="en-US" altLang="ja-JP" dirty="0" smtClean="0">
                <a:solidFill>
                  <a:schemeClr val="tx1">
                    <a:lumMod val="75000"/>
                    <a:lumOff val="25000"/>
                  </a:schemeClr>
                </a:solidFill>
              </a:rPr>
              <a:t>1997</a:t>
            </a:r>
            <a:r>
              <a:rPr lang="ja-JP" altLang="en-US" dirty="0" smtClean="0">
                <a:solidFill>
                  <a:schemeClr val="tx1">
                    <a:lumMod val="75000"/>
                    <a:lumOff val="25000"/>
                  </a:schemeClr>
                </a:solidFill>
              </a:rPr>
              <a:t>年</a:t>
            </a:r>
            <a:r>
              <a:rPr lang="en-US" altLang="ja-JP" dirty="0" smtClean="0">
                <a:solidFill>
                  <a:schemeClr val="tx1">
                    <a:lumMod val="75000"/>
                    <a:lumOff val="25000"/>
                  </a:schemeClr>
                </a:solidFill>
              </a:rPr>
              <a:t>〜</a:t>
            </a:r>
            <a:endParaRPr kumimoji="1" lang="ja-JP" altLang="en-US" dirty="0">
              <a:solidFill>
                <a:schemeClr val="tx1">
                  <a:lumMod val="75000"/>
                  <a:lumOff val="25000"/>
                </a:schemeClr>
              </a:solidFill>
            </a:endParaRPr>
          </a:p>
        </p:txBody>
      </p:sp>
      <p:sp>
        <p:nvSpPr>
          <p:cNvPr id="27" name="テキスト ボックス 26"/>
          <p:cNvSpPr txBox="1"/>
          <p:nvPr/>
        </p:nvSpPr>
        <p:spPr>
          <a:xfrm>
            <a:off x="6010276" y="3515499"/>
            <a:ext cx="883475" cy="369332"/>
          </a:xfrm>
          <a:prstGeom prst="rect">
            <a:avLst/>
          </a:prstGeom>
          <a:noFill/>
        </p:spPr>
        <p:txBody>
          <a:bodyPr wrap="none" rtlCol="0">
            <a:spAutoFit/>
          </a:bodyPr>
          <a:lstStyle/>
          <a:p>
            <a:r>
              <a:rPr lang="en-US" altLang="ja-JP" dirty="0" smtClean="0">
                <a:solidFill>
                  <a:srgbClr val="0000FF"/>
                </a:solidFill>
              </a:rPr>
              <a:t>2014〜</a:t>
            </a:r>
            <a:endParaRPr kumimoji="1" lang="ja-JP" altLang="en-US" dirty="0">
              <a:solidFill>
                <a:srgbClr val="0000FF"/>
              </a:solidFill>
            </a:endParaRPr>
          </a:p>
        </p:txBody>
      </p:sp>
    </p:spTree>
    <p:extLst>
      <p:ext uri="{BB962C8B-B14F-4D97-AF65-F5344CB8AC3E}">
        <p14:creationId xmlns:p14="http://schemas.microsoft.com/office/powerpoint/2010/main" val="161487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600200" y="1470025"/>
            <a:ext cx="5975349" cy="3994150"/>
          </a:xfrm>
          <a:prstGeom prst="roundRect">
            <a:avLst>
              <a:gd name="adj" fmla="val 7605"/>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HTML5</a:t>
            </a:r>
            <a:r>
              <a:rPr kumimoji="1" lang="ja-JP" altLang="en-US" dirty="0" smtClean="0"/>
              <a:t>（</a:t>
            </a:r>
            <a:r>
              <a:rPr lang="ja-JP" altLang="en-US" dirty="0" smtClean="0"/>
              <a:t>２</a:t>
            </a:r>
            <a:r>
              <a:rPr kumimoji="1" lang="ja-JP" altLang="en-US" dirty="0" smtClean="0"/>
              <a:t>）</a:t>
            </a:r>
            <a:endParaRPr kumimoji="1" lang="ja-JP" altLang="en-US" dirty="0"/>
          </a:p>
        </p:txBody>
      </p:sp>
      <p:sp>
        <p:nvSpPr>
          <p:cNvPr id="4" name="角丸四角形 3"/>
          <p:cNvSpPr/>
          <p:nvPr/>
        </p:nvSpPr>
        <p:spPr>
          <a:xfrm>
            <a:off x="3081338" y="2593192"/>
            <a:ext cx="2978150" cy="1756558"/>
          </a:xfrm>
          <a:prstGeom prst="roundRect">
            <a:avLst>
              <a:gd name="adj" fmla="val 30117"/>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ＭＳ Ｐゴシック"/>
                <a:ea typeface="ＭＳ Ｐゴシック"/>
                <a:cs typeface="ＭＳ Ｐゴシック"/>
              </a:rPr>
              <a:t>狭義の</a:t>
            </a:r>
            <a:r>
              <a:rPr lang="en-US" altLang="ja-JP" sz="3200" dirty="0" smtClean="0">
                <a:solidFill>
                  <a:srgbClr val="FFFFFF"/>
                </a:solidFill>
                <a:latin typeface="ＭＳ Ｐゴシック"/>
                <a:ea typeface="ＭＳ Ｐゴシック"/>
                <a:cs typeface="ＭＳ Ｐゴシック"/>
              </a:rPr>
              <a:t>HTML5</a:t>
            </a:r>
          </a:p>
          <a:p>
            <a:pPr algn="ct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ウェブ</a:t>
            </a:r>
            <a:r>
              <a:rPr lang="ja-JP" altLang="en-US" sz="1200" dirty="0">
                <a:solidFill>
                  <a:srgbClr val="FFFFFF"/>
                </a:solidFill>
                <a:latin typeface="ＭＳ Ｐゴシック"/>
                <a:cs typeface="ＭＳ Ｐゴシック"/>
              </a:rPr>
              <a:t>の標準化団体</a:t>
            </a:r>
            <a:r>
              <a:rPr lang="en-US" altLang="ja-JP" sz="1200" dirty="0" smtClean="0">
                <a:solidFill>
                  <a:srgbClr val="FFFFFF"/>
                </a:solidFill>
                <a:latin typeface="ＭＳ Ｐゴシック"/>
                <a:cs typeface="ＭＳ Ｐゴシック"/>
              </a:rPr>
              <a:t>W3C</a:t>
            </a:r>
          </a:p>
          <a:p>
            <a:pPr algn="ctr"/>
            <a:r>
              <a:rPr lang="ja-JP" altLang="en-US" sz="1200" dirty="0" smtClean="0">
                <a:solidFill>
                  <a:srgbClr val="FFFFFF"/>
                </a:solidFill>
                <a:latin typeface="ＭＳ Ｐゴシック"/>
                <a:cs typeface="ＭＳ Ｐゴシック"/>
              </a:rPr>
              <a:t>が</a:t>
            </a:r>
            <a:r>
              <a:rPr lang="ja-JP" altLang="en-US" sz="1200" dirty="0">
                <a:solidFill>
                  <a:srgbClr val="FFFFFF"/>
                </a:solidFill>
                <a:latin typeface="ＭＳ Ｐゴシック"/>
                <a:cs typeface="ＭＳ Ｐゴシック"/>
              </a:rPr>
              <a:t>規格を策定</a:t>
            </a:r>
            <a:r>
              <a:rPr lang="ja-JP" altLang="en-US" sz="1200" dirty="0" smtClean="0">
                <a:solidFill>
                  <a:srgbClr val="FFFFFF"/>
                </a:solidFill>
                <a:latin typeface="ＭＳ Ｐゴシック"/>
                <a:cs typeface="ＭＳ Ｐゴシック"/>
              </a:rPr>
              <a:t>した</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次</a:t>
            </a:r>
            <a:r>
              <a:rPr lang="ja-JP" altLang="en-US" sz="1200" dirty="0">
                <a:solidFill>
                  <a:srgbClr val="FFFFFF"/>
                </a:solidFill>
                <a:latin typeface="ＭＳ Ｐゴシック"/>
                <a:cs typeface="ＭＳ Ｐゴシック"/>
              </a:rPr>
              <a:t>世代のマークアップ</a:t>
            </a:r>
            <a:r>
              <a:rPr lang="ja-JP" altLang="en-US" sz="1200" dirty="0" smtClean="0">
                <a:solidFill>
                  <a:srgbClr val="FFFFFF"/>
                </a:solidFill>
                <a:latin typeface="ＭＳ Ｐゴシック"/>
                <a:cs typeface="ＭＳ Ｐゴシック"/>
              </a:rPr>
              <a:t>言語</a:t>
            </a:r>
            <a:endParaRPr lang="en-US" altLang="ja-JP" sz="1200" dirty="0" smtClean="0">
              <a:solidFill>
                <a:srgbClr val="FFFFFF"/>
              </a:solidFill>
              <a:latin typeface="ＭＳ Ｐゴシック"/>
              <a:ea typeface="ＭＳ Ｐゴシック"/>
              <a:cs typeface="ＭＳ Ｐゴシック"/>
            </a:endParaRPr>
          </a:p>
        </p:txBody>
      </p:sp>
      <p:sp>
        <p:nvSpPr>
          <p:cNvPr id="24" name="角丸四角形 23"/>
          <p:cNvSpPr/>
          <p:nvPr/>
        </p:nvSpPr>
        <p:spPr>
          <a:xfrm>
            <a:off x="1762126"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通信</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プロトコル</a:t>
            </a:r>
            <a:endParaRPr kumimoji="1" lang="ja-JP" altLang="en-US" sz="1600" dirty="0">
              <a:solidFill>
                <a:srgbClr val="FFFFFF"/>
              </a:solidFill>
              <a:latin typeface="ＭＳ Ｐゴシック"/>
              <a:ea typeface="ＭＳ Ｐゴシック"/>
              <a:cs typeface="ＭＳ Ｐゴシック"/>
            </a:endParaRPr>
          </a:p>
        </p:txBody>
      </p:sp>
      <p:sp>
        <p:nvSpPr>
          <p:cNvPr id="28" name="角丸四角形 27"/>
          <p:cNvSpPr/>
          <p:nvPr/>
        </p:nvSpPr>
        <p:spPr>
          <a:xfrm>
            <a:off x="6097588"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デバイス</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連携</a:t>
            </a:r>
            <a:endParaRPr kumimoji="1" lang="ja-JP" altLang="en-US" sz="1600" dirty="0">
              <a:solidFill>
                <a:srgbClr val="FFFFFF"/>
              </a:solidFill>
              <a:latin typeface="ＭＳ Ｐゴシック"/>
              <a:ea typeface="ＭＳ Ｐゴシック"/>
              <a:cs typeface="ＭＳ Ｐゴシック"/>
            </a:endParaRPr>
          </a:p>
        </p:txBody>
      </p:sp>
      <p:sp>
        <p:nvSpPr>
          <p:cNvPr id="29" name="角丸四角形 28"/>
          <p:cNvSpPr/>
          <p:nvPr/>
        </p:nvSpPr>
        <p:spPr>
          <a:xfrm>
            <a:off x="1762126"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ＭＳ Ｐゴシック"/>
                <a:ea typeface="ＭＳ Ｐゴシック"/>
                <a:cs typeface="ＭＳ Ｐゴシック"/>
              </a:rPr>
              <a:t>CSS3</a:t>
            </a:r>
            <a:endParaRPr kumimoji="1" lang="ja-JP" altLang="en-US" sz="1600" dirty="0">
              <a:solidFill>
                <a:srgbClr val="FFFFFF"/>
              </a:solidFill>
              <a:latin typeface="ＭＳ Ｐゴシック"/>
              <a:ea typeface="ＭＳ Ｐゴシック"/>
              <a:cs typeface="ＭＳ Ｐゴシック"/>
            </a:endParaRPr>
          </a:p>
        </p:txBody>
      </p:sp>
      <p:sp>
        <p:nvSpPr>
          <p:cNvPr id="30" name="角丸四角形 29"/>
          <p:cNvSpPr/>
          <p:nvPr/>
        </p:nvSpPr>
        <p:spPr>
          <a:xfrm>
            <a:off x="6097588"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ＭＳ Ｐゴシック"/>
                <a:ea typeface="ＭＳ Ｐゴシック"/>
                <a:cs typeface="ＭＳ Ｐゴシック"/>
              </a:rPr>
              <a:t>ECMAscript6</a:t>
            </a:r>
          </a:p>
          <a:p>
            <a:pPr algn="ctr"/>
            <a:r>
              <a:rPr lang="en-US" altLang="ja-JP" sz="1400" dirty="0" smtClean="0">
                <a:solidFill>
                  <a:srgbClr val="FFFFFF"/>
                </a:solidFill>
                <a:latin typeface="ＭＳ Ｐゴシック"/>
                <a:ea typeface="ＭＳ Ｐゴシック"/>
                <a:cs typeface="ＭＳ Ｐゴシック"/>
              </a:rPr>
              <a:t>(JavaScript)</a:t>
            </a:r>
            <a:endParaRPr kumimoji="1" lang="ja-JP" altLang="en-US" sz="14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157205" y="1716772"/>
            <a:ext cx="2826415" cy="769441"/>
          </a:xfrm>
          <a:prstGeom prst="rect">
            <a:avLst/>
          </a:prstGeom>
          <a:noFill/>
        </p:spPr>
        <p:txBody>
          <a:bodyPr wrap="none" rtlCol="0">
            <a:spAutoFit/>
          </a:bodyPr>
          <a:lstStyle/>
          <a:p>
            <a:pPr algn="ctr"/>
            <a:r>
              <a:rPr lang="ja-JP" altLang="en-US" sz="3200" dirty="0" smtClean="0">
                <a:solidFill>
                  <a:schemeClr val="bg1"/>
                </a:solidFill>
              </a:rPr>
              <a:t>広義の</a:t>
            </a:r>
            <a:r>
              <a:rPr lang="en-US" altLang="ja-JP" sz="3200" dirty="0" smtClean="0">
                <a:solidFill>
                  <a:schemeClr val="bg1"/>
                </a:solidFill>
              </a:rPr>
              <a:t>HTML5</a:t>
            </a:r>
          </a:p>
          <a:p>
            <a:pPr algn="ctr"/>
            <a:r>
              <a:rPr lang="ja-JP" altLang="ja-JP" sz="1200" dirty="0">
                <a:solidFill>
                  <a:schemeClr val="bg1"/>
                </a:solidFill>
              </a:rPr>
              <a:t>次</a:t>
            </a:r>
            <a:r>
              <a:rPr lang="ja-JP" altLang="ja-JP" sz="1200" dirty="0" smtClean="0">
                <a:solidFill>
                  <a:schemeClr val="bg1"/>
                </a:solidFill>
              </a:rPr>
              <a:t>世代アプリケーション</a:t>
            </a:r>
            <a:r>
              <a:rPr lang="ja-JP" altLang="ja-JP" sz="1200" dirty="0">
                <a:solidFill>
                  <a:schemeClr val="bg1"/>
                </a:solidFill>
              </a:rPr>
              <a:t>・プラットフォーム </a:t>
            </a:r>
            <a:endParaRPr kumimoji="1" lang="ja-JP" altLang="en-US" sz="1200" dirty="0">
              <a:solidFill>
                <a:schemeClr val="bg1"/>
              </a:solidFill>
            </a:endParaRPr>
          </a:p>
        </p:txBody>
      </p:sp>
    </p:spTree>
    <p:extLst>
      <p:ext uri="{BB962C8B-B14F-4D97-AF65-F5344CB8AC3E}">
        <p14:creationId xmlns:p14="http://schemas.microsoft.com/office/powerpoint/2010/main" val="987303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ウェアラブルから</a:t>
            </a:r>
            <a:r>
              <a:rPr lang="en-US" altLang="ja-JP" sz="2400" dirty="0" err="1"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ウェアラブル・デバイスの登場</a:t>
            </a:r>
            <a:endParaRPr kumimoji="1" lang="ja-JP" altLang="en-US" dirty="0"/>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712234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デバイスは</a:t>
            </a:r>
            <a:r>
              <a:rPr kumimoji="1" lang="en-US" altLang="ja-JP" dirty="0" smtClean="0"/>
              <a:t>PC</a:t>
            </a:r>
            <a:r>
              <a:rPr kumimoji="1" lang="ja-JP" altLang="en-US" dirty="0" smtClean="0"/>
              <a:t>からモバイルデバイスへ</a:t>
            </a:r>
            <a:endParaRPr kumimoji="1" lang="ja-JP" altLang="en-US" dirty="0"/>
          </a:p>
        </p:txBody>
      </p:sp>
      <p:pic>
        <p:nvPicPr>
          <p:cNvPr id="4" name="図 3"/>
          <p:cNvPicPr>
            <a:picLocks noChangeAspect="1"/>
          </p:cNvPicPr>
          <p:nvPr/>
        </p:nvPicPr>
        <p:blipFill>
          <a:blip r:embed="rId3"/>
          <a:stretch>
            <a:fillRect/>
          </a:stretch>
        </p:blipFill>
        <p:spPr>
          <a:xfrm>
            <a:off x="1545974" y="826287"/>
            <a:ext cx="6363232" cy="4772424"/>
          </a:xfrm>
          <a:prstGeom prst="rect">
            <a:avLst/>
          </a:prstGeom>
        </p:spPr>
      </p:pic>
      <p:sp>
        <p:nvSpPr>
          <p:cNvPr id="5" name="正方形/長方形 4"/>
          <p:cNvSpPr/>
          <p:nvPr/>
        </p:nvSpPr>
        <p:spPr>
          <a:xfrm>
            <a:off x="5599105" y="6437274"/>
            <a:ext cx="3544895" cy="276999"/>
          </a:xfrm>
          <a:prstGeom prst="rect">
            <a:avLst/>
          </a:prstGeom>
        </p:spPr>
        <p:txBody>
          <a:bodyPr wrap="square">
            <a:spAutoFit/>
          </a:bodyPr>
          <a:lstStyle/>
          <a:p>
            <a:r>
              <a:rPr lang="ja-JP" altLang="en-US" sz="1200" dirty="0"/>
              <a:t>http://appmarketinglabo.net/metaps-ecseminar/</a:t>
            </a:r>
          </a:p>
        </p:txBody>
      </p:sp>
      <p:sp>
        <p:nvSpPr>
          <p:cNvPr id="9" name="角丸四角形吹き出し 8"/>
          <p:cNvSpPr/>
          <p:nvPr/>
        </p:nvSpPr>
        <p:spPr>
          <a:xfrm>
            <a:off x="1545974" y="5779858"/>
            <a:ext cx="2060590" cy="586918"/>
          </a:xfrm>
          <a:prstGeom prst="wedgeRoundRectCallout">
            <a:avLst>
              <a:gd name="adj1" fmla="val 108699"/>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2007</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iPhone</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
        <p:nvSpPr>
          <p:cNvPr id="10" name="角丸四角形吹き出し 9"/>
          <p:cNvSpPr/>
          <p:nvPr/>
        </p:nvSpPr>
        <p:spPr>
          <a:xfrm>
            <a:off x="3697295" y="5779858"/>
            <a:ext cx="2060590" cy="586918"/>
          </a:xfrm>
          <a:prstGeom prst="wedgeRoundRectCallout">
            <a:avLst>
              <a:gd name="adj1" fmla="val 19741"/>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2008</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Android</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
        <p:nvSpPr>
          <p:cNvPr id="11" name="角丸四角形吹き出し 10"/>
          <p:cNvSpPr/>
          <p:nvPr/>
        </p:nvSpPr>
        <p:spPr>
          <a:xfrm>
            <a:off x="5848616" y="5779290"/>
            <a:ext cx="2060590" cy="586918"/>
          </a:xfrm>
          <a:prstGeom prst="wedgeRoundRectCallout">
            <a:avLst>
              <a:gd name="adj1" fmla="val -53530"/>
              <a:gd name="adj2" fmla="val -148241"/>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2010</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iPad</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6783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211371" y="3336492"/>
            <a:ext cx="2134640" cy="1528967"/>
          </a:xfrm>
          <a:prstGeom prst="roundRect">
            <a:avLst>
              <a:gd name="adj" fmla="val 4706"/>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800" dirty="0" smtClean="0">
                <a:solidFill>
                  <a:srgbClr val="FFFFFF"/>
                </a:solidFill>
                <a:latin typeface="ＭＳ Ｐゴシック"/>
                <a:ea typeface="ＭＳ Ｐゴシック"/>
                <a:cs typeface="ＭＳ Ｐゴシック"/>
              </a:rPr>
              <a:t>→ </a:t>
            </a:r>
            <a:r>
              <a:rPr kumimoji="1" lang="en-US" altLang="ja-JP" sz="2800" dirty="0" err="1" smtClean="0">
                <a:solidFill>
                  <a:srgbClr val="FFFFFF"/>
                </a:solidFill>
                <a:latin typeface="ＭＳ Ｐゴシック"/>
                <a:ea typeface="ＭＳ Ｐゴシック"/>
                <a:cs typeface="ＭＳ Ｐゴシック"/>
              </a:rPr>
              <a:t>IoT</a:t>
            </a:r>
            <a:endParaRPr kumimoji="1" lang="ja-JP" altLang="en-US" sz="28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同時進行する</a:t>
            </a:r>
            <a:r>
              <a:rPr kumimoji="1" lang="en-US" altLang="ja-JP" dirty="0" err="1" smtClean="0"/>
              <a:t>IoT</a:t>
            </a:r>
            <a:r>
              <a:rPr kumimoji="1" lang="ja-JP" altLang="en-US" dirty="0" err="1" smtClean="0"/>
              <a:t>への</a:t>
            </a:r>
            <a:r>
              <a:rPr kumimoji="1" lang="ja-JP" altLang="en-US" dirty="0" smtClean="0"/>
              <a:t>動き</a:t>
            </a:r>
            <a:endParaRPr kumimoji="1" lang="ja-JP" altLang="en-US" dirty="0"/>
          </a:p>
        </p:txBody>
      </p:sp>
      <p:grpSp>
        <p:nvGrpSpPr>
          <p:cNvPr id="4" name="グループ化 3"/>
          <p:cNvGrpSpPr/>
          <p:nvPr/>
        </p:nvGrpSpPr>
        <p:grpSpPr>
          <a:xfrm>
            <a:off x="1384300" y="1220306"/>
            <a:ext cx="6437351" cy="4804271"/>
            <a:chOff x="1384300" y="1220306"/>
            <a:chExt cx="6437351" cy="4804271"/>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grpSp>
      <p:sp>
        <p:nvSpPr>
          <p:cNvPr id="5" name="曲折矢印 4"/>
          <p:cNvSpPr/>
          <p:nvPr/>
        </p:nvSpPr>
        <p:spPr>
          <a:xfrm rot="16200000" flipH="1">
            <a:off x="1516302" y="1447292"/>
            <a:ext cx="429557" cy="1385530"/>
          </a:xfrm>
          <a:prstGeom prst="bentArrow">
            <a:avLst>
              <a:gd name="adj1" fmla="val 48763"/>
              <a:gd name="adj2" fmla="val 50000"/>
              <a:gd name="adj3" fmla="val 27970"/>
              <a:gd name="adj4" fmla="val 45730"/>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角丸四角形 5"/>
          <p:cNvSpPr/>
          <p:nvPr/>
        </p:nvSpPr>
        <p:spPr>
          <a:xfrm>
            <a:off x="211371" y="2452422"/>
            <a:ext cx="2134640" cy="432708"/>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さらなる小型化</a:t>
            </a:r>
            <a:endParaRPr kumimoji="1" lang="ja-JP" altLang="en-US" sz="1200" dirty="0">
              <a:solidFill>
                <a:srgbClr val="FFFFFF"/>
              </a:solidFill>
              <a:latin typeface="ＭＳ Ｐゴシック"/>
              <a:ea typeface="ＭＳ Ｐゴシック"/>
              <a:cs typeface="ＭＳ Ｐゴシック"/>
            </a:endParaRPr>
          </a:p>
        </p:txBody>
      </p:sp>
      <p:grpSp>
        <p:nvGrpSpPr>
          <p:cNvPr id="10" name="グループ化 9"/>
          <p:cNvGrpSpPr/>
          <p:nvPr/>
        </p:nvGrpSpPr>
        <p:grpSpPr>
          <a:xfrm>
            <a:off x="337151" y="2982717"/>
            <a:ext cx="1865908" cy="1246714"/>
            <a:chOff x="337151" y="2982717"/>
            <a:chExt cx="1865908" cy="1246714"/>
          </a:xfrm>
        </p:grpSpPr>
        <p:sp>
          <p:nvSpPr>
            <p:cNvPr id="8" name="下矢印 7"/>
            <p:cNvSpPr/>
            <p:nvPr/>
          </p:nvSpPr>
          <p:spPr>
            <a:xfrm>
              <a:off x="1038315" y="2982717"/>
              <a:ext cx="463580" cy="215565"/>
            </a:xfrm>
            <a:prstGeom prst="downArrow">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角丸四角形 42"/>
            <p:cNvSpPr/>
            <p:nvPr/>
          </p:nvSpPr>
          <p:spPr>
            <a:xfrm>
              <a:off x="337151" y="3470907"/>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体内へ</a:t>
              </a:r>
              <a:endParaRPr kumimoji="1" lang="ja-JP" altLang="en-US" sz="1200" dirty="0">
                <a:solidFill>
                  <a:srgbClr val="FFFFFF"/>
                </a:solidFill>
                <a:latin typeface="ＭＳ Ｐゴシック"/>
                <a:ea typeface="ＭＳ Ｐゴシック"/>
                <a:cs typeface="ＭＳ Ｐゴシック"/>
              </a:endParaRPr>
            </a:p>
          </p:txBody>
        </p:sp>
        <p:sp>
          <p:nvSpPr>
            <p:cNvPr id="52" name="角丸四角形 51"/>
            <p:cNvSpPr/>
            <p:nvPr/>
          </p:nvSpPr>
          <p:spPr>
            <a:xfrm>
              <a:off x="337151" y="3885376"/>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モノに内蔵</a:t>
              </a: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6341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40741E-7 L 0.12934 0.00255 " pathEditMode="relative" rAng="0" ptsTypes="AA">
                                      <p:cBhvr>
                                        <p:cTn id="6" dur="2000" fill="hold"/>
                                        <p:tgtEl>
                                          <p:spTgt spid="4"/>
                                        </p:tgtEl>
                                        <p:attrNameLst>
                                          <p:attrName>ppt_x</p:attrName>
                                          <p:attrName>ppt_y</p:attrName>
                                        </p:attrNameLst>
                                      </p:cBhvr>
                                      <p:rCtr x="6458" y="11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36580" y="3503524"/>
            <a:ext cx="2120900" cy="1325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262037" y="197810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眼鏡</a:t>
            </a:r>
            <a:endParaRPr kumimoji="1" lang="ja-JP" altLang="en-US" sz="1600" dirty="0">
              <a:solidFill>
                <a:srgbClr val="FFFFFF"/>
              </a:solidFill>
              <a:latin typeface="ＭＳ Ｐゴシック"/>
              <a:ea typeface="ＭＳ Ｐゴシック"/>
              <a:cs typeface="ＭＳ Ｐゴシック"/>
            </a:endParaRPr>
          </a:p>
        </p:txBody>
      </p:sp>
      <p:sp>
        <p:nvSpPr>
          <p:cNvPr id="13" name="角丸四角形 12"/>
          <p:cNvSpPr/>
          <p:nvPr/>
        </p:nvSpPr>
        <p:spPr>
          <a:xfrm>
            <a:off x="6262033" y="338739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腕時計</a:t>
            </a:r>
            <a:endParaRPr kumimoji="1" lang="ja-JP" altLang="en-US" sz="1600" dirty="0">
              <a:solidFill>
                <a:srgbClr val="FFFFFF"/>
              </a:solidFill>
              <a:latin typeface="ＭＳ Ｐゴシック"/>
              <a:ea typeface="ＭＳ Ｐゴシック"/>
              <a:cs typeface="ＭＳ Ｐゴシック"/>
            </a:endParaRPr>
          </a:p>
        </p:txBody>
      </p:sp>
      <p:sp>
        <p:nvSpPr>
          <p:cNvPr id="14" name="角丸四角形 13"/>
          <p:cNvSpPr/>
          <p:nvPr/>
        </p:nvSpPr>
        <p:spPr>
          <a:xfrm>
            <a:off x="6262033" y="386538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指輪</a:t>
            </a:r>
            <a:endParaRPr kumimoji="1" lang="ja-JP" altLang="en-US" sz="1600" dirty="0">
              <a:solidFill>
                <a:srgbClr val="FFFFFF"/>
              </a:solidFill>
              <a:latin typeface="ＭＳ Ｐゴシック"/>
              <a:ea typeface="ＭＳ Ｐゴシック"/>
              <a:cs typeface="ＭＳ Ｐゴシック"/>
            </a:endParaRPr>
          </a:p>
        </p:txBody>
      </p:sp>
      <p:sp>
        <p:nvSpPr>
          <p:cNvPr id="15" name="角丸四角形 14"/>
          <p:cNvSpPr/>
          <p:nvPr/>
        </p:nvSpPr>
        <p:spPr>
          <a:xfrm>
            <a:off x="6262038" y="435849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ベルト</a:t>
            </a:r>
            <a:endParaRPr kumimoji="1" lang="ja-JP" altLang="en-US" sz="1600" dirty="0">
              <a:solidFill>
                <a:srgbClr val="FFFFFF"/>
              </a:solidFill>
              <a:latin typeface="ＭＳ Ｐゴシック"/>
              <a:ea typeface="ＭＳ Ｐゴシック"/>
              <a:cs typeface="ＭＳ Ｐゴシック"/>
            </a:endParaRPr>
          </a:p>
        </p:txBody>
      </p:sp>
      <p:sp>
        <p:nvSpPr>
          <p:cNvPr id="16" name="角丸四角形 15"/>
          <p:cNvSpPr/>
          <p:nvPr/>
        </p:nvSpPr>
        <p:spPr>
          <a:xfrm>
            <a:off x="6262033" y="48332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靴</a:t>
            </a:r>
            <a:endParaRPr kumimoji="1" lang="ja-JP" altLang="en-US" sz="1600" dirty="0">
              <a:solidFill>
                <a:srgbClr val="FFFFFF"/>
              </a:solidFill>
              <a:latin typeface="ＭＳ Ｐゴシック"/>
              <a:ea typeface="ＭＳ Ｐゴシック"/>
              <a:cs typeface="ＭＳ Ｐゴシック"/>
            </a:endParaRPr>
          </a:p>
        </p:txBody>
      </p:sp>
      <p:sp>
        <p:nvSpPr>
          <p:cNvPr id="17" name="角丸四角形 16"/>
          <p:cNvSpPr/>
          <p:nvPr/>
        </p:nvSpPr>
        <p:spPr>
          <a:xfrm>
            <a:off x="6262038" y="149806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帽子</a:t>
            </a:r>
            <a:endParaRPr kumimoji="1" lang="ja-JP" altLang="en-US" sz="1600" dirty="0">
              <a:solidFill>
                <a:srgbClr val="FFFFFF"/>
              </a:solidFill>
              <a:latin typeface="ＭＳ Ｐゴシック"/>
              <a:ea typeface="ＭＳ Ｐゴシック"/>
              <a:cs typeface="ＭＳ Ｐゴシック"/>
            </a:endParaRPr>
          </a:p>
        </p:txBody>
      </p:sp>
      <p:sp>
        <p:nvSpPr>
          <p:cNvPr id="18" name="角丸四角形 17"/>
          <p:cNvSpPr/>
          <p:nvPr/>
        </p:nvSpPr>
        <p:spPr>
          <a:xfrm>
            <a:off x="6262035" y="2921072"/>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衣服</a:t>
            </a:r>
            <a:endParaRPr kumimoji="1" lang="ja-JP" altLang="en-US" sz="1600" dirty="0">
              <a:solidFill>
                <a:srgbClr val="FFFFFF"/>
              </a:solidFill>
              <a:latin typeface="ＭＳ Ｐゴシック"/>
              <a:ea typeface="ＭＳ Ｐゴシック"/>
              <a:cs typeface="ＭＳ Ｐゴシック"/>
            </a:endParaRPr>
          </a:p>
        </p:txBody>
      </p:sp>
      <p:sp>
        <p:nvSpPr>
          <p:cNvPr id="19" name="角丸四角形 18"/>
          <p:cNvSpPr/>
          <p:nvPr/>
        </p:nvSpPr>
        <p:spPr>
          <a:xfrm>
            <a:off x="6262038" y="245344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コンタクトレンズ</a:t>
            </a:r>
            <a:endParaRPr kumimoji="1" lang="ja-JP" altLang="en-US" sz="1600" dirty="0">
              <a:solidFill>
                <a:srgbClr val="FFFFFF"/>
              </a:solidFill>
              <a:latin typeface="ＭＳ Ｐゴシック"/>
              <a:ea typeface="ＭＳ Ｐゴシック"/>
              <a:cs typeface="ＭＳ Ｐゴシック"/>
            </a:endParaRPr>
          </a:p>
        </p:txBody>
      </p:sp>
      <p:grpSp>
        <p:nvGrpSpPr>
          <p:cNvPr id="6" name="グループ化 5"/>
          <p:cNvGrpSpPr/>
          <p:nvPr/>
        </p:nvGrpSpPr>
        <p:grpSpPr>
          <a:xfrm>
            <a:off x="3165642" y="951827"/>
            <a:ext cx="2919663" cy="3465100"/>
            <a:chOff x="3165642" y="951827"/>
            <a:chExt cx="2919663" cy="3465100"/>
          </a:xfrm>
        </p:grpSpPr>
        <p:sp>
          <p:nvSpPr>
            <p:cNvPr id="4" name="角丸四角形 3"/>
            <p:cNvSpPr/>
            <p:nvPr/>
          </p:nvSpPr>
          <p:spPr>
            <a:xfrm>
              <a:off x="3165642" y="951827"/>
              <a:ext cx="2919663" cy="3465100"/>
            </a:xfrm>
            <a:prstGeom prst="roundRect">
              <a:avLst>
                <a:gd name="adj" fmla="val 4030"/>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1"/>
            <a:lstStyle/>
            <a:p>
              <a:pPr algn="ctr"/>
              <a:r>
                <a:rPr kumimoji="1" lang="ja-JP" altLang="en-US" sz="2000" dirty="0" smtClean="0">
                  <a:solidFill>
                    <a:srgbClr val="FFFFFF"/>
                  </a:solidFill>
                  <a:latin typeface="ＭＳ Ｐゴシック"/>
                  <a:ea typeface="ＭＳ Ｐゴシック"/>
                  <a:cs typeface="ＭＳ Ｐゴシック"/>
                </a:rPr>
                <a:t>パーソナルアシスタンス</a:t>
              </a:r>
              <a:endParaRPr kumimoji="1" lang="ja-JP" altLang="en-US" sz="2000" dirty="0">
                <a:solidFill>
                  <a:srgbClr val="FFFFFF"/>
                </a:solidFill>
                <a:latin typeface="ＭＳ Ｐゴシック"/>
                <a:ea typeface="ＭＳ Ｐゴシック"/>
                <a:cs typeface="ＭＳ Ｐゴシック"/>
              </a:endParaRPr>
            </a:p>
          </p:txBody>
        </p:sp>
        <p:sp>
          <p:nvSpPr>
            <p:cNvPr id="20" name="右矢印 19"/>
            <p:cNvSpPr/>
            <p:nvPr/>
          </p:nvSpPr>
          <p:spPr>
            <a:xfrm>
              <a:off x="3425318" y="1384978"/>
              <a:ext cx="2333296" cy="1342181"/>
            </a:xfrm>
            <a:prstGeom prst="rightArrow">
              <a:avLst>
                <a:gd name="adj1" fmla="val 66210"/>
                <a:gd name="adj2" fmla="val 31396"/>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cs typeface="ＭＳ Ｐゴシック"/>
                </a:rPr>
                <a:t>操作</a:t>
              </a:r>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　</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・音声入力、</a:t>
              </a:r>
              <a:r>
                <a:rPr kumimoji="1" lang="ja-JP" altLang="en-US" sz="1200" dirty="0" smtClean="0">
                  <a:solidFill>
                    <a:srgbClr val="FFFFFF"/>
                  </a:solidFill>
                  <a:latin typeface="ＭＳ Ｐゴシック"/>
                  <a:ea typeface="ＭＳ Ｐゴシック"/>
                  <a:cs typeface="ＭＳ Ｐゴシック"/>
                </a:rPr>
                <a:t>ジェスチャ</a:t>
              </a:r>
              <a:endParaRPr lang="en-US" altLang="ja-JP" sz="1200" dirty="0">
                <a:solidFill>
                  <a:srgbClr val="FFFFFF"/>
                </a:solidFill>
                <a:latin typeface="ＭＳ Ｐゴシック"/>
                <a:ea typeface="ＭＳ Ｐゴシック"/>
                <a:cs typeface="ＭＳ Ｐゴシック"/>
              </a:endParaRPr>
            </a:p>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a:t>
              </a:r>
              <a:r>
                <a:rPr kumimoji="1" lang="en-US" altLang="ja-JP" sz="1200" dirty="0" smtClean="0">
                  <a:solidFill>
                    <a:srgbClr val="FFFFFF"/>
                  </a:solidFill>
                  <a:latin typeface="ＭＳ Ｐゴシック"/>
                  <a:ea typeface="ＭＳ Ｐゴシック"/>
                  <a:cs typeface="ＭＳ Ｐゴシック"/>
                </a:rPr>
                <a:t>】</a:t>
              </a:r>
            </a:p>
            <a:p>
              <a:r>
                <a:rPr lang="ja-JP" altLang="en-US" sz="1200" dirty="0" smtClean="0">
                  <a:solidFill>
                    <a:srgbClr val="FFFFFF"/>
                  </a:solidFill>
                  <a:latin typeface="ＭＳ Ｐゴシック"/>
                  <a:ea typeface="ＭＳ Ｐゴシック"/>
                  <a:cs typeface="ＭＳ Ｐゴシック"/>
                </a:rPr>
                <a:t>・通知、情報フィードバック</a:t>
              </a:r>
              <a:endParaRPr kumimoji="1" lang="en-US" altLang="ja-JP" sz="1200" dirty="0" smtClean="0">
                <a:solidFill>
                  <a:srgbClr val="FFFFFF"/>
                </a:solidFill>
                <a:latin typeface="ＭＳ Ｐゴシック"/>
                <a:ea typeface="ＭＳ Ｐゴシック"/>
                <a:cs typeface="ＭＳ Ｐゴシック"/>
              </a:endParaRPr>
            </a:p>
          </p:txBody>
        </p:sp>
        <p:sp>
          <p:nvSpPr>
            <p:cNvPr id="21" name="左矢印 20"/>
            <p:cNvSpPr/>
            <p:nvPr/>
          </p:nvSpPr>
          <p:spPr>
            <a:xfrm>
              <a:off x="3425318" y="2568150"/>
              <a:ext cx="2333296" cy="1759674"/>
            </a:xfrm>
            <a:prstGeom prst="leftArrow">
              <a:avLst>
                <a:gd name="adj1" fmla="val 76316"/>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情報提供</a:t>
              </a:r>
              <a:r>
                <a:rPr kumimoji="1" lang="en-US" altLang="ja-JP" sz="1200" dirty="0" smtClean="0">
                  <a:solidFill>
                    <a:srgbClr val="FFFFFF"/>
                  </a:solidFill>
                  <a:latin typeface="ＭＳ Ｐゴシック"/>
                  <a:ea typeface="ＭＳ Ｐゴシック"/>
                  <a:cs typeface="ＭＳ Ｐゴシック"/>
                </a:rPr>
                <a:t>】</a:t>
              </a:r>
            </a:p>
            <a:p>
              <a:r>
                <a:rPr kumimoji="1" lang="ja-JP" altLang="en-US" sz="1200" dirty="0" smtClean="0">
                  <a:solidFill>
                    <a:srgbClr val="FFFFFF"/>
                  </a:solidFill>
                  <a:latin typeface="ＭＳ Ｐゴシック"/>
                  <a:ea typeface="ＭＳ Ｐゴシック"/>
                  <a:cs typeface="ＭＳ Ｐゴシック"/>
                </a:rPr>
                <a:t>着信、メール、メッセージ</a:t>
              </a:r>
              <a:endParaRPr kumimoji="1" lang="en-US" altLang="ja-JP" sz="1200" dirty="0" smtClean="0">
                <a:solidFill>
                  <a:srgbClr val="FFFFFF"/>
                </a:solidFill>
                <a:latin typeface="ＭＳ Ｐゴシック"/>
                <a:ea typeface="ＭＳ Ｐゴシック"/>
                <a:cs typeface="ＭＳ Ｐゴシック"/>
              </a:endParaRPr>
            </a:p>
            <a:p>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音声</a:t>
              </a:r>
              <a:r>
                <a:rPr lang="ja-JP" altLang="en-US" sz="1200" dirty="0">
                  <a:solidFill>
                    <a:srgbClr val="FFFFFF"/>
                  </a:solidFill>
                  <a:latin typeface="ＭＳ Ｐゴシック"/>
                  <a:ea typeface="ＭＳ Ｐゴシック"/>
                  <a:cs typeface="ＭＳ Ｐゴシック"/>
                </a:rPr>
                <a:t>インターフェース</a:t>
              </a:r>
              <a:r>
                <a:rPr lang="en-US" altLang="ja-JP" sz="1200" dirty="0" smtClean="0">
                  <a:solidFill>
                    <a:srgbClr val="FFFFFF"/>
                  </a:solidFill>
                  <a:latin typeface="ＭＳ Ｐゴシック"/>
                  <a:ea typeface="ＭＳ Ｐゴシック"/>
                  <a:cs typeface="ＭＳ Ｐゴシック"/>
                </a:rPr>
                <a:t>】</a:t>
              </a:r>
              <a:endParaRPr kumimoji="1"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cs typeface="ＭＳ Ｐゴシック"/>
                </a:rPr>
                <a:t>通話・音楽再生</a:t>
              </a:r>
              <a:endParaRPr lang="en-US" altLang="ja-JP" sz="1200" dirty="0" smtClean="0">
                <a:solidFill>
                  <a:srgbClr val="FFFFFF"/>
                </a:solidFill>
                <a:latin typeface="ＭＳ Ｐゴシック"/>
                <a:cs typeface="ＭＳ Ｐゴシック"/>
              </a:endParaRPr>
            </a:p>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情報表示</a:t>
              </a:r>
              <a:r>
                <a:rPr lang="en-US" altLang="ja-JP" sz="1200" dirty="0" smtClean="0">
                  <a:solidFill>
                    <a:srgbClr val="FFFFFF"/>
                  </a:solidFill>
                  <a:latin typeface="ＭＳ Ｐゴシック"/>
                  <a:cs typeface="ＭＳ Ｐゴシック"/>
                </a:rPr>
                <a:t>】</a:t>
              </a:r>
            </a:p>
            <a:p>
              <a:r>
                <a:rPr lang="ja-JP" altLang="en-US" sz="1200" dirty="0" smtClean="0">
                  <a:solidFill>
                    <a:srgbClr val="FFFFFF"/>
                  </a:solidFill>
                  <a:latin typeface="ＭＳ Ｐゴシック"/>
                  <a:cs typeface="ＭＳ Ｐゴシック"/>
                </a:rPr>
                <a:t>ナビ、チケット</a:t>
              </a:r>
              <a:endParaRPr lang="en-US" altLang="ja-JP" sz="1200" dirty="0" smtClean="0">
                <a:solidFill>
                  <a:srgbClr val="FFFFFF"/>
                </a:solidFill>
                <a:latin typeface="ＭＳ Ｐゴシック"/>
                <a:cs typeface="ＭＳ Ｐゴシック"/>
              </a:endParaRPr>
            </a:p>
          </p:txBody>
        </p:sp>
      </p:grpSp>
      <p:grpSp>
        <p:nvGrpSpPr>
          <p:cNvPr id="2" name="図形グループ 1"/>
          <p:cNvGrpSpPr/>
          <p:nvPr/>
        </p:nvGrpSpPr>
        <p:grpSpPr>
          <a:xfrm>
            <a:off x="1253344" y="1785523"/>
            <a:ext cx="710585" cy="1470946"/>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262038" y="53158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a:t>
            </a:r>
            <a:endParaRPr kumimoji="1" lang="en-US" altLang="ja-JP" sz="1600" dirty="0" smtClean="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948078" y="3564366"/>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smtClean="0">
                <a:solidFill>
                  <a:srgbClr val="0000FF"/>
                </a:solidFill>
              </a:rPr>
              <a:t>身体密着</a:t>
            </a:r>
            <a:endParaRPr kumimoji="1" lang="en-US" altLang="ja-JP" sz="2400" dirty="0" smtClean="0">
              <a:solidFill>
                <a:srgbClr val="0000FF"/>
              </a:solidFill>
            </a:endParaRPr>
          </a:p>
          <a:p>
            <a:pPr marL="285750" indent="-285750">
              <a:buFont typeface="Wingdings" charset="2"/>
              <a:buChar char="v"/>
            </a:pPr>
            <a:r>
              <a:rPr lang="ja-JP" altLang="en-US" sz="2400" dirty="0" smtClean="0">
                <a:solidFill>
                  <a:srgbClr val="0000FF"/>
                </a:solidFill>
              </a:rPr>
              <a:t>常時携帯</a:t>
            </a:r>
            <a:endParaRPr lang="en-US" altLang="ja-JP" sz="2400" dirty="0" smtClean="0">
              <a:solidFill>
                <a:srgbClr val="0000FF"/>
              </a:solidFill>
            </a:endParaRPr>
          </a:p>
          <a:p>
            <a:pPr marL="285750" indent="-285750">
              <a:buFont typeface="Wingdings" charset="2"/>
              <a:buChar char="v"/>
            </a:pPr>
            <a:r>
              <a:rPr kumimoji="1" lang="ja-JP" altLang="en-US" sz="2400" dirty="0" smtClean="0">
                <a:solidFill>
                  <a:srgbClr val="0000FF"/>
                </a:solidFill>
              </a:rPr>
              <a:t>常時接続</a:t>
            </a:r>
            <a:endParaRPr kumimoji="1" lang="ja-JP" altLang="en-US" sz="2400" dirty="0">
              <a:solidFill>
                <a:srgbClr val="0000FF"/>
              </a:solidFill>
            </a:endParaRPr>
          </a:p>
        </p:txBody>
      </p:sp>
      <p:sp>
        <p:nvSpPr>
          <p:cNvPr id="35" name="タイトル 34"/>
          <p:cNvSpPr>
            <a:spLocks noGrp="1"/>
          </p:cNvSpPr>
          <p:nvPr>
            <p:ph type="title"/>
          </p:nvPr>
        </p:nvSpPr>
        <p:spPr/>
        <p:txBody>
          <a:bodyPr/>
          <a:lstStyle/>
          <a:p>
            <a:r>
              <a:rPr kumimoji="1" lang="ja-JP" altLang="en-US" dirty="0" smtClean="0"/>
              <a:t>ウェアラブル・デバイスの種類と使われ方</a:t>
            </a:r>
            <a:endParaRPr kumimoji="1" lang="ja-JP" altLang="en-US" dirty="0"/>
          </a:p>
        </p:txBody>
      </p:sp>
      <p:grpSp>
        <p:nvGrpSpPr>
          <p:cNvPr id="7" name="グループ化 6"/>
          <p:cNvGrpSpPr/>
          <p:nvPr/>
        </p:nvGrpSpPr>
        <p:grpSpPr>
          <a:xfrm>
            <a:off x="834189" y="4481095"/>
            <a:ext cx="5251116" cy="1892968"/>
            <a:chOff x="834189" y="4481095"/>
            <a:chExt cx="5251116" cy="1892968"/>
          </a:xfrm>
        </p:grpSpPr>
        <p:sp>
          <p:nvSpPr>
            <p:cNvPr id="25" name="角丸四角形 24"/>
            <p:cNvSpPr/>
            <p:nvPr/>
          </p:nvSpPr>
          <p:spPr>
            <a:xfrm>
              <a:off x="3165642" y="4481095"/>
              <a:ext cx="2919663" cy="1892968"/>
            </a:xfrm>
            <a:prstGeom prst="roundRect">
              <a:avLst>
                <a:gd name="adj" fmla="val 787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000" dirty="0" smtClean="0">
                  <a:solidFill>
                    <a:srgbClr val="FFFFFF"/>
                  </a:solidFill>
                  <a:latin typeface="ＭＳ Ｐゴシック"/>
                  <a:ea typeface="ＭＳ Ｐゴシック"/>
                  <a:cs typeface="ＭＳ Ｐゴシック"/>
                </a:rPr>
                <a:t>医療・健康</a:t>
              </a:r>
              <a:endParaRPr kumimoji="1" lang="ja-JP" altLang="en-US" sz="2000" dirty="0">
                <a:solidFill>
                  <a:srgbClr val="FFFFFF"/>
                </a:solidFill>
                <a:latin typeface="ＭＳ Ｐゴシック"/>
                <a:ea typeface="ＭＳ Ｐゴシック"/>
                <a:cs typeface="ＭＳ Ｐゴシック"/>
              </a:endParaRPr>
            </a:p>
          </p:txBody>
        </p:sp>
        <p:sp>
          <p:nvSpPr>
            <p:cNvPr id="24" name="左矢印 23"/>
            <p:cNvSpPr/>
            <p:nvPr/>
          </p:nvSpPr>
          <p:spPr>
            <a:xfrm>
              <a:off x="3425318" y="4572751"/>
              <a:ext cx="2333296" cy="1346786"/>
            </a:xfrm>
            <a:prstGeom prst="leftArrow">
              <a:avLst>
                <a:gd name="adj1" fmla="val 70708"/>
                <a:gd name="adj2" fmla="val 3283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生体情報</a:t>
              </a:r>
              <a:r>
                <a:rPr lang="en-US" altLang="ja-JP" sz="1200" dirty="0" smtClean="0">
                  <a:solidFill>
                    <a:srgbClr val="FFFFFF"/>
                  </a:solidFill>
                  <a:latin typeface="ＭＳ Ｐゴシック"/>
                  <a:cs typeface="ＭＳ Ｐゴシック"/>
                </a:rPr>
                <a:t>】</a:t>
              </a:r>
              <a:endParaRPr lang="ja-JP" altLang="en-US" sz="1200" dirty="0">
                <a:solidFill>
                  <a:srgbClr val="FFFFFF"/>
                </a:solidFill>
                <a:latin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血圧・心拍・体温・脳波・呼吸・睡眠状態・血糖値・会話量・活動量・紫外線量</a:t>
              </a:r>
              <a:endParaRPr lang="en-US" altLang="ja-JP" sz="1200" dirty="0" smtClean="0">
                <a:solidFill>
                  <a:srgbClr val="FFFFFF"/>
                </a:solidFill>
                <a:latin typeface="ＭＳ Ｐゴシック"/>
                <a:ea typeface="ＭＳ Ｐゴシック"/>
                <a:cs typeface="ＭＳ Ｐゴシック"/>
              </a:endParaRPr>
            </a:p>
          </p:txBody>
        </p:sp>
        <p:pic>
          <p:nvPicPr>
            <p:cNvPr id="26" name="図 25"/>
            <p:cNvPicPr>
              <a:picLocks noChangeAspect="1"/>
            </p:cNvPicPr>
            <p:nvPr/>
          </p:nvPicPr>
          <p:blipFill>
            <a:blip r:embed="rId3">
              <a:clrChange>
                <a:clrFrom>
                  <a:srgbClr val="FFFFFF"/>
                </a:clrFrom>
                <a:clrTo>
                  <a:srgbClr val="FFFFFF">
                    <a:alpha val="0"/>
                  </a:srgbClr>
                </a:clrTo>
              </a:clrChange>
            </a:blip>
            <a:stretch>
              <a:fillRect/>
            </a:stretch>
          </p:blipFill>
          <p:spPr>
            <a:xfrm>
              <a:off x="2485755" y="5229990"/>
              <a:ext cx="368166" cy="593816"/>
            </a:xfrm>
            <a:prstGeom prst="rect">
              <a:avLst/>
            </a:prstGeom>
          </p:spPr>
        </p:pic>
        <p:sp>
          <p:nvSpPr>
            <p:cNvPr id="5" name="雲 4"/>
            <p:cNvSpPr/>
            <p:nvPr/>
          </p:nvSpPr>
          <p:spPr>
            <a:xfrm>
              <a:off x="834189" y="5181600"/>
              <a:ext cx="1374274" cy="786063"/>
            </a:xfrm>
            <a:prstGeom prst="cloud">
              <a:avLst/>
            </a:prstGeom>
            <a:solidFill>
              <a:schemeClr val="bg1">
                <a:lumMod val="9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7" name="図 26"/>
          <p:cNvPicPr>
            <a:picLocks noChangeAspect="1"/>
          </p:cNvPicPr>
          <p:nvPr/>
        </p:nvPicPr>
        <p:blipFill>
          <a:blip r:embed="rId3">
            <a:clrChange>
              <a:clrFrom>
                <a:srgbClr val="FFFFFF"/>
              </a:clrFrom>
              <a:clrTo>
                <a:srgbClr val="FFFFFF">
                  <a:alpha val="0"/>
                </a:srgbClr>
              </a:clrTo>
            </a:clrChange>
          </a:blip>
          <a:stretch>
            <a:fillRect/>
          </a:stretch>
        </p:blipFill>
        <p:spPr>
          <a:xfrm>
            <a:off x="2483555" y="2509143"/>
            <a:ext cx="368166" cy="593816"/>
          </a:xfrm>
          <a:prstGeom prst="rect">
            <a:avLst/>
          </a:prstGeom>
        </p:spPr>
      </p:pic>
    </p:spTree>
    <p:extLst>
      <p:ext uri="{BB962C8B-B14F-4D97-AF65-F5344CB8AC3E}">
        <p14:creationId xmlns:p14="http://schemas.microsoft.com/office/powerpoint/2010/main" val="6519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医療・健康分野での活用</a:t>
            </a:r>
            <a:endParaRPr kumimoji="1" lang="ja-JP" altLang="en-US" dirty="0"/>
          </a:p>
        </p:txBody>
      </p:sp>
      <p:pic>
        <p:nvPicPr>
          <p:cNvPr id="4" name="図 3"/>
          <p:cNvPicPr>
            <a:picLocks noChangeAspect="1"/>
          </p:cNvPicPr>
          <p:nvPr/>
        </p:nvPicPr>
        <p:blipFill>
          <a:blip r:embed="rId3"/>
          <a:stretch>
            <a:fillRect/>
          </a:stretch>
        </p:blipFill>
        <p:spPr>
          <a:xfrm>
            <a:off x="457201" y="793944"/>
            <a:ext cx="4660231" cy="5602750"/>
          </a:xfrm>
          <a:prstGeom prst="rect">
            <a:avLst/>
          </a:prstGeom>
        </p:spPr>
      </p:pic>
      <p:sp>
        <p:nvSpPr>
          <p:cNvPr id="5" name="正方形/長方形 4"/>
          <p:cNvSpPr/>
          <p:nvPr/>
        </p:nvSpPr>
        <p:spPr>
          <a:xfrm>
            <a:off x="5406189" y="1427747"/>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現場作業員の健康管理</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5406189" y="2425031"/>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タクシーの安全運転支援</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5406189" y="3422315"/>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高齢者の見守り</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406189" y="4419599"/>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ストレス管理</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5406189" y="5416883"/>
            <a:ext cx="3203074" cy="91974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ビッグデータ解析</a:t>
            </a:r>
            <a:endParaRPr kumimoji="1" lang="ja-JP" altLang="en-US" sz="2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770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Apple</a:t>
            </a:r>
            <a:r>
              <a:rPr kumimoji="1" lang="ja-JP" altLang="en-US" dirty="0" smtClean="0"/>
              <a:t>の</a:t>
            </a:r>
            <a:r>
              <a:rPr kumimoji="1" lang="en-US" altLang="ja-JP" dirty="0" err="1" smtClean="0"/>
              <a:t>HealthKit</a:t>
            </a:r>
            <a:endParaRPr kumimoji="1" lang="ja-JP" altLang="en-US" dirty="0"/>
          </a:p>
        </p:txBody>
      </p:sp>
      <p:pic>
        <p:nvPicPr>
          <p:cNvPr id="4" name="図 3"/>
          <p:cNvPicPr>
            <a:picLocks noChangeAspect="1"/>
          </p:cNvPicPr>
          <p:nvPr/>
        </p:nvPicPr>
        <p:blipFill>
          <a:blip r:embed="rId3"/>
          <a:stretch>
            <a:fillRect/>
          </a:stretch>
        </p:blipFill>
        <p:spPr>
          <a:xfrm>
            <a:off x="414337" y="1514475"/>
            <a:ext cx="8315325" cy="3829050"/>
          </a:xfrm>
          <a:prstGeom prst="rect">
            <a:avLst/>
          </a:prstGeom>
        </p:spPr>
      </p:pic>
    </p:spTree>
    <p:extLst>
      <p:ext uri="{BB962C8B-B14F-4D97-AF65-F5344CB8AC3E}">
        <p14:creationId xmlns:p14="http://schemas.microsoft.com/office/powerpoint/2010/main" val="2775050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957006"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温度センサ</a:t>
            </a:r>
            <a:endParaRPr kumimoji="1" lang="ja-JP" altLang="en-US" sz="1200" dirty="0">
              <a:solidFill>
                <a:srgbClr val="FFFFFF"/>
              </a:solidFill>
              <a:latin typeface="ＭＳ Ｐゴシック"/>
              <a:ea typeface="ＭＳ Ｐゴシック"/>
              <a:cs typeface="ＭＳ Ｐゴシック"/>
            </a:endParaRP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ジャイロセンサ</a:t>
            </a: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照度センサ</a:t>
            </a:r>
            <a:endParaRPr kumimoji="1" lang="ja-JP" altLang="en-US" sz="1200" dirty="0">
              <a:solidFill>
                <a:srgbClr val="FFFFFF"/>
              </a:solidFill>
              <a:latin typeface="ＭＳ Ｐゴシック"/>
              <a:ea typeface="ＭＳ Ｐゴシック"/>
              <a:cs typeface="ＭＳ Ｐゴシック"/>
            </a:endParaRP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地磁気センサ</a:t>
            </a: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圧力センサ</a:t>
            </a: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カメラ</a:t>
            </a:r>
            <a:endParaRPr kumimoji="1" lang="ja-JP" altLang="en-US" sz="1200" dirty="0">
              <a:solidFill>
                <a:srgbClr val="FFFFFF"/>
              </a:solidFill>
              <a:latin typeface="ＭＳ Ｐゴシック"/>
              <a:ea typeface="ＭＳ Ｐゴシック"/>
              <a:cs typeface="ＭＳ Ｐゴシック"/>
            </a:endParaRP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032123"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脳波センサ</a:t>
            </a:r>
            <a:endParaRPr kumimoji="1" lang="ja-JP" altLang="en-US" sz="1200" dirty="0">
              <a:solidFill>
                <a:srgbClr val="FFFFFF"/>
              </a:solidFill>
              <a:latin typeface="ＭＳ Ｐゴシック"/>
              <a:ea typeface="ＭＳ Ｐゴシック"/>
              <a:cs typeface="ＭＳ Ｐゴシック"/>
            </a:endParaRP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カメラ</a:t>
            </a:r>
            <a:endParaRPr lang="ja-JP" altLang="en-US" sz="1200" dirty="0">
              <a:solidFill>
                <a:srgbClr val="FFFFFF"/>
              </a:solidFill>
              <a:latin typeface="ＭＳ Ｐゴシック"/>
              <a:cs typeface="ＭＳ Ｐゴシック"/>
            </a:endParaRP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眼球運動センサ</a:t>
            </a: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4663331"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血圧センサ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血糖値センサ</a:t>
            </a: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心拍センサ</a:t>
            </a: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発汗</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体温センサ</a:t>
            </a: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2042988"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144535"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949713" y="3740937"/>
            <a:ext cx="1269097" cy="830997"/>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モバイル</a:t>
            </a:r>
            <a:endParaRPr kumimoji="1"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949713" y="5403679"/>
            <a:ext cx="1770437" cy="830997"/>
          </a:xfrm>
          <a:prstGeom prst="rect">
            <a:avLst/>
          </a:prstGeom>
          <a:noFill/>
        </p:spPr>
        <p:txBody>
          <a:bodyPr wrap="none" rtlCol="0">
            <a:spAutoFit/>
          </a:bodyPr>
          <a:lstStyle/>
          <a:p>
            <a:r>
              <a:rPr lang="ja-JP" altLang="en-US" sz="2400" dirty="0" smtClean="0">
                <a:latin typeface="HGP創英角ｺﾞｼｯｸUB"/>
                <a:ea typeface="HGP創英角ｺﾞｼｯｸUB"/>
                <a:cs typeface="HGP創英角ｺﾞｼｯｸUB"/>
              </a:rPr>
              <a:t>ウェアラブル</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 name="グループ化 19"/>
          <p:cNvGrpSpPr/>
          <p:nvPr/>
        </p:nvGrpSpPr>
        <p:grpSpPr>
          <a:xfrm>
            <a:off x="2370251" y="989754"/>
            <a:ext cx="1956725" cy="1106341"/>
            <a:chOff x="2209610" y="989754"/>
            <a:chExt cx="1956725" cy="1106341"/>
          </a:xfrm>
        </p:grpSpPr>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アナリティクス</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洞察、知見、ノウハウの発見・抽出</a:t>
            </a:r>
            <a:endParaRPr kumimoji="1" lang="ja-JP" altLang="en-US" sz="1000" dirty="0">
              <a:solidFill>
                <a:srgbClr val="FFFFFF"/>
              </a:solidFill>
              <a:latin typeface="ＭＳ Ｐゴシック"/>
              <a:ea typeface="ＭＳ Ｐゴシック"/>
              <a:cs typeface="ＭＳ Ｐゴシック"/>
            </a:endParaRPr>
          </a:p>
        </p:txBody>
      </p:sp>
      <p:sp>
        <p:nvSpPr>
          <p:cNvPr id="3" name="右矢印 2"/>
          <p:cNvSpPr/>
          <p:nvPr/>
        </p:nvSpPr>
        <p:spPr>
          <a:xfrm>
            <a:off x="4448432" y="1286395"/>
            <a:ext cx="434931"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smtClean="0"/>
              <a:t>モバイル・ウェアラブル</a:t>
            </a:r>
            <a:r>
              <a:rPr lang="ja-JP" altLang="en-US" dirty="0" smtClean="0"/>
              <a:t>とクラウドとの関係</a:t>
            </a:r>
            <a:endParaRPr kumimoji="1" lang="ja-JP" altLang="en-US" dirty="0"/>
          </a:p>
        </p:txBody>
      </p:sp>
      <p:sp>
        <p:nvSpPr>
          <p:cNvPr id="17" name="テキスト ボックス 16"/>
          <p:cNvSpPr txBox="1"/>
          <p:nvPr/>
        </p:nvSpPr>
        <p:spPr>
          <a:xfrm>
            <a:off x="949713" y="1280485"/>
            <a:ext cx="1172116" cy="461665"/>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クラウド</a:t>
            </a:r>
            <a:endParaRPr kumimoji="1" lang="ja-JP" altLang="en-US" sz="2400" dirty="0">
              <a:latin typeface="HGP創英角ｺﾞｼｯｸUB"/>
              <a:ea typeface="HGP創英角ｺﾞｼｯｸUB"/>
              <a:cs typeface="HGP創英角ｺﾞｼｯｸUB"/>
            </a:endParaRP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近接通信</a:t>
            </a:r>
            <a:endParaRPr lang="en-US" altLang="ja-JP" sz="1200" dirty="0" smtClean="0">
              <a:solidFill>
                <a:schemeClr val="bg1"/>
              </a:solidFill>
              <a:latin typeface="ＭＳ Ｐゴシック"/>
              <a:ea typeface="ＭＳ Ｐゴシック"/>
              <a:cs typeface="ＭＳ Ｐゴシック"/>
            </a:endParaRPr>
          </a:p>
          <a:p>
            <a:pPr algn="ctr"/>
            <a:r>
              <a:rPr kumimoji="1" lang="en-US" altLang="ja-JP" sz="800" dirty="0" smtClean="0">
                <a:solidFill>
                  <a:schemeClr val="bg1"/>
                </a:solidFill>
                <a:latin typeface="ＭＳ Ｐゴシック"/>
                <a:ea typeface="ＭＳ Ｐゴシック"/>
                <a:cs typeface="ＭＳ Ｐゴシック"/>
              </a:rPr>
              <a:t>Bluetooth</a:t>
            </a:r>
            <a:r>
              <a:rPr kumimoji="1" lang="ja-JP" altLang="en-US" sz="800" dirty="0" smtClean="0">
                <a:solidFill>
                  <a:schemeClr val="bg1"/>
                </a:solidFill>
                <a:latin typeface="ＭＳ Ｐゴシック"/>
                <a:ea typeface="ＭＳ Ｐゴシック"/>
                <a:cs typeface="ＭＳ Ｐゴシック"/>
              </a:rPr>
              <a:t>や</a:t>
            </a:r>
            <a:r>
              <a:rPr kumimoji="1" lang="en-US" altLang="ja-JP" sz="800" dirty="0" smtClean="0">
                <a:solidFill>
                  <a:schemeClr val="bg1"/>
                </a:solidFill>
                <a:latin typeface="ＭＳ Ｐゴシック"/>
                <a:ea typeface="ＭＳ Ｐゴシック"/>
                <a:cs typeface="ＭＳ Ｐゴシック"/>
              </a:rPr>
              <a:t>NFC</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モバイル通信</a:t>
            </a:r>
            <a:endParaRPr lang="en-US" altLang="ja-JP" sz="1200" dirty="0" smtClean="0">
              <a:solidFill>
                <a:schemeClr val="bg1"/>
              </a:solidFill>
              <a:latin typeface="ＭＳ Ｐゴシック"/>
              <a:ea typeface="ＭＳ Ｐゴシック"/>
              <a:cs typeface="ＭＳ Ｐゴシック"/>
            </a:endParaRPr>
          </a:p>
          <a:p>
            <a:pPr algn="ctr"/>
            <a:r>
              <a:rPr lang="ja-JP" altLang="en-US" sz="800" dirty="0" smtClean="0">
                <a:solidFill>
                  <a:schemeClr val="bg1"/>
                </a:solidFill>
                <a:latin typeface="ＭＳ Ｐゴシック"/>
                <a:ea typeface="ＭＳ Ｐゴシック"/>
                <a:cs typeface="ＭＳ Ｐゴシック"/>
              </a:rPr>
              <a:t>携帯電話網</a:t>
            </a:r>
            <a:r>
              <a:rPr kumimoji="1" lang="ja-JP" altLang="en-US" sz="800" dirty="0" smtClean="0">
                <a:solidFill>
                  <a:schemeClr val="bg1"/>
                </a:solidFill>
                <a:latin typeface="ＭＳ Ｐゴシック"/>
                <a:ea typeface="ＭＳ Ｐゴシック"/>
                <a:cs typeface="ＭＳ Ｐゴシック"/>
              </a:rPr>
              <a:t>や</a:t>
            </a:r>
            <a:r>
              <a:rPr lang="en-US" altLang="ja-JP" sz="800" dirty="0" err="1" smtClean="0">
                <a:solidFill>
                  <a:schemeClr val="bg1"/>
                </a:solidFill>
                <a:latin typeface="ＭＳ Ｐゴシック"/>
                <a:ea typeface="ＭＳ Ｐゴシック"/>
                <a:cs typeface="ＭＳ Ｐゴシック"/>
              </a:rPr>
              <a:t>WiFi</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32" name="下矢印 31"/>
          <p:cNvSpPr/>
          <p:nvPr/>
        </p:nvSpPr>
        <p:spPr>
          <a:xfrm>
            <a:off x="1869503" y="5896211"/>
            <a:ext cx="1327149" cy="676929"/>
          </a:xfrm>
          <a:prstGeom prst="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err="1" smtClean="0">
                <a:solidFill>
                  <a:srgbClr val="FFFFFF"/>
                </a:solidFill>
                <a:latin typeface="+mj-lt"/>
                <a:ea typeface="ＭＳ Ｐゴシック"/>
                <a:cs typeface="ＭＳ Ｐゴシック"/>
              </a:rPr>
              <a:t>IoT</a:t>
            </a:r>
            <a:endParaRPr kumimoji="1" lang="ja-JP" altLang="en-US" sz="2800" dirty="0">
              <a:solidFill>
                <a:srgbClr val="FFFFFF"/>
              </a:solidFill>
              <a:latin typeface="+mj-lt"/>
              <a:ea typeface="ＭＳ Ｐゴシック"/>
              <a:cs typeface="ＭＳ Ｐゴシック"/>
            </a:endParaRPr>
          </a:p>
        </p:txBody>
      </p:sp>
    </p:spTree>
    <p:extLst>
      <p:ext uri="{BB962C8B-B14F-4D97-AF65-F5344CB8AC3E}">
        <p14:creationId xmlns:p14="http://schemas.microsoft.com/office/powerpoint/2010/main" val="15699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smtClean="0">
                <a:solidFill>
                  <a:srgbClr val="FFFFFF"/>
                </a:solidFill>
                <a:latin typeface="Arial"/>
                <a:ea typeface="HGP創英角ｺﾞｼｯｸUB" pitchFamily="50" charset="-128"/>
                <a:cs typeface="Arial"/>
              </a:rPr>
              <a:t>ChromeBook</a:t>
            </a:r>
            <a:endParaRPr lang="en-US" altLang="ja-JP" sz="2400" dirty="0" smtClean="0">
              <a:solidFill>
                <a:srgbClr val="FFFFFF"/>
              </a:solidFill>
              <a:latin typeface="Arial"/>
              <a:ea typeface="HGP創英角ｺﾞｼｯｸUB" pitchFamily="50" charset="-128"/>
              <a:cs typeface="Arial"/>
            </a:endParaRPr>
          </a:p>
          <a:p>
            <a:pPr algn="r"/>
            <a:r>
              <a:rPr lang="en-US" altLang="ja-JP" sz="2400" dirty="0" smtClean="0">
                <a:solidFill>
                  <a:srgbClr val="FFFFFF"/>
                </a:solidFill>
                <a:latin typeface="Arial"/>
                <a:ea typeface="HGP創英角ｺﾞｼｯｸUB" pitchFamily="50" charset="-128"/>
                <a:cs typeface="Arial"/>
              </a:rPr>
              <a:t>iPad Pro</a:t>
            </a:r>
          </a:p>
          <a:p>
            <a:pPr algn="r"/>
            <a:r>
              <a:rPr lang="en-US" altLang="ja-JP" sz="2400" dirty="0" smtClean="0">
                <a:solidFill>
                  <a:srgbClr val="FFFFFF"/>
                </a:solidFill>
                <a:latin typeface="Arial"/>
                <a:ea typeface="HGP創英角ｺﾞｼｯｸUB" pitchFamily="50" charset="-128"/>
                <a:cs typeface="Arial"/>
              </a:rPr>
              <a:t>Surface</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81441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22132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ages.apple.com/macbook/overview/images/macbook_overview_og.jpg?201509301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004" y="946516"/>
            <a:ext cx="3304936" cy="330493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モバイルの</a:t>
            </a:r>
            <a:r>
              <a:rPr kumimoji="1" lang="en-US" altLang="ja-JP" dirty="0" smtClean="0"/>
              <a:t>PC</a:t>
            </a:r>
            <a:r>
              <a:rPr kumimoji="1" lang="ja-JP" altLang="en-US" dirty="0" smtClean="0"/>
              <a:t>化 </a:t>
            </a:r>
            <a:r>
              <a:rPr kumimoji="1" lang="en-US" altLang="ja-JP" dirty="0" smtClean="0"/>
              <a:t>vs. PC</a:t>
            </a:r>
            <a:r>
              <a:rPr kumimoji="1" lang="ja-JP" altLang="en-US" dirty="0" smtClean="0"/>
              <a:t>のモバイル化</a:t>
            </a:r>
            <a:endParaRPr kumimoji="1" lang="ja-JP" altLang="en-US" dirty="0"/>
          </a:p>
        </p:txBody>
      </p:sp>
      <p:pic>
        <p:nvPicPr>
          <p:cNvPr id="4098" name="Picture 2" descr="Surface Book／Surface Pr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721" y="4337170"/>
            <a:ext cx="5619750"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395945" y="6308831"/>
            <a:ext cx="3399457" cy="276999"/>
          </a:xfrm>
          <a:prstGeom prst="rect">
            <a:avLst/>
          </a:prstGeom>
          <a:noFill/>
        </p:spPr>
        <p:txBody>
          <a:bodyPr wrap="none" rtlCol="0">
            <a:spAutoFit/>
          </a:bodyPr>
          <a:lstStyle/>
          <a:p>
            <a:pPr algn="ctr"/>
            <a:r>
              <a:rPr kumimoji="1" lang="en-US" altLang="ja-JP" sz="1200" dirty="0" smtClean="0"/>
              <a:t>Surface Book </a:t>
            </a:r>
            <a:r>
              <a:rPr kumimoji="1" lang="ja-JP" altLang="en-US" sz="1200" dirty="0" smtClean="0"/>
              <a:t>と </a:t>
            </a:r>
            <a:r>
              <a:rPr kumimoji="1" lang="en-US" altLang="ja-JP" sz="1200" dirty="0" smtClean="0"/>
              <a:t>Surface Pro 4</a:t>
            </a:r>
            <a:r>
              <a:rPr lang="ja-JP" altLang="en-US" sz="1200" dirty="0"/>
              <a:t> </a:t>
            </a:r>
            <a:r>
              <a:rPr lang="en-US" altLang="ja-JP" sz="1200" dirty="0" smtClean="0"/>
              <a:t>(</a:t>
            </a:r>
            <a:r>
              <a:rPr lang="ja-JP" altLang="en-US" sz="1200" dirty="0" smtClean="0"/>
              <a:t>どちらも</a:t>
            </a:r>
            <a:r>
              <a:rPr lang="en-US" altLang="ja-JP" sz="1200" dirty="0" smtClean="0"/>
              <a:t>Windows10)</a:t>
            </a:r>
            <a:endParaRPr kumimoji="1" lang="ja-JP" altLang="en-US" sz="1200" dirty="0" smtClean="0"/>
          </a:p>
        </p:txBody>
      </p:sp>
      <p:pic>
        <p:nvPicPr>
          <p:cNvPr id="5" name="図 4"/>
          <p:cNvPicPr>
            <a:picLocks noChangeAspect="1"/>
          </p:cNvPicPr>
          <p:nvPr/>
        </p:nvPicPr>
        <p:blipFill>
          <a:blip r:embed="rId4"/>
          <a:stretch>
            <a:fillRect/>
          </a:stretch>
        </p:blipFill>
        <p:spPr>
          <a:xfrm>
            <a:off x="639011" y="1829111"/>
            <a:ext cx="3227138" cy="1736828"/>
          </a:xfrm>
          <a:prstGeom prst="rect">
            <a:avLst/>
          </a:prstGeom>
        </p:spPr>
      </p:pic>
      <p:sp>
        <p:nvSpPr>
          <p:cNvPr id="6" name="テキスト ボックス 5"/>
          <p:cNvSpPr txBox="1"/>
          <p:nvPr/>
        </p:nvSpPr>
        <p:spPr>
          <a:xfrm>
            <a:off x="2560204" y="3813055"/>
            <a:ext cx="2778902" cy="276999"/>
          </a:xfrm>
          <a:prstGeom prst="rect">
            <a:avLst/>
          </a:prstGeom>
          <a:noFill/>
        </p:spPr>
        <p:txBody>
          <a:bodyPr wrap="none" rtlCol="0">
            <a:spAutoFit/>
          </a:bodyPr>
          <a:lstStyle/>
          <a:p>
            <a:r>
              <a:rPr kumimoji="1" lang="en-US" altLang="ja-JP" sz="1200" dirty="0" smtClean="0"/>
              <a:t>iOS</a:t>
            </a:r>
            <a:r>
              <a:rPr kumimoji="1" lang="ja-JP" altLang="en-US" sz="1200" dirty="0" smtClean="0"/>
              <a:t>ベースの</a:t>
            </a:r>
            <a:r>
              <a:rPr kumimoji="1" lang="en-US" altLang="ja-JP" sz="1200" dirty="0" smtClean="0"/>
              <a:t>iPad Pro</a:t>
            </a:r>
            <a:r>
              <a:rPr lang="ja-JP" altLang="en-US" sz="1200" dirty="0"/>
              <a:t> </a:t>
            </a:r>
            <a:r>
              <a:rPr kumimoji="1" lang="en-US" altLang="ja-JP" sz="1200" dirty="0" err="1" smtClean="0"/>
              <a:t>MacOS</a:t>
            </a:r>
            <a:r>
              <a:rPr kumimoji="1" lang="ja-JP" altLang="en-US" sz="1200" dirty="0" smtClean="0"/>
              <a:t>の</a:t>
            </a:r>
            <a:r>
              <a:rPr kumimoji="1" lang="en-US" altLang="ja-JP" sz="1200" dirty="0" err="1" smtClean="0"/>
              <a:t>Macbook</a:t>
            </a:r>
            <a:endParaRPr kumimoji="1" lang="ja-JP" altLang="en-US" sz="1200" dirty="0" smtClean="0"/>
          </a:p>
        </p:txBody>
      </p:sp>
    </p:spTree>
    <p:extLst>
      <p:ext uri="{BB962C8B-B14F-4D97-AF65-F5344CB8AC3E}">
        <p14:creationId xmlns:p14="http://schemas.microsoft.com/office/powerpoint/2010/main" val="2902910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クライアントをモバイルに変えた</a:t>
            </a:r>
            <a:r>
              <a:rPr kumimoji="1" lang="en-US" altLang="ja-JP" dirty="0" smtClean="0"/>
              <a:t>3</a:t>
            </a:r>
            <a:r>
              <a:rPr kumimoji="1" lang="ja-JP" altLang="en-US" dirty="0" smtClean="0"/>
              <a:t>つの要因</a:t>
            </a:r>
            <a:endParaRPr kumimoji="1" lang="ja-JP" altLang="en-US" dirty="0"/>
          </a:p>
        </p:txBody>
      </p:sp>
      <p:graphicFrame>
        <p:nvGraphicFramePr>
          <p:cNvPr id="4" name="図表 3"/>
          <p:cNvGraphicFramePr/>
          <p:nvPr>
            <p:extLst>
              <p:ext uri="{D42A27DB-BD31-4B8C-83A1-F6EECF244321}">
                <p14:modId xmlns:p14="http://schemas.microsoft.com/office/powerpoint/2010/main" val="1742638781"/>
              </p:ext>
            </p:extLst>
          </p:nvPr>
        </p:nvGraphicFramePr>
        <p:xfrm>
          <a:off x="505326" y="931778"/>
          <a:ext cx="8269705" cy="551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2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クライアント・プラットフォーム</a:t>
            </a:r>
          </a:p>
          <a:p>
            <a:pPr algn="r"/>
            <a:r>
              <a:rPr lang="en-US" altLang="ja-JP" sz="2400" dirty="0" smtClean="0">
                <a:solidFill>
                  <a:srgbClr val="FFFFFF"/>
                </a:solidFill>
                <a:effectLst/>
                <a:latin typeface="Arial"/>
                <a:ea typeface="HGP創英角ｺﾞｼｯｸUB" pitchFamily="50" charset="-128"/>
                <a:cs typeface="Arial"/>
              </a:rPr>
              <a:t>〜</a:t>
            </a:r>
            <a:r>
              <a:rPr lang="ja-JP" altLang="en-US" sz="2400" dirty="0" smtClean="0">
                <a:solidFill>
                  <a:srgbClr val="FFFFFF"/>
                </a:solidFill>
                <a:effectLst/>
                <a:latin typeface="Arial"/>
                <a:ea typeface="HGP創英角ｺﾞｼｯｸUB" pitchFamily="50" charset="-128"/>
                <a:cs typeface="Arial"/>
              </a:rPr>
              <a:t>ベンダーの事情</a:t>
            </a:r>
            <a:r>
              <a:rPr lang="en-US" altLang="ja-JP" sz="2400" dirty="0" smtClean="0">
                <a:solidFill>
                  <a:srgbClr val="FFFFFF"/>
                </a:solidFill>
                <a:effectLst/>
                <a:latin typeface="Arial"/>
                <a:ea typeface="HGP創英角ｺﾞｼｯｸUB" pitchFamily="50" charset="-128"/>
                <a:cs typeface="Arial"/>
              </a:rPr>
              <a:t>〜</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22999" y="977282"/>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3189288" y="977282"/>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974" y="977282"/>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サーバーとクライアントの関係の変遷</a:t>
            </a:r>
            <a:endParaRPr kumimoji="1" lang="ja-JP" altLang="en-US" dirty="0"/>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6972702" y="4295851"/>
            <a:ext cx="679541" cy="59381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6306786" y="4305375"/>
            <a:ext cx="341289" cy="550466"/>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7863175" y="4293260"/>
            <a:ext cx="681672" cy="722281"/>
          </a:xfrm>
          <a:prstGeom prst="rect">
            <a:avLst/>
          </a:prstGeom>
        </p:spPr>
      </p:pic>
      <p:grpSp>
        <p:nvGrpSpPr>
          <p:cNvPr id="23" name="図形グループ 22"/>
          <p:cNvGrpSpPr/>
          <p:nvPr/>
        </p:nvGrpSpPr>
        <p:grpSpPr>
          <a:xfrm>
            <a:off x="850354" y="4345455"/>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281768"/>
            <a:ext cx="685680" cy="766399"/>
            <a:chOff x="2381979" y="4922695"/>
            <a:chExt cx="685680" cy="766399"/>
          </a:xfrm>
        </p:grpSpPr>
        <p:pic>
          <p:nvPicPr>
            <p:cNvPr id="24" name="図 23"/>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352800"/>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1036989"/>
            <a:ext cx="2444900" cy="400110"/>
          </a:xfrm>
          <a:prstGeom prst="rect">
            <a:avLst/>
          </a:prstGeom>
          <a:noFill/>
        </p:spPr>
        <p:txBody>
          <a:bodyPr wrap="none" rtlCol="0">
            <a:spAutoFit/>
          </a:bodyPr>
          <a:lstStyle/>
          <a:p>
            <a:pPr algn="ctr"/>
            <a:r>
              <a:rPr kumimoji="1" lang="ja-JP" altLang="en-US" sz="2000" dirty="0" smtClean="0">
                <a:solidFill>
                  <a:srgbClr val="800000"/>
                </a:solidFill>
                <a:latin typeface="Arial Black"/>
                <a:ea typeface="HGP創英角ｺﾞｼｯｸUB"/>
                <a:cs typeface="Arial Black"/>
              </a:rPr>
              <a:t>クライアント・サーバー</a:t>
            </a:r>
            <a:endParaRPr kumimoji="1" lang="ja-JP" altLang="en-US" sz="2000" dirty="0">
              <a:solidFill>
                <a:srgbClr val="800000"/>
              </a:solidFill>
              <a:latin typeface="Arial Black"/>
              <a:ea typeface="HGP創英角ｺﾞｼｯｸUB"/>
              <a:cs typeface="Arial Black"/>
            </a:endParaRPr>
          </a:p>
        </p:txBody>
      </p:sp>
      <p:sp>
        <p:nvSpPr>
          <p:cNvPr id="42" name="テキスト ボックス 41"/>
          <p:cNvSpPr txBox="1"/>
          <p:nvPr/>
        </p:nvSpPr>
        <p:spPr>
          <a:xfrm>
            <a:off x="3739009" y="1036989"/>
            <a:ext cx="1662810" cy="400110"/>
          </a:xfrm>
          <a:prstGeom prst="rect">
            <a:avLst/>
          </a:prstGeom>
          <a:noFill/>
        </p:spPr>
        <p:txBody>
          <a:bodyPr wrap="none" rtlCol="0">
            <a:spAutoFit/>
          </a:bodyPr>
          <a:lstStyle/>
          <a:p>
            <a:pPr algn="ctr"/>
            <a:r>
              <a:rPr kumimoji="1" lang="en-US" altLang="ja-JP" sz="2000" dirty="0" smtClean="0">
                <a:solidFill>
                  <a:srgbClr val="008000"/>
                </a:solidFill>
                <a:latin typeface="Arial Black"/>
                <a:ea typeface="HGP創英角ｺﾞｼｯｸUB"/>
                <a:cs typeface="Arial Black"/>
              </a:rPr>
              <a:t>Web</a:t>
            </a:r>
            <a:r>
              <a:rPr kumimoji="1" lang="ja-JP" altLang="en-US" sz="2000" dirty="0" smtClean="0">
                <a:solidFill>
                  <a:srgbClr val="008000"/>
                </a:solidFill>
                <a:latin typeface="Arial Black"/>
                <a:ea typeface="HGP創英角ｺﾞｼｯｸUB"/>
                <a:cs typeface="Arial Black"/>
              </a:rPr>
              <a:t>システム</a:t>
            </a:r>
            <a:endParaRPr kumimoji="1" lang="ja-JP" altLang="en-US" sz="2000" dirty="0">
              <a:solidFill>
                <a:srgbClr val="008000"/>
              </a:solidFill>
              <a:latin typeface="Arial Black"/>
              <a:ea typeface="HGP創英角ｺﾞｼｯｸUB"/>
              <a:cs typeface="Arial Black"/>
            </a:endParaRPr>
          </a:p>
        </p:txBody>
      </p:sp>
      <p:sp>
        <p:nvSpPr>
          <p:cNvPr id="43" name="テキスト ボックス 42"/>
          <p:cNvSpPr txBox="1"/>
          <p:nvPr/>
        </p:nvSpPr>
        <p:spPr>
          <a:xfrm>
            <a:off x="6764252" y="1036989"/>
            <a:ext cx="1253543" cy="400110"/>
          </a:xfrm>
          <a:prstGeom prst="rect">
            <a:avLst/>
          </a:prstGeom>
          <a:noFill/>
        </p:spPr>
        <p:txBody>
          <a:bodyPr wrap="none" rtlCol="0">
            <a:spAutoFit/>
          </a:bodyPr>
          <a:lstStyle/>
          <a:p>
            <a:pPr algn="ctr"/>
            <a:r>
              <a:rPr kumimoji="1" lang="en-US" altLang="ja-JP" sz="2000" dirty="0" smtClean="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5" name="正方形/長方形 44"/>
          <p:cNvSpPr/>
          <p:nvPr/>
        </p:nvSpPr>
        <p:spPr>
          <a:xfrm>
            <a:off x="3348026"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46" name="正方形/長方形 45"/>
          <p:cNvSpPr/>
          <p:nvPr/>
        </p:nvSpPr>
        <p:spPr>
          <a:xfrm>
            <a:off x="6172200"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 + </a:t>
            </a:r>
            <a:r>
              <a:rPr lang="ja-JP" altLang="en-US" sz="1400" dirty="0" smtClean="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606550"/>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2" name="正方形/長方形 51"/>
          <p:cNvSpPr/>
          <p:nvPr/>
        </p:nvSpPr>
        <p:spPr>
          <a:xfrm>
            <a:off x="6261579" y="255228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5" name="正方形/長方形 54"/>
          <p:cNvSpPr/>
          <p:nvPr/>
        </p:nvSpPr>
        <p:spPr>
          <a:xfrm>
            <a:off x="3348026" y="1603520"/>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6" name="正方形/長方形 55"/>
          <p:cNvSpPr/>
          <p:nvPr/>
        </p:nvSpPr>
        <p:spPr>
          <a:xfrm>
            <a:off x="3443754" y="254925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8" name="正方形/長方形 57"/>
          <p:cNvSpPr/>
          <p:nvPr/>
        </p:nvSpPr>
        <p:spPr>
          <a:xfrm>
            <a:off x="555176" y="1602832"/>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60" name="正方形/長方形 59"/>
          <p:cNvSpPr/>
          <p:nvPr/>
        </p:nvSpPr>
        <p:spPr>
          <a:xfrm>
            <a:off x="658574"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2" name="正方形/長方形 61"/>
          <p:cNvSpPr/>
          <p:nvPr/>
        </p:nvSpPr>
        <p:spPr>
          <a:xfrm>
            <a:off x="1450643"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3" name="正方形/長方形 62"/>
          <p:cNvSpPr/>
          <p:nvPr/>
        </p:nvSpPr>
        <p:spPr>
          <a:xfrm>
            <a:off x="2263060"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4" name="正方形/長方形 63"/>
          <p:cNvSpPr/>
          <p:nvPr/>
        </p:nvSpPr>
        <p:spPr>
          <a:xfrm>
            <a:off x="658574"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5" name="正方形/長方形 64"/>
          <p:cNvSpPr/>
          <p:nvPr/>
        </p:nvSpPr>
        <p:spPr>
          <a:xfrm>
            <a:off x="1450643"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7" name="正方形/長方形 66"/>
          <p:cNvSpPr/>
          <p:nvPr/>
        </p:nvSpPr>
        <p:spPr>
          <a:xfrm>
            <a:off x="2263060"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8" name="正方形/長方形 67"/>
          <p:cNvSpPr/>
          <p:nvPr/>
        </p:nvSpPr>
        <p:spPr>
          <a:xfrm>
            <a:off x="3441239"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9" name="正方形/長方形 68"/>
          <p:cNvSpPr/>
          <p:nvPr/>
        </p:nvSpPr>
        <p:spPr>
          <a:xfrm>
            <a:off x="4233308"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0" name="正方形/長方形 69"/>
          <p:cNvSpPr/>
          <p:nvPr/>
        </p:nvSpPr>
        <p:spPr>
          <a:xfrm>
            <a:off x="5045725"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1" name="正方形/長方形 70"/>
          <p:cNvSpPr/>
          <p:nvPr/>
        </p:nvSpPr>
        <p:spPr>
          <a:xfrm>
            <a:off x="6259064"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2" name="正方形/長方形 71"/>
          <p:cNvSpPr/>
          <p:nvPr/>
        </p:nvSpPr>
        <p:spPr>
          <a:xfrm>
            <a:off x="7051133"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3" name="正方形/長方形 72"/>
          <p:cNvSpPr/>
          <p:nvPr/>
        </p:nvSpPr>
        <p:spPr>
          <a:xfrm>
            <a:off x="7863550"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cxnSp>
        <p:nvCxnSpPr>
          <p:cNvPr id="49" name="直線矢印コネクタ 48"/>
          <p:cNvCxnSpPr>
            <a:stCxn id="64" idx="2"/>
            <a:endCxn id="60" idx="0"/>
          </p:cNvCxnSpPr>
          <p:nvPr/>
        </p:nvCxnSpPr>
        <p:spPr>
          <a:xfrm>
            <a:off x="995257"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56" idx="2"/>
            <a:endCxn id="45" idx="0"/>
          </p:cNvCxnSpPr>
          <p:nvPr/>
        </p:nvCxnSpPr>
        <p:spPr>
          <a:xfrm flipH="1">
            <a:off x="4578908" y="2818202"/>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345455"/>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281768"/>
            <a:ext cx="685680" cy="766399"/>
            <a:chOff x="2381979" y="4922695"/>
            <a:chExt cx="685680" cy="766399"/>
          </a:xfrm>
        </p:grpSpPr>
        <p:pic>
          <p:nvPicPr>
            <p:cNvPr id="89" name="図 88"/>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1" name="直線矢印コネクタ 60"/>
          <p:cNvCxnSpPr>
            <a:stCxn id="52" idx="2"/>
            <a:endCxn id="46" idx="0"/>
          </p:cNvCxnSpPr>
          <p:nvPr/>
        </p:nvCxnSpPr>
        <p:spPr>
          <a:xfrm>
            <a:off x="7399247" y="2821232"/>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387259"/>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a:t>
            </a:r>
            <a:r>
              <a:rPr lang="ja-JP" altLang="en-US" sz="1200" dirty="0" smtClean="0"/>
              <a:t>の増大</a:t>
            </a:r>
            <a:endParaRPr lang="en-US" altLang="ja-JP" sz="1200" dirty="0" smtClean="0"/>
          </a:p>
          <a:p>
            <a:pPr algn="ctr"/>
            <a:r>
              <a:rPr kumimoji="1" lang="ja-JP" altLang="en-US" sz="1200" dirty="0"/>
              <a:t>ベンダーロックイン</a:t>
            </a:r>
            <a:endParaRPr kumimoji="1" lang="en-US" altLang="ja-JP" sz="1200" dirty="0" smtClean="0"/>
          </a:p>
        </p:txBody>
      </p:sp>
      <p:sp>
        <p:nvSpPr>
          <p:cNvPr id="92" name="正方形/長方形 91"/>
          <p:cNvSpPr/>
          <p:nvPr/>
        </p:nvSpPr>
        <p:spPr>
          <a:xfrm>
            <a:off x="3343806" y="5387259"/>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ブラウザの機能不足</a:t>
            </a:r>
            <a:endParaRPr kumimoji="1" lang="en-US" altLang="ja-JP" sz="1200" dirty="0" smtClean="0"/>
          </a:p>
          <a:p>
            <a:pPr algn="ctr"/>
            <a:r>
              <a:rPr lang="ja-JP" altLang="en-US" sz="1200" dirty="0"/>
              <a:t>マルチプラットフォーム対応</a:t>
            </a:r>
            <a:endParaRPr kumimoji="1" lang="en-US" altLang="ja-JP" sz="1200" dirty="0" smtClean="0"/>
          </a:p>
        </p:txBody>
      </p:sp>
      <p:sp>
        <p:nvSpPr>
          <p:cNvPr id="93" name="正方形/長方形 92"/>
          <p:cNvSpPr/>
          <p:nvPr/>
        </p:nvSpPr>
        <p:spPr>
          <a:xfrm>
            <a:off x="6168365" y="5387259"/>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プラグインによる</a:t>
            </a:r>
            <a:endParaRPr lang="en-US" altLang="ja-JP" sz="1200" dirty="0" smtClean="0"/>
          </a:p>
          <a:p>
            <a:pPr algn="ctr"/>
            <a:r>
              <a:rPr lang="ja-JP" altLang="en-US" sz="1200" dirty="0" smtClean="0"/>
              <a:t>ブラウザの機能強化</a:t>
            </a:r>
            <a:endParaRPr lang="en-US" altLang="ja-JP" sz="1200" dirty="0" smtClean="0"/>
          </a:p>
          <a:p>
            <a:pPr algn="ctr"/>
            <a:r>
              <a:rPr kumimoji="1" lang="ja-JP" altLang="en-US" sz="1200" dirty="0"/>
              <a:t>マルチプラットフォーム対応</a:t>
            </a:r>
            <a:endParaRPr kumimoji="1" lang="en-US" altLang="ja-JP" sz="1200" dirty="0" smtClean="0"/>
          </a:p>
        </p:txBody>
      </p:sp>
    </p:spTree>
    <p:extLst>
      <p:ext uri="{BB962C8B-B14F-4D97-AF65-F5344CB8AC3E}">
        <p14:creationId xmlns:p14="http://schemas.microsoft.com/office/powerpoint/2010/main" val="236373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1071550" y="1845739"/>
            <a:ext cx="6832722" cy="714376"/>
            <a:chOff x="1071550" y="1845739"/>
            <a:chExt cx="6832722" cy="714376"/>
          </a:xfrm>
        </p:grpSpPr>
        <p:sp>
          <p:nvSpPr>
            <p:cNvPr id="4" name="正方形/長方形 3"/>
            <p:cNvSpPr>
              <a:spLocks noChangeArrowheads="1"/>
            </p:cNvSpPr>
            <p:nvPr/>
          </p:nvSpPr>
          <p:spPr bwMode="auto">
            <a:xfrm>
              <a:off x="1071550" y="2202927"/>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2212975"/>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845739"/>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845739"/>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850203"/>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grpSp>
      <p:sp>
        <p:nvSpPr>
          <p:cNvPr id="9" name="下矢印吹き出し 8"/>
          <p:cNvSpPr/>
          <p:nvPr/>
        </p:nvSpPr>
        <p:spPr bwMode="auto">
          <a:xfrm>
            <a:off x="4026337"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83524"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43111"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500297"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57484"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48873"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506060"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71539"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28726"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85913"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15042"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72229"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70076"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27263"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84061" y="264412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ea typeface="+mn-ea"/>
                <a:cs typeface="Arial" charset="0"/>
              </a:rPr>
              <a:t>クライアント毎に専用のプログラム </a:t>
            </a:r>
            <a:r>
              <a:rPr kumimoji="0" lang="en-US" altLang="ja-JP" sz="1200" dirty="0" smtClean="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smtClean="0">
                <a:solidFill>
                  <a:srgbClr val="FFFFFF"/>
                </a:solidFill>
                <a:latin typeface="+mn-ea"/>
                <a:ea typeface="+mn-ea"/>
                <a:cs typeface="Arial" charset="0"/>
              </a:rPr>
              <a:t>) </a:t>
            </a:r>
            <a:r>
              <a:rPr kumimoji="0" lang="ja-JP" altLang="en-US" sz="1200" dirty="0" smtClean="0">
                <a:solidFill>
                  <a:srgbClr val="FFFFFF"/>
                </a:solidFill>
                <a:latin typeface="+mn-ea"/>
                <a:ea typeface="+mn-ea"/>
                <a:cs typeface="Arial" charset="0"/>
              </a:rPr>
              <a:t>を用意する必要があり、開発効率が良くない</a:t>
            </a:r>
            <a:endParaRPr kumimoji="0" lang="ja-JP" altLang="en-US" sz="1200" dirty="0">
              <a:solidFill>
                <a:srgbClr val="FFFFFF"/>
              </a:solidFill>
              <a:latin typeface="+mn-ea"/>
              <a:ea typeface="+mn-ea"/>
              <a:cs typeface="Arial" charset="0"/>
            </a:endParaRPr>
          </a:p>
        </p:txBody>
      </p:sp>
      <p:sp>
        <p:nvSpPr>
          <p:cNvPr id="2" name="タイトル 1"/>
          <p:cNvSpPr>
            <a:spLocks noGrp="1"/>
          </p:cNvSpPr>
          <p:nvPr>
            <p:ph type="title"/>
          </p:nvPr>
        </p:nvSpPr>
        <p:spPr/>
        <p:txBody>
          <a:bodyPr/>
          <a:lstStyle/>
          <a:p>
            <a:r>
              <a:rPr lang="ja-JP" altLang="ja-JP" dirty="0"/>
              <a:t>クライアント・</a:t>
            </a:r>
            <a:r>
              <a:rPr lang="ja-JP" altLang="ja-JP" dirty="0" smtClean="0"/>
              <a:t>プラットフォーム</a:t>
            </a:r>
            <a:endParaRPr kumimoji="1" lang="ja-JP" altLang="en-US" dirty="0"/>
          </a:p>
        </p:txBody>
      </p:sp>
      <p:grpSp>
        <p:nvGrpSpPr>
          <p:cNvPr id="68" name="グループ化 67"/>
          <p:cNvGrpSpPr/>
          <p:nvPr/>
        </p:nvGrpSpPr>
        <p:grpSpPr>
          <a:xfrm>
            <a:off x="1085880" y="4342871"/>
            <a:ext cx="6841132" cy="1071564"/>
            <a:chOff x="1085880" y="4342871"/>
            <a:chExt cx="6841132" cy="1071564"/>
          </a:xfrm>
        </p:grpSpPr>
        <p:sp>
          <p:nvSpPr>
            <p:cNvPr id="45" name="正方形/長方形 2"/>
            <p:cNvSpPr>
              <a:spLocks noChangeArrowheads="1"/>
            </p:cNvSpPr>
            <p:nvPr/>
          </p:nvSpPr>
          <p:spPr bwMode="auto">
            <a:xfrm>
              <a:off x="1085880" y="5057247"/>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057247"/>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4700059"/>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4700059"/>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4700059"/>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342871"/>
              <a:ext cx="681839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プラットフォームを抽象化する層</a:t>
              </a:r>
              <a:endParaRPr kumimoji="0" lang="ja-JP" altLang="en-US" sz="1400" dirty="0">
                <a:solidFill>
                  <a:schemeClr val="bg1"/>
                </a:solidFill>
                <a:latin typeface="+mn-lt"/>
                <a:ea typeface="+mn-ea"/>
              </a:endParaRPr>
            </a:p>
          </p:txBody>
        </p:sp>
      </p:grpSp>
      <p:sp>
        <p:nvSpPr>
          <p:cNvPr id="50" name="下矢印吹き出し 49"/>
          <p:cNvSpPr/>
          <p:nvPr/>
        </p:nvSpPr>
        <p:spPr bwMode="auto">
          <a:xfrm>
            <a:off x="2176554"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3374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9092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10498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6216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1935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43671"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60085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43765"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30095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5369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1088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8681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3956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9674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104993" y="5502773"/>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Tree>
    <p:extLst>
      <p:ext uri="{BB962C8B-B14F-4D97-AF65-F5344CB8AC3E}">
        <p14:creationId xmlns:p14="http://schemas.microsoft.com/office/powerpoint/2010/main" val="24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ppt_x"/>
                                          </p:val>
                                        </p:tav>
                                        <p:tav tm="100000">
                                          <p:val>
                                            <p:strVal val="#ppt_x"/>
                                          </p:val>
                                        </p:tav>
                                      </p:tavLst>
                                    </p:anim>
                                    <p:anim calcmode="lin" valueType="num">
                                      <p:cBhvr additive="base">
                                        <p:cTn id="85" dur="500" fill="hold"/>
                                        <p:tgtEl>
                                          <p:spTgt spid="50"/>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additive="base">
                                        <p:cTn id="88" dur="500" fill="hold"/>
                                        <p:tgtEl>
                                          <p:spTgt spid="51"/>
                                        </p:tgtEl>
                                        <p:attrNameLst>
                                          <p:attrName>ppt_x</p:attrName>
                                        </p:attrNameLst>
                                      </p:cBhvr>
                                      <p:tavLst>
                                        <p:tav tm="0">
                                          <p:val>
                                            <p:strVal val="#ppt_x"/>
                                          </p:val>
                                        </p:tav>
                                        <p:tav tm="100000">
                                          <p:val>
                                            <p:strVal val="#ppt_x"/>
                                          </p:val>
                                        </p:tav>
                                      </p:tavLst>
                                    </p:anim>
                                    <p:anim calcmode="lin" valueType="num">
                                      <p:cBhvr additive="base">
                                        <p:cTn id="89" dur="500" fill="hold"/>
                                        <p:tgtEl>
                                          <p:spTgt spid="51"/>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500" fill="hold"/>
                                        <p:tgtEl>
                                          <p:spTgt spid="53"/>
                                        </p:tgtEl>
                                        <p:attrNameLst>
                                          <p:attrName>ppt_x</p:attrName>
                                        </p:attrNameLst>
                                      </p:cBhvr>
                                      <p:tavLst>
                                        <p:tav tm="0">
                                          <p:val>
                                            <p:strVal val="#ppt_x"/>
                                          </p:val>
                                        </p:tav>
                                        <p:tav tm="100000">
                                          <p:val>
                                            <p:strVal val="#ppt_x"/>
                                          </p:val>
                                        </p:tav>
                                      </p:tavLst>
                                    </p:anim>
                                    <p:anim calcmode="lin" valueType="num">
                                      <p:cBhvr additive="base">
                                        <p:cTn id="97" dur="500" fill="hold"/>
                                        <p:tgtEl>
                                          <p:spTgt spid="5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ppt_x"/>
                                          </p:val>
                                        </p:tav>
                                        <p:tav tm="100000">
                                          <p:val>
                                            <p:strVal val="#ppt_x"/>
                                          </p:val>
                                        </p:tav>
                                      </p:tavLst>
                                    </p:anim>
                                    <p:anim calcmode="lin" valueType="num">
                                      <p:cBhvr additive="base">
                                        <p:cTn id="101" dur="50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fill="hold"/>
                                        <p:tgtEl>
                                          <p:spTgt spid="55"/>
                                        </p:tgtEl>
                                        <p:attrNameLst>
                                          <p:attrName>ppt_x</p:attrName>
                                        </p:attrNameLst>
                                      </p:cBhvr>
                                      <p:tavLst>
                                        <p:tav tm="0">
                                          <p:val>
                                            <p:strVal val="#ppt_x"/>
                                          </p:val>
                                        </p:tav>
                                        <p:tav tm="100000">
                                          <p:val>
                                            <p:strVal val="#ppt_x"/>
                                          </p:val>
                                        </p:tav>
                                      </p:tavLst>
                                    </p:anim>
                                    <p:anim calcmode="lin" valueType="num">
                                      <p:cBhvr additive="base">
                                        <p:cTn id="105" dur="500" fill="hold"/>
                                        <p:tgtEl>
                                          <p:spTgt spid="55"/>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0-#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additive="base">
                                        <p:cTn id="112" dur="500" fill="hold"/>
                                        <p:tgtEl>
                                          <p:spTgt spid="57"/>
                                        </p:tgtEl>
                                        <p:attrNameLst>
                                          <p:attrName>ppt_x</p:attrName>
                                        </p:attrNameLst>
                                      </p:cBhvr>
                                      <p:tavLst>
                                        <p:tav tm="0">
                                          <p:val>
                                            <p:strVal val="#ppt_x"/>
                                          </p:val>
                                        </p:tav>
                                        <p:tav tm="100000">
                                          <p:val>
                                            <p:strVal val="#ppt_x"/>
                                          </p:val>
                                        </p:tav>
                                      </p:tavLst>
                                    </p:anim>
                                    <p:anim calcmode="lin" valueType="num">
                                      <p:cBhvr additive="base">
                                        <p:cTn id="113" dur="500" fill="hold"/>
                                        <p:tgtEl>
                                          <p:spTgt spid="57"/>
                                        </p:tgtEl>
                                        <p:attrNameLst>
                                          <p:attrName>ppt_y</p:attrName>
                                        </p:attrNameLst>
                                      </p:cBhvr>
                                      <p:tavLst>
                                        <p:tav tm="0">
                                          <p:val>
                                            <p:strVal val="0-#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additive="base">
                                        <p:cTn id="116" dur="500" fill="hold"/>
                                        <p:tgtEl>
                                          <p:spTgt spid="58"/>
                                        </p:tgtEl>
                                        <p:attrNameLst>
                                          <p:attrName>ppt_x</p:attrName>
                                        </p:attrNameLst>
                                      </p:cBhvr>
                                      <p:tavLst>
                                        <p:tav tm="0">
                                          <p:val>
                                            <p:strVal val="#ppt_x"/>
                                          </p:val>
                                        </p:tav>
                                        <p:tav tm="100000">
                                          <p:val>
                                            <p:strVal val="#ppt_x"/>
                                          </p:val>
                                        </p:tav>
                                      </p:tavLst>
                                    </p:anim>
                                    <p:anim calcmode="lin" valueType="num">
                                      <p:cBhvr additive="base">
                                        <p:cTn id="117" dur="500" fill="hold"/>
                                        <p:tgtEl>
                                          <p:spTgt spid="58"/>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additive="base">
                                        <p:cTn id="120" dur="500" fill="hold"/>
                                        <p:tgtEl>
                                          <p:spTgt spid="59"/>
                                        </p:tgtEl>
                                        <p:attrNameLst>
                                          <p:attrName>ppt_x</p:attrName>
                                        </p:attrNameLst>
                                      </p:cBhvr>
                                      <p:tavLst>
                                        <p:tav tm="0">
                                          <p:val>
                                            <p:strVal val="#ppt_x"/>
                                          </p:val>
                                        </p:tav>
                                        <p:tav tm="100000">
                                          <p:val>
                                            <p:strVal val="#ppt_x"/>
                                          </p:val>
                                        </p:tav>
                                      </p:tavLst>
                                    </p:anim>
                                    <p:anim calcmode="lin" valueType="num">
                                      <p:cBhvr additive="base">
                                        <p:cTn id="121" dur="500" fill="hold"/>
                                        <p:tgtEl>
                                          <p:spTgt spid="5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additive="base">
                                        <p:cTn id="124" dur="500" fill="hold"/>
                                        <p:tgtEl>
                                          <p:spTgt spid="60"/>
                                        </p:tgtEl>
                                        <p:attrNameLst>
                                          <p:attrName>ppt_x</p:attrName>
                                        </p:attrNameLst>
                                      </p:cBhvr>
                                      <p:tavLst>
                                        <p:tav tm="0">
                                          <p:val>
                                            <p:strVal val="#ppt_x"/>
                                          </p:val>
                                        </p:tav>
                                        <p:tav tm="100000">
                                          <p:val>
                                            <p:strVal val="#ppt_x"/>
                                          </p:val>
                                        </p:tav>
                                      </p:tavLst>
                                    </p:anim>
                                    <p:anim calcmode="lin" valueType="num">
                                      <p:cBhvr additive="base">
                                        <p:cTn id="125" dur="500" fill="hold"/>
                                        <p:tgtEl>
                                          <p:spTgt spid="6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additive="base">
                                        <p:cTn id="128" dur="500" fill="hold"/>
                                        <p:tgtEl>
                                          <p:spTgt spid="61"/>
                                        </p:tgtEl>
                                        <p:attrNameLst>
                                          <p:attrName>ppt_x</p:attrName>
                                        </p:attrNameLst>
                                      </p:cBhvr>
                                      <p:tavLst>
                                        <p:tav tm="0">
                                          <p:val>
                                            <p:strVal val="#ppt_x"/>
                                          </p:val>
                                        </p:tav>
                                        <p:tav tm="100000">
                                          <p:val>
                                            <p:strVal val="#ppt_x"/>
                                          </p:val>
                                        </p:tav>
                                      </p:tavLst>
                                    </p:anim>
                                    <p:anim calcmode="lin" valueType="num">
                                      <p:cBhvr additive="base">
                                        <p:cTn id="129" dur="500" fill="hold"/>
                                        <p:tgtEl>
                                          <p:spTgt spid="6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additive="base">
                                        <p:cTn id="132" dur="500" fill="hold"/>
                                        <p:tgtEl>
                                          <p:spTgt spid="62"/>
                                        </p:tgtEl>
                                        <p:attrNameLst>
                                          <p:attrName>ppt_x</p:attrName>
                                        </p:attrNameLst>
                                      </p:cBhvr>
                                      <p:tavLst>
                                        <p:tav tm="0">
                                          <p:val>
                                            <p:strVal val="#ppt_x"/>
                                          </p:val>
                                        </p:tav>
                                        <p:tav tm="100000">
                                          <p:val>
                                            <p:strVal val="#ppt_x"/>
                                          </p:val>
                                        </p:tav>
                                      </p:tavLst>
                                    </p:anim>
                                    <p:anim calcmode="lin" valueType="num">
                                      <p:cBhvr additive="base">
                                        <p:cTn id="133" dur="500" fill="hold"/>
                                        <p:tgtEl>
                                          <p:spTgt spid="6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additive="base">
                                        <p:cTn id="136" dur="500" fill="hold"/>
                                        <p:tgtEl>
                                          <p:spTgt spid="63"/>
                                        </p:tgtEl>
                                        <p:attrNameLst>
                                          <p:attrName>ppt_x</p:attrName>
                                        </p:attrNameLst>
                                      </p:cBhvr>
                                      <p:tavLst>
                                        <p:tav tm="0">
                                          <p:val>
                                            <p:strVal val="#ppt_x"/>
                                          </p:val>
                                        </p:tav>
                                        <p:tav tm="100000">
                                          <p:val>
                                            <p:strVal val="#ppt_x"/>
                                          </p:val>
                                        </p:tav>
                                      </p:tavLst>
                                    </p:anim>
                                    <p:anim calcmode="lin" valueType="num">
                                      <p:cBhvr additive="base">
                                        <p:cTn id="137" dur="500" fill="hold"/>
                                        <p:tgtEl>
                                          <p:spTgt spid="6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smtClean="0"/>
                <a:t>2004-5</a:t>
              </a:r>
              <a:r>
                <a:rPr kumimoji="1" lang="ja-JP" altLang="en-US" dirty="0" smtClean="0"/>
                <a:t>年頃</a:t>
              </a:r>
              <a:endParaRPr kumimoji="1" lang="ja-JP" altLang="en-US" dirty="0"/>
            </a:p>
          </p:txBody>
        </p:sp>
      </p:grpSp>
    </p:spTree>
    <p:extLst>
      <p:ext uri="{BB962C8B-B14F-4D97-AF65-F5344CB8AC3E}">
        <p14:creationId xmlns:p14="http://schemas.microsoft.com/office/powerpoint/2010/main" val="1063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smtClean="0">
                <a:latin typeface="+mn-lt"/>
                <a:ea typeface="+mn-ea"/>
              </a:rPr>
              <a:t>Ajax</a:t>
            </a:r>
            <a:r>
              <a:rPr lang="ja-JP" altLang="en-US" sz="2800" dirty="0" smtClean="0">
                <a:latin typeface="+mn-lt"/>
                <a:ea typeface="+mn-ea"/>
              </a:rPr>
              <a:t> </a:t>
            </a:r>
            <a:r>
              <a:rPr lang="en-US" altLang="ja-JP" sz="2800" dirty="0" smtClean="0">
                <a:latin typeface="+mn-lt"/>
                <a:ea typeface="+mn-ea"/>
              </a:rPr>
              <a:t>(</a:t>
            </a:r>
            <a:r>
              <a:rPr lang="ja-JP" altLang="en-US" sz="2800" dirty="0" smtClean="0">
                <a:latin typeface="+mn-lt"/>
                <a:ea typeface="+mn-ea"/>
              </a:rPr>
              <a:t>エイジャックス</a:t>
            </a:r>
            <a:r>
              <a:rPr lang="en-US" altLang="ja-JP" sz="2800" dirty="0" smtClean="0">
                <a:latin typeface="+mn-lt"/>
                <a:ea typeface="+mn-ea"/>
              </a:rPr>
              <a:t>)</a:t>
            </a:r>
            <a:r>
              <a:rPr lang="ja-JP" altLang="en-US" sz="2800" dirty="0" smtClean="0">
                <a:latin typeface="+mn-lt"/>
                <a:ea typeface="+mn-ea"/>
              </a:rPr>
              <a:t> とは</a:t>
            </a:r>
          </a:p>
        </p:txBody>
      </p:sp>
      <p:grpSp>
        <p:nvGrpSpPr>
          <p:cNvPr id="747549" name="Group 29"/>
          <p:cNvGrpSpPr>
            <a:grpSpLocks/>
          </p:cNvGrpSpPr>
          <p:nvPr/>
        </p:nvGrpSpPr>
        <p:grpSpPr bwMode="auto">
          <a:xfrm>
            <a:off x="685800" y="1751013"/>
            <a:ext cx="7754938" cy="2651126"/>
            <a:chOff x="432" y="1103"/>
            <a:chExt cx="4885" cy="1670"/>
          </a:xfrm>
        </p:grpSpPr>
        <p:cxnSp>
          <p:nvCxnSpPr>
            <p:cNvPr id="5" name="直線コネクタ 4"/>
            <p:cNvCxnSpPr/>
            <p:nvPr/>
          </p:nvCxnSpPr>
          <p:spPr>
            <a:xfrm>
              <a:off x="432" y="1104"/>
              <a:ext cx="1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smtClean="0">
                  <a:solidFill>
                    <a:schemeClr val="bg1"/>
                  </a:solidFill>
                  <a:latin typeface="+mn-lt"/>
                </a:rPr>
                <a:t>非同期の</a:t>
              </a:r>
            </a:p>
          </p:txBody>
        </p:sp>
        <p:cxnSp>
          <p:nvCxnSpPr>
            <p:cNvPr id="14" name="直線コネクタ 13"/>
            <p:cNvCxnSpPr/>
            <p:nvPr/>
          </p:nvCxnSpPr>
          <p:spPr>
            <a:xfrm>
              <a:off x="1805" y="1103"/>
              <a:ext cx="9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rPr>
                <a:t>JavaScript</a:t>
              </a:r>
            </a:p>
            <a:p>
              <a:pPr algn="ctr">
                <a:defRPr/>
              </a:pPr>
              <a:r>
                <a:rPr lang="ja-JP" altLang="en-US" sz="1800" dirty="0" smtClean="0">
                  <a:solidFill>
                    <a:schemeClr val="bg1"/>
                  </a:solidFill>
                  <a:latin typeface="+mn-lt"/>
                </a:rPr>
                <a:t>サーバーからダウンロードされ</a:t>
              </a:r>
            </a:p>
            <a:p>
              <a:pPr algn="ctr">
                <a:defRPr/>
              </a:pPr>
              <a:r>
                <a:rPr lang="ja-JP" altLang="en-US" sz="1800" dirty="0" smtClean="0">
                  <a:solidFill>
                    <a:schemeClr val="bg1"/>
                  </a:solidFill>
                  <a:latin typeface="+mn-lt"/>
                </a:rPr>
                <a:t>ブラウザ上で実行される</a:t>
              </a:r>
            </a:p>
            <a:p>
              <a:pPr algn="ctr">
                <a:defRPr/>
              </a:pPr>
              <a:r>
                <a:rPr lang="ja-JP" altLang="en-US" sz="1800" dirty="0" smtClean="0">
                  <a:solidFill>
                    <a:schemeClr val="bg1"/>
                  </a:solidFill>
                  <a:latin typeface="+mn-lt"/>
                </a:rPr>
                <a:t>スクリプト言語</a:t>
              </a:r>
            </a:p>
          </p:txBody>
        </p:sp>
        <p:cxnSp>
          <p:nvCxnSpPr>
            <p:cNvPr id="21" name="直線コネクタ 20"/>
            <p:cNvCxnSpPr/>
            <p:nvPr/>
          </p:nvCxnSpPr>
          <p:spPr>
            <a:xfrm>
              <a:off x="2964" y="1104"/>
              <a:ext cx="4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2936"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smtClean="0">
                  <a:solidFill>
                    <a:schemeClr val="bg1"/>
                  </a:solidFill>
                  <a:latin typeface="+mn-lt"/>
                </a:rPr>
                <a:t>eXtensible</a:t>
              </a:r>
              <a:r>
                <a:rPr lang="ja-JP" altLang="en-US" sz="2000" dirty="0" smtClean="0">
                  <a:solidFill>
                    <a:schemeClr val="bg1"/>
                  </a:solidFill>
                  <a:latin typeface="+mn-lt"/>
                </a:rPr>
                <a:t> </a:t>
              </a:r>
              <a:r>
                <a:rPr lang="en-US" altLang="ja-JP" sz="2000" dirty="0" smtClean="0">
                  <a:solidFill>
                    <a:schemeClr val="bg1"/>
                  </a:solidFill>
                  <a:latin typeface="+mn-lt"/>
                </a:rPr>
                <a:t>Markup</a:t>
              </a:r>
              <a:r>
                <a:rPr lang="ja-JP" altLang="en-US" sz="2000" dirty="0" smtClean="0">
                  <a:solidFill>
                    <a:schemeClr val="bg1"/>
                  </a:solidFill>
                  <a:latin typeface="+mn-lt"/>
                </a:rPr>
                <a:t> </a:t>
              </a:r>
              <a:r>
                <a:rPr lang="en-US" altLang="ja-JP" sz="2000" dirty="0" smtClean="0">
                  <a:solidFill>
                    <a:schemeClr val="bg1"/>
                  </a:solidFill>
                  <a:latin typeface="+mn-lt"/>
                </a:rPr>
                <a:t>Language</a:t>
              </a:r>
            </a:p>
            <a:p>
              <a:pPr algn="ctr">
                <a:defRPr/>
              </a:pPr>
              <a:r>
                <a:rPr lang="ja-JP" altLang="en-US" sz="1800" dirty="0" smtClean="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cs typeface="Arial" pitchFamily="34" charset="0"/>
              </a:rPr>
              <a:t>Flash</a:t>
            </a:r>
            <a:r>
              <a:rPr lang="ja-JP" altLang="en-US" sz="2400" dirty="0" smtClean="0">
                <a:solidFill>
                  <a:schemeClr val="bg1"/>
                </a:solidFill>
                <a:latin typeface="+mn-lt"/>
                <a:cs typeface="Arial" pitchFamily="34" charset="0"/>
              </a:rPr>
              <a:t>などのプラグインを使わず、</a:t>
            </a:r>
            <a:endParaRPr lang="en-US" altLang="ja-JP" sz="2400" dirty="0" smtClean="0">
              <a:solidFill>
                <a:schemeClr val="bg1"/>
              </a:solidFill>
              <a:latin typeface="+mn-lt"/>
              <a:cs typeface="Arial" pitchFamily="34" charset="0"/>
            </a:endParaRPr>
          </a:p>
          <a:p>
            <a:pPr algn="ctr">
              <a:defRPr/>
            </a:pPr>
            <a:r>
              <a:rPr lang="en-US" altLang="ja-JP" sz="2400" dirty="0" smtClean="0">
                <a:solidFill>
                  <a:schemeClr val="bg1"/>
                </a:solidFill>
                <a:latin typeface="+mn-lt"/>
                <a:cs typeface="Arial" pitchFamily="34" charset="0"/>
              </a:rPr>
              <a:t>Web</a:t>
            </a:r>
            <a:r>
              <a:rPr lang="ja-JP" altLang="en-US" sz="2400" dirty="0" smtClean="0">
                <a:solidFill>
                  <a:schemeClr val="bg1"/>
                </a:solidFill>
                <a:latin typeface="+mn-lt"/>
                <a:cs typeface="Arial" pitchFamily="34" charset="0"/>
              </a:rPr>
              <a:t> ブラウザ単独で、</a:t>
            </a:r>
            <a:r>
              <a:rPr lang="en-US" altLang="ja-JP" sz="2400" dirty="0" smtClean="0">
                <a:solidFill>
                  <a:schemeClr val="bg1"/>
                </a:solidFill>
                <a:latin typeface="+mn-lt"/>
                <a:cs typeface="Arial" pitchFamily="34" charset="0"/>
              </a:rPr>
              <a:t>PC</a:t>
            </a:r>
            <a:r>
              <a:rPr lang="ja-JP" altLang="en-US" sz="2400" dirty="0" smtClean="0">
                <a:solidFill>
                  <a:schemeClr val="bg1"/>
                </a:solidFill>
                <a:latin typeface="+mn-lt"/>
                <a:cs typeface="Arial" pitchFamily="34" charset="0"/>
              </a:rPr>
              <a:t>にインストールされた</a:t>
            </a:r>
          </a:p>
          <a:p>
            <a:pPr algn="ctr">
              <a:defRPr/>
            </a:pPr>
            <a:r>
              <a:rPr lang="ja-JP" altLang="en-US" sz="2400" dirty="0" smtClean="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mtClean="0">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正方形/長方形 1"/>
          <p:cNvSpPr/>
          <p:nvPr/>
        </p:nvSpPr>
        <p:spPr>
          <a:xfrm>
            <a:off x="467544" y="1412776"/>
            <a:ext cx="159411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4016" y="2312069"/>
            <a:ext cx="2602632" cy="94553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5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4185</TotalTime>
  <Words>6025</Words>
  <Application>Microsoft Macintosh PowerPoint</Application>
  <PresentationFormat>画面に合わせる (4:3)</PresentationFormat>
  <Paragraphs>490</Paragraphs>
  <Slides>27</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27</vt:i4>
      </vt:variant>
    </vt:vector>
  </HeadingPairs>
  <TitlesOfParts>
    <vt:vector size="37" baseType="lpstr">
      <vt:lpstr>Arial Black</vt:lpstr>
      <vt:lpstr>Calibri</vt:lpstr>
      <vt:lpstr>Century Gothic</vt:lpstr>
      <vt:lpstr>HGP創英角ｺﾞｼｯｸUB</vt:lpstr>
      <vt:lpstr>HG丸ｺﾞｼｯｸM-PRO</vt:lpstr>
      <vt:lpstr>Meiryo</vt:lpstr>
      <vt:lpstr>ＭＳ Ｐゴシック</vt:lpstr>
      <vt:lpstr>Wingdings</vt:lpstr>
      <vt:lpstr>Arial</vt:lpstr>
      <vt:lpstr>NC標準テンプレート</vt:lpstr>
      <vt:lpstr>クラウドクライアントとモバイルデバイス</vt:lpstr>
      <vt:lpstr>デバイスはPCからモバイルデバイスへ</vt:lpstr>
      <vt:lpstr>クライアントをモバイルに変えた3つの要因</vt:lpstr>
      <vt:lpstr>PowerPoint プレゼンテーション</vt:lpstr>
      <vt:lpstr>サーバーとクライアントの関係の変遷</vt:lpstr>
      <vt:lpstr>クライアント・プラットフォーム</vt:lpstr>
      <vt:lpstr>Ajaxの登場</vt:lpstr>
      <vt:lpstr>Ajax (エイジャックス) とは</vt:lpstr>
      <vt:lpstr>昔の地図サイト</vt:lpstr>
      <vt:lpstr>Ajax を使った地図サイト</vt:lpstr>
      <vt:lpstr>Ajax の意義</vt:lpstr>
      <vt:lpstr>ブラウザーの進化とAjax</vt:lpstr>
      <vt:lpstr>PowerPoint プレゼンテーション</vt:lpstr>
      <vt:lpstr>AjaxからHTML5へ</vt:lpstr>
      <vt:lpstr>HTMLの歴史と現状</vt:lpstr>
      <vt:lpstr>HTML5（１）</vt:lpstr>
      <vt:lpstr>HTML5（２）</vt:lpstr>
      <vt:lpstr>PowerPoint プレゼンテーション</vt:lpstr>
      <vt:lpstr>ウェアラブル・デバイスの登場</vt:lpstr>
      <vt:lpstr>同時進行するIoTへの動き</vt:lpstr>
      <vt:lpstr>ウェアラブル・デバイスの種類と使われ方</vt:lpstr>
      <vt:lpstr>医療・健康分野での活用</vt:lpstr>
      <vt:lpstr>AppleのHealthKit</vt:lpstr>
      <vt:lpstr>モバイル・ウェアラブルとクラウドとの関係</vt:lpstr>
      <vt:lpstr>PowerPoint プレゼンテーション</vt:lpstr>
      <vt:lpstr>Chromebook</vt:lpstr>
      <vt:lpstr>モバイルのPC化 vs. PCのモバイル化</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352</cp:revision>
  <dcterms:created xsi:type="dcterms:W3CDTF">2014-04-30T01:58:06Z</dcterms:created>
  <dcterms:modified xsi:type="dcterms:W3CDTF">2015-11-24T07:35:56Z</dcterms:modified>
</cp:coreProperties>
</file>