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4"/>
  </p:notesMasterIdLst>
  <p:sldIdLst>
    <p:sldId id="309" r:id="rId3"/>
    <p:sldId id="257" r:id="rId4"/>
    <p:sldId id="258" r:id="rId5"/>
    <p:sldId id="281" r:id="rId6"/>
    <p:sldId id="279" r:id="rId7"/>
    <p:sldId id="266" r:id="rId8"/>
    <p:sldId id="324" r:id="rId9"/>
    <p:sldId id="326" r:id="rId10"/>
    <p:sldId id="267" r:id="rId11"/>
    <p:sldId id="323" r:id="rId12"/>
    <p:sldId id="259" r:id="rId13"/>
    <p:sldId id="273" r:id="rId14"/>
    <p:sldId id="310" r:id="rId15"/>
    <p:sldId id="311" r:id="rId16"/>
    <p:sldId id="312" r:id="rId17"/>
    <p:sldId id="313" r:id="rId18"/>
    <p:sldId id="314" r:id="rId19"/>
    <p:sldId id="315" r:id="rId20"/>
    <p:sldId id="316" r:id="rId21"/>
    <p:sldId id="317" r:id="rId22"/>
    <p:sldId id="318" r:id="rId23"/>
    <p:sldId id="319" r:id="rId24"/>
    <p:sldId id="327" r:id="rId25"/>
    <p:sldId id="282" r:id="rId26"/>
    <p:sldId id="328" r:id="rId27"/>
    <p:sldId id="329" r:id="rId28"/>
    <p:sldId id="336" r:id="rId29"/>
    <p:sldId id="335" r:id="rId30"/>
    <p:sldId id="283" r:id="rId31"/>
    <p:sldId id="284" r:id="rId32"/>
    <p:sldId id="285" r:id="rId33"/>
    <p:sldId id="286" r:id="rId34"/>
    <p:sldId id="303" r:id="rId35"/>
    <p:sldId id="288" r:id="rId36"/>
    <p:sldId id="289" r:id="rId37"/>
    <p:sldId id="290" r:id="rId38"/>
    <p:sldId id="291" r:id="rId39"/>
    <p:sldId id="292" r:id="rId40"/>
    <p:sldId id="293" r:id="rId41"/>
    <p:sldId id="305" r:id="rId42"/>
    <p:sldId id="295" r:id="rId43"/>
    <p:sldId id="308" r:id="rId44"/>
    <p:sldId id="306" r:id="rId45"/>
    <p:sldId id="307" r:id="rId46"/>
    <p:sldId id="304" r:id="rId47"/>
    <p:sldId id="274" r:id="rId48"/>
    <p:sldId id="297" r:id="rId49"/>
    <p:sldId id="299" r:id="rId50"/>
    <p:sldId id="278" r:id="rId51"/>
    <p:sldId id="276" r:id="rId52"/>
    <p:sldId id="337" r:id="rId53"/>
    <p:sldId id="298" r:id="rId54"/>
    <p:sldId id="275" r:id="rId55"/>
    <p:sldId id="301" r:id="rId56"/>
    <p:sldId id="302" r:id="rId57"/>
    <p:sldId id="334" r:id="rId58"/>
    <p:sldId id="332" r:id="rId59"/>
    <p:sldId id="333" r:id="rId60"/>
    <p:sldId id="330" r:id="rId61"/>
    <p:sldId id="331" r:id="rId62"/>
    <p:sldId id="277" r:id="rId6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1" autoAdjust="0"/>
    <p:restoredTop sz="94660"/>
  </p:normalViewPr>
  <p:slideViewPr>
    <p:cSldViewPr>
      <p:cViewPr varScale="1">
        <p:scale>
          <a:sx n="67" d="100"/>
          <a:sy n="67" d="100"/>
        </p:scale>
        <p:origin x="-58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A073AB-0AFA-4717-9896-08C517A82C02}" type="datetimeFigureOut">
              <a:rPr kumimoji="1" lang="ja-JP" altLang="en-US" smtClean="0"/>
              <a:t>2016/6/23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97F467-DE1D-4603-87AA-43CDBD207A86}" type="slidenum">
              <a:rPr kumimoji="1" lang="ja-JP" altLang="en-US" smtClean="0"/>
              <a:t>‹#›</a:t>
            </a:fld>
            <a:endParaRPr kumimoji="1" lang="ja-JP" altLang="en-US"/>
          </a:p>
        </p:txBody>
      </p:sp>
    </p:spTree>
    <p:extLst>
      <p:ext uri="{BB962C8B-B14F-4D97-AF65-F5344CB8AC3E}">
        <p14:creationId xmlns:p14="http://schemas.microsoft.com/office/powerpoint/2010/main" val="263717252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D8BAE8C-5174-40BF-B5D3-A46D184BFA3D}" type="slidenum">
              <a:rPr lang="ja-JP" altLang="en-US" smtClean="0">
                <a:solidFill>
                  <a:prstClr val="black"/>
                </a:solidFill>
              </a:rPr>
              <a:pPr/>
              <a:t>1</a:t>
            </a:fld>
            <a:endParaRPr lang="ja-JP" altLang="en-US">
              <a:solidFill>
                <a:prstClr val="black"/>
              </a:solidFill>
            </a:endParaRPr>
          </a:p>
        </p:txBody>
      </p:sp>
    </p:spTree>
    <p:extLst>
      <p:ext uri="{BB962C8B-B14F-4D97-AF65-F5344CB8AC3E}">
        <p14:creationId xmlns:p14="http://schemas.microsoft.com/office/powerpoint/2010/main" val="13581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ja-JP" dirty="0" smtClean="0">
              <a:ea typeface="ＭＳ Ｐ明朝" pitchFamily="1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0795E21-C4A4-4CF1-9586-DF3F6E46E9E0}" type="slidenum">
              <a:rPr lang="en-US" altLang="ja-JP"/>
              <a:pPr/>
              <a:t>54</a:t>
            </a:fld>
            <a:endParaRPr lang="en-US" altLang="ja-JP"/>
          </a:p>
        </p:txBody>
      </p:sp>
      <p:sp>
        <p:nvSpPr>
          <p:cNvPr id="102402" name="Rectangle 7"/>
          <p:cNvSpPr txBox="1">
            <a:spLocks noGrp="1" noChangeArrowheads="1"/>
          </p:cNvSpPr>
          <p:nvPr/>
        </p:nvSpPr>
        <p:spPr bwMode="auto">
          <a:xfrm>
            <a:off x="3884613" y="8685705"/>
            <a:ext cx="2970212" cy="45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6" rIns="89991" bIns="46796" anchor="b"/>
          <a:lstStyle>
            <a:lvl1pPr defTabSz="414338">
              <a:tabLst>
                <a:tab pos="722313" algn="l"/>
                <a:tab pos="1446213" algn="l"/>
                <a:tab pos="2170113" algn="l"/>
                <a:tab pos="2894013" algn="l"/>
              </a:tabLst>
              <a:defRPr kumimoji="1">
                <a:solidFill>
                  <a:schemeClr val="tx1"/>
                </a:solidFill>
                <a:latin typeface="Arial" charset="0"/>
                <a:ea typeface="ＭＳ Ｐゴシック" charset="-128"/>
              </a:defRPr>
            </a:lvl1pPr>
            <a:lvl2pPr marL="742950" indent="-285750" defTabSz="414338">
              <a:tabLst>
                <a:tab pos="722313" algn="l"/>
                <a:tab pos="1446213" algn="l"/>
                <a:tab pos="2170113" algn="l"/>
                <a:tab pos="2894013" algn="l"/>
              </a:tabLst>
              <a:defRPr kumimoji="1">
                <a:solidFill>
                  <a:schemeClr val="tx1"/>
                </a:solidFill>
                <a:latin typeface="Arial" charset="0"/>
                <a:ea typeface="ＭＳ Ｐゴシック" charset="-128"/>
              </a:defRPr>
            </a:lvl2pPr>
            <a:lvl3pPr marL="11430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3pPr>
            <a:lvl4pPr marL="16002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4pPr>
            <a:lvl5pPr marL="20574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5pPr>
            <a:lvl6pPr marL="25146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6pPr>
            <a:lvl7pPr marL="29718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7pPr>
            <a:lvl8pPr marL="34290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8pPr>
            <a:lvl9pPr marL="38862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9pPr>
          </a:lstStyle>
          <a:p>
            <a:pPr algn="r">
              <a:buClr>
                <a:srgbClr val="000000"/>
              </a:buClr>
              <a:buSzPct val="45000"/>
              <a:buFont typeface="Wingdings" pitchFamily="2" charset="2"/>
              <a:buNone/>
            </a:pPr>
            <a:fld id="{8DAA3472-B93C-4BB6-A3BD-C63C8D656ABA}" type="slidenum">
              <a:rPr kumimoji="0" lang="en-GB" altLang="ja-JP" sz="1200">
                <a:solidFill>
                  <a:srgbClr val="000000"/>
                </a:solidFill>
                <a:latin typeface="Times New Roman" pitchFamily="18" charset="0"/>
                <a:ea typeface="HG 明朝L Sun" charset="-128"/>
              </a:rPr>
              <a:pPr algn="r">
                <a:buClr>
                  <a:srgbClr val="000000"/>
                </a:buClr>
                <a:buSzPct val="45000"/>
                <a:buFont typeface="Wingdings" pitchFamily="2" charset="2"/>
                <a:buNone/>
              </a:pPr>
              <a:t>54</a:t>
            </a:fld>
            <a:endParaRPr kumimoji="0" lang="en-GB" altLang="ja-JP" sz="1200">
              <a:solidFill>
                <a:srgbClr val="000000"/>
              </a:solidFill>
              <a:latin typeface="Times New Roman" pitchFamily="18" charset="0"/>
              <a:ea typeface="HG 明朝L Sun" charset="-128"/>
            </a:endParaRPr>
          </a:p>
        </p:txBody>
      </p:sp>
      <p:sp>
        <p:nvSpPr>
          <p:cNvPr id="102403"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102404" name="Rectangle 3"/>
          <p:cNvSpPr>
            <a:spLocks noGrp="1" noChangeArrowheads="1"/>
          </p:cNvSpPr>
          <p:nvPr>
            <p:ph type="body" idx="1"/>
          </p:nvPr>
        </p:nvSpPr>
        <p:spPr/>
        <p:txBody>
          <a:bodyPr lIns="89991" tIns="46796" rIns="89991" bIns="46796"/>
          <a:lstStyle/>
          <a:p>
            <a:endParaRPr lang="ja-JP"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80B29E3-5BA9-403D-9CE7-132AD8C291B3}" type="slidenum">
              <a:rPr lang="en-US" altLang="ja-JP"/>
              <a:pPr/>
              <a:t>55</a:t>
            </a:fld>
            <a:endParaRPr lang="en-US" altLang="ja-JP"/>
          </a:p>
        </p:txBody>
      </p:sp>
      <p:sp>
        <p:nvSpPr>
          <p:cNvPr id="104450" name="Rectangle 7"/>
          <p:cNvSpPr txBox="1">
            <a:spLocks noGrp="1" noChangeArrowheads="1"/>
          </p:cNvSpPr>
          <p:nvPr/>
        </p:nvSpPr>
        <p:spPr bwMode="auto">
          <a:xfrm>
            <a:off x="3884613" y="8685705"/>
            <a:ext cx="2970212" cy="45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6" rIns="89991" bIns="46796" anchor="b"/>
          <a:lstStyle>
            <a:lvl1pPr defTabSz="414338">
              <a:tabLst>
                <a:tab pos="722313" algn="l"/>
                <a:tab pos="1446213" algn="l"/>
                <a:tab pos="2170113" algn="l"/>
                <a:tab pos="2894013" algn="l"/>
              </a:tabLst>
              <a:defRPr kumimoji="1">
                <a:solidFill>
                  <a:schemeClr val="tx1"/>
                </a:solidFill>
                <a:latin typeface="Arial" charset="0"/>
                <a:ea typeface="ＭＳ Ｐゴシック" charset="-128"/>
              </a:defRPr>
            </a:lvl1pPr>
            <a:lvl2pPr marL="742950" indent="-285750" defTabSz="414338">
              <a:tabLst>
                <a:tab pos="722313" algn="l"/>
                <a:tab pos="1446213" algn="l"/>
                <a:tab pos="2170113" algn="l"/>
                <a:tab pos="2894013" algn="l"/>
              </a:tabLst>
              <a:defRPr kumimoji="1">
                <a:solidFill>
                  <a:schemeClr val="tx1"/>
                </a:solidFill>
                <a:latin typeface="Arial" charset="0"/>
                <a:ea typeface="ＭＳ Ｐゴシック" charset="-128"/>
              </a:defRPr>
            </a:lvl2pPr>
            <a:lvl3pPr marL="11430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3pPr>
            <a:lvl4pPr marL="16002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4pPr>
            <a:lvl5pPr marL="20574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5pPr>
            <a:lvl6pPr marL="25146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6pPr>
            <a:lvl7pPr marL="29718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7pPr>
            <a:lvl8pPr marL="34290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8pPr>
            <a:lvl9pPr marL="38862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9pPr>
          </a:lstStyle>
          <a:p>
            <a:pPr algn="r">
              <a:buClr>
                <a:srgbClr val="000000"/>
              </a:buClr>
              <a:buSzPct val="45000"/>
              <a:buFont typeface="Wingdings" pitchFamily="2" charset="2"/>
              <a:buNone/>
            </a:pPr>
            <a:fld id="{01528F61-7835-4EC5-96C7-A8F7858F9B38}" type="slidenum">
              <a:rPr kumimoji="0" lang="en-GB" altLang="ja-JP" sz="1200">
                <a:solidFill>
                  <a:srgbClr val="000000"/>
                </a:solidFill>
                <a:latin typeface="Times New Roman" pitchFamily="18" charset="0"/>
                <a:ea typeface="HG 明朝L Sun" charset="-128"/>
              </a:rPr>
              <a:pPr algn="r">
                <a:buClr>
                  <a:srgbClr val="000000"/>
                </a:buClr>
                <a:buSzPct val="45000"/>
                <a:buFont typeface="Wingdings" pitchFamily="2" charset="2"/>
                <a:buNone/>
              </a:pPr>
              <a:t>55</a:t>
            </a:fld>
            <a:endParaRPr kumimoji="0" lang="en-GB" altLang="ja-JP" sz="1200">
              <a:solidFill>
                <a:srgbClr val="000000"/>
              </a:solidFill>
              <a:latin typeface="Times New Roman" pitchFamily="18" charset="0"/>
              <a:ea typeface="HG 明朝L Sun" charset="-128"/>
            </a:endParaRPr>
          </a:p>
        </p:txBody>
      </p:sp>
      <p:sp>
        <p:nvSpPr>
          <p:cNvPr id="104451" name="Rectangle 2"/>
          <p:cNvSpPr>
            <a:spLocks noGrp="1" noRot="1" noChangeAspect="1" noChangeArrowheads="1" noTextEdit="1"/>
          </p:cNvSpPr>
          <p:nvPr>
            <p:ph type="sldImg"/>
          </p:nvPr>
        </p:nvSpPr>
        <p:spPr>
          <a:xfrm>
            <a:off x="1143000" y="685800"/>
            <a:ext cx="4570413" cy="3427413"/>
          </a:xfrm>
          <a:ln/>
          <a:extLst>
            <a:ext uri="{909E8E84-426E-40DD-AFC4-6F175D3DCCD1}">
              <a14:hiddenFill xmlns:a14="http://schemas.microsoft.com/office/drawing/2010/main">
                <a:noFill/>
              </a14:hiddenFill>
            </a:ext>
          </a:extLst>
        </p:spPr>
      </p:sp>
      <p:sp>
        <p:nvSpPr>
          <p:cNvPr id="104452" name="Rectangle 3"/>
          <p:cNvSpPr>
            <a:spLocks noGrp="1" noChangeArrowheads="1"/>
          </p:cNvSpPr>
          <p:nvPr>
            <p:ph type="body" idx="1"/>
          </p:nvPr>
        </p:nvSpPr>
        <p:spPr>
          <a:xfrm>
            <a:off x="685801" y="4343583"/>
            <a:ext cx="5484813" cy="4112975"/>
          </a:xfrm>
        </p:spPr>
        <p:txBody>
          <a:bodyPr lIns="89991" tIns="46796" rIns="89991" bIns="46796"/>
          <a:lstStyle/>
          <a:p>
            <a:endParaRPr lang="ja-JP"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D8BAE8C-5174-40BF-B5D3-A46D184BFA3D}" type="slidenum">
              <a:rPr lang="ja-JP" altLang="en-US" smtClean="0">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13581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BDDE6C3-6D29-40CB-BD15-AFCB01D00AB5}" type="slidenum">
              <a:rPr kumimoji="1" lang="ja-JP" altLang="en-US" smtClean="0"/>
              <a:t>7</a:t>
            </a:fld>
            <a:endParaRPr kumimoji="1" lang="ja-JP" altLang="en-US"/>
          </a:p>
        </p:txBody>
      </p:sp>
    </p:spTree>
    <p:extLst>
      <p:ext uri="{BB962C8B-B14F-4D97-AF65-F5344CB8AC3E}">
        <p14:creationId xmlns:p14="http://schemas.microsoft.com/office/powerpoint/2010/main" val="934084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開発段階から運用に渡されるべき情報の例は、</a:t>
            </a:r>
            <a:r>
              <a:rPr kumimoji="1" lang="en-US" altLang="ja-JP" dirty="0" smtClean="0"/>
              <a:t>ISO20001</a:t>
            </a:r>
            <a:r>
              <a:rPr kumimoji="1" lang="ja-JP" altLang="en-US" dirty="0" smtClean="0"/>
              <a:t>の要求事項では下記のように定義されています。</a:t>
            </a:r>
          </a:p>
          <a:p>
            <a:r>
              <a:rPr kumimoji="1" lang="en-US" altLang="ja-JP" dirty="0" smtClean="0"/>
              <a:t>――――――――――――――――</a:t>
            </a:r>
          </a:p>
          <a:p>
            <a:r>
              <a:rPr kumimoji="1" lang="ja-JP" altLang="en-US" dirty="0" smtClean="0"/>
              <a:t>新規サービス又はサービス変更の設計及び開発 新規サービス又はサービス変更は，少なくとも次の事項を含めて設計し，文書化しなければならない。 </a:t>
            </a:r>
          </a:p>
          <a:p>
            <a:r>
              <a:rPr kumimoji="1" lang="en-US" altLang="ja-JP" dirty="0" smtClean="0"/>
              <a:t>a) </a:t>
            </a:r>
            <a:r>
              <a:rPr kumimoji="1" lang="ja-JP" altLang="en-US" dirty="0" smtClean="0"/>
              <a:t>新規サービス又はサービス変更の提供についての権限及び責任 </a:t>
            </a:r>
          </a:p>
          <a:p>
            <a:r>
              <a:rPr kumimoji="1" lang="en-US" altLang="ja-JP" dirty="0" smtClean="0"/>
              <a:t>b) </a:t>
            </a:r>
            <a:r>
              <a:rPr kumimoji="1" lang="ja-JP" altLang="en-US" dirty="0" smtClean="0"/>
              <a:t>新規サービス又はサービス変更の提供のために，サービス提供者，顧客，及び他の関係者が実施する活動 </a:t>
            </a:r>
          </a:p>
          <a:p>
            <a:r>
              <a:rPr kumimoji="1" lang="en-US" altLang="ja-JP" dirty="0" smtClean="0"/>
              <a:t>c) </a:t>
            </a:r>
            <a:r>
              <a:rPr kumimoji="1" lang="ja-JP" altLang="en-US" dirty="0" smtClean="0"/>
              <a:t>適切な教育，訓練，技能及び経験に対する要求事項を含む，人的資源に関する新規又は変更された要求事項 </a:t>
            </a:r>
          </a:p>
          <a:p>
            <a:r>
              <a:rPr kumimoji="1" lang="en-US" altLang="ja-JP" dirty="0" smtClean="0"/>
              <a:t>d) </a:t>
            </a:r>
            <a:r>
              <a:rPr kumimoji="1" lang="ja-JP" altLang="en-US" dirty="0" smtClean="0"/>
              <a:t>新規サービス又はサービス変更の提供に関する財務資源の要求事項 </a:t>
            </a:r>
          </a:p>
          <a:p>
            <a:r>
              <a:rPr kumimoji="1" lang="en-US" altLang="ja-JP" dirty="0" smtClean="0"/>
              <a:t>e) </a:t>
            </a:r>
            <a:r>
              <a:rPr kumimoji="1" lang="ja-JP" altLang="en-US" dirty="0" smtClean="0"/>
              <a:t>新規サービス又はサービス変更の提供を支援するための，新規の技術又は変更された技術 </a:t>
            </a:r>
          </a:p>
          <a:p>
            <a:r>
              <a:rPr kumimoji="1" lang="en-US" altLang="ja-JP" dirty="0" smtClean="0"/>
              <a:t>f) </a:t>
            </a:r>
            <a:r>
              <a:rPr kumimoji="1" lang="ja-JP" altLang="en-US" dirty="0" smtClean="0"/>
              <a:t>この規格の要求に従った，新規又は変更された計画及び方針 </a:t>
            </a:r>
          </a:p>
          <a:p>
            <a:r>
              <a:rPr kumimoji="1" lang="en-US" altLang="ja-JP" dirty="0" smtClean="0"/>
              <a:t>g) </a:t>
            </a:r>
            <a:r>
              <a:rPr kumimoji="1" lang="ja-JP" altLang="en-US" dirty="0" smtClean="0"/>
              <a:t>サービスの要求事項の変更に整合した，新規又は変更された契約及び他の合意文書</a:t>
            </a:r>
          </a:p>
          <a:p>
            <a:r>
              <a:rPr kumimoji="1" lang="en-US" altLang="ja-JP" dirty="0" smtClean="0"/>
              <a:t>h) SMS </a:t>
            </a:r>
            <a:r>
              <a:rPr kumimoji="1" lang="ja-JP" altLang="en-US" dirty="0" smtClean="0"/>
              <a:t>の変更 </a:t>
            </a:r>
          </a:p>
          <a:p>
            <a:r>
              <a:rPr kumimoji="1" lang="en-US" altLang="ja-JP" dirty="0" err="1" smtClean="0"/>
              <a:t>i</a:t>
            </a:r>
            <a:r>
              <a:rPr kumimoji="1" lang="en-US" altLang="ja-JP" dirty="0" smtClean="0"/>
              <a:t>) </a:t>
            </a:r>
            <a:r>
              <a:rPr kumimoji="1" lang="ja-JP" altLang="en-US" dirty="0" smtClean="0"/>
              <a:t>新規又は変更された </a:t>
            </a:r>
            <a:r>
              <a:rPr kumimoji="1" lang="en-US" altLang="ja-JP" dirty="0" smtClean="0"/>
              <a:t>SLA </a:t>
            </a:r>
          </a:p>
          <a:p>
            <a:r>
              <a:rPr kumimoji="1" lang="en-US" altLang="ja-JP" dirty="0" smtClean="0"/>
              <a:t>j) </a:t>
            </a:r>
            <a:r>
              <a:rPr kumimoji="1" lang="ja-JP" altLang="en-US" dirty="0" smtClean="0"/>
              <a:t>サービスカタログの更新</a:t>
            </a:r>
          </a:p>
          <a:p>
            <a:r>
              <a:rPr kumimoji="1" lang="en-US" altLang="ja-JP" dirty="0" smtClean="0"/>
              <a:t>k) </a:t>
            </a:r>
            <a:r>
              <a:rPr kumimoji="1" lang="ja-JP" altLang="en-US" dirty="0" smtClean="0"/>
              <a:t>新規サービス又はサービス変更の提供のために使用する手順，尺度及び情報</a:t>
            </a:r>
          </a:p>
          <a:p>
            <a:endParaRPr kumimoji="1" lang="ja-JP" altLang="en-US" dirty="0"/>
          </a:p>
        </p:txBody>
      </p:sp>
      <p:sp>
        <p:nvSpPr>
          <p:cNvPr id="4" name="スライド番号プレースホルダー 3"/>
          <p:cNvSpPr>
            <a:spLocks noGrp="1"/>
          </p:cNvSpPr>
          <p:nvPr>
            <p:ph type="sldNum" sz="quarter" idx="10"/>
          </p:nvPr>
        </p:nvSpPr>
        <p:spPr/>
        <p:txBody>
          <a:bodyPr/>
          <a:lstStyle/>
          <a:p>
            <a:fld id="{0FB18C33-70D9-42A8-839E-92C9CD384C4E}"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1363682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
        <p:nvSpPr>
          <p:cNvPr id="4" name="スライド番号プレースホルダー 3"/>
          <p:cNvSpPr>
            <a:spLocks noGrp="1"/>
          </p:cNvSpPr>
          <p:nvPr>
            <p:ph type="sldNum" sz="quarter" idx="10"/>
          </p:nvPr>
        </p:nvSpPr>
        <p:spPr/>
        <p:txBody>
          <a:bodyPr/>
          <a:lstStyle/>
          <a:p>
            <a:fld id="{0FB18C33-70D9-42A8-839E-92C9CD384C4E}"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1363682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D8BAE8C-5174-40BF-B5D3-A46D184BFA3D}" type="slidenum">
              <a:rPr lang="ja-JP" altLang="en-US" smtClean="0">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13581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従来のシステム（ソフトウエア）開発の困った点を挙げてみました。要求仕様をしっかりと確定してもムダが沢山発生しています。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FD450BCB-AC5B-4FDB-93C4-EED27A10A6E0}" type="slidenum">
              <a:rPr kumimoji="1" lang="ja-JP" altLang="en-US" smtClean="0"/>
              <a:t>29</a:t>
            </a:fld>
            <a:endParaRPr kumimoji="1" lang="ja-JP" altLang="en-US"/>
          </a:p>
        </p:txBody>
      </p:sp>
    </p:spTree>
    <p:extLst>
      <p:ext uri="{BB962C8B-B14F-4D97-AF65-F5344CB8AC3E}">
        <p14:creationId xmlns:p14="http://schemas.microsoft.com/office/powerpoint/2010/main" val="1831813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仮に要求仕様をしっかりと定義できてもその要求自体が変質しています。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FD450BCB-AC5B-4FDB-93C4-EED27A10A6E0}" type="slidenum">
              <a:rPr kumimoji="1" lang="ja-JP" altLang="en-US" smtClean="0"/>
              <a:t>30</a:t>
            </a:fld>
            <a:endParaRPr kumimoji="1" lang="ja-JP" altLang="en-US"/>
          </a:p>
        </p:txBody>
      </p:sp>
    </p:spTree>
    <p:extLst>
      <p:ext uri="{BB962C8B-B14F-4D97-AF65-F5344CB8AC3E}">
        <p14:creationId xmlns:p14="http://schemas.microsoft.com/office/powerpoint/2010/main" val="1141000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99F7769E-D431-41DA-B5D0-9351E907E73A}" type="slidenum">
              <a:rPr lang="en-US" altLang="ja-JP" smtClean="0">
                <a:solidFill>
                  <a:srgbClr val="000000"/>
                </a:solidFill>
              </a:rPr>
              <a:pPr eaLnBrk="1" hangingPunct="1"/>
              <a:t>32</a:t>
            </a:fld>
            <a:endParaRPr lang="en-US" altLang="ja-JP" smtClean="0">
              <a:solidFill>
                <a:srgbClr val="000000"/>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5A6F5FE-05B4-48CA-BE22-B1AD964782B9}" type="datetime1">
              <a:rPr kumimoji="1" lang="ja-JP" altLang="en-US" smtClean="0"/>
              <a:t>2016/6/23</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6" name="スライド番号プレースホルダー 5"/>
          <p:cNvSpPr>
            <a:spLocks noGrp="1"/>
          </p:cNvSpPr>
          <p:nvPr>
            <p:ph type="sldNum" sz="quarter" idx="12"/>
          </p:nvPr>
        </p:nvSpPr>
        <p:spPr/>
        <p:txBody>
          <a:bodyPr/>
          <a:lstStyle/>
          <a:p>
            <a:fld id="{12493AFB-09EF-44E8-907E-BBD1DBE5A50F}" type="slidenum">
              <a:rPr kumimoji="1" lang="ja-JP" altLang="en-US" smtClean="0"/>
              <a:t>‹#›</a:t>
            </a:fld>
            <a:endParaRPr kumimoji="1" lang="ja-JP" altLang="en-US"/>
          </a:p>
        </p:txBody>
      </p:sp>
    </p:spTree>
    <p:extLst>
      <p:ext uri="{BB962C8B-B14F-4D97-AF65-F5344CB8AC3E}">
        <p14:creationId xmlns:p14="http://schemas.microsoft.com/office/powerpoint/2010/main" val="34259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6B8F938-64D4-4C29-BF7D-5A0B40E9F0D4}" type="datetime1">
              <a:rPr kumimoji="1" lang="ja-JP" altLang="en-US" smtClean="0"/>
              <a:t>2016/6/23</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6" name="スライド番号プレースホルダー 5"/>
          <p:cNvSpPr>
            <a:spLocks noGrp="1"/>
          </p:cNvSpPr>
          <p:nvPr>
            <p:ph type="sldNum" sz="quarter" idx="12"/>
          </p:nvPr>
        </p:nvSpPr>
        <p:spPr/>
        <p:txBody>
          <a:bodyPr/>
          <a:lstStyle/>
          <a:p>
            <a:fld id="{12493AFB-09EF-44E8-907E-BBD1DBE5A50F}" type="slidenum">
              <a:rPr kumimoji="1" lang="ja-JP" altLang="en-US" smtClean="0"/>
              <a:t>‹#›</a:t>
            </a:fld>
            <a:endParaRPr kumimoji="1" lang="ja-JP" altLang="en-US"/>
          </a:p>
        </p:txBody>
      </p:sp>
    </p:spTree>
    <p:extLst>
      <p:ext uri="{BB962C8B-B14F-4D97-AF65-F5344CB8AC3E}">
        <p14:creationId xmlns:p14="http://schemas.microsoft.com/office/powerpoint/2010/main" val="375914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0CD038B-AD1B-4F07-B2BF-1465A2F5583F}" type="datetime1">
              <a:rPr kumimoji="1" lang="ja-JP" altLang="en-US" smtClean="0"/>
              <a:t>2016/6/23</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6" name="スライド番号プレースホルダー 5"/>
          <p:cNvSpPr>
            <a:spLocks noGrp="1"/>
          </p:cNvSpPr>
          <p:nvPr>
            <p:ph type="sldNum" sz="quarter" idx="12"/>
          </p:nvPr>
        </p:nvSpPr>
        <p:spPr/>
        <p:txBody>
          <a:bodyPr/>
          <a:lstStyle/>
          <a:p>
            <a:fld id="{12493AFB-09EF-44E8-907E-BBD1DBE5A50F}" type="slidenum">
              <a:rPr kumimoji="1" lang="ja-JP" altLang="en-US" smtClean="0"/>
              <a:t>‹#›</a:t>
            </a:fld>
            <a:endParaRPr kumimoji="1" lang="ja-JP" altLang="en-US"/>
          </a:p>
        </p:txBody>
      </p:sp>
    </p:spTree>
    <p:extLst>
      <p:ext uri="{BB962C8B-B14F-4D97-AF65-F5344CB8AC3E}">
        <p14:creationId xmlns:p14="http://schemas.microsoft.com/office/powerpoint/2010/main" val="854189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83EC51D-906F-466C-8A5E-0DF13F1998E1}" type="datetimeFigureOut">
              <a:rPr lang="ja-JP" altLang="en-US" smtClean="0">
                <a:solidFill>
                  <a:prstClr val="black">
                    <a:tint val="75000"/>
                  </a:prstClr>
                </a:solidFill>
              </a:rPr>
              <a:pPr/>
              <a:t>2016/6/23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A9A5898-6CD3-4A38-81BE-0CEC10BA6AE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48940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83EC51D-906F-466C-8A5E-0DF13F1998E1}" type="datetimeFigureOut">
              <a:rPr lang="ja-JP" altLang="en-US" smtClean="0">
                <a:solidFill>
                  <a:prstClr val="black">
                    <a:tint val="75000"/>
                  </a:prstClr>
                </a:solidFill>
              </a:rPr>
              <a:pPr/>
              <a:t>2016/6/23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A9A5898-6CD3-4A38-81BE-0CEC10BA6AE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76066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83EC51D-906F-466C-8A5E-0DF13F1998E1}" type="datetimeFigureOut">
              <a:rPr lang="ja-JP" altLang="en-US" smtClean="0">
                <a:solidFill>
                  <a:prstClr val="black">
                    <a:tint val="75000"/>
                  </a:prstClr>
                </a:solidFill>
              </a:rPr>
              <a:pPr/>
              <a:t>2016/6/23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A9A5898-6CD3-4A38-81BE-0CEC10BA6AE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91402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83EC51D-906F-466C-8A5E-0DF13F1998E1}" type="datetimeFigureOut">
              <a:rPr lang="ja-JP" altLang="en-US" smtClean="0">
                <a:solidFill>
                  <a:prstClr val="black">
                    <a:tint val="75000"/>
                  </a:prstClr>
                </a:solidFill>
              </a:rPr>
              <a:pPr/>
              <a:t>2016/6/23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A9A5898-6CD3-4A38-81BE-0CEC10BA6AE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5066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83EC51D-906F-466C-8A5E-0DF13F1998E1}" type="datetimeFigureOut">
              <a:rPr lang="ja-JP" altLang="en-US" smtClean="0">
                <a:solidFill>
                  <a:prstClr val="black">
                    <a:tint val="75000"/>
                  </a:prstClr>
                </a:solidFill>
              </a:rPr>
              <a:pPr/>
              <a:t>2016/6/23</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DA9A5898-6CD3-4A38-81BE-0CEC10BA6AE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20036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83EC51D-906F-466C-8A5E-0DF13F1998E1}" type="datetimeFigureOut">
              <a:rPr lang="ja-JP" altLang="en-US" smtClean="0">
                <a:solidFill>
                  <a:prstClr val="black">
                    <a:tint val="75000"/>
                  </a:prstClr>
                </a:solidFill>
              </a:rPr>
              <a:pPr/>
              <a:t>2016/6/23</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DA9A5898-6CD3-4A38-81BE-0CEC10BA6AE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5304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83EC51D-906F-466C-8A5E-0DF13F1998E1}" type="datetimeFigureOut">
              <a:rPr lang="ja-JP" altLang="en-US" smtClean="0">
                <a:solidFill>
                  <a:prstClr val="black">
                    <a:tint val="75000"/>
                  </a:prstClr>
                </a:solidFill>
              </a:rPr>
              <a:pPr/>
              <a:t>2016/6/23</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DA9A5898-6CD3-4A38-81BE-0CEC10BA6AE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41321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83EC51D-906F-466C-8A5E-0DF13F1998E1}" type="datetimeFigureOut">
              <a:rPr lang="ja-JP" altLang="en-US" smtClean="0">
                <a:solidFill>
                  <a:prstClr val="black">
                    <a:tint val="75000"/>
                  </a:prstClr>
                </a:solidFill>
              </a:rPr>
              <a:pPr/>
              <a:t>2016/6/23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A9A5898-6CD3-4A38-81BE-0CEC10BA6AE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73984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1B820A4-B3DF-4C72-8752-CC77996858E2}" type="datetime1">
              <a:rPr kumimoji="1" lang="ja-JP" altLang="en-US" smtClean="0"/>
              <a:t>2016/6/23</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6" name="スライド番号プレースホルダー 5"/>
          <p:cNvSpPr>
            <a:spLocks noGrp="1"/>
          </p:cNvSpPr>
          <p:nvPr>
            <p:ph type="sldNum" sz="quarter" idx="12"/>
          </p:nvPr>
        </p:nvSpPr>
        <p:spPr/>
        <p:txBody>
          <a:bodyPr/>
          <a:lstStyle/>
          <a:p>
            <a:fld id="{12493AFB-09EF-44E8-907E-BBD1DBE5A50F}" type="slidenum">
              <a:rPr kumimoji="1" lang="ja-JP" altLang="en-US" smtClean="0"/>
              <a:t>‹#›</a:t>
            </a:fld>
            <a:endParaRPr kumimoji="1" lang="ja-JP" altLang="en-US"/>
          </a:p>
        </p:txBody>
      </p:sp>
    </p:spTree>
    <p:extLst>
      <p:ext uri="{BB962C8B-B14F-4D97-AF65-F5344CB8AC3E}">
        <p14:creationId xmlns:p14="http://schemas.microsoft.com/office/powerpoint/2010/main" val="1696574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83EC51D-906F-466C-8A5E-0DF13F1998E1}" type="datetimeFigureOut">
              <a:rPr lang="ja-JP" altLang="en-US" smtClean="0">
                <a:solidFill>
                  <a:prstClr val="black">
                    <a:tint val="75000"/>
                  </a:prstClr>
                </a:solidFill>
              </a:rPr>
              <a:pPr/>
              <a:t>2016/6/23</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A9A5898-6CD3-4A38-81BE-0CEC10BA6AE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81904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83EC51D-906F-466C-8A5E-0DF13F1998E1}" type="datetimeFigureOut">
              <a:rPr lang="ja-JP" altLang="en-US" smtClean="0">
                <a:solidFill>
                  <a:prstClr val="black">
                    <a:tint val="75000"/>
                  </a:prstClr>
                </a:solidFill>
              </a:rPr>
              <a:pPr/>
              <a:t>2016/6/23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A9A5898-6CD3-4A38-81BE-0CEC10BA6AE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61079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83EC51D-906F-466C-8A5E-0DF13F1998E1}" type="datetimeFigureOut">
              <a:rPr lang="ja-JP" altLang="en-US" smtClean="0">
                <a:solidFill>
                  <a:prstClr val="black">
                    <a:tint val="75000"/>
                  </a:prstClr>
                </a:solidFill>
              </a:rPr>
              <a:pPr/>
              <a:t>2016/6/23</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A9A5898-6CD3-4A38-81BE-0CEC10BA6AE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03915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A7A0151-E7E9-477D-AE65-6547F2CA872C}" type="datetime1">
              <a:rPr kumimoji="1" lang="ja-JP" altLang="en-US" smtClean="0"/>
              <a:t>2016/6/23</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6" name="スライド番号プレースホルダー 5"/>
          <p:cNvSpPr>
            <a:spLocks noGrp="1"/>
          </p:cNvSpPr>
          <p:nvPr>
            <p:ph type="sldNum" sz="quarter" idx="12"/>
          </p:nvPr>
        </p:nvSpPr>
        <p:spPr/>
        <p:txBody>
          <a:bodyPr/>
          <a:lstStyle/>
          <a:p>
            <a:fld id="{12493AFB-09EF-44E8-907E-BBD1DBE5A50F}" type="slidenum">
              <a:rPr kumimoji="1" lang="ja-JP" altLang="en-US" smtClean="0"/>
              <a:t>‹#›</a:t>
            </a:fld>
            <a:endParaRPr kumimoji="1" lang="ja-JP" altLang="en-US"/>
          </a:p>
        </p:txBody>
      </p:sp>
    </p:spTree>
    <p:extLst>
      <p:ext uri="{BB962C8B-B14F-4D97-AF65-F5344CB8AC3E}">
        <p14:creationId xmlns:p14="http://schemas.microsoft.com/office/powerpoint/2010/main" val="459392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FBE91F8-108C-4C16-9223-F8A9FB1A0600}" type="datetime1">
              <a:rPr kumimoji="1" lang="ja-JP" altLang="en-US" smtClean="0"/>
              <a:t>2016/6/23</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7" name="スライド番号プレースホルダー 6"/>
          <p:cNvSpPr>
            <a:spLocks noGrp="1"/>
          </p:cNvSpPr>
          <p:nvPr>
            <p:ph type="sldNum" sz="quarter" idx="12"/>
          </p:nvPr>
        </p:nvSpPr>
        <p:spPr/>
        <p:txBody>
          <a:bodyPr/>
          <a:lstStyle/>
          <a:p>
            <a:fld id="{12493AFB-09EF-44E8-907E-BBD1DBE5A50F}" type="slidenum">
              <a:rPr kumimoji="1" lang="ja-JP" altLang="en-US" smtClean="0"/>
              <a:t>‹#›</a:t>
            </a:fld>
            <a:endParaRPr kumimoji="1" lang="ja-JP" altLang="en-US"/>
          </a:p>
        </p:txBody>
      </p:sp>
    </p:spTree>
    <p:extLst>
      <p:ext uri="{BB962C8B-B14F-4D97-AF65-F5344CB8AC3E}">
        <p14:creationId xmlns:p14="http://schemas.microsoft.com/office/powerpoint/2010/main" val="4162691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E1C6B9B-EAA6-4160-A6E6-B4BB786D7D95}" type="datetime1">
              <a:rPr kumimoji="1" lang="ja-JP" altLang="en-US" smtClean="0"/>
              <a:t>2016/6/23</a:t>
            </a:fld>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9" name="スライド番号プレースホルダー 8"/>
          <p:cNvSpPr>
            <a:spLocks noGrp="1"/>
          </p:cNvSpPr>
          <p:nvPr>
            <p:ph type="sldNum" sz="quarter" idx="12"/>
          </p:nvPr>
        </p:nvSpPr>
        <p:spPr/>
        <p:txBody>
          <a:bodyPr/>
          <a:lstStyle/>
          <a:p>
            <a:fld id="{12493AFB-09EF-44E8-907E-BBD1DBE5A50F}" type="slidenum">
              <a:rPr kumimoji="1" lang="ja-JP" altLang="en-US" smtClean="0"/>
              <a:t>‹#›</a:t>
            </a:fld>
            <a:endParaRPr kumimoji="1" lang="ja-JP" altLang="en-US"/>
          </a:p>
        </p:txBody>
      </p:sp>
    </p:spTree>
    <p:extLst>
      <p:ext uri="{BB962C8B-B14F-4D97-AF65-F5344CB8AC3E}">
        <p14:creationId xmlns:p14="http://schemas.microsoft.com/office/powerpoint/2010/main" val="1854366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F37768D-9C9D-4736-AEB2-91EBA7CE6C83}" type="datetime1">
              <a:rPr kumimoji="1" lang="ja-JP" altLang="en-US" smtClean="0"/>
              <a:t>2016/6/23</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5" name="スライド番号プレースホルダー 4"/>
          <p:cNvSpPr>
            <a:spLocks noGrp="1"/>
          </p:cNvSpPr>
          <p:nvPr>
            <p:ph type="sldNum" sz="quarter" idx="12"/>
          </p:nvPr>
        </p:nvSpPr>
        <p:spPr/>
        <p:txBody>
          <a:bodyPr/>
          <a:lstStyle/>
          <a:p>
            <a:fld id="{12493AFB-09EF-44E8-907E-BBD1DBE5A50F}" type="slidenum">
              <a:rPr kumimoji="1" lang="ja-JP" altLang="en-US" smtClean="0"/>
              <a:t>‹#›</a:t>
            </a:fld>
            <a:endParaRPr kumimoji="1" lang="ja-JP" altLang="en-US"/>
          </a:p>
        </p:txBody>
      </p:sp>
    </p:spTree>
    <p:extLst>
      <p:ext uri="{BB962C8B-B14F-4D97-AF65-F5344CB8AC3E}">
        <p14:creationId xmlns:p14="http://schemas.microsoft.com/office/powerpoint/2010/main" val="3877220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FC49D38-3DE7-471C-83FD-48738B386324}" type="datetime1">
              <a:rPr kumimoji="1" lang="ja-JP" altLang="en-US" smtClean="0"/>
              <a:t>2016/6/23</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4" name="スライド番号プレースホルダー 3"/>
          <p:cNvSpPr>
            <a:spLocks noGrp="1"/>
          </p:cNvSpPr>
          <p:nvPr>
            <p:ph type="sldNum" sz="quarter" idx="12"/>
          </p:nvPr>
        </p:nvSpPr>
        <p:spPr/>
        <p:txBody>
          <a:bodyPr/>
          <a:lstStyle/>
          <a:p>
            <a:fld id="{12493AFB-09EF-44E8-907E-BBD1DBE5A50F}" type="slidenum">
              <a:rPr kumimoji="1" lang="ja-JP" altLang="en-US" smtClean="0"/>
              <a:t>‹#›</a:t>
            </a:fld>
            <a:endParaRPr kumimoji="1" lang="ja-JP" altLang="en-US"/>
          </a:p>
        </p:txBody>
      </p:sp>
    </p:spTree>
    <p:extLst>
      <p:ext uri="{BB962C8B-B14F-4D97-AF65-F5344CB8AC3E}">
        <p14:creationId xmlns:p14="http://schemas.microsoft.com/office/powerpoint/2010/main" val="230743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791F135-8A24-4FD0-81F2-DAE01643290A}" type="datetime1">
              <a:rPr kumimoji="1" lang="ja-JP" altLang="en-US" smtClean="0"/>
              <a:t>2016/6/23</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7" name="スライド番号プレースホルダー 6"/>
          <p:cNvSpPr>
            <a:spLocks noGrp="1"/>
          </p:cNvSpPr>
          <p:nvPr>
            <p:ph type="sldNum" sz="quarter" idx="12"/>
          </p:nvPr>
        </p:nvSpPr>
        <p:spPr/>
        <p:txBody>
          <a:bodyPr/>
          <a:lstStyle/>
          <a:p>
            <a:fld id="{12493AFB-09EF-44E8-907E-BBD1DBE5A50F}" type="slidenum">
              <a:rPr kumimoji="1" lang="ja-JP" altLang="en-US" smtClean="0"/>
              <a:t>‹#›</a:t>
            </a:fld>
            <a:endParaRPr kumimoji="1" lang="ja-JP" altLang="en-US"/>
          </a:p>
        </p:txBody>
      </p:sp>
    </p:spTree>
    <p:extLst>
      <p:ext uri="{BB962C8B-B14F-4D97-AF65-F5344CB8AC3E}">
        <p14:creationId xmlns:p14="http://schemas.microsoft.com/office/powerpoint/2010/main" val="1166994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C357368-D4F7-4DCD-A87D-DFB9360DAB7A}" type="datetime1">
              <a:rPr kumimoji="1" lang="ja-JP" altLang="en-US" smtClean="0"/>
              <a:t>2016/6/23</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7" name="スライド番号プレースホルダー 6"/>
          <p:cNvSpPr>
            <a:spLocks noGrp="1"/>
          </p:cNvSpPr>
          <p:nvPr>
            <p:ph type="sldNum" sz="quarter" idx="12"/>
          </p:nvPr>
        </p:nvSpPr>
        <p:spPr/>
        <p:txBody>
          <a:bodyPr/>
          <a:lstStyle/>
          <a:p>
            <a:fld id="{12493AFB-09EF-44E8-907E-BBD1DBE5A50F}" type="slidenum">
              <a:rPr kumimoji="1" lang="ja-JP" altLang="en-US" smtClean="0"/>
              <a:t>‹#›</a:t>
            </a:fld>
            <a:endParaRPr kumimoji="1" lang="ja-JP" altLang="en-US"/>
          </a:p>
        </p:txBody>
      </p:sp>
    </p:spTree>
    <p:extLst>
      <p:ext uri="{BB962C8B-B14F-4D97-AF65-F5344CB8AC3E}">
        <p14:creationId xmlns:p14="http://schemas.microsoft.com/office/powerpoint/2010/main" val="2267274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BCFD9-BC43-4742-9825-158BF4053F2F}" type="datetime1">
              <a:rPr kumimoji="1" lang="ja-JP" altLang="en-US" smtClean="0"/>
              <a:t>2016/6/23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smtClean="0"/>
              <a:t>Copyrights©2015  SSS Corporation</a:t>
            </a:r>
            <a:r>
              <a:rPr kumimoji="1" lang="ja-JP" altLang="en-US" smtClean="0"/>
              <a:t>　 </a:t>
            </a:r>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93AFB-09EF-44E8-907E-BBD1DBE5A50F}" type="slidenum">
              <a:rPr kumimoji="1" lang="ja-JP" altLang="en-US" smtClean="0"/>
              <a:t>‹#›</a:t>
            </a:fld>
            <a:endParaRPr kumimoji="1" lang="ja-JP" altLang="en-US"/>
          </a:p>
        </p:txBody>
      </p:sp>
    </p:spTree>
    <p:extLst>
      <p:ext uri="{BB962C8B-B14F-4D97-AF65-F5344CB8AC3E}">
        <p14:creationId xmlns:p14="http://schemas.microsoft.com/office/powerpoint/2010/main" val="822347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EC51D-906F-466C-8A5E-0DF13F1998E1}" type="datetimeFigureOut">
              <a:rPr lang="ja-JP" altLang="en-US" smtClean="0">
                <a:solidFill>
                  <a:prstClr val="black">
                    <a:tint val="75000"/>
                  </a:prstClr>
                </a:solidFill>
              </a:rPr>
              <a:pPr/>
              <a:t>2016/6/23</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A5898-6CD3-4A38-81BE-0CEC10BA6AE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19210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50.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 name="タイトル 1"/>
          <p:cNvSpPr>
            <a:spLocks noGrp="1"/>
          </p:cNvSpPr>
          <p:nvPr>
            <p:ph type="title"/>
          </p:nvPr>
        </p:nvSpPr>
        <p:spPr>
          <a:xfrm>
            <a:off x="1418556" y="2506886"/>
            <a:ext cx="6306886" cy="778098"/>
          </a:xfrm>
        </p:spPr>
        <p:txBody>
          <a:bodyPr>
            <a:normAutofit/>
          </a:bodyPr>
          <a:lstStyle/>
          <a:p>
            <a:r>
              <a:rPr lang="en-US" altLang="ja-JP" sz="3200" dirty="0" smtClean="0">
                <a:solidFill>
                  <a:schemeClr val="accent6">
                    <a:lumMod val="20000"/>
                    <a:lumOff val="80000"/>
                  </a:schemeClr>
                </a:solidFill>
              </a:rPr>
              <a:t>Agile and DevOps </a:t>
            </a:r>
            <a:endParaRPr kumimoji="1" lang="ja-JP" altLang="en-US" sz="3200" dirty="0">
              <a:solidFill>
                <a:schemeClr val="accent6">
                  <a:lumMod val="20000"/>
                  <a:lumOff val="80000"/>
                </a:schemeClr>
              </a:solidFill>
            </a:endParaRPr>
          </a:p>
        </p:txBody>
      </p:sp>
      <p:sp>
        <p:nvSpPr>
          <p:cNvPr id="4" name="サブタイトル 2"/>
          <p:cNvSpPr txBox="1">
            <a:spLocks/>
          </p:cNvSpPr>
          <p:nvPr/>
        </p:nvSpPr>
        <p:spPr>
          <a:xfrm>
            <a:off x="5076056" y="4725144"/>
            <a:ext cx="3895303" cy="1752600"/>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000" dirty="0" smtClean="0">
                <a:solidFill>
                  <a:schemeClr val="bg1">
                    <a:lumMod val="85000"/>
                  </a:schemeClr>
                </a:solidFill>
              </a:rPr>
              <a:t>平成</a:t>
            </a:r>
            <a:r>
              <a:rPr lang="en-US" altLang="ja-JP" sz="2000" dirty="0" smtClean="0">
                <a:solidFill>
                  <a:schemeClr val="bg1">
                    <a:lumMod val="85000"/>
                  </a:schemeClr>
                </a:solidFill>
              </a:rPr>
              <a:t>28</a:t>
            </a:r>
            <a:r>
              <a:rPr lang="ja-JP" altLang="en-US" sz="2000" dirty="0" smtClean="0">
                <a:solidFill>
                  <a:schemeClr val="bg1">
                    <a:lumMod val="85000"/>
                  </a:schemeClr>
                </a:solidFill>
              </a:rPr>
              <a:t>年</a:t>
            </a:r>
            <a:r>
              <a:rPr lang="en-US" altLang="ja-JP" sz="2000" dirty="0" smtClean="0">
                <a:solidFill>
                  <a:schemeClr val="bg1">
                    <a:lumMod val="85000"/>
                  </a:schemeClr>
                </a:solidFill>
              </a:rPr>
              <a:t>7</a:t>
            </a:r>
            <a:r>
              <a:rPr lang="ja-JP" altLang="en-US" sz="2000" dirty="0" smtClean="0">
                <a:solidFill>
                  <a:schemeClr val="bg1">
                    <a:lumMod val="85000"/>
                  </a:schemeClr>
                </a:solidFill>
              </a:rPr>
              <a:t>月</a:t>
            </a:r>
            <a:r>
              <a:rPr lang="en-US" altLang="ja-JP" sz="2000" dirty="0" smtClean="0">
                <a:solidFill>
                  <a:schemeClr val="bg1">
                    <a:lumMod val="85000"/>
                  </a:schemeClr>
                </a:solidFill>
              </a:rPr>
              <a:t>13</a:t>
            </a:r>
            <a:r>
              <a:rPr lang="ja-JP" altLang="en-US" sz="2000" dirty="0" smtClean="0">
                <a:solidFill>
                  <a:schemeClr val="bg1">
                    <a:lumMod val="85000"/>
                  </a:schemeClr>
                </a:solidFill>
              </a:rPr>
              <a:t>日</a:t>
            </a:r>
            <a:endParaRPr lang="en-US" altLang="ja-JP" sz="2000" dirty="0" smtClean="0">
              <a:solidFill>
                <a:schemeClr val="bg1">
                  <a:lumMod val="85000"/>
                </a:schemeClr>
              </a:solidFill>
            </a:endParaRPr>
          </a:p>
          <a:p>
            <a:pPr marL="0" indent="0">
              <a:buNone/>
            </a:pPr>
            <a:endParaRPr lang="en-US" altLang="ja-JP" sz="2000" dirty="0" smtClean="0">
              <a:solidFill>
                <a:schemeClr val="bg1">
                  <a:lumMod val="85000"/>
                </a:schemeClr>
              </a:solidFill>
            </a:endParaRPr>
          </a:p>
          <a:p>
            <a:pPr marL="0" indent="0">
              <a:buNone/>
            </a:pPr>
            <a:r>
              <a:rPr lang="ja-JP" altLang="en-US" sz="2000" dirty="0" smtClean="0">
                <a:solidFill>
                  <a:schemeClr val="bg1">
                    <a:lumMod val="85000"/>
                  </a:schemeClr>
                </a:solidFill>
              </a:rPr>
              <a:t>戸田　孝一郎</a:t>
            </a:r>
            <a:endParaRPr lang="en-US" altLang="ja-JP" sz="2000" dirty="0" smtClean="0">
              <a:solidFill>
                <a:schemeClr val="bg1">
                  <a:lumMod val="85000"/>
                </a:schemeClr>
              </a:solidFill>
            </a:endParaRPr>
          </a:p>
          <a:p>
            <a:pPr marL="0" indent="0">
              <a:buNone/>
            </a:pPr>
            <a:r>
              <a:rPr lang="ja-JP" altLang="en-US" sz="2000" dirty="0" smtClean="0">
                <a:solidFill>
                  <a:schemeClr val="bg1">
                    <a:lumMod val="85000"/>
                  </a:schemeClr>
                </a:solidFill>
              </a:rPr>
              <a:t>株式会社戦略スタッフ・サービス</a:t>
            </a:r>
            <a:endParaRPr lang="en-US" altLang="ja-JP" sz="2000" dirty="0" smtClean="0">
              <a:solidFill>
                <a:schemeClr val="bg1">
                  <a:lumMod val="85000"/>
                </a:schemeClr>
              </a:solidFill>
            </a:endParaRPr>
          </a:p>
          <a:p>
            <a:pPr marL="0" indent="0">
              <a:buNone/>
            </a:pPr>
            <a:r>
              <a:rPr lang="ja-JP" altLang="en-US" sz="2000" dirty="0">
                <a:solidFill>
                  <a:schemeClr val="bg1">
                    <a:lumMod val="85000"/>
                  </a:schemeClr>
                </a:solidFill>
              </a:rPr>
              <a:t>社団</a:t>
            </a:r>
            <a:r>
              <a:rPr lang="ja-JP" altLang="en-US" sz="2000" dirty="0" smtClean="0">
                <a:solidFill>
                  <a:schemeClr val="bg1">
                    <a:lumMod val="85000"/>
                  </a:schemeClr>
                </a:solidFill>
              </a:rPr>
              <a:t>法人ＴＰＳ検定協会　理事</a:t>
            </a:r>
            <a:endParaRPr lang="ja-JP" altLang="en-US" sz="2000" dirty="0">
              <a:solidFill>
                <a:schemeClr val="bg1">
                  <a:lumMod val="85000"/>
                </a:schemeClr>
              </a:solidFill>
            </a:endParaRPr>
          </a:p>
        </p:txBody>
      </p:sp>
      <p:sp>
        <p:nvSpPr>
          <p:cNvPr id="5" name="タイトル 1"/>
          <p:cNvSpPr txBox="1">
            <a:spLocks/>
          </p:cNvSpPr>
          <p:nvPr/>
        </p:nvSpPr>
        <p:spPr>
          <a:xfrm>
            <a:off x="575555" y="3140968"/>
            <a:ext cx="7992888" cy="8642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800" dirty="0" smtClean="0">
                <a:solidFill>
                  <a:schemeClr val="accent6">
                    <a:lumMod val="40000"/>
                    <a:lumOff val="60000"/>
                  </a:schemeClr>
                </a:solidFill>
              </a:rPr>
              <a:t>アジャイル開発のスピードをビジネスに活かすエンタープライズ</a:t>
            </a:r>
            <a:r>
              <a:rPr lang="en-US" altLang="ja-JP" sz="1800" dirty="0" smtClean="0">
                <a:solidFill>
                  <a:schemeClr val="accent6">
                    <a:lumMod val="40000"/>
                    <a:lumOff val="60000"/>
                  </a:schemeClr>
                </a:solidFill>
              </a:rPr>
              <a:t>DevOps</a:t>
            </a:r>
            <a:r>
              <a:rPr lang="ja-JP" altLang="en-US" sz="1800" dirty="0" smtClean="0">
                <a:solidFill>
                  <a:schemeClr val="accent6">
                    <a:lumMod val="40000"/>
                    <a:lumOff val="60000"/>
                  </a:schemeClr>
                </a:solidFill>
              </a:rPr>
              <a:t>を目指して</a:t>
            </a:r>
            <a:endParaRPr lang="ja-JP" altLang="en-US" sz="1800" dirty="0">
              <a:solidFill>
                <a:schemeClr val="accent6">
                  <a:lumMod val="40000"/>
                  <a:lumOff val="60000"/>
                </a:schemeClr>
              </a:solidFill>
            </a:endParaRPr>
          </a:p>
        </p:txBody>
      </p:sp>
      <p:sp>
        <p:nvSpPr>
          <p:cNvPr id="3" name="フッター プレースホルダー 2"/>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6" name="スライド番号プレースホルダー 5"/>
          <p:cNvSpPr>
            <a:spLocks noGrp="1"/>
          </p:cNvSpPr>
          <p:nvPr>
            <p:ph type="sldNum" sz="quarter" idx="12"/>
          </p:nvPr>
        </p:nvSpPr>
        <p:spPr/>
        <p:txBody>
          <a:bodyPr/>
          <a:lstStyle/>
          <a:p>
            <a:fld id="{12493AFB-09EF-44E8-907E-BBD1DBE5A50F}" type="slidenum">
              <a:rPr kumimoji="1" lang="ja-JP" altLang="en-US" smtClean="0"/>
              <a:t>1</a:t>
            </a:fld>
            <a:endParaRPr kumimoji="1" lang="ja-JP" altLang="en-US"/>
          </a:p>
        </p:txBody>
      </p:sp>
      <p:sp>
        <p:nvSpPr>
          <p:cNvPr id="8" name="テキスト ボックス 7"/>
          <p:cNvSpPr txBox="1"/>
          <p:nvPr/>
        </p:nvSpPr>
        <p:spPr>
          <a:xfrm>
            <a:off x="35446" y="197108"/>
            <a:ext cx="4212469" cy="369332"/>
          </a:xfrm>
          <a:prstGeom prst="rect">
            <a:avLst/>
          </a:prstGeom>
          <a:noFill/>
        </p:spPr>
        <p:txBody>
          <a:bodyPr wrap="square" rtlCol="0">
            <a:spAutoFit/>
          </a:bodyPr>
          <a:lstStyle/>
          <a:p>
            <a:pPr algn="ctr"/>
            <a:r>
              <a:rPr kumimoji="1" lang="ja-JP" altLang="en-US" b="1" dirty="0" smtClean="0">
                <a:solidFill>
                  <a:schemeClr val="bg1"/>
                </a:solidFill>
              </a:rPr>
              <a:t>ソフトウエア・エンジニアリング講座</a:t>
            </a:r>
            <a:endParaRPr kumimoji="1" lang="ja-JP" altLang="en-US" b="1" dirty="0">
              <a:solidFill>
                <a:schemeClr val="bg1"/>
              </a:solidFill>
            </a:endParaRPr>
          </a:p>
        </p:txBody>
      </p:sp>
    </p:spTree>
    <p:extLst>
      <p:ext uri="{BB962C8B-B14F-4D97-AF65-F5344CB8AC3E}">
        <p14:creationId xmlns:p14="http://schemas.microsoft.com/office/powerpoint/2010/main" val="3154988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Luke\Desktop\Continuous Delivery-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5687" y="157900"/>
            <a:ext cx="1938707" cy="25525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Luke\Desktop\Contimuous Delivery-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926039"/>
            <a:ext cx="1590887" cy="2040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uke\Desktop\DevOps for Develop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741" y="4035087"/>
            <a:ext cx="1493267" cy="22111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uke\Desktop\DevOps Cookboo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1162" y="4035087"/>
            <a:ext cx="1835326" cy="21797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Luke\Desktop\Leading Transfomat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4032" y="4045926"/>
            <a:ext cx="1509144" cy="226144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Luke\Desktop\Effective DevOp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240" y="3984738"/>
            <a:ext cx="1727496" cy="22614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Luke\Desktop\The DevOps逆転だ.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520" y="157900"/>
            <a:ext cx="1800200" cy="2552546"/>
          </a:xfrm>
          <a:prstGeom prst="rect">
            <a:avLst/>
          </a:prstGeom>
          <a:noFill/>
          <a:extLst>
            <a:ext uri="{909E8E84-426E-40DD-AFC4-6F175D3DCCD1}">
              <a14:hiddenFill xmlns:a14="http://schemas.microsoft.com/office/drawing/2010/main">
                <a:solidFill>
                  <a:srgbClr val="FFFFFF"/>
                </a:solidFill>
              </a14:hiddenFill>
            </a:ext>
          </a:extLst>
        </p:spPr>
      </p:pic>
      <p:sp>
        <p:nvSpPr>
          <p:cNvPr id="2" name="フッター プレースホルダー 1"/>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3" name="スライド番号プレースホルダー 2"/>
          <p:cNvSpPr>
            <a:spLocks noGrp="1"/>
          </p:cNvSpPr>
          <p:nvPr>
            <p:ph type="sldNum" sz="quarter" idx="12"/>
          </p:nvPr>
        </p:nvSpPr>
        <p:spPr/>
        <p:txBody>
          <a:bodyPr/>
          <a:lstStyle/>
          <a:p>
            <a:fld id="{12493AFB-09EF-44E8-907E-BBD1DBE5A50F}" type="slidenum">
              <a:rPr kumimoji="1" lang="ja-JP" altLang="en-US" smtClean="0"/>
              <a:t>10</a:t>
            </a:fld>
            <a:endParaRPr kumimoji="1" lang="ja-JP" altLang="en-US"/>
          </a:p>
        </p:txBody>
      </p:sp>
      <p:pic>
        <p:nvPicPr>
          <p:cNvPr id="3074" name="Picture 2" descr="C:\Users\Luke\Desktop\DevOps Architectur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8604" y="157900"/>
            <a:ext cx="1779587" cy="264033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Luke\Desktop\DevOps教科書.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8191" y="926039"/>
            <a:ext cx="1406935" cy="204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516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a:bodyPr>
          <a:lstStyle/>
          <a:p>
            <a:r>
              <a:rPr lang="ja-JP" altLang="en-US" sz="2800" dirty="0" smtClean="0"/>
              <a:t>アジャイル</a:t>
            </a:r>
            <a:r>
              <a:rPr lang="ja-JP" altLang="en-US" sz="2800" dirty="0"/>
              <a:t>開発の先に</a:t>
            </a:r>
            <a:r>
              <a:rPr lang="en-US" altLang="ja-JP" sz="2800" dirty="0"/>
              <a:t>DevOps</a:t>
            </a:r>
            <a:r>
              <a:rPr lang="ja-JP" altLang="en-US" sz="2800" dirty="0"/>
              <a:t>が</a:t>
            </a:r>
            <a:r>
              <a:rPr lang="ja-JP" altLang="en-US" sz="2800" dirty="0" smtClean="0"/>
              <a:t>見える</a:t>
            </a:r>
            <a:endParaRPr kumimoji="1" lang="ja-JP" altLang="en-US" sz="2800" dirty="0"/>
          </a:p>
        </p:txBody>
      </p:sp>
      <p:sp>
        <p:nvSpPr>
          <p:cNvPr id="3" name="角丸四角形 2"/>
          <p:cNvSpPr/>
          <p:nvPr/>
        </p:nvSpPr>
        <p:spPr>
          <a:xfrm>
            <a:off x="1043608" y="1196752"/>
            <a:ext cx="15121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アジャイル開発</a:t>
            </a:r>
            <a:endParaRPr kumimoji="1" lang="ja-JP" altLang="en-US" sz="1400" dirty="0"/>
          </a:p>
        </p:txBody>
      </p:sp>
      <p:sp>
        <p:nvSpPr>
          <p:cNvPr id="4" name="角丸四角形 3"/>
          <p:cNvSpPr/>
          <p:nvPr/>
        </p:nvSpPr>
        <p:spPr>
          <a:xfrm>
            <a:off x="1043608" y="2348880"/>
            <a:ext cx="15121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t>規律ある</a:t>
            </a:r>
            <a:endParaRPr kumimoji="1" lang="en-US" altLang="ja-JP" sz="1400" dirty="0" smtClean="0"/>
          </a:p>
          <a:p>
            <a:pPr algn="ctr"/>
            <a:r>
              <a:rPr kumimoji="1" lang="ja-JP" altLang="en-US" sz="1400" dirty="0" smtClean="0"/>
              <a:t>アジャイル</a:t>
            </a:r>
            <a:endParaRPr kumimoji="1" lang="ja-JP" altLang="en-US" sz="1400" dirty="0"/>
          </a:p>
        </p:txBody>
      </p:sp>
      <p:sp>
        <p:nvSpPr>
          <p:cNvPr id="5" name="角丸四角形 4"/>
          <p:cNvSpPr/>
          <p:nvPr/>
        </p:nvSpPr>
        <p:spPr>
          <a:xfrm>
            <a:off x="1043608" y="3573016"/>
            <a:ext cx="15121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t>継続的</a:t>
            </a:r>
            <a:endParaRPr lang="en-US" altLang="ja-JP" sz="1400" dirty="0" smtClean="0"/>
          </a:p>
          <a:p>
            <a:pPr algn="ctr"/>
            <a:r>
              <a:rPr kumimoji="1" lang="ja-JP" altLang="en-US" sz="1400" dirty="0"/>
              <a:t>デリバリー</a:t>
            </a:r>
          </a:p>
        </p:txBody>
      </p:sp>
      <p:sp>
        <p:nvSpPr>
          <p:cNvPr id="6" name="角丸四角形 5"/>
          <p:cNvSpPr/>
          <p:nvPr/>
        </p:nvSpPr>
        <p:spPr>
          <a:xfrm>
            <a:off x="1043608" y="4751867"/>
            <a:ext cx="15121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ＤｅｖＯｐｓ</a:t>
            </a:r>
            <a:endParaRPr kumimoji="1" lang="ja-JP" altLang="en-US" sz="1400" dirty="0"/>
          </a:p>
        </p:txBody>
      </p:sp>
      <p:sp>
        <p:nvSpPr>
          <p:cNvPr id="7" name="テキスト ボックス 6"/>
          <p:cNvSpPr txBox="1"/>
          <p:nvPr/>
        </p:nvSpPr>
        <p:spPr>
          <a:xfrm>
            <a:off x="3419872" y="1300118"/>
            <a:ext cx="4392488" cy="369332"/>
          </a:xfrm>
          <a:prstGeom prst="rect">
            <a:avLst/>
          </a:prstGeom>
          <a:noFill/>
        </p:spPr>
        <p:txBody>
          <a:bodyPr wrap="square" rtlCol="0">
            <a:spAutoFit/>
          </a:bodyPr>
          <a:lstStyle/>
          <a:p>
            <a:r>
              <a:rPr kumimoji="1" lang="ja-JP" altLang="en-US" dirty="0" smtClean="0"/>
              <a:t>新しいプラクティス、プロセスの導入</a:t>
            </a:r>
            <a:endParaRPr kumimoji="1" lang="ja-JP" altLang="en-US" dirty="0"/>
          </a:p>
        </p:txBody>
      </p:sp>
      <p:sp>
        <p:nvSpPr>
          <p:cNvPr id="8" name="テキスト ボックス 7"/>
          <p:cNvSpPr txBox="1"/>
          <p:nvPr/>
        </p:nvSpPr>
        <p:spPr>
          <a:xfrm>
            <a:off x="3419872" y="2452246"/>
            <a:ext cx="4392488" cy="369332"/>
          </a:xfrm>
          <a:prstGeom prst="rect">
            <a:avLst/>
          </a:prstGeom>
          <a:noFill/>
        </p:spPr>
        <p:txBody>
          <a:bodyPr wrap="square" rtlCol="0">
            <a:spAutoFit/>
          </a:bodyPr>
          <a:lstStyle/>
          <a:p>
            <a:r>
              <a:rPr lang="ja-JP" altLang="en-US" dirty="0"/>
              <a:t>品質</a:t>
            </a:r>
            <a:r>
              <a:rPr lang="ja-JP" altLang="en-US" dirty="0" smtClean="0"/>
              <a:t>の向上、スピードの向上</a:t>
            </a:r>
            <a:endParaRPr kumimoji="1" lang="ja-JP" altLang="en-US" dirty="0"/>
          </a:p>
        </p:txBody>
      </p:sp>
      <p:sp>
        <p:nvSpPr>
          <p:cNvPr id="9" name="テキスト ボックス 8"/>
          <p:cNvSpPr txBox="1"/>
          <p:nvPr/>
        </p:nvSpPr>
        <p:spPr>
          <a:xfrm>
            <a:off x="3419872" y="3676382"/>
            <a:ext cx="4392488" cy="369332"/>
          </a:xfrm>
          <a:prstGeom prst="rect">
            <a:avLst/>
          </a:prstGeom>
          <a:noFill/>
        </p:spPr>
        <p:txBody>
          <a:bodyPr wrap="square" rtlCol="0">
            <a:spAutoFit/>
          </a:bodyPr>
          <a:lstStyle/>
          <a:p>
            <a:r>
              <a:rPr lang="ja-JP" altLang="en-US" dirty="0" smtClean="0"/>
              <a:t>ＪＩＴでのリリース（デリバリー＆ディプロイ）</a:t>
            </a:r>
            <a:endParaRPr kumimoji="1" lang="ja-JP" altLang="en-US" dirty="0"/>
          </a:p>
        </p:txBody>
      </p:sp>
      <p:sp>
        <p:nvSpPr>
          <p:cNvPr id="10" name="テキスト ボックス 9"/>
          <p:cNvSpPr txBox="1"/>
          <p:nvPr/>
        </p:nvSpPr>
        <p:spPr>
          <a:xfrm>
            <a:off x="3419872" y="4855233"/>
            <a:ext cx="4608512" cy="646331"/>
          </a:xfrm>
          <a:prstGeom prst="rect">
            <a:avLst/>
          </a:prstGeom>
          <a:noFill/>
        </p:spPr>
        <p:txBody>
          <a:bodyPr wrap="square" rtlCol="0">
            <a:spAutoFit/>
          </a:bodyPr>
          <a:lstStyle/>
          <a:p>
            <a:r>
              <a:rPr lang="ja-JP" altLang="en-US" dirty="0" smtClean="0"/>
              <a:t>ＪＩＴでのビジネス支援、全プロセスの見える化、同期化</a:t>
            </a:r>
            <a:endParaRPr kumimoji="1" lang="ja-JP" altLang="en-US" dirty="0"/>
          </a:p>
        </p:txBody>
      </p:sp>
      <p:sp>
        <p:nvSpPr>
          <p:cNvPr id="11" name="下矢印 10"/>
          <p:cNvSpPr/>
          <p:nvPr/>
        </p:nvSpPr>
        <p:spPr>
          <a:xfrm>
            <a:off x="1619672" y="1916832"/>
            <a:ext cx="360040" cy="288032"/>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1619672" y="3068960"/>
            <a:ext cx="360040" cy="288032"/>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a:off x="1619672" y="4293096"/>
            <a:ext cx="360040" cy="288032"/>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ッター プレースホルダー 13"/>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15" name="スライド番号プレースホルダー 14"/>
          <p:cNvSpPr>
            <a:spLocks noGrp="1"/>
          </p:cNvSpPr>
          <p:nvPr>
            <p:ph type="sldNum" sz="quarter" idx="12"/>
          </p:nvPr>
        </p:nvSpPr>
        <p:spPr/>
        <p:txBody>
          <a:bodyPr/>
          <a:lstStyle/>
          <a:p>
            <a:fld id="{12493AFB-09EF-44E8-907E-BBD1DBE5A50F}" type="slidenum">
              <a:rPr kumimoji="1" lang="ja-JP" altLang="en-US" smtClean="0"/>
              <a:t>11</a:t>
            </a:fld>
            <a:endParaRPr kumimoji="1" lang="ja-JP" altLang="en-US"/>
          </a:p>
        </p:txBody>
      </p:sp>
    </p:spTree>
    <p:extLst>
      <p:ext uri="{BB962C8B-B14F-4D97-AF65-F5344CB8AC3E}">
        <p14:creationId xmlns:p14="http://schemas.microsoft.com/office/powerpoint/2010/main" val="2607153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a:bodyPr>
          <a:lstStyle/>
          <a:p>
            <a:r>
              <a:rPr kumimoji="1" lang="ja-JP" altLang="en-US" sz="2800" dirty="0" smtClean="0"/>
              <a:t>規律あるアジャイル開発</a:t>
            </a:r>
            <a:endParaRPr kumimoji="1" lang="ja-JP" altLang="en-US" sz="2800" dirty="0"/>
          </a:p>
        </p:txBody>
      </p:sp>
      <p:sp>
        <p:nvSpPr>
          <p:cNvPr id="3" name="正方形/長方形 2"/>
          <p:cNvSpPr/>
          <p:nvPr/>
        </p:nvSpPr>
        <p:spPr>
          <a:xfrm>
            <a:off x="796131" y="1196752"/>
            <a:ext cx="7632848" cy="2462213"/>
          </a:xfrm>
          <a:prstGeom prst="rect">
            <a:avLst/>
          </a:prstGeom>
        </p:spPr>
        <p:txBody>
          <a:bodyPr wrap="square">
            <a:spAutoFit/>
          </a:bodyPr>
          <a:lstStyle/>
          <a:p>
            <a:pPr marL="285750" indent="-285750">
              <a:buFont typeface="Wingdings" panose="05000000000000000000" pitchFamily="2" charset="2"/>
              <a:buChar char="u"/>
            </a:pPr>
            <a:r>
              <a:rPr lang="ja-JP" altLang="en-US" sz="1400" dirty="0"/>
              <a:t>稼動するソフトウエアを</a:t>
            </a:r>
            <a:r>
              <a:rPr lang="ja-JP" altLang="en-US" sz="1400" b="1" dirty="0"/>
              <a:t>より短かい期間を優先</a:t>
            </a:r>
            <a:r>
              <a:rPr lang="ja-JP" altLang="en-US" sz="1400" dirty="0"/>
              <a:t>して、数週間から数ヶ月で定期的に提供する</a:t>
            </a:r>
            <a:r>
              <a:rPr lang="ja-JP" altLang="en-US" sz="1400" dirty="0" smtClean="0"/>
              <a:t>。</a:t>
            </a:r>
            <a:endParaRPr lang="en-US" altLang="ja-JP" sz="1400" dirty="0" smtClean="0"/>
          </a:p>
          <a:p>
            <a:pPr marL="285750" indent="-285750">
              <a:buFont typeface="Wingdings" panose="05000000000000000000" pitchFamily="2" charset="2"/>
              <a:buChar char="u"/>
            </a:pPr>
            <a:r>
              <a:rPr lang="ja-JP" altLang="en-US" sz="1400" dirty="0" smtClean="0"/>
              <a:t>ソフトウエア</a:t>
            </a:r>
            <a:r>
              <a:rPr lang="ja-JP" altLang="en-US" sz="1400" dirty="0"/>
              <a:t>が</a:t>
            </a:r>
            <a:r>
              <a:rPr lang="ja-JP" altLang="en-US" sz="1400" b="1" dirty="0"/>
              <a:t>正常に機能する</a:t>
            </a:r>
            <a:r>
              <a:rPr lang="ja-JP" altLang="en-US" sz="1400" dirty="0"/>
              <a:t>ということが進捗の基本的な評価である。</a:t>
            </a:r>
          </a:p>
          <a:p>
            <a:pPr marL="285750" indent="-285750">
              <a:buFont typeface="Wingdings" panose="05000000000000000000" pitchFamily="2" charset="2"/>
              <a:buChar char="u"/>
            </a:pPr>
            <a:r>
              <a:rPr lang="ja-JP" altLang="en-US" sz="1400" dirty="0"/>
              <a:t>アジャイルプロセスは</a:t>
            </a:r>
            <a:r>
              <a:rPr lang="ja-JP" altLang="en-US" sz="1400" b="1" dirty="0"/>
              <a:t>持続可能な開発</a:t>
            </a:r>
            <a:r>
              <a:rPr lang="ja-JP" altLang="en-US" sz="1400" dirty="0"/>
              <a:t>を促進する。スポンサー、開発者、ユーザーは</a:t>
            </a:r>
            <a:r>
              <a:rPr lang="ja-JP" altLang="en-US" sz="1400" b="1" dirty="0"/>
              <a:t>無期限かつ不断に保守できる</a:t>
            </a:r>
            <a:r>
              <a:rPr lang="ja-JP" altLang="en-US" sz="1400" dirty="0"/>
              <a:t>ようにしなければならない。</a:t>
            </a:r>
          </a:p>
          <a:p>
            <a:pPr marL="285750" indent="-285750">
              <a:buFont typeface="Wingdings" panose="05000000000000000000" pitchFamily="2" charset="2"/>
              <a:buChar char="u"/>
            </a:pPr>
            <a:r>
              <a:rPr lang="ja-JP" altLang="en-US" sz="1400" dirty="0"/>
              <a:t>技術的に</a:t>
            </a:r>
            <a:r>
              <a:rPr lang="ja-JP" altLang="en-US" sz="1400" b="1" dirty="0"/>
              <a:t>優れた良い設計に継続的に配慮する</a:t>
            </a:r>
            <a:r>
              <a:rPr lang="ja-JP" altLang="en-US" sz="1400" dirty="0"/>
              <a:t>事は機敏性（アジリティー）を増長させる。</a:t>
            </a:r>
          </a:p>
          <a:p>
            <a:pPr marL="285750" indent="-285750">
              <a:buFont typeface="Wingdings" panose="05000000000000000000" pitchFamily="2" charset="2"/>
              <a:buChar char="u"/>
            </a:pPr>
            <a:r>
              <a:rPr lang="ja-JP" altLang="en-US" sz="1400" b="1" dirty="0"/>
              <a:t>簡素が基本</a:t>
            </a:r>
            <a:r>
              <a:rPr lang="ja-JP" altLang="en-US" sz="1400" dirty="0"/>
              <a:t>　－やらない仕事をできるだけ多くする</a:t>
            </a:r>
          </a:p>
          <a:p>
            <a:pPr marL="285750" indent="-285750">
              <a:buFont typeface="Wingdings" panose="05000000000000000000" pitchFamily="2" charset="2"/>
              <a:buChar char="u"/>
            </a:pPr>
            <a:r>
              <a:rPr lang="ja-JP" altLang="en-US" sz="1400" dirty="0"/>
              <a:t>最良の構想（アーキテクチャ）、要求仕様、設計は</a:t>
            </a:r>
            <a:r>
              <a:rPr lang="ja-JP" altLang="en-US" sz="1400" b="1" dirty="0"/>
              <a:t>自己統制された（自律的）チーム</a:t>
            </a:r>
            <a:r>
              <a:rPr lang="ja-JP" altLang="en-US" sz="1400" dirty="0"/>
              <a:t>より出現する。</a:t>
            </a:r>
          </a:p>
          <a:p>
            <a:pPr marL="285750" indent="-285750">
              <a:buFont typeface="Wingdings" panose="05000000000000000000" pitchFamily="2" charset="2"/>
              <a:buChar char="u"/>
            </a:pPr>
            <a:r>
              <a:rPr lang="ja-JP" altLang="en-US" sz="1400" b="1" dirty="0"/>
              <a:t>定期的にチームは振り返りを行い</a:t>
            </a:r>
            <a:r>
              <a:rPr lang="ja-JP" altLang="en-US" sz="1400" dirty="0"/>
              <a:t>、より効果的に出来る方法を思案し、それに基づいてチームの行動に協調と調整が</a:t>
            </a:r>
            <a:r>
              <a:rPr lang="ja-JP" altLang="en-US" sz="1400" dirty="0" smtClean="0"/>
              <a:t>働く。</a:t>
            </a:r>
            <a:endParaRPr lang="en-US" altLang="ja-JP" sz="1400" dirty="0" smtClean="0"/>
          </a:p>
          <a:p>
            <a:endParaRPr lang="en-US" altLang="ja-JP" sz="1400" dirty="0" smtClean="0"/>
          </a:p>
          <a:p>
            <a:pPr algn="r"/>
            <a:r>
              <a:rPr lang="en-US" altLang="ja-JP" sz="1200" dirty="0" smtClean="0"/>
              <a:t>【</a:t>
            </a:r>
            <a:r>
              <a:rPr lang="ja-JP" altLang="en-US" sz="1200" dirty="0" smtClean="0"/>
              <a:t>アジャイル・マニフェストのアジャイル原則（マ二フェストの思想を支える重要な方針）より抜粋</a:t>
            </a:r>
            <a:r>
              <a:rPr lang="en-US" altLang="ja-JP" sz="1200" dirty="0" smtClean="0"/>
              <a:t>】</a:t>
            </a:r>
            <a:endParaRPr lang="ja-JP" altLang="en-US" sz="1200" dirty="0"/>
          </a:p>
        </p:txBody>
      </p:sp>
      <p:grpSp>
        <p:nvGrpSpPr>
          <p:cNvPr id="10" name="グループ化 9"/>
          <p:cNvGrpSpPr/>
          <p:nvPr/>
        </p:nvGrpSpPr>
        <p:grpSpPr>
          <a:xfrm>
            <a:off x="620402" y="3897052"/>
            <a:ext cx="7986563" cy="1200329"/>
            <a:chOff x="620402" y="3897052"/>
            <a:chExt cx="7986563" cy="1200329"/>
          </a:xfrm>
        </p:grpSpPr>
        <p:sp>
          <p:nvSpPr>
            <p:cNvPr id="4" name="テキスト ボックス 3"/>
            <p:cNvSpPr txBox="1"/>
            <p:nvPr/>
          </p:nvSpPr>
          <p:spPr>
            <a:xfrm>
              <a:off x="620402" y="3897052"/>
              <a:ext cx="3199805" cy="1200329"/>
            </a:xfrm>
            <a:prstGeom prst="rect">
              <a:avLst/>
            </a:prstGeom>
            <a:noFill/>
          </p:spPr>
          <p:txBody>
            <a:bodyPr wrap="square" rtlCol="0">
              <a:spAutoFit/>
            </a:bodyPr>
            <a:lstStyle/>
            <a:p>
              <a:r>
                <a:rPr kumimoji="1" lang="ja-JP" altLang="en-US" dirty="0" smtClean="0"/>
                <a:t>ＪＫＫ（自工程完結）での仕事</a:t>
              </a:r>
              <a:endParaRPr kumimoji="1" lang="en-US" altLang="ja-JP" dirty="0" smtClean="0"/>
            </a:p>
            <a:p>
              <a:r>
                <a:rPr lang="ja-JP" altLang="en-US" dirty="0" smtClean="0"/>
                <a:t>平準化・</a:t>
              </a:r>
              <a:r>
                <a:rPr lang="ja-JP" altLang="en-US" dirty="0"/>
                <a:t>流水</a:t>
              </a:r>
              <a:r>
                <a:rPr lang="ja-JP" altLang="en-US" dirty="0" smtClean="0"/>
                <a:t>化</a:t>
              </a:r>
              <a:endParaRPr lang="en-US" altLang="ja-JP" dirty="0" smtClean="0"/>
            </a:p>
            <a:p>
              <a:r>
                <a:rPr kumimoji="1" lang="ja-JP" altLang="en-US" dirty="0" smtClean="0"/>
                <a:t>一個流しプロセス</a:t>
              </a:r>
              <a:endParaRPr kumimoji="1" lang="en-US" altLang="ja-JP" dirty="0" smtClean="0"/>
            </a:p>
            <a:p>
              <a:r>
                <a:rPr kumimoji="1" lang="ja-JP" altLang="en-US" dirty="0" smtClean="0"/>
                <a:t>品質への拘り</a:t>
              </a:r>
              <a:endParaRPr kumimoji="1" lang="ja-JP" altLang="en-US" dirty="0"/>
            </a:p>
          </p:txBody>
        </p:sp>
        <p:sp>
          <p:nvSpPr>
            <p:cNvPr id="5" name="テキスト ボックス 4"/>
            <p:cNvSpPr txBox="1"/>
            <p:nvPr/>
          </p:nvSpPr>
          <p:spPr>
            <a:xfrm>
              <a:off x="3998453" y="4345361"/>
              <a:ext cx="4608512" cy="369332"/>
            </a:xfrm>
            <a:prstGeom prst="rect">
              <a:avLst/>
            </a:prstGeom>
            <a:noFill/>
          </p:spPr>
          <p:txBody>
            <a:bodyPr wrap="square" rtlCol="0">
              <a:spAutoFit/>
            </a:bodyPr>
            <a:lstStyle/>
            <a:p>
              <a:r>
                <a:rPr kumimoji="1" lang="ja-JP" altLang="en-US" b="1" dirty="0" smtClean="0"/>
                <a:t>ジャスト・イン・タイム（ＪＩＴ）でのデリバリー</a:t>
              </a:r>
              <a:endParaRPr kumimoji="1" lang="ja-JP" altLang="en-US" b="1" dirty="0"/>
            </a:p>
          </p:txBody>
        </p:sp>
        <p:sp>
          <p:nvSpPr>
            <p:cNvPr id="6" name="右中かっこ 5"/>
            <p:cNvSpPr/>
            <p:nvPr/>
          </p:nvSpPr>
          <p:spPr>
            <a:xfrm>
              <a:off x="3532175" y="3962673"/>
              <a:ext cx="464021" cy="11347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8" name="テキスト ボックス 7"/>
          <p:cNvSpPr txBox="1"/>
          <p:nvPr/>
        </p:nvSpPr>
        <p:spPr>
          <a:xfrm>
            <a:off x="796130" y="5229199"/>
            <a:ext cx="7952334" cy="646331"/>
          </a:xfrm>
          <a:prstGeom prst="rect">
            <a:avLst/>
          </a:prstGeom>
          <a:noFill/>
        </p:spPr>
        <p:txBody>
          <a:bodyPr wrap="square" rtlCol="0">
            <a:spAutoFit/>
          </a:bodyPr>
          <a:lstStyle/>
          <a:p>
            <a:r>
              <a:rPr lang="ja-JP" altLang="en-US" dirty="0"/>
              <a:t>基本的な</a:t>
            </a:r>
            <a:r>
              <a:rPr kumimoji="1" lang="ja-JP" altLang="en-US" dirty="0" smtClean="0"/>
              <a:t>要件：</a:t>
            </a:r>
            <a:r>
              <a:rPr kumimoji="1" lang="en-US" altLang="ja-JP" dirty="0" smtClean="0"/>
              <a:t>	</a:t>
            </a:r>
            <a:r>
              <a:rPr kumimoji="1" lang="ja-JP" altLang="en-US" dirty="0" smtClean="0"/>
              <a:t>タスクの粒度、ＤｏＤ（完了基準）、継続的インテグレーション</a:t>
            </a:r>
            <a:endParaRPr kumimoji="1" lang="en-US" altLang="ja-JP" dirty="0" smtClean="0"/>
          </a:p>
          <a:p>
            <a:r>
              <a:rPr lang="en-US" altLang="ja-JP" dirty="0"/>
              <a:t>	</a:t>
            </a:r>
            <a:r>
              <a:rPr lang="en-US" altLang="ja-JP" dirty="0" smtClean="0"/>
              <a:t>	</a:t>
            </a:r>
            <a:r>
              <a:rPr lang="ja-JP" altLang="en-US" dirty="0" smtClean="0"/>
              <a:t>進捗の１００％の透明性（見える化）</a:t>
            </a:r>
            <a:endParaRPr kumimoji="1" lang="ja-JP" altLang="en-US" dirty="0"/>
          </a:p>
        </p:txBody>
      </p:sp>
      <p:sp>
        <p:nvSpPr>
          <p:cNvPr id="7" name="フッター プレースホルダー 6"/>
          <p:cNvSpPr>
            <a:spLocks noGrp="1"/>
          </p:cNvSpPr>
          <p:nvPr>
            <p:ph type="ftr" sz="quarter" idx="11"/>
          </p:nvPr>
        </p:nvSpPr>
        <p:spPr/>
        <p:txBody>
          <a:bodyPr/>
          <a:lstStyle/>
          <a:p>
            <a:r>
              <a:rPr kumimoji="1" lang="en-US" altLang="ja-JP" dirty="0" smtClean="0"/>
              <a:t>Copyrights©2015  SSS Corporation</a:t>
            </a:r>
            <a:r>
              <a:rPr kumimoji="1" lang="ja-JP" altLang="en-US" dirty="0" smtClean="0"/>
              <a:t>　 </a:t>
            </a:r>
            <a:endParaRPr kumimoji="1" lang="ja-JP" altLang="en-US" dirty="0"/>
          </a:p>
        </p:txBody>
      </p:sp>
      <p:sp>
        <p:nvSpPr>
          <p:cNvPr id="9" name="スライド番号プレースホルダー 8"/>
          <p:cNvSpPr>
            <a:spLocks noGrp="1"/>
          </p:cNvSpPr>
          <p:nvPr>
            <p:ph type="sldNum" sz="quarter" idx="12"/>
          </p:nvPr>
        </p:nvSpPr>
        <p:spPr/>
        <p:txBody>
          <a:bodyPr/>
          <a:lstStyle/>
          <a:p>
            <a:fld id="{12493AFB-09EF-44E8-907E-BBD1DBE5A50F}" type="slidenum">
              <a:rPr kumimoji="1" lang="ja-JP" altLang="en-US" smtClean="0"/>
              <a:t>12</a:t>
            </a:fld>
            <a:endParaRPr kumimoji="1" lang="ja-JP" altLang="en-US"/>
          </a:p>
        </p:txBody>
      </p:sp>
    </p:spTree>
    <p:extLst>
      <p:ext uri="{BB962C8B-B14F-4D97-AF65-F5344CB8AC3E}">
        <p14:creationId xmlns:p14="http://schemas.microsoft.com/office/powerpoint/2010/main" val="3110000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67544" y="522710"/>
            <a:ext cx="8229600" cy="562074"/>
          </a:xfrm>
        </p:spPr>
        <p:txBody>
          <a:bodyPr>
            <a:normAutofit/>
          </a:bodyPr>
          <a:lstStyle/>
          <a:p>
            <a:r>
              <a:rPr kumimoji="1" lang="en-US" altLang="ja-JP" sz="2800" dirty="0" smtClean="0"/>
              <a:t>ITIL</a:t>
            </a:r>
            <a:r>
              <a:rPr kumimoji="1" lang="ja-JP" altLang="en-US" sz="2800" dirty="0" smtClean="0"/>
              <a:t>の進化</a:t>
            </a:r>
            <a:endParaRPr kumimoji="1" lang="ja-JP" altLang="en-US" sz="2800" dirty="0"/>
          </a:p>
        </p:txBody>
      </p:sp>
      <p:sp>
        <p:nvSpPr>
          <p:cNvPr id="5" name="テキスト ボックス 4"/>
          <p:cNvSpPr txBox="1"/>
          <p:nvPr/>
        </p:nvSpPr>
        <p:spPr>
          <a:xfrm>
            <a:off x="467544" y="1052736"/>
            <a:ext cx="8568952" cy="5262979"/>
          </a:xfrm>
          <a:prstGeom prst="rect">
            <a:avLst/>
          </a:prstGeom>
          <a:noFill/>
        </p:spPr>
        <p:txBody>
          <a:bodyPr wrap="square" rtlCol="0">
            <a:spAutoFit/>
          </a:bodyPr>
          <a:lstStyle/>
          <a:p>
            <a:r>
              <a:rPr lang="en-US" altLang="ja-JP" sz="1600" dirty="0" smtClean="0">
                <a:solidFill>
                  <a:prstClr val="black"/>
                </a:solidFill>
              </a:rPr>
              <a:t>ITIL V1. (1986</a:t>
            </a:r>
            <a:r>
              <a:rPr lang="ja-JP" altLang="en-US" sz="1600" dirty="0" smtClean="0">
                <a:solidFill>
                  <a:prstClr val="black"/>
                </a:solidFill>
              </a:rPr>
              <a:t>年～</a:t>
            </a:r>
            <a:r>
              <a:rPr lang="en-US" altLang="ja-JP" sz="1600" dirty="0" smtClean="0">
                <a:solidFill>
                  <a:prstClr val="black"/>
                </a:solidFill>
              </a:rPr>
              <a:t>)</a:t>
            </a:r>
            <a:r>
              <a:rPr lang="ja-JP" altLang="en-US" sz="1600" dirty="0" smtClean="0">
                <a:solidFill>
                  <a:prstClr val="black"/>
                </a:solidFill>
              </a:rPr>
              <a:t>　：　</a:t>
            </a:r>
            <a:r>
              <a:rPr lang="en-US" altLang="ja-JP" sz="1600" dirty="0" smtClean="0">
                <a:solidFill>
                  <a:prstClr val="black"/>
                </a:solidFill>
              </a:rPr>
              <a:t>IT</a:t>
            </a:r>
            <a:r>
              <a:rPr lang="ja-JP" altLang="en-US" sz="1600" dirty="0" smtClean="0">
                <a:solidFill>
                  <a:prstClr val="black"/>
                </a:solidFill>
              </a:rPr>
              <a:t>サービスの利用と提供のガイドライン</a:t>
            </a:r>
            <a:endParaRPr lang="en-US" altLang="ja-JP" sz="1600" dirty="0" smtClean="0">
              <a:solidFill>
                <a:prstClr val="black"/>
              </a:solidFill>
            </a:endParaRPr>
          </a:p>
          <a:p>
            <a:r>
              <a:rPr lang="en-US" altLang="ja-JP" sz="1600" dirty="0">
                <a:solidFill>
                  <a:prstClr val="black"/>
                </a:solidFill>
              </a:rPr>
              <a:t>	</a:t>
            </a:r>
            <a:r>
              <a:rPr lang="en-US" altLang="ja-JP" sz="1600" dirty="0" smtClean="0">
                <a:solidFill>
                  <a:prstClr val="black"/>
                </a:solidFill>
              </a:rPr>
              <a:t>		</a:t>
            </a:r>
            <a:r>
              <a:rPr lang="ja-JP" altLang="en-US" sz="1600" dirty="0" smtClean="0">
                <a:solidFill>
                  <a:prstClr val="black"/>
                </a:solidFill>
              </a:rPr>
              <a:t>業務中心</a:t>
            </a:r>
            <a:endParaRPr lang="en-US" altLang="ja-JP" sz="1600" dirty="0">
              <a:solidFill>
                <a:prstClr val="black"/>
              </a:solidFill>
            </a:endParaRPr>
          </a:p>
          <a:p>
            <a:r>
              <a:rPr lang="en-US" altLang="ja-JP" sz="1600" dirty="0" smtClean="0">
                <a:solidFill>
                  <a:prstClr val="black"/>
                </a:solidFill>
              </a:rPr>
              <a:t>ITIL V2. (2000</a:t>
            </a:r>
            <a:r>
              <a:rPr lang="ja-JP" altLang="en-US" sz="1600" dirty="0" smtClean="0">
                <a:solidFill>
                  <a:prstClr val="black"/>
                </a:solidFill>
              </a:rPr>
              <a:t>年～</a:t>
            </a:r>
            <a:r>
              <a:rPr lang="en-US" altLang="ja-JP" sz="1600" dirty="0" smtClean="0">
                <a:solidFill>
                  <a:prstClr val="black"/>
                </a:solidFill>
              </a:rPr>
              <a:t>)</a:t>
            </a:r>
            <a:r>
              <a:rPr lang="ja-JP" altLang="en-US" sz="1600" dirty="0" smtClean="0">
                <a:solidFill>
                  <a:prstClr val="black"/>
                </a:solidFill>
              </a:rPr>
              <a:t>　：　単体業務からプロセス（プラクティス）で体系化と業務の均一化</a:t>
            </a:r>
            <a:endParaRPr lang="en-US" altLang="ja-JP" sz="1600" dirty="0" smtClean="0">
              <a:solidFill>
                <a:prstClr val="black"/>
              </a:solidFill>
            </a:endParaRPr>
          </a:p>
          <a:p>
            <a:r>
              <a:rPr lang="en-US" altLang="ja-JP" sz="1600" dirty="0" smtClean="0">
                <a:solidFill>
                  <a:prstClr val="black"/>
                </a:solidFill>
              </a:rPr>
              <a:t>		</a:t>
            </a:r>
            <a:r>
              <a:rPr lang="ja-JP" altLang="en-US" sz="1600" dirty="0" smtClean="0">
                <a:solidFill>
                  <a:prstClr val="black"/>
                </a:solidFill>
              </a:rPr>
              <a:t>①プロセス・アプローチとベスト・プラクティス</a:t>
            </a:r>
            <a:endParaRPr lang="en-US" altLang="ja-JP" sz="1600" dirty="0" smtClean="0">
              <a:solidFill>
                <a:prstClr val="black"/>
              </a:solidFill>
            </a:endParaRPr>
          </a:p>
          <a:p>
            <a:r>
              <a:rPr lang="en-US" altLang="ja-JP" sz="1600" dirty="0">
                <a:solidFill>
                  <a:prstClr val="black"/>
                </a:solidFill>
              </a:rPr>
              <a:t>	</a:t>
            </a:r>
            <a:r>
              <a:rPr lang="en-US" altLang="ja-JP" sz="1600" dirty="0" smtClean="0">
                <a:solidFill>
                  <a:prstClr val="black"/>
                </a:solidFill>
              </a:rPr>
              <a:t>	</a:t>
            </a:r>
            <a:r>
              <a:rPr lang="ja-JP" altLang="en-US" sz="1600" dirty="0" smtClean="0">
                <a:solidFill>
                  <a:prstClr val="black"/>
                </a:solidFill>
              </a:rPr>
              <a:t>②</a:t>
            </a:r>
            <a:r>
              <a:rPr lang="en-US" altLang="ja-JP" sz="1600" dirty="0" smtClean="0">
                <a:solidFill>
                  <a:prstClr val="black"/>
                </a:solidFill>
              </a:rPr>
              <a:t>IT</a:t>
            </a:r>
            <a:r>
              <a:rPr lang="ja-JP" altLang="en-US" sz="1600" dirty="0" smtClean="0">
                <a:solidFill>
                  <a:prstClr val="black"/>
                </a:solidFill>
              </a:rPr>
              <a:t>技術とビジネス視点で、７つの領域に整理して</a:t>
            </a:r>
            <a:endParaRPr lang="en-US" altLang="ja-JP" sz="1600" dirty="0" smtClean="0">
              <a:solidFill>
                <a:prstClr val="black"/>
              </a:solidFill>
            </a:endParaRPr>
          </a:p>
          <a:p>
            <a:r>
              <a:rPr lang="en-US" altLang="ja-JP" sz="1600" dirty="0">
                <a:solidFill>
                  <a:prstClr val="black"/>
                </a:solidFill>
              </a:rPr>
              <a:t>	</a:t>
            </a:r>
            <a:r>
              <a:rPr lang="en-US" altLang="ja-JP" sz="1600" dirty="0" smtClean="0">
                <a:solidFill>
                  <a:prstClr val="black"/>
                </a:solidFill>
              </a:rPr>
              <a:t>			</a:t>
            </a:r>
            <a:r>
              <a:rPr lang="ja-JP" altLang="en-US" sz="1600" dirty="0" smtClean="0">
                <a:solidFill>
                  <a:prstClr val="black"/>
                </a:solidFill>
              </a:rPr>
              <a:t>サポート（青本）とデリバリー（赤本）を定義</a:t>
            </a:r>
            <a:endParaRPr lang="en-US" altLang="ja-JP" sz="1600" dirty="0">
              <a:solidFill>
                <a:prstClr val="black"/>
              </a:solidFill>
            </a:endParaRPr>
          </a:p>
          <a:p>
            <a:r>
              <a:rPr lang="en-US" altLang="ja-JP" sz="1600" dirty="0" smtClean="0">
                <a:solidFill>
                  <a:prstClr val="black"/>
                </a:solidFill>
              </a:rPr>
              <a:t>ITIL V3. (2007</a:t>
            </a:r>
            <a:r>
              <a:rPr lang="ja-JP" altLang="en-US" sz="1600" dirty="0" smtClean="0">
                <a:solidFill>
                  <a:prstClr val="black"/>
                </a:solidFill>
              </a:rPr>
              <a:t>年～</a:t>
            </a:r>
            <a:r>
              <a:rPr lang="en-US" altLang="ja-JP" sz="1600" dirty="0" smtClean="0">
                <a:solidFill>
                  <a:prstClr val="black"/>
                </a:solidFill>
              </a:rPr>
              <a:t>)</a:t>
            </a:r>
            <a:r>
              <a:rPr lang="ja-JP" altLang="en-US" sz="1600" dirty="0" smtClean="0">
                <a:solidFill>
                  <a:prstClr val="black"/>
                </a:solidFill>
              </a:rPr>
              <a:t>　：　オープン化への対応とビジネスの継続性（</a:t>
            </a:r>
            <a:r>
              <a:rPr lang="en-US" altLang="ja-JP" sz="1600" dirty="0" smtClean="0">
                <a:solidFill>
                  <a:prstClr val="black"/>
                </a:solidFill>
              </a:rPr>
              <a:t>BCP</a:t>
            </a:r>
            <a:r>
              <a:rPr lang="ja-JP" altLang="en-US" sz="1600" dirty="0" smtClean="0">
                <a:solidFill>
                  <a:prstClr val="black"/>
                </a:solidFill>
              </a:rPr>
              <a:t>）重視</a:t>
            </a:r>
            <a:endParaRPr lang="en-US" altLang="ja-JP" sz="1600" dirty="0" smtClean="0">
              <a:solidFill>
                <a:prstClr val="black"/>
              </a:solidFill>
            </a:endParaRPr>
          </a:p>
          <a:p>
            <a:r>
              <a:rPr lang="en-US" altLang="ja-JP" sz="1600" dirty="0" smtClean="0">
                <a:solidFill>
                  <a:prstClr val="black"/>
                </a:solidFill>
              </a:rPr>
              <a:t>		</a:t>
            </a:r>
            <a:r>
              <a:rPr lang="ja-JP" altLang="en-US" sz="1600" dirty="0" smtClean="0">
                <a:solidFill>
                  <a:prstClr val="black"/>
                </a:solidFill>
              </a:rPr>
              <a:t>①ビジネスと</a:t>
            </a:r>
            <a:r>
              <a:rPr lang="en-US" altLang="ja-JP" sz="1600" dirty="0" smtClean="0">
                <a:solidFill>
                  <a:prstClr val="black"/>
                </a:solidFill>
              </a:rPr>
              <a:t>IT</a:t>
            </a:r>
            <a:r>
              <a:rPr lang="ja-JP" altLang="en-US" sz="1600" dirty="0" smtClean="0">
                <a:solidFill>
                  <a:prstClr val="black"/>
                </a:solidFill>
              </a:rPr>
              <a:t>の統合</a:t>
            </a:r>
            <a:endParaRPr lang="en-US" altLang="ja-JP" sz="1600" dirty="0" smtClean="0">
              <a:solidFill>
                <a:prstClr val="black"/>
              </a:solidFill>
            </a:endParaRPr>
          </a:p>
          <a:p>
            <a:r>
              <a:rPr lang="en-US" altLang="ja-JP" sz="1600" dirty="0">
                <a:solidFill>
                  <a:prstClr val="black"/>
                </a:solidFill>
              </a:rPr>
              <a:t>	</a:t>
            </a:r>
            <a:r>
              <a:rPr lang="en-US" altLang="ja-JP" sz="1600" dirty="0" smtClean="0">
                <a:solidFill>
                  <a:prstClr val="black"/>
                </a:solidFill>
              </a:rPr>
              <a:t>		</a:t>
            </a:r>
            <a:r>
              <a:rPr lang="ja-JP" altLang="en-US" sz="1600" dirty="0" smtClean="0">
                <a:solidFill>
                  <a:prstClr val="black"/>
                </a:solidFill>
              </a:rPr>
              <a:t>ビジネス価値を意識</a:t>
            </a:r>
            <a:endParaRPr lang="en-US" altLang="ja-JP" sz="1600" dirty="0" smtClean="0">
              <a:solidFill>
                <a:prstClr val="black"/>
              </a:solidFill>
            </a:endParaRPr>
          </a:p>
          <a:p>
            <a:r>
              <a:rPr lang="en-US" altLang="ja-JP" sz="1600" dirty="0" smtClean="0">
                <a:solidFill>
                  <a:prstClr val="black"/>
                </a:solidFill>
              </a:rPr>
              <a:t>		</a:t>
            </a:r>
            <a:r>
              <a:rPr lang="ja-JP" altLang="en-US" sz="1600" dirty="0" smtClean="0">
                <a:solidFill>
                  <a:prstClr val="black"/>
                </a:solidFill>
              </a:rPr>
              <a:t>②バリューネットワークの概念を導入</a:t>
            </a:r>
            <a:endParaRPr lang="en-US" altLang="ja-JP" sz="1600" dirty="0" smtClean="0">
              <a:solidFill>
                <a:prstClr val="black"/>
              </a:solidFill>
            </a:endParaRPr>
          </a:p>
          <a:p>
            <a:r>
              <a:rPr lang="en-US" altLang="ja-JP" sz="1600" dirty="0">
                <a:solidFill>
                  <a:prstClr val="black"/>
                </a:solidFill>
              </a:rPr>
              <a:t>	</a:t>
            </a:r>
            <a:r>
              <a:rPr lang="en-US" altLang="ja-JP" sz="1600" dirty="0" smtClean="0">
                <a:solidFill>
                  <a:prstClr val="black"/>
                </a:solidFill>
              </a:rPr>
              <a:t>		</a:t>
            </a:r>
            <a:r>
              <a:rPr lang="ja-JP" altLang="en-US" sz="1600" dirty="0" smtClean="0">
                <a:solidFill>
                  <a:prstClr val="black"/>
                </a:solidFill>
              </a:rPr>
              <a:t>ビジネス視点を原則とし</a:t>
            </a:r>
            <a:r>
              <a:rPr lang="en-US" altLang="ja-JP" sz="1600" dirty="0" smtClean="0">
                <a:solidFill>
                  <a:prstClr val="black"/>
                </a:solidFill>
              </a:rPr>
              <a:t>ALM</a:t>
            </a:r>
            <a:r>
              <a:rPr lang="ja-JP" altLang="en-US" sz="1600" dirty="0" smtClean="0">
                <a:solidFill>
                  <a:prstClr val="black"/>
                </a:solidFill>
              </a:rPr>
              <a:t>の実践</a:t>
            </a:r>
            <a:endParaRPr lang="en-US" altLang="ja-JP" sz="1600" dirty="0" smtClean="0">
              <a:solidFill>
                <a:prstClr val="black"/>
              </a:solidFill>
            </a:endParaRPr>
          </a:p>
          <a:p>
            <a:r>
              <a:rPr lang="en-US" altLang="ja-JP" sz="1600" dirty="0">
                <a:solidFill>
                  <a:prstClr val="black"/>
                </a:solidFill>
              </a:rPr>
              <a:t>	</a:t>
            </a:r>
            <a:r>
              <a:rPr lang="en-US" altLang="ja-JP" sz="1600" dirty="0" smtClean="0">
                <a:solidFill>
                  <a:prstClr val="black"/>
                </a:solidFill>
              </a:rPr>
              <a:t>		DevOps</a:t>
            </a:r>
            <a:r>
              <a:rPr lang="ja-JP" altLang="en-US" sz="1600" dirty="0" smtClean="0">
                <a:solidFill>
                  <a:prstClr val="black"/>
                </a:solidFill>
              </a:rPr>
              <a:t>（アジャイル開発）</a:t>
            </a:r>
            <a:endParaRPr lang="en-US" altLang="ja-JP" sz="1600" dirty="0" smtClean="0">
              <a:solidFill>
                <a:prstClr val="black"/>
              </a:solidFill>
            </a:endParaRPr>
          </a:p>
          <a:p>
            <a:r>
              <a:rPr lang="en-US" altLang="ja-JP" sz="1600" dirty="0" smtClean="0">
                <a:solidFill>
                  <a:prstClr val="black"/>
                </a:solidFill>
              </a:rPr>
              <a:t>			ⅰ</a:t>
            </a:r>
            <a:r>
              <a:rPr lang="ja-JP" altLang="en-US" sz="1600" dirty="0" smtClean="0">
                <a:solidFill>
                  <a:prstClr val="black"/>
                </a:solidFill>
              </a:rPr>
              <a:t>アプリケーション開発（調達）</a:t>
            </a:r>
            <a:endParaRPr lang="en-US" altLang="ja-JP" sz="1600" dirty="0" smtClean="0">
              <a:solidFill>
                <a:prstClr val="black"/>
              </a:solidFill>
            </a:endParaRPr>
          </a:p>
          <a:p>
            <a:r>
              <a:rPr lang="en-US" altLang="ja-JP" sz="1600" dirty="0">
                <a:solidFill>
                  <a:prstClr val="black"/>
                </a:solidFill>
              </a:rPr>
              <a:t>	</a:t>
            </a:r>
            <a:r>
              <a:rPr lang="en-US" altLang="ja-JP" sz="1600" dirty="0" smtClean="0">
                <a:solidFill>
                  <a:prstClr val="black"/>
                </a:solidFill>
              </a:rPr>
              <a:t>			</a:t>
            </a:r>
            <a:r>
              <a:rPr lang="ja-JP" altLang="en-US" sz="1600" dirty="0" smtClean="0">
                <a:solidFill>
                  <a:prstClr val="black"/>
                </a:solidFill>
              </a:rPr>
              <a:t>要件定義、設計、構築</a:t>
            </a:r>
            <a:endParaRPr lang="en-US" altLang="ja-JP" sz="1600" dirty="0" smtClean="0">
              <a:solidFill>
                <a:prstClr val="black"/>
              </a:solidFill>
            </a:endParaRPr>
          </a:p>
          <a:p>
            <a:r>
              <a:rPr lang="en-US" altLang="ja-JP" sz="1600" dirty="0">
                <a:solidFill>
                  <a:prstClr val="black"/>
                </a:solidFill>
              </a:rPr>
              <a:t>	</a:t>
            </a:r>
            <a:r>
              <a:rPr lang="en-US" altLang="ja-JP" sz="1600" dirty="0" smtClean="0">
                <a:solidFill>
                  <a:prstClr val="black"/>
                </a:solidFill>
              </a:rPr>
              <a:t>		ⅱ</a:t>
            </a:r>
            <a:r>
              <a:rPr lang="ja-JP" altLang="en-US" sz="1600" dirty="0" smtClean="0">
                <a:solidFill>
                  <a:prstClr val="black"/>
                </a:solidFill>
              </a:rPr>
              <a:t>サービス・マネジメント</a:t>
            </a:r>
            <a:endParaRPr lang="en-US" altLang="ja-JP" sz="1600" dirty="0" smtClean="0">
              <a:solidFill>
                <a:prstClr val="black"/>
              </a:solidFill>
            </a:endParaRPr>
          </a:p>
          <a:p>
            <a:r>
              <a:rPr lang="en-US" altLang="ja-JP" sz="1600" dirty="0">
                <a:solidFill>
                  <a:prstClr val="black"/>
                </a:solidFill>
              </a:rPr>
              <a:t>	</a:t>
            </a:r>
            <a:r>
              <a:rPr lang="en-US" altLang="ja-JP" sz="1600" dirty="0" smtClean="0">
                <a:solidFill>
                  <a:prstClr val="black"/>
                </a:solidFill>
              </a:rPr>
              <a:t>			</a:t>
            </a:r>
            <a:r>
              <a:rPr lang="ja-JP" altLang="en-US" sz="1600" dirty="0" smtClean="0">
                <a:solidFill>
                  <a:prstClr val="black"/>
                </a:solidFill>
              </a:rPr>
              <a:t>展開、運用、最適化、自動化</a:t>
            </a:r>
            <a:endParaRPr lang="en-US" altLang="ja-JP" sz="1600" dirty="0" smtClean="0">
              <a:solidFill>
                <a:prstClr val="black"/>
              </a:solidFill>
            </a:endParaRPr>
          </a:p>
          <a:p>
            <a:r>
              <a:rPr lang="en-US" altLang="ja-JP" sz="1600" dirty="0">
                <a:solidFill>
                  <a:prstClr val="black"/>
                </a:solidFill>
              </a:rPr>
              <a:t>	</a:t>
            </a:r>
            <a:r>
              <a:rPr lang="en-US" altLang="ja-JP" sz="1600" dirty="0" smtClean="0">
                <a:solidFill>
                  <a:prstClr val="black"/>
                </a:solidFill>
              </a:rPr>
              <a:t>		ⅲ</a:t>
            </a:r>
            <a:r>
              <a:rPr lang="ja-JP" altLang="en-US" sz="1600" dirty="0" smtClean="0">
                <a:solidFill>
                  <a:prstClr val="black"/>
                </a:solidFill>
              </a:rPr>
              <a:t>アプリケーション・ポートフォリオ</a:t>
            </a:r>
            <a:endParaRPr lang="en-US" altLang="ja-JP" sz="1600" dirty="0" smtClean="0">
              <a:solidFill>
                <a:prstClr val="black"/>
              </a:solidFill>
            </a:endParaRPr>
          </a:p>
          <a:p>
            <a:r>
              <a:rPr lang="en-US" altLang="ja-JP" sz="1600" dirty="0">
                <a:solidFill>
                  <a:prstClr val="black"/>
                </a:solidFill>
              </a:rPr>
              <a:t>	</a:t>
            </a:r>
            <a:r>
              <a:rPr lang="en-US" altLang="ja-JP" sz="1600" dirty="0" smtClean="0">
                <a:solidFill>
                  <a:prstClr val="black"/>
                </a:solidFill>
              </a:rPr>
              <a:t>	</a:t>
            </a:r>
            <a:r>
              <a:rPr lang="ja-JP" altLang="en-US" sz="1600" dirty="0" smtClean="0">
                <a:solidFill>
                  <a:prstClr val="black"/>
                </a:solidFill>
              </a:rPr>
              <a:t>③</a:t>
            </a:r>
            <a:r>
              <a:rPr lang="en-US" altLang="ja-JP" sz="1600" dirty="0" smtClean="0">
                <a:solidFill>
                  <a:prstClr val="black"/>
                </a:solidFill>
              </a:rPr>
              <a:t>SMO</a:t>
            </a:r>
            <a:r>
              <a:rPr lang="ja-JP" altLang="en-US" sz="1600" dirty="0" smtClean="0">
                <a:solidFill>
                  <a:prstClr val="black"/>
                </a:solidFill>
              </a:rPr>
              <a:t>（</a:t>
            </a:r>
            <a:r>
              <a:rPr lang="en-US" altLang="ja-JP" sz="1600" dirty="0" smtClean="0">
                <a:solidFill>
                  <a:prstClr val="black"/>
                </a:solidFill>
              </a:rPr>
              <a:t>Service Management Office</a:t>
            </a:r>
            <a:r>
              <a:rPr lang="ja-JP" altLang="en-US" sz="1600" dirty="0" smtClean="0">
                <a:solidFill>
                  <a:prstClr val="black"/>
                </a:solidFill>
              </a:rPr>
              <a:t>） </a:t>
            </a:r>
            <a:r>
              <a:rPr lang="en-US" altLang="ja-JP" sz="1600" dirty="0" smtClean="0">
                <a:solidFill>
                  <a:prstClr val="black"/>
                </a:solidFill>
                <a:sym typeface="Wingdings" panose="05000000000000000000" pitchFamily="2" charset="2"/>
              </a:rPr>
              <a:t> 2011</a:t>
            </a:r>
            <a:r>
              <a:rPr lang="ja-JP" altLang="en-US" sz="1600" dirty="0" smtClean="0">
                <a:solidFill>
                  <a:prstClr val="black"/>
                </a:solidFill>
                <a:sym typeface="Wingdings" panose="05000000000000000000" pitchFamily="2" charset="2"/>
              </a:rPr>
              <a:t>版で追加</a:t>
            </a:r>
            <a:endParaRPr lang="en-US" altLang="ja-JP" sz="1600" dirty="0" smtClean="0">
              <a:solidFill>
                <a:prstClr val="black"/>
              </a:solidFill>
              <a:sym typeface="Wingdings" panose="05000000000000000000" pitchFamily="2" charset="2"/>
            </a:endParaRPr>
          </a:p>
          <a:p>
            <a:r>
              <a:rPr lang="en-US" altLang="ja-JP" sz="1600" dirty="0">
                <a:solidFill>
                  <a:prstClr val="black"/>
                </a:solidFill>
                <a:sym typeface="Wingdings" panose="05000000000000000000" pitchFamily="2" charset="2"/>
              </a:rPr>
              <a:t>	</a:t>
            </a:r>
            <a:r>
              <a:rPr lang="en-US" altLang="ja-JP" sz="1600" dirty="0" smtClean="0">
                <a:solidFill>
                  <a:prstClr val="black"/>
                </a:solidFill>
                <a:sym typeface="Wingdings" panose="05000000000000000000" pitchFamily="2" charset="2"/>
              </a:rPr>
              <a:t>		</a:t>
            </a:r>
            <a:r>
              <a:rPr lang="ja-JP" altLang="en-US" sz="1600" dirty="0" smtClean="0">
                <a:solidFill>
                  <a:prstClr val="black"/>
                </a:solidFill>
                <a:sym typeface="Wingdings" panose="05000000000000000000" pitchFamily="2" charset="2"/>
              </a:rPr>
              <a:t>プロセスの成熟度を上げる目的</a:t>
            </a:r>
            <a:endParaRPr lang="en-US" altLang="ja-JP" sz="1600" dirty="0" smtClean="0">
              <a:solidFill>
                <a:prstClr val="black"/>
              </a:solidFill>
              <a:sym typeface="Wingdings" panose="05000000000000000000" pitchFamily="2" charset="2"/>
            </a:endParaRPr>
          </a:p>
          <a:p>
            <a:r>
              <a:rPr lang="en-US" altLang="ja-JP" sz="1600" dirty="0">
                <a:solidFill>
                  <a:prstClr val="black"/>
                </a:solidFill>
                <a:sym typeface="Wingdings" panose="05000000000000000000" pitchFamily="2" charset="2"/>
              </a:rPr>
              <a:t>	</a:t>
            </a:r>
            <a:r>
              <a:rPr lang="en-US" altLang="ja-JP" sz="1600" dirty="0" smtClean="0">
                <a:solidFill>
                  <a:prstClr val="black"/>
                </a:solidFill>
                <a:sym typeface="Wingdings" panose="05000000000000000000" pitchFamily="2" charset="2"/>
              </a:rPr>
              <a:t>		</a:t>
            </a:r>
            <a:r>
              <a:rPr lang="ja-JP" altLang="en-US" sz="1600" dirty="0" smtClean="0">
                <a:solidFill>
                  <a:prstClr val="black"/>
                </a:solidFill>
                <a:sym typeface="Wingdings" panose="05000000000000000000" pitchFamily="2" charset="2"/>
              </a:rPr>
              <a:t>プロセスの構築とプロセスの成熟度を上げる活動を明確に分ける</a:t>
            </a:r>
            <a:endParaRPr lang="en-US" altLang="ja-JP" sz="1600" dirty="0" smtClean="0">
              <a:solidFill>
                <a:prstClr val="black"/>
              </a:solidFill>
              <a:sym typeface="Wingdings" panose="05000000000000000000" pitchFamily="2" charset="2"/>
            </a:endParaRPr>
          </a:p>
          <a:p>
            <a:r>
              <a:rPr lang="en-US" altLang="ja-JP" sz="1600" dirty="0">
                <a:solidFill>
                  <a:prstClr val="black"/>
                </a:solidFill>
                <a:sym typeface="Wingdings" panose="05000000000000000000" pitchFamily="2" charset="2"/>
              </a:rPr>
              <a:t>	</a:t>
            </a:r>
            <a:r>
              <a:rPr lang="en-US" altLang="ja-JP" sz="1600" dirty="0" smtClean="0">
                <a:solidFill>
                  <a:prstClr val="black"/>
                </a:solidFill>
                <a:sym typeface="Wingdings" panose="05000000000000000000" pitchFamily="2" charset="2"/>
              </a:rPr>
              <a:t>		</a:t>
            </a:r>
            <a:r>
              <a:rPr lang="ja-JP" altLang="en-US" sz="1600" dirty="0" smtClean="0">
                <a:solidFill>
                  <a:prstClr val="black"/>
                </a:solidFill>
                <a:sym typeface="Wingdings" panose="05000000000000000000" pitchFamily="2" charset="2"/>
              </a:rPr>
              <a:t>（</a:t>
            </a:r>
            <a:r>
              <a:rPr lang="en-US" altLang="ja-JP" sz="1600" dirty="0" smtClean="0">
                <a:solidFill>
                  <a:prstClr val="black"/>
                </a:solidFill>
                <a:sym typeface="Wingdings" panose="05000000000000000000" pitchFamily="2" charset="2"/>
              </a:rPr>
              <a:t>CMMI</a:t>
            </a:r>
            <a:r>
              <a:rPr lang="ja-JP" altLang="en-US" sz="1600" dirty="0" smtClean="0">
                <a:solidFill>
                  <a:prstClr val="black"/>
                </a:solidFill>
                <a:sym typeface="Wingdings" panose="05000000000000000000" pitchFamily="2" charset="2"/>
              </a:rPr>
              <a:t>で言う</a:t>
            </a:r>
            <a:r>
              <a:rPr lang="en-US" altLang="ja-JP" sz="1600" dirty="0" smtClean="0">
                <a:solidFill>
                  <a:prstClr val="black"/>
                </a:solidFill>
                <a:sym typeface="Wingdings" panose="05000000000000000000" pitchFamily="2" charset="2"/>
              </a:rPr>
              <a:t>PMO</a:t>
            </a:r>
            <a:r>
              <a:rPr lang="ja-JP" altLang="en-US" sz="1600" dirty="0" smtClean="0">
                <a:solidFill>
                  <a:prstClr val="black"/>
                </a:solidFill>
                <a:sym typeface="Wingdings" panose="05000000000000000000" pitchFamily="2" charset="2"/>
              </a:rPr>
              <a:t>と同様）</a:t>
            </a:r>
            <a:endParaRPr lang="ja-JP" altLang="en-US" sz="1600" dirty="0">
              <a:solidFill>
                <a:prstClr val="black"/>
              </a:solidFill>
            </a:endParaRPr>
          </a:p>
        </p:txBody>
      </p:sp>
      <p:sp>
        <p:nvSpPr>
          <p:cNvPr id="2" name="雲形吹き出し 1"/>
          <p:cNvSpPr/>
          <p:nvPr/>
        </p:nvSpPr>
        <p:spPr>
          <a:xfrm>
            <a:off x="6372200" y="449178"/>
            <a:ext cx="1944216" cy="1080120"/>
          </a:xfrm>
          <a:prstGeom prst="cloudCallout">
            <a:avLst>
              <a:gd name="adj1" fmla="val -79151"/>
              <a:gd name="adj2" fmla="val 539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prstClr val="white"/>
                </a:solidFill>
              </a:rPr>
              <a:t>プロセス化</a:t>
            </a:r>
            <a:endParaRPr lang="ja-JP" altLang="en-US" b="1" dirty="0">
              <a:solidFill>
                <a:prstClr val="white"/>
              </a:solidFill>
            </a:endParaRPr>
          </a:p>
        </p:txBody>
      </p:sp>
      <p:sp>
        <p:nvSpPr>
          <p:cNvPr id="3" name="雲形吹き出し 2"/>
          <p:cNvSpPr/>
          <p:nvPr/>
        </p:nvSpPr>
        <p:spPr>
          <a:xfrm>
            <a:off x="286740" y="4005064"/>
            <a:ext cx="2917108" cy="1296144"/>
          </a:xfrm>
          <a:prstGeom prst="cloudCallout">
            <a:avLst>
              <a:gd name="adj1" fmla="val 47951"/>
              <a:gd name="adj2" fmla="val -58949"/>
            </a:avLst>
          </a:prstGeom>
          <a:solidFill>
            <a:schemeClr val="accent3">
              <a:lumMod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prstClr val="white"/>
                </a:solidFill>
              </a:rPr>
              <a:t>バッチ・プロセスから</a:t>
            </a:r>
            <a:endParaRPr lang="en-US" altLang="ja-JP" b="1" dirty="0" smtClean="0">
              <a:solidFill>
                <a:prstClr val="white"/>
              </a:solidFill>
            </a:endParaRPr>
          </a:p>
          <a:p>
            <a:pPr algn="ctr"/>
            <a:r>
              <a:rPr lang="ja-JP" altLang="en-US" b="1" dirty="0">
                <a:solidFill>
                  <a:prstClr val="white"/>
                </a:solidFill>
              </a:rPr>
              <a:t>一個</a:t>
            </a:r>
            <a:r>
              <a:rPr lang="ja-JP" altLang="en-US" b="1" dirty="0" smtClean="0">
                <a:solidFill>
                  <a:prstClr val="white"/>
                </a:solidFill>
              </a:rPr>
              <a:t>流しプロセスへ</a:t>
            </a:r>
            <a:endParaRPr lang="ja-JP" altLang="en-US" b="1" dirty="0">
              <a:solidFill>
                <a:prstClr val="white"/>
              </a:solidFill>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rPr>
              <a:t>Copyrights©2015  SSS Corporation</a:t>
            </a:r>
            <a:r>
              <a:rPr lang="ja-JP" altLang="en-US" smtClean="0">
                <a:solidFill>
                  <a:prstClr val="black">
                    <a:tint val="75000"/>
                  </a:prstClr>
                </a:solidFill>
              </a:rPr>
              <a:t>　 </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C1A3419-3A08-4F5F-A2C4-18443D13DFF7}" type="slidenum">
              <a:rPr lang="ja-JP" altLang="en-US" smtClean="0">
                <a:solidFill>
                  <a:prstClr val="black">
                    <a:tint val="75000"/>
                  </a:prstClr>
                </a:solidFill>
              </a:rPr>
              <a:pPr/>
              <a:t>13</a:t>
            </a:fld>
            <a:endParaRPr lang="ja-JP" altLang="en-US">
              <a:solidFill>
                <a:prstClr val="black">
                  <a:tint val="75000"/>
                </a:prstClr>
              </a:solidFill>
            </a:endParaRPr>
          </a:p>
        </p:txBody>
      </p:sp>
      <p:sp>
        <p:nvSpPr>
          <p:cNvPr id="8" name="タイトル 1"/>
          <p:cNvSpPr txBox="1">
            <a:spLocks/>
          </p:cNvSpPr>
          <p:nvPr/>
        </p:nvSpPr>
        <p:spPr>
          <a:xfrm>
            <a:off x="86816" y="20815"/>
            <a:ext cx="82296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smtClean="0"/>
              <a:t>運用系でも、アジャイル＆</a:t>
            </a:r>
            <a:r>
              <a:rPr lang="en-US" altLang="ja-JP" sz="2800" dirty="0" smtClean="0"/>
              <a:t>DevOps</a:t>
            </a:r>
            <a:endParaRPr lang="ja-JP" altLang="en-US" sz="2800" dirty="0"/>
          </a:p>
        </p:txBody>
      </p:sp>
    </p:spTree>
    <p:extLst>
      <p:ext uri="{BB962C8B-B14F-4D97-AF65-F5344CB8AC3E}">
        <p14:creationId xmlns:p14="http://schemas.microsoft.com/office/powerpoint/2010/main" val="814329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39552" y="2196788"/>
            <a:ext cx="1584176" cy="2031325"/>
          </a:xfrm>
          <a:prstGeom prst="rect">
            <a:avLst/>
          </a:prstGeom>
          <a:noFill/>
        </p:spPr>
        <p:txBody>
          <a:bodyPr wrap="square" rtlCol="0">
            <a:spAutoFit/>
          </a:bodyPr>
          <a:lstStyle/>
          <a:p>
            <a:pPr algn="r"/>
            <a:r>
              <a:rPr kumimoji="1" lang="ja-JP" altLang="en-US" dirty="0" smtClean="0"/>
              <a:t>計画：</a:t>
            </a:r>
            <a:endParaRPr kumimoji="1" lang="en-US" altLang="ja-JP" dirty="0" smtClean="0"/>
          </a:p>
          <a:p>
            <a:pPr algn="r"/>
            <a:r>
              <a:rPr lang="ja-JP" altLang="en-US" dirty="0" smtClean="0"/>
              <a:t>要求、設計：</a:t>
            </a:r>
            <a:endParaRPr lang="en-US" altLang="ja-JP" dirty="0" smtClean="0"/>
          </a:p>
          <a:p>
            <a:pPr algn="r"/>
            <a:endParaRPr lang="en-US" altLang="ja-JP" dirty="0" smtClean="0"/>
          </a:p>
          <a:p>
            <a:pPr algn="r"/>
            <a:r>
              <a:rPr kumimoji="1" lang="ja-JP" altLang="en-US" dirty="0" smtClean="0"/>
              <a:t>開発：</a:t>
            </a:r>
            <a:endParaRPr kumimoji="1" lang="en-US" altLang="ja-JP" dirty="0" smtClean="0"/>
          </a:p>
          <a:p>
            <a:pPr algn="r"/>
            <a:r>
              <a:rPr lang="ja-JP" altLang="en-US" dirty="0" smtClean="0"/>
              <a:t>移行：</a:t>
            </a:r>
            <a:endParaRPr lang="en-US" altLang="ja-JP" dirty="0" smtClean="0"/>
          </a:p>
          <a:p>
            <a:pPr algn="r"/>
            <a:endParaRPr lang="en-US" altLang="ja-JP" dirty="0" smtClean="0"/>
          </a:p>
          <a:p>
            <a:pPr algn="r"/>
            <a:r>
              <a:rPr kumimoji="1" lang="ja-JP" altLang="en-US" dirty="0" smtClean="0"/>
              <a:t>運用：</a:t>
            </a:r>
            <a:endParaRPr kumimoji="1" lang="en-US" altLang="ja-JP" dirty="0" smtClean="0"/>
          </a:p>
        </p:txBody>
      </p:sp>
      <p:sp>
        <p:nvSpPr>
          <p:cNvPr id="5" name="テキスト ボックス 4"/>
          <p:cNvSpPr txBox="1"/>
          <p:nvPr/>
        </p:nvSpPr>
        <p:spPr>
          <a:xfrm>
            <a:off x="2339752" y="2196788"/>
            <a:ext cx="6336704" cy="2031325"/>
          </a:xfrm>
          <a:prstGeom prst="rect">
            <a:avLst/>
          </a:prstGeom>
          <a:noFill/>
        </p:spPr>
        <p:txBody>
          <a:bodyPr wrap="square" rtlCol="0">
            <a:spAutoFit/>
          </a:bodyPr>
          <a:lstStyle/>
          <a:p>
            <a:r>
              <a:rPr kumimoji="1" lang="ja-JP" altLang="en-US" b="1" dirty="0" smtClean="0">
                <a:solidFill>
                  <a:srgbClr val="0070C0"/>
                </a:solidFill>
              </a:rPr>
              <a:t>ＳＬＲ</a:t>
            </a:r>
            <a:r>
              <a:rPr kumimoji="1" lang="en-US" altLang="ja-JP" b="1" dirty="0" smtClean="0">
                <a:solidFill>
                  <a:srgbClr val="0070C0"/>
                </a:solidFill>
              </a:rPr>
              <a:t>(Service Level Requirements)</a:t>
            </a:r>
          </a:p>
          <a:p>
            <a:r>
              <a:rPr kumimoji="1" lang="ja-JP" altLang="en-US" b="1" dirty="0" smtClean="0">
                <a:solidFill>
                  <a:srgbClr val="0070C0"/>
                </a:solidFill>
              </a:rPr>
              <a:t>ＳＤＰ</a:t>
            </a:r>
            <a:r>
              <a:rPr kumimoji="1" lang="en-US" altLang="ja-JP" b="1" dirty="0" smtClean="0">
                <a:solidFill>
                  <a:srgbClr val="0070C0"/>
                </a:solidFill>
              </a:rPr>
              <a:t>(Service Design Package)</a:t>
            </a:r>
            <a:r>
              <a:rPr kumimoji="1" lang="ja-JP" altLang="en-US" b="1" dirty="0" err="1" smtClean="0">
                <a:solidFill>
                  <a:srgbClr val="0070C0"/>
                </a:solidFill>
              </a:rPr>
              <a:t>，</a:t>
            </a:r>
            <a:r>
              <a:rPr kumimoji="1" lang="ja-JP" altLang="en-US" b="1" dirty="0" smtClean="0">
                <a:solidFill>
                  <a:srgbClr val="0070C0"/>
                </a:solidFill>
              </a:rPr>
              <a:t>ＳＬＡ</a:t>
            </a:r>
            <a:r>
              <a:rPr lang="en-US" altLang="ja-JP" b="1" dirty="0" smtClean="0">
                <a:solidFill>
                  <a:srgbClr val="0070C0"/>
                </a:solidFill>
              </a:rPr>
              <a:t>(Service Level Agreement)</a:t>
            </a:r>
            <a:r>
              <a:rPr kumimoji="1" lang="ja-JP" altLang="en-US" b="1" dirty="0" err="1" smtClean="0">
                <a:solidFill>
                  <a:srgbClr val="0070C0"/>
                </a:solidFill>
              </a:rPr>
              <a:t>、</a:t>
            </a:r>
            <a:r>
              <a:rPr kumimoji="1" lang="ja-JP" altLang="en-US" b="1" dirty="0" smtClean="0">
                <a:solidFill>
                  <a:srgbClr val="0070C0"/>
                </a:solidFill>
              </a:rPr>
              <a:t>ＵＰ</a:t>
            </a:r>
            <a:r>
              <a:rPr kumimoji="1" lang="en-US" altLang="ja-JP" b="1" dirty="0" smtClean="0">
                <a:solidFill>
                  <a:srgbClr val="0070C0"/>
                </a:solidFill>
              </a:rPr>
              <a:t>(User Profile)</a:t>
            </a:r>
          </a:p>
          <a:p>
            <a:r>
              <a:rPr kumimoji="1" lang="ja-JP" altLang="en-US" b="1" dirty="0" smtClean="0">
                <a:solidFill>
                  <a:srgbClr val="0070C0"/>
                </a:solidFill>
              </a:rPr>
              <a:t>ＲＦＣ</a:t>
            </a:r>
            <a:r>
              <a:rPr lang="en-US" altLang="ja-JP" b="1" dirty="0" smtClean="0">
                <a:solidFill>
                  <a:srgbClr val="0070C0"/>
                </a:solidFill>
              </a:rPr>
              <a:t>(Request For Change)</a:t>
            </a:r>
            <a:r>
              <a:rPr kumimoji="1" lang="ja-JP" altLang="en-US" b="1" dirty="0" err="1" smtClean="0">
                <a:solidFill>
                  <a:srgbClr val="0070C0"/>
                </a:solidFill>
              </a:rPr>
              <a:t>，</a:t>
            </a:r>
            <a:r>
              <a:rPr kumimoji="1" lang="ja-JP" altLang="en-US" b="1" dirty="0" smtClean="0">
                <a:solidFill>
                  <a:srgbClr val="0070C0"/>
                </a:solidFill>
              </a:rPr>
              <a:t>ＳＡＣ</a:t>
            </a:r>
            <a:r>
              <a:rPr kumimoji="1" lang="en-US" altLang="ja-JP" b="1" dirty="0" smtClean="0">
                <a:solidFill>
                  <a:srgbClr val="0070C0"/>
                </a:solidFill>
              </a:rPr>
              <a:t>(Service Acceptance Criteria)</a:t>
            </a:r>
          </a:p>
          <a:p>
            <a:r>
              <a:rPr kumimoji="1" lang="ja-JP" altLang="en-US" b="1" dirty="0" smtClean="0">
                <a:solidFill>
                  <a:srgbClr val="0070C0"/>
                </a:solidFill>
              </a:rPr>
              <a:t>ＲＦＣ</a:t>
            </a:r>
            <a:r>
              <a:rPr kumimoji="1" lang="en-US" altLang="ja-JP" b="1" dirty="0" smtClean="0">
                <a:solidFill>
                  <a:srgbClr val="0070C0"/>
                </a:solidFill>
              </a:rPr>
              <a:t>(</a:t>
            </a:r>
            <a:r>
              <a:rPr lang="en-US" altLang="ja-JP" b="1" dirty="0" smtClean="0">
                <a:solidFill>
                  <a:srgbClr val="0070C0"/>
                </a:solidFill>
              </a:rPr>
              <a:t>Request For Change)</a:t>
            </a:r>
            <a:r>
              <a:rPr kumimoji="1" lang="ja-JP" altLang="en-US" b="1" dirty="0" err="1" smtClean="0">
                <a:solidFill>
                  <a:srgbClr val="0070C0"/>
                </a:solidFill>
              </a:rPr>
              <a:t>，</a:t>
            </a:r>
            <a:r>
              <a:rPr kumimoji="1" lang="ja-JP" altLang="en-US" b="1" dirty="0" smtClean="0">
                <a:solidFill>
                  <a:srgbClr val="0070C0"/>
                </a:solidFill>
              </a:rPr>
              <a:t>ＯＬＡ</a:t>
            </a:r>
            <a:r>
              <a:rPr kumimoji="1" lang="en-US" altLang="ja-JP" b="1" dirty="0" smtClean="0">
                <a:solidFill>
                  <a:srgbClr val="0070C0"/>
                </a:solidFill>
              </a:rPr>
              <a:t>(Operational Level Agreement)</a:t>
            </a:r>
            <a:r>
              <a:rPr kumimoji="1" lang="ja-JP" altLang="en-US" b="1" dirty="0" err="1" smtClean="0">
                <a:solidFill>
                  <a:srgbClr val="0070C0"/>
                </a:solidFill>
              </a:rPr>
              <a:t>，</a:t>
            </a:r>
            <a:r>
              <a:rPr kumimoji="1" lang="ja-JP" altLang="en-US" b="1" dirty="0" smtClean="0">
                <a:solidFill>
                  <a:srgbClr val="0070C0"/>
                </a:solidFill>
              </a:rPr>
              <a:t>ＵＰ</a:t>
            </a:r>
            <a:r>
              <a:rPr kumimoji="1" lang="en-US" altLang="ja-JP" b="1" dirty="0" smtClean="0">
                <a:solidFill>
                  <a:srgbClr val="0070C0"/>
                </a:solidFill>
              </a:rPr>
              <a:t>(User Profile)</a:t>
            </a:r>
          </a:p>
          <a:p>
            <a:r>
              <a:rPr kumimoji="1" lang="ja-JP" altLang="en-US" b="1" dirty="0" smtClean="0">
                <a:solidFill>
                  <a:srgbClr val="0070C0"/>
                </a:solidFill>
              </a:rPr>
              <a:t>ＰＢＡ</a:t>
            </a:r>
            <a:r>
              <a:rPr kumimoji="1" lang="en-US" altLang="ja-JP" b="1" dirty="0" smtClean="0">
                <a:solidFill>
                  <a:srgbClr val="0070C0"/>
                </a:solidFill>
              </a:rPr>
              <a:t>(Patterns of Business Activity)</a:t>
            </a:r>
            <a:endParaRPr kumimoji="1" lang="ja-JP" altLang="en-US" b="1" dirty="0">
              <a:solidFill>
                <a:srgbClr val="0070C0"/>
              </a:solidFill>
            </a:endParaRPr>
          </a:p>
        </p:txBody>
      </p:sp>
      <p:sp>
        <p:nvSpPr>
          <p:cNvPr id="3" name="テキスト ボックス 2"/>
          <p:cNvSpPr txBox="1"/>
          <p:nvPr/>
        </p:nvSpPr>
        <p:spPr>
          <a:xfrm>
            <a:off x="755576" y="1196752"/>
            <a:ext cx="7416824" cy="646331"/>
          </a:xfrm>
          <a:prstGeom prst="rect">
            <a:avLst/>
          </a:prstGeom>
          <a:noFill/>
        </p:spPr>
        <p:txBody>
          <a:bodyPr wrap="square" rtlCol="0">
            <a:spAutoFit/>
          </a:bodyPr>
          <a:lstStyle/>
          <a:p>
            <a:r>
              <a:rPr kumimoji="1" lang="ja-JP" altLang="en-US" dirty="0" smtClean="0"/>
              <a:t>バッチプロセスから一個流しプロセス（アジャイルの流布）への変革に伴い、</a:t>
            </a:r>
            <a:endParaRPr kumimoji="1" lang="en-US" altLang="ja-JP" dirty="0" smtClean="0"/>
          </a:p>
          <a:p>
            <a:r>
              <a:rPr lang="ja-JP" altLang="en-US" dirty="0" smtClean="0"/>
              <a:t>運用側として、事前に安定稼働させるための情報が必要になって来た。</a:t>
            </a:r>
            <a:endParaRPr kumimoji="1" lang="ja-JP" altLang="en-US" dirty="0"/>
          </a:p>
        </p:txBody>
      </p:sp>
      <p:sp>
        <p:nvSpPr>
          <p:cNvPr id="6" name="テキスト ボックス 5"/>
          <p:cNvSpPr txBox="1"/>
          <p:nvPr/>
        </p:nvSpPr>
        <p:spPr>
          <a:xfrm>
            <a:off x="971600" y="4797152"/>
            <a:ext cx="7056784" cy="646331"/>
          </a:xfrm>
          <a:prstGeom prst="rect">
            <a:avLst/>
          </a:prstGeom>
          <a:noFill/>
        </p:spPr>
        <p:txBody>
          <a:bodyPr wrap="square" rtlCol="0">
            <a:spAutoFit/>
          </a:bodyPr>
          <a:lstStyle/>
          <a:p>
            <a:r>
              <a:rPr kumimoji="1" lang="ja-JP" altLang="en-US" dirty="0" smtClean="0"/>
              <a:t>ＩＳＯ２０００１で規定されている。</a:t>
            </a:r>
            <a:endParaRPr kumimoji="1" lang="en-US" altLang="ja-JP" dirty="0" smtClean="0"/>
          </a:p>
          <a:p>
            <a:r>
              <a:rPr kumimoji="1" lang="ja-JP" altLang="en-US" dirty="0" smtClean="0"/>
              <a:t>（開発側から運用側へ渡さなければ</a:t>
            </a:r>
            <a:r>
              <a:rPr lang="ja-JP" altLang="en-US" dirty="0" smtClean="0"/>
              <a:t>ならない情報</a:t>
            </a:r>
            <a:r>
              <a:rPr kumimoji="1" lang="ja-JP" altLang="en-US" dirty="0" smtClean="0"/>
              <a:t>）</a:t>
            </a:r>
            <a:endParaRPr kumimoji="1" lang="ja-JP" altLang="en-US" dirty="0"/>
          </a:p>
        </p:txBody>
      </p:sp>
      <p:sp>
        <p:nvSpPr>
          <p:cNvPr id="7" name="フッター プレースホルダー 6"/>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8" name="スライド番号プレースホルダー 7"/>
          <p:cNvSpPr>
            <a:spLocks noGrp="1"/>
          </p:cNvSpPr>
          <p:nvPr>
            <p:ph type="sldNum" sz="quarter" idx="12"/>
          </p:nvPr>
        </p:nvSpPr>
        <p:spPr/>
        <p:txBody>
          <a:bodyPr/>
          <a:lstStyle/>
          <a:p>
            <a:fld id="{12493AFB-09EF-44E8-907E-BBD1DBE5A50F}" type="slidenum">
              <a:rPr kumimoji="1" lang="ja-JP" altLang="en-US" smtClean="0"/>
              <a:t>14</a:t>
            </a:fld>
            <a:endParaRPr kumimoji="1" lang="ja-JP" altLang="en-US"/>
          </a:p>
        </p:txBody>
      </p:sp>
    </p:spTree>
    <p:extLst>
      <p:ext uri="{BB962C8B-B14F-4D97-AF65-F5344CB8AC3E}">
        <p14:creationId xmlns:p14="http://schemas.microsoft.com/office/powerpoint/2010/main" val="12373989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正方形/長方形 71"/>
          <p:cNvSpPr/>
          <p:nvPr/>
        </p:nvSpPr>
        <p:spPr>
          <a:xfrm>
            <a:off x="4564337" y="842587"/>
            <a:ext cx="4505325" cy="5616575"/>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3" name="正方形/長方形 62"/>
          <p:cNvSpPr/>
          <p:nvPr/>
        </p:nvSpPr>
        <p:spPr>
          <a:xfrm>
            <a:off x="107950" y="836613"/>
            <a:ext cx="4359275" cy="5616575"/>
          </a:xfrm>
          <a:prstGeom prst="rect">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タイトル 5"/>
          <p:cNvSpPr>
            <a:spLocks noGrp="1"/>
          </p:cNvSpPr>
          <p:nvPr>
            <p:ph type="title"/>
          </p:nvPr>
        </p:nvSpPr>
        <p:spPr>
          <a:xfrm>
            <a:off x="457200" y="84138"/>
            <a:ext cx="8229600" cy="635000"/>
          </a:xfrm>
        </p:spPr>
        <p:txBody>
          <a:bodyPr>
            <a:normAutofit fontScale="90000"/>
          </a:bodyPr>
          <a:lstStyle/>
          <a:p>
            <a:pPr>
              <a:defRPr/>
            </a:pPr>
            <a:r>
              <a:rPr lang="en-US" altLang="ja-JP" sz="3600" dirty="0" smtClean="0"/>
              <a:t>DevOps</a:t>
            </a:r>
            <a:r>
              <a:rPr lang="ja-JP" altLang="en-US" sz="3600" dirty="0" smtClean="0"/>
              <a:t>と軽量化したＩＴＳＭの関係</a:t>
            </a:r>
            <a:endParaRPr lang="ja-JP" altLang="en-US" sz="3600" dirty="0"/>
          </a:p>
        </p:txBody>
      </p:sp>
      <p:sp>
        <p:nvSpPr>
          <p:cNvPr id="7" name="正方形/長方形 6"/>
          <p:cNvSpPr/>
          <p:nvPr/>
        </p:nvSpPr>
        <p:spPr>
          <a:xfrm>
            <a:off x="323850" y="1598613"/>
            <a:ext cx="1079500" cy="693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dirty="0">
                <a:solidFill>
                  <a:schemeClr val="tx1"/>
                </a:solidFill>
              </a:rPr>
              <a:t>User</a:t>
            </a:r>
            <a:r>
              <a:rPr lang="ja-JP" altLang="en-US" sz="1000" dirty="0">
                <a:solidFill>
                  <a:schemeClr val="tx1"/>
                </a:solidFill>
              </a:rPr>
              <a:t> </a:t>
            </a:r>
            <a:r>
              <a:rPr lang="en-US" altLang="ja-JP" sz="1000" dirty="0">
                <a:solidFill>
                  <a:schemeClr val="tx1"/>
                </a:solidFill>
              </a:rPr>
              <a:t>Story</a:t>
            </a:r>
            <a:r>
              <a:rPr lang="ja-JP" altLang="en-US" sz="1000" dirty="0">
                <a:solidFill>
                  <a:schemeClr val="tx1"/>
                </a:solidFill>
              </a:rPr>
              <a:t>　</a:t>
            </a:r>
            <a:r>
              <a:rPr lang="en-US" altLang="ja-JP" sz="1000" dirty="0">
                <a:solidFill>
                  <a:schemeClr val="tx1"/>
                </a:solidFill>
              </a:rPr>
              <a:t>1</a:t>
            </a:r>
            <a:endParaRPr lang="ja-JP" altLang="en-US" sz="1000" dirty="0">
              <a:solidFill>
                <a:schemeClr val="tx1"/>
              </a:solidFill>
            </a:endParaRPr>
          </a:p>
        </p:txBody>
      </p:sp>
      <p:sp>
        <p:nvSpPr>
          <p:cNvPr id="9" name="正方形/長方形 8"/>
          <p:cNvSpPr/>
          <p:nvPr/>
        </p:nvSpPr>
        <p:spPr>
          <a:xfrm>
            <a:off x="323850" y="2489200"/>
            <a:ext cx="1079500"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dirty="0">
                <a:solidFill>
                  <a:schemeClr val="tx1"/>
                </a:solidFill>
              </a:rPr>
              <a:t>User</a:t>
            </a:r>
            <a:r>
              <a:rPr lang="ja-JP" altLang="en-US" sz="1000" dirty="0">
                <a:solidFill>
                  <a:schemeClr val="tx1"/>
                </a:solidFill>
              </a:rPr>
              <a:t> </a:t>
            </a:r>
            <a:r>
              <a:rPr lang="en-US" altLang="ja-JP" sz="1000" dirty="0">
                <a:solidFill>
                  <a:schemeClr val="tx1"/>
                </a:solidFill>
              </a:rPr>
              <a:t>Story</a:t>
            </a:r>
            <a:r>
              <a:rPr lang="ja-JP" altLang="en-US" sz="1000" dirty="0">
                <a:solidFill>
                  <a:schemeClr val="tx1"/>
                </a:solidFill>
              </a:rPr>
              <a:t>　</a:t>
            </a:r>
            <a:r>
              <a:rPr lang="en-US" altLang="ja-JP" sz="1000" dirty="0">
                <a:solidFill>
                  <a:schemeClr val="tx1"/>
                </a:solidFill>
              </a:rPr>
              <a:t>2</a:t>
            </a:r>
            <a:endParaRPr lang="ja-JP" altLang="en-US" sz="1000" dirty="0">
              <a:solidFill>
                <a:schemeClr val="tx1"/>
              </a:solidFill>
            </a:endParaRPr>
          </a:p>
        </p:txBody>
      </p:sp>
      <p:sp>
        <p:nvSpPr>
          <p:cNvPr id="10" name="正方形/長方形 9"/>
          <p:cNvSpPr/>
          <p:nvPr/>
        </p:nvSpPr>
        <p:spPr>
          <a:xfrm>
            <a:off x="323850" y="3200400"/>
            <a:ext cx="1079500"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dirty="0">
                <a:solidFill>
                  <a:schemeClr val="tx1"/>
                </a:solidFill>
              </a:rPr>
              <a:t>User</a:t>
            </a:r>
            <a:r>
              <a:rPr lang="ja-JP" altLang="en-US" sz="1000" dirty="0">
                <a:solidFill>
                  <a:schemeClr val="tx1"/>
                </a:solidFill>
              </a:rPr>
              <a:t> </a:t>
            </a:r>
            <a:r>
              <a:rPr lang="en-US" altLang="ja-JP" sz="1000" dirty="0">
                <a:solidFill>
                  <a:schemeClr val="tx1"/>
                </a:solidFill>
              </a:rPr>
              <a:t>Story</a:t>
            </a:r>
            <a:r>
              <a:rPr lang="ja-JP" altLang="en-US" sz="1000" dirty="0">
                <a:solidFill>
                  <a:schemeClr val="tx1"/>
                </a:solidFill>
              </a:rPr>
              <a:t>　</a:t>
            </a:r>
            <a:r>
              <a:rPr lang="en-US" altLang="ja-JP" sz="1000" dirty="0">
                <a:solidFill>
                  <a:schemeClr val="tx1"/>
                </a:solidFill>
              </a:rPr>
              <a:t>n</a:t>
            </a:r>
            <a:endParaRPr lang="ja-JP" altLang="en-US" sz="1000" dirty="0">
              <a:solidFill>
                <a:schemeClr val="tx1"/>
              </a:solidFill>
            </a:endParaRPr>
          </a:p>
        </p:txBody>
      </p:sp>
      <p:cxnSp>
        <p:nvCxnSpPr>
          <p:cNvPr id="12" name="直線コネクタ 11"/>
          <p:cNvCxnSpPr/>
          <p:nvPr/>
        </p:nvCxnSpPr>
        <p:spPr>
          <a:xfrm>
            <a:off x="909638" y="2968625"/>
            <a:ext cx="0" cy="231775"/>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618851" y="3768725"/>
            <a:ext cx="1079500" cy="571500"/>
          </a:xfrm>
          <a:prstGeom prst="rect">
            <a:avLst/>
          </a:prstGeom>
          <a:solidFill>
            <a:srgbClr val="00B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chemeClr val="tx1"/>
                </a:solidFill>
              </a:rPr>
              <a:t>工程＆工法選択</a:t>
            </a:r>
          </a:p>
        </p:txBody>
      </p:sp>
      <p:sp>
        <p:nvSpPr>
          <p:cNvPr id="15" name="正方形/長方形 14"/>
          <p:cNvSpPr/>
          <p:nvPr/>
        </p:nvSpPr>
        <p:spPr>
          <a:xfrm>
            <a:off x="610257" y="4392524"/>
            <a:ext cx="1184275" cy="673100"/>
          </a:xfrm>
          <a:prstGeom prst="rect">
            <a:avLst/>
          </a:prstGeom>
          <a:solidFill>
            <a:srgbClr val="00B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chemeClr val="tx1"/>
                </a:solidFill>
              </a:rPr>
              <a:t>開発プロセス定義</a:t>
            </a:r>
            <a:endParaRPr lang="en-US" altLang="ja-JP" sz="1000" dirty="0">
              <a:solidFill>
                <a:schemeClr val="tx1"/>
              </a:solidFill>
            </a:endParaRPr>
          </a:p>
          <a:p>
            <a:pPr algn="ctr">
              <a:defRPr/>
            </a:pPr>
            <a:r>
              <a:rPr lang="ja-JP" altLang="en-US" sz="1000" dirty="0">
                <a:solidFill>
                  <a:schemeClr val="tx1"/>
                </a:solidFill>
              </a:rPr>
              <a:t>ワークアイテム</a:t>
            </a:r>
          </a:p>
        </p:txBody>
      </p:sp>
      <p:sp>
        <p:nvSpPr>
          <p:cNvPr id="17" name="正方形/長方形 16"/>
          <p:cNvSpPr/>
          <p:nvPr/>
        </p:nvSpPr>
        <p:spPr>
          <a:xfrm>
            <a:off x="1855609" y="4382258"/>
            <a:ext cx="1806575" cy="6731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F0000"/>
                </a:solidFill>
              </a:rPr>
              <a:t>開発手法に応じた</a:t>
            </a:r>
            <a:endParaRPr lang="en-US" altLang="ja-JP" sz="1000" dirty="0">
              <a:solidFill>
                <a:srgbClr val="FF0000"/>
              </a:solidFill>
            </a:endParaRPr>
          </a:p>
          <a:p>
            <a:pPr>
              <a:defRPr/>
            </a:pPr>
            <a:r>
              <a:rPr lang="ja-JP" altLang="en-US" sz="1000" dirty="0">
                <a:solidFill>
                  <a:srgbClr val="FF0000"/>
                </a:solidFill>
              </a:rPr>
              <a:t>　ワークアイテム（生産計画）</a:t>
            </a:r>
            <a:endParaRPr lang="en-US" altLang="ja-JP" sz="1000" dirty="0">
              <a:solidFill>
                <a:srgbClr val="FF0000"/>
              </a:solidFill>
            </a:endParaRPr>
          </a:p>
          <a:p>
            <a:pPr>
              <a:defRPr/>
            </a:pPr>
            <a:r>
              <a:rPr lang="ja-JP" altLang="en-US" sz="1000" dirty="0">
                <a:solidFill>
                  <a:srgbClr val="FF0000"/>
                </a:solidFill>
              </a:rPr>
              <a:t>　開発全体のプロセス</a:t>
            </a:r>
            <a:endParaRPr lang="en-US" altLang="ja-JP" sz="1000" dirty="0">
              <a:solidFill>
                <a:srgbClr val="FF0000"/>
              </a:solidFill>
            </a:endParaRPr>
          </a:p>
          <a:p>
            <a:pPr>
              <a:defRPr/>
            </a:pPr>
            <a:r>
              <a:rPr lang="ja-JP" altLang="en-US" sz="1000" dirty="0">
                <a:solidFill>
                  <a:srgbClr val="FF0000"/>
                </a:solidFill>
              </a:rPr>
              <a:t>　　完了基準・時期</a:t>
            </a:r>
          </a:p>
        </p:txBody>
      </p:sp>
      <p:sp>
        <p:nvSpPr>
          <p:cNvPr id="18" name="正方形/長方形 17"/>
          <p:cNvSpPr/>
          <p:nvPr/>
        </p:nvSpPr>
        <p:spPr>
          <a:xfrm>
            <a:off x="610257" y="5128029"/>
            <a:ext cx="1108075" cy="669925"/>
          </a:xfrm>
          <a:prstGeom prst="rect">
            <a:avLst/>
          </a:prstGeom>
          <a:solidFill>
            <a:srgbClr val="00B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chemeClr val="tx1"/>
                </a:solidFill>
              </a:rPr>
              <a:t>作業タスク</a:t>
            </a:r>
            <a:endParaRPr lang="en-US" altLang="ja-JP" sz="1000" dirty="0">
              <a:solidFill>
                <a:schemeClr val="tx1"/>
              </a:solidFill>
            </a:endParaRPr>
          </a:p>
          <a:p>
            <a:pPr algn="ctr">
              <a:defRPr/>
            </a:pPr>
            <a:r>
              <a:rPr lang="ja-JP" altLang="en-US" sz="1000" dirty="0">
                <a:solidFill>
                  <a:schemeClr val="tx1"/>
                </a:solidFill>
              </a:rPr>
              <a:t>↓</a:t>
            </a:r>
            <a:endParaRPr lang="en-US" altLang="ja-JP" sz="1000" dirty="0">
              <a:solidFill>
                <a:schemeClr val="tx1"/>
              </a:solidFill>
            </a:endParaRPr>
          </a:p>
          <a:p>
            <a:pPr algn="ctr">
              <a:defRPr/>
            </a:pPr>
            <a:r>
              <a:rPr lang="ja-JP" altLang="en-US" sz="900" dirty="0">
                <a:solidFill>
                  <a:schemeClr val="tx1"/>
                </a:solidFill>
              </a:rPr>
              <a:t>コード（プログラム）</a:t>
            </a:r>
          </a:p>
        </p:txBody>
      </p:sp>
      <p:sp>
        <p:nvSpPr>
          <p:cNvPr id="20" name="正方形/長方形 19"/>
          <p:cNvSpPr/>
          <p:nvPr/>
        </p:nvSpPr>
        <p:spPr>
          <a:xfrm>
            <a:off x="3154417" y="5595748"/>
            <a:ext cx="1152219" cy="763587"/>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F0000"/>
                </a:solidFill>
              </a:rPr>
              <a:t>テスト環境</a:t>
            </a:r>
            <a:endParaRPr lang="en-US" altLang="ja-JP" sz="1000" dirty="0">
              <a:solidFill>
                <a:srgbClr val="FF0000"/>
              </a:solidFill>
            </a:endParaRPr>
          </a:p>
          <a:p>
            <a:pPr>
              <a:defRPr/>
            </a:pPr>
            <a:r>
              <a:rPr lang="ja-JP" altLang="en-US" sz="1000" dirty="0">
                <a:solidFill>
                  <a:srgbClr val="FF0000"/>
                </a:solidFill>
              </a:rPr>
              <a:t>　　設定手順</a:t>
            </a:r>
            <a:endParaRPr lang="en-US" altLang="ja-JP" sz="1000" dirty="0">
              <a:solidFill>
                <a:srgbClr val="FF0000"/>
              </a:solidFill>
            </a:endParaRPr>
          </a:p>
          <a:p>
            <a:pPr>
              <a:defRPr/>
            </a:pPr>
            <a:r>
              <a:rPr lang="ja-JP" altLang="en-US" sz="1000" dirty="0">
                <a:solidFill>
                  <a:srgbClr val="FF0000"/>
                </a:solidFill>
              </a:rPr>
              <a:t>テスト・データ</a:t>
            </a:r>
            <a:endParaRPr lang="en-US" altLang="ja-JP" sz="1000" dirty="0">
              <a:solidFill>
                <a:srgbClr val="FF0000"/>
              </a:solidFill>
            </a:endParaRPr>
          </a:p>
          <a:p>
            <a:pPr>
              <a:defRPr/>
            </a:pPr>
            <a:r>
              <a:rPr lang="ja-JP" altLang="en-US" sz="1000" dirty="0">
                <a:solidFill>
                  <a:srgbClr val="FF0000"/>
                </a:solidFill>
              </a:rPr>
              <a:t>テスト結果</a:t>
            </a:r>
            <a:endParaRPr lang="en-US" altLang="ja-JP" sz="1000" dirty="0">
              <a:solidFill>
                <a:srgbClr val="FF0000"/>
              </a:solidFill>
            </a:endParaRPr>
          </a:p>
          <a:p>
            <a:pPr>
              <a:defRPr/>
            </a:pPr>
            <a:r>
              <a:rPr lang="ja-JP" altLang="en-US" sz="1000" dirty="0">
                <a:solidFill>
                  <a:srgbClr val="FF0000"/>
                </a:solidFill>
              </a:rPr>
              <a:t>合否判定</a:t>
            </a:r>
          </a:p>
        </p:txBody>
      </p:sp>
      <p:sp>
        <p:nvSpPr>
          <p:cNvPr id="21" name="正方形/長方形 20"/>
          <p:cNvSpPr/>
          <p:nvPr/>
        </p:nvSpPr>
        <p:spPr>
          <a:xfrm>
            <a:off x="3150164" y="3745058"/>
            <a:ext cx="1119187" cy="622300"/>
          </a:xfrm>
          <a:prstGeom prst="rect">
            <a:avLst/>
          </a:prstGeom>
          <a:solidFill>
            <a:srgbClr val="FF669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chemeClr val="tx1"/>
                </a:solidFill>
              </a:rPr>
              <a:t>共通部品</a:t>
            </a:r>
            <a:endParaRPr lang="en-US" altLang="ja-JP" sz="800" dirty="0">
              <a:solidFill>
                <a:schemeClr val="tx1"/>
              </a:solidFill>
            </a:endParaRPr>
          </a:p>
          <a:p>
            <a:pPr>
              <a:defRPr/>
            </a:pPr>
            <a:r>
              <a:rPr lang="ja-JP" altLang="en-US" sz="800" dirty="0">
                <a:solidFill>
                  <a:schemeClr val="tx1"/>
                </a:solidFill>
              </a:rPr>
              <a:t>・フレームワーク</a:t>
            </a:r>
            <a:endParaRPr lang="en-US" altLang="ja-JP" sz="800" dirty="0">
              <a:solidFill>
                <a:schemeClr val="tx1"/>
              </a:solidFill>
            </a:endParaRPr>
          </a:p>
          <a:p>
            <a:pPr>
              <a:defRPr/>
            </a:pPr>
            <a:r>
              <a:rPr lang="ja-JP" altLang="en-US" sz="800" dirty="0">
                <a:solidFill>
                  <a:schemeClr val="tx1"/>
                </a:solidFill>
              </a:rPr>
              <a:t>・クラス</a:t>
            </a:r>
            <a:endParaRPr lang="en-US" altLang="ja-JP" sz="800" dirty="0">
              <a:solidFill>
                <a:schemeClr val="tx1"/>
              </a:solidFill>
            </a:endParaRPr>
          </a:p>
          <a:p>
            <a:pPr>
              <a:defRPr/>
            </a:pPr>
            <a:r>
              <a:rPr lang="ja-JP" altLang="en-US" sz="800" dirty="0">
                <a:solidFill>
                  <a:schemeClr val="tx1"/>
                </a:solidFill>
              </a:rPr>
              <a:t>・コード（オブジェクト）</a:t>
            </a:r>
          </a:p>
        </p:txBody>
      </p:sp>
      <p:sp>
        <p:nvSpPr>
          <p:cNvPr id="22" name="正方形/長方形 21"/>
          <p:cNvSpPr/>
          <p:nvPr/>
        </p:nvSpPr>
        <p:spPr>
          <a:xfrm>
            <a:off x="179388" y="1001713"/>
            <a:ext cx="1079500" cy="446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dirty="0">
                <a:solidFill>
                  <a:schemeClr val="tx1"/>
                </a:solidFill>
              </a:rPr>
              <a:t>EPIC</a:t>
            </a:r>
            <a:endParaRPr lang="ja-JP" altLang="en-US" sz="1000" dirty="0">
              <a:solidFill>
                <a:schemeClr val="tx1"/>
              </a:solidFill>
            </a:endParaRPr>
          </a:p>
        </p:txBody>
      </p:sp>
      <p:sp>
        <p:nvSpPr>
          <p:cNvPr id="23" name="正方形/長方形 22"/>
          <p:cNvSpPr/>
          <p:nvPr/>
        </p:nvSpPr>
        <p:spPr>
          <a:xfrm>
            <a:off x="1331913" y="1001713"/>
            <a:ext cx="719137" cy="446087"/>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chemeClr val="tx1"/>
                </a:solidFill>
              </a:rPr>
              <a:t>目的</a:t>
            </a:r>
          </a:p>
        </p:txBody>
      </p:sp>
      <p:sp>
        <p:nvSpPr>
          <p:cNvPr id="24" name="正方形/長方形 23"/>
          <p:cNvSpPr/>
          <p:nvPr/>
        </p:nvSpPr>
        <p:spPr>
          <a:xfrm>
            <a:off x="2124075" y="1001713"/>
            <a:ext cx="720725" cy="446087"/>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dirty="0" err="1">
                <a:solidFill>
                  <a:srgbClr val="FF0000"/>
                </a:solidFill>
              </a:rPr>
              <a:t>UseCase</a:t>
            </a:r>
            <a:endParaRPr lang="ja-JP" altLang="en-US" sz="1000" dirty="0">
              <a:solidFill>
                <a:srgbClr val="FF0000"/>
              </a:solidFill>
            </a:endParaRPr>
          </a:p>
        </p:txBody>
      </p:sp>
      <p:sp>
        <p:nvSpPr>
          <p:cNvPr id="25" name="正方形/長方形 24"/>
          <p:cNvSpPr/>
          <p:nvPr/>
        </p:nvSpPr>
        <p:spPr>
          <a:xfrm>
            <a:off x="1258888" y="1653403"/>
            <a:ext cx="2519363" cy="584199"/>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F0000"/>
                </a:solidFill>
              </a:rPr>
              <a:t>役割（</a:t>
            </a:r>
            <a:r>
              <a:rPr lang="en-US" altLang="ja-JP" sz="1000" dirty="0">
                <a:solidFill>
                  <a:srgbClr val="FF0000"/>
                </a:solidFill>
              </a:rPr>
              <a:t>Role)</a:t>
            </a:r>
          </a:p>
          <a:p>
            <a:pPr>
              <a:defRPr/>
            </a:pPr>
            <a:r>
              <a:rPr lang="ja-JP" altLang="en-US" sz="1000" dirty="0">
                <a:solidFill>
                  <a:srgbClr val="FF0000"/>
                </a:solidFill>
              </a:rPr>
              <a:t>機能（</a:t>
            </a:r>
            <a:r>
              <a:rPr lang="en-US" altLang="ja-JP" sz="1000" dirty="0">
                <a:solidFill>
                  <a:srgbClr val="FF0000"/>
                </a:solidFill>
              </a:rPr>
              <a:t>I</a:t>
            </a:r>
            <a:r>
              <a:rPr lang="ja-JP" altLang="en-US" sz="1000" dirty="0">
                <a:solidFill>
                  <a:srgbClr val="FF0000"/>
                </a:solidFill>
              </a:rPr>
              <a:t> </a:t>
            </a:r>
            <a:r>
              <a:rPr lang="en-US" altLang="ja-JP" sz="1000" dirty="0">
                <a:solidFill>
                  <a:srgbClr val="FF0000"/>
                </a:solidFill>
              </a:rPr>
              <a:t>can </a:t>
            </a:r>
            <a:r>
              <a:rPr lang="ja-JP" altLang="en-US" sz="1000" dirty="0">
                <a:solidFill>
                  <a:srgbClr val="FF0000"/>
                </a:solidFill>
              </a:rPr>
              <a:t>・・・・）</a:t>
            </a:r>
            <a:endParaRPr lang="en-US" altLang="ja-JP" sz="1000" dirty="0">
              <a:solidFill>
                <a:srgbClr val="FF0000"/>
              </a:solidFill>
            </a:endParaRPr>
          </a:p>
          <a:p>
            <a:pPr>
              <a:defRPr/>
            </a:pPr>
            <a:r>
              <a:rPr lang="ja-JP" altLang="en-US" sz="1000" dirty="0">
                <a:solidFill>
                  <a:srgbClr val="FF0000"/>
                </a:solidFill>
              </a:rPr>
              <a:t>測定基準（</a:t>
            </a:r>
            <a:r>
              <a:rPr lang="en-US" altLang="ja-JP" sz="1000" dirty="0">
                <a:solidFill>
                  <a:srgbClr val="FF0000"/>
                </a:solidFill>
              </a:rPr>
              <a:t>Which</a:t>
            </a:r>
            <a:r>
              <a:rPr lang="ja-JP" altLang="en-US" sz="1000" dirty="0" err="1">
                <a:solidFill>
                  <a:srgbClr val="FF0000"/>
                </a:solidFill>
              </a:rPr>
              <a:t>、</a:t>
            </a:r>
            <a:r>
              <a:rPr lang="en-US" altLang="ja-JP" sz="1000" dirty="0">
                <a:solidFill>
                  <a:srgbClr val="FF0000"/>
                </a:solidFill>
              </a:rPr>
              <a:t>I</a:t>
            </a:r>
            <a:r>
              <a:rPr lang="ja-JP" altLang="en-US" sz="1000" dirty="0">
                <a:solidFill>
                  <a:srgbClr val="FF0000"/>
                </a:solidFill>
              </a:rPr>
              <a:t> </a:t>
            </a:r>
            <a:r>
              <a:rPr lang="en-US" altLang="ja-JP" sz="1000" dirty="0">
                <a:solidFill>
                  <a:srgbClr val="FF0000"/>
                </a:solidFill>
              </a:rPr>
              <a:t>need</a:t>
            </a:r>
            <a:r>
              <a:rPr lang="ja-JP" altLang="en-US" sz="1000" dirty="0">
                <a:solidFill>
                  <a:srgbClr val="FF0000"/>
                </a:solidFill>
              </a:rPr>
              <a:t>・・・・）</a:t>
            </a:r>
            <a:endParaRPr lang="en-US" altLang="ja-JP" sz="1000" dirty="0">
              <a:solidFill>
                <a:srgbClr val="FF0000"/>
              </a:solidFill>
            </a:endParaRPr>
          </a:p>
          <a:p>
            <a:pPr>
              <a:defRPr/>
            </a:pPr>
            <a:r>
              <a:rPr lang="ja-JP" altLang="en-US" sz="1000" dirty="0">
                <a:solidFill>
                  <a:srgbClr val="FF0000"/>
                </a:solidFill>
              </a:rPr>
              <a:t>ビジネス価値（</a:t>
            </a:r>
            <a:r>
              <a:rPr lang="en-US" altLang="ja-JP" sz="1000" dirty="0">
                <a:solidFill>
                  <a:srgbClr val="FF0000"/>
                </a:solidFill>
              </a:rPr>
              <a:t>To)</a:t>
            </a:r>
            <a:endParaRPr lang="ja-JP" altLang="en-US" sz="800" dirty="0">
              <a:solidFill>
                <a:srgbClr val="FF0000"/>
              </a:solidFill>
            </a:endParaRPr>
          </a:p>
        </p:txBody>
      </p:sp>
      <p:sp>
        <p:nvSpPr>
          <p:cNvPr id="28" name="正方形/長方形 27"/>
          <p:cNvSpPr/>
          <p:nvPr/>
        </p:nvSpPr>
        <p:spPr>
          <a:xfrm>
            <a:off x="1392815" y="2229040"/>
            <a:ext cx="1117653" cy="417272"/>
          </a:xfrm>
          <a:prstGeom prst="rect">
            <a:avLst/>
          </a:prstGeom>
          <a:solidFill>
            <a:srgbClr val="FF669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chemeClr val="tx1"/>
                </a:solidFill>
              </a:rPr>
              <a:t>ペルソナ</a:t>
            </a:r>
            <a:endParaRPr lang="en-US" altLang="ja-JP" sz="1000" dirty="0">
              <a:solidFill>
                <a:schemeClr val="tx1"/>
              </a:solidFill>
            </a:endParaRPr>
          </a:p>
          <a:p>
            <a:pPr>
              <a:defRPr/>
            </a:pPr>
            <a:r>
              <a:rPr lang="ja-JP" altLang="en-US" sz="1000" dirty="0">
                <a:solidFill>
                  <a:schemeClr val="tx1"/>
                </a:solidFill>
              </a:rPr>
              <a:t>　　（ユーザー像）</a:t>
            </a:r>
          </a:p>
        </p:txBody>
      </p:sp>
      <p:sp>
        <p:nvSpPr>
          <p:cNvPr id="27" name="正方形/長方形 26"/>
          <p:cNvSpPr/>
          <p:nvPr/>
        </p:nvSpPr>
        <p:spPr>
          <a:xfrm>
            <a:off x="2415094" y="2218517"/>
            <a:ext cx="1343025" cy="622300"/>
          </a:xfrm>
          <a:prstGeom prst="rect">
            <a:avLst/>
          </a:prstGeom>
          <a:solidFill>
            <a:srgbClr val="FF669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b="1" dirty="0">
                <a:solidFill>
                  <a:schemeClr val="tx1"/>
                </a:solidFill>
              </a:rPr>
              <a:t>RF</a:t>
            </a:r>
            <a:r>
              <a:rPr lang="ja-JP" altLang="en-US" sz="1000" dirty="0">
                <a:solidFill>
                  <a:schemeClr val="tx1"/>
                </a:solidFill>
              </a:rPr>
              <a:t>（主な機能）</a:t>
            </a:r>
            <a:endParaRPr lang="en-US" altLang="ja-JP" sz="1000" dirty="0">
              <a:solidFill>
                <a:schemeClr val="tx1"/>
              </a:solidFill>
            </a:endParaRPr>
          </a:p>
          <a:p>
            <a:pPr>
              <a:defRPr/>
            </a:pPr>
            <a:r>
              <a:rPr lang="en-US" altLang="ja-JP" sz="1000" b="1" dirty="0">
                <a:solidFill>
                  <a:schemeClr val="tx1"/>
                </a:solidFill>
              </a:rPr>
              <a:t>RQ</a:t>
            </a:r>
            <a:r>
              <a:rPr lang="ja-JP" altLang="en-US" sz="1000" dirty="0">
                <a:solidFill>
                  <a:schemeClr val="tx1"/>
                </a:solidFill>
              </a:rPr>
              <a:t>（品質要件）</a:t>
            </a:r>
            <a:endParaRPr lang="en-US" altLang="ja-JP" sz="1000" dirty="0">
              <a:solidFill>
                <a:schemeClr val="tx1"/>
              </a:solidFill>
            </a:endParaRPr>
          </a:p>
          <a:p>
            <a:pPr>
              <a:defRPr/>
            </a:pPr>
            <a:r>
              <a:rPr lang="en-US" altLang="ja-JP" sz="1000" b="1" dirty="0">
                <a:solidFill>
                  <a:schemeClr val="tx1"/>
                </a:solidFill>
              </a:rPr>
              <a:t>TC</a:t>
            </a:r>
            <a:r>
              <a:rPr lang="ja-JP" altLang="en-US" sz="1000" dirty="0">
                <a:solidFill>
                  <a:schemeClr val="tx1"/>
                </a:solidFill>
              </a:rPr>
              <a:t>（技術制約）</a:t>
            </a:r>
            <a:endParaRPr lang="en-US" altLang="ja-JP" sz="1000" dirty="0">
              <a:solidFill>
                <a:schemeClr val="tx1"/>
              </a:solidFill>
            </a:endParaRPr>
          </a:p>
          <a:p>
            <a:pPr>
              <a:defRPr/>
            </a:pPr>
            <a:r>
              <a:rPr lang="en-US" altLang="ja-JP" sz="1000" b="1" dirty="0">
                <a:solidFill>
                  <a:schemeClr val="tx1"/>
                </a:solidFill>
              </a:rPr>
              <a:t>BC</a:t>
            </a:r>
            <a:r>
              <a:rPr lang="ja-JP" altLang="en-US" sz="1000" dirty="0">
                <a:solidFill>
                  <a:schemeClr val="tx1"/>
                </a:solidFill>
              </a:rPr>
              <a:t>（ビジネス制約）</a:t>
            </a:r>
          </a:p>
        </p:txBody>
      </p:sp>
      <p:sp>
        <p:nvSpPr>
          <p:cNvPr id="29" name="正方形/長方形 28"/>
          <p:cNvSpPr/>
          <p:nvPr/>
        </p:nvSpPr>
        <p:spPr>
          <a:xfrm>
            <a:off x="4767263" y="1611313"/>
            <a:ext cx="1358900" cy="693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dirty="0">
                <a:solidFill>
                  <a:schemeClr val="tx1"/>
                </a:solidFill>
              </a:rPr>
              <a:t>Test</a:t>
            </a:r>
            <a:r>
              <a:rPr lang="ja-JP" altLang="en-US" sz="1000" dirty="0">
                <a:solidFill>
                  <a:schemeClr val="tx1"/>
                </a:solidFill>
              </a:rPr>
              <a:t> </a:t>
            </a:r>
            <a:r>
              <a:rPr lang="en-US" altLang="ja-JP" sz="1000" dirty="0">
                <a:solidFill>
                  <a:schemeClr val="tx1"/>
                </a:solidFill>
              </a:rPr>
              <a:t>Story</a:t>
            </a:r>
            <a:r>
              <a:rPr lang="ja-JP" altLang="en-US" sz="1000" dirty="0">
                <a:solidFill>
                  <a:schemeClr val="tx1"/>
                </a:solidFill>
              </a:rPr>
              <a:t>　</a:t>
            </a:r>
            <a:r>
              <a:rPr lang="en-US" altLang="ja-JP" sz="1000" dirty="0">
                <a:solidFill>
                  <a:schemeClr val="tx1"/>
                </a:solidFill>
              </a:rPr>
              <a:t>1</a:t>
            </a:r>
          </a:p>
          <a:p>
            <a:pPr algn="ctr">
              <a:defRPr/>
            </a:pPr>
            <a:r>
              <a:rPr lang="ja-JP" altLang="en-US" sz="1000" dirty="0">
                <a:solidFill>
                  <a:schemeClr val="tx1"/>
                </a:solidFill>
              </a:rPr>
              <a:t>（テスト環境を含む）</a:t>
            </a:r>
          </a:p>
        </p:txBody>
      </p:sp>
      <p:cxnSp>
        <p:nvCxnSpPr>
          <p:cNvPr id="31" name="直線矢印コネクタ 30"/>
          <p:cNvCxnSpPr>
            <a:stCxn id="25" idx="3"/>
            <a:endCxn id="29" idx="1"/>
          </p:cNvCxnSpPr>
          <p:nvPr/>
        </p:nvCxnSpPr>
        <p:spPr>
          <a:xfrm>
            <a:off x="3778251" y="1945503"/>
            <a:ext cx="989012" cy="12679"/>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6980238" y="1598613"/>
            <a:ext cx="1360487" cy="693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dirty="0">
                <a:solidFill>
                  <a:schemeClr val="tx1"/>
                </a:solidFill>
              </a:rPr>
              <a:t>Operation</a:t>
            </a:r>
            <a:r>
              <a:rPr lang="ja-JP" altLang="en-US" sz="1000" dirty="0">
                <a:solidFill>
                  <a:schemeClr val="tx1"/>
                </a:solidFill>
              </a:rPr>
              <a:t> </a:t>
            </a:r>
            <a:r>
              <a:rPr lang="en-US" altLang="ja-JP" sz="1000" dirty="0">
                <a:solidFill>
                  <a:schemeClr val="tx1"/>
                </a:solidFill>
              </a:rPr>
              <a:t>Story</a:t>
            </a:r>
            <a:r>
              <a:rPr lang="ja-JP" altLang="en-US" sz="1000" dirty="0">
                <a:solidFill>
                  <a:schemeClr val="tx1"/>
                </a:solidFill>
              </a:rPr>
              <a:t>　</a:t>
            </a:r>
            <a:r>
              <a:rPr lang="en-US" altLang="ja-JP" sz="1000" dirty="0">
                <a:solidFill>
                  <a:schemeClr val="tx1"/>
                </a:solidFill>
              </a:rPr>
              <a:t>1</a:t>
            </a:r>
          </a:p>
          <a:p>
            <a:pPr algn="ctr">
              <a:defRPr/>
            </a:pPr>
            <a:r>
              <a:rPr lang="ja-JP" altLang="en-US" sz="1000" dirty="0">
                <a:solidFill>
                  <a:schemeClr val="tx1"/>
                </a:solidFill>
              </a:rPr>
              <a:t>（運用シナリオ）</a:t>
            </a:r>
          </a:p>
        </p:txBody>
      </p:sp>
      <p:cxnSp>
        <p:nvCxnSpPr>
          <p:cNvPr id="35" name="直線矢印コネクタ 34"/>
          <p:cNvCxnSpPr/>
          <p:nvPr/>
        </p:nvCxnSpPr>
        <p:spPr>
          <a:xfrm flipV="1">
            <a:off x="6202363" y="1925638"/>
            <a:ext cx="687387" cy="635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557" name="テキスト ボックス 35"/>
          <p:cNvSpPr txBox="1">
            <a:spLocks noChangeArrowheads="1"/>
          </p:cNvSpPr>
          <p:nvPr/>
        </p:nvSpPr>
        <p:spPr bwMode="auto">
          <a:xfrm>
            <a:off x="6256338" y="1550988"/>
            <a:ext cx="542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solidFill>
                  <a:srgbClr val="FF0000"/>
                </a:solidFill>
              </a:rPr>
              <a:t>仮説</a:t>
            </a:r>
          </a:p>
        </p:txBody>
      </p:sp>
      <p:sp>
        <p:nvSpPr>
          <p:cNvPr id="37" name="正方形/長方形 36"/>
          <p:cNvSpPr/>
          <p:nvPr/>
        </p:nvSpPr>
        <p:spPr>
          <a:xfrm>
            <a:off x="8101013" y="2309813"/>
            <a:ext cx="768350" cy="620712"/>
          </a:xfrm>
          <a:prstGeom prst="rect">
            <a:avLst/>
          </a:prstGeom>
          <a:solidFill>
            <a:srgbClr val="FF669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chemeClr val="tx1"/>
                </a:solidFill>
              </a:rPr>
              <a:t>役割</a:t>
            </a:r>
            <a:endParaRPr lang="en-US" altLang="ja-JP" sz="1000" dirty="0">
              <a:solidFill>
                <a:schemeClr val="tx1"/>
              </a:solidFill>
            </a:endParaRPr>
          </a:p>
          <a:p>
            <a:pPr>
              <a:defRPr/>
            </a:pPr>
            <a:r>
              <a:rPr lang="ja-JP" altLang="en-US" sz="1000" dirty="0">
                <a:solidFill>
                  <a:schemeClr val="tx1"/>
                </a:solidFill>
              </a:rPr>
              <a:t>考慮点</a:t>
            </a:r>
            <a:endParaRPr lang="en-US" altLang="ja-JP" sz="1000" dirty="0">
              <a:solidFill>
                <a:schemeClr val="tx1"/>
              </a:solidFill>
            </a:endParaRPr>
          </a:p>
          <a:p>
            <a:pPr>
              <a:defRPr/>
            </a:pPr>
            <a:r>
              <a:rPr lang="ja-JP" altLang="en-US" sz="1000" dirty="0">
                <a:solidFill>
                  <a:schemeClr val="tx1"/>
                </a:solidFill>
              </a:rPr>
              <a:t>理由</a:t>
            </a:r>
          </a:p>
        </p:txBody>
      </p:sp>
      <p:sp>
        <p:nvSpPr>
          <p:cNvPr id="22560" name="テキスト ボックス 43"/>
          <p:cNvSpPr txBox="1">
            <a:spLocks noChangeArrowheads="1"/>
          </p:cNvSpPr>
          <p:nvPr/>
        </p:nvSpPr>
        <p:spPr bwMode="auto">
          <a:xfrm>
            <a:off x="3187178" y="1272402"/>
            <a:ext cx="9937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dirty="0">
                <a:solidFill>
                  <a:srgbClr val="FF0000"/>
                </a:solidFill>
              </a:rPr>
              <a:t>理解・仮説</a:t>
            </a:r>
          </a:p>
        </p:txBody>
      </p:sp>
      <p:sp>
        <p:nvSpPr>
          <p:cNvPr id="54" name="正方形/長方形 53"/>
          <p:cNvSpPr/>
          <p:nvPr/>
        </p:nvSpPr>
        <p:spPr>
          <a:xfrm>
            <a:off x="6745288" y="4614863"/>
            <a:ext cx="706437" cy="48895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F0000"/>
                </a:solidFill>
              </a:rPr>
              <a:t>稼働環境</a:t>
            </a:r>
          </a:p>
        </p:txBody>
      </p:sp>
      <p:sp>
        <p:nvSpPr>
          <p:cNvPr id="55" name="正方形/長方形 54"/>
          <p:cNvSpPr/>
          <p:nvPr/>
        </p:nvSpPr>
        <p:spPr>
          <a:xfrm>
            <a:off x="7234238" y="3911600"/>
            <a:ext cx="1760537" cy="66833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b="1" dirty="0">
                <a:solidFill>
                  <a:schemeClr val="tx1"/>
                </a:solidFill>
              </a:rPr>
              <a:t>運用情報</a:t>
            </a:r>
            <a:endParaRPr lang="en-US" altLang="ja-JP" sz="800" b="1" dirty="0">
              <a:solidFill>
                <a:schemeClr val="tx1"/>
              </a:solidFill>
            </a:endParaRPr>
          </a:p>
          <a:p>
            <a:pPr>
              <a:defRPr/>
            </a:pPr>
            <a:r>
              <a:rPr lang="ja-JP" altLang="en-US" sz="800" dirty="0">
                <a:solidFill>
                  <a:schemeClr val="tx1"/>
                </a:solidFill>
              </a:rPr>
              <a:t>　・バグ情報（時期・内容・積算量）</a:t>
            </a:r>
            <a:endParaRPr lang="en-US" altLang="ja-JP" sz="800" dirty="0">
              <a:solidFill>
                <a:schemeClr val="tx1"/>
              </a:solidFill>
            </a:endParaRPr>
          </a:p>
          <a:p>
            <a:pPr>
              <a:defRPr/>
            </a:pPr>
            <a:r>
              <a:rPr lang="ja-JP" altLang="en-US" sz="800" dirty="0">
                <a:solidFill>
                  <a:schemeClr val="tx1"/>
                </a:solidFill>
              </a:rPr>
              <a:t>　・フィックス情報（時期・内容・種類）</a:t>
            </a:r>
            <a:endParaRPr lang="en-US" altLang="ja-JP" sz="800" dirty="0">
              <a:solidFill>
                <a:schemeClr val="tx1"/>
              </a:solidFill>
            </a:endParaRPr>
          </a:p>
          <a:p>
            <a:pPr>
              <a:defRPr/>
            </a:pPr>
            <a:r>
              <a:rPr lang="ja-JP" altLang="en-US" sz="800" dirty="0">
                <a:solidFill>
                  <a:schemeClr val="tx1"/>
                </a:solidFill>
              </a:rPr>
              <a:t>　・稼働環境</a:t>
            </a:r>
          </a:p>
        </p:txBody>
      </p:sp>
      <p:sp>
        <p:nvSpPr>
          <p:cNvPr id="56" name="正方形/長方形 55"/>
          <p:cNvSpPr/>
          <p:nvPr/>
        </p:nvSpPr>
        <p:spPr>
          <a:xfrm>
            <a:off x="7678738" y="4632325"/>
            <a:ext cx="903287" cy="48895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F0000"/>
                </a:solidFill>
              </a:rPr>
              <a:t>運用→業務</a:t>
            </a:r>
            <a:endParaRPr lang="en-US" altLang="ja-JP" sz="1000" dirty="0">
              <a:solidFill>
                <a:srgbClr val="FF0000"/>
              </a:solidFill>
            </a:endParaRPr>
          </a:p>
          <a:p>
            <a:pPr>
              <a:defRPr/>
            </a:pPr>
            <a:r>
              <a:rPr lang="ja-JP" altLang="en-US" sz="1000" dirty="0">
                <a:solidFill>
                  <a:srgbClr val="FF0000"/>
                </a:solidFill>
              </a:rPr>
              <a:t>　　結びつけ</a:t>
            </a:r>
          </a:p>
        </p:txBody>
      </p:sp>
      <p:sp>
        <p:nvSpPr>
          <p:cNvPr id="57" name="正方形/長方形 56"/>
          <p:cNvSpPr/>
          <p:nvPr/>
        </p:nvSpPr>
        <p:spPr>
          <a:xfrm>
            <a:off x="6602413" y="5419725"/>
            <a:ext cx="1100137" cy="487363"/>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dirty="0">
                <a:solidFill>
                  <a:srgbClr val="FF0000"/>
                </a:solidFill>
              </a:rPr>
              <a:t>System</a:t>
            </a:r>
            <a:r>
              <a:rPr lang="ja-JP" altLang="en-US" sz="1000" dirty="0">
                <a:solidFill>
                  <a:srgbClr val="FF0000"/>
                </a:solidFill>
              </a:rPr>
              <a:t> </a:t>
            </a:r>
            <a:r>
              <a:rPr lang="en-US" altLang="ja-JP" sz="1000" dirty="0">
                <a:solidFill>
                  <a:srgbClr val="FF0000"/>
                </a:solidFill>
              </a:rPr>
              <a:t>KPT</a:t>
            </a:r>
          </a:p>
          <a:p>
            <a:pPr>
              <a:defRPr/>
            </a:pPr>
            <a:r>
              <a:rPr lang="en-US" altLang="ja-JP" sz="800" dirty="0">
                <a:solidFill>
                  <a:srgbClr val="FF0000"/>
                </a:solidFill>
              </a:rPr>
              <a:t>System</a:t>
            </a:r>
            <a:r>
              <a:rPr lang="ja-JP" altLang="en-US" sz="800" dirty="0">
                <a:solidFill>
                  <a:srgbClr val="FF0000"/>
                </a:solidFill>
              </a:rPr>
              <a:t>仕様への</a:t>
            </a:r>
            <a:r>
              <a:rPr lang="en-US" altLang="ja-JP" sz="800" dirty="0">
                <a:solidFill>
                  <a:srgbClr val="FF0000"/>
                </a:solidFill>
              </a:rPr>
              <a:t>F/B</a:t>
            </a:r>
            <a:endParaRPr lang="ja-JP" altLang="en-US" sz="800" dirty="0">
              <a:solidFill>
                <a:srgbClr val="FF0000"/>
              </a:solidFill>
            </a:endParaRPr>
          </a:p>
        </p:txBody>
      </p:sp>
      <p:sp>
        <p:nvSpPr>
          <p:cNvPr id="58" name="正方形/長方形 57"/>
          <p:cNvSpPr/>
          <p:nvPr/>
        </p:nvSpPr>
        <p:spPr>
          <a:xfrm>
            <a:off x="7894638" y="5424488"/>
            <a:ext cx="1100137" cy="487362"/>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dirty="0" err="1">
                <a:solidFill>
                  <a:srgbClr val="FF0000"/>
                </a:solidFill>
              </a:rPr>
              <a:t>OperationKPT</a:t>
            </a:r>
            <a:endParaRPr lang="en-US" altLang="ja-JP" sz="1000" dirty="0">
              <a:solidFill>
                <a:srgbClr val="FF0000"/>
              </a:solidFill>
            </a:endParaRPr>
          </a:p>
          <a:p>
            <a:pPr>
              <a:defRPr/>
            </a:pPr>
            <a:r>
              <a:rPr lang="ja-JP" altLang="en-US" sz="800" dirty="0">
                <a:solidFill>
                  <a:srgbClr val="FF0000"/>
                </a:solidFill>
              </a:rPr>
              <a:t>運用自身への</a:t>
            </a:r>
            <a:r>
              <a:rPr lang="en-US" altLang="ja-JP" sz="800" dirty="0">
                <a:solidFill>
                  <a:srgbClr val="FF0000"/>
                </a:solidFill>
              </a:rPr>
              <a:t>F/B</a:t>
            </a:r>
            <a:endParaRPr lang="ja-JP" altLang="en-US" sz="800" dirty="0">
              <a:solidFill>
                <a:srgbClr val="FF0000"/>
              </a:solidFill>
            </a:endParaRPr>
          </a:p>
        </p:txBody>
      </p:sp>
      <p:cxnSp>
        <p:nvCxnSpPr>
          <p:cNvPr id="60" name="直線矢印コネクタ 59"/>
          <p:cNvCxnSpPr>
            <a:stCxn id="56" idx="2"/>
            <a:endCxn id="57" idx="0"/>
          </p:cNvCxnSpPr>
          <p:nvPr/>
        </p:nvCxnSpPr>
        <p:spPr>
          <a:xfrm flipH="1">
            <a:off x="7151688" y="5121275"/>
            <a:ext cx="979487" cy="29845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a:stCxn id="56" idx="2"/>
            <a:endCxn id="58" idx="0"/>
          </p:cNvCxnSpPr>
          <p:nvPr/>
        </p:nvCxnSpPr>
        <p:spPr>
          <a:xfrm>
            <a:off x="8131175" y="5121275"/>
            <a:ext cx="314325" cy="303213"/>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4" name="正方形/長方形 63"/>
          <p:cNvSpPr/>
          <p:nvPr/>
        </p:nvSpPr>
        <p:spPr>
          <a:xfrm>
            <a:off x="457200" y="692150"/>
            <a:ext cx="2667000" cy="236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dirty="0">
                <a:solidFill>
                  <a:schemeClr val="tx1"/>
                </a:solidFill>
              </a:rPr>
              <a:t>Business</a:t>
            </a:r>
            <a:r>
              <a:rPr lang="ja-JP" altLang="en-US" sz="1200" dirty="0">
                <a:solidFill>
                  <a:schemeClr val="tx1"/>
                </a:solidFill>
              </a:rPr>
              <a:t> </a:t>
            </a:r>
            <a:r>
              <a:rPr lang="en-US" altLang="ja-JP" sz="1200" dirty="0">
                <a:solidFill>
                  <a:schemeClr val="tx1"/>
                </a:solidFill>
              </a:rPr>
              <a:t>Process</a:t>
            </a:r>
            <a:r>
              <a:rPr lang="ja-JP" altLang="en-US" sz="1200" dirty="0">
                <a:solidFill>
                  <a:schemeClr val="tx1"/>
                </a:solidFill>
              </a:rPr>
              <a:t> </a:t>
            </a:r>
            <a:r>
              <a:rPr lang="en-US" altLang="ja-JP" sz="1200" dirty="0">
                <a:solidFill>
                  <a:schemeClr val="tx1"/>
                </a:solidFill>
              </a:rPr>
              <a:t>Management</a:t>
            </a:r>
            <a:endParaRPr lang="ja-JP" altLang="en-US" sz="1200" dirty="0">
              <a:solidFill>
                <a:schemeClr val="tx1"/>
              </a:solidFill>
            </a:endParaRPr>
          </a:p>
        </p:txBody>
      </p:sp>
      <p:sp>
        <p:nvSpPr>
          <p:cNvPr id="22572" name="正方形/長方形 64"/>
          <p:cNvSpPr>
            <a:spLocks noChangeArrowheads="1"/>
          </p:cNvSpPr>
          <p:nvPr/>
        </p:nvSpPr>
        <p:spPr bwMode="auto">
          <a:xfrm>
            <a:off x="106363" y="6067425"/>
            <a:ext cx="2227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a:t>Software BoM (SBoM)</a:t>
            </a:r>
          </a:p>
        </p:txBody>
      </p:sp>
      <p:sp>
        <p:nvSpPr>
          <p:cNvPr id="73" name="正方形/長方形 72"/>
          <p:cNvSpPr/>
          <p:nvPr/>
        </p:nvSpPr>
        <p:spPr>
          <a:xfrm>
            <a:off x="5464175" y="703263"/>
            <a:ext cx="2667000" cy="236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dirty="0">
                <a:solidFill>
                  <a:schemeClr val="tx1"/>
                </a:solidFill>
              </a:rPr>
              <a:t>Resource</a:t>
            </a:r>
            <a:r>
              <a:rPr lang="ja-JP" altLang="en-US" sz="1200" dirty="0">
                <a:solidFill>
                  <a:schemeClr val="tx1"/>
                </a:solidFill>
              </a:rPr>
              <a:t> </a:t>
            </a:r>
            <a:r>
              <a:rPr lang="en-US" altLang="ja-JP" sz="1200" dirty="0">
                <a:solidFill>
                  <a:schemeClr val="tx1"/>
                </a:solidFill>
              </a:rPr>
              <a:t>Management</a:t>
            </a:r>
            <a:endParaRPr lang="ja-JP" altLang="en-US" sz="1200" dirty="0">
              <a:solidFill>
                <a:schemeClr val="tx1"/>
              </a:solidFill>
            </a:endParaRPr>
          </a:p>
        </p:txBody>
      </p:sp>
      <p:sp>
        <p:nvSpPr>
          <p:cNvPr id="22574" name="正方形/長方形 73"/>
          <p:cNvSpPr>
            <a:spLocks noChangeArrowheads="1"/>
          </p:cNvSpPr>
          <p:nvPr/>
        </p:nvSpPr>
        <p:spPr bwMode="auto">
          <a:xfrm>
            <a:off x="6505575" y="6081713"/>
            <a:ext cx="24780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a:t>Operation BoM (OPBoM)</a:t>
            </a:r>
          </a:p>
        </p:txBody>
      </p:sp>
      <p:sp>
        <p:nvSpPr>
          <p:cNvPr id="75" name="正方形/長方形 74"/>
          <p:cNvSpPr/>
          <p:nvPr/>
        </p:nvSpPr>
        <p:spPr>
          <a:xfrm>
            <a:off x="4221956" y="1201738"/>
            <a:ext cx="617538" cy="247650"/>
          </a:xfrm>
          <a:prstGeom prst="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dirty="0"/>
              <a:t>User</a:t>
            </a:r>
            <a:r>
              <a:rPr lang="ja-JP" altLang="en-US" sz="800" dirty="0"/>
              <a:t> </a:t>
            </a:r>
            <a:r>
              <a:rPr lang="en-US" altLang="ja-JP" sz="800" dirty="0"/>
              <a:t>Story</a:t>
            </a:r>
            <a:endParaRPr lang="ja-JP" altLang="en-US" sz="800" dirty="0"/>
          </a:p>
        </p:txBody>
      </p:sp>
      <p:cxnSp>
        <p:nvCxnSpPr>
          <p:cNvPr id="79" name="直線矢印コネクタ 78"/>
          <p:cNvCxnSpPr/>
          <p:nvPr/>
        </p:nvCxnSpPr>
        <p:spPr>
          <a:xfrm flipV="1">
            <a:off x="7620000" y="2352675"/>
            <a:ext cx="0" cy="1503363"/>
          </a:xfrm>
          <a:prstGeom prst="straightConnector1">
            <a:avLst/>
          </a:prstGeom>
          <a:ln w="22225">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角丸四角形 35"/>
          <p:cNvSpPr/>
          <p:nvPr/>
        </p:nvSpPr>
        <p:spPr>
          <a:xfrm>
            <a:off x="2771800" y="315708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SLR</a:t>
            </a:r>
            <a:endParaRPr kumimoji="1" lang="ja-JP" altLang="en-US" dirty="0">
              <a:solidFill>
                <a:schemeClr val="tx1"/>
              </a:solidFill>
            </a:endParaRPr>
          </a:p>
        </p:txBody>
      </p:sp>
      <p:sp>
        <p:nvSpPr>
          <p:cNvPr id="65" name="角丸四角形 64"/>
          <p:cNvSpPr/>
          <p:nvPr/>
        </p:nvSpPr>
        <p:spPr>
          <a:xfrm>
            <a:off x="4124338" y="314130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SLA</a:t>
            </a:r>
            <a:endParaRPr kumimoji="1" lang="ja-JP" altLang="en-US" dirty="0">
              <a:solidFill>
                <a:schemeClr val="tx1"/>
              </a:solidFill>
            </a:endParaRPr>
          </a:p>
        </p:txBody>
      </p:sp>
      <p:sp>
        <p:nvSpPr>
          <p:cNvPr id="66" name="角丸四角形 65"/>
          <p:cNvSpPr/>
          <p:nvPr/>
        </p:nvSpPr>
        <p:spPr>
          <a:xfrm>
            <a:off x="5243512" y="3122410"/>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SAC</a:t>
            </a:r>
            <a:endParaRPr kumimoji="1" lang="ja-JP" altLang="en-US" dirty="0">
              <a:solidFill>
                <a:schemeClr val="tx1"/>
              </a:solidFill>
            </a:endParaRPr>
          </a:p>
        </p:txBody>
      </p:sp>
      <p:sp>
        <p:nvSpPr>
          <p:cNvPr id="67" name="角丸四角形 66"/>
          <p:cNvSpPr/>
          <p:nvPr/>
        </p:nvSpPr>
        <p:spPr>
          <a:xfrm>
            <a:off x="1862175" y="315553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PBA</a:t>
            </a:r>
            <a:endParaRPr kumimoji="1" lang="ja-JP" altLang="en-US" dirty="0">
              <a:solidFill>
                <a:schemeClr val="tx1"/>
              </a:solidFill>
            </a:endParaRPr>
          </a:p>
        </p:txBody>
      </p:sp>
      <p:sp>
        <p:nvSpPr>
          <p:cNvPr id="68" name="角丸四角形 67"/>
          <p:cNvSpPr/>
          <p:nvPr/>
        </p:nvSpPr>
        <p:spPr>
          <a:xfrm>
            <a:off x="4129017" y="5032576"/>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SLP</a:t>
            </a:r>
            <a:endParaRPr kumimoji="1" lang="ja-JP" altLang="en-US" dirty="0">
              <a:solidFill>
                <a:schemeClr val="tx1"/>
              </a:solidFill>
            </a:endParaRPr>
          </a:p>
        </p:txBody>
      </p:sp>
      <p:sp>
        <p:nvSpPr>
          <p:cNvPr id="69" name="角丸四角形 68"/>
          <p:cNvSpPr/>
          <p:nvPr/>
        </p:nvSpPr>
        <p:spPr>
          <a:xfrm>
            <a:off x="3969493" y="4690441"/>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SDP</a:t>
            </a:r>
            <a:endParaRPr kumimoji="1" lang="ja-JP" altLang="en-US" dirty="0">
              <a:solidFill>
                <a:schemeClr val="tx1"/>
              </a:solidFill>
            </a:endParaRPr>
          </a:p>
        </p:txBody>
      </p:sp>
      <p:sp>
        <p:nvSpPr>
          <p:cNvPr id="70" name="角丸四角形 69"/>
          <p:cNvSpPr/>
          <p:nvPr/>
        </p:nvSpPr>
        <p:spPr>
          <a:xfrm>
            <a:off x="8207387" y="312639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OLA</a:t>
            </a:r>
            <a:endParaRPr kumimoji="1" lang="ja-JP" altLang="en-US" dirty="0">
              <a:solidFill>
                <a:schemeClr val="tx1"/>
              </a:solidFill>
            </a:endParaRPr>
          </a:p>
        </p:txBody>
      </p:sp>
      <p:sp>
        <p:nvSpPr>
          <p:cNvPr id="71" name="角丸四角形 70"/>
          <p:cNvSpPr/>
          <p:nvPr/>
        </p:nvSpPr>
        <p:spPr>
          <a:xfrm>
            <a:off x="4865144" y="5595748"/>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SAC</a:t>
            </a:r>
            <a:endParaRPr kumimoji="1" lang="ja-JP" altLang="en-US" dirty="0">
              <a:solidFill>
                <a:schemeClr val="tx1"/>
              </a:solidFill>
            </a:endParaRPr>
          </a:p>
        </p:txBody>
      </p:sp>
      <p:sp>
        <p:nvSpPr>
          <p:cNvPr id="38" name="下矢印 37"/>
          <p:cNvSpPr/>
          <p:nvPr/>
        </p:nvSpPr>
        <p:spPr>
          <a:xfrm>
            <a:off x="2124075" y="2840817"/>
            <a:ext cx="209550" cy="26353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下矢印 73"/>
          <p:cNvSpPr/>
          <p:nvPr/>
        </p:nvSpPr>
        <p:spPr>
          <a:xfrm>
            <a:off x="3114289" y="2870722"/>
            <a:ext cx="209550" cy="26353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下矢印 75"/>
          <p:cNvSpPr/>
          <p:nvPr/>
        </p:nvSpPr>
        <p:spPr>
          <a:xfrm>
            <a:off x="5536190" y="2352676"/>
            <a:ext cx="186734" cy="70456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カギ線コネクタ 25"/>
          <p:cNvCxnSpPr/>
          <p:nvPr/>
        </p:nvCxnSpPr>
        <p:spPr>
          <a:xfrm rot="10800000">
            <a:off x="3789869" y="2078831"/>
            <a:ext cx="4311145" cy="563362"/>
          </a:xfrm>
          <a:prstGeom prst="bentConnector3">
            <a:avLst>
              <a:gd name="adj1" fmla="val 89317"/>
            </a:avLst>
          </a:prstGeom>
          <a:ln w="19050">
            <a:solidFill>
              <a:schemeClr val="accent1">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559" name="テキスト ボックス 42"/>
          <p:cNvSpPr txBox="1">
            <a:spLocks noChangeArrowheads="1"/>
          </p:cNvSpPr>
          <p:nvPr/>
        </p:nvSpPr>
        <p:spPr bwMode="auto">
          <a:xfrm>
            <a:off x="4562475" y="2352675"/>
            <a:ext cx="2327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dirty="0">
                <a:solidFill>
                  <a:srgbClr val="FF0000"/>
                </a:solidFill>
              </a:rPr>
              <a:t>評価・要求のリファクタリング</a:t>
            </a:r>
          </a:p>
        </p:txBody>
      </p:sp>
      <p:sp>
        <p:nvSpPr>
          <p:cNvPr id="40" name="右矢印 39"/>
          <p:cNvSpPr/>
          <p:nvPr/>
        </p:nvSpPr>
        <p:spPr>
          <a:xfrm>
            <a:off x="3579736" y="3246429"/>
            <a:ext cx="515937" cy="20435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1773044" y="3769518"/>
            <a:ext cx="1343025" cy="569913"/>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F0000"/>
                </a:solidFill>
              </a:rPr>
              <a:t>開発手法（手順）</a:t>
            </a:r>
            <a:endParaRPr lang="en-US" altLang="ja-JP" sz="1000" dirty="0">
              <a:solidFill>
                <a:srgbClr val="FF0000"/>
              </a:solidFill>
            </a:endParaRPr>
          </a:p>
          <a:p>
            <a:pPr>
              <a:defRPr/>
            </a:pPr>
            <a:r>
              <a:rPr lang="ja-JP" altLang="en-US" sz="1000" dirty="0">
                <a:solidFill>
                  <a:srgbClr val="FF0000"/>
                </a:solidFill>
              </a:rPr>
              <a:t>リリース方法・時期</a:t>
            </a:r>
            <a:endParaRPr lang="en-US" altLang="ja-JP" sz="1000" dirty="0">
              <a:solidFill>
                <a:srgbClr val="FF0000"/>
              </a:solidFill>
            </a:endParaRPr>
          </a:p>
          <a:p>
            <a:pPr>
              <a:defRPr/>
            </a:pPr>
            <a:r>
              <a:rPr lang="ja-JP" altLang="en-US" sz="1000" dirty="0">
                <a:solidFill>
                  <a:srgbClr val="FF0000"/>
                </a:solidFill>
              </a:rPr>
              <a:t>システムテストの要領</a:t>
            </a:r>
          </a:p>
        </p:txBody>
      </p:sp>
      <p:sp>
        <p:nvSpPr>
          <p:cNvPr id="19" name="正方形/長方形 18"/>
          <p:cNvSpPr/>
          <p:nvPr/>
        </p:nvSpPr>
        <p:spPr>
          <a:xfrm>
            <a:off x="1772350" y="5104570"/>
            <a:ext cx="1447800" cy="669925"/>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F0000"/>
                </a:solidFill>
              </a:rPr>
              <a:t>タスク粒度を意識した</a:t>
            </a:r>
            <a:endParaRPr lang="en-US" altLang="ja-JP" sz="1000" dirty="0">
              <a:solidFill>
                <a:srgbClr val="FF0000"/>
              </a:solidFill>
            </a:endParaRPr>
          </a:p>
          <a:p>
            <a:pPr>
              <a:defRPr/>
            </a:pPr>
            <a:r>
              <a:rPr lang="ja-JP" altLang="en-US" sz="1000" dirty="0">
                <a:solidFill>
                  <a:srgbClr val="FF0000"/>
                </a:solidFill>
              </a:rPr>
              <a:t>作業タスクの定義</a:t>
            </a:r>
            <a:endParaRPr lang="en-US" altLang="ja-JP" sz="1000" dirty="0">
              <a:solidFill>
                <a:srgbClr val="FF0000"/>
              </a:solidFill>
            </a:endParaRPr>
          </a:p>
          <a:p>
            <a:pPr>
              <a:defRPr/>
            </a:pPr>
            <a:r>
              <a:rPr lang="ja-JP" altLang="en-US" sz="1000" dirty="0">
                <a:solidFill>
                  <a:srgbClr val="FF0000"/>
                </a:solidFill>
              </a:rPr>
              <a:t>（作業指示書）</a:t>
            </a:r>
            <a:endParaRPr lang="en-US" altLang="ja-JP" sz="1000" dirty="0">
              <a:solidFill>
                <a:srgbClr val="FF0000"/>
              </a:solidFill>
            </a:endParaRPr>
          </a:p>
          <a:p>
            <a:pPr>
              <a:defRPr/>
            </a:pPr>
            <a:r>
              <a:rPr lang="ja-JP" altLang="en-US" sz="1000" dirty="0">
                <a:solidFill>
                  <a:srgbClr val="FF0000"/>
                </a:solidFill>
              </a:rPr>
              <a:t>　作業手順　完了基準</a:t>
            </a:r>
          </a:p>
        </p:txBody>
      </p:sp>
      <p:sp>
        <p:nvSpPr>
          <p:cNvPr id="77" name="右矢印 76"/>
          <p:cNvSpPr/>
          <p:nvPr/>
        </p:nvSpPr>
        <p:spPr>
          <a:xfrm>
            <a:off x="3453556" y="5060019"/>
            <a:ext cx="515937" cy="20435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左右矢印 40"/>
          <p:cNvSpPr/>
          <p:nvPr/>
        </p:nvSpPr>
        <p:spPr>
          <a:xfrm>
            <a:off x="4317499" y="5727065"/>
            <a:ext cx="532858" cy="206504"/>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4724387" y="4034631"/>
            <a:ext cx="1343025" cy="5715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F0000"/>
                </a:solidFill>
              </a:rPr>
              <a:t>リリース時期・範囲の決定（準備）</a:t>
            </a:r>
          </a:p>
        </p:txBody>
      </p:sp>
      <p:sp>
        <p:nvSpPr>
          <p:cNvPr id="46" name="正方形/長方形 45"/>
          <p:cNvSpPr/>
          <p:nvPr/>
        </p:nvSpPr>
        <p:spPr>
          <a:xfrm>
            <a:off x="4792662" y="4700587"/>
            <a:ext cx="1343025" cy="569913"/>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F0000"/>
                </a:solidFill>
              </a:rPr>
              <a:t>リリース方法・判定（見直し）手順・決定</a:t>
            </a:r>
          </a:p>
        </p:txBody>
      </p:sp>
      <p:sp>
        <p:nvSpPr>
          <p:cNvPr id="53" name="正方形/長方形 52"/>
          <p:cNvSpPr/>
          <p:nvPr/>
        </p:nvSpPr>
        <p:spPr>
          <a:xfrm>
            <a:off x="5959475" y="3913188"/>
            <a:ext cx="1192213" cy="66833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b="1" dirty="0">
                <a:solidFill>
                  <a:schemeClr val="tx1"/>
                </a:solidFill>
              </a:rPr>
              <a:t>リリース情報</a:t>
            </a:r>
            <a:endParaRPr lang="en-US" altLang="ja-JP" sz="800" b="1" dirty="0">
              <a:solidFill>
                <a:schemeClr val="tx1"/>
              </a:solidFill>
            </a:endParaRPr>
          </a:p>
          <a:p>
            <a:pPr>
              <a:defRPr/>
            </a:pPr>
            <a:r>
              <a:rPr lang="ja-JP" altLang="en-US" sz="800" dirty="0">
                <a:solidFill>
                  <a:schemeClr val="tx1"/>
                </a:solidFill>
              </a:rPr>
              <a:t>　・時期</a:t>
            </a:r>
            <a:endParaRPr lang="en-US" altLang="ja-JP" sz="800" dirty="0">
              <a:solidFill>
                <a:schemeClr val="tx1"/>
              </a:solidFill>
            </a:endParaRPr>
          </a:p>
          <a:p>
            <a:pPr>
              <a:defRPr/>
            </a:pPr>
            <a:r>
              <a:rPr lang="ja-JP" altLang="en-US" sz="800" dirty="0">
                <a:solidFill>
                  <a:schemeClr val="tx1"/>
                </a:solidFill>
              </a:rPr>
              <a:t>　・方法</a:t>
            </a:r>
            <a:endParaRPr lang="en-US" altLang="ja-JP" sz="800" dirty="0">
              <a:solidFill>
                <a:schemeClr val="tx1"/>
              </a:solidFill>
            </a:endParaRPr>
          </a:p>
          <a:p>
            <a:pPr>
              <a:defRPr/>
            </a:pPr>
            <a:r>
              <a:rPr lang="ja-JP" altLang="en-US" sz="800" dirty="0">
                <a:solidFill>
                  <a:schemeClr val="tx1"/>
                </a:solidFill>
              </a:rPr>
              <a:t>　・範囲　（組織・機能）</a:t>
            </a:r>
            <a:endParaRPr lang="en-US" altLang="ja-JP" sz="800" dirty="0">
              <a:solidFill>
                <a:schemeClr val="tx1"/>
              </a:solidFill>
            </a:endParaRPr>
          </a:p>
          <a:p>
            <a:pPr>
              <a:defRPr/>
            </a:pPr>
            <a:r>
              <a:rPr lang="ja-JP" altLang="en-US" sz="800" dirty="0">
                <a:solidFill>
                  <a:schemeClr val="tx1"/>
                </a:solidFill>
              </a:rPr>
              <a:t>　・対象プログラム</a:t>
            </a:r>
          </a:p>
        </p:txBody>
      </p:sp>
      <p:sp>
        <p:nvSpPr>
          <p:cNvPr id="42" name="フリーフォーム 41"/>
          <p:cNvSpPr/>
          <p:nvPr/>
        </p:nvSpPr>
        <p:spPr>
          <a:xfrm>
            <a:off x="5419492" y="3564241"/>
            <a:ext cx="392909" cy="2044821"/>
          </a:xfrm>
          <a:custGeom>
            <a:avLst/>
            <a:gdLst>
              <a:gd name="connsiteX0" fmla="*/ 256478 w 308787"/>
              <a:gd name="connsiteY0" fmla="*/ 0 h 2074126"/>
              <a:gd name="connsiteX1" fmla="*/ 289931 w 308787"/>
              <a:gd name="connsiteY1" fmla="*/ 1103970 h 2074126"/>
              <a:gd name="connsiteX2" fmla="*/ 0 w 308787"/>
              <a:gd name="connsiteY2" fmla="*/ 2074126 h 2074126"/>
              <a:gd name="connsiteX3" fmla="*/ 0 w 308787"/>
              <a:gd name="connsiteY3" fmla="*/ 2074126 h 2074126"/>
            </a:gdLst>
            <a:ahLst/>
            <a:cxnLst>
              <a:cxn ang="0">
                <a:pos x="connsiteX0" y="connsiteY0"/>
              </a:cxn>
              <a:cxn ang="0">
                <a:pos x="connsiteX1" y="connsiteY1"/>
              </a:cxn>
              <a:cxn ang="0">
                <a:pos x="connsiteX2" y="connsiteY2"/>
              </a:cxn>
              <a:cxn ang="0">
                <a:pos x="connsiteX3" y="connsiteY3"/>
              </a:cxn>
            </a:cxnLst>
            <a:rect l="l" t="t" r="r" b="b"/>
            <a:pathLst>
              <a:path w="308787" h="2074126">
                <a:moveTo>
                  <a:pt x="256478" y="0"/>
                </a:moveTo>
                <a:cubicBezTo>
                  <a:pt x="294577" y="379141"/>
                  <a:pt x="332677" y="758282"/>
                  <a:pt x="289931" y="1103970"/>
                </a:cubicBezTo>
                <a:cubicBezTo>
                  <a:pt x="247185" y="1449658"/>
                  <a:pt x="0" y="2074126"/>
                  <a:pt x="0" y="2074126"/>
                </a:cubicBezTo>
                <a:lnTo>
                  <a:pt x="0" y="2074126"/>
                </a:lnTo>
              </a:path>
            </a:pathLst>
          </a:custGeom>
          <a:noFill/>
          <a:ln w="38100">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フッター プレースホルダー 1"/>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3" name="スライド番号プレースホルダー 2"/>
          <p:cNvSpPr>
            <a:spLocks noGrp="1"/>
          </p:cNvSpPr>
          <p:nvPr>
            <p:ph type="sldNum" sz="quarter" idx="12"/>
          </p:nvPr>
        </p:nvSpPr>
        <p:spPr/>
        <p:txBody>
          <a:bodyPr/>
          <a:lstStyle/>
          <a:p>
            <a:fld id="{12493AFB-09EF-44E8-907E-BBD1DBE5A50F}" type="slidenum">
              <a:rPr kumimoji="1" lang="ja-JP" altLang="en-US" smtClean="0"/>
              <a:t>15</a:t>
            </a:fld>
            <a:endParaRPr kumimoji="1" lang="ja-JP" altLang="en-US"/>
          </a:p>
        </p:txBody>
      </p:sp>
    </p:spTree>
    <p:extLst>
      <p:ext uri="{BB962C8B-B14F-4D97-AF65-F5344CB8AC3E}">
        <p14:creationId xmlns:p14="http://schemas.microsoft.com/office/powerpoint/2010/main" val="22171640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906463" y="5394325"/>
            <a:ext cx="7905750" cy="677108"/>
          </a:xfrm>
          <a:prstGeom prst="rect">
            <a:avLst/>
          </a:prstGeom>
          <a:noFill/>
        </p:spPr>
        <p:txBody>
          <a:bodyPr>
            <a:spAutoFit/>
          </a:bodyPr>
          <a:lstStyle/>
          <a:p>
            <a:pPr>
              <a:defRPr/>
            </a:pPr>
            <a:r>
              <a:rPr lang="ja-JP" altLang="en-US" dirty="0">
                <a:solidFill>
                  <a:srgbClr val="F79646">
                    <a:lumMod val="50000"/>
                  </a:srgbClr>
                </a:solidFill>
              </a:rPr>
              <a:t>企画から</a:t>
            </a:r>
            <a:r>
              <a:rPr lang="en-US" altLang="ja-JP" dirty="0">
                <a:solidFill>
                  <a:srgbClr val="F79646">
                    <a:lumMod val="50000"/>
                  </a:srgbClr>
                </a:solidFill>
              </a:rPr>
              <a:t>EOL</a:t>
            </a:r>
            <a:r>
              <a:rPr lang="ja-JP" altLang="en-US" dirty="0">
                <a:solidFill>
                  <a:srgbClr val="F79646">
                    <a:lumMod val="50000"/>
                  </a:srgbClr>
                </a:solidFill>
              </a:rPr>
              <a:t>迄、一貫したプロセスの見える化と管理</a:t>
            </a:r>
            <a:endParaRPr lang="en-US" altLang="ja-JP" dirty="0">
              <a:solidFill>
                <a:srgbClr val="F79646">
                  <a:lumMod val="50000"/>
                </a:srgbClr>
              </a:solidFill>
            </a:endParaRPr>
          </a:p>
          <a:p>
            <a:pPr>
              <a:defRPr/>
            </a:pPr>
            <a:r>
              <a:rPr lang="en-US" altLang="ja-JP" dirty="0">
                <a:solidFill>
                  <a:srgbClr val="F79646">
                    <a:lumMod val="50000"/>
                  </a:srgbClr>
                </a:solidFill>
              </a:rPr>
              <a:t>IT</a:t>
            </a:r>
            <a:r>
              <a:rPr lang="ja-JP" altLang="en-US" dirty="0">
                <a:solidFill>
                  <a:srgbClr val="F79646">
                    <a:lumMod val="50000"/>
                  </a:srgbClr>
                </a:solidFill>
              </a:rPr>
              <a:t>サービスを提供する関連情報の一元化（</a:t>
            </a:r>
            <a:r>
              <a:rPr lang="ja-JP" altLang="en-US" sz="2000" dirty="0">
                <a:solidFill>
                  <a:srgbClr val="F79646">
                    <a:lumMod val="50000"/>
                  </a:srgbClr>
                </a:solidFill>
              </a:rPr>
              <a:t>共有化</a:t>
            </a:r>
            <a:r>
              <a:rPr lang="ja-JP" altLang="en-US" dirty="0">
                <a:solidFill>
                  <a:srgbClr val="F79646">
                    <a:lumMod val="50000"/>
                  </a:srgbClr>
                </a:solidFill>
              </a:rPr>
              <a:t>）も必要となってきます。</a:t>
            </a:r>
          </a:p>
        </p:txBody>
      </p:sp>
      <p:grpSp>
        <p:nvGrpSpPr>
          <p:cNvPr id="2" name="グループ化 1"/>
          <p:cNvGrpSpPr/>
          <p:nvPr/>
        </p:nvGrpSpPr>
        <p:grpSpPr>
          <a:xfrm>
            <a:off x="1171575" y="2016776"/>
            <a:ext cx="6961361" cy="1666875"/>
            <a:chOff x="628650" y="2049463"/>
            <a:chExt cx="6961361" cy="1666875"/>
          </a:xfrm>
        </p:grpSpPr>
        <p:sp>
          <p:nvSpPr>
            <p:cNvPr id="4" name="ホームベース 3"/>
            <p:cNvSpPr/>
            <p:nvPr/>
          </p:nvSpPr>
          <p:spPr bwMode="auto">
            <a:xfrm>
              <a:off x="628650" y="2055813"/>
              <a:ext cx="1085850" cy="652462"/>
            </a:xfrm>
            <a:prstGeom prst="homePlat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0070C0"/>
                  </a:solidFill>
                </a:rPr>
                <a:t>企画</a:t>
              </a:r>
            </a:p>
          </p:txBody>
        </p:sp>
        <p:sp>
          <p:nvSpPr>
            <p:cNvPr id="5" name="山形 4"/>
            <p:cNvSpPr/>
            <p:nvPr/>
          </p:nvSpPr>
          <p:spPr bwMode="auto">
            <a:xfrm>
              <a:off x="1430338" y="2049463"/>
              <a:ext cx="1376362" cy="65246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0070C0"/>
                  </a:solidFill>
                </a:rPr>
                <a:t>要求</a:t>
              </a:r>
            </a:p>
          </p:txBody>
        </p:sp>
        <p:sp>
          <p:nvSpPr>
            <p:cNvPr id="6" name="山形 5"/>
            <p:cNvSpPr/>
            <p:nvPr/>
          </p:nvSpPr>
          <p:spPr bwMode="auto">
            <a:xfrm>
              <a:off x="2533650" y="2054225"/>
              <a:ext cx="1376363" cy="652463"/>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0070C0"/>
                  </a:solidFill>
                </a:rPr>
                <a:t>設計</a:t>
              </a:r>
            </a:p>
          </p:txBody>
        </p:sp>
        <p:sp>
          <p:nvSpPr>
            <p:cNvPr id="7" name="山形 6"/>
            <p:cNvSpPr/>
            <p:nvPr/>
          </p:nvSpPr>
          <p:spPr bwMode="auto">
            <a:xfrm>
              <a:off x="3625850" y="2055813"/>
              <a:ext cx="1376363" cy="65246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0070C0"/>
                  </a:solidFill>
                </a:rPr>
                <a:t>開発</a:t>
              </a:r>
            </a:p>
          </p:txBody>
        </p:sp>
        <p:sp>
          <p:nvSpPr>
            <p:cNvPr id="8" name="山形 7"/>
            <p:cNvSpPr/>
            <p:nvPr/>
          </p:nvSpPr>
          <p:spPr bwMode="auto">
            <a:xfrm>
              <a:off x="4718050" y="2060575"/>
              <a:ext cx="1376363" cy="647700"/>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0070C0"/>
                  </a:solidFill>
                </a:rPr>
                <a:t>移行</a:t>
              </a:r>
            </a:p>
          </p:txBody>
        </p:sp>
        <p:sp>
          <p:nvSpPr>
            <p:cNvPr id="10" name="山形 9"/>
            <p:cNvSpPr/>
            <p:nvPr/>
          </p:nvSpPr>
          <p:spPr bwMode="auto">
            <a:xfrm>
              <a:off x="5796136" y="2060575"/>
              <a:ext cx="1376362" cy="652463"/>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0070C0"/>
                  </a:solidFill>
                </a:rPr>
                <a:t>運用</a:t>
              </a:r>
            </a:p>
          </p:txBody>
        </p:sp>
        <p:sp>
          <p:nvSpPr>
            <p:cNvPr id="11" name="角丸四角形 10"/>
            <p:cNvSpPr/>
            <p:nvPr/>
          </p:nvSpPr>
          <p:spPr bwMode="auto">
            <a:xfrm>
              <a:off x="7228061" y="2060575"/>
              <a:ext cx="361950" cy="65246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1" dirty="0">
                  <a:solidFill>
                    <a:srgbClr val="0070C0"/>
                  </a:solidFill>
                </a:rPr>
                <a:t>EOL</a:t>
              </a:r>
            </a:p>
          </p:txBody>
        </p:sp>
        <p:sp>
          <p:nvSpPr>
            <p:cNvPr id="14" name="フローチャート : 磁気ディスク 13"/>
            <p:cNvSpPr/>
            <p:nvPr/>
          </p:nvSpPr>
          <p:spPr>
            <a:xfrm>
              <a:off x="642938" y="2852738"/>
              <a:ext cx="6947073" cy="863600"/>
            </a:xfrm>
            <a:prstGeom prst="flowChartMagneticDisk">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prstClr val="white">
                      <a:lumMod val="95000"/>
                    </a:prstClr>
                  </a:solidFill>
                </a:rPr>
                <a:t>ALM</a:t>
              </a:r>
              <a:r>
                <a:rPr lang="ja-JP" altLang="en-US" dirty="0">
                  <a:solidFill>
                    <a:prstClr val="white">
                      <a:lumMod val="95000"/>
                    </a:prstClr>
                  </a:solidFill>
                </a:rPr>
                <a:t>　</a:t>
              </a:r>
              <a:r>
                <a:rPr lang="en-US" altLang="ja-JP" dirty="0">
                  <a:solidFill>
                    <a:prstClr val="white">
                      <a:lumMod val="95000"/>
                    </a:prstClr>
                  </a:solidFill>
                </a:rPr>
                <a:t>(Application Lifecycle Management)</a:t>
              </a:r>
            </a:p>
            <a:p>
              <a:pPr algn="ctr">
                <a:defRPr/>
              </a:pPr>
              <a:r>
                <a:rPr lang="en-US" altLang="ja-JP" dirty="0">
                  <a:solidFill>
                    <a:prstClr val="white">
                      <a:lumMod val="95000"/>
                    </a:prstClr>
                  </a:solidFill>
                </a:rPr>
                <a:t>SDPM</a:t>
              </a:r>
              <a:r>
                <a:rPr lang="ja-JP" altLang="en-US" dirty="0">
                  <a:solidFill>
                    <a:prstClr val="white">
                      <a:lumMod val="95000"/>
                    </a:prstClr>
                  </a:solidFill>
                </a:rPr>
                <a:t>：</a:t>
              </a:r>
              <a:r>
                <a:rPr lang="en-US" altLang="ja-JP" dirty="0">
                  <a:solidFill>
                    <a:prstClr val="white">
                      <a:lumMod val="95000"/>
                    </a:prstClr>
                  </a:solidFill>
                </a:rPr>
                <a:t>Services Delivery Process Management</a:t>
              </a:r>
              <a:r>
                <a:rPr lang="ja-JP" altLang="en-US" dirty="0">
                  <a:solidFill>
                    <a:prstClr val="white">
                      <a:lumMod val="95000"/>
                    </a:prstClr>
                  </a:solidFill>
                </a:rPr>
                <a:t>＝</a:t>
              </a:r>
              <a:r>
                <a:rPr lang="en-US" altLang="ja-JP" dirty="0">
                  <a:solidFill>
                    <a:prstClr val="white">
                      <a:lumMod val="95000"/>
                    </a:prstClr>
                  </a:solidFill>
                </a:rPr>
                <a:t> Continuous Deliveries</a:t>
              </a:r>
              <a:endParaRPr lang="ja-JP" altLang="en-US" dirty="0">
                <a:solidFill>
                  <a:prstClr val="white">
                    <a:lumMod val="95000"/>
                  </a:prstClr>
                </a:solidFill>
              </a:endParaRPr>
            </a:p>
          </p:txBody>
        </p:sp>
      </p:grpSp>
      <p:sp>
        <p:nvSpPr>
          <p:cNvPr id="16389" name="正方形/長方形 15"/>
          <p:cNvSpPr>
            <a:spLocks noChangeArrowheads="1"/>
          </p:cNvSpPr>
          <p:nvPr/>
        </p:nvSpPr>
        <p:spPr bwMode="auto">
          <a:xfrm>
            <a:off x="611188" y="1371600"/>
            <a:ext cx="7921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1" dirty="0">
                <a:solidFill>
                  <a:prstClr val="black"/>
                </a:solidFill>
              </a:rPr>
              <a:t>ユーザーにＩＴサービスをタイムリーに提供する手法</a:t>
            </a:r>
          </a:p>
        </p:txBody>
      </p:sp>
      <p:sp>
        <p:nvSpPr>
          <p:cNvPr id="16390" name="タイトル 16"/>
          <p:cNvSpPr>
            <a:spLocks noGrp="1"/>
          </p:cNvSpPr>
          <p:nvPr>
            <p:ph type="title"/>
          </p:nvPr>
        </p:nvSpPr>
        <p:spPr>
          <a:xfrm>
            <a:off x="457200" y="274638"/>
            <a:ext cx="8229600" cy="634082"/>
          </a:xfrm>
        </p:spPr>
        <p:txBody>
          <a:bodyPr>
            <a:normAutofit/>
          </a:bodyPr>
          <a:lstStyle/>
          <a:p>
            <a:r>
              <a:rPr lang="en-US" altLang="ja-JP" sz="2800" dirty="0" smtClean="0"/>
              <a:t>DevOps</a:t>
            </a:r>
            <a:r>
              <a:rPr lang="ja-JP" altLang="en-US" sz="2800" dirty="0"/>
              <a:t>　その目指すモノ</a:t>
            </a:r>
            <a:endParaRPr lang="ja-JP" altLang="en-US" sz="2800" dirty="0" smtClean="0"/>
          </a:p>
        </p:txBody>
      </p:sp>
      <p:sp>
        <p:nvSpPr>
          <p:cNvPr id="16391" name="正方形/長方形 17"/>
          <p:cNvSpPr>
            <a:spLocks noChangeArrowheads="1"/>
          </p:cNvSpPr>
          <p:nvPr/>
        </p:nvSpPr>
        <p:spPr bwMode="auto">
          <a:xfrm>
            <a:off x="906463" y="4117975"/>
            <a:ext cx="75961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dirty="0">
                <a:solidFill>
                  <a:prstClr val="black"/>
                </a:solidFill>
              </a:rPr>
              <a:t>事業継続性を担保する</a:t>
            </a:r>
            <a:r>
              <a:rPr lang="en-US" altLang="ja-JP" sz="2000" dirty="0">
                <a:solidFill>
                  <a:prstClr val="black"/>
                </a:solidFill>
              </a:rPr>
              <a:t>IT</a:t>
            </a:r>
            <a:r>
              <a:rPr lang="ja-JP" altLang="en-US" sz="2000" dirty="0">
                <a:solidFill>
                  <a:prstClr val="black"/>
                </a:solidFill>
              </a:rPr>
              <a:t>サービスの開発・運用・オペレーションの全体最適を指し、事業のタイムリーな変革の足を引っ張らない俊敏性を持つ仕組みを実現できる事です。</a:t>
            </a:r>
          </a:p>
        </p:txBody>
      </p:sp>
      <p:sp>
        <p:nvSpPr>
          <p:cNvPr id="12" name="フッター プレースホルダー 11"/>
          <p:cNvSpPr>
            <a:spLocks noGrp="1"/>
          </p:cNvSpPr>
          <p:nvPr>
            <p:ph type="ftr" sz="quarter" idx="11"/>
          </p:nvPr>
        </p:nvSpPr>
        <p:spPr/>
        <p:txBody>
          <a:bodyPr/>
          <a:lstStyle/>
          <a:p>
            <a:r>
              <a:rPr lang="en-US" altLang="ja-JP" dirty="0" smtClean="0">
                <a:solidFill>
                  <a:prstClr val="black">
                    <a:tint val="75000"/>
                  </a:prstClr>
                </a:solidFill>
              </a:rPr>
              <a:t>Copyrights©2015  SSS Corporation</a:t>
            </a:r>
            <a:r>
              <a:rPr lang="ja-JP" altLang="en-US" dirty="0" smtClean="0">
                <a:solidFill>
                  <a:prstClr val="black">
                    <a:tint val="75000"/>
                  </a:prstClr>
                </a:solidFill>
              </a:rPr>
              <a:t>　 </a:t>
            </a:r>
            <a:endParaRPr lang="ja-JP" altLang="en-US" dirty="0">
              <a:solidFill>
                <a:prstClr val="black">
                  <a:tint val="75000"/>
                </a:prstClr>
              </a:solidFill>
            </a:endParaRPr>
          </a:p>
        </p:txBody>
      </p:sp>
      <p:sp>
        <p:nvSpPr>
          <p:cNvPr id="15" name="スライド番号プレースホルダー 14"/>
          <p:cNvSpPr>
            <a:spLocks noGrp="1"/>
          </p:cNvSpPr>
          <p:nvPr>
            <p:ph type="sldNum" sz="quarter" idx="12"/>
          </p:nvPr>
        </p:nvSpPr>
        <p:spPr/>
        <p:txBody>
          <a:bodyPr/>
          <a:lstStyle/>
          <a:p>
            <a:fld id="{1C1A3419-3A08-4F5F-A2C4-18443D13DFF7}" type="slidenum">
              <a:rPr lang="ja-JP" altLang="en-US" smtClean="0">
                <a:solidFill>
                  <a:prstClr val="black">
                    <a:tint val="75000"/>
                  </a:prstClr>
                </a:solidFill>
              </a:rPr>
              <a:pPr/>
              <a:t>16</a:t>
            </a:fld>
            <a:endParaRPr lang="ja-JP" altLang="en-US">
              <a:solidFill>
                <a:prstClr val="black">
                  <a:tint val="75000"/>
                </a:prstClr>
              </a:solidFill>
            </a:endParaRPr>
          </a:p>
        </p:txBody>
      </p:sp>
      <p:sp>
        <p:nvSpPr>
          <p:cNvPr id="3" name="角丸四角形吹き出し 2"/>
          <p:cNvSpPr/>
          <p:nvPr/>
        </p:nvSpPr>
        <p:spPr>
          <a:xfrm>
            <a:off x="6156176" y="4869160"/>
            <a:ext cx="2376637" cy="432048"/>
          </a:xfrm>
          <a:prstGeom prst="wedgeRoundRectCallout">
            <a:avLst>
              <a:gd name="adj1" fmla="val -113543"/>
              <a:gd name="adj2" fmla="val -54796"/>
              <a:gd name="adj3" fmla="val 16667"/>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accent6">
                    <a:lumMod val="50000"/>
                  </a:schemeClr>
                </a:solidFill>
              </a:rPr>
              <a:t>ビジネスを止めない</a:t>
            </a:r>
            <a:endParaRPr kumimoji="1" lang="ja-JP" altLang="en-US" b="1" dirty="0">
              <a:solidFill>
                <a:schemeClr val="accent6">
                  <a:lumMod val="50000"/>
                </a:schemeClr>
              </a:solidFill>
            </a:endParaRPr>
          </a:p>
        </p:txBody>
      </p:sp>
    </p:spTree>
    <p:extLst>
      <p:ext uri="{BB962C8B-B14F-4D97-AF65-F5344CB8AC3E}">
        <p14:creationId xmlns:p14="http://schemas.microsoft.com/office/powerpoint/2010/main" val="1883442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a:bodyPr>
          <a:lstStyle/>
          <a:p>
            <a:r>
              <a:rPr lang="en-US" altLang="ja-JP" sz="2800" dirty="0" smtClean="0"/>
              <a:t>DevOps</a:t>
            </a:r>
            <a:r>
              <a:rPr lang="ja-JP" altLang="en-US" sz="2800" dirty="0"/>
              <a:t>でシステムを実装</a:t>
            </a:r>
            <a:r>
              <a:rPr lang="ja-JP" altLang="en-US" sz="2800" dirty="0" smtClean="0"/>
              <a:t>する</a:t>
            </a:r>
            <a:endParaRPr kumimoji="1" lang="ja-JP" altLang="en-US" sz="2800" dirty="0"/>
          </a:p>
        </p:txBody>
      </p:sp>
      <p:sp>
        <p:nvSpPr>
          <p:cNvPr id="3" name="タイトル 1"/>
          <p:cNvSpPr txBox="1">
            <a:spLocks/>
          </p:cNvSpPr>
          <p:nvPr/>
        </p:nvSpPr>
        <p:spPr>
          <a:xfrm>
            <a:off x="899592" y="1052736"/>
            <a:ext cx="303468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000" smtClean="0"/>
              <a:t>DevOps</a:t>
            </a:r>
            <a:r>
              <a:rPr lang="ja-JP" altLang="en-US" sz="2000" smtClean="0"/>
              <a:t>導入の４大要素</a:t>
            </a:r>
            <a:endParaRPr lang="ja-JP" altLang="en-US" sz="2000" dirty="0"/>
          </a:p>
        </p:txBody>
      </p:sp>
      <p:sp>
        <p:nvSpPr>
          <p:cNvPr id="4" name="コンテンツ プレースホルダー 2"/>
          <p:cNvSpPr txBox="1">
            <a:spLocks/>
          </p:cNvSpPr>
          <p:nvPr/>
        </p:nvSpPr>
        <p:spPr>
          <a:xfrm>
            <a:off x="1259632" y="1628801"/>
            <a:ext cx="6995120" cy="144015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800" dirty="0" smtClean="0"/>
              <a:t>規律あるアジャイル開発と継続的デリバリーの仕組み</a:t>
            </a:r>
            <a:endParaRPr lang="en-US" altLang="ja-JP" sz="1800" dirty="0" smtClean="0"/>
          </a:p>
          <a:p>
            <a:r>
              <a:rPr lang="ja-JP" altLang="en-US" sz="1800" dirty="0" smtClean="0"/>
              <a:t>軽量化した</a:t>
            </a:r>
            <a:r>
              <a:rPr lang="en-US" altLang="ja-JP" sz="1800" dirty="0" smtClean="0"/>
              <a:t>ITIL V3</a:t>
            </a:r>
            <a:r>
              <a:rPr lang="ja-JP" altLang="en-US" sz="1800" dirty="0" smtClean="0"/>
              <a:t>の仕組み</a:t>
            </a:r>
            <a:endParaRPr lang="en-US" altLang="ja-JP" sz="1800" dirty="0" smtClean="0"/>
          </a:p>
          <a:p>
            <a:r>
              <a:rPr lang="ja-JP" altLang="en-US" sz="1800" dirty="0" smtClean="0"/>
              <a:t>クラウド環境　</a:t>
            </a:r>
            <a:r>
              <a:rPr lang="en-US" altLang="ja-JP" sz="1800" dirty="0" smtClean="0"/>
              <a:t>PaaS + Docker</a:t>
            </a:r>
          </a:p>
          <a:p>
            <a:r>
              <a:rPr lang="en-US" altLang="ja-JP" sz="1800" dirty="0" smtClean="0"/>
              <a:t>ALM</a:t>
            </a:r>
            <a:r>
              <a:rPr lang="ja-JP" altLang="en-US" sz="1800" dirty="0" smtClean="0"/>
              <a:t>プロセスでのパラダイムシフト</a:t>
            </a:r>
            <a:endParaRPr lang="ja-JP" altLang="en-US" sz="1800" dirty="0"/>
          </a:p>
        </p:txBody>
      </p:sp>
      <p:sp>
        <p:nvSpPr>
          <p:cNvPr id="5" name="テキスト ボックス 4"/>
          <p:cNvSpPr txBox="1"/>
          <p:nvPr/>
        </p:nvSpPr>
        <p:spPr>
          <a:xfrm>
            <a:off x="1115616" y="3068960"/>
            <a:ext cx="5976664" cy="400110"/>
          </a:xfrm>
          <a:prstGeom prst="rect">
            <a:avLst/>
          </a:prstGeom>
          <a:noFill/>
        </p:spPr>
        <p:txBody>
          <a:bodyPr wrap="square" rtlCol="0">
            <a:spAutoFit/>
          </a:bodyPr>
          <a:lstStyle/>
          <a:p>
            <a:pPr algn="ctr"/>
            <a:r>
              <a:rPr kumimoji="1" lang="ja-JP" altLang="en-US" sz="2000" b="1" dirty="0" smtClean="0"/>
              <a:t>全ては</a:t>
            </a:r>
            <a:r>
              <a:rPr lang="ja-JP" altLang="en-US" sz="2000" b="1" dirty="0"/>
              <a:t>、</a:t>
            </a:r>
            <a:r>
              <a:rPr kumimoji="1" lang="ja-JP" altLang="en-US" sz="2000" b="1" dirty="0" smtClean="0"/>
              <a:t>ただ一つの基準：　</a:t>
            </a:r>
            <a:r>
              <a:rPr kumimoji="1" lang="en-US" altLang="ja-JP" sz="2000" b="1" dirty="0" smtClean="0"/>
              <a:t>『</a:t>
            </a:r>
            <a:r>
              <a:rPr kumimoji="1" lang="ja-JP" altLang="en-US" sz="2000" b="1" dirty="0" smtClean="0"/>
              <a:t>ビジネス価値</a:t>
            </a:r>
            <a:r>
              <a:rPr kumimoji="1" lang="en-US" altLang="ja-JP" sz="2000" b="1" dirty="0" smtClean="0"/>
              <a:t>』</a:t>
            </a:r>
            <a:endParaRPr kumimoji="1" lang="ja-JP" altLang="en-US" sz="2000" b="1" dirty="0"/>
          </a:p>
        </p:txBody>
      </p:sp>
      <p:sp>
        <p:nvSpPr>
          <p:cNvPr id="6" name="フッター プレースホルダー 5"/>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7" name="スライド番号プレースホルダー 6"/>
          <p:cNvSpPr>
            <a:spLocks noGrp="1"/>
          </p:cNvSpPr>
          <p:nvPr>
            <p:ph type="sldNum" sz="quarter" idx="12"/>
          </p:nvPr>
        </p:nvSpPr>
        <p:spPr/>
        <p:txBody>
          <a:bodyPr/>
          <a:lstStyle/>
          <a:p>
            <a:fld id="{12493AFB-09EF-44E8-907E-BBD1DBE5A50F}" type="slidenum">
              <a:rPr kumimoji="1" lang="ja-JP" altLang="en-US" smtClean="0"/>
              <a:t>17</a:t>
            </a:fld>
            <a:endParaRPr kumimoji="1" lang="ja-JP" altLang="en-US"/>
          </a:p>
        </p:txBody>
      </p:sp>
    </p:spTree>
    <p:extLst>
      <p:ext uri="{BB962C8B-B14F-4D97-AF65-F5344CB8AC3E}">
        <p14:creationId xmlns:p14="http://schemas.microsoft.com/office/powerpoint/2010/main" val="3428016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直方体 30"/>
          <p:cNvSpPr/>
          <p:nvPr/>
        </p:nvSpPr>
        <p:spPr>
          <a:xfrm>
            <a:off x="3205026" y="4950345"/>
            <a:ext cx="1155308" cy="504056"/>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prstClr val="black"/>
                </a:solidFill>
              </a:rPr>
              <a:t>Dev. Environment</a:t>
            </a:r>
            <a:endParaRPr lang="ja-JP" altLang="en-US" sz="1100" dirty="0">
              <a:solidFill>
                <a:prstClr val="black"/>
              </a:solidFill>
            </a:endParaRPr>
          </a:p>
        </p:txBody>
      </p:sp>
      <p:sp>
        <p:nvSpPr>
          <p:cNvPr id="2" name="タイトル 1"/>
          <p:cNvSpPr>
            <a:spLocks noGrp="1"/>
          </p:cNvSpPr>
          <p:nvPr>
            <p:ph type="title"/>
          </p:nvPr>
        </p:nvSpPr>
        <p:spPr>
          <a:xfrm>
            <a:off x="457200" y="274638"/>
            <a:ext cx="8229600" cy="562074"/>
          </a:xfrm>
        </p:spPr>
        <p:txBody>
          <a:bodyPr>
            <a:normAutofit/>
          </a:bodyPr>
          <a:lstStyle/>
          <a:p>
            <a:r>
              <a:rPr lang="ja-JP" altLang="en-US" sz="2800" dirty="0"/>
              <a:t>エンタープライズ</a:t>
            </a:r>
            <a:r>
              <a:rPr lang="en-US" altLang="ja-JP" sz="2800" dirty="0" smtClean="0"/>
              <a:t>DevOps</a:t>
            </a:r>
            <a:r>
              <a:rPr lang="ja-JP" altLang="en-US" sz="2800" dirty="0"/>
              <a:t>概念図</a:t>
            </a:r>
            <a:endParaRPr kumimoji="1" lang="ja-JP" altLang="en-US" sz="2800" dirty="0"/>
          </a:p>
        </p:txBody>
      </p:sp>
      <p:grpSp>
        <p:nvGrpSpPr>
          <p:cNvPr id="19" name="グループ化 18"/>
          <p:cNvGrpSpPr/>
          <p:nvPr/>
        </p:nvGrpSpPr>
        <p:grpSpPr>
          <a:xfrm>
            <a:off x="318808" y="1124744"/>
            <a:ext cx="8429656" cy="653391"/>
            <a:chOff x="318808" y="1124744"/>
            <a:chExt cx="8429656" cy="653391"/>
          </a:xfrm>
        </p:grpSpPr>
        <p:sp>
          <p:nvSpPr>
            <p:cNvPr id="3" name="ホームベース 2"/>
            <p:cNvSpPr/>
            <p:nvPr/>
          </p:nvSpPr>
          <p:spPr>
            <a:xfrm>
              <a:off x="318808" y="1124744"/>
              <a:ext cx="1080120" cy="648072"/>
            </a:xfrm>
            <a:prstGeom prst="homePlat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rgbClr val="0070C0"/>
                  </a:solidFill>
                </a:rPr>
                <a:t>Planning</a:t>
              </a:r>
              <a:endParaRPr lang="ja-JP" altLang="en-US" sz="1600" b="1" dirty="0">
                <a:solidFill>
                  <a:srgbClr val="0070C0"/>
                </a:solidFill>
              </a:endParaRPr>
            </a:p>
          </p:txBody>
        </p:sp>
        <p:sp>
          <p:nvSpPr>
            <p:cNvPr id="4" name="山形 3"/>
            <p:cNvSpPr/>
            <p:nvPr/>
          </p:nvSpPr>
          <p:spPr>
            <a:xfrm>
              <a:off x="1175849" y="1124744"/>
              <a:ext cx="136815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rgbClr val="0070C0"/>
                  </a:solidFill>
                </a:rPr>
                <a:t>Requirements</a:t>
              </a:r>
              <a:endParaRPr lang="ja-JP" altLang="en-US" sz="1200" b="1" dirty="0">
                <a:solidFill>
                  <a:srgbClr val="0070C0"/>
                </a:solidFill>
              </a:endParaRPr>
            </a:p>
          </p:txBody>
        </p:sp>
        <p:sp>
          <p:nvSpPr>
            <p:cNvPr id="5" name="山形 4"/>
            <p:cNvSpPr/>
            <p:nvPr/>
          </p:nvSpPr>
          <p:spPr>
            <a:xfrm>
              <a:off x="2296062" y="1124744"/>
              <a:ext cx="1459960"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rgbClr val="0070C0"/>
                  </a:solidFill>
                </a:rPr>
                <a:t>Design</a:t>
              </a:r>
              <a:endParaRPr lang="ja-JP" altLang="en-US" sz="1600" b="1" dirty="0">
                <a:solidFill>
                  <a:srgbClr val="0070C0"/>
                </a:solidFill>
              </a:endParaRPr>
            </a:p>
          </p:txBody>
        </p:sp>
        <p:sp>
          <p:nvSpPr>
            <p:cNvPr id="6" name="山形 5"/>
            <p:cNvSpPr/>
            <p:nvPr/>
          </p:nvSpPr>
          <p:spPr>
            <a:xfrm>
              <a:off x="3539409" y="1124744"/>
              <a:ext cx="1776140"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rgbClr val="0070C0"/>
                  </a:solidFill>
                </a:rPr>
                <a:t>Development</a:t>
              </a:r>
              <a:endParaRPr lang="ja-JP" altLang="en-US" sz="1200" b="1" dirty="0">
                <a:solidFill>
                  <a:srgbClr val="0070C0"/>
                </a:solidFill>
              </a:endParaRPr>
            </a:p>
          </p:txBody>
        </p:sp>
        <p:sp>
          <p:nvSpPr>
            <p:cNvPr id="7" name="山形 6"/>
            <p:cNvSpPr/>
            <p:nvPr/>
          </p:nvSpPr>
          <p:spPr>
            <a:xfrm>
              <a:off x="5117522" y="1130063"/>
              <a:ext cx="147070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rgbClr val="0070C0"/>
                  </a:solidFill>
                </a:rPr>
                <a:t>Deployment</a:t>
              </a:r>
              <a:endParaRPr lang="ja-JP" altLang="en-US" sz="1200" b="1" dirty="0">
                <a:solidFill>
                  <a:srgbClr val="0070C0"/>
                </a:solidFill>
              </a:endParaRPr>
            </a:p>
          </p:txBody>
        </p:sp>
        <p:sp>
          <p:nvSpPr>
            <p:cNvPr id="9" name="山形 8"/>
            <p:cNvSpPr/>
            <p:nvPr/>
          </p:nvSpPr>
          <p:spPr>
            <a:xfrm>
              <a:off x="6437368" y="1130063"/>
              <a:ext cx="1879047"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rgbClr val="0070C0"/>
                  </a:solidFill>
                </a:rPr>
                <a:t>Operation</a:t>
              </a:r>
              <a:endParaRPr lang="ja-JP" altLang="en-US" sz="1600" b="1" dirty="0">
                <a:solidFill>
                  <a:srgbClr val="0070C0"/>
                </a:solidFill>
              </a:endParaRPr>
            </a:p>
          </p:txBody>
        </p:sp>
        <p:sp>
          <p:nvSpPr>
            <p:cNvPr id="10" name="角丸四角形 9"/>
            <p:cNvSpPr/>
            <p:nvPr/>
          </p:nvSpPr>
          <p:spPr>
            <a:xfrm>
              <a:off x="8388424" y="1130063"/>
              <a:ext cx="360040" cy="64807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rgbClr val="0070C0"/>
                  </a:solidFill>
                </a:rPr>
                <a:t>EOL</a:t>
              </a:r>
            </a:p>
          </p:txBody>
        </p:sp>
      </p:grpSp>
      <p:sp>
        <p:nvSpPr>
          <p:cNvPr id="12" name="縦巻き 11"/>
          <p:cNvSpPr/>
          <p:nvPr/>
        </p:nvSpPr>
        <p:spPr>
          <a:xfrm>
            <a:off x="179511" y="1844824"/>
            <a:ext cx="996337" cy="1080120"/>
          </a:xfrm>
          <a:prstGeom prst="vertic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rPr>
              <a:t>Project</a:t>
            </a:r>
          </a:p>
          <a:p>
            <a:pPr algn="ctr"/>
            <a:r>
              <a:rPr lang="en-US" altLang="ja-JP" sz="1400" dirty="0" smtClean="0">
                <a:solidFill>
                  <a:prstClr val="black"/>
                </a:solidFill>
              </a:rPr>
              <a:t>Charter</a:t>
            </a:r>
            <a:endParaRPr lang="ja-JP" altLang="en-US" sz="1400" dirty="0">
              <a:solidFill>
                <a:prstClr val="black"/>
              </a:solidFill>
            </a:endParaRPr>
          </a:p>
        </p:txBody>
      </p:sp>
      <p:sp>
        <p:nvSpPr>
          <p:cNvPr id="13" name="スマイル 12"/>
          <p:cNvSpPr/>
          <p:nvPr/>
        </p:nvSpPr>
        <p:spPr>
          <a:xfrm>
            <a:off x="1175848" y="1988840"/>
            <a:ext cx="1120214" cy="792088"/>
          </a:xfrm>
          <a:prstGeom prst="smileyFac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prstClr val="black"/>
                </a:solidFill>
              </a:rPr>
              <a:t>Requirement Definition</a:t>
            </a:r>
            <a:endParaRPr lang="ja-JP" altLang="en-US" sz="1100" dirty="0">
              <a:solidFill>
                <a:prstClr val="black"/>
              </a:solidFill>
            </a:endParaRPr>
          </a:p>
        </p:txBody>
      </p:sp>
      <p:sp>
        <p:nvSpPr>
          <p:cNvPr id="14" name="横巻き 13"/>
          <p:cNvSpPr/>
          <p:nvPr/>
        </p:nvSpPr>
        <p:spPr>
          <a:xfrm>
            <a:off x="1764026" y="2621080"/>
            <a:ext cx="839867" cy="432048"/>
          </a:xfrm>
          <a:prstGeom prst="horizont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solidFill>
              </a:rPr>
              <a:t>User Story</a:t>
            </a:r>
            <a:endParaRPr lang="ja-JP" altLang="en-US" sz="1000" dirty="0">
              <a:solidFill>
                <a:prstClr val="black"/>
              </a:solidFill>
            </a:endParaRPr>
          </a:p>
        </p:txBody>
      </p:sp>
      <p:sp>
        <p:nvSpPr>
          <p:cNvPr id="15" name="横巻き 14"/>
          <p:cNvSpPr/>
          <p:nvPr/>
        </p:nvSpPr>
        <p:spPr>
          <a:xfrm>
            <a:off x="3756022" y="2621080"/>
            <a:ext cx="839867" cy="432048"/>
          </a:xfrm>
          <a:prstGeom prst="horizont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solidFill>
              </a:rPr>
              <a:t>Test Story</a:t>
            </a:r>
            <a:endParaRPr lang="ja-JP" altLang="en-US" sz="1000" dirty="0">
              <a:solidFill>
                <a:prstClr val="black"/>
              </a:solidFill>
            </a:endParaRPr>
          </a:p>
        </p:txBody>
      </p:sp>
      <p:cxnSp>
        <p:nvCxnSpPr>
          <p:cNvPr id="18" name="直線矢印コネクタ 17"/>
          <p:cNvCxnSpPr>
            <a:stCxn id="14" idx="3"/>
            <a:endCxn id="15" idx="1"/>
          </p:cNvCxnSpPr>
          <p:nvPr/>
        </p:nvCxnSpPr>
        <p:spPr>
          <a:xfrm>
            <a:off x="2603893" y="2837104"/>
            <a:ext cx="1152129" cy="0"/>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stCxn id="15" idx="3"/>
            <a:endCxn id="16" idx="1"/>
          </p:cNvCxnSpPr>
          <p:nvPr/>
        </p:nvCxnSpPr>
        <p:spPr>
          <a:xfrm>
            <a:off x="4595889" y="2837104"/>
            <a:ext cx="1344263" cy="0"/>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フローチャート : 定義済み処理 22"/>
          <p:cNvSpPr/>
          <p:nvPr/>
        </p:nvSpPr>
        <p:spPr>
          <a:xfrm>
            <a:off x="2507997" y="3053128"/>
            <a:ext cx="983883" cy="432048"/>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black"/>
                </a:solidFill>
              </a:rPr>
              <a:t>ＡＣＤＭ</a:t>
            </a:r>
          </a:p>
        </p:txBody>
      </p:sp>
      <p:sp>
        <p:nvSpPr>
          <p:cNvPr id="24" name="フローチャート : 定義済み処理 23"/>
          <p:cNvSpPr/>
          <p:nvPr/>
        </p:nvSpPr>
        <p:spPr>
          <a:xfrm>
            <a:off x="3644280" y="3053128"/>
            <a:ext cx="983883" cy="432048"/>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black"/>
                </a:solidFill>
              </a:rPr>
              <a:t>Ｓｃｒｕｍ</a:t>
            </a:r>
          </a:p>
        </p:txBody>
      </p:sp>
      <p:sp>
        <p:nvSpPr>
          <p:cNvPr id="25" name="フローチャート : 定義済み処理 24"/>
          <p:cNvSpPr/>
          <p:nvPr/>
        </p:nvSpPr>
        <p:spPr>
          <a:xfrm>
            <a:off x="4860032" y="3053128"/>
            <a:ext cx="1296144" cy="432048"/>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prstClr val="black"/>
                </a:solidFill>
              </a:rPr>
              <a:t>Continuous Delivery</a:t>
            </a:r>
            <a:endParaRPr lang="ja-JP" altLang="en-US" sz="1100" dirty="0">
              <a:solidFill>
                <a:prstClr val="black"/>
              </a:solidFill>
            </a:endParaRPr>
          </a:p>
        </p:txBody>
      </p:sp>
      <p:sp>
        <p:nvSpPr>
          <p:cNvPr id="26" name="フローチャート : 定義済み処理 25"/>
          <p:cNvSpPr/>
          <p:nvPr/>
        </p:nvSpPr>
        <p:spPr>
          <a:xfrm>
            <a:off x="7140398" y="3053128"/>
            <a:ext cx="983883" cy="432048"/>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black"/>
                </a:solidFill>
              </a:rPr>
              <a:t>ＩＴ</a:t>
            </a:r>
            <a:r>
              <a:rPr lang="en-US" altLang="ja-JP" sz="1100" dirty="0" smtClean="0">
                <a:solidFill>
                  <a:prstClr val="black"/>
                </a:solidFill>
              </a:rPr>
              <a:t>SM</a:t>
            </a:r>
            <a:endParaRPr lang="ja-JP" altLang="en-US" sz="1100" dirty="0">
              <a:solidFill>
                <a:prstClr val="black"/>
              </a:solidFill>
            </a:endParaRPr>
          </a:p>
        </p:txBody>
      </p:sp>
      <p:sp>
        <p:nvSpPr>
          <p:cNvPr id="27" name="左右矢印 26"/>
          <p:cNvSpPr/>
          <p:nvPr/>
        </p:nvSpPr>
        <p:spPr>
          <a:xfrm>
            <a:off x="390816" y="3717032"/>
            <a:ext cx="7997608" cy="684076"/>
          </a:xfrm>
          <a:prstGeom prst="leftRightArrow">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rPr>
              <a:t>見える</a:t>
            </a:r>
            <a:r>
              <a:rPr lang="ja-JP" altLang="en-US" dirty="0" smtClean="0">
                <a:solidFill>
                  <a:prstClr val="black"/>
                </a:solidFill>
              </a:rPr>
              <a:t>化されたプロジェクト管理</a:t>
            </a:r>
            <a:r>
              <a:rPr lang="ja-JP" altLang="en-US" dirty="0">
                <a:solidFill>
                  <a:prstClr val="black"/>
                </a:solidFill>
              </a:rPr>
              <a:t>　</a:t>
            </a:r>
            <a:r>
              <a:rPr lang="ja-JP" altLang="en-US" dirty="0" smtClean="0">
                <a:solidFill>
                  <a:prstClr val="black"/>
                </a:solidFill>
              </a:rPr>
              <a:t>（ＴＰＳでの大部屋方式）</a:t>
            </a:r>
            <a:endParaRPr lang="ja-JP" altLang="en-US" dirty="0">
              <a:solidFill>
                <a:prstClr val="black"/>
              </a:solidFill>
            </a:endParaRPr>
          </a:p>
        </p:txBody>
      </p:sp>
      <p:sp>
        <p:nvSpPr>
          <p:cNvPr id="28" name="直方体 27"/>
          <p:cNvSpPr/>
          <p:nvPr/>
        </p:nvSpPr>
        <p:spPr>
          <a:xfrm>
            <a:off x="4310768" y="4950345"/>
            <a:ext cx="723810" cy="504056"/>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prstClr val="black"/>
                </a:solidFill>
              </a:rPr>
              <a:t>Test </a:t>
            </a:r>
            <a:r>
              <a:rPr lang="en-US" altLang="ja-JP" sz="1100" dirty="0" err="1" smtClean="0">
                <a:solidFill>
                  <a:prstClr val="black"/>
                </a:solidFill>
              </a:rPr>
              <a:t>Env</a:t>
            </a:r>
            <a:r>
              <a:rPr lang="en-US" altLang="ja-JP" sz="1100" dirty="0" smtClean="0">
                <a:solidFill>
                  <a:prstClr val="black"/>
                </a:solidFill>
              </a:rPr>
              <a:t>.</a:t>
            </a:r>
            <a:endParaRPr lang="ja-JP" altLang="en-US" sz="1100" dirty="0">
              <a:solidFill>
                <a:prstClr val="black"/>
              </a:solidFill>
            </a:endParaRPr>
          </a:p>
        </p:txBody>
      </p:sp>
      <p:sp>
        <p:nvSpPr>
          <p:cNvPr id="29" name="直方体 28"/>
          <p:cNvSpPr/>
          <p:nvPr/>
        </p:nvSpPr>
        <p:spPr>
          <a:xfrm>
            <a:off x="4969741" y="4950345"/>
            <a:ext cx="1011843" cy="504056"/>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prstClr val="black"/>
                </a:solidFill>
              </a:rPr>
              <a:t>Transition</a:t>
            </a:r>
            <a:endParaRPr lang="ja-JP" altLang="en-US" sz="1100" dirty="0">
              <a:solidFill>
                <a:prstClr val="black"/>
              </a:solidFill>
            </a:endParaRPr>
          </a:p>
        </p:txBody>
      </p:sp>
      <p:sp>
        <p:nvSpPr>
          <p:cNvPr id="30" name="直方体 29"/>
          <p:cNvSpPr/>
          <p:nvPr/>
        </p:nvSpPr>
        <p:spPr>
          <a:xfrm>
            <a:off x="5956516" y="4950345"/>
            <a:ext cx="2384967" cy="504056"/>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prstClr val="black"/>
                </a:solidFill>
              </a:rPr>
              <a:t>Run Environment</a:t>
            </a:r>
            <a:endParaRPr lang="ja-JP" altLang="en-US" sz="1100" dirty="0">
              <a:solidFill>
                <a:prstClr val="black"/>
              </a:solidFill>
            </a:endParaRPr>
          </a:p>
        </p:txBody>
      </p:sp>
      <p:grpSp>
        <p:nvGrpSpPr>
          <p:cNvPr id="55" name="グループ化 54"/>
          <p:cNvGrpSpPr/>
          <p:nvPr/>
        </p:nvGrpSpPr>
        <p:grpSpPr>
          <a:xfrm>
            <a:off x="971600" y="3053128"/>
            <a:ext cx="6768752" cy="663904"/>
            <a:chOff x="971600" y="3053128"/>
            <a:chExt cx="6768752" cy="663904"/>
          </a:xfrm>
        </p:grpSpPr>
        <p:cxnSp>
          <p:nvCxnSpPr>
            <p:cNvPr id="46" name="直線コネクタ 45"/>
            <p:cNvCxnSpPr/>
            <p:nvPr/>
          </p:nvCxnSpPr>
          <p:spPr>
            <a:xfrm>
              <a:off x="971600" y="3053128"/>
              <a:ext cx="0" cy="663904"/>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971600" y="3717032"/>
              <a:ext cx="6768752" cy="0"/>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7740352" y="3485176"/>
              <a:ext cx="0" cy="231856"/>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2603893" y="3485176"/>
              <a:ext cx="0" cy="231856"/>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2" name="フッター プレースホルダー 21"/>
          <p:cNvSpPr>
            <a:spLocks noGrp="1"/>
          </p:cNvSpPr>
          <p:nvPr>
            <p:ph type="ftr" sz="quarter" idx="11"/>
          </p:nvPr>
        </p:nvSpPr>
        <p:spPr>
          <a:xfrm>
            <a:off x="3148089" y="6309320"/>
            <a:ext cx="2895600" cy="365125"/>
          </a:xfrm>
        </p:spPr>
        <p:txBody>
          <a:bodyPr/>
          <a:lstStyle/>
          <a:p>
            <a:r>
              <a:rPr lang="en-US" altLang="ja-JP" smtClean="0">
                <a:solidFill>
                  <a:prstClr val="black">
                    <a:tint val="75000"/>
                  </a:prstClr>
                </a:solidFill>
              </a:rPr>
              <a:t>Copyrights©2015  SSS Corporation</a:t>
            </a:r>
            <a:r>
              <a:rPr lang="ja-JP" altLang="en-US" smtClean="0">
                <a:solidFill>
                  <a:prstClr val="black">
                    <a:tint val="75000"/>
                  </a:prstClr>
                </a:solidFill>
              </a:rPr>
              <a:t>　 </a:t>
            </a:r>
            <a:endParaRPr lang="ja-JP" altLang="en-US">
              <a:solidFill>
                <a:prstClr val="black">
                  <a:tint val="75000"/>
                </a:prstClr>
              </a:solidFill>
            </a:endParaRPr>
          </a:p>
        </p:txBody>
      </p:sp>
      <p:sp>
        <p:nvSpPr>
          <p:cNvPr id="32" name="スライド番号プレースホルダー 31"/>
          <p:cNvSpPr>
            <a:spLocks noGrp="1"/>
          </p:cNvSpPr>
          <p:nvPr>
            <p:ph type="sldNum" sz="quarter" idx="12"/>
          </p:nvPr>
        </p:nvSpPr>
        <p:spPr/>
        <p:txBody>
          <a:bodyPr/>
          <a:lstStyle/>
          <a:p>
            <a:fld id="{1C1A3419-3A08-4F5F-A2C4-18443D13DFF7}" type="slidenum">
              <a:rPr lang="ja-JP" altLang="en-US" smtClean="0">
                <a:solidFill>
                  <a:prstClr val="black">
                    <a:tint val="75000"/>
                  </a:prstClr>
                </a:solidFill>
              </a:rPr>
              <a:pPr/>
              <a:t>18</a:t>
            </a:fld>
            <a:endParaRPr lang="ja-JP" altLang="en-US">
              <a:solidFill>
                <a:prstClr val="black">
                  <a:tint val="75000"/>
                </a:prstClr>
              </a:solidFill>
            </a:endParaRPr>
          </a:p>
        </p:txBody>
      </p:sp>
      <p:sp>
        <p:nvSpPr>
          <p:cNvPr id="37" name="フローチャート : 磁気ディスク 36"/>
          <p:cNvSpPr/>
          <p:nvPr/>
        </p:nvSpPr>
        <p:spPr>
          <a:xfrm>
            <a:off x="678301" y="5526011"/>
            <a:ext cx="7942262" cy="863600"/>
          </a:xfrm>
          <a:prstGeom prst="flowChartMagneticDisk">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bg1">
                    <a:lumMod val="95000"/>
                  </a:schemeClr>
                </a:solidFill>
              </a:rPr>
              <a:t>ALM</a:t>
            </a:r>
            <a:r>
              <a:rPr lang="ja-JP" altLang="en-US" dirty="0">
                <a:solidFill>
                  <a:schemeClr val="bg1">
                    <a:lumMod val="95000"/>
                  </a:schemeClr>
                </a:solidFill>
              </a:rPr>
              <a:t>　</a:t>
            </a:r>
            <a:r>
              <a:rPr lang="en-US" altLang="ja-JP" dirty="0">
                <a:solidFill>
                  <a:schemeClr val="bg1">
                    <a:lumMod val="95000"/>
                  </a:schemeClr>
                </a:solidFill>
              </a:rPr>
              <a:t>(Application Lifecycle Management)</a:t>
            </a:r>
          </a:p>
          <a:p>
            <a:pPr algn="ctr">
              <a:defRPr/>
            </a:pPr>
            <a:r>
              <a:rPr lang="en-US" altLang="ja-JP" dirty="0" smtClean="0">
                <a:solidFill>
                  <a:schemeClr val="bg1">
                    <a:lumMod val="95000"/>
                  </a:schemeClr>
                </a:solidFill>
              </a:rPr>
              <a:t>MSDPM</a:t>
            </a:r>
            <a:r>
              <a:rPr lang="ja-JP" altLang="en-US" dirty="0" smtClean="0">
                <a:solidFill>
                  <a:schemeClr val="bg1">
                    <a:lumMod val="95000"/>
                  </a:schemeClr>
                </a:solidFill>
              </a:rPr>
              <a:t>：</a:t>
            </a:r>
            <a:r>
              <a:rPr lang="en-US" altLang="ja-JP" dirty="0" smtClean="0">
                <a:solidFill>
                  <a:schemeClr val="bg1">
                    <a:lumMod val="95000"/>
                  </a:schemeClr>
                </a:solidFill>
              </a:rPr>
              <a:t>Micro-Services </a:t>
            </a:r>
            <a:r>
              <a:rPr lang="en-US" altLang="ja-JP" dirty="0">
                <a:solidFill>
                  <a:schemeClr val="bg1">
                    <a:lumMod val="95000"/>
                  </a:schemeClr>
                </a:solidFill>
              </a:rPr>
              <a:t>Delivery Process </a:t>
            </a:r>
            <a:r>
              <a:rPr lang="en-US" altLang="ja-JP" dirty="0" smtClean="0">
                <a:solidFill>
                  <a:schemeClr val="bg1">
                    <a:lumMod val="95000"/>
                  </a:schemeClr>
                </a:solidFill>
              </a:rPr>
              <a:t>Management</a:t>
            </a:r>
            <a:endParaRPr lang="ja-JP" altLang="en-US" dirty="0">
              <a:solidFill>
                <a:schemeClr val="bg1">
                  <a:lumMod val="95000"/>
                </a:schemeClr>
              </a:solidFill>
            </a:endParaRPr>
          </a:p>
        </p:txBody>
      </p:sp>
      <p:sp>
        <p:nvSpPr>
          <p:cNvPr id="20" name="縦巻き 19"/>
          <p:cNvSpPr/>
          <p:nvPr/>
        </p:nvSpPr>
        <p:spPr>
          <a:xfrm>
            <a:off x="2674104" y="2068764"/>
            <a:ext cx="703876" cy="632240"/>
          </a:xfrm>
          <a:prstGeom prst="verticalScroll">
            <a:avLst/>
          </a:prstGeom>
          <a:solidFill>
            <a:schemeClr val="bg1">
              <a:lumMod val="95000"/>
            </a:schemeClr>
          </a:solid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bg1">
                    <a:lumMod val="50000"/>
                  </a:schemeClr>
                </a:solidFill>
              </a:rPr>
              <a:t>SLA</a:t>
            </a:r>
          </a:p>
          <a:p>
            <a:pPr algn="ctr"/>
            <a:r>
              <a:rPr lang="en-US" altLang="ja-JP" sz="1400" dirty="0" smtClean="0">
                <a:solidFill>
                  <a:schemeClr val="bg1">
                    <a:lumMod val="50000"/>
                  </a:schemeClr>
                </a:solidFill>
              </a:rPr>
              <a:t>SDP</a:t>
            </a:r>
          </a:p>
          <a:p>
            <a:pPr algn="ctr"/>
            <a:r>
              <a:rPr kumimoji="1" lang="en-US" altLang="ja-JP" sz="1400" dirty="0" smtClean="0">
                <a:solidFill>
                  <a:schemeClr val="bg1">
                    <a:lumMod val="50000"/>
                  </a:schemeClr>
                </a:solidFill>
              </a:rPr>
              <a:t>SAC</a:t>
            </a:r>
            <a:endParaRPr kumimoji="1" lang="ja-JP" altLang="en-US" sz="1400" dirty="0">
              <a:solidFill>
                <a:schemeClr val="bg1">
                  <a:lumMod val="50000"/>
                </a:schemeClr>
              </a:solidFill>
            </a:endParaRPr>
          </a:p>
        </p:txBody>
      </p:sp>
      <p:sp>
        <p:nvSpPr>
          <p:cNvPr id="39" name="縦巻き 38"/>
          <p:cNvSpPr/>
          <p:nvPr/>
        </p:nvSpPr>
        <p:spPr>
          <a:xfrm>
            <a:off x="6085430" y="2068764"/>
            <a:ext cx="703876" cy="632240"/>
          </a:xfrm>
          <a:prstGeom prst="vertic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SLA</a:t>
            </a:r>
          </a:p>
          <a:p>
            <a:pPr algn="ctr"/>
            <a:r>
              <a:rPr lang="en-US" altLang="ja-JP" sz="1400" dirty="0" smtClean="0">
                <a:solidFill>
                  <a:schemeClr val="tx1"/>
                </a:solidFill>
              </a:rPr>
              <a:t>SDP</a:t>
            </a:r>
          </a:p>
          <a:p>
            <a:pPr algn="ctr"/>
            <a:r>
              <a:rPr kumimoji="1" lang="en-US" altLang="ja-JP" sz="1400" dirty="0" smtClean="0">
                <a:solidFill>
                  <a:schemeClr val="tx1"/>
                </a:solidFill>
              </a:rPr>
              <a:t>SAC</a:t>
            </a:r>
            <a:endParaRPr kumimoji="1" lang="ja-JP" altLang="en-US" sz="1400" dirty="0">
              <a:solidFill>
                <a:schemeClr val="tx1"/>
              </a:solidFill>
            </a:endParaRPr>
          </a:p>
        </p:txBody>
      </p:sp>
      <p:sp>
        <p:nvSpPr>
          <p:cNvPr id="16" name="横巻き 15"/>
          <p:cNvSpPr/>
          <p:nvPr/>
        </p:nvSpPr>
        <p:spPr>
          <a:xfrm>
            <a:off x="5940152" y="2621080"/>
            <a:ext cx="1080120" cy="432048"/>
          </a:xfrm>
          <a:prstGeom prst="horizont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dirty="0" smtClean="0">
                <a:solidFill>
                  <a:prstClr val="black"/>
                </a:solidFill>
              </a:rPr>
              <a:t>Operation Story</a:t>
            </a:r>
            <a:endParaRPr lang="ja-JP" altLang="en-US" sz="1000" dirty="0">
              <a:solidFill>
                <a:prstClr val="black"/>
              </a:solidFill>
            </a:endParaRPr>
          </a:p>
        </p:txBody>
      </p:sp>
      <p:cxnSp>
        <p:nvCxnSpPr>
          <p:cNvPr id="34" name="直線矢印コネクタ 33"/>
          <p:cNvCxnSpPr>
            <a:stCxn id="20" idx="3"/>
            <a:endCxn id="39" idx="1"/>
          </p:cNvCxnSpPr>
          <p:nvPr/>
        </p:nvCxnSpPr>
        <p:spPr>
          <a:xfrm>
            <a:off x="3298950" y="2384884"/>
            <a:ext cx="2865510" cy="0"/>
          </a:xfrm>
          <a:prstGeom prst="straightConnector1">
            <a:avLst/>
          </a:prstGeom>
          <a:ln w="28575">
            <a:solidFill>
              <a:schemeClr val="bg1">
                <a:lumMod val="6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78874" y="5512737"/>
            <a:ext cx="360041" cy="923330"/>
          </a:xfrm>
          <a:prstGeom prst="rect">
            <a:avLst/>
          </a:prstGeom>
          <a:noFill/>
        </p:spPr>
        <p:txBody>
          <a:bodyPr wrap="square" rtlCol="0">
            <a:spAutoFit/>
          </a:bodyPr>
          <a:lstStyle/>
          <a:p>
            <a:r>
              <a:rPr kumimoji="1" lang="en-US" altLang="ja-JP" dirty="0" smtClean="0">
                <a:solidFill>
                  <a:srgbClr val="0070C0"/>
                </a:solidFill>
              </a:rPr>
              <a:t>PDM</a:t>
            </a:r>
            <a:endParaRPr kumimoji="1" lang="ja-JP" altLang="en-US" dirty="0">
              <a:solidFill>
                <a:srgbClr val="0070C0"/>
              </a:solidFill>
            </a:endParaRPr>
          </a:p>
        </p:txBody>
      </p:sp>
      <p:sp>
        <p:nvSpPr>
          <p:cNvPr id="11" name="テキスト ボックス 10"/>
          <p:cNvSpPr txBox="1"/>
          <p:nvPr/>
        </p:nvSpPr>
        <p:spPr>
          <a:xfrm>
            <a:off x="719571" y="5049955"/>
            <a:ext cx="2578894" cy="369332"/>
          </a:xfrm>
          <a:prstGeom prst="rect">
            <a:avLst/>
          </a:prstGeom>
          <a:noFill/>
        </p:spPr>
        <p:txBody>
          <a:bodyPr wrap="square" rtlCol="0">
            <a:spAutoFit/>
          </a:bodyPr>
          <a:lstStyle/>
          <a:p>
            <a:pPr algn="ctr"/>
            <a:r>
              <a:rPr lang="ja-JP" altLang="en-US" dirty="0" smtClean="0">
                <a:solidFill>
                  <a:schemeClr val="bg1">
                    <a:lumMod val="50000"/>
                  </a:schemeClr>
                </a:solidFill>
              </a:rPr>
              <a:t>クラウド環境</a:t>
            </a:r>
            <a:r>
              <a:rPr kumimoji="1" lang="en-US" altLang="ja-JP" dirty="0" smtClean="0">
                <a:solidFill>
                  <a:schemeClr val="bg1">
                    <a:lumMod val="50000"/>
                  </a:schemeClr>
                </a:solidFill>
              </a:rPr>
              <a:t> (Docker)</a:t>
            </a:r>
            <a:endParaRPr kumimoji="1" lang="ja-JP" altLang="en-US" dirty="0">
              <a:solidFill>
                <a:schemeClr val="bg1">
                  <a:lumMod val="50000"/>
                </a:schemeClr>
              </a:solidFill>
            </a:endParaRPr>
          </a:p>
        </p:txBody>
      </p:sp>
      <p:sp>
        <p:nvSpPr>
          <p:cNvPr id="17" name="テキスト ボックス 16"/>
          <p:cNvSpPr txBox="1"/>
          <p:nvPr/>
        </p:nvSpPr>
        <p:spPr>
          <a:xfrm>
            <a:off x="179511" y="764704"/>
            <a:ext cx="1080121" cy="369332"/>
          </a:xfrm>
          <a:prstGeom prst="rect">
            <a:avLst/>
          </a:prstGeom>
          <a:noFill/>
        </p:spPr>
        <p:txBody>
          <a:bodyPr wrap="square" rtlCol="0">
            <a:spAutoFit/>
          </a:bodyPr>
          <a:lstStyle/>
          <a:p>
            <a:pPr algn="ctr"/>
            <a:r>
              <a:rPr lang="ja-JP" altLang="en-US" dirty="0">
                <a:solidFill>
                  <a:srgbClr val="0070C0"/>
                </a:solidFill>
              </a:rPr>
              <a:t>プロセス</a:t>
            </a:r>
            <a:endParaRPr kumimoji="1" lang="ja-JP" altLang="en-US" dirty="0">
              <a:solidFill>
                <a:srgbClr val="0070C0"/>
              </a:solidFill>
            </a:endParaRPr>
          </a:p>
        </p:txBody>
      </p:sp>
      <p:sp>
        <p:nvSpPr>
          <p:cNvPr id="33" name="テキスト ボックス 32"/>
          <p:cNvSpPr txBox="1"/>
          <p:nvPr/>
        </p:nvSpPr>
        <p:spPr>
          <a:xfrm>
            <a:off x="8388424" y="1783866"/>
            <a:ext cx="360040" cy="2554545"/>
          </a:xfrm>
          <a:prstGeom prst="rect">
            <a:avLst/>
          </a:prstGeom>
          <a:noFill/>
        </p:spPr>
        <p:txBody>
          <a:bodyPr wrap="square" rtlCol="0">
            <a:spAutoFit/>
          </a:bodyPr>
          <a:lstStyle/>
          <a:p>
            <a:pPr algn="ctr"/>
            <a:endParaRPr lang="en-US" altLang="ja-JP" sz="1600" dirty="0" smtClean="0">
              <a:solidFill>
                <a:schemeClr val="bg1">
                  <a:lumMod val="50000"/>
                </a:schemeClr>
              </a:solidFill>
            </a:endParaRPr>
          </a:p>
          <a:p>
            <a:pPr algn="ctr"/>
            <a:endParaRPr lang="en-US" altLang="ja-JP" sz="1600" dirty="0">
              <a:solidFill>
                <a:schemeClr val="bg1">
                  <a:lumMod val="50000"/>
                </a:schemeClr>
              </a:solidFill>
            </a:endParaRPr>
          </a:p>
          <a:p>
            <a:pPr algn="ctr"/>
            <a:r>
              <a:rPr lang="ja-JP" altLang="en-US" sz="1600" dirty="0" smtClean="0">
                <a:solidFill>
                  <a:schemeClr val="bg1">
                    <a:lumMod val="50000"/>
                  </a:schemeClr>
                </a:solidFill>
              </a:rPr>
              <a:t>　　　手</a:t>
            </a:r>
            <a:endParaRPr lang="en-US" altLang="ja-JP" sz="1600" dirty="0" smtClean="0">
              <a:solidFill>
                <a:schemeClr val="bg1">
                  <a:lumMod val="50000"/>
                </a:schemeClr>
              </a:solidFill>
            </a:endParaRPr>
          </a:p>
          <a:p>
            <a:pPr algn="ctr"/>
            <a:r>
              <a:rPr lang="ja-JP" altLang="en-US" sz="1600" dirty="0">
                <a:solidFill>
                  <a:schemeClr val="bg1">
                    <a:lumMod val="50000"/>
                  </a:schemeClr>
                </a:solidFill>
              </a:rPr>
              <a:t>　</a:t>
            </a:r>
            <a:r>
              <a:rPr lang="ja-JP" altLang="en-US" sz="1600" dirty="0" smtClean="0">
                <a:solidFill>
                  <a:schemeClr val="bg1">
                    <a:lumMod val="50000"/>
                  </a:schemeClr>
                </a:solidFill>
              </a:rPr>
              <a:t>法</a:t>
            </a:r>
            <a:endParaRPr lang="en-US" altLang="ja-JP" sz="1600" dirty="0" smtClean="0">
              <a:solidFill>
                <a:schemeClr val="bg1">
                  <a:lumMod val="50000"/>
                </a:schemeClr>
              </a:solidFill>
            </a:endParaRPr>
          </a:p>
          <a:p>
            <a:pPr algn="ctr"/>
            <a:endParaRPr kumimoji="1" lang="en-US" altLang="ja-JP" sz="1600" dirty="0">
              <a:solidFill>
                <a:schemeClr val="bg1">
                  <a:lumMod val="50000"/>
                </a:schemeClr>
              </a:solidFill>
            </a:endParaRPr>
          </a:p>
          <a:p>
            <a:pPr algn="ctr"/>
            <a:endParaRPr lang="en-US" altLang="ja-JP" sz="1600" dirty="0" smtClean="0">
              <a:solidFill>
                <a:schemeClr val="bg1">
                  <a:lumMod val="50000"/>
                </a:schemeClr>
              </a:solidFill>
            </a:endParaRPr>
          </a:p>
          <a:p>
            <a:pPr algn="ctr"/>
            <a:endParaRPr kumimoji="1" lang="en-US" altLang="ja-JP" sz="1600" dirty="0">
              <a:solidFill>
                <a:schemeClr val="bg1">
                  <a:lumMod val="50000"/>
                </a:schemeClr>
              </a:solidFill>
            </a:endParaRPr>
          </a:p>
          <a:p>
            <a:pPr algn="ctr"/>
            <a:endParaRPr kumimoji="1" lang="ja-JP" altLang="en-US" sz="1600" dirty="0">
              <a:solidFill>
                <a:schemeClr val="bg1">
                  <a:lumMod val="50000"/>
                </a:schemeClr>
              </a:solidFill>
            </a:endParaRPr>
          </a:p>
        </p:txBody>
      </p:sp>
      <p:sp>
        <p:nvSpPr>
          <p:cNvPr id="35" name="テキスト ボックス 34"/>
          <p:cNvSpPr txBox="1"/>
          <p:nvPr/>
        </p:nvSpPr>
        <p:spPr>
          <a:xfrm>
            <a:off x="811580" y="4247609"/>
            <a:ext cx="7216804" cy="646331"/>
          </a:xfrm>
          <a:prstGeom prst="rect">
            <a:avLst/>
          </a:prstGeom>
          <a:noFill/>
        </p:spPr>
        <p:txBody>
          <a:bodyPr wrap="square" rtlCol="0">
            <a:spAutoFit/>
          </a:bodyPr>
          <a:lstStyle/>
          <a:p>
            <a:pPr algn="ctr"/>
            <a:r>
              <a:rPr lang="ja-JP" altLang="en-US" dirty="0" smtClean="0"/>
              <a:t>計画から運用までの全体最適による整流化されたプロセスの構築</a:t>
            </a:r>
            <a:endParaRPr kumimoji="1" lang="en-US" altLang="ja-JP" dirty="0" smtClean="0"/>
          </a:p>
          <a:p>
            <a:pPr algn="ctr"/>
            <a:r>
              <a:rPr lang="ja-JP" altLang="en-US" dirty="0" smtClean="0"/>
              <a:t>トヨタのＴＰＳの様な一個流しによるマイクロサービスの提供</a:t>
            </a:r>
            <a:endParaRPr kumimoji="1" lang="ja-JP" altLang="en-US" dirty="0"/>
          </a:p>
        </p:txBody>
      </p:sp>
      <p:cxnSp>
        <p:nvCxnSpPr>
          <p:cNvPr id="44" name="直線コネクタ 43"/>
          <p:cNvCxnSpPr/>
          <p:nvPr/>
        </p:nvCxnSpPr>
        <p:spPr>
          <a:xfrm>
            <a:off x="4134800" y="3485176"/>
            <a:ext cx="0" cy="231856"/>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5508104" y="3485176"/>
            <a:ext cx="0" cy="231856"/>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8620563" y="5178392"/>
            <a:ext cx="288032" cy="1200329"/>
          </a:xfrm>
          <a:prstGeom prst="rect">
            <a:avLst/>
          </a:prstGeom>
          <a:noFill/>
        </p:spPr>
        <p:txBody>
          <a:bodyPr wrap="square" rtlCol="0">
            <a:spAutoFit/>
          </a:bodyPr>
          <a:lstStyle/>
          <a:p>
            <a:pPr algn="ctr"/>
            <a:r>
              <a:rPr lang="ja-JP" altLang="en-US" dirty="0" smtClean="0">
                <a:solidFill>
                  <a:schemeClr val="bg1">
                    <a:lumMod val="50000"/>
                  </a:schemeClr>
                </a:solidFill>
              </a:rPr>
              <a:t>道具立て</a:t>
            </a:r>
            <a:endParaRPr kumimoji="1" lang="ja-JP" altLang="en-US" dirty="0">
              <a:solidFill>
                <a:schemeClr val="bg1">
                  <a:lumMod val="50000"/>
                </a:schemeClr>
              </a:solidFill>
            </a:endParaRPr>
          </a:p>
        </p:txBody>
      </p:sp>
    </p:spTree>
    <p:extLst>
      <p:ext uri="{BB962C8B-B14F-4D97-AF65-F5344CB8AC3E}">
        <p14:creationId xmlns:p14="http://schemas.microsoft.com/office/powerpoint/2010/main" val="31025734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a:bodyPr>
          <a:lstStyle/>
          <a:p>
            <a:r>
              <a:rPr lang="en-US" altLang="ja-JP" sz="2800" dirty="0" smtClean="0"/>
              <a:t>DevOps</a:t>
            </a:r>
            <a:r>
              <a:rPr lang="ja-JP" altLang="en-US" sz="2800" dirty="0"/>
              <a:t>のあるべき</a:t>
            </a:r>
            <a:r>
              <a:rPr lang="ja-JP" altLang="en-US" sz="2800" dirty="0" smtClean="0"/>
              <a:t>姿</a:t>
            </a:r>
            <a:endParaRPr kumimoji="1" lang="ja-JP" altLang="en-US" sz="2800" dirty="0"/>
          </a:p>
        </p:txBody>
      </p:sp>
      <p:pic>
        <p:nvPicPr>
          <p:cNvPr id="1026" name="Picture 2" descr="C:\Users\Luke\AppData\Local\Microsoft\Windows\INetCache\IE\TUZQRAA3\1024-cc-library01000328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フッター プレースホルダー 2"/>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4" name="スライド番号プレースホルダー 3"/>
          <p:cNvSpPr>
            <a:spLocks noGrp="1"/>
          </p:cNvSpPr>
          <p:nvPr>
            <p:ph type="sldNum" sz="quarter" idx="12"/>
          </p:nvPr>
        </p:nvSpPr>
        <p:spPr/>
        <p:txBody>
          <a:bodyPr/>
          <a:lstStyle/>
          <a:p>
            <a:fld id="{12493AFB-09EF-44E8-907E-BBD1DBE5A50F}" type="slidenum">
              <a:rPr kumimoji="1" lang="ja-JP" altLang="en-US" smtClean="0"/>
              <a:t>19</a:t>
            </a:fld>
            <a:endParaRPr kumimoji="1" lang="ja-JP" altLang="en-US"/>
          </a:p>
        </p:txBody>
      </p:sp>
    </p:spTree>
    <p:extLst>
      <p:ext uri="{BB962C8B-B14F-4D97-AF65-F5344CB8AC3E}">
        <p14:creationId xmlns:p14="http://schemas.microsoft.com/office/powerpoint/2010/main" val="158588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txBody>
          <a:bodyPr>
            <a:normAutofit/>
          </a:bodyPr>
          <a:lstStyle/>
          <a:p>
            <a:r>
              <a:rPr kumimoji="1" lang="ja-JP" altLang="en-US" sz="2800" dirty="0" smtClean="0"/>
              <a:t>ＡＧＥＮＤＡ</a:t>
            </a:r>
            <a:endParaRPr kumimoji="1" lang="ja-JP" altLang="en-US" sz="2800" dirty="0"/>
          </a:p>
        </p:txBody>
      </p:sp>
      <p:sp>
        <p:nvSpPr>
          <p:cNvPr id="3" name="コンテンツ プレースホルダー 2"/>
          <p:cNvSpPr>
            <a:spLocks noGrp="1"/>
          </p:cNvSpPr>
          <p:nvPr>
            <p:ph idx="1"/>
          </p:nvPr>
        </p:nvSpPr>
        <p:spPr>
          <a:xfrm>
            <a:off x="1115616" y="1412776"/>
            <a:ext cx="6912768" cy="4525963"/>
          </a:xfrm>
        </p:spPr>
        <p:txBody>
          <a:bodyPr>
            <a:normAutofit/>
          </a:bodyPr>
          <a:lstStyle/>
          <a:p>
            <a:pPr marL="514350" indent="-514350">
              <a:buFont typeface="+mj-lt"/>
              <a:buAutoNum type="romanUcPeriod"/>
            </a:pPr>
            <a:r>
              <a:rPr kumimoji="1" lang="ja-JP" altLang="en-US" sz="2000" dirty="0" smtClean="0"/>
              <a:t>プロローグ</a:t>
            </a:r>
            <a:endParaRPr kumimoji="1" lang="en-US" altLang="ja-JP" sz="2000" dirty="0" smtClean="0"/>
          </a:p>
          <a:p>
            <a:pPr marL="514350" indent="-514350">
              <a:buFont typeface="+mj-lt"/>
              <a:buAutoNum type="romanUcPeriod"/>
            </a:pPr>
            <a:r>
              <a:rPr lang="en-US" altLang="ja-JP" sz="2000" dirty="0" smtClean="0"/>
              <a:t>DevOps</a:t>
            </a:r>
            <a:r>
              <a:rPr lang="ja-JP" altLang="en-US" sz="2000" dirty="0" smtClean="0"/>
              <a:t>概論　－　アジャイル開発の先に</a:t>
            </a:r>
            <a:r>
              <a:rPr lang="en-US" altLang="ja-JP" sz="2000" dirty="0" smtClean="0"/>
              <a:t>DevOps</a:t>
            </a:r>
            <a:r>
              <a:rPr lang="ja-JP" altLang="en-US" sz="2000" dirty="0" smtClean="0"/>
              <a:t>が見える</a:t>
            </a:r>
            <a:endParaRPr lang="en-US" altLang="ja-JP" sz="2000" dirty="0" smtClean="0"/>
          </a:p>
          <a:p>
            <a:pPr marL="514350" indent="-514350">
              <a:buFont typeface="+mj-lt"/>
              <a:buAutoNum type="romanUcPeriod"/>
            </a:pPr>
            <a:r>
              <a:rPr kumimoji="1" lang="ja-JP" altLang="en-US" sz="2000" dirty="0" smtClean="0"/>
              <a:t>アジャイル開発概論　－　規律あるアジャイル</a:t>
            </a:r>
            <a:endParaRPr kumimoji="1" lang="en-US" altLang="ja-JP" sz="2000" dirty="0" smtClean="0"/>
          </a:p>
          <a:p>
            <a:pPr marL="514350" indent="-514350">
              <a:buFont typeface="+mj-lt"/>
              <a:buAutoNum type="romanUcPeriod"/>
            </a:pPr>
            <a:r>
              <a:rPr lang="ja-JP" altLang="en-US" sz="2000" dirty="0" smtClean="0"/>
              <a:t>スクラムとＸＰ（エクストリーム・プログラミング）</a:t>
            </a:r>
            <a:endParaRPr lang="en-US" altLang="ja-JP" sz="2000" dirty="0" smtClean="0"/>
          </a:p>
          <a:p>
            <a:pPr marL="514350" indent="-514350">
              <a:buFont typeface="+mj-lt"/>
              <a:buAutoNum type="romanUcPeriod"/>
            </a:pPr>
            <a:r>
              <a:rPr kumimoji="1" lang="ja-JP" altLang="en-US" sz="2000" dirty="0" smtClean="0"/>
              <a:t>品質について</a:t>
            </a:r>
            <a:endParaRPr kumimoji="1" lang="ja-JP" altLang="en-US" sz="2000" dirty="0"/>
          </a:p>
        </p:txBody>
      </p:sp>
      <p:sp>
        <p:nvSpPr>
          <p:cNvPr id="4" name="フッター プレースホルダー 3"/>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5" name="スライド番号プレースホルダー 4"/>
          <p:cNvSpPr>
            <a:spLocks noGrp="1"/>
          </p:cNvSpPr>
          <p:nvPr>
            <p:ph type="sldNum" sz="quarter" idx="12"/>
          </p:nvPr>
        </p:nvSpPr>
        <p:spPr/>
        <p:txBody>
          <a:bodyPr/>
          <a:lstStyle/>
          <a:p>
            <a:fld id="{12493AFB-09EF-44E8-907E-BBD1DBE5A50F}" type="slidenum">
              <a:rPr kumimoji="1" lang="ja-JP" altLang="en-US" smtClean="0"/>
              <a:t>2</a:t>
            </a:fld>
            <a:endParaRPr kumimoji="1" lang="ja-JP" altLang="en-US"/>
          </a:p>
        </p:txBody>
      </p:sp>
    </p:spTree>
    <p:extLst>
      <p:ext uri="{BB962C8B-B14F-4D97-AF65-F5344CB8AC3E}">
        <p14:creationId xmlns:p14="http://schemas.microsoft.com/office/powerpoint/2010/main" val="7223798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txBody>
          <a:bodyPr>
            <a:normAutofit/>
          </a:bodyPr>
          <a:lstStyle/>
          <a:p>
            <a:r>
              <a:rPr kumimoji="1" lang="ja-JP" altLang="en-US" sz="2800" dirty="0" smtClean="0"/>
              <a:t>開発から運用までの全プロセスの全体最適</a:t>
            </a:r>
            <a:endParaRPr kumimoji="1" lang="ja-JP" altLang="en-US" sz="2800" dirty="0"/>
          </a:p>
        </p:txBody>
      </p:sp>
      <p:grpSp>
        <p:nvGrpSpPr>
          <p:cNvPr id="19" name="グループ化 18"/>
          <p:cNvGrpSpPr/>
          <p:nvPr/>
        </p:nvGrpSpPr>
        <p:grpSpPr>
          <a:xfrm>
            <a:off x="903385" y="989400"/>
            <a:ext cx="7303586" cy="1353356"/>
            <a:chOff x="429180" y="962359"/>
            <a:chExt cx="7303586" cy="1353356"/>
          </a:xfrm>
        </p:grpSpPr>
        <p:sp>
          <p:nvSpPr>
            <p:cNvPr id="4" name="ホームベース 3"/>
            <p:cNvSpPr/>
            <p:nvPr/>
          </p:nvSpPr>
          <p:spPr>
            <a:xfrm>
              <a:off x="429180" y="962359"/>
              <a:ext cx="1080120" cy="648072"/>
            </a:xfrm>
            <a:prstGeom prst="homePlat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0070C0"/>
                  </a:solidFill>
                </a:rPr>
                <a:t>企画</a:t>
              </a:r>
              <a:endParaRPr kumimoji="1" lang="ja-JP" altLang="en-US" b="1" dirty="0">
                <a:solidFill>
                  <a:srgbClr val="0070C0"/>
                </a:solidFill>
              </a:endParaRPr>
            </a:p>
          </p:txBody>
        </p:sp>
        <p:sp>
          <p:nvSpPr>
            <p:cNvPr id="5" name="山形 4"/>
            <p:cNvSpPr/>
            <p:nvPr/>
          </p:nvSpPr>
          <p:spPr>
            <a:xfrm>
              <a:off x="1286221" y="962359"/>
              <a:ext cx="136815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0070C0"/>
                  </a:solidFill>
                </a:rPr>
                <a:t>要求</a:t>
              </a:r>
              <a:endParaRPr kumimoji="1" lang="ja-JP" altLang="en-US" b="1" dirty="0">
                <a:solidFill>
                  <a:srgbClr val="0070C0"/>
                </a:solidFill>
              </a:endParaRPr>
            </a:p>
          </p:txBody>
        </p:sp>
        <p:sp>
          <p:nvSpPr>
            <p:cNvPr id="6" name="山形 5"/>
            <p:cNvSpPr/>
            <p:nvPr/>
          </p:nvSpPr>
          <p:spPr>
            <a:xfrm>
              <a:off x="2450124" y="967678"/>
              <a:ext cx="136815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0070C0"/>
                  </a:solidFill>
                </a:rPr>
                <a:t>設計</a:t>
              </a:r>
              <a:endParaRPr kumimoji="1" lang="ja-JP" altLang="en-US" b="1" dirty="0">
                <a:solidFill>
                  <a:srgbClr val="0070C0"/>
                </a:solidFill>
              </a:endParaRPr>
            </a:p>
          </p:txBody>
        </p:sp>
        <p:sp>
          <p:nvSpPr>
            <p:cNvPr id="7" name="山形 6"/>
            <p:cNvSpPr/>
            <p:nvPr/>
          </p:nvSpPr>
          <p:spPr>
            <a:xfrm>
              <a:off x="3602252" y="962359"/>
              <a:ext cx="136815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0070C0"/>
                  </a:solidFill>
                </a:rPr>
                <a:t>開発</a:t>
              </a:r>
              <a:endParaRPr kumimoji="1" lang="ja-JP" altLang="en-US" b="1" dirty="0">
                <a:solidFill>
                  <a:srgbClr val="0070C0"/>
                </a:solidFill>
              </a:endParaRPr>
            </a:p>
          </p:txBody>
        </p:sp>
        <p:sp>
          <p:nvSpPr>
            <p:cNvPr id="8" name="山形 7"/>
            <p:cNvSpPr/>
            <p:nvPr/>
          </p:nvSpPr>
          <p:spPr>
            <a:xfrm>
              <a:off x="4754380" y="962359"/>
              <a:ext cx="136815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0070C0"/>
                  </a:solidFill>
                </a:rPr>
                <a:t>移行</a:t>
              </a:r>
              <a:endParaRPr kumimoji="1" lang="ja-JP" altLang="en-US" b="1" dirty="0">
                <a:solidFill>
                  <a:srgbClr val="0070C0"/>
                </a:solidFill>
              </a:endParaRPr>
            </a:p>
          </p:txBody>
        </p:sp>
        <p:sp>
          <p:nvSpPr>
            <p:cNvPr id="10" name="山形 9"/>
            <p:cNvSpPr/>
            <p:nvPr/>
          </p:nvSpPr>
          <p:spPr>
            <a:xfrm>
              <a:off x="5932566" y="962359"/>
              <a:ext cx="136815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0070C0"/>
                  </a:solidFill>
                </a:rPr>
                <a:t>運用</a:t>
              </a:r>
              <a:endParaRPr kumimoji="1" lang="ja-JP" altLang="en-US" b="1" dirty="0">
                <a:solidFill>
                  <a:srgbClr val="0070C0"/>
                </a:solidFill>
              </a:endParaRPr>
            </a:p>
          </p:txBody>
        </p:sp>
        <p:sp>
          <p:nvSpPr>
            <p:cNvPr id="11" name="角丸四角形 10"/>
            <p:cNvSpPr/>
            <p:nvPr/>
          </p:nvSpPr>
          <p:spPr>
            <a:xfrm>
              <a:off x="7372726" y="962359"/>
              <a:ext cx="360040" cy="64807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rgbClr val="0070C0"/>
                  </a:solidFill>
                </a:rPr>
                <a:t>EOL</a:t>
              </a:r>
            </a:p>
          </p:txBody>
        </p:sp>
        <p:sp>
          <p:nvSpPr>
            <p:cNvPr id="12" name="左右矢印 11"/>
            <p:cNvSpPr/>
            <p:nvPr/>
          </p:nvSpPr>
          <p:spPr>
            <a:xfrm>
              <a:off x="429180" y="1631639"/>
              <a:ext cx="7303586" cy="684076"/>
            </a:xfrm>
            <a:prstGeom prst="leftRightArrow">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accent1">
                      <a:lumMod val="20000"/>
                      <a:lumOff val="80000"/>
                    </a:schemeClr>
                  </a:solidFill>
                </a:rPr>
                <a:t>全プロセス</a:t>
              </a:r>
              <a:r>
                <a:rPr kumimoji="1" lang="ja-JP" altLang="en-US" dirty="0" smtClean="0">
                  <a:solidFill>
                    <a:schemeClr val="accent1">
                      <a:lumMod val="20000"/>
                      <a:lumOff val="80000"/>
                    </a:schemeClr>
                  </a:solidFill>
                </a:rPr>
                <a:t>の見える化、同期化　（ＴＰＳ／ＴＭＳ　大部屋方式）</a:t>
              </a:r>
              <a:endParaRPr kumimoji="1" lang="ja-JP" altLang="en-US" dirty="0">
                <a:solidFill>
                  <a:schemeClr val="accent1">
                    <a:lumMod val="20000"/>
                    <a:lumOff val="80000"/>
                  </a:schemeClr>
                </a:solidFill>
              </a:endParaRPr>
            </a:p>
          </p:txBody>
        </p:sp>
      </p:grpSp>
      <p:sp>
        <p:nvSpPr>
          <p:cNvPr id="13" name="テキスト ボックス 12"/>
          <p:cNvSpPr txBox="1"/>
          <p:nvPr/>
        </p:nvSpPr>
        <p:spPr>
          <a:xfrm>
            <a:off x="429180" y="2564904"/>
            <a:ext cx="8429656" cy="646331"/>
          </a:xfrm>
          <a:prstGeom prst="rect">
            <a:avLst/>
          </a:prstGeom>
          <a:noFill/>
        </p:spPr>
        <p:txBody>
          <a:bodyPr wrap="square" rtlCol="0">
            <a:spAutoFit/>
          </a:bodyPr>
          <a:lstStyle/>
          <a:p>
            <a:r>
              <a:rPr kumimoji="1" lang="ja-JP" altLang="en-US" dirty="0" smtClean="0"/>
              <a:t>管理体系が異なる性質の仕事で構成されるプロセスの全体最適を狙った一元化をどう実現するのか？</a:t>
            </a:r>
            <a:endParaRPr kumimoji="1" lang="ja-JP" altLang="en-US" dirty="0"/>
          </a:p>
        </p:txBody>
      </p:sp>
      <p:sp>
        <p:nvSpPr>
          <p:cNvPr id="14" name="テキスト ボックス 13"/>
          <p:cNvSpPr txBox="1"/>
          <p:nvPr/>
        </p:nvSpPr>
        <p:spPr>
          <a:xfrm>
            <a:off x="1581308" y="3229941"/>
            <a:ext cx="5693352" cy="923330"/>
          </a:xfrm>
          <a:prstGeom prst="rect">
            <a:avLst/>
          </a:prstGeom>
          <a:solidFill>
            <a:schemeClr val="bg1">
              <a:lumMod val="95000"/>
            </a:schemeClr>
          </a:solidFill>
          <a:ln w="28575">
            <a:solidFill>
              <a:schemeClr val="bg1">
                <a:lumMod val="65000"/>
              </a:schemeClr>
            </a:solidFill>
          </a:ln>
        </p:spPr>
        <p:txBody>
          <a:bodyPr wrap="square" rtlCol="0">
            <a:spAutoFit/>
          </a:bodyPr>
          <a:lstStyle/>
          <a:p>
            <a:r>
              <a:rPr kumimoji="1" lang="ja-JP" altLang="en-US" dirty="0" smtClean="0"/>
              <a:t>トータル</a:t>
            </a:r>
            <a:r>
              <a:rPr kumimoji="1" lang="en-US" altLang="ja-JP" dirty="0" smtClean="0"/>
              <a:t>TPS/TMS</a:t>
            </a:r>
            <a:r>
              <a:rPr kumimoji="1" lang="ja-JP" altLang="en-US" dirty="0" err="1" smtClean="0"/>
              <a:t>での</a:t>
            </a:r>
            <a:r>
              <a:rPr kumimoji="1" lang="ja-JP" altLang="en-US" dirty="0" smtClean="0"/>
              <a:t>大部屋方式の導入</a:t>
            </a:r>
            <a:endParaRPr kumimoji="1" lang="en-US" altLang="ja-JP" dirty="0" smtClean="0"/>
          </a:p>
          <a:p>
            <a:r>
              <a:rPr lang="en-US" altLang="ja-JP" dirty="0"/>
              <a:t>	</a:t>
            </a:r>
            <a:r>
              <a:rPr lang="ja-JP" altLang="en-US" dirty="0" smtClean="0"/>
              <a:t>◆全プロセスでの見える化</a:t>
            </a:r>
            <a:endParaRPr lang="en-US" altLang="ja-JP" dirty="0" smtClean="0"/>
          </a:p>
          <a:p>
            <a:r>
              <a:rPr kumimoji="1" lang="en-US" altLang="ja-JP" dirty="0"/>
              <a:t>	</a:t>
            </a:r>
            <a:r>
              <a:rPr kumimoji="1" lang="ja-JP" altLang="en-US" dirty="0" smtClean="0"/>
              <a:t>◆</a:t>
            </a:r>
            <a:r>
              <a:rPr kumimoji="1" lang="en-US" altLang="ja-JP" dirty="0" smtClean="0"/>
              <a:t>『</a:t>
            </a:r>
            <a:r>
              <a:rPr kumimoji="1" lang="ja-JP" altLang="en-US" dirty="0" smtClean="0"/>
              <a:t>一個流し</a:t>
            </a:r>
            <a:r>
              <a:rPr kumimoji="1" lang="en-US" altLang="ja-JP" dirty="0" smtClean="0"/>
              <a:t>』</a:t>
            </a:r>
            <a:r>
              <a:rPr kumimoji="1" lang="ja-JP" altLang="en-US" dirty="0" err="1" smtClean="0"/>
              <a:t>での</a:t>
            </a:r>
            <a:r>
              <a:rPr kumimoji="1" lang="ja-JP" altLang="en-US" dirty="0" smtClean="0"/>
              <a:t>プロセスの</a:t>
            </a:r>
            <a:r>
              <a:rPr lang="ja-JP" altLang="en-US" dirty="0"/>
              <a:t>流水</a:t>
            </a:r>
            <a:r>
              <a:rPr kumimoji="1" lang="ja-JP" altLang="en-US" dirty="0" smtClean="0"/>
              <a:t>化</a:t>
            </a:r>
            <a:endParaRPr kumimoji="1" lang="ja-JP" altLang="en-US" dirty="0"/>
          </a:p>
        </p:txBody>
      </p:sp>
      <p:sp>
        <p:nvSpPr>
          <p:cNvPr id="15" name="上矢印吹き出し 14"/>
          <p:cNvSpPr/>
          <p:nvPr/>
        </p:nvSpPr>
        <p:spPr>
          <a:xfrm>
            <a:off x="2069722" y="4190864"/>
            <a:ext cx="4716524" cy="864096"/>
          </a:xfrm>
          <a:prstGeom prst="upArrow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accent1">
                    <a:lumMod val="20000"/>
                    <a:lumOff val="80000"/>
                  </a:schemeClr>
                </a:solidFill>
              </a:rPr>
              <a:t>タスクの </a:t>
            </a:r>
            <a:r>
              <a:rPr kumimoji="1" lang="en-US" altLang="ja-JP" b="1" dirty="0" smtClean="0">
                <a:solidFill>
                  <a:schemeClr val="accent1">
                    <a:lumMod val="20000"/>
                    <a:lumOff val="80000"/>
                  </a:schemeClr>
                </a:solidFill>
              </a:rPr>
              <a:t>『</a:t>
            </a:r>
            <a:r>
              <a:rPr kumimoji="1" lang="ja-JP" altLang="en-US" b="1" dirty="0" smtClean="0">
                <a:solidFill>
                  <a:schemeClr val="accent1">
                    <a:lumMod val="20000"/>
                    <a:lumOff val="80000"/>
                  </a:schemeClr>
                </a:solidFill>
              </a:rPr>
              <a:t>粒度（時間単位）</a:t>
            </a:r>
            <a:r>
              <a:rPr kumimoji="1" lang="en-US" altLang="ja-JP" b="1" dirty="0" smtClean="0">
                <a:solidFill>
                  <a:schemeClr val="accent1">
                    <a:lumMod val="20000"/>
                    <a:lumOff val="80000"/>
                  </a:schemeClr>
                </a:solidFill>
              </a:rPr>
              <a:t>』 </a:t>
            </a:r>
            <a:r>
              <a:rPr kumimoji="1" lang="ja-JP" altLang="en-US" b="1" dirty="0" smtClean="0">
                <a:solidFill>
                  <a:schemeClr val="accent1">
                    <a:lumMod val="20000"/>
                    <a:lumOff val="80000"/>
                  </a:schemeClr>
                </a:solidFill>
              </a:rPr>
              <a:t>と </a:t>
            </a:r>
            <a:r>
              <a:rPr kumimoji="1" lang="en-US" altLang="ja-JP" b="1" dirty="0" smtClean="0">
                <a:solidFill>
                  <a:schemeClr val="accent1">
                    <a:lumMod val="20000"/>
                    <a:lumOff val="80000"/>
                  </a:schemeClr>
                </a:solidFill>
              </a:rPr>
              <a:t>『</a:t>
            </a:r>
            <a:r>
              <a:rPr kumimoji="1" lang="ja-JP" altLang="en-US" b="1" dirty="0" smtClean="0">
                <a:solidFill>
                  <a:schemeClr val="accent1">
                    <a:lumMod val="20000"/>
                    <a:lumOff val="80000"/>
                  </a:schemeClr>
                </a:solidFill>
              </a:rPr>
              <a:t>均一化</a:t>
            </a:r>
            <a:r>
              <a:rPr kumimoji="1" lang="en-US" altLang="ja-JP" b="1" dirty="0" smtClean="0">
                <a:solidFill>
                  <a:schemeClr val="accent1">
                    <a:lumMod val="20000"/>
                    <a:lumOff val="80000"/>
                  </a:schemeClr>
                </a:solidFill>
              </a:rPr>
              <a:t>』</a:t>
            </a:r>
            <a:endParaRPr kumimoji="1" lang="ja-JP" altLang="en-US" b="1" dirty="0">
              <a:solidFill>
                <a:schemeClr val="accent1">
                  <a:lumMod val="20000"/>
                  <a:lumOff val="80000"/>
                </a:schemeClr>
              </a:solidFill>
            </a:endParaRPr>
          </a:p>
        </p:txBody>
      </p:sp>
      <p:sp>
        <p:nvSpPr>
          <p:cNvPr id="16" name="テキスト ボックス 15"/>
          <p:cNvSpPr txBox="1"/>
          <p:nvPr/>
        </p:nvSpPr>
        <p:spPr>
          <a:xfrm>
            <a:off x="611560" y="5445224"/>
            <a:ext cx="7887236" cy="646331"/>
          </a:xfrm>
          <a:prstGeom prst="rect">
            <a:avLst/>
          </a:prstGeom>
          <a:noFill/>
        </p:spPr>
        <p:txBody>
          <a:bodyPr wrap="square" rtlCol="0">
            <a:spAutoFit/>
          </a:bodyPr>
          <a:lstStyle/>
          <a:p>
            <a:r>
              <a:rPr lang="ja-JP" altLang="en-US" dirty="0" smtClean="0"/>
              <a:t>全プロセスでの</a:t>
            </a:r>
            <a:r>
              <a:rPr lang="ja-JP" altLang="en-US" dirty="0"/>
              <a:t>流水</a:t>
            </a:r>
            <a:r>
              <a:rPr lang="ja-JP" altLang="en-US" dirty="0" smtClean="0"/>
              <a:t>化（澱みなく仕事が流れる）の仕組みの構築とその洗練化の為に常にカイゼン活動が働かなければならない。</a:t>
            </a:r>
            <a:endParaRPr kumimoji="1" lang="ja-JP" altLang="en-US" dirty="0"/>
          </a:p>
        </p:txBody>
      </p:sp>
      <p:sp>
        <p:nvSpPr>
          <p:cNvPr id="17" name="フッター プレースホルダー 16"/>
          <p:cNvSpPr>
            <a:spLocks noGrp="1"/>
          </p:cNvSpPr>
          <p:nvPr>
            <p:ph type="ftr" sz="quarter" idx="11"/>
          </p:nvPr>
        </p:nvSpPr>
        <p:spPr/>
        <p:txBody>
          <a:bodyPr/>
          <a:lstStyle/>
          <a:p>
            <a:r>
              <a:rPr kumimoji="1" lang="en-US" altLang="ja-JP" dirty="0" smtClean="0"/>
              <a:t>Copyrights©2015  SSS Corporation</a:t>
            </a:r>
            <a:r>
              <a:rPr kumimoji="1" lang="ja-JP" altLang="en-US" dirty="0" smtClean="0"/>
              <a:t>　 </a:t>
            </a:r>
            <a:endParaRPr kumimoji="1" lang="ja-JP" altLang="en-US" dirty="0"/>
          </a:p>
        </p:txBody>
      </p:sp>
      <p:sp>
        <p:nvSpPr>
          <p:cNvPr id="18" name="スライド番号プレースホルダー 17"/>
          <p:cNvSpPr>
            <a:spLocks noGrp="1"/>
          </p:cNvSpPr>
          <p:nvPr>
            <p:ph type="sldNum" sz="quarter" idx="12"/>
          </p:nvPr>
        </p:nvSpPr>
        <p:spPr/>
        <p:txBody>
          <a:bodyPr/>
          <a:lstStyle/>
          <a:p>
            <a:fld id="{9F72CC5C-F959-4295-97B0-50ECD97A0AAD}" type="slidenum">
              <a:rPr kumimoji="1" lang="ja-JP" altLang="en-US" smtClean="0"/>
              <a:t>20</a:t>
            </a:fld>
            <a:endParaRPr kumimoji="1" lang="ja-JP" altLang="en-US" dirty="0"/>
          </a:p>
        </p:txBody>
      </p:sp>
    </p:spTree>
    <p:extLst>
      <p:ext uri="{BB962C8B-B14F-4D97-AF65-F5344CB8AC3E}">
        <p14:creationId xmlns:p14="http://schemas.microsoft.com/office/powerpoint/2010/main" val="14709382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uke\AppData\Local\Microsoft\Windows\INetCache\IE\L1495HRJ\arrow-curved-blu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200000">
            <a:off x="5175123" y="2098232"/>
            <a:ext cx="1992441" cy="101258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57200" y="274638"/>
            <a:ext cx="8229600" cy="634082"/>
          </a:xfrm>
        </p:spPr>
        <p:txBody>
          <a:bodyPr>
            <a:normAutofit/>
          </a:bodyPr>
          <a:lstStyle/>
          <a:p>
            <a:r>
              <a:rPr lang="ja-JP" altLang="en-US" sz="2800" dirty="0" smtClean="0"/>
              <a:t>パラダイム</a:t>
            </a:r>
            <a:r>
              <a:rPr lang="ja-JP" altLang="en-US" sz="2800" dirty="0"/>
              <a:t>・</a:t>
            </a:r>
            <a:r>
              <a:rPr lang="ja-JP" altLang="en-US" sz="2800" dirty="0" smtClean="0"/>
              <a:t>シフト</a:t>
            </a:r>
            <a:endParaRPr kumimoji="1" lang="ja-JP" altLang="en-US" sz="2800" dirty="0"/>
          </a:p>
        </p:txBody>
      </p:sp>
      <p:grpSp>
        <p:nvGrpSpPr>
          <p:cNvPr id="58" name="グループ化 57"/>
          <p:cNvGrpSpPr/>
          <p:nvPr/>
        </p:nvGrpSpPr>
        <p:grpSpPr>
          <a:xfrm>
            <a:off x="4390446" y="2815881"/>
            <a:ext cx="4387939" cy="1735689"/>
            <a:chOff x="4529891" y="2580246"/>
            <a:chExt cx="4387939" cy="1735689"/>
          </a:xfrm>
        </p:grpSpPr>
        <p:grpSp>
          <p:nvGrpSpPr>
            <p:cNvPr id="13" name="グループ化 12"/>
            <p:cNvGrpSpPr/>
            <p:nvPr/>
          </p:nvGrpSpPr>
          <p:grpSpPr>
            <a:xfrm>
              <a:off x="4529891" y="2580246"/>
              <a:ext cx="4387939" cy="923330"/>
              <a:chOff x="688117" y="1135777"/>
              <a:chExt cx="4387939" cy="923330"/>
            </a:xfrm>
          </p:grpSpPr>
          <p:sp>
            <p:nvSpPr>
              <p:cNvPr id="3" name="テキスト ボックス 2"/>
              <p:cNvSpPr txBox="1"/>
              <p:nvPr/>
            </p:nvSpPr>
            <p:spPr>
              <a:xfrm>
                <a:off x="688117" y="1437427"/>
                <a:ext cx="1795651" cy="400110"/>
              </a:xfrm>
              <a:prstGeom prst="rect">
                <a:avLst/>
              </a:prstGeom>
              <a:noFill/>
            </p:spPr>
            <p:txBody>
              <a:bodyPr wrap="square" rtlCol="0">
                <a:spAutoFit/>
              </a:bodyPr>
              <a:lstStyle/>
              <a:p>
                <a:pPr algn="ctr"/>
                <a:r>
                  <a:rPr kumimoji="1" lang="ja-JP" altLang="en-US" sz="2000" b="1" dirty="0" smtClean="0">
                    <a:solidFill>
                      <a:srgbClr val="002060"/>
                    </a:solidFill>
                  </a:rPr>
                  <a:t>優れた設計</a:t>
                </a:r>
                <a:endParaRPr kumimoji="1" lang="ja-JP" altLang="en-US" sz="2000" b="1" dirty="0">
                  <a:solidFill>
                    <a:srgbClr val="002060"/>
                  </a:solidFill>
                </a:endParaRPr>
              </a:p>
            </p:txBody>
          </p:sp>
          <p:sp>
            <p:nvSpPr>
              <p:cNvPr id="4" name="テキスト ボックス 3"/>
              <p:cNvSpPr txBox="1"/>
              <p:nvPr/>
            </p:nvSpPr>
            <p:spPr>
              <a:xfrm>
                <a:off x="2452970" y="1135777"/>
                <a:ext cx="504056" cy="923330"/>
              </a:xfrm>
              <a:prstGeom prst="rect">
                <a:avLst/>
              </a:prstGeom>
              <a:noFill/>
            </p:spPr>
            <p:txBody>
              <a:bodyPr wrap="square" rtlCol="0">
                <a:spAutoFit/>
              </a:bodyPr>
              <a:lstStyle/>
              <a:p>
                <a:pPr algn="ctr"/>
                <a:r>
                  <a:rPr kumimoji="1" lang="ja-JP" altLang="en-US" sz="5400" b="1" dirty="0" smtClean="0">
                    <a:solidFill>
                      <a:srgbClr val="002060"/>
                    </a:solidFill>
                  </a:rPr>
                  <a:t>≠</a:t>
                </a:r>
                <a:endParaRPr kumimoji="1" lang="ja-JP" altLang="en-US" sz="5400" b="1" dirty="0">
                  <a:solidFill>
                    <a:srgbClr val="002060"/>
                  </a:solidFill>
                </a:endParaRPr>
              </a:p>
            </p:txBody>
          </p:sp>
          <p:sp>
            <p:nvSpPr>
              <p:cNvPr id="5" name="テキスト ボックス 4"/>
              <p:cNvSpPr txBox="1"/>
              <p:nvPr/>
            </p:nvSpPr>
            <p:spPr>
              <a:xfrm>
                <a:off x="2957026" y="1437427"/>
                <a:ext cx="2119030" cy="400110"/>
              </a:xfrm>
              <a:prstGeom prst="rect">
                <a:avLst/>
              </a:prstGeom>
              <a:noFill/>
            </p:spPr>
            <p:txBody>
              <a:bodyPr wrap="square" rtlCol="0">
                <a:spAutoFit/>
              </a:bodyPr>
              <a:lstStyle/>
              <a:p>
                <a:pPr algn="ctr"/>
                <a:r>
                  <a:rPr kumimoji="1" lang="ja-JP" altLang="en-US" sz="2000" b="1" dirty="0" smtClean="0">
                    <a:solidFill>
                      <a:srgbClr val="002060"/>
                    </a:solidFill>
                  </a:rPr>
                  <a:t>優れたプログラム</a:t>
                </a:r>
                <a:endParaRPr kumimoji="1" lang="ja-JP" altLang="en-US" sz="2000" b="1" dirty="0">
                  <a:solidFill>
                    <a:srgbClr val="002060"/>
                  </a:solidFill>
                </a:endParaRPr>
              </a:p>
            </p:txBody>
          </p:sp>
        </p:grpSp>
        <p:grpSp>
          <p:nvGrpSpPr>
            <p:cNvPr id="14" name="グループ化 13"/>
            <p:cNvGrpSpPr/>
            <p:nvPr/>
          </p:nvGrpSpPr>
          <p:grpSpPr>
            <a:xfrm>
              <a:off x="4891289" y="3001871"/>
              <a:ext cx="3379976" cy="923330"/>
              <a:chOff x="1192024" y="1909857"/>
              <a:chExt cx="3379976" cy="923330"/>
            </a:xfrm>
          </p:grpSpPr>
          <p:sp>
            <p:nvSpPr>
              <p:cNvPr id="7" name="テキスト ボックス 6"/>
              <p:cNvSpPr txBox="1"/>
              <p:nvPr/>
            </p:nvSpPr>
            <p:spPr>
              <a:xfrm>
                <a:off x="1192024" y="2211507"/>
                <a:ext cx="1440160" cy="400110"/>
              </a:xfrm>
              <a:prstGeom prst="rect">
                <a:avLst/>
              </a:prstGeom>
              <a:noFill/>
            </p:spPr>
            <p:txBody>
              <a:bodyPr wrap="square" rtlCol="0">
                <a:spAutoFit/>
              </a:bodyPr>
              <a:lstStyle/>
              <a:p>
                <a:pPr algn="ctr"/>
                <a:r>
                  <a:rPr lang="ja-JP" altLang="en-US" sz="2000" b="1" dirty="0">
                    <a:solidFill>
                      <a:srgbClr val="002060"/>
                    </a:solidFill>
                  </a:rPr>
                  <a:t>タスク</a:t>
                </a:r>
                <a:endParaRPr kumimoji="1" lang="ja-JP" altLang="en-US" sz="2000" b="1" dirty="0">
                  <a:solidFill>
                    <a:srgbClr val="002060"/>
                  </a:solidFill>
                </a:endParaRPr>
              </a:p>
            </p:txBody>
          </p:sp>
          <p:sp>
            <p:nvSpPr>
              <p:cNvPr id="8" name="テキスト ボックス 7"/>
              <p:cNvSpPr txBox="1"/>
              <p:nvPr/>
            </p:nvSpPr>
            <p:spPr>
              <a:xfrm>
                <a:off x="2601386" y="1909857"/>
                <a:ext cx="504056" cy="923330"/>
              </a:xfrm>
              <a:prstGeom prst="rect">
                <a:avLst/>
              </a:prstGeom>
              <a:noFill/>
            </p:spPr>
            <p:txBody>
              <a:bodyPr wrap="square" rtlCol="0">
                <a:spAutoFit/>
              </a:bodyPr>
              <a:lstStyle/>
              <a:p>
                <a:pPr algn="ctr"/>
                <a:r>
                  <a:rPr kumimoji="1" lang="ja-JP" altLang="en-US" sz="5400" b="1" dirty="0" smtClean="0">
                    <a:solidFill>
                      <a:srgbClr val="002060"/>
                    </a:solidFill>
                  </a:rPr>
                  <a:t>≠</a:t>
                </a:r>
                <a:endParaRPr kumimoji="1" lang="ja-JP" altLang="en-US" sz="5400" b="1" dirty="0">
                  <a:solidFill>
                    <a:srgbClr val="002060"/>
                  </a:solidFill>
                </a:endParaRPr>
              </a:p>
            </p:txBody>
          </p:sp>
          <p:sp>
            <p:nvSpPr>
              <p:cNvPr id="9" name="テキスト ボックス 8"/>
              <p:cNvSpPr txBox="1"/>
              <p:nvPr/>
            </p:nvSpPr>
            <p:spPr>
              <a:xfrm>
                <a:off x="3105442" y="2211507"/>
                <a:ext cx="1466558" cy="400110"/>
              </a:xfrm>
              <a:prstGeom prst="rect">
                <a:avLst/>
              </a:prstGeom>
              <a:noFill/>
            </p:spPr>
            <p:txBody>
              <a:bodyPr wrap="square" rtlCol="0">
                <a:spAutoFit/>
              </a:bodyPr>
              <a:lstStyle/>
              <a:p>
                <a:pPr algn="ctr"/>
                <a:r>
                  <a:rPr lang="ja-JP" altLang="en-US" sz="2000" b="1" dirty="0">
                    <a:solidFill>
                      <a:srgbClr val="002060"/>
                    </a:solidFill>
                  </a:rPr>
                  <a:t>ＷＢＳ</a:t>
                </a:r>
                <a:endParaRPr kumimoji="1" lang="ja-JP" altLang="en-US" sz="2000" b="1" dirty="0">
                  <a:solidFill>
                    <a:srgbClr val="002060"/>
                  </a:solidFill>
                </a:endParaRPr>
              </a:p>
            </p:txBody>
          </p:sp>
        </p:grpSp>
        <p:grpSp>
          <p:nvGrpSpPr>
            <p:cNvPr id="15" name="グループ化 14"/>
            <p:cNvGrpSpPr/>
            <p:nvPr/>
          </p:nvGrpSpPr>
          <p:grpSpPr>
            <a:xfrm>
              <a:off x="4752479" y="3392605"/>
              <a:ext cx="3600400" cy="923330"/>
              <a:chOff x="1043608" y="2807037"/>
              <a:chExt cx="3600400" cy="923330"/>
            </a:xfrm>
          </p:grpSpPr>
          <p:sp>
            <p:nvSpPr>
              <p:cNvPr id="10" name="テキスト ボックス 9"/>
              <p:cNvSpPr txBox="1"/>
              <p:nvPr/>
            </p:nvSpPr>
            <p:spPr>
              <a:xfrm>
                <a:off x="1043608" y="3108687"/>
                <a:ext cx="1561927" cy="400110"/>
              </a:xfrm>
              <a:prstGeom prst="rect">
                <a:avLst/>
              </a:prstGeom>
              <a:noFill/>
            </p:spPr>
            <p:txBody>
              <a:bodyPr wrap="square" rtlCol="0">
                <a:spAutoFit/>
              </a:bodyPr>
              <a:lstStyle/>
              <a:p>
                <a:pPr algn="ctr"/>
                <a:r>
                  <a:rPr lang="ja-JP" altLang="en-US" sz="2000" b="1" dirty="0" smtClean="0">
                    <a:solidFill>
                      <a:srgbClr val="002060"/>
                    </a:solidFill>
                  </a:rPr>
                  <a:t>非機能</a:t>
                </a:r>
                <a:r>
                  <a:rPr lang="ja-JP" altLang="en-US" sz="2000" b="1" dirty="0">
                    <a:solidFill>
                      <a:srgbClr val="002060"/>
                    </a:solidFill>
                  </a:rPr>
                  <a:t>要件</a:t>
                </a:r>
                <a:endParaRPr kumimoji="1" lang="ja-JP" altLang="en-US" sz="2000" b="1" dirty="0">
                  <a:solidFill>
                    <a:srgbClr val="002060"/>
                  </a:solidFill>
                </a:endParaRPr>
              </a:p>
            </p:txBody>
          </p:sp>
          <p:sp>
            <p:nvSpPr>
              <p:cNvPr id="11" name="テキスト ボックス 10"/>
              <p:cNvSpPr txBox="1"/>
              <p:nvPr/>
            </p:nvSpPr>
            <p:spPr>
              <a:xfrm>
                <a:off x="2574737" y="2807037"/>
                <a:ext cx="504056" cy="923330"/>
              </a:xfrm>
              <a:prstGeom prst="rect">
                <a:avLst/>
              </a:prstGeom>
              <a:noFill/>
            </p:spPr>
            <p:txBody>
              <a:bodyPr wrap="square" rtlCol="0">
                <a:spAutoFit/>
              </a:bodyPr>
              <a:lstStyle/>
              <a:p>
                <a:pPr algn="ctr"/>
                <a:r>
                  <a:rPr kumimoji="1" lang="ja-JP" altLang="en-US" sz="5400" b="1" dirty="0" smtClean="0">
                    <a:solidFill>
                      <a:srgbClr val="002060"/>
                    </a:solidFill>
                  </a:rPr>
                  <a:t>≠</a:t>
                </a:r>
                <a:endParaRPr kumimoji="1" lang="ja-JP" altLang="en-US" sz="5400" b="1" dirty="0">
                  <a:solidFill>
                    <a:srgbClr val="002060"/>
                  </a:solidFill>
                </a:endParaRPr>
              </a:p>
            </p:txBody>
          </p:sp>
          <p:sp>
            <p:nvSpPr>
              <p:cNvPr id="12" name="テキスト ボックス 11"/>
              <p:cNvSpPr txBox="1"/>
              <p:nvPr/>
            </p:nvSpPr>
            <p:spPr>
              <a:xfrm>
                <a:off x="3078793" y="3108687"/>
                <a:ext cx="1565215" cy="400110"/>
              </a:xfrm>
              <a:prstGeom prst="rect">
                <a:avLst/>
              </a:prstGeom>
              <a:noFill/>
            </p:spPr>
            <p:txBody>
              <a:bodyPr wrap="square" rtlCol="0">
                <a:spAutoFit/>
              </a:bodyPr>
              <a:lstStyle/>
              <a:p>
                <a:pPr algn="ctr"/>
                <a:r>
                  <a:rPr lang="ja-JP" altLang="en-US" sz="2000" b="1" dirty="0" smtClean="0">
                    <a:solidFill>
                      <a:srgbClr val="002060"/>
                    </a:solidFill>
                  </a:rPr>
                  <a:t>要求仕様</a:t>
                </a:r>
                <a:endParaRPr kumimoji="1" lang="ja-JP" altLang="en-US" sz="2000" b="1" dirty="0">
                  <a:solidFill>
                    <a:srgbClr val="002060"/>
                  </a:solidFill>
                </a:endParaRPr>
              </a:p>
            </p:txBody>
          </p:sp>
        </p:grpSp>
      </p:grpSp>
      <p:grpSp>
        <p:nvGrpSpPr>
          <p:cNvPr id="16" name="グループ化 15"/>
          <p:cNvGrpSpPr/>
          <p:nvPr/>
        </p:nvGrpSpPr>
        <p:grpSpPr>
          <a:xfrm>
            <a:off x="438035" y="4126177"/>
            <a:ext cx="3952411" cy="1835302"/>
            <a:chOff x="943405" y="2294237"/>
            <a:chExt cx="4257645" cy="2237581"/>
          </a:xfrm>
        </p:grpSpPr>
        <p:sp>
          <p:nvSpPr>
            <p:cNvPr id="17" name="正方形/長方形 16"/>
            <p:cNvSpPr/>
            <p:nvPr/>
          </p:nvSpPr>
          <p:spPr>
            <a:xfrm>
              <a:off x="2537587" y="2294237"/>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rgbClr val="002060"/>
                  </a:solidFill>
                </a:rPr>
                <a:t>プロダクト</a:t>
              </a:r>
              <a:endParaRPr kumimoji="1" lang="ja-JP" altLang="en-US" sz="1600" dirty="0">
                <a:solidFill>
                  <a:srgbClr val="002060"/>
                </a:solidFill>
              </a:endParaRPr>
            </a:p>
          </p:txBody>
        </p:sp>
        <p:sp>
          <p:nvSpPr>
            <p:cNvPr id="18" name="正方形/長方形 17"/>
            <p:cNvSpPr/>
            <p:nvPr/>
          </p:nvSpPr>
          <p:spPr>
            <a:xfrm>
              <a:off x="1043608" y="3044123"/>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rPr>
                <a:t>サブシステム</a:t>
              </a:r>
              <a:endParaRPr kumimoji="1" lang="ja-JP" altLang="en-US" sz="1200" dirty="0">
                <a:solidFill>
                  <a:srgbClr val="002060"/>
                </a:solidFill>
              </a:endParaRPr>
            </a:p>
          </p:txBody>
        </p:sp>
        <p:sp>
          <p:nvSpPr>
            <p:cNvPr id="19" name="正方形/長方形 18"/>
            <p:cNvSpPr/>
            <p:nvPr/>
          </p:nvSpPr>
          <p:spPr>
            <a:xfrm>
              <a:off x="2537587" y="3044371"/>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rPr>
                <a:t>サブシステム</a:t>
              </a:r>
              <a:endParaRPr kumimoji="1" lang="ja-JP" altLang="en-US" sz="1200" dirty="0">
                <a:solidFill>
                  <a:srgbClr val="002060"/>
                </a:solidFill>
              </a:endParaRPr>
            </a:p>
          </p:txBody>
        </p:sp>
        <p:sp>
          <p:nvSpPr>
            <p:cNvPr id="20" name="正方形/長方形 19"/>
            <p:cNvSpPr/>
            <p:nvPr/>
          </p:nvSpPr>
          <p:spPr>
            <a:xfrm>
              <a:off x="3995936" y="3044371"/>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rPr>
                <a:t>サブシステム</a:t>
              </a:r>
              <a:endParaRPr kumimoji="1" lang="ja-JP" altLang="en-US" sz="1200" dirty="0">
                <a:solidFill>
                  <a:srgbClr val="002060"/>
                </a:solidFill>
              </a:endParaRPr>
            </a:p>
          </p:txBody>
        </p:sp>
        <p:cxnSp>
          <p:nvCxnSpPr>
            <p:cNvPr id="21" name="カギ線コネクタ 20"/>
            <p:cNvCxnSpPr>
              <a:stCxn id="17" idx="2"/>
              <a:endCxn id="18" idx="0"/>
            </p:cNvCxnSpPr>
            <p:nvPr/>
          </p:nvCxnSpPr>
          <p:spPr>
            <a:xfrm rot="5400000">
              <a:off x="2243747" y="2174219"/>
              <a:ext cx="245830" cy="149397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2" name="カギ線コネクタ 21"/>
            <p:cNvCxnSpPr>
              <a:endCxn id="19" idx="0"/>
            </p:cNvCxnSpPr>
            <p:nvPr/>
          </p:nvCxnSpPr>
          <p:spPr>
            <a:xfrm>
              <a:off x="2656452" y="2798293"/>
              <a:ext cx="457199" cy="24607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3" name="カギ線コネクタ 22"/>
            <p:cNvCxnSpPr>
              <a:stCxn id="17" idx="2"/>
              <a:endCxn id="20" idx="0"/>
            </p:cNvCxnSpPr>
            <p:nvPr/>
          </p:nvCxnSpPr>
          <p:spPr>
            <a:xfrm rot="16200000" flipH="1">
              <a:off x="3719786" y="2192157"/>
              <a:ext cx="246078" cy="145834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4" name="円/楕円 23"/>
            <p:cNvSpPr/>
            <p:nvPr/>
          </p:nvSpPr>
          <p:spPr>
            <a:xfrm>
              <a:off x="943405" y="3899136"/>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rPr>
                <a:t>機能</a:t>
              </a:r>
              <a:endParaRPr kumimoji="1" lang="ja-JP" altLang="en-US" sz="1200" dirty="0">
                <a:solidFill>
                  <a:srgbClr val="002060"/>
                </a:solidFill>
              </a:endParaRPr>
            </a:p>
          </p:txBody>
        </p:sp>
        <p:sp>
          <p:nvSpPr>
            <p:cNvPr id="25" name="円/楕円 24"/>
            <p:cNvSpPr/>
            <p:nvPr/>
          </p:nvSpPr>
          <p:spPr>
            <a:xfrm>
              <a:off x="1375453" y="3875562"/>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rPr>
                <a:t>機能</a:t>
              </a:r>
              <a:endParaRPr kumimoji="1" lang="ja-JP" altLang="en-US" sz="1200" dirty="0">
                <a:solidFill>
                  <a:srgbClr val="002060"/>
                </a:solidFill>
              </a:endParaRPr>
            </a:p>
          </p:txBody>
        </p:sp>
        <p:sp>
          <p:nvSpPr>
            <p:cNvPr id="26" name="円/楕円 25"/>
            <p:cNvSpPr/>
            <p:nvPr/>
          </p:nvSpPr>
          <p:spPr>
            <a:xfrm>
              <a:off x="1807501" y="3875562"/>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rPr>
                <a:t>機能</a:t>
              </a:r>
              <a:endParaRPr kumimoji="1" lang="ja-JP" altLang="en-US" sz="1200" dirty="0">
                <a:solidFill>
                  <a:srgbClr val="002060"/>
                </a:solidFill>
              </a:endParaRPr>
            </a:p>
          </p:txBody>
        </p:sp>
        <p:sp>
          <p:nvSpPr>
            <p:cNvPr id="27" name="円/楕円 26"/>
            <p:cNvSpPr/>
            <p:nvPr/>
          </p:nvSpPr>
          <p:spPr>
            <a:xfrm>
              <a:off x="4769002" y="3899139"/>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rPr>
                <a:t>機能</a:t>
              </a:r>
              <a:endParaRPr kumimoji="1" lang="ja-JP" altLang="en-US" sz="1200" dirty="0">
                <a:solidFill>
                  <a:srgbClr val="002060"/>
                </a:solidFill>
              </a:endParaRPr>
            </a:p>
          </p:txBody>
        </p:sp>
        <p:sp>
          <p:nvSpPr>
            <p:cNvPr id="28" name="円/楕円 27"/>
            <p:cNvSpPr/>
            <p:nvPr/>
          </p:nvSpPr>
          <p:spPr>
            <a:xfrm>
              <a:off x="2440428" y="3875810"/>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rPr>
                <a:t>機能</a:t>
              </a:r>
              <a:endParaRPr kumimoji="1" lang="ja-JP" altLang="en-US" sz="1200" dirty="0">
                <a:solidFill>
                  <a:srgbClr val="002060"/>
                </a:solidFill>
              </a:endParaRPr>
            </a:p>
          </p:txBody>
        </p:sp>
        <p:sp>
          <p:nvSpPr>
            <p:cNvPr id="29" name="円/楕円 28"/>
            <p:cNvSpPr/>
            <p:nvPr/>
          </p:nvSpPr>
          <p:spPr>
            <a:xfrm>
              <a:off x="3329674" y="3875810"/>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rPr>
                <a:t>機能</a:t>
              </a:r>
              <a:endParaRPr kumimoji="1" lang="ja-JP" altLang="en-US" sz="1200" dirty="0">
                <a:solidFill>
                  <a:srgbClr val="002060"/>
                </a:solidFill>
              </a:endParaRPr>
            </a:p>
          </p:txBody>
        </p:sp>
        <p:sp>
          <p:nvSpPr>
            <p:cNvPr id="30" name="円/楕円 29"/>
            <p:cNvSpPr/>
            <p:nvPr/>
          </p:nvSpPr>
          <p:spPr>
            <a:xfrm>
              <a:off x="2897626" y="3875809"/>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rPr>
                <a:t>機能</a:t>
              </a:r>
              <a:endParaRPr kumimoji="1" lang="ja-JP" altLang="en-US" sz="1200" dirty="0">
                <a:solidFill>
                  <a:srgbClr val="002060"/>
                </a:solidFill>
              </a:endParaRPr>
            </a:p>
          </p:txBody>
        </p:sp>
        <p:sp>
          <p:nvSpPr>
            <p:cNvPr id="31" name="円/楕円 30"/>
            <p:cNvSpPr/>
            <p:nvPr/>
          </p:nvSpPr>
          <p:spPr>
            <a:xfrm>
              <a:off x="4336954" y="3899137"/>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rPr>
                <a:t>機能</a:t>
              </a:r>
              <a:endParaRPr kumimoji="1" lang="ja-JP" altLang="en-US" sz="1200" dirty="0">
                <a:solidFill>
                  <a:srgbClr val="002060"/>
                </a:solidFill>
              </a:endParaRPr>
            </a:p>
          </p:txBody>
        </p:sp>
        <p:sp>
          <p:nvSpPr>
            <p:cNvPr id="32" name="円/楕円 31"/>
            <p:cNvSpPr/>
            <p:nvPr/>
          </p:nvSpPr>
          <p:spPr>
            <a:xfrm>
              <a:off x="3923928" y="3899139"/>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rPr>
                <a:t>機能</a:t>
              </a:r>
              <a:endParaRPr kumimoji="1" lang="ja-JP" altLang="en-US" sz="1200" dirty="0">
                <a:solidFill>
                  <a:srgbClr val="002060"/>
                </a:solidFill>
              </a:endParaRPr>
            </a:p>
          </p:txBody>
        </p:sp>
        <p:cxnSp>
          <p:nvCxnSpPr>
            <p:cNvPr id="33" name="直線コネクタ 32"/>
            <p:cNvCxnSpPr>
              <a:stCxn id="18" idx="2"/>
              <a:endCxn id="24" idx="0"/>
            </p:cNvCxnSpPr>
            <p:nvPr/>
          </p:nvCxnSpPr>
          <p:spPr>
            <a:xfrm flipH="1">
              <a:off x="1159429" y="3548179"/>
              <a:ext cx="460243" cy="350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18" idx="2"/>
              <a:endCxn id="25" idx="0"/>
            </p:cNvCxnSpPr>
            <p:nvPr/>
          </p:nvCxnSpPr>
          <p:spPr>
            <a:xfrm flipH="1">
              <a:off x="1591477" y="3548179"/>
              <a:ext cx="28195"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p:cNvCxnSpPr>
              <a:stCxn id="18" idx="2"/>
              <a:endCxn id="26" idx="0"/>
            </p:cNvCxnSpPr>
            <p:nvPr/>
          </p:nvCxnSpPr>
          <p:spPr>
            <a:xfrm>
              <a:off x="1619672" y="3548179"/>
              <a:ext cx="403853"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コネクタ 35"/>
            <p:cNvCxnSpPr>
              <a:stCxn id="19" idx="2"/>
              <a:endCxn id="28" idx="0"/>
            </p:cNvCxnSpPr>
            <p:nvPr/>
          </p:nvCxnSpPr>
          <p:spPr>
            <a:xfrm flipH="1">
              <a:off x="2656452" y="3548427"/>
              <a:ext cx="457199"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a:stCxn id="19" idx="2"/>
              <a:endCxn id="30" idx="0"/>
            </p:cNvCxnSpPr>
            <p:nvPr/>
          </p:nvCxnSpPr>
          <p:spPr>
            <a:xfrm flipH="1">
              <a:off x="3113650" y="3548427"/>
              <a:ext cx="1" cy="327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19" idx="2"/>
              <a:endCxn id="29" idx="0"/>
            </p:cNvCxnSpPr>
            <p:nvPr/>
          </p:nvCxnSpPr>
          <p:spPr>
            <a:xfrm>
              <a:off x="3113651" y="3548427"/>
              <a:ext cx="432047"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p:cNvCxnSpPr>
              <a:stCxn id="20" idx="2"/>
              <a:endCxn id="32" idx="0"/>
            </p:cNvCxnSpPr>
            <p:nvPr/>
          </p:nvCxnSpPr>
          <p:spPr>
            <a:xfrm flipH="1">
              <a:off x="4139952" y="3548427"/>
              <a:ext cx="432048" cy="350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p:cNvCxnSpPr>
              <a:stCxn id="20" idx="2"/>
              <a:endCxn id="31" idx="0"/>
            </p:cNvCxnSpPr>
            <p:nvPr/>
          </p:nvCxnSpPr>
          <p:spPr>
            <a:xfrm flipH="1">
              <a:off x="4552978" y="3548427"/>
              <a:ext cx="19022" cy="350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20" idx="2"/>
              <a:endCxn id="27" idx="0"/>
            </p:cNvCxnSpPr>
            <p:nvPr/>
          </p:nvCxnSpPr>
          <p:spPr>
            <a:xfrm>
              <a:off x="4572000" y="3548427"/>
              <a:ext cx="413026" cy="35071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2" name="グループ化 41"/>
          <p:cNvGrpSpPr/>
          <p:nvPr/>
        </p:nvGrpSpPr>
        <p:grpSpPr>
          <a:xfrm>
            <a:off x="5330092" y="4879189"/>
            <a:ext cx="2731236" cy="1033533"/>
            <a:chOff x="2915816" y="3717032"/>
            <a:chExt cx="3824042" cy="1656184"/>
          </a:xfrm>
        </p:grpSpPr>
        <p:sp>
          <p:nvSpPr>
            <p:cNvPr id="43" name="円/楕円 42"/>
            <p:cNvSpPr/>
            <p:nvPr/>
          </p:nvSpPr>
          <p:spPr>
            <a:xfrm>
              <a:off x="2915816" y="3717032"/>
              <a:ext cx="1152128" cy="165618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5587730" y="3717032"/>
              <a:ext cx="1152128" cy="1656184"/>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3167844" y="3987062"/>
              <a:ext cx="648072" cy="111612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3329862" y="4257092"/>
              <a:ext cx="324036" cy="57606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p:cNvCxnSpPr>
              <a:stCxn id="43" idx="0"/>
              <a:endCxn id="44" idx="0"/>
            </p:cNvCxnSpPr>
            <p:nvPr/>
          </p:nvCxnSpPr>
          <p:spPr>
            <a:xfrm>
              <a:off x="3491880" y="3717032"/>
              <a:ext cx="267191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直線コネクタ 47"/>
            <p:cNvCxnSpPr>
              <a:stCxn id="43" idx="4"/>
              <a:endCxn id="44" idx="4"/>
            </p:cNvCxnSpPr>
            <p:nvPr/>
          </p:nvCxnSpPr>
          <p:spPr>
            <a:xfrm>
              <a:off x="3491880" y="5373216"/>
              <a:ext cx="267191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9" name="円/楕円 48"/>
            <p:cNvSpPr/>
            <p:nvPr/>
          </p:nvSpPr>
          <p:spPr>
            <a:xfrm>
              <a:off x="5839758" y="3987062"/>
              <a:ext cx="648072" cy="1116124"/>
            </a:xfrm>
            <a:prstGeom prst="ellipse">
              <a:avLst/>
            </a:prstGeom>
            <a:solidFill>
              <a:schemeClr val="accent1">
                <a:lumMod val="20000"/>
                <a:lumOff val="8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6001776" y="4257092"/>
              <a:ext cx="324036" cy="576064"/>
            </a:xfrm>
            <a:prstGeom prst="ellipse">
              <a:avLst/>
            </a:prstGeom>
            <a:solidFill>
              <a:schemeClr val="accent1">
                <a:lumMod val="7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p:cNvCxnSpPr>
              <a:stCxn id="46" idx="0"/>
              <a:endCxn id="50" idx="0"/>
            </p:cNvCxnSpPr>
            <p:nvPr/>
          </p:nvCxnSpPr>
          <p:spPr>
            <a:xfrm>
              <a:off x="3491880" y="4257092"/>
              <a:ext cx="2671914"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46" idx="4"/>
              <a:endCxn id="50" idx="4"/>
            </p:cNvCxnSpPr>
            <p:nvPr/>
          </p:nvCxnSpPr>
          <p:spPr>
            <a:xfrm>
              <a:off x="3491880" y="4833156"/>
              <a:ext cx="2671914"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stCxn id="45" idx="0"/>
              <a:endCxn id="49" idx="0"/>
            </p:cNvCxnSpPr>
            <p:nvPr/>
          </p:nvCxnSpPr>
          <p:spPr>
            <a:xfrm>
              <a:off x="3491880" y="3987062"/>
              <a:ext cx="2671914"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a:stCxn id="45" idx="4"/>
              <a:endCxn id="49" idx="4"/>
            </p:cNvCxnSpPr>
            <p:nvPr/>
          </p:nvCxnSpPr>
          <p:spPr>
            <a:xfrm>
              <a:off x="3491880" y="5103186"/>
              <a:ext cx="2671914"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sp>
        <p:nvSpPr>
          <p:cNvPr id="55" name="正方形/長方形 54"/>
          <p:cNvSpPr/>
          <p:nvPr/>
        </p:nvSpPr>
        <p:spPr>
          <a:xfrm>
            <a:off x="2929076" y="5949280"/>
            <a:ext cx="6087783" cy="738664"/>
          </a:xfrm>
          <a:prstGeom prst="rect">
            <a:avLst/>
          </a:prstGeom>
        </p:spPr>
        <p:txBody>
          <a:bodyPr wrap="square">
            <a:spAutoFit/>
          </a:bodyPr>
          <a:lstStyle/>
          <a:p>
            <a:r>
              <a:rPr lang="ja-JP" altLang="en-US" sz="1400" dirty="0"/>
              <a:t>ボディー・プロセス（</a:t>
            </a:r>
            <a:r>
              <a:rPr lang="en-US" altLang="ja-JP" sz="1400" dirty="0"/>
              <a:t>Body</a:t>
            </a:r>
            <a:r>
              <a:rPr lang="ja-JP" altLang="en-US" sz="1400" dirty="0"/>
              <a:t>）：　業種を問わず共通している基本プロセス</a:t>
            </a:r>
          </a:p>
          <a:p>
            <a:r>
              <a:rPr lang="ja-JP" altLang="en-US" sz="1400" dirty="0"/>
              <a:t>オルタナティブ・プロセス（</a:t>
            </a:r>
            <a:r>
              <a:rPr lang="en-US" altLang="ja-JP" sz="1400" dirty="0"/>
              <a:t>Alternative</a:t>
            </a:r>
            <a:r>
              <a:rPr lang="ja-JP" altLang="en-US" sz="1400" dirty="0"/>
              <a:t>）：　業種特性に影響を受けるプロセス</a:t>
            </a:r>
          </a:p>
          <a:p>
            <a:r>
              <a:rPr lang="ja-JP" altLang="en-US" sz="1400" dirty="0"/>
              <a:t>オプション・プロセス（</a:t>
            </a:r>
            <a:r>
              <a:rPr lang="en-US" altLang="ja-JP" sz="1400" dirty="0"/>
              <a:t>Option</a:t>
            </a:r>
            <a:r>
              <a:rPr lang="ja-JP" altLang="en-US" sz="1400" dirty="0"/>
              <a:t>）：　企業の商慣習や慣行に影響を受けるプロセス</a:t>
            </a:r>
          </a:p>
        </p:txBody>
      </p:sp>
      <p:sp>
        <p:nvSpPr>
          <p:cNvPr id="6" name="テキスト ボックス 5"/>
          <p:cNvSpPr txBox="1"/>
          <p:nvPr/>
        </p:nvSpPr>
        <p:spPr>
          <a:xfrm>
            <a:off x="692940" y="1098040"/>
            <a:ext cx="8261854" cy="1754326"/>
          </a:xfrm>
          <a:prstGeom prst="rect">
            <a:avLst/>
          </a:prstGeom>
          <a:noFill/>
        </p:spPr>
        <p:txBody>
          <a:bodyPr wrap="square" rtlCol="0">
            <a:spAutoFit/>
          </a:bodyPr>
          <a:lstStyle/>
          <a:p>
            <a:r>
              <a:rPr kumimoji="1" lang="ja-JP" altLang="en-US" dirty="0" smtClean="0"/>
              <a:t>バッチ・プロセス　⇒　一個流しプロセス</a:t>
            </a:r>
            <a:endParaRPr kumimoji="1" lang="en-US" altLang="ja-JP" dirty="0" smtClean="0"/>
          </a:p>
          <a:p>
            <a:r>
              <a:rPr lang="en-US" altLang="ja-JP" dirty="0" smtClean="0"/>
              <a:t>		</a:t>
            </a:r>
            <a:r>
              <a:rPr lang="ja-JP" altLang="en-US" dirty="0" smtClean="0"/>
              <a:t>まとめて</a:t>
            </a:r>
            <a:r>
              <a:rPr lang="ja-JP" altLang="en-US" dirty="0"/>
              <a:t>作った方が効率的か？　　個別に作った方が効率的か？</a:t>
            </a:r>
          </a:p>
          <a:p>
            <a:r>
              <a:rPr lang="ja-JP" altLang="en-US" dirty="0" smtClean="0"/>
              <a:t>システムの設計＆開発の常識（習慣）を変える</a:t>
            </a:r>
            <a:endParaRPr lang="en-US" altLang="ja-JP" dirty="0" smtClean="0"/>
          </a:p>
          <a:p>
            <a:r>
              <a:rPr kumimoji="1" lang="ja-JP" altLang="en-US" dirty="0"/>
              <a:t>運用</a:t>
            </a:r>
            <a:r>
              <a:rPr kumimoji="1" lang="ja-JP" altLang="en-US" dirty="0" smtClean="0"/>
              <a:t>の管理サイクルを変える（月単位　⇒　週単位）</a:t>
            </a:r>
            <a:endParaRPr kumimoji="1" lang="en-US" altLang="ja-JP" dirty="0" smtClean="0"/>
          </a:p>
          <a:p>
            <a:r>
              <a:rPr lang="ja-JP" altLang="en-US" dirty="0"/>
              <a:t>品質はお客様が決める。　品質は開発現場で作り込まれる</a:t>
            </a:r>
            <a:r>
              <a:rPr lang="ja-JP" altLang="en-US" dirty="0" smtClean="0"/>
              <a:t>。（ＱＡ部門の役割？）</a:t>
            </a:r>
            <a:endParaRPr lang="en-US" altLang="ja-JP" dirty="0" smtClean="0"/>
          </a:p>
          <a:p>
            <a:r>
              <a:rPr lang="ja-JP" altLang="en-US" dirty="0" smtClean="0"/>
              <a:t>ＡＬＭ　（</a:t>
            </a:r>
            <a:r>
              <a:rPr lang="en-US" altLang="ja-JP" dirty="0" smtClean="0"/>
              <a:t>Immutable</a:t>
            </a:r>
            <a:r>
              <a:rPr lang="ja-JP" altLang="en-US" dirty="0" smtClean="0"/>
              <a:t>と言う概念　＝　ＥＯＬの管理）</a:t>
            </a:r>
            <a:endParaRPr lang="ja-JP" altLang="en-US" dirty="0"/>
          </a:p>
        </p:txBody>
      </p:sp>
      <p:sp>
        <p:nvSpPr>
          <p:cNvPr id="59" name="角丸四角形 58"/>
          <p:cNvSpPr/>
          <p:nvPr/>
        </p:nvSpPr>
        <p:spPr>
          <a:xfrm rot="-1020000">
            <a:off x="159388" y="4347440"/>
            <a:ext cx="1574589" cy="408260"/>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rPr>
              <a:t>機能</a:t>
            </a:r>
            <a:r>
              <a:rPr lang="ja-JP" altLang="en-US" dirty="0" smtClean="0">
                <a:solidFill>
                  <a:srgbClr val="FF0000"/>
                </a:solidFill>
              </a:rPr>
              <a:t>で設計</a:t>
            </a:r>
            <a:endParaRPr kumimoji="1" lang="ja-JP" altLang="en-US" dirty="0">
              <a:solidFill>
                <a:srgbClr val="FF0000"/>
              </a:solidFill>
            </a:endParaRPr>
          </a:p>
        </p:txBody>
      </p:sp>
      <p:sp>
        <p:nvSpPr>
          <p:cNvPr id="60" name="角丸四角形 59"/>
          <p:cNvSpPr/>
          <p:nvPr/>
        </p:nvSpPr>
        <p:spPr>
          <a:xfrm rot="1020000">
            <a:off x="7353631" y="4785316"/>
            <a:ext cx="1574589" cy="408260"/>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rgbClr val="FF0000"/>
                </a:solidFill>
              </a:rPr>
              <a:t>プロセス</a:t>
            </a:r>
            <a:r>
              <a:rPr lang="ja-JP" altLang="en-US" sz="1600" dirty="0" smtClean="0">
                <a:solidFill>
                  <a:srgbClr val="FF0000"/>
                </a:solidFill>
              </a:rPr>
              <a:t>で設計</a:t>
            </a:r>
            <a:endParaRPr kumimoji="1" lang="ja-JP" altLang="en-US" sz="1600" dirty="0">
              <a:solidFill>
                <a:srgbClr val="FF0000"/>
              </a:solidFill>
            </a:endParaRPr>
          </a:p>
        </p:txBody>
      </p:sp>
      <p:sp>
        <p:nvSpPr>
          <p:cNvPr id="56" name="フッター プレースホルダー 55"/>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57" name="スライド番号プレースホルダー 56"/>
          <p:cNvSpPr>
            <a:spLocks noGrp="1"/>
          </p:cNvSpPr>
          <p:nvPr>
            <p:ph type="sldNum" sz="quarter" idx="12"/>
          </p:nvPr>
        </p:nvSpPr>
        <p:spPr/>
        <p:txBody>
          <a:bodyPr/>
          <a:lstStyle/>
          <a:p>
            <a:fld id="{12493AFB-09EF-44E8-907E-BBD1DBE5A50F}" type="slidenum">
              <a:rPr kumimoji="1" lang="ja-JP" altLang="en-US" smtClean="0"/>
              <a:t>21</a:t>
            </a:fld>
            <a:endParaRPr kumimoji="1" lang="ja-JP" altLang="en-US"/>
          </a:p>
        </p:txBody>
      </p:sp>
    </p:spTree>
    <p:extLst>
      <p:ext uri="{BB962C8B-B14F-4D97-AF65-F5344CB8AC3E}">
        <p14:creationId xmlns:p14="http://schemas.microsoft.com/office/powerpoint/2010/main" val="1218857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9632" y="666274"/>
            <a:ext cx="6134612" cy="210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グループ化 6"/>
          <p:cNvGrpSpPr/>
          <p:nvPr/>
        </p:nvGrpSpPr>
        <p:grpSpPr>
          <a:xfrm>
            <a:off x="395536" y="404664"/>
            <a:ext cx="2952328" cy="3744415"/>
            <a:chOff x="2744787" y="1373823"/>
            <a:chExt cx="3654425" cy="4110355"/>
          </a:xfrm>
        </p:grpSpPr>
        <p:pic>
          <p:nvPicPr>
            <p:cNvPr id="4" name="Picture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3842" y="1373823"/>
              <a:ext cx="3552825" cy="4109085"/>
            </a:xfrm>
            <a:prstGeom prst="rect">
              <a:avLst/>
            </a:prstGeom>
            <a:noFill/>
            <a:ln>
              <a:noFill/>
            </a:ln>
          </p:spPr>
        </p:pic>
        <p:sp>
          <p:nvSpPr>
            <p:cNvPr id="5" name="Text Box 17"/>
            <p:cNvSpPr txBox="1">
              <a:spLocks noChangeArrowheads="1"/>
            </p:cNvSpPr>
            <p:nvPr/>
          </p:nvSpPr>
          <p:spPr bwMode="auto">
            <a:xfrm>
              <a:off x="2744787" y="1947863"/>
              <a:ext cx="3654425" cy="164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44000" tIns="91440" rIns="91440" bIns="91440" anchor="t" anchorCtr="0" upright="1">
              <a:noAutofit/>
            </a:bodyPr>
            <a:lstStyle/>
            <a:p>
              <a:pPr>
                <a:lnSpc>
                  <a:spcPts val="1300"/>
                </a:lnSpc>
                <a:spcBef>
                  <a:spcPts val="2400"/>
                </a:spcBef>
                <a:spcAft>
                  <a:spcPts val="0"/>
                </a:spcAft>
              </a:pPr>
              <a:r>
                <a:rPr lang="en-US" sz="2600" b="1" dirty="0">
                  <a:solidFill>
                    <a:srgbClr val="FFFFFF"/>
                  </a:solidFill>
                  <a:effectLst/>
                  <a:latin typeface="Arial Unicode MS"/>
                  <a:ea typeface="Arial Unicode MS"/>
                  <a:cs typeface="Times New Roman"/>
                </a:rPr>
                <a:t>EXIN DevOps</a:t>
              </a:r>
              <a:endParaRPr lang="ja-JP" sz="1000" b="0" dirty="0">
                <a:effectLst/>
                <a:latin typeface="Arial Unicode MS"/>
                <a:ea typeface="Arial Unicode MS"/>
                <a:cs typeface="Times New Roman"/>
              </a:endParaRPr>
            </a:p>
            <a:p>
              <a:pPr>
                <a:lnSpc>
                  <a:spcPts val="1300"/>
                </a:lnSpc>
                <a:spcBef>
                  <a:spcPts val="2400"/>
                </a:spcBef>
                <a:spcAft>
                  <a:spcPts val="0"/>
                </a:spcAft>
              </a:pPr>
              <a:r>
                <a:rPr lang="en-US" sz="2600" b="1" dirty="0">
                  <a:solidFill>
                    <a:srgbClr val="FFFFFF"/>
                  </a:solidFill>
                  <a:effectLst/>
                  <a:latin typeface="Arial Unicode MS"/>
                  <a:ea typeface="Arial Unicode MS"/>
                  <a:cs typeface="Times New Roman"/>
                </a:rPr>
                <a:t>Master</a:t>
              </a:r>
              <a:endParaRPr lang="ja-JP" sz="1000" b="0" dirty="0">
                <a:effectLst/>
                <a:latin typeface="Arial Unicode MS"/>
                <a:ea typeface="Arial Unicode MS"/>
                <a:cs typeface="Times New Roman"/>
              </a:endParaRPr>
            </a:p>
          </p:txBody>
        </p:sp>
        <p:sp>
          <p:nvSpPr>
            <p:cNvPr id="6" name="Text Box 18"/>
            <p:cNvSpPr txBox="1">
              <a:spLocks noChangeArrowheads="1"/>
            </p:cNvSpPr>
            <p:nvPr/>
          </p:nvSpPr>
          <p:spPr bwMode="auto">
            <a:xfrm>
              <a:off x="2796222" y="4783773"/>
              <a:ext cx="2286000" cy="70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44000" tIns="91440" rIns="91440" bIns="91440" anchor="t" anchorCtr="0" upright="1">
              <a:noAutofit/>
            </a:bodyPr>
            <a:lstStyle/>
            <a:p>
              <a:pPr>
                <a:spcBef>
                  <a:spcPts val="2400"/>
                </a:spcBef>
                <a:spcAft>
                  <a:spcPts val="0"/>
                </a:spcAft>
              </a:pPr>
              <a:r>
                <a:rPr lang="en-US" sz="1000" b="0">
                  <a:solidFill>
                    <a:srgbClr val="FFFFFF"/>
                  </a:solidFill>
                  <a:effectLst/>
                  <a:latin typeface="Arial Unicode MS"/>
                  <a:ea typeface="Arial Unicode MS"/>
                  <a:cs typeface="Times New Roman"/>
                </a:rPr>
                <a:t>Edition 201606</a:t>
              </a:r>
              <a:endParaRPr lang="ja-JP" sz="1000" b="0">
                <a:solidFill>
                  <a:srgbClr val="FFFFFF"/>
                </a:solidFill>
                <a:effectLst/>
                <a:latin typeface="Arial Unicode MS"/>
                <a:ea typeface="Arial Unicode MS"/>
                <a:cs typeface="Times New Roman"/>
              </a:endParaRP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601" y="5229200"/>
            <a:ext cx="5983287"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09" y="4478238"/>
            <a:ext cx="3460254" cy="70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フッター プレースホルダー 1"/>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3" name="スライド番号プレースホルダー 2"/>
          <p:cNvSpPr>
            <a:spLocks noGrp="1"/>
          </p:cNvSpPr>
          <p:nvPr>
            <p:ph type="sldNum" sz="quarter" idx="12"/>
          </p:nvPr>
        </p:nvSpPr>
        <p:spPr/>
        <p:txBody>
          <a:bodyPr/>
          <a:lstStyle/>
          <a:p>
            <a:fld id="{12493AFB-09EF-44E8-907E-BBD1DBE5A50F}" type="slidenum">
              <a:rPr kumimoji="1" lang="ja-JP" altLang="en-US" smtClean="0"/>
              <a:t>22</a:t>
            </a:fld>
            <a:endParaRPr kumimoji="1" lang="ja-JP" altLang="en-US"/>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7821" y="2023340"/>
            <a:ext cx="5607238" cy="2975379"/>
          </a:xfrm>
          <a:prstGeom prst="rect">
            <a:avLst/>
          </a:prstGeom>
          <a:noFill/>
          <a:ln>
            <a:noFill/>
          </a:ln>
          <a:effectLst/>
        </p:spPr>
      </p:pic>
      <p:sp>
        <p:nvSpPr>
          <p:cNvPr id="8" name="正方形/長方形 7"/>
          <p:cNvSpPr/>
          <p:nvPr/>
        </p:nvSpPr>
        <p:spPr>
          <a:xfrm>
            <a:off x="3347864" y="143054"/>
            <a:ext cx="4572000" cy="523220"/>
          </a:xfrm>
          <a:prstGeom prst="rect">
            <a:avLst/>
          </a:prstGeom>
        </p:spPr>
        <p:txBody>
          <a:bodyPr>
            <a:spAutoFit/>
          </a:bodyPr>
          <a:lstStyle/>
          <a:p>
            <a:endParaRPr lang="ja-JP" altLang="en-US" sz="1000" dirty="0">
              <a:solidFill>
                <a:srgbClr val="000000"/>
              </a:solidFill>
              <a:latin typeface="Gill Sans MT"/>
            </a:endParaRPr>
          </a:p>
          <a:p>
            <a:r>
              <a:rPr lang="en-US" altLang="ja-JP" sz="1000" dirty="0">
                <a:solidFill>
                  <a:srgbClr val="000000"/>
                </a:solidFill>
                <a:latin typeface="Gill Sans MT"/>
              </a:rPr>
              <a:t> </a:t>
            </a:r>
            <a:r>
              <a:rPr lang="en-US" altLang="ja-JP" b="1" dirty="0">
                <a:solidFill>
                  <a:srgbClr val="000000"/>
                </a:solidFill>
                <a:latin typeface="Gill Sans MT"/>
              </a:rPr>
              <a:t>EXIN ANNOUNCES </a:t>
            </a:r>
            <a:r>
              <a:rPr lang="en-US" altLang="ja-JP" dirty="0" smtClean="0">
                <a:solidFill>
                  <a:srgbClr val="000000"/>
                </a:solidFill>
                <a:latin typeface="Gill Sans MT"/>
              </a:rPr>
              <a:t>  </a:t>
            </a:r>
            <a:r>
              <a:rPr lang="en-US" altLang="ja-JP" b="1" dirty="0" smtClean="0">
                <a:solidFill>
                  <a:srgbClr val="000000"/>
                </a:solidFill>
                <a:latin typeface="Gill Sans MT"/>
              </a:rPr>
              <a:t>CERTIFICATION </a:t>
            </a:r>
            <a:endParaRPr lang="ja-JP" altLang="en-US" dirty="0"/>
          </a:p>
        </p:txBody>
      </p:sp>
    </p:spTree>
    <p:extLst>
      <p:ext uri="{BB962C8B-B14F-4D97-AF65-F5344CB8AC3E}">
        <p14:creationId xmlns:p14="http://schemas.microsoft.com/office/powerpoint/2010/main" val="23408247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txBody>
          <a:bodyPr>
            <a:normAutofit/>
          </a:bodyPr>
          <a:lstStyle/>
          <a:p>
            <a:r>
              <a:rPr kumimoji="1" lang="en-US" altLang="ja-JP" sz="2800" dirty="0" smtClean="0"/>
              <a:t>DevOps</a:t>
            </a:r>
            <a:r>
              <a:rPr kumimoji="1" lang="ja-JP" altLang="en-US" sz="2800" dirty="0" smtClean="0"/>
              <a:t>に必要な知識体系</a:t>
            </a:r>
            <a:endParaRPr kumimoji="1" lang="ja-JP" altLang="en-US" sz="2800" dirty="0"/>
          </a:p>
        </p:txBody>
      </p:sp>
      <p:grpSp>
        <p:nvGrpSpPr>
          <p:cNvPr id="19" name="グループ化 18"/>
          <p:cNvGrpSpPr/>
          <p:nvPr/>
        </p:nvGrpSpPr>
        <p:grpSpPr>
          <a:xfrm>
            <a:off x="318808" y="1124744"/>
            <a:ext cx="8429656" cy="653391"/>
            <a:chOff x="318808" y="1124744"/>
            <a:chExt cx="8429656" cy="653391"/>
          </a:xfrm>
        </p:grpSpPr>
        <p:sp>
          <p:nvSpPr>
            <p:cNvPr id="3" name="ホームベース 2"/>
            <p:cNvSpPr/>
            <p:nvPr/>
          </p:nvSpPr>
          <p:spPr>
            <a:xfrm>
              <a:off x="318808" y="1124744"/>
              <a:ext cx="1080120" cy="648072"/>
            </a:xfrm>
            <a:prstGeom prst="homePlat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rgbClr val="0070C0"/>
                  </a:solidFill>
                </a:rPr>
                <a:t>Planning</a:t>
              </a:r>
              <a:endParaRPr lang="ja-JP" altLang="en-US" sz="1600" b="1" dirty="0">
                <a:solidFill>
                  <a:srgbClr val="0070C0"/>
                </a:solidFill>
              </a:endParaRPr>
            </a:p>
          </p:txBody>
        </p:sp>
        <p:sp>
          <p:nvSpPr>
            <p:cNvPr id="4" name="山形 3"/>
            <p:cNvSpPr/>
            <p:nvPr/>
          </p:nvSpPr>
          <p:spPr>
            <a:xfrm>
              <a:off x="1175849" y="1124744"/>
              <a:ext cx="136815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rgbClr val="0070C0"/>
                  </a:solidFill>
                </a:rPr>
                <a:t>Requirements</a:t>
              </a:r>
              <a:endParaRPr lang="ja-JP" altLang="en-US" sz="1200" b="1" dirty="0">
                <a:solidFill>
                  <a:srgbClr val="0070C0"/>
                </a:solidFill>
              </a:endParaRPr>
            </a:p>
          </p:txBody>
        </p:sp>
        <p:sp>
          <p:nvSpPr>
            <p:cNvPr id="5" name="山形 4"/>
            <p:cNvSpPr/>
            <p:nvPr/>
          </p:nvSpPr>
          <p:spPr>
            <a:xfrm>
              <a:off x="2296062" y="1124744"/>
              <a:ext cx="1459960"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rgbClr val="0070C0"/>
                  </a:solidFill>
                </a:rPr>
                <a:t>Design</a:t>
              </a:r>
              <a:endParaRPr lang="ja-JP" altLang="en-US" sz="1600" b="1" dirty="0">
                <a:solidFill>
                  <a:srgbClr val="0070C0"/>
                </a:solidFill>
              </a:endParaRPr>
            </a:p>
          </p:txBody>
        </p:sp>
        <p:sp>
          <p:nvSpPr>
            <p:cNvPr id="6" name="山形 5"/>
            <p:cNvSpPr/>
            <p:nvPr/>
          </p:nvSpPr>
          <p:spPr>
            <a:xfrm>
              <a:off x="3539409" y="1124744"/>
              <a:ext cx="1776140"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rgbClr val="0070C0"/>
                  </a:solidFill>
                </a:rPr>
                <a:t>Development</a:t>
              </a:r>
              <a:endParaRPr lang="ja-JP" altLang="en-US" sz="1200" b="1" dirty="0">
                <a:solidFill>
                  <a:srgbClr val="0070C0"/>
                </a:solidFill>
              </a:endParaRPr>
            </a:p>
          </p:txBody>
        </p:sp>
        <p:sp>
          <p:nvSpPr>
            <p:cNvPr id="7" name="山形 6"/>
            <p:cNvSpPr/>
            <p:nvPr/>
          </p:nvSpPr>
          <p:spPr>
            <a:xfrm>
              <a:off x="5117522" y="1130063"/>
              <a:ext cx="147070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rgbClr val="0070C0"/>
                  </a:solidFill>
                </a:rPr>
                <a:t>Deployment</a:t>
              </a:r>
              <a:endParaRPr lang="ja-JP" altLang="en-US" sz="1200" b="1" dirty="0">
                <a:solidFill>
                  <a:srgbClr val="0070C0"/>
                </a:solidFill>
              </a:endParaRPr>
            </a:p>
          </p:txBody>
        </p:sp>
        <p:sp>
          <p:nvSpPr>
            <p:cNvPr id="9" name="山形 8"/>
            <p:cNvSpPr/>
            <p:nvPr/>
          </p:nvSpPr>
          <p:spPr>
            <a:xfrm>
              <a:off x="6437368" y="1130063"/>
              <a:ext cx="1879047"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rgbClr val="0070C0"/>
                  </a:solidFill>
                </a:rPr>
                <a:t>Operation</a:t>
              </a:r>
              <a:endParaRPr lang="ja-JP" altLang="en-US" sz="1600" b="1" dirty="0">
                <a:solidFill>
                  <a:srgbClr val="0070C0"/>
                </a:solidFill>
              </a:endParaRPr>
            </a:p>
          </p:txBody>
        </p:sp>
        <p:sp>
          <p:nvSpPr>
            <p:cNvPr id="10" name="角丸四角形 9"/>
            <p:cNvSpPr/>
            <p:nvPr/>
          </p:nvSpPr>
          <p:spPr>
            <a:xfrm>
              <a:off x="8388424" y="1130063"/>
              <a:ext cx="360040" cy="64807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rgbClr val="0070C0"/>
                  </a:solidFill>
                </a:rPr>
                <a:t>EOL</a:t>
              </a:r>
            </a:p>
          </p:txBody>
        </p:sp>
      </p:grpSp>
      <p:sp>
        <p:nvSpPr>
          <p:cNvPr id="22" name="フッター プレースホルダー 21"/>
          <p:cNvSpPr>
            <a:spLocks noGrp="1"/>
          </p:cNvSpPr>
          <p:nvPr>
            <p:ph type="ftr" sz="quarter" idx="11"/>
          </p:nvPr>
        </p:nvSpPr>
        <p:spPr>
          <a:xfrm>
            <a:off x="3148089" y="6309320"/>
            <a:ext cx="2895600" cy="365125"/>
          </a:xfrm>
        </p:spPr>
        <p:txBody>
          <a:bodyPr/>
          <a:lstStyle/>
          <a:p>
            <a:r>
              <a:rPr lang="en-US" altLang="ja-JP" dirty="0" smtClean="0">
                <a:solidFill>
                  <a:prstClr val="black">
                    <a:tint val="75000"/>
                  </a:prstClr>
                </a:solidFill>
              </a:rPr>
              <a:t>Copyrights©2015  SSS Corporation</a:t>
            </a:r>
            <a:r>
              <a:rPr lang="ja-JP" altLang="en-US" dirty="0" smtClean="0">
                <a:solidFill>
                  <a:prstClr val="black">
                    <a:tint val="75000"/>
                  </a:prstClr>
                </a:solidFill>
              </a:rPr>
              <a:t>　 </a:t>
            </a:r>
            <a:endParaRPr lang="ja-JP" altLang="en-US" dirty="0">
              <a:solidFill>
                <a:prstClr val="black">
                  <a:tint val="75000"/>
                </a:prstClr>
              </a:solidFill>
            </a:endParaRPr>
          </a:p>
        </p:txBody>
      </p:sp>
      <p:sp>
        <p:nvSpPr>
          <p:cNvPr id="32" name="スライド番号プレースホルダー 31"/>
          <p:cNvSpPr>
            <a:spLocks noGrp="1"/>
          </p:cNvSpPr>
          <p:nvPr>
            <p:ph type="sldNum" sz="quarter" idx="12"/>
          </p:nvPr>
        </p:nvSpPr>
        <p:spPr/>
        <p:txBody>
          <a:bodyPr/>
          <a:lstStyle/>
          <a:p>
            <a:fld id="{1C1A3419-3A08-4F5F-A2C4-18443D13DFF7}" type="slidenum">
              <a:rPr lang="ja-JP" altLang="en-US" smtClean="0">
                <a:solidFill>
                  <a:prstClr val="black">
                    <a:tint val="75000"/>
                  </a:prstClr>
                </a:solidFill>
              </a:rPr>
              <a:pPr/>
              <a:t>23</a:t>
            </a:fld>
            <a:endParaRPr lang="ja-JP" altLang="en-US">
              <a:solidFill>
                <a:prstClr val="black">
                  <a:tint val="75000"/>
                </a:prstClr>
              </a:solidFill>
            </a:endParaRPr>
          </a:p>
        </p:txBody>
      </p:sp>
      <p:sp>
        <p:nvSpPr>
          <p:cNvPr id="17" name="テキスト ボックス 16"/>
          <p:cNvSpPr txBox="1"/>
          <p:nvPr/>
        </p:nvSpPr>
        <p:spPr>
          <a:xfrm>
            <a:off x="179511" y="764704"/>
            <a:ext cx="1080121" cy="369332"/>
          </a:xfrm>
          <a:prstGeom prst="rect">
            <a:avLst/>
          </a:prstGeom>
          <a:noFill/>
        </p:spPr>
        <p:txBody>
          <a:bodyPr wrap="square" rtlCol="0">
            <a:spAutoFit/>
          </a:bodyPr>
          <a:lstStyle/>
          <a:p>
            <a:pPr algn="ctr"/>
            <a:r>
              <a:rPr lang="en-US" altLang="ja-JP" dirty="0" smtClean="0">
                <a:solidFill>
                  <a:srgbClr val="0070C0"/>
                </a:solidFill>
              </a:rPr>
              <a:t>Process</a:t>
            </a:r>
            <a:endParaRPr lang="ja-JP" altLang="en-US" dirty="0">
              <a:solidFill>
                <a:srgbClr val="0070C0"/>
              </a:solidFill>
            </a:endParaRPr>
          </a:p>
        </p:txBody>
      </p:sp>
      <p:grpSp>
        <p:nvGrpSpPr>
          <p:cNvPr id="8" name="グループ化 7"/>
          <p:cNvGrpSpPr/>
          <p:nvPr/>
        </p:nvGrpSpPr>
        <p:grpSpPr>
          <a:xfrm>
            <a:off x="911016" y="1916832"/>
            <a:ext cx="7883346" cy="1080120"/>
            <a:chOff x="911016" y="2636912"/>
            <a:chExt cx="7883346" cy="1728192"/>
          </a:xfrm>
        </p:grpSpPr>
        <p:sp>
          <p:nvSpPr>
            <p:cNvPr id="41" name="正方形/長方形 40"/>
            <p:cNvSpPr/>
            <p:nvPr/>
          </p:nvSpPr>
          <p:spPr>
            <a:xfrm>
              <a:off x="911016" y="2636912"/>
              <a:ext cx="4258654" cy="1728192"/>
            </a:xfrm>
            <a:prstGeom prst="rect">
              <a:avLst/>
            </a:prstGeom>
            <a:solidFill>
              <a:schemeClr val="accent6">
                <a:lumMod val="40000"/>
                <a:lumOff val="60000"/>
              </a:schemeClr>
            </a:solidFill>
            <a:ln>
              <a:solidFill>
                <a:schemeClr val="accent6">
                  <a:lumMod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smtClean="0">
                  <a:solidFill>
                    <a:schemeClr val="accent6">
                      <a:lumMod val="50000"/>
                    </a:schemeClr>
                  </a:solidFill>
                </a:rPr>
                <a:t>Disciplined Agile</a:t>
              </a:r>
              <a:endParaRPr kumimoji="1" lang="ja-JP" altLang="en-US" sz="3200" dirty="0">
                <a:solidFill>
                  <a:schemeClr val="accent6">
                    <a:lumMod val="50000"/>
                  </a:schemeClr>
                </a:solidFill>
              </a:endParaRPr>
            </a:p>
          </p:txBody>
        </p:sp>
        <p:sp>
          <p:nvSpPr>
            <p:cNvPr id="51" name="正方形/長方形 50"/>
            <p:cNvSpPr/>
            <p:nvPr/>
          </p:nvSpPr>
          <p:spPr>
            <a:xfrm>
              <a:off x="6489516" y="2636912"/>
              <a:ext cx="2304846" cy="1728192"/>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chemeClr val="accent6">
                      <a:lumMod val="50000"/>
                    </a:schemeClr>
                  </a:solidFill>
                </a:rPr>
                <a:t>Light weighted ITSM</a:t>
              </a:r>
              <a:endParaRPr kumimoji="1" lang="en-US" altLang="ja-JP" sz="2800" dirty="0" smtClean="0">
                <a:solidFill>
                  <a:schemeClr val="accent6">
                    <a:lumMod val="50000"/>
                  </a:schemeClr>
                </a:solidFill>
              </a:endParaRPr>
            </a:p>
          </p:txBody>
        </p:sp>
        <p:sp>
          <p:nvSpPr>
            <p:cNvPr id="52" name="正方形/長方形 51"/>
            <p:cNvSpPr/>
            <p:nvPr/>
          </p:nvSpPr>
          <p:spPr>
            <a:xfrm>
              <a:off x="4646611" y="2636912"/>
              <a:ext cx="1898323" cy="1728192"/>
            </a:xfrm>
            <a:prstGeom prst="rect">
              <a:avLst/>
            </a:prstGeom>
            <a:solidFill>
              <a:schemeClr val="accent6">
                <a:lumMod val="20000"/>
                <a:lumOff val="80000"/>
              </a:schemeClr>
            </a:solidFill>
            <a:ln>
              <a:solidFill>
                <a:schemeClr val="accent6">
                  <a:lumMod val="50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accent6">
                      <a:lumMod val="50000"/>
                    </a:schemeClr>
                  </a:solidFill>
                </a:rPr>
                <a:t>Continuous Delivery</a:t>
              </a:r>
              <a:endParaRPr kumimoji="1" lang="ja-JP" altLang="en-US" sz="2800" dirty="0">
                <a:solidFill>
                  <a:schemeClr val="accent6">
                    <a:lumMod val="50000"/>
                  </a:schemeClr>
                </a:solidFill>
              </a:endParaRPr>
            </a:p>
          </p:txBody>
        </p:sp>
      </p:grpSp>
      <p:sp>
        <p:nvSpPr>
          <p:cNvPr id="42" name="正方形/長方形 41"/>
          <p:cNvSpPr/>
          <p:nvPr/>
        </p:nvSpPr>
        <p:spPr>
          <a:xfrm>
            <a:off x="397885" y="4365104"/>
            <a:ext cx="8629048" cy="648072"/>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800" dirty="0" smtClean="0">
                <a:solidFill>
                  <a:schemeClr val="accent6">
                    <a:lumMod val="50000"/>
                  </a:schemeClr>
                </a:solidFill>
              </a:rPr>
              <a:t>TPS</a:t>
            </a:r>
            <a:r>
              <a:rPr kumimoji="1" lang="ja-JP" altLang="en-US" sz="4800" dirty="0" smtClean="0">
                <a:solidFill>
                  <a:schemeClr val="accent6">
                    <a:lumMod val="50000"/>
                  </a:schemeClr>
                </a:solidFill>
              </a:rPr>
              <a:t>　</a:t>
            </a:r>
            <a:r>
              <a:rPr kumimoji="1" lang="en-US" altLang="ja-JP" sz="4800" dirty="0" smtClean="0">
                <a:solidFill>
                  <a:schemeClr val="accent6">
                    <a:lumMod val="50000"/>
                  </a:schemeClr>
                </a:solidFill>
              </a:rPr>
              <a:t>/</a:t>
            </a:r>
            <a:r>
              <a:rPr lang="ja-JP" altLang="en-US" sz="4800" dirty="0">
                <a:solidFill>
                  <a:schemeClr val="accent6">
                    <a:lumMod val="50000"/>
                  </a:schemeClr>
                </a:solidFill>
              </a:rPr>
              <a:t>　</a:t>
            </a:r>
            <a:r>
              <a:rPr lang="en-US" altLang="ja-JP" sz="4800" dirty="0" smtClean="0">
                <a:solidFill>
                  <a:schemeClr val="accent6">
                    <a:lumMod val="50000"/>
                  </a:schemeClr>
                </a:solidFill>
              </a:rPr>
              <a:t>Lean</a:t>
            </a:r>
            <a:endParaRPr kumimoji="1" lang="ja-JP" altLang="en-US" sz="4800" dirty="0">
              <a:solidFill>
                <a:schemeClr val="accent6">
                  <a:lumMod val="50000"/>
                </a:schemeClr>
              </a:solidFill>
            </a:endParaRPr>
          </a:p>
        </p:txBody>
      </p:sp>
      <p:sp>
        <p:nvSpPr>
          <p:cNvPr id="11" name="上矢印吹き出し 10"/>
          <p:cNvSpPr/>
          <p:nvPr/>
        </p:nvSpPr>
        <p:spPr>
          <a:xfrm>
            <a:off x="1373637" y="3011810"/>
            <a:ext cx="2340727" cy="1224136"/>
          </a:xfrm>
          <a:prstGeom prst="upArrowCallout">
            <a:avLst>
              <a:gd name="adj1" fmla="val 32003"/>
              <a:gd name="adj2" fmla="val 25000"/>
              <a:gd name="adj3" fmla="val 13329"/>
              <a:gd name="adj4" fmla="val 75000"/>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accent3">
                    <a:lumMod val="50000"/>
                  </a:schemeClr>
                </a:solidFill>
              </a:rPr>
              <a:t>Size of TASK</a:t>
            </a:r>
          </a:p>
          <a:p>
            <a:pPr algn="ctr"/>
            <a:r>
              <a:rPr lang="en-US" altLang="ja-JP" dirty="0" smtClean="0">
                <a:solidFill>
                  <a:schemeClr val="accent3">
                    <a:lumMod val="50000"/>
                  </a:schemeClr>
                </a:solidFill>
              </a:rPr>
              <a:t>DoD,  CI</a:t>
            </a:r>
          </a:p>
          <a:p>
            <a:pPr algn="ctr"/>
            <a:r>
              <a:rPr kumimoji="1" lang="en-US" altLang="ja-JP" dirty="0" smtClean="0">
                <a:solidFill>
                  <a:schemeClr val="accent3">
                    <a:lumMod val="50000"/>
                  </a:schemeClr>
                </a:solidFill>
              </a:rPr>
              <a:t>Iteration(Time Box)</a:t>
            </a:r>
            <a:endParaRPr kumimoji="1" lang="ja-JP" altLang="en-US" dirty="0">
              <a:solidFill>
                <a:schemeClr val="accent3">
                  <a:lumMod val="50000"/>
                </a:schemeClr>
              </a:solidFill>
            </a:endParaRPr>
          </a:p>
        </p:txBody>
      </p:sp>
      <p:sp>
        <p:nvSpPr>
          <p:cNvPr id="21" name="上矢印吹き出し 20"/>
          <p:cNvSpPr/>
          <p:nvPr/>
        </p:nvSpPr>
        <p:spPr>
          <a:xfrm>
            <a:off x="3958351" y="3011810"/>
            <a:ext cx="2422637" cy="1224136"/>
          </a:xfrm>
          <a:prstGeom prst="upArrowCallout">
            <a:avLst>
              <a:gd name="adj1" fmla="val 32003"/>
              <a:gd name="adj2" fmla="val 25000"/>
              <a:gd name="adj3" fmla="val 13329"/>
              <a:gd name="adj4" fmla="val 75000"/>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accent3">
                    <a:lumMod val="50000"/>
                  </a:schemeClr>
                </a:solidFill>
              </a:rPr>
              <a:t>Process Automation</a:t>
            </a:r>
          </a:p>
          <a:p>
            <a:pPr algn="ctr"/>
            <a:r>
              <a:rPr lang="en-US" altLang="ja-JP" sz="1600" dirty="0" smtClean="0">
                <a:solidFill>
                  <a:schemeClr val="accent3">
                    <a:lumMod val="50000"/>
                  </a:schemeClr>
                </a:solidFill>
              </a:rPr>
              <a:t>Pattern of Deployment</a:t>
            </a:r>
            <a:endParaRPr kumimoji="1" lang="en-US" altLang="ja-JP" sz="1600" dirty="0" smtClean="0">
              <a:solidFill>
                <a:schemeClr val="accent3">
                  <a:lumMod val="50000"/>
                </a:schemeClr>
              </a:solidFill>
            </a:endParaRPr>
          </a:p>
          <a:p>
            <a:pPr algn="ctr"/>
            <a:r>
              <a:rPr lang="en-US" altLang="ja-JP" sz="1600" dirty="0" smtClean="0">
                <a:solidFill>
                  <a:schemeClr val="accent3">
                    <a:lumMod val="50000"/>
                  </a:schemeClr>
                </a:solidFill>
              </a:rPr>
              <a:t>Automated Testing</a:t>
            </a:r>
          </a:p>
          <a:p>
            <a:pPr algn="ctr"/>
            <a:r>
              <a:rPr kumimoji="1" lang="en-US" altLang="ja-JP" sz="1600" dirty="0" smtClean="0">
                <a:solidFill>
                  <a:schemeClr val="accent3">
                    <a:lumMod val="50000"/>
                  </a:schemeClr>
                </a:solidFill>
              </a:rPr>
              <a:t>TPI NEXT®</a:t>
            </a:r>
          </a:p>
        </p:txBody>
      </p:sp>
      <p:sp>
        <p:nvSpPr>
          <p:cNvPr id="23" name="上矢印吹き出し 22"/>
          <p:cNvSpPr/>
          <p:nvPr/>
        </p:nvSpPr>
        <p:spPr>
          <a:xfrm>
            <a:off x="6544934" y="3011810"/>
            <a:ext cx="2249428" cy="1224136"/>
          </a:xfrm>
          <a:prstGeom prst="upArrowCallout">
            <a:avLst>
              <a:gd name="adj1" fmla="val 32003"/>
              <a:gd name="adj2" fmla="val 25000"/>
              <a:gd name="adj3" fmla="val 13329"/>
              <a:gd name="adj4" fmla="val 75000"/>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accent3">
                    <a:lumMod val="50000"/>
                  </a:schemeClr>
                </a:solidFill>
              </a:rPr>
              <a:t>Business Continuity</a:t>
            </a:r>
            <a:endParaRPr kumimoji="1" lang="en-US" altLang="ja-JP" dirty="0" smtClean="0">
              <a:solidFill>
                <a:schemeClr val="accent3">
                  <a:lumMod val="50000"/>
                </a:schemeClr>
              </a:solidFill>
            </a:endParaRPr>
          </a:p>
        </p:txBody>
      </p:sp>
      <p:sp>
        <p:nvSpPr>
          <p:cNvPr id="24" name="上矢印吹き出し 23"/>
          <p:cNvSpPr/>
          <p:nvPr/>
        </p:nvSpPr>
        <p:spPr>
          <a:xfrm>
            <a:off x="1373636" y="4984600"/>
            <a:ext cx="6296012" cy="1612752"/>
          </a:xfrm>
          <a:prstGeom prst="upArrowCallout">
            <a:avLst>
              <a:gd name="adj1" fmla="val 32003"/>
              <a:gd name="adj2" fmla="val 25000"/>
              <a:gd name="adj3" fmla="val 13329"/>
              <a:gd name="adj4" fmla="val 75000"/>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smtClean="0">
              <a:solidFill>
                <a:schemeClr val="accent3">
                  <a:lumMod val="50000"/>
                </a:schemeClr>
              </a:solidFill>
            </a:endParaRPr>
          </a:p>
          <a:p>
            <a:pPr algn="ctr"/>
            <a:r>
              <a:rPr lang="en-US" altLang="ja-JP" dirty="0" smtClean="0">
                <a:solidFill>
                  <a:schemeClr val="accent3">
                    <a:lumMod val="50000"/>
                  </a:schemeClr>
                </a:solidFill>
              </a:rPr>
              <a:t>JIT, Autonomous(JIDOKA, ANDON system)</a:t>
            </a:r>
            <a:endParaRPr lang="en-US" altLang="ja-JP" dirty="0">
              <a:solidFill>
                <a:schemeClr val="accent3">
                  <a:lumMod val="50000"/>
                </a:schemeClr>
              </a:solidFill>
            </a:endParaRPr>
          </a:p>
          <a:p>
            <a:pPr algn="ctr"/>
            <a:r>
              <a:rPr lang="en-US" altLang="ja-JP" dirty="0" smtClean="0">
                <a:solidFill>
                  <a:schemeClr val="accent3">
                    <a:lumMod val="50000"/>
                  </a:schemeClr>
                </a:solidFill>
              </a:rPr>
              <a:t>JKK(Defect)</a:t>
            </a:r>
          </a:p>
          <a:p>
            <a:pPr algn="ctr"/>
            <a:r>
              <a:rPr kumimoji="1" lang="en-US" altLang="ja-JP" dirty="0" smtClean="0">
                <a:solidFill>
                  <a:schemeClr val="accent3">
                    <a:lumMod val="50000"/>
                  </a:schemeClr>
                </a:solidFill>
              </a:rPr>
              <a:t>One piece flow(HEIJUNKA, Leveling </a:t>
            </a:r>
            <a:r>
              <a:rPr lang="en-US" altLang="ja-JP" dirty="0" smtClean="0">
                <a:solidFill>
                  <a:schemeClr val="accent3">
                    <a:lumMod val="50000"/>
                  </a:schemeClr>
                </a:solidFill>
              </a:rPr>
              <a:t>w</a:t>
            </a:r>
            <a:r>
              <a:rPr kumimoji="1" lang="en-US" altLang="ja-JP" dirty="0" smtClean="0">
                <a:solidFill>
                  <a:schemeClr val="accent3">
                    <a:lumMod val="50000"/>
                  </a:schemeClr>
                </a:solidFill>
              </a:rPr>
              <a:t>orkload)</a:t>
            </a:r>
          </a:p>
          <a:p>
            <a:pPr algn="ctr"/>
            <a:r>
              <a:rPr lang="en-US" altLang="ja-JP" dirty="0" smtClean="0">
                <a:solidFill>
                  <a:schemeClr val="accent3">
                    <a:lumMod val="50000"/>
                  </a:schemeClr>
                </a:solidFill>
              </a:rPr>
              <a:t>Learning organization(HANSEI, Reflection, KAIZEN)</a:t>
            </a:r>
            <a:endParaRPr kumimoji="1" lang="en-US" altLang="ja-JP" dirty="0" smtClean="0">
              <a:solidFill>
                <a:schemeClr val="accent3">
                  <a:lumMod val="50000"/>
                </a:schemeClr>
              </a:solidFill>
            </a:endParaRPr>
          </a:p>
          <a:p>
            <a:pPr algn="ctr"/>
            <a:endParaRPr kumimoji="1" lang="en-US" altLang="ja-JP" dirty="0" smtClean="0">
              <a:solidFill>
                <a:schemeClr val="accent3">
                  <a:lumMod val="50000"/>
                </a:schemeClr>
              </a:solidFill>
            </a:endParaRPr>
          </a:p>
        </p:txBody>
      </p:sp>
    </p:spTree>
    <p:extLst>
      <p:ext uri="{BB962C8B-B14F-4D97-AF65-F5344CB8AC3E}">
        <p14:creationId xmlns:p14="http://schemas.microsoft.com/office/powerpoint/2010/main" val="24076922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7384"/>
            <a:ext cx="9144001" cy="6858000"/>
          </a:xfrm>
          <a:prstGeom prst="rect">
            <a:avLst/>
          </a:prstGeom>
        </p:spPr>
      </p:pic>
      <p:sp>
        <p:nvSpPr>
          <p:cNvPr id="2" name="タイトル 1"/>
          <p:cNvSpPr>
            <a:spLocks noGrp="1"/>
          </p:cNvSpPr>
          <p:nvPr>
            <p:ph type="title"/>
          </p:nvPr>
        </p:nvSpPr>
        <p:spPr>
          <a:xfrm>
            <a:off x="1331640" y="2852936"/>
            <a:ext cx="6306886" cy="778098"/>
          </a:xfrm>
        </p:spPr>
        <p:txBody>
          <a:bodyPr>
            <a:normAutofit/>
          </a:bodyPr>
          <a:lstStyle/>
          <a:p>
            <a:r>
              <a:rPr kumimoji="1" lang="ja-JP" altLang="en-US" sz="3200" dirty="0" smtClean="0">
                <a:solidFill>
                  <a:schemeClr val="accent6">
                    <a:lumMod val="20000"/>
                    <a:lumOff val="80000"/>
                  </a:schemeClr>
                </a:solidFill>
              </a:rPr>
              <a:t>アジャイル開発</a:t>
            </a:r>
            <a:endParaRPr kumimoji="1" lang="ja-JP" altLang="en-US" sz="3200" dirty="0">
              <a:solidFill>
                <a:schemeClr val="accent6">
                  <a:lumMod val="20000"/>
                  <a:lumOff val="80000"/>
                </a:schemeClr>
              </a:solidFill>
            </a:endParaRPr>
          </a:p>
        </p:txBody>
      </p:sp>
      <p:sp>
        <p:nvSpPr>
          <p:cNvPr id="3" name="フッター プレースホルダー 2"/>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4" name="スライド番号プレースホルダー 3"/>
          <p:cNvSpPr>
            <a:spLocks noGrp="1"/>
          </p:cNvSpPr>
          <p:nvPr>
            <p:ph type="sldNum" sz="quarter" idx="12"/>
          </p:nvPr>
        </p:nvSpPr>
        <p:spPr/>
        <p:txBody>
          <a:bodyPr/>
          <a:lstStyle/>
          <a:p>
            <a:fld id="{12493AFB-09EF-44E8-907E-BBD1DBE5A50F}" type="slidenum">
              <a:rPr kumimoji="1" lang="ja-JP" altLang="en-US" smtClean="0"/>
              <a:t>24</a:t>
            </a:fld>
            <a:endParaRPr kumimoji="1" lang="ja-JP" altLang="en-US"/>
          </a:p>
        </p:txBody>
      </p:sp>
    </p:spTree>
    <p:extLst>
      <p:ext uri="{BB962C8B-B14F-4D97-AF65-F5344CB8AC3E}">
        <p14:creationId xmlns:p14="http://schemas.microsoft.com/office/powerpoint/2010/main" val="40068308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8993260" y="-64425"/>
            <a:ext cx="150740" cy="586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1109" tIns="15870" rIns="11109" bIns="1587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34" charset="-128"/>
              <a:cs typeface="ＭＳ Ｐゴシック" pitchFamily="34" charset="-128"/>
            </a:endParaRPr>
          </a:p>
          <a:p>
            <a:pPr marL="0" marR="0" lvl="0" indent="0" algn="r" defTabSz="914400" rtl="0" eaLnBrk="0" fontAlgn="ctr" latinLnBrk="0" hangingPunct="0">
              <a:lnSpc>
                <a:spcPct val="100000"/>
              </a:lnSpc>
              <a:spcBef>
                <a:spcPct val="0"/>
              </a:spcBef>
              <a:spcAft>
                <a:spcPct val="0"/>
              </a:spcAft>
              <a:buClrTx/>
              <a:buSzTx/>
              <a:buFontTx/>
              <a:buNone/>
              <a:tabLst/>
            </a:pPr>
            <a:r>
              <a:rPr kumimoji="1" lang="ja-JP" altLang="ja-JP" sz="1800" b="0" i="0" u="none" strike="noStrike" cap="none" normalizeH="0" baseline="0" dirty="0" smtClean="0">
                <a:ln>
                  <a:noFill/>
                </a:ln>
                <a:solidFill>
                  <a:schemeClr val="tx1"/>
                </a:solidFill>
                <a:effectLst/>
                <a:latin typeface="Arial" pitchFamily="34" charset="0"/>
                <a:ea typeface="ＭＳ Ｐゴシック" pitchFamily="34" charset="-128"/>
                <a:cs typeface="ＭＳ Ｐゴシック" pitchFamily="34" charset="-128"/>
              </a:rPr>
              <a:t>  </a:t>
            </a:r>
            <a:endParaRPr kumimoji="1" lang="ja-JP" altLang="ja-JP" sz="26200" b="0" i="0" u="none" strike="noStrike" cap="none" normalizeH="0" baseline="0" dirty="0" smtClean="0">
              <a:ln>
                <a:noFill/>
              </a:ln>
              <a:solidFill>
                <a:schemeClr val="tx1"/>
              </a:solidFill>
              <a:effectLst/>
              <a:latin typeface="Arial" pitchFamily="34" charset="0"/>
              <a:ea typeface="ＭＳ Ｐゴシック" pitchFamily="34" charset="-128"/>
              <a:cs typeface="ＭＳ Ｐゴシック" pitchFamily="34" charset="-128"/>
            </a:endParaRPr>
          </a:p>
        </p:txBody>
      </p:sp>
      <p:pic>
        <p:nvPicPr>
          <p:cNvPr id="1026" name="Picture 2" descr="f:id:simplearchitect:20160618213729j: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466815"/>
            <a:ext cx="6480720" cy="4317187"/>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611560" y="336957"/>
            <a:ext cx="1952779" cy="369332"/>
          </a:xfrm>
          <a:prstGeom prst="rect">
            <a:avLst/>
          </a:prstGeom>
        </p:spPr>
        <p:txBody>
          <a:bodyPr wrap="none">
            <a:spAutoFit/>
          </a:bodyPr>
          <a:lstStyle/>
          <a:p>
            <a:r>
              <a:rPr lang="ja-JP" altLang="en-US" dirty="0" smtClean="0"/>
              <a:t>メソッド屋のブログ</a:t>
            </a:r>
            <a:endParaRPr lang="ja-JP" altLang="en-US" dirty="0"/>
          </a:p>
        </p:txBody>
      </p:sp>
      <p:sp>
        <p:nvSpPr>
          <p:cNvPr id="6" name="正方形/長方形 5"/>
          <p:cNvSpPr/>
          <p:nvPr/>
        </p:nvSpPr>
        <p:spPr>
          <a:xfrm>
            <a:off x="787003" y="527824"/>
            <a:ext cx="7992888" cy="1938992"/>
          </a:xfrm>
          <a:prstGeom prst="rect">
            <a:avLst/>
          </a:prstGeom>
        </p:spPr>
        <p:txBody>
          <a:bodyPr wrap="square">
            <a:spAutoFit/>
          </a:bodyPr>
          <a:lstStyle/>
          <a:p>
            <a:endParaRPr lang="ja-JP" altLang="en-US" dirty="0" smtClean="0"/>
          </a:p>
          <a:p>
            <a:r>
              <a:rPr lang="ja-JP" altLang="en-US" b="1" dirty="0" smtClean="0"/>
              <a:t>私は間違っていた。ごめん。ウォーターフォールは何のメリットも無い </a:t>
            </a:r>
          </a:p>
          <a:p>
            <a:endParaRPr lang="ja-JP" altLang="en-US" dirty="0" smtClean="0"/>
          </a:p>
          <a:p>
            <a:r>
              <a:rPr lang="ja-JP" altLang="en-US" dirty="0" smtClean="0"/>
              <a:t>私はソフトウェアの専門家としてお答えすると、ウォータフォールは何のメリットも無いというのが私の意見であることを共有しておきたい。そういう意見に至った経緯をこのブログで書き留めて置きたい。</a:t>
            </a:r>
          </a:p>
          <a:p>
            <a:r>
              <a:rPr lang="ja-JP" altLang="en-US" sz="1200" dirty="0" smtClean="0"/>
              <a:t>尚、これは所属会社の見解ではないことは明確にしておきます。</a:t>
            </a:r>
            <a:endParaRPr lang="ja-JP" altLang="en-US" sz="1200" dirty="0"/>
          </a:p>
        </p:txBody>
      </p:sp>
    </p:spTree>
    <p:extLst>
      <p:ext uri="{BB962C8B-B14F-4D97-AF65-F5344CB8AC3E}">
        <p14:creationId xmlns:p14="http://schemas.microsoft.com/office/powerpoint/2010/main" val="17655136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275" y="476672"/>
            <a:ext cx="6400711"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508695" y="4036357"/>
            <a:ext cx="3102131" cy="369332"/>
          </a:xfrm>
          <a:prstGeom prst="rect">
            <a:avLst/>
          </a:prstGeom>
        </p:spPr>
        <p:txBody>
          <a:bodyPr wrap="none">
            <a:spAutoFit/>
          </a:bodyPr>
          <a:lstStyle/>
          <a:p>
            <a:r>
              <a:rPr lang="ja-JP" altLang="en-US" dirty="0" smtClean="0"/>
              <a:t>サム・グッケンハイマーの一言</a:t>
            </a:r>
            <a:endParaRPr lang="ja-JP" altLang="en-US" dirty="0"/>
          </a:p>
        </p:txBody>
      </p:sp>
      <p:sp>
        <p:nvSpPr>
          <p:cNvPr id="3" name="正方形/長方形 2"/>
          <p:cNvSpPr/>
          <p:nvPr/>
        </p:nvSpPr>
        <p:spPr>
          <a:xfrm>
            <a:off x="539552" y="4794756"/>
            <a:ext cx="7673999" cy="369332"/>
          </a:xfrm>
          <a:prstGeom prst="rect">
            <a:avLst/>
          </a:prstGeom>
        </p:spPr>
        <p:txBody>
          <a:bodyPr wrap="square">
            <a:spAutoFit/>
          </a:bodyPr>
          <a:lstStyle/>
          <a:p>
            <a:pPr algn="ctr"/>
            <a:r>
              <a:rPr lang="ja-JP" altLang="en-US" b="1" dirty="0" smtClean="0"/>
              <a:t>「ウォータフォールは一切メリットがないので止めておきなさい」</a:t>
            </a:r>
            <a:endParaRPr lang="ja-JP" altLang="en-US" b="1" dirty="0"/>
          </a:p>
        </p:txBody>
      </p:sp>
      <p:sp>
        <p:nvSpPr>
          <p:cNvPr id="4" name="正方形/長方形 3"/>
          <p:cNvSpPr/>
          <p:nvPr/>
        </p:nvSpPr>
        <p:spPr>
          <a:xfrm>
            <a:off x="508695" y="4337248"/>
            <a:ext cx="8333184" cy="461665"/>
          </a:xfrm>
          <a:prstGeom prst="rect">
            <a:avLst/>
          </a:prstGeom>
        </p:spPr>
        <p:txBody>
          <a:bodyPr wrap="square">
            <a:spAutoFit/>
          </a:bodyPr>
          <a:lstStyle/>
          <a:p>
            <a:r>
              <a:rPr lang="ja-JP" altLang="en-US" sz="1200" dirty="0" smtClean="0"/>
              <a:t>サム・グッケンハイマーは、マイクロソフトが、アジャイル、そして </a:t>
            </a:r>
            <a:r>
              <a:rPr lang="en-US" altLang="ja-JP" sz="1200" dirty="0" smtClean="0"/>
              <a:t>DevOps </a:t>
            </a:r>
            <a:r>
              <a:rPr lang="ja-JP" altLang="en-US" sz="1200" dirty="0" smtClean="0"/>
              <a:t>移行したことに関するソートリーダーだ。世界的にも著名で、多くの書籍を執筆</a:t>
            </a:r>
            <a:endParaRPr lang="ja-JP" altLang="en-US" sz="1200" dirty="0"/>
          </a:p>
        </p:txBody>
      </p:sp>
      <p:sp>
        <p:nvSpPr>
          <p:cNvPr id="5" name="正方形/長方形 4"/>
          <p:cNvSpPr/>
          <p:nvPr/>
        </p:nvSpPr>
        <p:spPr>
          <a:xfrm>
            <a:off x="673696" y="3140968"/>
            <a:ext cx="4032448" cy="646331"/>
          </a:xfrm>
          <a:prstGeom prst="rect">
            <a:avLst/>
          </a:prstGeom>
        </p:spPr>
        <p:txBody>
          <a:bodyPr wrap="square">
            <a:spAutoFit/>
          </a:bodyPr>
          <a:lstStyle/>
          <a:p>
            <a:r>
              <a:rPr lang="en-US" altLang="ja-JP" sz="1200" dirty="0" smtClean="0"/>
              <a:t>2015</a:t>
            </a:r>
            <a:r>
              <a:rPr lang="ja-JP" altLang="en-US" sz="1200" dirty="0" smtClean="0"/>
              <a:t>年の</a:t>
            </a:r>
            <a:r>
              <a:rPr lang="en-US" altLang="ja-JP" sz="1200" dirty="0" smtClean="0"/>
              <a:t>Version One </a:t>
            </a:r>
            <a:r>
              <a:rPr lang="ja-JP" altLang="en-US" sz="1200" dirty="0" smtClean="0"/>
              <a:t>のサーベイを見るとワールドワイドで９５％の企業がアジャイルを導入しているが、日本だと、同年の</a:t>
            </a:r>
            <a:r>
              <a:rPr lang="en-US" altLang="ja-JP" sz="1200" dirty="0" smtClean="0"/>
              <a:t>PMI</a:t>
            </a:r>
            <a:r>
              <a:rPr lang="ja-JP" altLang="en-US" sz="1200" dirty="0" smtClean="0"/>
              <a:t>の統計によると </a:t>
            </a:r>
            <a:r>
              <a:rPr lang="en-US" altLang="ja-JP" sz="1200" dirty="0" smtClean="0"/>
              <a:t>31%</a:t>
            </a:r>
            <a:r>
              <a:rPr lang="ja-JP" altLang="en-US" sz="1200" dirty="0" smtClean="0"/>
              <a:t>が導入済み</a:t>
            </a:r>
            <a:endParaRPr lang="ja-JP" altLang="en-US" sz="1200" dirty="0"/>
          </a:p>
        </p:txBody>
      </p:sp>
      <p:sp>
        <p:nvSpPr>
          <p:cNvPr id="6" name="正方形/長方形 5"/>
          <p:cNvSpPr/>
          <p:nvPr/>
        </p:nvSpPr>
        <p:spPr>
          <a:xfrm>
            <a:off x="661690" y="5445224"/>
            <a:ext cx="7942758" cy="1200329"/>
          </a:xfrm>
          <a:prstGeom prst="rect">
            <a:avLst/>
          </a:prstGeom>
        </p:spPr>
        <p:txBody>
          <a:bodyPr wrap="square">
            <a:spAutoFit/>
          </a:bodyPr>
          <a:lstStyle/>
          <a:p>
            <a:r>
              <a:rPr lang="ja-JP" altLang="en-US" b="1" dirty="0" smtClean="0"/>
              <a:t>日本はソフトウェア開発の後進国</a:t>
            </a:r>
          </a:p>
          <a:p>
            <a:endParaRPr lang="ja-JP" altLang="en-US" dirty="0" smtClean="0"/>
          </a:p>
          <a:p>
            <a:r>
              <a:rPr lang="en-US" altLang="ja-JP" dirty="0" smtClean="0"/>
              <a:t>Chef</a:t>
            </a:r>
            <a:r>
              <a:rPr lang="ja-JP" altLang="en-US" dirty="0" smtClean="0"/>
              <a:t>の</a:t>
            </a:r>
            <a:r>
              <a:rPr lang="en-US" altLang="ja-JP" dirty="0" smtClean="0"/>
              <a:t>Alex</a:t>
            </a:r>
            <a:r>
              <a:rPr lang="ja-JP" altLang="en-US" dirty="0" smtClean="0"/>
              <a:t>が日本のソフトウェア業界が</a:t>
            </a:r>
            <a:r>
              <a:rPr lang="en-US" altLang="ja-JP" dirty="0" smtClean="0"/>
              <a:t>8</a:t>
            </a:r>
            <a:r>
              <a:rPr lang="ja-JP" altLang="en-US" dirty="0" smtClean="0"/>
              <a:t>年遅れだと言っていた。</a:t>
            </a:r>
            <a:r>
              <a:rPr lang="en-US" altLang="ja-JP" dirty="0" smtClean="0"/>
              <a:t>Sam</a:t>
            </a:r>
            <a:r>
              <a:rPr lang="ja-JP" altLang="en-US" dirty="0" smtClean="0"/>
              <a:t>は</a:t>
            </a:r>
            <a:r>
              <a:rPr lang="en-US" altLang="ja-JP" dirty="0" smtClean="0"/>
              <a:t>5</a:t>
            </a:r>
            <a:r>
              <a:rPr lang="ja-JP" altLang="en-US" dirty="0" smtClean="0"/>
              <a:t>年遅れだと言っていた。この差は年々広がっていると思う。</a:t>
            </a:r>
            <a:endParaRPr lang="ja-JP" altLang="en-US" dirty="0"/>
          </a:p>
        </p:txBody>
      </p:sp>
    </p:spTree>
    <p:extLst>
      <p:ext uri="{BB962C8B-B14F-4D97-AF65-F5344CB8AC3E}">
        <p14:creationId xmlns:p14="http://schemas.microsoft.com/office/powerpoint/2010/main" val="7997131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3" name="スライド番号プレースホルダー 2"/>
          <p:cNvSpPr>
            <a:spLocks noGrp="1"/>
          </p:cNvSpPr>
          <p:nvPr>
            <p:ph type="sldNum" sz="quarter" idx="12"/>
          </p:nvPr>
        </p:nvSpPr>
        <p:spPr/>
        <p:txBody>
          <a:bodyPr/>
          <a:lstStyle/>
          <a:p>
            <a:fld id="{12493AFB-09EF-44E8-907E-BBD1DBE5A50F}" type="slidenum">
              <a:rPr kumimoji="1" lang="ja-JP" altLang="en-US" smtClean="0"/>
              <a:t>27</a:t>
            </a:fld>
            <a:endParaRPr kumimoji="1" lang="ja-JP" altLang="en-US"/>
          </a:p>
        </p:txBody>
      </p:sp>
      <p:sp>
        <p:nvSpPr>
          <p:cNvPr id="4" name="正方形/長方形 3"/>
          <p:cNvSpPr/>
          <p:nvPr/>
        </p:nvSpPr>
        <p:spPr>
          <a:xfrm>
            <a:off x="755576" y="980728"/>
            <a:ext cx="8064896" cy="2123658"/>
          </a:xfrm>
          <a:prstGeom prst="rect">
            <a:avLst/>
          </a:prstGeom>
        </p:spPr>
        <p:txBody>
          <a:bodyPr wrap="square">
            <a:spAutoFit/>
          </a:bodyPr>
          <a:lstStyle/>
          <a:p>
            <a:r>
              <a:rPr lang="ja-JP" altLang="en-US" b="1" dirty="0"/>
              <a:t>日本でアジャイルが流行らない</a:t>
            </a:r>
            <a:r>
              <a:rPr lang="ja-JP" altLang="en-US" b="1" dirty="0" smtClean="0"/>
              <a:t>理由</a:t>
            </a:r>
            <a:endParaRPr lang="ja-JP" altLang="en-US" b="1" dirty="0"/>
          </a:p>
          <a:p>
            <a:r>
              <a:rPr lang="ja-JP" altLang="en-US" sz="1200" dirty="0"/>
              <a:t>個人の考えです</a:t>
            </a:r>
            <a:r>
              <a:rPr lang="ja-JP" altLang="en-US" sz="1200" dirty="0" smtClean="0"/>
              <a:t>。</a:t>
            </a:r>
            <a:endParaRPr lang="en-US" altLang="ja-JP" sz="1200" dirty="0" smtClean="0"/>
          </a:p>
          <a:p>
            <a:endParaRPr lang="ja-JP" altLang="en-US" sz="1200" dirty="0"/>
          </a:p>
          <a:p>
            <a:r>
              <a:rPr lang="en-US" altLang="ja-JP" dirty="0"/>
              <a:t>1.</a:t>
            </a:r>
            <a:r>
              <a:rPr lang="ja-JP" altLang="en-US" dirty="0"/>
              <a:t>予算確保にシステムの仕様が必要</a:t>
            </a:r>
          </a:p>
          <a:p>
            <a:r>
              <a:rPr lang="en-US" altLang="ja-JP" dirty="0"/>
              <a:t>2.</a:t>
            </a:r>
            <a:r>
              <a:rPr lang="ja-JP" altLang="en-US" dirty="0"/>
              <a:t>システムの発注が請負契約</a:t>
            </a:r>
          </a:p>
          <a:p>
            <a:r>
              <a:rPr lang="en-US" altLang="ja-JP" dirty="0"/>
              <a:t>3.</a:t>
            </a:r>
            <a:r>
              <a:rPr lang="ja-JP" altLang="en-US" dirty="0"/>
              <a:t>発注企業のシステム担当者が、一つのシステムに専任していない</a:t>
            </a:r>
          </a:p>
          <a:p>
            <a:r>
              <a:rPr lang="en-US" altLang="ja-JP" dirty="0"/>
              <a:t>4.</a:t>
            </a:r>
            <a:r>
              <a:rPr lang="ja-JP" altLang="en-US" dirty="0"/>
              <a:t>発注企業のシステム担当者が、コンピューターサイエンスの知識を持っていない</a:t>
            </a:r>
          </a:p>
          <a:p>
            <a:r>
              <a:rPr lang="en-US" altLang="ja-JP" dirty="0"/>
              <a:t>5.</a:t>
            </a:r>
            <a:r>
              <a:rPr lang="ja-JP" altLang="en-US" dirty="0"/>
              <a:t>発注企業の業務担当者が、システム開発に専任していない</a:t>
            </a:r>
          </a:p>
        </p:txBody>
      </p:sp>
      <p:sp>
        <p:nvSpPr>
          <p:cNvPr id="5" name="正方形/長方形 4"/>
          <p:cNvSpPr/>
          <p:nvPr/>
        </p:nvSpPr>
        <p:spPr>
          <a:xfrm>
            <a:off x="727546" y="3284984"/>
            <a:ext cx="8208912" cy="1384995"/>
          </a:xfrm>
          <a:prstGeom prst="rect">
            <a:avLst/>
          </a:prstGeom>
        </p:spPr>
        <p:txBody>
          <a:bodyPr wrap="square">
            <a:spAutoFit/>
          </a:bodyPr>
          <a:lstStyle/>
          <a:p>
            <a:r>
              <a:rPr lang="en-US" altLang="ja-JP" sz="1400" dirty="0"/>
              <a:t>95%</a:t>
            </a:r>
            <a:r>
              <a:rPr lang="ja-JP" altLang="en-US" sz="1400" dirty="0"/>
              <a:t>の会社がアジャイル開発やっているなら、これ教えて下さい。本当に。 システム開発を始める際に、会社内でプロジェクトの期間と目的と予算は決めているはずです。</a:t>
            </a:r>
          </a:p>
          <a:p>
            <a:endParaRPr lang="ja-JP" altLang="en-US" sz="1400" dirty="0"/>
          </a:p>
          <a:p>
            <a:r>
              <a:rPr lang="ja-JP" altLang="en-US" sz="1400" dirty="0"/>
              <a:t>どういう風にプロジェクトを初めて、どういうときに中止するのか。 リスク管理のやり方が真似できれは、日本の企業もアジャイルな発注ができるはずです</a:t>
            </a:r>
            <a:r>
              <a:rPr lang="ja-JP" altLang="en-US" sz="1400" dirty="0" smtClean="0"/>
              <a:t>。</a:t>
            </a:r>
            <a:endParaRPr lang="ja-JP" altLang="en-US" sz="1400" dirty="0"/>
          </a:p>
          <a:p>
            <a:r>
              <a:rPr lang="ja-JP" altLang="en-US" sz="1400" dirty="0"/>
              <a:t>公共案件の予算管理にも適用できると、大手</a:t>
            </a:r>
            <a:r>
              <a:rPr lang="en-US" altLang="ja-JP" sz="1400" dirty="0" err="1"/>
              <a:t>SIer</a:t>
            </a:r>
            <a:r>
              <a:rPr lang="ja-JP" altLang="en-US" sz="1400" dirty="0"/>
              <a:t>もアジャイルに移行できるのではないでしょうか？</a:t>
            </a:r>
          </a:p>
        </p:txBody>
      </p:sp>
    </p:spTree>
    <p:extLst>
      <p:ext uri="{BB962C8B-B14F-4D97-AF65-F5344CB8AC3E}">
        <p14:creationId xmlns:p14="http://schemas.microsoft.com/office/powerpoint/2010/main" val="1437114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67544" y="476672"/>
            <a:ext cx="8064896" cy="538609"/>
          </a:xfrm>
          <a:prstGeom prst="rect">
            <a:avLst/>
          </a:prstGeom>
        </p:spPr>
        <p:txBody>
          <a:bodyPr wrap="square">
            <a:spAutoFit/>
          </a:bodyPr>
          <a:lstStyle/>
          <a:p>
            <a:r>
              <a:rPr lang="ja-JP" altLang="en-US" b="1" dirty="0" smtClean="0">
                <a:solidFill>
                  <a:prstClr val="black"/>
                </a:solidFill>
              </a:rPr>
              <a:t>アジャイルは”再び</a:t>
            </a:r>
            <a:r>
              <a:rPr lang="en-US" altLang="ja-JP" b="1" dirty="0" smtClean="0">
                <a:solidFill>
                  <a:prstClr val="black"/>
                </a:solidFill>
              </a:rPr>
              <a:t>"</a:t>
            </a:r>
            <a:r>
              <a:rPr lang="ja-JP" altLang="en-US" b="1" dirty="0" smtClean="0">
                <a:solidFill>
                  <a:prstClr val="black"/>
                </a:solidFill>
              </a:rPr>
              <a:t>死んだ</a:t>
            </a:r>
          </a:p>
          <a:p>
            <a:r>
              <a:rPr lang="ja-JP" altLang="en-US" sz="1100" dirty="0" smtClean="0">
                <a:solidFill>
                  <a:prstClr val="black"/>
                </a:solidFill>
              </a:rPr>
              <a:t>作者： </a:t>
            </a:r>
            <a:r>
              <a:rPr lang="en-US" altLang="ja-JP" sz="1100" dirty="0" smtClean="0">
                <a:solidFill>
                  <a:prstClr val="black"/>
                </a:solidFill>
              </a:rPr>
              <a:t>Shane Hastie , </a:t>
            </a:r>
            <a:r>
              <a:rPr lang="ja-JP" altLang="en-US" sz="1100" dirty="0" smtClean="0">
                <a:solidFill>
                  <a:prstClr val="black"/>
                </a:solidFill>
              </a:rPr>
              <a:t>翻訳者  吉田 英人  投稿日 </a:t>
            </a:r>
            <a:r>
              <a:rPr lang="en-US" altLang="ja-JP" sz="1100" dirty="0" smtClean="0">
                <a:solidFill>
                  <a:prstClr val="black"/>
                </a:solidFill>
              </a:rPr>
              <a:t>2016</a:t>
            </a:r>
            <a:r>
              <a:rPr lang="ja-JP" altLang="en-US" sz="1100" dirty="0" smtClean="0">
                <a:solidFill>
                  <a:prstClr val="black"/>
                </a:solidFill>
              </a:rPr>
              <a:t>年</a:t>
            </a:r>
            <a:r>
              <a:rPr lang="en-US" altLang="ja-JP" sz="1100" dirty="0" smtClean="0">
                <a:solidFill>
                  <a:prstClr val="black"/>
                </a:solidFill>
              </a:rPr>
              <a:t>6</a:t>
            </a:r>
            <a:r>
              <a:rPr lang="ja-JP" altLang="en-US" sz="1100" dirty="0" smtClean="0">
                <a:solidFill>
                  <a:prstClr val="black"/>
                </a:solidFill>
              </a:rPr>
              <a:t>月</a:t>
            </a:r>
            <a:r>
              <a:rPr lang="en-US" altLang="ja-JP" sz="1100" dirty="0" smtClean="0">
                <a:solidFill>
                  <a:prstClr val="black"/>
                </a:solidFill>
              </a:rPr>
              <a:t>16</a:t>
            </a:r>
            <a:r>
              <a:rPr lang="ja-JP" altLang="en-US" sz="1100" dirty="0" smtClean="0">
                <a:solidFill>
                  <a:prstClr val="black"/>
                </a:solidFill>
              </a:rPr>
              <a:t>日 </a:t>
            </a:r>
            <a:endParaRPr lang="ja-JP" altLang="en-US" sz="1100" dirty="0">
              <a:solidFill>
                <a:prstClr val="black"/>
              </a:solidFill>
            </a:endParaRPr>
          </a:p>
        </p:txBody>
      </p:sp>
      <p:sp>
        <p:nvSpPr>
          <p:cNvPr id="5" name="正方形/長方形 4"/>
          <p:cNvSpPr/>
          <p:nvPr/>
        </p:nvSpPr>
        <p:spPr>
          <a:xfrm>
            <a:off x="467544" y="1015281"/>
            <a:ext cx="8136904" cy="1015663"/>
          </a:xfrm>
          <a:prstGeom prst="rect">
            <a:avLst/>
          </a:prstGeom>
        </p:spPr>
        <p:txBody>
          <a:bodyPr wrap="square">
            <a:spAutoFit/>
          </a:bodyPr>
          <a:lstStyle/>
          <a:p>
            <a:r>
              <a:rPr lang="en-US" altLang="ja-JP" sz="1200" dirty="0" smtClean="0">
                <a:solidFill>
                  <a:prstClr val="black"/>
                </a:solidFill>
              </a:rPr>
              <a:t>Mathew (Ford) Kern</a:t>
            </a:r>
            <a:r>
              <a:rPr lang="ja-JP" altLang="en-US" sz="1200" dirty="0" smtClean="0">
                <a:solidFill>
                  <a:prstClr val="black"/>
                </a:solidFill>
              </a:rPr>
              <a:t>氏と</a:t>
            </a:r>
            <a:r>
              <a:rPr lang="en-US" altLang="ja-JP" sz="1200" dirty="0" err="1" smtClean="0">
                <a:solidFill>
                  <a:prstClr val="black"/>
                </a:solidFill>
              </a:rPr>
              <a:t>Milko</a:t>
            </a:r>
            <a:r>
              <a:rPr lang="ja-JP" altLang="en-US" sz="1200" dirty="0" smtClean="0">
                <a:solidFill>
                  <a:prstClr val="black"/>
                </a:solidFill>
              </a:rPr>
              <a:t>氏は先日，どちらも“アジャイルは死んだ</a:t>
            </a:r>
            <a:r>
              <a:rPr lang="en-US" altLang="ja-JP" sz="1200" dirty="0" smtClean="0">
                <a:solidFill>
                  <a:prstClr val="black"/>
                </a:solidFill>
              </a:rPr>
              <a:t>(Agile is Dead)”</a:t>
            </a:r>
            <a:r>
              <a:rPr lang="ja-JP" altLang="en-US" sz="1200" dirty="0" smtClean="0">
                <a:solidFill>
                  <a:prstClr val="black"/>
                </a:solidFill>
              </a:rPr>
              <a:t>と題した記事を書いた。この話題を，</a:t>
            </a:r>
            <a:r>
              <a:rPr lang="en-US" altLang="ja-JP" sz="1200" dirty="0" smtClean="0">
                <a:solidFill>
                  <a:prstClr val="black"/>
                </a:solidFill>
              </a:rPr>
              <a:t>Kern</a:t>
            </a:r>
            <a:r>
              <a:rPr lang="ja-JP" altLang="en-US" sz="1200" dirty="0" smtClean="0">
                <a:solidFill>
                  <a:prstClr val="black"/>
                </a:solidFill>
              </a:rPr>
              <a:t>氏は，アジャイルコンサルティングの飽和とハイプサイクルの速さに関連するものとし，</a:t>
            </a:r>
            <a:r>
              <a:rPr lang="en-US" altLang="ja-JP" sz="1200" dirty="0" err="1" smtClean="0">
                <a:solidFill>
                  <a:prstClr val="black"/>
                </a:solidFill>
              </a:rPr>
              <a:t>Miko</a:t>
            </a:r>
            <a:r>
              <a:rPr lang="ja-JP" altLang="en-US" sz="1200" dirty="0" smtClean="0">
                <a:solidFill>
                  <a:prstClr val="black"/>
                </a:solidFill>
              </a:rPr>
              <a:t>氏は，アジャイル活動の具現化したアプローチの速さを越えるために，アジャイルから</a:t>
            </a:r>
            <a:r>
              <a:rPr lang="en-US" altLang="ja-JP" sz="1200" dirty="0" smtClean="0">
                <a:solidFill>
                  <a:prstClr val="black"/>
                </a:solidFill>
              </a:rPr>
              <a:t>DevOps</a:t>
            </a:r>
            <a:r>
              <a:rPr lang="ja-JP" altLang="en-US" sz="1200" dirty="0" err="1" smtClean="0">
                <a:solidFill>
                  <a:prstClr val="black"/>
                </a:solidFill>
              </a:rPr>
              <a:t>へと</a:t>
            </a:r>
            <a:r>
              <a:rPr lang="ja-JP" altLang="en-US" sz="1200" dirty="0" smtClean="0">
                <a:solidFill>
                  <a:prstClr val="black"/>
                </a:solidFill>
              </a:rPr>
              <a:t>進化する必要性を説いている。</a:t>
            </a:r>
          </a:p>
          <a:p>
            <a:r>
              <a:rPr lang="en-US" altLang="ja-JP" sz="1200" dirty="0" smtClean="0">
                <a:solidFill>
                  <a:prstClr val="black"/>
                </a:solidFill>
              </a:rPr>
              <a:t>Kern</a:t>
            </a:r>
            <a:r>
              <a:rPr lang="ja-JP" altLang="en-US" sz="1200" dirty="0" smtClean="0">
                <a:solidFill>
                  <a:prstClr val="black"/>
                </a:solidFill>
              </a:rPr>
              <a:t>氏の最初の記事のタイトルは，“</a:t>
            </a:r>
            <a:r>
              <a:rPr lang="en-US" altLang="ja-JP" sz="1200" dirty="0" smtClean="0">
                <a:solidFill>
                  <a:prstClr val="black"/>
                </a:solidFill>
              </a:rPr>
              <a:t>Agile is Dead”</a:t>
            </a:r>
            <a:r>
              <a:rPr lang="ja-JP" altLang="en-US" sz="1200" dirty="0" smtClean="0">
                <a:solidFill>
                  <a:prstClr val="black"/>
                </a:solidFill>
              </a:rPr>
              <a:t>そのものだ。意識的に物議を醸すような</a:t>
            </a:r>
            <a:r>
              <a:rPr lang="en-US" altLang="ja-JP" sz="1200" dirty="0" smtClean="0">
                <a:solidFill>
                  <a:prstClr val="black"/>
                </a:solidFill>
              </a:rPr>
              <a:t>(</a:t>
            </a:r>
            <a:r>
              <a:rPr lang="ja-JP" altLang="en-US" sz="1200" dirty="0" smtClean="0">
                <a:solidFill>
                  <a:prstClr val="black"/>
                </a:solidFill>
              </a:rPr>
              <a:t>そして皮肉な</a:t>
            </a:r>
            <a:r>
              <a:rPr lang="en-US" altLang="ja-JP" sz="1200" dirty="0" smtClean="0">
                <a:solidFill>
                  <a:prstClr val="black"/>
                </a:solidFill>
              </a:rPr>
              <a:t>)</a:t>
            </a:r>
            <a:r>
              <a:rPr lang="ja-JP" altLang="en-US" sz="1200" dirty="0" smtClean="0">
                <a:solidFill>
                  <a:prstClr val="black"/>
                </a:solidFill>
              </a:rPr>
              <a:t>スタンスを選んだ氏は，次のように言う。</a:t>
            </a:r>
            <a:endParaRPr lang="ja-JP" altLang="en-US" sz="1200" dirty="0">
              <a:solidFill>
                <a:prstClr val="black"/>
              </a:solidFill>
            </a:endParaRPr>
          </a:p>
        </p:txBody>
      </p:sp>
      <p:sp>
        <p:nvSpPr>
          <p:cNvPr id="6" name="正方形/長方形 5"/>
          <p:cNvSpPr/>
          <p:nvPr/>
        </p:nvSpPr>
        <p:spPr>
          <a:xfrm>
            <a:off x="467544" y="2036307"/>
            <a:ext cx="8100900" cy="954107"/>
          </a:xfrm>
          <a:prstGeom prst="rect">
            <a:avLst/>
          </a:prstGeom>
        </p:spPr>
        <p:txBody>
          <a:bodyPr wrap="square">
            <a:spAutoFit/>
          </a:bodyPr>
          <a:lstStyle/>
          <a:p>
            <a:r>
              <a:rPr lang="en-US" altLang="ja-JP" sz="1400" dirty="0" smtClean="0">
                <a:solidFill>
                  <a:prstClr val="black"/>
                </a:solidFill>
              </a:rPr>
              <a:t>“</a:t>
            </a:r>
            <a:r>
              <a:rPr lang="ja-JP" altLang="en-US" sz="1400" dirty="0" smtClean="0">
                <a:solidFill>
                  <a:prstClr val="black"/>
                </a:solidFill>
              </a:rPr>
              <a:t>アジャイル”というブランド名の意義は失われ，技術的なメリットは減衰しています。卓越した技術を追求する人たちは，すでにアジャイルを見限っています。“狂信的な”活動を除けば，もはや過去の歴史に過ぎません。</a:t>
            </a:r>
            <a:endParaRPr lang="en-US" altLang="ja-JP" sz="1400" dirty="0" smtClean="0">
              <a:solidFill>
                <a:prstClr val="black"/>
              </a:solidFill>
            </a:endParaRPr>
          </a:p>
          <a:p>
            <a:r>
              <a:rPr lang="ja-JP" altLang="en-US" sz="1400" dirty="0" smtClean="0">
                <a:solidFill>
                  <a:prstClr val="black"/>
                </a:solidFill>
              </a:rPr>
              <a:t>これは当然の結末であり，そうなるべき理由はたくさんある</a:t>
            </a:r>
          </a:p>
        </p:txBody>
      </p:sp>
      <p:sp>
        <p:nvSpPr>
          <p:cNvPr id="8" name="正方形/長方形 7"/>
          <p:cNvSpPr/>
          <p:nvPr/>
        </p:nvSpPr>
        <p:spPr>
          <a:xfrm>
            <a:off x="467544" y="2998813"/>
            <a:ext cx="8280920" cy="2031325"/>
          </a:xfrm>
          <a:prstGeom prst="rect">
            <a:avLst/>
          </a:prstGeom>
        </p:spPr>
        <p:txBody>
          <a:bodyPr wrap="square">
            <a:spAutoFit/>
          </a:bodyPr>
          <a:lstStyle/>
          <a:p>
            <a:r>
              <a:rPr lang="en-US" altLang="ja-JP" sz="1400" dirty="0" smtClean="0">
                <a:solidFill>
                  <a:prstClr val="black"/>
                </a:solidFill>
              </a:rPr>
              <a:t>•</a:t>
            </a:r>
            <a:r>
              <a:rPr lang="ja-JP" altLang="en-US" sz="1400" dirty="0" smtClean="0">
                <a:solidFill>
                  <a:srgbClr val="FF0000"/>
                </a:solidFill>
              </a:rPr>
              <a:t>アジャイルにはスイートスポットがあり</a:t>
            </a:r>
            <a:r>
              <a:rPr lang="ja-JP" altLang="en-US" sz="1400" dirty="0" smtClean="0">
                <a:solidFill>
                  <a:prstClr val="black"/>
                </a:solidFill>
              </a:rPr>
              <a:t>，適用不能な領域があったにも関わらず，皆それを無視しようとした。</a:t>
            </a:r>
          </a:p>
          <a:p>
            <a:r>
              <a:rPr lang="en-US" altLang="ja-JP" sz="1400" dirty="0" smtClean="0">
                <a:solidFill>
                  <a:prstClr val="black"/>
                </a:solidFill>
              </a:rPr>
              <a:t>•</a:t>
            </a:r>
            <a:r>
              <a:rPr lang="ja-JP" altLang="en-US" sz="1400" dirty="0" smtClean="0">
                <a:solidFill>
                  <a:prstClr val="black"/>
                </a:solidFill>
              </a:rPr>
              <a:t>誇大広告であり，実は副次的な存在であることは，最初から分かっていた。</a:t>
            </a:r>
          </a:p>
          <a:p>
            <a:r>
              <a:rPr lang="en-US" altLang="ja-JP" sz="1400" dirty="0" smtClean="0">
                <a:solidFill>
                  <a:prstClr val="black"/>
                </a:solidFill>
              </a:rPr>
              <a:t>•</a:t>
            </a:r>
            <a:r>
              <a:rPr lang="ja-JP" altLang="en-US" sz="1400" dirty="0" smtClean="0">
                <a:solidFill>
                  <a:prstClr val="black"/>
                </a:solidFill>
              </a:rPr>
              <a:t>宗教じみた神話，奇妙な用語，特殊で神聖なツール，その他の奇妙なカルト的活動。</a:t>
            </a:r>
            <a:r>
              <a:rPr lang="en-US" altLang="ja-JP" sz="1400" dirty="0" smtClean="0">
                <a:solidFill>
                  <a:prstClr val="black"/>
                </a:solidFill>
              </a:rPr>
              <a:t>(</a:t>
            </a:r>
            <a:r>
              <a:rPr lang="ja-JP" altLang="en-US" sz="1400" dirty="0" smtClean="0">
                <a:solidFill>
                  <a:prstClr val="black"/>
                </a:solidFill>
              </a:rPr>
              <a:t>例えば，アジャイル実践者の大部分は横柄で，自分たちの意見に同意するように脅します。同意しない者を責めたり，信用を失わせようとするのです。私自身も昨日</a:t>
            </a:r>
            <a:r>
              <a:rPr lang="en-US" altLang="ja-JP" sz="1400" dirty="0" smtClean="0">
                <a:solidFill>
                  <a:prstClr val="black"/>
                </a:solidFill>
              </a:rPr>
              <a:t>4/28</a:t>
            </a:r>
            <a:r>
              <a:rPr lang="ja-JP" altLang="en-US" sz="1400" dirty="0" smtClean="0">
                <a:solidFill>
                  <a:prstClr val="black"/>
                </a:solidFill>
              </a:rPr>
              <a:t>若い信者に脅されたばかりです。</a:t>
            </a:r>
            <a:endParaRPr lang="en-US" altLang="ja-JP" sz="1400" dirty="0" smtClean="0">
              <a:solidFill>
                <a:prstClr val="black"/>
              </a:solidFill>
            </a:endParaRPr>
          </a:p>
          <a:p>
            <a:r>
              <a:rPr lang="en-US" altLang="ja-JP" sz="1400" dirty="0" smtClean="0">
                <a:solidFill>
                  <a:prstClr val="black"/>
                </a:solidFill>
              </a:rPr>
              <a:t>•</a:t>
            </a:r>
            <a:r>
              <a:rPr lang="ja-JP" altLang="en-US" sz="1400" dirty="0" smtClean="0">
                <a:solidFill>
                  <a:prstClr val="black"/>
                </a:solidFill>
              </a:rPr>
              <a:t>より重要な</a:t>
            </a:r>
            <a:r>
              <a:rPr lang="ja-JP" altLang="en-US" sz="1400" dirty="0" smtClean="0">
                <a:solidFill>
                  <a:srgbClr val="FF0000"/>
                </a:solidFill>
              </a:rPr>
              <a:t>企業管理にアジャイルをフィットさせようと，無理やり押し付けている人たちばかり目に付きます。</a:t>
            </a:r>
            <a:r>
              <a:rPr lang="ja-JP" altLang="en-US" sz="1400" dirty="0" smtClean="0">
                <a:solidFill>
                  <a:prstClr val="black"/>
                </a:solidFill>
              </a:rPr>
              <a:t>アジャイルがエコシステムの最重要部分であるという，開発者目線の誤った最適化思考に，私たちは明らかに陥っていたのです。大部分の企業にとって</a:t>
            </a:r>
            <a:r>
              <a:rPr lang="ja-JP" altLang="en-US" sz="1400" dirty="0" smtClean="0">
                <a:solidFill>
                  <a:srgbClr val="FF0000"/>
                </a:solidFill>
              </a:rPr>
              <a:t>，アジャイルは部分的なサポート機能に過ぎず，ビジネスのコアにはなり得ません。より重要なビジネス機能の一部に留め置くべきなのです。</a:t>
            </a:r>
            <a:endParaRPr lang="ja-JP" altLang="en-US" sz="1400" dirty="0">
              <a:solidFill>
                <a:srgbClr val="FF0000"/>
              </a:solidFill>
            </a:endParaRPr>
          </a:p>
        </p:txBody>
      </p:sp>
      <p:sp>
        <p:nvSpPr>
          <p:cNvPr id="9" name="正方形/長方形 8"/>
          <p:cNvSpPr/>
          <p:nvPr/>
        </p:nvSpPr>
        <p:spPr>
          <a:xfrm>
            <a:off x="467544" y="5039960"/>
            <a:ext cx="8424936" cy="307777"/>
          </a:xfrm>
          <a:prstGeom prst="rect">
            <a:avLst/>
          </a:prstGeom>
        </p:spPr>
        <p:txBody>
          <a:bodyPr wrap="square">
            <a:spAutoFit/>
          </a:bodyPr>
          <a:lstStyle/>
          <a:p>
            <a:r>
              <a:rPr lang="ja-JP" altLang="en-US" sz="1400" dirty="0" smtClean="0">
                <a:solidFill>
                  <a:prstClr val="black"/>
                </a:solidFill>
              </a:rPr>
              <a:t>イテレーションや一部の社会的なプラクティス，多くの技術的プラクティスなど，不要と思われる項目を指摘する。</a:t>
            </a:r>
            <a:endParaRPr lang="ja-JP" altLang="en-US" sz="1400" dirty="0">
              <a:solidFill>
                <a:prstClr val="black"/>
              </a:solidFill>
            </a:endParaRPr>
          </a:p>
        </p:txBody>
      </p:sp>
      <p:sp>
        <p:nvSpPr>
          <p:cNvPr id="11" name="正方形/長方形 10"/>
          <p:cNvSpPr/>
          <p:nvPr/>
        </p:nvSpPr>
        <p:spPr>
          <a:xfrm>
            <a:off x="467544" y="5589240"/>
            <a:ext cx="8280920" cy="646331"/>
          </a:xfrm>
          <a:prstGeom prst="rect">
            <a:avLst/>
          </a:prstGeom>
        </p:spPr>
        <p:txBody>
          <a:bodyPr wrap="square">
            <a:spAutoFit/>
          </a:bodyPr>
          <a:lstStyle/>
          <a:p>
            <a:r>
              <a:rPr lang="en-US" altLang="ja-JP" dirty="0" err="1" smtClean="0">
                <a:solidFill>
                  <a:prstClr val="black"/>
                </a:solidFill>
              </a:rPr>
              <a:t>Miko</a:t>
            </a:r>
            <a:r>
              <a:rPr lang="ja-JP" altLang="en-US" dirty="0" smtClean="0">
                <a:solidFill>
                  <a:prstClr val="black"/>
                </a:solidFill>
              </a:rPr>
              <a:t>氏は，市場における</a:t>
            </a:r>
            <a:r>
              <a:rPr lang="ja-JP" altLang="en-US" dirty="0" smtClean="0">
                <a:solidFill>
                  <a:srgbClr val="FF0000"/>
                </a:solidFill>
              </a:rPr>
              <a:t>アジャイルの後継は継続的デリバリ</a:t>
            </a:r>
            <a:r>
              <a:rPr lang="ja-JP" altLang="en-US" dirty="0" smtClean="0">
                <a:solidFill>
                  <a:prstClr val="black"/>
                </a:solidFill>
              </a:rPr>
              <a:t>だ，と指摘する。</a:t>
            </a:r>
            <a:endParaRPr lang="en-US" altLang="ja-JP" dirty="0" smtClean="0">
              <a:solidFill>
                <a:prstClr val="black"/>
              </a:solidFill>
            </a:endParaRPr>
          </a:p>
          <a:p>
            <a:r>
              <a:rPr lang="ja-JP" altLang="en-US" dirty="0" smtClean="0">
                <a:solidFill>
                  <a:prstClr val="black"/>
                </a:solidFill>
              </a:rPr>
              <a:t>結論として氏は，市場において</a:t>
            </a:r>
            <a:r>
              <a:rPr lang="ja-JP" altLang="en-US" dirty="0" smtClean="0">
                <a:solidFill>
                  <a:srgbClr val="FF0000"/>
                </a:solidFill>
              </a:rPr>
              <a:t>アジャイルに代わるものは</a:t>
            </a:r>
            <a:r>
              <a:rPr lang="en-US" altLang="ja-JP" dirty="0" smtClean="0">
                <a:solidFill>
                  <a:srgbClr val="FF0000"/>
                </a:solidFill>
              </a:rPr>
              <a:t>DevOps</a:t>
            </a:r>
            <a:r>
              <a:rPr lang="ja-JP" altLang="en-US" dirty="0" smtClean="0">
                <a:solidFill>
                  <a:prstClr val="black"/>
                </a:solidFill>
              </a:rPr>
              <a:t>の波だと考えている。</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985" y="407838"/>
            <a:ext cx="14287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四角形吹き出し 11"/>
          <p:cNvSpPr/>
          <p:nvPr/>
        </p:nvSpPr>
        <p:spPr>
          <a:xfrm>
            <a:off x="6443587" y="4841612"/>
            <a:ext cx="2608882" cy="396696"/>
          </a:xfrm>
          <a:prstGeom prst="wedgeRectCallout">
            <a:avLst>
              <a:gd name="adj1" fmla="val -66863"/>
              <a:gd name="adj2" fmla="val -42131"/>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smtClean="0">
                <a:solidFill>
                  <a:srgbClr val="FF0000"/>
                </a:solidFill>
              </a:rPr>
              <a:t>20</a:t>
            </a:r>
            <a:r>
              <a:rPr lang="ja-JP" altLang="en-US" sz="1100" b="1" dirty="0" smtClean="0">
                <a:solidFill>
                  <a:srgbClr val="FF0000"/>
                </a:solidFill>
              </a:rPr>
              <a:t>兆円企業のトヨタをどう評価？？？</a:t>
            </a:r>
            <a:endParaRPr lang="ja-JP" altLang="en-US" sz="1100" b="1" dirty="0">
              <a:solidFill>
                <a:srgbClr val="FF0000"/>
              </a:solidFill>
            </a:endParaRPr>
          </a:p>
        </p:txBody>
      </p:sp>
      <p:sp>
        <p:nvSpPr>
          <p:cNvPr id="16" name="四角形吹き出し 15"/>
          <p:cNvSpPr/>
          <p:nvPr/>
        </p:nvSpPr>
        <p:spPr>
          <a:xfrm>
            <a:off x="1491629" y="5192112"/>
            <a:ext cx="2608882" cy="396696"/>
          </a:xfrm>
          <a:prstGeom prst="wedgeRectCallout">
            <a:avLst>
              <a:gd name="adj1" fmla="val 79542"/>
              <a:gd name="adj2" fmla="val 55113"/>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rgbClr val="FF0000"/>
                </a:solidFill>
              </a:rPr>
              <a:t>アジャイル</a:t>
            </a:r>
            <a:r>
              <a:rPr lang="ja-JP" altLang="en-US" sz="1100" b="1" dirty="0" smtClean="0">
                <a:solidFill>
                  <a:srgbClr val="FF0000"/>
                </a:solidFill>
              </a:rPr>
              <a:t>ができなければ進めない</a:t>
            </a:r>
            <a:r>
              <a:rPr lang="en-US" altLang="ja-JP" sz="1100" b="1" dirty="0" smtClean="0">
                <a:solidFill>
                  <a:srgbClr val="FF0000"/>
                </a:solidFill>
              </a:rPr>
              <a:t>¡</a:t>
            </a:r>
            <a:r>
              <a:rPr lang="ja-JP" altLang="en-US" sz="1100" b="1" dirty="0" smtClean="0">
                <a:solidFill>
                  <a:srgbClr val="FF0000"/>
                </a:solidFill>
              </a:rPr>
              <a:t>！</a:t>
            </a:r>
            <a:endParaRPr lang="ja-JP" altLang="en-US" sz="1100" b="1" dirty="0">
              <a:solidFill>
                <a:srgbClr val="FF0000"/>
              </a:solidFill>
            </a:endParaRPr>
          </a:p>
        </p:txBody>
      </p:sp>
    </p:spTree>
    <p:extLst>
      <p:ext uri="{BB962C8B-B14F-4D97-AF65-F5344CB8AC3E}">
        <p14:creationId xmlns:p14="http://schemas.microsoft.com/office/powerpoint/2010/main" val="96777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5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fade">
                                      <p:cBhvr>
                                        <p:cTn id="13" dur="500"/>
                                        <p:tgtEl>
                                          <p:spTgt spid="16">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fade">
                                      <p:cBhvr>
                                        <p:cTn id="16"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P spid="16" grpId="0"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グループ化 34"/>
          <p:cNvGrpSpPr/>
          <p:nvPr/>
        </p:nvGrpSpPr>
        <p:grpSpPr>
          <a:xfrm>
            <a:off x="2862263" y="2986088"/>
            <a:ext cx="1519238" cy="855663"/>
            <a:chOff x="2862263" y="2986088"/>
            <a:chExt cx="1519238" cy="855663"/>
          </a:xfrm>
        </p:grpSpPr>
        <p:sp>
          <p:nvSpPr>
            <p:cNvPr id="29" name="Freeform 9"/>
            <p:cNvSpPr>
              <a:spLocks/>
            </p:cNvSpPr>
            <p:nvPr/>
          </p:nvSpPr>
          <p:spPr bwMode="auto">
            <a:xfrm>
              <a:off x="2862263" y="3246438"/>
              <a:ext cx="1519238" cy="595313"/>
            </a:xfrm>
            <a:custGeom>
              <a:avLst/>
              <a:gdLst>
                <a:gd name="T0" fmla="*/ 1519238 w 1456"/>
                <a:gd name="T1" fmla="*/ 153695 h 581"/>
                <a:gd name="T2" fmla="*/ 0 w 1456"/>
                <a:gd name="T3" fmla="*/ 0 h 581"/>
                <a:gd name="T4" fmla="*/ 0 w 1456"/>
                <a:gd name="T5" fmla="*/ 441618 h 581"/>
                <a:gd name="T6" fmla="*/ 1519238 w 1456"/>
                <a:gd name="T7" fmla="*/ 595313 h 581"/>
                <a:gd name="T8" fmla="*/ 1519238 w 1456"/>
                <a:gd name="T9" fmla="*/ 153695 h 581"/>
                <a:gd name="T10" fmla="*/ 0 60000 65536"/>
                <a:gd name="T11" fmla="*/ 0 60000 65536"/>
                <a:gd name="T12" fmla="*/ 0 60000 65536"/>
                <a:gd name="T13" fmla="*/ 0 60000 65536"/>
                <a:gd name="T14" fmla="*/ 0 60000 65536"/>
                <a:gd name="T15" fmla="*/ 0 w 1456"/>
                <a:gd name="T16" fmla="*/ 0 h 581"/>
                <a:gd name="T17" fmla="*/ 1456 w 1456"/>
                <a:gd name="T18" fmla="*/ 581 h 581"/>
              </a:gdLst>
              <a:ahLst/>
              <a:cxnLst>
                <a:cxn ang="T10">
                  <a:pos x="T0" y="T1"/>
                </a:cxn>
                <a:cxn ang="T11">
                  <a:pos x="T2" y="T3"/>
                </a:cxn>
                <a:cxn ang="T12">
                  <a:pos x="T4" y="T5"/>
                </a:cxn>
                <a:cxn ang="T13">
                  <a:pos x="T6" y="T7"/>
                </a:cxn>
                <a:cxn ang="T14">
                  <a:pos x="T8" y="T9"/>
                </a:cxn>
              </a:cxnLst>
              <a:rect l="T15" t="T16" r="T17" b="T18"/>
              <a:pathLst>
                <a:path w="1456" h="581">
                  <a:moveTo>
                    <a:pt x="1456" y="150"/>
                  </a:moveTo>
                  <a:lnTo>
                    <a:pt x="0" y="0"/>
                  </a:lnTo>
                  <a:lnTo>
                    <a:pt x="0" y="431"/>
                  </a:lnTo>
                  <a:lnTo>
                    <a:pt x="1456" y="581"/>
                  </a:lnTo>
                  <a:lnTo>
                    <a:pt x="1456" y="150"/>
                  </a:lnTo>
                  <a:close/>
                </a:path>
              </a:pathLst>
            </a:custGeom>
            <a:solidFill>
              <a:srgbClr val="15387D"/>
            </a:solidFill>
            <a:ln w="9525">
              <a:solidFill>
                <a:srgbClr val="000000"/>
              </a:solidFill>
              <a:round/>
              <a:headEnd/>
              <a:tailEnd/>
            </a:ln>
          </p:spPr>
          <p:txBody>
            <a:bodyPr/>
            <a:lstStyle/>
            <a:p>
              <a:endParaRPr lang="ja-JP" altLang="en-US">
                <a:solidFill>
                  <a:prstClr val="black"/>
                </a:solidFill>
              </a:endParaRPr>
            </a:p>
          </p:txBody>
        </p:sp>
        <p:sp>
          <p:nvSpPr>
            <p:cNvPr id="7" name="Freeform 10"/>
            <p:cNvSpPr>
              <a:spLocks/>
            </p:cNvSpPr>
            <p:nvPr/>
          </p:nvSpPr>
          <p:spPr bwMode="auto">
            <a:xfrm>
              <a:off x="2862263" y="2986088"/>
              <a:ext cx="1519238" cy="412750"/>
            </a:xfrm>
            <a:custGeom>
              <a:avLst/>
              <a:gdLst>
                <a:gd name="T0" fmla="*/ 0 w 1456"/>
                <a:gd name="T1" fmla="*/ 252179 h 401"/>
                <a:gd name="T2" fmla="*/ 12521 w 1456"/>
                <a:gd name="T3" fmla="*/ 246003 h 401"/>
                <a:gd name="T4" fmla="*/ 18782 w 1456"/>
                <a:gd name="T5" fmla="*/ 239827 h 401"/>
                <a:gd name="T6" fmla="*/ 31303 w 1456"/>
                <a:gd name="T7" fmla="*/ 233651 h 401"/>
                <a:gd name="T8" fmla="*/ 43824 w 1456"/>
                <a:gd name="T9" fmla="*/ 227476 h 401"/>
                <a:gd name="T10" fmla="*/ 56345 w 1456"/>
                <a:gd name="T11" fmla="*/ 221300 h 401"/>
                <a:gd name="T12" fmla="*/ 68867 w 1456"/>
                <a:gd name="T13" fmla="*/ 215124 h 401"/>
                <a:gd name="T14" fmla="*/ 87648 w 1456"/>
                <a:gd name="T15" fmla="*/ 208948 h 401"/>
                <a:gd name="T16" fmla="*/ 100170 w 1456"/>
                <a:gd name="T17" fmla="*/ 202772 h 401"/>
                <a:gd name="T18" fmla="*/ 112691 w 1456"/>
                <a:gd name="T19" fmla="*/ 196597 h 401"/>
                <a:gd name="T20" fmla="*/ 131473 w 1456"/>
                <a:gd name="T21" fmla="*/ 190421 h 401"/>
                <a:gd name="T22" fmla="*/ 143994 w 1456"/>
                <a:gd name="T23" fmla="*/ 184245 h 401"/>
                <a:gd name="T24" fmla="*/ 162776 w 1456"/>
                <a:gd name="T25" fmla="*/ 178069 h 401"/>
                <a:gd name="T26" fmla="*/ 175297 w 1456"/>
                <a:gd name="T27" fmla="*/ 171893 h 401"/>
                <a:gd name="T28" fmla="*/ 194078 w 1456"/>
                <a:gd name="T29" fmla="*/ 165718 h 401"/>
                <a:gd name="T30" fmla="*/ 212860 w 1456"/>
                <a:gd name="T31" fmla="*/ 159542 h 401"/>
                <a:gd name="T32" fmla="*/ 212860 w 1456"/>
                <a:gd name="T33" fmla="*/ 159542 h 401"/>
                <a:gd name="T34" fmla="*/ 225381 w 1456"/>
                <a:gd name="T35" fmla="*/ 153366 h 401"/>
                <a:gd name="T36" fmla="*/ 244163 w 1456"/>
                <a:gd name="T37" fmla="*/ 147190 h 401"/>
                <a:gd name="T38" fmla="*/ 262945 w 1456"/>
                <a:gd name="T39" fmla="*/ 141014 h 401"/>
                <a:gd name="T40" fmla="*/ 281727 w 1456"/>
                <a:gd name="T41" fmla="*/ 134839 h 401"/>
                <a:gd name="T42" fmla="*/ 300509 w 1456"/>
                <a:gd name="T43" fmla="*/ 128663 h 401"/>
                <a:gd name="T44" fmla="*/ 319290 w 1456"/>
                <a:gd name="T45" fmla="*/ 122487 h 401"/>
                <a:gd name="T46" fmla="*/ 338072 w 1456"/>
                <a:gd name="T47" fmla="*/ 122487 h 401"/>
                <a:gd name="T48" fmla="*/ 363115 w 1456"/>
                <a:gd name="T49" fmla="*/ 116311 h 401"/>
                <a:gd name="T50" fmla="*/ 381896 w 1456"/>
                <a:gd name="T51" fmla="*/ 110135 h 401"/>
                <a:gd name="T52" fmla="*/ 400678 w 1456"/>
                <a:gd name="T53" fmla="*/ 103959 h 401"/>
                <a:gd name="T54" fmla="*/ 425721 w 1456"/>
                <a:gd name="T55" fmla="*/ 97784 h 401"/>
                <a:gd name="T56" fmla="*/ 444502 w 1456"/>
                <a:gd name="T57" fmla="*/ 91608 h 401"/>
                <a:gd name="T58" fmla="*/ 469545 w 1456"/>
                <a:gd name="T59" fmla="*/ 91608 h 401"/>
                <a:gd name="T60" fmla="*/ 488326 w 1456"/>
                <a:gd name="T61" fmla="*/ 85432 h 401"/>
                <a:gd name="T62" fmla="*/ 513369 w 1456"/>
                <a:gd name="T63" fmla="*/ 79256 h 401"/>
                <a:gd name="T64" fmla="*/ 531107 w 1456"/>
                <a:gd name="T65" fmla="*/ 73080 h 401"/>
                <a:gd name="T66" fmla="*/ 556150 w 1456"/>
                <a:gd name="T67" fmla="*/ 73080 h 401"/>
                <a:gd name="T68" fmla="*/ 581192 w 1456"/>
                <a:gd name="T69" fmla="*/ 66905 h 401"/>
                <a:gd name="T70" fmla="*/ 599974 w 1456"/>
                <a:gd name="T71" fmla="*/ 60729 h 401"/>
                <a:gd name="T72" fmla="*/ 625016 w 1456"/>
                <a:gd name="T73" fmla="*/ 60729 h 401"/>
                <a:gd name="T74" fmla="*/ 650059 w 1456"/>
                <a:gd name="T75" fmla="*/ 55582 h 401"/>
                <a:gd name="T76" fmla="*/ 675101 w 1456"/>
                <a:gd name="T77" fmla="*/ 49406 h 401"/>
                <a:gd name="T78" fmla="*/ 700143 w 1456"/>
                <a:gd name="T79" fmla="*/ 49406 h 401"/>
                <a:gd name="T80" fmla="*/ 725186 w 1456"/>
                <a:gd name="T81" fmla="*/ 43231 h 401"/>
                <a:gd name="T82" fmla="*/ 750228 w 1456"/>
                <a:gd name="T83" fmla="*/ 43231 h 401"/>
                <a:gd name="T84" fmla="*/ 775270 w 1456"/>
                <a:gd name="T85" fmla="*/ 37055 h 401"/>
                <a:gd name="T86" fmla="*/ 800313 w 1456"/>
                <a:gd name="T87" fmla="*/ 37055 h 401"/>
                <a:gd name="T88" fmla="*/ 825355 w 1456"/>
                <a:gd name="T89" fmla="*/ 30879 h 401"/>
                <a:gd name="T90" fmla="*/ 850398 w 1456"/>
                <a:gd name="T91" fmla="*/ 30879 h 401"/>
                <a:gd name="T92" fmla="*/ 850398 w 1456"/>
                <a:gd name="T93" fmla="*/ 30879 h 401"/>
                <a:gd name="T94" fmla="*/ 881701 w 1456"/>
                <a:gd name="T95" fmla="*/ 24703 h 401"/>
                <a:gd name="T96" fmla="*/ 906743 w 1456"/>
                <a:gd name="T97" fmla="*/ 24703 h 401"/>
                <a:gd name="T98" fmla="*/ 931785 w 1456"/>
                <a:gd name="T99" fmla="*/ 18527 h 401"/>
                <a:gd name="T100" fmla="*/ 956828 w 1456"/>
                <a:gd name="T101" fmla="*/ 18527 h 401"/>
                <a:gd name="T102" fmla="*/ 988131 w 1456"/>
                <a:gd name="T103" fmla="*/ 12352 h 401"/>
                <a:gd name="T104" fmla="*/ 1013173 w 1456"/>
                <a:gd name="T105" fmla="*/ 12352 h 401"/>
                <a:gd name="T106" fmla="*/ 1044476 w 1456"/>
                <a:gd name="T107" fmla="*/ 12352 h 401"/>
                <a:gd name="T108" fmla="*/ 1069519 w 1456"/>
                <a:gd name="T109" fmla="*/ 6176 h 401"/>
                <a:gd name="T110" fmla="*/ 1094561 w 1456"/>
                <a:gd name="T111" fmla="*/ 6176 h 401"/>
                <a:gd name="T112" fmla="*/ 1125864 w 1456"/>
                <a:gd name="T113" fmla="*/ 6176 h 401"/>
                <a:gd name="T114" fmla="*/ 1150906 w 1456"/>
                <a:gd name="T115" fmla="*/ 0 h 401"/>
                <a:gd name="T116" fmla="*/ 1182209 w 1456"/>
                <a:gd name="T117" fmla="*/ 0 h 401"/>
                <a:gd name="T118" fmla="*/ 1207252 w 1456"/>
                <a:gd name="T119" fmla="*/ 0 h 401"/>
                <a:gd name="T120" fmla="*/ 1238555 w 1456"/>
                <a:gd name="T121" fmla="*/ 0 h 401"/>
                <a:gd name="T122" fmla="*/ 1519238 w 1456"/>
                <a:gd name="T123" fmla="*/ 412750 h 401"/>
                <a:gd name="T124" fmla="*/ 0 w 1456"/>
                <a:gd name="T125" fmla="*/ 252179 h 4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6"/>
                <a:gd name="T190" fmla="*/ 0 h 401"/>
                <a:gd name="T191" fmla="*/ 1456 w 1456"/>
                <a:gd name="T192" fmla="*/ 401 h 40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6" h="401">
                  <a:moveTo>
                    <a:pt x="0" y="245"/>
                  </a:moveTo>
                  <a:lnTo>
                    <a:pt x="12" y="239"/>
                  </a:lnTo>
                  <a:lnTo>
                    <a:pt x="18" y="233"/>
                  </a:lnTo>
                  <a:lnTo>
                    <a:pt x="30" y="227"/>
                  </a:lnTo>
                  <a:lnTo>
                    <a:pt x="42" y="221"/>
                  </a:lnTo>
                  <a:lnTo>
                    <a:pt x="54" y="215"/>
                  </a:lnTo>
                  <a:lnTo>
                    <a:pt x="66" y="209"/>
                  </a:lnTo>
                  <a:lnTo>
                    <a:pt x="84" y="203"/>
                  </a:lnTo>
                  <a:lnTo>
                    <a:pt x="96" y="197"/>
                  </a:lnTo>
                  <a:lnTo>
                    <a:pt x="108" y="191"/>
                  </a:lnTo>
                  <a:lnTo>
                    <a:pt x="126" y="185"/>
                  </a:lnTo>
                  <a:lnTo>
                    <a:pt x="138" y="179"/>
                  </a:lnTo>
                  <a:lnTo>
                    <a:pt x="156" y="173"/>
                  </a:lnTo>
                  <a:lnTo>
                    <a:pt x="168" y="167"/>
                  </a:lnTo>
                  <a:lnTo>
                    <a:pt x="186" y="161"/>
                  </a:lnTo>
                  <a:lnTo>
                    <a:pt x="204" y="155"/>
                  </a:lnTo>
                  <a:lnTo>
                    <a:pt x="216" y="149"/>
                  </a:lnTo>
                  <a:lnTo>
                    <a:pt x="234" y="143"/>
                  </a:lnTo>
                  <a:lnTo>
                    <a:pt x="252" y="137"/>
                  </a:lnTo>
                  <a:lnTo>
                    <a:pt x="270" y="131"/>
                  </a:lnTo>
                  <a:lnTo>
                    <a:pt x="288" y="125"/>
                  </a:lnTo>
                  <a:lnTo>
                    <a:pt x="306" y="119"/>
                  </a:lnTo>
                  <a:lnTo>
                    <a:pt x="324" y="119"/>
                  </a:lnTo>
                  <a:lnTo>
                    <a:pt x="348" y="113"/>
                  </a:lnTo>
                  <a:lnTo>
                    <a:pt x="366" y="107"/>
                  </a:lnTo>
                  <a:lnTo>
                    <a:pt x="384" y="101"/>
                  </a:lnTo>
                  <a:lnTo>
                    <a:pt x="408" y="95"/>
                  </a:lnTo>
                  <a:lnTo>
                    <a:pt x="426" y="89"/>
                  </a:lnTo>
                  <a:lnTo>
                    <a:pt x="450" y="89"/>
                  </a:lnTo>
                  <a:lnTo>
                    <a:pt x="468" y="83"/>
                  </a:lnTo>
                  <a:lnTo>
                    <a:pt x="492" y="77"/>
                  </a:lnTo>
                  <a:lnTo>
                    <a:pt x="509" y="71"/>
                  </a:lnTo>
                  <a:lnTo>
                    <a:pt x="533" y="71"/>
                  </a:lnTo>
                  <a:lnTo>
                    <a:pt x="557" y="65"/>
                  </a:lnTo>
                  <a:lnTo>
                    <a:pt x="575" y="59"/>
                  </a:lnTo>
                  <a:lnTo>
                    <a:pt x="599" y="59"/>
                  </a:lnTo>
                  <a:lnTo>
                    <a:pt x="623" y="54"/>
                  </a:lnTo>
                  <a:lnTo>
                    <a:pt x="647" y="48"/>
                  </a:lnTo>
                  <a:lnTo>
                    <a:pt x="671" y="48"/>
                  </a:lnTo>
                  <a:lnTo>
                    <a:pt x="695" y="42"/>
                  </a:lnTo>
                  <a:lnTo>
                    <a:pt x="719" y="42"/>
                  </a:lnTo>
                  <a:lnTo>
                    <a:pt x="743" y="36"/>
                  </a:lnTo>
                  <a:lnTo>
                    <a:pt x="767" y="36"/>
                  </a:lnTo>
                  <a:lnTo>
                    <a:pt x="791" y="30"/>
                  </a:lnTo>
                  <a:lnTo>
                    <a:pt x="815" y="30"/>
                  </a:lnTo>
                  <a:lnTo>
                    <a:pt x="845" y="24"/>
                  </a:lnTo>
                  <a:lnTo>
                    <a:pt x="869" y="24"/>
                  </a:lnTo>
                  <a:lnTo>
                    <a:pt x="893" y="18"/>
                  </a:lnTo>
                  <a:lnTo>
                    <a:pt x="917" y="18"/>
                  </a:lnTo>
                  <a:lnTo>
                    <a:pt x="947" y="12"/>
                  </a:lnTo>
                  <a:lnTo>
                    <a:pt x="971" y="12"/>
                  </a:lnTo>
                  <a:lnTo>
                    <a:pt x="1001" y="12"/>
                  </a:lnTo>
                  <a:lnTo>
                    <a:pt x="1025" y="6"/>
                  </a:lnTo>
                  <a:lnTo>
                    <a:pt x="1049" y="6"/>
                  </a:lnTo>
                  <a:lnTo>
                    <a:pt x="1079" y="6"/>
                  </a:lnTo>
                  <a:lnTo>
                    <a:pt x="1103" y="0"/>
                  </a:lnTo>
                  <a:lnTo>
                    <a:pt x="1133" y="0"/>
                  </a:lnTo>
                  <a:lnTo>
                    <a:pt x="1157" y="0"/>
                  </a:lnTo>
                  <a:lnTo>
                    <a:pt x="1187" y="0"/>
                  </a:lnTo>
                  <a:lnTo>
                    <a:pt x="1456" y="401"/>
                  </a:lnTo>
                  <a:lnTo>
                    <a:pt x="0" y="245"/>
                  </a:lnTo>
                  <a:close/>
                </a:path>
              </a:pathLst>
            </a:custGeom>
            <a:solidFill>
              <a:srgbClr val="2A6FF9"/>
            </a:solidFill>
            <a:ln w="9525">
              <a:solidFill>
                <a:srgbClr val="000000"/>
              </a:solidFill>
              <a:round/>
              <a:headEnd/>
              <a:tailEnd/>
            </a:ln>
          </p:spPr>
          <p:txBody>
            <a:bodyPr/>
            <a:lstStyle/>
            <a:p>
              <a:endParaRPr lang="ja-JP" altLang="en-US">
                <a:solidFill>
                  <a:prstClr val="black"/>
                </a:solidFill>
              </a:endParaRPr>
            </a:p>
          </p:txBody>
        </p:sp>
      </p:grpSp>
      <p:sp>
        <p:nvSpPr>
          <p:cNvPr id="2" name="テキスト ボックス 1"/>
          <p:cNvSpPr txBox="1"/>
          <p:nvPr/>
        </p:nvSpPr>
        <p:spPr>
          <a:xfrm>
            <a:off x="611560" y="237927"/>
            <a:ext cx="7704856" cy="461665"/>
          </a:xfrm>
          <a:prstGeom prst="rect">
            <a:avLst/>
          </a:prstGeom>
          <a:noFill/>
        </p:spPr>
        <p:txBody>
          <a:bodyPr wrap="square" rtlCol="0">
            <a:spAutoFit/>
          </a:bodyPr>
          <a:lstStyle/>
          <a:p>
            <a:pPr algn="ctr"/>
            <a:r>
              <a:rPr kumimoji="1" lang="ja-JP" altLang="en-US" sz="2400" dirty="0" smtClean="0"/>
              <a:t>システム開発の不都合な真実－１</a:t>
            </a:r>
            <a:endParaRPr kumimoji="1" lang="ja-JP" altLang="en-US" sz="2400" dirty="0"/>
          </a:p>
        </p:txBody>
      </p:sp>
      <p:sp>
        <p:nvSpPr>
          <p:cNvPr id="3" name="Rectangle 38"/>
          <p:cNvSpPr txBox="1">
            <a:spLocks noChangeArrowheads="1"/>
          </p:cNvSpPr>
          <p:nvPr/>
        </p:nvSpPr>
        <p:spPr>
          <a:xfrm>
            <a:off x="473076" y="1039813"/>
            <a:ext cx="8229600"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smtClean="0">
                <a:ea typeface="ＭＳ Ｐゴシック" pitchFamily="50" charset="-128"/>
              </a:rPr>
              <a:t>早期の仕様確定がムダを減らすというのは迷信</a:t>
            </a:r>
            <a:endParaRPr lang="en-US" altLang="ja-JP" sz="2400" dirty="0" smtClean="0">
              <a:ea typeface="ＭＳ Ｐゴシック" pitchFamily="50" charset="-128"/>
            </a:endParaRPr>
          </a:p>
        </p:txBody>
      </p:sp>
      <p:sp>
        <p:nvSpPr>
          <p:cNvPr id="4" name="Text Box 3"/>
          <p:cNvSpPr txBox="1">
            <a:spLocks noChangeArrowheads="1"/>
          </p:cNvSpPr>
          <p:nvPr/>
        </p:nvSpPr>
        <p:spPr bwMode="invGray">
          <a:xfrm>
            <a:off x="3102769" y="1924051"/>
            <a:ext cx="3252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ja-JP" altLang="en-US" sz="1600" dirty="0">
                <a:solidFill>
                  <a:prstClr val="black"/>
                </a:solidFill>
              </a:rPr>
              <a:t>典型的なシステムで用いられる機能</a:t>
            </a:r>
            <a:endParaRPr lang="en-US" altLang="ja-JP" sz="1600" dirty="0">
              <a:solidFill>
                <a:prstClr val="black"/>
              </a:solidFill>
            </a:endParaRPr>
          </a:p>
        </p:txBody>
      </p:sp>
      <p:sp>
        <p:nvSpPr>
          <p:cNvPr id="5" name="Text Box 4"/>
          <p:cNvSpPr txBox="1">
            <a:spLocks noChangeArrowheads="1"/>
          </p:cNvSpPr>
          <p:nvPr/>
        </p:nvSpPr>
        <p:spPr bwMode="auto">
          <a:xfrm>
            <a:off x="3178175" y="5589240"/>
            <a:ext cx="5722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400" i="1" dirty="0">
                <a:solidFill>
                  <a:prstClr val="black"/>
                </a:solidFill>
              </a:rPr>
              <a:t>Standish Group Study Reported at XP2002 by Jim Johnson, Chairman</a:t>
            </a:r>
          </a:p>
        </p:txBody>
      </p:sp>
      <p:sp>
        <p:nvSpPr>
          <p:cNvPr id="11" name="Rectangle 19"/>
          <p:cNvSpPr>
            <a:spLocks noChangeArrowheads="1"/>
          </p:cNvSpPr>
          <p:nvPr/>
        </p:nvSpPr>
        <p:spPr bwMode="auto">
          <a:xfrm>
            <a:off x="2020889" y="4470401"/>
            <a:ext cx="4460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ja-JP" altLang="en-US" b="1" dirty="0">
                <a:solidFill>
                  <a:prstClr val="black"/>
                </a:solidFill>
              </a:rPr>
              <a:t>常に</a:t>
            </a:r>
            <a:endParaRPr lang="ja-JP" altLang="en-US" dirty="0">
              <a:solidFill>
                <a:prstClr val="black"/>
              </a:solidFill>
            </a:endParaRPr>
          </a:p>
        </p:txBody>
      </p:sp>
      <p:sp>
        <p:nvSpPr>
          <p:cNvPr id="12" name="Rectangle 20"/>
          <p:cNvSpPr>
            <a:spLocks noChangeArrowheads="1"/>
          </p:cNvSpPr>
          <p:nvPr/>
        </p:nvSpPr>
        <p:spPr bwMode="auto">
          <a:xfrm>
            <a:off x="2082801" y="4776788"/>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ja-JP" b="1">
                <a:solidFill>
                  <a:prstClr val="black"/>
                </a:solidFill>
              </a:rPr>
              <a:t>7%</a:t>
            </a:r>
            <a:endParaRPr lang="en-US" altLang="ja-JP">
              <a:solidFill>
                <a:prstClr val="black"/>
              </a:solidFill>
            </a:endParaRPr>
          </a:p>
        </p:txBody>
      </p:sp>
      <p:sp>
        <p:nvSpPr>
          <p:cNvPr id="13" name="Rectangle 21"/>
          <p:cNvSpPr>
            <a:spLocks noChangeArrowheads="1"/>
          </p:cNvSpPr>
          <p:nvPr/>
        </p:nvSpPr>
        <p:spPr bwMode="auto">
          <a:xfrm>
            <a:off x="1017589" y="3533775"/>
            <a:ext cx="812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ja-JP" altLang="en-US" b="1" dirty="0">
                <a:solidFill>
                  <a:prstClr val="black"/>
                </a:solidFill>
              </a:rPr>
              <a:t>しばしば</a:t>
            </a:r>
            <a:endParaRPr lang="ja-JP" altLang="en-US" dirty="0">
              <a:solidFill>
                <a:prstClr val="black"/>
              </a:solidFill>
            </a:endParaRPr>
          </a:p>
        </p:txBody>
      </p:sp>
      <p:sp>
        <p:nvSpPr>
          <p:cNvPr id="14" name="Rectangle 22"/>
          <p:cNvSpPr>
            <a:spLocks noChangeArrowheads="1"/>
          </p:cNvSpPr>
          <p:nvPr/>
        </p:nvSpPr>
        <p:spPr bwMode="auto">
          <a:xfrm>
            <a:off x="1484313" y="3851275"/>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ja-JP" b="1">
                <a:solidFill>
                  <a:prstClr val="black"/>
                </a:solidFill>
              </a:rPr>
              <a:t>13%</a:t>
            </a:r>
            <a:endParaRPr lang="en-US" altLang="ja-JP">
              <a:solidFill>
                <a:prstClr val="black"/>
              </a:solidFill>
            </a:endParaRPr>
          </a:p>
        </p:txBody>
      </p:sp>
      <p:sp>
        <p:nvSpPr>
          <p:cNvPr id="15" name="Rectangle 23"/>
          <p:cNvSpPr>
            <a:spLocks noChangeArrowheads="1"/>
          </p:cNvSpPr>
          <p:nvPr/>
        </p:nvSpPr>
        <p:spPr bwMode="auto">
          <a:xfrm>
            <a:off x="3373438" y="2349501"/>
            <a:ext cx="493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ja-JP" altLang="en-US" sz="2000" b="1" dirty="0">
                <a:solidFill>
                  <a:prstClr val="black"/>
                </a:solidFill>
              </a:rPr>
              <a:t>時に</a:t>
            </a:r>
          </a:p>
        </p:txBody>
      </p:sp>
      <p:sp>
        <p:nvSpPr>
          <p:cNvPr id="16" name="Rectangle 24"/>
          <p:cNvSpPr>
            <a:spLocks noChangeArrowheads="1"/>
          </p:cNvSpPr>
          <p:nvPr/>
        </p:nvSpPr>
        <p:spPr bwMode="auto">
          <a:xfrm>
            <a:off x="3384551" y="2640013"/>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ja-JP" b="1">
                <a:solidFill>
                  <a:prstClr val="black"/>
                </a:solidFill>
              </a:rPr>
              <a:t>16%</a:t>
            </a:r>
            <a:endParaRPr lang="en-US" altLang="ja-JP">
              <a:solidFill>
                <a:prstClr val="black"/>
              </a:solidFill>
            </a:endParaRPr>
          </a:p>
        </p:txBody>
      </p:sp>
      <p:sp>
        <p:nvSpPr>
          <p:cNvPr id="17" name="Rectangle 25"/>
          <p:cNvSpPr>
            <a:spLocks noChangeArrowheads="1"/>
          </p:cNvSpPr>
          <p:nvPr/>
        </p:nvSpPr>
        <p:spPr bwMode="auto">
          <a:xfrm>
            <a:off x="5088732" y="2435225"/>
            <a:ext cx="8302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ja-JP" altLang="en-US" b="1" dirty="0">
                <a:solidFill>
                  <a:prstClr val="black"/>
                </a:solidFill>
              </a:rPr>
              <a:t>ほとんど</a:t>
            </a:r>
            <a:endParaRPr lang="ja-JP" altLang="en-US" dirty="0">
              <a:solidFill>
                <a:prstClr val="black"/>
              </a:solidFill>
            </a:endParaRPr>
          </a:p>
        </p:txBody>
      </p:sp>
      <p:sp>
        <p:nvSpPr>
          <p:cNvPr id="18" name="Rectangle 26"/>
          <p:cNvSpPr>
            <a:spLocks noChangeArrowheads="1"/>
          </p:cNvSpPr>
          <p:nvPr/>
        </p:nvSpPr>
        <p:spPr bwMode="auto">
          <a:xfrm>
            <a:off x="5287169" y="271145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ja-JP" b="1">
                <a:solidFill>
                  <a:prstClr val="black"/>
                </a:solidFill>
              </a:rPr>
              <a:t>19%</a:t>
            </a:r>
            <a:endParaRPr lang="en-US" altLang="ja-JP">
              <a:solidFill>
                <a:prstClr val="black"/>
              </a:solidFill>
            </a:endParaRPr>
          </a:p>
        </p:txBody>
      </p:sp>
      <p:sp>
        <p:nvSpPr>
          <p:cNvPr id="19" name="Rectangle 27"/>
          <p:cNvSpPr>
            <a:spLocks noChangeArrowheads="1"/>
          </p:cNvSpPr>
          <p:nvPr/>
        </p:nvSpPr>
        <p:spPr bwMode="auto">
          <a:xfrm>
            <a:off x="6813551" y="3436938"/>
            <a:ext cx="6143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ja-JP" altLang="en-US" b="1" dirty="0">
                <a:solidFill>
                  <a:prstClr val="black"/>
                </a:solidFill>
              </a:rPr>
              <a:t>決して</a:t>
            </a:r>
            <a:endParaRPr lang="ja-JP" altLang="en-US" dirty="0">
              <a:solidFill>
                <a:prstClr val="black"/>
              </a:solidFill>
            </a:endParaRPr>
          </a:p>
        </p:txBody>
      </p:sp>
      <p:sp>
        <p:nvSpPr>
          <p:cNvPr id="20" name="Rectangle 28"/>
          <p:cNvSpPr>
            <a:spLocks noChangeArrowheads="1"/>
          </p:cNvSpPr>
          <p:nvPr/>
        </p:nvSpPr>
        <p:spPr bwMode="auto">
          <a:xfrm>
            <a:off x="6919913" y="3725863"/>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ja-JP" b="1">
                <a:solidFill>
                  <a:prstClr val="black"/>
                </a:solidFill>
              </a:rPr>
              <a:t>45%</a:t>
            </a:r>
            <a:endParaRPr lang="en-US" altLang="ja-JP">
              <a:solidFill>
                <a:prstClr val="black"/>
              </a:solidFill>
            </a:endParaRPr>
          </a:p>
        </p:txBody>
      </p:sp>
      <p:grpSp>
        <p:nvGrpSpPr>
          <p:cNvPr id="21" name="Group 29"/>
          <p:cNvGrpSpPr>
            <a:grpSpLocks/>
          </p:cNvGrpSpPr>
          <p:nvPr/>
        </p:nvGrpSpPr>
        <p:grpSpPr bwMode="auto">
          <a:xfrm>
            <a:off x="6489701" y="4405313"/>
            <a:ext cx="2595562" cy="647700"/>
            <a:chOff x="3186" y="3229"/>
            <a:chExt cx="1279" cy="408"/>
          </a:xfrm>
        </p:grpSpPr>
        <p:sp>
          <p:nvSpPr>
            <p:cNvPr id="22" name="Rectangle 30"/>
            <p:cNvSpPr>
              <a:spLocks noChangeArrowheads="1"/>
            </p:cNvSpPr>
            <p:nvPr/>
          </p:nvSpPr>
          <p:spPr bwMode="auto">
            <a:xfrm>
              <a:off x="3206" y="3256"/>
              <a:ext cx="1192" cy="349"/>
            </a:xfrm>
            <a:prstGeom prst="rect">
              <a:avLst/>
            </a:prstGeom>
            <a:noFill/>
            <a:ln w="9525">
              <a:noFill/>
              <a:miter lim="800000"/>
              <a:headEnd/>
              <a:tailEnd/>
            </a:ln>
          </p:spPr>
          <p:txBody>
            <a:bodyPr wrap="none" lIns="0" tIns="0" rIns="0" bIns="0">
              <a:spAutoFit/>
            </a:bodyPr>
            <a:lstStyle/>
            <a:p>
              <a:pPr eaLnBrk="0" hangingPunct="0">
                <a:defRPr/>
              </a:pPr>
              <a:r>
                <a:rPr lang="ja-JP" altLang="en-US" b="1">
                  <a:solidFill>
                    <a:prstClr val="black"/>
                  </a:solidFill>
                </a:rPr>
                <a:t>ほとんど、または、決して</a:t>
              </a:r>
              <a:endParaRPr lang="en-US" altLang="ja-JP" b="1">
                <a:solidFill>
                  <a:prstClr val="black"/>
                </a:solidFill>
              </a:endParaRPr>
            </a:p>
            <a:p>
              <a:pPr eaLnBrk="0" hangingPunct="0">
                <a:defRPr/>
              </a:pPr>
              <a:r>
                <a:rPr lang="ja-JP" altLang="en-US" b="1">
                  <a:solidFill>
                    <a:prstClr val="black"/>
                  </a:solidFill>
                </a:rPr>
                <a:t>用いられない</a:t>
              </a:r>
              <a:r>
                <a:rPr lang="en-US" altLang="ja-JP" b="1">
                  <a:solidFill>
                    <a:prstClr val="black"/>
                  </a:solidFill>
                </a:rPr>
                <a:t>:  64%</a:t>
              </a:r>
            </a:p>
          </p:txBody>
        </p:sp>
        <p:sp>
          <p:nvSpPr>
            <p:cNvPr id="23" name="Rectangle 31"/>
            <p:cNvSpPr>
              <a:spLocks noChangeArrowheads="1"/>
            </p:cNvSpPr>
            <p:nvPr/>
          </p:nvSpPr>
          <p:spPr bwMode="auto">
            <a:xfrm>
              <a:off x="3186" y="3229"/>
              <a:ext cx="1279" cy="408"/>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GB" altLang="ja-JP" sz="1200">
                <a:solidFill>
                  <a:prstClr val="black"/>
                </a:solidFill>
                <a:latin typeface="ACaslon Regular" charset="0"/>
              </a:endParaRPr>
            </a:p>
          </p:txBody>
        </p:sp>
      </p:grpSp>
      <p:grpSp>
        <p:nvGrpSpPr>
          <p:cNvPr id="24" name="Group 32"/>
          <p:cNvGrpSpPr>
            <a:grpSpLocks/>
          </p:cNvGrpSpPr>
          <p:nvPr/>
        </p:nvGrpSpPr>
        <p:grpSpPr bwMode="auto">
          <a:xfrm>
            <a:off x="522288" y="2611438"/>
            <a:ext cx="2289175" cy="647700"/>
            <a:chOff x="1162" y="3229"/>
            <a:chExt cx="1279" cy="408"/>
          </a:xfrm>
        </p:grpSpPr>
        <p:sp>
          <p:nvSpPr>
            <p:cNvPr id="25" name="Rectangle 33"/>
            <p:cNvSpPr>
              <a:spLocks noChangeArrowheads="1"/>
            </p:cNvSpPr>
            <p:nvPr/>
          </p:nvSpPr>
          <p:spPr bwMode="auto">
            <a:xfrm>
              <a:off x="1172" y="3256"/>
              <a:ext cx="1236" cy="346"/>
            </a:xfrm>
            <a:prstGeom prst="rect">
              <a:avLst/>
            </a:prstGeom>
            <a:noFill/>
            <a:ln w="9525">
              <a:noFill/>
              <a:miter lim="800000"/>
              <a:headEnd/>
              <a:tailEnd/>
            </a:ln>
          </p:spPr>
          <p:txBody>
            <a:bodyPr wrap="none" lIns="0" tIns="0" rIns="0" bIns="0">
              <a:spAutoFit/>
            </a:bodyPr>
            <a:lstStyle/>
            <a:p>
              <a:pPr eaLnBrk="0" hangingPunct="0">
                <a:defRPr/>
              </a:pPr>
              <a:r>
                <a:rPr lang="ja-JP" altLang="en-US" b="1">
                  <a:solidFill>
                    <a:prstClr val="black"/>
                  </a:solidFill>
                </a:rPr>
                <a:t>常に、または、しばしば</a:t>
              </a:r>
              <a:endParaRPr lang="en-US" altLang="ja-JP" b="1">
                <a:solidFill>
                  <a:prstClr val="black"/>
                </a:solidFill>
              </a:endParaRPr>
            </a:p>
            <a:p>
              <a:pPr eaLnBrk="0" hangingPunct="0">
                <a:defRPr/>
              </a:pPr>
              <a:r>
                <a:rPr lang="ja-JP" altLang="en-US" b="1">
                  <a:solidFill>
                    <a:prstClr val="black"/>
                  </a:solidFill>
                </a:rPr>
                <a:t>用いられる</a:t>
              </a:r>
              <a:r>
                <a:rPr lang="en-US" altLang="ja-JP" b="1">
                  <a:solidFill>
                    <a:prstClr val="black"/>
                  </a:solidFill>
                </a:rPr>
                <a:t>:  20%</a:t>
              </a:r>
              <a:endParaRPr lang="en-US" altLang="ja-JP">
                <a:solidFill>
                  <a:prstClr val="black"/>
                </a:solidFill>
              </a:endParaRPr>
            </a:p>
          </p:txBody>
        </p:sp>
        <p:sp>
          <p:nvSpPr>
            <p:cNvPr id="26" name="Rectangle 34"/>
            <p:cNvSpPr>
              <a:spLocks noChangeArrowheads="1"/>
            </p:cNvSpPr>
            <p:nvPr/>
          </p:nvSpPr>
          <p:spPr bwMode="auto">
            <a:xfrm>
              <a:off x="1162" y="3229"/>
              <a:ext cx="1279" cy="408"/>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GB" altLang="ja-JP" sz="1200">
                <a:solidFill>
                  <a:prstClr val="black"/>
                </a:solidFill>
                <a:latin typeface="ACaslon Regular" charset="0"/>
              </a:endParaRPr>
            </a:p>
          </p:txBody>
        </p:sp>
      </p:grpSp>
      <p:grpSp>
        <p:nvGrpSpPr>
          <p:cNvPr id="38" name="グループ化 37"/>
          <p:cNvGrpSpPr/>
          <p:nvPr/>
        </p:nvGrpSpPr>
        <p:grpSpPr>
          <a:xfrm>
            <a:off x="4587876" y="3146425"/>
            <a:ext cx="1676400" cy="862013"/>
            <a:chOff x="4587876" y="3146425"/>
            <a:chExt cx="1676400" cy="862013"/>
          </a:xfrm>
        </p:grpSpPr>
        <p:sp>
          <p:nvSpPr>
            <p:cNvPr id="6" name="Freeform 8"/>
            <p:cNvSpPr>
              <a:spLocks/>
            </p:cNvSpPr>
            <p:nvPr/>
          </p:nvSpPr>
          <p:spPr bwMode="auto">
            <a:xfrm>
              <a:off x="4587876" y="3146425"/>
              <a:ext cx="1676400" cy="417513"/>
            </a:xfrm>
            <a:custGeom>
              <a:avLst/>
              <a:gdLst>
                <a:gd name="T0" fmla="*/ 25052 w 1606"/>
                <a:gd name="T1" fmla="*/ 6155 h 407"/>
                <a:gd name="T2" fmla="*/ 81419 w 1606"/>
                <a:gd name="T3" fmla="*/ 0 h 407"/>
                <a:gd name="T4" fmla="*/ 137786 w 1606"/>
                <a:gd name="T5" fmla="*/ 0 h 407"/>
                <a:gd name="T6" fmla="*/ 200416 w 1606"/>
                <a:gd name="T7" fmla="*/ 0 h 407"/>
                <a:gd name="T8" fmla="*/ 256784 w 1606"/>
                <a:gd name="T9" fmla="*/ 0 h 407"/>
                <a:gd name="T10" fmla="*/ 313151 w 1606"/>
                <a:gd name="T11" fmla="*/ 0 h 407"/>
                <a:gd name="T12" fmla="*/ 369518 w 1606"/>
                <a:gd name="T13" fmla="*/ 0 h 407"/>
                <a:gd name="T14" fmla="*/ 425885 w 1606"/>
                <a:gd name="T15" fmla="*/ 0 h 407"/>
                <a:gd name="T16" fmla="*/ 482252 w 1606"/>
                <a:gd name="T17" fmla="*/ 0 h 407"/>
                <a:gd name="T18" fmla="*/ 538619 w 1606"/>
                <a:gd name="T19" fmla="*/ 6155 h 407"/>
                <a:gd name="T20" fmla="*/ 593943 w 1606"/>
                <a:gd name="T21" fmla="*/ 6155 h 407"/>
                <a:gd name="T22" fmla="*/ 650310 w 1606"/>
                <a:gd name="T23" fmla="*/ 6155 h 407"/>
                <a:gd name="T24" fmla="*/ 706677 w 1606"/>
                <a:gd name="T25" fmla="*/ 12310 h 407"/>
                <a:gd name="T26" fmla="*/ 763044 w 1606"/>
                <a:gd name="T27" fmla="*/ 18465 h 407"/>
                <a:gd name="T28" fmla="*/ 819411 w 1606"/>
                <a:gd name="T29" fmla="*/ 18465 h 407"/>
                <a:gd name="T30" fmla="*/ 869515 w 1606"/>
                <a:gd name="T31" fmla="*/ 24620 h 407"/>
                <a:gd name="T32" fmla="*/ 925882 w 1606"/>
                <a:gd name="T33" fmla="*/ 30775 h 407"/>
                <a:gd name="T34" fmla="*/ 950934 w 1606"/>
                <a:gd name="T35" fmla="*/ 36930 h 407"/>
                <a:gd name="T36" fmla="*/ 1001038 w 1606"/>
                <a:gd name="T37" fmla="*/ 43085 h 407"/>
                <a:gd name="T38" fmla="*/ 1051142 w 1606"/>
                <a:gd name="T39" fmla="*/ 49240 h 407"/>
                <a:gd name="T40" fmla="*/ 1107510 w 1606"/>
                <a:gd name="T41" fmla="*/ 55395 h 407"/>
                <a:gd name="T42" fmla="*/ 1151351 w 1606"/>
                <a:gd name="T43" fmla="*/ 61550 h 407"/>
                <a:gd name="T44" fmla="*/ 1201455 w 1606"/>
                <a:gd name="T45" fmla="*/ 67705 h 407"/>
                <a:gd name="T46" fmla="*/ 1251559 w 1606"/>
                <a:gd name="T47" fmla="*/ 80015 h 407"/>
                <a:gd name="T48" fmla="*/ 1295400 w 1606"/>
                <a:gd name="T49" fmla="*/ 85144 h 407"/>
                <a:gd name="T50" fmla="*/ 1339241 w 1606"/>
                <a:gd name="T51" fmla="*/ 97454 h 407"/>
                <a:gd name="T52" fmla="*/ 1383082 w 1606"/>
                <a:gd name="T53" fmla="*/ 103609 h 407"/>
                <a:gd name="T54" fmla="*/ 1425880 w 1606"/>
                <a:gd name="T55" fmla="*/ 115919 h 407"/>
                <a:gd name="T56" fmla="*/ 1463458 w 1606"/>
                <a:gd name="T57" fmla="*/ 128229 h 407"/>
                <a:gd name="T58" fmla="*/ 1501036 w 1606"/>
                <a:gd name="T59" fmla="*/ 134384 h 407"/>
                <a:gd name="T60" fmla="*/ 1538614 w 1606"/>
                <a:gd name="T61" fmla="*/ 146694 h 407"/>
                <a:gd name="T62" fmla="*/ 1576192 w 1606"/>
                <a:gd name="T63" fmla="*/ 159004 h 407"/>
                <a:gd name="T64" fmla="*/ 1613770 w 1606"/>
                <a:gd name="T65" fmla="*/ 171314 h 407"/>
                <a:gd name="T66" fmla="*/ 1645085 w 1606"/>
                <a:gd name="T67" fmla="*/ 183624 h 407"/>
                <a:gd name="T68" fmla="*/ 1676400 w 1606"/>
                <a:gd name="T69" fmla="*/ 195934 h 407"/>
                <a:gd name="T70" fmla="*/ 0 w 1606"/>
                <a:gd name="T71" fmla="*/ 6155 h 4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06"/>
                <a:gd name="T109" fmla="*/ 0 h 407"/>
                <a:gd name="T110" fmla="*/ 1606 w 1606"/>
                <a:gd name="T111" fmla="*/ 407 h 4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06" h="407">
                  <a:moveTo>
                    <a:pt x="0" y="6"/>
                  </a:moveTo>
                  <a:lnTo>
                    <a:pt x="24" y="6"/>
                  </a:lnTo>
                  <a:lnTo>
                    <a:pt x="54" y="0"/>
                  </a:lnTo>
                  <a:lnTo>
                    <a:pt x="78" y="0"/>
                  </a:lnTo>
                  <a:lnTo>
                    <a:pt x="108" y="0"/>
                  </a:lnTo>
                  <a:lnTo>
                    <a:pt x="132" y="0"/>
                  </a:lnTo>
                  <a:lnTo>
                    <a:pt x="162" y="0"/>
                  </a:lnTo>
                  <a:lnTo>
                    <a:pt x="192" y="0"/>
                  </a:lnTo>
                  <a:lnTo>
                    <a:pt x="216" y="0"/>
                  </a:lnTo>
                  <a:lnTo>
                    <a:pt x="246" y="0"/>
                  </a:lnTo>
                  <a:lnTo>
                    <a:pt x="270" y="0"/>
                  </a:lnTo>
                  <a:lnTo>
                    <a:pt x="300" y="0"/>
                  </a:lnTo>
                  <a:lnTo>
                    <a:pt x="324" y="0"/>
                  </a:lnTo>
                  <a:lnTo>
                    <a:pt x="354" y="0"/>
                  </a:lnTo>
                  <a:lnTo>
                    <a:pt x="384" y="0"/>
                  </a:lnTo>
                  <a:lnTo>
                    <a:pt x="408" y="0"/>
                  </a:lnTo>
                  <a:lnTo>
                    <a:pt x="438" y="0"/>
                  </a:lnTo>
                  <a:lnTo>
                    <a:pt x="462" y="0"/>
                  </a:lnTo>
                  <a:lnTo>
                    <a:pt x="492" y="0"/>
                  </a:lnTo>
                  <a:lnTo>
                    <a:pt x="516" y="6"/>
                  </a:lnTo>
                  <a:lnTo>
                    <a:pt x="545" y="6"/>
                  </a:lnTo>
                  <a:lnTo>
                    <a:pt x="569" y="6"/>
                  </a:lnTo>
                  <a:lnTo>
                    <a:pt x="599" y="6"/>
                  </a:lnTo>
                  <a:lnTo>
                    <a:pt x="623" y="6"/>
                  </a:lnTo>
                  <a:lnTo>
                    <a:pt x="653" y="12"/>
                  </a:lnTo>
                  <a:lnTo>
                    <a:pt x="677" y="12"/>
                  </a:lnTo>
                  <a:lnTo>
                    <a:pt x="707" y="12"/>
                  </a:lnTo>
                  <a:lnTo>
                    <a:pt x="731" y="18"/>
                  </a:lnTo>
                  <a:lnTo>
                    <a:pt x="755" y="18"/>
                  </a:lnTo>
                  <a:lnTo>
                    <a:pt x="785" y="18"/>
                  </a:lnTo>
                  <a:lnTo>
                    <a:pt x="809" y="24"/>
                  </a:lnTo>
                  <a:lnTo>
                    <a:pt x="833" y="24"/>
                  </a:lnTo>
                  <a:lnTo>
                    <a:pt x="863" y="30"/>
                  </a:lnTo>
                  <a:lnTo>
                    <a:pt x="887" y="30"/>
                  </a:lnTo>
                  <a:lnTo>
                    <a:pt x="911" y="36"/>
                  </a:lnTo>
                  <a:lnTo>
                    <a:pt x="935" y="36"/>
                  </a:lnTo>
                  <a:lnTo>
                    <a:pt x="959" y="42"/>
                  </a:lnTo>
                  <a:lnTo>
                    <a:pt x="983" y="42"/>
                  </a:lnTo>
                  <a:lnTo>
                    <a:pt x="1007" y="48"/>
                  </a:lnTo>
                  <a:lnTo>
                    <a:pt x="1037" y="48"/>
                  </a:lnTo>
                  <a:lnTo>
                    <a:pt x="1061" y="54"/>
                  </a:lnTo>
                  <a:lnTo>
                    <a:pt x="1079" y="54"/>
                  </a:lnTo>
                  <a:lnTo>
                    <a:pt x="1103" y="60"/>
                  </a:lnTo>
                  <a:lnTo>
                    <a:pt x="1127" y="66"/>
                  </a:lnTo>
                  <a:lnTo>
                    <a:pt x="1151" y="66"/>
                  </a:lnTo>
                  <a:lnTo>
                    <a:pt x="1175" y="72"/>
                  </a:lnTo>
                  <a:lnTo>
                    <a:pt x="1199" y="78"/>
                  </a:lnTo>
                  <a:lnTo>
                    <a:pt x="1217" y="78"/>
                  </a:lnTo>
                  <a:lnTo>
                    <a:pt x="1241" y="83"/>
                  </a:lnTo>
                  <a:lnTo>
                    <a:pt x="1259" y="89"/>
                  </a:lnTo>
                  <a:lnTo>
                    <a:pt x="1283" y="95"/>
                  </a:lnTo>
                  <a:lnTo>
                    <a:pt x="1301" y="95"/>
                  </a:lnTo>
                  <a:lnTo>
                    <a:pt x="1325" y="101"/>
                  </a:lnTo>
                  <a:lnTo>
                    <a:pt x="1342" y="107"/>
                  </a:lnTo>
                  <a:lnTo>
                    <a:pt x="1366" y="113"/>
                  </a:lnTo>
                  <a:lnTo>
                    <a:pt x="1384" y="119"/>
                  </a:lnTo>
                  <a:lnTo>
                    <a:pt x="1402" y="125"/>
                  </a:lnTo>
                  <a:lnTo>
                    <a:pt x="1420" y="125"/>
                  </a:lnTo>
                  <a:lnTo>
                    <a:pt x="1438" y="131"/>
                  </a:lnTo>
                  <a:lnTo>
                    <a:pt x="1456" y="137"/>
                  </a:lnTo>
                  <a:lnTo>
                    <a:pt x="1474" y="143"/>
                  </a:lnTo>
                  <a:lnTo>
                    <a:pt x="1492" y="149"/>
                  </a:lnTo>
                  <a:lnTo>
                    <a:pt x="1510" y="155"/>
                  </a:lnTo>
                  <a:lnTo>
                    <a:pt x="1528" y="161"/>
                  </a:lnTo>
                  <a:lnTo>
                    <a:pt x="1546" y="167"/>
                  </a:lnTo>
                  <a:lnTo>
                    <a:pt x="1558" y="173"/>
                  </a:lnTo>
                  <a:lnTo>
                    <a:pt x="1576" y="179"/>
                  </a:lnTo>
                  <a:lnTo>
                    <a:pt x="1588" y="185"/>
                  </a:lnTo>
                  <a:lnTo>
                    <a:pt x="1606" y="191"/>
                  </a:lnTo>
                  <a:lnTo>
                    <a:pt x="270" y="407"/>
                  </a:lnTo>
                  <a:lnTo>
                    <a:pt x="0" y="6"/>
                  </a:lnTo>
                  <a:close/>
                </a:path>
              </a:pathLst>
            </a:custGeom>
            <a:solidFill>
              <a:srgbClr val="488436"/>
            </a:solidFill>
            <a:ln w="9525">
              <a:solidFill>
                <a:srgbClr val="000000"/>
              </a:solidFill>
              <a:round/>
              <a:headEnd/>
              <a:tailEnd/>
            </a:ln>
          </p:spPr>
          <p:txBody>
            <a:bodyPr/>
            <a:lstStyle/>
            <a:p>
              <a:endParaRPr lang="ja-JP" altLang="en-US">
                <a:solidFill>
                  <a:prstClr val="black"/>
                </a:solidFill>
              </a:endParaRPr>
            </a:p>
          </p:txBody>
        </p:sp>
        <p:sp>
          <p:nvSpPr>
            <p:cNvPr id="27" name="Freeform 6"/>
            <p:cNvSpPr>
              <a:spLocks/>
            </p:cNvSpPr>
            <p:nvPr/>
          </p:nvSpPr>
          <p:spPr bwMode="auto">
            <a:xfrm>
              <a:off x="4587876" y="3154363"/>
              <a:ext cx="282575" cy="854075"/>
            </a:xfrm>
            <a:custGeom>
              <a:avLst/>
              <a:gdLst>
                <a:gd name="T0" fmla="*/ 282575 w 270"/>
                <a:gd name="T1" fmla="*/ 411640 h 832"/>
                <a:gd name="T2" fmla="*/ 0 w 270"/>
                <a:gd name="T3" fmla="*/ 0 h 832"/>
                <a:gd name="T4" fmla="*/ 0 w 270"/>
                <a:gd name="T5" fmla="*/ 442435 h 832"/>
                <a:gd name="T6" fmla="*/ 282575 w 270"/>
                <a:gd name="T7" fmla="*/ 854075 h 832"/>
                <a:gd name="T8" fmla="*/ 282575 w 270"/>
                <a:gd name="T9" fmla="*/ 411640 h 832"/>
                <a:gd name="T10" fmla="*/ 0 60000 65536"/>
                <a:gd name="T11" fmla="*/ 0 60000 65536"/>
                <a:gd name="T12" fmla="*/ 0 60000 65536"/>
                <a:gd name="T13" fmla="*/ 0 60000 65536"/>
                <a:gd name="T14" fmla="*/ 0 60000 65536"/>
                <a:gd name="T15" fmla="*/ 0 w 270"/>
                <a:gd name="T16" fmla="*/ 0 h 832"/>
                <a:gd name="T17" fmla="*/ 270 w 270"/>
                <a:gd name="T18" fmla="*/ 832 h 832"/>
              </a:gdLst>
              <a:ahLst/>
              <a:cxnLst>
                <a:cxn ang="T10">
                  <a:pos x="T0" y="T1"/>
                </a:cxn>
                <a:cxn ang="T11">
                  <a:pos x="T2" y="T3"/>
                </a:cxn>
                <a:cxn ang="T12">
                  <a:pos x="T4" y="T5"/>
                </a:cxn>
                <a:cxn ang="T13">
                  <a:pos x="T6" y="T7"/>
                </a:cxn>
                <a:cxn ang="T14">
                  <a:pos x="T8" y="T9"/>
                </a:cxn>
              </a:cxnLst>
              <a:rect l="T15" t="T16" r="T17" b="T18"/>
              <a:pathLst>
                <a:path w="270" h="832">
                  <a:moveTo>
                    <a:pt x="270" y="401"/>
                  </a:moveTo>
                  <a:lnTo>
                    <a:pt x="0" y="0"/>
                  </a:lnTo>
                  <a:lnTo>
                    <a:pt x="0" y="431"/>
                  </a:lnTo>
                  <a:lnTo>
                    <a:pt x="270" y="832"/>
                  </a:lnTo>
                  <a:lnTo>
                    <a:pt x="270" y="401"/>
                  </a:lnTo>
                  <a:close/>
                </a:path>
              </a:pathLst>
            </a:custGeom>
            <a:solidFill>
              <a:srgbClr val="24421B"/>
            </a:solidFill>
            <a:ln w="9525">
              <a:solidFill>
                <a:srgbClr val="000000"/>
              </a:solidFill>
              <a:round/>
              <a:headEnd/>
              <a:tailEnd/>
            </a:ln>
          </p:spPr>
          <p:txBody>
            <a:bodyPr/>
            <a:lstStyle/>
            <a:p>
              <a:endParaRPr lang="ja-JP" altLang="en-US">
                <a:solidFill>
                  <a:prstClr val="black"/>
                </a:solidFill>
              </a:endParaRPr>
            </a:p>
          </p:txBody>
        </p:sp>
        <p:sp>
          <p:nvSpPr>
            <p:cNvPr id="28" name="Freeform 7"/>
            <p:cNvSpPr>
              <a:spLocks/>
            </p:cNvSpPr>
            <p:nvPr/>
          </p:nvSpPr>
          <p:spPr bwMode="auto">
            <a:xfrm>
              <a:off x="4870451" y="3344863"/>
              <a:ext cx="1387475" cy="663575"/>
            </a:xfrm>
            <a:custGeom>
              <a:avLst/>
              <a:gdLst>
                <a:gd name="T0" fmla="*/ 0 w 1330"/>
                <a:gd name="T1" fmla="*/ 221534 h 647"/>
                <a:gd name="T2" fmla="*/ 1387475 w 1330"/>
                <a:gd name="T3" fmla="*/ 0 h 647"/>
                <a:gd name="T4" fmla="*/ 1387475 w 1330"/>
                <a:gd name="T5" fmla="*/ 442041 h 647"/>
                <a:gd name="T6" fmla="*/ 0 w 1330"/>
                <a:gd name="T7" fmla="*/ 663575 h 647"/>
                <a:gd name="T8" fmla="*/ 0 w 1330"/>
                <a:gd name="T9" fmla="*/ 221534 h 647"/>
                <a:gd name="T10" fmla="*/ 0 60000 65536"/>
                <a:gd name="T11" fmla="*/ 0 60000 65536"/>
                <a:gd name="T12" fmla="*/ 0 60000 65536"/>
                <a:gd name="T13" fmla="*/ 0 60000 65536"/>
                <a:gd name="T14" fmla="*/ 0 60000 65536"/>
                <a:gd name="T15" fmla="*/ 0 w 1330"/>
                <a:gd name="T16" fmla="*/ 0 h 647"/>
                <a:gd name="T17" fmla="*/ 1330 w 1330"/>
                <a:gd name="T18" fmla="*/ 647 h 647"/>
              </a:gdLst>
              <a:ahLst/>
              <a:cxnLst>
                <a:cxn ang="T10">
                  <a:pos x="T0" y="T1"/>
                </a:cxn>
                <a:cxn ang="T11">
                  <a:pos x="T2" y="T3"/>
                </a:cxn>
                <a:cxn ang="T12">
                  <a:pos x="T4" y="T5"/>
                </a:cxn>
                <a:cxn ang="T13">
                  <a:pos x="T6" y="T7"/>
                </a:cxn>
                <a:cxn ang="T14">
                  <a:pos x="T8" y="T9"/>
                </a:cxn>
              </a:cxnLst>
              <a:rect l="T15" t="T16" r="T17" b="T18"/>
              <a:pathLst>
                <a:path w="1330" h="647">
                  <a:moveTo>
                    <a:pt x="0" y="216"/>
                  </a:moveTo>
                  <a:lnTo>
                    <a:pt x="1330" y="0"/>
                  </a:lnTo>
                  <a:lnTo>
                    <a:pt x="1330" y="431"/>
                  </a:lnTo>
                  <a:lnTo>
                    <a:pt x="0" y="647"/>
                  </a:lnTo>
                  <a:lnTo>
                    <a:pt x="0" y="216"/>
                  </a:lnTo>
                  <a:close/>
                </a:path>
              </a:pathLst>
            </a:custGeom>
            <a:solidFill>
              <a:srgbClr val="24421B"/>
            </a:solidFill>
            <a:ln w="9525">
              <a:solidFill>
                <a:srgbClr val="000000"/>
              </a:solidFill>
              <a:round/>
              <a:headEnd/>
              <a:tailEnd/>
            </a:ln>
          </p:spPr>
          <p:txBody>
            <a:bodyPr/>
            <a:lstStyle/>
            <a:p>
              <a:endParaRPr lang="ja-JP" altLang="en-US">
                <a:solidFill>
                  <a:prstClr val="black"/>
                </a:solidFill>
              </a:endParaRPr>
            </a:p>
          </p:txBody>
        </p:sp>
      </p:grpSp>
      <p:grpSp>
        <p:nvGrpSpPr>
          <p:cNvPr id="36" name="グループ化 35"/>
          <p:cNvGrpSpPr/>
          <p:nvPr/>
        </p:nvGrpSpPr>
        <p:grpSpPr>
          <a:xfrm>
            <a:off x="1955801" y="3419475"/>
            <a:ext cx="1639887" cy="776288"/>
            <a:chOff x="1955801" y="3419475"/>
            <a:chExt cx="1639887" cy="776288"/>
          </a:xfrm>
        </p:grpSpPr>
        <p:sp>
          <p:nvSpPr>
            <p:cNvPr id="31" name="Freeform 12"/>
            <p:cNvSpPr>
              <a:spLocks/>
            </p:cNvSpPr>
            <p:nvPr/>
          </p:nvSpPr>
          <p:spPr bwMode="auto">
            <a:xfrm>
              <a:off x="2106613" y="3581401"/>
              <a:ext cx="1489075" cy="614362"/>
            </a:xfrm>
            <a:custGeom>
              <a:avLst/>
              <a:gdLst>
                <a:gd name="T0" fmla="*/ 1489075 w 1426"/>
                <a:gd name="T1" fmla="*/ 0 h 598"/>
                <a:gd name="T2" fmla="*/ 0 w 1426"/>
                <a:gd name="T3" fmla="*/ 171569 h 598"/>
                <a:gd name="T4" fmla="*/ 0 w 1426"/>
                <a:gd name="T5" fmla="*/ 614362 h 598"/>
                <a:gd name="T6" fmla="*/ 1489075 w 1426"/>
                <a:gd name="T7" fmla="*/ 442793 h 598"/>
                <a:gd name="T8" fmla="*/ 1489075 w 1426"/>
                <a:gd name="T9" fmla="*/ 0 h 598"/>
                <a:gd name="T10" fmla="*/ 0 60000 65536"/>
                <a:gd name="T11" fmla="*/ 0 60000 65536"/>
                <a:gd name="T12" fmla="*/ 0 60000 65536"/>
                <a:gd name="T13" fmla="*/ 0 60000 65536"/>
                <a:gd name="T14" fmla="*/ 0 60000 65536"/>
                <a:gd name="T15" fmla="*/ 0 w 1426"/>
                <a:gd name="T16" fmla="*/ 0 h 598"/>
                <a:gd name="T17" fmla="*/ 1426 w 1426"/>
                <a:gd name="T18" fmla="*/ 598 h 598"/>
              </a:gdLst>
              <a:ahLst/>
              <a:cxnLst>
                <a:cxn ang="T10">
                  <a:pos x="T0" y="T1"/>
                </a:cxn>
                <a:cxn ang="T11">
                  <a:pos x="T2" y="T3"/>
                </a:cxn>
                <a:cxn ang="T12">
                  <a:pos x="T4" y="T5"/>
                </a:cxn>
                <a:cxn ang="T13">
                  <a:pos x="T6" y="T7"/>
                </a:cxn>
                <a:cxn ang="T14">
                  <a:pos x="T8" y="T9"/>
                </a:cxn>
              </a:cxnLst>
              <a:rect l="T15" t="T16" r="T17" b="T18"/>
              <a:pathLst>
                <a:path w="1426" h="598">
                  <a:moveTo>
                    <a:pt x="1426" y="0"/>
                  </a:moveTo>
                  <a:lnTo>
                    <a:pt x="0" y="167"/>
                  </a:lnTo>
                  <a:lnTo>
                    <a:pt x="0" y="598"/>
                  </a:lnTo>
                  <a:lnTo>
                    <a:pt x="1426" y="431"/>
                  </a:lnTo>
                  <a:lnTo>
                    <a:pt x="1426" y="0"/>
                  </a:lnTo>
                  <a:close/>
                </a:path>
              </a:pathLst>
            </a:custGeom>
            <a:solidFill>
              <a:srgbClr val="D28C00"/>
            </a:solidFill>
            <a:ln w="9525">
              <a:solidFill>
                <a:srgbClr val="000000"/>
              </a:solidFill>
              <a:round/>
              <a:headEnd/>
              <a:tailEnd/>
            </a:ln>
          </p:spPr>
          <p:txBody>
            <a:bodyPr/>
            <a:lstStyle/>
            <a:p>
              <a:endParaRPr lang="ja-JP" altLang="en-US">
                <a:solidFill>
                  <a:prstClr val="black"/>
                </a:solidFill>
              </a:endParaRPr>
            </a:p>
          </p:txBody>
        </p:sp>
        <p:sp>
          <p:nvSpPr>
            <p:cNvPr id="8" name="Freeform 13"/>
            <p:cNvSpPr>
              <a:spLocks/>
            </p:cNvSpPr>
            <p:nvPr/>
          </p:nvSpPr>
          <p:spPr bwMode="auto">
            <a:xfrm>
              <a:off x="1955801" y="3419475"/>
              <a:ext cx="1639887" cy="331788"/>
            </a:xfrm>
            <a:custGeom>
              <a:avLst/>
              <a:gdLst>
                <a:gd name="T0" fmla="*/ 150410 w 1570"/>
                <a:gd name="T1" fmla="*/ 331788 h 323"/>
                <a:gd name="T2" fmla="*/ 137876 w 1570"/>
                <a:gd name="T3" fmla="*/ 325625 h 323"/>
                <a:gd name="T4" fmla="*/ 131609 w 1570"/>
                <a:gd name="T5" fmla="*/ 319462 h 323"/>
                <a:gd name="T6" fmla="*/ 119075 w 1570"/>
                <a:gd name="T7" fmla="*/ 313298 h 323"/>
                <a:gd name="T8" fmla="*/ 106540 w 1570"/>
                <a:gd name="T9" fmla="*/ 307135 h 323"/>
                <a:gd name="T10" fmla="*/ 100273 w 1570"/>
                <a:gd name="T11" fmla="*/ 300972 h 323"/>
                <a:gd name="T12" fmla="*/ 87739 w 1570"/>
                <a:gd name="T13" fmla="*/ 294809 h 323"/>
                <a:gd name="T14" fmla="*/ 81472 w 1570"/>
                <a:gd name="T15" fmla="*/ 288645 h 323"/>
                <a:gd name="T16" fmla="*/ 68938 w 1570"/>
                <a:gd name="T17" fmla="*/ 282482 h 323"/>
                <a:gd name="T18" fmla="*/ 62671 w 1570"/>
                <a:gd name="T19" fmla="*/ 270156 h 323"/>
                <a:gd name="T20" fmla="*/ 56404 w 1570"/>
                <a:gd name="T21" fmla="*/ 263992 h 323"/>
                <a:gd name="T22" fmla="*/ 50137 w 1570"/>
                <a:gd name="T23" fmla="*/ 257829 h 323"/>
                <a:gd name="T24" fmla="*/ 37603 w 1570"/>
                <a:gd name="T25" fmla="*/ 251666 h 323"/>
                <a:gd name="T26" fmla="*/ 31335 w 1570"/>
                <a:gd name="T27" fmla="*/ 245503 h 323"/>
                <a:gd name="T28" fmla="*/ 31335 w 1570"/>
                <a:gd name="T29" fmla="*/ 239339 h 323"/>
                <a:gd name="T30" fmla="*/ 25068 w 1570"/>
                <a:gd name="T31" fmla="*/ 233176 h 323"/>
                <a:gd name="T32" fmla="*/ 18801 w 1570"/>
                <a:gd name="T33" fmla="*/ 220850 h 323"/>
                <a:gd name="T34" fmla="*/ 12534 w 1570"/>
                <a:gd name="T35" fmla="*/ 214686 h 323"/>
                <a:gd name="T36" fmla="*/ 12534 w 1570"/>
                <a:gd name="T37" fmla="*/ 208523 h 323"/>
                <a:gd name="T38" fmla="*/ 6267 w 1570"/>
                <a:gd name="T39" fmla="*/ 202360 h 323"/>
                <a:gd name="T40" fmla="*/ 6267 w 1570"/>
                <a:gd name="T41" fmla="*/ 196197 h 323"/>
                <a:gd name="T42" fmla="*/ 0 w 1570"/>
                <a:gd name="T43" fmla="*/ 183870 h 323"/>
                <a:gd name="T44" fmla="*/ 0 w 1570"/>
                <a:gd name="T45" fmla="*/ 177707 h 323"/>
                <a:gd name="T46" fmla="*/ 0 w 1570"/>
                <a:gd name="T47" fmla="*/ 171544 h 323"/>
                <a:gd name="T48" fmla="*/ 0 w 1570"/>
                <a:gd name="T49" fmla="*/ 166408 h 323"/>
                <a:gd name="T50" fmla="*/ 0 w 1570"/>
                <a:gd name="T51" fmla="*/ 166408 h 323"/>
                <a:gd name="T52" fmla="*/ 0 w 1570"/>
                <a:gd name="T53" fmla="*/ 160244 h 323"/>
                <a:gd name="T54" fmla="*/ 0 w 1570"/>
                <a:gd name="T55" fmla="*/ 154081 h 323"/>
                <a:gd name="T56" fmla="*/ 0 w 1570"/>
                <a:gd name="T57" fmla="*/ 141755 h 323"/>
                <a:gd name="T58" fmla="*/ 0 w 1570"/>
                <a:gd name="T59" fmla="*/ 135591 h 323"/>
                <a:gd name="T60" fmla="*/ 0 w 1570"/>
                <a:gd name="T61" fmla="*/ 129428 h 323"/>
                <a:gd name="T62" fmla="*/ 6267 w 1570"/>
                <a:gd name="T63" fmla="*/ 123265 h 323"/>
                <a:gd name="T64" fmla="*/ 6267 w 1570"/>
                <a:gd name="T65" fmla="*/ 117102 h 323"/>
                <a:gd name="T66" fmla="*/ 12534 w 1570"/>
                <a:gd name="T67" fmla="*/ 104775 h 323"/>
                <a:gd name="T68" fmla="*/ 12534 w 1570"/>
                <a:gd name="T69" fmla="*/ 98612 h 323"/>
                <a:gd name="T70" fmla="*/ 18801 w 1570"/>
                <a:gd name="T71" fmla="*/ 92449 h 323"/>
                <a:gd name="T72" fmla="*/ 25068 w 1570"/>
                <a:gd name="T73" fmla="*/ 86285 h 323"/>
                <a:gd name="T74" fmla="*/ 31335 w 1570"/>
                <a:gd name="T75" fmla="*/ 80122 h 323"/>
                <a:gd name="T76" fmla="*/ 31335 w 1570"/>
                <a:gd name="T77" fmla="*/ 73959 h 323"/>
                <a:gd name="T78" fmla="*/ 37603 w 1570"/>
                <a:gd name="T79" fmla="*/ 61632 h 323"/>
                <a:gd name="T80" fmla="*/ 50137 w 1570"/>
                <a:gd name="T81" fmla="*/ 55469 h 323"/>
                <a:gd name="T82" fmla="*/ 56404 w 1570"/>
                <a:gd name="T83" fmla="*/ 49306 h 323"/>
                <a:gd name="T84" fmla="*/ 62671 w 1570"/>
                <a:gd name="T85" fmla="*/ 43143 h 323"/>
                <a:gd name="T86" fmla="*/ 68938 w 1570"/>
                <a:gd name="T87" fmla="*/ 36979 h 323"/>
                <a:gd name="T88" fmla="*/ 81472 w 1570"/>
                <a:gd name="T89" fmla="*/ 30816 h 323"/>
                <a:gd name="T90" fmla="*/ 87739 w 1570"/>
                <a:gd name="T91" fmla="*/ 24653 h 323"/>
                <a:gd name="T92" fmla="*/ 100273 w 1570"/>
                <a:gd name="T93" fmla="*/ 12326 h 323"/>
                <a:gd name="T94" fmla="*/ 106540 w 1570"/>
                <a:gd name="T95" fmla="*/ 6163 h 323"/>
                <a:gd name="T96" fmla="*/ 119075 w 1570"/>
                <a:gd name="T97" fmla="*/ 0 h 323"/>
                <a:gd name="T98" fmla="*/ 1639887 w 1570"/>
                <a:gd name="T99" fmla="*/ 160244 h 323"/>
                <a:gd name="T100" fmla="*/ 150410 w 1570"/>
                <a:gd name="T101" fmla="*/ 331788 h 3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70"/>
                <a:gd name="T154" fmla="*/ 0 h 323"/>
                <a:gd name="T155" fmla="*/ 1570 w 1570"/>
                <a:gd name="T156" fmla="*/ 323 h 32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70" h="323">
                  <a:moveTo>
                    <a:pt x="144" y="323"/>
                  </a:moveTo>
                  <a:lnTo>
                    <a:pt x="132" y="317"/>
                  </a:lnTo>
                  <a:lnTo>
                    <a:pt x="126" y="311"/>
                  </a:lnTo>
                  <a:lnTo>
                    <a:pt x="114" y="305"/>
                  </a:lnTo>
                  <a:lnTo>
                    <a:pt x="102" y="299"/>
                  </a:lnTo>
                  <a:lnTo>
                    <a:pt x="96" y="293"/>
                  </a:lnTo>
                  <a:lnTo>
                    <a:pt x="84" y="287"/>
                  </a:lnTo>
                  <a:lnTo>
                    <a:pt x="78" y="281"/>
                  </a:lnTo>
                  <a:lnTo>
                    <a:pt x="66" y="275"/>
                  </a:lnTo>
                  <a:lnTo>
                    <a:pt x="60" y="263"/>
                  </a:lnTo>
                  <a:lnTo>
                    <a:pt x="54" y="257"/>
                  </a:lnTo>
                  <a:lnTo>
                    <a:pt x="48" y="251"/>
                  </a:lnTo>
                  <a:lnTo>
                    <a:pt x="36" y="245"/>
                  </a:lnTo>
                  <a:lnTo>
                    <a:pt x="30" y="239"/>
                  </a:lnTo>
                  <a:lnTo>
                    <a:pt x="30" y="233"/>
                  </a:lnTo>
                  <a:lnTo>
                    <a:pt x="24" y="227"/>
                  </a:lnTo>
                  <a:lnTo>
                    <a:pt x="18" y="215"/>
                  </a:lnTo>
                  <a:lnTo>
                    <a:pt x="12" y="209"/>
                  </a:lnTo>
                  <a:lnTo>
                    <a:pt x="12" y="203"/>
                  </a:lnTo>
                  <a:lnTo>
                    <a:pt x="6" y="197"/>
                  </a:lnTo>
                  <a:lnTo>
                    <a:pt x="6" y="191"/>
                  </a:lnTo>
                  <a:lnTo>
                    <a:pt x="0" y="179"/>
                  </a:lnTo>
                  <a:lnTo>
                    <a:pt x="0" y="173"/>
                  </a:lnTo>
                  <a:lnTo>
                    <a:pt x="0" y="167"/>
                  </a:lnTo>
                  <a:lnTo>
                    <a:pt x="0" y="162"/>
                  </a:lnTo>
                  <a:lnTo>
                    <a:pt x="0" y="156"/>
                  </a:lnTo>
                  <a:lnTo>
                    <a:pt x="0" y="150"/>
                  </a:lnTo>
                  <a:lnTo>
                    <a:pt x="0" y="138"/>
                  </a:lnTo>
                  <a:lnTo>
                    <a:pt x="0" y="132"/>
                  </a:lnTo>
                  <a:lnTo>
                    <a:pt x="0" y="126"/>
                  </a:lnTo>
                  <a:lnTo>
                    <a:pt x="6" y="120"/>
                  </a:lnTo>
                  <a:lnTo>
                    <a:pt x="6" y="114"/>
                  </a:lnTo>
                  <a:lnTo>
                    <a:pt x="12" y="102"/>
                  </a:lnTo>
                  <a:lnTo>
                    <a:pt x="12" y="96"/>
                  </a:lnTo>
                  <a:lnTo>
                    <a:pt x="18" y="90"/>
                  </a:lnTo>
                  <a:lnTo>
                    <a:pt x="24" y="84"/>
                  </a:lnTo>
                  <a:lnTo>
                    <a:pt x="30" y="78"/>
                  </a:lnTo>
                  <a:lnTo>
                    <a:pt x="30" y="72"/>
                  </a:lnTo>
                  <a:lnTo>
                    <a:pt x="36" y="60"/>
                  </a:lnTo>
                  <a:lnTo>
                    <a:pt x="48" y="54"/>
                  </a:lnTo>
                  <a:lnTo>
                    <a:pt x="54" y="48"/>
                  </a:lnTo>
                  <a:lnTo>
                    <a:pt x="60" y="42"/>
                  </a:lnTo>
                  <a:lnTo>
                    <a:pt x="66" y="36"/>
                  </a:lnTo>
                  <a:lnTo>
                    <a:pt x="78" y="30"/>
                  </a:lnTo>
                  <a:lnTo>
                    <a:pt x="84" y="24"/>
                  </a:lnTo>
                  <a:lnTo>
                    <a:pt x="96" y="12"/>
                  </a:lnTo>
                  <a:lnTo>
                    <a:pt x="102" y="6"/>
                  </a:lnTo>
                  <a:lnTo>
                    <a:pt x="114" y="0"/>
                  </a:lnTo>
                  <a:lnTo>
                    <a:pt x="1570" y="156"/>
                  </a:lnTo>
                  <a:lnTo>
                    <a:pt x="144" y="323"/>
                  </a:lnTo>
                  <a:close/>
                </a:path>
              </a:pathLst>
            </a:custGeom>
            <a:solidFill>
              <a:srgbClr val="FF9900"/>
            </a:solidFill>
            <a:ln w="9525">
              <a:solidFill>
                <a:srgbClr val="000000"/>
              </a:solidFill>
              <a:round/>
              <a:headEnd/>
              <a:tailEnd/>
            </a:ln>
          </p:spPr>
          <p:txBody>
            <a:bodyPr/>
            <a:lstStyle/>
            <a:p>
              <a:endParaRPr lang="ja-JP" altLang="en-US">
                <a:solidFill>
                  <a:prstClr val="black"/>
                </a:solidFill>
              </a:endParaRPr>
            </a:p>
          </p:txBody>
        </p:sp>
        <p:sp>
          <p:nvSpPr>
            <p:cNvPr id="30" name="Freeform 11"/>
            <p:cNvSpPr>
              <a:spLocks/>
            </p:cNvSpPr>
            <p:nvPr/>
          </p:nvSpPr>
          <p:spPr bwMode="auto">
            <a:xfrm>
              <a:off x="1955801" y="3581401"/>
              <a:ext cx="150812" cy="614362"/>
            </a:xfrm>
            <a:custGeom>
              <a:avLst/>
              <a:gdLst>
                <a:gd name="T0" fmla="*/ 150812 w 144"/>
                <a:gd name="T1" fmla="*/ 171569 h 598"/>
                <a:gd name="T2" fmla="*/ 138244 w 144"/>
                <a:gd name="T3" fmla="*/ 165405 h 598"/>
                <a:gd name="T4" fmla="*/ 131960 w 144"/>
                <a:gd name="T5" fmla="*/ 159241 h 598"/>
                <a:gd name="T6" fmla="*/ 119393 w 144"/>
                <a:gd name="T7" fmla="*/ 153077 h 598"/>
                <a:gd name="T8" fmla="*/ 106825 w 144"/>
                <a:gd name="T9" fmla="*/ 146913 h 598"/>
                <a:gd name="T10" fmla="*/ 100541 w 144"/>
                <a:gd name="T11" fmla="*/ 140748 h 598"/>
                <a:gd name="T12" fmla="*/ 87974 w 144"/>
                <a:gd name="T13" fmla="*/ 134584 h 598"/>
                <a:gd name="T14" fmla="*/ 87974 w 144"/>
                <a:gd name="T15" fmla="*/ 134584 h 598"/>
                <a:gd name="T16" fmla="*/ 81690 w 144"/>
                <a:gd name="T17" fmla="*/ 128420 h 598"/>
                <a:gd name="T18" fmla="*/ 69122 w 144"/>
                <a:gd name="T19" fmla="*/ 122256 h 598"/>
                <a:gd name="T20" fmla="*/ 62838 w 144"/>
                <a:gd name="T21" fmla="*/ 109928 h 598"/>
                <a:gd name="T22" fmla="*/ 56554 w 144"/>
                <a:gd name="T23" fmla="*/ 103763 h 598"/>
                <a:gd name="T24" fmla="*/ 50271 w 144"/>
                <a:gd name="T25" fmla="*/ 97599 h 598"/>
                <a:gd name="T26" fmla="*/ 37703 w 144"/>
                <a:gd name="T27" fmla="*/ 91435 h 598"/>
                <a:gd name="T28" fmla="*/ 31419 w 144"/>
                <a:gd name="T29" fmla="*/ 85271 h 598"/>
                <a:gd name="T30" fmla="*/ 31419 w 144"/>
                <a:gd name="T31" fmla="*/ 79107 h 598"/>
                <a:gd name="T32" fmla="*/ 25135 w 144"/>
                <a:gd name="T33" fmla="*/ 72943 h 598"/>
                <a:gd name="T34" fmla="*/ 18852 w 144"/>
                <a:gd name="T35" fmla="*/ 60614 h 598"/>
                <a:gd name="T36" fmla="*/ 12568 w 144"/>
                <a:gd name="T37" fmla="*/ 54450 h 598"/>
                <a:gd name="T38" fmla="*/ 12568 w 144"/>
                <a:gd name="T39" fmla="*/ 48286 h 598"/>
                <a:gd name="T40" fmla="*/ 6284 w 144"/>
                <a:gd name="T41" fmla="*/ 42122 h 598"/>
                <a:gd name="T42" fmla="*/ 6284 w 144"/>
                <a:gd name="T43" fmla="*/ 42122 h 598"/>
                <a:gd name="T44" fmla="*/ 6284 w 144"/>
                <a:gd name="T45" fmla="*/ 35958 h 598"/>
                <a:gd name="T46" fmla="*/ 0 w 144"/>
                <a:gd name="T47" fmla="*/ 23629 h 598"/>
                <a:gd name="T48" fmla="*/ 0 w 144"/>
                <a:gd name="T49" fmla="*/ 17465 h 598"/>
                <a:gd name="T50" fmla="*/ 0 w 144"/>
                <a:gd name="T51" fmla="*/ 11301 h 598"/>
                <a:gd name="T52" fmla="*/ 0 w 144"/>
                <a:gd name="T53" fmla="*/ 6164 h 598"/>
                <a:gd name="T54" fmla="*/ 0 w 144"/>
                <a:gd name="T55" fmla="*/ 0 h 598"/>
                <a:gd name="T56" fmla="*/ 0 w 144"/>
                <a:gd name="T57" fmla="*/ 442793 h 598"/>
                <a:gd name="T58" fmla="*/ 0 w 144"/>
                <a:gd name="T59" fmla="*/ 448957 h 598"/>
                <a:gd name="T60" fmla="*/ 0 w 144"/>
                <a:gd name="T61" fmla="*/ 455121 h 598"/>
                <a:gd name="T62" fmla="*/ 0 w 144"/>
                <a:gd name="T63" fmla="*/ 460258 h 598"/>
                <a:gd name="T64" fmla="*/ 0 w 144"/>
                <a:gd name="T65" fmla="*/ 466422 h 598"/>
                <a:gd name="T66" fmla="*/ 6284 w 144"/>
                <a:gd name="T67" fmla="*/ 478750 h 598"/>
                <a:gd name="T68" fmla="*/ 6284 w 144"/>
                <a:gd name="T69" fmla="*/ 484914 h 598"/>
                <a:gd name="T70" fmla="*/ 6284 w 144"/>
                <a:gd name="T71" fmla="*/ 484914 h 598"/>
                <a:gd name="T72" fmla="*/ 12568 w 144"/>
                <a:gd name="T73" fmla="*/ 491079 h 598"/>
                <a:gd name="T74" fmla="*/ 12568 w 144"/>
                <a:gd name="T75" fmla="*/ 497243 h 598"/>
                <a:gd name="T76" fmla="*/ 18852 w 144"/>
                <a:gd name="T77" fmla="*/ 503407 h 598"/>
                <a:gd name="T78" fmla="*/ 25135 w 144"/>
                <a:gd name="T79" fmla="*/ 515735 h 598"/>
                <a:gd name="T80" fmla="*/ 31419 w 144"/>
                <a:gd name="T81" fmla="*/ 521899 h 598"/>
                <a:gd name="T82" fmla="*/ 31419 w 144"/>
                <a:gd name="T83" fmla="*/ 528064 h 598"/>
                <a:gd name="T84" fmla="*/ 37703 w 144"/>
                <a:gd name="T85" fmla="*/ 534228 h 598"/>
                <a:gd name="T86" fmla="*/ 50271 w 144"/>
                <a:gd name="T87" fmla="*/ 540392 h 598"/>
                <a:gd name="T88" fmla="*/ 56554 w 144"/>
                <a:gd name="T89" fmla="*/ 546556 h 598"/>
                <a:gd name="T90" fmla="*/ 62838 w 144"/>
                <a:gd name="T91" fmla="*/ 552720 h 598"/>
                <a:gd name="T92" fmla="*/ 69122 w 144"/>
                <a:gd name="T93" fmla="*/ 565049 h 598"/>
                <a:gd name="T94" fmla="*/ 81690 w 144"/>
                <a:gd name="T95" fmla="*/ 571213 h 598"/>
                <a:gd name="T96" fmla="*/ 87974 w 144"/>
                <a:gd name="T97" fmla="*/ 577377 h 598"/>
                <a:gd name="T98" fmla="*/ 87974 w 144"/>
                <a:gd name="T99" fmla="*/ 577377 h 598"/>
                <a:gd name="T100" fmla="*/ 100541 w 144"/>
                <a:gd name="T101" fmla="*/ 583541 h 598"/>
                <a:gd name="T102" fmla="*/ 106825 w 144"/>
                <a:gd name="T103" fmla="*/ 589705 h 598"/>
                <a:gd name="T104" fmla="*/ 119393 w 144"/>
                <a:gd name="T105" fmla="*/ 595870 h 598"/>
                <a:gd name="T106" fmla="*/ 131960 w 144"/>
                <a:gd name="T107" fmla="*/ 602034 h 598"/>
                <a:gd name="T108" fmla="*/ 138244 w 144"/>
                <a:gd name="T109" fmla="*/ 608198 h 598"/>
                <a:gd name="T110" fmla="*/ 150812 w 144"/>
                <a:gd name="T111" fmla="*/ 614362 h 598"/>
                <a:gd name="T112" fmla="*/ 150812 w 144"/>
                <a:gd name="T113" fmla="*/ 171569 h 5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4"/>
                <a:gd name="T172" fmla="*/ 0 h 598"/>
                <a:gd name="T173" fmla="*/ 144 w 144"/>
                <a:gd name="T174" fmla="*/ 598 h 5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4" h="598">
                  <a:moveTo>
                    <a:pt x="144" y="167"/>
                  </a:moveTo>
                  <a:lnTo>
                    <a:pt x="132" y="161"/>
                  </a:lnTo>
                  <a:lnTo>
                    <a:pt x="126" y="155"/>
                  </a:lnTo>
                  <a:lnTo>
                    <a:pt x="114" y="149"/>
                  </a:lnTo>
                  <a:lnTo>
                    <a:pt x="102" y="143"/>
                  </a:lnTo>
                  <a:lnTo>
                    <a:pt x="96" y="137"/>
                  </a:lnTo>
                  <a:lnTo>
                    <a:pt x="84" y="131"/>
                  </a:lnTo>
                  <a:lnTo>
                    <a:pt x="78" y="125"/>
                  </a:lnTo>
                  <a:lnTo>
                    <a:pt x="66" y="119"/>
                  </a:lnTo>
                  <a:lnTo>
                    <a:pt x="60" y="107"/>
                  </a:lnTo>
                  <a:lnTo>
                    <a:pt x="54" y="101"/>
                  </a:lnTo>
                  <a:lnTo>
                    <a:pt x="48" y="95"/>
                  </a:lnTo>
                  <a:lnTo>
                    <a:pt x="36" y="89"/>
                  </a:lnTo>
                  <a:lnTo>
                    <a:pt x="30" y="83"/>
                  </a:lnTo>
                  <a:lnTo>
                    <a:pt x="30" y="77"/>
                  </a:lnTo>
                  <a:lnTo>
                    <a:pt x="24" y="71"/>
                  </a:lnTo>
                  <a:lnTo>
                    <a:pt x="18" y="59"/>
                  </a:lnTo>
                  <a:lnTo>
                    <a:pt x="12" y="53"/>
                  </a:lnTo>
                  <a:lnTo>
                    <a:pt x="12" y="47"/>
                  </a:lnTo>
                  <a:lnTo>
                    <a:pt x="6" y="41"/>
                  </a:lnTo>
                  <a:lnTo>
                    <a:pt x="6" y="35"/>
                  </a:lnTo>
                  <a:lnTo>
                    <a:pt x="0" y="23"/>
                  </a:lnTo>
                  <a:lnTo>
                    <a:pt x="0" y="17"/>
                  </a:lnTo>
                  <a:lnTo>
                    <a:pt x="0" y="11"/>
                  </a:lnTo>
                  <a:lnTo>
                    <a:pt x="0" y="6"/>
                  </a:lnTo>
                  <a:lnTo>
                    <a:pt x="0" y="0"/>
                  </a:lnTo>
                  <a:lnTo>
                    <a:pt x="0" y="431"/>
                  </a:lnTo>
                  <a:lnTo>
                    <a:pt x="0" y="437"/>
                  </a:lnTo>
                  <a:lnTo>
                    <a:pt x="0" y="443"/>
                  </a:lnTo>
                  <a:lnTo>
                    <a:pt x="0" y="448"/>
                  </a:lnTo>
                  <a:lnTo>
                    <a:pt x="0" y="454"/>
                  </a:lnTo>
                  <a:lnTo>
                    <a:pt x="6" y="466"/>
                  </a:lnTo>
                  <a:lnTo>
                    <a:pt x="6" y="472"/>
                  </a:lnTo>
                  <a:lnTo>
                    <a:pt x="12" y="478"/>
                  </a:lnTo>
                  <a:lnTo>
                    <a:pt x="12" y="484"/>
                  </a:lnTo>
                  <a:lnTo>
                    <a:pt x="18" y="490"/>
                  </a:lnTo>
                  <a:lnTo>
                    <a:pt x="24" y="502"/>
                  </a:lnTo>
                  <a:lnTo>
                    <a:pt x="30" y="508"/>
                  </a:lnTo>
                  <a:lnTo>
                    <a:pt x="30" y="514"/>
                  </a:lnTo>
                  <a:lnTo>
                    <a:pt x="36" y="520"/>
                  </a:lnTo>
                  <a:lnTo>
                    <a:pt x="48" y="526"/>
                  </a:lnTo>
                  <a:lnTo>
                    <a:pt x="54" y="532"/>
                  </a:lnTo>
                  <a:lnTo>
                    <a:pt x="60" y="538"/>
                  </a:lnTo>
                  <a:lnTo>
                    <a:pt x="66" y="550"/>
                  </a:lnTo>
                  <a:lnTo>
                    <a:pt x="78" y="556"/>
                  </a:lnTo>
                  <a:lnTo>
                    <a:pt x="84" y="562"/>
                  </a:lnTo>
                  <a:lnTo>
                    <a:pt x="96" y="568"/>
                  </a:lnTo>
                  <a:lnTo>
                    <a:pt x="102" y="574"/>
                  </a:lnTo>
                  <a:lnTo>
                    <a:pt x="114" y="580"/>
                  </a:lnTo>
                  <a:lnTo>
                    <a:pt x="126" y="586"/>
                  </a:lnTo>
                  <a:lnTo>
                    <a:pt x="132" y="592"/>
                  </a:lnTo>
                  <a:lnTo>
                    <a:pt x="144" y="598"/>
                  </a:lnTo>
                  <a:lnTo>
                    <a:pt x="144" y="167"/>
                  </a:lnTo>
                  <a:close/>
                </a:path>
              </a:pathLst>
            </a:custGeom>
            <a:solidFill>
              <a:srgbClr val="D28C00"/>
            </a:solidFill>
            <a:ln w="9525">
              <a:solidFill>
                <a:srgbClr val="000000"/>
              </a:solidFill>
              <a:round/>
              <a:headEnd/>
              <a:tailEnd/>
            </a:ln>
          </p:spPr>
          <p:txBody>
            <a:bodyPr/>
            <a:lstStyle/>
            <a:p>
              <a:endParaRPr lang="ja-JP" altLang="en-US">
                <a:solidFill>
                  <a:prstClr val="black"/>
                </a:solidFill>
              </a:endParaRPr>
            </a:p>
          </p:txBody>
        </p:sp>
      </p:grpSp>
      <p:grpSp>
        <p:nvGrpSpPr>
          <p:cNvPr id="39" name="グループ化 38"/>
          <p:cNvGrpSpPr/>
          <p:nvPr/>
        </p:nvGrpSpPr>
        <p:grpSpPr>
          <a:xfrm>
            <a:off x="3851276" y="3455988"/>
            <a:ext cx="2697162" cy="1082675"/>
            <a:chOff x="3851276" y="3455988"/>
            <a:chExt cx="2697162" cy="1082675"/>
          </a:xfrm>
        </p:grpSpPr>
        <p:sp>
          <p:nvSpPr>
            <p:cNvPr id="34" name="Freeform 17"/>
            <p:cNvSpPr>
              <a:spLocks/>
            </p:cNvSpPr>
            <p:nvPr/>
          </p:nvSpPr>
          <p:spPr bwMode="auto">
            <a:xfrm>
              <a:off x="3851276" y="3678238"/>
              <a:ext cx="2697162" cy="860425"/>
            </a:xfrm>
            <a:custGeom>
              <a:avLst/>
              <a:gdLst>
                <a:gd name="T0" fmla="*/ 2690897 w 2583"/>
                <a:gd name="T1" fmla="*/ 24642 h 838"/>
                <a:gd name="T2" fmla="*/ 2678366 w 2583"/>
                <a:gd name="T3" fmla="*/ 61606 h 838"/>
                <a:gd name="T4" fmla="*/ 2647041 w 2583"/>
                <a:gd name="T5" fmla="*/ 98569 h 838"/>
                <a:gd name="T6" fmla="*/ 2603184 w 2583"/>
                <a:gd name="T7" fmla="*/ 135532 h 838"/>
                <a:gd name="T8" fmla="*/ 2553063 w 2583"/>
                <a:gd name="T9" fmla="*/ 166335 h 838"/>
                <a:gd name="T10" fmla="*/ 2490411 w 2583"/>
                <a:gd name="T11" fmla="*/ 203299 h 838"/>
                <a:gd name="T12" fmla="*/ 2427759 w 2583"/>
                <a:gd name="T13" fmla="*/ 227941 h 838"/>
                <a:gd name="T14" fmla="*/ 2346312 w 2583"/>
                <a:gd name="T15" fmla="*/ 258744 h 838"/>
                <a:gd name="T16" fmla="*/ 2252334 w 2583"/>
                <a:gd name="T17" fmla="*/ 283386 h 838"/>
                <a:gd name="T18" fmla="*/ 2152091 w 2583"/>
                <a:gd name="T19" fmla="*/ 308028 h 838"/>
                <a:gd name="T20" fmla="*/ 2040362 w 2583"/>
                <a:gd name="T21" fmla="*/ 332670 h 838"/>
                <a:gd name="T22" fmla="*/ 1921323 w 2583"/>
                <a:gd name="T23" fmla="*/ 351152 h 838"/>
                <a:gd name="T24" fmla="*/ 1796019 w 2583"/>
                <a:gd name="T25" fmla="*/ 369634 h 838"/>
                <a:gd name="T26" fmla="*/ 1670716 w 2583"/>
                <a:gd name="T27" fmla="*/ 387089 h 838"/>
                <a:gd name="T28" fmla="*/ 1532882 w 2583"/>
                <a:gd name="T29" fmla="*/ 399410 h 838"/>
                <a:gd name="T30" fmla="*/ 1395048 w 2583"/>
                <a:gd name="T31" fmla="*/ 405570 h 838"/>
                <a:gd name="T32" fmla="*/ 1250949 w 2583"/>
                <a:gd name="T33" fmla="*/ 411731 h 838"/>
                <a:gd name="T34" fmla="*/ 1107894 w 2583"/>
                <a:gd name="T35" fmla="*/ 417891 h 838"/>
                <a:gd name="T36" fmla="*/ 970059 w 2583"/>
                <a:gd name="T37" fmla="*/ 417891 h 838"/>
                <a:gd name="T38" fmla="*/ 825960 w 2583"/>
                <a:gd name="T39" fmla="*/ 411731 h 838"/>
                <a:gd name="T40" fmla="*/ 713187 w 2583"/>
                <a:gd name="T41" fmla="*/ 405570 h 838"/>
                <a:gd name="T42" fmla="*/ 575353 w 2583"/>
                <a:gd name="T43" fmla="*/ 399410 h 838"/>
                <a:gd name="T44" fmla="*/ 437519 w 2583"/>
                <a:gd name="T45" fmla="*/ 387089 h 838"/>
                <a:gd name="T46" fmla="*/ 306994 w 2583"/>
                <a:gd name="T47" fmla="*/ 369634 h 838"/>
                <a:gd name="T48" fmla="*/ 181690 w 2583"/>
                <a:gd name="T49" fmla="*/ 351152 h 838"/>
                <a:gd name="T50" fmla="*/ 62652 w 2583"/>
                <a:gd name="T51" fmla="*/ 332670 h 838"/>
                <a:gd name="T52" fmla="*/ 18796 w 2583"/>
                <a:gd name="T53" fmla="*/ 769043 h 838"/>
                <a:gd name="T54" fmla="*/ 131569 w 2583"/>
                <a:gd name="T55" fmla="*/ 787525 h 838"/>
                <a:gd name="T56" fmla="*/ 256873 w 2583"/>
                <a:gd name="T57" fmla="*/ 806007 h 838"/>
                <a:gd name="T58" fmla="*/ 381132 w 2583"/>
                <a:gd name="T59" fmla="*/ 824488 h 838"/>
                <a:gd name="T60" fmla="*/ 518966 w 2583"/>
                <a:gd name="T61" fmla="*/ 835783 h 838"/>
                <a:gd name="T62" fmla="*/ 656800 w 2583"/>
                <a:gd name="T63" fmla="*/ 848104 h 838"/>
                <a:gd name="T64" fmla="*/ 794634 w 2583"/>
                <a:gd name="T65" fmla="*/ 854264 h 838"/>
                <a:gd name="T66" fmla="*/ 907407 w 2583"/>
                <a:gd name="T67" fmla="*/ 854264 h 838"/>
                <a:gd name="T68" fmla="*/ 1051507 w 2583"/>
                <a:gd name="T69" fmla="*/ 860425 h 838"/>
                <a:gd name="T70" fmla="*/ 1195606 w 2583"/>
                <a:gd name="T71" fmla="*/ 854264 h 838"/>
                <a:gd name="T72" fmla="*/ 1338661 w 2583"/>
                <a:gd name="T73" fmla="*/ 854264 h 838"/>
                <a:gd name="T74" fmla="*/ 1476495 w 2583"/>
                <a:gd name="T75" fmla="*/ 841943 h 838"/>
                <a:gd name="T76" fmla="*/ 1614329 w 2583"/>
                <a:gd name="T77" fmla="*/ 835783 h 838"/>
                <a:gd name="T78" fmla="*/ 1745898 w 2583"/>
                <a:gd name="T79" fmla="*/ 818328 h 838"/>
                <a:gd name="T80" fmla="*/ 1877467 w 2583"/>
                <a:gd name="T81" fmla="*/ 806007 h 838"/>
                <a:gd name="T82" fmla="*/ 1996505 w 2583"/>
                <a:gd name="T83" fmla="*/ 781364 h 838"/>
                <a:gd name="T84" fmla="*/ 2108234 w 2583"/>
                <a:gd name="T85" fmla="*/ 762883 h 838"/>
                <a:gd name="T86" fmla="*/ 2214743 w 2583"/>
                <a:gd name="T87" fmla="*/ 738241 h 838"/>
                <a:gd name="T88" fmla="*/ 2308721 w 2583"/>
                <a:gd name="T89" fmla="*/ 707438 h 838"/>
                <a:gd name="T90" fmla="*/ 2396433 w 2583"/>
                <a:gd name="T91" fmla="*/ 682796 h 838"/>
                <a:gd name="T92" fmla="*/ 2459085 w 2583"/>
                <a:gd name="T93" fmla="*/ 658153 h 838"/>
                <a:gd name="T94" fmla="*/ 2528002 w 2583"/>
                <a:gd name="T95" fmla="*/ 627351 h 838"/>
                <a:gd name="T96" fmla="*/ 2584389 w 2583"/>
                <a:gd name="T97" fmla="*/ 590387 h 838"/>
                <a:gd name="T98" fmla="*/ 2634510 w 2583"/>
                <a:gd name="T99" fmla="*/ 553424 h 838"/>
                <a:gd name="T100" fmla="*/ 2665836 w 2583"/>
                <a:gd name="T101" fmla="*/ 522621 h 838"/>
                <a:gd name="T102" fmla="*/ 2684632 w 2583"/>
                <a:gd name="T103" fmla="*/ 485658 h 838"/>
                <a:gd name="T104" fmla="*/ 2697162 w 2583"/>
                <a:gd name="T105" fmla="*/ 448694 h 8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83"/>
                <a:gd name="T160" fmla="*/ 0 h 838"/>
                <a:gd name="T161" fmla="*/ 2583 w 2583"/>
                <a:gd name="T162" fmla="*/ 838 h 8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83" h="838">
                  <a:moveTo>
                    <a:pt x="2583" y="0"/>
                  </a:moveTo>
                  <a:lnTo>
                    <a:pt x="2583" y="6"/>
                  </a:lnTo>
                  <a:lnTo>
                    <a:pt x="2583" y="12"/>
                  </a:lnTo>
                  <a:lnTo>
                    <a:pt x="2577" y="18"/>
                  </a:lnTo>
                  <a:lnTo>
                    <a:pt x="2577" y="24"/>
                  </a:lnTo>
                  <a:lnTo>
                    <a:pt x="2577" y="36"/>
                  </a:lnTo>
                  <a:lnTo>
                    <a:pt x="2571" y="42"/>
                  </a:lnTo>
                  <a:lnTo>
                    <a:pt x="2571" y="48"/>
                  </a:lnTo>
                  <a:lnTo>
                    <a:pt x="2565" y="54"/>
                  </a:lnTo>
                  <a:lnTo>
                    <a:pt x="2565" y="60"/>
                  </a:lnTo>
                  <a:lnTo>
                    <a:pt x="2559" y="72"/>
                  </a:lnTo>
                  <a:lnTo>
                    <a:pt x="2553" y="78"/>
                  </a:lnTo>
                  <a:lnTo>
                    <a:pt x="2547" y="84"/>
                  </a:lnTo>
                  <a:lnTo>
                    <a:pt x="2541" y="90"/>
                  </a:lnTo>
                  <a:lnTo>
                    <a:pt x="2535" y="96"/>
                  </a:lnTo>
                  <a:lnTo>
                    <a:pt x="2529" y="102"/>
                  </a:lnTo>
                  <a:lnTo>
                    <a:pt x="2523" y="108"/>
                  </a:lnTo>
                  <a:lnTo>
                    <a:pt x="2511" y="120"/>
                  </a:lnTo>
                  <a:lnTo>
                    <a:pt x="2505" y="126"/>
                  </a:lnTo>
                  <a:lnTo>
                    <a:pt x="2493" y="132"/>
                  </a:lnTo>
                  <a:lnTo>
                    <a:pt x="2487" y="138"/>
                  </a:lnTo>
                  <a:lnTo>
                    <a:pt x="2475" y="144"/>
                  </a:lnTo>
                  <a:lnTo>
                    <a:pt x="2469" y="150"/>
                  </a:lnTo>
                  <a:lnTo>
                    <a:pt x="2457" y="156"/>
                  </a:lnTo>
                  <a:lnTo>
                    <a:pt x="2445" y="162"/>
                  </a:lnTo>
                  <a:lnTo>
                    <a:pt x="2433" y="168"/>
                  </a:lnTo>
                  <a:lnTo>
                    <a:pt x="2421" y="180"/>
                  </a:lnTo>
                  <a:lnTo>
                    <a:pt x="2409" y="186"/>
                  </a:lnTo>
                  <a:lnTo>
                    <a:pt x="2397" y="192"/>
                  </a:lnTo>
                  <a:lnTo>
                    <a:pt x="2385" y="198"/>
                  </a:lnTo>
                  <a:lnTo>
                    <a:pt x="2373" y="204"/>
                  </a:lnTo>
                  <a:lnTo>
                    <a:pt x="2355" y="210"/>
                  </a:lnTo>
                  <a:lnTo>
                    <a:pt x="2343" y="216"/>
                  </a:lnTo>
                  <a:lnTo>
                    <a:pt x="2325" y="222"/>
                  </a:lnTo>
                  <a:lnTo>
                    <a:pt x="2313" y="228"/>
                  </a:lnTo>
                  <a:lnTo>
                    <a:pt x="2295" y="234"/>
                  </a:lnTo>
                  <a:lnTo>
                    <a:pt x="2283" y="240"/>
                  </a:lnTo>
                  <a:lnTo>
                    <a:pt x="2265" y="246"/>
                  </a:lnTo>
                  <a:lnTo>
                    <a:pt x="2247" y="252"/>
                  </a:lnTo>
                  <a:lnTo>
                    <a:pt x="2229" y="258"/>
                  </a:lnTo>
                  <a:lnTo>
                    <a:pt x="2211" y="258"/>
                  </a:lnTo>
                  <a:lnTo>
                    <a:pt x="2193" y="264"/>
                  </a:lnTo>
                  <a:lnTo>
                    <a:pt x="2175" y="270"/>
                  </a:lnTo>
                  <a:lnTo>
                    <a:pt x="2157" y="276"/>
                  </a:lnTo>
                  <a:lnTo>
                    <a:pt x="2139" y="282"/>
                  </a:lnTo>
                  <a:lnTo>
                    <a:pt x="2121" y="288"/>
                  </a:lnTo>
                  <a:lnTo>
                    <a:pt x="2103" y="294"/>
                  </a:lnTo>
                  <a:lnTo>
                    <a:pt x="2079" y="294"/>
                  </a:lnTo>
                  <a:lnTo>
                    <a:pt x="2061" y="300"/>
                  </a:lnTo>
                  <a:lnTo>
                    <a:pt x="2037" y="306"/>
                  </a:lnTo>
                  <a:lnTo>
                    <a:pt x="2019" y="312"/>
                  </a:lnTo>
                  <a:lnTo>
                    <a:pt x="1995" y="318"/>
                  </a:lnTo>
                  <a:lnTo>
                    <a:pt x="1978" y="318"/>
                  </a:lnTo>
                  <a:lnTo>
                    <a:pt x="1954" y="324"/>
                  </a:lnTo>
                  <a:lnTo>
                    <a:pt x="1936" y="330"/>
                  </a:lnTo>
                  <a:lnTo>
                    <a:pt x="1912" y="330"/>
                  </a:lnTo>
                  <a:lnTo>
                    <a:pt x="1888" y="336"/>
                  </a:lnTo>
                  <a:lnTo>
                    <a:pt x="1864" y="342"/>
                  </a:lnTo>
                  <a:lnTo>
                    <a:pt x="1840" y="342"/>
                  </a:lnTo>
                  <a:lnTo>
                    <a:pt x="1816" y="348"/>
                  </a:lnTo>
                  <a:lnTo>
                    <a:pt x="1798" y="354"/>
                  </a:lnTo>
                  <a:lnTo>
                    <a:pt x="1774" y="354"/>
                  </a:lnTo>
                  <a:lnTo>
                    <a:pt x="1744" y="360"/>
                  </a:lnTo>
                  <a:lnTo>
                    <a:pt x="1720" y="360"/>
                  </a:lnTo>
                  <a:lnTo>
                    <a:pt x="1696" y="366"/>
                  </a:lnTo>
                  <a:lnTo>
                    <a:pt x="1672" y="366"/>
                  </a:lnTo>
                  <a:lnTo>
                    <a:pt x="1648" y="372"/>
                  </a:lnTo>
                  <a:lnTo>
                    <a:pt x="1624" y="372"/>
                  </a:lnTo>
                  <a:lnTo>
                    <a:pt x="1600" y="377"/>
                  </a:lnTo>
                  <a:lnTo>
                    <a:pt x="1570" y="377"/>
                  </a:lnTo>
                  <a:lnTo>
                    <a:pt x="1546" y="383"/>
                  </a:lnTo>
                  <a:lnTo>
                    <a:pt x="1522" y="383"/>
                  </a:lnTo>
                  <a:lnTo>
                    <a:pt x="1492" y="383"/>
                  </a:lnTo>
                  <a:lnTo>
                    <a:pt x="1468" y="389"/>
                  </a:lnTo>
                  <a:lnTo>
                    <a:pt x="1444" y="389"/>
                  </a:lnTo>
                  <a:lnTo>
                    <a:pt x="1414" y="389"/>
                  </a:lnTo>
                  <a:lnTo>
                    <a:pt x="1390" y="395"/>
                  </a:lnTo>
                  <a:lnTo>
                    <a:pt x="1360" y="395"/>
                  </a:lnTo>
                  <a:lnTo>
                    <a:pt x="1336" y="395"/>
                  </a:lnTo>
                  <a:lnTo>
                    <a:pt x="1306" y="401"/>
                  </a:lnTo>
                  <a:lnTo>
                    <a:pt x="1282" y="401"/>
                  </a:lnTo>
                  <a:lnTo>
                    <a:pt x="1252" y="401"/>
                  </a:lnTo>
                  <a:lnTo>
                    <a:pt x="1228" y="401"/>
                  </a:lnTo>
                  <a:lnTo>
                    <a:pt x="1198" y="401"/>
                  </a:lnTo>
                  <a:lnTo>
                    <a:pt x="1174" y="401"/>
                  </a:lnTo>
                  <a:lnTo>
                    <a:pt x="1145" y="401"/>
                  </a:lnTo>
                  <a:lnTo>
                    <a:pt x="1121" y="407"/>
                  </a:lnTo>
                  <a:lnTo>
                    <a:pt x="1091" y="407"/>
                  </a:lnTo>
                  <a:lnTo>
                    <a:pt x="1061" y="407"/>
                  </a:lnTo>
                  <a:lnTo>
                    <a:pt x="1037" y="407"/>
                  </a:lnTo>
                  <a:lnTo>
                    <a:pt x="1007" y="407"/>
                  </a:lnTo>
                  <a:lnTo>
                    <a:pt x="983" y="407"/>
                  </a:lnTo>
                  <a:lnTo>
                    <a:pt x="953" y="407"/>
                  </a:lnTo>
                  <a:lnTo>
                    <a:pt x="929" y="407"/>
                  </a:lnTo>
                  <a:lnTo>
                    <a:pt x="899" y="407"/>
                  </a:lnTo>
                  <a:lnTo>
                    <a:pt x="869" y="401"/>
                  </a:lnTo>
                  <a:lnTo>
                    <a:pt x="845" y="401"/>
                  </a:lnTo>
                  <a:lnTo>
                    <a:pt x="815" y="401"/>
                  </a:lnTo>
                  <a:lnTo>
                    <a:pt x="791" y="401"/>
                  </a:lnTo>
                  <a:lnTo>
                    <a:pt x="761" y="401"/>
                  </a:lnTo>
                  <a:lnTo>
                    <a:pt x="737" y="401"/>
                  </a:lnTo>
                  <a:lnTo>
                    <a:pt x="707" y="401"/>
                  </a:lnTo>
                  <a:lnTo>
                    <a:pt x="683" y="395"/>
                  </a:lnTo>
                  <a:lnTo>
                    <a:pt x="653" y="395"/>
                  </a:lnTo>
                  <a:lnTo>
                    <a:pt x="629" y="395"/>
                  </a:lnTo>
                  <a:lnTo>
                    <a:pt x="599" y="389"/>
                  </a:lnTo>
                  <a:lnTo>
                    <a:pt x="575" y="389"/>
                  </a:lnTo>
                  <a:lnTo>
                    <a:pt x="551" y="389"/>
                  </a:lnTo>
                  <a:lnTo>
                    <a:pt x="521" y="383"/>
                  </a:lnTo>
                  <a:lnTo>
                    <a:pt x="497" y="383"/>
                  </a:lnTo>
                  <a:lnTo>
                    <a:pt x="467" y="383"/>
                  </a:lnTo>
                  <a:lnTo>
                    <a:pt x="443" y="377"/>
                  </a:lnTo>
                  <a:lnTo>
                    <a:pt x="419" y="377"/>
                  </a:lnTo>
                  <a:lnTo>
                    <a:pt x="395" y="372"/>
                  </a:lnTo>
                  <a:lnTo>
                    <a:pt x="365" y="372"/>
                  </a:lnTo>
                  <a:lnTo>
                    <a:pt x="342" y="366"/>
                  </a:lnTo>
                  <a:lnTo>
                    <a:pt x="318" y="366"/>
                  </a:lnTo>
                  <a:lnTo>
                    <a:pt x="294" y="360"/>
                  </a:lnTo>
                  <a:lnTo>
                    <a:pt x="270" y="360"/>
                  </a:lnTo>
                  <a:lnTo>
                    <a:pt x="246" y="354"/>
                  </a:lnTo>
                  <a:lnTo>
                    <a:pt x="222" y="354"/>
                  </a:lnTo>
                  <a:lnTo>
                    <a:pt x="198" y="348"/>
                  </a:lnTo>
                  <a:lnTo>
                    <a:pt x="174" y="342"/>
                  </a:lnTo>
                  <a:lnTo>
                    <a:pt x="150" y="342"/>
                  </a:lnTo>
                  <a:lnTo>
                    <a:pt x="126" y="336"/>
                  </a:lnTo>
                  <a:lnTo>
                    <a:pt x="108" y="330"/>
                  </a:lnTo>
                  <a:lnTo>
                    <a:pt x="84" y="330"/>
                  </a:lnTo>
                  <a:lnTo>
                    <a:pt x="60" y="324"/>
                  </a:lnTo>
                  <a:lnTo>
                    <a:pt x="42" y="318"/>
                  </a:lnTo>
                  <a:lnTo>
                    <a:pt x="18" y="318"/>
                  </a:lnTo>
                  <a:lnTo>
                    <a:pt x="0" y="312"/>
                  </a:lnTo>
                  <a:lnTo>
                    <a:pt x="0" y="743"/>
                  </a:lnTo>
                  <a:lnTo>
                    <a:pt x="18" y="749"/>
                  </a:lnTo>
                  <a:lnTo>
                    <a:pt x="42" y="749"/>
                  </a:lnTo>
                  <a:lnTo>
                    <a:pt x="60" y="755"/>
                  </a:lnTo>
                  <a:lnTo>
                    <a:pt x="84" y="761"/>
                  </a:lnTo>
                  <a:lnTo>
                    <a:pt x="108" y="761"/>
                  </a:lnTo>
                  <a:lnTo>
                    <a:pt x="126" y="767"/>
                  </a:lnTo>
                  <a:lnTo>
                    <a:pt x="150" y="773"/>
                  </a:lnTo>
                  <a:lnTo>
                    <a:pt x="174" y="773"/>
                  </a:lnTo>
                  <a:lnTo>
                    <a:pt x="198" y="779"/>
                  </a:lnTo>
                  <a:lnTo>
                    <a:pt x="222" y="785"/>
                  </a:lnTo>
                  <a:lnTo>
                    <a:pt x="246" y="785"/>
                  </a:lnTo>
                  <a:lnTo>
                    <a:pt x="270" y="791"/>
                  </a:lnTo>
                  <a:lnTo>
                    <a:pt x="294" y="791"/>
                  </a:lnTo>
                  <a:lnTo>
                    <a:pt x="318" y="797"/>
                  </a:lnTo>
                  <a:lnTo>
                    <a:pt x="342" y="797"/>
                  </a:lnTo>
                  <a:lnTo>
                    <a:pt x="365" y="803"/>
                  </a:lnTo>
                  <a:lnTo>
                    <a:pt x="395" y="803"/>
                  </a:lnTo>
                  <a:lnTo>
                    <a:pt x="419" y="808"/>
                  </a:lnTo>
                  <a:lnTo>
                    <a:pt x="443" y="808"/>
                  </a:lnTo>
                  <a:lnTo>
                    <a:pt x="467" y="814"/>
                  </a:lnTo>
                  <a:lnTo>
                    <a:pt x="497" y="814"/>
                  </a:lnTo>
                  <a:lnTo>
                    <a:pt x="521" y="814"/>
                  </a:lnTo>
                  <a:lnTo>
                    <a:pt x="551" y="820"/>
                  </a:lnTo>
                  <a:lnTo>
                    <a:pt x="575" y="820"/>
                  </a:lnTo>
                  <a:lnTo>
                    <a:pt x="599" y="820"/>
                  </a:lnTo>
                  <a:lnTo>
                    <a:pt x="629" y="826"/>
                  </a:lnTo>
                  <a:lnTo>
                    <a:pt x="653" y="826"/>
                  </a:lnTo>
                  <a:lnTo>
                    <a:pt x="683" y="826"/>
                  </a:lnTo>
                  <a:lnTo>
                    <a:pt x="707" y="832"/>
                  </a:lnTo>
                  <a:lnTo>
                    <a:pt x="737" y="832"/>
                  </a:lnTo>
                  <a:lnTo>
                    <a:pt x="761" y="832"/>
                  </a:lnTo>
                  <a:lnTo>
                    <a:pt x="791" y="832"/>
                  </a:lnTo>
                  <a:lnTo>
                    <a:pt x="815" y="832"/>
                  </a:lnTo>
                  <a:lnTo>
                    <a:pt x="845" y="832"/>
                  </a:lnTo>
                  <a:lnTo>
                    <a:pt x="869" y="832"/>
                  </a:lnTo>
                  <a:lnTo>
                    <a:pt x="899" y="838"/>
                  </a:lnTo>
                  <a:lnTo>
                    <a:pt x="929" y="838"/>
                  </a:lnTo>
                  <a:lnTo>
                    <a:pt x="953" y="838"/>
                  </a:lnTo>
                  <a:lnTo>
                    <a:pt x="983" y="838"/>
                  </a:lnTo>
                  <a:lnTo>
                    <a:pt x="1007" y="838"/>
                  </a:lnTo>
                  <a:lnTo>
                    <a:pt x="1037" y="838"/>
                  </a:lnTo>
                  <a:lnTo>
                    <a:pt x="1061" y="838"/>
                  </a:lnTo>
                  <a:lnTo>
                    <a:pt x="1091" y="838"/>
                  </a:lnTo>
                  <a:lnTo>
                    <a:pt x="1121" y="838"/>
                  </a:lnTo>
                  <a:lnTo>
                    <a:pt x="1145" y="832"/>
                  </a:lnTo>
                  <a:lnTo>
                    <a:pt x="1174" y="832"/>
                  </a:lnTo>
                  <a:lnTo>
                    <a:pt x="1198" y="832"/>
                  </a:lnTo>
                  <a:lnTo>
                    <a:pt x="1228" y="832"/>
                  </a:lnTo>
                  <a:lnTo>
                    <a:pt x="1252" y="832"/>
                  </a:lnTo>
                  <a:lnTo>
                    <a:pt x="1282" y="832"/>
                  </a:lnTo>
                  <a:lnTo>
                    <a:pt x="1306" y="832"/>
                  </a:lnTo>
                  <a:lnTo>
                    <a:pt x="1336" y="826"/>
                  </a:lnTo>
                  <a:lnTo>
                    <a:pt x="1360" y="826"/>
                  </a:lnTo>
                  <a:lnTo>
                    <a:pt x="1390" y="826"/>
                  </a:lnTo>
                  <a:lnTo>
                    <a:pt x="1414" y="820"/>
                  </a:lnTo>
                  <a:lnTo>
                    <a:pt x="1444" y="820"/>
                  </a:lnTo>
                  <a:lnTo>
                    <a:pt x="1468" y="820"/>
                  </a:lnTo>
                  <a:lnTo>
                    <a:pt x="1492" y="814"/>
                  </a:lnTo>
                  <a:lnTo>
                    <a:pt x="1522" y="814"/>
                  </a:lnTo>
                  <a:lnTo>
                    <a:pt x="1546" y="814"/>
                  </a:lnTo>
                  <a:lnTo>
                    <a:pt x="1570" y="808"/>
                  </a:lnTo>
                  <a:lnTo>
                    <a:pt x="1600" y="808"/>
                  </a:lnTo>
                  <a:lnTo>
                    <a:pt x="1624" y="803"/>
                  </a:lnTo>
                  <a:lnTo>
                    <a:pt x="1648" y="803"/>
                  </a:lnTo>
                  <a:lnTo>
                    <a:pt x="1672" y="797"/>
                  </a:lnTo>
                  <a:lnTo>
                    <a:pt x="1696" y="797"/>
                  </a:lnTo>
                  <a:lnTo>
                    <a:pt x="1720" y="791"/>
                  </a:lnTo>
                  <a:lnTo>
                    <a:pt x="1744" y="791"/>
                  </a:lnTo>
                  <a:lnTo>
                    <a:pt x="1774" y="785"/>
                  </a:lnTo>
                  <a:lnTo>
                    <a:pt x="1798" y="785"/>
                  </a:lnTo>
                  <a:lnTo>
                    <a:pt x="1816" y="779"/>
                  </a:lnTo>
                  <a:lnTo>
                    <a:pt x="1840" y="773"/>
                  </a:lnTo>
                  <a:lnTo>
                    <a:pt x="1864" y="773"/>
                  </a:lnTo>
                  <a:lnTo>
                    <a:pt x="1888" y="767"/>
                  </a:lnTo>
                  <a:lnTo>
                    <a:pt x="1912" y="761"/>
                  </a:lnTo>
                  <a:lnTo>
                    <a:pt x="1936" y="761"/>
                  </a:lnTo>
                  <a:lnTo>
                    <a:pt x="1954" y="755"/>
                  </a:lnTo>
                  <a:lnTo>
                    <a:pt x="1978" y="749"/>
                  </a:lnTo>
                  <a:lnTo>
                    <a:pt x="1995" y="749"/>
                  </a:lnTo>
                  <a:lnTo>
                    <a:pt x="2019" y="743"/>
                  </a:lnTo>
                  <a:lnTo>
                    <a:pt x="2037" y="737"/>
                  </a:lnTo>
                  <a:lnTo>
                    <a:pt x="2061" y="731"/>
                  </a:lnTo>
                  <a:lnTo>
                    <a:pt x="2079" y="725"/>
                  </a:lnTo>
                  <a:lnTo>
                    <a:pt x="2103" y="725"/>
                  </a:lnTo>
                  <a:lnTo>
                    <a:pt x="2121" y="719"/>
                  </a:lnTo>
                  <a:lnTo>
                    <a:pt x="2139" y="713"/>
                  </a:lnTo>
                  <a:lnTo>
                    <a:pt x="2157" y="707"/>
                  </a:lnTo>
                  <a:lnTo>
                    <a:pt x="2175" y="701"/>
                  </a:lnTo>
                  <a:lnTo>
                    <a:pt x="2193" y="695"/>
                  </a:lnTo>
                  <a:lnTo>
                    <a:pt x="2211" y="689"/>
                  </a:lnTo>
                  <a:lnTo>
                    <a:pt x="2229" y="689"/>
                  </a:lnTo>
                  <a:lnTo>
                    <a:pt x="2247" y="683"/>
                  </a:lnTo>
                  <a:lnTo>
                    <a:pt x="2265" y="677"/>
                  </a:lnTo>
                  <a:lnTo>
                    <a:pt x="2283" y="671"/>
                  </a:lnTo>
                  <a:lnTo>
                    <a:pt x="2295" y="665"/>
                  </a:lnTo>
                  <a:lnTo>
                    <a:pt x="2313" y="659"/>
                  </a:lnTo>
                  <a:lnTo>
                    <a:pt x="2325" y="653"/>
                  </a:lnTo>
                  <a:lnTo>
                    <a:pt x="2343" y="647"/>
                  </a:lnTo>
                  <a:lnTo>
                    <a:pt x="2355" y="641"/>
                  </a:lnTo>
                  <a:lnTo>
                    <a:pt x="2373" y="635"/>
                  </a:lnTo>
                  <a:lnTo>
                    <a:pt x="2385" y="629"/>
                  </a:lnTo>
                  <a:lnTo>
                    <a:pt x="2397" y="623"/>
                  </a:lnTo>
                  <a:lnTo>
                    <a:pt x="2409" y="617"/>
                  </a:lnTo>
                  <a:lnTo>
                    <a:pt x="2421" y="611"/>
                  </a:lnTo>
                  <a:lnTo>
                    <a:pt x="2433" y="599"/>
                  </a:lnTo>
                  <a:lnTo>
                    <a:pt x="2445" y="593"/>
                  </a:lnTo>
                  <a:lnTo>
                    <a:pt x="2457" y="587"/>
                  </a:lnTo>
                  <a:lnTo>
                    <a:pt x="2469" y="581"/>
                  </a:lnTo>
                  <a:lnTo>
                    <a:pt x="2475" y="575"/>
                  </a:lnTo>
                  <a:lnTo>
                    <a:pt x="2487" y="569"/>
                  </a:lnTo>
                  <a:lnTo>
                    <a:pt x="2493" y="563"/>
                  </a:lnTo>
                  <a:lnTo>
                    <a:pt x="2505" y="557"/>
                  </a:lnTo>
                  <a:lnTo>
                    <a:pt x="2511" y="551"/>
                  </a:lnTo>
                  <a:lnTo>
                    <a:pt x="2523" y="539"/>
                  </a:lnTo>
                  <a:lnTo>
                    <a:pt x="2529" y="533"/>
                  </a:lnTo>
                  <a:lnTo>
                    <a:pt x="2535" y="527"/>
                  </a:lnTo>
                  <a:lnTo>
                    <a:pt x="2541" y="521"/>
                  </a:lnTo>
                  <a:lnTo>
                    <a:pt x="2547" y="515"/>
                  </a:lnTo>
                  <a:lnTo>
                    <a:pt x="2553" y="509"/>
                  </a:lnTo>
                  <a:lnTo>
                    <a:pt x="2559" y="503"/>
                  </a:lnTo>
                  <a:lnTo>
                    <a:pt x="2565" y="491"/>
                  </a:lnTo>
                  <a:lnTo>
                    <a:pt x="2565" y="485"/>
                  </a:lnTo>
                  <a:lnTo>
                    <a:pt x="2571" y="479"/>
                  </a:lnTo>
                  <a:lnTo>
                    <a:pt x="2571" y="473"/>
                  </a:lnTo>
                  <a:lnTo>
                    <a:pt x="2577" y="467"/>
                  </a:lnTo>
                  <a:lnTo>
                    <a:pt x="2577" y="455"/>
                  </a:lnTo>
                  <a:lnTo>
                    <a:pt x="2577" y="449"/>
                  </a:lnTo>
                  <a:lnTo>
                    <a:pt x="2583" y="443"/>
                  </a:lnTo>
                  <a:lnTo>
                    <a:pt x="2583" y="437"/>
                  </a:lnTo>
                  <a:lnTo>
                    <a:pt x="2583" y="431"/>
                  </a:lnTo>
                  <a:lnTo>
                    <a:pt x="2583" y="0"/>
                  </a:lnTo>
                  <a:close/>
                </a:path>
              </a:pathLst>
            </a:custGeom>
            <a:solidFill>
              <a:srgbClr val="708070"/>
            </a:solidFill>
            <a:ln w="9525">
              <a:solidFill>
                <a:srgbClr val="000000"/>
              </a:solidFill>
              <a:round/>
              <a:headEnd/>
              <a:tailEnd/>
            </a:ln>
          </p:spPr>
          <p:txBody>
            <a:bodyPr/>
            <a:lstStyle/>
            <a:p>
              <a:endParaRPr lang="ja-JP" altLang="en-US">
                <a:solidFill>
                  <a:prstClr val="black"/>
                </a:solidFill>
              </a:endParaRPr>
            </a:p>
          </p:txBody>
        </p:sp>
        <p:sp>
          <p:nvSpPr>
            <p:cNvPr id="10" name="Freeform 18"/>
            <p:cNvSpPr>
              <a:spLocks/>
            </p:cNvSpPr>
            <p:nvPr/>
          </p:nvSpPr>
          <p:spPr bwMode="auto">
            <a:xfrm>
              <a:off x="3851276" y="3455988"/>
              <a:ext cx="2697162" cy="638175"/>
            </a:xfrm>
            <a:custGeom>
              <a:avLst/>
              <a:gdLst>
                <a:gd name="T0" fmla="*/ 2477881 w 2583"/>
                <a:gd name="T1" fmla="*/ 12312 h 622"/>
                <a:gd name="T2" fmla="*/ 2515472 w 2583"/>
                <a:gd name="T3" fmla="*/ 30780 h 622"/>
                <a:gd name="T4" fmla="*/ 2553063 w 2583"/>
                <a:gd name="T5" fmla="*/ 49248 h 622"/>
                <a:gd name="T6" fmla="*/ 2584389 w 2583"/>
                <a:gd name="T7" fmla="*/ 67716 h 622"/>
                <a:gd name="T8" fmla="*/ 2615715 w 2583"/>
                <a:gd name="T9" fmla="*/ 92340 h 622"/>
                <a:gd name="T10" fmla="*/ 2640775 w 2583"/>
                <a:gd name="T11" fmla="*/ 110809 h 622"/>
                <a:gd name="T12" fmla="*/ 2659571 w 2583"/>
                <a:gd name="T13" fmla="*/ 135433 h 622"/>
                <a:gd name="T14" fmla="*/ 2678366 w 2583"/>
                <a:gd name="T15" fmla="*/ 153901 h 622"/>
                <a:gd name="T16" fmla="*/ 2684632 w 2583"/>
                <a:gd name="T17" fmla="*/ 177499 h 622"/>
                <a:gd name="T18" fmla="*/ 2690897 w 2583"/>
                <a:gd name="T19" fmla="*/ 195967 h 622"/>
                <a:gd name="T20" fmla="*/ 2697162 w 2583"/>
                <a:gd name="T21" fmla="*/ 220591 h 622"/>
                <a:gd name="T22" fmla="*/ 2690897 w 2583"/>
                <a:gd name="T23" fmla="*/ 239059 h 622"/>
                <a:gd name="T24" fmla="*/ 2684632 w 2583"/>
                <a:gd name="T25" fmla="*/ 263683 h 622"/>
                <a:gd name="T26" fmla="*/ 2678366 w 2583"/>
                <a:gd name="T27" fmla="*/ 282151 h 622"/>
                <a:gd name="T28" fmla="*/ 2659571 w 2583"/>
                <a:gd name="T29" fmla="*/ 306775 h 622"/>
                <a:gd name="T30" fmla="*/ 2640775 w 2583"/>
                <a:gd name="T31" fmla="*/ 325244 h 622"/>
                <a:gd name="T32" fmla="*/ 2615715 w 2583"/>
                <a:gd name="T33" fmla="*/ 349868 h 622"/>
                <a:gd name="T34" fmla="*/ 2584389 w 2583"/>
                <a:gd name="T35" fmla="*/ 368336 h 622"/>
                <a:gd name="T36" fmla="*/ 2553063 w 2583"/>
                <a:gd name="T37" fmla="*/ 386804 h 622"/>
                <a:gd name="T38" fmla="*/ 2515472 w 2583"/>
                <a:gd name="T39" fmla="*/ 411428 h 622"/>
                <a:gd name="T40" fmla="*/ 2477881 w 2583"/>
                <a:gd name="T41" fmla="*/ 429896 h 622"/>
                <a:gd name="T42" fmla="*/ 2427759 w 2583"/>
                <a:gd name="T43" fmla="*/ 448364 h 622"/>
                <a:gd name="T44" fmla="*/ 2383903 w 2583"/>
                <a:gd name="T45" fmla="*/ 466832 h 622"/>
                <a:gd name="T46" fmla="*/ 2327516 w 2583"/>
                <a:gd name="T47" fmla="*/ 485300 h 622"/>
                <a:gd name="T48" fmla="*/ 2271130 w 2583"/>
                <a:gd name="T49" fmla="*/ 497612 h 622"/>
                <a:gd name="T50" fmla="*/ 2214743 w 2583"/>
                <a:gd name="T51" fmla="*/ 516080 h 622"/>
                <a:gd name="T52" fmla="*/ 2152091 w 2583"/>
                <a:gd name="T53" fmla="*/ 528393 h 622"/>
                <a:gd name="T54" fmla="*/ 2083174 w 2583"/>
                <a:gd name="T55" fmla="*/ 546861 h 622"/>
                <a:gd name="T56" fmla="*/ 2021566 w 2583"/>
                <a:gd name="T57" fmla="*/ 559173 h 622"/>
                <a:gd name="T58" fmla="*/ 1946384 w 2583"/>
                <a:gd name="T59" fmla="*/ 571485 h 622"/>
                <a:gd name="T60" fmla="*/ 1877467 w 2583"/>
                <a:gd name="T61" fmla="*/ 583797 h 622"/>
                <a:gd name="T62" fmla="*/ 1796019 w 2583"/>
                <a:gd name="T63" fmla="*/ 589953 h 622"/>
                <a:gd name="T64" fmla="*/ 1720837 w 2583"/>
                <a:gd name="T65" fmla="*/ 602265 h 622"/>
                <a:gd name="T66" fmla="*/ 1639390 w 2583"/>
                <a:gd name="T67" fmla="*/ 607395 h 622"/>
                <a:gd name="T68" fmla="*/ 1557943 w 2583"/>
                <a:gd name="T69" fmla="*/ 613551 h 622"/>
                <a:gd name="T70" fmla="*/ 1476495 w 2583"/>
                <a:gd name="T71" fmla="*/ 619707 h 622"/>
                <a:gd name="T72" fmla="*/ 1395048 w 2583"/>
                <a:gd name="T73" fmla="*/ 625863 h 622"/>
                <a:gd name="T74" fmla="*/ 1307335 w 2583"/>
                <a:gd name="T75" fmla="*/ 632019 h 622"/>
                <a:gd name="T76" fmla="*/ 1225888 w 2583"/>
                <a:gd name="T77" fmla="*/ 632019 h 622"/>
                <a:gd name="T78" fmla="*/ 1139219 w 2583"/>
                <a:gd name="T79" fmla="*/ 638175 h 622"/>
                <a:gd name="T80" fmla="*/ 1051507 w 2583"/>
                <a:gd name="T81" fmla="*/ 638175 h 622"/>
                <a:gd name="T82" fmla="*/ 970059 w 2583"/>
                <a:gd name="T83" fmla="*/ 638175 h 622"/>
                <a:gd name="T84" fmla="*/ 882347 w 2583"/>
                <a:gd name="T85" fmla="*/ 632019 h 622"/>
                <a:gd name="T86" fmla="*/ 794634 w 2583"/>
                <a:gd name="T87" fmla="*/ 632019 h 622"/>
                <a:gd name="T88" fmla="*/ 713187 w 2583"/>
                <a:gd name="T89" fmla="*/ 625863 h 622"/>
                <a:gd name="T90" fmla="*/ 625474 w 2583"/>
                <a:gd name="T91" fmla="*/ 619707 h 622"/>
                <a:gd name="T92" fmla="*/ 544027 w 2583"/>
                <a:gd name="T93" fmla="*/ 613551 h 622"/>
                <a:gd name="T94" fmla="*/ 462579 w 2583"/>
                <a:gd name="T95" fmla="*/ 607395 h 622"/>
                <a:gd name="T96" fmla="*/ 381132 w 2583"/>
                <a:gd name="T97" fmla="*/ 602265 h 622"/>
                <a:gd name="T98" fmla="*/ 306994 w 2583"/>
                <a:gd name="T99" fmla="*/ 589953 h 622"/>
                <a:gd name="T100" fmla="*/ 231812 w 2583"/>
                <a:gd name="T101" fmla="*/ 583797 h 622"/>
                <a:gd name="T102" fmla="*/ 156630 w 2583"/>
                <a:gd name="T103" fmla="*/ 571485 h 622"/>
                <a:gd name="T104" fmla="*/ 87713 w 2583"/>
                <a:gd name="T105" fmla="*/ 559173 h 622"/>
                <a:gd name="T106" fmla="*/ 18796 w 2583"/>
                <a:gd name="T107" fmla="*/ 546861 h 622"/>
                <a:gd name="T108" fmla="*/ 2446555 w 2583"/>
                <a:gd name="T109" fmla="*/ 0 h 6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83"/>
                <a:gd name="T166" fmla="*/ 0 h 622"/>
                <a:gd name="T167" fmla="*/ 2583 w 2583"/>
                <a:gd name="T168" fmla="*/ 622 h 62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83" h="622">
                  <a:moveTo>
                    <a:pt x="2343" y="0"/>
                  </a:moveTo>
                  <a:lnTo>
                    <a:pt x="2355" y="6"/>
                  </a:lnTo>
                  <a:lnTo>
                    <a:pt x="2373" y="12"/>
                  </a:lnTo>
                  <a:lnTo>
                    <a:pt x="2385" y="18"/>
                  </a:lnTo>
                  <a:lnTo>
                    <a:pt x="2397" y="24"/>
                  </a:lnTo>
                  <a:lnTo>
                    <a:pt x="2409" y="30"/>
                  </a:lnTo>
                  <a:lnTo>
                    <a:pt x="2421" y="36"/>
                  </a:lnTo>
                  <a:lnTo>
                    <a:pt x="2433" y="42"/>
                  </a:lnTo>
                  <a:lnTo>
                    <a:pt x="2445" y="48"/>
                  </a:lnTo>
                  <a:lnTo>
                    <a:pt x="2457" y="54"/>
                  </a:lnTo>
                  <a:lnTo>
                    <a:pt x="2469" y="60"/>
                  </a:lnTo>
                  <a:lnTo>
                    <a:pt x="2475" y="66"/>
                  </a:lnTo>
                  <a:lnTo>
                    <a:pt x="2487" y="72"/>
                  </a:lnTo>
                  <a:lnTo>
                    <a:pt x="2493" y="84"/>
                  </a:lnTo>
                  <a:lnTo>
                    <a:pt x="2505" y="90"/>
                  </a:lnTo>
                  <a:lnTo>
                    <a:pt x="2511" y="96"/>
                  </a:lnTo>
                  <a:lnTo>
                    <a:pt x="2523" y="102"/>
                  </a:lnTo>
                  <a:lnTo>
                    <a:pt x="2529" y="108"/>
                  </a:lnTo>
                  <a:lnTo>
                    <a:pt x="2535" y="114"/>
                  </a:lnTo>
                  <a:lnTo>
                    <a:pt x="2541" y="120"/>
                  </a:lnTo>
                  <a:lnTo>
                    <a:pt x="2547" y="132"/>
                  </a:lnTo>
                  <a:lnTo>
                    <a:pt x="2553" y="138"/>
                  </a:lnTo>
                  <a:lnTo>
                    <a:pt x="2559" y="144"/>
                  </a:lnTo>
                  <a:lnTo>
                    <a:pt x="2565" y="150"/>
                  </a:lnTo>
                  <a:lnTo>
                    <a:pt x="2565" y="155"/>
                  </a:lnTo>
                  <a:lnTo>
                    <a:pt x="2571" y="161"/>
                  </a:lnTo>
                  <a:lnTo>
                    <a:pt x="2571" y="173"/>
                  </a:lnTo>
                  <a:lnTo>
                    <a:pt x="2577" y="179"/>
                  </a:lnTo>
                  <a:lnTo>
                    <a:pt x="2577" y="185"/>
                  </a:lnTo>
                  <a:lnTo>
                    <a:pt x="2577" y="191"/>
                  </a:lnTo>
                  <a:lnTo>
                    <a:pt x="2583" y="197"/>
                  </a:lnTo>
                  <a:lnTo>
                    <a:pt x="2583" y="209"/>
                  </a:lnTo>
                  <a:lnTo>
                    <a:pt x="2583" y="215"/>
                  </a:lnTo>
                  <a:lnTo>
                    <a:pt x="2583" y="221"/>
                  </a:lnTo>
                  <a:lnTo>
                    <a:pt x="2583" y="227"/>
                  </a:lnTo>
                  <a:lnTo>
                    <a:pt x="2577" y="233"/>
                  </a:lnTo>
                  <a:lnTo>
                    <a:pt x="2577" y="239"/>
                  </a:lnTo>
                  <a:lnTo>
                    <a:pt x="2577" y="251"/>
                  </a:lnTo>
                  <a:lnTo>
                    <a:pt x="2571" y="257"/>
                  </a:lnTo>
                  <a:lnTo>
                    <a:pt x="2571" y="263"/>
                  </a:lnTo>
                  <a:lnTo>
                    <a:pt x="2565" y="269"/>
                  </a:lnTo>
                  <a:lnTo>
                    <a:pt x="2565" y="275"/>
                  </a:lnTo>
                  <a:lnTo>
                    <a:pt x="2559" y="287"/>
                  </a:lnTo>
                  <a:lnTo>
                    <a:pt x="2553" y="293"/>
                  </a:lnTo>
                  <a:lnTo>
                    <a:pt x="2547" y="299"/>
                  </a:lnTo>
                  <a:lnTo>
                    <a:pt x="2541" y="305"/>
                  </a:lnTo>
                  <a:lnTo>
                    <a:pt x="2535" y="311"/>
                  </a:lnTo>
                  <a:lnTo>
                    <a:pt x="2529" y="317"/>
                  </a:lnTo>
                  <a:lnTo>
                    <a:pt x="2523" y="323"/>
                  </a:lnTo>
                  <a:lnTo>
                    <a:pt x="2511" y="335"/>
                  </a:lnTo>
                  <a:lnTo>
                    <a:pt x="2505" y="341"/>
                  </a:lnTo>
                  <a:lnTo>
                    <a:pt x="2493" y="347"/>
                  </a:lnTo>
                  <a:lnTo>
                    <a:pt x="2487" y="353"/>
                  </a:lnTo>
                  <a:lnTo>
                    <a:pt x="2475" y="359"/>
                  </a:lnTo>
                  <a:lnTo>
                    <a:pt x="2469" y="365"/>
                  </a:lnTo>
                  <a:lnTo>
                    <a:pt x="2457" y="371"/>
                  </a:lnTo>
                  <a:lnTo>
                    <a:pt x="2445" y="377"/>
                  </a:lnTo>
                  <a:lnTo>
                    <a:pt x="2433" y="383"/>
                  </a:lnTo>
                  <a:lnTo>
                    <a:pt x="2421" y="395"/>
                  </a:lnTo>
                  <a:lnTo>
                    <a:pt x="2409" y="401"/>
                  </a:lnTo>
                  <a:lnTo>
                    <a:pt x="2397" y="407"/>
                  </a:lnTo>
                  <a:lnTo>
                    <a:pt x="2385" y="413"/>
                  </a:lnTo>
                  <a:lnTo>
                    <a:pt x="2373" y="419"/>
                  </a:lnTo>
                  <a:lnTo>
                    <a:pt x="2355" y="425"/>
                  </a:lnTo>
                  <a:lnTo>
                    <a:pt x="2343" y="431"/>
                  </a:lnTo>
                  <a:lnTo>
                    <a:pt x="2325" y="437"/>
                  </a:lnTo>
                  <a:lnTo>
                    <a:pt x="2313" y="443"/>
                  </a:lnTo>
                  <a:lnTo>
                    <a:pt x="2295" y="449"/>
                  </a:lnTo>
                  <a:lnTo>
                    <a:pt x="2283" y="455"/>
                  </a:lnTo>
                  <a:lnTo>
                    <a:pt x="2265" y="461"/>
                  </a:lnTo>
                  <a:lnTo>
                    <a:pt x="2247" y="467"/>
                  </a:lnTo>
                  <a:lnTo>
                    <a:pt x="2229" y="473"/>
                  </a:lnTo>
                  <a:lnTo>
                    <a:pt x="2211" y="473"/>
                  </a:lnTo>
                  <a:lnTo>
                    <a:pt x="2193" y="479"/>
                  </a:lnTo>
                  <a:lnTo>
                    <a:pt x="2175" y="485"/>
                  </a:lnTo>
                  <a:lnTo>
                    <a:pt x="2157" y="491"/>
                  </a:lnTo>
                  <a:lnTo>
                    <a:pt x="2139" y="497"/>
                  </a:lnTo>
                  <a:lnTo>
                    <a:pt x="2121" y="503"/>
                  </a:lnTo>
                  <a:lnTo>
                    <a:pt x="2103" y="509"/>
                  </a:lnTo>
                  <a:lnTo>
                    <a:pt x="2079" y="509"/>
                  </a:lnTo>
                  <a:lnTo>
                    <a:pt x="2061" y="515"/>
                  </a:lnTo>
                  <a:lnTo>
                    <a:pt x="2037" y="521"/>
                  </a:lnTo>
                  <a:lnTo>
                    <a:pt x="2019" y="527"/>
                  </a:lnTo>
                  <a:lnTo>
                    <a:pt x="1995" y="533"/>
                  </a:lnTo>
                  <a:lnTo>
                    <a:pt x="1978" y="533"/>
                  </a:lnTo>
                  <a:lnTo>
                    <a:pt x="1954" y="539"/>
                  </a:lnTo>
                  <a:lnTo>
                    <a:pt x="1936" y="545"/>
                  </a:lnTo>
                  <a:lnTo>
                    <a:pt x="1912" y="545"/>
                  </a:lnTo>
                  <a:lnTo>
                    <a:pt x="1888" y="551"/>
                  </a:lnTo>
                  <a:lnTo>
                    <a:pt x="1864" y="557"/>
                  </a:lnTo>
                  <a:lnTo>
                    <a:pt x="1840" y="557"/>
                  </a:lnTo>
                  <a:lnTo>
                    <a:pt x="1816" y="563"/>
                  </a:lnTo>
                  <a:lnTo>
                    <a:pt x="1798" y="569"/>
                  </a:lnTo>
                  <a:lnTo>
                    <a:pt x="1774" y="569"/>
                  </a:lnTo>
                  <a:lnTo>
                    <a:pt x="1744" y="575"/>
                  </a:lnTo>
                  <a:lnTo>
                    <a:pt x="1720" y="575"/>
                  </a:lnTo>
                  <a:lnTo>
                    <a:pt x="1696" y="581"/>
                  </a:lnTo>
                  <a:lnTo>
                    <a:pt x="1672" y="581"/>
                  </a:lnTo>
                  <a:lnTo>
                    <a:pt x="1648" y="587"/>
                  </a:lnTo>
                  <a:lnTo>
                    <a:pt x="1624" y="587"/>
                  </a:lnTo>
                  <a:lnTo>
                    <a:pt x="1600" y="592"/>
                  </a:lnTo>
                  <a:lnTo>
                    <a:pt x="1570" y="592"/>
                  </a:lnTo>
                  <a:lnTo>
                    <a:pt x="1546" y="598"/>
                  </a:lnTo>
                  <a:lnTo>
                    <a:pt x="1522" y="598"/>
                  </a:lnTo>
                  <a:lnTo>
                    <a:pt x="1492" y="598"/>
                  </a:lnTo>
                  <a:lnTo>
                    <a:pt x="1468" y="604"/>
                  </a:lnTo>
                  <a:lnTo>
                    <a:pt x="1444" y="604"/>
                  </a:lnTo>
                  <a:lnTo>
                    <a:pt x="1414" y="604"/>
                  </a:lnTo>
                  <a:lnTo>
                    <a:pt x="1390" y="610"/>
                  </a:lnTo>
                  <a:lnTo>
                    <a:pt x="1360" y="610"/>
                  </a:lnTo>
                  <a:lnTo>
                    <a:pt x="1336" y="610"/>
                  </a:lnTo>
                  <a:lnTo>
                    <a:pt x="1306" y="616"/>
                  </a:lnTo>
                  <a:lnTo>
                    <a:pt x="1282" y="616"/>
                  </a:lnTo>
                  <a:lnTo>
                    <a:pt x="1252" y="616"/>
                  </a:lnTo>
                  <a:lnTo>
                    <a:pt x="1228" y="616"/>
                  </a:lnTo>
                  <a:lnTo>
                    <a:pt x="1198" y="616"/>
                  </a:lnTo>
                  <a:lnTo>
                    <a:pt x="1174" y="616"/>
                  </a:lnTo>
                  <a:lnTo>
                    <a:pt x="1145" y="616"/>
                  </a:lnTo>
                  <a:lnTo>
                    <a:pt x="1121" y="622"/>
                  </a:lnTo>
                  <a:lnTo>
                    <a:pt x="1091" y="622"/>
                  </a:lnTo>
                  <a:lnTo>
                    <a:pt x="1061" y="622"/>
                  </a:lnTo>
                  <a:lnTo>
                    <a:pt x="1037" y="622"/>
                  </a:lnTo>
                  <a:lnTo>
                    <a:pt x="1007" y="622"/>
                  </a:lnTo>
                  <a:lnTo>
                    <a:pt x="983" y="622"/>
                  </a:lnTo>
                  <a:lnTo>
                    <a:pt x="953" y="622"/>
                  </a:lnTo>
                  <a:lnTo>
                    <a:pt x="929" y="622"/>
                  </a:lnTo>
                  <a:lnTo>
                    <a:pt x="899" y="622"/>
                  </a:lnTo>
                  <a:lnTo>
                    <a:pt x="869" y="616"/>
                  </a:lnTo>
                  <a:lnTo>
                    <a:pt x="845" y="616"/>
                  </a:lnTo>
                  <a:lnTo>
                    <a:pt x="815" y="616"/>
                  </a:lnTo>
                  <a:lnTo>
                    <a:pt x="791" y="616"/>
                  </a:lnTo>
                  <a:lnTo>
                    <a:pt x="761" y="616"/>
                  </a:lnTo>
                  <a:lnTo>
                    <a:pt x="737" y="616"/>
                  </a:lnTo>
                  <a:lnTo>
                    <a:pt x="707" y="616"/>
                  </a:lnTo>
                  <a:lnTo>
                    <a:pt x="683" y="610"/>
                  </a:lnTo>
                  <a:lnTo>
                    <a:pt x="653" y="610"/>
                  </a:lnTo>
                  <a:lnTo>
                    <a:pt x="629" y="610"/>
                  </a:lnTo>
                  <a:lnTo>
                    <a:pt x="599" y="604"/>
                  </a:lnTo>
                  <a:lnTo>
                    <a:pt x="575" y="604"/>
                  </a:lnTo>
                  <a:lnTo>
                    <a:pt x="551" y="604"/>
                  </a:lnTo>
                  <a:lnTo>
                    <a:pt x="521" y="598"/>
                  </a:lnTo>
                  <a:lnTo>
                    <a:pt x="497" y="598"/>
                  </a:lnTo>
                  <a:lnTo>
                    <a:pt x="467" y="598"/>
                  </a:lnTo>
                  <a:lnTo>
                    <a:pt x="443" y="592"/>
                  </a:lnTo>
                  <a:lnTo>
                    <a:pt x="419" y="592"/>
                  </a:lnTo>
                  <a:lnTo>
                    <a:pt x="395" y="587"/>
                  </a:lnTo>
                  <a:lnTo>
                    <a:pt x="365" y="587"/>
                  </a:lnTo>
                  <a:lnTo>
                    <a:pt x="342" y="581"/>
                  </a:lnTo>
                  <a:lnTo>
                    <a:pt x="318" y="581"/>
                  </a:lnTo>
                  <a:lnTo>
                    <a:pt x="294" y="575"/>
                  </a:lnTo>
                  <a:lnTo>
                    <a:pt x="270" y="575"/>
                  </a:lnTo>
                  <a:lnTo>
                    <a:pt x="246" y="569"/>
                  </a:lnTo>
                  <a:lnTo>
                    <a:pt x="222" y="569"/>
                  </a:lnTo>
                  <a:lnTo>
                    <a:pt x="198" y="563"/>
                  </a:lnTo>
                  <a:lnTo>
                    <a:pt x="174" y="557"/>
                  </a:lnTo>
                  <a:lnTo>
                    <a:pt x="150" y="557"/>
                  </a:lnTo>
                  <a:lnTo>
                    <a:pt x="126" y="551"/>
                  </a:lnTo>
                  <a:lnTo>
                    <a:pt x="108" y="545"/>
                  </a:lnTo>
                  <a:lnTo>
                    <a:pt x="84" y="545"/>
                  </a:lnTo>
                  <a:lnTo>
                    <a:pt x="60" y="539"/>
                  </a:lnTo>
                  <a:lnTo>
                    <a:pt x="42" y="533"/>
                  </a:lnTo>
                  <a:lnTo>
                    <a:pt x="18" y="533"/>
                  </a:lnTo>
                  <a:lnTo>
                    <a:pt x="0" y="527"/>
                  </a:lnTo>
                  <a:lnTo>
                    <a:pt x="1007" y="215"/>
                  </a:lnTo>
                  <a:lnTo>
                    <a:pt x="2343" y="0"/>
                  </a:lnTo>
                  <a:close/>
                </a:path>
              </a:pathLst>
            </a:custGeom>
            <a:solidFill>
              <a:srgbClr val="E0FFE0"/>
            </a:solidFill>
            <a:ln w="9525">
              <a:solidFill>
                <a:srgbClr val="000000"/>
              </a:solidFill>
              <a:round/>
              <a:headEnd/>
              <a:tailEnd/>
            </a:ln>
          </p:spPr>
          <p:txBody>
            <a:bodyPr/>
            <a:lstStyle/>
            <a:p>
              <a:endParaRPr lang="ja-JP" altLang="en-US">
                <a:solidFill>
                  <a:prstClr val="black"/>
                </a:solidFill>
              </a:endParaRPr>
            </a:p>
          </p:txBody>
        </p:sp>
      </p:grpSp>
      <p:grpSp>
        <p:nvGrpSpPr>
          <p:cNvPr id="37" name="グループ化 36"/>
          <p:cNvGrpSpPr/>
          <p:nvPr/>
        </p:nvGrpSpPr>
        <p:grpSpPr>
          <a:xfrm>
            <a:off x="2193926" y="3633788"/>
            <a:ext cx="1489075" cy="765175"/>
            <a:chOff x="2193926" y="3633788"/>
            <a:chExt cx="1489075" cy="765175"/>
          </a:xfrm>
        </p:grpSpPr>
        <p:sp>
          <p:nvSpPr>
            <p:cNvPr id="32" name="Freeform 14"/>
            <p:cNvSpPr>
              <a:spLocks/>
            </p:cNvSpPr>
            <p:nvPr/>
          </p:nvSpPr>
          <p:spPr bwMode="auto">
            <a:xfrm>
              <a:off x="2193926" y="3808413"/>
              <a:ext cx="438150" cy="590550"/>
            </a:xfrm>
            <a:custGeom>
              <a:avLst/>
              <a:gdLst>
                <a:gd name="T0" fmla="*/ 438150 w 420"/>
                <a:gd name="T1" fmla="*/ 147894 h 575"/>
                <a:gd name="T2" fmla="*/ 413113 w 420"/>
                <a:gd name="T3" fmla="*/ 141732 h 575"/>
                <a:gd name="T4" fmla="*/ 394335 w 420"/>
                <a:gd name="T5" fmla="*/ 135570 h 575"/>
                <a:gd name="T6" fmla="*/ 369298 w 420"/>
                <a:gd name="T7" fmla="*/ 129407 h 575"/>
                <a:gd name="T8" fmla="*/ 350520 w 420"/>
                <a:gd name="T9" fmla="*/ 129407 h 575"/>
                <a:gd name="T10" fmla="*/ 331742 w 420"/>
                <a:gd name="T11" fmla="*/ 123245 h 575"/>
                <a:gd name="T12" fmla="*/ 306705 w 420"/>
                <a:gd name="T13" fmla="*/ 117083 h 575"/>
                <a:gd name="T14" fmla="*/ 306705 w 420"/>
                <a:gd name="T15" fmla="*/ 117083 h 575"/>
                <a:gd name="T16" fmla="*/ 287927 w 420"/>
                <a:gd name="T17" fmla="*/ 110921 h 575"/>
                <a:gd name="T18" fmla="*/ 269149 w 420"/>
                <a:gd name="T19" fmla="*/ 104758 h 575"/>
                <a:gd name="T20" fmla="*/ 250371 w 420"/>
                <a:gd name="T21" fmla="*/ 98596 h 575"/>
                <a:gd name="T22" fmla="*/ 231594 w 420"/>
                <a:gd name="T23" fmla="*/ 92434 h 575"/>
                <a:gd name="T24" fmla="*/ 212816 w 420"/>
                <a:gd name="T25" fmla="*/ 92434 h 575"/>
                <a:gd name="T26" fmla="*/ 194038 w 420"/>
                <a:gd name="T27" fmla="*/ 86272 h 575"/>
                <a:gd name="T28" fmla="*/ 181519 w 420"/>
                <a:gd name="T29" fmla="*/ 80109 h 575"/>
                <a:gd name="T30" fmla="*/ 162741 w 420"/>
                <a:gd name="T31" fmla="*/ 73947 h 575"/>
                <a:gd name="T32" fmla="*/ 143964 w 420"/>
                <a:gd name="T33" fmla="*/ 67785 h 575"/>
                <a:gd name="T34" fmla="*/ 131445 w 420"/>
                <a:gd name="T35" fmla="*/ 61623 h 575"/>
                <a:gd name="T36" fmla="*/ 112667 w 420"/>
                <a:gd name="T37" fmla="*/ 55460 h 575"/>
                <a:gd name="T38" fmla="*/ 100149 w 420"/>
                <a:gd name="T39" fmla="*/ 49298 h 575"/>
                <a:gd name="T40" fmla="*/ 81371 w 420"/>
                <a:gd name="T41" fmla="*/ 43136 h 575"/>
                <a:gd name="T42" fmla="*/ 81371 w 420"/>
                <a:gd name="T43" fmla="*/ 43136 h 575"/>
                <a:gd name="T44" fmla="*/ 68852 w 420"/>
                <a:gd name="T45" fmla="*/ 36974 h 575"/>
                <a:gd name="T46" fmla="*/ 56334 w 420"/>
                <a:gd name="T47" fmla="*/ 30811 h 575"/>
                <a:gd name="T48" fmla="*/ 37556 w 420"/>
                <a:gd name="T49" fmla="*/ 24649 h 575"/>
                <a:gd name="T50" fmla="*/ 25037 w 420"/>
                <a:gd name="T51" fmla="*/ 18487 h 575"/>
                <a:gd name="T52" fmla="*/ 12519 w 420"/>
                <a:gd name="T53" fmla="*/ 12325 h 575"/>
                <a:gd name="T54" fmla="*/ 0 w 420"/>
                <a:gd name="T55" fmla="*/ 0 h 575"/>
                <a:gd name="T56" fmla="*/ 0 w 420"/>
                <a:gd name="T57" fmla="*/ 442656 h 575"/>
                <a:gd name="T58" fmla="*/ 12519 w 420"/>
                <a:gd name="T59" fmla="*/ 454980 h 575"/>
                <a:gd name="T60" fmla="*/ 25037 w 420"/>
                <a:gd name="T61" fmla="*/ 461142 h 575"/>
                <a:gd name="T62" fmla="*/ 37556 w 420"/>
                <a:gd name="T63" fmla="*/ 467305 h 575"/>
                <a:gd name="T64" fmla="*/ 56334 w 420"/>
                <a:gd name="T65" fmla="*/ 473467 h 575"/>
                <a:gd name="T66" fmla="*/ 68852 w 420"/>
                <a:gd name="T67" fmla="*/ 479629 h 575"/>
                <a:gd name="T68" fmla="*/ 81371 w 420"/>
                <a:gd name="T69" fmla="*/ 485791 h 575"/>
                <a:gd name="T70" fmla="*/ 81371 w 420"/>
                <a:gd name="T71" fmla="*/ 485791 h 575"/>
                <a:gd name="T72" fmla="*/ 100149 w 420"/>
                <a:gd name="T73" fmla="*/ 491954 h 575"/>
                <a:gd name="T74" fmla="*/ 112667 w 420"/>
                <a:gd name="T75" fmla="*/ 498116 h 575"/>
                <a:gd name="T76" fmla="*/ 131445 w 420"/>
                <a:gd name="T77" fmla="*/ 504278 h 575"/>
                <a:gd name="T78" fmla="*/ 143964 w 420"/>
                <a:gd name="T79" fmla="*/ 510441 h 575"/>
                <a:gd name="T80" fmla="*/ 162741 w 420"/>
                <a:gd name="T81" fmla="*/ 516603 h 575"/>
                <a:gd name="T82" fmla="*/ 181519 w 420"/>
                <a:gd name="T83" fmla="*/ 522765 h 575"/>
                <a:gd name="T84" fmla="*/ 194038 w 420"/>
                <a:gd name="T85" fmla="*/ 528927 h 575"/>
                <a:gd name="T86" fmla="*/ 212816 w 420"/>
                <a:gd name="T87" fmla="*/ 535090 h 575"/>
                <a:gd name="T88" fmla="*/ 231594 w 420"/>
                <a:gd name="T89" fmla="*/ 535090 h 575"/>
                <a:gd name="T90" fmla="*/ 250371 w 420"/>
                <a:gd name="T91" fmla="*/ 541252 h 575"/>
                <a:gd name="T92" fmla="*/ 269149 w 420"/>
                <a:gd name="T93" fmla="*/ 547414 h 575"/>
                <a:gd name="T94" fmla="*/ 287927 w 420"/>
                <a:gd name="T95" fmla="*/ 553576 h 575"/>
                <a:gd name="T96" fmla="*/ 306705 w 420"/>
                <a:gd name="T97" fmla="*/ 559739 h 575"/>
                <a:gd name="T98" fmla="*/ 306705 w 420"/>
                <a:gd name="T99" fmla="*/ 559739 h 575"/>
                <a:gd name="T100" fmla="*/ 331742 w 420"/>
                <a:gd name="T101" fmla="*/ 565901 h 575"/>
                <a:gd name="T102" fmla="*/ 350520 w 420"/>
                <a:gd name="T103" fmla="*/ 572063 h 575"/>
                <a:gd name="T104" fmla="*/ 369298 w 420"/>
                <a:gd name="T105" fmla="*/ 572063 h 575"/>
                <a:gd name="T106" fmla="*/ 394335 w 420"/>
                <a:gd name="T107" fmla="*/ 578225 h 575"/>
                <a:gd name="T108" fmla="*/ 413113 w 420"/>
                <a:gd name="T109" fmla="*/ 584388 h 575"/>
                <a:gd name="T110" fmla="*/ 438150 w 420"/>
                <a:gd name="T111" fmla="*/ 590550 h 575"/>
                <a:gd name="T112" fmla="*/ 438150 w 420"/>
                <a:gd name="T113" fmla="*/ 147894 h 5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0"/>
                <a:gd name="T172" fmla="*/ 0 h 575"/>
                <a:gd name="T173" fmla="*/ 420 w 420"/>
                <a:gd name="T174" fmla="*/ 575 h 5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0" h="575">
                  <a:moveTo>
                    <a:pt x="420" y="144"/>
                  </a:moveTo>
                  <a:lnTo>
                    <a:pt x="396" y="138"/>
                  </a:lnTo>
                  <a:lnTo>
                    <a:pt x="378" y="132"/>
                  </a:lnTo>
                  <a:lnTo>
                    <a:pt x="354" y="126"/>
                  </a:lnTo>
                  <a:lnTo>
                    <a:pt x="336" y="126"/>
                  </a:lnTo>
                  <a:lnTo>
                    <a:pt x="318" y="120"/>
                  </a:lnTo>
                  <a:lnTo>
                    <a:pt x="294" y="114"/>
                  </a:lnTo>
                  <a:lnTo>
                    <a:pt x="276" y="108"/>
                  </a:lnTo>
                  <a:lnTo>
                    <a:pt x="258" y="102"/>
                  </a:lnTo>
                  <a:lnTo>
                    <a:pt x="240" y="96"/>
                  </a:lnTo>
                  <a:lnTo>
                    <a:pt x="222" y="90"/>
                  </a:lnTo>
                  <a:lnTo>
                    <a:pt x="204" y="90"/>
                  </a:lnTo>
                  <a:lnTo>
                    <a:pt x="186" y="84"/>
                  </a:lnTo>
                  <a:lnTo>
                    <a:pt x="174" y="78"/>
                  </a:lnTo>
                  <a:lnTo>
                    <a:pt x="156" y="72"/>
                  </a:lnTo>
                  <a:lnTo>
                    <a:pt x="138" y="66"/>
                  </a:lnTo>
                  <a:lnTo>
                    <a:pt x="126" y="60"/>
                  </a:lnTo>
                  <a:lnTo>
                    <a:pt x="108" y="54"/>
                  </a:lnTo>
                  <a:lnTo>
                    <a:pt x="96" y="48"/>
                  </a:lnTo>
                  <a:lnTo>
                    <a:pt x="78" y="42"/>
                  </a:lnTo>
                  <a:lnTo>
                    <a:pt x="66" y="36"/>
                  </a:lnTo>
                  <a:lnTo>
                    <a:pt x="54" y="30"/>
                  </a:lnTo>
                  <a:lnTo>
                    <a:pt x="36" y="24"/>
                  </a:lnTo>
                  <a:lnTo>
                    <a:pt x="24" y="18"/>
                  </a:lnTo>
                  <a:lnTo>
                    <a:pt x="12" y="12"/>
                  </a:lnTo>
                  <a:lnTo>
                    <a:pt x="0" y="0"/>
                  </a:lnTo>
                  <a:lnTo>
                    <a:pt x="0" y="431"/>
                  </a:lnTo>
                  <a:lnTo>
                    <a:pt x="12" y="443"/>
                  </a:lnTo>
                  <a:lnTo>
                    <a:pt x="24" y="449"/>
                  </a:lnTo>
                  <a:lnTo>
                    <a:pt x="36" y="455"/>
                  </a:lnTo>
                  <a:lnTo>
                    <a:pt x="54" y="461"/>
                  </a:lnTo>
                  <a:lnTo>
                    <a:pt x="66" y="467"/>
                  </a:lnTo>
                  <a:lnTo>
                    <a:pt x="78" y="473"/>
                  </a:lnTo>
                  <a:lnTo>
                    <a:pt x="96" y="479"/>
                  </a:lnTo>
                  <a:lnTo>
                    <a:pt x="108" y="485"/>
                  </a:lnTo>
                  <a:lnTo>
                    <a:pt x="126" y="491"/>
                  </a:lnTo>
                  <a:lnTo>
                    <a:pt x="138" y="497"/>
                  </a:lnTo>
                  <a:lnTo>
                    <a:pt x="156" y="503"/>
                  </a:lnTo>
                  <a:lnTo>
                    <a:pt x="174" y="509"/>
                  </a:lnTo>
                  <a:lnTo>
                    <a:pt x="186" y="515"/>
                  </a:lnTo>
                  <a:lnTo>
                    <a:pt x="204" y="521"/>
                  </a:lnTo>
                  <a:lnTo>
                    <a:pt x="222" y="521"/>
                  </a:lnTo>
                  <a:lnTo>
                    <a:pt x="240" y="527"/>
                  </a:lnTo>
                  <a:lnTo>
                    <a:pt x="258" y="533"/>
                  </a:lnTo>
                  <a:lnTo>
                    <a:pt x="276" y="539"/>
                  </a:lnTo>
                  <a:lnTo>
                    <a:pt x="294" y="545"/>
                  </a:lnTo>
                  <a:lnTo>
                    <a:pt x="318" y="551"/>
                  </a:lnTo>
                  <a:lnTo>
                    <a:pt x="336" y="557"/>
                  </a:lnTo>
                  <a:lnTo>
                    <a:pt x="354" y="557"/>
                  </a:lnTo>
                  <a:lnTo>
                    <a:pt x="378" y="563"/>
                  </a:lnTo>
                  <a:lnTo>
                    <a:pt x="396" y="569"/>
                  </a:lnTo>
                  <a:lnTo>
                    <a:pt x="420" y="575"/>
                  </a:lnTo>
                  <a:lnTo>
                    <a:pt x="420" y="144"/>
                  </a:lnTo>
                  <a:close/>
                </a:path>
              </a:pathLst>
            </a:custGeom>
            <a:solidFill>
              <a:srgbClr val="680718"/>
            </a:solidFill>
            <a:ln w="9525">
              <a:solidFill>
                <a:srgbClr val="000000"/>
              </a:solidFill>
              <a:round/>
              <a:headEnd/>
              <a:tailEnd/>
            </a:ln>
          </p:spPr>
          <p:txBody>
            <a:bodyPr/>
            <a:lstStyle/>
            <a:p>
              <a:endParaRPr lang="ja-JP" altLang="en-US">
                <a:solidFill>
                  <a:prstClr val="black"/>
                </a:solidFill>
              </a:endParaRPr>
            </a:p>
          </p:txBody>
        </p:sp>
        <p:sp>
          <p:nvSpPr>
            <p:cNvPr id="33" name="Freeform 15"/>
            <p:cNvSpPr>
              <a:spLocks/>
            </p:cNvSpPr>
            <p:nvPr/>
          </p:nvSpPr>
          <p:spPr bwMode="auto">
            <a:xfrm>
              <a:off x="2632076" y="3635376"/>
              <a:ext cx="1050925" cy="763587"/>
            </a:xfrm>
            <a:custGeom>
              <a:avLst/>
              <a:gdLst>
                <a:gd name="T0" fmla="*/ 1050925 w 1006"/>
                <a:gd name="T1" fmla="*/ 0 h 743"/>
                <a:gd name="T2" fmla="*/ 0 w 1006"/>
                <a:gd name="T3" fmla="*/ 320645 h 743"/>
                <a:gd name="T4" fmla="*/ 0 w 1006"/>
                <a:gd name="T5" fmla="*/ 763587 h 743"/>
                <a:gd name="T6" fmla="*/ 1050925 w 1006"/>
                <a:gd name="T7" fmla="*/ 442942 h 743"/>
                <a:gd name="T8" fmla="*/ 1050925 w 1006"/>
                <a:gd name="T9" fmla="*/ 0 h 743"/>
                <a:gd name="T10" fmla="*/ 0 60000 65536"/>
                <a:gd name="T11" fmla="*/ 0 60000 65536"/>
                <a:gd name="T12" fmla="*/ 0 60000 65536"/>
                <a:gd name="T13" fmla="*/ 0 60000 65536"/>
                <a:gd name="T14" fmla="*/ 0 60000 65536"/>
                <a:gd name="T15" fmla="*/ 0 w 1006"/>
                <a:gd name="T16" fmla="*/ 0 h 743"/>
                <a:gd name="T17" fmla="*/ 1006 w 1006"/>
                <a:gd name="T18" fmla="*/ 743 h 743"/>
              </a:gdLst>
              <a:ahLst/>
              <a:cxnLst>
                <a:cxn ang="T10">
                  <a:pos x="T0" y="T1"/>
                </a:cxn>
                <a:cxn ang="T11">
                  <a:pos x="T2" y="T3"/>
                </a:cxn>
                <a:cxn ang="T12">
                  <a:pos x="T4" y="T5"/>
                </a:cxn>
                <a:cxn ang="T13">
                  <a:pos x="T6" y="T7"/>
                </a:cxn>
                <a:cxn ang="T14">
                  <a:pos x="T8" y="T9"/>
                </a:cxn>
              </a:cxnLst>
              <a:rect l="T15" t="T16" r="T17" b="T18"/>
              <a:pathLst>
                <a:path w="1006" h="743">
                  <a:moveTo>
                    <a:pt x="1006" y="0"/>
                  </a:moveTo>
                  <a:lnTo>
                    <a:pt x="0" y="312"/>
                  </a:lnTo>
                  <a:lnTo>
                    <a:pt x="0" y="743"/>
                  </a:lnTo>
                  <a:lnTo>
                    <a:pt x="1006" y="431"/>
                  </a:lnTo>
                  <a:lnTo>
                    <a:pt x="1006" y="0"/>
                  </a:lnTo>
                  <a:close/>
                </a:path>
              </a:pathLst>
            </a:custGeom>
            <a:solidFill>
              <a:srgbClr val="680718"/>
            </a:solidFill>
            <a:ln w="9525">
              <a:solidFill>
                <a:srgbClr val="000000"/>
              </a:solidFill>
              <a:round/>
              <a:headEnd/>
              <a:tailEnd/>
            </a:ln>
          </p:spPr>
          <p:txBody>
            <a:bodyPr/>
            <a:lstStyle/>
            <a:p>
              <a:endParaRPr lang="ja-JP" altLang="en-US">
                <a:solidFill>
                  <a:prstClr val="black"/>
                </a:solidFill>
              </a:endParaRPr>
            </a:p>
          </p:txBody>
        </p:sp>
        <p:sp>
          <p:nvSpPr>
            <p:cNvPr id="9" name="Freeform 16"/>
            <p:cNvSpPr>
              <a:spLocks/>
            </p:cNvSpPr>
            <p:nvPr/>
          </p:nvSpPr>
          <p:spPr bwMode="auto">
            <a:xfrm>
              <a:off x="2193926" y="3633788"/>
              <a:ext cx="1489075" cy="320675"/>
            </a:xfrm>
            <a:custGeom>
              <a:avLst/>
              <a:gdLst>
                <a:gd name="T0" fmla="*/ 438577 w 1426"/>
                <a:gd name="T1" fmla="*/ 320675 h 312"/>
                <a:gd name="T2" fmla="*/ 413516 w 1426"/>
                <a:gd name="T3" fmla="*/ 314508 h 312"/>
                <a:gd name="T4" fmla="*/ 394720 w 1426"/>
                <a:gd name="T5" fmla="*/ 308341 h 312"/>
                <a:gd name="T6" fmla="*/ 369658 w 1426"/>
                <a:gd name="T7" fmla="*/ 302175 h 312"/>
                <a:gd name="T8" fmla="*/ 350862 w 1426"/>
                <a:gd name="T9" fmla="*/ 302175 h 312"/>
                <a:gd name="T10" fmla="*/ 332066 w 1426"/>
                <a:gd name="T11" fmla="*/ 296008 h 312"/>
                <a:gd name="T12" fmla="*/ 307004 w 1426"/>
                <a:gd name="T13" fmla="*/ 289841 h 312"/>
                <a:gd name="T14" fmla="*/ 307004 w 1426"/>
                <a:gd name="T15" fmla="*/ 289841 h 312"/>
                <a:gd name="T16" fmla="*/ 288208 w 1426"/>
                <a:gd name="T17" fmla="*/ 283674 h 312"/>
                <a:gd name="T18" fmla="*/ 269412 w 1426"/>
                <a:gd name="T19" fmla="*/ 277507 h 312"/>
                <a:gd name="T20" fmla="*/ 250616 w 1426"/>
                <a:gd name="T21" fmla="*/ 271340 h 312"/>
                <a:gd name="T22" fmla="*/ 231820 w 1426"/>
                <a:gd name="T23" fmla="*/ 265174 h 312"/>
                <a:gd name="T24" fmla="*/ 213023 w 1426"/>
                <a:gd name="T25" fmla="*/ 265174 h 312"/>
                <a:gd name="T26" fmla="*/ 194227 w 1426"/>
                <a:gd name="T27" fmla="*/ 259007 h 312"/>
                <a:gd name="T28" fmla="*/ 181696 w 1426"/>
                <a:gd name="T29" fmla="*/ 252840 h 312"/>
                <a:gd name="T30" fmla="*/ 162900 w 1426"/>
                <a:gd name="T31" fmla="*/ 246673 h 312"/>
                <a:gd name="T32" fmla="*/ 144104 w 1426"/>
                <a:gd name="T33" fmla="*/ 240506 h 312"/>
                <a:gd name="T34" fmla="*/ 131573 w 1426"/>
                <a:gd name="T35" fmla="*/ 234339 h 312"/>
                <a:gd name="T36" fmla="*/ 112777 w 1426"/>
                <a:gd name="T37" fmla="*/ 228173 h 312"/>
                <a:gd name="T38" fmla="*/ 100246 w 1426"/>
                <a:gd name="T39" fmla="*/ 222006 h 312"/>
                <a:gd name="T40" fmla="*/ 81450 w 1426"/>
                <a:gd name="T41" fmla="*/ 215839 h 312"/>
                <a:gd name="T42" fmla="*/ 81450 w 1426"/>
                <a:gd name="T43" fmla="*/ 215839 h 312"/>
                <a:gd name="T44" fmla="*/ 68919 w 1426"/>
                <a:gd name="T45" fmla="*/ 209672 h 312"/>
                <a:gd name="T46" fmla="*/ 56389 w 1426"/>
                <a:gd name="T47" fmla="*/ 203505 h 312"/>
                <a:gd name="T48" fmla="*/ 37592 w 1426"/>
                <a:gd name="T49" fmla="*/ 197338 h 312"/>
                <a:gd name="T50" fmla="*/ 25062 w 1426"/>
                <a:gd name="T51" fmla="*/ 191172 h 312"/>
                <a:gd name="T52" fmla="*/ 12531 w 1426"/>
                <a:gd name="T53" fmla="*/ 185005 h 312"/>
                <a:gd name="T54" fmla="*/ 0 w 1426"/>
                <a:gd name="T55" fmla="*/ 172671 h 312"/>
                <a:gd name="T56" fmla="*/ 1489075 w 1426"/>
                <a:gd name="T57" fmla="*/ 0 h 312"/>
                <a:gd name="T58" fmla="*/ 438577 w 1426"/>
                <a:gd name="T59" fmla="*/ 320675 h 3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26"/>
                <a:gd name="T91" fmla="*/ 0 h 312"/>
                <a:gd name="T92" fmla="*/ 1426 w 1426"/>
                <a:gd name="T93" fmla="*/ 312 h 31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26" h="312">
                  <a:moveTo>
                    <a:pt x="420" y="312"/>
                  </a:moveTo>
                  <a:lnTo>
                    <a:pt x="396" y="306"/>
                  </a:lnTo>
                  <a:lnTo>
                    <a:pt x="378" y="300"/>
                  </a:lnTo>
                  <a:lnTo>
                    <a:pt x="354" y="294"/>
                  </a:lnTo>
                  <a:lnTo>
                    <a:pt x="336" y="294"/>
                  </a:lnTo>
                  <a:lnTo>
                    <a:pt x="318" y="288"/>
                  </a:lnTo>
                  <a:lnTo>
                    <a:pt x="294" y="282"/>
                  </a:lnTo>
                  <a:lnTo>
                    <a:pt x="276" y="276"/>
                  </a:lnTo>
                  <a:lnTo>
                    <a:pt x="258" y="270"/>
                  </a:lnTo>
                  <a:lnTo>
                    <a:pt x="240" y="264"/>
                  </a:lnTo>
                  <a:lnTo>
                    <a:pt x="222" y="258"/>
                  </a:lnTo>
                  <a:lnTo>
                    <a:pt x="204" y="258"/>
                  </a:lnTo>
                  <a:lnTo>
                    <a:pt x="186" y="252"/>
                  </a:lnTo>
                  <a:lnTo>
                    <a:pt x="174" y="246"/>
                  </a:lnTo>
                  <a:lnTo>
                    <a:pt x="156" y="240"/>
                  </a:lnTo>
                  <a:lnTo>
                    <a:pt x="138" y="234"/>
                  </a:lnTo>
                  <a:lnTo>
                    <a:pt x="126" y="228"/>
                  </a:lnTo>
                  <a:lnTo>
                    <a:pt x="108" y="222"/>
                  </a:lnTo>
                  <a:lnTo>
                    <a:pt x="96" y="216"/>
                  </a:lnTo>
                  <a:lnTo>
                    <a:pt x="78" y="210"/>
                  </a:lnTo>
                  <a:lnTo>
                    <a:pt x="66" y="204"/>
                  </a:lnTo>
                  <a:lnTo>
                    <a:pt x="54" y="198"/>
                  </a:lnTo>
                  <a:lnTo>
                    <a:pt x="36" y="192"/>
                  </a:lnTo>
                  <a:lnTo>
                    <a:pt x="24" y="186"/>
                  </a:lnTo>
                  <a:lnTo>
                    <a:pt x="12" y="180"/>
                  </a:lnTo>
                  <a:lnTo>
                    <a:pt x="0" y="168"/>
                  </a:lnTo>
                  <a:lnTo>
                    <a:pt x="1426" y="0"/>
                  </a:lnTo>
                  <a:lnTo>
                    <a:pt x="420" y="312"/>
                  </a:lnTo>
                  <a:close/>
                </a:path>
              </a:pathLst>
            </a:custGeom>
            <a:solidFill>
              <a:srgbClr val="CF0E30"/>
            </a:solidFill>
            <a:ln w="9525">
              <a:solidFill>
                <a:srgbClr val="000000"/>
              </a:solidFill>
              <a:round/>
              <a:headEnd/>
              <a:tailEnd/>
            </a:ln>
          </p:spPr>
          <p:txBody>
            <a:bodyPr/>
            <a:lstStyle/>
            <a:p>
              <a:endParaRPr lang="ja-JP" altLang="en-US">
                <a:solidFill>
                  <a:prstClr val="black"/>
                </a:solidFill>
              </a:endParaRPr>
            </a:p>
          </p:txBody>
        </p:sp>
      </p:grpSp>
      <p:sp>
        <p:nvSpPr>
          <p:cNvPr id="40" name="フッター プレースホルダー 39"/>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41" name="スライド番号プレースホルダー 40"/>
          <p:cNvSpPr>
            <a:spLocks noGrp="1"/>
          </p:cNvSpPr>
          <p:nvPr>
            <p:ph type="sldNum" sz="quarter" idx="12"/>
          </p:nvPr>
        </p:nvSpPr>
        <p:spPr/>
        <p:txBody>
          <a:bodyPr/>
          <a:lstStyle/>
          <a:p>
            <a:fld id="{12493AFB-09EF-44E8-907E-BBD1DBE5A50F}" type="slidenum">
              <a:rPr kumimoji="1" lang="ja-JP" altLang="en-US" smtClean="0"/>
              <a:t>29</a:t>
            </a:fld>
            <a:endParaRPr kumimoji="1" lang="ja-JP" altLang="en-US"/>
          </a:p>
        </p:txBody>
      </p:sp>
    </p:spTree>
    <p:extLst>
      <p:ext uri="{BB962C8B-B14F-4D97-AF65-F5344CB8AC3E}">
        <p14:creationId xmlns:p14="http://schemas.microsoft.com/office/powerpoint/2010/main" val="38348543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2289930"/>
            <a:ext cx="2848558" cy="21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9541" y="2289930"/>
            <a:ext cx="2848558" cy="213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タイトル 3"/>
          <p:cNvSpPr>
            <a:spLocks noGrp="1"/>
          </p:cNvSpPr>
          <p:nvPr>
            <p:ph type="title"/>
          </p:nvPr>
        </p:nvSpPr>
        <p:spPr>
          <a:xfrm>
            <a:off x="421196" y="116632"/>
            <a:ext cx="8229600" cy="634082"/>
          </a:xfrm>
        </p:spPr>
        <p:txBody>
          <a:bodyPr>
            <a:normAutofit/>
          </a:bodyPr>
          <a:lstStyle/>
          <a:p>
            <a:r>
              <a:rPr lang="ja-JP" altLang="en-US" sz="2800" dirty="0" smtClean="0"/>
              <a:t>プロローグ</a:t>
            </a:r>
            <a:endParaRPr kumimoji="1" lang="ja-JP" altLang="en-US" sz="2800" dirty="0"/>
          </a:p>
        </p:txBody>
      </p:sp>
      <p:sp>
        <p:nvSpPr>
          <p:cNvPr id="2" name="テキスト ボックス 1"/>
          <p:cNvSpPr txBox="1"/>
          <p:nvPr/>
        </p:nvSpPr>
        <p:spPr>
          <a:xfrm>
            <a:off x="611560" y="812602"/>
            <a:ext cx="8280920" cy="1477328"/>
          </a:xfrm>
          <a:prstGeom prst="rect">
            <a:avLst/>
          </a:prstGeom>
          <a:noFill/>
        </p:spPr>
        <p:txBody>
          <a:bodyPr wrap="square" rtlCol="0">
            <a:spAutoFit/>
          </a:bodyPr>
          <a:lstStyle/>
          <a:p>
            <a:r>
              <a:rPr kumimoji="1" lang="en-US" altLang="ja-JP" dirty="0" smtClean="0"/>
              <a:t>2009</a:t>
            </a:r>
            <a:r>
              <a:rPr lang="ja-JP" altLang="en-US" dirty="0" smtClean="0"/>
              <a:t>年</a:t>
            </a:r>
            <a:r>
              <a:rPr lang="en-US" altLang="ja-JP" dirty="0"/>
              <a:t>	</a:t>
            </a:r>
            <a:r>
              <a:rPr lang="en-US" altLang="ja-JP" dirty="0" smtClean="0"/>
              <a:t>	</a:t>
            </a:r>
            <a:r>
              <a:rPr lang="ja-JP" altLang="en-US" dirty="0" smtClean="0"/>
              <a:t>アジャイル開発を開始</a:t>
            </a:r>
            <a:endParaRPr lang="en-US" altLang="ja-JP" dirty="0" smtClean="0"/>
          </a:p>
          <a:p>
            <a:r>
              <a:rPr kumimoji="1" lang="en-US" altLang="ja-JP" dirty="0"/>
              <a:t>2011</a:t>
            </a:r>
            <a:r>
              <a:rPr kumimoji="1" lang="ja-JP" altLang="en-US" dirty="0" smtClean="0"/>
              <a:t>年秋</a:t>
            </a:r>
            <a:r>
              <a:rPr kumimoji="1" lang="en-US" altLang="ja-JP" dirty="0" smtClean="0"/>
              <a:t>	</a:t>
            </a:r>
            <a:r>
              <a:rPr kumimoji="1" lang="ja-JP" altLang="en-US" dirty="0" smtClean="0"/>
              <a:t>アジャイル開発は成功裏に導入できたが</a:t>
            </a:r>
            <a:r>
              <a:rPr kumimoji="1" lang="ja-JP" altLang="en-US" dirty="0" err="1" smtClean="0"/>
              <a:t>、、、</a:t>
            </a:r>
            <a:endParaRPr kumimoji="1" lang="en-US" altLang="ja-JP" dirty="0" smtClean="0"/>
          </a:p>
          <a:p>
            <a:r>
              <a:rPr lang="en-US" altLang="ja-JP" dirty="0"/>
              <a:t>	</a:t>
            </a:r>
            <a:r>
              <a:rPr lang="en-US" altLang="ja-JP" dirty="0" smtClean="0"/>
              <a:t>	</a:t>
            </a:r>
            <a:r>
              <a:rPr lang="ja-JP" altLang="en-US" dirty="0" smtClean="0"/>
              <a:t>課題噴出：　開発工程はボトルネックでは無かった。</a:t>
            </a:r>
            <a:endParaRPr lang="en-US" altLang="ja-JP" dirty="0" smtClean="0"/>
          </a:p>
          <a:p>
            <a:r>
              <a:rPr kumimoji="1" lang="en-US" altLang="ja-JP" dirty="0"/>
              <a:t>2012</a:t>
            </a:r>
            <a:r>
              <a:rPr kumimoji="1" lang="ja-JP" altLang="en-US" dirty="0" smtClean="0"/>
              <a:t>年</a:t>
            </a:r>
            <a:r>
              <a:rPr kumimoji="1" lang="en-US" altLang="ja-JP" dirty="0" smtClean="0"/>
              <a:t>4</a:t>
            </a:r>
            <a:r>
              <a:rPr kumimoji="1" lang="ja-JP" altLang="en-US" dirty="0" smtClean="0"/>
              <a:t>月</a:t>
            </a:r>
            <a:r>
              <a:rPr kumimoji="1" lang="en-US" altLang="ja-JP" dirty="0" smtClean="0"/>
              <a:t>	</a:t>
            </a:r>
            <a:r>
              <a:rPr kumimoji="1" lang="ja-JP" altLang="en-US" dirty="0" smtClean="0"/>
              <a:t>ビジネスプロセスの全工程の見直しと</a:t>
            </a:r>
            <a:r>
              <a:rPr lang="ja-JP" altLang="en-US" dirty="0"/>
              <a:t>流水</a:t>
            </a:r>
            <a:r>
              <a:rPr kumimoji="1" lang="ja-JP" altLang="en-US" dirty="0" smtClean="0"/>
              <a:t>化のプロジェクト開始</a:t>
            </a:r>
            <a:endParaRPr kumimoji="1" lang="en-US" altLang="ja-JP" dirty="0" smtClean="0"/>
          </a:p>
          <a:p>
            <a:r>
              <a:rPr lang="en-US" altLang="ja-JP" dirty="0"/>
              <a:t>2012</a:t>
            </a:r>
            <a:r>
              <a:rPr lang="ja-JP" altLang="en-US" dirty="0" smtClean="0"/>
              <a:t>年</a:t>
            </a:r>
            <a:r>
              <a:rPr lang="en-US" altLang="ja-JP" dirty="0" smtClean="0"/>
              <a:t>10</a:t>
            </a:r>
            <a:r>
              <a:rPr lang="ja-JP" altLang="en-US" dirty="0" smtClean="0"/>
              <a:t>月</a:t>
            </a:r>
            <a:r>
              <a:rPr lang="en-US" altLang="ja-JP" dirty="0" smtClean="0"/>
              <a:t>	DevOps</a:t>
            </a:r>
            <a:r>
              <a:rPr lang="ja-JP" altLang="en-US" dirty="0" smtClean="0"/>
              <a:t>の導入（全プロセスの見える化、同期化と大部屋化実現）</a:t>
            </a:r>
            <a:endParaRPr lang="en-US" altLang="ja-JP" dirty="0" smtClean="0"/>
          </a:p>
        </p:txBody>
      </p:sp>
      <p:grpSp>
        <p:nvGrpSpPr>
          <p:cNvPr id="12" name="グループ化 11"/>
          <p:cNvGrpSpPr/>
          <p:nvPr/>
        </p:nvGrpSpPr>
        <p:grpSpPr>
          <a:xfrm>
            <a:off x="791580" y="4183449"/>
            <a:ext cx="7776864" cy="505691"/>
            <a:chOff x="791580" y="4183449"/>
            <a:chExt cx="7776864" cy="505691"/>
          </a:xfrm>
        </p:grpSpPr>
        <p:sp>
          <p:nvSpPr>
            <p:cNvPr id="3" name="角丸四角形 2"/>
            <p:cNvSpPr/>
            <p:nvPr/>
          </p:nvSpPr>
          <p:spPr>
            <a:xfrm>
              <a:off x="791580"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rgbClr val="002060"/>
                  </a:solidFill>
                </a:rPr>
                <a:t>企画</a:t>
              </a:r>
              <a:endParaRPr kumimoji="1" lang="ja-JP" altLang="en-US" dirty="0">
                <a:solidFill>
                  <a:srgbClr val="002060"/>
                </a:solidFill>
              </a:endParaRPr>
            </a:p>
          </p:txBody>
        </p:sp>
        <p:sp>
          <p:nvSpPr>
            <p:cNvPr id="5" name="角丸四角形 4"/>
            <p:cNvSpPr/>
            <p:nvPr/>
          </p:nvSpPr>
          <p:spPr>
            <a:xfrm>
              <a:off x="1759910" y="4183449"/>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rPr>
                <a:t>営業</a:t>
              </a:r>
              <a:endParaRPr kumimoji="1" lang="ja-JP" altLang="en-US" dirty="0">
                <a:solidFill>
                  <a:srgbClr val="002060"/>
                </a:solidFill>
              </a:endParaRPr>
            </a:p>
          </p:txBody>
        </p:sp>
        <p:sp>
          <p:nvSpPr>
            <p:cNvPr id="6" name="角丸四角形 5"/>
            <p:cNvSpPr/>
            <p:nvPr/>
          </p:nvSpPr>
          <p:spPr>
            <a:xfrm>
              <a:off x="2735796"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rPr>
                <a:t>管理</a:t>
              </a:r>
              <a:endParaRPr kumimoji="1" lang="ja-JP" altLang="en-US" dirty="0">
                <a:solidFill>
                  <a:srgbClr val="002060"/>
                </a:solidFill>
              </a:endParaRPr>
            </a:p>
          </p:txBody>
        </p:sp>
        <p:sp>
          <p:nvSpPr>
            <p:cNvPr id="7" name="角丸四角形 6"/>
            <p:cNvSpPr/>
            <p:nvPr/>
          </p:nvSpPr>
          <p:spPr>
            <a:xfrm>
              <a:off x="3743908"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002060"/>
                  </a:solidFill>
                </a:rPr>
                <a:t>デザイン</a:t>
              </a:r>
              <a:endParaRPr kumimoji="1" lang="ja-JP" altLang="en-US" sz="1200" b="1" dirty="0">
                <a:solidFill>
                  <a:srgbClr val="002060"/>
                </a:solidFill>
              </a:endParaRPr>
            </a:p>
          </p:txBody>
        </p:sp>
        <p:sp>
          <p:nvSpPr>
            <p:cNvPr id="8" name="角丸四角形 7"/>
            <p:cNvSpPr/>
            <p:nvPr/>
          </p:nvSpPr>
          <p:spPr>
            <a:xfrm>
              <a:off x="4752020"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rPr>
                <a:t>開発</a:t>
              </a:r>
              <a:endParaRPr kumimoji="1" lang="ja-JP" altLang="en-US" dirty="0">
                <a:solidFill>
                  <a:srgbClr val="002060"/>
                </a:solidFill>
              </a:endParaRPr>
            </a:p>
          </p:txBody>
        </p:sp>
        <p:sp>
          <p:nvSpPr>
            <p:cNvPr id="9" name="角丸四角形 8"/>
            <p:cNvSpPr/>
            <p:nvPr/>
          </p:nvSpPr>
          <p:spPr>
            <a:xfrm>
              <a:off x="5760132"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rPr>
                <a:t>移行</a:t>
              </a:r>
              <a:endParaRPr kumimoji="1" lang="ja-JP" altLang="en-US" dirty="0">
                <a:solidFill>
                  <a:srgbClr val="002060"/>
                </a:solidFill>
              </a:endParaRPr>
            </a:p>
          </p:txBody>
        </p:sp>
        <p:sp>
          <p:nvSpPr>
            <p:cNvPr id="10" name="角丸四角形 9"/>
            <p:cNvSpPr/>
            <p:nvPr/>
          </p:nvSpPr>
          <p:spPr>
            <a:xfrm>
              <a:off x="6768244"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rPr>
                <a:t>運用</a:t>
              </a:r>
              <a:endParaRPr kumimoji="1" lang="ja-JP" altLang="en-US" dirty="0">
                <a:solidFill>
                  <a:srgbClr val="002060"/>
                </a:solidFill>
              </a:endParaRPr>
            </a:p>
          </p:txBody>
        </p:sp>
        <p:sp>
          <p:nvSpPr>
            <p:cNvPr id="11" name="角丸四角形 10"/>
            <p:cNvSpPr/>
            <p:nvPr/>
          </p:nvSpPr>
          <p:spPr>
            <a:xfrm>
              <a:off x="7776356"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002060"/>
                  </a:solidFill>
                </a:rPr>
                <a:t>コールセンター</a:t>
              </a:r>
              <a:endParaRPr kumimoji="1" lang="ja-JP" altLang="en-US" sz="1200" b="1" dirty="0">
                <a:solidFill>
                  <a:srgbClr val="002060"/>
                </a:solidFill>
              </a:endParaRPr>
            </a:p>
          </p:txBody>
        </p:sp>
      </p:grpSp>
      <p:sp>
        <p:nvSpPr>
          <p:cNvPr id="13" name="テキスト ボックス 12"/>
          <p:cNvSpPr txBox="1"/>
          <p:nvPr/>
        </p:nvSpPr>
        <p:spPr>
          <a:xfrm>
            <a:off x="467544" y="3757682"/>
            <a:ext cx="3276364" cy="369332"/>
          </a:xfrm>
          <a:prstGeom prst="rect">
            <a:avLst/>
          </a:prstGeom>
          <a:noFill/>
        </p:spPr>
        <p:txBody>
          <a:bodyPr wrap="square" rtlCol="0">
            <a:spAutoFit/>
          </a:bodyPr>
          <a:lstStyle/>
          <a:p>
            <a:r>
              <a:rPr lang="ja-JP" altLang="en-US" dirty="0" smtClean="0"/>
              <a:t>ｘｘ事業部ビジネスプロセス</a:t>
            </a:r>
            <a:endParaRPr kumimoji="1" lang="ja-JP" altLang="en-US"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4314" y="5380037"/>
            <a:ext cx="1536171"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4728" y="4898230"/>
            <a:ext cx="144016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4359" y="5438290"/>
            <a:ext cx="1502849" cy="112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9910" y="5065571"/>
            <a:ext cx="1531915" cy="114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9241" y="4852563"/>
            <a:ext cx="1501049" cy="112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02422" y="5438290"/>
            <a:ext cx="1587954" cy="1190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2437" y="5266348"/>
            <a:ext cx="1520721" cy="1140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直線矢印コネクタ 14"/>
          <p:cNvCxnSpPr>
            <a:stCxn id="5" idx="2"/>
            <a:endCxn id="1034" idx="0"/>
          </p:cNvCxnSpPr>
          <p:nvPr/>
        </p:nvCxnSpPr>
        <p:spPr>
          <a:xfrm flipH="1">
            <a:off x="1182798" y="4687505"/>
            <a:ext cx="973156" cy="5788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stCxn id="5" idx="2"/>
            <a:endCxn id="1032" idx="0"/>
          </p:cNvCxnSpPr>
          <p:nvPr/>
        </p:nvCxnSpPr>
        <p:spPr>
          <a:xfrm>
            <a:off x="2155954" y="4687505"/>
            <a:ext cx="369914" cy="3780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stCxn id="6" idx="2"/>
            <a:endCxn id="1031" idx="0"/>
          </p:cNvCxnSpPr>
          <p:nvPr/>
        </p:nvCxnSpPr>
        <p:spPr>
          <a:xfrm>
            <a:off x="3131840" y="4689140"/>
            <a:ext cx="864559" cy="7491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stCxn id="8" idx="2"/>
            <a:endCxn id="1033" idx="0"/>
          </p:cNvCxnSpPr>
          <p:nvPr/>
        </p:nvCxnSpPr>
        <p:spPr>
          <a:xfrm flipH="1">
            <a:off x="4709766" y="4689140"/>
            <a:ext cx="438298" cy="16342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9" idx="2"/>
            <a:endCxn id="1030" idx="0"/>
          </p:cNvCxnSpPr>
          <p:nvPr/>
        </p:nvCxnSpPr>
        <p:spPr>
          <a:xfrm flipH="1">
            <a:off x="5945784" y="4689140"/>
            <a:ext cx="210392" cy="7491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10" idx="2"/>
            <a:endCxn id="1029" idx="0"/>
          </p:cNvCxnSpPr>
          <p:nvPr/>
        </p:nvCxnSpPr>
        <p:spPr>
          <a:xfrm flipH="1">
            <a:off x="6964808" y="4689140"/>
            <a:ext cx="199480" cy="2090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25" name="直線矢印コネクタ 1024"/>
          <p:cNvCxnSpPr>
            <a:stCxn id="11" idx="2"/>
            <a:endCxn id="1028" idx="0"/>
          </p:cNvCxnSpPr>
          <p:nvPr/>
        </p:nvCxnSpPr>
        <p:spPr>
          <a:xfrm>
            <a:off x="8172400" y="4689140"/>
            <a:ext cx="0" cy="69089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37" name="直線矢印コネクタ 1036"/>
          <p:cNvCxnSpPr>
            <a:stCxn id="7" idx="2"/>
            <a:endCxn id="1033" idx="0"/>
          </p:cNvCxnSpPr>
          <p:nvPr/>
        </p:nvCxnSpPr>
        <p:spPr>
          <a:xfrm>
            <a:off x="4139952" y="4689140"/>
            <a:ext cx="569814" cy="16342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41" name="直線矢印コネクタ 1040"/>
          <p:cNvCxnSpPr>
            <a:stCxn id="3" idx="2"/>
            <a:endCxn id="1031" idx="0"/>
          </p:cNvCxnSpPr>
          <p:nvPr/>
        </p:nvCxnSpPr>
        <p:spPr>
          <a:xfrm>
            <a:off x="1187624" y="4689140"/>
            <a:ext cx="2808775" cy="7491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フッター プレースホルダー 13"/>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16" name="スライド番号プレースホルダー 15"/>
          <p:cNvSpPr>
            <a:spLocks noGrp="1"/>
          </p:cNvSpPr>
          <p:nvPr>
            <p:ph type="sldNum" sz="quarter" idx="12"/>
          </p:nvPr>
        </p:nvSpPr>
        <p:spPr/>
        <p:txBody>
          <a:bodyPr/>
          <a:lstStyle/>
          <a:p>
            <a:fld id="{12493AFB-09EF-44E8-907E-BBD1DBE5A50F}" type="slidenum">
              <a:rPr kumimoji="1" lang="ja-JP" altLang="en-US" smtClean="0"/>
              <a:t>3</a:t>
            </a:fld>
            <a:endParaRPr kumimoji="1" lang="ja-JP" altLang="en-US"/>
          </a:p>
        </p:txBody>
      </p:sp>
    </p:spTree>
    <p:extLst>
      <p:ext uri="{BB962C8B-B14F-4D97-AF65-F5344CB8AC3E}">
        <p14:creationId xmlns:p14="http://schemas.microsoft.com/office/powerpoint/2010/main" val="12124410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11560" y="237927"/>
            <a:ext cx="7704856" cy="461665"/>
          </a:xfrm>
          <a:prstGeom prst="rect">
            <a:avLst/>
          </a:prstGeom>
          <a:noFill/>
        </p:spPr>
        <p:txBody>
          <a:bodyPr wrap="square" rtlCol="0">
            <a:spAutoFit/>
          </a:bodyPr>
          <a:lstStyle/>
          <a:p>
            <a:pPr algn="ctr"/>
            <a:r>
              <a:rPr kumimoji="1" lang="ja-JP" altLang="en-US" sz="2400" dirty="0" smtClean="0"/>
              <a:t>システム開発の不都合な真実－２</a:t>
            </a:r>
            <a:endParaRPr kumimoji="1" lang="ja-JP" altLang="en-US" sz="2400" dirty="0"/>
          </a:p>
        </p:txBody>
      </p:sp>
      <p:grpSp>
        <p:nvGrpSpPr>
          <p:cNvPr id="3" name="Group 28"/>
          <p:cNvGrpSpPr>
            <a:grpSpLocks/>
          </p:cNvGrpSpPr>
          <p:nvPr/>
        </p:nvGrpSpPr>
        <p:grpSpPr bwMode="auto">
          <a:xfrm>
            <a:off x="1149884" y="2183933"/>
            <a:ext cx="7020272" cy="3702670"/>
            <a:chOff x="2653" y="527"/>
            <a:chExt cx="3107" cy="1833"/>
          </a:xfrm>
        </p:grpSpPr>
        <p:grpSp>
          <p:nvGrpSpPr>
            <p:cNvPr id="4" name="Group 29"/>
            <p:cNvGrpSpPr>
              <a:grpSpLocks/>
            </p:cNvGrpSpPr>
            <p:nvPr/>
          </p:nvGrpSpPr>
          <p:grpSpPr bwMode="auto">
            <a:xfrm>
              <a:off x="2653" y="527"/>
              <a:ext cx="2812" cy="1833"/>
              <a:chOff x="2608" y="572"/>
              <a:chExt cx="2812" cy="1833"/>
            </a:xfrm>
          </p:grpSpPr>
          <p:grpSp>
            <p:nvGrpSpPr>
              <p:cNvPr id="7" name="Group 30"/>
              <p:cNvGrpSpPr>
                <a:grpSpLocks/>
              </p:cNvGrpSpPr>
              <p:nvPr/>
            </p:nvGrpSpPr>
            <p:grpSpPr bwMode="auto">
              <a:xfrm>
                <a:off x="2653" y="618"/>
                <a:ext cx="2767" cy="1641"/>
                <a:chOff x="2608" y="572"/>
                <a:chExt cx="2767" cy="1641"/>
              </a:xfrm>
            </p:grpSpPr>
            <p:sp>
              <p:nvSpPr>
                <p:cNvPr id="11" name="Line 31"/>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sp>
              <p:nvSpPr>
                <p:cNvPr id="12" name="Line 32"/>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sp>
              <p:nvSpPr>
                <p:cNvPr id="13" name="Line 33"/>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sp>
              <p:nvSpPr>
                <p:cNvPr id="14" name="Line 34"/>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sp>
              <p:nvSpPr>
                <p:cNvPr id="15" name="Line 35"/>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cxnSp>
              <p:nvCxnSpPr>
                <p:cNvPr id="16" name="AutoShape 36"/>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37"/>
                <p:cNvSpPr txBox="1">
                  <a:spLocks noChangeArrowheads="1"/>
                </p:cNvSpPr>
                <p:nvPr/>
              </p:nvSpPr>
              <p:spPr bwMode="auto">
                <a:xfrm>
                  <a:off x="2880" y="2069"/>
                  <a:ext cx="227"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rPr>
                    <a:t>０</a:t>
                  </a:r>
                </a:p>
              </p:txBody>
            </p:sp>
            <p:sp>
              <p:nvSpPr>
                <p:cNvPr id="18" name="Text Box 38"/>
                <p:cNvSpPr txBox="1">
                  <a:spLocks noChangeArrowheads="1"/>
                </p:cNvSpPr>
                <p:nvPr/>
              </p:nvSpPr>
              <p:spPr bwMode="auto">
                <a:xfrm>
                  <a:off x="3424" y="2069"/>
                  <a:ext cx="22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rPr>
                    <a:t>３</a:t>
                  </a:r>
                </a:p>
              </p:txBody>
            </p:sp>
            <p:sp>
              <p:nvSpPr>
                <p:cNvPr id="19" name="Text Box 39"/>
                <p:cNvSpPr txBox="1">
                  <a:spLocks noChangeArrowheads="1"/>
                </p:cNvSpPr>
                <p:nvPr/>
              </p:nvSpPr>
              <p:spPr bwMode="auto">
                <a:xfrm>
                  <a:off x="3969" y="2069"/>
                  <a:ext cx="227"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rPr>
                    <a:t>６</a:t>
                  </a:r>
                </a:p>
              </p:txBody>
            </p:sp>
            <p:sp>
              <p:nvSpPr>
                <p:cNvPr id="20" name="Text Box 40"/>
                <p:cNvSpPr txBox="1">
                  <a:spLocks noChangeArrowheads="1"/>
                </p:cNvSpPr>
                <p:nvPr/>
              </p:nvSpPr>
              <p:spPr bwMode="auto">
                <a:xfrm>
                  <a:off x="4468" y="2069"/>
                  <a:ext cx="227"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rPr>
                    <a:t>９</a:t>
                  </a:r>
                </a:p>
              </p:txBody>
            </p:sp>
            <p:sp>
              <p:nvSpPr>
                <p:cNvPr id="21" name="Text Box 41"/>
                <p:cNvSpPr txBox="1">
                  <a:spLocks noChangeArrowheads="1"/>
                </p:cNvSpPr>
                <p:nvPr/>
              </p:nvSpPr>
              <p:spPr bwMode="auto">
                <a:xfrm>
                  <a:off x="5012" y="2069"/>
                  <a:ext cx="227"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rPr>
                    <a:t>１２</a:t>
                  </a:r>
                </a:p>
              </p:txBody>
            </p:sp>
            <p:sp>
              <p:nvSpPr>
                <p:cNvPr id="22" name="Text Box 42"/>
                <p:cNvSpPr txBox="1">
                  <a:spLocks noChangeArrowheads="1"/>
                </p:cNvSpPr>
                <p:nvPr/>
              </p:nvSpPr>
              <p:spPr bwMode="auto">
                <a:xfrm>
                  <a:off x="2699" y="1661"/>
                  <a:ext cx="31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rPr>
                    <a:t>２５％</a:t>
                  </a:r>
                </a:p>
              </p:txBody>
            </p:sp>
            <p:sp>
              <p:nvSpPr>
                <p:cNvPr id="23" name="Text Box 43"/>
                <p:cNvSpPr txBox="1">
                  <a:spLocks noChangeArrowheads="1"/>
                </p:cNvSpPr>
                <p:nvPr/>
              </p:nvSpPr>
              <p:spPr bwMode="auto">
                <a:xfrm>
                  <a:off x="2699" y="1344"/>
                  <a:ext cx="31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rPr>
                    <a:t>５０％</a:t>
                  </a:r>
                </a:p>
              </p:txBody>
            </p:sp>
            <p:sp>
              <p:nvSpPr>
                <p:cNvPr id="24" name="Text Box 44"/>
                <p:cNvSpPr txBox="1">
                  <a:spLocks noChangeArrowheads="1"/>
                </p:cNvSpPr>
                <p:nvPr/>
              </p:nvSpPr>
              <p:spPr bwMode="auto">
                <a:xfrm>
                  <a:off x="2653" y="1026"/>
                  <a:ext cx="31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rPr>
                    <a:t>７５％</a:t>
                  </a:r>
                </a:p>
              </p:txBody>
            </p:sp>
            <p:sp>
              <p:nvSpPr>
                <p:cNvPr id="25" name="Text Box 45"/>
                <p:cNvSpPr txBox="1">
                  <a:spLocks noChangeArrowheads="1"/>
                </p:cNvSpPr>
                <p:nvPr/>
              </p:nvSpPr>
              <p:spPr bwMode="auto">
                <a:xfrm>
                  <a:off x="2608" y="709"/>
                  <a:ext cx="409"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rPr>
                    <a:t>１００％</a:t>
                  </a:r>
                </a:p>
              </p:txBody>
            </p:sp>
            <p:sp>
              <p:nvSpPr>
                <p:cNvPr id="26" name="Line 46"/>
                <p:cNvSpPr>
                  <a:spLocks noChangeShapeType="1"/>
                </p:cNvSpPr>
                <p:nvPr/>
              </p:nvSpPr>
              <p:spPr bwMode="auto">
                <a:xfrm>
                  <a:off x="2971" y="799"/>
                  <a:ext cx="2177"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sp>
              <p:nvSpPr>
                <p:cNvPr id="27" name="Line 47"/>
                <p:cNvSpPr>
                  <a:spLocks noChangeShapeType="1"/>
                </p:cNvSpPr>
                <p:nvPr/>
              </p:nvSpPr>
              <p:spPr bwMode="auto">
                <a:xfrm>
                  <a:off x="2971" y="799"/>
                  <a:ext cx="2177"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sp>
              <p:nvSpPr>
                <p:cNvPr id="28" name="Line 48"/>
                <p:cNvSpPr>
                  <a:spLocks noChangeShapeType="1"/>
                </p:cNvSpPr>
                <p:nvPr/>
              </p:nvSpPr>
              <p:spPr bwMode="auto">
                <a:xfrm>
                  <a:off x="2971" y="799"/>
                  <a:ext cx="2177"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grpSp>
          <p:sp>
            <p:nvSpPr>
              <p:cNvPr id="8" name="Text Box 49"/>
              <p:cNvSpPr txBox="1">
                <a:spLocks noChangeArrowheads="1"/>
              </p:cNvSpPr>
              <p:nvPr/>
            </p:nvSpPr>
            <p:spPr bwMode="auto">
              <a:xfrm>
                <a:off x="3742" y="2251"/>
                <a:ext cx="72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000">
                    <a:solidFill>
                      <a:prstClr val="black"/>
                    </a:solidFill>
                  </a:rPr>
                  <a:t>時間経過（月）</a:t>
                </a:r>
              </a:p>
            </p:txBody>
          </p:sp>
          <p:sp>
            <p:nvSpPr>
              <p:cNvPr id="9" name="Text Box 50"/>
              <p:cNvSpPr txBox="1">
                <a:spLocks noChangeArrowheads="1"/>
              </p:cNvSpPr>
              <p:nvPr/>
            </p:nvSpPr>
            <p:spPr bwMode="auto">
              <a:xfrm>
                <a:off x="2608" y="754"/>
                <a:ext cx="212"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000">
                    <a:solidFill>
                      <a:prstClr val="black"/>
                    </a:solidFill>
                  </a:rPr>
                  <a:t>要求の信憑性</a:t>
                </a:r>
              </a:p>
            </p:txBody>
          </p:sp>
          <p:sp>
            <p:nvSpPr>
              <p:cNvPr id="10" name="Text Box 51"/>
              <p:cNvSpPr txBox="1">
                <a:spLocks noChangeArrowheads="1"/>
              </p:cNvSpPr>
              <p:nvPr/>
            </p:nvSpPr>
            <p:spPr bwMode="auto">
              <a:xfrm>
                <a:off x="3515" y="572"/>
                <a:ext cx="122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200">
                    <a:solidFill>
                      <a:prstClr val="black"/>
                    </a:solidFill>
                  </a:rPr>
                  <a:t>要求の時間的変質</a:t>
                </a:r>
              </a:p>
            </p:txBody>
          </p:sp>
        </p:grpSp>
        <p:sp>
          <p:nvSpPr>
            <p:cNvPr id="5" name="Text Box 52"/>
            <p:cNvSpPr txBox="1">
              <a:spLocks noChangeArrowheads="1"/>
            </p:cNvSpPr>
            <p:nvPr/>
          </p:nvSpPr>
          <p:spPr bwMode="auto">
            <a:xfrm>
              <a:off x="5239" y="1071"/>
              <a:ext cx="521"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900">
                  <a:solidFill>
                    <a:prstClr val="black"/>
                  </a:solidFill>
                </a:rPr>
                <a:t>２４ヶ月後では２５％程度</a:t>
              </a:r>
            </a:p>
          </p:txBody>
        </p:sp>
        <p:sp>
          <p:nvSpPr>
            <p:cNvPr id="6" name="Text Box 53"/>
            <p:cNvSpPr txBox="1">
              <a:spLocks noChangeArrowheads="1"/>
            </p:cNvSpPr>
            <p:nvPr/>
          </p:nvSpPr>
          <p:spPr bwMode="auto">
            <a:xfrm>
              <a:off x="4604" y="981"/>
              <a:ext cx="589"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rPr>
                <a:t>平均的な値</a:t>
              </a:r>
            </a:p>
          </p:txBody>
        </p:sp>
      </p:grpSp>
      <p:sp>
        <p:nvSpPr>
          <p:cNvPr id="29" name="テキスト ボックス 28"/>
          <p:cNvSpPr txBox="1"/>
          <p:nvPr/>
        </p:nvSpPr>
        <p:spPr>
          <a:xfrm>
            <a:off x="611560" y="980728"/>
            <a:ext cx="7992888" cy="461665"/>
          </a:xfrm>
          <a:prstGeom prst="rect">
            <a:avLst/>
          </a:prstGeom>
          <a:noFill/>
        </p:spPr>
        <p:txBody>
          <a:bodyPr wrap="square" rtlCol="0">
            <a:spAutoFit/>
          </a:bodyPr>
          <a:lstStyle/>
          <a:p>
            <a:pPr algn="ctr"/>
            <a:r>
              <a:rPr kumimoji="1" lang="ja-JP" altLang="en-US" sz="2400" dirty="0" smtClean="0"/>
              <a:t>要求を明確に定義できれば良いシステムができるという迷信</a:t>
            </a:r>
            <a:endParaRPr kumimoji="1" lang="ja-JP" altLang="en-US" sz="2400" dirty="0"/>
          </a:p>
        </p:txBody>
      </p:sp>
      <p:sp>
        <p:nvSpPr>
          <p:cNvPr id="30" name="フッター プレースホルダー 29"/>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31" name="スライド番号プレースホルダー 30"/>
          <p:cNvSpPr>
            <a:spLocks noGrp="1"/>
          </p:cNvSpPr>
          <p:nvPr>
            <p:ph type="sldNum" sz="quarter" idx="12"/>
          </p:nvPr>
        </p:nvSpPr>
        <p:spPr/>
        <p:txBody>
          <a:bodyPr/>
          <a:lstStyle/>
          <a:p>
            <a:fld id="{12493AFB-09EF-44E8-907E-BBD1DBE5A50F}" type="slidenum">
              <a:rPr kumimoji="1" lang="ja-JP" altLang="en-US" smtClean="0"/>
              <a:t>30</a:t>
            </a:fld>
            <a:endParaRPr kumimoji="1" lang="ja-JP" altLang="en-US"/>
          </a:p>
        </p:txBody>
      </p:sp>
    </p:spTree>
    <p:extLst>
      <p:ext uri="{BB962C8B-B14F-4D97-AF65-F5344CB8AC3E}">
        <p14:creationId xmlns:p14="http://schemas.microsoft.com/office/powerpoint/2010/main" val="38794361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a:xfrm>
            <a:off x="457200" y="274638"/>
            <a:ext cx="8229600" cy="850106"/>
          </a:xfrm>
        </p:spPr>
        <p:txBody>
          <a:bodyPr>
            <a:normAutofit/>
          </a:bodyPr>
          <a:lstStyle/>
          <a:p>
            <a:r>
              <a:rPr kumimoji="1" lang="ja-JP" altLang="en-US" sz="3200" dirty="0" smtClean="0">
                <a:solidFill>
                  <a:schemeClr val="tx2">
                    <a:lumMod val="20000"/>
                    <a:lumOff val="80000"/>
                  </a:schemeClr>
                </a:solidFill>
              </a:rPr>
              <a:t>アジャイル開発の基本　見えるプロジェクト管理</a:t>
            </a:r>
            <a:endParaRPr kumimoji="1" lang="ja-JP" altLang="en-US" sz="3200" dirty="0">
              <a:solidFill>
                <a:schemeClr val="tx2">
                  <a:lumMod val="20000"/>
                  <a:lumOff val="80000"/>
                </a:schemeClr>
              </a:solidFill>
            </a:endParaRPr>
          </a:p>
        </p:txBody>
      </p:sp>
      <p:sp>
        <p:nvSpPr>
          <p:cNvPr id="4" name="テキスト ボックス 3"/>
          <p:cNvSpPr txBox="1"/>
          <p:nvPr/>
        </p:nvSpPr>
        <p:spPr>
          <a:xfrm>
            <a:off x="251520" y="1052736"/>
            <a:ext cx="8064896" cy="523220"/>
          </a:xfrm>
          <a:prstGeom prst="rect">
            <a:avLst/>
          </a:prstGeom>
          <a:noFill/>
        </p:spPr>
        <p:txBody>
          <a:bodyPr wrap="square" rtlCol="0">
            <a:spAutoFit/>
          </a:bodyPr>
          <a:lstStyle/>
          <a:p>
            <a:r>
              <a:rPr kumimoji="1" lang="ja-JP" altLang="en-US" sz="2800" dirty="0" smtClean="0">
                <a:solidFill>
                  <a:schemeClr val="accent3">
                    <a:lumMod val="60000"/>
                    <a:lumOff val="40000"/>
                  </a:schemeClr>
                </a:solidFill>
              </a:rPr>
              <a:t>水蒸気も集まって冷やされて雲になれば見える</a:t>
            </a:r>
            <a:endParaRPr kumimoji="1" lang="ja-JP" altLang="en-US" sz="2800" dirty="0">
              <a:solidFill>
                <a:schemeClr val="accent3">
                  <a:lumMod val="60000"/>
                  <a:lumOff val="40000"/>
                </a:schemeClr>
              </a:solidFill>
            </a:endParaRPr>
          </a:p>
        </p:txBody>
      </p:sp>
      <p:sp>
        <p:nvSpPr>
          <p:cNvPr id="5" name="テキスト ボックス 4"/>
          <p:cNvSpPr txBox="1"/>
          <p:nvPr/>
        </p:nvSpPr>
        <p:spPr>
          <a:xfrm>
            <a:off x="286476" y="1772816"/>
            <a:ext cx="8712968" cy="954107"/>
          </a:xfrm>
          <a:prstGeom prst="rect">
            <a:avLst/>
          </a:prstGeom>
          <a:noFill/>
        </p:spPr>
        <p:txBody>
          <a:bodyPr wrap="square" rtlCol="0">
            <a:spAutoFit/>
          </a:bodyPr>
          <a:lstStyle/>
          <a:p>
            <a:r>
              <a:rPr kumimoji="1" lang="ja-JP" altLang="en-US" sz="2800" dirty="0" smtClean="0">
                <a:solidFill>
                  <a:srgbClr val="002060"/>
                </a:solidFill>
              </a:rPr>
              <a:t>開発現場では、色々な情報（データ）が既に存在している</a:t>
            </a:r>
            <a:endParaRPr kumimoji="1" lang="en-US" altLang="ja-JP" sz="2800" dirty="0" smtClean="0">
              <a:solidFill>
                <a:srgbClr val="002060"/>
              </a:solidFill>
            </a:endParaRPr>
          </a:p>
          <a:p>
            <a:r>
              <a:rPr lang="ja-JP" altLang="en-US" sz="2800" dirty="0">
                <a:solidFill>
                  <a:srgbClr val="002060"/>
                </a:solidFill>
              </a:rPr>
              <a:t>ただ</a:t>
            </a:r>
            <a:r>
              <a:rPr lang="ja-JP" altLang="en-US" sz="2800" dirty="0" smtClean="0">
                <a:solidFill>
                  <a:srgbClr val="002060"/>
                </a:solidFill>
              </a:rPr>
              <a:t>、見ていない。観ようとしない。　</a:t>
            </a:r>
            <a:endParaRPr kumimoji="1" lang="ja-JP" altLang="en-US" sz="2800" dirty="0">
              <a:solidFill>
                <a:srgbClr val="002060"/>
              </a:solidFill>
            </a:endParaRPr>
          </a:p>
        </p:txBody>
      </p:sp>
      <p:sp>
        <p:nvSpPr>
          <p:cNvPr id="6" name="テキスト ボックス 5"/>
          <p:cNvSpPr txBox="1"/>
          <p:nvPr/>
        </p:nvSpPr>
        <p:spPr>
          <a:xfrm>
            <a:off x="430492" y="4319518"/>
            <a:ext cx="8424936" cy="523220"/>
          </a:xfrm>
          <a:prstGeom prst="rect">
            <a:avLst/>
          </a:prstGeom>
          <a:noFill/>
        </p:spPr>
        <p:txBody>
          <a:bodyPr wrap="square" rtlCol="0">
            <a:spAutoFit/>
          </a:bodyPr>
          <a:lstStyle/>
          <a:p>
            <a:pPr algn="ctr"/>
            <a:r>
              <a:rPr kumimoji="1" lang="ja-JP" altLang="en-US" sz="2800" dirty="0" smtClean="0">
                <a:solidFill>
                  <a:srgbClr val="002060"/>
                </a:solidFill>
              </a:rPr>
              <a:t>アジャイル開発の肝は、</a:t>
            </a:r>
            <a:r>
              <a:rPr kumimoji="1" lang="en-US" altLang="ja-JP" sz="2800" dirty="0" smtClean="0">
                <a:solidFill>
                  <a:srgbClr val="002060"/>
                </a:solidFill>
              </a:rPr>
              <a:t>『</a:t>
            </a:r>
            <a:r>
              <a:rPr kumimoji="1" lang="ja-JP" altLang="en-US" sz="2800" dirty="0" smtClean="0">
                <a:solidFill>
                  <a:srgbClr val="002060"/>
                </a:solidFill>
              </a:rPr>
              <a:t>見える化</a:t>
            </a:r>
            <a:r>
              <a:rPr kumimoji="1" lang="en-US" altLang="ja-JP" sz="2800" dirty="0" smtClean="0">
                <a:solidFill>
                  <a:srgbClr val="002060"/>
                </a:solidFill>
              </a:rPr>
              <a:t>』</a:t>
            </a:r>
            <a:r>
              <a:rPr kumimoji="1" lang="ja-JP" altLang="en-US" sz="2800" dirty="0" smtClean="0">
                <a:solidFill>
                  <a:srgbClr val="002060"/>
                </a:solidFill>
              </a:rPr>
              <a:t>　と　</a:t>
            </a:r>
            <a:r>
              <a:rPr kumimoji="1" lang="en-US" altLang="ja-JP" sz="2800" dirty="0" smtClean="0">
                <a:solidFill>
                  <a:srgbClr val="002060"/>
                </a:solidFill>
              </a:rPr>
              <a:t>『</a:t>
            </a:r>
            <a:r>
              <a:rPr kumimoji="1" lang="ja-JP" altLang="en-US" sz="2800" dirty="0" smtClean="0">
                <a:solidFill>
                  <a:srgbClr val="002060"/>
                </a:solidFill>
              </a:rPr>
              <a:t>カイゼン</a:t>
            </a:r>
            <a:r>
              <a:rPr kumimoji="1" lang="en-US" altLang="ja-JP" sz="2800" dirty="0" smtClean="0">
                <a:solidFill>
                  <a:srgbClr val="002060"/>
                </a:solidFill>
              </a:rPr>
              <a:t>』</a:t>
            </a:r>
            <a:endParaRPr kumimoji="1" lang="ja-JP" altLang="en-US" sz="2800" dirty="0">
              <a:solidFill>
                <a:srgbClr val="002060"/>
              </a:solidFill>
            </a:endParaRPr>
          </a:p>
        </p:txBody>
      </p:sp>
      <p:sp>
        <p:nvSpPr>
          <p:cNvPr id="7" name="テキスト ボックス 6"/>
          <p:cNvSpPr txBox="1"/>
          <p:nvPr/>
        </p:nvSpPr>
        <p:spPr>
          <a:xfrm>
            <a:off x="286476" y="2672800"/>
            <a:ext cx="2989380" cy="523220"/>
          </a:xfrm>
          <a:prstGeom prst="rect">
            <a:avLst/>
          </a:prstGeom>
          <a:noFill/>
        </p:spPr>
        <p:txBody>
          <a:bodyPr wrap="square" rtlCol="0">
            <a:spAutoFit/>
          </a:bodyPr>
          <a:lstStyle/>
          <a:p>
            <a:r>
              <a:rPr kumimoji="1" lang="ja-JP" altLang="en-US" sz="2800" dirty="0" smtClean="0">
                <a:solidFill>
                  <a:schemeClr val="accent3">
                    <a:lumMod val="40000"/>
                    <a:lumOff val="60000"/>
                  </a:schemeClr>
                </a:solidFill>
              </a:rPr>
              <a:t>現場の説明責任</a:t>
            </a:r>
            <a:endParaRPr kumimoji="1" lang="ja-JP" altLang="en-US" sz="2800" dirty="0">
              <a:solidFill>
                <a:schemeClr val="accent3">
                  <a:lumMod val="40000"/>
                  <a:lumOff val="60000"/>
                </a:schemeClr>
              </a:solidFill>
            </a:endParaRPr>
          </a:p>
        </p:txBody>
      </p:sp>
      <p:sp>
        <p:nvSpPr>
          <p:cNvPr id="8" name="テキスト ボックス 7"/>
          <p:cNvSpPr txBox="1"/>
          <p:nvPr/>
        </p:nvSpPr>
        <p:spPr>
          <a:xfrm>
            <a:off x="1942660" y="6237312"/>
            <a:ext cx="7056784" cy="523220"/>
          </a:xfrm>
          <a:prstGeom prst="rect">
            <a:avLst/>
          </a:prstGeom>
          <a:noFill/>
        </p:spPr>
        <p:txBody>
          <a:bodyPr wrap="square" rtlCol="0">
            <a:spAutoFit/>
          </a:bodyPr>
          <a:lstStyle/>
          <a:p>
            <a:r>
              <a:rPr kumimoji="1" lang="ja-JP" altLang="en-US" sz="2800" dirty="0" smtClean="0">
                <a:solidFill>
                  <a:schemeClr val="accent3">
                    <a:lumMod val="40000"/>
                    <a:lumOff val="60000"/>
                  </a:schemeClr>
                </a:solidFill>
              </a:rPr>
              <a:t>パラダイム・シフトが</a:t>
            </a:r>
            <a:r>
              <a:rPr lang="ja-JP" altLang="en-US" sz="2800" dirty="0" smtClean="0">
                <a:solidFill>
                  <a:schemeClr val="accent3">
                    <a:lumMod val="40000"/>
                    <a:lumOff val="60000"/>
                  </a:schemeClr>
                </a:solidFill>
              </a:rPr>
              <a:t>起こらなければ、見えない。</a:t>
            </a:r>
            <a:endParaRPr kumimoji="1" lang="ja-JP" altLang="en-US" sz="2800" dirty="0">
              <a:solidFill>
                <a:schemeClr val="accent3">
                  <a:lumMod val="40000"/>
                  <a:lumOff val="60000"/>
                </a:schemeClr>
              </a:solidFill>
            </a:endParaRPr>
          </a:p>
        </p:txBody>
      </p:sp>
      <p:sp>
        <p:nvSpPr>
          <p:cNvPr id="9" name="テキスト ボックス 8"/>
          <p:cNvSpPr txBox="1"/>
          <p:nvPr/>
        </p:nvSpPr>
        <p:spPr>
          <a:xfrm>
            <a:off x="1815649" y="4975433"/>
            <a:ext cx="5293636" cy="523220"/>
          </a:xfrm>
          <a:prstGeom prst="rect">
            <a:avLst/>
          </a:prstGeom>
          <a:noFill/>
        </p:spPr>
        <p:txBody>
          <a:bodyPr wrap="square" rtlCol="0">
            <a:spAutoFit/>
          </a:bodyPr>
          <a:lstStyle/>
          <a:p>
            <a:r>
              <a:rPr kumimoji="1" lang="ja-JP" altLang="en-US" sz="2800" dirty="0" smtClean="0">
                <a:solidFill>
                  <a:schemeClr val="accent3">
                    <a:lumMod val="40000"/>
                    <a:lumOff val="60000"/>
                  </a:schemeClr>
                </a:solidFill>
              </a:rPr>
              <a:t>見えないモノを見える様にする</a:t>
            </a:r>
            <a:endParaRPr kumimoji="1" lang="ja-JP" altLang="en-US" sz="2800" dirty="0">
              <a:solidFill>
                <a:schemeClr val="accent3">
                  <a:lumMod val="40000"/>
                  <a:lumOff val="60000"/>
                </a:schemeClr>
              </a:solidFill>
            </a:endParaRPr>
          </a:p>
        </p:txBody>
      </p:sp>
      <p:sp>
        <p:nvSpPr>
          <p:cNvPr id="10" name="フッター プレースホルダー 9"/>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11" name="スライド番号プレースホルダー 10"/>
          <p:cNvSpPr>
            <a:spLocks noGrp="1"/>
          </p:cNvSpPr>
          <p:nvPr>
            <p:ph type="sldNum" sz="quarter" idx="12"/>
          </p:nvPr>
        </p:nvSpPr>
        <p:spPr/>
        <p:txBody>
          <a:bodyPr/>
          <a:lstStyle/>
          <a:p>
            <a:fld id="{12493AFB-09EF-44E8-907E-BBD1DBE5A50F}" type="slidenum">
              <a:rPr kumimoji="1" lang="ja-JP" altLang="en-US" smtClean="0"/>
              <a:t>31</a:t>
            </a:fld>
            <a:endParaRPr kumimoji="1" lang="ja-JP" altLang="en-US"/>
          </a:p>
        </p:txBody>
      </p:sp>
    </p:spTree>
    <p:extLst>
      <p:ext uri="{BB962C8B-B14F-4D97-AF65-F5344CB8AC3E}">
        <p14:creationId xmlns:p14="http://schemas.microsoft.com/office/powerpoint/2010/main" val="8389111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4"/>
          <p:cNvSpPr>
            <a:spLocks noGrp="1" noChangeArrowheads="1"/>
          </p:cNvSpPr>
          <p:nvPr>
            <p:ph type="title"/>
          </p:nvPr>
        </p:nvSpPr>
        <p:spPr>
          <a:xfrm>
            <a:off x="457200" y="274638"/>
            <a:ext cx="8229600" cy="850106"/>
          </a:xfrm>
        </p:spPr>
        <p:txBody>
          <a:bodyPr>
            <a:normAutofit/>
          </a:bodyPr>
          <a:lstStyle/>
          <a:p>
            <a:pPr>
              <a:defRPr/>
            </a:pPr>
            <a:r>
              <a:rPr lang="ja-JP" altLang="en-US" sz="2800" dirty="0" smtClean="0">
                <a:solidFill>
                  <a:schemeClr val="tx1"/>
                </a:solidFill>
              </a:rPr>
              <a:t>アジャイル開発におけるソフトウエアの作り方</a:t>
            </a:r>
          </a:p>
        </p:txBody>
      </p:sp>
      <p:sp>
        <p:nvSpPr>
          <p:cNvPr id="392197" name="AutoShape 5"/>
          <p:cNvSpPr>
            <a:spLocks noChangeArrowheads="1"/>
          </p:cNvSpPr>
          <p:nvPr/>
        </p:nvSpPr>
        <p:spPr bwMode="auto">
          <a:xfrm>
            <a:off x="1365250" y="2049463"/>
            <a:ext cx="647700" cy="574675"/>
          </a:xfrm>
          <a:prstGeom prst="flowChartDisplay">
            <a:avLst/>
          </a:prstGeom>
          <a:solidFill>
            <a:srgbClr val="CCFFFF"/>
          </a:solidFill>
          <a:ln w="12700">
            <a:solidFill>
              <a:srgbClr val="0000FF"/>
            </a:solidFill>
            <a:miter lim="800000"/>
            <a:headEnd/>
            <a:tailEnd/>
          </a:ln>
        </p:spPr>
        <p:txBody>
          <a:bodyPr wrap="none" anchor="ctr"/>
          <a:lstStyle/>
          <a:p>
            <a:endParaRPr lang="ja-JP" altLang="en-US">
              <a:solidFill>
                <a:srgbClr val="000000"/>
              </a:solidFill>
            </a:endParaRPr>
          </a:p>
        </p:txBody>
      </p:sp>
      <p:sp>
        <p:nvSpPr>
          <p:cNvPr id="392198" name="AutoShape 6"/>
          <p:cNvSpPr>
            <a:spLocks noChangeArrowheads="1"/>
          </p:cNvSpPr>
          <p:nvPr/>
        </p:nvSpPr>
        <p:spPr bwMode="auto">
          <a:xfrm>
            <a:off x="4316413" y="2049463"/>
            <a:ext cx="865187" cy="574675"/>
          </a:xfrm>
          <a:prstGeom prst="flowChartProcess">
            <a:avLst/>
          </a:prstGeom>
          <a:solidFill>
            <a:srgbClr val="CCFFFF"/>
          </a:solidFill>
          <a:ln w="12700">
            <a:solidFill>
              <a:srgbClr val="0000FF"/>
            </a:solidFill>
            <a:miter lim="800000"/>
            <a:headEnd/>
            <a:tailEnd/>
          </a:ln>
        </p:spPr>
        <p:txBody>
          <a:bodyPr wrap="none" anchor="ctr"/>
          <a:lstStyle/>
          <a:p>
            <a:endParaRPr lang="ja-JP" altLang="en-US">
              <a:solidFill>
                <a:srgbClr val="000000"/>
              </a:solidFill>
            </a:endParaRPr>
          </a:p>
        </p:txBody>
      </p:sp>
      <p:sp>
        <p:nvSpPr>
          <p:cNvPr id="392199" name="AutoShape 7"/>
          <p:cNvSpPr>
            <a:spLocks noChangeArrowheads="1"/>
          </p:cNvSpPr>
          <p:nvPr/>
        </p:nvSpPr>
        <p:spPr bwMode="auto">
          <a:xfrm>
            <a:off x="5468938" y="2049463"/>
            <a:ext cx="865187" cy="574675"/>
          </a:xfrm>
          <a:prstGeom prst="flowChartProcess">
            <a:avLst/>
          </a:prstGeom>
          <a:solidFill>
            <a:srgbClr val="CCFFFF"/>
          </a:solidFill>
          <a:ln w="12700">
            <a:solidFill>
              <a:srgbClr val="0000FF"/>
            </a:solidFill>
            <a:miter lim="800000"/>
            <a:headEnd/>
            <a:tailEnd/>
          </a:ln>
        </p:spPr>
        <p:txBody>
          <a:bodyPr wrap="none" anchor="ctr"/>
          <a:lstStyle/>
          <a:p>
            <a:endParaRPr lang="ja-JP" altLang="en-US">
              <a:solidFill>
                <a:srgbClr val="000000"/>
              </a:solidFill>
            </a:endParaRPr>
          </a:p>
        </p:txBody>
      </p:sp>
      <p:sp>
        <p:nvSpPr>
          <p:cNvPr id="392200" name="AutoShape 8"/>
          <p:cNvSpPr>
            <a:spLocks noChangeArrowheads="1"/>
          </p:cNvSpPr>
          <p:nvPr/>
        </p:nvSpPr>
        <p:spPr bwMode="auto">
          <a:xfrm>
            <a:off x="6621463" y="2049463"/>
            <a:ext cx="865187" cy="574675"/>
          </a:xfrm>
          <a:prstGeom prst="flowChartProcess">
            <a:avLst/>
          </a:prstGeom>
          <a:solidFill>
            <a:srgbClr val="CCFFFF"/>
          </a:solidFill>
          <a:ln w="12700">
            <a:solidFill>
              <a:srgbClr val="0000FF"/>
            </a:solidFill>
            <a:miter lim="800000"/>
            <a:headEnd/>
            <a:tailEnd/>
          </a:ln>
        </p:spPr>
        <p:txBody>
          <a:bodyPr wrap="none" anchor="ctr"/>
          <a:lstStyle/>
          <a:p>
            <a:endParaRPr lang="ja-JP" altLang="en-US">
              <a:solidFill>
                <a:srgbClr val="000000"/>
              </a:solidFill>
            </a:endParaRPr>
          </a:p>
        </p:txBody>
      </p:sp>
      <p:sp>
        <p:nvSpPr>
          <p:cNvPr id="392201" name="AutoShape 9"/>
          <p:cNvSpPr>
            <a:spLocks noChangeArrowheads="1"/>
          </p:cNvSpPr>
          <p:nvPr/>
        </p:nvSpPr>
        <p:spPr bwMode="auto">
          <a:xfrm>
            <a:off x="7773988" y="2049463"/>
            <a:ext cx="863600" cy="574675"/>
          </a:xfrm>
          <a:prstGeom prst="flowChartDocument">
            <a:avLst/>
          </a:prstGeom>
          <a:solidFill>
            <a:srgbClr val="CCFFFF"/>
          </a:solidFill>
          <a:ln w="12700">
            <a:solidFill>
              <a:srgbClr val="0000FF"/>
            </a:solidFill>
            <a:miter lim="800000"/>
            <a:headEnd/>
            <a:tailEnd/>
          </a:ln>
        </p:spPr>
        <p:txBody>
          <a:bodyPr wrap="none" anchor="ctr"/>
          <a:lstStyle/>
          <a:p>
            <a:endParaRPr lang="ja-JP" altLang="en-US">
              <a:solidFill>
                <a:srgbClr val="000000"/>
              </a:solidFill>
            </a:endParaRPr>
          </a:p>
        </p:txBody>
      </p:sp>
      <p:sp>
        <p:nvSpPr>
          <p:cNvPr id="392202" name="AutoShape 10"/>
          <p:cNvSpPr>
            <a:spLocks noChangeArrowheads="1"/>
          </p:cNvSpPr>
          <p:nvPr/>
        </p:nvSpPr>
        <p:spPr bwMode="auto">
          <a:xfrm>
            <a:off x="500063" y="2120900"/>
            <a:ext cx="647700" cy="358775"/>
          </a:xfrm>
          <a:prstGeom prst="flowChartManualInput">
            <a:avLst/>
          </a:prstGeom>
          <a:solidFill>
            <a:srgbClr val="CCFFFF"/>
          </a:solidFill>
          <a:ln w="12700">
            <a:solidFill>
              <a:srgbClr val="0000FF"/>
            </a:solidFill>
            <a:miter lim="800000"/>
            <a:headEnd/>
            <a:tailEnd/>
          </a:ln>
        </p:spPr>
        <p:txBody>
          <a:bodyPr wrap="none" anchor="ctr"/>
          <a:lstStyle/>
          <a:p>
            <a:r>
              <a:rPr lang="en-US" altLang="ja-JP" sz="2000">
                <a:solidFill>
                  <a:srgbClr val="000000"/>
                </a:solidFill>
              </a:rPr>
              <a:t>◎</a:t>
            </a:r>
          </a:p>
        </p:txBody>
      </p:sp>
      <p:sp>
        <p:nvSpPr>
          <p:cNvPr id="392203" name="AutoShape 11"/>
          <p:cNvSpPr>
            <a:spLocks noChangeArrowheads="1"/>
          </p:cNvSpPr>
          <p:nvPr/>
        </p:nvSpPr>
        <p:spPr bwMode="auto">
          <a:xfrm>
            <a:off x="500063" y="2624138"/>
            <a:ext cx="647700" cy="358775"/>
          </a:xfrm>
          <a:prstGeom prst="flowChartManualInput">
            <a:avLst/>
          </a:prstGeom>
          <a:solidFill>
            <a:srgbClr val="CCFFCC"/>
          </a:solidFill>
          <a:ln w="12700">
            <a:solidFill>
              <a:srgbClr val="008000"/>
            </a:solidFill>
            <a:miter lim="800000"/>
            <a:headEnd/>
            <a:tailEnd/>
          </a:ln>
        </p:spPr>
        <p:txBody>
          <a:bodyPr wrap="none" anchor="ctr"/>
          <a:lstStyle/>
          <a:p>
            <a:r>
              <a:rPr lang="en-US" altLang="ja-JP" sz="2000">
                <a:solidFill>
                  <a:srgbClr val="000000"/>
                </a:solidFill>
              </a:rPr>
              <a:t>○</a:t>
            </a:r>
          </a:p>
        </p:txBody>
      </p:sp>
      <p:sp>
        <p:nvSpPr>
          <p:cNvPr id="392204" name="AutoShape 12"/>
          <p:cNvSpPr>
            <a:spLocks noChangeArrowheads="1"/>
          </p:cNvSpPr>
          <p:nvPr/>
        </p:nvSpPr>
        <p:spPr bwMode="auto">
          <a:xfrm>
            <a:off x="500063" y="3057525"/>
            <a:ext cx="647700" cy="358775"/>
          </a:xfrm>
          <a:prstGeom prst="flowChartManualInput">
            <a:avLst/>
          </a:prstGeom>
          <a:solidFill>
            <a:srgbClr val="FFCC99"/>
          </a:solidFill>
          <a:ln w="12700">
            <a:solidFill>
              <a:srgbClr val="FF6600"/>
            </a:solidFill>
            <a:miter lim="800000"/>
            <a:headEnd/>
            <a:tailEnd/>
          </a:ln>
        </p:spPr>
        <p:txBody>
          <a:bodyPr wrap="none" anchor="ctr"/>
          <a:lstStyle/>
          <a:p>
            <a:r>
              <a:rPr lang="en-US" altLang="ja-JP" sz="2000">
                <a:solidFill>
                  <a:srgbClr val="000000"/>
                </a:solidFill>
              </a:rPr>
              <a:t>×</a:t>
            </a:r>
          </a:p>
        </p:txBody>
      </p:sp>
      <p:sp>
        <p:nvSpPr>
          <p:cNvPr id="392205" name="AutoShape 13"/>
          <p:cNvSpPr>
            <a:spLocks noChangeArrowheads="1"/>
          </p:cNvSpPr>
          <p:nvPr/>
        </p:nvSpPr>
        <p:spPr bwMode="auto">
          <a:xfrm>
            <a:off x="500063" y="3560763"/>
            <a:ext cx="647700" cy="358775"/>
          </a:xfrm>
          <a:prstGeom prst="flowChartManualInput">
            <a:avLst/>
          </a:prstGeom>
          <a:solidFill>
            <a:srgbClr val="FFFF99"/>
          </a:solidFill>
          <a:ln w="12700">
            <a:solidFill>
              <a:srgbClr val="99CC00"/>
            </a:solidFill>
            <a:miter lim="800000"/>
            <a:headEnd/>
            <a:tailEnd/>
          </a:ln>
        </p:spPr>
        <p:txBody>
          <a:bodyPr wrap="none" anchor="ctr"/>
          <a:lstStyle/>
          <a:p>
            <a:r>
              <a:rPr lang="en-US" altLang="ja-JP" sz="2000">
                <a:solidFill>
                  <a:srgbClr val="000000"/>
                </a:solidFill>
              </a:rPr>
              <a:t>△</a:t>
            </a:r>
          </a:p>
        </p:txBody>
      </p:sp>
      <p:sp>
        <p:nvSpPr>
          <p:cNvPr id="392206" name="AutoShape 14"/>
          <p:cNvSpPr>
            <a:spLocks noChangeArrowheads="1"/>
          </p:cNvSpPr>
          <p:nvPr/>
        </p:nvSpPr>
        <p:spPr bwMode="auto">
          <a:xfrm>
            <a:off x="3236913" y="4424363"/>
            <a:ext cx="865187" cy="574675"/>
          </a:xfrm>
          <a:prstGeom prst="flowChartProcess">
            <a:avLst/>
          </a:prstGeom>
          <a:solidFill>
            <a:srgbClr val="FFFF99"/>
          </a:solidFill>
          <a:ln w="12700">
            <a:solidFill>
              <a:srgbClr val="99CC00"/>
            </a:solidFill>
            <a:miter lim="800000"/>
            <a:headEnd/>
            <a:tailEnd/>
          </a:ln>
        </p:spPr>
        <p:txBody>
          <a:bodyPr wrap="none" anchor="ctr"/>
          <a:lstStyle/>
          <a:p>
            <a:endParaRPr lang="ja-JP" altLang="en-US">
              <a:solidFill>
                <a:srgbClr val="000000"/>
              </a:solidFill>
            </a:endParaRPr>
          </a:p>
        </p:txBody>
      </p:sp>
      <p:sp>
        <p:nvSpPr>
          <p:cNvPr id="392207" name="AutoShape 15"/>
          <p:cNvSpPr>
            <a:spLocks noChangeArrowheads="1"/>
          </p:cNvSpPr>
          <p:nvPr/>
        </p:nvSpPr>
        <p:spPr bwMode="auto">
          <a:xfrm>
            <a:off x="4316413" y="4424363"/>
            <a:ext cx="865187" cy="574675"/>
          </a:xfrm>
          <a:prstGeom prst="flowChartProcess">
            <a:avLst/>
          </a:prstGeom>
          <a:solidFill>
            <a:srgbClr val="FFFF99"/>
          </a:solidFill>
          <a:ln w="12700">
            <a:solidFill>
              <a:srgbClr val="99CC00"/>
            </a:solidFill>
            <a:miter lim="800000"/>
            <a:headEnd/>
            <a:tailEnd/>
          </a:ln>
        </p:spPr>
        <p:txBody>
          <a:bodyPr wrap="none" anchor="ctr"/>
          <a:lstStyle/>
          <a:p>
            <a:endParaRPr lang="ja-JP" altLang="en-US">
              <a:solidFill>
                <a:srgbClr val="000000"/>
              </a:solidFill>
            </a:endParaRPr>
          </a:p>
        </p:txBody>
      </p:sp>
      <p:sp>
        <p:nvSpPr>
          <p:cNvPr id="392208" name="AutoShape 16"/>
          <p:cNvSpPr>
            <a:spLocks noChangeArrowheads="1"/>
          </p:cNvSpPr>
          <p:nvPr/>
        </p:nvSpPr>
        <p:spPr bwMode="auto">
          <a:xfrm>
            <a:off x="7773988" y="2840038"/>
            <a:ext cx="1008062" cy="574675"/>
          </a:xfrm>
          <a:prstGeom prst="flowChartMultidocument">
            <a:avLst/>
          </a:prstGeom>
          <a:solidFill>
            <a:srgbClr val="FFFF99"/>
          </a:solidFill>
          <a:ln w="12700">
            <a:solidFill>
              <a:srgbClr val="99CC00"/>
            </a:solidFill>
            <a:miter lim="800000"/>
            <a:headEnd/>
            <a:tailEnd/>
          </a:ln>
        </p:spPr>
        <p:txBody>
          <a:bodyPr wrap="none" anchor="ctr"/>
          <a:lstStyle/>
          <a:p>
            <a:endParaRPr lang="ja-JP" altLang="en-US">
              <a:solidFill>
                <a:srgbClr val="000000"/>
              </a:solidFill>
            </a:endParaRPr>
          </a:p>
        </p:txBody>
      </p:sp>
      <p:sp>
        <p:nvSpPr>
          <p:cNvPr id="392209" name="AutoShape 17"/>
          <p:cNvSpPr>
            <a:spLocks noChangeArrowheads="1"/>
          </p:cNvSpPr>
          <p:nvPr/>
        </p:nvSpPr>
        <p:spPr bwMode="auto">
          <a:xfrm>
            <a:off x="1365250" y="2768600"/>
            <a:ext cx="647700" cy="574675"/>
          </a:xfrm>
          <a:prstGeom prst="flowChartDisplay">
            <a:avLst/>
          </a:prstGeom>
          <a:solidFill>
            <a:srgbClr val="FFCC99"/>
          </a:solidFill>
          <a:ln w="12700">
            <a:solidFill>
              <a:srgbClr val="FF6600"/>
            </a:solidFill>
            <a:miter lim="800000"/>
            <a:headEnd/>
            <a:tailEnd/>
          </a:ln>
        </p:spPr>
        <p:txBody>
          <a:bodyPr wrap="none" anchor="ctr"/>
          <a:lstStyle/>
          <a:p>
            <a:endParaRPr lang="ja-JP" altLang="en-US">
              <a:solidFill>
                <a:srgbClr val="000000"/>
              </a:solidFill>
            </a:endParaRPr>
          </a:p>
        </p:txBody>
      </p:sp>
      <p:sp>
        <p:nvSpPr>
          <p:cNvPr id="392210" name="AutoShape 18"/>
          <p:cNvSpPr>
            <a:spLocks noChangeArrowheads="1"/>
          </p:cNvSpPr>
          <p:nvPr/>
        </p:nvSpPr>
        <p:spPr bwMode="auto">
          <a:xfrm>
            <a:off x="1365250" y="5073650"/>
            <a:ext cx="647700" cy="574675"/>
          </a:xfrm>
          <a:prstGeom prst="flowChartDisplay">
            <a:avLst/>
          </a:prstGeom>
          <a:solidFill>
            <a:srgbClr val="FFFF99"/>
          </a:solidFill>
          <a:ln w="12700">
            <a:solidFill>
              <a:srgbClr val="99CC00"/>
            </a:solidFill>
            <a:miter lim="800000"/>
            <a:headEnd/>
            <a:tailEnd/>
          </a:ln>
        </p:spPr>
        <p:txBody>
          <a:bodyPr wrap="none" anchor="ctr"/>
          <a:lstStyle/>
          <a:p>
            <a:endParaRPr lang="ja-JP" altLang="en-US">
              <a:solidFill>
                <a:srgbClr val="000000"/>
              </a:solidFill>
            </a:endParaRPr>
          </a:p>
        </p:txBody>
      </p:sp>
      <p:sp>
        <p:nvSpPr>
          <p:cNvPr id="392211" name="AutoShape 19"/>
          <p:cNvSpPr>
            <a:spLocks noChangeArrowheads="1"/>
          </p:cNvSpPr>
          <p:nvPr/>
        </p:nvSpPr>
        <p:spPr bwMode="auto">
          <a:xfrm>
            <a:off x="3236913" y="3560763"/>
            <a:ext cx="865187" cy="574675"/>
          </a:xfrm>
          <a:prstGeom prst="flowChartProcess">
            <a:avLst/>
          </a:prstGeom>
          <a:solidFill>
            <a:srgbClr val="FFCC99"/>
          </a:solidFill>
          <a:ln w="12700">
            <a:solidFill>
              <a:srgbClr val="FF6600"/>
            </a:solidFill>
            <a:miter lim="800000"/>
            <a:headEnd/>
            <a:tailEnd/>
          </a:ln>
        </p:spPr>
        <p:txBody>
          <a:bodyPr wrap="none" anchor="ctr"/>
          <a:lstStyle/>
          <a:p>
            <a:endParaRPr lang="ja-JP" altLang="en-US">
              <a:solidFill>
                <a:srgbClr val="000000"/>
              </a:solidFill>
            </a:endParaRPr>
          </a:p>
        </p:txBody>
      </p:sp>
      <p:sp>
        <p:nvSpPr>
          <p:cNvPr id="392212" name="AutoShape 20"/>
          <p:cNvSpPr>
            <a:spLocks noChangeArrowheads="1"/>
          </p:cNvSpPr>
          <p:nvPr/>
        </p:nvSpPr>
        <p:spPr bwMode="auto">
          <a:xfrm>
            <a:off x="4316413" y="3560763"/>
            <a:ext cx="863600" cy="574675"/>
          </a:xfrm>
          <a:prstGeom prst="flowChartDocument">
            <a:avLst/>
          </a:prstGeom>
          <a:solidFill>
            <a:srgbClr val="FFCC99"/>
          </a:solidFill>
          <a:ln w="12700">
            <a:solidFill>
              <a:srgbClr val="FF6600"/>
            </a:solidFill>
            <a:miter lim="800000"/>
            <a:headEnd/>
            <a:tailEnd/>
          </a:ln>
        </p:spPr>
        <p:txBody>
          <a:bodyPr wrap="none" anchor="ctr"/>
          <a:lstStyle/>
          <a:p>
            <a:endParaRPr lang="ja-JP" altLang="en-US">
              <a:solidFill>
                <a:srgbClr val="000000"/>
              </a:solidFill>
            </a:endParaRPr>
          </a:p>
        </p:txBody>
      </p:sp>
      <p:cxnSp>
        <p:nvCxnSpPr>
          <p:cNvPr id="392213" name="AutoShape 21"/>
          <p:cNvCxnSpPr>
            <a:cxnSpLocks noChangeShapeType="1"/>
            <a:stCxn id="392211" idx="3"/>
            <a:endCxn id="392212" idx="1"/>
          </p:cNvCxnSpPr>
          <p:nvPr/>
        </p:nvCxnSpPr>
        <p:spPr bwMode="auto">
          <a:xfrm>
            <a:off x="4102100" y="3848100"/>
            <a:ext cx="214313" cy="0"/>
          </a:xfrm>
          <a:prstGeom prst="straightConnector1">
            <a:avLst/>
          </a:prstGeom>
          <a:noFill/>
          <a:ln w="19050">
            <a:solidFill>
              <a:srgbClr val="FF6600"/>
            </a:solidFill>
            <a:round/>
            <a:headEnd/>
            <a:tailEnd type="triangle" w="med" len="med"/>
          </a:ln>
          <a:extLst>
            <a:ext uri="{909E8E84-426E-40DD-AFC4-6F175D3DCCD1}">
              <a14:hiddenFill xmlns:a14="http://schemas.microsoft.com/office/drawing/2010/main">
                <a:noFill/>
              </a14:hiddenFill>
            </a:ext>
          </a:extLst>
        </p:spPr>
      </p:cxnSp>
      <p:cxnSp>
        <p:nvCxnSpPr>
          <p:cNvPr id="392214" name="AutoShape 22"/>
          <p:cNvCxnSpPr>
            <a:cxnSpLocks noChangeShapeType="1"/>
            <a:stCxn id="392206" idx="3"/>
            <a:endCxn id="392207" idx="1"/>
          </p:cNvCxnSpPr>
          <p:nvPr/>
        </p:nvCxnSpPr>
        <p:spPr bwMode="auto">
          <a:xfrm>
            <a:off x="4102100" y="4711700"/>
            <a:ext cx="214313" cy="0"/>
          </a:xfrm>
          <a:prstGeom prst="straightConnector1">
            <a:avLst/>
          </a:prstGeom>
          <a:noFill/>
          <a:ln w="19050">
            <a:solidFill>
              <a:srgbClr val="99CC00"/>
            </a:solidFill>
            <a:round/>
            <a:headEnd/>
            <a:tailEnd type="triangle" w="med" len="med"/>
          </a:ln>
          <a:extLst>
            <a:ext uri="{909E8E84-426E-40DD-AFC4-6F175D3DCCD1}">
              <a14:hiddenFill xmlns:a14="http://schemas.microsoft.com/office/drawing/2010/main">
                <a:noFill/>
              </a14:hiddenFill>
            </a:ext>
          </a:extLst>
        </p:spPr>
      </p:cxnSp>
      <p:cxnSp>
        <p:nvCxnSpPr>
          <p:cNvPr id="392215" name="AutoShape 23"/>
          <p:cNvCxnSpPr>
            <a:cxnSpLocks noChangeShapeType="1"/>
            <a:stCxn id="392222" idx="2"/>
            <a:endCxn id="392211" idx="1"/>
          </p:cNvCxnSpPr>
          <p:nvPr/>
        </p:nvCxnSpPr>
        <p:spPr bwMode="auto">
          <a:xfrm rot="16200000" flipH="1">
            <a:off x="2301875" y="2913063"/>
            <a:ext cx="1222375" cy="647700"/>
          </a:xfrm>
          <a:prstGeom prst="bentConnector2">
            <a:avLst/>
          </a:prstGeom>
          <a:noFill/>
          <a:ln w="19050">
            <a:solidFill>
              <a:srgbClr val="FF6600"/>
            </a:solidFill>
            <a:miter lim="800000"/>
            <a:headEnd/>
            <a:tailEnd type="triangle" w="med" len="med"/>
          </a:ln>
          <a:extLst>
            <a:ext uri="{909E8E84-426E-40DD-AFC4-6F175D3DCCD1}">
              <a14:hiddenFill xmlns:a14="http://schemas.microsoft.com/office/drawing/2010/main">
                <a:noFill/>
              </a14:hiddenFill>
            </a:ext>
          </a:extLst>
        </p:spPr>
      </p:cxnSp>
      <p:cxnSp>
        <p:nvCxnSpPr>
          <p:cNvPr id="392216" name="AutoShape 24"/>
          <p:cNvCxnSpPr>
            <a:cxnSpLocks noChangeShapeType="1"/>
            <a:stCxn id="392217" idx="2"/>
            <a:endCxn id="392206" idx="1"/>
          </p:cNvCxnSpPr>
          <p:nvPr/>
        </p:nvCxnSpPr>
        <p:spPr bwMode="auto">
          <a:xfrm rot="16200000" flipH="1">
            <a:off x="2625725" y="4100513"/>
            <a:ext cx="574675" cy="647700"/>
          </a:xfrm>
          <a:prstGeom prst="bentConnector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sp>
        <p:nvSpPr>
          <p:cNvPr id="392217" name="AutoShape 25"/>
          <p:cNvSpPr>
            <a:spLocks noChangeArrowheads="1"/>
          </p:cNvSpPr>
          <p:nvPr/>
        </p:nvSpPr>
        <p:spPr bwMode="auto">
          <a:xfrm>
            <a:off x="2157413" y="3560763"/>
            <a:ext cx="863600" cy="576262"/>
          </a:xfrm>
          <a:prstGeom prst="flowChartDecision">
            <a:avLst/>
          </a:prstGeom>
          <a:solidFill>
            <a:srgbClr val="FFFF99"/>
          </a:solidFill>
          <a:ln w="12700">
            <a:solidFill>
              <a:srgbClr val="99CC00"/>
            </a:solidFill>
            <a:miter lim="800000"/>
            <a:headEnd/>
            <a:tailEnd/>
          </a:ln>
        </p:spPr>
        <p:txBody>
          <a:bodyPr wrap="none" anchor="ctr"/>
          <a:lstStyle/>
          <a:p>
            <a:endParaRPr lang="ja-JP" altLang="en-US">
              <a:solidFill>
                <a:srgbClr val="000000"/>
              </a:solidFill>
            </a:endParaRPr>
          </a:p>
        </p:txBody>
      </p:sp>
      <p:cxnSp>
        <p:nvCxnSpPr>
          <p:cNvPr id="392218" name="AutoShape 26"/>
          <p:cNvCxnSpPr>
            <a:cxnSpLocks noChangeShapeType="1"/>
            <a:stCxn id="392211" idx="0"/>
            <a:endCxn id="392209" idx="3"/>
          </p:cNvCxnSpPr>
          <p:nvPr/>
        </p:nvCxnSpPr>
        <p:spPr bwMode="auto">
          <a:xfrm rot="5400000" flipH="1">
            <a:off x="2589212" y="2479676"/>
            <a:ext cx="504825" cy="1657350"/>
          </a:xfrm>
          <a:prstGeom prst="bentConnector2">
            <a:avLst/>
          </a:prstGeom>
          <a:noFill/>
          <a:ln w="19050">
            <a:solidFill>
              <a:srgbClr val="FF6600"/>
            </a:solidFill>
            <a:miter lim="800000"/>
            <a:headEnd/>
            <a:tailEnd type="triangle" w="med" len="med"/>
          </a:ln>
          <a:extLst>
            <a:ext uri="{909E8E84-426E-40DD-AFC4-6F175D3DCCD1}">
              <a14:hiddenFill xmlns:a14="http://schemas.microsoft.com/office/drawing/2010/main">
                <a:noFill/>
              </a14:hiddenFill>
            </a:ext>
          </a:extLst>
        </p:spPr>
      </p:cxnSp>
      <p:cxnSp>
        <p:nvCxnSpPr>
          <p:cNvPr id="392219" name="AutoShape 27"/>
          <p:cNvCxnSpPr>
            <a:cxnSpLocks noChangeShapeType="1"/>
            <a:stCxn id="392206" idx="2"/>
            <a:endCxn id="392210" idx="3"/>
          </p:cNvCxnSpPr>
          <p:nvPr/>
        </p:nvCxnSpPr>
        <p:spPr bwMode="auto">
          <a:xfrm rot="5400000">
            <a:off x="2660650" y="4351338"/>
            <a:ext cx="361950" cy="1657350"/>
          </a:xfrm>
          <a:prstGeom prst="bentConnector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cxnSp>
        <p:nvCxnSpPr>
          <p:cNvPr id="392220" name="AutoShape 28"/>
          <p:cNvCxnSpPr>
            <a:cxnSpLocks noChangeShapeType="1"/>
            <a:stCxn id="392197" idx="3"/>
            <a:endCxn id="392198" idx="1"/>
          </p:cNvCxnSpPr>
          <p:nvPr/>
        </p:nvCxnSpPr>
        <p:spPr bwMode="auto">
          <a:xfrm>
            <a:off x="2012950" y="2336800"/>
            <a:ext cx="2303463" cy="0"/>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392221" name="AutoShape 29"/>
          <p:cNvSpPr>
            <a:spLocks noChangeArrowheads="1"/>
          </p:cNvSpPr>
          <p:nvPr/>
        </p:nvSpPr>
        <p:spPr bwMode="auto">
          <a:xfrm>
            <a:off x="3236913" y="2049463"/>
            <a:ext cx="865187" cy="574675"/>
          </a:xfrm>
          <a:prstGeom prst="flowChartProcess">
            <a:avLst/>
          </a:prstGeom>
          <a:solidFill>
            <a:srgbClr val="CCFFCC"/>
          </a:solidFill>
          <a:ln w="12700">
            <a:solidFill>
              <a:srgbClr val="008000"/>
            </a:solidFill>
            <a:miter lim="800000"/>
            <a:headEnd/>
            <a:tailEnd/>
          </a:ln>
        </p:spPr>
        <p:txBody>
          <a:bodyPr wrap="none" anchor="ctr"/>
          <a:lstStyle/>
          <a:p>
            <a:endParaRPr lang="ja-JP" altLang="en-US">
              <a:solidFill>
                <a:srgbClr val="000000"/>
              </a:solidFill>
            </a:endParaRPr>
          </a:p>
        </p:txBody>
      </p:sp>
      <p:sp>
        <p:nvSpPr>
          <p:cNvPr id="392222" name="AutoShape 30"/>
          <p:cNvSpPr>
            <a:spLocks noChangeArrowheads="1"/>
          </p:cNvSpPr>
          <p:nvPr/>
        </p:nvSpPr>
        <p:spPr bwMode="auto">
          <a:xfrm>
            <a:off x="2157413" y="2049463"/>
            <a:ext cx="863600" cy="576262"/>
          </a:xfrm>
          <a:prstGeom prst="flowChartDecision">
            <a:avLst/>
          </a:prstGeom>
          <a:solidFill>
            <a:srgbClr val="FFCC99"/>
          </a:solidFill>
          <a:ln w="12700">
            <a:solidFill>
              <a:srgbClr val="FF6600"/>
            </a:solidFill>
            <a:miter lim="800000"/>
            <a:headEnd/>
            <a:tailEnd/>
          </a:ln>
        </p:spPr>
        <p:txBody>
          <a:bodyPr wrap="none" anchor="ctr"/>
          <a:lstStyle/>
          <a:p>
            <a:endParaRPr lang="ja-JP" altLang="en-US">
              <a:solidFill>
                <a:srgbClr val="000000"/>
              </a:solidFill>
            </a:endParaRPr>
          </a:p>
        </p:txBody>
      </p:sp>
      <p:cxnSp>
        <p:nvCxnSpPr>
          <p:cNvPr id="392223" name="AutoShape 31"/>
          <p:cNvCxnSpPr>
            <a:cxnSpLocks noChangeShapeType="1"/>
            <a:stCxn id="392198" idx="3"/>
            <a:endCxn id="392199" idx="1"/>
          </p:cNvCxnSpPr>
          <p:nvPr/>
        </p:nvCxnSpPr>
        <p:spPr bwMode="auto">
          <a:xfrm>
            <a:off x="5181600" y="2336800"/>
            <a:ext cx="28733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92224" name="AutoShape 32"/>
          <p:cNvCxnSpPr>
            <a:cxnSpLocks noChangeShapeType="1"/>
            <a:stCxn id="392199" idx="3"/>
            <a:endCxn id="392200" idx="1"/>
          </p:cNvCxnSpPr>
          <p:nvPr/>
        </p:nvCxnSpPr>
        <p:spPr bwMode="auto">
          <a:xfrm>
            <a:off x="6334125" y="2336800"/>
            <a:ext cx="287338" cy="0"/>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392225" name="AutoShape 33"/>
          <p:cNvCxnSpPr>
            <a:cxnSpLocks noChangeShapeType="1"/>
            <a:stCxn id="392200" idx="3"/>
            <a:endCxn id="392201" idx="1"/>
          </p:cNvCxnSpPr>
          <p:nvPr/>
        </p:nvCxnSpPr>
        <p:spPr bwMode="auto">
          <a:xfrm>
            <a:off x="7486650" y="2336800"/>
            <a:ext cx="287338" cy="0"/>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392226" name="AutoShape 34"/>
          <p:cNvSpPr>
            <a:spLocks noChangeArrowheads="1"/>
          </p:cNvSpPr>
          <p:nvPr/>
        </p:nvSpPr>
        <p:spPr bwMode="auto">
          <a:xfrm>
            <a:off x="6621463" y="2840038"/>
            <a:ext cx="865187" cy="574675"/>
          </a:xfrm>
          <a:prstGeom prst="flowChartProcess">
            <a:avLst/>
          </a:prstGeom>
          <a:solidFill>
            <a:srgbClr val="FFFF99"/>
          </a:solidFill>
          <a:ln w="12700">
            <a:solidFill>
              <a:srgbClr val="99CC00"/>
            </a:solidFill>
            <a:miter lim="800000"/>
            <a:headEnd/>
            <a:tailEnd/>
          </a:ln>
        </p:spPr>
        <p:txBody>
          <a:bodyPr wrap="none" anchor="ctr"/>
          <a:lstStyle/>
          <a:p>
            <a:endParaRPr lang="ja-JP" altLang="en-US">
              <a:solidFill>
                <a:srgbClr val="000000"/>
              </a:solidFill>
            </a:endParaRPr>
          </a:p>
        </p:txBody>
      </p:sp>
      <p:cxnSp>
        <p:nvCxnSpPr>
          <p:cNvPr id="392227" name="AutoShape 35"/>
          <p:cNvCxnSpPr>
            <a:cxnSpLocks noChangeShapeType="1"/>
          </p:cNvCxnSpPr>
          <p:nvPr/>
        </p:nvCxnSpPr>
        <p:spPr bwMode="auto">
          <a:xfrm>
            <a:off x="7485063" y="3128963"/>
            <a:ext cx="287337" cy="0"/>
          </a:xfrm>
          <a:prstGeom prst="straightConnector1">
            <a:avLst/>
          </a:prstGeom>
          <a:noFill/>
          <a:ln w="19050">
            <a:solidFill>
              <a:srgbClr val="99CC00"/>
            </a:solidFill>
            <a:round/>
            <a:headEnd/>
            <a:tailEnd type="triangle" w="med" len="med"/>
          </a:ln>
          <a:extLst>
            <a:ext uri="{909E8E84-426E-40DD-AFC4-6F175D3DCCD1}">
              <a14:hiddenFill xmlns:a14="http://schemas.microsoft.com/office/drawing/2010/main">
                <a:noFill/>
              </a14:hiddenFill>
            </a:ext>
          </a:extLst>
        </p:spPr>
      </p:cxnSp>
      <p:cxnSp>
        <p:nvCxnSpPr>
          <p:cNvPr id="392228" name="AutoShape 36"/>
          <p:cNvCxnSpPr>
            <a:cxnSpLocks noChangeShapeType="1"/>
            <a:stCxn id="392199" idx="3"/>
            <a:endCxn id="392226" idx="1"/>
          </p:cNvCxnSpPr>
          <p:nvPr/>
        </p:nvCxnSpPr>
        <p:spPr bwMode="auto">
          <a:xfrm>
            <a:off x="6334125" y="2336800"/>
            <a:ext cx="287338" cy="790575"/>
          </a:xfrm>
          <a:prstGeom prst="bentConnector3">
            <a:avLst>
              <a:gd name="adj1" fmla="val 4972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cxnSp>
        <p:nvCxnSpPr>
          <p:cNvPr id="392229" name="AutoShape 37"/>
          <p:cNvCxnSpPr>
            <a:cxnSpLocks noChangeShapeType="1"/>
            <a:stCxn id="392207" idx="3"/>
            <a:endCxn id="392199" idx="1"/>
          </p:cNvCxnSpPr>
          <p:nvPr/>
        </p:nvCxnSpPr>
        <p:spPr bwMode="auto">
          <a:xfrm flipV="1">
            <a:off x="5181600" y="2336800"/>
            <a:ext cx="287338" cy="2374900"/>
          </a:xfrm>
          <a:prstGeom prst="bentConnector3">
            <a:avLst>
              <a:gd name="adj1" fmla="val 4972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sp>
        <p:nvSpPr>
          <p:cNvPr id="60454" name="Rectangle 41"/>
          <p:cNvSpPr>
            <a:spLocks noChangeArrowheads="1"/>
          </p:cNvSpPr>
          <p:nvPr/>
        </p:nvSpPr>
        <p:spPr bwMode="auto">
          <a:xfrm>
            <a:off x="6334125" y="4713288"/>
            <a:ext cx="504825" cy="215900"/>
          </a:xfrm>
          <a:prstGeom prst="rect">
            <a:avLst/>
          </a:prstGeom>
          <a:solidFill>
            <a:srgbClr val="CCFFFF"/>
          </a:solidFill>
          <a:ln w="12700">
            <a:solidFill>
              <a:srgbClr val="0000FF"/>
            </a:solidFill>
            <a:miter lim="800000"/>
            <a:headEnd/>
            <a:tailEnd/>
          </a:ln>
        </p:spPr>
        <p:txBody>
          <a:bodyPr wrap="none" anchor="ctr"/>
          <a:lstStyle/>
          <a:p>
            <a:endParaRPr lang="ja-JP" altLang="en-US">
              <a:solidFill>
                <a:srgbClr val="000000"/>
              </a:solidFill>
            </a:endParaRPr>
          </a:p>
        </p:txBody>
      </p:sp>
      <p:sp>
        <p:nvSpPr>
          <p:cNvPr id="60455" name="Rectangle 42"/>
          <p:cNvSpPr>
            <a:spLocks noChangeArrowheads="1"/>
          </p:cNvSpPr>
          <p:nvPr/>
        </p:nvSpPr>
        <p:spPr bwMode="auto">
          <a:xfrm>
            <a:off x="6334125" y="5073650"/>
            <a:ext cx="504825" cy="215900"/>
          </a:xfrm>
          <a:prstGeom prst="rect">
            <a:avLst/>
          </a:prstGeom>
          <a:solidFill>
            <a:srgbClr val="CCFFCC"/>
          </a:solidFill>
          <a:ln w="12700">
            <a:solidFill>
              <a:srgbClr val="339966"/>
            </a:solidFill>
            <a:miter lim="800000"/>
            <a:headEnd/>
            <a:tailEnd/>
          </a:ln>
        </p:spPr>
        <p:txBody>
          <a:bodyPr wrap="none" anchor="ctr"/>
          <a:lstStyle/>
          <a:p>
            <a:endParaRPr lang="ja-JP" altLang="en-US">
              <a:solidFill>
                <a:srgbClr val="000000"/>
              </a:solidFill>
            </a:endParaRPr>
          </a:p>
        </p:txBody>
      </p:sp>
      <p:sp>
        <p:nvSpPr>
          <p:cNvPr id="60456" name="Rectangle 43"/>
          <p:cNvSpPr>
            <a:spLocks noChangeArrowheads="1"/>
          </p:cNvSpPr>
          <p:nvPr/>
        </p:nvSpPr>
        <p:spPr bwMode="auto">
          <a:xfrm>
            <a:off x="6334125" y="5432425"/>
            <a:ext cx="504825" cy="215900"/>
          </a:xfrm>
          <a:prstGeom prst="rect">
            <a:avLst/>
          </a:prstGeom>
          <a:solidFill>
            <a:srgbClr val="FFCC99"/>
          </a:solidFill>
          <a:ln w="12700">
            <a:solidFill>
              <a:srgbClr val="FF6600"/>
            </a:solidFill>
            <a:miter lim="800000"/>
            <a:headEnd/>
            <a:tailEnd/>
          </a:ln>
        </p:spPr>
        <p:txBody>
          <a:bodyPr wrap="none" anchor="ctr"/>
          <a:lstStyle/>
          <a:p>
            <a:endParaRPr lang="ja-JP" altLang="en-US">
              <a:solidFill>
                <a:srgbClr val="000000"/>
              </a:solidFill>
            </a:endParaRPr>
          </a:p>
        </p:txBody>
      </p:sp>
      <p:sp>
        <p:nvSpPr>
          <p:cNvPr id="60457" name="Rectangle 44"/>
          <p:cNvSpPr>
            <a:spLocks noChangeArrowheads="1"/>
          </p:cNvSpPr>
          <p:nvPr/>
        </p:nvSpPr>
        <p:spPr bwMode="auto">
          <a:xfrm>
            <a:off x="6334125" y="5792788"/>
            <a:ext cx="504825" cy="215900"/>
          </a:xfrm>
          <a:prstGeom prst="rect">
            <a:avLst/>
          </a:prstGeom>
          <a:solidFill>
            <a:srgbClr val="FFFF99"/>
          </a:solidFill>
          <a:ln w="12700">
            <a:solidFill>
              <a:srgbClr val="99CC00"/>
            </a:solidFill>
            <a:miter lim="800000"/>
            <a:headEnd/>
            <a:tailEnd/>
          </a:ln>
        </p:spPr>
        <p:txBody>
          <a:bodyPr wrap="none" anchor="ctr"/>
          <a:lstStyle/>
          <a:p>
            <a:endParaRPr lang="ja-JP" altLang="en-US">
              <a:solidFill>
                <a:srgbClr val="000000"/>
              </a:solidFill>
            </a:endParaRPr>
          </a:p>
        </p:txBody>
      </p:sp>
      <p:sp>
        <p:nvSpPr>
          <p:cNvPr id="60458" name="Text Box 45"/>
          <p:cNvSpPr txBox="1">
            <a:spLocks noChangeArrowheads="1"/>
          </p:cNvSpPr>
          <p:nvPr/>
        </p:nvSpPr>
        <p:spPr bwMode="auto">
          <a:xfrm>
            <a:off x="6837363" y="4640263"/>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１</a:t>
            </a:r>
          </a:p>
        </p:txBody>
      </p:sp>
      <p:sp>
        <p:nvSpPr>
          <p:cNvPr id="60459" name="Text Box 46"/>
          <p:cNvSpPr txBox="1">
            <a:spLocks noChangeArrowheads="1"/>
          </p:cNvSpPr>
          <p:nvPr/>
        </p:nvSpPr>
        <p:spPr bwMode="auto">
          <a:xfrm>
            <a:off x="6837363" y="5000625"/>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２</a:t>
            </a:r>
          </a:p>
        </p:txBody>
      </p:sp>
      <p:sp>
        <p:nvSpPr>
          <p:cNvPr id="60460" name="Text Box 47"/>
          <p:cNvSpPr txBox="1">
            <a:spLocks noChangeArrowheads="1"/>
          </p:cNvSpPr>
          <p:nvPr/>
        </p:nvSpPr>
        <p:spPr bwMode="auto">
          <a:xfrm>
            <a:off x="6837363" y="5360988"/>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３</a:t>
            </a:r>
          </a:p>
        </p:txBody>
      </p:sp>
      <p:sp>
        <p:nvSpPr>
          <p:cNvPr id="60461" name="Text Box 48"/>
          <p:cNvSpPr txBox="1">
            <a:spLocks noChangeArrowheads="1"/>
          </p:cNvSpPr>
          <p:nvPr/>
        </p:nvSpPr>
        <p:spPr bwMode="auto">
          <a:xfrm>
            <a:off x="6837363" y="5721350"/>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４</a:t>
            </a:r>
          </a:p>
        </p:txBody>
      </p:sp>
      <p:sp>
        <p:nvSpPr>
          <p:cNvPr id="2" name="フッター プレースホルダー 1"/>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3" name="スライド番号プレースホルダー 2"/>
          <p:cNvSpPr>
            <a:spLocks noGrp="1"/>
          </p:cNvSpPr>
          <p:nvPr>
            <p:ph type="sldNum" sz="quarter" idx="12"/>
          </p:nvPr>
        </p:nvSpPr>
        <p:spPr/>
        <p:txBody>
          <a:bodyPr/>
          <a:lstStyle/>
          <a:p>
            <a:fld id="{12493AFB-09EF-44E8-907E-BBD1DBE5A50F}" type="slidenum">
              <a:rPr kumimoji="1" lang="ja-JP" altLang="en-US" smtClean="0"/>
              <a:t>32</a:t>
            </a:fld>
            <a:endParaRPr kumimoji="1" lang="ja-JP" altLang="en-US"/>
          </a:p>
        </p:txBody>
      </p:sp>
    </p:spTree>
    <p:extLst>
      <p:ext uri="{BB962C8B-B14F-4D97-AF65-F5344CB8AC3E}">
        <p14:creationId xmlns:p14="http://schemas.microsoft.com/office/powerpoint/2010/main" val="3480558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92202"/>
                                        </p:tgtEl>
                                        <p:attrNameLst>
                                          <p:attrName>style.visibility</p:attrName>
                                        </p:attrNameLst>
                                      </p:cBhvr>
                                      <p:to>
                                        <p:strVal val="visible"/>
                                      </p:to>
                                    </p:set>
                                    <p:anim calcmode="lin" valueType="num">
                                      <p:cBhvr additive="base">
                                        <p:cTn id="7" dur="1000" fill="hold"/>
                                        <p:tgtEl>
                                          <p:spTgt spid="392202"/>
                                        </p:tgtEl>
                                        <p:attrNameLst>
                                          <p:attrName>ppt_x</p:attrName>
                                        </p:attrNameLst>
                                      </p:cBhvr>
                                      <p:tavLst>
                                        <p:tav tm="0">
                                          <p:val>
                                            <p:strVal val="#ppt_x"/>
                                          </p:val>
                                        </p:tav>
                                        <p:tav tm="100000">
                                          <p:val>
                                            <p:strVal val="#ppt_x"/>
                                          </p:val>
                                        </p:tav>
                                      </p:tavLst>
                                    </p:anim>
                                    <p:anim calcmode="lin" valueType="num">
                                      <p:cBhvr additive="base">
                                        <p:cTn id="8" dur="1000" fill="hold"/>
                                        <p:tgtEl>
                                          <p:spTgt spid="39220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92197"/>
                                        </p:tgtEl>
                                        <p:attrNameLst>
                                          <p:attrName>style.visibility</p:attrName>
                                        </p:attrNameLst>
                                      </p:cBhvr>
                                      <p:to>
                                        <p:strVal val="visible"/>
                                      </p:to>
                                    </p:set>
                                    <p:animEffect transition="in" filter="wipe(up)">
                                      <p:cBhvr>
                                        <p:cTn id="13" dur="1000"/>
                                        <p:tgtEl>
                                          <p:spTgt spid="392197"/>
                                        </p:tgtEl>
                                      </p:cBhvr>
                                    </p:animEffect>
                                  </p:childTnLst>
                                </p:cTn>
                              </p:par>
                              <p:par>
                                <p:cTn id="14" presetID="22" presetClass="entr" presetSubtype="1" fill="hold" nodeType="withEffect">
                                  <p:stCondLst>
                                    <p:cond delay="0"/>
                                  </p:stCondLst>
                                  <p:childTnLst>
                                    <p:set>
                                      <p:cBhvr>
                                        <p:cTn id="15" dur="1" fill="hold">
                                          <p:stCondLst>
                                            <p:cond delay="0"/>
                                          </p:stCondLst>
                                        </p:cTn>
                                        <p:tgtEl>
                                          <p:spTgt spid="392220"/>
                                        </p:tgtEl>
                                        <p:attrNameLst>
                                          <p:attrName>style.visibility</p:attrName>
                                        </p:attrNameLst>
                                      </p:cBhvr>
                                      <p:to>
                                        <p:strVal val="visible"/>
                                      </p:to>
                                    </p:set>
                                    <p:animEffect transition="in" filter="wipe(up)">
                                      <p:cBhvr>
                                        <p:cTn id="16" dur="1000"/>
                                        <p:tgtEl>
                                          <p:spTgt spid="39222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92198"/>
                                        </p:tgtEl>
                                        <p:attrNameLst>
                                          <p:attrName>style.visibility</p:attrName>
                                        </p:attrNameLst>
                                      </p:cBhvr>
                                      <p:to>
                                        <p:strVal val="visible"/>
                                      </p:to>
                                    </p:set>
                                    <p:animEffect transition="in" filter="wipe(up)">
                                      <p:cBhvr>
                                        <p:cTn id="19" dur="1000"/>
                                        <p:tgtEl>
                                          <p:spTgt spid="392198"/>
                                        </p:tgtEl>
                                      </p:cBhvr>
                                    </p:animEffect>
                                  </p:childTnLst>
                                </p:cTn>
                              </p:par>
                              <p:par>
                                <p:cTn id="20" presetID="22" presetClass="entr" presetSubtype="1" fill="hold" nodeType="withEffect">
                                  <p:stCondLst>
                                    <p:cond delay="0"/>
                                  </p:stCondLst>
                                  <p:childTnLst>
                                    <p:set>
                                      <p:cBhvr>
                                        <p:cTn id="21" dur="1" fill="hold">
                                          <p:stCondLst>
                                            <p:cond delay="0"/>
                                          </p:stCondLst>
                                        </p:cTn>
                                        <p:tgtEl>
                                          <p:spTgt spid="392223"/>
                                        </p:tgtEl>
                                        <p:attrNameLst>
                                          <p:attrName>style.visibility</p:attrName>
                                        </p:attrNameLst>
                                      </p:cBhvr>
                                      <p:to>
                                        <p:strVal val="visible"/>
                                      </p:to>
                                    </p:set>
                                    <p:animEffect transition="in" filter="wipe(up)">
                                      <p:cBhvr>
                                        <p:cTn id="22" dur="1000"/>
                                        <p:tgtEl>
                                          <p:spTgt spid="39222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92199"/>
                                        </p:tgtEl>
                                        <p:attrNameLst>
                                          <p:attrName>style.visibility</p:attrName>
                                        </p:attrNameLst>
                                      </p:cBhvr>
                                      <p:to>
                                        <p:strVal val="visible"/>
                                      </p:to>
                                    </p:set>
                                    <p:animEffect transition="in" filter="wipe(up)">
                                      <p:cBhvr>
                                        <p:cTn id="25" dur="1000"/>
                                        <p:tgtEl>
                                          <p:spTgt spid="392199"/>
                                        </p:tgtEl>
                                      </p:cBhvr>
                                    </p:animEffect>
                                  </p:childTnLst>
                                </p:cTn>
                              </p:par>
                              <p:par>
                                <p:cTn id="26" presetID="22" presetClass="entr" presetSubtype="1" fill="hold" nodeType="withEffect">
                                  <p:stCondLst>
                                    <p:cond delay="0"/>
                                  </p:stCondLst>
                                  <p:childTnLst>
                                    <p:set>
                                      <p:cBhvr>
                                        <p:cTn id="27" dur="1" fill="hold">
                                          <p:stCondLst>
                                            <p:cond delay="0"/>
                                          </p:stCondLst>
                                        </p:cTn>
                                        <p:tgtEl>
                                          <p:spTgt spid="392224"/>
                                        </p:tgtEl>
                                        <p:attrNameLst>
                                          <p:attrName>style.visibility</p:attrName>
                                        </p:attrNameLst>
                                      </p:cBhvr>
                                      <p:to>
                                        <p:strVal val="visible"/>
                                      </p:to>
                                    </p:set>
                                    <p:animEffect transition="in" filter="wipe(up)">
                                      <p:cBhvr>
                                        <p:cTn id="28" dur="1000"/>
                                        <p:tgtEl>
                                          <p:spTgt spid="392224"/>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92200"/>
                                        </p:tgtEl>
                                        <p:attrNameLst>
                                          <p:attrName>style.visibility</p:attrName>
                                        </p:attrNameLst>
                                      </p:cBhvr>
                                      <p:to>
                                        <p:strVal val="visible"/>
                                      </p:to>
                                    </p:set>
                                    <p:animEffect transition="in" filter="wipe(up)">
                                      <p:cBhvr>
                                        <p:cTn id="31" dur="1000"/>
                                        <p:tgtEl>
                                          <p:spTgt spid="392200"/>
                                        </p:tgtEl>
                                      </p:cBhvr>
                                    </p:animEffect>
                                  </p:childTnLst>
                                </p:cTn>
                              </p:par>
                              <p:par>
                                <p:cTn id="32" presetID="22" presetClass="entr" presetSubtype="1" fill="hold" nodeType="withEffect">
                                  <p:stCondLst>
                                    <p:cond delay="0"/>
                                  </p:stCondLst>
                                  <p:childTnLst>
                                    <p:set>
                                      <p:cBhvr>
                                        <p:cTn id="33" dur="1" fill="hold">
                                          <p:stCondLst>
                                            <p:cond delay="0"/>
                                          </p:stCondLst>
                                        </p:cTn>
                                        <p:tgtEl>
                                          <p:spTgt spid="392225"/>
                                        </p:tgtEl>
                                        <p:attrNameLst>
                                          <p:attrName>style.visibility</p:attrName>
                                        </p:attrNameLst>
                                      </p:cBhvr>
                                      <p:to>
                                        <p:strVal val="visible"/>
                                      </p:to>
                                    </p:set>
                                    <p:animEffect transition="in" filter="wipe(up)">
                                      <p:cBhvr>
                                        <p:cTn id="34" dur="1000"/>
                                        <p:tgtEl>
                                          <p:spTgt spid="39222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92201"/>
                                        </p:tgtEl>
                                        <p:attrNameLst>
                                          <p:attrName>style.visibility</p:attrName>
                                        </p:attrNameLst>
                                      </p:cBhvr>
                                      <p:to>
                                        <p:strVal val="visible"/>
                                      </p:to>
                                    </p:set>
                                    <p:animEffect transition="in" filter="wipe(up)">
                                      <p:cBhvr>
                                        <p:cTn id="37" dur="1000"/>
                                        <p:tgtEl>
                                          <p:spTgt spid="39220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92203"/>
                                        </p:tgtEl>
                                        <p:attrNameLst>
                                          <p:attrName>style.visibility</p:attrName>
                                        </p:attrNameLst>
                                      </p:cBhvr>
                                      <p:to>
                                        <p:strVal val="visible"/>
                                      </p:to>
                                    </p:set>
                                    <p:animEffect transition="in" filter="wipe(down)">
                                      <p:cBhvr>
                                        <p:cTn id="42" dur="1000"/>
                                        <p:tgtEl>
                                          <p:spTgt spid="39220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92221"/>
                                        </p:tgtEl>
                                        <p:attrNameLst>
                                          <p:attrName>style.visibility</p:attrName>
                                        </p:attrNameLst>
                                      </p:cBhvr>
                                      <p:to>
                                        <p:strVal val="visible"/>
                                      </p:to>
                                    </p:set>
                                    <p:animEffect transition="in" filter="wipe(down)">
                                      <p:cBhvr>
                                        <p:cTn id="45" dur="1000"/>
                                        <p:tgtEl>
                                          <p:spTgt spid="39222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92204"/>
                                        </p:tgtEl>
                                        <p:attrNameLst>
                                          <p:attrName>style.visibility</p:attrName>
                                        </p:attrNameLst>
                                      </p:cBhvr>
                                      <p:to>
                                        <p:strVal val="visible"/>
                                      </p:to>
                                    </p:set>
                                    <p:animEffect transition="in" filter="box(in)">
                                      <p:cBhvr>
                                        <p:cTn id="50" dur="1000"/>
                                        <p:tgtEl>
                                          <p:spTgt spid="392204"/>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92209"/>
                                        </p:tgtEl>
                                        <p:attrNameLst>
                                          <p:attrName>style.visibility</p:attrName>
                                        </p:attrNameLst>
                                      </p:cBhvr>
                                      <p:to>
                                        <p:strVal val="visible"/>
                                      </p:to>
                                    </p:set>
                                    <p:animEffect transition="in" filter="box(in)">
                                      <p:cBhvr>
                                        <p:cTn id="53" dur="1000"/>
                                        <p:tgtEl>
                                          <p:spTgt spid="392209"/>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392222"/>
                                        </p:tgtEl>
                                        <p:attrNameLst>
                                          <p:attrName>style.visibility</p:attrName>
                                        </p:attrNameLst>
                                      </p:cBhvr>
                                      <p:to>
                                        <p:strVal val="visible"/>
                                      </p:to>
                                    </p:set>
                                    <p:animEffect transition="in" filter="box(in)">
                                      <p:cBhvr>
                                        <p:cTn id="56" dur="1000"/>
                                        <p:tgtEl>
                                          <p:spTgt spid="392222"/>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92211"/>
                                        </p:tgtEl>
                                        <p:attrNameLst>
                                          <p:attrName>style.visibility</p:attrName>
                                        </p:attrNameLst>
                                      </p:cBhvr>
                                      <p:to>
                                        <p:strVal val="visible"/>
                                      </p:to>
                                    </p:set>
                                    <p:animEffect transition="in" filter="box(in)">
                                      <p:cBhvr>
                                        <p:cTn id="59" dur="1000"/>
                                        <p:tgtEl>
                                          <p:spTgt spid="392211"/>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92212"/>
                                        </p:tgtEl>
                                        <p:attrNameLst>
                                          <p:attrName>style.visibility</p:attrName>
                                        </p:attrNameLst>
                                      </p:cBhvr>
                                      <p:to>
                                        <p:strVal val="visible"/>
                                      </p:to>
                                    </p:set>
                                    <p:animEffect transition="in" filter="box(in)">
                                      <p:cBhvr>
                                        <p:cTn id="62" dur="1000"/>
                                        <p:tgtEl>
                                          <p:spTgt spid="392212"/>
                                        </p:tgtEl>
                                      </p:cBhvr>
                                    </p:animEffect>
                                  </p:childTnLst>
                                </p:cTn>
                              </p:par>
                              <p:par>
                                <p:cTn id="63" presetID="4" presetClass="entr" presetSubtype="16" fill="hold" nodeType="withEffect">
                                  <p:stCondLst>
                                    <p:cond delay="0"/>
                                  </p:stCondLst>
                                  <p:childTnLst>
                                    <p:set>
                                      <p:cBhvr>
                                        <p:cTn id="64" dur="1" fill="hold">
                                          <p:stCondLst>
                                            <p:cond delay="0"/>
                                          </p:stCondLst>
                                        </p:cTn>
                                        <p:tgtEl>
                                          <p:spTgt spid="392213"/>
                                        </p:tgtEl>
                                        <p:attrNameLst>
                                          <p:attrName>style.visibility</p:attrName>
                                        </p:attrNameLst>
                                      </p:cBhvr>
                                      <p:to>
                                        <p:strVal val="visible"/>
                                      </p:to>
                                    </p:set>
                                    <p:animEffect transition="in" filter="box(in)">
                                      <p:cBhvr>
                                        <p:cTn id="65" dur="1000"/>
                                        <p:tgtEl>
                                          <p:spTgt spid="392213"/>
                                        </p:tgtEl>
                                      </p:cBhvr>
                                    </p:animEffect>
                                  </p:childTnLst>
                                </p:cTn>
                              </p:par>
                              <p:par>
                                <p:cTn id="66" presetID="4" presetClass="entr" presetSubtype="16" fill="hold" nodeType="withEffect">
                                  <p:stCondLst>
                                    <p:cond delay="0"/>
                                  </p:stCondLst>
                                  <p:childTnLst>
                                    <p:set>
                                      <p:cBhvr>
                                        <p:cTn id="67" dur="1" fill="hold">
                                          <p:stCondLst>
                                            <p:cond delay="0"/>
                                          </p:stCondLst>
                                        </p:cTn>
                                        <p:tgtEl>
                                          <p:spTgt spid="392215"/>
                                        </p:tgtEl>
                                        <p:attrNameLst>
                                          <p:attrName>style.visibility</p:attrName>
                                        </p:attrNameLst>
                                      </p:cBhvr>
                                      <p:to>
                                        <p:strVal val="visible"/>
                                      </p:to>
                                    </p:set>
                                    <p:animEffect transition="in" filter="box(in)">
                                      <p:cBhvr>
                                        <p:cTn id="68" dur="1000"/>
                                        <p:tgtEl>
                                          <p:spTgt spid="392215"/>
                                        </p:tgtEl>
                                      </p:cBhvr>
                                    </p:animEffect>
                                  </p:childTnLst>
                                </p:cTn>
                              </p:par>
                              <p:par>
                                <p:cTn id="69" presetID="4" presetClass="entr" presetSubtype="16" fill="hold" nodeType="withEffect">
                                  <p:stCondLst>
                                    <p:cond delay="0"/>
                                  </p:stCondLst>
                                  <p:childTnLst>
                                    <p:set>
                                      <p:cBhvr>
                                        <p:cTn id="70" dur="1" fill="hold">
                                          <p:stCondLst>
                                            <p:cond delay="0"/>
                                          </p:stCondLst>
                                        </p:cTn>
                                        <p:tgtEl>
                                          <p:spTgt spid="392218"/>
                                        </p:tgtEl>
                                        <p:attrNameLst>
                                          <p:attrName>style.visibility</p:attrName>
                                        </p:attrNameLst>
                                      </p:cBhvr>
                                      <p:to>
                                        <p:strVal val="visible"/>
                                      </p:to>
                                    </p:set>
                                    <p:animEffect transition="in" filter="box(in)">
                                      <p:cBhvr>
                                        <p:cTn id="71" dur="1000"/>
                                        <p:tgtEl>
                                          <p:spTgt spid="39221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92205"/>
                                        </p:tgtEl>
                                        <p:attrNameLst>
                                          <p:attrName>style.visibility</p:attrName>
                                        </p:attrNameLst>
                                      </p:cBhvr>
                                      <p:to>
                                        <p:strVal val="visible"/>
                                      </p:to>
                                    </p:set>
                                    <p:animEffect transition="in" filter="blinds(horizontal)">
                                      <p:cBhvr>
                                        <p:cTn id="76" dur="1000"/>
                                        <p:tgtEl>
                                          <p:spTgt spid="392205"/>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392217"/>
                                        </p:tgtEl>
                                        <p:attrNameLst>
                                          <p:attrName>style.visibility</p:attrName>
                                        </p:attrNameLst>
                                      </p:cBhvr>
                                      <p:to>
                                        <p:strVal val="visible"/>
                                      </p:to>
                                    </p:set>
                                    <p:animEffect transition="in" filter="blinds(horizontal)">
                                      <p:cBhvr>
                                        <p:cTn id="79" dur="1000"/>
                                        <p:tgtEl>
                                          <p:spTgt spid="392217"/>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92206"/>
                                        </p:tgtEl>
                                        <p:attrNameLst>
                                          <p:attrName>style.visibility</p:attrName>
                                        </p:attrNameLst>
                                      </p:cBhvr>
                                      <p:to>
                                        <p:strVal val="visible"/>
                                      </p:to>
                                    </p:set>
                                    <p:animEffect transition="in" filter="blinds(horizontal)">
                                      <p:cBhvr>
                                        <p:cTn id="82" dur="1000"/>
                                        <p:tgtEl>
                                          <p:spTgt spid="392206"/>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92207"/>
                                        </p:tgtEl>
                                        <p:attrNameLst>
                                          <p:attrName>style.visibility</p:attrName>
                                        </p:attrNameLst>
                                      </p:cBhvr>
                                      <p:to>
                                        <p:strVal val="visible"/>
                                      </p:to>
                                    </p:set>
                                    <p:animEffect transition="in" filter="blinds(horizontal)">
                                      <p:cBhvr>
                                        <p:cTn id="85" dur="1000"/>
                                        <p:tgtEl>
                                          <p:spTgt spid="392207"/>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92210"/>
                                        </p:tgtEl>
                                        <p:attrNameLst>
                                          <p:attrName>style.visibility</p:attrName>
                                        </p:attrNameLst>
                                      </p:cBhvr>
                                      <p:to>
                                        <p:strVal val="visible"/>
                                      </p:to>
                                    </p:set>
                                    <p:animEffect transition="in" filter="blinds(horizontal)">
                                      <p:cBhvr>
                                        <p:cTn id="88" dur="1000"/>
                                        <p:tgtEl>
                                          <p:spTgt spid="39221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392226"/>
                                        </p:tgtEl>
                                        <p:attrNameLst>
                                          <p:attrName>style.visibility</p:attrName>
                                        </p:attrNameLst>
                                      </p:cBhvr>
                                      <p:to>
                                        <p:strVal val="visible"/>
                                      </p:to>
                                    </p:set>
                                    <p:animEffect transition="in" filter="blinds(horizontal)">
                                      <p:cBhvr>
                                        <p:cTn id="91" dur="1000"/>
                                        <p:tgtEl>
                                          <p:spTgt spid="392226"/>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92208"/>
                                        </p:tgtEl>
                                        <p:attrNameLst>
                                          <p:attrName>style.visibility</p:attrName>
                                        </p:attrNameLst>
                                      </p:cBhvr>
                                      <p:to>
                                        <p:strVal val="visible"/>
                                      </p:to>
                                    </p:set>
                                    <p:animEffect transition="in" filter="blinds(horizontal)">
                                      <p:cBhvr>
                                        <p:cTn id="94" dur="1000"/>
                                        <p:tgtEl>
                                          <p:spTgt spid="392208"/>
                                        </p:tgtEl>
                                      </p:cBhvr>
                                    </p:animEffect>
                                  </p:childTnLst>
                                </p:cTn>
                              </p:par>
                              <p:par>
                                <p:cTn id="95" presetID="3" presetClass="entr" presetSubtype="10" fill="hold" nodeType="withEffect">
                                  <p:stCondLst>
                                    <p:cond delay="0"/>
                                  </p:stCondLst>
                                  <p:childTnLst>
                                    <p:set>
                                      <p:cBhvr>
                                        <p:cTn id="96" dur="1" fill="hold">
                                          <p:stCondLst>
                                            <p:cond delay="0"/>
                                          </p:stCondLst>
                                        </p:cTn>
                                        <p:tgtEl>
                                          <p:spTgt spid="392227"/>
                                        </p:tgtEl>
                                        <p:attrNameLst>
                                          <p:attrName>style.visibility</p:attrName>
                                        </p:attrNameLst>
                                      </p:cBhvr>
                                      <p:to>
                                        <p:strVal val="visible"/>
                                      </p:to>
                                    </p:set>
                                    <p:animEffect transition="in" filter="blinds(horizontal)">
                                      <p:cBhvr>
                                        <p:cTn id="97" dur="1000"/>
                                        <p:tgtEl>
                                          <p:spTgt spid="392227"/>
                                        </p:tgtEl>
                                      </p:cBhvr>
                                    </p:animEffect>
                                  </p:childTnLst>
                                </p:cTn>
                              </p:par>
                              <p:par>
                                <p:cTn id="98" presetID="3" presetClass="entr" presetSubtype="10" fill="hold" nodeType="withEffect">
                                  <p:stCondLst>
                                    <p:cond delay="0"/>
                                  </p:stCondLst>
                                  <p:childTnLst>
                                    <p:set>
                                      <p:cBhvr>
                                        <p:cTn id="99" dur="1" fill="hold">
                                          <p:stCondLst>
                                            <p:cond delay="0"/>
                                          </p:stCondLst>
                                        </p:cTn>
                                        <p:tgtEl>
                                          <p:spTgt spid="392228"/>
                                        </p:tgtEl>
                                        <p:attrNameLst>
                                          <p:attrName>style.visibility</p:attrName>
                                        </p:attrNameLst>
                                      </p:cBhvr>
                                      <p:to>
                                        <p:strVal val="visible"/>
                                      </p:to>
                                    </p:set>
                                    <p:animEffect transition="in" filter="blinds(horizontal)">
                                      <p:cBhvr>
                                        <p:cTn id="100" dur="1000"/>
                                        <p:tgtEl>
                                          <p:spTgt spid="392228"/>
                                        </p:tgtEl>
                                      </p:cBhvr>
                                    </p:animEffect>
                                  </p:childTnLst>
                                </p:cTn>
                              </p:par>
                              <p:par>
                                <p:cTn id="101" presetID="3" presetClass="entr" presetSubtype="10" fill="hold" nodeType="withEffect">
                                  <p:stCondLst>
                                    <p:cond delay="0"/>
                                  </p:stCondLst>
                                  <p:childTnLst>
                                    <p:set>
                                      <p:cBhvr>
                                        <p:cTn id="102" dur="1" fill="hold">
                                          <p:stCondLst>
                                            <p:cond delay="0"/>
                                          </p:stCondLst>
                                        </p:cTn>
                                        <p:tgtEl>
                                          <p:spTgt spid="392229"/>
                                        </p:tgtEl>
                                        <p:attrNameLst>
                                          <p:attrName>style.visibility</p:attrName>
                                        </p:attrNameLst>
                                      </p:cBhvr>
                                      <p:to>
                                        <p:strVal val="visible"/>
                                      </p:to>
                                    </p:set>
                                    <p:animEffect transition="in" filter="blinds(horizontal)">
                                      <p:cBhvr>
                                        <p:cTn id="103" dur="1000"/>
                                        <p:tgtEl>
                                          <p:spTgt spid="392229"/>
                                        </p:tgtEl>
                                      </p:cBhvr>
                                    </p:animEffect>
                                  </p:childTnLst>
                                </p:cTn>
                              </p:par>
                              <p:par>
                                <p:cTn id="104" presetID="3" presetClass="entr" presetSubtype="10" fill="hold" nodeType="withEffect">
                                  <p:stCondLst>
                                    <p:cond delay="0"/>
                                  </p:stCondLst>
                                  <p:childTnLst>
                                    <p:set>
                                      <p:cBhvr>
                                        <p:cTn id="105" dur="1" fill="hold">
                                          <p:stCondLst>
                                            <p:cond delay="0"/>
                                          </p:stCondLst>
                                        </p:cTn>
                                        <p:tgtEl>
                                          <p:spTgt spid="392214"/>
                                        </p:tgtEl>
                                        <p:attrNameLst>
                                          <p:attrName>style.visibility</p:attrName>
                                        </p:attrNameLst>
                                      </p:cBhvr>
                                      <p:to>
                                        <p:strVal val="visible"/>
                                      </p:to>
                                    </p:set>
                                    <p:animEffect transition="in" filter="blinds(horizontal)">
                                      <p:cBhvr>
                                        <p:cTn id="106" dur="1000"/>
                                        <p:tgtEl>
                                          <p:spTgt spid="392214"/>
                                        </p:tgtEl>
                                      </p:cBhvr>
                                    </p:animEffect>
                                  </p:childTnLst>
                                </p:cTn>
                              </p:par>
                              <p:par>
                                <p:cTn id="107" presetID="3" presetClass="entr" presetSubtype="10" fill="hold" nodeType="withEffect">
                                  <p:stCondLst>
                                    <p:cond delay="0"/>
                                  </p:stCondLst>
                                  <p:childTnLst>
                                    <p:set>
                                      <p:cBhvr>
                                        <p:cTn id="108" dur="1" fill="hold">
                                          <p:stCondLst>
                                            <p:cond delay="0"/>
                                          </p:stCondLst>
                                        </p:cTn>
                                        <p:tgtEl>
                                          <p:spTgt spid="392216"/>
                                        </p:tgtEl>
                                        <p:attrNameLst>
                                          <p:attrName>style.visibility</p:attrName>
                                        </p:attrNameLst>
                                      </p:cBhvr>
                                      <p:to>
                                        <p:strVal val="visible"/>
                                      </p:to>
                                    </p:set>
                                    <p:animEffect transition="in" filter="blinds(horizontal)">
                                      <p:cBhvr>
                                        <p:cTn id="109" dur="1000"/>
                                        <p:tgtEl>
                                          <p:spTgt spid="392216"/>
                                        </p:tgtEl>
                                      </p:cBhvr>
                                    </p:animEffect>
                                  </p:childTnLst>
                                </p:cTn>
                              </p:par>
                              <p:par>
                                <p:cTn id="110" presetID="3" presetClass="entr" presetSubtype="10" fill="hold" nodeType="withEffect">
                                  <p:stCondLst>
                                    <p:cond delay="0"/>
                                  </p:stCondLst>
                                  <p:childTnLst>
                                    <p:set>
                                      <p:cBhvr>
                                        <p:cTn id="111" dur="1" fill="hold">
                                          <p:stCondLst>
                                            <p:cond delay="0"/>
                                          </p:stCondLst>
                                        </p:cTn>
                                        <p:tgtEl>
                                          <p:spTgt spid="392219"/>
                                        </p:tgtEl>
                                        <p:attrNameLst>
                                          <p:attrName>style.visibility</p:attrName>
                                        </p:attrNameLst>
                                      </p:cBhvr>
                                      <p:to>
                                        <p:strVal val="visible"/>
                                      </p:to>
                                    </p:set>
                                    <p:animEffect transition="in" filter="blinds(horizontal)">
                                      <p:cBhvr>
                                        <p:cTn id="112" dur="1000"/>
                                        <p:tgtEl>
                                          <p:spTgt spid="392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7" grpId="0" animBg="1"/>
      <p:bldP spid="392198" grpId="0" animBg="1"/>
      <p:bldP spid="392199" grpId="0" animBg="1"/>
      <p:bldP spid="392200" grpId="0" animBg="1"/>
      <p:bldP spid="392201" grpId="0" animBg="1"/>
      <p:bldP spid="392202" grpId="0" animBg="1"/>
      <p:bldP spid="392203" grpId="0" animBg="1"/>
      <p:bldP spid="392204" grpId="0" animBg="1"/>
      <p:bldP spid="392205" grpId="0" animBg="1"/>
      <p:bldP spid="392206" grpId="0" animBg="1"/>
      <p:bldP spid="392207" grpId="0" animBg="1"/>
      <p:bldP spid="392208" grpId="0" animBg="1"/>
      <p:bldP spid="392209" grpId="0" animBg="1"/>
      <p:bldP spid="392210" grpId="0" animBg="1"/>
      <p:bldP spid="392211" grpId="0" animBg="1"/>
      <p:bldP spid="392212" grpId="0" animBg="1"/>
      <p:bldP spid="392217" grpId="0" animBg="1"/>
      <p:bldP spid="392221" grpId="0" animBg="1"/>
      <p:bldP spid="392222" grpId="0" animBg="1"/>
      <p:bldP spid="3922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4638"/>
            <a:ext cx="8229600" cy="634082"/>
          </a:xfrm>
        </p:spPr>
        <p:txBody>
          <a:bodyPr>
            <a:normAutofit/>
          </a:bodyPr>
          <a:lstStyle/>
          <a:p>
            <a:r>
              <a:rPr lang="ja-JP" altLang="en-US" sz="2800" dirty="0" smtClean="0"/>
              <a:t>アジャイル開発の基本行動</a:t>
            </a:r>
            <a:endParaRPr kumimoji="1" lang="ja-JP" altLang="en-US" sz="2800" dirty="0"/>
          </a:p>
        </p:txBody>
      </p:sp>
      <p:sp>
        <p:nvSpPr>
          <p:cNvPr id="5" name="テキスト ボックス 4"/>
          <p:cNvSpPr txBox="1"/>
          <p:nvPr/>
        </p:nvSpPr>
        <p:spPr>
          <a:xfrm>
            <a:off x="690133" y="1052736"/>
            <a:ext cx="7848872" cy="1815882"/>
          </a:xfrm>
          <a:prstGeom prst="rect">
            <a:avLst/>
          </a:prstGeom>
          <a:noFill/>
        </p:spPr>
        <p:txBody>
          <a:bodyPr wrap="square" rtlCol="0">
            <a:spAutoFit/>
          </a:bodyPr>
          <a:lstStyle/>
          <a:p>
            <a:r>
              <a:rPr kumimoji="1" lang="ja-JP" altLang="en-US" sz="1400" dirty="0" smtClean="0"/>
              <a:t>基本的な価値観：</a:t>
            </a:r>
            <a:endParaRPr kumimoji="1" lang="en-US" altLang="ja-JP" sz="1400" dirty="0" smtClean="0"/>
          </a:p>
          <a:p>
            <a:r>
              <a:rPr lang="en-US" altLang="ja-JP" sz="1400" dirty="0"/>
              <a:t>	</a:t>
            </a:r>
            <a:r>
              <a:rPr kumimoji="1" lang="ja-JP" altLang="en-US" sz="1400" dirty="0" smtClean="0"/>
              <a:t>与えられたリソース（資源）の制約下で、最大のパフォーマンスを発揮する。</a:t>
            </a:r>
            <a:endParaRPr kumimoji="1" lang="en-US" altLang="ja-JP" sz="1400" dirty="0" smtClean="0"/>
          </a:p>
          <a:p>
            <a:r>
              <a:rPr lang="en-US" altLang="ja-JP" sz="1400" dirty="0"/>
              <a:t>	</a:t>
            </a:r>
            <a:r>
              <a:rPr lang="ja-JP" altLang="en-US" sz="1400" dirty="0" smtClean="0"/>
              <a:t>常にカイゼンを行い、作業効率の向上を目指す。</a:t>
            </a:r>
            <a:endParaRPr kumimoji="1" lang="en-US" altLang="ja-JP" sz="1400" dirty="0" smtClean="0"/>
          </a:p>
          <a:p>
            <a:r>
              <a:rPr lang="en-US" altLang="ja-JP" sz="1400" dirty="0" smtClean="0"/>
              <a:t>	</a:t>
            </a:r>
            <a:r>
              <a:rPr lang="ja-JP" altLang="en-US" sz="1400" dirty="0" smtClean="0"/>
              <a:t>タイムボックスでの働き方で、時間の有効活用</a:t>
            </a:r>
            <a:endParaRPr lang="en-US" altLang="ja-JP" sz="1400" dirty="0" smtClean="0"/>
          </a:p>
          <a:p>
            <a:r>
              <a:rPr kumimoji="1" lang="en-US" altLang="ja-JP" sz="1400" dirty="0" smtClean="0"/>
              <a:t>	</a:t>
            </a:r>
            <a:r>
              <a:rPr kumimoji="1" lang="ja-JP" altLang="en-US" sz="1400" dirty="0" smtClean="0"/>
              <a:t>反復（イタレーション）を利用して、こまめにフィードバックを得て、軌道修正を常に行う。</a:t>
            </a:r>
            <a:endParaRPr kumimoji="1" lang="en-US" altLang="ja-JP" sz="1400" dirty="0" smtClean="0"/>
          </a:p>
          <a:p>
            <a:r>
              <a:rPr lang="en-US" altLang="ja-JP" sz="1400" dirty="0" smtClean="0"/>
              <a:t>	</a:t>
            </a:r>
            <a:r>
              <a:rPr lang="ja-JP" altLang="en-US" sz="1400" dirty="0" smtClean="0"/>
              <a:t>ゴール（標的）は、固定されていない。常に動く。</a:t>
            </a:r>
            <a:endParaRPr lang="en-US" altLang="ja-JP" sz="1400" dirty="0" smtClean="0"/>
          </a:p>
          <a:p>
            <a:r>
              <a:rPr kumimoji="1" lang="en-US" altLang="ja-JP" sz="1400" dirty="0" smtClean="0"/>
              <a:t>	</a:t>
            </a:r>
            <a:r>
              <a:rPr kumimoji="1" lang="ja-JP" altLang="en-US" sz="1400" dirty="0" smtClean="0"/>
              <a:t>常に動作するソフトウエアで確認する。</a:t>
            </a:r>
            <a:endParaRPr kumimoji="1" lang="en-US" altLang="ja-JP" sz="1400" dirty="0" smtClean="0"/>
          </a:p>
          <a:p>
            <a:r>
              <a:rPr lang="en-US" altLang="ja-JP" sz="1400" dirty="0"/>
              <a:t>	</a:t>
            </a:r>
            <a:r>
              <a:rPr lang="ja-JP" altLang="en-US" sz="1400" dirty="0" smtClean="0"/>
              <a:t>品質を犠牲にしない。品質を高め、維持する努力。</a:t>
            </a:r>
            <a:endParaRPr kumimoji="1" lang="ja-JP" altLang="en-US" sz="1400" dirty="0"/>
          </a:p>
        </p:txBody>
      </p:sp>
      <p:sp>
        <p:nvSpPr>
          <p:cNvPr id="6" name="角丸四角形 5"/>
          <p:cNvSpPr/>
          <p:nvPr/>
        </p:nvSpPr>
        <p:spPr>
          <a:xfrm>
            <a:off x="1847788" y="3007218"/>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機能</a:t>
            </a:r>
            <a:endParaRPr kumimoji="1" lang="ja-JP" altLang="en-US" dirty="0">
              <a:solidFill>
                <a:schemeClr val="tx1"/>
              </a:solidFill>
            </a:endParaRPr>
          </a:p>
        </p:txBody>
      </p:sp>
      <p:sp>
        <p:nvSpPr>
          <p:cNvPr id="7" name="角丸四角形 6"/>
          <p:cNvSpPr/>
          <p:nvPr/>
        </p:nvSpPr>
        <p:spPr>
          <a:xfrm>
            <a:off x="348410" y="5931960"/>
            <a:ext cx="1296144" cy="72008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工期</a:t>
            </a:r>
            <a:endParaRPr lang="en-US" altLang="ja-JP" dirty="0" smtClean="0">
              <a:solidFill>
                <a:schemeClr val="tx1"/>
              </a:solidFill>
            </a:endParaRPr>
          </a:p>
          <a:p>
            <a:pPr algn="ctr"/>
            <a:r>
              <a:rPr kumimoji="1" lang="ja-JP" altLang="en-US" dirty="0">
                <a:solidFill>
                  <a:schemeClr val="tx1"/>
                </a:solidFill>
              </a:rPr>
              <a:t>（</a:t>
            </a:r>
            <a:r>
              <a:rPr kumimoji="1" lang="ja-JP" altLang="en-US" dirty="0" smtClean="0">
                <a:solidFill>
                  <a:schemeClr val="tx1"/>
                </a:solidFill>
              </a:rPr>
              <a:t>時間）</a:t>
            </a:r>
            <a:endParaRPr kumimoji="1" lang="ja-JP" altLang="en-US" dirty="0">
              <a:solidFill>
                <a:schemeClr val="tx1"/>
              </a:solidFill>
            </a:endParaRPr>
          </a:p>
        </p:txBody>
      </p:sp>
      <p:sp>
        <p:nvSpPr>
          <p:cNvPr id="8" name="角丸四角形 7"/>
          <p:cNvSpPr/>
          <p:nvPr/>
        </p:nvSpPr>
        <p:spPr>
          <a:xfrm>
            <a:off x="3332854" y="5931960"/>
            <a:ext cx="1296144" cy="72008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工数</a:t>
            </a:r>
            <a:endParaRPr lang="en-US" altLang="ja-JP" dirty="0" smtClean="0">
              <a:solidFill>
                <a:schemeClr val="tx1"/>
              </a:solidFill>
            </a:endParaRPr>
          </a:p>
          <a:p>
            <a:pPr algn="ctr"/>
            <a:r>
              <a:rPr kumimoji="1" lang="ja-JP" altLang="en-US" dirty="0" smtClean="0">
                <a:solidFill>
                  <a:schemeClr val="tx1"/>
                </a:solidFill>
              </a:rPr>
              <a:t>（コスト）</a:t>
            </a:r>
            <a:endParaRPr kumimoji="1" lang="ja-JP" altLang="en-US" dirty="0">
              <a:solidFill>
                <a:schemeClr val="tx1"/>
              </a:solidFill>
            </a:endParaRPr>
          </a:p>
        </p:txBody>
      </p:sp>
      <p:sp>
        <p:nvSpPr>
          <p:cNvPr id="9" name="角丸四角形 8"/>
          <p:cNvSpPr/>
          <p:nvPr/>
        </p:nvSpPr>
        <p:spPr>
          <a:xfrm>
            <a:off x="1840632" y="4829629"/>
            <a:ext cx="1296144" cy="720080"/>
          </a:xfrm>
          <a:prstGeom prst="round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品質？</a:t>
            </a:r>
            <a:endParaRPr kumimoji="1" lang="ja-JP" altLang="en-US" dirty="0">
              <a:solidFill>
                <a:schemeClr val="tx1"/>
              </a:solidFill>
            </a:endParaRPr>
          </a:p>
        </p:txBody>
      </p:sp>
      <p:sp>
        <p:nvSpPr>
          <p:cNvPr id="10" name="角丸四角形 9"/>
          <p:cNvSpPr/>
          <p:nvPr/>
        </p:nvSpPr>
        <p:spPr>
          <a:xfrm>
            <a:off x="4767278" y="3019163"/>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工期</a:t>
            </a:r>
            <a:endParaRPr lang="en-US" altLang="ja-JP" dirty="0" smtClean="0">
              <a:solidFill>
                <a:schemeClr val="tx1"/>
              </a:solidFill>
            </a:endParaRPr>
          </a:p>
          <a:p>
            <a:pPr algn="ctr"/>
            <a:r>
              <a:rPr kumimoji="1" lang="ja-JP" altLang="en-US" dirty="0">
                <a:solidFill>
                  <a:schemeClr val="tx1"/>
                </a:solidFill>
              </a:rPr>
              <a:t>（</a:t>
            </a:r>
            <a:r>
              <a:rPr kumimoji="1" lang="ja-JP" altLang="en-US" dirty="0" smtClean="0">
                <a:solidFill>
                  <a:schemeClr val="tx1"/>
                </a:solidFill>
              </a:rPr>
              <a:t>時間）</a:t>
            </a:r>
            <a:endParaRPr kumimoji="1" lang="ja-JP" altLang="en-US" dirty="0">
              <a:solidFill>
                <a:schemeClr val="tx1"/>
              </a:solidFill>
            </a:endParaRPr>
          </a:p>
        </p:txBody>
      </p:sp>
      <p:sp>
        <p:nvSpPr>
          <p:cNvPr id="11" name="角丸四角形 10"/>
          <p:cNvSpPr/>
          <p:nvPr/>
        </p:nvSpPr>
        <p:spPr>
          <a:xfrm>
            <a:off x="7546720" y="3019163"/>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工数</a:t>
            </a:r>
            <a:endParaRPr lang="en-US" altLang="ja-JP" dirty="0" smtClean="0">
              <a:solidFill>
                <a:schemeClr val="tx1"/>
              </a:solidFill>
            </a:endParaRPr>
          </a:p>
          <a:p>
            <a:pPr algn="ctr"/>
            <a:r>
              <a:rPr kumimoji="1" lang="ja-JP" altLang="en-US" dirty="0" smtClean="0">
                <a:solidFill>
                  <a:schemeClr val="tx1"/>
                </a:solidFill>
              </a:rPr>
              <a:t>（コスト）</a:t>
            </a:r>
            <a:endParaRPr kumimoji="1" lang="ja-JP" altLang="en-US" dirty="0">
              <a:solidFill>
                <a:schemeClr val="tx1"/>
              </a:solidFill>
            </a:endParaRPr>
          </a:p>
        </p:txBody>
      </p:sp>
      <p:sp>
        <p:nvSpPr>
          <p:cNvPr id="12" name="角丸四角形 11"/>
          <p:cNvSpPr/>
          <p:nvPr/>
        </p:nvSpPr>
        <p:spPr>
          <a:xfrm>
            <a:off x="6160312" y="4109549"/>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品質</a:t>
            </a:r>
            <a:endParaRPr kumimoji="1" lang="ja-JP" altLang="en-US" dirty="0">
              <a:solidFill>
                <a:schemeClr val="tx1"/>
              </a:solidFill>
            </a:endParaRPr>
          </a:p>
        </p:txBody>
      </p:sp>
      <p:sp>
        <p:nvSpPr>
          <p:cNvPr id="13" name="角丸四角形 12"/>
          <p:cNvSpPr/>
          <p:nvPr/>
        </p:nvSpPr>
        <p:spPr>
          <a:xfrm>
            <a:off x="6129266" y="5854768"/>
            <a:ext cx="1296144" cy="72008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機能</a:t>
            </a:r>
            <a:endParaRPr kumimoji="1" lang="ja-JP" altLang="en-US" dirty="0">
              <a:solidFill>
                <a:schemeClr val="tx1"/>
              </a:solidFill>
            </a:endParaRPr>
          </a:p>
        </p:txBody>
      </p:sp>
      <p:cxnSp>
        <p:nvCxnSpPr>
          <p:cNvPr id="14" name="直線コネクタ 13"/>
          <p:cNvCxnSpPr>
            <a:stCxn id="6" idx="2"/>
          </p:cNvCxnSpPr>
          <p:nvPr/>
        </p:nvCxnSpPr>
        <p:spPr>
          <a:xfrm flipH="1">
            <a:off x="1041614" y="3727298"/>
            <a:ext cx="1454246" cy="2204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a:stCxn id="6" idx="2"/>
            <a:endCxn id="8" idx="0"/>
          </p:cNvCxnSpPr>
          <p:nvPr/>
        </p:nvCxnSpPr>
        <p:spPr>
          <a:xfrm>
            <a:off x="2495860" y="3727298"/>
            <a:ext cx="1485066" cy="2204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a:stCxn id="7" idx="3"/>
            <a:endCxn id="8" idx="1"/>
          </p:cNvCxnSpPr>
          <p:nvPr/>
        </p:nvCxnSpPr>
        <p:spPr>
          <a:xfrm>
            <a:off x="1644554" y="6292000"/>
            <a:ext cx="1688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9" idx="2"/>
            <a:endCxn id="8" idx="0"/>
          </p:cNvCxnSpPr>
          <p:nvPr/>
        </p:nvCxnSpPr>
        <p:spPr>
          <a:xfrm>
            <a:off x="2488704" y="5549709"/>
            <a:ext cx="1492222" cy="382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9" idx="2"/>
            <a:endCxn id="7" idx="0"/>
          </p:cNvCxnSpPr>
          <p:nvPr/>
        </p:nvCxnSpPr>
        <p:spPr>
          <a:xfrm flipH="1">
            <a:off x="996482" y="5549709"/>
            <a:ext cx="1492222" cy="382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10" idx="3"/>
            <a:endCxn id="11" idx="1"/>
          </p:cNvCxnSpPr>
          <p:nvPr/>
        </p:nvCxnSpPr>
        <p:spPr>
          <a:xfrm>
            <a:off x="6063422" y="3379203"/>
            <a:ext cx="1483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p:cNvCxnSpPr>
            <a:stCxn id="10" idx="2"/>
            <a:endCxn id="13" idx="0"/>
          </p:cNvCxnSpPr>
          <p:nvPr/>
        </p:nvCxnSpPr>
        <p:spPr>
          <a:xfrm>
            <a:off x="5415350" y="3739243"/>
            <a:ext cx="1361988" cy="2115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20"/>
          <p:cNvCxnSpPr>
            <a:stCxn id="11" idx="2"/>
            <a:endCxn id="13" idx="0"/>
          </p:cNvCxnSpPr>
          <p:nvPr/>
        </p:nvCxnSpPr>
        <p:spPr>
          <a:xfrm flipH="1">
            <a:off x="6777338" y="3739243"/>
            <a:ext cx="1417454" cy="2115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p:cNvCxnSpPr>
            <a:stCxn id="12" idx="0"/>
            <a:endCxn id="10" idx="2"/>
          </p:cNvCxnSpPr>
          <p:nvPr/>
        </p:nvCxnSpPr>
        <p:spPr>
          <a:xfrm flipH="1" flipV="1">
            <a:off x="5415350" y="3739243"/>
            <a:ext cx="1393034" cy="3703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2" idx="0"/>
            <a:endCxn id="11" idx="2"/>
          </p:cNvCxnSpPr>
          <p:nvPr/>
        </p:nvCxnSpPr>
        <p:spPr>
          <a:xfrm flipV="1">
            <a:off x="6808384" y="3739243"/>
            <a:ext cx="1386408" cy="370306"/>
          </a:xfrm>
          <a:prstGeom prst="line">
            <a:avLst/>
          </a:prstGeom>
        </p:spPr>
        <p:style>
          <a:lnRef idx="1">
            <a:schemeClr val="accent1"/>
          </a:lnRef>
          <a:fillRef idx="0">
            <a:schemeClr val="accent1"/>
          </a:fillRef>
          <a:effectRef idx="0">
            <a:schemeClr val="accent1"/>
          </a:effectRef>
          <a:fontRef idx="minor">
            <a:schemeClr val="tx1"/>
          </a:fontRef>
        </p:style>
      </p:cxnSp>
      <p:sp>
        <p:nvSpPr>
          <p:cNvPr id="24" name="左右矢印吹き出し 23"/>
          <p:cNvSpPr/>
          <p:nvPr/>
        </p:nvSpPr>
        <p:spPr>
          <a:xfrm>
            <a:off x="3223048" y="3340303"/>
            <a:ext cx="1618292" cy="1249000"/>
          </a:xfrm>
          <a:prstGeom prst="leftRightArrowCallout">
            <a:avLst/>
          </a:prstGeom>
          <a:solidFill>
            <a:schemeClr val="accent5">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固定項目</a:t>
            </a:r>
            <a:endParaRPr kumimoji="1" lang="ja-JP" altLang="en-US" dirty="0">
              <a:solidFill>
                <a:schemeClr val="tx1"/>
              </a:solidFill>
            </a:endParaRPr>
          </a:p>
        </p:txBody>
      </p:sp>
      <p:sp>
        <p:nvSpPr>
          <p:cNvPr id="25" name="左右矢印吹き出し 24"/>
          <p:cNvSpPr/>
          <p:nvPr/>
        </p:nvSpPr>
        <p:spPr>
          <a:xfrm>
            <a:off x="4419752" y="4965808"/>
            <a:ext cx="1618292" cy="1249000"/>
          </a:xfrm>
          <a:prstGeom prst="leftRightArrowCallout">
            <a:avLst/>
          </a:prstGeom>
          <a:solidFill>
            <a:schemeClr val="accent3">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変動</a:t>
            </a:r>
            <a:r>
              <a:rPr lang="ja-JP" altLang="en-US" dirty="0" smtClean="0">
                <a:solidFill>
                  <a:schemeClr val="tx1"/>
                </a:solidFill>
              </a:rPr>
              <a:t>項目</a:t>
            </a:r>
            <a:endParaRPr kumimoji="1" lang="ja-JP" altLang="en-US" dirty="0">
              <a:solidFill>
                <a:schemeClr val="tx1"/>
              </a:solidFill>
            </a:endParaRPr>
          </a:p>
        </p:txBody>
      </p:sp>
      <p:cxnSp>
        <p:nvCxnSpPr>
          <p:cNvPr id="26" name="直線コネクタ 25"/>
          <p:cNvCxnSpPr/>
          <p:nvPr/>
        </p:nvCxnSpPr>
        <p:spPr>
          <a:xfrm flipH="1">
            <a:off x="2507582" y="3727298"/>
            <a:ext cx="7156" cy="1102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6792861" y="4797005"/>
            <a:ext cx="31046" cy="1025139"/>
          </a:xfrm>
          <a:prstGeom prst="line">
            <a:avLst/>
          </a:prstGeom>
        </p:spPr>
        <p:style>
          <a:lnRef idx="1">
            <a:schemeClr val="accent1"/>
          </a:lnRef>
          <a:fillRef idx="0">
            <a:schemeClr val="accent1"/>
          </a:fillRef>
          <a:effectRef idx="0">
            <a:schemeClr val="accent1"/>
          </a:effectRef>
          <a:fontRef idx="minor">
            <a:schemeClr val="tx1"/>
          </a:fontRef>
        </p:style>
      </p:cxnSp>
      <p:sp>
        <p:nvSpPr>
          <p:cNvPr id="28" name="角丸四角形 27"/>
          <p:cNvSpPr/>
          <p:nvPr/>
        </p:nvSpPr>
        <p:spPr>
          <a:xfrm>
            <a:off x="108619" y="2983571"/>
            <a:ext cx="1633974" cy="258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t>ウォ</a:t>
            </a:r>
            <a:r>
              <a:rPr kumimoji="1" lang="en-US" altLang="ja-JP" sz="1200" b="1" dirty="0" smtClean="0"/>
              <a:t>―</a:t>
            </a:r>
            <a:r>
              <a:rPr kumimoji="1" lang="ja-JP" altLang="en-US" sz="1200" b="1" dirty="0" smtClean="0"/>
              <a:t>ターフォール</a:t>
            </a:r>
            <a:endParaRPr kumimoji="1" lang="ja-JP" altLang="en-US" sz="1200" b="1" dirty="0"/>
          </a:p>
        </p:txBody>
      </p:sp>
      <p:sp>
        <p:nvSpPr>
          <p:cNvPr id="29" name="角丸四角形 28"/>
          <p:cNvSpPr/>
          <p:nvPr/>
        </p:nvSpPr>
        <p:spPr>
          <a:xfrm>
            <a:off x="6288805" y="2983571"/>
            <a:ext cx="1008112" cy="258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t>アジャイル</a:t>
            </a:r>
            <a:endParaRPr kumimoji="1" lang="ja-JP" altLang="en-US" sz="1200" b="1" dirty="0"/>
          </a:p>
        </p:txBody>
      </p:sp>
      <p:sp>
        <p:nvSpPr>
          <p:cNvPr id="2" name="フッター プレースホルダー 1"/>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3" name="スライド番号プレースホルダー 2"/>
          <p:cNvSpPr>
            <a:spLocks noGrp="1"/>
          </p:cNvSpPr>
          <p:nvPr>
            <p:ph type="sldNum" sz="quarter" idx="12"/>
          </p:nvPr>
        </p:nvSpPr>
        <p:spPr/>
        <p:txBody>
          <a:bodyPr/>
          <a:lstStyle/>
          <a:p>
            <a:fld id="{12493AFB-09EF-44E8-907E-BBD1DBE5A50F}" type="slidenum">
              <a:rPr kumimoji="1" lang="ja-JP" altLang="en-US" smtClean="0"/>
              <a:t>33</a:t>
            </a:fld>
            <a:endParaRPr kumimoji="1" lang="ja-JP" altLang="en-US"/>
          </a:p>
        </p:txBody>
      </p:sp>
    </p:spTree>
    <p:extLst>
      <p:ext uri="{BB962C8B-B14F-4D97-AF65-F5344CB8AC3E}">
        <p14:creationId xmlns:p14="http://schemas.microsoft.com/office/powerpoint/2010/main" val="3599664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Text Box 4"/>
          <p:cNvSpPr txBox="1">
            <a:spLocks noChangeArrowheads="1"/>
          </p:cNvSpPr>
          <p:nvPr/>
        </p:nvSpPr>
        <p:spPr bwMode="auto">
          <a:xfrm>
            <a:off x="311150" y="206375"/>
            <a:ext cx="8458200" cy="396875"/>
          </a:xfrm>
          <a:prstGeom prst="rect">
            <a:avLst/>
          </a:prstGeom>
          <a:noFill/>
          <a:ln w="9525">
            <a:noFill/>
            <a:miter lim="800000"/>
            <a:headEnd/>
            <a:tailEnd/>
          </a:ln>
          <a:effectLst/>
        </p:spPr>
        <p:txBody>
          <a:bodyPr>
            <a:prstTxWarp prst="textNoShape">
              <a:avLst/>
            </a:prstTxWarp>
            <a:spAutoFit/>
          </a:bodyPr>
          <a:lstStyle/>
          <a:p>
            <a:pPr algn="ctr" defTabSz="457200">
              <a:spcBef>
                <a:spcPct val="50000"/>
              </a:spcBef>
            </a:pPr>
            <a:r>
              <a:rPr lang="ja-JP" altLang="en-US" sz="2000" b="1" dirty="0" smtClean="0">
                <a:solidFill>
                  <a:srgbClr val="002060"/>
                </a:solidFill>
                <a:latin typeface="Arial" charset="0"/>
                <a:cs typeface="ＭＳ Ｐゴシック" charset="-128"/>
              </a:rPr>
              <a:t>利用者</a:t>
            </a:r>
            <a:r>
              <a:rPr lang="ja-JP" altLang="en-US" sz="2000" b="1" dirty="0">
                <a:solidFill>
                  <a:srgbClr val="002060"/>
                </a:solidFill>
                <a:latin typeface="Arial" charset="0"/>
                <a:cs typeface="ＭＳ Ｐゴシック" charset="-128"/>
              </a:rPr>
              <a:t>（ユーザー）から見たアジャイル開発のメリット</a:t>
            </a:r>
          </a:p>
        </p:txBody>
      </p:sp>
      <p:sp>
        <p:nvSpPr>
          <p:cNvPr id="100357" name="Text Box 5"/>
          <p:cNvSpPr txBox="1">
            <a:spLocks noChangeArrowheads="1"/>
          </p:cNvSpPr>
          <p:nvPr/>
        </p:nvSpPr>
        <p:spPr bwMode="auto">
          <a:xfrm>
            <a:off x="311150" y="603250"/>
            <a:ext cx="8569325" cy="1938992"/>
          </a:xfrm>
          <a:prstGeom prst="rect">
            <a:avLst/>
          </a:prstGeom>
          <a:noFill/>
          <a:ln w="9525">
            <a:noFill/>
            <a:miter lim="800000"/>
            <a:headEnd/>
            <a:tailEnd/>
          </a:ln>
          <a:effectLst/>
        </p:spPr>
        <p:txBody>
          <a:bodyPr wrap="square">
            <a:prstTxWarp prst="textNoShape">
              <a:avLst/>
            </a:prstTxWarp>
            <a:spAutoFit/>
          </a:bodyPr>
          <a:lstStyle/>
          <a:p>
            <a:pPr defTabSz="457200">
              <a:spcBef>
                <a:spcPct val="50000"/>
              </a:spcBef>
            </a:pPr>
            <a:r>
              <a:rPr lang="ja-JP" altLang="en-US" sz="1600" dirty="0">
                <a:solidFill>
                  <a:prstClr val="black"/>
                </a:solidFill>
                <a:latin typeface="Arial" charset="0"/>
                <a:cs typeface="ＭＳ Ｐゴシック" charset="-128"/>
              </a:rPr>
              <a:t>顧客（</a:t>
            </a:r>
            <a:r>
              <a:rPr lang="ja-JP" altLang="en-US" sz="1600" dirty="0" smtClean="0">
                <a:solidFill>
                  <a:prstClr val="black"/>
                </a:solidFill>
                <a:latin typeface="Arial" charset="0"/>
                <a:cs typeface="ＭＳ Ｐゴシック" charset="-128"/>
              </a:rPr>
              <a:t>ユーザー</a:t>
            </a:r>
            <a:r>
              <a:rPr lang="ja-JP" altLang="en-US" sz="1600" dirty="0">
                <a:solidFill>
                  <a:prstClr val="black"/>
                </a:solidFill>
                <a:latin typeface="Arial" charset="0"/>
                <a:cs typeface="ＭＳ Ｐゴシック" charset="-128"/>
              </a:rPr>
              <a:t>）</a:t>
            </a:r>
            <a:r>
              <a:rPr lang="ja-JP" altLang="en-US" sz="1600" dirty="0" smtClean="0">
                <a:solidFill>
                  <a:prstClr val="black"/>
                </a:solidFill>
                <a:latin typeface="Arial" charset="0"/>
                <a:cs typeface="ＭＳ Ｐゴシック" charset="-128"/>
              </a:rPr>
              <a:t>から</a:t>
            </a:r>
            <a:r>
              <a:rPr lang="ja-JP" altLang="en-US" sz="1600" dirty="0">
                <a:solidFill>
                  <a:prstClr val="black"/>
                </a:solidFill>
                <a:latin typeface="Arial" charset="0"/>
                <a:cs typeface="ＭＳ Ｐゴシック" charset="-128"/>
              </a:rPr>
              <a:t>見てこのアジャイル開発手法はどの様なメリットを享受できるのでしょうか？もうシステム屋の言う事は信用しないという経営者の方も多いのではないでしょうか？そうです従来の主流であるウォーターフォール型開発では米国の調査でも計画期間内、計画予算内でプロジェクトが完了した成功率は僅か１６％です。</a:t>
            </a:r>
            <a:endParaRPr lang="en-US" altLang="ja-JP" sz="1600" dirty="0">
              <a:solidFill>
                <a:prstClr val="black"/>
              </a:solidFill>
              <a:latin typeface="Arial" charset="0"/>
              <a:cs typeface="ＭＳ Ｐゴシック" charset="-128"/>
            </a:endParaRPr>
          </a:p>
          <a:p>
            <a:pPr defTabSz="457200">
              <a:spcBef>
                <a:spcPct val="50000"/>
              </a:spcBef>
            </a:pPr>
            <a:r>
              <a:rPr lang="ja-JP" altLang="en-US" sz="1600" dirty="0">
                <a:solidFill>
                  <a:prstClr val="black"/>
                </a:solidFill>
                <a:latin typeface="Arial" charset="0"/>
                <a:cs typeface="ＭＳ Ｐゴシック" charset="-128"/>
              </a:rPr>
              <a:t>こうなりますとシステム開発プロジェクトは失敗して当たり前と言う評価を甘んじて受けざるを得ません。アジャイル開発では、この様な失敗を回避可能です。と言いますのも、アジャイル開発とは現有リソース（資源：人、金、時間）を前提に計画を立て実行する手法だからです。</a:t>
            </a:r>
          </a:p>
        </p:txBody>
      </p:sp>
      <p:sp>
        <p:nvSpPr>
          <p:cNvPr id="100358" name="Text Box 6"/>
          <p:cNvSpPr txBox="1">
            <a:spLocks noChangeArrowheads="1"/>
          </p:cNvSpPr>
          <p:nvPr/>
        </p:nvSpPr>
        <p:spPr bwMode="auto">
          <a:xfrm>
            <a:off x="717550" y="2542242"/>
            <a:ext cx="7632700" cy="3862595"/>
          </a:xfrm>
          <a:prstGeom prst="rect">
            <a:avLst/>
          </a:prstGeom>
          <a:noFill/>
          <a:ln w="9525">
            <a:noFill/>
            <a:miter lim="800000"/>
            <a:headEnd/>
            <a:tailEnd/>
          </a:ln>
          <a:effectLst/>
        </p:spPr>
        <p:txBody>
          <a:bodyPr>
            <a:prstTxWarp prst="textNoShape">
              <a:avLst/>
            </a:prstTxWarp>
            <a:spAutoFit/>
          </a:bodyPr>
          <a:lstStyle/>
          <a:p>
            <a:pPr defTabSz="457200">
              <a:spcBef>
                <a:spcPct val="50000"/>
              </a:spcBef>
              <a:buFont typeface="Wingdings" charset="2"/>
              <a:buChar char="u"/>
            </a:pPr>
            <a:r>
              <a:rPr lang="ja-JP" altLang="en-US" sz="1400" dirty="0">
                <a:solidFill>
                  <a:prstClr val="black"/>
                </a:solidFill>
                <a:latin typeface="Arial" charset="0"/>
                <a:cs typeface="ＭＳ Ｐゴシック" charset="-128"/>
              </a:rPr>
              <a:t>　プロジェクト進捗の見える化</a:t>
            </a:r>
            <a:endParaRPr lang="en-US" altLang="ja-JP" sz="1400" dirty="0">
              <a:solidFill>
                <a:prstClr val="black"/>
              </a:solidFill>
              <a:latin typeface="Arial" charset="0"/>
              <a:cs typeface="ＭＳ Ｐゴシック" charset="-128"/>
            </a:endParaRPr>
          </a:p>
          <a:p>
            <a:pPr defTabSz="457200">
              <a:spcBef>
                <a:spcPct val="50000"/>
              </a:spcBef>
            </a:pPr>
            <a:r>
              <a:rPr lang="en-US" altLang="ja-JP" sz="1400" dirty="0">
                <a:solidFill>
                  <a:prstClr val="black"/>
                </a:solidFill>
                <a:latin typeface="Arial" charset="0"/>
                <a:cs typeface="ＭＳ Ｐゴシック" charset="-128"/>
              </a:rPr>
              <a:t>	</a:t>
            </a:r>
            <a:r>
              <a:rPr lang="ja-JP" altLang="en-US" sz="1400" dirty="0">
                <a:solidFill>
                  <a:prstClr val="black"/>
                </a:solidFill>
                <a:latin typeface="Arial" charset="0"/>
                <a:cs typeface="ＭＳ Ｐゴシック" charset="-128"/>
              </a:rPr>
              <a:t>完了した働くプログラム本数（実現した機能の数）で管理</a:t>
            </a:r>
            <a:endParaRPr lang="en-US" altLang="ja-JP" sz="1400" dirty="0">
              <a:solidFill>
                <a:prstClr val="black"/>
              </a:solidFill>
              <a:latin typeface="Arial" charset="0"/>
              <a:cs typeface="ＭＳ Ｐゴシック" charset="-128"/>
            </a:endParaRPr>
          </a:p>
          <a:p>
            <a:pPr defTabSz="457200">
              <a:spcBef>
                <a:spcPct val="50000"/>
              </a:spcBef>
              <a:buFont typeface="Wingdings" charset="2"/>
              <a:buChar char="u"/>
            </a:pPr>
            <a:r>
              <a:rPr lang="ja-JP" altLang="en-US" sz="1400" dirty="0">
                <a:solidFill>
                  <a:prstClr val="black"/>
                </a:solidFill>
                <a:latin typeface="Arial" charset="0"/>
                <a:cs typeface="ＭＳ Ｐゴシック" charset="-128"/>
              </a:rPr>
              <a:t>　製作している機能の見える化</a:t>
            </a:r>
            <a:endParaRPr lang="en-US" altLang="ja-JP" sz="1400" dirty="0">
              <a:solidFill>
                <a:prstClr val="black"/>
              </a:solidFill>
              <a:latin typeface="Arial" charset="0"/>
              <a:cs typeface="ＭＳ Ｐゴシック" charset="-128"/>
            </a:endParaRPr>
          </a:p>
          <a:p>
            <a:pPr defTabSz="457200">
              <a:spcBef>
                <a:spcPct val="50000"/>
              </a:spcBef>
            </a:pPr>
            <a:r>
              <a:rPr lang="en-US" altLang="ja-JP" sz="1400" dirty="0">
                <a:solidFill>
                  <a:prstClr val="black"/>
                </a:solidFill>
                <a:latin typeface="Arial" charset="0"/>
                <a:cs typeface="ＭＳ Ｐゴシック" charset="-128"/>
              </a:rPr>
              <a:t>	</a:t>
            </a:r>
            <a:r>
              <a:rPr lang="ja-JP" altLang="en-US" sz="1400" dirty="0">
                <a:solidFill>
                  <a:prstClr val="black"/>
                </a:solidFill>
                <a:latin typeface="Arial" charset="0"/>
                <a:cs typeface="ＭＳ Ｐゴシック" charset="-128"/>
              </a:rPr>
              <a:t>ユーザー用語での機能定義（理解できる言葉での設計確認）</a:t>
            </a:r>
            <a:endParaRPr lang="en-US" altLang="ja-JP" sz="1400" dirty="0">
              <a:solidFill>
                <a:prstClr val="black"/>
              </a:solidFill>
              <a:latin typeface="Arial" charset="0"/>
              <a:cs typeface="ＭＳ Ｐゴシック" charset="-128"/>
            </a:endParaRPr>
          </a:p>
          <a:p>
            <a:pPr defTabSz="457200">
              <a:spcBef>
                <a:spcPct val="50000"/>
              </a:spcBef>
            </a:pPr>
            <a:r>
              <a:rPr lang="en-US" altLang="ja-JP" sz="1400" dirty="0">
                <a:solidFill>
                  <a:prstClr val="black"/>
                </a:solidFill>
                <a:latin typeface="Arial" charset="0"/>
                <a:cs typeface="ＭＳ Ｐゴシック" charset="-128"/>
              </a:rPr>
              <a:t>	</a:t>
            </a:r>
            <a:r>
              <a:rPr lang="ja-JP" altLang="en-US" sz="1400" dirty="0">
                <a:solidFill>
                  <a:prstClr val="black"/>
                </a:solidFill>
                <a:latin typeface="Arial" charset="0"/>
                <a:cs typeface="ＭＳ Ｐゴシック" charset="-128"/>
              </a:rPr>
              <a:t>働くプログラムを稼動させて確認</a:t>
            </a:r>
            <a:endParaRPr lang="en-US" altLang="ja-JP" sz="1400" dirty="0">
              <a:solidFill>
                <a:prstClr val="black"/>
              </a:solidFill>
              <a:latin typeface="Arial" charset="0"/>
              <a:cs typeface="ＭＳ Ｐゴシック" charset="-128"/>
            </a:endParaRPr>
          </a:p>
          <a:p>
            <a:pPr defTabSz="457200">
              <a:spcBef>
                <a:spcPct val="50000"/>
              </a:spcBef>
              <a:buFont typeface="Wingdings" charset="2"/>
              <a:buChar char="u"/>
            </a:pPr>
            <a:r>
              <a:rPr lang="ja-JP" altLang="en-US" sz="1400" dirty="0">
                <a:solidFill>
                  <a:prstClr val="black"/>
                </a:solidFill>
                <a:latin typeface="Arial" charset="0"/>
                <a:cs typeface="ＭＳ Ｐゴシック" charset="-128"/>
              </a:rPr>
              <a:t>　絶え間ない擦り合わせ技術での品質向上</a:t>
            </a:r>
            <a:endParaRPr lang="en-US" altLang="ja-JP" sz="1400" dirty="0">
              <a:solidFill>
                <a:prstClr val="black"/>
              </a:solidFill>
              <a:latin typeface="Arial" charset="0"/>
              <a:cs typeface="ＭＳ Ｐゴシック" charset="-128"/>
            </a:endParaRPr>
          </a:p>
          <a:p>
            <a:pPr defTabSz="457200">
              <a:spcBef>
                <a:spcPct val="50000"/>
              </a:spcBef>
            </a:pPr>
            <a:r>
              <a:rPr lang="en-US" altLang="ja-JP" sz="1400" dirty="0">
                <a:solidFill>
                  <a:prstClr val="black"/>
                </a:solidFill>
                <a:latin typeface="Arial" charset="0"/>
                <a:cs typeface="ＭＳ Ｐゴシック" charset="-128"/>
              </a:rPr>
              <a:t>	</a:t>
            </a:r>
            <a:r>
              <a:rPr lang="ja-JP" altLang="en-US" sz="1400" dirty="0">
                <a:solidFill>
                  <a:prstClr val="black"/>
                </a:solidFill>
                <a:latin typeface="Arial" charset="0"/>
                <a:cs typeface="ＭＳ Ｐゴシック" charset="-128"/>
              </a:rPr>
              <a:t>品質とは、要求品質、設計品質、実装品質、検査（テスト）品質</a:t>
            </a:r>
            <a:endParaRPr lang="en-US" altLang="ja-JP" sz="1400" dirty="0">
              <a:solidFill>
                <a:prstClr val="black"/>
              </a:solidFill>
              <a:latin typeface="Arial" charset="0"/>
              <a:cs typeface="ＭＳ Ｐゴシック" charset="-128"/>
            </a:endParaRPr>
          </a:p>
          <a:p>
            <a:pPr defTabSz="457200">
              <a:spcBef>
                <a:spcPct val="50000"/>
              </a:spcBef>
              <a:buFont typeface="Wingdings" charset="2"/>
              <a:buChar char="u"/>
            </a:pPr>
            <a:r>
              <a:rPr lang="ja-JP" altLang="en-US" sz="1400" dirty="0">
                <a:solidFill>
                  <a:prstClr val="black"/>
                </a:solidFill>
                <a:latin typeface="Arial" charset="0"/>
                <a:cs typeface="ＭＳ Ｐゴシック" charset="-128"/>
              </a:rPr>
              <a:t>　優先、重要機能（システム）の早期実現</a:t>
            </a:r>
            <a:endParaRPr lang="en-US" altLang="ja-JP" sz="1400" dirty="0">
              <a:solidFill>
                <a:prstClr val="black"/>
              </a:solidFill>
              <a:latin typeface="Arial" charset="0"/>
              <a:cs typeface="ＭＳ Ｐゴシック" charset="-128"/>
            </a:endParaRPr>
          </a:p>
          <a:p>
            <a:pPr defTabSz="457200">
              <a:spcBef>
                <a:spcPct val="50000"/>
              </a:spcBef>
            </a:pPr>
            <a:r>
              <a:rPr lang="en-US" altLang="ja-JP" sz="1400" dirty="0">
                <a:solidFill>
                  <a:prstClr val="black"/>
                </a:solidFill>
                <a:latin typeface="Arial" charset="0"/>
                <a:cs typeface="ＭＳ Ｐゴシック" charset="-128"/>
              </a:rPr>
              <a:t>	</a:t>
            </a:r>
            <a:r>
              <a:rPr lang="ja-JP" altLang="en-US" sz="1400" dirty="0">
                <a:solidFill>
                  <a:prstClr val="black"/>
                </a:solidFill>
                <a:latin typeface="Arial" charset="0"/>
                <a:cs typeface="ＭＳ Ｐゴシック" charset="-128"/>
              </a:rPr>
              <a:t>システムを構成する重要機能から優先して開発</a:t>
            </a:r>
            <a:endParaRPr lang="en-US" altLang="ja-JP" sz="1400" dirty="0">
              <a:solidFill>
                <a:prstClr val="black"/>
              </a:solidFill>
              <a:latin typeface="Arial" charset="0"/>
              <a:cs typeface="ＭＳ Ｐゴシック" charset="-128"/>
            </a:endParaRPr>
          </a:p>
          <a:p>
            <a:pPr defTabSz="457200">
              <a:spcBef>
                <a:spcPct val="50000"/>
              </a:spcBef>
              <a:buFont typeface="Wingdings" charset="2"/>
              <a:buChar char="u"/>
            </a:pPr>
            <a:r>
              <a:rPr lang="ja-JP" altLang="en-US" sz="1400" dirty="0">
                <a:solidFill>
                  <a:prstClr val="black"/>
                </a:solidFill>
                <a:latin typeface="Arial" charset="0"/>
                <a:cs typeface="ＭＳ Ｐゴシック" charset="-128"/>
              </a:rPr>
              <a:t>　開発プロジェクト期間中での柔軟な変更対応</a:t>
            </a:r>
            <a:endParaRPr lang="en-US" altLang="ja-JP" sz="1400" dirty="0">
              <a:solidFill>
                <a:prstClr val="black"/>
              </a:solidFill>
              <a:latin typeface="Arial" charset="0"/>
              <a:cs typeface="ＭＳ Ｐゴシック" charset="-128"/>
            </a:endParaRPr>
          </a:p>
          <a:p>
            <a:pPr defTabSz="457200">
              <a:spcBef>
                <a:spcPct val="50000"/>
              </a:spcBef>
            </a:pPr>
            <a:r>
              <a:rPr lang="en-US" altLang="ja-JP" sz="1400" dirty="0">
                <a:solidFill>
                  <a:prstClr val="black"/>
                </a:solidFill>
                <a:latin typeface="Arial" charset="0"/>
                <a:cs typeface="ＭＳ Ｐゴシック" charset="-128"/>
              </a:rPr>
              <a:t>	</a:t>
            </a:r>
            <a:r>
              <a:rPr lang="ja-JP" altLang="en-US" sz="1400" dirty="0">
                <a:solidFill>
                  <a:prstClr val="black"/>
                </a:solidFill>
                <a:latin typeface="Arial" charset="0"/>
                <a:cs typeface="ＭＳ Ｐゴシック" charset="-128"/>
              </a:rPr>
              <a:t>プログラム製作期間（イタレーション）に入る前までは、変更自由</a:t>
            </a:r>
            <a:endParaRPr lang="en-US" altLang="ja-JP" sz="1400" dirty="0">
              <a:solidFill>
                <a:prstClr val="black"/>
              </a:solidFill>
              <a:latin typeface="Arial" charset="0"/>
              <a:cs typeface="ＭＳ Ｐゴシック" charset="-128"/>
            </a:endParaRPr>
          </a:p>
          <a:p>
            <a:pPr defTabSz="457200">
              <a:spcBef>
                <a:spcPct val="50000"/>
              </a:spcBef>
              <a:buFont typeface="Wingdings" charset="2"/>
              <a:buChar char="u"/>
            </a:pPr>
            <a:r>
              <a:rPr lang="ja-JP" altLang="en-US" sz="1400" dirty="0">
                <a:solidFill>
                  <a:prstClr val="black"/>
                </a:solidFill>
                <a:latin typeface="Arial" charset="0"/>
                <a:cs typeface="ＭＳ Ｐゴシック" charset="-128"/>
              </a:rPr>
              <a:t>　ユーザーが参加すべき作業の見える化</a:t>
            </a:r>
          </a:p>
        </p:txBody>
      </p:sp>
      <p:sp>
        <p:nvSpPr>
          <p:cNvPr id="2" name="円/楕円 1"/>
          <p:cNvSpPr/>
          <p:nvPr/>
        </p:nvSpPr>
        <p:spPr>
          <a:xfrm>
            <a:off x="2483768" y="1350256"/>
            <a:ext cx="57606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p:cNvCxnSpPr/>
          <p:nvPr/>
        </p:nvCxnSpPr>
        <p:spPr>
          <a:xfrm>
            <a:off x="1000200" y="2780928"/>
            <a:ext cx="22322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547664" y="5013176"/>
            <a:ext cx="24482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115616" y="5661248"/>
            <a:ext cx="33187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3461916" y="4365104"/>
            <a:ext cx="720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フッター プレースホルダー 2"/>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5" name="スライド番号プレースホルダー 4"/>
          <p:cNvSpPr>
            <a:spLocks noGrp="1"/>
          </p:cNvSpPr>
          <p:nvPr>
            <p:ph type="sldNum" sz="quarter" idx="12"/>
          </p:nvPr>
        </p:nvSpPr>
        <p:spPr/>
        <p:txBody>
          <a:bodyPr/>
          <a:lstStyle/>
          <a:p>
            <a:fld id="{12493AFB-09EF-44E8-907E-BBD1DBE5A50F}" type="slidenum">
              <a:rPr kumimoji="1" lang="ja-JP" altLang="en-US" smtClean="0"/>
              <a:t>34</a:t>
            </a:fld>
            <a:endParaRPr kumimoji="1" lang="ja-JP" altLang="en-US"/>
          </a:p>
        </p:txBody>
      </p:sp>
    </p:spTree>
    <p:extLst>
      <p:ext uri="{BB962C8B-B14F-4D97-AF65-F5344CB8AC3E}">
        <p14:creationId xmlns:p14="http://schemas.microsoft.com/office/powerpoint/2010/main" val="29974033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txBody>
          <a:bodyPr>
            <a:normAutofit/>
          </a:bodyPr>
          <a:lstStyle/>
          <a:p>
            <a:r>
              <a:rPr kumimoji="1" lang="ja-JP" altLang="en-US" sz="2800" dirty="0" smtClean="0"/>
              <a:t>スクラム　（</a:t>
            </a:r>
            <a:r>
              <a:rPr kumimoji="1" lang="en-US" altLang="ja-JP" sz="2800" dirty="0" smtClean="0"/>
              <a:t>Scrum</a:t>
            </a:r>
            <a:r>
              <a:rPr kumimoji="1" lang="ja-JP" altLang="en-US" sz="2800" dirty="0" smtClean="0"/>
              <a:t>）</a:t>
            </a:r>
            <a:endParaRPr kumimoji="1" lang="ja-JP" altLang="en-US" sz="2800" dirty="0"/>
          </a:p>
        </p:txBody>
      </p:sp>
      <p:sp>
        <p:nvSpPr>
          <p:cNvPr id="3" name="コンテンツ プレースホルダー 2"/>
          <p:cNvSpPr>
            <a:spLocks noGrp="1"/>
          </p:cNvSpPr>
          <p:nvPr>
            <p:ph idx="1"/>
          </p:nvPr>
        </p:nvSpPr>
        <p:spPr>
          <a:xfrm>
            <a:off x="539552" y="980728"/>
            <a:ext cx="8229600" cy="4525963"/>
          </a:xfrm>
        </p:spPr>
        <p:txBody>
          <a:bodyPr>
            <a:normAutofit/>
          </a:bodyPr>
          <a:lstStyle/>
          <a:p>
            <a:r>
              <a:rPr kumimoji="1" lang="en-US" altLang="ja-JP" sz="2000" dirty="0" smtClean="0"/>
              <a:t>Ken </a:t>
            </a:r>
            <a:r>
              <a:rPr kumimoji="1" lang="en-US" altLang="ja-JP" sz="2000" dirty="0" err="1" smtClean="0"/>
              <a:t>Schwaber</a:t>
            </a:r>
            <a:r>
              <a:rPr kumimoji="1" lang="en-US" altLang="ja-JP" sz="2000" dirty="0" smtClean="0"/>
              <a:t> &amp; Jeff Sutherland</a:t>
            </a:r>
            <a:r>
              <a:rPr kumimoji="1" lang="ja-JP" altLang="en-US" sz="2000" dirty="0" smtClean="0"/>
              <a:t>　（</a:t>
            </a:r>
            <a:r>
              <a:rPr kumimoji="1" lang="en-US" altLang="ja-JP" sz="2000" dirty="0" smtClean="0"/>
              <a:t>1995</a:t>
            </a:r>
            <a:r>
              <a:rPr kumimoji="1" lang="ja-JP" altLang="en-US" sz="2000" dirty="0" smtClean="0"/>
              <a:t>年）</a:t>
            </a:r>
            <a:endParaRPr kumimoji="1" lang="en-US" altLang="ja-JP" sz="2000" dirty="0" smtClean="0"/>
          </a:p>
          <a:p>
            <a:r>
              <a:rPr lang="ja-JP" altLang="en-US" sz="2000" dirty="0" smtClean="0"/>
              <a:t>特徴</a:t>
            </a:r>
            <a:endParaRPr lang="en-US" altLang="ja-JP" sz="2000" dirty="0" smtClean="0"/>
          </a:p>
          <a:p>
            <a:pPr lvl="1"/>
            <a:r>
              <a:rPr kumimoji="1" lang="ja-JP" altLang="en-US" sz="1600" dirty="0" smtClean="0"/>
              <a:t>軽量</a:t>
            </a:r>
            <a:endParaRPr kumimoji="1" lang="en-US" altLang="ja-JP" sz="1600" dirty="0" smtClean="0"/>
          </a:p>
          <a:p>
            <a:pPr lvl="1"/>
            <a:r>
              <a:rPr lang="ja-JP" altLang="en-US" sz="1600" dirty="0"/>
              <a:t>理解</a:t>
            </a:r>
            <a:r>
              <a:rPr lang="ja-JP" altLang="en-US" sz="1600" dirty="0" smtClean="0"/>
              <a:t>しやすい（シンプル）</a:t>
            </a:r>
            <a:endParaRPr lang="en-US" altLang="ja-JP" sz="1600" dirty="0" smtClean="0"/>
          </a:p>
          <a:p>
            <a:pPr lvl="1"/>
            <a:r>
              <a:rPr kumimoji="1" lang="ja-JP" altLang="en-US" sz="1600" dirty="0" smtClean="0"/>
              <a:t>でも、会得するのは難しい</a:t>
            </a:r>
            <a:endParaRPr kumimoji="1" lang="en-US" altLang="ja-JP" sz="1600" dirty="0" smtClean="0"/>
          </a:p>
          <a:p>
            <a:r>
              <a:rPr lang="ja-JP" altLang="en-US" sz="2000" dirty="0"/>
              <a:t>三本</a:t>
            </a:r>
            <a:r>
              <a:rPr lang="ja-JP" altLang="en-US" sz="2000" dirty="0" smtClean="0"/>
              <a:t>の柱</a:t>
            </a:r>
            <a:endParaRPr lang="en-US" altLang="ja-JP" sz="2000" dirty="0" smtClean="0"/>
          </a:p>
          <a:p>
            <a:pPr lvl="1"/>
            <a:r>
              <a:rPr kumimoji="1" lang="en-US" altLang="ja-JP" sz="1600" dirty="0" smtClean="0"/>
              <a:t>Transparency</a:t>
            </a:r>
            <a:r>
              <a:rPr kumimoji="1" lang="ja-JP" altLang="en-US" sz="1600" dirty="0" smtClean="0"/>
              <a:t>　（透明性）</a:t>
            </a:r>
            <a:endParaRPr kumimoji="1" lang="en-US" altLang="ja-JP" sz="1600" dirty="0" smtClean="0"/>
          </a:p>
          <a:p>
            <a:pPr lvl="1"/>
            <a:r>
              <a:rPr lang="en-US" altLang="ja-JP" sz="1600" dirty="0" smtClean="0"/>
              <a:t>Inspection</a:t>
            </a:r>
            <a:r>
              <a:rPr lang="ja-JP" altLang="en-US" sz="1600" dirty="0" smtClean="0"/>
              <a:t>　（視察、検査）</a:t>
            </a:r>
            <a:endParaRPr lang="en-US" altLang="ja-JP" sz="1600" dirty="0" smtClean="0"/>
          </a:p>
          <a:p>
            <a:pPr lvl="1"/>
            <a:r>
              <a:rPr kumimoji="1" lang="en-US" altLang="ja-JP" sz="1600" dirty="0" smtClean="0"/>
              <a:t>Adaptation</a:t>
            </a:r>
            <a:r>
              <a:rPr kumimoji="1" lang="ja-JP" altLang="en-US" sz="1600" dirty="0" smtClean="0"/>
              <a:t>　（適応、順応、改作）</a:t>
            </a:r>
            <a:endParaRPr kumimoji="1" lang="en-US" altLang="ja-JP" sz="1600" dirty="0" smtClean="0"/>
          </a:p>
          <a:p>
            <a:r>
              <a:rPr kumimoji="1" lang="ja-JP" altLang="en-US" sz="2000" dirty="0" smtClean="0"/>
              <a:t>基本的考え方</a:t>
            </a:r>
            <a:endParaRPr kumimoji="1" lang="en-US" altLang="ja-JP" sz="2000" dirty="0" smtClean="0"/>
          </a:p>
          <a:p>
            <a:pPr lvl="1"/>
            <a:r>
              <a:rPr lang="ja-JP" altLang="en-US" sz="1600" dirty="0" smtClean="0"/>
              <a:t>タイムボックス（</a:t>
            </a:r>
            <a:r>
              <a:rPr lang="en-US" altLang="ja-JP" sz="1600" dirty="0" smtClean="0"/>
              <a:t>Time Box</a:t>
            </a:r>
            <a:r>
              <a:rPr lang="ja-JP" altLang="en-US" sz="1600" dirty="0" smtClean="0"/>
              <a:t>）</a:t>
            </a:r>
            <a:endParaRPr lang="en-US" altLang="ja-JP" sz="1600" dirty="0" smtClean="0"/>
          </a:p>
          <a:p>
            <a:pPr lvl="1"/>
            <a:r>
              <a:rPr lang="ja-JP" altLang="en-US" sz="1600" dirty="0"/>
              <a:t>機能</a:t>
            </a:r>
            <a:r>
              <a:rPr lang="ja-JP" altLang="en-US" sz="1600" dirty="0" smtClean="0"/>
              <a:t>横断的な固定化されたチーム</a:t>
            </a:r>
            <a:endParaRPr lang="en-US" altLang="ja-JP" sz="1600" dirty="0" smtClean="0"/>
          </a:p>
          <a:p>
            <a:pPr lvl="1"/>
            <a:r>
              <a:rPr kumimoji="1" lang="ja-JP" altLang="en-US" sz="1600" dirty="0"/>
              <a:t>持続可能</a:t>
            </a:r>
            <a:r>
              <a:rPr kumimoji="1" lang="ja-JP" altLang="en-US" sz="1600" dirty="0" smtClean="0"/>
              <a:t>なペース</a:t>
            </a:r>
            <a:endParaRPr kumimoji="1" lang="ja-JP" altLang="en-US" sz="1600" dirty="0"/>
          </a:p>
        </p:txBody>
      </p:sp>
      <p:sp>
        <p:nvSpPr>
          <p:cNvPr id="4" name="フッター プレースホルダー 3"/>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5" name="スライド番号プレースホルダー 4"/>
          <p:cNvSpPr>
            <a:spLocks noGrp="1"/>
          </p:cNvSpPr>
          <p:nvPr>
            <p:ph type="sldNum" sz="quarter" idx="12"/>
          </p:nvPr>
        </p:nvSpPr>
        <p:spPr/>
        <p:txBody>
          <a:bodyPr/>
          <a:lstStyle/>
          <a:p>
            <a:fld id="{12493AFB-09EF-44E8-907E-BBD1DBE5A50F}" type="slidenum">
              <a:rPr kumimoji="1" lang="ja-JP" altLang="en-US" smtClean="0"/>
              <a:t>35</a:t>
            </a:fld>
            <a:endParaRPr kumimoji="1" lang="ja-JP" altLang="en-US"/>
          </a:p>
        </p:txBody>
      </p:sp>
    </p:spTree>
    <p:extLst>
      <p:ext uri="{BB962C8B-B14F-4D97-AF65-F5344CB8AC3E}">
        <p14:creationId xmlns:p14="http://schemas.microsoft.com/office/powerpoint/2010/main" val="26551230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a:bodyPr>
          <a:lstStyle/>
          <a:p>
            <a:r>
              <a:rPr lang="ja-JP" altLang="en-US" sz="2800" dirty="0" smtClean="0"/>
              <a:t>スクラム　役割とプロセス</a:t>
            </a:r>
            <a:endParaRPr kumimoji="1" lang="ja-JP" altLang="en-US" sz="2800" dirty="0"/>
          </a:p>
        </p:txBody>
      </p:sp>
      <p:sp>
        <p:nvSpPr>
          <p:cNvPr id="3" name="コンテンツ プレースホルダー 2"/>
          <p:cNvSpPr>
            <a:spLocks noGrp="1"/>
          </p:cNvSpPr>
          <p:nvPr>
            <p:ph idx="1"/>
          </p:nvPr>
        </p:nvSpPr>
        <p:spPr>
          <a:xfrm>
            <a:off x="457200" y="1124744"/>
            <a:ext cx="8229600" cy="5001419"/>
          </a:xfrm>
        </p:spPr>
        <p:txBody>
          <a:bodyPr>
            <a:normAutofit/>
          </a:bodyPr>
          <a:lstStyle/>
          <a:p>
            <a:r>
              <a:rPr kumimoji="1" lang="ja-JP" altLang="en-US" sz="2000" dirty="0" smtClean="0"/>
              <a:t>役割</a:t>
            </a:r>
            <a:endParaRPr kumimoji="1" lang="en-US" altLang="ja-JP" sz="2000" dirty="0" smtClean="0"/>
          </a:p>
          <a:p>
            <a:pPr lvl="1"/>
            <a:r>
              <a:rPr kumimoji="1" lang="ja-JP" altLang="en-US" sz="1600" dirty="0" smtClean="0"/>
              <a:t>開発チーム</a:t>
            </a:r>
            <a:endParaRPr kumimoji="1" lang="en-US" altLang="ja-JP" sz="1600" dirty="0" smtClean="0"/>
          </a:p>
          <a:p>
            <a:pPr lvl="1"/>
            <a:r>
              <a:rPr lang="ja-JP" altLang="en-US" sz="1600" dirty="0" smtClean="0"/>
              <a:t>スクラム・マスター</a:t>
            </a:r>
            <a:endParaRPr lang="en-US" altLang="ja-JP" sz="1600" dirty="0" smtClean="0"/>
          </a:p>
          <a:p>
            <a:pPr lvl="1"/>
            <a:r>
              <a:rPr kumimoji="1" lang="ja-JP" altLang="en-US" sz="1600" dirty="0" smtClean="0"/>
              <a:t>プロダクト・オーナー</a:t>
            </a:r>
            <a:endParaRPr kumimoji="1" lang="en-US" altLang="ja-JP" sz="1600" dirty="0" smtClean="0"/>
          </a:p>
          <a:p>
            <a:r>
              <a:rPr lang="ja-JP" altLang="en-US" sz="2000" dirty="0" smtClean="0"/>
              <a:t>プロセス</a:t>
            </a:r>
            <a:endParaRPr lang="en-US" altLang="ja-JP" sz="2000" dirty="0" smtClean="0"/>
          </a:p>
          <a:p>
            <a:pPr lvl="1"/>
            <a:r>
              <a:rPr kumimoji="1" lang="ja-JP" altLang="en-US" sz="1600" dirty="0" smtClean="0"/>
              <a:t>スプリント計画会議　（パート１、　パート２）</a:t>
            </a:r>
            <a:endParaRPr kumimoji="1" lang="en-US" altLang="ja-JP" sz="1600" dirty="0" smtClean="0"/>
          </a:p>
          <a:p>
            <a:pPr lvl="1"/>
            <a:r>
              <a:rPr kumimoji="1" lang="ja-JP" altLang="en-US" sz="1600" dirty="0" smtClean="0"/>
              <a:t>デイリー・スクラム　（スタンドアップ・ミーティング）</a:t>
            </a:r>
            <a:endParaRPr kumimoji="1" lang="en-US" altLang="ja-JP" sz="1600" dirty="0" smtClean="0"/>
          </a:p>
          <a:p>
            <a:pPr lvl="1"/>
            <a:r>
              <a:rPr lang="ja-JP" altLang="en-US" sz="1600" dirty="0" smtClean="0"/>
              <a:t>スプリント・レビュー</a:t>
            </a:r>
            <a:endParaRPr lang="en-US" altLang="ja-JP" sz="1600" dirty="0" smtClean="0"/>
          </a:p>
          <a:p>
            <a:pPr lvl="1"/>
            <a:r>
              <a:rPr kumimoji="1" lang="ja-JP" altLang="en-US" sz="1600" dirty="0" smtClean="0"/>
              <a:t>スプリント・レトロス</a:t>
            </a:r>
            <a:r>
              <a:rPr kumimoji="1" lang="ja-JP" altLang="en-US" sz="1600" dirty="0" err="1" smtClean="0"/>
              <a:t>ぺ</a:t>
            </a:r>
            <a:r>
              <a:rPr kumimoji="1" lang="ja-JP" altLang="en-US" sz="1600" dirty="0" smtClean="0"/>
              <a:t>クティブ　（振り返り、</a:t>
            </a:r>
            <a:r>
              <a:rPr kumimoji="1" lang="en-US" altLang="ja-JP" sz="1600" dirty="0" smtClean="0"/>
              <a:t>KPT</a:t>
            </a:r>
            <a:r>
              <a:rPr kumimoji="1" lang="ja-JP" altLang="en-US" sz="1600" dirty="0" smtClean="0"/>
              <a:t>）</a:t>
            </a:r>
            <a:endParaRPr kumimoji="1" lang="en-US" altLang="ja-JP" sz="1600" dirty="0" smtClean="0"/>
          </a:p>
          <a:p>
            <a:endParaRPr kumimoji="1" lang="ja-JP" altLang="en-US" sz="2000" dirty="0"/>
          </a:p>
        </p:txBody>
      </p:sp>
      <p:sp>
        <p:nvSpPr>
          <p:cNvPr id="4" name="フッター プレースホルダー 3"/>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5" name="スライド番号プレースホルダー 4"/>
          <p:cNvSpPr>
            <a:spLocks noGrp="1"/>
          </p:cNvSpPr>
          <p:nvPr>
            <p:ph type="sldNum" sz="quarter" idx="12"/>
          </p:nvPr>
        </p:nvSpPr>
        <p:spPr/>
        <p:txBody>
          <a:bodyPr/>
          <a:lstStyle/>
          <a:p>
            <a:fld id="{12493AFB-09EF-44E8-907E-BBD1DBE5A50F}" type="slidenum">
              <a:rPr kumimoji="1" lang="ja-JP" altLang="en-US" smtClean="0"/>
              <a:t>36</a:t>
            </a:fld>
            <a:endParaRPr kumimoji="1" lang="ja-JP" altLang="en-US"/>
          </a:p>
        </p:txBody>
      </p:sp>
    </p:spTree>
    <p:extLst>
      <p:ext uri="{BB962C8B-B14F-4D97-AF65-F5344CB8AC3E}">
        <p14:creationId xmlns:p14="http://schemas.microsoft.com/office/powerpoint/2010/main" val="25477521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561975"/>
          </a:xfrm>
        </p:spPr>
        <p:txBody>
          <a:bodyPr>
            <a:normAutofit/>
          </a:bodyPr>
          <a:lstStyle/>
          <a:p>
            <a:r>
              <a:rPr kumimoji="1" lang="ja-JP" altLang="en-US" sz="2800" dirty="0" smtClean="0"/>
              <a:t>スクラム・プロセス</a:t>
            </a:r>
            <a:endParaRPr kumimoji="1" lang="ja-JP" altLang="en-US" sz="2800" dirty="0"/>
          </a:p>
        </p:txBody>
      </p:sp>
      <p:sp>
        <p:nvSpPr>
          <p:cNvPr id="5" name="Rectangle 8"/>
          <p:cNvSpPr>
            <a:spLocks noChangeArrowheads="1"/>
          </p:cNvSpPr>
          <p:nvPr/>
        </p:nvSpPr>
        <p:spPr bwMode="auto">
          <a:xfrm>
            <a:off x="395288" y="1125538"/>
            <a:ext cx="1008062" cy="1295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r>
              <a:rPr lang="en-US" altLang="ja-JP" sz="1000" dirty="0"/>
              <a:t>Product Backlog</a:t>
            </a:r>
          </a:p>
          <a:p>
            <a:r>
              <a:rPr lang="en-US" altLang="ja-JP" sz="1000" dirty="0"/>
              <a:t>1.---------------</a:t>
            </a:r>
          </a:p>
          <a:p>
            <a:r>
              <a:rPr lang="en-US" altLang="ja-JP" sz="1000" dirty="0"/>
              <a:t>2.---------------</a:t>
            </a:r>
          </a:p>
          <a:p>
            <a:r>
              <a:rPr lang="en-US" altLang="ja-JP" sz="1000" dirty="0"/>
              <a:t>3.---------------</a:t>
            </a:r>
          </a:p>
          <a:p>
            <a:r>
              <a:rPr lang="en-US" altLang="ja-JP" sz="1000" dirty="0"/>
              <a:t>4.---------------</a:t>
            </a:r>
          </a:p>
          <a:p>
            <a:r>
              <a:rPr lang="en-US" altLang="ja-JP" sz="1000" dirty="0"/>
              <a:t>5.---------------</a:t>
            </a:r>
          </a:p>
          <a:p>
            <a:endParaRPr lang="en-US" altLang="ja-JP" sz="1000" dirty="0"/>
          </a:p>
          <a:p>
            <a:endParaRPr lang="en-US" altLang="ja-JP" sz="1000" dirty="0"/>
          </a:p>
        </p:txBody>
      </p:sp>
      <p:sp>
        <p:nvSpPr>
          <p:cNvPr id="6" name="Rectangle 9"/>
          <p:cNvSpPr>
            <a:spLocks noChangeArrowheads="1"/>
          </p:cNvSpPr>
          <p:nvPr/>
        </p:nvSpPr>
        <p:spPr bwMode="auto">
          <a:xfrm>
            <a:off x="1908175" y="1916113"/>
            <a:ext cx="1008063" cy="720725"/>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r>
              <a:rPr lang="en-US" altLang="ja-JP" sz="1000"/>
              <a:t>Part 1</a:t>
            </a:r>
          </a:p>
          <a:p>
            <a:endParaRPr lang="en-US" altLang="ja-JP" sz="1000"/>
          </a:p>
          <a:p>
            <a:endParaRPr lang="en-US" altLang="ja-JP" sz="1000"/>
          </a:p>
          <a:p>
            <a:endParaRPr lang="en-US" altLang="ja-JP" sz="1000"/>
          </a:p>
        </p:txBody>
      </p:sp>
      <p:sp>
        <p:nvSpPr>
          <p:cNvPr id="7" name="Rectangle 10"/>
          <p:cNvSpPr>
            <a:spLocks noChangeArrowheads="1"/>
          </p:cNvSpPr>
          <p:nvPr/>
        </p:nvSpPr>
        <p:spPr bwMode="auto">
          <a:xfrm>
            <a:off x="1908175" y="2636838"/>
            <a:ext cx="1008063" cy="720725"/>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r>
              <a:rPr lang="en-US" altLang="ja-JP" sz="1000"/>
              <a:t>Part 2</a:t>
            </a:r>
          </a:p>
          <a:p>
            <a:endParaRPr lang="en-US" altLang="ja-JP" sz="1000"/>
          </a:p>
          <a:p>
            <a:endParaRPr lang="en-US" altLang="ja-JP" sz="1000"/>
          </a:p>
          <a:p>
            <a:endParaRPr lang="en-US" altLang="ja-JP" sz="1000"/>
          </a:p>
        </p:txBody>
      </p:sp>
      <p:sp>
        <p:nvSpPr>
          <p:cNvPr id="8" name="Rectangle 11"/>
          <p:cNvSpPr>
            <a:spLocks noChangeArrowheads="1"/>
          </p:cNvSpPr>
          <p:nvPr/>
        </p:nvSpPr>
        <p:spPr bwMode="auto">
          <a:xfrm>
            <a:off x="3276600" y="3357563"/>
            <a:ext cx="1008063" cy="1295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r>
              <a:rPr lang="en-US" altLang="ja-JP" sz="1000"/>
              <a:t>Sprint Task List</a:t>
            </a:r>
          </a:p>
          <a:p>
            <a:r>
              <a:rPr lang="en-US" altLang="ja-JP" sz="1000"/>
              <a:t>(Sprint Backlog)</a:t>
            </a:r>
          </a:p>
          <a:p>
            <a:r>
              <a:rPr lang="en-US" altLang="ja-JP" sz="1000"/>
              <a:t>a.----------------</a:t>
            </a:r>
          </a:p>
          <a:p>
            <a:r>
              <a:rPr lang="en-US" altLang="ja-JP" sz="1000"/>
              <a:t>b.----------------</a:t>
            </a:r>
          </a:p>
          <a:p>
            <a:r>
              <a:rPr lang="en-US" altLang="ja-JP" sz="1000"/>
              <a:t>c.----------------</a:t>
            </a:r>
          </a:p>
          <a:p>
            <a:r>
              <a:rPr lang="en-US" altLang="ja-JP" sz="1000"/>
              <a:t>d.----------------</a:t>
            </a:r>
          </a:p>
          <a:p>
            <a:r>
              <a:rPr lang="en-US" altLang="ja-JP" sz="1000"/>
              <a:t>e.----------------</a:t>
            </a:r>
          </a:p>
          <a:p>
            <a:r>
              <a:rPr lang="en-US" altLang="ja-JP" sz="1000"/>
              <a:t>f.----------------</a:t>
            </a:r>
          </a:p>
        </p:txBody>
      </p:sp>
      <p:sp>
        <p:nvSpPr>
          <p:cNvPr id="9" name="Rectangle 13"/>
          <p:cNvSpPr>
            <a:spLocks noChangeArrowheads="1"/>
          </p:cNvSpPr>
          <p:nvPr/>
        </p:nvSpPr>
        <p:spPr bwMode="auto">
          <a:xfrm>
            <a:off x="7164388" y="4652963"/>
            <a:ext cx="1008062" cy="720725"/>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r>
              <a:rPr lang="en-US" altLang="ja-JP" sz="1000"/>
              <a:t>Retrospective</a:t>
            </a:r>
          </a:p>
          <a:p>
            <a:endParaRPr lang="en-US" altLang="ja-JP" sz="1000"/>
          </a:p>
          <a:p>
            <a:endParaRPr lang="en-US" altLang="ja-JP" sz="1000"/>
          </a:p>
          <a:p>
            <a:endParaRPr lang="en-US" altLang="ja-JP" sz="1000"/>
          </a:p>
        </p:txBody>
      </p:sp>
      <p:sp>
        <p:nvSpPr>
          <p:cNvPr id="10" name="AutoShape 14"/>
          <p:cNvSpPr>
            <a:spLocks noChangeArrowheads="1"/>
          </p:cNvSpPr>
          <p:nvPr/>
        </p:nvSpPr>
        <p:spPr bwMode="auto">
          <a:xfrm rot="5400000">
            <a:off x="1692276" y="1341437"/>
            <a:ext cx="360362" cy="360363"/>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AutoShape 15"/>
          <p:cNvSpPr>
            <a:spLocks noChangeArrowheads="1"/>
          </p:cNvSpPr>
          <p:nvPr/>
        </p:nvSpPr>
        <p:spPr bwMode="auto">
          <a:xfrm rot="5400000">
            <a:off x="3276600" y="2781300"/>
            <a:ext cx="360363" cy="360363"/>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Freeform 16"/>
          <p:cNvSpPr>
            <a:spLocks/>
          </p:cNvSpPr>
          <p:nvPr/>
        </p:nvSpPr>
        <p:spPr bwMode="auto">
          <a:xfrm>
            <a:off x="4356100" y="3141663"/>
            <a:ext cx="2952750" cy="1031875"/>
          </a:xfrm>
          <a:custGeom>
            <a:avLst/>
            <a:gdLst>
              <a:gd name="T0" fmla="*/ 0 w 1814"/>
              <a:gd name="T1" fmla="*/ 589 h 650"/>
              <a:gd name="T2" fmla="*/ 907 w 1814"/>
              <a:gd name="T3" fmla="*/ 589 h 650"/>
              <a:gd name="T4" fmla="*/ 1043 w 1814"/>
              <a:gd name="T5" fmla="*/ 226 h 650"/>
              <a:gd name="T6" fmla="*/ 862 w 1814"/>
              <a:gd name="T7" fmla="*/ 45 h 650"/>
              <a:gd name="T8" fmla="*/ 680 w 1814"/>
              <a:gd name="T9" fmla="*/ 0 h 650"/>
              <a:gd name="T10" fmla="*/ 544 w 1814"/>
              <a:gd name="T11" fmla="*/ 45 h 650"/>
              <a:gd name="T12" fmla="*/ 408 w 1814"/>
              <a:gd name="T13" fmla="*/ 226 h 650"/>
              <a:gd name="T14" fmla="*/ 408 w 1814"/>
              <a:gd name="T15" fmla="*/ 408 h 650"/>
              <a:gd name="T16" fmla="*/ 499 w 1814"/>
              <a:gd name="T17" fmla="*/ 544 h 650"/>
              <a:gd name="T18" fmla="*/ 635 w 1814"/>
              <a:gd name="T19" fmla="*/ 635 h 650"/>
              <a:gd name="T20" fmla="*/ 816 w 1814"/>
              <a:gd name="T21" fmla="*/ 635 h 650"/>
              <a:gd name="T22" fmla="*/ 1678 w 1814"/>
              <a:gd name="T23" fmla="*/ 635 h 650"/>
              <a:gd name="T24" fmla="*/ 1633 w 1814"/>
              <a:gd name="T25" fmla="*/ 635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4" h="650">
                <a:moveTo>
                  <a:pt x="0" y="589"/>
                </a:moveTo>
                <a:cubicBezTo>
                  <a:pt x="366" y="619"/>
                  <a:pt x="733" y="649"/>
                  <a:pt x="907" y="589"/>
                </a:cubicBezTo>
                <a:cubicBezTo>
                  <a:pt x="1081" y="529"/>
                  <a:pt x="1051" y="317"/>
                  <a:pt x="1043" y="226"/>
                </a:cubicBezTo>
                <a:cubicBezTo>
                  <a:pt x="1035" y="135"/>
                  <a:pt x="922" y="83"/>
                  <a:pt x="862" y="45"/>
                </a:cubicBezTo>
                <a:cubicBezTo>
                  <a:pt x="802" y="7"/>
                  <a:pt x="733" y="0"/>
                  <a:pt x="680" y="0"/>
                </a:cubicBezTo>
                <a:cubicBezTo>
                  <a:pt x="627" y="0"/>
                  <a:pt x="589" y="7"/>
                  <a:pt x="544" y="45"/>
                </a:cubicBezTo>
                <a:cubicBezTo>
                  <a:pt x="499" y="83"/>
                  <a:pt x="431" y="165"/>
                  <a:pt x="408" y="226"/>
                </a:cubicBezTo>
                <a:cubicBezTo>
                  <a:pt x="385" y="287"/>
                  <a:pt x="393" y="355"/>
                  <a:pt x="408" y="408"/>
                </a:cubicBezTo>
                <a:cubicBezTo>
                  <a:pt x="423" y="461"/>
                  <a:pt x="461" y="506"/>
                  <a:pt x="499" y="544"/>
                </a:cubicBezTo>
                <a:cubicBezTo>
                  <a:pt x="537" y="582"/>
                  <a:pt x="582" y="620"/>
                  <a:pt x="635" y="635"/>
                </a:cubicBezTo>
                <a:cubicBezTo>
                  <a:pt x="688" y="650"/>
                  <a:pt x="642" y="635"/>
                  <a:pt x="816" y="635"/>
                </a:cubicBezTo>
                <a:cubicBezTo>
                  <a:pt x="990" y="635"/>
                  <a:pt x="1542" y="635"/>
                  <a:pt x="1678" y="635"/>
                </a:cubicBezTo>
                <a:cubicBezTo>
                  <a:pt x="1814" y="635"/>
                  <a:pt x="1640" y="635"/>
                  <a:pt x="1633" y="635"/>
                </a:cubicBezTo>
              </a:path>
            </a:pathLst>
          </a:custGeom>
          <a:noFill/>
          <a:ln w="88900">
            <a:solidFill>
              <a:srgbClr val="3366FF"/>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Text Box 17"/>
          <p:cNvSpPr txBox="1">
            <a:spLocks noChangeArrowheads="1"/>
          </p:cNvSpPr>
          <p:nvPr/>
        </p:nvSpPr>
        <p:spPr bwMode="auto">
          <a:xfrm>
            <a:off x="5003800" y="3500438"/>
            <a:ext cx="1079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200"/>
              <a:t>Daily Scrum</a:t>
            </a:r>
          </a:p>
        </p:txBody>
      </p:sp>
      <p:sp>
        <p:nvSpPr>
          <p:cNvPr id="14" name="AutoShape 18"/>
          <p:cNvSpPr>
            <a:spLocks noChangeArrowheads="1"/>
          </p:cNvSpPr>
          <p:nvPr/>
        </p:nvSpPr>
        <p:spPr bwMode="auto">
          <a:xfrm>
            <a:off x="3276600" y="5805488"/>
            <a:ext cx="4895850" cy="433387"/>
          </a:xfrm>
          <a:prstGeom prst="leftRightArrow">
            <a:avLst>
              <a:gd name="adj1" fmla="val 50000"/>
              <a:gd name="adj2" fmla="val 225934"/>
            </a:avLst>
          </a:prstGeom>
          <a:solidFill>
            <a:srgbClr val="CCFFCC"/>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600" dirty="0"/>
              <a:t>Sprint (Iteration)</a:t>
            </a:r>
          </a:p>
        </p:txBody>
      </p:sp>
      <p:sp>
        <p:nvSpPr>
          <p:cNvPr id="15" name="Text Box 20"/>
          <p:cNvSpPr txBox="1">
            <a:spLocks noChangeArrowheads="1"/>
          </p:cNvSpPr>
          <p:nvPr/>
        </p:nvSpPr>
        <p:spPr bwMode="auto">
          <a:xfrm>
            <a:off x="1908175" y="1700213"/>
            <a:ext cx="1079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ja-JP" sz="1000"/>
              <a:t>Sprint Planning</a:t>
            </a:r>
          </a:p>
        </p:txBody>
      </p:sp>
      <p:sp>
        <p:nvSpPr>
          <p:cNvPr id="16" name="Text Box 21"/>
          <p:cNvSpPr txBox="1">
            <a:spLocks noChangeArrowheads="1"/>
          </p:cNvSpPr>
          <p:nvPr/>
        </p:nvSpPr>
        <p:spPr bwMode="auto">
          <a:xfrm>
            <a:off x="4500563" y="6165850"/>
            <a:ext cx="24495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400"/>
              <a:t>１週間～４週間</a:t>
            </a:r>
          </a:p>
        </p:txBody>
      </p:sp>
      <p:grpSp>
        <p:nvGrpSpPr>
          <p:cNvPr id="17" name="Group 22"/>
          <p:cNvGrpSpPr>
            <a:grpSpLocks/>
          </p:cNvGrpSpPr>
          <p:nvPr/>
        </p:nvGrpSpPr>
        <p:grpSpPr bwMode="auto">
          <a:xfrm>
            <a:off x="5795963" y="2492375"/>
            <a:ext cx="647700" cy="433388"/>
            <a:chOff x="3061" y="754"/>
            <a:chExt cx="408" cy="273"/>
          </a:xfrm>
        </p:grpSpPr>
        <p:pic>
          <p:nvPicPr>
            <p:cNvPr id="18" name="Picture 23" descr="j043394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1" y="754"/>
              <a:ext cx="273" cy="2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descr="j043262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3" y="799"/>
              <a:ext cx="226" cy="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25"/>
          <p:cNvGrpSpPr>
            <a:grpSpLocks/>
          </p:cNvGrpSpPr>
          <p:nvPr/>
        </p:nvGrpSpPr>
        <p:grpSpPr bwMode="auto">
          <a:xfrm>
            <a:off x="6084888" y="2852738"/>
            <a:ext cx="646112" cy="433387"/>
            <a:chOff x="3833" y="754"/>
            <a:chExt cx="407" cy="273"/>
          </a:xfrm>
        </p:grpSpPr>
        <p:pic>
          <p:nvPicPr>
            <p:cNvPr id="21" name="Picture 26" descr="j043394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3" y="754"/>
              <a:ext cx="273" cy="2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7" descr="j043262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4" y="799"/>
              <a:ext cx="226" cy="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8"/>
          <p:cNvGrpSpPr>
            <a:grpSpLocks/>
          </p:cNvGrpSpPr>
          <p:nvPr/>
        </p:nvGrpSpPr>
        <p:grpSpPr bwMode="auto">
          <a:xfrm>
            <a:off x="6443663" y="2492375"/>
            <a:ext cx="646112" cy="433388"/>
            <a:chOff x="3833" y="754"/>
            <a:chExt cx="407" cy="273"/>
          </a:xfrm>
        </p:grpSpPr>
        <p:pic>
          <p:nvPicPr>
            <p:cNvPr id="24" name="Picture 29" descr="j043394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3" y="754"/>
              <a:ext cx="273" cy="2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0" descr="j043262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4" y="799"/>
              <a:ext cx="226" cy="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31"/>
          <p:cNvGrpSpPr>
            <a:grpSpLocks/>
          </p:cNvGrpSpPr>
          <p:nvPr/>
        </p:nvGrpSpPr>
        <p:grpSpPr bwMode="auto">
          <a:xfrm>
            <a:off x="6732588" y="2924175"/>
            <a:ext cx="646112" cy="433388"/>
            <a:chOff x="3833" y="754"/>
            <a:chExt cx="407" cy="273"/>
          </a:xfrm>
        </p:grpSpPr>
        <p:pic>
          <p:nvPicPr>
            <p:cNvPr id="27" name="Picture 32" descr="j043394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3" y="754"/>
              <a:ext cx="273" cy="2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3" descr="j043262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4" y="799"/>
              <a:ext cx="226" cy="2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34" descr="j043394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200" y="1628775"/>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5" descr="j043395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350" y="692150"/>
            <a:ext cx="647700" cy="6477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36"/>
          <p:cNvSpPr txBox="1">
            <a:spLocks noChangeArrowheads="1"/>
          </p:cNvSpPr>
          <p:nvPr/>
        </p:nvSpPr>
        <p:spPr bwMode="auto">
          <a:xfrm>
            <a:off x="1835150" y="836613"/>
            <a:ext cx="1079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000"/>
              <a:t>Product Owner</a:t>
            </a:r>
            <a:r>
              <a:rPr lang="ja-JP" altLang="en-US" sz="1000"/>
              <a:t>（お客様）</a:t>
            </a:r>
          </a:p>
        </p:txBody>
      </p:sp>
      <p:sp>
        <p:nvSpPr>
          <p:cNvPr id="32" name="Text Box 37"/>
          <p:cNvSpPr txBox="1">
            <a:spLocks noChangeArrowheads="1"/>
          </p:cNvSpPr>
          <p:nvPr/>
        </p:nvSpPr>
        <p:spPr bwMode="auto">
          <a:xfrm>
            <a:off x="3995738" y="2205038"/>
            <a:ext cx="1008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000"/>
              <a:t>Scrum Master</a:t>
            </a:r>
            <a:r>
              <a:rPr lang="ja-JP" altLang="en-US" sz="800"/>
              <a:t>（ファシリテーター）</a:t>
            </a:r>
          </a:p>
        </p:txBody>
      </p:sp>
      <p:sp>
        <p:nvSpPr>
          <p:cNvPr id="33" name="Text Box 38"/>
          <p:cNvSpPr txBox="1">
            <a:spLocks noChangeArrowheads="1"/>
          </p:cNvSpPr>
          <p:nvPr/>
        </p:nvSpPr>
        <p:spPr bwMode="auto">
          <a:xfrm>
            <a:off x="5795963" y="2060575"/>
            <a:ext cx="194468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ja-JP" sz="1000"/>
              <a:t>Team</a:t>
            </a:r>
          </a:p>
          <a:p>
            <a:pPr algn="l">
              <a:spcBef>
                <a:spcPct val="50000"/>
              </a:spcBef>
            </a:pPr>
            <a:r>
              <a:rPr lang="en-US" altLang="ja-JP" sz="1000"/>
              <a:t>Developer (Pair Programming)</a:t>
            </a:r>
          </a:p>
        </p:txBody>
      </p:sp>
      <p:grpSp>
        <p:nvGrpSpPr>
          <p:cNvPr id="34" name="Group 39"/>
          <p:cNvGrpSpPr>
            <a:grpSpLocks/>
          </p:cNvGrpSpPr>
          <p:nvPr/>
        </p:nvGrpSpPr>
        <p:grpSpPr bwMode="auto">
          <a:xfrm>
            <a:off x="5580063" y="4581525"/>
            <a:ext cx="1441450" cy="863600"/>
            <a:chOff x="204" y="2523"/>
            <a:chExt cx="1587" cy="1134"/>
          </a:xfrm>
        </p:grpSpPr>
        <p:sp>
          <p:nvSpPr>
            <p:cNvPr id="35" name="Rectangle 40"/>
            <p:cNvSpPr>
              <a:spLocks noChangeArrowheads="1"/>
            </p:cNvSpPr>
            <p:nvPr/>
          </p:nvSpPr>
          <p:spPr bwMode="auto">
            <a:xfrm>
              <a:off x="204" y="2523"/>
              <a:ext cx="1587" cy="1134"/>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6" name="Group 41"/>
            <p:cNvGrpSpPr>
              <a:grpSpLocks/>
            </p:cNvGrpSpPr>
            <p:nvPr/>
          </p:nvGrpSpPr>
          <p:grpSpPr bwMode="auto">
            <a:xfrm>
              <a:off x="340" y="2614"/>
              <a:ext cx="1368" cy="915"/>
              <a:chOff x="340" y="2614"/>
              <a:chExt cx="1368" cy="915"/>
            </a:xfrm>
          </p:grpSpPr>
          <p:grpSp>
            <p:nvGrpSpPr>
              <p:cNvPr id="38" name="Group 42"/>
              <p:cNvGrpSpPr>
                <a:grpSpLocks/>
              </p:cNvGrpSpPr>
              <p:nvPr/>
            </p:nvGrpSpPr>
            <p:grpSpPr bwMode="auto">
              <a:xfrm>
                <a:off x="340" y="2614"/>
                <a:ext cx="1361" cy="907"/>
                <a:chOff x="340" y="2614"/>
                <a:chExt cx="1361" cy="907"/>
              </a:xfrm>
            </p:grpSpPr>
            <p:sp>
              <p:nvSpPr>
                <p:cNvPr id="40" name="Line 43"/>
                <p:cNvSpPr>
                  <a:spLocks noChangeShapeType="1"/>
                </p:cNvSpPr>
                <p:nvPr/>
              </p:nvSpPr>
              <p:spPr bwMode="auto">
                <a:xfrm>
                  <a:off x="340" y="2614"/>
                  <a:ext cx="0" cy="90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 name="Line 44"/>
                <p:cNvSpPr>
                  <a:spLocks noChangeShapeType="1"/>
                </p:cNvSpPr>
                <p:nvPr/>
              </p:nvSpPr>
              <p:spPr bwMode="auto">
                <a:xfrm>
                  <a:off x="431"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 name="Line 45"/>
                <p:cNvSpPr>
                  <a:spLocks noChangeShapeType="1"/>
                </p:cNvSpPr>
                <p:nvPr/>
              </p:nvSpPr>
              <p:spPr bwMode="auto">
                <a:xfrm>
                  <a:off x="521"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 name="Line 46"/>
                <p:cNvSpPr>
                  <a:spLocks noChangeShapeType="1"/>
                </p:cNvSpPr>
                <p:nvPr/>
              </p:nvSpPr>
              <p:spPr bwMode="auto">
                <a:xfrm>
                  <a:off x="612"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 name="Line 47"/>
                <p:cNvSpPr>
                  <a:spLocks noChangeShapeType="1"/>
                </p:cNvSpPr>
                <p:nvPr/>
              </p:nvSpPr>
              <p:spPr bwMode="auto">
                <a:xfrm>
                  <a:off x="703"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 name="Line 48"/>
                <p:cNvSpPr>
                  <a:spLocks noChangeShapeType="1"/>
                </p:cNvSpPr>
                <p:nvPr/>
              </p:nvSpPr>
              <p:spPr bwMode="auto">
                <a:xfrm>
                  <a:off x="793"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 name="Line 49"/>
                <p:cNvSpPr>
                  <a:spLocks noChangeShapeType="1"/>
                </p:cNvSpPr>
                <p:nvPr/>
              </p:nvSpPr>
              <p:spPr bwMode="auto">
                <a:xfrm>
                  <a:off x="884"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 name="Line 50"/>
                <p:cNvSpPr>
                  <a:spLocks noChangeShapeType="1"/>
                </p:cNvSpPr>
                <p:nvPr/>
              </p:nvSpPr>
              <p:spPr bwMode="auto">
                <a:xfrm>
                  <a:off x="975"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 name="Line 51"/>
                <p:cNvSpPr>
                  <a:spLocks noChangeShapeType="1"/>
                </p:cNvSpPr>
                <p:nvPr/>
              </p:nvSpPr>
              <p:spPr bwMode="auto">
                <a:xfrm>
                  <a:off x="1066"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 name="Line 52"/>
                <p:cNvSpPr>
                  <a:spLocks noChangeShapeType="1"/>
                </p:cNvSpPr>
                <p:nvPr/>
              </p:nvSpPr>
              <p:spPr bwMode="auto">
                <a:xfrm>
                  <a:off x="1156"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 name="Line 53"/>
                <p:cNvSpPr>
                  <a:spLocks noChangeShapeType="1"/>
                </p:cNvSpPr>
                <p:nvPr/>
              </p:nvSpPr>
              <p:spPr bwMode="auto">
                <a:xfrm>
                  <a:off x="1247"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 name="Line 54"/>
                <p:cNvSpPr>
                  <a:spLocks noChangeShapeType="1"/>
                </p:cNvSpPr>
                <p:nvPr/>
              </p:nvSpPr>
              <p:spPr bwMode="auto">
                <a:xfrm>
                  <a:off x="1338"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 name="Line 55"/>
                <p:cNvSpPr>
                  <a:spLocks noChangeShapeType="1"/>
                </p:cNvSpPr>
                <p:nvPr/>
              </p:nvSpPr>
              <p:spPr bwMode="auto">
                <a:xfrm>
                  <a:off x="1429"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 name="Line 56"/>
                <p:cNvSpPr>
                  <a:spLocks noChangeShapeType="1"/>
                </p:cNvSpPr>
                <p:nvPr/>
              </p:nvSpPr>
              <p:spPr bwMode="auto">
                <a:xfrm>
                  <a:off x="1519"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 name="Line 57"/>
                <p:cNvSpPr>
                  <a:spLocks noChangeShapeType="1"/>
                </p:cNvSpPr>
                <p:nvPr/>
              </p:nvSpPr>
              <p:spPr bwMode="auto">
                <a:xfrm>
                  <a:off x="1610" y="2614"/>
                  <a:ext cx="0" cy="907"/>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 name="Line 58"/>
                <p:cNvSpPr>
                  <a:spLocks noChangeShapeType="1"/>
                </p:cNvSpPr>
                <p:nvPr/>
              </p:nvSpPr>
              <p:spPr bwMode="auto">
                <a:xfrm>
                  <a:off x="340" y="3521"/>
                  <a:ext cx="136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9" name="Freeform 59"/>
              <p:cNvSpPr>
                <a:spLocks/>
              </p:cNvSpPr>
              <p:nvPr/>
            </p:nvSpPr>
            <p:spPr bwMode="auto">
              <a:xfrm>
                <a:off x="340" y="2659"/>
                <a:ext cx="1368" cy="870"/>
              </a:xfrm>
              <a:custGeom>
                <a:avLst/>
                <a:gdLst>
                  <a:gd name="T0" fmla="*/ 0 w 1368"/>
                  <a:gd name="T1" fmla="*/ 0 h 870"/>
                  <a:gd name="T2" fmla="*/ 91 w 1368"/>
                  <a:gd name="T3" fmla="*/ 45 h 870"/>
                  <a:gd name="T4" fmla="*/ 181 w 1368"/>
                  <a:gd name="T5" fmla="*/ 136 h 870"/>
                  <a:gd name="T6" fmla="*/ 272 w 1368"/>
                  <a:gd name="T7" fmla="*/ 136 h 870"/>
                  <a:gd name="T8" fmla="*/ 363 w 1368"/>
                  <a:gd name="T9" fmla="*/ 181 h 870"/>
                  <a:gd name="T10" fmla="*/ 453 w 1368"/>
                  <a:gd name="T11" fmla="*/ 227 h 870"/>
                  <a:gd name="T12" fmla="*/ 544 w 1368"/>
                  <a:gd name="T13" fmla="*/ 227 h 870"/>
                  <a:gd name="T14" fmla="*/ 635 w 1368"/>
                  <a:gd name="T15" fmla="*/ 227 h 870"/>
                  <a:gd name="T16" fmla="*/ 726 w 1368"/>
                  <a:gd name="T17" fmla="*/ 272 h 870"/>
                  <a:gd name="T18" fmla="*/ 816 w 1368"/>
                  <a:gd name="T19" fmla="*/ 363 h 870"/>
                  <a:gd name="T20" fmla="*/ 907 w 1368"/>
                  <a:gd name="T21" fmla="*/ 454 h 870"/>
                  <a:gd name="T22" fmla="*/ 998 w 1368"/>
                  <a:gd name="T23" fmla="*/ 499 h 870"/>
                  <a:gd name="T24" fmla="*/ 1089 w 1368"/>
                  <a:gd name="T25" fmla="*/ 590 h 870"/>
                  <a:gd name="T26" fmla="*/ 1179 w 1368"/>
                  <a:gd name="T27" fmla="*/ 726 h 870"/>
                  <a:gd name="T28" fmla="*/ 1270 w 1368"/>
                  <a:gd name="T29" fmla="*/ 816 h 870"/>
                  <a:gd name="T30" fmla="*/ 1361 w 1368"/>
                  <a:gd name="T31" fmla="*/ 862 h 870"/>
                  <a:gd name="T32" fmla="*/ 1315 w 1368"/>
                  <a:gd name="T33" fmla="*/ 862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8" h="870">
                    <a:moveTo>
                      <a:pt x="0" y="0"/>
                    </a:moveTo>
                    <a:cubicBezTo>
                      <a:pt x="30" y="11"/>
                      <a:pt x="61" y="22"/>
                      <a:pt x="91" y="45"/>
                    </a:cubicBezTo>
                    <a:cubicBezTo>
                      <a:pt x="121" y="68"/>
                      <a:pt x="151" y="121"/>
                      <a:pt x="181" y="136"/>
                    </a:cubicBezTo>
                    <a:cubicBezTo>
                      <a:pt x="211" y="151"/>
                      <a:pt x="242" y="129"/>
                      <a:pt x="272" y="136"/>
                    </a:cubicBezTo>
                    <a:cubicBezTo>
                      <a:pt x="302" y="143"/>
                      <a:pt x="333" y="166"/>
                      <a:pt x="363" y="181"/>
                    </a:cubicBezTo>
                    <a:cubicBezTo>
                      <a:pt x="393" y="196"/>
                      <a:pt x="423" y="219"/>
                      <a:pt x="453" y="227"/>
                    </a:cubicBezTo>
                    <a:cubicBezTo>
                      <a:pt x="483" y="235"/>
                      <a:pt x="514" y="227"/>
                      <a:pt x="544" y="227"/>
                    </a:cubicBezTo>
                    <a:cubicBezTo>
                      <a:pt x="574" y="227"/>
                      <a:pt x="605" y="220"/>
                      <a:pt x="635" y="227"/>
                    </a:cubicBezTo>
                    <a:cubicBezTo>
                      <a:pt x="665" y="234"/>
                      <a:pt x="696" y="249"/>
                      <a:pt x="726" y="272"/>
                    </a:cubicBezTo>
                    <a:cubicBezTo>
                      <a:pt x="756" y="295"/>
                      <a:pt x="786" y="333"/>
                      <a:pt x="816" y="363"/>
                    </a:cubicBezTo>
                    <a:cubicBezTo>
                      <a:pt x="846" y="393"/>
                      <a:pt x="877" y="431"/>
                      <a:pt x="907" y="454"/>
                    </a:cubicBezTo>
                    <a:cubicBezTo>
                      <a:pt x="937" y="477"/>
                      <a:pt x="968" y="476"/>
                      <a:pt x="998" y="499"/>
                    </a:cubicBezTo>
                    <a:cubicBezTo>
                      <a:pt x="1028" y="522"/>
                      <a:pt x="1059" y="552"/>
                      <a:pt x="1089" y="590"/>
                    </a:cubicBezTo>
                    <a:cubicBezTo>
                      <a:pt x="1119" y="628"/>
                      <a:pt x="1149" y="688"/>
                      <a:pt x="1179" y="726"/>
                    </a:cubicBezTo>
                    <a:cubicBezTo>
                      <a:pt x="1209" y="764"/>
                      <a:pt x="1240" y="793"/>
                      <a:pt x="1270" y="816"/>
                    </a:cubicBezTo>
                    <a:cubicBezTo>
                      <a:pt x="1300" y="839"/>
                      <a:pt x="1354" y="854"/>
                      <a:pt x="1361" y="862"/>
                    </a:cubicBezTo>
                    <a:cubicBezTo>
                      <a:pt x="1368" y="870"/>
                      <a:pt x="1323" y="862"/>
                      <a:pt x="1315" y="86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7" name="Line 60"/>
            <p:cNvSpPr>
              <a:spLocks noChangeShapeType="1"/>
            </p:cNvSpPr>
            <p:nvPr/>
          </p:nvSpPr>
          <p:spPr bwMode="auto">
            <a:xfrm>
              <a:off x="340" y="2659"/>
              <a:ext cx="1361" cy="862"/>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6" name="Text Box 61"/>
          <p:cNvSpPr txBox="1">
            <a:spLocks noChangeArrowheads="1"/>
          </p:cNvSpPr>
          <p:nvPr/>
        </p:nvSpPr>
        <p:spPr bwMode="auto">
          <a:xfrm>
            <a:off x="5435600" y="4365625"/>
            <a:ext cx="1728788"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200"/>
              <a:t>バーンダウン・チャート</a:t>
            </a:r>
          </a:p>
        </p:txBody>
      </p:sp>
      <p:sp>
        <p:nvSpPr>
          <p:cNvPr id="57" name="Text Box 62"/>
          <p:cNvSpPr txBox="1">
            <a:spLocks noChangeArrowheads="1"/>
          </p:cNvSpPr>
          <p:nvPr/>
        </p:nvSpPr>
        <p:spPr bwMode="auto">
          <a:xfrm>
            <a:off x="4356100" y="2708275"/>
            <a:ext cx="13684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a:t>毎朝</a:t>
            </a:r>
            <a:r>
              <a:rPr lang="en-US" altLang="ja-JP" sz="1000"/>
              <a:t>15</a:t>
            </a:r>
            <a:r>
              <a:rPr lang="ja-JP" altLang="en-US" sz="1000"/>
              <a:t>分のスタンドアップ・ミーティング</a:t>
            </a:r>
          </a:p>
        </p:txBody>
      </p:sp>
      <p:sp>
        <p:nvSpPr>
          <p:cNvPr id="58" name="Text Box 63"/>
          <p:cNvSpPr txBox="1">
            <a:spLocks noChangeArrowheads="1"/>
          </p:cNvSpPr>
          <p:nvPr/>
        </p:nvSpPr>
        <p:spPr bwMode="auto">
          <a:xfrm>
            <a:off x="6156325" y="2060575"/>
            <a:ext cx="15113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a:t>デザイン・開発・テスト</a:t>
            </a:r>
          </a:p>
        </p:txBody>
      </p:sp>
      <p:grpSp>
        <p:nvGrpSpPr>
          <p:cNvPr id="59" name="Group 64"/>
          <p:cNvGrpSpPr>
            <a:grpSpLocks/>
          </p:cNvGrpSpPr>
          <p:nvPr/>
        </p:nvGrpSpPr>
        <p:grpSpPr bwMode="auto">
          <a:xfrm>
            <a:off x="250825" y="3573463"/>
            <a:ext cx="2952750" cy="2519362"/>
            <a:chOff x="158" y="2296"/>
            <a:chExt cx="1769" cy="1542"/>
          </a:xfrm>
        </p:grpSpPr>
        <p:sp>
          <p:nvSpPr>
            <p:cNvPr id="60" name="Rectangle 65"/>
            <p:cNvSpPr>
              <a:spLocks noChangeArrowheads="1"/>
            </p:cNvSpPr>
            <p:nvPr/>
          </p:nvSpPr>
          <p:spPr bwMode="auto">
            <a:xfrm>
              <a:off x="158" y="2478"/>
              <a:ext cx="1769" cy="1360"/>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 name="Line 66"/>
            <p:cNvSpPr>
              <a:spLocks noChangeShapeType="1"/>
            </p:cNvSpPr>
            <p:nvPr/>
          </p:nvSpPr>
          <p:spPr bwMode="auto">
            <a:xfrm>
              <a:off x="249"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2" name="Line 67"/>
            <p:cNvSpPr>
              <a:spLocks noChangeShapeType="1"/>
            </p:cNvSpPr>
            <p:nvPr/>
          </p:nvSpPr>
          <p:spPr bwMode="auto">
            <a:xfrm>
              <a:off x="748"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 name="Line 68"/>
            <p:cNvSpPr>
              <a:spLocks noChangeShapeType="1"/>
            </p:cNvSpPr>
            <p:nvPr/>
          </p:nvSpPr>
          <p:spPr bwMode="auto">
            <a:xfrm>
              <a:off x="1292"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 name="Line 69"/>
            <p:cNvSpPr>
              <a:spLocks noChangeShapeType="1"/>
            </p:cNvSpPr>
            <p:nvPr/>
          </p:nvSpPr>
          <p:spPr bwMode="auto">
            <a:xfrm>
              <a:off x="1791"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 name="Line 70"/>
            <p:cNvSpPr>
              <a:spLocks noChangeShapeType="1"/>
            </p:cNvSpPr>
            <p:nvPr/>
          </p:nvSpPr>
          <p:spPr bwMode="auto">
            <a:xfrm>
              <a:off x="249" y="2704"/>
              <a:ext cx="154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 name="Line 71"/>
            <p:cNvSpPr>
              <a:spLocks noChangeShapeType="1"/>
            </p:cNvSpPr>
            <p:nvPr/>
          </p:nvSpPr>
          <p:spPr bwMode="auto">
            <a:xfrm>
              <a:off x="249" y="3158"/>
              <a:ext cx="154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7" name="Line 72"/>
            <p:cNvSpPr>
              <a:spLocks noChangeShapeType="1"/>
            </p:cNvSpPr>
            <p:nvPr/>
          </p:nvSpPr>
          <p:spPr bwMode="auto">
            <a:xfrm>
              <a:off x="249" y="3657"/>
              <a:ext cx="154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 name="Text Box 73"/>
            <p:cNvSpPr txBox="1">
              <a:spLocks noChangeArrowheads="1"/>
            </p:cNvSpPr>
            <p:nvPr/>
          </p:nvSpPr>
          <p:spPr bwMode="auto">
            <a:xfrm>
              <a:off x="476" y="2296"/>
              <a:ext cx="1179"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200"/>
                <a:t>タスクボード</a:t>
              </a:r>
            </a:p>
          </p:txBody>
        </p:sp>
        <p:sp>
          <p:nvSpPr>
            <p:cNvPr id="69" name="Rectangle 74"/>
            <p:cNvSpPr>
              <a:spLocks noChangeArrowheads="1"/>
            </p:cNvSpPr>
            <p:nvPr/>
          </p:nvSpPr>
          <p:spPr bwMode="auto">
            <a:xfrm>
              <a:off x="340" y="2523"/>
              <a:ext cx="318" cy="136"/>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t>To Do</a:t>
              </a:r>
            </a:p>
          </p:txBody>
        </p:sp>
        <p:sp>
          <p:nvSpPr>
            <p:cNvPr id="70" name="Rectangle 75"/>
            <p:cNvSpPr>
              <a:spLocks noChangeArrowheads="1"/>
            </p:cNvSpPr>
            <p:nvPr/>
          </p:nvSpPr>
          <p:spPr bwMode="auto">
            <a:xfrm>
              <a:off x="793" y="2523"/>
              <a:ext cx="455" cy="136"/>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t>On Going</a:t>
              </a:r>
            </a:p>
          </p:txBody>
        </p:sp>
        <p:sp>
          <p:nvSpPr>
            <p:cNvPr id="71" name="Rectangle 76"/>
            <p:cNvSpPr>
              <a:spLocks noChangeArrowheads="1"/>
            </p:cNvSpPr>
            <p:nvPr/>
          </p:nvSpPr>
          <p:spPr bwMode="auto">
            <a:xfrm>
              <a:off x="1383" y="2523"/>
              <a:ext cx="318" cy="136"/>
            </a:xfrm>
            <a:prstGeom prst="rect">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t>Done</a:t>
              </a:r>
            </a:p>
          </p:txBody>
        </p:sp>
        <p:sp>
          <p:nvSpPr>
            <p:cNvPr id="72" name="Rectangle 77"/>
            <p:cNvSpPr>
              <a:spLocks noChangeArrowheads="1"/>
            </p:cNvSpPr>
            <p:nvPr/>
          </p:nvSpPr>
          <p:spPr bwMode="auto">
            <a:xfrm>
              <a:off x="1338" y="2750"/>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t>a</a:t>
              </a:r>
            </a:p>
          </p:txBody>
        </p:sp>
        <p:sp>
          <p:nvSpPr>
            <p:cNvPr id="73" name="Rectangle 78"/>
            <p:cNvSpPr>
              <a:spLocks noChangeArrowheads="1"/>
            </p:cNvSpPr>
            <p:nvPr/>
          </p:nvSpPr>
          <p:spPr bwMode="auto">
            <a:xfrm>
              <a:off x="295" y="3203"/>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t>e</a:t>
              </a:r>
            </a:p>
          </p:txBody>
        </p:sp>
        <p:sp>
          <p:nvSpPr>
            <p:cNvPr id="74" name="Rectangle 79"/>
            <p:cNvSpPr>
              <a:spLocks noChangeArrowheads="1"/>
            </p:cNvSpPr>
            <p:nvPr/>
          </p:nvSpPr>
          <p:spPr bwMode="auto">
            <a:xfrm>
              <a:off x="521" y="2931"/>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t>d</a:t>
              </a:r>
            </a:p>
          </p:txBody>
        </p:sp>
        <p:sp>
          <p:nvSpPr>
            <p:cNvPr id="75" name="Rectangle 80"/>
            <p:cNvSpPr>
              <a:spLocks noChangeArrowheads="1"/>
            </p:cNvSpPr>
            <p:nvPr/>
          </p:nvSpPr>
          <p:spPr bwMode="auto">
            <a:xfrm>
              <a:off x="521" y="2750"/>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t>c</a:t>
              </a:r>
            </a:p>
          </p:txBody>
        </p:sp>
        <p:sp>
          <p:nvSpPr>
            <p:cNvPr id="76" name="Rectangle 81"/>
            <p:cNvSpPr>
              <a:spLocks noChangeArrowheads="1"/>
            </p:cNvSpPr>
            <p:nvPr/>
          </p:nvSpPr>
          <p:spPr bwMode="auto">
            <a:xfrm>
              <a:off x="793" y="2750"/>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t>b</a:t>
              </a:r>
            </a:p>
          </p:txBody>
        </p:sp>
        <p:sp>
          <p:nvSpPr>
            <p:cNvPr id="77" name="Rectangle 82"/>
            <p:cNvSpPr>
              <a:spLocks noChangeArrowheads="1"/>
            </p:cNvSpPr>
            <p:nvPr/>
          </p:nvSpPr>
          <p:spPr bwMode="auto">
            <a:xfrm>
              <a:off x="1338" y="3203"/>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t>f</a:t>
              </a:r>
            </a:p>
          </p:txBody>
        </p:sp>
        <p:sp>
          <p:nvSpPr>
            <p:cNvPr id="78" name="Rectangle 83"/>
            <p:cNvSpPr>
              <a:spLocks noChangeArrowheads="1"/>
            </p:cNvSpPr>
            <p:nvPr/>
          </p:nvSpPr>
          <p:spPr bwMode="auto">
            <a:xfrm>
              <a:off x="793" y="3203"/>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t>g</a:t>
              </a:r>
            </a:p>
          </p:txBody>
        </p:sp>
        <p:sp>
          <p:nvSpPr>
            <p:cNvPr id="79" name="Rectangle 84"/>
            <p:cNvSpPr>
              <a:spLocks noChangeArrowheads="1"/>
            </p:cNvSpPr>
            <p:nvPr/>
          </p:nvSpPr>
          <p:spPr bwMode="auto">
            <a:xfrm>
              <a:off x="521" y="3385"/>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000"/>
                <a:t>h</a:t>
              </a:r>
            </a:p>
          </p:txBody>
        </p:sp>
      </p:grpSp>
      <p:sp>
        <p:nvSpPr>
          <p:cNvPr id="80" name="Text Box 85"/>
          <p:cNvSpPr txBox="1">
            <a:spLocks noChangeArrowheads="1"/>
          </p:cNvSpPr>
          <p:nvPr/>
        </p:nvSpPr>
        <p:spPr bwMode="auto">
          <a:xfrm>
            <a:off x="2268538" y="2349500"/>
            <a:ext cx="647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a:t>２時間</a:t>
            </a:r>
          </a:p>
        </p:txBody>
      </p:sp>
      <p:sp>
        <p:nvSpPr>
          <p:cNvPr id="81" name="Text Box 86"/>
          <p:cNvSpPr txBox="1">
            <a:spLocks noChangeArrowheads="1"/>
          </p:cNvSpPr>
          <p:nvPr/>
        </p:nvSpPr>
        <p:spPr bwMode="auto">
          <a:xfrm>
            <a:off x="2268538" y="3068638"/>
            <a:ext cx="647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a:t>２時間</a:t>
            </a:r>
          </a:p>
        </p:txBody>
      </p:sp>
      <p:sp>
        <p:nvSpPr>
          <p:cNvPr id="82" name="Text Box 87"/>
          <p:cNvSpPr txBox="1">
            <a:spLocks noChangeArrowheads="1"/>
          </p:cNvSpPr>
          <p:nvPr/>
        </p:nvSpPr>
        <p:spPr bwMode="auto">
          <a:xfrm>
            <a:off x="323850" y="2420938"/>
            <a:ext cx="1152525" cy="107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ja-JP" altLang="en-US" sz="800"/>
              <a:t>確実な優先順位付け（同位は無し）</a:t>
            </a:r>
          </a:p>
          <a:p>
            <a:pPr algn="l">
              <a:spcBef>
                <a:spcPct val="50000"/>
              </a:spcBef>
            </a:pPr>
            <a:r>
              <a:rPr lang="ja-JP" altLang="en-US" sz="800"/>
              <a:t>追加、修正、変更可能（</a:t>
            </a:r>
            <a:r>
              <a:rPr lang="en-US" altLang="ja-JP" sz="800"/>
              <a:t>Sprint</a:t>
            </a:r>
            <a:r>
              <a:rPr lang="ja-JP" altLang="en-US" sz="800"/>
              <a:t>に入っている物以外）</a:t>
            </a:r>
          </a:p>
          <a:p>
            <a:pPr algn="l">
              <a:spcBef>
                <a:spcPct val="50000"/>
              </a:spcBef>
            </a:pPr>
            <a:r>
              <a:rPr lang="en-US" altLang="ja-JP" sz="800"/>
              <a:t>Product Owner</a:t>
            </a:r>
            <a:r>
              <a:rPr lang="ja-JP" altLang="en-US" sz="800"/>
              <a:t>が全て責任を持つ</a:t>
            </a:r>
          </a:p>
        </p:txBody>
      </p:sp>
      <p:sp>
        <p:nvSpPr>
          <p:cNvPr id="83" name="Text Box 90"/>
          <p:cNvSpPr txBox="1">
            <a:spLocks noChangeArrowheads="1"/>
          </p:cNvSpPr>
          <p:nvPr/>
        </p:nvSpPr>
        <p:spPr bwMode="auto">
          <a:xfrm>
            <a:off x="7524750" y="5084763"/>
            <a:ext cx="647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000" dirty="0"/>
              <a:t>２</a:t>
            </a:r>
            <a:r>
              <a:rPr lang="ja-JP" altLang="en-US" sz="1000" dirty="0" smtClean="0"/>
              <a:t>時間</a:t>
            </a:r>
            <a:endParaRPr lang="ja-JP" altLang="en-US" sz="1000" dirty="0"/>
          </a:p>
        </p:txBody>
      </p:sp>
      <p:sp>
        <p:nvSpPr>
          <p:cNvPr id="85" name="Rectangle 13"/>
          <p:cNvSpPr>
            <a:spLocks noChangeArrowheads="1"/>
          </p:cNvSpPr>
          <p:nvPr/>
        </p:nvSpPr>
        <p:spPr bwMode="auto">
          <a:xfrm>
            <a:off x="7163594" y="3879702"/>
            <a:ext cx="1008062" cy="720725"/>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r>
              <a:rPr lang="en-US" altLang="ja-JP" sz="1000" dirty="0" smtClean="0"/>
              <a:t>Sprint </a:t>
            </a:r>
            <a:r>
              <a:rPr lang="en-US" altLang="ja-JP" sz="1000" dirty="0" err="1" smtClean="0"/>
              <a:t>Reveiw</a:t>
            </a:r>
            <a:endParaRPr lang="en-US" altLang="ja-JP" sz="1000" dirty="0"/>
          </a:p>
          <a:p>
            <a:endParaRPr lang="en-US" altLang="ja-JP" sz="1000" dirty="0"/>
          </a:p>
          <a:p>
            <a:endParaRPr lang="en-US" altLang="ja-JP" sz="1000" dirty="0"/>
          </a:p>
          <a:p>
            <a:endParaRPr lang="en-US" altLang="ja-JP" sz="1000" dirty="0"/>
          </a:p>
        </p:txBody>
      </p:sp>
      <p:sp>
        <p:nvSpPr>
          <p:cNvPr id="86" name="Text Box 90"/>
          <p:cNvSpPr txBox="1">
            <a:spLocks noChangeArrowheads="1"/>
          </p:cNvSpPr>
          <p:nvPr/>
        </p:nvSpPr>
        <p:spPr bwMode="auto">
          <a:xfrm>
            <a:off x="7524749" y="4315221"/>
            <a:ext cx="62360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1000" dirty="0"/>
              <a:t>１</a:t>
            </a:r>
            <a:r>
              <a:rPr lang="ja-JP" altLang="en-US" sz="1000" dirty="0" smtClean="0"/>
              <a:t>時間</a:t>
            </a:r>
            <a:endParaRPr lang="ja-JP" altLang="en-US" sz="1000" dirty="0"/>
          </a:p>
        </p:txBody>
      </p:sp>
      <p:sp>
        <p:nvSpPr>
          <p:cNvPr id="3" name="フッター プレースホルダー 2"/>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4" name="スライド番号プレースホルダー 3"/>
          <p:cNvSpPr>
            <a:spLocks noGrp="1"/>
          </p:cNvSpPr>
          <p:nvPr>
            <p:ph type="sldNum" sz="quarter" idx="12"/>
          </p:nvPr>
        </p:nvSpPr>
        <p:spPr/>
        <p:txBody>
          <a:bodyPr/>
          <a:lstStyle/>
          <a:p>
            <a:fld id="{12493AFB-09EF-44E8-907E-BBD1DBE5A50F}" type="slidenum">
              <a:rPr kumimoji="1" lang="ja-JP" altLang="en-US" smtClean="0"/>
              <a:t>37</a:t>
            </a:fld>
            <a:endParaRPr kumimoji="1" lang="ja-JP" altLang="en-US"/>
          </a:p>
        </p:txBody>
      </p:sp>
    </p:spTree>
    <p:extLst>
      <p:ext uri="{BB962C8B-B14F-4D97-AF65-F5344CB8AC3E}">
        <p14:creationId xmlns:p14="http://schemas.microsoft.com/office/powerpoint/2010/main" val="18022542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a:bodyPr>
          <a:lstStyle/>
          <a:p>
            <a:r>
              <a:rPr lang="en-US" altLang="ja-JP" sz="2800" dirty="0" smtClean="0"/>
              <a:t>KPT</a:t>
            </a:r>
            <a:r>
              <a:rPr lang="ja-JP" altLang="en-US" sz="2800" dirty="0" err="1" smtClean="0"/>
              <a:t>で</a:t>
            </a:r>
            <a:r>
              <a:rPr kumimoji="1" lang="ja-JP" altLang="en-US" sz="2800" dirty="0" err="1" smtClean="0"/>
              <a:t>の</a:t>
            </a:r>
            <a:r>
              <a:rPr kumimoji="1" lang="ja-JP" altLang="en-US" sz="2800" dirty="0" smtClean="0"/>
              <a:t>振り返り（レトロス</a:t>
            </a:r>
            <a:r>
              <a:rPr lang="ja-JP" altLang="en-US" sz="2800" dirty="0" smtClean="0"/>
              <a:t>ペ</a:t>
            </a:r>
            <a:r>
              <a:rPr kumimoji="1" lang="ja-JP" altLang="en-US" sz="2800" dirty="0" smtClean="0"/>
              <a:t>クティブ）</a:t>
            </a:r>
            <a:endParaRPr kumimoji="1" lang="ja-JP" altLang="en-US" sz="2800" dirty="0"/>
          </a:p>
        </p:txBody>
      </p:sp>
      <p:sp>
        <p:nvSpPr>
          <p:cNvPr id="3" name="コンテンツ プレースホルダー 2"/>
          <p:cNvSpPr>
            <a:spLocks noGrp="1"/>
          </p:cNvSpPr>
          <p:nvPr>
            <p:ph idx="1"/>
          </p:nvPr>
        </p:nvSpPr>
        <p:spPr>
          <a:xfrm>
            <a:off x="441546" y="1196753"/>
            <a:ext cx="8229600" cy="2304256"/>
          </a:xfrm>
        </p:spPr>
        <p:txBody>
          <a:bodyPr>
            <a:normAutofit/>
          </a:bodyPr>
          <a:lstStyle/>
          <a:p>
            <a:pPr lvl="0"/>
            <a:r>
              <a:rPr lang="ja-JP" altLang="ja-JP" sz="1800" dirty="0"/>
              <a:t>毎週行われる進捗報告ミーティング</a:t>
            </a:r>
          </a:p>
          <a:p>
            <a:pPr lvl="0"/>
            <a:r>
              <a:rPr lang="ja-JP" altLang="ja-JP" sz="1800" dirty="0"/>
              <a:t>評価とプロセスの改善の重要な機会</a:t>
            </a:r>
          </a:p>
          <a:p>
            <a:pPr lvl="0"/>
            <a:r>
              <a:rPr lang="ja-JP" altLang="ja-JP" sz="1800" dirty="0"/>
              <a:t>ＰＴＫをチームが共有する</a:t>
            </a:r>
          </a:p>
          <a:p>
            <a:pPr lvl="1"/>
            <a:r>
              <a:rPr lang="ja-JP" altLang="ja-JP" sz="1800" dirty="0"/>
              <a:t>Ｐ（</a:t>
            </a:r>
            <a:r>
              <a:rPr lang="en-US" altLang="ja-JP" sz="1800" dirty="0"/>
              <a:t>Problem</a:t>
            </a:r>
            <a:r>
              <a:rPr lang="ja-JP" altLang="ja-JP" sz="1800" dirty="0"/>
              <a:t>：問題となっていること）</a:t>
            </a:r>
          </a:p>
          <a:p>
            <a:pPr lvl="1"/>
            <a:r>
              <a:rPr lang="ja-JP" altLang="ja-JP" sz="1800" dirty="0"/>
              <a:t>Ｔ（</a:t>
            </a:r>
            <a:r>
              <a:rPr lang="en-US" altLang="ja-JP" sz="1800" dirty="0"/>
              <a:t>Try</a:t>
            </a:r>
            <a:r>
              <a:rPr lang="ja-JP" altLang="ja-JP" sz="1800" dirty="0"/>
              <a:t>：トライしたいこと）</a:t>
            </a:r>
          </a:p>
          <a:p>
            <a:pPr lvl="1"/>
            <a:r>
              <a:rPr lang="ja-JP" altLang="ja-JP" sz="1800" dirty="0"/>
              <a:t>Ｋ（</a:t>
            </a:r>
            <a:r>
              <a:rPr lang="en-US" altLang="ja-JP" sz="1800" dirty="0"/>
              <a:t>keep</a:t>
            </a:r>
            <a:r>
              <a:rPr lang="ja-JP" altLang="ja-JP" sz="1800" dirty="0"/>
              <a:t>：キープしたいこと）</a:t>
            </a:r>
          </a:p>
          <a:p>
            <a:endParaRPr kumimoji="1" lang="ja-JP" altLang="en-US" sz="1800" dirty="0"/>
          </a:p>
        </p:txBody>
      </p:sp>
      <p:sp>
        <p:nvSpPr>
          <p:cNvPr id="8" name="コンテンツ プレースホルダー 2"/>
          <p:cNvSpPr txBox="1">
            <a:spLocks/>
          </p:cNvSpPr>
          <p:nvPr/>
        </p:nvSpPr>
        <p:spPr>
          <a:xfrm>
            <a:off x="343520" y="3312418"/>
            <a:ext cx="8229600" cy="29969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1600" dirty="0" smtClean="0"/>
              <a:t>小さなＰＤＣＡを回すための方法です。</a:t>
            </a:r>
            <a:endParaRPr lang="en-US" altLang="ja-JP" sz="1600" dirty="0" smtClean="0"/>
          </a:p>
          <a:p>
            <a:pPr marL="0" indent="0">
              <a:buFont typeface="Arial" pitchFamily="34" charset="0"/>
              <a:buNone/>
            </a:pPr>
            <a:r>
              <a:rPr lang="ja-JP" altLang="en-US" sz="1600" dirty="0" smtClean="0"/>
              <a:t>ＫＰＴボードは振り返りのツール</a:t>
            </a:r>
            <a:endParaRPr lang="en-US" altLang="ja-JP" sz="1600" dirty="0" smtClean="0"/>
          </a:p>
          <a:p>
            <a:pPr marL="0" indent="0">
              <a:buFont typeface="Arial" pitchFamily="34" charset="0"/>
              <a:buNone/>
            </a:pPr>
            <a:r>
              <a:rPr lang="en-US" altLang="ja-JP" sz="1600" dirty="0" smtClean="0"/>
              <a:t>	</a:t>
            </a:r>
            <a:r>
              <a:rPr lang="ja-JP" altLang="en-US" sz="1600" dirty="0" smtClean="0"/>
              <a:t>①気づきや問題、課題を付箋紙に書き、</a:t>
            </a:r>
            <a:r>
              <a:rPr lang="en-US" altLang="ja-JP" sz="1600" dirty="0" smtClean="0"/>
              <a:t>Problem</a:t>
            </a:r>
            <a:r>
              <a:rPr lang="ja-JP" altLang="en-US" sz="1600" dirty="0" smtClean="0"/>
              <a:t>（問題）のエリアに貼る。</a:t>
            </a:r>
            <a:endParaRPr lang="en-US" altLang="ja-JP" sz="1600" dirty="0" smtClean="0"/>
          </a:p>
          <a:p>
            <a:pPr marL="0" indent="0">
              <a:buFont typeface="Arial" pitchFamily="34" charset="0"/>
              <a:buNone/>
            </a:pPr>
            <a:r>
              <a:rPr lang="en-US" altLang="ja-JP" sz="1600" dirty="0" smtClean="0"/>
              <a:t>	</a:t>
            </a:r>
            <a:r>
              <a:rPr lang="ja-JP" altLang="en-US" sz="1600" dirty="0" smtClean="0"/>
              <a:t>②</a:t>
            </a:r>
            <a:r>
              <a:rPr lang="en-US" altLang="ja-JP" sz="1600" dirty="0" smtClean="0"/>
              <a:t>Problem</a:t>
            </a:r>
            <a:r>
              <a:rPr lang="ja-JP" altLang="en-US" sz="1600" dirty="0" smtClean="0"/>
              <a:t>のエリアに出てきた気づきや問題に対して</a:t>
            </a:r>
            <a:r>
              <a:rPr lang="en-US" altLang="ja-JP" sz="1600" dirty="0" smtClean="0"/>
              <a:t>Try</a:t>
            </a:r>
            <a:r>
              <a:rPr lang="ja-JP" altLang="en-US" sz="1600" dirty="0" smtClean="0"/>
              <a:t>（対策）を立てて</a:t>
            </a:r>
            <a:r>
              <a:rPr lang="en-US" altLang="ja-JP" sz="1600" dirty="0" smtClean="0"/>
              <a:t>Try</a:t>
            </a:r>
            <a:r>
              <a:rPr lang="ja-JP" altLang="en-US" sz="1600" dirty="0" smtClean="0"/>
              <a:t>のエリヤ</a:t>
            </a:r>
            <a:r>
              <a:rPr lang="en-US" altLang="ja-JP" sz="1600" dirty="0" smtClean="0"/>
              <a:t>	</a:t>
            </a:r>
            <a:r>
              <a:rPr lang="ja-JP" altLang="en-US" sz="1600" dirty="0" smtClean="0"/>
              <a:t>に移動させる。</a:t>
            </a:r>
            <a:endParaRPr lang="en-US" altLang="ja-JP" sz="1600" dirty="0" smtClean="0"/>
          </a:p>
          <a:p>
            <a:pPr marL="0" indent="0">
              <a:buFont typeface="Arial" pitchFamily="34" charset="0"/>
              <a:buNone/>
            </a:pPr>
            <a:r>
              <a:rPr lang="en-US" altLang="ja-JP" sz="1600" dirty="0" smtClean="0"/>
              <a:t>	</a:t>
            </a:r>
            <a:r>
              <a:rPr lang="ja-JP" altLang="en-US" sz="1600" dirty="0" smtClean="0"/>
              <a:t>③実際にやってみて、対策が不十分だった場合には、再度、</a:t>
            </a:r>
            <a:r>
              <a:rPr lang="en-US" altLang="ja-JP" sz="1600" dirty="0" smtClean="0"/>
              <a:t> Problem</a:t>
            </a:r>
            <a:r>
              <a:rPr lang="ja-JP" altLang="en-US" sz="1600" dirty="0" smtClean="0"/>
              <a:t>（問題）のエリ</a:t>
            </a:r>
            <a:r>
              <a:rPr lang="en-US" altLang="ja-JP" sz="1600" dirty="0" smtClean="0"/>
              <a:t>	</a:t>
            </a:r>
            <a:r>
              <a:rPr lang="ja-JP" altLang="en-US" sz="1600" dirty="0" smtClean="0"/>
              <a:t>アに移動し課題を追記する。再度、対策を立て直す。</a:t>
            </a:r>
            <a:endParaRPr lang="en-US" altLang="ja-JP" sz="1600" dirty="0" smtClean="0"/>
          </a:p>
          <a:p>
            <a:pPr marL="0" indent="0">
              <a:buFont typeface="Arial" pitchFamily="34" charset="0"/>
              <a:buNone/>
            </a:pPr>
            <a:r>
              <a:rPr lang="en-US" altLang="ja-JP" sz="1600" dirty="0" smtClean="0"/>
              <a:t>	</a:t>
            </a:r>
            <a:r>
              <a:rPr lang="ja-JP" altLang="en-US" sz="1600" dirty="0" smtClean="0"/>
              <a:t>④</a:t>
            </a:r>
            <a:r>
              <a:rPr lang="en-US" altLang="ja-JP" sz="1600" dirty="0" smtClean="0"/>
              <a:t>Problem</a:t>
            </a:r>
            <a:r>
              <a:rPr lang="ja-JP" altLang="en-US" sz="1600" dirty="0" smtClean="0"/>
              <a:t>に対する効果が十分出たと判断できた場合には、</a:t>
            </a:r>
            <a:r>
              <a:rPr lang="en-US" altLang="ja-JP" sz="1600" dirty="0" smtClean="0"/>
              <a:t>Keep</a:t>
            </a:r>
            <a:r>
              <a:rPr lang="ja-JP" altLang="en-US" sz="1600" dirty="0" smtClean="0"/>
              <a:t>（継続）のエリアに</a:t>
            </a:r>
            <a:r>
              <a:rPr lang="en-US" altLang="ja-JP" sz="1600" dirty="0" smtClean="0"/>
              <a:t>	</a:t>
            </a:r>
            <a:r>
              <a:rPr lang="ja-JP" altLang="en-US" sz="1600" dirty="0" smtClean="0"/>
              <a:t>移動し習慣化、定着化を図る。</a:t>
            </a:r>
            <a:endParaRPr lang="en-US" altLang="ja-JP" sz="1600" dirty="0" smtClean="0"/>
          </a:p>
          <a:p>
            <a:pPr marL="0" indent="0">
              <a:buFont typeface="Arial" pitchFamily="34" charset="0"/>
              <a:buNone/>
            </a:pPr>
            <a:r>
              <a:rPr lang="ja-JP" altLang="en-US" sz="1600" dirty="0" smtClean="0"/>
              <a:t>ここで大事な事は、</a:t>
            </a:r>
            <a:r>
              <a:rPr lang="ja-JP" altLang="en-US" sz="1600" b="1" dirty="0" smtClean="0"/>
              <a:t>人を責めずにやり方を責める</a:t>
            </a:r>
            <a:r>
              <a:rPr lang="ja-JP" altLang="en-US" sz="1600" dirty="0" smtClean="0"/>
              <a:t>事です。（誰でも同じようにできる様にする。）</a:t>
            </a:r>
            <a:endParaRPr lang="en-US" altLang="ja-JP" sz="1600" dirty="0" smtClean="0"/>
          </a:p>
        </p:txBody>
      </p:sp>
      <p:grpSp>
        <p:nvGrpSpPr>
          <p:cNvPr id="9" name="グループ化 8"/>
          <p:cNvGrpSpPr/>
          <p:nvPr/>
        </p:nvGrpSpPr>
        <p:grpSpPr>
          <a:xfrm>
            <a:off x="5037300" y="1124744"/>
            <a:ext cx="3456384" cy="2448272"/>
            <a:chOff x="2339752" y="4074765"/>
            <a:chExt cx="3456384" cy="2448272"/>
          </a:xfrm>
        </p:grpSpPr>
        <p:sp>
          <p:nvSpPr>
            <p:cNvPr id="10" name="正方形/長方形 9"/>
            <p:cNvSpPr/>
            <p:nvPr/>
          </p:nvSpPr>
          <p:spPr>
            <a:xfrm>
              <a:off x="2339752" y="4077072"/>
              <a:ext cx="1728192"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339752" y="5298901"/>
              <a:ext cx="1728192"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067944" y="4074765"/>
              <a:ext cx="1728192" cy="2448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ローチャート : カード 12"/>
            <p:cNvSpPr/>
            <p:nvPr/>
          </p:nvSpPr>
          <p:spPr>
            <a:xfrm>
              <a:off x="2520130" y="5635085"/>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ローチャート : カード 13"/>
            <p:cNvSpPr/>
            <p:nvPr/>
          </p:nvSpPr>
          <p:spPr>
            <a:xfrm>
              <a:off x="3350369" y="5530622"/>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ローチャート : カード 14"/>
            <p:cNvSpPr/>
            <p:nvPr/>
          </p:nvSpPr>
          <p:spPr>
            <a:xfrm>
              <a:off x="2865549" y="6081017"/>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ローチャート : カード 15"/>
            <p:cNvSpPr/>
            <p:nvPr/>
          </p:nvSpPr>
          <p:spPr>
            <a:xfrm>
              <a:off x="4450716" y="4941168"/>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ローチャート : カード 16"/>
            <p:cNvSpPr/>
            <p:nvPr/>
          </p:nvSpPr>
          <p:spPr>
            <a:xfrm>
              <a:off x="5129742" y="4143931"/>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ローチャート : カード 17"/>
            <p:cNvSpPr/>
            <p:nvPr/>
          </p:nvSpPr>
          <p:spPr>
            <a:xfrm>
              <a:off x="4427984" y="4425052"/>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 カード 18"/>
            <p:cNvSpPr/>
            <p:nvPr/>
          </p:nvSpPr>
          <p:spPr>
            <a:xfrm>
              <a:off x="5319500" y="5118881"/>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ローチャート : カード 19"/>
            <p:cNvSpPr/>
            <p:nvPr/>
          </p:nvSpPr>
          <p:spPr>
            <a:xfrm>
              <a:off x="4270696" y="5496704"/>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ローチャート : カード 20"/>
            <p:cNvSpPr/>
            <p:nvPr/>
          </p:nvSpPr>
          <p:spPr>
            <a:xfrm>
              <a:off x="4883445" y="5412183"/>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ローチャート : カード 21"/>
            <p:cNvSpPr/>
            <p:nvPr/>
          </p:nvSpPr>
          <p:spPr>
            <a:xfrm>
              <a:off x="2843546" y="4852565"/>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ローチャート : カード 22"/>
            <p:cNvSpPr/>
            <p:nvPr/>
          </p:nvSpPr>
          <p:spPr>
            <a:xfrm>
              <a:off x="3350369" y="4444501"/>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ローチャート : カード 23"/>
            <p:cNvSpPr/>
            <p:nvPr/>
          </p:nvSpPr>
          <p:spPr>
            <a:xfrm>
              <a:off x="2574949" y="4425052"/>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ローチャート : カード 24"/>
            <p:cNvSpPr/>
            <p:nvPr/>
          </p:nvSpPr>
          <p:spPr>
            <a:xfrm>
              <a:off x="4981475" y="4689140"/>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ローチャート : カード 25"/>
            <p:cNvSpPr/>
            <p:nvPr/>
          </p:nvSpPr>
          <p:spPr>
            <a:xfrm>
              <a:off x="4355851" y="6102733"/>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ローチャート : カード 26"/>
            <p:cNvSpPr/>
            <p:nvPr/>
          </p:nvSpPr>
          <p:spPr>
            <a:xfrm>
              <a:off x="3530389" y="4869160"/>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 カード 27"/>
            <p:cNvSpPr/>
            <p:nvPr/>
          </p:nvSpPr>
          <p:spPr>
            <a:xfrm>
              <a:off x="4883778" y="5910969"/>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ローチャート : カード 28"/>
            <p:cNvSpPr/>
            <p:nvPr/>
          </p:nvSpPr>
          <p:spPr>
            <a:xfrm>
              <a:off x="5319500" y="5718704"/>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361493" y="5294255"/>
              <a:ext cx="1008112" cy="369332"/>
            </a:xfrm>
            <a:prstGeom prst="rect">
              <a:avLst/>
            </a:prstGeom>
            <a:noFill/>
          </p:spPr>
          <p:txBody>
            <a:bodyPr wrap="square" rtlCol="0">
              <a:spAutoFit/>
            </a:bodyPr>
            <a:lstStyle/>
            <a:p>
              <a:r>
                <a:rPr kumimoji="1" lang="en-US" altLang="ja-JP" b="1" dirty="0" smtClean="0">
                  <a:solidFill>
                    <a:srgbClr val="FF0000"/>
                  </a:solidFill>
                </a:rPr>
                <a:t>Problem</a:t>
              </a:r>
              <a:endParaRPr kumimoji="1" lang="ja-JP" altLang="en-US" b="1" dirty="0">
                <a:solidFill>
                  <a:srgbClr val="FF0000"/>
                </a:solidFill>
              </a:endParaRPr>
            </a:p>
          </p:txBody>
        </p:sp>
        <p:sp>
          <p:nvSpPr>
            <p:cNvPr id="31" name="テキスト ボックス 30"/>
            <p:cNvSpPr txBox="1"/>
            <p:nvPr/>
          </p:nvSpPr>
          <p:spPr>
            <a:xfrm>
              <a:off x="2361493" y="4083880"/>
              <a:ext cx="1008112" cy="369332"/>
            </a:xfrm>
            <a:prstGeom prst="rect">
              <a:avLst/>
            </a:prstGeom>
            <a:noFill/>
          </p:spPr>
          <p:txBody>
            <a:bodyPr wrap="square" rtlCol="0">
              <a:spAutoFit/>
            </a:bodyPr>
            <a:lstStyle/>
            <a:p>
              <a:r>
                <a:rPr lang="en-US" altLang="ja-JP" b="1" dirty="0" smtClean="0">
                  <a:solidFill>
                    <a:srgbClr val="0070C0"/>
                  </a:solidFill>
                </a:rPr>
                <a:t>Keep</a:t>
              </a:r>
              <a:endParaRPr kumimoji="1" lang="ja-JP" altLang="en-US" b="1" dirty="0">
                <a:solidFill>
                  <a:srgbClr val="0070C0"/>
                </a:solidFill>
              </a:endParaRPr>
            </a:p>
          </p:txBody>
        </p:sp>
        <p:sp>
          <p:nvSpPr>
            <p:cNvPr id="32" name="テキスト ボックス 31"/>
            <p:cNvSpPr txBox="1"/>
            <p:nvPr/>
          </p:nvSpPr>
          <p:spPr>
            <a:xfrm>
              <a:off x="4067944" y="4075169"/>
              <a:ext cx="647947" cy="369332"/>
            </a:xfrm>
            <a:prstGeom prst="rect">
              <a:avLst/>
            </a:prstGeom>
            <a:noFill/>
          </p:spPr>
          <p:txBody>
            <a:bodyPr wrap="square" rtlCol="0">
              <a:spAutoFit/>
            </a:bodyPr>
            <a:lstStyle/>
            <a:p>
              <a:r>
                <a:rPr lang="en-US" altLang="ja-JP" b="1" dirty="0" smtClean="0">
                  <a:solidFill>
                    <a:srgbClr val="C00000"/>
                  </a:solidFill>
                </a:rPr>
                <a:t>Try</a:t>
              </a:r>
              <a:endParaRPr kumimoji="1" lang="ja-JP" altLang="en-US" b="1" dirty="0">
                <a:solidFill>
                  <a:srgbClr val="C00000"/>
                </a:solidFill>
              </a:endParaRPr>
            </a:p>
          </p:txBody>
        </p:sp>
        <p:cxnSp>
          <p:nvCxnSpPr>
            <p:cNvPr id="33" name="直線矢印コネクタ 32"/>
            <p:cNvCxnSpPr/>
            <p:nvPr/>
          </p:nvCxnSpPr>
          <p:spPr>
            <a:xfrm flipV="1">
              <a:off x="3530389" y="4605072"/>
              <a:ext cx="1077615" cy="11136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stCxn id="18" idx="1"/>
            </p:cNvCxnSpPr>
            <p:nvPr/>
          </p:nvCxnSpPr>
          <p:spPr>
            <a:xfrm flipH="1">
              <a:off x="2754970" y="4605072"/>
              <a:ext cx="167301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 name="フッター プレースホルダー 3"/>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5" name="スライド番号プレースホルダー 4"/>
          <p:cNvSpPr>
            <a:spLocks noGrp="1"/>
          </p:cNvSpPr>
          <p:nvPr>
            <p:ph type="sldNum" sz="quarter" idx="12"/>
          </p:nvPr>
        </p:nvSpPr>
        <p:spPr/>
        <p:txBody>
          <a:bodyPr/>
          <a:lstStyle/>
          <a:p>
            <a:fld id="{12493AFB-09EF-44E8-907E-BBD1DBE5A50F}" type="slidenum">
              <a:rPr kumimoji="1" lang="ja-JP" altLang="en-US" smtClean="0"/>
              <a:t>38</a:t>
            </a:fld>
            <a:endParaRPr kumimoji="1" lang="ja-JP" altLang="en-US"/>
          </a:p>
        </p:txBody>
      </p:sp>
    </p:spTree>
    <p:extLst>
      <p:ext uri="{BB962C8B-B14F-4D97-AF65-F5344CB8AC3E}">
        <p14:creationId xmlns:p14="http://schemas.microsoft.com/office/powerpoint/2010/main" val="19428900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634082"/>
          </a:xfrm>
        </p:spPr>
        <p:txBody>
          <a:bodyPr>
            <a:normAutofit/>
          </a:bodyPr>
          <a:lstStyle/>
          <a:p>
            <a:r>
              <a:rPr kumimoji="1" lang="ja-JP" altLang="en-US" sz="2800" dirty="0" smtClean="0"/>
              <a:t>スクラム・プロジェクト</a:t>
            </a:r>
            <a:endParaRPr kumimoji="1" lang="ja-JP" altLang="en-US" sz="2800" dirty="0"/>
          </a:p>
        </p:txBody>
      </p:sp>
      <p:sp>
        <p:nvSpPr>
          <p:cNvPr id="3" name="コンテンツ プレースホルダー 2"/>
          <p:cNvSpPr>
            <a:spLocks noGrp="1"/>
          </p:cNvSpPr>
          <p:nvPr>
            <p:ph idx="1"/>
          </p:nvPr>
        </p:nvSpPr>
        <p:spPr>
          <a:xfrm>
            <a:off x="467544" y="692696"/>
            <a:ext cx="8229600" cy="6165304"/>
          </a:xfrm>
        </p:spPr>
        <p:txBody>
          <a:bodyPr>
            <a:normAutofit fontScale="85000" lnSpcReduction="20000"/>
          </a:bodyPr>
          <a:lstStyle/>
          <a:p>
            <a:r>
              <a:rPr kumimoji="1" lang="ja-JP" altLang="en-US" sz="2000" dirty="0" smtClean="0"/>
              <a:t>計画</a:t>
            </a:r>
            <a:endParaRPr kumimoji="1" lang="en-US" altLang="ja-JP" sz="2000" dirty="0" smtClean="0"/>
          </a:p>
          <a:p>
            <a:pPr lvl="1"/>
            <a:r>
              <a:rPr lang="ja-JP" altLang="en-US" sz="1600" dirty="0"/>
              <a:t>計画</a:t>
            </a:r>
            <a:r>
              <a:rPr lang="ja-JP" altLang="en-US" sz="1600" dirty="0" smtClean="0"/>
              <a:t>は常に作り直す。（</a:t>
            </a:r>
            <a:r>
              <a:rPr lang="en-US" altLang="ja-JP" sz="1600" dirty="0" smtClean="0"/>
              <a:t>『</a:t>
            </a:r>
            <a:r>
              <a:rPr lang="ja-JP" altLang="en-US" sz="1600" dirty="0" smtClean="0"/>
              <a:t>計画</a:t>
            </a:r>
            <a:r>
              <a:rPr lang="en-US" altLang="ja-JP" sz="1600" dirty="0" smtClean="0"/>
              <a:t>』</a:t>
            </a:r>
            <a:r>
              <a:rPr lang="ja-JP" altLang="en-US" sz="1600" dirty="0" smtClean="0"/>
              <a:t>よりも</a:t>
            </a:r>
            <a:r>
              <a:rPr lang="en-US" altLang="ja-JP" sz="1600" dirty="0" smtClean="0"/>
              <a:t>『</a:t>
            </a:r>
            <a:r>
              <a:rPr lang="ja-JP" altLang="en-US" sz="1600" dirty="0" smtClean="0"/>
              <a:t>計画作り</a:t>
            </a:r>
            <a:r>
              <a:rPr lang="en-US" altLang="ja-JP" sz="1600" dirty="0" smtClean="0"/>
              <a:t>』</a:t>
            </a:r>
            <a:r>
              <a:rPr lang="ja-JP" altLang="en-US" sz="1600" dirty="0" smtClean="0"/>
              <a:t>が重要）</a:t>
            </a:r>
            <a:endParaRPr lang="en-US" altLang="ja-JP" sz="1600" dirty="0" smtClean="0"/>
          </a:p>
          <a:p>
            <a:pPr lvl="1"/>
            <a:r>
              <a:rPr lang="ja-JP" altLang="en-US" sz="1600" dirty="0" smtClean="0"/>
              <a:t>２レベル計画　（リリース計画、　スプリント計画）</a:t>
            </a:r>
            <a:endParaRPr lang="en-US" altLang="ja-JP" sz="1600" dirty="0" smtClean="0"/>
          </a:p>
          <a:p>
            <a:pPr lvl="1"/>
            <a:r>
              <a:rPr lang="ja-JP" altLang="en-US" sz="1600" dirty="0"/>
              <a:t>実測駆動</a:t>
            </a:r>
            <a:r>
              <a:rPr lang="ja-JP" altLang="en-US" sz="1600" dirty="0" smtClean="0"/>
              <a:t>の見積り</a:t>
            </a:r>
            <a:endParaRPr lang="en-US" altLang="ja-JP" sz="1600" dirty="0" smtClean="0"/>
          </a:p>
          <a:p>
            <a:r>
              <a:rPr kumimoji="1" lang="ja-JP" altLang="en-US" sz="2000" dirty="0" smtClean="0"/>
              <a:t>タスク</a:t>
            </a:r>
            <a:endParaRPr kumimoji="1" lang="en-US" altLang="ja-JP" sz="2000" dirty="0" smtClean="0"/>
          </a:p>
          <a:p>
            <a:pPr lvl="1"/>
            <a:r>
              <a:rPr lang="en-US" altLang="ja-JP" sz="1600" dirty="0" smtClean="0"/>
              <a:t>WBS</a:t>
            </a:r>
            <a:r>
              <a:rPr lang="ja-JP" altLang="en-US" sz="1600" dirty="0" smtClean="0"/>
              <a:t>とは異なる。（作業指示書：手順を表記）</a:t>
            </a:r>
            <a:endParaRPr lang="en-US" altLang="ja-JP" sz="1600" dirty="0" smtClean="0"/>
          </a:p>
          <a:p>
            <a:pPr lvl="1"/>
            <a:r>
              <a:rPr kumimoji="1" lang="ja-JP" altLang="en-US" sz="1600" dirty="0"/>
              <a:t>粒度</a:t>
            </a:r>
            <a:r>
              <a:rPr kumimoji="1" lang="ja-JP" altLang="en-US" sz="1600" dirty="0" smtClean="0"/>
              <a:t>が重要（できるだけ小さくすると、平準化、多様化に対処できる。）</a:t>
            </a:r>
            <a:endParaRPr kumimoji="1" lang="en-US" altLang="ja-JP" sz="1600" dirty="0" smtClean="0"/>
          </a:p>
          <a:p>
            <a:pPr lvl="1"/>
            <a:r>
              <a:rPr lang="en-US" altLang="ja-JP" sz="1600" dirty="0" smtClean="0"/>
              <a:t>Done</a:t>
            </a:r>
            <a:r>
              <a:rPr lang="ja-JP" altLang="en-US" sz="1600" dirty="0" smtClean="0"/>
              <a:t>（作業完了）の定義</a:t>
            </a:r>
            <a:endParaRPr kumimoji="1" lang="en-US" altLang="ja-JP" sz="1600" dirty="0" smtClean="0"/>
          </a:p>
          <a:p>
            <a:r>
              <a:rPr lang="ja-JP" altLang="en-US" sz="2000" dirty="0" smtClean="0"/>
              <a:t>要求</a:t>
            </a:r>
            <a:endParaRPr lang="en-US" altLang="ja-JP" sz="2000" dirty="0" smtClean="0"/>
          </a:p>
          <a:p>
            <a:pPr lvl="1"/>
            <a:r>
              <a:rPr lang="ja-JP" altLang="en-US" sz="1600" dirty="0" smtClean="0"/>
              <a:t>ユーザーストーリー</a:t>
            </a:r>
            <a:endParaRPr lang="en-US" altLang="ja-JP" sz="1600" dirty="0" smtClean="0"/>
          </a:p>
          <a:p>
            <a:r>
              <a:rPr kumimoji="1" lang="ja-JP" altLang="en-US" sz="2000" dirty="0" smtClean="0"/>
              <a:t>設計</a:t>
            </a:r>
            <a:endParaRPr kumimoji="1" lang="en-US" altLang="ja-JP" sz="2000" dirty="0" smtClean="0"/>
          </a:p>
          <a:p>
            <a:pPr lvl="1"/>
            <a:r>
              <a:rPr lang="ja-JP" altLang="en-US" sz="1600" dirty="0"/>
              <a:t>プロセス</a:t>
            </a:r>
            <a:r>
              <a:rPr lang="ja-JP" altLang="en-US" sz="1600" dirty="0" smtClean="0"/>
              <a:t>で設計（ボディー・プロセス。　オルタナティブ・プロセス。　オプション・プロセス）</a:t>
            </a:r>
            <a:endParaRPr kumimoji="1" lang="en-US" altLang="ja-JP" sz="1600" dirty="0" smtClean="0"/>
          </a:p>
          <a:p>
            <a:r>
              <a:rPr lang="ja-JP" altLang="en-US" sz="2000" dirty="0" smtClean="0"/>
              <a:t>コーディング</a:t>
            </a:r>
            <a:endParaRPr lang="en-US" altLang="ja-JP" sz="2000" dirty="0" smtClean="0"/>
          </a:p>
          <a:p>
            <a:pPr lvl="1"/>
            <a:r>
              <a:rPr lang="ja-JP" altLang="en-US" sz="1600" dirty="0"/>
              <a:t>コード</a:t>
            </a:r>
            <a:r>
              <a:rPr lang="ja-JP" altLang="en-US" sz="1600" dirty="0" smtClean="0"/>
              <a:t>の共有（属人性、私物化の排除）</a:t>
            </a:r>
            <a:endParaRPr lang="en-US" altLang="ja-JP" sz="1600" dirty="0" smtClean="0"/>
          </a:p>
          <a:p>
            <a:r>
              <a:rPr kumimoji="1" lang="ja-JP" altLang="en-US" sz="2000" dirty="0" smtClean="0"/>
              <a:t>テスト</a:t>
            </a:r>
            <a:endParaRPr kumimoji="1" lang="en-US" altLang="ja-JP" sz="2000" dirty="0" smtClean="0"/>
          </a:p>
          <a:p>
            <a:pPr lvl="1"/>
            <a:r>
              <a:rPr lang="ja-JP" altLang="en-US" sz="1600" dirty="0" smtClean="0"/>
              <a:t>単体テスト（</a:t>
            </a:r>
            <a:r>
              <a:rPr lang="en-US" altLang="ja-JP" sz="1600" dirty="0" smtClean="0"/>
              <a:t>TDD</a:t>
            </a:r>
            <a:r>
              <a:rPr lang="ja-JP" altLang="en-US" sz="1600" dirty="0" smtClean="0"/>
              <a:t>）</a:t>
            </a:r>
            <a:endParaRPr lang="en-US" altLang="ja-JP" sz="1600" dirty="0" smtClean="0"/>
          </a:p>
          <a:p>
            <a:pPr lvl="1"/>
            <a:r>
              <a:rPr kumimoji="1" lang="ja-JP" altLang="en-US" sz="1600" dirty="0" smtClean="0"/>
              <a:t>継続的インテグレーション</a:t>
            </a:r>
            <a:r>
              <a:rPr kumimoji="1" lang="en-US" altLang="ja-JP" sz="1600" dirty="0" smtClean="0"/>
              <a:t>〔</a:t>
            </a:r>
            <a:r>
              <a:rPr lang="ja-JP" altLang="en-US" sz="1600" dirty="0" smtClean="0"/>
              <a:t>常時結合）＝行灯</a:t>
            </a:r>
            <a:endParaRPr kumimoji="1" lang="en-US" altLang="ja-JP" sz="1600" dirty="0" smtClean="0"/>
          </a:p>
          <a:p>
            <a:r>
              <a:rPr lang="ja-JP" altLang="en-US" sz="2000" dirty="0" smtClean="0"/>
              <a:t>管理</a:t>
            </a:r>
            <a:endParaRPr lang="en-US" altLang="ja-JP" sz="2000" dirty="0" smtClean="0"/>
          </a:p>
          <a:p>
            <a:pPr lvl="1"/>
            <a:r>
              <a:rPr lang="ja-JP" altLang="en-US" sz="1600" dirty="0"/>
              <a:t>目で</a:t>
            </a:r>
            <a:r>
              <a:rPr lang="ja-JP" altLang="en-US" sz="1600" dirty="0" smtClean="0"/>
              <a:t>見る管理</a:t>
            </a:r>
            <a:endParaRPr lang="en-US" altLang="ja-JP" sz="1600" dirty="0" smtClean="0"/>
          </a:p>
          <a:p>
            <a:pPr lvl="1"/>
            <a:r>
              <a:rPr lang="ja-JP" altLang="en-US" sz="1600" dirty="0" smtClean="0"/>
              <a:t>働くコードで進捗</a:t>
            </a:r>
            <a:endParaRPr lang="en-US" altLang="ja-JP" sz="1600" dirty="0" smtClean="0"/>
          </a:p>
          <a:p>
            <a:pPr lvl="1"/>
            <a:r>
              <a:rPr lang="ja-JP" altLang="en-US" sz="1600" dirty="0" smtClean="0"/>
              <a:t>ベロシティーで納期（巡航速度）</a:t>
            </a:r>
            <a:endParaRPr lang="en-US" altLang="ja-JP" sz="1600" dirty="0" smtClean="0"/>
          </a:p>
          <a:p>
            <a:r>
              <a:rPr kumimoji="1" lang="ja-JP" altLang="en-US" sz="2000" dirty="0" smtClean="0"/>
              <a:t>チーム運営</a:t>
            </a:r>
            <a:endParaRPr kumimoji="1" lang="en-US" altLang="ja-JP" sz="2000" dirty="0" smtClean="0"/>
          </a:p>
          <a:p>
            <a:pPr lvl="1"/>
            <a:r>
              <a:rPr lang="ja-JP" altLang="en-US" sz="1600" dirty="0" smtClean="0"/>
              <a:t>自主研（自主改善活動）＝小さな</a:t>
            </a:r>
            <a:r>
              <a:rPr lang="en-US" altLang="ja-JP" sz="1600" dirty="0" smtClean="0"/>
              <a:t>PDCA</a:t>
            </a:r>
          </a:p>
          <a:p>
            <a:pPr lvl="1"/>
            <a:r>
              <a:rPr kumimoji="1" lang="ja-JP" altLang="en-US" sz="1600" dirty="0" smtClean="0"/>
              <a:t>報・連・相（毎朝のスタンドアップ・ミーティング）</a:t>
            </a:r>
            <a:endParaRPr kumimoji="1" lang="en-US" altLang="ja-JP" sz="1600" dirty="0" smtClean="0"/>
          </a:p>
          <a:p>
            <a:pPr lvl="1"/>
            <a:r>
              <a:rPr kumimoji="1" lang="ja-JP" altLang="en-US" sz="1600" dirty="0" smtClean="0"/>
              <a:t>モチベーション（ニコニコ・カレンダー）</a:t>
            </a:r>
            <a:endParaRPr kumimoji="1" lang="en-US" altLang="ja-JP" sz="1600" dirty="0" smtClean="0"/>
          </a:p>
          <a:p>
            <a:pPr lvl="1"/>
            <a:r>
              <a:rPr lang="ja-JP" altLang="en-US" sz="1600" dirty="0"/>
              <a:t>残業</a:t>
            </a:r>
            <a:r>
              <a:rPr lang="ja-JP" altLang="en-US" sz="1600" dirty="0" smtClean="0"/>
              <a:t>はチームで相談（全員で残業）</a:t>
            </a:r>
            <a:endParaRPr kumimoji="1" lang="ja-JP" altLang="en-US" sz="1600" dirty="0"/>
          </a:p>
        </p:txBody>
      </p:sp>
      <p:sp>
        <p:nvSpPr>
          <p:cNvPr id="4" name="フッター プレースホルダー 3"/>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5" name="スライド番号プレースホルダー 4"/>
          <p:cNvSpPr>
            <a:spLocks noGrp="1"/>
          </p:cNvSpPr>
          <p:nvPr>
            <p:ph type="sldNum" sz="quarter" idx="12"/>
          </p:nvPr>
        </p:nvSpPr>
        <p:spPr/>
        <p:txBody>
          <a:bodyPr/>
          <a:lstStyle/>
          <a:p>
            <a:fld id="{12493AFB-09EF-44E8-907E-BBD1DBE5A50F}" type="slidenum">
              <a:rPr kumimoji="1" lang="ja-JP" altLang="en-US" smtClean="0"/>
              <a:t>39</a:t>
            </a:fld>
            <a:endParaRPr kumimoji="1" lang="ja-JP" altLang="en-US"/>
          </a:p>
        </p:txBody>
      </p:sp>
    </p:spTree>
    <p:extLst>
      <p:ext uri="{BB962C8B-B14F-4D97-AF65-F5344CB8AC3E}">
        <p14:creationId xmlns:p14="http://schemas.microsoft.com/office/powerpoint/2010/main" val="19100648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 name="タイトル 1"/>
          <p:cNvSpPr>
            <a:spLocks noGrp="1"/>
          </p:cNvSpPr>
          <p:nvPr>
            <p:ph type="title"/>
          </p:nvPr>
        </p:nvSpPr>
        <p:spPr>
          <a:xfrm>
            <a:off x="1331640" y="2852936"/>
            <a:ext cx="6306886" cy="778098"/>
          </a:xfrm>
        </p:spPr>
        <p:txBody>
          <a:bodyPr>
            <a:normAutofit/>
          </a:bodyPr>
          <a:lstStyle/>
          <a:p>
            <a:r>
              <a:rPr lang="en-US" altLang="ja-JP" sz="3200" dirty="0" smtClean="0">
                <a:solidFill>
                  <a:schemeClr val="accent6">
                    <a:lumMod val="20000"/>
                    <a:lumOff val="80000"/>
                  </a:schemeClr>
                </a:solidFill>
              </a:rPr>
              <a:t>DevOps = Development + Operation</a:t>
            </a:r>
            <a:endParaRPr kumimoji="1" lang="ja-JP" altLang="en-US" sz="3200" dirty="0">
              <a:solidFill>
                <a:schemeClr val="accent6">
                  <a:lumMod val="20000"/>
                  <a:lumOff val="80000"/>
                </a:schemeClr>
              </a:solidFill>
            </a:endParaRPr>
          </a:p>
        </p:txBody>
      </p:sp>
      <p:sp>
        <p:nvSpPr>
          <p:cNvPr id="3" name="フッター プレースホルダー 2"/>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4" name="スライド番号プレースホルダー 3"/>
          <p:cNvSpPr>
            <a:spLocks noGrp="1"/>
          </p:cNvSpPr>
          <p:nvPr>
            <p:ph type="sldNum" sz="quarter" idx="12"/>
          </p:nvPr>
        </p:nvSpPr>
        <p:spPr/>
        <p:txBody>
          <a:bodyPr/>
          <a:lstStyle/>
          <a:p>
            <a:fld id="{12493AFB-09EF-44E8-907E-BBD1DBE5A50F}" type="slidenum">
              <a:rPr kumimoji="1" lang="ja-JP" altLang="en-US" smtClean="0"/>
              <a:t>4</a:t>
            </a:fld>
            <a:endParaRPr kumimoji="1" lang="ja-JP" altLang="en-US"/>
          </a:p>
        </p:txBody>
      </p:sp>
    </p:spTree>
    <p:extLst>
      <p:ext uri="{BB962C8B-B14F-4D97-AF65-F5344CB8AC3E}">
        <p14:creationId xmlns:p14="http://schemas.microsoft.com/office/powerpoint/2010/main" val="13052097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txBody>
          <a:bodyPr>
            <a:normAutofit/>
          </a:bodyPr>
          <a:lstStyle/>
          <a:p>
            <a:r>
              <a:rPr kumimoji="1" lang="ja-JP" altLang="en-US" sz="2800" dirty="0" smtClean="0"/>
              <a:t>継続的インテグレーション（常時結合）</a:t>
            </a:r>
            <a:endParaRPr kumimoji="1" lang="ja-JP" altLang="en-US" sz="2800" dirty="0"/>
          </a:p>
        </p:txBody>
      </p:sp>
      <p:sp>
        <p:nvSpPr>
          <p:cNvPr id="3" name="テキスト ボックス 2"/>
          <p:cNvSpPr txBox="1"/>
          <p:nvPr/>
        </p:nvSpPr>
        <p:spPr>
          <a:xfrm>
            <a:off x="828190" y="5419516"/>
            <a:ext cx="3888432" cy="369332"/>
          </a:xfrm>
          <a:prstGeom prst="rect">
            <a:avLst/>
          </a:prstGeom>
          <a:noFill/>
        </p:spPr>
        <p:txBody>
          <a:bodyPr wrap="square" rtlCol="0">
            <a:spAutoFit/>
          </a:bodyPr>
          <a:lstStyle/>
          <a:p>
            <a:r>
              <a:rPr kumimoji="1" lang="en-US" altLang="ja-JP" dirty="0" smtClean="0"/>
              <a:t>10</a:t>
            </a:r>
            <a:r>
              <a:rPr kumimoji="1" lang="ja-JP" altLang="en-US" dirty="0" smtClean="0"/>
              <a:t>分間ビルド</a:t>
            </a:r>
            <a:endParaRPr kumimoji="1" lang="ja-JP" altLang="en-US" dirty="0"/>
          </a:p>
        </p:txBody>
      </p:sp>
      <p:sp>
        <p:nvSpPr>
          <p:cNvPr id="4" name="正方形/長方形 3"/>
          <p:cNvSpPr/>
          <p:nvPr/>
        </p:nvSpPr>
        <p:spPr>
          <a:xfrm>
            <a:off x="847725" y="908720"/>
            <a:ext cx="4572000" cy="1077218"/>
          </a:xfrm>
          <a:prstGeom prst="rect">
            <a:avLst/>
          </a:prstGeom>
        </p:spPr>
        <p:txBody>
          <a:bodyPr>
            <a:spAutoFit/>
          </a:bodyPr>
          <a:lstStyle/>
          <a:p>
            <a:pPr>
              <a:spcBef>
                <a:spcPct val="50000"/>
              </a:spcBef>
            </a:pPr>
            <a:r>
              <a:rPr lang="ja-JP" altLang="en-US" sz="1600" dirty="0" smtClean="0"/>
              <a:t>毎日実施</a:t>
            </a:r>
            <a:endParaRPr lang="ja-JP" altLang="en-US" sz="1600" dirty="0"/>
          </a:p>
          <a:p>
            <a:pPr lvl="1">
              <a:spcBef>
                <a:spcPct val="50000"/>
              </a:spcBef>
              <a:buFontTx/>
              <a:buChar char="•"/>
            </a:pPr>
            <a:r>
              <a:rPr lang="ja-JP" altLang="en-US" sz="1600" dirty="0" smtClean="0"/>
              <a:t>行灯（パトライト）</a:t>
            </a:r>
            <a:endParaRPr lang="ja-JP" altLang="en-US" sz="1600" dirty="0"/>
          </a:p>
          <a:p>
            <a:pPr lvl="1">
              <a:spcBef>
                <a:spcPct val="50000"/>
              </a:spcBef>
              <a:buFontTx/>
              <a:buChar char="•"/>
            </a:pPr>
            <a:r>
              <a:rPr lang="ja-JP" altLang="en-US" sz="1600" dirty="0"/>
              <a:t>自動テスト</a:t>
            </a:r>
          </a:p>
        </p:txBody>
      </p:sp>
      <p:grpSp>
        <p:nvGrpSpPr>
          <p:cNvPr id="5" name="Group 90"/>
          <p:cNvGrpSpPr>
            <a:grpSpLocks/>
          </p:cNvGrpSpPr>
          <p:nvPr/>
        </p:nvGrpSpPr>
        <p:grpSpPr bwMode="auto">
          <a:xfrm>
            <a:off x="3133725" y="2493467"/>
            <a:ext cx="936625" cy="431800"/>
            <a:chOff x="2653" y="3294"/>
            <a:chExt cx="590" cy="272"/>
          </a:xfrm>
        </p:grpSpPr>
        <p:sp>
          <p:nvSpPr>
            <p:cNvPr id="6" name="AutoShape 91"/>
            <p:cNvSpPr>
              <a:spLocks noChangeArrowheads="1"/>
            </p:cNvSpPr>
            <p:nvPr/>
          </p:nvSpPr>
          <p:spPr bwMode="auto">
            <a:xfrm>
              <a:off x="2653" y="3294"/>
              <a:ext cx="590" cy="272"/>
            </a:xfrm>
            <a:prstGeom prst="flowChartTerminator">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 name="AutoShape 92"/>
            <p:cNvSpPr>
              <a:spLocks noChangeArrowheads="1"/>
            </p:cNvSpPr>
            <p:nvPr/>
          </p:nvSpPr>
          <p:spPr bwMode="auto">
            <a:xfrm>
              <a:off x="2744" y="3339"/>
              <a:ext cx="181" cy="182"/>
            </a:xfrm>
            <a:prstGeom prst="flowChartConnector">
              <a:avLst/>
            </a:prstGeom>
            <a:solidFill>
              <a:srgbClr val="00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AutoShape 93"/>
            <p:cNvSpPr>
              <a:spLocks noChangeArrowheads="1"/>
            </p:cNvSpPr>
            <p:nvPr/>
          </p:nvSpPr>
          <p:spPr bwMode="auto">
            <a:xfrm>
              <a:off x="2971" y="3339"/>
              <a:ext cx="181" cy="182"/>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 name="Text Box 94"/>
          <p:cNvSpPr txBox="1">
            <a:spLocks noChangeArrowheads="1"/>
          </p:cNvSpPr>
          <p:nvPr/>
        </p:nvSpPr>
        <p:spPr bwMode="auto">
          <a:xfrm>
            <a:off x="2052638" y="2564904"/>
            <a:ext cx="10080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a:t>テスト正常終了</a:t>
            </a:r>
          </a:p>
        </p:txBody>
      </p:sp>
      <p:sp>
        <p:nvSpPr>
          <p:cNvPr id="10" name="Text Box 95"/>
          <p:cNvSpPr txBox="1">
            <a:spLocks noChangeArrowheads="1"/>
          </p:cNvSpPr>
          <p:nvPr/>
        </p:nvSpPr>
        <p:spPr bwMode="auto">
          <a:xfrm>
            <a:off x="4213225" y="2564904"/>
            <a:ext cx="10080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a:solidFill>
                  <a:srgbClr val="FF0000"/>
                </a:solidFill>
              </a:rPr>
              <a:t>テスト異常発生</a:t>
            </a:r>
          </a:p>
        </p:txBody>
      </p:sp>
      <p:sp>
        <p:nvSpPr>
          <p:cNvPr id="11" name="AutoShape 98"/>
          <p:cNvSpPr>
            <a:spLocks noChangeArrowheads="1"/>
          </p:cNvSpPr>
          <p:nvPr/>
        </p:nvSpPr>
        <p:spPr bwMode="auto">
          <a:xfrm>
            <a:off x="5221288" y="2853829"/>
            <a:ext cx="2305050" cy="503238"/>
          </a:xfrm>
          <a:prstGeom prst="cloudCallout">
            <a:avLst>
              <a:gd name="adj1" fmla="val -49310"/>
              <a:gd name="adj2" fmla="val -80282"/>
            </a:avLst>
          </a:prstGeom>
          <a:solidFill>
            <a:schemeClr val="tx1">
              <a:lumMod val="75000"/>
              <a:lumOff val="25000"/>
            </a:schemeClr>
          </a:solidFill>
          <a:ln w="9525">
            <a:solidFill>
              <a:schemeClr val="tx1"/>
            </a:solidFill>
            <a:round/>
            <a:headEnd/>
            <a:tailEnd/>
          </a:ln>
          <a:effectLst/>
        </p:spPr>
        <p:txBody>
          <a:bodyPr/>
          <a:lstStyle/>
          <a:p>
            <a:r>
              <a:rPr lang="ja-JP" altLang="en-US" sz="1000" b="1">
                <a:solidFill>
                  <a:schemeClr val="bg1"/>
                </a:solidFill>
              </a:rPr>
              <a:t>チーム全員でメンテ実行</a:t>
            </a:r>
          </a:p>
        </p:txBody>
      </p:sp>
      <p:sp>
        <p:nvSpPr>
          <p:cNvPr id="12" name="Line 96"/>
          <p:cNvSpPr>
            <a:spLocks noChangeShapeType="1"/>
          </p:cNvSpPr>
          <p:nvPr/>
        </p:nvSpPr>
        <p:spPr bwMode="auto">
          <a:xfrm flipH="1">
            <a:off x="3924300" y="2709367"/>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97"/>
          <p:cNvSpPr>
            <a:spLocks noChangeShapeType="1"/>
          </p:cNvSpPr>
          <p:nvPr/>
        </p:nvSpPr>
        <p:spPr bwMode="auto">
          <a:xfrm>
            <a:off x="2916238" y="2709367"/>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正方形/長方形 13"/>
          <p:cNvSpPr/>
          <p:nvPr/>
        </p:nvSpPr>
        <p:spPr>
          <a:xfrm>
            <a:off x="929803" y="3645024"/>
            <a:ext cx="7612707" cy="1477328"/>
          </a:xfrm>
          <a:prstGeom prst="rect">
            <a:avLst/>
          </a:prstGeom>
        </p:spPr>
        <p:txBody>
          <a:bodyPr wrap="square">
            <a:spAutoFit/>
          </a:bodyPr>
          <a:lstStyle/>
          <a:p>
            <a:pPr marL="285750" indent="-285750">
              <a:buFont typeface="Wingdings" panose="05000000000000000000" pitchFamily="2" charset="2"/>
              <a:buChar char="p"/>
            </a:pPr>
            <a:r>
              <a:rPr lang="ja-JP" altLang="en-US" dirty="0"/>
              <a:t>開発したプログラムを毎日統合して動作確認を行う</a:t>
            </a:r>
          </a:p>
          <a:p>
            <a:pPr marL="285750" indent="-285750">
              <a:buFont typeface="Wingdings" panose="05000000000000000000" pitchFamily="2" charset="2"/>
              <a:buChar char="p"/>
            </a:pPr>
            <a:r>
              <a:rPr lang="ja-JP" altLang="en-US" dirty="0"/>
              <a:t>システムの進捗を日々の動作機能で測る事が可能</a:t>
            </a:r>
          </a:p>
          <a:p>
            <a:pPr marL="285750" indent="-285750">
              <a:buFont typeface="Wingdings" panose="05000000000000000000" pitchFamily="2" charset="2"/>
              <a:buChar char="p"/>
            </a:pPr>
            <a:r>
              <a:rPr lang="ja-JP" altLang="en-US" dirty="0"/>
              <a:t>開発チーム内での統合動作不良・改善を日々行う事が可能</a:t>
            </a:r>
          </a:p>
          <a:p>
            <a:pPr marL="285750" indent="-285750">
              <a:buFont typeface="Wingdings" panose="05000000000000000000" pitchFamily="2" charset="2"/>
              <a:buChar char="p"/>
            </a:pPr>
            <a:r>
              <a:rPr lang="ja-JP" altLang="en-US" dirty="0"/>
              <a:t>自動化ツールを使用して開発チームが休息している間も統合試験が可能</a:t>
            </a:r>
          </a:p>
          <a:p>
            <a:pPr marL="285750" indent="-285750">
              <a:buFont typeface="Wingdings" panose="05000000000000000000" pitchFamily="2" charset="2"/>
              <a:buChar char="p"/>
            </a:pPr>
            <a:r>
              <a:rPr lang="ja-JP" altLang="en-US" dirty="0"/>
              <a:t>品質向上に貢献</a:t>
            </a:r>
          </a:p>
        </p:txBody>
      </p:sp>
      <p:sp>
        <p:nvSpPr>
          <p:cNvPr id="15" name="フッター プレースホルダー 14"/>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16" name="スライド番号プレースホルダー 15"/>
          <p:cNvSpPr>
            <a:spLocks noGrp="1"/>
          </p:cNvSpPr>
          <p:nvPr>
            <p:ph type="sldNum" sz="quarter" idx="12"/>
          </p:nvPr>
        </p:nvSpPr>
        <p:spPr/>
        <p:txBody>
          <a:bodyPr/>
          <a:lstStyle/>
          <a:p>
            <a:fld id="{12493AFB-09EF-44E8-907E-BBD1DBE5A50F}" type="slidenum">
              <a:rPr kumimoji="1" lang="ja-JP" altLang="en-US" smtClean="0"/>
              <a:t>40</a:t>
            </a:fld>
            <a:endParaRPr kumimoji="1" lang="ja-JP" altLang="en-US"/>
          </a:p>
        </p:txBody>
      </p:sp>
    </p:spTree>
    <p:extLst>
      <p:ext uri="{BB962C8B-B14F-4D97-AF65-F5344CB8AC3E}">
        <p14:creationId xmlns:p14="http://schemas.microsoft.com/office/powerpoint/2010/main" val="1232884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r>
              <a:rPr kumimoji="1" lang="en-US" altLang="ja-JP" sz="2800" dirty="0" smtClean="0"/>
              <a:t>XP</a:t>
            </a:r>
            <a:r>
              <a:rPr kumimoji="1" lang="ja-JP" altLang="en-US" sz="2800" dirty="0" smtClean="0"/>
              <a:t>（</a:t>
            </a:r>
            <a:r>
              <a:rPr lang="ja-JP" altLang="en-US" sz="2800" dirty="0" smtClean="0"/>
              <a:t>エクストリーム・プログラミング</a:t>
            </a:r>
            <a:r>
              <a:rPr kumimoji="1" lang="ja-JP" altLang="en-US" sz="2800" dirty="0" smtClean="0"/>
              <a:t>）</a:t>
            </a:r>
            <a:endParaRPr kumimoji="1" lang="ja-JP" altLang="en-US" sz="2800" dirty="0"/>
          </a:p>
        </p:txBody>
      </p:sp>
      <p:sp>
        <p:nvSpPr>
          <p:cNvPr id="3" name="コンテンツ プレースホルダー 2"/>
          <p:cNvSpPr>
            <a:spLocks noGrp="1"/>
          </p:cNvSpPr>
          <p:nvPr>
            <p:ph idx="1"/>
          </p:nvPr>
        </p:nvSpPr>
        <p:spPr>
          <a:xfrm>
            <a:off x="467544" y="1268760"/>
            <a:ext cx="8507288" cy="4525963"/>
          </a:xfrm>
        </p:spPr>
        <p:txBody>
          <a:bodyPr>
            <a:normAutofit fontScale="92500" lnSpcReduction="10000"/>
          </a:bodyPr>
          <a:lstStyle/>
          <a:p>
            <a:r>
              <a:rPr kumimoji="1" lang="en-US" altLang="ja-JP" sz="2000" dirty="0" smtClean="0"/>
              <a:t>Kent Beck</a:t>
            </a:r>
            <a:r>
              <a:rPr kumimoji="1" lang="ja-JP" altLang="en-US" sz="2000" dirty="0" smtClean="0"/>
              <a:t>（</a:t>
            </a:r>
            <a:r>
              <a:rPr kumimoji="1" lang="en-US" altLang="ja-JP" sz="2000" dirty="0" smtClean="0"/>
              <a:t>1999</a:t>
            </a:r>
            <a:r>
              <a:rPr kumimoji="1" lang="ja-JP" altLang="en-US" sz="2000" dirty="0" smtClean="0"/>
              <a:t>年）</a:t>
            </a:r>
            <a:endParaRPr kumimoji="1" lang="en-US" altLang="ja-JP" sz="2000" dirty="0" smtClean="0"/>
          </a:p>
          <a:p>
            <a:r>
              <a:rPr kumimoji="1" lang="ja-JP" altLang="en-US" sz="2000" dirty="0" smtClean="0"/>
              <a:t>テスト駆動開発（</a:t>
            </a:r>
            <a:r>
              <a:rPr kumimoji="1" lang="en-US" altLang="ja-JP" sz="2000" dirty="0" smtClean="0"/>
              <a:t>TDD</a:t>
            </a:r>
            <a:r>
              <a:rPr kumimoji="1" lang="ja-JP" altLang="en-US" sz="2000" dirty="0" smtClean="0"/>
              <a:t>）＝テストファースト・プログラミング</a:t>
            </a:r>
            <a:endParaRPr kumimoji="1" lang="en-US" altLang="ja-JP" sz="2000" dirty="0" smtClean="0"/>
          </a:p>
          <a:p>
            <a:pPr marL="800100" lvl="1" indent="-342900">
              <a:buFont typeface="+mj-ea"/>
              <a:buAutoNum type="circleNumDbPlain"/>
            </a:pPr>
            <a:r>
              <a:rPr lang="ja-JP" altLang="en-US" sz="1600" dirty="0"/>
              <a:t>実装</a:t>
            </a:r>
            <a:r>
              <a:rPr lang="ja-JP" altLang="en-US" sz="1600" dirty="0" smtClean="0"/>
              <a:t>する機能をテストするプログラムを書く。</a:t>
            </a:r>
            <a:endParaRPr lang="en-US" altLang="ja-JP" sz="1600" dirty="0" smtClean="0"/>
          </a:p>
          <a:p>
            <a:pPr marL="800100" lvl="1" indent="-342900">
              <a:buFont typeface="+mj-ea"/>
              <a:buAutoNum type="circleNumDbPlain"/>
            </a:pPr>
            <a:r>
              <a:rPr kumimoji="1" lang="ja-JP" altLang="en-US" sz="1600" dirty="0"/>
              <a:t>コード</a:t>
            </a:r>
            <a:r>
              <a:rPr kumimoji="1" lang="ja-JP" altLang="en-US" sz="1600" dirty="0" smtClean="0"/>
              <a:t>を書いてテストする。</a:t>
            </a:r>
            <a:endParaRPr kumimoji="1" lang="en-US" altLang="ja-JP" sz="1600" dirty="0" smtClean="0"/>
          </a:p>
          <a:p>
            <a:pPr marL="800100" lvl="1" indent="-342900">
              <a:buFont typeface="+mj-ea"/>
              <a:buAutoNum type="circleNumDbPlain"/>
            </a:pPr>
            <a:r>
              <a:rPr lang="ja-JP" altLang="en-US" sz="1600" dirty="0"/>
              <a:t>デザイン</a:t>
            </a:r>
            <a:r>
              <a:rPr lang="ja-JP" altLang="en-US" sz="1600" dirty="0" smtClean="0"/>
              <a:t>を見直す。</a:t>
            </a:r>
            <a:endParaRPr lang="en-US" altLang="ja-JP" sz="1600" dirty="0" smtClean="0"/>
          </a:p>
          <a:p>
            <a:pPr marL="800100" lvl="1" indent="-342900">
              <a:buFont typeface="+mj-ea"/>
              <a:buAutoNum type="circleNumDbPlain"/>
            </a:pPr>
            <a:r>
              <a:rPr kumimoji="1" lang="ja-JP" altLang="en-US" sz="1600" dirty="0"/>
              <a:t>信号</a:t>
            </a:r>
            <a:r>
              <a:rPr kumimoji="1" lang="ja-JP" altLang="en-US" sz="1600" dirty="0" smtClean="0"/>
              <a:t>が青になるまで２＆３を繰り返す。</a:t>
            </a:r>
            <a:endParaRPr kumimoji="1" lang="en-US" altLang="ja-JP" sz="2000" dirty="0" smtClean="0"/>
          </a:p>
          <a:p>
            <a:r>
              <a:rPr lang="ja-JP" altLang="en-US" sz="2000" dirty="0" smtClean="0"/>
              <a:t>リファクタリング</a:t>
            </a:r>
            <a:endParaRPr lang="en-US" altLang="ja-JP" sz="2000" dirty="0" smtClean="0"/>
          </a:p>
          <a:p>
            <a:pPr lvl="1"/>
            <a:r>
              <a:rPr lang="ja-JP" altLang="en-US" sz="1600" dirty="0"/>
              <a:t>完成</a:t>
            </a:r>
            <a:r>
              <a:rPr lang="ja-JP" altLang="en-US" sz="1600" dirty="0" smtClean="0"/>
              <a:t>したコードの見直し（実装された機能を変えずに、コードをシンプルに、見やすくする）</a:t>
            </a:r>
            <a:endParaRPr lang="en-US" altLang="ja-JP" sz="1600" dirty="0" smtClean="0"/>
          </a:p>
          <a:p>
            <a:pPr lvl="1"/>
            <a:r>
              <a:rPr lang="ja-JP" altLang="en-US" sz="1600" dirty="0"/>
              <a:t>任意</a:t>
            </a:r>
            <a:r>
              <a:rPr lang="ja-JP" altLang="en-US" sz="1600" dirty="0" smtClean="0"/>
              <a:t>の作業（全員が行う。　時間が空いたら行う。）</a:t>
            </a:r>
            <a:endParaRPr lang="en-US" altLang="ja-JP" sz="1600" dirty="0" smtClean="0"/>
          </a:p>
          <a:p>
            <a:r>
              <a:rPr kumimoji="1" lang="ja-JP" altLang="en-US" sz="2000" dirty="0" smtClean="0"/>
              <a:t>ペア・プログラミング</a:t>
            </a:r>
            <a:endParaRPr kumimoji="1" lang="en-US" altLang="ja-JP" sz="2000" dirty="0" smtClean="0"/>
          </a:p>
          <a:p>
            <a:pPr lvl="1"/>
            <a:r>
              <a:rPr lang="ja-JP" altLang="en-US" sz="1600" dirty="0" smtClean="0"/>
              <a:t>ドライバー（コードを書く人）</a:t>
            </a:r>
            <a:endParaRPr lang="en-US" altLang="ja-JP" sz="1600" dirty="0" smtClean="0"/>
          </a:p>
          <a:p>
            <a:pPr lvl="1"/>
            <a:r>
              <a:rPr lang="ja-JP" altLang="en-US" sz="1600" dirty="0" smtClean="0"/>
              <a:t>ナビゲーター（コードをチェックする人、ナビゲーションをする人）</a:t>
            </a:r>
            <a:endParaRPr lang="en-US" altLang="ja-JP" sz="1600" dirty="0" smtClean="0"/>
          </a:p>
          <a:p>
            <a:pPr lvl="1"/>
            <a:r>
              <a:rPr lang="ja-JP" altLang="en-US" sz="1600" dirty="0" smtClean="0"/>
              <a:t>この役割を</a:t>
            </a:r>
            <a:r>
              <a:rPr lang="en-US" altLang="ja-JP" sz="1600" dirty="0" smtClean="0"/>
              <a:t>1</a:t>
            </a:r>
            <a:r>
              <a:rPr lang="ja-JP" altLang="en-US" sz="1600" dirty="0" smtClean="0"/>
              <a:t>日の中でペアの間で、途中で交代する。</a:t>
            </a:r>
            <a:endParaRPr lang="en-US" altLang="ja-JP" sz="1600" dirty="0" smtClean="0"/>
          </a:p>
          <a:p>
            <a:pPr lvl="1"/>
            <a:r>
              <a:rPr lang="ja-JP" altLang="en-US" sz="1600" dirty="0" smtClean="0"/>
              <a:t>ペアの組み合わせを毎日替える。</a:t>
            </a:r>
            <a:endParaRPr lang="en-US" altLang="ja-JP" sz="1600" dirty="0" smtClean="0"/>
          </a:p>
          <a:p>
            <a:r>
              <a:rPr lang="ja-JP" altLang="en-US" sz="2000" dirty="0" smtClean="0"/>
              <a:t>１０分間ビルド</a:t>
            </a:r>
            <a:endParaRPr lang="en-US" altLang="ja-JP" sz="2000" dirty="0" smtClean="0"/>
          </a:p>
          <a:p>
            <a:pPr lvl="1"/>
            <a:r>
              <a:rPr lang="ja-JP" altLang="en-US" sz="1600" dirty="0"/>
              <a:t>自動的</a:t>
            </a:r>
            <a:r>
              <a:rPr lang="ja-JP" altLang="en-US" sz="1600" dirty="0" smtClean="0"/>
              <a:t>にシステム全体をビルドして、全てのテストを</a:t>
            </a:r>
            <a:r>
              <a:rPr lang="en-US" altLang="ja-JP" sz="1600" dirty="0" smtClean="0"/>
              <a:t>10</a:t>
            </a:r>
            <a:r>
              <a:rPr lang="ja-JP" altLang="en-US" sz="1600" dirty="0" smtClean="0"/>
              <a:t>分以内に実行させる。（理想形）</a:t>
            </a:r>
            <a:endParaRPr lang="en-US" altLang="ja-JP" sz="1600" dirty="0" smtClean="0"/>
          </a:p>
        </p:txBody>
      </p:sp>
      <p:sp>
        <p:nvSpPr>
          <p:cNvPr id="4" name="フッター プレースホルダー 3"/>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5" name="スライド番号プレースホルダー 4"/>
          <p:cNvSpPr>
            <a:spLocks noGrp="1"/>
          </p:cNvSpPr>
          <p:nvPr>
            <p:ph type="sldNum" sz="quarter" idx="12"/>
          </p:nvPr>
        </p:nvSpPr>
        <p:spPr/>
        <p:txBody>
          <a:bodyPr/>
          <a:lstStyle/>
          <a:p>
            <a:fld id="{12493AFB-09EF-44E8-907E-BBD1DBE5A50F}" type="slidenum">
              <a:rPr kumimoji="1" lang="ja-JP" altLang="en-US" smtClean="0"/>
              <a:t>41</a:t>
            </a:fld>
            <a:endParaRPr kumimoji="1" lang="ja-JP" altLang="en-US"/>
          </a:p>
        </p:txBody>
      </p:sp>
    </p:spTree>
    <p:extLst>
      <p:ext uri="{BB962C8B-B14F-4D97-AF65-F5344CB8AC3E}">
        <p14:creationId xmlns:p14="http://schemas.microsoft.com/office/powerpoint/2010/main" val="24937186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txBody>
          <a:bodyPr>
            <a:normAutofit/>
          </a:bodyPr>
          <a:lstStyle/>
          <a:p>
            <a:r>
              <a:rPr kumimoji="1" lang="ja-JP" altLang="en-US" sz="2800" dirty="0" smtClean="0"/>
              <a:t>テスト駆動開発（ＴＤＤ）</a:t>
            </a:r>
            <a:endParaRPr kumimoji="1" lang="ja-JP" altLang="en-US" sz="2800" dirty="0"/>
          </a:p>
        </p:txBody>
      </p:sp>
      <p:sp>
        <p:nvSpPr>
          <p:cNvPr id="3" name="正方形/長方形 2"/>
          <p:cNvSpPr/>
          <p:nvPr/>
        </p:nvSpPr>
        <p:spPr>
          <a:xfrm>
            <a:off x="1331640" y="1556792"/>
            <a:ext cx="4572000" cy="1077218"/>
          </a:xfrm>
          <a:prstGeom prst="rect">
            <a:avLst/>
          </a:prstGeom>
        </p:spPr>
        <p:txBody>
          <a:bodyPr>
            <a:spAutoFit/>
          </a:bodyPr>
          <a:lstStyle/>
          <a:p>
            <a:pPr>
              <a:spcBef>
                <a:spcPct val="50000"/>
              </a:spcBef>
              <a:buFontTx/>
              <a:buChar char="•"/>
            </a:pPr>
            <a:r>
              <a:rPr lang="ja-JP" altLang="en-US" sz="1600" b="1" dirty="0"/>
              <a:t>テスト駆動開発</a:t>
            </a:r>
          </a:p>
          <a:p>
            <a:pPr lvl="1">
              <a:spcBef>
                <a:spcPct val="50000"/>
              </a:spcBef>
              <a:buFontTx/>
              <a:buChar char="•"/>
            </a:pPr>
            <a:r>
              <a:rPr lang="ja-JP" altLang="en-US" sz="1600" dirty="0"/>
              <a:t>テストの自動化</a:t>
            </a:r>
          </a:p>
          <a:p>
            <a:pPr lvl="1">
              <a:spcBef>
                <a:spcPct val="50000"/>
              </a:spcBef>
              <a:buFontTx/>
              <a:buChar char="•"/>
            </a:pPr>
            <a:r>
              <a:rPr lang="ja-JP" altLang="en-US" sz="1600" dirty="0"/>
              <a:t>アクセプタンス・テスト（完了・終了の定義）</a:t>
            </a:r>
          </a:p>
        </p:txBody>
      </p:sp>
      <p:grpSp>
        <p:nvGrpSpPr>
          <p:cNvPr id="4" name="Group 99"/>
          <p:cNvGrpSpPr>
            <a:grpSpLocks/>
          </p:cNvGrpSpPr>
          <p:nvPr/>
        </p:nvGrpSpPr>
        <p:grpSpPr bwMode="auto">
          <a:xfrm>
            <a:off x="2195736" y="2852936"/>
            <a:ext cx="3361875" cy="1368227"/>
            <a:chOff x="2676" y="2659"/>
            <a:chExt cx="1496" cy="544"/>
          </a:xfrm>
        </p:grpSpPr>
        <p:sp>
          <p:nvSpPr>
            <p:cNvPr id="5" name="Rectangle 100"/>
            <p:cNvSpPr>
              <a:spLocks noChangeArrowheads="1"/>
            </p:cNvSpPr>
            <p:nvPr/>
          </p:nvSpPr>
          <p:spPr bwMode="auto">
            <a:xfrm>
              <a:off x="2676" y="2659"/>
              <a:ext cx="408" cy="181"/>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600" b="1" dirty="0">
                  <a:solidFill>
                    <a:srgbClr val="002060"/>
                  </a:solidFill>
                </a:rPr>
                <a:t>テスト</a:t>
              </a:r>
            </a:p>
          </p:txBody>
        </p:sp>
        <p:sp>
          <p:nvSpPr>
            <p:cNvPr id="6" name="Rectangle 101"/>
            <p:cNvSpPr>
              <a:spLocks noChangeArrowheads="1"/>
            </p:cNvSpPr>
            <p:nvPr/>
          </p:nvSpPr>
          <p:spPr bwMode="auto">
            <a:xfrm>
              <a:off x="3220" y="2840"/>
              <a:ext cx="408" cy="181"/>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600" b="1">
                  <a:solidFill>
                    <a:srgbClr val="002060"/>
                  </a:solidFill>
                </a:rPr>
                <a:t>コード</a:t>
              </a:r>
            </a:p>
          </p:txBody>
        </p:sp>
        <p:sp>
          <p:nvSpPr>
            <p:cNvPr id="7" name="Rectangle 102"/>
            <p:cNvSpPr>
              <a:spLocks noChangeArrowheads="1"/>
            </p:cNvSpPr>
            <p:nvPr/>
          </p:nvSpPr>
          <p:spPr bwMode="auto">
            <a:xfrm>
              <a:off x="3764" y="3022"/>
              <a:ext cx="408" cy="181"/>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600" b="1">
                  <a:solidFill>
                    <a:srgbClr val="002060"/>
                  </a:solidFill>
                </a:rPr>
                <a:t>デザイン</a:t>
              </a:r>
            </a:p>
          </p:txBody>
        </p:sp>
        <p:cxnSp>
          <p:nvCxnSpPr>
            <p:cNvPr id="8" name="AutoShape 103"/>
            <p:cNvCxnSpPr>
              <a:cxnSpLocks noChangeShapeType="1"/>
              <a:stCxn id="5" idx="3"/>
              <a:endCxn id="6" idx="0"/>
            </p:cNvCxnSpPr>
            <p:nvPr/>
          </p:nvCxnSpPr>
          <p:spPr bwMode="auto">
            <a:xfrm>
              <a:off x="3084" y="2750"/>
              <a:ext cx="340" cy="90"/>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AutoShape 104"/>
            <p:cNvCxnSpPr>
              <a:cxnSpLocks noChangeShapeType="1"/>
              <a:stCxn id="6" idx="3"/>
              <a:endCxn id="7" idx="0"/>
            </p:cNvCxnSpPr>
            <p:nvPr/>
          </p:nvCxnSpPr>
          <p:spPr bwMode="auto">
            <a:xfrm>
              <a:off x="3628" y="2931"/>
              <a:ext cx="340" cy="91"/>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AutoShape 105"/>
            <p:cNvCxnSpPr>
              <a:cxnSpLocks noChangeShapeType="1"/>
              <a:stCxn id="7" idx="1"/>
              <a:endCxn id="5" idx="2"/>
            </p:cNvCxnSpPr>
            <p:nvPr/>
          </p:nvCxnSpPr>
          <p:spPr bwMode="auto">
            <a:xfrm rot="10800000">
              <a:off x="2880" y="2840"/>
              <a:ext cx="884" cy="273"/>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Text Box 106"/>
          <p:cNvSpPr txBox="1">
            <a:spLocks noChangeArrowheads="1"/>
          </p:cNvSpPr>
          <p:nvPr/>
        </p:nvSpPr>
        <p:spPr bwMode="auto">
          <a:xfrm>
            <a:off x="5578656" y="2833135"/>
            <a:ext cx="230505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ja-JP" altLang="en-US" sz="1000" dirty="0"/>
              <a:t>小さいテストのコード作成</a:t>
            </a:r>
          </a:p>
          <a:p>
            <a:pPr algn="l">
              <a:spcBef>
                <a:spcPct val="50000"/>
              </a:spcBef>
            </a:pPr>
            <a:r>
              <a:rPr lang="ja-JP" altLang="en-US" sz="1000" dirty="0"/>
              <a:t>次にソース・コードを作成</a:t>
            </a:r>
          </a:p>
          <a:p>
            <a:pPr algn="l">
              <a:spcBef>
                <a:spcPct val="50000"/>
              </a:spcBef>
            </a:pPr>
            <a:r>
              <a:rPr lang="ja-JP" altLang="en-US" sz="1000" dirty="0"/>
              <a:t>最後にデザインをリファクタリングする。</a:t>
            </a:r>
          </a:p>
          <a:p>
            <a:pPr algn="l">
              <a:spcBef>
                <a:spcPct val="50000"/>
              </a:spcBef>
            </a:pPr>
            <a:r>
              <a:rPr lang="ja-JP" altLang="en-US" sz="1000" dirty="0"/>
              <a:t>このプロセスを廻す。</a:t>
            </a:r>
          </a:p>
        </p:txBody>
      </p:sp>
      <p:sp>
        <p:nvSpPr>
          <p:cNvPr id="12" name="フッター プレースホルダー 11"/>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13" name="スライド番号プレースホルダー 12"/>
          <p:cNvSpPr>
            <a:spLocks noGrp="1"/>
          </p:cNvSpPr>
          <p:nvPr>
            <p:ph type="sldNum" sz="quarter" idx="12"/>
          </p:nvPr>
        </p:nvSpPr>
        <p:spPr/>
        <p:txBody>
          <a:bodyPr/>
          <a:lstStyle/>
          <a:p>
            <a:fld id="{12493AFB-09EF-44E8-907E-BBD1DBE5A50F}" type="slidenum">
              <a:rPr kumimoji="1" lang="ja-JP" altLang="en-US" smtClean="0"/>
              <a:t>42</a:t>
            </a:fld>
            <a:endParaRPr kumimoji="1" lang="ja-JP" altLang="en-US"/>
          </a:p>
        </p:txBody>
      </p:sp>
    </p:spTree>
    <p:extLst>
      <p:ext uri="{BB962C8B-B14F-4D97-AF65-F5344CB8AC3E}">
        <p14:creationId xmlns:p14="http://schemas.microsoft.com/office/powerpoint/2010/main" val="10417299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txBody>
          <a:bodyPr>
            <a:normAutofit/>
          </a:bodyPr>
          <a:lstStyle/>
          <a:p>
            <a:r>
              <a:rPr lang="ja-JP" altLang="en-US" sz="2800" dirty="0"/>
              <a:t>リファクタリング（</a:t>
            </a:r>
            <a:r>
              <a:rPr lang="en-US" altLang="ja-JP" sz="2800" dirty="0"/>
              <a:t>Refactoring</a:t>
            </a:r>
            <a:r>
              <a:rPr lang="ja-JP" altLang="en-US" sz="2800" dirty="0"/>
              <a:t>）</a:t>
            </a:r>
            <a:endParaRPr kumimoji="1" lang="ja-JP" altLang="en-US" sz="2800" dirty="0"/>
          </a:p>
        </p:txBody>
      </p:sp>
      <p:grpSp>
        <p:nvGrpSpPr>
          <p:cNvPr id="3" name="Group 76"/>
          <p:cNvGrpSpPr>
            <a:grpSpLocks/>
          </p:cNvGrpSpPr>
          <p:nvPr/>
        </p:nvGrpSpPr>
        <p:grpSpPr bwMode="auto">
          <a:xfrm>
            <a:off x="3905250" y="2852936"/>
            <a:ext cx="4319588" cy="288925"/>
            <a:chOff x="2608" y="1298"/>
            <a:chExt cx="2721" cy="182"/>
          </a:xfrm>
        </p:grpSpPr>
        <p:sp>
          <p:nvSpPr>
            <p:cNvPr id="4" name="Rectangle 77"/>
            <p:cNvSpPr>
              <a:spLocks noChangeArrowheads="1"/>
            </p:cNvSpPr>
            <p:nvPr/>
          </p:nvSpPr>
          <p:spPr bwMode="auto">
            <a:xfrm>
              <a:off x="2608" y="1298"/>
              <a:ext cx="272" cy="182"/>
            </a:xfrm>
            <a:prstGeom prst="rect">
              <a:avLst/>
            </a:prstGeom>
            <a:solidFill>
              <a:srgbClr val="C0C0C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 name="Rectangle 78"/>
            <p:cNvSpPr>
              <a:spLocks noChangeArrowheads="1"/>
            </p:cNvSpPr>
            <p:nvPr/>
          </p:nvSpPr>
          <p:spPr bwMode="auto">
            <a:xfrm>
              <a:off x="2880" y="1298"/>
              <a:ext cx="272" cy="182"/>
            </a:xfrm>
            <a:prstGeom prst="rect">
              <a:avLst/>
            </a:prstGeom>
            <a:solidFill>
              <a:srgbClr val="CC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 name="Rectangle 79"/>
            <p:cNvSpPr>
              <a:spLocks noChangeArrowheads="1"/>
            </p:cNvSpPr>
            <p:nvPr/>
          </p:nvSpPr>
          <p:spPr bwMode="auto">
            <a:xfrm>
              <a:off x="3152"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 name="Rectangle 80"/>
            <p:cNvSpPr>
              <a:spLocks noChangeArrowheads="1"/>
            </p:cNvSpPr>
            <p:nvPr/>
          </p:nvSpPr>
          <p:spPr bwMode="auto">
            <a:xfrm>
              <a:off x="3424"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Rectangle 81"/>
            <p:cNvSpPr>
              <a:spLocks noChangeArrowheads="1"/>
            </p:cNvSpPr>
            <p:nvPr/>
          </p:nvSpPr>
          <p:spPr bwMode="auto">
            <a:xfrm>
              <a:off x="3696"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 name="Rectangle 82"/>
            <p:cNvSpPr>
              <a:spLocks noChangeArrowheads="1"/>
            </p:cNvSpPr>
            <p:nvPr/>
          </p:nvSpPr>
          <p:spPr bwMode="auto">
            <a:xfrm>
              <a:off x="3969"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Rectangle 83"/>
            <p:cNvSpPr>
              <a:spLocks noChangeArrowheads="1"/>
            </p:cNvSpPr>
            <p:nvPr/>
          </p:nvSpPr>
          <p:spPr bwMode="auto">
            <a:xfrm>
              <a:off x="4241"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Rectangle 84"/>
            <p:cNvSpPr>
              <a:spLocks noChangeArrowheads="1"/>
            </p:cNvSpPr>
            <p:nvPr/>
          </p:nvSpPr>
          <p:spPr bwMode="auto">
            <a:xfrm>
              <a:off x="4513"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Rectangle 85"/>
            <p:cNvSpPr>
              <a:spLocks noChangeArrowheads="1"/>
            </p:cNvSpPr>
            <p:nvPr/>
          </p:nvSpPr>
          <p:spPr bwMode="auto">
            <a:xfrm>
              <a:off x="4785"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 name="Rectangle 86"/>
            <p:cNvSpPr>
              <a:spLocks noChangeArrowheads="1"/>
            </p:cNvSpPr>
            <p:nvPr/>
          </p:nvSpPr>
          <p:spPr bwMode="auto">
            <a:xfrm>
              <a:off x="5057" y="1298"/>
              <a:ext cx="272" cy="182"/>
            </a:xfrm>
            <a:prstGeom prst="rect">
              <a:avLst/>
            </a:prstGeom>
            <a:solidFill>
              <a:schemeClr val="tx2">
                <a:lumMod val="20000"/>
                <a:lumOff val="80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4" name="Text Box 89"/>
          <p:cNvSpPr txBox="1">
            <a:spLocks noChangeArrowheads="1"/>
          </p:cNvSpPr>
          <p:nvPr/>
        </p:nvSpPr>
        <p:spPr bwMode="auto">
          <a:xfrm>
            <a:off x="3978275" y="2492573"/>
            <a:ext cx="1223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000" b="1" dirty="0">
                <a:solidFill>
                  <a:srgbClr val="FF0000"/>
                </a:solidFill>
              </a:rPr>
              <a:t>リファクタリング用（１０％）</a:t>
            </a:r>
          </a:p>
        </p:txBody>
      </p:sp>
      <p:sp>
        <p:nvSpPr>
          <p:cNvPr id="15" name="正方形/長方形 14"/>
          <p:cNvSpPr/>
          <p:nvPr/>
        </p:nvSpPr>
        <p:spPr>
          <a:xfrm>
            <a:off x="681633" y="833537"/>
            <a:ext cx="8064895" cy="2308324"/>
          </a:xfrm>
          <a:prstGeom prst="rect">
            <a:avLst/>
          </a:prstGeom>
        </p:spPr>
        <p:txBody>
          <a:bodyPr wrap="square">
            <a:spAutoFit/>
          </a:bodyPr>
          <a:lstStyle/>
          <a:p>
            <a:r>
              <a:rPr lang="ja-JP" altLang="en-US" dirty="0"/>
              <a:t>正常に動作確認したプログラムに対して下記目的でソースコードの調整を行う作業</a:t>
            </a:r>
          </a:p>
          <a:p>
            <a:pPr marL="742950" lvl="1" indent="-285750">
              <a:buFont typeface="Wingdings" panose="05000000000000000000" pitchFamily="2" charset="2"/>
              <a:buChar char="p"/>
            </a:pPr>
            <a:r>
              <a:rPr lang="ja-JP" altLang="en-US" dirty="0"/>
              <a:t>プログラムの可読性を高める</a:t>
            </a:r>
          </a:p>
          <a:p>
            <a:pPr marL="742950" lvl="1" indent="-285750">
              <a:buFont typeface="Wingdings" panose="05000000000000000000" pitchFamily="2" charset="2"/>
              <a:buChar char="p"/>
            </a:pPr>
            <a:r>
              <a:rPr lang="ja-JP" altLang="en-US" dirty="0"/>
              <a:t>クラス化・部品化</a:t>
            </a:r>
          </a:p>
          <a:p>
            <a:pPr marL="742950" lvl="1" indent="-285750">
              <a:buFont typeface="Wingdings" panose="05000000000000000000" pitchFamily="2" charset="2"/>
              <a:buChar char="p"/>
            </a:pPr>
            <a:r>
              <a:rPr lang="ja-JP" altLang="en-US" dirty="0"/>
              <a:t>変更容易</a:t>
            </a:r>
          </a:p>
          <a:p>
            <a:r>
              <a:rPr lang="ja-JP" altLang="en-US" dirty="0"/>
              <a:t>仕様レベルでの調整</a:t>
            </a:r>
          </a:p>
          <a:p>
            <a:pPr marL="742950" lvl="1" indent="-285750">
              <a:buFont typeface="Wingdings" panose="05000000000000000000" pitchFamily="2" charset="2"/>
              <a:buChar char="p"/>
            </a:pPr>
            <a:r>
              <a:rPr lang="ja-JP" altLang="en-US" dirty="0"/>
              <a:t>使い易さ</a:t>
            </a:r>
          </a:p>
          <a:p>
            <a:pPr marL="742950" lvl="1" indent="-285750">
              <a:buFont typeface="Wingdings" panose="05000000000000000000" pitchFamily="2" charset="2"/>
              <a:buChar char="p"/>
            </a:pPr>
            <a:r>
              <a:rPr lang="ja-JP" altLang="en-US" dirty="0"/>
              <a:t>誤操作抑止</a:t>
            </a:r>
          </a:p>
          <a:p>
            <a:pPr marL="742950" lvl="1" indent="-285750">
              <a:buFont typeface="Wingdings" panose="05000000000000000000" pitchFamily="2" charset="2"/>
              <a:buChar char="p"/>
            </a:pPr>
            <a:r>
              <a:rPr lang="ja-JP" altLang="en-US" dirty="0"/>
              <a:t>仕様変更</a:t>
            </a:r>
          </a:p>
        </p:txBody>
      </p:sp>
      <p:sp>
        <p:nvSpPr>
          <p:cNvPr id="16" name="コンテンツ プレースホルダ 2"/>
          <p:cNvSpPr txBox="1">
            <a:spLocks/>
          </p:cNvSpPr>
          <p:nvPr/>
        </p:nvSpPr>
        <p:spPr>
          <a:xfrm>
            <a:off x="516928" y="3284984"/>
            <a:ext cx="8229600" cy="3412976"/>
          </a:xfrm>
          <a:prstGeom prst="rect">
            <a:avLst/>
          </a:prstGeom>
        </p:spPr>
        <p:txBody>
          <a:bodyPr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defRPr/>
            </a:pPr>
            <a:r>
              <a:rPr lang="ja-JP" altLang="en-US" sz="1800" b="1" dirty="0" smtClean="0"/>
              <a:t>リファクタリングのルール</a:t>
            </a:r>
          </a:p>
          <a:p>
            <a:pPr>
              <a:defRPr/>
            </a:pPr>
            <a:r>
              <a:rPr lang="ja-JP" altLang="en-US" sz="1800" dirty="0" smtClean="0"/>
              <a:t>リファクタリングと機能改変を同時にはおこなわない。リファクタリングをしてから新しい機能を追加する。</a:t>
            </a:r>
          </a:p>
          <a:p>
            <a:pPr>
              <a:defRPr/>
            </a:pPr>
            <a:r>
              <a:rPr lang="ja-JP" altLang="en-US" sz="1800" dirty="0" smtClean="0"/>
              <a:t>リファクタリングを始める前と後にはユニットテストを実行しコードの機能が変更ないかを確認する。</a:t>
            </a:r>
          </a:p>
          <a:p>
            <a:pPr>
              <a:defRPr/>
            </a:pPr>
            <a:r>
              <a:rPr lang="ja-JP" altLang="en-US" sz="1800" dirty="0" smtClean="0"/>
              <a:t>パフォーマンスよりもメンテナンス性を重視する。</a:t>
            </a:r>
          </a:p>
          <a:p>
            <a:pPr>
              <a:defRPr/>
            </a:pPr>
            <a:r>
              <a:rPr lang="ja-JP" altLang="en-US" sz="1800" dirty="0" smtClean="0"/>
              <a:t>こだわり過ぎてはいけない。</a:t>
            </a:r>
          </a:p>
          <a:p>
            <a:pPr>
              <a:defRPr/>
            </a:pPr>
            <a:r>
              <a:rPr lang="ja-JP" altLang="en-US" sz="1800" dirty="0" smtClean="0"/>
              <a:t>小さなリファクタリングとテストの組み合わせを繰り返す。決して一度に大きなリファクタリングをしない。</a:t>
            </a:r>
          </a:p>
          <a:p>
            <a:pPr>
              <a:defRPr/>
            </a:pPr>
            <a:r>
              <a:rPr lang="ja-JP" altLang="en-US" sz="1800" i="1" dirty="0" smtClean="0"/>
              <a:t>大きなリファクタリングは惨事のもとである。</a:t>
            </a:r>
            <a:br>
              <a:rPr lang="ja-JP" altLang="en-US" sz="1800" i="1" dirty="0" smtClean="0"/>
            </a:br>
            <a:r>
              <a:rPr lang="ja-JP" altLang="en-US" sz="1800" i="1" dirty="0" smtClean="0"/>
              <a:t>～</a:t>
            </a:r>
            <a:r>
              <a:rPr lang="en-US" altLang="ja-JP" sz="1800" i="1" dirty="0" smtClean="0"/>
              <a:t>Kent Beck</a:t>
            </a:r>
            <a:endParaRPr lang="ja-JP" altLang="en-US" sz="1800" dirty="0" smtClean="0"/>
          </a:p>
          <a:p>
            <a:pPr>
              <a:defRPr/>
            </a:pPr>
            <a:endParaRPr lang="ja-JP" altLang="en-US" sz="1800" dirty="0" smtClean="0"/>
          </a:p>
        </p:txBody>
      </p:sp>
      <p:sp>
        <p:nvSpPr>
          <p:cNvPr id="17" name="フッター プレースホルダー 16"/>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18" name="スライド番号プレースホルダー 17"/>
          <p:cNvSpPr>
            <a:spLocks noGrp="1"/>
          </p:cNvSpPr>
          <p:nvPr>
            <p:ph type="sldNum" sz="quarter" idx="12"/>
          </p:nvPr>
        </p:nvSpPr>
        <p:spPr/>
        <p:txBody>
          <a:bodyPr/>
          <a:lstStyle/>
          <a:p>
            <a:fld id="{12493AFB-09EF-44E8-907E-BBD1DBE5A50F}" type="slidenum">
              <a:rPr kumimoji="1" lang="ja-JP" altLang="en-US" smtClean="0"/>
              <a:t>43</a:t>
            </a:fld>
            <a:endParaRPr kumimoji="1" lang="ja-JP" altLang="en-US"/>
          </a:p>
        </p:txBody>
      </p:sp>
    </p:spTree>
    <p:extLst>
      <p:ext uri="{BB962C8B-B14F-4D97-AF65-F5344CB8AC3E}">
        <p14:creationId xmlns:p14="http://schemas.microsoft.com/office/powerpoint/2010/main" val="29493373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706090"/>
          </a:xfrm>
        </p:spPr>
        <p:txBody>
          <a:bodyPr>
            <a:normAutofit/>
          </a:bodyPr>
          <a:lstStyle/>
          <a:p>
            <a:r>
              <a:rPr lang="ja-JP" altLang="en-US" sz="2800" dirty="0"/>
              <a:t>リファクタリング基本方針</a:t>
            </a:r>
            <a:endParaRPr kumimoji="1" lang="ja-JP" altLang="en-US" sz="2800" dirty="0"/>
          </a:p>
        </p:txBody>
      </p:sp>
      <p:sp>
        <p:nvSpPr>
          <p:cNvPr id="3" name="コンテンツ プレースホルダ 2"/>
          <p:cNvSpPr txBox="1">
            <a:spLocks/>
          </p:cNvSpPr>
          <p:nvPr/>
        </p:nvSpPr>
        <p:spPr>
          <a:xfrm>
            <a:off x="467544" y="692696"/>
            <a:ext cx="8229600" cy="5904656"/>
          </a:xfrm>
          <a:prstGeom prst="rect">
            <a:avLst/>
          </a:prstGeom>
        </p:spPr>
        <p:txBody>
          <a:bodyPr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defRPr/>
            </a:pPr>
            <a:r>
              <a:rPr lang="ja-JP" altLang="en-US" sz="1400" dirty="0" smtClean="0"/>
              <a:t>コードをできるだけ小さな単位に分割する</a:t>
            </a:r>
          </a:p>
          <a:p>
            <a:pPr>
              <a:defRPr/>
            </a:pPr>
            <a:r>
              <a:rPr lang="ja-JP" altLang="en-US" sz="1400" dirty="0" smtClean="0"/>
              <a:t>処理のかたまりに名前をつける</a:t>
            </a:r>
          </a:p>
          <a:p>
            <a:pPr>
              <a:defRPr/>
            </a:pPr>
            <a:r>
              <a:rPr lang="ja-JP" altLang="en-US" sz="1400" dirty="0" smtClean="0"/>
              <a:t>処理を重複して記述しない</a:t>
            </a:r>
          </a:p>
          <a:p>
            <a:pPr>
              <a:defRPr/>
            </a:pPr>
            <a:r>
              <a:rPr lang="ja-JP" altLang="en-US" sz="1400" dirty="0" smtClean="0"/>
              <a:t>リファクタリングの基本的方針のひとつめは、コードをできるだけ小さな単位に分割することです。</a:t>
            </a:r>
            <a:br>
              <a:rPr lang="ja-JP" altLang="en-US" sz="1400" dirty="0" smtClean="0"/>
            </a:br>
            <a:r>
              <a:rPr lang="ja-JP" altLang="en-US" sz="1400" dirty="0" smtClean="0"/>
              <a:t>小さな部品のほうが理解しやすく、バグも少なくなるからです。</a:t>
            </a:r>
            <a:endParaRPr lang="en-US" altLang="ja-JP" sz="1400" dirty="0" smtClean="0"/>
          </a:p>
          <a:p>
            <a:pPr>
              <a:defRPr/>
            </a:pPr>
            <a:endParaRPr lang="en-US" altLang="ja-JP" sz="1400" dirty="0"/>
          </a:p>
          <a:p>
            <a:pPr>
              <a:defRPr/>
            </a:pPr>
            <a:endParaRPr lang="en-US" altLang="ja-JP" sz="1400" dirty="0" smtClean="0"/>
          </a:p>
          <a:p>
            <a:pPr>
              <a:buFont typeface="Wingdings" panose="05000000000000000000" pitchFamily="2" charset="2"/>
              <a:buChar char="Ø"/>
              <a:defRPr/>
            </a:pPr>
            <a:r>
              <a:rPr lang="ja-JP" altLang="en-US" sz="1400" dirty="0" smtClean="0"/>
              <a:t>また、コードを小さく分割することで、そのまとまりごとにメソッド名やクラス名などの名前を付けることができます。</a:t>
            </a:r>
            <a:br>
              <a:rPr lang="ja-JP" altLang="en-US" sz="1400" dirty="0" smtClean="0"/>
            </a:br>
            <a:r>
              <a:rPr lang="ja-JP" altLang="en-US" sz="1400" dirty="0" smtClean="0"/>
              <a:t>実は、この名前がコードがわかりやすくなるかどうかの分かれ目になります。</a:t>
            </a:r>
            <a:br>
              <a:rPr lang="ja-JP" altLang="en-US" sz="1400" dirty="0" smtClean="0"/>
            </a:br>
            <a:r>
              <a:rPr lang="ja-JP" altLang="en-US" sz="1400" dirty="0" smtClean="0"/>
              <a:t>コメントを充実させるよりも、リファクタリングによってコードの断片をまとめ、適切な名前を付けるべしというのがリファクタリングの教えです。</a:t>
            </a:r>
            <a:br>
              <a:rPr lang="ja-JP" altLang="en-US" sz="1400" dirty="0" smtClean="0"/>
            </a:br>
            <a:r>
              <a:rPr lang="ja-JP" altLang="en-US" sz="1400" dirty="0" smtClean="0"/>
              <a:t>（もちろん、実際にはコメントも重要ではありますが。） </a:t>
            </a:r>
          </a:p>
          <a:p>
            <a:pPr>
              <a:buFont typeface="Wingdings" panose="05000000000000000000" pitchFamily="2" charset="2"/>
              <a:buChar char="Ø"/>
              <a:defRPr/>
            </a:pPr>
            <a:r>
              <a:rPr lang="ja-JP" altLang="en-US" sz="1400" dirty="0" smtClean="0"/>
              <a:t>そして最後に重要なのが、コードの重複をできるだけ少なくすることです。重複コードを見つけたらまず間違いなくリファクタリングの対象になります。</a:t>
            </a:r>
            <a:br>
              <a:rPr lang="ja-JP" altLang="en-US" sz="1400" dirty="0" smtClean="0"/>
            </a:br>
            <a:r>
              <a:rPr lang="ja-JP" altLang="en-US" sz="1400" dirty="0" smtClean="0"/>
              <a:t>重複するコードがあるということは、プログラムの変更時に変更しなくてはならない箇所が分散してしまい、変更時のバグが入り込みやすくなってしまうということです。それを防ぐためには、重複するコードをできるだけ少なくするというのはコードの保守性を高めるためにきわめて重要な作業となります。</a:t>
            </a:r>
            <a:br>
              <a:rPr lang="ja-JP" altLang="en-US" sz="1400" dirty="0" smtClean="0"/>
            </a:br>
            <a:r>
              <a:rPr lang="ja-JP" altLang="en-US" sz="1400" dirty="0" smtClean="0"/>
              <a:t>ただし、あまりに共通ルーチンを使い回すと、逆にメンテナンスのしやすさを低下させてしまうこともあることを覚えておいてください。</a:t>
            </a:r>
            <a:br>
              <a:rPr lang="ja-JP" altLang="en-US" sz="1400" dirty="0" smtClean="0"/>
            </a:br>
            <a:r>
              <a:rPr lang="ja-JP" altLang="en-US" sz="1400" dirty="0" smtClean="0"/>
              <a:t>あまりに多くのモジュールから、ひとつの共通ルーチンが参照されているときは、その共通ルーチンを変更するときの影響が大きすぎることになってしまいます。</a:t>
            </a:r>
            <a:br>
              <a:rPr lang="ja-JP" altLang="en-US" sz="1400" dirty="0" smtClean="0"/>
            </a:br>
            <a:r>
              <a:rPr lang="ja-JP" altLang="en-US" sz="1400" dirty="0" smtClean="0"/>
              <a:t>このへんのさじ加減を広い視点で判断し、コードの保守を行っていくことが重要です。</a:t>
            </a:r>
          </a:p>
          <a:p>
            <a:pPr>
              <a:buFont typeface="Wingdings" panose="05000000000000000000" pitchFamily="2" charset="2"/>
              <a:buChar char="Ø"/>
              <a:defRPr/>
            </a:pPr>
            <a:r>
              <a:rPr lang="ja-JP" altLang="en-US" sz="1400" i="1" dirty="0" smtClean="0"/>
              <a:t>どんなプログラマーでもコンピュータに理解できるコードは書ける。しかし優秀なプログラマーだけが、人間に理解できるコードを書くことができる。</a:t>
            </a:r>
            <a:br>
              <a:rPr lang="ja-JP" altLang="en-US" sz="1400" i="1" dirty="0" smtClean="0"/>
            </a:br>
            <a:r>
              <a:rPr lang="ja-JP" altLang="en-US" sz="1400" i="1" dirty="0" smtClean="0"/>
              <a:t>～</a:t>
            </a:r>
            <a:r>
              <a:rPr lang="en-US" altLang="ja-JP" sz="1400" i="1" dirty="0" smtClean="0"/>
              <a:t>Martin Fowler</a:t>
            </a:r>
            <a:r>
              <a:rPr lang="ja-JP" altLang="en-US" sz="1400" b="1" dirty="0" smtClean="0"/>
              <a:t/>
            </a:r>
            <a:br>
              <a:rPr lang="ja-JP" altLang="en-US" sz="1400" b="1" dirty="0" smtClean="0"/>
            </a:br>
            <a:endParaRPr lang="ja-JP" altLang="en-US" sz="1400" dirty="0" smtClean="0"/>
          </a:p>
          <a:p>
            <a:pPr>
              <a:defRPr/>
            </a:pPr>
            <a:endParaRPr lang="ja-JP" altLang="en-US" sz="1400" dirty="0" smtClean="0"/>
          </a:p>
        </p:txBody>
      </p:sp>
      <p:sp>
        <p:nvSpPr>
          <p:cNvPr id="4" name="フッター プレースホルダー 3"/>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5" name="スライド番号プレースホルダー 4"/>
          <p:cNvSpPr>
            <a:spLocks noGrp="1"/>
          </p:cNvSpPr>
          <p:nvPr>
            <p:ph type="sldNum" sz="quarter" idx="12"/>
          </p:nvPr>
        </p:nvSpPr>
        <p:spPr/>
        <p:txBody>
          <a:bodyPr/>
          <a:lstStyle/>
          <a:p>
            <a:fld id="{12493AFB-09EF-44E8-907E-BBD1DBE5A50F}" type="slidenum">
              <a:rPr kumimoji="1" lang="ja-JP" altLang="en-US" smtClean="0"/>
              <a:t>44</a:t>
            </a:fld>
            <a:endParaRPr kumimoji="1" lang="ja-JP" altLang="en-US"/>
          </a:p>
        </p:txBody>
      </p:sp>
    </p:spTree>
    <p:extLst>
      <p:ext uri="{BB962C8B-B14F-4D97-AF65-F5344CB8AC3E}">
        <p14:creationId xmlns:p14="http://schemas.microsoft.com/office/powerpoint/2010/main" val="29051568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200" y="274638"/>
            <a:ext cx="8229600" cy="5620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smtClean="0"/>
              <a:t>ペア・プログラミング（</a:t>
            </a:r>
            <a:r>
              <a:rPr lang="en-US" altLang="ja-JP" sz="2800" dirty="0" smtClean="0"/>
              <a:t>Pair programming</a:t>
            </a:r>
            <a:r>
              <a:rPr lang="ja-JP" altLang="en-US" sz="2800" dirty="0" smtClean="0"/>
              <a:t>）</a:t>
            </a:r>
            <a:endParaRPr lang="ja-JP" altLang="en-US" sz="2800" dirty="0"/>
          </a:p>
        </p:txBody>
      </p:sp>
      <p:sp>
        <p:nvSpPr>
          <p:cNvPr id="4" name="Rectangle 3"/>
          <p:cNvSpPr txBox="1">
            <a:spLocks noChangeArrowheads="1"/>
          </p:cNvSpPr>
          <p:nvPr/>
        </p:nvSpPr>
        <p:spPr>
          <a:xfrm>
            <a:off x="477777" y="830816"/>
            <a:ext cx="8229600" cy="345757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80000"/>
              </a:lnSpc>
            </a:pPr>
            <a:r>
              <a:rPr lang="ja-JP" altLang="en-US" sz="1600" dirty="0" smtClean="0"/>
              <a:t>二人で一台の端末に向かってプログラム製造を実施する</a:t>
            </a:r>
          </a:p>
          <a:p>
            <a:pPr lvl="1">
              <a:lnSpc>
                <a:spcPct val="80000"/>
              </a:lnSpc>
            </a:pPr>
            <a:r>
              <a:rPr lang="ja-JP" altLang="en-US" sz="1600" dirty="0" smtClean="0"/>
              <a:t>毎日違ったペア</a:t>
            </a:r>
          </a:p>
          <a:p>
            <a:pPr lvl="2">
              <a:lnSpc>
                <a:spcPct val="80000"/>
              </a:lnSpc>
            </a:pPr>
            <a:r>
              <a:rPr lang="ja-JP" altLang="en-US" sz="1600" dirty="0" smtClean="0"/>
              <a:t>緊張感の維持</a:t>
            </a:r>
          </a:p>
          <a:p>
            <a:pPr lvl="2">
              <a:lnSpc>
                <a:spcPct val="80000"/>
              </a:lnSpc>
            </a:pPr>
            <a:r>
              <a:rPr lang="ja-JP" altLang="en-US" sz="1600" dirty="0" smtClean="0"/>
              <a:t>この瞬間にこの作業しか出来ない！！</a:t>
            </a:r>
          </a:p>
          <a:p>
            <a:pPr lvl="1">
              <a:lnSpc>
                <a:spcPct val="80000"/>
              </a:lnSpc>
            </a:pPr>
            <a:r>
              <a:rPr lang="ja-JP" altLang="en-US" sz="1600" dirty="0" smtClean="0"/>
              <a:t>役割を一時間前後で交代</a:t>
            </a:r>
          </a:p>
          <a:p>
            <a:pPr lvl="2">
              <a:lnSpc>
                <a:spcPct val="80000"/>
              </a:lnSpc>
            </a:pPr>
            <a:r>
              <a:rPr lang="ja-JP" altLang="en-US" sz="1600" dirty="0" smtClean="0"/>
              <a:t>作業者とチェッカー</a:t>
            </a:r>
          </a:p>
          <a:p>
            <a:pPr lvl="2">
              <a:lnSpc>
                <a:spcPct val="80000"/>
              </a:lnSpc>
            </a:pPr>
            <a:r>
              <a:rPr lang="ja-JP" altLang="en-US" sz="1600" dirty="0" smtClean="0"/>
              <a:t>曖昧な作業が無くなる</a:t>
            </a:r>
          </a:p>
          <a:p>
            <a:pPr lvl="2">
              <a:lnSpc>
                <a:spcPct val="80000"/>
              </a:lnSpc>
            </a:pPr>
            <a:r>
              <a:rPr lang="ja-JP" altLang="en-US" sz="1600" dirty="0" smtClean="0"/>
              <a:t>手戻りの軽減</a:t>
            </a:r>
          </a:p>
          <a:p>
            <a:pPr lvl="1">
              <a:lnSpc>
                <a:spcPct val="80000"/>
              </a:lnSpc>
            </a:pPr>
            <a:r>
              <a:rPr lang="ja-JP" altLang="en-US" sz="1600" dirty="0" smtClean="0"/>
              <a:t>品質の向上</a:t>
            </a:r>
          </a:p>
          <a:p>
            <a:pPr lvl="2">
              <a:lnSpc>
                <a:spcPct val="80000"/>
              </a:lnSpc>
            </a:pPr>
            <a:r>
              <a:rPr lang="ja-JP" altLang="en-US" sz="1600" dirty="0" smtClean="0"/>
              <a:t>動けば良いと言うような安易な</a:t>
            </a:r>
            <a:br>
              <a:rPr lang="ja-JP" altLang="en-US" sz="1600" dirty="0" smtClean="0"/>
            </a:br>
            <a:r>
              <a:rPr lang="ja-JP" altLang="en-US" sz="1600" dirty="0" smtClean="0"/>
              <a:t>プログラム製造ではない</a:t>
            </a:r>
            <a:endParaRPr lang="en-US" altLang="ja-JP" sz="1600" dirty="0" smtClean="0"/>
          </a:p>
          <a:p>
            <a:pPr lvl="2">
              <a:lnSpc>
                <a:spcPct val="80000"/>
              </a:lnSpc>
            </a:pPr>
            <a:r>
              <a:rPr lang="ja-JP" altLang="en-US" sz="1600" dirty="0"/>
              <a:t>可読</a:t>
            </a:r>
            <a:r>
              <a:rPr lang="ja-JP" altLang="en-US" sz="1600" dirty="0" smtClean="0"/>
              <a:t>性の高いコード</a:t>
            </a:r>
          </a:p>
          <a:p>
            <a:pPr lvl="1">
              <a:lnSpc>
                <a:spcPct val="80000"/>
              </a:lnSpc>
            </a:pPr>
            <a:r>
              <a:rPr lang="ja-JP" altLang="en-US" sz="1600" dirty="0" smtClean="0"/>
              <a:t>頭脳労働のムダとり</a:t>
            </a:r>
          </a:p>
          <a:p>
            <a:pPr lvl="2">
              <a:lnSpc>
                <a:spcPct val="80000"/>
              </a:lnSpc>
            </a:pPr>
            <a:r>
              <a:rPr lang="ja-JP" altLang="en-US" sz="1600" dirty="0" smtClean="0"/>
              <a:t>一人で考え込む時間が無くなる。</a:t>
            </a:r>
            <a:endParaRPr lang="ja-JP" altLang="en-US" sz="1600" dirty="0"/>
          </a:p>
        </p:txBody>
      </p:sp>
      <p:grpSp>
        <p:nvGrpSpPr>
          <p:cNvPr id="5" name="Group 7"/>
          <p:cNvGrpSpPr>
            <a:grpSpLocks/>
          </p:cNvGrpSpPr>
          <p:nvPr/>
        </p:nvGrpSpPr>
        <p:grpSpPr bwMode="auto">
          <a:xfrm>
            <a:off x="5528410" y="2637235"/>
            <a:ext cx="1520825" cy="803275"/>
            <a:chOff x="3833" y="754"/>
            <a:chExt cx="407" cy="273"/>
          </a:xfrm>
        </p:grpSpPr>
        <p:pic>
          <p:nvPicPr>
            <p:cNvPr id="6" name="Picture 8" descr="j043394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3" y="754"/>
              <a:ext cx="273"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j043262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 y="799"/>
              <a:ext cx="22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Box 10"/>
          <p:cNvSpPr txBox="1">
            <a:spLocks noChangeArrowheads="1"/>
          </p:cNvSpPr>
          <p:nvPr/>
        </p:nvSpPr>
        <p:spPr bwMode="auto">
          <a:xfrm>
            <a:off x="4572000" y="3440510"/>
            <a:ext cx="457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400" dirty="0"/>
              <a:t>ペアの交替（定期的 </a:t>
            </a:r>
            <a:r>
              <a:rPr lang="en-US" altLang="ja-JP" sz="1400" dirty="0"/>
              <a:t>: </a:t>
            </a:r>
            <a:r>
              <a:rPr lang="ja-JP" altLang="en-US" sz="1400" dirty="0"/>
              <a:t>毎日）</a:t>
            </a:r>
          </a:p>
          <a:p>
            <a:pPr eaLnBrk="1" hangingPunct="1"/>
            <a:r>
              <a:rPr lang="ja-JP" altLang="en-US" sz="1400" dirty="0"/>
              <a:t>作業の交替</a:t>
            </a:r>
            <a:r>
              <a:rPr lang="ja-JP" altLang="en-US" sz="1400" dirty="0" smtClean="0"/>
              <a:t>（</a:t>
            </a:r>
            <a:r>
              <a:rPr lang="ja-JP" altLang="en-US" sz="1400" dirty="0"/>
              <a:t>一定</a:t>
            </a:r>
            <a:r>
              <a:rPr lang="ja-JP" altLang="en-US" sz="1400" dirty="0" smtClean="0"/>
              <a:t>時間</a:t>
            </a:r>
            <a:r>
              <a:rPr lang="ja-JP" altLang="en-US" sz="1400" dirty="0"/>
              <a:t>毎） ： ドライバーとナビゲーター</a:t>
            </a:r>
          </a:p>
        </p:txBody>
      </p:sp>
      <p:sp>
        <p:nvSpPr>
          <p:cNvPr id="9" name="AutoShape 11"/>
          <p:cNvSpPr>
            <a:spLocks noChangeArrowheads="1"/>
          </p:cNvSpPr>
          <p:nvPr/>
        </p:nvSpPr>
        <p:spPr bwMode="auto">
          <a:xfrm>
            <a:off x="5241073" y="2205435"/>
            <a:ext cx="1308100" cy="360362"/>
          </a:xfrm>
          <a:prstGeom prst="wedgeEllipseCallout">
            <a:avLst>
              <a:gd name="adj1" fmla="val 33333"/>
              <a:gd name="adj2" fmla="val 101542"/>
            </a:avLst>
          </a:prstGeom>
          <a:solidFill>
            <a:schemeClr val="accent2">
              <a:lumMod val="20000"/>
              <a:lumOff val="80000"/>
            </a:schemeClr>
          </a:solidFill>
          <a:ln w="9525">
            <a:solidFill>
              <a:schemeClr val="accent2"/>
            </a:solidFill>
            <a:miter lim="800000"/>
            <a:headEnd/>
            <a:tailEnd/>
          </a:ln>
          <a:effec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200"/>
              <a:t>ドライバー</a:t>
            </a:r>
            <a:endParaRPr lang="ja-JP" altLang="en-US"/>
          </a:p>
        </p:txBody>
      </p:sp>
      <p:sp>
        <p:nvSpPr>
          <p:cNvPr id="10" name="AutoShape 12"/>
          <p:cNvSpPr>
            <a:spLocks noChangeArrowheads="1"/>
          </p:cNvSpPr>
          <p:nvPr/>
        </p:nvSpPr>
        <p:spPr bwMode="auto">
          <a:xfrm>
            <a:off x="6825398" y="2276872"/>
            <a:ext cx="1584325" cy="360363"/>
          </a:xfrm>
          <a:prstGeom prst="wedgeEllipseCallout">
            <a:avLst>
              <a:gd name="adj1" fmla="val -53250"/>
              <a:gd name="adj2" fmla="val 100222"/>
            </a:avLst>
          </a:prstGeom>
          <a:solidFill>
            <a:schemeClr val="accent2">
              <a:lumMod val="20000"/>
              <a:lumOff val="80000"/>
            </a:schemeClr>
          </a:solidFill>
          <a:ln w="9525">
            <a:solidFill>
              <a:schemeClr val="accent2"/>
            </a:solidFill>
            <a:miter lim="800000"/>
            <a:headEnd/>
            <a:tailEnd/>
          </a:ln>
          <a:effec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200"/>
              <a:t>ナビゲーター</a:t>
            </a:r>
            <a:endParaRPr lang="ja-JP" altLang="en-US"/>
          </a:p>
        </p:txBody>
      </p:sp>
      <p:sp>
        <p:nvSpPr>
          <p:cNvPr id="11" name="爆発 2 10"/>
          <p:cNvSpPr/>
          <p:nvPr/>
        </p:nvSpPr>
        <p:spPr>
          <a:xfrm>
            <a:off x="3851920" y="4529902"/>
            <a:ext cx="5112568" cy="1942678"/>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bg1"/>
                </a:solidFill>
              </a:rPr>
              <a:t>静かなペアプロは</a:t>
            </a:r>
            <a:endParaRPr kumimoji="1" lang="en-US" altLang="ja-JP" sz="2000" dirty="0" smtClean="0">
              <a:solidFill>
                <a:schemeClr val="bg1"/>
              </a:solidFill>
            </a:endParaRPr>
          </a:p>
          <a:p>
            <a:pPr algn="ctr"/>
            <a:r>
              <a:rPr kumimoji="1" lang="ja-JP" altLang="en-US" sz="2000" dirty="0" smtClean="0">
                <a:solidFill>
                  <a:schemeClr val="bg1"/>
                </a:solidFill>
              </a:rPr>
              <a:t>機能してない</a:t>
            </a:r>
            <a:endParaRPr kumimoji="1" lang="ja-JP" altLang="en-US" sz="2000" dirty="0">
              <a:solidFill>
                <a:schemeClr val="bg1"/>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288391"/>
            <a:ext cx="3243263"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フッター プレースホルダー 1"/>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12" name="スライド番号プレースホルダー 11"/>
          <p:cNvSpPr>
            <a:spLocks noGrp="1"/>
          </p:cNvSpPr>
          <p:nvPr>
            <p:ph type="sldNum" sz="quarter" idx="12"/>
          </p:nvPr>
        </p:nvSpPr>
        <p:spPr/>
        <p:txBody>
          <a:bodyPr/>
          <a:lstStyle/>
          <a:p>
            <a:fld id="{12493AFB-09EF-44E8-907E-BBD1DBE5A50F}" type="slidenum">
              <a:rPr kumimoji="1" lang="ja-JP" altLang="en-US" smtClean="0"/>
              <a:t>45</a:t>
            </a:fld>
            <a:endParaRPr kumimoji="1" lang="ja-JP" altLang="en-US"/>
          </a:p>
        </p:txBody>
      </p:sp>
    </p:spTree>
    <p:extLst>
      <p:ext uri="{BB962C8B-B14F-4D97-AF65-F5344CB8AC3E}">
        <p14:creationId xmlns:p14="http://schemas.microsoft.com/office/powerpoint/2010/main" val="33377417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a:bodyPr>
          <a:lstStyle/>
          <a:p>
            <a:r>
              <a:rPr kumimoji="1" lang="ja-JP" altLang="en-US" sz="2800" dirty="0" smtClean="0"/>
              <a:t>品質について考える</a:t>
            </a:r>
            <a:endParaRPr kumimoji="1" lang="ja-JP" altLang="en-US" sz="2800" dirty="0"/>
          </a:p>
        </p:txBody>
      </p:sp>
      <p:grpSp>
        <p:nvGrpSpPr>
          <p:cNvPr id="11" name="グループ化 10"/>
          <p:cNvGrpSpPr/>
          <p:nvPr/>
        </p:nvGrpSpPr>
        <p:grpSpPr>
          <a:xfrm>
            <a:off x="935596" y="1486123"/>
            <a:ext cx="7956884" cy="2585323"/>
            <a:chOff x="1187624" y="1484782"/>
            <a:chExt cx="7956884" cy="2585323"/>
          </a:xfrm>
        </p:grpSpPr>
        <p:sp>
          <p:nvSpPr>
            <p:cNvPr id="3" name="テキスト ボックス 2"/>
            <p:cNvSpPr txBox="1"/>
            <p:nvPr/>
          </p:nvSpPr>
          <p:spPr>
            <a:xfrm>
              <a:off x="1187624" y="1484784"/>
              <a:ext cx="1656184" cy="1477328"/>
            </a:xfrm>
            <a:prstGeom prst="rect">
              <a:avLst/>
            </a:prstGeom>
            <a:noFill/>
          </p:spPr>
          <p:txBody>
            <a:bodyPr wrap="square" rtlCol="0">
              <a:spAutoFit/>
            </a:bodyPr>
            <a:lstStyle/>
            <a:p>
              <a:r>
                <a:rPr kumimoji="1" lang="ja-JP" altLang="en-US" dirty="0" smtClean="0"/>
                <a:t>当り前品質</a:t>
              </a:r>
              <a:endParaRPr kumimoji="1" lang="en-US" altLang="ja-JP" dirty="0" smtClean="0"/>
            </a:p>
            <a:p>
              <a:endParaRPr lang="en-US" altLang="ja-JP" dirty="0"/>
            </a:p>
            <a:p>
              <a:endParaRPr kumimoji="1" lang="en-US" altLang="ja-JP" dirty="0" smtClean="0"/>
            </a:p>
            <a:p>
              <a:endParaRPr kumimoji="1" lang="en-US" altLang="ja-JP" dirty="0" smtClean="0"/>
            </a:p>
            <a:p>
              <a:r>
                <a:rPr lang="ja-JP" altLang="en-US" dirty="0" smtClean="0"/>
                <a:t>魅力的品質</a:t>
              </a:r>
              <a:endParaRPr kumimoji="1" lang="ja-JP" altLang="en-US" dirty="0"/>
            </a:p>
          </p:txBody>
        </p:sp>
        <p:sp>
          <p:nvSpPr>
            <p:cNvPr id="4" name="テキスト ボックス 3"/>
            <p:cNvSpPr txBox="1"/>
            <p:nvPr/>
          </p:nvSpPr>
          <p:spPr>
            <a:xfrm>
              <a:off x="3131840" y="1484783"/>
              <a:ext cx="1656184" cy="1477328"/>
            </a:xfrm>
            <a:prstGeom prst="rect">
              <a:avLst/>
            </a:prstGeom>
            <a:noFill/>
          </p:spPr>
          <p:txBody>
            <a:bodyPr wrap="square" rtlCol="0">
              <a:spAutoFit/>
            </a:bodyPr>
            <a:lstStyle/>
            <a:p>
              <a:r>
                <a:rPr lang="ja-JP" altLang="en-US" dirty="0"/>
                <a:t>顕在</a:t>
              </a:r>
              <a:r>
                <a:rPr kumimoji="1" lang="ja-JP" altLang="en-US" dirty="0" smtClean="0"/>
                <a:t>品質</a:t>
              </a:r>
              <a:endParaRPr kumimoji="1" lang="en-US" altLang="ja-JP" dirty="0" smtClean="0"/>
            </a:p>
            <a:p>
              <a:endParaRPr lang="en-US" altLang="ja-JP" dirty="0" smtClean="0"/>
            </a:p>
            <a:p>
              <a:endParaRPr lang="en-US" altLang="ja-JP" dirty="0"/>
            </a:p>
            <a:p>
              <a:endParaRPr kumimoji="1" lang="en-US" altLang="ja-JP" dirty="0" smtClean="0"/>
            </a:p>
            <a:p>
              <a:r>
                <a:rPr lang="ja-JP" altLang="en-US" dirty="0"/>
                <a:t>潜在</a:t>
              </a:r>
              <a:r>
                <a:rPr lang="ja-JP" altLang="en-US" dirty="0" smtClean="0"/>
                <a:t>品質</a:t>
              </a:r>
              <a:endParaRPr kumimoji="1" lang="ja-JP" altLang="en-US" dirty="0"/>
            </a:p>
          </p:txBody>
        </p:sp>
        <p:sp>
          <p:nvSpPr>
            <p:cNvPr id="5" name="テキスト ボックス 4"/>
            <p:cNvSpPr txBox="1"/>
            <p:nvPr/>
          </p:nvSpPr>
          <p:spPr>
            <a:xfrm>
              <a:off x="5364088" y="1484782"/>
              <a:ext cx="3780420" cy="2585323"/>
            </a:xfrm>
            <a:prstGeom prst="rect">
              <a:avLst/>
            </a:prstGeom>
            <a:noFill/>
          </p:spPr>
          <p:txBody>
            <a:bodyPr wrap="square" rtlCol="0">
              <a:spAutoFit/>
            </a:bodyPr>
            <a:lstStyle/>
            <a:p>
              <a:r>
                <a:rPr lang="ja-JP" altLang="en-US" dirty="0" smtClean="0"/>
                <a:t>バグフリー</a:t>
              </a:r>
              <a:endParaRPr kumimoji="1" lang="en-US" altLang="ja-JP" dirty="0" smtClean="0"/>
            </a:p>
            <a:p>
              <a:r>
                <a:rPr lang="ja-JP" altLang="en-US" dirty="0" smtClean="0"/>
                <a:t>アジャイル・プラクティスの徹底（守）</a:t>
              </a:r>
              <a:endParaRPr lang="en-US" altLang="ja-JP" dirty="0"/>
            </a:p>
            <a:p>
              <a:r>
                <a:rPr kumimoji="1" lang="ja-JP" altLang="en-US" dirty="0" smtClean="0"/>
                <a:t>頻繁なフィードバック・ループの設計</a:t>
              </a:r>
              <a:endParaRPr kumimoji="1" lang="en-US" altLang="ja-JP" dirty="0" smtClean="0"/>
            </a:p>
            <a:p>
              <a:endParaRPr kumimoji="1" lang="en-US" altLang="ja-JP" dirty="0" smtClean="0"/>
            </a:p>
            <a:p>
              <a:r>
                <a:rPr lang="ja-JP" altLang="en-US" dirty="0" smtClean="0"/>
                <a:t>メンテの容易性</a:t>
              </a:r>
              <a:endParaRPr lang="en-US" altLang="ja-JP" dirty="0" smtClean="0"/>
            </a:p>
            <a:p>
              <a:r>
                <a:rPr kumimoji="1" lang="ja-JP" altLang="en-US" dirty="0" smtClean="0"/>
                <a:t>ソースコード　＝　ドキュメント</a:t>
              </a:r>
              <a:endParaRPr kumimoji="1" lang="en-US" altLang="ja-JP" dirty="0" smtClean="0"/>
            </a:p>
            <a:p>
              <a:r>
                <a:rPr kumimoji="1" lang="ja-JP" altLang="en-US" dirty="0" smtClean="0"/>
                <a:t>メソッド名と変数名　（名は体を表す）</a:t>
              </a:r>
              <a:endParaRPr kumimoji="1" lang="en-US" altLang="ja-JP" dirty="0" smtClean="0"/>
            </a:p>
            <a:p>
              <a:r>
                <a:rPr lang="ja-JP" altLang="en-US" dirty="0" smtClean="0"/>
                <a:t>簡易に書けるセカンド・ランゲージ</a:t>
              </a:r>
              <a:endParaRPr lang="en-US" altLang="ja-JP" dirty="0" smtClean="0"/>
            </a:p>
            <a:p>
              <a:r>
                <a:rPr kumimoji="1" lang="en-US" altLang="ja-JP" dirty="0" smtClean="0"/>
                <a:t>	</a:t>
              </a:r>
              <a:r>
                <a:rPr kumimoji="1" lang="ja-JP" altLang="en-US" dirty="0" smtClean="0"/>
                <a:t>　　　　（自分のツール作成）</a:t>
              </a:r>
              <a:endParaRPr kumimoji="1" lang="ja-JP" altLang="en-US" dirty="0"/>
            </a:p>
          </p:txBody>
        </p:sp>
        <p:sp>
          <p:nvSpPr>
            <p:cNvPr id="7" name="右矢印 6"/>
            <p:cNvSpPr/>
            <p:nvPr/>
          </p:nvSpPr>
          <p:spPr>
            <a:xfrm>
              <a:off x="2596379" y="2705435"/>
              <a:ext cx="432048" cy="14401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2614662" y="1556792"/>
              <a:ext cx="432048" cy="14401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4373140" y="1486123"/>
              <a:ext cx="990947" cy="28535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4373139" y="2634766"/>
              <a:ext cx="990947" cy="28535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フッター プレースホルダー 5"/>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12" name="スライド番号プレースホルダー 11"/>
          <p:cNvSpPr>
            <a:spLocks noGrp="1"/>
          </p:cNvSpPr>
          <p:nvPr>
            <p:ph type="sldNum" sz="quarter" idx="12"/>
          </p:nvPr>
        </p:nvSpPr>
        <p:spPr/>
        <p:txBody>
          <a:bodyPr/>
          <a:lstStyle/>
          <a:p>
            <a:fld id="{12493AFB-09EF-44E8-907E-BBD1DBE5A50F}" type="slidenum">
              <a:rPr kumimoji="1" lang="ja-JP" altLang="en-US" smtClean="0"/>
              <a:t>46</a:t>
            </a:fld>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074915"/>
            <a:ext cx="3452617" cy="3378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3349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490066"/>
          </a:xfrm>
        </p:spPr>
        <p:txBody>
          <a:bodyPr>
            <a:normAutofit fontScale="90000"/>
          </a:bodyPr>
          <a:lstStyle/>
          <a:p>
            <a:r>
              <a:rPr kumimoji="1" lang="ja-JP" altLang="en-US" sz="2800" dirty="0" smtClean="0">
                <a:solidFill>
                  <a:srgbClr val="002060"/>
                </a:solidFill>
              </a:rPr>
              <a:t>アジャイル開発で品質が向上する理由</a:t>
            </a:r>
            <a:endParaRPr kumimoji="1" lang="ja-JP" altLang="en-US" sz="2800" dirty="0">
              <a:solidFill>
                <a:srgbClr val="002060"/>
              </a:solidFill>
            </a:endParaRPr>
          </a:p>
        </p:txBody>
      </p:sp>
      <p:sp>
        <p:nvSpPr>
          <p:cNvPr id="3" name="コンテンツ プレースホルダー 2"/>
          <p:cNvSpPr>
            <a:spLocks noGrp="1"/>
          </p:cNvSpPr>
          <p:nvPr>
            <p:ph idx="1"/>
          </p:nvPr>
        </p:nvSpPr>
        <p:spPr>
          <a:xfrm>
            <a:off x="467544" y="908720"/>
            <a:ext cx="8424936" cy="5616624"/>
          </a:xfrm>
        </p:spPr>
        <p:txBody>
          <a:bodyPr>
            <a:normAutofit fontScale="85000" lnSpcReduction="10000"/>
          </a:bodyPr>
          <a:lstStyle/>
          <a:p>
            <a:pPr>
              <a:buFont typeface="Wingdings" panose="05000000000000000000" pitchFamily="2" charset="2"/>
              <a:buChar char="u"/>
            </a:pPr>
            <a:r>
              <a:rPr kumimoji="1" lang="ja-JP" altLang="en-US" sz="1800" dirty="0" smtClean="0"/>
              <a:t>ムダ取りの原則</a:t>
            </a:r>
            <a:endParaRPr kumimoji="1" lang="en-US" altLang="ja-JP" sz="1800" dirty="0" smtClean="0"/>
          </a:p>
          <a:p>
            <a:pPr marL="0" indent="0">
              <a:buNone/>
            </a:pPr>
            <a:r>
              <a:rPr lang="en-US" altLang="ja-JP" sz="1800" dirty="0" smtClean="0"/>
              <a:t>	</a:t>
            </a:r>
            <a:r>
              <a:rPr lang="ja-JP" altLang="en-US" sz="1800" dirty="0" smtClean="0"/>
              <a:t>作業に</a:t>
            </a:r>
            <a:r>
              <a:rPr lang="ja-JP" altLang="en-US" sz="1800" dirty="0" smtClean="0">
                <a:solidFill>
                  <a:srgbClr val="FF0000"/>
                </a:solidFill>
              </a:rPr>
              <a:t>ムラ</a:t>
            </a:r>
            <a:r>
              <a:rPr lang="ja-JP" altLang="en-US" sz="1800" dirty="0" smtClean="0"/>
              <a:t>があるから、</a:t>
            </a:r>
            <a:r>
              <a:rPr lang="ja-JP" altLang="en-US" sz="1800" dirty="0" smtClean="0">
                <a:solidFill>
                  <a:srgbClr val="FF0000"/>
                </a:solidFill>
              </a:rPr>
              <a:t>ムリ</a:t>
            </a:r>
            <a:r>
              <a:rPr lang="ja-JP" altLang="en-US" sz="1800" dirty="0" smtClean="0"/>
              <a:t>をするようになる。</a:t>
            </a:r>
            <a:endParaRPr lang="en-US" altLang="ja-JP" sz="1800" dirty="0"/>
          </a:p>
          <a:p>
            <a:pPr marL="0" indent="0">
              <a:buNone/>
            </a:pPr>
            <a:r>
              <a:rPr kumimoji="1" lang="en-US" altLang="ja-JP" sz="1800" dirty="0" smtClean="0">
                <a:solidFill>
                  <a:srgbClr val="FF0000"/>
                </a:solidFill>
              </a:rPr>
              <a:t>	</a:t>
            </a:r>
            <a:r>
              <a:rPr kumimoji="1" lang="ja-JP" altLang="en-US" sz="1800" dirty="0" smtClean="0">
                <a:solidFill>
                  <a:srgbClr val="FF0000"/>
                </a:solidFill>
              </a:rPr>
              <a:t>ムリ</a:t>
            </a:r>
            <a:r>
              <a:rPr kumimoji="1" lang="ja-JP" altLang="en-US" sz="1800" dirty="0" smtClean="0"/>
              <a:t>な作業をした結果、</a:t>
            </a:r>
            <a:r>
              <a:rPr kumimoji="1" lang="ja-JP" altLang="en-US" sz="1800" dirty="0" smtClean="0">
                <a:solidFill>
                  <a:srgbClr val="FF0000"/>
                </a:solidFill>
              </a:rPr>
              <a:t>ムダ</a:t>
            </a:r>
            <a:r>
              <a:rPr kumimoji="1" lang="ja-JP" altLang="en-US" sz="1800" dirty="0" smtClean="0"/>
              <a:t>が生じる。</a:t>
            </a:r>
            <a:endParaRPr kumimoji="1" lang="en-US" altLang="ja-JP" sz="1800" dirty="0" smtClean="0"/>
          </a:p>
          <a:p>
            <a:pPr marL="0" indent="0">
              <a:buNone/>
            </a:pPr>
            <a:r>
              <a:rPr lang="en-US" altLang="ja-JP" sz="1800" dirty="0"/>
              <a:t>	</a:t>
            </a:r>
            <a:r>
              <a:rPr lang="ja-JP" altLang="en-US" sz="1800" dirty="0" smtClean="0"/>
              <a:t>ムラを防止するのは、一定の作業リズム（タクトタイム＝タイムボックス）</a:t>
            </a:r>
            <a:endParaRPr kumimoji="1" lang="en-US" altLang="ja-JP" sz="1800" dirty="0" smtClean="0"/>
          </a:p>
          <a:p>
            <a:pPr marL="0" indent="0">
              <a:buNone/>
            </a:pPr>
            <a:endParaRPr kumimoji="1" lang="en-US" altLang="ja-JP" sz="1800" dirty="0" smtClean="0"/>
          </a:p>
          <a:p>
            <a:pPr>
              <a:buFont typeface="Wingdings" panose="05000000000000000000" pitchFamily="2" charset="2"/>
              <a:buChar char="u"/>
            </a:pPr>
            <a:r>
              <a:rPr lang="ja-JP" altLang="en-US" sz="1800" dirty="0" smtClean="0"/>
              <a:t>タスクの粒度を小さくする。</a:t>
            </a:r>
            <a:endParaRPr lang="en-US" altLang="ja-JP" sz="1800" dirty="0" smtClean="0"/>
          </a:p>
          <a:p>
            <a:pPr marL="0" indent="0">
              <a:buNone/>
            </a:pPr>
            <a:r>
              <a:rPr kumimoji="1" lang="en-US" altLang="ja-JP" sz="1800" dirty="0"/>
              <a:t>	</a:t>
            </a:r>
            <a:r>
              <a:rPr kumimoji="1" lang="ja-JP" altLang="en-US" sz="1800" dirty="0" smtClean="0"/>
              <a:t>作業手順（工程設計）を考えなければタスクは小さくできない。</a:t>
            </a:r>
            <a:endParaRPr kumimoji="1" lang="en-US" altLang="ja-JP" sz="1800" dirty="0" smtClean="0"/>
          </a:p>
          <a:p>
            <a:pPr marL="0" indent="0">
              <a:buNone/>
            </a:pPr>
            <a:r>
              <a:rPr lang="en-US" altLang="ja-JP" sz="1800" dirty="0"/>
              <a:t>	</a:t>
            </a:r>
            <a:r>
              <a:rPr lang="ja-JP" altLang="en-US" sz="1800" dirty="0" smtClean="0"/>
              <a:t>タスクが小さくなれば、ミスを容易に発見できる。手戻りも小さい。</a:t>
            </a:r>
            <a:endParaRPr lang="en-US" altLang="ja-JP" sz="1800" dirty="0" smtClean="0"/>
          </a:p>
          <a:p>
            <a:pPr marL="0" indent="0">
              <a:buNone/>
            </a:pPr>
            <a:r>
              <a:rPr kumimoji="1" lang="en-US" altLang="ja-JP" sz="1800" dirty="0" smtClean="0"/>
              <a:t>	</a:t>
            </a:r>
            <a:r>
              <a:rPr kumimoji="1" lang="ja-JP" altLang="en-US" sz="1800" dirty="0" smtClean="0"/>
              <a:t>タスクを小さくするとムダが見えてくる。</a:t>
            </a:r>
            <a:endParaRPr kumimoji="1" lang="en-US" altLang="ja-JP" sz="1800" dirty="0" smtClean="0"/>
          </a:p>
          <a:p>
            <a:pPr marL="0" indent="0">
              <a:buNone/>
            </a:pPr>
            <a:r>
              <a:rPr lang="en-US" altLang="ja-JP" sz="1800" dirty="0"/>
              <a:t>	</a:t>
            </a:r>
            <a:r>
              <a:rPr lang="ja-JP" altLang="en-US" sz="1800" dirty="0" smtClean="0"/>
              <a:t>正味（本来の価値を作り込む）作業、付帯（事前、事後の）作業、ムダな作業</a:t>
            </a:r>
            <a:endParaRPr lang="en-US" altLang="ja-JP" sz="1800" dirty="0" smtClean="0"/>
          </a:p>
          <a:p>
            <a:pPr marL="0" indent="0">
              <a:buNone/>
            </a:pPr>
            <a:r>
              <a:rPr kumimoji="1" lang="en-US" altLang="ja-JP" sz="1800" dirty="0"/>
              <a:t>	</a:t>
            </a:r>
            <a:r>
              <a:rPr kumimoji="1" lang="ja-JP" altLang="en-US" sz="1800" dirty="0" smtClean="0"/>
              <a:t>タスクを小さくすることで、整流化が容易になる。（ボトルネックの解消：　一個流し生産）</a:t>
            </a:r>
            <a:endParaRPr kumimoji="1" lang="en-US" altLang="ja-JP" sz="1800" dirty="0"/>
          </a:p>
          <a:p>
            <a:pPr marL="0" indent="0">
              <a:buNone/>
            </a:pPr>
            <a:endParaRPr kumimoji="1" lang="en-US" altLang="ja-JP" sz="1800" dirty="0" smtClean="0"/>
          </a:p>
          <a:p>
            <a:pPr>
              <a:buFont typeface="Wingdings" panose="05000000000000000000" pitchFamily="2" charset="2"/>
              <a:buChar char="u"/>
            </a:pPr>
            <a:r>
              <a:rPr kumimoji="1" lang="ja-JP" altLang="en-US" sz="1800" dirty="0" smtClean="0"/>
              <a:t>全員</a:t>
            </a:r>
            <a:r>
              <a:rPr lang="ja-JP" altLang="en-US" sz="1800" dirty="0"/>
              <a:t>で</a:t>
            </a:r>
            <a:r>
              <a:rPr kumimoji="1" lang="ja-JP" altLang="en-US" sz="1800" dirty="0" smtClean="0"/>
              <a:t>の作業で透明性が高まる。</a:t>
            </a:r>
            <a:endParaRPr kumimoji="1" lang="en-US" altLang="ja-JP" sz="1800" dirty="0" smtClean="0"/>
          </a:p>
          <a:p>
            <a:pPr marL="0" indent="0">
              <a:buNone/>
            </a:pPr>
            <a:r>
              <a:rPr lang="en-US" altLang="ja-JP" sz="1800" dirty="0"/>
              <a:t>	</a:t>
            </a:r>
            <a:r>
              <a:rPr lang="ja-JP" altLang="en-US" sz="1800" dirty="0" smtClean="0"/>
              <a:t>一人で抱え込む仕事がなくなる。</a:t>
            </a:r>
            <a:endParaRPr lang="en-US" altLang="ja-JP" sz="1800" dirty="0" smtClean="0"/>
          </a:p>
          <a:p>
            <a:pPr marL="0" indent="0">
              <a:buNone/>
            </a:pPr>
            <a:r>
              <a:rPr kumimoji="1" lang="en-US" altLang="ja-JP" sz="1800" dirty="0"/>
              <a:t>	</a:t>
            </a:r>
            <a:r>
              <a:rPr kumimoji="1" lang="ja-JP" altLang="en-US" sz="1800" dirty="0" smtClean="0"/>
              <a:t>事前に他人の目が届く（チェック）</a:t>
            </a:r>
            <a:endParaRPr kumimoji="1" lang="en-US" altLang="ja-JP" sz="1800" dirty="0" smtClean="0"/>
          </a:p>
          <a:p>
            <a:pPr marL="0" indent="0">
              <a:buNone/>
            </a:pPr>
            <a:endParaRPr lang="en-US" altLang="ja-JP" sz="1800" dirty="0"/>
          </a:p>
          <a:p>
            <a:pPr>
              <a:buFont typeface="Wingdings" panose="05000000000000000000" pitchFamily="2" charset="2"/>
              <a:buChar char="u"/>
            </a:pPr>
            <a:r>
              <a:rPr kumimoji="1" lang="ja-JP" altLang="en-US" sz="1800" dirty="0" smtClean="0"/>
              <a:t>トヨタ生産方式（ＴＰＳ）の自働化の思想をプロセスに組み込める。</a:t>
            </a:r>
            <a:endParaRPr kumimoji="1" lang="en-US" altLang="ja-JP" sz="1800" dirty="0" smtClean="0"/>
          </a:p>
          <a:p>
            <a:pPr marL="0" indent="0">
              <a:buNone/>
            </a:pPr>
            <a:r>
              <a:rPr lang="en-US" altLang="ja-JP" sz="1800" dirty="0"/>
              <a:t>	</a:t>
            </a:r>
            <a:r>
              <a:rPr lang="ja-JP" altLang="en-US" sz="1800" dirty="0" smtClean="0"/>
              <a:t>不良作業をしない。不良品を流さない。不良品を受け取らない。（自工程完結）</a:t>
            </a:r>
            <a:endParaRPr lang="en-US" altLang="ja-JP" sz="1800" dirty="0" smtClean="0"/>
          </a:p>
          <a:p>
            <a:pPr marL="0" indent="0">
              <a:buNone/>
            </a:pPr>
            <a:r>
              <a:rPr kumimoji="1" lang="en-US" altLang="ja-JP" sz="1800" dirty="0"/>
              <a:t>	</a:t>
            </a:r>
            <a:r>
              <a:rPr kumimoji="1" lang="ja-JP" altLang="en-US" sz="1800" dirty="0" smtClean="0"/>
              <a:t>不良が起こったらラインストップをして、関係者全員が異常に気づく。（見える化）</a:t>
            </a:r>
            <a:endParaRPr kumimoji="1" lang="en-US" altLang="ja-JP" sz="1800" dirty="0" smtClean="0"/>
          </a:p>
          <a:p>
            <a:pPr marL="0" indent="0">
              <a:buNone/>
            </a:pPr>
            <a:endParaRPr lang="en-US" altLang="ja-JP" sz="1800" dirty="0"/>
          </a:p>
          <a:p>
            <a:pPr>
              <a:buFont typeface="Wingdings" panose="05000000000000000000" pitchFamily="2" charset="2"/>
              <a:buChar char="u"/>
            </a:pPr>
            <a:r>
              <a:rPr kumimoji="1" lang="ja-JP" altLang="en-US" sz="1800" dirty="0" smtClean="0"/>
              <a:t>作業者（開発者）に直接フィードバックする仕組みが構築できる。</a:t>
            </a:r>
            <a:endParaRPr kumimoji="1" lang="en-US" altLang="ja-JP" sz="1800" dirty="0" smtClean="0"/>
          </a:p>
          <a:p>
            <a:pPr marL="0" indent="0">
              <a:buNone/>
            </a:pPr>
            <a:r>
              <a:rPr lang="en-US" altLang="ja-JP" sz="1800" dirty="0"/>
              <a:t>	</a:t>
            </a:r>
            <a:r>
              <a:rPr lang="en-US" altLang="ja-JP" sz="1800" dirty="0" smtClean="0"/>
              <a:t>『</a:t>
            </a:r>
            <a:r>
              <a:rPr lang="ja-JP" altLang="en-US" sz="1800" dirty="0" smtClean="0"/>
              <a:t>擦り合わせ</a:t>
            </a:r>
            <a:r>
              <a:rPr lang="en-US" altLang="ja-JP" sz="1800" dirty="0" smtClean="0"/>
              <a:t>』</a:t>
            </a:r>
            <a:r>
              <a:rPr lang="ja-JP" altLang="en-US" sz="1800" dirty="0" smtClean="0"/>
              <a:t>をしながら作業が進む。</a:t>
            </a:r>
            <a:endParaRPr kumimoji="1" lang="ja-JP" altLang="en-US" sz="1800" dirty="0"/>
          </a:p>
        </p:txBody>
      </p:sp>
      <p:sp>
        <p:nvSpPr>
          <p:cNvPr id="4" name="フッター プレースホルダー 3"/>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5" name="スライド番号プレースホルダー 4"/>
          <p:cNvSpPr>
            <a:spLocks noGrp="1"/>
          </p:cNvSpPr>
          <p:nvPr>
            <p:ph type="sldNum" sz="quarter" idx="12"/>
          </p:nvPr>
        </p:nvSpPr>
        <p:spPr/>
        <p:txBody>
          <a:bodyPr/>
          <a:lstStyle/>
          <a:p>
            <a:fld id="{12493AFB-09EF-44E8-907E-BBD1DBE5A50F}" type="slidenum">
              <a:rPr kumimoji="1" lang="ja-JP" altLang="en-US" smtClean="0"/>
              <a:t>47</a:t>
            </a:fld>
            <a:endParaRPr kumimoji="1" lang="ja-JP" altLang="en-US"/>
          </a:p>
        </p:txBody>
      </p:sp>
    </p:spTree>
    <p:extLst>
      <p:ext uri="{BB962C8B-B14F-4D97-AF65-F5344CB8AC3E}">
        <p14:creationId xmlns:p14="http://schemas.microsoft.com/office/powerpoint/2010/main" val="5679349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4638"/>
            <a:ext cx="8229600" cy="634082"/>
          </a:xfrm>
        </p:spPr>
        <p:txBody>
          <a:bodyPr>
            <a:normAutofit/>
          </a:bodyPr>
          <a:lstStyle/>
          <a:p>
            <a:r>
              <a:rPr lang="ja-JP" altLang="en-US" sz="2800" dirty="0" smtClean="0"/>
              <a:t>仕事を分析する</a:t>
            </a:r>
            <a:endParaRPr kumimoji="1" lang="ja-JP" altLang="en-US" sz="2800" dirty="0"/>
          </a:p>
        </p:txBody>
      </p:sp>
      <p:sp>
        <p:nvSpPr>
          <p:cNvPr id="5" name="左右矢印 4"/>
          <p:cNvSpPr/>
          <p:nvPr/>
        </p:nvSpPr>
        <p:spPr>
          <a:xfrm>
            <a:off x="1259632" y="1403152"/>
            <a:ext cx="6768752" cy="3600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755576" y="836712"/>
            <a:ext cx="1368152" cy="432048"/>
          </a:xfrm>
          <a:prstGeom prst="wedgeRoundRectCallout">
            <a:avLst>
              <a:gd name="adj1" fmla="val -13407"/>
              <a:gd name="adj2" fmla="val 122969"/>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002060"/>
                </a:solidFill>
              </a:rPr>
              <a:t>Input</a:t>
            </a:r>
            <a:endParaRPr kumimoji="1" lang="ja-JP" altLang="en-US" dirty="0">
              <a:solidFill>
                <a:srgbClr val="002060"/>
              </a:solidFill>
            </a:endParaRPr>
          </a:p>
        </p:txBody>
      </p:sp>
      <p:sp>
        <p:nvSpPr>
          <p:cNvPr id="7" name="角丸四角形吹き出し 6"/>
          <p:cNvSpPr/>
          <p:nvPr/>
        </p:nvSpPr>
        <p:spPr>
          <a:xfrm>
            <a:off x="7092280" y="836712"/>
            <a:ext cx="1368152" cy="432048"/>
          </a:xfrm>
          <a:prstGeom prst="wedgeRoundRectCallout">
            <a:avLst>
              <a:gd name="adj1" fmla="val 18419"/>
              <a:gd name="adj2" fmla="val 126328"/>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rPr>
              <a:t>Output</a:t>
            </a:r>
            <a:endParaRPr kumimoji="1" lang="ja-JP" altLang="en-US" dirty="0">
              <a:solidFill>
                <a:srgbClr val="002060"/>
              </a:solidFill>
            </a:endParaRPr>
          </a:p>
        </p:txBody>
      </p:sp>
      <p:sp>
        <p:nvSpPr>
          <p:cNvPr id="8" name="正方形/長方形 7"/>
          <p:cNvSpPr/>
          <p:nvPr/>
        </p:nvSpPr>
        <p:spPr>
          <a:xfrm>
            <a:off x="1243562" y="1813911"/>
            <a:ext cx="2664296" cy="369664"/>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accent6">
                    <a:lumMod val="50000"/>
                  </a:schemeClr>
                </a:solidFill>
              </a:rPr>
              <a:t>付帯</a:t>
            </a:r>
            <a:endParaRPr kumimoji="1" lang="ja-JP" altLang="en-US" dirty="0">
              <a:solidFill>
                <a:schemeClr val="accent6">
                  <a:lumMod val="50000"/>
                </a:schemeClr>
              </a:solidFill>
            </a:endParaRPr>
          </a:p>
        </p:txBody>
      </p:sp>
      <p:sp>
        <p:nvSpPr>
          <p:cNvPr id="9" name="正方形/長方形 8"/>
          <p:cNvSpPr/>
          <p:nvPr/>
        </p:nvSpPr>
        <p:spPr>
          <a:xfrm>
            <a:off x="6696236" y="1837756"/>
            <a:ext cx="1332148" cy="369664"/>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accent6">
                    <a:lumMod val="50000"/>
                  </a:schemeClr>
                </a:solidFill>
              </a:rPr>
              <a:t>付帯</a:t>
            </a:r>
            <a:endParaRPr kumimoji="1" lang="ja-JP" altLang="en-US" dirty="0">
              <a:solidFill>
                <a:schemeClr val="accent6">
                  <a:lumMod val="50000"/>
                </a:schemeClr>
              </a:solidFill>
            </a:endParaRPr>
          </a:p>
        </p:txBody>
      </p:sp>
      <p:sp>
        <p:nvSpPr>
          <p:cNvPr id="10" name="正方形/長方形 9"/>
          <p:cNvSpPr/>
          <p:nvPr/>
        </p:nvSpPr>
        <p:spPr>
          <a:xfrm>
            <a:off x="3913921" y="2924944"/>
            <a:ext cx="2788378" cy="369664"/>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accent3">
                    <a:lumMod val="50000"/>
                  </a:schemeClr>
                </a:solidFill>
              </a:rPr>
              <a:t>正味</a:t>
            </a:r>
            <a:endParaRPr kumimoji="1" lang="ja-JP" altLang="en-US" dirty="0">
              <a:solidFill>
                <a:schemeClr val="accent3">
                  <a:lumMod val="50000"/>
                </a:schemeClr>
              </a:solidFill>
            </a:endParaRPr>
          </a:p>
        </p:txBody>
      </p:sp>
      <p:cxnSp>
        <p:nvCxnSpPr>
          <p:cNvPr id="12" name="直線矢印コネクタ 11"/>
          <p:cNvCxnSpPr/>
          <p:nvPr/>
        </p:nvCxnSpPr>
        <p:spPr>
          <a:xfrm>
            <a:off x="1243562" y="2708920"/>
            <a:ext cx="1672254" cy="0"/>
          </a:xfrm>
          <a:prstGeom prst="straightConnector1">
            <a:avLst/>
          </a:prstGeom>
          <a:ln w="76200">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a:endCxn id="10" idx="1"/>
          </p:cNvCxnSpPr>
          <p:nvPr/>
        </p:nvCxnSpPr>
        <p:spPr>
          <a:xfrm>
            <a:off x="2771800" y="3109776"/>
            <a:ext cx="1142121" cy="0"/>
          </a:xfrm>
          <a:prstGeom prst="straightConnector1">
            <a:avLst/>
          </a:prstGeom>
          <a:ln w="76200">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10" idx="3"/>
          </p:cNvCxnSpPr>
          <p:nvPr/>
        </p:nvCxnSpPr>
        <p:spPr>
          <a:xfrm>
            <a:off x="6702299" y="3109776"/>
            <a:ext cx="1326085" cy="0"/>
          </a:xfrm>
          <a:prstGeom prst="straightConnector1">
            <a:avLst/>
          </a:prstGeom>
          <a:ln w="76200">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503625" y="2924944"/>
            <a:ext cx="1152128" cy="369332"/>
          </a:xfrm>
          <a:prstGeom prst="rect">
            <a:avLst/>
          </a:prstGeom>
          <a:noFill/>
        </p:spPr>
        <p:txBody>
          <a:bodyPr wrap="square" rtlCol="0">
            <a:spAutoFit/>
          </a:bodyPr>
          <a:lstStyle/>
          <a:p>
            <a:pPr algn="ctr"/>
            <a:r>
              <a:rPr kumimoji="1" lang="ja-JP" altLang="en-US" dirty="0" smtClean="0">
                <a:solidFill>
                  <a:schemeClr val="accent6">
                    <a:lumMod val="50000"/>
                  </a:schemeClr>
                </a:solidFill>
              </a:rPr>
              <a:t>外段取り</a:t>
            </a:r>
            <a:endParaRPr kumimoji="1" lang="ja-JP" altLang="en-US" dirty="0">
              <a:solidFill>
                <a:schemeClr val="accent6">
                  <a:lumMod val="50000"/>
                </a:schemeClr>
              </a:solidFill>
            </a:endParaRPr>
          </a:p>
        </p:txBody>
      </p:sp>
      <p:sp>
        <p:nvSpPr>
          <p:cNvPr id="19" name="テキスト ボックス 18"/>
          <p:cNvSpPr txBox="1"/>
          <p:nvPr/>
        </p:nvSpPr>
        <p:spPr>
          <a:xfrm>
            <a:off x="2851053" y="3446676"/>
            <a:ext cx="1152128" cy="369332"/>
          </a:xfrm>
          <a:prstGeom prst="rect">
            <a:avLst/>
          </a:prstGeom>
          <a:noFill/>
        </p:spPr>
        <p:txBody>
          <a:bodyPr wrap="square" rtlCol="0">
            <a:spAutoFit/>
          </a:bodyPr>
          <a:lstStyle/>
          <a:p>
            <a:pPr algn="ctr"/>
            <a:r>
              <a:rPr lang="ja-JP" altLang="en-US" dirty="0">
                <a:solidFill>
                  <a:schemeClr val="accent6">
                    <a:lumMod val="50000"/>
                  </a:schemeClr>
                </a:solidFill>
              </a:rPr>
              <a:t>内</a:t>
            </a:r>
            <a:r>
              <a:rPr kumimoji="1" lang="ja-JP" altLang="en-US" dirty="0" smtClean="0">
                <a:solidFill>
                  <a:schemeClr val="accent6">
                    <a:lumMod val="50000"/>
                  </a:schemeClr>
                </a:solidFill>
              </a:rPr>
              <a:t>段取り</a:t>
            </a:r>
            <a:endParaRPr kumimoji="1" lang="ja-JP" altLang="en-US" dirty="0">
              <a:solidFill>
                <a:schemeClr val="accent6">
                  <a:lumMod val="50000"/>
                </a:schemeClr>
              </a:solidFill>
            </a:endParaRPr>
          </a:p>
        </p:txBody>
      </p:sp>
      <p:sp>
        <p:nvSpPr>
          <p:cNvPr id="20" name="テキスト ボックス 19"/>
          <p:cNvSpPr txBox="1"/>
          <p:nvPr/>
        </p:nvSpPr>
        <p:spPr>
          <a:xfrm>
            <a:off x="6789277" y="3323170"/>
            <a:ext cx="1152128" cy="1200329"/>
          </a:xfrm>
          <a:prstGeom prst="rect">
            <a:avLst/>
          </a:prstGeom>
          <a:noFill/>
        </p:spPr>
        <p:txBody>
          <a:bodyPr wrap="square" rtlCol="0">
            <a:spAutoFit/>
          </a:bodyPr>
          <a:lstStyle/>
          <a:p>
            <a:pPr algn="ctr"/>
            <a:r>
              <a:rPr lang="ja-JP" altLang="en-US" dirty="0" smtClean="0">
                <a:solidFill>
                  <a:schemeClr val="accent6">
                    <a:lumMod val="50000"/>
                  </a:schemeClr>
                </a:solidFill>
              </a:rPr>
              <a:t>整理</a:t>
            </a:r>
            <a:endParaRPr lang="en-US" altLang="ja-JP" dirty="0" smtClean="0">
              <a:solidFill>
                <a:schemeClr val="accent6">
                  <a:lumMod val="50000"/>
                </a:schemeClr>
              </a:solidFill>
            </a:endParaRPr>
          </a:p>
          <a:p>
            <a:pPr algn="ctr"/>
            <a:r>
              <a:rPr kumimoji="1" lang="ja-JP" altLang="en-US" dirty="0" smtClean="0">
                <a:solidFill>
                  <a:schemeClr val="accent6">
                    <a:lumMod val="50000"/>
                  </a:schemeClr>
                </a:solidFill>
              </a:rPr>
              <a:t>整頓</a:t>
            </a:r>
            <a:endParaRPr kumimoji="1" lang="en-US" altLang="ja-JP" dirty="0" smtClean="0">
              <a:solidFill>
                <a:schemeClr val="accent6">
                  <a:lumMod val="50000"/>
                </a:schemeClr>
              </a:solidFill>
            </a:endParaRPr>
          </a:p>
          <a:p>
            <a:pPr algn="ctr"/>
            <a:r>
              <a:rPr lang="ja-JP" altLang="en-US" dirty="0" smtClean="0">
                <a:solidFill>
                  <a:schemeClr val="accent6">
                    <a:lumMod val="50000"/>
                  </a:schemeClr>
                </a:solidFill>
              </a:rPr>
              <a:t>清掃</a:t>
            </a:r>
            <a:endParaRPr lang="en-US" altLang="ja-JP" dirty="0" smtClean="0">
              <a:solidFill>
                <a:schemeClr val="accent6">
                  <a:lumMod val="50000"/>
                </a:schemeClr>
              </a:solidFill>
            </a:endParaRPr>
          </a:p>
          <a:p>
            <a:pPr algn="ctr"/>
            <a:r>
              <a:rPr kumimoji="1" lang="ja-JP" altLang="en-US" dirty="0">
                <a:solidFill>
                  <a:schemeClr val="accent6">
                    <a:lumMod val="50000"/>
                  </a:schemeClr>
                </a:solidFill>
              </a:rPr>
              <a:t>清潔</a:t>
            </a:r>
          </a:p>
        </p:txBody>
      </p:sp>
      <p:sp>
        <p:nvSpPr>
          <p:cNvPr id="21" name="右中かっこ 20"/>
          <p:cNvSpPr/>
          <p:nvPr/>
        </p:nvSpPr>
        <p:spPr>
          <a:xfrm>
            <a:off x="7607442" y="3384922"/>
            <a:ext cx="345069" cy="10768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テキスト ボックス 21"/>
          <p:cNvSpPr txBox="1"/>
          <p:nvPr/>
        </p:nvSpPr>
        <p:spPr>
          <a:xfrm>
            <a:off x="8099559" y="3738668"/>
            <a:ext cx="432048" cy="369332"/>
          </a:xfrm>
          <a:prstGeom prst="rect">
            <a:avLst/>
          </a:prstGeom>
          <a:noFill/>
        </p:spPr>
        <p:txBody>
          <a:bodyPr wrap="square" rtlCol="0">
            <a:spAutoFit/>
          </a:bodyPr>
          <a:lstStyle/>
          <a:p>
            <a:r>
              <a:rPr lang="en-US" altLang="ja-JP" b="1" dirty="0">
                <a:solidFill>
                  <a:schemeClr val="accent6">
                    <a:lumMod val="50000"/>
                  </a:schemeClr>
                </a:solidFill>
              </a:rPr>
              <a:t>4</a:t>
            </a:r>
            <a:r>
              <a:rPr kumimoji="1" lang="en-US" altLang="ja-JP" b="1" dirty="0" smtClean="0">
                <a:solidFill>
                  <a:schemeClr val="accent6">
                    <a:lumMod val="50000"/>
                  </a:schemeClr>
                </a:solidFill>
              </a:rPr>
              <a:t>S</a:t>
            </a:r>
            <a:endParaRPr kumimoji="1" lang="ja-JP" altLang="en-US" b="1" dirty="0">
              <a:solidFill>
                <a:schemeClr val="accent6">
                  <a:lumMod val="50000"/>
                </a:schemeClr>
              </a:solidFill>
            </a:endParaRPr>
          </a:p>
        </p:txBody>
      </p:sp>
      <p:sp>
        <p:nvSpPr>
          <p:cNvPr id="23" name="テキスト ボックス 22"/>
          <p:cNvSpPr txBox="1"/>
          <p:nvPr/>
        </p:nvSpPr>
        <p:spPr>
          <a:xfrm>
            <a:off x="4336002" y="3384922"/>
            <a:ext cx="1944216" cy="646331"/>
          </a:xfrm>
          <a:prstGeom prst="rect">
            <a:avLst/>
          </a:prstGeom>
          <a:noFill/>
        </p:spPr>
        <p:txBody>
          <a:bodyPr wrap="square" rtlCol="0">
            <a:spAutoFit/>
          </a:bodyPr>
          <a:lstStyle/>
          <a:p>
            <a:r>
              <a:rPr kumimoji="1" lang="ja-JP" altLang="en-US" b="1" dirty="0" smtClean="0">
                <a:solidFill>
                  <a:schemeClr val="accent3">
                    <a:lumMod val="50000"/>
                  </a:schemeClr>
                </a:solidFill>
              </a:rPr>
              <a:t>本来価値を生む、作り込む</a:t>
            </a:r>
            <a:endParaRPr kumimoji="1" lang="ja-JP" altLang="en-US" b="1" dirty="0">
              <a:solidFill>
                <a:schemeClr val="accent3">
                  <a:lumMod val="50000"/>
                </a:schemeClr>
              </a:solidFill>
            </a:endParaRPr>
          </a:p>
        </p:txBody>
      </p:sp>
      <p:sp>
        <p:nvSpPr>
          <p:cNvPr id="24" name="正方形/長方形 23"/>
          <p:cNvSpPr/>
          <p:nvPr/>
        </p:nvSpPr>
        <p:spPr>
          <a:xfrm>
            <a:off x="1813597" y="4523498"/>
            <a:ext cx="40407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140820" y="4529245"/>
            <a:ext cx="20203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4336002" y="4523497"/>
            <a:ext cx="20203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5508104" y="4529245"/>
            <a:ext cx="20203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6502006" y="4529245"/>
            <a:ext cx="20203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7407149" y="4529245"/>
            <a:ext cx="20203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左矢印 29"/>
          <p:cNvSpPr/>
          <p:nvPr/>
        </p:nvSpPr>
        <p:spPr>
          <a:xfrm>
            <a:off x="7684707" y="4645915"/>
            <a:ext cx="535607" cy="24483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8099559" y="4583668"/>
            <a:ext cx="744174" cy="369332"/>
          </a:xfrm>
          <a:prstGeom prst="rect">
            <a:avLst/>
          </a:prstGeom>
          <a:noFill/>
        </p:spPr>
        <p:txBody>
          <a:bodyPr wrap="square" rtlCol="0">
            <a:spAutoFit/>
          </a:bodyPr>
          <a:lstStyle/>
          <a:p>
            <a:pPr algn="ctr"/>
            <a:r>
              <a:rPr kumimoji="1" lang="ja-JP" altLang="en-US" b="1" dirty="0" smtClean="0">
                <a:solidFill>
                  <a:srgbClr val="FF0000"/>
                </a:solidFill>
              </a:rPr>
              <a:t>ムダ</a:t>
            </a:r>
            <a:endParaRPr kumimoji="1" lang="ja-JP" altLang="en-US" b="1" dirty="0">
              <a:solidFill>
                <a:srgbClr val="FF0000"/>
              </a:solidFill>
            </a:endParaRPr>
          </a:p>
        </p:txBody>
      </p:sp>
      <p:sp>
        <p:nvSpPr>
          <p:cNvPr id="32" name="テキスト ボックス 31"/>
          <p:cNvSpPr txBox="1"/>
          <p:nvPr/>
        </p:nvSpPr>
        <p:spPr>
          <a:xfrm>
            <a:off x="7092280" y="5091007"/>
            <a:ext cx="1751453" cy="369332"/>
          </a:xfrm>
          <a:prstGeom prst="rect">
            <a:avLst/>
          </a:prstGeom>
          <a:noFill/>
        </p:spPr>
        <p:txBody>
          <a:bodyPr wrap="square" rtlCol="0">
            <a:spAutoFit/>
          </a:bodyPr>
          <a:lstStyle/>
          <a:p>
            <a:pPr algn="r"/>
            <a:r>
              <a:rPr kumimoji="1" lang="ja-JP" altLang="en-US" b="1" dirty="0" smtClean="0"/>
              <a:t>７つのムダ</a:t>
            </a:r>
            <a:endParaRPr kumimoji="1" lang="ja-JP" altLang="en-US" b="1" dirty="0"/>
          </a:p>
        </p:txBody>
      </p:sp>
      <p:sp>
        <p:nvSpPr>
          <p:cNvPr id="33" name="テキスト ボックス 32"/>
          <p:cNvSpPr txBox="1"/>
          <p:nvPr/>
        </p:nvSpPr>
        <p:spPr>
          <a:xfrm>
            <a:off x="923686" y="5473801"/>
            <a:ext cx="7920047" cy="369332"/>
          </a:xfrm>
          <a:prstGeom prst="rect">
            <a:avLst/>
          </a:prstGeom>
          <a:noFill/>
        </p:spPr>
        <p:txBody>
          <a:bodyPr wrap="square" rtlCol="0">
            <a:spAutoFit/>
          </a:bodyPr>
          <a:lstStyle/>
          <a:p>
            <a:pPr algn="ctr"/>
            <a:r>
              <a:rPr kumimoji="1" lang="ja-JP" altLang="en-US" dirty="0" smtClean="0"/>
              <a:t>①作りすぎ、②手待ち、③</a:t>
            </a:r>
            <a:r>
              <a:rPr lang="ja-JP" altLang="en-US" dirty="0"/>
              <a:t>運搬</a:t>
            </a:r>
            <a:r>
              <a:rPr kumimoji="1" lang="ja-JP" altLang="en-US" dirty="0" smtClean="0"/>
              <a:t>、④加工そのモノ、⑤</a:t>
            </a:r>
            <a:r>
              <a:rPr lang="ja-JP" altLang="en-US" dirty="0" smtClean="0"/>
              <a:t>在庫</a:t>
            </a:r>
            <a:r>
              <a:rPr kumimoji="1" lang="ja-JP" altLang="en-US" dirty="0" smtClean="0"/>
              <a:t>、⑥動作、⑦不良を作る</a:t>
            </a:r>
            <a:endParaRPr kumimoji="1" lang="ja-JP" altLang="en-US" dirty="0"/>
          </a:p>
        </p:txBody>
      </p:sp>
      <p:sp>
        <p:nvSpPr>
          <p:cNvPr id="2" name="フッター プレースホルダー 1"/>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3" name="スライド番号プレースホルダー 2"/>
          <p:cNvSpPr>
            <a:spLocks noGrp="1"/>
          </p:cNvSpPr>
          <p:nvPr>
            <p:ph type="sldNum" sz="quarter" idx="12"/>
          </p:nvPr>
        </p:nvSpPr>
        <p:spPr/>
        <p:txBody>
          <a:bodyPr/>
          <a:lstStyle/>
          <a:p>
            <a:fld id="{12493AFB-09EF-44E8-907E-BBD1DBE5A50F}" type="slidenum">
              <a:rPr kumimoji="1" lang="ja-JP" altLang="en-US" smtClean="0"/>
              <a:t>48</a:t>
            </a:fld>
            <a:endParaRPr kumimoji="1" lang="ja-JP" altLang="en-US"/>
          </a:p>
        </p:txBody>
      </p:sp>
    </p:spTree>
    <p:extLst>
      <p:ext uri="{BB962C8B-B14F-4D97-AF65-F5344CB8AC3E}">
        <p14:creationId xmlns:p14="http://schemas.microsoft.com/office/powerpoint/2010/main" val="35220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500" fill="hold"/>
                                        <p:tgtEl>
                                          <p:spTgt spid="25"/>
                                        </p:tgtEl>
                                        <p:attrNameLst>
                                          <p:attrName>ppt_w</p:attrName>
                                        </p:attrNameLst>
                                      </p:cBhvr>
                                      <p:tavLst>
                                        <p:tav tm="0">
                                          <p:val>
                                            <p:fltVal val="0"/>
                                          </p:val>
                                        </p:tav>
                                        <p:tav tm="100000">
                                          <p:val>
                                            <p:strVal val="#ppt_w"/>
                                          </p:val>
                                        </p:tav>
                                      </p:tavLst>
                                    </p:anim>
                                    <p:anim calcmode="lin" valueType="num">
                                      <p:cBhvr>
                                        <p:cTn id="55" dur="500" fill="hold"/>
                                        <p:tgtEl>
                                          <p:spTgt spid="25"/>
                                        </p:tgtEl>
                                        <p:attrNameLst>
                                          <p:attrName>ppt_h</p:attrName>
                                        </p:attrNameLst>
                                      </p:cBhvr>
                                      <p:tavLst>
                                        <p:tav tm="0">
                                          <p:val>
                                            <p:fltVal val="0"/>
                                          </p:val>
                                        </p:tav>
                                        <p:tav tm="100000">
                                          <p:val>
                                            <p:strVal val="#ppt_h"/>
                                          </p:val>
                                        </p:tav>
                                      </p:tavLst>
                                    </p:anim>
                                    <p:animEffect transition="in" filter="fade">
                                      <p:cBhvr>
                                        <p:cTn id="56" dur="500"/>
                                        <p:tgtEl>
                                          <p:spTgt spid="25"/>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animEffect transition="in" filter="fade">
                                      <p:cBhvr>
                                        <p:cTn id="61" dur="500"/>
                                        <p:tgtEl>
                                          <p:spTgt spid="26"/>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500" fill="hold"/>
                                        <p:tgtEl>
                                          <p:spTgt spid="27"/>
                                        </p:tgtEl>
                                        <p:attrNameLst>
                                          <p:attrName>ppt_w</p:attrName>
                                        </p:attrNameLst>
                                      </p:cBhvr>
                                      <p:tavLst>
                                        <p:tav tm="0">
                                          <p:val>
                                            <p:fltVal val="0"/>
                                          </p:val>
                                        </p:tav>
                                        <p:tav tm="100000">
                                          <p:val>
                                            <p:strVal val="#ppt_w"/>
                                          </p:val>
                                        </p:tav>
                                      </p:tavLst>
                                    </p:anim>
                                    <p:anim calcmode="lin" valueType="num">
                                      <p:cBhvr>
                                        <p:cTn id="65" dur="500" fill="hold"/>
                                        <p:tgtEl>
                                          <p:spTgt spid="27"/>
                                        </p:tgtEl>
                                        <p:attrNameLst>
                                          <p:attrName>ppt_h</p:attrName>
                                        </p:attrNameLst>
                                      </p:cBhvr>
                                      <p:tavLst>
                                        <p:tav tm="0">
                                          <p:val>
                                            <p:fltVal val="0"/>
                                          </p:val>
                                        </p:tav>
                                        <p:tav tm="100000">
                                          <p:val>
                                            <p:strVal val="#ppt_h"/>
                                          </p:val>
                                        </p:tav>
                                      </p:tavLst>
                                    </p:anim>
                                    <p:animEffect transition="in" filter="fade">
                                      <p:cBhvr>
                                        <p:cTn id="66" dur="500"/>
                                        <p:tgtEl>
                                          <p:spTgt spid="27"/>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500" fill="hold"/>
                                        <p:tgtEl>
                                          <p:spTgt spid="29"/>
                                        </p:tgtEl>
                                        <p:attrNameLst>
                                          <p:attrName>ppt_w</p:attrName>
                                        </p:attrNameLst>
                                      </p:cBhvr>
                                      <p:tavLst>
                                        <p:tav tm="0">
                                          <p:val>
                                            <p:fltVal val="0"/>
                                          </p:val>
                                        </p:tav>
                                        <p:tav tm="100000">
                                          <p:val>
                                            <p:strVal val="#ppt_w"/>
                                          </p:val>
                                        </p:tav>
                                      </p:tavLst>
                                    </p:anim>
                                    <p:anim calcmode="lin" valueType="num">
                                      <p:cBhvr>
                                        <p:cTn id="75" dur="500" fill="hold"/>
                                        <p:tgtEl>
                                          <p:spTgt spid="29"/>
                                        </p:tgtEl>
                                        <p:attrNameLst>
                                          <p:attrName>ppt_h</p:attrName>
                                        </p:attrNameLst>
                                      </p:cBhvr>
                                      <p:tavLst>
                                        <p:tav tm="0">
                                          <p:val>
                                            <p:fltVal val="0"/>
                                          </p:val>
                                        </p:tav>
                                        <p:tav tm="100000">
                                          <p:val>
                                            <p:strVal val="#ppt_h"/>
                                          </p:val>
                                        </p:tav>
                                      </p:tavLst>
                                    </p:anim>
                                    <p:animEffect transition="in" filter="fade">
                                      <p:cBhvr>
                                        <p:cTn id="76" dur="500"/>
                                        <p:tgtEl>
                                          <p:spTgt spid="29"/>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500" fill="hold"/>
                                        <p:tgtEl>
                                          <p:spTgt spid="30"/>
                                        </p:tgtEl>
                                        <p:attrNameLst>
                                          <p:attrName>ppt_w</p:attrName>
                                        </p:attrNameLst>
                                      </p:cBhvr>
                                      <p:tavLst>
                                        <p:tav tm="0">
                                          <p:val>
                                            <p:fltVal val="0"/>
                                          </p:val>
                                        </p:tav>
                                        <p:tav tm="100000">
                                          <p:val>
                                            <p:strVal val="#ppt_w"/>
                                          </p:val>
                                        </p:tav>
                                      </p:tavLst>
                                    </p:anim>
                                    <p:anim calcmode="lin" valueType="num">
                                      <p:cBhvr>
                                        <p:cTn id="80" dur="500" fill="hold"/>
                                        <p:tgtEl>
                                          <p:spTgt spid="30"/>
                                        </p:tgtEl>
                                        <p:attrNameLst>
                                          <p:attrName>ppt_h</p:attrName>
                                        </p:attrNameLst>
                                      </p:cBhvr>
                                      <p:tavLst>
                                        <p:tav tm="0">
                                          <p:val>
                                            <p:fltVal val="0"/>
                                          </p:val>
                                        </p:tav>
                                        <p:tav tm="100000">
                                          <p:val>
                                            <p:strVal val="#ppt_h"/>
                                          </p:val>
                                        </p:tav>
                                      </p:tavLst>
                                    </p:anim>
                                    <p:animEffect transition="in" filter="fade">
                                      <p:cBhvr>
                                        <p:cTn id="81" dur="500"/>
                                        <p:tgtEl>
                                          <p:spTgt spid="30"/>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p:cTn id="84" dur="500" fill="hold"/>
                                        <p:tgtEl>
                                          <p:spTgt spid="31"/>
                                        </p:tgtEl>
                                        <p:attrNameLst>
                                          <p:attrName>ppt_w</p:attrName>
                                        </p:attrNameLst>
                                      </p:cBhvr>
                                      <p:tavLst>
                                        <p:tav tm="0">
                                          <p:val>
                                            <p:fltVal val="0"/>
                                          </p:val>
                                        </p:tav>
                                        <p:tav tm="100000">
                                          <p:val>
                                            <p:strVal val="#ppt_w"/>
                                          </p:val>
                                        </p:tav>
                                      </p:tavLst>
                                    </p:anim>
                                    <p:anim calcmode="lin" valueType="num">
                                      <p:cBhvr>
                                        <p:cTn id="85" dur="500" fill="hold"/>
                                        <p:tgtEl>
                                          <p:spTgt spid="31"/>
                                        </p:tgtEl>
                                        <p:attrNameLst>
                                          <p:attrName>ppt_h</p:attrName>
                                        </p:attrNameLst>
                                      </p:cBhvr>
                                      <p:tavLst>
                                        <p:tav tm="0">
                                          <p:val>
                                            <p:fltVal val="0"/>
                                          </p:val>
                                        </p:tav>
                                        <p:tav tm="100000">
                                          <p:val>
                                            <p:strVal val="#ppt_h"/>
                                          </p:val>
                                        </p:tav>
                                      </p:tavLst>
                                    </p:anim>
                                    <p:animEffect transition="in" filter="fade">
                                      <p:cBhvr>
                                        <p:cTn id="86" dur="500"/>
                                        <p:tgtEl>
                                          <p:spTgt spid="31"/>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anim calcmode="lin" valueType="num">
                                      <p:cBhvr>
                                        <p:cTn id="89" dur="500" fill="hold"/>
                                        <p:tgtEl>
                                          <p:spTgt spid="32"/>
                                        </p:tgtEl>
                                        <p:attrNameLst>
                                          <p:attrName>ppt_w</p:attrName>
                                        </p:attrNameLst>
                                      </p:cBhvr>
                                      <p:tavLst>
                                        <p:tav tm="0">
                                          <p:val>
                                            <p:fltVal val="0"/>
                                          </p:val>
                                        </p:tav>
                                        <p:tav tm="100000">
                                          <p:val>
                                            <p:strVal val="#ppt_w"/>
                                          </p:val>
                                        </p:tav>
                                      </p:tavLst>
                                    </p:anim>
                                    <p:anim calcmode="lin" valueType="num">
                                      <p:cBhvr>
                                        <p:cTn id="90" dur="500" fill="hold"/>
                                        <p:tgtEl>
                                          <p:spTgt spid="32"/>
                                        </p:tgtEl>
                                        <p:attrNameLst>
                                          <p:attrName>ppt_h</p:attrName>
                                        </p:attrNameLst>
                                      </p:cBhvr>
                                      <p:tavLst>
                                        <p:tav tm="0">
                                          <p:val>
                                            <p:fltVal val="0"/>
                                          </p:val>
                                        </p:tav>
                                        <p:tav tm="100000">
                                          <p:val>
                                            <p:strVal val="#ppt_h"/>
                                          </p:val>
                                        </p:tav>
                                      </p:tavLst>
                                    </p:anim>
                                    <p:animEffect transition="in" filter="fade">
                                      <p:cBhvr>
                                        <p:cTn id="91" dur="500"/>
                                        <p:tgtEl>
                                          <p:spTgt spid="32"/>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33"/>
                                        </p:tgtEl>
                                        <p:attrNameLst>
                                          <p:attrName>style.visibility</p:attrName>
                                        </p:attrNameLst>
                                      </p:cBhvr>
                                      <p:to>
                                        <p:strVal val="visible"/>
                                      </p:to>
                                    </p:set>
                                    <p:anim calcmode="lin" valueType="num">
                                      <p:cBhvr>
                                        <p:cTn id="94" dur="500" fill="hold"/>
                                        <p:tgtEl>
                                          <p:spTgt spid="33"/>
                                        </p:tgtEl>
                                        <p:attrNameLst>
                                          <p:attrName>ppt_w</p:attrName>
                                        </p:attrNameLst>
                                      </p:cBhvr>
                                      <p:tavLst>
                                        <p:tav tm="0">
                                          <p:val>
                                            <p:fltVal val="0"/>
                                          </p:val>
                                        </p:tav>
                                        <p:tav tm="100000">
                                          <p:val>
                                            <p:strVal val="#ppt_w"/>
                                          </p:val>
                                        </p:tav>
                                      </p:tavLst>
                                    </p:anim>
                                    <p:anim calcmode="lin" valueType="num">
                                      <p:cBhvr>
                                        <p:cTn id="95" dur="500" fill="hold"/>
                                        <p:tgtEl>
                                          <p:spTgt spid="33"/>
                                        </p:tgtEl>
                                        <p:attrNameLst>
                                          <p:attrName>ppt_h</p:attrName>
                                        </p:attrNameLst>
                                      </p:cBhvr>
                                      <p:tavLst>
                                        <p:tav tm="0">
                                          <p:val>
                                            <p:fltVal val="0"/>
                                          </p:val>
                                        </p:tav>
                                        <p:tav tm="100000">
                                          <p:val>
                                            <p:strVal val="#ppt_h"/>
                                          </p:val>
                                        </p:tav>
                                      </p:tavLst>
                                    </p:anim>
                                    <p:animEffect transition="in" filter="fade">
                                      <p:cBhvr>
                                        <p:cTn id="9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animBg="1"/>
      <p:bldP spid="22" grpId="0"/>
      <p:bldP spid="24" grpId="0" animBg="1"/>
      <p:bldP spid="25" grpId="0" animBg="1"/>
      <p:bldP spid="26" grpId="0" animBg="1"/>
      <p:bldP spid="27" grpId="0" animBg="1"/>
      <p:bldP spid="28" grpId="0" animBg="1"/>
      <p:bldP spid="29" grpId="0" animBg="1"/>
      <p:bldP spid="30" grpId="0" animBg="1"/>
      <p:bldP spid="31" grpId="0"/>
      <p:bldP spid="32" grpId="0"/>
      <p:bldP spid="3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7584" y="468535"/>
            <a:ext cx="7581901" cy="576239"/>
          </a:xfrm>
        </p:spPr>
        <p:txBody>
          <a:bodyPr>
            <a:normAutofit/>
          </a:bodyPr>
          <a:lstStyle/>
          <a:p>
            <a:r>
              <a:rPr lang="ja-JP" altLang="en-US" sz="2800" dirty="0" smtClean="0"/>
              <a:t>ソフトウエア製造工程におけるムダの廃除</a:t>
            </a:r>
            <a:endParaRPr lang="ja-JP" altLang="en-US" sz="2800" dirty="0"/>
          </a:p>
        </p:txBody>
      </p:sp>
      <p:sp>
        <p:nvSpPr>
          <p:cNvPr id="9" name="スライド番号プレースホルダ 8"/>
          <p:cNvSpPr>
            <a:spLocks noGrp="1"/>
          </p:cNvSpPr>
          <p:nvPr>
            <p:ph type="sldNum" sz="quarter" idx="12"/>
          </p:nvPr>
        </p:nvSpPr>
        <p:spPr/>
        <p:txBody>
          <a:bodyPr/>
          <a:lstStyle/>
          <a:p>
            <a:fld id="{593A3BF4-40BB-1249-AB45-D3B0B2870ADC}" type="slidenum">
              <a:rPr lang="ja-JP" altLang="en-US" smtClean="0"/>
              <a:pPr/>
              <a:t>49</a:t>
            </a:fld>
            <a:endParaRPr lang="ja-JP" altLang="en-US" dirty="0"/>
          </a:p>
        </p:txBody>
      </p:sp>
      <p:sp>
        <p:nvSpPr>
          <p:cNvPr id="5" name="テキスト ボックス 4"/>
          <p:cNvSpPr txBox="1"/>
          <p:nvPr/>
        </p:nvSpPr>
        <p:spPr>
          <a:xfrm>
            <a:off x="323528" y="1484784"/>
            <a:ext cx="8432208" cy="4185761"/>
          </a:xfrm>
          <a:prstGeom prst="rect">
            <a:avLst/>
          </a:prstGeom>
          <a:noFill/>
        </p:spPr>
        <p:txBody>
          <a:bodyPr wrap="square" rtlCol="0">
            <a:spAutoFit/>
          </a:bodyPr>
          <a:lstStyle/>
          <a:p>
            <a:r>
              <a:rPr lang="en-US" altLang="ja-JP" sz="1400" dirty="0"/>
              <a:t>1</a:t>
            </a:r>
            <a:r>
              <a:rPr lang="ja-JP" altLang="en-US" sz="1400" dirty="0" err="1" smtClean="0"/>
              <a:t>．</a:t>
            </a:r>
            <a:r>
              <a:rPr lang="ja-JP" altLang="en-US" sz="1400" dirty="0" smtClean="0"/>
              <a:t>　作りすぎのムダ</a:t>
            </a:r>
            <a:endParaRPr lang="en-US" altLang="ja-JP" sz="1400" dirty="0" smtClean="0"/>
          </a:p>
          <a:p>
            <a:r>
              <a:rPr lang="en-US" altLang="ja-JP" sz="1400" dirty="0" smtClean="0"/>
              <a:t>	</a:t>
            </a:r>
            <a:r>
              <a:rPr lang="ja-JP" altLang="en-US" sz="1400" dirty="0" smtClean="0"/>
              <a:t>顧客に使用されない機能、実際には不要な機能、真のビジネス価値を生まない機能などの余分な</a:t>
            </a:r>
            <a:r>
              <a:rPr lang="en-US" altLang="ja-JP" sz="1400" dirty="0" smtClean="0"/>
              <a:t>	</a:t>
            </a:r>
            <a:r>
              <a:rPr lang="ja-JP" altLang="en-US" sz="1400" dirty="0" smtClean="0"/>
              <a:t>機能を作らない。</a:t>
            </a:r>
            <a:endParaRPr lang="en-US" altLang="ja-JP" sz="1400" dirty="0" smtClean="0"/>
          </a:p>
          <a:p>
            <a:r>
              <a:rPr lang="en-US" altLang="ja-JP" sz="1400" dirty="0" smtClean="0"/>
              <a:t>	</a:t>
            </a:r>
            <a:r>
              <a:rPr lang="en-US" altLang="ja-JP" sz="1200" dirty="0" smtClean="0">
                <a:solidFill>
                  <a:schemeClr val="accent2">
                    <a:lumMod val="75000"/>
                  </a:schemeClr>
                </a:solidFill>
              </a:rPr>
              <a:t>Standish</a:t>
            </a:r>
            <a:r>
              <a:rPr lang="ja-JP" altLang="en-US" sz="1200" dirty="0" smtClean="0">
                <a:solidFill>
                  <a:schemeClr val="accent2">
                    <a:lumMod val="75000"/>
                  </a:schemeClr>
                </a:solidFill>
              </a:rPr>
              <a:t>の</a:t>
            </a:r>
            <a:r>
              <a:rPr lang="en-US" altLang="ja-JP" sz="1200" dirty="0" smtClean="0">
                <a:solidFill>
                  <a:schemeClr val="accent2">
                    <a:lumMod val="75000"/>
                  </a:schemeClr>
                </a:solidFill>
              </a:rPr>
              <a:t>CHAOS</a:t>
            </a:r>
            <a:r>
              <a:rPr lang="ja-JP" altLang="en-US" sz="1200" dirty="0" smtClean="0">
                <a:solidFill>
                  <a:schemeClr val="accent2">
                    <a:lumMod val="75000"/>
                  </a:schemeClr>
                </a:solidFill>
              </a:rPr>
              <a:t>レポートによるとソフトウエアの全機能の６４％は全くあるいは殆ど使用されていない。</a:t>
            </a:r>
            <a:endParaRPr lang="en-US" altLang="ja-JP" sz="1200" dirty="0" smtClean="0">
              <a:solidFill>
                <a:schemeClr val="accent2">
                  <a:lumMod val="75000"/>
                </a:schemeClr>
              </a:solidFill>
            </a:endParaRPr>
          </a:p>
          <a:p>
            <a:r>
              <a:rPr lang="en-US" altLang="ja-JP" sz="1400" dirty="0"/>
              <a:t>2</a:t>
            </a:r>
            <a:r>
              <a:rPr lang="ja-JP" altLang="en-US" sz="1400" dirty="0" err="1"/>
              <a:t>．</a:t>
            </a:r>
            <a:r>
              <a:rPr lang="ja-JP" altLang="en-US" sz="1400" dirty="0" smtClean="0"/>
              <a:t>　手待ち（停滞）のムダ</a:t>
            </a:r>
            <a:endParaRPr lang="en-US" altLang="ja-JP" sz="1400" dirty="0" smtClean="0"/>
          </a:p>
          <a:p>
            <a:r>
              <a:rPr lang="en-US" altLang="ja-JP" sz="1400" dirty="0"/>
              <a:t>	</a:t>
            </a:r>
            <a:r>
              <a:rPr lang="ja-JP" altLang="en-US" sz="1400" dirty="0" smtClean="0"/>
              <a:t>仕様の提示遅れによる製造開始遅れでの待機、許可待ち、ビルド待ち、障害発生によるテスト待ち</a:t>
            </a:r>
            <a:endParaRPr lang="en-US" altLang="ja-JP" sz="1400" dirty="0" smtClean="0"/>
          </a:p>
          <a:p>
            <a:r>
              <a:rPr lang="en-US" altLang="ja-JP" sz="1400" dirty="0"/>
              <a:t>3</a:t>
            </a:r>
            <a:r>
              <a:rPr lang="ja-JP" altLang="en-US" sz="1400" dirty="0" err="1" smtClean="0"/>
              <a:t>．</a:t>
            </a:r>
            <a:r>
              <a:rPr lang="ja-JP" altLang="en-US" sz="1400" dirty="0" smtClean="0"/>
              <a:t>　運搬のムダ</a:t>
            </a:r>
            <a:endParaRPr lang="en-US" altLang="ja-JP" sz="1400" dirty="0" smtClean="0"/>
          </a:p>
          <a:p>
            <a:r>
              <a:rPr lang="en-US" altLang="ja-JP" sz="1400" dirty="0"/>
              <a:t>	</a:t>
            </a:r>
            <a:r>
              <a:rPr lang="ja-JP" altLang="en-US" sz="1400" dirty="0" smtClean="0"/>
              <a:t>複数プロジェクトでの作業の切り替え、仕様入荷チェック、納品出荷チェックの提供＆受領双方での</a:t>
            </a:r>
            <a:r>
              <a:rPr lang="en-US" altLang="ja-JP" sz="1400" dirty="0" smtClean="0"/>
              <a:t>	</a:t>
            </a:r>
            <a:r>
              <a:rPr lang="ja-JP" altLang="en-US" sz="1400" dirty="0" smtClean="0"/>
              <a:t>重複チェック</a:t>
            </a:r>
            <a:endParaRPr lang="en-US" altLang="ja-JP" sz="1400" dirty="0" smtClean="0"/>
          </a:p>
          <a:p>
            <a:r>
              <a:rPr lang="en-US" altLang="ja-JP" sz="1400" dirty="0" smtClean="0"/>
              <a:t>4</a:t>
            </a:r>
            <a:r>
              <a:rPr lang="ja-JP" altLang="en-US" sz="1400" dirty="0" err="1" smtClean="0"/>
              <a:t>．</a:t>
            </a:r>
            <a:r>
              <a:rPr lang="ja-JP" altLang="en-US" sz="1400" dirty="0" smtClean="0"/>
              <a:t>　加工そのもののムダ</a:t>
            </a:r>
            <a:endParaRPr lang="en-US" altLang="ja-JP" sz="1400" dirty="0" smtClean="0"/>
          </a:p>
          <a:p>
            <a:r>
              <a:rPr lang="en-US" altLang="ja-JP" sz="1400" dirty="0"/>
              <a:t>	</a:t>
            </a:r>
            <a:r>
              <a:rPr lang="ja-JP" altLang="en-US" sz="1400" dirty="0" smtClean="0"/>
              <a:t>開発現場で機能していない作業項目例えば余分な事務処理、報告書作成や作業分担の誤り</a:t>
            </a:r>
            <a:r>
              <a:rPr lang="ja-JP" altLang="en-US" sz="1400" dirty="0"/>
              <a:t>に</a:t>
            </a:r>
            <a:r>
              <a:rPr lang="ja-JP" altLang="en-US" sz="1400" dirty="0" smtClean="0"/>
              <a:t>よる</a:t>
            </a:r>
            <a:r>
              <a:rPr lang="en-US" altLang="ja-JP" sz="1400" dirty="0" smtClean="0"/>
              <a:t>	</a:t>
            </a:r>
            <a:r>
              <a:rPr lang="ja-JP" altLang="en-US" sz="1400" dirty="0" smtClean="0"/>
              <a:t>過剰な作業</a:t>
            </a:r>
            <a:endParaRPr lang="en-US" altLang="ja-JP" sz="1400" dirty="0" smtClean="0"/>
          </a:p>
          <a:p>
            <a:r>
              <a:rPr lang="en-US" altLang="ja-JP" sz="1400" dirty="0" smtClean="0"/>
              <a:t>5</a:t>
            </a:r>
            <a:r>
              <a:rPr lang="ja-JP" altLang="en-US" sz="1400" dirty="0" err="1" smtClean="0"/>
              <a:t>．</a:t>
            </a:r>
            <a:r>
              <a:rPr lang="ja-JP" altLang="en-US" sz="1400" dirty="0" smtClean="0"/>
              <a:t>　在庫のムダ</a:t>
            </a:r>
            <a:endParaRPr lang="en-US" altLang="ja-JP" sz="1400" dirty="0" smtClean="0"/>
          </a:p>
          <a:p>
            <a:r>
              <a:rPr lang="en-US" altLang="ja-JP" sz="1400" dirty="0"/>
              <a:t>	</a:t>
            </a:r>
            <a:r>
              <a:rPr lang="ja-JP" altLang="en-US" sz="1400" dirty="0" smtClean="0"/>
              <a:t>最終工程で使用されない文書や計画、コンポーネントなどの中間的な作業成果物と待ち状態で	仕掛中のプログラム</a:t>
            </a:r>
            <a:endParaRPr lang="en-US" altLang="ja-JP" sz="1400" dirty="0" smtClean="0"/>
          </a:p>
          <a:p>
            <a:r>
              <a:rPr lang="en-US" altLang="ja-JP" sz="1400" dirty="0" smtClean="0"/>
              <a:t>6</a:t>
            </a:r>
            <a:r>
              <a:rPr lang="ja-JP" altLang="en-US" sz="1400" dirty="0" err="1" smtClean="0"/>
              <a:t>．</a:t>
            </a:r>
            <a:r>
              <a:rPr lang="ja-JP" altLang="en-US" sz="1400" dirty="0" smtClean="0"/>
              <a:t>　動作（作業）のムダ</a:t>
            </a:r>
            <a:endParaRPr lang="en-US" altLang="ja-JP" sz="1400" dirty="0" smtClean="0"/>
          </a:p>
          <a:p>
            <a:r>
              <a:rPr lang="en-US" altLang="ja-JP" sz="1400" dirty="0"/>
              <a:t>	</a:t>
            </a:r>
            <a:r>
              <a:rPr lang="ja-JP" altLang="en-US" sz="1400" dirty="0" smtClean="0"/>
              <a:t>関係者の作業場所の移動や複数の開発ツールを使用して開発ツール間の切替・移行</a:t>
            </a:r>
            <a:endParaRPr lang="en-US" altLang="ja-JP" sz="1400" dirty="0" smtClean="0"/>
          </a:p>
          <a:p>
            <a:r>
              <a:rPr lang="en-US" altLang="ja-JP" sz="1400" dirty="0" smtClean="0"/>
              <a:t>7</a:t>
            </a:r>
            <a:r>
              <a:rPr lang="ja-JP" altLang="en-US" sz="1400" dirty="0" err="1" smtClean="0"/>
              <a:t>．</a:t>
            </a:r>
            <a:r>
              <a:rPr lang="ja-JP" altLang="en-US" sz="1400" dirty="0" smtClean="0"/>
              <a:t>　不良をつくるムダ</a:t>
            </a:r>
            <a:endParaRPr lang="en-US" altLang="ja-JP" sz="1400" dirty="0" smtClean="0"/>
          </a:p>
          <a:p>
            <a:r>
              <a:rPr lang="en-US" altLang="ja-JP" sz="1400" dirty="0"/>
              <a:t>	</a:t>
            </a:r>
            <a:r>
              <a:rPr lang="ja-JP" altLang="en-US" sz="1400" dirty="0" smtClean="0"/>
              <a:t>バグの作り込み</a:t>
            </a:r>
            <a:r>
              <a:rPr lang="en-US" altLang="ja-JP" sz="1400" dirty="0" smtClean="0"/>
              <a:t>---</a:t>
            </a:r>
            <a:r>
              <a:rPr lang="ja-JP" altLang="en-US" sz="1400" dirty="0" smtClean="0"/>
              <a:t>要求仕様</a:t>
            </a:r>
            <a:r>
              <a:rPr lang="en-US" altLang="ja-JP" sz="1400" dirty="0" smtClean="0"/>
              <a:t>(</a:t>
            </a:r>
            <a:r>
              <a:rPr lang="ja-JP" altLang="en-US" sz="1400" dirty="0" smtClean="0"/>
              <a:t>要件）、設計、コードの欠陥</a:t>
            </a:r>
            <a:endParaRPr lang="ja-JP" altLang="en-US" sz="1400" dirty="0"/>
          </a:p>
        </p:txBody>
      </p:sp>
      <p:sp>
        <p:nvSpPr>
          <p:cNvPr id="7" name="フッター プレースホルダー 1"/>
          <p:cNvSpPr>
            <a:spLocks noGrp="1"/>
          </p:cNvSpPr>
          <p:nvPr>
            <p:ph type="ftr" sz="quarter" idx="11"/>
          </p:nvPr>
        </p:nvSpPr>
        <p:spPr>
          <a:xfrm>
            <a:off x="3124200" y="6356350"/>
            <a:ext cx="2895600" cy="365125"/>
          </a:xfrm>
        </p:spPr>
        <p:txBody>
          <a:bodyPr/>
          <a:lstStyle/>
          <a:p>
            <a:r>
              <a:rPr kumimoji="1" lang="en-US" altLang="ja-JP" smtClean="0"/>
              <a:t>Copyrights©2015  SSS Corporation</a:t>
            </a:r>
            <a:r>
              <a:rPr kumimoji="1" lang="ja-JP" altLang="en-US" smtClean="0"/>
              <a:t>　 </a:t>
            </a:r>
            <a:endParaRPr kumimoji="1" lang="ja-JP" altLang="en-US"/>
          </a:p>
        </p:txBody>
      </p:sp>
    </p:spTree>
    <p:extLst>
      <p:ext uri="{BB962C8B-B14F-4D97-AF65-F5344CB8AC3E}">
        <p14:creationId xmlns:p14="http://schemas.microsoft.com/office/powerpoint/2010/main" val="24726038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65481"/>
            <a:ext cx="7344816" cy="4751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フッター プレースホルダー 5"/>
          <p:cNvSpPr>
            <a:spLocks noGrp="1"/>
          </p:cNvSpPr>
          <p:nvPr>
            <p:ph type="ftr" sz="quarter" idx="11"/>
          </p:nvPr>
        </p:nvSpPr>
        <p:spPr>
          <a:xfrm>
            <a:off x="2805718" y="6343997"/>
            <a:ext cx="3392016" cy="365125"/>
          </a:xfrm>
        </p:spPr>
        <p:txBody>
          <a:bodyPr/>
          <a:lstStyle/>
          <a:p>
            <a:r>
              <a:rPr lang="en-US" altLang="ja-JP" dirty="0" smtClean="0">
                <a:solidFill>
                  <a:prstClr val="black">
                    <a:tint val="75000"/>
                  </a:prstClr>
                </a:solidFill>
              </a:rPr>
              <a:t>Copyrights©2015  SSS Corporation</a:t>
            </a:r>
            <a:r>
              <a:rPr lang="ja-JP" altLang="en-US" dirty="0" smtClean="0">
                <a:solidFill>
                  <a:prstClr val="black">
                    <a:tint val="75000"/>
                  </a:prstClr>
                </a:solidFill>
              </a:rPr>
              <a:t>　 </a:t>
            </a:r>
            <a:endParaRPr lang="ja-JP" altLang="en-US" dirty="0">
              <a:solidFill>
                <a:prstClr val="black">
                  <a:tint val="75000"/>
                </a:prstClr>
              </a:solidFill>
            </a:endParaRPr>
          </a:p>
        </p:txBody>
      </p:sp>
      <p:sp>
        <p:nvSpPr>
          <p:cNvPr id="8" name="スライド番号プレースホルダー 11"/>
          <p:cNvSpPr>
            <a:spLocks noGrp="1"/>
          </p:cNvSpPr>
          <p:nvPr>
            <p:ph type="sldNum" sz="quarter" idx="12"/>
          </p:nvPr>
        </p:nvSpPr>
        <p:spPr>
          <a:xfrm>
            <a:off x="6553200" y="6356350"/>
            <a:ext cx="2133600" cy="365125"/>
          </a:xfrm>
        </p:spPr>
        <p:txBody>
          <a:bodyPr/>
          <a:lstStyle/>
          <a:p>
            <a:fld id="{1C1A3419-3A08-4F5F-A2C4-18443D13DFF7}" type="slidenum">
              <a:rPr lang="ja-JP" altLang="en-US" smtClean="0">
                <a:solidFill>
                  <a:prstClr val="black">
                    <a:tint val="75000"/>
                  </a:prstClr>
                </a:solidFill>
              </a:rPr>
              <a:pPr/>
              <a:t>5</a:t>
            </a:fld>
            <a:endParaRPr lang="ja-JP" altLang="en-US">
              <a:solidFill>
                <a:prstClr val="black">
                  <a:tint val="75000"/>
                </a:prst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97" y="366415"/>
            <a:ext cx="8455422"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996" y="974903"/>
            <a:ext cx="61944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6660232" y="1464031"/>
            <a:ext cx="2088232" cy="276999"/>
          </a:xfrm>
          <a:prstGeom prst="rect">
            <a:avLst/>
          </a:prstGeom>
          <a:noFill/>
        </p:spPr>
        <p:txBody>
          <a:bodyPr wrap="square" rtlCol="0">
            <a:spAutoFit/>
          </a:bodyPr>
          <a:lstStyle/>
          <a:p>
            <a:r>
              <a:rPr kumimoji="1" lang="ja-JP" altLang="en-US" sz="1200" dirty="0" smtClean="0"/>
              <a:t>ＣＡ社　グローバル調査</a:t>
            </a:r>
            <a:endParaRPr kumimoji="1" lang="ja-JP" altLang="en-US" sz="1200" dirty="0"/>
          </a:p>
        </p:txBody>
      </p:sp>
      <p:sp>
        <p:nvSpPr>
          <p:cNvPr id="3" name="テキスト ボックス 2"/>
          <p:cNvSpPr txBox="1"/>
          <p:nvPr/>
        </p:nvSpPr>
        <p:spPr>
          <a:xfrm>
            <a:off x="4296208" y="2924944"/>
            <a:ext cx="1008112" cy="369332"/>
          </a:xfrm>
          <a:prstGeom prst="rect">
            <a:avLst/>
          </a:prstGeom>
          <a:solidFill>
            <a:schemeClr val="bg1"/>
          </a:solidFill>
          <a:ln>
            <a:solidFill>
              <a:schemeClr val="tx1"/>
            </a:solidFill>
          </a:ln>
        </p:spPr>
        <p:txBody>
          <a:bodyPr wrap="square" rtlCol="0">
            <a:spAutoFit/>
          </a:bodyPr>
          <a:lstStyle/>
          <a:p>
            <a:pPr algn="ctr"/>
            <a:r>
              <a:rPr kumimoji="1" lang="en-US" altLang="ja-JP" dirty="0" smtClean="0"/>
              <a:t>18.2</a:t>
            </a:r>
            <a:r>
              <a:rPr kumimoji="1" lang="ja-JP" altLang="en-US" dirty="0" smtClean="0"/>
              <a:t>％</a:t>
            </a:r>
            <a:endParaRPr kumimoji="1" lang="ja-JP" altLang="en-US" dirty="0"/>
          </a:p>
        </p:txBody>
      </p:sp>
    </p:spTree>
    <p:extLst>
      <p:ext uri="{BB962C8B-B14F-4D97-AF65-F5344CB8AC3E}">
        <p14:creationId xmlns:p14="http://schemas.microsoft.com/office/powerpoint/2010/main" val="15884599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フッター プレースホルダ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kumimoji="0" lang="en-US" altLang="ja-JP" smtClean="0">
                <a:solidFill>
                  <a:schemeClr val="bg1">
                    <a:lumMod val="50000"/>
                  </a:schemeClr>
                </a:solidFill>
              </a:rPr>
              <a:t>Copyrights©2015  SSS Corporation</a:t>
            </a:r>
            <a:r>
              <a:rPr kumimoji="0" lang="ja-JP" altLang="en-US" smtClean="0">
                <a:solidFill>
                  <a:schemeClr val="bg1">
                    <a:lumMod val="50000"/>
                  </a:schemeClr>
                </a:solidFill>
              </a:rPr>
              <a:t>　 </a:t>
            </a:r>
            <a:endParaRPr lang="en-US" altLang="ja-JP" dirty="0" smtClean="0">
              <a:solidFill>
                <a:schemeClr val="bg1">
                  <a:lumMod val="50000"/>
                </a:schemeClr>
              </a:solidFill>
            </a:endParaRPr>
          </a:p>
        </p:txBody>
      </p:sp>
      <p:sp>
        <p:nvSpPr>
          <p:cNvPr id="65539"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63D7D82D-F87B-4811-A1E0-3AE7C462ACB7}" type="slidenum">
              <a:rPr lang="en-US" altLang="ja-JP" smtClean="0">
                <a:solidFill>
                  <a:schemeClr val="bg1">
                    <a:lumMod val="50000"/>
                  </a:schemeClr>
                </a:solidFill>
              </a:rPr>
              <a:pPr eaLnBrk="1" hangingPunct="1"/>
              <a:t>50</a:t>
            </a:fld>
            <a:endParaRPr lang="en-US" altLang="ja-JP" smtClean="0">
              <a:solidFill>
                <a:schemeClr val="bg1">
                  <a:lumMod val="50000"/>
                </a:schemeClr>
              </a:solidFill>
            </a:endParaRPr>
          </a:p>
        </p:txBody>
      </p:sp>
      <p:sp>
        <p:nvSpPr>
          <p:cNvPr id="65540" name="Rectangle 2"/>
          <p:cNvSpPr>
            <a:spLocks noGrp="1" noChangeArrowheads="1"/>
          </p:cNvSpPr>
          <p:nvPr>
            <p:ph type="title"/>
          </p:nvPr>
        </p:nvSpPr>
        <p:spPr>
          <a:xfrm>
            <a:off x="457200" y="274638"/>
            <a:ext cx="8229600" cy="562074"/>
          </a:xfrm>
        </p:spPr>
        <p:txBody>
          <a:bodyPr>
            <a:normAutofit/>
          </a:bodyPr>
          <a:lstStyle/>
          <a:p>
            <a:pPr eaLnBrk="1" hangingPunct="1"/>
            <a:r>
              <a:rPr lang="ja-JP" altLang="en-US" sz="2800" dirty="0" smtClean="0"/>
              <a:t>タスクの粒度</a:t>
            </a:r>
          </a:p>
        </p:txBody>
      </p:sp>
      <p:sp>
        <p:nvSpPr>
          <p:cNvPr id="336904" name="Rectangle 8"/>
          <p:cNvSpPr>
            <a:spLocks noGrp="1" noChangeArrowheads="1"/>
          </p:cNvSpPr>
          <p:nvPr>
            <p:ph type="body" idx="1"/>
          </p:nvPr>
        </p:nvSpPr>
        <p:spPr>
          <a:xfrm>
            <a:off x="467544" y="908720"/>
            <a:ext cx="8229600" cy="5328592"/>
          </a:xfrm>
        </p:spPr>
        <p:txBody>
          <a:bodyPr>
            <a:normAutofit/>
          </a:bodyPr>
          <a:lstStyle/>
          <a:p>
            <a:pPr eaLnBrk="1" hangingPunct="1">
              <a:lnSpc>
                <a:spcPct val="90000"/>
              </a:lnSpc>
              <a:spcBef>
                <a:spcPct val="50000"/>
              </a:spcBef>
            </a:pPr>
            <a:r>
              <a:rPr lang="ja-JP" altLang="en-US" sz="1600" dirty="0" smtClean="0"/>
              <a:t>タスクの粒度を小さくすることはＴＰＳにおける小ロット化と同様</a:t>
            </a:r>
            <a:endParaRPr lang="en-US" altLang="ja-JP" sz="1600" dirty="0" smtClean="0"/>
          </a:p>
          <a:p>
            <a:pPr lvl="1" eaLnBrk="1" hangingPunct="1">
              <a:lnSpc>
                <a:spcPct val="90000"/>
              </a:lnSpc>
              <a:spcBef>
                <a:spcPct val="50000"/>
              </a:spcBef>
            </a:pPr>
            <a:r>
              <a:rPr lang="ja-JP" altLang="en-US" sz="1600" dirty="0" smtClean="0"/>
              <a:t>「流れ」を作り、負荷を平準化し、柔軟性を高める</a:t>
            </a:r>
            <a:endParaRPr lang="en-US" altLang="ja-JP" sz="1600" dirty="0" smtClean="0"/>
          </a:p>
          <a:p>
            <a:pPr lvl="1" eaLnBrk="1" hangingPunct="1">
              <a:lnSpc>
                <a:spcPct val="90000"/>
              </a:lnSpc>
              <a:spcBef>
                <a:spcPct val="50000"/>
              </a:spcBef>
            </a:pPr>
            <a:endParaRPr lang="en-US" altLang="ja-JP" sz="1600" dirty="0" smtClean="0"/>
          </a:p>
          <a:p>
            <a:pPr eaLnBrk="1" hangingPunct="1">
              <a:lnSpc>
                <a:spcPct val="90000"/>
              </a:lnSpc>
            </a:pPr>
            <a:endParaRPr lang="en-US" altLang="ja-JP" sz="1600" dirty="0" smtClean="0"/>
          </a:p>
          <a:p>
            <a:pPr eaLnBrk="1" hangingPunct="1">
              <a:lnSpc>
                <a:spcPct val="90000"/>
              </a:lnSpc>
            </a:pPr>
            <a:endParaRPr lang="en-US" altLang="ja-JP" sz="1600" dirty="0"/>
          </a:p>
          <a:p>
            <a:pPr eaLnBrk="1" hangingPunct="1">
              <a:lnSpc>
                <a:spcPct val="90000"/>
              </a:lnSpc>
            </a:pPr>
            <a:endParaRPr lang="en-US" altLang="ja-JP" sz="1600" dirty="0" smtClean="0"/>
          </a:p>
          <a:p>
            <a:pPr eaLnBrk="1" hangingPunct="1">
              <a:lnSpc>
                <a:spcPct val="90000"/>
              </a:lnSpc>
            </a:pPr>
            <a:endParaRPr lang="en-US" altLang="ja-JP" sz="1600" dirty="0" smtClean="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r>
              <a:rPr lang="ja-JP" altLang="en-US" sz="1600" dirty="0" smtClean="0"/>
              <a:t>タスクの粒度は小さいほど良い</a:t>
            </a:r>
            <a:endParaRPr lang="en-US" altLang="ja-JP" sz="1600" dirty="0" smtClean="0"/>
          </a:p>
          <a:p>
            <a:pPr lvl="1" eaLnBrk="1" hangingPunct="1">
              <a:lnSpc>
                <a:spcPct val="90000"/>
              </a:lnSpc>
            </a:pPr>
            <a:r>
              <a:rPr lang="ja-JP" altLang="en-US" sz="1600" dirty="0" smtClean="0"/>
              <a:t>１日以内、理想は１時間</a:t>
            </a:r>
            <a:endParaRPr lang="en-US" altLang="ja-JP" sz="1600" dirty="0" smtClean="0"/>
          </a:p>
          <a:p>
            <a:pPr lvl="1" eaLnBrk="1" hangingPunct="1">
              <a:lnSpc>
                <a:spcPct val="90000"/>
              </a:lnSpc>
            </a:pPr>
            <a:r>
              <a:rPr lang="ja-JP" altLang="en-US" sz="1600" dirty="0" smtClean="0"/>
              <a:t>責任を持って見積ができる</a:t>
            </a:r>
            <a:endParaRPr lang="en-US" altLang="ja-JP" sz="1600" dirty="0" smtClean="0"/>
          </a:p>
          <a:p>
            <a:pPr lvl="1" eaLnBrk="1" hangingPunct="1">
              <a:lnSpc>
                <a:spcPct val="90000"/>
              </a:lnSpc>
            </a:pPr>
            <a:r>
              <a:rPr lang="ja-JP" altLang="en-US" sz="1600" dirty="0"/>
              <a:t>バグ</a:t>
            </a:r>
            <a:r>
              <a:rPr lang="ja-JP" altLang="en-US" sz="1600" dirty="0" smtClean="0"/>
              <a:t>を作り込まない（簡単にテスト可能）</a:t>
            </a:r>
            <a:endParaRPr lang="en-US" altLang="ja-JP" sz="1600" dirty="0" smtClean="0"/>
          </a:p>
          <a:p>
            <a:pPr lvl="1" eaLnBrk="1" hangingPunct="1">
              <a:lnSpc>
                <a:spcPct val="90000"/>
              </a:lnSpc>
            </a:pPr>
            <a:r>
              <a:rPr lang="ja-JP" altLang="en-US" sz="1600" dirty="0" smtClean="0"/>
              <a:t>他のペアと同期がとれる</a:t>
            </a:r>
            <a:endParaRPr lang="en-US" altLang="ja-JP" sz="1600" dirty="0" smtClean="0"/>
          </a:p>
          <a:p>
            <a:pPr lvl="1" eaLnBrk="1" hangingPunct="1">
              <a:lnSpc>
                <a:spcPct val="90000"/>
              </a:lnSpc>
            </a:pPr>
            <a:r>
              <a:rPr lang="ja-JP" altLang="en-US" sz="1600" dirty="0" smtClean="0"/>
              <a:t>ダイナミックなプロジェクト運営が可能となる（チーム編成の増減、分散開発など）</a:t>
            </a:r>
            <a:endParaRPr lang="en-US" altLang="ja-JP" sz="1600" dirty="0" smtClean="0"/>
          </a:p>
          <a:p>
            <a:pPr lvl="1" eaLnBrk="1" hangingPunct="1">
              <a:lnSpc>
                <a:spcPct val="90000"/>
              </a:lnSpc>
            </a:pPr>
            <a:r>
              <a:rPr lang="ja-JP" altLang="en-US" sz="1600" dirty="0" smtClean="0"/>
              <a:t>タスクが小さくできないのは、作業対象の内容把握に問題が存在するのではないか？</a:t>
            </a:r>
            <a:endParaRPr lang="en-US" altLang="ja-JP" sz="1600" dirty="0" smtClean="0"/>
          </a:p>
          <a:p>
            <a:pPr lvl="1" eaLnBrk="1" hangingPunct="1">
              <a:lnSpc>
                <a:spcPct val="90000"/>
              </a:lnSpc>
            </a:pPr>
            <a:r>
              <a:rPr lang="ja-JP" altLang="en-US" sz="1600" dirty="0" smtClean="0"/>
              <a:t>タスクを小さく分割するという事は、作業指示書を作成する事。</a:t>
            </a:r>
          </a:p>
        </p:txBody>
      </p:sp>
      <p:graphicFrame>
        <p:nvGraphicFramePr>
          <p:cNvPr id="6" name="表 5"/>
          <p:cNvGraphicFramePr>
            <a:graphicFrameLocks noGrp="1"/>
          </p:cNvGraphicFramePr>
          <p:nvPr>
            <p:extLst>
              <p:ext uri="{D42A27DB-BD31-4B8C-83A1-F6EECF244321}">
                <p14:modId xmlns:p14="http://schemas.microsoft.com/office/powerpoint/2010/main" val="3752870803"/>
              </p:ext>
            </p:extLst>
          </p:nvPr>
        </p:nvGraphicFramePr>
        <p:xfrm>
          <a:off x="4932040" y="2276872"/>
          <a:ext cx="3816424" cy="2448271"/>
        </p:xfrm>
        <a:graphic>
          <a:graphicData uri="http://schemas.openxmlformats.org/drawingml/2006/table">
            <a:tbl>
              <a:tblPr>
                <a:tableStyleId>{5C22544A-7EE6-4342-B048-85BDC9FD1C3A}</a:tableStyleId>
              </a:tblPr>
              <a:tblGrid>
                <a:gridCol w="1431818"/>
                <a:gridCol w="1137030"/>
                <a:gridCol w="1247576"/>
              </a:tblGrid>
              <a:tr h="478036">
                <a:tc>
                  <a:txBody>
                    <a:bodyPr/>
                    <a:lstStyle/>
                    <a:p>
                      <a:pPr algn="ctr" fontAlgn="ctr"/>
                      <a:r>
                        <a:rPr lang="en-US" sz="1100" u="none" strike="noStrike">
                          <a:effectLst/>
                        </a:rPr>
                        <a:t>Statements of Source code</a:t>
                      </a:r>
                      <a:endParaRPr lang="en-US" sz="1100" b="0" i="0" u="none" strike="noStrike">
                        <a:solidFill>
                          <a:srgbClr val="000000"/>
                        </a:solidFill>
                        <a:effectLst/>
                        <a:latin typeface="ＭＳ Ｐゴシック"/>
                      </a:endParaRPr>
                    </a:p>
                  </a:txBody>
                  <a:tcPr marL="9525" marR="9525" marT="9525" marB="0" anchor="ctr"/>
                </a:tc>
                <a:tc>
                  <a:txBody>
                    <a:bodyPr/>
                    <a:lstStyle/>
                    <a:p>
                      <a:pPr algn="ctr" fontAlgn="ctr"/>
                      <a:r>
                        <a:rPr lang="en-US" sz="1100" u="none" strike="noStrike">
                          <a:effectLst/>
                        </a:rPr>
                        <a:t>Test Cases</a:t>
                      </a:r>
                      <a:endParaRPr lang="en-US" sz="1100" b="0" i="0" u="none" strike="noStrike">
                        <a:solidFill>
                          <a:srgbClr val="000000"/>
                        </a:solidFill>
                        <a:effectLst/>
                        <a:latin typeface="ＭＳ Ｐゴシック"/>
                      </a:endParaRPr>
                    </a:p>
                  </a:txBody>
                  <a:tcPr marL="9525" marR="9525" marT="9525" marB="0" anchor="ctr"/>
                </a:tc>
                <a:tc>
                  <a:txBody>
                    <a:bodyPr/>
                    <a:lstStyle/>
                    <a:p>
                      <a:pPr algn="ctr" fontAlgn="ctr"/>
                      <a:r>
                        <a:rPr lang="en-US" sz="1100" u="none" strike="noStrike">
                          <a:effectLst/>
                        </a:rPr>
                        <a:t>Test Coverage</a:t>
                      </a:r>
                      <a:endParaRPr lang="en-US" sz="1100" b="0" i="0" u="none" strike="noStrike">
                        <a:solidFill>
                          <a:srgbClr val="000000"/>
                        </a:solidFill>
                        <a:effectLst/>
                        <a:latin typeface="ＭＳ Ｐゴシック"/>
                      </a:endParaRPr>
                    </a:p>
                  </a:txBody>
                  <a:tcPr marL="9525" marR="9525" marT="9525" marB="0" anchor="ctr"/>
                </a:tc>
              </a:tr>
              <a:tr h="245619">
                <a:tc>
                  <a:txBody>
                    <a:bodyPr/>
                    <a:lstStyle/>
                    <a:p>
                      <a:pPr algn="r" fontAlgn="ctr"/>
                      <a:r>
                        <a:rPr lang="en-US" altLang="ja-JP" sz="1100" u="none" strike="noStrike">
                          <a:effectLst/>
                        </a:rPr>
                        <a:t>1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tr>
              <a:tr h="245619">
                <a:tc>
                  <a:txBody>
                    <a:bodyPr/>
                    <a:lstStyle/>
                    <a:p>
                      <a:pPr algn="r" fontAlgn="ctr"/>
                      <a:r>
                        <a:rPr lang="en-US" altLang="ja-JP" sz="1100" u="none" strike="noStrike">
                          <a:effectLst/>
                        </a:rPr>
                        <a:t>10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tr>
              <a:tr h="245619">
                <a:tc>
                  <a:txBody>
                    <a:bodyPr/>
                    <a:lstStyle/>
                    <a:p>
                      <a:pPr algn="r" fontAlgn="ctr"/>
                      <a:r>
                        <a:rPr lang="en-US" altLang="ja-JP" sz="1100" u="none" strike="noStrike">
                          <a:effectLst/>
                        </a:rPr>
                        <a:t>100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95.00%</a:t>
                      </a:r>
                      <a:endParaRPr lang="en-US" altLang="ja-JP" sz="1100" b="0" i="0" u="none" strike="noStrike">
                        <a:solidFill>
                          <a:srgbClr val="000000"/>
                        </a:solidFill>
                        <a:effectLst/>
                        <a:latin typeface="ＭＳ Ｐゴシック"/>
                      </a:endParaRPr>
                    </a:p>
                  </a:txBody>
                  <a:tcPr marL="9525" marR="9525" marT="9525" marB="0" anchor="ctr"/>
                </a:tc>
              </a:tr>
              <a:tr h="245619">
                <a:tc>
                  <a:txBody>
                    <a:bodyPr/>
                    <a:lstStyle/>
                    <a:p>
                      <a:pPr algn="r" fontAlgn="ctr"/>
                      <a:r>
                        <a:rPr lang="en-US" altLang="ja-JP" sz="1100" u="none" strike="noStrike">
                          <a:effectLst/>
                        </a:rPr>
                        <a:t>1,000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15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75.00%</a:t>
                      </a:r>
                      <a:endParaRPr lang="en-US" altLang="ja-JP" sz="1100" b="0" i="0" u="none" strike="noStrike">
                        <a:solidFill>
                          <a:srgbClr val="000000"/>
                        </a:solidFill>
                        <a:effectLst/>
                        <a:latin typeface="ＭＳ Ｐゴシック"/>
                      </a:endParaRPr>
                    </a:p>
                  </a:txBody>
                  <a:tcPr marL="9525" marR="9525" marT="9525" marB="0" anchor="ctr"/>
                </a:tc>
              </a:tr>
              <a:tr h="245619">
                <a:tc>
                  <a:txBody>
                    <a:bodyPr/>
                    <a:lstStyle/>
                    <a:p>
                      <a:pPr algn="r" fontAlgn="ctr"/>
                      <a:r>
                        <a:rPr lang="en-US" altLang="ja-JP" sz="1100" u="none" strike="noStrike">
                          <a:effectLst/>
                        </a:rPr>
                        <a:t>10,000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250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50.00%</a:t>
                      </a:r>
                      <a:endParaRPr lang="en-US" altLang="ja-JP" sz="1100" b="0" i="0" u="none" strike="noStrike">
                        <a:solidFill>
                          <a:srgbClr val="000000"/>
                        </a:solidFill>
                        <a:effectLst/>
                        <a:latin typeface="ＭＳ Ｐゴシック"/>
                      </a:endParaRPr>
                    </a:p>
                  </a:txBody>
                  <a:tcPr marL="9525" marR="9525" marT="9525" marB="0" anchor="ctr"/>
                </a:tc>
              </a:tr>
              <a:tr h="245619">
                <a:tc>
                  <a:txBody>
                    <a:bodyPr/>
                    <a:lstStyle/>
                    <a:p>
                      <a:pPr algn="r" fontAlgn="ctr"/>
                      <a:r>
                        <a:rPr lang="en-US" altLang="ja-JP" sz="1100" u="none" strike="noStrike">
                          <a:effectLst/>
                        </a:rPr>
                        <a:t>100,000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4,000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35.00%</a:t>
                      </a:r>
                      <a:endParaRPr lang="en-US" altLang="ja-JP" sz="1100" b="0" i="0" u="none" strike="noStrike">
                        <a:solidFill>
                          <a:srgbClr val="000000"/>
                        </a:solidFill>
                        <a:effectLst/>
                        <a:latin typeface="ＭＳ Ｐゴシック"/>
                      </a:endParaRPr>
                    </a:p>
                  </a:txBody>
                  <a:tcPr marL="9525" marR="9525" marT="9525" marB="0" anchor="ctr"/>
                </a:tc>
              </a:tr>
              <a:tr h="245619">
                <a:tc>
                  <a:txBody>
                    <a:bodyPr/>
                    <a:lstStyle/>
                    <a:p>
                      <a:pPr algn="r" fontAlgn="ctr"/>
                      <a:r>
                        <a:rPr lang="en-US" altLang="ja-JP" sz="1100" u="none" strike="noStrike">
                          <a:effectLst/>
                        </a:rPr>
                        <a:t>1,000,000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25.00%</a:t>
                      </a:r>
                      <a:endParaRPr lang="en-US" altLang="ja-JP" sz="1100" b="0" i="0" u="none" strike="noStrike" dirty="0">
                        <a:solidFill>
                          <a:srgbClr val="000000"/>
                        </a:solidFill>
                        <a:effectLst/>
                        <a:latin typeface="ＭＳ Ｐゴシック"/>
                      </a:endParaRPr>
                    </a:p>
                  </a:txBody>
                  <a:tcPr marL="9525" marR="9525" marT="9525" marB="0" anchor="ctr"/>
                </a:tc>
              </a:tr>
              <a:tr h="250902">
                <a:tc>
                  <a:txBody>
                    <a:bodyPr/>
                    <a:lstStyle/>
                    <a:p>
                      <a:pPr algn="r" fontAlgn="ctr"/>
                      <a:r>
                        <a:rPr lang="en-US" altLang="ja-JP" sz="1100" u="none" strike="noStrike">
                          <a:effectLst/>
                        </a:rPr>
                        <a:t>10,000,000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350,000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15.00%</a:t>
                      </a:r>
                      <a:endParaRPr lang="en-US" altLang="ja-JP" sz="1100" b="0" i="0" u="none" strike="noStrike" dirty="0">
                        <a:solidFill>
                          <a:srgbClr val="000000"/>
                        </a:solidFill>
                        <a:effectLst/>
                        <a:latin typeface="ＭＳ Ｐゴシック"/>
                      </a:endParaRPr>
                    </a:p>
                  </a:txBody>
                  <a:tcPr marL="9525" marR="9525" marT="9525" marB="0" anchor="ctr"/>
                </a:tc>
              </a:tr>
            </a:tbl>
          </a:graphicData>
        </a:graphic>
      </p:graphicFrame>
      <p:sp>
        <p:nvSpPr>
          <p:cNvPr id="2" name="テキスト ボックス 1"/>
          <p:cNvSpPr txBox="1"/>
          <p:nvPr/>
        </p:nvSpPr>
        <p:spPr>
          <a:xfrm>
            <a:off x="5004048" y="1556792"/>
            <a:ext cx="3666703" cy="738664"/>
          </a:xfrm>
          <a:prstGeom prst="rect">
            <a:avLst/>
          </a:prstGeom>
          <a:noFill/>
        </p:spPr>
        <p:txBody>
          <a:bodyPr wrap="square" rtlCol="0">
            <a:spAutoFit/>
          </a:bodyPr>
          <a:lstStyle/>
          <a:p>
            <a:r>
              <a:rPr kumimoji="1" lang="en-US" altLang="ja-JP" sz="1400" dirty="0" smtClean="0"/>
              <a:t>Application size, Test Cases, and Test Coverage.</a:t>
            </a:r>
          </a:p>
          <a:p>
            <a:r>
              <a:rPr lang="en-US" altLang="ja-JP" sz="1400" dirty="0" smtClean="0"/>
              <a:t>	Logical source code  statements</a:t>
            </a:r>
            <a:endParaRPr kumimoji="1" lang="en-US" altLang="ja-JP" sz="1400" dirty="0" smtClean="0"/>
          </a:p>
          <a:p>
            <a:pPr algn="r"/>
            <a:r>
              <a:rPr kumimoji="1" lang="en-US" altLang="ja-JP" sz="1400" dirty="0" smtClean="0"/>
              <a:t>By Caper Jones</a:t>
            </a:r>
            <a:endParaRPr kumimoji="1" lang="ja-JP" altLang="en-US" sz="1400" dirty="0"/>
          </a:p>
        </p:txBody>
      </p:sp>
    </p:spTree>
    <p:extLst>
      <p:ext uri="{BB962C8B-B14F-4D97-AF65-F5344CB8AC3E}">
        <p14:creationId xmlns:p14="http://schemas.microsoft.com/office/powerpoint/2010/main" val="31871982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4213" y="476250"/>
            <a:ext cx="7560195" cy="668338"/>
          </a:xfrm>
          <a:ln/>
        </p:spPr>
        <p:txBody>
          <a:bodyPr/>
          <a:lstStyle/>
          <a:p>
            <a:pPr algn="ctr"/>
            <a:r>
              <a:rPr lang="ja-JP" altLang="en-US" sz="4000" dirty="0" smtClean="0"/>
              <a:t>時間によるパフォーマンスの変化</a:t>
            </a:r>
            <a:r>
              <a:rPr lang="en-US" altLang="ja-JP" sz="4000" dirty="0" smtClean="0"/>
              <a:t/>
            </a:r>
            <a:br>
              <a:rPr lang="en-US" altLang="ja-JP" sz="4000" dirty="0" smtClean="0"/>
            </a:br>
            <a:endParaRPr lang="ja-JP" altLang="en-US" sz="4000" dirty="0"/>
          </a:p>
        </p:txBody>
      </p:sp>
      <p:graphicFrame>
        <p:nvGraphicFramePr>
          <p:cNvPr id="67587" name="Object 3"/>
          <p:cNvGraphicFramePr>
            <a:graphicFrameLocks noGrp="1" noChangeAspect="1"/>
          </p:cNvGraphicFramePr>
          <p:nvPr>
            <p:ph sz="half" idx="1"/>
          </p:nvPr>
        </p:nvGraphicFramePr>
        <p:xfrm>
          <a:off x="250825" y="1341438"/>
          <a:ext cx="7497763" cy="3960812"/>
        </p:xfrm>
        <a:graphic>
          <a:graphicData uri="http://schemas.openxmlformats.org/presentationml/2006/ole">
            <mc:AlternateContent xmlns:mc="http://schemas.openxmlformats.org/markup-compatibility/2006">
              <mc:Choice xmlns:v="urn:schemas-microsoft-com:vml" Requires="v">
                <p:oleObj spid="_x0000_s3074" name="グラフ" r:id="rId3" imgW="4657665" imgH="2962168" progId="Excel.Chart.8">
                  <p:embed/>
                </p:oleObj>
              </mc:Choice>
              <mc:Fallback>
                <p:oleObj name="グラフ" r:id="rId3" imgW="4657665" imgH="2962168"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341438"/>
                        <a:ext cx="7497763" cy="3960812"/>
                      </a:xfrm>
                      <a:prstGeom prst="rect">
                        <a:avLst/>
                      </a:prstGeom>
                    </p:spPr>
                  </p:pic>
                </p:oleObj>
              </mc:Fallback>
            </mc:AlternateContent>
          </a:graphicData>
        </a:graphic>
      </p:graphicFrame>
      <p:sp>
        <p:nvSpPr>
          <p:cNvPr id="67588" name="Text Box 4"/>
          <p:cNvSpPr txBox="1">
            <a:spLocks noChangeArrowheads="1"/>
          </p:cNvSpPr>
          <p:nvPr/>
        </p:nvSpPr>
        <p:spPr bwMode="auto">
          <a:xfrm>
            <a:off x="395288" y="5373688"/>
            <a:ext cx="734536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0"/>
              <a:t>⊿e</a:t>
            </a:r>
            <a:r>
              <a:rPr lang="ja-JP" altLang="en-US" b="0"/>
              <a:t>曲線　  ：休憩なし</a:t>
            </a:r>
          </a:p>
          <a:p>
            <a:r>
              <a:rPr lang="ja-JP" altLang="en-US" b="0"/>
              <a:t>⊿</a:t>
            </a:r>
            <a:r>
              <a:rPr lang="en-US" altLang="ja-JP" b="0"/>
              <a:t>e´</a:t>
            </a:r>
            <a:r>
              <a:rPr lang="ja-JP" altLang="en-US" b="0"/>
              <a:t>曲線   ：予定時間</a:t>
            </a:r>
            <a:r>
              <a:rPr lang="en-US" altLang="ja-JP" b="0"/>
              <a:t>90</a:t>
            </a:r>
            <a:r>
              <a:rPr lang="ja-JP" altLang="en-US" b="0"/>
              <a:t>分を超えたら、</a:t>
            </a:r>
            <a:r>
              <a:rPr lang="en-US" altLang="ja-JP" b="0"/>
              <a:t>5</a:t>
            </a:r>
            <a:r>
              <a:rPr lang="ja-JP" altLang="en-US" b="0"/>
              <a:t>分以内の休憩を予定する</a:t>
            </a:r>
          </a:p>
          <a:p>
            <a:r>
              <a:rPr lang="ja-JP" altLang="en-US" b="0"/>
              <a:t>⊿</a:t>
            </a:r>
            <a:r>
              <a:rPr lang="en-US" altLang="ja-JP" b="0"/>
              <a:t>e´´</a:t>
            </a:r>
            <a:r>
              <a:rPr lang="ja-JP" altLang="en-US" b="0"/>
              <a:t>曲線 ：さらに、予定時間</a:t>
            </a:r>
            <a:r>
              <a:rPr lang="en-US" altLang="ja-JP" b="0"/>
              <a:t>90</a:t>
            </a:r>
            <a:r>
              <a:rPr lang="ja-JP" altLang="en-US" b="0"/>
              <a:t>分を超える場合が２連続したら、間に　　　</a:t>
            </a:r>
          </a:p>
          <a:p>
            <a:r>
              <a:rPr lang="ja-JP" altLang="en-US" b="0"/>
              <a:t>　　　　　　　　</a:t>
            </a:r>
            <a:r>
              <a:rPr lang="en-US" altLang="ja-JP" b="0"/>
              <a:t>10-15</a:t>
            </a:r>
            <a:r>
              <a:rPr lang="ja-JP" altLang="en-US" b="0"/>
              <a:t>分のタバコ休憩を入れる。</a:t>
            </a:r>
          </a:p>
        </p:txBody>
      </p:sp>
      <p:sp>
        <p:nvSpPr>
          <p:cNvPr id="2" name="テキスト ボックス 1"/>
          <p:cNvSpPr txBox="1"/>
          <p:nvPr/>
        </p:nvSpPr>
        <p:spPr>
          <a:xfrm>
            <a:off x="4788024" y="5235188"/>
            <a:ext cx="3312368" cy="276999"/>
          </a:xfrm>
          <a:prstGeom prst="rect">
            <a:avLst/>
          </a:prstGeom>
          <a:noFill/>
        </p:spPr>
        <p:txBody>
          <a:bodyPr wrap="square" rtlCol="0">
            <a:spAutoFit/>
          </a:bodyPr>
          <a:lstStyle/>
          <a:p>
            <a:pPr algn="ctr"/>
            <a:r>
              <a:rPr kumimoji="1" lang="ja-JP" altLang="en-US" sz="1200" dirty="0" smtClean="0"/>
              <a:t>某社システム開発新人研修生の測定データ</a:t>
            </a:r>
            <a:endParaRPr kumimoji="1" lang="ja-JP" altLang="en-US" sz="1200" dirty="0"/>
          </a:p>
        </p:txBody>
      </p:sp>
      <p:sp>
        <p:nvSpPr>
          <p:cNvPr id="3" name="テキスト ボックス 2"/>
          <p:cNvSpPr txBox="1"/>
          <p:nvPr/>
        </p:nvSpPr>
        <p:spPr>
          <a:xfrm>
            <a:off x="899592" y="764704"/>
            <a:ext cx="7200800" cy="369332"/>
          </a:xfrm>
          <a:prstGeom prst="rect">
            <a:avLst/>
          </a:prstGeom>
          <a:noFill/>
        </p:spPr>
        <p:txBody>
          <a:bodyPr wrap="square" rtlCol="0">
            <a:spAutoFit/>
          </a:bodyPr>
          <a:lstStyle/>
          <a:p>
            <a:pPr algn="ctr"/>
            <a:r>
              <a:rPr kumimoji="1" lang="ja-JP" altLang="en-US" dirty="0" smtClean="0"/>
              <a:t>仕事中でのイライラ発生による生産性低下状況の推移（実験値）</a:t>
            </a:r>
            <a:endParaRPr kumimoji="1" lang="ja-JP" altLang="en-US" dirty="0"/>
          </a:p>
        </p:txBody>
      </p:sp>
      <p:cxnSp>
        <p:nvCxnSpPr>
          <p:cNvPr id="5" name="直線コネクタ 4"/>
          <p:cNvCxnSpPr/>
          <p:nvPr/>
        </p:nvCxnSpPr>
        <p:spPr>
          <a:xfrm flipV="1">
            <a:off x="3275856" y="1628800"/>
            <a:ext cx="0" cy="29523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円/楕円 6"/>
          <p:cNvSpPr/>
          <p:nvPr/>
        </p:nvSpPr>
        <p:spPr>
          <a:xfrm>
            <a:off x="2771800" y="4581128"/>
            <a:ext cx="918102" cy="504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左右矢印 7"/>
          <p:cNvSpPr/>
          <p:nvPr/>
        </p:nvSpPr>
        <p:spPr>
          <a:xfrm>
            <a:off x="1475656" y="1385937"/>
            <a:ext cx="1800200" cy="576064"/>
          </a:xfrm>
          <a:prstGeom prst="lef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5799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a:bodyPr>
          <a:lstStyle/>
          <a:p>
            <a:r>
              <a:rPr kumimoji="1" lang="ja-JP" altLang="en-US" sz="2800" dirty="0" smtClean="0"/>
              <a:t>タスクを小さく（粒度）する</a:t>
            </a:r>
            <a:endParaRPr kumimoji="1" lang="ja-JP" altLang="en-US" sz="2800" dirty="0"/>
          </a:p>
        </p:txBody>
      </p:sp>
      <p:sp>
        <p:nvSpPr>
          <p:cNvPr id="3" name="テキスト ボックス 2"/>
          <p:cNvSpPr txBox="1"/>
          <p:nvPr/>
        </p:nvSpPr>
        <p:spPr>
          <a:xfrm>
            <a:off x="395536" y="908720"/>
            <a:ext cx="8352928" cy="369332"/>
          </a:xfrm>
          <a:prstGeom prst="rect">
            <a:avLst/>
          </a:prstGeom>
          <a:noFill/>
        </p:spPr>
        <p:txBody>
          <a:bodyPr wrap="square" rtlCol="0">
            <a:spAutoFit/>
          </a:bodyPr>
          <a:lstStyle/>
          <a:p>
            <a:r>
              <a:rPr kumimoji="1" lang="ja-JP" altLang="en-US" dirty="0" smtClean="0"/>
              <a:t>例えば、レポートを作る業務（仕事）をタスク分解する。</a:t>
            </a:r>
            <a:endParaRPr kumimoji="1" lang="ja-JP" altLang="en-US" dirty="0"/>
          </a:p>
        </p:txBody>
      </p:sp>
      <p:sp>
        <p:nvSpPr>
          <p:cNvPr id="4" name="テキスト ボックス 3"/>
          <p:cNvSpPr txBox="1"/>
          <p:nvPr/>
        </p:nvSpPr>
        <p:spPr>
          <a:xfrm>
            <a:off x="719572" y="1489109"/>
            <a:ext cx="8244916" cy="4801314"/>
          </a:xfrm>
          <a:prstGeom prst="rect">
            <a:avLst/>
          </a:prstGeom>
          <a:noFill/>
        </p:spPr>
        <p:txBody>
          <a:bodyPr wrap="square" rtlCol="0">
            <a:spAutoFit/>
          </a:bodyPr>
          <a:lstStyle/>
          <a:p>
            <a:pPr marL="342900" indent="-342900">
              <a:buFont typeface="+mj-lt"/>
              <a:buAutoNum type="arabicPeriod"/>
            </a:pPr>
            <a:r>
              <a:rPr kumimoji="1" lang="ja-JP" altLang="en-US" dirty="0" smtClean="0"/>
              <a:t>レポートの主旨を確認し、レポートのストーリーを練る。</a:t>
            </a:r>
            <a:r>
              <a:rPr kumimoji="1" lang="en-US" altLang="ja-JP" dirty="0" smtClean="0"/>
              <a:t>		30</a:t>
            </a:r>
            <a:r>
              <a:rPr kumimoji="1" lang="ja-JP" altLang="en-US" dirty="0" smtClean="0"/>
              <a:t>分</a:t>
            </a:r>
            <a:endParaRPr kumimoji="1" lang="en-US" altLang="ja-JP" dirty="0" smtClean="0"/>
          </a:p>
          <a:p>
            <a:pPr marL="342900" indent="-342900">
              <a:buFont typeface="+mj-lt"/>
              <a:buAutoNum type="arabicPeriod"/>
            </a:pPr>
            <a:r>
              <a:rPr lang="ja-JP" altLang="en-US" dirty="0"/>
              <a:t>レポート</a:t>
            </a:r>
            <a:r>
              <a:rPr lang="ja-JP" altLang="en-US" dirty="0" smtClean="0"/>
              <a:t>の章立てを決める</a:t>
            </a:r>
            <a:r>
              <a:rPr lang="en-US" altLang="ja-JP" dirty="0" smtClean="0"/>
              <a:t>					10</a:t>
            </a:r>
            <a:r>
              <a:rPr lang="ja-JP" altLang="en-US" dirty="0" smtClean="0"/>
              <a:t>分</a:t>
            </a:r>
            <a:endParaRPr lang="en-US" altLang="ja-JP" dirty="0" smtClean="0"/>
          </a:p>
          <a:p>
            <a:pPr marL="342900" indent="-342900">
              <a:buFont typeface="+mj-lt"/>
              <a:buAutoNum type="arabicPeriod"/>
            </a:pPr>
            <a:r>
              <a:rPr kumimoji="1" lang="ja-JP" altLang="en-US" dirty="0" smtClean="0"/>
              <a:t>各章の基本を決める（文章、図、グラフ、データ、イラスト等）</a:t>
            </a:r>
            <a:r>
              <a:rPr kumimoji="1" lang="en-US" altLang="ja-JP" dirty="0" smtClean="0"/>
              <a:t>		30</a:t>
            </a:r>
            <a:r>
              <a:rPr kumimoji="1" lang="ja-JP" altLang="en-US" dirty="0" smtClean="0"/>
              <a:t>分</a:t>
            </a:r>
            <a:endParaRPr kumimoji="1" lang="en-US" altLang="ja-JP" dirty="0" smtClean="0"/>
          </a:p>
          <a:p>
            <a:pPr marL="342900" indent="-342900">
              <a:buFont typeface="+mj-lt"/>
              <a:buAutoNum type="arabicPeriod"/>
            </a:pPr>
            <a:r>
              <a:rPr lang="ja-JP" altLang="en-US" dirty="0"/>
              <a:t>文章</a:t>
            </a:r>
            <a:r>
              <a:rPr lang="ja-JP" altLang="en-US" dirty="0" smtClean="0"/>
              <a:t>の下書きをする。</a:t>
            </a:r>
            <a:r>
              <a:rPr lang="en-US" altLang="ja-JP" dirty="0" smtClean="0"/>
              <a:t>						30</a:t>
            </a:r>
            <a:r>
              <a:rPr lang="ja-JP" altLang="en-US" dirty="0" smtClean="0"/>
              <a:t>分</a:t>
            </a:r>
            <a:endParaRPr lang="en-US" altLang="ja-JP" dirty="0" smtClean="0"/>
          </a:p>
          <a:p>
            <a:pPr marL="342900" indent="-342900">
              <a:buFont typeface="+mj-lt"/>
              <a:buAutoNum type="arabicPeriod"/>
            </a:pPr>
            <a:r>
              <a:rPr lang="ja-JP" altLang="en-US" dirty="0" smtClean="0"/>
              <a:t>図やグラフを</a:t>
            </a:r>
            <a:r>
              <a:rPr lang="ja-JP" altLang="en-US" dirty="0"/>
              <a:t>作成</a:t>
            </a:r>
            <a:r>
              <a:rPr lang="ja-JP" altLang="en-US" dirty="0" smtClean="0"/>
              <a:t>するためのデータを決め、データを収集する。</a:t>
            </a:r>
            <a:r>
              <a:rPr lang="en-US" altLang="ja-JP" dirty="0" smtClean="0"/>
              <a:t>		30</a:t>
            </a:r>
            <a:r>
              <a:rPr lang="ja-JP" altLang="en-US" dirty="0" smtClean="0"/>
              <a:t>分</a:t>
            </a:r>
            <a:endParaRPr lang="en-US" altLang="ja-JP" dirty="0" smtClean="0"/>
          </a:p>
          <a:p>
            <a:pPr marL="342900" indent="-342900">
              <a:buFont typeface="+mj-lt"/>
              <a:buAutoNum type="arabicPeriod"/>
            </a:pPr>
            <a:r>
              <a:rPr kumimoji="1" lang="en-US" altLang="ja-JP" dirty="0" smtClean="0"/>
              <a:t>PC</a:t>
            </a:r>
            <a:r>
              <a:rPr kumimoji="1" lang="ja-JP" altLang="en-US" dirty="0" smtClean="0"/>
              <a:t>を立ち上げ、</a:t>
            </a:r>
            <a:r>
              <a:rPr kumimoji="1" lang="en-US" altLang="ja-JP" dirty="0" smtClean="0"/>
              <a:t>EXCEL</a:t>
            </a:r>
            <a:r>
              <a:rPr kumimoji="1" lang="ja-JP" altLang="en-US" dirty="0" err="1" smtClean="0"/>
              <a:t>、</a:t>
            </a:r>
            <a:r>
              <a:rPr kumimoji="1" lang="en-US" altLang="ja-JP" dirty="0" smtClean="0"/>
              <a:t>PowerPoint</a:t>
            </a:r>
            <a:r>
              <a:rPr kumimoji="1" lang="ja-JP" altLang="en-US" dirty="0" smtClean="0"/>
              <a:t>を起動する。</a:t>
            </a:r>
            <a:r>
              <a:rPr kumimoji="1" lang="en-US" altLang="ja-JP" dirty="0" smtClean="0"/>
              <a:t>			</a:t>
            </a:r>
            <a:r>
              <a:rPr lang="en-US" altLang="ja-JP" dirty="0"/>
              <a:t> </a:t>
            </a:r>
            <a:r>
              <a:rPr lang="en-US" altLang="ja-JP" dirty="0" smtClean="0"/>
              <a:t> </a:t>
            </a:r>
            <a:r>
              <a:rPr kumimoji="1" lang="en-US" altLang="ja-JP" dirty="0" smtClean="0"/>
              <a:t>5</a:t>
            </a:r>
            <a:r>
              <a:rPr kumimoji="1" lang="ja-JP" altLang="en-US" dirty="0" smtClean="0"/>
              <a:t>分</a:t>
            </a:r>
            <a:endParaRPr kumimoji="1" lang="en-US" altLang="ja-JP" dirty="0" smtClean="0"/>
          </a:p>
          <a:p>
            <a:pPr marL="342900" indent="-342900">
              <a:buFont typeface="+mj-lt"/>
              <a:buAutoNum type="arabicPeriod"/>
            </a:pPr>
            <a:r>
              <a:rPr lang="ja-JP" altLang="en-US" dirty="0"/>
              <a:t>データ</a:t>
            </a:r>
            <a:r>
              <a:rPr lang="ja-JP" altLang="en-US" dirty="0" smtClean="0"/>
              <a:t>を</a:t>
            </a:r>
            <a:r>
              <a:rPr lang="en-US" altLang="ja-JP" dirty="0" smtClean="0"/>
              <a:t>EXCEL</a:t>
            </a:r>
            <a:r>
              <a:rPr lang="ja-JP" altLang="en-US" dirty="0" smtClean="0"/>
              <a:t>に入力する。（データをインポートする。）</a:t>
            </a:r>
            <a:r>
              <a:rPr lang="en-US" altLang="ja-JP" dirty="0" smtClean="0"/>
              <a:t>		20</a:t>
            </a:r>
            <a:r>
              <a:rPr lang="ja-JP" altLang="en-US" dirty="0" smtClean="0"/>
              <a:t>分</a:t>
            </a:r>
            <a:endParaRPr lang="en-US" altLang="ja-JP" dirty="0" smtClean="0"/>
          </a:p>
          <a:p>
            <a:pPr marL="342900" indent="-342900">
              <a:buFont typeface="+mj-lt"/>
              <a:buAutoNum type="arabicPeriod"/>
            </a:pPr>
            <a:r>
              <a:rPr kumimoji="1" lang="ja-JP" altLang="en-US" dirty="0"/>
              <a:t>グラフ</a:t>
            </a:r>
            <a:r>
              <a:rPr kumimoji="1" lang="ja-JP" altLang="en-US" dirty="0" smtClean="0"/>
              <a:t>を作成する。</a:t>
            </a:r>
            <a:r>
              <a:rPr kumimoji="1" lang="en-US" altLang="ja-JP" dirty="0" smtClean="0"/>
              <a:t>						10</a:t>
            </a:r>
            <a:r>
              <a:rPr kumimoji="1" lang="ja-JP" altLang="en-US" dirty="0" smtClean="0"/>
              <a:t>分</a:t>
            </a:r>
            <a:endParaRPr kumimoji="1" lang="en-US" altLang="ja-JP" dirty="0" smtClean="0"/>
          </a:p>
          <a:p>
            <a:pPr marL="342900" indent="-342900">
              <a:buFont typeface="+mj-lt"/>
              <a:buAutoNum type="arabicPeriod"/>
            </a:pPr>
            <a:r>
              <a:rPr lang="ja-JP" altLang="en-US" dirty="0"/>
              <a:t>文章</a:t>
            </a:r>
            <a:r>
              <a:rPr lang="ja-JP" altLang="en-US" dirty="0" smtClean="0"/>
              <a:t>を構成し、</a:t>
            </a:r>
            <a:r>
              <a:rPr lang="en-US" altLang="ja-JP" dirty="0" smtClean="0"/>
              <a:t>PowerPoint</a:t>
            </a:r>
            <a:r>
              <a:rPr lang="ja-JP" altLang="en-US" dirty="0" smtClean="0"/>
              <a:t>に入力する。（コピーする。）</a:t>
            </a:r>
            <a:r>
              <a:rPr lang="en-US" altLang="ja-JP" dirty="0" smtClean="0"/>
              <a:t>			30</a:t>
            </a:r>
            <a:r>
              <a:rPr lang="ja-JP" altLang="en-US" dirty="0" smtClean="0"/>
              <a:t>分</a:t>
            </a:r>
            <a:endParaRPr lang="en-US" altLang="ja-JP" dirty="0" smtClean="0"/>
          </a:p>
          <a:p>
            <a:pPr marL="342900" indent="-342900">
              <a:buFont typeface="+mj-lt"/>
              <a:buAutoNum type="arabicPeriod"/>
            </a:pPr>
            <a:r>
              <a:rPr lang="en-US" altLang="ja-JP" dirty="0" smtClean="0"/>
              <a:t>PowerPoint</a:t>
            </a:r>
            <a:r>
              <a:rPr lang="ja-JP" altLang="en-US" dirty="0" smtClean="0"/>
              <a:t>のレイアウトを決め、文章、図、グラフ、イラストを配置する。</a:t>
            </a:r>
            <a:r>
              <a:rPr lang="en-US" altLang="ja-JP" dirty="0" smtClean="0"/>
              <a:t>	  5</a:t>
            </a:r>
            <a:r>
              <a:rPr lang="ja-JP" altLang="en-US" dirty="0" smtClean="0"/>
              <a:t>分</a:t>
            </a:r>
            <a:endParaRPr lang="en-US" altLang="ja-JP" dirty="0" smtClean="0"/>
          </a:p>
          <a:p>
            <a:pPr marL="342900" indent="-342900">
              <a:buFont typeface="+mj-lt"/>
              <a:buAutoNum type="arabicPeriod"/>
            </a:pPr>
            <a:r>
              <a:rPr lang="ja-JP" altLang="en-US" dirty="0" smtClean="0"/>
              <a:t>④～⑩を必要ページ分繰り返す。</a:t>
            </a:r>
            <a:endParaRPr lang="en-US" altLang="ja-JP" dirty="0" smtClean="0"/>
          </a:p>
          <a:p>
            <a:pPr marL="342900" indent="-342900">
              <a:buFont typeface="+mj-lt"/>
              <a:buAutoNum type="arabicPeriod"/>
            </a:pPr>
            <a:r>
              <a:rPr lang="ja-JP" altLang="en-US" dirty="0" smtClean="0"/>
              <a:t>レポート全体を通して確認する（校正する。）</a:t>
            </a:r>
            <a:r>
              <a:rPr lang="en-US" altLang="ja-JP" dirty="0" smtClean="0"/>
              <a:t>				30</a:t>
            </a:r>
            <a:r>
              <a:rPr lang="ja-JP" altLang="en-US" dirty="0" smtClean="0"/>
              <a:t>分</a:t>
            </a:r>
            <a:endParaRPr lang="en-US" altLang="ja-JP" dirty="0" smtClean="0"/>
          </a:p>
          <a:p>
            <a:pPr marL="342900" indent="-342900">
              <a:buFont typeface="+mj-lt"/>
              <a:buAutoNum type="arabicPeriod"/>
            </a:pPr>
            <a:r>
              <a:rPr lang="ja-JP" altLang="en-US" dirty="0"/>
              <a:t>作成</a:t>
            </a:r>
            <a:r>
              <a:rPr lang="ja-JP" altLang="en-US" dirty="0" smtClean="0"/>
              <a:t>日、作成者名、レポートの題名を記入し、完成させる。</a:t>
            </a:r>
            <a:r>
              <a:rPr lang="en-US" altLang="ja-JP" dirty="0" smtClean="0"/>
              <a:t>		  5</a:t>
            </a:r>
            <a:r>
              <a:rPr lang="ja-JP" altLang="en-US" dirty="0" smtClean="0"/>
              <a:t>分</a:t>
            </a:r>
            <a:endParaRPr lang="en-US" altLang="ja-JP" dirty="0" smtClean="0"/>
          </a:p>
          <a:p>
            <a:pPr marL="342900" indent="-342900">
              <a:buFont typeface="+mj-lt"/>
              <a:buAutoNum type="arabicPeriod"/>
            </a:pPr>
            <a:r>
              <a:rPr lang="ja-JP" altLang="en-US" dirty="0"/>
              <a:t>レポート</a:t>
            </a:r>
            <a:r>
              <a:rPr lang="ja-JP" altLang="en-US" dirty="0" smtClean="0"/>
              <a:t>を提出する。</a:t>
            </a:r>
            <a:r>
              <a:rPr lang="en-US" altLang="ja-JP" dirty="0" smtClean="0"/>
              <a:t>						  5</a:t>
            </a:r>
            <a:r>
              <a:rPr lang="ja-JP" altLang="en-US" dirty="0" smtClean="0"/>
              <a:t>分</a:t>
            </a:r>
            <a:endParaRPr lang="en-US" altLang="ja-JP" dirty="0" smtClean="0"/>
          </a:p>
          <a:p>
            <a:r>
              <a:rPr lang="en-US" altLang="ja-JP" dirty="0"/>
              <a:t>	</a:t>
            </a:r>
            <a:r>
              <a:rPr lang="en-US" altLang="ja-JP" dirty="0" smtClean="0"/>
              <a:t>					</a:t>
            </a:r>
            <a:r>
              <a:rPr lang="en-US" altLang="ja-JP" dirty="0"/>
              <a:t> </a:t>
            </a:r>
            <a:r>
              <a:rPr lang="en-US" altLang="ja-JP" dirty="0" smtClean="0"/>
              <a:t>                                240</a:t>
            </a:r>
            <a:r>
              <a:rPr lang="ja-JP" altLang="en-US" dirty="0" smtClean="0"/>
              <a:t>分</a:t>
            </a:r>
            <a:endParaRPr lang="en-US" altLang="ja-JP" dirty="0" smtClean="0"/>
          </a:p>
          <a:p>
            <a:r>
              <a:rPr lang="en-US" altLang="ja-JP" dirty="0"/>
              <a:t>	</a:t>
            </a:r>
            <a:r>
              <a:rPr lang="en-US" altLang="ja-JP" dirty="0" smtClean="0"/>
              <a:t>						            </a:t>
            </a:r>
            <a:r>
              <a:rPr lang="ja-JP" altLang="en-US" dirty="0" smtClean="0"/>
              <a:t>（</a:t>
            </a:r>
            <a:r>
              <a:rPr lang="ja-JP" altLang="en-US" dirty="0"/>
              <a:t>４</a:t>
            </a:r>
            <a:r>
              <a:rPr lang="ja-JP" altLang="en-US" dirty="0" smtClean="0"/>
              <a:t>時間）</a:t>
            </a:r>
            <a:endParaRPr lang="en-US" altLang="ja-JP" dirty="0" smtClean="0"/>
          </a:p>
          <a:p>
            <a:pPr marL="342900" indent="-342900">
              <a:buFont typeface="+mj-lt"/>
              <a:buAutoNum type="arabicPeriod"/>
            </a:pP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6" name="スライド番号プレースホルダー 5"/>
          <p:cNvSpPr>
            <a:spLocks noGrp="1"/>
          </p:cNvSpPr>
          <p:nvPr>
            <p:ph type="sldNum" sz="quarter" idx="12"/>
          </p:nvPr>
        </p:nvSpPr>
        <p:spPr/>
        <p:txBody>
          <a:bodyPr/>
          <a:lstStyle/>
          <a:p>
            <a:fld id="{12493AFB-09EF-44E8-907E-BBD1DBE5A50F}" type="slidenum">
              <a:rPr kumimoji="1" lang="ja-JP" altLang="en-US" smtClean="0"/>
              <a:t>52</a:t>
            </a:fld>
            <a:endParaRPr kumimoji="1" lang="ja-JP" altLang="en-US"/>
          </a:p>
        </p:txBody>
      </p:sp>
    </p:spTree>
    <p:extLst>
      <p:ext uri="{BB962C8B-B14F-4D97-AF65-F5344CB8AC3E}">
        <p14:creationId xmlns:p14="http://schemas.microsoft.com/office/powerpoint/2010/main" val="401753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836613"/>
          </a:xfrm>
        </p:spPr>
        <p:txBody>
          <a:bodyPr>
            <a:normAutofit/>
          </a:bodyPr>
          <a:lstStyle/>
          <a:p>
            <a:pPr algn="ctr"/>
            <a:r>
              <a:rPr lang="en-US" altLang="ja-JP" sz="2800" dirty="0"/>
              <a:t>『</a:t>
            </a:r>
            <a:r>
              <a:rPr lang="ja-JP" altLang="en-US" sz="2800" dirty="0"/>
              <a:t>もの作り</a:t>
            </a:r>
            <a:r>
              <a:rPr lang="en-US" altLang="ja-JP" sz="2800" dirty="0"/>
              <a:t>』</a:t>
            </a:r>
            <a:r>
              <a:rPr lang="ja-JP" altLang="en-US" sz="2800" dirty="0"/>
              <a:t>と</a:t>
            </a:r>
            <a:r>
              <a:rPr lang="en-US" altLang="ja-JP" sz="2800" dirty="0"/>
              <a:t>『</a:t>
            </a:r>
            <a:r>
              <a:rPr lang="ja-JP" altLang="en-US" sz="2800" dirty="0"/>
              <a:t>システム作り</a:t>
            </a:r>
            <a:r>
              <a:rPr lang="en-US" altLang="ja-JP" sz="2800" dirty="0"/>
              <a:t>』</a:t>
            </a:r>
            <a:r>
              <a:rPr lang="ja-JP" altLang="en-US" sz="2800" dirty="0"/>
              <a:t>の相違</a:t>
            </a:r>
          </a:p>
        </p:txBody>
      </p:sp>
      <p:sp>
        <p:nvSpPr>
          <p:cNvPr id="19460" name="Rectangle 4"/>
          <p:cNvSpPr>
            <a:spLocks noChangeArrowheads="1"/>
          </p:cNvSpPr>
          <p:nvPr/>
        </p:nvSpPr>
        <p:spPr bwMode="auto">
          <a:xfrm>
            <a:off x="325438" y="1268413"/>
            <a:ext cx="719137"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製品企画</a:t>
            </a:r>
          </a:p>
        </p:txBody>
      </p:sp>
      <p:sp>
        <p:nvSpPr>
          <p:cNvPr id="19461" name="Rectangle 5"/>
          <p:cNvSpPr>
            <a:spLocks noChangeArrowheads="1"/>
          </p:cNvSpPr>
          <p:nvPr/>
        </p:nvSpPr>
        <p:spPr bwMode="auto">
          <a:xfrm>
            <a:off x="1116013" y="1268413"/>
            <a:ext cx="719137"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機能検討</a:t>
            </a:r>
          </a:p>
          <a:p>
            <a:pPr algn="ctr"/>
            <a:r>
              <a:rPr lang="ja-JP" altLang="en-US" sz="1400"/>
              <a:t>（</a:t>
            </a:r>
            <a:r>
              <a:rPr lang="en-US" altLang="ja-JP" sz="1400"/>
              <a:t>VE</a:t>
            </a:r>
            <a:r>
              <a:rPr lang="ja-JP" altLang="en-US" sz="1400"/>
              <a:t>）</a:t>
            </a:r>
          </a:p>
        </p:txBody>
      </p:sp>
      <p:sp>
        <p:nvSpPr>
          <p:cNvPr id="19462" name="Rectangle 6"/>
          <p:cNvSpPr>
            <a:spLocks noChangeArrowheads="1"/>
          </p:cNvSpPr>
          <p:nvPr/>
        </p:nvSpPr>
        <p:spPr bwMode="auto">
          <a:xfrm>
            <a:off x="1908175" y="1268413"/>
            <a:ext cx="719138"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製品設計</a:t>
            </a:r>
          </a:p>
        </p:txBody>
      </p:sp>
      <p:sp>
        <p:nvSpPr>
          <p:cNvPr id="19463" name="Rectangle 7"/>
          <p:cNvSpPr>
            <a:spLocks noChangeArrowheads="1"/>
          </p:cNvSpPr>
          <p:nvPr/>
        </p:nvSpPr>
        <p:spPr bwMode="auto">
          <a:xfrm>
            <a:off x="3851275"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工程設計</a:t>
            </a:r>
          </a:p>
        </p:txBody>
      </p:sp>
      <p:sp>
        <p:nvSpPr>
          <p:cNvPr id="19464" name="Rectangle 8"/>
          <p:cNvSpPr>
            <a:spLocks noChangeArrowheads="1"/>
          </p:cNvSpPr>
          <p:nvPr/>
        </p:nvSpPr>
        <p:spPr bwMode="auto">
          <a:xfrm>
            <a:off x="3059113"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生技検討</a:t>
            </a:r>
          </a:p>
          <a:p>
            <a:pPr algn="ctr"/>
            <a:r>
              <a:rPr lang="ja-JP" altLang="en-US" sz="1000"/>
              <a:t>（生産設計）</a:t>
            </a:r>
          </a:p>
        </p:txBody>
      </p:sp>
      <p:sp>
        <p:nvSpPr>
          <p:cNvPr id="19465" name="Rectangle 9"/>
          <p:cNvSpPr>
            <a:spLocks noChangeArrowheads="1"/>
          </p:cNvSpPr>
          <p:nvPr/>
        </p:nvSpPr>
        <p:spPr bwMode="auto">
          <a:xfrm>
            <a:off x="4643438"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試作</a:t>
            </a:r>
          </a:p>
        </p:txBody>
      </p:sp>
      <p:sp>
        <p:nvSpPr>
          <p:cNvPr id="19466" name="Rectangle 10"/>
          <p:cNvSpPr>
            <a:spLocks noChangeArrowheads="1"/>
          </p:cNvSpPr>
          <p:nvPr/>
        </p:nvSpPr>
        <p:spPr bwMode="auto">
          <a:xfrm>
            <a:off x="5724525"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量産製造</a:t>
            </a:r>
          </a:p>
        </p:txBody>
      </p:sp>
      <p:sp>
        <p:nvSpPr>
          <p:cNvPr id="19467" name="Rectangle 11"/>
          <p:cNvSpPr>
            <a:spLocks noChangeArrowheads="1"/>
          </p:cNvSpPr>
          <p:nvPr/>
        </p:nvSpPr>
        <p:spPr bwMode="auto">
          <a:xfrm>
            <a:off x="7092950"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品質検査</a:t>
            </a:r>
          </a:p>
          <a:p>
            <a:pPr algn="ctr"/>
            <a:r>
              <a:rPr lang="ja-JP" altLang="en-US" sz="1400"/>
              <a:t>（テスト）</a:t>
            </a:r>
          </a:p>
        </p:txBody>
      </p:sp>
      <p:sp>
        <p:nvSpPr>
          <p:cNvPr id="19468" name="Rectangle 12"/>
          <p:cNvSpPr>
            <a:spLocks noChangeArrowheads="1"/>
          </p:cNvSpPr>
          <p:nvPr/>
        </p:nvSpPr>
        <p:spPr bwMode="auto">
          <a:xfrm>
            <a:off x="7885113"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出荷</a:t>
            </a:r>
            <a:r>
              <a:rPr lang="en-US" altLang="ja-JP" sz="1400"/>
              <a:t>/</a:t>
            </a:r>
            <a:r>
              <a:rPr lang="ja-JP" altLang="en-US" sz="1400"/>
              <a:t>納品</a:t>
            </a:r>
          </a:p>
        </p:txBody>
      </p:sp>
      <p:sp>
        <p:nvSpPr>
          <p:cNvPr id="19469" name="AutoShape 13"/>
          <p:cNvSpPr>
            <a:spLocks noChangeArrowheads="1"/>
          </p:cNvSpPr>
          <p:nvPr/>
        </p:nvSpPr>
        <p:spPr bwMode="auto">
          <a:xfrm>
            <a:off x="323850" y="2349500"/>
            <a:ext cx="2879725" cy="1584325"/>
          </a:xfrm>
          <a:prstGeom prst="leftRightArrow">
            <a:avLst>
              <a:gd name="adj1" fmla="val 50000"/>
              <a:gd name="adj2" fmla="val 36353"/>
            </a:avLst>
          </a:prstGeom>
          <a:solidFill>
            <a:srgbClr val="C0C0C0">
              <a:alpha val="50000"/>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設計</a:t>
            </a:r>
          </a:p>
        </p:txBody>
      </p:sp>
      <p:sp>
        <p:nvSpPr>
          <p:cNvPr id="19470" name="AutoShape 14"/>
          <p:cNvSpPr>
            <a:spLocks noChangeArrowheads="1"/>
          </p:cNvSpPr>
          <p:nvPr/>
        </p:nvSpPr>
        <p:spPr bwMode="auto">
          <a:xfrm>
            <a:off x="3348038" y="2349500"/>
            <a:ext cx="3097212" cy="1584325"/>
          </a:xfrm>
          <a:prstGeom prst="leftRightArrow">
            <a:avLst>
              <a:gd name="adj1" fmla="val 50000"/>
              <a:gd name="adj2" fmla="val 39098"/>
            </a:avLst>
          </a:prstGeom>
          <a:solidFill>
            <a:srgbClr val="C0C0C0">
              <a:alpha val="50000"/>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製造</a:t>
            </a:r>
          </a:p>
        </p:txBody>
      </p:sp>
      <p:sp>
        <p:nvSpPr>
          <p:cNvPr id="19471" name="AutoShape 15"/>
          <p:cNvSpPr>
            <a:spLocks noChangeArrowheads="1"/>
          </p:cNvSpPr>
          <p:nvPr/>
        </p:nvSpPr>
        <p:spPr bwMode="auto">
          <a:xfrm>
            <a:off x="6659563" y="2349500"/>
            <a:ext cx="2305050" cy="1584325"/>
          </a:xfrm>
          <a:prstGeom prst="leftRightArrow">
            <a:avLst>
              <a:gd name="adj1" fmla="val 50000"/>
              <a:gd name="adj2" fmla="val 29098"/>
            </a:avLst>
          </a:prstGeom>
          <a:solidFill>
            <a:srgbClr val="C0C0C0">
              <a:alpha val="50000"/>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テスト</a:t>
            </a:r>
            <a:r>
              <a:rPr lang="en-US" altLang="ja-JP"/>
              <a:t>/</a:t>
            </a:r>
            <a:r>
              <a:rPr lang="ja-JP" altLang="en-US"/>
              <a:t>納品</a:t>
            </a:r>
          </a:p>
        </p:txBody>
      </p:sp>
      <p:sp>
        <p:nvSpPr>
          <p:cNvPr id="19472" name="Rectangle 16"/>
          <p:cNvSpPr>
            <a:spLocks noChangeArrowheads="1"/>
          </p:cNvSpPr>
          <p:nvPr/>
        </p:nvSpPr>
        <p:spPr bwMode="auto">
          <a:xfrm>
            <a:off x="395288" y="4868863"/>
            <a:ext cx="792162" cy="792162"/>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システム</a:t>
            </a:r>
          </a:p>
          <a:p>
            <a:pPr algn="ctr"/>
            <a:r>
              <a:rPr lang="ja-JP" altLang="en-US" sz="1400"/>
              <a:t>企画</a:t>
            </a:r>
          </a:p>
        </p:txBody>
      </p:sp>
      <p:sp>
        <p:nvSpPr>
          <p:cNvPr id="19473" name="Rectangle 17"/>
          <p:cNvSpPr>
            <a:spLocks noChangeArrowheads="1"/>
          </p:cNvSpPr>
          <p:nvPr/>
        </p:nvSpPr>
        <p:spPr bwMode="auto">
          <a:xfrm>
            <a:off x="1258888" y="4868863"/>
            <a:ext cx="719137" cy="792162"/>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要求定義</a:t>
            </a:r>
          </a:p>
        </p:txBody>
      </p:sp>
      <p:sp>
        <p:nvSpPr>
          <p:cNvPr id="19474" name="Rectangle 18"/>
          <p:cNvSpPr>
            <a:spLocks noChangeArrowheads="1"/>
          </p:cNvSpPr>
          <p:nvPr/>
        </p:nvSpPr>
        <p:spPr bwMode="auto">
          <a:xfrm>
            <a:off x="2051050" y="4868863"/>
            <a:ext cx="719138" cy="792162"/>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システム</a:t>
            </a:r>
          </a:p>
          <a:p>
            <a:pPr algn="ctr"/>
            <a:r>
              <a:rPr lang="ja-JP" altLang="en-US" sz="1400"/>
              <a:t>設計</a:t>
            </a:r>
          </a:p>
        </p:txBody>
      </p:sp>
      <p:sp>
        <p:nvSpPr>
          <p:cNvPr id="19475" name="Rectangle 19"/>
          <p:cNvSpPr>
            <a:spLocks noChangeArrowheads="1"/>
          </p:cNvSpPr>
          <p:nvPr/>
        </p:nvSpPr>
        <p:spPr bwMode="auto">
          <a:xfrm>
            <a:off x="2843213" y="4868863"/>
            <a:ext cx="719137" cy="792162"/>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a:t>DB</a:t>
            </a:r>
            <a:r>
              <a:rPr lang="ja-JP" altLang="en-US" sz="1400"/>
              <a:t>設計</a:t>
            </a:r>
          </a:p>
        </p:txBody>
      </p:sp>
      <p:sp>
        <p:nvSpPr>
          <p:cNvPr id="19476" name="Rectangle 20"/>
          <p:cNvSpPr>
            <a:spLocks noChangeArrowheads="1"/>
          </p:cNvSpPr>
          <p:nvPr/>
        </p:nvSpPr>
        <p:spPr bwMode="auto">
          <a:xfrm>
            <a:off x="4859338" y="4797425"/>
            <a:ext cx="719137" cy="792163"/>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t>コーディング</a:t>
            </a:r>
          </a:p>
        </p:txBody>
      </p:sp>
      <p:sp>
        <p:nvSpPr>
          <p:cNvPr id="19477" name="Rectangle 21"/>
          <p:cNvSpPr>
            <a:spLocks noChangeArrowheads="1"/>
          </p:cNvSpPr>
          <p:nvPr/>
        </p:nvSpPr>
        <p:spPr bwMode="auto">
          <a:xfrm>
            <a:off x="5651500" y="4797425"/>
            <a:ext cx="719138" cy="792163"/>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t>単体テスト</a:t>
            </a:r>
          </a:p>
        </p:txBody>
      </p:sp>
      <p:sp>
        <p:nvSpPr>
          <p:cNvPr id="19478" name="Rectangle 22"/>
          <p:cNvSpPr>
            <a:spLocks noChangeArrowheads="1"/>
          </p:cNvSpPr>
          <p:nvPr/>
        </p:nvSpPr>
        <p:spPr bwMode="auto">
          <a:xfrm>
            <a:off x="6659563" y="4797425"/>
            <a:ext cx="719137" cy="792163"/>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t>システム</a:t>
            </a:r>
          </a:p>
          <a:p>
            <a:pPr algn="ctr"/>
            <a:r>
              <a:rPr lang="ja-JP" altLang="en-US" sz="1200"/>
              <a:t>テスト</a:t>
            </a:r>
          </a:p>
        </p:txBody>
      </p:sp>
      <p:sp>
        <p:nvSpPr>
          <p:cNvPr id="19479" name="Rectangle 23"/>
          <p:cNvSpPr>
            <a:spLocks noChangeArrowheads="1"/>
          </p:cNvSpPr>
          <p:nvPr/>
        </p:nvSpPr>
        <p:spPr bwMode="auto">
          <a:xfrm>
            <a:off x="7451725" y="4797425"/>
            <a:ext cx="719138" cy="792163"/>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t>ドキュメン</a:t>
            </a:r>
          </a:p>
          <a:p>
            <a:pPr algn="ctr"/>
            <a:r>
              <a:rPr lang="ja-JP" altLang="en-US" sz="1200"/>
              <a:t>テーション</a:t>
            </a:r>
          </a:p>
        </p:txBody>
      </p:sp>
      <p:sp>
        <p:nvSpPr>
          <p:cNvPr id="19480" name="Rectangle 24"/>
          <p:cNvSpPr>
            <a:spLocks noChangeArrowheads="1"/>
          </p:cNvSpPr>
          <p:nvPr/>
        </p:nvSpPr>
        <p:spPr bwMode="auto">
          <a:xfrm>
            <a:off x="8243888" y="4797425"/>
            <a:ext cx="719137" cy="792163"/>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t>納品</a:t>
            </a:r>
          </a:p>
        </p:txBody>
      </p:sp>
      <p:sp>
        <p:nvSpPr>
          <p:cNvPr id="19482" name="Oval 26"/>
          <p:cNvSpPr>
            <a:spLocks noChangeArrowheads="1"/>
          </p:cNvSpPr>
          <p:nvPr/>
        </p:nvSpPr>
        <p:spPr bwMode="auto">
          <a:xfrm>
            <a:off x="2843213" y="908050"/>
            <a:ext cx="2736850" cy="1370013"/>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83" name="Oval 27"/>
          <p:cNvSpPr>
            <a:spLocks noChangeArrowheads="1"/>
          </p:cNvSpPr>
          <p:nvPr/>
        </p:nvSpPr>
        <p:spPr bwMode="auto">
          <a:xfrm>
            <a:off x="3708400" y="4797425"/>
            <a:ext cx="1079500" cy="792163"/>
          </a:xfrm>
          <a:prstGeom prst="ellipse">
            <a:avLst/>
          </a:prstGeom>
          <a:noFill/>
          <a:ln w="190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a:t>
            </a:r>
          </a:p>
        </p:txBody>
      </p:sp>
      <p:cxnSp>
        <p:nvCxnSpPr>
          <p:cNvPr id="19486" name="AutoShape 30"/>
          <p:cNvCxnSpPr>
            <a:cxnSpLocks noChangeShapeType="1"/>
            <a:stCxn id="19482" idx="4"/>
            <a:endCxn id="19483" idx="0"/>
          </p:cNvCxnSpPr>
          <p:nvPr/>
        </p:nvCxnSpPr>
        <p:spPr bwMode="auto">
          <a:xfrm>
            <a:off x="4211638" y="2287588"/>
            <a:ext cx="36512" cy="2500312"/>
          </a:xfrm>
          <a:prstGeom prst="straightConnector1">
            <a:avLst/>
          </a:prstGeom>
          <a:noFill/>
          <a:ln w="1333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7" name="Text Box 31"/>
          <p:cNvSpPr txBox="1">
            <a:spLocks noChangeArrowheads="1"/>
          </p:cNvSpPr>
          <p:nvPr/>
        </p:nvSpPr>
        <p:spPr bwMode="auto">
          <a:xfrm>
            <a:off x="4356100" y="4149725"/>
            <a:ext cx="35290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400" b="1">
                <a:solidFill>
                  <a:srgbClr val="FF3399"/>
                </a:solidFill>
              </a:rPr>
              <a:t>この生産技術に関する作業無しで、高品質のシステムが確実に製造できるでしょうか？</a:t>
            </a:r>
          </a:p>
        </p:txBody>
      </p:sp>
      <p:sp>
        <p:nvSpPr>
          <p:cNvPr id="19488" name="Text Box 32"/>
          <p:cNvSpPr txBox="1">
            <a:spLocks noChangeArrowheads="1"/>
          </p:cNvSpPr>
          <p:nvPr/>
        </p:nvSpPr>
        <p:spPr bwMode="auto">
          <a:xfrm>
            <a:off x="1455738" y="62420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cxnSp>
        <p:nvCxnSpPr>
          <p:cNvPr id="19489" name="AutoShape 33"/>
          <p:cNvCxnSpPr>
            <a:cxnSpLocks noChangeShapeType="1"/>
            <a:stCxn id="19461" idx="2"/>
            <a:endCxn id="19473" idx="0"/>
          </p:cNvCxnSpPr>
          <p:nvPr/>
        </p:nvCxnSpPr>
        <p:spPr bwMode="auto">
          <a:xfrm>
            <a:off x="1476375" y="1925638"/>
            <a:ext cx="142875" cy="2933700"/>
          </a:xfrm>
          <a:prstGeom prst="straightConnector1">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90" name="Text Box 34"/>
          <p:cNvSpPr txBox="1">
            <a:spLocks noChangeArrowheads="1"/>
          </p:cNvSpPr>
          <p:nvPr/>
        </p:nvSpPr>
        <p:spPr bwMode="auto">
          <a:xfrm>
            <a:off x="1619250" y="4149725"/>
            <a:ext cx="19446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400" b="1">
                <a:solidFill>
                  <a:srgbClr val="FF3399"/>
                </a:solidFill>
              </a:rPr>
              <a:t>VE</a:t>
            </a:r>
            <a:r>
              <a:rPr lang="ja-JP" altLang="en-US" sz="1400" b="1">
                <a:solidFill>
                  <a:srgbClr val="FF3399"/>
                </a:solidFill>
              </a:rPr>
              <a:t>の視点が必要ではないでしょうか？</a:t>
            </a:r>
          </a:p>
        </p:txBody>
      </p:sp>
      <p:sp>
        <p:nvSpPr>
          <p:cNvPr id="19491" name="Text Box 35"/>
          <p:cNvSpPr txBox="1">
            <a:spLocks noChangeArrowheads="1"/>
          </p:cNvSpPr>
          <p:nvPr/>
        </p:nvSpPr>
        <p:spPr bwMode="auto">
          <a:xfrm>
            <a:off x="468313" y="5805488"/>
            <a:ext cx="8424862"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600"/>
              <a:t>設計仕様を図面上のみの検討で、十分でしょうか？</a:t>
            </a:r>
          </a:p>
          <a:p>
            <a:pPr>
              <a:spcBef>
                <a:spcPct val="50000"/>
              </a:spcBef>
            </a:pPr>
            <a:r>
              <a:rPr lang="ja-JP" altLang="en-US" sz="1600"/>
              <a:t>擦り合わせ、微調整が必要ではありませんか？（誰が、何時、どの様に作業できますか？）</a:t>
            </a:r>
          </a:p>
        </p:txBody>
      </p:sp>
      <p:sp>
        <p:nvSpPr>
          <p:cNvPr id="19492" name="Text Box 36"/>
          <p:cNvSpPr txBox="1">
            <a:spLocks noChangeArrowheads="1"/>
          </p:cNvSpPr>
          <p:nvPr/>
        </p:nvSpPr>
        <p:spPr bwMode="auto">
          <a:xfrm>
            <a:off x="179388" y="908050"/>
            <a:ext cx="1079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600" b="1">
                <a:solidFill>
                  <a:srgbClr val="CC00CC"/>
                </a:solidFill>
              </a:rPr>
              <a:t>もの作り</a:t>
            </a:r>
          </a:p>
        </p:txBody>
      </p:sp>
      <p:sp>
        <p:nvSpPr>
          <p:cNvPr id="19493" name="Text Box 37"/>
          <p:cNvSpPr txBox="1">
            <a:spLocks noChangeArrowheads="1"/>
          </p:cNvSpPr>
          <p:nvPr/>
        </p:nvSpPr>
        <p:spPr bwMode="auto">
          <a:xfrm>
            <a:off x="107950" y="4508500"/>
            <a:ext cx="1439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600" b="1">
                <a:solidFill>
                  <a:srgbClr val="339933"/>
                </a:solidFill>
              </a:rPr>
              <a:t>システム開発</a:t>
            </a:r>
          </a:p>
        </p:txBody>
      </p:sp>
      <p:sp>
        <p:nvSpPr>
          <p:cNvPr id="35" name="フッター プレースホルダー 1"/>
          <p:cNvSpPr>
            <a:spLocks noGrp="1"/>
          </p:cNvSpPr>
          <p:nvPr>
            <p:ph type="ftr" sz="quarter" idx="11"/>
          </p:nvPr>
        </p:nvSpPr>
        <p:spPr>
          <a:xfrm>
            <a:off x="3124200" y="6356350"/>
            <a:ext cx="2895600" cy="365125"/>
          </a:xfrm>
        </p:spPr>
        <p:txBody>
          <a:bodyPr/>
          <a:lstStyle/>
          <a:p>
            <a:r>
              <a:rPr kumimoji="1" lang="en-US" altLang="ja-JP" dirty="0" smtClean="0"/>
              <a:t>Copyrights©2015  SSS Corporation</a:t>
            </a:r>
            <a:r>
              <a:rPr kumimoji="1" lang="ja-JP" altLang="en-US" dirty="0" smtClean="0"/>
              <a:t>　 </a:t>
            </a:r>
            <a:endParaRPr kumimoji="1" lang="ja-JP" altLang="en-US" dirty="0"/>
          </a:p>
        </p:txBody>
      </p:sp>
      <p:sp>
        <p:nvSpPr>
          <p:cNvPr id="2" name="スライド番号プレースホルダー 1"/>
          <p:cNvSpPr>
            <a:spLocks noGrp="1"/>
          </p:cNvSpPr>
          <p:nvPr>
            <p:ph type="sldNum" sz="quarter" idx="12"/>
          </p:nvPr>
        </p:nvSpPr>
        <p:spPr/>
        <p:txBody>
          <a:bodyPr/>
          <a:lstStyle/>
          <a:p>
            <a:fld id="{0AE9FC66-1AAE-4E36-B78C-41EEEE5034C1}" type="slidenum">
              <a:rPr kumimoji="1" lang="ja-JP" altLang="en-US" smtClean="0"/>
              <a:t>53</a:t>
            </a:fld>
            <a:endParaRPr kumimoji="1" lang="ja-JP" altLang="en-US"/>
          </a:p>
        </p:txBody>
      </p:sp>
      <p:sp>
        <p:nvSpPr>
          <p:cNvPr id="3" name="角丸四角形吹き出し 2"/>
          <p:cNvSpPr/>
          <p:nvPr/>
        </p:nvSpPr>
        <p:spPr>
          <a:xfrm>
            <a:off x="5292825" y="620023"/>
            <a:ext cx="2592288" cy="311621"/>
          </a:xfrm>
          <a:prstGeom prst="wedgeRoundRectCallout">
            <a:avLst>
              <a:gd name="adj1" fmla="val -86901"/>
              <a:gd name="adj2" fmla="val 160312"/>
              <a:gd name="adj3" fmla="val 16667"/>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rgbClr val="FF0000"/>
                </a:solidFill>
              </a:rPr>
              <a:t>品質とコストの設計検証</a:t>
            </a:r>
            <a:endParaRPr kumimoji="1" lang="ja-JP" altLang="en-US" sz="1600" b="1" dirty="0">
              <a:solidFill>
                <a:srgbClr val="FF0000"/>
              </a:solidFill>
            </a:endParaRPr>
          </a:p>
        </p:txBody>
      </p:sp>
    </p:spTree>
    <p:extLst>
      <p:ext uri="{BB962C8B-B14F-4D97-AF65-F5344CB8AC3E}">
        <p14:creationId xmlns:p14="http://schemas.microsoft.com/office/powerpoint/2010/main" val="22615059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Text Box 9"/>
          <p:cNvSpPr txBox="1">
            <a:spLocks noChangeArrowheads="1"/>
          </p:cNvSpPr>
          <p:nvPr/>
        </p:nvSpPr>
        <p:spPr bwMode="auto">
          <a:xfrm>
            <a:off x="468313" y="908050"/>
            <a:ext cx="8280400"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449263">
              <a:defRPr kumimoji="1">
                <a:solidFill>
                  <a:schemeClr val="tx1"/>
                </a:solidFill>
                <a:latin typeface="Arial" charset="0"/>
                <a:ea typeface="ＭＳ Ｐゴシック" charset="-128"/>
              </a:defRPr>
            </a:lvl1pPr>
            <a:lvl2pPr marL="742950" indent="-285750" defTabSz="449263">
              <a:defRPr kumimoji="1">
                <a:solidFill>
                  <a:schemeClr val="tx1"/>
                </a:solidFill>
                <a:latin typeface="Arial" charset="0"/>
                <a:ea typeface="ＭＳ Ｐゴシック" charset="-128"/>
              </a:defRPr>
            </a:lvl2pPr>
            <a:lvl3pPr marL="1143000" indent="-228600" defTabSz="449263">
              <a:defRPr kumimoji="1">
                <a:solidFill>
                  <a:schemeClr val="tx1"/>
                </a:solidFill>
                <a:latin typeface="Arial" charset="0"/>
                <a:ea typeface="ＭＳ Ｐゴシック" charset="-128"/>
              </a:defRPr>
            </a:lvl3pPr>
            <a:lvl4pPr marL="1600200" indent="-228600" defTabSz="449263">
              <a:defRPr kumimoji="1">
                <a:solidFill>
                  <a:schemeClr val="tx1"/>
                </a:solidFill>
                <a:latin typeface="Arial" charset="0"/>
                <a:ea typeface="ＭＳ Ｐゴシック" charset="-128"/>
              </a:defRPr>
            </a:lvl4pPr>
            <a:lvl5pPr marL="2057400" indent="-228600" defTabSz="449263">
              <a:defRPr kumimoji="1">
                <a:solidFill>
                  <a:schemeClr val="tx1"/>
                </a:solidFill>
                <a:latin typeface="Arial" charset="0"/>
                <a:ea typeface="ＭＳ Ｐゴシック" charset="-128"/>
              </a:defRPr>
            </a:lvl5pPr>
            <a:lvl6pPr marL="2514600" indent="-228600" defTabSz="449263" fontAlgn="base">
              <a:spcBef>
                <a:spcPct val="0"/>
              </a:spcBef>
              <a:spcAft>
                <a:spcPct val="0"/>
              </a:spcAft>
              <a:defRPr kumimoji="1">
                <a:solidFill>
                  <a:schemeClr val="tx1"/>
                </a:solidFill>
                <a:latin typeface="Arial" charset="0"/>
                <a:ea typeface="ＭＳ Ｐゴシック" charset="-128"/>
              </a:defRPr>
            </a:lvl6pPr>
            <a:lvl7pPr marL="2971800" indent="-228600" defTabSz="449263" fontAlgn="base">
              <a:spcBef>
                <a:spcPct val="0"/>
              </a:spcBef>
              <a:spcAft>
                <a:spcPct val="0"/>
              </a:spcAft>
              <a:defRPr kumimoji="1">
                <a:solidFill>
                  <a:schemeClr val="tx1"/>
                </a:solidFill>
                <a:latin typeface="Arial" charset="0"/>
                <a:ea typeface="ＭＳ Ｐゴシック" charset="-128"/>
              </a:defRPr>
            </a:lvl7pPr>
            <a:lvl8pPr marL="3429000" indent="-228600" defTabSz="449263" fontAlgn="base">
              <a:spcBef>
                <a:spcPct val="0"/>
              </a:spcBef>
              <a:spcAft>
                <a:spcPct val="0"/>
              </a:spcAft>
              <a:defRPr kumimoji="1">
                <a:solidFill>
                  <a:schemeClr val="tx1"/>
                </a:solidFill>
                <a:latin typeface="Arial" charset="0"/>
                <a:ea typeface="ＭＳ Ｐゴシック" charset="-128"/>
              </a:defRPr>
            </a:lvl8pPr>
            <a:lvl9pPr marL="3886200" indent="-228600" defTabSz="449263" fontAlgn="base">
              <a:spcBef>
                <a:spcPct val="0"/>
              </a:spcBef>
              <a:spcAft>
                <a:spcPct val="0"/>
              </a:spcAft>
              <a:defRPr kumimoji="1">
                <a:solidFill>
                  <a:schemeClr val="tx1"/>
                </a:solidFill>
                <a:latin typeface="Arial" charset="0"/>
                <a:ea typeface="ＭＳ Ｐゴシック" charset="-128"/>
              </a:defRPr>
            </a:lvl9pPr>
          </a:lstStyle>
          <a:p>
            <a:pPr>
              <a:spcBef>
                <a:spcPct val="50000"/>
              </a:spcBef>
            </a:pPr>
            <a:r>
              <a:rPr lang="ja-JP" altLang="en-US" sz="1200" dirty="0">
                <a:latin typeface="ＭＳ Ｐゴシック" charset="-128"/>
              </a:rPr>
              <a:t>エンジニアＡさん：　アジャイル初体験、ウォーターフォール開発経験約１５年（主任クラス）３７才</a:t>
            </a:r>
          </a:p>
          <a:p>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情報処理技術者　１種			</a:t>
            </a:r>
            <a:r>
              <a:rPr lang="en-US" altLang="ja-JP" sz="1200" dirty="0">
                <a:latin typeface="ＭＳ Ｐゴシック" charset="-128"/>
              </a:rPr>
              <a:t>&gt; </a:t>
            </a:r>
            <a:r>
              <a:rPr lang="ja-JP" altLang="en-US" sz="1200" dirty="0">
                <a:latin typeface="ＭＳ Ｐゴシック" charset="-128"/>
              </a:rPr>
              <a:t>ＵＭＴＰ　Ｌ１</a:t>
            </a:r>
          </a:p>
          <a:p>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業務ＳＥ（物流／生産管理／公共サービス）　８年		</a:t>
            </a:r>
            <a:r>
              <a:rPr lang="en-US" altLang="ja-JP" sz="1200" dirty="0">
                <a:latin typeface="ＭＳ Ｐゴシック" charset="-128"/>
              </a:rPr>
              <a:t>&gt; </a:t>
            </a:r>
            <a:r>
              <a:rPr lang="ja-JP" altLang="en-US" sz="1200" dirty="0">
                <a:latin typeface="ＭＳ Ｐゴシック" charset="-128"/>
              </a:rPr>
              <a:t>ホスト汎用機テクニカルＳＥ　７年</a:t>
            </a:r>
          </a:p>
          <a:p>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今回　．ＮＥＴは初めての経験			</a:t>
            </a:r>
            <a:r>
              <a:rPr lang="en-US" altLang="ja-JP" sz="1200" dirty="0">
                <a:latin typeface="ＭＳ Ｐゴシック" charset="-128"/>
              </a:rPr>
              <a:t>&gt; </a:t>
            </a:r>
            <a:r>
              <a:rPr lang="ja-JP" altLang="en-US" sz="1200" dirty="0">
                <a:latin typeface="ＭＳ Ｐゴシック" charset="-128"/>
              </a:rPr>
              <a:t>ＪＡＶＡ（</a:t>
            </a:r>
            <a:r>
              <a:rPr lang="en-US" altLang="ja-JP" sz="1200" dirty="0">
                <a:latin typeface="ＭＳ Ｐゴシック" charset="-128"/>
              </a:rPr>
              <a:t>web</a:t>
            </a:r>
            <a:r>
              <a:rPr lang="ja-JP" altLang="en-US" sz="1200" dirty="0">
                <a:latin typeface="ＭＳ Ｐゴシック" charset="-128"/>
              </a:rPr>
              <a:t>）　３年</a:t>
            </a:r>
          </a:p>
          <a:p>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ＰＬ／ＳＱＬ　２年			</a:t>
            </a:r>
            <a:r>
              <a:rPr lang="en-US" altLang="ja-JP" sz="1200" dirty="0">
                <a:latin typeface="ＭＳ Ｐゴシック" charset="-128"/>
              </a:rPr>
              <a:t>&gt; </a:t>
            </a:r>
            <a:r>
              <a:rPr lang="ja-JP" altLang="en-US" sz="1200" dirty="0">
                <a:latin typeface="ＭＳ Ｐゴシック" charset="-128"/>
              </a:rPr>
              <a:t>ＶＢ．ＮＥＴ　（２週間：本アジャイル開発で初）</a:t>
            </a:r>
          </a:p>
          <a:p>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ＣＯＢＯＬ、Ｃ＋＋　</a:t>
            </a:r>
            <a:r>
              <a:rPr lang="en-US" altLang="ja-JP" sz="1200" dirty="0" err="1">
                <a:latin typeface="ＭＳ Ｐゴシック" charset="-128"/>
              </a:rPr>
              <a:t>etc</a:t>
            </a:r>
            <a:r>
              <a:rPr lang="ja-JP" altLang="en-US" sz="1200" dirty="0">
                <a:latin typeface="ＭＳ Ｐゴシック" charset="-128"/>
              </a:rPr>
              <a:t>（細かい開発は多数）</a:t>
            </a:r>
          </a:p>
          <a:p>
            <a:pPr>
              <a:spcBef>
                <a:spcPct val="50000"/>
              </a:spcBef>
            </a:pPr>
            <a:r>
              <a:rPr lang="ja-JP" altLang="en-US" sz="1200" dirty="0">
                <a:latin typeface="ＭＳ Ｐゴシック" charset="-128"/>
              </a:rPr>
              <a:t>アジャイル開発の効果：　コーディングの生産性は変わらないが、開発作業内で手戻りが無く、結果的に早く完了できる。</a:t>
            </a:r>
          </a:p>
          <a:p>
            <a:pPr>
              <a:spcBef>
                <a:spcPct val="50000"/>
              </a:spcBef>
            </a:pPr>
            <a:r>
              <a:rPr lang="ja-JP" altLang="en-US" sz="1200" dirty="0">
                <a:latin typeface="ＭＳ Ｐゴシック" charset="-128"/>
              </a:rPr>
              <a:t>体験した感想：　とにかく頭が疲れる。集中する。</a:t>
            </a:r>
          </a:p>
          <a:p>
            <a:pPr>
              <a:spcBef>
                <a:spcPct val="50000"/>
              </a:spcBef>
            </a:pPr>
            <a:r>
              <a:rPr lang="ja-JP" altLang="en-US" sz="1200" dirty="0">
                <a:latin typeface="ＭＳ Ｐゴシック" charset="-128"/>
              </a:rPr>
              <a:t>・品質が高くなる。</a:t>
            </a:r>
          </a:p>
          <a:p>
            <a:r>
              <a:rPr lang="ja-JP" altLang="en-US" sz="1200" dirty="0">
                <a:latin typeface="ＭＳ Ｐゴシック" charset="-128"/>
              </a:rPr>
              <a:t>・技術的な問題や、方式で悩む時間が少ないので効率は良い。</a:t>
            </a:r>
          </a:p>
          <a:p>
            <a:r>
              <a:rPr lang="ja-JP" altLang="en-US" sz="1200" dirty="0">
                <a:latin typeface="ＭＳ Ｐゴシック" charset="-128"/>
              </a:rPr>
              <a:t>・気を抜く暇がないので、稼働率は高い</a:t>
            </a:r>
          </a:p>
          <a:p>
            <a:r>
              <a:rPr lang="ja-JP" altLang="en-US" sz="1200" dirty="0">
                <a:latin typeface="ＭＳ Ｐゴシック" charset="-128"/>
              </a:rPr>
              <a:t>・二人でやっているので、生産性は倍まではいかない。ただし品質が高いので、改修やテスト時の修正工数は少なくなる</a:t>
            </a:r>
          </a:p>
          <a:p>
            <a:r>
              <a:rPr lang="ja-JP" altLang="en-US" sz="1200" dirty="0">
                <a:latin typeface="ＭＳ Ｐゴシック" charset="-128"/>
              </a:rPr>
              <a:t>・ペアプロ／クロスファンクションにより　ソースコードレベルで情報を共有するため、 自然に　可読性／ロジックのシンプルさが感じられる実装となる。</a:t>
            </a:r>
          </a:p>
          <a:p>
            <a:r>
              <a:rPr lang="ja-JP" altLang="en-US" sz="1200" dirty="0">
                <a:latin typeface="ＭＳ Ｐゴシック" charset="-128"/>
              </a:rPr>
              <a:t>・随時に動かしながら機能拡張をするため、潜在バグ／デグレードのリスクは低い。</a:t>
            </a:r>
          </a:p>
          <a:p>
            <a:r>
              <a:rPr lang="ja-JP" altLang="en-US" sz="1200" dirty="0">
                <a:latin typeface="ＭＳ Ｐゴシック" charset="-128"/>
              </a:rPr>
              <a:t>・実装が不慣れな要員がいても、ペアの組み合わせにより品質の高い実装が可能となる。</a:t>
            </a:r>
          </a:p>
          <a:p>
            <a:r>
              <a:rPr lang="ja-JP" altLang="en-US" sz="1200" dirty="0">
                <a:latin typeface="ＭＳ Ｐゴシック" charset="-128"/>
              </a:rPr>
              <a:t>・作業の完了が、視覚的に理解できる。実装の成果がすぐに見れる。</a:t>
            </a:r>
          </a:p>
          <a:p>
            <a:r>
              <a:rPr lang="ja-JP" altLang="en-US" sz="1200" dirty="0">
                <a:latin typeface="ＭＳ Ｐゴシック" charset="-128"/>
              </a:rPr>
              <a:t>・スタンドアップミーティング／振り返り／タスクの割り振りによりメンバー全員が全体の作業を見渡せる。司会を持ち回りすることにより参加意識が強調される。</a:t>
            </a:r>
          </a:p>
          <a:p>
            <a:r>
              <a:rPr lang="ja-JP" altLang="en-US" sz="1200" dirty="0">
                <a:latin typeface="ＭＳ Ｐゴシック" charset="-128"/>
              </a:rPr>
              <a:t>人に見られているのに、適当な（動けばいい）コーディングはできない。</a:t>
            </a:r>
          </a:p>
          <a:p>
            <a:r>
              <a:rPr lang="ja-JP" altLang="en-US" sz="1200" dirty="0">
                <a:latin typeface="ＭＳ Ｐゴシック" charset="-128"/>
              </a:rPr>
              <a:t>・悩んでいる時間が少ない。（随時相談／調査）</a:t>
            </a:r>
          </a:p>
          <a:p>
            <a:r>
              <a:rPr lang="ja-JP" altLang="en-US" sz="1200" dirty="0">
                <a:latin typeface="ＭＳ Ｐゴシック" charset="-128"/>
              </a:rPr>
              <a:t>・具体的な目標を随時持つことができる。</a:t>
            </a:r>
          </a:p>
          <a:p>
            <a:r>
              <a:rPr lang="ja-JP" altLang="en-US" sz="1200" dirty="0">
                <a:latin typeface="ＭＳ Ｐゴシック" charset="-128"/>
              </a:rPr>
              <a:t>・タスク担当を明確にすることにより、責任範囲の当事者意識を持つことができる。</a:t>
            </a:r>
          </a:p>
          <a:p>
            <a:pPr>
              <a:spcBef>
                <a:spcPct val="50000"/>
              </a:spcBef>
            </a:pPr>
            <a:endParaRPr lang="en-US" altLang="ja-JP" sz="1200" dirty="0">
              <a:latin typeface="ＭＳ Ｐゴシック" charset="-128"/>
            </a:endParaRPr>
          </a:p>
        </p:txBody>
      </p:sp>
      <p:sp>
        <p:nvSpPr>
          <p:cNvPr id="124939" name="Rectangle 11"/>
          <p:cNvSpPr>
            <a:spLocks noGrp="1" noChangeArrowheads="1"/>
          </p:cNvSpPr>
          <p:nvPr>
            <p:ph type="title" idx="4294967295"/>
          </p:nvPr>
        </p:nvSpPr>
        <p:spPr>
          <a:xfrm>
            <a:off x="395288" y="155575"/>
            <a:ext cx="7056437" cy="752475"/>
          </a:xfrm>
        </p:spPr>
        <p:txBody>
          <a:bodyPr lIns="90000" tIns="46800" rIns="90000" bIns="46800">
            <a:normAutofit/>
          </a:bodyPr>
          <a:lstStyle/>
          <a:p>
            <a:pPr algn="l"/>
            <a:r>
              <a:rPr lang="ja-JP" altLang="en-US" sz="2800" dirty="0">
                <a:solidFill>
                  <a:srgbClr val="002060"/>
                </a:solidFill>
                <a:latin typeface="ＭＳ Ｐゴシック" charset="-128"/>
              </a:rPr>
              <a:t>経験事例の報告（エンジニアの声）</a:t>
            </a:r>
          </a:p>
        </p:txBody>
      </p:sp>
      <p:cxnSp>
        <p:nvCxnSpPr>
          <p:cNvPr id="3" name="直線コネクタ 2"/>
          <p:cNvCxnSpPr/>
          <p:nvPr/>
        </p:nvCxnSpPr>
        <p:spPr>
          <a:xfrm>
            <a:off x="1475656" y="2636912"/>
            <a:ext cx="21602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フッター プレースホルダー 1"/>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4" name="スライド番号プレースホルダー 3"/>
          <p:cNvSpPr>
            <a:spLocks noGrp="1"/>
          </p:cNvSpPr>
          <p:nvPr>
            <p:ph type="sldNum" sz="quarter" idx="12"/>
          </p:nvPr>
        </p:nvSpPr>
        <p:spPr/>
        <p:txBody>
          <a:bodyPr/>
          <a:lstStyle/>
          <a:p>
            <a:fld id="{12493AFB-09EF-44E8-907E-BBD1DBE5A50F}" type="slidenum">
              <a:rPr kumimoji="1" lang="ja-JP" altLang="en-US" smtClean="0"/>
              <a:t>54</a:t>
            </a:fld>
            <a:endParaRPr kumimoji="1" lang="ja-JP" altLang="en-US"/>
          </a:p>
        </p:txBody>
      </p:sp>
    </p:spTree>
    <p:extLst>
      <p:ext uri="{BB962C8B-B14F-4D97-AF65-F5344CB8AC3E}">
        <p14:creationId xmlns:p14="http://schemas.microsoft.com/office/powerpoint/2010/main" val="117906205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2"/>
          <p:cNvSpPr>
            <a:spLocks noGrp="1" noChangeArrowheads="1"/>
          </p:cNvSpPr>
          <p:nvPr>
            <p:ph type="title" idx="4294967295"/>
          </p:nvPr>
        </p:nvSpPr>
        <p:spPr>
          <a:xfrm>
            <a:off x="250825" y="188913"/>
            <a:ext cx="8228013" cy="530225"/>
          </a:xfrm>
        </p:spPr>
        <p:txBody>
          <a:bodyPr lIns="90000" tIns="46800" rIns="90000" bIns="46800">
            <a:normAutofit/>
          </a:bodyPr>
          <a:lstStyle/>
          <a:p>
            <a:pPr algn="l"/>
            <a:r>
              <a:rPr lang="ja-JP" altLang="en-US" sz="2800" dirty="0">
                <a:solidFill>
                  <a:srgbClr val="002060"/>
                </a:solidFill>
                <a:latin typeface="ＭＳ Ｐゴシック" charset="-128"/>
              </a:rPr>
              <a:t>経験事例の報告（エンジニアの声）</a:t>
            </a:r>
          </a:p>
        </p:txBody>
      </p:sp>
      <p:sp>
        <p:nvSpPr>
          <p:cNvPr id="103428" name="Rectangle 4"/>
          <p:cNvSpPr>
            <a:spLocks noChangeArrowheads="1"/>
          </p:cNvSpPr>
          <p:nvPr/>
        </p:nvSpPr>
        <p:spPr bwMode="auto">
          <a:xfrm>
            <a:off x="1584325" y="2708275"/>
            <a:ext cx="75596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49263">
              <a:lnSpc>
                <a:spcPct val="93000"/>
              </a:lnSpc>
              <a:buClr>
                <a:srgbClr val="000000"/>
              </a:buClr>
              <a:buSzPct val="100000"/>
              <a:buFont typeface="Arial" charset="0"/>
              <a:buNone/>
            </a:pPr>
            <a:r>
              <a:rPr lang="ja-JP" altLang="en-US" sz="1200" dirty="0">
                <a:latin typeface="ＭＳ Ｐゴシック" charset="-128"/>
              </a:rPr>
              <a:t>エンジニア</a:t>
            </a:r>
            <a:r>
              <a:rPr lang="en-US" altLang="ja-JP" sz="1200" dirty="0">
                <a:latin typeface="ＭＳ Ｐゴシック" charset="-128"/>
              </a:rPr>
              <a:t>C</a:t>
            </a:r>
            <a:r>
              <a:rPr lang="ja-JP" altLang="en-US" sz="1200" dirty="0">
                <a:latin typeface="ＭＳ Ｐゴシック" charset="-128"/>
              </a:rPr>
              <a:t>さん：　アジャイル初体験、ウォーターフォール開発経験約４年２７才</a:t>
            </a:r>
          </a:p>
          <a:p>
            <a:pPr defTabSz="449263">
              <a:lnSpc>
                <a:spcPct val="93000"/>
              </a:lnSpc>
              <a:buClr>
                <a:srgbClr val="000000"/>
              </a:buClr>
              <a:buSzPct val="100000"/>
              <a:buFont typeface="Arial" charset="0"/>
              <a:buNone/>
            </a:pPr>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初級アドミニストレータ</a:t>
            </a:r>
          </a:p>
          <a:p>
            <a:pPr defTabSz="449263">
              <a:lnSpc>
                <a:spcPct val="93000"/>
              </a:lnSpc>
              <a:buClr>
                <a:srgbClr val="000000"/>
              </a:buClr>
              <a:buSzPct val="100000"/>
              <a:buFont typeface="Arial" charset="0"/>
              <a:buNone/>
            </a:pPr>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詳細設計・</a:t>
            </a:r>
            <a:r>
              <a:rPr lang="en-US" altLang="ja-JP" sz="1200" dirty="0">
                <a:latin typeface="ＭＳ Ｐゴシック" charset="-128"/>
              </a:rPr>
              <a:t>PG</a:t>
            </a:r>
            <a:r>
              <a:rPr lang="ja-JP" altLang="en-US" sz="1200" dirty="0">
                <a:latin typeface="ＭＳ Ｐゴシック" charset="-128"/>
              </a:rPr>
              <a:t>・</a:t>
            </a:r>
            <a:r>
              <a:rPr lang="en-US" altLang="ja-JP" sz="1200" dirty="0">
                <a:latin typeface="ＭＳ Ｐゴシック" charset="-128"/>
              </a:rPr>
              <a:t>/</a:t>
            </a:r>
            <a:r>
              <a:rPr lang="ja-JP" altLang="en-US" sz="1200" dirty="0">
                <a:latin typeface="ＭＳ Ｐゴシック" charset="-128"/>
              </a:rPr>
              <a:t>テスト（物流／在庫管理／</a:t>
            </a:r>
            <a:r>
              <a:rPr lang="en-US" altLang="ja-JP" sz="1200" dirty="0">
                <a:latin typeface="ＭＳ Ｐゴシック" charset="-128"/>
              </a:rPr>
              <a:t>Web</a:t>
            </a:r>
            <a:r>
              <a:rPr lang="ja-JP" altLang="en-US" sz="1200" dirty="0">
                <a:latin typeface="ＭＳ Ｐゴシック" charset="-128"/>
              </a:rPr>
              <a:t>）　４年		</a:t>
            </a:r>
          </a:p>
          <a:p>
            <a:pPr defTabSz="449263">
              <a:lnSpc>
                <a:spcPct val="93000"/>
              </a:lnSpc>
              <a:buClr>
                <a:srgbClr val="000000"/>
              </a:buClr>
              <a:buSzPct val="100000"/>
              <a:buFont typeface="Arial" charset="0"/>
              <a:buNone/>
            </a:pPr>
            <a:r>
              <a:rPr lang="ja-JP" altLang="en-US" sz="1200" dirty="0">
                <a:latin typeface="ＭＳ Ｐゴシック" charset="-128"/>
              </a:rPr>
              <a:t>	</a:t>
            </a:r>
            <a:r>
              <a:rPr lang="en-US" altLang="ja-JP" sz="1200" dirty="0">
                <a:latin typeface="ＭＳ Ｐゴシック" charset="-128"/>
              </a:rPr>
              <a:t>&gt;</a:t>
            </a:r>
            <a:r>
              <a:rPr lang="ja-JP" altLang="en-US" sz="1200" dirty="0">
                <a:latin typeface="ＭＳ Ｐゴシック" charset="-128"/>
              </a:rPr>
              <a:t>ＶＢ．</a:t>
            </a:r>
            <a:r>
              <a:rPr lang="en-US" altLang="ja-JP" sz="1200" dirty="0">
                <a:latin typeface="ＭＳ Ｐゴシック" charset="-128"/>
              </a:rPr>
              <a:t>2</a:t>
            </a:r>
            <a:r>
              <a:rPr lang="ja-JP" altLang="en-US" sz="1200" dirty="0">
                <a:latin typeface="ＭＳ Ｐゴシック" charset="-128"/>
              </a:rPr>
              <a:t>年　　　　　　			</a:t>
            </a:r>
            <a:r>
              <a:rPr lang="en-US" altLang="ja-JP" sz="1200" dirty="0">
                <a:latin typeface="ＭＳ Ｐゴシック" charset="-128"/>
              </a:rPr>
              <a:t>&gt; </a:t>
            </a:r>
            <a:r>
              <a:rPr lang="ja-JP" altLang="en-US" sz="1200" dirty="0">
                <a:latin typeface="ＭＳ Ｐゴシック" charset="-128"/>
              </a:rPr>
              <a:t>ＪＡＶＡ（</a:t>
            </a:r>
            <a:r>
              <a:rPr lang="en-US" altLang="ja-JP" sz="1200" dirty="0">
                <a:latin typeface="ＭＳ Ｐゴシック" charset="-128"/>
              </a:rPr>
              <a:t>web</a:t>
            </a:r>
            <a:r>
              <a:rPr lang="ja-JP" altLang="en-US" sz="1200" dirty="0">
                <a:latin typeface="ＭＳ Ｐゴシック" charset="-128"/>
              </a:rPr>
              <a:t>）　３年</a:t>
            </a:r>
          </a:p>
          <a:p>
            <a:pPr defTabSz="449263">
              <a:lnSpc>
                <a:spcPct val="93000"/>
              </a:lnSpc>
              <a:buClr>
                <a:srgbClr val="000000"/>
              </a:buClr>
              <a:buSzPct val="100000"/>
              <a:buFont typeface="Arial" charset="0"/>
              <a:buNone/>
            </a:pPr>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ＰＬ／ＳＱＬ　三ヶ月	</a:t>
            </a:r>
          </a:p>
          <a:p>
            <a:pPr defTabSz="449263">
              <a:lnSpc>
                <a:spcPct val="93000"/>
              </a:lnSpc>
              <a:buClr>
                <a:srgbClr val="000000"/>
              </a:buClr>
              <a:buSzPct val="100000"/>
              <a:buFont typeface="Arial" charset="0"/>
              <a:buNone/>
            </a:pPr>
            <a:r>
              <a:rPr lang="ja-JP" altLang="en-US" sz="1200" dirty="0">
                <a:latin typeface="ＭＳ Ｐゴシック" charset="-128"/>
              </a:rPr>
              <a:t>		</a:t>
            </a:r>
          </a:p>
          <a:p>
            <a:pPr defTabSz="449263">
              <a:lnSpc>
                <a:spcPct val="93000"/>
              </a:lnSpc>
              <a:buClr>
                <a:srgbClr val="000000"/>
              </a:buClr>
              <a:buSzPct val="100000"/>
              <a:buFont typeface="Arial" charset="0"/>
              <a:buNone/>
            </a:pPr>
            <a:r>
              <a:rPr lang="ja-JP" altLang="en-US" sz="1200" dirty="0">
                <a:latin typeface="ＭＳ Ｐゴシック" charset="-128"/>
              </a:rPr>
              <a:t>アジャイル感想：　</a:t>
            </a:r>
          </a:p>
          <a:p>
            <a:pPr defTabSz="449263">
              <a:lnSpc>
                <a:spcPct val="93000"/>
              </a:lnSpc>
              <a:buClr>
                <a:srgbClr val="000000"/>
              </a:buClr>
              <a:buSzPct val="100000"/>
              <a:buFont typeface="Arial" charset="0"/>
              <a:buNone/>
            </a:pPr>
            <a:r>
              <a:rPr lang="ja-JP" altLang="en-US" sz="1200" dirty="0">
                <a:latin typeface="ＭＳ Ｐゴシック" charset="-128"/>
              </a:rPr>
              <a:t>・一人で開発をしている時は、技術的にわからないことがあるとネットや本等で調べて解決し、作業を進めていくが、ペア・プロの場合横で他の人が見ているので、気軽に調べ物がしにくい。</a:t>
            </a:r>
          </a:p>
          <a:p>
            <a:pPr defTabSz="449263">
              <a:lnSpc>
                <a:spcPct val="93000"/>
              </a:lnSpc>
              <a:buClr>
                <a:srgbClr val="000000"/>
              </a:buClr>
              <a:buSzPct val="100000"/>
              <a:buFont typeface="Arial" charset="0"/>
              <a:buNone/>
            </a:pPr>
            <a:r>
              <a:rPr lang="ja-JP" altLang="en-US" sz="1200" dirty="0">
                <a:latin typeface="ＭＳ Ｐゴシック" charset="-128"/>
              </a:rPr>
              <a:t>　（まだメンバーに慣れていないため、気軽に質問ができない）</a:t>
            </a:r>
          </a:p>
          <a:p>
            <a:pPr defTabSz="449263">
              <a:lnSpc>
                <a:spcPct val="93000"/>
              </a:lnSpc>
              <a:buClr>
                <a:srgbClr val="000000"/>
              </a:buClr>
              <a:buSzPct val="100000"/>
              <a:buFont typeface="Arial" charset="0"/>
              <a:buNone/>
            </a:pPr>
            <a:r>
              <a:rPr lang="ja-JP" altLang="en-US" sz="1200" dirty="0">
                <a:latin typeface="ＭＳ Ｐゴシック" charset="-128"/>
              </a:rPr>
              <a:t>・仕様をよく知っている人とペアを組むと、プログラミングの道筋を立てて開発ができるので、良いと思う。</a:t>
            </a:r>
          </a:p>
          <a:p>
            <a:pPr defTabSz="449263">
              <a:lnSpc>
                <a:spcPct val="93000"/>
              </a:lnSpc>
              <a:buClr>
                <a:srgbClr val="000000"/>
              </a:buClr>
              <a:buSzPct val="100000"/>
              <a:buFont typeface="Arial" charset="0"/>
              <a:buNone/>
            </a:pPr>
            <a:r>
              <a:rPr lang="ja-JP" altLang="en-US" sz="1200" dirty="0">
                <a:latin typeface="ＭＳ Ｐゴシック" charset="-128"/>
              </a:rPr>
              <a:t>・反対にある程度わかっている人が作業を行い、ほとんどわかっていない人が横で見ている場合、作業者はどこまで説明しながら進めればいいのかわからない。</a:t>
            </a:r>
          </a:p>
          <a:p>
            <a:pPr defTabSz="449263">
              <a:lnSpc>
                <a:spcPct val="93000"/>
              </a:lnSpc>
              <a:buClr>
                <a:srgbClr val="000000"/>
              </a:buClr>
              <a:buSzPct val="100000"/>
              <a:buFont typeface="Arial" charset="0"/>
              <a:buNone/>
            </a:pPr>
            <a:r>
              <a:rPr lang="ja-JP" altLang="en-US" sz="1200" dirty="0">
                <a:latin typeface="ＭＳ Ｐゴシック" charset="-128"/>
              </a:rPr>
              <a:t>・ペア・プロだと常に他の人と一緒に開発を行うので、緊張感が保てる。その反面、気を抜くことができないので、一人で作業をするよりもかなり疲労度が高い。</a:t>
            </a:r>
          </a:p>
          <a:p>
            <a:pPr defTabSz="449263">
              <a:lnSpc>
                <a:spcPct val="93000"/>
              </a:lnSpc>
              <a:buClr>
                <a:srgbClr val="000000"/>
              </a:buClr>
              <a:buSzPct val="100000"/>
              <a:buFont typeface="Arial" charset="0"/>
              <a:buNone/>
            </a:pPr>
            <a:r>
              <a:rPr lang="ja-JP" altLang="en-US" sz="1200" dirty="0">
                <a:latin typeface="ＭＳ Ｐゴシック" charset="-128"/>
              </a:rPr>
              <a:t>・タスク毎に見積もり時間を出して作業を行うことと、プログラム１本の見積もり時間しか出ていない状態で作業を行うことと比べると、タスク毎の方が作業を進めやすい。</a:t>
            </a:r>
          </a:p>
          <a:p>
            <a:pPr defTabSz="449263">
              <a:lnSpc>
                <a:spcPct val="93000"/>
              </a:lnSpc>
              <a:buClr>
                <a:srgbClr val="000000"/>
              </a:buClr>
              <a:buSzPct val="100000"/>
              <a:buFont typeface="Arial" charset="0"/>
              <a:buNone/>
            </a:pPr>
            <a:r>
              <a:rPr lang="ja-JP" altLang="en-US" sz="1200" dirty="0">
                <a:latin typeface="ＭＳ Ｐゴシック" charset="-128"/>
              </a:rPr>
              <a:t>　（プログラム１本の見積もりの場合、ペース配分が上手くいかないことがある）</a:t>
            </a:r>
          </a:p>
          <a:p>
            <a:pPr defTabSz="449263">
              <a:lnSpc>
                <a:spcPct val="93000"/>
              </a:lnSpc>
              <a:buClr>
                <a:srgbClr val="000000"/>
              </a:buClr>
              <a:buSzPct val="100000"/>
              <a:buFont typeface="Arial" charset="0"/>
              <a:buNone/>
            </a:pPr>
            <a:r>
              <a:rPr lang="ja-JP" altLang="en-US" sz="1200" dirty="0">
                <a:latin typeface="ＭＳ Ｐゴシック" charset="-128"/>
              </a:rPr>
              <a:t>・ウォーターフォール型の開発に慣れているので、要件定義からいきなりプログラミングに入ることにまだ戸惑いを感じる。外部設計書、内部設計書があった方が開発がしやすい。</a:t>
            </a:r>
          </a:p>
          <a:p>
            <a:pPr defTabSz="449263">
              <a:lnSpc>
                <a:spcPct val="93000"/>
              </a:lnSpc>
              <a:buClr>
                <a:srgbClr val="000000"/>
              </a:buClr>
              <a:buSzPct val="100000"/>
              <a:buFont typeface="Arial" charset="0"/>
              <a:buNone/>
            </a:pPr>
            <a:r>
              <a:rPr lang="ja-JP" altLang="en-US" sz="1200" dirty="0">
                <a:latin typeface="ＭＳ Ｐゴシック" charset="-128"/>
              </a:rPr>
              <a:t>・ペア・プロに慣れてきたので、作業進捗が早くなってきた。</a:t>
            </a:r>
          </a:p>
          <a:p>
            <a:pPr defTabSz="449263">
              <a:lnSpc>
                <a:spcPct val="93000"/>
              </a:lnSpc>
              <a:buClr>
                <a:srgbClr val="000000"/>
              </a:buClr>
              <a:buSzPct val="100000"/>
              <a:buFont typeface="Arial" charset="0"/>
              <a:buNone/>
            </a:pPr>
            <a:r>
              <a:rPr lang="ja-JP" altLang="en-US" sz="1200" dirty="0">
                <a:latin typeface="ＭＳ Ｐゴシック" charset="-128"/>
              </a:rPr>
              <a:t>・常に隣に他人がいる環境でずっと開発を行うのは疲労度が高く、辛い時もある。</a:t>
            </a:r>
          </a:p>
        </p:txBody>
      </p:sp>
      <p:sp>
        <p:nvSpPr>
          <p:cNvPr id="103430" name="Text Box 10"/>
          <p:cNvSpPr txBox="1">
            <a:spLocks noChangeArrowheads="1"/>
          </p:cNvSpPr>
          <p:nvPr/>
        </p:nvSpPr>
        <p:spPr bwMode="auto">
          <a:xfrm>
            <a:off x="250825" y="692150"/>
            <a:ext cx="8353425"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449263">
              <a:defRPr kumimoji="1">
                <a:solidFill>
                  <a:schemeClr val="tx1"/>
                </a:solidFill>
                <a:latin typeface="Arial" charset="0"/>
                <a:ea typeface="ＭＳ Ｐゴシック" charset="-128"/>
              </a:defRPr>
            </a:lvl1pPr>
            <a:lvl2pPr marL="742950" indent="-285750" defTabSz="449263">
              <a:defRPr kumimoji="1">
                <a:solidFill>
                  <a:schemeClr val="tx1"/>
                </a:solidFill>
                <a:latin typeface="Arial" charset="0"/>
                <a:ea typeface="ＭＳ Ｐゴシック" charset="-128"/>
              </a:defRPr>
            </a:lvl2pPr>
            <a:lvl3pPr marL="1143000" indent="-228600" defTabSz="449263">
              <a:defRPr kumimoji="1">
                <a:solidFill>
                  <a:schemeClr val="tx1"/>
                </a:solidFill>
                <a:latin typeface="Arial" charset="0"/>
                <a:ea typeface="ＭＳ Ｐゴシック" charset="-128"/>
              </a:defRPr>
            </a:lvl3pPr>
            <a:lvl4pPr marL="1600200" indent="-228600" defTabSz="449263">
              <a:defRPr kumimoji="1">
                <a:solidFill>
                  <a:schemeClr val="tx1"/>
                </a:solidFill>
                <a:latin typeface="Arial" charset="0"/>
                <a:ea typeface="ＭＳ Ｐゴシック" charset="-128"/>
              </a:defRPr>
            </a:lvl4pPr>
            <a:lvl5pPr marL="2057400" indent="-228600" defTabSz="449263">
              <a:defRPr kumimoji="1">
                <a:solidFill>
                  <a:schemeClr val="tx1"/>
                </a:solidFill>
                <a:latin typeface="Arial" charset="0"/>
                <a:ea typeface="ＭＳ Ｐゴシック" charset="-128"/>
              </a:defRPr>
            </a:lvl5pPr>
            <a:lvl6pPr marL="2514600" indent="-228600" defTabSz="449263" fontAlgn="base">
              <a:spcBef>
                <a:spcPct val="0"/>
              </a:spcBef>
              <a:spcAft>
                <a:spcPct val="0"/>
              </a:spcAft>
              <a:defRPr kumimoji="1">
                <a:solidFill>
                  <a:schemeClr val="tx1"/>
                </a:solidFill>
                <a:latin typeface="Arial" charset="0"/>
                <a:ea typeface="ＭＳ Ｐゴシック" charset="-128"/>
              </a:defRPr>
            </a:lvl6pPr>
            <a:lvl7pPr marL="2971800" indent="-228600" defTabSz="449263" fontAlgn="base">
              <a:spcBef>
                <a:spcPct val="0"/>
              </a:spcBef>
              <a:spcAft>
                <a:spcPct val="0"/>
              </a:spcAft>
              <a:defRPr kumimoji="1">
                <a:solidFill>
                  <a:schemeClr val="tx1"/>
                </a:solidFill>
                <a:latin typeface="Arial" charset="0"/>
                <a:ea typeface="ＭＳ Ｐゴシック" charset="-128"/>
              </a:defRPr>
            </a:lvl7pPr>
            <a:lvl8pPr marL="3429000" indent="-228600" defTabSz="449263" fontAlgn="base">
              <a:spcBef>
                <a:spcPct val="0"/>
              </a:spcBef>
              <a:spcAft>
                <a:spcPct val="0"/>
              </a:spcAft>
              <a:defRPr kumimoji="1">
                <a:solidFill>
                  <a:schemeClr val="tx1"/>
                </a:solidFill>
                <a:latin typeface="Arial" charset="0"/>
                <a:ea typeface="ＭＳ Ｐゴシック" charset="-128"/>
              </a:defRPr>
            </a:lvl8pPr>
            <a:lvl9pPr marL="3886200" indent="-228600" defTabSz="449263" fontAlgn="base">
              <a:spcBef>
                <a:spcPct val="0"/>
              </a:spcBef>
              <a:spcAft>
                <a:spcPct val="0"/>
              </a:spcAft>
              <a:defRPr kumimoji="1">
                <a:solidFill>
                  <a:schemeClr val="tx1"/>
                </a:solidFill>
                <a:latin typeface="Arial" charset="0"/>
                <a:ea typeface="ＭＳ Ｐゴシック" charset="-128"/>
              </a:defRPr>
            </a:lvl9pPr>
          </a:lstStyle>
          <a:p>
            <a:pPr>
              <a:spcBef>
                <a:spcPct val="50000"/>
              </a:spcBef>
            </a:pPr>
            <a:r>
              <a:rPr lang="ja-JP" altLang="en-US" sz="1200" dirty="0">
                <a:latin typeface="ＭＳ Ｐゴシック" charset="-128"/>
              </a:rPr>
              <a:t>エンジニアＢさん：　アジャイル初体験、ウォーターフォール開発経験約５年　２８才</a:t>
            </a:r>
          </a:p>
          <a:p>
            <a:r>
              <a:rPr lang="ja-JP" altLang="en-US" sz="1200" dirty="0">
                <a:latin typeface="ＭＳ Ｐゴシック" charset="-128"/>
              </a:rPr>
              <a:t>	</a:t>
            </a:r>
            <a:r>
              <a:rPr lang="en-US" altLang="ja-JP" sz="1200" dirty="0">
                <a:latin typeface="ＭＳ Ｐゴシック" charset="-128"/>
              </a:rPr>
              <a:t>&gt; Oracle Master Bronze 10g			&gt; VB.NET</a:t>
            </a:r>
            <a:r>
              <a:rPr lang="ja-JP" altLang="en-US" sz="1200" dirty="0">
                <a:latin typeface="ＭＳ Ｐゴシック" charset="-128"/>
              </a:rPr>
              <a:t>：１年</a:t>
            </a:r>
          </a:p>
          <a:p>
            <a:r>
              <a:rPr lang="ja-JP" altLang="en-US" sz="1200" dirty="0">
                <a:latin typeface="ＭＳ Ｐゴシック" charset="-128"/>
              </a:rPr>
              <a:t>	</a:t>
            </a:r>
            <a:r>
              <a:rPr lang="en-US" altLang="ja-JP" sz="1200" dirty="0">
                <a:latin typeface="ＭＳ Ｐゴシック" charset="-128"/>
              </a:rPr>
              <a:t>&gt; HTML</a:t>
            </a:r>
            <a:r>
              <a:rPr lang="ja-JP" altLang="en-US" sz="1200" dirty="0" err="1">
                <a:latin typeface="ＭＳ Ｐゴシック" charset="-128"/>
              </a:rPr>
              <a:t>、</a:t>
            </a:r>
            <a:r>
              <a:rPr lang="en-US" altLang="ja-JP" sz="1200" dirty="0">
                <a:latin typeface="ＭＳ Ｐゴシック" charset="-128"/>
              </a:rPr>
              <a:t>JavaScript</a:t>
            </a:r>
            <a:r>
              <a:rPr lang="ja-JP" altLang="en-US" sz="1200" dirty="0" err="1">
                <a:latin typeface="ＭＳ Ｐゴシック" charset="-128"/>
              </a:rPr>
              <a:t>、</a:t>
            </a:r>
            <a:r>
              <a:rPr lang="en-US" altLang="ja-JP" sz="1200" dirty="0">
                <a:latin typeface="ＭＳ Ｐゴシック" charset="-128"/>
              </a:rPr>
              <a:t>CSS</a:t>
            </a:r>
            <a:r>
              <a:rPr lang="ja-JP" altLang="en-US" sz="1200" dirty="0">
                <a:latin typeface="ＭＳ Ｐゴシック" charset="-128"/>
              </a:rPr>
              <a:t>など</a:t>
            </a:r>
            <a:r>
              <a:rPr lang="en-US" altLang="ja-JP" sz="1200" dirty="0">
                <a:latin typeface="ＭＳ Ｐゴシック" charset="-128"/>
              </a:rPr>
              <a:t>Web</a:t>
            </a:r>
            <a:r>
              <a:rPr lang="ja-JP" altLang="en-US" sz="1200" dirty="0">
                <a:latin typeface="ＭＳ Ｐゴシック" charset="-128"/>
              </a:rPr>
              <a:t>関係：１年（随時）	</a:t>
            </a:r>
            <a:r>
              <a:rPr lang="en-US" altLang="ja-JP" sz="1200" dirty="0">
                <a:latin typeface="ＭＳ Ｐゴシック" charset="-128"/>
              </a:rPr>
              <a:t>&gt; PHP</a:t>
            </a:r>
            <a:r>
              <a:rPr lang="ja-JP" altLang="en-US" sz="1200" dirty="0">
                <a:latin typeface="ＭＳ Ｐゴシック" charset="-128"/>
              </a:rPr>
              <a:t>：１年</a:t>
            </a:r>
          </a:p>
          <a:p>
            <a:r>
              <a:rPr lang="ja-JP" altLang="en-US" sz="1200" dirty="0">
                <a:latin typeface="ＭＳ Ｐゴシック" charset="-128"/>
              </a:rPr>
              <a:t>	</a:t>
            </a:r>
            <a:r>
              <a:rPr lang="en-US" altLang="ja-JP" sz="1200" dirty="0">
                <a:latin typeface="ＭＳ Ｐゴシック" charset="-128"/>
              </a:rPr>
              <a:t>&gt; VB6</a:t>
            </a:r>
            <a:r>
              <a:rPr lang="ja-JP" altLang="en-US" sz="1200" dirty="0">
                <a:latin typeface="ＭＳ Ｐゴシック" charset="-128"/>
              </a:rPr>
              <a:t>：３年				</a:t>
            </a:r>
            <a:r>
              <a:rPr lang="en-US" altLang="ja-JP" sz="1200" dirty="0">
                <a:latin typeface="ＭＳ Ｐゴシック" charset="-128"/>
              </a:rPr>
              <a:t>&gt; PL/SQL</a:t>
            </a:r>
            <a:r>
              <a:rPr lang="ja-JP" altLang="en-US" sz="1200" dirty="0">
                <a:latin typeface="ＭＳ Ｐゴシック" charset="-128"/>
              </a:rPr>
              <a:t>：１年</a:t>
            </a:r>
          </a:p>
          <a:p>
            <a:r>
              <a:rPr lang="ja-JP" altLang="en-US" sz="1200" dirty="0">
                <a:latin typeface="ＭＳ Ｐゴシック" charset="-128"/>
              </a:rPr>
              <a:t>	</a:t>
            </a:r>
            <a:r>
              <a:rPr lang="en-US" altLang="ja-JP" sz="1200" dirty="0">
                <a:latin typeface="ＭＳ Ｐゴシック" charset="-128"/>
              </a:rPr>
              <a:t>&gt; XML</a:t>
            </a:r>
            <a:r>
              <a:rPr lang="ja-JP" altLang="en-US" sz="1200" dirty="0">
                <a:latin typeface="ＭＳ Ｐゴシック" charset="-128"/>
              </a:rPr>
              <a:t>：１ヶ月</a:t>
            </a:r>
          </a:p>
          <a:p>
            <a:pPr>
              <a:spcBef>
                <a:spcPct val="50000"/>
              </a:spcBef>
            </a:pPr>
            <a:r>
              <a:rPr lang="ja-JP" altLang="en-US" sz="1200" dirty="0">
                <a:latin typeface="ＭＳ Ｐゴシック" charset="-128"/>
              </a:rPr>
              <a:t>アジャイル開発の効果：　生産性が上がった（体感）。</a:t>
            </a:r>
          </a:p>
          <a:p>
            <a:pPr>
              <a:spcBef>
                <a:spcPct val="50000"/>
              </a:spcBef>
            </a:pPr>
            <a:r>
              <a:rPr lang="ja-JP" altLang="en-US" sz="1200" dirty="0">
                <a:latin typeface="ＭＳ Ｐゴシック" charset="-128"/>
              </a:rPr>
              <a:t>体験した感想：　個人のコミュニケーション能力が高く問われる</a:t>
            </a:r>
          </a:p>
          <a:p>
            <a:r>
              <a:rPr lang="ja-JP" altLang="en-US" sz="1200" dirty="0">
                <a:latin typeface="ＭＳ Ｐゴシック" charset="-128"/>
              </a:rPr>
              <a:t>・二人で作業を行っているため、単純ミスも少なく精度が高い。</a:t>
            </a:r>
          </a:p>
          <a:p>
            <a:r>
              <a:rPr lang="ja-JP" altLang="en-US" sz="1200" dirty="0">
                <a:latin typeface="ＭＳ Ｐゴシック" charset="-128"/>
              </a:rPr>
              <a:t>・思った以上に疲れる。気を抜く暇がない。</a:t>
            </a:r>
          </a:p>
        </p:txBody>
      </p:sp>
      <p:cxnSp>
        <p:nvCxnSpPr>
          <p:cNvPr id="3" name="直線コネクタ 2"/>
          <p:cNvCxnSpPr/>
          <p:nvPr/>
        </p:nvCxnSpPr>
        <p:spPr>
          <a:xfrm>
            <a:off x="2267744" y="2348880"/>
            <a:ext cx="19442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751844" y="2611438"/>
            <a:ext cx="12241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フッター プレースホルダー 1"/>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4" name="スライド番号プレースホルダー 3"/>
          <p:cNvSpPr>
            <a:spLocks noGrp="1"/>
          </p:cNvSpPr>
          <p:nvPr>
            <p:ph type="sldNum" sz="quarter" idx="12"/>
          </p:nvPr>
        </p:nvSpPr>
        <p:spPr/>
        <p:txBody>
          <a:bodyPr/>
          <a:lstStyle/>
          <a:p>
            <a:fld id="{12493AFB-09EF-44E8-907E-BBD1DBE5A50F}" type="slidenum">
              <a:rPr kumimoji="1" lang="ja-JP" altLang="en-US" smtClean="0"/>
              <a:t>55</a:t>
            </a:fld>
            <a:endParaRPr kumimoji="1" lang="ja-JP" altLang="en-US"/>
          </a:p>
        </p:txBody>
      </p:sp>
    </p:spTree>
    <p:extLst>
      <p:ext uri="{BB962C8B-B14F-4D97-AF65-F5344CB8AC3E}">
        <p14:creationId xmlns:p14="http://schemas.microsoft.com/office/powerpoint/2010/main" val="289232136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3" name="スライド番号プレースホルダー 2"/>
          <p:cNvSpPr>
            <a:spLocks noGrp="1"/>
          </p:cNvSpPr>
          <p:nvPr>
            <p:ph type="sldNum" sz="quarter" idx="12"/>
          </p:nvPr>
        </p:nvSpPr>
        <p:spPr/>
        <p:txBody>
          <a:bodyPr/>
          <a:lstStyle/>
          <a:p>
            <a:fld id="{12493AFB-09EF-44E8-907E-BBD1DBE5A50F}" type="slidenum">
              <a:rPr kumimoji="1" lang="ja-JP" altLang="en-US" smtClean="0"/>
              <a:t>56</a:t>
            </a:fld>
            <a:endParaRPr kumimoji="1" lang="ja-JP" altLang="en-US"/>
          </a:p>
        </p:txBody>
      </p:sp>
      <p:pic>
        <p:nvPicPr>
          <p:cNvPr id="3074" name="Picture 2" descr="C:\Users\Luke\Desktop\References\Ref-Books\0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260648"/>
            <a:ext cx="1560924" cy="20384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Luke\Desktop\References\Ref-Books\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60648"/>
            <a:ext cx="1697037" cy="205422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Luke\Desktop\References\Ref-Books\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6376" y="980728"/>
            <a:ext cx="1703387" cy="20510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Luke\Desktop\References\Ref-Books\0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8621" y="260648"/>
            <a:ext cx="1705570" cy="238060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Luke\Desktop\References\Ref-Books\02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0067" y="1329659"/>
            <a:ext cx="1402177" cy="19704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Luke\Desktop\References\Ref-Books\02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6599" y="3787087"/>
            <a:ext cx="1084835" cy="1567376"/>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Luke\Desktop\References\Ref-Books\0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556" y="3797142"/>
            <a:ext cx="1173043" cy="156797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Luke\Desktop\References\Ref-Books\01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87824" y="276399"/>
            <a:ext cx="1481836" cy="203847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Luke\Desktop\References\Ref-Books\02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249" y="1715911"/>
            <a:ext cx="1159609" cy="158417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Luke\Desktop\References\Ref-Books\00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01816" y="3800286"/>
            <a:ext cx="1213600" cy="1567376"/>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Luke\Desktop\References\Ref-Books\01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09106" y="3870811"/>
            <a:ext cx="1302251" cy="157966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Luke\Desktop\References\Ref-Books\009.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18621" y="3870811"/>
            <a:ext cx="1236926" cy="1579660"/>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C:\Users\Luke\Desktop\References\Ref-Books\005.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40695" y="3903353"/>
            <a:ext cx="1109888" cy="154711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sers\Luke\Desktop\References\Ref-Books\00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08616" y="4660827"/>
            <a:ext cx="1280244" cy="1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0967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a:bodyPr>
          <a:lstStyle/>
          <a:p>
            <a:r>
              <a:rPr lang="ja-JP" altLang="en-US" sz="2800" dirty="0"/>
              <a:t>アジャイル・マニフェスト２００１</a:t>
            </a:r>
            <a:endParaRPr kumimoji="1" lang="ja-JP" altLang="en-US" sz="2800" dirty="0"/>
          </a:p>
        </p:txBody>
      </p:sp>
      <p:sp>
        <p:nvSpPr>
          <p:cNvPr id="5" name="Rectangle 3"/>
          <p:cNvSpPr txBox="1">
            <a:spLocks noChangeArrowheads="1"/>
          </p:cNvSpPr>
          <p:nvPr/>
        </p:nvSpPr>
        <p:spPr>
          <a:xfrm>
            <a:off x="541338" y="1196752"/>
            <a:ext cx="8229600" cy="14398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80000"/>
              </a:lnSpc>
            </a:pPr>
            <a:r>
              <a:rPr lang="ja-JP" altLang="en-US" sz="2400" dirty="0" smtClean="0"/>
              <a:t>アジャイル・ソフトウェア開発宣言</a:t>
            </a:r>
          </a:p>
          <a:p>
            <a:pPr lvl="1">
              <a:lnSpc>
                <a:spcPct val="80000"/>
              </a:lnSpc>
              <a:buFont typeface="Wingdings" pitchFamily="2" charset="2"/>
              <a:buNone/>
            </a:pPr>
            <a:r>
              <a:rPr lang="ja-JP" altLang="en-US" sz="2000" dirty="0" smtClean="0"/>
              <a:t>	我々は、自ら</a:t>
            </a:r>
            <a:r>
              <a:rPr lang="ja-JP" altLang="en-US" sz="2000" dirty="0"/>
              <a:t>アジャイル</a:t>
            </a:r>
            <a:r>
              <a:rPr lang="ja-JP" altLang="en-US" sz="2000" dirty="0" smtClean="0"/>
              <a:t>開発を実践するとともに、</a:t>
            </a:r>
            <a:br>
              <a:rPr lang="ja-JP" altLang="en-US" sz="2000" dirty="0" smtClean="0"/>
            </a:br>
            <a:r>
              <a:rPr lang="ja-JP" altLang="en-US" sz="2000" dirty="0" smtClean="0"/>
              <a:t>人々が</a:t>
            </a:r>
            <a:r>
              <a:rPr lang="ja-JP" altLang="en-US" sz="2000" dirty="0"/>
              <a:t>アジャイル</a:t>
            </a:r>
            <a:r>
              <a:rPr lang="ja-JP" altLang="en-US" sz="2000" dirty="0" smtClean="0"/>
              <a:t>開発を実践するための支援を通じて、</a:t>
            </a:r>
            <a:br>
              <a:rPr lang="ja-JP" altLang="en-US" sz="2000" dirty="0" smtClean="0"/>
            </a:br>
            <a:r>
              <a:rPr lang="ja-JP" altLang="en-US" sz="2000" dirty="0" smtClean="0"/>
              <a:t>より優れたソフトウェア開発方法を見つけようとしている。</a:t>
            </a:r>
            <a:br>
              <a:rPr lang="ja-JP" altLang="en-US" sz="2000" dirty="0" smtClean="0"/>
            </a:br>
            <a:r>
              <a:rPr lang="ja-JP" altLang="en-US" sz="2000" dirty="0" smtClean="0"/>
              <a:t>この活動を通じて、我々は、</a:t>
            </a:r>
          </a:p>
        </p:txBody>
      </p:sp>
      <p:sp>
        <p:nvSpPr>
          <p:cNvPr id="6" name="Rectangle 4"/>
          <p:cNvSpPr>
            <a:spLocks noChangeArrowheads="1"/>
          </p:cNvSpPr>
          <p:nvPr/>
        </p:nvSpPr>
        <p:spPr bwMode="auto">
          <a:xfrm>
            <a:off x="541338" y="2674714"/>
            <a:ext cx="8229600" cy="1225550"/>
          </a:xfrm>
          <a:prstGeom prst="rect">
            <a:avLst/>
          </a:prstGeom>
          <a:solidFill>
            <a:srgbClr val="CCFFFF">
              <a:alpha val="50195"/>
            </a:srgbClr>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lgn="l">
              <a:lnSpc>
                <a:spcPct val="80000"/>
              </a:lnSpc>
              <a:spcBef>
                <a:spcPct val="20000"/>
              </a:spcBef>
              <a:buClr>
                <a:srgbClr val="990033"/>
              </a:buClr>
              <a:buFont typeface="Wingdings" pitchFamily="2" charset="2"/>
              <a:buChar char="l"/>
            </a:pPr>
            <a:r>
              <a:rPr lang="ja-JP" altLang="en-US" sz="2000" b="1" dirty="0"/>
              <a:t>人と人同士の相互作用を</a:t>
            </a:r>
            <a:r>
              <a:rPr lang="ja-JP" altLang="en-US" sz="2000" dirty="0"/>
              <a:t>、	プロセスやツールよりも</a:t>
            </a:r>
          </a:p>
          <a:p>
            <a:pPr marL="742950" lvl="1" indent="-285750" algn="l">
              <a:lnSpc>
                <a:spcPct val="80000"/>
              </a:lnSpc>
              <a:spcBef>
                <a:spcPct val="20000"/>
              </a:spcBef>
              <a:buClr>
                <a:srgbClr val="990033"/>
              </a:buClr>
              <a:buFont typeface="Wingdings" pitchFamily="2" charset="2"/>
              <a:buChar char="l"/>
            </a:pPr>
            <a:r>
              <a:rPr lang="ja-JP" altLang="en-US" sz="2000" b="1" dirty="0"/>
              <a:t>動くソフトウェアを</a:t>
            </a:r>
            <a:r>
              <a:rPr lang="ja-JP" altLang="en-US" sz="2000" dirty="0"/>
              <a:t>、	包括的なドキュメントよりも</a:t>
            </a:r>
          </a:p>
          <a:p>
            <a:pPr marL="742950" lvl="1" indent="-285750" algn="l">
              <a:lnSpc>
                <a:spcPct val="80000"/>
              </a:lnSpc>
              <a:spcBef>
                <a:spcPct val="20000"/>
              </a:spcBef>
              <a:buClr>
                <a:srgbClr val="990033"/>
              </a:buClr>
              <a:buFont typeface="Wingdings" pitchFamily="2" charset="2"/>
              <a:buChar char="l"/>
            </a:pPr>
            <a:r>
              <a:rPr lang="ja-JP" altLang="en-US" sz="2000" b="1" dirty="0"/>
              <a:t>顧客との協力を</a:t>
            </a:r>
            <a:r>
              <a:rPr lang="ja-JP" altLang="en-US" sz="2000" dirty="0"/>
              <a:t>、		契約交渉よりも</a:t>
            </a:r>
          </a:p>
          <a:p>
            <a:pPr marL="742950" lvl="1" indent="-285750" algn="l">
              <a:lnSpc>
                <a:spcPct val="80000"/>
              </a:lnSpc>
              <a:spcBef>
                <a:spcPct val="20000"/>
              </a:spcBef>
              <a:buClr>
                <a:srgbClr val="990033"/>
              </a:buClr>
              <a:buFont typeface="Wingdings" pitchFamily="2" charset="2"/>
              <a:buChar char="l"/>
            </a:pPr>
            <a:r>
              <a:rPr lang="ja-JP" altLang="en-US" sz="2000" b="1" dirty="0"/>
              <a:t>変化に対応することを</a:t>
            </a:r>
            <a:r>
              <a:rPr lang="ja-JP" altLang="en-US" sz="2000" dirty="0"/>
              <a:t>、	計画に従うことよりも</a:t>
            </a:r>
          </a:p>
        </p:txBody>
      </p:sp>
      <p:sp>
        <p:nvSpPr>
          <p:cNvPr id="7" name="Rectangle 5"/>
          <p:cNvSpPr>
            <a:spLocks noChangeArrowheads="1"/>
          </p:cNvSpPr>
          <p:nvPr/>
        </p:nvSpPr>
        <p:spPr bwMode="auto">
          <a:xfrm>
            <a:off x="541338" y="4149725"/>
            <a:ext cx="8229600"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lgn="l">
              <a:lnSpc>
                <a:spcPct val="80000"/>
              </a:lnSpc>
              <a:spcBef>
                <a:spcPct val="20000"/>
              </a:spcBef>
              <a:buClr>
                <a:srgbClr val="990033"/>
              </a:buClr>
              <a:buFont typeface="Wingdings" pitchFamily="2" charset="2"/>
              <a:buNone/>
            </a:pPr>
            <a:r>
              <a:rPr lang="en-US" altLang="ja-JP" sz="2000"/>
              <a:t>	</a:t>
            </a:r>
            <a:r>
              <a:rPr lang="ja-JP" altLang="en-US" sz="2000"/>
              <a:t>尊重するに至った。</a:t>
            </a:r>
          </a:p>
          <a:p>
            <a:pPr marL="742950" lvl="1" indent="-285750" algn="l">
              <a:lnSpc>
                <a:spcPct val="80000"/>
              </a:lnSpc>
              <a:spcBef>
                <a:spcPct val="20000"/>
              </a:spcBef>
              <a:buClr>
                <a:srgbClr val="990033"/>
              </a:buClr>
              <a:buFont typeface="Wingdings" pitchFamily="2" charset="2"/>
              <a:buNone/>
            </a:pPr>
            <a:r>
              <a:rPr lang="ja-JP" altLang="en-US" sz="2000"/>
              <a:t>	これは、右側にある項目の価値を認めつつも、</a:t>
            </a:r>
            <a:br>
              <a:rPr lang="ja-JP" altLang="en-US" sz="2000"/>
            </a:br>
            <a:r>
              <a:rPr lang="ja-JP" altLang="en-US" sz="2000"/>
              <a:t>左側にある項目の価値をより一層重視する、ということである。</a:t>
            </a:r>
          </a:p>
        </p:txBody>
      </p:sp>
      <p:sp>
        <p:nvSpPr>
          <p:cNvPr id="8" name="Rectangle 6"/>
          <p:cNvSpPr>
            <a:spLocks noChangeArrowheads="1"/>
          </p:cNvSpPr>
          <p:nvPr/>
        </p:nvSpPr>
        <p:spPr bwMode="auto">
          <a:xfrm>
            <a:off x="539750" y="5084763"/>
            <a:ext cx="8229600" cy="123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lgn="l">
              <a:lnSpc>
                <a:spcPct val="80000"/>
              </a:lnSpc>
              <a:spcBef>
                <a:spcPct val="20000"/>
              </a:spcBef>
              <a:buClr>
                <a:srgbClr val="990033"/>
              </a:buClr>
              <a:buFont typeface="Wingdings" pitchFamily="2" charset="2"/>
              <a:buNone/>
            </a:pPr>
            <a:r>
              <a:rPr lang="en-US" altLang="ja-JP" sz="1400"/>
              <a:t>	Kent Beck		James Grenning	Robert C.Martin</a:t>
            </a:r>
          </a:p>
          <a:p>
            <a:pPr marL="742950" lvl="1" indent="-285750" algn="l">
              <a:lnSpc>
                <a:spcPct val="80000"/>
              </a:lnSpc>
              <a:spcBef>
                <a:spcPct val="20000"/>
              </a:spcBef>
              <a:buClr>
                <a:srgbClr val="990033"/>
              </a:buClr>
              <a:buFont typeface="Wingdings" pitchFamily="2" charset="2"/>
              <a:buNone/>
            </a:pPr>
            <a:r>
              <a:rPr lang="en-US" altLang="ja-JP" sz="1400"/>
              <a:t>	Mike Beedle		Jim Highamith	Steve Mellor</a:t>
            </a:r>
          </a:p>
          <a:p>
            <a:pPr marL="742950" lvl="1" indent="-285750" algn="l">
              <a:lnSpc>
                <a:spcPct val="80000"/>
              </a:lnSpc>
              <a:spcBef>
                <a:spcPct val="20000"/>
              </a:spcBef>
              <a:buClr>
                <a:srgbClr val="990033"/>
              </a:buClr>
              <a:buFont typeface="Wingdings" pitchFamily="2" charset="2"/>
              <a:buNone/>
            </a:pPr>
            <a:r>
              <a:rPr lang="en-US" altLang="ja-JP" sz="1400"/>
              <a:t>	Arie van Bennekum	Andrew Hunt	Ken Schwaber</a:t>
            </a:r>
          </a:p>
          <a:p>
            <a:pPr marL="742950" lvl="1" indent="-285750" algn="l">
              <a:lnSpc>
                <a:spcPct val="80000"/>
              </a:lnSpc>
              <a:spcBef>
                <a:spcPct val="20000"/>
              </a:spcBef>
              <a:buClr>
                <a:srgbClr val="990033"/>
              </a:buClr>
              <a:buFont typeface="Wingdings" pitchFamily="2" charset="2"/>
              <a:buNone/>
            </a:pPr>
            <a:r>
              <a:rPr lang="en-US" altLang="ja-JP" sz="1400"/>
              <a:t>	Alistair Cockburn	Rin Jeffries		Jeff Sutherland</a:t>
            </a:r>
          </a:p>
          <a:p>
            <a:pPr marL="742950" lvl="1" indent="-285750" algn="l">
              <a:lnSpc>
                <a:spcPct val="80000"/>
              </a:lnSpc>
              <a:spcBef>
                <a:spcPct val="20000"/>
              </a:spcBef>
              <a:buClr>
                <a:srgbClr val="990033"/>
              </a:buClr>
              <a:buFont typeface="Wingdings" pitchFamily="2" charset="2"/>
              <a:buNone/>
            </a:pPr>
            <a:r>
              <a:rPr lang="en-US" altLang="ja-JP" sz="1400"/>
              <a:t>	Ward Cunningham	Lon Ker		Dave Thomas</a:t>
            </a:r>
          </a:p>
          <a:p>
            <a:pPr marL="742950" lvl="1" indent="-285750" algn="l">
              <a:lnSpc>
                <a:spcPct val="80000"/>
              </a:lnSpc>
              <a:spcBef>
                <a:spcPct val="20000"/>
              </a:spcBef>
              <a:buClr>
                <a:srgbClr val="990033"/>
              </a:buClr>
              <a:buFont typeface="Wingdings" pitchFamily="2" charset="2"/>
              <a:buNone/>
            </a:pPr>
            <a:r>
              <a:rPr lang="en-US" altLang="ja-JP" sz="1400"/>
              <a:t>	Martin Fowler		Brian Marick</a:t>
            </a:r>
          </a:p>
        </p:txBody>
      </p:sp>
      <p:sp>
        <p:nvSpPr>
          <p:cNvPr id="9" name="Text Box 7"/>
          <p:cNvSpPr txBox="1">
            <a:spLocks noChangeArrowheads="1"/>
          </p:cNvSpPr>
          <p:nvPr/>
        </p:nvSpPr>
        <p:spPr bwMode="auto">
          <a:xfrm>
            <a:off x="5796136" y="6172200"/>
            <a:ext cx="2376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128"/>
              </a:defRPr>
            </a:lvl9pPr>
          </a:lstStyle>
          <a:p>
            <a:r>
              <a:rPr lang="en-US" altLang="ja-JP" sz="1400" dirty="0"/>
              <a:t>http://agilemanifesto.org/</a:t>
            </a:r>
          </a:p>
        </p:txBody>
      </p:sp>
    </p:spTree>
    <p:extLst>
      <p:ext uri="{BB962C8B-B14F-4D97-AF65-F5344CB8AC3E}">
        <p14:creationId xmlns:p14="http://schemas.microsoft.com/office/powerpoint/2010/main" val="4507963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3" y="274638"/>
            <a:ext cx="8713662" cy="850106"/>
          </a:xfrm>
        </p:spPr>
        <p:txBody>
          <a:bodyPr>
            <a:normAutofit/>
          </a:bodyPr>
          <a:lstStyle/>
          <a:p>
            <a:r>
              <a:rPr lang="ja-JP" altLang="en-US" sz="2800" dirty="0"/>
              <a:t>マニフェストの思想を支える重要な方針（アジャイル原理）</a:t>
            </a:r>
            <a:endParaRPr kumimoji="1" lang="ja-JP" altLang="en-US" sz="2800" dirty="0"/>
          </a:p>
        </p:txBody>
      </p:sp>
      <p:sp>
        <p:nvSpPr>
          <p:cNvPr id="5" name="Rectangle 3"/>
          <p:cNvSpPr txBox="1">
            <a:spLocks noChangeArrowheads="1"/>
          </p:cNvSpPr>
          <p:nvPr/>
        </p:nvSpPr>
        <p:spPr>
          <a:xfrm>
            <a:off x="323850" y="1484313"/>
            <a:ext cx="8569325" cy="475297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80000"/>
              </a:lnSpc>
              <a:spcBef>
                <a:spcPct val="50000"/>
              </a:spcBef>
              <a:buFont typeface="Wingdings" pitchFamily="2" charset="2"/>
              <a:buAutoNum type="arabicPeriod"/>
            </a:pPr>
            <a:r>
              <a:rPr lang="ja-JP" altLang="en-US" sz="1400" b="1" dirty="0" smtClean="0"/>
              <a:t>我々の最優先事項は、素早いそして継続的な価値あるソフトウエアの提供を通して顧客の満足を得る事である。</a:t>
            </a:r>
          </a:p>
          <a:p>
            <a:pPr>
              <a:lnSpc>
                <a:spcPct val="80000"/>
              </a:lnSpc>
              <a:spcBef>
                <a:spcPct val="50000"/>
              </a:spcBef>
              <a:buFont typeface="Wingdings" pitchFamily="2" charset="2"/>
              <a:buAutoNum type="arabicPeriod"/>
            </a:pPr>
            <a:r>
              <a:rPr lang="ja-JP" altLang="en-US" sz="1400" b="1" dirty="0" smtClean="0"/>
              <a:t>開発局面の後半であっても要求の変更を歓迎する。アジャイルなプロセスを顧客の競争優位の為の変化に利用する。</a:t>
            </a:r>
          </a:p>
          <a:p>
            <a:pPr>
              <a:lnSpc>
                <a:spcPct val="80000"/>
              </a:lnSpc>
              <a:spcBef>
                <a:spcPct val="50000"/>
              </a:spcBef>
              <a:buFont typeface="Wingdings" pitchFamily="2" charset="2"/>
              <a:buAutoNum type="arabicPeriod"/>
            </a:pPr>
            <a:r>
              <a:rPr lang="ja-JP" altLang="en-US" sz="1400" b="1" dirty="0" smtClean="0"/>
              <a:t>稼動するソフトウエアをより短かい期間を優先して、数週間から数ヶ月で定期的に提供する。</a:t>
            </a:r>
          </a:p>
          <a:p>
            <a:pPr>
              <a:lnSpc>
                <a:spcPct val="80000"/>
              </a:lnSpc>
              <a:spcBef>
                <a:spcPct val="50000"/>
              </a:spcBef>
              <a:buFont typeface="Wingdings" pitchFamily="2" charset="2"/>
              <a:buAutoNum type="arabicPeriod"/>
            </a:pPr>
            <a:r>
              <a:rPr lang="ja-JP" altLang="en-US" sz="1400" b="1" dirty="0" smtClean="0"/>
              <a:t>プロジェクト期間を通して業務ユーザーと開発者は共同して作業をしなければならない。</a:t>
            </a:r>
          </a:p>
          <a:p>
            <a:pPr>
              <a:spcBef>
                <a:spcPct val="50000"/>
              </a:spcBef>
              <a:buFont typeface="Wingdings" pitchFamily="2" charset="2"/>
              <a:buAutoNum type="arabicPeriod"/>
            </a:pPr>
            <a:r>
              <a:rPr lang="ja-JP" altLang="en-US" sz="1400" b="1" dirty="0" smtClean="0"/>
              <a:t>やる気のある人々を集めてプロジェクトを組織し、彼らが必要とする環境と支援を与え、仕事が完了するまで信頼する。</a:t>
            </a:r>
          </a:p>
          <a:p>
            <a:pPr>
              <a:spcBef>
                <a:spcPct val="50000"/>
              </a:spcBef>
              <a:buFont typeface="Wingdings" pitchFamily="2" charset="2"/>
              <a:buAutoNum type="arabicPeriod"/>
            </a:pPr>
            <a:r>
              <a:rPr lang="ja-JP" altLang="en-US" sz="1400" b="1" dirty="0" smtClean="0"/>
              <a:t>開発チーム内あるいは開発チームに対するコミュニケーションで最も効率的かつ効果的な手法は、フェイスツーフェイスの会話である。</a:t>
            </a:r>
          </a:p>
          <a:p>
            <a:pPr>
              <a:spcBef>
                <a:spcPct val="50000"/>
              </a:spcBef>
              <a:buFont typeface="Wingdings" pitchFamily="2" charset="2"/>
              <a:buAutoNum type="arabicPeriod"/>
            </a:pPr>
            <a:r>
              <a:rPr lang="ja-JP" altLang="en-US" sz="1400" b="1" dirty="0" smtClean="0"/>
              <a:t>ソフトウエアが正常に機能するということが進捗の基本的な評価である。</a:t>
            </a:r>
          </a:p>
          <a:p>
            <a:pPr>
              <a:spcBef>
                <a:spcPct val="50000"/>
              </a:spcBef>
              <a:buFont typeface="Wingdings" pitchFamily="2" charset="2"/>
              <a:buAutoNum type="arabicPeriod"/>
            </a:pPr>
            <a:r>
              <a:rPr lang="ja-JP" altLang="en-US" sz="1400" b="1" dirty="0" smtClean="0"/>
              <a:t>アジャイルプロセスは持続可能な開発を促進する。スポンサー、開発者、ユーザーは無期限かつ不断に保守できるようにしなければならない。</a:t>
            </a:r>
          </a:p>
          <a:p>
            <a:pPr>
              <a:spcBef>
                <a:spcPct val="50000"/>
              </a:spcBef>
              <a:buFont typeface="Wingdings" pitchFamily="2" charset="2"/>
              <a:buAutoNum type="arabicPeriod"/>
            </a:pPr>
            <a:r>
              <a:rPr lang="ja-JP" altLang="en-US" sz="1400" b="1" dirty="0" smtClean="0"/>
              <a:t>技術的に優れた良い設計に継続的に配慮する事は機敏性（アジリティー）を増長させる。</a:t>
            </a:r>
          </a:p>
          <a:p>
            <a:pPr>
              <a:spcBef>
                <a:spcPct val="50000"/>
              </a:spcBef>
              <a:buFont typeface="Wingdings" pitchFamily="2" charset="2"/>
              <a:buAutoNum type="arabicPeriod"/>
            </a:pPr>
            <a:r>
              <a:rPr lang="ja-JP" altLang="en-US" sz="1400" b="1" dirty="0" smtClean="0"/>
              <a:t>簡素が基本　－</a:t>
            </a:r>
            <a:r>
              <a:rPr lang="ja-JP" altLang="en-US" sz="1400" b="1" dirty="0"/>
              <a:t>やらない</a:t>
            </a:r>
            <a:r>
              <a:rPr lang="ja-JP" altLang="en-US" sz="1400" b="1" dirty="0" smtClean="0"/>
              <a:t>仕事をできるだけ多くする</a:t>
            </a:r>
          </a:p>
          <a:p>
            <a:pPr>
              <a:spcBef>
                <a:spcPct val="50000"/>
              </a:spcBef>
              <a:buFont typeface="Wingdings" pitchFamily="2" charset="2"/>
              <a:buAutoNum type="arabicPeriod"/>
            </a:pPr>
            <a:r>
              <a:rPr lang="ja-JP" altLang="en-US" sz="1400" b="1" dirty="0" smtClean="0"/>
              <a:t>最良の構想（アーキテクチャ）、要求仕様、設計は自己統制された（自律的）チームより出現する。</a:t>
            </a:r>
          </a:p>
          <a:p>
            <a:pPr>
              <a:spcBef>
                <a:spcPct val="50000"/>
              </a:spcBef>
              <a:buFont typeface="Wingdings" pitchFamily="2" charset="2"/>
              <a:buAutoNum type="arabicPeriod"/>
            </a:pPr>
            <a:r>
              <a:rPr lang="ja-JP" altLang="en-US" sz="1400" b="1" dirty="0" smtClean="0"/>
              <a:t>定期的にチームは振り返りを行い、より効果的に出来る方法を思案し、それに基づいてチームの行動に協調と調整が働く。</a:t>
            </a:r>
            <a:endParaRPr lang="ja-JP" altLang="en-US" sz="1400" dirty="0" smtClean="0"/>
          </a:p>
        </p:txBody>
      </p:sp>
    </p:spTree>
    <p:extLst>
      <p:ext uri="{BB962C8B-B14F-4D97-AF65-F5344CB8AC3E}">
        <p14:creationId xmlns:p14="http://schemas.microsoft.com/office/powerpoint/2010/main" val="18997692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4638"/>
            <a:ext cx="8229600" cy="562074"/>
          </a:xfrm>
        </p:spPr>
        <p:txBody>
          <a:bodyPr>
            <a:normAutofit/>
          </a:bodyPr>
          <a:lstStyle/>
          <a:p>
            <a:r>
              <a:rPr kumimoji="1" lang="ja-JP" altLang="en-US" sz="2800" dirty="0" smtClean="0"/>
              <a:t>フレデリック・テイラー（テイラー主義）</a:t>
            </a:r>
            <a:endParaRPr kumimoji="1" lang="ja-JP" altLang="en-US" sz="2800" dirty="0"/>
          </a:p>
        </p:txBody>
      </p:sp>
      <p:sp>
        <p:nvSpPr>
          <p:cNvPr id="5" name="テキスト ボックス 4"/>
          <p:cNvSpPr txBox="1"/>
          <p:nvPr/>
        </p:nvSpPr>
        <p:spPr>
          <a:xfrm>
            <a:off x="539552" y="1124744"/>
            <a:ext cx="7992888" cy="2862322"/>
          </a:xfrm>
          <a:prstGeom prst="rect">
            <a:avLst/>
          </a:prstGeom>
          <a:noFill/>
        </p:spPr>
        <p:txBody>
          <a:bodyPr wrap="square" rtlCol="0">
            <a:spAutoFit/>
          </a:bodyPr>
          <a:lstStyle/>
          <a:p>
            <a:r>
              <a:rPr lang="en-US" altLang="ja-JP" dirty="0" smtClean="0"/>
              <a:t>Industrial Engineering(IE)</a:t>
            </a:r>
            <a:r>
              <a:rPr lang="ja-JP" altLang="en-US" dirty="0" smtClean="0"/>
              <a:t>の始まり</a:t>
            </a:r>
            <a:endParaRPr lang="en-US" altLang="ja-JP" dirty="0" smtClean="0"/>
          </a:p>
          <a:p>
            <a:r>
              <a:rPr lang="ja-JP" altLang="en-US" dirty="0" smtClean="0"/>
              <a:t>工場の生産性を体系的に向上させる</a:t>
            </a:r>
            <a:r>
              <a:rPr lang="en-US" altLang="ja-JP" dirty="0" smtClean="0"/>
              <a:t>『</a:t>
            </a:r>
            <a:r>
              <a:rPr lang="ja-JP" altLang="en-US" dirty="0" smtClean="0"/>
              <a:t>科学的管理法</a:t>
            </a:r>
            <a:r>
              <a:rPr lang="en-US" altLang="ja-JP" dirty="0" smtClean="0"/>
              <a:t>』</a:t>
            </a:r>
          </a:p>
          <a:p>
            <a:r>
              <a:rPr kumimoji="1" lang="ja-JP" altLang="en-US" dirty="0" smtClean="0"/>
              <a:t>工場の生産性を高める為に科学的手法（</a:t>
            </a:r>
            <a:r>
              <a:rPr lang="ja-JP" altLang="en-US" dirty="0" smtClean="0"/>
              <a:t>観察、仮説、実験</a:t>
            </a:r>
            <a:r>
              <a:rPr kumimoji="1" lang="ja-JP" altLang="en-US" dirty="0" smtClean="0"/>
              <a:t>）を適用して、作業者を観察し、最も上手くゆく方法（唯一最善の方法）を選択して、後は生産性の向上を保証するために工場全体で作業を標準化する。</a:t>
            </a:r>
            <a:endParaRPr lang="en-US" altLang="ja-JP" dirty="0"/>
          </a:p>
          <a:p>
            <a:endParaRPr kumimoji="1" lang="en-US" altLang="ja-JP" dirty="0" smtClean="0"/>
          </a:p>
          <a:p>
            <a:r>
              <a:rPr kumimoji="1" lang="ja-JP" altLang="en-US" dirty="0" smtClean="0"/>
              <a:t>問題となる三つの単純化された仮定</a:t>
            </a:r>
            <a:endParaRPr kumimoji="1" lang="en-US" altLang="ja-JP" dirty="0" smtClean="0"/>
          </a:p>
          <a:p>
            <a:pPr marL="342900" indent="-342900">
              <a:buFont typeface="+mj-lt"/>
              <a:buAutoNum type="arabicPeriod"/>
            </a:pPr>
            <a:r>
              <a:rPr lang="ja-JP" altLang="en-US" dirty="0" smtClean="0"/>
              <a:t>通常、物事は計画通りに進む</a:t>
            </a:r>
            <a:endParaRPr lang="en-US" altLang="ja-JP" dirty="0" smtClean="0"/>
          </a:p>
          <a:p>
            <a:pPr marL="342900" indent="-342900">
              <a:buFont typeface="+mj-lt"/>
              <a:buAutoNum type="arabicPeriod"/>
            </a:pPr>
            <a:r>
              <a:rPr kumimoji="1" lang="ja-JP" altLang="en-US" dirty="0" smtClean="0"/>
              <a:t>局所最適は全体最適に繋がる</a:t>
            </a:r>
            <a:endParaRPr kumimoji="1" lang="en-US" altLang="ja-JP" dirty="0" smtClean="0"/>
          </a:p>
          <a:p>
            <a:pPr marL="342900" indent="-342900">
              <a:buFont typeface="+mj-lt"/>
              <a:buAutoNum type="arabicPeriod"/>
            </a:pPr>
            <a:r>
              <a:rPr lang="ja-JP" altLang="en-US" dirty="0"/>
              <a:t>人</a:t>
            </a:r>
            <a:r>
              <a:rPr lang="ja-JP" altLang="en-US" dirty="0" smtClean="0"/>
              <a:t>はほぼ代替可能であり、何をすべきかを指示する必要がある。</a:t>
            </a:r>
            <a:endParaRPr kumimoji="1" lang="ja-JP" altLang="en-US" dirty="0"/>
          </a:p>
        </p:txBody>
      </p:sp>
      <p:sp>
        <p:nvSpPr>
          <p:cNvPr id="6" name="テキスト ボックス 5"/>
          <p:cNvSpPr txBox="1"/>
          <p:nvPr/>
        </p:nvSpPr>
        <p:spPr>
          <a:xfrm>
            <a:off x="2555776" y="4585390"/>
            <a:ext cx="4320480" cy="923330"/>
          </a:xfrm>
          <a:prstGeom prst="rect">
            <a:avLst/>
          </a:prstGeom>
          <a:noFill/>
        </p:spPr>
        <p:txBody>
          <a:bodyPr wrap="square" rtlCol="0">
            <a:spAutoFit/>
          </a:bodyPr>
          <a:lstStyle/>
          <a:p>
            <a:r>
              <a:rPr kumimoji="1" lang="ja-JP" altLang="en-US" dirty="0" smtClean="0"/>
              <a:t>その結果、</a:t>
            </a:r>
            <a:endParaRPr kumimoji="1" lang="en-US" altLang="ja-JP" dirty="0" smtClean="0"/>
          </a:p>
          <a:p>
            <a:pPr marL="285750" indent="-285750">
              <a:buFont typeface="Wingdings" panose="05000000000000000000" pitchFamily="2" charset="2"/>
              <a:buChar char="u"/>
            </a:pPr>
            <a:r>
              <a:rPr lang="ja-JP" altLang="en-US" dirty="0" smtClean="0"/>
              <a:t>計画</a:t>
            </a:r>
            <a:r>
              <a:rPr lang="ja-JP" altLang="en-US" dirty="0"/>
              <a:t>立案</a:t>
            </a:r>
            <a:r>
              <a:rPr lang="ja-JP" altLang="en-US" dirty="0" smtClean="0"/>
              <a:t>と実行作業の分離</a:t>
            </a:r>
            <a:endParaRPr lang="en-US" altLang="ja-JP" dirty="0" smtClean="0"/>
          </a:p>
          <a:p>
            <a:pPr marL="285750" indent="-285750">
              <a:buFont typeface="Wingdings" panose="05000000000000000000" pitchFamily="2" charset="2"/>
              <a:buChar char="u"/>
            </a:pPr>
            <a:r>
              <a:rPr kumimoji="1" lang="ja-JP" altLang="en-US" dirty="0" smtClean="0"/>
              <a:t>独立した品質管理部門の設置</a:t>
            </a:r>
            <a:endParaRPr kumimoji="1" lang="ja-JP" altLang="en-US" dirty="0"/>
          </a:p>
        </p:txBody>
      </p:sp>
    </p:spTree>
    <p:extLst>
      <p:ext uri="{BB962C8B-B14F-4D97-AF65-F5344CB8AC3E}">
        <p14:creationId xmlns:p14="http://schemas.microsoft.com/office/powerpoint/2010/main" val="69676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txBody>
          <a:bodyPr>
            <a:normAutofit/>
          </a:bodyPr>
          <a:lstStyle/>
          <a:p>
            <a:r>
              <a:rPr kumimoji="1" lang="en-US" altLang="ja-JP" sz="2800" dirty="0" smtClean="0"/>
              <a:t>DevOps</a:t>
            </a:r>
            <a:r>
              <a:rPr kumimoji="1" lang="ja-JP" altLang="en-US" sz="2800" dirty="0" smtClean="0"/>
              <a:t>とは、</a:t>
            </a:r>
            <a:endParaRPr kumimoji="1" lang="ja-JP" altLang="en-US" sz="2800" dirty="0"/>
          </a:p>
        </p:txBody>
      </p:sp>
      <p:sp>
        <p:nvSpPr>
          <p:cNvPr id="3" name="コンテンツ プレースホルダー 2"/>
          <p:cNvSpPr>
            <a:spLocks noGrp="1"/>
          </p:cNvSpPr>
          <p:nvPr>
            <p:ph idx="1"/>
          </p:nvPr>
        </p:nvSpPr>
        <p:spPr>
          <a:xfrm>
            <a:off x="453807" y="1026314"/>
            <a:ext cx="8424936" cy="3456384"/>
          </a:xfrm>
        </p:spPr>
        <p:txBody>
          <a:bodyPr>
            <a:normAutofit fontScale="92500"/>
          </a:bodyPr>
          <a:lstStyle/>
          <a:p>
            <a:r>
              <a:rPr kumimoji="1" lang="en-US" altLang="ja-JP" sz="1800" dirty="0" smtClean="0"/>
              <a:t>Development + Operation</a:t>
            </a:r>
            <a:r>
              <a:rPr kumimoji="1" lang="ja-JP" altLang="en-US" sz="1800" dirty="0" smtClean="0"/>
              <a:t>　の造語</a:t>
            </a:r>
            <a:endParaRPr kumimoji="1" lang="en-US" altLang="ja-JP" sz="1800" dirty="0" smtClean="0"/>
          </a:p>
          <a:p>
            <a:r>
              <a:rPr lang="en-US" altLang="ja-JP" sz="1800" dirty="0"/>
              <a:t>2009</a:t>
            </a:r>
            <a:r>
              <a:rPr lang="ja-JP" altLang="en-US" sz="1800" dirty="0"/>
              <a:t>年に「</a:t>
            </a:r>
            <a:r>
              <a:rPr lang="en-US" altLang="ja-JP" sz="1800" dirty="0"/>
              <a:t>Velocity 2009</a:t>
            </a:r>
            <a:r>
              <a:rPr lang="ja-JP" altLang="en-US" sz="1800" dirty="0"/>
              <a:t>」において</a:t>
            </a:r>
            <a:r>
              <a:rPr lang="ja-JP" altLang="en-US" sz="1800" dirty="0" smtClean="0"/>
              <a:t>、</a:t>
            </a:r>
            <a:r>
              <a:rPr lang="ja-JP" altLang="en-US" sz="1800" dirty="0"/>
              <a:t>　</a:t>
            </a:r>
            <a:r>
              <a:rPr lang="ja-JP" altLang="en-US" sz="1800" dirty="0" smtClean="0"/>
              <a:t>　　　　　　　の</a:t>
            </a:r>
            <a:r>
              <a:rPr lang="ja-JP" altLang="en-US" sz="1800" dirty="0"/>
              <a:t>エンジニアにより初めて公の場で用いられた</a:t>
            </a:r>
            <a:r>
              <a:rPr lang="ja-JP" altLang="en-US" sz="1800" dirty="0" smtClean="0"/>
              <a:t>。</a:t>
            </a:r>
            <a:endParaRPr lang="en-US" altLang="ja-JP" sz="1800" dirty="0" smtClean="0"/>
          </a:p>
          <a:p>
            <a:pPr lvl="1"/>
            <a:r>
              <a:rPr lang="ja-JP" altLang="en-US" sz="1400" dirty="0" smtClean="0"/>
              <a:t>この</a:t>
            </a:r>
            <a:r>
              <a:rPr lang="ja-JP" altLang="en-US" sz="1400" dirty="0"/>
              <a:t>プレゼンテーションでは「開発と運用が協力することで、</a:t>
            </a:r>
            <a:r>
              <a:rPr lang="en-US" altLang="ja-JP" sz="1400" dirty="0"/>
              <a:t>1</a:t>
            </a:r>
            <a:r>
              <a:rPr lang="ja-JP" altLang="en-US" sz="1400" dirty="0"/>
              <a:t>日に</a:t>
            </a:r>
            <a:r>
              <a:rPr lang="en-US" altLang="ja-JP" sz="1400" dirty="0"/>
              <a:t>10</a:t>
            </a:r>
            <a:r>
              <a:rPr lang="ja-JP" altLang="en-US" sz="1400" dirty="0"/>
              <a:t>回以上のペースでリリースが可能になる」という発表とともに</a:t>
            </a:r>
            <a:r>
              <a:rPr lang="en-US" altLang="ja-JP" sz="1400" dirty="0"/>
              <a:t>DevOps</a:t>
            </a:r>
            <a:r>
              <a:rPr lang="ja-JP" altLang="en-US" sz="1400" dirty="0"/>
              <a:t>という単語が用いられた</a:t>
            </a:r>
            <a:r>
              <a:rPr lang="ja-JP" altLang="en-US" sz="1400" dirty="0" smtClean="0"/>
              <a:t>。</a:t>
            </a:r>
            <a:endParaRPr lang="en-US" altLang="ja-JP" sz="1400" dirty="0" smtClean="0"/>
          </a:p>
          <a:p>
            <a:r>
              <a:rPr lang="en-US" altLang="ja-JP" sz="1800" dirty="0"/>
              <a:t>IT</a:t>
            </a:r>
            <a:r>
              <a:rPr lang="ja-JP" altLang="en-US" sz="1800" dirty="0"/>
              <a:t>コンサルタントのパトリック・デュボア</a:t>
            </a:r>
            <a:r>
              <a:rPr lang="ja-JP" altLang="en-US" sz="1800" dirty="0" smtClean="0"/>
              <a:t>氏は</a:t>
            </a:r>
            <a:r>
              <a:rPr lang="ja-JP" altLang="en-US" sz="1800" dirty="0"/>
              <a:t>開発と運用を結び付ける手段として</a:t>
            </a:r>
            <a:r>
              <a:rPr lang="en-US" altLang="ja-JP" sz="1800" dirty="0"/>
              <a:t>DevOps</a:t>
            </a:r>
            <a:r>
              <a:rPr lang="ja-JP" altLang="en-US" sz="1800" dirty="0"/>
              <a:t>を提唱し、</a:t>
            </a:r>
            <a:r>
              <a:rPr lang="en-US" altLang="ja-JP" sz="1800" dirty="0"/>
              <a:t>2009</a:t>
            </a:r>
            <a:r>
              <a:rPr lang="ja-JP" altLang="en-US" sz="1800" dirty="0"/>
              <a:t>年に最初の</a:t>
            </a:r>
            <a:r>
              <a:rPr lang="en-US" altLang="ja-JP" sz="1800" dirty="0"/>
              <a:t>DevOps</a:t>
            </a:r>
            <a:r>
              <a:rPr lang="ja-JP" altLang="en-US" sz="1800" dirty="0"/>
              <a:t>カンファレンス「</a:t>
            </a:r>
            <a:r>
              <a:rPr lang="en-US" altLang="ja-JP" sz="1800" dirty="0" err="1"/>
              <a:t>DevOpsDays</a:t>
            </a:r>
            <a:r>
              <a:rPr lang="ja-JP" altLang="en-US" sz="1800" dirty="0"/>
              <a:t>」を開催している。</a:t>
            </a:r>
            <a:endParaRPr lang="en-US" altLang="ja-JP" sz="1800" dirty="0" smtClean="0"/>
          </a:p>
          <a:p>
            <a:r>
              <a:rPr kumimoji="1" lang="ja-JP" altLang="en-US" sz="1800" dirty="0" smtClean="0"/>
              <a:t>アジャイルとリーンの原則がソフトウエア・サプライチェーン全体に適用される。</a:t>
            </a:r>
            <a:endParaRPr kumimoji="1" lang="en-US" altLang="ja-JP" sz="1800" dirty="0" smtClean="0"/>
          </a:p>
          <a:p>
            <a:r>
              <a:rPr lang="en-US" altLang="ja-JP" sz="1800" dirty="0" smtClean="0"/>
              <a:t>ALM</a:t>
            </a:r>
            <a:r>
              <a:rPr lang="ja-JP" altLang="en-US" sz="1800" dirty="0" smtClean="0"/>
              <a:t>（アプリケーション・ライフサイクル）の視点での管理プロセス</a:t>
            </a:r>
            <a:endParaRPr lang="en-US" altLang="ja-JP" sz="1800" dirty="0" smtClean="0"/>
          </a:p>
          <a:p>
            <a:r>
              <a:rPr kumimoji="1" lang="ja-JP" altLang="en-US" sz="1800" dirty="0" smtClean="0"/>
              <a:t>ビジネス・プロセスとしての側面</a:t>
            </a:r>
            <a:endParaRPr kumimoji="1" lang="en-US" altLang="ja-JP" sz="1800" dirty="0" smtClean="0"/>
          </a:p>
          <a:p>
            <a:r>
              <a:rPr lang="en-US" altLang="ja-JP" sz="1800" dirty="0" smtClean="0"/>
              <a:t>DevOps</a:t>
            </a:r>
            <a:r>
              <a:rPr lang="ja-JP" altLang="en-US" sz="1800" dirty="0" smtClean="0"/>
              <a:t>とは、人、文化</a:t>
            </a:r>
            <a:endParaRPr lang="en-US" altLang="ja-JP" sz="1800" dirty="0" smtClean="0"/>
          </a:p>
          <a:p>
            <a:pPr lvl="1"/>
            <a:r>
              <a:rPr kumimoji="1" lang="en-US" altLang="ja-JP" sz="1400" dirty="0" smtClean="0"/>
              <a:t>DevOps is not Tool, DevOps is People, People use Tool. </a:t>
            </a:r>
            <a:r>
              <a:rPr lang="en-US" altLang="ja-JP" sz="1400" dirty="0" smtClean="0"/>
              <a:t>(Carnegie Mellon SEI)</a:t>
            </a:r>
          </a:p>
          <a:p>
            <a:pPr marL="0" indent="0">
              <a:buNone/>
            </a:pPr>
            <a:endParaRPr kumimoji="1" lang="ja-JP" alt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3659" y="1213471"/>
            <a:ext cx="1080120" cy="32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グループ化 3"/>
          <p:cNvGrpSpPr/>
          <p:nvPr/>
        </p:nvGrpSpPr>
        <p:grpSpPr>
          <a:xfrm>
            <a:off x="5475753" y="764704"/>
            <a:ext cx="2871768" cy="560959"/>
            <a:chOff x="1690532" y="4047901"/>
            <a:chExt cx="3295264" cy="720080"/>
          </a:xfrm>
        </p:grpSpPr>
        <p:pic>
          <p:nvPicPr>
            <p:cNvPr id="7" name="Picture 2" descr="C:\Users\LukeToda\AppData\Local\Microsoft\Windows\Temporary Internet Files\Content.IE5\JZVZHSLM\cc-library01000537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7" y="4047901"/>
              <a:ext cx="1061869" cy="720080"/>
            </a:xfrm>
            <a:prstGeom prst="rect">
              <a:avLst/>
            </a:prstGeom>
            <a:noFill/>
            <a:extLst>
              <a:ext uri="{909E8E84-426E-40DD-AFC4-6F175D3DCCD1}">
                <a14:hiddenFill xmlns:a14="http://schemas.microsoft.com/office/drawing/2010/main">
                  <a:solidFill>
                    <a:srgbClr val="FFFFFF"/>
                  </a:solidFill>
                </a14:hiddenFill>
              </a:ext>
            </a:extLst>
          </p:spPr>
        </p:pic>
        <p:sp>
          <p:nvSpPr>
            <p:cNvPr id="8" name="角丸四角形 7"/>
            <p:cNvSpPr/>
            <p:nvPr/>
          </p:nvSpPr>
          <p:spPr>
            <a:xfrm>
              <a:off x="1690532" y="4047901"/>
              <a:ext cx="1153275" cy="576064"/>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white"/>
                  </a:solidFill>
                </a:rPr>
                <a:t>開発側</a:t>
              </a:r>
              <a:endParaRPr lang="ja-JP" altLang="en-US" sz="1400" b="1" dirty="0">
                <a:solidFill>
                  <a:prstClr val="white"/>
                </a:solidFill>
              </a:endParaRPr>
            </a:p>
          </p:txBody>
        </p:sp>
        <p:sp>
          <p:nvSpPr>
            <p:cNvPr id="9" name="角丸四角形 8"/>
            <p:cNvSpPr/>
            <p:nvPr/>
          </p:nvSpPr>
          <p:spPr>
            <a:xfrm>
              <a:off x="3905676" y="4053116"/>
              <a:ext cx="1080120" cy="546893"/>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white"/>
                  </a:solidFill>
                </a:rPr>
                <a:t>運用側</a:t>
              </a:r>
              <a:endParaRPr lang="ja-JP" altLang="en-US" sz="1400" b="1" dirty="0">
                <a:solidFill>
                  <a:prstClr val="white"/>
                </a:solidFill>
              </a:endParaRPr>
            </a:p>
          </p:txBody>
        </p:sp>
      </p:grpSp>
      <p:sp>
        <p:nvSpPr>
          <p:cNvPr id="10" name="角丸四角形 9"/>
          <p:cNvSpPr/>
          <p:nvPr/>
        </p:nvSpPr>
        <p:spPr>
          <a:xfrm>
            <a:off x="2001713" y="4594715"/>
            <a:ext cx="4896544" cy="5624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smtClean="0">
                <a:solidFill>
                  <a:prstClr val="white"/>
                </a:solidFill>
              </a:rPr>
              <a:t>ＪＩＴでのＩＴサービスの提供</a:t>
            </a:r>
            <a:endParaRPr lang="ja-JP" altLang="en-US" sz="2000" b="1" dirty="0">
              <a:solidFill>
                <a:prstClr val="white"/>
              </a:solidFill>
            </a:endParaRPr>
          </a:p>
        </p:txBody>
      </p:sp>
      <p:sp>
        <p:nvSpPr>
          <p:cNvPr id="11" name="テキスト ボックス 10"/>
          <p:cNvSpPr txBox="1"/>
          <p:nvPr/>
        </p:nvSpPr>
        <p:spPr>
          <a:xfrm>
            <a:off x="1048618" y="5157192"/>
            <a:ext cx="6696744" cy="1169551"/>
          </a:xfrm>
          <a:prstGeom prst="rect">
            <a:avLst/>
          </a:prstGeom>
          <a:noFill/>
        </p:spPr>
        <p:txBody>
          <a:bodyPr wrap="square" rtlCol="0">
            <a:spAutoFit/>
          </a:bodyPr>
          <a:lstStyle/>
          <a:p>
            <a:r>
              <a:rPr lang="ja-JP" altLang="en-US" sz="1400" dirty="0" smtClean="0">
                <a:solidFill>
                  <a:prstClr val="black"/>
                </a:solidFill>
              </a:rPr>
              <a:t>企業におけるＩＴの価値の本質に立ち返る活動</a:t>
            </a:r>
            <a:endParaRPr lang="en-US" altLang="ja-JP" sz="1400" dirty="0" smtClean="0">
              <a:solidFill>
                <a:prstClr val="black"/>
              </a:solidFill>
            </a:endParaRPr>
          </a:p>
          <a:p>
            <a:r>
              <a:rPr lang="ja-JP" altLang="en-US" sz="1400" dirty="0" smtClean="0">
                <a:solidFill>
                  <a:prstClr val="black"/>
                </a:solidFill>
              </a:rPr>
              <a:t>ＩＴの価値の本質　＝　</a:t>
            </a:r>
            <a:r>
              <a:rPr lang="en-US" altLang="ja-JP" sz="1400" dirty="0" smtClean="0">
                <a:solidFill>
                  <a:prstClr val="black"/>
                </a:solidFill>
              </a:rPr>
              <a:t>	</a:t>
            </a:r>
            <a:r>
              <a:rPr lang="ja-JP" altLang="en-US" sz="1400" dirty="0" smtClean="0">
                <a:solidFill>
                  <a:prstClr val="black"/>
                </a:solidFill>
              </a:rPr>
              <a:t>ビジネスをタイムリーに支援する。</a:t>
            </a:r>
            <a:endParaRPr lang="en-US" altLang="ja-JP" sz="1400" dirty="0" smtClean="0">
              <a:solidFill>
                <a:prstClr val="black"/>
              </a:solidFill>
            </a:endParaRPr>
          </a:p>
          <a:p>
            <a:r>
              <a:rPr lang="en-US" altLang="ja-JP" sz="1400" dirty="0">
                <a:solidFill>
                  <a:prstClr val="black"/>
                </a:solidFill>
              </a:rPr>
              <a:t>	</a:t>
            </a:r>
            <a:r>
              <a:rPr lang="en-US" altLang="ja-JP" sz="1400" dirty="0" smtClean="0">
                <a:solidFill>
                  <a:prstClr val="black"/>
                </a:solidFill>
              </a:rPr>
              <a:t>		</a:t>
            </a:r>
            <a:r>
              <a:rPr lang="ja-JP" altLang="en-US" sz="1400" dirty="0" smtClean="0">
                <a:solidFill>
                  <a:prstClr val="black"/>
                </a:solidFill>
              </a:rPr>
              <a:t>ビジネス・スピードを牽引する。</a:t>
            </a:r>
            <a:endParaRPr lang="en-US" altLang="ja-JP" sz="1400" dirty="0" smtClean="0">
              <a:solidFill>
                <a:prstClr val="black"/>
              </a:solidFill>
            </a:endParaRPr>
          </a:p>
          <a:p>
            <a:r>
              <a:rPr lang="en-US" altLang="ja-JP" sz="1400" dirty="0">
                <a:solidFill>
                  <a:prstClr val="black"/>
                </a:solidFill>
              </a:rPr>
              <a:t>	</a:t>
            </a:r>
            <a:r>
              <a:rPr lang="en-US" altLang="ja-JP" sz="1400" dirty="0" smtClean="0">
                <a:solidFill>
                  <a:prstClr val="black"/>
                </a:solidFill>
              </a:rPr>
              <a:t>		</a:t>
            </a:r>
            <a:r>
              <a:rPr lang="ja-JP" altLang="en-US" sz="1400" dirty="0" smtClean="0">
                <a:solidFill>
                  <a:prstClr val="black"/>
                </a:solidFill>
              </a:rPr>
              <a:t>ビジネス</a:t>
            </a:r>
            <a:r>
              <a:rPr lang="ja-JP" altLang="en-US" sz="1400" dirty="0">
                <a:solidFill>
                  <a:prstClr val="black"/>
                </a:solidFill>
              </a:rPr>
              <a:t>領域</a:t>
            </a:r>
            <a:r>
              <a:rPr lang="ja-JP" altLang="en-US" sz="1400" dirty="0" smtClean="0">
                <a:solidFill>
                  <a:prstClr val="black"/>
                </a:solidFill>
              </a:rPr>
              <a:t>を拡大させる。</a:t>
            </a:r>
            <a:endParaRPr lang="en-US" altLang="ja-JP" sz="1400" dirty="0" smtClean="0">
              <a:solidFill>
                <a:prstClr val="black"/>
              </a:solidFill>
            </a:endParaRPr>
          </a:p>
          <a:p>
            <a:r>
              <a:rPr lang="en-US" altLang="ja-JP" sz="1400" dirty="0">
                <a:solidFill>
                  <a:prstClr val="black"/>
                </a:solidFill>
              </a:rPr>
              <a:t>	</a:t>
            </a:r>
            <a:r>
              <a:rPr lang="en-US" altLang="ja-JP" sz="1400" dirty="0" smtClean="0">
                <a:solidFill>
                  <a:prstClr val="black"/>
                </a:solidFill>
              </a:rPr>
              <a:t>		</a:t>
            </a:r>
            <a:r>
              <a:rPr lang="ja-JP" altLang="en-US" sz="1400" dirty="0" smtClean="0">
                <a:solidFill>
                  <a:prstClr val="black"/>
                </a:solidFill>
              </a:rPr>
              <a:t>見えなかったモノを見える様にする。</a:t>
            </a:r>
            <a:endParaRPr lang="ja-JP" altLang="en-US" sz="1400" dirty="0">
              <a:solidFill>
                <a:prstClr val="black"/>
              </a:solidFill>
            </a:endParaRPr>
          </a:p>
        </p:txBody>
      </p:sp>
      <p:sp>
        <p:nvSpPr>
          <p:cNvPr id="6" name="フッター プレースホルダー 5"/>
          <p:cNvSpPr>
            <a:spLocks noGrp="1"/>
          </p:cNvSpPr>
          <p:nvPr>
            <p:ph type="ftr" sz="quarter" idx="11"/>
          </p:nvPr>
        </p:nvSpPr>
        <p:spPr>
          <a:xfrm>
            <a:off x="2793523" y="6258963"/>
            <a:ext cx="2895600" cy="365125"/>
          </a:xfrm>
        </p:spPr>
        <p:txBody>
          <a:bodyPr/>
          <a:lstStyle/>
          <a:p>
            <a:r>
              <a:rPr lang="en-US" altLang="ja-JP" dirty="0" smtClean="0">
                <a:solidFill>
                  <a:prstClr val="black">
                    <a:tint val="75000"/>
                  </a:prstClr>
                </a:solidFill>
              </a:rPr>
              <a:t>Copyrights©2015  SSS Corporation</a:t>
            </a:r>
            <a:r>
              <a:rPr lang="ja-JP" altLang="en-US" dirty="0" smtClean="0">
                <a:solidFill>
                  <a:prstClr val="black">
                    <a:tint val="75000"/>
                  </a:prstClr>
                </a:solidFill>
              </a:rPr>
              <a:t>　 </a:t>
            </a:r>
            <a:endParaRPr lang="ja-JP" altLang="en-US" dirty="0">
              <a:solidFill>
                <a:prstClr val="black">
                  <a:tint val="75000"/>
                </a:prstClr>
              </a:solidFill>
            </a:endParaRPr>
          </a:p>
        </p:txBody>
      </p:sp>
      <p:sp>
        <p:nvSpPr>
          <p:cNvPr id="12" name="スライド番号プレースホルダー 11"/>
          <p:cNvSpPr>
            <a:spLocks noGrp="1"/>
          </p:cNvSpPr>
          <p:nvPr>
            <p:ph type="sldNum" sz="quarter" idx="12"/>
          </p:nvPr>
        </p:nvSpPr>
        <p:spPr/>
        <p:txBody>
          <a:bodyPr/>
          <a:lstStyle/>
          <a:p>
            <a:fld id="{1C1A3419-3A08-4F5F-A2C4-18443D13DFF7}" type="slidenum">
              <a:rPr lang="ja-JP" altLang="en-US" smtClean="0">
                <a:solidFill>
                  <a:prstClr val="black">
                    <a:tint val="75000"/>
                  </a:prstClr>
                </a:solidFill>
              </a:rPr>
              <a:pPr/>
              <a:t>6</a:t>
            </a:fld>
            <a:endParaRPr lang="ja-JP" altLang="en-US">
              <a:solidFill>
                <a:prstClr val="black">
                  <a:tint val="75000"/>
                </a:prstClr>
              </a:solidFill>
            </a:endParaRPr>
          </a:p>
        </p:txBody>
      </p:sp>
    </p:spTree>
    <p:extLst>
      <p:ext uri="{BB962C8B-B14F-4D97-AF65-F5344CB8AC3E}">
        <p14:creationId xmlns:p14="http://schemas.microsoft.com/office/powerpoint/2010/main" val="8122504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txBody>
          <a:bodyPr>
            <a:normAutofit/>
          </a:bodyPr>
          <a:lstStyle/>
          <a:p>
            <a:r>
              <a:rPr lang="ja-JP" altLang="en-US" sz="2800" dirty="0" smtClean="0"/>
              <a:t>トヨタ生産方式（ＴＰＳ）</a:t>
            </a:r>
            <a:endParaRPr kumimoji="1" lang="ja-JP" altLang="en-US" sz="2800" dirty="0"/>
          </a:p>
        </p:txBody>
      </p:sp>
      <p:sp>
        <p:nvSpPr>
          <p:cNvPr id="3" name="テキスト ボックス 2"/>
          <p:cNvSpPr txBox="1"/>
          <p:nvPr/>
        </p:nvSpPr>
        <p:spPr>
          <a:xfrm>
            <a:off x="328937" y="980728"/>
            <a:ext cx="8496944" cy="4370427"/>
          </a:xfrm>
          <a:prstGeom prst="rect">
            <a:avLst/>
          </a:prstGeom>
          <a:noFill/>
        </p:spPr>
        <p:txBody>
          <a:bodyPr wrap="square" rtlCol="0">
            <a:spAutoFit/>
          </a:bodyPr>
          <a:lstStyle/>
          <a:p>
            <a:r>
              <a:rPr kumimoji="1" lang="en-US" altLang="ja-JP" dirty="0" smtClean="0"/>
              <a:t>19</a:t>
            </a:r>
            <a:r>
              <a:rPr kumimoji="1" lang="ja-JP" altLang="en-US" dirty="0" smtClean="0"/>
              <a:t>世紀からの産業界の常識</a:t>
            </a:r>
            <a:r>
              <a:rPr lang="ja-JP" altLang="en-US" dirty="0"/>
              <a:t>を</a:t>
            </a:r>
            <a:r>
              <a:rPr kumimoji="1" lang="ja-JP" altLang="en-US" dirty="0" smtClean="0"/>
              <a:t>覆す。</a:t>
            </a:r>
            <a:endParaRPr kumimoji="1" lang="en-US" altLang="ja-JP" dirty="0" smtClean="0"/>
          </a:p>
          <a:p>
            <a:r>
              <a:rPr lang="ja-JP" altLang="en-US" dirty="0" smtClean="0"/>
              <a:t>昭和</a:t>
            </a:r>
            <a:r>
              <a:rPr lang="en-US" altLang="ja-JP" dirty="0" smtClean="0"/>
              <a:t>20</a:t>
            </a:r>
            <a:r>
              <a:rPr lang="ja-JP" altLang="en-US" dirty="0" smtClean="0"/>
              <a:t>年</a:t>
            </a:r>
            <a:r>
              <a:rPr lang="en-US" altLang="ja-JP" dirty="0" smtClean="0"/>
              <a:t>8</a:t>
            </a:r>
            <a:r>
              <a:rPr lang="ja-JP" altLang="en-US" dirty="0" smtClean="0"/>
              <a:t>月</a:t>
            </a:r>
            <a:r>
              <a:rPr lang="en-US" altLang="ja-JP" dirty="0" smtClean="0"/>
              <a:t>15</a:t>
            </a:r>
            <a:r>
              <a:rPr lang="ja-JP" altLang="en-US" dirty="0" smtClean="0"/>
              <a:t>日豊田喜一郎社長から大野耐一氏へ</a:t>
            </a:r>
            <a:r>
              <a:rPr lang="en-US" altLang="ja-JP" dirty="0" smtClean="0"/>
              <a:t>『3</a:t>
            </a:r>
            <a:r>
              <a:rPr lang="ja-JP" altLang="en-US" dirty="0" smtClean="0"/>
              <a:t>年でアメリカに追いつけ</a:t>
            </a:r>
            <a:r>
              <a:rPr lang="en-US" altLang="ja-JP" dirty="0" smtClean="0"/>
              <a:t>』</a:t>
            </a:r>
          </a:p>
          <a:p>
            <a:r>
              <a:rPr kumimoji="1" lang="ja-JP" altLang="en-US" dirty="0" smtClean="0"/>
              <a:t>日本とドイツ１対３、ドイツとアメリカ１対３＝日本とアメリカ１対９（</a:t>
            </a:r>
            <a:r>
              <a:rPr kumimoji="1" lang="en-US" altLang="ja-JP" dirty="0" smtClean="0"/>
              <a:t>10</a:t>
            </a:r>
            <a:r>
              <a:rPr kumimoji="1" lang="ja-JP" altLang="en-US" dirty="0" smtClean="0"/>
              <a:t>倍の生産性）</a:t>
            </a:r>
            <a:endParaRPr kumimoji="1" lang="en-US" altLang="ja-JP" dirty="0" smtClean="0"/>
          </a:p>
          <a:p>
            <a:pPr marL="285750" indent="-285750">
              <a:buFont typeface="Wingdings" panose="05000000000000000000" pitchFamily="2" charset="2"/>
              <a:buChar char="u"/>
            </a:pPr>
            <a:r>
              <a:rPr lang="ja-JP" altLang="en-US" sz="1600" dirty="0"/>
              <a:t>顧客</a:t>
            </a:r>
            <a:r>
              <a:rPr lang="ja-JP" altLang="en-US" sz="1600" dirty="0" smtClean="0"/>
              <a:t>に価値を提供する事が最優先され、それを阻害するモノはムダ。</a:t>
            </a:r>
            <a:endParaRPr kumimoji="1" lang="en-US" altLang="ja-JP" sz="1600" dirty="0" smtClean="0"/>
          </a:p>
          <a:p>
            <a:pPr marL="285750" indent="-285750">
              <a:buFont typeface="Wingdings" panose="05000000000000000000" pitchFamily="2" charset="2"/>
              <a:buChar char="u"/>
            </a:pPr>
            <a:r>
              <a:rPr lang="ja-JP" altLang="en-US" sz="1600" dirty="0"/>
              <a:t>局所</a:t>
            </a:r>
            <a:r>
              <a:rPr lang="ja-JP" altLang="en-US" sz="1600" dirty="0" smtClean="0"/>
              <a:t>最適よりも全体</a:t>
            </a:r>
            <a:r>
              <a:rPr lang="ja-JP" altLang="en-US" sz="1600" dirty="0"/>
              <a:t>最適</a:t>
            </a:r>
            <a:r>
              <a:rPr lang="ja-JP" altLang="en-US" sz="1600" dirty="0" smtClean="0"/>
              <a:t>を優先する。</a:t>
            </a:r>
            <a:endParaRPr lang="en-US" altLang="ja-JP" sz="1600" dirty="0" smtClean="0"/>
          </a:p>
          <a:p>
            <a:pPr marL="285750" indent="-285750">
              <a:buFont typeface="Wingdings" panose="05000000000000000000" pitchFamily="2" charset="2"/>
              <a:buChar char="u"/>
            </a:pPr>
            <a:r>
              <a:rPr lang="ja-JP" altLang="en-US" sz="1600" dirty="0"/>
              <a:t>仕事</a:t>
            </a:r>
            <a:r>
              <a:rPr lang="ja-JP" altLang="en-US" sz="1600" dirty="0" smtClean="0"/>
              <a:t>をまとめない方が効率が良い。（１個流し）バッチ処理の排除</a:t>
            </a:r>
            <a:endParaRPr lang="en-US" altLang="ja-JP" sz="1600" dirty="0" smtClean="0"/>
          </a:p>
          <a:p>
            <a:pPr marL="285750" indent="-285750">
              <a:buFont typeface="Wingdings" panose="05000000000000000000" pitchFamily="2" charset="2"/>
              <a:buChar char="u"/>
            </a:pPr>
            <a:r>
              <a:rPr kumimoji="1" lang="ja-JP" altLang="en-US" sz="1600" dirty="0" smtClean="0"/>
              <a:t>計画は常に変更する。（計画の中身よりも計画作り）</a:t>
            </a:r>
            <a:endParaRPr kumimoji="1" lang="en-US" altLang="ja-JP" sz="1600" dirty="0" smtClean="0"/>
          </a:p>
          <a:p>
            <a:pPr marL="285750" indent="-285750">
              <a:buFont typeface="Wingdings" panose="05000000000000000000" pitchFamily="2" charset="2"/>
              <a:buChar char="u"/>
            </a:pPr>
            <a:r>
              <a:rPr lang="ja-JP" altLang="en-US" sz="1600" dirty="0" smtClean="0"/>
              <a:t>現場に知恵が存在する。（現地現物）したがって作業手順や標準は現場で作る。</a:t>
            </a:r>
            <a:endParaRPr lang="en-US" altLang="ja-JP" sz="1600" dirty="0" smtClean="0"/>
          </a:p>
          <a:p>
            <a:pPr marL="285750" indent="-285750">
              <a:buFont typeface="Wingdings" panose="05000000000000000000" pitchFamily="2" charset="2"/>
              <a:buChar char="u"/>
            </a:pPr>
            <a:r>
              <a:rPr kumimoji="1" lang="ja-JP" altLang="en-US" sz="1600" dirty="0" smtClean="0"/>
              <a:t>業績は、人のやる気（モチベーション）で全てが決まる。（やらされ感の排除）</a:t>
            </a:r>
            <a:endParaRPr kumimoji="1" lang="en-US" altLang="ja-JP" sz="1600" dirty="0" smtClean="0"/>
          </a:p>
          <a:p>
            <a:pPr marL="285750" indent="-285750">
              <a:buFont typeface="Wingdings" panose="05000000000000000000" pitchFamily="2" charset="2"/>
              <a:buChar char="u"/>
            </a:pPr>
            <a:r>
              <a:rPr lang="ja-JP" altLang="en-US" sz="1600" dirty="0"/>
              <a:t>仕事</a:t>
            </a:r>
            <a:r>
              <a:rPr lang="ja-JP" altLang="en-US" sz="1600" dirty="0" smtClean="0"/>
              <a:t>の完了は、全プロセスの完了。（顧客への価値の提供）</a:t>
            </a:r>
            <a:endParaRPr lang="en-US" altLang="ja-JP" sz="1600" dirty="0" smtClean="0"/>
          </a:p>
          <a:p>
            <a:pPr marL="285750" indent="-285750">
              <a:buFont typeface="Wingdings" panose="05000000000000000000" pitchFamily="2" charset="2"/>
              <a:buChar char="u"/>
            </a:pPr>
            <a:r>
              <a:rPr kumimoji="1" lang="ja-JP" altLang="en-US" sz="1600" dirty="0" smtClean="0"/>
              <a:t>仕事には、顧客の価値に結びつく正味作業と正味作業を行う上で、必要な付帯作業がある。仕事の時間には、正味時間（正味作業）、付帯時間（付帯作業）、更にムダ（何ら価値を生まない、必要の無い時間）がある。</a:t>
            </a:r>
            <a:endParaRPr kumimoji="1" lang="en-US" altLang="ja-JP" sz="1600" dirty="0" smtClean="0"/>
          </a:p>
          <a:p>
            <a:pPr marL="285750" indent="-285750">
              <a:buFont typeface="Wingdings" panose="05000000000000000000" pitchFamily="2" charset="2"/>
              <a:buChar char="u"/>
            </a:pPr>
            <a:r>
              <a:rPr lang="ja-JP" altLang="en-US" sz="1600" dirty="0" smtClean="0"/>
              <a:t>見える化は、作業者の説明責任。異常が見える事（誰でも解る）を</a:t>
            </a:r>
            <a:r>
              <a:rPr lang="en-US" altLang="ja-JP" sz="1600" dirty="0" smtClean="0"/>
              <a:t>『</a:t>
            </a:r>
            <a:r>
              <a:rPr lang="ja-JP" altLang="en-US" sz="1600" dirty="0" smtClean="0"/>
              <a:t>見える化</a:t>
            </a:r>
            <a:r>
              <a:rPr lang="en-US" altLang="ja-JP" sz="1600" dirty="0" smtClean="0"/>
              <a:t>』</a:t>
            </a:r>
            <a:r>
              <a:rPr lang="ja-JP" altLang="en-US" sz="1600" dirty="0" smtClean="0"/>
              <a:t>と言う。</a:t>
            </a:r>
            <a:endParaRPr lang="en-US" altLang="ja-JP" sz="1600" dirty="0" smtClean="0"/>
          </a:p>
          <a:p>
            <a:pPr marL="285750" indent="-285750">
              <a:buFont typeface="Wingdings" panose="05000000000000000000" pitchFamily="2" charset="2"/>
              <a:buChar char="u"/>
            </a:pPr>
            <a:r>
              <a:rPr kumimoji="1" lang="ja-JP" altLang="en-US" sz="1600" dirty="0" smtClean="0"/>
              <a:t>品質の課題は、現場でしか対応できない。</a:t>
            </a:r>
            <a:endParaRPr kumimoji="1" lang="en-US" altLang="ja-JP" sz="1600" dirty="0" smtClean="0"/>
          </a:p>
          <a:p>
            <a:pPr marL="285750" indent="-285750">
              <a:buFont typeface="Wingdings" panose="05000000000000000000" pitchFamily="2" charset="2"/>
              <a:buChar char="u"/>
            </a:pPr>
            <a:r>
              <a:rPr lang="ja-JP" altLang="en-US" sz="1600" dirty="0"/>
              <a:t>全て</a:t>
            </a:r>
            <a:r>
              <a:rPr lang="ja-JP" altLang="en-US" sz="1600" dirty="0" smtClean="0"/>
              <a:t>の作業が正しく行われなければ、ムダが発生する。（自工程完結）</a:t>
            </a:r>
            <a:endParaRPr lang="en-US" altLang="ja-JP" sz="1600" dirty="0" smtClean="0"/>
          </a:p>
          <a:p>
            <a:pPr marL="285750" indent="-285750">
              <a:buFont typeface="Wingdings" panose="05000000000000000000" pitchFamily="2" charset="2"/>
              <a:buChar char="u"/>
            </a:pPr>
            <a:r>
              <a:rPr kumimoji="1" lang="ja-JP" altLang="en-US" sz="1600" dirty="0" smtClean="0"/>
              <a:t>異常を検知したら全てのライン（プロセス）を停止せよ。皆で異常はその場で対応。</a:t>
            </a:r>
            <a:endParaRPr kumimoji="1" lang="ja-JP" altLang="en-US" sz="1600" dirty="0"/>
          </a:p>
        </p:txBody>
      </p:sp>
      <p:sp>
        <p:nvSpPr>
          <p:cNvPr id="4" name="テキスト ボックス 3"/>
          <p:cNvSpPr txBox="1"/>
          <p:nvPr/>
        </p:nvSpPr>
        <p:spPr>
          <a:xfrm>
            <a:off x="568997" y="5556907"/>
            <a:ext cx="7992888" cy="923330"/>
          </a:xfrm>
          <a:prstGeom prst="rect">
            <a:avLst/>
          </a:prstGeom>
          <a:noFill/>
        </p:spPr>
        <p:txBody>
          <a:bodyPr wrap="square" rtlCol="0">
            <a:spAutoFit/>
          </a:bodyPr>
          <a:lstStyle/>
          <a:p>
            <a:r>
              <a:rPr kumimoji="1" lang="ja-JP" altLang="en-US" dirty="0" smtClean="0">
                <a:solidFill>
                  <a:srgbClr val="0070C0"/>
                </a:solidFill>
              </a:rPr>
              <a:t>ＴＰＳの多くの側面は、ソフトウエア開発との強い類似性がある。（</a:t>
            </a:r>
            <a:r>
              <a:rPr kumimoji="1" lang="en-US" altLang="ja-JP" dirty="0" smtClean="0">
                <a:solidFill>
                  <a:srgbClr val="0070C0"/>
                </a:solidFill>
              </a:rPr>
              <a:t>Kent Beck</a:t>
            </a:r>
            <a:r>
              <a:rPr kumimoji="1" lang="ja-JP" altLang="en-US" dirty="0" smtClean="0">
                <a:solidFill>
                  <a:srgbClr val="0070C0"/>
                </a:solidFill>
              </a:rPr>
              <a:t>）</a:t>
            </a:r>
            <a:endParaRPr kumimoji="1" lang="en-US" altLang="ja-JP" dirty="0" smtClean="0">
              <a:solidFill>
                <a:srgbClr val="0070C0"/>
              </a:solidFill>
            </a:endParaRPr>
          </a:p>
          <a:p>
            <a:r>
              <a:rPr lang="ja-JP" altLang="en-US" dirty="0" smtClean="0">
                <a:solidFill>
                  <a:srgbClr val="0070C0"/>
                </a:solidFill>
              </a:rPr>
              <a:t>無駄は罪である。一度に一つの事をする。最初から正しくやる。働き過ぎが生む悪循環。流れを作る。（</a:t>
            </a:r>
            <a:r>
              <a:rPr lang="en-US" altLang="ja-JP" dirty="0" smtClean="0">
                <a:solidFill>
                  <a:srgbClr val="0070C0"/>
                </a:solidFill>
              </a:rPr>
              <a:t>Jeff Sutherland</a:t>
            </a:r>
            <a:r>
              <a:rPr lang="ja-JP" altLang="en-US" dirty="0" smtClean="0">
                <a:solidFill>
                  <a:srgbClr val="0070C0"/>
                </a:solidFill>
              </a:rPr>
              <a:t>）</a:t>
            </a:r>
            <a:endParaRPr kumimoji="1" lang="ja-JP" altLang="en-US" dirty="0">
              <a:solidFill>
                <a:srgbClr val="0070C0"/>
              </a:solidFill>
            </a:endParaRPr>
          </a:p>
        </p:txBody>
      </p:sp>
    </p:spTree>
    <p:extLst>
      <p:ext uri="{BB962C8B-B14F-4D97-AF65-F5344CB8AC3E}">
        <p14:creationId xmlns:p14="http://schemas.microsoft.com/office/powerpoint/2010/main" val="24629113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515022" y="3077466"/>
            <a:ext cx="7200900" cy="17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200">
              <a:spcBef>
                <a:spcPct val="50000"/>
              </a:spcBef>
            </a:pPr>
            <a:r>
              <a:rPr lang="ja-JP" altLang="en-US" sz="1600" b="1" dirty="0" smtClean="0">
                <a:solidFill>
                  <a:prstClr val="black"/>
                </a:solidFill>
              </a:rPr>
              <a:t>戸田　孝一郎</a:t>
            </a:r>
            <a:endParaRPr lang="en-US" altLang="ja-JP" sz="1600" b="1" dirty="0">
              <a:solidFill>
                <a:prstClr val="black"/>
              </a:solidFill>
            </a:endParaRPr>
          </a:p>
          <a:p>
            <a:pPr defTabSz="457200">
              <a:spcBef>
                <a:spcPct val="50000"/>
              </a:spcBef>
            </a:pPr>
            <a:r>
              <a:rPr lang="en-US" altLang="ja-JP" sz="1400" dirty="0">
                <a:solidFill>
                  <a:prstClr val="black"/>
                </a:solidFill>
              </a:rPr>
              <a:t>	</a:t>
            </a:r>
            <a:r>
              <a:rPr lang="en-US" altLang="ja-JP" sz="1400" dirty="0" smtClean="0">
                <a:solidFill>
                  <a:prstClr val="black"/>
                </a:solidFill>
              </a:rPr>
              <a:t>	</a:t>
            </a:r>
            <a:r>
              <a:rPr lang="ja-JP" altLang="en-US" sz="1200" dirty="0" smtClean="0">
                <a:solidFill>
                  <a:prstClr val="black"/>
                </a:solidFill>
              </a:rPr>
              <a:t>米国</a:t>
            </a:r>
            <a:r>
              <a:rPr lang="ja-JP" altLang="en-US" sz="1200" dirty="0">
                <a:solidFill>
                  <a:prstClr val="black"/>
                </a:solidFill>
              </a:rPr>
              <a:t>スクラムアライアンス</a:t>
            </a:r>
            <a:r>
              <a:rPr lang="ja-JP" altLang="en-US" sz="1200" dirty="0" smtClean="0">
                <a:solidFill>
                  <a:prstClr val="black"/>
                </a:solidFill>
              </a:rPr>
              <a:t>認定スクラムマスター</a:t>
            </a:r>
            <a:endParaRPr lang="en-US" altLang="ja-JP" sz="1200" dirty="0" smtClean="0">
              <a:solidFill>
                <a:prstClr val="black"/>
              </a:solidFill>
            </a:endParaRPr>
          </a:p>
          <a:p>
            <a:pPr defTabSz="457200">
              <a:spcBef>
                <a:spcPct val="50000"/>
              </a:spcBef>
            </a:pPr>
            <a:r>
              <a:rPr lang="en-US" altLang="ja-JP" sz="1200" dirty="0">
                <a:solidFill>
                  <a:prstClr val="black"/>
                </a:solidFill>
              </a:rPr>
              <a:t>	</a:t>
            </a:r>
            <a:r>
              <a:rPr lang="en-US" altLang="ja-JP" sz="1200" dirty="0" smtClean="0">
                <a:solidFill>
                  <a:prstClr val="black"/>
                </a:solidFill>
              </a:rPr>
              <a:t>	IBM</a:t>
            </a:r>
            <a:r>
              <a:rPr lang="ja-JP" altLang="en-US" sz="1200" dirty="0" smtClean="0">
                <a:solidFill>
                  <a:prstClr val="black"/>
                </a:solidFill>
              </a:rPr>
              <a:t>認定</a:t>
            </a:r>
            <a:r>
              <a:rPr lang="ja-JP" altLang="en-US" sz="1200" dirty="0">
                <a:solidFill>
                  <a:prstClr val="black"/>
                </a:solidFill>
              </a:rPr>
              <a:t>　</a:t>
            </a:r>
            <a:r>
              <a:rPr lang="ja-JP" altLang="en-US" sz="1200" dirty="0" smtClean="0">
                <a:solidFill>
                  <a:prstClr val="black"/>
                </a:solidFill>
              </a:rPr>
              <a:t>アジャイル開発インストラクター</a:t>
            </a:r>
            <a:endParaRPr lang="en-US" altLang="ja-JP" sz="1200" dirty="0" smtClean="0">
              <a:solidFill>
                <a:prstClr val="black"/>
              </a:solidFill>
            </a:endParaRPr>
          </a:p>
          <a:p>
            <a:pPr defTabSz="457200">
              <a:spcBef>
                <a:spcPct val="50000"/>
              </a:spcBef>
            </a:pPr>
            <a:r>
              <a:rPr lang="en-US" altLang="ja-JP" sz="1200" dirty="0" smtClean="0">
                <a:solidFill>
                  <a:prstClr val="black"/>
                </a:solidFill>
              </a:rPr>
              <a:t>		EXIN</a:t>
            </a:r>
            <a:r>
              <a:rPr lang="ja-JP" altLang="en-US" sz="1200" dirty="0" smtClean="0">
                <a:solidFill>
                  <a:prstClr val="black"/>
                </a:solidFill>
              </a:rPr>
              <a:t>アジャイル・スクラム・ファンデーション認定講師</a:t>
            </a:r>
            <a:endParaRPr lang="ja-JP" altLang="en-US" sz="1200" dirty="0">
              <a:solidFill>
                <a:prstClr val="black"/>
              </a:solidFill>
            </a:endParaRPr>
          </a:p>
          <a:p>
            <a:pPr defTabSz="457200">
              <a:spcBef>
                <a:spcPct val="50000"/>
              </a:spcBef>
            </a:pPr>
            <a:r>
              <a:rPr lang="en-US" altLang="ja-JP" sz="1200" dirty="0" smtClean="0">
                <a:solidFill>
                  <a:prstClr val="black"/>
                </a:solidFill>
              </a:rPr>
              <a:t>		</a:t>
            </a:r>
            <a:r>
              <a:rPr lang="ja-JP" altLang="en-US" sz="1200" dirty="0" smtClean="0">
                <a:solidFill>
                  <a:prstClr val="black"/>
                </a:solidFill>
              </a:rPr>
              <a:t>（社）ＴＰＳ検定協会　理事　認定ＴＭＳカイゼン塾　コーチ</a:t>
            </a:r>
            <a:endParaRPr lang="ja-JP" altLang="en-US" sz="1200" dirty="0">
              <a:solidFill>
                <a:prstClr val="black"/>
              </a:solidFill>
            </a:endParaRPr>
          </a:p>
          <a:p>
            <a:pPr defTabSz="457200">
              <a:spcBef>
                <a:spcPct val="50000"/>
              </a:spcBef>
            </a:pPr>
            <a:endParaRPr lang="ja-JP" altLang="en-US" sz="1200" dirty="0">
              <a:solidFill>
                <a:prstClr val="black"/>
              </a:solidFill>
            </a:endParaRPr>
          </a:p>
        </p:txBody>
      </p:sp>
      <p:pic>
        <p:nvPicPr>
          <p:cNvPr id="9" name="Picture 6"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916" y="3422941"/>
            <a:ext cx="1728787" cy="4143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ct 8"/>
          <p:cNvGraphicFramePr>
            <a:graphicFrameLocks noChangeAspect="1"/>
          </p:cNvGraphicFramePr>
          <p:nvPr>
            <p:extLst>
              <p:ext uri="{D42A27DB-BD31-4B8C-83A1-F6EECF244321}">
                <p14:modId xmlns:p14="http://schemas.microsoft.com/office/powerpoint/2010/main" val="3901382117"/>
              </p:ext>
            </p:extLst>
          </p:nvPr>
        </p:nvGraphicFramePr>
        <p:xfrm>
          <a:off x="7428782" y="2926481"/>
          <a:ext cx="1169988" cy="1657350"/>
        </p:xfrm>
        <a:graphic>
          <a:graphicData uri="http://schemas.openxmlformats.org/presentationml/2006/ole">
            <mc:AlternateContent xmlns:mc="http://schemas.openxmlformats.org/markup-compatibility/2006">
              <mc:Choice xmlns:v="urn:schemas-microsoft-com:vml" Requires="v">
                <p:oleObj spid="_x0000_s2085" name="Image" r:id="rId4" imgW="3022222" imgH="4279365" progId="Photoshop.Image.6">
                  <p:embed/>
                </p:oleObj>
              </mc:Choice>
              <mc:Fallback>
                <p:oleObj name="Image" r:id="rId4" imgW="3022222" imgH="4279365"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8782" y="2926481"/>
                        <a:ext cx="1169988"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419" y="4509046"/>
            <a:ext cx="8137525" cy="1092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385419" y="5468442"/>
            <a:ext cx="8207375"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200">
              <a:spcBef>
                <a:spcPct val="50000"/>
              </a:spcBef>
            </a:pPr>
            <a:r>
              <a:rPr lang="ja-JP" altLang="en-US" sz="1200" b="1" dirty="0">
                <a:solidFill>
                  <a:srgbClr val="00B0F0"/>
                </a:solidFill>
              </a:rPr>
              <a:t>株式会社　戦略スタッフ・サービス</a:t>
            </a:r>
          </a:p>
          <a:p>
            <a:pPr defTabSz="457200">
              <a:spcBef>
                <a:spcPct val="50000"/>
              </a:spcBef>
            </a:pPr>
            <a:r>
              <a:rPr lang="ja-JP" altLang="en-US" sz="1200" dirty="0">
                <a:solidFill>
                  <a:srgbClr val="00B0F0"/>
                </a:solidFill>
              </a:rPr>
              <a:t>（本社）〒</a:t>
            </a:r>
            <a:r>
              <a:rPr lang="en-US" altLang="ja-JP" sz="1200" dirty="0">
                <a:solidFill>
                  <a:srgbClr val="00B0F0"/>
                </a:solidFill>
              </a:rPr>
              <a:t>100-0004 </a:t>
            </a:r>
            <a:r>
              <a:rPr lang="ja-JP" altLang="en-US" sz="1200" dirty="0">
                <a:solidFill>
                  <a:srgbClr val="00B0F0"/>
                </a:solidFill>
              </a:rPr>
              <a:t>東京都千代田区大手町</a:t>
            </a:r>
            <a:r>
              <a:rPr lang="en-US" altLang="ja-JP" sz="1200" dirty="0">
                <a:solidFill>
                  <a:srgbClr val="00B0F0"/>
                </a:solidFill>
              </a:rPr>
              <a:t>1-7-2  </a:t>
            </a:r>
            <a:r>
              <a:rPr lang="ja-JP" altLang="en-US" sz="1200" dirty="0">
                <a:solidFill>
                  <a:srgbClr val="00B0F0"/>
                </a:solidFill>
              </a:rPr>
              <a:t>東京サンケイビル</a:t>
            </a:r>
            <a:r>
              <a:rPr lang="en-US" altLang="ja-JP" sz="1200" dirty="0">
                <a:solidFill>
                  <a:srgbClr val="00B0F0"/>
                </a:solidFill>
              </a:rPr>
              <a:t>27F  </a:t>
            </a:r>
            <a:r>
              <a:rPr lang="ja-JP" altLang="en-US" sz="1200" dirty="0">
                <a:solidFill>
                  <a:srgbClr val="00B0F0"/>
                </a:solidFill>
              </a:rPr>
              <a:t>電話：</a:t>
            </a:r>
            <a:r>
              <a:rPr lang="en-US" altLang="ja-JP" sz="1200" dirty="0">
                <a:solidFill>
                  <a:srgbClr val="00B0F0"/>
                </a:solidFill>
              </a:rPr>
              <a:t>03-3242-6282  FAX</a:t>
            </a:r>
            <a:r>
              <a:rPr lang="ja-JP" altLang="en-US" sz="1200" dirty="0">
                <a:solidFill>
                  <a:srgbClr val="00B0F0"/>
                </a:solidFill>
              </a:rPr>
              <a:t>：</a:t>
            </a:r>
            <a:r>
              <a:rPr lang="en-US" altLang="ja-JP" sz="1200" dirty="0" smtClean="0">
                <a:solidFill>
                  <a:srgbClr val="00B0F0"/>
                </a:solidFill>
              </a:rPr>
              <a:t>03-3242-6283</a:t>
            </a:r>
            <a:endParaRPr lang="en-US" altLang="ja-JP" sz="1200" dirty="0">
              <a:solidFill>
                <a:srgbClr val="00B0F0"/>
              </a:solidFill>
            </a:endParaRPr>
          </a:p>
          <a:p>
            <a:pPr defTabSz="457200">
              <a:spcBef>
                <a:spcPct val="50000"/>
              </a:spcBef>
            </a:pPr>
            <a:r>
              <a:rPr lang="en-US" altLang="ja-JP" sz="1000" dirty="0">
                <a:solidFill>
                  <a:srgbClr val="00B0F0"/>
                </a:solidFill>
              </a:rPr>
              <a:t>		</a:t>
            </a:r>
            <a:r>
              <a:rPr lang="ja-JP" altLang="en-US" sz="1000" dirty="0">
                <a:solidFill>
                  <a:srgbClr val="00B0F0"/>
                </a:solidFill>
              </a:rPr>
              <a:t>お問い合わせはメール</a:t>
            </a:r>
            <a:r>
              <a:rPr lang="ja-JP" altLang="en-US" sz="1400" dirty="0">
                <a:solidFill>
                  <a:srgbClr val="00B0F0"/>
                </a:solidFill>
              </a:rPr>
              <a:t>（</a:t>
            </a:r>
            <a:r>
              <a:rPr lang="en-US" altLang="ja-JP" sz="1400" dirty="0">
                <a:solidFill>
                  <a:srgbClr val="00B0F0"/>
                </a:solidFill>
              </a:rPr>
              <a:t>lktoda@ask3s.net</a:t>
            </a:r>
            <a:r>
              <a:rPr lang="ja-JP" altLang="en-US" sz="1400" dirty="0">
                <a:solidFill>
                  <a:srgbClr val="00B0F0"/>
                </a:solidFill>
              </a:rPr>
              <a:t>）</a:t>
            </a:r>
            <a:r>
              <a:rPr lang="ja-JP" altLang="en-US" sz="1000" dirty="0">
                <a:solidFill>
                  <a:srgbClr val="00B0F0"/>
                </a:solidFill>
              </a:rPr>
              <a:t>にてお願いいたします。</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784" y="1145238"/>
            <a:ext cx="3223462" cy="2154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1403648" y="822073"/>
            <a:ext cx="6552728" cy="646331"/>
          </a:xfrm>
          <a:prstGeom prst="rect">
            <a:avLst/>
          </a:prstGeom>
          <a:noFill/>
        </p:spPr>
        <p:txBody>
          <a:bodyPr wrap="square" rtlCol="0">
            <a:spAutoFit/>
          </a:bodyPr>
          <a:lstStyle/>
          <a:p>
            <a:pPr algn="ctr"/>
            <a:r>
              <a:rPr lang="ja-JP" altLang="en-US" sz="3600" dirty="0" smtClean="0"/>
              <a:t>ご清聴ありがとうございました。</a:t>
            </a:r>
            <a:endParaRPr kumimoji="1" lang="ja-JP" altLang="en-US" sz="3600" dirty="0"/>
          </a:p>
        </p:txBody>
      </p:sp>
      <p:sp>
        <p:nvSpPr>
          <p:cNvPr id="2" name="フッター プレースホルダー 1"/>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3" name="スライド番号プレースホルダー 2"/>
          <p:cNvSpPr>
            <a:spLocks noGrp="1"/>
          </p:cNvSpPr>
          <p:nvPr>
            <p:ph type="sldNum" sz="quarter" idx="12"/>
          </p:nvPr>
        </p:nvSpPr>
        <p:spPr/>
        <p:txBody>
          <a:bodyPr/>
          <a:lstStyle/>
          <a:p>
            <a:fld id="{12493AFB-09EF-44E8-907E-BBD1DBE5A50F}" type="slidenum">
              <a:rPr kumimoji="1" lang="ja-JP" altLang="en-US" smtClean="0"/>
              <a:t>61</a:t>
            </a:fld>
            <a:endParaRPr kumimoji="1" lang="ja-JP" altLang="en-US"/>
          </a:p>
        </p:txBody>
      </p:sp>
    </p:spTree>
    <p:extLst>
      <p:ext uri="{BB962C8B-B14F-4D97-AF65-F5344CB8AC3E}">
        <p14:creationId xmlns:p14="http://schemas.microsoft.com/office/powerpoint/2010/main" val="2371023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uke\Desktop\O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839" y="1246661"/>
            <a:ext cx="3619419" cy="194421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uke\Desktop\Ski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1263243"/>
            <a:ext cx="2539603" cy="28754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uke\Desktop\Too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2235" y="1246661"/>
            <a:ext cx="2132791" cy="2842322"/>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4"/>
          <p:cNvSpPr>
            <a:spLocks noGrp="1"/>
          </p:cNvSpPr>
          <p:nvPr>
            <p:ph type="title"/>
          </p:nvPr>
        </p:nvSpPr>
        <p:spPr>
          <a:xfrm>
            <a:off x="405847" y="188640"/>
            <a:ext cx="8229600" cy="778098"/>
          </a:xfrm>
        </p:spPr>
        <p:txBody>
          <a:bodyPr>
            <a:normAutofit/>
          </a:bodyPr>
          <a:lstStyle/>
          <a:p>
            <a:r>
              <a:rPr kumimoji="1" lang="en-US" altLang="ja-JP" sz="2800" dirty="0" smtClean="0">
                <a:solidFill>
                  <a:srgbClr val="002060"/>
                </a:solidFill>
              </a:rPr>
              <a:t>DevOps</a:t>
            </a:r>
            <a:r>
              <a:rPr kumimoji="1" lang="ja-JP" altLang="en-US" sz="2800" dirty="0" smtClean="0">
                <a:solidFill>
                  <a:srgbClr val="002060"/>
                </a:solidFill>
              </a:rPr>
              <a:t>の定義</a:t>
            </a:r>
            <a:endParaRPr kumimoji="1" lang="ja-JP" altLang="en-US" sz="2800" dirty="0">
              <a:solidFill>
                <a:srgbClr val="002060"/>
              </a:solidFill>
            </a:endParaRPr>
          </a:p>
        </p:txBody>
      </p:sp>
      <p:sp>
        <p:nvSpPr>
          <p:cNvPr id="6" name="テキスト ボックス 5"/>
          <p:cNvSpPr txBox="1"/>
          <p:nvPr/>
        </p:nvSpPr>
        <p:spPr>
          <a:xfrm>
            <a:off x="323528" y="801578"/>
            <a:ext cx="2440348" cy="461665"/>
          </a:xfrm>
          <a:prstGeom prst="rect">
            <a:avLst/>
          </a:prstGeom>
          <a:noFill/>
        </p:spPr>
        <p:txBody>
          <a:bodyPr wrap="none" rtlCol="0">
            <a:spAutoFit/>
          </a:bodyPr>
          <a:lstStyle/>
          <a:p>
            <a:r>
              <a:rPr kumimoji="1" lang="en-US" altLang="ja-JP" sz="2400" dirty="0" smtClean="0">
                <a:solidFill>
                  <a:srgbClr val="002060"/>
                </a:solidFill>
              </a:rPr>
              <a:t>The DevOps is not</a:t>
            </a:r>
            <a:endParaRPr kumimoji="1" lang="ja-JP" altLang="en-US" sz="2400" dirty="0">
              <a:solidFill>
                <a:srgbClr val="002060"/>
              </a:solidFill>
            </a:endParaRPr>
          </a:p>
        </p:txBody>
      </p:sp>
      <p:sp>
        <p:nvSpPr>
          <p:cNvPr id="7" name="テキスト ボックス 6"/>
          <p:cNvSpPr txBox="1"/>
          <p:nvPr/>
        </p:nvSpPr>
        <p:spPr>
          <a:xfrm>
            <a:off x="557388" y="3226447"/>
            <a:ext cx="2880320" cy="461665"/>
          </a:xfrm>
          <a:prstGeom prst="rect">
            <a:avLst/>
          </a:prstGeom>
          <a:noFill/>
        </p:spPr>
        <p:txBody>
          <a:bodyPr wrap="square" rtlCol="0">
            <a:spAutoFit/>
          </a:bodyPr>
          <a:lstStyle/>
          <a:p>
            <a:pPr algn="ctr"/>
            <a:r>
              <a:rPr kumimoji="1" lang="en-US" altLang="ja-JP" sz="2400" dirty="0" smtClean="0">
                <a:solidFill>
                  <a:srgbClr val="002060"/>
                </a:solidFill>
              </a:rPr>
              <a:t>Organization</a:t>
            </a:r>
            <a:endParaRPr kumimoji="1" lang="ja-JP" altLang="en-US" sz="2400" dirty="0">
              <a:solidFill>
                <a:srgbClr val="002060"/>
              </a:solidFill>
            </a:endParaRPr>
          </a:p>
        </p:txBody>
      </p:sp>
      <p:sp>
        <p:nvSpPr>
          <p:cNvPr id="11" name="テキスト ボックス 10"/>
          <p:cNvSpPr txBox="1"/>
          <p:nvPr/>
        </p:nvSpPr>
        <p:spPr>
          <a:xfrm>
            <a:off x="4477642" y="4108219"/>
            <a:ext cx="1576189" cy="461665"/>
          </a:xfrm>
          <a:prstGeom prst="rect">
            <a:avLst/>
          </a:prstGeom>
          <a:noFill/>
        </p:spPr>
        <p:txBody>
          <a:bodyPr wrap="square" rtlCol="0">
            <a:spAutoFit/>
          </a:bodyPr>
          <a:lstStyle/>
          <a:p>
            <a:pPr algn="ctr"/>
            <a:r>
              <a:rPr lang="en-US" altLang="ja-JP" sz="2400" dirty="0" smtClean="0">
                <a:solidFill>
                  <a:srgbClr val="002060"/>
                </a:solidFill>
              </a:rPr>
              <a:t>Skills</a:t>
            </a:r>
            <a:endParaRPr kumimoji="1" lang="ja-JP" altLang="en-US" sz="2400" dirty="0">
              <a:solidFill>
                <a:srgbClr val="002060"/>
              </a:solidFill>
            </a:endParaRPr>
          </a:p>
        </p:txBody>
      </p:sp>
      <p:sp>
        <p:nvSpPr>
          <p:cNvPr id="12" name="テキスト ボックス 11"/>
          <p:cNvSpPr txBox="1"/>
          <p:nvPr/>
        </p:nvSpPr>
        <p:spPr>
          <a:xfrm>
            <a:off x="7090534" y="4101335"/>
            <a:ext cx="1576189" cy="461665"/>
          </a:xfrm>
          <a:prstGeom prst="rect">
            <a:avLst/>
          </a:prstGeom>
          <a:noFill/>
        </p:spPr>
        <p:txBody>
          <a:bodyPr wrap="square" rtlCol="0">
            <a:spAutoFit/>
          </a:bodyPr>
          <a:lstStyle/>
          <a:p>
            <a:pPr algn="ctr"/>
            <a:r>
              <a:rPr lang="en-US" altLang="ja-JP" sz="2400" dirty="0" smtClean="0">
                <a:solidFill>
                  <a:srgbClr val="002060"/>
                </a:solidFill>
              </a:rPr>
              <a:t>Tools</a:t>
            </a:r>
            <a:endParaRPr kumimoji="1" lang="ja-JP" altLang="en-US" sz="2400" dirty="0">
              <a:solidFill>
                <a:srgbClr val="002060"/>
              </a:solidFill>
            </a:endParaRPr>
          </a:p>
        </p:txBody>
      </p:sp>
      <p:pic>
        <p:nvPicPr>
          <p:cNvPr id="1029" name="Picture 5" descr="C:\Users\Luke\AppData\Local\Microsoft\Windows\INetCache\IE\N5XX4K7O\600px-Red_X_Freehand.svg[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840" y="1193821"/>
            <a:ext cx="1507166" cy="15071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Luke\AppData\Local\Microsoft\Windows\INetCache\IE\N5XX4K7O\600px-Red_X_Freehand.svg[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3097" y="1857055"/>
            <a:ext cx="1530734" cy="15307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Luke\AppData\Local\Microsoft\Windows\INetCache\IE\N5XX4K7O\600px-Red_X_Freehand.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4032" y="2082231"/>
            <a:ext cx="1459623" cy="145962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323528" y="4563000"/>
            <a:ext cx="8621498" cy="954107"/>
          </a:xfrm>
          <a:prstGeom prst="rect">
            <a:avLst/>
          </a:prstGeom>
          <a:noFill/>
        </p:spPr>
        <p:txBody>
          <a:bodyPr wrap="square" rtlCol="0">
            <a:spAutoFit/>
          </a:bodyPr>
          <a:lstStyle/>
          <a:p>
            <a:r>
              <a:rPr kumimoji="1" lang="en-US" altLang="ja-JP" sz="2800" dirty="0" smtClean="0">
                <a:solidFill>
                  <a:schemeClr val="accent6">
                    <a:lumMod val="75000"/>
                  </a:schemeClr>
                </a:solidFill>
              </a:rPr>
              <a:t>DevOps</a:t>
            </a:r>
            <a:r>
              <a:rPr kumimoji="1" lang="ja-JP" altLang="en-US" sz="2800" dirty="0" smtClean="0">
                <a:solidFill>
                  <a:schemeClr val="accent6">
                    <a:lumMod val="75000"/>
                  </a:schemeClr>
                </a:solidFill>
              </a:rPr>
              <a:t>とは組織文化</a:t>
            </a:r>
            <a:r>
              <a:rPr kumimoji="1" lang="en-US" altLang="ja-JP" sz="2800" dirty="0" smtClean="0">
                <a:solidFill>
                  <a:schemeClr val="accent6">
                    <a:lumMod val="75000"/>
                  </a:schemeClr>
                </a:solidFill>
              </a:rPr>
              <a:t> </a:t>
            </a:r>
            <a:r>
              <a:rPr kumimoji="1" lang="ja-JP" altLang="en-US" sz="2800" dirty="0" smtClean="0">
                <a:solidFill>
                  <a:schemeClr val="accent6">
                    <a:lumMod val="75000"/>
                  </a:schemeClr>
                </a:solidFill>
              </a:rPr>
              <a:t>と ＩＴエンジニアのアジャイル流な働き方</a:t>
            </a:r>
            <a:endParaRPr kumimoji="1" lang="ja-JP" altLang="en-US" sz="2800" dirty="0">
              <a:solidFill>
                <a:schemeClr val="accent6">
                  <a:lumMod val="75000"/>
                </a:schemeClr>
              </a:solidFill>
            </a:endParaRPr>
          </a:p>
        </p:txBody>
      </p:sp>
      <p:sp>
        <p:nvSpPr>
          <p:cNvPr id="2" name="テキスト ボックス 1"/>
          <p:cNvSpPr txBox="1"/>
          <p:nvPr/>
        </p:nvSpPr>
        <p:spPr>
          <a:xfrm>
            <a:off x="529938" y="5534792"/>
            <a:ext cx="8208678" cy="584775"/>
          </a:xfrm>
          <a:prstGeom prst="rect">
            <a:avLst/>
          </a:prstGeom>
          <a:noFill/>
        </p:spPr>
        <p:txBody>
          <a:bodyPr wrap="square" rtlCol="0">
            <a:spAutoFit/>
          </a:bodyPr>
          <a:lstStyle/>
          <a:p>
            <a:r>
              <a:rPr kumimoji="1" lang="en-US" altLang="ja-JP" sz="1600" dirty="0" smtClean="0">
                <a:solidFill>
                  <a:schemeClr val="accent6">
                    <a:lumMod val="75000"/>
                  </a:schemeClr>
                </a:solidFill>
              </a:rPr>
              <a:t>DevOps</a:t>
            </a:r>
            <a:r>
              <a:rPr kumimoji="1" lang="ja-JP" altLang="en-US" sz="1600" dirty="0" smtClean="0">
                <a:solidFill>
                  <a:schemeClr val="accent6">
                    <a:lumMod val="75000"/>
                  </a:schemeClr>
                </a:solidFill>
              </a:rPr>
              <a:t>の評価基準は、その事業の成果で図る。</a:t>
            </a:r>
            <a:endParaRPr lang="en-US" altLang="ja-JP" sz="1600" dirty="0">
              <a:solidFill>
                <a:schemeClr val="accent6">
                  <a:lumMod val="75000"/>
                </a:schemeClr>
              </a:solidFill>
            </a:endParaRPr>
          </a:p>
          <a:p>
            <a:r>
              <a:rPr kumimoji="1" lang="ja-JP" altLang="en-US" sz="1600" dirty="0" smtClean="0">
                <a:solidFill>
                  <a:schemeClr val="accent6">
                    <a:lumMod val="75000"/>
                  </a:schemeClr>
                </a:solidFill>
              </a:rPr>
              <a:t>決して従来の様な</a:t>
            </a:r>
            <a:r>
              <a:rPr kumimoji="1" lang="en-US" altLang="ja-JP" sz="1600" dirty="0" smtClean="0">
                <a:solidFill>
                  <a:schemeClr val="accent6">
                    <a:lumMod val="75000"/>
                  </a:schemeClr>
                </a:solidFill>
              </a:rPr>
              <a:t>IT</a:t>
            </a:r>
            <a:r>
              <a:rPr kumimoji="1" lang="ja-JP" altLang="en-US" sz="1600" dirty="0" smtClean="0">
                <a:solidFill>
                  <a:schemeClr val="accent6">
                    <a:lumMod val="75000"/>
                  </a:schemeClr>
                </a:solidFill>
              </a:rPr>
              <a:t>プロジェクトの納期遵守、予算内開発と言ったプロジェクト評価では無い</a:t>
            </a:r>
            <a:r>
              <a:rPr lang="ja-JP" altLang="en-US" sz="1600" dirty="0">
                <a:solidFill>
                  <a:schemeClr val="accent6">
                    <a:lumMod val="75000"/>
                  </a:schemeClr>
                </a:solidFill>
              </a:rPr>
              <a:t>。</a:t>
            </a:r>
            <a:endParaRPr kumimoji="1" lang="ja-JP" altLang="en-US" sz="1600" dirty="0">
              <a:solidFill>
                <a:schemeClr val="accent6">
                  <a:lumMod val="75000"/>
                </a:schemeClr>
              </a:solidFill>
            </a:endParaRPr>
          </a:p>
        </p:txBody>
      </p:sp>
      <p:sp>
        <p:nvSpPr>
          <p:cNvPr id="3" name="フッター プレースホルダー 2"/>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4" name="スライド番号プレースホルダー 3"/>
          <p:cNvSpPr>
            <a:spLocks noGrp="1"/>
          </p:cNvSpPr>
          <p:nvPr>
            <p:ph type="sldNum" sz="quarter" idx="12"/>
          </p:nvPr>
        </p:nvSpPr>
        <p:spPr/>
        <p:txBody>
          <a:bodyPr/>
          <a:lstStyle/>
          <a:p>
            <a:fld id="{12493AFB-09EF-44E8-907E-BBD1DBE5A50F}" type="slidenum">
              <a:rPr kumimoji="1" lang="ja-JP" altLang="en-US" smtClean="0"/>
              <a:t>7</a:t>
            </a:fld>
            <a:endParaRPr kumimoji="1" lang="ja-JP" altLang="en-US"/>
          </a:p>
        </p:txBody>
      </p:sp>
    </p:spTree>
    <p:extLst>
      <p:ext uri="{BB962C8B-B14F-4D97-AF65-F5344CB8AC3E}">
        <p14:creationId xmlns:p14="http://schemas.microsoft.com/office/powerpoint/2010/main" val="42175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473388" y="156101"/>
            <a:ext cx="82296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smtClean="0">
                <a:solidFill>
                  <a:srgbClr val="002060"/>
                </a:solidFill>
              </a:rPr>
              <a:t>３種類の</a:t>
            </a:r>
            <a:r>
              <a:rPr lang="en-US" altLang="ja-JP" sz="2800" dirty="0" smtClean="0">
                <a:solidFill>
                  <a:srgbClr val="002060"/>
                </a:solidFill>
              </a:rPr>
              <a:t>DevOps</a:t>
            </a:r>
            <a:r>
              <a:rPr lang="ja-JP" altLang="en-US" sz="2800" dirty="0" smtClean="0">
                <a:solidFill>
                  <a:srgbClr val="002060"/>
                </a:solidFill>
              </a:rPr>
              <a:t>導入パターン</a:t>
            </a:r>
            <a:endParaRPr lang="ja-JP" altLang="en-US" sz="2800" dirty="0">
              <a:solidFill>
                <a:srgbClr val="002060"/>
              </a:solidFill>
            </a:endParaRPr>
          </a:p>
        </p:txBody>
      </p:sp>
      <p:grpSp>
        <p:nvGrpSpPr>
          <p:cNvPr id="14" name="グループ化 13"/>
          <p:cNvGrpSpPr/>
          <p:nvPr/>
        </p:nvGrpSpPr>
        <p:grpSpPr>
          <a:xfrm>
            <a:off x="683568" y="1268760"/>
            <a:ext cx="7992888" cy="1512168"/>
            <a:chOff x="683568" y="1268760"/>
            <a:chExt cx="7992888" cy="1512168"/>
          </a:xfrm>
        </p:grpSpPr>
        <p:sp>
          <p:nvSpPr>
            <p:cNvPr id="4" name="正方形/長方形 3"/>
            <p:cNvSpPr/>
            <p:nvPr/>
          </p:nvSpPr>
          <p:spPr>
            <a:xfrm>
              <a:off x="683568" y="1268760"/>
              <a:ext cx="2376264" cy="1512168"/>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t>TOYOTA Way</a:t>
              </a:r>
            </a:p>
            <a:p>
              <a:pPr algn="ctr"/>
              <a:r>
                <a:rPr lang="en-US" altLang="ja-JP" b="1" dirty="0" smtClean="0"/>
                <a:t>Type</a:t>
              </a:r>
              <a:endParaRPr kumimoji="1" lang="ja-JP" altLang="en-US" b="1" dirty="0"/>
            </a:p>
          </p:txBody>
        </p:sp>
        <p:sp>
          <p:nvSpPr>
            <p:cNvPr id="7" name="正方形/長方形 6"/>
            <p:cNvSpPr/>
            <p:nvPr/>
          </p:nvSpPr>
          <p:spPr>
            <a:xfrm>
              <a:off x="3059832" y="1268760"/>
              <a:ext cx="3384376" cy="1512168"/>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accent6">
                      <a:lumMod val="50000"/>
                    </a:schemeClr>
                  </a:solidFill>
                </a:rPr>
                <a:t>Fully implemented in the End-to-end Line of Business</a:t>
              </a:r>
            </a:p>
            <a:p>
              <a:pPr algn="ctr"/>
              <a:r>
                <a:rPr lang="en-US" altLang="ja-JP" sz="1600" dirty="0" smtClean="0">
                  <a:solidFill>
                    <a:srgbClr val="002060"/>
                  </a:solidFill>
                </a:rPr>
                <a:t>IT Service Providers</a:t>
              </a:r>
            </a:p>
            <a:p>
              <a:pPr algn="ctr"/>
              <a:endParaRPr lang="en-US" altLang="ja-JP" dirty="0" smtClean="0">
                <a:solidFill>
                  <a:srgbClr val="002060"/>
                </a:solidFill>
              </a:endParaRPr>
            </a:p>
            <a:p>
              <a:pPr algn="ctr"/>
              <a:endParaRPr kumimoji="1" lang="ja-JP" altLang="en-US" dirty="0">
                <a:solidFill>
                  <a:schemeClr val="accent6">
                    <a:lumMod val="50000"/>
                  </a:schemeClr>
                </a:solidFill>
              </a:endParaRPr>
            </a:p>
          </p:txBody>
        </p:sp>
        <p:sp>
          <p:nvSpPr>
            <p:cNvPr id="11" name="正方形/長方形 10"/>
            <p:cNvSpPr/>
            <p:nvPr/>
          </p:nvSpPr>
          <p:spPr>
            <a:xfrm>
              <a:off x="6444208" y="1268760"/>
              <a:ext cx="2232248" cy="1512168"/>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smtClean="0">
                  <a:solidFill>
                    <a:schemeClr val="bg1"/>
                  </a:solidFill>
                </a:rPr>
                <a:t>*M</a:t>
              </a:r>
              <a:r>
                <a:rPr kumimoji="1" lang="en-US" altLang="ja-JP" b="1" dirty="0" smtClean="0">
                  <a:solidFill>
                    <a:schemeClr val="bg1"/>
                  </a:solidFill>
                </a:rPr>
                <a:t>TI (PS Division)</a:t>
              </a:r>
              <a:endParaRPr kumimoji="1" lang="ja-JP" altLang="en-US" b="1" dirty="0">
                <a:solidFill>
                  <a:schemeClr val="bg1"/>
                </a:solidFill>
              </a:endParaRPr>
            </a:p>
          </p:txBody>
        </p:sp>
      </p:grpSp>
      <p:grpSp>
        <p:nvGrpSpPr>
          <p:cNvPr id="15" name="グループ化 14"/>
          <p:cNvGrpSpPr/>
          <p:nvPr/>
        </p:nvGrpSpPr>
        <p:grpSpPr>
          <a:xfrm>
            <a:off x="683568" y="3013918"/>
            <a:ext cx="8006009" cy="1512168"/>
            <a:chOff x="683568" y="3013918"/>
            <a:chExt cx="8006009" cy="1512168"/>
          </a:xfrm>
        </p:grpSpPr>
        <p:sp>
          <p:nvSpPr>
            <p:cNvPr id="5" name="正方形/長方形 4"/>
            <p:cNvSpPr/>
            <p:nvPr/>
          </p:nvSpPr>
          <p:spPr>
            <a:xfrm>
              <a:off x="683568" y="3013918"/>
              <a:ext cx="2376264" cy="1512168"/>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smtClean="0">
                  <a:solidFill>
                    <a:schemeClr val="accent6">
                      <a:lumMod val="50000"/>
                    </a:schemeClr>
                  </a:solidFill>
                </a:rPr>
                <a:t>Collaboration</a:t>
              </a:r>
              <a:endParaRPr kumimoji="1" lang="en-US" altLang="ja-JP" b="1" dirty="0" smtClean="0">
                <a:solidFill>
                  <a:schemeClr val="accent6">
                    <a:lumMod val="50000"/>
                  </a:schemeClr>
                </a:solidFill>
              </a:endParaRPr>
            </a:p>
            <a:p>
              <a:pPr algn="ctr"/>
              <a:r>
                <a:rPr lang="en-US" altLang="ja-JP" b="1" dirty="0" smtClean="0">
                  <a:solidFill>
                    <a:schemeClr val="accent6">
                      <a:lumMod val="50000"/>
                    </a:schemeClr>
                  </a:solidFill>
                </a:rPr>
                <a:t>Type</a:t>
              </a:r>
              <a:endParaRPr kumimoji="1" lang="ja-JP" altLang="en-US" b="1" dirty="0">
                <a:solidFill>
                  <a:schemeClr val="accent6">
                    <a:lumMod val="50000"/>
                  </a:schemeClr>
                </a:solidFill>
              </a:endParaRPr>
            </a:p>
          </p:txBody>
        </p:sp>
        <p:sp>
          <p:nvSpPr>
            <p:cNvPr id="8" name="正方形/長方形 7"/>
            <p:cNvSpPr/>
            <p:nvPr/>
          </p:nvSpPr>
          <p:spPr>
            <a:xfrm>
              <a:off x="3078708" y="3013918"/>
              <a:ext cx="3384376" cy="1512168"/>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accent6">
                      <a:lumMod val="50000"/>
                    </a:schemeClr>
                  </a:solidFill>
                </a:rPr>
                <a:t>Strictly </a:t>
              </a:r>
              <a:r>
                <a:rPr lang="en-US" altLang="ja-JP" dirty="0">
                  <a:solidFill>
                    <a:schemeClr val="accent6">
                      <a:lumMod val="50000"/>
                    </a:schemeClr>
                  </a:solidFill>
                </a:rPr>
                <a:t>focus on IT related project and operation until </a:t>
              </a:r>
              <a:r>
                <a:rPr lang="en-US" altLang="ja-JP" dirty="0" smtClean="0">
                  <a:solidFill>
                    <a:schemeClr val="accent6">
                      <a:lumMod val="50000"/>
                    </a:schemeClr>
                  </a:solidFill>
                </a:rPr>
                <a:t>EOL</a:t>
              </a:r>
            </a:p>
            <a:p>
              <a:pPr algn="ctr"/>
              <a:r>
                <a:rPr lang="en-US" altLang="ja-JP" sz="1600" dirty="0" err="1" smtClean="0">
                  <a:solidFill>
                    <a:srgbClr val="002060"/>
                  </a:solidFill>
                </a:rPr>
                <a:t>SoE</a:t>
              </a:r>
              <a:r>
                <a:rPr lang="en-US" altLang="ja-JP" sz="1600" dirty="0" smtClean="0">
                  <a:solidFill>
                    <a:srgbClr val="002060"/>
                  </a:solidFill>
                </a:rPr>
                <a:t>, </a:t>
              </a:r>
              <a:r>
                <a:rPr lang="en-US" altLang="ja-JP" sz="1600" dirty="0" err="1" smtClean="0">
                  <a:solidFill>
                    <a:srgbClr val="002060"/>
                  </a:solidFill>
                </a:rPr>
                <a:t>SoR</a:t>
              </a:r>
              <a:r>
                <a:rPr lang="en-US" altLang="ja-JP" sz="1600" dirty="0" smtClean="0">
                  <a:solidFill>
                    <a:srgbClr val="002060"/>
                  </a:solidFill>
                </a:rPr>
                <a:t>, </a:t>
              </a:r>
              <a:r>
                <a:rPr lang="en-US" altLang="ja-JP" sz="1600" dirty="0" err="1" smtClean="0">
                  <a:solidFill>
                    <a:srgbClr val="002060"/>
                  </a:solidFill>
                </a:rPr>
                <a:t>IoT</a:t>
              </a:r>
              <a:r>
                <a:rPr lang="en-US" altLang="ja-JP" sz="1600" dirty="0" smtClean="0">
                  <a:solidFill>
                    <a:srgbClr val="002060"/>
                  </a:solidFill>
                </a:rPr>
                <a:t>, Industry4.0</a:t>
              </a:r>
            </a:p>
            <a:p>
              <a:pPr algn="ctr"/>
              <a:endParaRPr kumimoji="1" lang="en-US" altLang="ja-JP" dirty="0">
                <a:solidFill>
                  <a:schemeClr val="accent6">
                    <a:lumMod val="50000"/>
                  </a:schemeClr>
                </a:solidFill>
              </a:endParaRPr>
            </a:p>
            <a:p>
              <a:pPr algn="ctr"/>
              <a:endParaRPr kumimoji="1" lang="ja-JP" altLang="en-US" dirty="0">
                <a:solidFill>
                  <a:schemeClr val="accent6">
                    <a:lumMod val="50000"/>
                  </a:schemeClr>
                </a:solidFill>
              </a:endParaRPr>
            </a:p>
          </p:txBody>
        </p:sp>
        <p:sp>
          <p:nvSpPr>
            <p:cNvPr id="12" name="正方形/長方形 11"/>
            <p:cNvSpPr/>
            <p:nvPr/>
          </p:nvSpPr>
          <p:spPr>
            <a:xfrm>
              <a:off x="6457329" y="3013918"/>
              <a:ext cx="2232248" cy="1512168"/>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accent6">
                      <a:lumMod val="50000"/>
                    </a:schemeClr>
                  </a:solidFill>
                </a:rPr>
                <a:t>*TOKIO Marine and Fire Ins.</a:t>
              </a:r>
            </a:p>
            <a:p>
              <a:pPr algn="ctr"/>
              <a:r>
                <a:rPr lang="en-US" altLang="ja-JP" sz="1400" dirty="0" smtClean="0">
                  <a:solidFill>
                    <a:schemeClr val="accent6">
                      <a:lumMod val="50000"/>
                    </a:schemeClr>
                  </a:solidFill>
                </a:rPr>
                <a:t>IBM-Japan and the Partners</a:t>
              </a:r>
            </a:p>
            <a:p>
              <a:pPr algn="ctr"/>
              <a:r>
                <a:rPr kumimoji="1" lang="en-US" altLang="ja-JP" sz="1400" dirty="0" smtClean="0">
                  <a:solidFill>
                    <a:schemeClr val="accent6">
                      <a:lumMod val="50000"/>
                    </a:schemeClr>
                  </a:solidFill>
                </a:rPr>
                <a:t>EPSON (Printer Div.)</a:t>
              </a:r>
              <a:endParaRPr kumimoji="1" lang="ja-JP" altLang="en-US" sz="1400" dirty="0">
                <a:solidFill>
                  <a:schemeClr val="accent6">
                    <a:lumMod val="50000"/>
                  </a:schemeClr>
                </a:solidFill>
              </a:endParaRPr>
            </a:p>
          </p:txBody>
        </p:sp>
      </p:grpSp>
      <p:grpSp>
        <p:nvGrpSpPr>
          <p:cNvPr id="16" name="グループ化 15"/>
          <p:cNvGrpSpPr/>
          <p:nvPr/>
        </p:nvGrpSpPr>
        <p:grpSpPr>
          <a:xfrm>
            <a:off x="699021" y="4725144"/>
            <a:ext cx="7990556" cy="1512168"/>
            <a:chOff x="699021" y="4725144"/>
            <a:chExt cx="7990556" cy="1512168"/>
          </a:xfrm>
        </p:grpSpPr>
        <p:sp>
          <p:nvSpPr>
            <p:cNvPr id="6" name="正方形/長方形 5"/>
            <p:cNvSpPr/>
            <p:nvPr/>
          </p:nvSpPr>
          <p:spPr>
            <a:xfrm>
              <a:off x="699021" y="4725144"/>
              <a:ext cx="2376264" cy="1512168"/>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smtClean="0">
                  <a:solidFill>
                    <a:schemeClr val="accent6">
                      <a:lumMod val="50000"/>
                    </a:schemeClr>
                  </a:solidFill>
                </a:rPr>
                <a:t>Continuous Delivery</a:t>
              </a:r>
              <a:endParaRPr kumimoji="1" lang="en-US" altLang="ja-JP" b="1" dirty="0" smtClean="0">
                <a:solidFill>
                  <a:schemeClr val="accent6">
                    <a:lumMod val="50000"/>
                  </a:schemeClr>
                </a:solidFill>
              </a:endParaRPr>
            </a:p>
            <a:p>
              <a:pPr algn="ctr"/>
              <a:r>
                <a:rPr lang="en-US" altLang="ja-JP" b="1" dirty="0" smtClean="0">
                  <a:solidFill>
                    <a:schemeClr val="accent6">
                      <a:lumMod val="50000"/>
                    </a:schemeClr>
                  </a:solidFill>
                </a:rPr>
                <a:t>Type</a:t>
              </a:r>
              <a:endParaRPr kumimoji="1" lang="ja-JP" altLang="en-US" b="1" dirty="0">
                <a:solidFill>
                  <a:schemeClr val="accent6">
                    <a:lumMod val="50000"/>
                  </a:schemeClr>
                </a:solidFill>
              </a:endParaRPr>
            </a:p>
          </p:txBody>
        </p:sp>
        <p:sp>
          <p:nvSpPr>
            <p:cNvPr id="9" name="正方形/長方形 8"/>
            <p:cNvSpPr/>
            <p:nvPr/>
          </p:nvSpPr>
          <p:spPr>
            <a:xfrm>
              <a:off x="3072953" y="4725144"/>
              <a:ext cx="3384376" cy="1512168"/>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accent6">
                      <a:lumMod val="50000"/>
                    </a:schemeClr>
                  </a:solidFill>
                </a:rPr>
                <a:t>Focus </a:t>
              </a:r>
              <a:r>
                <a:rPr lang="en-US" altLang="ja-JP" dirty="0">
                  <a:solidFill>
                    <a:schemeClr val="accent6">
                      <a:lumMod val="50000"/>
                    </a:schemeClr>
                  </a:solidFill>
                </a:rPr>
                <a:t>on Frequent IT </a:t>
              </a:r>
              <a:r>
                <a:rPr lang="en-US" altLang="ja-JP" dirty="0" smtClean="0">
                  <a:solidFill>
                    <a:schemeClr val="accent6">
                      <a:lumMod val="50000"/>
                    </a:schemeClr>
                  </a:solidFill>
                </a:rPr>
                <a:t>delivery</a:t>
              </a:r>
            </a:p>
            <a:p>
              <a:pPr algn="ctr"/>
              <a:r>
                <a:rPr kumimoji="1" lang="en-US" altLang="ja-JP" sz="1400" dirty="0" smtClean="0">
                  <a:solidFill>
                    <a:srgbClr val="002060"/>
                  </a:solidFill>
                </a:rPr>
                <a:t>Digital Products (Firmware, Embedded)</a:t>
              </a:r>
              <a:endParaRPr kumimoji="1" lang="en-US" altLang="ja-JP" sz="1400" dirty="0">
                <a:solidFill>
                  <a:srgbClr val="002060"/>
                </a:solidFill>
              </a:endParaRPr>
            </a:p>
            <a:p>
              <a:pPr algn="ctr"/>
              <a:endParaRPr lang="en-US" altLang="ja-JP" dirty="0" smtClean="0">
                <a:solidFill>
                  <a:schemeClr val="accent6">
                    <a:lumMod val="50000"/>
                  </a:schemeClr>
                </a:solidFill>
              </a:endParaRPr>
            </a:p>
            <a:p>
              <a:pPr algn="ctr"/>
              <a:endParaRPr lang="en-US" altLang="ja-JP" dirty="0" smtClean="0">
                <a:solidFill>
                  <a:schemeClr val="accent6">
                    <a:lumMod val="50000"/>
                  </a:schemeClr>
                </a:solidFill>
              </a:endParaRPr>
            </a:p>
            <a:p>
              <a:pPr algn="ctr"/>
              <a:endParaRPr kumimoji="1" lang="ja-JP" altLang="en-US" dirty="0">
                <a:solidFill>
                  <a:schemeClr val="accent6">
                    <a:lumMod val="50000"/>
                  </a:schemeClr>
                </a:solidFill>
              </a:endParaRPr>
            </a:p>
          </p:txBody>
        </p:sp>
        <p:sp>
          <p:nvSpPr>
            <p:cNvPr id="13" name="正方形/長方形 12"/>
            <p:cNvSpPr/>
            <p:nvPr/>
          </p:nvSpPr>
          <p:spPr>
            <a:xfrm>
              <a:off x="6457329" y="4725144"/>
              <a:ext cx="2232248" cy="1512168"/>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accent6">
                      <a:lumMod val="50000"/>
                    </a:schemeClr>
                  </a:solidFill>
                </a:rPr>
                <a:t>Brother Ind. (Printer Div.)</a:t>
              </a:r>
            </a:p>
            <a:p>
              <a:pPr algn="ctr"/>
              <a:r>
                <a:rPr lang="en-US" altLang="ja-JP" sz="1400" dirty="0" smtClean="0">
                  <a:solidFill>
                    <a:schemeClr val="accent6">
                      <a:lumMod val="50000"/>
                    </a:schemeClr>
                  </a:solidFill>
                </a:rPr>
                <a:t>*HP (Laser Printer)</a:t>
              </a:r>
              <a:endParaRPr kumimoji="1" lang="ja-JP" altLang="en-US" sz="1400" dirty="0">
                <a:solidFill>
                  <a:schemeClr val="accent6">
                    <a:lumMod val="50000"/>
                  </a:schemeClr>
                </a:solidFill>
              </a:endParaRPr>
            </a:p>
          </p:txBody>
        </p:sp>
      </p:grpSp>
      <p:sp>
        <p:nvSpPr>
          <p:cNvPr id="17" name="テキスト ボックス 16"/>
          <p:cNvSpPr txBox="1"/>
          <p:nvPr/>
        </p:nvSpPr>
        <p:spPr>
          <a:xfrm>
            <a:off x="1043608" y="899428"/>
            <a:ext cx="1656184" cy="369332"/>
          </a:xfrm>
          <a:prstGeom prst="rect">
            <a:avLst/>
          </a:prstGeom>
          <a:noFill/>
        </p:spPr>
        <p:txBody>
          <a:bodyPr wrap="square" rtlCol="0">
            <a:spAutoFit/>
          </a:bodyPr>
          <a:lstStyle/>
          <a:p>
            <a:pPr algn="ctr"/>
            <a:r>
              <a:rPr lang="ja-JP" altLang="en-US" dirty="0">
                <a:solidFill>
                  <a:srgbClr val="002060"/>
                </a:solidFill>
              </a:rPr>
              <a:t>パターン</a:t>
            </a:r>
            <a:endParaRPr kumimoji="1" lang="ja-JP" altLang="en-US" dirty="0">
              <a:solidFill>
                <a:srgbClr val="002060"/>
              </a:solidFill>
            </a:endParaRPr>
          </a:p>
        </p:txBody>
      </p:sp>
      <p:sp>
        <p:nvSpPr>
          <p:cNvPr id="18" name="テキスト ボックス 17"/>
          <p:cNvSpPr txBox="1"/>
          <p:nvPr/>
        </p:nvSpPr>
        <p:spPr>
          <a:xfrm>
            <a:off x="3923928" y="899428"/>
            <a:ext cx="1656184" cy="369332"/>
          </a:xfrm>
          <a:prstGeom prst="rect">
            <a:avLst/>
          </a:prstGeom>
          <a:noFill/>
        </p:spPr>
        <p:txBody>
          <a:bodyPr wrap="square" rtlCol="0">
            <a:spAutoFit/>
          </a:bodyPr>
          <a:lstStyle/>
          <a:p>
            <a:pPr algn="ctr"/>
            <a:r>
              <a:rPr lang="ja-JP" altLang="en-US" dirty="0">
                <a:solidFill>
                  <a:srgbClr val="002060"/>
                </a:solidFill>
              </a:rPr>
              <a:t>特徴</a:t>
            </a:r>
            <a:endParaRPr kumimoji="1" lang="ja-JP" altLang="en-US" dirty="0">
              <a:solidFill>
                <a:srgbClr val="002060"/>
              </a:solidFill>
            </a:endParaRPr>
          </a:p>
        </p:txBody>
      </p:sp>
      <p:sp>
        <p:nvSpPr>
          <p:cNvPr id="19" name="テキスト ボックス 18"/>
          <p:cNvSpPr txBox="1"/>
          <p:nvPr/>
        </p:nvSpPr>
        <p:spPr>
          <a:xfrm>
            <a:off x="6745361" y="879693"/>
            <a:ext cx="1656184" cy="369332"/>
          </a:xfrm>
          <a:prstGeom prst="rect">
            <a:avLst/>
          </a:prstGeom>
          <a:noFill/>
        </p:spPr>
        <p:txBody>
          <a:bodyPr wrap="square" rtlCol="0">
            <a:spAutoFit/>
          </a:bodyPr>
          <a:lstStyle/>
          <a:p>
            <a:pPr algn="ctr"/>
            <a:r>
              <a:rPr lang="ja-JP" altLang="en-US" dirty="0">
                <a:solidFill>
                  <a:srgbClr val="002060"/>
                </a:solidFill>
              </a:rPr>
              <a:t>事例</a:t>
            </a:r>
            <a:endParaRPr kumimoji="1" lang="ja-JP" altLang="en-US" dirty="0">
              <a:solidFill>
                <a:srgbClr val="002060"/>
              </a:solidFill>
            </a:endParaRPr>
          </a:p>
        </p:txBody>
      </p:sp>
      <p:sp>
        <p:nvSpPr>
          <p:cNvPr id="20" name="テキスト ボックス 19"/>
          <p:cNvSpPr txBox="1"/>
          <p:nvPr/>
        </p:nvSpPr>
        <p:spPr>
          <a:xfrm>
            <a:off x="6418548" y="6237312"/>
            <a:ext cx="2494620" cy="369332"/>
          </a:xfrm>
          <a:prstGeom prst="rect">
            <a:avLst/>
          </a:prstGeom>
          <a:noFill/>
        </p:spPr>
        <p:txBody>
          <a:bodyPr wrap="square" rtlCol="0">
            <a:spAutoFit/>
          </a:bodyPr>
          <a:lstStyle/>
          <a:p>
            <a:r>
              <a:rPr kumimoji="1" lang="en-US" altLang="ja-JP" dirty="0" smtClean="0"/>
              <a:t>* Experienced projects</a:t>
            </a:r>
            <a:endParaRPr kumimoji="1" lang="ja-JP" altLang="en-US" dirty="0"/>
          </a:p>
        </p:txBody>
      </p:sp>
      <p:grpSp>
        <p:nvGrpSpPr>
          <p:cNvPr id="21" name="グループ化 20"/>
          <p:cNvGrpSpPr/>
          <p:nvPr/>
        </p:nvGrpSpPr>
        <p:grpSpPr>
          <a:xfrm>
            <a:off x="3114712" y="2276872"/>
            <a:ext cx="3312368" cy="305166"/>
            <a:chOff x="683568" y="1251626"/>
            <a:chExt cx="6166370" cy="610332"/>
          </a:xfrm>
        </p:grpSpPr>
        <p:sp>
          <p:nvSpPr>
            <p:cNvPr id="22" name="ホームベース 21"/>
            <p:cNvSpPr/>
            <p:nvPr/>
          </p:nvSpPr>
          <p:spPr>
            <a:xfrm>
              <a:off x="683568" y="1340768"/>
              <a:ext cx="576064" cy="432048"/>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rgbClr val="002060"/>
                  </a:solidFill>
                </a:rPr>
                <a:t>BP</a:t>
              </a:r>
              <a:endParaRPr kumimoji="1" lang="ja-JP" altLang="en-US" sz="800" dirty="0">
                <a:solidFill>
                  <a:srgbClr val="002060"/>
                </a:solidFill>
              </a:endParaRPr>
            </a:p>
          </p:txBody>
        </p:sp>
        <p:sp>
          <p:nvSpPr>
            <p:cNvPr id="23" name="山形 22"/>
            <p:cNvSpPr/>
            <p:nvPr/>
          </p:nvSpPr>
          <p:spPr>
            <a:xfrm>
              <a:off x="1115616" y="1340768"/>
              <a:ext cx="720080" cy="43204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rgbClr val="002060"/>
                  </a:solidFill>
                </a:rPr>
                <a:t>MS</a:t>
              </a:r>
              <a:endParaRPr kumimoji="1" lang="ja-JP" altLang="en-US" sz="800" dirty="0">
                <a:solidFill>
                  <a:srgbClr val="002060"/>
                </a:solidFill>
              </a:endParaRPr>
            </a:p>
          </p:txBody>
        </p:sp>
        <p:sp>
          <p:nvSpPr>
            <p:cNvPr id="24" name="山形 23"/>
            <p:cNvSpPr/>
            <p:nvPr/>
          </p:nvSpPr>
          <p:spPr>
            <a:xfrm>
              <a:off x="1691680" y="1340768"/>
              <a:ext cx="720080" cy="43204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A</a:t>
              </a:r>
              <a:endParaRPr kumimoji="1" lang="ja-JP" altLang="en-US" sz="800" dirty="0">
                <a:solidFill>
                  <a:schemeClr val="tx1"/>
                </a:solidFill>
              </a:endParaRPr>
            </a:p>
          </p:txBody>
        </p:sp>
        <p:sp>
          <p:nvSpPr>
            <p:cNvPr id="25" name="山形 24"/>
            <p:cNvSpPr/>
            <p:nvPr/>
          </p:nvSpPr>
          <p:spPr>
            <a:xfrm>
              <a:off x="2267744" y="1340768"/>
              <a:ext cx="720080" cy="43204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PP</a:t>
              </a:r>
              <a:endParaRPr kumimoji="1" lang="ja-JP" altLang="en-US" sz="800" dirty="0">
                <a:solidFill>
                  <a:schemeClr val="tx1"/>
                </a:solidFill>
              </a:endParaRPr>
            </a:p>
          </p:txBody>
        </p:sp>
        <p:sp>
          <p:nvSpPr>
            <p:cNvPr id="26" name="山形 25"/>
            <p:cNvSpPr/>
            <p:nvPr/>
          </p:nvSpPr>
          <p:spPr>
            <a:xfrm>
              <a:off x="2843808" y="1340768"/>
              <a:ext cx="720080" cy="43204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RD</a:t>
              </a:r>
              <a:endParaRPr kumimoji="1" lang="ja-JP" altLang="en-US" sz="800" dirty="0">
                <a:solidFill>
                  <a:schemeClr val="tx1"/>
                </a:solidFill>
              </a:endParaRPr>
            </a:p>
          </p:txBody>
        </p:sp>
        <p:sp>
          <p:nvSpPr>
            <p:cNvPr id="27" name="山形 26"/>
            <p:cNvSpPr/>
            <p:nvPr/>
          </p:nvSpPr>
          <p:spPr>
            <a:xfrm>
              <a:off x="3419872" y="1340768"/>
              <a:ext cx="720080" cy="43204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DV</a:t>
              </a:r>
              <a:endParaRPr kumimoji="1" lang="ja-JP" altLang="en-US" sz="800" dirty="0">
                <a:solidFill>
                  <a:schemeClr val="tx1"/>
                </a:solidFill>
              </a:endParaRPr>
            </a:p>
          </p:txBody>
        </p:sp>
        <p:sp>
          <p:nvSpPr>
            <p:cNvPr id="28" name="山形 27"/>
            <p:cNvSpPr/>
            <p:nvPr/>
          </p:nvSpPr>
          <p:spPr>
            <a:xfrm>
              <a:off x="3995936" y="1340768"/>
              <a:ext cx="720080" cy="43204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chemeClr val="tx1"/>
                  </a:solidFill>
                </a:rPr>
                <a:t>DP</a:t>
              </a:r>
              <a:endParaRPr kumimoji="1" lang="ja-JP" altLang="en-US" sz="800" dirty="0">
                <a:solidFill>
                  <a:schemeClr val="tx1"/>
                </a:solidFill>
              </a:endParaRPr>
            </a:p>
          </p:txBody>
        </p:sp>
        <p:sp>
          <p:nvSpPr>
            <p:cNvPr id="29" name="山形 28"/>
            <p:cNvSpPr/>
            <p:nvPr/>
          </p:nvSpPr>
          <p:spPr>
            <a:xfrm>
              <a:off x="4572000" y="1340768"/>
              <a:ext cx="720080" cy="43204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OP</a:t>
              </a:r>
              <a:endParaRPr kumimoji="1" lang="ja-JP" altLang="en-US" sz="800" dirty="0">
                <a:solidFill>
                  <a:schemeClr val="tx1"/>
                </a:solidFill>
              </a:endParaRPr>
            </a:p>
          </p:txBody>
        </p:sp>
        <p:sp>
          <p:nvSpPr>
            <p:cNvPr id="30" name="山形 29"/>
            <p:cNvSpPr/>
            <p:nvPr/>
          </p:nvSpPr>
          <p:spPr>
            <a:xfrm>
              <a:off x="5136604" y="1342504"/>
              <a:ext cx="720080" cy="43204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MA</a:t>
              </a:r>
              <a:endParaRPr kumimoji="1" lang="ja-JP" altLang="en-US" sz="800" dirty="0">
                <a:solidFill>
                  <a:schemeClr val="tx1"/>
                </a:solidFill>
              </a:endParaRPr>
            </a:p>
          </p:txBody>
        </p:sp>
        <p:sp>
          <p:nvSpPr>
            <p:cNvPr id="31" name="山形 30"/>
            <p:cNvSpPr/>
            <p:nvPr/>
          </p:nvSpPr>
          <p:spPr>
            <a:xfrm>
              <a:off x="5724128" y="1347725"/>
              <a:ext cx="720080" cy="43204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CS</a:t>
              </a:r>
              <a:endParaRPr kumimoji="1" lang="ja-JP" altLang="en-US" sz="800" dirty="0">
                <a:solidFill>
                  <a:schemeClr val="tx1"/>
                </a:solidFill>
              </a:endParaRPr>
            </a:p>
          </p:txBody>
        </p:sp>
        <p:sp>
          <p:nvSpPr>
            <p:cNvPr id="32" name="角丸四角形 31"/>
            <p:cNvSpPr/>
            <p:nvPr/>
          </p:nvSpPr>
          <p:spPr>
            <a:xfrm>
              <a:off x="6489898" y="1251626"/>
              <a:ext cx="360040" cy="610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rgbClr val="002060"/>
                  </a:solidFill>
                </a:rPr>
                <a:t>EOL</a:t>
              </a:r>
              <a:endParaRPr kumimoji="1" lang="ja-JP" altLang="en-US" sz="800" dirty="0">
                <a:solidFill>
                  <a:srgbClr val="002060"/>
                </a:solidFill>
              </a:endParaRPr>
            </a:p>
          </p:txBody>
        </p:sp>
      </p:grpSp>
      <p:grpSp>
        <p:nvGrpSpPr>
          <p:cNvPr id="33" name="グループ化 32"/>
          <p:cNvGrpSpPr/>
          <p:nvPr/>
        </p:nvGrpSpPr>
        <p:grpSpPr>
          <a:xfrm>
            <a:off x="3121228" y="3956475"/>
            <a:ext cx="3305852" cy="353216"/>
            <a:chOff x="3125463" y="2708920"/>
            <a:chExt cx="3305852" cy="353216"/>
          </a:xfrm>
        </p:grpSpPr>
        <p:sp>
          <p:nvSpPr>
            <p:cNvPr id="34" name="ホームベース 33"/>
            <p:cNvSpPr/>
            <p:nvPr/>
          </p:nvSpPr>
          <p:spPr>
            <a:xfrm>
              <a:off x="3125463" y="2760509"/>
              <a:ext cx="308834" cy="250038"/>
            </a:xfrm>
            <a:prstGeom prst="homePlat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rgbClr val="002060"/>
                  </a:solidFill>
                </a:rPr>
                <a:t>BP</a:t>
              </a:r>
              <a:endParaRPr kumimoji="1" lang="ja-JP" altLang="en-US" sz="800" dirty="0">
                <a:solidFill>
                  <a:srgbClr val="002060"/>
                </a:solidFill>
              </a:endParaRPr>
            </a:p>
          </p:txBody>
        </p:sp>
        <p:sp>
          <p:nvSpPr>
            <p:cNvPr id="35" name="山形 34"/>
            <p:cNvSpPr/>
            <p:nvPr/>
          </p:nvSpPr>
          <p:spPr>
            <a:xfrm>
              <a:off x="3357088" y="2760509"/>
              <a:ext cx="386042" cy="250038"/>
            </a:xfrm>
            <a:prstGeom prst="chevr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rgbClr val="002060"/>
                  </a:solidFill>
                </a:rPr>
                <a:t>MS</a:t>
              </a:r>
              <a:endParaRPr kumimoji="1" lang="ja-JP" altLang="en-US" sz="800" dirty="0">
                <a:solidFill>
                  <a:srgbClr val="002060"/>
                </a:solidFill>
              </a:endParaRPr>
            </a:p>
          </p:txBody>
        </p:sp>
        <p:sp>
          <p:nvSpPr>
            <p:cNvPr id="36" name="山形 35"/>
            <p:cNvSpPr/>
            <p:nvPr/>
          </p:nvSpPr>
          <p:spPr>
            <a:xfrm>
              <a:off x="3665922" y="2760509"/>
              <a:ext cx="386042" cy="250038"/>
            </a:xfrm>
            <a:prstGeom prst="chevr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A</a:t>
              </a:r>
              <a:endParaRPr kumimoji="1" lang="ja-JP" altLang="en-US" sz="800" dirty="0">
                <a:solidFill>
                  <a:schemeClr val="tx1"/>
                </a:solidFill>
              </a:endParaRPr>
            </a:p>
          </p:txBody>
        </p:sp>
        <p:sp>
          <p:nvSpPr>
            <p:cNvPr id="37" name="山形 36"/>
            <p:cNvSpPr/>
            <p:nvPr/>
          </p:nvSpPr>
          <p:spPr>
            <a:xfrm>
              <a:off x="3974755" y="2760509"/>
              <a:ext cx="386042" cy="25003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PP</a:t>
              </a:r>
              <a:endParaRPr kumimoji="1" lang="ja-JP" altLang="en-US" sz="800" dirty="0">
                <a:solidFill>
                  <a:schemeClr val="tx1"/>
                </a:solidFill>
              </a:endParaRPr>
            </a:p>
          </p:txBody>
        </p:sp>
        <p:sp>
          <p:nvSpPr>
            <p:cNvPr id="38" name="山形 37"/>
            <p:cNvSpPr/>
            <p:nvPr/>
          </p:nvSpPr>
          <p:spPr>
            <a:xfrm>
              <a:off x="4283589" y="2760509"/>
              <a:ext cx="386042" cy="25003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RD</a:t>
              </a:r>
              <a:endParaRPr kumimoji="1" lang="ja-JP" altLang="en-US" sz="800" dirty="0">
                <a:solidFill>
                  <a:schemeClr val="tx1"/>
                </a:solidFill>
              </a:endParaRPr>
            </a:p>
          </p:txBody>
        </p:sp>
        <p:sp>
          <p:nvSpPr>
            <p:cNvPr id="39" name="山形 38"/>
            <p:cNvSpPr/>
            <p:nvPr/>
          </p:nvSpPr>
          <p:spPr>
            <a:xfrm>
              <a:off x="4592423" y="2760509"/>
              <a:ext cx="386042" cy="25003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DV</a:t>
              </a:r>
              <a:endParaRPr kumimoji="1" lang="ja-JP" altLang="en-US" sz="800" dirty="0">
                <a:solidFill>
                  <a:schemeClr val="tx1"/>
                </a:solidFill>
              </a:endParaRPr>
            </a:p>
          </p:txBody>
        </p:sp>
        <p:sp>
          <p:nvSpPr>
            <p:cNvPr id="40" name="山形 39"/>
            <p:cNvSpPr/>
            <p:nvPr/>
          </p:nvSpPr>
          <p:spPr>
            <a:xfrm>
              <a:off x="4901256" y="2760509"/>
              <a:ext cx="386042" cy="25003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chemeClr val="tx1"/>
                  </a:solidFill>
                </a:rPr>
                <a:t>DP</a:t>
              </a:r>
              <a:endParaRPr kumimoji="1" lang="ja-JP" altLang="en-US" sz="800" dirty="0">
                <a:solidFill>
                  <a:schemeClr val="tx1"/>
                </a:solidFill>
              </a:endParaRPr>
            </a:p>
          </p:txBody>
        </p:sp>
        <p:sp>
          <p:nvSpPr>
            <p:cNvPr id="41" name="山形 40"/>
            <p:cNvSpPr/>
            <p:nvPr/>
          </p:nvSpPr>
          <p:spPr>
            <a:xfrm>
              <a:off x="5210090" y="2760509"/>
              <a:ext cx="386042" cy="25003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OP</a:t>
              </a:r>
              <a:endParaRPr kumimoji="1" lang="ja-JP" altLang="en-US" sz="800" dirty="0">
                <a:solidFill>
                  <a:schemeClr val="tx1"/>
                </a:solidFill>
              </a:endParaRPr>
            </a:p>
          </p:txBody>
        </p:sp>
        <p:sp>
          <p:nvSpPr>
            <p:cNvPr id="42" name="山形 41"/>
            <p:cNvSpPr/>
            <p:nvPr/>
          </p:nvSpPr>
          <p:spPr>
            <a:xfrm>
              <a:off x="5512780" y="2761514"/>
              <a:ext cx="386042" cy="25003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MA</a:t>
              </a:r>
              <a:endParaRPr kumimoji="1" lang="ja-JP" altLang="en-US" sz="800" dirty="0">
                <a:solidFill>
                  <a:schemeClr val="tx1"/>
                </a:solidFill>
              </a:endParaRPr>
            </a:p>
          </p:txBody>
        </p:sp>
        <p:sp>
          <p:nvSpPr>
            <p:cNvPr id="43" name="山形 42"/>
            <p:cNvSpPr/>
            <p:nvPr/>
          </p:nvSpPr>
          <p:spPr>
            <a:xfrm>
              <a:off x="5827757" y="2764535"/>
              <a:ext cx="386042" cy="250038"/>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CS</a:t>
              </a:r>
              <a:endParaRPr kumimoji="1" lang="ja-JP" altLang="en-US" sz="800" dirty="0">
                <a:solidFill>
                  <a:schemeClr val="tx1"/>
                </a:solidFill>
              </a:endParaRPr>
            </a:p>
          </p:txBody>
        </p:sp>
        <p:sp>
          <p:nvSpPr>
            <p:cNvPr id="44" name="角丸四角形 43"/>
            <p:cNvSpPr/>
            <p:nvPr/>
          </p:nvSpPr>
          <p:spPr>
            <a:xfrm>
              <a:off x="6238294" y="2708920"/>
              <a:ext cx="193021" cy="3532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rgbClr val="002060"/>
                  </a:solidFill>
                </a:rPr>
                <a:t>EOL</a:t>
              </a:r>
              <a:endParaRPr kumimoji="1" lang="ja-JP" altLang="en-US" sz="800" dirty="0">
                <a:solidFill>
                  <a:srgbClr val="002060"/>
                </a:solidFill>
              </a:endParaRPr>
            </a:p>
          </p:txBody>
        </p:sp>
      </p:grpSp>
      <p:grpSp>
        <p:nvGrpSpPr>
          <p:cNvPr id="45" name="グループ化 44"/>
          <p:cNvGrpSpPr/>
          <p:nvPr/>
        </p:nvGrpSpPr>
        <p:grpSpPr>
          <a:xfrm>
            <a:off x="3101669" y="5670437"/>
            <a:ext cx="3300701" cy="369985"/>
            <a:chOff x="3048254" y="1484784"/>
            <a:chExt cx="3300701" cy="369985"/>
          </a:xfrm>
        </p:grpSpPr>
        <p:sp>
          <p:nvSpPr>
            <p:cNvPr id="46" name="ホームベース 45"/>
            <p:cNvSpPr/>
            <p:nvPr/>
          </p:nvSpPr>
          <p:spPr>
            <a:xfrm>
              <a:off x="3048254" y="1538822"/>
              <a:ext cx="308352" cy="261909"/>
            </a:xfrm>
            <a:prstGeom prst="homePlat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rgbClr val="002060"/>
                  </a:solidFill>
                </a:rPr>
                <a:t>BP</a:t>
              </a:r>
              <a:endParaRPr kumimoji="1" lang="ja-JP" altLang="en-US" sz="800" dirty="0">
                <a:solidFill>
                  <a:srgbClr val="002060"/>
                </a:solidFill>
              </a:endParaRPr>
            </a:p>
          </p:txBody>
        </p:sp>
        <p:sp>
          <p:nvSpPr>
            <p:cNvPr id="47" name="山形 46"/>
            <p:cNvSpPr/>
            <p:nvPr/>
          </p:nvSpPr>
          <p:spPr>
            <a:xfrm>
              <a:off x="3279518" y="1538822"/>
              <a:ext cx="385441" cy="261909"/>
            </a:xfrm>
            <a:prstGeom prst="chevr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rgbClr val="002060"/>
                  </a:solidFill>
                </a:rPr>
                <a:t>MS</a:t>
              </a:r>
              <a:endParaRPr kumimoji="1" lang="ja-JP" altLang="en-US" sz="800" dirty="0">
                <a:solidFill>
                  <a:srgbClr val="002060"/>
                </a:solidFill>
              </a:endParaRPr>
            </a:p>
          </p:txBody>
        </p:sp>
        <p:sp>
          <p:nvSpPr>
            <p:cNvPr id="48" name="山形 47"/>
            <p:cNvSpPr/>
            <p:nvPr/>
          </p:nvSpPr>
          <p:spPr>
            <a:xfrm>
              <a:off x="3587871" y="1538822"/>
              <a:ext cx="385441" cy="261909"/>
            </a:xfrm>
            <a:prstGeom prst="chevr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A</a:t>
              </a:r>
              <a:endParaRPr kumimoji="1" lang="ja-JP" altLang="en-US" sz="800" dirty="0">
                <a:solidFill>
                  <a:schemeClr val="tx1"/>
                </a:solidFill>
              </a:endParaRPr>
            </a:p>
          </p:txBody>
        </p:sp>
        <p:sp>
          <p:nvSpPr>
            <p:cNvPr id="49" name="山形 48"/>
            <p:cNvSpPr/>
            <p:nvPr/>
          </p:nvSpPr>
          <p:spPr>
            <a:xfrm>
              <a:off x="3896223" y="1538822"/>
              <a:ext cx="385441" cy="261909"/>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PP</a:t>
              </a:r>
              <a:endParaRPr kumimoji="1" lang="ja-JP" altLang="en-US" sz="800" dirty="0">
                <a:solidFill>
                  <a:schemeClr val="tx1"/>
                </a:solidFill>
              </a:endParaRPr>
            </a:p>
          </p:txBody>
        </p:sp>
        <p:sp>
          <p:nvSpPr>
            <p:cNvPr id="50" name="山形 49"/>
            <p:cNvSpPr/>
            <p:nvPr/>
          </p:nvSpPr>
          <p:spPr>
            <a:xfrm>
              <a:off x="4204576" y="1538822"/>
              <a:ext cx="385441" cy="261909"/>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RD</a:t>
              </a:r>
              <a:endParaRPr kumimoji="1" lang="ja-JP" altLang="en-US" sz="800" dirty="0">
                <a:solidFill>
                  <a:schemeClr val="tx1"/>
                </a:solidFill>
              </a:endParaRPr>
            </a:p>
          </p:txBody>
        </p:sp>
        <p:sp>
          <p:nvSpPr>
            <p:cNvPr id="51" name="山形 50"/>
            <p:cNvSpPr/>
            <p:nvPr/>
          </p:nvSpPr>
          <p:spPr>
            <a:xfrm>
              <a:off x="4512928" y="1538822"/>
              <a:ext cx="385441" cy="261909"/>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DV</a:t>
              </a:r>
              <a:endParaRPr kumimoji="1" lang="ja-JP" altLang="en-US" sz="800" dirty="0">
                <a:solidFill>
                  <a:schemeClr val="tx1"/>
                </a:solidFill>
              </a:endParaRPr>
            </a:p>
          </p:txBody>
        </p:sp>
        <p:sp>
          <p:nvSpPr>
            <p:cNvPr id="52" name="山形 51"/>
            <p:cNvSpPr/>
            <p:nvPr/>
          </p:nvSpPr>
          <p:spPr>
            <a:xfrm>
              <a:off x="4821280" y="1538822"/>
              <a:ext cx="385441" cy="261909"/>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chemeClr val="tx1"/>
                  </a:solidFill>
                </a:rPr>
                <a:t>DP</a:t>
              </a:r>
              <a:endParaRPr kumimoji="1" lang="ja-JP" altLang="en-US" sz="800" dirty="0">
                <a:solidFill>
                  <a:schemeClr val="tx1"/>
                </a:solidFill>
              </a:endParaRPr>
            </a:p>
          </p:txBody>
        </p:sp>
        <p:sp>
          <p:nvSpPr>
            <p:cNvPr id="53" name="山形 52"/>
            <p:cNvSpPr/>
            <p:nvPr/>
          </p:nvSpPr>
          <p:spPr>
            <a:xfrm>
              <a:off x="5129633" y="1538822"/>
              <a:ext cx="385441" cy="261909"/>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OP</a:t>
              </a:r>
              <a:endParaRPr kumimoji="1" lang="ja-JP" altLang="en-US" sz="800" dirty="0">
                <a:solidFill>
                  <a:schemeClr val="tx1"/>
                </a:solidFill>
              </a:endParaRPr>
            </a:p>
          </p:txBody>
        </p:sp>
        <p:sp>
          <p:nvSpPr>
            <p:cNvPr id="54" name="山形 53"/>
            <p:cNvSpPr/>
            <p:nvPr/>
          </p:nvSpPr>
          <p:spPr>
            <a:xfrm>
              <a:off x="5431851" y="1539875"/>
              <a:ext cx="385441" cy="261909"/>
            </a:xfrm>
            <a:prstGeom prst="chevr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MA</a:t>
              </a:r>
              <a:endParaRPr kumimoji="1" lang="ja-JP" altLang="en-US" sz="800" dirty="0">
                <a:solidFill>
                  <a:schemeClr val="tx1"/>
                </a:solidFill>
              </a:endParaRPr>
            </a:p>
          </p:txBody>
        </p:sp>
        <p:sp>
          <p:nvSpPr>
            <p:cNvPr id="55" name="山形 54"/>
            <p:cNvSpPr/>
            <p:nvPr/>
          </p:nvSpPr>
          <p:spPr>
            <a:xfrm>
              <a:off x="5746338" y="1543039"/>
              <a:ext cx="385441" cy="261909"/>
            </a:xfrm>
            <a:prstGeom prst="chevr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rPr>
                <a:t>CS</a:t>
              </a:r>
              <a:endParaRPr kumimoji="1" lang="ja-JP" altLang="en-US" sz="800" dirty="0">
                <a:solidFill>
                  <a:schemeClr val="tx1"/>
                </a:solidFill>
              </a:endParaRPr>
            </a:p>
          </p:txBody>
        </p:sp>
        <p:sp>
          <p:nvSpPr>
            <p:cNvPr id="56" name="角丸四角形 55"/>
            <p:cNvSpPr/>
            <p:nvPr/>
          </p:nvSpPr>
          <p:spPr>
            <a:xfrm>
              <a:off x="6156235" y="1484784"/>
              <a:ext cx="192720" cy="36998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rgbClr val="002060"/>
                  </a:solidFill>
                </a:rPr>
                <a:t>EOL</a:t>
              </a:r>
              <a:endParaRPr kumimoji="1" lang="ja-JP" altLang="en-US" sz="800" dirty="0">
                <a:solidFill>
                  <a:srgbClr val="002060"/>
                </a:solidFill>
              </a:endParaRPr>
            </a:p>
          </p:txBody>
        </p:sp>
      </p:grpSp>
      <p:sp>
        <p:nvSpPr>
          <p:cNvPr id="2" name="フッター プレースホルダー 1"/>
          <p:cNvSpPr>
            <a:spLocks noGrp="1"/>
          </p:cNvSpPr>
          <p:nvPr>
            <p:ph type="ftr" sz="quarter" idx="11"/>
          </p:nvPr>
        </p:nvSpPr>
        <p:spPr/>
        <p:txBody>
          <a:bodyPr/>
          <a:lstStyle/>
          <a:p>
            <a:r>
              <a:rPr kumimoji="1" lang="en-US" altLang="ja-JP" smtClean="0"/>
              <a:t>Copyrights©2015  SSS Corporation</a:t>
            </a:r>
            <a:r>
              <a:rPr kumimoji="1" lang="ja-JP" altLang="en-US" smtClean="0"/>
              <a:t>　 </a:t>
            </a:r>
            <a:endParaRPr kumimoji="1" lang="ja-JP" altLang="en-US"/>
          </a:p>
        </p:txBody>
      </p:sp>
      <p:sp>
        <p:nvSpPr>
          <p:cNvPr id="10" name="スライド番号プレースホルダー 9"/>
          <p:cNvSpPr>
            <a:spLocks noGrp="1"/>
          </p:cNvSpPr>
          <p:nvPr>
            <p:ph type="sldNum" sz="quarter" idx="12"/>
          </p:nvPr>
        </p:nvSpPr>
        <p:spPr/>
        <p:txBody>
          <a:bodyPr/>
          <a:lstStyle/>
          <a:p>
            <a:fld id="{12493AFB-09EF-44E8-907E-BBD1DBE5A50F}" type="slidenum">
              <a:rPr kumimoji="1" lang="ja-JP" altLang="en-US" smtClean="0"/>
              <a:t>8</a:t>
            </a:fld>
            <a:endParaRPr kumimoji="1" lang="ja-JP" altLang="en-US"/>
          </a:p>
        </p:txBody>
      </p:sp>
    </p:spTree>
    <p:extLst>
      <p:ext uri="{BB962C8B-B14F-4D97-AF65-F5344CB8AC3E}">
        <p14:creationId xmlns:p14="http://schemas.microsoft.com/office/powerpoint/2010/main" val="687770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txBody>
          <a:bodyPr>
            <a:normAutofit/>
          </a:bodyPr>
          <a:lstStyle/>
          <a:p>
            <a:r>
              <a:rPr kumimoji="1" lang="ja-JP" altLang="en-US" sz="2800" dirty="0" smtClean="0"/>
              <a:t>何故、今</a:t>
            </a:r>
            <a:r>
              <a:rPr kumimoji="1" lang="en-US" altLang="ja-JP" sz="2800" dirty="0" smtClean="0"/>
              <a:t>DevOps</a:t>
            </a:r>
            <a:r>
              <a:rPr kumimoji="1" lang="ja-JP" altLang="en-US" sz="2800" dirty="0" smtClean="0"/>
              <a:t>なのか？　（</a:t>
            </a:r>
            <a:r>
              <a:rPr kumimoji="1" lang="en-US" altLang="ja-JP" sz="2800" dirty="0" smtClean="0"/>
              <a:t>DevOps</a:t>
            </a:r>
            <a:r>
              <a:rPr kumimoji="1" lang="ja-JP" altLang="en-US" sz="2800" dirty="0" smtClean="0"/>
              <a:t>出現の経緯）</a:t>
            </a:r>
            <a:endParaRPr kumimoji="1" lang="ja-JP" altLang="en-US" sz="2800" dirty="0"/>
          </a:p>
        </p:txBody>
      </p:sp>
      <p:sp>
        <p:nvSpPr>
          <p:cNvPr id="3" name="コンテンツ プレースホルダー 2"/>
          <p:cNvSpPr>
            <a:spLocks noGrp="1"/>
          </p:cNvSpPr>
          <p:nvPr>
            <p:ph idx="1"/>
          </p:nvPr>
        </p:nvSpPr>
        <p:spPr>
          <a:xfrm>
            <a:off x="467544" y="1052736"/>
            <a:ext cx="8496944" cy="4525963"/>
          </a:xfrm>
        </p:spPr>
        <p:txBody>
          <a:bodyPr>
            <a:normAutofit lnSpcReduction="10000"/>
          </a:bodyPr>
          <a:lstStyle/>
          <a:p>
            <a:r>
              <a:rPr kumimoji="1" lang="ja-JP" altLang="en-US" sz="1800" dirty="0" smtClean="0"/>
              <a:t>開発側からのアプローチ</a:t>
            </a:r>
            <a:endParaRPr kumimoji="1" lang="en-US" altLang="ja-JP" sz="1800" dirty="0" smtClean="0"/>
          </a:p>
          <a:p>
            <a:pPr lvl="1"/>
            <a:r>
              <a:rPr lang="ja-JP" altLang="en-US" sz="1800" dirty="0" smtClean="0"/>
              <a:t>アジャイル開発から進化</a:t>
            </a:r>
            <a:endParaRPr lang="en-US" altLang="ja-JP" sz="1800" dirty="0" smtClean="0"/>
          </a:p>
          <a:p>
            <a:pPr lvl="1"/>
            <a:r>
              <a:rPr lang="en-US" altLang="ja-JP" sz="1800" dirty="0" smtClean="0"/>
              <a:t>CI</a:t>
            </a:r>
            <a:r>
              <a:rPr lang="ja-JP" altLang="en-US" sz="1800" dirty="0" smtClean="0"/>
              <a:t>（継続的インテグレーション）から</a:t>
            </a:r>
            <a:r>
              <a:rPr lang="en-US" altLang="ja-JP" sz="1800" dirty="0" smtClean="0"/>
              <a:t>CD</a:t>
            </a:r>
            <a:r>
              <a:rPr lang="ja-JP" altLang="en-US" sz="1800" dirty="0" smtClean="0"/>
              <a:t>（継続的デリバリー）へ、そして</a:t>
            </a:r>
            <a:r>
              <a:rPr lang="en-US" altLang="ja-JP" sz="1800" dirty="0" smtClean="0"/>
              <a:t>DevOps </a:t>
            </a:r>
            <a:endParaRPr lang="en-US" altLang="ja-JP" sz="1800" dirty="0"/>
          </a:p>
          <a:p>
            <a:endParaRPr kumimoji="1" lang="en-US" altLang="ja-JP" sz="1800" dirty="0" smtClean="0"/>
          </a:p>
          <a:p>
            <a:r>
              <a:rPr lang="ja-JP" altLang="en-US" sz="1800" dirty="0"/>
              <a:t>運用側から</a:t>
            </a:r>
            <a:r>
              <a:rPr lang="ja-JP" altLang="en-US" sz="1800" dirty="0" smtClean="0"/>
              <a:t>のアプローチ</a:t>
            </a:r>
            <a:endParaRPr lang="en-US" altLang="ja-JP" sz="1800" dirty="0" smtClean="0"/>
          </a:p>
          <a:p>
            <a:pPr lvl="1"/>
            <a:r>
              <a:rPr kumimoji="1" lang="en-US" altLang="ja-JP" sz="1800" dirty="0" smtClean="0"/>
              <a:t>ITIL V3</a:t>
            </a:r>
            <a:r>
              <a:rPr kumimoji="1" lang="ja-JP" altLang="en-US" sz="1800" dirty="0" smtClean="0"/>
              <a:t>で定義 </a:t>
            </a:r>
            <a:r>
              <a:rPr kumimoji="1" lang="en-US" altLang="ja-JP" sz="1800" dirty="0" smtClean="0"/>
              <a:t> </a:t>
            </a:r>
            <a:r>
              <a:rPr lang="ja-JP" altLang="en-US" sz="1800" dirty="0" smtClean="0"/>
              <a:t>（事業継続性；</a:t>
            </a:r>
            <a:r>
              <a:rPr lang="en-US" altLang="ja-JP" sz="1800" dirty="0" smtClean="0"/>
              <a:t>BCP</a:t>
            </a:r>
            <a:r>
              <a:rPr lang="ja-JP" altLang="en-US" sz="1800" dirty="0" smtClean="0"/>
              <a:t>）</a:t>
            </a:r>
            <a:endParaRPr kumimoji="1" lang="en-US" altLang="ja-JP" sz="1800" dirty="0" smtClean="0"/>
          </a:p>
          <a:p>
            <a:pPr lvl="1"/>
            <a:r>
              <a:rPr lang="en-US" altLang="ja-JP" sz="1800" dirty="0" smtClean="0"/>
              <a:t>ISO20000</a:t>
            </a:r>
            <a:r>
              <a:rPr lang="ja-JP" altLang="en-US" sz="1800" dirty="0" smtClean="0"/>
              <a:t>との連携　（開発段階から事前に運用へ引き渡す情報）</a:t>
            </a:r>
            <a:endParaRPr kumimoji="1" lang="en-US" altLang="ja-JP" sz="1800" dirty="0"/>
          </a:p>
          <a:p>
            <a:endParaRPr lang="en-US" altLang="ja-JP" sz="1800" dirty="0" smtClean="0"/>
          </a:p>
          <a:p>
            <a:r>
              <a:rPr kumimoji="1" lang="ja-JP" altLang="en-US" sz="1800" dirty="0" smtClean="0"/>
              <a:t>インフラが整ってきた</a:t>
            </a:r>
            <a:endParaRPr kumimoji="1" lang="en-US" altLang="ja-JP" sz="1800" dirty="0" smtClean="0"/>
          </a:p>
          <a:p>
            <a:pPr lvl="1"/>
            <a:r>
              <a:rPr lang="ja-JP" altLang="en-US" sz="1800" dirty="0" smtClean="0"/>
              <a:t>クラウド　　</a:t>
            </a:r>
            <a:r>
              <a:rPr lang="en-US" altLang="ja-JP" sz="1800" dirty="0" err="1" smtClean="0"/>
              <a:t>PaaS</a:t>
            </a:r>
            <a:r>
              <a:rPr lang="ja-JP" altLang="en-US" sz="1800" dirty="0" smtClean="0"/>
              <a:t>　＋　</a:t>
            </a:r>
            <a:r>
              <a:rPr lang="en-US" altLang="ja-JP" sz="1800" dirty="0" err="1" smtClean="0"/>
              <a:t>Docker</a:t>
            </a:r>
            <a:r>
              <a:rPr lang="en-US" altLang="ja-JP" sz="1800" dirty="0" smtClean="0"/>
              <a:t> </a:t>
            </a:r>
            <a:r>
              <a:rPr lang="ja-JP" altLang="en-US" sz="1800" dirty="0" smtClean="0"/>
              <a:t>（コンテナー技術）</a:t>
            </a:r>
            <a:endParaRPr lang="en-US" altLang="ja-JP" sz="1800" dirty="0"/>
          </a:p>
          <a:p>
            <a:endParaRPr kumimoji="1" lang="en-US" altLang="ja-JP" sz="1800" dirty="0" smtClean="0"/>
          </a:p>
          <a:p>
            <a:r>
              <a:rPr lang="ja-JP" altLang="en-US" sz="1800" dirty="0"/>
              <a:t>ビジネス的</a:t>
            </a:r>
            <a:r>
              <a:rPr lang="ja-JP" altLang="en-US" sz="1800" dirty="0" smtClean="0"/>
              <a:t>なニーズ</a:t>
            </a:r>
            <a:endParaRPr lang="en-US" altLang="ja-JP" sz="1800" dirty="0" smtClean="0"/>
          </a:p>
          <a:p>
            <a:pPr lvl="1"/>
            <a:r>
              <a:rPr kumimoji="1" lang="en-US" altLang="ja-JP" sz="1800" dirty="0" err="1" smtClean="0"/>
              <a:t>SoE</a:t>
            </a:r>
            <a:r>
              <a:rPr kumimoji="1" lang="ja-JP" altLang="en-US" sz="1800" dirty="0" smtClean="0"/>
              <a:t>（</a:t>
            </a:r>
            <a:r>
              <a:rPr kumimoji="1" lang="en-US" altLang="ja-JP" sz="1800" dirty="0" smtClean="0"/>
              <a:t>System of Engagement</a:t>
            </a:r>
            <a:r>
              <a:rPr kumimoji="1" lang="ja-JP" altLang="en-US" sz="1800" dirty="0" smtClean="0"/>
              <a:t>）の需要</a:t>
            </a:r>
            <a:r>
              <a:rPr lang="ja-JP" altLang="en-US" sz="1800" dirty="0"/>
              <a:t>の</a:t>
            </a:r>
            <a:r>
              <a:rPr kumimoji="1" lang="ja-JP" altLang="en-US" sz="1800" dirty="0" smtClean="0"/>
              <a:t>増大に伴い、</a:t>
            </a:r>
            <a:r>
              <a:rPr kumimoji="1" lang="en-US" altLang="ja-JP" sz="1800" dirty="0" err="1" smtClean="0"/>
              <a:t>SoR</a:t>
            </a:r>
            <a:r>
              <a:rPr kumimoji="1" lang="ja-JP" altLang="en-US" sz="1800" dirty="0" smtClean="0"/>
              <a:t>（</a:t>
            </a:r>
            <a:r>
              <a:rPr kumimoji="1" lang="en-US" altLang="ja-JP" sz="1800" dirty="0" smtClean="0"/>
              <a:t>System of Record</a:t>
            </a:r>
            <a:r>
              <a:rPr kumimoji="1" lang="ja-JP" altLang="en-US" sz="1800" dirty="0" smtClean="0"/>
              <a:t>）も頻繁に影響を受ける</a:t>
            </a:r>
            <a:endParaRPr kumimoji="1" lang="en-US" altLang="ja-JP" sz="1800" dirty="0"/>
          </a:p>
          <a:p>
            <a:endParaRPr lang="en-US" altLang="ja-JP" sz="1800" dirty="0" smtClean="0"/>
          </a:p>
          <a:p>
            <a:endParaRPr kumimoji="1" lang="ja-JP" altLang="en-US" sz="1800" dirty="0"/>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rPr>
              <a:t>Copyrights©2015  SSS Corporation</a:t>
            </a:r>
            <a:r>
              <a:rPr lang="ja-JP" altLang="en-US" smtClean="0">
                <a:solidFill>
                  <a:prstClr val="black">
                    <a:tint val="75000"/>
                  </a:prstClr>
                </a:solidFill>
              </a:rPr>
              <a:t>　 </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C1A3419-3A08-4F5F-A2C4-18443D13DFF7}" type="slidenum">
              <a:rPr lang="ja-JP" altLang="en-US" smtClean="0">
                <a:solidFill>
                  <a:prstClr val="black">
                    <a:tint val="75000"/>
                  </a:prstClr>
                </a:solidFill>
              </a:rPr>
              <a:pPr/>
              <a:t>9</a:t>
            </a:fld>
            <a:endParaRPr lang="ja-JP" altLang="en-US">
              <a:solidFill>
                <a:prstClr val="black">
                  <a:tint val="75000"/>
                </a:prstClr>
              </a:solidFill>
            </a:endParaRPr>
          </a:p>
        </p:txBody>
      </p:sp>
    </p:spTree>
    <p:extLst>
      <p:ext uri="{BB962C8B-B14F-4D97-AF65-F5344CB8AC3E}">
        <p14:creationId xmlns:p14="http://schemas.microsoft.com/office/powerpoint/2010/main" val="28364160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TotalTime>
  <Words>5094</Words>
  <Application>Microsoft Office PowerPoint</Application>
  <PresentationFormat>画面に合わせる (4:3)</PresentationFormat>
  <Paragraphs>1210</Paragraphs>
  <Slides>61</Slides>
  <Notes>12</Notes>
  <HiddenSlides>0</HiddenSlides>
  <MMClips>0</MMClips>
  <ScaleCrop>false</ScaleCrop>
  <HeadingPairs>
    <vt:vector size="6" baseType="variant">
      <vt:variant>
        <vt:lpstr>テーマ</vt:lpstr>
      </vt:variant>
      <vt:variant>
        <vt:i4>2</vt:i4>
      </vt:variant>
      <vt:variant>
        <vt:lpstr>埋め込まれた OLE サーバー</vt:lpstr>
      </vt:variant>
      <vt:variant>
        <vt:i4>2</vt:i4>
      </vt:variant>
      <vt:variant>
        <vt:lpstr>スライド タイトル</vt:lpstr>
      </vt:variant>
      <vt:variant>
        <vt:i4>61</vt:i4>
      </vt:variant>
    </vt:vector>
  </HeadingPairs>
  <TitlesOfParts>
    <vt:vector size="65" baseType="lpstr">
      <vt:lpstr>Office ​​テーマ</vt:lpstr>
      <vt:lpstr>1_Office ​​テーマ</vt:lpstr>
      <vt:lpstr>Image</vt:lpstr>
      <vt:lpstr>グラフ</vt:lpstr>
      <vt:lpstr>Agile and DevOps </vt:lpstr>
      <vt:lpstr>ＡＧＥＮＤＡ</vt:lpstr>
      <vt:lpstr>プロローグ</vt:lpstr>
      <vt:lpstr>DevOps = Development + Operation</vt:lpstr>
      <vt:lpstr>PowerPoint プレゼンテーション</vt:lpstr>
      <vt:lpstr>DevOpsとは、</vt:lpstr>
      <vt:lpstr>DevOpsの定義</vt:lpstr>
      <vt:lpstr>PowerPoint プレゼンテーション</vt:lpstr>
      <vt:lpstr>何故、今DevOpsなのか？　（DevOps出現の経緯）</vt:lpstr>
      <vt:lpstr>PowerPoint プレゼンテーション</vt:lpstr>
      <vt:lpstr>アジャイル開発の先にDevOpsが見える</vt:lpstr>
      <vt:lpstr>規律あるアジャイル開発</vt:lpstr>
      <vt:lpstr>ITILの進化</vt:lpstr>
      <vt:lpstr>PowerPoint プレゼンテーション</vt:lpstr>
      <vt:lpstr>DevOpsと軽量化したＩＴＳＭの関係</vt:lpstr>
      <vt:lpstr>DevOps　その目指すモノ</vt:lpstr>
      <vt:lpstr>DevOpsでシステムを実装する</vt:lpstr>
      <vt:lpstr>エンタープライズDevOps概念図</vt:lpstr>
      <vt:lpstr>DevOpsのあるべき姿</vt:lpstr>
      <vt:lpstr>開発から運用までの全プロセスの全体最適</vt:lpstr>
      <vt:lpstr>パラダイム・シフト</vt:lpstr>
      <vt:lpstr>PowerPoint プレゼンテーション</vt:lpstr>
      <vt:lpstr>DevOpsに必要な知識体系</vt:lpstr>
      <vt:lpstr>アジャイル開発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アジャイル開発の基本　見えるプロジェクト管理</vt:lpstr>
      <vt:lpstr>アジャイル開発におけるソフトウエアの作り方</vt:lpstr>
      <vt:lpstr>アジャイル開発の基本行動</vt:lpstr>
      <vt:lpstr>PowerPoint プレゼンテーション</vt:lpstr>
      <vt:lpstr>スクラム　（Scrum）</vt:lpstr>
      <vt:lpstr>スクラム　役割とプロセス</vt:lpstr>
      <vt:lpstr>スクラム・プロセス</vt:lpstr>
      <vt:lpstr>KPTでの振り返り（レトロスペクティブ）</vt:lpstr>
      <vt:lpstr>スクラム・プロジェクト</vt:lpstr>
      <vt:lpstr>継続的インテグレーション（常時結合）</vt:lpstr>
      <vt:lpstr>XP（エクストリーム・プログラミング）</vt:lpstr>
      <vt:lpstr>テスト駆動開発（ＴＤＤ）</vt:lpstr>
      <vt:lpstr>リファクタリング（Refactoring）</vt:lpstr>
      <vt:lpstr>リファクタリング基本方針</vt:lpstr>
      <vt:lpstr>PowerPoint プレゼンテーション</vt:lpstr>
      <vt:lpstr>品質について考える</vt:lpstr>
      <vt:lpstr>アジャイル開発で品質が向上する理由</vt:lpstr>
      <vt:lpstr>仕事を分析する</vt:lpstr>
      <vt:lpstr>ソフトウエア製造工程におけるムダの廃除</vt:lpstr>
      <vt:lpstr>タスクの粒度</vt:lpstr>
      <vt:lpstr>時間によるパフォーマンスの変化 </vt:lpstr>
      <vt:lpstr>タスクを小さく（粒度）する</vt:lpstr>
      <vt:lpstr>『もの作り』と『システム作り』の相違</vt:lpstr>
      <vt:lpstr>経験事例の報告（エンジニアの声）</vt:lpstr>
      <vt:lpstr>経験事例の報告（エンジニアの声）</vt:lpstr>
      <vt:lpstr>PowerPoint プレゼンテーション</vt:lpstr>
      <vt:lpstr>アジャイル・マニフェスト２００１</vt:lpstr>
      <vt:lpstr>マニフェストの思想を支える重要な方針（アジャイル原理）</vt:lpstr>
      <vt:lpstr>フレデリック・テイラー（テイラー主義）</vt:lpstr>
      <vt:lpstr>トヨタ生産方式（ＴＰＳ）</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アジャイル開発のスピードをビジネスに活かすエンタープライズDevOpsを目指して</dc:title>
  <dc:creator>Luke Toda</dc:creator>
  <cp:lastModifiedBy>Luke Toda</cp:lastModifiedBy>
  <cp:revision>67</cp:revision>
  <dcterms:created xsi:type="dcterms:W3CDTF">2016-03-06T08:01:20Z</dcterms:created>
  <dcterms:modified xsi:type="dcterms:W3CDTF">2016-06-23T07:42:29Z</dcterms:modified>
</cp:coreProperties>
</file>